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0" r:id="rId5"/>
    <p:sldMasterId id="2147483658" r:id="rId6"/>
  </p:sldMasterIdLst>
  <p:notesMasterIdLst>
    <p:notesMasterId r:id="rId46"/>
  </p:notesMasterIdLst>
  <p:sldIdLst>
    <p:sldId id="261" r:id="rId7"/>
    <p:sldId id="262" r:id="rId8"/>
    <p:sldId id="284" r:id="rId9"/>
    <p:sldId id="278" r:id="rId10"/>
    <p:sldId id="339" r:id="rId11"/>
    <p:sldId id="297" r:id="rId12"/>
    <p:sldId id="289" r:id="rId13"/>
    <p:sldId id="288" r:id="rId14"/>
    <p:sldId id="301" r:id="rId15"/>
    <p:sldId id="307" r:id="rId16"/>
    <p:sldId id="285" r:id="rId17"/>
    <p:sldId id="293" r:id="rId18"/>
    <p:sldId id="320" r:id="rId19"/>
    <p:sldId id="325" r:id="rId20"/>
    <p:sldId id="354" r:id="rId21"/>
    <p:sldId id="333" r:id="rId22"/>
    <p:sldId id="334" r:id="rId23"/>
    <p:sldId id="335" r:id="rId24"/>
    <p:sldId id="336" r:id="rId25"/>
    <p:sldId id="337" r:id="rId26"/>
    <p:sldId id="310" r:id="rId27"/>
    <p:sldId id="313" r:id="rId28"/>
    <p:sldId id="356" r:id="rId29"/>
    <p:sldId id="338" r:id="rId30"/>
    <p:sldId id="353" r:id="rId31"/>
    <p:sldId id="340" r:id="rId32"/>
    <p:sldId id="341" r:id="rId33"/>
    <p:sldId id="342" r:id="rId34"/>
    <p:sldId id="343" r:id="rId35"/>
    <p:sldId id="344" r:id="rId36"/>
    <p:sldId id="345" r:id="rId37"/>
    <p:sldId id="346" r:id="rId38"/>
    <p:sldId id="347" r:id="rId39"/>
    <p:sldId id="348" r:id="rId40"/>
    <p:sldId id="349" r:id="rId41"/>
    <p:sldId id="350" r:id="rId42"/>
    <p:sldId id="351" r:id="rId43"/>
    <p:sldId id="352" r:id="rId44"/>
    <p:sldId id="330" r:id="rId45"/>
  </p:sldIdLst>
  <p:sldSz cx="9144000" cy="6858000" type="screen4x3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e Gück" initials="AG" lastIdx="7" clrIdx="0"/>
  <p:cmAuthor id="1" name="michael kobel" initials="mjk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BE1B"/>
    <a:srgbClr val="C2C420"/>
    <a:srgbClr val="AFC4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5" autoAdjust="0"/>
  </p:normalViewPr>
  <p:slideViewPr>
    <p:cSldViewPr snapToObjects="1">
      <p:cViewPr>
        <p:scale>
          <a:sx n="81" d="100"/>
          <a:sy n="81" d="100"/>
        </p:scale>
        <p:origin x="-1242" y="-462"/>
      </p:cViewPr>
      <p:guideLst>
        <p:guide orient="horz" pos="384"/>
        <p:guide pos="12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presProps" Target="presProps.xml"/><Relationship Id="rId8" Type="http://schemas.openxmlformats.org/officeDocument/2006/relationships/slide" Target="slides/slide2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B40BE4-AA95-491D-A96D-0BFFF77B0760}" type="doc">
      <dgm:prSet loTypeId="urn:microsoft.com/office/officeart/2005/8/layout/pyramid1" loCatId="pyramid" qsTypeId="urn:microsoft.com/office/officeart/2005/8/quickstyle/simple1" qsCatId="simple" csTypeId="urn:microsoft.com/office/officeart/2005/8/colors/accent0_2" csCatId="mainScheme" phldr="1"/>
      <dgm:spPr/>
    </dgm:pt>
    <dgm:pt modelId="{FC355815-4C2D-40FE-AD8C-BDD620FE1836}">
      <dgm:prSet phldrT="[Text]" custT="1"/>
      <dgm:spPr/>
      <dgm:t>
        <a:bodyPr/>
        <a:lstStyle/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800" b="1" dirty="0" smtClean="0">
            <a:solidFill>
              <a:schemeClr val="tx2"/>
            </a:solidFill>
            <a:latin typeface="Arial Narrow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b="0" dirty="0" smtClean="0">
              <a:solidFill>
                <a:schemeClr val="tx2"/>
              </a:solidFill>
              <a:latin typeface="Arial Narrow" pitchFamily="34" charset="0"/>
            </a:rPr>
            <a:t>Forschungsmitarbeit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200" b="0" dirty="0" smtClean="0">
              <a:solidFill>
                <a:schemeClr val="tx2"/>
              </a:solidFill>
              <a:latin typeface="Arial Narrow" pitchFamily="34" charset="0"/>
            </a:rPr>
            <a:t>5/~8/</a:t>
          </a:r>
          <a:r>
            <a:rPr lang="de-DE" sz="1200" b="0" dirty="0" smtClean="0">
              <a:solidFill>
                <a:srgbClr val="C00000"/>
              </a:solidFill>
              <a:latin typeface="Arial Narrow" pitchFamily="34" charset="0"/>
            </a:rPr>
            <a:t>12+5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0" dirty="0">
            <a:solidFill>
              <a:schemeClr val="tx2"/>
            </a:solidFill>
            <a:latin typeface="Arial Narrow" pitchFamily="34" charset="0"/>
          </a:endParaRPr>
        </a:p>
      </dgm:t>
    </dgm:pt>
    <dgm:pt modelId="{C1D17BDC-DBD2-44F5-968D-6B42521687C3}" type="parTrans" cxnId="{AAE186EA-B8F7-478C-BF99-F24D02BF9D7D}">
      <dgm:prSet/>
      <dgm:spPr/>
      <dgm:t>
        <a:bodyPr/>
        <a:lstStyle/>
        <a:p>
          <a:endParaRPr lang="de-DE"/>
        </a:p>
      </dgm:t>
    </dgm:pt>
    <dgm:pt modelId="{260AD618-55DE-4291-8797-07868A84DA4F}" type="sibTrans" cxnId="{AAE186EA-B8F7-478C-BF99-F24D02BF9D7D}">
      <dgm:prSet/>
      <dgm:spPr/>
      <dgm:t>
        <a:bodyPr/>
        <a:lstStyle/>
        <a:p>
          <a:endParaRPr lang="de-DE"/>
        </a:p>
      </dgm:t>
    </dgm:pt>
    <dgm:pt modelId="{03EB5747-B6AF-4D1C-AFCF-97B0ACEC9A49}">
      <dgm:prSet phldrT="[Text]" custT="1"/>
      <dgm:spPr/>
      <dgm:t>
        <a:bodyPr/>
        <a:lstStyle/>
        <a:p>
          <a:r>
            <a:rPr lang="de-DE" sz="1400" b="1" dirty="0" smtClean="0">
              <a:solidFill>
                <a:schemeClr val="tx2"/>
              </a:solidFill>
              <a:latin typeface="Arial Narrow" pitchFamily="34" charset="0"/>
            </a:rPr>
            <a:t>Workshops    </a:t>
          </a:r>
          <a:r>
            <a:rPr lang="de-DE" sz="1100" b="1" dirty="0" smtClean="0">
              <a:solidFill>
                <a:schemeClr val="tx2"/>
              </a:solidFill>
              <a:latin typeface="Arial Narrow" pitchFamily="34" charset="0"/>
            </a:rPr>
            <a:t>(bis Ende 2011)</a:t>
          </a:r>
          <a:endParaRPr lang="de-DE" sz="1100" b="0" dirty="0" smtClean="0">
            <a:solidFill>
              <a:schemeClr val="tx2"/>
            </a:solidFill>
            <a:latin typeface="Arial Narrow" pitchFamily="34" charset="0"/>
          </a:endParaRPr>
        </a:p>
        <a:p>
          <a:r>
            <a:rPr lang="de-DE" sz="1100" b="0" dirty="0" smtClean="0">
              <a:solidFill>
                <a:schemeClr val="tx2"/>
              </a:solidFill>
              <a:latin typeface="Arial Narrow" pitchFamily="34" charset="0"/>
            </a:rPr>
            <a:t>23/44/</a:t>
          </a:r>
          <a:r>
            <a:rPr lang="de-DE" sz="1100" b="0" dirty="0" smtClean="0">
              <a:solidFill>
                <a:srgbClr val="C00000"/>
              </a:solidFill>
              <a:latin typeface="Arial Narrow" pitchFamily="34" charset="0"/>
            </a:rPr>
            <a:t>80 </a:t>
          </a:r>
          <a:r>
            <a:rPr lang="de-DE" sz="1100" b="0" dirty="0" smtClean="0">
              <a:solidFill>
                <a:schemeClr val="tx2"/>
              </a:solidFill>
              <a:latin typeface="Arial Narrow" pitchFamily="34" charset="0"/>
            </a:rPr>
            <a:t>Personen</a:t>
          </a:r>
          <a:r>
            <a:rPr lang="de-DE" sz="1100" b="0" dirty="0" smtClean="0">
              <a:solidFill>
                <a:srgbClr val="C00000"/>
              </a:solidFill>
              <a:latin typeface="Arial Narrow" pitchFamily="34" charset="0"/>
            </a:rPr>
            <a:t> </a:t>
          </a:r>
          <a:endParaRPr lang="de-DE" sz="1400" b="0" dirty="0" smtClean="0">
            <a:solidFill>
              <a:srgbClr val="C00000"/>
            </a:solidFill>
            <a:latin typeface="Arial Narrow" pitchFamily="34" charset="0"/>
          </a:endParaRPr>
        </a:p>
        <a:p>
          <a:r>
            <a:rPr lang="de-DE" sz="1200" b="1" dirty="0" smtClean="0">
              <a:solidFill>
                <a:schemeClr val="tx2"/>
              </a:solidFill>
              <a:latin typeface="Arial Narrow" pitchFamily="34" charset="0"/>
            </a:rPr>
            <a:t>Projektwochen </a:t>
          </a:r>
          <a:r>
            <a:rPr lang="de-DE" sz="1200" b="0" dirty="0" smtClean="0">
              <a:solidFill>
                <a:schemeClr val="tx2"/>
              </a:solidFill>
              <a:latin typeface="Arial Narrow" pitchFamily="34" charset="0"/>
            </a:rPr>
            <a:t>0/4/</a:t>
          </a:r>
          <a:r>
            <a:rPr lang="de-DE" sz="1200" b="0" dirty="0" smtClean="0">
              <a:solidFill>
                <a:srgbClr val="C00000"/>
              </a:solidFill>
              <a:latin typeface="Arial Narrow" pitchFamily="34" charset="0"/>
            </a:rPr>
            <a:t>10 </a:t>
          </a:r>
          <a:r>
            <a:rPr lang="de-DE" sz="1200" b="0" dirty="0" smtClean="0">
              <a:solidFill>
                <a:schemeClr val="tx2"/>
              </a:solidFill>
              <a:latin typeface="Arial Narrow" pitchFamily="34" charset="0"/>
            </a:rPr>
            <a:t>Personen</a:t>
          </a:r>
          <a:r>
            <a:rPr lang="de-DE" sz="1200" b="0" dirty="0" smtClean="0">
              <a:solidFill>
                <a:srgbClr val="C00000"/>
              </a:solidFill>
              <a:latin typeface="Arial Narrow" pitchFamily="34" charset="0"/>
            </a:rPr>
            <a:t> </a:t>
          </a:r>
          <a:endParaRPr lang="de-DE" sz="1200" b="1" dirty="0">
            <a:solidFill>
              <a:srgbClr val="C00000"/>
            </a:solidFill>
            <a:latin typeface="Arial Narrow" pitchFamily="34" charset="0"/>
          </a:endParaRPr>
        </a:p>
      </dgm:t>
    </dgm:pt>
    <dgm:pt modelId="{E668A7FC-72D3-4577-A63A-63D6F967F99C}" type="parTrans" cxnId="{14911802-CED3-4C8B-83C7-3C0C8C423DE0}">
      <dgm:prSet/>
      <dgm:spPr/>
      <dgm:t>
        <a:bodyPr/>
        <a:lstStyle/>
        <a:p>
          <a:endParaRPr lang="de-DE"/>
        </a:p>
      </dgm:t>
    </dgm:pt>
    <dgm:pt modelId="{F0D80400-5D4C-45BB-A065-D2D734598402}" type="sibTrans" cxnId="{14911802-CED3-4C8B-83C7-3C0C8C423DE0}">
      <dgm:prSet/>
      <dgm:spPr/>
      <dgm:t>
        <a:bodyPr/>
        <a:lstStyle/>
        <a:p>
          <a:endParaRPr lang="de-DE"/>
        </a:p>
      </dgm:t>
    </dgm:pt>
    <dgm:pt modelId="{370161DC-D677-4D90-8C4D-37241B2E7795}">
      <dgm:prSet phldrT="[Text]" custT="1"/>
      <dgm:spPr/>
      <dgm:t>
        <a:bodyPr/>
        <a:lstStyle/>
        <a:p>
          <a:r>
            <a:rPr lang="de-DE" sz="1300" b="1" dirty="0" smtClean="0">
              <a:solidFill>
                <a:schemeClr val="tx2"/>
              </a:solidFill>
              <a:latin typeface="Arial Narrow" pitchFamily="34" charset="0"/>
            </a:rPr>
            <a:t>Teilchenwelt-Mitarbeit:</a:t>
          </a:r>
        </a:p>
        <a:p>
          <a:r>
            <a:rPr lang="de-DE" sz="1100" b="1" dirty="0" smtClean="0">
              <a:solidFill>
                <a:schemeClr val="tx2"/>
              </a:solidFill>
              <a:latin typeface="Arial Narrow" pitchFamily="34" charset="0"/>
            </a:rPr>
            <a:t>Weitergabe des Gelernten Teilchenphysik: </a:t>
          </a:r>
          <a:r>
            <a:rPr lang="de-DE" sz="1100" dirty="0" smtClean="0">
              <a:solidFill>
                <a:schemeClr val="tx2"/>
              </a:solidFill>
              <a:latin typeface="Arial Narrow" pitchFamily="34" charset="0"/>
            </a:rPr>
            <a:t>40/80/</a:t>
          </a:r>
          <a:r>
            <a:rPr lang="de-DE" sz="1100" dirty="0" smtClean="0">
              <a:solidFill>
                <a:srgbClr val="C00000"/>
              </a:solidFill>
              <a:latin typeface="Arial Narrow" pitchFamily="34" charset="0"/>
            </a:rPr>
            <a:t>100</a:t>
          </a:r>
        </a:p>
        <a:p>
          <a:r>
            <a:rPr lang="de-DE" sz="1100" b="1" dirty="0" smtClean="0">
              <a:solidFill>
                <a:schemeClr val="tx2"/>
              </a:solidFill>
              <a:latin typeface="Arial Narrow" pitchFamily="34" charset="0"/>
            </a:rPr>
            <a:t>Cosmic-Projekttage/-</a:t>
          </a:r>
          <a:r>
            <a:rPr lang="de-DE" sz="1100" b="1" dirty="0" err="1" smtClean="0">
              <a:solidFill>
                <a:schemeClr val="tx2"/>
              </a:solidFill>
              <a:latin typeface="Arial Narrow" pitchFamily="34" charset="0"/>
            </a:rPr>
            <a:t>wochen</a:t>
          </a:r>
          <a:r>
            <a:rPr lang="de-DE" sz="1100" dirty="0" smtClean="0">
              <a:solidFill>
                <a:schemeClr val="tx2"/>
              </a:solidFill>
              <a:latin typeface="Arial Narrow" pitchFamily="34" charset="0"/>
            </a:rPr>
            <a:t>: Zeuthen/Zeuthen/</a:t>
          </a:r>
          <a:r>
            <a:rPr lang="de-DE" sz="1100" dirty="0" smtClean="0">
              <a:solidFill>
                <a:srgbClr val="FF0000"/>
              </a:solidFill>
              <a:latin typeface="Arial Narrow" pitchFamily="34" charset="0"/>
            </a:rPr>
            <a:t>30 	        </a:t>
          </a:r>
          <a:r>
            <a:rPr lang="de-DE" sz="1100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rPr>
            <a:t></a:t>
          </a:r>
          <a:r>
            <a:rPr lang="de-DE" sz="1100" dirty="0" smtClean="0">
              <a:solidFill>
                <a:srgbClr val="FF0000"/>
              </a:solidFill>
              <a:latin typeface="Arial Narrow" pitchFamily="34" charset="0"/>
            </a:rPr>
            <a:t>120-200 </a:t>
          </a:r>
          <a:r>
            <a:rPr lang="de-DE" sz="1100" dirty="0" smtClean="0">
              <a:solidFill>
                <a:schemeClr val="tx2"/>
              </a:solidFill>
              <a:latin typeface="Arial Narrow" pitchFamily="34" charset="0"/>
            </a:rPr>
            <a:t>Personen</a:t>
          </a:r>
        </a:p>
      </dgm:t>
    </dgm:pt>
    <dgm:pt modelId="{FA8825E3-580D-4380-958F-96EB1AD7962D}" type="parTrans" cxnId="{13031D9B-BBD5-423D-BE97-CE7AA95B65DB}">
      <dgm:prSet/>
      <dgm:spPr/>
      <dgm:t>
        <a:bodyPr/>
        <a:lstStyle/>
        <a:p>
          <a:endParaRPr lang="de-DE"/>
        </a:p>
      </dgm:t>
    </dgm:pt>
    <dgm:pt modelId="{7BDF914A-ACD7-4351-92E3-972B0FFF63B6}" type="sibTrans" cxnId="{13031D9B-BBD5-423D-BE97-CE7AA95B65DB}">
      <dgm:prSet/>
      <dgm:spPr/>
      <dgm:t>
        <a:bodyPr/>
        <a:lstStyle/>
        <a:p>
          <a:endParaRPr lang="de-DE"/>
        </a:p>
      </dgm:t>
    </dgm:pt>
    <dgm:pt modelId="{233F8F9F-A30B-4176-B837-003EF97DF78B}">
      <dgm:prSet phldrT="[Text]"/>
      <dgm:spPr/>
      <dgm:t>
        <a:bodyPr/>
        <a:lstStyle/>
        <a:p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40/80/</a:t>
          </a:r>
          <a:r>
            <a:rPr lang="de-DE" dirty="0" smtClean="0">
              <a:solidFill>
                <a:srgbClr val="C00000"/>
              </a:solidFill>
              <a:latin typeface="Arial Narrow" pitchFamily="34" charset="0"/>
            </a:rPr>
            <a:t>120</a:t>
          </a:r>
          <a:r>
            <a:rPr lang="de-DE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Nationale </a:t>
          </a:r>
          <a:r>
            <a:rPr lang="de-DE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endParaRPr lang="de-DE" dirty="0" smtClean="0">
            <a:solidFill>
              <a:schemeClr val="tx2"/>
            </a:solidFill>
            <a:latin typeface="Arial Narrow" pitchFamily="34" charset="0"/>
          </a:endParaRPr>
        </a:p>
        <a:p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16/19/</a:t>
          </a:r>
          <a:r>
            <a:rPr lang="de-DE" dirty="0" smtClean="0">
              <a:solidFill>
                <a:srgbClr val="C00000"/>
              </a:solidFill>
              <a:latin typeface="Arial Narrow" pitchFamily="34" charset="0"/>
            </a:rPr>
            <a:t>19</a:t>
          </a:r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 int. </a:t>
          </a:r>
          <a:r>
            <a:rPr lang="de-DE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 in D.</a:t>
          </a:r>
        </a:p>
        <a:p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0/3/</a:t>
          </a:r>
          <a:r>
            <a:rPr lang="de-DE" dirty="0" smtClean="0">
              <a:solidFill>
                <a:srgbClr val="C00000"/>
              </a:solidFill>
              <a:latin typeface="Arial Narrow" pitchFamily="34" charset="0"/>
            </a:rPr>
            <a:t>20</a:t>
          </a:r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 Cosmic-Basisveranstaltung</a:t>
          </a:r>
        </a:p>
        <a:p>
          <a:r>
            <a: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rPr>
            <a:t> ~ 2.800/3.600/</a:t>
          </a:r>
          <a:r>
            <a:rPr lang="de-DE" dirty="0" smtClean="0">
              <a:solidFill>
                <a:srgbClr val="C00000"/>
              </a:solidFill>
              <a:latin typeface="Arial Narrow" pitchFamily="34" charset="0"/>
              <a:sym typeface="Wingdings" pitchFamily="2" charset="2"/>
            </a:rPr>
            <a:t>5.000 </a:t>
          </a:r>
          <a:r>
            <a: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rPr>
            <a:t>Personen</a:t>
          </a:r>
          <a:endParaRPr lang="de-DE" dirty="0">
            <a:solidFill>
              <a:schemeClr val="tx2"/>
            </a:solidFill>
            <a:latin typeface="Arial Narrow" pitchFamily="34" charset="0"/>
          </a:endParaRPr>
        </a:p>
      </dgm:t>
    </dgm:pt>
    <dgm:pt modelId="{89A1B608-8F07-474B-8887-374317AD46C6}" type="parTrans" cxnId="{A8799564-141F-4E43-8D59-CE9C735F7418}">
      <dgm:prSet/>
      <dgm:spPr/>
      <dgm:t>
        <a:bodyPr/>
        <a:lstStyle/>
        <a:p>
          <a:endParaRPr lang="de-DE"/>
        </a:p>
      </dgm:t>
    </dgm:pt>
    <dgm:pt modelId="{13554750-A3D9-4D12-B21E-42CD99524CED}" type="sibTrans" cxnId="{A8799564-141F-4E43-8D59-CE9C735F7418}">
      <dgm:prSet/>
      <dgm:spPr/>
      <dgm:t>
        <a:bodyPr/>
        <a:lstStyle/>
        <a:p>
          <a:endParaRPr lang="de-DE"/>
        </a:p>
      </dgm:t>
    </dgm:pt>
    <dgm:pt modelId="{BD6064E0-B197-4AC1-952E-286247B1E38F}" type="pres">
      <dgm:prSet presAssocID="{76B40BE4-AA95-491D-A96D-0BFFF77B0760}" presName="Name0" presStyleCnt="0">
        <dgm:presLayoutVars>
          <dgm:dir val="rev"/>
          <dgm:animLvl val="lvl"/>
          <dgm:resizeHandles val="exact"/>
        </dgm:presLayoutVars>
      </dgm:prSet>
      <dgm:spPr/>
    </dgm:pt>
    <dgm:pt modelId="{3C08FD94-0533-4DBC-A72B-C73802A13205}" type="pres">
      <dgm:prSet presAssocID="{FC355815-4C2D-40FE-AD8C-BDD620FE1836}" presName="Name8" presStyleCnt="0"/>
      <dgm:spPr/>
    </dgm:pt>
    <dgm:pt modelId="{F034A420-C896-4030-BA6B-85BF9909575E}" type="pres">
      <dgm:prSet presAssocID="{FC355815-4C2D-40FE-AD8C-BDD620FE1836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C36C91-CF34-4285-9333-9F98417431AD}" type="pres">
      <dgm:prSet presAssocID="{FC355815-4C2D-40FE-AD8C-BDD620FE183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FCDDAD-700D-4E7A-A2B0-CFDBA1CD0B16}" type="pres">
      <dgm:prSet presAssocID="{03EB5747-B6AF-4D1C-AFCF-97B0ACEC9A49}" presName="Name8" presStyleCnt="0"/>
      <dgm:spPr/>
    </dgm:pt>
    <dgm:pt modelId="{50420699-43F6-498E-9037-BDE130D2EDE6}" type="pres">
      <dgm:prSet presAssocID="{03EB5747-B6AF-4D1C-AFCF-97B0ACEC9A49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60BCD0-B109-4143-BFE6-5AB20AEB685E}" type="pres">
      <dgm:prSet presAssocID="{03EB5747-B6AF-4D1C-AFCF-97B0ACEC9A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42C74F-BA01-4335-8B78-F13527543630}" type="pres">
      <dgm:prSet presAssocID="{370161DC-D677-4D90-8C4D-37241B2E7795}" presName="Name8" presStyleCnt="0"/>
      <dgm:spPr/>
    </dgm:pt>
    <dgm:pt modelId="{25A16DCD-A6A5-48E6-9C04-4491BC497DC1}" type="pres">
      <dgm:prSet presAssocID="{370161DC-D677-4D90-8C4D-37241B2E7795}" presName="level" presStyleLbl="node1" presStyleIdx="2" presStyleCnt="4" custScaleY="12884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CFDF76A-C0D3-4FAB-8C79-F3815BCC90BF}" type="pres">
      <dgm:prSet presAssocID="{370161DC-D677-4D90-8C4D-37241B2E77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EC67CD0-B7EA-4C80-B6F1-6992215086CC}" type="pres">
      <dgm:prSet presAssocID="{233F8F9F-A30B-4176-B837-003EF97DF78B}" presName="Name8" presStyleCnt="0"/>
      <dgm:spPr/>
    </dgm:pt>
    <dgm:pt modelId="{B230546C-E536-4792-B484-0828FA2E30A4}" type="pres">
      <dgm:prSet presAssocID="{233F8F9F-A30B-4176-B837-003EF97DF78B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9641C0-C776-46E3-B9B7-5DCB426D5D6B}" type="pres">
      <dgm:prSet presAssocID="{233F8F9F-A30B-4176-B837-003EF97DF7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3031D9B-BBD5-423D-BE97-CE7AA95B65DB}" srcId="{76B40BE4-AA95-491D-A96D-0BFFF77B0760}" destId="{370161DC-D677-4D90-8C4D-37241B2E7795}" srcOrd="2" destOrd="0" parTransId="{FA8825E3-580D-4380-958F-96EB1AD7962D}" sibTransId="{7BDF914A-ACD7-4351-92E3-972B0FFF63B6}"/>
    <dgm:cxn modelId="{7B733EDF-05BA-4064-889F-EB22EFF5861E}" type="presOf" srcId="{03EB5747-B6AF-4D1C-AFCF-97B0ACEC9A49}" destId="{0860BCD0-B109-4143-BFE6-5AB20AEB685E}" srcOrd="1" destOrd="0" presId="urn:microsoft.com/office/officeart/2005/8/layout/pyramid1"/>
    <dgm:cxn modelId="{EC1AEF24-4F30-4089-A416-F010C1C801FA}" type="presOf" srcId="{03EB5747-B6AF-4D1C-AFCF-97B0ACEC9A49}" destId="{50420699-43F6-498E-9037-BDE130D2EDE6}" srcOrd="0" destOrd="0" presId="urn:microsoft.com/office/officeart/2005/8/layout/pyramid1"/>
    <dgm:cxn modelId="{D96548EF-AF3B-4702-93F9-17D284487234}" type="presOf" srcId="{233F8F9F-A30B-4176-B837-003EF97DF78B}" destId="{EC9641C0-C776-46E3-B9B7-5DCB426D5D6B}" srcOrd="1" destOrd="0" presId="urn:microsoft.com/office/officeart/2005/8/layout/pyramid1"/>
    <dgm:cxn modelId="{A8799564-141F-4E43-8D59-CE9C735F7418}" srcId="{76B40BE4-AA95-491D-A96D-0BFFF77B0760}" destId="{233F8F9F-A30B-4176-B837-003EF97DF78B}" srcOrd="3" destOrd="0" parTransId="{89A1B608-8F07-474B-8887-374317AD46C6}" sibTransId="{13554750-A3D9-4D12-B21E-42CD99524CED}"/>
    <dgm:cxn modelId="{A1385357-EBFA-43CD-84C4-AFF7E83278DA}" type="presOf" srcId="{233F8F9F-A30B-4176-B837-003EF97DF78B}" destId="{B230546C-E536-4792-B484-0828FA2E30A4}" srcOrd="0" destOrd="0" presId="urn:microsoft.com/office/officeart/2005/8/layout/pyramid1"/>
    <dgm:cxn modelId="{4F7C33D9-B4FB-4FF8-88F2-41A5230D09CE}" type="presOf" srcId="{370161DC-D677-4D90-8C4D-37241B2E7795}" destId="{FCFDF76A-C0D3-4FAB-8C79-F3815BCC90BF}" srcOrd="1" destOrd="0" presId="urn:microsoft.com/office/officeart/2005/8/layout/pyramid1"/>
    <dgm:cxn modelId="{AAE186EA-B8F7-478C-BF99-F24D02BF9D7D}" srcId="{76B40BE4-AA95-491D-A96D-0BFFF77B0760}" destId="{FC355815-4C2D-40FE-AD8C-BDD620FE1836}" srcOrd="0" destOrd="0" parTransId="{C1D17BDC-DBD2-44F5-968D-6B42521687C3}" sibTransId="{260AD618-55DE-4291-8797-07868A84DA4F}"/>
    <dgm:cxn modelId="{A2368123-6F9C-43B0-8E9C-B0A53DF2EE36}" type="presOf" srcId="{370161DC-D677-4D90-8C4D-37241B2E7795}" destId="{25A16DCD-A6A5-48E6-9C04-4491BC497DC1}" srcOrd="0" destOrd="0" presId="urn:microsoft.com/office/officeart/2005/8/layout/pyramid1"/>
    <dgm:cxn modelId="{14911802-CED3-4C8B-83C7-3C0C8C423DE0}" srcId="{76B40BE4-AA95-491D-A96D-0BFFF77B0760}" destId="{03EB5747-B6AF-4D1C-AFCF-97B0ACEC9A49}" srcOrd="1" destOrd="0" parTransId="{E668A7FC-72D3-4577-A63A-63D6F967F99C}" sibTransId="{F0D80400-5D4C-45BB-A065-D2D734598402}"/>
    <dgm:cxn modelId="{7CB70BB9-5BCB-4D2D-8ADA-BEC4926E000F}" type="presOf" srcId="{FC355815-4C2D-40FE-AD8C-BDD620FE1836}" destId="{1BC36C91-CF34-4285-9333-9F98417431AD}" srcOrd="1" destOrd="0" presId="urn:microsoft.com/office/officeart/2005/8/layout/pyramid1"/>
    <dgm:cxn modelId="{6C2C3FA4-F425-4426-B2F0-5344CE54144B}" type="presOf" srcId="{FC355815-4C2D-40FE-AD8C-BDD620FE1836}" destId="{F034A420-C896-4030-BA6B-85BF9909575E}" srcOrd="0" destOrd="0" presId="urn:microsoft.com/office/officeart/2005/8/layout/pyramid1"/>
    <dgm:cxn modelId="{DCE79766-2AC5-4056-B5EE-BD23947F486B}" type="presOf" srcId="{76B40BE4-AA95-491D-A96D-0BFFF77B0760}" destId="{BD6064E0-B197-4AC1-952E-286247B1E38F}" srcOrd="0" destOrd="0" presId="urn:microsoft.com/office/officeart/2005/8/layout/pyramid1"/>
    <dgm:cxn modelId="{D0C318F3-220F-46E1-8055-04942A37C652}" type="presParOf" srcId="{BD6064E0-B197-4AC1-952E-286247B1E38F}" destId="{3C08FD94-0533-4DBC-A72B-C73802A13205}" srcOrd="0" destOrd="0" presId="urn:microsoft.com/office/officeart/2005/8/layout/pyramid1"/>
    <dgm:cxn modelId="{07489AB1-C59F-414C-A09C-E840BC8C8D51}" type="presParOf" srcId="{3C08FD94-0533-4DBC-A72B-C73802A13205}" destId="{F034A420-C896-4030-BA6B-85BF9909575E}" srcOrd="0" destOrd="0" presId="urn:microsoft.com/office/officeart/2005/8/layout/pyramid1"/>
    <dgm:cxn modelId="{E47596CA-2FBC-462A-BD09-9C26005EC9D0}" type="presParOf" srcId="{3C08FD94-0533-4DBC-A72B-C73802A13205}" destId="{1BC36C91-CF34-4285-9333-9F98417431AD}" srcOrd="1" destOrd="0" presId="urn:microsoft.com/office/officeart/2005/8/layout/pyramid1"/>
    <dgm:cxn modelId="{225E5A6D-813A-420D-9C8F-D820495C7D60}" type="presParOf" srcId="{BD6064E0-B197-4AC1-952E-286247B1E38F}" destId="{3FFCDDAD-700D-4E7A-A2B0-CFDBA1CD0B16}" srcOrd="1" destOrd="0" presId="urn:microsoft.com/office/officeart/2005/8/layout/pyramid1"/>
    <dgm:cxn modelId="{E865A560-7EA8-48D0-9BA3-753FCD2CF613}" type="presParOf" srcId="{3FFCDDAD-700D-4E7A-A2B0-CFDBA1CD0B16}" destId="{50420699-43F6-498E-9037-BDE130D2EDE6}" srcOrd="0" destOrd="0" presId="urn:microsoft.com/office/officeart/2005/8/layout/pyramid1"/>
    <dgm:cxn modelId="{F3701043-0B72-4214-98CB-B7C57CCD6698}" type="presParOf" srcId="{3FFCDDAD-700D-4E7A-A2B0-CFDBA1CD0B16}" destId="{0860BCD0-B109-4143-BFE6-5AB20AEB685E}" srcOrd="1" destOrd="0" presId="urn:microsoft.com/office/officeart/2005/8/layout/pyramid1"/>
    <dgm:cxn modelId="{E97668BE-DFB7-4F0F-9EF6-149EA4CE634A}" type="presParOf" srcId="{BD6064E0-B197-4AC1-952E-286247B1E38F}" destId="{CC42C74F-BA01-4335-8B78-F13527543630}" srcOrd="2" destOrd="0" presId="urn:microsoft.com/office/officeart/2005/8/layout/pyramid1"/>
    <dgm:cxn modelId="{61365716-6093-4205-802F-C143B91A381B}" type="presParOf" srcId="{CC42C74F-BA01-4335-8B78-F13527543630}" destId="{25A16DCD-A6A5-48E6-9C04-4491BC497DC1}" srcOrd="0" destOrd="0" presId="urn:microsoft.com/office/officeart/2005/8/layout/pyramid1"/>
    <dgm:cxn modelId="{43641804-E62E-4054-A456-5B38405D8F08}" type="presParOf" srcId="{CC42C74F-BA01-4335-8B78-F13527543630}" destId="{FCFDF76A-C0D3-4FAB-8C79-F3815BCC90BF}" srcOrd="1" destOrd="0" presId="urn:microsoft.com/office/officeart/2005/8/layout/pyramid1"/>
    <dgm:cxn modelId="{9C861BF7-92C3-41A2-9D99-E76222DEFCC6}" type="presParOf" srcId="{BD6064E0-B197-4AC1-952E-286247B1E38F}" destId="{2EC67CD0-B7EA-4C80-B6F1-6992215086CC}" srcOrd="3" destOrd="0" presId="urn:microsoft.com/office/officeart/2005/8/layout/pyramid1"/>
    <dgm:cxn modelId="{DB523780-3463-43E4-B0D3-F188CB929744}" type="presParOf" srcId="{2EC67CD0-B7EA-4C80-B6F1-6992215086CC}" destId="{B230546C-E536-4792-B484-0828FA2E30A4}" srcOrd="0" destOrd="0" presId="urn:microsoft.com/office/officeart/2005/8/layout/pyramid1"/>
    <dgm:cxn modelId="{509686C5-3A69-452E-9FCD-337535E81E22}" type="presParOf" srcId="{2EC67CD0-B7EA-4C80-B6F1-6992215086CC}" destId="{EC9641C0-C776-46E3-B9B7-5DCB426D5D6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B40BE4-AA95-491D-A96D-0BFFF77B0760}" type="doc">
      <dgm:prSet loTypeId="urn:microsoft.com/office/officeart/2005/8/layout/pyramid1" loCatId="pyramid" qsTypeId="urn:microsoft.com/office/officeart/2005/8/quickstyle/simple1" qsCatId="simple" csTypeId="urn:microsoft.com/office/officeart/2005/8/colors/accent0_2" csCatId="mainScheme" phldr="1"/>
      <dgm:spPr/>
    </dgm:pt>
    <dgm:pt modelId="{FC355815-4C2D-40FE-AD8C-BDD620FE1836}">
      <dgm:prSet phldrT="[Text]" custT="1"/>
      <dgm:spPr/>
      <dgm:t>
        <a:bodyPr/>
        <a:lstStyle/>
        <a:p>
          <a:endParaRPr lang="de-DE" sz="1400" dirty="0" smtClean="0">
            <a:solidFill>
              <a:schemeClr val="tx2"/>
            </a:solidFill>
            <a:latin typeface="Arial Narrow" pitchFamily="34" charset="0"/>
          </a:endParaRPr>
        </a:p>
        <a:p>
          <a:endParaRPr lang="de-DE" sz="1400" dirty="0" smtClean="0">
            <a:solidFill>
              <a:schemeClr val="tx2"/>
            </a:solidFill>
            <a:latin typeface="Arial Narrow" pitchFamily="34" charset="0"/>
          </a:endParaRPr>
        </a:p>
        <a:p>
          <a:r>
            <a:rPr lang="de-DE" sz="1400" dirty="0" smtClean="0">
              <a:solidFill>
                <a:schemeClr val="tx2"/>
              </a:solidFill>
              <a:latin typeface="Arial Narrow" pitchFamily="34" charset="0"/>
            </a:rPr>
            <a:t>Forschungsmitarbeit    0/0/</a:t>
          </a:r>
          <a:r>
            <a:rPr lang="de-DE" sz="1400" dirty="0" smtClean="0">
              <a:solidFill>
                <a:srgbClr val="C00000"/>
              </a:solidFill>
              <a:latin typeface="Arial Narrow" pitchFamily="34" charset="0"/>
            </a:rPr>
            <a:t>??</a:t>
          </a:r>
          <a:endParaRPr lang="de-DE" sz="1400" dirty="0">
            <a:solidFill>
              <a:srgbClr val="C00000"/>
            </a:solidFill>
            <a:latin typeface="Arial Narrow" pitchFamily="34" charset="0"/>
          </a:endParaRPr>
        </a:p>
      </dgm:t>
    </dgm:pt>
    <dgm:pt modelId="{C1D17BDC-DBD2-44F5-968D-6B42521687C3}" type="parTrans" cxnId="{AAE186EA-B8F7-478C-BF99-F24D02BF9D7D}">
      <dgm:prSet/>
      <dgm:spPr/>
      <dgm:t>
        <a:bodyPr/>
        <a:lstStyle/>
        <a:p>
          <a:endParaRPr lang="de-DE"/>
        </a:p>
      </dgm:t>
    </dgm:pt>
    <dgm:pt modelId="{260AD618-55DE-4291-8797-07868A84DA4F}" type="sibTrans" cxnId="{AAE186EA-B8F7-478C-BF99-F24D02BF9D7D}">
      <dgm:prSet/>
      <dgm:spPr/>
      <dgm:t>
        <a:bodyPr/>
        <a:lstStyle/>
        <a:p>
          <a:endParaRPr lang="de-DE"/>
        </a:p>
      </dgm:t>
    </dgm:pt>
    <dgm:pt modelId="{03EB5747-B6AF-4D1C-AFCF-97B0ACEC9A49}">
      <dgm:prSet phldrT="[Text]" custT="1"/>
      <dgm:spPr/>
      <dgm:t>
        <a:bodyPr/>
        <a:lstStyle/>
        <a:p>
          <a:r>
            <a:rPr lang="de-DE" sz="1400" b="1" dirty="0" smtClean="0">
              <a:solidFill>
                <a:schemeClr val="tx2"/>
              </a:solidFill>
              <a:latin typeface="Arial Narrow" pitchFamily="34" charset="0"/>
            </a:rPr>
            <a:t>Workshops </a:t>
          </a:r>
          <a:r>
            <a:rPr lang="de-DE" sz="1200" b="1" dirty="0" smtClean="0">
              <a:solidFill>
                <a:schemeClr val="tx2"/>
              </a:solidFill>
              <a:latin typeface="Arial Narrow" pitchFamily="34" charset="0"/>
            </a:rPr>
            <a:t>(bis Ende 2011)</a:t>
          </a:r>
          <a:endParaRPr lang="de-DE" sz="1400" b="1" dirty="0" smtClean="0">
            <a:solidFill>
              <a:schemeClr val="tx2"/>
            </a:solidFill>
            <a:latin typeface="Arial Narrow" pitchFamily="34" charset="0"/>
          </a:endParaRPr>
        </a:p>
        <a:p>
          <a:r>
            <a:rPr lang="de-DE" sz="1200" b="0" dirty="0" smtClean="0">
              <a:solidFill>
                <a:schemeClr val="tx2"/>
              </a:solidFill>
              <a:latin typeface="Arial Narrow" pitchFamily="34" charset="0"/>
            </a:rPr>
            <a:t> 25/50/</a:t>
          </a:r>
          <a:r>
            <a:rPr lang="de-DE" sz="1200" b="0" dirty="0" smtClean="0">
              <a:solidFill>
                <a:srgbClr val="C00000"/>
              </a:solidFill>
              <a:latin typeface="Arial Narrow" pitchFamily="34" charset="0"/>
            </a:rPr>
            <a:t>50</a:t>
          </a:r>
          <a:r>
            <a:rPr lang="de-DE" sz="1200" b="0" dirty="0" smtClean="0">
              <a:solidFill>
                <a:schemeClr val="tx2"/>
              </a:solidFill>
              <a:latin typeface="Arial Narrow" pitchFamily="34" charset="0"/>
            </a:rPr>
            <a:t> Personen</a:t>
          </a:r>
          <a:endParaRPr lang="de-DE" sz="1200" b="1" dirty="0">
            <a:solidFill>
              <a:schemeClr val="tx2"/>
            </a:solidFill>
            <a:latin typeface="Arial Narrow" pitchFamily="34" charset="0"/>
          </a:endParaRPr>
        </a:p>
      </dgm:t>
    </dgm:pt>
    <dgm:pt modelId="{E668A7FC-72D3-4577-A63A-63D6F967F99C}" type="parTrans" cxnId="{14911802-CED3-4C8B-83C7-3C0C8C423DE0}">
      <dgm:prSet/>
      <dgm:spPr/>
      <dgm:t>
        <a:bodyPr/>
        <a:lstStyle/>
        <a:p>
          <a:endParaRPr lang="de-DE"/>
        </a:p>
      </dgm:t>
    </dgm:pt>
    <dgm:pt modelId="{F0D80400-5D4C-45BB-A065-D2D734598402}" type="sibTrans" cxnId="{14911802-CED3-4C8B-83C7-3C0C8C423DE0}">
      <dgm:prSet/>
      <dgm:spPr/>
      <dgm:t>
        <a:bodyPr/>
        <a:lstStyle/>
        <a:p>
          <a:endParaRPr lang="de-DE"/>
        </a:p>
      </dgm:t>
    </dgm:pt>
    <dgm:pt modelId="{370161DC-D677-4D90-8C4D-37241B2E7795}">
      <dgm:prSet phldrT="[Text]"/>
      <dgm:spPr/>
      <dgm:t>
        <a:bodyPr/>
        <a:lstStyle/>
        <a:p>
          <a:r>
            <a:rPr lang="de-DE" b="1" dirty="0" smtClean="0">
              <a:solidFill>
                <a:schemeClr val="tx2"/>
              </a:solidFill>
              <a:latin typeface="Arial Narrow" pitchFamily="34" charset="0"/>
            </a:rPr>
            <a:t>Durchführung eigene Projekte:</a:t>
          </a:r>
        </a:p>
        <a:p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- Nationale </a:t>
          </a:r>
          <a:r>
            <a:rPr lang="de-DE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: 40/80/</a:t>
          </a:r>
          <a:r>
            <a:rPr lang="de-DE" dirty="0" smtClean="0">
              <a:solidFill>
                <a:srgbClr val="C00000"/>
              </a:solidFill>
              <a:latin typeface="Arial Narrow" pitchFamily="34" charset="0"/>
            </a:rPr>
            <a:t>120</a:t>
          </a:r>
        </a:p>
        <a:p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- Cosmic-Projekte: Zeuthen/Zeuthen/</a:t>
          </a:r>
          <a:r>
            <a:rPr lang="de-DE" dirty="0" smtClean="0">
              <a:solidFill>
                <a:srgbClr val="FF0000"/>
              </a:solidFill>
              <a:latin typeface="Arial Narrow" pitchFamily="34" charset="0"/>
            </a:rPr>
            <a:t>30</a:t>
          </a:r>
          <a:endParaRPr lang="de-DE" dirty="0">
            <a:solidFill>
              <a:srgbClr val="FF0000"/>
            </a:solidFill>
            <a:latin typeface="Arial Narrow" pitchFamily="34" charset="0"/>
          </a:endParaRPr>
        </a:p>
      </dgm:t>
    </dgm:pt>
    <dgm:pt modelId="{FA8825E3-580D-4380-958F-96EB1AD7962D}" type="parTrans" cxnId="{13031D9B-BBD5-423D-BE97-CE7AA95B65DB}">
      <dgm:prSet/>
      <dgm:spPr/>
      <dgm:t>
        <a:bodyPr/>
        <a:lstStyle/>
        <a:p>
          <a:endParaRPr lang="de-DE"/>
        </a:p>
      </dgm:t>
    </dgm:pt>
    <dgm:pt modelId="{7BDF914A-ACD7-4351-92E3-972B0FFF63B6}" type="sibTrans" cxnId="{13031D9B-BBD5-423D-BE97-CE7AA95B65DB}">
      <dgm:prSet/>
      <dgm:spPr/>
      <dgm:t>
        <a:bodyPr/>
        <a:lstStyle/>
        <a:p>
          <a:endParaRPr lang="de-DE"/>
        </a:p>
      </dgm:t>
    </dgm:pt>
    <dgm:pt modelId="{233F8F9F-A30B-4176-B837-003EF97DF78B}">
      <dgm:prSet phldrT="[Text]"/>
      <dgm:spPr/>
      <dgm:t>
        <a:bodyPr/>
        <a:lstStyle/>
        <a:p>
          <a:r>
            <a:rPr lang="de-DE" b="1" dirty="0" smtClean="0">
              <a:solidFill>
                <a:schemeClr val="tx2"/>
              </a:solidFill>
              <a:latin typeface="Arial Narrow" pitchFamily="34" charset="0"/>
            </a:rPr>
            <a:t>Lehrertage/einführende Veranstaltungen</a:t>
          </a:r>
        </a:p>
        <a:p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6/8/</a:t>
          </a:r>
          <a:r>
            <a:rPr lang="de-DE" dirty="0" smtClean="0">
              <a:solidFill>
                <a:srgbClr val="C00000"/>
              </a:solidFill>
              <a:latin typeface="Arial Narrow" pitchFamily="34" charset="0"/>
            </a:rPr>
            <a:t>14 </a:t>
          </a:r>
          <a:r>
            <a:rPr lang="de-DE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rPr>
            <a:t></a:t>
          </a:r>
          <a:r>
            <a:rPr lang="de-DE" dirty="0" smtClean="0">
              <a:solidFill>
                <a:srgbClr val="C00000"/>
              </a:solidFill>
              <a:latin typeface="Arial Narrow" pitchFamily="34" charset="0"/>
            </a:rPr>
            <a:t> </a:t>
          </a:r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80/160/</a:t>
          </a:r>
          <a:r>
            <a:rPr lang="de-DE" dirty="0" smtClean="0">
              <a:solidFill>
                <a:srgbClr val="C00000"/>
              </a:solidFill>
              <a:latin typeface="Arial Narrow" pitchFamily="34" charset="0"/>
            </a:rPr>
            <a:t>280 </a:t>
          </a:r>
          <a:r>
            <a:rPr lang="de-DE" dirty="0" smtClean="0">
              <a:solidFill>
                <a:schemeClr val="tx2"/>
              </a:solidFill>
              <a:latin typeface="Arial Narrow" pitchFamily="34" charset="0"/>
            </a:rPr>
            <a:t>Personen</a:t>
          </a:r>
          <a:endParaRPr lang="de-DE" dirty="0">
            <a:solidFill>
              <a:schemeClr val="tx2"/>
            </a:solidFill>
            <a:latin typeface="Arial Narrow" pitchFamily="34" charset="0"/>
          </a:endParaRPr>
        </a:p>
      </dgm:t>
    </dgm:pt>
    <dgm:pt modelId="{89A1B608-8F07-474B-8887-374317AD46C6}" type="parTrans" cxnId="{A8799564-141F-4E43-8D59-CE9C735F7418}">
      <dgm:prSet/>
      <dgm:spPr/>
      <dgm:t>
        <a:bodyPr/>
        <a:lstStyle/>
        <a:p>
          <a:endParaRPr lang="de-DE"/>
        </a:p>
      </dgm:t>
    </dgm:pt>
    <dgm:pt modelId="{13554750-A3D9-4D12-B21E-42CD99524CED}" type="sibTrans" cxnId="{A8799564-141F-4E43-8D59-CE9C735F7418}">
      <dgm:prSet/>
      <dgm:spPr/>
      <dgm:t>
        <a:bodyPr/>
        <a:lstStyle/>
        <a:p>
          <a:endParaRPr lang="de-DE"/>
        </a:p>
      </dgm:t>
    </dgm:pt>
    <dgm:pt modelId="{BD6064E0-B197-4AC1-952E-286247B1E38F}" type="pres">
      <dgm:prSet presAssocID="{76B40BE4-AA95-491D-A96D-0BFFF77B0760}" presName="Name0" presStyleCnt="0">
        <dgm:presLayoutVars>
          <dgm:dir val="rev"/>
          <dgm:animLvl val="lvl"/>
          <dgm:resizeHandles val="exact"/>
        </dgm:presLayoutVars>
      </dgm:prSet>
      <dgm:spPr/>
    </dgm:pt>
    <dgm:pt modelId="{3C08FD94-0533-4DBC-A72B-C73802A13205}" type="pres">
      <dgm:prSet presAssocID="{FC355815-4C2D-40FE-AD8C-BDD620FE1836}" presName="Name8" presStyleCnt="0"/>
      <dgm:spPr/>
    </dgm:pt>
    <dgm:pt modelId="{F034A420-C896-4030-BA6B-85BF9909575E}" type="pres">
      <dgm:prSet presAssocID="{FC355815-4C2D-40FE-AD8C-BDD620FE1836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C36C91-CF34-4285-9333-9F98417431AD}" type="pres">
      <dgm:prSet presAssocID="{FC355815-4C2D-40FE-AD8C-BDD620FE183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FCDDAD-700D-4E7A-A2B0-CFDBA1CD0B16}" type="pres">
      <dgm:prSet presAssocID="{03EB5747-B6AF-4D1C-AFCF-97B0ACEC9A49}" presName="Name8" presStyleCnt="0"/>
      <dgm:spPr/>
    </dgm:pt>
    <dgm:pt modelId="{50420699-43F6-498E-9037-BDE130D2EDE6}" type="pres">
      <dgm:prSet presAssocID="{03EB5747-B6AF-4D1C-AFCF-97B0ACEC9A49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60BCD0-B109-4143-BFE6-5AB20AEB685E}" type="pres">
      <dgm:prSet presAssocID="{03EB5747-B6AF-4D1C-AFCF-97B0ACEC9A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42C74F-BA01-4335-8B78-F13527543630}" type="pres">
      <dgm:prSet presAssocID="{370161DC-D677-4D90-8C4D-37241B2E7795}" presName="Name8" presStyleCnt="0"/>
      <dgm:spPr/>
    </dgm:pt>
    <dgm:pt modelId="{25A16DCD-A6A5-48E6-9C04-4491BC497DC1}" type="pres">
      <dgm:prSet presAssocID="{370161DC-D677-4D90-8C4D-37241B2E7795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CFDF76A-C0D3-4FAB-8C79-F3815BCC90BF}" type="pres">
      <dgm:prSet presAssocID="{370161DC-D677-4D90-8C4D-37241B2E77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EC67CD0-B7EA-4C80-B6F1-6992215086CC}" type="pres">
      <dgm:prSet presAssocID="{233F8F9F-A30B-4176-B837-003EF97DF78B}" presName="Name8" presStyleCnt="0"/>
      <dgm:spPr/>
    </dgm:pt>
    <dgm:pt modelId="{B230546C-E536-4792-B484-0828FA2E30A4}" type="pres">
      <dgm:prSet presAssocID="{233F8F9F-A30B-4176-B837-003EF97DF78B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9641C0-C776-46E3-B9B7-5DCB426D5D6B}" type="pres">
      <dgm:prSet presAssocID="{233F8F9F-A30B-4176-B837-003EF97DF7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3031D9B-BBD5-423D-BE97-CE7AA95B65DB}" srcId="{76B40BE4-AA95-491D-A96D-0BFFF77B0760}" destId="{370161DC-D677-4D90-8C4D-37241B2E7795}" srcOrd="2" destOrd="0" parTransId="{FA8825E3-580D-4380-958F-96EB1AD7962D}" sibTransId="{7BDF914A-ACD7-4351-92E3-972B0FFF63B6}"/>
    <dgm:cxn modelId="{BB761171-E7BE-41A5-AE16-9924DE368572}" type="presOf" srcId="{233F8F9F-A30B-4176-B837-003EF97DF78B}" destId="{EC9641C0-C776-46E3-B9B7-5DCB426D5D6B}" srcOrd="1" destOrd="0" presId="urn:microsoft.com/office/officeart/2005/8/layout/pyramid1"/>
    <dgm:cxn modelId="{23B929BB-0340-422B-B044-541A0F0D4214}" type="presOf" srcId="{FC355815-4C2D-40FE-AD8C-BDD620FE1836}" destId="{F034A420-C896-4030-BA6B-85BF9909575E}" srcOrd="0" destOrd="0" presId="urn:microsoft.com/office/officeart/2005/8/layout/pyramid1"/>
    <dgm:cxn modelId="{F6531054-EADC-4035-A6E0-42E6647F5D61}" type="presOf" srcId="{76B40BE4-AA95-491D-A96D-0BFFF77B0760}" destId="{BD6064E0-B197-4AC1-952E-286247B1E38F}" srcOrd="0" destOrd="0" presId="urn:microsoft.com/office/officeart/2005/8/layout/pyramid1"/>
    <dgm:cxn modelId="{DB577D25-FB57-4222-8722-D1B2912A8DA0}" type="presOf" srcId="{03EB5747-B6AF-4D1C-AFCF-97B0ACEC9A49}" destId="{50420699-43F6-498E-9037-BDE130D2EDE6}" srcOrd="0" destOrd="0" presId="urn:microsoft.com/office/officeart/2005/8/layout/pyramid1"/>
    <dgm:cxn modelId="{A8799564-141F-4E43-8D59-CE9C735F7418}" srcId="{76B40BE4-AA95-491D-A96D-0BFFF77B0760}" destId="{233F8F9F-A30B-4176-B837-003EF97DF78B}" srcOrd="3" destOrd="0" parTransId="{89A1B608-8F07-474B-8887-374317AD46C6}" sibTransId="{13554750-A3D9-4D12-B21E-42CD99524CED}"/>
    <dgm:cxn modelId="{A8BD5D96-328C-4C62-AF3A-140887F8C0B4}" type="presOf" srcId="{233F8F9F-A30B-4176-B837-003EF97DF78B}" destId="{B230546C-E536-4792-B484-0828FA2E30A4}" srcOrd="0" destOrd="0" presId="urn:microsoft.com/office/officeart/2005/8/layout/pyramid1"/>
    <dgm:cxn modelId="{AAE186EA-B8F7-478C-BF99-F24D02BF9D7D}" srcId="{76B40BE4-AA95-491D-A96D-0BFFF77B0760}" destId="{FC355815-4C2D-40FE-AD8C-BDD620FE1836}" srcOrd="0" destOrd="0" parTransId="{C1D17BDC-DBD2-44F5-968D-6B42521687C3}" sibTransId="{260AD618-55DE-4291-8797-07868A84DA4F}"/>
    <dgm:cxn modelId="{9077F675-E56E-4FC1-9460-681814406A4F}" type="presOf" srcId="{370161DC-D677-4D90-8C4D-37241B2E7795}" destId="{25A16DCD-A6A5-48E6-9C04-4491BC497DC1}" srcOrd="0" destOrd="0" presId="urn:microsoft.com/office/officeart/2005/8/layout/pyramid1"/>
    <dgm:cxn modelId="{AAAB922F-06EE-439F-979D-24785F92A36B}" type="presOf" srcId="{370161DC-D677-4D90-8C4D-37241B2E7795}" destId="{FCFDF76A-C0D3-4FAB-8C79-F3815BCC90BF}" srcOrd="1" destOrd="0" presId="urn:microsoft.com/office/officeart/2005/8/layout/pyramid1"/>
    <dgm:cxn modelId="{B1D87984-2AF7-4814-BCD8-8C2D23C1A213}" type="presOf" srcId="{FC355815-4C2D-40FE-AD8C-BDD620FE1836}" destId="{1BC36C91-CF34-4285-9333-9F98417431AD}" srcOrd="1" destOrd="0" presId="urn:microsoft.com/office/officeart/2005/8/layout/pyramid1"/>
    <dgm:cxn modelId="{14911802-CED3-4C8B-83C7-3C0C8C423DE0}" srcId="{76B40BE4-AA95-491D-A96D-0BFFF77B0760}" destId="{03EB5747-B6AF-4D1C-AFCF-97B0ACEC9A49}" srcOrd="1" destOrd="0" parTransId="{E668A7FC-72D3-4577-A63A-63D6F967F99C}" sibTransId="{F0D80400-5D4C-45BB-A065-D2D734598402}"/>
    <dgm:cxn modelId="{84052C25-F1D9-470B-97CE-21CBB3281DED}" type="presOf" srcId="{03EB5747-B6AF-4D1C-AFCF-97B0ACEC9A49}" destId="{0860BCD0-B109-4143-BFE6-5AB20AEB685E}" srcOrd="1" destOrd="0" presId="urn:microsoft.com/office/officeart/2005/8/layout/pyramid1"/>
    <dgm:cxn modelId="{CA45A50B-230E-4B3A-9148-08E1128F13DD}" type="presParOf" srcId="{BD6064E0-B197-4AC1-952E-286247B1E38F}" destId="{3C08FD94-0533-4DBC-A72B-C73802A13205}" srcOrd="0" destOrd="0" presId="urn:microsoft.com/office/officeart/2005/8/layout/pyramid1"/>
    <dgm:cxn modelId="{693FCD8D-8941-47F2-AD4B-57DE6BDAC66A}" type="presParOf" srcId="{3C08FD94-0533-4DBC-A72B-C73802A13205}" destId="{F034A420-C896-4030-BA6B-85BF9909575E}" srcOrd="0" destOrd="0" presId="urn:microsoft.com/office/officeart/2005/8/layout/pyramid1"/>
    <dgm:cxn modelId="{8ED958C4-8196-4A68-A5E8-2DE33B81B4FA}" type="presParOf" srcId="{3C08FD94-0533-4DBC-A72B-C73802A13205}" destId="{1BC36C91-CF34-4285-9333-9F98417431AD}" srcOrd="1" destOrd="0" presId="urn:microsoft.com/office/officeart/2005/8/layout/pyramid1"/>
    <dgm:cxn modelId="{1FFEEA49-FC79-4852-AEE7-E021E33FD2B2}" type="presParOf" srcId="{BD6064E0-B197-4AC1-952E-286247B1E38F}" destId="{3FFCDDAD-700D-4E7A-A2B0-CFDBA1CD0B16}" srcOrd="1" destOrd="0" presId="urn:microsoft.com/office/officeart/2005/8/layout/pyramid1"/>
    <dgm:cxn modelId="{30D96E28-26EC-437A-BC85-045573BAABB0}" type="presParOf" srcId="{3FFCDDAD-700D-4E7A-A2B0-CFDBA1CD0B16}" destId="{50420699-43F6-498E-9037-BDE130D2EDE6}" srcOrd="0" destOrd="0" presId="urn:microsoft.com/office/officeart/2005/8/layout/pyramid1"/>
    <dgm:cxn modelId="{DB0CE855-A56A-443C-809F-57AA14E68719}" type="presParOf" srcId="{3FFCDDAD-700D-4E7A-A2B0-CFDBA1CD0B16}" destId="{0860BCD0-B109-4143-BFE6-5AB20AEB685E}" srcOrd="1" destOrd="0" presId="urn:microsoft.com/office/officeart/2005/8/layout/pyramid1"/>
    <dgm:cxn modelId="{8FD2042D-7630-47D1-8C79-EFD994A83BD4}" type="presParOf" srcId="{BD6064E0-B197-4AC1-952E-286247B1E38F}" destId="{CC42C74F-BA01-4335-8B78-F13527543630}" srcOrd="2" destOrd="0" presId="urn:microsoft.com/office/officeart/2005/8/layout/pyramid1"/>
    <dgm:cxn modelId="{AE074187-751D-49DF-BA60-2FF01D98E1F8}" type="presParOf" srcId="{CC42C74F-BA01-4335-8B78-F13527543630}" destId="{25A16DCD-A6A5-48E6-9C04-4491BC497DC1}" srcOrd="0" destOrd="0" presId="urn:microsoft.com/office/officeart/2005/8/layout/pyramid1"/>
    <dgm:cxn modelId="{F0D1A9CB-8EE4-4E19-B925-E9598D94102A}" type="presParOf" srcId="{CC42C74F-BA01-4335-8B78-F13527543630}" destId="{FCFDF76A-C0D3-4FAB-8C79-F3815BCC90BF}" srcOrd="1" destOrd="0" presId="urn:microsoft.com/office/officeart/2005/8/layout/pyramid1"/>
    <dgm:cxn modelId="{00C4DED4-621C-4DED-9529-06BEDEA51D43}" type="presParOf" srcId="{BD6064E0-B197-4AC1-952E-286247B1E38F}" destId="{2EC67CD0-B7EA-4C80-B6F1-6992215086CC}" srcOrd="3" destOrd="0" presId="urn:microsoft.com/office/officeart/2005/8/layout/pyramid1"/>
    <dgm:cxn modelId="{7E5200EF-7EC7-4B05-8755-2A5D77C83D0D}" type="presParOf" srcId="{2EC67CD0-B7EA-4C80-B6F1-6992215086CC}" destId="{B230546C-E536-4792-B484-0828FA2E30A4}" srcOrd="0" destOrd="0" presId="urn:microsoft.com/office/officeart/2005/8/layout/pyramid1"/>
    <dgm:cxn modelId="{09D5250E-3059-47C2-8342-B989CAA49CB2}" type="presParOf" srcId="{2EC67CD0-B7EA-4C80-B6F1-6992215086CC}" destId="{EC9641C0-C776-46E3-B9B7-5DCB426D5D6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65FCDA-80D6-4A47-B2A1-481CE3649D0B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5187C482-F74F-4F35-AB8A-D1A650079DBE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 rtl="0"/>
          <a:r>
            <a:rPr lang="de-DE" sz="2400" dirty="0" smtClean="0"/>
            <a:t>Szintillationszähler-Experiment</a:t>
          </a:r>
          <a:endParaRPr lang="de-DE" sz="2400" dirty="0"/>
        </a:p>
      </dgm:t>
    </dgm:pt>
    <dgm:pt modelId="{4171A4AD-893C-4DAB-A608-F7C83B63A475}" type="sibTrans" cxnId="{0488573A-6AA0-43AC-8ED3-1458D4AEF268}">
      <dgm:prSet/>
      <dgm:spPr/>
      <dgm:t>
        <a:bodyPr/>
        <a:lstStyle/>
        <a:p>
          <a:endParaRPr lang="de-DE"/>
        </a:p>
      </dgm:t>
    </dgm:pt>
    <dgm:pt modelId="{926D87DA-CE0B-4096-A05C-CB6D7BBB135C}" type="parTrans" cxnId="{0488573A-6AA0-43AC-8ED3-1458D4AEF268}">
      <dgm:prSet/>
      <dgm:spPr/>
      <dgm:t>
        <a:bodyPr/>
        <a:lstStyle/>
        <a:p>
          <a:endParaRPr lang="de-DE"/>
        </a:p>
      </dgm:t>
    </dgm:pt>
    <dgm:pt modelId="{DF5E300E-2B5A-47E7-8155-707588DEEF24}" type="pres">
      <dgm:prSet presAssocID="{7965FCDA-80D6-4A47-B2A1-481CE3649D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24C22B0-1B9E-4AA6-AC55-22159D713A27}" type="pres">
      <dgm:prSet presAssocID="{5187C482-F74F-4F35-AB8A-D1A650079DBE}" presName="parentText" presStyleLbl="node1" presStyleIdx="0" presStyleCnt="1" custAng="0" custScaleX="100000" custScaleY="384991" custLinFactY="-271033" custLinFactNeighborX="-25845" custLinFactNeighborY="-300000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488573A-6AA0-43AC-8ED3-1458D4AEF268}" srcId="{7965FCDA-80D6-4A47-B2A1-481CE3649D0B}" destId="{5187C482-F74F-4F35-AB8A-D1A650079DBE}" srcOrd="0" destOrd="0" parTransId="{926D87DA-CE0B-4096-A05C-CB6D7BBB135C}" sibTransId="{4171A4AD-893C-4DAB-A608-F7C83B63A475}"/>
    <dgm:cxn modelId="{588CC836-3E07-478A-8E4D-9A83E92C9254}" type="presOf" srcId="{5187C482-F74F-4F35-AB8A-D1A650079DBE}" destId="{924C22B0-1B9E-4AA6-AC55-22159D713A27}" srcOrd="0" destOrd="0" presId="urn:microsoft.com/office/officeart/2005/8/layout/vList2"/>
    <dgm:cxn modelId="{B6D16606-10C4-4319-AE63-77841846E201}" type="presOf" srcId="{7965FCDA-80D6-4A47-B2A1-481CE3649D0B}" destId="{DF5E300E-2B5A-47E7-8155-707588DEEF24}" srcOrd="0" destOrd="0" presId="urn:microsoft.com/office/officeart/2005/8/layout/vList2"/>
    <dgm:cxn modelId="{4E5BE756-AD1B-45F6-B115-AC87F9BA737D}" type="presParOf" srcId="{DF5E300E-2B5A-47E7-8155-707588DEEF24}" destId="{924C22B0-1B9E-4AA6-AC55-22159D713A2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65FCDA-80D6-4A47-B2A1-481CE3649D0B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73154D70-26AE-4E1F-A20E-5F537E12975A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 rtl="0"/>
          <a:r>
            <a:rPr lang="de-DE" sz="2400" dirty="0" smtClean="0"/>
            <a:t>Kamiokannen-Experiment</a:t>
          </a:r>
          <a:endParaRPr lang="de-DE" sz="2400" dirty="0"/>
        </a:p>
      </dgm:t>
    </dgm:pt>
    <dgm:pt modelId="{D13E01B1-1880-467E-8F23-56DECD99C111}" type="parTrans" cxnId="{188A4292-5A20-4289-9115-52841108D224}">
      <dgm:prSet/>
      <dgm:spPr/>
      <dgm:t>
        <a:bodyPr/>
        <a:lstStyle/>
        <a:p>
          <a:endParaRPr lang="de-DE"/>
        </a:p>
      </dgm:t>
    </dgm:pt>
    <dgm:pt modelId="{8401EADA-9721-4637-A040-CDBF80961B2E}" type="sibTrans" cxnId="{188A4292-5A20-4289-9115-52841108D224}">
      <dgm:prSet/>
      <dgm:spPr/>
      <dgm:t>
        <a:bodyPr/>
        <a:lstStyle/>
        <a:p>
          <a:endParaRPr lang="de-DE"/>
        </a:p>
      </dgm:t>
    </dgm:pt>
    <dgm:pt modelId="{DF5E300E-2B5A-47E7-8155-707588DEEF24}" type="pres">
      <dgm:prSet presAssocID="{7965FCDA-80D6-4A47-B2A1-481CE3649D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20DAF18B-9FED-47CA-9944-1C83D3097152}" type="pres">
      <dgm:prSet presAssocID="{73154D70-26AE-4E1F-A20E-5F537E12975A}" presName="parentText" presStyleLbl="node1" presStyleIdx="0" presStyleCnt="1" custAng="0" custScaleX="100000" custScaleY="88757" custLinFactNeighborY="-6607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95F3FE8-A255-47F6-B5FD-C00E14D8F926}" type="presOf" srcId="{7965FCDA-80D6-4A47-B2A1-481CE3649D0B}" destId="{DF5E300E-2B5A-47E7-8155-707588DEEF24}" srcOrd="0" destOrd="0" presId="urn:microsoft.com/office/officeart/2005/8/layout/vList2"/>
    <dgm:cxn modelId="{188A4292-5A20-4289-9115-52841108D224}" srcId="{7965FCDA-80D6-4A47-B2A1-481CE3649D0B}" destId="{73154D70-26AE-4E1F-A20E-5F537E12975A}" srcOrd="0" destOrd="0" parTransId="{D13E01B1-1880-467E-8F23-56DECD99C111}" sibTransId="{8401EADA-9721-4637-A040-CDBF80961B2E}"/>
    <dgm:cxn modelId="{9C707215-DFAA-4197-A828-09A2CE964A8E}" type="presOf" srcId="{73154D70-26AE-4E1F-A20E-5F537E12975A}" destId="{20DAF18B-9FED-47CA-9944-1C83D3097152}" srcOrd="0" destOrd="0" presId="urn:microsoft.com/office/officeart/2005/8/layout/vList2"/>
    <dgm:cxn modelId="{6CAF422F-C910-42FC-84B7-626CE24232CF}" type="presParOf" srcId="{DF5E300E-2B5A-47E7-8155-707588DEEF24}" destId="{20DAF18B-9FED-47CA-9944-1C83D309715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65FCDA-80D6-4A47-B2A1-481CE3649D0B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5187C482-F74F-4F35-AB8A-D1A650079DBE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 rtl="0"/>
          <a:r>
            <a:rPr lang="de-DE" sz="2400" dirty="0" smtClean="0"/>
            <a:t>Szintillationszähler-Experiment</a:t>
          </a:r>
          <a:endParaRPr lang="de-DE" sz="2400" dirty="0"/>
        </a:p>
      </dgm:t>
    </dgm:pt>
    <dgm:pt modelId="{4171A4AD-893C-4DAB-A608-F7C83B63A475}" type="sibTrans" cxnId="{0488573A-6AA0-43AC-8ED3-1458D4AEF268}">
      <dgm:prSet/>
      <dgm:spPr/>
      <dgm:t>
        <a:bodyPr/>
        <a:lstStyle/>
        <a:p>
          <a:endParaRPr lang="de-DE"/>
        </a:p>
      </dgm:t>
    </dgm:pt>
    <dgm:pt modelId="{926D87DA-CE0B-4096-A05C-CB6D7BBB135C}" type="parTrans" cxnId="{0488573A-6AA0-43AC-8ED3-1458D4AEF268}">
      <dgm:prSet/>
      <dgm:spPr/>
      <dgm:t>
        <a:bodyPr/>
        <a:lstStyle/>
        <a:p>
          <a:endParaRPr lang="de-DE"/>
        </a:p>
      </dgm:t>
    </dgm:pt>
    <dgm:pt modelId="{DF5E300E-2B5A-47E7-8155-707588DEEF24}" type="pres">
      <dgm:prSet presAssocID="{7965FCDA-80D6-4A47-B2A1-481CE3649D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24C22B0-1B9E-4AA6-AC55-22159D713A27}" type="pres">
      <dgm:prSet presAssocID="{5187C482-F74F-4F35-AB8A-D1A650079DBE}" presName="parentText" presStyleLbl="node1" presStyleIdx="0" presStyleCnt="1" custAng="0" custScaleX="100000" custScaleY="384991" custLinFactY="-271033" custLinFactNeighborX="-25845" custLinFactNeighborY="-300000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5B3F80D-2C74-4A74-8B2F-DAC1EA8524B5}" type="presOf" srcId="{7965FCDA-80D6-4A47-B2A1-481CE3649D0B}" destId="{DF5E300E-2B5A-47E7-8155-707588DEEF24}" srcOrd="0" destOrd="0" presId="urn:microsoft.com/office/officeart/2005/8/layout/vList2"/>
    <dgm:cxn modelId="{0488573A-6AA0-43AC-8ED3-1458D4AEF268}" srcId="{7965FCDA-80D6-4A47-B2A1-481CE3649D0B}" destId="{5187C482-F74F-4F35-AB8A-D1A650079DBE}" srcOrd="0" destOrd="0" parTransId="{926D87DA-CE0B-4096-A05C-CB6D7BBB135C}" sibTransId="{4171A4AD-893C-4DAB-A608-F7C83B63A475}"/>
    <dgm:cxn modelId="{9E6EA7BF-F68C-4B09-A31C-4207D157E79B}" type="presOf" srcId="{5187C482-F74F-4F35-AB8A-D1A650079DBE}" destId="{924C22B0-1B9E-4AA6-AC55-22159D713A27}" srcOrd="0" destOrd="0" presId="urn:microsoft.com/office/officeart/2005/8/layout/vList2"/>
    <dgm:cxn modelId="{41D04E87-98E5-4385-A50F-DEA5050AD622}" type="presParOf" srcId="{DF5E300E-2B5A-47E7-8155-707588DEEF24}" destId="{924C22B0-1B9E-4AA6-AC55-22159D713A2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965FCDA-80D6-4A47-B2A1-481CE3649D0B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73154D70-26AE-4E1F-A20E-5F537E12975A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 rtl="0"/>
          <a:r>
            <a:rPr lang="de-DE" sz="2400" dirty="0" smtClean="0"/>
            <a:t>Kamiokannen-Experiment</a:t>
          </a:r>
          <a:endParaRPr lang="de-DE" sz="2400" dirty="0"/>
        </a:p>
      </dgm:t>
    </dgm:pt>
    <dgm:pt modelId="{D13E01B1-1880-467E-8F23-56DECD99C111}" type="parTrans" cxnId="{188A4292-5A20-4289-9115-52841108D224}">
      <dgm:prSet/>
      <dgm:spPr/>
      <dgm:t>
        <a:bodyPr/>
        <a:lstStyle/>
        <a:p>
          <a:endParaRPr lang="de-DE"/>
        </a:p>
      </dgm:t>
    </dgm:pt>
    <dgm:pt modelId="{8401EADA-9721-4637-A040-CDBF80961B2E}" type="sibTrans" cxnId="{188A4292-5A20-4289-9115-52841108D224}">
      <dgm:prSet/>
      <dgm:spPr/>
      <dgm:t>
        <a:bodyPr/>
        <a:lstStyle/>
        <a:p>
          <a:endParaRPr lang="de-DE"/>
        </a:p>
      </dgm:t>
    </dgm:pt>
    <dgm:pt modelId="{DF5E300E-2B5A-47E7-8155-707588DEEF24}" type="pres">
      <dgm:prSet presAssocID="{7965FCDA-80D6-4A47-B2A1-481CE3649D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20DAF18B-9FED-47CA-9944-1C83D3097152}" type="pres">
      <dgm:prSet presAssocID="{73154D70-26AE-4E1F-A20E-5F537E12975A}" presName="parentText" presStyleLbl="node1" presStyleIdx="0" presStyleCnt="1" custAng="0" custScaleX="100000" custScaleY="88757" custLinFactNeighborY="-6607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4F14349-6B83-4206-8B48-BC49177FBE76}" type="presOf" srcId="{73154D70-26AE-4E1F-A20E-5F537E12975A}" destId="{20DAF18B-9FED-47CA-9944-1C83D3097152}" srcOrd="0" destOrd="0" presId="urn:microsoft.com/office/officeart/2005/8/layout/vList2"/>
    <dgm:cxn modelId="{F202AF86-BE18-44A9-8C70-F8C6C3FAD127}" type="presOf" srcId="{7965FCDA-80D6-4A47-B2A1-481CE3649D0B}" destId="{DF5E300E-2B5A-47E7-8155-707588DEEF24}" srcOrd="0" destOrd="0" presId="urn:microsoft.com/office/officeart/2005/8/layout/vList2"/>
    <dgm:cxn modelId="{188A4292-5A20-4289-9115-52841108D224}" srcId="{7965FCDA-80D6-4A47-B2A1-481CE3649D0B}" destId="{73154D70-26AE-4E1F-A20E-5F537E12975A}" srcOrd="0" destOrd="0" parTransId="{D13E01B1-1880-467E-8F23-56DECD99C111}" sibTransId="{8401EADA-9721-4637-A040-CDBF80961B2E}"/>
    <dgm:cxn modelId="{06A882BE-280D-4128-BB8A-41503F9AF570}" type="presParOf" srcId="{DF5E300E-2B5A-47E7-8155-707588DEEF24}" destId="{20DAF18B-9FED-47CA-9944-1C83D309715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965FCDA-80D6-4A47-B2A1-481CE3649D0B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91D973D6-E876-455B-A04F-227E0868DF9B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pPr algn="ctr" rtl="0"/>
          <a:r>
            <a:rPr lang="de-DE" sz="2400" dirty="0" smtClean="0"/>
            <a:t>Web-Experimente</a:t>
          </a:r>
          <a:endParaRPr lang="de-DE" sz="2400" dirty="0"/>
        </a:p>
      </dgm:t>
    </dgm:pt>
    <dgm:pt modelId="{48AA446B-E4B0-4732-A7A5-2CDDA121DCAF}" type="sibTrans" cxnId="{4304922D-7B69-48DB-BD2E-5EFBB3D8EBF5}">
      <dgm:prSet/>
      <dgm:spPr/>
      <dgm:t>
        <a:bodyPr/>
        <a:lstStyle/>
        <a:p>
          <a:endParaRPr lang="de-DE" sz="1600"/>
        </a:p>
      </dgm:t>
    </dgm:pt>
    <dgm:pt modelId="{EC3034FF-ABCB-46DB-A4E8-30AC20A03C8D}" type="parTrans" cxnId="{4304922D-7B69-48DB-BD2E-5EFBB3D8EBF5}">
      <dgm:prSet/>
      <dgm:spPr/>
      <dgm:t>
        <a:bodyPr/>
        <a:lstStyle/>
        <a:p>
          <a:endParaRPr lang="de-DE" sz="1600"/>
        </a:p>
      </dgm:t>
    </dgm:pt>
    <dgm:pt modelId="{DF5E300E-2B5A-47E7-8155-707588DEEF24}" type="pres">
      <dgm:prSet presAssocID="{7965FCDA-80D6-4A47-B2A1-481CE3649D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86BF449-57B9-4CFE-A354-6E0355C75A37}" type="pres">
      <dgm:prSet presAssocID="{91D973D6-E876-455B-A04F-227E0868DF9B}" presName="parentText" presStyleLbl="node1" presStyleIdx="0" presStyleCnt="1" custAng="0" custScaleX="89990" custScaleY="88755" custLinFactY="200000" custLinFactNeighborX="3273" custLinFactNeighborY="263405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29885A0-0190-4960-8A0C-856CCAEACD1D}" type="presOf" srcId="{91D973D6-E876-455B-A04F-227E0868DF9B}" destId="{486BF449-57B9-4CFE-A354-6E0355C75A37}" srcOrd="0" destOrd="0" presId="urn:microsoft.com/office/officeart/2005/8/layout/vList2"/>
    <dgm:cxn modelId="{4304922D-7B69-48DB-BD2E-5EFBB3D8EBF5}" srcId="{7965FCDA-80D6-4A47-B2A1-481CE3649D0B}" destId="{91D973D6-E876-455B-A04F-227E0868DF9B}" srcOrd="0" destOrd="0" parTransId="{EC3034FF-ABCB-46DB-A4E8-30AC20A03C8D}" sibTransId="{48AA446B-E4B0-4732-A7A5-2CDDA121DCAF}"/>
    <dgm:cxn modelId="{C1128F56-A9AB-40EC-AA41-AE2DF98120BF}" type="presOf" srcId="{7965FCDA-80D6-4A47-B2A1-481CE3649D0B}" destId="{DF5E300E-2B5A-47E7-8155-707588DEEF24}" srcOrd="0" destOrd="0" presId="urn:microsoft.com/office/officeart/2005/8/layout/vList2"/>
    <dgm:cxn modelId="{2F1A79CA-F3C1-4FFD-AB0B-4BFA3C80E2BC}" type="presParOf" srcId="{DF5E300E-2B5A-47E7-8155-707588DEEF24}" destId="{486BF449-57B9-4CFE-A354-6E0355C75A3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34A420-C896-4030-BA6B-85BF9909575E}">
      <dsp:nvSpPr>
        <dsp:cNvPr id="0" name=""/>
        <dsp:cNvSpPr/>
      </dsp:nvSpPr>
      <dsp:spPr>
        <a:xfrm>
          <a:off x="1325201" y="0"/>
          <a:ext cx="805980" cy="1055007"/>
        </a:xfrm>
        <a:prstGeom prst="trapezoid">
          <a:avLst>
            <a:gd name="adj" fmla="val 5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800" b="1" kern="1200" dirty="0" smtClean="0">
            <a:solidFill>
              <a:schemeClr val="tx2"/>
            </a:solidFill>
            <a:latin typeface="Arial Narrow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b="0" kern="1200" dirty="0" smtClean="0">
              <a:solidFill>
                <a:schemeClr val="tx2"/>
              </a:solidFill>
              <a:latin typeface="Arial Narrow" pitchFamily="34" charset="0"/>
            </a:rPr>
            <a:t>Forschungsmitarbeit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200" b="0" kern="1200" dirty="0" smtClean="0">
              <a:solidFill>
                <a:schemeClr val="tx2"/>
              </a:solidFill>
              <a:latin typeface="Arial Narrow" pitchFamily="34" charset="0"/>
            </a:rPr>
            <a:t>5/~8/</a:t>
          </a:r>
          <a:r>
            <a:rPr lang="de-DE" sz="1200" b="0" kern="1200" dirty="0" smtClean="0">
              <a:solidFill>
                <a:srgbClr val="C00000"/>
              </a:solidFill>
              <a:latin typeface="Arial Narrow" pitchFamily="34" charset="0"/>
            </a:rPr>
            <a:t>12+5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b="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1325201" y="0"/>
        <a:ext cx="805980" cy="1055007"/>
      </dsp:txXfrm>
    </dsp:sp>
    <dsp:sp modelId="{50420699-43F6-498E-9037-BDE130D2EDE6}">
      <dsp:nvSpPr>
        <dsp:cNvPr id="0" name=""/>
        <dsp:cNvSpPr/>
      </dsp:nvSpPr>
      <dsp:spPr>
        <a:xfrm>
          <a:off x="922211" y="1055007"/>
          <a:ext cx="1611961" cy="1055007"/>
        </a:xfrm>
        <a:prstGeom prst="trapezoid">
          <a:avLst>
            <a:gd name="adj" fmla="val 38198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>
              <a:solidFill>
                <a:schemeClr val="tx2"/>
              </a:solidFill>
              <a:latin typeface="Arial Narrow" pitchFamily="34" charset="0"/>
            </a:rPr>
            <a:t>Workshops    </a:t>
          </a:r>
          <a:r>
            <a:rPr lang="de-DE" sz="1100" b="1" kern="1200" dirty="0" smtClean="0">
              <a:solidFill>
                <a:schemeClr val="tx2"/>
              </a:solidFill>
              <a:latin typeface="Arial Narrow" pitchFamily="34" charset="0"/>
            </a:rPr>
            <a:t>(bis Ende 2011)</a:t>
          </a:r>
          <a:endParaRPr lang="de-DE" sz="1100" b="0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0" kern="1200" dirty="0" smtClean="0">
              <a:solidFill>
                <a:schemeClr val="tx2"/>
              </a:solidFill>
              <a:latin typeface="Arial Narrow" pitchFamily="34" charset="0"/>
            </a:rPr>
            <a:t>23/44/</a:t>
          </a:r>
          <a:r>
            <a:rPr lang="de-DE" sz="1100" b="0" kern="1200" dirty="0" smtClean="0">
              <a:solidFill>
                <a:srgbClr val="C00000"/>
              </a:solidFill>
              <a:latin typeface="Arial Narrow" pitchFamily="34" charset="0"/>
            </a:rPr>
            <a:t>80 </a:t>
          </a:r>
          <a:r>
            <a:rPr lang="de-DE" sz="1100" b="0" kern="1200" dirty="0" smtClean="0">
              <a:solidFill>
                <a:schemeClr val="tx2"/>
              </a:solidFill>
              <a:latin typeface="Arial Narrow" pitchFamily="34" charset="0"/>
            </a:rPr>
            <a:t>Personen</a:t>
          </a:r>
          <a:r>
            <a:rPr lang="de-DE" sz="1100" b="0" kern="1200" dirty="0" smtClean="0">
              <a:solidFill>
                <a:srgbClr val="C00000"/>
              </a:solidFill>
              <a:latin typeface="Arial Narrow" pitchFamily="34" charset="0"/>
            </a:rPr>
            <a:t> </a:t>
          </a:r>
          <a:endParaRPr lang="de-DE" sz="1400" b="0" kern="1200" dirty="0" smtClean="0">
            <a:solidFill>
              <a:srgbClr val="C00000"/>
            </a:solidFill>
            <a:latin typeface="Arial Narrow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>
              <a:solidFill>
                <a:schemeClr val="tx2"/>
              </a:solidFill>
              <a:latin typeface="Arial Narrow" pitchFamily="34" charset="0"/>
            </a:rPr>
            <a:t>Projektwochen </a:t>
          </a:r>
          <a:r>
            <a:rPr lang="de-DE" sz="1200" b="0" kern="1200" dirty="0" smtClean="0">
              <a:solidFill>
                <a:schemeClr val="tx2"/>
              </a:solidFill>
              <a:latin typeface="Arial Narrow" pitchFamily="34" charset="0"/>
            </a:rPr>
            <a:t>0/4/</a:t>
          </a:r>
          <a:r>
            <a:rPr lang="de-DE" sz="1200" b="0" kern="1200" dirty="0" smtClean="0">
              <a:solidFill>
                <a:srgbClr val="C00000"/>
              </a:solidFill>
              <a:latin typeface="Arial Narrow" pitchFamily="34" charset="0"/>
            </a:rPr>
            <a:t>10 </a:t>
          </a:r>
          <a:r>
            <a:rPr lang="de-DE" sz="1200" b="0" kern="1200" dirty="0" smtClean="0">
              <a:solidFill>
                <a:schemeClr val="tx2"/>
              </a:solidFill>
              <a:latin typeface="Arial Narrow" pitchFamily="34" charset="0"/>
            </a:rPr>
            <a:t>Personen</a:t>
          </a:r>
          <a:r>
            <a:rPr lang="de-DE" sz="1200" b="0" kern="1200" dirty="0" smtClean="0">
              <a:solidFill>
                <a:srgbClr val="C00000"/>
              </a:solidFill>
              <a:latin typeface="Arial Narrow" pitchFamily="34" charset="0"/>
            </a:rPr>
            <a:t> </a:t>
          </a:r>
          <a:endParaRPr lang="de-DE" sz="1200" b="1" kern="1200" dirty="0">
            <a:solidFill>
              <a:srgbClr val="C00000"/>
            </a:solidFill>
            <a:latin typeface="Arial Narrow" pitchFamily="34" charset="0"/>
          </a:endParaRPr>
        </a:p>
      </dsp:txBody>
      <dsp:txXfrm>
        <a:off x="1204304" y="1055007"/>
        <a:ext cx="1047774" cy="1055007"/>
      </dsp:txXfrm>
    </dsp:sp>
    <dsp:sp modelId="{25A16DCD-A6A5-48E6-9C04-4491BC497DC1}">
      <dsp:nvSpPr>
        <dsp:cNvPr id="0" name=""/>
        <dsp:cNvSpPr/>
      </dsp:nvSpPr>
      <dsp:spPr>
        <a:xfrm>
          <a:off x="402990" y="2110014"/>
          <a:ext cx="2650403" cy="1359292"/>
        </a:xfrm>
        <a:prstGeom prst="trapezoid">
          <a:avLst>
            <a:gd name="adj" fmla="val 38198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>
              <a:solidFill>
                <a:schemeClr val="tx2"/>
              </a:solidFill>
              <a:latin typeface="Arial Narrow" pitchFamily="34" charset="0"/>
            </a:rPr>
            <a:t>Teilchenwelt-Mitarbeit: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>
              <a:solidFill>
                <a:schemeClr val="tx2"/>
              </a:solidFill>
              <a:latin typeface="Arial Narrow" pitchFamily="34" charset="0"/>
            </a:rPr>
            <a:t>Weitergabe des Gelernten Teilchenphysik: </a:t>
          </a:r>
          <a:r>
            <a:rPr lang="de-DE" sz="1100" kern="1200" dirty="0" smtClean="0">
              <a:solidFill>
                <a:schemeClr val="tx2"/>
              </a:solidFill>
              <a:latin typeface="Arial Narrow" pitchFamily="34" charset="0"/>
            </a:rPr>
            <a:t>40/80/</a:t>
          </a:r>
          <a:r>
            <a:rPr lang="de-DE" sz="1100" kern="1200" dirty="0" smtClean="0">
              <a:solidFill>
                <a:srgbClr val="C00000"/>
              </a:solidFill>
              <a:latin typeface="Arial Narrow" pitchFamily="34" charset="0"/>
            </a:rPr>
            <a:t>100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>
              <a:solidFill>
                <a:schemeClr val="tx2"/>
              </a:solidFill>
              <a:latin typeface="Arial Narrow" pitchFamily="34" charset="0"/>
            </a:rPr>
            <a:t>Cosmic-Projekttage/-</a:t>
          </a:r>
          <a:r>
            <a:rPr lang="de-DE" sz="1100" b="1" kern="1200" dirty="0" err="1" smtClean="0">
              <a:solidFill>
                <a:schemeClr val="tx2"/>
              </a:solidFill>
              <a:latin typeface="Arial Narrow" pitchFamily="34" charset="0"/>
            </a:rPr>
            <a:t>wochen</a:t>
          </a:r>
          <a:r>
            <a:rPr lang="de-DE" sz="1100" kern="1200" dirty="0" smtClean="0">
              <a:solidFill>
                <a:schemeClr val="tx2"/>
              </a:solidFill>
              <a:latin typeface="Arial Narrow" pitchFamily="34" charset="0"/>
            </a:rPr>
            <a:t>: Zeuthen/Zeuthen/</a:t>
          </a:r>
          <a:r>
            <a:rPr lang="de-DE" sz="1100" kern="1200" dirty="0" smtClean="0">
              <a:solidFill>
                <a:srgbClr val="FF0000"/>
              </a:solidFill>
              <a:latin typeface="Arial Narrow" pitchFamily="34" charset="0"/>
            </a:rPr>
            <a:t>30 	        </a:t>
          </a:r>
          <a:r>
            <a:rPr lang="de-DE" sz="1100" kern="1200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rPr>
            <a:t></a:t>
          </a:r>
          <a:r>
            <a:rPr lang="de-DE" sz="1100" kern="1200" dirty="0" smtClean="0">
              <a:solidFill>
                <a:srgbClr val="FF0000"/>
              </a:solidFill>
              <a:latin typeface="Arial Narrow" pitchFamily="34" charset="0"/>
            </a:rPr>
            <a:t>120-200 </a:t>
          </a:r>
          <a:r>
            <a:rPr lang="de-DE" sz="1100" kern="1200" dirty="0" smtClean="0">
              <a:solidFill>
                <a:schemeClr val="tx2"/>
              </a:solidFill>
              <a:latin typeface="Arial Narrow" pitchFamily="34" charset="0"/>
            </a:rPr>
            <a:t>Personen</a:t>
          </a:r>
        </a:p>
      </dsp:txBody>
      <dsp:txXfrm>
        <a:off x="866810" y="2110014"/>
        <a:ext cx="1722762" cy="1359292"/>
      </dsp:txXfrm>
    </dsp:sp>
    <dsp:sp modelId="{B230546C-E536-4792-B484-0828FA2E30A4}">
      <dsp:nvSpPr>
        <dsp:cNvPr id="0" name=""/>
        <dsp:cNvSpPr/>
      </dsp:nvSpPr>
      <dsp:spPr>
        <a:xfrm>
          <a:off x="0" y="3469307"/>
          <a:ext cx="3456384" cy="1055007"/>
        </a:xfrm>
        <a:prstGeom prst="trapezoid">
          <a:avLst>
            <a:gd name="adj" fmla="val 38198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>
              <a:solidFill>
                <a:schemeClr val="tx2"/>
              </a:solidFill>
              <a:latin typeface="Arial Narrow" pitchFamily="34" charset="0"/>
            </a:rPr>
            <a:t>40/80/</a:t>
          </a:r>
          <a:r>
            <a:rPr lang="de-DE" sz="1300" kern="1200" dirty="0" smtClean="0">
              <a:solidFill>
                <a:srgbClr val="C00000"/>
              </a:solidFill>
              <a:latin typeface="Arial Narrow" pitchFamily="34" charset="0"/>
            </a:rPr>
            <a:t>120</a:t>
          </a:r>
          <a:r>
            <a:rPr lang="de-DE" sz="1300" kern="1200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de-DE" sz="1300" kern="1200" dirty="0" smtClean="0">
              <a:solidFill>
                <a:schemeClr val="tx2"/>
              </a:solidFill>
              <a:latin typeface="Arial Narrow" pitchFamily="34" charset="0"/>
            </a:rPr>
            <a:t>Nationale </a:t>
          </a:r>
          <a:r>
            <a:rPr lang="de-DE" sz="1300" kern="1200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endParaRPr lang="de-DE" sz="1300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>
              <a:solidFill>
                <a:schemeClr val="tx2"/>
              </a:solidFill>
              <a:latin typeface="Arial Narrow" pitchFamily="34" charset="0"/>
            </a:rPr>
            <a:t>16/19/</a:t>
          </a:r>
          <a:r>
            <a:rPr lang="de-DE" sz="1300" kern="1200" dirty="0" smtClean="0">
              <a:solidFill>
                <a:srgbClr val="C00000"/>
              </a:solidFill>
              <a:latin typeface="Arial Narrow" pitchFamily="34" charset="0"/>
            </a:rPr>
            <a:t>19</a:t>
          </a:r>
          <a:r>
            <a:rPr lang="de-DE" sz="1300" kern="1200" dirty="0" smtClean="0">
              <a:solidFill>
                <a:schemeClr val="tx2"/>
              </a:solidFill>
              <a:latin typeface="Arial Narrow" pitchFamily="34" charset="0"/>
            </a:rPr>
            <a:t> int. </a:t>
          </a:r>
          <a:r>
            <a:rPr lang="de-DE" sz="1300" kern="1200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r>
            <a:rPr lang="de-DE" sz="1300" kern="1200" dirty="0" smtClean="0">
              <a:solidFill>
                <a:schemeClr val="tx2"/>
              </a:solidFill>
              <a:latin typeface="Arial Narrow" pitchFamily="34" charset="0"/>
            </a:rPr>
            <a:t> in D.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>
              <a:solidFill>
                <a:schemeClr val="tx2"/>
              </a:solidFill>
              <a:latin typeface="Arial Narrow" pitchFamily="34" charset="0"/>
            </a:rPr>
            <a:t>0/3/</a:t>
          </a:r>
          <a:r>
            <a:rPr lang="de-DE" sz="1300" kern="1200" dirty="0" smtClean="0">
              <a:solidFill>
                <a:srgbClr val="C00000"/>
              </a:solidFill>
              <a:latin typeface="Arial Narrow" pitchFamily="34" charset="0"/>
            </a:rPr>
            <a:t>20</a:t>
          </a:r>
          <a:r>
            <a:rPr lang="de-DE" sz="1300" kern="1200" dirty="0" smtClean="0">
              <a:solidFill>
                <a:schemeClr val="tx2"/>
              </a:solidFill>
              <a:latin typeface="Arial Narrow" pitchFamily="34" charset="0"/>
            </a:rPr>
            <a:t> Cosmic-Basisveranstaltung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rPr>
            <a:t> ~ 2.800/3.600/</a:t>
          </a:r>
          <a:r>
            <a:rPr lang="de-DE" sz="1300" kern="1200" dirty="0" smtClean="0">
              <a:solidFill>
                <a:srgbClr val="C00000"/>
              </a:solidFill>
              <a:latin typeface="Arial Narrow" pitchFamily="34" charset="0"/>
              <a:sym typeface="Wingdings" pitchFamily="2" charset="2"/>
            </a:rPr>
            <a:t>5.000 </a:t>
          </a:r>
          <a:r>
            <a:rPr lang="de-DE" sz="1300" kern="1200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rPr>
            <a:t>Personen</a:t>
          </a:r>
          <a:endParaRPr lang="de-DE" sz="130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604867" y="3469307"/>
        <a:ext cx="2246649" cy="10550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34A420-C896-4030-BA6B-85BF9909575E}">
      <dsp:nvSpPr>
        <dsp:cNvPr id="0" name=""/>
        <dsp:cNvSpPr/>
      </dsp:nvSpPr>
      <dsp:spPr>
        <a:xfrm>
          <a:off x="1201824" y="0"/>
          <a:ext cx="801216" cy="1116124"/>
        </a:xfrm>
        <a:prstGeom prst="trapezoid">
          <a:avLst>
            <a:gd name="adj" fmla="val 5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400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>
              <a:solidFill>
                <a:schemeClr val="tx2"/>
              </a:solidFill>
              <a:latin typeface="Arial Narrow" pitchFamily="34" charset="0"/>
            </a:rPr>
            <a:t>Forschungsmitarbeit    0/0/</a:t>
          </a:r>
          <a:r>
            <a:rPr lang="de-DE" sz="1400" kern="1200" dirty="0" smtClean="0">
              <a:solidFill>
                <a:srgbClr val="C00000"/>
              </a:solidFill>
              <a:latin typeface="Arial Narrow" pitchFamily="34" charset="0"/>
            </a:rPr>
            <a:t>??</a:t>
          </a:r>
          <a:endParaRPr lang="de-DE" sz="1400" kern="1200" dirty="0">
            <a:solidFill>
              <a:srgbClr val="C00000"/>
            </a:solidFill>
            <a:latin typeface="Arial Narrow" pitchFamily="34" charset="0"/>
          </a:endParaRPr>
        </a:p>
      </dsp:txBody>
      <dsp:txXfrm>
        <a:off x="1201824" y="0"/>
        <a:ext cx="801216" cy="1116124"/>
      </dsp:txXfrm>
    </dsp:sp>
    <dsp:sp modelId="{50420699-43F6-498E-9037-BDE130D2EDE6}">
      <dsp:nvSpPr>
        <dsp:cNvPr id="0" name=""/>
        <dsp:cNvSpPr/>
      </dsp:nvSpPr>
      <dsp:spPr>
        <a:xfrm>
          <a:off x="801216" y="1116124"/>
          <a:ext cx="1602432" cy="1116124"/>
        </a:xfrm>
        <a:prstGeom prst="trapezoid">
          <a:avLst>
            <a:gd name="adj" fmla="val 3589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>
              <a:solidFill>
                <a:schemeClr val="tx2"/>
              </a:solidFill>
              <a:latin typeface="Arial Narrow" pitchFamily="34" charset="0"/>
            </a:rPr>
            <a:t>Workshops </a:t>
          </a:r>
          <a:r>
            <a:rPr lang="de-DE" sz="1200" b="1" kern="1200" dirty="0" smtClean="0">
              <a:solidFill>
                <a:schemeClr val="tx2"/>
              </a:solidFill>
              <a:latin typeface="Arial Narrow" pitchFamily="34" charset="0"/>
            </a:rPr>
            <a:t>(bis Ende 2011)</a:t>
          </a:r>
          <a:endParaRPr lang="de-DE" sz="1400" b="1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kern="1200" dirty="0" smtClean="0">
              <a:solidFill>
                <a:schemeClr val="tx2"/>
              </a:solidFill>
              <a:latin typeface="Arial Narrow" pitchFamily="34" charset="0"/>
            </a:rPr>
            <a:t> 25/50/</a:t>
          </a:r>
          <a:r>
            <a:rPr lang="de-DE" sz="1200" b="0" kern="1200" dirty="0" smtClean="0">
              <a:solidFill>
                <a:srgbClr val="C00000"/>
              </a:solidFill>
              <a:latin typeface="Arial Narrow" pitchFamily="34" charset="0"/>
            </a:rPr>
            <a:t>50</a:t>
          </a:r>
          <a:r>
            <a:rPr lang="de-DE" sz="1200" b="0" kern="1200" dirty="0" smtClean="0">
              <a:solidFill>
                <a:schemeClr val="tx2"/>
              </a:solidFill>
              <a:latin typeface="Arial Narrow" pitchFamily="34" charset="0"/>
            </a:rPr>
            <a:t> Personen</a:t>
          </a:r>
          <a:endParaRPr lang="de-DE" sz="1200" b="1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1081641" y="1116124"/>
        <a:ext cx="1041580" cy="1116124"/>
      </dsp:txXfrm>
    </dsp:sp>
    <dsp:sp modelId="{25A16DCD-A6A5-48E6-9C04-4491BC497DC1}">
      <dsp:nvSpPr>
        <dsp:cNvPr id="0" name=""/>
        <dsp:cNvSpPr/>
      </dsp:nvSpPr>
      <dsp:spPr>
        <a:xfrm>
          <a:off x="400608" y="2232248"/>
          <a:ext cx="2403648" cy="1116124"/>
        </a:xfrm>
        <a:prstGeom prst="trapezoid">
          <a:avLst>
            <a:gd name="adj" fmla="val 3589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>
              <a:solidFill>
                <a:schemeClr val="tx2"/>
              </a:solidFill>
              <a:latin typeface="Arial Narrow" pitchFamily="34" charset="0"/>
            </a:rPr>
            <a:t>Durchführung eigene Projekte: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tx2"/>
              </a:solidFill>
              <a:latin typeface="Arial Narrow" pitchFamily="34" charset="0"/>
            </a:rPr>
            <a:t>- Nationale </a:t>
          </a:r>
          <a:r>
            <a:rPr lang="de-DE" sz="1200" kern="1200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r>
            <a:rPr lang="de-DE" sz="1200" kern="1200" dirty="0" smtClean="0">
              <a:solidFill>
                <a:schemeClr val="tx2"/>
              </a:solidFill>
              <a:latin typeface="Arial Narrow" pitchFamily="34" charset="0"/>
            </a:rPr>
            <a:t>: 40/80/</a:t>
          </a:r>
          <a:r>
            <a:rPr lang="de-DE" sz="1200" kern="1200" dirty="0" smtClean="0">
              <a:solidFill>
                <a:srgbClr val="C00000"/>
              </a:solidFill>
              <a:latin typeface="Arial Narrow" pitchFamily="34" charset="0"/>
            </a:rPr>
            <a:t>120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tx2"/>
              </a:solidFill>
              <a:latin typeface="Arial Narrow" pitchFamily="34" charset="0"/>
            </a:rPr>
            <a:t>- Cosmic-Projekte: Zeuthen/Zeuthen/</a:t>
          </a:r>
          <a:r>
            <a:rPr lang="de-DE" sz="1200" kern="1200" dirty="0" smtClean="0">
              <a:solidFill>
                <a:srgbClr val="FF0000"/>
              </a:solidFill>
              <a:latin typeface="Arial Narrow" pitchFamily="34" charset="0"/>
            </a:rPr>
            <a:t>30</a:t>
          </a:r>
          <a:endParaRPr lang="de-DE" sz="1200" kern="1200" dirty="0">
            <a:solidFill>
              <a:srgbClr val="FF0000"/>
            </a:solidFill>
            <a:latin typeface="Arial Narrow" pitchFamily="34" charset="0"/>
          </a:endParaRPr>
        </a:p>
      </dsp:txBody>
      <dsp:txXfrm>
        <a:off x="821246" y="2232248"/>
        <a:ext cx="1562371" cy="1116124"/>
      </dsp:txXfrm>
    </dsp:sp>
    <dsp:sp modelId="{B230546C-E536-4792-B484-0828FA2E30A4}">
      <dsp:nvSpPr>
        <dsp:cNvPr id="0" name=""/>
        <dsp:cNvSpPr/>
      </dsp:nvSpPr>
      <dsp:spPr>
        <a:xfrm>
          <a:off x="0" y="3348371"/>
          <a:ext cx="3204864" cy="1116124"/>
        </a:xfrm>
        <a:prstGeom prst="trapezoid">
          <a:avLst>
            <a:gd name="adj" fmla="val 35893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>
              <a:solidFill>
                <a:schemeClr val="tx2"/>
              </a:solidFill>
              <a:latin typeface="Arial Narrow" pitchFamily="34" charset="0"/>
            </a:rPr>
            <a:t>Lehrertage/einführende Veranstaltungen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tx2"/>
              </a:solidFill>
              <a:latin typeface="Arial Narrow" pitchFamily="34" charset="0"/>
            </a:rPr>
            <a:t>6/8/</a:t>
          </a:r>
          <a:r>
            <a:rPr lang="de-DE" sz="1200" kern="1200" dirty="0" smtClean="0">
              <a:solidFill>
                <a:srgbClr val="C00000"/>
              </a:solidFill>
              <a:latin typeface="Arial Narrow" pitchFamily="34" charset="0"/>
            </a:rPr>
            <a:t>14 </a:t>
          </a:r>
          <a:r>
            <a:rPr lang="de-DE" sz="1200" kern="1200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rPr>
            <a:t></a:t>
          </a:r>
          <a:r>
            <a:rPr lang="de-DE" sz="1200" kern="1200" dirty="0" smtClean="0">
              <a:solidFill>
                <a:srgbClr val="C00000"/>
              </a:solidFill>
              <a:latin typeface="Arial Narrow" pitchFamily="34" charset="0"/>
            </a:rPr>
            <a:t> </a:t>
          </a:r>
          <a:r>
            <a:rPr lang="de-DE" sz="1200" kern="1200" dirty="0" smtClean="0">
              <a:solidFill>
                <a:schemeClr val="tx2"/>
              </a:solidFill>
              <a:latin typeface="Arial Narrow" pitchFamily="34" charset="0"/>
            </a:rPr>
            <a:t>80/160/</a:t>
          </a:r>
          <a:r>
            <a:rPr lang="de-DE" sz="1200" kern="1200" dirty="0" smtClean="0">
              <a:solidFill>
                <a:srgbClr val="C00000"/>
              </a:solidFill>
              <a:latin typeface="Arial Narrow" pitchFamily="34" charset="0"/>
            </a:rPr>
            <a:t>280 </a:t>
          </a:r>
          <a:r>
            <a:rPr lang="de-DE" sz="1200" kern="1200" dirty="0" smtClean="0">
              <a:solidFill>
                <a:schemeClr val="tx2"/>
              </a:solidFill>
              <a:latin typeface="Arial Narrow" pitchFamily="34" charset="0"/>
            </a:rPr>
            <a:t>Personen</a:t>
          </a:r>
          <a:endParaRPr lang="de-DE" sz="120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560851" y="3348371"/>
        <a:ext cx="2083161" cy="11161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4C22B0-1B9E-4AA6-AC55-22159D713A27}">
      <dsp:nvSpPr>
        <dsp:cNvPr id="0" name=""/>
        <dsp:cNvSpPr/>
      </dsp:nvSpPr>
      <dsp:spPr>
        <a:xfrm>
          <a:off x="0" y="0"/>
          <a:ext cx="3240000" cy="1078945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Szintillationszähler-Experiment</a:t>
          </a:r>
          <a:endParaRPr lang="de-DE" sz="2400" kern="1200" dirty="0"/>
        </a:p>
      </dsp:txBody>
      <dsp:txXfrm>
        <a:off x="52670" y="52670"/>
        <a:ext cx="3134660" cy="97360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DAF18B-9FED-47CA-9944-1C83D3097152}">
      <dsp:nvSpPr>
        <dsp:cNvPr id="0" name=""/>
        <dsp:cNvSpPr/>
      </dsp:nvSpPr>
      <dsp:spPr>
        <a:xfrm>
          <a:off x="0" y="0"/>
          <a:ext cx="3240000" cy="1079995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Kamiokannen-Experiment</a:t>
          </a:r>
          <a:endParaRPr lang="de-DE" sz="2400" kern="1200" dirty="0"/>
        </a:p>
      </dsp:txBody>
      <dsp:txXfrm>
        <a:off x="52721" y="52721"/>
        <a:ext cx="3134558" cy="9745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4C22B0-1B9E-4AA6-AC55-22159D713A27}">
      <dsp:nvSpPr>
        <dsp:cNvPr id="0" name=""/>
        <dsp:cNvSpPr/>
      </dsp:nvSpPr>
      <dsp:spPr>
        <a:xfrm>
          <a:off x="0" y="0"/>
          <a:ext cx="3240000" cy="1078945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Szintillationszähler-Experiment</a:t>
          </a:r>
          <a:endParaRPr lang="de-DE" sz="2400" kern="1200" dirty="0"/>
        </a:p>
      </dsp:txBody>
      <dsp:txXfrm>
        <a:off x="52670" y="52670"/>
        <a:ext cx="3134660" cy="97360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DAF18B-9FED-47CA-9944-1C83D3097152}">
      <dsp:nvSpPr>
        <dsp:cNvPr id="0" name=""/>
        <dsp:cNvSpPr/>
      </dsp:nvSpPr>
      <dsp:spPr>
        <a:xfrm>
          <a:off x="0" y="0"/>
          <a:ext cx="3240000" cy="1079995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Kamiokannen-Experiment</a:t>
          </a:r>
          <a:endParaRPr lang="de-DE" sz="2400" kern="1200" dirty="0"/>
        </a:p>
      </dsp:txBody>
      <dsp:txXfrm>
        <a:off x="52721" y="52721"/>
        <a:ext cx="3134558" cy="97455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6BF449-57B9-4CFE-A354-6E0355C75A37}">
      <dsp:nvSpPr>
        <dsp:cNvPr id="0" name=""/>
        <dsp:cNvSpPr/>
      </dsp:nvSpPr>
      <dsp:spPr>
        <a:xfrm>
          <a:off x="262276" y="72158"/>
          <a:ext cx="2851199" cy="1079970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Web-Experimente</a:t>
          </a:r>
          <a:endParaRPr lang="de-DE" sz="2400" kern="1200" dirty="0"/>
        </a:p>
      </dsp:txBody>
      <dsp:txXfrm>
        <a:off x="314996" y="124878"/>
        <a:ext cx="2745759" cy="9745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D7936-4776-417F-A093-7B0B3DD7DF72}" type="datetimeFigureOut">
              <a:rPr lang="de-DE" smtClean="0"/>
              <a:pPr/>
              <a:t>09.12.2011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334F4-BBE0-466D-8A8D-8869AE82A8C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723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Layout sehr unruhig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Grafik unscharf (nur wenn du zeit hast…:erst </a:t>
            </a:r>
            <a:r>
              <a:rPr lang="de-DE" dirty="0" err="1" smtClean="0"/>
              <a:t>pdf</a:t>
            </a:r>
            <a:r>
              <a:rPr lang="de-DE" dirty="0" smtClean="0"/>
              <a:t> vergrößern, dann ausschneiden, dann wieder verkleinern)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Reihenfolge der </a:t>
            </a:r>
            <a:r>
              <a:rPr lang="de-DE" dirty="0" err="1" smtClean="0"/>
              <a:t>textunterschrift</a:t>
            </a:r>
            <a:r>
              <a:rPr lang="de-DE" dirty="0" smtClean="0"/>
              <a:t>:</a:t>
            </a:r>
            <a:r>
              <a:rPr lang="de-DE" baseline="0" dirty="0" smtClean="0"/>
              <a:t> linksoben, rechtsoben, </a:t>
            </a:r>
            <a:r>
              <a:rPr lang="de-DE" baseline="0" dirty="0" err="1" smtClean="0"/>
              <a:t>linksunten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rechtsunten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Aufgaben Teilabordnungen</a:t>
            </a:r>
          </a:p>
          <a:p>
            <a:pPr lvl="2"/>
            <a:r>
              <a:rPr lang="de-DE" dirty="0" smtClean="0"/>
              <a:t>Didaktische Zielkontrolle (DD)</a:t>
            </a:r>
          </a:p>
          <a:p>
            <a:pPr lvl="2"/>
            <a:r>
              <a:rPr lang="de-DE" dirty="0" smtClean="0"/>
              <a:t>Entwicklung von Kontextmaterialien (WÜ)</a:t>
            </a:r>
          </a:p>
          <a:p>
            <a:pPr lvl="1"/>
            <a:r>
              <a:rPr lang="de-DE" dirty="0" smtClean="0"/>
              <a:t> Forschungsjahre, Freistellungen</a:t>
            </a:r>
          </a:p>
          <a:p>
            <a:pPr lvl="2"/>
            <a:r>
              <a:rPr lang="de-DE" dirty="0" smtClean="0"/>
              <a:t>Abstimmung </a:t>
            </a:r>
            <a:r>
              <a:rPr lang="de-DE" dirty="0" err="1" smtClean="0"/>
              <a:t>d.Programminhalte</a:t>
            </a:r>
            <a:r>
              <a:rPr lang="de-DE" dirty="0" smtClean="0"/>
              <a:t> auf neue Forschungsergebnisse (LHC)</a:t>
            </a:r>
          </a:p>
          <a:p>
            <a:pPr lvl="2"/>
            <a:r>
              <a:rPr lang="de-DE" dirty="0" smtClean="0"/>
              <a:t>Mitarbeit an Tests von Detektor(weiter)</a:t>
            </a:r>
            <a:r>
              <a:rPr lang="de-DE" dirty="0" err="1" smtClean="0"/>
              <a:t>entwicklungen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Evtl. einzelne Aktivitäten/Anzahl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Masterclasses</a:t>
            </a:r>
            <a:r>
              <a:rPr lang="de-DE" baseline="0" dirty="0" smtClean="0"/>
              <a:t> als Balkendiagramm??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Möglichkeiten/Kompetenzen lokale Öffentlichkeitsarbeit: was meinst Du: sind begrenzt? Schwierig?</a:t>
            </a:r>
          </a:p>
          <a:p>
            <a:r>
              <a:rPr lang="de-DE" dirty="0" smtClean="0">
                <a:sym typeface="Wingdings" pitchFamily="2" charset="2"/>
              </a:rPr>
              <a:t> Beides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PJAS nicht abkürzen!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800"/>
          </a:xfrm>
        </p:spPr>
        <p:txBody>
          <a:bodyPr/>
          <a:lstStyle>
            <a:lvl1pPr>
              <a:tabLst/>
              <a:defRPr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867400" cy="1271865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13.07.2010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Bericht Projektleitung, Michael Kobel/Anne Glück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BBF70E1A-33EA-45EC-B329-3FEAEBE55B7B}" type="datetime1">
              <a:rPr lang="de-DE" smtClean="0"/>
              <a:pPr/>
              <a:t>09.12.2011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Bericht Projektleitung, Michael Kobel/Anne Glück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BC4-9272-4E91-A839-B9559FB3F9D1}" type="datetime1">
              <a:rPr lang="de-DE" smtClean="0"/>
              <a:pPr/>
              <a:t>09.12.2011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E813-4DF7-E641-A3E5-EC87BE211C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799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5867400" cy="3810000"/>
          </a:xfrm>
        </p:spPr>
        <p:txBody>
          <a:bodyPr/>
          <a:lstStyle>
            <a:lvl1pPr marL="0" indent="0" algn="l">
              <a:buNone/>
              <a:defRPr lang="de-DE" sz="2600" kern="1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4999" y="4406900"/>
            <a:ext cx="658971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4999" y="2906713"/>
            <a:ext cx="65897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2C42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41FF7BC4-9272-4E91-A839-B9559FB3F9D1}" type="datetime1">
              <a:rPr lang="de-DE" smtClean="0"/>
              <a:pPr/>
              <a:t>09.12.2011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Präsentationstitel, Autor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76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80BCE813-4DF7-E641-A3E5-EC87BE211C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13.07.2010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Bericht aus der Projektkoordination, Anne Glück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22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teilchenwelt" TargetMode="External"/><Relationship Id="rId2" Type="http://schemas.openxmlformats.org/officeDocument/2006/relationships/hyperlink" Target="http://www.forum.teilchenwelt.de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20.png"/><Relationship Id="rId4" Type="http://schemas.openxmlformats.org/officeDocument/2006/relationships/hyperlink" Target="http://www.twitter.com/#!/teilchenwel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25.tiff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weltderphysik.de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Netzwerk Teilchenwelt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Workshop zur Vermittlung von Teilchenphysik</a:t>
            </a:r>
          </a:p>
          <a:p>
            <a:r>
              <a:rPr lang="de-DE" dirty="0" smtClean="0"/>
              <a:t>          „Neues aus dem Netzwerk“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DF6C-19BD-4C8D-9F03-EE3F1A2FDF6F}" type="datetime1">
              <a:rPr lang="de-DE" smtClean="0"/>
              <a:pPr/>
              <a:t>09.12.2011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Neues aus dem Netzwerk, Anne Glück</a:t>
            </a:r>
            <a:endParaRPr lang="de-DE" dirty="0"/>
          </a:p>
        </p:txBody>
      </p:sp>
      <p:pic>
        <p:nvPicPr>
          <p:cNvPr id="6" name="Grafik 5" descr="logo_TU_blau_2126x6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4048" y="6193100"/>
            <a:ext cx="1800200" cy="52837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/>
        </p:nvCxnSpPr>
        <p:spPr>
          <a:xfrm flipH="1">
            <a:off x="6593904" y="3284983"/>
            <a:ext cx="138336" cy="1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feld 110"/>
          <p:cNvSpPr txBox="1"/>
          <p:nvPr/>
        </p:nvSpPr>
        <p:spPr>
          <a:xfrm>
            <a:off x="2195736" y="1556792"/>
            <a:ext cx="1944216" cy="878702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lvl="0" algn="ctr">
              <a:spcAft>
                <a:spcPct val="35000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Seit 2011:Cosmic-Projekt</a:t>
            </a:r>
          </a:p>
          <a:p>
            <a:pPr lvl="0" algn="ctr">
              <a:spcAft>
                <a:spcPct val="35000"/>
              </a:spcAft>
            </a:pPr>
            <a:r>
              <a:rPr lang="de-DE" sz="1200" i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Ulrike Behrens / Michael Walter</a:t>
            </a:r>
          </a:p>
          <a:p>
            <a:pPr lvl="0" algn="ctr">
              <a:spcAft>
                <a:spcPct val="35000"/>
              </a:spcAft>
            </a:pP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Carolin Schwerdt </a:t>
            </a:r>
            <a:endParaRPr lang="de-DE" sz="1600" b="1" dirty="0" smtClean="0">
              <a:solidFill>
                <a:srgbClr val="B5BE1B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/>
              <a:t>1.3. Personal Netzwerk Teilchenwelt*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cxnSp>
        <p:nvCxnSpPr>
          <p:cNvPr id="13" name="Gerade Verbindung 12"/>
          <p:cNvCxnSpPr/>
          <p:nvPr/>
        </p:nvCxnSpPr>
        <p:spPr>
          <a:xfrm flipH="1">
            <a:off x="3923928" y="3284984"/>
            <a:ext cx="289520" cy="0"/>
          </a:xfrm>
          <a:prstGeom prst="line">
            <a:avLst/>
          </a:prstGeom>
          <a:ln w="31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1905000" y="3010307"/>
            <a:ext cx="2016968" cy="1138773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lvl="0" algn="ctr">
              <a:spcAft>
                <a:spcPts val="588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Webredaktion/Multimedia/Vernetzung „Lernwelten“</a:t>
            </a:r>
          </a:p>
          <a:p>
            <a:pPr lvl="0" algn="ctr">
              <a:spcAft>
                <a:spcPts val="588"/>
              </a:spcAft>
            </a:pPr>
            <a:r>
              <a:rPr lang="de-DE" sz="1200" i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Jens Kube</a:t>
            </a:r>
          </a:p>
          <a:p>
            <a:pPr lvl="0" algn="ctr">
              <a:spcAft>
                <a:spcPct val="35000"/>
              </a:spcAft>
            </a:pP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Lisa Leander </a:t>
            </a:r>
            <a:endParaRPr lang="de-DE" sz="1600" b="1" dirty="0" smtClean="0">
              <a:solidFill>
                <a:srgbClr val="B5BE1B"/>
              </a:solidFill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29" name="Gerade Verbindung 28"/>
          <p:cNvCxnSpPr/>
          <p:nvPr/>
        </p:nvCxnSpPr>
        <p:spPr>
          <a:xfrm>
            <a:off x="2402903" y="4876802"/>
            <a:ext cx="5486401" cy="476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rot="5400000">
            <a:off x="2256098" y="5006095"/>
            <a:ext cx="275457" cy="1588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>
            <a:off x="7889304" y="4876802"/>
            <a:ext cx="0" cy="265471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6593904" y="5128736"/>
            <a:ext cx="2514600" cy="923330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lvl="0" algn="ctr">
              <a:spcAft>
                <a:spcPts val="588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Kontext- und Begleitmaterialien</a:t>
            </a:r>
          </a:p>
          <a:p>
            <a:pPr lvl="0" algn="ctr">
              <a:spcAft>
                <a:spcPts val="588"/>
              </a:spcAft>
            </a:pPr>
            <a:r>
              <a:rPr lang="de-DE" sz="1400" i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Thomas </a:t>
            </a:r>
            <a:r>
              <a:rPr lang="de-DE" sz="1400" i="1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Trefzger</a:t>
            </a:r>
            <a:endParaRPr lang="de-DE" sz="1400" i="1" dirty="0" smtClean="0">
              <a:solidFill>
                <a:schemeClr val="tx2"/>
              </a:solidFill>
              <a:latin typeface="Arial Narrow" pitchFamily="34" charset="0"/>
              <a:cs typeface="Arial" pitchFamily="34" charset="0"/>
            </a:endParaRPr>
          </a:p>
          <a:p>
            <a:pPr lvl="0" algn="ctr">
              <a:spcAft>
                <a:spcPct val="35000"/>
              </a:spcAft>
            </a:pP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Manuela </a:t>
            </a:r>
            <a:r>
              <a:rPr lang="de-DE" sz="16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Kuhar</a:t>
            </a:r>
            <a:endParaRPr lang="de-DE" sz="1400" b="1" dirty="0" smtClean="0">
              <a:solidFill>
                <a:srgbClr val="B5BE1B"/>
              </a:solidFill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44" name="Gerade Verbindung 43"/>
          <p:cNvCxnSpPr/>
          <p:nvPr/>
        </p:nvCxnSpPr>
        <p:spPr>
          <a:xfrm>
            <a:off x="5315646" y="2490273"/>
            <a:ext cx="0" cy="3515163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>
            <a:off x="7508304" y="2438401"/>
            <a:ext cx="0" cy="265471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/>
        </p:nvCxnSpPr>
        <p:spPr>
          <a:xfrm>
            <a:off x="3241104" y="2707048"/>
            <a:ext cx="42672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1099220" y="5085184"/>
            <a:ext cx="2608684" cy="966882"/>
          </a:xfrm>
          <a:prstGeom prst="rect">
            <a:avLst/>
          </a:prstGeom>
          <a:ln w="0" cap="flat" cmpd="sng" algn="ctr">
            <a:solidFill>
              <a:schemeClr val="accent4">
                <a:lumMod val="75000"/>
              </a:schemeClr>
            </a:solidFill>
            <a:prstDash val="dash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Synergien</a:t>
            </a:r>
            <a:r>
              <a:rPr lang="de-DE" sz="1600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:</a:t>
            </a:r>
          </a:p>
          <a:p>
            <a:pPr algn="ctr"/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International </a:t>
            </a:r>
            <a:r>
              <a:rPr lang="de-DE" sz="14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Masterclasses</a:t>
            </a: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 / IPPOG</a:t>
            </a:r>
            <a:endParaRPr lang="de-DE" sz="1400" dirty="0" smtClean="0">
              <a:solidFill>
                <a:schemeClr val="accent4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algn="ctr"/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W.-</a:t>
            </a:r>
            <a:r>
              <a:rPr lang="de-DE" sz="14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Gentner</a:t>
            </a: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-Stipendium / CERN </a:t>
            </a:r>
          </a:p>
          <a:p>
            <a:pPr algn="ctr"/>
            <a:r>
              <a:rPr lang="de-DE" sz="14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Discover</a:t>
            </a: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the</a:t>
            </a: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Cosmos</a:t>
            </a: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 / EU</a:t>
            </a:r>
          </a:p>
        </p:txBody>
      </p:sp>
      <p:cxnSp>
        <p:nvCxnSpPr>
          <p:cNvPr id="81" name="Gerade Verbindung 80"/>
          <p:cNvCxnSpPr/>
          <p:nvPr/>
        </p:nvCxnSpPr>
        <p:spPr>
          <a:xfrm>
            <a:off x="3241104" y="2438401"/>
            <a:ext cx="0" cy="265471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feld 108"/>
          <p:cNvSpPr txBox="1"/>
          <p:nvPr/>
        </p:nvSpPr>
        <p:spPr>
          <a:xfrm>
            <a:off x="6732240" y="1556792"/>
            <a:ext cx="2304256" cy="878702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lvl="0" algn="ctr">
              <a:spcAft>
                <a:spcPct val="35000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CERN-Workshops</a:t>
            </a:r>
          </a:p>
          <a:p>
            <a:pPr lvl="0" algn="ctr">
              <a:spcAft>
                <a:spcPct val="35000"/>
              </a:spcAft>
            </a:pPr>
            <a:r>
              <a:rPr lang="de-DE" sz="1200" i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Sascha Schmeling</a:t>
            </a:r>
          </a:p>
          <a:p>
            <a:pPr lvl="0" algn="ctr">
              <a:spcAft>
                <a:spcPct val="35000"/>
              </a:spcAft>
            </a:pPr>
            <a:r>
              <a:rPr lang="de-DE" sz="1600" dirty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a</a:t>
            </a: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b 3/2012: Gerfried Wiener</a:t>
            </a:r>
            <a:endParaRPr lang="de-DE" sz="1600" b="1" dirty="0" smtClean="0">
              <a:solidFill>
                <a:srgbClr val="B5BE1B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0" name="Textfeld 109"/>
          <p:cNvSpPr txBox="1"/>
          <p:nvPr/>
        </p:nvSpPr>
        <p:spPr>
          <a:xfrm>
            <a:off x="4307904" y="1548926"/>
            <a:ext cx="2321496" cy="878702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>
              <a:spcAft>
                <a:spcPct val="35000"/>
              </a:spcAft>
            </a:pPr>
            <a:r>
              <a:rPr lang="de-DE" sz="1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Lokale Standorte </a:t>
            </a:r>
          </a:p>
          <a:p>
            <a:pPr lvl="0" algn="ctr">
              <a:spcAft>
                <a:spcPct val="35000"/>
              </a:spcAft>
            </a:pPr>
            <a:r>
              <a:rPr lang="de-DE" sz="1200" i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40 Ansprechpartner + </a:t>
            </a:r>
          </a:p>
          <a:p>
            <a:pPr lvl="0" algn="ctr">
              <a:spcAft>
                <a:spcPct val="35000"/>
              </a:spcAft>
            </a:pPr>
            <a:r>
              <a:rPr lang="de-DE" sz="1600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~100 Vermittler </a:t>
            </a:r>
            <a:endParaRPr lang="de-DE" sz="1600" b="1" dirty="0" smtClean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4145632" y="2895600"/>
            <a:ext cx="2448272" cy="814069"/>
          </a:xfrm>
          <a:prstGeom prst="rect">
            <a:avLst/>
          </a:prstGeom>
          <a:ln>
            <a:solidFill>
              <a:srgbClr val="6600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ct val="35000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Ltd. Projektkoordination &amp; Wissenschaftskommunikation</a:t>
            </a:r>
          </a:p>
          <a:p>
            <a:pPr lvl="0" algn="ctr">
              <a:spcAft>
                <a:spcPct val="35000"/>
              </a:spcAft>
            </a:pP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Anne Glück</a:t>
            </a:r>
            <a:endParaRPr lang="de-DE" sz="1400" b="1" dirty="0" smtClean="0">
              <a:solidFill>
                <a:srgbClr val="B5BE1B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213448" y="3810000"/>
            <a:ext cx="2304256" cy="789960"/>
          </a:xfrm>
          <a:prstGeom prst="rect">
            <a:avLst/>
          </a:prstGeom>
          <a:ln>
            <a:solidFill>
              <a:srgbClr val="6600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>
              <a:spcAft>
                <a:spcPts val="408"/>
              </a:spcAft>
            </a:pPr>
            <a:r>
              <a:rPr lang="de-DE" sz="2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Projektleitung </a:t>
            </a:r>
            <a:endParaRPr lang="de-DE" b="1" dirty="0" smtClean="0">
              <a:solidFill>
                <a:schemeClr val="tx2"/>
              </a:solidFill>
              <a:latin typeface="Arial Narrow" pitchFamily="34" charset="0"/>
              <a:cs typeface="Arial" pitchFamily="34" charset="0"/>
            </a:endParaRPr>
          </a:p>
          <a:p>
            <a:pPr lvl="0" algn="ctr">
              <a:spcAft>
                <a:spcPts val="408"/>
              </a:spcAft>
            </a:pPr>
            <a:r>
              <a:rPr lang="de-DE" b="1" i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Michael Kobel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883196" y="1268760"/>
            <a:ext cx="1096516" cy="492443"/>
          </a:xfrm>
          <a:prstGeom prst="rect">
            <a:avLst/>
          </a:prstGeom>
          <a:noFill/>
          <a:ln w="3175">
            <a:solidFill>
              <a:schemeClr val="tx2"/>
            </a:solidFill>
            <a:prstDash val="solid"/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1200" b="1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Kamiokannen</a:t>
            </a:r>
            <a:endParaRPr lang="de-DE" sz="1200" b="1" dirty="0" smtClean="0">
              <a:solidFill>
                <a:schemeClr val="tx2"/>
              </a:solidFill>
              <a:latin typeface="Arial Narrow" pitchFamily="34" charset="0"/>
              <a:cs typeface="Arial" pitchFamily="34" charset="0"/>
            </a:endParaRPr>
          </a:p>
          <a:p>
            <a:pPr lvl="0" algn="ctr"/>
            <a:r>
              <a:rPr lang="de-DE" sz="1200" i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Arnulf Quadt   </a:t>
            </a:r>
            <a:r>
              <a:rPr lang="de-DE" sz="1400" dirty="0" smtClean="0">
                <a:solidFill>
                  <a:srgbClr val="B5BE1B"/>
                </a:solidFill>
                <a:latin typeface="Arial Narrow" pitchFamily="34" charset="0"/>
                <a:cs typeface="Arial" pitchFamily="34" charset="0"/>
              </a:rPr>
              <a:t> </a:t>
            </a:r>
            <a:endParaRPr lang="de-DE" sz="1200" dirty="0" smtClean="0">
              <a:solidFill>
                <a:srgbClr val="B5BE1B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883196" y="2060848"/>
            <a:ext cx="1096516" cy="646331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lvl="0" algn="ctr"/>
            <a:r>
              <a:rPr lang="de-DE" sz="12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Begleitmaterial</a:t>
            </a:r>
          </a:p>
          <a:p>
            <a:pPr lvl="0" algn="ctr"/>
            <a:r>
              <a:rPr lang="de-DE" sz="12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W.Gentner</a:t>
            </a:r>
            <a:r>
              <a:rPr lang="de-DE" sz="12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-Stipendium</a:t>
            </a:r>
            <a:endParaRPr lang="de-DE" sz="1200" dirty="0" smtClean="0">
              <a:solidFill>
                <a:srgbClr val="B5BE1B"/>
              </a:solidFill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35" name="Gerade Verbindung 34"/>
          <p:cNvCxnSpPr/>
          <p:nvPr/>
        </p:nvCxnSpPr>
        <p:spPr>
          <a:xfrm>
            <a:off x="1979712" y="1700808"/>
            <a:ext cx="216024" cy="0"/>
          </a:xfrm>
          <a:prstGeom prst="line">
            <a:avLst/>
          </a:prstGeom>
          <a:ln w="31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1979712" y="2276872"/>
            <a:ext cx="216024" cy="0"/>
          </a:xfrm>
          <a:prstGeom prst="line">
            <a:avLst/>
          </a:prstGeom>
          <a:ln w="31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6742112" y="3013384"/>
            <a:ext cx="2366392" cy="920252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lvl="0" algn="ctr">
              <a:spcAft>
                <a:spcPct val="35000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Mitarbeit Projektkoordination</a:t>
            </a:r>
          </a:p>
          <a:p>
            <a:pPr lvl="0" algn="ctr">
              <a:spcAft>
                <a:spcPct val="35000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&amp; -kommunikation </a:t>
            </a:r>
          </a:p>
          <a:p>
            <a:pPr lvl="0" algn="ctr">
              <a:spcAft>
                <a:spcPct val="35000"/>
              </a:spcAft>
            </a:pP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Carmen Leuschel</a:t>
            </a:r>
            <a:endParaRPr lang="de-DE" sz="1400" b="1" dirty="0" smtClean="0">
              <a:solidFill>
                <a:srgbClr val="B5BE1B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3866355" y="5085184"/>
            <a:ext cx="2559496" cy="92025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lvl="0" algn="ctr">
              <a:spcAft>
                <a:spcPct val="35000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Evaluation</a:t>
            </a:r>
          </a:p>
          <a:p>
            <a:pPr lvl="0" algn="ctr">
              <a:spcAft>
                <a:spcPct val="35000"/>
              </a:spcAft>
            </a:pPr>
            <a:r>
              <a:rPr lang="de-DE" sz="1400" i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Gesche </a:t>
            </a:r>
            <a:r>
              <a:rPr lang="de-DE" sz="1400" i="1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Pospiech</a:t>
            </a:r>
            <a:endParaRPr lang="de-DE" sz="1400" i="1" dirty="0" smtClean="0">
              <a:solidFill>
                <a:schemeClr val="tx2"/>
              </a:solidFill>
              <a:latin typeface="Arial Narrow" pitchFamily="34" charset="0"/>
              <a:cs typeface="Arial" pitchFamily="34" charset="0"/>
            </a:endParaRPr>
          </a:p>
          <a:p>
            <a:pPr lvl="0" algn="ctr">
              <a:spcAft>
                <a:spcPct val="35000"/>
              </a:spcAft>
            </a:pP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Kerstin Gedigk</a:t>
            </a:r>
            <a:endParaRPr lang="de-DE" sz="1400" b="1" dirty="0" smtClean="0">
              <a:solidFill>
                <a:srgbClr val="B5BE1B"/>
              </a:solidFill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21" grpId="0" animBg="1"/>
      <p:bldP spid="42" grpId="0" animBg="1"/>
      <p:bldP spid="70" grpId="0" animBg="1"/>
      <p:bldP spid="109" grpId="0" animBg="1"/>
      <p:bldP spid="110" grpId="0" animBg="1"/>
      <p:bldP spid="26" grpId="0" animBg="1"/>
      <p:bldP spid="4" grpId="0" animBg="1"/>
      <p:bldP spid="31" grpId="0" animBg="1"/>
      <p:bldP spid="32" grpId="0" animBg="1"/>
      <p:bldP spid="20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609600"/>
            <a:ext cx="2565921" cy="1091208"/>
          </a:xfrm>
        </p:spPr>
        <p:txBody>
          <a:bodyPr>
            <a:normAutofit/>
          </a:bodyPr>
          <a:lstStyle/>
          <a:p>
            <a:r>
              <a:rPr lang="de-DE" sz="2800" dirty="0" smtClean="0">
                <a:solidFill>
                  <a:schemeClr val="tx2"/>
                </a:solidFill>
              </a:rPr>
              <a:t>Lokale Standorte </a:t>
            </a:r>
            <a:r>
              <a:rPr lang="de-DE" sz="1800" dirty="0" smtClean="0">
                <a:solidFill>
                  <a:schemeClr val="tx2"/>
                </a:solidFill>
              </a:rPr>
              <a:t/>
            </a:r>
            <a:br>
              <a:rPr lang="de-DE" sz="1800" dirty="0" smtClean="0">
                <a:solidFill>
                  <a:schemeClr val="tx2"/>
                </a:solidFill>
              </a:rPr>
            </a:br>
            <a:endParaRPr lang="de-DE" sz="1800" b="0" dirty="0">
              <a:solidFill>
                <a:schemeClr val="tx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99592" y="1916832"/>
            <a:ext cx="2565921" cy="4320480"/>
          </a:xfrm>
        </p:spPr>
        <p:txBody>
          <a:bodyPr>
            <a:normAutofit fontScale="92500" lnSpcReduction="10000"/>
          </a:bodyPr>
          <a:lstStyle/>
          <a:p>
            <a:r>
              <a:rPr lang="de-DE" sz="1600" b="1" dirty="0" smtClean="0"/>
              <a:t>Stand 2011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22 Institute Netzwerk-Standorte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19 Institute International Masterlasses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8 Institute Lehrertag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15 Institute </a:t>
            </a:r>
            <a:r>
              <a:rPr lang="de-DE" dirty="0" err="1" smtClean="0"/>
              <a:t>Cosmic</a:t>
            </a:r>
            <a:r>
              <a:rPr lang="de-DE" dirty="0" smtClean="0"/>
              <a:t>-Projekte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r>
              <a:rPr lang="de-DE" sz="1800" b="1" dirty="0" smtClean="0"/>
              <a:t>dazu gekommen in 2010:</a:t>
            </a:r>
          </a:p>
          <a:p>
            <a:pPr>
              <a:buFont typeface="Arial" pitchFamily="34" charset="0"/>
              <a:buChar char="•"/>
            </a:pPr>
            <a:r>
              <a:rPr lang="de-DE" sz="1800" b="1" dirty="0" smtClean="0"/>
              <a:t> </a:t>
            </a:r>
            <a:r>
              <a:rPr lang="de-DE" dirty="0" smtClean="0"/>
              <a:t>Rostock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Frankfurt (ALICE)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Münster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Bochum (</a:t>
            </a:r>
            <a:r>
              <a:rPr lang="de-DE" dirty="0" err="1" smtClean="0"/>
              <a:t>Hadronen</a:t>
            </a:r>
            <a:r>
              <a:rPr lang="de-DE" dirty="0" smtClean="0"/>
              <a:t>-/Kernphysik + Schülerlabor)</a:t>
            </a:r>
          </a:p>
          <a:p>
            <a:r>
              <a:rPr lang="de-DE" b="1" dirty="0" smtClean="0"/>
              <a:t>= fast alle Teilchenphysik-Institute in Deutschland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b="1" dirty="0" smtClean="0">
                <a:solidFill>
                  <a:srgbClr val="800000"/>
                </a:solidFill>
              </a:rPr>
              <a:t> </a:t>
            </a:r>
            <a:r>
              <a:rPr lang="de-DE" sz="1600" b="1" dirty="0" smtClean="0">
                <a:solidFill>
                  <a:srgbClr val="800000"/>
                </a:solidFill>
              </a:rPr>
              <a:t>ca. 140 Wissenschaftler/innen bundesweit aktiv!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endParaRPr lang="de-DE" dirty="0" smtClean="0"/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  <p:pic>
        <p:nvPicPr>
          <p:cNvPr id="7" name="Inhaltsplatzhalter 6" descr="KarteNetzwerkTeilchenwelt-11050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062871" y="273050"/>
            <a:ext cx="4519958" cy="639631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Bilanz </a:t>
            </a:r>
            <a:r>
              <a:rPr lang="de-DE" dirty="0" smtClean="0"/>
              <a:t>Aktivitäten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3387080" cy="4340696"/>
          </a:xfrm>
        </p:spPr>
        <p:txBody>
          <a:bodyPr>
            <a:normAutofit fontScale="92500" lnSpcReduction="20000"/>
          </a:bodyPr>
          <a:lstStyle/>
          <a:p>
            <a:r>
              <a:rPr lang="de-DE" b="1" dirty="0" smtClean="0"/>
              <a:t>Positive Ergebnisse</a:t>
            </a:r>
          </a:p>
          <a:p>
            <a:pPr defTabSz="180975">
              <a:buFont typeface="Arial" pitchFamily="34" charset="0"/>
              <a:buChar char="•"/>
            </a:pPr>
            <a:r>
              <a:rPr lang="de-DE" dirty="0" smtClean="0"/>
              <a:t> Programm gut </a:t>
            </a:r>
            <a:r>
              <a:rPr lang="de-DE" dirty="0"/>
              <a:t>etabliert</a:t>
            </a:r>
            <a:r>
              <a:rPr lang="de-DE" dirty="0" smtClean="0"/>
              <a:t> mit		 	regionalen Unterschieden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smtClean="0"/>
              <a:t>Einheitlichkeit in Vielfalt</a:t>
            </a:r>
          </a:p>
          <a:p>
            <a:pPr defTabSz="180975">
              <a:buFont typeface="Arial" pitchFamily="34" charset="0"/>
              <a:buChar char="•"/>
              <a:tabLst>
                <a:tab pos="0" algn="l"/>
                <a:tab pos="180975" algn="l"/>
              </a:tabLst>
            </a:pPr>
            <a:r>
              <a:rPr lang="de-DE" dirty="0"/>
              <a:t> Honorarsystem </a:t>
            </a:r>
            <a:r>
              <a:rPr lang="de-DE" dirty="0" smtClean="0"/>
              <a:t>	hat </a:t>
            </a:r>
            <a:r>
              <a:rPr lang="de-DE" dirty="0"/>
              <a:t>sich </a:t>
            </a:r>
            <a:r>
              <a:rPr lang="de-DE" dirty="0" smtClean="0"/>
              <a:t>	bewährt</a:t>
            </a:r>
            <a:endParaRPr lang="de-DE" dirty="0" smtClean="0"/>
          </a:p>
          <a:p>
            <a:pPr>
              <a:buFont typeface="Arial" pitchFamily="34" charset="0"/>
              <a:buChar char="•"/>
              <a:tabLst>
                <a:tab pos="180975" algn="l"/>
              </a:tabLst>
            </a:pPr>
            <a:r>
              <a:rPr lang="de-DE" dirty="0"/>
              <a:t> </a:t>
            </a:r>
            <a:r>
              <a:rPr lang="de-DE" dirty="0" smtClean="0"/>
              <a:t>Enormes Engagement von 	</a:t>
            </a:r>
            <a:r>
              <a:rPr lang="de-DE" dirty="0" smtClean="0"/>
              <a:t>Doktorand/innen</a:t>
            </a:r>
            <a:endParaRPr lang="de-DE" dirty="0" smtClean="0"/>
          </a:p>
          <a:p>
            <a:pPr>
              <a:buFont typeface="Arial" pitchFamily="34" charset="0"/>
              <a:buChar char="•"/>
              <a:tabLst>
                <a:tab pos="180975" algn="l"/>
              </a:tabLst>
            </a:pPr>
            <a:r>
              <a:rPr lang="de-DE" dirty="0" smtClean="0"/>
              <a:t> Empfehlung: Kooperation mit 	lokalen Didaktik-Lehrstühlen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endParaRPr lang="de-DE" dirty="0" smtClean="0"/>
          </a:p>
          <a:p>
            <a:pPr>
              <a:buFont typeface="Arial"/>
              <a:buChar char="•"/>
            </a:pPr>
            <a:endParaRPr lang="de-DE" dirty="0"/>
          </a:p>
        </p:txBody>
      </p:sp>
      <p:pic>
        <p:nvPicPr>
          <p:cNvPr id="4" name="Grafik 3" descr="pic-Masterclass_Lenggries_2010 02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292080" y="1700808"/>
            <a:ext cx="3744416" cy="187220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868144" y="3573016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solidFill>
                  <a:schemeClr val="tx2"/>
                </a:solidFill>
                <a:latin typeface="Arial Narrow" pitchFamily="34" charset="0"/>
              </a:rPr>
              <a:t>Nationale </a:t>
            </a:r>
            <a:r>
              <a:rPr lang="de-DE" sz="1200" dirty="0" err="1" smtClean="0">
                <a:solidFill>
                  <a:schemeClr val="tx2"/>
                </a:solidFill>
                <a:latin typeface="Arial Narrow" pitchFamily="34" charset="0"/>
              </a:rPr>
              <a:t>Masterclass</a:t>
            </a:r>
            <a:r>
              <a:rPr lang="de-DE" sz="1200" dirty="0" smtClean="0">
                <a:solidFill>
                  <a:schemeClr val="tx2"/>
                </a:solidFill>
                <a:latin typeface="Arial Narrow" pitchFamily="34" charset="0"/>
              </a:rPr>
              <a:t> in </a:t>
            </a:r>
            <a:r>
              <a:rPr lang="de-DE" sz="1200" dirty="0" err="1" smtClean="0">
                <a:solidFill>
                  <a:schemeClr val="tx2"/>
                </a:solidFill>
                <a:latin typeface="Arial Narrow" pitchFamily="34" charset="0"/>
              </a:rPr>
              <a:t>Lenggries</a:t>
            </a:r>
            <a:r>
              <a:rPr lang="de-DE" sz="1200" dirty="0" smtClean="0">
                <a:solidFill>
                  <a:schemeClr val="tx2"/>
                </a:solidFill>
                <a:latin typeface="Arial Narrow" pitchFamily="34" charset="0"/>
              </a:rPr>
              <a:t> (MPI München) </a:t>
            </a:r>
            <a:endParaRPr lang="de-DE" sz="1200" dirty="0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940152" y="4365104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tx2"/>
                </a:solidFill>
                <a:latin typeface="Arial Narrow" pitchFamily="34" charset="0"/>
              </a:rPr>
              <a:t>Mehr Auswertung hier und beim nächsten Treffen der lokalen APs bei der DPG-Tagung im Frühjahr 2012</a:t>
            </a:r>
          </a:p>
          <a:p>
            <a:r>
              <a:rPr lang="de-DE" b="1" dirty="0" smtClean="0">
                <a:solidFill>
                  <a:schemeClr val="tx2"/>
                </a:solidFill>
                <a:latin typeface="Arial Narrow" pitchFamily="34" charset="0"/>
                <a:sym typeface="Wingdings" pitchFamily="2" charset="2"/>
              </a:rPr>
              <a:t> Feedback erwünscht!</a:t>
            </a:r>
            <a:endParaRPr lang="de-DE" b="1" dirty="0" smtClean="0">
              <a:solidFill>
                <a:schemeClr val="tx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Bilanz </a:t>
            </a:r>
            <a:r>
              <a:rPr lang="de-DE" dirty="0" smtClean="0"/>
              <a:t>Aktivitäten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6411416" cy="4876800"/>
          </a:xfrm>
        </p:spPr>
        <p:txBody>
          <a:bodyPr>
            <a:normAutofit fontScale="85000" lnSpcReduction="10000"/>
          </a:bodyPr>
          <a:lstStyle/>
          <a:p>
            <a:r>
              <a:rPr lang="de-DE" b="1" dirty="0"/>
              <a:t>B</a:t>
            </a:r>
            <a:r>
              <a:rPr lang="de-DE" b="1" dirty="0" smtClean="0"/>
              <a:t>esondere </a:t>
            </a:r>
            <a:r>
              <a:rPr lang="de-DE" b="1" dirty="0"/>
              <a:t>Projekte:</a:t>
            </a:r>
          </a:p>
          <a:p>
            <a:pPr>
              <a:buFontTx/>
              <a:buChar char="-"/>
            </a:pPr>
            <a:r>
              <a:rPr lang="de-DE" dirty="0"/>
              <a:t> Kooperation mit Schülerlaboren und -forschungszentren </a:t>
            </a:r>
            <a:r>
              <a:rPr lang="de-DE" dirty="0" smtClean="0"/>
              <a:t>	(</a:t>
            </a:r>
            <a:r>
              <a:rPr lang="de-DE" dirty="0"/>
              <a:t>u.a. </a:t>
            </a:r>
            <a:r>
              <a:rPr lang="de-DE" dirty="0" smtClean="0"/>
              <a:t>Bochum, Lörrach</a:t>
            </a:r>
            <a:r>
              <a:rPr lang="de-DE" dirty="0"/>
              <a:t>, </a:t>
            </a:r>
            <a:r>
              <a:rPr lang="de-DE" dirty="0" smtClean="0"/>
              <a:t>Kassel</a:t>
            </a:r>
            <a:r>
              <a:rPr lang="de-DE" dirty="0"/>
              <a:t>, Dresden)</a:t>
            </a:r>
          </a:p>
          <a:p>
            <a:pPr>
              <a:buFontTx/>
              <a:buChar char="-"/>
            </a:pPr>
            <a:r>
              <a:rPr lang="de-DE" dirty="0"/>
              <a:t> Synergien mit Ausstellung Weltmaschine</a:t>
            </a:r>
          </a:p>
          <a:p>
            <a:pPr>
              <a:buFontTx/>
              <a:buChar char="-"/>
            </a:pPr>
            <a:r>
              <a:rPr lang="de-DE" dirty="0"/>
              <a:t> AG-Gründungen und längerfristige Projekte mit Schulen</a:t>
            </a:r>
          </a:p>
          <a:p>
            <a:pPr>
              <a:buFontTx/>
              <a:buChar char="-"/>
            </a:pPr>
            <a:r>
              <a:rPr lang="de-DE" dirty="0"/>
              <a:t> Präsentation bei Ideen-Expo (Göttingen)</a:t>
            </a:r>
          </a:p>
          <a:p>
            <a:pPr>
              <a:buFontTx/>
              <a:buChar char="-"/>
            </a:pPr>
            <a:r>
              <a:rPr lang="de-DE" dirty="0"/>
              <a:t> Starke Zusammenarbeit mit Jugendlichen </a:t>
            </a:r>
            <a:r>
              <a:rPr lang="de-DE" dirty="0" smtClean="0"/>
              <a:t>im  	Qualifizierungsprogramm (Bonn</a:t>
            </a:r>
            <a:r>
              <a:rPr lang="de-DE" dirty="0"/>
              <a:t>, Zeuthen</a:t>
            </a:r>
            <a:r>
              <a:rPr lang="de-DE" dirty="0" smtClean="0"/>
              <a:t>)</a:t>
            </a:r>
          </a:p>
          <a:p>
            <a:r>
              <a:rPr lang="de-DE" dirty="0" smtClean="0">
                <a:sym typeface="Wingdings" pitchFamily="2" charset="2"/>
              </a:rPr>
              <a:t> </a:t>
            </a:r>
            <a:r>
              <a:rPr lang="de-DE" b="1" dirty="0" smtClean="0">
                <a:sym typeface="Wingdings" pitchFamily="2" charset="2"/>
              </a:rPr>
              <a:t>Plan für 2012: Zunahme solcher Projekte!</a:t>
            </a:r>
            <a:endParaRPr lang="de-DE" b="1" dirty="0"/>
          </a:p>
          <a:p>
            <a:endParaRPr lang="de-DE" dirty="0" smtClean="0"/>
          </a:p>
          <a:p>
            <a:r>
              <a:rPr lang="de-DE" b="1" dirty="0" smtClean="0"/>
              <a:t>Herausforderungen</a:t>
            </a:r>
          </a:p>
          <a:p>
            <a:pPr>
              <a:buFont typeface="Arial"/>
              <a:buChar char="•"/>
            </a:pPr>
            <a:r>
              <a:rPr lang="de-DE" dirty="0" smtClean="0"/>
              <a:t> Aufgaben kommen </a:t>
            </a:r>
            <a:r>
              <a:rPr lang="de-DE" dirty="0"/>
              <a:t>zu</a:t>
            </a:r>
            <a:r>
              <a:rPr lang="de-DE" dirty="0" smtClean="0"/>
              <a:t> hoher Arbeitsbelastung dazu </a:t>
            </a:r>
          </a:p>
          <a:p>
            <a:pPr>
              <a:buFont typeface="Arial"/>
              <a:buChar char="•"/>
            </a:pPr>
            <a:r>
              <a:rPr lang="de-DE" dirty="0" smtClean="0"/>
              <a:t> Durchführung </a:t>
            </a:r>
            <a:r>
              <a:rPr lang="de-DE" dirty="0" smtClean="0"/>
              <a:t>von Fortbildungen für Lehrkräfte</a:t>
            </a:r>
          </a:p>
          <a:p>
            <a:pPr>
              <a:buFont typeface="Arial"/>
              <a:buChar char="•"/>
            </a:pP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Kommunikation/Vernetzung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523999"/>
            <a:ext cx="4397424" cy="4713313"/>
          </a:xfrm>
        </p:spPr>
        <p:txBody>
          <a:bodyPr>
            <a:normAutofit fontScale="77500" lnSpcReduction="20000"/>
          </a:bodyPr>
          <a:lstStyle/>
          <a:p>
            <a:r>
              <a:rPr lang="de-DE" b="1" dirty="0" smtClean="0"/>
              <a:t>Pressearbeit  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Überregionale und regionale Pressearbeit (Süddeutsche Zeitung, div. regionale Medien) </a:t>
            </a:r>
          </a:p>
          <a:p>
            <a:endParaRPr lang="de-DE" dirty="0" smtClean="0"/>
          </a:p>
          <a:p>
            <a:r>
              <a:rPr lang="de-DE" b="1" dirty="0" smtClean="0"/>
              <a:t>Veröffentlichungen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Newsletter *</a:t>
            </a:r>
            <a:r>
              <a:rPr lang="de-DE" dirty="0" err="1"/>
              <a:t>teilchenwelten</a:t>
            </a:r>
            <a:r>
              <a:rPr lang="de-DE" dirty="0"/>
              <a:t>* </a:t>
            </a:r>
            <a:r>
              <a:rPr lang="de-DE" dirty="0" smtClean="0"/>
              <a:t>				(</a:t>
            </a:r>
            <a:r>
              <a:rPr lang="de-DE" dirty="0"/>
              <a:t>ca. </a:t>
            </a:r>
            <a:r>
              <a:rPr lang="de-DE" dirty="0" smtClean="0"/>
              <a:t>800 Abonnenten</a:t>
            </a:r>
            <a:r>
              <a:rPr lang="de-DE" dirty="0"/>
              <a:t>) 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Themenheft LHC in Praxis der 	Naturwissenschaften (Auflage 4.000)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err="1" smtClean="0"/>
              <a:t>Kontexis</a:t>
            </a:r>
            <a:r>
              <a:rPr lang="de-DE" dirty="0" smtClean="0"/>
              <a:t> (Auflage 5.500)</a:t>
            </a:r>
          </a:p>
          <a:p>
            <a:endParaRPr lang="de-DE" dirty="0" smtClean="0"/>
          </a:p>
          <a:p>
            <a:r>
              <a:rPr lang="de-DE" b="1" dirty="0" smtClean="0"/>
              <a:t>Internet / Multimedia / </a:t>
            </a:r>
            <a:r>
              <a:rPr lang="de-DE" b="1" dirty="0" err="1" smtClean="0"/>
              <a:t>Social</a:t>
            </a:r>
            <a:r>
              <a:rPr lang="de-DE" b="1" dirty="0" smtClean="0"/>
              <a:t> Media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Website, Forum, </a:t>
            </a:r>
            <a:r>
              <a:rPr lang="de-DE" dirty="0" err="1" smtClean="0"/>
              <a:t>Social</a:t>
            </a:r>
            <a:r>
              <a:rPr lang="de-DE" dirty="0" smtClean="0"/>
              <a:t> Media (</a:t>
            </a:r>
            <a:r>
              <a:rPr lang="de-DE" dirty="0" err="1" smtClean="0"/>
              <a:t>facebook</a:t>
            </a:r>
            <a:r>
              <a:rPr lang="de-DE" dirty="0" smtClean="0"/>
              <a:t>/</a:t>
            </a:r>
            <a:r>
              <a:rPr lang="de-DE" dirty="0" err="1" smtClean="0"/>
              <a:t>twitter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r>
              <a:rPr lang="de-DE" b="1" dirty="0" smtClean="0"/>
              <a:t>Vorträge </a:t>
            </a:r>
          </a:p>
        </p:txBody>
      </p:sp>
      <p:pic>
        <p:nvPicPr>
          <p:cNvPr id="5" name="Grafik 4" descr="pic-screenshot-newsletter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02424" y="1412776"/>
            <a:ext cx="2662064" cy="1589556"/>
          </a:xfrm>
          <a:prstGeom prst="rect">
            <a:avLst/>
          </a:prstGeom>
        </p:spPr>
      </p:pic>
      <p:pic>
        <p:nvPicPr>
          <p:cNvPr id="7" name="Grafik 6" descr="pic-facebook-110928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02424" y="3529389"/>
            <a:ext cx="2358575" cy="262697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/>
              <a:t>„Basics“ der </a:t>
            </a:r>
            <a:r>
              <a:rPr lang="de-DE" b="1" dirty="0"/>
              <a:t>lokalen Standorte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6781800" cy="481399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de-DE" sz="2800" dirty="0" smtClean="0"/>
              <a:t>3-4 Vermittler als Basis</a:t>
            </a:r>
          </a:p>
          <a:p>
            <a:r>
              <a:rPr lang="de-DE" sz="2800" dirty="0" smtClean="0"/>
              <a:t>Lokal Werbung machen</a:t>
            </a:r>
          </a:p>
          <a:p>
            <a:r>
              <a:rPr lang="de-DE" sz="2800" dirty="0" smtClean="0"/>
              <a:t>Basisprogramm (5-10 MCs im Jahr</a:t>
            </a:r>
            <a:r>
              <a:rPr lang="de-DE" sz="2800" dirty="0" smtClean="0"/>
              <a:t>)</a:t>
            </a:r>
          </a:p>
          <a:p>
            <a:r>
              <a:rPr lang="de-DE" sz="2800" dirty="0" err="1" smtClean="0"/>
              <a:t>Cosmic</a:t>
            </a:r>
            <a:r>
              <a:rPr lang="de-DE" sz="2800" dirty="0" smtClean="0"/>
              <a:t>-Projekt je nach Kapazitäten/Interesse</a:t>
            </a:r>
            <a:endParaRPr lang="de-DE" sz="2800" dirty="0" smtClean="0"/>
          </a:p>
          <a:p>
            <a:r>
              <a:rPr lang="de-DE" sz="2800" dirty="0" smtClean="0"/>
              <a:t>Einbindung Jugendliche/Lehrkräfte im Qualifizierungsprogramm</a:t>
            </a:r>
          </a:p>
          <a:p>
            <a:r>
              <a:rPr lang="de-DE" sz="2800" dirty="0" smtClean="0"/>
              <a:t>Betreuung Schülerprojektarbeiten</a:t>
            </a:r>
          </a:p>
          <a:p>
            <a:r>
              <a:rPr lang="de-DE" sz="2800" dirty="0" smtClean="0"/>
              <a:t>Fortbildungstage für Lehrkräfte anbieten</a:t>
            </a:r>
          </a:p>
          <a:p>
            <a:r>
              <a:rPr lang="de-DE" sz="2800" dirty="0" smtClean="0"/>
              <a:t>Rechtzeitig Termine kommunizieren und Gastvortrags-Formulare schicken!!</a:t>
            </a:r>
          </a:p>
        </p:txBody>
      </p:sp>
    </p:spTree>
    <p:extLst>
      <p:ext uri="{BB962C8B-B14F-4D97-AF65-F5344CB8AC3E}">
        <p14:creationId xmlns:p14="http://schemas.microsoft.com/office/powerpoint/2010/main" val="7247379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987480" cy="659161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Unterstützung lokale Standorte durch Projektkoordination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6781800" cy="4813995"/>
          </a:xfrm>
          <a:prstGeom prst="rect">
            <a:avLst/>
          </a:prstGeom>
        </p:spPr>
        <p:txBody>
          <a:bodyPr/>
          <a:lstStyle/>
          <a:p>
            <a:endParaRPr lang="de-DE" dirty="0" smtClean="0"/>
          </a:p>
          <a:p>
            <a:r>
              <a:rPr lang="de-DE" sz="2800" dirty="0" smtClean="0"/>
              <a:t>Zentrale Unterstützung bei Organisation</a:t>
            </a:r>
          </a:p>
          <a:p>
            <a:r>
              <a:rPr lang="de-DE" sz="2800" dirty="0" smtClean="0"/>
              <a:t>Honorare</a:t>
            </a:r>
            <a:r>
              <a:rPr lang="de-DE" sz="2800" dirty="0"/>
              <a:t>: </a:t>
            </a:r>
            <a:r>
              <a:rPr lang="de-DE" sz="2800" dirty="0" err="1" smtClean="0"/>
              <a:t>Masterclasses</a:t>
            </a:r>
            <a:r>
              <a:rPr lang="de-DE" sz="2800" dirty="0" smtClean="0"/>
              <a:t>, </a:t>
            </a:r>
            <a:r>
              <a:rPr lang="de-DE" sz="2800" dirty="0" err="1" smtClean="0"/>
              <a:t>Cosmic</a:t>
            </a:r>
            <a:r>
              <a:rPr lang="de-DE" sz="2800" dirty="0" smtClean="0"/>
              <a:t>-Projekte, Betreuung Projektarbeiten, Fahrtkosten</a:t>
            </a:r>
            <a:endParaRPr lang="de-DE" sz="2800" dirty="0" smtClean="0"/>
          </a:p>
          <a:p>
            <a:r>
              <a:rPr lang="de-DE" sz="2800" dirty="0" smtClean="0"/>
              <a:t>Bereitstellung Materialien </a:t>
            </a:r>
            <a:r>
              <a:rPr lang="de-DE" sz="2800" dirty="0" err="1" smtClean="0"/>
              <a:t>Masterclasses</a:t>
            </a:r>
            <a:endParaRPr lang="de-DE" sz="2800" dirty="0" smtClean="0"/>
          </a:p>
          <a:p>
            <a:r>
              <a:rPr lang="de-DE" sz="2800" dirty="0" smtClean="0"/>
              <a:t>Bereitstellung Werbematerialien etc.</a:t>
            </a:r>
          </a:p>
          <a:p>
            <a:r>
              <a:rPr lang="de-DE" sz="2800" dirty="0" smtClean="0"/>
              <a:t>Überregionale Vernetzung/Werbung</a:t>
            </a:r>
          </a:p>
          <a:p>
            <a:r>
              <a:rPr lang="de-DE" sz="2800" dirty="0" smtClean="0"/>
              <a:t>Überregionaler Erfahrungsaustausch</a:t>
            </a:r>
            <a:endParaRPr lang="de-DE" sz="28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6002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/>
              <a:t>AKTIV als Teilchenwelt-Vermittler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6781800" cy="481399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de-DE" b="1" dirty="0" smtClean="0"/>
              <a:t>Beispiel: Teilchenwelt-</a:t>
            </a:r>
            <a:r>
              <a:rPr lang="de-DE" b="1" dirty="0" err="1" smtClean="0"/>
              <a:t>Masterclasses</a:t>
            </a:r>
            <a:endParaRPr lang="de-DE" b="1" dirty="0"/>
          </a:p>
          <a:p>
            <a:pPr>
              <a:buNone/>
            </a:pPr>
            <a:r>
              <a:rPr lang="de-DE" sz="2800" b="1" dirty="0" smtClean="0"/>
              <a:t>Organisation</a:t>
            </a:r>
            <a:endParaRPr lang="de-DE" sz="2800" dirty="0" smtClean="0"/>
          </a:p>
          <a:p>
            <a:r>
              <a:rPr lang="de-DE" sz="2800" dirty="0" smtClean="0"/>
              <a:t>Termin </a:t>
            </a:r>
            <a:r>
              <a:rPr lang="de-DE" sz="2800" dirty="0" smtClean="0"/>
              <a:t>vereinbaren mit Schule/Schülerlabor etc.</a:t>
            </a:r>
          </a:p>
          <a:p>
            <a:r>
              <a:rPr lang="de-DE" sz="2800" dirty="0" smtClean="0"/>
              <a:t>Gruppenstärke </a:t>
            </a:r>
            <a:r>
              <a:rPr lang="de-DE" sz="2800" dirty="0"/>
              <a:t>ca. 20 </a:t>
            </a:r>
            <a:r>
              <a:rPr lang="de-DE" sz="2800" dirty="0" err="1"/>
              <a:t>SchülerInnen</a:t>
            </a:r>
            <a:endParaRPr lang="de-DE" sz="2800" dirty="0"/>
          </a:p>
          <a:p>
            <a:r>
              <a:rPr lang="de-DE" sz="2800" dirty="0"/>
              <a:t>Alter: 15-19 </a:t>
            </a:r>
            <a:r>
              <a:rPr lang="de-DE" sz="2800" dirty="0" smtClean="0"/>
              <a:t>Jahre</a:t>
            </a:r>
          </a:p>
          <a:p>
            <a:r>
              <a:rPr lang="de-DE" sz="2800" dirty="0" smtClean="0"/>
              <a:t>Ca. vier Stunden Zeit</a:t>
            </a:r>
            <a:endParaRPr lang="de-DE" sz="2800" dirty="0"/>
          </a:p>
          <a:p>
            <a:r>
              <a:rPr lang="de-DE" sz="2800" dirty="0"/>
              <a:t>Keine Vorkenntnisse notwendig</a:t>
            </a:r>
          </a:p>
          <a:p>
            <a:r>
              <a:rPr lang="de-DE" sz="2800" dirty="0"/>
              <a:t>PC-Raum mit 1 PC pro 2 Schüler</a:t>
            </a:r>
          </a:p>
          <a:p>
            <a:r>
              <a:rPr lang="de-DE" sz="2800" dirty="0" err="1"/>
              <a:t>Beamer</a:t>
            </a:r>
            <a:endParaRPr lang="de-DE" sz="2800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79478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/>
              <a:t>6</a:t>
            </a:r>
            <a:r>
              <a:rPr lang="de-DE" b="1" dirty="0" smtClean="0"/>
              <a:t>. AKTIV als Teilchenwelt-</a:t>
            </a:r>
            <a:r>
              <a:rPr lang="de-DE" b="1" dirty="0" err="1" smtClean="0"/>
              <a:t>VermittlerIn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6781800" cy="4813995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de-DE" b="1" dirty="0" smtClean="0"/>
              <a:t>Inhaltlich</a:t>
            </a:r>
          </a:p>
          <a:p>
            <a:r>
              <a:rPr lang="de-DE" dirty="0" smtClean="0"/>
              <a:t>Interaktiver Einführungsvortrag</a:t>
            </a:r>
            <a:endParaRPr lang="de-DE" dirty="0"/>
          </a:p>
          <a:p>
            <a:r>
              <a:rPr lang="de-DE" dirty="0"/>
              <a:t>Programm: derzeit noch </a:t>
            </a:r>
            <a:r>
              <a:rPr lang="de-DE" dirty="0" smtClean="0"/>
              <a:t>LEP, </a:t>
            </a:r>
          </a:p>
          <a:p>
            <a:pPr>
              <a:buNone/>
            </a:pPr>
            <a:r>
              <a:rPr lang="de-DE" dirty="0"/>
              <a:t>	</a:t>
            </a:r>
            <a:r>
              <a:rPr lang="de-DE" dirty="0" smtClean="0"/>
              <a:t>ab </a:t>
            </a:r>
            <a:r>
              <a:rPr lang="de-DE" dirty="0"/>
              <a:t>März </a:t>
            </a:r>
            <a:r>
              <a:rPr lang="de-DE" dirty="0" smtClean="0"/>
              <a:t>LHC</a:t>
            </a:r>
          </a:p>
          <a:p>
            <a:r>
              <a:rPr lang="de-DE" dirty="0" smtClean="0"/>
              <a:t>Unterstützung durch </a:t>
            </a:r>
            <a:r>
              <a:rPr lang="de-DE" dirty="0" err="1" smtClean="0"/>
              <a:t>TutorIn</a:t>
            </a:r>
            <a:r>
              <a:rPr lang="de-DE" dirty="0" smtClean="0"/>
              <a:t> (Jugendliche/r im </a:t>
            </a:r>
            <a:r>
              <a:rPr lang="de-DE" dirty="0" err="1" smtClean="0"/>
              <a:t>Qualifierungsprogramm</a:t>
            </a:r>
            <a:r>
              <a:rPr lang="de-DE" dirty="0" smtClean="0"/>
              <a:t>)</a:t>
            </a:r>
          </a:p>
          <a:p>
            <a:r>
              <a:rPr lang="de-DE" dirty="0" smtClean="0"/>
              <a:t>Quiz</a:t>
            </a:r>
          </a:p>
          <a:p>
            <a:r>
              <a:rPr lang="de-DE" dirty="0" smtClean="0"/>
              <a:t>Information über Netzwerk-Aktivitäten !!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9339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987480" cy="659161"/>
          </a:xfrm>
        </p:spPr>
        <p:txBody>
          <a:bodyPr>
            <a:normAutofit/>
          </a:bodyPr>
          <a:lstStyle/>
          <a:p>
            <a:r>
              <a:rPr lang="de-DE" b="1" dirty="0" smtClean="0"/>
              <a:t>NTW im Internet 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1180" y="1781058"/>
            <a:ext cx="6199212" cy="4813995"/>
          </a:xfrm>
          <a:prstGeom prst="rect">
            <a:avLst/>
          </a:prstGeom>
        </p:spPr>
        <p:txBody>
          <a:bodyPr/>
          <a:lstStyle/>
          <a:p>
            <a:r>
              <a:rPr lang="de-DE" dirty="0" smtClean="0">
                <a:hlinkClick r:id="rId2"/>
              </a:rPr>
              <a:t>www.forum.teilchenwelt.de</a:t>
            </a:r>
            <a:endParaRPr lang="de-DE" dirty="0" smtClean="0"/>
          </a:p>
          <a:p>
            <a:r>
              <a:rPr lang="de-DE" dirty="0" smtClean="0">
                <a:hlinkClick r:id="rId3"/>
              </a:rPr>
              <a:t>www.facebook.com/teilchenwelt</a:t>
            </a:r>
            <a:endParaRPr lang="de-DE" dirty="0" smtClean="0"/>
          </a:p>
          <a:p>
            <a:r>
              <a:rPr lang="de-DE" dirty="0" smtClean="0">
                <a:hlinkClick r:id="rId4"/>
              </a:rPr>
              <a:t>www.twitter.com</a:t>
            </a:r>
            <a:r>
              <a:rPr lang="de-DE" dirty="0">
                <a:hlinkClick r:id="rId4"/>
              </a:rPr>
              <a:t>/#!/</a:t>
            </a:r>
            <a:r>
              <a:rPr lang="de-DE" dirty="0" smtClean="0">
                <a:hlinkClick r:id="rId4"/>
              </a:rPr>
              <a:t>teilchenwelt</a:t>
            </a:r>
            <a:endParaRPr lang="de-DE" dirty="0" smtClean="0"/>
          </a:p>
          <a:p>
            <a:r>
              <a:rPr lang="de-DE" dirty="0" smtClean="0"/>
              <a:t>Newsletter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4" name="Grafik 3" descr="pic-screen-forum-10071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736" y="4360796"/>
            <a:ext cx="4628304" cy="2234257"/>
          </a:xfrm>
          <a:prstGeom prst="rect">
            <a:avLst/>
          </a:prstGeom>
        </p:spPr>
      </p:pic>
      <p:pic>
        <p:nvPicPr>
          <p:cNvPr id="6" name="Grafik 5" descr="pic-facebook-110928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868144" y="3597087"/>
            <a:ext cx="2952328" cy="328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9350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Gliederung des Vortrags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523999"/>
            <a:ext cx="6267400" cy="471331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solidFill>
                  <a:schemeClr val="tx2"/>
                </a:solidFill>
              </a:rPr>
              <a:t>Netzwerk Teilchenwelt Projektkoordination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</a:rPr>
              <a:t>Netzwerk Teilchenwelt: Ziele/Struktur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</a:rPr>
              <a:t>Projektaktivitäten 2010/2011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</a:rPr>
              <a:t>Organisationsstruktur/Lokale Standorte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</a:rPr>
              <a:t>Ausblick Planungen bis Ende 2012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solidFill>
                  <a:schemeClr val="tx2"/>
                </a:solidFill>
              </a:rPr>
              <a:t>Teilprojekte NTW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100" dirty="0" err="1">
                <a:solidFill>
                  <a:schemeClr val="tx2"/>
                </a:solidFill>
              </a:rPr>
              <a:t>Cosmic</a:t>
            </a:r>
            <a:r>
              <a:rPr lang="de-DE" sz="2100" dirty="0">
                <a:solidFill>
                  <a:schemeClr val="tx2"/>
                </a:solidFill>
              </a:rPr>
              <a:t>-Projekt (C. Schwerdt)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100" dirty="0">
                <a:solidFill>
                  <a:schemeClr val="tx2"/>
                </a:solidFill>
              </a:rPr>
              <a:t>Kontextmaterialien (M. </a:t>
            </a:r>
            <a:r>
              <a:rPr lang="de-DE" sz="2100" dirty="0" err="1">
                <a:solidFill>
                  <a:schemeClr val="tx2"/>
                </a:solidFill>
              </a:rPr>
              <a:t>Kuhar</a:t>
            </a:r>
            <a:r>
              <a:rPr lang="de-DE" sz="2100" dirty="0">
                <a:solidFill>
                  <a:schemeClr val="tx2"/>
                </a:solidFill>
              </a:rPr>
              <a:t>)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100" dirty="0">
                <a:solidFill>
                  <a:schemeClr val="tx2"/>
                </a:solidFill>
              </a:rPr>
              <a:t>Evaluation (K. </a:t>
            </a:r>
            <a:r>
              <a:rPr lang="de-DE" sz="2100" dirty="0" smtClean="0">
                <a:solidFill>
                  <a:schemeClr val="tx2"/>
                </a:solidFill>
              </a:rPr>
              <a:t>Gedigk)</a:t>
            </a:r>
            <a:endParaRPr lang="de-DE" sz="2100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solidFill>
                  <a:schemeClr val="tx2"/>
                </a:solidFill>
              </a:rPr>
              <a:t>„Schwesterprojekte“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100" dirty="0">
                <a:solidFill>
                  <a:schemeClr val="tx2"/>
                </a:solidFill>
              </a:rPr>
              <a:t>International </a:t>
            </a:r>
            <a:r>
              <a:rPr lang="de-DE" sz="2100" dirty="0" err="1">
                <a:solidFill>
                  <a:schemeClr val="tx2"/>
                </a:solidFill>
              </a:rPr>
              <a:t>Masterclasses</a:t>
            </a:r>
            <a:r>
              <a:rPr lang="de-DE" sz="2100" dirty="0">
                <a:solidFill>
                  <a:schemeClr val="tx2"/>
                </a:solidFill>
              </a:rPr>
              <a:t> (U. Bilow)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100" dirty="0" err="1">
                <a:solidFill>
                  <a:schemeClr val="tx2"/>
                </a:solidFill>
              </a:rPr>
              <a:t>Discover</a:t>
            </a:r>
            <a:r>
              <a:rPr lang="de-DE" sz="2100" dirty="0">
                <a:solidFill>
                  <a:schemeClr val="tx2"/>
                </a:solidFill>
              </a:rPr>
              <a:t> </a:t>
            </a:r>
            <a:r>
              <a:rPr lang="de-DE" sz="2100" dirty="0" err="1">
                <a:solidFill>
                  <a:schemeClr val="tx2"/>
                </a:solidFill>
              </a:rPr>
              <a:t>the</a:t>
            </a:r>
            <a:r>
              <a:rPr lang="de-DE" sz="2100" dirty="0">
                <a:solidFill>
                  <a:schemeClr val="tx2"/>
                </a:solidFill>
              </a:rPr>
              <a:t> </a:t>
            </a:r>
            <a:r>
              <a:rPr lang="de-DE" sz="2100" dirty="0" err="1">
                <a:solidFill>
                  <a:schemeClr val="tx2"/>
                </a:solidFill>
              </a:rPr>
              <a:t>Cosmos</a:t>
            </a:r>
            <a:r>
              <a:rPr lang="de-DE" sz="2100" dirty="0">
                <a:solidFill>
                  <a:schemeClr val="tx2"/>
                </a:solidFill>
              </a:rPr>
              <a:t> (M. Rockstroh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>
                <a:solidFill>
                  <a:schemeClr val="tx2"/>
                </a:solidFill>
              </a:rPr>
              <a:t>Fragen/Diskussion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7131496" cy="1019201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Erfahrungsaustausch unter Teilchenwelt-Vermittler/innen im Forum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5000" y="1646530"/>
            <a:ext cx="6781800" cy="4813995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de-DE" b="1" dirty="0"/>
              <a:t>Austausch </a:t>
            </a:r>
            <a:r>
              <a:rPr lang="de-DE" b="1" dirty="0" smtClean="0"/>
              <a:t>intern</a:t>
            </a:r>
          </a:p>
          <a:p>
            <a:r>
              <a:rPr lang="de-DE" dirty="0" smtClean="0"/>
              <a:t>Interner Bereich Forum:</a:t>
            </a:r>
            <a:r>
              <a:rPr lang="de-DE" dirty="0"/>
              <a:t> </a:t>
            </a:r>
            <a:r>
              <a:rPr lang="de-DE" dirty="0" smtClean="0"/>
              <a:t> </a:t>
            </a:r>
            <a:r>
              <a:rPr lang="de-DE" sz="1800" dirty="0" smtClean="0"/>
              <a:t>http</a:t>
            </a:r>
            <a:r>
              <a:rPr lang="de-DE" sz="1800" dirty="0"/>
              <a:t>://teilchenwelt.netphysik.de/index.php?page=Board&amp;boardID=3 </a:t>
            </a:r>
          </a:p>
          <a:p>
            <a:r>
              <a:rPr lang="de-DE" dirty="0" smtClean="0"/>
              <a:t>Vermittlungs-Tipps</a:t>
            </a:r>
          </a:p>
          <a:p>
            <a:r>
              <a:rPr lang="de-DE" dirty="0" smtClean="0"/>
              <a:t>Vorträge</a:t>
            </a:r>
          </a:p>
          <a:p>
            <a:r>
              <a:rPr lang="de-DE" dirty="0" smtClean="0"/>
              <a:t>Alle wichtigen Formulare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1387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35696" y="457200"/>
            <a:ext cx="6553200" cy="1066799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CERN-Workshops</a:t>
            </a:r>
            <a:r>
              <a:rPr lang="de-DE" dirty="0"/>
              <a:t/>
            </a:r>
            <a:br>
              <a:rPr lang="de-DE" dirty="0"/>
            </a:br>
            <a:r>
              <a:rPr lang="de-DE" sz="2200" dirty="0"/>
              <a:t>CERN: </a:t>
            </a:r>
            <a:r>
              <a:rPr lang="de-DE" sz="2200" dirty="0" smtClean="0"/>
              <a:t> </a:t>
            </a:r>
            <a:r>
              <a:rPr lang="de-DE" sz="2200" dirty="0" err="1" smtClean="0"/>
              <a:t>S.Schmeling</a:t>
            </a:r>
            <a:r>
              <a:rPr lang="de-DE" sz="2200" dirty="0" smtClean="0"/>
              <a:t> </a:t>
            </a:r>
            <a:r>
              <a:rPr lang="de-DE" sz="2200" dirty="0"/>
              <a:t>/ </a:t>
            </a:r>
            <a:r>
              <a:rPr lang="de-DE" sz="2200" dirty="0" smtClean="0"/>
              <a:t>D. Wagner / M. Hawner / K. Jende</a:t>
            </a:r>
            <a:r>
              <a:rPr lang="de-DE" sz="2700" dirty="0"/>
              <a:t/>
            </a:r>
            <a:br>
              <a:rPr lang="de-DE" sz="2700" dirty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69386" y="1752600"/>
            <a:ext cx="4602814" cy="4628728"/>
          </a:xfrm>
        </p:spPr>
        <p:txBody>
          <a:bodyPr>
            <a:normAutofit fontScale="85000" lnSpcReduction="10000"/>
          </a:bodyPr>
          <a:lstStyle/>
          <a:p>
            <a:r>
              <a:rPr lang="de-DE" b="1" dirty="0"/>
              <a:t>Status/Ergebnisse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Überwältigend positive Resonanz </a:t>
            </a:r>
            <a:r>
              <a:rPr lang="de-DE" dirty="0" smtClean="0"/>
              <a:t> </a:t>
            </a:r>
            <a:endParaRPr lang="de-DE" dirty="0"/>
          </a:p>
          <a:p>
            <a:pPr>
              <a:buFont typeface="Arial" pitchFamily="34" charset="0"/>
              <a:buChar char="•"/>
            </a:pPr>
            <a:r>
              <a:rPr lang="de-DE" dirty="0"/>
              <a:t> Hoher Bedarf nach Weiterbildung und große </a:t>
            </a:r>
            <a:r>
              <a:rPr lang="de-DE" dirty="0" smtClean="0"/>
              <a:t>Neugier </a:t>
            </a:r>
            <a:r>
              <a:rPr lang="de-DE" dirty="0"/>
              <a:t>auf </a:t>
            </a:r>
            <a:r>
              <a:rPr lang="de-DE" dirty="0" smtClean="0"/>
              <a:t>CERN</a:t>
            </a:r>
            <a:endParaRPr lang="de-DE" dirty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Neuentwicklung Workshops für Jugendliche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smtClean="0"/>
              <a:t>Weiterentwicklung Workshops für Lehrkräfte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smtClean="0"/>
              <a:t>Alle Workshops planmäßig durchgeführt </a:t>
            </a:r>
          </a:p>
          <a:p>
            <a:pPr>
              <a:buFont typeface="Wingdings" pitchFamily="2" charset="2"/>
              <a:buChar char="Ø"/>
            </a:pPr>
            <a:r>
              <a:rPr lang="de-DE" dirty="0"/>
              <a:t> </a:t>
            </a:r>
            <a:r>
              <a:rPr lang="de-DE" dirty="0" smtClean="0">
                <a:solidFill>
                  <a:schemeClr val="tx2"/>
                </a:solidFill>
              </a:rPr>
              <a:t>25/50/60 Lehrkräfte</a:t>
            </a:r>
          </a:p>
          <a:p>
            <a:pPr>
              <a:buFont typeface="Wingdings" pitchFamily="2" charset="2"/>
              <a:buChar char="Ø"/>
            </a:pP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smtClean="0">
                <a:solidFill>
                  <a:schemeClr val="tx2"/>
                </a:solidFill>
              </a:rPr>
              <a:t>23/40/60 </a:t>
            </a:r>
            <a:r>
              <a:rPr lang="de-DE" dirty="0" smtClean="0"/>
              <a:t>Jugendliche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2011: erstmalig Projektwochen (4), </a:t>
            </a:r>
          </a:p>
          <a:p>
            <a:r>
              <a:rPr lang="de-DE" dirty="0" smtClean="0"/>
              <a:t>   2012: 10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</p:txBody>
      </p:sp>
      <p:pic>
        <p:nvPicPr>
          <p:cNvPr id="8" name="Grafik 7" descr="Gruppe-Heuer-web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72200" y="1796820"/>
            <a:ext cx="2482230" cy="1654820"/>
          </a:xfrm>
          <a:prstGeom prst="rect">
            <a:avLst/>
          </a:prstGeom>
        </p:spPr>
      </p:pic>
      <p:pic>
        <p:nvPicPr>
          <p:cNvPr id="9" name="Grafik 8" descr="pic-lehrer-lhc-modell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72200" y="3933056"/>
            <a:ext cx="2435618" cy="163045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Ausblick Aktivitäten bis Ende 2012</a:t>
            </a:r>
            <a:br>
              <a:rPr lang="de-DE" dirty="0" smtClean="0"/>
            </a:br>
            <a:r>
              <a:rPr lang="de-DE" sz="3100" b="1" dirty="0" smtClean="0"/>
              <a:t>Gesamtprojekt</a:t>
            </a:r>
            <a:endParaRPr lang="de-DE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6411416" cy="4268688"/>
          </a:xfrm>
        </p:spPr>
        <p:txBody>
          <a:bodyPr>
            <a:normAutofit fontScale="85000" lnSpcReduction="10000"/>
          </a:bodyPr>
          <a:lstStyle/>
          <a:p>
            <a:r>
              <a:rPr lang="de-DE" b="1" dirty="0" smtClean="0"/>
              <a:t>Projektaktivitäten/Projektkoordination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err="1" smtClean="0"/>
              <a:t>Relaunch</a:t>
            </a:r>
            <a:r>
              <a:rPr lang="de-DE" dirty="0" smtClean="0"/>
              <a:t> Website, Erweiterung Funktionen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smtClean="0"/>
              <a:t>Projektzahlen </a:t>
            </a:r>
            <a:r>
              <a:rPr lang="de-DE" dirty="0" smtClean="0"/>
              <a:t>auf Ziele 2012 steigern/halten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smtClean="0"/>
              <a:t>Netzwerk festigen und ausbauen, Fluktuation abfangen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Nutzung </a:t>
            </a:r>
            <a:r>
              <a:rPr lang="de-DE" dirty="0" err="1"/>
              <a:t>Know-How</a:t>
            </a:r>
            <a:r>
              <a:rPr lang="de-DE" dirty="0"/>
              <a:t> lokale </a:t>
            </a:r>
            <a:r>
              <a:rPr lang="de-DE" dirty="0" smtClean="0"/>
              <a:t>Standorte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Ausbau Qualifizierungsprogramm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Masterclass</a:t>
            </a:r>
            <a:r>
              <a:rPr lang="de-DE" dirty="0" smtClean="0"/>
              <a:t>- </a:t>
            </a:r>
            <a:r>
              <a:rPr lang="de-DE" dirty="0" smtClean="0"/>
              <a:t>und Cosmic-Weiterentwicklungen 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smtClean="0"/>
              <a:t>Ausbau Kooperation mit außerschulischen Lernorten 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Verbesserung Kommunikation mit </a:t>
            </a:r>
            <a:r>
              <a:rPr lang="de-DE" dirty="0" smtClean="0"/>
              <a:t>Fortbildungsstrukturen 	der Bundesländer (</a:t>
            </a:r>
            <a:r>
              <a:rPr lang="de-DE" dirty="0"/>
              <a:t>Bewerbung CERN-Workshops)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ym typeface="Wingdings" pitchFamily="2" charset="2"/>
              </a:rPr>
              <a:t>Update Programmangebote an Entwicklungen am LHC</a:t>
            </a:r>
          </a:p>
          <a:p>
            <a:pPr>
              <a:buFont typeface="Arial" pitchFamily="34" charset="0"/>
              <a:buChar char="•"/>
            </a:pPr>
            <a:endParaRPr lang="de-DE" dirty="0"/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Bitte an Standorte/Vermittler/innen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6553200" cy="4268688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de-DE" dirty="0" smtClean="0"/>
              <a:t>Engagement halten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de-DE" dirty="0" smtClean="0"/>
              <a:t>Evtl. Kooperation mit Didaktikern vor Ort ausbauen </a:t>
            </a:r>
            <a:r>
              <a:rPr lang="de-DE" dirty="0" smtClean="0">
                <a:sym typeface="Wingdings" pitchFamily="2" charset="2"/>
              </a:rPr>
              <a:t> Lehrertag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de-DE" dirty="0" smtClean="0">
                <a:sym typeface="Wingdings" pitchFamily="2" charset="2"/>
              </a:rPr>
              <a:t>Eigene Entwicklungen/Erfahrungen anderen zur Verfügung stellen (Forum!)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de-DE" dirty="0" smtClean="0">
                <a:sym typeface="Wingdings" pitchFamily="2" charset="2"/>
              </a:rPr>
              <a:t>Qualifizierungsprogramm ausbauen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de-DE" dirty="0" smtClean="0">
                <a:sym typeface="Wingdings" pitchFamily="2" charset="2"/>
              </a:rPr>
              <a:t>Über Netzwerk-Vertiefungsstufen informieren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de-DE" dirty="0" smtClean="0">
                <a:sym typeface="Wingdings" pitchFamily="2" charset="2"/>
              </a:rPr>
              <a:t>Bei Honorarverträgen Zeiten einhalten</a:t>
            </a:r>
          </a:p>
          <a:p>
            <a:pPr marL="457200" indent="-457200">
              <a:buFont typeface="Arial" pitchFamily="34" charset="0"/>
              <a:buChar char="•"/>
            </a:pPr>
            <a:endParaRPr lang="de-DE" dirty="0" smtClean="0">
              <a:sym typeface="Wingdings" pitchFamily="2" charset="2"/>
            </a:endParaRPr>
          </a:p>
          <a:p>
            <a:pPr marL="457200" indent="-457200">
              <a:buFont typeface="Arial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4314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/>
              <a:t>Zum Schluss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6781800" cy="481399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  <a:p>
            <a:r>
              <a:rPr lang="de-DE" dirty="0" smtClean="0"/>
              <a:t>Ihr seid das Netzwerk!</a:t>
            </a:r>
          </a:p>
          <a:p>
            <a:r>
              <a:rPr lang="de-DE" dirty="0" smtClean="0"/>
              <a:t>Fragt, vernetzt Euch, seit kreativ…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7" name="Grafik 6" descr="pic-schueler-mcdd-vermitteln-kle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3361970"/>
            <a:ext cx="4402832" cy="294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44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NTW-Teilprojekte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de-DE" dirty="0" err="1" smtClean="0"/>
              <a:t>Cosmic</a:t>
            </a:r>
            <a:r>
              <a:rPr lang="de-DE" dirty="0" smtClean="0"/>
              <a:t>-Projekt (C. Schwerdt)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de-DE" dirty="0" smtClean="0"/>
              <a:t>Kontextmaterialien (M. </a:t>
            </a:r>
            <a:r>
              <a:rPr lang="de-DE" dirty="0" err="1" smtClean="0"/>
              <a:t>Kuhar</a:t>
            </a:r>
            <a:r>
              <a:rPr lang="de-DE" dirty="0" smtClean="0"/>
              <a:t>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de-DE" dirty="0" smtClean="0"/>
              <a:t>Evaluation (K. Gedigk)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57395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>Experimente </a:t>
            </a:r>
            <a:br>
              <a:rPr lang="de-DE" smtClean="0"/>
            </a:br>
            <a:r>
              <a:rPr lang="de-DE"/>
              <a:t>	</a:t>
            </a:r>
            <a:r>
              <a:rPr lang="de-DE" smtClean="0"/>
              <a:t>	zur Messung kosmischer Teilchen</a:t>
            </a:r>
            <a:endParaRPr lang="de-DE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180206606"/>
              </p:ext>
            </p:extLst>
          </p:nvPr>
        </p:nvGraphicFramePr>
        <p:xfrm>
          <a:off x="5446800" y="1876832"/>
          <a:ext cx="3240000" cy="1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11479962"/>
              </p:ext>
            </p:extLst>
          </p:nvPr>
        </p:nvGraphicFramePr>
        <p:xfrm>
          <a:off x="1763688" y="1844824"/>
          <a:ext cx="3240000" cy="1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068960"/>
            <a:ext cx="2599536" cy="36004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3" t="3928" r="11019" b="8451"/>
          <a:stretch/>
        </p:blipFill>
        <p:spPr>
          <a:xfrm>
            <a:off x="5003688" y="3356992"/>
            <a:ext cx="3835512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19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>Experimente </a:t>
            </a:r>
            <a:br>
              <a:rPr lang="de-DE" smtClean="0"/>
            </a:br>
            <a:r>
              <a:rPr lang="de-DE"/>
              <a:t>	</a:t>
            </a:r>
            <a:r>
              <a:rPr lang="de-DE" smtClean="0"/>
              <a:t>	zur Messung kosmischer Teilchen</a:t>
            </a:r>
            <a:endParaRPr lang="de-DE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2638231593"/>
              </p:ext>
            </p:extLst>
          </p:nvPr>
        </p:nvGraphicFramePr>
        <p:xfrm>
          <a:off x="5446800" y="1876832"/>
          <a:ext cx="3240000" cy="1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3278439787"/>
              </p:ext>
            </p:extLst>
          </p:nvPr>
        </p:nvGraphicFramePr>
        <p:xfrm>
          <a:off x="1763688" y="1844824"/>
          <a:ext cx="3240000" cy="1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743144" y="3068960"/>
            <a:ext cx="3476927" cy="337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de-DE" sz="2600" dirty="0">
                <a:solidFill>
                  <a:schemeClr val="accent1">
                    <a:lumMod val="75000"/>
                  </a:schemeClr>
                </a:solidFill>
                <a:latin typeface="Arial Narrow"/>
                <a:cs typeface="+mn-cs"/>
              </a:rPr>
              <a:t>Universität </a:t>
            </a:r>
            <a:r>
              <a:rPr lang="de-DE" sz="2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+mn-cs"/>
              </a:rPr>
              <a:t>Göttingen</a:t>
            </a:r>
          </a:p>
          <a:p>
            <a:pPr marL="342900" indent="-342900" fontAlgn="auto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de-DE" sz="2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+mn-cs"/>
              </a:rPr>
              <a:t>15 Kannenpaare </a:t>
            </a:r>
          </a:p>
          <a:p>
            <a:pPr marL="342900" indent="-342900" fontAlgn="auto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de-DE" sz="2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+mn-cs"/>
              </a:rPr>
              <a:t>Vor Weihnachten fertig, aber HV-power </a:t>
            </a:r>
            <a:r>
              <a:rPr lang="de-DE" sz="2600" dirty="0" err="1">
                <a:solidFill>
                  <a:schemeClr val="accent1">
                    <a:lumMod val="75000"/>
                  </a:schemeClr>
                </a:solidFill>
                <a:latin typeface="Arial Narrow"/>
                <a:cs typeface="+mn-cs"/>
              </a:rPr>
              <a:t>supplies</a:t>
            </a:r>
            <a:r>
              <a:rPr lang="de-DE" sz="2600" dirty="0">
                <a:solidFill>
                  <a:schemeClr val="accent1">
                    <a:lumMod val="75000"/>
                  </a:schemeClr>
                </a:solidFill>
                <a:latin typeface="Arial Narrow"/>
                <a:cs typeface="+mn-cs"/>
              </a:rPr>
              <a:t> </a:t>
            </a:r>
            <a:r>
              <a:rPr lang="de-DE" sz="2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+mn-cs"/>
              </a:rPr>
              <a:t>kommen erst Mitte Februar</a:t>
            </a:r>
            <a:endParaRPr lang="de-DE" sz="2600" dirty="0">
              <a:solidFill>
                <a:schemeClr val="accent1">
                  <a:lumMod val="75000"/>
                </a:schemeClr>
              </a:solidFill>
              <a:latin typeface="Arial Narrow"/>
              <a:cs typeface="+mn-c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515744" y="3068960"/>
            <a:ext cx="3171056" cy="337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de-DE" sz="2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+mn-cs"/>
              </a:rPr>
              <a:t>DESY</a:t>
            </a:r>
          </a:p>
          <a:p>
            <a:pPr marL="342900" indent="-342900" fontAlgn="auto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de-DE" sz="2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+mn-cs"/>
              </a:rPr>
              <a:t>20 Experimente bestehend aus drei Detektorplatten </a:t>
            </a:r>
          </a:p>
          <a:p>
            <a:pPr marL="342900" indent="-342900" fontAlgn="auto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de-DE" sz="26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cs typeface="+mn-cs"/>
              </a:rPr>
              <a:t>Auslieferung vor Weihnachten</a:t>
            </a:r>
            <a:endParaRPr lang="de-DE" sz="2600" dirty="0">
              <a:solidFill>
                <a:schemeClr val="accent1">
                  <a:lumMod val="75000"/>
                </a:schemeClr>
              </a:solidFill>
              <a:latin typeface="Arial Narrow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374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mtClean="0"/>
              <a:t>Experimente </a:t>
            </a:r>
            <a:br>
              <a:rPr lang="de-DE" smtClean="0"/>
            </a:br>
            <a:r>
              <a:rPr lang="de-DE"/>
              <a:t>	</a:t>
            </a:r>
            <a:r>
              <a:rPr lang="de-DE" smtClean="0"/>
              <a:t>	zur Messung kosmischer Teilchen</a:t>
            </a:r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1743144" y="3212976"/>
            <a:ext cx="694365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de-DE" sz="2600" dirty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Auswertung realer Daten über das Internet </a:t>
            </a:r>
          </a:p>
          <a:p>
            <a:pPr lvl="0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de-DE" sz="2600" dirty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→ Vergleich größerer Messzeiträume wird </a:t>
            </a:r>
            <a:r>
              <a:rPr lang="de-DE" sz="26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möglich</a:t>
            </a:r>
          </a:p>
          <a:p>
            <a:pPr marL="457200" lvl="0" indent="-45720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6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Trigger-Hodoskop</a:t>
            </a:r>
          </a:p>
          <a:p>
            <a:pPr marL="457200" lvl="0" indent="-45720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6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Polarsternfahrt</a:t>
            </a:r>
          </a:p>
          <a:p>
            <a:pPr marL="457200" lvl="0" indent="-45720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6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etc…</a:t>
            </a:r>
            <a:endParaRPr lang="de-DE" sz="2600" dirty="0">
              <a:solidFill>
                <a:srgbClr val="4F81BD">
                  <a:lumMod val="75000"/>
                </a:srgbClr>
              </a:solidFill>
              <a:latin typeface="Arial Narrow" pitchFamily="34" charset="0"/>
            </a:endParaRPr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3480731471"/>
              </p:ext>
            </p:extLst>
          </p:nvPr>
        </p:nvGraphicFramePr>
        <p:xfrm>
          <a:off x="2123728" y="1916831"/>
          <a:ext cx="3168352" cy="1152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554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Geplant ist, dass…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5000" y="1600200"/>
            <a:ext cx="7059488" cy="5141168"/>
          </a:xfrm>
        </p:spPr>
        <p:txBody>
          <a:bodyPr/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de-DE" sz="2600" dirty="0">
                <a:solidFill>
                  <a:schemeClr val="accent1">
                    <a:lumMod val="75000"/>
                  </a:schemeClr>
                </a:solidFill>
              </a:rPr>
              <a:t>Jugendliche </a:t>
            </a:r>
            <a:r>
              <a:rPr lang="de-DE" sz="2600" dirty="0" smtClean="0">
                <a:solidFill>
                  <a:schemeClr val="accent1">
                    <a:lumMod val="75000"/>
                  </a:schemeClr>
                </a:solidFill>
              </a:rPr>
              <a:t>an </a:t>
            </a:r>
            <a:r>
              <a:rPr lang="de-DE" sz="2600" dirty="0">
                <a:solidFill>
                  <a:schemeClr val="accent1">
                    <a:lumMod val="75000"/>
                  </a:schemeClr>
                </a:solidFill>
              </a:rPr>
              <a:t>Instituten Praktika </a:t>
            </a:r>
            <a:r>
              <a:rPr lang="de-DE" sz="2600" dirty="0" smtClean="0">
                <a:solidFill>
                  <a:schemeClr val="accent1">
                    <a:lumMod val="75000"/>
                  </a:schemeClr>
                </a:solidFill>
              </a:rPr>
              <a:t>absolvieren können*</a:t>
            </a:r>
            <a:endParaRPr lang="de-DE" sz="2600" dirty="0">
              <a:solidFill>
                <a:schemeClr val="accent1">
                  <a:lumMod val="75000"/>
                </a:schemeClr>
              </a:solidFill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de-DE" sz="2600" dirty="0">
                <a:solidFill>
                  <a:schemeClr val="accent1">
                    <a:lumMod val="75000"/>
                  </a:schemeClr>
                </a:solidFill>
              </a:rPr>
              <a:t>Lehrkräfte </a:t>
            </a:r>
            <a:r>
              <a:rPr lang="de-DE" sz="2600" dirty="0" smtClean="0">
                <a:solidFill>
                  <a:schemeClr val="accent1">
                    <a:lumMod val="75000"/>
                  </a:schemeClr>
                </a:solidFill>
              </a:rPr>
              <a:t>sich </a:t>
            </a:r>
            <a:r>
              <a:rPr lang="de-DE" sz="2600" dirty="0">
                <a:solidFill>
                  <a:schemeClr val="accent1">
                    <a:lumMod val="75000"/>
                  </a:schemeClr>
                </a:solidFill>
              </a:rPr>
              <a:t>Experimente für den eigenen Unterricht </a:t>
            </a:r>
            <a:r>
              <a:rPr lang="de-DE" sz="2600" dirty="0" smtClean="0">
                <a:solidFill>
                  <a:schemeClr val="accent1">
                    <a:lumMod val="75000"/>
                  </a:schemeClr>
                </a:solidFill>
              </a:rPr>
              <a:t>ausleihen können*</a:t>
            </a:r>
          </a:p>
          <a:p>
            <a:pPr fontAlgn="auto">
              <a:lnSpc>
                <a:spcPct val="150000"/>
              </a:lnSpc>
              <a:spcAft>
                <a:spcPts val="1200"/>
              </a:spcAft>
              <a:defRPr/>
            </a:pPr>
            <a:r>
              <a:rPr lang="de-DE" sz="2600" dirty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Materialien </a:t>
            </a:r>
            <a:r>
              <a:rPr lang="de-DE" sz="26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ab Anfang </a:t>
            </a:r>
            <a:r>
              <a:rPr lang="de-DE" sz="2600" dirty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nächsten Jahres</a:t>
            </a:r>
            <a:r>
              <a:rPr lang="de-DE" sz="2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DE" sz="26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bereit </a:t>
            </a:r>
            <a:r>
              <a:rPr lang="de-DE" sz="2600" dirty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gestellt </a:t>
            </a:r>
            <a:r>
              <a:rPr lang="de-DE" sz="26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werden (Anleitungen </a:t>
            </a:r>
            <a:r>
              <a:rPr lang="de-DE" sz="2600" dirty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zu den Experimenten, </a:t>
            </a:r>
            <a:r>
              <a:rPr lang="de-DE" sz="26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Arbeitsblätter zum Grundlagenwissen, etc.)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None/>
              <a:defRPr/>
            </a:pPr>
            <a:r>
              <a:rPr lang="de-DE" sz="18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* siehe (Lern-)Ziele im Cosmic-Projekt</a:t>
            </a:r>
            <a:endParaRPr lang="de-DE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4053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Netzwerk Teilchenwelt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124744"/>
            <a:ext cx="5867400" cy="4437856"/>
          </a:xfrm>
        </p:spPr>
        <p:txBody>
          <a:bodyPr>
            <a:normAutofit/>
          </a:bodyPr>
          <a:lstStyle/>
          <a:p>
            <a:r>
              <a:rPr lang="de-DE" sz="2800" b="1" dirty="0" smtClean="0">
                <a:solidFill>
                  <a:schemeClr val="tx2"/>
                </a:solidFill>
              </a:rPr>
              <a:t>Die Projektziele – NTW-„Markenzeichen“</a:t>
            </a:r>
            <a:endParaRPr lang="de-DE" sz="2800" b="1" dirty="0">
              <a:solidFill>
                <a:schemeClr val="tx2"/>
              </a:solidFill>
            </a:endParaRPr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1905000" y="1783357"/>
            <a:ext cx="4179168" cy="44539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Jugendliche und Lehrkräfte</a:t>
            </a:r>
            <a:r>
              <a:rPr kumimoji="0" lang="de-DE" sz="2800" b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de-DE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begeistern über:</a:t>
            </a: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nachhaltige und authentische </a:t>
            </a:r>
            <a:b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</a:b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Erfahrungen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/>
            </a:r>
            <a:b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</a:b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mit 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realen experimentellen Daten </a:t>
            </a:r>
            <a:r>
              <a:rPr kumimoji="0" lang="de-DE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und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Originalschauplätzen der Forschung</a:t>
            </a:r>
            <a:endParaRPr kumimoji="0" lang="de-DE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direkten Kontakt mit 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Wissenschaftlern</a:t>
            </a: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Erlebnis Grundlagenforschung 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/>
            </a:r>
            <a:b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</a:b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als Kulturgut und Erkenntnisgewinn </a:t>
            </a: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Aktuelle Forschung</a:t>
            </a:r>
          </a:p>
          <a:p>
            <a:pPr marL="742950" marR="0" lvl="1" indent="-28575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methodisch</a:t>
            </a:r>
          </a:p>
          <a:p>
            <a:pPr marL="742950" marR="0" lvl="1" indent="-28575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de-DE" sz="1600" dirty="0" smtClean="0">
                <a:solidFill>
                  <a:schemeClr val="tx2"/>
                </a:solidFill>
                <a:latin typeface="Arial Narrow"/>
              </a:rPr>
              <a:t>t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hematisch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de-DE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/>
            </a:r>
            <a:br>
              <a:rPr kumimoji="0" lang="de-DE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</a:br>
            <a:endParaRPr kumimoji="0" lang="de-DE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pic>
        <p:nvPicPr>
          <p:cNvPr id="5" name="Picture 5" descr="tor_bar_1006_00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21132" y="1906291"/>
            <a:ext cx="2943356" cy="1810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6" descr="pic-lehrer-cosmic-vermitteln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84168" y="4161534"/>
            <a:ext cx="2813710" cy="188355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Geplant ist, dass…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1899672" y="1417638"/>
            <a:ext cx="6787128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600" dirty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i</a:t>
            </a:r>
            <a:r>
              <a:rPr lang="de-DE" sz="26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m Februar 2012 eine Auftaktveranstaltung zum offiziellen Start von Cosmic an möglichst allen Standorten durchgeführt wird</a:t>
            </a:r>
          </a:p>
          <a:p>
            <a:pPr marL="457200" lvl="0" indent="-45720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sz="26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im September 2012 zeitgleiche </a:t>
            </a:r>
            <a:r>
              <a:rPr lang="de-DE" sz="2600" dirty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Messungen der kosmischen Strahlung </a:t>
            </a:r>
            <a:r>
              <a:rPr lang="de-DE" sz="2600" dirty="0" smtClean="0">
                <a:solidFill>
                  <a:srgbClr val="4F81BD">
                    <a:lumMod val="75000"/>
                  </a:srgbClr>
                </a:solidFill>
                <a:latin typeface="Arial Narrow" pitchFamily="34" charset="0"/>
              </a:rPr>
              <a:t>weltweit durchgeführt werden (u.a. mit Fermilab)</a:t>
            </a:r>
          </a:p>
          <a:p>
            <a:pPr marL="457200" lvl="0" indent="-457200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sz="2600" dirty="0" smtClean="0">
              <a:solidFill>
                <a:srgbClr val="4F81BD">
                  <a:lumMod val="75000"/>
                </a:srgbClr>
              </a:solidFill>
              <a:latin typeface="Arial Narrow" pitchFamily="34" charset="0"/>
            </a:endParaRPr>
          </a:p>
          <a:p>
            <a:pPr lvl="0" fontAlgn="auto">
              <a:lnSpc>
                <a:spcPct val="150000"/>
              </a:lnSpc>
              <a:spcAft>
                <a:spcPts val="0"/>
              </a:spcAft>
              <a:defRPr/>
            </a:pPr>
            <a:endParaRPr lang="de-DE" sz="2600" dirty="0" smtClean="0">
              <a:solidFill>
                <a:srgbClr val="4F81BD">
                  <a:lumMod val="75000"/>
                </a:srgbClr>
              </a:solidFill>
              <a:latin typeface="Arial Narrow" pitchFamily="34" charset="0"/>
            </a:endParaRPr>
          </a:p>
          <a:p>
            <a:pPr lvl="0" fontAlgn="auto">
              <a:lnSpc>
                <a:spcPct val="150000"/>
              </a:lnSpc>
              <a:spcAft>
                <a:spcPts val="0"/>
              </a:spcAft>
              <a:defRPr/>
            </a:pPr>
            <a:endParaRPr lang="de-DE" sz="260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52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>
          <a:xfrm>
            <a:off x="1905000" y="620713"/>
            <a:ext cx="6781800" cy="720725"/>
          </a:xfrm>
        </p:spPr>
        <p:txBody>
          <a:bodyPr/>
          <a:lstStyle/>
          <a:p>
            <a:pPr eaLnBrk="1" hangingPunct="1"/>
            <a:r>
              <a:rPr lang="de-DE" dirty="0" smtClean="0">
                <a:latin typeface="Arial Narrow" pitchFamily="34" charset="0"/>
              </a:rPr>
              <a:t>Begleitmaterialien für </a:t>
            </a:r>
            <a:r>
              <a:rPr lang="de-DE" dirty="0" err="1" smtClean="0">
                <a:latin typeface="Arial Narrow" pitchFamily="34" charset="0"/>
              </a:rPr>
              <a:t>Masterclasses</a:t>
            </a:r>
            <a:endParaRPr dirty="0" smtClean="0">
              <a:latin typeface="Arial Narrow" pitchFamily="34" charset="0"/>
            </a:endParaRPr>
          </a:p>
        </p:txBody>
      </p:sp>
      <p:sp>
        <p:nvSpPr>
          <p:cNvPr id="512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Entwicklung: Uni Würzburg </a:t>
            </a:r>
          </a:p>
          <a:p>
            <a:pPr eaLnBrk="1" hangingPunct="1">
              <a:buNone/>
            </a:pPr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Manuela </a:t>
            </a:r>
            <a:r>
              <a:rPr lang="de-DE" sz="2600" dirty="0" err="1" smtClean="0">
                <a:latin typeface="Arial Narrow" pitchFamily="34" charset="0"/>
                <a:sym typeface="Wingdings" pitchFamily="2" charset="2"/>
              </a:rPr>
              <a:t>Kuhar</a:t>
            </a:r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/Fabian </a:t>
            </a:r>
            <a:r>
              <a:rPr lang="de-DE" sz="2600" dirty="0" err="1" smtClean="0">
                <a:latin typeface="Arial Narrow" pitchFamily="34" charset="0"/>
                <a:sym typeface="Wingdings" pitchFamily="2" charset="2"/>
              </a:rPr>
              <a:t>Kuger</a:t>
            </a:r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; Prof. Thomas </a:t>
            </a:r>
            <a:r>
              <a:rPr lang="de-DE" sz="2600" dirty="0" err="1" smtClean="0">
                <a:latin typeface="Arial Narrow" pitchFamily="34" charset="0"/>
                <a:sym typeface="Wingdings" pitchFamily="2" charset="2"/>
              </a:rPr>
              <a:t>Trefzger</a:t>
            </a:r>
            <a:endParaRPr lang="de-DE" sz="2600" dirty="0" smtClean="0">
              <a:latin typeface="Arial Narrow" pitchFamily="34" charset="0"/>
              <a:sym typeface="Wingdings" pitchFamily="2" charset="2"/>
            </a:endParaRPr>
          </a:p>
          <a:p>
            <a:pPr eaLnBrk="1" hangingPunct="1">
              <a:buNone/>
            </a:pPr>
            <a:endParaRPr lang="de-DE" sz="2000" dirty="0" smtClean="0">
              <a:latin typeface="Arial Narrow" pitchFamily="34" charset="0"/>
              <a:sym typeface="Wingdings" pitchFamily="2" charset="2"/>
            </a:endParaRPr>
          </a:p>
          <a:p>
            <a:pPr eaLnBrk="1" hangingPunct="1">
              <a:buNone/>
            </a:pPr>
            <a:r>
              <a:rPr lang="de-DE" sz="2800" b="1" dirty="0" smtClean="0">
                <a:latin typeface="Arial Narrow" pitchFamily="34" charset="0"/>
                <a:sym typeface="Wingdings" pitchFamily="2" charset="2"/>
              </a:rPr>
              <a:t>Ziele:</a:t>
            </a:r>
          </a:p>
          <a:p>
            <a:pPr eaLnBrk="1" hangingPunct="1"/>
            <a:r>
              <a:rPr lang="de-DE" sz="2800" dirty="0" smtClean="0">
                <a:latin typeface="Arial Narrow" pitchFamily="34" charset="0"/>
                <a:sym typeface="Wingdings" pitchFamily="2" charset="2"/>
              </a:rPr>
              <a:t>Mehr Qualität der </a:t>
            </a:r>
            <a:r>
              <a:rPr lang="de-DE" sz="2800" dirty="0" err="1" smtClean="0">
                <a:latin typeface="Arial Narrow" pitchFamily="34" charset="0"/>
                <a:sym typeface="Wingdings" pitchFamily="2" charset="2"/>
              </a:rPr>
              <a:t>Masterclasses</a:t>
            </a:r>
            <a:endParaRPr lang="de-DE" sz="2800" dirty="0" smtClean="0">
              <a:latin typeface="Arial Narrow" pitchFamily="34" charset="0"/>
              <a:sym typeface="Wingdings" pitchFamily="2" charset="2"/>
            </a:endParaRPr>
          </a:p>
          <a:p>
            <a:pPr lvl="1" eaLnBrk="1" hangingPunct="1"/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Interessenförderung</a:t>
            </a:r>
          </a:p>
          <a:p>
            <a:pPr lvl="1" eaLnBrk="1" hangingPunct="1"/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Verständlichkeit</a:t>
            </a:r>
          </a:p>
          <a:p>
            <a:pPr lvl="1" eaLnBrk="1" hangingPunct="1"/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Mehr selbständiges Handeln der Schüler; Interaktivität fördern</a:t>
            </a:r>
          </a:p>
          <a:p>
            <a:pPr eaLnBrk="1" hangingPunct="1"/>
            <a:r>
              <a:rPr lang="de-DE" sz="2800" dirty="0" smtClean="0">
                <a:latin typeface="Arial Narrow" pitchFamily="34" charset="0"/>
                <a:sym typeface="Wingdings" pitchFamily="2" charset="2"/>
              </a:rPr>
              <a:t>Arbeitserleichterung für Betreuer </a:t>
            </a:r>
          </a:p>
          <a:p>
            <a:pPr eaLnBrk="1" hangingPunct="1">
              <a:buNone/>
            </a:pPr>
            <a:endParaRPr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7947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Aktueller Stand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6781800" cy="481399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de-DE" sz="2600" dirty="0" smtClean="0"/>
              <a:t>Für </a:t>
            </a:r>
            <a:r>
              <a:rPr lang="de-DE" sz="2600" dirty="0" err="1" smtClean="0"/>
              <a:t>Masterclass</a:t>
            </a:r>
            <a:r>
              <a:rPr lang="de-DE" sz="2600" dirty="0" smtClean="0"/>
              <a:t>-Betreuer:</a:t>
            </a:r>
          </a:p>
          <a:p>
            <a:pPr>
              <a:buFont typeface="Wingdings" pitchFamily="2" charset="2"/>
              <a:buChar char="à"/>
            </a:pPr>
            <a:r>
              <a:rPr lang="de-DE" sz="2600" dirty="0" smtClean="0">
                <a:solidFill>
                  <a:srgbClr val="C2C420"/>
                </a:solidFill>
                <a:sym typeface="Wingdings" pitchFamily="2" charset="2"/>
              </a:rPr>
              <a:t>Tipps, Vortragsfolien, Organisationshilfen</a:t>
            </a:r>
          </a:p>
          <a:p>
            <a:pPr>
              <a:buFont typeface="Wingdings" pitchFamily="2" charset="2"/>
              <a:buChar char="à"/>
            </a:pPr>
            <a:endParaRPr lang="de-DE" sz="2600" dirty="0" smtClean="0"/>
          </a:p>
          <a:p>
            <a:r>
              <a:rPr lang="de-DE" sz="2600" dirty="0" smtClean="0"/>
              <a:t>Für </a:t>
            </a:r>
            <a:r>
              <a:rPr lang="de-DE" sz="2600" dirty="0" err="1" smtClean="0"/>
              <a:t>Masterclass</a:t>
            </a:r>
            <a:r>
              <a:rPr lang="de-DE" sz="2600" dirty="0" smtClean="0"/>
              <a:t>-Teilnehmer:</a:t>
            </a:r>
          </a:p>
          <a:p>
            <a:pPr>
              <a:buNone/>
            </a:pPr>
            <a:r>
              <a:rPr lang="de-DE" sz="2600" dirty="0" smtClean="0">
                <a:sym typeface="Wingdings" pitchFamily="2" charset="2"/>
              </a:rPr>
              <a:t></a:t>
            </a:r>
            <a:r>
              <a:rPr lang="de-DE" sz="2600" dirty="0" smtClean="0"/>
              <a:t>Handout zum Nachschlagen und zur selbständigen Einarbeitung in die Software                                       (ATLAS </a:t>
            </a:r>
            <a:r>
              <a:rPr lang="de-DE" sz="2600" dirty="0" smtClean="0">
                <a:solidFill>
                  <a:srgbClr val="00B050"/>
                </a:solidFill>
              </a:rPr>
              <a:t>Z-Pfad</a:t>
            </a:r>
            <a:r>
              <a:rPr lang="de-DE" sz="2600" dirty="0" smtClean="0"/>
              <a:t>, </a:t>
            </a:r>
            <a:r>
              <a:rPr lang="de-DE" sz="2600" dirty="0" smtClean="0">
                <a:solidFill>
                  <a:srgbClr val="C2C420"/>
                </a:solidFill>
              </a:rPr>
              <a:t>W-Pfad</a:t>
            </a:r>
            <a:r>
              <a:rPr lang="de-DE" sz="2600" dirty="0" smtClean="0"/>
              <a:t>)</a:t>
            </a:r>
          </a:p>
          <a:p>
            <a:pPr>
              <a:buNone/>
            </a:pPr>
            <a:endParaRPr lang="de-DE" sz="2600" dirty="0" smtClean="0"/>
          </a:p>
          <a:p>
            <a:r>
              <a:rPr lang="de-DE" sz="2600" dirty="0" smtClean="0"/>
              <a:t>Für Lehrer (Vor- und Nachbereitung):</a:t>
            </a:r>
          </a:p>
          <a:p>
            <a:pPr>
              <a:buNone/>
            </a:pPr>
            <a:r>
              <a:rPr lang="de-DE" sz="2600" dirty="0" smtClean="0">
                <a:sym typeface="Wingdings" pitchFamily="2" charset="2"/>
              </a:rPr>
              <a:t> </a:t>
            </a:r>
            <a:r>
              <a:rPr lang="de-DE" sz="2600" dirty="0" smtClean="0">
                <a:solidFill>
                  <a:srgbClr val="00B050"/>
                </a:solidFill>
                <a:sym typeface="Wingdings" pitchFamily="2" charset="2"/>
              </a:rPr>
              <a:t>Linksammlung www.teilchenwelt.de/material</a:t>
            </a:r>
            <a:r>
              <a:rPr lang="de-DE" sz="2600" dirty="0" smtClean="0">
                <a:sym typeface="Wingdings" pitchFamily="2" charset="2"/>
              </a:rPr>
              <a:t>, </a:t>
            </a:r>
            <a:r>
              <a:rPr lang="de-DE" sz="2600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Arbeitsblätter, Folien</a:t>
            </a:r>
            <a:endParaRPr lang="de-DE" sz="2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7504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>
          <a:xfrm>
            <a:off x="1905000" y="620713"/>
            <a:ext cx="6781800" cy="720725"/>
          </a:xfrm>
        </p:spPr>
        <p:txBody>
          <a:bodyPr/>
          <a:lstStyle/>
          <a:p>
            <a:pPr eaLnBrk="1" hangingPunct="1"/>
            <a:r>
              <a:rPr lang="de-DE" dirty="0" smtClean="0">
                <a:latin typeface="Arial Narrow" pitchFamily="34" charset="0"/>
              </a:rPr>
              <a:t>Materialien für Betreuer</a:t>
            </a:r>
            <a:endParaRPr dirty="0" smtClean="0">
              <a:latin typeface="Arial Narrow" pitchFamily="34" charset="0"/>
            </a:endParaRPr>
          </a:p>
        </p:txBody>
      </p:sp>
      <p:sp>
        <p:nvSpPr>
          <p:cNvPr id="5123" name="Inhaltsplatzhalter 2"/>
          <p:cNvSpPr>
            <a:spLocks noGrp="1"/>
          </p:cNvSpPr>
          <p:nvPr>
            <p:ph idx="1"/>
          </p:nvPr>
        </p:nvSpPr>
        <p:spPr>
          <a:xfrm>
            <a:off x="1905000" y="1484313"/>
            <a:ext cx="6915472" cy="4641850"/>
          </a:xfrm>
        </p:spPr>
        <p:txBody>
          <a:bodyPr/>
          <a:lstStyle/>
          <a:p>
            <a:pPr eaLnBrk="1" hangingPunct="1">
              <a:buClr>
                <a:srgbClr val="DAC318"/>
              </a:buClr>
            </a:pPr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Vermittlungstipps</a:t>
            </a:r>
          </a:p>
          <a:p>
            <a:pPr eaLnBrk="1" hangingPunct="1">
              <a:buClr>
                <a:srgbClr val="DAC318"/>
              </a:buClr>
            </a:pPr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Tipps für mehr Interaktivität</a:t>
            </a:r>
          </a:p>
          <a:p>
            <a:pPr eaLnBrk="1" hangingPunct="1">
              <a:buClr>
                <a:srgbClr val="DAC318"/>
              </a:buClr>
            </a:pPr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Folien mit den wichtigsten Inhalten für den Einführungsvortrag</a:t>
            </a:r>
          </a:p>
          <a:p>
            <a:pPr eaLnBrk="1" hangingPunct="1">
              <a:buClr>
                <a:srgbClr val="DAC318"/>
              </a:buClr>
            </a:pPr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Organisationshilfen</a:t>
            </a:r>
          </a:p>
          <a:p>
            <a:pPr eaLnBrk="1" hangingPunct="1"/>
            <a:endParaRPr lang="de-DE" sz="2600" dirty="0" smtClean="0">
              <a:latin typeface="Arial Narrow" pitchFamily="34" charset="0"/>
              <a:sym typeface="Wingdings" pitchFamily="2" charset="2"/>
            </a:endParaRPr>
          </a:p>
          <a:p>
            <a:pPr eaLnBrk="1" hangingPunct="1">
              <a:buNone/>
            </a:pPr>
            <a:r>
              <a:rPr lang="de-DE" sz="2600" dirty="0" smtClean="0">
                <a:latin typeface="Arial Narrow" pitchFamily="34" charset="0"/>
                <a:sym typeface="Wingdings" pitchFamily="2" charset="2"/>
              </a:rPr>
              <a:t>	Plan: </a:t>
            </a:r>
            <a:r>
              <a:rPr lang="de-DE" sz="2400" dirty="0" smtClean="0">
                <a:latin typeface="Arial Narrow" pitchFamily="34" charset="0"/>
                <a:sym typeface="Wingdings" pitchFamily="2" charset="2"/>
              </a:rPr>
              <a:t>Ergebnisse dieses Workshops zusammenfassen, ergänzte Materialien demnächst verschicken</a:t>
            </a:r>
          </a:p>
          <a:p>
            <a:pPr eaLnBrk="1" hangingPunct="1">
              <a:buNone/>
            </a:pPr>
            <a:endParaRPr lang="de-DE" dirty="0" smtClean="0">
              <a:latin typeface="Arial Narrow" pitchFamily="34" charset="0"/>
              <a:sym typeface="Wingdings" pitchFamily="2" charset="2"/>
            </a:endParaRPr>
          </a:p>
          <a:p>
            <a:pPr eaLnBrk="1" hangingPunct="1">
              <a:buNone/>
            </a:pPr>
            <a:endParaRPr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6011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Bericht Evaluation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7131496" cy="481399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 smtClean="0"/>
              <a:t>„Wissenschaftliche Zielkontrolle“ Netzwerk Teilchenwelt</a:t>
            </a:r>
          </a:p>
          <a:p>
            <a:pPr marL="0" indent="0">
              <a:buNone/>
            </a:pPr>
            <a:r>
              <a:rPr lang="de-DE" sz="2400" dirty="0" smtClean="0"/>
              <a:t>( TU Dresden - Didaktik der Physik )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b="1" dirty="0" smtClean="0"/>
              <a:t>Was wird untersucht?</a:t>
            </a:r>
          </a:p>
          <a:p>
            <a:pPr marL="0" indent="0">
              <a:buNone/>
            </a:pPr>
            <a:r>
              <a:rPr lang="de-DE" sz="2400" dirty="0" smtClean="0"/>
              <a:t>Interessenentwicklung (physikbezogen) der jugendlichen Teilnehmer in Folge der </a:t>
            </a:r>
            <a:r>
              <a:rPr lang="de-DE" sz="2400" dirty="0" err="1" smtClean="0"/>
              <a:t>Masterclass</a:t>
            </a:r>
            <a:endParaRPr lang="de-DE" sz="2400" dirty="0" smtClean="0"/>
          </a:p>
          <a:p>
            <a:pPr marL="0" indent="0">
              <a:buNone/>
            </a:pPr>
            <a:r>
              <a:rPr lang="de-DE" sz="2400" dirty="0" smtClean="0"/>
              <a:t>Welche wahrgenommenen Eigenschaften der </a:t>
            </a:r>
            <a:r>
              <a:rPr lang="de-DE" sz="2400" dirty="0" err="1" smtClean="0"/>
              <a:t>Masterclass</a:t>
            </a:r>
            <a:r>
              <a:rPr lang="de-DE" sz="2400" dirty="0" smtClean="0"/>
              <a:t> stehen mit dieser Entwicklung im Zusammenhang?</a:t>
            </a:r>
          </a:p>
          <a:p>
            <a:pPr marL="0" indent="0">
              <a:buNone/>
            </a:pPr>
            <a:r>
              <a:rPr lang="de-DE" sz="2400" dirty="0" smtClean="0"/>
              <a:t>Gibt es Unterschiede zwischen verschiedenen Schülergruppen (Alter, Geschlecht, Schulart, …)?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0001047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Bericht Evaluation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7131496" cy="481399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400" b="1" dirty="0" smtClean="0"/>
          </a:p>
          <a:p>
            <a:pPr marL="0" indent="0">
              <a:buNone/>
            </a:pPr>
            <a:r>
              <a:rPr lang="de-DE" sz="2400" b="1" dirty="0" smtClean="0"/>
              <a:t>Generelle Konstruktionsprinzipien der Fragebögen:</a:t>
            </a:r>
            <a:endParaRPr lang="de-DE" sz="2400" dirty="0"/>
          </a:p>
          <a:p>
            <a:r>
              <a:rPr lang="de-DE" sz="2400" dirty="0" smtClean="0"/>
              <a:t>Veränderungsmessung: </a:t>
            </a:r>
            <a:r>
              <a:rPr lang="de-DE" sz="2400" dirty="0" err="1" smtClean="0"/>
              <a:t>pre</a:t>
            </a:r>
            <a:r>
              <a:rPr lang="de-DE" sz="2400" dirty="0" smtClean="0"/>
              <a:t>/ </a:t>
            </a:r>
            <a:r>
              <a:rPr lang="de-DE" sz="2400" dirty="0" err="1" smtClean="0"/>
              <a:t>post</a:t>
            </a:r>
            <a:r>
              <a:rPr lang="de-DE" sz="2400" dirty="0" smtClean="0"/>
              <a:t>/ </a:t>
            </a:r>
            <a:r>
              <a:rPr lang="de-DE" sz="2400" dirty="0" err="1" smtClean="0"/>
              <a:t>follow-up</a:t>
            </a:r>
            <a:r>
              <a:rPr lang="de-DE" sz="2400" dirty="0" smtClean="0"/>
              <a:t> Design</a:t>
            </a:r>
          </a:p>
          <a:p>
            <a:r>
              <a:rPr lang="de-DE" sz="2400" dirty="0" smtClean="0"/>
              <a:t>Die einzelnen Untersuchungsvariablen werden mit mehreren Items erhoben</a:t>
            </a:r>
          </a:p>
          <a:p>
            <a:r>
              <a:rPr lang="de-DE" sz="2400" dirty="0" smtClean="0"/>
              <a:t>Pilotierungsphase der Erhebungsinstrumente Mitte 2011 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8182439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Bericht Evaluation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7131496" cy="481399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de-DE" sz="2400" b="1" dirty="0" smtClean="0"/>
          </a:p>
          <a:p>
            <a:pPr marL="0" indent="0">
              <a:buNone/>
            </a:pPr>
            <a:r>
              <a:rPr lang="de-DE" sz="2400" b="1" dirty="0" smtClean="0"/>
              <a:t>Organisatorisches zur Haupterhebung</a:t>
            </a:r>
          </a:p>
          <a:p>
            <a:pPr marL="0" indent="0">
              <a:buNone/>
            </a:pPr>
            <a:r>
              <a:rPr lang="de-DE" sz="2400" dirty="0" smtClean="0"/>
              <a:t>Haupterhebungsphase: Oktober 2011 – März 2012</a:t>
            </a:r>
          </a:p>
          <a:p>
            <a:pPr marL="0" indent="0">
              <a:buNone/>
            </a:pPr>
            <a:r>
              <a:rPr lang="de-DE" sz="2400" dirty="0">
                <a:sym typeface="Wingdings" pitchFamily="2" charset="2"/>
              </a:rPr>
              <a:t> </a:t>
            </a:r>
            <a:r>
              <a:rPr lang="de-DE" sz="2400" dirty="0" smtClean="0">
                <a:sym typeface="Wingdings" pitchFamily="2" charset="2"/>
              </a:rPr>
              <a:t>Bögen werden per </a:t>
            </a:r>
            <a:r>
              <a:rPr lang="de-DE" sz="2400" dirty="0">
                <a:sym typeface="Wingdings" pitchFamily="2" charset="2"/>
              </a:rPr>
              <a:t>Post zugeschickt (inkl. Rückumschlag) </a:t>
            </a:r>
            <a:endParaRPr lang="de-DE" sz="2400" dirty="0"/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r>
              <a:rPr lang="de-DE" sz="2400" dirty="0" smtClean="0"/>
              <a:t>Bearbeitungsdauer: 20-25 min/Fragebogen</a:t>
            </a:r>
          </a:p>
          <a:p>
            <a:pPr>
              <a:buFont typeface="Wingdings"/>
              <a:buChar char="à"/>
            </a:pPr>
            <a:r>
              <a:rPr lang="de-DE" sz="2400" dirty="0">
                <a:sym typeface="Wingdings" pitchFamily="2" charset="2"/>
              </a:rPr>
              <a:t>d</a:t>
            </a:r>
            <a:r>
              <a:rPr lang="de-DE" sz="2400" dirty="0" smtClean="0">
                <a:sym typeface="Wingdings" pitchFamily="2" charset="2"/>
              </a:rPr>
              <a:t>iese Zeit (45 min) zusätzlich einplanen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 smtClean="0"/>
              <a:t>Zusätzlich zu den Fragebögen für die Jugendlichen: 	</a:t>
            </a:r>
          </a:p>
          <a:p>
            <a:pPr marL="0" indent="0">
              <a:buNone/>
            </a:pPr>
            <a:r>
              <a:rPr lang="de-DE" sz="2400" dirty="0" smtClean="0"/>
              <a:t>	Kontaktformular für Physiklehrkraft (!)</a:t>
            </a:r>
          </a:p>
          <a:p>
            <a:pPr marL="0" indent="0">
              <a:buNone/>
            </a:pPr>
            <a:r>
              <a:rPr lang="de-DE" sz="2400" dirty="0"/>
              <a:t>	</a:t>
            </a:r>
            <a:r>
              <a:rPr lang="de-DE" sz="2400" dirty="0" smtClean="0"/>
              <a:t>Fragebogen zum tatsächlichen Ablauf der </a:t>
            </a:r>
            <a:r>
              <a:rPr lang="de-DE" sz="2400" dirty="0" err="1" smtClean="0"/>
              <a:t>Masterclass</a:t>
            </a:r>
            <a:r>
              <a:rPr lang="de-DE" sz="2400" dirty="0" smtClean="0"/>
              <a:t>		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7286515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Evaluation – Impression Pilotstudie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5472941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7020272" y="1988840"/>
                <a:ext cx="1296144" cy="147732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N = 83</a:t>
                </a:r>
              </a:p>
              <a:p>
                <a:endParaRPr lang="de-DE" dirty="0" smtClean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de-DE" b="0" i="1" dirty="0" smtClean="0"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de-DE" dirty="0" smtClean="0"/>
                  <a:t>	 = 4.53</a:t>
                </a:r>
              </a:p>
              <a:p>
                <a:r>
                  <a:rPr lang="de-DE" dirty="0"/>
                  <a:t>r</a:t>
                </a:r>
                <a:r>
                  <a:rPr lang="de-DE" dirty="0" smtClean="0"/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de-DE" i="1" dirty="0"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de-DE" dirty="0" smtClean="0"/>
                  <a:t>)	 = 0.89</a:t>
                </a:r>
                <a:endParaRPr lang="de-DE" dirty="0"/>
              </a:p>
              <a:p>
                <a14:m>
                  <m:oMath xmlns:m="http://schemas.openxmlformats.org/officeDocument/2006/math">
                    <m:r>
                      <a:rPr lang="de-DE" i="1" smtClean="0">
                        <a:latin typeface="Cambria Math"/>
                        <a:ea typeface="Cambria Math"/>
                      </a:rPr>
                      <m:t>𝜎</m:t>
                    </m:r>
                    <m:d>
                      <m:dPr>
                        <m:ctrlPr>
                          <a:rPr lang="de-DE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</m:e>
                    </m:d>
                  </m:oMath>
                </a14:m>
                <a:r>
                  <a:rPr lang="de-DE" dirty="0" smtClean="0"/>
                  <a:t> = 0.83</a:t>
                </a:r>
                <a:endParaRPr lang="de-DE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1988840"/>
                <a:ext cx="1296144" cy="1477328"/>
              </a:xfrm>
              <a:prstGeom prst="rect">
                <a:avLst/>
              </a:prstGeom>
              <a:blipFill rotWithShape="1">
                <a:blip r:embed="rId3"/>
                <a:stretch>
                  <a:fillRect l="-3738" t="-1633" r="-3271" b="-489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/>
          <p:cNvSpPr txBox="1"/>
          <p:nvPr/>
        </p:nvSpPr>
        <p:spPr>
          <a:xfrm>
            <a:off x="1619672" y="5927737"/>
            <a:ext cx="623386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2C42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dirty="0" smtClean="0"/>
              <a:t>Kontakt für Rückfragen: 	Kerstin </a:t>
            </a:r>
            <a:r>
              <a:rPr lang="de-DE" dirty="0" err="1" smtClean="0"/>
              <a:t>Gedigk</a:t>
            </a:r>
            <a:r>
              <a:rPr lang="de-DE" dirty="0" smtClean="0"/>
              <a:t> </a:t>
            </a:r>
          </a:p>
          <a:p>
            <a:r>
              <a:rPr lang="de-DE" dirty="0"/>
              <a:t>	</a:t>
            </a:r>
            <a:r>
              <a:rPr lang="de-DE" dirty="0" smtClean="0"/>
              <a:t>				</a:t>
            </a:r>
            <a:r>
              <a:rPr lang="de-DE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evaluation@teilchenwelt.de</a:t>
            </a:r>
            <a:endParaRPr lang="de-DE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2557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3. „Schwesterprogramme“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de-DE" dirty="0" smtClean="0"/>
              <a:t>International </a:t>
            </a:r>
            <a:r>
              <a:rPr lang="de-DE" dirty="0" err="1" smtClean="0"/>
              <a:t>Masterclasses</a:t>
            </a:r>
            <a:endParaRPr lang="de-DE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de-DE" dirty="0" err="1" smtClean="0"/>
              <a:t>Discover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Cosmos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64520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Vielen Dank für Eure Aufmerksamkeit!</a:t>
            </a:r>
            <a:br>
              <a:rPr lang="de-DE" sz="2800" dirty="0" smtClean="0"/>
            </a:b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Feedback erwünscht!</a:t>
            </a:r>
            <a:endParaRPr lang="de-DE" sz="28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F70E1A-33EA-45EC-B329-3FEAEBE55B7B}" type="datetime1">
              <a:rPr lang="de-DE" smtClean="0"/>
              <a:pPr/>
              <a:t>09.12.2011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Bericht Projektleitung, Michael Kobel/Anne Glück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1.1 Projektaktivitäten – Struktur*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1484784"/>
            <a:ext cx="6873875" cy="433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eckige Legende 5"/>
          <p:cNvSpPr/>
          <p:nvPr/>
        </p:nvSpPr>
        <p:spPr>
          <a:xfrm>
            <a:off x="7956376" y="4293096"/>
            <a:ext cx="1153852" cy="1008112"/>
          </a:xfrm>
          <a:prstGeom prst="wedgeRectCallou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smtClean="0">
                <a:solidFill>
                  <a:schemeClr val="tx2"/>
                </a:solidFill>
                <a:latin typeface="Arial Narrow" pitchFamily="34" charset="0"/>
              </a:rPr>
              <a:t>Änderung BMBF in Bewilligungsbescheid auf </a:t>
            </a:r>
            <a:r>
              <a:rPr lang="de-DE" sz="900" dirty="0" smtClean="0">
                <a:solidFill>
                  <a:srgbClr val="C00000"/>
                </a:solidFill>
                <a:latin typeface="Arial Narrow" pitchFamily="34" charset="0"/>
              </a:rPr>
              <a:t>40/80/120</a:t>
            </a:r>
          </a:p>
          <a:p>
            <a:pPr algn="ctr"/>
            <a:r>
              <a:rPr lang="de-DE" sz="900" dirty="0" err="1" smtClean="0">
                <a:solidFill>
                  <a:schemeClr val="tx2"/>
                </a:solidFill>
                <a:latin typeface="Arial Narrow" pitchFamily="34" charset="0"/>
              </a:rPr>
              <a:t>Masterclasses</a:t>
            </a:r>
            <a:r>
              <a:rPr lang="de-DE" sz="900" dirty="0" smtClean="0">
                <a:solidFill>
                  <a:schemeClr val="tx2"/>
                </a:solidFill>
                <a:latin typeface="Arial Narrow" pitchFamily="34" charset="0"/>
              </a:rPr>
              <a:t>/Jahr = </a:t>
            </a:r>
            <a:r>
              <a:rPr lang="de-DE" sz="900" dirty="0" smtClean="0">
                <a:solidFill>
                  <a:srgbClr val="C00000"/>
                </a:solidFill>
                <a:latin typeface="Arial Narrow" pitchFamily="34" charset="0"/>
              </a:rPr>
              <a:t>2.800/3.600/4.400 </a:t>
            </a:r>
          </a:p>
          <a:p>
            <a:pPr algn="ctr"/>
            <a:r>
              <a:rPr lang="de-DE" sz="900" dirty="0" smtClean="0">
                <a:solidFill>
                  <a:schemeClr val="tx2"/>
                </a:solidFill>
                <a:latin typeface="Arial Narrow" pitchFamily="34" charset="0"/>
              </a:rPr>
              <a:t>Teilnehmer/innen</a:t>
            </a:r>
            <a:endParaRPr lang="de-DE" sz="900" dirty="0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948264" y="6453336"/>
            <a:ext cx="219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latin typeface="Arial Narrow" pitchFamily="34" charset="0"/>
              </a:rPr>
              <a:t>* Rot = Personenzahl</a:t>
            </a:r>
            <a:endParaRPr lang="de-DE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1"/>
            <a:ext cx="6987480" cy="595536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Programmstufen </a:t>
            </a:r>
            <a:r>
              <a:rPr lang="de-DE" sz="3600" dirty="0" smtClean="0"/>
              <a:t>2010/2011/2012</a:t>
            </a:r>
            <a:r>
              <a:rPr lang="de-DE" sz="3600" dirty="0"/>
              <a:t>*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196752"/>
            <a:ext cx="6553200" cy="5184576"/>
          </a:xfrm>
        </p:spPr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118287479"/>
              </p:ext>
            </p:extLst>
          </p:nvPr>
        </p:nvGraphicFramePr>
        <p:xfrm>
          <a:off x="5652120" y="1785005"/>
          <a:ext cx="3456384" cy="4524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m 4"/>
          <p:cNvGraphicFramePr/>
          <p:nvPr/>
        </p:nvGraphicFramePr>
        <p:xfrm>
          <a:off x="2339752" y="1857013"/>
          <a:ext cx="320486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899592" y="2061423"/>
            <a:ext cx="15841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srgbClr val="B5BE1B"/>
                </a:solidFill>
                <a:latin typeface="Arial Narrow" pitchFamily="34" charset="0"/>
              </a:rPr>
              <a:t>Forschungs-</a:t>
            </a:r>
            <a:r>
              <a:rPr lang="de-DE" sz="1600" b="1" dirty="0" err="1" smtClean="0">
                <a:solidFill>
                  <a:srgbClr val="B5BE1B"/>
                </a:solidFill>
                <a:latin typeface="Arial Narrow" pitchFamily="34" charset="0"/>
              </a:rPr>
              <a:t>mitarbeit</a:t>
            </a:r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r>
              <a:rPr lang="de-DE" sz="1600" b="1" dirty="0" smtClean="0">
                <a:solidFill>
                  <a:srgbClr val="B5BE1B"/>
                </a:solidFill>
                <a:latin typeface="Arial Narrow" pitchFamily="34" charset="0"/>
              </a:rPr>
              <a:t>Vertiefungs-</a:t>
            </a:r>
            <a:r>
              <a:rPr lang="de-DE" sz="1600" b="1" dirty="0" err="1" smtClean="0">
                <a:solidFill>
                  <a:srgbClr val="B5BE1B"/>
                </a:solidFill>
                <a:latin typeface="Arial Narrow" pitchFamily="34" charset="0"/>
              </a:rPr>
              <a:t>programm</a:t>
            </a:r>
            <a:r>
              <a:rPr lang="de-DE" sz="1600" b="1" dirty="0" smtClean="0">
                <a:solidFill>
                  <a:srgbClr val="B5BE1B"/>
                </a:solidFill>
                <a:latin typeface="Arial Narrow" pitchFamily="34" charset="0"/>
              </a:rPr>
              <a:t> (CERN)</a:t>
            </a:r>
          </a:p>
          <a:p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r>
              <a:rPr lang="de-DE" sz="1600" b="1" dirty="0" smtClean="0">
                <a:solidFill>
                  <a:srgbClr val="B5BE1B"/>
                </a:solidFill>
                <a:latin typeface="Arial Narrow" pitchFamily="34" charset="0"/>
              </a:rPr>
              <a:t>Qualifizierungs- </a:t>
            </a:r>
            <a:r>
              <a:rPr lang="de-DE" sz="1600" b="1" dirty="0" err="1" smtClean="0">
                <a:solidFill>
                  <a:srgbClr val="B5BE1B"/>
                </a:solidFill>
                <a:latin typeface="Arial Narrow" pitchFamily="34" charset="0"/>
              </a:rPr>
              <a:t>programm</a:t>
            </a:r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r>
              <a:rPr lang="de-DE" sz="1600" b="1" dirty="0" smtClean="0">
                <a:solidFill>
                  <a:srgbClr val="B5BE1B"/>
                </a:solidFill>
                <a:latin typeface="Arial Narrow" pitchFamily="34" charset="0"/>
              </a:rPr>
              <a:t>Basisprogramm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084168" y="141567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C2C420"/>
                </a:solidFill>
                <a:latin typeface="Arial Narrow" pitchFamily="34" charset="0"/>
              </a:rPr>
              <a:t>Jugendliche </a:t>
            </a:r>
            <a:endParaRPr lang="de-DE" dirty="0">
              <a:solidFill>
                <a:srgbClr val="C2C420"/>
              </a:solidFill>
              <a:latin typeface="Arial Narrow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699792" y="141567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C2C420"/>
                </a:solidFill>
                <a:latin typeface="Arial Narrow" pitchFamily="34" charset="0"/>
              </a:rPr>
              <a:t>Lehrkräfte</a:t>
            </a:r>
            <a:endParaRPr lang="de-DE" dirty="0">
              <a:solidFill>
                <a:srgbClr val="C2C420"/>
              </a:solidFill>
              <a:latin typeface="Arial Narrow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220072" y="6381328"/>
            <a:ext cx="367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</a:rPr>
              <a:t>*Planung</a:t>
            </a:r>
            <a:endParaRPr lang="de-DE" sz="1400" dirty="0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11" name="Rechteckige Legende 10"/>
          <p:cNvSpPr/>
          <p:nvPr/>
        </p:nvSpPr>
        <p:spPr>
          <a:xfrm>
            <a:off x="8244408" y="4581128"/>
            <a:ext cx="1008112" cy="936104"/>
          </a:xfrm>
          <a:prstGeom prst="wedgeRectCallou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2"/>
                </a:solidFill>
                <a:latin typeface="Arial Narrow" pitchFamily="34" charset="0"/>
              </a:rPr>
              <a:t>Mitte 2011 Ziel 80 nat. </a:t>
            </a:r>
            <a:r>
              <a:rPr lang="de-DE" sz="1200" dirty="0" err="1" smtClean="0">
                <a:solidFill>
                  <a:schemeClr val="tx2"/>
                </a:solidFill>
                <a:latin typeface="Arial Narrow" pitchFamily="34" charset="0"/>
              </a:rPr>
              <a:t>Masterclasses</a:t>
            </a:r>
            <a:r>
              <a:rPr lang="de-DE" sz="1200" dirty="0" smtClean="0">
                <a:solidFill>
                  <a:schemeClr val="tx2"/>
                </a:solidFill>
                <a:latin typeface="Arial Narrow" pitchFamily="34" charset="0"/>
              </a:rPr>
              <a:t>  für 2011 übertroffen!! </a:t>
            </a:r>
            <a:endParaRPr lang="de-DE" sz="1200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058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5094510"/>
            <a:ext cx="5486400" cy="566738"/>
          </a:xfrm>
        </p:spPr>
        <p:txBody>
          <a:bodyPr/>
          <a:lstStyle/>
          <a:p>
            <a:r>
              <a:rPr lang="de-DE" dirty="0" smtClean="0"/>
              <a:t>Impressionen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7" y="5648474"/>
            <a:ext cx="6707461" cy="804862"/>
          </a:xfrm>
        </p:spPr>
        <p:txBody>
          <a:bodyPr>
            <a:normAutofit fontScale="92500" lnSpcReduction="10000"/>
          </a:bodyPr>
          <a:lstStyle/>
          <a:p>
            <a:r>
              <a:rPr lang="de-DE" sz="1200" dirty="0" smtClean="0"/>
              <a:t>Begeisterte Teilnehmer/innen beim 1. CERN-Workshop für Jugendliche im November 2011</a:t>
            </a:r>
          </a:p>
          <a:p>
            <a:r>
              <a:rPr lang="de-DE" sz="1200" dirty="0" smtClean="0"/>
              <a:t>Messung mit den neuen LHC-ATLAS-Daten beim ersten CERN-Workshop für Jugendliche</a:t>
            </a:r>
          </a:p>
          <a:p>
            <a:r>
              <a:rPr lang="de-DE" sz="1200" dirty="0" smtClean="0"/>
              <a:t>Lehrkräfte beim Experimentieren mit </a:t>
            </a:r>
            <a:r>
              <a:rPr lang="de-DE" sz="1200" dirty="0" err="1" smtClean="0"/>
              <a:t>Kamiokannen</a:t>
            </a:r>
            <a:r>
              <a:rPr lang="de-DE" sz="1200" dirty="0" smtClean="0"/>
              <a:t> beim ersten CERN-Workshop  für Lehrkräfte</a:t>
            </a:r>
          </a:p>
          <a:p>
            <a:r>
              <a:rPr lang="de-DE" sz="1200" dirty="0" smtClean="0"/>
              <a:t>Teilnehmer/innen am Bundesfinale des Wettbewerbs „Jugend Forscht“ mit Astroteilchenphysik-Arbeit</a:t>
            </a:r>
            <a:endParaRPr lang="de-DE" sz="1200" dirty="0"/>
          </a:p>
        </p:txBody>
      </p:sp>
      <p:pic>
        <p:nvPicPr>
          <p:cNvPr id="6" name="Grafik 5" descr="pic-gruppe-atlas-mura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904999" y="609600"/>
            <a:ext cx="2667001" cy="2640730"/>
          </a:xfrm>
          <a:prstGeom prst="rect">
            <a:avLst/>
          </a:prstGeom>
        </p:spPr>
      </p:pic>
      <p:pic>
        <p:nvPicPr>
          <p:cNvPr id="8" name="Grafik 7" descr="jugend_forscht_mai_2011_rgb-quadrat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652120" y="2924860"/>
            <a:ext cx="2742808" cy="2447099"/>
          </a:xfrm>
          <a:prstGeom prst="rect">
            <a:avLst/>
          </a:prstGeom>
        </p:spPr>
      </p:pic>
      <p:pic>
        <p:nvPicPr>
          <p:cNvPr id="9" name="Grafik 8" descr="pic-schueler-workshop-cernraetseln-quer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4048" y="620688"/>
            <a:ext cx="3423693" cy="2232248"/>
          </a:xfrm>
          <a:prstGeom prst="rect">
            <a:avLst/>
          </a:prstGeom>
        </p:spPr>
      </p:pic>
      <p:pic>
        <p:nvPicPr>
          <p:cNvPr id="11" name="Grafik 10" descr="pic-lehrer-cosmic-vermitteln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907704" y="3442000"/>
            <a:ext cx="2883025" cy="192995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Projektaktivitäten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Bewertung nach „Halbzeit“ Förderzeitraum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5000" y="1676400"/>
            <a:ext cx="6915472" cy="477693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de-DE" sz="3800" b="1" dirty="0" smtClean="0"/>
          </a:p>
          <a:p>
            <a:pPr>
              <a:spcAft>
                <a:spcPts val="600"/>
              </a:spcAft>
            </a:pPr>
            <a:r>
              <a:rPr lang="de-DE" dirty="0" smtClean="0"/>
              <a:t>Insgesamt breite </a:t>
            </a:r>
            <a:r>
              <a:rPr lang="de-DE" b="1" dirty="0" smtClean="0"/>
              <a:t>positive Resonanz </a:t>
            </a:r>
            <a:r>
              <a:rPr lang="de-DE" dirty="0" smtClean="0"/>
              <a:t>bei allen Beteiligten (Wissenschaftler, Jugendliche, Schulen, außerschulische Lernorte, Lehrkräfte)</a:t>
            </a:r>
          </a:p>
          <a:p>
            <a:pPr>
              <a:spcAft>
                <a:spcPts val="600"/>
              </a:spcAft>
            </a:pPr>
            <a:r>
              <a:rPr lang="de-DE" b="1" dirty="0" smtClean="0"/>
              <a:t>Besonders</a:t>
            </a:r>
            <a:r>
              <a:rPr lang="de-DE" dirty="0" smtClean="0"/>
              <a:t>: </a:t>
            </a:r>
          </a:p>
          <a:p>
            <a:pPr lvl="1">
              <a:spcAft>
                <a:spcPts val="600"/>
              </a:spcAft>
            </a:pPr>
            <a:r>
              <a:rPr lang="de-DE" dirty="0" smtClean="0"/>
              <a:t>Mobilität des Projekts </a:t>
            </a:r>
          </a:p>
          <a:p>
            <a:pPr lvl="1">
              <a:spcAft>
                <a:spcPts val="600"/>
              </a:spcAft>
            </a:pPr>
            <a:r>
              <a:rPr lang="de-DE" dirty="0"/>
              <a:t>A</a:t>
            </a:r>
            <a:r>
              <a:rPr lang="de-DE" dirty="0" smtClean="0"/>
              <a:t>uthentischer Kontakt mit Wissenschaftler/innen</a:t>
            </a:r>
          </a:p>
          <a:p>
            <a:pPr lvl="1">
              <a:spcAft>
                <a:spcPts val="600"/>
              </a:spcAft>
            </a:pPr>
            <a:r>
              <a:rPr lang="de-DE" dirty="0" smtClean="0"/>
              <a:t>Weiterbildung in (</a:t>
            </a:r>
            <a:r>
              <a:rPr lang="de-DE" dirty="0" err="1" smtClean="0"/>
              <a:t>Astro-)Teilchenphysik</a:t>
            </a:r>
            <a:endParaRPr lang="de-DE" dirty="0" smtClean="0"/>
          </a:p>
          <a:p>
            <a:pPr lvl="1">
              <a:spcAft>
                <a:spcPts val="600"/>
              </a:spcAft>
            </a:pPr>
            <a:r>
              <a:rPr lang="de-DE" dirty="0" smtClean="0"/>
              <a:t>Forschungserlebnis - Messung echter Daten</a:t>
            </a:r>
          </a:p>
          <a:p>
            <a:pPr>
              <a:spcAft>
                <a:spcPts val="600"/>
              </a:spcAft>
            </a:pPr>
            <a:r>
              <a:rPr lang="de-DE" b="1" dirty="0" smtClean="0"/>
              <a:t>Realistische</a:t>
            </a:r>
            <a:r>
              <a:rPr lang="de-DE" dirty="0" smtClean="0"/>
              <a:t> Planung Programmstufen</a:t>
            </a:r>
          </a:p>
          <a:p>
            <a:pPr>
              <a:spcAft>
                <a:spcPts val="600"/>
              </a:spcAft>
            </a:pPr>
            <a:r>
              <a:rPr lang="de-DE" b="1" dirty="0">
                <a:sym typeface="Wingdings" pitchFamily="2" charset="2"/>
              </a:rPr>
              <a:t>Stufenkonzept</a:t>
            </a:r>
            <a:r>
              <a:rPr lang="de-DE" dirty="0">
                <a:sym typeface="Wingdings" pitchFamily="2" charset="2"/>
              </a:rPr>
              <a:t> greift  </a:t>
            </a:r>
            <a:r>
              <a:rPr lang="de-DE" dirty="0" smtClean="0">
                <a:sym typeface="Wingdings" pitchFamily="2" charset="2"/>
              </a:rPr>
              <a:t>steigende Kreativität </a:t>
            </a:r>
            <a:endParaRPr lang="de-DE" dirty="0" smtClean="0"/>
          </a:p>
          <a:p>
            <a:pPr>
              <a:spcAft>
                <a:spcPts val="600"/>
              </a:spcAft>
            </a:pPr>
            <a:r>
              <a:rPr lang="de-DE" b="1" dirty="0" smtClean="0">
                <a:sym typeface="Wingdings" pitchFamily="2" charset="2"/>
              </a:rPr>
              <a:t>CERN-Workshops</a:t>
            </a:r>
            <a:r>
              <a:rPr lang="de-DE" dirty="0" smtClean="0">
                <a:sym typeface="Wingdings" pitchFamily="2" charset="2"/>
              </a:rPr>
              <a:t> sind „Zugpferd“</a:t>
            </a:r>
            <a:endParaRPr lang="de-DE" dirty="0" smtClean="0"/>
          </a:p>
          <a:p>
            <a:pPr>
              <a:spcAft>
                <a:spcPts val="600"/>
              </a:spcAft>
            </a:pPr>
            <a:r>
              <a:rPr lang="de-DE" b="1" dirty="0" smtClean="0">
                <a:sym typeface="Wingdings" pitchFamily="2" charset="2"/>
              </a:rPr>
              <a:t>Cosmic-Projekt</a:t>
            </a:r>
            <a:r>
              <a:rPr lang="de-DE" dirty="0" smtClean="0">
                <a:sym typeface="Wingdings" pitchFamily="2" charset="2"/>
              </a:rPr>
              <a:t> wichtige inhaltliche und methodische Ergänzung des Angebotes (derzeit in Phase Detektor- und Angebotsentwicklung; Anstieg Aktivitäten bundesweit in 2012) </a:t>
            </a:r>
          </a:p>
          <a:p>
            <a:pPr>
              <a:buNone/>
            </a:pPr>
            <a:endParaRPr lang="de-DE" sz="2600" dirty="0" smtClean="0">
              <a:sym typeface="Wingdings" pitchFamily="2" charset="2"/>
            </a:endParaRP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1.3 Organisationsstruktur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5000" y="1700808"/>
            <a:ext cx="7239000" cy="460851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216000">
              <a:lnSpc>
                <a:spcPct val="150000"/>
              </a:lnSpc>
            </a:pPr>
            <a:r>
              <a:rPr lang="de-DE" sz="2400" b="1" dirty="0" smtClean="0"/>
              <a:t>Projektleitung</a:t>
            </a:r>
            <a:r>
              <a:rPr lang="de-DE" sz="2400" b="1" dirty="0"/>
              <a:t>/-</a:t>
            </a:r>
            <a:r>
              <a:rPr lang="de-DE" sz="2400" b="1" dirty="0" err="1"/>
              <a:t>koordination</a:t>
            </a:r>
            <a:r>
              <a:rPr lang="de-DE" sz="2400" b="1" dirty="0"/>
              <a:t>: </a:t>
            </a:r>
            <a:r>
              <a:rPr lang="de-DE" sz="2400" dirty="0" smtClean="0"/>
              <a:t>Teilchenphysik TU </a:t>
            </a:r>
            <a:r>
              <a:rPr lang="de-DE" sz="2400" dirty="0"/>
              <a:t>Dresden</a:t>
            </a:r>
          </a:p>
          <a:p>
            <a:pPr marL="216000">
              <a:lnSpc>
                <a:spcPct val="150000"/>
              </a:lnSpc>
            </a:pPr>
            <a:r>
              <a:rPr lang="de-DE" sz="2400" b="1" dirty="0" smtClean="0"/>
              <a:t>Workshops: </a:t>
            </a:r>
            <a:r>
              <a:rPr lang="de-DE" sz="2400" dirty="0" smtClean="0"/>
              <a:t>CERN, Genf</a:t>
            </a:r>
          </a:p>
          <a:p>
            <a:pPr marL="216000">
              <a:lnSpc>
                <a:spcPct val="150000"/>
              </a:lnSpc>
            </a:pPr>
            <a:r>
              <a:rPr lang="de-DE" sz="2400" b="1" dirty="0"/>
              <a:t>Entwicklung von Begleit- und Kontextmaterialien: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	Physik und ihre Didaktik, Uni </a:t>
            </a:r>
            <a:r>
              <a:rPr lang="de-DE" sz="2400" dirty="0"/>
              <a:t>Würzburg</a:t>
            </a:r>
          </a:p>
          <a:p>
            <a:pPr marL="216000">
              <a:lnSpc>
                <a:spcPct val="150000"/>
              </a:lnSpc>
            </a:pPr>
            <a:r>
              <a:rPr lang="de-DE" sz="2400" b="1" dirty="0"/>
              <a:t>Wissenschaftliche Evaluation</a:t>
            </a:r>
            <a:r>
              <a:rPr lang="de-DE" sz="2400" b="1" dirty="0" smtClean="0"/>
              <a:t>: </a:t>
            </a:r>
            <a:r>
              <a:rPr lang="de-DE" sz="2400" dirty="0" smtClean="0"/>
              <a:t>Didaktik TU Dresden</a:t>
            </a:r>
          </a:p>
          <a:p>
            <a:pPr marL="216000">
              <a:lnSpc>
                <a:spcPct val="150000"/>
              </a:lnSpc>
            </a:pPr>
            <a:r>
              <a:rPr lang="de-DE" sz="2400" b="1" dirty="0" smtClean="0"/>
              <a:t>Seit Ende 2010: Kosmische Strahlung: </a:t>
            </a:r>
            <a:r>
              <a:rPr lang="de-DE" sz="2400" dirty="0" smtClean="0"/>
              <a:t>DESY in Zeuthen</a:t>
            </a:r>
          </a:p>
          <a:p>
            <a:pPr marL="216000">
              <a:lnSpc>
                <a:spcPct val="150000"/>
              </a:lnSpc>
            </a:pPr>
            <a:r>
              <a:rPr lang="de-DE" sz="2400" b="1" dirty="0"/>
              <a:t>Finanzierung: </a:t>
            </a:r>
            <a:r>
              <a:rPr lang="de-DE" sz="2400" dirty="0"/>
              <a:t>BMBF </a:t>
            </a:r>
          </a:p>
          <a:p>
            <a:pPr marL="216000">
              <a:lnSpc>
                <a:spcPct val="150000"/>
              </a:lnSpc>
            </a:pPr>
            <a:r>
              <a:rPr lang="de-DE" sz="2400" b="1" dirty="0" smtClean="0"/>
              <a:t>Schirmherrschaft: </a:t>
            </a:r>
            <a:r>
              <a:rPr lang="de-DE" sz="2400" dirty="0" smtClean="0"/>
              <a:t>DPG</a:t>
            </a:r>
          </a:p>
          <a:p>
            <a:pPr marL="216000">
              <a:lnSpc>
                <a:spcPct val="150000"/>
              </a:lnSpc>
            </a:pPr>
            <a:r>
              <a:rPr lang="de-DE" sz="2400" b="1" dirty="0"/>
              <a:t>Partner: </a:t>
            </a:r>
            <a:r>
              <a:rPr lang="de-DE" sz="2400" dirty="0">
                <a:hlinkClick r:id="rId2"/>
              </a:rPr>
              <a:t>www.weltderphysik.de</a:t>
            </a:r>
            <a:r>
              <a:rPr lang="de-DE" sz="2400" dirty="0"/>
              <a:t/>
            </a:r>
            <a:br>
              <a:rPr lang="de-DE" sz="2400" dirty="0"/>
            </a:br>
            <a:r>
              <a:rPr lang="de-DE" sz="2400" dirty="0">
                <a:sym typeface="Wingdings" pitchFamily="2" charset="2"/>
              </a:rPr>
              <a:t> Lernwelten der Physik</a:t>
            </a:r>
            <a:endParaRPr lang="de-DE" sz="2400" dirty="0"/>
          </a:p>
          <a:p>
            <a:pPr>
              <a:lnSpc>
                <a:spcPct val="150000"/>
              </a:lnSpc>
            </a:pPr>
            <a:endParaRPr lang="de-DE" sz="2400" dirty="0" smtClean="0"/>
          </a:p>
          <a:p>
            <a:endParaRPr lang="de-DE" sz="2800" dirty="0"/>
          </a:p>
          <a:p>
            <a:endParaRPr lang="de-DE" sz="2700" dirty="0"/>
          </a:p>
        </p:txBody>
      </p:sp>
      <p:pic>
        <p:nvPicPr>
          <p:cNvPr id="5" name="Grafik 4" descr="DPG_LOGO_RZ_kurz_4c.t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20272" y="4426342"/>
            <a:ext cx="1368152" cy="581773"/>
          </a:xfrm>
          <a:prstGeom prst="rect">
            <a:avLst/>
          </a:prstGeom>
        </p:spPr>
      </p:pic>
      <p:pic>
        <p:nvPicPr>
          <p:cNvPr id="7" name="Grafik 6" descr="BMBF Gef M.t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84616" y="5328632"/>
            <a:ext cx="1575816" cy="1097280"/>
          </a:xfrm>
          <a:prstGeom prst="rect">
            <a:avLst/>
          </a:prstGeom>
        </p:spPr>
      </p:pic>
      <p:pic>
        <p:nvPicPr>
          <p:cNvPr id="6" name="Grafik 5" descr="365 Orte_2011_Logo Ausgewählter Ort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779912" y="2760932"/>
            <a:ext cx="1947815" cy="195629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Viele Köpfe im Team…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6104048" cy="804862"/>
          </a:xfrm>
        </p:spPr>
        <p:txBody>
          <a:bodyPr/>
          <a:lstStyle/>
          <a:p>
            <a:r>
              <a:rPr lang="de-DE" dirty="0" smtClean="0"/>
              <a:t>… z.B. beim internen Workshop zu den Kontextmaterialien im Netzwerk am DESY in Zeuthen Juni 2011</a:t>
            </a:r>
            <a:endParaRPr lang="de-DE" dirty="0"/>
          </a:p>
        </p:txBody>
      </p:sp>
      <p:pic>
        <p:nvPicPr>
          <p:cNvPr id="5" name="Grafik 4" descr="team-zeuthen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5000" y="731235"/>
            <a:ext cx="6104048" cy="406936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8160BCD542D84193EC0ABC092C3563" ma:contentTypeVersion="0" ma:contentTypeDescription="Create a new document." ma:contentTypeScope="" ma:versionID="4a94c9bf46d5df634de18d327b3937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2395B8-E389-43D5-84EF-CB6753581023}">
  <ds:schemaRefs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0B1D69E-CE57-407D-B5BB-88803EDCAB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CA842E-9A9D-4542-8C21-5A12BB9D64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1409</Words>
  <Application>Microsoft Office PowerPoint</Application>
  <PresentationFormat>Bildschirmpräsentation (4:3)</PresentationFormat>
  <Paragraphs>392</Paragraphs>
  <Slides>39</Slides>
  <Notes>8</Notes>
  <HiddenSlides>4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39</vt:i4>
      </vt:variant>
    </vt:vector>
  </HeadingPairs>
  <TitlesOfParts>
    <vt:vector size="42" baseType="lpstr">
      <vt:lpstr>Office-Design</vt:lpstr>
      <vt:lpstr>Office-Design</vt:lpstr>
      <vt:lpstr>Office-Design</vt:lpstr>
      <vt:lpstr>Netzwerk Teilchenwelt</vt:lpstr>
      <vt:lpstr>Gliederung des Vortrags</vt:lpstr>
      <vt:lpstr>Netzwerk Teilchenwelt</vt:lpstr>
      <vt:lpstr>1.1 Projektaktivitäten – Struktur*</vt:lpstr>
      <vt:lpstr>Programmstufen 2010/2011/2012*</vt:lpstr>
      <vt:lpstr>Impressionen</vt:lpstr>
      <vt:lpstr>Projektaktivitäten  Bewertung nach „Halbzeit“ Förderzeitraum</vt:lpstr>
      <vt:lpstr>1.3 Organisationsstruktur</vt:lpstr>
      <vt:lpstr>Viele Köpfe im Team…</vt:lpstr>
      <vt:lpstr>1.3. Personal Netzwerk Teilchenwelt* </vt:lpstr>
      <vt:lpstr>Lokale Standorte  </vt:lpstr>
      <vt:lpstr>Bilanz Aktivitäten </vt:lpstr>
      <vt:lpstr>Bilanz Aktivitäten</vt:lpstr>
      <vt:lpstr>Kommunikation/Vernetzung </vt:lpstr>
      <vt:lpstr>„Basics“ der lokalen Standorte</vt:lpstr>
      <vt:lpstr>Unterstützung lokale Standorte durch Projektkoordination</vt:lpstr>
      <vt:lpstr>AKTIV als Teilchenwelt-Vermittler</vt:lpstr>
      <vt:lpstr>6. AKTIV als Teilchenwelt-VermittlerIn</vt:lpstr>
      <vt:lpstr>NTW im Internet </vt:lpstr>
      <vt:lpstr>Erfahrungsaustausch unter Teilchenwelt-Vermittler/innen im Forum</vt:lpstr>
      <vt:lpstr>CERN-Workshops CERN:  S.Schmeling / D. Wagner / M. Hawner / K. Jende </vt:lpstr>
      <vt:lpstr>Ausblick Aktivitäten bis Ende 2012 Gesamtprojekt</vt:lpstr>
      <vt:lpstr>Bitte an Standorte/Vermittler/innen</vt:lpstr>
      <vt:lpstr>Zum Schluss</vt:lpstr>
      <vt:lpstr>NTW-Teilprojekte</vt:lpstr>
      <vt:lpstr>Experimente    zur Messung kosmischer Teilchen</vt:lpstr>
      <vt:lpstr>Experimente    zur Messung kosmischer Teilchen</vt:lpstr>
      <vt:lpstr>Experimente    zur Messung kosmischer Teilchen</vt:lpstr>
      <vt:lpstr>Geplant ist, dass…</vt:lpstr>
      <vt:lpstr>Geplant ist, dass…</vt:lpstr>
      <vt:lpstr>Begleitmaterialien für Masterclasses</vt:lpstr>
      <vt:lpstr>Aktueller Stand</vt:lpstr>
      <vt:lpstr>Materialien für Betreuer</vt:lpstr>
      <vt:lpstr>Bericht Evaluation</vt:lpstr>
      <vt:lpstr>Bericht Evaluation</vt:lpstr>
      <vt:lpstr>Bericht Evaluation</vt:lpstr>
      <vt:lpstr>Evaluation – Impression Pilotstudie</vt:lpstr>
      <vt:lpstr>3. „Schwesterprogramme“</vt:lpstr>
      <vt:lpstr>Vielen Dank für Eure Aufmerksamkeit!  Feedback erwünscht!</vt:lpstr>
    </vt:vector>
  </TitlesOfParts>
  <Company>Entenhausen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Glück</cp:lastModifiedBy>
  <cp:revision>376</cp:revision>
  <dcterms:created xsi:type="dcterms:W3CDTF">2011-09-28T10:59:25Z</dcterms:created>
  <dcterms:modified xsi:type="dcterms:W3CDTF">2011-12-09T17:59:04Z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0x010100A58160BCD542D84193EC0ABC092C3563</vt:lpwstr>
  </property>
</Properties>
</file>