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8" r:id="rId3"/>
  </p:sldMasterIdLst>
  <p:notesMasterIdLst>
    <p:notesMasterId r:id="rId26"/>
  </p:notesMasterIdLst>
  <p:sldIdLst>
    <p:sldId id="261" r:id="rId4"/>
    <p:sldId id="279" r:id="rId5"/>
    <p:sldId id="285" r:id="rId6"/>
    <p:sldId id="286" r:id="rId7"/>
    <p:sldId id="287" r:id="rId8"/>
    <p:sldId id="289" r:id="rId9"/>
    <p:sldId id="288" r:id="rId10"/>
    <p:sldId id="296" r:id="rId11"/>
    <p:sldId id="297" r:id="rId12"/>
    <p:sldId id="294" r:id="rId13"/>
    <p:sldId id="291" r:id="rId14"/>
    <p:sldId id="293" r:id="rId15"/>
    <p:sldId id="292" r:id="rId16"/>
    <p:sldId id="295" r:id="rId17"/>
    <p:sldId id="274" r:id="rId18"/>
    <p:sldId id="275" r:id="rId19"/>
    <p:sldId id="290" r:id="rId20"/>
    <p:sldId id="277" r:id="rId21"/>
    <p:sldId id="278" r:id="rId22"/>
    <p:sldId id="283" r:id="rId23"/>
    <p:sldId id="273" r:id="rId24"/>
    <p:sldId id="265" r:id="rId2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420"/>
    <a:srgbClr val="B5BE1B"/>
    <a:srgbClr val="AFC4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210" y="-90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10.12.2011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63" y="8685878"/>
            <a:ext cx="2972005" cy="4567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562" tIns="47781" rIns="95562" bIns="47781"/>
          <a:lstStyle/>
          <a:p>
            <a:fld id="{334F761B-9075-4D5A-87D1-5A850FE5430F}" type="slidenum">
              <a:rPr lang="en-US"/>
              <a:pPr/>
              <a:t>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9396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463" y="8685878"/>
            <a:ext cx="2972005" cy="4567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562" tIns="47781" rIns="95562" bIns="47781"/>
          <a:lstStyle/>
          <a:p>
            <a:fld id="{26E9AB0E-EC6F-42C3-8586-2E6BD6D77182}" type="slidenum">
              <a:rPr lang="en-US"/>
              <a:pPr/>
              <a:t>9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20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101BF2-F09F-4D2F-B87E-1646D7AA630B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5000" y="609600"/>
            <a:ext cx="6553200" cy="9144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EEE9-719E-4AFE-8923-3F0A12584E7E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41FF7BC4-9272-4E91-A839-B9559FB3F9D1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484784"/>
            <a:ext cx="6781800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5" r:id="rId3"/>
    <p:sldLayoutId id="2147483656" r:id="rId4"/>
    <p:sldLayoutId id="2147483657" r:id="rId5"/>
    <p:sldLayoutId id="2147483652" r:id="rId6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04. Oktober 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Ziele Netzwerk Teilchenwelt, Michael Kobel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kjende.web.cern.ch/kjende/en/wpath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hyperlink" Target="http://cdsweb.cern.ch/record/1332217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kjende.web.cern.ch/kjende/en/zpath.htm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info.cern.ch/static/Pictures/pictures_High_Resolution/MasterClassWebpage.html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jpeg"/><Relationship Id="rId4" Type="http://schemas.openxmlformats.org/officeDocument/2006/relationships/package" Target="../embeddings/Microsoft_Office_Excel-Arbeitsblatt1.xls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699448" cy="1883296"/>
          </a:xfrm>
        </p:spPr>
        <p:txBody>
          <a:bodyPr>
            <a:normAutofit/>
          </a:bodyPr>
          <a:lstStyle/>
          <a:p>
            <a:r>
              <a:rPr lang="de-DE" sz="4800" dirty="0" smtClean="0"/>
              <a:t>Netzwerk Teilchenwelt</a:t>
            </a:r>
            <a:endParaRPr lang="de-DE" sz="4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43808" y="1729442"/>
            <a:ext cx="4928592" cy="1271865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 </a:t>
            </a:r>
            <a:r>
              <a:rPr lang="de-DE" sz="3200" dirty="0" smtClean="0"/>
              <a:t>“</a:t>
            </a:r>
            <a:r>
              <a:rPr lang="de-DE" sz="3200" dirty="0" err="1" smtClean="0"/>
              <a:t>Lern“ziele</a:t>
            </a:r>
            <a:r>
              <a:rPr lang="de-DE" sz="3200" dirty="0" smtClean="0"/>
              <a:t> des Programms</a:t>
            </a:r>
          </a:p>
          <a:p>
            <a:r>
              <a:rPr lang="de-DE" sz="2400" dirty="0" smtClean="0"/>
              <a:t>Michael Kobel</a:t>
            </a:r>
          </a:p>
          <a:p>
            <a:r>
              <a:rPr lang="de-DE" sz="2400" dirty="0" smtClean="0"/>
              <a:t>Vermittlerworkshop Bonn</a:t>
            </a:r>
          </a:p>
          <a:p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DF6C-19BD-4C8D-9F03-EE3F1A2FDF6F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Ziele Netzwerk Teilchenwelt, Michael Kobel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23935" y="44624"/>
            <a:ext cx="6781800" cy="50405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de-DE" dirty="0" smtClean="0"/>
              <a:t>LEP Messungen: Abzählen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052736"/>
            <a:ext cx="7590119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de-DE" sz="2400" dirty="0" smtClean="0"/>
              <a:t>Löcher entsprechen „Zerfallskanälen“</a:t>
            </a:r>
          </a:p>
          <a:p>
            <a:pPr eaLnBrk="1" hangingPunct="1"/>
            <a:r>
              <a:rPr lang="de-DE" sz="2400" dirty="0" smtClean="0"/>
              <a:t>Für einzelnes Wassermolekül Austrittsloch nicht vorhersagbar</a:t>
            </a:r>
            <a:br>
              <a:rPr lang="de-DE" sz="2400" dirty="0" smtClean="0"/>
            </a:br>
            <a:r>
              <a:rPr lang="de-DE" sz="2400" dirty="0" smtClean="0">
                <a:solidFill>
                  <a:schemeClr val="accent2"/>
                </a:solidFill>
              </a:rPr>
              <a:t>Für einzelnes Z-Teilchen Zerfallskanal nicht vorhersagbar </a:t>
            </a:r>
            <a:endParaRPr lang="de-DE" sz="2400" dirty="0" smtClean="0"/>
          </a:p>
          <a:p>
            <a:pPr eaLnBrk="1" hangingPunct="1"/>
            <a:r>
              <a:rPr lang="de-DE" sz="2400" dirty="0" smtClean="0">
                <a:sym typeface="Wingdings" pitchFamily="2" charset="2"/>
              </a:rPr>
              <a:t>Verhältnis der Austrittsmengen  Vergleich der Löcher</a:t>
            </a:r>
            <a:br>
              <a:rPr lang="de-DE" sz="2400" dirty="0" smtClean="0">
                <a:sym typeface="Wingdings" pitchFamily="2" charset="2"/>
              </a:rPr>
            </a:br>
            <a:r>
              <a:rPr lang="de-DE" sz="2400" dirty="0" smtClean="0">
                <a:solidFill>
                  <a:schemeClr val="accent2"/>
                </a:solidFill>
                <a:sym typeface="Wingdings" pitchFamily="2" charset="2"/>
              </a:rPr>
              <a:t>Verhältnis der Zerfallshäufigkeiten Vergleich der Teilchen</a:t>
            </a:r>
            <a:r>
              <a:rPr lang="de-DE" sz="2400" i="1" dirty="0" smtClean="0">
                <a:sym typeface="Wingdings" pitchFamily="2" charset="2"/>
              </a:rPr>
              <a:t> </a:t>
            </a:r>
          </a:p>
          <a:p>
            <a:pPr eaLnBrk="1" hangingPunct="1"/>
            <a:endParaRPr lang="de-DE" sz="2400" i="1" dirty="0" smtClean="0">
              <a:solidFill>
                <a:schemeClr val="accent2"/>
              </a:solidFill>
              <a:sym typeface="Wingdings" pitchFamily="2" charset="2"/>
            </a:endParaRPr>
          </a:p>
          <a:p>
            <a:r>
              <a:rPr lang="de-DE" sz="2400" b="1" i="1" dirty="0" err="1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e,</a:t>
            </a:r>
            <a:r>
              <a:rPr lang="de-DE" sz="2400" b="1" i="1" dirty="0" err="1" smtClean="0">
                <a:solidFill>
                  <a:schemeClr val="accent3">
                    <a:lumMod val="50000"/>
                  </a:schemeClr>
                </a:solidFill>
                <a:latin typeface="Symbol" pitchFamily="18" charset="2"/>
                <a:sym typeface="Wingdings" pitchFamily="2" charset="2"/>
              </a:rPr>
              <a:t>m,t</a:t>
            </a:r>
            <a:r>
              <a:rPr lang="de-DE" sz="2400" b="1" i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 gleich häufig </a:t>
            </a:r>
            <a:b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</a:br>
            <a: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-&gt; selbe Teilchenart</a:t>
            </a:r>
            <a:endParaRPr lang="de-DE" sz="2400" b="1" i="1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eaLnBrk="1" hangingPunct="1"/>
            <a: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Quarks 3xmal häufiger als erwartet</a:t>
            </a:r>
            <a:b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</a:br>
            <a: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-&gt; 3 zusätzliche (</a:t>
            </a:r>
            <a:r>
              <a:rPr lang="de-DE" sz="2400" b="1" i="1" dirty="0" err="1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Farb</a:t>
            </a:r>
            <a:r>
              <a:rPr lang="de-DE" sz="2400" b="1" i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)ladungsarten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84888" y="3573463"/>
            <a:ext cx="2809875" cy="2755900"/>
            <a:chOff x="3792" y="2352"/>
            <a:chExt cx="1770" cy="1736"/>
          </a:xfrm>
        </p:grpSpPr>
        <p:pic>
          <p:nvPicPr>
            <p:cNvPr id="37894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92" y="2352"/>
              <a:ext cx="1770" cy="1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5" name="Text Box 6"/>
            <p:cNvSpPr txBox="1">
              <a:spLocks noChangeArrowheads="1"/>
            </p:cNvSpPr>
            <p:nvPr/>
          </p:nvSpPr>
          <p:spPr bwMode="auto">
            <a:xfrm>
              <a:off x="4550" y="2905"/>
              <a:ext cx="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Arial" pitchFamily="34" charset="0"/>
                </a:rPr>
                <a:t>Z</a:t>
              </a:r>
              <a:r>
                <a:rPr lang="en-US" baseline="30000">
                  <a:latin typeface="Arial" pitchFamily="34" charset="0"/>
                </a:rPr>
                <a:t>0</a:t>
              </a:r>
            </a:p>
          </p:txBody>
        </p:sp>
        <p:sp>
          <p:nvSpPr>
            <p:cNvPr id="37896" name="Text Box 7"/>
            <p:cNvSpPr txBox="1">
              <a:spLocks noChangeArrowheads="1"/>
            </p:cNvSpPr>
            <p:nvPr/>
          </p:nvSpPr>
          <p:spPr bwMode="auto">
            <a:xfrm rot="-3102590">
              <a:off x="3830" y="3673"/>
              <a:ext cx="5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e+e-</a:t>
              </a:r>
            </a:p>
          </p:txBody>
        </p:sp>
        <p:sp>
          <p:nvSpPr>
            <p:cNvPr id="37897" name="Text Box 8"/>
            <p:cNvSpPr txBox="1">
              <a:spLocks noChangeArrowheads="1"/>
            </p:cNvSpPr>
            <p:nvPr/>
          </p:nvSpPr>
          <p:spPr bwMode="auto">
            <a:xfrm rot="-3102590">
              <a:off x="4160" y="3677"/>
              <a:ext cx="5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+</a:t>
              </a:r>
              <a:r>
                <a:rPr lang="en-US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-</a:t>
              </a:r>
            </a:p>
          </p:txBody>
        </p:sp>
        <p:sp>
          <p:nvSpPr>
            <p:cNvPr id="37898" name="Text Box 9"/>
            <p:cNvSpPr txBox="1">
              <a:spLocks noChangeArrowheads="1"/>
            </p:cNvSpPr>
            <p:nvPr/>
          </p:nvSpPr>
          <p:spPr bwMode="auto">
            <a:xfrm rot="-3102590">
              <a:off x="4458" y="3685"/>
              <a:ext cx="4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chemeClr val="bg1"/>
                  </a:solidFill>
                  <a:latin typeface="Symbol" pitchFamily="18" charset="2"/>
                </a:rPr>
                <a:t>t</a:t>
              </a:r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+</a:t>
              </a:r>
              <a:r>
                <a:rPr lang="en-US">
                  <a:solidFill>
                    <a:schemeClr val="bg1"/>
                  </a:solidFill>
                  <a:latin typeface="Symbol" pitchFamily="18" charset="2"/>
                </a:rPr>
                <a:t>t</a:t>
              </a:r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-</a:t>
              </a:r>
            </a:p>
          </p:txBody>
        </p:sp>
        <p:sp>
          <p:nvSpPr>
            <p:cNvPr id="37899" name="Text Box 10"/>
            <p:cNvSpPr txBox="1">
              <a:spLocks noChangeArrowheads="1"/>
            </p:cNvSpPr>
            <p:nvPr/>
          </p:nvSpPr>
          <p:spPr bwMode="auto">
            <a:xfrm rot="-3102590">
              <a:off x="4773" y="3585"/>
              <a:ext cx="3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chemeClr val="bg1"/>
                  </a:solidFill>
                  <a:latin typeface="Arial" pitchFamily="34" charset="0"/>
                </a:rPr>
                <a:t>qq</a:t>
              </a:r>
            </a:p>
          </p:txBody>
        </p:sp>
        <p:sp>
          <p:nvSpPr>
            <p:cNvPr id="37900" name="Text Box 11"/>
            <p:cNvSpPr txBox="1">
              <a:spLocks noChangeArrowheads="1"/>
            </p:cNvSpPr>
            <p:nvPr/>
          </p:nvSpPr>
          <p:spPr bwMode="auto">
            <a:xfrm rot="-3102590">
              <a:off x="5074" y="3422"/>
              <a:ext cx="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chemeClr val="bg1"/>
                  </a:solidFill>
                  <a:latin typeface="Symbol" pitchFamily="18" charset="2"/>
                </a:rPr>
                <a:t>nn</a:t>
              </a:r>
              <a:endParaRPr lang="en-US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/>
      <p:bldP spid="8704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2051720" y="41275"/>
            <a:ext cx="7092280" cy="508000"/>
          </a:xfrm>
        </p:spPr>
        <p:txBody>
          <a:bodyPr>
            <a:noAutofit/>
          </a:bodyPr>
          <a:lstStyle/>
          <a:p>
            <a:r>
              <a:rPr lang="de-DE" sz="3200" b="1" dirty="0" smtClean="0"/>
              <a:t>LHC Messungen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>
          <a:xfrm>
            <a:off x="1042988" y="764704"/>
            <a:ext cx="7921625" cy="5689600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ATLAS W-Path (</a:t>
            </a:r>
            <a:r>
              <a:rPr lang="de-DE" sz="2400" dirty="0" err="1" smtClean="0"/>
              <a:t>K.Jende</a:t>
            </a:r>
            <a:r>
              <a:rPr lang="de-DE" sz="2400" dirty="0" smtClean="0"/>
              <a:t>, M.K. et al., TU Dresden)</a:t>
            </a:r>
            <a:br>
              <a:rPr lang="de-DE" sz="2400" dirty="0" smtClean="0"/>
            </a:br>
            <a:r>
              <a:rPr lang="de-DE" sz="2400" dirty="0" smtClean="0"/>
              <a:t> „ELISA I“ (</a:t>
            </a:r>
            <a:r>
              <a:rPr lang="de-DE" sz="2400" dirty="0" smtClean="0">
                <a:hlinkClick r:id="rId2"/>
              </a:rPr>
              <a:t>https://kjende.web.cern.ch/kjende/en/wpath.htm</a:t>
            </a:r>
            <a:r>
              <a:rPr lang="de-DE" sz="2400" dirty="0" smtClean="0"/>
              <a:t> )</a:t>
            </a:r>
          </a:p>
          <a:p>
            <a:pPr lvl="1"/>
            <a:r>
              <a:rPr lang="de-DE" sz="1800" dirty="0" smtClean="0"/>
              <a:t>1000 *real </a:t>
            </a:r>
            <a:r>
              <a:rPr lang="de-DE" sz="1800" dirty="0" err="1" smtClean="0"/>
              <a:t>data</a:t>
            </a:r>
            <a:r>
              <a:rPr lang="de-DE" sz="1800" dirty="0" smtClean="0"/>
              <a:t>* </a:t>
            </a:r>
            <a:r>
              <a:rPr lang="de-DE" sz="1800" dirty="0" err="1" smtClean="0"/>
              <a:t>preselected</a:t>
            </a:r>
            <a:r>
              <a:rPr lang="de-DE" sz="1800" dirty="0" smtClean="0"/>
              <a:t> </a:t>
            </a:r>
            <a:r>
              <a:rPr lang="de-DE" sz="1800" dirty="0" err="1" smtClean="0"/>
              <a:t>events</a:t>
            </a:r>
            <a:r>
              <a:rPr lang="de-DE" sz="1800" dirty="0" smtClean="0"/>
              <a:t> (~ 40% W </a:t>
            </a:r>
            <a:r>
              <a:rPr lang="de-DE" sz="1800" dirty="0" smtClean="0">
                <a:sym typeface="Wingdings" pitchFamily="2" charset="2"/>
              </a:rPr>
              <a:t> </a:t>
            </a:r>
            <a:r>
              <a:rPr lang="de-DE" sz="1800" dirty="0" err="1" smtClean="0"/>
              <a:t>ℓ</a:t>
            </a:r>
            <a:r>
              <a:rPr lang="de-DE" sz="1800" dirty="0" err="1" smtClean="0">
                <a:latin typeface="Symbol" pitchFamily="18" charset="2"/>
              </a:rPr>
              <a:t>n</a:t>
            </a:r>
            <a:r>
              <a:rPr lang="de-DE" sz="1800" dirty="0" smtClean="0"/>
              <a:t> )</a:t>
            </a:r>
          </a:p>
          <a:p>
            <a:pPr lvl="1"/>
            <a:r>
              <a:rPr lang="de-DE" sz="1800" dirty="0" smtClean="0"/>
              <a:t>W </a:t>
            </a:r>
            <a:r>
              <a:rPr lang="de-DE" sz="1800" dirty="0" err="1" smtClean="0"/>
              <a:t>charge</a:t>
            </a:r>
            <a:r>
              <a:rPr lang="de-DE" sz="1800" dirty="0" smtClean="0"/>
              <a:t> </a:t>
            </a:r>
            <a:r>
              <a:rPr lang="de-DE" sz="1800" dirty="0" err="1" smtClean="0"/>
              <a:t>asymmetry</a:t>
            </a:r>
            <a:r>
              <a:rPr lang="de-DE" sz="1800" dirty="0" smtClean="0"/>
              <a:t> 	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structure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 of the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proton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 (2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up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, 1 down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quark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) </a:t>
            </a:r>
          </a:p>
          <a:p>
            <a:pPr lvl="1"/>
            <a:r>
              <a:rPr lang="de-DE" sz="1800" dirty="0" err="1" smtClean="0">
                <a:sym typeface="Wingdings" pitchFamily="2" charset="2"/>
              </a:rPr>
              <a:t>Few</a:t>
            </a:r>
            <a:r>
              <a:rPr lang="de-DE" sz="1800" dirty="0" smtClean="0">
                <a:sym typeface="Wingdings" pitchFamily="2" charset="2"/>
              </a:rPr>
              <a:t> *</a:t>
            </a:r>
            <a:r>
              <a:rPr lang="de-DE" sz="1800" dirty="0" err="1" smtClean="0">
                <a:sym typeface="Wingdings" pitchFamily="2" charset="2"/>
              </a:rPr>
              <a:t>simulated</a:t>
            </a:r>
            <a:r>
              <a:rPr lang="de-DE" sz="1800" dirty="0" smtClean="0">
                <a:sym typeface="Wingdings" pitchFamily="2" charset="2"/>
              </a:rPr>
              <a:t>* H WW 	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search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for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yet</a:t>
            </a:r>
            <a:r>
              <a:rPr lang="de-DE" sz="18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sym typeface="Wingdings" pitchFamily="2" charset="2"/>
              </a:rPr>
              <a:t>undiscovered</a:t>
            </a:r>
            <a:endParaRPr lang="de-DE" sz="1800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de-DE" sz="1800" dirty="0" err="1" smtClean="0">
                <a:sym typeface="Wingdings" pitchFamily="2" charset="2"/>
              </a:rPr>
              <a:t>Simplified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interpretation</a:t>
            </a:r>
            <a:r>
              <a:rPr lang="de-DE" sz="1800" dirty="0" smtClean="0">
                <a:sym typeface="Wingdings" pitchFamily="2" charset="2"/>
              </a:rPr>
              <a:t>: (</a:t>
            </a:r>
            <a:r>
              <a:rPr lang="de-DE" sz="1800" dirty="0" err="1" smtClean="0">
                <a:sym typeface="Wingdings" pitchFamily="2" charset="2"/>
              </a:rPr>
              <a:t>omitted</a:t>
            </a:r>
            <a:r>
              <a:rPr lang="de-DE" sz="1800" dirty="0" smtClean="0">
                <a:sym typeface="Wingdings" pitchFamily="2" charset="2"/>
              </a:rPr>
              <a:t> in 2012!)</a:t>
            </a: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endParaRPr lang="de-DE" dirty="0" smtClean="0">
              <a:sym typeface="Wingdings" pitchFamily="2" charset="2"/>
            </a:endParaRPr>
          </a:p>
          <a:p>
            <a:pPr lvl="1"/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Expected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raw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student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measurement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: #W</a:t>
            </a:r>
            <a:r>
              <a:rPr lang="de-DE" sz="1800" baseline="3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/#W</a:t>
            </a:r>
            <a:r>
              <a:rPr lang="de-DE" sz="1800" baseline="30000" dirty="0" smtClean="0">
                <a:solidFill>
                  <a:srgbClr val="00B050"/>
                </a:solidFill>
                <a:sym typeface="Wingdings" pitchFamily="2" charset="2"/>
              </a:rPr>
              <a:t>-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= 1.56 ± 0.17</a:t>
            </a:r>
          </a:p>
          <a:p>
            <a:pPr lvl="1"/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Compare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to </a:t>
            </a:r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first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ATLAS </a:t>
            </a:r>
            <a:r>
              <a:rPr lang="de-DE" sz="1800" dirty="0" err="1" smtClean="0">
                <a:solidFill>
                  <a:srgbClr val="00B050"/>
                </a:solidFill>
                <a:sym typeface="Wingdings" pitchFamily="2" charset="2"/>
              </a:rPr>
              <a:t>paper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:           #W</a:t>
            </a:r>
            <a:r>
              <a:rPr lang="de-DE" sz="1800" baseline="30000" dirty="0" smtClean="0">
                <a:solidFill>
                  <a:srgbClr val="00B050"/>
                </a:solidFill>
                <a:sym typeface="Wingdings" pitchFamily="2" charset="2"/>
              </a:rPr>
              <a:t>+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/#W</a:t>
            </a:r>
            <a:r>
              <a:rPr lang="de-DE" sz="1800" baseline="30000" dirty="0" smtClean="0">
                <a:solidFill>
                  <a:srgbClr val="00B050"/>
                </a:solidFill>
                <a:sym typeface="Wingdings" pitchFamily="2" charset="2"/>
              </a:rPr>
              <a:t>-</a:t>
            </a:r>
            <a:r>
              <a:rPr lang="de-DE" sz="1800" dirty="0" smtClean="0">
                <a:solidFill>
                  <a:srgbClr val="00B050"/>
                </a:solidFill>
                <a:sym typeface="Wingdings" pitchFamily="2" charset="2"/>
              </a:rPr>
              <a:t> = 1.52 ± 0.07 </a:t>
            </a:r>
            <a:r>
              <a:rPr lang="de-DE" dirty="0" smtClean="0">
                <a:solidFill>
                  <a:srgbClr val="00B050"/>
                </a:solidFill>
                <a:sym typeface="Wingdings" pitchFamily="2" charset="2"/>
              </a:rPr>
              <a:t/>
            </a:r>
            <a:br>
              <a:rPr lang="de-DE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de-DE" sz="1600" dirty="0" smtClean="0"/>
              <a:t>CERN-PH-EP–2010-037 (</a:t>
            </a:r>
            <a:r>
              <a:rPr lang="de-DE" sz="1600" dirty="0" err="1" smtClean="0"/>
              <a:t>October</a:t>
            </a:r>
            <a:r>
              <a:rPr lang="de-DE" sz="1600" dirty="0" smtClean="0"/>
              <a:t> 2010)</a:t>
            </a:r>
            <a:endParaRPr lang="de-DE" dirty="0" smtClean="0">
              <a:sym typeface="Wingdings" pitchFamily="2" charset="2"/>
            </a:endParaRPr>
          </a:p>
          <a:p>
            <a:pPr lvl="1">
              <a:buFontTx/>
              <a:buNone/>
            </a:pPr>
            <a:endParaRPr lang="de-DE" dirty="0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613124"/>
            <a:ext cx="273685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8900" y="2852836"/>
            <a:ext cx="45815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feld 5"/>
          <p:cNvSpPr txBox="1">
            <a:spLocks noChangeArrowheads="1"/>
          </p:cNvSpPr>
          <p:nvPr/>
        </p:nvSpPr>
        <p:spPr bwMode="auto">
          <a:xfrm>
            <a:off x="2268538" y="4076799"/>
            <a:ext cx="2087562" cy="20478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tIns="36000" bIns="0">
            <a:spAutoFit/>
          </a:bodyPr>
          <a:lstStyle/>
          <a:p>
            <a:r>
              <a:rPr lang="de-DE" sz="1100">
                <a:solidFill>
                  <a:srgbClr val="FF0000"/>
                </a:solidFill>
              </a:rPr>
              <a:t>         44%	            22%</a:t>
            </a:r>
          </a:p>
        </p:txBody>
      </p:sp>
      <p:sp>
        <p:nvSpPr>
          <p:cNvPr id="14343" name="Textfeld 6"/>
          <p:cNvSpPr txBox="1">
            <a:spLocks noChangeArrowheads="1"/>
          </p:cNvSpPr>
          <p:nvPr/>
        </p:nvSpPr>
        <p:spPr bwMode="auto">
          <a:xfrm>
            <a:off x="2268538" y="5229324"/>
            <a:ext cx="2087562" cy="204787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tIns="36000" bIns="0">
            <a:spAutoFit/>
          </a:bodyPr>
          <a:lstStyle/>
          <a:p>
            <a:r>
              <a:rPr lang="de-DE" sz="1100" b="1">
                <a:solidFill>
                  <a:srgbClr val="00B050"/>
                </a:solidFill>
              </a:rPr>
              <a:t>         61%	             39%</a:t>
            </a:r>
          </a:p>
        </p:txBody>
      </p:sp>
      <p:sp>
        <p:nvSpPr>
          <p:cNvPr id="14344" name="Textfeld 7"/>
          <p:cNvSpPr txBox="1">
            <a:spLocks noChangeArrowheads="1"/>
          </p:cNvSpPr>
          <p:nvPr/>
        </p:nvSpPr>
        <p:spPr bwMode="auto">
          <a:xfrm rot="2454106">
            <a:off x="6946900" y="4106961"/>
            <a:ext cx="17287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Using MINERVA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 animBg="1"/>
      <p:bldP spid="143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2268538" y="6408738"/>
            <a:ext cx="5905500" cy="476250"/>
          </a:xfrm>
          <a:prstGeom prst="rect">
            <a:avLst/>
          </a:prstGeom>
          <a:noFill/>
        </p:spPr>
        <p:txBody>
          <a:bodyPr/>
          <a:lstStyle/>
          <a:p>
            <a:r>
              <a:rPr lang="de-DE" smtClean="0"/>
              <a:t>International particle physics masterclasses 2011 </a:t>
            </a:r>
          </a:p>
        </p:txBody>
      </p:sp>
      <p:sp>
        <p:nvSpPr>
          <p:cNvPr id="2051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7885113" y="6408738"/>
            <a:ext cx="836612" cy="476250"/>
          </a:xfrm>
          <a:prstGeom prst="rect">
            <a:avLst/>
          </a:prstGeom>
          <a:noFill/>
        </p:spPr>
        <p:txBody>
          <a:bodyPr/>
          <a:lstStyle/>
          <a:p>
            <a:fld id="{A4B2DFBA-A6DD-481D-B292-DB3F406CDF9C}" type="slidenum">
              <a:rPr lang="de-DE" smtClean="0"/>
              <a:pPr/>
              <a:t>12</a:t>
            </a:fld>
            <a:endParaRPr lang="de-DE" smtClean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44450"/>
            <a:ext cx="6840438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de-DE" sz="3200" dirty="0" smtClean="0"/>
              <a:t>Neu 2012: </a:t>
            </a:r>
            <a:r>
              <a:rPr lang="de-DE" sz="3200" dirty="0" err="1" smtClean="0"/>
              <a:t>Higgs</a:t>
            </a:r>
            <a:r>
              <a:rPr lang="de-DE" sz="3200" dirty="0" smtClean="0"/>
              <a:t> </a:t>
            </a:r>
            <a:r>
              <a:rPr lang="de-DE" sz="3200" dirty="0"/>
              <a:t>E</a:t>
            </a:r>
            <a:r>
              <a:rPr lang="de-DE" sz="3200" dirty="0" smtClean="0"/>
              <a:t>ntdeckung über WW Paare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412875"/>
            <a:ext cx="7366000" cy="1428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2000" dirty="0" smtClean="0">
                <a:solidFill>
                  <a:srgbClr val="000099"/>
                </a:solidFill>
              </a:rPr>
              <a:t>Statisches Konzept:  </a:t>
            </a:r>
            <a:r>
              <a:rPr lang="de-DE" sz="2000" dirty="0" err="1" smtClean="0">
                <a:solidFill>
                  <a:srgbClr val="000099"/>
                </a:solidFill>
                <a:latin typeface="Symbol" pitchFamily="18" charset="2"/>
              </a:rPr>
              <a:t>Df</a:t>
            </a:r>
            <a:r>
              <a:rPr lang="de-DE" sz="2000" baseline="-25000" dirty="0" err="1" smtClean="0">
                <a:solidFill>
                  <a:srgbClr val="000099"/>
                </a:solidFill>
              </a:rPr>
              <a:t>ll</a:t>
            </a:r>
            <a:r>
              <a:rPr lang="de-DE" sz="2000" dirty="0" smtClean="0">
                <a:solidFill>
                  <a:srgbClr val="000099"/>
                </a:solidFill>
              </a:rPr>
              <a:t> Winkelverteilung zusammengesetzt aus </a:t>
            </a:r>
          </a:p>
          <a:p>
            <a:pPr lvl="1">
              <a:lnSpc>
                <a:spcPct val="80000"/>
              </a:lnSpc>
            </a:pPr>
            <a:r>
              <a:rPr lang="de-DE" sz="2000" dirty="0" smtClean="0">
                <a:solidFill>
                  <a:srgbClr val="000099"/>
                </a:solidFill>
              </a:rPr>
              <a:t>Untergrund: Erzeugung von WW ohne </a:t>
            </a:r>
            <a:r>
              <a:rPr lang="de-DE" sz="2000" dirty="0" err="1" smtClean="0">
                <a:solidFill>
                  <a:srgbClr val="000099"/>
                </a:solidFill>
              </a:rPr>
              <a:t>HIigs</a:t>
            </a:r>
            <a:endParaRPr lang="de-DE" sz="2000" dirty="0" smtClean="0">
              <a:solidFill>
                <a:srgbClr val="000099"/>
              </a:solidFill>
            </a:endParaRPr>
          </a:p>
          <a:p>
            <a:pPr lvl="1">
              <a:lnSpc>
                <a:spcPct val="80000"/>
              </a:lnSpc>
            </a:pPr>
            <a:r>
              <a:rPr lang="de-DE" sz="2000" dirty="0" smtClean="0">
                <a:solidFill>
                  <a:srgbClr val="000099"/>
                </a:solidFill>
              </a:rPr>
              <a:t>Signal: </a:t>
            </a:r>
            <a:r>
              <a:rPr lang="de-DE" sz="2000" dirty="0" err="1" smtClean="0">
                <a:solidFill>
                  <a:srgbClr val="000099"/>
                </a:solidFill>
              </a:rPr>
              <a:t>Higgs</a:t>
            </a:r>
            <a:r>
              <a:rPr lang="de-DE" sz="2000" dirty="0" smtClean="0">
                <a:solidFill>
                  <a:srgbClr val="000099"/>
                </a:solidFill>
              </a:rPr>
              <a:t> Zerfall in WW bei kleinen Winkeln</a:t>
            </a:r>
          </a:p>
        </p:txBody>
      </p:sp>
      <p:pic>
        <p:nvPicPr>
          <p:cNvPr id="2054" name="Picture 4" descr="Leis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46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eppo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6269038"/>
            <a:ext cx="1512887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feld 7"/>
          <p:cNvSpPr txBox="1">
            <a:spLocks noChangeArrowheads="1"/>
          </p:cNvSpPr>
          <p:nvPr/>
        </p:nvSpPr>
        <p:spPr bwMode="auto">
          <a:xfrm>
            <a:off x="1187450" y="755993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/>
              <a:t>Measurement of W+W− Production and Search for the Higgs Boson in pp Collisions at </a:t>
            </a:r>
            <a:r>
              <a:rPr lang="en-US" sz="1600" b="1" dirty="0" err="1"/>
              <a:t>sqrt</a:t>
            </a:r>
            <a:r>
              <a:rPr lang="en-US" sz="1600" b="1" dirty="0"/>
              <a:t>(s) = 7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, </a:t>
            </a:r>
            <a:r>
              <a:rPr lang="de-DE" sz="1600" dirty="0" smtClean="0"/>
              <a:t>CMS </a:t>
            </a:r>
            <a:r>
              <a:rPr lang="de-DE" sz="1600" dirty="0" err="1"/>
              <a:t>Collaboration</a:t>
            </a:r>
            <a:r>
              <a:rPr lang="de-DE" sz="1600" dirty="0"/>
              <a:t>, </a:t>
            </a:r>
            <a:r>
              <a:rPr lang="de-DE" sz="1600" b="1" dirty="0">
                <a:solidFill>
                  <a:srgbClr val="FF0000"/>
                </a:solidFill>
              </a:rPr>
              <a:t>01 March 2011</a:t>
            </a:r>
            <a:r>
              <a:rPr lang="en-US" sz="1600" b="1" dirty="0"/>
              <a:t>, </a:t>
            </a:r>
            <a:r>
              <a:rPr lang="en-US" sz="1600" dirty="0">
                <a:hlinkClick r:id="rId5"/>
              </a:rPr>
              <a:t>http://cdsweb.cern.ch/record/1332217</a:t>
            </a:r>
            <a:endParaRPr lang="de-DE" sz="1600" dirty="0"/>
          </a:p>
        </p:txBody>
      </p:sp>
      <p:pic>
        <p:nvPicPr>
          <p:cNvPr id="205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88" y="2349500"/>
            <a:ext cx="7759700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>
          <a:xfrm>
            <a:off x="7092950" y="3213100"/>
            <a:ext cx="1511300" cy="15113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 rot="5400000" flipH="1" flipV="1">
            <a:off x="7487444" y="3032919"/>
            <a:ext cx="1296988" cy="6477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rot="16200000" flipH="1">
            <a:off x="7164388" y="4652963"/>
            <a:ext cx="1511300" cy="2159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Bogen 20"/>
          <p:cNvSpPr/>
          <p:nvPr/>
        </p:nvSpPr>
        <p:spPr>
          <a:xfrm rot="1908045">
            <a:off x="7335838" y="3505200"/>
            <a:ext cx="914400" cy="914400"/>
          </a:xfrm>
          <a:prstGeom prst="arc">
            <a:avLst>
              <a:gd name="adj1" fmla="val 16200000"/>
              <a:gd name="adj2" fmla="val 2933193"/>
            </a:avLst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62" name="Textfeld 21"/>
          <p:cNvSpPr txBox="1">
            <a:spLocks noChangeArrowheads="1"/>
          </p:cNvSpPr>
          <p:nvPr/>
        </p:nvSpPr>
        <p:spPr bwMode="auto">
          <a:xfrm>
            <a:off x="7740650" y="3789363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000099"/>
                </a:solidFill>
                <a:latin typeface="Symbol" pitchFamily="18" charset="2"/>
              </a:rPr>
              <a:t>Df</a:t>
            </a:r>
            <a:r>
              <a:rPr lang="de-DE" baseline="-25000">
                <a:solidFill>
                  <a:srgbClr val="000099"/>
                </a:solidFill>
              </a:rPr>
              <a:t>ll</a:t>
            </a:r>
            <a:endParaRPr lang="de-DE"/>
          </a:p>
        </p:txBody>
      </p:sp>
      <p:sp>
        <p:nvSpPr>
          <p:cNvPr id="2063" name="Textfeld 22"/>
          <p:cNvSpPr txBox="1">
            <a:spLocks noChangeArrowheads="1"/>
          </p:cNvSpPr>
          <p:nvPr/>
        </p:nvSpPr>
        <p:spPr bwMode="auto">
          <a:xfrm>
            <a:off x="8027988" y="2349500"/>
            <a:ext cx="936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C00000"/>
                </a:solidFill>
              </a:rPr>
              <a:t>1.lepton</a:t>
            </a:r>
          </a:p>
        </p:txBody>
      </p:sp>
      <p:sp>
        <p:nvSpPr>
          <p:cNvPr id="2064" name="Textfeld 23"/>
          <p:cNvSpPr txBox="1">
            <a:spLocks noChangeArrowheads="1"/>
          </p:cNvSpPr>
          <p:nvPr/>
        </p:nvSpPr>
        <p:spPr bwMode="auto">
          <a:xfrm>
            <a:off x="7812088" y="5516563"/>
            <a:ext cx="9366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solidFill>
                  <a:srgbClr val="C00000"/>
                </a:solidFill>
              </a:rPr>
              <a:t>2.lepton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Inhaltsplatzhalter 2"/>
          <p:cNvSpPr>
            <a:spLocks noGrp="1"/>
          </p:cNvSpPr>
          <p:nvPr>
            <p:ph idx="1"/>
          </p:nvPr>
        </p:nvSpPr>
        <p:spPr>
          <a:xfrm>
            <a:off x="1187450" y="836713"/>
            <a:ext cx="7705725" cy="5688632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ATLAS Z-Path </a:t>
            </a:r>
            <a:r>
              <a:rPr lang="de-DE" sz="2000" dirty="0" smtClean="0"/>
              <a:t>(</a:t>
            </a:r>
            <a:r>
              <a:rPr lang="de-DE" sz="2000" dirty="0" err="1" smtClean="0"/>
              <a:t>F.Ould-Saada</a:t>
            </a:r>
            <a:r>
              <a:rPr lang="de-DE" sz="2000" dirty="0" smtClean="0"/>
              <a:t>, </a:t>
            </a:r>
            <a:r>
              <a:rPr lang="de-DE" sz="2000" dirty="0" err="1" smtClean="0"/>
              <a:t>M.Pedersen</a:t>
            </a:r>
            <a:r>
              <a:rPr lang="de-DE" sz="2000" dirty="0" smtClean="0"/>
              <a:t>, Oslo Univ)</a:t>
            </a:r>
            <a:br>
              <a:rPr lang="de-DE" sz="2000" dirty="0" smtClean="0"/>
            </a:br>
            <a:r>
              <a:rPr lang="de-DE" sz="2000" dirty="0" smtClean="0"/>
              <a:t>„ELISA  II“ ( </a:t>
            </a:r>
            <a:r>
              <a:rPr lang="de-DE" sz="2000" dirty="0" smtClean="0">
                <a:hlinkClick r:id="rId2"/>
              </a:rPr>
              <a:t>https://kjende.web.cern.ch/kjende/en/zpath.htm</a:t>
            </a:r>
            <a:r>
              <a:rPr lang="de-DE" sz="2000" dirty="0" smtClean="0"/>
              <a:t> )</a:t>
            </a:r>
          </a:p>
          <a:p>
            <a:pPr lvl="1"/>
            <a:r>
              <a:rPr lang="de-DE" dirty="0" smtClean="0">
                <a:solidFill>
                  <a:srgbClr val="000000"/>
                </a:solidFill>
              </a:rPr>
              <a:t>700 *real </a:t>
            </a:r>
            <a:r>
              <a:rPr lang="de-DE" dirty="0" err="1" smtClean="0">
                <a:solidFill>
                  <a:srgbClr val="000000"/>
                </a:solidFill>
              </a:rPr>
              <a:t>data</a:t>
            </a:r>
            <a:r>
              <a:rPr lang="de-DE" dirty="0" smtClean="0">
                <a:solidFill>
                  <a:srgbClr val="000000"/>
                </a:solidFill>
              </a:rPr>
              <a:t>* </a:t>
            </a:r>
            <a:r>
              <a:rPr lang="de-DE" dirty="0" err="1" smtClean="0">
                <a:solidFill>
                  <a:srgbClr val="000000"/>
                </a:solidFill>
              </a:rPr>
              <a:t>preselected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events</a:t>
            </a:r>
            <a:r>
              <a:rPr lang="de-DE" dirty="0" smtClean="0">
                <a:solidFill>
                  <a:srgbClr val="000000"/>
                </a:solidFill>
              </a:rPr>
              <a:t> (~ 300 Z </a:t>
            </a: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de-DE" dirty="0" err="1" smtClean="0">
                <a:solidFill>
                  <a:srgbClr val="000000"/>
                </a:solidFill>
              </a:rPr>
              <a:t>ℓℓ</a:t>
            </a:r>
            <a:r>
              <a:rPr lang="de-DE" dirty="0" smtClean="0">
                <a:solidFill>
                  <a:srgbClr val="000000"/>
                </a:solidFill>
              </a:rPr>
              <a:t> )</a:t>
            </a:r>
          </a:p>
          <a:p>
            <a:pPr lvl="1"/>
            <a:r>
              <a:rPr lang="de-DE" dirty="0" smtClean="0">
                <a:solidFill>
                  <a:srgbClr val="000000"/>
                </a:solidFill>
              </a:rPr>
              <a:t>Find </a:t>
            </a:r>
            <a:r>
              <a:rPr lang="de-DE" dirty="0" err="1" smtClean="0">
                <a:solidFill>
                  <a:srgbClr val="000000"/>
                </a:solidFill>
              </a:rPr>
              <a:t>Dilepton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err="1" smtClean="0">
                <a:solidFill>
                  <a:srgbClr val="000000"/>
                </a:solidFill>
              </a:rPr>
              <a:t>events</a:t>
            </a:r>
            <a:r>
              <a:rPr lang="de-DE" dirty="0" smtClean="0">
                <a:solidFill>
                  <a:srgbClr val="000000"/>
                </a:solidFill>
              </a:rPr>
              <a:t>	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calculate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 invariant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mass</a:t>
            </a:r>
            <a:endParaRPr lang="de-D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300 *</a:t>
            </a:r>
            <a:r>
              <a:rPr lang="de-DE" dirty="0" err="1" smtClean="0">
                <a:solidFill>
                  <a:srgbClr val="000000"/>
                </a:solidFill>
                <a:sym typeface="Wingdings" pitchFamily="2" charset="2"/>
              </a:rPr>
              <a:t>simulated</a:t>
            </a: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* </a:t>
            </a:r>
            <a:r>
              <a:rPr lang="de-DE" dirty="0" smtClean="0">
                <a:solidFill>
                  <a:srgbClr val="000000"/>
                </a:solidFill>
              </a:rPr>
              <a:t>Z´ </a:t>
            </a: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de-DE" dirty="0" err="1" smtClean="0">
                <a:solidFill>
                  <a:srgbClr val="000000"/>
                </a:solidFill>
              </a:rPr>
              <a:t>ℓℓ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	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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search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for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yet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Wingdings" pitchFamily="2" charset="2"/>
              </a:rPr>
              <a:t>undiscovered</a:t>
            </a:r>
            <a:endParaRPr lang="de-D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Derive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mass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spectrum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de-DE" dirty="0" smtClean="0">
                <a:solidFill>
                  <a:srgbClr val="008000"/>
                </a:solidFill>
                <a:sym typeface="Wingdings" pitchFamily="2" charset="2"/>
              </a:rPr>
            </a:br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>
              <a:buFontTx/>
              <a:buNone/>
            </a:pP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de-DE" dirty="0" smtClean="0">
                <a:solidFill>
                  <a:srgbClr val="008000"/>
                </a:solidFill>
                <a:sym typeface="Wingdings" pitchFamily="2" charset="2"/>
              </a:rPr>
            </a:b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de-DE" dirty="0" smtClean="0">
                <a:solidFill>
                  <a:srgbClr val="008000"/>
                </a:solidFill>
                <a:sym typeface="Wingdings" pitchFamily="2" charset="2"/>
              </a:rPr>
            </a:b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/>
            </a:r>
            <a:br>
              <a:rPr lang="de-DE" dirty="0" smtClean="0">
                <a:solidFill>
                  <a:srgbClr val="008000"/>
                </a:solidFill>
                <a:sym typeface="Wingdings" pitchFamily="2" charset="2"/>
              </a:rPr>
            </a:br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Discuss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importance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of invariant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mass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concept</a:t>
            </a:r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Discuss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meaning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of finite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width</a:t>
            </a:r>
            <a:endParaRPr lang="de-DE" dirty="0" smtClean="0">
              <a:solidFill>
                <a:srgbClr val="008000"/>
              </a:solidFill>
              <a:sym typeface="Wingdings" pitchFamily="2" charset="2"/>
            </a:endParaRPr>
          </a:p>
          <a:p>
            <a:pPr lvl="1"/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Discuss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meaning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of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new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mass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r>
              <a:rPr lang="de-DE" dirty="0" err="1" smtClean="0">
                <a:solidFill>
                  <a:srgbClr val="008000"/>
                </a:solidFill>
                <a:sym typeface="Wingdings" pitchFamily="2" charset="2"/>
              </a:rPr>
              <a:t>peaks</a:t>
            </a:r>
            <a:r>
              <a:rPr lang="de-DE" dirty="0" smtClean="0">
                <a:solidFill>
                  <a:srgbClr val="008000"/>
                </a:solidFill>
                <a:sym typeface="Wingdings" pitchFamily="2" charset="2"/>
              </a:rPr>
              <a:t> </a:t>
            </a:r>
            <a:endParaRPr lang="de-DE" sz="1600" dirty="0" smtClean="0"/>
          </a:p>
        </p:txBody>
      </p:sp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2924944"/>
            <a:ext cx="2630487" cy="244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3" name="Textfeld 5"/>
          <p:cNvSpPr txBox="1">
            <a:spLocks noChangeArrowheads="1"/>
          </p:cNvSpPr>
          <p:nvPr/>
        </p:nvSpPr>
        <p:spPr bwMode="auto">
          <a:xfrm rot="2454106">
            <a:off x="6877050" y="3556000"/>
            <a:ext cx="1728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srgbClr val="FFFF00"/>
                </a:solidFill>
              </a:rPr>
              <a:t>Using HYPATIA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 b="10928"/>
          <a:stretch>
            <a:fillRect/>
          </a:stretch>
        </p:blipFill>
        <p:spPr bwMode="auto">
          <a:xfrm>
            <a:off x="2066925" y="3057624"/>
            <a:ext cx="3729038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Inhaltsplatzhalter 2"/>
          <p:cNvSpPr>
            <a:spLocks noGrp="1"/>
          </p:cNvSpPr>
          <p:nvPr>
            <p:ph idx="1"/>
          </p:nvPr>
        </p:nvSpPr>
        <p:spPr>
          <a:xfrm>
            <a:off x="1116013" y="694010"/>
            <a:ext cx="7777162" cy="597535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ALICE: </a:t>
            </a:r>
            <a:r>
              <a:rPr lang="de-DE" dirty="0" err="1" smtClean="0"/>
              <a:t>looking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strange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400" dirty="0" smtClean="0">
                <a:hlinkClick r:id="rId3"/>
              </a:rPr>
              <a:t>http://aliceinfo.cern.ch/static/Pictures/pictures_High_Resolution/MasterClassWebpage.html</a:t>
            </a:r>
            <a:endParaRPr lang="de-DE" sz="1400" dirty="0" smtClean="0"/>
          </a:p>
          <a:p>
            <a:pPr lvl="1"/>
            <a:r>
              <a:rPr lang="en-US" dirty="0" err="1" smtClean="0"/>
              <a:t>endliche</a:t>
            </a:r>
            <a:r>
              <a:rPr lang="en-US" dirty="0" smtClean="0"/>
              <a:t> </a:t>
            </a:r>
            <a:r>
              <a:rPr lang="en-US" dirty="0" err="1" smtClean="0"/>
              <a:t>Lebensdauer</a:t>
            </a:r>
            <a:r>
              <a:rPr lang="en-US" dirty="0" smtClean="0"/>
              <a:t> =  </a:t>
            </a:r>
            <a:r>
              <a:rPr lang="en-US" dirty="0" err="1" smtClean="0"/>
              <a:t>sekundäre</a:t>
            </a:r>
            <a:r>
              <a:rPr lang="en-US" dirty="0" smtClean="0"/>
              <a:t> </a:t>
            </a:r>
            <a:r>
              <a:rPr lang="en-US" dirty="0" err="1" smtClean="0"/>
              <a:t>Zerfallsorte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Zahl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K</a:t>
            </a:r>
            <a:r>
              <a:rPr lang="en-US" baseline="30000" dirty="0" smtClean="0">
                <a:solidFill>
                  <a:srgbClr val="0070C0"/>
                </a:solidFill>
              </a:rPr>
              <a:t>0</a:t>
            </a:r>
            <a:r>
              <a:rPr lang="en-US" baseline="-25000" dirty="0" smtClean="0">
                <a:solidFill>
                  <a:srgbClr val="0070C0"/>
                </a:solidFill>
              </a:rPr>
              <a:t>s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l-GR" dirty="0" smtClean="0">
                <a:solidFill>
                  <a:srgbClr val="0070C0"/>
                </a:solidFill>
              </a:rPr>
              <a:t>Λ</a:t>
            </a:r>
            <a:r>
              <a:rPr lang="en-US" dirty="0" smtClean="0">
                <a:solidFill>
                  <a:srgbClr val="0070C0"/>
                </a:solidFill>
              </a:rPr>
              <a:t>, anti-</a:t>
            </a:r>
            <a:r>
              <a:rPr lang="el-GR" dirty="0" smtClean="0">
                <a:solidFill>
                  <a:srgbClr val="0070C0"/>
                </a:solidFill>
              </a:rPr>
              <a:t>Λ</a:t>
            </a:r>
            <a:r>
              <a:rPr lang="en-US" dirty="0" smtClean="0">
                <a:solidFill>
                  <a:srgbClr val="0070C0"/>
                </a:solidFill>
              </a:rPr>
              <a:t> and</a:t>
            </a:r>
            <a:r>
              <a:rPr lang="el-GR" dirty="0" smtClean="0">
                <a:solidFill>
                  <a:srgbClr val="0070C0"/>
                </a:solidFill>
              </a:rPr>
              <a:t> Ξ</a:t>
            </a:r>
            <a:r>
              <a:rPr lang="el-GR" baseline="30000" dirty="0" smtClean="0">
                <a:solidFill>
                  <a:srgbClr val="0070C0"/>
                </a:solidFill>
              </a:rPr>
              <a:t>-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/ </a:t>
            </a:r>
            <a:r>
              <a:rPr lang="en-US" dirty="0" err="1" smtClean="0">
                <a:solidFill>
                  <a:srgbClr val="0000FF"/>
                </a:solidFill>
              </a:rPr>
              <a:t>Ereignis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err="1" smtClean="0">
                <a:solidFill>
                  <a:srgbClr val="B32DC0"/>
                </a:solidFill>
              </a:rPr>
              <a:t>Konzept</a:t>
            </a:r>
            <a:r>
              <a:rPr lang="en-US" dirty="0" smtClean="0">
                <a:solidFill>
                  <a:srgbClr val="B32DC0"/>
                </a:solidFill>
              </a:rPr>
              <a:t>: </a:t>
            </a:r>
            <a:r>
              <a:rPr lang="en-US" dirty="0" err="1" smtClean="0">
                <a:solidFill>
                  <a:srgbClr val="B32DC0"/>
                </a:solidFill>
              </a:rPr>
              <a:t>vergleiche</a:t>
            </a:r>
            <a:r>
              <a:rPr lang="en-US" dirty="0" smtClean="0">
                <a:solidFill>
                  <a:srgbClr val="B32DC0"/>
                </a:solidFill>
              </a:rPr>
              <a:t> </a:t>
            </a:r>
            <a:r>
              <a:rPr lang="en-US" dirty="0" err="1" smtClean="0">
                <a:solidFill>
                  <a:srgbClr val="B32DC0"/>
                </a:solidFill>
              </a:rPr>
              <a:t>mit</a:t>
            </a:r>
            <a:r>
              <a:rPr lang="en-US" dirty="0" smtClean="0">
                <a:solidFill>
                  <a:srgbClr val="B32DC0"/>
                </a:solidFill>
              </a:rPr>
              <a:t>  </a:t>
            </a:r>
            <a:r>
              <a:rPr lang="en-US" dirty="0" smtClean="0">
                <a:solidFill>
                  <a:srgbClr val="B32DC0"/>
                </a:solidFill>
              </a:rPr>
              <a:t>Monte Carlo </a:t>
            </a:r>
            <a:r>
              <a:rPr lang="en-US" dirty="0" err="1" smtClean="0">
                <a:solidFill>
                  <a:srgbClr val="B32DC0"/>
                </a:solidFill>
              </a:rPr>
              <a:t>Simulationen</a:t>
            </a:r>
            <a:endParaRPr lang="en-US" dirty="0" smtClean="0">
              <a:solidFill>
                <a:srgbClr val="B32DC0"/>
              </a:solidFill>
            </a:endParaRPr>
          </a:p>
          <a:p>
            <a:pPr lvl="2"/>
            <a:r>
              <a:rPr lang="en-US" dirty="0" smtClean="0">
                <a:solidFill>
                  <a:schemeClr val="tx2"/>
                </a:solidFill>
              </a:rPr>
              <a:t>Monte Carlo simulation : No exotic phenomena (such as QGP) included</a:t>
            </a: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>
              <a:buFontTx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2"/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discrepancy between experimental data and Monte Carlo 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Production of strangeness under-predicted in the MC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Agreement w/ ALICE paper (accepted by EP Journal C )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pPr lvl="1"/>
            <a:endParaRPr lang="de-DE" dirty="0" smtClean="0"/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1762125" y="2924944"/>
          <a:ext cx="4465638" cy="2376488"/>
        </p:xfrm>
        <a:graphic>
          <a:graphicData uri="http://schemas.openxmlformats.org/presentationml/2006/ole">
            <p:oleObj spid="_x0000_s1026" name="Worksheet" r:id="rId4" imgW="6108700" imgH="3251200" progId="Excel.Sheet.12">
              <p:embed/>
            </p:oleObj>
          </a:graphicData>
        </a:graphic>
      </p:graphicFrame>
      <p:pic>
        <p:nvPicPr>
          <p:cNvPr id="3076" name="Picture 6" descr="mc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3285307"/>
            <a:ext cx="23749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 Ziele des Qualifizierungsprogramms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7704" y="1412776"/>
            <a:ext cx="7200800" cy="481399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de-DE" b="1" dirty="0" smtClean="0"/>
              <a:t>2.1. Jugendliche: </a:t>
            </a:r>
            <a:endParaRPr lang="de-DE" sz="4000" b="1" dirty="0"/>
          </a:p>
          <a:p>
            <a:pPr lvl="1"/>
            <a:r>
              <a:rPr lang="de-DE" dirty="0"/>
              <a:t>Qualifikation </a:t>
            </a:r>
            <a:r>
              <a:rPr lang="de-DE" dirty="0" smtClean="0"/>
              <a:t>zum </a:t>
            </a:r>
            <a:r>
              <a:rPr lang="de-DE" dirty="0"/>
              <a:t>Mitglied durch Weitergabe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des </a:t>
            </a:r>
            <a:r>
              <a:rPr lang="de-DE" dirty="0"/>
              <a:t>Erlernten und der Erfahrungen </a:t>
            </a:r>
            <a:r>
              <a:rPr lang="de-DE" dirty="0" smtClean="0"/>
              <a:t>durch (z.B.):</a:t>
            </a:r>
            <a:endParaRPr lang="de-DE" sz="3600" dirty="0"/>
          </a:p>
          <a:p>
            <a:pPr lvl="2"/>
            <a:r>
              <a:rPr lang="de-DE" dirty="0"/>
              <a:t>Präsentationen in </a:t>
            </a:r>
            <a:r>
              <a:rPr lang="de-DE" dirty="0" smtClean="0"/>
              <a:t>Schule/Schülerlabor/andere</a:t>
            </a:r>
            <a:endParaRPr lang="de-DE" sz="2800" dirty="0"/>
          </a:p>
          <a:p>
            <a:pPr lvl="2"/>
            <a:r>
              <a:rPr lang="de-DE" dirty="0" err="1"/>
              <a:t>Mitbetreuung</a:t>
            </a:r>
            <a:r>
              <a:rPr lang="de-DE" dirty="0"/>
              <a:t> von Veranstaltungen des Netzwerks </a:t>
            </a:r>
            <a:endParaRPr lang="de-DE" sz="2800" dirty="0"/>
          </a:p>
          <a:p>
            <a:pPr lvl="2"/>
            <a:r>
              <a:rPr lang="de-DE" dirty="0"/>
              <a:t>Erstellung von Webseiten</a:t>
            </a:r>
            <a:endParaRPr lang="de-DE" sz="2800" dirty="0"/>
          </a:p>
          <a:p>
            <a:pPr lvl="2"/>
            <a:r>
              <a:rPr lang="de-DE" dirty="0"/>
              <a:t>Erstellung von Postern</a:t>
            </a:r>
            <a:endParaRPr lang="de-DE" sz="2800" dirty="0"/>
          </a:p>
          <a:p>
            <a:pPr lvl="2"/>
            <a:r>
              <a:rPr lang="de-DE" dirty="0"/>
              <a:t>Projektarbeiten</a:t>
            </a:r>
            <a:endParaRPr lang="de-DE" sz="2800" dirty="0"/>
          </a:p>
          <a:p>
            <a:pPr lvl="2"/>
            <a:r>
              <a:rPr lang="de-DE" dirty="0"/>
              <a:t>Co-Moderation des Forums Netzwerk Teilchenwelt</a:t>
            </a:r>
            <a:endParaRPr lang="de-DE" sz="2800" dirty="0"/>
          </a:p>
          <a:p>
            <a:pPr lvl="1"/>
            <a:r>
              <a:rPr lang="de-DE" dirty="0"/>
              <a:t>Beginn einer Orientierung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in </a:t>
            </a:r>
            <a:r>
              <a:rPr lang="de-DE" dirty="0"/>
              <a:t>Bezug auf Studium und Berufsbild</a:t>
            </a:r>
            <a:endParaRPr lang="de-DE" sz="3600" dirty="0"/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 Ziele </a:t>
            </a:r>
            <a:r>
              <a:rPr lang="de-DE" dirty="0"/>
              <a:t>des Qualifizierungsprogramms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de-DE" sz="3500" b="1" dirty="0"/>
              <a:t>2</a:t>
            </a:r>
            <a:r>
              <a:rPr lang="de-DE" sz="3500" b="1" dirty="0" smtClean="0"/>
              <a:t>.2 Lehrkräfte</a:t>
            </a:r>
            <a:endParaRPr lang="de-DE" sz="3500" b="1" dirty="0"/>
          </a:p>
          <a:p>
            <a:pPr marL="342900" lvl="1" indent="-342900"/>
            <a:r>
              <a:rPr lang="de-DE" dirty="0"/>
              <a:t>Qualifikation zum </a:t>
            </a:r>
            <a:r>
              <a:rPr lang="de-DE" dirty="0" smtClean="0"/>
              <a:t>Mitglied des Netzwerks durch</a:t>
            </a:r>
          </a:p>
          <a:p>
            <a:pPr lvl="1"/>
            <a:r>
              <a:rPr lang="de-DE" sz="2000" dirty="0"/>
              <a:t>Durchführung eigener </a:t>
            </a:r>
            <a:r>
              <a:rPr lang="de-DE" sz="2000" dirty="0" smtClean="0"/>
              <a:t>Veranstaltungen</a:t>
            </a:r>
            <a:br>
              <a:rPr lang="de-DE" sz="2000" dirty="0" smtClean="0"/>
            </a:br>
            <a:r>
              <a:rPr lang="de-DE" sz="2000" dirty="0" smtClean="0"/>
              <a:t>mit </a:t>
            </a:r>
            <a:r>
              <a:rPr lang="de-DE" sz="2000" dirty="0"/>
              <a:t>Unterstützung des </a:t>
            </a:r>
            <a:r>
              <a:rPr lang="de-DE" sz="2000" dirty="0" smtClean="0"/>
              <a:t>Netzwerks </a:t>
            </a:r>
          </a:p>
          <a:p>
            <a:pPr lvl="2"/>
            <a:r>
              <a:rPr lang="de-DE" sz="1800" dirty="0" smtClean="0"/>
              <a:t>Teilchenwelt-</a:t>
            </a:r>
            <a:r>
              <a:rPr lang="de-DE" sz="1800" dirty="0" err="1" smtClean="0"/>
              <a:t>Masterclasses</a:t>
            </a:r>
            <a:r>
              <a:rPr lang="de-DE" sz="1800" dirty="0"/>
              <a:t>, </a:t>
            </a:r>
            <a:endParaRPr lang="de-DE" sz="1800" dirty="0" smtClean="0"/>
          </a:p>
          <a:p>
            <a:pPr lvl="2"/>
            <a:r>
              <a:rPr lang="de-DE" sz="1800" dirty="0" err="1" smtClean="0"/>
              <a:t>Cosmic-Masterclasses</a:t>
            </a:r>
            <a:r>
              <a:rPr lang="de-DE" sz="1800" dirty="0"/>
              <a:t>, </a:t>
            </a:r>
            <a:endParaRPr lang="de-DE" sz="1800" dirty="0" smtClean="0"/>
          </a:p>
          <a:p>
            <a:pPr lvl="2"/>
            <a:r>
              <a:rPr lang="de-DE" sz="1800" dirty="0" smtClean="0"/>
              <a:t>weiterführende Projekte</a:t>
            </a:r>
            <a:r>
              <a:rPr lang="de-DE" sz="400" dirty="0" smtClean="0"/>
              <a:t/>
            </a:r>
            <a:br>
              <a:rPr lang="de-DE" sz="400" dirty="0" smtClean="0"/>
            </a:br>
            <a:endParaRPr lang="de-DE" sz="400" dirty="0"/>
          </a:p>
          <a:p>
            <a:pPr lvl="1"/>
            <a:r>
              <a:rPr lang="de-DE" sz="2000" dirty="0"/>
              <a:t>Tätigkeit als Multiplikatoren der </a:t>
            </a:r>
            <a:r>
              <a:rPr lang="de-DE" sz="2000" dirty="0" smtClean="0"/>
              <a:t>Forschungsvermittlung</a:t>
            </a:r>
            <a:br>
              <a:rPr lang="de-DE" sz="2000" dirty="0" smtClean="0"/>
            </a:br>
            <a:r>
              <a:rPr lang="de-DE" sz="2000" dirty="0"/>
              <a:t>mithilfe des im Netzwerk erlernten Wissens</a:t>
            </a:r>
            <a:endParaRPr lang="de-DE" sz="2000" dirty="0" smtClean="0"/>
          </a:p>
          <a:p>
            <a:pPr lvl="2"/>
            <a:r>
              <a:rPr lang="de-DE" sz="1800" dirty="0"/>
              <a:t>als Fachbetreuer, </a:t>
            </a:r>
            <a:endParaRPr lang="de-DE" sz="1800" dirty="0" smtClean="0"/>
          </a:p>
          <a:p>
            <a:pPr lvl="2"/>
            <a:r>
              <a:rPr lang="de-DE" sz="1800" dirty="0" smtClean="0"/>
              <a:t>Mitarbeit / </a:t>
            </a:r>
            <a:r>
              <a:rPr lang="de-DE" sz="1800" dirty="0"/>
              <a:t>R</a:t>
            </a:r>
            <a:r>
              <a:rPr lang="de-DE" sz="1800" dirty="0" smtClean="0"/>
              <a:t>ückmeldung / Test von Kontextmaterialien</a:t>
            </a:r>
            <a:endParaRPr lang="de-DE" sz="1800" dirty="0"/>
          </a:p>
          <a:p>
            <a:pPr lvl="2"/>
            <a:r>
              <a:rPr lang="de-DE" sz="1800" dirty="0"/>
              <a:t>Veröffentlichung wiss. Artikel und  Bücher für Jugendliche</a:t>
            </a:r>
          </a:p>
          <a:p>
            <a:pPr marL="742950" lvl="2" indent="-342900"/>
            <a:endParaRPr lang="de-DE" dirty="0"/>
          </a:p>
          <a:p>
            <a:pPr lvl="1"/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</a:t>
            </a:r>
            <a:r>
              <a:rPr lang="de-DE" dirty="0" smtClean="0"/>
              <a:t>. Ziele des Vertiefungsprogramms 	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772816"/>
            <a:ext cx="6781800" cy="4752528"/>
          </a:xfrm>
        </p:spPr>
        <p:txBody>
          <a:bodyPr>
            <a:normAutofit fontScale="85000" lnSpcReduction="20000"/>
          </a:bodyPr>
          <a:lstStyle/>
          <a:p>
            <a:pPr marL="342900" lvl="1" indent="-342900">
              <a:lnSpc>
                <a:spcPct val="90000"/>
              </a:lnSpc>
              <a:buNone/>
            </a:pPr>
            <a:r>
              <a:rPr lang="de-DE" sz="3800" b="1" dirty="0"/>
              <a:t>3.1 Lehrkräfte (1-wöchige Fortbildungen):</a:t>
            </a:r>
          </a:p>
          <a:p>
            <a:pPr lvl="1"/>
            <a:r>
              <a:rPr lang="de-DE" dirty="0" smtClean="0"/>
              <a:t>Durch </a:t>
            </a:r>
            <a:r>
              <a:rPr lang="de-DE" dirty="0"/>
              <a:t>Vorlesungen, Praktika, Besuche und Diskussionsveranstaltungen </a:t>
            </a:r>
            <a:r>
              <a:rPr lang="de-DE" dirty="0" smtClean="0"/>
              <a:t>insbesondere </a:t>
            </a:r>
            <a:r>
              <a:rPr lang="de-DE" dirty="0"/>
              <a:t>CERN-Forschungsgebiete und die Arbeitswelt der Forscher im internationalen Rahmen näher </a:t>
            </a:r>
            <a:r>
              <a:rPr lang="de-DE" dirty="0" smtClean="0"/>
              <a:t>bringen</a:t>
            </a:r>
            <a:br>
              <a:rPr lang="de-DE" dirty="0" smtClean="0"/>
            </a:br>
            <a:endParaRPr lang="de-DE" sz="3600" dirty="0"/>
          </a:p>
          <a:p>
            <a:pPr lvl="1"/>
            <a:r>
              <a:rPr lang="de-DE" dirty="0"/>
              <a:t>Begeisterung </a:t>
            </a:r>
            <a:r>
              <a:rPr lang="de-DE" dirty="0" smtClean="0"/>
              <a:t>für Grundlagenforschung vermitteln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Synergien mit CERN </a:t>
            </a:r>
            <a:r>
              <a:rPr lang="de-DE" dirty="0" err="1" smtClean="0"/>
              <a:t>teachers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und </a:t>
            </a:r>
            <a:r>
              <a:rPr lang="de-DE" dirty="0" err="1" smtClean="0"/>
              <a:t>Alumni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sz="3600" dirty="0"/>
          </a:p>
          <a:p>
            <a:pPr lvl="1"/>
            <a:r>
              <a:rPr lang="de-DE" dirty="0"/>
              <a:t>Befähigung der Lehrkräfte, in ihren zukünftigen Projekten ihre vertieften fachlichen Kenntnisse und ihre Faszination an die Jugendlichen weiterzugeben.</a:t>
            </a:r>
            <a:endParaRPr lang="de-DE" sz="3600" dirty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</a:t>
            </a:r>
            <a:r>
              <a:rPr lang="de-DE" dirty="0" smtClean="0"/>
              <a:t>. </a:t>
            </a:r>
            <a:r>
              <a:rPr lang="de-DE" dirty="0"/>
              <a:t>Ziele des Vertiefungsprogramms 	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844824"/>
            <a:ext cx="7059488" cy="45365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de-DE" sz="5100" b="1" dirty="0"/>
              <a:t>3</a:t>
            </a:r>
            <a:r>
              <a:rPr lang="de-DE" sz="5100" b="1" dirty="0" smtClean="0"/>
              <a:t>.2 Jugendliche (2-tägige Workshops)</a:t>
            </a:r>
          </a:p>
          <a:p>
            <a:pPr>
              <a:buNone/>
            </a:pPr>
            <a:r>
              <a:rPr lang="de-DE" dirty="0" smtClean="0"/>
              <a:t>	</a:t>
            </a:r>
          </a:p>
          <a:p>
            <a:r>
              <a:rPr lang="de-DE" sz="3400" dirty="0" smtClean="0"/>
              <a:t>Bilden große </a:t>
            </a:r>
            <a:r>
              <a:rPr lang="de-DE" sz="3400" dirty="0"/>
              <a:t>Motivation für die </a:t>
            </a:r>
            <a:r>
              <a:rPr lang="de-DE" sz="3400" dirty="0" smtClean="0"/>
              <a:t>Jugendlichen</a:t>
            </a:r>
            <a:br>
              <a:rPr lang="de-DE" sz="3400" dirty="0" smtClean="0"/>
            </a:br>
            <a:endParaRPr lang="de-DE" sz="3400" dirty="0" smtClean="0"/>
          </a:p>
          <a:p>
            <a:r>
              <a:rPr lang="de-DE" sz="3400" dirty="0" smtClean="0"/>
              <a:t>Erweitern und vertiefen die </a:t>
            </a:r>
            <a:r>
              <a:rPr lang="de-DE" sz="3400" dirty="0"/>
              <a:t>in den vorhergehenden Stufen erworbenen Kenntnisse durch neue Eindrücke </a:t>
            </a:r>
            <a:r>
              <a:rPr lang="de-DE" sz="3400" dirty="0" smtClean="0"/>
              <a:t/>
            </a:r>
            <a:br>
              <a:rPr lang="de-DE" sz="3400" dirty="0" smtClean="0"/>
            </a:br>
            <a:endParaRPr lang="de-DE" sz="3400" dirty="0" smtClean="0"/>
          </a:p>
          <a:p>
            <a:r>
              <a:rPr lang="de-DE" sz="3400" dirty="0" smtClean="0"/>
              <a:t>Gelegenheit zu ausführlichen Diskussionen </a:t>
            </a:r>
            <a:r>
              <a:rPr lang="de-DE" sz="3400" dirty="0"/>
              <a:t>mit Wissenschaftlern </a:t>
            </a:r>
            <a:r>
              <a:rPr lang="de-DE" sz="3400" dirty="0" smtClean="0"/>
              <a:t/>
            </a:r>
            <a:br>
              <a:rPr lang="de-DE" sz="3400" dirty="0" smtClean="0"/>
            </a:br>
            <a:endParaRPr lang="de-DE" sz="3400" dirty="0" smtClean="0"/>
          </a:p>
          <a:p>
            <a:r>
              <a:rPr lang="de-DE" sz="3400" dirty="0" smtClean="0"/>
              <a:t>"live</a:t>
            </a:r>
            <a:r>
              <a:rPr lang="de-DE" sz="3400" dirty="0"/>
              <a:t>"-Erfahrung </a:t>
            </a:r>
            <a:r>
              <a:rPr lang="de-DE" sz="3400" dirty="0" smtClean="0"/>
              <a:t>des CERN </a:t>
            </a:r>
            <a:r>
              <a:rPr lang="de-DE" sz="3400" dirty="0"/>
              <a:t>im </a:t>
            </a:r>
            <a:r>
              <a:rPr lang="de-DE" sz="3400" dirty="0" smtClean="0"/>
              <a:t>Vordergrund</a:t>
            </a:r>
          </a:p>
          <a:p>
            <a:pPr lvl="1"/>
            <a:r>
              <a:rPr lang="de-DE" sz="2900" dirty="0" smtClean="0"/>
              <a:t>Vor-Ort-Besichtigungen </a:t>
            </a:r>
            <a:r>
              <a:rPr lang="de-DE" sz="2900" dirty="0"/>
              <a:t>der Experimente </a:t>
            </a:r>
            <a:endParaRPr lang="de-DE" sz="2900" dirty="0" smtClean="0"/>
          </a:p>
          <a:p>
            <a:pPr lvl="1"/>
            <a:r>
              <a:rPr lang="de-DE" sz="2900" dirty="0" smtClean="0"/>
              <a:t>vertiefende </a:t>
            </a:r>
            <a:r>
              <a:rPr lang="de-DE" sz="2900" dirty="0"/>
              <a:t>Messungen an echten Daten der LHC </a:t>
            </a:r>
            <a:r>
              <a:rPr lang="de-DE" sz="2900" dirty="0" smtClean="0"/>
              <a:t>Experimente</a:t>
            </a:r>
          </a:p>
          <a:p>
            <a:pPr lvl="1"/>
            <a:r>
              <a:rPr lang="de-DE" sz="2900" dirty="0" smtClean="0"/>
              <a:t>Nebelkammerbau …</a:t>
            </a:r>
            <a:endParaRPr lang="de-DE" sz="2900" dirty="0"/>
          </a:p>
          <a:p>
            <a:pPr>
              <a:buNone/>
            </a:pPr>
            <a:r>
              <a:rPr lang="de-DE" sz="3500" dirty="0" smtClean="0"/>
              <a:t>	</a:t>
            </a:r>
            <a:endParaRPr lang="de-DE" sz="3500" dirty="0"/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3</a:t>
            </a:r>
            <a:r>
              <a:rPr lang="de-DE" dirty="0" smtClean="0"/>
              <a:t>. </a:t>
            </a:r>
            <a:r>
              <a:rPr lang="de-DE" dirty="0"/>
              <a:t>Ziele des Vertiefungsprogramms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700808"/>
            <a:ext cx="6781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/>
              <a:t>3.3 Jugendliche, Projektwochen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sz="1900" dirty="0" smtClean="0"/>
              <a:t>… Für </a:t>
            </a:r>
            <a:r>
              <a:rPr lang="de-DE" sz="1900" dirty="0"/>
              <a:t>besonders engagierte Jugendliche soll über die 2-tägigen Workshops hinaus auch Möglichkeiten für ganze Projektwochen am CERN geschaffen werden, in denen sie in den Ingenieurs- und/oder Forschungsgruppen zu Gast sind, und aktiv mit eigenen kleinen Projekten in deren Arbeit eingebunden werden</a:t>
            </a:r>
            <a:r>
              <a:rPr lang="de-DE" sz="1900" dirty="0" smtClean="0"/>
              <a:t>.</a:t>
            </a:r>
          </a:p>
          <a:p>
            <a:pPr>
              <a:buNone/>
            </a:pPr>
            <a:endParaRPr lang="de-DE" sz="1900" dirty="0"/>
          </a:p>
          <a:p>
            <a:r>
              <a:rPr lang="de-DE" sz="1900" dirty="0" smtClean="0"/>
              <a:t>Oft Arbeiten für</a:t>
            </a:r>
          </a:p>
          <a:p>
            <a:pPr lvl="1"/>
            <a:r>
              <a:rPr lang="de-DE" sz="1800" dirty="0" err="1" smtClean="0"/>
              <a:t>BeLL</a:t>
            </a:r>
            <a:endParaRPr lang="de-DE" sz="1800" dirty="0" smtClean="0"/>
          </a:p>
          <a:p>
            <a:pPr lvl="1"/>
            <a:r>
              <a:rPr lang="de-DE" sz="1800" dirty="0" smtClean="0"/>
              <a:t>Jugend Forscht, …</a:t>
            </a:r>
          </a:p>
          <a:p>
            <a:r>
              <a:rPr lang="de-DE" sz="1900" dirty="0" smtClean="0"/>
              <a:t>Benötigt  anschließende Betreuung an Heimatinstituten !</a:t>
            </a:r>
            <a:endParaRPr lang="de-DE" sz="19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Projektübersicht</a:t>
            </a:r>
            <a:endParaRPr lang="de-DE" dirty="0"/>
          </a:p>
        </p:txBody>
      </p:sp>
      <p:pic>
        <p:nvPicPr>
          <p:cNvPr id="4" name="Picture 14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12776"/>
            <a:ext cx="6781800" cy="454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4. Ziele Forschungsmitarbeit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556793"/>
            <a:ext cx="6781800" cy="3672408"/>
          </a:xfrm>
        </p:spPr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de-DE" dirty="0" smtClean="0"/>
              <a:t>4.1 Forschungsmitarbeit allgemein</a:t>
            </a:r>
          </a:p>
          <a:p>
            <a:r>
              <a:rPr lang="de-DE" sz="2600" dirty="0" smtClean="0"/>
              <a:t>Besonders </a:t>
            </a:r>
            <a:r>
              <a:rPr lang="de-DE" sz="2600" dirty="0"/>
              <a:t>engagierte</a:t>
            </a:r>
            <a:r>
              <a:rPr lang="de-DE" sz="2600" b="1" dirty="0"/>
              <a:t> </a:t>
            </a:r>
            <a:r>
              <a:rPr lang="de-DE" sz="2600" b="1" dirty="0" smtClean="0"/>
              <a:t>Lehrkräfte </a:t>
            </a:r>
            <a:r>
              <a:rPr lang="de-DE" sz="2600" b="1" dirty="0"/>
              <a:t>(5 / Jahr) </a:t>
            </a:r>
            <a:r>
              <a:rPr lang="de-DE" sz="2600" dirty="0"/>
              <a:t/>
            </a:r>
            <a:br>
              <a:rPr lang="de-DE" sz="2600" dirty="0"/>
            </a:br>
            <a:r>
              <a:rPr lang="de-DE" sz="2600" dirty="0" smtClean="0"/>
              <a:t>Gelegenheit eines </a:t>
            </a:r>
            <a:r>
              <a:rPr lang="de-DE" sz="2600" dirty="0"/>
              <a:t>Forschungsjahres </a:t>
            </a:r>
            <a:r>
              <a:rPr lang="de-DE" sz="2600" dirty="0" smtClean="0"/>
              <a:t>in einer</a:t>
            </a:r>
            <a:br>
              <a:rPr lang="de-DE" sz="2600" dirty="0" smtClean="0"/>
            </a:br>
            <a:r>
              <a:rPr lang="de-DE" sz="2600" dirty="0" smtClean="0"/>
              <a:t>Forschungsgruppe</a:t>
            </a:r>
          </a:p>
          <a:p>
            <a:r>
              <a:rPr lang="de-DE" sz="2400" dirty="0" smtClean="0"/>
              <a:t>Besonders geeignete </a:t>
            </a:r>
            <a:r>
              <a:rPr lang="de-DE" sz="2400" b="1" dirty="0"/>
              <a:t>J</a:t>
            </a:r>
            <a:r>
              <a:rPr lang="de-DE" sz="2400" b="1" dirty="0" smtClean="0"/>
              <a:t>ugendliche (</a:t>
            </a:r>
            <a:r>
              <a:rPr lang="de-DE" sz="2400" b="1" dirty="0" err="1" smtClean="0"/>
              <a:t>ca</a:t>
            </a:r>
            <a:r>
              <a:rPr lang="de-DE" sz="2400" b="1" dirty="0" smtClean="0"/>
              <a:t> </a:t>
            </a:r>
            <a:r>
              <a:rPr lang="de-DE" sz="2400" b="1" dirty="0"/>
              <a:t>10/ Jahr) </a:t>
            </a:r>
            <a:r>
              <a:rPr lang="de-DE" sz="2400" dirty="0" smtClean="0"/>
              <a:t> Forschungspraktikum (</a:t>
            </a:r>
            <a:r>
              <a:rPr lang="de-DE" sz="2400" dirty="0" err="1" smtClean="0"/>
              <a:t>BeLL</a:t>
            </a:r>
            <a:r>
              <a:rPr lang="de-DE" sz="2400" dirty="0" smtClean="0"/>
              <a:t>) in nahegelegenen Forschungsinstituten</a:t>
            </a:r>
            <a:endParaRPr lang="de-DE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04664"/>
            <a:ext cx="6781800" cy="659161"/>
          </a:xfrm>
        </p:spPr>
        <p:txBody>
          <a:bodyPr>
            <a:normAutofit/>
          </a:bodyPr>
          <a:lstStyle/>
          <a:p>
            <a:r>
              <a:rPr lang="de-DE" dirty="0" smtClean="0"/>
              <a:t>4. Ziele Forschungsmitarbeit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69368" y="1063825"/>
            <a:ext cx="7139136" cy="5677543"/>
          </a:xfrm>
        </p:spPr>
        <p:txBody>
          <a:bodyPr>
            <a:noAutofit/>
          </a:bodyPr>
          <a:lstStyle/>
          <a:p>
            <a:pPr marL="514350" lvl="0" indent="-514350">
              <a:buNone/>
            </a:pPr>
            <a:r>
              <a:rPr lang="de-DE" sz="2400" b="1" dirty="0" smtClean="0"/>
              <a:t>4.2. Beispiele  im Bereich </a:t>
            </a:r>
            <a:r>
              <a:rPr lang="de-DE" sz="2400" b="1" dirty="0" err="1" smtClean="0"/>
              <a:t>Cosmic</a:t>
            </a:r>
            <a:endParaRPr lang="de-DE" sz="2400" b="1" dirty="0"/>
          </a:p>
          <a:p>
            <a:pPr marL="514350" lvl="0" indent="-514350">
              <a:spcBef>
                <a:spcPts val="0"/>
              </a:spcBef>
              <a:buFont typeface="+mj-lt"/>
              <a:buAutoNum type="arabicPeriod"/>
            </a:pPr>
            <a:r>
              <a:rPr lang="de-DE" sz="2000" b="1" dirty="0" smtClean="0"/>
              <a:t>Vertiefte </a:t>
            </a:r>
            <a:r>
              <a:rPr lang="de-DE" sz="2000" b="1" dirty="0"/>
              <a:t>Messungen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Auswertung in Abhängigkeit verschiedener Parameter  </a:t>
            </a:r>
            <a:br>
              <a:rPr lang="de-DE" sz="1800" dirty="0"/>
            </a:br>
            <a:r>
              <a:rPr lang="de-DE" sz="1800" dirty="0"/>
              <a:t>(Zenithwinkel, Absorberdicke, Luftdruck,..)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Messung der Geschwindigkeit und der Lebensdauer von Myonen 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Messung von Luftschauern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de-DE" sz="2000" b="1" dirty="0"/>
              <a:t>Vertiefte Einsichten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Abschirmung kosmischer Teilchen durch das Erdmagnetfeld, 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Entstehung von Nord- und Südlicht an den Polen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Kosmische Beschleuniger für Elementarteilchen im Vergleich zum LHC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de-DE" sz="2000" b="1" dirty="0"/>
              <a:t>Projekte im IT-Bereich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Entwicklung von Programmen zur Datennahme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Auswertung mit modernen Programmiersprachen</a:t>
            </a:r>
            <a:r>
              <a:rPr lang="de-DE" sz="1800" dirty="0" smtClean="0"/>
              <a:t>, </a:t>
            </a:r>
            <a:r>
              <a:rPr lang="de-DE" sz="1800" dirty="0"/>
              <a:t>z.B. Python und C++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Entwicklung von Animationen und Grafiken zur Darstellung </a:t>
            </a:r>
            <a:r>
              <a:rPr lang="de-DE" sz="1800" dirty="0" smtClean="0"/>
              <a:t>phys. </a:t>
            </a:r>
            <a:r>
              <a:rPr lang="de-DE" sz="1800" dirty="0"/>
              <a:t>Effekte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de-DE" sz="2000" b="1" dirty="0"/>
              <a:t>Weitergabe des Erlernten und der Erfahrungen durch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Präsentationen in der Schule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Erstellung von Webseiten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Erstellung von Postern</a:t>
            </a:r>
          </a:p>
          <a:p>
            <a:pPr lvl="1">
              <a:spcBef>
                <a:spcPts val="0"/>
              </a:spcBef>
            </a:pPr>
            <a:r>
              <a:rPr lang="de-DE" sz="1800" dirty="0" smtClean="0"/>
              <a:t>Projektarbeiten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9792" y="260648"/>
            <a:ext cx="5043264" cy="3687688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„</a:t>
            </a:r>
            <a:r>
              <a:rPr lang="de-DE" dirty="0" err="1" smtClean="0"/>
              <a:t>take-home</a:t>
            </a:r>
            <a:r>
              <a:rPr lang="de-DE" dirty="0" smtClean="0"/>
              <a:t>“ </a:t>
            </a:r>
            <a:r>
              <a:rPr lang="de-DE" dirty="0" err="1" smtClean="0"/>
              <a:t>message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o Lernziele sind vielschichtig :</a:t>
            </a:r>
            <a:br>
              <a:rPr lang="de-DE" sz="2000" dirty="0" smtClean="0"/>
            </a:br>
            <a:r>
              <a:rPr lang="de-DE" sz="2000" dirty="0" smtClean="0"/>
              <a:t>     - emotionell , konzeptionell, kognitiv, …</a:t>
            </a:r>
            <a:br>
              <a:rPr lang="de-DE" sz="2000" dirty="0" smtClean="0"/>
            </a:br>
            <a:r>
              <a:rPr lang="de-DE" sz="2000" dirty="0" smtClean="0"/>
              <a:t>o besonders im Basisprogram:</a:t>
            </a:r>
            <a:br>
              <a:rPr lang="de-DE" sz="2000" dirty="0" smtClean="0"/>
            </a:br>
            <a:r>
              <a:rPr lang="de-DE" sz="2000" dirty="0" smtClean="0"/>
              <a:t>    - nicht Wissensvermittlung, sondern </a:t>
            </a:r>
            <a:br>
              <a:rPr lang="de-DE" sz="2000" dirty="0" smtClean="0"/>
            </a:br>
            <a:r>
              <a:rPr lang="de-DE" sz="2000" dirty="0" smtClean="0"/>
              <a:t>      Erzeugen von Faszination, Interesse</a:t>
            </a:r>
            <a:br>
              <a:rPr lang="de-DE" sz="2000" dirty="0" smtClean="0"/>
            </a:br>
            <a:r>
              <a:rPr lang="de-DE" sz="2000" dirty="0" smtClean="0"/>
              <a:t>      und Erfolgserlebnissen im Vordergrund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und 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o </a:t>
            </a:r>
            <a:r>
              <a:rPr lang="de-DE" sz="2000" b="1" cap="small" dirty="0" smtClean="0">
                <a:latin typeface="Arial Black" pitchFamily="34" charset="0"/>
              </a:rPr>
              <a:t>Dank</a:t>
            </a:r>
            <a:r>
              <a:rPr lang="de-DE" sz="2000" dirty="0" smtClean="0"/>
              <a:t> an alle Vermittler für Euer Engagement !!</a:t>
            </a:r>
            <a:endParaRPr lang="de-DE" sz="2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F70E1A-33EA-45EC-B329-3FEAEBE55B7B}" type="datetime1">
              <a:rPr lang="de-DE" smtClean="0"/>
              <a:pPr/>
              <a:t>10.12.2011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Verschiedenste Arten von „</a:t>
            </a:r>
            <a:r>
              <a:rPr lang="de-DE" dirty="0" err="1" smtClean="0"/>
              <a:t>Lern“zielen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1905000" y="1340768"/>
            <a:ext cx="6781800" cy="4641379"/>
          </a:xfrm>
        </p:spPr>
        <p:txBody>
          <a:bodyPr>
            <a:normAutofit/>
          </a:bodyPr>
          <a:lstStyle/>
          <a:p>
            <a:r>
              <a:rPr lang="de-DE" dirty="0" smtClean="0"/>
              <a:t>Emotionell</a:t>
            </a:r>
          </a:p>
          <a:p>
            <a:pPr lvl="1"/>
            <a:r>
              <a:rPr lang="de-DE" dirty="0" smtClean="0"/>
              <a:t>Interesse / </a:t>
            </a:r>
            <a:r>
              <a:rPr lang="de-DE" dirty="0"/>
              <a:t>N</a:t>
            </a:r>
            <a:r>
              <a:rPr lang="de-DE" dirty="0" smtClean="0"/>
              <a:t>eugier für Fragestellungen </a:t>
            </a:r>
          </a:p>
          <a:p>
            <a:pPr lvl="1"/>
            <a:r>
              <a:rPr lang="de-DE" dirty="0" smtClean="0"/>
              <a:t>Einstellung zur Forschung / Physik</a:t>
            </a:r>
          </a:p>
          <a:p>
            <a:pPr lvl="1"/>
            <a:r>
              <a:rPr lang="de-DE" dirty="0" err="1" smtClean="0"/>
              <a:t>Wohlfühlfaktor</a:t>
            </a:r>
            <a:r>
              <a:rPr lang="de-DE" dirty="0" smtClean="0"/>
              <a:t> (Kontakt zu </a:t>
            </a:r>
            <a:r>
              <a:rPr lang="de-DE" dirty="0"/>
              <a:t>W</a:t>
            </a:r>
            <a:r>
              <a:rPr lang="de-DE" dirty="0" smtClean="0"/>
              <a:t>issenschaftlern)</a:t>
            </a:r>
          </a:p>
          <a:p>
            <a:r>
              <a:rPr lang="de-DE" dirty="0" smtClean="0"/>
              <a:t>Konzeptionell</a:t>
            </a:r>
          </a:p>
          <a:p>
            <a:pPr lvl="1"/>
            <a:r>
              <a:rPr lang="de-DE" dirty="0" smtClean="0"/>
              <a:t>Methodik und Organisation von Forschung</a:t>
            </a:r>
          </a:p>
          <a:p>
            <a:pPr lvl="1"/>
            <a:r>
              <a:rPr lang="de-DE" dirty="0" smtClean="0"/>
              <a:t>Wissenschaftliche Denkweisen</a:t>
            </a:r>
            <a:endParaRPr lang="de-DE" dirty="0"/>
          </a:p>
          <a:p>
            <a:r>
              <a:rPr lang="de-DE" dirty="0" smtClean="0"/>
              <a:t>Kognitiv</a:t>
            </a:r>
          </a:p>
          <a:p>
            <a:pPr lvl="1"/>
            <a:r>
              <a:rPr lang="de-DE" dirty="0" smtClean="0"/>
              <a:t>Inhaltliches Lernen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Schwerpunkt abhängig von Stufen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Basisprogramm</a:t>
            </a:r>
          </a:p>
          <a:p>
            <a:pPr lvl="1"/>
            <a:r>
              <a:rPr lang="de-DE" dirty="0" smtClean="0"/>
              <a:t>Besonders emotionell und konzeptionell</a:t>
            </a:r>
          </a:p>
          <a:p>
            <a:r>
              <a:rPr lang="de-DE" dirty="0" smtClean="0"/>
              <a:t>Qualifizierungsprogramm</a:t>
            </a:r>
          </a:p>
          <a:p>
            <a:pPr lvl="1"/>
            <a:r>
              <a:rPr lang="de-DE" dirty="0" smtClean="0"/>
              <a:t>Besonders konzeptionell und kognitiv</a:t>
            </a:r>
          </a:p>
          <a:p>
            <a:r>
              <a:rPr lang="de-DE" dirty="0" smtClean="0"/>
              <a:t>Vertiefungs- und Forschungsprogramm</a:t>
            </a:r>
          </a:p>
          <a:p>
            <a:pPr lvl="1"/>
            <a:r>
              <a:rPr lang="de-DE" dirty="0" smtClean="0"/>
              <a:t>Alle Arten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Basisprogramm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63688" y="1484784"/>
            <a:ext cx="7239000" cy="4968552"/>
          </a:xfrm>
        </p:spPr>
        <p:txBody>
          <a:bodyPr>
            <a:normAutofit/>
          </a:bodyPr>
          <a:lstStyle/>
          <a:p>
            <a:r>
              <a:rPr lang="de-DE" sz="3200" dirty="0" smtClean="0"/>
              <a:t>Vorträge </a:t>
            </a:r>
          </a:p>
          <a:p>
            <a:pPr lvl="1"/>
            <a:r>
              <a:rPr lang="de-DE" sz="2400" b="1" dirty="0">
                <a:latin typeface="Arial Black" pitchFamily="34" charset="0"/>
              </a:rPr>
              <a:t>Emotionell</a:t>
            </a:r>
          </a:p>
          <a:p>
            <a:pPr lvl="2"/>
            <a:r>
              <a:rPr lang="de-DE" sz="1800" b="1" dirty="0">
                <a:latin typeface="Arial Black" pitchFamily="34" charset="0"/>
              </a:rPr>
              <a:t>Große Fragen</a:t>
            </a:r>
          </a:p>
          <a:p>
            <a:pPr lvl="2"/>
            <a:r>
              <a:rPr lang="de-DE" sz="1800" b="1" dirty="0">
                <a:latin typeface="Arial Black" pitchFamily="34" charset="0"/>
              </a:rPr>
              <a:t>Neugier auf Erkenntnis</a:t>
            </a:r>
          </a:p>
          <a:p>
            <a:pPr lvl="2"/>
            <a:r>
              <a:rPr lang="de-DE" sz="1800" b="1" dirty="0">
                <a:latin typeface="Arial Black" pitchFamily="34" charset="0"/>
              </a:rPr>
              <a:t>Interaktion mit jungen Wissenschaftler/innen </a:t>
            </a:r>
            <a:endParaRPr lang="de-DE" sz="1800" b="1" dirty="0" smtClean="0">
              <a:latin typeface="Arial Black" pitchFamily="34" charset="0"/>
            </a:endParaRPr>
          </a:p>
          <a:p>
            <a:pPr lvl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Konzeptionell:</a:t>
            </a:r>
          </a:p>
          <a:p>
            <a:pPr lvl="2"/>
            <a:r>
              <a:rPr lang="de-DE" sz="1800" b="1" dirty="0" smtClean="0">
                <a:latin typeface="Arial" pitchFamily="34" charset="0"/>
                <a:cs typeface="Arial" pitchFamily="34" charset="0"/>
              </a:rPr>
              <a:t>Themen aktueller (Teilchen-)Forschung</a:t>
            </a:r>
          </a:p>
          <a:p>
            <a:pPr lvl="2"/>
            <a:r>
              <a:rPr lang="de-DE" sz="1800" b="1" dirty="0" smtClean="0">
                <a:latin typeface="Arial" pitchFamily="34" charset="0"/>
                <a:cs typeface="Arial" pitchFamily="34" charset="0"/>
              </a:rPr>
              <a:t>Organisation von Forschung, Geräte, Kollaborationen</a:t>
            </a:r>
          </a:p>
          <a:p>
            <a:pPr lvl="2"/>
            <a:r>
              <a:rPr lang="de-DE" sz="1800" b="1" dirty="0" smtClean="0">
                <a:latin typeface="Arial" pitchFamily="34" charset="0"/>
                <a:cs typeface="Arial" pitchFamily="34" charset="0"/>
              </a:rPr>
              <a:t>Experiment </a:t>
            </a:r>
            <a:r>
              <a:rPr lang="de-DE" sz="1800" b="1" dirty="0" err="1" smtClean="0">
                <a:latin typeface="Arial" pitchFamily="34" charset="0"/>
                <a:cs typeface="Arial" pitchFamily="34" charset="0"/>
              </a:rPr>
              <a:t>vs.Theorie</a:t>
            </a:r>
            <a:endParaRPr lang="de-DE" sz="18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2400" dirty="0" smtClean="0">
                <a:latin typeface="Arial" pitchFamily="34" charset="0"/>
                <a:cs typeface="Arial" pitchFamily="34" charset="0"/>
              </a:rPr>
              <a:t>Kognitiv</a:t>
            </a:r>
          </a:p>
          <a:p>
            <a:pPr lvl="2"/>
            <a:r>
              <a:rPr lang="de-DE" dirty="0" smtClean="0">
                <a:latin typeface="Arial" pitchFamily="34" charset="0"/>
                <a:cs typeface="Arial" pitchFamily="34" charset="0"/>
              </a:rPr>
              <a:t>Vorbereitung  auf eigene Messungen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Basisprogramm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484784"/>
            <a:ext cx="6781800" cy="4968552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Cosmic</a:t>
            </a:r>
            <a:r>
              <a:rPr lang="de-DE" dirty="0" smtClean="0"/>
              <a:t> Messungen </a:t>
            </a:r>
          </a:p>
          <a:p>
            <a:pPr lvl="1"/>
            <a:r>
              <a:rPr lang="de-DE" b="1" dirty="0" smtClean="0">
                <a:latin typeface="Arial" pitchFamily="34" charset="0"/>
                <a:cs typeface="Arial" pitchFamily="34" charset="0"/>
              </a:rPr>
              <a:t>Emotionell</a:t>
            </a:r>
            <a:endParaRPr lang="de-DE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de-DE" b="1" dirty="0" smtClean="0">
                <a:latin typeface="Arial" pitchFamily="34" charset="0"/>
                <a:cs typeface="Arial" pitchFamily="34" charset="0"/>
              </a:rPr>
              <a:t>Erlebnis eigener Kompetenz (in 1 Tag schwer!)</a:t>
            </a:r>
            <a:endParaRPr lang="de-DE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de-DE" b="1" dirty="0">
                <a:latin typeface="Arial" pitchFamily="34" charset="0"/>
                <a:cs typeface="Arial" pitchFamily="34" charset="0"/>
              </a:rPr>
              <a:t>Interaktion mit jungen Wissenschaftler/innen </a:t>
            </a: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dirty="0" smtClean="0">
                <a:latin typeface="Arial Black" pitchFamily="34" charset="0"/>
                <a:cs typeface="Arial" pitchFamily="34" charset="0"/>
              </a:rPr>
              <a:t>Konzeptionell:</a:t>
            </a:r>
          </a:p>
          <a:p>
            <a:pPr lvl="2"/>
            <a:r>
              <a:rPr lang="de-DE" dirty="0">
                <a:latin typeface="Arial Black" pitchFamily="34" charset="0"/>
                <a:cs typeface="Arial" pitchFamily="34" charset="0"/>
              </a:rPr>
              <a:t>Eigenständige Messung planen und </a:t>
            </a:r>
            <a:r>
              <a:rPr lang="de-DE" dirty="0" smtClean="0">
                <a:latin typeface="Arial Black" pitchFamily="34" charset="0"/>
                <a:cs typeface="Arial" pitchFamily="34" charset="0"/>
              </a:rPr>
              <a:t>durchführen</a:t>
            </a:r>
          </a:p>
          <a:p>
            <a:pPr lvl="2"/>
            <a:r>
              <a:rPr lang="de-DE" dirty="0">
                <a:latin typeface="Arial Black" pitchFamily="34" charset="0"/>
                <a:cs typeface="Arial" pitchFamily="34" charset="0"/>
              </a:rPr>
              <a:t>Grundlegende Verständnis des Detektors und der Datenverarbeitung</a:t>
            </a:r>
          </a:p>
          <a:p>
            <a:pPr lvl="1"/>
            <a:r>
              <a:rPr lang="de-DE" dirty="0" smtClean="0">
                <a:latin typeface="Arial" pitchFamily="34" charset="0"/>
                <a:cs typeface="Arial" pitchFamily="34" charset="0"/>
              </a:rPr>
              <a:t>Kognitiv</a:t>
            </a:r>
          </a:p>
          <a:p>
            <a:pPr lvl="2"/>
            <a:r>
              <a:rPr lang="de-DE" dirty="0">
                <a:latin typeface="Arial" pitchFamily="34" charset="0"/>
                <a:cs typeface="Arial" pitchFamily="34" charset="0"/>
              </a:rPr>
              <a:t>Was sind kosmische Teilchen?</a:t>
            </a:r>
          </a:p>
          <a:p>
            <a:pPr lvl="2"/>
            <a:r>
              <a:rPr lang="de-DE" dirty="0">
                <a:latin typeface="Arial" pitchFamily="34" charset="0"/>
                <a:cs typeface="Arial" pitchFamily="34" charset="0"/>
              </a:rPr>
              <a:t>Wo kommen kosmische Teilchen her?</a:t>
            </a:r>
          </a:p>
          <a:p>
            <a:pPr lvl="2"/>
            <a:r>
              <a:rPr lang="de-DE" dirty="0">
                <a:latin typeface="Arial" pitchFamily="34" charset="0"/>
                <a:cs typeface="Arial" pitchFamily="34" charset="0"/>
              </a:rPr>
              <a:t>Warum werden kosmische Teilchen untersucht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2"/>
            <a:r>
              <a:rPr lang="de-DE" dirty="0" smtClean="0">
                <a:latin typeface="Arial" pitchFamily="34" charset="0"/>
                <a:cs typeface="Arial" pitchFamily="34" charset="0"/>
              </a:rPr>
              <a:t>Auswertung eigener Messungen !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 Basisprogramm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340768"/>
            <a:ext cx="6781800" cy="5184576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Masterclass</a:t>
            </a:r>
            <a:r>
              <a:rPr lang="de-DE" dirty="0" smtClean="0"/>
              <a:t> Messungen </a:t>
            </a:r>
          </a:p>
          <a:p>
            <a:pPr lvl="1"/>
            <a:r>
              <a:rPr lang="de-DE" b="1" dirty="0">
                <a:latin typeface="Arial Black" pitchFamily="34" charset="0"/>
                <a:cs typeface="Arial" pitchFamily="34" charset="0"/>
              </a:rPr>
              <a:t>Emotionell</a:t>
            </a:r>
          </a:p>
          <a:p>
            <a:pPr lvl="2"/>
            <a:r>
              <a:rPr lang="de-DE" b="1" dirty="0">
                <a:latin typeface="Arial Black" pitchFamily="34" charset="0"/>
                <a:cs typeface="Arial" pitchFamily="34" charset="0"/>
              </a:rPr>
              <a:t>Erlebnis eigener Kompetenz</a:t>
            </a:r>
          </a:p>
          <a:p>
            <a:pPr lvl="2"/>
            <a:r>
              <a:rPr lang="de-DE" b="1" dirty="0">
                <a:latin typeface="Arial Black" pitchFamily="34" charset="0"/>
                <a:cs typeface="Arial" pitchFamily="34" charset="0"/>
              </a:rPr>
              <a:t>Neugier auf Ergebnisse</a:t>
            </a:r>
          </a:p>
          <a:p>
            <a:pPr lvl="2"/>
            <a:r>
              <a:rPr lang="de-DE" b="1" dirty="0">
                <a:latin typeface="Arial Black" pitchFamily="34" charset="0"/>
                <a:cs typeface="Arial" pitchFamily="34" charset="0"/>
              </a:rPr>
              <a:t>Interaktion mit jungen Wissenschaftler/innen </a:t>
            </a:r>
            <a:endParaRPr lang="de-DE" b="1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de-DE" b="1" dirty="0" smtClean="0">
                <a:latin typeface="Arial Black" pitchFamily="34" charset="0"/>
                <a:cs typeface="Arial" pitchFamily="34" charset="0"/>
              </a:rPr>
              <a:t>Tun</a:t>
            </a:r>
            <a:r>
              <a:rPr lang="de-DE" b="1" dirty="0" smtClean="0">
                <a:latin typeface="Arial Black" pitchFamily="34" charset="0"/>
                <a:cs typeface="Arial" pitchFamily="34" charset="0"/>
              </a:rPr>
              <a:t>, was die LHC Wissenschaftler grade tun</a:t>
            </a:r>
          </a:p>
          <a:p>
            <a:pPr lvl="1"/>
            <a:r>
              <a:rPr lang="de-DE" dirty="0" smtClean="0">
                <a:latin typeface="Arial" pitchFamily="34" charset="0"/>
                <a:cs typeface="Arial" pitchFamily="34" charset="0"/>
              </a:rPr>
              <a:t>Konzeptionell:</a:t>
            </a:r>
          </a:p>
          <a:p>
            <a:pPr lvl="2"/>
            <a:r>
              <a:rPr lang="de-DE" dirty="0" smtClean="0">
                <a:latin typeface="Arial" pitchFamily="34" charset="0"/>
                <a:cs typeface="Arial" pitchFamily="34" charset="0"/>
              </a:rPr>
              <a:t>Zählen als Erkenntnismethode</a:t>
            </a:r>
          </a:p>
          <a:p>
            <a:pPr lvl="2"/>
            <a:r>
              <a:rPr lang="de-DE" dirty="0" smtClean="0">
                <a:latin typeface="Arial" pitchFamily="34" charset="0"/>
                <a:cs typeface="Arial" pitchFamily="34" charset="0"/>
              </a:rPr>
              <a:t>LHC: Konzept von Signal und Untergrund</a:t>
            </a:r>
          </a:p>
          <a:p>
            <a:pPr lvl="1"/>
            <a:r>
              <a:rPr lang="de-DE" b="1" dirty="0" smtClean="0">
                <a:latin typeface="Arial" pitchFamily="34" charset="0"/>
                <a:cs typeface="Arial" pitchFamily="34" charset="0"/>
              </a:rPr>
              <a:t>Kognitiv</a:t>
            </a:r>
          </a:p>
          <a:p>
            <a:pPr lvl="2"/>
            <a:r>
              <a:rPr lang="de-DE" b="1" dirty="0" smtClean="0">
                <a:latin typeface="Arial" pitchFamily="34" charset="0"/>
                <a:cs typeface="Arial" pitchFamily="34" charset="0"/>
              </a:rPr>
              <a:t>Erkennen von Teilchen an Mustern</a:t>
            </a:r>
          </a:p>
          <a:p>
            <a:pPr lvl="2"/>
            <a:r>
              <a:rPr lang="de-DE" b="1" dirty="0" smtClean="0">
                <a:latin typeface="Arial" pitchFamily="34" charset="0"/>
                <a:cs typeface="Arial" pitchFamily="34" charset="0"/>
              </a:rPr>
              <a:t>Kategorisieren von Ereignissen</a:t>
            </a:r>
          </a:p>
          <a:p>
            <a:pPr lvl="2"/>
            <a:r>
              <a:rPr lang="de-DE" b="1" dirty="0" smtClean="0">
                <a:latin typeface="Arial" pitchFamily="34" charset="0"/>
                <a:cs typeface="Arial" pitchFamily="34" charset="0"/>
              </a:rPr>
              <a:t>LHC: Erstellen von 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Verteilungen (Massen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, Winkel)</a:t>
            </a:r>
          </a:p>
          <a:p>
            <a:pPr lvl="2"/>
            <a:r>
              <a:rPr lang="de-DE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Interpretation von eigenen Messungen !</a:t>
            </a:r>
            <a:endParaRPr lang="de-DE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IMG_102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1823" y="628931"/>
            <a:ext cx="4202041" cy="280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P321007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95624" y="4004703"/>
            <a:ext cx="4248376" cy="2779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344" y="3145532"/>
            <a:ext cx="3528730" cy="571500"/>
          </a:xfrm>
          <a:noFill/>
        </p:spPr>
        <p:txBody>
          <a:bodyPr/>
          <a:lstStyle/>
          <a:p>
            <a:pPr eaLnBrk="1" hangingPunct="1"/>
            <a:r>
              <a:rPr lang="de-DE" sz="2000" dirty="0" smtClean="0">
                <a:latin typeface="+mn-lt"/>
              </a:rPr>
              <a:t>S</a:t>
            </a:r>
            <a:r>
              <a:rPr lang="de-DE" sz="2000" i="1" dirty="0" smtClean="0">
                <a:latin typeface="+mn-lt"/>
              </a:rPr>
              <a:t>ammeln der </a:t>
            </a:r>
            <a:r>
              <a:rPr lang="de-DE" sz="2000" dirty="0" smtClean="0">
                <a:latin typeface="+mn-lt"/>
              </a:rPr>
              <a:t>E</a:t>
            </a:r>
            <a:r>
              <a:rPr lang="de-DE" sz="2000" i="1" dirty="0" smtClean="0">
                <a:latin typeface="+mn-lt"/>
              </a:rPr>
              <a:t>rgebnisse</a:t>
            </a:r>
            <a:endParaRPr lang="de-DE" sz="2000" i="1" dirty="0">
              <a:latin typeface="+mn-lt"/>
            </a:endParaRPr>
          </a:p>
        </p:txBody>
      </p:sp>
      <p:pic>
        <p:nvPicPr>
          <p:cNvPr id="45059" name="Picture 3" descr="IMG_106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00644" y="3573276"/>
            <a:ext cx="4246929" cy="283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4"/>
          <p:cNvSpPr>
            <a:spLocks noChangeArrowheads="1"/>
          </p:cNvSpPr>
          <p:nvPr/>
        </p:nvSpPr>
        <p:spPr bwMode="auto">
          <a:xfrm>
            <a:off x="1043995" y="-26614"/>
            <a:ext cx="3887828" cy="35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ctr"/>
          <a:lstStyle/>
          <a:p>
            <a:pPr algn="ctr" eaLnBrk="1" hangingPunct="1"/>
            <a:r>
              <a:rPr lang="de-DE" sz="2000" b="1" i="1" dirty="0" smtClean="0">
                <a:solidFill>
                  <a:srgbClr val="2A3781"/>
                </a:solidFill>
              </a:rPr>
              <a:t>Vorträge</a:t>
            </a:r>
            <a:endParaRPr lang="de-DE" sz="2000" b="1" i="1" dirty="0">
              <a:solidFill>
                <a:srgbClr val="2A3781"/>
              </a:solidFill>
            </a:endParaRPr>
          </a:p>
        </p:txBody>
      </p:sp>
      <p:pic>
        <p:nvPicPr>
          <p:cNvPr id="37895" name="Picture 5" descr="IMG_10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00644" y="333376"/>
            <a:ext cx="4175977" cy="2783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5147573" y="71438"/>
            <a:ext cx="3887828" cy="62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ctr"/>
          <a:lstStyle/>
          <a:p>
            <a:pPr algn="ctr" eaLnBrk="1" hangingPunct="1"/>
            <a:r>
              <a:rPr lang="de-DE" sz="2000" b="1" i="1" dirty="0" smtClean="0">
                <a:solidFill>
                  <a:srgbClr val="2A3781"/>
                </a:solidFill>
              </a:rPr>
              <a:t>Messungen</a:t>
            </a:r>
            <a:endParaRPr lang="de-DE" sz="2000" b="1" i="1" dirty="0">
              <a:solidFill>
                <a:srgbClr val="2A3781"/>
              </a:solidFill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292371" y="3504640"/>
            <a:ext cx="3528729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ctr"/>
          <a:lstStyle/>
          <a:p>
            <a:pPr algn="ctr" eaLnBrk="1" hangingPunct="1"/>
            <a:r>
              <a:rPr lang="de-DE" sz="2000" b="1" i="1" dirty="0" smtClean="0">
                <a:solidFill>
                  <a:srgbClr val="2A3781"/>
                </a:solidFill>
              </a:rPr>
              <a:t>Lokale Analyse</a:t>
            </a:r>
            <a:endParaRPr lang="de-DE" sz="2000" b="1" i="1" dirty="0">
              <a:solidFill>
                <a:srgbClr val="2A3781"/>
              </a:solidFill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4294967295"/>
          </p:nvPr>
        </p:nvSpPr>
        <p:spPr>
          <a:xfrm>
            <a:off x="457200" y="6448251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21.10.2010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4294967295"/>
          </p:nvPr>
        </p:nvSpPr>
        <p:spPr>
          <a:xfrm>
            <a:off x="1905000" y="6448251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Michael Kobel, TU Dresden</a:t>
            </a:r>
            <a:endParaRPr lang="de-DE" dirty="0"/>
          </a:p>
        </p:txBody>
      </p:sp>
      <p:sp>
        <p:nvSpPr>
          <p:cNvPr id="12" name="Ellipse 11"/>
          <p:cNvSpPr/>
          <p:nvPr/>
        </p:nvSpPr>
        <p:spPr>
          <a:xfrm>
            <a:off x="1979712" y="4004703"/>
            <a:ext cx="586795" cy="720441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63" grpId="0"/>
      <p:bldP spid="450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46818"/>
            <a:ext cx="7239000" cy="545878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de-DE" sz="2800" b="1" i="1" dirty="0" smtClean="0"/>
              <a:t>Int. </a:t>
            </a:r>
            <a:r>
              <a:rPr lang="de-DE" sz="2800" b="1" i="1" dirty="0" err="1"/>
              <a:t>M</a:t>
            </a:r>
            <a:r>
              <a:rPr lang="de-DE" sz="2800" b="1" i="1" dirty="0" err="1" smtClean="0"/>
              <a:t>asterclasses</a:t>
            </a:r>
            <a:r>
              <a:rPr lang="de-DE" sz="2800" b="1" i="1" dirty="0" smtClean="0"/>
              <a:t>: Kollaborationserlebnis</a:t>
            </a:r>
            <a:endParaRPr lang="de-DE" sz="2800" b="1" i="1" dirty="0" smtClean="0">
              <a:solidFill>
                <a:srgbClr val="CC00FF"/>
              </a:solidFill>
            </a:endParaRPr>
          </a:p>
        </p:txBody>
      </p:sp>
      <p:pic>
        <p:nvPicPr>
          <p:cNvPr id="38915" name="Picture 3" descr="IMG_106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29337" y="746592"/>
            <a:ext cx="7619276" cy="507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96089" y="3430401"/>
            <a:ext cx="3039312" cy="342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21.10.2010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Michael Kobel, TU Dresden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</Words>
  <Application>Microsoft Office PowerPoint</Application>
  <PresentationFormat>Bildschirmpräsentation (4:3)</PresentationFormat>
  <Paragraphs>218</Paragraphs>
  <Slides>22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Office-Design</vt:lpstr>
      <vt:lpstr>Office-Design</vt:lpstr>
      <vt:lpstr>Office-Design</vt:lpstr>
      <vt:lpstr>Microsoft Excel Sheet</vt:lpstr>
      <vt:lpstr>Netzwerk Teilchenwelt</vt:lpstr>
      <vt:lpstr>Projektübersicht</vt:lpstr>
      <vt:lpstr>Verschiedenste Arten von „Lern“zielen</vt:lpstr>
      <vt:lpstr>Schwerpunkt abhängig von Stufen</vt:lpstr>
      <vt:lpstr>Beispiele Basisprogramm</vt:lpstr>
      <vt:lpstr>Beispiele Basisprogramm</vt:lpstr>
      <vt:lpstr>Beispiele Basisprogramm</vt:lpstr>
      <vt:lpstr>Sammeln der Ergebnisse</vt:lpstr>
      <vt:lpstr>Int. Masterclasses: Kollaborationserlebnis</vt:lpstr>
      <vt:lpstr>LEP Messungen: Abzählen</vt:lpstr>
      <vt:lpstr>LHC Messungen</vt:lpstr>
      <vt:lpstr>Neu 2012: Higgs Entdeckung über WW Paare</vt:lpstr>
      <vt:lpstr>Folie 13</vt:lpstr>
      <vt:lpstr>Folie 14</vt:lpstr>
      <vt:lpstr>2. Ziele des Qualifizierungsprogramms</vt:lpstr>
      <vt:lpstr>2. Ziele des Qualifizierungsprogramms</vt:lpstr>
      <vt:lpstr>3. Ziele des Vertiefungsprogramms  </vt:lpstr>
      <vt:lpstr>3. Ziele des Vertiefungsprogramms  </vt:lpstr>
      <vt:lpstr>3. Ziele des Vertiefungsprogramms </vt:lpstr>
      <vt:lpstr>4. Ziele Forschungsmitarbeit</vt:lpstr>
      <vt:lpstr>4. Ziele Forschungsmitarbeit</vt:lpstr>
      <vt:lpstr>„take-home“ message:  o Lernziele sind vielschichtig :      - emotionell , konzeptionell, kognitiv, … o besonders im Basisprogram:     - nicht Wissensvermittlung, sondern        Erzeugen von Faszination, Interesse       und Erfolgserlebnissen im Vordergrund  und   o Dank an alle Vermittler für Euer Engagement !!</vt:lpstr>
    </vt:vector>
  </TitlesOfParts>
  <Company>Entenhausen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michael kobel</cp:lastModifiedBy>
  <cp:revision>92</cp:revision>
  <dcterms:created xsi:type="dcterms:W3CDTF">2010-06-16T07:18:22Z</dcterms:created>
  <dcterms:modified xsi:type="dcterms:W3CDTF">2011-12-10T10:50:35Z</dcterms:modified>
</cp:coreProperties>
</file>