
<file path=[Content_Types].xml><?xml version="1.0" encoding="utf-8"?>
<Types xmlns="http://schemas.openxmlformats.org/package/2006/content-types">
  <Default Extension="avi" ContentType="video/x-msvideo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530" r:id="rId2"/>
    <p:sldId id="627" r:id="rId3"/>
    <p:sldId id="637" r:id="rId4"/>
    <p:sldId id="609" r:id="rId5"/>
    <p:sldId id="614" r:id="rId6"/>
    <p:sldId id="616" r:id="rId7"/>
    <p:sldId id="631" r:id="rId8"/>
    <p:sldId id="630" r:id="rId9"/>
    <p:sldId id="632" r:id="rId10"/>
    <p:sldId id="633" r:id="rId11"/>
    <p:sldId id="634" r:id="rId12"/>
    <p:sldId id="635" r:id="rId13"/>
    <p:sldId id="638" r:id="rId14"/>
    <p:sldId id="636" r:id="rId15"/>
    <p:sldId id="606" r:id="rId16"/>
    <p:sldId id="640" r:id="rId17"/>
    <p:sldId id="641" r:id="rId18"/>
    <p:sldId id="64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志光 谭" initials="志光" lastIdx="2" clrIdx="0">
    <p:extLst>
      <p:ext uri="{19B8F6BF-5375-455C-9EA6-DF929625EA0E}">
        <p15:presenceInfo xmlns:p15="http://schemas.microsoft.com/office/powerpoint/2012/main" userId="fba61db62697cab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AB28"/>
    <a:srgbClr val="0000FF"/>
    <a:srgbClr val="FFFF00"/>
    <a:srgbClr val="4388E3"/>
    <a:srgbClr val="2FF742"/>
    <a:srgbClr val="FF3300"/>
    <a:srgbClr val="BC7A10"/>
    <a:srgbClr val="000000"/>
    <a:srgbClr val="9BB01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001" autoAdjust="0"/>
  </p:normalViewPr>
  <p:slideViewPr>
    <p:cSldViewPr>
      <p:cViewPr varScale="1">
        <p:scale>
          <a:sx n="73" d="100"/>
          <a:sy n="73" d="100"/>
        </p:scale>
        <p:origin x="1473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6392A-26FD-485C-8789-66396C7F72C6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EC972-A38F-44E8-94B6-84FE0A501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3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44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E05D3F-0656-41E8-91CE-C069D7D4F1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9021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05D3F-0656-41E8-91CE-C069D7D4F1A4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115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Rectangle 79"/>
          <p:cNvSpPr>
            <a:spLocks noChangeArrowheads="1"/>
          </p:cNvSpPr>
          <p:nvPr userDrawn="1"/>
        </p:nvSpPr>
        <p:spPr bwMode="ltGray">
          <a:xfrm>
            <a:off x="0" y="4529138"/>
            <a:ext cx="9144000" cy="5762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50" name="Rectangle 78"/>
          <p:cNvSpPr>
            <a:spLocks noChangeArrowheads="1"/>
          </p:cNvSpPr>
          <p:nvPr userDrawn="1"/>
        </p:nvSpPr>
        <p:spPr bwMode="ltGray">
          <a:xfrm>
            <a:off x="0" y="6553200"/>
            <a:ext cx="9153525" cy="3190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7928" y="4572000"/>
            <a:ext cx="84582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000" b="0">
                <a:latin typeface="Verdana" pitchFamily="34" charset="0"/>
              </a:defRPr>
            </a:lvl1pPr>
          </a:lstStyle>
          <a:p>
            <a:pPr lvl="0"/>
            <a:endParaRPr lang="en-US" altLang="zh-CN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838200" y="5486400"/>
            <a:ext cx="77724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chemeClr val="tx1"/>
                </a:solidFill>
                <a:latin typeface="Arial" charset="0"/>
              </a:defRPr>
            </a:lvl1pPr>
          </a:lstStyle>
          <a:p>
            <a:pPr lvl="0"/>
            <a:endParaRPr lang="en-US" altLang="zh-CN" noProof="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C0995DD-DC63-FBC2-9170-6598DD8AFC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452913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45597241-B360-C6D7-7CC5-B00E579DA2DE}"/>
              </a:ext>
            </a:extLst>
          </p:cNvPr>
          <p:cNvSpPr txBox="1"/>
          <p:nvPr userDrawn="1"/>
        </p:nvSpPr>
        <p:spPr>
          <a:xfrm>
            <a:off x="30480" y="6534090"/>
            <a:ext cx="9037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Advances, Innovations, and Prospects in High-Energy Nuclear Physics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D584A35-BDE3-4356-A50B-66FF18494D1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0712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53250" y="457200"/>
            <a:ext cx="2038350" cy="57578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457200"/>
            <a:ext cx="5962650" cy="57578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D4B7863-B65D-4F5E-BC7F-0AA8DA97C9D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0680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8001000" cy="563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838200" y="1262063"/>
            <a:ext cx="7772400" cy="49530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4A9147A-4498-4947-96E5-1179014D23A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906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123826"/>
            <a:ext cx="7467600" cy="563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8533015" y="275431"/>
            <a:ext cx="534785" cy="36750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CB27AFC-6B58-474E-A74C-FB6AC33E0761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3483397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9C9AB9F-F2DA-4DF1-A768-3E2000AF232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586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262063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0600" y="1262063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21A3322-6F3D-4FB6-AE7B-7A70C8F428E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143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B9CD9C3-C396-45E8-AC20-1BA3F88ACE7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562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D8E332E-9F82-4F98-9DF6-E9DDD1315C4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191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9AB0D7B-AEB5-40C8-AC66-1A45BAEE518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2772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772F9E-4A74-48BA-80B8-408AFDA6BD4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619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>
          <a:xfrm>
            <a:off x="5867400" y="6580188"/>
            <a:ext cx="2971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3429000" y="6535738"/>
            <a:ext cx="2133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E4662AA-3330-48CE-905F-F9B4A46998F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873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Rectangle 79"/>
          <p:cNvSpPr>
            <a:spLocks noChangeArrowheads="1"/>
          </p:cNvSpPr>
          <p:nvPr userDrawn="1"/>
        </p:nvSpPr>
        <p:spPr bwMode="gray">
          <a:xfrm>
            <a:off x="0" y="1"/>
            <a:ext cx="9144000" cy="8048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62063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990600" y="123826"/>
            <a:ext cx="80010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515FCBF-ACEF-DC07-419F-8DDD07F99A4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24"/>
            <a:ext cx="838200" cy="8427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bg2"/>
          </a:solidFill>
          <a:latin typeface="+mj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bg2"/>
          </a:solidFill>
          <a:latin typeface="+mj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j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j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0.png"/><Relationship Id="rId7" Type="http://schemas.openxmlformats.org/officeDocument/2006/relationships/image" Target="../media/image260.png"/><Relationship Id="rId12" Type="http://schemas.openxmlformats.org/officeDocument/2006/relationships/image" Target="../media/image54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11" Type="http://schemas.openxmlformats.org/officeDocument/2006/relationships/image" Target="../media/image53.png"/><Relationship Id="rId5" Type="http://schemas.openxmlformats.org/officeDocument/2006/relationships/image" Target="../media/image240.png"/><Relationship Id="rId10" Type="http://schemas.openxmlformats.org/officeDocument/2006/relationships/image" Target="../media/image290.png"/><Relationship Id="rId4" Type="http://schemas.openxmlformats.org/officeDocument/2006/relationships/image" Target="../media/image230.png"/><Relationship Id="rId9" Type="http://schemas.openxmlformats.org/officeDocument/2006/relationships/image" Target="../media/image28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143000" y="5181600"/>
            <a:ext cx="6705600" cy="1066800"/>
          </a:xfrm>
        </p:spPr>
        <p:txBody>
          <a:bodyPr/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Changsha University</a:t>
            </a:r>
          </a:p>
          <a:p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Zhiguang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Tan(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谭志光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398" y="4572000"/>
            <a:ext cx="864400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800" b="1" noProof="1">
                <a:ln w="22225">
                  <a:solidFill>
                    <a:srgbClr val="FF9900"/>
                  </a:solidFill>
                  <a:prstDash val="solid"/>
                </a:ln>
                <a:solidFill>
                  <a:srgbClr val="FF9900">
                    <a:lumMod val="40000"/>
                    <a:lumOff val="6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Classical description of quark interactions</a:t>
            </a:r>
            <a:endParaRPr lang="zh-CN" altLang="en-US" sz="2800" b="1" noProof="1">
              <a:ln w="22225">
                <a:solidFill>
                  <a:srgbClr val="FF9900"/>
                </a:solidFill>
                <a:prstDash val="solid"/>
              </a:ln>
              <a:solidFill>
                <a:srgbClr val="FF9900">
                  <a:lumMod val="40000"/>
                  <a:lumOff val="6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757D12A-9E0A-2D1C-604D-B116E6DBE16E}"/>
              </a:ext>
            </a:extLst>
          </p:cNvPr>
          <p:cNvSpPr txBox="1"/>
          <p:nvPr/>
        </p:nvSpPr>
        <p:spPr>
          <a:xfrm>
            <a:off x="30480" y="6534090"/>
            <a:ext cx="9037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Advances, Innovations, and Prospects in High-Energy Nuclear Physics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979913"/>
      </p:ext>
    </p:extLst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904C1712-B283-40A5-3B83-5016F5804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73914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 Classical description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AutoShape 52">
            <a:extLst>
              <a:ext uri="{FF2B5EF4-FFF2-40B4-BE49-F238E27FC236}">
                <a16:creationId xmlns:a16="http://schemas.microsoft.com/office/drawing/2014/main" id="{AB58D0C1-808C-A6C6-0A3F-19E38987D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951052"/>
            <a:ext cx="3657600" cy="468089"/>
          </a:xfrm>
          <a:prstGeom prst="roundRect">
            <a:avLst>
              <a:gd name="adj" fmla="val 6699"/>
            </a:avLst>
          </a:prstGeom>
          <a:gradFill rotWithShape="1">
            <a:gsLst>
              <a:gs pos="0">
                <a:srgbClr val="FFFFFF">
                  <a:alpha val="75000"/>
                </a:srgbClr>
              </a:gs>
              <a:gs pos="100000">
                <a:srgbClr val="FFFFFF">
                  <a:gamma/>
                  <a:tint val="0"/>
                  <a:invGamma/>
                  <a:alpha val="64999"/>
                </a:srgbClr>
              </a:gs>
            </a:gsLst>
            <a:lin ang="0" scaled="1"/>
          </a:gradFill>
          <a:ln w="38100" cmpd="dbl" algn="ctr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Quantization hypothesis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文本框 64">
                <a:extLst>
                  <a:ext uri="{FF2B5EF4-FFF2-40B4-BE49-F238E27FC236}">
                    <a16:creationId xmlns:a16="http://schemas.microsoft.com/office/drawing/2014/main" id="{3335ED78-7B76-76A8-F682-96570732C790}"/>
                  </a:ext>
                </a:extLst>
              </p:cNvPr>
              <p:cNvSpPr txBox="1"/>
              <p:nvPr/>
            </p:nvSpPr>
            <p:spPr>
              <a:xfrm>
                <a:off x="4343400" y="1600200"/>
                <a:ext cx="4366387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=0,1,2,⋯</m:t>
                      </m:r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65" name="文本框 64">
                <a:extLst>
                  <a:ext uri="{FF2B5EF4-FFF2-40B4-BE49-F238E27FC236}">
                    <a16:creationId xmlns:a16="http://schemas.microsoft.com/office/drawing/2014/main" id="{3335ED78-7B76-76A8-F682-96570732C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1600200"/>
                <a:ext cx="4366387" cy="8298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4A16ED5-A5D9-D60E-74F5-5EAC48B1A2D5}"/>
                  </a:ext>
                </a:extLst>
              </p:cNvPr>
              <p:cNvSpPr txBox="1"/>
              <p:nvPr/>
            </p:nvSpPr>
            <p:spPr>
              <a:xfrm>
                <a:off x="4191000" y="2944287"/>
                <a:ext cx="4861459" cy="13874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brk m:alnAt="7"/>
                                          </m:r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m:rPr>
                                            <m:brk m:alnAt="7"/>
                                          </m:r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  <m:f>
                                  <m:f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m:rPr>
                                        <m:brk m:alnAt="7"/>
                                      </m:r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=0)</m:t>
                                </m:r>
                              </m:e>
                            </m:mr>
                            <m:mr>
                              <m:e>
                                <m:d>
                                  <m:d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e>
                                </m:d>
                                <m:f>
                                  <m:f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    (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=1)</m:t>
                                </m:r>
                              </m:e>
                            </m:mr>
                          </m: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=1,2,⋯</m:t>
                          </m:r>
                        </m:e>
                      </m:d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4A16ED5-A5D9-D60E-74F5-5EAC48B1A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0" y="2944287"/>
                <a:ext cx="4861459" cy="13874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A6C055A-87DC-9617-65EF-E42F508A55A7}"/>
                  </a:ext>
                </a:extLst>
              </p:cNvPr>
              <p:cNvSpPr txBox="1"/>
              <p:nvPr/>
            </p:nvSpPr>
            <p:spPr>
              <a:xfrm>
                <a:off x="3733800" y="4648200"/>
                <a:ext cx="5395195" cy="16285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f>
                                          <m:fPr>
                                            <m:ctrlP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f>
                                  <m:f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num>
                                  <m:den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p>
                                        <m:r>
                                          <m:rPr>
                                            <m:brk m:alnAt="7"/>
                                          </m:r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bSup>
                                  <m:sSubSup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brk m:alnAt="7"/>
                                  </m:rP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    (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=0)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+2</m:t>
                                            </m:r>
                                          </m:num>
                                          <m:den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f>
                                  <m:f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num>
                                  <m:den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p>
                                        <m: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+1</m:t>
                                            </m:r>
                                          </m:num>
                                          <m:den>
                                            <m:r>
                                              <a:rPr lang="en-US" altLang="zh-CN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bSup>
                                  <m:sSubSupPr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′3</m:t>
                                    </m:r>
                                  </m:sup>
                                </m:sSubSup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     (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=1)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A6C055A-87DC-9617-65EF-E42F508A5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4648200"/>
                <a:ext cx="5395195" cy="16285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图片 17">
            <a:extLst>
              <a:ext uri="{FF2B5EF4-FFF2-40B4-BE49-F238E27FC236}">
                <a16:creationId xmlns:a16="http://schemas.microsoft.com/office/drawing/2014/main" id="{414FC783-DAAE-7927-C1EF-8BBCA5C92E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125" y="3810000"/>
            <a:ext cx="3520675" cy="231912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F7135343-9EF2-2713-94DE-FC57C24C1A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1676400"/>
            <a:ext cx="3569296" cy="1781028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99CF5128-19A9-5B2F-3BC2-EF8359FFABE8}"/>
              </a:ext>
            </a:extLst>
          </p:cNvPr>
          <p:cNvSpPr txBox="1"/>
          <p:nvPr/>
        </p:nvSpPr>
        <p:spPr>
          <a:xfrm>
            <a:off x="8305800" y="21060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- 9 -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25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904C1712-B283-40A5-3B83-5016F5804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68580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 Parameters and results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文本框 103">
                <a:extLst>
                  <a:ext uri="{FF2B5EF4-FFF2-40B4-BE49-F238E27FC236}">
                    <a16:creationId xmlns:a16="http://schemas.microsoft.com/office/drawing/2014/main" id="{321285DB-5655-9588-7375-A9CBDC2486A6}"/>
                  </a:ext>
                </a:extLst>
              </p:cNvPr>
              <p:cNvSpPr txBox="1"/>
              <p:nvPr/>
            </p:nvSpPr>
            <p:spPr>
              <a:xfrm>
                <a:off x="4800600" y="990600"/>
                <a:ext cx="2963760" cy="10286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altLang="zh-CN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8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</m:e>
                        <m:sub>
                          <m: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altLang="zh-CN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  <m:sup/>
                        <m:e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altLang="zh-CN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  <m:r>
                                <a:rPr lang="en-US" altLang="zh-CN" sz="2800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  <m:t>𝒍</m:t>
                                  </m:r>
                                </m:e>
                              </m:acc>
                              <m:r>
                                <a:rPr lang="en-US" altLang="zh-CN" sz="2800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</m:acc>
                            </m:num>
                            <m:den>
                              <m:sSup>
                                <m:sSupPr>
                                  <m:ctrlP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altLang="zh-CN" sz="2800" b="1" i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zh-CN" altLang="en-US" sz="2800" b="1" dirty="0"/>
              </a:p>
            </p:txBody>
          </p:sp>
        </mc:Choice>
        <mc:Fallback xmlns="">
          <p:sp>
            <p:nvSpPr>
              <p:cNvPr id="104" name="文本框 103">
                <a:extLst>
                  <a:ext uri="{FF2B5EF4-FFF2-40B4-BE49-F238E27FC236}">
                    <a16:creationId xmlns:a16="http://schemas.microsoft.com/office/drawing/2014/main" id="{321285DB-5655-9588-7375-A9CBDC248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990600"/>
                <a:ext cx="2963760" cy="10286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23C6887-8695-2ADE-4F35-B480E2B4C4A1}"/>
                  </a:ext>
                </a:extLst>
              </p:cNvPr>
              <p:cNvSpPr txBox="1"/>
              <p:nvPr/>
            </p:nvSpPr>
            <p:spPr>
              <a:xfrm>
                <a:off x="652807" y="1066800"/>
                <a:ext cx="3690594" cy="8013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𝑭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𝑪</m:t>
                            </m:r>
                          </m:e>
                          <m:sub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𝑪</m:t>
                            </m:r>
                          </m:e>
                          <m:sub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𝟐</m:t>
                            </m:r>
                          </m:sub>
                        </m:sSub>
                      </m:sub>
                    </m:sSub>
                    <m:r>
                      <a:rPr kumimoji="0" lang="en-US" altLang="zh-CN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楷体" panose="02010609060101010101" pitchFamily="49" charset="-122"/>
                        <a:cs typeface="+mn-cs"/>
                      </a:rPr>
                      <m:t>=</m:t>
                    </m:r>
                    <m:r>
                      <a:rPr kumimoji="0" lang="en-US" altLang="zh-CN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楷体" panose="02010609060101010101" pitchFamily="49" charset="-122"/>
                        <a:cs typeface="+mn-cs"/>
                      </a:rPr>
                      <m:t>𝒁</m:t>
                    </m:r>
                    <m:f>
                      <m:fPr>
                        <m:ctrlP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𝑪</m:t>
                            </m:r>
                          </m:e>
                          <m:sub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𝟏</m:t>
                            </m:r>
                          </m:sub>
                        </m:sSub>
                        <m: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⋅</m:t>
                        </m:r>
                        <m:sSub>
                          <m:sSub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𝑪</m:t>
                            </m:r>
                          </m:e>
                          <m:sub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𝒓</m:t>
                            </m:r>
                          </m:e>
                          <m:sup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kumimoji="0" lang="en-US" altLang="zh-CN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楷体" panose="02010609060101010101" pitchFamily="49" charset="-122"/>
                        <a:cs typeface="+mn-cs"/>
                      </a:rPr>
                      <m:t> </m:t>
                    </m:r>
                    <m:acc>
                      <m:accPr>
                        <m:chr m:val="⃗"/>
                        <m:ctrlP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𝒓</m:t>
                        </m:r>
                      </m:e>
                    </m:acc>
                  </m:oMath>
                </a14:m>
                <a:r>
                  <a:rPr kumimoji="0" lang="en-US" altLang="zh-CN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23C6887-8695-2ADE-4F35-B480E2B4C4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07" y="1066800"/>
                <a:ext cx="3690594" cy="8013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7BB4653-6EAE-B8CB-6E56-3EFB5FE06082}"/>
                  </a:ext>
                </a:extLst>
              </p:cNvPr>
              <p:cNvSpPr txBox="1"/>
              <p:nvPr/>
            </p:nvSpPr>
            <p:spPr>
              <a:xfrm>
                <a:off x="838200" y="2133600"/>
                <a:ext cx="7144905" cy="6959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457200" indent="-4572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+0.5818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𝑇</m:t>
                    </m:r>
                    <m:f>
                      <m:f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bSup>
                          <m:sSubSup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ℏ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7BB4653-6EAE-B8CB-6E56-3EFB5FE060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133600"/>
                <a:ext cx="7144905" cy="6959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04137BF9-5DAD-2AD1-6BE1-12791F124F19}"/>
              </a:ext>
            </a:extLst>
          </p:cNvPr>
          <p:cNvSpPr txBox="1"/>
          <p:nvPr/>
        </p:nvSpPr>
        <p:spPr>
          <a:xfrm>
            <a:off x="1600200" y="32004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8BF5404-3275-9533-BED5-59679BE90413}"/>
                  </a:ext>
                </a:extLst>
              </p:cNvPr>
              <p:cNvSpPr txBox="1"/>
              <p:nvPr/>
            </p:nvSpPr>
            <p:spPr>
              <a:xfrm>
                <a:off x="2698613" y="3200400"/>
                <a:ext cx="3568156" cy="6395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8BF5404-3275-9533-BED5-59679BE90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613" y="3200400"/>
                <a:ext cx="3568156" cy="63953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>
            <a:extLst>
              <a:ext uri="{FF2B5EF4-FFF2-40B4-BE49-F238E27FC236}">
                <a16:creationId xmlns:a16="http://schemas.microsoft.com/office/drawing/2014/main" id="{E0096831-FB6C-6F30-7194-90C03CBCC8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3513" y="4684343"/>
            <a:ext cx="4719687" cy="11539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4A62DE3E-9AD4-46C9-408E-A63892E397A8}"/>
                  </a:ext>
                </a:extLst>
              </p:cNvPr>
              <p:cNvSpPr txBox="1"/>
              <p:nvPr/>
            </p:nvSpPr>
            <p:spPr>
              <a:xfrm>
                <a:off x="762000" y="3881540"/>
                <a:ext cx="7391400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zh-CN" sz="2000" dirty="0"/>
                  <a:t>Using  some experimental data on mass and radius of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 &amp; 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altLang="zh-CN" sz="2000" dirty="0"/>
                  <a:t>  from PDG  to estimate Z and T</a:t>
                </a:r>
                <a:endParaRPr lang="zh-CN" altLang="en-US" sz="20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4A62DE3E-9AD4-46C9-408E-A63892E397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881540"/>
                <a:ext cx="7391400" cy="707886"/>
              </a:xfrm>
              <a:prstGeom prst="rect">
                <a:avLst/>
              </a:prstGeom>
              <a:blipFill>
                <a:blip r:embed="rId7"/>
                <a:stretch>
                  <a:fillRect l="-742" t="-4310" b="-15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C2EDB6E1-0BE3-DB73-C78A-C2FA9EA662BA}"/>
                  </a:ext>
                </a:extLst>
              </p:cNvPr>
              <p:cNvSpPr txBox="1"/>
              <p:nvPr/>
            </p:nvSpPr>
            <p:spPr>
              <a:xfrm>
                <a:off x="1038896" y="6220955"/>
                <a:ext cx="678782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≈1.33×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−26</m:t>
                          </m:r>
                        </m:sup>
                      </m:s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,      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≈4.43×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−44</m:t>
                          </m:r>
                        </m:sup>
                      </m:s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C2EDB6E1-0BE3-DB73-C78A-C2FA9EA662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896" y="6220955"/>
                <a:ext cx="6787820" cy="369332"/>
              </a:xfrm>
              <a:prstGeom prst="rect">
                <a:avLst/>
              </a:prstGeom>
              <a:blipFill>
                <a:blip r:embed="rId8"/>
                <a:stretch>
                  <a:fillRect l="-449" b="-98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圆角矩形 15">
            <a:extLst>
              <a:ext uri="{FF2B5EF4-FFF2-40B4-BE49-F238E27FC236}">
                <a16:creationId xmlns:a16="http://schemas.microsoft.com/office/drawing/2014/main" id="{BB14F0BD-E3D1-7182-58A4-C8DFB970CFCD}"/>
              </a:ext>
            </a:extLst>
          </p:cNvPr>
          <p:cNvSpPr/>
          <p:nvPr/>
        </p:nvSpPr>
        <p:spPr>
          <a:xfrm>
            <a:off x="2133600" y="1178770"/>
            <a:ext cx="381000" cy="572208"/>
          </a:xfrm>
          <a:prstGeom prst="roundRect">
            <a:avLst/>
          </a:prstGeom>
          <a:solidFill>
            <a:srgbClr val="FFFF00">
              <a:alpha val="38824"/>
            </a:srgbClr>
          </a:solidFill>
          <a:ln w="28575" cap="flat" cmpd="sng" algn="ctr">
            <a:noFill/>
            <a:prstDash val="solid"/>
          </a:ln>
          <a:effectLst>
            <a:glow rad="127000">
              <a:srgbClr val="BDFF38">
                <a:alpha val="50000"/>
              </a:srgbClr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8" name="圆角矩形 15">
            <a:extLst>
              <a:ext uri="{FF2B5EF4-FFF2-40B4-BE49-F238E27FC236}">
                <a16:creationId xmlns:a16="http://schemas.microsoft.com/office/drawing/2014/main" id="{3A0D91DA-86D8-64B6-1FEA-030D1BBCA6BB}"/>
              </a:ext>
            </a:extLst>
          </p:cNvPr>
          <p:cNvSpPr/>
          <p:nvPr/>
        </p:nvSpPr>
        <p:spPr>
          <a:xfrm>
            <a:off x="6019800" y="1254485"/>
            <a:ext cx="381000" cy="572208"/>
          </a:xfrm>
          <a:prstGeom prst="roundRect">
            <a:avLst/>
          </a:prstGeom>
          <a:solidFill>
            <a:srgbClr val="FFFF00">
              <a:alpha val="38824"/>
            </a:srgbClr>
          </a:solidFill>
          <a:ln w="28575" cap="flat" cmpd="sng" algn="ctr">
            <a:noFill/>
            <a:prstDash val="solid"/>
          </a:ln>
          <a:effectLst>
            <a:glow rad="127000">
              <a:srgbClr val="BDFF38">
                <a:alpha val="50000"/>
              </a:srgbClr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ED7A2CB2-C422-DB02-865B-7FF9F135243A}"/>
              </a:ext>
            </a:extLst>
          </p:cNvPr>
          <p:cNvSpPr txBox="1"/>
          <p:nvPr/>
        </p:nvSpPr>
        <p:spPr>
          <a:xfrm>
            <a:off x="8153401" y="210608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- 10 -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23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F339FC2-3784-A4EA-1418-9409F4A0B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24648"/>
            <a:ext cx="8534400" cy="4980952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27D5F55-69FE-A201-30EA-BA3E39AFD315}"/>
              </a:ext>
            </a:extLst>
          </p:cNvPr>
          <p:cNvSpPr txBox="1"/>
          <p:nvPr/>
        </p:nvSpPr>
        <p:spPr>
          <a:xfrm>
            <a:off x="228600" y="893651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C</a:t>
            </a:r>
            <a:r>
              <a:rPr lang="zh-CN" altLang="en-US" sz="2400" dirty="0"/>
              <a:t>alculat</a:t>
            </a:r>
            <a:r>
              <a:rPr lang="en-US" altLang="zh-CN" sz="2400" dirty="0"/>
              <a:t>ion on </a:t>
            </a:r>
            <a:r>
              <a:rPr lang="zh-CN" altLang="en-US" sz="2400" dirty="0"/>
              <a:t> some other mesons' radii and compare with literature</a:t>
            </a:r>
            <a:r>
              <a:rPr lang="en-US" altLang="zh-CN" sz="2400" dirty="0"/>
              <a:t>s</a:t>
            </a:r>
            <a:endParaRPr lang="zh-CN" altLang="en-US" sz="2400" dirty="0"/>
          </a:p>
        </p:txBody>
      </p:sp>
      <p:sp>
        <p:nvSpPr>
          <p:cNvPr id="17" name="标题 1">
            <a:extLst>
              <a:ext uri="{FF2B5EF4-FFF2-40B4-BE49-F238E27FC236}">
                <a16:creationId xmlns:a16="http://schemas.microsoft.com/office/drawing/2014/main" id="{AC619F66-C938-4E91-04ED-D93B93CBC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68580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 Parameters and results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0E3B39A-1B7D-05AF-1770-C36192A5050C}"/>
              </a:ext>
            </a:extLst>
          </p:cNvPr>
          <p:cNvSpPr txBox="1"/>
          <p:nvPr/>
        </p:nvSpPr>
        <p:spPr>
          <a:xfrm>
            <a:off x="8153400" y="210608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- 11 -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32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8DC3706-F888-C911-23CE-545021A0E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66800"/>
            <a:ext cx="7620000" cy="5667374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317BF62D-874D-EAA1-0927-53132813F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22237"/>
            <a:ext cx="58674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Reference data source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C5D010F-DDCC-1C82-9A04-3A9A057A1FDA}"/>
              </a:ext>
            </a:extLst>
          </p:cNvPr>
          <p:cNvSpPr txBox="1"/>
          <p:nvPr/>
        </p:nvSpPr>
        <p:spPr>
          <a:xfrm>
            <a:off x="8153400" y="210608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- 12 -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511879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4222A638-2508-6D63-76AE-27A4F96CD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76200"/>
            <a:ext cx="41148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Summary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85C2326-06F2-A852-D18E-02D3A9F7310D}"/>
              </a:ext>
            </a:extLst>
          </p:cNvPr>
          <p:cNvSpPr txBox="1"/>
          <p:nvPr/>
        </p:nvSpPr>
        <p:spPr>
          <a:xfrm>
            <a:off x="152400" y="1051679"/>
            <a:ext cx="86106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/>
              <a:t> we propose a classical expression based on color charge interactions between a pair of quarks. </a:t>
            </a: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FF"/>
                </a:solidFill>
              </a:rPr>
              <a:t>Especially, the  design of the superposition and dot multiplication of quark color charges predict</a:t>
            </a:r>
            <a:r>
              <a:rPr lang="en-US" altLang="zh-CN" sz="2400" dirty="0">
                <a:solidFill>
                  <a:srgbClr val="0000FF"/>
                </a:solidFill>
              </a:rPr>
              <a:t>s</a:t>
            </a:r>
            <a:r>
              <a:rPr lang="zh-CN" altLang="en-US" sz="2400" dirty="0">
                <a:solidFill>
                  <a:srgbClr val="0000FF"/>
                </a:solidFill>
              </a:rPr>
              <a:t> the existence of non unit color charge elementary particles</a:t>
            </a:r>
            <a:r>
              <a:rPr lang="en-US" altLang="zh-CN" sz="2400" dirty="0">
                <a:solidFill>
                  <a:srgbClr val="0000FF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dirty="0"/>
              <a:t>The estimated vacuum static color gravitational constant </a:t>
            </a:r>
            <a:r>
              <a:rPr lang="zh-CN" altLang="en-US" sz="2400" dirty="0"/>
              <a:t>𝑍</a:t>
            </a:r>
            <a:r>
              <a:rPr lang="en-US" altLang="zh-CN" sz="2400" dirty="0"/>
              <a:t> and color magnetic field constant </a:t>
            </a:r>
            <a:r>
              <a:rPr lang="zh-CN" altLang="en-US" sz="2400" dirty="0"/>
              <a:t>𝑇</a:t>
            </a:r>
            <a:r>
              <a:rPr lang="en-US" altLang="zh-CN" sz="2400" dirty="0"/>
              <a:t> presented in this talk are quite rough. However, we are eager to obtain more accurate values as soon as possible.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FF"/>
                </a:solidFill>
              </a:rPr>
              <a:t>we hope that the classic approach in this </a:t>
            </a:r>
            <a:r>
              <a:rPr lang="en-US" altLang="zh-CN" sz="2400" dirty="0">
                <a:solidFill>
                  <a:srgbClr val="0000FF"/>
                </a:solidFill>
              </a:rPr>
              <a:t>report</a:t>
            </a:r>
            <a:r>
              <a:rPr lang="zh-CN" altLang="en-US" sz="2400" dirty="0">
                <a:solidFill>
                  <a:srgbClr val="0000FF"/>
                </a:solidFill>
              </a:rPr>
              <a:t> can provide a simple and visualizable approach to study the interior of microscopic particles.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82B749A-8FBF-24D7-E8DB-31389389479C}"/>
              </a:ext>
            </a:extLst>
          </p:cNvPr>
          <p:cNvSpPr txBox="1"/>
          <p:nvPr/>
        </p:nvSpPr>
        <p:spPr>
          <a:xfrm>
            <a:off x="8153400" y="210608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- 13 -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84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5A4A2FA-4634-EF83-76AC-D655E4101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854" y="4724400"/>
            <a:ext cx="9173852" cy="2247809"/>
          </a:xfrm>
          <a:prstGeom prst="rect">
            <a:avLst/>
          </a:prstGeom>
        </p:spPr>
      </p:pic>
      <p:sp>
        <p:nvSpPr>
          <p:cNvPr id="340994" name="WordArt 2"/>
          <p:cNvSpPr>
            <a:spLocks noChangeArrowheads="1" noChangeShapeType="1" noTextEdit="1"/>
          </p:cNvSpPr>
          <p:nvPr/>
        </p:nvSpPr>
        <p:spPr bwMode="ltGray">
          <a:xfrm>
            <a:off x="2057400" y="4191000"/>
            <a:ext cx="5257800" cy="838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3600" b="1" kern="10" dirty="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CA024"/>
                    </a:gs>
                    <a:gs pos="100000">
                      <a:srgbClr val="339966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Thank you</a:t>
            </a:r>
            <a:r>
              <a:rPr lang="zh-CN" altLang="en-US" sz="3600" b="1" kern="10" dirty="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CA024"/>
                    </a:gs>
                    <a:gs pos="100000">
                      <a:srgbClr val="339966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2708967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0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0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58D3FAD9-8A1E-68F1-307E-8B384A8926EB}"/>
              </a:ext>
            </a:extLst>
          </p:cNvPr>
          <p:cNvGrpSpPr/>
          <p:nvPr/>
        </p:nvGrpSpPr>
        <p:grpSpPr>
          <a:xfrm>
            <a:off x="782614" y="914400"/>
            <a:ext cx="2381070" cy="2431527"/>
            <a:chOff x="808572" y="2551003"/>
            <a:chExt cx="2381070" cy="2431527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3573CA93-9A86-0F1E-0A15-5E16B48CFB50}"/>
                </a:ext>
              </a:extLst>
            </p:cNvPr>
            <p:cNvSpPr/>
            <p:nvPr/>
          </p:nvSpPr>
          <p:spPr>
            <a:xfrm>
              <a:off x="1492893" y="3727873"/>
              <a:ext cx="1101013" cy="54553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6" name="直接箭头连接符 5">
              <a:extLst>
                <a:ext uri="{FF2B5EF4-FFF2-40B4-BE49-F238E27FC236}">
                  <a16:creationId xmlns:a16="http://schemas.microsoft.com/office/drawing/2014/main" id="{74F99592-7975-5A0C-327C-D1B296084FDD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38" y="4021486"/>
              <a:ext cx="116490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FCE5C586-9BCE-1D84-1DA3-76BBB24B53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7911" y="4017035"/>
              <a:ext cx="1046244" cy="916125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文本框 7">
                  <a:extLst>
                    <a:ext uri="{FF2B5EF4-FFF2-40B4-BE49-F238E27FC236}">
                      <a16:creationId xmlns:a16="http://schemas.microsoft.com/office/drawing/2014/main" id="{56524BC6-1F65-C03E-5DD1-36EDB622EADE}"/>
                    </a:ext>
                  </a:extLst>
                </p:cNvPr>
                <p:cNvSpPr txBox="1"/>
                <p:nvPr/>
              </p:nvSpPr>
              <p:spPr>
                <a:xfrm>
                  <a:off x="1438387" y="3597680"/>
                  <a:ext cx="368559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398CEC49-E4F5-3C39-C206-DBE6AB6AFB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8387" y="3597680"/>
                  <a:ext cx="368559" cy="276999"/>
                </a:xfrm>
                <a:prstGeom prst="rect">
                  <a:avLst/>
                </a:prstGeom>
                <a:blipFill>
                  <a:blip r:embed="rId2"/>
                  <a:stretch>
                    <a:fillRect t="-45652" r="-70000" b="-869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2BAF3B64-C0EF-02D0-FBFE-6C31F2ADBA10}"/>
                    </a:ext>
                  </a:extLst>
                </p:cNvPr>
                <p:cNvSpPr txBox="1"/>
                <p:nvPr/>
              </p:nvSpPr>
              <p:spPr>
                <a:xfrm>
                  <a:off x="1815062" y="3745654"/>
                  <a:ext cx="1990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𝜃</m:t>
                        </m:r>
                      </m:oMath>
                    </m:oMathPara>
                  </a14:m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66A53E3F-8523-7B74-3123-68C9509602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5062" y="3745654"/>
                  <a:ext cx="19909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28125" r="-21875" b="-652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162C8A2E-7A91-60BF-CABA-C56A13A43032}"/>
                    </a:ext>
                  </a:extLst>
                </p:cNvPr>
                <p:cNvSpPr txBox="1"/>
                <p:nvPr/>
              </p:nvSpPr>
              <p:spPr>
                <a:xfrm>
                  <a:off x="808572" y="3427822"/>
                  <a:ext cx="21082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𝑃</m:t>
                        </m:r>
                      </m:oMath>
                    </m:oMathPara>
                  </a14:m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F3978BC9-E0E4-9B5B-E01A-B01CB9BD8C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572" y="3427822"/>
                  <a:ext cx="210827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26471" r="-23529" b="-652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00DB08D5-EE04-AC54-3DFA-D133F68BD0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5945" y="4145399"/>
              <a:ext cx="95918" cy="720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7A2A99A3-F00D-1D1E-C6B4-9BF37F0643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06075" y="2551003"/>
              <a:ext cx="16196" cy="1481273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FB8986D9-8B95-6A4A-142C-7DB9B1EC1081}"/>
                </a:ext>
              </a:extLst>
            </p:cNvPr>
            <p:cNvCxnSpPr>
              <a:cxnSpLocks/>
            </p:cNvCxnSpPr>
            <p:nvPr/>
          </p:nvCxnSpPr>
          <p:spPr>
            <a:xfrm>
              <a:off x="2040933" y="4050938"/>
              <a:ext cx="133095" cy="2131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E741C900-9C17-44D7-3A54-25954CDF00A1}"/>
                </a:ext>
              </a:extLst>
            </p:cNvPr>
            <p:cNvCxnSpPr/>
            <p:nvPr/>
          </p:nvCxnSpPr>
          <p:spPr>
            <a:xfrm flipH="1">
              <a:off x="1007701" y="2864490"/>
              <a:ext cx="998374" cy="737119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B6A99383-0149-E6B3-0FEF-FEB9FAEDCF8C}"/>
                </a:ext>
              </a:extLst>
            </p:cNvPr>
            <p:cNvCxnSpPr/>
            <p:nvPr/>
          </p:nvCxnSpPr>
          <p:spPr>
            <a:xfrm>
              <a:off x="1023897" y="3634567"/>
              <a:ext cx="67780" cy="117069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492E2666-1222-4466-3829-6D79E2AD65C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6573" y="3556122"/>
              <a:ext cx="1019502" cy="4586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D661CF9C-05CD-E83A-2562-1B66E4F2C9EE}"/>
                </a:ext>
              </a:extLst>
            </p:cNvPr>
            <p:cNvCxnSpPr/>
            <p:nvPr/>
          </p:nvCxnSpPr>
          <p:spPr>
            <a:xfrm flipH="1" flipV="1">
              <a:off x="995904" y="3592274"/>
              <a:ext cx="1150131" cy="6624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3EB59E40-9CDE-AAF4-D4CE-15259AB56362}"/>
                    </a:ext>
                  </a:extLst>
                </p:cNvPr>
                <p:cNvSpPr txBox="1"/>
                <p:nvPr/>
              </p:nvSpPr>
              <p:spPr>
                <a:xfrm>
                  <a:off x="1170907" y="3768742"/>
                  <a:ext cx="368559" cy="3105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𝑅</m:t>
                            </m:r>
                          </m:e>
                        </m:acc>
                      </m:oMath>
                    </m:oMathPara>
                  </a14:m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9" name="文本框 48">
                  <a:extLst>
                    <a:ext uri="{FF2B5EF4-FFF2-40B4-BE49-F238E27FC236}">
                      <a16:creationId xmlns:a16="http://schemas.microsoft.com/office/drawing/2014/main" id="{958F2834-DCC6-2784-FF0B-DC0E5ADBC5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0907" y="3768742"/>
                  <a:ext cx="368559" cy="310598"/>
                </a:xfrm>
                <a:prstGeom prst="rect">
                  <a:avLst/>
                </a:prstGeom>
                <a:blipFill>
                  <a:blip r:embed="rId5"/>
                  <a:stretch>
                    <a:fillRect b="-784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0704AF20-01EE-F5C3-EC2F-A3358E2DEB48}"/>
                    </a:ext>
                  </a:extLst>
                </p:cNvPr>
                <p:cNvSpPr txBox="1"/>
                <p:nvPr/>
              </p:nvSpPr>
              <p:spPr>
                <a:xfrm>
                  <a:off x="2019998" y="3974014"/>
                  <a:ext cx="368559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619ECD78-BF31-D90E-562A-9DC0D8E187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9998" y="3974014"/>
                  <a:ext cx="368559" cy="276999"/>
                </a:xfrm>
                <a:prstGeom prst="rect">
                  <a:avLst/>
                </a:prstGeom>
                <a:blipFill>
                  <a:blip r:embed="rId6"/>
                  <a:stretch>
                    <a:fillRect t="-48889" r="-67213" b="-888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DA7F3C43-D969-95D0-0EB4-44FAF6E0D047}"/>
                </a:ext>
              </a:extLst>
            </p:cNvPr>
            <p:cNvSpPr/>
            <p:nvPr/>
          </p:nvSpPr>
          <p:spPr>
            <a:xfrm>
              <a:off x="1950093" y="4086801"/>
              <a:ext cx="121298" cy="20128"/>
            </a:xfrm>
            <a:custGeom>
              <a:avLst/>
              <a:gdLst>
                <a:gd name="connsiteX0" fmla="*/ 0 w 121298"/>
                <a:gd name="connsiteY0" fmla="*/ 0 h 20128"/>
                <a:gd name="connsiteX1" fmla="*/ 121298 w 121298"/>
                <a:gd name="connsiteY1" fmla="*/ 18661 h 2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1298" h="20128">
                  <a:moveTo>
                    <a:pt x="0" y="0"/>
                  </a:moveTo>
                  <a:cubicBezTo>
                    <a:pt x="69755" y="27902"/>
                    <a:pt x="29904" y="18661"/>
                    <a:pt x="121298" y="1866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0E499BF2-9CD4-1F69-1BCF-445A1071366B}"/>
                    </a:ext>
                  </a:extLst>
                </p:cNvPr>
                <p:cNvSpPr txBox="1"/>
                <p:nvPr/>
              </p:nvSpPr>
              <p:spPr>
                <a:xfrm>
                  <a:off x="1867550" y="4024404"/>
                  <a:ext cx="2245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𝜑</m:t>
                        </m:r>
                      </m:oMath>
                    </m:oMathPara>
                  </a14:m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ABE950C6-7DF1-B4FA-9788-1BFBEDB766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67550" y="4024404"/>
                  <a:ext cx="224549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24324" r="-21622" b="-2391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id="{407A8B20-D393-C318-6780-8B3D8E674AD9}"/>
                    </a:ext>
                  </a:extLst>
                </p:cNvPr>
                <p:cNvSpPr txBox="1"/>
                <p:nvPr/>
              </p:nvSpPr>
              <p:spPr>
                <a:xfrm>
                  <a:off x="1114570" y="4705531"/>
                  <a:ext cx="19293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551E7EE0-4CF4-6211-4403-82BC97942C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4570" y="4705531"/>
                  <a:ext cx="192938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16129" r="-1290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8245E732-C03D-624F-8762-A936F182EC7B}"/>
                    </a:ext>
                  </a:extLst>
                </p:cNvPr>
                <p:cNvSpPr txBox="1"/>
                <p:nvPr/>
              </p:nvSpPr>
              <p:spPr>
                <a:xfrm>
                  <a:off x="2919211" y="3989984"/>
                  <a:ext cx="19633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𝑦</m:t>
                        </m:r>
                      </m:oMath>
                    </m:oMathPara>
                  </a14:m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D9686196-C612-E0D9-45FB-3612F324AB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9211" y="3989984"/>
                  <a:ext cx="196336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8125" r="-25000" b="-2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A3BE011E-14CD-F882-386D-02073437092E}"/>
                    </a:ext>
                  </a:extLst>
                </p:cNvPr>
                <p:cNvSpPr txBox="1"/>
                <p:nvPr/>
              </p:nvSpPr>
              <p:spPr>
                <a:xfrm>
                  <a:off x="2054775" y="2553595"/>
                  <a:ext cx="1787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𝑧</m:t>
                        </m:r>
                      </m:oMath>
                    </m:oMathPara>
                  </a14:m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B7C94228-9F0B-7A7E-9410-B324869653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4775" y="2553595"/>
                  <a:ext cx="178703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7241" r="-1379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id="{01797E48-0E07-33F9-7AAE-CB8B9520D4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39191" y="1023547"/>
            <a:ext cx="4123809" cy="552380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A9DE568F-19B3-3CE8-68D5-A84B320EF0B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6678" y="3465972"/>
            <a:ext cx="4123809" cy="313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4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50" y="1147255"/>
            <a:ext cx="7056050" cy="540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8939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44" y="1524000"/>
            <a:ext cx="8845156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40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0010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Classical</a:t>
            </a:r>
            <a:r>
              <a:rPr lang="zh-CN" altLang="en-US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interaction</a:t>
            </a:r>
            <a:r>
              <a:rPr lang="zh-CN" altLang="en-US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26DC592-B42D-6E77-4E7A-BDB11CE67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66800"/>
            <a:ext cx="4114800" cy="222573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E24004B-24DA-D211-DE3D-91CC88E2915E}"/>
              </a:ext>
            </a:extLst>
          </p:cNvPr>
          <p:cNvSpPr txBox="1"/>
          <p:nvPr/>
        </p:nvSpPr>
        <p:spPr>
          <a:xfrm>
            <a:off x="4419600" y="1062618"/>
            <a:ext cx="3886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FF"/>
                </a:solidFill>
              </a:rPr>
              <a:t>Universal gravitation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D6D8302-5D26-A041-65AF-6A47AF676BDC}"/>
                  </a:ext>
                </a:extLst>
              </p:cNvPr>
              <p:cNvSpPr txBox="1"/>
              <p:nvPr/>
            </p:nvSpPr>
            <p:spPr>
              <a:xfrm>
                <a:off x="5048127" y="2141567"/>
                <a:ext cx="2933945" cy="8617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altLang="zh-CN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𝐺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𝑀𝑚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D6D8302-5D26-A041-65AF-6A47AF676B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127" y="2141567"/>
                <a:ext cx="2933945" cy="86177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16A46A06-1C2A-DF7E-CBEB-AA66BEE6C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544" y="4114800"/>
            <a:ext cx="4115856" cy="204763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252D07AE-474C-E5D0-6D72-BAAF9A1BD2BA}"/>
              </a:ext>
            </a:extLst>
          </p:cNvPr>
          <p:cNvSpPr txBox="1"/>
          <p:nvPr/>
        </p:nvSpPr>
        <p:spPr>
          <a:xfrm>
            <a:off x="4572000" y="4114800"/>
            <a:ext cx="4267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rgbClr val="0000FF"/>
                </a:solidFill>
              </a:rPr>
              <a:t>E</a:t>
            </a:r>
            <a:r>
              <a:rPr lang="zh-CN" altLang="en-US" sz="2800" dirty="0">
                <a:solidFill>
                  <a:srgbClr val="0000FF"/>
                </a:solidFill>
              </a:rPr>
              <a:t>lectrostatic attraction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D6EDF1F-90BF-A38C-1E13-84A940DCC5A0}"/>
                  </a:ext>
                </a:extLst>
              </p:cNvPr>
              <p:cNvSpPr txBox="1"/>
              <p:nvPr/>
            </p:nvSpPr>
            <p:spPr>
              <a:xfrm>
                <a:off x="5048126" y="4887705"/>
                <a:ext cx="2734658" cy="8617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altLang="zh-CN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𝑘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𝑄𝑞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D6EDF1F-90BF-A38C-1E13-84A940DCC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126" y="4887705"/>
                <a:ext cx="2734658" cy="8617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8">
            <a:extLst>
              <a:ext uri="{FF2B5EF4-FFF2-40B4-BE49-F238E27FC236}">
                <a16:creationId xmlns:a16="http://schemas.microsoft.com/office/drawing/2014/main" id="{08C6DCB0-3E03-E32C-67CA-72D1D211710B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0" y="6553200"/>
            <a:ext cx="9153525" cy="3190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8F94207-FFAD-1B34-84E9-DDA3CE257BDC}"/>
              </a:ext>
            </a:extLst>
          </p:cNvPr>
          <p:cNvSpPr txBox="1"/>
          <p:nvPr/>
        </p:nvSpPr>
        <p:spPr>
          <a:xfrm>
            <a:off x="30480" y="6534090"/>
            <a:ext cx="9037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Advances, Innovations, and Prospects in High-Energy Nuclear Physics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DFB5A82-3A39-356B-852B-F2415309CE78}"/>
              </a:ext>
            </a:extLst>
          </p:cNvPr>
          <p:cNvSpPr txBox="1"/>
          <p:nvPr/>
        </p:nvSpPr>
        <p:spPr>
          <a:xfrm>
            <a:off x="8305800" y="21060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- 1 -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38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id="{A0755199-FA28-E6C8-769C-4351D4DCF9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466811">
            <a:off x="4206386" y="5640844"/>
            <a:ext cx="400000" cy="42857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0010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How</a:t>
            </a:r>
            <a:r>
              <a:rPr lang="zh-CN" altLang="en-US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about</a:t>
            </a:r>
            <a:r>
              <a:rPr lang="zh-CN" altLang="en-US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quarks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9CF3F7CD-3A62-F702-4500-942E402A7637}"/>
              </a:ext>
            </a:extLst>
          </p:cNvPr>
          <p:cNvSpPr/>
          <p:nvPr/>
        </p:nvSpPr>
        <p:spPr>
          <a:xfrm>
            <a:off x="1981200" y="5690885"/>
            <a:ext cx="152400" cy="152400"/>
          </a:xfrm>
          <a:prstGeom prst="ellipse">
            <a:avLst/>
          </a:prstGeom>
          <a:solidFill>
            <a:schemeClr val="accent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D7C39B0F-EDBD-05F5-094A-707ECE7AB2D3}"/>
              </a:ext>
            </a:extLst>
          </p:cNvPr>
          <p:cNvSpPr/>
          <p:nvPr/>
        </p:nvSpPr>
        <p:spPr>
          <a:xfrm>
            <a:off x="2209800" y="5995685"/>
            <a:ext cx="152400" cy="152400"/>
          </a:xfrm>
          <a:prstGeom prst="ellipse">
            <a:avLst/>
          </a:prstGeom>
          <a:solidFill>
            <a:srgbClr val="21AB28"/>
          </a:solidFill>
          <a:ln>
            <a:solidFill>
              <a:srgbClr val="21AB2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0A57A505-4FFB-397D-9EB1-531C4C4153F1}"/>
              </a:ext>
            </a:extLst>
          </p:cNvPr>
          <p:cNvSpPr/>
          <p:nvPr/>
        </p:nvSpPr>
        <p:spPr>
          <a:xfrm>
            <a:off x="2362200" y="5614685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2F1A81A7-2E87-A5CC-A80E-DD3622A3269D}"/>
              </a:ext>
            </a:extLst>
          </p:cNvPr>
          <p:cNvSpPr/>
          <p:nvPr/>
        </p:nvSpPr>
        <p:spPr>
          <a:xfrm>
            <a:off x="4191000" y="5538485"/>
            <a:ext cx="152400" cy="152400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4FD60DCB-BF19-9AC1-78F5-88AFF035830C}"/>
              </a:ext>
            </a:extLst>
          </p:cNvPr>
          <p:cNvSpPr/>
          <p:nvPr/>
        </p:nvSpPr>
        <p:spPr>
          <a:xfrm>
            <a:off x="4419600" y="6021609"/>
            <a:ext cx="152400" cy="152400"/>
          </a:xfrm>
          <a:prstGeom prst="ellipse">
            <a:avLst/>
          </a:prstGeom>
          <a:solidFill>
            <a:schemeClr val="accent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5874B3D2-3633-17C6-83A9-20CACBDD9228}"/>
              </a:ext>
            </a:extLst>
          </p:cNvPr>
          <p:cNvSpPr/>
          <p:nvPr/>
        </p:nvSpPr>
        <p:spPr>
          <a:xfrm>
            <a:off x="6172200" y="5614685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8CCD854F-B5F2-2346-5296-03FF00D962AC}"/>
              </a:ext>
            </a:extLst>
          </p:cNvPr>
          <p:cNvSpPr/>
          <p:nvPr/>
        </p:nvSpPr>
        <p:spPr>
          <a:xfrm>
            <a:off x="6400800" y="6021609"/>
            <a:ext cx="1524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9521CAB0-1B15-FEDB-605A-4C5598A8162D}"/>
              </a:ext>
            </a:extLst>
          </p:cNvPr>
          <p:cNvSpPr/>
          <p:nvPr/>
        </p:nvSpPr>
        <p:spPr>
          <a:xfrm>
            <a:off x="1729354" y="5374027"/>
            <a:ext cx="1069300" cy="938515"/>
          </a:xfrm>
          <a:prstGeom prst="ellips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7B509233-225E-FBD0-6435-7ED5BCA07AB2}"/>
              </a:ext>
            </a:extLst>
          </p:cNvPr>
          <p:cNvSpPr/>
          <p:nvPr/>
        </p:nvSpPr>
        <p:spPr>
          <a:xfrm>
            <a:off x="3807500" y="5386085"/>
            <a:ext cx="1069300" cy="938515"/>
          </a:xfrm>
          <a:prstGeom prst="ellips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D6A7C438-53B4-781C-901D-EAAA51D348C7}"/>
              </a:ext>
            </a:extLst>
          </p:cNvPr>
          <p:cNvSpPr/>
          <p:nvPr/>
        </p:nvSpPr>
        <p:spPr>
          <a:xfrm>
            <a:off x="5864900" y="5386085"/>
            <a:ext cx="1069300" cy="938515"/>
          </a:xfrm>
          <a:prstGeom prst="ellips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31" name="Rectangle 78">
            <a:extLst>
              <a:ext uri="{FF2B5EF4-FFF2-40B4-BE49-F238E27FC236}">
                <a16:creationId xmlns:a16="http://schemas.microsoft.com/office/drawing/2014/main" id="{9D507CCB-4ADD-81A0-ADE1-BC94B4715B8F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0" y="6553200"/>
            <a:ext cx="9153525" cy="3190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1F635E76-9506-ACF0-359E-1D29A0298E2B}"/>
              </a:ext>
            </a:extLst>
          </p:cNvPr>
          <p:cNvSpPr txBox="1"/>
          <p:nvPr/>
        </p:nvSpPr>
        <p:spPr>
          <a:xfrm>
            <a:off x="30480" y="6534090"/>
            <a:ext cx="9037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Advances, Innovations, and Prospects in High-Energy Nuclear Physics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F95C5414-453F-3CD1-6E71-EB9E494385CF}"/>
              </a:ext>
            </a:extLst>
          </p:cNvPr>
          <p:cNvSpPr txBox="1"/>
          <p:nvPr/>
        </p:nvSpPr>
        <p:spPr>
          <a:xfrm>
            <a:off x="8305800" y="21060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- 2 -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37" name="nnmv">
            <a:hlinkClick r:id="" action="ppaction://media"/>
            <a:extLst>
              <a:ext uri="{FF2B5EF4-FFF2-40B4-BE49-F238E27FC236}">
                <a16:creationId xmlns:a16="http://schemas.microsoft.com/office/drawing/2014/main" id="{3EDD5DBC-A95B-1EB9-56CB-30692BEB903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47801" y="838200"/>
            <a:ext cx="5824538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6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0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audio>
                                      <p:cMediaNode vol="27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3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76200"/>
            <a:ext cx="30480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Outline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38196" y="990600"/>
            <a:ext cx="6186604" cy="4877467"/>
            <a:chOff x="1993567" y="1232641"/>
            <a:chExt cx="5352455" cy="4745703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 rot="3419336">
              <a:off x="2014204" y="4654596"/>
              <a:ext cx="479425" cy="52070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charset="-122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gray">
            <a:xfrm>
              <a:off x="2092692" y="4697458"/>
              <a:ext cx="308163" cy="449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2400" b="1" dirty="0">
                  <a:solidFill>
                    <a:srgbClr val="FFFFFF"/>
                  </a:solidFill>
                  <a:cs typeface="Arial" charset="0"/>
                </a:rPr>
                <a:t>3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gray">
            <a:xfrm rot="3419336">
              <a:off x="2014204" y="2139996"/>
              <a:ext cx="479425" cy="520700"/>
            </a:xfrm>
            <a:prstGeom prst="rect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BBE0E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BBE0E3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charset="-122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gray">
            <a:xfrm>
              <a:off x="3126770" y="2122339"/>
              <a:ext cx="2510508" cy="509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charset="0"/>
                </a:rPr>
                <a:t>Potential model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gray">
            <a:xfrm>
              <a:off x="2069767" y="2182858"/>
              <a:ext cx="35401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2400" b="1" dirty="0">
                  <a:solidFill>
                    <a:srgbClr val="FFFFFF"/>
                  </a:solidFill>
                  <a:cs typeface="Arial" charset="0"/>
                </a:rPr>
                <a:t>1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gray">
            <a:xfrm>
              <a:off x="2069767" y="1232641"/>
              <a:ext cx="35401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2400" b="1">
                  <a:solidFill>
                    <a:srgbClr val="FFFFFF"/>
                  </a:solidFill>
                  <a:cs typeface="Arial" charset="0"/>
                </a:rPr>
                <a:t>2</a:t>
              </a: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gray">
            <a:xfrm rot="3419336">
              <a:off x="2014204" y="3408782"/>
              <a:ext cx="479425" cy="520700"/>
            </a:xfrm>
            <a:prstGeom prst="rect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9999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charset="-122"/>
              </a:endParaRP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gray">
            <a:xfrm>
              <a:off x="2159347" y="3456885"/>
              <a:ext cx="308163" cy="449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2400" b="1" dirty="0">
                  <a:solidFill>
                    <a:srgbClr val="FFFFFF"/>
                  </a:solidFill>
                  <a:cs typeface="Arial" charset="0"/>
                </a:rPr>
                <a:t>2</a:t>
              </a:r>
            </a:p>
          </p:txBody>
        </p:sp>
        <p:sp>
          <p:nvSpPr>
            <p:cNvPr id="25" name="Text Box 8"/>
            <p:cNvSpPr txBox="1">
              <a:spLocks noChangeArrowheads="1"/>
            </p:cNvSpPr>
            <p:nvPr/>
          </p:nvSpPr>
          <p:spPr bwMode="gray">
            <a:xfrm>
              <a:off x="3060842" y="3382743"/>
              <a:ext cx="4285180" cy="509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charset="0"/>
                </a:rPr>
                <a:t>Classical description</a:t>
              </a:r>
            </a:p>
          </p:txBody>
        </p:sp>
        <p:sp>
          <p:nvSpPr>
            <p:cNvPr id="26" name="Text Box 8"/>
            <p:cNvSpPr txBox="1">
              <a:spLocks noChangeArrowheads="1"/>
            </p:cNvSpPr>
            <p:nvPr/>
          </p:nvSpPr>
          <p:spPr bwMode="gray">
            <a:xfrm>
              <a:off x="3060842" y="4637566"/>
              <a:ext cx="4114800" cy="509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charset="0"/>
                </a:rPr>
                <a:t>Parameters and results 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gray">
            <a:xfrm>
              <a:off x="2133600" y="5521144"/>
              <a:ext cx="35401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2400" b="1" dirty="0">
                  <a:solidFill>
                    <a:srgbClr val="FFFFFF"/>
                  </a:solidFill>
                  <a:cs typeface="Arial" charset="0"/>
                </a:rPr>
                <a:t>5</a:t>
              </a:r>
            </a:p>
          </p:txBody>
        </p:sp>
      </p:grpSp>
      <p:sp>
        <p:nvSpPr>
          <p:cNvPr id="4" name="Rectangle 78">
            <a:extLst>
              <a:ext uri="{FF2B5EF4-FFF2-40B4-BE49-F238E27FC236}">
                <a16:creationId xmlns:a16="http://schemas.microsoft.com/office/drawing/2014/main" id="{7C4456CA-5036-1B7B-84F6-CE8C1C93C7C5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0" y="6553200"/>
            <a:ext cx="9153525" cy="3190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86103E8-66FB-5D69-3A7D-268E74A18723}"/>
              </a:ext>
            </a:extLst>
          </p:cNvPr>
          <p:cNvSpPr txBox="1"/>
          <p:nvPr/>
        </p:nvSpPr>
        <p:spPr>
          <a:xfrm>
            <a:off x="30480" y="6534090"/>
            <a:ext cx="9037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Advances, Innovations, and Prospects in High-Energy Nuclear Physics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DC0DB5F-DD32-9FA7-28A4-481E6E9DE268}"/>
              </a:ext>
            </a:extLst>
          </p:cNvPr>
          <p:cNvSpPr txBox="1"/>
          <p:nvPr/>
        </p:nvSpPr>
        <p:spPr>
          <a:xfrm>
            <a:off x="8305800" y="21060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- 3 -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6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AutoShape 52"/>
              <p:cNvSpPr>
                <a:spLocks noChangeArrowheads="1"/>
              </p:cNvSpPr>
              <p:nvPr/>
            </p:nvSpPr>
            <p:spPr bwMode="auto">
              <a:xfrm>
                <a:off x="138020" y="5339660"/>
                <a:ext cx="8991054" cy="1518340"/>
              </a:xfrm>
              <a:prstGeom prst="roundRect">
                <a:avLst>
                  <a:gd name="adj" fmla="val 6699"/>
                </a:avLst>
              </a:pr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64999"/>
                    </a:srgbClr>
                  </a:gs>
                </a:gsLst>
                <a:lin ang="0" scaled="1"/>
              </a:gradFill>
              <a:ln w="38100" cmpd="dbl" algn="ctr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0" bIns="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</m:ctrlPr>
                        </m:sSupPr>
                        <m:e>
                          <m:r>
                            <a:rPr lang="zh-CN" altLang="en-US" sz="280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𝛻</m:t>
                          </m:r>
                        </m:e>
                        <m:sup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2</m:t>
                          </m:r>
                        </m:sup>
                      </m:sSup>
                      <m:r>
                        <a:rPr lang="en-US" altLang="zh-CN" sz="2800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宋体" pitchFamily="2" charset="-122"/>
                        </a:rPr>
                        <m:t>𝜓</m:t>
                      </m:r>
                      <m:r>
                        <a:rPr lang="en-US" altLang="zh-CN" sz="2800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宋体" pitchFamily="2" charset="-122"/>
                        </a:rPr>
                        <m:t>+</m:t>
                      </m:r>
                      <m:f>
                        <m:fPr>
                          <m:ctrlP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</m:ctrlPr>
                        </m:fPr>
                        <m:num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2</m:t>
                          </m:r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𝜇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28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8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altLang="zh-CN" sz="28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</m:ctrlPr>
                        </m:dPr>
                        <m:e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𝐸</m:t>
                          </m:r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−</m:t>
                          </m:r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𝑉</m:t>
                          </m:r>
                          <m:d>
                            <m:dPr>
                              <m:ctrlPr>
                                <a:rPr lang="en-US" altLang="zh-CN" sz="28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</a:rPr>
                              </m:ctrlPr>
                            </m:dPr>
                            <m:e>
                              <m:r>
                                <a:rPr lang="en-US" altLang="zh-CN" sz="2800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</a:rPr>
                                <m:t>𝑟</m:t>
                              </m:r>
                            </m:e>
                          </m:d>
                        </m:e>
                      </m:d>
                      <m:r>
                        <a:rPr lang="en-US" altLang="zh-CN" sz="2800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宋体" pitchFamily="2" charset="-122"/>
                        </a:rPr>
                        <m:t>𝜓</m:t>
                      </m:r>
                      <m:d>
                        <m:dPr>
                          <m:ctrlP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</m:ctrlPr>
                        </m:dPr>
                        <m:e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𝑟</m:t>
                          </m:r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,</m:t>
                          </m:r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𝜃</m:t>
                          </m:r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,</m:t>
                          </m:r>
                          <m:r>
                            <a:rPr lang="en-US" altLang="zh-CN" sz="2800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</a:rPr>
                            <m:t>𝜙</m:t>
                          </m:r>
                        </m:e>
                      </m:d>
                      <m:r>
                        <a:rPr lang="en-US" altLang="zh-CN" sz="2800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宋体" pitchFamily="2" charset="-122"/>
                        </a:rPr>
                        <m:t>=0</m:t>
                      </m:r>
                    </m:oMath>
                  </m:oMathPara>
                </a14:m>
                <a:endParaRPr lang="zh-CN" altLang="en-US" sz="2800" kern="0" dirty="0">
                  <a:solidFill>
                    <a:sysClr val="windowText" lastClr="000000"/>
                  </a:solidFill>
                  <a:ea typeface="宋体" pitchFamily="2" charset="-122"/>
                </a:endParaRPr>
              </a:p>
            </p:txBody>
          </p:sp>
        </mc:Choice>
        <mc:Fallback xmlns="">
          <p:sp>
            <p:nvSpPr>
              <p:cNvPr id="13" name="AutoShap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8020" y="5339660"/>
                <a:ext cx="8991054" cy="1518340"/>
              </a:xfrm>
              <a:prstGeom prst="roundRect">
                <a:avLst>
                  <a:gd name="adj" fmla="val 6699"/>
                </a:avLst>
              </a:prstGeom>
              <a:blipFill>
                <a:blip r:embed="rId3"/>
                <a:stretch>
                  <a:fillRect/>
                </a:stretch>
              </a:blipFill>
              <a:ln w="38100" cmpd="dbl" algn="ctr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0010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1.Potential</a:t>
            </a:r>
            <a:r>
              <a:rPr lang="zh-CN" altLang="en-US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model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AutoShape 52"/>
          <p:cNvSpPr>
            <a:spLocks noChangeArrowheads="1"/>
          </p:cNvSpPr>
          <p:nvPr/>
        </p:nvSpPr>
        <p:spPr bwMode="auto">
          <a:xfrm>
            <a:off x="152400" y="914399"/>
            <a:ext cx="8839200" cy="4191001"/>
          </a:xfrm>
          <a:prstGeom prst="roundRect">
            <a:avLst>
              <a:gd name="adj" fmla="val 6699"/>
            </a:avLst>
          </a:prstGeom>
          <a:gradFill rotWithShape="1">
            <a:gsLst>
              <a:gs pos="0">
                <a:srgbClr val="FFFFFF">
                  <a:alpha val="75000"/>
                </a:srgbClr>
              </a:gs>
              <a:gs pos="100000">
                <a:srgbClr val="FFFFFF">
                  <a:gamma/>
                  <a:tint val="0"/>
                  <a:invGamma/>
                  <a:alpha val="64999"/>
                </a:srgbClr>
              </a:gs>
            </a:gsLst>
            <a:lin ang="0" scaled="1"/>
          </a:gradFill>
          <a:ln w="38100" cmpd="dbl" algn="ctr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ea typeface="宋体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2"/>
              <p:cNvSpPr txBox="1">
                <a:spLocks/>
              </p:cNvSpPr>
              <p:nvPr/>
            </p:nvSpPr>
            <p:spPr bwMode="auto">
              <a:xfrm>
                <a:off x="228600" y="1006207"/>
                <a:ext cx="8610600" cy="39467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Char char="v"/>
                  <a:defRPr sz="280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§"/>
                  <a:defRPr sz="2400">
                    <a:solidFill>
                      <a:schemeClr val="bg2"/>
                    </a:solidFill>
                    <a:latin typeface="+mj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•"/>
                  <a:defRPr sz="2200">
                    <a:solidFill>
                      <a:schemeClr val="bg2"/>
                    </a:solidFill>
                    <a:latin typeface="+mj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bg2"/>
                    </a:solidFill>
                    <a:latin typeface="+mj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9pPr>
              </a:lstStyle>
              <a:p>
                <a:pPr>
                  <a:lnSpc>
                    <a:spcPct val="150000"/>
                  </a:lnSpc>
                  <a:buClr>
                    <a:srgbClr val="FF0000"/>
                  </a:buClr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𝑽</m:t>
                    </m:r>
                    <m:d>
                      <m:dPr>
                        <m:ctrlP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𝒓</m:t>
                        </m:r>
                      </m:e>
                    </m:d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=−</m:t>
                    </m:r>
                    <m:f>
                      <m:fPr>
                        <m:ctrlP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𝒂</m:t>
                        </m: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𝒓</m:t>
                        </m:r>
                      </m:den>
                    </m:f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𝒃𝒓</m:t>
                    </m:r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     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华文宋体" panose="02010600040101010101" pitchFamily="2" charset="-122"/>
                    <a:ea typeface="华文宋体" panose="02010600040101010101" pitchFamily="2" charset="-122"/>
                  </a:rPr>
                  <a:t>Physical review D, 1980,21(1): 203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</a:p>
              <a:p>
                <a:pPr>
                  <a:lnSpc>
                    <a:spcPct val="150000"/>
                  </a:lnSpc>
                  <a:buClr>
                    <a:srgbClr val="FF0000"/>
                  </a:buClr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𝑽</m:t>
                    </m:r>
                    <m:d>
                      <m:dPr>
                        <m:ctrl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𝒓</m:t>
                        </m:r>
                      </m:e>
                    </m:d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=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𝒌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𝟎</m:t>
                        </m:r>
                      </m:sub>
                    </m:sSub>
                    <m:sSup>
                      <m:sSupPr>
                        <m:ctrl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𝜶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/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sup>
                    </m:sSup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+</m:t>
                    </m:r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𝒄𝒓</m:t>
                    </m:r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−</m:t>
                    </m:r>
                    <m:f>
                      <m:fPr>
                        <m:ctrl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𝒂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𝒓</m:t>
                        </m:r>
                      </m:den>
                    </m:f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−</m:t>
                    </m:r>
                    <m:f>
                      <m:fPr>
                        <m:ctrl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𝒃</m:t>
                        </m:r>
                      </m:num>
                      <m:den>
                        <m:sSup>
                          <m:sSupPr>
                            <m:ctrl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3200" b="1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rPr>
                      <m:t> </m:t>
                    </m:r>
                  </m:oMath>
                </a14:m>
                <a:endParaRPr lang="en-US" altLang="zh-CN" sz="32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marL="0" indent="0">
                  <a:lnSpc>
                    <a:spcPct val="150000"/>
                  </a:lnSpc>
                  <a:buClr>
                    <a:srgbClr val="FF0000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m:t>         </m:t>
                      </m:r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m:t>To</m:t>
                      </m:r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m:t>Phys</m:t>
                      </m:r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m:t>. </m:t>
                      </m:r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m:t>J</m:t>
                      </m:r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m:t>, 2019, 3: 197−215</m:t>
                      </m:r>
                    </m:oMath>
                  </m:oMathPara>
                </a14:m>
                <a:endParaRPr lang="zh-CN" altLang="en-US" sz="20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>
                  <a:lnSpc>
                    <a:spcPct val="150000"/>
                  </a:lnSpc>
                  <a:buClr>
                    <a:srgbClr val="FF0000"/>
                  </a:buClr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𝑽</m:t>
                    </m:r>
                    <m:d>
                      <m:dPr>
                        <m:ctrlP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𝒓</m:t>
                        </m:r>
                      </m:e>
                    </m:d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𝒂</m:t>
                    </m:r>
                    <m:sSup>
                      <m:sSupPr>
                        <m:ctrlP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𝒓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𝒃𝒓</m:t>
                    </m:r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−</m:t>
                    </m:r>
                    <m:f>
                      <m:fPr>
                        <m:ctrlP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𝒄</m:t>
                        </m: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𝒓</m:t>
                        </m:r>
                      </m:den>
                    </m:f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+</m:t>
                    </m:r>
                    <m:f>
                      <m:fPr>
                        <m:ctrlP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𝒅</m:t>
                        </m:r>
                      </m:num>
                      <m:den>
                        <m:sSup>
                          <m:sSupPr>
                            <m:ctrlP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𝒆</m:t>
                    </m:r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</a:p>
              <a:p>
                <a:pPr marL="0" indent="0">
                  <a:lnSpc>
                    <a:spcPct val="150000"/>
                  </a:lnSpc>
                  <a:buClr>
                    <a:srgbClr val="FF0000"/>
                  </a:buClr>
                  <a:buNone/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                 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Modern Physics Letters A, 2022, 37(02): 2250010.</a:t>
                </a:r>
              </a:p>
            </p:txBody>
          </p:sp>
        </mc:Choice>
        <mc:Fallback>
          <p:sp>
            <p:nvSpPr>
              <p:cNvPr id="4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1006207"/>
                <a:ext cx="8610600" cy="3946793"/>
              </a:xfrm>
              <a:prstGeom prst="rect">
                <a:avLst/>
              </a:prstGeom>
              <a:blipFill>
                <a:blip r:embed="rId4"/>
                <a:stretch>
                  <a:fillRect r="-1416" b="-29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1DFF2D2-7C52-391B-A0AF-4FFFB5B9AFF7}"/>
                  </a:ext>
                </a:extLst>
              </p:cNvPr>
              <p:cNvSpPr txBox="1"/>
              <p:nvPr/>
            </p:nvSpPr>
            <p:spPr>
              <a:xfrm>
                <a:off x="1981200" y="6400800"/>
                <a:ext cx="3196773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𝑛𝑙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𝑛𝑙</m:t>
                          </m:r>
                        </m:sub>
                      </m:sSub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1DFF2D2-7C52-391B-A0AF-4FFFB5B9A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6400800"/>
                <a:ext cx="3196773" cy="397866"/>
              </a:xfrm>
              <a:prstGeom prst="rect">
                <a:avLst/>
              </a:prstGeom>
              <a:blipFill>
                <a:blip r:embed="rId5"/>
                <a:stretch>
                  <a:fillRect l="-1527" r="-191" b="-230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圆角矩形 15">
            <a:extLst>
              <a:ext uri="{FF2B5EF4-FFF2-40B4-BE49-F238E27FC236}">
                <a16:creationId xmlns:a16="http://schemas.microsoft.com/office/drawing/2014/main" id="{EBEB191F-55AE-80FB-E44D-2B98D7B36B8D}"/>
              </a:ext>
            </a:extLst>
          </p:cNvPr>
          <p:cNvSpPr/>
          <p:nvPr/>
        </p:nvSpPr>
        <p:spPr>
          <a:xfrm>
            <a:off x="609600" y="3733800"/>
            <a:ext cx="4648200" cy="762000"/>
          </a:xfrm>
          <a:prstGeom prst="roundRect">
            <a:avLst/>
          </a:prstGeom>
          <a:solidFill>
            <a:srgbClr val="FFFF00">
              <a:alpha val="38824"/>
            </a:srgbClr>
          </a:solidFill>
          <a:ln w="28575" cap="flat" cmpd="sng" algn="ctr">
            <a:noFill/>
            <a:prstDash val="solid"/>
          </a:ln>
          <a:effectLst>
            <a:glow rad="127000">
              <a:srgbClr val="BDFF38">
                <a:alpha val="50000"/>
              </a:srgbClr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FA568DB-D92F-8392-8175-FC443404AAE7}"/>
              </a:ext>
            </a:extLst>
          </p:cNvPr>
          <p:cNvSpPr txBox="1"/>
          <p:nvPr/>
        </p:nvSpPr>
        <p:spPr>
          <a:xfrm>
            <a:off x="8229600" y="21060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- 4 - 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0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95300" y="1575069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bg2"/>
                </a:solidFill>
                <a:latin typeface="+mj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200">
                <a:solidFill>
                  <a:schemeClr val="bg2"/>
                </a:solidFill>
                <a:latin typeface="+mj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2"/>
                </a:solidFill>
                <a:latin typeface="+mj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2"/>
                </a:solidFill>
                <a:latin typeface="+mj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2"/>
                </a:solidFill>
                <a:latin typeface="+mj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2"/>
                </a:solidFill>
                <a:latin typeface="+mj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2"/>
                </a:solidFill>
                <a:latin typeface="+mj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2"/>
                </a:solidFill>
                <a:latin typeface="+mj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Three element color charges and their anti-charges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None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Mesons and baryons are color neutral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Multicolored charged particles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None/>
              <a:tabLst/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                              e.g. di-quark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None/>
              <a:tabLst/>
              <a:defRPr/>
            </a:pP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None/>
              <a:tabLst/>
              <a:defRPr/>
            </a:pP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None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indent="0">
              <a:buClr>
                <a:srgbClr val="FF0000"/>
              </a:buClr>
              <a:buNone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AutoShape 52">
            <a:extLst>
              <a:ext uri="{FF2B5EF4-FFF2-40B4-BE49-F238E27FC236}">
                <a16:creationId xmlns:a16="http://schemas.microsoft.com/office/drawing/2014/main" id="{2E922F91-86F0-C40B-C126-84D7D2945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979711"/>
            <a:ext cx="2438400" cy="468089"/>
          </a:xfrm>
          <a:prstGeom prst="roundRect">
            <a:avLst>
              <a:gd name="adj" fmla="val 6699"/>
            </a:avLst>
          </a:prstGeom>
          <a:gradFill rotWithShape="1">
            <a:gsLst>
              <a:gs pos="0">
                <a:srgbClr val="FFFFFF">
                  <a:alpha val="75000"/>
                </a:srgbClr>
              </a:gs>
              <a:gs pos="100000">
                <a:srgbClr val="FFFFFF">
                  <a:gamma/>
                  <a:tint val="0"/>
                  <a:invGamma/>
                  <a:alpha val="64999"/>
                </a:srgbClr>
              </a:gs>
            </a:gsLst>
            <a:lin ang="0" scaled="1"/>
          </a:gradFill>
          <a:ln w="38100" cmpd="dbl" algn="ctr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ea typeface="宋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0010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 Classical description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9EA835B-578B-FF7B-29C5-5DABE8B91127}"/>
              </a:ext>
            </a:extLst>
          </p:cNvPr>
          <p:cNvSpPr txBox="1"/>
          <p:nvPr/>
        </p:nvSpPr>
        <p:spPr>
          <a:xfrm>
            <a:off x="533400" y="986135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Color charge</a:t>
            </a:r>
            <a:endParaRPr lang="zh-CN" altLang="en-US" sz="2400" b="1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38F52D4C-9BF0-315C-B546-0EA7B44E00A9}"/>
              </a:ext>
            </a:extLst>
          </p:cNvPr>
          <p:cNvSpPr/>
          <p:nvPr/>
        </p:nvSpPr>
        <p:spPr>
          <a:xfrm>
            <a:off x="1160282" y="3021102"/>
            <a:ext cx="255308" cy="228600"/>
          </a:xfrm>
          <a:prstGeom prst="ellipse">
            <a:avLst/>
          </a:prstGeom>
          <a:solidFill>
            <a:srgbClr val="21AB28"/>
          </a:solidFill>
          <a:ln w="28575" cap="flat" cmpd="sng" algn="ctr">
            <a:noFill/>
            <a:prstDash val="solid"/>
          </a:ln>
          <a:effectLst>
            <a:glow>
              <a:srgbClr val="21AB28"/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C4BCA061-BCF3-B4DA-DEAB-75669B2B3873}"/>
              </a:ext>
            </a:extLst>
          </p:cNvPr>
          <p:cNvSpPr/>
          <p:nvPr/>
        </p:nvSpPr>
        <p:spPr>
          <a:xfrm>
            <a:off x="1146141" y="2289078"/>
            <a:ext cx="255309" cy="228600"/>
          </a:xfrm>
          <a:prstGeom prst="ellipse">
            <a:avLst/>
          </a:prstGeom>
          <a:solidFill>
            <a:srgbClr val="FF0000"/>
          </a:solidFill>
          <a:ln w="28575" cap="flat" cmpd="sng" algn="ctr">
            <a:noFill/>
            <a:prstDash val="solid"/>
          </a:ln>
          <a:effectLst>
            <a:glow>
              <a:srgbClr val="21AB28"/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93EBF544-7DCC-9690-D58E-7FC198AB8A4A}"/>
              </a:ext>
            </a:extLst>
          </p:cNvPr>
          <p:cNvSpPr/>
          <p:nvPr/>
        </p:nvSpPr>
        <p:spPr>
          <a:xfrm>
            <a:off x="1143000" y="3676925"/>
            <a:ext cx="255308" cy="228413"/>
          </a:xfrm>
          <a:prstGeom prst="ellipse">
            <a:avLst/>
          </a:prstGeom>
          <a:solidFill>
            <a:srgbClr val="0000FF"/>
          </a:solidFill>
          <a:ln w="28575" cap="flat" cmpd="sng" algn="ctr">
            <a:noFill/>
            <a:prstDash val="solid"/>
          </a:ln>
          <a:effectLst>
            <a:glow>
              <a:srgbClr val="21AB28"/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6CE369F3-E16B-11B4-8D12-B6D5CF6879BD}"/>
              </a:ext>
            </a:extLst>
          </p:cNvPr>
          <p:cNvSpPr/>
          <p:nvPr/>
        </p:nvSpPr>
        <p:spPr>
          <a:xfrm>
            <a:off x="4771533" y="3097302"/>
            <a:ext cx="255308" cy="228600"/>
          </a:xfrm>
          <a:prstGeom prst="ellipse">
            <a:avLst/>
          </a:prstGeom>
          <a:noFill/>
          <a:ln w="28575" cap="flat" cmpd="sng" algn="ctr">
            <a:solidFill>
              <a:srgbClr val="21AB28"/>
            </a:solidFill>
            <a:prstDash val="solid"/>
          </a:ln>
          <a:effectLst>
            <a:glow>
              <a:srgbClr val="21AB28"/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DA4C22B0-8998-AF51-17A7-CBC82BDB3318}"/>
              </a:ext>
            </a:extLst>
          </p:cNvPr>
          <p:cNvSpPr/>
          <p:nvPr/>
        </p:nvSpPr>
        <p:spPr>
          <a:xfrm>
            <a:off x="4757392" y="2365278"/>
            <a:ext cx="255309" cy="2286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>
            <a:glow>
              <a:srgbClr val="21AB28"/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391B268B-48AA-A1B0-CDF1-00D2AC4C15FB}"/>
              </a:ext>
            </a:extLst>
          </p:cNvPr>
          <p:cNvSpPr/>
          <p:nvPr/>
        </p:nvSpPr>
        <p:spPr>
          <a:xfrm>
            <a:off x="4754251" y="3753125"/>
            <a:ext cx="255308" cy="228413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</a:ln>
          <a:effectLst>
            <a:glow>
              <a:srgbClr val="21AB28"/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FA59747D-744C-ECAF-2270-5A39E19654C4}"/>
                  </a:ext>
                </a:extLst>
              </p:cNvPr>
              <p:cNvSpPr txBox="1"/>
              <p:nvPr/>
            </p:nvSpPr>
            <p:spPr>
              <a:xfrm>
                <a:off x="1499254" y="2133600"/>
                <a:ext cx="1320146" cy="4723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𝒓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𝒆</m:t>
                          </m:r>
                        </m:e>
                        <m:sup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𝜽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𝒊</m:t>
                          </m:r>
                        </m:sup>
                      </m:sSup>
                    </m:oMath>
                  </m:oMathPara>
                </a14:m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FA59747D-744C-ECAF-2270-5A39E19654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254" y="2133600"/>
                <a:ext cx="1320146" cy="4723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EB7D9D0-CAF8-86A2-0859-AECB34F64B85}"/>
                  </a:ext>
                </a:extLst>
              </p:cNvPr>
              <p:cNvSpPr txBox="1"/>
              <p:nvPr/>
            </p:nvSpPr>
            <p:spPr>
              <a:xfrm>
                <a:off x="5181600" y="2177626"/>
                <a:ext cx="2819400" cy="476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20000"/>
                  </a:spcBef>
                  <a:buClr>
                    <a:srgbClr val="FF0000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𝒓</m:t>
                              </m:r>
                            </m:e>
                          </m:acc>
                        </m:sub>
                      </m:sSub>
                      <m:r>
                        <a:rPr lang="en-US" altLang="zh-CN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𝒆</m:t>
                          </m:r>
                        </m:e>
                        <m:sup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(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𝜽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+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𝝅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)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𝒊</m:t>
                          </m:r>
                        </m:sup>
                      </m:sSup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=−</m:t>
                      </m:r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EB7D9D0-CAF8-86A2-0859-AECB34F64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2177626"/>
                <a:ext cx="2819400" cy="4769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C3DF9A30-E487-F6DF-C586-A975DAF656E0}"/>
                  </a:ext>
                </a:extLst>
              </p:cNvPr>
              <p:cNvSpPr txBox="1"/>
              <p:nvPr/>
            </p:nvSpPr>
            <p:spPr>
              <a:xfrm>
                <a:off x="1462724" y="2675850"/>
                <a:ext cx="2042476" cy="6838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20000"/>
                  </a:spcBef>
                  <a:buClr>
                    <a:srgbClr val="FF0000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𝒈</m:t>
                          </m:r>
                        </m:sub>
                      </m:sSub>
                      <m:r>
                        <a:rPr lang="en-US" altLang="zh-CN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dPr>
                            <m:e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𝜽</m:t>
                              </m:r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  <m:t>𝟐</m:t>
                                  </m:r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  <m:t>𝟑</m:t>
                                  </m:r>
                                </m:den>
                              </m:f>
                            </m:e>
                          </m:d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𝒊</m:t>
                          </m:r>
                        </m:sup>
                      </m:sSup>
                    </m:oMath>
                  </m:oMathPara>
                </a14:m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C3DF9A30-E487-F6DF-C586-A975DAF656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724" y="2675850"/>
                <a:ext cx="2042476" cy="6838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44B7D7F1-74B1-0C13-3E2B-249BEC54CAFC}"/>
                  </a:ext>
                </a:extLst>
              </p:cNvPr>
              <p:cNvSpPr txBox="1"/>
              <p:nvPr/>
            </p:nvSpPr>
            <p:spPr>
              <a:xfrm>
                <a:off x="5090472" y="2675850"/>
                <a:ext cx="3098278" cy="6400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20000"/>
                  </a:spcBef>
                  <a:buClr>
                    <a:srgbClr val="FF0000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𝒈</m:t>
                              </m:r>
                            </m:e>
                          </m:acc>
                        </m:sub>
                      </m:sSub>
                      <m:r>
                        <a:rPr lang="en-US" altLang="zh-CN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𝒆</m:t>
                          </m:r>
                        </m:e>
                        <m:sup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(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𝜽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𝟑</m:t>
                              </m:r>
                            </m:den>
                          </m:f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)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𝒊</m:t>
                          </m:r>
                        </m:sup>
                      </m:sSup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=−</m:t>
                      </m:r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𝒈</m:t>
                          </m:r>
                        </m:sub>
                      </m:sSub>
                    </m:oMath>
                  </m:oMathPara>
                </a14:m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44B7D7F1-74B1-0C13-3E2B-249BEC54CA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472" y="2675850"/>
                <a:ext cx="3098278" cy="6400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1A7F0952-BB80-8BF0-A645-76703BC0C3F4}"/>
                  </a:ext>
                </a:extLst>
              </p:cNvPr>
              <p:cNvSpPr txBox="1"/>
              <p:nvPr/>
            </p:nvSpPr>
            <p:spPr>
              <a:xfrm>
                <a:off x="1462724" y="3389670"/>
                <a:ext cx="2042476" cy="6403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20000"/>
                  </a:spcBef>
                  <a:buClr>
                    <a:srgbClr val="FF0000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𝒃</m:t>
                          </m:r>
                        </m:sub>
                      </m:sSub>
                      <m:r>
                        <a:rPr lang="en-US" altLang="zh-CN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dPr>
                            <m:e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𝜽</m:t>
                              </m:r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  <m:t>𝟐</m:t>
                                  </m:r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  <m:t>𝟑</m:t>
                                  </m:r>
                                </m:den>
                              </m:f>
                            </m:e>
                          </m:d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𝒊</m:t>
                          </m:r>
                        </m:sup>
                      </m:sSup>
                    </m:oMath>
                  </m:oMathPara>
                </a14:m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1A7F0952-BB80-8BF0-A645-76703BC0C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724" y="3389670"/>
                <a:ext cx="2042476" cy="64036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7B519954-9BBE-0E2C-BFE9-2A6B9E768927}"/>
                  </a:ext>
                </a:extLst>
              </p:cNvPr>
              <p:cNvSpPr txBox="1"/>
              <p:nvPr/>
            </p:nvSpPr>
            <p:spPr>
              <a:xfrm>
                <a:off x="5090472" y="3401070"/>
                <a:ext cx="3098278" cy="6088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20000"/>
                  </a:spcBef>
                  <a:buClr>
                    <a:srgbClr val="FF0000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𝒃</m:t>
                              </m:r>
                            </m:e>
                          </m:acc>
                        </m:sub>
                      </m:sSub>
                      <m:r>
                        <a:rPr lang="en-US" altLang="zh-CN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𝒆</m:t>
                          </m:r>
                        </m:e>
                        <m:sup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(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𝜽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𝟑</m:t>
                              </m:r>
                            </m:den>
                          </m:f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)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𝒊</m:t>
                          </m:r>
                        </m:sup>
                      </m:sSup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=−</m:t>
                      </m:r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7B519954-9BBE-0E2C-BFE9-2A6B9E768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472" y="3401070"/>
                <a:ext cx="3098278" cy="60882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DE4CDA8-DD58-8167-47A7-D942E3072590}"/>
                  </a:ext>
                </a:extLst>
              </p:cNvPr>
              <p:cNvSpPr txBox="1"/>
              <p:nvPr/>
            </p:nvSpPr>
            <p:spPr>
              <a:xfrm>
                <a:off x="1066800" y="4680788"/>
                <a:ext cx="204247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𝒊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𝒊</m:t>
                              </m:r>
                            </m:e>
                          </m:acc>
                        </m:sub>
                      </m:sSub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𝟎</m:t>
                      </m:r>
                    </m:oMath>
                  </m:oMathPara>
                </a14:m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DE4CDA8-DD58-8167-47A7-D942E3072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4680788"/>
                <a:ext cx="2042476" cy="461665"/>
              </a:xfrm>
              <a:prstGeom prst="rect">
                <a:avLst/>
              </a:prstGeom>
              <a:blipFill>
                <a:blip r:embed="rId8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398D84C3-436E-7A35-9C92-54382F5F9DD9}"/>
                  </a:ext>
                </a:extLst>
              </p:cNvPr>
              <p:cNvSpPr txBox="1"/>
              <p:nvPr/>
            </p:nvSpPr>
            <p:spPr>
              <a:xfrm>
                <a:off x="3367724" y="4719935"/>
                <a:ext cx="2728276" cy="4966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𝒓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𝒈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𝒃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𝟎</m:t>
                      </m:r>
                    </m:oMath>
                  </m:oMathPara>
                </a14:m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398D84C3-436E-7A35-9C92-54382F5F9D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7724" y="4719935"/>
                <a:ext cx="2728276" cy="496611"/>
              </a:xfrm>
              <a:prstGeom prst="rect">
                <a:avLst/>
              </a:prstGeom>
              <a:blipFill>
                <a:blip r:embed="rId9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48631D81-2181-D028-E935-4C96EB1EEEF7}"/>
                  </a:ext>
                </a:extLst>
              </p:cNvPr>
              <p:cNvSpPr txBox="1"/>
              <p:nvPr/>
            </p:nvSpPr>
            <p:spPr>
              <a:xfrm>
                <a:off x="1054230" y="5776361"/>
                <a:ext cx="4203569" cy="822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20000"/>
                  </a:spcBef>
                  <a:buClr>
                    <a:srgbClr val="FF0000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𝑪</m:t>
                      </m:r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𝒊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=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𝒓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,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𝒈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,</m:t>
                          </m:r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𝒃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(</m:t>
                              </m:r>
                              <m: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𝒊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altLang="zh-CN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𝒏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  <m:t>𝒊</m:t>
                                  </m:r>
                                </m:e>
                              </m:acc>
                            </m:sub>
                          </m:sSub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𝒄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</a:rPr>
                                    <m:t>𝒊</m:t>
                                  </m:r>
                                </m:e>
                              </m:acc>
                            </m:sub>
                          </m:sSub>
                        </m:e>
                      </m:nary>
                      <m:r>
                        <a:rPr lang="en-US" altLang="zh-CN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)</m:t>
                      </m:r>
                    </m:oMath>
                  </m:oMathPara>
                </a14:m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48631D81-2181-D028-E935-4C96EB1EE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230" y="5776361"/>
                <a:ext cx="4203569" cy="82208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图片 25">
            <a:extLst>
              <a:ext uri="{FF2B5EF4-FFF2-40B4-BE49-F238E27FC236}">
                <a16:creationId xmlns:a16="http://schemas.microsoft.com/office/drawing/2014/main" id="{8A4F31EF-9DB8-A70B-C25A-2966BBD4B50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662" y="4117696"/>
            <a:ext cx="1865538" cy="1749704"/>
          </a:xfrm>
          <a:prstGeom prst="rect">
            <a:avLst/>
          </a:prstGeom>
        </p:spPr>
      </p:pic>
      <p:sp>
        <p:nvSpPr>
          <p:cNvPr id="27" name="圆角矩形 15">
            <a:extLst>
              <a:ext uri="{FF2B5EF4-FFF2-40B4-BE49-F238E27FC236}">
                <a16:creationId xmlns:a16="http://schemas.microsoft.com/office/drawing/2014/main" id="{784477CA-503B-51DF-191F-1B4DDCB9434E}"/>
              </a:ext>
            </a:extLst>
          </p:cNvPr>
          <p:cNvSpPr/>
          <p:nvPr/>
        </p:nvSpPr>
        <p:spPr>
          <a:xfrm>
            <a:off x="1219200" y="5793204"/>
            <a:ext cx="3871272" cy="804806"/>
          </a:xfrm>
          <a:prstGeom prst="roundRect">
            <a:avLst/>
          </a:prstGeom>
          <a:solidFill>
            <a:srgbClr val="FFFF00">
              <a:alpha val="38824"/>
            </a:srgbClr>
          </a:solidFill>
          <a:ln w="28575" cap="flat" cmpd="sng" algn="ctr">
            <a:noFill/>
            <a:prstDash val="solid"/>
          </a:ln>
          <a:effectLst>
            <a:glow rad="127000">
              <a:srgbClr val="BDFF38">
                <a:alpha val="50000"/>
              </a:srgbClr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D29DC21E-6C20-F39F-763D-66B20FCCB23C}"/>
              </a:ext>
            </a:extLst>
          </p:cNvPr>
          <p:cNvSpPr txBox="1"/>
          <p:nvPr/>
        </p:nvSpPr>
        <p:spPr>
          <a:xfrm>
            <a:off x="8305800" y="21060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- 5 -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52">
            <a:extLst>
              <a:ext uri="{FF2B5EF4-FFF2-40B4-BE49-F238E27FC236}">
                <a16:creationId xmlns:a16="http://schemas.microsoft.com/office/drawing/2014/main" id="{2E922F91-86F0-C40B-C126-84D7D2945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951052"/>
            <a:ext cx="5867400" cy="468089"/>
          </a:xfrm>
          <a:prstGeom prst="roundRect">
            <a:avLst>
              <a:gd name="adj" fmla="val 6699"/>
            </a:avLst>
          </a:prstGeom>
          <a:gradFill rotWithShape="1">
            <a:gsLst>
              <a:gs pos="0">
                <a:srgbClr val="FFFFFF">
                  <a:alpha val="75000"/>
                </a:srgbClr>
              </a:gs>
              <a:gs pos="100000">
                <a:srgbClr val="FFFFFF">
                  <a:gamma/>
                  <a:tint val="0"/>
                  <a:invGamma/>
                  <a:alpha val="64999"/>
                </a:srgbClr>
              </a:gs>
            </a:gsLst>
            <a:lin ang="0" scaled="1"/>
          </a:gradFill>
          <a:ln w="38100" cmpd="dbl" algn="ctr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0010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 Classical description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9EA835B-578B-FF7B-29C5-5DABE8B91127}"/>
              </a:ext>
            </a:extLst>
          </p:cNvPr>
          <p:cNvSpPr txBox="1"/>
          <p:nvPr/>
        </p:nvSpPr>
        <p:spPr>
          <a:xfrm>
            <a:off x="533398" y="986135"/>
            <a:ext cx="5638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Interaction between two color charge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1A7F0952-BB80-8BF0-A645-76703BC0C3F4}"/>
                  </a:ext>
                </a:extLst>
              </p:cNvPr>
              <p:cNvSpPr txBox="1"/>
              <p:nvPr/>
            </p:nvSpPr>
            <p:spPr>
              <a:xfrm>
                <a:off x="1447800" y="1676400"/>
                <a:ext cx="3690594" cy="8013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𝑭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𝑪</m:t>
                            </m:r>
                          </m:e>
                          <m:sub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𝑪</m:t>
                            </m:r>
                          </m:e>
                          <m:sub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𝟐</m:t>
                            </m:r>
                          </m:sub>
                        </m:sSub>
                      </m:sub>
                    </m:sSub>
                    <m:r>
                      <a:rPr kumimoji="0" lang="en-US" altLang="zh-CN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楷体" panose="02010609060101010101" pitchFamily="49" charset="-122"/>
                        <a:cs typeface="+mn-cs"/>
                      </a:rPr>
                      <m:t>=</m:t>
                    </m:r>
                    <m:r>
                      <a:rPr kumimoji="0" lang="en-US" altLang="zh-CN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楷体" panose="02010609060101010101" pitchFamily="49" charset="-122"/>
                        <a:cs typeface="+mn-cs"/>
                      </a:rPr>
                      <m:t>𝒁</m:t>
                    </m:r>
                    <m:f>
                      <m:fPr>
                        <m:ctrlP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𝑪</m:t>
                            </m:r>
                          </m:e>
                          <m:sub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𝟏</m:t>
                            </m:r>
                          </m:sub>
                        </m:sSub>
                        <m: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⋅</m:t>
                        </m:r>
                        <m:sSub>
                          <m:sSub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𝑪</m:t>
                            </m:r>
                          </m:e>
                          <m:sub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𝒓</m:t>
                            </m:r>
                          </m:e>
                          <m:sup>
                            <m:r>
                              <a:rPr kumimoji="0" lang="en-US" altLang="zh-CN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kumimoji="0" lang="en-US" altLang="zh-CN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楷体" panose="02010609060101010101" pitchFamily="49" charset="-122"/>
                        <a:cs typeface="+mn-cs"/>
                      </a:rPr>
                      <m:t> </m:t>
                    </m:r>
                    <m:acc>
                      <m:accPr>
                        <m:chr m:val="⃗"/>
                        <m:ctrlP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zh-CN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𝒓</m:t>
                        </m:r>
                      </m:e>
                    </m:acc>
                  </m:oMath>
                </a14:m>
                <a:r>
                  <a:rPr kumimoji="0" lang="en-US" altLang="zh-CN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1A7F0952-BB80-8BF0-A645-76703BC0C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1676400"/>
                <a:ext cx="3690594" cy="8013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ACFB26D-B9CC-FF18-298C-710FE6E482C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95300" y="2590800"/>
                <a:ext cx="8153400" cy="39623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Char char="v"/>
                  <a:defRPr sz="280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§"/>
                  <a:defRPr sz="2400">
                    <a:solidFill>
                      <a:schemeClr val="bg2"/>
                    </a:solidFill>
                    <a:latin typeface="+mj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•"/>
                  <a:defRPr sz="2200">
                    <a:solidFill>
                      <a:schemeClr val="bg2"/>
                    </a:solidFill>
                    <a:latin typeface="+mj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bg2"/>
                    </a:solidFill>
                    <a:latin typeface="+mj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2"/>
                    </a:solidFill>
                    <a:latin typeface="+mj-lt"/>
                  </a:defRPr>
                </a:lvl9pPr>
              </a:lstStyle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Wingdings" pitchFamily="2" charset="2"/>
                  <a:buChar char="Ø"/>
                  <a:tabLst/>
                  <a:defRPr/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The dot product between two unit color charges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zh-CN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  <m:t>𝒄</m:t>
                          </m:r>
                        </m:e>
                        <m:sub>
                          <m:r>
                            <a:rPr kumimoji="0" lang="en-US" altLang="zh-CN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  <m:t>𝒊</m:t>
                          </m:r>
                        </m:sub>
                      </m:sSub>
                      <m:r>
                        <a:rPr kumimoji="0" lang="en-US" altLang="zh-CN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  <a:cs typeface="+mn-cs"/>
                        </a:rPr>
                        <m:t>⋅</m:t>
                      </m:r>
                      <m:d>
                        <m:dPr>
                          <m:ctrlPr>
                            <a:rPr kumimoji="0" lang="en-US" altLang="zh-CN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zh-CN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  <m:t>±</m:t>
                          </m:r>
                          <m:sSub>
                            <m:sSubPr>
                              <m:ctrlPr>
                                <a:rPr kumimoji="0" lang="en-US" altLang="zh-CN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+mn-cs"/>
                                </a:rPr>
                                <m:t>𝒄</m:t>
                              </m:r>
                            </m:e>
                            <m:sub>
                              <m:r>
                                <a:rPr kumimoji="0" lang="en-US" altLang="zh-CN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+mn-cs"/>
                                </a:rPr>
                                <m:t>𝒋</m:t>
                              </m:r>
                            </m:sub>
                          </m:sSub>
                        </m:e>
                      </m:d>
                      <m:r>
                        <a:rPr kumimoji="0" lang="en-US" altLang="zh-CN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  <a:cs typeface="+mn-cs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kumimoji="0" lang="en-US" altLang="zh-CN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kumimoji="0" lang="en-US" altLang="zh-CN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+mn-cs"/>
                                </a:rPr>
                              </m:ctrlPr>
                            </m:mPr>
                            <m:mr>
                              <m:e>
                                <m:r>
                                  <a:rPr kumimoji="0" lang="en-US" altLang="zh-CN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±</m:t>
                                </m:r>
                                <m:r>
                                  <a:rPr kumimoji="0" lang="en-US" altLang="zh-CN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kumimoji="0" lang="en-US" altLang="zh-CN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𝒊</m:t>
                                </m:r>
                                <m:r>
                                  <a:rPr kumimoji="0" lang="en-US" altLang="zh-CN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altLang="zh-CN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𝒋</m:t>
                                </m:r>
                              </m:e>
                            </m:mr>
                            <m:mr>
                              <m:e>
                                <m:r>
                                  <a:rPr kumimoji="0" lang="en-US" altLang="zh-CN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∓</m:t>
                                </m:r>
                                <m:f>
                                  <m:fPr>
                                    <m:ctrlPr>
                                      <a:rPr kumimoji="0" lang="en-US" altLang="zh-CN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楷体" panose="02010609060101010101" pitchFamily="49" charset="-122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US" altLang="zh-CN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楷体" panose="02010609060101010101" pitchFamily="49" charset="-122"/>
                                        <a:cs typeface="+mn-cs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kumimoji="0" lang="en-US" altLang="zh-CN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楷体" panose="02010609060101010101" pitchFamily="49" charset="-122"/>
                                        <a:cs typeface="+mn-cs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kumimoji="0" lang="en-US" altLang="zh-CN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𝒊</m:t>
                                </m:r>
                                <m:r>
                                  <a:rPr kumimoji="0" lang="en-US" altLang="zh-CN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≠</m:t>
                                </m:r>
                                <m:r>
                                  <a:rPr kumimoji="0" lang="en-US" altLang="zh-CN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𝒋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Wingdings" pitchFamily="2" charset="2"/>
                  <a:buChar char="Ø"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 Interaction between a quark and a Neutral particle</a:t>
                </a: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Wingdings" pitchFamily="2" charset="2"/>
                  <a:buChar char="Ø"/>
                  <a:tabLst/>
                  <a:defRPr/>
                </a:pPr>
                <a:endPara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None/>
                  <a:tabLst/>
                  <a:defRPr/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                                      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None/>
                  <a:tabLst/>
                  <a:defRPr/>
                </a:pPr>
                <a:endPara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None/>
                  <a:tabLst/>
                  <a:defRPr/>
                </a:pPr>
                <a:endPara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None/>
                  <a:tabLst/>
                  <a:defRPr/>
                </a:pP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  <a:p>
                <a:pPr marL="0" indent="0">
                  <a:buClr>
                    <a:srgbClr val="FF0000"/>
                  </a:buClr>
                  <a:buNone/>
                </a:pP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Wingdings" pitchFamily="2" charset="2"/>
                  <a:buChar char="Ø"/>
                  <a:tabLst/>
                  <a:defRPr/>
                </a:pP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ACFB26D-B9CC-FF18-298C-710FE6E482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300" y="2590800"/>
                <a:ext cx="8153400" cy="3962398"/>
              </a:xfrm>
              <a:prstGeom prst="rect">
                <a:avLst/>
              </a:prstGeom>
              <a:blipFill>
                <a:blip r:embed="rId3"/>
                <a:stretch>
                  <a:fillRect l="-673" t="-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A91A0BCD-A393-A1A3-610E-BE7B30D6D9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2" y="4495801"/>
            <a:ext cx="4572960" cy="1981200"/>
          </a:xfrm>
          <a:prstGeom prst="rect">
            <a:avLst/>
          </a:prstGeom>
        </p:spPr>
      </p:pic>
      <p:sp>
        <p:nvSpPr>
          <p:cNvPr id="25" name="箭头: 右 24">
            <a:extLst>
              <a:ext uri="{FF2B5EF4-FFF2-40B4-BE49-F238E27FC236}">
                <a16:creationId xmlns:a16="http://schemas.microsoft.com/office/drawing/2014/main" id="{716AF3C0-D9C5-0781-20F5-50DB12DB7A65}"/>
              </a:ext>
            </a:extLst>
          </p:cNvPr>
          <p:cNvSpPr/>
          <p:nvPr/>
        </p:nvSpPr>
        <p:spPr>
          <a:xfrm>
            <a:off x="5105401" y="1981200"/>
            <a:ext cx="457199" cy="152400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FEA2CE84-5F9E-861B-3842-40971A2175D1}"/>
                  </a:ext>
                </a:extLst>
              </p:cNvPr>
              <p:cNvSpPr txBox="1"/>
              <p:nvPr/>
            </p:nvSpPr>
            <p:spPr>
              <a:xfrm>
                <a:off x="6096000" y="1634590"/>
                <a:ext cx="1534202" cy="803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altLang="zh-CN" sz="2800" b="1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num>
                        <m:den>
                          <m:r>
                            <a:rPr lang="en-US" altLang="zh-CN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den>
                      </m:f>
                    </m:oMath>
                  </m:oMathPara>
                </a14:m>
                <a:endParaRPr lang="zh-CN" altLang="en-US" sz="2800" b="1" dirty="0"/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FEA2CE84-5F9E-861B-3842-40971A2175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34590"/>
                <a:ext cx="1534202" cy="8038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圆角矩形 15">
            <a:extLst>
              <a:ext uri="{FF2B5EF4-FFF2-40B4-BE49-F238E27FC236}">
                <a16:creationId xmlns:a16="http://schemas.microsoft.com/office/drawing/2014/main" id="{F5106CE1-4435-C052-B4EF-427D59B2E555}"/>
              </a:ext>
            </a:extLst>
          </p:cNvPr>
          <p:cNvSpPr/>
          <p:nvPr/>
        </p:nvSpPr>
        <p:spPr>
          <a:xfrm>
            <a:off x="4724400" y="1600200"/>
            <a:ext cx="3352800" cy="842427"/>
          </a:xfrm>
          <a:prstGeom prst="roundRect">
            <a:avLst/>
          </a:prstGeom>
          <a:solidFill>
            <a:srgbClr val="FFFF00">
              <a:alpha val="38824"/>
            </a:srgbClr>
          </a:solidFill>
          <a:ln w="28575" cap="flat" cmpd="sng" algn="ctr">
            <a:noFill/>
            <a:prstDash val="solid"/>
          </a:ln>
          <a:effectLst>
            <a:glow rad="127000">
              <a:srgbClr val="BDFF38">
                <a:alpha val="50000"/>
              </a:srgbClr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28" name="Rectangle 78">
            <a:extLst>
              <a:ext uri="{FF2B5EF4-FFF2-40B4-BE49-F238E27FC236}">
                <a16:creationId xmlns:a16="http://schemas.microsoft.com/office/drawing/2014/main" id="{B161DE77-A7A9-EB1A-52FA-5F1067ED263B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0" y="6553200"/>
            <a:ext cx="9153525" cy="3190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6BB01CB3-6D69-D592-588E-3A48DBFCA48F}"/>
              </a:ext>
            </a:extLst>
          </p:cNvPr>
          <p:cNvSpPr txBox="1"/>
          <p:nvPr/>
        </p:nvSpPr>
        <p:spPr>
          <a:xfrm>
            <a:off x="30480" y="6534090"/>
            <a:ext cx="9037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Advances, Innovations, and Prospects in High-Energy Nuclear Physics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026F89F2-EA44-2781-91D0-977EE2AD1A87}"/>
              </a:ext>
            </a:extLst>
          </p:cNvPr>
          <p:cNvSpPr txBox="1"/>
          <p:nvPr/>
        </p:nvSpPr>
        <p:spPr>
          <a:xfrm>
            <a:off x="8305800" y="21060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- 6 -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5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904C1712-B283-40A5-3B83-5016F5804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7271208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 Classical description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AutoShape 52">
            <a:extLst>
              <a:ext uri="{FF2B5EF4-FFF2-40B4-BE49-F238E27FC236}">
                <a16:creationId xmlns:a16="http://schemas.microsoft.com/office/drawing/2014/main" id="{AB58D0C1-808C-A6C6-0A3F-19E38987D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951052"/>
            <a:ext cx="3962400" cy="468089"/>
          </a:xfrm>
          <a:prstGeom prst="roundRect">
            <a:avLst>
              <a:gd name="adj" fmla="val 6699"/>
            </a:avLst>
          </a:prstGeom>
          <a:gradFill rotWithShape="1">
            <a:gsLst>
              <a:gs pos="0">
                <a:srgbClr val="FFFFFF">
                  <a:alpha val="75000"/>
                </a:srgbClr>
              </a:gs>
              <a:gs pos="100000">
                <a:srgbClr val="FFFFFF">
                  <a:gamma/>
                  <a:tint val="0"/>
                  <a:invGamma/>
                  <a:alpha val="64999"/>
                </a:srgbClr>
              </a:gs>
            </a:gsLst>
            <a:lin ang="0" scaled="1"/>
          </a:gradFill>
          <a:ln w="38100" cmpd="dbl" algn="ctr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The color magnetic field 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ED0CE108-3579-6D43-5AF6-5AE03265F44D}"/>
              </a:ext>
            </a:extLst>
          </p:cNvPr>
          <p:cNvGrpSpPr/>
          <p:nvPr/>
        </p:nvGrpSpPr>
        <p:grpSpPr>
          <a:xfrm>
            <a:off x="838200" y="2057400"/>
            <a:ext cx="1981200" cy="1981200"/>
            <a:chOff x="838200" y="2057400"/>
            <a:chExt cx="1981200" cy="1981200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D623B304-A82C-AE50-C397-3A6A5D4D1037}"/>
                </a:ext>
              </a:extLst>
            </p:cNvPr>
            <p:cNvSpPr/>
            <p:nvPr/>
          </p:nvSpPr>
          <p:spPr>
            <a:xfrm>
              <a:off x="1028700" y="2247900"/>
              <a:ext cx="1600200" cy="1600200"/>
            </a:xfrm>
            <a:prstGeom prst="ellips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8007FF23-077F-6A7E-E375-67206C3496D3}"/>
                </a:ext>
              </a:extLst>
            </p:cNvPr>
            <p:cNvSpPr/>
            <p:nvPr/>
          </p:nvSpPr>
          <p:spPr>
            <a:xfrm>
              <a:off x="1783080" y="3002280"/>
              <a:ext cx="121919" cy="121919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E6C5158F-5A50-A987-C2C3-F38DAC5D8B75}"/>
                </a:ext>
              </a:extLst>
            </p:cNvPr>
            <p:cNvSpPr/>
            <p:nvPr/>
          </p:nvSpPr>
          <p:spPr>
            <a:xfrm>
              <a:off x="2301238" y="2385430"/>
              <a:ext cx="137162" cy="137162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C9A54204-317A-B78C-25D4-E03B3B650296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" y="3581400"/>
              <a:ext cx="228600" cy="152401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9F6F699-8300-F10F-4E28-96AA959780CD}"/>
                </a:ext>
              </a:extLst>
            </p:cNvPr>
            <p:cNvSpPr/>
            <p:nvPr/>
          </p:nvSpPr>
          <p:spPr>
            <a:xfrm>
              <a:off x="1447800" y="26670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1ADA4492-4BD1-3898-A22E-6D1B8F92FEEE}"/>
                </a:ext>
              </a:extLst>
            </p:cNvPr>
            <p:cNvSpPr/>
            <p:nvPr/>
          </p:nvSpPr>
          <p:spPr>
            <a:xfrm>
              <a:off x="2133600" y="26670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6E07841D-C36A-B4CE-8FC0-8212C77A99AF}"/>
                </a:ext>
              </a:extLst>
            </p:cNvPr>
            <p:cNvSpPr/>
            <p:nvPr/>
          </p:nvSpPr>
          <p:spPr>
            <a:xfrm>
              <a:off x="1783081" y="26670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00B68E28-979A-D41F-8CB0-6D12C1E99F20}"/>
                </a:ext>
              </a:extLst>
            </p:cNvPr>
            <p:cNvSpPr/>
            <p:nvPr/>
          </p:nvSpPr>
          <p:spPr>
            <a:xfrm>
              <a:off x="2133600" y="3002281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58A021C8-E05D-6524-3B7C-4BF66128DC7B}"/>
                </a:ext>
              </a:extLst>
            </p:cNvPr>
            <p:cNvSpPr/>
            <p:nvPr/>
          </p:nvSpPr>
          <p:spPr>
            <a:xfrm>
              <a:off x="1828800" y="33528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CF0491A7-657E-3B9D-503C-5FEC9A292F60}"/>
                </a:ext>
              </a:extLst>
            </p:cNvPr>
            <p:cNvSpPr/>
            <p:nvPr/>
          </p:nvSpPr>
          <p:spPr>
            <a:xfrm>
              <a:off x="1447800" y="33528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9D795BB0-1CB7-D85B-3A81-459F8BA5140C}"/>
                </a:ext>
              </a:extLst>
            </p:cNvPr>
            <p:cNvSpPr/>
            <p:nvPr/>
          </p:nvSpPr>
          <p:spPr>
            <a:xfrm>
              <a:off x="1447800" y="30480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F4E55ED6-A650-B12A-7D9D-7D3EDAFB02A4}"/>
                </a:ext>
              </a:extLst>
            </p:cNvPr>
            <p:cNvSpPr/>
            <p:nvPr/>
          </p:nvSpPr>
          <p:spPr>
            <a:xfrm>
              <a:off x="1783081" y="2400673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84BD253E-E78D-C5F3-8B17-DF3F0C51CA03}"/>
                </a:ext>
              </a:extLst>
            </p:cNvPr>
            <p:cNvSpPr/>
            <p:nvPr/>
          </p:nvSpPr>
          <p:spPr>
            <a:xfrm>
              <a:off x="2438400" y="29718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8FA8B794-851C-679B-0431-ED130963FB85}"/>
                </a:ext>
              </a:extLst>
            </p:cNvPr>
            <p:cNvSpPr/>
            <p:nvPr/>
          </p:nvSpPr>
          <p:spPr>
            <a:xfrm>
              <a:off x="1219200" y="30480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5CBCC81A-A9DA-2F83-B5B3-A2A488818744}"/>
                </a:ext>
              </a:extLst>
            </p:cNvPr>
            <p:cNvSpPr/>
            <p:nvPr/>
          </p:nvSpPr>
          <p:spPr>
            <a:xfrm>
              <a:off x="2164081" y="33528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DF0A6A08-371D-ECAD-9310-D8BE2CC97E2B}"/>
                </a:ext>
              </a:extLst>
            </p:cNvPr>
            <p:cNvSpPr/>
            <p:nvPr/>
          </p:nvSpPr>
          <p:spPr>
            <a:xfrm>
              <a:off x="1828800" y="30480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id="{0E8086AC-FBEE-C1C4-4A04-3B7646292554}"/>
                </a:ext>
              </a:extLst>
            </p:cNvPr>
            <p:cNvSpPr/>
            <p:nvPr/>
          </p:nvSpPr>
          <p:spPr>
            <a:xfrm>
              <a:off x="1859281" y="3581400"/>
              <a:ext cx="45719" cy="45719"/>
            </a:xfrm>
            <a:prstGeom prst="ellipse">
              <a:avLst/>
            </a:prstGeom>
            <a:solidFill>
              <a:schemeClr val="accent1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79CCB5D8-2189-37BF-8730-E37107F86570}"/>
                </a:ext>
              </a:extLst>
            </p:cNvPr>
            <p:cNvCxnSpPr/>
            <p:nvPr/>
          </p:nvCxnSpPr>
          <p:spPr>
            <a:xfrm>
              <a:off x="876300" y="21336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94C687F2-A3CE-B855-A05F-F0D82AED3148}"/>
                </a:ext>
              </a:extLst>
            </p:cNvPr>
            <p:cNvCxnSpPr/>
            <p:nvPr/>
          </p:nvCxnSpPr>
          <p:spPr>
            <a:xfrm flipH="1">
              <a:off x="876300" y="21336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82FC05F6-617F-B8D5-7E23-27D77CD67417}"/>
                </a:ext>
              </a:extLst>
            </p:cNvPr>
            <p:cNvCxnSpPr/>
            <p:nvPr/>
          </p:nvCxnSpPr>
          <p:spPr>
            <a:xfrm>
              <a:off x="838200" y="38481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id="{B0FE056C-45C2-847F-66EC-852F8089DF87}"/>
                </a:ext>
              </a:extLst>
            </p:cNvPr>
            <p:cNvCxnSpPr/>
            <p:nvPr/>
          </p:nvCxnSpPr>
          <p:spPr>
            <a:xfrm flipH="1">
              <a:off x="838200" y="38481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id="{29DD2901-CD09-0D77-869C-4922BC59870A}"/>
                </a:ext>
              </a:extLst>
            </p:cNvPr>
            <p:cNvCxnSpPr/>
            <p:nvPr/>
          </p:nvCxnSpPr>
          <p:spPr>
            <a:xfrm>
              <a:off x="2667000" y="20574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>
              <a:extLst>
                <a:ext uri="{FF2B5EF4-FFF2-40B4-BE49-F238E27FC236}">
                  <a16:creationId xmlns:a16="http://schemas.microsoft.com/office/drawing/2014/main" id="{39844FF1-ED3C-F61C-B894-E76D89347BEF}"/>
                </a:ext>
              </a:extLst>
            </p:cNvPr>
            <p:cNvCxnSpPr/>
            <p:nvPr/>
          </p:nvCxnSpPr>
          <p:spPr>
            <a:xfrm flipH="1">
              <a:off x="2667000" y="20574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id="{6DD5B7A4-FA41-400E-9D2E-9579F2B0C931}"/>
                </a:ext>
              </a:extLst>
            </p:cNvPr>
            <p:cNvCxnSpPr/>
            <p:nvPr/>
          </p:nvCxnSpPr>
          <p:spPr>
            <a:xfrm>
              <a:off x="2667000" y="38481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:a16="http://schemas.microsoft.com/office/drawing/2014/main" id="{0A5310B6-EC38-CE81-56ED-0D9851741A1E}"/>
                </a:ext>
              </a:extLst>
            </p:cNvPr>
            <p:cNvCxnSpPr/>
            <p:nvPr/>
          </p:nvCxnSpPr>
          <p:spPr>
            <a:xfrm flipH="1">
              <a:off x="2667000" y="38481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id="{D6DEDB75-83A5-23B4-8322-652D7346F32F}"/>
                </a:ext>
              </a:extLst>
            </p:cNvPr>
            <p:cNvCxnSpPr/>
            <p:nvPr/>
          </p:nvCxnSpPr>
          <p:spPr>
            <a:xfrm>
              <a:off x="838200" y="29718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id="{047D03F9-8B65-3A0C-64D3-22DF4ABEB0D8}"/>
                </a:ext>
              </a:extLst>
            </p:cNvPr>
            <p:cNvCxnSpPr/>
            <p:nvPr/>
          </p:nvCxnSpPr>
          <p:spPr>
            <a:xfrm flipH="1">
              <a:off x="838200" y="29718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>
              <a:extLst>
                <a:ext uri="{FF2B5EF4-FFF2-40B4-BE49-F238E27FC236}">
                  <a16:creationId xmlns:a16="http://schemas.microsoft.com/office/drawing/2014/main" id="{4CCEA8A5-BAB9-9090-3672-4F1A47DB4B13}"/>
                </a:ext>
              </a:extLst>
            </p:cNvPr>
            <p:cNvCxnSpPr/>
            <p:nvPr/>
          </p:nvCxnSpPr>
          <p:spPr>
            <a:xfrm>
              <a:off x="1752600" y="20574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id="{2729D585-04BC-F548-A72F-B7C13552D8DE}"/>
                </a:ext>
              </a:extLst>
            </p:cNvPr>
            <p:cNvCxnSpPr/>
            <p:nvPr/>
          </p:nvCxnSpPr>
          <p:spPr>
            <a:xfrm flipH="1">
              <a:off x="1752600" y="20574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A6A703FD-BF77-2413-2AED-812BB13FACEA}"/>
                </a:ext>
              </a:extLst>
            </p:cNvPr>
            <p:cNvCxnSpPr/>
            <p:nvPr/>
          </p:nvCxnSpPr>
          <p:spPr>
            <a:xfrm>
              <a:off x="2705100" y="28575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>
              <a:extLst>
                <a:ext uri="{FF2B5EF4-FFF2-40B4-BE49-F238E27FC236}">
                  <a16:creationId xmlns:a16="http://schemas.microsoft.com/office/drawing/2014/main" id="{32D606E3-FED5-0B01-2CEC-1C05BEB72081}"/>
                </a:ext>
              </a:extLst>
            </p:cNvPr>
            <p:cNvCxnSpPr/>
            <p:nvPr/>
          </p:nvCxnSpPr>
          <p:spPr>
            <a:xfrm flipH="1">
              <a:off x="2705100" y="28575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>
              <a:extLst>
                <a:ext uri="{FF2B5EF4-FFF2-40B4-BE49-F238E27FC236}">
                  <a16:creationId xmlns:a16="http://schemas.microsoft.com/office/drawing/2014/main" id="{6A053EE4-F5A3-8A42-9BA3-226F9157EF36}"/>
                </a:ext>
              </a:extLst>
            </p:cNvPr>
            <p:cNvCxnSpPr/>
            <p:nvPr/>
          </p:nvCxnSpPr>
          <p:spPr>
            <a:xfrm>
              <a:off x="1790700" y="39243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>
              <a:extLst>
                <a:ext uri="{FF2B5EF4-FFF2-40B4-BE49-F238E27FC236}">
                  <a16:creationId xmlns:a16="http://schemas.microsoft.com/office/drawing/2014/main" id="{3E3DDC4E-37E9-78BA-29AD-385DC949B7C8}"/>
                </a:ext>
              </a:extLst>
            </p:cNvPr>
            <p:cNvCxnSpPr/>
            <p:nvPr/>
          </p:nvCxnSpPr>
          <p:spPr>
            <a:xfrm flipH="1">
              <a:off x="1790700" y="3924300"/>
              <a:ext cx="114300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箭头连接符 80">
              <a:extLst>
                <a:ext uri="{FF2B5EF4-FFF2-40B4-BE49-F238E27FC236}">
                  <a16:creationId xmlns:a16="http://schemas.microsoft.com/office/drawing/2014/main" id="{DF86C849-55A7-6C23-537E-9D04C4FB4864}"/>
                </a:ext>
              </a:extLst>
            </p:cNvPr>
            <p:cNvCxnSpPr>
              <a:cxnSpLocks/>
              <a:stCxn id="15" idx="0"/>
              <a:endCxn id="16" idx="3"/>
            </p:cNvCxnSpPr>
            <p:nvPr/>
          </p:nvCxnSpPr>
          <p:spPr>
            <a:xfrm flipV="1">
              <a:off x="1844040" y="2502505"/>
              <a:ext cx="477285" cy="4997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文本框 84">
                  <a:extLst>
                    <a:ext uri="{FF2B5EF4-FFF2-40B4-BE49-F238E27FC236}">
                      <a16:creationId xmlns:a16="http://schemas.microsoft.com/office/drawing/2014/main" id="{4A9678CD-78AB-4D5E-A1B0-D232C5A7450B}"/>
                    </a:ext>
                  </a:extLst>
                </p:cNvPr>
                <p:cNvSpPr txBox="1"/>
                <p:nvPr/>
              </p:nvSpPr>
              <p:spPr>
                <a:xfrm>
                  <a:off x="1912619" y="2500273"/>
                  <a:ext cx="182881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zh-CN" altLang="en-US" sz="2400" dirty="0"/>
                </a:p>
              </p:txBody>
            </p:sp>
          </mc:Choice>
          <mc:Fallback xmlns="">
            <p:sp>
              <p:nvSpPr>
                <p:cNvPr id="85" name="文本框 84">
                  <a:extLst>
                    <a:ext uri="{FF2B5EF4-FFF2-40B4-BE49-F238E27FC236}">
                      <a16:creationId xmlns:a16="http://schemas.microsoft.com/office/drawing/2014/main" id="{4A9678CD-78AB-4D5E-A1B0-D232C5A745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2619" y="2500273"/>
                  <a:ext cx="182881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43333" r="-33333" b="-163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7" name="文本框 86">
            <a:extLst>
              <a:ext uri="{FF2B5EF4-FFF2-40B4-BE49-F238E27FC236}">
                <a16:creationId xmlns:a16="http://schemas.microsoft.com/office/drawing/2014/main" id="{DA62CD7E-2414-D1B9-E068-AFCCE68E4157}"/>
              </a:ext>
            </a:extLst>
          </p:cNvPr>
          <p:cNvSpPr txBox="1"/>
          <p:nvPr/>
        </p:nvSpPr>
        <p:spPr>
          <a:xfrm>
            <a:off x="3069854" y="1524000"/>
            <a:ext cx="58455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2000" dirty="0"/>
              <a:t>Circular motion of color charge forms color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文本框 87">
                <a:extLst>
                  <a:ext uri="{FF2B5EF4-FFF2-40B4-BE49-F238E27FC236}">
                    <a16:creationId xmlns:a16="http://schemas.microsoft.com/office/drawing/2014/main" id="{89D7017D-FFC2-275C-15BA-C45117E5D9FE}"/>
                  </a:ext>
                </a:extLst>
              </p:cNvPr>
              <p:cNvSpPr txBox="1"/>
              <p:nvPr/>
            </p:nvSpPr>
            <p:spPr>
              <a:xfrm>
                <a:off x="4267200" y="1981200"/>
                <a:ext cx="1376274" cy="527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=|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|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8" name="文本框 87">
                <a:extLst>
                  <a:ext uri="{FF2B5EF4-FFF2-40B4-BE49-F238E27FC236}">
                    <a16:creationId xmlns:a16="http://schemas.microsoft.com/office/drawing/2014/main" id="{89D7017D-FFC2-275C-15BA-C45117E5D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0" y="1981200"/>
                <a:ext cx="1376274" cy="5276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文本框 89">
            <a:extLst>
              <a:ext uri="{FF2B5EF4-FFF2-40B4-BE49-F238E27FC236}">
                <a16:creationId xmlns:a16="http://schemas.microsoft.com/office/drawing/2014/main" id="{5F7F8810-A332-FCC2-3713-C5AC48789349}"/>
              </a:ext>
            </a:extLst>
          </p:cNvPr>
          <p:cNvSpPr txBox="1"/>
          <p:nvPr/>
        </p:nvSpPr>
        <p:spPr>
          <a:xfrm>
            <a:off x="3124200" y="2560707"/>
            <a:ext cx="5715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dirty="0"/>
              <a:t>Circular color flow excited color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BED82182-AEBC-EA09-8062-99E9587C606E}"/>
                  </a:ext>
                </a:extLst>
              </p:cNvPr>
              <p:cNvSpPr txBox="1"/>
              <p:nvPr/>
            </p:nvSpPr>
            <p:spPr>
              <a:xfrm>
                <a:off x="4038600" y="3048000"/>
                <a:ext cx="4070602" cy="5833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𝑐𝑧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)]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BED82182-AEBC-EA09-8062-99E9587C60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3048000"/>
                <a:ext cx="4070602" cy="5833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文本框 95">
            <a:extLst>
              <a:ext uri="{FF2B5EF4-FFF2-40B4-BE49-F238E27FC236}">
                <a16:creationId xmlns:a16="http://schemas.microsoft.com/office/drawing/2014/main" id="{B1A76DFB-D9CD-5A81-75D4-E602EF4C618D}"/>
              </a:ext>
            </a:extLst>
          </p:cNvPr>
          <p:cNvSpPr txBox="1"/>
          <p:nvPr/>
        </p:nvSpPr>
        <p:spPr>
          <a:xfrm>
            <a:off x="3135984" y="384810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dirty="0"/>
              <a:t>The color magnetic field energy</a:t>
            </a:r>
          </a:p>
        </p:txBody>
      </p:sp>
      <p:pic>
        <p:nvPicPr>
          <p:cNvPr id="99" name="图片 98">
            <a:extLst>
              <a:ext uri="{FF2B5EF4-FFF2-40B4-BE49-F238E27FC236}">
                <a16:creationId xmlns:a16="http://schemas.microsoft.com/office/drawing/2014/main" id="{FB163F97-7EC9-AE66-A50D-DB16FF573A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06" y="4559419"/>
            <a:ext cx="2806148" cy="2104611"/>
          </a:xfrm>
          <a:prstGeom prst="rect">
            <a:avLst/>
          </a:prstGeom>
        </p:spPr>
      </p:pic>
      <p:pic>
        <p:nvPicPr>
          <p:cNvPr id="101" name="图片 100">
            <a:extLst>
              <a:ext uri="{FF2B5EF4-FFF2-40B4-BE49-F238E27FC236}">
                <a16:creationId xmlns:a16="http://schemas.microsoft.com/office/drawing/2014/main" id="{F12AC999-4210-4A3B-C2C5-624CCFA24C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559418"/>
            <a:ext cx="2806149" cy="21046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3BCB2F99-061E-CD58-416B-C941CAC08ECF}"/>
                  </a:ext>
                </a:extLst>
              </p:cNvPr>
              <p:cNvSpPr txBox="1"/>
              <p:nvPr/>
            </p:nvSpPr>
            <p:spPr>
              <a:xfrm>
                <a:off x="5732642" y="4842070"/>
                <a:ext cx="230056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𝐵𝑐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=22.97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  <m:sSubSup>
                        <m:sSub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altLang="zh-CN" sz="2400" b="0" dirty="0"/>
              </a:p>
            </p:txBody>
          </p:sp>
        </mc:Choice>
        <mc:Fallback xmlns=""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3BCB2F99-061E-CD58-416B-C941CAC08E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2642" y="4842070"/>
                <a:ext cx="2300566" cy="369332"/>
              </a:xfrm>
              <a:prstGeom prst="rect">
                <a:avLst/>
              </a:prstGeom>
              <a:blipFill>
                <a:blip r:embed="rId7"/>
                <a:stretch>
                  <a:fillRect l="-2116" r="-794" b="-163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文本框 102">
                <a:extLst>
                  <a:ext uri="{FF2B5EF4-FFF2-40B4-BE49-F238E27FC236}">
                    <a16:creationId xmlns:a16="http://schemas.microsoft.com/office/drawing/2014/main" id="{CE4FD5C4-9DE4-9AEC-9308-089AD29A9A67}"/>
                  </a:ext>
                </a:extLst>
              </p:cNvPr>
              <p:cNvSpPr txBox="1"/>
              <p:nvPr/>
            </p:nvSpPr>
            <p:spPr>
              <a:xfrm>
                <a:off x="6324600" y="5446279"/>
                <a:ext cx="2119363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=0.5818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  <m:f>
                        <m:f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103" name="文本框 102">
                <a:extLst>
                  <a:ext uri="{FF2B5EF4-FFF2-40B4-BE49-F238E27FC236}">
                    <a16:creationId xmlns:a16="http://schemas.microsoft.com/office/drawing/2014/main" id="{CE4FD5C4-9DE4-9AEC-9308-089AD29A9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5446279"/>
                <a:ext cx="2119363" cy="69147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文本框 103">
                <a:extLst>
                  <a:ext uri="{FF2B5EF4-FFF2-40B4-BE49-F238E27FC236}">
                    <a16:creationId xmlns:a16="http://schemas.microsoft.com/office/drawing/2014/main" id="{321285DB-5655-9588-7375-A9CBDC2486A6}"/>
                  </a:ext>
                </a:extLst>
              </p:cNvPr>
              <p:cNvSpPr txBox="1"/>
              <p:nvPr/>
            </p:nvSpPr>
            <p:spPr>
              <a:xfrm>
                <a:off x="6248400" y="1828800"/>
                <a:ext cx="2034083" cy="734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  <m:sup/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</m:acc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num>
                            <m:den>
                              <m:sSup>
                                <m:sSup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04" name="文本框 103">
                <a:extLst>
                  <a:ext uri="{FF2B5EF4-FFF2-40B4-BE49-F238E27FC236}">
                    <a16:creationId xmlns:a16="http://schemas.microsoft.com/office/drawing/2014/main" id="{321285DB-5655-9588-7375-A9CBDC248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1828800"/>
                <a:ext cx="2034083" cy="73468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圆角矩形 15">
            <a:extLst>
              <a:ext uri="{FF2B5EF4-FFF2-40B4-BE49-F238E27FC236}">
                <a16:creationId xmlns:a16="http://schemas.microsoft.com/office/drawing/2014/main" id="{2CE99017-7659-6DAA-149D-ABF6E410A9B9}"/>
              </a:ext>
            </a:extLst>
          </p:cNvPr>
          <p:cNvSpPr/>
          <p:nvPr/>
        </p:nvSpPr>
        <p:spPr>
          <a:xfrm>
            <a:off x="6248400" y="5446279"/>
            <a:ext cx="2362200" cy="838331"/>
          </a:xfrm>
          <a:prstGeom prst="roundRect">
            <a:avLst/>
          </a:prstGeom>
          <a:solidFill>
            <a:srgbClr val="FFFF00">
              <a:alpha val="38824"/>
            </a:srgbClr>
          </a:solidFill>
          <a:ln w="28575" cap="flat" cmpd="sng" algn="ctr">
            <a:noFill/>
            <a:prstDash val="solid"/>
          </a:ln>
          <a:effectLst>
            <a:glow rad="127000">
              <a:srgbClr val="BDFF38">
                <a:alpha val="50000"/>
              </a:srgbClr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DF71548B-25AB-A220-A748-210B1575FA91}"/>
              </a:ext>
            </a:extLst>
          </p:cNvPr>
          <p:cNvSpPr txBox="1"/>
          <p:nvPr/>
        </p:nvSpPr>
        <p:spPr>
          <a:xfrm>
            <a:off x="8305800" y="21060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- 7 -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7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904C1712-B283-40A5-3B83-5016F5804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7315200" cy="563563"/>
          </a:xfrm>
        </p:spPr>
        <p:txBody>
          <a:bodyPr/>
          <a:lstStyle/>
          <a:p>
            <a:r>
              <a:rPr lang="en-US" altLang="zh-CN" sz="4000" i="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 Classical description</a:t>
            </a:r>
            <a:endParaRPr lang="zh-CN" altLang="en-US" sz="4000" i="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AutoShape 52">
            <a:extLst>
              <a:ext uri="{FF2B5EF4-FFF2-40B4-BE49-F238E27FC236}">
                <a16:creationId xmlns:a16="http://schemas.microsoft.com/office/drawing/2014/main" id="{AB58D0C1-808C-A6C6-0A3F-19E38987D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951052"/>
            <a:ext cx="3505200" cy="468089"/>
          </a:xfrm>
          <a:prstGeom prst="roundRect">
            <a:avLst>
              <a:gd name="adj" fmla="val 6699"/>
            </a:avLst>
          </a:prstGeom>
          <a:gradFill rotWithShape="1">
            <a:gsLst>
              <a:gs pos="0">
                <a:srgbClr val="FFFFFF">
                  <a:alpha val="75000"/>
                </a:srgbClr>
              </a:gs>
              <a:gs pos="100000">
                <a:srgbClr val="FFFFFF">
                  <a:gamma/>
                  <a:tint val="0"/>
                  <a:invGamma/>
                  <a:alpha val="64999"/>
                </a:srgbClr>
              </a:gs>
            </a:gsLst>
            <a:lin ang="0" scaled="1"/>
          </a:gradFill>
          <a:ln w="38100" cmpd="dbl" algn="ctr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Interaction from spin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DA62CD7E-2414-D1B9-E068-AFCCE68E4157}"/>
              </a:ext>
            </a:extLst>
          </p:cNvPr>
          <p:cNvSpPr txBox="1"/>
          <p:nvPr/>
        </p:nvSpPr>
        <p:spPr>
          <a:xfrm>
            <a:off x="3069854" y="1524000"/>
            <a:ext cx="58455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sz="2000" dirty="0"/>
              <a:t>Color flow attracts in the same direction and repels in the opposite direction</a:t>
            </a:r>
            <a:endParaRPr lang="zh-CN" altLang="en-US" sz="2000" dirty="0"/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5F7F8810-A332-FCC2-3713-C5AC48789349}"/>
              </a:ext>
            </a:extLst>
          </p:cNvPr>
          <p:cNvSpPr txBox="1"/>
          <p:nvPr/>
        </p:nvSpPr>
        <p:spPr>
          <a:xfrm>
            <a:off x="3124200" y="2560707"/>
            <a:ext cx="5715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sz="2000" dirty="0"/>
              <a:t>Treating spin as the rotational motion of color charge</a:t>
            </a:r>
            <a:endParaRPr lang="zh-CN" altLang="en-US" sz="2000" dirty="0"/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B1A76DFB-D9CD-5A81-75D4-E602EF4C618D}"/>
              </a:ext>
            </a:extLst>
          </p:cNvPr>
          <p:cNvSpPr txBox="1"/>
          <p:nvPr/>
        </p:nvSpPr>
        <p:spPr>
          <a:xfrm>
            <a:off x="3159550" y="3533927"/>
            <a:ext cx="56270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sz="2000" dirty="0"/>
              <a:t>the harmonic oscillator potential caused by spin</a:t>
            </a:r>
            <a:endParaRPr lang="zh-CN" altLang="en-US" sz="2000" dirty="0"/>
          </a:p>
        </p:txBody>
      </p: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5B5DE9B6-25DE-C19F-AB40-7A0708C20FBB}"/>
              </a:ext>
            </a:extLst>
          </p:cNvPr>
          <p:cNvCxnSpPr/>
          <p:nvPr/>
        </p:nvCxnSpPr>
        <p:spPr>
          <a:xfrm flipV="1">
            <a:off x="762000" y="1752600"/>
            <a:ext cx="0" cy="53340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E8EB3105-070A-6072-4DDB-09E4D88A6492}"/>
              </a:ext>
            </a:extLst>
          </p:cNvPr>
          <p:cNvCxnSpPr/>
          <p:nvPr/>
        </p:nvCxnSpPr>
        <p:spPr>
          <a:xfrm flipV="1">
            <a:off x="1219200" y="1752600"/>
            <a:ext cx="0" cy="53340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11B89B1E-579E-DC67-3D25-02BE4420870F}"/>
              </a:ext>
            </a:extLst>
          </p:cNvPr>
          <p:cNvCxnSpPr>
            <a:cxnSpLocks/>
          </p:cNvCxnSpPr>
          <p:nvPr/>
        </p:nvCxnSpPr>
        <p:spPr>
          <a:xfrm>
            <a:off x="762000" y="1981200"/>
            <a:ext cx="228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30DE9082-71D5-DB87-1AC6-E68E531E382D}"/>
              </a:ext>
            </a:extLst>
          </p:cNvPr>
          <p:cNvCxnSpPr>
            <a:cxnSpLocks/>
          </p:cNvCxnSpPr>
          <p:nvPr/>
        </p:nvCxnSpPr>
        <p:spPr>
          <a:xfrm flipH="1">
            <a:off x="990600" y="1981200"/>
            <a:ext cx="228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C6D3B899-050C-548C-55BF-4A5E8D354DBF}"/>
              </a:ext>
            </a:extLst>
          </p:cNvPr>
          <p:cNvCxnSpPr/>
          <p:nvPr/>
        </p:nvCxnSpPr>
        <p:spPr>
          <a:xfrm flipV="1">
            <a:off x="1905000" y="1752600"/>
            <a:ext cx="0" cy="53340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8693EDDA-9795-21D6-DAD8-6A08E4481CEC}"/>
              </a:ext>
            </a:extLst>
          </p:cNvPr>
          <p:cNvCxnSpPr/>
          <p:nvPr/>
        </p:nvCxnSpPr>
        <p:spPr>
          <a:xfrm>
            <a:off x="2362200" y="1752600"/>
            <a:ext cx="0" cy="53340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8F07A688-926B-59BA-D890-CAC95DE8F9CF}"/>
              </a:ext>
            </a:extLst>
          </p:cNvPr>
          <p:cNvCxnSpPr/>
          <p:nvPr/>
        </p:nvCxnSpPr>
        <p:spPr>
          <a:xfrm>
            <a:off x="2362200" y="1981200"/>
            <a:ext cx="152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B2BCE92F-F6DF-986F-F9F1-B699B26B1DB8}"/>
              </a:ext>
            </a:extLst>
          </p:cNvPr>
          <p:cNvCxnSpPr/>
          <p:nvPr/>
        </p:nvCxnSpPr>
        <p:spPr>
          <a:xfrm flipH="1">
            <a:off x="1752600" y="1981200"/>
            <a:ext cx="152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452AF66F-4063-0F7F-F519-06C96AAB85A4}"/>
                  </a:ext>
                </a:extLst>
              </p:cNvPr>
              <p:cNvSpPr txBox="1"/>
              <p:nvPr/>
            </p:nvSpPr>
            <p:spPr>
              <a:xfrm flipH="1">
                <a:off x="776560" y="2064003"/>
                <a:ext cx="34589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452AF66F-4063-0F7F-F519-06C96AAB8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76560" y="2064003"/>
                <a:ext cx="345894" cy="276999"/>
              </a:xfrm>
              <a:prstGeom prst="rect">
                <a:avLst/>
              </a:prstGeom>
              <a:blipFill>
                <a:blip r:embed="rId2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4E54E82D-BD8E-E96E-50A9-CE7F3CC9A318}"/>
                  </a:ext>
                </a:extLst>
              </p:cNvPr>
              <p:cNvSpPr txBox="1"/>
              <p:nvPr/>
            </p:nvSpPr>
            <p:spPr>
              <a:xfrm flipH="1">
                <a:off x="2370133" y="2019300"/>
                <a:ext cx="34589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4E54E82D-BD8E-E96E-50A9-CE7F3CC9A3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370133" y="2019300"/>
                <a:ext cx="345894" cy="276999"/>
              </a:xfrm>
              <a:prstGeom prst="rect">
                <a:avLst/>
              </a:prstGeom>
              <a:blipFill>
                <a:blip r:embed="rId3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6" name="组合 55">
            <a:extLst>
              <a:ext uri="{FF2B5EF4-FFF2-40B4-BE49-F238E27FC236}">
                <a16:creationId xmlns:a16="http://schemas.microsoft.com/office/drawing/2014/main" id="{78A18A91-53DC-A326-A35D-E38D3028BADE}"/>
              </a:ext>
            </a:extLst>
          </p:cNvPr>
          <p:cNvGrpSpPr/>
          <p:nvPr/>
        </p:nvGrpSpPr>
        <p:grpSpPr>
          <a:xfrm>
            <a:off x="621176" y="2548482"/>
            <a:ext cx="1970079" cy="1869291"/>
            <a:chOff x="621176" y="2548482"/>
            <a:chExt cx="1970079" cy="1869291"/>
          </a:xfrm>
        </p:grpSpPr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EA19367E-0BDA-00EB-CD3D-4A7C640B4C90}"/>
                </a:ext>
              </a:extLst>
            </p:cNvPr>
            <p:cNvSpPr/>
            <p:nvPr/>
          </p:nvSpPr>
          <p:spPr>
            <a:xfrm>
              <a:off x="621176" y="2663164"/>
              <a:ext cx="1893424" cy="1754609"/>
            </a:xfrm>
            <a:prstGeom prst="ellipse">
              <a:avLst/>
            </a:prstGeom>
            <a:noFill/>
            <a:ln w="15875" cap="flat"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51BF7DEE-7EA6-440F-5A35-73E37B762B5E}"/>
                </a:ext>
              </a:extLst>
            </p:cNvPr>
            <p:cNvSpPr/>
            <p:nvPr/>
          </p:nvSpPr>
          <p:spPr>
            <a:xfrm flipH="1">
              <a:off x="1455054" y="3456538"/>
              <a:ext cx="225668" cy="209124"/>
            </a:xfrm>
            <a:prstGeom prst="ellipse">
              <a:avLst/>
            </a:prstGeom>
            <a:noFill/>
            <a:ln w="15875" cap="flat"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7CC9E555-0B30-032B-B711-193F2A653091}"/>
                </a:ext>
              </a:extLst>
            </p:cNvPr>
            <p:cNvSpPr/>
            <p:nvPr/>
          </p:nvSpPr>
          <p:spPr>
            <a:xfrm>
              <a:off x="2085964" y="2797974"/>
              <a:ext cx="247510" cy="229364"/>
            </a:xfrm>
            <a:prstGeom prst="ellipse">
              <a:avLst/>
            </a:prstGeom>
            <a:noFill/>
            <a:ln cap="flat"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588FFE4A-85BD-0E5F-57C1-70E1818A3E07}"/>
                </a:ext>
              </a:extLst>
            </p:cNvPr>
            <p:cNvSpPr/>
            <p:nvPr/>
          </p:nvSpPr>
          <p:spPr>
            <a:xfrm>
              <a:off x="1567887" y="2548482"/>
              <a:ext cx="247510" cy="229364"/>
            </a:xfrm>
            <a:prstGeom prst="ellipse">
              <a:avLst/>
            </a:prstGeom>
            <a:noFill/>
            <a:ln cap="flat"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03B935DF-5E58-02B3-5D85-FC9555EE7A87}"/>
                </a:ext>
              </a:extLst>
            </p:cNvPr>
            <p:cNvSpPr/>
            <p:nvPr/>
          </p:nvSpPr>
          <p:spPr>
            <a:xfrm rot="4328671">
              <a:off x="2349021" y="3244955"/>
              <a:ext cx="247510" cy="229364"/>
            </a:xfrm>
            <a:prstGeom prst="ellipse">
              <a:avLst/>
            </a:prstGeom>
            <a:noFill/>
            <a:ln cap="flat"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9" name="直接箭头连接符 48">
              <a:extLst>
                <a:ext uri="{FF2B5EF4-FFF2-40B4-BE49-F238E27FC236}">
                  <a16:creationId xmlns:a16="http://schemas.microsoft.com/office/drawing/2014/main" id="{C711CD58-9A09-7C2D-03A4-06845BDD4837}"/>
                </a:ext>
              </a:extLst>
            </p:cNvPr>
            <p:cNvCxnSpPr>
              <a:cxnSpLocks/>
              <a:stCxn id="44" idx="3"/>
            </p:cNvCxnSpPr>
            <p:nvPr/>
          </p:nvCxnSpPr>
          <p:spPr>
            <a:xfrm flipH="1" flipV="1">
              <a:off x="2089493" y="2952133"/>
              <a:ext cx="32718" cy="41615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箭头连接符 49">
              <a:extLst>
                <a:ext uri="{FF2B5EF4-FFF2-40B4-BE49-F238E27FC236}">
                  <a16:creationId xmlns:a16="http://schemas.microsoft.com/office/drawing/2014/main" id="{7912A909-1F70-5F62-27D9-8628E9496938}"/>
                </a:ext>
              </a:extLst>
            </p:cNvPr>
            <p:cNvCxnSpPr>
              <a:cxnSpLocks/>
              <a:stCxn id="31" idx="5"/>
              <a:endCxn id="31" idx="4"/>
            </p:cNvCxnSpPr>
            <p:nvPr/>
          </p:nvCxnSpPr>
          <p:spPr>
            <a:xfrm>
              <a:off x="1488102" y="3635036"/>
              <a:ext cx="79786" cy="3062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2EAFAB49-BBA2-F972-F8BC-013711677FD0}"/>
                </a:ext>
              </a:extLst>
            </p:cNvPr>
            <p:cNvCxnSpPr>
              <a:cxnSpLocks/>
            </p:cNvCxnSpPr>
            <p:nvPr/>
          </p:nvCxnSpPr>
          <p:spPr>
            <a:xfrm>
              <a:off x="2573605" y="3298698"/>
              <a:ext cx="17650" cy="50627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箭头连接符 51">
              <a:extLst>
                <a:ext uri="{FF2B5EF4-FFF2-40B4-BE49-F238E27FC236}">
                  <a16:creationId xmlns:a16="http://schemas.microsoft.com/office/drawing/2014/main" id="{053F8C4D-3A14-D029-DDEA-AE7C4D153CE2}"/>
                </a:ext>
              </a:extLst>
            </p:cNvPr>
            <p:cNvCxnSpPr>
              <a:cxnSpLocks/>
              <a:stCxn id="46" idx="0"/>
              <a:endCxn id="46" idx="7"/>
            </p:cNvCxnSpPr>
            <p:nvPr/>
          </p:nvCxnSpPr>
          <p:spPr>
            <a:xfrm>
              <a:off x="1691642" y="2548482"/>
              <a:ext cx="87508" cy="3359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4AE16BB5-BC59-98FC-2D27-63F88EB1953D}"/>
                </a:ext>
              </a:extLst>
            </p:cNvPr>
            <p:cNvCxnSpPr>
              <a:stCxn id="48" idx="0"/>
            </p:cNvCxnSpPr>
            <p:nvPr/>
          </p:nvCxnSpPr>
          <p:spPr>
            <a:xfrm flipH="1">
              <a:off x="2209719" y="3324474"/>
              <a:ext cx="372215" cy="1046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06D452D4-E7FA-3CFF-7366-69A88030CAAD}"/>
                </a:ext>
              </a:extLst>
            </p:cNvPr>
            <p:cNvCxnSpPr>
              <a:stCxn id="44" idx="3"/>
            </p:cNvCxnSpPr>
            <p:nvPr/>
          </p:nvCxnSpPr>
          <p:spPr>
            <a:xfrm flipV="1">
              <a:off x="2122211" y="2688321"/>
              <a:ext cx="258922" cy="3054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8AAEACDF-A96C-4352-75FE-5A735DA6A3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82571" y="2582072"/>
              <a:ext cx="131262" cy="36452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3" name="图片 62">
            <a:extLst>
              <a:ext uri="{FF2B5EF4-FFF2-40B4-BE49-F238E27FC236}">
                <a16:creationId xmlns:a16="http://schemas.microsoft.com/office/drawing/2014/main" id="{BD5513A9-4695-1F12-6278-490D21CCD9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419600"/>
            <a:ext cx="2571429" cy="23809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EC85FD1A-21C4-2DE8-C050-DD653838279E}"/>
                  </a:ext>
                </a:extLst>
              </p:cNvPr>
              <p:cNvSpPr txBox="1"/>
              <p:nvPr/>
            </p:nvSpPr>
            <p:spPr>
              <a:xfrm>
                <a:off x="3505200" y="4343400"/>
                <a:ext cx="5114157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EC85FD1A-21C4-2DE8-C050-DD6538382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4343400"/>
                <a:ext cx="5114157" cy="69147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文本框 64">
                <a:extLst>
                  <a:ext uri="{FF2B5EF4-FFF2-40B4-BE49-F238E27FC236}">
                    <a16:creationId xmlns:a16="http://schemas.microsoft.com/office/drawing/2014/main" id="{3335ED78-7B76-76A8-F682-96570732C790}"/>
                  </a:ext>
                </a:extLst>
              </p:cNvPr>
              <p:cNvSpPr txBox="1"/>
              <p:nvPr/>
            </p:nvSpPr>
            <p:spPr>
              <a:xfrm>
                <a:off x="3581400" y="5181600"/>
                <a:ext cx="3572581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65" name="文本框 64">
                <a:extLst>
                  <a:ext uri="{FF2B5EF4-FFF2-40B4-BE49-F238E27FC236}">
                    <a16:creationId xmlns:a16="http://schemas.microsoft.com/office/drawing/2014/main" id="{3335ED78-7B76-76A8-F682-96570732C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5181600"/>
                <a:ext cx="3572581" cy="69147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CDBF2621-BA1A-3823-7B27-0EDAE236C066}"/>
                  </a:ext>
                </a:extLst>
              </p:cNvPr>
              <p:cNvSpPr txBox="1"/>
              <p:nvPr/>
            </p:nvSpPr>
            <p:spPr>
              <a:xfrm>
                <a:off x="5105400" y="5943600"/>
                <a:ext cx="3409459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sSubSup>
                        <m:sSubSup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  <m:sup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p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CDBF2621-BA1A-3823-7B27-0EDAE236C0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5943600"/>
                <a:ext cx="3409459" cy="69147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圆角矩形 15">
            <a:extLst>
              <a:ext uri="{FF2B5EF4-FFF2-40B4-BE49-F238E27FC236}">
                <a16:creationId xmlns:a16="http://schemas.microsoft.com/office/drawing/2014/main" id="{A8028762-3D9D-0EE8-6C6A-CAD18327F7C4}"/>
              </a:ext>
            </a:extLst>
          </p:cNvPr>
          <p:cNvSpPr/>
          <p:nvPr/>
        </p:nvSpPr>
        <p:spPr>
          <a:xfrm>
            <a:off x="5096151" y="5909207"/>
            <a:ext cx="3572581" cy="762000"/>
          </a:xfrm>
          <a:prstGeom prst="roundRect">
            <a:avLst/>
          </a:prstGeom>
          <a:solidFill>
            <a:srgbClr val="FFFF00">
              <a:alpha val="38824"/>
            </a:srgbClr>
          </a:solidFill>
          <a:ln w="28575" cap="flat" cmpd="sng" algn="ctr">
            <a:noFill/>
            <a:prstDash val="solid"/>
          </a:ln>
          <a:effectLst>
            <a:glow rad="127000">
              <a:srgbClr val="BDFF38">
                <a:alpha val="50000"/>
              </a:srgbClr>
            </a:glow>
            <a:outerShdw blurRad="254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1F76D59A-9BA6-FF5E-3E59-0DB682151161}"/>
              </a:ext>
            </a:extLst>
          </p:cNvPr>
          <p:cNvSpPr txBox="1"/>
          <p:nvPr/>
        </p:nvSpPr>
        <p:spPr>
          <a:xfrm>
            <a:off x="8305800" y="210608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- 8 -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34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7351E1"/>
      </a:dk2>
      <a:lt2>
        <a:srgbClr val="969696"/>
      </a:lt2>
      <a:accent1>
        <a:srgbClr val="4388E3"/>
      </a:accent1>
      <a:accent2>
        <a:srgbClr val="ECA024"/>
      </a:accent2>
      <a:accent3>
        <a:srgbClr val="FFFFFF"/>
      </a:accent3>
      <a:accent4>
        <a:srgbClr val="000000"/>
      </a:accent4>
      <a:accent5>
        <a:srgbClr val="B0C3EF"/>
      </a:accent5>
      <a:accent6>
        <a:srgbClr val="D69120"/>
      </a:accent6>
      <a:hlink>
        <a:srgbClr val="99CC00"/>
      </a:hlink>
      <a:folHlink>
        <a:srgbClr val="339966"/>
      </a:folHlink>
    </a:clrScheme>
    <a:fontScheme name="Default Desig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BDFF38"/>
          </a:solidFill>
          <a:prstDash val="solid"/>
        </a:ln>
        <a:effectLst>
          <a:glow rad="127000">
            <a:srgbClr val="BDFF38">
              <a:alpha val="50000"/>
            </a:srgbClr>
          </a:glow>
          <a:outerShdw blurRad="25400" dist="23000" dir="5400000" rotWithShape="0">
            <a:srgbClr val="000000">
              <a:alpha val="35000"/>
            </a:srgbClr>
          </a:outerShdw>
        </a:effectLst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kern="0" smtClean="0">
            <a:solidFill>
              <a:srgbClr val="FFFFFF"/>
            </a:solidFill>
          </a:defRPr>
        </a:defPPr>
      </a:lst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336699"/>
        </a:dk2>
        <a:lt2>
          <a:srgbClr val="969696"/>
        </a:lt2>
        <a:accent1>
          <a:srgbClr val="8876C8"/>
        </a:accent1>
        <a:accent2>
          <a:srgbClr val="28CCBC"/>
        </a:accent2>
        <a:accent3>
          <a:srgbClr val="FFFFFF"/>
        </a:accent3>
        <a:accent4>
          <a:srgbClr val="000000"/>
        </a:accent4>
        <a:accent5>
          <a:srgbClr val="C3BDE0"/>
        </a:accent5>
        <a:accent6>
          <a:srgbClr val="23B9AA"/>
        </a:accent6>
        <a:hlink>
          <a:srgbClr val="83AC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7351E1"/>
        </a:dk2>
        <a:lt2>
          <a:srgbClr val="969696"/>
        </a:lt2>
        <a:accent1>
          <a:srgbClr val="4388E3"/>
        </a:accent1>
        <a:accent2>
          <a:srgbClr val="ECA024"/>
        </a:accent2>
        <a:accent3>
          <a:srgbClr val="FFFFFF"/>
        </a:accent3>
        <a:accent4>
          <a:srgbClr val="000000"/>
        </a:accent4>
        <a:accent5>
          <a:srgbClr val="B0C3EF"/>
        </a:accent5>
        <a:accent6>
          <a:srgbClr val="D69120"/>
        </a:accent6>
        <a:hlink>
          <a:srgbClr val="99CC00"/>
        </a:hlink>
        <a:folHlink>
          <a:srgbClr val="33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66CC"/>
        </a:dk2>
        <a:lt2>
          <a:srgbClr val="808080"/>
        </a:lt2>
        <a:accent1>
          <a:srgbClr val="41BBE1"/>
        </a:accent1>
        <a:accent2>
          <a:srgbClr val="165AA4"/>
        </a:accent2>
        <a:accent3>
          <a:srgbClr val="FFFFFF"/>
        </a:accent3>
        <a:accent4>
          <a:srgbClr val="000000"/>
        </a:accent4>
        <a:accent5>
          <a:srgbClr val="B0DAEE"/>
        </a:accent5>
        <a:accent6>
          <a:srgbClr val="135194"/>
        </a:accent6>
        <a:hlink>
          <a:srgbClr val="FFCC0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89624</TotalTime>
  <Words>703</Words>
  <Application>Microsoft Office PowerPoint</Application>
  <PresentationFormat>全屏显示(4:3)</PresentationFormat>
  <Paragraphs>140</Paragraphs>
  <Slides>18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等线</vt:lpstr>
      <vt:lpstr>黑体</vt:lpstr>
      <vt:lpstr>华文宋体</vt:lpstr>
      <vt:lpstr>楷体</vt:lpstr>
      <vt:lpstr>宋体</vt:lpstr>
      <vt:lpstr>微软雅黑</vt:lpstr>
      <vt:lpstr>Arial</vt:lpstr>
      <vt:lpstr>Cambria Math</vt:lpstr>
      <vt:lpstr>Roboto</vt:lpstr>
      <vt:lpstr>Verdana</vt:lpstr>
      <vt:lpstr>Wingdings</vt:lpstr>
      <vt:lpstr>Default Design</vt:lpstr>
      <vt:lpstr>PowerPoint 演示文稿</vt:lpstr>
      <vt:lpstr>Classical interaction </vt:lpstr>
      <vt:lpstr>How about quarks</vt:lpstr>
      <vt:lpstr>Outline</vt:lpstr>
      <vt:lpstr>1.Potential model</vt:lpstr>
      <vt:lpstr>2. Classical description</vt:lpstr>
      <vt:lpstr>2. Classical description</vt:lpstr>
      <vt:lpstr>2. Classical description</vt:lpstr>
      <vt:lpstr>2. Classical description</vt:lpstr>
      <vt:lpstr>2. Classical description</vt:lpstr>
      <vt:lpstr>3. Parameters and results</vt:lpstr>
      <vt:lpstr>3. Parameters and results</vt:lpstr>
      <vt:lpstr>Reference data source</vt:lpstr>
      <vt:lpstr>Summary</vt:lpstr>
      <vt:lpstr>PowerPoint 演示文稿</vt:lpstr>
      <vt:lpstr>PowerPoint 演示文稿</vt:lpstr>
      <vt:lpstr>PowerPoint 演示文稿</vt:lpstr>
      <vt:lpstr>PowerPoint 演示文稿</vt:lpstr>
    </vt:vector>
  </TitlesOfParts>
  <Company>GuildDesign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ThemeGallery.com</dc:creator>
  <cp:lastModifiedBy>Cat Loong</cp:lastModifiedBy>
  <cp:revision>1468</cp:revision>
  <dcterms:created xsi:type="dcterms:W3CDTF">2004-07-21T02:43:03Z</dcterms:created>
  <dcterms:modified xsi:type="dcterms:W3CDTF">2024-10-20T23:44:03Z</dcterms:modified>
</cp:coreProperties>
</file>