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648" r:id="rId2"/>
    <p:sldId id="1075" r:id="rId3"/>
    <p:sldId id="1076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1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0FF"/>
    <a:srgbClr val="FF6C3F"/>
    <a:srgbClr val="FF6482"/>
    <a:srgbClr val="30E9DC"/>
    <a:srgbClr val="BED8EF"/>
    <a:srgbClr val="7E6968"/>
    <a:srgbClr val="088D03"/>
    <a:srgbClr val="EC1F29"/>
    <a:srgbClr val="143BFF"/>
    <a:srgbClr val="009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61"/>
    <p:restoredTop sz="96353"/>
  </p:normalViewPr>
  <p:slideViewPr>
    <p:cSldViewPr snapToGrid="0" snapToObjects="1">
      <p:cViewPr varScale="1">
        <p:scale>
          <a:sx n="156" d="100"/>
          <a:sy n="156" d="100"/>
        </p:scale>
        <p:origin x="736" y="184"/>
      </p:cViewPr>
      <p:guideLst>
        <p:guide pos="211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27.06.2024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27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8372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53486-8B1A-A046-817E-8BBFF1F2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59DBD-7F86-A643-807E-33294A90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138B4-9A3F-7F48-89D4-04B64249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EE51-241D-CF4B-A9EF-23C9B9068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2571E-9053-7745-94BE-C3CCA5304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C5090-FD5C-F34A-91B4-A1EEB956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66F1C-AE68-074B-948A-2219E875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AAD9C-CE3B-414C-9F90-1BBC14B2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6758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5AD91F-1DE0-3742-BDF1-750CDCB9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52EB3-D7C0-854A-B5A2-B34924E65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AB85F-8543-D841-9B6F-FDF15394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8B4B-02D5-7C46-8589-ED2D81C8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F7E6-ABA6-F744-8AC9-56856913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800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2E2D-0395-2945-A975-A57FABF4D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175B0-4882-B44C-9D81-5404DC266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3138C-9B46-EC40-93BC-A49133FF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09403-86DE-FB47-A599-73A18EAC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1025C-E516-5A47-96AC-E8267D5D7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3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D3489-CDDC-714C-B703-1B541DAE4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ACFCB-5848-4342-9869-B490529F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9E35-EE54-2344-99DC-2773EEC07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2FF8-11C3-3248-A51C-6C337E6A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049E-4E34-D347-BF51-CB28B79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475F2A-A493-004A-A693-A59E4D21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9F84A2-8774-6A49-A652-3B7ECB0CF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C4618-6171-724C-A5A0-E09B82E1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730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5D7C-2302-C146-A7F7-D0EDF980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B072-C5A9-714C-ADC9-FDBA154BF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20BBD-AADC-3245-88FE-53915F64E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791CA-2411-7049-B431-A4D9E3327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40C00-4FE9-B445-B366-094B85347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8B270-2E1F-4E4A-BBD8-6E6C78D59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11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6AB7-7A51-7448-AFAF-308BC79F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26ACF-7C11-444F-9B04-136C68E87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DD793-7E1F-AC4F-9820-0B069834E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5B51C-051A-674A-A8B7-73EC2897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CDB16-A99A-3F4E-A596-CB77520D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8FFC7-5D4C-EE4B-88FE-48CD7F604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769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2377" y="2333339"/>
            <a:ext cx="7127244" cy="945812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>
                <a:solidFill>
                  <a:srgbClr val="002060"/>
                </a:solidFill>
                <a:latin typeface="+mn-lt"/>
              </a:rPr>
              <a:t>SPS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783" y="6397140"/>
            <a:ext cx="11800057" cy="460860"/>
          </a:xfrm>
        </p:spPr>
        <p:txBody>
          <a:bodyPr>
            <a:normAutofit/>
          </a:bodyPr>
          <a:lstStyle/>
          <a:p>
            <a:pPr marL="9525" algn="l">
              <a:tabLst>
                <a:tab pos="11463338" algn="r"/>
                <a:tab pos="11599863" algn="r"/>
              </a:tabLst>
            </a:pPr>
            <a:r>
              <a:rPr lang="en-US" sz="1800" i="1" dirty="0">
                <a:solidFill>
                  <a:schemeClr val="accent5">
                    <a:lumMod val="75000"/>
                  </a:schemeClr>
                </a:solidFill>
              </a:rPr>
              <a:t>PS / SPS User Meeting	27. June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62159"/>
            <a:ext cx="1151046" cy="1151049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379518" y="3657601"/>
            <a:ext cx="7432963" cy="1392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200" b="1" dirty="0"/>
              <a:t>M. Schenk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200" dirty="0"/>
              <a:t>for the SPS team</a:t>
            </a:r>
            <a:br>
              <a:rPr lang="en-US" sz="2200" b="1" dirty="0"/>
            </a:br>
            <a:endParaRPr lang="en-US" sz="1700" i="1" dirty="0"/>
          </a:p>
        </p:txBody>
      </p:sp>
    </p:spTree>
    <p:extLst>
      <p:ext uri="{BB962C8B-B14F-4D97-AF65-F5344CB8AC3E}">
        <p14:creationId xmlns:p14="http://schemas.microsoft.com/office/powerpoint/2010/main" val="31051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75E5F452-9182-84EF-7B1A-A566AA71C0C2}"/>
              </a:ext>
            </a:extLst>
          </p:cNvPr>
          <p:cNvGrpSpPr/>
          <p:nvPr/>
        </p:nvGrpSpPr>
        <p:grpSpPr>
          <a:xfrm>
            <a:off x="7057043" y="3598497"/>
            <a:ext cx="3407061" cy="3040634"/>
            <a:chOff x="7734677" y="3598497"/>
            <a:chExt cx="3407061" cy="304063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26596F9-AD2A-6DC2-0B3D-6DE7A4EEA27D}"/>
                </a:ext>
              </a:extLst>
            </p:cNvPr>
            <p:cNvGrpSpPr/>
            <p:nvPr/>
          </p:nvGrpSpPr>
          <p:grpSpPr>
            <a:xfrm>
              <a:off x="7734677" y="3598497"/>
              <a:ext cx="3407061" cy="3040634"/>
              <a:chOff x="7361114" y="3421305"/>
              <a:chExt cx="3772461" cy="3366736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6534F5CE-90CB-F887-10CE-06304610B5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846"/>
              <a:stretch/>
            </p:blipFill>
            <p:spPr>
              <a:xfrm>
                <a:off x="8254093" y="3808965"/>
                <a:ext cx="988788" cy="2979076"/>
              </a:xfrm>
              <a:prstGeom prst="rect">
                <a:avLst/>
              </a:prstGeom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5947580-F54E-6662-5C42-C1D9437A33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1505"/>
              <a:stretch/>
            </p:blipFill>
            <p:spPr>
              <a:xfrm>
                <a:off x="9195709" y="3421305"/>
                <a:ext cx="1937866" cy="334706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2F31302-3004-A55B-2559-678932EECE3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68415"/>
              <a:stretch/>
            </p:blipFill>
            <p:spPr>
              <a:xfrm>
                <a:off x="7361114" y="3422540"/>
                <a:ext cx="898527" cy="3365500"/>
              </a:xfrm>
              <a:prstGeom prst="rect">
                <a:avLst/>
              </a:prstGeom>
            </p:spPr>
          </p:pic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5C6339-5683-4373-0422-5CDB8F8081F6}"/>
                </a:ext>
              </a:extLst>
            </p:cNvPr>
            <p:cNvCxnSpPr>
              <a:cxnSpLocks/>
            </p:cNvCxnSpPr>
            <p:nvPr/>
          </p:nvCxnSpPr>
          <p:spPr>
            <a:xfrm>
              <a:off x="8613322" y="5037365"/>
              <a:ext cx="653143" cy="24481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9E86F7-955B-CAAB-70B1-775222A226D9}"/>
                </a:ext>
              </a:extLst>
            </p:cNvPr>
            <p:cNvCxnSpPr>
              <a:cxnSpLocks/>
            </p:cNvCxnSpPr>
            <p:nvPr/>
          </p:nvCxnSpPr>
          <p:spPr>
            <a:xfrm>
              <a:off x="10431447" y="5029201"/>
              <a:ext cx="653143" cy="24481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1CECF9E-92B8-9A31-2FC2-A42E9701A72A}"/>
              </a:ext>
            </a:extLst>
          </p:cNvPr>
          <p:cNvGrpSpPr/>
          <p:nvPr/>
        </p:nvGrpSpPr>
        <p:grpSpPr>
          <a:xfrm>
            <a:off x="365395" y="88492"/>
            <a:ext cx="5319669" cy="5767897"/>
            <a:chOff x="238959" y="162710"/>
            <a:chExt cx="5319669" cy="576789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F650596-F8FD-3AB3-4760-351746DFA2BC}"/>
                </a:ext>
              </a:extLst>
            </p:cNvPr>
            <p:cNvSpPr txBox="1"/>
            <p:nvPr/>
          </p:nvSpPr>
          <p:spPr>
            <a:xfrm>
              <a:off x="378436" y="570165"/>
              <a:ext cx="5180192" cy="5360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800" b="1" dirty="0"/>
                <a:t>Availability: ~75% </a:t>
              </a:r>
              <a:r>
                <a:rPr lang="en-CH" sz="1600" b="1" dirty="0"/>
                <a:t>NA </a:t>
              </a:r>
              <a:r>
                <a:rPr lang="en-CH" sz="1600" dirty="0"/>
                <a:t>(Thu – Thu)</a:t>
              </a:r>
            </a:p>
            <a:p>
              <a:pPr marL="342900" indent="-342900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b="1" dirty="0"/>
                <a:t>Main downtime due to water cooling issue</a:t>
              </a:r>
            </a:p>
            <a:p>
              <a:pPr marL="800100" lvl="1" indent="-342900">
                <a:spcAft>
                  <a:spcPts val="100"/>
                </a:spcAft>
                <a:buSzPct val="80000"/>
                <a:buFont typeface="Wingdings" pitchFamily="2" charset="2"/>
                <a:buChar char="Ø"/>
              </a:pPr>
              <a:r>
                <a:rPr lang="en-CH" sz="1600" b="1" dirty="0"/>
                <a:t>Tue PM: </a:t>
              </a:r>
              <a:r>
                <a:rPr lang="en-CH" sz="1600" dirty="0"/>
                <a:t>coil overtemp. tripping main magnets 2x</a:t>
              </a:r>
            </a:p>
            <a:p>
              <a:pPr marL="800100" lvl="1" indent="-342900">
                <a:spcAft>
                  <a:spcPts val="100"/>
                </a:spcAft>
                <a:buSzPct val="80000"/>
                <a:buFont typeface="Wingdings" pitchFamily="2" charset="2"/>
                <a:buChar char="Ø"/>
              </a:pPr>
              <a:r>
                <a:rPr lang="en-CH" sz="1600" dirty="0"/>
                <a:t>Access showed that MBA 31590 water cooling circuit blocked</a:t>
              </a:r>
            </a:p>
            <a:p>
              <a:pPr marL="800100" lvl="1" indent="-342900">
                <a:spcAft>
                  <a:spcPts val="100"/>
                </a:spcAft>
                <a:buSzPct val="80000"/>
                <a:buFont typeface="Wingdings" pitchFamily="2" charset="2"/>
                <a:buChar char="Ø"/>
              </a:pPr>
              <a:r>
                <a:rPr lang="en-CH" sz="1600" dirty="0"/>
                <a:t>Unblocking attempted by EN-CV and magnet experts had to be aborted at 2:30 AM.</a:t>
              </a:r>
            </a:p>
            <a:p>
              <a:pPr marL="800100" lvl="1" indent="-342900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600" b="1" dirty="0"/>
                <a:t>Wed: </a:t>
              </a:r>
              <a:r>
                <a:rPr lang="en-CH" sz="1600" dirty="0"/>
                <a:t>repair during daytime</a:t>
              </a:r>
            </a:p>
            <a:p>
              <a:pPr marL="342900" indent="-342900">
                <a:spcAft>
                  <a:spcPts val="100"/>
                </a:spcAft>
                <a:buSzPct val="80000"/>
                <a:buFont typeface="Wingdings" pitchFamily="2" charset="2"/>
                <a:buChar char="Ø"/>
              </a:pPr>
              <a:r>
                <a:rPr lang="en-CH" b="1" dirty="0"/>
                <a:t>Today</a:t>
              </a:r>
            </a:p>
            <a:p>
              <a:pPr marL="800100" lvl="1" indent="-342900">
                <a:spcAft>
                  <a:spcPts val="200"/>
                </a:spcAft>
                <a:buSzPct val="80000"/>
                <a:buFont typeface="Wingdings" pitchFamily="2" charset="2"/>
                <a:buChar char="Ø"/>
              </a:pPr>
              <a:r>
                <a:rPr lang="en-CH" sz="1600" dirty="0"/>
                <a:t>Now: access due to potentially important water leak in BA3</a:t>
              </a:r>
            </a:p>
            <a:p>
              <a:pPr marL="800100" lvl="1" indent="-342900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600" dirty="0"/>
                <a:t>Long parallel MD</a:t>
              </a:r>
            </a:p>
            <a:p>
              <a:pPr marL="342900" indent="-342900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b="1" dirty="0"/>
                <a:t>Friday</a:t>
              </a:r>
            </a:p>
            <a:p>
              <a:pPr marL="800100" lvl="1" indent="-342900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600" dirty="0"/>
                <a:t>Hiradmat test: 08:00 – 13:00</a:t>
              </a:r>
            </a:p>
            <a:p>
              <a:pPr marL="342900" indent="-342900">
                <a:spcAft>
                  <a:spcPts val="200"/>
                </a:spcAft>
                <a:buSzPct val="80000"/>
                <a:buFont typeface="Wingdings" pitchFamily="2" charset="2"/>
                <a:buChar char="Ø"/>
              </a:pPr>
              <a:r>
                <a:rPr lang="en-CH" b="1" dirty="0"/>
                <a:t>Other</a:t>
              </a:r>
            </a:p>
            <a:p>
              <a:pPr marL="800100" lvl="1" indent="-342900">
                <a:spcAft>
                  <a:spcPts val="200"/>
                </a:spcAft>
                <a:buSzPct val="80000"/>
                <a:buFont typeface="Wingdings" pitchFamily="2" charset="2"/>
                <a:buChar char="Ø"/>
              </a:pPr>
              <a:r>
                <a:rPr lang="en-CH" sz="1600" b="1" dirty="0"/>
                <a:t>NA: </a:t>
              </a:r>
              <a:r>
                <a:rPr lang="en-CH" sz="1600" dirty="0"/>
                <a:t>monitoring spill harmonics</a:t>
              </a:r>
              <a:r>
                <a:rPr lang="en-GB" sz="1600" dirty="0"/>
                <a:t>; also following up more closely with EBC parameter</a:t>
              </a:r>
              <a:endParaRPr lang="en-CH" sz="1600" dirty="0"/>
            </a:p>
            <a:p>
              <a:pPr marL="800100" lvl="1" indent="-342900">
                <a:spcAft>
                  <a:spcPts val="200"/>
                </a:spcAft>
                <a:buSzPct val="80000"/>
                <a:buFont typeface="Wingdings" pitchFamily="2" charset="2"/>
                <a:buChar char="Ø"/>
              </a:pPr>
              <a:r>
                <a:rPr lang="en-CH" sz="1600" b="1" dirty="0"/>
                <a:t>LHC:</a:t>
              </a:r>
              <a:r>
                <a:rPr lang="en-CH" sz="1600" dirty="0"/>
                <a:t> extraction orbit check / adjustments needed at SPS; potentially Friday PM after Hiradmat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398A1F-1877-779E-2B09-71169D1A0152}"/>
                </a:ext>
              </a:extLst>
            </p:cNvPr>
            <p:cNvSpPr txBox="1"/>
            <p:nvPr/>
          </p:nvSpPr>
          <p:spPr>
            <a:xfrm>
              <a:off x="238959" y="162710"/>
              <a:ext cx="134786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200" b="1" dirty="0">
                  <a:solidFill>
                    <a:srgbClr val="0070C0"/>
                  </a:solidFill>
                </a:rPr>
                <a:t>This week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3C71120-DF08-DBCE-CE8F-D57A93D6EF08}"/>
              </a:ext>
            </a:extLst>
          </p:cNvPr>
          <p:cNvGrpSpPr/>
          <p:nvPr/>
        </p:nvGrpSpPr>
        <p:grpSpPr>
          <a:xfrm>
            <a:off x="365395" y="5832286"/>
            <a:ext cx="4953527" cy="717040"/>
            <a:chOff x="130195" y="4415588"/>
            <a:chExt cx="4953527" cy="71704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B89D4C2-8659-2053-C502-77F54CC8B5F8}"/>
                </a:ext>
              </a:extLst>
            </p:cNvPr>
            <p:cNvSpPr txBox="1"/>
            <p:nvPr/>
          </p:nvSpPr>
          <p:spPr>
            <a:xfrm>
              <a:off x="130195" y="4415588"/>
              <a:ext cx="142840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200" b="1" dirty="0">
                  <a:solidFill>
                    <a:srgbClr val="0070C0"/>
                  </a:solidFill>
                </a:rPr>
                <a:t>Next week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04A867-6EC3-10C9-6346-2C01FBFE903C}"/>
                </a:ext>
              </a:extLst>
            </p:cNvPr>
            <p:cNvSpPr txBox="1"/>
            <p:nvPr/>
          </p:nvSpPr>
          <p:spPr>
            <a:xfrm>
              <a:off x="255637" y="4763296"/>
              <a:ext cx="4828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31788">
                <a:spcAft>
                  <a:spcPts val="200"/>
                </a:spcAft>
                <a:buSzPct val="80000"/>
                <a:buFont typeface="Wingdings" pitchFamily="2" charset="2"/>
                <a:buChar char="Ø"/>
              </a:pPr>
              <a:r>
                <a:rPr lang="en-CH" b="1" dirty="0"/>
                <a:t>Hiradmat 2 run</a:t>
              </a:r>
              <a:endParaRPr lang="en-CH" sz="1600" dirty="0"/>
            </a:p>
          </p:txBody>
        </p:sp>
      </p:grpSp>
      <p:sp>
        <p:nvSpPr>
          <p:cNvPr id="4" name="5-point Star 3">
            <a:extLst>
              <a:ext uri="{FF2B5EF4-FFF2-40B4-BE49-F238E27FC236}">
                <a16:creationId xmlns:a16="http://schemas.microsoft.com/office/drawing/2014/main" id="{79B393F4-8688-B690-320D-577C45093F0F}"/>
              </a:ext>
            </a:extLst>
          </p:cNvPr>
          <p:cNvSpPr/>
          <p:nvPr/>
        </p:nvSpPr>
        <p:spPr>
          <a:xfrm>
            <a:off x="7749051" y="5298503"/>
            <a:ext cx="359449" cy="359449"/>
          </a:xfrm>
          <a:prstGeom prst="star5">
            <a:avLst/>
          </a:prstGeom>
          <a:solidFill>
            <a:srgbClr val="1500FF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0CB92F-1850-E045-4BC8-A26A8D5C10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6936" y="451734"/>
            <a:ext cx="5180192" cy="297170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1C8EB6-0507-F7C3-41A1-48FF9A6DFE87}"/>
              </a:ext>
            </a:extLst>
          </p:cNvPr>
          <p:cNvSpPr txBox="1"/>
          <p:nvPr/>
        </p:nvSpPr>
        <p:spPr>
          <a:xfrm>
            <a:off x="10563488" y="4950845"/>
            <a:ext cx="1323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i="1" dirty="0"/>
              <a:t>dedicated MDs moved to Wk 31</a:t>
            </a:r>
          </a:p>
        </p:txBody>
      </p:sp>
    </p:spTree>
    <p:extLst>
      <p:ext uri="{BB962C8B-B14F-4D97-AF65-F5344CB8AC3E}">
        <p14:creationId xmlns:p14="http://schemas.microsoft.com/office/powerpoint/2010/main" val="3359557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4CD9AAB-8964-189A-5C3D-FD701D0DA445}"/>
              </a:ext>
            </a:extLst>
          </p:cNvPr>
          <p:cNvGrpSpPr/>
          <p:nvPr/>
        </p:nvGrpSpPr>
        <p:grpSpPr>
          <a:xfrm>
            <a:off x="783771" y="229828"/>
            <a:ext cx="7851323" cy="6398344"/>
            <a:chOff x="604156" y="291976"/>
            <a:chExt cx="7851323" cy="63983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B4C6B4F-6A35-9A8A-1320-FA0C93DB2DA6}"/>
                </a:ext>
              </a:extLst>
            </p:cNvPr>
            <p:cNvGrpSpPr/>
            <p:nvPr/>
          </p:nvGrpSpPr>
          <p:grpSpPr>
            <a:xfrm>
              <a:off x="604156" y="291976"/>
              <a:ext cx="4257662" cy="6398344"/>
              <a:chOff x="587828" y="226521"/>
              <a:chExt cx="4257662" cy="639834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A294A6A-282D-0512-7C7A-238DE013EE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6751" y="3828909"/>
                <a:ext cx="4178739" cy="2795956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E14C53-DBBA-E21E-B305-F61AD78CACAF}"/>
                  </a:ext>
                </a:extLst>
              </p:cNvPr>
              <p:cNvSpPr txBox="1"/>
              <p:nvPr/>
            </p:nvSpPr>
            <p:spPr>
              <a:xfrm>
                <a:off x="587828" y="226521"/>
                <a:ext cx="1117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b="1" dirty="0"/>
                  <a:t>Thu – Thu</a:t>
                </a:r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A27A22C-97C0-F7E5-2A36-D06130344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079" y="828987"/>
              <a:ext cx="7772400" cy="28976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4457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91997</TotalTime>
  <Words>148</Words>
  <Application>Microsoft Macintosh PowerPoint</Application>
  <PresentationFormat>Widescreen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SPS status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topics</dc:title>
  <dc:creator>Michael Schenk</dc:creator>
  <cp:lastModifiedBy>Michael Schenk</cp:lastModifiedBy>
  <cp:revision>5121</cp:revision>
  <dcterms:created xsi:type="dcterms:W3CDTF">2020-05-11T10:51:45Z</dcterms:created>
  <dcterms:modified xsi:type="dcterms:W3CDTF">2024-06-27T08:34:01Z</dcterms:modified>
</cp:coreProperties>
</file>