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j8FAYki8WiyUr85f4v+ochk+rqG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58"/>
  </p:normalViewPr>
  <p:slideViewPr>
    <p:cSldViewPr snapToGrid="0">
      <p:cViewPr varScale="1">
        <p:scale>
          <a:sx n="120" d="100"/>
          <a:sy n="120" d="100"/>
        </p:scale>
        <p:origin x="4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7fbfd803fa_0_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g27fbfd803fa_0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f1cf0ba5d8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g2f1cf0ba5d8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f1cf0ba5d8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g2f1cf0ba5d8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7fbfd803fa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g27fbfd803fa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7fbfd803fa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backup: feature importance, feature def</a:t>
            </a:r>
            <a:endParaRPr/>
          </a:p>
        </p:txBody>
      </p:sp>
      <p:sp>
        <p:nvSpPr>
          <p:cNvPr id="115" name="Google Shape;115;g27fbfd803fa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7fbfd803fa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g27fbfd803fa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3" name="Google Shape;14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7fbfd803fa_0_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g27fbfd803fa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f1cf0ba5d8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 name="Google Shape;160;g2f1cf0ba5d8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2f17961f547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g2f17961f547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5"/>
          <p:cNvSpPr>
            <a:spLocks noGrp="1"/>
          </p:cNvSpPr>
          <p:nvPr>
            <p:ph type="pic" idx="2"/>
          </p:nvPr>
        </p:nvSpPr>
        <p:spPr>
          <a:xfrm>
            <a:off x="5183188" y="987425"/>
            <a:ext cx="6172200" cy="4873625"/>
          </a:xfrm>
          <a:prstGeom prst="rect">
            <a:avLst/>
          </a:prstGeom>
          <a:noFill/>
          <a:ln>
            <a:noFill/>
          </a:ln>
        </p:spPr>
      </p:sp>
      <p:sp>
        <p:nvSpPr>
          <p:cNvPr id="68" name="Google Shape;68;p1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sldNum" idx="12"/>
          </p:nvPr>
        </p:nvSpPr>
        <p:spPr>
          <a:xfrm>
            <a:off x="9448800"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a:t>
            </a:fld>
            <a:endParaRPr/>
          </a:p>
        </p:txBody>
      </p:sp>
      <p:pic>
        <p:nvPicPr>
          <p:cNvPr id="89" name="Google Shape;89;p1"/>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90" name="Google Shape;90;p1"/>
          <p:cNvSpPr txBox="1"/>
          <p:nvPr/>
        </p:nvSpPr>
        <p:spPr>
          <a:xfrm>
            <a:off x="996800" y="220225"/>
            <a:ext cx="115644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2F5496"/>
                </a:solidFill>
                <a:latin typeface="Calibri"/>
                <a:ea typeface="Calibri"/>
                <a:cs typeface="Calibri"/>
                <a:sym typeface="Calibri"/>
              </a:rPr>
              <a:t>Machine Learning for Pileup Cluster Identification in the ATLAS Calorimeter</a:t>
            </a:r>
            <a:endParaRPr sz="2700" b="1" i="0" u="none" strike="noStrike" cap="none">
              <a:solidFill>
                <a:srgbClr val="2F5496"/>
              </a:solidFill>
              <a:latin typeface="Calibri"/>
              <a:ea typeface="Calibri"/>
              <a:cs typeface="Calibri"/>
              <a:sym typeface="Calibri"/>
            </a:endParaRPr>
          </a:p>
        </p:txBody>
      </p:sp>
      <p:sp>
        <p:nvSpPr>
          <p:cNvPr id="91" name="Google Shape;91;p1"/>
          <p:cNvSpPr txBox="1"/>
          <p:nvPr/>
        </p:nvSpPr>
        <p:spPr>
          <a:xfrm>
            <a:off x="2627063" y="6211813"/>
            <a:ext cx="6572700" cy="585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en-US" sz="2600" b="1" i="0" u="none" strike="noStrike" cap="none">
                <a:solidFill>
                  <a:schemeClr val="dk1"/>
                </a:solidFill>
                <a:latin typeface="Calibri"/>
                <a:ea typeface="Calibri"/>
                <a:cs typeface="Calibri"/>
                <a:sym typeface="Calibri"/>
              </a:rPr>
              <a:t>I-Tzu Huang, University of Arizona</a:t>
            </a:r>
            <a:endParaRPr sz="2600" b="1" i="0" u="none" strike="noStrike" cap="none">
              <a:solidFill>
                <a:schemeClr val="dk1"/>
              </a:solidFill>
              <a:latin typeface="Calibri"/>
              <a:ea typeface="Calibri"/>
              <a:cs typeface="Calibri"/>
              <a:sym typeface="Calibri"/>
            </a:endParaRPr>
          </a:p>
        </p:txBody>
      </p:sp>
      <p:pic>
        <p:nvPicPr>
          <p:cNvPr id="92" name="Google Shape;92;p1"/>
          <p:cNvPicPr preferRelativeResize="0"/>
          <p:nvPr/>
        </p:nvPicPr>
        <p:blipFill rotWithShape="1">
          <a:blip r:embed="rId4">
            <a:alphaModFix/>
          </a:blip>
          <a:srcRect/>
          <a:stretch/>
        </p:blipFill>
        <p:spPr>
          <a:xfrm>
            <a:off x="3153588" y="1498461"/>
            <a:ext cx="5000856" cy="41006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4"/>
          <p:cNvSpPr txBox="1">
            <a:spLocks noGrp="1"/>
          </p:cNvSpPr>
          <p:nvPr>
            <p:ph type="sldNum" idx="12"/>
          </p:nvPr>
        </p:nvSpPr>
        <p:spPr>
          <a:xfrm>
            <a:off x="9448800"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10</a:t>
            </a:fld>
            <a:endParaRPr/>
          </a:p>
        </p:txBody>
      </p:sp>
      <p:pic>
        <p:nvPicPr>
          <p:cNvPr id="180" name="Google Shape;180;p4"/>
          <p:cNvPicPr preferRelativeResize="0"/>
          <p:nvPr/>
        </p:nvPicPr>
        <p:blipFill rotWithShape="1">
          <a:blip r:embed="rId3">
            <a:alphaModFix/>
          </a:blip>
          <a:srcRect/>
          <a:stretch/>
        </p:blipFill>
        <p:spPr>
          <a:xfrm>
            <a:off x="-1" y="0"/>
            <a:ext cx="12192001" cy="1101602"/>
          </a:xfrm>
          <a:prstGeom prst="rect">
            <a:avLst/>
          </a:prstGeom>
          <a:noFill/>
          <a:ln>
            <a:noFill/>
          </a:ln>
        </p:spPr>
      </p:pic>
      <p:sp>
        <p:nvSpPr>
          <p:cNvPr id="181" name="Google Shape;181;p4"/>
          <p:cNvSpPr txBox="1"/>
          <p:nvPr/>
        </p:nvSpPr>
        <p:spPr>
          <a:xfrm>
            <a:off x="2055742" y="178272"/>
            <a:ext cx="8080513"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PU/non-PU distribution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82" name="Google Shape;182;p4"/>
          <p:cNvPicPr preferRelativeResize="0"/>
          <p:nvPr/>
        </p:nvPicPr>
        <p:blipFill rotWithShape="1">
          <a:blip r:embed="rId4">
            <a:alphaModFix/>
          </a:blip>
          <a:srcRect/>
          <a:stretch/>
        </p:blipFill>
        <p:spPr>
          <a:xfrm>
            <a:off x="1964669" y="1279874"/>
            <a:ext cx="8262658" cy="5451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7fbfd803fa_0_53"/>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11</a:t>
            </a:fld>
            <a:endParaRPr/>
          </a:p>
        </p:txBody>
      </p:sp>
      <p:pic>
        <p:nvPicPr>
          <p:cNvPr id="188" name="Google Shape;188;g27fbfd803fa_0_53"/>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89" name="Google Shape;189;g27fbfd803fa_0_53"/>
          <p:cNvSpPr txBox="1"/>
          <p:nvPr/>
        </p:nvSpPr>
        <p:spPr>
          <a:xfrm>
            <a:off x="2055742" y="-3"/>
            <a:ext cx="8080500" cy="861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Conclusions and Future Work</a:t>
            </a:r>
            <a:endParaRPr sz="3600" b="1" i="0" u="none" strike="noStrike" cap="none">
              <a:solidFill>
                <a:srgbClr val="2F5496"/>
              </a:solidFill>
              <a:latin typeface="Calibri"/>
              <a:ea typeface="Calibri"/>
              <a:cs typeface="Calibri"/>
              <a:sym typeface="Calibri"/>
            </a:endParaRPr>
          </a:p>
        </p:txBody>
      </p:sp>
      <p:sp>
        <p:nvSpPr>
          <p:cNvPr id="190" name="Google Shape;190;g27fbfd803fa_0_53"/>
          <p:cNvSpPr txBox="1"/>
          <p:nvPr/>
        </p:nvSpPr>
        <p:spPr>
          <a:xfrm>
            <a:off x="0" y="1101600"/>
            <a:ext cx="12129900" cy="6240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chemeClr val="dk1"/>
              </a:buClr>
              <a:buSzPts val="1100"/>
              <a:buFont typeface="Arial"/>
              <a:buNone/>
            </a:pPr>
            <a:r>
              <a:rPr lang="en-US" sz="2800" b="1" i="0" strike="noStrike" cap="none">
                <a:solidFill>
                  <a:schemeClr val="dk1"/>
                </a:solidFill>
                <a:latin typeface="Calibri"/>
                <a:ea typeface="Calibri"/>
                <a:cs typeface="Calibri"/>
                <a:sym typeface="Calibri"/>
              </a:rPr>
              <a:t>Conclusion</a:t>
            </a:r>
            <a:endParaRPr sz="2800" b="1" i="0" strike="noStrike" cap="none">
              <a:solidFill>
                <a:schemeClr val="dk1"/>
              </a:solidFill>
              <a:latin typeface="Calibri"/>
              <a:ea typeface="Calibri"/>
              <a:cs typeface="Calibri"/>
              <a:sym typeface="Calibri"/>
            </a:endParaRPr>
          </a:p>
          <a:p>
            <a:pPr marL="457200" marR="0" lvl="0" indent="-342900" algn="l" rtl="0">
              <a:lnSpc>
                <a:spcPct val="115000"/>
              </a:lnSpc>
              <a:spcBef>
                <a:spcPts val="100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A DNN was created to classify topological clusters associated with pileup interactions.</a:t>
            </a:r>
            <a:endParaRPr sz="2400" b="0" i="0" u="none" strike="noStrike" cap="none">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The DNN accuracy was only modestly successful (70%) and we believe our target definition was not optimal.</a:t>
            </a:r>
            <a:endParaRPr sz="2400" b="0" i="0" u="none" strike="noStrike" cap="none">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Analyzing single particle distributions for PU and non-PU clusters helped identify key features, such as response and cluster position, for improving the definition of pileup clusters.</a:t>
            </a:r>
            <a:endParaRPr sz="2400" b="0" i="0" u="none" strike="noStrike" cap="none">
              <a:solidFill>
                <a:schemeClr val="dk1"/>
              </a:solidFill>
              <a:latin typeface="Calibri"/>
              <a:ea typeface="Calibri"/>
              <a:cs typeface="Calibri"/>
              <a:sym typeface="Calibri"/>
            </a:endParaRPr>
          </a:p>
          <a:p>
            <a:pPr marL="457200" marR="0" lvl="0" indent="-342900" algn="l" rtl="0">
              <a:lnSpc>
                <a:spcPct val="115000"/>
              </a:lnSpc>
              <a:spcBef>
                <a:spcPts val="100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Work is in progress retraining the DNN with improved definitions.</a:t>
            </a:r>
            <a:endParaRPr sz="2400" b="0" i="0" u="none" strike="noStrike" cap="none">
              <a:solidFill>
                <a:schemeClr val="dk1"/>
              </a:solidFill>
              <a:latin typeface="Calibri"/>
              <a:ea typeface="Calibri"/>
              <a:cs typeface="Calibri"/>
              <a:sym typeface="Calibri"/>
            </a:endParaRPr>
          </a:p>
          <a:p>
            <a:pPr marL="0" marR="0" lvl="0" indent="0" algn="l" rtl="0">
              <a:lnSpc>
                <a:spcPct val="115000"/>
              </a:lnSpc>
              <a:spcBef>
                <a:spcPts val="1000"/>
              </a:spcBef>
              <a:spcAft>
                <a:spcPts val="0"/>
              </a:spcAft>
              <a:buClr>
                <a:schemeClr val="dk1"/>
              </a:buClr>
              <a:buSzPts val="1100"/>
              <a:buFont typeface="Arial"/>
              <a:buNone/>
            </a:pPr>
            <a:r>
              <a:rPr lang="en-US" sz="2800" b="1" i="0" strike="noStrike" cap="none">
                <a:solidFill>
                  <a:schemeClr val="dk1"/>
                </a:solidFill>
                <a:latin typeface="Calibri"/>
                <a:ea typeface="Calibri"/>
                <a:cs typeface="Calibri"/>
                <a:sym typeface="Calibri"/>
              </a:rPr>
              <a:t>Future Work</a:t>
            </a:r>
            <a:endParaRPr sz="2800" b="1" i="0" strike="noStrike" cap="none">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Once PU clusters are identified, we will use them to correct raw jet energies for PU contributions, by either removing them or deweighting them according to DNN score.</a:t>
            </a:r>
            <a:endParaRPr sz="2400" b="0" i="0" u="none" strike="noStrike" cap="none">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Calibri"/>
              <a:buChar char="●"/>
            </a:pPr>
            <a:r>
              <a:rPr lang="en-US" sz="2400" b="0" i="0" u="none" strike="noStrike" cap="none">
                <a:solidFill>
                  <a:schemeClr val="dk1"/>
                </a:solidFill>
                <a:latin typeface="Calibri"/>
                <a:ea typeface="Calibri"/>
                <a:cs typeface="Calibri"/>
                <a:sym typeface="Calibri"/>
              </a:rPr>
              <a:t>Our ultimate goal is to develop PU corrections to large R jets.</a:t>
            </a:r>
            <a:endParaRPr sz="2400" b="0" i="0"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8"/>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12</a:t>
            </a:fld>
            <a:endParaRPr/>
          </a:p>
        </p:txBody>
      </p:sp>
      <p:pic>
        <p:nvPicPr>
          <p:cNvPr id="196" name="Google Shape;196;p18"/>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97" name="Google Shape;197;p18"/>
          <p:cNvSpPr txBox="1"/>
          <p:nvPr/>
        </p:nvSpPr>
        <p:spPr>
          <a:xfrm>
            <a:off x="2055742" y="-3"/>
            <a:ext cx="8080500" cy="861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Acknowledgement</a:t>
            </a:r>
            <a:endParaRPr sz="3600" b="1" i="0" u="none" strike="noStrike" cap="none">
              <a:solidFill>
                <a:srgbClr val="2F5496"/>
              </a:solidFill>
              <a:latin typeface="Calibri"/>
              <a:ea typeface="Calibri"/>
              <a:cs typeface="Calibri"/>
              <a:sym typeface="Calibri"/>
            </a:endParaRPr>
          </a:p>
        </p:txBody>
      </p:sp>
      <p:sp>
        <p:nvSpPr>
          <p:cNvPr id="198" name="Google Shape;198;p18"/>
          <p:cNvSpPr txBox="1"/>
          <p:nvPr/>
        </p:nvSpPr>
        <p:spPr>
          <a:xfrm>
            <a:off x="785191" y="1679713"/>
            <a:ext cx="10903226" cy="156966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400"/>
              <a:buFont typeface="Arial"/>
              <a:buChar char="•"/>
            </a:pPr>
            <a:r>
              <a:rPr lang="en-US" sz="2400" b="0" i="0" u="none" strike="noStrike" cap="none" dirty="0">
                <a:solidFill>
                  <a:srgbClr val="000000"/>
                </a:solidFill>
                <a:latin typeface="Calibri"/>
                <a:ea typeface="Calibri"/>
                <a:cs typeface="Calibri"/>
                <a:sym typeface="Calibri"/>
              </a:rPr>
              <a:t>This work is supported by the CERN US-ATLAS SUPER program.</a:t>
            </a:r>
            <a:endParaRPr dirty="0"/>
          </a:p>
          <a:p>
            <a:pPr marL="342900" marR="0" lvl="0" indent="-190500" algn="l" rtl="0">
              <a:lnSpc>
                <a:spcPct val="100000"/>
              </a:lnSpc>
              <a:spcBef>
                <a:spcPts val="0"/>
              </a:spcBef>
              <a:spcAft>
                <a:spcPts val="0"/>
              </a:spcAft>
              <a:buClr>
                <a:srgbClr val="000000"/>
              </a:buClr>
              <a:buSzPts val="2400"/>
              <a:buFont typeface="Arial"/>
              <a:buNone/>
            </a:pPr>
            <a:endParaRPr sz="2400" b="0" i="0" u="none" strike="noStrike" cap="none" dirty="0">
              <a:solidFill>
                <a:srgbClr val="00000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2400"/>
              <a:buFont typeface="Arial"/>
              <a:buChar char="•"/>
            </a:pPr>
            <a:r>
              <a:rPr lang="en-US" sz="2400" b="0" i="0" u="none" strike="noStrike" cap="none" dirty="0">
                <a:solidFill>
                  <a:srgbClr val="000000"/>
                </a:solidFill>
                <a:latin typeface="Calibri"/>
                <a:ea typeface="Calibri"/>
                <a:cs typeface="Calibri"/>
                <a:sym typeface="Calibri"/>
              </a:rPr>
              <a:t>Many thanks to Dr. Peter Loch, Dr. Jad Sardain and my advisor, Prof. Kenneth Johns, at the University of Arizona, for their critical suggestions.</a:t>
            </a:r>
            <a:endParaRPr sz="24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9"/>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13</a:t>
            </a:fld>
            <a:endParaRPr/>
          </a:p>
        </p:txBody>
      </p:sp>
      <p:pic>
        <p:nvPicPr>
          <p:cNvPr id="204" name="Google Shape;204;p19"/>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205" name="Google Shape;205;p19"/>
          <p:cNvSpPr txBox="1"/>
          <p:nvPr/>
        </p:nvSpPr>
        <p:spPr>
          <a:xfrm>
            <a:off x="2055749" y="178202"/>
            <a:ext cx="8080500"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Thank you for listening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6" name="Google Shape;206;p19"/>
          <p:cNvPicPr preferRelativeResize="0"/>
          <p:nvPr/>
        </p:nvPicPr>
        <p:blipFill rotWithShape="1">
          <a:blip r:embed="rId4">
            <a:alphaModFix/>
          </a:blip>
          <a:srcRect l="2351" t="7230" r="2176" b="6547"/>
          <a:stretch/>
        </p:blipFill>
        <p:spPr>
          <a:xfrm>
            <a:off x="2504660" y="1279693"/>
            <a:ext cx="7195931" cy="5213071"/>
          </a:xfrm>
          <a:prstGeom prst="rect">
            <a:avLst/>
          </a:prstGeom>
          <a:noFill/>
          <a:ln>
            <a:noFill/>
          </a:ln>
        </p:spPr>
      </p:pic>
      <p:sp>
        <p:nvSpPr>
          <p:cNvPr id="207" name="Google Shape;207;p19"/>
          <p:cNvSpPr/>
          <p:nvPr/>
        </p:nvSpPr>
        <p:spPr>
          <a:xfrm>
            <a:off x="2732567" y="1499191"/>
            <a:ext cx="3232298" cy="2264735"/>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2000" b="0" i="0" u="none" strike="noStrike" cap="none">
                <a:solidFill>
                  <a:schemeClr val="accent1"/>
                </a:solidFill>
                <a:latin typeface="Arial"/>
                <a:ea typeface="Arial"/>
                <a:cs typeface="Arial"/>
                <a:sym typeface="Arial"/>
              </a:rPr>
              <a:t>Finished the presentation</a:t>
            </a:r>
            <a:endParaRPr sz="2000" b="0" i="0" u="none" strike="noStrike" cap="none">
              <a:solidFill>
                <a:schemeClr val="accent1"/>
              </a:solidFill>
              <a:latin typeface="Arial"/>
              <a:ea typeface="Arial"/>
              <a:cs typeface="Arial"/>
              <a:sym typeface="Arial"/>
            </a:endParaRPr>
          </a:p>
        </p:txBody>
      </p:sp>
      <p:sp>
        <p:nvSpPr>
          <p:cNvPr id="208" name="Google Shape;208;p19"/>
          <p:cNvSpPr/>
          <p:nvPr/>
        </p:nvSpPr>
        <p:spPr>
          <a:xfrm>
            <a:off x="2732567" y="3942017"/>
            <a:ext cx="3232298" cy="2264735"/>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9" name="Google Shape;209;p19"/>
          <p:cNvSpPr txBox="1"/>
          <p:nvPr/>
        </p:nvSpPr>
        <p:spPr>
          <a:xfrm>
            <a:off x="3786703" y="4874329"/>
            <a:ext cx="867545"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chemeClr val="accent1"/>
                </a:solidFill>
                <a:latin typeface="Arial"/>
                <a:ea typeface="Arial"/>
                <a:cs typeface="Arial"/>
                <a:sym typeface="Arial"/>
              </a:rPr>
              <a:t>Q &amp; A</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5"/>
          <p:cNvSpPr txBox="1"/>
          <p:nvPr/>
        </p:nvSpPr>
        <p:spPr>
          <a:xfrm>
            <a:off x="2918460" y="3244334"/>
            <a:ext cx="618236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 </a:t>
            </a:r>
            <a:endParaRPr sz="1800" b="0" i="0" u="none" strike="noStrike" cap="none">
              <a:solidFill>
                <a:schemeClr val="dk1"/>
              </a:solidFill>
              <a:latin typeface="Calibri"/>
              <a:ea typeface="Calibri"/>
              <a:cs typeface="Calibri"/>
              <a:sym typeface="Calibri"/>
            </a:endParaRPr>
          </a:p>
        </p:txBody>
      </p:sp>
      <p:pic>
        <p:nvPicPr>
          <p:cNvPr id="215" name="Google Shape;215;p5"/>
          <p:cNvPicPr preferRelativeResize="0"/>
          <p:nvPr/>
        </p:nvPicPr>
        <p:blipFill rotWithShape="1">
          <a:blip r:embed="rId3">
            <a:alphaModFix/>
          </a:blip>
          <a:srcRect/>
          <a:stretch/>
        </p:blipFill>
        <p:spPr>
          <a:xfrm>
            <a:off x="530750" y="1343818"/>
            <a:ext cx="9415890" cy="4964855"/>
          </a:xfrm>
          <a:prstGeom prst="rect">
            <a:avLst/>
          </a:prstGeom>
          <a:noFill/>
          <a:ln>
            <a:noFill/>
          </a:ln>
        </p:spPr>
      </p:pic>
      <p:sp>
        <p:nvSpPr>
          <p:cNvPr id="216" name="Google Shape;216;p5"/>
          <p:cNvSpPr txBox="1">
            <a:spLocks noGrp="1"/>
          </p:cNvSpPr>
          <p:nvPr>
            <p:ph type="sldNum" idx="12"/>
          </p:nvPr>
        </p:nvSpPr>
        <p:spPr>
          <a:xfrm>
            <a:off x="9448800"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14</a:t>
            </a:fld>
            <a:endParaRPr/>
          </a:p>
        </p:txBody>
      </p:sp>
      <p:pic>
        <p:nvPicPr>
          <p:cNvPr id="217" name="Google Shape;217;p5"/>
          <p:cNvPicPr preferRelativeResize="0"/>
          <p:nvPr/>
        </p:nvPicPr>
        <p:blipFill rotWithShape="1">
          <a:blip r:embed="rId4">
            <a:alphaModFix/>
          </a:blip>
          <a:srcRect/>
          <a:stretch/>
        </p:blipFill>
        <p:spPr>
          <a:xfrm>
            <a:off x="0" y="8318"/>
            <a:ext cx="12192001" cy="1101602"/>
          </a:xfrm>
          <a:prstGeom prst="rect">
            <a:avLst/>
          </a:prstGeom>
          <a:noFill/>
          <a:ln>
            <a:noFill/>
          </a:ln>
        </p:spPr>
      </p:pic>
      <p:sp>
        <p:nvSpPr>
          <p:cNvPr id="218" name="Google Shape;218;p5"/>
          <p:cNvSpPr txBox="1"/>
          <p:nvPr/>
        </p:nvSpPr>
        <p:spPr>
          <a:xfrm>
            <a:off x="2243888" y="186525"/>
            <a:ext cx="94158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Backup – PU fraction with different definition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g2f1cf0ba5d8_0_2"/>
          <p:cNvSpPr txBox="1"/>
          <p:nvPr/>
        </p:nvSpPr>
        <p:spPr>
          <a:xfrm>
            <a:off x="2918460" y="3244334"/>
            <a:ext cx="618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 </a:t>
            </a:r>
            <a:endParaRPr sz="1800" b="0" i="0" u="none" strike="noStrike" cap="none">
              <a:solidFill>
                <a:schemeClr val="dk1"/>
              </a:solidFill>
              <a:latin typeface="Calibri"/>
              <a:ea typeface="Calibri"/>
              <a:cs typeface="Calibri"/>
              <a:sym typeface="Calibri"/>
            </a:endParaRPr>
          </a:p>
        </p:txBody>
      </p:sp>
      <p:sp>
        <p:nvSpPr>
          <p:cNvPr id="224" name="Google Shape;224;g2f1cf0ba5d8_0_2"/>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15</a:t>
            </a:fld>
            <a:endParaRPr/>
          </a:p>
        </p:txBody>
      </p:sp>
      <p:pic>
        <p:nvPicPr>
          <p:cNvPr id="225" name="Google Shape;225;g2f1cf0ba5d8_0_2"/>
          <p:cNvPicPr preferRelativeResize="0"/>
          <p:nvPr/>
        </p:nvPicPr>
        <p:blipFill rotWithShape="1">
          <a:blip r:embed="rId3">
            <a:alphaModFix/>
          </a:blip>
          <a:srcRect/>
          <a:stretch/>
        </p:blipFill>
        <p:spPr>
          <a:xfrm>
            <a:off x="0" y="-7"/>
            <a:ext cx="12192000" cy="1101602"/>
          </a:xfrm>
          <a:prstGeom prst="rect">
            <a:avLst/>
          </a:prstGeom>
          <a:noFill/>
          <a:ln>
            <a:noFill/>
          </a:ln>
        </p:spPr>
      </p:pic>
      <p:sp>
        <p:nvSpPr>
          <p:cNvPr id="226" name="Google Shape;226;g2f1cf0ba5d8_0_2"/>
          <p:cNvSpPr txBox="1"/>
          <p:nvPr/>
        </p:nvSpPr>
        <p:spPr>
          <a:xfrm>
            <a:off x="2026488" y="227550"/>
            <a:ext cx="94158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Backup – </a:t>
            </a:r>
            <a:r>
              <a:rPr lang="en-US" sz="3600" b="1">
                <a:solidFill>
                  <a:srgbClr val="2F5496"/>
                </a:solidFill>
                <a:latin typeface="Calibri"/>
                <a:ea typeface="Calibri"/>
                <a:cs typeface="Calibri"/>
                <a:sym typeface="Calibri"/>
              </a:rPr>
              <a:t>Input Features</a:t>
            </a:r>
            <a:endParaRPr sz="1800" b="0" i="0" u="none" strike="noStrike" cap="none">
              <a:solidFill>
                <a:schemeClr val="dk1"/>
              </a:solidFill>
              <a:latin typeface="Calibri"/>
              <a:ea typeface="Calibri"/>
              <a:cs typeface="Calibri"/>
              <a:sym typeface="Calibri"/>
            </a:endParaRPr>
          </a:p>
        </p:txBody>
      </p:sp>
      <p:pic>
        <p:nvPicPr>
          <p:cNvPr id="227" name="Google Shape;227;g2f1cf0ba5d8_0_2"/>
          <p:cNvPicPr preferRelativeResize="0"/>
          <p:nvPr/>
        </p:nvPicPr>
        <p:blipFill>
          <a:blip r:embed="rId4">
            <a:alphaModFix/>
          </a:blip>
          <a:stretch>
            <a:fillRect/>
          </a:stretch>
        </p:blipFill>
        <p:spPr>
          <a:xfrm>
            <a:off x="535100" y="1295793"/>
            <a:ext cx="11121802" cy="51970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2f1cf0ba5d8_0_15"/>
          <p:cNvSpPr txBox="1"/>
          <p:nvPr/>
        </p:nvSpPr>
        <p:spPr>
          <a:xfrm>
            <a:off x="2918460" y="3244334"/>
            <a:ext cx="61824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 </a:t>
            </a:r>
            <a:endParaRPr sz="1800" b="0" i="0" u="none" strike="noStrike" cap="none">
              <a:solidFill>
                <a:schemeClr val="dk1"/>
              </a:solidFill>
              <a:latin typeface="Calibri"/>
              <a:ea typeface="Calibri"/>
              <a:cs typeface="Calibri"/>
              <a:sym typeface="Calibri"/>
            </a:endParaRPr>
          </a:p>
        </p:txBody>
      </p:sp>
      <p:sp>
        <p:nvSpPr>
          <p:cNvPr id="233" name="Google Shape;233;g2f1cf0ba5d8_0_15"/>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16</a:t>
            </a:fld>
            <a:endParaRPr/>
          </a:p>
        </p:txBody>
      </p:sp>
      <p:pic>
        <p:nvPicPr>
          <p:cNvPr id="234" name="Google Shape;234;g2f1cf0ba5d8_0_15"/>
          <p:cNvPicPr preferRelativeResize="0"/>
          <p:nvPr/>
        </p:nvPicPr>
        <p:blipFill rotWithShape="1">
          <a:blip r:embed="rId3">
            <a:alphaModFix/>
          </a:blip>
          <a:srcRect/>
          <a:stretch/>
        </p:blipFill>
        <p:spPr>
          <a:xfrm>
            <a:off x="0" y="-7"/>
            <a:ext cx="12192000" cy="1101602"/>
          </a:xfrm>
          <a:prstGeom prst="rect">
            <a:avLst/>
          </a:prstGeom>
          <a:noFill/>
          <a:ln>
            <a:noFill/>
          </a:ln>
        </p:spPr>
      </p:pic>
      <p:sp>
        <p:nvSpPr>
          <p:cNvPr id="235" name="Google Shape;235;g2f1cf0ba5d8_0_15"/>
          <p:cNvSpPr txBox="1"/>
          <p:nvPr/>
        </p:nvSpPr>
        <p:spPr>
          <a:xfrm>
            <a:off x="2026488" y="227550"/>
            <a:ext cx="94158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Backup –</a:t>
            </a:r>
            <a:r>
              <a:rPr lang="en-US" sz="3600" b="1">
                <a:solidFill>
                  <a:srgbClr val="2F5496"/>
                </a:solidFill>
                <a:latin typeface="Calibri"/>
                <a:ea typeface="Calibri"/>
                <a:cs typeface="Calibri"/>
                <a:sym typeface="Calibri"/>
              </a:rPr>
              <a:t> Features Importance</a:t>
            </a:r>
            <a:endParaRPr sz="1800" b="0" i="0" u="none" strike="noStrike" cap="none">
              <a:solidFill>
                <a:schemeClr val="dk1"/>
              </a:solidFill>
              <a:latin typeface="Calibri"/>
              <a:ea typeface="Calibri"/>
              <a:cs typeface="Calibri"/>
              <a:sym typeface="Calibri"/>
            </a:endParaRPr>
          </a:p>
        </p:txBody>
      </p:sp>
      <p:pic>
        <p:nvPicPr>
          <p:cNvPr id="236" name="Google Shape;236;g2f1cf0ba5d8_0_15"/>
          <p:cNvPicPr preferRelativeResize="0"/>
          <p:nvPr/>
        </p:nvPicPr>
        <p:blipFill rotWithShape="1">
          <a:blip r:embed="rId4">
            <a:alphaModFix/>
          </a:blip>
          <a:srcRect l="2208" t="15000" r="2580" b="12708"/>
          <a:stretch/>
        </p:blipFill>
        <p:spPr>
          <a:xfrm>
            <a:off x="642313" y="1417225"/>
            <a:ext cx="10907377" cy="50756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a:spLocks noGrp="1"/>
          </p:cNvSpPr>
          <p:nvPr>
            <p:ph type="body" idx="1"/>
          </p:nvPr>
        </p:nvSpPr>
        <p:spPr>
          <a:xfrm>
            <a:off x="278675" y="1101604"/>
            <a:ext cx="11850188" cy="5990985"/>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400"/>
              <a:buChar char="•"/>
            </a:pPr>
            <a:r>
              <a:rPr lang="en-US" sz="2400"/>
              <a:t>As the Large Hadron Collider (LHC) luminosity increases, so does the probability of having multiple proton-proton collisions (pileup). In Run 4, there will be 140-200 pileup (PU) collisions due to increased luminosity. These PU collisions degrade the energy and resolution of jets in the calorimeter.</a:t>
            </a:r>
            <a:endParaRPr/>
          </a:p>
          <a:p>
            <a:pPr marL="228600" lvl="0" indent="-228600" algn="l" rtl="0">
              <a:lnSpc>
                <a:spcPct val="100000"/>
              </a:lnSpc>
              <a:spcBef>
                <a:spcPts val="2400"/>
              </a:spcBef>
              <a:spcAft>
                <a:spcPts val="0"/>
              </a:spcAft>
              <a:buClr>
                <a:schemeClr val="dk1"/>
              </a:buClr>
              <a:buSzPts val="2400"/>
              <a:buChar char="•"/>
            </a:pPr>
            <a:r>
              <a:rPr lang="en-US" sz="2400"/>
              <a:t>Our goal is to implement and optimize machine learning (ML) algorithms, specifically Deep Neural Networks (DNN) and Graph Neural Networks (GNN), to identify topological clusters associated with PU effects in the ATLAS calorimeter at CERN's LHC.</a:t>
            </a:r>
            <a:endParaRPr/>
          </a:p>
          <a:p>
            <a:pPr marL="228600" lvl="0" indent="-76200" algn="l" rtl="0">
              <a:lnSpc>
                <a:spcPct val="100000"/>
              </a:lnSpc>
              <a:spcBef>
                <a:spcPts val="2400"/>
              </a:spcBef>
              <a:spcAft>
                <a:spcPts val="0"/>
              </a:spcAft>
              <a:buClr>
                <a:schemeClr val="dk1"/>
              </a:buClr>
              <a:buSzPts val="2400"/>
              <a:buNone/>
            </a:pPr>
            <a:endParaRPr sz="2400"/>
          </a:p>
        </p:txBody>
      </p:sp>
      <p:sp>
        <p:nvSpPr>
          <p:cNvPr id="98" name="Google Shape;98;p2"/>
          <p:cNvSpPr txBox="1"/>
          <p:nvPr/>
        </p:nvSpPr>
        <p:spPr>
          <a:xfrm>
            <a:off x="838248" y="5825885"/>
            <a:ext cx="522296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 </a:t>
            </a:r>
            <a:endParaRPr sz="1800" b="0" i="0" u="none" strike="noStrike" cap="none">
              <a:solidFill>
                <a:schemeClr val="dk1"/>
              </a:solidFill>
              <a:latin typeface="Calibri"/>
              <a:ea typeface="Calibri"/>
              <a:cs typeface="Calibri"/>
              <a:sym typeface="Calibri"/>
            </a:endParaRPr>
          </a:p>
        </p:txBody>
      </p:sp>
      <p:sp>
        <p:nvSpPr>
          <p:cNvPr id="99" name="Google Shape;99;p2"/>
          <p:cNvSpPr txBox="1">
            <a:spLocks noGrp="1"/>
          </p:cNvSpPr>
          <p:nvPr>
            <p:ph type="sldNum" idx="12"/>
          </p:nvPr>
        </p:nvSpPr>
        <p:spPr>
          <a:xfrm>
            <a:off x="9448800" y="6492875"/>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a:t>
            </a:fld>
            <a:endParaRPr/>
          </a:p>
        </p:txBody>
      </p:sp>
      <p:pic>
        <p:nvPicPr>
          <p:cNvPr id="100" name="Google Shape;100;p2"/>
          <p:cNvPicPr preferRelativeResize="0"/>
          <p:nvPr/>
        </p:nvPicPr>
        <p:blipFill rotWithShape="1">
          <a:blip r:embed="rId3">
            <a:alphaModFix/>
          </a:blip>
          <a:srcRect/>
          <a:stretch/>
        </p:blipFill>
        <p:spPr>
          <a:xfrm>
            <a:off x="3742000" y="4083225"/>
            <a:ext cx="8171328" cy="2774776"/>
          </a:xfrm>
          <a:prstGeom prst="rect">
            <a:avLst/>
          </a:prstGeom>
          <a:noFill/>
          <a:ln>
            <a:noFill/>
          </a:ln>
        </p:spPr>
      </p:pic>
      <p:sp>
        <p:nvSpPr>
          <p:cNvPr id="101" name="Google Shape;101;p2"/>
          <p:cNvSpPr txBox="1"/>
          <p:nvPr/>
        </p:nvSpPr>
        <p:spPr>
          <a:xfrm>
            <a:off x="63137" y="5056471"/>
            <a:ext cx="3678871" cy="400110"/>
          </a:xfrm>
          <a:prstGeom prst="rect">
            <a:avLst/>
          </a:prstGeom>
          <a:blipFill rotWithShape="1">
            <a:blip r:embed="rId4">
              <a:alphaModFix/>
            </a:blip>
            <a:stretch>
              <a:fillRect l="-1372" t="-6057" r="-1026" b="-24235"/>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pic>
        <p:nvPicPr>
          <p:cNvPr id="102" name="Google Shape;102;p2"/>
          <p:cNvPicPr preferRelativeResize="0"/>
          <p:nvPr/>
        </p:nvPicPr>
        <p:blipFill rotWithShape="1">
          <a:blip r:embed="rId5">
            <a:alphaModFix/>
          </a:blip>
          <a:srcRect/>
          <a:stretch/>
        </p:blipFill>
        <p:spPr>
          <a:xfrm>
            <a:off x="-1" y="0"/>
            <a:ext cx="12192001" cy="1101602"/>
          </a:xfrm>
          <a:prstGeom prst="rect">
            <a:avLst/>
          </a:prstGeom>
          <a:noFill/>
          <a:ln>
            <a:noFill/>
          </a:ln>
        </p:spPr>
      </p:pic>
      <p:sp>
        <p:nvSpPr>
          <p:cNvPr id="103" name="Google Shape;103;p2"/>
          <p:cNvSpPr txBox="1"/>
          <p:nvPr/>
        </p:nvSpPr>
        <p:spPr>
          <a:xfrm>
            <a:off x="4157184" y="204232"/>
            <a:ext cx="40932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Objective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g27fbfd803fa_0_17"/>
          <p:cNvSpPr txBox="1">
            <a:spLocks noGrp="1"/>
          </p:cNvSpPr>
          <p:nvPr>
            <p:ph type="body" idx="1"/>
          </p:nvPr>
        </p:nvSpPr>
        <p:spPr>
          <a:xfrm>
            <a:off x="0" y="1101604"/>
            <a:ext cx="11850300" cy="5991000"/>
          </a:xfrm>
          <a:prstGeom prst="rect">
            <a:avLst/>
          </a:prstGeom>
          <a:noFill/>
          <a:ln>
            <a:noFill/>
          </a:ln>
        </p:spPr>
        <p:txBody>
          <a:bodyPr spcFirstLastPara="1" wrap="square" lIns="91425" tIns="45700" rIns="91425" bIns="45700" anchor="t" anchorCtr="0">
            <a:normAutofit/>
          </a:bodyPr>
          <a:lstStyle/>
          <a:p>
            <a:pPr marL="457200" lvl="0" indent="-383016" algn="l" rtl="0">
              <a:lnSpc>
                <a:spcPct val="115000"/>
              </a:lnSpc>
              <a:spcBef>
                <a:spcPts val="0"/>
              </a:spcBef>
              <a:spcAft>
                <a:spcPts val="0"/>
              </a:spcAft>
              <a:buSzPts val="2233"/>
              <a:buChar char="•"/>
            </a:pPr>
            <a:r>
              <a:rPr lang="en-US" sz="2233"/>
              <a:t>A DNN is used to classify calorimeter topological clusters as either PU or non-PU,</a:t>
            </a:r>
            <a:r>
              <a:rPr lang="en-US" sz="2233">
                <a:solidFill>
                  <a:srgbClr val="FF0000"/>
                </a:solidFill>
              </a:rPr>
              <a:t> </a:t>
            </a:r>
            <a:r>
              <a:rPr lang="en-US" sz="2233"/>
              <a:t>which is the target of our machine learning model.</a:t>
            </a:r>
            <a:endParaRPr sz="2233"/>
          </a:p>
          <a:p>
            <a:pPr marL="457200" lvl="0" indent="-370397" algn="l" rtl="0">
              <a:lnSpc>
                <a:spcPct val="115000"/>
              </a:lnSpc>
              <a:spcBef>
                <a:spcPts val="0"/>
              </a:spcBef>
              <a:spcAft>
                <a:spcPts val="0"/>
              </a:spcAft>
              <a:buSzPts val="2233"/>
              <a:buChar char="•"/>
            </a:pPr>
            <a:r>
              <a:rPr lang="en-US" sz="2333"/>
              <a:t>We define a cluster as PU when its True MC energy is less than 0.001 GeV. This threshold is a consequence of the dijet MC simulation, where only the ionization from particles produced in the hard scatter is included in the True cluster energy.</a:t>
            </a:r>
            <a:endParaRPr sz="2333"/>
          </a:p>
          <a:p>
            <a:pPr marL="457200" lvl="0" indent="0" algn="l" rtl="0">
              <a:lnSpc>
                <a:spcPct val="115000"/>
              </a:lnSpc>
              <a:spcBef>
                <a:spcPts val="0"/>
              </a:spcBef>
              <a:spcAft>
                <a:spcPts val="0"/>
              </a:spcAft>
              <a:buSzPts val="1800"/>
              <a:buNone/>
            </a:pPr>
            <a:endParaRPr sz="2333"/>
          </a:p>
          <a:p>
            <a:pPr marL="457200" lvl="0" indent="0" algn="l" rtl="0">
              <a:lnSpc>
                <a:spcPct val="115000"/>
              </a:lnSpc>
              <a:spcBef>
                <a:spcPts val="0"/>
              </a:spcBef>
              <a:spcAft>
                <a:spcPts val="0"/>
              </a:spcAft>
              <a:buSzPts val="2323"/>
              <a:buNone/>
            </a:pPr>
            <a:endParaRPr sz="2733"/>
          </a:p>
          <a:p>
            <a:pPr marL="0" lvl="0" indent="0" algn="l" rtl="0">
              <a:lnSpc>
                <a:spcPct val="170000"/>
              </a:lnSpc>
              <a:spcBef>
                <a:spcPts val="0"/>
              </a:spcBef>
              <a:spcAft>
                <a:spcPts val="0"/>
              </a:spcAft>
              <a:buSzPts val="2323"/>
              <a:buNone/>
            </a:pPr>
            <a:endParaRPr sz="2433">
              <a:solidFill>
                <a:srgbClr val="FFFFFF"/>
              </a:solidFill>
            </a:endParaRPr>
          </a:p>
          <a:p>
            <a:pPr marL="457200" lvl="0" indent="0" algn="l" rtl="0">
              <a:lnSpc>
                <a:spcPct val="115000"/>
              </a:lnSpc>
              <a:spcBef>
                <a:spcPts val="0"/>
              </a:spcBef>
              <a:spcAft>
                <a:spcPts val="0"/>
              </a:spcAft>
              <a:buSzPts val="2323"/>
              <a:buNone/>
            </a:pPr>
            <a:endParaRPr sz="2000"/>
          </a:p>
          <a:p>
            <a:pPr marL="0" lvl="0" indent="0" algn="l" rtl="0">
              <a:lnSpc>
                <a:spcPct val="115000"/>
              </a:lnSpc>
              <a:spcBef>
                <a:spcPts val="800"/>
              </a:spcBef>
              <a:spcAft>
                <a:spcPts val="1200"/>
              </a:spcAft>
              <a:buClr>
                <a:schemeClr val="dk1"/>
              </a:buClr>
              <a:buSzPts val="1100"/>
              <a:buNone/>
            </a:pPr>
            <a:endParaRPr sz="2200">
              <a:solidFill>
                <a:srgbClr val="212121"/>
              </a:solidFill>
            </a:endParaRPr>
          </a:p>
        </p:txBody>
      </p:sp>
      <p:sp>
        <p:nvSpPr>
          <p:cNvPr id="109" name="Google Shape;109;g27fbfd803fa_0_17"/>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a:t>
            </a:fld>
            <a:endParaRPr/>
          </a:p>
        </p:txBody>
      </p:sp>
      <p:pic>
        <p:nvPicPr>
          <p:cNvPr id="110" name="Google Shape;110;g27fbfd803fa_0_17"/>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11" name="Google Shape;111;g27fbfd803fa_0_17"/>
          <p:cNvSpPr txBox="1"/>
          <p:nvPr/>
        </p:nvSpPr>
        <p:spPr>
          <a:xfrm>
            <a:off x="2759994" y="227550"/>
            <a:ext cx="66720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Deep Neural Network</a:t>
            </a:r>
            <a:endParaRPr sz="3600" b="1" i="0" u="none" strike="noStrike" cap="none">
              <a:solidFill>
                <a:srgbClr val="2F5496"/>
              </a:solidFill>
              <a:latin typeface="Calibri"/>
              <a:ea typeface="Calibri"/>
              <a:cs typeface="Calibri"/>
              <a:sym typeface="Calibri"/>
            </a:endParaRPr>
          </a:p>
        </p:txBody>
      </p:sp>
      <p:pic>
        <p:nvPicPr>
          <p:cNvPr id="112" name="Google Shape;112;g27fbfd803fa_0_17"/>
          <p:cNvPicPr preferRelativeResize="0"/>
          <p:nvPr/>
        </p:nvPicPr>
        <p:blipFill rotWithShape="1">
          <a:blip r:embed="rId4">
            <a:alphaModFix/>
          </a:blip>
          <a:srcRect/>
          <a:stretch/>
        </p:blipFill>
        <p:spPr>
          <a:xfrm>
            <a:off x="1353550" y="3192125"/>
            <a:ext cx="8989850" cy="36143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27fbfd803fa_0_4"/>
          <p:cNvSpPr txBox="1">
            <a:spLocks noGrp="1"/>
          </p:cNvSpPr>
          <p:nvPr>
            <p:ph type="sldNum" idx="12"/>
          </p:nvPr>
        </p:nvSpPr>
        <p:spPr>
          <a:xfrm>
            <a:off x="9448788" y="6492900"/>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a:t>
            </a:fld>
            <a:endParaRPr/>
          </a:p>
        </p:txBody>
      </p:sp>
      <p:pic>
        <p:nvPicPr>
          <p:cNvPr id="118" name="Google Shape;118;g27fbfd803fa_0_4"/>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19" name="Google Shape;119;g27fbfd803fa_0_4"/>
          <p:cNvSpPr txBox="1"/>
          <p:nvPr/>
        </p:nvSpPr>
        <p:spPr>
          <a:xfrm>
            <a:off x="2759994" y="227550"/>
            <a:ext cx="66720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Input Features to the DNN</a:t>
            </a:r>
            <a:endParaRPr sz="3600" b="1" i="0" u="none" strike="noStrike" cap="none">
              <a:solidFill>
                <a:srgbClr val="2F5496"/>
              </a:solidFill>
              <a:latin typeface="Calibri"/>
              <a:ea typeface="Calibri"/>
              <a:cs typeface="Calibri"/>
              <a:sym typeface="Calibri"/>
            </a:endParaRPr>
          </a:p>
        </p:txBody>
      </p:sp>
      <p:sp>
        <p:nvSpPr>
          <p:cNvPr id="120" name="Google Shape;120;g27fbfd803fa_0_4"/>
          <p:cNvSpPr/>
          <p:nvPr/>
        </p:nvSpPr>
        <p:spPr>
          <a:xfrm>
            <a:off x="3150613" y="4513200"/>
            <a:ext cx="2583000" cy="20847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Calibri"/>
                <a:ea typeface="Calibri"/>
                <a:cs typeface="Calibri"/>
                <a:sym typeface="Calibri"/>
              </a:rPr>
              <a:t>clusterE</a:t>
            </a:r>
            <a:endParaRPr sz="1700" b="0"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r>
              <a:rPr lang="en-US" sz="1700">
                <a:latin typeface="Calibri"/>
                <a:ea typeface="Calibri"/>
                <a:cs typeface="Calibri"/>
                <a:sym typeface="Calibri"/>
              </a:rPr>
              <a:t>clusterEta</a:t>
            </a:r>
            <a:endParaRPr sz="1700">
              <a:latin typeface="Calibri"/>
              <a:ea typeface="Calibri"/>
              <a:cs typeface="Calibri"/>
              <a:sym typeface="Calibri"/>
            </a:endParaRPr>
          </a:p>
          <a:p>
            <a:pPr marL="0" lvl="0" indent="0" algn="ctr" rtl="0">
              <a:spcBef>
                <a:spcPts val="0"/>
              </a:spcBef>
              <a:spcAft>
                <a:spcPts val="0"/>
              </a:spcAft>
              <a:buClr>
                <a:schemeClr val="dk1"/>
              </a:buClr>
              <a:buSzPts val="1700"/>
              <a:buFont typeface="Arial"/>
              <a:buNone/>
            </a:pPr>
            <a:r>
              <a:rPr lang="en-US" sz="1700">
                <a:solidFill>
                  <a:schemeClr val="dk1"/>
                </a:solidFill>
                <a:latin typeface="Calibri"/>
                <a:ea typeface="Calibri"/>
                <a:cs typeface="Calibri"/>
                <a:sym typeface="Calibri"/>
              </a:rPr>
              <a:t>cluster_MASS</a:t>
            </a:r>
            <a:endParaRPr sz="1700">
              <a:latin typeface="Calibri"/>
              <a:ea typeface="Calibri"/>
              <a:cs typeface="Calibri"/>
              <a:sym typeface="Calibri"/>
            </a:endParaRPr>
          </a:p>
        </p:txBody>
      </p:sp>
      <p:sp>
        <p:nvSpPr>
          <p:cNvPr id="121" name="Google Shape;121;g27fbfd803fa_0_4"/>
          <p:cNvSpPr/>
          <p:nvPr/>
        </p:nvSpPr>
        <p:spPr>
          <a:xfrm>
            <a:off x="1645513" y="1748400"/>
            <a:ext cx="2583000" cy="20847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chemeClr val="dk1"/>
                </a:solidFill>
                <a:latin typeface="Calibri"/>
                <a:ea typeface="Calibri"/>
                <a:cs typeface="Calibri"/>
                <a:sym typeface="Calibri"/>
              </a:rPr>
              <a:t>cluster_PTD</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chemeClr val="dk1"/>
                </a:solidFill>
                <a:latin typeface="Calibri"/>
                <a:ea typeface="Calibri"/>
                <a:cs typeface="Calibri"/>
                <a:sym typeface="Calibri"/>
              </a:rPr>
              <a:t>cluster_FIRST_ENG_DENS</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chemeClr val="dk1"/>
                </a:solidFill>
                <a:latin typeface="Calibri"/>
                <a:ea typeface="Calibri"/>
                <a:cs typeface="Calibri"/>
                <a:sym typeface="Calibri"/>
              </a:rPr>
              <a:t>cluster_LONGITUDINAL</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chemeClr val="dk1"/>
                </a:solidFill>
                <a:latin typeface="Calibri"/>
                <a:ea typeface="Calibri"/>
                <a:cs typeface="Calibri"/>
                <a:sym typeface="Calibri"/>
              </a:rPr>
              <a:t>cluster_LATERAL</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chemeClr val="dk1"/>
                </a:solidFill>
                <a:latin typeface="Calibri"/>
                <a:ea typeface="Calibri"/>
                <a:cs typeface="Calibri"/>
                <a:sym typeface="Calibri"/>
              </a:rPr>
              <a:t>cluster_CENTER_LAMBDA</a:t>
            </a:r>
            <a:endParaRPr sz="1700" b="0" i="0" u="none" strike="noStrike" cap="none">
              <a:solidFill>
                <a:schemeClr val="dk1"/>
              </a:solidFill>
              <a:latin typeface="Calibri"/>
              <a:ea typeface="Calibri"/>
              <a:cs typeface="Calibri"/>
              <a:sym typeface="Calibri"/>
            </a:endParaRPr>
          </a:p>
          <a:p>
            <a:pPr marL="0" lvl="0" indent="0" algn="ctr" rtl="0">
              <a:spcBef>
                <a:spcPts val="0"/>
              </a:spcBef>
              <a:spcAft>
                <a:spcPts val="0"/>
              </a:spcAft>
              <a:buClr>
                <a:schemeClr val="dk1"/>
              </a:buClr>
              <a:buSzPts val="1700"/>
              <a:buFont typeface="Arial"/>
              <a:buNone/>
            </a:pPr>
            <a:r>
              <a:rPr lang="en-US" sz="1700">
                <a:solidFill>
                  <a:schemeClr val="dk1"/>
                </a:solidFill>
                <a:latin typeface="Calibri"/>
                <a:ea typeface="Calibri"/>
                <a:cs typeface="Calibri"/>
                <a:sym typeface="Calibri"/>
              </a:rPr>
              <a:t>cluster_CENTER_MAG</a:t>
            </a:r>
            <a:endParaRPr sz="170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100"/>
              <a:buFont typeface="Arial"/>
              <a:buNone/>
            </a:pPr>
            <a:endParaRPr sz="1700" b="0" i="0" u="none" strike="noStrike" cap="none">
              <a:solidFill>
                <a:schemeClr val="dk1"/>
              </a:solidFill>
              <a:latin typeface="Calibri"/>
              <a:ea typeface="Calibri"/>
              <a:cs typeface="Calibri"/>
              <a:sym typeface="Calibri"/>
            </a:endParaRPr>
          </a:p>
        </p:txBody>
      </p:sp>
      <p:sp>
        <p:nvSpPr>
          <p:cNvPr id="122" name="Google Shape;122;g27fbfd803fa_0_4"/>
          <p:cNvSpPr/>
          <p:nvPr/>
        </p:nvSpPr>
        <p:spPr>
          <a:xfrm>
            <a:off x="4542313" y="1748400"/>
            <a:ext cx="2583000" cy="20847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Calibri"/>
                <a:ea typeface="Calibri"/>
                <a:cs typeface="Calibri"/>
                <a:sym typeface="Calibri"/>
              </a:rPr>
              <a:t>cluster_ISOLATION</a:t>
            </a:r>
            <a:endParaRPr sz="1700" b="0"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Calibri"/>
              <a:ea typeface="Calibri"/>
              <a:cs typeface="Calibri"/>
              <a:sym typeface="Calibri"/>
            </a:endParaRPr>
          </a:p>
        </p:txBody>
      </p:sp>
      <p:sp>
        <p:nvSpPr>
          <p:cNvPr id="123" name="Google Shape;123;g27fbfd803fa_0_4"/>
          <p:cNvSpPr/>
          <p:nvPr/>
        </p:nvSpPr>
        <p:spPr>
          <a:xfrm>
            <a:off x="7439113" y="1748400"/>
            <a:ext cx="2583000" cy="20847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en-US" sz="1700" b="0" i="0" u="none" strike="noStrike" cap="none">
                <a:solidFill>
                  <a:srgbClr val="000000"/>
                </a:solidFill>
                <a:latin typeface="Calibri"/>
                <a:ea typeface="Calibri"/>
                <a:cs typeface="Calibri"/>
                <a:sym typeface="Calibri"/>
              </a:rPr>
              <a:t>cluster_SIGNIFICANCE</a:t>
            </a:r>
            <a:endParaRPr sz="1700" b="0"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Calibri"/>
                <a:ea typeface="Calibri"/>
                <a:cs typeface="Calibri"/>
                <a:sym typeface="Calibri"/>
              </a:rPr>
              <a:t>cluster_CELL_SIGNIFICANCE</a:t>
            </a:r>
            <a:endParaRPr sz="1600" b="0" i="0" u="none" strike="noStrike" cap="none">
              <a:solidFill>
                <a:srgbClr val="000000"/>
              </a:solidFill>
              <a:latin typeface="Calibri"/>
              <a:ea typeface="Calibri"/>
              <a:cs typeface="Calibri"/>
              <a:sym typeface="Calibri"/>
            </a:endParaRPr>
          </a:p>
        </p:txBody>
      </p:sp>
      <p:sp>
        <p:nvSpPr>
          <p:cNvPr id="124" name="Google Shape;124;g27fbfd803fa_0_4"/>
          <p:cNvSpPr txBox="1"/>
          <p:nvPr/>
        </p:nvSpPr>
        <p:spPr>
          <a:xfrm>
            <a:off x="2958913" y="3959100"/>
            <a:ext cx="296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Kinematics</a:t>
            </a:r>
            <a:endParaRPr sz="2400" b="0" i="0" u="none" strike="noStrike" cap="none">
              <a:solidFill>
                <a:schemeClr val="dk1"/>
              </a:solidFill>
              <a:latin typeface="Calibri"/>
              <a:ea typeface="Calibri"/>
              <a:cs typeface="Calibri"/>
              <a:sym typeface="Calibri"/>
            </a:endParaRPr>
          </a:p>
        </p:txBody>
      </p:sp>
      <p:sp>
        <p:nvSpPr>
          <p:cNvPr id="125" name="Google Shape;125;g27fbfd803fa_0_4"/>
          <p:cNvSpPr txBox="1"/>
          <p:nvPr/>
        </p:nvSpPr>
        <p:spPr>
          <a:xfrm>
            <a:off x="1071178" y="1194300"/>
            <a:ext cx="37317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2400">
                <a:solidFill>
                  <a:schemeClr val="dk1"/>
                </a:solidFill>
                <a:latin typeface="Calibri"/>
                <a:ea typeface="Calibri"/>
                <a:cs typeface="Calibri"/>
                <a:sym typeface="Calibri"/>
              </a:rPr>
              <a:t>Shower Depth and Shape</a:t>
            </a:r>
            <a:endParaRPr sz="2400" b="0" i="0" u="none" strike="noStrike" cap="none">
              <a:solidFill>
                <a:schemeClr val="dk1"/>
              </a:solidFill>
              <a:latin typeface="Calibri"/>
              <a:ea typeface="Calibri"/>
              <a:cs typeface="Calibri"/>
              <a:sym typeface="Calibri"/>
            </a:endParaRPr>
          </a:p>
        </p:txBody>
      </p:sp>
      <p:sp>
        <p:nvSpPr>
          <p:cNvPr id="126" name="Google Shape;126;g27fbfd803fa_0_4"/>
          <p:cNvSpPr txBox="1"/>
          <p:nvPr/>
        </p:nvSpPr>
        <p:spPr>
          <a:xfrm>
            <a:off x="4333813" y="1194288"/>
            <a:ext cx="30000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a:solidFill>
                  <a:schemeClr val="dk1"/>
                </a:solidFill>
                <a:latin typeface="Calibri"/>
                <a:ea typeface="Calibri"/>
                <a:cs typeface="Calibri"/>
                <a:sym typeface="Calibri"/>
              </a:rPr>
              <a:t>Topology</a:t>
            </a:r>
            <a:endParaRPr sz="2400" b="0" i="0" u="none" strike="noStrike" cap="none">
              <a:solidFill>
                <a:schemeClr val="dk1"/>
              </a:solidFill>
              <a:latin typeface="Calibri"/>
              <a:ea typeface="Calibri"/>
              <a:cs typeface="Calibri"/>
              <a:sym typeface="Calibri"/>
            </a:endParaRPr>
          </a:p>
        </p:txBody>
      </p:sp>
      <p:sp>
        <p:nvSpPr>
          <p:cNvPr id="127" name="Google Shape;127;g27fbfd803fa_0_4"/>
          <p:cNvSpPr txBox="1"/>
          <p:nvPr/>
        </p:nvSpPr>
        <p:spPr>
          <a:xfrm>
            <a:off x="7230613" y="1194300"/>
            <a:ext cx="30000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Signal </a:t>
            </a:r>
            <a:r>
              <a:rPr lang="en-US" sz="2400">
                <a:solidFill>
                  <a:schemeClr val="dk1"/>
                </a:solidFill>
                <a:latin typeface="Calibri"/>
                <a:ea typeface="Calibri"/>
                <a:cs typeface="Calibri"/>
                <a:sym typeface="Calibri"/>
              </a:rPr>
              <a:t>Strength</a:t>
            </a:r>
            <a:endParaRPr sz="2400" b="0" i="0" u="none" strike="noStrike" cap="none">
              <a:solidFill>
                <a:schemeClr val="dk1"/>
              </a:solidFill>
              <a:latin typeface="Calibri"/>
              <a:ea typeface="Calibri"/>
              <a:cs typeface="Calibri"/>
              <a:sym typeface="Calibri"/>
            </a:endParaRPr>
          </a:p>
        </p:txBody>
      </p:sp>
      <p:sp>
        <p:nvSpPr>
          <p:cNvPr id="128" name="Google Shape;128;g27fbfd803fa_0_4"/>
          <p:cNvSpPr/>
          <p:nvPr/>
        </p:nvSpPr>
        <p:spPr>
          <a:xfrm>
            <a:off x="6229388" y="4552950"/>
            <a:ext cx="2583000" cy="2026200"/>
          </a:xfrm>
          <a:prstGeom prst="rect">
            <a:avLst/>
          </a:prstGeom>
          <a:solidFill>
            <a:srgbClr val="C9DAF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1700" b="0" i="0" u="none" strike="noStrike" cap="none">
                <a:solidFill>
                  <a:schemeClr val="dk1"/>
                </a:solidFill>
                <a:latin typeface="Calibri"/>
                <a:ea typeface="Calibri"/>
                <a:cs typeface="Calibri"/>
                <a:sym typeface="Calibri"/>
              </a:rPr>
              <a:t>nPrimVtx</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100"/>
              <a:buFont typeface="Arial"/>
              <a:buNone/>
            </a:pPr>
            <a:r>
              <a:rPr lang="en-US" sz="1700" b="0" i="0" u="none" strike="noStrike" cap="none">
                <a:solidFill>
                  <a:schemeClr val="dk1"/>
                </a:solidFill>
                <a:latin typeface="Calibri"/>
                <a:ea typeface="Calibri"/>
                <a:cs typeface="Calibri"/>
                <a:sym typeface="Calibri"/>
              </a:rPr>
              <a:t>avgMu</a:t>
            </a:r>
            <a:endParaRPr sz="17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Calibri"/>
              <a:ea typeface="Calibri"/>
              <a:cs typeface="Calibri"/>
              <a:sym typeface="Calibri"/>
            </a:endParaRPr>
          </a:p>
        </p:txBody>
      </p:sp>
      <p:sp>
        <p:nvSpPr>
          <p:cNvPr id="129" name="Google Shape;129;g27fbfd803fa_0_4"/>
          <p:cNvSpPr txBox="1"/>
          <p:nvPr/>
        </p:nvSpPr>
        <p:spPr>
          <a:xfrm>
            <a:off x="6037688" y="3959100"/>
            <a:ext cx="296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a:solidFill>
                  <a:schemeClr val="dk1"/>
                </a:solidFill>
                <a:latin typeface="Calibri"/>
                <a:ea typeface="Calibri"/>
                <a:cs typeface="Calibri"/>
                <a:sym typeface="Calibri"/>
              </a:rPr>
              <a:t>Pileup</a:t>
            </a:r>
            <a:endParaRPr sz="2400" b="0" i="0" u="none" strike="noStrike" cap="none">
              <a:solidFill>
                <a:schemeClr val="dk1"/>
              </a:solidFill>
              <a:latin typeface="Calibri"/>
              <a:ea typeface="Calibri"/>
              <a:cs typeface="Calibri"/>
              <a:sym typeface="Calibri"/>
            </a:endParaRPr>
          </a:p>
        </p:txBody>
      </p:sp>
      <p:sp>
        <p:nvSpPr>
          <p:cNvPr id="130" name="Google Shape;130;g27fbfd803fa_0_4"/>
          <p:cNvSpPr txBox="1"/>
          <p:nvPr/>
        </p:nvSpPr>
        <p:spPr>
          <a:xfrm>
            <a:off x="9100925" y="5925750"/>
            <a:ext cx="3110700" cy="708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700">
                <a:solidFill>
                  <a:schemeClr val="dk1"/>
                </a:solidFill>
                <a:latin typeface="Calibri"/>
                <a:ea typeface="Calibri"/>
                <a:cs typeface="Calibri"/>
                <a:sym typeface="Calibri"/>
              </a:rPr>
              <a:t>*all of the features have been transformed.</a:t>
            </a:r>
            <a:endParaRPr sz="17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27fbfd803fa_0_30"/>
          <p:cNvSpPr txBox="1"/>
          <p:nvPr/>
        </p:nvSpPr>
        <p:spPr>
          <a:xfrm>
            <a:off x="838248" y="5825885"/>
            <a:ext cx="5223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 </a:t>
            </a:r>
            <a:endParaRPr sz="1800" b="0" i="0" u="none" strike="noStrike" cap="none">
              <a:solidFill>
                <a:schemeClr val="dk1"/>
              </a:solidFill>
              <a:latin typeface="Calibri"/>
              <a:ea typeface="Calibri"/>
              <a:cs typeface="Calibri"/>
              <a:sym typeface="Calibri"/>
            </a:endParaRPr>
          </a:p>
        </p:txBody>
      </p:sp>
      <p:sp>
        <p:nvSpPr>
          <p:cNvPr id="136" name="Google Shape;136;g27fbfd803fa_0_30"/>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5</a:t>
            </a:fld>
            <a:endParaRPr/>
          </a:p>
        </p:txBody>
      </p:sp>
      <p:pic>
        <p:nvPicPr>
          <p:cNvPr id="137" name="Google Shape;137;g27fbfd803fa_0_30"/>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38" name="Google Shape;138;g27fbfd803fa_0_30"/>
          <p:cNvSpPr txBox="1"/>
          <p:nvPr/>
        </p:nvSpPr>
        <p:spPr>
          <a:xfrm>
            <a:off x="2759994" y="227550"/>
            <a:ext cx="66720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Result</a:t>
            </a:r>
            <a:endParaRPr sz="3600" b="1" i="0" u="none" strike="noStrike" cap="none">
              <a:solidFill>
                <a:srgbClr val="2F5496"/>
              </a:solidFill>
              <a:latin typeface="Calibri"/>
              <a:ea typeface="Calibri"/>
              <a:cs typeface="Calibri"/>
              <a:sym typeface="Calibri"/>
            </a:endParaRPr>
          </a:p>
        </p:txBody>
      </p:sp>
      <p:sp>
        <p:nvSpPr>
          <p:cNvPr id="139" name="Google Shape;139;g27fbfd803fa_0_30"/>
          <p:cNvSpPr txBox="1"/>
          <p:nvPr/>
        </p:nvSpPr>
        <p:spPr>
          <a:xfrm>
            <a:off x="7206752" y="2251677"/>
            <a:ext cx="4908000" cy="3943500"/>
          </a:xfrm>
          <a:prstGeom prst="rect">
            <a:avLst/>
          </a:prstGeom>
          <a:noFill/>
          <a:ln>
            <a:noFill/>
          </a:ln>
        </p:spPr>
        <p:txBody>
          <a:bodyPr spcFirstLastPara="1" wrap="square" lIns="91425" tIns="91425" rIns="91425" bIns="91425" anchor="t" anchorCtr="0">
            <a:spAutoFit/>
          </a:bodyPr>
          <a:lstStyle/>
          <a:p>
            <a:pPr marL="457200" marR="0" lvl="0" indent="0" algn="l" rtl="0">
              <a:lnSpc>
                <a:spcPct val="115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457200" marR="0" lvl="0"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We can observe that the model effectively distinguishes between PU and non-PU clusters in the extreme score regions, but its weaker differentiation in the mid-score range suggests room for improvement.</a:t>
            </a:r>
            <a:endParaRPr sz="2200" b="0" i="0" u="none" strike="noStrike" cap="none">
              <a:solidFill>
                <a:schemeClr val="dk1"/>
              </a:solidFill>
              <a:latin typeface="Calibri"/>
              <a:ea typeface="Calibri"/>
              <a:cs typeface="Calibri"/>
              <a:sym typeface="Calibri"/>
            </a:endParaRPr>
          </a:p>
          <a:p>
            <a:pPr marL="457200" marR="0" lvl="0" indent="0" algn="l" rtl="0">
              <a:lnSpc>
                <a:spcPct val="115000"/>
              </a:lnSpc>
              <a:spcBef>
                <a:spcPts val="0"/>
              </a:spcBef>
              <a:spcAft>
                <a:spcPts val="0"/>
              </a:spcAft>
              <a:buClr>
                <a:srgbClr val="000000"/>
              </a:buClr>
              <a:buSzPts val="2000"/>
              <a:buFont typeface="Arial"/>
              <a:buNone/>
            </a:pPr>
            <a:endParaRPr sz="2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140" name="Google Shape;140;g27fbfd803fa_0_30"/>
          <p:cNvPicPr preferRelativeResize="0"/>
          <p:nvPr/>
        </p:nvPicPr>
        <p:blipFill rotWithShape="1">
          <a:blip r:embed="rId4">
            <a:alphaModFix/>
          </a:blip>
          <a:srcRect/>
          <a:stretch/>
        </p:blipFill>
        <p:spPr>
          <a:xfrm>
            <a:off x="304800" y="1812152"/>
            <a:ext cx="6901952" cy="43830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3"/>
          <p:cNvSpPr txBox="1">
            <a:spLocks noGrp="1"/>
          </p:cNvSpPr>
          <p:nvPr>
            <p:ph type="sldNum" idx="12"/>
          </p:nvPr>
        </p:nvSpPr>
        <p:spPr>
          <a:xfrm>
            <a:off x="9448800" y="647462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6</a:t>
            </a:fld>
            <a:endParaRPr/>
          </a:p>
        </p:txBody>
      </p:sp>
      <p:pic>
        <p:nvPicPr>
          <p:cNvPr id="146" name="Google Shape;146;p3"/>
          <p:cNvPicPr preferRelativeResize="0"/>
          <p:nvPr/>
        </p:nvPicPr>
        <p:blipFill rotWithShape="1">
          <a:blip r:embed="rId3">
            <a:alphaModFix/>
          </a:blip>
          <a:srcRect/>
          <a:stretch/>
        </p:blipFill>
        <p:spPr>
          <a:xfrm>
            <a:off x="-1" y="0"/>
            <a:ext cx="12192001" cy="1101602"/>
          </a:xfrm>
          <a:prstGeom prst="rect">
            <a:avLst/>
          </a:prstGeom>
          <a:noFill/>
          <a:ln>
            <a:noFill/>
          </a:ln>
        </p:spPr>
      </p:pic>
      <p:sp>
        <p:nvSpPr>
          <p:cNvPr id="147" name="Google Shape;147;p3"/>
          <p:cNvSpPr txBox="1"/>
          <p:nvPr/>
        </p:nvSpPr>
        <p:spPr>
          <a:xfrm>
            <a:off x="2005515" y="223364"/>
            <a:ext cx="8487900" cy="1200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Refining the Definition of Pileup</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endParaRPr sz="3600" b="1" i="0" u="none" strike="noStrike" cap="none">
              <a:solidFill>
                <a:srgbClr val="2F5496"/>
              </a:solidFill>
              <a:latin typeface="Calibri"/>
              <a:ea typeface="Calibri"/>
              <a:cs typeface="Calibri"/>
              <a:sym typeface="Calibri"/>
            </a:endParaRPr>
          </a:p>
        </p:txBody>
      </p:sp>
      <p:pic>
        <p:nvPicPr>
          <p:cNvPr id="148" name="Google Shape;148;p3"/>
          <p:cNvPicPr preferRelativeResize="0"/>
          <p:nvPr/>
        </p:nvPicPr>
        <p:blipFill rotWithShape="1">
          <a:blip r:embed="rId4">
            <a:alphaModFix/>
          </a:blip>
          <a:srcRect/>
          <a:stretch/>
        </p:blipFill>
        <p:spPr>
          <a:xfrm>
            <a:off x="146813" y="1523275"/>
            <a:ext cx="11898376" cy="41239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27fbfd803fa_0_64"/>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7</a:t>
            </a:fld>
            <a:endParaRPr/>
          </a:p>
        </p:txBody>
      </p:sp>
      <p:pic>
        <p:nvPicPr>
          <p:cNvPr id="154" name="Google Shape;154;g27fbfd803fa_0_64"/>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55" name="Google Shape;155;g27fbfd803fa_0_64"/>
          <p:cNvSpPr txBox="1"/>
          <p:nvPr/>
        </p:nvSpPr>
        <p:spPr>
          <a:xfrm>
            <a:off x="2055742" y="178272"/>
            <a:ext cx="8080500" cy="923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PU/non-PU distribution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56" name="Google Shape;156;g27fbfd803fa_0_64"/>
          <p:cNvPicPr preferRelativeResize="0"/>
          <p:nvPr/>
        </p:nvPicPr>
        <p:blipFill rotWithShape="1">
          <a:blip r:embed="rId4">
            <a:alphaModFix/>
          </a:blip>
          <a:srcRect/>
          <a:stretch/>
        </p:blipFill>
        <p:spPr>
          <a:xfrm>
            <a:off x="226425" y="1144972"/>
            <a:ext cx="8359333" cy="5451528"/>
          </a:xfrm>
          <a:prstGeom prst="rect">
            <a:avLst/>
          </a:prstGeom>
          <a:noFill/>
          <a:ln>
            <a:noFill/>
          </a:ln>
        </p:spPr>
      </p:pic>
      <p:sp>
        <p:nvSpPr>
          <p:cNvPr id="157" name="Google Shape;157;g27fbfd803fa_0_64"/>
          <p:cNvSpPr txBox="1"/>
          <p:nvPr/>
        </p:nvSpPr>
        <p:spPr>
          <a:xfrm>
            <a:off x="8585750" y="3127638"/>
            <a:ext cx="3601500" cy="14862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900"/>
              <a:buFont typeface="Arial"/>
              <a:buNone/>
            </a:pPr>
            <a:r>
              <a:rPr lang="en-US" sz="1900" b="0" i="0" u="none" strike="noStrike" cap="none" dirty="0" err="1">
                <a:solidFill>
                  <a:schemeClr val="dk1"/>
                </a:solidFill>
                <a:latin typeface="Calibri"/>
                <a:ea typeface="Calibri"/>
                <a:cs typeface="Calibri"/>
                <a:sym typeface="Calibri"/>
              </a:rPr>
              <a:t>nCluster_prime</a:t>
            </a:r>
            <a:r>
              <a:rPr lang="en-US" sz="1900" b="0" i="0" u="none" strike="noStrike" cap="none" dirty="0">
                <a:solidFill>
                  <a:schemeClr val="dk1"/>
                </a:solidFill>
                <a:latin typeface="Calibri"/>
                <a:ea typeface="Calibri"/>
                <a:cs typeface="Calibri"/>
                <a:sym typeface="Calibri"/>
              </a:rPr>
              <a:t> represents the number of clusters that satisfy </a:t>
            </a:r>
            <a:endParaRPr sz="1900" b="0" i="0" u="none" strike="noStrike" cap="none" dirty="0">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1900"/>
              <a:buFont typeface="Arial"/>
              <a:buNone/>
            </a:pPr>
            <a:r>
              <a:rPr lang="en-US" sz="1900" dirty="0">
                <a:solidFill>
                  <a:schemeClr val="dk1"/>
                </a:solidFill>
                <a:latin typeface="Calibri"/>
                <a:ea typeface="Calibri"/>
                <a:cs typeface="Calibri"/>
                <a:sym typeface="Calibri"/>
              </a:rPr>
              <a:t>∆</a:t>
            </a:r>
            <a:r>
              <a:rPr lang="en-US" sz="1900" b="0" i="0" u="none" strike="noStrike" cap="none" dirty="0">
                <a:solidFill>
                  <a:schemeClr val="dk1"/>
                </a:solidFill>
                <a:latin typeface="Calibri"/>
                <a:ea typeface="Calibri"/>
                <a:cs typeface="Calibri"/>
                <a:sym typeface="Calibri"/>
              </a:rPr>
              <a:t>R &lt; 0.4 with</a:t>
            </a:r>
            <a:r>
              <a:rPr lang="en-US" sz="1900" dirty="0">
                <a:solidFill>
                  <a:schemeClr val="dk1"/>
                </a:solidFill>
                <a:latin typeface="Calibri"/>
                <a:ea typeface="Calibri"/>
                <a:cs typeface="Calibri"/>
                <a:sym typeface="Calibri"/>
              </a:rPr>
              <a:t> respect to the pion direction for each event.</a:t>
            </a:r>
            <a:endParaRPr sz="19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f1cf0ba5d8_0_24"/>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8</a:t>
            </a:fld>
            <a:endParaRPr/>
          </a:p>
        </p:txBody>
      </p:sp>
      <p:pic>
        <p:nvPicPr>
          <p:cNvPr id="163" name="Google Shape;163;g2f1cf0ba5d8_0_24"/>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64" name="Google Shape;164;g2f1cf0ba5d8_0_24"/>
          <p:cNvSpPr txBox="1"/>
          <p:nvPr/>
        </p:nvSpPr>
        <p:spPr>
          <a:xfrm>
            <a:off x="2055742" y="178272"/>
            <a:ext cx="8080500" cy="923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PU/non-PU distribution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65" name="Google Shape;165;g2f1cf0ba5d8_0_24"/>
          <p:cNvPicPr preferRelativeResize="0"/>
          <p:nvPr/>
        </p:nvPicPr>
        <p:blipFill>
          <a:blip r:embed="rId4">
            <a:alphaModFix/>
          </a:blip>
          <a:stretch>
            <a:fillRect/>
          </a:stretch>
        </p:blipFill>
        <p:spPr>
          <a:xfrm>
            <a:off x="441243" y="1352480"/>
            <a:ext cx="8080500" cy="5322945"/>
          </a:xfrm>
          <a:prstGeom prst="rect">
            <a:avLst/>
          </a:prstGeom>
          <a:noFill/>
          <a:ln>
            <a:noFill/>
          </a:ln>
        </p:spPr>
      </p:pic>
      <p:sp>
        <p:nvSpPr>
          <p:cNvPr id="3" name="TextBox 2">
            <a:extLst>
              <a:ext uri="{FF2B5EF4-FFF2-40B4-BE49-F238E27FC236}">
                <a16:creationId xmlns:a16="http://schemas.microsoft.com/office/drawing/2014/main" id="{BDFB3E00-A176-D758-9884-0547681D1667}"/>
              </a:ext>
            </a:extLst>
          </p:cNvPr>
          <p:cNvSpPr txBox="1"/>
          <p:nvPr/>
        </p:nvSpPr>
        <p:spPr>
          <a:xfrm>
            <a:off x="9090837" y="3157870"/>
            <a:ext cx="2817628" cy="2088200"/>
          </a:xfrm>
          <a:prstGeom prst="rect">
            <a:avLst/>
          </a:prstGeom>
          <a:noFill/>
        </p:spPr>
        <p:txBody>
          <a:bodyPr wrap="square" rtlCol="0">
            <a:spAutoFit/>
          </a:bodyPr>
          <a:lstStyle/>
          <a:p>
            <a:pPr marL="0" marR="0" lvl="0" indent="0" algn="l" rtl="0">
              <a:lnSpc>
                <a:spcPct val="115000"/>
              </a:lnSpc>
              <a:spcBef>
                <a:spcPts val="0"/>
              </a:spcBef>
              <a:spcAft>
                <a:spcPts val="0"/>
              </a:spcAft>
              <a:buClr>
                <a:srgbClr val="000000"/>
              </a:buClr>
              <a:buSzPts val="1900"/>
              <a:buFont typeface="Arial"/>
              <a:buNone/>
            </a:pPr>
            <a:r>
              <a:rPr lang="en-US" sz="1900" b="0" i="0" u="none" strike="noStrike" dirty="0">
                <a:solidFill>
                  <a:srgbClr val="000000"/>
                </a:solidFill>
                <a:effectLst/>
                <a:latin typeface="-webkit-standard"/>
              </a:rPr>
              <a:t>Cluster_CENTER_LAMBDA represents the distance of the center of gravity (satisfying ∆R &lt; 0.4) from the front face of the calorimeter.</a:t>
            </a:r>
            <a:endParaRPr lang="en-TW" sz="1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2f17961f547_0_7"/>
          <p:cNvSpPr txBox="1">
            <a:spLocks noGrp="1"/>
          </p:cNvSpPr>
          <p:nvPr>
            <p:ph type="sldNum" idx="12"/>
          </p:nvPr>
        </p:nvSpPr>
        <p:spPr>
          <a:xfrm>
            <a:off x="9448800" y="6492875"/>
            <a:ext cx="2743200" cy="3651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9</a:t>
            </a:fld>
            <a:endParaRPr/>
          </a:p>
        </p:txBody>
      </p:sp>
      <p:pic>
        <p:nvPicPr>
          <p:cNvPr id="171" name="Google Shape;171;g2f17961f547_0_7"/>
          <p:cNvPicPr preferRelativeResize="0"/>
          <p:nvPr/>
        </p:nvPicPr>
        <p:blipFill rotWithShape="1">
          <a:blip r:embed="rId3">
            <a:alphaModFix/>
          </a:blip>
          <a:srcRect/>
          <a:stretch/>
        </p:blipFill>
        <p:spPr>
          <a:xfrm>
            <a:off x="-1" y="0"/>
            <a:ext cx="12192000" cy="1101602"/>
          </a:xfrm>
          <a:prstGeom prst="rect">
            <a:avLst/>
          </a:prstGeom>
          <a:noFill/>
          <a:ln>
            <a:noFill/>
          </a:ln>
        </p:spPr>
      </p:pic>
      <p:sp>
        <p:nvSpPr>
          <p:cNvPr id="172" name="Google Shape;172;g2f17961f547_0_7"/>
          <p:cNvSpPr txBox="1"/>
          <p:nvPr/>
        </p:nvSpPr>
        <p:spPr>
          <a:xfrm>
            <a:off x="2055742" y="178272"/>
            <a:ext cx="8080500" cy="923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2F5496"/>
                </a:solidFill>
                <a:latin typeface="Calibri"/>
                <a:ea typeface="Calibri"/>
                <a:cs typeface="Calibri"/>
                <a:sym typeface="Calibri"/>
              </a:rPr>
              <a:t>PU/non-PU distribution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173" name="Google Shape;173;g2f17961f547_0_7"/>
          <p:cNvPicPr preferRelativeResize="0"/>
          <p:nvPr/>
        </p:nvPicPr>
        <p:blipFill rotWithShape="1">
          <a:blip r:embed="rId4">
            <a:alphaModFix/>
          </a:blip>
          <a:srcRect/>
          <a:stretch/>
        </p:blipFill>
        <p:spPr>
          <a:xfrm>
            <a:off x="300050" y="1144975"/>
            <a:ext cx="8543151" cy="5566400"/>
          </a:xfrm>
          <a:prstGeom prst="rect">
            <a:avLst/>
          </a:prstGeom>
          <a:noFill/>
          <a:ln>
            <a:noFill/>
          </a:ln>
        </p:spPr>
      </p:pic>
      <p:pic>
        <p:nvPicPr>
          <p:cNvPr id="174" name="Google Shape;174;g2f17961f547_0_7"/>
          <p:cNvPicPr preferRelativeResize="0"/>
          <p:nvPr/>
        </p:nvPicPr>
        <p:blipFill rotWithShape="1">
          <a:blip r:embed="rId5">
            <a:alphaModFix/>
          </a:blip>
          <a:srcRect/>
          <a:stretch/>
        </p:blipFill>
        <p:spPr>
          <a:xfrm>
            <a:off x="9279575" y="3215474"/>
            <a:ext cx="2259475" cy="11635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1145</TotalTime>
  <Words>586</Words>
  <Application>Microsoft Macintosh PowerPoint</Application>
  <PresentationFormat>Widescreen</PresentationFormat>
  <Paragraphs>87</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-webkit-standard</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Microsoft Office User</dc:creator>
  <cp:lastModifiedBy>Microsoft Office User</cp:lastModifiedBy>
  <cp:revision>4</cp:revision>
  <dcterms:created xsi:type="dcterms:W3CDTF">2024-07-27T10:13:00Z</dcterms:created>
  <dcterms:modified xsi:type="dcterms:W3CDTF">2024-08-12T01:59:47Z</dcterms:modified>
</cp:coreProperties>
</file>