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5143500" type="screen16x9"/>
  <p:notesSz cx="6858000" cy="9144000"/>
  <p:embeddedFontLst>
    <p:embeddedFont>
      <p:font typeface="Proxima Nova" panose="02000506030000020004"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694"/>
    <p:restoredTop sz="94606"/>
  </p:normalViewPr>
  <p:slideViewPr>
    <p:cSldViewPr snapToGrid="0">
      <p:cViewPr varScale="1">
        <p:scale>
          <a:sx n="126" d="100"/>
          <a:sy n="126" d="100"/>
        </p:scale>
        <p:origin x="376" y="1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 name="Google Shape;57;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7fecb1e20d_1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27fecb1e20d_1_4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g27fecb1e20d_1_4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7" name="Google Shape;127;g27fecb1e20d_1_4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7fecb1e20d_1_4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27fecb1e20d_1_4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7fecb1e20d_1_5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27fecb1e20d_1_5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27fecb1e20d_1_4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27fecb1e20d_1_4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g27fecb1e20d_1_4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2" name="Google Shape;152;g27fecb1e20d_1_4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g27fecb1e20d_1_47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8" name="Google Shape;158;g27fecb1e20d_1_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2"/>
        <p:cNvGrpSpPr/>
        <p:nvPr/>
      </p:nvGrpSpPr>
      <p:grpSpPr>
        <a:xfrm>
          <a:off x="0" y="0"/>
          <a:ext cx="0" cy="0"/>
          <a:chOff x="0" y="0"/>
          <a:chExt cx="0" cy="0"/>
        </a:xfrm>
      </p:grpSpPr>
      <p:sp>
        <p:nvSpPr>
          <p:cNvPr id="163" name="Google Shape;163;g27fecb1e20d_1_4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4" name="Google Shape;164;g27fecb1e20d_1_4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27fecb1e20d_1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0" name="Google Shape;170;g27fecb1e20d_1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27fecb1e20d_1_50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6" name="Google Shape;176;g27fecb1e20d_1_5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27fecb1e20d_1_35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27fecb1e20d_1_3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27fecb1e20d_1_3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27fecb1e20d_1_3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27fecb1e20d_1_38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27fecb1e20d_1_3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27fecb1e20d_1_3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27fecb1e20d_1_3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27fecb1e20d_1_3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27fecb1e20d_1_3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27fecb1e20d_1_3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27fecb1e20d_1_3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27fecb1e20d_1_40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27fecb1e20d_1_40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7fecb1e20d_1_40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2" name="Google Shape;112;g27fecb1e20d_1_4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chemeClr val="dk1"/>
        </a:solidFill>
        <a:effectLst/>
      </p:bgPr>
    </p:bg>
    <p:spTree>
      <p:nvGrpSpPr>
        <p:cNvPr id="1" name="Shape 9"/>
        <p:cNvGrpSpPr/>
        <p:nvPr/>
      </p:nvGrpSpPr>
      <p:grpSpPr>
        <a:xfrm>
          <a:off x="0" y="0"/>
          <a:ext cx="0" cy="0"/>
          <a:chOff x="0" y="0"/>
          <a:chExt cx="0" cy="0"/>
        </a:xfrm>
      </p:grpSpPr>
      <p:cxnSp>
        <p:nvCxnSpPr>
          <p:cNvPr id="10" name="Google Shape;10;p2"/>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1" name="Google Shape;11;p2"/>
          <p:cNvSpPr txBox="1">
            <a:spLocks noGrp="1"/>
          </p:cNvSpPr>
          <p:nvPr>
            <p:ph type="ctrTitle"/>
          </p:nvPr>
        </p:nvSpPr>
        <p:spPr>
          <a:xfrm>
            <a:off x="510450" y="1257300"/>
            <a:ext cx="8123100" cy="15885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12" name="Google Shape;12;p2"/>
          <p:cNvSpPr txBox="1">
            <a:spLocks noGrp="1"/>
          </p:cNvSpPr>
          <p:nvPr>
            <p:ph type="subTitle" idx="1"/>
          </p:nvPr>
        </p:nvSpPr>
        <p:spPr>
          <a:xfrm>
            <a:off x="510450" y="3182313"/>
            <a:ext cx="8123100" cy="630000"/>
          </a:xfrm>
          <a:prstGeom prst="rect">
            <a:avLst/>
          </a:prstGeom>
        </p:spPr>
        <p:txBody>
          <a:bodyPr spcFirstLastPara="1" wrap="square" lIns="91425" tIns="91425" rIns="91425" bIns="91425" anchor="t" anchorCtr="0">
            <a:normAutofit/>
          </a:bodyPr>
          <a:lstStyle>
            <a:lvl1pPr lvl="0">
              <a:lnSpc>
                <a:spcPct val="100000"/>
              </a:lnSpc>
              <a:spcBef>
                <a:spcPts val="0"/>
              </a:spcBef>
              <a:spcAft>
                <a:spcPts val="0"/>
              </a:spcAft>
              <a:buClr>
                <a:schemeClr val="lt1"/>
              </a:buClr>
              <a:buSzPts val="2400"/>
              <a:buNone/>
              <a:defRPr sz="2400">
                <a:solidFill>
                  <a:schemeClr val="lt1"/>
                </a:solidFill>
              </a:defRPr>
            </a:lvl1pPr>
            <a:lvl2pPr lvl="1">
              <a:lnSpc>
                <a:spcPct val="100000"/>
              </a:lnSpc>
              <a:spcBef>
                <a:spcPts val="0"/>
              </a:spcBef>
              <a:spcAft>
                <a:spcPts val="0"/>
              </a:spcAft>
              <a:buClr>
                <a:schemeClr val="lt1"/>
              </a:buClr>
              <a:buSzPts val="2400"/>
              <a:buNone/>
              <a:defRPr sz="2400">
                <a:solidFill>
                  <a:schemeClr val="lt1"/>
                </a:solidFill>
              </a:defRPr>
            </a:lvl2pPr>
            <a:lvl3pPr lvl="2">
              <a:lnSpc>
                <a:spcPct val="100000"/>
              </a:lnSpc>
              <a:spcBef>
                <a:spcPts val="0"/>
              </a:spcBef>
              <a:spcAft>
                <a:spcPts val="0"/>
              </a:spcAft>
              <a:buClr>
                <a:schemeClr val="lt1"/>
              </a:buClr>
              <a:buSzPts val="2400"/>
              <a:buNone/>
              <a:defRPr sz="2400">
                <a:solidFill>
                  <a:schemeClr val="lt1"/>
                </a:solidFill>
              </a:defRPr>
            </a:lvl3pPr>
            <a:lvl4pPr lvl="3">
              <a:lnSpc>
                <a:spcPct val="100000"/>
              </a:lnSpc>
              <a:spcBef>
                <a:spcPts val="0"/>
              </a:spcBef>
              <a:spcAft>
                <a:spcPts val="0"/>
              </a:spcAft>
              <a:buClr>
                <a:schemeClr val="lt1"/>
              </a:buClr>
              <a:buSzPts val="2400"/>
              <a:buNone/>
              <a:defRPr sz="2400">
                <a:solidFill>
                  <a:schemeClr val="lt1"/>
                </a:solidFill>
              </a:defRPr>
            </a:lvl4pPr>
            <a:lvl5pPr lvl="4">
              <a:lnSpc>
                <a:spcPct val="100000"/>
              </a:lnSpc>
              <a:spcBef>
                <a:spcPts val="0"/>
              </a:spcBef>
              <a:spcAft>
                <a:spcPts val="0"/>
              </a:spcAft>
              <a:buClr>
                <a:schemeClr val="lt1"/>
              </a:buClr>
              <a:buSzPts val="2400"/>
              <a:buNone/>
              <a:defRPr sz="2400">
                <a:solidFill>
                  <a:schemeClr val="lt1"/>
                </a:solidFill>
              </a:defRPr>
            </a:lvl5pPr>
            <a:lvl6pPr lvl="5">
              <a:lnSpc>
                <a:spcPct val="100000"/>
              </a:lnSpc>
              <a:spcBef>
                <a:spcPts val="0"/>
              </a:spcBef>
              <a:spcAft>
                <a:spcPts val="0"/>
              </a:spcAft>
              <a:buClr>
                <a:schemeClr val="lt1"/>
              </a:buClr>
              <a:buSzPts val="2400"/>
              <a:buNone/>
              <a:defRPr sz="2400">
                <a:solidFill>
                  <a:schemeClr val="lt1"/>
                </a:solidFill>
              </a:defRPr>
            </a:lvl6pPr>
            <a:lvl7pPr lvl="6">
              <a:lnSpc>
                <a:spcPct val="100000"/>
              </a:lnSpc>
              <a:spcBef>
                <a:spcPts val="0"/>
              </a:spcBef>
              <a:spcAft>
                <a:spcPts val="0"/>
              </a:spcAft>
              <a:buClr>
                <a:schemeClr val="lt1"/>
              </a:buClr>
              <a:buSzPts val="2400"/>
              <a:buNone/>
              <a:defRPr sz="2400">
                <a:solidFill>
                  <a:schemeClr val="lt1"/>
                </a:solidFill>
              </a:defRPr>
            </a:lvl7pPr>
            <a:lvl8pPr lvl="7">
              <a:lnSpc>
                <a:spcPct val="100000"/>
              </a:lnSpc>
              <a:spcBef>
                <a:spcPts val="0"/>
              </a:spcBef>
              <a:spcAft>
                <a:spcPts val="0"/>
              </a:spcAft>
              <a:buClr>
                <a:schemeClr val="lt1"/>
              </a:buClr>
              <a:buSzPts val="2400"/>
              <a:buNone/>
              <a:defRPr sz="2400">
                <a:solidFill>
                  <a:schemeClr val="lt1"/>
                </a:solidFill>
              </a:defRPr>
            </a:lvl8pPr>
            <a:lvl9pPr lvl="8">
              <a:lnSpc>
                <a:spcPct val="100000"/>
              </a:lnSpc>
              <a:spcBef>
                <a:spcPts val="0"/>
              </a:spcBef>
              <a:spcAft>
                <a:spcPts val="0"/>
              </a:spcAft>
              <a:buClr>
                <a:schemeClr val="lt1"/>
              </a:buClr>
              <a:buSzPts val="2400"/>
              <a:buNone/>
              <a:defRPr sz="2400">
                <a:solidFill>
                  <a:schemeClr val="lt1"/>
                </a:solidFill>
              </a:defRPr>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8"/>
        <p:cNvGrpSpPr/>
        <p:nvPr/>
      </p:nvGrpSpPr>
      <p:grpSpPr>
        <a:xfrm>
          <a:off x="0" y="0"/>
          <a:ext cx="0" cy="0"/>
          <a:chOff x="0" y="0"/>
          <a:chExt cx="0" cy="0"/>
        </a:xfrm>
      </p:grpSpPr>
      <p:sp>
        <p:nvSpPr>
          <p:cNvPr id="49" name="Google Shape;49;p11"/>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11"/>
          <p:cNvSpPr txBox="1">
            <a:spLocks noGrp="1"/>
          </p:cNvSpPr>
          <p:nvPr>
            <p:ph type="title" hasCustomPrompt="1"/>
          </p:nvPr>
        </p:nvSpPr>
        <p:spPr>
          <a:xfrm>
            <a:off x="311700" y="991475"/>
            <a:ext cx="8520600" cy="19179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14000"/>
              <a:buNone/>
              <a:defRPr sz="14000" b="1"/>
            </a:lvl1pPr>
            <a:lvl2pPr lvl="1" algn="ctr">
              <a:spcBef>
                <a:spcPts val="0"/>
              </a:spcBef>
              <a:spcAft>
                <a:spcPts val="0"/>
              </a:spcAft>
              <a:buSzPts val="14000"/>
              <a:buNone/>
              <a:defRPr sz="14000" b="1"/>
            </a:lvl2pPr>
            <a:lvl3pPr lvl="2" algn="ctr">
              <a:spcBef>
                <a:spcPts val="0"/>
              </a:spcBef>
              <a:spcAft>
                <a:spcPts val="0"/>
              </a:spcAft>
              <a:buSzPts val="14000"/>
              <a:buNone/>
              <a:defRPr sz="14000" b="1"/>
            </a:lvl3pPr>
            <a:lvl4pPr lvl="3" algn="ctr">
              <a:spcBef>
                <a:spcPts val="0"/>
              </a:spcBef>
              <a:spcAft>
                <a:spcPts val="0"/>
              </a:spcAft>
              <a:buSzPts val="14000"/>
              <a:buNone/>
              <a:defRPr sz="14000" b="1"/>
            </a:lvl4pPr>
            <a:lvl5pPr lvl="4" algn="ctr">
              <a:spcBef>
                <a:spcPts val="0"/>
              </a:spcBef>
              <a:spcAft>
                <a:spcPts val="0"/>
              </a:spcAft>
              <a:buSzPts val="14000"/>
              <a:buNone/>
              <a:defRPr sz="14000" b="1"/>
            </a:lvl5pPr>
            <a:lvl6pPr lvl="5" algn="ctr">
              <a:spcBef>
                <a:spcPts val="0"/>
              </a:spcBef>
              <a:spcAft>
                <a:spcPts val="0"/>
              </a:spcAft>
              <a:buSzPts val="14000"/>
              <a:buNone/>
              <a:defRPr sz="14000" b="1"/>
            </a:lvl6pPr>
            <a:lvl7pPr lvl="6" algn="ctr">
              <a:spcBef>
                <a:spcPts val="0"/>
              </a:spcBef>
              <a:spcAft>
                <a:spcPts val="0"/>
              </a:spcAft>
              <a:buSzPts val="14000"/>
              <a:buNone/>
              <a:defRPr sz="14000" b="1"/>
            </a:lvl7pPr>
            <a:lvl8pPr lvl="7" algn="ctr">
              <a:spcBef>
                <a:spcPts val="0"/>
              </a:spcBef>
              <a:spcAft>
                <a:spcPts val="0"/>
              </a:spcAft>
              <a:buSzPts val="14000"/>
              <a:buNone/>
              <a:defRPr sz="14000" b="1"/>
            </a:lvl8pPr>
            <a:lvl9pPr lvl="8" algn="ctr">
              <a:spcBef>
                <a:spcPts val="0"/>
              </a:spcBef>
              <a:spcAft>
                <a:spcPts val="0"/>
              </a:spcAft>
              <a:buSzPts val="14000"/>
              <a:buNone/>
              <a:defRPr sz="14000" b="1"/>
            </a:lvl9pPr>
          </a:lstStyle>
          <a:p>
            <a:r>
              <a:t>xx%</a:t>
            </a:r>
          </a:p>
        </p:txBody>
      </p:sp>
      <p:sp>
        <p:nvSpPr>
          <p:cNvPr id="51" name="Google Shape;51;p11"/>
          <p:cNvSpPr txBox="1">
            <a:spLocks noGrp="1"/>
          </p:cNvSpPr>
          <p:nvPr>
            <p:ph type="body" idx="1"/>
          </p:nvPr>
        </p:nvSpPr>
        <p:spPr>
          <a:xfrm>
            <a:off x="311700" y="3071300"/>
            <a:ext cx="8520600" cy="901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2" name="Google Shape;52;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cxnSp>
        <p:nvCxnSpPr>
          <p:cNvPr id="15" name="Google Shape;15;p3"/>
          <p:cNvCxnSpPr/>
          <p:nvPr/>
        </p:nvCxnSpPr>
        <p:spPr>
          <a:xfrm>
            <a:off x="0" y="2998150"/>
            <a:ext cx="9144000" cy="0"/>
          </a:xfrm>
          <a:prstGeom prst="straightConnector1">
            <a:avLst/>
          </a:prstGeom>
          <a:noFill/>
          <a:ln w="19050" cap="flat" cmpd="sng">
            <a:solidFill>
              <a:schemeClr val="lt2"/>
            </a:solidFill>
            <a:prstDash val="solid"/>
            <a:round/>
            <a:headEnd type="none" w="sm" len="sm"/>
            <a:tailEnd type="none" w="sm" len="sm"/>
          </a:ln>
        </p:spPr>
      </p:cxnSp>
      <p:sp>
        <p:nvSpPr>
          <p:cNvPr id="16" name="Google Shape;16;p3"/>
          <p:cNvSpPr txBox="1">
            <a:spLocks noGrp="1"/>
          </p:cNvSpPr>
          <p:nvPr>
            <p:ph type="title"/>
          </p:nvPr>
        </p:nvSpPr>
        <p:spPr>
          <a:xfrm>
            <a:off x="510450" y="2057400"/>
            <a:ext cx="8123100" cy="7788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3600"/>
              <a:buNone/>
              <a:defRPr sz="3600">
                <a:solidFill>
                  <a:schemeClr val="lt1"/>
                </a:solidFill>
              </a:defRPr>
            </a:lvl1pPr>
            <a:lvl2pPr lvl="1">
              <a:spcBef>
                <a:spcPts val="0"/>
              </a:spcBef>
              <a:spcAft>
                <a:spcPts val="0"/>
              </a:spcAft>
              <a:buClr>
                <a:schemeClr val="lt1"/>
              </a:buClr>
              <a:buSzPts val="3600"/>
              <a:buNone/>
              <a:defRPr sz="3600">
                <a:solidFill>
                  <a:schemeClr val="lt1"/>
                </a:solidFill>
              </a:defRPr>
            </a:lvl2pPr>
            <a:lvl3pPr lvl="2">
              <a:spcBef>
                <a:spcPts val="0"/>
              </a:spcBef>
              <a:spcAft>
                <a:spcPts val="0"/>
              </a:spcAft>
              <a:buClr>
                <a:schemeClr val="lt1"/>
              </a:buClr>
              <a:buSzPts val="3600"/>
              <a:buNone/>
              <a:defRPr sz="3600">
                <a:solidFill>
                  <a:schemeClr val="lt1"/>
                </a:solidFill>
              </a:defRPr>
            </a:lvl3pPr>
            <a:lvl4pPr lvl="3">
              <a:spcBef>
                <a:spcPts val="0"/>
              </a:spcBef>
              <a:spcAft>
                <a:spcPts val="0"/>
              </a:spcAft>
              <a:buClr>
                <a:schemeClr val="lt1"/>
              </a:buClr>
              <a:buSzPts val="3600"/>
              <a:buNone/>
              <a:defRPr sz="3600">
                <a:solidFill>
                  <a:schemeClr val="lt1"/>
                </a:solidFill>
              </a:defRPr>
            </a:lvl4pPr>
            <a:lvl5pPr lvl="4">
              <a:spcBef>
                <a:spcPts val="0"/>
              </a:spcBef>
              <a:spcAft>
                <a:spcPts val="0"/>
              </a:spcAft>
              <a:buClr>
                <a:schemeClr val="lt1"/>
              </a:buClr>
              <a:buSzPts val="3600"/>
              <a:buNone/>
              <a:defRPr sz="3600">
                <a:solidFill>
                  <a:schemeClr val="lt1"/>
                </a:solidFill>
              </a:defRPr>
            </a:lvl5pPr>
            <a:lvl6pPr lvl="5">
              <a:spcBef>
                <a:spcPts val="0"/>
              </a:spcBef>
              <a:spcAft>
                <a:spcPts val="0"/>
              </a:spcAft>
              <a:buClr>
                <a:schemeClr val="lt1"/>
              </a:buClr>
              <a:buSzPts val="3600"/>
              <a:buNone/>
              <a:defRPr sz="3600">
                <a:solidFill>
                  <a:schemeClr val="lt1"/>
                </a:solidFill>
              </a:defRPr>
            </a:lvl6pPr>
            <a:lvl7pPr lvl="6">
              <a:spcBef>
                <a:spcPts val="0"/>
              </a:spcBef>
              <a:spcAft>
                <a:spcPts val="0"/>
              </a:spcAft>
              <a:buClr>
                <a:schemeClr val="lt1"/>
              </a:buClr>
              <a:buSzPts val="3600"/>
              <a:buNone/>
              <a:defRPr sz="3600">
                <a:solidFill>
                  <a:schemeClr val="lt1"/>
                </a:solidFill>
              </a:defRPr>
            </a:lvl7pPr>
            <a:lvl8pPr lvl="7">
              <a:spcBef>
                <a:spcPts val="0"/>
              </a:spcBef>
              <a:spcAft>
                <a:spcPts val="0"/>
              </a:spcAft>
              <a:buClr>
                <a:schemeClr val="lt1"/>
              </a:buClr>
              <a:buSzPts val="3600"/>
              <a:buNone/>
              <a:defRPr sz="3600">
                <a:solidFill>
                  <a:schemeClr val="lt1"/>
                </a:solidFill>
              </a:defRPr>
            </a:lvl8pPr>
            <a:lvl9pPr lvl="8">
              <a:spcBef>
                <a:spcPts val="0"/>
              </a:spcBef>
              <a:spcAft>
                <a:spcPts val="0"/>
              </a:spcAft>
              <a:buClr>
                <a:schemeClr val="lt1"/>
              </a:buClr>
              <a:buSzPts val="3600"/>
              <a:buNone/>
              <a:defRPr sz="3600">
                <a:solidFill>
                  <a:schemeClr val="lt1"/>
                </a:solidFill>
              </a:defRPr>
            </a:lvl9pPr>
          </a:lstStyle>
          <a:p>
            <a:endParaRPr/>
          </a:p>
        </p:txBody>
      </p:sp>
      <p:sp>
        <p:nvSpPr>
          <p:cNvPr id="17" name="Google Shape;17;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8"/>
        <p:cNvGrpSpPr/>
        <p:nvPr/>
      </p:nvGrpSpPr>
      <p:grpSpPr>
        <a:xfrm>
          <a:off x="0" y="0"/>
          <a:ext cx="0" cy="0"/>
          <a:chOff x="0" y="0"/>
          <a:chExt cx="0" cy="0"/>
        </a:xfrm>
      </p:grpSpPr>
      <p:sp>
        <p:nvSpPr>
          <p:cNvPr id="19" name="Google Shape;19;p4"/>
          <p:cNvSpPr/>
          <p:nvPr/>
        </p:nvSpPr>
        <p:spPr>
          <a:xfrm>
            <a:off x="0"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1" name="Google Shape;21;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2" name="Google Shape;22;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5" name="Google Shape;25;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6" name="Google Shape;26;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7" name="Google Shape;27;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30" name="Google Shape;30;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1"/>
        <p:cNvGrpSpPr/>
        <p:nvPr/>
      </p:nvGrpSpPr>
      <p:grpSpPr>
        <a:xfrm>
          <a:off x="0" y="0"/>
          <a:ext cx="0" cy="0"/>
          <a:chOff x="0" y="0"/>
          <a:chExt cx="0" cy="0"/>
        </a:xfrm>
      </p:grpSpPr>
      <p:sp>
        <p:nvSpPr>
          <p:cNvPr id="32" name="Google Shape;32;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3" name="Google Shape;33;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35"/>
        <p:cNvGrpSpPr/>
        <p:nvPr/>
      </p:nvGrpSpPr>
      <p:grpSpPr>
        <a:xfrm>
          <a:off x="0" y="0"/>
          <a:ext cx="0" cy="0"/>
          <a:chOff x="0" y="0"/>
          <a:chExt cx="0" cy="0"/>
        </a:xfrm>
      </p:grpSpPr>
      <p:sp>
        <p:nvSpPr>
          <p:cNvPr id="36" name="Google Shape;36;p8"/>
          <p:cNvSpPr txBox="1">
            <a:spLocks noGrp="1"/>
          </p:cNvSpPr>
          <p:nvPr>
            <p:ph type="title"/>
          </p:nvPr>
        </p:nvSpPr>
        <p:spPr>
          <a:xfrm>
            <a:off x="490250" y="526350"/>
            <a:ext cx="57975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7" name="Google Shape;37;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8"/>
        <p:cNvGrpSpPr/>
        <p:nvPr/>
      </p:nvGrpSpPr>
      <p:grpSpPr>
        <a:xfrm>
          <a:off x="0" y="0"/>
          <a:ext cx="0" cy="0"/>
          <a:chOff x="0" y="0"/>
          <a:chExt cx="0" cy="0"/>
        </a:xfrm>
      </p:grpSpPr>
      <p:sp>
        <p:nvSpPr>
          <p:cNvPr id="39" name="Google Shape;39;p9"/>
          <p:cNvSpPr/>
          <p:nvPr/>
        </p:nvSpPr>
        <p:spPr>
          <a:xfrm>
            <a:off x="4572000" y="75"/>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0" name="Google Shape;40;p9"/>
          <p:cNvCxnSpPr/>
          <p:nvPr/>
        </p:nvCxnSpPr>
        <p:spPr>
          <a:xfrm>
            <a:off x="5029675" y="4495500"/>
            <a:ext cx="468300" cy="0"/>
          </a:xfrm>
          <a:prstGeom prst="straightConnector1">
            <a:avLst/>
          </a:prstGeom>
          <a:noFill/>
          <a:ln w="19050" cap="flat" cmpd="sng">
            <a:solidFill>
              <a:schemeClr val="lt2"/>
            </a:solidFill>
            <a:prstDash val="solid"/>
            <a:round/>
            <a:headEnd type="none" w="sm" len="sm"/>
            <a:tailEnd type="none" w="sm" len="sm"/>
          </a:ln>
        </p:spPr>
      </p:cxnSp>
      <p:sp>
        <p:nvSpPr>
          <p:cNvPr id="41" name="Google Shape;41;p9"/>
          <p:cNvSpPr txBox="1">
            <a:spLocks noGrp="1"/>
          </p:cNvSpPr>
          <p:nvPr>
            <p:ph type="title"/>
          </p:nvPr>
        </p:nvSpPr>
        <p:spPr>
          <a:xfrm>
            <a:off x="265500" y="1205825"/>
            <a:ext cx="4045200" cy="15096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2" name="Google Shape;42;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3" name="Google Shape;43;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4" name="Google Shape;44;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5"/>
        <p:cNvGrpSpPr/>
        <p:nvPr/>
      </p:nvGrpSpPr>
      <p:grpSpPr>
        <a:xfrm>
          <a:off x="0" y="0"/>
          <a:ext cx="0" cy="0"/>
          <a:chOff x="0" y="0"/>
          <a:chExt cx="0" cy="0"/>
        </a:xfrm>
      </p:grpSpPr>
      <p:sp>
        <p:nvSpPr>
          <p:cNvPr id="46" name="Google Shape;46;p10"/>
          <p:cNvSpPr txBox="1">
            <a:spLocks noGrp="1"/>
          </p:cNvSpPr>
          <p:nvPr>
            <p:ph type="body" idx="1"/>
          </p:nvPr>
        </p:nvSpPr>
        <p:spPr>
          <a:xfrm>
            <a:off x="311700" y="42368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100"/>
              <a:buNone/>
              <a:defRPr sz="2100"/>
            </a:lvl1pPr>
          </a:lstStyle>
          <a:p>
            <a:endParaRPr/>
          </a:p>
        </p:txBody>
      </p:sp>
      <p:sp>
        <p:nvSpPr>
          <p:cNvPr id="47" name="Google Shape;47;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pearmin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1pPr>
            <a:lvl2pPr lvl="1">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2pPr>
            <a:lvl3pPr lvl="2">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3pPr>
            <a:lvl4pPr lvl="3">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4pPr>
            <a:lvl5pPr lvl="4">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5pPr>
            <a:lvl6pPr lvl="5">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6pPr>
            <a:lvl7pPr lvl="6">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7pPr>
            <a:lvl8pPr lvl="7">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8pPr>
            <a:lvl9pPr lvl="8">
              <a:spcBef>
                <a:spcPts val="0"/>
              </a:spcBef>
              <a:spcAft>
                <a:spcPts val="0"/>
              </a:spcAft>
              <a:buClr>
                <a:schemeClr val="dk1"/>
              </a:buClr>
              <a:buSzPts val="2800"/>
              <a:buFont typeface="Proxima Nova"/>
              <a:buNone/>
              <a:defRPr sz="2800">
                <a:solidFill>
                  <a:schemeClr val="dk1"/>
                </a:solidFill>
                <a:latin typeface="Proxima Nova"/>
                <a:ea typeface="Proxima Nova"/>
                <a:cs typeface="Proxima Nova"/>
                <a:sym typeface="Proxima Nova"/>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accent3"/>
              </a:buClr>
              <a:buSzPts val="1800"/>
              <a:buFont typeface="Proxima Nova"/>
              <a:buChar char="●"/>
              <a:defRPr sz="1800">
                <a:solidFill>
                  <a:schemeClr val="accent3"/>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accent3"/>
              </a:buClr>
              <a:buSzPts val="1400"/>
              <a:buFont typeface="Proxima Nova"/>
              <a:buChar char="■"/>
              <a:defRPr>
                <a:solidFill>
                  <a:schemeClr val="accent3"/>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Proxima Nova"/>
                <a:ea typeface="Proxima Nova"/>
                <a:cs typeface="Proxima Nova"/>
                <a:sym typeface="Proxima Nova"/>
              </a:defRPr>
            </a:lvl1pPr>
            <a:lvl2pPr lvl="1" algn="r">
              <a:buNone/>
              <a:defRPr sz="1000">
                <a:solidFill>
                  <a:schemeClr val="dk1"/>
                </a:solidFill>
                <a:latin typeface="Proxima Nova"/>
                <a:ea typeface="Proxima Nova"/>
                <a:cs typeface="Proxima Nova"/>
                <a:sym typeface="Proxima Nova"/>
              </a:defRPr>
            </a:lvl2pPr>
            <a:lvl3pPr lvl="2" algn="r">
              <a:buNone/>
              <a:defRPr sz="1000">
                <a:solidFill>
                  <a:schemeClr val="dk1"/>
                </a:solidFill>
                <a:latin typeface="Proxima Nova"/>
                <a:ea typeface="Proxima Nova"/>
                <a:cs typeface="Proxima Nova"/>
                <a:sym typeface="Proxima Nova"/>
              </a:defRPr>
            </a:lvl3pPr>
            <a:lvl4pPr lvl="3" algn="r">
              <a:buNone/>
              <a:defRPr sz="1000">
                <a:solidFill>
                  <a:schemeClr val="dk1"/>
                </a:solidFill>
                <a:latin typeface="Proxima Nova"/>
                <a:ea typeface="Proxima Nova"/>
                <a:cs typeface="Proxima Nova"/>
                <a:sym typeface="Proxima Nova"/>
              </a:defRPr>
            </a:lvl4pPr>
            <a:lvl5pPr lvl="4" algn="r">
              <a:buNone/>
              <a:defRPr sz="1000">
                <a:solidFill>
                  <a:schemeClr val="dk1"/>
                </a:solidFill>
                <a:latin typeface="Proxima Nova"/>
                <a:ea typeface="Proxima Nova"/>
                <a:cs typeface="Proxima Nova"/>
                <a:sym typeface="Proxima Nova"/>
              </a:defRPr>
            </a:lvl5pPr>
            <a:lvl6pPr lvl="5" algn="r">
              <a:buNone/>
              <a:defRPr sz="1000">
                <a:solidFill>
                  <a:schemeClr val="dk1"/>
                </a:solidFill>
                <a:latin typeface="Proxima Nova"/>
                <a:ea typeface="Proxima Nova"/>
                <a:cs typeface="Proxima Nova"/>
                <a:sym typeface="Proxima Nova"/>
              </a:defRPr>
            </a:lvl6pPr>
            <a:lvl7pPr lvl="6" algn="r">
              <a:buNone/>
              <a:defRPr sz="1000">
                <a:solidFill>
                  <a:schemeClr val="dk1"/>
                </a:solidFill>
                <a:latin typeface="Proxima Nova"/>
                <a:ea typeface="Proxima Nova"/>
                <a:cs typeface="Proxima Nova"/>
                <a:sym typeface="Proxima Nova"/>
              </a:defRPr>
            </a:lvl7pPr>
            <a:lvl8pPr lvl="7" algn="r">
              <a:buNone/>
              <a:defRPr sz="1000">
                <a:solidFill>
                  <a:schemeClr val="dk1"/>
                </a:solidFill>
                <a:latin typeface="Proxima Nova"/>
                <a:ea typeface="Proxima Nova"/>
                <a:cs typeface="Proxima Nova"/>
                <a:sym typeface="Proxima Nova"/>
              </a:defRPr>
            </a:lvl8pPr>
            <a:lvl9pPr lvl="8" algn="r">
              <a:buNone/>
              <a:defRPr sz="1000">
                <a:solidFill>
                  <a:schemeClr val="dk1"/>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3"/>
          <p:cNvSpPr txBox="1">
            <a:spLocks noGrp="1"/>
          </p:cNvSpPr>
          <p:nvPr>
            <p:ph type="ctrTitle"/>
          </p:nvPr>
        </p:nvSpPr>
        <p:spPr>
          <a:xfrm>
            <a:off x="313950" y="99575"/>
            <a:ext cx="8513700" cy="2764800"/>
          </a:xfrm>
          <a:prstGeom prst="rect">
            <a:avLst/>
          </a:prstGeom>
        </p:spPr>
        <p:txBody>
          <a:bodyPr spcFirstLastPara="1" wrap="square" lIns="91425" tIns="91425" rIns="91425" bIns="91425" anchor="b" anchorCtr="0">
            <a:normAutofit/>
          </a:bodyPr>
          <a:lstStyle/>
          <a:p>
            <a:pPr marL="0" lvl="0" indent="0" algn="ctr" rtl="0">
              <a:lnSpc>
                <a:spcPct val="115000"/>
              </a:lnSpc>
              <a:spcBef>
                <a:spcPts val="0"/>
              </a:spcBef>
              <a:spcAft>
                <a:spcPts val="0"/>
              </a:spcAft>
              <a:buNone/>
            </a:pPr>
            <a:endParaRPr sz="1100" b="1">
              <a:solidFill>
                <a:srgbClr val="000000"/>
              </a:solidFill>
              <a:latin typeface="Times New Roman"/>
              <a:ea typeface="Times New Roman"/>
              <a:cs typeface="Times New Roman"/>
              <a:sym typeface="Times New Roman"/>
            </a:endParaRPr>
          </a:p>
          <a:p>
            <a:pPr marL="0" lvl="0" indent="0" algn="ctr" rtl="0">
              <a:spcBef>
                <a:spcPts val="0"/>
              </a:spcBef>
              <a:spcAft>
                <a:spcPts val="0"/>
              </a:spcAft>
              <a:buNone/>
            </a:pPr>
            <a:r>
              <a:rPr lang="en" sz="4000" b="1"/>
              <a:t>Training Neural Networks to Learn Broken Lorentz Symmetries</a:t>
            </a:r>
            <a:endParaRPr sz="4000"/>
          </a:p>
        </p:txBody>
      </p:sp>
      <p:sp>
        <p:nvSpPr>
          <p:cNvPr id="60" name="Google Shape;60;p13"/>
          <p:cNvSpPr txBox="1">
            <a:spLocks noGrp="1"/>
          </p:cNvSpPr>
          <p:nvPr>
            <p:ph type="subTitle" idx="1"/>
          </p:nvPr>
        </p:nvSpPr>
        <p:spPr>
          <a:xfrm>
            <a:off x="510450" y="3182344"/>
            <a:ext cx="8123100" cy="1605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
              <a:t>Shelley Tong</a:t>
            </a:r>
            <a:endParaRPr/>
          </a:p>
          <a:p>
            <a:pPr marL="0" lvl="0" indent="0" algn="ctr" rtl="0">
              <a:spcBef>
                <a:spcPts val="0"/>
              </a:spcBef>
              <a:spcAft>
                <a:spcPts val="0"/>
              </a:spcAft>
              <a:buNone/>
            </a:pPr>
            <a:endParaRPr/>
          </a:p>
          <a:p>
            <a:pPr marL="0" lvl="0" indent="0" algn="ctr" rtl="0">
              <a:spcBef>
                <a:spcPts val="0"/>
              </a:spcBef>
              <a:spcAft>
                <a:spcPts val="0"/>
              </a:spcAft>
              <a:buNone/>
            </a:pPr>
            <a:r>
              <a:rPr lang="en"/>
              <a:t>University of California, Irvine</a:t>
            </a:r>
            <a:endParaRPr/>
          </a:p>
          <a:p>
            <a:pPr marL="0" lvl="0" indent="0" algn="l" rtl="0">
              <a:spcBef>
                <a:spcPts val="0"/>
              </a:spcBef>
              <a:spcAft>
                <a:spcPts val="0"/>
              </a:spcAft>
              <a:buNone/>
            </a:pPr>
            <a:endParaRPr/>
          </a:p>
        </p:txBody>
      </p:sp>
      <p:pic>
        <p:nvPicPr>
          <p:cNvPr id="61" name="Google Shape;61;p13"/>
          <p:cNvPicPr preferRelativeResize="0"/>
          <p:nvPr/>
        </p:nvPicPr>
        <p:blipFill>
          <a:blip r:embed="rId3">
            <a:alphaModFix/>
          </a:blip>
          <a:stretch>
            <a:fillRect/>
          </a:stretch>
        </p:blipFill>
        <p:spPr>
          <a:xfrm>
            <a:off x="510450" y="3159812"/>
            <a:ext cx="1650076" cy="1650076"/>
          </a:xfrm>
          <a:prstGeom prst="rect">
            <a:avLst/>
          </a:prstGeom>
          <a:noFill/>
          <a:ln>
            <a:noFill/>
          </a:ln>
        </p:spPr>
      </p:pic>
      <p:pic>
        <p:nvPicPr>
          <p:cNvPr id="62" name="Google Shape;62;p13"/>
          <p:cNvPicPr preferRelativeResize="0"/>
          <p:nvPr/>
        </p:nvPicPr>
        <p:blipFill>
          <a:blip r:embed="rId4">
            <a:alphaModFix/>
          </a:blip>
          <a:stretch>
            <a:fillRect/>
          </a:stretch>
        </p:blipFill>
        <p:spPr>
          <a:xfrm>
            <a:off x="7309425" y="3225764"/>
            <a:ext cx="1518175" cy="15181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9"/>
        <p:cNvGrpSpPr/>
        <p:nvPr/>
      </p:nvGrpSpPr>
      <p:grpSpPr>
        <a:xfrm>
          <a:off x="0" y="0"/>
          <a:ext cx="0" cy="0"/>
          <a:chOff x="0" y="0"/>
          <a:chExt cx="0" cy="0"/>
        </a:xfrm>
      </p:grpSpPr>
      <p:sp>
        <p:nvSpPr>
          <p:cNvPr id="120" name="Google Shape;120;p22"/>
          <p:cNvSpPr txBox="1">
            <a:spLocks noGrp="1"/>
          </p:cNvSpPr>
          <p:nvPr>
            <p:ph type="title"/>
          </p:nvPr>
        </p:nvSpPr>
        <p:spPr>
          <a:xfrm>
            <a:off x="152125" y="210375"/>
            <a:ext cx="8646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SzPts val="990"/>
              <a:buNone/>
            </a:pPr>
            <a:r>
              <a:rPr lang="en" sz="2120" b="1">
                <a:solidFill>
                  <a:schemeClr val="lt1"/>
                </a:solidFill>
              </a:rPr>
              <a:t>Signal and Background Invariant Mass Histogram (After Blurring)</a:t>
            </a:r>
            <a:endParaRPr sz="2120" b="1">
              <a:solidFill>
                <a:schemeClr val="lt1"/>
              </a:solidFill>
            </a:endParaRPr>
          </a:p>
        </p:txBody>
      </p:sp>
      <p:sp>
        <p:nvSpPr>
          <p:cNvPr id="121" name="Google Shape;121;p22"/>
          <p:cNvSpPr txBox="1">
            <a:spLocks noGrp="1"/>
          </p:cNvSpPr>
          <p:nvPr>
            <p:ph type="body" idx="1"/>
          </p:nvPr>
        </p:nvSpPr>
        <p:spPr>
          <a:xfrm>
            <a:off x="621450" y="1238125"/>
            <a:ext cx="7802100" cy="3426000"/>
          </a:xfrm>
          <a:prstGeom prst="rect">
            <a:avLst/>
          </a:prstGeom>
        </p:spPr>
        <p:txBody>
          <a:bodyPr spcFirstLastPara="1" wrap="square" lIns="91425" tIns="91425" rIns="91425" bIns="91425" anchor="t" anchorCtr="0">
            <a:normAutofit/>
          </a:bodyPr>
          <a:lstStyle/>
          <a:p>
            <a:pPr marL="0" lvl="0" indent="0" algn="l" rtl="0">
              <a:lnSpc>
                <a:spcPct val="150000"/>
              </a:lnSpc>
              <a:spcBef>
                <a:spcPts val="1200"/>
              </a:spcBef>
              <a:spcAft>
                <a:spcPts val="0"/>
              </a:spcAft>
              <a:buNone/>
            </a:pPr>
            <a:endParaRPr sz="1900" b="1">
              <a:solidFill>
                <a:schemeClr val="lt1"/>
              </a:solidFill>
              <a:latin typeface="Arial"/>
              <a:ea typeface="Arial"/>
              <a:cs typeface="Arial"/>
              <a:sym typeface="Arial"/>
            </a:endParaRPr>
          </a:p>
          <a:p>
            <a:pPr marL="1371600" lvl="0" indent="0" algn="l" rtl="0">
              <a:lnSpc>
                <a:spcPct val="150000"/>
              </a:lnSpc>
              <a:spcBef>
                <a:spcPts val="1200"/>
              </a:spcBef>
              <a:spcAft>
                <a:spcPts val="1200"/>
              </a:spcAft>
              <a:buNone/>
            </a:pPr>
            <a:endParaRPr>
              <a:solidFill>
                <a:schemeClr val="lt1"/>
              </a:solidFill>
              <a:latin typeface="Arial"/>
              <a:ea typeface="Arial"/>
              <a:cs typeface="Arial"/>
              <a:sym typeface="Arial"/>
            </a:endParaRPr>
          </a:p>
        </p:txBody>
      </p:sp>
      <p:pic>
        <p:nvPicPr>
          <p:cNvPr id="122" name="Google Shape;122;p22"/>
          <p:cNvPicPr preferRelativeResize="0"/>
          <p:nvPr/>
        </p:nvPicPr>
        <p:blipFill>
          <a:blip r:embed="rId3">
            <a:alphaModFix/>
          </a:blip>
          <a:stretch>
            <a:fillRect/>
          </a:stretch>
        </p:blipFill>
        <p:spPr>
          <a:xfrm>
            <a:off x="527575" y="1060675"/>
            <a:ext cx="4754376" cy="3565775"/>
          </a:xfrm>
          <a:prstGeom prst="rect">
            <a:avLst/>
          </a:prstGeom>
          <a:noFill/>
          <a:ln>
            <a:noFill/>
          </a:ln>
        </p:spPr>
      </p:pic>
      <p:pic>
        <p:nvPicPr>
          <p:cNvPr id="123" name="Google Shape;123;p22"/>
          <p:cNvPicPr preferRelativeResize="0"/>
          <p:nvPr/>
        </p:nvPicPr>
        <p:blipFill>
          <a:blip r:embed="rId4">
            <a:alphaModFix/>
          </a:blip>
          <a:stretch>
            <a:fillRect/>
          </a:stretch>
        </p:blipFill>
        <p:spPr>
          <a:xfrm>
            <a:off x="5898575" y="739900"/>
            <a:ext cx="2646850" cy="1976650"/>
          </a:xfrm>
          <a:prstGeom prst="rect">
            <a:avLst/>
          </a:prstGeom>
          <a:noFill/>
          <a:ln>
            <a:noFill/>
          </a:ln>
        </p:spPr>
      </p:pic>
      <p:pic>
        <p:nvPicPr>
          <p:cNvPr id="124" name="Google Shape;124;p22"/>
          <p:cNvPicPr preferRelativeResize="0"/>
          <p:nvPr/>
        </p:nvPicPr>
        <p:blipFill>
          <a:blip r:embed="rId5">
            <a:alphaModFix/>
          </a:blip>
          <a:stretch>
            <a:fillRect/>
          </a:stretch>
        </p:blipFill>
        <p:spPr>
          <a:xfrm>
            <a:off x="5898575" y="2838600"/>
            <a:ext cx="2759251" cy="20694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8"/>
        <p:cNvGrpSpPr/>
        <p:nvPr/>
      </p:nvGrpSpPr>
      <p:grpSpPr>
        <a:xfrm>
          <a:off x="0" y="0"/>
          <a:ext cx="0" cy="0"/>
          <a:chOff x="0" y="0"/>
          <a:chExt cx="0" cy="0"/>
        </a:xfrm>
      </p:grpSpPr>
      <p:sp>
        <p:nvSpPr>
          <p:cNvPr id="129" name="Google Shape;12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Implementing Classifiers</a:t>
            </a:r>
            <a:endParaRPr sz="3577" b="1">
              <a:solidFill>
                <a:schemeClr val="lt1"/>
              </a:solidFill>
            </a:endParaRPr>
          </a:p>
        </p:txBody>
      </p:sp>
      <p:sp>
        <p:nvSpPr>
          <p:cNvPr id="130" name="Google Shape;130;p23"/>
          <p:cNvSpPr txBox="1">
            <a:spLocks noGrp="1"/>
          </p:cNvSpPr>
          <p:nvPr>
            <p:ph type="body" idx="1"/>
          </p:nvPr>
        </p:nvSpPr>
        <p:spPr>
          <a:xfrm>
            <a:off x="311700" y="1303825"/>
            <a:ext cx="8520600" cy="3426000"/>
          </a:xfrm>
          <a:prstGeom prst="rect">
            <a:avLst/>
          </a:prstGeom>
        </p:spPr>
        <p:txBody>
          <a:bodyPr spcFirstLastPara="1" wrap="square" lIns="91425" tIns="91425" rIns="91425" bIns="91425" anchor="t" anchorCtr="0">
            <a:normAutofit fontScale="77500" lnSpcReduction="20000"/>
          </a:bodyPr>
          <a:lstStyle/>
          <a:p>
            <a:pPr marL="0" lvl="0" indent="0" algn="l" rtl="0">
              <a:lnSpc>
                <a:spcPct val="150000"/>
              </a:lnSpc>
              <a:spcBef>
                <a:spcPts val="1200"/>
              </a:spcBef>
              <a:spcAft>
                <a:spcPts val="0"/>
              </a:spcAft>
              <a:buNone/>
            </a:pPr>
            <a:r>
              <a:rPr lang="en" sz="2377" b="1" dirty="0">
                <a:solidFill>
                  <a:schemeClr val="lt1"/>
                </a:solidFill>
                <a:latin typeface="Arial"/>
                <a:ea typeface="Arial"/>
                <a:cs typeface="Arial"/>
                <a:sym typeface="Arial"/>
              </a:rPr>
              <a:t>The current phase of my project involves implementing and training three classifiers using </a:t>
            </a:r>
            <a:r>
              <a:rPr lang="en" sz="2377" b="1" dirty="0" err="1">
                <a:solidFill>
                  <a:schemeClr val="lt1"/>
                </a:solidFill>
                <a:latin typeface="Arial"/>
                <a:ea typeface="Arial"/>
                <a:cs typeface="Arial"/>
                <a:sym typeface="Arial"/>
              </a:rPr>
              <a:t>PyTorch</a:t>
            </a:r>
            <a:r>
              <a:rPr lang="en" sz="2377" b="1" dirty="0">
                <a:solidFill>
                  <a:schemeClr val="lt1"/>
                </a:solidFill>
                <a:latin typeface="Arial"/>
                <a:ea typeface="Arial"/>
                <a:cs typeface="Arial"/>
                <a:sym typeface="Arial"/>
              </a:rPr>
              <a:t>:</a:t>
            </a:r>
            <a:endParaRPr sz="2377" b="1" dirty="0">
              <a:solidFill>
                <a:schemeClr val="lt1"/>
              </a:solidFill>
              <a:latin typeface="Arial"/>
              <a:ea typeface="Arial"/>
              <a:cs typeface="Arial"/>
              <a:sym typeface="Arial"/>
            </a:endParaRPr>
          </a:p>
          <a:p>
            <a:pPr marL="1828800" lvl="0" indent="-345616" algn="l" rtl="0">
              <a:lnSpc>
                <a:spcPct val="150000"/>
              </a:lnSpc>
              <a:spcBef>
                <a:spcPts val="1200"/>
              </a:spcBef>
              <a:spcAft>
                <a:spcPts val="0"/>
              </a:spcAft>
              <a:buClr>
                <a:schemeClr val="lt1"/>
              </a:buClr>
              <a:buSzPct val="100000"/>
              <a:buFont typeface="Arial"/>
              <a:buAutoNum type="arabicParenR"/>
            </a:pPr>
            <a:r>
              <a:rPr lang="en" sz="2377" b="1" dirty="0">
                <a:solidFill>
                  <a:schemeClr val="lt1"/>
                </a:solidFill>
                <a:latin typeface="Arial"/>
                <a:ea typeface="Arial"/>
                <a:cs typeface="Arial"/>
                <a:sym typeface="Arial"/>
              </a:rPr>
              <a:t>A strictly Lorentz invariant classifier.</a:t>
            </a:r>
            <a:endParaRPr sz="2377" b="1" dirty="0">
              <a:solidFill>
                <a:schemeClr val="lt1"/>
              </a:solidFill>
              <a:latin typeface="Arial"/>
              <a:ea typeface="Arial"/>
              <a:cs typeface="Arial"/>
              <a:sym typeface="Arial"/>
            </a:endParaRPr>
          </a:p>
          <a:p>
            <a:pPr marL="1371600" lvl="0" indent="0" algn="l" rtl="0">
              <a:lnSpc>
                <a:spcPct val="150000"/>
              </a:lnSpc>
              <a:spcBef>
                <a:spcPts val="1200"/>
              </a:spcBef>
              <a:spcAft>
                <a:spcPts val="0"/>
              </a:spcAft>
              <a:buNone/>
            </a:pPr>
            <a:r>
              <a:rPr lang="en" sz="2377" b="1" dirty="0">
                <a:solidFill>
                  <a:schemeClr val="lt1"/>
                </a:solidFill>
                <a:latin typeface="Arial"/>
                <a:ea typeface="Arial"/>
                <a:cs typeface="Arial"/>
                <a:sym typeface="Arial"/>
              </a:rPr>
              <a:t>2)    A totally general classifier.</a:t>
            </a:r>
            <a:endParaRPr sz="2377" b="1" dirty="0">
              <a:solidFill>
                <a:schemeClr val="lt1"/>
              </a:solidFill>
              <a:latin typeface="Arial"/>
              <a:ea typeface="Arial"/>
              <a:cs typeface="Arial"/>
              <a:sym typeface="Arial"/>
            </a:endParaRPr>
          </a:p>
          <a:p>
            <a:pPr marL="1371600" lvl="0" indent="0" algn="l" rtl="0">
              <a:lnSpc>
                <a:spcPct val="150000"/>
              </a:lnSpc>
              <a:spcBef>
                <a:spcPts val="1200"/>
              </a:spcBef>
              <a:spcAft>
                <a:spcPts val="0"/>
              </a:spcAft>
              <a:buNone/>
            </a:pPr>
            <a:r>
              <a:rPr lang="en" sz="2377" b="1" dirty="0">
                <a:solidFill>
                  <a:schemeClr val="lt1"/>
                </a:solidFill>
                <a:latin typeface="Arial"/>
                <a:ea typeface="Arial"/>
                <a:cs typeface="Arial"/>
                <a:sym typeface="Arial"/>
              </a:rPr>
              <a:t>3)    A combined classifier with the first two subnets, including a weighting factor indicating the allowed amount of violation.</a:t>
            </a:r>
            <a:endParaRPr sz="2377" b="1" dirty="0">
              <a:solidFill>
                <a:schemeClr val="lt1"/>
              </a:solidFill>
              <a:latin typeface="Arial"/>
              <a:ea typeface="Arial"/>
              <a:cs typeface="Arial"/>
              <a:sym typeface="Arial"/>
            </a:endParaRPr>
          </a:p>
          <a:p>
            <a:pPr marL="1371600" lvl="0" indent="0" algn="l" rtl="0">
              <a:lnSpc>
                <a:spcPct val="150000"/>
              </a:lnSpc>
              <a:spcBef>
                <a:spcPts val="1200"/>
              </a:spcBef>
              <a:spcAft>
                <a:spcPts val="1200"/>
              </a:spcAft>
              <a:buNone/>
            </a:pPr>
            <a:endParaRPr sz="2377" b="1" dirty="0">
              <a:solidFill>
                <a:schemeClr val="lt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34"/>
        <p:cNvGrpSpPr/>
        <p:nvPr/>
      </p:nvGrpSpPr>
      <p:grpSpPr>
        <a:xfrm>
          <a:off x="0" y="0"/>
          <a:ext cx="0" cy="0"/>
          <a:chOff x="0" y="0"/>
          <a:chExt cx="0" cy="0"/>
        </a:xfrm>
      </p:grpSpPr>
      <p:sp>
        <p:nvSpPr>
          <p:cNvPr id="135" name="Google Shape;135;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Implementing Classifiers</a:t>
            </a:r>
            <a:endParaRPr sz="3577" b="1">
              <a:solidFill>
                <a:schemeClr val="lt1"/>
              </a:solidFill>
            </a:endParaRPr>
          </a:p>
        </p:txBody>
      </p:sp>
      <p:sp>
        <p:nvSpPr>
          <p:cNvPr id="136" name="Google Shape;136;p24"/>
          <p:cNvSpPr txBox="1">
            <a:spLocks noGrp="1"/>
          </p:cNvSpPr>
          <p:nvPr>
            <p:ph type="body" idx="1"/>
          </p:nvPr>
        </p:nvSpPr>
        <p:spPr>
          <a:xfrm>
            <a:off x="311700" y="1303825"/>
            <a:ext cx="8520600" cy="3426000"/>
          </a:xfrm>
          <a:prstGeom prst="rect">
            <a:avLst/>
          </a:prstGeom>
        </p:spPr>
        <p:txBody>
          <a:bodyPr spcFirstLastPara="1" wrap="square" lIns="91425" tIns="91425" rIns="91425" bIns="91425" anchor="t" anchorCtr="0">
            <a:normAutofit lnSpcReduction="20000"/>
          </a:bodyPr>
          <a:lstStyle/>
          <a:p>
            <a:pPr marL="457200" lvl="0" indent="-347839" algn="l" rtl="0">
              <a:lnSpc>
                <a:spcPct val="115000"/>
              </a:lnSpc>
              <a:spcBef>
                <a:spcPts val="1200"/>
              </a:spcBef>
              <a:spcAft>
                <a:spcPts val="0"/>
              </a:spcAft>
              <a:buClr>
                <a:schemeClr val="lt1"/>
              </a:buClr>
              <a:buSzPts val="1878"/>
              <a:buFont typeface="Arial"/>
              <a:buChar char="-"/>
            </a:pPr>
            <a:r>
              <a:rPr lang="en" sz="1877">
                <a:solidFill>
                  <a:schemeClr val="lt1"/>
                </a:solidFill>
                <a:latin typeface="Arial"/>
                <a:ea typeface="Arial"/>
                <a:cs typeface="Arial"/>
                <a:sym typeface="Arial"/>
              </a:rPr>
              <a:t>We expect the Lorentz-invariant classifier to learn more efficiently but to have suboptimal performance, since the problem includes Lorentz invariance. </a:t>
            </a:r>
            <a:endParaRPr sz="1877">
              <a:solidFill>
                <a:schemeClr val="lt1"/>
              </a:solidFill>
              <a:latin typeface="Arial"/>
              <a:ea typeface="Arial"/>
              <a:cs typeface="Arial"/>
              <a:sym typeface="Arial"/>
            </a:endParaRPr>
          </a:p>
          <a:p>
            <a:pPr marL="457200" lvl="0" indent="0" algn="l" rtl="0">
              <a:lnSpc>
                <a:spcPct val="115000"/>
              </a:lnSpc>
              <a:spcBef>
                <a:spcPts val="1200"/>
              </a:spcBef>
              <a:spcAft>
                <a:spcPts val="0"/>
              </a:spcAft>
              <a:buNone/>
            </a:pPr>
            <a:endParaRPr sz="1877">
              <a:solidFill>
                <a:schemeClr val="lt1"/>
              </a:solidFill>
              <a:latin typeface="Arial"/>
              <a:ea typeface="Arial"/>
              <a:cs typeface="Arial"/>
              <a:sym typeface="Arial"/>
            </a:endParaRPr>
          </a:p>
          <a:p>
            <a:pPr marL="457200" lvl="0" indent="-347839" algn="l" rtl="0">
              <a:lnSpc>
                <a:spcPct val="115000"/>
              </a:lnSpc>
              <a:spcBef>
                <a:spcPts val="1200"/>
              </a:spcBef>
              <a:spcAft>
                <a:spcPts val="0"/>
              </a:spcAft>
              <a:buClr>
                <a:schemeClr val="lt1"/>
              </a:buClr>
              <a:buSzPts val="1878"/>
              <a:buFont typeface="Arial"/>
              <a:buChar char="-"/>
            </a:pPr>
            <a:r>
              <a:rPr lang="en" sz="1877">
                <a:solidFill>
                  <a:schemeClr val="lt1"/>
                </a:solidFill>
                <a:latin typeface="Arial"/>
                <a:ea typeface="Arial"/>
                <a:cs typeface="Arial"/>
                <a:sym typeface="Arial"/>
              </a:rPr>
              <a:t>The general classifier should achieve maximum performance, but with extensive training.</a:t>
            </a:r>
            <a:endParaRPr sz="1877">
              <a:solidFill>
                <a:schemeClr val="lt1"/>
              </a:solidFill>
              <a:latin typeface="Arial"/>
              <a:ea typeface="Arial"/>
              <a:cs typeface="Arial"/>
              <a:sym typeface="Arial"/>
            </a:endParaRPr>
          </a:p>
          <a:p>
            <a:pPr marL="457200" lvl="0" indent="0" algn="l" rtl="0">
              <a:lnSpc>
                <a:spcPct val="115000"/>
              </a:lnSpc>
              <a:spcBef>
                <a:spcPts val="1200"/>
              </a:spcBef>
              <a:spcAft>
                <a:spcPts val="0"/>
              </a:spcAft>
              <a:buNone/>
            </a:pPr>
            <a:endParaRPr sz="1877">
              <a:solidFill>
                <a:schemeClr val="lt1"/>
              </a:solidFill>
              <a:latin typeface="Arial"/>
              <a:ea typeface="Arial"/>
              <a:cs typeface="Arial"/>
              <a:sym typeface="Arial"/>
            </a:endParaRPr>
          </a:p>
          <a:p>
            <a:pPr marL="457200" lvl="0" indent="-366889" algn="l" rtl="0">
              <a:lnSpc>
                <a:spcPct val="150000"/>
              </a:lnSpc>
              <a:spcBef>
                <a:spcPts val="1200"/>
              </a:spcBef>
              <a:spcAft>
                <a:spcPts val="0"/>
              </a:spcAft>
              <a:buClr>
                <a:schemeClr val="lt1"/>
              </a:buClr>
              <a:buSzPts val="2178"/>
              <a:buFont typeface="Arial"/>
              <a:buChar char="-"/>
            </a:pPr>
            <a:r>
              <a:rPr lang="en" sz="1877">
                <a:solidFill>
                  <a:schemeClr val="lt1"/>
                </a:solidFill>
                <a:latin typeface="Arial"/>
                <a:ea typeface="Arial"/>
                <a:cs typeface="Arial"/>
                <a:sym typeface="Arial"/>
              </a:rPr>
              <a:t>The weighted classifier should reach the max performance more rapidly than the general one.</a:t>
            </a:r>
            <a:endParaRPr sz="2377" b="1">
              <a:solidFill>
                <a:schemeClr val="lt1"/>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0"/>
        <p:cNvGrpSpPr/>
        <p:nvPr/>
      </p:nvGrpSpPr>
      <p:grpSpPr>
        <a:xfrm>
          <a:off x="0" y="0"/>
          <a:ext cx="0" cy="0"/>
          <a:chOff x="0" y="0"/>
          <a:chExt cx="0" cy="0"/>
        </a:xfrm>
      </p:grpSpPr>
      <p:sp>
        <p:nvSpPr>
          <p:cNvPr id="141" name="Google Shape;141;p25"/>
          <p:cNvSpPr txBox="1">
            <a:spLocks noGrp="1"/>
          </p:cNvSpPr>
          <p:nvPr>
            <p:ph type="title"/>
          </p:nvPr>
        </p:nvSpPr>
        <p:spPr>
          <a:xfrm>
            <a:off x="311700" y="0"/>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dirty="0">
                <a:solidFill>
                  <a:schemeClr val="lt1"/>
                </a:solidFill>
              </a:rPr>
              <a:t>Challenges</a:t>
            </a:r>
            <a:endParaRPr sz="3577" b="1" dirty="0">
              <a:solidFill>
                <a:schemeClr val="lt1"/>
              </a:solidFill>
            </a:endParaRPr>
          </a:p>
        </p:txBody>
      </p:sp>
      <p:sp>
        <p:nvSpPr>
          <p:cNvPr id="142" name="Google Shape;142;p25"/>
          <p:cNvSpPr txBox="1">
            <a:spLocks noGrp="1"/>
          </p:cNvSpPr>
          <p:nvPr>
            <p:ph type="body" idx="1"/>
          </p:nvPr>
        </p:nvSpPr>
        <p:spPr>
          <a:xfrm>
            <a:off x="311700" y="858750"/>
            <a:ext cx="8520600" cy="3426000"/>
          </a:xfrm>
          <a:prstGeom prst="rect">
            <a:avLst/>
          </a:prstGeom>
        </p:spPr>
        <p:txBody>
          <a:bodyPr spcFirstLastPara="1" wrap="square" lIns="91425" tIns="91425" rIns="91425" bIns="91425" anchor="t" anchorCtr="0">
            <a:normAutofit/>
          </a:bodyPr>
          <a:lstStyle/>
          <a:p>
            <a:pPr marL="457200" lvl="0" indent="-328789" algn="l" rtl="0">
              <a:lnSpc>
                <a:spcPct val="115000"/>
              </a:lnSpc>
              <a:spcBef>
                <a:spcPts val="1200"/>
              </a:spcBef>
              <a:spcAft>
                <a:spcPts val="0"/>
              </a:spcAft>
              <a:buClr>
                <a:schemeClr val="lt1"/>
              </a:buClr>
              <a:buSzPts val="1578"/>
              <a:buFont typeface="Arial"/>
              <a:buChar char="-"/>
            </a:pPr>
            <a:r>
              <a:rPr lang="en" sz="1577" dirty="0">
                <a:solidFill>
                  <a:schemeClr val="lt1"/>
                </a:solidFill>
                <a:latin typeface="Arial"/>
                <a:ea typeface="Arial"/>
                <a:cs typeface="Arial"/>
                <a:sym typeface="Arial"/>
              </a:rPr>
              <a:t>Having no prior experience with Machine Learning at the start of this project, I have been taking online ML classes to learn how to build and train classifiers using </a:t>
            </a:r>
            <a:r>
              <a:rPr lang="en" sz="1577" dirty="0" err="1">
                <a:solidFill>
                  <a:schemeClr val="lt1"/>
                </a:solidFill>
                <a:latin typeface="Arial"/>
                <a:ea typeface="Arial"/>
                <a:cs typeface="Arial"/>
                <a:sym typeface="Arial"/>
              </a:rPr>
              <a:t>PyTorch</a:t>
            </a:r>
            <a:r>
              <a:rPr lang="en" sz="1577" dirty="0">
                <a:solidFill>
                  <a:schemeClr val="lt1"/>
                </a:solidFill>
                <a:latin typeface="Arial"/>
                <a:ea typeface="Arial"/>
                <a:cs typeface="Arial"/>
                <a:sym typeface="Arial"/>
              </a:rPr>
              <a:t>.</a:t>
            </a:r>
            <a:endParaRPr sz="1577" dirty="0">
              <a:solidFill>
                <a:schemeClr val="lt1"/>
              </a:solidFill>
              <a:latin typeface="Arial"/>
              <a:ea typeface="Arial"/>
              <a:cs typeface="Arial"/>
              <a:sym typeface="Arial"/>
            </a:endParaRPr>
          </a:p>
          <a:p>
            <a:pPr marL="457200" lvl="0" indent="0" algn="l" rtl="0">
              <a:lnSpc>
                <a:spcPct val="115000"/>
              </a:lnSpc>
              <a:spcBef>
                <a:spcPts val="1200"/>
              </a:spcBef>
              <a:spcAft>
                <a:spcPts val="0"/>
              </a:spcAft>
              <a:buNone/>
            </a:pPr>
            <a:endParaRPr sz="1877" dirty="0">
              <a:solidFill>
                <a:schemeClr val="lt1"/>
              </a:solidFill>
              <a:latin typeface="Arial"/>
              <a:ea typeface="Arial"/>
              <a:cs typeface="Arial"/>
              <a:sym typeface="Arial"/>
            </a:endParaRPr>
          </a:p>
          <a:p>
            <a:pPr marL="457200" lvl="0" indent="0" algn="l" rtl="0">
              <a:lnSpc>
                <a:spcPct val="150000"/>
              </a:lnSpc>
              <a:spcBef>
                <a:spcPts val="1200"/>
              </a:spcBef>
              <a:spcAft>
                <a:spcPts val="1200"/>
              </a:spcAft>
              <a:buNone/>
            </a:pPr>
            <a:endParaRPr sz="2377" b="1" dirty="0">
              <a:solidFill>
                <a:schemeClr val="lt1"/>
              </a:solidFill>
              <a:latin typeface="Arial"/>
              <a:ea typeface="Arial"/>
              <a:cs typeface="Arial"/>
              <a:sym typeface="Arial"/>
            </a:endParaRPr>
          </a:p>
        </p:txBody>
      </p:sp>
      <p:pic>
        <p:nvPicPr>
          <p:cNvPr id="143" name="Google Shape;143;p25"/>
          <p:cNvPicPr preferRelativeResize="0"/>
          <p:nvPr/>
        </p:nvPicPr>
        <p:blipFill>
          <a:blip r:embed="rId3">
            <a:alphaModFix/>
          </a:blip>
          <a:stretch>
            <a:fillRect/>
          </a:stretch>
        </p:blipFill>
        <p:spPr>
          <a:xfrm>
            <a:off x="1820173" y="1932317"/>
            <a:ext cx="6078651" cy="291335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47"/>
        <p:cNvGrpSpPr/>
        <p:nvPr/>
      </p:nvGrpSpPr>
      <p:grpSpPr>
        <a:xfrm>
          <a:off x="0" y="0"/>
          <a:ext cx="0" cy="0"/>
          <a:chOff x="0" y="0"/>
          <a:chExt cx="0" cy="0"/>
        </a:xfrm>
      </p:grpSpPr>
      <p:sp>
        <p:nvSpPr>
          <p:cNvPr id="148" name="Google Shape;148;p26"/>
          <p:cNvSpPr txBox="1">
            <a:spLocks noGrp="1"/>
          </p:cNvSpPr>
          <p:nvPr>
            <p:ph type="title"/>
          </p:nvPr>
        </p:nvSpPr>
        <p:spPr>
          <a:xfrm>
            <a:off x="311700" y="27607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Preliminary Results: AUC Score</a:t>
            </a:r>
            <a:endParaRPr sz="3577" b="1">
              <a:solidFill>
                <a:schemeClr val="lt1"/>
              </a:solidFill>
            </a:endParaRPr>
          </a:p>
        </p:txBody>
      </p:sp>
      <p:pic>
        <p:nvPicPr>
          <p:cNvPr id="149" name="Google Shape;149;p26"/>
          <p:cNvPicPr preferRelativeResize="0"/>
          <p:nvPr/>
        </p:nvPicPr>
        <p:blipFill>
          <a:blip r:embed="rId3">
            <a:alphaModFix/>
          </a:blip>
          <a:stretch>
            <a:fillRect/>
          </a:stretch>
        </p:blipFill>
        <p:spPr>
          <a:xfrm>
            <a:off x="1931126" y="1544127"/>
            <a:ext cx="5281748" cy="318769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53"/>
        <p:cNvGrpSpPr/>
        <p:nvPr/>
      </p:nvGrpSpPr>
      <p:grpSpPr>
        <a:xfrm>
          <a:off x="0" y="0"/>
          <a:ext cx="0" cy="0"/>
          <a:chOff x="0" y="0"/>
          <a:chExt cx="0" cy="0"/>
        </a:xfrm>
      </p:grpSpPr>
      <p:sp>
        <p:nvSpPr>
          <p:cNvPr id="154" name="Google Shape;154;p27"/>
          <p:cNvSpPr txBox="1">
            <a:spLocks noGrp="1"/>
          </p:cNvSpPr>
          <p:nvPr>
            <p:ph type="title"/>
          </p:nvPr>
        </p:nvSpPr>
        <p:spPr>
          <a:xfrm>
            <a:off x="311700" y="27607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Preliminary Results: Accuracy</a:t>
            </a:r>
            <a:endParaRPr sz="3577" b="1">
              <a:solidFill>
                <a:schemeClr val="lt1"/>
              </a:solidFill>
            </a:endParaRPr>
          </a:p>
        </p:txBody>
      </p:sp>
      <p:pic>
        <p:nvPicPr>
          <p:cNvPr id="155" name="Google Shape;155;p27"/>
          <p:cNvPicPr preferRelativeResize="0"/>
          <p:nvPr/>
        </p:nvPicPr>
        <p:blipFill>
          <a:blip r:embed="rId3">
            <a:alphaModFix/>
          </a:blip>
          <a:stretch>
            <a:fillRect/>
          </a:stretch>
        </p:blipFill>
        <p:spPr>
          <a:xfrm>
            <a:off x="1836769" y="1552754"/>
            <a:ext cx="5470461" cy="3381248"/>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59"/>
        <p:cNvGrpSpPr/>
        <p:nvPr/>
      </p:nvGrpSpPr>
      <p:grpSpPr>
        <a:xfrm>
          <a:off x="0" y="0"/>
          <a:ext cx="0" cy="0"/>
          <a:chOff x="0" y="0"/>
          <a:chExt cx="0" cy="0"/>
        </a:xfrm>
      </p:grpSpPr>
      <p:sp>
        <p:nvSpPr>
          <p:cNvPr id="160" name="Google Shape;160;p28"/>
          <p:cNvSpPr txBox="1">
            <a:spLocks noGrp="1"/>
          </p:cNvSpPr>
          <p:nvPr>
            <p:ph type="title"/>
          </p:nvPr>
        </p:nvSpPr>
        <p:spPr>
          <a:xfrm>
            <a:off x="152150" y="191600"/>
            <a:ext cx="89190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Lorentz Invariant Classifier: Preliminary Results</a:t>
            </a:r>
            <a:endParaRPr sz="3577" b="1">
              <a:solidFill>
                <a:schemeClr val="lt1"/>
              </a:solidFill>
            </a:endParaRPr>
          </a:p>
        </p:txBody>
      </p:sp>
      <p:pic>
        <p:nvPicPr>
          <p:cNvPr id="161" name="Google Shape;161;p28"/>
          <p:cNvPicPr preferRelativeResize="0"/>
          <p:nvPr/>
        </p:nvPicPr>
        <p:blipFill>
          <a:blip r:embed="rId3">
            <a:alphaModFix/>
          </a:blip>
          <a:stretch>
            <a:fillRect/>
          </a:stretch>
        </p:blipFill>
        <p:spPr>
          <a:xfrm>
            <a:off x="2191109" y="1455752"/>
            <a:ext cx="4888392" cy="348225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65"/>
        <p:cNvGrpSpPr/>
        <p:nvPr/>
      </p:nvGrpSpPr>
      <p:grpSpPr>
        <a:xfrm>
          <a:off x="0" y="0"/>
          <a:ext cx="0" cy="0"/>
          <a:chOff x="0" y="0"/>
          <a:chExt cx="0" cy="0"/>
        </a:xfrm>
      </p:grpSpPr>
      <p:sp>
        <p:nvSpPr>
          <p:cNvPr id="166" name="Google Shape;166;p29"/>
          <p:cNvSpPr txBox="1">
            <a:spLocks noGrp="1"/>
          </p:cNvSpPr>
          <p:nvPr>
            <p:ph type="title"/>
          </p:nvPr>
        </p:nvSpPr>
        <p:spPr>
          <a:xfrm>
            <a:off x="311700" y="27607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3577" b="1">
                <a:solidFill>
                  <a:schemeClr val="lt1"/>
                </a:solidFill>
              </a:rPr>
              <a:t>General Classifier: Preliminary Results</a:t>
            </a:r>
            <a:endParaRPr sz="3577" b="1">
              <a:solidFill>
                <a:schemeClr val="lt1"/>
              </a:solidFill>
            </a:endParaRPr>
          </a:p>
        </p:txBody>
      </p:sp>
      <p:pic>
        <p:nvPicPr>
          <p:cNvPr id="167" name="Google Shape;167;p29"/>
          <p:cNvPicPr preferRelativeResize="0"/>
          <p:nvPr/>
        </p:nvPicPr>
        <p:blipFill>
          <a:blip r:embed="rId3">
            <a:alphaModFix/>
          </a:blip>
          <a:stretch>
            <a:fillRect/>
          </a:stretch>
        </p:blipFill>
        <p:spPr>
          <a:xfrm>
            <a:off x="1949569" y="1699404"/>
            <a:ext cx="4554528" cy="308449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1"/>
        <p:cNvGrpSpPr/>
        <p:nvPr/>
      </p:nvGrpSpPr>
      <p:grpSpPr>
        <a:xfrm>
          <a:off x="0" y="0"/>
          <a:ext cx="0" cy="0"/>
          <a:chOff x="0" y="0"/>
          <a:chExt cx="0" cy="0"/>
        </a:xfrm>
      </p:grpSpPr>
      <p:sp>
        <p:nvSpPr>
          <p:cNvPr id="172" name="Google Shape;172;p3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Next Steps:</a:t>
            </a:r>
            <a:endParaRPr b="1">
              <a:solidFill>
                <a:schemeClr val="lt1"/>
              </a:solidFill>
            </a:endParaRPr>
          </a:p>
        </p:txBody>
      </p:sp>
      <p:sp>
        <p:nvSpPr>
          <p:cNvPr id="173" name="Google Shape;173;p30"/>
          <p:cNvSpPr txBox="1">
            <a:spLocks noGrp="1"/>
          </p:cNvSpPr>
          <p:nvPr>
            <p:ph type="body" idx="1"/>
          </p:nvPr>
        </p:nvSpPr>
        <p:spPr>
          <a:xfrm>
            <a:off x="311700" y="1161850"/>
            <a:ext cx="8520600" cy="3416400"/>
          </a:xfrm>
          <a:prstGeom prst="rect">
            <a:avLst/>
          </a:prstGeom>
        </p:spPr>
        <p:txBody>
          <a:bodyPr spcFirstLastPara="1" wrap="square" lIns="91425" tIns="91425" rIns="91425" bIns="91425" anchor="t" anchorCtr="0">
            <a:normAutofit/>
          </a:bodyPr>
          <a:lstStyle/>
          <a:p>
            <a:pPr marL="457200" lvl="0" indent="-349250" algn="l" rtl="0">
              <a:lnSpc>
                <a:spcPct val="150000"/>
              </a:lnSpc>
              <a:spcBef>
                <a:spcPts val="0"/>
              </a:spcBef>
              <a:spcAft>
                <a:spcPts val="0"/>
              </a:spcAft>
              <a:buClr>
                <a:schemeClr val="lt1"/>
              </a:buClr>
              <a:buSzPts val="1900"/>
              <a:buFont typeface="Arial"/>
              <a:buAutoNum type="arabicParenR"/>
            </a:pPr>
            <a:r>
              <a:rPr lang="en" sz="1900" b="1">
                <a:solidFill>
                  <a:schemeClr val="lt1"/>
                </a:solidFill>
                <a:latin typeface="Arial"/>
                <a:ea typeface="Arial"/>
                <a:cs typeface="Arial"/>
                <a:sym typeface="Arial"/>
              </a:rPr>
              <a:t>Finish implementing the hybrid classifier.</a:t>
            </a:r>
            <a:endParaRPr sz="1900" b="1">
              <a:solidFill>
                <a:schemeClr val="lt1"/>
              </a:solidFill>
              <a:latin typeface="Arial"/>
              <a:ea typeface="Arial"/>
              <a:cs typeface="Arial"/>
              <a:sym typeface="Arial"/>
            </a:endParaRPr>
          </a:p>
          <a:p>
            <a:pPr marL="457200" lvl="0" indent="-349250" algn="l" rtl="0">
              <a:lnSpc>
                <a:spcPct val="150000"/>
              </a:lnSpc>
              <a:spcBef>
                <a:spcPts val="0"/>
              </a:spcBef>
              <a:spcAft>
                <a:spcPts val="0"/>
              </a:spcAft>
              <a:buClr>
                <a:schemeClr val="lt1"/>
              </a:buClr>
              <a:buSzPts val="1900"/>
              <a:buFont typeface="Arial"/>
              <a:buAutoNum type="arabicParenR"/>
            </a:pPr>
            <a:r>
              <a:rPr lang="en" sz="1900" b="1">
                <a:solidFill>
                  <a:schemeClr val="lt1"/>
                </a:solidFill>
                <a:latin typeface="Arial"/>
                <a:ea typeface="Arial"/>
                <a:cs typeface="Arial"/>
                <a:sym typeface="Arial"/>
              </a:rPr>
              <a:t>Fine-tune the three classifiers for better performance and accuracy,</a:t>
            </a:r>
            <a:endParaRPr sz="1900" b="1">
              <a:solidFill>
                <a:schemeClr val="lt1"/>
              </a:solidFill>
              <a:latin typeface="Arial"/>
              <a:ea typeface="Arial"/>
              <a:cs typeface="Arial"/>
              <a:sym typeface="Arial"/>
            </a:endParaRPr>
          </a:p>
          <a:p>
            <a:pPr marL="457200" lvl="0" indent="-349250" algn="l" rtl="0">
              <a:lnSpc>
                <a:spcPct val="150000"/>
              </a:lnSpc>
              <a:spcBef>
                <a:spcPts val="0"/>
              </a:spcBef>
              <a:spcAft>
                <a:spcPts val="0"/>
              </a:spcAft>
              <a:buClr>
                <a:schemeClr val="lt1"/>
              </a:buClr>
              <a:buSzPts val="1900"/>
              <a:buFont typeface="Arial"/>
              <a:buAutoNum type="arabicParenR"/>
            </a:pPr>
            <a:r>
              <a:rPr lang="en" sz="1900" b="1">
                <a:solidFill>
                  <a:schemeClr val="lt1"/>
                </a:solidFill>
                <a:latin typeface="Arial"/>
                <a:ea typeface="Arial"/>
                <a:cs typeface="Arial"/>
                <a:sym typeface="Arial"/>
              </a:rPr>
              <a:t>Train &amp; test the ML models on data with different blurring sizes (0.01, 0.05, 0.3). </a:t>
            </a:r>
            <a:endParaRPr sz="1900" b="1">
              <a:solidFill>
                <a:schemeClr val="lt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77"/>
        <p:cNvGrpSpPr/>
        <p:nvPr/>
      </p:nvGrpSpPr>
      <p:grpSpPr>
        <a:xfrm>
          <a:off x="0" y="0"/>
          <a:ext cx="0" cy="0"/>
          <a:chOff x="0" y="0"/>
          <a:chExt cx="0" cy="0"/>
        </a:xfrm>
      </p:grpSpPr>
      <p:sp>
        <p:nvSpPr>
          <p:cNvPr id="178" name="Google Shape;178;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References:</a:t>
            </a:r>
            <a:endParaRPr b="1">
              <a:solidFill>
                <a:schemeClr val="lt1"/>
              </a:solidFill>
            </a:endParaRPr>
          </a:p>
        </p:txBody>
      </p:sp>
      <p:sp>
        <p:nvSpPr>
          <p:cNvPr id="179" name="Google Shape;179;p31"/>
          <p:cNvSpPr txBox="1">
            <a:spLocks noGrp="1"/>
          </p:cNvSpPr>
          <p:nvPr>
            <p:ph type="body" idx="1"/>
          </p:nvPr>
        </p:nvSpPr>
        <p:spPr>
          <a:xfrm>
            <a:off x="311700" y="1161850"/>
            <a:ext cx="8520600" cy="3416400"/>
          </a:xfrm>
          <a:prstGeom prst="rect">
            <a:avLst/>
          </a:prstGeom>
        </p:spPr>
        <p:txBody>
          <a:bodyPr spcFirstLastPara="1" wrap="square" lIns="91425" tIns="91425" rIns="91425" bIns="91425" anchor="t" anchorCtr="0">
            <a:normAutofit fontScale="70000" lnSpcReduction="10000"/>
          </a:bodyPr>
          <a:lstStyle/>
          <a:p>
            <a:pPr marL="457200" lvl="0" indent="0" algn="l" rtl="0">
              <a:lnSpc>
                <a:spcPct val="150000"/>
              </a:lnSpc>
              <a:spcBef>
                <a:spcPts val="0"/>
              </a:spcBef>
              <a:spcAft>
                <a:spcPts val="0"/>
              </a:spcAft>
              <a:buNone/>
            </a:pPr>
            <a:r>
              <a:rPr lang="en" sz="1900" b="1">
                <a:solidFill>
                  <a:schemeClr val="lt1"/>
                </a:solidFill>
                <a:latin typeface="Arial"/>
                <a:ea typeface="Arial"/>
                <a:cs typeface="Arial"/>
                <a:sym typeface="Arial"/>
              </a:rPr>
              <a:t> [1] Karagiorgi, Georgia, et al. "Machine learning in the search for new fundamental physics." Nature Reviews Physics 4.6 (2022): 399-412.</a:t>
            </a:r>
            <a:endParaRPr sz="1900" b="1">
              <a:solidFill>
                <a:schemeClr val="lt1"/>
              </a:solidFill>
              <a:latin typeface="Arial"/>
              <a:ea typeface="Arial"/>
              <a:cs typeface="Arial"/>
              <a:sym typeface="Arial"/>
            </a:endParaRPr>
          </a:p>
          <a:p>
            <a:pPr marL="457200" lvl="0" indent="0" algn="l" rtl="0">
              <a:lnSpc>
                <a:spcPct val="150000"/>
              </a:lnSpc>
              <a:spcBef>
                <a:spcPts val="1200"/>
              </a:spcBef>
              <a:spcAft>
                <a:spcPts val="0"/>
              </a:spcAft>
              <a:buNone/>
            </a:pPr>
            <a:r>
              <a:rPr lang="en" sz="1900" b="1">
                <a:solidFill>
                  <a:schemeClr val="lt1"/>
                </a:solidFill>
                <a:latin typeface="Arial"/>
                <a:ea typeface="Arial"/>
                <a:cs typeface="Arial"/>
                <a:sym typeface="Arial"/>
              </a:rPr>
              <a:t>[2] L. Alzubaidi, J. Zhang, A. Humaidi, et al., J Big Data 8, 53 (2021), URL https://doi.org/10.1186/s40537-021-00444-8.</a:t>
            </a:r>
            <a:endParaRPr sz="1900" b="1">
              <a:solidFill>
                <a:schemeClr val="lt1"/>
              </a:solidFill>
              <a:latin typeface="Arial"/>
              <a:ea typeface="Arial"/>
              <a:cs typeface="Arial"/>
              <a:sym typeface="Arial"/>
            </a:endParaRPr>
          </a:p>
          <a:p>
            <a:pPr marL="457200" lvl="0" indent="0" algn="l" rtl="0">
              <a:lnSpc>
                <a:spcPct val="150000"/>
              </a:lnSpc>
              <a:spcBef>
                <a:spcPts val="1200"/>
              </a:spcBef>
              <a:spcAft>
                <a:spcPts val="0"/>
              </a:spcAft>
              <a:buNone/>
            </a:pPr>
            <a:r>
              <a:rPr lang="en" sz="1900" b="1">
                <a:solidFill>
                  <a:schemeClr val="lt1"/>
                </a:solidFill>
                <a:latin typeface="Arial"/>
                <a:ea typeface="Arial"/>
                <a:cs typeface="Arial"/>
                <a:sym typeface="Arial"/>
              </a:rPr>
              <a:t>[3] T. Cohen and M. Welling, in Proceedings of The 33rd International Conference on Machine Learning, edited by M. F. Balcan and K. Q. Weinberger (PMLR, New York, New York, USA, 2016), vol. 48 of Proceedings of Machine Learning Research, pp. 2990–2999, URL https://proceedings.mlr.press/v48/cohenc16.html.</a:t>
            </a:r>
            <a:endParaRPr sz="1900" b="1">
              <a:solidFill>
                <a:schemeClr val="lt1"/>
              </a:solidFill>
              <a:latin typeface="Arial"/>
              <a:ea typeface="Arial"/>
              <a:cs typeface="Arial"/>
              <a:sym typeface="Arial"/>
            </a:endParaRPr>
          </a:p>
          <a:p>
            <a:pPr marL="457200" lvl="0" indent="0" algn="l" rtl="0">
              <a:lnSpc>
                <a:spcPct val="150000"/>
              </a:lnSpc>
              <a:spcBef>
                <a:spcPts val="1200"/>
              </a:spcBef>
              <a:spcAft>
                <a:spcPts val="1200"/>
              </a:spcAft>
              <a:buNone/>
            </a:pPr>
            <a:r>
              <a:rPr lang="en" sz="1900" b="1">
                <a:solidFill>
                  <a:schemeClr val="lt1"/>
                </a:solidFill>
                <a:latin typeface="Arial"/>
                <a:ea typeface="Arial"/>
                <a:cs typeface="Arial"/>
                <a:sym typeface="Arial"/>
              </a:rPr>
              <a:t>[4]  Witkowski, Edmund, and Daniel Whiteson. "Learning Broken Symmetries with Resimulation and Encouraged Invariance." arXiv preprint arXiv:2311.05952 (2023).</a:t>
            </a:r>
            <a:endParaRPr sz="1900" b="1">
              <a:solidFill>
                <a:schemeClr val="lt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66"/>
        <p:cNvGrpSpPr/>
        <p:nvPr/>
      </p:nvGrpSpPr>
      <p:grpSpPr>
        <a:xfrm>
          <a:off x="0" y="0"/>
          <a:ext cx="0" cy="0"/>
          <a:chOff x="0" y="0"/>
          <a:chExt cx="0" cy="0"/>
        </a:xfrm>
      </p:grpSpPr>
      <p:sp>
        <p:nvSpPr>
          <p:cNvPr id="67" name="Google Shape;67;p14"/>
          <p:cNvSpPr txBox="1">
            <a:spLocks noGrp="1"/>
          </p:cNvSpPr>
          <p:nvPr>
            <p:ph type="title"/>
          </p:nvPr>
        </p:nvSpPr>
        <p:spPr>
          <a:xfrm>
            <a:off x="274150" y="44837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15000"/>
              </a:lnSpc>
              <a:spcBef>
                <a:spcPts val="0"/>
              </a:spcBef>
              <a:spcAft>
                <a:spcPts val="1200"/>
              </a:spcAft>
              <a:buNone/>
            </a:pPr>
            <a:r>
              <a:rPr lang="en" sz="2244" b="1">
                <a:solidFill>
                  <a:schemeClr val="lt1"/>
                </a:solidFill>
              </a:rPr>
              <a:t>Limitations of Traditional Data Analysis in Particle Physics:</a:t>
            </a:r>
            <a:endParaRPr sz="3244" b="1">
              <a:solidFill>
                <a:schemeClr val="lt1"/>
              </a:solidFill>
            </a:endParaRPr>
          </a:p>
        </p:txBody>
      </p:sp>
      <p:sp>
        <p:nvSpPr>
          <p:cNvPr id="68" name="Google Shape;68;p14"/>
          <p:cNvSpPr txBox="1">
            <a:spLocks noGrp="1"/>
          </p:cNvSpPr>
          <p:nvPr>
            <p:ph type="body" idx="1"/>
          </p:nvPr>
        </p:nvSpPr>
        <p:spPr>
          <a:xfrm>
            <a:off x="1168100" y="1152475"/>
            <a:ext cx="7664100" cy="3416400"/>
          </a:xfrm>
          <a:prstGeom prst="rect">
            <a:avLst/>
          </a:prstGeom>
        </p:spPr>
        <p:txBody>
          <a:bodyPr spcFirstLastPara="1" wrap="square" lIns="91425" tIns="91425" rIns="91425" bIns="91425" anchor="t" anchorCtr="0">
            <a:normAutofit/>
          </a:bodyPr>
          <a:lstStyle/>
          <a:p>
            <a:pPr marL="0" lvl="0" indent="0" algn="l" rtl="0">
              <a:spcBef>
                <a:spcPts val="1200"/>
              </a:spcBef>
              <a:spcAft>
                <a:spcPts val="0"/>
              </a:spcAft>
              <a:buNone/>
            </a:pPr>
            <a:r>
              <a:rPr lang="en" sz="1500">
                <a:solidFill>
                  <a:schemeClr val="lt1"/>
                </a:solidFill>
                <a:latin typeface="Arial"/>
                <a:ea typeface="Arial"/>
                <a:cs typeface="Arial"/>
                <a:sym typeface="Arial"/>
              </a:rPr>
              <a:t>LHC produces vast amounts of data revealing new particles and interactions</a:t>
            </a:r>
            <a:endParaRPr sz="1500">
              <a:solidFill>
                <a:schemeClr val="lt1"/>
              </a:solidFill>
              <a:latin typeface="Arial"/>
              <a:ea typeface="Arial"/>
              <a:cs typeface="Arial"/>
              <a:sym typeface="Arial"/>
            </a:endParaRPr>
          </a:p>
          <a:p>
            <a:pPr marL="0" lvl="0" indent="0" algn="l" rtl="0">
              <a:spcBef>
                <a:spcPts val="1200"/>
              </a:spcBef>
              <a:spcAft>
                <a:spcPts val="0"/>
              </a:spcAft>
              <a:buNone/>
            </a:pPr>
            <a:r>
              <a:rPr lang="en" sz="1500">
                <a:solidFill>
                  <a:schemeClr val="lt1"/>
                </a:solidFill>
                <a:latin typeface="Arial"/>
                <a:ea typeface="Arial"/>
                <a:cs typeface="Arial"/>
                <a:sym typeface="Arial"/>
              </a:rPr>
              <a:t>Data analysis is challenging due to the sheer volume and complexity</a:t>
            </a:r>
            <a:endParaRPr sz="1500">
              <a:solidFill>
                <a:schemeClr val="lt1"/>
              </a:solidFill>
              <a:latin typeface="Arial"/>
              <a:ea typeface="Arial"/>
              <a:cs typeface="Arial"/>
              <a:sym typeface="Arial"/>
            </a:endParaRPr>
          </a:p>
          <a:p>
            <a:pPr marL="0" lvl="0" indent="0" algn="l" rtl="0">
              <a:spcBef>
                <a:spcPts val="1200"/>
              </a:spcBef>
              <a:spcAft>
                <a:spcPts val="0"/>
              </a:spcAft>
              <a:buNone/>
            </a:pPr>
            <a:endParaRPr sz="1500">
              <a:solidFill>
                <a:schemeClr val="lt1"/>
              </a:solidFill>
              <a:latin typeface="Arial"/>
              <a:ea typeface="Arial"/>
              <a:cs typeface="Arial"/>
              <a:sym typeface="Arial"/>
            </a:endParaRPr>
          </a:p>
          <a:p>
            <a:pPr marL="0" lvl="0" indent="0" algn="l" rtl="0">
              <a:spcBef>
                <a:spcPts val="1200"/>
              </a:spcBef>
              <a:spcAft>
                <a:spcPts val="0"/>
              </a:spcAft>
              <a:buNone/>
            </a:pPr>
            <a:r>
              <a:rPr lang="en" sz="1500" b="1">
                <a:solidFill>
                  <a:schemeClr val="lt1"/>
                </a:solidFill>
                <a:latin typeface="Arial"/>
                <a:ea typeface="Arial"/>
                <a:cs typeface="Arial"/>
                <a:sym typeface="Arial"/>
              </a:rPr>
              <a:t>Traditional Data Analysis…</a:t>
            </a:r>
            <a:endParaRPr sz="1500" b="1">
              <a:solidFill>
                <a:schemeClr val="lt1"/>
              </a:solidFill>
              <a:latin typeface="Arial"/>
              <a:ea typeface="Arial"/>
              <a:cs typeface="Arial"/>
              <a:sym typeface="Arial"/>
            </a:endParaRPr>
          </a:p>
          <a:p>
            <a:pPr marL="457200" lvl="0" indent="-323850" algn="l" rtl="0">
              <a:spcBef>
                <a:spcPts val="1200"/>
              </a:spcBef>
              <a:spcAft>
                <a:spcPts val="0"/>
              </a:spcAft>
              <a:buClr>
                <a:schemeClr val="lt1"/>
              </a:buClr>
              <a:buSzPts val="1500"/>
              <a:buFont typeface="Arial"/>
              <a:buChar char="●"/>
            </a:pPr>
            <a:r>
              <a:rPr lang="en" sz="1500">
                <a:solidFill>
                  <a:schemeClr val="lt1"/>
                </a:solidFill>
                <a:latin typeface="Arial"/>
                <a:ea typeface="Arial"/>
                <a:cs typeface="Arial"/>
                <a:sym typeface="Arial"/>
              </a:rPr>
              <a:t>Often reduces data dimensions, oversimplifying the dataset.</a:t>
            </a:r>
            <a:endParaRPr sz="1500">
              <a:solidFill>
                <a:schemeClr val="lt1"/>
              </a:solidFill>
              <a:latin typeface="Arial"/>
              <a:ea typeface="Arial"/>
              <a:cs typeface="Arial"/>
              <a:sym typeface="Arial"/>
            </a:endParaRPr>
          </a:p>
          <a:p>
            <a:pPr marL="457200" lvl="0" indent="-323850" algn="l" rtl="0">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Risks overlooking important information.</a:t>
            </a:r>
            <a:endParaRPr sz="1500">
              <a:solidFill>
                <a:schemeClr val="lt1"/>
              </a:solidFill>
              <a:latin typeface="Arial"/>
              <a:ea typeface="Arial"/>
              <a:cs typeface="Arial"/>
              <a:sym typeface="Arial"/>
            </a:endParaRPr>
          </a:p>
          <a:p>
            <a:pPr marL="0" lvl="0" indent="0" algn="l" rtl="0">
              <a:spcBef>
                <a:spcPts val="1200"/>
              </a:spcBef>
              <a:spcAft>
                <a:spcPts val="1200"/>
              </a:spcAft>
              <a:buNone/>
            </a:pPr>
            <a:endParaRPr>
              <a:solidFill>
                <a:schemeClr val="lt1"/>
              </a:solidFill>
            </a:endParaRPr>
          </a:p>
        </p:txBody>
      </p:sp>
      <p:sp>
        <p:nvSpPr>
          <p:cNvPr id="69" name="Google Shape;69;p14"/>
          <p:cNvSpPr/>
          <p:nvPr/>
        </p:nvSpPr>
        <p:spPr>
          <a:xfrm>
            <a:off x="1243025" y="3969425"/>
            <a:ext cx="966900" cy="413100"/>
          </a:xfrm>
          <a:prstGeom prst="rightArrow">
            <a:avLst>
              <a:gd name="adj1" fmla="val 50000"/>
              <a:gd name="adj2" fmla="val 50000"/>
            </a:avLst>
          </a:prstGeom>
          <a:solidFill>
            <a:schemeClr val="lt1"/>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70" name="Google Shape;70;p14"/>
          <p:cNvSpPr txBox="1"/>
          <p:nvPr/>
        </p:nvSpPr>
        <p:spPr>
          <a:xfrm>
            <a:off x="2209925" y="3931875"/>
            <a:ext cx="2036700" cy="6759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lt1"/>
                </a:solidFill>
                <a:latin typeface="Proxima Nova"/>
                <a:ea typeface="Proxima Nova"/>
                <a:cs typeface="Proxima Nova"/>
                <a:sym typeface="Proxima Nova"/>
              </a:rPr>
              <a:t>Machine Learning!</a:t>
            </a:r>
            <a:endParaRPr sz="1800">
              <a:solidFill>
                <a:schemeClr val="lt1"/>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74"/>
        <p:cNvGrpSpPr/>
        <p:nvPr/>
      </p:nvGrpSpPr>
      <p:grpSpPr>
        <a:xfrm>
          <a:off x="0" y="0"/>
          <a:ext cx="0" cy="0"/>
          <a:chOff x="0" y="0"/>
          <a:chExt cx="0" cy="0"/>
        </a:xfrm>
      </p:grpSpPr>
      <p:sp>
        <p:nvSpPr>
          <p:cNvPr id="75" name="Google Shape;75;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a:solidFill>
                  <a:schemeClr val="lt1"/>
                </a:solidFill>
              </a:rPr>
              <a:t>Problems With Machine Learning</a:t>
            </a:r>
            <a:endParaRPr>
              <a:solidFill>
                <a:schemeClr val="lt1"/>
              </a:solidFill>
            </a:endParaRPr>
          </a:p>
        </p:txBody>
      </p:sp>
      <p:sp>
        <p:nvSpPr>
          <p:cNvPr id="76" name="Google Shape;76;p15"/>
          <p:cNvSpPr txBox="1">
            <a:spLocks noGrp="1"/>
          </p:cNvSpPr>
          <p:nvPr>
            <p:ph type="body" idx="1"/>
          </p:nvPr>
        </p:nvSpPr>
        <p:spPr>
          <a:xfrm>
            <a:off x="311700" y="1096150"/>
            <a:ext cx="8520600" cy="3614700"/>
          </a:xfrm>
          <a:prstGeom prst="rect">
            <a:avLst/>
          </a:prstGeom>
        </p:spPr>
        <p:txBody>
          <a:bodyPr spcFirstLastPara="1" wrap="square" lIns="91425" tIns="91425" rIns="91425" bIns="91425" anchor="t" anchorCtr="0">
            <a:normAutofit lnSpcReduction="10000"/>
          </a:bodyPr>
          <a:lstStyle/>
          <a:p>
            <a:pPr marL="0" lvl="0" indent="0" algn="l" rtl="0">
              <a:lnSpc>
                <a:spcPct val="150000"/>
              </a:lnSpc>
              <a:spcBef>
                <a:spcPts val="1200"/>
              </a:spcBef>
              <a:spcAft>
                <a:spcPts val="0"/>
              </a:spcAft>
              <a:buNone/>
            </a:pPr>
            <a:r>
              <a:rPr lang="en" sz="1400" b="1" dirty="0">
                <a:solidFill>
                  <a:schemeClr val="lt1"/>
                </a:solidFill>
                <a:latin typeface="Arial"/>
                <a:ea typeface="Arial"/>
                <a:cs typeface="Arial"/>
                <a:sym typeface="Arial"/>
              </a:rPr>
              <a:t>Machine Learning in Particle Physics:</a:t>
            </a:r>
            <a:endParaRPr sz="1400" b="1" dirty="0">
              <a:solidFill>
                <a:schemeClr val="lt1"/>
              </a:solidFill>
              <a:latin typeface="Arial"/>
              <a:ea typeface="Arial"/>
              <a:cs typeface="Arial"/>
              <a:sym typeface="Arial"/>
            </a:endParaRPr>
          </a:p>
          <a:p>
            <a:pPr marL="914400" lvl="1" indent="-317500" algn="l" rtl="0">
              <a:lnSpc>
                <a:spcPct val="150000"/>
              </a:lnSpc>
              <a:spcBef>
                <a:spcPts val="1200"/>
              </a:spcBef>
              <a:spcAft>
                <a:spcPts val="0"/>
              </a:spcAft>
              <a:buClr>
                <a:schemeClr val="lt1"/>
              </a:buClr>
              <a:buSzPts val="1400"/>
              <a:buFont typeface="Arial"/>
              <a:buChar char="●"/>
            </a:pPr>
            <a:r>
              <a:rPr lang="en" dirty="0">
                <a:solidFill>
                  <a:schemeClr val="lt1"/>
                </a:solidFill>
                <a:latin typeface="Arial"/>
                <a:ea typeface="Arial"/>
                <a:cs typeface="Arial"/>
                <a:sym typeface="Arial"/>
              </a:rPr>
              <a:t>Capable of distilling crucial patterns from high-dimensional, high-volume data.</a:t>
            </a:r>
            <a:endParaRPr dirty="0">
              <a:solidFill>
                <a:schemeClr val="lt1"/>
              </a:solidFill>
              <a:latin typeface="Arial"/>
              <a:ea typeface="Arial"/>
              <a:cs typeface="Arial"/>
              <a:sym typeface="Arial"/>
            </a:endParaRPr>
          </a:p>
          <a:p>
            <a:pPr marL="914400" lvl="1" indent="-317500" algn="l" rtl="0">
              <a:lnSpc>
                <a:spcPct val="150000"/>
              </a:lnSpc>
              <a:spcBef>
                <a:spcPts val="0"/>
              </a:spcBef>
              <a:spcAft>
                <a:spcPts val="0"/>
              </a:spcAft>
              <a:buClr>
                <a:schemeClr val="lt1"/>
              </a:buClr>
              <a:buSzPts val="1400"/>
              <a:buFont typeface="Arial"/>
              <a:buChar char="●"/>
            </a:pPr>
            <a:r>
              <a:rPr lang="en" dirty="0">
                <a:solidFill>
                  <a:schemeClr val="lt1"/>
                </a:solidFill>
                <a:latin typeface="Arial"/>
                <a:ea typeface="Arial"/>
                <a:cs typeface="Arial"/>
                <a:sym typeface="Arial"/>
              </a:rPr>
              <a:t>Powerful tool for reconstructing particles and identifying events of interest.</a:t>
            </a:r>
            <a:endParaRPr dirty="0">
              <a:solidFill>
                <a:schemeClr val="lt1"/>
              </a:solidFill>
              <a:latin typeface="Arial"/>
              <a:ea typeface="Arial"/>
              <a:cs typeface="Arial"/>
              <a:sym typeface="Arial"/>
            </a:endParaRPr>
          </a:p>
          <a:p>
            <a:pPr marL="0" lvl="0" indent="0" algn="l" rtl="0">
              <a:lnSpc>
                <a:spcPct val="150000"/>
              </a:lnSpc>
              <a:spcBef>
                <a:spcPts val="1200"/>
              </a:spcBef>
              <a:spcAft>
                <a:spcPts val="0"/>
              </a:spcAft>
              <a:buNone/>
            </a:pPr>
            <a:r>
              <a:rPr lang="en" sz="1400" b="1" dirty="0">
                <a:solidFill>
                  <a:schemeClr val="lt1"/>
                </a:solidFill>
                <a:latin typeface="Arial"/>
                <a:ea typeface="Arial"/>
                <a:cs typeface="Arial"/>
                <a:sym typeface="Arial"/>
              </a:rPr>
              <a:t>However, it still has challenges:</a:t>
            </a:r>
            <a:endParaRPr sz="1300" b="1" dirty="0">
              <a:solidFill>
                <a:schemeClr val="lt1"/>
              </a:solidFill>
              <a:latin typeface="Arial"/>
              <a:ea typeface="Arial"/>
              <a:cs typeface="Arial"/>
              <a:sym typeface="Arial"/>
            </a:endParaRPr>
          </a:p>
          <a:p>
            <a:pPr marL="457200" lvl="0" indent="-311150" algn="l" rtl="0">
              <a:lnSpc>
                <a:spcPct val="150000"/>
              </a:lnSpc>
              <a:spcBef>
                <a:spcPts val="1200"/>
              </a:spcBef>
              <a:spcAft>
                <a:spcPts val="0"/>
              </a:spcAft>
              <a:buClr>
                <a:schemeClr val="lt1"/>
              </a:buClr>
              <a:buSzPts val="1300"/>
              <a:buFont typeface="Arial"/>
              <a:buChar char="-"/>
            </a:pPr>
            <a:r>
              <a:rPr lang="en" sz="1300" dirty="0">
                <a:solidFill>
                  <a:schemeClr val="lt1"/>
                </a:solidFill>
                <a:latin typeface="Arial"/>
                <a:ea typeface="Arial"/>
                <a:cs typeface="Arial"/>
                <a:sym typeface="Arial"/>
              </a:rPr>
              <a:t>Symmetries in ML networks are idealized and may not reflect real data.</a:t>
            </a:r>
            <a:endParaRPr sz="1300" dirty="0">
              <a:solidFill>
                <a:schemeClr val="lt1"/>
              </a:solidFill>
              <a:latin typeface="Arial"/>
              <a:ea typeface="Arial"/>
              <a:cs typeface="Arial"/>
              <a:sym typeface="Arial"/>
            </a:endParaRPr>
          </a:p>
          <a:p>
            <a:pPr marL="457200" lvl="0" indent="-311150" algn="l" rtl="0">
              <a:lnSpc>
                <a:spcPct val="150000"/>
              </a:lnSpc>
              <a:spcBef>
                <a:spcPts val="0"/>
              </a:spcBef>
              <a:spcAft>
                <a:spcPts val="0"/>
              </a:spcAft>
              <a:buClr>
                <a:schemeClr val="lt1"/>
              </a:buClr>
              <a:buSzPts val="1300"/>
              <a:buFont typeface="Arial"/>
              <a:buChar char="-"/>
            </a:pPr>
            <a:r>
              <a:rPr lang="en" sz="1300" dirty="0">
                <a:solidFill>
                  <a:schemeClr val="lt1"/>
                </a:solidFill>
                <a:latin typeface="Arial"/>
                <a:ea typeface="Arial"/>
                <a:cs typeface="Arial"/>
                <a:sym typeface="Arial"/>
              </a:rPr>
              <a:t>Data collection devices at LHC break these symmetries due to their discrete nature.</a:t>
            </a:r>
            <a:endParaRPr sz="1300" dirty="0">
              <a:solidFill>
                <a:schemeClr val="lt1"/>
              </a:solidFill>
              <a:latin typeface="Arial"/>
              <a:ea typeface="Arial"/>
              <a:cs typeface="Arial"/>
              <a:sym typeface="Arial"/>
            </a:endParaRPr>
          </a:p>
          <a:p>
            <a:pPr marL="0" lvl="0" indent="0" algn="l" rtl="0">
              <a:lnSpc>
                <a:spcPct val="150000"/>
              </a:lnSpc>
              <a:spcBef>
                <a:spcPts val="1200"/>
              </a:spcBef>
              <a:spcAft>
                <a:spcPts val="0"/>
              </a:spcAft>
              <a:buNone/>
            </a:pPr>
            <a:r>
              <a:rPr lang="en" sz="1300" b="1" dirty="0">
                <a:solidFill>
                  <a:schemeClr val="lt1"/>
                </a:solidFill>
                <a:latin typeface="Arial"/>
                <a:ea typeface="Arial"/>
                <a:cs typeface="Arial"/>
                <a:sym typeface="Arial"/>
              </a:rPr>
              <a:t>Potential solution – data augmentation: a technique to increase training data by modifying existing data.</a:t>
            </a:r>
            <a:endParaRPr sz="1300" b="1" dirty="0">
              <a:solidFill>
                <a:schemeClr val="lt1"/>
              </a:solidFill>
              <a:latin typeface="Arial"/>
              <a:ea typeface="Arial"/>
              <a:cs typeface="Arial"/>
              <a:sym typeface="Arial"/>
            </a:endParaRPr>
          </a:p>
          <a:p>
            <a:pPr marL="457200" lvl="0" indent="-311150" algn="l" rtl="0">
              <a:lnSpc>
                <a:spcPct val="150000"/>
              </a:lnSpc>
              <a:spcBef>
                <a:spcPts val="1200"/>
              </a:spcBef>
              <a:spcAft>
                <a:spcPts val="0"/>
              </a:spcAft>
              <a:buClr>
                <a:schemeClr val="lt1"/>
              </a:buClr>
              <a:buSzPts val="1300"/>
              <a:buFont typeface="Arial"/>
              <a:buChar char="-"/>
            </a:pPr>
            <a:r>
              <a:rPr lang="en" sz="1300" dirty="0">
                <a:solidFill>
                  <a:schemeClr val="lt1"/>
                </a:solidFill>
                <a:latin typeface="Arial"/>
                <a:ea typeface="Arial"/>
                <a:cs typeface="Arial"/>
                <a:sym typeface="Arial"/>
              </a:rPr>
              <a:t>Not effective for jet deposits in calorimeters due to rotation artifacts.</a:t>
            </a:r>
            <a:endParaRPr sz="1300" dirty="0">
              <a:solidFill>
                <a:schemeClr val="lt1"/>
              </a:solidFill>
              <a:latin typeface="Arial"/>
              <a:ea typeface="Arial"/>
              <a:cs typeface="Arial"/>
              <a:sym typeface="Arial"/>
            </a:endParaRPr>
          </a:p>
          <a:p>
            <a:pPr marL="457200" lvl="0" indent="-311150" algn="l" rtl="0">
              <a:lnSpc>
                <a:spcPct val="150000"/>
              </a:lnSpc>
              <a:spcBef>
                <a:spcPts val="0"/>
              </a:spcBef>
              <a:spcAft>
                <a:spcPts val="0"/>
              </a:spcAft>
              <a:buClr>
                <a:schemeClr val="lt1"/>
              </a:buClr>
              <a:buSzPts val="1300"/>
              <a:buFont typeface="Arial"/>
              <a:buChar char="-"/>
            </a:pPr>
            <a:r>
              <a:rPr lang="en" sz="1300" dirty="0">
                <a:solidFill>
                  <a:schemeClr val="lt1"/>
                </a:solidFill>
                <a:latin typeface="Arial"/>
                <a:ea typeface="Arial"/>
                <a:cs typeface="Arial"/>
                <a:sym typeface="Arial"/>
              </a:rPr>
              <a:t>Post-detector rotation introduces artifacts, leading to incorrect symmetry learning.</a:t>
            </a:r>
            <a:endParaRPr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0"/>
        <p:cNvGrpSpPr/>
        <p:nvPr/>
      </p:nvGrpSpPr>
      <p:grpSpPr>
        <a:xfrm>
          <a:off x="0" y="0"/>
          <a:ext cx="0" cy="0"/>
          <a:chOff x="0" y="0"/>
          <a:chExt cx="0" cy="0"/>
        </a:xfrm>
      </p:grpSpPr>
      <p:sp>
        <p:nvSpPr>
          <p:cNvPr id="81" name="Google Shape;81;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Training ML Networks to Learn Broken Symmetries</a:t>
            </a:r>
            <a:endParaRPr b="1">
              <a:solidFill>
                <a:schemeClr val="lt1"/>
              </a:solidFill>
            </a:endParaRPr>
          </a:p>
        </p:txBody>
      </p:sp>
      <p:sp>
        <p:nvSpPr>
          <p:cNvPr id="82" name="Google Shape;82;p16"/>
          <p:cNvSpPr txBox="1">
            <a:spLocks noGrp="1"/>
          </p:cNvSpPr>
          <p:nvPr>
            <p:ph type="body" idx="1"/>
          </p:nvPr>
        </p:nvSpPr>
        <p:spPr>
          <a:xfrm>
            <a:off x="311700" y="1077375"/>
            <a:ext cx="8520600" cy="3821400"/>
          </a:xfrm>
          <a:prstGeom prst="rect">
            <a:avLst/>
          </a:prstGeom>
        </p:spPr>
        <p:txBody>
          <a:bodyPr spcFirstLastPara="1" wrap="square" lIns="91425" tIns="91425" rIns="91425" bIns="91425" anchor="t" anchorCtr="0">
            <a:normAutofit/>
          </a:bodyPr>
          <a:lstStyle/>
          <a:p>
            <a:pPr marL="0" lvl="0" indent="0" algn="l" rtl="0">
              <a:lnSpc>
                <a:spcPct val="150000"/>
              </a:lnSpc>
              <a:spcBef>
                <a:spcPts val="1200"/>
              </a:spcBef>
              <a:spcAft>
                <a:spcPts val="0"/>
              </a:spcAft>
              <a:buNone/>
            </a:pPr>
            <a:r>
              <a:rPr lang="en" sz="1700" b="1">
                <a:solidFill>
                  <a:schemeClr val="lt1"/>
                </a:solidFill>
                <a:latin typeface="Arial"/>
                <a:ea typeface="Arial"/>
                <a:cs typeface="Arial"/>
                <a:sym typeface="Arial"/>
              </a:rPr>
              <a:t>Goal of my research project:</a:t>
            </a:r>
            <a:endParaRPr sz="1700" b="1">
              <a:solidFill>
                <a:schemeClr val="lt1"/>
              </a:solidFill>
              <a:latin typeface="Arial"/>
              <a:ea typeface="Arial"/>
              <a:cs typeface="Arial"/>
              <a:sym typeface="Arial"/>
            </a:endParaRPr>
          </a:p>
          <a:p>
            <a:pPr marL="457200" lvl="0" indent="-336550" algn="l" rtl="0">
              <a:lnSpc>
                <a:spcPct val="150000"/>
              </a:lnSpc>
              <a:spcBef>
                <a:spcPts val="1200"/>
              </a:spcBef>
              <a:spcAft>
                <a:spcPts val="0"/>
              </a:spcAft>
              <a:buClr>
                <a:schemeClr val="lt1"/>
              </a:buClr>
              <a:buSzPts val="1700"/>
              <a:buFont typeface="Arial"/>
              <a:buChar char="●"/>
            </a:pPr>
            <a:r>
              <a:rPr lang="en" sz="1700" b="1">
                <a:solidFill>
                  <a:schemeClr val="lt1"/>
                </a:solidFill>
                <a:latin typeface="Arial"/>
                <a:ea typeface="Arial"/>
                <a:cs typeface="Arial"/>
                <a:sym typeface="Arial"/>
              </a:rPr>
              <a:t>Explore the impact of imposing symmetries on machine learning models when the symmetry is not exactly conserved in the data. </a:t>
            </a:r>
            <a:endParaRPr sz="1700" b="1">
              <a:solidFill>
                <a:schemeClr val="lt1"/>
              </a:solidFill>
              <a:latin typeface="Arial"/>
              <a:ea typeface="Arial"/>
              <a:cs typeface="Arial"/>
              <a:sym typeface="Arial"/>
            </a:endParaRPr>
          </a:p>
          <a:p>
            <a:pPr marL="457200" lvl="0" indent="-336550" algn="l" rtl="0">
              <a:lnSpc>
                <a:spcPct val="150000"/>
              </a:lnSpc>
              <a:spcBef>
                <a:spcPts val="0"/>
              </a:spcBef>
              <a:spcAft>
                <a:spcPts val="0"/>
              </a:spcAft>
              <a:buClr>
                <a:schemeClr val="lt1"/>
              </a:buClr>
              <a:buSzPts val="1700"/>
              <a:buFont typeface="Arial"/>
              <a:buChar char="●"/>
            </a:pPr>
            <a:r>
              <a:rPr lang="en" sz="1700">
                <a:solidFill>
                  <a:schemeClr val="lt1"/>
                </a:solidFill>
                <a:latin typeface="Arial"/>
                <a:ea typeface="Arial"/>
                <a:cs typeface="Arial"/>
                <a:sym typeface="Arial"/>
              </a:rPr>
              <a:t>We focused on situations where</a:t>
            </a:r>
            <a:r>
              <a:rPr lang="en" sz="1700" b="1">
                <a:solidFill>
                  <a:schemeClr val="lt1"/>
                </a:solidFill>
                <a:latin typeface="Arial"/>
                <a:ea typeface="Arial"/>
                <a:cs typeface="Arial"/>
                <a:sym typeface="Arial"/>
              </a:rPr>
              <a:t> Lorentz invariance</a:t>
            </a:r>
            <a:r>
              <a:rPr lang="en" sz="1700">
                <a:solidFill>
                  <a:schemeClr val="lt1"/>
                </a:solidFill>
                <a:latin typeface="Arial"/>
                <a:ea typeface="Arial"/>
                <a:cs typeface="Arial"/>
                <a:sym typeface="Arial"/>
              </a:rPr>
              <a:t> is violated due to poor detector measurements.</a:t>
            </a:r>
            <a:endParaRPr sz="1700" b="1">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6"/>
        <p:cNvGrpSpPr/>
        <p:nvPr/>
      </p:nvGrpSpPr>
      <p:grpSpPr>
        <a:xfrm>
          <a:off x="0" y="0"/>
          <a:ext cx="0" cy="0"/>
          <a:chOff x="0" y="0"/>
          <a:chExt cx="0" cy="0"/>
        </a:xfrm>
      </p:grpSpPr>
      <p:sp>
        <p:nvSpPr>
          <p:cNvPr id="87" name="Google Shape;87;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Training ML Networks to Learn Broken Symmetries</a:t>
            </a:r>
            <a:endParaRPr b="1">
              <a:solidFill>
                <a:schemeClr val="lt1"/>
              </a:solidFill>
            </a:endParaRPr>
          </a:p>
        </p:txBody>
      </p:sp>
      <p:sp>
        <p:nvSpPr>
          <p:cNvPr id="88" name="Google Shape;88;p17"/>
          <p:cNvSpPr txBox="1">
            <a:spLocks noGrp="1"/>
          </p:cNvSpPr>
          <p:nvPr>
            <p:ph type="body" idx="1"/>
          </p:nvPr>
        </p:nvSpPr>
        <p:spPr>
          <a:xfrm>
            <a:off x="311700" y="1096150"/>
            <a:ext cx="8520600" cy="38214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1200"/>
              </a:spcBef>
              <a:spcAft>
                <a:spcPts val="0"/>
              </a:spcAft>
              <a:buClr>
                <a:schemeClr val="lt1"/>
              </a:buClr>
              <a:buSzPts val="1800"/>
              <a:buFont typeface="Arial"/>
              <a:buChar char="●"/>
            </a:pPr>
            <a:r>
              <a:rPr lang="en" sz="1500">
                <a:solidFill>
                  <a:schemeClr val="lt1"/>
                </a:solidFill>
                <a:latin typeface="Arial"/>
                <a:ea typeface="Arial"/>
                <a:cs typeface="Arial"/>
                <a:sym typeface="Arial"/>
              </a:rPr>
              <a:t> Ideally, Lorentz invariance would guarantee that the mass reconstruction for a particle remains consistent regardless of its velocity. </a:t>
            </a:r>
            <a:endParaRPr sz="1500" b="1">
              <a:solidFill>
                <a:schemeClr val="lt1"/>
              </a:solidFill>
              <a:latin typeface="Arial"/>
              <a:ea typeface="Arial"/>
              <a:cs typeface="Arial"/>
              <a:sym typeface="Arial"/>
            </a:endParaRPr>
          </a:p>
          <a:p>
            <a:pPr marL="457200" lvl="0" indent="-342900" algn="l" rtl="0">
              <a:lnSpc>
                <a:spcPct val="150000"/>
              </a:lnSpc>
              <a:spcBef>
                <a:spcPts val="0"/>
              </a:spcBef>
              <a:spcAft>
                <a:spcPts val="0"/>
              </a:spcAft>
              <a:buClr>
                <a:schemeClr val="lt1"/>
              </a:buClr>
              <a:buSzPts val="1800"/>
              <a:buFont typeface="Arial"/>
              <a:buChar char="●"/>
            </a:pPr>
            <a:r>
              <a:rPr lang="en" sz="1500" b="1">
                <a:solidFill>
                  <a:schemeClr val="lt1"/>
                </a:solidFill>
                <a:latin typeface="Arial"/>
                <a:ea typeface="Arial"/>
                <a:cs typeface="Arial"/>
                <a:sym typeface="Arial"/>
              </a:rPr>
              <a:t>However, the resolution of our detectors varies with the particle's velocity</a:t>
            </a:r>
            <a:endParaRPr sz="1500" b="1">
              <a:solidFill>
                <a:schemeClr val="lt1"/>
              </a:solidFill>
              <a:latin typeface="Arial"/>
              <a:ea typeface="Arial"/>
              <a:cs typeface="Arial"/>
              <a:sym typeface="Arial"/>
            </a:endParaRPr>
          </a:p>
          <a:p>
            <a:pPr marL="457200" lvl="0" indent="-342900" algn="l" rtl="0">
              <a:lnSpc>
                <a:spcPct val="150000"/>
              </a:lnSpc>
              <a:spcBef>
                <a:spcPts val="0"/>
              </a:spcBef>
              <a:spcAft>
                <a:spcPts val="0"/>
              </a:spcAft>
              <a:buClr>
                <a:schemeClr val="lt1"/>
              </a:buClr>
              <a:buSzPts val="1800"/>
              <a:buFont typeface="Arial"/>
              <a:buChar char="●"/>
            </a:pPr>
            <a:r>
              <a:rPr lang="en" sz="1500" b="1">
                <a:solidFill>
                  <a:schemeClr val="lt1"/>
                </a:solidFill>
                <a:latin typeface="Arial"/>
                <a:ea typeface="Arial"/>
                <a:cs typeface="Arial"/>
                <a:sym typeface="Arial"/>
              </a:rPr>
              <a:t>Particles with high transverse momentum suffer from worse resolution compared to slower-moving particles.</a:t>
            </a:r>
            <a:endParaRPr sz="1500" b="1">
              <a:solidFill>
                <a:schemeClr val="lt1"/>
              </a:solidFill>
              <a:latin typeface="Arial"/>
              <a:ea typeface="Arial"/>
              <a:cs typeface="Arial"/>
              <a:sym typeface="Arial"/>
            </a:endParaRPr>
          </a:p>
          <a:p>
            <a:pPr marL="914400" lvl="0" indent="-323850" algn="l" rtl="0">
              <a:lnSpc>
                <a:spcPct val="150000"/>
              </a:lnSpc>
              <a:spcBef>
                <a:spcPts val="0"/>
              </a:spcBef>
              <a:spcAft>
                <a:spcPts val="0"/>
              </a:spcAft>
              <a:buClr>
                <a:schemeClr val="lt1"/>
              </a:buClr>
              <a:buSzPts val="1500"/>
              <a:buFont typeface="Arial"/>
              <a:buChar char="-"/>
            </a:pPr>
            <a:r>
              <a:rPr lang="en" sz="1500">
                <a:solidFill>
                  <a:schemeClr val="lt1"/>
                </a:solidFill>
                <a:latin typeface="Arial"/>
                <a:ea typeface="Arial"/>
                <a:cs typeface="Arial"/>
                <a:sym typeface="Arial"/>
              </a:rPr>
              <a:t>Encounters a violation of Lorentz invariance that is dependent on the transverse momentum (pT) of the particle</a:t>
            </a:r>
            <a:endParaRPr>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2"/>
        <p:cNvGrpSpPr/>
        <p:nvPr/>
      </p:nvGrpSpPr>
      <p:grpSpPr>
        <a:xfrm>
          <a:off x="0" y="0"/>
          <a:ext cx="0" cy="0"/>
          <a:chOff x="0" y="0"/>
          <a:chExt cx="0" cy="0"/>
        </a:xfrm>
      </p:grpSpPr>
      <p:sp>
        <p:nvSpPr>
          <p:cNvPr id="93" name="Google Shape;93;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This project is divided into two parts:</a:t>
            </a:r>
            <a:endParaRPr b="1"/>
          </a:p>
        </p:txBody>
      </p:sp>
      <p:sp>
        <p:nvSpPr>
          <p:cNvPr id="94" name="Google Shape;94;p18"/>
          <p:cNvSpPr txBox="1">
            <a:spLocks noGrp="1"/>
          </p:cNvSpPr>
          <p:nvPr>
            <p:ph type="body" idx="1"/>
          </p:nvPr>
        </p:nvSpPr>
        <p:spPr>
          <a:xfrm>
            <a:off x="536975" y="1017725"/>
            <a:ext cx="7830300" cy="3416400"/>
          </a:xfrm>
          <a:prstGeom prst="rect">
            <a:avLst/>
          </a:prstGeom>
        </p:spPr>
        <p:txBody>
          <a:bodyPr spcFirstLastPara="1" wrap="square" lIns="91425" tIns="91425" rIns="91425" bIns="91425" anchor="t" anchorCtr="0">
            <a:normAutofit/>
          </a:bodyPr>
          <a:lstStyle/>
          <a:p>
            <a:pPr marL="0" lvl="0" indent="0" algn="l" rtl="0">
              <a:lnSpc>
                <a:spcPct val="150000"/>
              </a:lnSpc>
              <a:spcBef>
                <a:spcPts val="0"/>
              </a:spcBef>
              <a:spcAft>
                <a:spcPts val="0"/>
              </a:spcAft>
              <a:buNone/>
            </a:pPr>
            <a:endParaRPr dirty="0">
              <a:solidFill>
                <a:schemeClr val="lt1"/>
              </a:solidFill>
              <a:latin typeface="Arial"/>
              <a:ea typeface="Arial"/>
              <a:cs typeface="Arial"/>
              <a:sym typeface="Arial"/>
            </a:endParaRPr>
          </a:p>
          <a:p>
            <a:pPr marL="457200" lvl="0" indent="-342900" algn="l" rtl="0">
              <a:lnSpc>
                <a:spcPct val="150000"/>
              </a:lnSpc>
              <a:spcBef>
                <a:spcPts val="1200"/>
              </a:spcBef>
              <a:spcAft>
                <a:spcPts val="0"/>
              </a:spcAft>
              <a:buClr>
                <a:schemeClr val="lt1"/>
              </a:buClr>
              <a:buSzPts val="1800"/>
              <a:buFont typeface="Arial"/>
              <a:buAutoNum type="arabicParenR"/>
            </a:pPr>
            <a:r>
              <a:rPr lang="en" dirty="0">
                <a:solidFill>
                  <a:schemeClr val="lt1"/>
                </a:solidFill>
                <a:latin typeface="Arial"/>
                <a:ea typeface="Arial"/>
                <a:cs typeface="Arial"/>
                <a:sym typeface="Arial"/>
              </a:rPr>
              <a:t>Implementing an algorithm that reconstructs the invariant mass and a </a:t>
            </a:r>
            <a:r>
              <a:rPr lang="en" dirty="0" err="1">
                <a:solidFill>
                  <a:schemeClr val="lt1"/>
                </a:solidFill>
                <a:latin typeface="Arial"/>
                <a:ea typeface="Arial"/>
                <a:cs typeface="Arial"/>
                <a:sym typeface="Arial"/>
              </a:rPr>
              <a:t>pT</a:t>
            </a:r>
            <a:r>
              <a:rPr lang="en" dirty="0">
                <a:solidFill>
                  <a:schemeClr val="lt1"/>
                </a:solidFill>
                <a:latin typeface="Arial"/>
                <a:ea typeface="Arial"/>
                <a:cs typeface="Arial"/>
                <a:sym typeface="Arial"/>
              </a:rPr>
              <a:t>-dependent blurring function.</a:t>
            </a:r>
            <a:endParaRPr dirty="0">
              <a:solidFill>
                <a:schemeClr val="lt1"/>
              </a:solidFill>
              <a:latin typeface="Arial"/>
              <a:ea typeface="Arial"/>
              <a:cs typeface="Arial"/>
              <a:sym typeface="Arial"/>
            </a:endParaRPr>
          </a:p>
          <a:p>
            <a:pPr marL="114300" lvl="0" indent="0" algn="l" rtl="0">
              <a:lnSpc>
                <a:spcPct val="150000"/>
              </a:lnSpc>
              <a:spcBef>
                <a:spcPts val="1200"/>
              </a:spcBef>
              <a:spcAft>
                <a:spcPts val="0"/>
              </a:spcAft>
              <a:buClr>
                <a:schemeClr val="lt1"/>
              </a:buClr>
              <a:buSzPts val="1800"/>
              <a:buNone/>
            </a:pPr>
            <a:r>
              <a:rPr lang="en" dirty="0">
                <a:solidFill>
                  <a:schemeClr val="lt1"/>
                </a:solidFill>
                <a:latin typeface="Arial"/>
                <a:ea typeface="Arial"/>
                <a:cs typeface="Arial"/>
                <a:sym typeface="Arial"/>
              </a:rPr>
              <a:t>2) Training machine learning classifiers using </a:t>
            </a:r>
            <a:r>
              <a:rPr lang="en" dirty="0" err="1">
                <a:solidFill>
                  <a:schemeClr val="lt1"/>
                </a:solidFill>
                <a:latin typeface="Arial"/>
                <a:ea typeface="Arial"/>
                <a:cs typeface="Arial"/>
                <a:sym typeface="Arial"/>
              </a:rPr>
              <a:t>PyTorch</a:t>
            </a:r>
            <a:r>
              <a:rPr lang="en" dirty="0">
                <a:solidFill>
                  <a:schemeClr val="lt1"/>
                </a:solidFill>
                <a:latin typeface="Arial"/>
                <a:ea typeface="Arial"/>
                <a:cs typeface="Arial"/>
                <a:sym typeface="Arial"/>
              </a:rPr>
              <a:t> to classify individual events (a pair of muons) as either signal or background.</a:t>
            </a:r>
            <a:endParaRPr dirty="0">
              <a:solidFill>
                <a:schemeClr val="lt1"/>
              </a:solidFill>
              <a:latin typeface="Arial"/>
              <a:ea typeface="Arial"/>
              <a:cs typeface="Arial"/>
              <a:sym typeface="Arial"/>
            </a:endParaRPr>
          </a:p>
          <a:p>
            <a:pPr marL="0" lvl="0" indent="0" algn="l" rtl="0">
              <a:spcBef>
                <a:spcPts val="1200"/>
              </a:spcBef>
              <a:spcAft>
                <a:spcPts val="1200"/>
              </a:spcAft>
              <a:buNone/>
            </a:pPr>
            <a:endParaRP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8"/>
        <p:cNvGrpSpPr/>
        <p:nvPr/>
      </p:nvGrpSpPr>
      <p:grpSpPr>
        <a:xfrm>
          <a:off x="0" y="0"/>
          <a:ext cx="0" cy="0"/>
          <a:chOff x="0" y="0"/>
          <a:chExt cx="0" cy="0"/>
        </a:xfrm>
      </p:grpSpPr>
      <p:sp>
        <p:nvSpPr>
          <p:cNvPr id="99" name="Google Shape;99;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Signal and Background</a:t>
            </a:r>
            <a:endParaRPr b="1">
              <a:solidFill>
                <a:schemeClr val="lt1"/>
              </a:solidFill>
            </a:endParaRPr>
          </a:p>
        </p:txBody>
      </p:sp>
      <p:sp>
        <p:nvSpPr>
          <p:cNvPr id="100" name="Google Shape;100;p19"/>
          <p:cNvSpPr txBox="1">
            <a:spLocks noGrp="1"/>
          </p:cNvSpPr>
          <p:nvPr>
            <p:ph type="body" idx="1"/>
          </p:nvPr>
        </p:nvSpPr>
        <p:spPr>
          <a:xfrm>
            <a:off x="621450" y="1238125"/>
            <a:ext cx="7802100" cy="3426000"/>
          </a:xfrm>
          <a:prstGeom prst="rect">
            <a:avLst/>
          </a:prstGeom>
        </p:spPr>
        <p:txBody>
          <a:bodyPr spcFirstLastPara="1" wrap="square" lIns="91425" tIns="91425" rIns="91425" bIns="91425" anchor="t" anchorCtr="0">
            <a:normAutofit/>
          </a:bodyPr>
          <a:lstStyle/>
          <a:p>
            <a:pPr marL="457200" lvl="0" indent="-330200" algn="l" rtl="0">
              <a:lnSpc>
                <a:spcPct val="150000"/>
              </a:lnSpc>
              <a:spcBef>
                <a:spcPts val="1200"/>
              </a:spcBef>
              <a:spcAft>
                <a:spcPts val="0"/>
              </a:spcAft>
              <a:buClr>
                <a:schemeClr val="lt1"/>
              </a:buClr>
              <a:buSzPts val="1600"/>
              <a:buFont typeface="Arial"/>
              <a:buChar char="●"/>
            </a:pPr>
            <a:r>
              <a:rPr lang="en" sz="1600" b="1">
                <a:solidFill>
                  <a:schemeClr val="lt1"/>
                </a:solidFill>
                <a:latin typeface="Arial"/>
                <a:ea typeface="Arial"/>
                <a:cs typeface="Arial"/>
                <a:sym typeface="Arial"/>
              </a:rPr>
              <a:t>We examined Z production from proton-proton collisions: p p → Z → μ+ μ-, using sample collider data from the Large Hadron Collider. </a:t>
            </a:r>
            <a:endParaRPr sz="1600" b="1">
              <a:solidFill>
                <a:schemeClr val="lt1"/>
              </a:solidFill>
              <a:latin typeface="Arial"/>
              <a:ea typeface="Arial"/>
              <a:cs typeface="Arial"/>
              <a:sym typeface="Arial"/>
            </a:endParaRPr>
          </a:p>
          <a:p>
            <a:pPr marL="457200" lvl="0" indent="0" algn="l" rtl="0">
              <a:lnSpc>
                <a:spcPct val="150000"/>
              </a:lnSpc>
              <a:spcBef>
                <a:spcPts val="1200"/>
              </a:spcBef>
              <a:spcAft>
                <a:spcPts val="0"/>
              </a:spcAft>
              <a:buNone/>
            </a:pPr>
            <a:endParaRPr sz="1600" b="1">
              <a:solidFill>
                <a:schemeClr val="lt1"/>
              </a:solidFill>
              <a:latin typeface="Arial"/>
              <a:ea typeface="Arial"/>
              <a:cs typeface="Arial"/>
              <a:sym typeface="Arial"/>
            </a:endParaRPr>
          </a:p>
          <a:p>
            <a:pPr marL="457200" lvl="0" indent="-330200" algn="l" rtl="0">
              <a:lnSpc>
                <a:spcPct val="150000"/>
              </a:lnSpc>
              <a:spcBef>
                <a:spcPts val="1200"/>
              </a:spcBef>
              <a:spcAft>
                <a:spcPts val="0"/>
              </a:spcAft>
              <a:buClr>
                <a:schemeClr val="lt1"/>
              </a:buClr>
              <a:buSzPts val="1600"/>
              <a:buFont typeface="Arial"/>
              <a:buChar char="●"/>
            </a:pPr>
            <a:r>
              <a:rPr lang="en" sz="1600" b="1">
                <a:solidFill>
                  <a:schemeClr val="lt1"/>
                </a:solidFill>
                <a:latin typeface="Arial"/>
                <a:ea typeface="Arial"/>
                <a:cs typeface="Arial"/>
                <a:sym typeface="Arial"/>
              </a:rPr>
              <a:t>Dominant background: p p → g → b b → μ+ μ-</a:t>
            </a:r>
            <a:endParaRPr sz="1600" b="1">
              <a:solidFill>
                <a:schemeClr val="lt1"/>
              </a:solidFill>
              <a:latin typeface="Arial"/>
              <a:ea typeface="Arial"/>
              <a:cs typeface="Arial"/>
              <a:sym typeface="Arial"/>
            </a:endParaRPr>
          </a:p>
          <a:p>
            <a:pPr marL="1371600" lvl="0" indent="-330200" algn="l" rtl="0">
              <a:lnSpc>
                <a:spcPct val="150000"/>
              </a:lnSpc>
              <a:spcBef>
                <a:spcPts val="0"/>
              </a:spcBef>
              <a:spcAft>
                <a:spcPts val="0"/>
              </a:spcAft>
              <a:buClr>
                <a:schemeClr val="lt1"/>
              </a:buClr>
              <a:buSzPts val="1600"/>
              <a:buFont typeface="Arial"/>
              <a:buChar char="-"/>
            </a:pPr>
            <a:r>
              <a:rPr lang="en" sz="1600" b="1">
                <a:solidFill>
                  <a:schemeClr val="lt1"/>
                </a:solidFill>
                <a:latin typeface="Arial"/>
                <a:ea typeface="Arial"/>
                <a:cs typeface="Arial"/>
                <a:sym typeface="Arial"/>
              </a:rPr>
              <a:t>which results in a falling, exponential decay distribution.</a:t>
            </a:r>
            <a:endParaRPr sz="1900" b="1">
              <a:solidFill>
                <a:schemeClr val="lt1"/>
              </a:solidFill>
              <a:latin typeface="Arial"/>
              <a:ea typeface="Arial"/>
              <a:cs typeface="Arial"/>
              <a:sym typeface="Arial"/>
            </a:endParaRPr>
          </a:p>
          <a:p>
            <a:pPr marL="1371600" lvl="0" indent="0" algn="l" rtl="0">
              <a:lnSpc>
                <a:spcPct val="150000"/>
              </a:lnSpc>
              <a:spcBef>
                <a:spcPts val="1200"/>
              </a:spcBef>
              <a:spcAft>
                <a:spcPts val="1200"/>
              </a:spcAft>
              <a:buNone/>
            </a:pPr>
            <a:endParaRPr>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4"/>
        <p:cNvGrpSpPr/>
        <p:nvPr/>
      </p:nvGrpSpPr>
      <p:grpSpPr>
        <a:xfrm>
          <a:off x="0" y="0"/>
          <a:ext cx="0" cy="0"/>
          <a:chOff x="0" y="0"/>
          <a:chExt cx="0" cy="0"/>
        </a:xfrm>
      </p:grpSpPr>
      <p:sp>
        <p:nvSpPr>
          <p:cNvPr id="105" name="Google Shape;105;p20"/>
          <p:cNvSpPr txBox="1">
            <a:spLocks noGrp="1"/>
          </p:cNvSpPr>
          <p:nvPr>
            <p:ph type="title"/>
          </p:nvPr>
        </p:nvSpPr>
        <p:spPr>
          <a:xfrm>
            <a:off x="152125" y="210375"/>
            <a:ext cx="73422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a:solidFill>
                  <a:schemeClr val="lt1"/>
                </a:solidFill>
              </a:rPr>
              <a:t>Signal and Background Invariant Mass Histogram</a:t>
            </a:r>
            <a:endParaRPr b="1">
              <a:solidFill>
                <a:schemeClr val="lt1"/>
              </a:solidFill>
            </a:endParaRPr>
          </a:p>
        </p:txBody>
      </p:sp>
      <p:sp>
        <p:nvSpPr>
          <p:cNvPr id="106" name="Google Shape;106;p20"/>
          <p:cNvSpPr txBox="1">
            <a:spLocks noGrp="1"/>
          </p:cNvSpPr>
          <p:nvPr>
            <p:ph type="body" idx="1"/>
          </p:nvPr>
        </p:nvSpPr>
        <p:spPr>
          <a:xfrm>
            <a:off x="621450" y="1238125"/>
            <a:ext cx="7802100" cy="3426000"/>
          </a:xfrm>
          <a:prstGeom prst="rect">
            <a:avLst/>
          </a:prstGeom>
        </p:spPr>
        <p:txBody>
          <a:bodyPr spcFirstLastPara="1" wrap="square" lIns="91425" tIns="91425" rIns="91425" bIns="91425" anchor="t" anchorCtr="0">
            <a:normAutofit/>
          </a:bodyPr>
          <a:lstStyle/>
          <a:p>
            <a:pPr marL="0" lvl="0" indent="0" algn="l" rtl="0">
              <a:lnSpc>
                <a:spcPct val="150000"/>
              </a:lnSpc>
              <a:spcBef>
                <a:spcPts val="1200"/>
              </a:spcBef>
              <a:spcAft>
                <a:spcPts val="0"/>
              </a:spcAft>
              <a:buNone/>
            </a:pPr>
            <a:endParaRPr sz="1900" b="1">
              <a:solidFill>
                <a:schemeClr val="lt1"/>
              </a:solidFill>
              <a:latin typeface="Arial"/>
              <a:ea typeface="Arial"/>
              <a:cs typeface="Arial"/>
              <a:sym typeface="Arial"/>
            </a:endParaRPr>
          </a:p>
          <a:p>
            <a:pPr marL="1371600" lvl="0" indent="0" algn="l" rtl="0">
              <a:lnSpc>
                <a:spcPct val="150000"/>
              </a:lnSpc>
              <a:spcBef>
                <a:spcPts val="1200"/>
              </a:spcBef>
              <a:spcAft>
                <a:spcPts val="1200"/>
              </a:spcAft>
              <a:buNone/>
            </a:pPr>
            <a:endParaRPr>
              <a:solidFill>
                <a:schemeClr val="lt1"/>
              </a:solidFill>
              <a:latin typeface="Arial"/>
              <a:ea typeface="Arial"/>
              <a:cs typeface="Arial"/>
              <a:sym typeface="Arial"/>
            </a:endParaRPr>
          </a:p>
        </p:txBody>
      </p:sp>
      <p:pic>
        <p:nvPicPr>
          <p:cNvPr id="107" name="Google Shape;107;p20"/>
          <p:cNvPicPr preferRelativeResize="0"/>
          <p:nvPr/>
        </p:nvPicPr>
        <p:blipFill>
          <a:blip r:embed="rId3">
            <a:alphaModFix/>
          </a:blip>
          <a:stretch>
            <a:fillRect/>
          </a:stretch>
        </p:blipFill>
        <p:spPr>
          <a:xfrm>
            <a:off x="621450" y="1080300"/>
            <a:ext cx="4665859" cy="3499376"/>
          </a:xfrm>
          <a:prstGeom prst="rect">
            <a:avLst/>
          </a:prstGeom>
          <a:noFill/>
          <a:ln>
            <a:noFill/>
          </a:ln>
        </p:spPr>
      </p:pic>
      <p:pic>
        <p:nvPicPr>
          <p:cNvPr id="108" name="Google Shape;108;p20"/>
          <p:cNvPicPr preferRelativeResize="0"/>
          <p:nvPr/>
        </p:nvPicPr>
        <p:blipFill rotWithShape="1">
          <a:blip r:embed="rId4">
            <a:alphaModFix/>
          </a:blip>
          <a:srcRect t="5195"/>
          <a:stretch/>
        </p:blipFill>
        <p:spPr>
          <a:xfrm>
            <a:off x="5548025" y="863838"/>
            <a:ext cx="2781675" cy="1966975"/>
          </a:xfrm>
          <a:prstGeom prst="rect">
            <a:avLst/>
          </a:prstGeom>
          <a:noFill/>
          <a:ln>
            <a:noFill/>
          </a:ln>
        </p:spPr>
      </p:pic>
      <p:pic>
        <p:nvPicPr>
          <p:cNvPr id="109" name="Google Shape;109;p20"/>
          <p:cNvPicPr preferRelativeResize="0"/>
          <p:nvPr/>
        </p:nvPicPr>
        <p:blipFill rotWithShape="1">
          <a:blip r:embed="rId5">
            <a:alphaModFix/>
          </a:blip>
          <a:srcRect t="4616"/>
          <a:stretch/>
        </p:blipFill>
        <p:spPr>
          <a:xfrm>
            <a:off x="5548025" y="2911583"/>
            <a:ext cx="2781675" cy="198789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3"/>
        <p:cNvGrpSpPr/>
        <p:nvPr/>
      </p:nvGrpSpPr>
      <p:grpSpPr>
        <a:xfrm>
          <a:off x="0" y="0"/>
          <a:ext cx="0" cy="0"/>
          <a:chOff x="0" y="0"/>
          <a:chExt cx="0" cy="0"/>
        </a:xfrm>
      </p:grpSpPr>
      <p:sp>
        <p:nvSpPr>
          <p:cNvPr id="114" name="Google Shape;114;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lnSpc>
                <a:spcPct val="150000"/>
              </a:lnSpc>
              <a:spcBef>
                <a:spcPts val="1200"/>
              </a:spcBef>
              <a:spcAft>
                <a:spcPts val="1200"/>
              </a:spcAft>
              <a:buNone/>
            </a:pPr>
            <a:r>
              <a:rPr lang="en" sz="2377" b="1">
                <a:solidFill>
                  <a:schemeClr val="lt1"/>
                </a:solidFill>
                <a:latin typeface="Arial"/>
                <a:ea typeface="Arial"/>
                <a:cs typeface="Arial"/>
                <a:sym typeface="Arial"/>
              </a:rPr>
              <a:t>pT-Dependent Resolution Function:</a:t>
            </a:r>
            <a:endParaRPr sz="3577" b="1">
              <a:solidFill>
                <a:schemeClr val="lt1"/>
              </a:solidFill>
            </a:endParaRPr>
          </a:p>
        </p:txBody>
      </p:sp>
      <p:sp>
        <p:nvSpPr>
          <p:cNvPr id="115" name="Google Shape;115;p21"/>
          <p:cNvSpPr txBox="1">
            <a:spLocks noGrp="1"/>
          </p:cNvSpPr>
          <p:nvPr>
            <p:ph type="body" idx="1"/>
          </p:nvPr>
        </p:nvSpPr>
        <p:spPr>
          <a:xfrm>
            <a:off x="311700" y="1303825"/>
            <a:ext cx="8520600" cy="3426000"/>
          </a:xfrm>
          <a:prstGeom prst="rect">
            <a:avLst/>
          </a:prstGeom>
        </p:spPr>
        <p:txBody>
          <a:bodyPr spcFirstLastPara="1" wrap="square" lIns="91425" tIns="91425" rIns="91425" bIns="91425" anchor="t" anchorCtr="0">
            <a:normAutofit/>
          </a:bodyPr>
          <a:lstStyle/>
          <a:p>
            <a:pPr marL="0" lvl="0" indent="0" algn="l" rtl="0">
              <a:lnSpc>
                <a:spcPct val="150000"/>
              </a:lnSpc>
              <a:spcBef>
                <a:spcPts val="1200"/>
              </a:spcBef>
              <a:spcAft>
                <a:spcPts val="0"/>
              </a:spcAft>
              <a:buNone/>
            </a:pPr>
            <a:r>
              <a:rPr lang="en" sz="1600" b="1">
                <a:solidFill>
                  <a:schemeClr val="lt1"/>
                </a:solidFill>
                <a:latin typeface="Arial"/>
                <a:ea typeface="Arial"/>
                <a:cs typeface="Arial"/>
                <a:sym typeface="Arial"/>
              </a:rPr>
              <a:t>Introduced a pT-dependent resolution function to break Lorentz invariance in perfectly measured muons.</a:t>
            </a:r>
            <a:endParaRPr sz="1600" b="1">
              <a:solidFill>
                <a:schemeClr val="lt1"/>
              </a:solidFill>
              <a:latin typeface="Arial"/>
              <a:ea typeface="Arial"/>
              <a:cs typeface="Arial"/>
              <a:sym typeface="Arial"/>
            </a:endParaRPr>
          </a:p>
          <a:p>
            <a:pPr marL="914400" lvl="0" indent="-330200" algn="l" rtl="0">
              <a:lnSpc>
                <a:spcPct val="150000"/>
              </a:lnSpc>
              <a:spcBef>
                <a:spcPts val="1200"/>
              </a:spcBef>
              <a:spcAft>
                <a:spcPts val="0"/>
              </a:spcAft>
              <a:buClr>
                <a:schemeClr val="lt1"/>
              </a:buClr>
              <a:buSzPts val="1600"/>
              <a:buFont typeface="Arial"/>
              <a:buChar char="-"/>
            </a:pPr>
            <a:r>
              <a:rPr lang="en" sz="1600">
                <a:solidFill>
                  <a:schemeClr val="lt1"/>
                </a:solidFill>
                <a:latin typeface="Arial"/>
                <a:ea typeface="Arial"/>
                <a:cs typeface="Arial"/>
                <a:sym typeface="Arial"/>
              </a:rPr>
              <a:t>Adds Gaussian noise to px and py with standard deviations proportional to pT.</a:t>
            </a:r>
            <a:endParaRPr sz="1600">
              <a:solidFill>
                <a:schemeClr val="lt1"/>
              </a:solidFill>
              <a:latin typeface="Arial"/>
              <a:ea typeface="Arial"/>
              <a:cs typeface="Arial"/>
              <a:sym typeface="Arial"/>
            </a:endParaRPr>
          </a:p>
          <a:p>
            <a:pPr marL="914400" lvl="0" indent="-330200" algn="l" rtl="0">
              <a:lnSpc>
                <a:spcPct val="150000"/>
              </a:lnSpc>
              <a:spcBef>
                <a:spcPts val="0"/>
              </a:spcBef>
              <a:spcAft>
                <a:spcPts val="0"/>
              </a:spcAft>
              <a:buClr>
                <a:schemeClr val="lt1"/>
              </a:buClr>
              <a:buSzPts val="1600"/>
              <a:buFont typeface="Arial"/>
              <a:buChar char="-"/>
            </a:pPr>
            <a:r>
              <a:rPr lang="en" sz="1600">
                <a:solidFill>
                  <a:schemeClr val="lt1"/>
                </a:solidFill>
                <a:latin typeface="Arial"/>
                <a:ea typeface="Arial"/>
                <a:cs typeface="Arial"/>
                <a:sym typeface="Arial"/>
              </a:rPr>
              <a:t>Gaussian noise set at 0.1 * |pT|, creating a resolution that varies with reference frame.</a:t>
            </a:r>
            <a:endParaRPr sz="1600" b="1">
              <a:solidFill>
                <a:schemeClr val="lt1"/>
              </a:solidFill>
              <a:latin typeface="Arial"/>
              <a:ea typeface="Arial"/>
              <a:cs typeface="Arial"/>
              <a:sym typeface="Arial"/>
            </a:endParaRPr>
          </a:p>
          <a:p>
            <a:pPr marL="1371600" lvl="0" indent="0" algn="l" rtl="0">
              <a:lnSpc>
                <a:spcPct val="150000"/>
              </a:lnSpc>
              <a:spcBef>
                <a:spcPts val="1200"/>
              </a:spcBef>
              <a:spcAft>
                <a:spcPts val="1200"/>
              </a:spcAft>
              <a:buNone/>
            </a:pPr>
            <a:endParaRPr>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pearmint">
  <a:themeElements>
    <a:clrScheme name="Spearmint">
      <a:dk1>
        <a:srgbClr val="202729"/>
      </a:dk1>
      <a:lt1>
        <a:srgbClr val="FFFFFF"/>
      </a:lt1>
      <a:dk2>
        <a:srgbClr val="4BA173"/>
      </a:dk2>
      <a:lt2>
        <a:srgbClr val="63D297"/>
      </a:lt2>
      <a:accent1>
        <a:srgbClr val="353744"/>
      </a:accent1>
      <a:accent2>
        <a:srgbClr val="424242"/>
      </a:accent2>
      <a:accent3>
        <a:srgbClr val="616161"/>
      </a:accent3>
      <a:accent4>
        <a:srgbClr val="999999"/>
      </a:accent4>
      <a:accent5>
        <a:srgbClr val="FF5252"/>
      </a:accent5>
      <a:accent6>
        <a:srgbClr val="FFF176"/>
      </a:accent6>
      <a:hlink>
        <a:srgbClr val="FF5252"/>
      </a:hlink>
      <a:folHlink>
        <a:srgbClr val="FF525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TotalTime>
  <Words>833</Words>
  <Application>Microsoft Macintosh PowerPoint</Application>
  <PresentationFormat>On-screen Show (16:9)</PresentationFormat>
  <Paragraphs>73</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Times New Roman</vt:lpstr>
      <vt:lpstr>Proxima Nova</vt:lpstr>
      <vt:lpstr>Spearmint</vt:lpstr>
      <vt:lpstr> Training Neural Networks to Learn Broken Lorentz Symmetries</vt:lpstr>
      <vt:lpstr>Limitations of Traditional Data Analysis in Particle Physics:</vt:lpstr>
      <vt:lpstr>Problems With Machine Learning</vt:lpstr>
      <vt:lpstr>Training ML Networks to Learn Broken Symmetries</vt:lpstr>
      <vt:lpstr>Training ML Networks to Learn Broken Symmetries</vt:lpstr>
      <vt:lpstr>This project is divided into two parts:</vt:lpstr>
      <vt:lpstr>Signal and Background</vt:lpstr>
      <vt:lpstr>Signal and Background Invariant Mass Histogram</vt:lpstr>
      <vt:lpstr>pT-Dependent Resolution Function:</vt:lpstr>
      <vt:lpstr>Signal and Background Invariant Mass Histogram (After Blurring)</vt:lpstr>
      <vt:lpstr>Implementing Classifiers</vt:lpstr>
      <vt:lpstr>Implementing Classifiers</vt:lpstr>
      <vt:lpstr>Challenges</vt:lpstr>
      <vt:lpstr>Preliminary Results: AUC Score</vt:lpstr>
      <vt:lpstr>Preliminary Results: Accuracy</vt:lpstr>
      <vt:lpstr>Lorentz Invariant Classifier: Preliminary Results</vt:lpstr>
      <vt:lpstr>General Classifier: Preliminary Results</vt:lpstr>
      <vt:lpstr>Next Steps: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Shelley  Tong</cp:lastModifiedBy>
  <cp:revision>4</cp:revision>
  <dcterms:modified xsi:type="dcterms:W3CDTF">2024-08-12T20:29:26Z</dcterms:modified>
</cp:coreProperties>
</file>