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320" r:id="rId3"/>
    <p:sldId id="305" r:id="rId4"/>
    <p:sldId id="325" r:id="rId5"/>
    <p:sldId id="326" r:id="rId6"/>
    <p:sldId id="324" r:id="rId7"/>
    <p:sldId id="323" r:id="rId8"/>
    <p:sldId id="322" r:id="rId9"/>
    <p:sldId id="319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86"/>
  </p:normalViewPr>
  <p:slideViewPr>
    <p:cSldViewPr snapToObjects="1">
      <p:cViewPr varScale="1">
        <p:scale>
          <a:sx n="124" d="100"/>
          <a:sy n="124" d="100"/>
        </p:scale>
        <p:origin x="58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F99A7540-B99A-A84D-B59A-8BC06D6256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DC9A354-22F0-B845-8559-88C9A82D2F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91F5B6E-5452-544E-9211-7790A88D32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EB6098B-21B2-5A4C-AC57-558408FA7E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0D3BD65F-6538-924A-8C03-B90E599FC0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7FEABE4-9E82-F24B-848A-91A546B3D4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2761A9F-B35D-7C42-848D-B24D01351C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10.07.2024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Luigi SCIBILE | CERN-ET coordination meeting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10.07.2024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CERN-ET coordination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6CAF9764-FA4F-7C48-B551-1A8FAAD500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10.07.2024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Luigi SCIBILE | CERN-ET coordination meeting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1E371364-2BDE-D140-A984-132169EF719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infn.it/event/41148/" TargetMode="External"/><Relationship Id="rId2" Type="http://schemas.openxmlformats.org/officeDocument/2006/relationships/hyperlink" Target="https://indico.ego-gw.it/event/710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ifae.es/event/193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mailto:CERN-EinsteinTelescope@cern.ch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84984"/>
            <a:ext cx="11376025" cy="2297281"/>
          </a:xfrm>
        </p:spPr>
        <p:txBody>
          <a:bodyPr/>
          <a:lstStyle/>
          <a:p>
            <a:pPr algn="ctr"/>
            <a:r>
              <a:rPr lang="en-US" sz="4000" dirty="0"/>
              <a:t>CERN - ET Coordination meeting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Kick-off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Luigi SCIBILE</a:t>
            </a:r>
          </a:p>
          <a:p>
            <a:pPr algn="l"/>
            <a:r>
              <a:rPr lang="en-US" sz="1800" dirty="0"/>
              <a:t>Meeting 10-07-2024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44E71-7359-CB5C-425E-B76B0A5BA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20BC04-AC71-8844-05E6-319F6218D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81174"/>
            <a:ext cx="5976043" cy="3996977"/>
          </a:xfrm>
        </p:spPr>
        <p:txBody>
          <a:bodyPr/>
          <a:lstStyle/>
          <a:p>
            <a:pPr lvl="1"/>
            <a:r>
              <a:rPr lang="en-GB" sz="2400" dirty="0">
                <a:effectLst/>
                <a:latin typeface="CIDFont+F1"/>
              </a:rPr>
              <a:t>Provide a coherent view.</a:t>
            </a:r>
          </a:p>
          <a:p>
            <a:pPr lvl="1"/>
            <a:endParaRPr lang="en-GB" sz="2400" dirty="0">
              <a:effectLst/>
              <a:latin typeface="CIDFont+F1"/>
            </a:endParaRPr>
          </a:p>
          <a:p>
            <a:pPr lvl="1"/>
            <a:r>
              <a:rPr lang="en-GB" sz="2400" dirty="0">
                <a:effectLst/>
                <a:latin typeface="CIDFont+F1"/>
              </a:rPr>
              <a:t>Serve as a primary point of contact.</a:t>
            </a:r>
          </a:p>
          <a:p>
            <a:pPr lvl="1"/>
            <a:endParaRPr lang="en-GB" sz="2400" dirty="0">
              <a:effectLst/>
              <a:latin typeface="CIDFont+F1"/>
            </a:endParaRPr>
          </a:p>
          <a:p>
            <a:pPr lvl="1"/>
            <a:r>
              <a:rPr lang="en-GB" sz="2400" dirty="0">
                <a:effectLst/>
                <a:latin typeface="CIDFont+F1"/>
              </a:rPr>
              <a:t>Maintain a comprehensive overview of CERN's administrative procedures and commitments.</a:t>
            </a:r>
          </a:p>
          <a:p>
            <a:pPr lvl="1"/>
            <a:endParaRPr lang="en-GB" sz="2400" dirty="0">
              <a:effectLst/>
              <a:latin typeface="CIDFont+F1"/>
            </a:endParaRPr>
          </a:p>
          <a:p>
            <a:pPr lvl="1"/>
            <a:r>
              <a:rPr lang="en-GB" sz="2400" dirty="0">
                <a:effectLst/>
                <a:latin typeface="CIDFont+F1"/>
              </a:rPr>
              <a:t>Provide regular reports.</a:t>
            </a: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FCB0B2-C202-B385-6AC5-0EA5379F4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CERN – ET coordinator: mandate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7F5D7-1E37-C92B-B42D-557CE54DEA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/>
              <a:t>10.07.2024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5963B4-7398-2795-547A-1E852DAC1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Luigi SCIBILE | CERN-ET coordination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843F6-FFFB-8D89-F1AE-7BEF48430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A99B3F-E461-F50F-480D-A39BFC68F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611" y="1538036"/>
            <a:ext cx="5725365" cy="4483252"/>
          </a:xfrm>
          <a:prstGeom prst="rect">
            <a:avLst/>
          </a:prstGeom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8718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11376024" cy="4939014"/>
          </a:xfrm>
        </p:spPr>
        <p:txBody>
          <a:bodyPr/>
          <a:lstStyle/>
          <a:p>
            <a:pPr lvl="1"/>
            <a:r>
              <a:rPr lang="en-GB" sz="2000" dirty="0"/>
              <a:t>Roles:</a:t>
            </a:r>
          </a:p>
          <a:p>
            <a:pPr lvl="3"/>
            <a:r>
              <a:rPr lang="en-GB" sz="2000" b="1" dirty="0"/>
              <a:t>Technical contacts </a:t>
            </a:r>
            <a:r>
              <a:rPr lang="en-GB" sz="2000" dirty="0"/>
              <a:t>(or delegates, as defined in the various addenda) manage their corresponding contribution.</a:t>
            </a:r>
          </a:p>
          <a:p>
            <a:pPr lvl="3"/>
            <a:r>
              <a:rPr lang="en-GB" sz="2000" b="1" dirty="0"/>
              <a:t>Coordinator</a:t>
            </a:r>
            <a:r>
              <a:rPr lang="en-GB" sz="2000" dirty="0"/>
              <a:t>: (1) provides an overall view of the CERN contribution, (2) serves as primary point of contact, (3) Maintain a comprehensive overview of CERN's administrative procedures and commitments, (4) provide regular reports and (5) organise “regular” coordination meetings with the Technical contacts of each addenda and ET counterparts. 	</a:t>
            </a:r>
          </a:p>
          <a:p>
            <a:pPr lvl="1"/>
            <a:r>
              <a:rPr lang="en-GB" sz="2000" dirty="0"/>
              <a:t>Monthly/Quarterly coordination meetings with ET counterparts.</a:t>
            </a:r>
          </a:p>
          <a:p>
            <a:pPr lvl="1"/>
            <a:r>
              <a:rPr lang="en-GB" sz="2000" dirty="0"/>
              <a:t>Annual general communication meeting with all contributors and ET counterparts.</a:t>
            </a:r>
          </a:p>
          <a:p>
            <a:pPr lvl="1"/>
            <a:r>
              <a:rPr lang="en-GB" sz="2000" dirty="0"/>
              <a:t>Annual steering meeting with ATS, SCE and HSE and ET management.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Event based proactive communication</a:t>
            </a:r>
          </a:p>
          <a:p>
            <a:pPr lvl="1"/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CERN – ET coordination: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/>
              <a:t>10.07.2024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Luigi SCIBILE | CERN-ET coordination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528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26CC1-8F78-4895-B961-26A8CFE038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14CA3B9-3B57-33A5-629A-B9F93F5B2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b="0" dirty="0"/>
              <a:t>ET is a collaboration between several laboratory and has no legal entity yet.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b="0" dirty="0"/>
              <a:t>ET is in the Preparatory Phase (ESFRI def.)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b="0" dirty="0"/>
          </a:p>
          <a:p>
            <a:endParaRPr lang="en-CH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b="0" dirty="0"/>
              <a:t>CERN is collaborating with ET Organisation (ETO)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6EB434-4071-E983-84AE-F1D96C775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CERN – ET: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4578B-FA18-8923-EAC6-0F5FE417E6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/>
              <a:t>10.07.2024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1560A-AD22-B30F-5247-990D2134D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Luigi SCIBILE | CERN-ET coordination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46BDB-4A6E-A314-7012-883864D93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21068B4-0D22-CC01-6F38-8E6FE1B8E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437" y="3068960"/>
            <a:ext cx="5433563" cy="298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02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36467-E776-23A2-A672-97D8B3601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6D0C525-31E0-F492-A8EC-1393E74DAF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7528" y="952837"/>
            <a:ext cx="7550839" cy="495232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49CB67C-20EB-97DA-DB59-CB2EFA9D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CERN – ET: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8D27C-7C48-3F3F-D483-F563DCFEE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/>
              <a:t>10.07.2024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D612A-46B3-0D93-0D31-ACDAF3B41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Luigi SCIBILE | CERN-ET coordination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847C82-FB56-ED74-D5BC-B220EACB1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725BD4-523F-FBC5-65AD-4F199858E473}"/>
              </a:ext>
            </a:extLst>
          </p:cNvPr>
          <p:cNvSpPr txBox="1"/>
          <p:nvPr/>
        </p:nvSpPr>
        <p:spPr>
          <a:xfrm>
            <a:off x="2711624" y="6000988"/>
            <a:ext cx="671337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900" dirty="0"/>
              <a:t>Slide extracted  from: </a:t>
            </a:r>
            <a:r>
              <a:rPr lang="en-GB" sz="900" dirty="0"/>
              <a:t>https://</a:t>
            </a:r>
            <a:r>
              <a:rPr lang="en-GB" sz="900" dirty="0" err="1"/>
              <a:t>indico.ifae.es</a:t>
            </a:r>
            <a:r>
              <a:rPr lang="en-GB" sz="900" dirty="0"/>
              <a:t>/event/1930/contributions/8302/attachments/2626/4111/ETcoord-2024-ETPP-06-17-v2.pdf</a:t>
            </a:r>
            <a:endParaRPr lang="en-CH" sz="900" dirty="0"/>
          </a:p>
        </p:txBody>
      </p:sp>
    </p:spTree>
    <p:extLst>
      <p:ext uri="{BB962C8B-B14F-4D97-AF65-F5344CB8AC3E}">
        <p14:creationId xmlns:p14="http://schemas.microsoft.com/office/powerpoint/2010/main" val="3644489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CB8E0-16EF-DEFE-0B3F-6C7EF265C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0853035-E174-6E89-BD62-80862249C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b="0" dirty="0"/>
              <a:t>Current roadmap obsolete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b="0" dirty="0"/>
              <a:t>New ET roadmap being prepared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Triangle vs 2L </a:t>
            </a:r>
            <a:r>
              <a:rPr lang="en-CH" sz="2000" b="0" dirty="0"/>
              <a:t>still being debated.....discussions going on if cost estimate of the two options should be done before site decision.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b="0" dirty="0"/>
              <a:t>New optical layout was produced for the triangle configuration and it is being cascaded to the detector infrastructure. It should be completed by September 2024. A similar process is being carried out for the 2L configuration...to be completed by December 2024.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9CF0AE-3293-ED53-892A-17679837F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CERN – ET: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E837D-91F8-405D-FB5B-A575290811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/>
              <a:t>10.07.2024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2704CB-264F-6376-D493-50BFEA565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Luigi SCIBILE | CERN-ET coordination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2208D-E221-1010-5BE9-E7CA1883E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3563A41-8746-116F-AA94-DA62D3BC8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9542" y="612218"/>
            <a:ext cx="5832458" cy="301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720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5DE35-D2D1-4C89-C266-6CC0579D5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C287A2-72D8-3A88-6627-A27EB6211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556792"/>
            <a:ext cx="11520661" cy="453650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 progress: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Vacuum Pipe -&gt; Extension bei</a:t>
            </a:r>
            <a:r>
              <a:rPr lang="en-US" sz="24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 prepared that will run until Q3 2027.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Civil Engineering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Being prepared: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Engineering (with EN) and safety (with HSE) support for ET infrastructure.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Costing support.</a:t>
            </a: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Under preliminary discussion: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Alignment and metrology.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 Cryogenics.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r>
              <a:rPr lang="en-CH" sz="4400" dirty="0">
                <a:effectLst/>
              </a:rPr>
              <a:t> </a:t>
            </a:r>
            <a:endParaRPr lang="en-GB" sz="4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A07FD6-EB37-150B-73EB-023ABEB16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CERN – ET: Status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901E7-4676-95B2-C711-9009F6D1CE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/>
              <a:t>10.07.2024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E72C7-B0BC-FA7C-6D3D-194229277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Luigi SCIBILE | CERN-ET coordination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2F122-C829-3A53-B25A-5BD881AEE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216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E018D-3C48-0079-50DC-1252EA112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ADA65B-323B-98E4-81C1-8DDA9270A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628800"/>
            <a:ext cx="11520661" cy="4464496"/>
          </a:xfrm>
        </p:spPr>
        <p:txBody>
          <a:bodyPr/>
          <a:lstStyle/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Past ET events: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de-CH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XIV Symposium in Maastricht 6–10 May 2024: </a:t>
            </a:r>
            <a:r>
              <a:rPr lang="de-CH" sz="24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https://indico.ego-gw.it/event/710/</a:t>
            </a:r>
            <a:r>
              <a:rPr lang="de-CH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aseline="30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Organization plenary meeting in Amsterdam 27–28 May 2024 : </a:t>
            </a:r>
            <a:r>
              <a:rPr lang="en-US" sz="24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https://agenda.infn.it/event/41148/</a:t>
            </a: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ET-PP annual meeting in Barcelona 17-19 June 2024: </a:t>
            </a:r>
            <a:r>
              <a:rPr lang="en-US" sz="24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https://indico.ifae.es/event/1930</a:t>
            </a: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en-US" sz="24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Forthcoming ET events: 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aseline="30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Annual Collaboration meeting, November 2024.</a:t>
            </a:r>
            <a:endParaRPr lang="en-CH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r>
              <a:rPr lang="en-CH" sz="4400" dirty="0">
                <a:effectLst/>
              </a:rPr>
              <a:t> </a:t>
            </a:r>
            <a:endParaRPr lang="en-GB" sz="4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02BF4F-9B96-F6D8-FE64-925AAD376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CERN – ET: ET Events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E066-EC30-74FE-1533-9031C1C71D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/>
              <a:t>10.07.2024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F73FF-2B09-B3C9-3AFA-6F3C10F77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Luigi SCIBILE | CERN-ET coordination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B455A-2C45-CA96-A1A2-13FD6DBB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63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D94F0-1C90-8C9D-5530-0E342E9EC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97C99B-B318-3EAD-1430-AC235E1EE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845" y="5214671"/>
            <a:ext cx="11196131" cy="872655"/>
          </a:xfrm>
        </p:spPr>
        <p:txBody>
          <a:bodyPr/>
          <a:lstStyle/>
          <a:p>
            <a:pPr lvl="1"/>
            <a:r>
              <a:rPr lang="en-GB" sz="2800" dirty="0" err="1">
                <a:effectLst/>
                <a:latin typeface="CIDFont+F1"/>
              </a:rPr>
              <a:t>Egroup</a:t>
            </a:r>
            <a:r>
              <a:rPr lang="en-GB" sz="2800" dirty="0">
                <a:effectLst/>
                <a:latin typeface="CIDFont+F1"/>
              </a:rPr>
              <a:t> for communications </a:t>
            </a:r>
            <a:r>
              <a:rPr lang="en-GB" sz="2800" dirty="0">
                <a:effectLst/>
                <a:latin typeface="CIDFont+F1"/>
                <a:hlinkClick r:id="rId2"/>
              </a:rPr>
              <a:t>CERN-EinsteinTelescope@cern.ch</a:t>
            </a:r>
            <a:endParaRPr lang="en-GB" sz="2800" dirty="0">
              <a:effectLst/>
              <a:latin typeface="CIDFont+F1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5641B2-93D6-BB35-AD30-CEF006BB0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CERN – ET coordination: Logistics.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D8517-1278-9B8C-4FD8-FA922B67D6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/>
              <a:t>10.07.2024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2D488-1D84-2C4E-2330-AD88C7471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Luigi SCIBILE | CERN-ET coordination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3D8B2-54D4-3134-1951-71F9ABB1C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EAE4A6-D8B8-6ED4-03E4-D874E9606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976" y="3157053"/>
            <a:ext cx="4428000" cy="1478618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F6DC94-1E3F-0381-FF6B-29E835C0D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120" y="1164008"/>
            <a:ext cx="4428000" cy="1507880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1FEDD19-6AEC-1D82-74B7-BD786B1660A0}"/>
              </a:ext>
            </a:extLst>
          </p:cNvPr>
          <p:cNvSpPr txBox="1">
            <a:spLocks/>
          </p:cNvSpPr>
          <p:nvPr/>
        </p:nvSpPr>
        <p:spPr>
          <a:xfrm>
            <a:off x="407989" y="1366044"/>
            <a:ext cx="8280299" cy="39969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800" dirty="0">
                <a:latin typeface="CIDFont+F1"/>
              </a:rPr>
              <a:t>Meetings in Indico dedicated category</a:t>
            </a:r>
          </a:p>
          <a:p>
            <a:pPr marL="0" lvl="1" indent="0">
              <a:buFont typeface="Arial" charset="0"/>
              <a:buNone/>
            </a:pPr>
            <a:endParaRPr lang="en-GB" sz="2800" dirty="0">
              <a:latin typeface="CIDFont+F1"/>
            </a:endParaRPr>
          </a:p>
          <a:p>
            <a:pPr marL="0" lvl="1" indent="0">
              <a:buFont typeface="Arial" charset="0"/>
              <a:buNone/>
            </a:pPr>
            <a:endParaRPr lang="en-GB" sz="2800" dirty="0">
              <a:latin typeface="CIDFont+F1"/>
            </a:endParaRPr>
          </a:p>
          <a:p>
            <a:pPr marL="0" lvl="1" indent="0">
              <a:buFont typeface="Arial" charset="0"/>
              <a:buNone/>
            </a:pPr>
            <a:endParaRPr lang="en-GB" sz="2800" dirty="0">
              <a:latin typeface="CIDFont+F1"/>
            </a:endParaRPr>
          </a:p>
          <a:p>
            <a:pPr lvl="1"/>
            <a:r>
              <a:rPr lang="en-GB" sz="2800" dirty="0">
                <a:latin typeface="CIDFont+F1"/>
              </a:rPr>
              <a:t>Documents and minutes in EDMS</a:t>
            </a:r>
          </a:p>
          <a:p>
            <a:pPr lvl="1"/>
            <a:endParaRPr lang="en-GB" sz="2800" dirty="0">
              <a:latin typeface="CIDFont+F1"/>
            </a:endParaRPr>
          </a:p>
        </p:txBody>
      </p:sp>
    </p:spTree>
    <p:extLst>
      <p:ext uri="{BB962C8B-B14F-4D97-AF65-F5344CB8AC3E}">
        <p14:creationId xmlns:p14="http://schemas.microsoft.com/office/powerpoint/2010/main" val="437431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7386</TotalTime>
  <Words>565</Words>
  <Application>Microsoft Macintosh PowerPoint</Application>
  <PresentationFormat>Widescreen</PresentationFormat>
  <Paragraphs>87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Arial</vt:lpstr>
      <vt:lpstr>Calibri</vt:lpstr>
      <vt:lpstr>CIDFont+F1</vt:lpstr>
      <vt:lpstr>Courier New</vt:lpstr>
      <vt:lpstr>Symbol</vt:lpstr>
      <vt:lpstr>Office Theme</vt:lpstr>
      <vt:lpstr>CERN - ET Coordination meeting  Kick-off</vt:lpstr>
      <vt:lpstr>CERN – ET coordinator: mandate</vt:lpstr>
      <vt:lpstr>CERN – ET coordination: organisation</vt:lpstr>
      <vt:lpstr>CERN – ET: Overview</vt:lpstr>
      <vt:lpstr>CERN – ET: Overview</vt:lpstr>
      <vt:lpstr>CERN – ET: Overview</vt:lpstr>
      <vt:lpstr>CERN – ET: Status</vt:lpstr>
      <vt:lpstr>CERN – ET: ET Events</vt:lpstr>
      <vt:lpstr>CERN – ET coordination: Logistics.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 vacuum team at CERN 2nd meeting</dc:title>
  <dc:creator>Paolo Chiggiato</dc:creator>
  <cp:lastModifiedBy>Luigi Scibile</cp:lastModifiedBy>
  <cp:revision>29</cp:revision>
  <cp:lastPrinted>2020-01-30T13:49:18Z</cp:lastPrinted>
  <dcterms:created xsi:type="dcterms:W3CDTF">2022-10-20T16:00:26Z</dcterms:created>
  <dcterms:modified xsi:type="dcterms:W3CDTF">2024-07-10T12:22:07Z</dcterms:modified>
</cp:coreProperties>
</file>