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10.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ppt/charts/chartEx1.xml" ContentType="application/vnd.ms-office.chartex+xml"/>
  <Override PartName="/ppt/charts/style5.xml" ContentType="application/vnd.ms-office.chartstyle+xml"/>
  <Override PartName="/ppt/charts/colors5.xml" ContentType="application/vnd.ms-office.chartcolorstyle+xml"/>
  <Override PartName="/ppt/theme/themeOverride7.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1"/>
    <p:sldMasterId id="2147483648" r:id="rId2"/>
  </p:sldMasterIdLst>
  <p:notesMasterIdLst>
    <p:notesMasterId r:id="rId37"/>
  </p:notesMasterIdLst>
  <p:sldIdLst>
    <p:sldId id="257" r:id="rId3"/>
    <p:sldId id="259" r:id="rId4"/>
    <p:sldId id="262" r:id="rId5"/>
    <p:sldId id="351" r:id="rId6"/>
    <p:sldId id="341" r:id="rId7"/>
    <p:sldId id="352" r:id="rId8"/>
    <p:sldId id="344" r:id="rId9"/>
    <p:sldId id="347" r:id="rId10"/>
    <p:sldId id="355" r:id="rId11"/>
    <p:sldId id="348" r:id="rId12"/>
    <p:sldId id="345" r:id="rId13"/>
    <p:sldId id="358" r:id="rId14"/>
    <p:sldId id="346" r:id="rId15"/>
    <p:sldId id="354" r:id="rId16"/>
    <p:sldId id="359" r:id="rId17"/>
    <p:sldId id="362" r:id="rId18"/>
    <p:sldId id="361" r:id="rId19"/>
    <p:sldId id="360" r:id="rId20"/>
    <p:sldId id="353" r:id="rId21"/>
    <p:sldId id="372" r:id="rId22"/>
    <p:sldId id="356" r:id="rId23"/>
    <p:sldId id="365" r:id="rId24"/>
    <p:sldId id="363" r:id="rId25"/>
    <p:sldId id="370" r:id="rId26"/>
    <p:sldId id="350" r:id="rId27"/>
    <p:sldId id="349" r:id="rId28"/>
    <p:sldId id="368" r:id="rId29"/>
    <p:sldId id="366" r:id="rId30"/>
    <p:sldId id="369" r:id="rId31"/>
    <p:sldId id="367" r:id="rId32"/>
    <p:sldId id="377" r:id="rId33"/>
    <p:sldId id="373" r:id="rId34"/>
    <p:sldId id="376" r:id="rId35"/>
    <p:sldId id="375" r:id="rId36"/>
  </p:sldIdLst>
  <p:sldSz cx="12192000" cy="6858000"/>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400"/>
    <a:srgbClr val="FF00FF"/>
    <a:srgbClr val="FF66CC"/>
    <a:srgbClr val="00FFFF"/>
    <a:srgbClr val="0000FF"/>
    <a:srgbClr val="FF99CC"/>
    <a:srgbClr val="84E084"/>
    <a:srgbClr val="E3DE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18" autoAdjust="0"/>
    <p:restoredTop sz="88317" autoAdjust="0"/>
  </p:normalViewPr>
  <p:slideViewPr>
    <p:cSldViewPr snapToGrid="0">
      <p:cViewPr varScale="1">
        <p:scale>
          <a:sx n="110" d="100"/>
          <a:sy n="110" d="100"/>
        </p:scale>
        <p:origin x="941"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CERN\dfs\Workspaces\m\MDT_Mechanics\DS11T\DP301%20(SP301+SP302)\MechanicalMeasurementsAnalysis_Carmen\MBHDP301b_Results_cac_v1.xlsx"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CERN\dfs\Workspaces\m\MDT_Mechanics\DS11T\DP301%20(SP301+SP302)\MechanicalMeasurementsAnalysis_Carmen\MBHDP301b_Results_cac_v1.xlsx" TargetMode="Externa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1.xlsx"/></Relationships>
</file>

<file path=ppt/charts/_rels/chart5.xml.rels><?xml version="1.0" encoding="UTF-8" standalone="yes"?>
<Relationships xmlns="http://schemas.openxmlformats.org/package/2006/relationships"><Relationship Id="rId2" Type="http://schemas.openxmlformats.org/officeDocument/2006/relationships/oleObject" Target="file:///\\CERN\dfs\Workspaces\m\MDT_Mechanics\DS11T\2020_11T_Summary_SG_Bullets.xlsx" TargetMode="External"/><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oleObject" Target="file:///\\CERN\dfs\Workspaces\m\MDT_Mechanics\DS11T\2020_11T_Summary_SG_Bullets.xlsx" TargetMode="External"/><Relationship Id="rId1" Type="http://schemas.openxmlformats.org/officeDocument/2006/relationships/themeOverride" Target="../theme/themeOverride6.xml"/></Relationships>
</file>

<file path=ppt/charts/_rels/chartEx1.xml.rels><?xml version="1.0" encoding="UTF-8" standalone="yes"?>
<Relationships xmlns="http://schemas.openxmlformats.org/package/2006/relationships"><Relationship Id="rId3" Type="http://schemas.microsoft.com/office/2011/relationships/chartColorStyle" Target="colors5.xml"/><Relationship Id="rId2" Type="http://schemas.microsoft.com/office/2011/relationships/chartStyle" Target="style5.xml"/><Relationship Id="rId1" Type="http://schemas.openxmlformats.org/officeDocument/2006/relationships/oleObject" Target="file:///\\CERN\dfs\Workspaces\m\MDT_Mechanics\DS11T\DP301%20(SP301+SP302)\MechanicalMeasurementsAnalysis_Carmen\2024_11T_Summary_SG_Bullets_comparison_V1.xlsx" TargetMode="External"/><Relationship Id="rId4" Type="http://schemas.openxmlformats.org/officeDocument/2006/relationships/themeOverride" Target="../theme/themeOverrid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GB" dirty="0"/>
              <a:t>End</a:t>
            </a:r>
            <a:r>
              <a:rPr lang="en-GB" baseline="0" dirty="0"/>
              <a:t> Plates bullets SP301</a:t>
            </a:r>
            <a:r>
              <a:rPr lang="en-GB" dirty="0"/>
              <a:t> - Longitudinal</a:t>
            </a:r>
            <a:r>
              <a:rPr lang="en-GB" baseline="0" dirty="0"/>
              <a:t> Force </a:t>
            </a:r>
            <a:endParaRPr lang="en-GB" dirty="0"/>
          </a:p>
        </c:rich>
      </c:tx>
      <c:layout>
        <c:manualLayout>
          <c:xMode val="edge"/>
          <c:yMode val="edge"/>
          <c:x val="0.1097629418535301"/>
          <c:y val="0"/>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manualLayout>
          <c:layoutTarget val="inner"/>
          <c:xMode val="edge"/>
          <c:yMode val="edge"/>
          <c:x val="0.10639466931714379"/>
          <c:y val="0.11348622047244095"/>
          <c:w val="0.85667685472531807"/>
          <c:h val="0.60430660583312445"/>
        </c:manualLayout>
      </c:layout>
      <c:barChart>
        <c:barDir val="col"/>
        <c:grouping val="clustered"/>
        <c:varyColors val="0"/>
        <c:ser>
          <c:idx val="0"/>
          <c:order val="0"/>
          <c:tx>
            <c:strRef>
              <c:f>'End Plates'!$V$2</c:f>
              <c:strCache>
                <c:ptCount val="1"/>
                <c:pt idx="0">
                  <c:v>BCS5</c:v>
                </c:pt>
              </c:strCache>
            </c:strRef>
          </c:tx>
          <c:spPr>
            <a:solidFill>
              <a:schemeClr val="accent1">
                <a:lumMod val="50000"/>
              </a:schemeClr>
            </a:soli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('End Plates'!$A$3:$A$4,'End Plates'!$A$6:$A$7,'End Plates'!$A$11:$A$12)</c:f>
              <c:strCache>
                <c:ptCount val="6"/>
                <c:pt idx="0">
                  <c:v>Bullet gauges loading 
[RT / 28-02-2024]</c:v>
                </c:pt>
                <c:pt idx="1">
                  <c:v>After SS shell welding 
[RT / 29-02-2024]</c:v>
                </c:pt>
                <c:pt idx="2">
                  <c:v>Inside Cluster D cryostat 
[RT / 29-04-2024]</c:v>
                </c:pt>
                <c:pt idx="3">
                  <c:v>Cooldown n°1 (Before powering)
[1,9K / 07-05-2024]</c:v>
                </c:pt>
                <c:pt idx="4">
                  <c:v>SP301 &amp; SP302 at maximum current I=10,84 kA 
[1,9 K - 17/05/2024]</c:v>
                </c:pt>
                <c:pt idx="5">
                  <c:v>Warm-up (inside cryostat) 
[RT-22/05/2024]</c:v>
                </c:pt>
              </c:strCache>
              <c:extLst/>
            </c:strRef>
          </c:cat>
          <c:val>
            <c:numRef>
              <c:f>('End Plates'!$V$3:$V$4,'End Plates'!$V$6:$V$7,'End Plates'!$V$11:$V$12)</c:f>
              <c:numCache>
                <c:formatCode>0</c:formatCode>
                <c:ptCount val="6"/>
                <c:pt idx="0">
                  <c:v>-12.064807866296052</c:v>
                </c:pt>
                <c:pt idx="1">
                  <c:v>-11.879654874288539</c:v>
                </c:pt>
                <c:pt idx="2">
                  <c:v>-8.565975051669156</c:v>
                </c:pt>
                <c:pt idx="3">
                  <c:v>-23.590148118002055</c:v>
                </c:pt>
                <c:pt idx="4">
                  <c:v>-47.35754988079799</c:v>
                </c:pt>
                <c:pt idx="5">
                  <c:v>-2.7088017597602896</c:v>
                </c:pt>
              </c:numCache>
              <c:extLst/>
            </c:numRef>
          </c:val>
          <c:extLst>
            <c:ext xmlns:c16="http://schemas.microsoft.com/office/drawing/2014/chart" uri="{C3380CC4-5D6E-409C-BE32-E72D297353CC}">
              <c16:uniqueId val="{00000000-B3A3-445F-BB70-C051EB854226}"/>
            </c:ext>
          </c:extLst>
        </c:ser>
        <c:ser>
          <c:idx val="1"/>
          <c:order val="1"/>
          <c:tx>
            <c:strRef>
              <c:f>'End Plates'!$W$2</c:f>
              <c:strCache>
                <c:ptCount val="1"/>
                <c:pt idx="0">
                  <c:v>BCS6</c:v>
                </c:pt>
              </c:strCache>
            </c:strRef>
          </c:tx>
          <c:spPr>
            <a:solidFill>
              <a:schemeClr val="accent1">
                <a:lumMod val="75000"/>
              </a:schemeClr>
            </a:soli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('End Plates'!$A$3:$A$4,'End Plates'!$A$6:$A$7,'End Plates'!$A$11:$A$12)</c:f>
              <c:strCache>
                <c:ptCount val="6"/>
                <c:pt idx="0">
                  <c:v>Bullet gauges loading 
[RT / 28-02-2024]</c:v>
                </c:pt>
                <c:pt idx="1">
                  <c:v>After SS shell welding 
[RT / 29-02-2024]</c:v>
                </c:pt>
                <c:pt idx="2">
                  <c:v>Inside Cluster D cryostat 
[RT / 29-04-2024]</c:v>
                </c:pt>
                <c:pt idx="3">
                  <c:v>Cooldown n°1 (Before powering)
[1,9K / 07-05-2024]</c:v>
                </c:pt>
                <c:pt idx="4">
                  <c:v>SP301 &amp; SP302 at maximum current I=10,84 kA 
[1,9 K - 17/05/2024]</c:v>
                </c:pt>
                <c:pt idx="5">
                  <c:v>Warm-up (inside cryostat) 
[RT-22/05/2024]</c:v>
                </c:pt>
              </c:strCache>
              <c:extLst/>
            </c:strRef>
          </c:cat>
          <c:val>
            <c:numRef>
              <c:f>('End Plates'!$W$3:$W$4,'End Plates'!$W$6:$W$7,'End Plates'!$W$11:$W$12)</c:f>
              <c:numCache>
                <c:formatCode>0</c:formatCode>
                <c:ptCount val="6"/>
                <c:pt idx="0">
                  <c:v>-11.752687317854667</c:v>
                </c:pt>
                <c:pt idx="1">
                  <c:v>-12.307953626871999</c:v>
                </c:pt>
                <c:pt idx="2">
                  <c:v>-11.045599408731281</c:v>
                </c:pt>
                <c:pt idx="3">
                  <c:v>-12.033981145462336</c:v>
                </c:pt>
                <c:pt idx="4">
                  <c:v>-35.558622481692744</c:v>
                </c:pt>
                <c:pt idx="5">
                  <c:v>-0.21242115325498862</c:v>
                </c:pt>
              </c:numCache>
              <c:extLst/>
            </c:numRef>
          </c:val>
          <c:extLst>
            <c:ext xmlns:c16="http://schemas.microsoft.com/office/drawing/2014/chart" uri="{C3380CC4-5D6E-409C-BE32-E72D297353CC}">
              <c16:uniqueId val="{00000001-B3A3-445F-BB70-C051EB854226}"/>
            </c:ext>
          </c:extLst>
        </c:ser>
        <c:ser>
          <c:idx val="2"/>
          <c:order val="2"/>
          <c:tx>
            <c:strRef>
              <c:f>'End Plates'!$X$2</c:f>
              <c:strCache>
                <c:ptCount val="1"/>
                <c:pt idx="0">
                  <c:v>BCS7</c:v>
                </c:pt>
              </c:strCache>
            </c:strRef>
          </c:tx>
          <c:spPr>
            <a:solidFill>
              <a:schemeClr val="accent1"/>
            </a:soli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('End Plates'!$A$3:$A$4,'End Plates'!$A$6:$A$7,'End Plates'!$A$11:$A$12)</c:f>
              <c:strCache>
                <c:ptCount val="6"/>
                <c:pt idx="0">
                  <c:v>Bullet gauges loading 
[RT / 28-02-2024]</c:v>
                </c:pt>
                <c:pt idx="1">
                  <c:v>After SS shell welding 
[RT / 29-02-2024]</c:v>
                </c:pt>
                <c:pt idx="2">
                  <c:v>Inside Cluster D cryostat 
[RT / 29-04-2024]</c:v>
                </c:pt>
                <c:pt idx="3">
                  <c:v>Cooldown n°1 (Before powering)
[1,9K / 07-05-2024]</c:v>
                </c:pt>
                <c:pt idx="4">
                  <c:v>SP301 &amp; SP302 at maximum current I=10,84 kA 
[1,9 K - 17/05/2024]</c:v>
                </c:pt>
                <c:pt idx="5">
                  <c:v>Warm-up (inside cryostat) 
[RT-22/05/2024]</c:v>
                </c:pt>
              </c:strCache>
              <c:extLst/>
            </c:strRef>
          </c:cat>
          <c:val>
            <c:numRef>
              <c:f>('End Plates'!$X$3:$X$4,'End Plates'!$X$6:$X$7,'End Plates'!$X$11:$X$12)</c:f>
              <c:numCache>
                <c:formatCode>0</c:formatCode>
                <c:ptCount val="6"/>
                <c:pt idx="0">
                  <c:v>-12.157288028797204</c:v>
                </c:pt>
                <c:pt idx="1">
                  <c:v>-11.413786055688989</c:v>
                </c:pt>
                <c:pt idx="2">
                  <c:v>-11.120739540763465</c:v>
                </c:pt>
                <c:pt idx="3">
                  <c:v>-37.327305589527263</c:v>
                </c:pt>
                <c:pt idx="4">
                  <c:v>-75.718133047817773</c:v>
                </c:pt>
                <c:pt idx="5">
                  <c:v>-6.3470869527587155</c:v>
                </c:pt>
              </c:numCache>
              <c:extLst/>
            </c:numRef>
          </c:val>
          <c:extLst>
            <c:ext xmlns:c16="http://schemas.microsoft.com/office/drawing/2014/chart" uri="{C3380CC4-5D6E-409C-BE32-E72D297353CC}">
              <c16:uniqueId val="{00000002-B3A3-445F-BB70-C051EB854226}"/>
            </c:ext>
          </c:extLst>
        </c:ser>
        <c:ser>
          <c:idx val="3"/>
          <c:order val="3"/>
          <c:tx>
            <c:strRef>
              <c:f>'End Plates'!$Y$2</c:f>
              <c:strCache>
                <c:ptCount val="1"/>
                <c:pt idx="0">
                  <c:v>BCS8</c:v>
                </c:pt>
              </c:strCache>
            </c:strRef>
          </c:tx>
          <c:spPr>
            <a:solidFill>
              <a:schemeClr val="accent1">
                <a:lumMod val="60000"/>
                <a:lumOff val="40000"/>
              </a:schemeClr>
            </a:soli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('End Plates'!$A$3:$A$4,'End Plates'!$A$6:$A$7,'End Plates'!$A$11:$A$12)</c:f>
              <c:strCache>
                <c:ptCount val="6"/>
                <c:pt idx="0">
                  <c:v>Bullet gauges loading 
[RT / 28-02-2024]</c:v>
                </c:pt>
                <c:pt idx="1">
                  <c:v>After SS shell welding 
[RT / 29-02-2024]</c:v>
                </c:pt>
                <c:pt idx="2">
                  <c:v>Inside Cluster D cryostat 
[RT / 29-04-2024]</c:v>
                </c:pt>
                <c:pt idx="3">
                  <c:v>Cooldown n°1 (Before powering)
[1,9K / 07-05-2024]</c:v>
                </c:pt>
                <c:pt idx="4">
                  <c:v>SP301 &amp; SP302 at maximum current I=10,84 kA 
[1,9 K - 17/05/2024]</c:v>
                </c:pt>
                <c:pt idx="5">
                  <c:v>Warm-up (inside cryostat) 
[RT-22/05/2024]</c:v>
                </c:pt>
              </c:strCache>
              <c:extLst/>
            </c:strRef>
          </c:cat>
          <c:val>
            <c:numRef>
              <c:f>('End Plates'!$Y$3:$Y$4,'End Plates'!$Y$6:$Y$7,'End Plates'!$Y$11:$Y$12)</c:f>
              <c:numCache>
                <c:formatCode>0</c:formatCode>
                <c:ptCount val="6"/>
                <c:pt idx="0">
                  <c:v>-12.939516069952777</c:v>
                </c:pt>
                <c:pt idx="1">
                  <c:v>-13.284775343290413</c:v>
                </c:pt>
                <c:pt idx="2">
                  <c:v>-11.872140861085322</c:v>
                </c:pt>
                <c:pt idx="3">
                  <c:v>-18.634752743982023</c:v>
                </c:pt>
                <c:pt idx="4">
                  <c:v>-49.130086328736724</c:v>
                </c:pt>
                <c:pt idx="5">
                  <c:v>-2.7035419505180371</c:v>
                </c:pt>
              </c:numCache>
              <c:extLst/>
            </c:numRef>
          </c:val>
          <c:extLst>
            <c:ext xmlns:c16="http://schemas.microsoft.com/office/drawing/2014/chart" uri="{C3380CC4-5D6E-409C-BE32-E72D297353CC}">
              <c16:uniqueId val="{00000003-B3A3-445F-BB70-C051EB854226}"/>
            </c:ext>
          </c:extLst>
        </c:ser>
        <c:ser>
          <c:idx val="4"/>
          <c:order val="4"/>
          <c:tx>
            <c:strRef>
              <c:f>'End Plates'!$AD$2</c:f>
              <c:strCache>
                <c:ptCount val="1"/>
                <c:pt idx="0">
                  <c:v>BNCS5</c:v>
                </c:pt>
              </c:strCache>
            </c:strRef>
          </c:tx>
          <c:spPr>
            <a:solidFill>
              <a:schemeClr val="accent2">
                <a:lumMod val="50000"/>
              </a:schemeClr>
            </a:soli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('End Plates'!$A$3:$A$4,'End Plates'!$A$6:$A$7,'End Plates'!$A$11:$A$12)</c:f>
              <c:strCache>
                <c:ptCount val="6"/>
                <c:pt idx="0">
                  <c:v>Bullet gauges loading 
[RT / 28-02-2024]</c:v>
                </c:pt>
                <c:pt idx="1">
                  <c:v>After SS shell welding 
[RT / 29-02-2024]</c:v>
                </c:pt>
                <c:pt idx="2">
                  <c:v>Inside Cluster D cryostat 
[RT / 29-04-2024]</c:v>
                </c:pt>
                <c:pt idx="3">
                  <c:v>Cooldown n°1 (Before powering)
[1,9K / 07-05-2024]</c:v>
                </c:pt>
                <c:pt idx="4">
                  <c:v>SP301 &amp; SP302 at maximum current I=10,84 kA 
[1,9 K - 17/05/2024]</c:v>
                </c:pt>
                <c:pt idx="5">
                  <c:v>Warm-up (inside cryostat) 
[RT-22/05/2024]</c:v>
                </c:pt>
              </c:strCache>
              <c:extLst/>
            </c:strRef>
          </c:cat>
          <c:val>
            <c:numRef>
              <c:f>('End Plates'!$AD$3:$AD$4,'End Plates'!$AD$6:$AD$7,'End Plates'!$AD$11:$AD$12)</c:f>
              <c:numCache>
                <c:formatCode>0</c:formatCode>
                <c:ptCount val="6"/>
                <c:pt idx="0">
                  <c:v>-12.010861104837049</c:v>
                </c:pt>
                <c:pt idx="1">
                  <c:v>-13.202121198055005</c:v>
                </c:pt>
                <c:pt idx="2">
                  <c:v>-12.924102709535919</c:v>
                </c:pt>
                <c:pt idx="3">
                  <c:v>-7.2173060151940298</c:v>
                </c:pt>
                <c:pt idx="4">
                  <c:v>-59.45703780803197</c:v>
                </c:pt>
                <c:pt idx="5">
                  <c:v>-1.2518345996562117</c:v>
                </c:pt>
              </c:numCache>
              <c:extLst/>
            </c:numRef>
          </c:val>
          <c:extLst>
            <c:ext xmlns:c16="http://schemas.microsoft.com/office/drawing/2014/chart" uri="{C3380CC4-5D6E-409C-BE32-E72D297353CC}">
              <c16:uniqueId val="{00000004-B3A3-445F-BB70-C051EB854226}"/>
            </c:ext>
          </c:extLst>
        </c:ser>
        <c:ser>
          <c:idx val="5"/>
          <c:order val="5"/>
          <c:tx>
            <c:strRef>
              <c:f>'End Plates'!$AE$2</c:f>
              <c:strCache>
                <c:ptCount val="1"/>
                <c:pt idx="0">
                  <c:v>BNCS6</c:v>
                </c:pt>
              </c:strCache>
            </c:strRef>
          </c:tx>
          <c:spPr>
            <a:solidFill>
              <a:schemeClr val="accent2">
                <a:lumMod val="75000"/>
              </a:schemeClr>
            </a:soli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('End Plates'!$A$3:$A$4,'End Plates'!$A$6:$A$7,'End Plates'!$A$11:$A$12)</c:f>
              <c:strCache>
                <c:ptCount val="6"/>
                <c:pt idx="0">
                  <c:v>Bullet gauges loading 
[RT / 28-02-2024]</c:v>
                </c:pt>
                <c:pt idx="1">
                  <c:v>After SS shell welding 
[RT / 29-02-2024]</c:v>
                </c:pt>
                <c:pt idx="2">
                  <c:v>Inside Cluster D cryostat 
[RT / 29-04-2024]</c:v>
                </c:pt>
                <c:pt idx="3">
                  <c:v>Cooldown n°1 (Before powering)
[1,9K / 07-05-2024]</c:v>
                </c:pt>
                <c:pt idx="4">
                  <c:v>SP301 &amp; SP302 at maximum current I=10,84 kA 
[1,9 K - 17/05/2024]</c:v>
                </c:pt>
                <c:pt idx="5">
                  <c:v>Warm-up (inside cryostat) 
[RT-22/05/2024]</c:v>
                </c:pt>
              </c:strCache>
              <c:extLst/>
            </c:strRef>
          </c:cat>
          <c:val>
            <c:numRef>
              <c:f>('End Plates'!$AE$3:$AE$4,'End Plates'!$AE$6:$AE$7,'End Plates'!$AE$11:$AE$12)</c:f>
              <c:numCache>
                <c:formatCode>0</c:formatCode>
                <c:ptCount val="6"/>
                <c:pt idx="0">
                  <c:v>-12.18811474963092</c:v>
                </c:pt>
                <c:pt idx="1">
                  <c:v>-13.720588109077086</c:v>
                </c:pt>
                <c:pt idx="2">
                  <c:v>-13.450083633761219</c:v>
                </c:pt>
                <c:pt idx="3">
                  <c:v>-24.661376666973727</c:v>
                </c:pt>
                <c:pt idx="4">
                  <c:v>-87.124019756293109</c:v>
                </c:pt>
                <c:pt idx="5">
                  <c:v>-4.4234995727347641</c:v>
                </c:pt>
              </c:numCache>
              <c:extLst/>
            </c:numRef>
          </c:val>
          <c:extLst>
            <c:ext xmlns:c16="http://schemas.microsoft.com/office/drawing/2014/chart" uri="{C3380CC4-5D6E-409C-BE32-E72D297353CC}">
              <c16:uniqueId val="{00000005-B3A3-445F-BB70-C051EB854226}"/>
            </c:ext>
          </c:extLst>
        </c:ser>
        <c:ser>
          <c:idx val="6"/>
          <c:order val="6"/>
          <c:tx>
            <c:strRef>
              <c:f>'End Plates'!$AF$2</c:f>
              <c:strCache>
                <c:ptCount val="1"/>
                <c:pt idx="0">
                  <c:v>BNCS7</c:v>
                </c:pt>
              </c:strCache>
            </c:strRef>
          </c:tx>
          <c:spPr>
            <a:solidFill>
              <a:schemeClr val="accent2"/>
            </a:soli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('End Plates'!$A$3:$A$4,'End Plates'!$A$6:$A$7,'End Plates'!$A$11:$A$12)</c:f>
              <c:strCache>
                <c:ptCount val="6"/>
                <c:pt idx="0">
                  <c:v>Bullet gauges loading 
[RT / 28-02-2024]</c:v>
                </c:pt>
                <c:pt idx="1">
                  <c:v>After SS shell welding 
[RT / 29-02-2024]</c:v>
                </c:pt>
                <c:pt idx="2">
                  <c:v>Inside Cluster D cryostat 
[RT / 29-04-2024]</c:v>
                </c:pt>
                <c:pt idx="3">
                  <c:v>Cooldown n°1 (Before powering)
[1,9K / 07-05-2024]</c:v>
                </c:pt>
                <c:pt idx="4">
                  <c:v>SP301 &amp; SP302 at maximum current I=10,84 kA 
[1,9 K - 17/05/2024]</c:v>
                </c:pt>
                <c:pt idx="5">
                  <c:v>Warm-up (inside cryostat) 
[RT-22/05/2024]</c:v>
                </c:pt>
              </c:strCache>
              <c:extLst/>
            </c:strRef>
          </c:cat>
          <c:val>
            <c:numRef>
              <c:f>('End Plates'!$AF$3:$AF$4,'End Plates'!$AF$6:$AF$7,'End Plates'!$AF$11:$AF$12)</c:f>
              <c:numCache>
                <c:formatCode>0</c:formatCode>
                <c:ptCount val="6"/>
                <c:pt idx="0">
                  <c:v>-12.080221226712913</c:v>
                </c:pt>
                <c:pt idx="1">
                  <c:v>-11.684290531004857</c:v>
                </c:pt>
                <c:pt idx="2">
                  <c:v>-10.820179012634725</c:v>
                </c:pt>
                <c:pt idx="3">
                  <c:v>-24.530363103430428</c:v>
                </c:pt>
                <c:pt idx="4">
                  <c:v>-72.327193756108883</c:v>
                </c:pt>
                <c:pt idx="5">
                  <c:v>-6.1772702543659763</c:v>
                </c:pt>
              </c:numCache>
              <c:extLst/>
            </c:numRef>
          </c:val>
          <c:extLst>
            <c:ext xmlns:c16="http://schemas.microsoft.com/office/drawing/2014/chart" uri="{C3380CC4-5D6E-409C-BE32-E72D297353CC}">
              <c16:uniqueId val="{00000006-B3A3-445F-BB70-C051EB854226}"/>
            </c:ext>
          </c:extLst>
        </c:ser>
        <c:ser>
          <c:idx val="7"/>
          <c:order val="7"/>
          <c:tx>
            <c:strRef>
              <c:f>'End Plates'!$AG$2</c:f>
              <c:strCache>
                <c:ptCount val="1"/>
                <c:pt idx="0">
                  <c:v>BNCS8</c:v>
                </c:pt>
              </c:strCache>
            </c:strRef>
          </c:tx>
          <c:spPr>
            <a:solidFill>
              <a:schemeClr val="accent2">
                <a:lumMod val="60000"/>
                <a:lumOff val="40000"/>
              </a:schemeClr>
            </a:soli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('End Plates'!$A$3:$A$4,'End Plates'!$A$6:$A$7,'End Plates'!$A$11:$A$12)</c:f>
              <c:strCache>
                <c:ptCount val="6"/>
                <c:pt idx="0">
                  <c:v>Bullet gauges loading 
[RT / 28-02-2024]</c:v>
                </c:pt>
                <c:pt idx="1">
                  <c:v>After SS shell welding 
[RT / 29-02-2024]</c:v>
                </c:pt>
                <c:pt idx="2">
                  <c:v>Inside Cluster D cryostat 
[RT / 29-04-2024]</c:v>
                </c:pt>
                <c:pt idx="3">
                  <c:v>Cooldown n°1 (Before powering)
[1,9K / 07-05-2024]</c:v>
                </c:pt>
                <c:pt idx="4">
                  <c:v>SP301 &amp; SP302 at maximum current I=10,84 kA 
[1,9 K - 17/05/2024]</c:v>
                </c:pt>
                <c:pt idx="5">
                  <c:v>Warm-up (inside cryostat) 
[RT-22/05/2024]</c:v>
                </c:pt>
              </c:strCache>
              <c:extLst/>
            </c:strRef>
          </c:cat>
          <c:val>
            <c:numRef>
              <c:f>('End Plates'!$AG$3:$AG$4,'End Plates'!$AG$6:$AG$7,'End Plates'!$AG$11:$AG$12)</c:f>
              <c:numCache>
                <c:formatCode>0</c:formatCode>
                <c:ptCount val="6"/>
                <c:pt idx="0">
                  <c:v>-13.028142892349715</c:v>
                </c:pt>
                <c:pt idx="1">
                  <c:v>-13.104439026413166</c:v>
                </c:pt>
                <c:pt idx="2">
                  <c:v>-12.999242841568105</c:v>
                </c:pt>
                <c:pt idx="3">
                  <c:v>-33.5471789472927</c:v>
                </c:pt>
                <c:pt idx="4">
                  <c:v>-122.76741572027859</c:v>
                </c:pt>
                <c:pt idx="5">
                  <c:v>-9.0769279494880166</c:v>
                </c:pt>
              </c:numCache>
              <c:extLst/>
            </c:numRef>
          </c:val>
          <c:extLst>
            <c:ext xmlns:c16="http://schemas.microsoft.com/office/drawing/2014/chart" uri="{C3380CC4-5D6E-409C-BE32-E72D297353CC}">
              <c16:uniqueId val="{00000007-B3A3-445F-BB70-C051EB854226}"/>
            </c:ext>
          </c:extLst>
        </c:ser>
        <c:dLbls>
          <c:showLegendKey val="0"/>
          <c:showVal val="0"/>
          <c:showCatName val="0"/>
          <c:showSerName val="0"/>
          <c:showPercent val="0"/>
          <c:showBubbleSize val="0"/>
        </c:dLbls>
        <c:gapWidth val="150"/>
        <c:axId val="225995304"/>
        <c:axId val="225995696"/>
      </c:barChart>
      <c:lineChart>
        <c:grouping val="standard"/>
        <c:varyColors val="0"/>
        <c:ser>
          <c:idx val="10"/>
          <c:order val="8"/>
          <c:tx>
            <c:strRef>
              <c:f>'End Plates'!$AI$1:$AI$2</c:f>
              <c:strCache>
                <c:ptCount val="2"/>
                <c:pt idx="0">
                  <c:v>3D FEA estimation (kN) SP301</c:v>
                </c:pt>
              </c:strCache>
            </c:strRef>
          </c:tx>
          <c:spPr>
            <a:ln w="31750" cap="rnd">
              <a:solidFill>
                <a:sysClr val="windowText" lastClr="000000"/>
              </a:solidFill>
              <a:prstDash val="solid"/>
              <a:round/>
            </a:ln>
            <a:effectLst>
              <a:outerShdw blurRad="40000" dist="23000" dir="5400000" rotWithShape="0">
                <a:srgbClr val="000000">
                  <a:alpha val="35000"/>
                </a:srgbClr>
              </a:outerShdw>
            </a:effectLst>
          </c:spPr>
          <c:marker>
            <c:symbol val="none"/>
          </c:marker>
          <c:cat>
            <c:strLit>
              <c:ptCount val="6"/>
              <c:pt idx="0">
                <c:v>Bullet gauges loading 
[RT / 28-02-2024]</c:v>
              </c:pt>
              <c:pt idx="1">
                <c:v>After SS shell welding 
[RT / 29-02-2024]</c:v>
              </c:pt>
              <c:pt idx="2">
                <c:v>Inside Cluster D cryostat 
[RT / 29-04-2024]</c:v>
              </c:pt>
              <c:pt idx="3">
                <c:v>Cooldown n°1 (Before powering)
[1,9K / 07-05-2024]</c:v>
              </c:pt>
              <c:pt idx="4">
                <c:v>SP301 &amp; SP302 at maximum current I=10,84 kA 
[1,9 K - 17/05/2024]</c:v>
              </c:pt>
              <c:pt idx="5">
                <c:v>Warm-up (inside cryostat) 
[RT-22/05/2024]</c:v>
              </c:pt>
              <c:extLst>
                <c:ext xmlns:c15="http://schemas.microsoft.com/office/drawing/2012/chart" uri="{02D57815-91ED-43cb-92C2-25804820EDAC}">
                  <c15:autoCat val="1"/>
                </c:ext>
              </c:extLst>
            </c:strLit>
          </c:cat>
          <c:val>
            <c:numRef>
              <c:f>('End Plates'!$AI$3:$AI$4,'End Plates'!$AI$6:$AI$7,'End Plates'!$AI$11:$AI$12)</c:f>
              <c:numCache>
                <c:formatCode>0</c:formatCode>
                <c:ptCount val="6"/>
                <c:pt idx="0">
                  <c:v>-11.2</c:v>
                </c:pt>
                <c:pt idx="1">
                  <c:v>-11.2</c:v>
                </c:pt>
                <c:pt idx="2">
                  <c:v>-11.2</c:v>
                </c:pt>
                <c:pt idx="3" formatCode="General">
                  <c:v>-43.039000000000001</c:v>
                </c:pt>
                <c:pt idx="4" formatCode="General">
                  <c:v>-95.191500000000005</c:v>
                </c:pt>
                <c:pt idx="5">
                  <c:v>-11</c:v>
                </c:pt>
              </c:numCache>
              <c:extLst/>
            </c:numRef>
          </c:val>
          <c:smooth val="0"/>
          <c:extLst xmlns:c15="http://schemas.microsoft.com/office/drawing/2012/chart">
            <c:ext xmlns:c16="http://schemas.microsoft.com/office/drawing/2014/chart" uri="{C3380CC4-5D6E-409C-BE32-E72D297353CC}">
              <c16:uniqueId val="{00000008-B3A3-445F-BB70-C051EB854226}"/>
            </c:ext>
          </c:extLst>
        </c:ser>
        <c:dLbls>
          <c:showLegendKey val="0"/>
          <c:showVal val="0"/>
          <c:showCatName val="0"/>
          <c:showSerName val="0"/>
          <c:showPercent val="0"/>
          <c:showBubbleSize val="0"/>
        </c:dLbls>
        <c:marker val="1"/>
        <c:smooth val="0"/>
        <c:axId val="225995304"/>
        <c:axId val="225995696"/>
        <c:extLst/>
      </c:lineChart>
      <c:catAx>
        <c:axId val="225995304"/>
        <c:scaling>
          <c:orientation val="minMax"/>
        </c:scaling>
        <c:delete val="0"/>
        <c:axPos val="b"/>
        <c:numFmt formatCode="General" sourceLinked="0"/>
        <c:majorTickMark val="none"/>
        <c:minorTickMark val="none"/>
        <c:tickLblPos val="low"/>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2"/>
                </a:solidFill>
                <a:latin typeface="+mn-lt"/>
                <a:ea typeface="+mn-ea"/>
                <a:cs typeface="+mn-cs"/>
              </a:defRPr>
            </a:pPr>
            <a:endParaRPr lang="en-US"/>
          </a:p>
        </c:txPr>
        <c:crossAx val="225995696"/>
        <c:crosses val="autoZero"/>
        <c:auto val="1"/>
        <c:lblAlgn val="ctr"/>
        <c:lblOffset val="100"/>
        <c:noMultiLvlLbl val="0"/>
      </c:catAx>
      <c:valAx>
        <c:axId val="225995696"/>
        <c:scaling>
          <c:orientation val="minMax"/>
        </c:scaling>
        <c:delete val="0"/>
        <c:axPos val="l"/>
        <c:majorGridlines>
          <c:spPr>
            <a:ln w="9525" cap="flat" cmpd="sng" algn="ctr">
              <a:solidFill>
                <a:schemeClr val="tx2">
                  <a:lumMod val="15000"/>
                  <a:lumOff val="85000"/>
                </a:schemeClr>
              </a:solidFill>
              <a:round/>
            </a:ln>
            <a:effectLst/>
          </c:spPr>
        </c:majorGridlines>
        <c:minorGridlines>
          <c:spPr>
            <a:ln>
              <a:solidFill>
                <a:schemeClr val="tx2">
                  <a:lumMod val="5000"/>
                  <a:lumOff val="95000"/>
                </a:schemeClr>
              </a:solidFill>
            </a:ln>
            <a:effectLst/>
          </c:spPr>
        </c:minorGridlines>
        <c:title>
          <c:tx>
            <c:rich>
              <a:bodyPr rot="-5400000" spcFirstLastPara="1" vertOverflow="ellipsis" vert="horz" wrap="square" anchor="ctr" anchorCtr="1"/>
              <a:lstStyle/>
              <a:p>
                <a:pPr>
                  <a:defRPr sz="1200" b="1" i="0" u="none" strike="noStrike" kern="1200" baseline="0">
                    <a:solidFill>
                      <a:schemeClr val="tx2"/>
                    </a:solidFill>
                    <a:latin typeface="+mn-lt"/>
                    <a:ea typeface="+mn-ea"/>
                    <a:cs typeface="+mn-cs"/>
                  </a:defRPr>
                </a:pPr>
                <a:r>
                  <a:rPr lang="en-GB" sz="1200"/>
                  <a:t>Force</a:t>
                </a:r>
                <a:r>
                  <a:rPr lang="en-GB" sz="1200" baseline="0"/>
                  <a:t> (kN/bullet)</a:t>
                </a:r>
                <a:endParaRPr lang="en-GB" sz="1200"/>
              </a:p>
            </c:rich>
          </c:tx>
          <c:overlay val="0"/>
          <c:spPr>
            <a:noFill/>
            <a:ln>
              <a:noFill/>
            </a:ln>
            <a:effectLst/>
          </c:spPr>
          <c:txPr>
            <a:bodyPr rot="-54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crossAx val="225995304"/>
        <c:crosses val="autoZero"/>
        <c:crossBetween val="between"/>
        <c:majorUnit val="5"/>
      </c:valAx>
      <c:spPr>
        <a:noFill/>
        <a:ln>
          <a:noFill/>
        </a:ln>
        <a:effectLst/>
      </c:spPr>
    </c:plotArea>
    <c:legend>
      <c:legendPos val="r"/>
      <c:layout>
        <c:manualLayout>
          <c:xMode val="edge"/>
          <c:yMode val="edge"/>
          <c:x val="0.11458662939717726"/>
          <c:y val="0.30943779281969752"/>
          <c:w val="0.28176538061920742"/>
          <c:h val="0.43311987596649448"/>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GB" baseline="0" dirty="0"/>
              <a:t>End Plate bullets SP302</a:t>
            </a:r>
            <a:r>
              <a:rPr lang="en-GB" dirty="0"/>
              <a:t> - Longitudinal</a:t>
            </a:r>
            <a:r>
              <a:rPr lang="en-GB" baseline="0" dirty="0"/>
              <a:t> Force</a:t>
            </a:r>
            <a:endParaRPr lang="en-GB" dirty="0"/>
          </a:p>
        </c:rich>
      </c:tx>
      <c:layout>
        <c:manualLayout>
          <c:xMode val="edge"/>
          <c:yMode val="edge"/>
          <c:x val="0.23931655418348999"/>
          <c:y val="1.603087913792642E-3"/>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manualLayout>
          <c:layoutTarget val="inner"/>
          <c:xMode val="edge"/>
          <c:yMode val="edge"/>
          <c:x val="8.4264566929133852E-2"/>
          <c:y val="8.9625759524862805E-2"/>
          <c:w val="0.88983055098676478"/>
          <c:h val="0.63455681280275045"/>
        </c:manualLayout>
      </c:layout>
      <c:barChart>
        <c:barDir val="col"/>
        <c:grouping val="clustered"/>
        <c:varyColors val="0"/>
        <c:ser>
          <c:idx val="0"/>
          <c:order val="0"/>
          <c:tx>
            <c:strRef>
              <c:f>'End Plates'!$R$2</c:f>
              <c:strCache>
                <c:ptCount val="1"/>
                <c:pt idx="0">
                  <c:v>BCS1</c:v>
                </c:pt>
              </c:strCache>
            </c:strRef>
          </c:tx>
          <c:spPr>
            <a:solidFill>
              <a:schemeClr val="accent1">
                <a:lumMod val="50000"/>
              </a:schemeClr>
            </a:soli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('End Plates'!$A$3:$A$4,'End Plates'!$A$6:$A$7,'End Plates'!$A$11:$A$12)</c:f>
              <c:strCache>
                <c:ptCount val="6"/>
                <c:pt idx="0">
                  <c:v>Bullet gauges loading 
[RT / 28-02-2024]</c:v>
                </c:pt>
                <c:pt idx="1">
                  <c:v>After SS shell welding 
[RT / 29-02-2024]</c:v>
                </c:pt>
                <c:pt idx="2">
                  <c:v>Inside Cluster D cryostat 
[RT / 29-04-2024]</c:v>
                </c:pt>
                <c:pt idx="3">
                  <c:v>Cooldown n°1 (Before powering)
[1,9K / 07-05-2024]</c:v>
                </c:pt>
                <c:pt idx="4">
                  <c:v>SP301 &amp; SP302 at maximum current I=10,84 kA 
[1,9 K - 17/05/2024]</c:v>
                </c:pt>
                <c:pt idx="5">
                  <c:v>Warm-up (inside cryostat) 
[RT-22/05/2024]</c:v>
                </c:pt>
              </c:strCache>
              <c:extLst/>
            </c:strRef>
          </c:cat>
          <c:val>
            <c:numRef>
              <c:f>('End Plates'!$R$3:$R$4,'End Plates'!$R$6:$R$7,'End Plates'!$R$11:$R$12)</c:f>
              <c:numCache>
                <c:formatCode>0</c:formatCode>
                <c:ptCount val="6"/>
                <c:pt idx="0">
                  <c:v>-12.353808374112152</c:v>
                </c:pt>
                <c:pt idx="1">
                  <c:v>-12.623542181407176</c:v>
                </c:pt>
                <c:pt idx="2">
                  <c:v>-12.172701389214062</c:v>
                </c:pt>
                <c:pt idx="3">
                  <c:v>-29.489611817554675</c:v>
                </c:pt>
                <c:pt idx="4">
                  <c:v>-64.312246339342423</c:v>
                </c:pt>
                <c:pt idx="5">
                  <c:v>-14.081260742831576</c:v>
                </c:pt>
              </c:numCache>
              <c:extLst/>
            </c:numRef>
          </c:val>
          <c:extLst>
            <c:ext xmlns:c16="http://schemas.microsoft.com/office/drawing/2014/chart" uri="{C3380CC4-5D6E-409C-BE32-E72D297353CC}">
              <c16:uniqueId val="{00000000-3B86-4100-B987-81A6A6E12CB5}"/>
            </c:ext>
          </c:extLst>
        </c:ser>
        <c:ser>
          <c:idx val="1"/>
          <c:order val="1"/>
          <c:tx>
            <c:strRef>
              <c:f>'End Plates'!$S$2</c:f>
              <c:strCache>
                <c:ptCount val="1"/>
                <c:pt idx="0">
                  <c:v>BCS2</c:v>
                </c:pt>
              </c:strCache>
            </c:strRef>
          </c:tx>
          <c:spPr>
            <a:solidFill>
              <a:schemeClr val="accent1">
                <a:lumMod val="75000"/>
              </a:schemeClr>
            </a:soli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('End Plates'!$A$3:$A$4,'End Plates'!$A$6:$A$7,'End Plates'!$A$11:$A$12)</c:f>
              <c:strCache>
                <c:ptCount val="6"/>
                <c:pt idx="0">
                  <c:v>Bullet gauges loading 
[RT / 28-02-2024]</c:v>
                </c:pt>
                <c:pt idx="1">
                  <c:v>After SS shell welding 
[RT / 29-02-2024]</c:v>
                </c:pt>
                <c:pt idx="2">
                  <c:v>Inside Cluster D cryostat 
[RT / 29-04-2024]</c:v>
                </c:pt>
                <c:pt idx="3">
                  <c:v>Cooldown n°1 (Before powering)
[1,9K / 07-05-2024]</c:v>
                </c:pt>
                <c:pt idx="4">
                  <c:v>SP301 &amp; SP302 at maximum current I=10,84 kA 
[1,9 K - 17/05/2024]</c:v>
                </c:pt>
                <c:pt idx="5">
                  <c:v>Warm-up (inside cryostat) 
[RT-22/05/2024]</c:v>
                </c:pt>
              </c:strCache>
              <c:extLst/>
            </c:strRef>
          </c:cat>
          <c:val>
            <c:numRef>
              <c:f>('End Plates'!$S$3:$S$4,'End Plates'!$S$6:$S$7,'End Plates'!$S$11:$S$12)</c:f>
              <c:numCache>
                <c:formatCode>0</c:formatCode>
                <c:ptCount val="6"/>
                <c:pt idx="0">
                  <c:v>-11.097619500138176</c:v>
                </c:pt>
                <c:pt idx="1">
                  <c:v>-11.526496253737269</c:v>
                </c:pt>
                <c:pt idx="2">
                  <c:v>-10.519618484505981</c:v>
                </c:pt>
                <c:pt idx="3">
                  <c:v>-25.697925155007464</c:v>
                </c:pt>
                <c:pt idx="4">
                  <c:v>-60.535973037212067</c:v>
                </c:pt>
                <c:pt idx="5">
                  <c:v>-13.172065145242131</c:v>
                </c:pt>
              </c:numCache>
              <c:extLst/>
            </c:numRef>
          </c:val>
          <c:extLst>
            <c:ext xmlns:c16="http://schemas.microsoft.com/office/drawing/2014/chart" uri="{C3380CC4-5D6E-409C-BE32-E72D297353CC}">
              <c16:uniqueId val="{00000001-3B86-4100-B987-81A6A6E12CB5}"/>
            </c:ext>
          </c:extLst>
        </c:ser>
        <c:ser>
          <c:idx val="2"/>
          <c:order val="2"/>
          <c:tx>
            <c:strRef>
              <c:f>'End Plates'!$T$2</c:f>
              <c:strCache>
                <c:ptCount val="1"/>
                <c:pt idx="0">
                  <c:v>BCS3</c:v>
                </c:pt>
              </c:strCache>
            </c:strRef>
          </c:tx>
          <c:spPr>
            <a:solidFill>
              <a:schemeClr val="accent1"/>
            </a:soli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('End Plates'!$A$3:$A$4,'End Plates'!$A$6:$A$7,'End Plates'!$A$11:$A$12)</c:f>
              <c:strCache>
                <c:ptCount val="6"/>
                <c:pt idx="0">
                  <c:v>Bullet gauges loading 
[RT / 28-02-2024]</c:v>
                </c:pt>
                <c:pt idx="1">
                  <c:v>After SS shell welding 
[RT / 29-02-2024]</c:v>
                </c:pt>
                <c:pt idx="2">
                  <c:v>Inside Cluster D cryostat 
[RT / 29-04-2024]</c:v>
                </c:pt>
                <c:pt idx="3">
                  <c:v>Cooldown n°1 (Before powering)
[1,9K / 07-05-2024]</c:v>
                </c:pt>
                <c:pt idx="4">
                  <c:v>SP301 &amp; SP302 at maximum current I=10,84 kA 
[1,9 K - 17/05/2024]</c:v>
                </c:pt>
                <c:pt idx="5">
                  <c:v>Warm-up (inside cryostat) 
[RT-22/05/2024]</c:v>
                </c:pt>
              </c:strCache>
              <c:extLst/>
            </c:strRef>
          </c:cat>
          <c:val>
            <c:numRef>
              <c:f>('End Plates'!$T$3:$T$4,'End Plates'!$T$6:$T$7,'End Plates'!$T$11:$T$12)</c:f>
              <c:numCache>
                <c:formatCode>0</c:formatCode>
                <c:ptCount val="6"/>
                <c:pt idx="0">
                  <c:v>-11.482953510559643</c:v>
                </c:pt>
                <c:pt idx="1">
                  <c:v>-12.067505204369002</c:v>
                </c:pt>
                <c:pt idx="2">
                  <c:v>-10.820179012634725</c:v>
                </c:pt>
                <c:pt idx="3">
                  <c:v>-24.595869885202077</c:v>
                </c:pt>
                <c:pt idx="4">
                  <c:v>-51.326490188139061</c:v>
                </c:pt>
                <c:pt idx="5">
                  <c:v>-13.06686896039707</c:v>
                </c:pt>
              </c:numCache>
              <c:extLst/>
            </c:numRef>
          </c:val>
          <c:extLst>
            <c:ext xmlns:c16="http://schemas.microsoft.com/office/drawing/2014/chart" uri="{C3380CC4-5D6E-409C-BE32-E72D297353CC}">
              <c16:uniqueId val="{00000002-3B86-4100-B987-81A6A6E12CB5}"/>
            </c:ext>
          </c:extLst>
        </c:ser>
        <c:ser>
          <c:idx val="3"/>
          <c:order val="3"/>
          <c:tx>
            <c:strRef>
              <c:f>'End Plates'!$U$2</c:f>
              <c:strCache>
                <c:ptCount val="1"/>
                <c:pt idx="0">
                  <c:v>BCS4</c:v>
                </c:pt>
              </c:strCache>
            </c:strRef>
          </c:tx>
          <c:spPr>
            <a:solidFill>
              <a:schemeClr val="accent1">
                <a:lumMod val="60000"/>
                <a:lumOff val="40000"/>
              </a:schemeClr>
            </a:soli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('End Plates'!$A$3:$A$4,'End Plates'!$A$6:$A$7,'End Plates'!$A$11:$A$12)</c:f>
              <c:strCache>
                <c:ptCount val="6"/>
                <c:pt idx="0">
                  <c:v>Bullet gauges loading 
[RT / 28-02-2024]</c:v>
                </c:pt>
                <c:pt idx="1">
                  <c:v>After SS shell welding 
[RT / 29-02-2024]</c:v>
                </c:pt>
                <c:pt idx="2">
                  <c:v>Inside Cluster D cryostat 
[RT / 29-04-2024]</c:v>
                </c:pt>
                <c:pt idx="3">
                  <c:v>Cooldown n°1 (Before powering)
[1,9K / 07-05-2024]</c:v>
                </c:pt>
                <c:pt idx="4">
                  <c:v>SP301 &amp; SP302 at maximum current I=10,84 kA 
[1,9 K - 17/05/2024]</c:v>
                </c:pt>
                <c:pt idx="5">
                  <c:v>Warm-up (inside cryostat) 
[RT-22/05/2024]</c:v>
                </c:pt>
              </c:strCache>
              <c:extLst/>
            </c:strRef>
          </c:cat>
          <c:val>
            <c:numRef>
              <c:f>('End Plates'!$U$3:$U$4,'End Plates'!$U$6:$U$7,'End Plates'!$U$11:$U$12)</c:f>
              <c:numCache>
                <c:formatCode>0</c:formatCode>
                <c:ptCount val="6"/>
                <c:pt idx="0">
                  <c:v>-11.529193591810218</c:v>
                </c:pt>
                <c:pt idx="1">
                  <c:v>-12.706196326642582</c:v>
                </c:pt>
                <c:pt idx="2">
                  <c:v>-11.421300068892208</c:v>
                </c:pt>
                <c:pt idx="3">
                  <c:v>-23.18554740705952</c:v>
                </c:pt>
                <c:pt idx="4">
                  <c:v>-58.069835370514696</c:v>
                </c:pt>
                <c:pt idx="5">
                  <c:v>-14.855204102763087</c:v>
                </c:pt>
              </c:numCache>
              <c:extLst/>
            </c:numRef>
          </c:val>
          <c:extLst>
            <c:ext xmlns:c16="http://schemas.microsoft.com/office/drawing/2014/chart" uri="{C3380CC4-5D6E-409C-BE32-E72D297353CC}">
              <c16:uniqueId val="{00000003-3B86-4100-B987-81A6A6E12CB5}"/>
            </c:ext>
          </c:extLst>
        </c:ser>
        <c:ser>
          <c:idx val="4"/>
          <c:order val="4"/>
          <c:tx>
            <c:strRef>
              <c:f>'End Plates'!$Z$2</c:f>
              <c:strCache>
                <c:ptCount val="1"/>
                <c:pt idx="0">
                  <c:v>BNCS1</c:v>
                </c:pt>
              </c:strCache>
            </c:strRef>
          </c:tx>
          <c:spPr>
            <a:solidFill>
              <a:schemeClr val="accent2">
                <a:lumMod val="50000"/>
              </a:schemeClr>
            </a:soli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('End Plates'!$A$3:$A$4,'End Plates'!$A$6:$A$7,'End Plates'!$A$11:$A$12)</c:f>
              <c:strCache>
                <c:ptCount val="6"/>
                <c:pt idx="0">
                  <c:v>Bullet gauges loading 
[RT / 28-02-2024]</c:v>
                </c:pt>
                <c:pt idx="1">
                  <c:v>After SS shell welding 
[RT / 29-02-2024]</c:v>
                </c:pt>
                <c:pt idx="2">
                  <c:v>Inside Cluster D cryostat 
[RT / 29-04-2024]</c:v>
                </c:pt>
                <c:pt idx="3">
                  <c:v>Cooldown n°1 (Before powering)
[1,9K / 07-05-2024]</c:v>
                </c:pt>
                <c:pt idx="4">
                  <c:v>SP301 &amp; SP302 at maximum current I=10,84 kA 
[1,9 K - 17/05/2024]</c:v>
                </c:pt>
                <c:pt idx="5">
                  <c:v>Warm-up (inside cryostat) 
[RT-22/05/2024]</c:v>
                </c:pt>
              </c:strCache>
              <c:extLst/>
            </c:strRef>
          </c:cat>
          <c:val>
            <c:numRef>
              <c:f>('End Plates'!$Z$3:$Z$4,'End Plates'!$Z$6:$Z$7,'End Plates'!$Z$11:$Z$12)</c:f>
              <c:numCache>
                <c:formatCode>0</c:formatCode>
                <c:ptCount val="6"/>
                <c:pt idx="0">
                  <c:v>-13.995331258507591</c:v>
                </c:pt>
                <c:pt idx="1">
                  <c:v>-14.847690089559871</c:v>
                </c:pt>
                <c:pt idx="2">
                  <c:v>-14.877746142372743</c:v>
                </c:pt>
                <c:pt idx="3">
                  <c:v>-27.967542476389891</c:v>
                </c:pt>
                <c:pt idx="4">
                  <c:v>-90.091091636538408</c:v>
                </c:pt>
                <c:pt idx="5">
                  <c:v>-18.927799258907548</c:v>
                </c:pt>
              </c:numCache>
              <c:extLst/>
            </c:numRef>
          </c:val>
          <c:extLst>
            <c:ext xmlns:c16="http://schemas.microsoft.com/office/drawing/2014/chart" uri="{C3380CC4-5D6E-409C-BE32-E72D297353CC}">
              <c16:uniqueId val="{00000004-3B86-4100-B987-81A6A6E12CB5}"/>
            </c:ext>
          </c:extLst>
        </c:ser>
        <c:ser>
          <c:idx val="5"/>
          <c:order val="5"/>
          <c:tx>
            <c:strRef>
              <c:f>'End Plates'!$AA$2</c:f>
              <c:strCache>
                <c:ptCount val="1"/>
                <c:pt idx="0">
                  <c:v>BNCS2</c:v>
                </c:pt>
              </c:strCache>
            </c:strRef>
          </c:tx>
          <c:spPr>
            <a:solidFill>
              <a:schemeClr val="accent2">
                <a:lumMod val="75000"/>
              </a:schemeClr>
            </a:soli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('End Plates'!$A$3:$A$4,'End Plates'!$A$6:$A$7,'End Plates'!$A$11:$A$12)</c:f>
              <c:strCache>
                <c:ptCount val="6"/>
                <c:pt idx="0">
                  <c:v>Bullet gauges loading 
[RT / 28-02-2024]</c:v>
                </c:pt>
                <c:pt idx="1">
                  <c:v>After SS shell welding 
[RT / 29-02-2024]</c:v>
                </c:pt>
                <c:pt idx="2">
                  <c:v>Inside Cluster D cryostat 
[RT / 29-04-2024]</c:v>
                </c:pt>
                <c:pt idx="3">
                  <c:v>Cooldown n°1 (Before powering)
[1,9K / 07-05-2024]</c:v>
                </c:pt>
                <c:pt idx="4">
                  <c:v>SP301 &amp; SP302 at maximum current I=10,84 kA 
[1,9 K - 17/05/2024]</c:v>
                </c:pt>
                <c:pt idx="5">
                  <c:v>Warm-up (inside cryostat) 
[RT-22/05/2024]</c:v>
                </c:pt>
              </c:strCache>
              <c:extLst/>
            </c:strRef>
          </c:cat>
          <c:val>
            <c:numRef>
              <c:f>('End Plates'!$AA$3:$AA$4,'End Plates'!$AA$6:$AA$7,'End Plates'!$AA$11:$AA$12)</c:f>
              <c:numCache>
                <c:formatCode>0</c:formatCode>
                <c:ptCount val="6"/>
                <c:pt idx="0">
                  <c:v>-14.450025390804917</c:v>
                </c:pt>
                <c:pt idx="1">
                  <c:v>-15.366157000581952</c:v>
                </c:pt>
                <c:pt idx="2">
                  <c:v>-14.351765218147445</c:v>
                </c:pt>
                <c:pt idx="3">
                  <c:v>-37.581626036405432</c:v>
                </c:pt>
                <c:pt idx="4">
                  <c:v>-105.54298545443912</c:v>
                </c:pt>
                <c:pt idx="5">
                  <c:v>-22.00103065902394</c:v>
                </c:pt>
              </c:numCache>
              <c:extLst/>
            </c:numRef>
          </c:val>
          <c:extLst>
            <c:ext xmlns:c16="http://schemas.microsoft.com/office/drawing/2014/chart" uri="{C3380CC4-5D6E-409C-BE32-E72D297353CC}">
              <c16:uniqueId val="{00000005-3B86-4100-B987-81A6A6E12CB5}"/>
            </c:ext>
          </c:extLst>
        </c:ser>
        <c:ser>
          <c:idx val="6"/>
          <c:order val="6"/>
          <c:tx>
            <c:strRef>
              <c:f>'End Plates'!$AB$2</c:f>
              <c:strCache>
                <c:ptCount val="1"/>
                <c:pt idx="0">
                  <c:v>BNCS3</c:v>
                </c:pt>
              </c:strCache>
            </c:strRef>
          </c:tx>
          <c:spPr>
            <a:solidFill>
              <a:schemeClr val="accent2"/>
            </a:soli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('End Plates'!$A$3:$A$4,'End Plates'!$A$6:$A$7,'End Plates'!$A$11:$A$12)</c:f>
              <c:strCache>
                <c:ptCount val="6"/>
                <c:pt idx="0">
                  <c:v>Bullet gauges loading 
[RT / 28-02-2024]</c:v>
                </c:pt>
                <c:pt idx="1">
                  <c:v>After SS shell welding 
[RT / 29-02-2024]</c:v>
                </c:pt>
                <c:pt idx="2">
                  <c:v>Inside Cluster D cryostat 
[RT / 29-04-2024]</c:v>
                </c:pt>
                <c:pt idx="3">
                  <c:v>Cooldown n°1 (Before powering)
[1,9K / 07-05-2024]</c:v>
                </c:pt>
                <c:pt idx="4">
                  <c:v>SP301 &amp; SP302 at maximum current I=10,84 kA 
[1,9 K - 17/05/2024]</c:v>
                </c:pt>
                <c:pt idx="5">
                  <c:v>Warm-up (inside cryostat) 
[RT-22/05/2024]</c:v>
                </c:pt>
              </c:strCache>
              <c:extLst/>
            </c:strRef>
          </c:cat>
          <c:val>
            <c:numRef>
              <c:f>('End Plates'!$AB$3:$AB$4,'End Plates'!$AB$6:$AB$7,'End Plates'!$AB$11:$AB$12)</c:f>
              <c:numCache>
                <c:formatCode>0</c:formatCode>
                <c:ptCount val="6"/>
                <c:pt idx="0">
                  <c:v>-13.124476394955082</c:v>
                </c:pt>
                <c:pt idx="1">
                  <c:v>-14.426905350179629</c:v>
                </c:pt>
                <c:pt idx="2">
                  <c:v>-14.952886274404928</c:v>
                </c:pt>
                <c:pt idx="3">
                  <c:v>-27.13522101387953</c:v>
                </c:pt>
                <c:pt idx="4">
                  <c:v>-73.444662386331132</c:v>
                </c:pt>
                <c:pt idx="5">
                  <c:v>-19.378640051100657</c:v>
                </c:pt>
              </c:numCache>
              <c:extLst/>
            </c:numRef>
          </c:val>
          <c:extLst>
            <c:ext xmlns:c16="http://schemas.microsoft.com/office/drawing/2014/chart" uri="{C3380CC4-5D6E-409C-BE32-E72D297353CC}">
              <c16:uniqueId val="{00000006-3B86-4100-B987-81A6A6E12CB5}"/>
            </c:ext>
          </c:extLst>
        </c:ser>
        <c:ser>
          <c:idx val="7"/>
          <c:order val="7"/>
          <c:tx>
            <c:strRef>
              <c:f>'End Plates'!$AC$2</c:f>
              <c:strCache>
                <c:ptCount val="1"/>
                <c:pt idx="0">
                  <c:v>BNCS4</c:v>
                </c:pt>
              </c:strCache>
            </c:strRef>
          </c:tx>
          <c:spPr>
            <a:solidFill>
              <a:schemeClr val="accent2">
                <a:lumMod val="60000"/>
                <a:lumOff val="40000"/>
              </a:schemeClr>
            </a:soli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('End Plates'!$A$3:$A$4,'End Plates'!$A$6:$A$7,'End Plates'!$A$11:$A$12)</c:f>
              <c:strCache>
                <c:ptCount val="6"/>
                <c:pt idx="0">
                  <c:v>Bullet gauges loading 
[RT / 28-02-2024]</c:v>
                </c:pt>
                <c:pt idx="1">
                  <c:v>After SS shell welding 
[RT / 29-02-2024]</c:v>
                </c:pt>
                <c:pt idx="2">
                  <c:v>Inside Cluster D cryostat 
[RT / 29-04-2024]</c:v>
                </c:pt>
                <c:pt idx="3">
                  <c:v>Cooldown n°1 (Before powering)
[1,9K / 07-05-2024]</c:v>
                </c:pt>
                <c:pt idx="4">
                  <c:v>SP301 &amp; SP302 at maximum current I=10,84 kA 
[1,9 K - 17/05/2024]</c:v>
                </c:pt>
                <c:pt idx="5">
                  <c:v>Warm-up (inside cryostat) 
[RT-22/05/2024]</c:v>
                </c:pt>
              </c:strCache>
              <c:extLst/>
            </c:strRef>
          </c:cat>
          <c:val>
            <c:numRef>
              <c:f>('End Plates'!$AC$3:$AC$4,'End Plates'!$AC$6:$AC$7,'End Plates'!$AC$11:$AC$12)</c:f>
              <c:numCache>
                <c:formatCode>0</c:formatCode>
                <c:ptCount val="6"/>
                <c:pt idx="0">
                  <c:v>-13.829637634026362</c:v>
                </c:pt>
                <c:pt idx="1">
                  <c:v>-14.734979891511591</c:v>
                </c:pt>
                <c:pt idx="2">
                  <c:v>-15.253446802533672</c:v>
                </c:pt>
                <c:pt idx="3">
                  <c:v>-29.716958883703345</c:v>
                </c:pt>
                <c:pt idx="4">
                  <c:v>-71.479458933181661</c:v>
                </c:pt>
                <c:pt idx="5">
                  <c:v>-19.078079522971919</c:v>
                </c:pt>
              </c:numCache>
              <c:extLst/>
            </c:numRef>
          </c:val>
          <c:extLst>
            <c:ext xmlns:c16="http://schemas.microsoft.com/office/drawing/2014/chart" uri="{C3380CC4-5D6E-409C-BE32-E72D297353CC}">
              <c16:uniqueId val="{00000007-3B86-4100-B987-81A6A6E12CB5}"/>
            </c:ext>
          </c:extLst>
        </c:ser>
        <c:dLbls>
          <c:showLegendKey val="0"/>
          <c:showVal val="0"/>
          <c:showCatName val="0"/>
          <c:showSerName val="0"/>
          <c:showPercent val="0"/>
          <c:showBubbleSize val="0"/>
        </c:dLbls>
        <c:gapWidth val="150"/>
        <c:axId val="225994128"/>
        <c:axId val="225994520"/>
      </c:barChart>
      <c:lineChart>
        <c:grouping val="standard"/>
        <c:varyColors val="0"/>
        <c:ser>
          <c:idx val="10"/>
          <c:order val="8"/>
          <c:tx>
            <c:strRef>
              <c:f>'End Plates'!$AH$1:$AH$2</c:f>
              <c:strCache>
                <c:ptCount val="2"/>
                <c:pt idx="0">
                  <c:v>3D FEA estimation (kN) SP302</c:v>
                </c:pt>
              </c:strCache>
              <c:extLst xmlns:c15="http://schemas.microsoft.com/office/drawing/2012/chart"/>
            </c:strRef>
          </c:tx>
          <c:spPr>
            <a:ln w="31750" cap="rnd">
              <a:solidFill>
                <a:sysClr val="windowText" lastClr="000000"/>
              </a:solidFill>
              <a:prstDash val="solid"/>
              <a:round/>
            </a:ln>
            <a:effectLst>
              <a:outerShdw blurRad="40000" dist="23000" dir="5400000" rotWithShape="0">
                <a:srgbClr val="000000">
                  <a:alpha val="35000"/>
                </a:srgbClr>
              </a:outerShdw>
            </a:effectLst>
          </c:spPr>
          <c:marker>
            <c:symbol val="none"/>
          </c:marker>
          <c:cat>
            <c:strLit>
              <c:ptCount val="6"/>
              <c:pt idx="0">
                <c:v>Bullet gauges loading 
[RT / 28-02-2024]</c:v>
              </c:pt>
              <c:pt idx="1">
                <c:v>After SS shell welding 
[RT / 29-02-2024]</c:v>
              </c:pt>
              <c:pt idx="2">
                <c:v>Inside Cluster D cryostat 
[RT / 29-04-2024]</c:v>
              </c:pt>
              <c:pt idx="3">
                <c:v>Cooldown n°1 (Before powering)
[1,9K / 07-05-2024]</c:v>
              </c:pt>
              <c:pt idx="4">
                <c:v>SP301 &amp; SP302 at maximum current I=10,84 kA 
[1,9 K - 17/05/2024]</c:v>
              </c:pt>
              <c:pt idx="5">
                <c:v>Warm-up (inside cryostat) 
[RT-22/05/2024]</c:v>
              </c:pt>
              <c:extLst>
                <c:ext xmlns:c15="http://schemas.microsoft.com/office/drawing/2012/chart" uri="{02D57815-91ED-43cb-92C2-25804820EDAC}">
                  <c15:autoCat val="1"/>
                </c:ext>
              </c:extLst>
            </c:strLit>
          </c:cat>
          <c:val>
            <c:numRef>
              <c:f>('End Plates'!$AH$3:$AH$4,'End Plates'!$AH$6:$AH$7,'End Plates'!$AH$11:$AH$12)</c:f>
              <c:numCache>
                <c:formatCode>0</c:formatCode>
                <c:ptCount val="6"/>
                <c:pt idx="0">
                  <c:v>-11.2</c:v>
                </c:pt>
                <c:pt idx="1">
                  <c:v>-11.2</c:v>
                </c:pt>
                <c:pt idx="2">
                  <c:v>-11.2</c:v>
                </c:pt>
                <c:pt idx="3" formatCode="0.0">
                  <c:v>-45.283999999999999</c:v>
                </c:pt>
                <c:pt idx="4" formatCode="0.0">
                  <c:v>-100.98050000000001</c:v>
                </c:pt>
                <c:pt idx="5">
                  <c:v>-11.2</c:v>
                </c:pt>
              </c:numCache>
              <c:extLst/>
            </c:numRef>
          </c:val>
          <c:smooth val="0"/>
          <c:extLst xmlns:c15="http://schemas.microsoft.com/office/drawing/2012/chart">
            <c:ext xmlns:c16="http://schemas.microsoft.com/office/drawing/2014/chart" uri="{C3380CC4-5D6E-409C-BE32-E72D297353CC}">
              <c16:uniqueId val="{00000008-3B86-4100-B987-81A6A6E12CB5}"/>
            </c:ext>
          </c:extLst>
        </c:ser>
        <c:dLbls>
          <c:showLegendKey val="0"/>
          <c:showVal val="0"/>
          <c:showCatName val="0"/>
          <c:showSerName val="0"/>
          <c:showPercent val="0"/>
          <c:showBubbleSize val="0"/>
        </c:dLbls>
        <c:marker val="1"/>
        <c:smooth val="0"/>
        <c:axId val="225994128"/>
        <c:axId val="225994520"/>
        <c:extLst/>
      </c:lineChart>
      <c:catAx>
        <c:axId val="225994128"/>
        <c:scaling>
          <c:orientation val="minMax"/>
        </c:scaling>
        <c:delete val="0"/>
        <c:axPos val="b"/>
        <c:numFmt formatCode="General" sourceLinked="0"/>
        <c:majorTickMark val="none"/>
        <c:minorTickMark val="none"/>
        <c:tickLblPos val="low"/>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2"/>
                </a:solidFill>
                <a:latin typeface="+mn-lt"/>
                <a:ea typeface="+mn-ea"/>
                <a:cs typeface="+mn-cs"/>
              </a:defRPr>
            </a:pPr>
            <a:endParaRPr lang="en-US"/>
          </a:p>
        </c:txPr>
        <c:crossAx val="225994520"/>
        <c:crosses val="autoZero"/>
        <c:auto val="1"/>
        <c:lblAlgn val="ctr"/>
        <c:lblOffset val="100"/>
        <c:noMultiLvlLbl val="0"/>
      </c:catAx>
      <c:valAx>
        <c:axId val="225994520"/>
        <c:scaling>
          <c:orientation val="minMax"/>
          <c:min val="-135"/>
        </c:scaling>
        <c:delete val="0"/>
        <c:axPos val="l"/>
        <c:majorGridlines>
          <c:spPr>
            <a:ln w="9525" cap="flat" cmpd="sng" algn="ctr">
              <a:solidFill>
                <a:schemeClr val="tx2">
                  <a:lumMod val="15000"/>
                  <a:lumOff val="85000"/>
                </a:schemeClr>
              </a:solidFill>
              <a:round/>
            </a:ln>
            <a:effectLst/>
          </c:spPr>
        </c:majorGridlines>
        <c:minorGridlines>
          <c:spPr>
            <a:ln>
              <a:solidFill>
                <a:schemeClr val="tx2">
                  <a:lumMod val="5000"/>
                  <a:lumOff val="95000"/>
                </a:schemeClr>
              </a:solidFill>
            </a:ln>
            <a:effectLst/>
          </c:spPr>
        </c:minorGridlines>
        <c:title>
          <c:tx>
            <c:rich>
              <a:bodyPr rot="-5400000" spcFirstLastPara="1" vertOverflow="ellipsis" vert="horz" wrap="square" anchor="ctr" anchorCtr="1"/>
              <a:lstStyle/>
              <a:p>
                <a:pPr>
                  <a:defRPr sz="1200" b="1" i="0" u="none" strike="noStrike" kern="1200" baseline="0">
                    <a:solidFill>
                      <a:schemeClr val="tx2"/>
                    </a:solidFill>
                    <a:latin typeface="+mn-lt"/>
                    <a:ea typeface="+mn-ea"/>
                    <a:cs typeface="+mn-cs"/>
                  </a:defRPr>
                </a:pPr>
                <a:r>
                  <a:rPr lang="en-GB" sz="1200"/>
                  <a:t>Force</a:t>
                </a:r>
                <a:r>
                  <a:rPr lang="en-GB" sz="1200" baseline="0"/>
                  <a:t> (kN/bullet)</a:t>
                </a:r>
                <a:endParaRPr lang="en-GB" sz="1200"/>
              </a:p>
            </c:rich>
          </c:tx>
          <c:overlay val="0"/>
          <c:spPr>
            <a:noFill/>
            <a:ln>
              <a:noFill/>
            </a:ln>
            <a:effectLst/>
          </c:spPr>
          <c:txPr>
            <a:bodyPr rot="-54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crossAx val="225994128"/>
        <c:crosses val="autoZero"/>
        <c:crossBetween val="between"/>
        <c:majorUnit val="5"/>
      </c:valAx>
      <c:spPr>
        <a:noFill/>
        <a:ln>
          <a:noFill/>
        </a:ln>
        <a:effectLst/>
      </c:spPr>
    </c:plotArea>
    <c:legend>
      <c:legendPos val="r"/>
      <c:layout>
        <c:manualLayout>
          <c:xMode val="edge"/>
          <c:yMode val="edge"/>
          <c:x val="0.1000859912308924"/>
          <c:y val="0.33493715890951958"/>
          <c:w val="0.25293790840861646"/>
          <c:h val="0.42217621175985809"/>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1" i="0" u="none" strike="noStrike" kern="1200" baseline="0">
                <a:solidFill>
                  <a:schemeClr val="tx2"/>
                </a:solidFill>
                <a:latin typeface="+mn-lt"/>
                <a:ea typeface="+mn-ea"/>
                <a:cs typeface="+mn-cs"/>
              </a:defRPr>
            </a:pPr>
            <a:r>
              <a:rPr lang="en-GB" sz="1400" b="1" i="0" u="sng" strike="noStrike" baseline="0" dirty="0">
                <a:effectLst/>
              </a:rPr>
              <a:t>Tie rods MBHSP302 </a:t>
            </a:r>
            <a:r>
              <a:rPr lang="en-GB" sz="1400" b="1" i="0" u="none" strike="noStrike" baseline="0" dirty="0">
                <a:effectLst/>
              </a:rPr>
              <a:t>(End cage) </a:t>
            </a:r>
            <a:r>
              <a:rPr lang="en-GB" sz="1400" dirty="0"/>
              <a:t>- Non</a:t>
            </a:r>
            <a:r>
              <a:rPr lang="en-GB" sz="1400" baseline="0" dirty="0"/>
              <a:t> </a:t>
            </a:r>
            <a:r>
              <a:rPr lang="en-GB" sz="1400" b="1" i="0" u="none" strike="noStrike" baseline="0" dirty="0">
                <a:effectLst/>
              </a:rPr>
              <a:t>Connection Side </a:t>
            </a:r>
            <a:r>
              <a:rPr lang="en-GB" sz="1400" dirty="0"/>
              <a:t>Longitudinal</a:t>
            </a:r>
            <a:r>
              <a:rPr lang="en-GB" sz="1400" baseline="0" dirty="0"/>
              <a:t> Stress</a:t>
            </a:r>
            <a:endParaRPr lang="en-GB" sz="1400" dirty="0"/>
          </a:p>
        </c:rich>
      </c:tx>
      <c:layout>
        <c:manualLayout>
          <c:xMode val="edge"/>
          <c:yMode val="edge"/>
          <c:x val="0.11254293621559378"/>
          <c:y val="0"/>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mn-lt"/>
              <a:ea typeface="+mn-ea"/>
              <a:cs typeface="+mn-cs"/>
            </a:defRPr>
          </a:pPr>
          <a:endParaRPr lang="en-US"/>
        </a:p>
      </c:txPr>
    </c:title>
    <c:autoTitleDeleted val="0"/>
    <c:plotArea>
      <c:layout>
        <c:manualLayout>
          <c:layoutTarget val="inner"/>
          <c:xMode val="edge"/>
          <c:yMode val="edge"/>
          <c:x val="9.484895823215421E-2"/>
          <c:y val="0.11298128829786688"/>
          <c:w val="0.71135842117457648"/>
          <c:h val="0.77803822467397055"/>
        </c:manualLayout>
      </c:layout>
      <c:barChart>
        <c:barDir val="col"/>
        <c:grouping val="clustered"/>
        <c:varyColors val="0"/>
        <c:ser>
          <c:idx val="0"/>
          <c:order val="0"/>
          <c:tx>
            <c:strRef>
              <c:f>'SP302 End cage Tie Rods'!$H$2</c:f>
              <c:strCache>
                <c:ptCount val="1"/>
                <c:pt idx="0">
                  <c:v>NCS_Rods_213_U</c:v>
                </c:pt>
              </c:strCache>
            </c:strRef>
          </c:tx>
          <c:spPr>
            <a:gradFill rotWithShape="1">
              <a:gsLst>
                <a:gs pos="0">
                  <a:schemeClr val="accent2">
                    <a:tint val="46000"/>
                    <a:shade val="51000"/>
                    <a:satMod val="130000"/>
                  </a:schemeClr>
                </a:gs>
                <a:gs pos="80000">
                  <a:schemeClr val="accent2">
                    <a:tint val="46000"/>
                    <a:shade val="93000"/>
                    <a:satMod val="130000"/>
                  </a:schemeClr>
                </a:gs>
                <a:gs pos="100000">
                  <a:schemeClr val="accent2">
                    <a:tint val="46000"/>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errBars>
            <c:errBarType val="both"/>
            <c:errValType val="percentage"/>
            <c:noEndCap val="0"/>
            <c:val val="5"/>
            <c:spPr>
              <a:noFill/>
              <a:ln w="9525">
                <a:solidFill>
                  <a:schemeClr val="tx2">
                    <a:lumMod val="75000"/>
                  </a:schemeClr>
                </a:solidFill>
                <a:round/>
              </a:ln>
              <a:effectLst/>
            </c:spPr>
          </c:errBars>
          <c:cat>
            <c:strRef>
              <c:f>('SP302 End cage Tie Rods'!$A$3,'SP302 End cage Tie Rods'!$A$5:$A$6)</c:f>
              <c:strCache>
                <c:ptCount val="3"/>
                <c:pt idx="0">
                  <c:v>After SS shell welding 
[RT / 29-02-2024]</c:v>
                </c:pt>
                <c:pt idx="1">
                  <c:v>Inside Cluster D cryostat 
[RT / 29-04-2024]</c:v>
                </c:pt>
                <c:pt idx="2">
                  <c:v>Cooldown n°1 (Before powering)
[1,9K / 07-05-2024]</c:v>
                </c:pt>
              </c:strCache>
              <c:extLst/>
            </c:strRef>
          </c:cat>
          <c:val>
            <c:numRef>
              <c:f>('SP302 End cage Tie Rods'!$H$3,'SP302 End cage Tie Rods'!$H$5:$H$6)</c:f>
              <c:numCache>
                <c:formatCode>0</c:formatCode>
                <c:ptCount val="3"/>
                <c:pt idx="0">
                  <c:v>76.40100000000001</c:v>
                </c:pt>
                <c:pt idx="1">
                  <c:v>76.44</c:v>
                </c:pt>
                <c:pt idx="2">
                  <c:v>32.4</c:v>
                </c:pt>
              </c:numCache>
              <c:extLst/>
            </c:numRef>
          </c:val>
          <c:extLst>
            <c:ext xmlns:c16="http://schemas.microsoft.com/office/drawing/2014/chart" uri="{C3380CC4-5D6E-409C-BE32-E72D297353CC}">
              <c16:uniqueId val="{00000000-E8A5-42EC-BD85-13E6293088E1}"/>
            </c:ext>
          </c:extLst>
        </c:ser>
        <c:ser>
          <c:idx val="1"/>
          <c:order val="1"/>
          <c:tx>
            <c:strRef>
              <c:f>'SP302 End cage Tie Rods'!$I$2</c:f>
              <c:strCache>
                <c:ptCount val="1"/>
                <c:pt idx="0">
                  <c:v>NCS_Rods_213_M</c:v>
                </c:pt>
              </c:strCache>
            </c:strRef>
          </c:tx>
          <c:spPr>
            <a:gradFill rotWithShape="1">
              <a:gsLst>
                <a:gs pos="0">
                  <a:schemeClr val="accent2">
                    <a:tint val="62000"/>
                    <a:shade val="51000"/>
                    <a:satMod val="130000"/>
                  </a:schemeClr>
                </a:gs>
                <a:gs pos="80000">
                  <a:schemeClr val="accent2">
                    <a:tint val="62000"/>
                    <a:shade val="93000"/>
                    <a:satMod val="130000"/>
                  </a:schemeClr>
                </a:gs>
                <a:gs pos="100000">
                  <a:schemeClr val="accent2">
                    <a:tint val="62000"/>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errBars>
            <c:errBarType val="both"/>
            <c:errValType val="percentage"/>
            <c:noEndCap val="0"/>
            <c:val val="5"/>
            <c:spPr>
              <a:noFill/>
              <a:ln w="9525">
                <a:solidFill>
                  <a:schemeClr val="tx2">
                    <a:lumMod val="75000"/>
                  </a:schemeClr>
                </a:solidFill>
                <a:round/>
              </a:ln>
              <a:effectLst/>
            </c:spPr>
          </c:errBars>
          <c:cat>
            <c:strRef>
              <c:f>('SP302 End cage Tie Rods'!$A$3,'SP302 End cage Tie Rods'!$A$5:$A$6)</c:f>
              <c:strCache>
                <c:ptCount val="3"/>
                <c:pt idx="0">
                  <c:v>After SS shell welding 
[RT / 29-02-2024]</c:v>
                </c:pt>
                <c:pt idx="1">
                  <c:v>Inside Cluster D cryostat 
[RT / 29-04-2024]</c:v>
                </c:pt>
                <c:pt idx="2">
                  <c:v>Cooldown n°1 (Before powering)
[1,9K / 07-05-2024]</c:v>
                </c:pt>
              </c:strCache>
              <c:extLst/>
            </c:strRef>
          </c:cat>
          <c:val>
            <c:numRef>
              <c:f>('SP302 End cage Tie Rods'!$I$3,'SP302 End cage Tie Rods'!$I$5:$I$6)</c:f>
              <c:numCache>
                <c:formatCode>0</c:formatCode>
                <c:ptCount val="3"/>
                <c:pt idx="0">
                  <c:v>97.909500000000008</c:v>
                </c:pt>
                <c:pt idx="1">
                  <c:v>95.55</c:v>
                </c:pt>
                <c:pt idx="2">
                  <c:v>78.45</c:v>
                </c:pt>
              </c:numCache>
              <c:extLst/>
            </c:numRef>
          </c:val>
          <c:extLst>
            <c:ext xmlns:c16="http://schemas.microsoft.com/office/drawing/2014/chart" uri="{C3380CC4-5D6E-409C-BE32-E72D297353CC}">
              <c16:uniqueId val="{00000001-E8A5-42EC-BD85-13E6293088E1}"/>
            </c:ext>
          </c:extLst>
        </c:ser>
        <c:ser>
          <c:idx val="4"/>
          <c:order val="2"/>
          <c:tx>
            <c:strRef>
              <c:f>'SP302 End cage Tie Rods'!$J$2</c:f>
              <c:strCache>
                <c:ptCount val="1"/>
                <c:pt idx="0">
                  <c:v>NCS_Rods_213_D</c:v>
                </c:pt>
              </c:strCache>
            </c:strRef>
          </c:tx>
          <c:spPr>
            <a:gradFill rotWithShape="1">
              <a:gsLst>
                <a:gs pos="0">
                  <a:schemeClr val="accent2">
                    <a:shade val="92000"/>
                    <a:shade val="51000"/>
                    <a:satMod val="130000"/>
                  </a:schemeClr>
                </a:gs>
                <a:gs pos="80000">
                  <a:schemeClr val="accent2">
                    <a:shade val="92000"/>
                    <a:shade val="93000"/>
                    <a:satMod val="130000"/>
                  </a:schemeClr>
                </a:gs>
                <a:gs pos="100000">
                  <a:schemeClr val="accent2">
                    <a:shade val="92000"/>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errBars>
            <c:errBarType val="both"/>
            <c:errValType val="percentage"/>
            <c:noEndCap val="0"/>
            <c:val val="5"/>
            <c:spPr>
              <a:noFill/>
              <a:ln w="9525">
                <a:solidFill>
                  <a:schemeClr val="tx2">
                    <a:lumMod val="75000"/>
                  </a:schemeClr>
                </a:solidFill>
                <a:round/>
              </a:ln>
              <a:effectLst/>
            </c:spPr>
          </c:errBars>
          <c:cat>
            <c:strRef>
              <c:f>('SP302 End cage Tie Rods'!$A$3,'SP302 End cage Tie Rods'!$A$5:$A$6)</c:f>
              <c:strCache>
                <c:ptCount val="3"/>
                <c:pt idx="0">
                  <c:v>After SS shell welding 
[RT / 29-02-2024]</c:v>
                </c:pt>
                <c:pt idx="1">
                  <c:v>Inside Cluster D cryostat 
[RT / 29-04-2024]</c:v>
                </c:pt>
                <c:pt idx="2">
                  <c:v>Cooldown n°1 (Before powering)
[1,9K / 07-05-2024]</c:v>
                </c:pt>
              </c:strCache>
              <c:extLst/>
            </c:strRef>
          </c:cat>
          <c:val>
            <c:numRef>
              <c:f>('SP302 End cage Tie Rods'!$J$3,'SP302 End cage Tie Rods'!$J$5:$J$6)</c:f>
              <c:numCache>
                <c:formatCode>0</c:formatCode>
                <c:ptCount val="3"/>
                <c:pt idx="0">
                  <c:v>48.3795</c:v>
                </c:pt>
                <c:pt idx="1">
                  <c:v>45.435000000000002</c:v>
                </c:pt>
                <c:pt idx="2">
                  <c:v>37.15</c:v>
                </c:pt>
              </c:numCache>
              <c:extLst/>
            </c:numRef>
          </c:val>
          <c:extLst>
            <c:ext xmlns:c16="http://schemas.microsoft.com/office/drawing/2014/chart" uri="{C3380CC4-5D6E-409C-BE32-E72D297353CC}">
              <c16:uniqueId val="{00000002-E8A5-42EC-BD85-13E6293088E1}"/>
            </c:ext>
          </c:extLst>
        </c:ser>
        <c:ser>
          <c:idx val="5"/>
          <c:order val="3"/>
          <c:tx>
            <c:strRef>
              <c:f>'SP302 End cage Tie Rods'!$K$2</c:f>
              <c:strCache>
                <c:ptCount val="1"/>
                <c:pt idx="0">
                  <c:v>NCS_Rods_212_U</c:v>
                </c:pt>
              </c:strCache>
            </c:strRef>
          </c:tx>
          <c:spPr>
            <a:gradFill rotWithShape="1">
              <a:gsLst>
                <a:gs pos="0">
                  <a:schemeClr val="accent2">
                    <a:shade val="76000"/>
                    <a:shade val="51000"/>
                    <a:satMod val="130000"/>
                  </a:schemeClr>
                </a:gs>
                <a:gs pos="80000">
                  <a:schemeClr val="accent2">
                    <a:shade val="76000"/>
                    <a:shade val="93000"/>
                    <a:satMod val="130000"/>
                  </a:schemeClr>
                </a:gs>
                <a:gs pos="100000">
                  <a:schemeClr val="accent2">
                    <a:shade val="76000"/>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errBars>
            <c:errBarType val="both"/>
            <c:errValType val="percentage"/>
            <c:noEndCap val="0"/>
            <c:val val="5"/>
            <c:spPr>
              <a:noFill/>
              <a:ln w="9525">
                <a:solidFill>
                  <a:schemeClr val="tx2">
                    <a:lumMod val="75000"/>
                  </a:schemeClr>
                </a:solidFill>
                <a:round/>
              </a:ln>
              <a:effectLst/>
            </c:spPr>
          </c:errBars>
          <c:cat>
            <c:strRef>
              <c:f>('SP302 End cage Tie Rods'!$A$3,'SP302 End cage Tie Rods'!$A$5:$A$6)</c:f>
              <c:strCache>
                <c:ptCount val="3"/>
                <c:pt idx="0">
                  <c:v>After SS shell welding 
[RT / 29-02-2024]</c:v>
                </c:pt>
                <c:pt idx="1">
                  <c:v>Inside Cluster D cryostat 
[RT / 29-04-2024]</c:v>
                </c:pt>
                <c:pt idx="2">
                  <c:v>Cooldown n°1 (Before powering)
[1,9K / 07-05-2024]</c:v>
                </c:pt>
              </c:strCache>
              <c:extLst/>
            </c:strRef>
          </c:cat>
          <c:val>
            <c:numRef>
              <c:f>('SP302 End cage Tie Rods'!$K$3,'SP302 End cage Tie Rods'!$K$5:$K$6)</c:f>
              <c:numCache>
                <c:formatCode>0</c:formatCode>
                <c:ptCount val="3"/>
                <c:pt idx="0">
                  <c:v>56.842500000000001</c:v>
                </c:pt>
                <c:pt idx="1">
                  <c:v>55.965000000000003</c:v>
                </c:pt>
                <c:pt idx="2">
                  <c:v>72.91</c:v>
                </c:pt>
              </c:numCache>
              <c:extLst/>
            </c:numRef>
          </c:val>
          <c:extLst>
            <c:ext xmlns:c16="http://schemas.microsoft.com/office/drawing/2014/chart" uri="{C3380CC4-5D6E-409C-BE32-E72D297353CC}">
              <c16:uniqueId val="{00000003-E8A5-42EC-BD85-13E6293088E1}"/>
            </c:ext>
          </c:extLst>
        </c:ser>
        <c:ser>
          <c:idx val="2"/>
          <c:order val="4"/>
          <c:tx>
            <c:strRef>
              <c:f>'SP302 End cage Tie Rods'!$L$2</c:f>
              <c:strCache>
                <c:ptCount val="1"/>
                <c:pt idx="0">
                  <c:v>NCS_Rods_212_M</c:v>
                </c:pt>
              </c:strCache>
            </c:strRef>
          </c:tx>
          <c:spPr>
            <a:gradFill rotWithShape="1">
              <a:gsLst>
                <a:gs pos="0">
                  <a:schemeClr val="accent2">
                    <a:tint val="77000"/>
                    <a:shade val="51000"/>
                    <a:satMod val="130000"/>
                  </a:schemeClr>
                </a:gs>
                <a:gs pos="80000">
                  <a:schemeClr val="accent2">
                    <a:tint val="77000"/>
                    <a:shade val="93000"/>
                    <a:satMod val="130000"/>
                  </a:schemeClr>
                </a:gs>
                <a:gs pos="100000">
                  <a:schemeClr val="accent2">
                    <a:tint val="77000"/>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errBars>
            <c:errBarType val="both"/>
            <c:errValType val="percentage"/>
            <c:noEndCap val="0"/>
            <c:val val="5"/>
            <c:spPr>
              <a:noFill/>
              <a:ln w="9525">
                <a:solidFill>
                  <a:schemeClr val="tx2">
                    <a:lumMod val="75000"/>
                  </a:schemeClr>
                </a:solidFill>
                <a:round/>
              </a:ln>
              <a:effectLst/>
            </c:spPr>
          </c:errBars>
          <c:cat>
            <c:strRef>
              <c:f>('SP302 End cage Tie Rods'!$A$3,'SP302 End cage Tie Rods'!$A$5:$A$6)</c:f>
              <c:strCache>
                <c:ptCount val="3"/>
                <c:pt idx="0">
                  <c:v>After SS shell welding 
[RT / 29-02-2024]</c:v>
                </c:pt>
                <c:pt idx="1">
                  <c:v>Inside Cluster D cryostat 
[RT / 29-04-2024]</c:v>
                </c:pt>
                <c:pt idx="2">
                  <c:v>Cooldown n°1 (Before powering)
[1,9K / 07-05-2024]</c:v>
                </c:pt>
              </c:strCache>
              <c:extLst/>
            </c:strRef>
          </c:cat>
          <c:val>
            <c:numRef>
              <c:f>('SP302 End cage Tie Rods'!$L$3,'SP302 End cage Tie Rods'!$L$5:$L$6)</c:f>
              <c:numCache>
                <c:formatCode>0</c:formatCode>
                <c:ptCount val="3"/>
                <c:pt idx="0">
                  <c:v>63.823500000000003</c:v>
                </c:pt>
                <c:pt idx="1">
                  <c:v>61.230000000000004</c:v>
                </c:pt>
                <c:pt idx="2">
                  <c:v>58.06</c:v>
                </c:pt>
              </c:numCache>
              <c:extLst/>
            </c:numRef>
          </c:val>
          <c:extLst>
            <c:ext xmlns:c16="http://schemas.microsoft.com/office/drawing/2014/chart" uri="{C3380CC4-5D6E-409C-BE32-E72D297353CC}">
              <c16:uniqueId val="{00000004-E8A5-42EC-BD85-13E6293088E1}"/>
            </c:ext>
          </c:extLst>
        </c:ser>
        <c:ser>
          <c:idx val="3"/>
          <c:order val="5"/>
          <c:tx>
            <c:strRef>
              <c:f>'SP302 End cage Tie Rods'!$M$2</c:f>
              <c:strCache>
                <c:ptCount val="1"/>
                <c:pt idx="0">
                  <c:v>NCS_Rods_212_D</c:v>
                </c:pt>
              </c:strCache>
            </c:strRef>
          </c:tx>
          <c:spPr>
            <a:gradFill rotWithShape="1">
              <a:gsLst>
                <a:gs pos="0">
                  <a:schemeClr val="accent2">
                    <a:tint val="93000"/>
                    <a:shade val="51000"/>
                    <a:satMod val="130000"/>
                  </a:schemeClr>
                </a:gs>
                <a:gs pos="80000">
                  <a:schemeClr val="accent2">
                    <a:tint val="93000"/>
                    <a:shade val="93000"/>
                    <a:satMod val="130000"/>
                  </a:schemeClr>
                </a:gs>
                <a:gs pos="100000">
                  <a:schemeClr val="accent2">
                    <a:tint val="93000"/>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errBars>
            <c:errBarType val="both"/>
            <c:errValType val="percentage"/>
            <c:noEndCap val="0"/>
            <c:val val="5"/>
            <c:spPr>
              <a:noFill/>
              <a:ln w="9525">
                <a:solidFill>
                  <a:schemeClr val="tx2">
                    <a:lumMod val="75000"/>
                  </a:schemeClr>
                </a:solidFill>
                <a:round/>
              </a:ln>
              <a:effectLst/>
            </c:spPr>
          </c:errBars>
          <c:cat>
            <c:strRef>
              <c:f>('SP302 End cage Tie Rods'!$A$3,'SP302 End cage Tie Rods'!$A$5:$A$6)</c:f>
              <c:strCache>
                <c:ptCount val="3"/>
                <c:pt idx="0">
                  <c:v>After SS shell welding 
[RT / 29-02-2024]</c:v>
                </c:pt>
                <c:pt idx="1">
                  <c:v>Inside Cluster D cryostat 
[RT / 29-04-2024]</c:v>
                </c:pt>
                <c:pt idx="2">
                  <c:v>Cooldown n°1 (Before powering)
[1,9K / 07-05-2024]</c:v>
                </c:pt>
              </c:strCache>
              <c:extLst/>
            </c:strRef>
          </c:cat>
          <c:val>
            <c:numRef>
              <c:f>('SP302 End cage Tie Rods'!$M$3,'SP302 End cage Tie Rods'!$M$5:$M$6)</c:f>
              <c:numCache>
                <c:formatCode>0</c:formatCode>
                <c:ptCount val="3"/>
                <c:pt idx="0">
                  <c:v>62.244</c:v>
                </c:pt>
                <c:pt idx="1">
                  <c:v>58.695</c:v>
                </c:pt>
                <c:pt idx="2">
                  <c:v>35.049999999999997</c:v>
                </c:pt>
              </c:numCache>
              <c:extLst/>
            </c:numRef>
          </c:val>
          <c:extLst>
            <c:ext xmlns:c16="http://schemas.microsoft.com/office/drawing/2014/chart" uri="{C3380CC4-5D6E-409C-BE32-E72D297353CC}">
              <c16:uniqueId val="{00000005-E8A5-42EC-BD85-13E6293088E1}"/>
            </c:ext>
          </c:extLst>
        </c:ser>
        <c:dLbls>
          <c:showLegendKey val="0"/>
          <c:showVal val="0"/>
          <c:showCatName val="0"/>
          <c:showSerName val="0"/>
          <c:showPercent val="0"/>
          <c:showBubbleSize val="0"/>
        </c:dLbls>
        <c:gapWidth val="150"/>
        <c:axId val="226534944"/>
        <c:axId val="226535336"/>
      </c:barChart>
      <c:lineChart>
        <c:grouping val="standard"/>
        <c:varyColors val="0"/>
        <c:ser>
          <c:idx val="6"/>
          <c:order val="6"/>
          <c:tx>
            <c:strRef>
              <c:f>'SP302 End cage Tie Rods'!$AA$1:$AA$2</c:f>
              <c:strCache>
                <c:ptCount val="2"/>
                <c:pt idx="0">
                  <c:v>NCS Average (Mpa)</c:v>
                </c:pt>
              </c:strCache>
            </c:strRef>
          </c:tx>
          <c:spPr>
            <a:ln w="31750" cap="rnd">
              <a:solidFill>
                <a:srgbClr val="B94441"/>
              </a:solidFill>
              <a:prstDash val="sysDash"/>
              <a:round/>
            </a:ln>
            <a:effectLst>
              <a:outerShdw blurRad="40000" dist="23000" dir="5400000" rotWithShape="0">
                <a:srgbClr val="000000">
                  <a:alpha val="35000"/>
                </a:srgbClr>
              </a:outerShdw>
            </a:effectLst>
          </c:spPr>
          <c:marker>
            <c:symbol val="circle"/>
            <c:size val="6"/>
            <c:spPr>
              <a:gradFill rotWithShape="1">
                <a:gsLst>
                  <a:gs pos="0">
                    <a:schemeClr val="accent2">
                      <a:shade val="47000"/>
                      <a:shade val="51000"/>
                      <a:satMod val="130000"/>
                    </a:schemeClr>
                  </a:gs>
                  <a:gs pos="80000">
                    <a:schemeClr val="accent2">
                      <a:shade val="47000"/>
                      <a:shade val="93000"/>
                      <a:satMod val="130000"/>
                    </a:schemeClr>
                  </a:gs>
                  <a:gs pos="100000">
                    <a:schemeClr val="accent2">
                      <a:shade val="47000"/>
                      <a:shade val="94000"/>
                      <a:satMod val="135000"/>
                    </a:schemeClr>
                  </a:gs>
                </a:gsLst>
                <a:lin ang="16200000" scaled="0"/>
              </a:gradFill>
              <a:ln w="12700">
                <a:solidFill>
                  <a:srgbClr val="B94441"/>
                </a:solidFill>
                <a:prstDash val="sysDash"/>
                <a:round/>
              </a:ln>
              <a:effectLst>
                <a:outerShdw blurRad="40000" dist="23000" dir="5400000" rotWithShape="0">
                  <a:srgbClr val="000000">
                    <a:alpha val="35000"/>
                  </a:srgbClr>
                </a:outerShdw>
              </a:effectLst>
            </c:spPr>
          </c:marker>
          <c:dLbls>
            <c:dLbl>
              <c:idx val="0"/>
              <c:layout>
                <c:manualLayout>
                  <c:x val="1.0386475010304692E-2"/>
                  <c:y val="-5.518077406242922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3068-4E8E-ACD5-01D58AF3A855}"/>
                </c:ext>
              </c:extLst>
            </c:dLbl>
            <c:dLbl>
              <c:idx val="1"/>
              <c:layout>
                <c:manualLayout>
                  <c:x val="2.2850326805938119E-2"/>
                  <c:y val="-6.2078235040769203E-2"/>
                </c:manualLayout>
              </c:layout>
              <c:spPr>
                <a:noFill/>
                <a:ln>
                  <a:no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5.0104355449709821E-2"/>
                      <c:h val="0.11030995192863864"/>
                    </c:manualLayout>
                  </c15:layout>
                </c:ext>
                <c:ext xmlns:c16="http://schemas.microsoft.com/office/drawing/2014/chart" uri="{C3380CC4-5D6E-409C-BE32-E72D297353CC}">
                  <c16:uniqueId val="{00000001-3068-4E8E-ACD5-01D58AF3A855}"/>
                </c:ext>
              </c:extLst>
            </c:dLbl>
            <c:dLbl>
              <c:idx val="2"/>
              <c:layout>
                <c:manualLayout>
                  <c:x val="3.5314015035035951E-2"/>
                  <c:y val="-0.13450313677717129"/>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3068-4E8E-ACD5-01D58AF3A855}"/>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('SP302 End cage Tie Rods'!$A$3,'SP302 End cage Tie Rods'!$A$5:$A$6)</c:f>
              <c:strCache>
                <c:ptCount val="3"/>
                <c:pt idx="0">
                  <c:v>After SS shell welding 
[RT / 29-02-2024]</c:v>
                </c:pt>
                <c:pt idx="1">
                  <c:v>Inside Cluster D cryostat 
[RT / 29-04-2024]</c:v>
                </c:pt>
                <c:pt idx="2">
                  <c:v>Cooldown n°1 (Before powering)
[1,9K / 07-05-2024]</c:v>
                </c:pt>
              </c:strCache>
              <c:extLst/>
            </c:strRef>
          </c:cat>
          <c:val>
            <c:numRef>
              <c:f>('SP302 End cage Tie Rods'!$AA$3,'SP302 End cage Tie Rods'!$AA$5:$AA$6)</c:f>
              <c:numCache>
                <c:formatCode>0</c:formatCode>
                <c:ptCount val="3"/>
                <c:pt idx="0">
                  <c:v>67.600000000000009</c:v>
                </c:pt>
                <c:pt idx="1">
                  <c:v>65.552499999999995</c:v>
                </c:pt>
                <c:pt idx="2">
                  <c:v>52.336666666666673</c:v>
                </c:pt>
              </c:numCache>
              <c:extLst/>
            </c:numRef>
          </c:val>
          <c:smooth val="0"/>
          <c:extLst>
            <c:ext xmlns:c16="http://schemas.microsoft.com/office/drawing/2014/chart" uri="{C3380CC4-5D6E-409C-BE32-E72D297353CC}">
              <c16:uniqueId val="{00000006-E8A5-42EC-BD85-13E6293088E1}"/>
            </c:ext>
          </c:extLst>
        </c:ser>
        <c:dLbls>
          <c:showLegendKey val="0"/>
          <c:showVal val="0"/>
          <c:showCatName val="0"/>
          <c:showSerName val="0"/>
          <c:showPercent val="0"/>
          <c:showBubbleSize val="0"/>
        </c:dLbls>
        <c:marker val="1"/>
        <c:smooth val="0"/>
        <c:axId val="226534944"/>
        <c:axId val="226535336"/>
        <c:extLst>
          <c:ext xmlns:c15="http://schemas.microsoft.com/office/drawing/2012/chart" uri="{02D57815-91ED-43cb-92C2-25804820EDAC}">
            <c15:filteredLineSeries>
              <c15:ser>
                <c:idx val="7"/>
                <c:order val="7"/>
                <c:tx>
                  <c:strRef>
                    <c:extLst>
                      <c:ext uri="{02D57815-91ED-43cb-92C2-25804820EDAC}">
                        <c15:formulaRef>
                          <c15:sqref>'SP302 End cage Tie Rods'!$AB$1:$AB$2</c15:sqref>
                        </c15:formulaRef>
                      </c:ext>
                    </c:extLst>
                    <c:strCache>
                      <c:ptCount val="2"/>
                      <c:pt idx="0">
                        <c:v>3D FEA estimation (MPa)</c:v>
                      </c:pt>
                    </c:strCache>
                  </c:strRef>
                </c:tx>
                <c:spPr>
                  <a:ln w="31750" cap="rnd">
                    <a:solidFill>
                      <a:sysClr val="windowText" lastClr="000000"/>
                    </a:solidFill>
                    <a:prstDash val="solid"/>
                    <a:round/>
                  </a:ln>
                  <a:effectLst>
                    <a:outerShdw blurRad="40000" dist="23000" dir="5400000" rotWithShape="0">
                      <a:srgbClr val="000000">
                        <a:alpha val="35000"/>
                      </a:srgbClr>
                    </a:outerShdw>
                  </a:effectLst>
                </c:spPr>
                <c:marker>
                  <c:symbol val="none"/>
                </c:marker>
                <c:cat>
                  <c:strRef>
                    <c:extLst>
                      <c:ext uri="{02D57815-91ED-43cb-92C2-25804820EDAC}">
                        <c15:formulaRef>
                          <c15:sqref>('SP302 End cage Tie Rods'!$A$3,'SP302 End cage Tie Rods'!$A$5:$A$6)</c15:sqref>
                        </c15:formulaRef>
                      </c:ext>
                    </c:extLst>
                    <c:strCache>
                      <c:ptCount val="3"/>
                      <c:pt idx="0">
                        <c:v>After SS shell welding 
[RT / 29-02-2024]</c:v>
                      </c:pt>
                      <c:pt idx="1">
                        <c:v>Inside Cluster D cryostat 
[RT / 29-04-2024]</c:v>
                      </c:pt>
                      <c:pt idx="2">
                        <c:v>Cooldown n°1 (Before powering)
[1,9K / 07-05-2024]</c:v>
                      </c:pt>
                    </c:strCache>
                  </c:strRef>
                </c:cat>
                <c:val>
                  <c:numRef>
                    <c:extLst>
                      <c:ext uri="{02D57815-91ED-43cb-92C2-25804820EDAC}">
                        <c15:formulaRef>
                          <c15:sqref>('SP302 End cage Tie Rods'!$AB$3,'SP302 End cage Tie Rods'!$AB$5:$AB$6)</c15:sqref>
                        </c15:formulaRef>
                      </c:ext>
                    </c:extLst>
                    <c:numCache>
                      <c:formatCode>0</c:formatCode>
                      <c:ptCount val="3"/>
                      <c:pt idx="0">
                        <c:v>116</c:v>
                      </c:pt>
                      <c:pt idx="1">
                        <c:v>116</c:v>
                      </c:pt>
                      <c:pt idx="2">
                        <c:v>116</c:v>
                      </c:pt>
                    </c:numCache>
                  </c:numRef>
                </c:val>
                <c:smooth val="0"/>
                <c:extLst>
                  <c:ext xmlns:c16="http://schemas.microsoft.com/office/drawing/2014/chart" uri="{C3380CC4-5D6E-409C-BE32-E72D297353CC}">
                    <c16:uniqueId val="{00000007-E8A5-42EC-BD85-13E6293088E1}"/>
                  </c:ext>
                </c:extLst>
              </c15:ser>
            </c15:filteredLineSeries>
          </c:ext>
        </c:extLst>
      </c:lineChart>
      <c:catAx>
        <c:axId val="226534944"/>
        <c:scaling>
          <c:orientation val="minMax"/>
        </c:scaling>
        <c:delete val="0"/>
        <c:axPos val="b"/>
        <c:numFmt formatCode="General" sourceLinked="0"/>
        <c:majorTickMark val="none"/>
        <c:minorTickMark val="none"/>
        <c:tickLblPos val="low"/>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crossAx val="226535336"/>
        <c:crosses val="autoZero"/>
        <c:auto val="1"/>
        <c:lblAlgn val="ctr"/>
        <c:lblOffset val="100"/>
        <c:noMultiLvlLbl val="0"/>
      </c:catAx>
      <c:valAx>
        <c:axId val="226535336"/>
        <c:scaling>
          <c:orientation val="minMax"/>
          <c:max val="160"/>
          <c:min val="-20"/>
        </c:scaling>
        <c:delete val="0"/>
        <c:axPos val="l"/>
        <c:majorGridlines>
          <c:spPr>
            <a:ln w="9525" cap="flat" cmpd="sng" algn="ctr">
              <a:solidFill>
                <a:schemeClr val="tx2">
                  <a:lumMod val="15000"/>
                  <a:lumOff val="85000"/>
                </a:schemeClr>
              </a:solidFill>
              <a:round/>
            </a:ln>
            <a:effectLst/>
          </c:spPr>
        </c:majorGridlines>
        <c:minorGridlines>
          <c:spPr>
            <a:ln>
              <a:solidFill>
                <a:schemeClr val="tx2">
                  <a:lumMod val="5000"/>
                  <a:lumOff val="95000"/>
                </a:schemeClr>
              </a:solidFill>
            </a:ln>
            <a:effectLst/>
          </c:spPr>
        </c:minorGridlines>
        <c:title>
          <c:tx>
            <c:rich>
              <a:bodyPr rot="-5400000" spcFirstLastPara="1" vertOverflow="ellipsis" vert="horz" wrap="square" anchor="ctr" anchorCtr="1"/>
              <a:lstStyle/>
              <a:p>
                <a:pPr>
                  <a:defRPr sz="1400" b="1" i="0" u="none" strike="noStrike" kern="1200" baseline="0">
                    <a:solidFill>
                      <a:schemeClr val="tx2"/>
                    </a:solidFill>
                    <a:latin typeface="+mn-lt"/>
                    <a:ea typeface="+mn-ea"/>
                    <a:cs typeface="+mn-cs"/>
                  </a:defRPr>
                </a:pPr>
                <a:r>
                  <a:rPr lang="en-GB" sz="1400"/>
                  <a:t>Stress</a:t>
                </a:r>
                <a:r>
                  <a:rPr lang="en-GB" sz="1400" baseline="0"/>
                  <a:t> (MPa)</a:t>
                </a:r>
                <a:endParaRPr lang="en-GB" sz="1400"/>
              </a:p>
            </c:rich>
          </c:tx>
          <c:overlay val="0"/>
          <c:spPr>
            <a:noFill/>
            <a:ln>
              <a:noFill/>
            </a:ln>
            <a:effectLst/>
          </c:spPr>
          <c:txPr>
            <a:bodyPr rot="-5400000" spcFirstLastPara="1" vertOverflow="ellipsis" vert="horz" wrap="square" anchor="ctr" anchorCtr="1"/>
            <a:lstStyle/>
            <a:p>
              <a:pPr>
                <a:defRPr sz="1400" b="1" i="0" u="none" strike="noStrike" kern="1200" baseline="0">
                  <a:solidFill>
                    <a:schemeClr val="tx2"/>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crossAx val="226534944"/>
        <c:crosses val="autoZero"/>
        <c:crossBetween val="between"/>
        <c:majorUnit val="20"/>
        <c:minorUnit val="5"/>
      </c:valAx>
      <c:spPr>
        <a:noFill/>
        <a:ln>
          <a:noFill/>
        </a:ln>
        <a:effectLst/>
      </c:spPr>
    </c:plotArea>
    <c:legend>
      <c:legendPos val="r"/>
      <c:layout>
        <c:manualLayout>
          <c:xMode val="edge"/>
          <c:yMode val="edge"/>
          <c:x val="0.80995560579267301"/>
          <c:y val="0.12742956983436537"/>
          <c:w val="0.16828193023987556"/>
          <c:h val="0.82569419966424451"/>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1" i="0" u="none" strike="noStrike" kern="1200" baseline="0">
                <a:solidFill>
                  <a:schemeClr val="tx2"/>
                </a:solidFill>
                <a:latin typeface="+mn-lt"/>
                <a:ea typeface="+mn-ea"/>
                <a:cs typeface="+mn-cs"/>
              </a:defRPr>
            </a:pPr>
            <a:r>
              <a:rPr lang="en-GB" sz="1400" u="sng" dirty="0"/>
              <a:t>Tie rods </a:t>
            </a:r>
            <a:r>
              <a:rPr lang="en-GB" sz="1400" u="sng" baseline="0" dirty="0"/>
              <a:t>MBHSP302</a:t>
            </a:r>
            <a:r>
              <a:rPr lang="en-GB" sz="1400" u="sng" dirty="0"/>
              <a:t> </a:t>
            </a:r>
            <a:r>
              <a:rPr lang="en-GB" sz="1400" dirty="0"/>
              <a:t>(End cage) - Connection</a:t>
            </a:r>
            <a:r>
              <a:rPr lang="en-GB" sz="1400" baseline="0" dirty="0"/>
              <a:t> Side</a:t>
            </a:r>
            <a:r>
              <a:rPr lang="en-GB" sz="1400" dirty="0"/>
              <a:t> Longitudinal</a:t>
            </a:r>
            <a:r>
              <a:rPr lang="en-GB" sz="1400" baseline="0" dirty="0"/>
              <a:t> Stress</a:t>
            </a:r>
            <a:endParaRPr lang="en-GB" sz="1400" dirty="0"/>
          </a:p>
        </c:rich>
      </c:tx>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mn-lt"/>
              <a:ea typeface="+mn-ea"/>
              <a:cs typeface="+mn-cs"/>
            </a:defRPr>
          </a:pPr>
          <a:endParaRPr lang="en-US"/>
        </a:p>
      </c:txPr>
    </c:title>
    <c:autoTitleDeleted val="0"/>
    <c:plotArea>
      <c:layout>
        <c:manualLayout>
          <c:layoutTarget val="inner"/>
          <c:xMode val="edge"/>
          <c:yMode val="edge"/>
          <c:x val="0.12269013668426143"/>
          <c:y val="0.11298128829786688"/>
          <c:w val="0.73241148304131365"/>
          <c:h val="0.74672707007514472"/>
        </c:manualLayout>
      </c:layout>
      <c:barChart>
        <c:barDir val="col"/>
        <c:grouping val="clustered"/>
        <c:varyColors val="0"/>
        <c:ser>
          <c:idx val="0"/>
          <c:order val="0"/>
          <c:tx>
            <c:strRef>
              <c:f>'SP302 End cage Tie Rods'!$B$2</c:f>
              <c:strCache>
                <c:ptCount val="1"/>
                <c:pt idx="0">
                  <c:v>CS_Rods_213_U</c:v>
                </c:pt>
              </c:strCache>
            </c:strRef>
          </c:tx>
          <c:spPr>
            <a:gradFill rotWithShape="1">
              <a:gsLst>
                <a:gs pos="0">
                  <a:schemeClr val="accent4">
                    <a:shade val="45000"/>
                    <a:shade val="51000"/>
                    <a:satMod val="130000"/>
                  </a:schemeClr>
                </a:gs>
                <a:gs pos="80000">
                  <a:schemeClr val="accent4">
                    <a:shade val="45000"/>
                    <a:shade val="93000"/>
                    <a:satMod val="130000"/>
                  </a:schemeClr>
                </a:gs>
                <a:gs pos="100000">
                  <a:schemeClr val="accent4">
                    <a:shade val="45000"/>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errBars>
            <c:errBarType val="both"/>
            <c:errValType val="percentage"/>
            <c:noEndCap val="0"/>
            <c:val val="5"/>
            <c:spPr>
              <a:noFill/>
              <a:ln w="9525">
                <a:solidFill>
                  <a:schemeClr val="tx2">
                    <a:lumMod val="75000"/>
                  </a:schemeClr>
                </a:solidFill>
                <a:round/>
              </a:ln>
              <a:effectLst/>
            </c:spPr>
          </c:errBars>
          <c:cat>
            <c:strRef>
              <c:f>('SP302 End cage Tie Rods'!$A$3,'SP302 End cage Tie Rods'!$A$5:$A$6)</c:f>
              <c:strCache>
                <c:ptCount val="3"/>
                <c:pt idx="0">
                  <c:v>After SS shell welding 
[RT / 29-02-2024]</c:v>
                </c:pt>
                <c:pt idx="1">
                  <c:v>Inside Cluster D cryostat 
[RT / 29-04-2024]</c:v>
                </c:pt>
                <c:pt idx="2">
                  <c:v>Cooldown n°1 (Before powering)
[1,9K / 07-05-2024]</c:v>
                </c:pt>
              </c:strCache>
              <c:extLst/>
            </c:strRef>
          </c:cat>
          <c:val>
            <c:numRef>
              <c:f>('SP302 End cage Tie Rods'!$B$3,'SP302 End cage Tie Rods'!$B$5:$B$6)</c:f>
              <c:numCache>
                <c:formatCode>0</c:formatCode>
                <c:ptCount val="3"/>
                <c:pt idx="0">
                  <c:v>92.001000000000005</c:v>
                </c:pt>
                <c:pt idx="1">
                  <c:v>90.09</c:v>
                </c:pt>
                <c:pt idx="2">
                  <c:v>0</c:v>
                </c:pt>
              </c:numCache>
              <c:extLst/>
            </c:numRef>
          </c:val>
          <c:extLst>
            <c:ext xmlns:c16="http://schemas.microsoft.com/office/drawing/2014/chart" uri="{C3380CC4-5D6E-409C-BE32-E72D297353CC}">
              <c16:uniqueId val="{00000000-B9C2-4050-A5C0-A860DE99AF94}"/>
            </c:ext>
          </c:extLst>
        </c:ser>
        <c:ser>
          <c:idx val="1"/>
          <c:order val="1"/>
          <c:tx>
            <c:strRef>
              <c:f>'SP302 End cage Tie Rods'!$C$2</c:f>
              <c:strCache>
                <c:ptCount val="1"/>
                <c:pt idx="0">
                  <c:v>CS_Rods_213_M</c:v>
                </c:pt>
              </c:strCache>
            </c:strRef>
          </c:tx>
          <c:spPr>
            <a:gradFill rotWithShape="1">
              <a:gsLst>
                <a:gs pos="0">
                  <a:schemeClr val="accent4">
                    <a:shade val="61000"/>
                    <a:shade val="51000"/>
                    <a:satMod val="130000"/>
                  </a:schemeClr>
                </a:gs>
                <a:gs pos="80000">
                  <a:schemeClr val="accent4">
                    <a:shade val="61000"/>
                    <a:shade val="93000"/>
                    <a:satMod val="130000"/>
                  </a:schemeClr>
                </a:gs>
                <a:gs pos="100000">
                  <a:schemeClr val="accent4">
                    <a:shade val="61000"/>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errBars>
            <c:errBarType val="both"/>
            <c:errValType val="percentage"/>
            <c:noEndCap val="0"/>
            <c:val val="5"/>
            <c:spPr>
              <a:noFill/>
              <a:ln w="9525">
                <a:solidFill>
                  <a:schemeClr val="tx2">
                    <a:lumMod val="75000"/>
                  </a:schemeClr>
                </a:solidFill>
                <a:round/>
              </a:ln>
              <a:effectLst/>
            </c:spPr>
          </c:errBars>
          <c:cat>
            <c:strRef>
              <c:f>('SP302 End cage Tie Rods'!$A$3,'SP302 End cage Tie Rods'!$A$5:$A$6)</c:f>
              <c:strCache>
                <c:ptCount val="3"/>
                <c:pt idx="0">
                  <c:v>After SS shell welding 
[RT / 29-02-2024]</c:v>
                </c:pt>
                <c:pt idx="1">
                  <c:v>Inside Cluster D cryostat 
[RT / 29-04-2024]</c:v>
                </c:pt>
                <c:pt idx="2">
                  <c:v>Cooldown n°1 (Before powering)
[1,9K / 07-05-2024]</c:v>
                </c:pt>
              </c:strCache>
              <c:extLst/>
            </c:strRef>
          </c:cat>
          <c:val>
            <c:numRef>
              <c:f>('SP302 End cage Tie Rods'!$C$3,'SP302 End cage Tie Rods'!$C$5:$C$6)</c:f>
              <c:numCache>
                <c:formatCode>0</c:formatCode>
                <c:ptCount val="3"/>
                <c:pt idx="0">
                  <c:v>116.23950000000001</c:v>
                </c:pt>
                <c:pt idx="1">
                  <c:v>113.685</c:v>
                </c:pt>
                <c:pt idx="2">
                  <c:v>136</c:v>
                </c:pt>
              </c:numCache>
              <c:extLst/>
            </c:numRef>
          </c:val>
          <c:extLst>
            <c:ext xmlns:c16="http://schemas.microsoft.com/office/drawing/2014/chart" uri="{C3380CC4-5D6E-409C-BE32-E72D297353CC}">
              <c16:uniqueId val="{00000001-B9C2-4050-A5C0-A860DE99AF94}"/>
            </c:ext>
          </c:extLst>
        </c:ser>
        <c:ser>
          <c:idx val="2"/>
          <c:order val="2"/>
          <c:tx>
            <c:strRef>
              <c:f>'SP302 End cage Tie Rods'!$D$2</c:f>
              <c:strCache>
                <c:ptCount val="1"/>
                <c:pt idx="0">
                  <c:v>CS_Rods_213_D</c:v>
                </c:pt>
              </c:strCache>
            </c:strRef>
          </c:tx>
          <c:spPr>
            <a:gradFill rotWithShape="1">
              <a:gsLst>
                <a:gs pos="0">
                  <a:schemeClr val="accent4">
                    <a:shade val="76000"/>
                    <a:shade val="51000"/>
                    <a:satMod val="130000"/>
                  </a:schemeClr>
                </a:gs>
                <a:gs pos="80000">
                  <a:schemeClr val="accent4">
                    <a:shade val="76000"/>
                    <a:shade val="93000"/>
                    <a:satMod val="130000"/>
                  </a:schemeClr>
                </a:gs>
                <a:gs pos="100000">
                  <a:schemeClr val="accent4">
                    <a:shade val="76000"/>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errBars>
            <c:errBarType val="both"/>
            <c:errValType val="percentage"/>
            <c:noEndCap val="0"/>
            <c:val val="5"/>
            <c:spPr>
              <a:noFill/>
              <a:ln w="9525">
                <a:solidFill>
                  <a:schemeClr val="tx2">
                    <a:lumMod val="75000"/>
                  </a:schemeClr>
                </a:solidFill>
                <a:round/>
              </a:ln>
              <a:effectLst/>
            </c:spPr>
          </c:errBars>
          <c:cat>
            <c:strRef>
              <c:f>('SP302 End cage Tie Rods'!$A$3,'SP302 End cage Tie Rods'!$A$5:$A$6)</c:f>
              <c:strCache>
                <c:ptCount val="3"/>
                <c:pt idx="0">
                  <c:v>After SS shell welding 
[RT / 29-02-2024]</c:v>
                </c:pt>
                <c:pt idx="1">
                  <c:v>Inside Cluster D cryostat 
[RT / 29-04-2024]</c:v>
                </c:pt>
                <c:pt idx="2">
                  <c:v>Cooldown n°1 (Before powering)
[1,9K / 07-05-2024]</c:v>
                </c:pt>
              </c:strCache>
              <c:extLst/>
            </c:strRef>
          </c:cat>
          <c:val>
            <c:numRef>
              <c:f>('SP302 End cage Tie Rods'!$D$3,'SP302 End cage Tie Rods'!$D$5:$D$6)</c:f>
              <c:numCache>
                <c:formatCode>0</c:formatCode>
                <c:ptCount val="3"/>
                <c:pt idx="0">
                  <c:v>99.07950000000001</c:v>
                </c:pt>
                <c:pt idx="1">
                  <c:v>96.525000000000006</c:v>
                </c:pt>
                <c:pt idx="2">
                  <c:v>78.11</c:v>
                </c:pt>
              </c:numCache>
              <c:extLst/>
            </c:numRef>
          </c:val>
          <c:extLst>
            <c:ext xmlns:c16="http://schemas.microsoft.com/office/drawing/2014/chart" uri="{C3380CC4-5D6E-409C-BE32-E72D297353CC}">
              <c16:uniqueId val="{00000002-B9C2-4050-A5C0-A860DE99AF94}"/>
            </c:ext>
          </c:extLst>
        </c:ser>
        <c:ser>
          <c:idx val="3"/>
          <c:order val="3"/>
          <c:tx>
            <c:strRef>
              <c:f>'SP302 End cage Tie Rods'!$E$2</c:f>
              <c:strCache>
                <c:ptCount val="1"/>
                <c:pt idx="0">
                  <c:v>CS_Rods_212_U</c:v>
                </c:pt>
              </c:strCache>
            </c:strRef>
          </c:tx>
          <c:spPr>
            <a:gradFill rotWithShape="1">
              <a:gsLst>
                <a:gs pos="0">
                  <a:schemeClr val="accent4">
                    <a:shade val="92000"/>
                    <a:shade val="51000"/>
                    <a:satMod val="130000"/>
                  </a:schemeClr>
                </a:gs>
                <a:gs pos="80000">
                  <a:schemeClr val="accent4">
                    <a:shade val="92000"/>
                    <a:shade val="93000"/>
                    <a:satMod val="130000"/>
                  </a:schemeClr>
                </a:gs>
                <a:gs pos="100000">
                  <a:schemeClr val="accent4">
                    <a:shade val="92000"/>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5"/>
            <c:spPr>
              <a:noFill/>
              <a:ln w="9525">
                <a:solidFill>
                  <a:schemeClr val="tx2">
                    <a:lumMod val="75000"/>
                  </a:schemeClr>
                </a:solidFill>
                <a:round/>
              </a:ln>
              <a:effectLst/>
            </c:spPr>
          </c:errBars>
          <c:cat>
            <c:strRef>
              <c:f>('SP302 End cage Tie Rods'!$A$3,'SP302 End cage Tie Rods'!$A$5:$A$6)</c:f>
              <c:strCache>
                <c:ptCount val="3"/>
                <c:pt idx="0">
                  <c:v>After SS shell welding 
[RT / 29-02-2024]</c:v>
                </c:pt>
                <c:pt idx="1">
                  <c:v>Inside Cluster D cryostat 
[RT / 29-04-2024]</c:v>
                </c:pt>
                <c:pt idx="2">
                  <c:v>Cooldown n°1 (Before powering)
[1,9K / 07-05-2024]</c:v>
                </c:pt>
              </c:strCache>
              <c:extLst/>
            </c:strRef>
          </c:cat>
          <c:val>
            <c:numRef>
              <c:f>('SP302 End cage Tie Rods'!$E$3,'SP302 End cage Tie Rods'!$E$5:$E$6)</c:f>
              <c:numCache>
                <c:formatCode>0</c:formatCode>
                <c:ptCount val="3"/>
                <c:pt idx="0">
                  <c:v>0</c:v>
                </c:pt>
                <c:pt idx="1">
                  <c:v>0</c:v>
                </c:pt>
                <c:pt idx="2">
                  <c:v>0</c:v>
                </c:pt>
              </c:numCache>
              <c:extLst/>
            </c:numRef>
          </c:val>
          <c:extLst>
            <c:ext xmlns:c16="http://schemas.microsoft.com/office/drawing/2014/chart" uri="{C3380CC4-5D6E-409C-BE32-E72D297353CC}">
              <c16:uniqueId val="{00000003-B9C2-4050-A5C0-A860DE99AF94}"/>
            </c:ext>
          </c:extLst>
        </c:ser>
        <c:ser>
          <c:idx val="4"/>
          <c:order val="4"/>
          <c:tx>
            <c:strRef>
              <c:f>'SP302 End cage Tie Rods'!$F$2</c:f>
              <c:strCache>
                <c:ptCount val="1"/>
                <c:pt idx="0">
                  <c:v>CS_Rods_212_M</c:v>
                </c:pt>
              </c:strCache>
            </c:strRef>
          </c:tx>
          <c:spPr>
            <a:gradFill rotWithShape="1">
              <a:gsLst>
                <a:gs pos="0">
                  <a:schemeClr val="accent4">
                    <a:tint val="93000"/>
                    <a:shade val="51000"/>
                    <a:satMod val="130000"/>
                  </a:schemeClr>
                </a:gs>
                <a:gs pos="80000">
                  <a:schemeClr val="accent4">
                    <a:tint val="93000"/>
                    <a:shade val="93000"/>
                    <a:satMod val="130000"/>
                  </a:schemeClr>
                </a:gs>
                <a:gs pos="100000">
                  <a:schemeClr val="accent4">
                    <a:tint val="93000"/>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errBars>
            <c:errBarType val="both"/>
            <c:errValType val="percentage"/>
            <c:noEndCap val="0"/>
            <c:val val="5"/>
            <c:spPr>
              <a:noFill/>
              <a:ln w="9525">
                <a:solidFill>
                  <a:schemeClr val="tx2">
                    <a:lumMod val="75000"/>
                  </a:schemeClr>
                </a:solidFill>
                <a:round/>
              </a:ln>
              <a:effectLst/>
            </c:spPr>
          </c:errBars>
          <c:cat>
            <c:strRef>
              <c:f>('SP302 End cage Tie Rods'!$A$3,'SP302 End cage Tie Rods'!$A$5:$A$6)</c:f>
              <c:strCache>
                <c:ptCount val="3"/>
                <c:pt idx="0">
                  <c:v>After SS shell welding 
[RT / 29-02-2024]</c:v>
                </c:pt>
                <c:pt idx="1">
                  <c:v>Inside Cluster D cryostat 
[RT / 29-04-2024]</c:v>
                </c:pt>
                <c:pt idx="2">
                  <c:v>Cooldown n°1 (Before powering)
[1,9K / 07-05-2024]</c:v>
                </c:pt>
              </c:strCache>
              <c:extLst/>
            </c:strRef>
          </c:cat>
          <c:val>
            <c:numRef>
              <c:f>('SP302 End cage Tie Rods'!$F$3,'SP302 End cage Tie Rods'!$F$5:$F$6)</c:f>
              <c:numCache>
                <c:formatCode>0</c:formatCode>
                <c:ptCount val="3"/>
                <c:pt idx="0">
                  <c:v>74.567999999999998</c:v>
                </c:pt>
                <c:pt idx="1">
                  <c:v>73.515000000000001</c:v>
                </c:pt>
                <c:pt idx="2">
                  <c:v>56.25</c:v>
                </c:pt>
              </c:numCache>
              <c:extLst/>
            </c:numRef>
          </c:val>
          <c:extLst>
            <c:ext xmlns:c16="http://schemas.microsoft.com/office/drawing/2014/chart" uri="{C3380CC4-5D6E-409C-BE32-E72D297353CC}">
              <c16:uniqueId val="{00000004-B9C2-4050-A5C0-A860DE99AF94}"/>
            </c:ext>
          </c:extLst>
        </c:ser>
        <c:ser>
          <c:idx val="5"/>
          <c:order val="5"/>
          <c:tx>
            <c:strRef>
              <c:f>'SP302 End cage Tie Rods'!$G$2</c:f>
              <c:strCache>
                <c:ptCount val="1"/>
                <c:pt idx="0">
                  <c:v>CS_Rods_212_D</c:v>
                </c:pt>
              </c:strCache>
            </c:strRef>
          </c:tx>
          <c:spPr>
            <a:gradFill rotWithShape="1">
              <a:gsLst>
                <a:gs pos="0">
                  <a:schemeClr val="accent4">
                    <a:tint val="77000"/>
                    <a:shade val="51000"/>
                    <a:satMod val="130000"/>
                  </a:schemeClr>
                </a:gs>
                <a:gs pos="80000">
                  <a:schemeClr val="accent4">
                    <a:tint val="77000"/>
                    <a:shade val="93000"/>
                    <a:satMod val="130000"/>
                  </a:schemeClr>
                </a:gs>
                <a:gs pos="100000">
                  <a:schemeClr val="accent4">
                    <a:tint val="77000"/>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errBars>
            <c:errBarType val="both"/>
            <c:errValType val="percentage"/>
            <c:noEndCap val="0"/>
            <c:val val="5"/>
            <c:spPr>
              <a:noFill/>
              <a:ln w="9525">
                <a:solidFill>
                  <a:schemeClr val="tx2">
                    <a:lumMod val="75000"/>
                  </a:schemeClr>
                </a:solidFill>
                <a:round/>
              </a:ln>
              <a:effectLst/>
            </c:spPr>
          </c:errBars>
          <c:cat>
            <c:strRef>
              <c:f>('SP302 End cage Tie Rods'!$A$3,'SP302 End cage Tie Rods'!$A$5:$A$6)</c:f>
              <c:strCache>
                <c:ptCount val="3"/>
                <c:pt idx="0">
                  <c:v>After SS shell welding 
[RT / 29-02-2024]</c:v>
                </c:pt>
                <c:pt idx="1">
                  <c:v>Inside Cluster D cryostat 
[RT / 29-04-2024]</c:v>
                </c:pt>
                <c:pt idx="2">
                  <c:v>Cooldown n°1 (Before powering)
[1,9K / 07-05-2024]</c:v>
                </c:pt>
              </c:strCache>
              <c:extLst/>
            </c:strRef>
          </c:cat>
          <c:val>
            <c:numRef>
              <c:f>('SP302 End cage Tie Rods'!$G$3,'SP302 End cage Tie Rods'!$G$5:$G$6)</c:f>
              <c:numCache>
                <c:formatCode>0</c:formatCode>
                <c:ptCount val="3"/>
                <c:pt idx="0">
                  <c:v>67.703999999999994</c:v>
                </c:pt>
                <c:pt idx="1">
                  <c:v>67.08</c:v>
                </c:pt>
                <c:pt idx="2">
                  <c:v>55.2</c:v>
                </c:pt>
              </c:numCache>
              <c:extLst/>
            </c:numRef>
          </c:val>
          <c:extLst>
            <c:ext xmlns:c16="http://schemas.microsoft.com/office/drawing/2014/chart" uri="{C3380CC4-5D6E-409C-BE32-E72D297353CC}">
              <c16:uniqueId val="{00000005-B9C2-4050-A5C0-A860DE99AF94}"/>
            </c:ext>
          </c:extLst>
        </c:ser>
        <c:dLbls>
          <c:showLegendKey val="0"/>
          <c:showVal val="0"/>
          <c:showCatName val="0"/>
          <c:showSerName val="0"/>
          <c:showPercent val="0"/>
          <c:showBubbleSize val="0"/>
        </c:dLbls>
        <c:gapWidth val="150"/>
        <c:axId val="226533768"/>
        <c:axId val="226534160"/>
      </c:barChart>
      <c:lineChart>
        <c:grouping val="standard"/>
        <c:varyColors val="0"/>
        <c:ser>
          <c:idx val="6"/>
          <c:order val="6"/>
          <c:tx>
            <c:strRef>
              <c:f>'SP302 End cage Tie Rods'!$Z$1:$Z$2</c:f>
              <c:strCache>
                <c:ptCount val="2"/>
                <c:pt idx="0">
                  <c:v>CS Average (Mpa)</c:v>
                </c:pt>
              </c:strCache>
            </c:strRef>
          </c:tx>
          <c:spPr>
            <a:ln w="31750" cap="rnd">
              <a:solidFill>
                <a:schemeClr val="accent4">
                  <a:lumMod val="75000"/>
                </a:schemeClr>
              </a:solidFill>
              <a:prstDash val="sysDash"/>
              <a:round/>
            </a:ln>
            <a:effectLst>
              <a:outerShdw blurRad="40000" dist="23000" dir="5400000" rotWithShape="0">
                <a:srgbClr val="000000">
                  <a:alpha val="35000"/>
                </a:srgbClr>
              </a:outerShdw>
            </a:effectLst>
          </c:spPr>
          <c:marker>
            <c:symbol val="circle"/>
            <c:size val="6"/>
            <c:spPr>
              <a:solidFill>
                <a:srgbClr val="0070C0"/>
              </a:solidFill>
              <a:ln w="12700">
                <a:solidFill>
                  <a:schemeClr val="accent4">
                    <a:lumMod val="75000"/>
                  </a:schemeClr>
                </a:solidFill>
                <a:prstDash val="sysDash"/>
                <a:round/>
              </a:ln>
              <a:effectLst>
                <a:outerShdw blurRad="40000" dist="23000" dir="5400000" rotWithShape="0">
                  <a:srgbClr val="000000">
                    <a:alpha val="35000"/>
                  </a:srgbClr>
                </a:outerShdw>
              </a:effectLst>
            </c:spPr>
          </c:marker>
          <c:dLbls>
            <c:dLbl>
              <c:idx val="0"/>
              <c:layout>
                <c:manualLayout>
                  <c:x val="1.1179384581040638E-2"/>
                  <c:y val="-5.180587583671460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D592-44CF-93B7-A46E2513E1B8}"/>
                </c:ext>
              </c:extLst>
            </c:dLbl>
            <c:dLbl>
              <c:idx val="1"/>
              <c:layout>
                <c:manualLayout>
                  <c:x val="2.2358769162081358E-3"/>
                  <c:y val="-1.942720343876797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D592-44CF-93B7-A46E2513E1B8}"/>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('SP302 End cage Tie Rods'!$A$3,'SP302 End cage Tie Rods'!$A$5:$A$6)</c:f>
              <c:strCache>
                <c:ptCount val="3"/>
                <c:pt idx="0">
                  <c:v>After SS shell welding 
[RT / 29-02-2024]</c:v>
                </c:pt>
                <c:pt idx="1">
                  <c:v>Inside Cluster D cryostat 
[RT / 29-04-2024]</c:v>
                </c:pt>
                <c:pt idx="2">
                  <c:v>Cooldown n°1 (Before powering)
[1,9K / 07-05-2024]</c:v>
                </c:pt>
              </c:strCache>
              <c:extLst/>
            </c:strRef>
          </c:cat>
          <c:val>
            <c:numRef>
              <c:f>('SP302 End cage Tie Rods'!$Z$3,'SP302 End cage Tie Rods'!$Z$5:$Z$6)</c:f>
              <c:numCache>
                <c:formatCode>0</c:formatCode>
                <c:ptCount val="3"/>
                <c:pt idx="0">
                  <c:v>89.918399999999991</c:v>
                </c:pt>
                <c:pt idx="1">
                  <c:v>88.179000000000002</c:v>
                </c:pt>
                <c:pt idx="2">
                  <c:v>81.39</c:v>
                </c:pt>
              </c:numCache>
              <c:extLst/>
            </c:numRef>
          </c:val>
          <c:smooth val="0"/>
          <c:extLst>
            <c:ext xmlns:c16="http://schemas.microsoft.com/office/drawing/2014/chart" uri="{C3380CC4-5D6E-409C-BE32-E72D297353CC}">
              <c16:uniqueId val="{00000006-B9C2-4050-A5C0-A860DE99AF94}"/>
            </c:ext>
          </c:extLst>
        </c:ser>
        <c:dLbls>
          <c:showLegendKey val="0"/>
          <c:showVal val="0"/>
          <c:showCatName val="0"/>
          <c:showSerName val="0"/>
          <c:showPercent val="0"/>
          <c:showBubbleSize val="0"/>
        </c:dLbls>
        <c:marker val="1"/>
        <c:smooth val="0"/>
        <c:axId val="226533768"/>
        <c:axId val="226534160"/>
        <c:extLst>
          <c:ext xmlns:c15="http://schemas.microsoft.com/office/drawing/2012/chart" uri="{02D57815-91ED-43cb-92C2-25804820EDAC}">
            <c15:filteredLineSeries>
              <c15:ser>
                <c:idx val="7"/>
                <c:order val="7"/>
                <c:tx>
                  <c:strRef>
                    <c:extLst>
                      <c:ext uri="{02D57815-91ED-43cb-92C2-25804820EDAC}">
                        <c15:formulaRef>
                          <c15:sqref>'SP302 End cage Tie Rods'!$AB$1:$AB$2</c15:sqref>
                        </c15:formulaRef>
                      </c:ext>
                    </c:extLst>
                    <c:strCache>
                      <c:ptCount val="2"/>
                      <c:pt idx="0">
                        <c:v>3D FEA estimation (MPa)</c:v>
                      </c:pt>
                    </c:strCache>
                  </c:strRef>
                </c:tx>
                <c:spPr>
                  <a:ln w="31750" cap="rnd">
                    <a:solidFill>
                      <a:sysClr val="windowText" lastClr="000000"/>
                    </a:solidFill>
                    <a:prstDash val="solid"/>
                    <a:round/>
                  </a:ln>
                  <a:effectLst>
                    <a:outerShdw blurRad="40000" dist="23000" dir="5400000" rotWithShape="0">
                      <a:srgbClr val="000000">
                        <a:alpha val="35000"/>
                      </a:srgbClr>
                    </a:outerShdw>
                  </a:effectLst>
                </c:spPr>
                <c:marker>
                  <c:symbol val="none"/>
                </c:marker>
                <c:cat>
                  <c:strRef>
                    <c:extLst>
                      <c:ext uri="{02D57815-91ED-43cb-92C2-25804820EDAC}">
                        <c15:formulaRef>
                          <c15:sqref>('SP302 End cage Tie Rods'!$A$3,'SP302 End cage Tie Rods'!$A$5:$A$6)</c15:sqref>
                        </c15:formulaRef>
                      </c:ext>
                    </c:extLst>
                    <c:strCache>
                      <c:ptCount val="3"/>
                      <c:pt idx="0">
                        <c:v>After SS shell welding 
[RT / 29-02-2024]</c:v>
                      </c:pt>
                      <c:pt idx="1">
                        <c:v>Inside Cluster D cryostat 
[RT / 29-04-2024]</c:v>
                      </c:pt>
                      <c:pt idx="2">
                        <c:v>Cooldown n°1 (Before powering)
[1,9K / 07-05-2024]</c:v>
                      </c:pt>
                    </c:strCache>
                  </c:strRef>
                </c:cat>
                <c:val>
                  <c:numRef>
                    <c:extLst>
                      <c:ext uri="{02D57815-91ED-43cb-92C2-25804820EDAC}">
                        <c15:formulaRef>
                          <c15:sqref>('SP302 End cage Tie Rods'!$AB$3,'SP302 End cage Tie Rods'!$AB$5:$AB$6)</c15:sqref>
                        </c15:formulaRef>
                      </c:ext>
                    </c:extLst>
                    <c:numCache>
                      <c:formatCode>0</c:formatCode>
                      <c:ptCount val="3"/>
                      <c:pt idx="0">
                        <c:v>116</c:v>
                      </c:pt>
                      <c:pt idx="1">
                        <c:v>116</c:v>
                      </c:pt>
                      <c:pt idx="2">
                        <c:v>116</c:v>
                      </c:pt>
                    </c:numCache>
                  </c:numRef>
                </c:val>
                <c:smooth val="0"/>
                <c:extLst>
                  <c:ext xmlns:c16="http://schemas.microsoft.com/office/drawing/2014/chart" uri="{C3380CC4-5D6E-409C-BE32-E72D297353CC}">
                    <c16:uniqueId val="{00000007-B9C2-4050-A5C0-A860DE99AF94}"/>
                  </c:ext>
                </c:extLst>
              </c15:ser>
            </c15:filteredLineSeries>
          </c:ext>
        </c:extLst>
      </c:lineChart>
      <c:catAx>
        <c:axId val="226533768"/>
        <c:scaling>
          <c:orientation val="minMax"/>
        </c:scaling>
        <c:delete val="0"/>
        <c:axPos val="b"/>
        <c:numFmt formatCode="General" sourceLinked="0"/>
        <c:majorTickMark val="none"/>
        <c:minorTickMark val="none"/>
        <c:tickLblPos val="low"/>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crossAx val="226534160"/>
        <c:crosses val="autoZero"/>
        <c:auto val="1"/>
        <c:lblAlgn val="ctr"/>
        <c:lblOffset val="100"/>
        <c:noMultiLvlLbl val="0"/>
      </c:catAx>
      <c:valAx>
        <c:axId val="226534160"/>
        <c:scaling>
          <c:orientation val="minMax"/>
          <c:max val="160"/>
          <c:min val="-20"/>
        </c:scaling>
        <c:delete val="0"/>
        <c:axPos val="l"/>
        <c:majorGridlines>
          <c:spPr>
            <a:ln w="9525" cap="flat" cmpd="sng" algn="ctr">
              <a:solidFill>
                <a:schemeClr val="tx2">
                  <a:lumMod val="15000"/>
                  <a:lumOff val="85000"/>
                </a:schemeClr>
              </a:solidFill>
              <a:round/>
            </a:ln>
            <a:effectLst/>
          </c:spPr>
        </c:majorGridlines>
        <c:minorGridlines>
          <c:spPr>
            <a:ln>
              <a:solidFill>
                <a:schemeClr val="tx2">
                  <a:lumMod val="5000"/>
                  <a:lumOff val="95000"/>
                </a:schemeClr>
              </a:solidFill>
            </a:ln>
            <a:effectLst/>
          </c:spPr>
        </c:minorGridlines>
        <c:title>
          <c:tx>
            <c:rich>
              <a:bodyPr rot="-5400000" spcFirstLastPara="1" vertOverflow="ellipsis" vert="horz" wrap="square" anchor="ctr" anchorCtr="1"/>
              <a:lstStyle/>
              <a:p>
                <a:pPr>
                  <a:defRPr sz="1400" b="1" i="0" u="none" strike="noStrike" kern="1200" baseline="0">
                    <a:solidFill>
                      <a:schemeClr val="tx2"/>
                    </a:solidFill>
                    <a:latin typeface="+mn-lt"/>
                    <a:ea typeface="+mn-ea"/>
                    <a:cs typeface="+mn-cs"/>
                  </a:defRPr>
                </a:pPr>
                <a:r>
                  <a:rPr lang="en-GB" sz="1400"/>
                  <a:t>Stress</a:t>
                </a:r>
                <a:r>
                  <a:rPr lang="en-GB" sz="1400" baseline="0"/>
                  <a:t> (MPa)</a:t>
                </a:r>
                <a:endParaRPr lang="en-GB" sz="1400"/>
              </a:p>
            </c:rich>
          </c:tx>
          <c:overlay val="0"/>
          <c:spPr>
            <a:noFill/>
            <a:ln>
              <a:noFill/>
            </a:ln>
            <a:effectLst/>
          </c:spPr>
          <c:txPr>
            <a:bodyPr rot="-5400000" spcFirstLastPara="1" vertOverflow="ellipsis" vert="horz" wrap="square" anchor="ctr" anchorCtr="1"/>
            <a:lstStyle/>
            <a:p>
              <a:pPr>
                <a:defRPr sz="1400" b="1" i="0" u="none" strike="noStrike" kern="1200" baseline="0">
                  <a:solidFill>
                    <a:schemeClr val="tx2"/>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crossAx val="226533768"/>
        <c:crosses val="autoZero"/>
        <c:crossBetween val="between"/>
        <c:majorUnit val="20"/>
        <c:minorUnit val="5"/>
      </c:valAx>
      <c:spPr>
        <a:noFill/>
        <a:ln>
          <a:noFill/>
        </a:ln>
        <a:effectLst/>
      </c:spPr>
    </c:plotArea>
    <c:legend>
      <c:legendPos val="r"/>
      <c:layout>
        <c:manualLayout>
          <c:xMode val="edge"/>
          <c:yMode val="edge"/>
          <c:x val="0.82084556403005549"/>
          <c:y val="0.13734216990644604"/>
          <c:w val="0.17327981067258771"/>
          <c:h val="0.77613691844271337"/>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GB"/>
              <a:t>End plate Connection Side - Compression forces (kN)</a:t>
            </a:r>
          </a:p>
        </c:rich>
      </c:tx>
      <c:overlay val="0"/>
    </c:title>
    <c:autoTitleDeleted val="0"/>
    <c:plotArea>
      <c:layout>
        <c:manualLayout>
          <c:layoutTarget val="inner"/>
          <c:xMode val="edge"/>
          <c:yMode val="edge"/>
          <c:x val="8.5363829448488693E-2"/>
          <c:y val="0.12018296599905147"/>
          <c:w val="0.70447395232408283"/>
          <c:h val="0.7216667983532129"/>
        </c:manualLayout>
      </c:layout>
      <c:barChart>
        <c:barDir val="col"/>
        <c:grouping val="clustered"/>
        <c:varyColors val="0"/>
        <c:ser>
          <c:idx val="0"/>
          <c:order val="0"/>
          <c:tx>
            <c:v>BCS1</c:v>
          </c:tx>
          <c:invertIfNegative val="0"/>
          <c:cat>
            <c:strLit>
              <c:ptCount val="17"/>
              <c:pt idx="0">
                <c:v>Bullet gauges loading</c:v>
              </c:pt>
              <c:pt idx="1">
                <c:v>293K at SM18</c:v>
              </c:pt>
              <c:pt idx="2">
                <c:v>1.9K</c:v>
              </c:pt>
              <c:pt idx="3">
                <c:v>1.9K at 11.87kA</c:v>
              </c:pt>
              <c:pt idx="4">
                <c:v>1.9K after the ramp</c:v>
              </c:pt>
              <c:pt idx="5">
                <c:v>293K at SM18</c:v>
              </c:pt>
              <c:pt idx="6">
                <c:v>1.9K</c:v>
              </c:pt>
              <c:pt idx="7">
                <c:v>1.9K Q1 at Imax 12.14 kA</c:v>
              </c:pt>
              <c:pt idx="8">
                <c:v>1.9K after Q1</c:v>
              </c:pt>
              <c:pt idx="9">
                <c:v>1.9K Q2 at Imax 12.56 kA</c:v>
              </c:pt>
              <c:pt idx="10">
                <c:v>1.9K after Q2</c:v>
              </c:pt>
              <c:pt idx="11">
                <c:v>1.9K at 12.8 kA</c:v>
              </c:pt>
              <c:pt idx="12">
                <c:v>1.9K after plateau at 12.8 kA</c:v>
              </c:pt>
              <c:pt idx="13">
                <c:v>1.9K Q3 at Imax 12.97 kA</c:v>
              </c:pt>
              <c:pt idx="14">
                <c:v>1.9K after end of test</c:v>
              </c:pt>
              <c:pt idx="15">
                <c:v>293K</c:v>
              </c:pt>
              <c:pt idx="16">
                <c:v>293K</c:v>
              </c:pt>
            </c:strLit>
          </c:cat>
          <c:val>
            <c:numLit>
              <c:formatCode>General</c:formatCode>
              <c:ptCount val="17"/>
              <c:pt idx="0">
                <c:v>12.21123479025621</c:v>
              </c:pt>
              <c:pt idx="1">
                <c:v>11.560020312643934</c:v>
              </c:pt>
              <c:pt idx="2">
                <c:v>9.7759238443925547</c:v>
              </c:pt>
              <c:pt idx="3">
                <c:v>48.062711119869263</c:v>
              </c:pt>
              <c:pt idx="4">
                <c:v>12.257474871506785</c:v>
              </c:pt>
              <c:pt idx="5">
                <c:v>12.716022343908328</c:v>
              </c:pt>
              <c:pt idx="6">
                <c:v>10.484938423568048</c:v>
              </c:pt>
              <c:pt idx="7">
                <c:v>50.544262146983499</c:v>
              </c:pt>
              <c:pt idx="8">
                <c:v>11.902967581919038</c:v>
              </c:pt>
              <c:pt idx="9">
                <c:v>54.443842332448718</c:v>
              </c:pt>
              <c:pt idx="10">
                <c:v>12.428347385088077</c:v>
              </c:pt>
              <c:pt idx="11">
                <c:v>56.996294817480489</c:v>
              </c:pt>
              <c:pt idx="12">
                <c:v>15.150254354542803</c:v>
              </c:pt>
              <c:pt idx="13">
                <c:v>60.080508236893905</c:v>
              </c:pt>
              <c:pt idx="14">
                <c:v>17.234757217318759</c:v>
              </c:pt>
              <c:pt idx="15">
                <c:v>0</c:v>
              </c:pt>
              <c:pt idx="16">
                <c:v>15.798694427280045</c:v>
              </c:pt>
            </c:numLit>
          </c:val>
          <c:extLst>
            <c:ext xmlns:c16="http://schemas.microsoft.com/office/drawing/2014/chart" uri="{C3380CC4-5D6E-409C-BE32-E72D297353CC}">
              <c16:uniqueId val="{00000000-2699-4E05-A8A1-73D09B61D7BB}"/>
            </c:ext>
          </c:extLst>
        </c:ser>
        <c:ser>
          <c:idx val="1"/>
          <c:order val="1"/>
          <c:tx>
            <c:v>BCS2</c:v>
          </c:tx>
          <c:spPr>
            <a:solidFill>
              <a:schemeClr val="accent3"/>
            </a:solidFill>
          </c:spPr>
          <c:invertIfNegative val="0"/>
          <c:cat>
            <c:strLit>
              <c:ptCount val="17"/>
              <c:pt idx="0">
                <c:v>Bullet gauges loading</c:v>
              </c:pt>
              <c:pt idx="1">
                <c:v>293K at SM18</c:v>
              </c:pt>
              <c:pt idx="2">
                <c:v>1.9K</c:v>
              </c:pt>
              <c:pt idx="3">
                <c:v>1.9K at 11.87kA</c:v>
              </c:pt>
              <c:pt idx="4">
                <c:v>1.9K after the ramp</c:v>
              </c:pt>
              <c:pt idx="5">
                <c:v>293K at SM18</c:v>
              </c:pt>
              <c:pt idx="6">
                <c:v>1.9K</c:v>
              </c:pt>
              <c:pt idx="7">
                <c:v>1.9K Q1 at Imax 12.14 kA</c:v>
              </c:pt>
              <c:pt idx="8">
                <c:v>1.9K after Q1</c:v>
              </c:pt>
              <c:pt idx="9">
                <c:v>1.9K Q2 at Imax 12.56 kA</c:v>
              </c:pt>
              <c:pt idx="10">
                <c:v>1.9K after Q2</c:v>
              </c:pt>
              <c:pt idx="11">
                <c:v>1.9K at 12.8 kA</c:v>
              </c:pt>
              <c:pt idx="12">
                <c:v>1.9K after plateau at 12.8 kA</c:v>
              </c:pt>
              <c:pt idx="13">
                <c:v>1.9K Q3 at Imax 12.97 kA</c:v>
              </c:pt>
              <c:pt idx="14">
                <c:v>1.9K after end of test</c:v>
              </c:pt>
              <c:pt idx="15">
                <c:v>293K</c:v>
              </c:pt>
              <c:pt idx="16">
                <c:v>293K</c:v>
              </c:pt>
            </c:strLit>
          </c:cat>
          <c:val>
            <c:numLit>
              <c:formatCode>General</c:formatCode>
              <c:ptCount val="17"/>
              <c:pt idx="0">
                <c:v>11.201659682951973</c:v>
              </c:pt>
              <c:pt idx="1">
                <c:v>11.174686302222471</c:v>
              </c:pt>
              <c:pt idx="2">
                <c:v>17.1155734078954</c:v>
              </c:pt>
              <c:pt idx="3">
                <c:v>64.61955021265355</c:v>
              </c:pt>
              <c:pt idx="4">
                <c:v>21.369660882948367</c:v>
              </c:pt>
              <c:pt idx="5">
                <c:v>10.789352291801006</c:v>
              </c:pt>
              <c:pt idx="6">
                <c:v>18.53360256624639</c:v>
              </c:pt>
              <c:pt idx="7">
                <c:v>67.455608529355516</c:v>
              </c:pt>
              <c:pt idx="8">
                <c:v>20.660646303772875</c:v>
              </c:pt>
              <c:pt idx="9">
                <c:v>72.064203293996243</c:v>
              </c:pt>
              <c:pt idx="10">
                <c:v>20.876895750421401</c:v>
              </c:pt>
              <c:pt idx="11">
                <c:v>74.971163068615752</c:v>
              </c:pt>
              <c:pt idx="12">
                <c:v>23.450618672828444</c:v>
              </c:pt>
              <c:pt idx="13">
                <c:v>76.708248787595736</c:v>
              </c:pt>
              <c:pt idx="14">
                <c:v>24.574406780821601</c:v>
              </c:pt>
              <c:pt idx="15">
                <c:v>16.172468417388863</c:v>
              </c:pt>
              <c:pt idx="16">
                <c:v>12.716022343908328</c:v>
              </c:pt>
            </c:numLit>
          </c:val>
          <c:extLst>
            <c:ext xmlns:c16="http://schemas.microsoft.com/office/drawing/2014/chart" uri="{C3380CC4-5D6E-409C-BE32-E72D297353CC}">
              <c16:uniqueId val="{00000001-2699-4E05-A8A1-73D09B61D7BB}"/>
            </c:ext>
          </c:extLst>
        </c:ser>
        <c:ser>
          <c:idx val="2"/>
          <c:order val="2"/>
          <c:tx>
            <c:v>BCS3</c:v>
          </c:tx>
          <c:spPr>
            <a:solidFill>
              <a:schemeClr val="accent2"/>
            </a:solidFill>
          </c:spPr>
          <c:invertIfNegative val="0"/>
          <c:cat>
            <c:strLit>
              <c:ptCount val="17"/>
              <c:pt idx="0">
                <c:v>Bullet gauges loading</c:v>
              </c:pt>
              <c:pt idx="1">
                <c:v>293K at SM18</c:v>
              </c:pt>
              <c:pt idx="2">
                <c:v>1.9K</c:v>
              </c:pt>
              <c:pt idx="3">
                <c:v>1.9K at 11.87kA</c:v>
              </c:pt>
              <c:pt idx="4">
                <c:v>1.9K after the ramp</c:v>
              </c:pt>
              <c:pt idx="5">
                <c:v>293K at SM18</c:v>
              </c:pt>
              <c:pt idx="6">
                <c:v>1.9K</c:v>
              </c:pt>
              <c:pt idx="7">
                <c:v>1.9K Q1 at Imax 12.14 kA</c:v>
              </c:pt>
              <c:pt idx="8">
                <c:v>1.9K after Q1</c:v>
              </c:pt>
              <c:pt idx="9">
                <c:v>1.9K Q2 at Imax 12.56 kA</c:v>
              </c:pt>
              <c:pt idx="10">
                <c:v>1.9K after Q2</c:v>
              </c:pt>
              <c:pt idx="11">
                <c:v>1.9K at 12.8 kA</c:v>
              </c:pt>
              <c:pt idx="12">
                <c:v>1.9K after plateau at 12.8 kA</c:v>
              </c:pt>
              <c:pt idx="13">
                <c:v>1.9K Q3 at Imax 12.97 kA</c:v>
              </c:pt>
              <c:pt idx="14">
                <c:v>1.9K after end of test</c:v>
              </c:pt>
              <c:pt idx="15">
                <c:v>293K</c:v>
              </c:pt>
              <c:pt idx="16">
                <c:v>293K</c:v>
              </c:pt>
            </c:strLit>
          </c:cat>
          <c:val>
            <c:numLit>
              <c:formatCode>General</c:formatCode>
              <c:ptCount val="17"/>
              <c:pt idx="0">
                <c:v>9.984004210020144</c:v>
              </c:pt>
              <c:pt idx="1">
                <c:v>9.2480162501151479</c:v>
              </c:pt>
              <c:pt idx="2">
                <c:v>0</c:v>
              </c:pt>
              <c:pt idx="3">
                <c:v>0</c:v>
              </c:pt>
              <c:pt idx="4">
                <c:v>0</c:v>
              </c:pt>
              <c:pt idx="5">
                <c:v>10.018684270958076</c:v>
              </c:pt>
              <c:pt idx="6">
                <c:v>4.8706218917273105</c:v>
              </c:pt>
              <c:pt idx="7">
                <c:v>43.157409167204023</c:v>
              </c:pt>
              <c:pt idx="8">
                <c:v>5.9341437604905529</c:v>
              </c:pt>
              <c:pt idx="9">
                <c:v>47.056989352669248</c:v>
              </c:pt>
              <c:pt idx="10">
                <c:v>5.6682632932997432</c:v>
              </c:pt>
              <c:pt idx="11">
                <c:v>49.148582361236947</c:v>
              </c:pt>
              <c:pt idx="12">
                <c:v>8.245531288602665</c:v>
              </c:pt>
              <c:pt idx="13">
                <c:v>52.197345051691585</c:v>
              </c:pt>
              <c:pt idx="14">
                <c:v>10.280403130836337</c:v>
              </c:pt>
              <c:pt idx="15">
                <c:v>12.484821937655449</c:v>
              </c:pt>
              <c:pt idx="16">
                <c:v>12.330688333486863</c:v>
              </c:pt>
            </c:numLit>
          </c:val>
          <c:extLst>
            <c:ext xmlns:c16="http://schemas.microsoft.com/office/drawing/2014/chart" uri="{C3380CC4-5D6E-409C-BE32-E72D297353CC}">
              <c16:uniqueId val="{00000002-2699-4E05-A8A1-73D09B61D7BB}"/>
            </c:ext>
          </c:extLst>
        </c:ser>
        <c:ser>
          <c:idx val="3"/>
          <c:order val="3"/>
          <c:tx>
            <c:v>BCS4</c:v>
          </c:tx>
          <c:spPr>
            <a:solidFill>
              <a:schemeClr val="tx1">
                <a:lumMod val="75000"/>
                <a:lumOff val="25000"/>
              </a:schemeClr>
            </a:solidFill>
          </c:spPr>
          <c:invertIfNegative val="0"/>
          <c:cat>
            <c:strLit>
              <c:ptCount val="17"/>
              <c:pt idx="0">
                <c:v>Bullet gauges loading</c:v>
              </c:pt>
              <c:pt idx="1">
                <c:v>293K at SM18</c:v>
              </c:pt>
              <c:pt idx="2">
                <c:v>1.9K</c:v>
              </c:pt>
              <c:pt idx="3">
                <c:v>1.9K at 11.87kA</c:v>
              </c:pt>
              <c:pt idx="4">
                <c:v>1.9K after the ramp</c:v>
              </c:pt>
              <c:pt idx="5">
                <c:v>293K at SM18</c:v>
              </c:pt>
              <c:pt idx="6">
                <c:v>1.9K</c:v>
              </c:pt>
              <c:pt idx="7">
                <c:v>1.9K Q1 at Imax 12.14 kA</c:v>
              </c:pt>
              <c:pt idx="8">
                <c:v>1.9K after Q1</c:v>
              </c:pt>
              <c:pt idx="9">
                <c:v>1.9K Q2 at Imax 12.56 kA</c:v>
              </c:pt>
              <c:pt idx="10">
                <c:v>1.9K after Q2</c:v>
              </c:pt>
              <c:pt idx="11">
                <c:v>1.9K at 12.8 kA</c:v>
              </c:pt>
              <c:pt idx="12">
                <c:v>1.9K after plateau at 12.8 kA</c:v>
              </c:pt>
              <c:pt idx="13">
                <c:v>1.9K Q3 at Imax 12.97 kA</c:v>
              </c:pt>
              <c:pt idx="14">
                <c:v>1.9K after end of test</c:v>
              </c:pt>
              <c:pt idx="15">
                <c:v>293K</c:v>
              </c:pt>
              <c:pt idx="16">
                <c:v>293K</c:v>
              </c:pt>
            </c:strLit>
          </c:cat>
          <c:val>
            <c:numLit>
              <c:formatCode>General</c:formatCode>
              <c:ptCount val="17"/>
              <c:pt idx="0">
                <c:v>13.155303115788799</c:v>
              </c:pt>
              <c:pt idx="1">
                <c:v>12.716022343908328</c:v>
              </c:pt>
              <c:pt idx="2">
                <c:v>0</c:v>
              </c:pt>
              <c:pt idx="3">
                <c:v>0</c:v>
              </c:pt>
              <c:pt idx="4">
                <c:v>0</c:v>
              </c:pt>
              <c:pt idx="5">
                <c:v>10.789352291801006</c:v>
              </c:pt>
              <c:pt idx="6">
                <c:v>19.914061658581286</c:v>
              </c:pt>
              <c:pt idx="7">
                <c:v>74.153676965506634</c:v>
              </c:pt>
              <c:pt idx="8">
                <c:v>22.395612685695514</c:v>
              </c:pt>
              <c:pt idx="9">
                <c:v>79.116779019735091</c:v>
              </c:pt>
              <c:pt idx="10">
                <c:v>22.512600091259472</c:v>
              </c:pt>
              <c:pt idx="11">
                <c:v>81.988288065395835</c:v>
              </c:pt>
              <c:pt idx="12">
                <c:v>25.401834501399613</c:v>
              </c:pt>
              <c:pt idx="13">
                <c:v>84.363486905633764</c:v>
              </c:pt>
              <c:pt idx="14">
                <c:v>26.252651996410211</c:v>
              </c:pt>
              <c:pt idx="15">
                <c:v>12.611982161094531</c:v>
              </c:pt>
              <c:pt idx="16">
                <c:v>13.486690364751258</c:v>
              </c:pt>
            </c:numLit>
          </c:val>
          <c:extLst>
            <c:ext xmlns:c16="http://schemas.microsoft.com/office/drawing/2014/chart" uri="{C3380CC4-5D6E-409C-BE32-E72D297353CC}">
              <c16:uniqueId val="{00000003-2699-4E05-A8A1-73D09B61D7BB}"/>
            </c:ext>
          </c:extLst>
        </c:ser>
        <c:ser>
          <c:idx val="5"/>
          <c:order val="4"/>
          <c:tx>
            <c:v>BCS5</c:v>
          </c:tx>
          <c:spPr>
            <a:solidFill>
              <a:schemeClr val="accent1">
                <a:lumMod val="60000"/>
                <a:lumOff val="40000"/>
              </a:schemeClr>
            </a:solidFill>
          </c:spPr>
          <c:invertIfNegative val="0"/>
          <c:val>
            <c:numLit>
              <c:formatCode>General</c:formatCode>
              <c:ptCount val="17"/>
              <c:pt idx="0">
                <c:v>12.488675277759663</c:v>
              </c:pt>
              <c:pt idx="1">
                <c:v>10.789352291801006</c:v>
              </c:pt>
              <c:pt idx="2">
                <c:v>23.208667447684807</c:v>
              </c:pt>
              <c:pt idx="3">
                <c:v>0</c:v>
              </c:pt>
              <c:pt idx="4">
                <c:v>29.235291370676514</c:v>
              </c:pt>
              <c:pt idx="5">
                <c:v>13.101356354329793</c:v>
              </c:pt>
              <c:pt idx="6">
                <c:v>24.98120389562354</c:v>
              </c:pt>
              <c:pt idx="7">
                <c:v>0</c:v>
              </c:pt>
              <c:pt idx="8">
                <c:v>29.589798660264261</c:v>
              </c:pt>
              <c:pt idx="9">
                <c:v>0</c:v>
              </c:pt>
              <c:pt idx="10">
                <c:v>30.81284880934199</c:v>
              </c:pt>
              <c:pt idx="11">
                <c:v>0</c:v>
              </c:pt>
              <c:pt idx="12">
                <c:v>33.726898729753273</c:v>
              </c:pt>
              <c:pt idx="13">
                <c:v>0</c:v>
              </c:pt>
              <c:pt idx="14">
                <c:v>35.839762175696244</c:v>
              </c:pt>
              <c:pt idx="15">
                <c:v>12.411608475675372</c:v>
              </c:pt>
              <c:pt idx="16">
                <c:v>18.110698489808829</c:v>
              </c:pt>
            </c:numLit>
          </c:val>
          <c:extLst>
            <c:ext xmlns:c16="http://schemas.microsoft.com/office/drawing/2014/chart" uri="{C3380CC4-5D6E-409C-BE32-E72D297353CC}">
              <c16:uniqueId val="{00000004-2699-4E05-A8A1-73D09B61D7BB}"/>
            </c:ext>
          </c:extLst>
        </c:ser>
        <c:ser>
          <c:idx val="6"/>
          <c:order val="5"/>
          <c:tx>
            <c:v>BCS6</c:v>
          </c:tx>
          <c:spPr>
            <a:solidFill>
              <a:schemeClr val="accent3">
                <a:lumMod val="60000"/>
                <a:lumOff val="40000"/>
              </a:schemeClr>
            </a:solidFill>
          </c:spPr>
          <c:invertIfNegative val="0"/>
          <c:val>
            <c:numLit>
              <c:formatCode>General</c:formatCode>
              <c:ptCount val="17"/>
              <c:pt idx="0">
                <c:v>12.111047947546629</c:v>
              </c:pt>
              <c:pt idx="1">
                <c:v>12.716022343908328</c:v>
              </c:pt>
              <c:pt idx="2">
                <c:v>7.2365727157151021</c:v>
              </c:pt>
              <c:pt idx="3">
                <c:v>46.586881859955056</c:v>
              </c:pt>
              <c:pt idx="4">
                <c:v>10.781645611592575</c:v>
              </c:pt>
              <c:pt idx="5">
                <c:v>13.486690364751258</c:v>
              </c:pt>
              <c:pt idx="6">
                <c:v>7.9455872948905961</c:v>
              </c:pt>
              <c:pt idx="7">
                <c:v>47.650403728718295</c:v>
              </c:pt>
              <c:pt idx="8">
                <c:v>10.427138322004827</c:v>
              </c:pt>
              <c:pt idx="9">
                <c:v>51.904491203771272</c:v>
              </c:pt>
              <c:pt idx="10">
                <c:v>11.025192119539359</c:v>
              </c:pt>
              <c:pt idx="11">
                <c:v>54.669648062555694</c:v>
              </c:pt>
              <c:pt idx="12">
                <c:v>12.97959080703661</c:v>
              </c:pt>
              <c:pt idx="13">
                <c:v>57.612058566134003</c:v>
              </c:pt>
              <c:pt idx="14">
                <c:v>14.546513027014452</c:v>
              </c:pt>
              <c:pt idx="15">
                <c:v>17.871791403347526</c:v>
              </c:pt>
              <c:pt idx="16">
                <c:v>17.340030468965903</c:v>
              </c:pt>
            </c:numLit>
          </c:val>
          <c:extLst>
            <c:ext xmlns:c16="http://schemas.microsoft.com/office/drawing/2014/chart" uri="{C3380CC4-5D6E-409C-BE32-E72D297353CC}">
              <c16:uniqueId val="{00000005-2699-4E05-A8A1-73D09B61D7BB}"/>
            </c:ext>
          </c:extLst>
        </c:ser>
        <c:ser>
          <c:idx val="7"/>
          <c:order val="6"/>
          <c:tx>
            <c:v>BCS7</c:v>
          </c:tx>
          <c:invertIfNegative val="0"/>
          <c:val>
            <c:numLit>
              <c:formatCode>General</c:formatCode>
              <c:ptCount val="17"/>
              <c:pt idx="0">
                <c:v>11.598553713686082</c:v>
              </c:pt>
              <c:pt idx="1">
                <c:v>13.486690364751258</c:v>
              </c:pt>
              <c:pt idx="2">
                <c:v>26.03316574407414</c:v>
              </c:pt>
              <c:pt idx="3">
                <c:v>73.891649838420022</c:v>
              </c:pt>
              <c:pt idx="4">
                <c:v>28.869224060776126</c:v>
              </c:pt>
              <c:pt idx="5">
                <c:v>11.560020312643934</c:v>
              </c:pt>
              <c:pt idx="6">
                <c:v>25.324151164898655</c:v>
              </c:pt>
              <c:pt idx="7">
                <c:v>77.791230023885248</c:v>
              </c:pt>
              <c:pt idx="8">
                <c:v>29.223731350363881</c:v>
              </c:pt>
              <c:pt idx="9">
                <c:v>82.75433207811372</c:v>
              </c:pt>
              <c:pt idx="10">
                <c:v>31.811634564354438</c:v>
              </c:pt>
              <c:pt idx="11">
                <c:v>86.370306431908745</c:v>
              </c:pt>
              <c:pt idx="12">
                <c:v>34.257734862509878</c:v>
              </c:pt>
              <c:pt idx="13">
                <c:v>89.667224225074804</c:v>
              </c:pt>
              <c:pt idx="14">
                <c:v>35.427608918149446</c:v>
              </c:pt>
              <c:pt idx="15">
                <c:v>17.039469940837161</c:v>
              </c:pt>
              <c:pt idx="16">
                <c:v>15.028026406437116</c:v>
              </c:pt>
            </c:numLit>
          </c:val>
          <c:extLst>
            <c:ext xmlns:c16="http://schemas.microsoft.com/office/drawing/2014/chart" uri="{C3380CC4-5D6E-409C-BE32-E72D297353CC}">
              <c16:uniqueId val="{00000006-2699-4E05-A8A1-73D09B61D7BB}"/>
            </c:ext>
          </c:extLst>
        </c:ser>
        <c:ser>
          <c:idx val="8"/>
          <c:order val="7"/>
          <c:tx>
            <c:v>BCS8</c:v>
          </c:tx>
          <c:spPr>
            <a:solidFill>
              <a:schemeClr val="bg1">
                <a:lumMod val="65000"/>
              </a:schemeClr>
            </a:solidFill>
          </c:spPr>
          <c:invertIfNegative val="0"/>
          <c:val>
            <c:numLit>
              <c:formatCode>General</c:formatCode>
              <c:ptCount val="17"/>
              <c:pt idx="0">
                <c:v>11.324966566286841</c:v>
              </c:pt>
              <c:pt idx="1">
                <c:v>12.330688333486863</c:v>
              </c:pt>
              <c:pt idx="2">
                <c:v>5.4447695672552925</c:v>
              </c:pt>
              <c:pt idx="3">
                <c:v>41.60451310520552</c:v>
              </c:pt>
              <c:pt idx="4">
                <c:v>8.2808278839572704</c:v>
              </c:pt>
              <c:pt idx="5">
                <c:v>12.716022343908328</c:v>
              </c:pt>
              <c:pt idx="6">
                <c:v>5.4447695672552925</c:v>
              </c:pt>
              <c:pt idx="7">
                <c:v>42.668034973968766</c:v>
              </c:pt>
              <c:pt idx="8">
                <c:v>7.2173060151940298</c:v>
              </c:pt>
              <c:pt idx="9">
                <c:v>46.21310786984624</c:v>
              </c:pt>
              <c:pt idx="10">
                <c:v>7.7809726056385466</c:v>
              </c:pt>
              <c:pt idx="11">
                <c:v>49.120067644465756</c:v>
              </c:pt>
              <c:pt idx="12">
                <c:v>9.3798004816792897</c:v>
              </c:pt>
              <c:pt idx="13">
                <c:v>51.885224503250193</c:v>
              </c:pt>
              <c:pt idx="14">
                <c:v>10.81910007740554</c:v>
              </c:pt>
              <c:pt idx="15">
                <c:v>15.528960619985018</c:v>
              </c:pt>
              <c:pt idx="16">
                <c:v>15.798694427280045</c:v>
              </c:pt>
            </c:numLit>
          </c:val>
          <c:extLst>
            <c:ext xmlns:c16="http://schemas.microsoft.com/office/drawing/2014/chart" uri="{C3380CC4-5D6E-409C-BE32-E72D297353CC}">
              <c16:uniqueId val="{00000007-2699-4E05-A8A1-73D09B61D7BB}"/>
            </c:ext>
          </c:extLst>
        </c:ser>
        <c:dLbls>
          <c:showLegendKey val="0"/>
          <c:showVal val="0"/>
          <c:showCatName val="0"/>
          <c:showSerName val="0"/>
          <c:showPercent val="0"/>
          <c:showBubbleSize val="0"/>
        </c:dLbls>
        <c:gapWidth val="150"/>
        <c:axId val="675950968"/>
        <c:axId val="675951360"/>
      </c:barChart>
      <c:lineChart>
        <c:grouping val="standard"/>
        <c:varyColors val="0"/>
        <c:ser>
          <c:idx val="4"/>
          <c:order val="8"/>
          <c:tx>
            <c:v>Limit of calibration (kN)</c:v>
          </c:tx>
          <c:spPr>
            <a:ln>
              <a:solidFill>
                <a:srgbClr val="FF0000"/>
              </a:solidFill>
              <a:prstDash val="dash"/>
            </a:ln>
          </c:spPr>
          <c:marker>
            <c:symbol val="none"/>
          </c:marker>
          <c:val>
            <c:numLit>
              <c:formatCode>General</c:formatCode>
              <c:ptCount val="17"/>
              <c:pt idx="0">
                <c:v>70</c:v>
              </c:pt>
              <c:pt idx="1">
                <c:v>70</c:v>
              </c:pt>
              <c:pt idx="2">
                <c:v>70</c:v>
              </c:pt>
              <c:pt idx="3">
                <c:v>70</c:v>
              </c:pt>
              <c:pt idx="4">
                <c:v>70</c:v>
              </c:pt>
              <c:pt idx="5">
                <c:v>70</c:v>
              </c:pt>
              <c:pt idx="6">
                <c:v>70</c:v>
              </c:pt>
              <c:pt idx="7">
                <c:v>70</c:v>
              </c:pt>
              <c:pt idx="8">
                <c:v>70</c:v>
              </c:pt>
              <c:pt idx="9">
                <c:v>70</c:v>
              </c:pt>
              <c:pt idx="10">
                <c:v>70</c:v>
              </c:pt>
              <c:pt idx="11">
                <c:v>70</c:v>
              </c:pt>
              <c:pt idx="12">
                <c:v>70</c:v>
              </c:pt>
              <c:pt idx="13">
                <c:v>70</c:v>
              </c:pt>
              <c:pt idx="14">
                <c:v>70</c:v>
              </c:pt>
              <c:pt idx="15">
                <c:v>70</c:v>
              </c:pt>
              <c:pt idx="16">
                <c:v>70</c:v>
              </c:pt>
            </c:numLit>
          </c:val>
          <c:smooth val="0"/>
          <c:extLst>
            <c:ext xmlns:c16="http://schemas.microsoft.com/office/drawing/2014/chart" uri="{C3380CC4-5D6E-409C-BE32-E72D297353CC}">
              <c16:uniqueId val="{00000008-2699-4E05-A8A1-73D09B61D7BB}"/>
            </c:ext>
          </c:extLst>
        </c:ser>
        <c:dLbls>
          <c:showLegendKey val="0"/>
          <c:showVal val="0"/>
          <c:showCatName val="0"/>
          <c:showSerName val="0"/>
          <c:showPercent val="0"/>
          <c:showBubbleSize val="0"/>
        </c:dLbls>
        <c:marker val="1"/>
        <c:smooth val="0"/>
        <c:axId val="675950968"/>
        <c:axId val="675951360"/>
      </c:lineChart>
      <c:catAx>
        <c:axId val="675950968"/>
        <c:scaling>
          <c:orientation val="minMax"/>
        </c:scaling>
        <c:delete val="0"/>
        <c:axPos val="b"/>
        <c:majorGridlines>
          <c:spPr>
            <a:ln>
              <a:prstDash val="dash"/>
            </a:ln>
          </c:spPr>
        </c:majorGridlines>
        <c:numFmt formatCode="General" sourceLinked="0"/>
        <c:majorTickMark val="out"/>
        <c:minorTickMark val="none"/>
        <c:tickLblPos val="low"/>
        <c:spPr>
          <a:ln cmpd="sng">
            <a:solidFill>
              <a:schemeClr val="tx1">
                <a:lumMod val="50000"/>
                <a:lumOff val="50000"/>
              </a:schemeClr>
            </a:solidFill>
            <a:prstDash val="solid"/>
          </a:ln>
        </c:spPr>
        <c:txPr>
          <a:bodyPr rot="1500000" vert="horz"/>
          <a:lstStyle/>
          <a:p>
            <a:pPr>
              <a:defRPr/>
            </a:pPr>
            <a:endParaRPr lang="en-US"/>
          </a:p>
        </c:txPr>
        <c:crossAx val="675951360"/>
        <c:crosses val="autoZero"/>
        <c:auto val="1"/>
        <c:lblAlgn val="ctr"/>
        <c:lblOffset val="100"/>
        <c:noMultiLvlLbl val="0"/>
      </c:catAx>
      <c:valAx>
        <c:axId val="675951360"/>
        <c:scaling>
          <c:orientation val="minMax"/>
          <c:max val="110"/>
          <c:min val="0"/>
        </c:scaling>
        <c:delete val="0"/>
        <c:axPos val="l"/>
        <c:majorGridlines>
          <c:spPr>
            <a:ln>
              <a:prstDash val="dash"/>
            </a:ln>
          </c:spPr>
        </c:majorGridlines>
        <c:title>
          <c:tx>
            <c:rich>
              <a:bodyPr rot="-5400000" vert="horz"/>
              <a:lstStyle/>
              <a:p>
                <a:pPr>
                  <a:defRPr/>
                </a:pPr>
                <a:r>
                  <a:rPr lang="en-GB" dirty="0"/>
                  <a:t>Force (</a:t>
                </a:r>
                <a:r>
                  <a:rPr lang="en-GB" dirty="0" err="1"/>
                  <a:t>kN</a:t>
                </a:r>
                <a:r>
                  <a:rPr lang="en-GB" dirty="0"/>
                  <a:t>/bullet)</a:t>
                </a:r>
              </a:p>
            </c:rich>
          </c:tx>
          <c:overlay val="0"/>
        </c:title>
        <c:numFmt formatCode="General" sourceLinked="1"/>
        <c:majorTickMark val="out"/>
        <c:minorTickMark val="none"/>
        <c:tickLblPos val="nextTo"/>
        <c:crossAx val="675950968"/>
        <c:crosses val="autoZero"/>
        <c:crossBetween val="between"/>
        <c:majorUnit val="10"/>
      </c:valAx>
    </c:plotArea>
    <c:legend>
      <c:legendPos val="r"/>
      <c:layout>
        <c:manualLayout>
          <c:xMode val="edge"/>
          <c:yMode val="edge"/>
          <c:x val="0.79420215548508577"/>
          <c:y val="0.13906411148154366"/>
          <c:w val="0.20452561374609293"/>
          <c:h val="0.60431971699768094"/>
        </c:manualLayout>
      </c:layout>
      <c:overlay val="0"/>
    </c:legend>
    <c:plotVisOnly val="1"/>
    <c:dispBlanksAs val="gap"/>
    <c:showDLblsOverMax val="0"/>
  </c:chart>
  <c:txPr>
    <a:bodyPr/>
    <a:lstStyle/>
    <a:p>
      <a:pPr>
        <a:defRPr sz="800"/>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GB"/>
              <a:t>End plate Non Connection Side - Compression forces (kN)</a:t>
            </a:r>
          </a:p>
        </c:rich>
      </c:tx>
      <c:overlay val="0"/>
    </c:title>
    <c:autoTitleDeleted val="0"/>
    <c:plotArea>
      <c:layout>
        <c:manualLayout>
          <c:layoutTarget val="inner"/>
          <c:xMode val="edge"/>
          <c:yMode val="edge"/>
          <c:x val="8.536388793792081E-2"/>
          <c:y val="0.12757936354919397"/>
          <c:w val="0.70447395232408283"/>
          <c:h val="0.7216667983532129"/>
        </c:manualLayout>
      </c:layout>
      <c:barChart>
        <c:barDir val="col"/>
        <c:grouping val="clustered"/>
        <c:varyColors val="0"/>
        <c:ser>
          <c:idx val="0"/>
          <c:order val="0"/>
          <c:tx>
            <c:v>BNCS1</c:v>
          </c:tx>
          <c:spPr>
            <a:solidFill>
              <a:schemeClr val="accent5"/>
            </a:solidFill>
          </c:spPr>
          <c:invertIfNegative val="0"/>
          <c:cat>
            <c:strLit>
              <c:ptCount val="17"/>
              <c:pt idx="0">
                <c:v>Bullet gauges loading</c:v>
              </c:pt>
              <c:pt idx="1">
                <c:v>293K at SM18</c:v>
              </c:pt>
              <c:pt idx="2">
                <c:v>1.9K</c:v>
              </c:pt>
              <c:pt idx="3">
                <c:v>1.9K at 11.87kA</c:v>
              </c:pt>
              <c:pt idx="4">
                <c:v>1.9K after the ramp</c:v>
              </c:pt>
              <c:pt idx="5">
                <c:v>293K at SM18</c:v>
              </c:pt>
              <c:pt idx="6">
                <c:v>1.9K</c:v>
              </c:pt>
              <c:pt idx="7">
                <c:v>1.9K Q1 at Imax 12.14 kA</c:v>
              </c:pt>
              <c:pt idx="8">
                <c:v>1.9K after Q1</c:v>
              </c:pt>
              <c:pt idx="9">
                <c:v>1.9K Q2 at Imax 12.56 kA</c:v>
              </c:pt>
              <c:pt idx="10">
                <c:v>1.9K after Q2</c:v>
              </c:pt>
              <c:pt idx="11">
                <c:v>1.9K at 12.8 kA</c:v>
              </c:pt>
              <c:pt idx="12">
                <c:v>1.9K after plateau at 12.8 kA</c:v>
              </c:pt>
              <c:pt idx="13">
                <c:v>1.9K Q3 at Imax 12.97 kA</c:v>
              </c:pt>
              <c:pt idx="14">
                <c:v>1.9K after end of test</c:v>
              </c:pt>
              <c:pt idx="15">
                <c:v>293K</c:v>
              </c:pt>
              <c:pt idx="16">
                <c:v>293K</c:v>
              </c:pt>
            </c:strLit>
          </c:cat>
          <c:val>
            <c:numLit>
              <c:formatCode>General</c:formatCode>
              <c:ptCount val="17"/>
              <c:pt idx="0">
                <c:v>10.955045916282236</c:v>
              </c:pt>
              <c:pt idx="1">
                <c:v>0</c:v>
              </c:pt>
              <c:pt idx="2">
                <c:v>0</c:v>
              </c:pt>
              <c:pt idx="3">
                <c:v>0</c:v>
              </c:pt>
              <c:pt idx="4">
                <c:v>0</c:v>
              </c:pt>
              <c:pt idx="5">
                <c:v>8.8626822396936831</c:v>
              </c:pt>
              <c:pt idx="6">
                <c:v>4.4775812010974159</c:v>
              </c:pt>
              <c:pt idx="7">
                <c:v>31.774642499353966</c:v>
              </c:pt>
              <c:pt idx="8">
                <c:v>5.1865957802729108</c:v>
              </c:pt>
              <c:pt idx="9">
                <c:v>34.96520810564369</c:v>
              </c:pt>
              <c:pt idx="10">
                <c:v>5.8332170764809623</c:v>
              </c:pt>
              <c:pt idx="11">
                <c:v>36.943358781543317</c:v>
              </c:pt>
              <c:pt idx="12">
                <c:v>7.5274074134208071</c:v>
              </c:pt>
              <c:pt idx="13">
                <c:v>39.205115289113145</c:v>
              </c:pt>
              <c:pt idx="14">
                <c:v>9.4268574710319584</c:v>
              </c:pt>
              <c:pt idx="15">
                <c:v>12.554182059531312</c:v>
              </c:pt>
              <c:pt idx="16">
                <c:v>8.0920142188507551</c:v>
              </c:pt>
            </c:numLit>
          </c:val>
          <c:extLst>
            <c:ext xmlns:c16="http://schemas.microsoft.com/office/drawing/2014/chart" uri="{C3380CC4-5D6E-409C-BE32-E72D297353CC}">
              <c16:uniqueId val="{00000000-CCBD-4B51-8D40-F9F65227EA05}"/>
            </c:ext>
          </c:extLst>
        </c:ser>
        <c:ser>
          <c:idx val="1"/>
          <c:order val="1"/>
          <c:tx>
            <c:v>BNCS2</c:v>
          </c:tx>
          <c:spPr>
            <a:solidFill>
              <a:srgbClr val="92D050"/>
            </a:solidFill>
          </c:spPr>
          <c:invertIfNegative val="0"/>
          <c:cat>
            <c:strLit>
              <c:ptCount val="17"/>
              <c:pt idx="0">
                <c:v>Bullet gauges loading</c:v>
              </c:pt>
              <c:pt idx="1">
                <c:v>293K at SM18</c:v>
              </c:pt>
              <c:pt idx="2">
                <c:v>1.9K</c:v>
              </c:pt>
              <c:pt idx="3">
                <c:v>1.9K at 11.87kA</c:v>
              </c:pt>
              <c:pt idx="4">
                <c:v>1.9K after the ramp</c:v>
              </c:pt>
              <c:pt idx="5">
                <c:v>293K at SM18</c:v>
              </c:pt>
              <c:pt idx="6">
                <c:v>1.9K</c:v>
              </c:pt>
              <c:pt idx="7">
                <c:v>1.9K Q1 at Imax 12.14 kA</c:v>
              </c:pt>
              <c:pt idx="8">
                <c:v>1.9K after Q1</c:v>
              </c:pt>
              <c:pt idx="9">
                <c:v>1.9K Q2 at Imax 12.56 kA</c:v>
              </c:pt>
              <c:pt idx="10">
                <c:v>1.9K after Q2</c:v>
              </c:pt>
              <c:pt idx="11">
                <c:v>1.9K at 12.8 kA</c:v>
              </c:pt>
              <c:pt idx="12">
                <c:v>1.9K after plateau at 12.8 kA</c:v>
              </c:pt>
              <c:pt idx="13">
                <c:v>1.9K Q3 at Imax 12.97 kA</c:v>
              </c:pt>
              <c:pt idx="14">
                <c:v>1.9K after end of test</c:v>
              </c:pt>
              <c:pt idx="15">
                <c:v>293K</c:v>
              </c:pt>
              <c:pt idx="16">
                <c:v>293K</c:v>
              </c:pt>
            </c:strLit>
          </c:cat>
          <c:val>
            <c:numLit>
              <c:formatCode>General</c:formatCode>
              <c:ptCount val="17"/>
              <c:pt idx="0">
                <c:v>12.500235298072306</c:v>
              </c:pt>
              <c:pt idx="1">
                <c:v>11.560020312643934</c:v>
              </c:pt>
              <c:pt idx="2">
                <c:v>12.102955933327779</c:v>
              </c:pt>
              <c:pt idx="3">
                <c:v>49.680728629628994</c:v>
              </c:pt>
              <c:pt idx="4">
                <c:v>13.520985091678767</c:v>
              </c:pt>
              <c:pt idx="5">
                <c:v>10.789352291801006</c:v>
              </c:pt>
              <c:pt idx="6">
                <c:v>11.748448643740032</c:v>
              </c:pt>
              <c:pt idx="7">
                <c:v>52.516786946330967</c:v>
              </c:pt>
              <c:pt idx="8">
                <c:v>13.166477802091018</c:v>
              </c:pt>
              <c:pt idx="9">
                <c:v>57.479889000559439</c:v>
              </c:pt>
              <c:pt idx="10">
                <c:v>13.659242934617989</c:v>
              </c:pt>
              <c:pt idx="11">
                <c:v>60.635003877890384</c:v>
              </c:pt>
              <c:pt idx="12">
                <c:v>14.705039438901844</c:v>
              </c:pt>
              <c:pt idx="13">
                <c:v>61.556722830818529</c:v>
              </c:pt>
              <c:pt idx="14">
                <c:v>14.453339263294543</c:v>
              </c:pt>
              <c:pt idx="15">
                <c:v>8.2384411428109114</c:v>
              </c:pt>
              <c:pt idx="16">
                <c:v>9.6333502605366128</c:v>
              </c:pt>
            </c:numLit>
          </c:val>
          <c:extLst>
            <c:ext xmlns:c16="http://schemas.microsoft.com/office/drawing/2014/chart" uri="{C3380CC4-5D6E-409C-BE32-E72D297353CC}">
              <c16:uniqueId val="{00000001-CCBD-4B51-8D40-F9F65227EA05}"/>
            </c:ext>
          </c:extLst>
        </c:ser>
        <c:ser>
          <c:idx val="2"/>
          <c:order val="2"/>
          <c:tx>
            <c:v>BNCS3</c:v>
          </c:tx>
          <c:spPr>
            <a:solidFill>
              <a:schemeClr val="accent6"/>
            </a:solidFill>
          </c:spPr>
          <c:invertIfNegative val="0"/>
          <c:cat>
            <c:strLit>
              <c:ptCount val="17"/>
              <c:pt idx="0">
                <c:v>Bullet gauges loading</c:v>
              </c:pt>
              <c:pt idx="1">
                <c:v>293K at SM18</c:v>
              </c:pt>
              <c:pt idx="2">
                <c:v>1.9K</c:v>
              </c:pt>
              <c:pt idx="3">
                <c:v>1.9K at 11.87kA</c:v>
              </c:pt>
              <c:pt idx="4">
                <c:v>1.9K after the ramp</c:v>
              </c:pt>
              <c:pt idx="5">
                <c:v>293K at SM18</c:v>
              </c:pt>
              <c:pt idx="6">
                <c:v>1.9K</c:v>
              </c:pt>
              <c:pt idx="7">
                <c:v>1.9K Q1 at Imax 12.14 kA</c:v>
              </c:pt>
              <c:pt idx="8">
                <c:v>1.9K after Q1</c:v>
              </c:pt>
              <c:pt idx="9">
                <c:v>1.9K Q2 at Imax 12.56 kA</c:v>
              </c:pt>
              <c:pt idx="10">
                <c:v>1.9K after Q2</c:v>
              </c:pt>
              <c:pt idx="11">
                <c:v>1.9K at 12.8 kA</c:v>
              </c:pt>
              <c:pt idx="12">
                <c:v>1.9K after plateau at 12.8 kA</c:v>
              </c:pt>
              <c:pt idx="13">
                <c:v>1.9K Q3 at Imax 12.97 kA</c:v>
              </c:pt>
              <c:pt idx="14">
                <c:v>1.9K after end of test</c:v>
              </c:pt>
              <c:pt idx="15">
                <c:v>293K</c:v>
              </c:pt>
              <c:pt idx="16">
                <c:v>293K</c:v>
              </c:pt>
            </c:strLit>
          </c:cat>
          <c:val>
            <c:numLit>
              <c:formatCode>General</c:formatCode>
              <c:ptCount val="17"/>
              <c:pt idx="0">
                <c:v>12.912542689223274</c:v>
              </c:pt>
              <c:pt idx="1">
                <c:v>11.9453543230654</c:v>
              </c:pt>
              <c:pt idx="2">
                <c:v>34.129996638055154</c:v>
              </c:pt>
              <c:pt idx="3">
                <c:v>90.142148392919253</c:v>
              </c:pt>
              <c:pt idx="4">
                <c:v>36.611547665169397</c:v>
              </c:pt>
              <c:pt idx="5">
                <c:v>10.018684270958076</c:v>
              </c:pt>
              <c:pt idx="6">
                <c:v>33.420982058879673</c:v>
              </c:pt>
              <c:pt idx="7">
                <c:v>92.623699420033475</c:v>
              </c:pt>
              <c:pt idx="8">
                <c:v>35.548025796406151</c:v>
              </c:pt>
              <c:pt idx="9">
                <c:v>97.232294184674188</c:v>
              </c:pt>
              <c:pt idx="10">
                <c:v>36.430748947479636</c:v>
              </c:pt>
              <c:pt idx="11">
                <c:v>100.31650760408759</c:v>
              </c:pt>
              <c:pt idx="12">
                <c:v>38.256461488856537</c:v>
              </c:pt>
              <c:pt idx="13">
                <c:v>101.09642364118064</c:v>
              </c:pt>
              <c:pt idx="14">
                <c:v>37.295746734073752</c:v>
              </c:pt>
              <c:pt idx="15">
                <c:v>9.8491373063726311</c:v>
              </c:pt>
              <c:pt idx="16">
                <c:v>8.0920142188507551</c:v>
              </c:pt>
            </c:numLit>
          </c:val>
          <c:extLst>
            <c:ext xmlns:c16="http://schemas.microsoft.com/office/drawing/2014/chart" uri="{C3380CC4-5D6E-409C-BE32-E72D297353CC}">
              <c16:uniqueId val="{00000002-CCBD-4B51-8D40-F9F65227EA05}"/>
            </c:ext>
          </c:extLst>
        </c:ser>
        <c:ser>
          <c:idx val="3"/>
          <c:order val="3"/>
          <c:tx>
            <c:v>BNCS4</c:v>
          </c:tx>
          <c:spPr>
            <a:solidFill>
              <a:schemeClr val="accent4"/>
            </a:solidFill>
          </c:spPr>
          <c:invertIfNegative val="0"/>
          <c:cat>
            <c:strLit>
              <c:ptCount val="17"/>
              <c:pt idx="0">
                <c:v>Bullet gauges loading</c:v>
              </c:pt>
              <c:pt idx="1">
                <c:v>293K at SM18</c:v>
              </c:pt>
              <c:pt idx="2">
                <c:v>1.9K</c:v>
              </c:pt>
              <c:pt idx="3">
                <c:v>1.9K at 11.87kA</c:v>
              </c:pt>
              <c:pt idx="4">
                <c:v>1.9K after the ramp</c:v>
              </c:pt>
              <c:pt idx="5">
                <c:v>293K at SM18</c:v>
              </c:pt>
              <c:pt idx="6">
                <c:v>1.9K</c:v>
              </c:pt>
              <c:pt idx="7">
                <c:v>1.9K Q1 at Imax 12.14 kA</c:v>
              </c:pt>
              <c:pt idx="8">
                <c:v>1.9K after Q1</c:v>
              </c:pt>
              <c:pt idx="9">
                <c:v>1.9K Q2 at Imax 12.56 kA</c:v>
              </c:pt>
              <c:pt idx="10">
                <c:v>1.9K after Q2</c:v>
              </c:pt>
              <c:pt idx="11">
                <c:v>1.9K at 12.8 kA</c:v>
              </c:pt>
              <c:pt idx="12">
                <c:v>1.9K after plateau at 12.8 kA</c:v>
              </c:pt>
              <c:pt idx="13">
                <c:v>1.9K Q3 at Imax 12.97 kA</c:v>
              </c:pt>
              <c:pt idx="14">
                <c:v>1.9K after end of test</c:v>
              </c:pt>
              <c:pt idx="15">
                <c:v>293K</c:v>
              </c:pt>
              <c:pt idx="16">
                <c:v>293K</c:v>
              </c:pt>
            </c:strLit>
          </c:cat>
          <c:val>
            <c:numLit>
              <c:formatCode>General</c:formatCode>
              <c:ptCount val="17"/>
              <c:pt idx="0">
                <c:v>12.423168495988016</c:v>
              </c:pt>
              <c:pt idx="1">
                <c:v>10.789352291801006</c:v>
              </c:pt>
              <c:pt idx="2">
                <c:v>1.5365193665555896</c:v>
              </c:pt>
              <c:pt idx="3">
                <c:v>39.114292062856805</c:v>
              </c:pt>
              <c:pt idx="4">
                <c:v>3.3090558144943265</c:v>
              </c:pt>
              <c:pt idx="5">
                <c:v>11.174686302222471</c:v>
              </c:pt>
              <c:pt idx="6">
                <c:v>1.5365193665555896</c:v>
              </c:pt>
              <c:pt idx="7">
                <c:v>41.595843089971034</c:v>
              </c:pt>
              <c:pt idx="8">
                <c:v>2.6000412353188316</c:v>
              </c:pt>
              <c:pt idx="9">
                <c:v>45.140915985848508</c:v>
              </c:pt>
              <c:pt idx="10">
                <c:v>3.5327499142241949</c:v>
              </c:pt>
              <c:pt idx="11">
                <c:v>47.728819199839066</c:v>
              </c:pt>
              <c:pt idx="12">
                <c:v>5.7122607306096649</c:v>
              </c:pt>
              <c:pt idx="13">
                <c:v>50.742131161334925</c:v>
              </c:pt>
              <c:pt idx="14">
                <c:v>7.0756957663641415</c:v>
              </c:pt>
              <c:pt idx="15">
                <c:v>8.6507485339618775</c:v>
              </c:pt>
              <c:pt idx="16">
                <c:v>12.716022343908328</c:v>
              </c:pt>
            </c:numLit>
          </c:val>
          <c:extLst>
            <c:ext xmlns:c16="http://schemas.microsoft.com/office/drawing/2014/chart" uri="{C3380CC4-5D6E-409C-BE32-E72D297353CC}">
              <c16:uniqueId val="{00000003-CCBD-4B51-8D40-F9F65227EA05}"/>
            </c:ext>
          </c:extLst>
        </c:ser>
        <c:ser>
          <c:idx val="5"/>
          <c:order val="4"/>
          <c:tx>
            <c:v>BNCS5</c:v>
          </c:tx>
          <c:spPr>
            <a:solidFill>
              <a:schemeClr val="accent5">
                <a:lumMod val="60000"/>
                <a:lumOff val="40000"/>
              </a:schemeClr>
            </a:solidFill>
          </c:spPr>
          <c:invertIfNegative val="0"/>
          <c:val>
            <c:numLit>
              <c:formatCode>General</c:formatCode>
              <c:ptCount val="17"/>
              <c:pt idx="0">
                <c:v>12.145728008484561</c:v>
              </c:pt>
              <c:pt idx="1">
                <c:v>11.9453543230654</c:v>
              </c:pt>
              <c:pt idx="2">
                <c:v>9.9262041084569201</c:v>
              </c:pt>
              <c:pt idx="3">
                <c:v>51.758064279811109</c:v>
              </c:pt>
              <c:pt idx="4">
                <c:v>13.825784293922144</c:v>
              </c:pt>
              <c:pt idx="5">
                <c:v>10.018684270958076</c:v>
              </c:pt>
              <c:pt idx="6">
                <c:v>11.344233266807914</c:v>
              </c:pt>
              <c:pt idx="7">
                <c:v>53.530600727749849</c:v>
              </c:pt>
              <c:pt idx="8">
                <c:v>13.471277004334395</c:v>
              </c:pt>
              <c:pt idx="9">
                <c:v>57.784688202802819</c:v>
              </c:pt>
              <c:pt idx="10">
                <c:v>13.169945808184812</c:v>
              </c:pt>
              <c:pt idx="11">
                <c:v>60.890172059591485</c:v>
              </c:pt>
              <c:pt idx="12">
                <c:v>14.254738114323315</c:v>
              </c:pt>
              <c:pt idx="13">
                <c:v>61.755169846185588</c:v>
              </c:pt>
              <c:pt idx="14">
                <c:v>13.563448899627215</c:v>
              </c:pt>
              <c:pt idx="15">
                <c:v>16.288068620515304</c:v>
              </c:pt>
              <c:pt idx="16">
                <c:v>10.789352291801006</c:v>
              </c:pt>
            </c:numLit>
          </c:val>
          <c:extLst>
            <c:ext xmlns:c16="http://schemas.microsoft.com/office/drawing/2014/chart" uri="{C3380CC4-5D6E-409C-BE32-E72D297353CC}">
              <c16:uniqueId val="{00000004-CCBD-4B51-8D40-F9F65227EA05}"/>
            </c:ext>
          </c:extLst>
        </c:ser>
        <c:ser>
          <c:idx val="6"/>
          <c:order val="5"/>
          <c:tx>
            <c:v>BNCS6</c:v>
          </c:tx>
          <c:spPr>
            <a:solidFill>
              <a:schemeClr val="accent3">
                <a:lumMod val="60000"/>
                <a:lumOff val="40000"/>
              </a:schemeClr>
            </a:solidFill>
          </c:spPr>
          <c:invertIfNegative val="0"/>
          <c:val>
            <c:numLit>
              <c:formatCode>General</c:formatCode>
              <c:ptCount val="17"/>
              <c:pt idx="0">
                <c:v>11.467540150142785</c:v>
              </c:pt>
              <c:pt idx="1">
                <c:v>11.174686302222471</c:v>
              </c:pt>
              <c:pt idx="2">
                <c:v>6.2115842479940069</c:v>
              </c:pt>
              <c:pt idx="3">
                <c:v>46.625415260997201</c:v>
              </c:pt>
              <c:pt idx="4">
                <c:v>8.6931352751082382</c:v>
              </c:pt>
              <c:pt idx="5">
                <c:v>10.018684270958076</c:v>
              </c:pt>
              <c:pt idx="6">
                <c:v>0</c:v>
              </c:pt>
              <c:pt idx="7">
                <c:v>0</c:v>
              </c:pt>
              <c:pt idx="8">
                <c:v>0</c:v>
              </c:pt>
              <c:pt idx="9">
                <c:v>0</c:v>
              </c:pt>
              <c:pt idx="10">
                <c:v>0</c:v>
              </c:pt>
              <c:pt idx="11">
                <c:v>0</c:v>
              </c:pt>
              <c:pt idx="12">
                <c:v>0</c:v>
              </c:pt>
              <c:pt idx="13">
                <c:v>0</c:v>
              </c:pt>
              <c:pt idx="14">
                <c:v>0</c:v>
              </c:pt>
              <c:pt idx="15">
                <c:v>10.531178504818623</c:v>
              </c:pt>
              <c:pt idx="16">
                <c:v>11.9453543230654</c:v>
              </c:pt>
            </c:numLit>
          </c:val>
          <c:extLst>
            <c:ext xmlns:c16="http://schemas.microsoft.com/office/drawing/2014/chart" uri="{C3380CC4-5D6E-409C-BE32-E72D297353CC}">
              <c16:uniqueId val="{00000005-CCBD-4B51-8D40-F9F65227EA05}"/>
            </c:ext>
          </c:extLst>
        </c:ser>
        <c:ser>
          <c:idx val="7"/>
          <c:order val="6"/>
          <c:tx>
            <c:v>BNCS7</c:v>
          </c:tx>
          <c:spPr>
            <a:solidFill>
              <a:schemeClr val="accent6">
                <a:lumMod val="60000"/>
                <a:lumOff val="40000"/>
              </a:schemeClr>
            </a:solidFill>
          </c:spPr>
          <c:invertIfNegative val="0"/>
          <c:val>
            <c:numLit>
              <c:formatCode>General</c:formatCode>
              <c:ptCount val="17"/>
              <c:pt idx="0">
                <c:v>13.563757166835551</c:v>
              </c:pt>
              <c:pt idx="1">
                <c:v>13.486690364751258</c:v>
              </c:pt>
              <c:pt idx="2">
                <c:v>7.9032005537442371</c:v>
              </c:pt>
              <c:pt idx="3">
                <c:v>47.96252427715968</c:v>
              </c:pt>
              <c:pt idx="4">
                <c:v>10.739258870446216</c:v>
              </c:pt>
              <c:pt idx="5">
                <c:v>13.486690364751258</c:v>
              </c:pt>
              <c:pt idx="6">
                <c:v>0</c:v>
              </c:pt>
              <c:pt idx="7">
                <c:v>0</c:v>
              </c:pt>
              <c:pt idx="8">
                <c:v>0</c:v>
              </c:pt>
              <c:pt idx="9">
                <c:v>0</c:v>
              </c:pt>
              <c:pt idx="10">
                <c:v>0</c:v>
              </c:pt>
              <c:pt idx="11">
                <c:v>0</c:v>
              </c:pt>
              <c:pt idx="12">
                <c:v>0</c:v>
              </c:pt>
              <c:pt idx="13">
                <c:v>0</c:v>
              </c:pt>
              <c:pt idx="14">
                <c:v>0</c:v>
              </c:pt>
              <c:pt idx="15">
                <c:v>11.336526586599486</c:v>
              </c:pt>
              <c:pt idx="16">
                <c:v>0</c:v>
              </c:pt>
            </c:numLit>
          </c:val>
          <c:extLst>
            <c:ext xmlns:c16="http://schemas.microsoft.com/office/drawing/2014/chart" uri="{C3380CC4-5D6E-409C-BE32-E72D297353CC}">
              <c16:uniqueId val="{00000006-CCBD-4B51-8D40-F9F65227EA05}"/>
            </c:ext>
          </c:extLst>
        </c:ser>
        <c:ser>
          <c:idx val="8"/>
          <c:order val="7"/>
          <c:tx>
            <c:v>BNCS8</c:v>
          </c:tx>
          <c:spPr>
            <a:solidFill>
              <a:schemeClr val="accent4">
                <a:lumMod val="60000"/>
                <a:lumOff val="40000"/>
              </a:schemeClr>
            </a:solidFill>
          </c:spPr>
          <c:invertIfNegative val="0"/>
          <c:val>
            <c:numLit>
              <c:formatCode>General</c:formatCode>
              <c:ptCount val="17"/>
              <c:pt idx="0">
                <c:v>13.124476394955082</c:v>
              </c:pt>
              <c:pt idx="1">
                <c:v>13.486690364751258</c:v>
              </c:pt>
              <c:pt idx="2">
                <c:v>18.37272561689543</c:v>
              </c:pt>
              <c:pt idx="3">
                <c:v>76.157413819698249</c:v>
              </c:pt>
              <c:pt idx="4">
                <c:v>22.98132038153614</c:v>
              </c:pt>
              <c:pt idx="5">
                <c:v>11.174686302222471</c:v>
              </c:pt>
              <c:pt idx="6">
                <c:v>19.79075477524642</c:v>
              </c:pt>
              <c:pt idx="7">
                <c:v>79.347979425987972</c:v>
              </c:pt>
              <c:pt idx="8">
                <c:v>23.335827671123891</c:v>
              </c:pt>
              <c:pt idx="9">
                <c:v>84.665588769804174</c:v>
              </c:pt>
              <c:pt idx="10">
                <c:v>23.825047730754982</c:v>
              </c:pt>
              <c:pt idx="11">
                <c:v>88.210661665681656</c:v>
              </c:pt>
              <c:pt idx="12">
                <c:v>25.002011932186303</c:v>
              </c:pt>
              <c:pt idx="13">
                <c:v>89.096929889651022</c:v>
              </c:pt>
              <c:pt idx="14">
                <c:v>23.470540441167234</c:v>
              </c:pt>
              <c:pt idx="15">
                <c:v>0</c:v>
              </c:pt>
              <c:pt idx="16">
                <c:v>9.6333502605366128</c:v>
              </c:pt>
            </c:numLit>
          </c:val>
          <c:extLst>
            <c:ext xmlns:c16="http://schemas.microsoft.com/office/drawing/2014/chart" uri="{C3380CC4-5D6E-409C-BE32-E72D297353CC}">
              <c16:uniqueId val="{00000007-CCBD-4B51-8D40-F9F65227EA05}"/>
            </c:ext>
          </c:extLst>
        </c:ser>
        <c:dLbls>
          <c:showLegendKey val="0"/>
          <c:showVal val="0"/>
          <c:showCatName val="0"/>
          <c:showSerName val="0"/>
          <c:showPercent val="0"/>
          <c:showBubbleSize val="0"/>
        </c:dLbls>
        <c:gapWidth val="150"/>
        <c:axId val="675952144"/>
        <c:axId val="675952536"/>
      </c:barChart>
      <c:lineChart>
        <c:grouping val="standard"/>
        <c:varyColors val="0"/>
        <c:ser>
          <c:idx val="4"/>
          <c:order val="8"/>
          <c:tx>
            <c:v>Limit of calibration (kN)</c:v>
          </c:tx>
          <c:spPr>
            <a:ln>
              <a:solidFill>
                <a:srgbClr val="FF0000"/>
              </a:solidFill>
              <a:prstDash val="dash"/>
            </a:ln>
          </c:spPr>
          <c:marker>
            <c:symbol val="none"/>
          </c:marker>
          <c:val>
            <c:numLit>
              <c:formatCode>General</c:formatCode>
              <c:ptCount val="17"/>
              <c:pt idx="0">
                <c:v>70</c:v>
              </c:pt>
              <c:pt idx="1">
                <c:v>70</c:v>
              </c:pt>
              <c:pt idx="2">
                <c:v>70</c:v>
              </c:pt>
              <c:pt idx="3">
                <c:v>70</c:v>
              </c:pt>
              <c:pt idx="4">
                <c:v>70</c:v>
              </c:pt>
              <c:pt idx="5">
                <c:v>70</c:v>
              </c:pt>
              <c:pt idx="6">
                <c:v>70</c:v>
              </c:pt>
              <c:pt idx="7">
                <c:v>70</c:v>
              </c:pt>
              <c:pt idx="8">
                <c:v>70</c:v>
              </c:pt>
              <c:pt idx="9">
                <c:v>70</c:v>
              </c:pt>
              <c:pt idx="10">
                <c:v>70</c:v>
              </c:pt>
              <c:pt idx="11">
                <c:v>70</c:v>
              </c:pt>
              <c:pt idx="12">
                <c:v>70</c:v>
              </c:pt>
              <c:pt idx="13">
                <c:v>70</c:v>
              </c:pt>
              <c:pt idx="14">
                <c:v>70</c:v>
              </c:pt>
              <c:pt idx="15">
                <c:v>70</c:v>
              </c:pt>
              <c:pt idx="16">
                <c:v>70</c:v>
              </c:pt>
            </c:numLit>
          </c:val>
          <c:smooth val="0"/>
          <c:extLst>
            <c:ext xmlns:c16="http://schemas.microsoft.com/office/drawing/2014/chart" uri="{C3380CC4-5D6E-409C-BE32-E72D297353CC}">
              <c16:uniqueId val="{00000008-CCBD-4B51-8D40-F9F65227EA05}"/>
            </c:ext>
          </c:extLst>
        </c:ser>
        <c:dLbls>
          <c:showLegendKey val="0"/>
          <c:showVal val="0"/>
          <c:showCatName val="0"/>
          <c:showSerName val="0"/>
          <c:showPercent val="0"/>
          <c:showBubbleSize val="0"/>
        </c:dLbls>
        <c:marker val="1"/>
        <c:smooth val="0"/>
        <c:axId val="675952144"/>
        <c:axId val="675952536"/>
      </c:lineChart>
      <c:catAx>
        <c:axId val="675952144"/>
        <c:scaling>
          <c:orientation val="minMax"/>
        </c:scaling>
        <c:delete val="0"/>
        <c:axPos val="b"/>
        <c:majorGridlines>
          <c:spPr>
            <a:ln>
              <a:prstDash val="dash"/>
            </a:ln>
          </c:spPr>
        </c:majorGridlines>
        <c:numFmt formatCode="General" sourceLinked="0"/>
        <c:majorTickMark val="out"/>
        <c:minorTickMark val="none"/>
        <c:tickLblPos val="low"/>
        <c:spPr>
          <a:ln cmpd="sng">
            <a:solidFill>
              <a:schemeClr val="tx1">
                <a:lumMod val="50000"/>
                <a:lumOff val="50000"/>
              </a:schemeClr>
            </a:solidFill>
            <a:prstDash val="solid"/>
          </a:ln>
        </c:spPr>
        <c:txPr>
          <a:bodyPr rot="1500000" vert="horz"/>
          <a:lstStyle/>
          <a:p>
            <a:pPr>
              <a:defRPr/>
            </a:pPr>
            <a:endParaRPr lang="en-US"/>
          </a:p>
        </c:txPr>
        <c:crossAx val="675952536"/>
        <c:crosses val="autoZero"/>
        <c:auto val="1"/>
        <c:lblAlgn val="ctr"/>
        <c:lblOffset val="100"/>
        <c:noMultiLvlLbl val="0"/>
      </c:catAx>
      <c:valAx>
        <c:axId val="675952536"/>
        <c:scaling>
          <c:orientation val="minMax"/>
          <c:max val="110"/>
          <c:min val="0"/>
        </c:scaling>
        <c:delete val="0"/>
        <c:axPos val="l"/>
        <c:majorGridlines>
          <c:spPr>
            <a:ln>
              <a:prstDash val="dash"/>
            </a:ln>
          </c:spPr>
        </c:majorGridlines>
        <c:title>
          <c:tx>
            <c:rich>
              <a:bodyPr rot="-5400000" vert="horz"/>
              <a:lstStyle/>
              <a:p>
                <a:pPr>
                  <a:defRPr/>
                </a:pPr>
                <a:r>
                  <a:rPr lang="en-GB" dirty="0"/>
                  <a:t>Force (</a:t>
                </a:r>
                <a:r>
                  <a:rPr lang="en-GB" dirty="0" err="1"/>
                  <a:t>kN</a:t>
                </a:r>
                <a:r>
                  <a:rPr lang="en-GB" dirty="0"/>
                  <a:t>/bullet)</a:t>
                </a:r>
              </a:p>
            </c:rich>
          </c:tx>
          <c:overlay val="0"/>
        </c:title>
        <c:numFmt formatCode="General" sourceLinked="1"/>
        <c:majorTickMark val="out"/>
        <c:minorTickMark val="none"/>
        <c:tickLblPos val="nextTo"/>
        <c:crossAx val="675952144"/>
        <c:crosses val="autoZero"/>
        <c:crossBetween val="between"/>
        <c:majorUnit val="10"/>
      </c:valAx>
    </c:plotArea>
    <c:legend>
      <c:legendPos val="r"/>
      <c:layout>
        <c:manualLayout>
          <c:xMode val="edge"/>
          <c:yMode val="edge"/>
          <c:x val="0.78773956953389634"/>
          <c:y val="0.21686256039783885"/>
          <c:w val="0.20452561374609293"/>
          <c:h val="0.49697536850847429"/>
        </c:manualLayout>
      </c:layout>
      <c:overlay val="0"/>
    </c:legend>
    <c:plotVisOnly val="1"/>
    <c:dispBlanksAs val="gap"/>
    <c:showDLblsOverMax val="0"/>
  </c:chart>
  <c:txPr>
    <a:bodyPr/>
    <a:lstStyle/>
    <a:p>
      <a:pPr>
        <a:defRPr sz="800"/>
      </a:pPr>
      <a:endParaRPr lang="en-US"/>
    </a:p>
  </c:txPr>
  <c:externalData r:id="rId2">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numDim type="val">
        <cx:f>Boxplot_Summary_Cold!$BG$4:$BG$7</cx:f>
        <cx:lvl ptCount="4" formatCode="0">
          <cx:pt idx="0">-9.0534996416543905</cx:pt>
          <cx:pt idx="1">-10.371380490696843</cx:pt>
          <cx:pt idx="2">-9.0422941286313367</cx:pt>
          <cx:pt idx="3">-11.138619038847022</cx:pt>
        </cx:lvl>
      </cx:numDim>
    </cx:data>
    <cx:data id="1">
      <cx:numDim type="val">
        <cx:f>Boxplot_Summary_Cold!$BH$4:$BH$7</cx:f>
        <cx:lvl ptCount="4" formatCode="0">
          <cx:pt idx="0">-8.3882590060627766</cx:pt>
          <cx:pt idx="1">-4.1903532297292569</cx:pt>
          <cx:pt idx="2">7.6421059349628599</cx:pt>
          <cx:pt idx="3">-6.9491366639813146</cx:pt>
        </cx:lvl>
      </cx:numDim>
    </cx:data>
    <cx:data id="2">
      <cx:numDim type="val">
        <cx:f>Boxplot_Summary_Cold!$BI$4:$BI$7</cx:f>
        <cx:lvl ptCount="4" formatCode="0">
          <cx:pt idx="0">-1.8303365495019559</cx:pt>
          <cx:pt idx="1">-2.9680352152713301</cx:pt>
          <cx:pt idx="2">-7.4754798021764124</cx:pt>
          <cx:pt idx="3">-3.1289121646222933</cx:pt>
        </cx:lvl>
      </cx:numDim>
    </cx:data>
    <cx:data id="3">
      <cx:numDim type="val">
        <cx:f>Boxplot_Summary_Cold!$BJ$4:$BJ$7</cx:f>
        <cx:lvl ptCount="4" formatCode="0">
          <cx:pt idx="0">-10.018684270958076</cx:pt>
          <cx:pt idx="1">0</cx:pt>
          <cx:pt idx="2">19.179037033702343</cx:pt>
          <cx:pt idx="3">-5.29159929811276</cx:pt>
        </cx:lvl>
      </cx:numDim>
    </cx:data>
    <cx:data id="4">
      <cx:numDim type="val">
        <cx:f>Boxplot_Summary_Cold!$BK$4:$BK$7</cx:f>
        <cx:lvl ptCount="4" formatCode="0">
          <cx:pt idx="0">-6.9882634793995111</cx:pt>
          <cx:pt idx="1">-7.8675956911812959</cx:pt>
          <cx:pt idx="2">5.3607667529834266</cx:pt>
          <cx:pt idx="3">-7.0080234074539245</cx:pt>
        </cx:lvl>
      </cx:numDim>
    </cx:data>
    <cx:data id="5">
      <cx:numDim type="val">
        <cx:f>Boxplot_Summary_Cold!$BL$4:$BL$7</cx:f>
        <cx:lvl ptCount="4" formatCode="0">
          <cx:pt idx="0">-9.2433922419900956</cx:pt>
          <cx:pt idx="1">-6.0958299112634009</cx:pt>
          <cx:pt idx="2">-4.4201510201842025</cx:pt>
          <cx:pt idx="3">-4.5982678131614207</cx:pt>
        </cx:lvl>
      </cx:numDim>
    </cx:data>
    <cx:data id="6">
      <cx:numDim type="val">
        <cx:f>Boxplot_Summary_Cold!$BM$4:$BM$7</cx:f>
        <cx:lvl ptCount="4" formatCode="0">
          <cx:pt idx="0">-10.717989512006181</cx:pt>
          <cx:pt idx="1">-5.1454421079599006</cx:pt>
          <cx:pt idx="2">-10.697951064529034</cx:pt>
          <cx:pt idx="3">-7.807175318347209</cx:pt>
        </cx:lvl>
      </cx:numDim>
    </cx:data>
    <cx:data id="7">
      <cx:numDim type="val">
        <cx:f>Boxplot_Summary_Cold!$BN$4:$BN$7</cx:f>
        <cx:lvl ptCount="4" formatCode="0">
          <cx:pt idx="0">-8.6252085957511433</cx:pt>
          <cx:pt idx="1">-5.5286182479230028</cx:pt>
          <cx:pt idx="2">-6.8718309548105623</cx:pt>
          <cx:pt idx="3">-8.2256183058793138</cx:pt>
        </cx:lvl>
      </cx:numDim>
    </cx:data>
    <cx:data id="8">
      <cx:numDim type="val">
        <cx:f>Boxplot_Summary_Cold!$BO$4:$BO$7</cx:f>
        <cx:lvl ptCount="4" formatCode="0">
          <cx:pt idx="0">-6.9360121875863605</cx:pt>
          <cx:pt idx="1">-7.4215330407174047</cx:pt>
          <cx:pt idx="2">-3.3292858500414546</cx:pt>
          <cx:pt idx="3">-3.2753390885824469</cx:pt>
        </cx:lvl>
      </cx:numDim>
    </cx:data>
    <cx:data id="9">
      <cx:numDim type="val">
        <cx:f>Boxplot_Summary_Cold!$BP$4:$BP$7</cx:f>
        <cx:lvl ptCount="4" formatCode="0">
          <cx:pt idx="0">-1.865016610439886</cx:pt>
          <cx:pt idx="1">-2.6125645906575308</cx:pt>
          <cx:pt idx="2">-1.7725364479387355</cx:pt>
          <cx:pt idx="3">-9.5331634178270317</cx:pt>
        </cx:lvl>
      </cx:numDim>
    </cx:data>
    <cx:data id="10">
      <cx:numDim type="val">
        <cx:f>Boxplot_Summary_Cold!$BQ$4:$BQ$7</cx:f>
        <cx:lvl ptCount="4" formatCode="0"/>
      </cx:numDim>
    </cx:data>
    <cx:data id="11">
      <cx:numDim type="val">
        <cx:f>Boxplot_Summary_Cold!$BR$4:$BR$7</cx:f>
        <cx:lvl ptCount="4" formatCode="0">
          <cx:pt idx="0">0</cx:pt>
          <cx:pt idx="1">-0.39727936474452719</cx:pt>
          <cx:pt idx="2">21.217453948831881</cx:pt>
          <cx:pt idx="3">-10.886649129432426</cx:pt>
        </cx:lvl>
      </cx:numDim>
    </cx:data>
    <cx:data id="12">
      <cx:numDim type="val">
        <cx:f>Boxplot_Summary_Cold!$BS$4:$BS$7</cx:f>
        <cx:lvl ptCount="4" formatCode="0">
          <cx:pt idx="0">10.719992169925144</cx:pt>
          <cx:pt idx="1">-4.8744752318315268</cx:pt>
          <cx:pt idx="2">14.434612030388058</cx:pt>
          <cx:pt idx="3">-5.8801969990315488</cx:pt>
        </cx:lvl>
      </cx:numDim>
    </cx:data>
    <cx:data id="13">
      <cx:numDim type="val">
        <cx:f>Boxplot_Summary_Cold!$BT$4:$BT$7</cx:f>
        <cx:lvl ptCount="4" formatCode="0">
          <cx:pt idx="0">-2.2195239000276406</cx:pt>
          <cx:pt idx="1">-5.2559559021487781</cx:pt>
          <cx:pt idx="2">-5.6605566130913134</cx:pt>
          <cx:pt idx="3">5.2482492219403483</cx:pt>
        </cx:lvl>
      </cx:numDim>
    </cx:data>
    <cx:data id="14">
      <cx:numDim type="val">
        <cx:f>Boxplot_Summary_Cold!$BU$4:$BU$7</cx:f>
        <cx:lvl ptCount="4" formatCode="0">
          <cx:pt idx="0">39.065161976528074</cx:pt>
          <cx:pt idx="1">22.518919569030381</cx:pt>
          <cx:pt idx="2">6.2925043901825148</cx:pt>
          <cx:pt idx="3">0</cx:pt>
        </cx:lvl>
      </cx:numDim>
    </cx:data>
    <cx:data id="15">
      <cx:numDim type="val">
        <cx:f>Boxplot_Summary_Cold!$BV$4:$BV$7</cx:f>
        <cx:lvl ptCount="4" formatCode="0">
          <cx:pt idx="0">30.148532975375378</cx:pt>
          <cx:pt idx="1">14.712052517891516</cx:pt>
          <cx:pt idx="2">9.7528038037672662</cx:pt>
          <cx:pt idx="3">29.624478721202195</cx:pt>
        </cx:lvl>
      </cx:numDim>
    </cx:data>
    <cx:data id="16">
      <cx:numDim type="val">
        <cx:f>Boxplot_Summary_Cold!$BW$4:$BW$7</cx:f>
        <cx:lvl ptCount="4" formatCode="0">
          <cx:pt idx="0">25.755725256570688</cx:pt>
          <cx:pt idx="1">21.987158634648768</cx:pt>
          <cx:pt idx="2">32.938351210826788</cx:pt>
          <cx:pt idx="3">18.241712053352128</cx:pt>
        </cx:lvl>
      </cx:numDim>
    </cx:data>
    <cx:data id="17">
      <cx:numDim type="val">
        <cx:f>Boxplot_Summary_Cold!$BX$4:$BX$7</cx:f>
        <cx:lvl ptCount="4" formatCode="0"/>
      </cx:numDim>
    </cx:data>
    <cx:data id="18">
      <cx:numDim type="val">
        <cx:f>Boxplot_Summary_Cold!$BY$4:$BY$7</cx:f>
        <cx:lvl ptCount="4" formatCode="0">
          <cx:pt idx="0">-11.772339352386162</cx:pt>
          <cx:pt idx="1">-7.4848357119494437</cx:pt>
          <cx:pt idx="2">-9.8649051740790785</cx:pt>
          <cx:pt idx="3">0</cx:pt>
        </cx:lvl>
      </cx:numDim>
    </cx:data>
    <cx:data id="19">
      <cx:numDim type="val">
        <cx:f>Boxplot_Summary_Cold!$BZ$4:$BZ$7</cx:f>
        <cx:lvl ptCount="4" formatCode="0">
          <cx:pt idx="0">-1.6549941613997383</cx:pt>
          <cx:pt idx="1">-6.8636310470687922</cx:pt>
          <cx:pt idx="2">-1.7685135608699376</cx:pt>
          <cx:pt idx="3">-4.3209352191808836</cx:pt>
        </cx:lvl>
      </cx:numDim>
    </cx:data>
    <cx:data id="20">
      <cx:numDim type="val">
        <cx:f>Boxplot_Summary_Cold!$CA$4:$CA$7</cx:f>
        <cx:lvl ptCount="4" formatCode="0">
          <cx:pt idx="0">-14.719759198099943</cx:pt>
          <cx:pt idx="1">-13.13218307516351</cx:pt>
          <cx:pt idx="2">-13.964504537673875</cx:pt>
          <cx:pt idx="3">-5.0709955771464728</cx:pt>
        </cx:lvl>
      </cx:numDim>
    </cx:data>
    <cx:data id="21">
      <cx:numDim type="val">
        <cx:f>Boxplot_Summary_Cold!$CB$4:$CB$7</cx:f>
        <cx:lvl ptCount="4" formatCode="0">
          <cx:pt idx="0">-10.388604920962683</cx:pt>
          <cx:pt idx="1">-11.637087114728228</cx:pt>
          <cx:pt idx="2">-13.008876191828643</cx:pt>
          <cx:pt idx="3">-16.970109818961298</cx:pt>
        </cx:lvl>
      </cx:numDim>
    </cx:data>
    <cx:data id="22">
      <cx:numDim type="val">
        <cx:f>Boxplot_Summary_Cold!$CC$4:$CC$7</cx:f>
        <cx:lvl ptCount="4" formatCode="0"/>
      </cx:numDim>
    </cx:data>
    <cx:data id="23">
      <cx:numDim type="val">
        <cx:f>Boxplot_Summary_Cold!$CD$4:$CD$7</cx:f>
        <cx:lvl ptCount="4" formatCode="0">
          <cx:pt idx="0">0</cx:pt>
          <cx:pt idx="1">-11.052103846827196</cx:pt>
          <cx:pt idx="2">-7.215918812756513</cx:pt>
          <cx:pt idx="3">-6.510603440081062</cx:pt>
        </cx:lvl>
      </cx:numDim>
    </cx:data>
    <cx:data id="24">
      <cx:numDim type="val">
        <cx:f>Boxplot_Summary_Cold!$CE$4:$CE$7</cx:f>
        <cx:lvl ptCount="4" formatCode="0">
          <cx:pt idx="0">12.049394505879155</cx:pt>
          <cx:pt idx="1">0.34294726927513608</cx:pt>
          <cx:pt idx="2">25.805818677925465</cx:pt>
          <cx:pt idx="3">7.1017058120676229</cx:pt>
        </cx:lvl>
      </cx:numDim>
    </cx:data>
    <cx:data id="25">
      <cx:numDim type="val">
        <cx:f>Boxplot_Summary_Cold!$CF$4:$CF$7</cx:f>
        <cx:lvl ptCount="4" formatCode="0">
          <cx:pt idx="0">-5.7838634964261821</cx:pt>
          <cx:pt idx="1">13.070529633496076</cx:pt>
          <cx:pt idx="2">12.708315663699899</cx:pt>
          <cx:pt idx="3">21.347504177349137</cx:pt>
        </cx:lvl>
      </cx:numDim>
    </cx:data>
    <cx:data id="26">
      <cx:numDim type="val">
        <cx:f>Boxplot_Summary_Cold!$CG$4:$CG$7</cx:f>
        <cx:lvl ptCount="4" formatCode="0">
          <cx:pt idx="0">17.933444845014954</cx:pt>
          <cx:pt idx="1">13.741010811629421</cx:pt>
          <cx:pt idx="2">12.419315155883798</cx:pt>
          <cx:pt idx="3">11.382766667850063</cx:pt>
        </cx:lvl>
      </cx:numDim>
    </cx:data>
    <cx:data id="27">
      <cx:numDim type="val">
        <cx:f>Boxplot_Summary_Cold!$CH$4:$CH$7</cx:f>
        <cx:lvl ptCount="4" formatCode="0">
          <cx:pt idx="0">15.216840071543631</cx:pt>
          <cx:pt idx="1">25.381951266461868</cx:pt>
          <cx:pt idx="2">15.567494021027166</cx:pt>
          <cx:pt idx="3">16.33045536166167</cx:pt>
        </cx:lvl>
      </cx:numDim>
    </cx:data>
  </cx:chartData>
  <cx:chart>
    <cx:title pos="t" align="ctr" overlay="0">
      <cx:tx>
        <cx:txData>
          <cx:v>Delta cool down</cx:v>
        </cx:txData>
      </cx:tx>
      <cx:txPr>
        <a:bodyPr spcFirstLastPara="1" vertOverflow="ellipsis" horzOverflow="overflow" wrap="square" lIns="0" tIns="0" rIns="0" bIns="0" anchor="ctr" anchorCtr="1"/>
        <a:lstStyle/>
        <a:p>
          <a:pPr algn="ctr" rtl="0">
            <a:defRPr b="1">
              <a:solidFill>
                <a:sysClr val="windowText" lastClr="000000"/>
              </a:solidFill>
            </a:defRPr>
          </a:pPr>
          <a:r>
            <a:rPr lang="en-US" sz="1400" b="1" i="0" u="none" strike="noStrike" baseline="0">
              <a:solidFill>
                <a:sysClr val="windowText" lastClr="000000"/>
              </a:solidFill>
              <a:latin typeface="Calibri" panose="020F0502020204030204"/>
            </a:rPr>
            <a:t>Delta cool down</a:t>
          </a:r>
        </a:p>
      </cx:txPr>
    </cx:title>
    <cx:plotArea>
      <cx:plotAreaRegion>
        <cx:series layoutId="boxWhisker" uniqueId="{C69C64B7-37AF-44A0-9FE4-7994FF13BFB0}">
          <cx:tx>
            <cx:txData>
              <cx:f>Boxplot_Summary_Cold!$BG$2</cx:f>
              <cx:v>SP101 CS</cx:v>
            </cx:txData>
          </cx:tx>
          <cx:dataId val="0"/>
          <cx:layoutPr>
            <cx:statistics quartileMethod="exclusive"/>
          </cx:layoutPr>
        </cx:series>
        <cx:series layoutId="boxWhisker" uniqueId="{6A4C2876-E55F-48A8-8BD8-70F7592C278B}">
          <cx:tx>
            <cx:txData>
              <cx:f>Boxplot_Summary_Cold!$BH$2</cx:f>
              <cx:v>SP101 NCS</cx:v>
            </cx:txData>
          </cx:tx>
          <cx:spPr>
            <a:ln w="19050">
              <a:solidFill>
                <a:schemeClr val="tx1"/>
              </a:solidFill>
            </a:ln>
          </cx:spPr>
          <cx:dataId val="1"/>
          <cx:layoutPr>
            <cx:statistics quartileMethod="exclusive"/>
          </cx:layoutPr>
        </cx:series>
        <cx:series layoutId="boxWhisker" uniqueId="{6A930512-D905-4323-B84A-1C128FFE655B}">
          <cx:tx>
            <cx:txData>
              <cx:f>Boxplot_Summary_Cold!$BI$2</cx:f>
              <cx:v>SP102 CS</cx:v>
            </cx:txData>
          </cx:tx>
          <cx:dataId val="2"/>
          <cx:layoutPr>
            <cx:statistics quartileMethod="exclusive"/>
          </cx:layoutPr>
        </cx:series>
        <cx:series layoutId="boxWhisker" uniqueId="{61DA7401-039C-4614-A85A-EB74E358F072}">
          <cx:tx>
            <cx:txData>
              <cx:f>Boxplot_Summary_Cold!$BJ$2</cx:f>
              <cx:v>SP102 NCS</cx:v>
            </cx:txData>
          </cx:tx>
          <cx:spPr>
            <a:ln w="19050">
              <a:solidFill>
                <a:schemeClr val="tx1"/>
              </a:solidFill>
            </a:ln>
          </cx:spPr>
          <cx:dataId val="3"/>
          <cx:layoutPr>
            <cx:statistics quartileMethod="exclusive"/>
          </cx:layoutPr>
        </cx:series>
        <cx:series layoutId="boxWhisker" uniqueId="{53382958-7335-45BD-A0B0-270BE8942D5A}">
          <cx:tx>
            <cx:txData>
              <cx:f>Boxplot_Summary_Cold!$BK$2</cx:f>
              <cx:v>SP103 CS</cx:v>
            </cx:txData>
          </cx:tx>
          <cx:dataId val="4"/>
          <cx:layoutPr>
            <cx:statistics quartileMethod="exclusive"/>
          </cx:layoutPr>
        </cx:series>
        <cx:series layoutId="boxWhisker" uniqueId="{DD60CF9A-F3CD-4045-A6D2-598DEEE24FCC}">
          <cx:tx>
            <cx:txData>
              <cx:f>Boxplot_Summary_Cold!$BL$2</cx:f>
              <cx:v>SP103 NCS</cx:v>
            </cx:txData>
          </cx:tx>
          <cx:spPr>
            <a:ln w="19050">
              <a:solidFill>
                <a:sysClr val="windowText" lastClr="000000"/>
              </a:solidFill>
            </a:ln>
          </cx:spPr>
          <cx:dataId val="5"/>
          <cx:layoutPr>
            <cx:statistics quartileMethod="exclusive"/>
          </cx:layoutPr>
        </cx:series>
        <cx:series layoutId="boxWhisker" uniqueId="{2D926677-F99B-4B91-BD5E-24591CA0A9F3}">
          <cx:tx>
            <cx:txData>
              <cx:f>Boxplot_Summary_Cold!$BM$2</cx:f>
              <cx:v>SP104 CS</cx:v>
            </cx:txData>
          </cx:tx>
          <cx:dataId val="6"/>
          <cx:layoutPr>
            <cx:statistics quartileMethod="exclusive"/>
          </cx:layoutPr>
        </cx:series>
        <cx:series layoutId="boxWhisker" uniqueId="{767954AF-520F-41ED-ABD5-194B2874F990}">
          <cx:tx>
            <cx:txData>
              <cx:f>Boxplot_Summary_Cold!$BN$2</cx:f>
              <cx:v>SP104 NCS</cx:v>
            </cx:txData>
          </cx:tx>
          <cx:spPr>
            <a:ln w="19050">
              <a:solidFill>
                <a:sysClr val="windowText" lastClr="000000"/>
              </a:solidFill>
            </a:ln>
          </cx:spPr>
          <cx:dataId val="7"/>
          <cx:layoutPr>
            <cx:statistics quartileMethod="exclusive"/>
          </cx:layoutPr>
        </cx:series>
        <cx:series layoutId="boxWhisker" uniqueId="{C7500A77-EB5F-4A96-8199-A366F9162BCD}">
          <cx:tx>
            <cx:txData>
              <cx:f>Boxplot_Summary_Cold!$BO$2</cx:f>
              <cx:v>SP105 CS</cx:v>
            </cx:txData>
          </cx:tx>
          <cx:dataId val="8"/>
          <cx:layoutPr>
            <cx:statistics quartileMethod="exclusive"/>
          </cx:layoutPr>
        </cx:series>
        <cx:series layoutId="boxWhisker" uniqueId="{3C0A66F2-C2D3-488A-A379-0D732EE25FDD}">
          <cx:tx>
            <cx:txData>
              <cx:f>Boxplot_Summary_Cold!$BP$2</cx:f>
              <cx:v>SP105 NCS</cx:v>
            </cx:txData>
          </cx:tx>
          <cx:spPr>
            <a:ln w="19050">
              <a:solidFill>
                <a:sysClr val="windowText" lastClr="000000"/>
              </a:solidFill>
            </a:ln>
          </cx:spPr>
          <cx:dataId val="9"/>
          <cx:layoutPr>
            <cx:statistics quartileMethod="exclusive"/>
          </cx:layoutPr>
        </cx:series>
        <cx:series layoutId="boxWhisker" uniqueId="{7093664C-C4E6-4147-9B3F-DB8BEB9A6AE4}">
          <cx:tx>
            <cx:txData>
              <cx:f>Boxplot_Summary_Cold!$BQ$2</cx:f>
              <cx:v>DP101- CC102 CS</cx:v>
            </cx:txData>
          </cx:tx>
          <cx:dataId val="10"/>
          <cx:layoutPr>
            <cx:statistics quartileMethod="exclusive"/>
          </cx:layoutPr>
        </cx:series>
        <cx:series layoutId="boxWhisker" uniqueId="{AF73F0FE-DCD2-4524-9E3B-9B517A6A6B71}">
          <cx:tx>
            <cx:txData>
              <cx:f>Boxplot_Summary_Cold!$BR$2</cx:f>
              <cx:v>DP101- CC102 NCS</cx:v>
            </cx:txData>
          </cx:tx>
          <cx:spPr>
            <a:ln w="19050">
              <a:solidFill>
                <a:sysClr val="windowText" lastClr="000000"/>
              </a:solidFill>
            </a:ln>
          </cx:spPr>
          <cx:dataId val="11"/>
          <cx:layoutPr>
            <cx:statistics quartileMethod="exclusive"/>
          </cx:layoutPr>
        </cx:series>
        <cx:series layoutId="boxWhisker" uniqueId="{B950E598-ED2A-44C1-80A2-47AA4EC29F0B}">
          <cx:tx>
            <cx:txData>
              <cx:f>Boxplot_Summary_Cold!$BS$2</cx:f>
              <cx:v>DP101- CC103 CS</cx:v>
            </cx:txData>
          </cx:tx>
          <cx:dataId val="12"/>
          <cx:layoutPr>
            <cx:statistics quartileMethod="exclusive"/>
          </cx:layoutPr>
        </cx:series>
        <cx:series layoutId="boxWhisker" uniqueId="{B793B6B8-3B7A-46B8-9E1C-EC19E201ACE7}">
          <cx:tx>
            <cx:txData>
              <cx:f>Boxplot_Summary_Cold!$BT$2</cx:f>
              <cx:v>DP101- CC103 NCS</cx:v>
            </cx:txData>
          </cx:tx>
          <cx:spPr>
            <a:ln w="19050">
              <a:solidFill>
                <a:sysClr val="windowText" lastClr="000000"/>
              </a:solidFill>
            </a:ln>
          </cx:spPr>
          <cx:dataId val="13"/>
          <cx:layoutPr>
            <cx:statistics quartileMethod="exclusive"/>
          </cx:layoutPr>
        </cx:series>
        <cx:series layoutId="boxWhisker" uniqueId="{956B4871-ACDD-4A56-BE87-E9D3C38553C7}">
          <cx:tx>
            <cx:txData>
              <cx:f>Boxplot_Summary_Cold!$BU$2</cx:f>
              <cx:v>DP102- CC104b CS</cx:v>
            </cx:txData>
          </cx:tx>
          <cx:dataId val="14"/>
          <cx:layoutPr>
            <cx:statistics quartileMethod="exclusive"/>
          </cx:layoutPr>
        </cx:series>
        <cx:series layoutId="boxWhisker" uniqueId="{E00EC1CF-6895-4ADC-8D22-DC3A4C38031C}">
          <cx:tx>
            <cx:txData>
              <cx:f>Boxplot_Summary_Cold!$BV$2</cx:f>
              <cx:v>DP102- CC104b NCS</cx:v>
            </cx:txData>
          </cx:tx>
          <cx:spPr>
            <a:ln w="19050">
              <a:solidFill>
                <a:sysClr val="windowText" lastClr="000000"/>
              </a:solidFill>
            </a:ln>
          </cx:spPr>
          <cx:dataId val="15"/>
          <cx:layoutPr>
            <cx:statistics quartileMethod="exclusive"/>
          </cx:layoutPr>
        </cx:series>
        <cx:series layoutId="boxWhisker" uniqueId="{EFAB8019-1469-4875-AD05-966610D73920}">
          <cx:tx>
            <cx:txData>
              <cx:f>Boxplot_Summary_Cold!$BW$2</cx:f>
              <cx:v>DP102- CC105b CS</cx:v>
            </cx:txData>
          </cx:tx>
          <cx:dataId val="16"/>
          <cx:layoutPr>
            <cx:statistics quartileMethod="exclusive"/>
          </cx:layoutPr>
        </cx:series>
        <cx:series layoutId="boxWhisker" uniqueId="{3F06FDB1-3812-426B-A0CF-532B19A08BD5}">
          <cx:tx>
            <cx:txData>
              <cx:f>Boxplot_Summary_Cold!$BX$2</cx:f>
              <cx:v>DP102- CC105b NCS</cx:v>
            </cx:txData>
          </cx:tx>
          <cx:spPr>
            <a:ln w="19050">
              <a:solidFill>
                <a:schemeClr val="tx1"/>
              </a:solidFill>
            </a:ln>
          </cx:spPr>
          <cx:dataId val="17"/>
          <cx:layoutPr>
            <cx:statistics quartileMethod="exclusive"/>
          </cx:layoutPr>
        </cx:series>
        <cx:series layoutId="boxWhisker" uniqueId="{6E8D59A8-1380-4179-BDD8-E1E5B8433068}">
          <cx:tx>
            <cx:txData>
              <cx:f>Boxplot_Summary_Cold!$BY$2</cx:f>
              <cx:v>SP106 CS</cx:v>
            </cx:txData>
          </cx:tx>
          <cx:dataId val="18"/>
          <cx:layoutPr>
            <cx:statistics quartileMethod="exclusive"/>
          </cx:layoutPr>
        </cx:series>
        <cx:series layoutId="boxWhisker" uniqueId="{085840D4-5FEF-45F1-822D-8953C97D3D55}">
          <cx:tx>
            <cx:txData>
              <cx:f>Boxplot_Summary_Cold!$BZ$2</cx:f>
              <cx:v>SP106 NCS</cx:v>
            </cx:txData>
          </cx:tx>
          <cx:spPr>
            <a:ln w="19050">
              <a:solidFill>
                <a:sysClr val="windowText" lastClr="000000"/>
              </a:solidFill>
            </a:ln>
          </cx:spPr>
          <cx:dataId val="19"/>
          <cx:layoutPr>
            <cx:statistics quartileMethod="exclusive"/>
          </cx:layoutPr>
        </cx:series>
        <cx:series layoutId="boxWhisker" uniqueId="{67B348F8-6325-4F49-8F32-8684A18635EA}">
          <cx:tx>
            <cx:txData>
              <cx:f>Boxplot_Summary_Cold!$CA$2</cx:f>
              <cx:v>SP107 CS</cx:v>
            </cx:txData>
          </cx:tx>
          <cx:dataId val="20"/>
          <cx:layoutPr>
            <cx:statistics quartileMethod="exclusive"/>
          </cx:layoutPr>
        </cx:series>
        <cx:series layoutId="boxWhisker" uniqueId="{08781629-A7AC-46A2-AA67-E98A40E9F633}">
          <cx:tx>
            <cx:txData>
              <cx:f>Boxplot_Summary_Cold!$CB$2</cx:f>
              <cx:v>SP107 NCS</cx:v>
            </cx:txData>
          </cx:tx>
          <cx:spPr>
            <a:ln w="19050">
              <a:solidFill>
                <a:sysClr val="windowText" lastClr="000000"/>
              </a:solidFill>
            </a:ln>
          </cx:spPr>
          <cx:dataId val="21"/>
          <cx:layoutPr>
            <cx:statistics quartileMethod="exclusive"/>
          </cx:layoutPr>
        </cx:series>
        <cx:series layoutId="boxWhisker" uniqueId="{1E1C5CF8-C5C0-40CC-946A-F7A67289776A}">
          <cx:tx>
            <cx:txData>
              <cx:f>Boxplot_Summary_Cold!$CC$2</cx:f>
              <cx:v>SP109 CS</cx:v>
            </cx:txData>
          </cx:tx>
          <cx:dataId val="22"/>
          <cx:layoutPr>
            <cx:statistics quartileMethod="exclusive"/>
          </cx:layoutPr>
        </cx:series>
        <cx:series layoutId="boxWhisker" uniqueId="{7F09B02A-4F4E-4DE3-BB29-0195402EB5A9}">
          <cx:tx>
            <cx:txData>
              <cx:f>Boxplot_Summary_Cold!$CD$2</cx:f>
              <cx:v>SP109 NCS</cx:v>
            </cx:txData>
          </cx:tx>
          <cx:spPr>
            <a:ln w="19050">
              <a:solidFill>
                <a:schemeClr val="tx1"/>
              </a:solidFill>
            </a:ln>
          </cx:spPr>
          <cx:dataId val="23"/>
          <cx:layoutPr>
            <cx:statistics quartileMethod="exclusive"/>
          </cx:layoutPr>
        </cx:series>
        <cx:series layoutId="boxWhisker" uniqueId="{1F65116F-BCBE-40A0-9589-B0364DF3B0EE}">
          <cx:tx>
            <cx:txData>
              <cx:f>Boxplot_Summary_Cold!$CE$2</cx:f>
              <cx:v>DP301-CC301 CS</cx:v>
            </cx:txData>
          </cx:tx>
          <cx:dataId val="24"/>
          <cx:layoutPr>
            <cx:statistics quartileMethod="exclusive"/>
          </cx:layoutPr>
        </cx:series>
        <cx:series layoutId="boxWhisker" uniqueId="{DF311530-2083-4DE7-BFE6-8E720370D2AD}">
          <cx:tx>
            <cx:txData>
              <cx:f>Boxplot_Summary_Cold!$CF$2</cx:f>
              <cx:v>DP301-CC301 NCS</cx:v>
            </cx:txData>
          </cx:tx>
          <cx:spPr>
            <a:ln w="19050">
              <a:solidFill>
                <a:sysClr val="windowText" lastClr="000000"/>
              </a:solidFill>
            </a:ln>
          </cx:spPr>
          <cx:dataId val="25"/>
          <cx:layoutPr>
            <cx:statistics quartileMethod="exclusive"/>
          </cx:layoutPr>
        </cx:series>
        <cx:series layoutId="boxWhisker" uniqueId="{8F2C773C-E9E8-4A12-A874-80DF84AFFE76}">
          <cx:tx>
            <cx:txData>
              <cx:f>Boxplot_Summary_Cold!$CG$2</cx:f>
              <cx:v>DP301-CC302 CS</cx:v>
            </cx:txData>
          </cx:tx>
          <cx:dataId val="26"/>
          <cx:layoutPr>
            <cx:statistics quartileMethod="exclusive"/>
          </cx:layoutPr>
        </cx:series>
        <cx:series layoutId="boxWhisker" uniqueId="{B78F1B58-2A96-4A1A-B8EA-91E9F41D86A5}">
          <cx:tx>
            <cx:txData>
              <cx:f>Boxplot_Summary_Cold!$CH$2</cx:f>
              <cx:v>DP301-CC302 NCS</cx:v>
            </cx:txData>
          </cx:tx>
          <cx:spPr>
            <a:ln w="19050">
              <a:solidFill>
                <a:sysClr val="windowText" lastClr="000000"/>
              </a:solidFill>
            </a:ln>
          </cx:spPr>
          <cx:dataId val="27"/>
          <cx:layoutPr>
            <cx:statistics quartileMethod="exclusive"/>
          </cx:layoutPr>
        </cx:series>
      </cx:plotAreaRegion>
      <cx:axis id="0" hidden="1">
        <cx:catScaling gapWidth="0.0299999993"/>
        <cx:tickLabels/>
        <cx:numFmt formatCode="General" sourceLinked="0"/>
        <cx:txPr>
          <a:bodyPr vertOverflow="overflow" horzOverflow="overflow" wrap="square" lIns="0" tIns="0" rIns="0" bIns="0"/>
          <a:lstStyle/>
          <a:p>
            <a:pPr algn="ctr" rtl="0">
              <a:defRPr sz="1100" b="0">
                <a:solidFill>
                  <a:sysClr val="windowText" lastClr="000000"/>
                </a:solidFill>
                <a:latin typeface="+mn-lt"/>
                <a:ea typeface="Arial" panose="020B0604020202020204" pitchFamily="34" charset="0"/>
                <a:cs typeface="Arial" panose="020B0604020202020204" pitchFamily="34" charset="0"/>
              </a:defRPr>
            </a:pPr>
            <a:endParaRPr lang="en-GB" sz="1100">
              <a:solidFill>
                <a:sysClr val="windowText" lastClr="000000"/>
              </a:solidFill>
              <a:latin typeface="+mn-lt"/>
              <a:cs typeface="Arial" panose="020B0604020202020204" pitchFamily="34" charset="0"/>
            </a:endParaRPr>
          </a:p>
        </cx:txPr>
      </cx:axis>
      <cx:axis id="1">
        <cx:valScaling max="60" min="-20"/>
        <cx:title>
          <cx:tx>
            <cx:rich>
              <a:bodyPr spcFirstLastPara="1" vertOverflow="ellipsis" horzOverflow="overflow" wrap="square" lIns="0" tIns="0" rIns="0" bIns="0" anchor="ctr" anchorCtr="1"/>
              <a:lstStyle/>
              <a:p>
                <a:pPr algn="ctr" rtl="0">
                  <a:defRPr sz="1100" b="1">
                    <a:solidFill>
                      <a:sysClr val="windowText" lastClr="000000"/>
                    </a:solidFill>
                    <a:latin typeface="+mn-lt"/>
                    <a:ea typeface="Arial" panose="020B0604020202020204" pitchFamily="34" charset="0"/>
                    <a:cs typeface="Arial" panose="020B0604020202020204" pitchFamily="34" charset="0"/>
                  </a:defRPr>
                </a:pPr>
                <a:r>
                  <a:rPr lang="en-US" sz="1400" b="0" i="0" u="none" strike="noStrike" baseline="0">
                    <a:solidFill>
                      <a:sysClr val="windowText" lastClr="000000"/>
                    </a:solidFill>
                    <a:effectLst/>
                    <a:latin typeface="+mn-lt"/>
                    <a:ea typeface="Calibri" panose="020F0502020204030204" pitchFamily="34" charset="0"/>
                    <a:cs typeface="Arial" panose="020B0604020202020204" pitchFamily="34" charset="0"/>
                  </a:rPr>
                  <a:t>Bullet gauges (kN/bullet)</a:t>
                </a:r>
                <a:endParaRPr lang="en-US" sz="1400" b="0" i="0" u="none" strike="noStrike" baseline="0">
                  <a:solidFill>
                    <a:sysClr val="windowText" lastClr="000000"/>
                  </a:solidFill>
                  <a:latin typeface="+mn-lt"/>
                  <a:cs typeface="Arial" panose="020B0604020202020204" pitchFamily="34" charset="0"/>
                </a:endParaRPr>
              </a:p>
            </cx:rich>
          </cx:tx>
        </cx:title>
        <cx:majorGridlines/>
        <cx:majorTickMarks type="in"/>
        <cx:tickLabels/>
        <cx:spPr>
          <a:ln>
            <a:solidFill>
              <a:schemeClr val="tx1"/>
            </a:solidFill>
          </a:ln>
        </cx:spPr>
        <cx:txPr>
          <a:bodyPr vertOverflow="overflow" horzOverflow="overflow" wrap="square" lIns="0" tIns="0" rIns="0" bIns="0"/>
          <a:lstStyle/>
          <a:p>
            <a:pPr algn="ctr" rtl="0">
              <a:defRPr sz="1400" b="0">
                <a:solidFill>
                  <a:sysClr val="windowText" lastClr="000000"/>
                </a:solidFill>
                <a:latin typeface="+mn-lt"/>
                <a:ea typeface="Arial" panose="020B0604020202020204" pitchFamily="34" charset="0"/>
                <a:cs typeface="Arial" panose="020B0604020202020204" pitchFamily="34" charset="0"/>
              </a:defRPr>
            </a:pPr>
            <a:endParaRPr lang="en-GB" sz="1400" b="0">
              <a:solidFill>
                <a:sysClr val="windowText" lastClr="000000"/>
              </a:solidFill>
              <a:latin typeface="+mn-lt"/>
              <a:cs typeface="Arial" panose="020B0604020202020204" pitchFamily="34" charset="0"/>
            </a:endParaRPr>
          </a:p>
        </cx:txPr>
      </cx:axis>
    </cx:plotArea>
    <cx:legend pos="t" align="ctr" overlay="0">
      <cx:spPr>
        <a:noFill/>
      </cx:spPr>
      <cx:txPr>
        <a:bodyPr spcFirstLastPara="1" vertOverflow="ellipsis" horzOverflow="overflow" wrap="square" lIns="0" tIns="0" rIns="0" bIns="0" anchor="ctr" anchorCtr="1"/>
        <a:lstStyle/>
        <a:p>
          <a:pPr algn="ctr" rtl="0">
            <a:defRPr sz="1200">
              <a:solidFill>
                <a:sysClr val="windowText" lastClr="000000"/>
              </a:solidFill>
              <a:latin typeface="+mn-lt"/>
              <a:ea typeface="Arial" panose="020B0604020202020204" pitchFamily="34" charset="0"/>
              <a:cs typeface="Arial" panose="020B0604020202020204" pitchFamily="34" charset="0"/>
            </a:defRPr>
          </a:pPr>
          <a:endParaRPr lang="en-US" sz="1200" b="0" i="0" u="none" strike="noStrike" baseline="0">
            <a:solidFill>
              <a:sysClr val="windowText" lastClr="000000"/>
            </a:solidFill>
            <a:latin typeface="+mn-lt"/>
            <a:cs typeface="Arial" panose="020B0604020202020204" pitchFamily="34" charset="0"/>
          </a:endParaRPr>
        </a:p>
      </cx:txPr>
    </cx:legend>
  </cx:chart>
  <cx:spPr>
    <a:ln>
      <a:noFill/>
    </a:ln>
  </cx:spPr>
  <cx:clrMapOvr bg1="lt1" tx1="dk1" bg2="lt2" tx2="dk2" accent1="accent1" accent2="accent2" accent3="accent3" accent4="accent4" accent5="accent5" accent6="accent6" hlink="hlink" folHlink="folHlink"/>
</cx:chartSpace>
</file>

<file path=ppt/charts/colors1.xml><?xml version="1.0" encoding="utf-8"?>
<cs:colorStyle xmlns:cs="http://schemas.microsoft.com/office/drawing/2012/chartStyle" xmlns:a="http://schemas.openxmlformats.org/drawingml/2006/main" meth="withinLinear" id="15">
  <a:schemeClr val="accent2"/>
</cs:colorStyle>
</file>

<file path=ppt/charts/colors2.xml><?xml version="1.0" encoding="utf-8"?>
<cs:colorStyle xmlns:cs="http://schemas.microsoft.com/office/drawing/2012/chartStyle" xmlns:a="http://schemas.openxmlformats.org/drawingml/2006/main" meth="withinLinear" id="15">
  <a:schemeClr val="accent2"/>
</cs:colorStyle>
</file>

<file path=ppt/charts/colors3.xml><?xml version="1.0" encoding="utf-8"?>
<cs:colorStyle xmlns:cs="http://schemas.microsoft.com/office/drawing/2012/chartStyle" xmlns:a="http://schemas.openxmlformats.org/drawingml/2006/main" meth="withinLinearReversed" id="22">
  <a:schemeClr val="accent2"/>
</cs:colorStyle>
</file>

<file path=ppt/charts/colors4.xml><?xml version="1.0" encoding="utf-8"?>
<cs:colorStyle xmlns:cs="http://schemas.microsoft.com/office/drawing/2012/chartStyle" xmlns:a="http://schemas.openxmlformats.org/drawingml/2006/main" meth="withinLinear" id="17">
  <a:schemeClr val="accent4"/>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2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dk1">
            <a:lumMod val="75000"/>
            <a:lumOff val="25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dk1">
            <a:lumMod val="75000"/>
            <a:lumOff val="25000"/>
          </a:schemeClr>
        </a:solidFill>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32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dk1">
            <a:lumMod val="75000"/>
            <a:lumOff val="25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dk1">
            <a:lumMod val="75000"/>
            <a:lumOff val="25000"/>
          </a:schemeClr>
        </a:solidFill>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32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dk1">
            <a:lumMod val="75000"/>
            <a:lumOff val="25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dk1">
            <a:lumMod val="75000"/>
            <a:lumOff val="25000"/>
          </a:schemeClr>
        </a:solidFill>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32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dk1">
            <a:lumMod val="75000"/>
            <a:lumOff val="25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dk1">
            <a:lumMod val="75000"/>
            <a:lumOff val="25000"/>
          </a:schemeClr>
        </a:solidFill>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5.xml><?xml version="1.0" encoding="utf-8"?>
<cs:chartStyle xmlns:cs="http://schemas.microsoft.com/office/drawing/2012/chartStyle" xmlns:a="http://schemas.openxmlformats.org/drawingml/2006/main" id="40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811AC8-1166-4E5F-8C5A-227FD75BAFFC}" type="datetimeFigureOut">
              <a:rPr lang="en-GB" smtClean="0"/>
              <a:t>29/07/2024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92F349-13CB-4D38-BD6D-434F818301FE}" type="slidenum">
              <a:rPr lang="en-GB" smtClean="0"/>
              <a:t>‹#›</a:t>
            </a:fld>
            <a:endParaRPr lang="en-GB"/>
          </a:p>
        </p:txBody>
      </p:sp>
    </p:spTree>
    <p:extLst>
      <p:ext uri="{BB962C8B-B14F-4D97-AF65-F5344CB8AC3E}">
        <p14:creationId xmlns:p14="http://schemas.microsoft.com/office/powerpoint/2010/main" val="24955297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292F349-13CB-4D38-BD6D-434F818301FE}" type="slidenum">
              <a:rPr lang="en-GB" smtClean="0"/>
              <a:t>2</a:t>
            </a:fld>
            <a:endParaRPr lang="en-GB"/>
          </a:p>
        </p:txBody>
      </p:sp>
    </p:spTree>
    <p:extLst>
      <p:ext uri="{BB962C8B-B14F-4D97-AF65-F5344CB8AC3E}">
        <p14:creationId xmlns:p14="http://schemas.microsoft.com/office/powerpoint/2010/main" val="40048514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292F349-13CB-4D38-BD6D-434F818301FE}" type="slidenum">
              <a:rPr lang="en-GB" smtClean="0"/>
              <a:t>22</a:t>
            </a:fld>
            <a:endParaRPr lang="en-GB"/>
          </a:p>
        </p:txBody>
      </p:sp>
    </p:spTree>
    <p:extLst>
      <p:ext uri="{BB962C8B-B14F-4D97-AF65-F5344CB8AC3E}">
        <p14:creationId xmlns:p14="http://schemas.microsoft.com/office/powerpoint/2010/main" val="2088800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The upgrade of the Large Hadron Collider, Hi-Luminosity (HL-LHC) project had planned to replace some LHC dipoles by 11Tesla dipoles. To this end, several 11T model magnets were manufactured and tested, demonstrating the robustness of Nb3Sn, as seen in the model SP107 [1]. </a:t>
            </a:r>
            <a:r>
              <a:rPr lang="en-US" sz="1800" b="1" i="0" dirty="0">
                <a:effectLst/>
                <a:latin typeface="Times New Roman" panose="02020603050405020304" pitchFamily="18" charset="0"/>
                <a:ea typeface="Times New Roman" panose="02020603050405020304" pitchFamily="18" charset="0"/>
              </a:rPr>
              <a:t>However,</a:t>
            </a:r>
            <a:r>
              <a:rPr lang="en-US" sz="1800" b="1" dirty="0">
                <a:effectLst/>
                <a:latin typeface="Times New Roman" panose="02020603050405020304" pitchFamily="18" charset="0"/>
                <a:ea typeface="Times New Roman" panose="02020603050405020304" pitchFamily="18" charset="0"/>
              </a:rPr>
              <a:t> this performance has not been reproduced in the long magnets</a:t>
            </a:r>
            <a:r>
              <a:rPr lang="en-US" sz="1800" dirty="0">
                <a:effectLst/>
                <a:latin typeface="Times New Roman" panose="02020603050405020304" pitchFamily="18" charset="0"/>
                <a:ea typeface="Times New Roman" panose="02020603050405020304" pitchFamily="18" charset="0"/>
              </a:rPr>
              <a:t>. Four 11Tesla series magnets were tested. While the first magnet (S1) reached nominal current after a few training quenches and exhibited good training memory after thermal cycling, the subsequent three magnets showed performance degradation, either upon the first cooldown (S3) or after two or more cooldowns (S2 and S4). </a:t>
            </a:r>
            <a:endParaRPr lang="en-GB" dirty="0"/>
          </a:p>
        </p:txBody>
      </p:sp>
      <p:sp>
        <p:nvSpPr>
          <p:cNvPr id="4" name="Slide Number Placeholder 3"/>
          <p:cNvSpPr>
            <a:spLocks noGrp="1"/>
          </p:cNvSpPr>
          <p:nvPr>
            <p:ph type="sldNum" sz="quarter" idx="5"/>
          </p:nvPr>
        </p:nvSpPr>
        <p:spPr/>
        <p:txBody>
          <a:bodyPr/>
          <a:lstStyle/>
          <a:p>
            <a:fld id="{B292F349-13CB-4D38-BD6D-434F818301FE}" type="slidenum">
              <a:rPr lang="en-GB" smtClean="0"/>
              <a:t>5</a:t>
            </a:fld>
            <a:endParaRPr lang="en-GB"/>
          </a:p>
        </p:txBody>
      </p:sp>
    </p:spTree>
    <p:extLst>
      <p:ext uri="{BB962C8B-B14F-4D97-AF65-F5344CB8AC3E}">
        <p14:creationId xmlns:p14="http://schemas.microsoft.com/office/powerpoint/2010/main" val="12746937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asses the stresses during collaring…</a:t>
            </a:r>
          </a:p>
          <a:p>
            <a:r>
              <a:rPr lang="en-US" dirty="0"/>
              <a:t>The reduction of the stresses during cool down will be assessed with the pole material change….</a:t>
            </a:r>
          </a:p>
          <a:p>
            <a:r>
              <a:rPr lang="en-GB" sz="1800" dirty="0">
                <a:effectLst/>
                <a:latin typeface="Times New Roman" panose="02020603050405020304" pitchFamily="18" charset="0"/>
                <a:ea typeface="Times New Roman" panose="02020603050405020304" pitchFamily="18" charset="0"/>
              </a:rPr>
              <a:t>These two solutions are also aimed to reduce the high peak stresses during powering.</a:t>
            </a:r>
            <a:endParaRPr lang="en-GB" dirty="0"/>
          </a:p>
        </p:txBody>
      </p:sp>
      <p:sp>
        <p:nvSpPr>
          <p:cNvPr id="4" name="Slide Number Placeholder 3"/>
          <p:cNvSpPr>
            <a:spLocks noGrp="1"/>
          </p:cNvSpPr>
          <p:nvPr>
            <p:ph type="sldNum" sz="quarter" idx="5"/>
          </p:nvPr>
        </p:nvSpPr>
        <p:spPr/>
        <p:txBody>
          <a:bodyPr/>
          <a:lstStyle/>
          <a:p>
            <a:fld id="{B292F349-13CB-4D38-BD6D-434F818301FE}" type="slidenum">
              <a:rPr lang="en-GB" smtClean="0"/>
              <a:t>6</a:t>
            </a:fld>
            <a:endParaRPr lang="en-GB"/>
          </a:p>
        </p:txBody>
      </p:sp>
    </p:spTree>
    <p:extLst>
      <p:ext uri="{BB962C8B-B14F-4D97-AF65-F5344CB8AC3E}">
        <p14:creationId xmlns:p14="http://schemas.microsoft.com/office/powerpoint/2010/main" val="31214255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To better understand the behavior of the magnet during assembly and powering, a comprehensive instrumentation plan was developed.</a:t>
            </a:r>
            <a:endParaRPr lang="en-GB" dirty="0"/>
          </a:p>
        </p:txBody>
      </p:sp>
      <p:sp>
        <p:nvSpPr>
          <p:cNvPr id="4" name="Slide Number Placeholder 3"/>
          <p:cNvSpPr>
            <a:spLocks noGrp="1"/>
          </p:cNvSpPr>
          <p:nvPr>
            <p:ph type="sldNum" sz="quarter" idx="5"/>
          </p:nvPr>
        </p:nvSpPr>
        <p:spPr/>
        <p:txBody>
          <a:bodyPr/>
          <a:lstStyle/>
          <a:p>
            <a:fld id="{B292F349-13CB-4D38-BD6D-434F818301FE}" type="slidenum">
              <a:rPr lang="en-GB" smtClean="0"/>
              <a:t>8</a:t>
            </a:fld>
            <a:endParaRPr lang="en-GB"/>
          </a:p>
        </p:txBody>
      </p:sp>
    </p:spTree>
    <p:extLst>
      <p:ext uri="{BB962C8B-B14F-4D97-AF65-F5344CB8AC3E}">
        <p14:creationId xmlns:p14="http://schemas.microsoft.com/office/powerpoint/2010/main" val="3606501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coil 108 is made from the first-generation  RRP (Rod Restack Process) type wire with a keystone angle of 0.79°, </a:t>
            </a:r>
          </a:p>
          <a:p>
            <a:r>
              <a:rPr lang="en-US" sz="1800" dirty="0">
                <a:effectLst/>
                <a:latin typeface="Times New Roman" panose="02020603050405020304" pitchFamily="18" charset="0"/>
                <a:ea typeface="Times New Roman" panose="02020603050405020304" pitchFamily="18" charset="0"/>
              </a:rPr>
              <a:t>while coils 212, 213, and 214 are made from the second-generation PIT (Powder In Tube) cable with a keystone angle of 0.45°. </a:t>
            </a:r>
            <a:endParaRPr lang="en-GB" dirty="0"/>
          </a:p>
        </p:txBody>
      </p:sp>
      <p:sp>
        <p:nvSpPr>
          <p:cNvPr id="4" name="Slide Number Placeholder 3"/>
          <p:cNvSpPr>
            <a:spLocks noGrp="1"/>
          </p:cNvSpPr>
          <p:nvPr>
            <p:ph type="sldNum" sz="quarter" idx="5"/>
          </p:nvPr>
        </p:nvSpPr>
        <p:spPr/>
        <p:txBody>
          <a:bodyPr/>
          <a:lstStyle/>
          <a:p>
            <a:fld id="{B292F349-13CB-4D38-BD6D-434F818301FE}" type="slidenum">
              <a:rPr lang="en-GB" smtClean="0"/>
              <a:t>9</a:t>
            </a:fld>
            <a:endParaRPr lang="en-GB"/>
          </a:p>
        </p:txBody>
      </p:sp>
    </p:spTree>
    <p:extLst>
      <p:ext uri="{BB962C8B-B14F-4D97-AF65-F5344CB8AC3E}">
        <p14:creationId xmlns:p14="http://schemas.microsoft.com/office/powerpoint/2010/main" val="39319992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Times New Roman" panose="02020603050405020304" pitchFamily="18" charset="0"/>
              </a:rPr>
              <a:t>The model magnet was tested under cold conditions primarily for mechanical measurements,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Times New Roman" panose="02020603050405020304" pitchFamily="18" charset="0"/>
              </a:rPr>
              <a:t>with no specific expectations regarding the current level achievable during powering due to the reuse of coils.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Times New Roman" panose="02020603050405020304" pitchFamily="18" charset="0"/>
              </a:rPr>
              <a:t>Quench locations were observed using voltage taps installed in the coils.</a:t>
            </a:r>
            <a:endParaRPr lang="en-GB" sz="1800" dirty="0">
              <a:effectLst/>
              <a:latin typeface="Times New Roman" panose="02020603050405020304" pitchFamily="18" charset="0"/>
              <a:ea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B292F349-13CB-4D38-BD6D-434F818301FE}" type="slidenum">
              <a:rPr lang="en-GB" smtClean="0"/>
              <a:t>12</a:t>
            </a:fld>
            <a:endParaRPr lang="en-GB"/>
          </a:p>
        </p:txBody>
      </p:sp>
    </p:spTree>
    <p:extLst>
      <p:ext uri="{BB962C8B-B14F-4D97-AF65-F5344CB8AC3E}">
        <p14:creationId xmlns:p14="http://schemas.microsoft.com/office/powerpoint/2010/main" val="35531102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292F349-13CB-4D38-BD6D-434F818301FE}" type="slidenum">
              <a:rPr lang="en-GB" smtClean="0"/>
              <a:t>15</a:t>
            </a:fld>
            <a:endParaRPr lang="en-GB"/>
          </a:p>
        </p:txBody>
      </p:sp>
    </p:spTree>
    <p:extLst>
      <p:ext uri="{BB962C8B-B14F-4D97-AF65-F5344CB8AC3E}">
        <p14:creationId xmlns:p14="http://schemas.microsoft.com/office/powerpoint/2010/main" val="34716842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forces transfer are homogenized by the end plate of the end cage</a:t>
            </a:r>
            <a:endParaRPr lang="en-GB" dirty="0"/>
          </a:p>
        </p:txBody>
      </p:sp>
      <p:sp>
        <p:nvSpPr>
          <p:cNvPr id="4" name="Slide Number Placeholder 3"/>
          <p:cNvSpPr>
            <a:spLocks noGrp="1"/>
          </p:cNvSpPr>
          <p:nvPr>
            <p:ph type="sldNum" sz="quarter" idx="5"/>
          </p:nvPr>
        </p:nvSpPr>
        <p:spPr/>
        <p:txBody>
          <a:bodyPr/>
          <a:lstStyle/>
          <a:p>
            <a:fld id="{B292F349-13CB-4D38-BD6D-434F818301FE}" type="slidenum">
              <a:rPr lang="en-GB" smtClean="0"/>
              <a:t>18</a:t>
            </a:fld>
            <a:endParaRPr lang="en-GB"/>
          </a:p>
        </p:txBody>
      </p:sp>
    </p:spTree>
    <p:extLst>
      <p:ext uri="{BB962C8B-B14F-4D97-AF65-F5344CB8AC3E}">
        <p14:creationId xmlns:p14="http://schemas.microsoft.com/office/powerpoint/2010/main" val="40525545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Slopes are ok with respect to the </a:t>
            </a:r>
            <a:r>
              <a:rPr lang="en-US" dirty="0" err="1"/>
              <a:t>fea</a:t>
            </a:r>
            <a:r>
              <a:rPr lang="en-US" dirty="0"/>
              <a:t>, Initial nonlinearity due to the contact phase.</a:t>
            </a:r>
            <a:endParaRPr lang="en-GB" dirty="0"/>
          </a:p>
        </p:txBody>
      </p:sp>
      <p:sp>
        <p:nvSpPr>
          <p:cNvPr id="4" name="Slide Number Placeholder 3"/>
          <p:cNvSpPr>
            <a:spLocks noGrp="1"/>
          </p:cNvSpPr>
          <p:nvPr>
            <p:ph type="sldNum" sz="quarter" idx="5"/>
          </p:nvPr>
        </p:nvSpPr>
        <p:spPr/>
        <p:txBody>
          <a:bodyPr/>
          <a:lstStyle/>
          <a:p>
            <a:fld id="{B292F349-13CB-4D38-BD6D-434F818301FE}" type="slidenum">
              <a:rPr lang="en-GB" smtClean="0"/>
              <a:t>19</a:t>
            </a:fld>
            <a:endParaRPr lang="en-GB"/>
          </a:p>
        </p:txBody>
      </p:sp>
    </p:spTree>
    <p:extLst>
      <p:ext uri="{BB962C8B-B14F-4D97-AF65-F5344CB8AC3E}">
        <p14:creationId xmlns:p14="http://schemas.microsoft.com/office/powerpoint/2010/main" val="21257887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GB"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GB" dirty="0"/>
          </a:p>
        </p:txBody>
      </p:sp>
      <p:sp>
        <p:nvSpPr>
          <p:cNvPr id="4" name="Date Placeholder 3"/>
          <p:cNvSpPr>
            <a:spLocks noGrp="1"/>
          </p:cNvSpPr>
          <p:nvPr>
            <p:ph type="dt" sz="half" idx="10"/>
          </p:nvPr>
        </p:nvSpPr>
        <p:spPr/>
        <p:txBody>
          <a:bodyPr/>
          <a:lstStyle/>
          <a:p>
            <a:r>
              <a:rPr lang="en-US"/>
              <a:t>11Tesla Model MBHDP301</a:t>
            </a:r>
            <a:endParaRPr lang="en-GB"/>
          </a:p>
        </p:txBody>
      </p:sp>
      <p:sp>
        <p:nvSpPr>
          <p:cNvPr id="5" name="Footer Placeholder 4"/>
          <p:cNvSpPr>
            <a:spLocks noGrp="1"/>
          </p:cNvSpPr>
          <p:nvPr>
            <p:ph type="ftr" sz="quarter" idx="11"/>
          </p:nvPr>
        </p:nvSpPr>
        <p:spPr/>
        <p:txBody>
          <a:bodyPr/>
          <a:lstStyle/>
          <a:p>
            <a:r>
              <a:rPr lang="en-GB"/>
              <a:t>Presenter | Presentation Title</a:t>
            </a:r>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r>
              <a:rPr lang="en-US"/>
              <a:t>11Tesla Model MBHDP301</a:t>
            </a:r>
            <a:endParaRPr lang="en-GB"/>
          </a:p>
        </p:txBody>
      </p:sp>
      <p:sp>
        <p:nvSpPr>
          <p:cNvPr id="5" name="Footer Placeholder 4"/>
          <p:cNvSpPr>
            <a:spLocks noGrp="1"/>
          </p:cNvSpPr>
          <p:nvPr>
            <p:ph type="ftr" sz="quarter" idx="11"/>
          </p:nvPr>
        </p:nvSpPr>
        <p:spPr/>
        <p:txBody>
          <a:bodyPr/>
          <a:lstStyle/>
          <a:p>
            <a:r>
              <a:rPr lang="en-GB"/>
              <a:t>Presenter | Presentation Title</a:t>
            </a:r>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GB"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r>
              <a:rPr lang="en-US"/>
              <a:t>11Tesla Model MBHDP301</a:t>
            </a:r>
            <a:endParaRPr lang="en-GB"/>
          </a:p>
        </p:txBody>
      </p:sp>
      <p:sp>
        <p:nvSpPr>
          <p:cNvPr id="5" name="Footer Placeholder 4"/>
          <p:cNvSpPr>
            <a:spLocks noGrp="1"/>
          </p:cNvSpPr>
          <p:nvPr>
            <p:ph type="ftr" sz="quarter" idx="11"/>
          </p:nvPr>
        </p:nvSpPr>
        <p:spPr/>
        <p:txBody>
          <a:bodyPr/>
          <a:lstStyle/>
          <a:p>
            <a:r>
              <a:rPr lang="en-GB"/>
              <a:t>Presenter | Presentation Title</a:t>
            </a:r>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11Tesla Model MBHDP301</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11Tesla Model MBHDP301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11Tesla Model MBHDP301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11Tesla Model MBHDP301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11Tesla Model MBHDP301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11Tesla Model MBHDP301</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r>
              <a:rPr lang="en-US"/>
              <a:t>11Tesla Model MBHDP301</a:t>
            </a:r>
            <a:endParaRPr lang="en-GB"/>
          </a:p>
        </p:txBody>
      </p:sp>
      <p:sp>
        <p:nvSpPr>
          <p:cNvPr id="5" name="Footer Placeholder 4"/>
          <p:cNvSpPr>
            <a:spLocks noGrp="1"/>
          </p:cNvSpPr>
          <p:nvPr>
            <p:ph type="ftr" sz="quarter" idx="11"/>
          </p:nvPr>
        </p:nvSpPr>
        <p:spPr/>
        <p:txBody>
          <a:bodyPr/>
          <a:lstStyle/>
          <a:p>
            <a:r>
              <a:rPr lang="en-GB"/>
              <a:t>Presenter | Presentation Title</a:t>
            </a:r>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9491384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11Tesla Model MBHDP301</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11Tesla Model MBHDP301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11Tesla Model MBHDP301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11Tesla Model MBHDP301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11Tesla Model MBHDP301</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11Tesla Model MBHDP301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11Tesla Model MBHDP301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11Tesla Model MBHDP301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11Tesla Model MBHDP301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11Tesla Model MBHDP301</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GB"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r>
              <a:rPr lang="en-US"/>
              <a:t>11Tesla Model MBHDP301</a:t>
            </a:r>
            <a:endParaRPr lang="en-GB"/>
          </a:p>
        </p:txBody>
      </p:sp>
      <p:sp>
        <p:nvSpPr>
          <p:cNvPr id="5" name="Footer Placeholder 4"/>
          <p:cNvSpPr>
            <a:spLocks noGrp="1"/>
          </p:cNvSpPr>
          <p:nvPr>
            <p:ph type="ftr" sz="quarter" idx="11"/>
          </p:nvPr>
        </p:nvSpPr>
        <p:spPr/>
        <p:txBody>
          <a:bodyPr/>
          <a:lstStyle/>
          <a:p>
            <a:r>
              <a:rPr lang="en-GB"/>
              <a:t>Presenter | Presentation Title</a:t>
            </a:r>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5915245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11Tesla Model MBHDP301</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11Tesla Model MBHDP301</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Date Placeholder 4"/>
          <p:cNvSpPr>
            <a:spLocks noGrp="1"/>
          </p:cNvSpPr>
          <p:nvPr>
            <p:ph type="dt" sz="half" idx="10"/>
          </p:nvPr>
        </p:nvSpPr>
        <p:spPr/>
        <p:txBody>
          <a:bodyPr/>
          <a:lstStyle/>
          <a:p>
            <a:r>
              <a:rPr lang="en-US"/>
              <a:t>11Tesla Model MBHDP301</a:t>
            </a:r>
            <a:endParaRPr lang="en-GB"/>
          </a:p>
        </p:txBody>
      </p:sp>
      <p:sp>
        <p:nvSpPr>
          <p:cNvPr id="6" name="Footer Placeholder 5"/>
          <p:cNvSpPr>
            <a:spLocks noGrp="1"/>
          </p:cNvSpPr>
          <p:nvPr>
            <p:ph type="ftr" sz="quarter" idx="11"/>
          </p:nvPr>
        </p:nvSpPr>
        <p:spPr/>
        <p:txBody>
          <a:bodyPr/>
          <a:lstStyle/>
          <a:p>
            <a:r>
              <a:rPr lang="en-GB"/>
              <a:t>Presenter | Presentation Title</a:t>
            </a:r>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GB"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Date Placeholder 6"/>
          <p:cNvSpPr>
            <a:spLocks noGrp="1"/>
          </p:cNvSpPr>
          <p:nvPr>
            <p:ph type="dt" sz="half" idx="10"/>
          </p:nvPr>
        </p:nvSpPr>
        <p:spPr/>
        <p:txBody>
          <a:bodyPr/>
          <a:lstStyle/>
          <a:p>
            <a:r>
              <a:rPr lang="en-US"/>
              <a:t>11Tesla Model MBHDP301</a:t>
            </a:r>
            <a:endParaRPr lang="en-GB"/>
          </a:p>
        </p:txBody>
      </p:sp>
      <p:sp>
        <p:nvSpPr>
          <p:cNvPr id="8" name="Footer Placeholder 7"/>
          <p:cNvSpPr>
            <a:spLocks noGrp="1"/>
          </p:cNvSpPr>
          <p:nvPr>
            <p:ph type="ftr" sz="quarter" idx="11"/>
          </p:nvPr>
        </p:nvSpPr>
        <p:spPr/>
        <p:txBody>
          <a:bodyPr/>
          <a:lstStyle/>
          <a:p>
            <a:r>
              <a:rPr lang="en-GB"/>
              <a:t>Presenter | Presentation Title</a:t>
            </a:r>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Date Placeholder 2"/>
          <p:cNvSpPr>
            <a:spLocks noGrp="1"/>
          </p:cNvSpPr>
          <p:nvPr>
            <p:ph type="dt" sz="half" idx="10"/>
          </p:nvPr>
        </p:nvSpPr>
        <p:spPr/>
        <p:txBody>
          <a:bodyPr/>
          <a:lstStyle/>
          <a:p>
            <a:r>
              <a:rPr lang="en-US"/>
              <a:t>11Tesla Model MBHDP301</a:t>
            </a:r>
            <a:endParaRPr lang="en-GB"/>
          </a:p>
        </p:txBody>
      </p:sp>
      <p:sp>
        <p:nvSpPr>
          <p:cNvPr id="4" name="Footer Placeholder 3"/>
          <p:cNvSpPr>
            <a:spLocks noGrp="1"/>
          </p:cNvSpPr>
          <p:nvPr>
            <p:ph type="ftr" sz="quarter" idx="11"/>
          </p:nvPr>
        </p:nvSpPr>
        <p:spPr/>
        <p:txBody>
          <a:bodyPr/>
          <a:lstStyle/>
          <a:p>
            <a:r>
              <a:rPr lang="en-GB"/>
              <a:t>Presenter | Presentation Title</a:t>
            </a:r>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11Tesla Model MBHDP301</a:t>
            </a:r>
            <a:endParaRPr lang="en-GB"/>
          </a:p>
        </p:txBody>
      </p:sp>
      <p:sp>
        <p:nvSpPr>
          <p:cNvPr id="3" name="Footer Placeholder 2"/>
          <p:cNvSpPr>
            <a:spLocks noGrp="1"/>
          </p:cNvSpPr>
          <p:nvPr>
            <p:ph type="ftr" sz="quarter" idx="11"/>
          </p:nvPr>
        </p:nvSpPr>
        <p:spPr/>
        <p:txBody>
          <a:bodyPr/>
          <a:lstStyle/>
          <a:p>
            <a:r>
              <a:rPr lang="en-GB"/>
              <a:t>Presenter | Presentation Title</a:t>
            </a:r>
          </a:p>
        </p:txBody>
      </p:sp>
      <p:sp>
        <p:nvSpPr>
          <p:cNvPr id="4" name="Slide Number Placeholder 3"/>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GB"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r>
              <a:rPr lang="en-US"/>
              <a:t>11Tesla Model MBHDP301</a:t>
            </a:r>
            <a:endParaRPr lang="en-GB"/>
          </a:p>
        </p:txBody>
      </p:sp>
      <p:sp>
        <p:nvSpPr>
          <p:cNvPr id="6" name="Footer Placeholder 5"/>
          <p:cNvSpPr>
            <a:spLocks noGrp="1"/>
          </p:cNvSpPr>
          <p:nvPr>
            <p:ph type="ftr" sz="quarter" idx="11"/>
          </p:nvPr>
        </p:nvSpPr>
        <p:spPr/>
        <p:txBody>
          <a:bodyPr/>
          <a:lstStyle/>
          <a:p>
            <a:r>
              <a:rPr lang="en-GB"/>
              <a:t>Presenter | Presentation Title</a:t>
            </a:r>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GB"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r>
              <a:rPr lang="en-US"/>
              <a:t>11Tesla Model MBHDP301</a:t>
            </a:r>
            <a:endParaRPr lang="en-GB"/>
          </a:p>
        </p:txBody>
      </p:sp>
      <p:sp>
        <p:nvSpPr>
          <p:cNvPr id="6" name="Footer Placeholder 5"/>
          <p:cNvSpPr>
            <a:spLocks noGrp="1"/>
          </p:cNvSpPr>
          <p:nvPr>
            <p:ph type="ftr" sz="quarter" idx="11"/>
          </p:nvPr>
        </p:nvSpPr>
        <p:spPr/>
        <p:txBody>
          <a:bodyPr/>
          <a:lstStyle/>
          <a:p>
            <a:r>
              <a:rPr lang="en-GB"/>
              <a:t>Presenter | Presentation Title</a:t>
            </a:r>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image" Target="../media/image1.png"/><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11Tesla Model MBHDP301</a:t>
            </a:r>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Presenter | Presentation Title</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GB" smtClean="0"/>
              <a:t>‹#›</a:t>
            </a:fld>
            <a:endParaRPr lang="en-GB"/>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78" r:id="rId1"/>
    <p:sldLayoutId id="2147483675" r:id="rId2"/>
    <p:sldLayoutId id="2147483663" r:id="rId3"/>
    <p:sldLayoutId id="2147483664" r:id="rId4"/>
    <p:sldLayoutId id="2147483676" r:id="rId5"/>
    <p:sldLayoutId id="2147483679" r:id="rId6"/>
    <p:sldLayoutId id="2147483680" r:id="rId7"/>
    <p:sldLayoutId id="2147483677" r:id="rId8"/>
    <p:sldLayoutId id="2147483683" r:id="rId9"/>
    <p:sldLayoutId id="2147483670" r:id="rId10"/>
    <p:sldLayoutId id="2147483682" r:id="rId1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574099" y="6350851"/>
            <a:ext cx="1542289" cy="365125"/>
          </a:xfrm>
          <a:prstGeom prst="rect">
            <a:avLst/>
          </a:prstGeom>
        </p:spPr>
        <p:txBody>
          <a:bodyPr vert="horz" lIns="0" tIns="0" rIns="0" bIns="0" rtlCol="0" anchor="ctr"/>
          <a:lstStyle>
            <a:lvl1pPr algn="r">
              <a:defRPr sz="1000">
                <a:solidFill>
                  <a:schemeClr val="bg1"/>
                </a:solidFill>
              </a:defRPr>
            </a:lvl1pPr>
          </a:lstStyle>
          <a:p>
            <a:r>
              <a:rPr lang="en-US"/>
              <a:t>11Tesla Model MBHDP301</a:t>
            </a:r>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Presenter | Presentation Title</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ft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hyperlink" Target="https://edms.cern.ch/document/2766210" TargetMode="External"/><Relationship Id="rId2" Type="http://schemas.openxmlformats.org/officeDocument/2006/relationships/image" Target="../media/image19.png"/><Relationship Id="rId1" Type="http://schemas.openxmlformats.org/officeDocument/2006/relationships/slideLayout" Target="../slideLayouts/slideLayout15.xml"/><Relationship Id="rId6" Type="http://schemas.openxmlformats.org/officeDocument/2006/relationships/hyperlink" Target="https://edms.cern.ch/document/2768135" TargetMode="External"/><Relationship Id="rId5" Type="http://schemas.openxmlformats.org/officeDocument/2006/relationships/hyperlink" Target="https://edms.cern.ch/document/2768886" TargetMode="External"/><Relationship Id="rId4" Type="http://schemas.openxmlformats.org/officeDocument/2006/relationships/hyperlink" Target="https://edms.cern.ch/document/2769705"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hyperlink" Target="https://edms.cern.ch/document/2974230" TargetMode="External"/><Relationship Id="rId7"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15.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hyperlink" Target="https://indico.cern.ch/event/1417760/"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15.xml"/><Relationship Id="rId4" Type="http://schemas.openxmlformats.org/officeDocument/2006/relationships/image" Target="../media/image26.svg"/></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8.xml"/><Relationship Id="rId1" Type="http://schemas.openxmlformats.org/officeDocument/2006/relationships/slideLayout" Target="../slideLayouts/slideLayout15.xml"/><Relationship Id="rId4" Type="http://schemas.openxmlformats.org/officeDocument/2006/relationships/image" Target="../media/image31.jpeg"/></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15.xml"/><Relationship Id="rId5" Type="http://schemas.openxmlformats.org/officeDocument/2006/relationships/image" Target="../media/image34.png"/><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3" Type="http://schemas.openxmlformats.org/officeDocument/2006/relationships/hyperlink" Target="https://indico.cern.ch/category/5095/"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hyperlink" Target="https://indico.cern.ch/event/1430746/" TargetMode="Externa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5.xml"/><Relationship Id="rId6" Type="http://schemas.openxmlformats.org/officeDocument/2006/relationships/slide" Target="slide34.xml"/><Relationship Id="rId5" Type="http://schemas.openxmlformats.org/officeDocument/2006/relationships/slide" Target="slide33.xml"/><Relationship Id="rId4" Type="http://schemas.openxmlformats.org/officeDocument/2006/relationships/slide" Target="slide32.xml"/></Relationships>
</file>

<file path=ppt/slides/_rels/slide21.xml.rels><?xml version="1.0" encoding="UTF-8" standalone="yes"?>
<Relationships xmlns="http://schemas.openxmlformats.org/package/2006/relationships"><Relationship Id="rId3" Type="http://schemas.openxmlformats.org/officeDocument/2006/relationships/image" Target="../media/image330.png"/><Relationship Id="rId2" Type="http://schemas.openxmlformats.org/officeDocument/2006/relationships/image" Target="../media/image35.png"/><Relationship Id="rId1" Type="http://schemas.openxmlformats.org/officeDocument/2006/relationships/slideLayout" Target="../slideLayouts/slideLayout15.xml"/><Relationship Id="rId4" Type="http://schemas.openxmlformats.org/officeDocument/2006/relationships/image" Target="../media/image340.png"/></Relationships>
</file>

<file path=ppt/slides/_rels/slide22.xml.rels><?xml version="1.0" encoding="UTF-8" standalone="yes"?>
<Relationships xmlns="http://schemas.openxmlformats.org/package/2006/relationships"><Relationship Id="rId3" Type="http://schemas.openxmlformats.org/officeDocument/2006/relationships/hyperlink" Target="https://edms.cern.ch/document/2884586" TargetMode="External"/><Relationship Id="rId2" Type="http://schemas.openxmlformats.org/officeDocument/2006/relationships/notesSlide" Target="../notesSlides/notesSlide10.xml"/><Relationship Id="rId1" Type="http://schemas.openxmlformats.org/officeDocument/2006/relationships/slideLayout" Target="../slideLayouts/slideLayout15.xml"/><Relationship Id="rId5" Type="http://schemas.openxmlformats.org/officeDocument/2006/relationships/image" Target="../media/image37.jpeg"/><Relationship Id="rId4" Type="http://schemas.openxmlformats.org/officeDocument/2006/relationships/image" Target="../media/image36.png"/></Relationships>
</file>

<file path=ppt/slides/_rels/slide2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hyperlink" Target="https://cds.cern.ch/record/2688991" TargetMode="External"/><Relationship Id="rId2" Type="http://schemas.openxmlformats.org/officeDocument/2006/relationships/hyperlink" Target="https://edms.cern.ch/document/2748361" TargetMode="External"/><Relationship Id="rId1" Type="http://schemas.openxmlformats.org/officeDocument/2006/relationships/slideLayout" Target="../slideLayouts/slideLayout15.xml"/><Relationship Id="rId5" Type="http://schemas.openxmlformats.org/officeDocument/2006/relationships/hyperlink" Target="https://ieeexplore.ieee.org/document/9378939" TargetMode="External"/><Relationship Id="rId4" Type="http://schemas.openxmlformats.org/officeDocument/2006/relationships/hyperlink" Target="https://ieeexplore.ieee.org/stamp/stamp.jsp?tp=&amp;arnumber=8636200&amp;tag=1"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42.emf"/><Relationship Id="rId1" Type="http://schemas.openxmlformats.org/officeDocument/2006/relationships/slideLayout" Target="../slideLayouts/slideLayout15.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44.png"/><Relationship Id="rId2" Type="http://schemas.microsoft.com/office/2014/relationships/chartEx" Target="../charts/chartEx1.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s://edms.cern.ch/document/2748361" TargetMode="External"/><Relationship Id="rId7" Type="http://schemas.openxmlformats.org/officeDocument/2006/relationships/hyperlink" Target="https://indico.cern.ch/event/1011517/?print=1&amp;view=standard_numbered" TargetMode="External"/><Relationship Id="rId2" Type="http://schemas.openxmlformats.org/officeDocument/2006/relationships/notesSlide" Target="../notesSlides/notesSlide2.xml"/><Relationship Id="rId1" Type="http://schemas.openxmlformats.org/officeDocument/2006/relationships/slideLayout" Target="../slideLayouts/slideLayout15.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5.xml"/><Relationship Id="rId4" Type="http://schemas.openxmlformats.org/officeDocument/2006/relationships/image" Target="../media/image9.sv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5.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8" Type="http://schemas.openxmlformats.org/officeDocument/2006/relationships/hyperlink" Target="https://indico.cern.ch/event/1326626/" TargetMode="External"/><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image" Target="../media/image17.png"/><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49520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A57E414-5A3B-7D97-BA2E-A8A7E0B216F3}"/>
              </a:ext>
            </a:extLst>
          </p:cNvPr>
          <p:cNvSpPr>
            <a:spLocks noGrp="1"/>
          </p:cNvSpPr>
          <p:nvPr>
            <p:ph type="title"/>
          </p:nvPr>
        </p:nvSpPr>
        <p:spPr>
          <a:xfrm>
            <a:off x="407989" y="373593"/>
            <a:ext cx="3708400" cy="611145"/>
          </a:xfrm>
        </p:spPr>
        <p:txBody>
          <a:bodyPr/>
          <a:lstStyle/>
          <a:p>
            <a:r>
              <a:rPr lang="en-US" dirty="0"/>
              <a:t>Shimming plan</a:t>
            </a:r>
            <a:endParaRPr lang="en-GB" dirty="0"/>
          </a:p>
        </p:txBody>
      </p:sp>
      <p:sp>
        <p:nvSpPr>
          <p:cNvPr id="4" name="Date Placeholder 3">
            <a:extLst>
              <a:ext uri="{FF2B5EF4-FFF2-40B4-BE49-F238E27FC236}">
                <a16:creationId xmlns:a16="http://schemas.microsoft.com/office/drawing/2014/main" id="{821A5A6A-61EE-A5E7-5EDF-A6B0AB8D7AB5}"/>
              </a:ext>
            </a:extLst>
          </p:cNvPr>
          <p:cNvSpPr>
            <a:spLocks noGrp="1"/>
          </p:cNvSpPr>
          <p:nvPr>
            <p:ph type="dt" sz="half" idx="10"/>
          </p:nvPr>
        </p:nvSpPr>
        <p:spPr/>
        <p:txBody>
          <a:bodyPr/>
          <a:lstStyle/>
          <a:p>
            <a:r>
              <a:rPr lang="en-US"/>
              <a:t>11Tesla Model MBHDP301</a:t>
            </a:r>
            <a:endParaRPr lang="en-US" dirty="0"/>
          </a:p>
        </p:txBody>
      </p:sp>
      <p:sp>
        <p:nvSpPr>
          <p:cNvPr id="5" name="Slide Number Placeholder 4">
            <a:extLst>
              <a:ext uri="{FF2B5EF4-FFF2-40B4-BE49-F238E27FC236}">
                <a16:creationId xmlns:a16="http://schemas.microsoft.com/office/drawing/2014/main" id="{1E59455D-5B73-D70A-7420-F577F9B7A94C}"/>
              </a:ext>
            </a:extLst>
          </p:cNvPr>
          <p:cNvSpPr>
            <a:spLocks noGrp="1"/>
          </p:cNvSpPr>
          <p:nvPr>
            <p:ph type="sldNum" sz="quarter" idx="12"/>
          </p:nvPr>
        </p:nvSpPr>
        <p:spPr/>
        <p:txBody>
          <a:bodyPr/>
          <a:lstStyle/>
          <a:p>
            <a:fld id="{36B5EA5A-BC32-A742-B11B-8E7414D5B535}" type="slidenum">
              <a:rPr lang="en-US" smtClean="0"/>
              <a:pPr/>
              <a:t>10</a:t>
            </a:fld>
            <a:endParaRPr lang="en-US" dirty="0"/>
          </a:p>
        </p:txBody>
      </p:sp>
      <p:pic>
        <p:nvPicPr>
          <p:cNvPr id="7" name="Picture 6">
            <a:extLst>
              <a:ext uri="{FF2B5EF4-FFF2-40B4-BE49-F238E27FC236}">
                <a16:creationId xmlns:a16="http://schemas.microsoft.com/office/drawing/2014/main" id="{76321386-A4E5-159F-D093-41503646B3FC}"/>
              </a:ext>
            </a:extLst>
          </p:cNvPr>
          <p:cNvPicPr>
            <a:picLocks noChangeAspect="1"/>
          </p:cNvPicPr>
          <p:nvPr/>
        </p:nvPicPr>
        <p:blipFill>
          <a:blip r:embed="rId2"/>
          <a:stretch>
            <a:fillRect/>
          </a:stretch>
        </p:blipFill>
        <p:spPr>
          <a:xfrm>
            <a:off x="3421443" y="526273"/>
            <a:ext cx="8900918" cy="5805454"/>
          </a:xfrm>
          <a:prstGeom prst="rect">
            <a:avLst/>
          </a:prstGeom>
        </p:spPr>
      </p:pic>
      <p:sp>
        <p:nvSpPr>
          <p:cNvPr id="2" name="TextBox 1">
            <a:extLst>
              <a:ext uri="{FF2B5EF4-FFF2-40B4-BE49-F238E27FC236}">
                <a16:creationId xmlns:a16="http://schemas.microsoft.com/office/drawing/2014/main" id="{7BECF67C-643E-0AB9-44B5-11318CAE7092}"/>
              </a:ext>
            </a:extLst>
          </p:cNvPr>
          <p:cNvSpPr txBox="1"/>
          <p:nvPr/>
        </p:nvSpPr>
        <p:spPr>
          <a:xfrm>
            <a:off x="263230" y="1196815"/>
            <a:ext cx="3028610" cy="3693319"/>
          </a:xfrm>
          <a:prstGeom prst="rect">
            <a:avLst/>
          </a:prstGeom>
          <a:noFill/>
        </p:spPr>
        <p:txBody>
          <a:bodyPr wrap="square">
            <a:spAutoFit/>
          </a:bodyPr>
          <a:lstStyle/>
          <a:p>
            <a:pPr marL="285750" indent="-285750">
              <a:buFont typeface="Arial" panose="020B0604020202020204" pitchFamily="34" charset="0"/>
              <a:buChar char="•"/>
            </a:pPr>
            <a:r>
              <a:rPr lang="en-GB" b="1" dirty="0">
                <a:solidFill>
                  <a:schemeClr val="tx2"/>
                </a:solidFill>
              </a:rPr>
              <a:t>Excess reduction </a:t>
            </a:r>
            <a:r>
              <a:rPr lang="en-GB" dirty="0">
                <a:solidFill>
                  <a:schemeClr val="tx2"/>
                </a:solidFill>
              </a:rPr>
              <a:t>in the last 150 mm until 75 um approximately.</a:t>
            </a:r>
          </a:p>
          <a:p>
            <a:pPr marL="285750" indent="-285750">
              <a:buFont typeface="Arial" panose="020B0604020202020204" pitchFamily="34" charset="0"/>
              <a:buChar char="•"/>
            </a:pPr>
            <a:r>
              <a:rPr lang="en-GB" dirty="0">
                <a:solidFill>
                  <a:schemeClr val="tx2"/>
                </a:solidFill>
              </a:rPr>
              <a:t>Measurements of the </a:t>
            </a:r>
            <a:r>
              <a:rPr lang="en-GB" b="1" dirty="0">
                <a:solidFill>
                  <a:schemeClr val="tx2"/>
                </a:solidFill>
              </a:rPr>
              <a:t>virgin coil </a:t>
            </a:r>
            <a:r>
              <a:rPr lang="en-GB" dirty="0">
                <a:solidFill>
                  <a:schemeClr val="tx2"/>
                </a:solidFill>
              </a:rPr>
              <a:t>used because the equivalent stiffness of the coil depends on the maximum stress previously seen by the coil mid-plane [3].</a:t>
            </a:r>
          </a:p>
          <a:p>
            <a:pPr marL="285750" indent="-285750">
              <a:buFont typeface="Arial" panose="020B0604020202020204" pitchFamily="34" charset="0"/>
              <a:buChar char="•"/>
            </a:pPr>
            <a:r>
              <a:rPr lang="en-GB" dirty="0">
                <a:solidFill>
                  <a:schemeClr val="tx2"/>
                </a:solidFill>
              </a:rPr>
              <a:t>Measurements reports: </a:t>
            </a:r>
            <a:r>
              <a:rPr lang="en-GB" dirty="0">
                <a:solidFill>
                  <a:schemeClr val="tx2"/>
                </a:solidFill>
                <a:hlinkClick r:id="rId3"/>
              </a:rPr>
              <a:t>108</a:t>
            </a:r>
            <a:r>
              <a:rPr lang="en-GB" dirty="0">
                <a:solidFill>
                  <a:schemeClr val="tx2"/>
                </a:solidFill>
              </a:rPr>
              <a:t>, </a:t>
            </a:r>
            <a:r>
              <a:rPr lang="en-GB" dirty="0">
                <a:solidFill>
                  <a:schemeClr val="tx2"/>
                </a:solidFill>
                <a:hlinkClick r:id="rId4"/>
              </a:rPr>
              <a:t>212</a:t>
            </a:r>
            <a:r>
              <a:rPr lang="en-GB" dirty="0">
                <a:solidFill>
                  <a:schemeClr val="tx2"/>
                </a:solidFill>
              </a:rPr>
              <a:t>, </a:t>
            </a:r>
            <a:r>
              <a:rPr lang="en-GB" dirty="0">
                <a:solidFill>
                  <a:schemeClr val="tx2"/>
                </a:solidFill>
                <a:hlinkClick r:id="rId5"/>
              </a:rPr>
              <a:t>213</a:t>
            </a:r>
            <a:r>
              <a:rPr lang="en-GB" dirty="0">
                <a:solidFill>
                  <a:schemeClr val="tx2"/>
                </a:solidFill>
              </a:rPr>
              <a:t>, </a:t>
            </a:r>
            <a:r>
              <a:rPr lang="en-GB" dirty="0">
                <a:solidFill>
                  <a:schemeClr val="tx2"/>
                </a:solidFill>
                <a:hlinkClick r:id="rId6"/>
              </a:rPr>
              <a:t>214</a:t>
            </a:r>
            <a:r>
              <a:rPr lang="en-GB" dirty="0">
                <a:solidFill>
                  <a:schemeClr val="tx2"/>
                </a:solidFill>
              </a:rPr>
              <a:t>.</a:t>
            </a:r>
          </a:p>
        </p:txBody>
      </p:sp>
      <p:sp>
        <p:nvSpPr>
          <p:cNvPr id="18" name="Rectangle 17">
            <a:extLst>
              <a:ext uri="{FF2B5EF4-FFF2-40B4-BE49-F238E27FC236}">
                <a16:creationId xmlns:a16="http://schemas.microsoft.com/office/drawing/2014/main" id="{322104AF-710F-D093-58E5-966C9EA079BF}"/>
              </a:ext>
            </a:extLst>
          </p:cNvPr>
          <p:cNvSpPr/>
          <p:nvPr/>
        </p:nvSpPr>
        <p:spPr>
          <a:xfrm>
            <a:off x="4896344" y="785429"/>
            <a:ext cx="203200" cy="4619692"/>
          </a:xfrm>
          <a:prstGeom prst="rect">
            <a:avLst/>
          </a:prstGeom>
          <a:solidFill>
            <a:schemeClr val="accent1">
              <a:alpha val="8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2A68D05B-7EF9-2BC8-B558-A6B8EAD92ADD}"/>
              </a:ext>
            </a:extLst>
          </p:cNvPr>
          <p:cNvSpPr/>
          <p:nvPr/>
        </p:nvSpPr>
        <p:spPr>
          <a:xfrm>
            <a:off x="7371809" y="785429"/>
            <a:ext cx="203200" cy="4619692"/>
          </a:xfrm>
          <a:prstGeom prst="rect">
            <a:avLst/>
          </a:prstGeom>
          <a:solidFill>
            <a:schemeClr val="accent1">
              <a:alpha val="8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249D8008-5283-91A1-3456-C856F999FE62}"/>
              </a:ext>
            </a:extLst>
          </p:cNvPr>
          <p:cNvSpPr/>
          <p:nvPr/>
        </p:nvSpPr>
        <p:spPr>
          <a:xfrm>
            <a:off x="9919691" y="785429"/>
            <a:ext cx="203200" cy="4619692"/>
          </a:xfrm>
          <a:prstGeom prst="rect">
            <a:avLst/>
          </a:prstGeom>
          <a:solidFill>
            <a:schemeClr val="accent1">
              <a:alpha val="8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693628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F48DF-987D-0636-FB96-82B93145B175}"/>
              </a:ext>
            </a:extLst>
          </p:cNvPr>
          <p:cNvSpPr>
            <a:spLocks noGrp="1"/>
          </p:cNvSpPr>
          <p:nvPr>
            <p:ph type="ctrTitle"/>
          </p:nvPr>
        </p:nvSpPr>
        <p:spPr/>
        <p:txBody>
          <a:bodyPr/>
          <a:lstStyle/>
          <a:p>
            <a:r>
              <a:rPr lang="en-US" dirty="0"/>
              <a:t>3. Cold test results</a:t>
            </a:r>
            <a:endParaRPr lang="en-GB" dirty="0"/>
          </a:p>
        </p:txBody>
      </p:sp>
      <p:sp>
        <p:nvSpPr>
          <p:cNvPr id="4" name="Date Placeholder 3">
            <a:extLst>
              <a:ext uri="{FF2B5EF4-FFF2-40B4-BE49-F238E27FC236}">
                <a16:creationId xmlns:a16="http://schemas.microsoft.com/office/drawing/2014/main" id="{6CFFFF07-EB6B-9CFC-49EE-126736B2066D}"/>
              </a:ext>
            </a:extLst>
          </p:cNvPr>
          <p:cNvSpPr>
            <a:spLocks noGrp="1"/>
          </p:cNvSpPr>
          <p:nvPr>
            <p:ph type="dt" sz="half" idx="10"/>
          </p:nvPr>
        </p:nvSpPr>
        <p:spPr/>
        <p:txBody>
          <a:bodyPr/>
          <a:lstStyle/>
          <a:p>
            <a:r>
              <a:rPr lang="en-US"/>
              <a:t>11Tesla Model MBHDP301</a:t>
            </a:r>
            <a:endParaRPr lang="en-US" dirty="0"/>
          </a:p>
        </p:txBody>
      </p:sp>
      <p:sp>
        <p:nvSpPr>
          <p:cNvPr id="5" name="Slide Number Placeholder 4">
            <a:extLst>
              <a:ext uri="{FF2B5EF4-FFF2-40B4-BE49-F238E27FC236}">
                <a16:creationId xmlns:a16="http://schemas.microsoft.com/office/drawing/2014/main" id="{4BECDB15-6BA3-F0F6-E5DF-F69E133084C9}"/>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Tree>
    <p:extLst>
      <p:ext uri="{BB962C8B-B14F-4D97-AF65-F5344CB8AC3E}">
        <p14:creationId xmlns:p14="http://schemas.microsoft.com/office/powerpoint/2010/main" val="34221172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416C882-797D-5630-9D92-FCF68387761A}"/>
              </a:ext>
            </a:extLst>
          </p:cNvPr>
          <p:cNvSpPr>
            <a:spLocks noGrp="1"/>
          </p:cNvSpPr>
          <p:nvPr>
            <p:ph type="dt" sz="half" idx="10"/>
          </p:nvPr>
        </p:nvSpPr>
        <p:spPr/>
        <p:txBody>
          <a:bodyPr/>
          <a:lstStyle/>
          <a:p>
            <a:r>
              <a:rPr lang="en-US"/>
              <a:t>11Tesla Model MBHDP301</a:t>
            </a:r>
            <a:endParaRPr lang="en-US" dirty="0"/>
          </a:p>
        </p:txBody>
      </p:sp>
      <p:sp>
        <p:nvSpPr>
          <p:cNvPr id="5" name="Slide Number Placeholder 4">
            <a:extLst>
              <a:ext uri="{FF2B5EF4-FFF2-40B4-BE49-F238E27FC236}">
                <a16:creationId xmlns:a16="http://schemas.microsoft.com/office/drawing/2014/main" id="{C13B8647-13CE-A784-81CC-BCB79068EDDA}"/>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3" name="TextBox 2">
            <a:extLst>
              <a:ext uri="{FF2B5EF4-FFF2-40B4-BE49-F238E27FC236}">
                <a16:creationId xmlns:a16="http://schemas.microsoft.com/office/drawing/2014/main" id="{9FBC7929-5173-0C80-BD64-B1BAC7BD63CC}"/>
              </a:ext>
            </a:extLst>
          </p:cNvPr>
          <p:cNvSpPr txBox="1"/>
          <p:nvPr/>
        </p:nvSpPr>
        <p:spPr>
          <a:xfrm>
            <a:off x="6265291" y="409910"/>
            <a:ext cx="5693296" cy="5816977"/>
          </a:xfrm>
          <a:prstGeom prst="rect">
            <a:avLst/>
          </a:prstGeom>
          <a:noFill/>
        </p:spPr>
        <p:txBody>
          <a:bodyPr wrap="square" lIns="0" tIns="0" rIns="0" bIns="0" rtlCol="0">
            <a:spAutoFit/>
          </a:bodyPr>
          <a:lstStyle/>
          <a:p>
            <a:pPr algn="l"/>
            <a:r>
              <a:rPr lang="en-US" b="1" dirty="0">
                <a:solidFill>
                  <a:srgbClr val="7030A0"/>
                </a:solidFill>
              </a:rPr>
              <a:t>Test 1</a:t>
            </a:r>
            <a:r>
              <a:rPr lang="en-US" b="1" dirty="0">
                <a:solidFill>
                  <a:schemeClr val="tx2"/>
                </a:solidFill>
              </a:rPr>
              <a:t>: </a:t>
            </a:r>
          </a:p>
          <a:p>
            <a:pPr marL="285750" indent="-285750" algn="l">
              <a:buFontTx/>
              <a:buChar char="-"/>
            </a:pPr>
            <a:r>
              <a:rPr lang="en-US" dirty="0">
                <a:solidFill>
                  <a:schemeClr val="tx2"/>
                </a:solidFill>
              </a:rPr>
              <a:t>Powering of </a:t>
            </a:r>
            <a:r>
              <a:rPr lang="en-US" b="1" dirty="0">
                <a:solidFill>
                  <a:srgbClr val="00B050"/>
                </a:solidFill>
              </a:rPr>
              <a:t>SP302</a:t>
            </a:r>
            <a:r>
              <a:rPr lang="en-US" dirty="0">
                <a:solidFill>
                  <a:schemeClr val="tx2"/>
                </a:solidFill>
              </a:rPr>
              <a:t>: limit 12.2 kA at 1.9k, 500 A less than these coils in DP201 magnet [4]; location coil 213 NCS mid plane inner layer, close to the end cage location.</a:t>
            </a:r>
          </a:p>
          <a:p>
            <a:pPr marL="285750" indent="-285750">
              <a:buFontTx/>
              <a:buChar char="-"/>
            </a:pPr>
            <a:r>
              <a:rPr lang="en-US" dirty="0">
                <a:solidFill>
                  <a:schemeClr val="tx2"/>
                </a:solidFill>
              </a:rPr>
              <a:t>No powering of SP301, </a:t>
            </a:r>
            <a:r>
              <a:rPr lang="en-US" dirty="0">
                <a:solidFill>
                  <a:schemeClr val="tx2"/>
                </a:solidFill>
                <a:hlinkClick r:id="rId3"/>
              </a:rPr>
              <a:t>HL-LHC NCR</a:t>
            </a:r>
            <a:r>
              <a:rPr lang="en-US" dirty="0">
                <a:solidFill>
                  <a:schemeClr val="tx2"/>
                </a:solidFill>
              </a:rPr>
              <a:t>. </a:t>
            </a:r>
          </a:p>
          <a:p>
            <a:pPr marL="285750" indent="-285750">
              <a:buFontTx/>
              <a:buChar char="-"/>
            </a:pPr>
            <a:endParaRPr lang="en-US" dirty="0">
              <a:solidFill>
                <a:schemeClr val="tx2"/>
              </a:solidFill>
            </a:endParaRPr>
          </a:p>
          <a:p>
            <a:pPr marL="285750" indent="-285750">
              <a:buFontTx/>
              <a:buChar char="-"/>
            </a:pPr>
            <a:endParaRPr lang="en-US" dirty="0">
              <a:solidFill>
                <a:schemeClr val="tx2"/>
              </a:solidFill>
            </a:endParaRPr>
          </a:p>
          <a:p>
            <a:pPr marL="285750" indent="-285750">
              <a:buFontTx/>
              <a:buChar char="-"/>
            </a:pPr>
            <a:endParaRPr lang="en-US" dirty="0">
              <a:solidFill>
                <a:schemeClr val="tx2"/>
              </a:solidFill>
            </a:endParaRPr>
          </a:p>
          <a:p>
            <a:pPr marL="285750" indent="-285750" algn="l">
              <a:buFontTx/>
              <a:buChar char="-"/>
            </a:pPr>
            <a:endParaRPr lang="en-GB" dirty="0">
              <a:solidFill>
                <a:schemeClr val="tx2"/>
              </a:solidFill>
            </a:endParaRPr>
          </a:p>
          <a:p>
            <a:pPr marL="285750" indent="-285750" algn="l">
              <a:buFontTx/>
              <a:buChar char="-"/>
            </a:pPr>
            <a:endParaRPr lang="en-GB" dirty="0">
              <a:solidFill>
                <a:schemeClr val="tx2"/>
              </a:solidFill>
            </a:endParaRPr>
          </a:p>
          <a:p>
            <a:pPr algn="l"/>
            <a:endParaRPr lang="en-GB" b="1" dirty="0">
              <a:solidFill>
                <a:srgbClr val="FF66CC"/>
              </a:solidFill>
            </a:endParaRPr>
          </a:p>
          <a:p>
            <a:pPr algn="l"/>
            <a:endParaRPr lang="en-GB" b="1" dirty="0">
              <a:solidFill>
                <a:srgbClr val="FF66CC"/>
              </a:solidFill>
            </a:endParaRPr>
          </a:p>
          <a:p>
            <a:pPr algn="l"/>
            <a:r>
              <a:rPr lang="en-GB" b="1" dirty="0">
                <a:solidFill>
                  <a:srgbClr val="FF66CC"/>
                </a:solidFill>
              </a:rPr>
              <a:t>Test 2:</a:t>
            </a:r>
          </a:p>
          <a:p>
            <a:pPr marL="285750" indent="-285750" algn="l">
              <a:buFontTx/>
              <a:buChar char="-"/>
            </a:pPr>
            <a:r>
              <a:rPr lang="en-US" dirty="0">
                <a:solidFill>
                  <a:schemeClr val="tx2"/>
                </a:solidFill>
              </a:rPr>
              <a:t>Powering of </a:t>
            </a:r>
            <a:r>
              <a:rPr lang="en-US" b="1" dirty="0">
                <a:solidFill>
                  <a:srgbClr val="00B050"/>
                </a:solidFill>
              </a:rPr>
              <a:t>SP302</a:t>
            </a:r>
            <a:r>
              <a:rPr lang="en-US" dirty="0">
                <a:solidFill>
                  <a:schemeClr val="tx2"/>
                </a:solidFill>
              </a:rPr>
              <a:t>: limit 12 kA at 1.9k, 200A less than in test 1; location coil 213 NCS mid plane inner layer, close to the end cage location.</a:t>
            </a:r>
          </a:p>
          <a:p>
            <a:pPr marL="285750" indent="-285750" algn="l">
              <a:buFontTx/>
              <a:buChar char="-"/>
            </a:pPr>
            <a:r>
              <a:rPr lang="en-US" dirty="0">
                <a:solidFill>
                  <a:schemeClr val="tx2"/>
                </a:solidFill>
              </a:rPr>
              <a:t>Powering of </a:t>
            </a:r>
            <a:r>
              <a:rPr lang="en-US" b="1" dirty="0">
                <a:solidFill>
                  <a:schemeClr val="tx1">
                    <a:lumMod val="60000"/>
                    <a:lumOff val="40000"/>
                  </a:schemeClr>
                </a:solidFill>
              </a:rPr>
              <a:t>SP301</a:t>
            </a:r>
            <a:r>
              <a:rPr lang="en-US" dirty="0">
                <a:solidFill>
                  <a:schemeClr val="tx2"/>
                </a:solidFill>
              </a:rPr>
              <a:t>: limit 10.9 kA at 1.9 K, coil 108 NCS inner layer first turn mid plane + head. Coil 108 reached 13.2 kA at 1.9 K on its  previous test in magnet DP101 [2]. </a:t>
            </a:r>
          </a:p>
        </p:txBody>
      </p:sp>
      <p:grpSp>
        <p:nvGrpSpPr>
          <p:cNvPr id="23" name="Group 22">
            <a:extLst>
              <a:ext uri="{FF2B5EF4-FFF2-40B4-BE49-F238E27FC236}">
                <a16:creationId xmlns:a16="http://schemas.microsoft.com/office/drawing/2014/main" id="{C49A1CD3-A75F-5071-CA94-C203190F1DF4}"/>
              </a:ext>
            </a:extLst>
          </p:cNvPr>
          <p:cNvGrpSpPr/>
          <p:nvPr/>
        </p:nvGrpSpPr>
        <p:grpSpPr>
          <a:xfrm>
            <a:off x="6624549" y="2256950"/>
            <a:ext cx="5257207" cy="1680368"/>
            <a:chOff x="6624549" y="2256950"/>
            <a:chExt cx="5257207" cy="1680368"/>
          </a:xfrm>
        </p:grpSpPr>
        <p:grpSp>
          <p:nvGrpSpPr>
            <p:cNvPr id="6" name="Group 5">
              <a:extLst>
                <a:ext uri="{FF2B5EF4-FFF2-40B4-BE49-F238E27FC236}">
                  <a16:creationId xmlns:a16="http://schemas.microsoft.com/office/drawing/2014/main" id="{85F04E60-441C-A12C-63F8-A435B8C2AAC4}"/>
                </a:ext>
              </a:extLst>
            </p:cNvPr>
            <p:cNvGrpSpPr/>
            <p:nvPr/>
          </p:nvGrpSpPr>
          <p:grpSpPr>
            <a:xfrm>
              <a:off x="6634858" y="2256950"/>
              <a:ext cx="5246898" cy="1680368"/>
              <a:chOff x="6674703" y="2395846"/>
              <a:chExt cx="5246898" cy="1680368"/>
            </a:xfrm>
          </p:grpSpPr>
          <p:sp>
            <p:nvSpPr>
              <p:cNvPr id="13" name="TextBox 12">
                <a:extLst>
                  <a:ext uri="{FF2B5EF4-FFF2-40B4-BE49-F238E27FC236}">
                    <a16:creationId xmlns:a16="http://schemas.microsoft.com/office/drawing/2014/main" id="{279AD6F2-89AE-5E74-41EB-DAC26724E5B1}"/>
                  </a:ext>
                </a:extLst>
              </p:cNvPr>
              <p:cNvSpPr txBox="1"/>
              <p:nvPr/>
            </p:nvSpPr>
            <p:spPr>
              <a:xfrm>
                <a:off x="6674703" y="3891548"/>
                <a:ext cx="5246898" cy="184666"/>
              </a:xfrm>
              <a:prstGeom prst="rect">
                <a:avLst/>
              </a:prstGeom>
              <a:noFill/>
            </p:spPr>
            <p:txBody>
              <a:bodyPr wrap="square" lIns="0" tIns="0" rIns="0" bIns="0" rtlCol="0">
                <a:spAutoFit/>
              </a:bodyPr>
              <a:lstStyle/>
              <a:p>
                <a:r>
                  <a:rPr lang="en-US" sz="1200" i="1" dirty="0"/>
                  <a:t>From </a:t>
                </a:r>
                <a:r>
                  <a:rPr lang="en-GB" sz="1200" dirty="0">
                    <a:hlinkClick r:id="rId4"/>
                  </a:rPr>
                  <a:t>https://indico.cern.ch/event/1417760/</a:t>
                </a:r>
                <a:r>
                  <a:rPr lang="en-GB" sz="1200" dirty="0"/>
                  <a:t> </a:t>
                </a:r>
                <a:r>
                  <a:rPr lang="en-US" sz="1200" i="1" dirty="0"/>
                  <a:t>G. Willering</a:t>
                </a:r>
                <a:endParaRPr lang="en-GB" sz="1200" i="1" dirty="0"/>
              </a:p>
            </p:txBody>
          </p:sp>
          <p:grpSp>
            <p:nvGrpSpPr>
              <p:cNvPr id="22" name="Group 21">
                <a:extLst>
                  <a:ext uri="{FF2B5EF4-FFF2-40B4-BE49-F238E27FC236}">
                    <a16:creationId xmlns:a16="http://schemas.microsoft.com/office/drawing/2014/main" id="{1162D39E-F4F4-F89F-F78D-F2CA30617CF3}"/>
                  </a:ext>
                </a:extLst>
              </p:cNvPr>
              <p:cNvGrpSpPr/>
              <p:nvPr/>
            </p:nvGrpSpPr>
            <p:grpSpPr>
              <a:xfrm>
                <a:off x="9737215" y="2395846"/>
                <a:ext cx="2091430" cy="1509342"/>
                <a:chOff x="9858648" y="2319267"/>
                <a:chExt cx="2091430" cy="1509342"/>
              </a:xfrm>
            </p:grpSpPr>
            <p:pic>
              <p:nvPicPr>
                <p:cNvPr id="17" name="Picture 16" descr="A circular object with different colored parts&#10;&#10;Description automatically generated">
                  <a:extLst>
                    <a:ext uri="{FF2B5EF4-FFF2-40B4-BE49-F238E27FC236}">
                      <a16:creationId xmlns:a16="http://schemas.microsoft.com/office/drawing/2014/main" id="{503A252F-9207-71D5-B8DD-DE74A1A47E2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5103" t="4652" r="19376" b="4235"/>
                <a:stretch/>
              </p:blipFill>
              <p:spPr>
                <a:xfrm>
                  <a:off x="9858648" y="2558689"/>
                  <a:ext cx="1322959" cy="1269920"/>
                </a:xfrm>
                <a:prstGeom prst="rect">
                  <a:avLst/>
                </a:prstGeom>
              </p:spPr>
            </p:pic>
            <p:sp>
              <p:nvSpPr>
                <p:cNvPr id="18" name="Star: 5 Points 17">
                  <a:extLst>
                    <a:ext uri="{FF2B5EF4-FFF2-40B4-BE49-F238E27FC236}">
                      <a16:creationId xmlns:a16="http://schemas.microsoft.com/office/drawing/2014/main" id="{94A25B2E-90BA-3B12-8B08-1DA091D82547}"/>
                    </a:ext>
                  </a:extLst>
                </p:cNvPr>
                <p:cNvSpPr/>
                <p:nvPr/>
              </p:nvSpPr>
              <p:spPr>
                <a:xfrm>
                  <a:off x="10692300" y="3086187"/>
                  <a:ext cx="178420" cy="165178"/>
                </a:xfrm>
                <a:prstGeom prst="star5">
                  <a:avLst/>
                </a:prstGeom>
                <a:solidFill>
                  <a:srgbClr val="FF0000"/>
                </a:solidFill>
                <a:ln>
                  <a:solidFill>
                    <a:srgbClr val="FFFF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D15EAD6D-0B02-90C6-5552-8FFBB7249ACD}"/>
                    </a:ext>
                  </a:extLst>
                </p:cNvPr>
                <p:cNvSpPr txBox="1"/>
                <p:nvPr/>
              </p:nvSpPr>
              <p:spPr>
                <a:xfrm>
                  <a:off x="10938647" y="2319267"/>
                  <a:ext cx="1011431" cy="430887"/>
                </a:xfrm>
                <a:prstGeom prst="rect">
                  <a:avLst/>
                </a:prstGeom>
                <a:noFill/>
              </p:spPr>
              <p:txBody>
                <a:bodyPr wrap="none" lIns="0" tIns="0" rIns="0" bIns="0" rtlCol="0">
                  <a:spAutoFit/>
                </a:bodyPr>
                <a:lstStyle/>
                <a:p>
                  <a:pPr algn="l"/>
                  <a:r>
                    <a:rPr lang="en-US" sz="1400" dirty="0">
                      <a:solidFill>
                        <a:schemeClr val="tx2"/>
                      </a:solidFill>
                    </a:rPr>
                    <a:t>213 MP right</a:t>
                  </a:r>
                </a:p>
                <a:p>
                  <a:pPr algn="l"/>
                  <a:r>
                    <a:rPr lang="en-US" sz="1400" dirty="0">
                      <a:solidFill>
                        <a:schemeClr val="tx2"/>
                      </a:solidFill>
                    </a:rPr>
                    <a:t>212 MP left</a:t>
                  </a:r>
                  <a:endParaRPr lang="en-GB" sz="1400" dirty="0">
                    <a:solidFill>
                      <a:schemeClr val="tx2"/>
                    </a:solidFill>
                  </a:endParaRPr>
                </a:p>
              </p:txBody>
            </p:sp>
            <p:cxnSp>
              <p:nvCxnSpPr>
                <p:cNvPr id="21" name="Straight Connector 20">
                  <a:extLst>
                    <a:ext uri="{FF2B5EF4-FFF2-40B4-BE49-F238E27FC236}">
                      <a16:creationId xmlns:a16="http://schemas.microsoft.com/office/drawing/2014/main" id="{4BF0F62D-B31D-866F-7579-62188793B9ED}"/>
                    </a:ext>
                  </a:extLst>
                </p:cNvPr>
                <p:cNvCxnSpPr>
                  <a:endCxn id="18" idx="0"/>
                </p:cNvCxnSpPr>
                <p:nvPr/>
              </p:nvCxnSpPr>
              <p:spPr>
                <a:xfrm flipH="1">
                  <a:off x="10781510" y="2560112"/>
                  <a:ext cx="137737" cy="526075"/>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20" name="Group 19">
              <a:extLst>
                <a:ext uri="{FF2B5EF4-FFF2-40B4-BE49-F238E27FC236}">
                  <a16:creationId xmlns:a16="http://schemas.microsoft.com/office/drawing/2014/main" id="{9CF2096E-350F-E64B-F09A-CF0823D5F92A}"/>
                </a:ext>
              </a:extLst>
            </p:cNvPr>
            <p:cNvGrpSpPr/>
            <p:nvPr/>
          </p:nvGrpSpPr>
          <p:grpSpPr>
            <a:xfrm>
              <a:off x="6624549" y="2347040"/>
              <a:ext cx="2946696" cy="1348829"/>
              <a:chOff x="7159568" y="4192989"/>
              <a:chExt cx="2946696" cy="1348829"/>
            </a:xfrm>
          </p:grpSpPr>
          <p:pic>
            <p:nvPicPr>
              <p:cNvPr id="9" name="Picture 8">
                <a:extLst>
                  <a:ext uri="{FF2B5EF4-FFF2-40B4-BE49-F238E27FC236}">
                    <a16:creationId xmlns:a16="http://schemas.microsoft.com/office/drawing/2014/main" id="{2C41D5A8-A916-6FD2-2988-D989D6618B63}"/>
                  </a:ext>
                </a:extLst>
              </p:cNvPr>
              <p:cNvPicPr>
                <a:picLocks noChangeAspect="1"/>
              </p:cNvPicPr>
              <p:nvPr/>
            </p:nvPicPr>
            <p:blipFill>
              <a:blip r:embed="rId6"/>
              <a:stretch>
                <a:fillRect/>
              </a:stretch>
            </p:blipFill>
            <p:spPr>
              <a:xfrm>
                <a:off x="7159568" y="4192989"/>
                <a:ext cx="2946696" cy="1348829"/>
              </a:xfrm>
              <a:prstGeom prst="rect">
                <a:avLst/>
              </a:prstGeom>
            </p:spPr>
          </p:pic>
          <p:sp>
            <p:nvSpPr>
              <p:cNvPr id="14" name="Star: 5 Points 13">
                <a:extLst>
                  <a:ext uri="{FF2B5EF4-FFF2-40B4-BE49-F238E27FC236}">
                    <a16:creationId xmlns:a16="http://schemas.microsoft.com/office/drawing/2014/main" id="{8A93EAC7-8B57-E054-A8CA-2C1D32D14C39}"/>
                  </a:ext>
                </a:extLst>
              </p:cNvPr>
              <p:cNvSpPr/>
              <p:nvPr/>
            </p:nvSpPr>
            <p:spPr>
              <a:xfrm>
                <a:off x="8527366" y="4551340"/>
                <a:ext cx="273714" cy="298249"/>
              </a:xfrm>
              <a:prstGeom prst="star5">
                <a:avLst/>
              </a:prstGeom>
              <a:solidFill>
                <a:srgbClr val="FF0000"/>
              </a:solidFill>
              <a:ln>
                <a:solidFill>
                  <a:srgbClr val="FFFF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7EC2B703-F183-1B2C-4224-E0C8F88F211A}"/>
                  </a:ext>
                </a:extLst>
              </p:cNvPr>
              <p:cNvSpPr txBox="1"/>
              <p:nvPr/>
            </p:nvSpPr>
            <p:spPr>
              <a:xfrm>
                <a:off x="8929171" y="4412840"/>
                <a:ext cx="864155" cy="276999"/>
              </a:xfrm>
              <a:prstGeom prst="rect">
                <a:avLst/>
              </a:prstGeom>
              <a:noFill/>
            </p:spPr>
            <p:txBody>
              <a:bodyPr wrap="square" lIns="0" tIns="0" rIns="0" bIns="0" rtlCol="0">
                <a:spAutoFit/>
              </a:bodyPr>
              <a:lstStyle/>
              <a:p>
                <a:pPr algn="l"/>
                <a:r>
                  <a:rPr lang="en-US" dirty="0">
                    <a:solidFill>
                      <a:srgbClr val="FF0000"/>
                    </a:solidFill>
                    <a:highlight>
                      <a:srgbClr val="FFFF00"/>
                    </a:highlight>
                  </a:rPr>
                  <a:t>Quench</a:t>
                </a:r>
                <a:endParaRPr lang="en-GB" dirty="0">
                  <a:solidFill>
                    <a:srgbClr val="FF0000"/>
                  </a:solidFill>
                  <a:highlight>
                    <a:srgbClr val="FFFF00"/>
                  </a:highlight>
                </a:endParaRPr>
              </a:p>
            </p:txBody>
          </p:sp>
        </p:grpSp>
      </p:grpSp>
      <p:sp>
        <p:nvSpPr>
          <p:cNvPr id="24" name="TextBox 23">
            <a:extLst>
              <a:ext uri="{FF2B5EF4-FFF2-40B4-BE49-F238E27FC236}">
                <a16:creationId xmlns:a16="http://schemas.microsoft.com/office/drawing/2014/main" id="{B8D0A63F-4FA4-1A8B-E988-D300BF97A86C}"/>
              </a:ext>
            </a:extLst>
          </p:cNvPr>
          <p:cNvSpPr txBox="1"/>
          <p:nvPr/>
        </p:nvSpPr>
        <p:spPr>
          <a:xfrm>
            <a:off x="6708617" y="2180299"/>
            <a:ext cx="692497" cy="276999"/>
          </a:xfrm>
          <a:prstGeom prst="rect">
            <a:avLst/>
          </a:prstGeom>
          <a:noFill/>
        </p:spPr>
        <p:txBody>
          <a:bodyPr wrap="none" lIns="0" tIns="0" rIns="0" bIns="0" rtlCol="0">
            <a:spAutoFit/>
          </a:bodyPr>
          <a:lstStyle/>
          <a:p>
            <a:pPr algn="l"/>
            <a:r>
              <a:rPr lang="en-US" b="1" dirty="0">
                <a:solidFill>
                  <a:srgbClr val="00B050"/>
                </a:solidFill>
              </a:rPr>
              <a:t>SP302</a:t>
            </a:r>
            <a:endParaRPr lang="en-GB" b="1" dirty="0">
              <a:solidFill>
                <a:srgbClr val="00B050"/>
              </a:solidFill>
            </a:endParaRPr>
          </a:p>
        </p:txBody>
      </p:sp>
      <p:sp>
        <p:nvSpPr>
          <p:cNvPr id="25" name="Rectangle 24">
            <a:extLst>
              <a:ext uri="{FF2B5EF4-FFF2-40B4-BE49-F238E27FC236}">
                <a16:creationId xmlns:a16="http://schemas.microsoft.com/office/drawing/2014/main" id="{9C4894D0-7D37-027D-4EF4-3527BEC08659}"/>
              </a:ext>
            </a:extLst>
          </p:cNvPr>
          <p:cNvSpPr/>
          <p:nvPr/>
        </p:nvSpPr>
        <p:spPr>
          <a:xfrm>
            <a:off x="6539345" y="2180299"/>
            <a:ext cx="5342411" cy="1757019"/>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3" name="Group 32">
            <a:extLst>
              <a:ext uri="{FF2B5EF4-FFF2-40B4-BE49-F238E27FC236}">
                <a16:creationId xmlns:a16="http://schemas.microsoft.com/office/drawing/2014/main" id="{ADF25CB9-063C-EB59-7076-74A067C2B635}"/>
              </a:ext>
            </a:extLst>
          </p:cNvPr>
          <p:cNvGrpSpPr/>
          <p:nvPr/>
        </p:nvGrpSpPr>
        <p:grpSpPr>
          <a:xfrm>
            <a:off x="96032" y="481196"/>
            <a:ext cx="5981813" cy="4908757"/>
            <a:chOff x="96032" y="481196"/>
            <a:chExt cx="5981813" cy="4908757"/>
          </a:xfrm>
        </p:grpSpPr>
        <p:cxnSp>
          <p:nvCxnSpPr>
            <p:cNvPr id="7" name="Straight Arrow Connector 6">
              <a:extLst>
                <a:ext uri="{FF2B5EF4-FFF2-40B4-BE49-F238E27FC236}">
                  <a16:creationId xmlns:a16="http://schemas.microsoft.com/office/drawing/2014/main" id="{332CA542-3899-2995-00DE-E5993462D376}"/>
                </a:ext>
              </a:extLst>
            </p:cNvPr>
            <p:cNvCxnSpPr>
              <a:cxnSpLocks/>
            </p:cNvCxnSpPr>
            <p:nvPr/>
          </p:nvCxnSpPr>
          <p:spPr>
            <a:xfrm>
              <a:off x="846748" y="770687"/>
              <a:ext cx="2677502" cy="0"/>
            </a:xfrm>
            <a:prstGeom prst="straightConnector1">
              <a:avLst/>
            </a:prstGeom>
            <a:ln w="25400">
              <a:solidFill>
                <a:srgbClr val="7030A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BA3795F6-63CE-4E01-9E8C-0ED80B647B18}"/>
                </a:ext>
              </a:extLst>
            </p:cNvPr>
            <p:cNvCxnSpPr>
              <a:cxnSpLocks/>
            </p:cNvCxnSpPr>
            <p:nvPr/>
          </p:nvCxnSpPr>
          <p:spPr>
            <a:xfrm>
              <a:off x="3524250" y="766260"/>
              <a:ext cx="2352675" cy="0"/>
            </a:xfrm>
            <a:prstGeom prst="straightConnector1">
              <a:avLst/>
            </a:prstGeom>
            <a:ln w="25400">
              <a:solidFill>
                <a:srgbClr val="FF66CC"/>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E14B7D7-8B1E-47A5-918A-BA29F0C4BC07}"/>
                </a:ext>
              </a:extLst>
            </p:cNvPr>
            <p:cNvSpPr txBox="1"/>
            <p:nvPr/>
          </p:nvSpPr>
          <p:spPr>
            <a:xfrm>
              <a:off x="1928564" y="481196"/>
              <a:ext cx="1158374" cy="276999"/>
            </a:xfrm>
            <a:prstGeom prst="rect">
              <a:avLst/>
            </a:prstGeom>
            <a:noFill/>
          </p:spPr>
          <p:txBody>
            <a:bodyPr wrap="square" lIns="0" tIns="0" rIns="0" bIns="0" rtlCol="0">
              <a:spAutoFit/>
            </a:bodyPr>
            <a:lstStyle/>
            <a:p>
              <a:pPr algn="l"/>
              <a:r>
                <a:rPr lang="en-US" b="1" dirty="0">
                  <a:solidFill>
                    <a:srgbClr val="7030A0"/>
                  </a:solidFill>
                </a:rPr>
                <a:t>Test 1</a:t>
              </a:r>
              <a:endParaRPr lang="en-US" dirty="0">
                <a:solidFill>
                  <a:schemeClr val="tx2"/>
                </a:solidFill>
              </a:endParaRPr>
            </a:p>
          </p:txBody>
        </p:sp>
        <p:sp>
          <p:nvSpPr>
            <p:cNvPr id="12" name="TextBox 11">
              <a:extLst>
                <a:ext uri="{FF2B5EF4-FFF2-40B4-BE49-F238E27FC236}">
                  <a16:creationId xmlns:a16="http://schemas.microsoft.com/office/drawing/2014/main" id="{8366D5D7-7CB8-93E2-2902-14B4D94F5E90}"/>
                </a:ext>
              </a:extLst>
            </p:cNvPr>
            <p:cNvSpPr txBox="1"/>
            <p:nvPr/>
          </p:nvSpPr>
          <p:spPr>
            <a:xfrm>
              <a:off x="4434007" y="489261"/>
              <a:ext cx="1158374" cy="276999"/>
            </a:xfrm>
            <a:prstGeom prst="rect">
              <a:avLst/>
            </a:prstGeom>
            <a:noFill/>
          </p:spPr>
          <p:txBody>
            <a:bodyPr wrap="square" lIns="0" tIns="0" rIns="0" bIns="0" rtlCol="0">
              <a:spAutoFit/>
            </a:bodyPr>
            <a:lstStyle/>
            <a:p>
              <a:pPr algn="l"/>
              <a:r>
                <a:rPr lang="en-US" b="1" dirty="0">
                  <a:solidFill>
                    <a:srgbClr val="FF66CC"/>
                  </a:solidFill>
                </a:rPr>
                <a:t>Test 2</a:t>
              </a:r>
              <a:endParaRPr lang="en-US" dirty="0">
                <a:solidFill>
                  <a:srgbClr val="FF66CC"/>
                </a:solidFill>
              </a:endParaRPr>
            </a:p>
          </p:txBody>
        </p:sp>
        <p:pic>
          <p:nvPicPr>
            <p:cNvPr id="29" name="Graphic 28">
              <a:extLst>
                <a:ext uri="{FF2B5EF4-FFF2-40B4-BE49-F238E27FC236}">
                  <a16:creationId xmlns:a16="http://schemas.microsoft.com/office/drawing/2014/main" id="{EF4D0E29-3A24-B7DD-B697-F068B4BFB34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6032" y="974016"/>
              <a:ext cx="5981813" cy="4415937"/>
            </a:xfrm>
            <a:prstGeom prst="rect">
              <a:avLst/>
            </a:prstGeom>
          </p:spPr>
        </p:pic>
        <p:sp>
          <p:nvSpPr>
            <p:cNvPr id="30" name="TextBox 29">
              <a:extLst>
                <a:ext uri="{FF2B5EF4-FFF2-40B4-BE49-F238E27FC236}">
                  <a16:creationId xmlns:a16="http://schemas.microsoft.com/office/drawing/2014/main" id="{27426F11-0034-6FBA-3014-41124759C74A}"/>
                </a:ext>
              </a:extLst>
            </p:cNvPr>
            <p:cNvSpPr txBox="1"/>
            <p:nvPr/>
          </p:nvSpPr>
          <p:spPr>
            <a:xfrm>
              <a:off x="846748" y="1731586"/>
              <a:ext cx="1782604" cy="276999"/>
            </a:xfrm>
            <a:prstGeom prst="rect">
              <a:avLst/>
            </a:prstGeom>
            <a:noFill/>
          </p:spPr>
          <p:txBody>
            <a:bodyPr wrap="none" lIns="0" tIns="0" rIns="0" bIns="0" rtlCol="0">
              <a:spAutoFit/>
            </a:bodyPr>
            <a:lstStyle/>
            <a:p>
              <a:pPr algn="l"/>
              <a:r>
                <a:rPr lang="en-US" dirty="0"/>
                <a:t>Ramp rate 10 A/s</a:t>
              </a:r>
              <a:endParaRPr lang="en-GB" dirty="0"/>
            </a:p>
          </p:txBody>
        </p:sp>
      </p:grpSp>
    </p:spTree>
    <p:extLst>
      <p:ext uri="{BB962C8B-B14F-4D97-AF65-F5344CB8AC3E}">
        <p14:creationId xmlns:p14="http://schemas.microsoft.com/office/powerpoint/2010/main" val="8948043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7A231-7769-367F-FE7A-C92C11BA245D}"/>
              </a:ext>
            </a:extLst>
          </p:cNvPr>
          <p:cNvSpPr>
            <a:spLocks noGrp="1"/>
          </p:cNvSpPr>
          <p:nvPr>
            <p:ph type="ctrTitle"/>
          </p:nvPr>
        </p:nvSpPr>
        <p:spPr/>
        <p:txBody>
          <a:bodyPr/>
          <a:lstStyle/>
          <a:p>
            <a:r>
              <a:rPr lang="en-US" dirty="0"/>
              <a:t>4. Mechanical measurements</a:t>
            </a:r>
            <a:endParaRPr lang="en-GB" dirty="0"/>
          </a:p>
        </p:txBody>
      </p:sp>
      <p:sp>
        <p:nvSpPr>
          <p:cNvPr id="4" name="Date Placeholder 3">
            <a:extLst>
              <a:ext uri="{FF2B5EF4-FFF2-40B4-BE49-F238E27FC236}">
                <a16:creationId xmlns:a16="http://schemas.microsoft.com/office/drawing/2014/main" id="{D9B96E4E-69BB-A98A-F647-B8B67A02F4C8}"/>
              </a:ext>
            </a:extLst>
          </p:cNvPr>
          <p:cNvSpPr>
            <a:spLocks noGrp="1"/>
          </p:cNvSpPr>
          <p:nvPr>
            <p:ph type="dt" sz="half" idx="10"/>
          </p:nvPr>
        </p:nvSpPr>
        <p:spPr/>
        <p:txBody>
          <a:bodyPr/>
          <a:lstStyle/>
          <a:p>
            <a:r>
              <a:rPr lang="en-US"/>
              <a:t>11Tesla Model MBHDP301</a:t>
            </a:r>
            <a:endParaRPr lang="en-US" dirty="0"/>
          </a:p>
        </p:txBody>
      </p:sp>
      <p:sp>
        <p:nvSpPr>
          <p:cNvPr id="5" name="Slide Number Placeholder 4">
            <a:extLst>
              <a:ext uri="{FF2B5EF4-FFF2-40B4-BE49-F238E27FC236}">
                <a16:creationId xmlns:a16="http://schemas.microsoft.com/office/drawing/2014/main" id="{65DAD79A-4B0B-48FC-E67A-48511762F90A}"/>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Tree>
    <p:extLst>
      <p:ext uri="{BB962C8B-B14F-4D97-AF65-F5344CB8AC3E}">
        <p14:creationId xmlns:p14="http://schemas.microsoft.com/office/powerpoint/2010/main" val="30512951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3A81FFF-08DD-1876-E520-F08DA52FB21E}"/>
              </a:ext>
            </a:extLst>
          </p:cNvPr>
          <p:cNvSpPr>
            <a:spLocks noGrp="1"/>
          </p:cNvSpPr>
          <p:nvPr>
            <p:ph type="title"/>
          </p:nvPr>
        </p:nvSpPr>
        <p:spPr/>
        <p:txBody>
          <a:bodyPr/>
          <a:lstStyle/>
          <a:p>
            <a:r>
              <a:rPr lang="en-US" dirty="0"/>
              <a:t>Some words</a:t>
            </a:r>
            <a:endParaRPr lang="en-GB" dirty="0"/>
          </a:p>
        </p:txBody>
      </p:sp>
      <p:sp>
        <p:nvSpPr>
          <p:cNvPr id="4" name="Date Placeholder 3">
            <a:extLst>
              <a:ext uri="{FF2B5EF4-FFF2-40B4-BE49-F238E27FC236}">
                <a16:creationId xmlns:a16="http://schemas.microsoft.com/office/drawing/2014/main" id="{2B10DA4B-B7E6-DF0E-F2BD-7E61980D98FF}"/>
              </a:ext>
            </a:extLst>
          </p:cNvPr>
          <p:cNvSpPr>
            <a:spLocks noGrp="1"/>
          </p:cNvSpPr>
          <p:nvPr>
            <p:ph type="dt" sz="half" idx="10"/>
          </p:nvPr>
        </p:nvSpPr>
        <p:spPr/>
        <p:txBody>
          <a:bodyPr/>
          <a:lstStyle/>
          <a:p>
            <a:r>
              <a:rPr lang="en-US"/>
              <a:t>11Tesla Model MBHDP301</a:t>
            </a:r>
            <a:endParaRPr lang="en-US" dirty="0"/>
          </a:p>
        </p:txBody>
      </p:sp>
      <p:sp>
        <p:nvSpPr>
          <p:cNvPr id="5" name="Slide Number Placeholder 4">
            <a:extLst>
              <a:ext uri="{FF2B5EF4-FFF2-40B4-BE49-F238E27FC236}">
                <a16:creationId xmlns:a16="http://schemas.microsoft.com/office/drawing/2014/main" id="{7820182B-8ABA-6CF9-0CCB-CCB48D614F18}"/>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9" name="TextBox 8">
            <a:extLst>
              <a:ext uri="{FF2B5EF4-FFF2-40B4-BE49-F238E27FC236}">
                <a16:creationId xmlns:a16="http://schemas.microsoft.com/office/drawing/2014/main" id="{6A0477E6-A55C-E7E1-A3CA-3481617B08C9}"/>
              </a:ext>
            </a:extLst>
          </p:cNvPr>
          <p:cNvSpPr txBox="1"/>
          <p:nvPr/>
        </p:nvSpPr>
        <p:spPr>
          <a:xfrm>
            <a:off x="583156" y="1093336"/>
            <a:ext cx="5349766" cy="4154984"/>
          </a:xfrm>
          <a:prstGeom prst="rect">
            <a:avLst/>
          </a:prstGeom>
          <a:noFill/>
        </p:spPr>
        <p:txBody>
          <a:bodyPr wrap="square" lIns="0" tIns="0" rIns="0" bIns="0" rtlCol="0">
            <a:spAutoFit/>
          </a:bodyPr>
          <a:lstStyle/>
          <a:p>
            <a:pPr algn="l"/>
            <a:r>
              <a:rPr lang="en-US" dirty="0">
                <a:solidFill>
                  <a:schemeClr val="tx2"/>
                </a:solidFill>
              </a:rPr>
              <a:t>The 3D model [1]:</a:t>
            </a:r>
          </a:p>
          <a:p>
            <a:pPr marL="285750" indent="-285750" algn="l">
              <a:buFontTx/>
              <a:buChar char="-"/>
            </a:pPr>
            <a:r>
              <a:rPr lang="en-GB" dirty="0">
                <a:solidFill>
                  <a:schemeClr val="tx2"/>
                </a:solidFill>
              </a:rPr>
              <a:t>Long magnet </a:t>
            </a:r>
          </a:p>
          <a:p>
            <a:pPr marL="285750" indent="-285750" algn="l">
              <a:buFontTx/>
              <a:buChar char="-"/>
            </a:pPr>
            <a:r>
              <a:rPr lang="en-GB" dirty="0">
                <a:solidFill>
                  <a:schemeClr val="tx2"/>
                </a:solidFill>
              </a:rPr>
              <a:t>Symmetry</a:t>
            </a:r>
          </a:p>
          <a:p>
            <a:pPr marL="285750" indent="-285750" algn="l">
              <a:buFontTx/>
              <a:buChar char="-"/>
            </a:pPr>
            <a:r>
              <a:rPr lang="en-GB" dirty="0">
                <a:solidFill>
                  <a:schemeClr val="tx2"/>
                </a:solidFill>
              </a:rPr>
              <a:t>Connection side</a:t>
            </a:r>
          </a:p>
          <a:p>
            <a:pPr marL="285750" indent="-285750" algn="l">
              <a:buFontTx/>
              <a:buChar char="-"/>
            </a:pPr>
            <a:r>
              <a:rPr lang="en-GB" dirty="0">
                <a:solidFill>
                  <a:schemeClr val="tx2"/>
                </a:solidFill>
              </a:rPr>
              <a:t>Friction between coil and collars</a:t>
            </a:r>
          </a:p>
          <a:p>
            <a:pPr marL="285750" indent="-285750" algn="l">
              <a:buFontTx/>
              <a:buChar char="-"/>
            </a:pPr>
            <a:r>
              <a:rPr lang="en-GB" dirty="0">
                <a:solidFill>
                  <a:schemeClr val="tx2"/>
                </a:solidFill>
              </a:rPr>
              <a:t>Collars and yoke are bulk but with modified properties to consider the longitudinal behaviour</a:t>
            </a:r>
          </a:p>
          <a:p>
            <a:pPr marL="285750" indent="-285750" algn="l">
              <a:buFontTx/>
              <a:buChar char="-"/>
            </a:pPr>
            <a:r>
              <a:rPr lang="en-GB" dirty="0">
                <a:solidFill>
                  <a:schemeClr val="tx2"/>
                </a:solidFill>
              </a:rPr>
              <a:t>Collaring is not modelled. It directly applies a displacement to the coils.</a:t>
            </a:r>
          </a:p>
          <a:p>
            <a:pPr marL="285750" indent="-285750">
              <a:buFontTx/>
              <a:buChar char="-"/>
            </a:pPr>
            <a:r>
              <a:rPr lang="en-GB" dirty="0">
                <a:solidFill>
                  <a:schemeClr val="tx2"/>
                </a:solidFill>
              </a:rPr>
              <a:t>Powering at nominal current 11.85 kA</a:t>
            </a:r>
          </a:p>
          <a:p>
            <a:pPr marL="285750" indent="-285750" algn="l">
              <a:buFontTx/>
              <a:buChar char="-"/>
            </a:pPr>
            <a:r>
              <a:rPr lang="en-GB" dirty="0">
                <a:solidFill>
                  <a:schemeClr val="tx2"/>
                </a:solidFill>
              </a:rPr>
              <a:t>Roxie axial electromagnetic forces: </a:t>
            </a:r>
            <a:r>
              <a:rPr lang="en-GB" dirty="0" err="1">
                <a:solidFill>
                  <a:schemeClr val="tx2"/>
                </a:solidFill>
              </a:rPr>
              <a:t>Fz</a:t>
            </a:r>
            <a:r>
              <a:rPr lang="en-GB" dirty="0">
                <a:solidFill>
                  <a:schemeClr val="tx2"/>
                </a:solidFill>
              </a:rPr>
              <a:t>=477kN/collared coil + Volumetric forces calculated in </a:t>
            </a:r>
            <a:r>
              <a:rPr lang="en-GB" dirty="0" err="1">
                <a:solidFill>
                  <a:schemeClr val="tx2"/>
                </a:solidFill>
              </a:rPr>
              <a:t>Comsol</a:t>
            </a:r>
            <a:r>
              <a:rPr lang="en-GB" dirty="0">
                <a:solidFill>
                  <a:schemeClr val="tx2"/>
                </a:solidFill>
              </a:rPr>
              <a:t>.</a:t>
            </a:r>
          </a:p>
          <a:p>
            <a:pPr algn="l"/>
            <a:endParaRPr lang="en-US" dirty="0">
              <a:solidFill>
                <a:schemeClr val="tx2"/>
              </a:solidFill>
            </a:endParaRPr>
          </a:p>
          <a:p>
            <a:pPr algn="l"/>
            <a:endParaRPr lang="en-GB" dirty="0">
              <a:solidFill>
                <a:schemeClr val="tx2"/>
              </a:solidFill>
            </a:endParaRPr>
          </a:p>
        </p:txBody>
      </p:sp>
      <p:sp>
        <p:nvSpPr>
          <p:cNvPr id="10" name="TextBox 9">
            <a:extLst>
              <a:ext uri="{FF2B5EF4-FFF2-40B4-BE49-F238E27FC236}">
                <a16:creationId xmlns:a16="http://schemas.microsoft.com/office/drawing/2014/main" id="{85A66548-778C-5A84-D5CF-AE45F4734A6F}"/>
              </a:ext>
            </a:extLst>
          </p:cNvPr>
          <p:cNvSpPr txBox="1"/>
          <p:nvPr/>
        </p:nvSpPr>
        <p:spPr>
          <a:xfrm>
            <a:off x="6756105" y="894066"/>
            <a:ext cx="4954040" cy="830997"/>
          </a:xfrm>
          <a:prstGeom prst="rect">
            <a:avLst/>
          </a:prstGeom>
          <a:noFill/>
        </p:spPr>
        <p:txBody>
          <a:bodyPr wrap="square" lIns="0" tIns="0" rIns="0" bIns="0" rtlCol="0">
            <a:spAutoFit/>
          </a:bodyPr>
          <a:lstStyle/>
          <a:p>
            <a:pPr algn="l"/>
            <a:r>
              <a:rPr lang="en-US" dirty="0">
                <a:solidFill>
                  <a:schemeClr val="tx2"/>
                </a:solidFill>
              </a:rPr>
              <a:t>Ramp to quench used for the mechanical measurements analysis. It is the last ramp of the test that reached 10.8 kA.</a:t>
            </a:r>
            <a:endParaRPr lang="en-GB" dirty="0">
              <a:solidFill>
                <a:schemeClr val="tx2"/>
              </a:solidFill>
            </a:endParaRPr>
          </a:p>
        </p:txBody>
      </p:sp>
      <p:grpSp>
        <p:nvGrpSpPr>
          <p:cNvPr id="6" name="Group 5">
            <a:extLst>
              <a:ext uri="{FF2B5EF4-FFF2-40B4-BE49-F238E27FC236}">
                <a16:creationId xmlns:a16="http://schemas.microsoft.com/office/drawing/2014/main" id="{BA588648-11D1-06DA-B40A-8B07F827D891}"/>
              </a:ext>
            </a:extLst>
          </p:cNvPr>
          <p:cNvGrpSpPr/>
          <p:nvPr/>
        </p:nvGrpSpPr>
        <p:grpSpPr>
          <a:xfrm>
            <a:off x="6576635" y="1831490"/>
            <a:ext cx="4954040" cy="3716945"/>
            <a:chOff x="6576635" y="1831490"/>
            <a:chExt cx="4954040" cy="3716945"/>
          </a:xfrm>
        </p:grpSpPr>
        <p:pic>
          <p:nvPicPr>
            <p:cNvPr id="7" name="Picture 6" descr="A graph with a blue line&#10;&#10;Description automatically generated">
              <a:extLst>
                <a:ext uri="{FF2B5EF4-FFF2-40B4-BE49-F238E27FC236}">
                  <a16:creationId xmlns:a16="http://schemas.microsoft.com/office/drawing/2014/main" id="{CC9A08FB-4DF2-8752-E8D5-0B289059FF5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76635" y="1831490"/>
              <a:ext cx="4954040" cy="3716945"/>
            </a:xfrm>
            <a:prstGeom prst="rect">
              <a:avLst/>
            </a:prstGeom>
          </p:spPr>
        </p:pic>
        <p:sp>
          <p:nvSpPr>
            <p:cNvPr id="2" name="Rectangle 1">
              <a:extLst>
                <a:ext uri="{FF2B5EF4-FFF2-40B4-BE49-F238E27FC236}">
                  <a16:creationId xmlns:a16="http://schemas.microsoft.com/office/drawing/2014/main" id="{65C8427E-D349-04BB-48A2-67602BE09975}"/>
                </a:ext>
              </a:extLst>
            </p:cNvPr>
            <p:cNvSpPr/>
            <p:nvPr/>
          </p:nvSpPr>
          <p:spPr>
            <a:xfrm>
              <a:off x="7685903" y="1831490"/>
              <a:ext cx="2829697" cy="25040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2053861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F70CBC6-82E7-2479-407A-C6D8296FA260}"/>
              </a:ext>
            </a:extLst>
          </p:cNvPr>
          <p:cNvSpPr>
            <a:spLocks noGrp="1"/>
          </p:cNvSpPr>
          <p:nvPr>
            <p:ph type="title"/>
          </p:nvPr>
        </p:nvSpPr>
        <p:spPr/>
        <p:txBody>
          <a:bodyPr/>
          <a:lstStyle/>
          <a:p>
            <a:r>
              <a:rPr lang="en-GB" sz="3600" dirty="0"/>
              <a:t>Collar nose stress (1)</a:t>
            </a:r>
            <a:endParaRPr lang="en-GB" dirty="0"/>
          </a:p>
        </p:txBody>
      </p:sp>
      <p:sp>
        <p:nvSpPr>
          <p:cNvPr id="4" name="Date Placeholder 3">
            <a:extLst>
              <a:ext uri="{FF2B5EF4-FFF2-40B4-BE49-F238E27FC236}">
                <a16:creationId xmlns:a16="http://schemas.microsoft.com/office/drawing/2014/main" id="{29258642-6642-73B7-1CB6-717AC7A7FB22}"/>
              </a:ext>
            </a:extLst>
          </p:cNvPr>
          <p:cNvSpPr>
            <a:spLocks noGrp="1"/>
          </p:cNvSpPr>
          <p:nvPr>
            <p:ph type="dt" sz="half" idx="10"/>
          </p:nvPr>
        </p:nvSpPr>
        <p:spPr/>
        <p:txBody>
          <a:bodyPr/>
          <a:lstStyle/>
          <a:p>
            <a:r>
              <a:rPr lang="en-US"/>
              <a:t>11Tesla Model MBHDP301</a:t>
            </a:r>
            <a:endParaRPr lang="en-US" dirty="0"/>
          </a:p>
        </p:txBody>
      </p:sp>
      <p:sp>
        <p:nvSpPr>
          <p:cNvPr id="5" name="Slide Number Placeholder 4">
            <a:extLst>
              <a:ext uri="{FF2B5EF4-FFF2-40B4-BE49-F238E27FC236}">
                <a16:creationId xmlns:a16="http://schemas.microsoft.com/office/drawing/2014/main" id="{5ADB0DA5-F491-4673-33AC-5530ECF298B7}"/>
              </a:ext>
            </a:extLst>
          </p:cNvPr>
          <p:cNvSpPr>
            <a:spLocks noGrp="1"/>
          </p:cNvSpPr>
          <p:nvPr>
            <p:ph type="sldNum" sz="quarter" idx="12"/>
          </p:nvPr>
        </p:nvSpPr>
        <p:spPr/>
        <p:txBody>
          <a:bodyPr/>
          <a:lstStyle/>
          <a:p>
            <a:fld id="{36B5EA5A-BC32-A742-B11B-8E7414D5B535}" type="slidenum">
              <a:rPr lang="en-US" smtClean="0"/>
              <a:pPr/>
              <a:t>15</a:t>
            </a:fld>
            <a:endParaRPr lang="en-US" dirty="0"/>
          </a:p>
        </p:txBody>
      </p:sp>
      <p:pic>
        <p:nvPicPr>
          <p:cNvPr id="2" name="Graphic 1">
            <a:extLst>
              <a:ext uri="{FF2B5EF4-FFF2-40B4-BE49-F238E27FC236}">
                <a16:creationId xmlns:a16="http://schemas.microsoft.com/office/drawing/2014/main" id="{AE15BCF2-5CB5-C770-D8F1-4FF85E95E3D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200" y="1040608"/>
            <a:ext cx="7556416" cy="4936859"/>
          </a:xfrm>
          <a:prstGeom prst="rect">
            <a:avLst/>
          </a:prstGeom>
        </p:spPr>
      </p:pic>
      <p:sp>
        <p:nvSpPr>
          <p:cNvPr id="6" name="TextBox 5">
            <a:extLst>
              <a:ext uri="{FF2B5EF4-FFF2-40B4-BE49-F238E27FC236}">
                <a16:creationId xmlns:a16="http://schemas.microsoft.com/office/drawing/2014/main" id="{21C5B73A-6BFC-678F-6D34-C8C3E7B45A96}"/>
              </a:ext>
            </a:extLst>
          </p:cNvPr>
          <p:cNvSpPr txBox="1"/>
          <p:nvPr/>
        </p:nvSpPr>
        <p:spPr>
          <a:xfrm>
            <a:off x="7776676" y="1040608"/>
            <a:ext cx="4249872" cy="4708981"/>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GB" dirty="0">
                <a:solidFill>
                  <a:schemeClr val="tx2"/>
                </a:solidFill>
              </a:rPr>
              <a:t>The </a:t>
            </a:r>
            <a:r>
              <a:rPr lang="en-GB" b="1" dirty="0">
                <a:solidFill>
                  <a:schemeClr val="tx2"/>
                </a:solidFill>
              </a:rPr>
              <a:t>delta cool down </a:t>
            </a:r>
            <a:r>
              <a:rPr lang="en-GB" dirty="0">
                <a:solidFill>
                  <a:schemeClr val="tx2"/>
                </a:solidFill>
              </a:rPr>
              <a:t>in SP301 and SP302 (44 MPa) is bigger than the average observed in previous models (27 MPa) due to the larger thermal contraction of the stainless-steel pole (2.95 mm/m) compared to titanium (1.7 mm/m). In the graph, only the middle section collars are represented, but the connection side and non-connection side show the same results for delta cool down.</a:t>
            </a:r>
          </a:p>
          <a:p>
            <a:pPr marL="285750" indent="-285750" algn="l">
              <a:buFont typeface="Arial" panose="020B0604020202020204" pitchFamily="34" charset="0"/>
              <a:buChar char="•"/>
            </a:pPr>
            <a:r>
              <a:rPr lang="en-GB" dirty="0">
                <a:solidFill>
                  <a:schemeClr val="tx2"/>
                </a:solidFill>
              </a:rPr>
              <a:t>This difference has been verified using a 2D model of a 1-in-1 magnet, which showed that the delta cool down for 200 um excess is 35 MPa for stainless steel pole, compared to 22 MPa in the titanium pole. </a:t>
            </a:r>
          </a:p>
        </p:txBody>
      </p:sp>
      <p:sp>
        <p:nvSpPr>
          <p:cNvPr id="7" name="TextBox 6">
            <a:extLst>
              <a:ext uri="{FF2B5EF4-FFF2-40B4-BE49-F238E27FC236}">
                <a16:creationId xmlns:a16="http://schemas.microsoft.com/office/drawing/2014/main" id="{9FD5814A-DB59-5F48-457F-5438C27E9F58}"/>
              </a:ext>
            </a:extLst>
          </p:cNvPr>
          <p:cNvSpPr txBox="1"/>
          <p:nvPr/>
        </p:nvSpPr>
        <p:spPr>
          <a:xfrm>
            <a:off x="1134582" y="5002370"/>
            <a:ext cx="2570643" cy="276999"/>
          </a:xfrm>
          <a:prstGeom prst="rect">
            <a:avLst/>
          </a:prstGeom>
          <a:noFill/>
        </p:spPr>
        <p:txBody>
          <a:bodyPr wrap="square" lIns="0" tIns="0" rIns="0" bIns="0" rtlCol="0">
            <a:spAutoFit/>
          </a:bodyPr>
          <a:lstStyle/>
          <a:p>
            <a:pPr algn="l"/>
            <a:r>
              <a:rPr lang="en-US" dirty="0"/>
              <a:t>Middle section collars</a:t>
            </a:r>
            <a:endParaRPr lang="en-GB" dirty="0"/>
          </a:p>
        </p:txBody>
      </p:sp>
    </p:spTree>
    <p:extLst>
      <p:ext uri="{BB962C8B-B14F-4D97-AF65-F5344CB8AC3E}">
        <p14:creationId xmlns:p14="http://schemas.microsoft.com/office/powerpoint/2010/main" val="13743585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A1EC915-E655-5611-BACD-B1A00B47C1F9}"/>
              </a:ext>
            </a:extLst>
          </p:cNvPr>
          <p:cNvSpPr>
            <a:spLocks noGrp="1"/>
          </p:cNvSpPr>
          <p:nvPr>
            <p:ph type="title"/>
          </p:nvPr>
        </p:nvSpPr>
        <p:spPr/>
        <p:txBody>
          <a:bodyPr/>
          <a:lstStyle/>
          <a:p>
            <a:r>
              <a:rPr lang="en-GB" sz="3600" dirty="0"/>
              <a:t>Collar nose stress (2)</a:t>
            </a:r>
            <a:endParaRPr lang="en-GB" dirty="0"/>
          </a:p>
        </p:txBody>
      </p:sp>
      <p:sp>
        <p:nvSpPr>
          <p:cNvPr id="4" name="Date Placeholder 3">
            <a:extLst>
              <a:ext uri="{FF2B5EF4-FFF2-40B4-BE49-F238E27FC236}">
                <a16:creationId xmlns:a16="http://schemas.microsoft.com/office/drawing/2014/main" id="{11E4963C-0C43-6BFE-6BC7-B0101DD6AECE}"/>
              </a:ext>
            </a:extLst>
          </p:cNvPr>
          <p:cNvSpPr>
            <a:spLocks noGrp="1"/>
          </p:cNvSpPr>
          <p:nvPr>
            <p:ph type="dt" sz="half" idx="10"/>
          </p:nvPr>
        </p:nvSpPr>
        <p:spPr/>
        <p:txBody>
          <a:bodyPr/>
          <a:lstStyle/>
          <a:p>
            <a:r>
              <a:rPr lang="en-US"/>
              <a:t>11Tesla Model MBHDP301</a:t>
            </a:r>
            <a:endParaRPr lang="en-US" dirty="0"/>
          </a:p>
        </p:txBody>
      </p:sp>
      <p:sp>
        <p:nvSpPr>
          <p:cNvPr id="5" name="Slide Number Placeholder 4">
            <a:extLst>
              <a:ext uri="{FF2B5EF4-FFF2-40B4-BE49-F238E27FC236}">
                <a16:creationId xmlns:a16="http://schemas.microsoft.com/office/drawing/2014/main" id="{628809BE-C0FE-1BD7-B24C-17341905E8D1}"/>
              </a:ext>
            </a:extLst>
          </p:cNvPr>
          <p:cNvSpPr>
            <a:spLocks noGrp="1"/>
          </p:cNvSpPr>
          <p:nvPr>
            <p:ph type="sldNum" sz="quarter" idx="12"/>
          </p:nvPr>
        </p:nvSpPr>
        <p:spPr/>
        <p:txBody>
          <a:bodyPr/>
          <a:lstStyle/>
          <a:p>
            <a:fld id="{36B5EA5A-BC32-A742-B11B-8E7414D5B535}" type="slidenum">
              <a:rPr lang="en-US" smtClean="0"/>
              <a:pPr/>
              <a:t>16</a:t>
            </a:fld>
            <a:endParaRPr lang="en-US" dirty="0"/>
          </a:p>
        </p:txBody>
      </p:sp>
      <p:pic>
        <p:nvPicPr>
          <p:cNvPr id="7" name="Picture 6" descr="A graph of stress-free stress&#10;&#10;Description automatically generated with medium confidence">
            <a:extLst>
              <a:ext uri="{FF2B5EF4-FFF2-40B4-BE49-F238E27FC236}">
                <a16:creationId xmlns:a16="http://schemas.microsoft.com/office/drawing/2014/main" id="{A9B2E4A6-E124-F9E8-B87E-EBECDD1C221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8237" y="906464"/>
            <a:ext cx="5334011" cy="4002032"/>
          </a:xfrm>
          <a:prstGeom prst="rect">
            <a:avLst/>
          </a:prstGeom>
        </p:spPr>
      </p:pic>
      <p:pic>
        <p:nvPicPr>
          <p:cNvPr id="10" name="Picture 9" descr="A graph of different colored lines&#10;&#10;Description automatically generated">
            <a:extLst>
              <a:ext uri="{FF2B5EF4-FFF2-40B4-BE49-F238E27FC236}">
                <a16:creationId xmlns:a16="http://schemas.microsoft.com/office/drawing/2014/main" id="{BA885F59-EBB7-6796-F934-B73C91B0572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73535" y="906464"/>
            <a:ext cx="5334011" cy="4002032"/>
          </a:xfrm>
          <a:prstGeom prst="rect">
            <a:avLst/>
          </a:prstGeom>
        </p:spPr>
      </p:pic>
      <p:sp>
        <p:nvSpPr>
          <p:cNvPr id="11" name="TextBox 10">
            <a:extLst>
              <a:ext uri="{FF2B5EF4-FFF2-40B4-BE49-F238E27FC236}">
                <a16:creationId xmlns:a16="http://schemas.microsoft.com/office/drawing/2014/main" id="{D5F8E136-49F8-26C5-CD79-0571A8CB9902}"/>
              </a:ext>
            </a:extLst>
          </p:cNvPr>
          <p:cNvSpPr txBox="1"/>
          <p:nvPr/>
        </p:nvSpPr>
        <p:spPr>
          <a:xfrm>
            <a:off x="948233" y="5092025"/>
            <a:ext cx="10677709" cy="1107996"/>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GB" dirty="0">
                <a:solidFill>
                  <a:schemeClr val="tx2"/>
                </a:solidFill>
              </a:rPr>
              <a:t>The continuous lines represent the average of the collars section, average of four collars.</a:t>
            </a:r>
          </a:p>
          <a:p>
            <a:pPr marL="285750" indent="-285750" algn="l">
              <a:buFont typeface="Arial" panose="020B0604020202020204" pitchFamily="34" charset="0"/>
              <a:buChar char="•"/>
            </a:pPr>
            <a:r>
              <a:rPr lang="en-GB" dirty="0">
                <a:solidFill>
                  <a:schemeClr val="tx2"/>
                </a:solidFill>
              </a:rPr>
              <a:t>The dotted lines represent the maximum and minimum measured in the collars section.</a:t>
            </a:r>
          </a:p>
          <a:p>
            <a:pPr marL="285750" indent="-285750" algn="l">
              <a:buFont typeface="Arial" panose="020B0604020202020204" pitchFamily="34" charset="0"/>
              <a:buChar char="•"/>
            </a:pPr>
            <a:r>
              <a:rPr lang="en-GB" dirty="0">
                <a:solidFill>
                  <a:schemeClr val="tx2"/>
                </a:solidFill>
              </a:rPr>
              <a:t>FEA lines in different longitudinal positions: FEA CS NCS (quadrant excess 225 um), FEA CM (quadrant excess 275 um)</a:t>
            </a:r>
          </a:p>
        </p:txBody>
      </p:sp>
    </p:spTree>
    <p:extLst>
      <p:ext uri="{BB962C8B-B14F-4D97-AF65-F5344CB8AC3E}">
        <p14:creationId xmlns:p14="http://schemas.microsoft.com/office/powerpoint/2010/main" val="5525428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9352297-79E4-1792-8C8C-543C5B174533}"/>
              </a:ext>
            </a:extLst>
          </p:cNvPr>
          <p:cNvSpPr>
            <a:spLocks noGrp="1"/>
          </p:cNvSpPr>
          <p:nvPr>
            <p:ph type="title"/>
          </p:nvPr>
        </p:nvSpPr>
        <p:spPr/>
        <p:txBody>
          <a:bodyPr/>
          <a:lstStyle/>
          <a:p>
            <a:r>
              <a:rPr lang="en-GB" sz="3600" dirty="0"/>
              <a:t>Collar nose stress (3)</a:t>
            </a:r>
            <a:endParaRPr lang="en-GB" dirty="0"/>
          </a:p>
        </p:txBody>
      </p:sp>
      <p:sp>
        <p:nvSpPr>
          <p:cNvPr id="4" name="Date Placeholder 3">
            <a:extLst>
              <a:ext uri="{FF2B5EF4-FFF2-40B4-BE49-F238E27FC236}">
                <a16:creationId xmlns:a16="http://schemas.microsoft.com/office/drawing/2014/main" id="{F62D807C-9261-78B5-4C12-B408CD97E959}"/>
              </a:ext>
            </a:extLst>
          </p:cNvPr>
          <p:cNvSpPr>
            <a:spLocks noGrp="1"/>
          </p:cNvSpPr>
          <p:nvPr>
            <p:ph type="dt" sz="half" idx="10"/>
          </p:nvPr>
        </p:nvSpPr>
        <p:spPr/>
        <p:txBody>
          <a:bodyPr/>
          <a:lstStyle/>
          <a:p>
            <a:r>
              <a:rPr lang="en-US"/>
              <a:t>11Tesla Model MBHDP301</a:t>
            </a:r>
            <a:endParaRPr lang="en-US" dirty="0"/>
          </a:p>
        </p:txBody>
      </p:sp>
      <p:sp>
        <p:nvSpPr>
          <p:cNvPr id="5" name="Slide Number Placeholder 4">
            <a:extLst>
              <a:ext uri="{FF2B5EF4-FFF2-40B4-BE49-F238E27FC236}">
                <a16:creationId xmlns:a16="http://schemas.microsoft.com/office/drawing/2014/main" id="{990CAEC1-3E4A-4695-27C2-F51C3AFBDF13}"/>
              </a:ext>
            </a:extLst>
          </p:cNvPr>
          <p:cNvSpPr>
            <a:spLocks noGrp="1"/>
          </p:cNvSpPr>
          <p:nvPr>
            <p:ph type="sldNum" sz="quarter" idx="12"/>
          </p:nvPr>
        </p:nvSpPr>
        <p:spPr/>
        <p:txBody>
          <a:bodyPr/>
          <a:lstStyle/>
          <a:p>
            <a:fld id="{36B5EA5A-BC32-A742-B11B-8E7414D5B535}" type="slidenum">
              <a:rPr lang="en-US" smtClean="0"/>
              <a:pPr/>
              <a:t>17</a:t>
            </a:fld>
            <a:endParaRPr lang="en-US" dirty="0"/>
          </a:p>
        </p:txBody>
      </p:sp>
      <p:pic>
        <p:nvPicPr>
          <p:cNvPr id="11" name="Picture 10" descr="A graph of different colored lines&#10;&#10;Description automatically generated">
            <a:extLst>
              <a:ext uri="{FF2B5EF4-FFF2-40B4-BE49-F238E27FC236}">
                <a16:creationId xmlns:a16="http://schemas.microsoft.com/office/drawing/2014/main" id="{A567D34F-7234-E7D8-5AF3-B37EA770C06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37223" y="924449"/>
            <a:ext cx="6807882" cy="5107856"/>
          </a:xfrm>
          <a:prstGeom prst="rect">
            <a:avLst/>
          </a:prstGeom>
        </p:spPr>
      </p:pic>
      <p:sp>
        <p:nvSpPr>
          <p:cNvPr id="12" name="TextBox 11">
            <a:extLst>
              <a:ext uri="{FF2B5EF4-FFF2-40B4-BE49-F238E27FC236}">
                <a16:creationId xmlns:a16="http://schemas.microsoft.com/office/drawing/2014/main" id="{1BF9DEC4-0D05-E68E-25AA-7AFEDFB1572B}"/>
              </a:ext>
            </a:extLst>
          </p:cNvPr>
          <p:cNvSpPr txBox="1"/>
          <p:nvPr/>
        </p:nvSpPr>
        <p:spPr>
          <a:xfrm>
            <a:off x="8945106" y="3985955"/>
            <a:ext cx="1744067" cy="553998"/>
          </a:xfrm>
          <a:prstGeom prst="rect">
            <a:avLst/>
          </a:prstGeom>
          <a:noFill/>
        </p:spPr>
        <p:txBody>
          <a:bodyPr wrap="none" lIns="0" tIns="0" rIns="0" bIns="0" rtlCol="0">
            <a:spAutoFit/>
          </a:bodyPr>
          <a:lstStyle/>
          <a:p>
            <a:pPr algn="l"/>
            <a:r>
              <a:rPr lang="en-US" dirty="0">
                <a:solidFill>
                  <a:srgbClr val="92D050"/>
                </a:solidFill>
              </a:rPr>
              <a:t>Zone excess </a:t>
            </a:r>
          </a:p>
          <a:p>
            <a:pPr algn="l"/>
            <a:r>
              <a:rPr lang="en-US" dirty="0">
                <a:solidFill>
                  <a:srgbClr val="92D050"/>
                </a:solidFill>
              </a:rPr>
              <a:t>0.2 mm/quadrant</a:t>
            </a:r>
            <a:endParaRPr lang="en-GB" dirty="0">
              <a:solidFill>
                <a:srgbClr val="92D050"/>
              </a:solidFill>
            </a:endParaRPr>
          </a:p>
        </p:txBody>
      </p:sp>
      <p:sp>
        <p:nvSpPr>
          <p:cNvPr id="13" name="TextBox 12">
            <a:extLst>
              <a:ext uri="{FF2B5EF4-FFF2-40B4-BE49-F238E27FC236}">
                <a16:creationId xmlns:a16="http://schemas.microsoft.com/office/drawing/2014/main" id="{D68FE631-2814-715A-D91E-163BE3890655}"/>
              </a:ext>
            </a:extLst>
          </p:cNvPr>
          <p:cNvSpPr txBox="1"/>
          <p:nvPr/>
        </p:nvSpPr>
        <p:spPr>
          <a:xfrm>
            <a:off x="8945105" y="2318047"/>
            <a:ext cx="1744067" cy="553998"/>
          </a:xfrm>
          <a:prstGeom prst="rect">
            <a:avLst/>
          </a:prstGeom>
          <a:noFill/>
        </p:spPr>
        <p:txBody>
          <a:bodyPr wrap="none" lIns="0" tIns="0" rIns="0" bIns="0" rtlCol="0">
            <a:spAutoFit/>
          </a:bodyPr>
          <a:lstStyle/>
          <a:p>
            <a:pPr algn="l"/>
            <a:r>
              <a:rPr lang="en-US" dirty="0"/>
              <a:t>Zone excess </a:t>
            </a:r>
          </a:p>
          <a:p>
            <a:pPr algn="l"/>
            <a:r>
              <a:rPr lang="en-US" dirty="0"/>
              <a:t>0.3 mm/quadrant</a:t>
            </a:r>
            <a:endParaRPr lang="en-GB" dirty="0"/>
          </a:p>
        </p:txBody>
      </p:sp>
    </p:spTree>
    <p:extLst>
      <p:ext uri="{BB962C8B-B14F-4D97-AF65-F5344CB8AC3E}">
        <p14:creationId xmlns:p14="http://schemas.microsoft.com/office/powerpoint/2010/main" val="32125791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4F44D53-EFDE-09C5-1952-EA53CA348F93}"/>
              </a:ext>
            </a:extLst>
          </p:cNvPr>
          <p:cNvSpPr>
            <a:spLocks noGrp="1"/>
          </p:cNvSpPr>
          <p:nvPr>
            <p:ph type="title"/>
          </p:nvPr>
        </p:nvSpPr>
        <p:spPr/>
        <p:txBody>
          <a:bodyPr/>
          <a:lstStyle/>
          <a:p>
            <a:r>
              <a:rPr lang="en-US" dirty="0"/>
              <a:t>Magnet end plate bullets (1)</a:t>
            </a:r>
            <a:endParaRPr lang="en-GB" dirty="0"/>
          </a:p>
        </p:txBody>
      </p:sp>
      <p:sp>
        <p:nvSpPr>
          <p:cNvPr id="4" name="Date Placeholder 3">
            <a:extLst>
              <a:ext uri="{FF2B5EF4-FFF2-40B4-BE49-F238E27FC236}">
                <a16:creationId xmlns:a16="http://schemas.microsoft.com/office/drawing/2014/main" id="{30A606C8-C4CA-E3D2-BC87-DBE59CA8D3A3}"/>
              </a:ext>
            </a:extLst>
          </p:cNvPr>
          <p:cNvSpPr>
            <a:spLocks noGrp="1"/>
          </p:cNvSpPr>
          <p:nvPr>
            <p:ph type="dt" sz="half" idx="10"/>
          </p:nvPr>
        </p:nvSpPr>
        <p:spPr/>
        <p:txBody>
          <a:bodyPr/>
          <a:lstStyle/>
          <a:p>
            <a:r>
              <a:rPr lang="en-US"/>
              <a:t>11Tesla Model MBHDP301</a:t>
            </a:r>
            <a:endParaRPr lang="en-US" dirty="0"/>
          </a:p>
        </p:txBody>
      </p:sp>
      <p:sp>
        <p:nvSpPr>
          <p:cNvPr id="5" name="Slide Number Placeholder 4">
            <a:extLst>
              <a:ext uri="{FF2B5EF4-FFF2-40B4-BE49-F238E27FC236}">
                <a16:creationId xmlns:a16="http://schemas.microsoft.com/office/drawing/2014/main" id="{F94EF107-C97D-33E9-DB24-B3E4A436D337}"/>
              </a:ext>
            </a:extLst>
          </p:cNvPr>
          <p:cNvSpPr>
            <a:spLocks noGrp="1"/>
          </p:cNvSpPr>
          <p:nvPr>
            <p:ph type="sldNum" sz="quarter" idx="12"/>
          </p:nvPr>
        </p:nvSpPr>
        <p:spPr/>
        <p:txBody>
          <a:bodyPr/>
          <a:lstStyle/>
          <a:p>
            <a:fld id="{36B5EA5A-BC32-A742-B11B-8E7414D5B535}" type="slidenum">
              <a:rPr lang="en-US" smtClean="0"/>
              <a:pPr/>
              <a:t>18</a:t>
            </a:fld>
            <a:endParaRPr lang="en-US" dirty="0"/>
          </a:p>
        </p:txBody>
      </p:sp>
      <p:pic>
        <p:nvPicPr>
          <p:cNvPr id="6" name="Picture 5" descr="A close-up of a machine&#10;&#10;Description automatically generated">
            <a:extLst>
              <a:ext uri="{FF2B5EF4-FFF2-40B4-BE49-F238E27FC236}">
                <a16:creationId xmlns:a16="http://schemas.microsoft.com/office/drawing/2014/main" id="{EBBFE145-AE07-D597-AE33-6ADC1F60A67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4757"/>
          <a:stretch/>
        </p:blipFill>
        <p:spPr>
          <a:xfrm>
            <a:off x="6617639" y="1501477"/>
            <a:ext cx="4130012" cy="4690992"/>
          </a:xfrm>
          <a:prstGeom prst="rect">
            <a:avLst/>
          </a:prstGeom>
        </p:spPr>
      </p:pic>
      <p:sp>
        <p:nvSpPr>
          <p:cNvPr id="7" name="TextBox 6">
            <a:extLst>
              <a:ext uri="{FF2B5EF4-FFF2-40B4-BE49-F238E27FC236}">
                <a16:creationId xmlns:a16="http://schemas.microsoft.com/office/drawing/2014/main" id="{7454A66F-3C64-B658-A626-D1FE07E1C6CF}"/>
              </a:ext>
            </a:extLst>
          </p:cNvPr>
          <p:cNvSpPr txBox="1"/>
          <p:nvPr/>
        </p:nvSpPr>
        <p:spPr>
          <a:xfrm>
            <a:off x="9418535" y="2071788"/>
            <a:ext cx="877163" cy="369332"/>
          </a:xfrm>
          <a:prstGeom prst="rect">
            <a:avLst/>
          </a:prstGeom>
          <a:solidFill>
            <a:schemeClr val="bg1"/>
          </a:solidFill>
        </p:spPr>
        <p:txBody>
          <a:bodyPr wrap="none" rtlCol="0">
            <a:spAutoFit/>
          </a:bodyPr>
          <a:lstStyle/>
          <a:p>
            <a:r>
              <a:rPr lang="en-US" b="1" dirty="0">
                <a:solidFill>
                  <a:schemeClr val="tx1">
                    <a:lumMod val="60000"/>
                    <a:lumOff val="40000"/>
                  </a:schemeClr>
                </a:solidFill>
              </a:rPr>
              <a:t>SP302</a:t>
            </a:r>
            <a:endParaRPr lang="en-GB" b="1" dirty="0">
              <a:solidFill>
                <a:schemeClr val="tx1">
                  <a:lumMod val="60000"/>
                  <a:lumOff val="40000"/>
                </a:schemeClr>
              </a:solidFill>
            </a:endParaRPr>
          </a:p>
        </p:txBody>
      </p:sp>
      <p:pic>
        <p:nvPicPr>
          <p:cNvPr id="8" name="Picture 7" descr="A large metal machine in a factory&#10;&#10;Description automatically generated">
            <a:extLst>
              <a:ext uri="{FF2B5EF4-FFF2-40B4-BE49-F238E27FC236}">
                <a16:creationId xmlns:a16="http://schemas.microsoft.com/office/drawing/2014/main" id="{C7983BEA-45D9-6733-38E4-61D48801DA1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3965" t="15000"/>
          <a:stretch/>
        </p:blipFill>
        <p:spPr>
          <a:xfrm>
            <a:off x="1662125" y="896939"/>
            <a:ext cx="3555066" cy="5295530"/>
          </a:xfrm>
          <a:prstGeom prst="rect">
            <a:avLst/>
          </a:prstGeom>
        </p:spPr>
      </p:pic>
      <p:sp>
        <p:nvSpPr>
          <p:cNvPr id="9" name="TextBox 8">
            <a:extLst>
              <a:ext uri="{FF2B5EF4-FFF2-40B4-BE49-F238E27FC236}">
                <a16:creationId xmlns:a16="http://schemas.microsoft.com/office/drawing/2014/main" id="{ACE76B9F-81D9-F08A-4019-936867D03C3E}"/>
              </a:ext>
            </a:extLst>
          </p:cNvPr>
          <p:cNvSpPr txBox="1"/>
          <p:nvPr/>
        </p:nvSpPr>
        <p:spPr>
          <a:xfrm>
            <a:off x="3250564" y="3703651"/>
            <a:ext cx="877163" cy="369332"/>
          </a:xfrm>
          <a:prstGeom prst="rect">
            <a:avLst/>
          </a:prstGeom>
          <a:solidFill>
            <a:schemeClr val="bg1"/>
          </a:solidFill>
        </p:spPr>
        <p:txBody>
          <a:bodyPr wrap="none" rtlCol="0">
            <a:spAutoFit/>
          </a:bodyPr>
          <a:lstStyle/>
          <a:p>
            <a:r>
              <a:rPr lang="en-US" b="1" dirty="0">
                <a:solidFill>
                  <a:srgbClr val="00A400"/>
                </a:solidFill>
              </a:rPr>
              <a:t>SP301</a:t>
            </a:r>
            <a:endParaRPr lang="en-GB" b="1" dirty="0">
              <a:solidFill>
                <a:srgbClr val="00A400"/>
              </a:solidFill>
            </a:endParaRPr>
          </a:p>
        </p:txBody>
      </p:sp>
    </p:spTree>
    <p:extLst>
      <p:ext uri="{BB962C8B-B14F-4D97-AF65-F5344CB8AC3E}">
        <p14:creationId xmlns:p14="http://schemas.microsoft.com/office/powerpoint/2010/main" val="5352315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05C912-1A3D-79AC-955E-E69D3786C038}"/>
              </a:ext>
            </a:extLst>
          </p:cNvPr>
          <p:cNvSpPr>
            <a:spLocks noGrp="1"/>
          </p:cNvSpPr>
          <p:nvPr>
            <p:ph type="title"/>
          </p:nvPr>
        </p:nvSpPr>
        <p:spPr>
          <a:xfrm>
            <a:off x="407988" y="373593"/>
            <a:ext cx="11376025" cy="755344"/>
          </a:xfrm>
        </p:spPr>
        <p:txBody>
          <a:bodyPr/>
          <a:lstStyle/>
          <a:p>
            <a:r>
              <a:rPr lang="en-US" dirty="0"/>
              <a:t>Magnet end plate bullets (2)</a:t>
            </a:r>
            <a:endParaRPr lang="en-GB" dirty="0"/>
          </a:p>
        </p:txBody>
      </p:sp>
      <p:sp>
        <p:nvSpPr>
          <p:cNvPr id="4" name="Date Placeholder 3">
            <a:extLst>
              <a:ext uri="{FF2B5EF4-FFF2-40B4-BE49-F238E27FC236}">
                <a16:creationId xmlns:a16="http://schemas.microsoft.com/office/drawing/2014/main" id="{A84FBDA6-28F5-5454-4D4E-02FE1573CD24}"/>
              </a:ext>
            </a:extLst>
          </p:cNvPr>
          <p:cNvSpPr>
            <a:spLocks noGrp="1"/>
          </p:cNvSpPr>
          <p:nvPr>
            <p:ph type="dt" sz="half" idx="10"/>
          </p:nvPr>
        </p:nvSpPr>
        <p:spPr/>
        <p:txBody>
          <a:bodyPr/>
          <a:lstStyle/>
          <a:p>
            <a:r>
              <a:rPr lang="en-US"/>
              <a:t>11Tesla Model MBHDP301</a:t>
            </a:r>
            <a:endParaRPr lang="en-US" dirty="0"/>
          </a:p>
        </p:txBody>
      </p:sp>
      <p:sp>
        <p:nvSpPr>
          <p:cNvPr id="5" name="Slide Number Placeholder 4">
            <a:extLst>
              <a:ext uri="{FF2B5EF4-FFF2-40B4-BE49-F238E27FC236}">
                <a16:creationId xmlns:a16="http://schemas.microsoft.com/office/drawing/2014/main" id="{F6EAB6C0-1C98-7EAD-675C-6CFA744C92C2}"/>
              </a:ext>
            </a:extLst>
          </p:cNvPr>
          <p:cNvSpPr>
            <a:spLocks noGrp="1"/>
          </p:cNvSpPr>
          <p:nvPr>
            <p:ph type="sldNum" sz="quarter" idx="12"/>
          </p:nvPr>
        </p:nvSpPr>
        <p:spPr/>
        <p:txBody>
          <a:bodyPr/>
          <a:lstStyle/>
          <a:p>
            <a:fld id="{36B5EA5A-BC32-A742-B11B-8E7414D5B535}" type="slidenum">
              <a:rPr lang="en-US" smtClean="0"/>
              <a:pPr/>
              <a:t>19</a:t>
            </a:fld>
            <a:endParaRPr lang="en-US" dirty="0"/>
          </a:p>
        </p:txBody>
      </p:sp>
      <p:grpSp>
        <p:nvGrpSpPr>
          <p:cNvPr id="54" name="Group 53">
            <a:extLst>
              <a:ext uri="{FF2B5EF4-FFF2-40B4-BE49-F238E27FC236}">
                <a16:creationId xmlns:a16="http://schemas.microsoft.com/office/drawing/2014/main" id="{CF4EF123-A92B-C185-425E-D27D4E1D6F0F}"/>
              </a:ext>
            </a:extLst>
          </p:cNvPr>
          <p:cNvGrpSpPr/>
          <p:nvPr/>
        </p:nvGrpSpPr>
        <p:grpSpPr>
          <a:xfrm>
            <a:off x="8467893" y="136525"/>
            <a:ext cx="2639653" cy="1788852"/>
            <a:chOff x="8207553" y="-1887"/>
            <a:chExt cx="2639653" cy="1788852"/>
          </a:xfrm>
        </p:grpSpPr>
        <p:grpSp>
          <p:nvGrpSpPr>
            <p:cNvPr id="6" name="Group 37">
              <a:extLst>
                <a:ext uri="{FF2B5EF4-FFF2-40B4-BE49-F238E27FC236}">
                  <a16:creationId xmlns:a16="http://schemas.microsoft.com/office/drawing/2014/main" id="{BC1E5263-5B70-7B6D-EA09-206A8CF70BF7}"/>
                </a:ext>
              </a:extLst>
            </p:cNvPr>
            <p:cNvGrpSpPr/>
            <p:nvPr/>
          </p:nvGrpSpPr>
          <p:grpSpPr>
            <a:xfrm>
              <a:off x="8207553" y="-1887"/>
              <a:ext cx="2531004" cy="1788852"/>
              <a:chOff x="8207553" y="-1887"/>
              <a:chExt cx="2531004" cy="1788852"/>
            </a:xfrm>
          </p:grpSpPr>
          <p:pic>
            <p:nvPicPr>
              <p:cNvPr id="7" name="Picture 10">
                <a:extLst>
                  <a:ext uri="{FF2B5EF4-FFF2-40B4-BE49-F238E27FC236}">
                    <a16:creationId xmlns:a16="http://schemas.microsoft.com/office/drawing/2014/main" id="{0FF06904-9713-A523-7332-7BE6332966C9}"/>
                  </a:ext>
                </a:extLst>
              </p:cNvPr>
              <p:cNvPicPr>
                <a:picLocks noChangeAspect="1"/>
              </p:cNvPicPr>
              <p:nvPr/>
            </p:nvPicPr>
            <p:blipFill>
              <a:blip r:embed="rId3"/>
              <a:srcRect l="1399" t="12632" r="50000" b="3373"/>
              <a:stretch>
                <a:fillRect/>
              </a:stretch>
            </p:blipFill>
            <p:spPr>
              <a:xfrm>
                <a:off x="8207553" y="102577"/>
                <a:ext cx="1730831" cy="1684388"/>
              </a:xfrm>
              <a:prstGeom prst="rect">
                <a:avLst/>
              </a:prstGeom>
              <a:noFill/>
              <a:ln cap="flat">
                <a:noFill/>
              </a:ln>
            </p:spPr>
          </p:pic>
          <p:sp>
            <p:nvSpPr>
              <p:cNvPr id="8" name="TextBox 11">
                <a:extLst>
                  <a:ext uri="{FF2B5EF4-FFF2-40B4-BE49-F238E27FC236}">
                    <a16:creationId xmlns:a16="http://schemas.microsoft.com/office/drawing/2014/main" id="{9146A8D5-CD03-5433-AC79-D1BEDA45E551}"/>
                  </a:ext>
                </a:extLst>
              </p:cNvPr>
              <p:cNvSpPr txBox="1"/>
              <p:nvPr/>
            </p:nvSpPr>
            <p:spPr>
              <a:xfrm>
                <a:off x="10056964" y="270854"/>
                <a:ext cx="681593" cy="369332"/>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800" b="0" i="0" u="none" strike="noStrike" kern="1200" cap="none" spc="0" baseline="0" dirty="0">
                    <a:solidFill>
                      <a:srgbClr val="0000FF"/>
                    </a:solidFill>
                    <a:uFillTx/>
                    <a:latin typeface="Calibri"/>
                  </a:rPr>
                  <a:t>Inner</a:t>
                </a:r>
              </a:p>
            </p:txBody>
          </p:sp>
          <p:sp>
            <p:nvSpPr>
              <p:cNvPr id="9" name="TextBox 12">
                <a:extLst>
                  <a:ext uri="{FF2B5EF4-FFF2-40B4-BE49-F238E27FC236}">
                    <a16:creationId xmlns:a16="http://schemas.microsoft.com/office/drawing/2014/main" id="{61AF6B3F-2661-CBE4-F8E0-2C2C54A33ED0}"/>
                  </a:ext>
                </a:extLst>
              </p:cNvPr>
              <p:cNvSpPr txBox="1"/>
              <p:nvPr/>
            </p:nvSpPr>
            <p:spPr>
              <a:xfrm>
                <a:off x="9887818" y="-1887"/>
                <a:ext cx="850739"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800" b="0" i="0" u="none" strike="noStrike" kern="1200" cap="none" spc="0" baseline="0" dirty="0">
                    <a:solidFill>
                      <a:srgbClr val="00FFFF"/>
                    </a:solidFill>
                    <a:uFillTx/>
                    <a:latin typeface="Calibri"/>
                  </a:rPr>
                  <a:t>Outer</a:t>
                </a:r>
              </a:p>
            </p:txBody>
          </p:sp>
          <p:cxnSp>
            <p:nvCxnSpPr>
              <p:cNvPr id="10" name="Straight Arrow Connector 15">
                <a:extLst>
                  <a:ext uri="{FF2B5EF4-FFF2-40B4-BE49-F238E27FC236}">
                    <a16:creationId xmlns:a16="http://schemas.microsoft.com/office/drawing/2014/main" id="{3A5CE42E-16FE-1DD5-7969-C341DFC23A14}"/>
                  </a:ext>
                </a:extLst>
              </p:cNvPr>
              <p:cNvCxnSpPr>
                <a:cxnSpLocks/>
                <a:stCxn id="8" idx="1"/>
              </p:cNvCxnSpPr>
              <p:nvPr/>
            </p:nvCxnSpPr>
            <p:spPr>
              <a:xfrm flipH="1">
                <a:off x="8849819" y="455517"/>
                <a:ext cx="1207145" cy="304587"/>
              </a:xfrm>
              <a:prstGeom prst="straightConnector1">
                <a:avLst/>
              </a:prstGeom>
              <a:noFill/>
              <a:ln w="6345" cap="flat">
                <a:solidFill>
                  <a:srgbClr val="0000FF"/>
                </a:solidFill>
                <a:prstDash val="solid"/>
                <a:miter/>
                <a:tailEnd type="arrow"/>
              </a:ln>
            </p:spPr>
          </p:cxnSp>
          <p:cxnSp>
            <p:nvCxnSpPr>
              <p:cNvPr id="11" name="Straight Arrow Connector 16">
                <a:extLst>
                  <a:ext uri="{FF2B5EF4-FFF2-40B4-BE49-F238E27FC236}">
                    <a16:creationId xmlns:a16="http://schemas.microsoft.com/office/drawing/2014/main" id="{A0DEAD6F-00EA-0841-3EA9-61C619056B80}"/>
                  </a:ext>
                </a:extLst>
              </p:cNvPr>
              <p:cNvCxnSpPr>
                <a:cxnSpLocks/>
                <a:stCxn id="8" idx="1"/>
              </p:cNvCxnSpPr>
              <p:nvPr/>
            </p:nvCxnSpPr>
            <p:spPr>
              <a:xfrm flipH="1">
                <a:off x="9344738" y="455517"/>
                <a:ext cx="712226" cy="304587"/>
              </a:xfrm>
              <a:prstGeom prst="straightConnector1">
                <a:avLst/>
              </a:prstGeom>
              <a:noFill/>
              <a:ln w="6345" cap="flat">
                <a:solidFill>
                  <a:srgbClr val="0000FF"/>
                </a:solidFill>
                <a:prstDash val="solid"/>
                <a:miter/>
                <a:tailEnd type="arrow"/>
              </a:ln>
            </p:spPr>
          </p:cxnSp>
          <p:cxnSp>
            <p:nvCxnSpPr>
              <p:cNvPr id="12" name="Straight Arrow Connector 19">
                <a:extLst>
                  <a:ext uri="{FF2B5EF4-FFF2-40B4-BE49-F238E27FC236}">
                    <a16:creationId xmlns:a16="http://schemas.microsoft.com/office/drawing/2014/main" id="{DB59D6E1-C8D7-88BE-5F27-BA074A4E059A}"/>
                  </a:ext>
                </a:extLst>
              </p:cNvPr>
              <p:cNvCxnSpPr>
                <a:cxnSpLocks/>
                <a:stCxn id="25" idx="1"/>
              </p:cNvCxnSpPr>
              <p:nvPr/>
            </p:nvCxnSpPr>
            <p:spPr>
              <a:xfrm flipH="1">
                <a:off x="8956221" y="760105"/>
                <a:ext cx="1209392" cy="369334"/>
              </a:xfrm>
              <a:prstGeom prst="straightConnector1">
                <a:avLst/>
              </a:prstGeom>
              <a:noFill/>
              <a:ln w="6345" cap="flat">
                <a:solidFill>
                  <a:srgbClr val="FF0000"/>
                </a:solidFill>
                <a:prstDash val="solid"/>
                <a:miter/>
                <a:tailEnd type="arrow"/>
              </a:ln>
            </p:spPr>
          </p:cxnSp>
          <p:cxnSp>
            <p:nvCxnSpPr>
              <p:cNvPr id="13" name="Straight Arrow Connector 22">
                <a:extLst>
                  <a:ext uri="{FF2B5EF4-FFF2-40B4-BE49-F238E27FC236}">
                    <a16:creationId xmlns:a16="http://schemas.microsoft.com/office/drawing/2014/main" id="{D3E54E10-C003-22C2-C7BE-12C746EF1E61}"/>
                  </a:ext>
                </a:extLst>
              </p:cNvPr>
              <p:cNvCxnSpPr>
                <a:cxnSpLocks/>
                <a:stCxn id="25" idx="1"/>
              </p:cNvCxnSpPr>
              <p:nvPr/>
            </p:nvCxnSpPr>
            <p:spPr>
              <a:xfrm flipH="1">
                <a:off x="9453387" y="760105"/>
                <a:ext cx="712226" cy="369334"/>
              </a:xfrm>
              <a:prstGeom prst="straightConnector1">
                <a:avLst/>
              </a:prstGeom>
              <a:noFill/>
              <a:ln w="6345" cap="flat">
                <a:solidFill>
                  <a:srgbClr val="FF0000"/>
                </a:solidFill>
                <a:prstDash val="solid"/>
                <a:miter/>
                <a:tailEnd type="arrow"/>
              </a:ln>
            </p:spPr>
          </p:cxnSp>
          <p:cxnSp>
            <p:nvCxnSpPr>
              <p:cNvPr id="14" name="Straight Arrow Connector 25">
                <a:extLst>
                  <a:ext uri="{FF2B5EF4-FFF2-40B4-BE49-F238E27FC236}">
                    <a16:creationId xmlns:a16="http://schemas.microsoft.com/office/drawing/2014/main" id="{D738C59C-85C1-8185-BCDF-DDB323F8112C}"/>
                  </a:ext>
                </a:extLst>
              </p:cNvPr>
              <p:cNvCxnSpPr>
                <a:cxnSpLocks/>
                <a:stCxn id="9" idx="1"/>
              </p:cNvCxnSpPr>
              <p:nvPr/>
            </p:nvCxnSpPr>
            <p:spPr>
              <a:xfrm flipH="1">
                <a:off x="8851217" y="182781"/>
                <a:ext cx="1036601" cy="180402"/>
              </a:xfrm>
              <a:prstGeom prst="straightConnector1">
                <a:avLst/>
              </a:prstGeom>
              <a:noFill/>
              <a:ln w="6345" cap="flat">
                <a:solidFill>
                  <a:srgbClr val="00FFFF"/>
                </a:solidFill>
                <a:prstDash val="solid"/>
                <a:miter/>
                <a:tailEnd type="arrow"/>
              </a:ln>
            </p:spPr>
          </p:cxnSp>
          <p:cxnSp>
            <p:nvCxnSpPr>
              <p:cNvPr id="15" name="Straight Arrow Connector 28">
                <a:extLst>
                  <a:ext uri="{FF2B5EF4-FFF2-40B4-BE49-F238E27FC236}">
                    <a16:creationId xmlns:a16="http://schemas.microsoft.com/office/drawing/2014/main" id="{E073956B-8E63-9F68-C48A-D58FF047FC5C}"/>
                  </a:ext>
                </a:extLst>
              </p:cNvPr>
              <p:cNvCxnSpPr>
                <a:cxnSpLocks/>
                <a:stCxn id="9" idx="1"/>
              </p:cNvCxnSpPr>
              <p:nvPr/>
            </p:nvCxnSpPr>
            <p:spPr>
              <a:xfrm flipH="1">
                <a:off x="9420969" y="182781"/>
                <a:ext cx="466849" cy="229693"/>
              </a:xfrm>
              <a:prstGeom prst="straightConnector1">
                <a:avLst/>
              </a:prstGeom>
              <a:noFill/>
              <a:ln w="6345" cap="flat">
                <a:solidFill>
                  <a:srgbClr val="00FFFF"/>
                </a:solidFill>
                <a:prstDash val="solid"/>
                <a:miter/>
                <a:tailEnd type="arrow"/>
              </a:ln>
            </p:spPr>
          </p:cxnSp>
          <p:cxnSp>
            <p:nvCxnSpPr>
              <p:cNvPr id="16" name="Straight Arrow Connector 31">
                <a:extLst>
                  <a:ext uri="{FF2B5EF4-FFF2-40B4-BE49-F238E27FC236}">
                    <a16:creationId xmlns:a16="http://schemas.microsoft.com/office/drawing/2014/main" id="{D81F9BC3-C55D-1BC3-080A-8DF15C7A31FE}"/>
                  </a:ext>
                </a:extLst>
              </p:cNvPr>
              <p:cNvCxnSpPr>
                <a:cxnSpLocks/>
                <a:stCxn id="28" idx="1"/>
              </p:cNvCxnSpPr>
              <p:nvPr/>
            </p:nvCxnSpPr>
            <p:spPr>
              <a:xfrm flipH="1">
                <a:off x="8956221" y="1235416"/>
                <a:ext cx="1039823" cy="306658"/>
              </a:xfrm>
              <a:prstGeom prst="straightConnector1">
                <a:avLst/>
              </a:prstGeom>
              <a:noFill/>
              <a:ln w="6345" cap="flat">
                <a:solidFill>
                  <a:srgbClr val="00FF00"/>
                </a:solidFill>
                <a:prstDash val="solid"/>
                <a:miter/>
                <a:tailEnd type="arrow"/>
              </a:ln>
            </p:spPr>
          </p:cxnSp>
          <p:cxnSp>
            <p:nvCxnSpPr>
              <p:cNvPr id="17" name="Straight Arrow Connector 34">
                <a:extLst>
                  <a:ext uri="{FF2B5EF4-FFF2-40B4-BE49-F238E27FC236}">
                    <a16:creationId xmlns:a16="http://schemas.microsoft.com/office/drawing/2014/main" id="{F4B089A7-1AFE-B384-50F2-B2788FBD2637}"/>
                  </a:ext>
                </a:extLst>
              </p:cNvPr>
              <p:cNvCxnSpPr>
                <a:cxnSpLocks/>
                <a:stCxn id="28" idx="1"/>
              </p:cNvCxnSpPr>
              <p:nvPr/>
            </p:nvCxnSpPr>
            <p:spPr>
              <a:xfrm flipH="1">
                <a:off x="9420969" y="1235416"/>
                <a:ext cx="575075" cy="257748"/>
              </a:xfrm>
              <a:prstGeom prst="straightConnector1">
                <a:avLst/>
              </a:prstGeom>
              <a:noFill/>
              <a:ln w="6345" cap="flat">
                <a:solidFill>
                  <a:srgbClr val="00FF00"/>
                </a:solidFill>
                <a:prstDash val="solid"/>
                <a:miter/>
                <a:tailEnd type="arrow"/>
              </a:ln>
            </p:spPr>
          </p:cxnSp>
        </p:grpSp>
        <p:sp>
          <p:nvSpPr>
            <p:cNvPr id="25" name="TextBox 11">
              <a:extLst>
                <a:ext uri="{FF2B5EF4-FFF2-40B4-BE49-F238E27FC236}">
                  <a16:creationId xmlns:a16="http://schemas.microsoft.com/office/drawing/2014/main" id="{659311FD-0D4F-9C3E-2234-C9EB98ACA0F7}"/>
                </a:ext>
              </a:extLst>
            </p:cNvPr>
            <p:cNvSpPr txBox="1"/>
            <p:nvPr/>
          </p:nvSpPr>
          <p:spPr>
            <a:xfrm>
              <a:off x="10165613" y="575439"/>
              <a:ext cx="681593" cy="369332"/>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800" b="0" i="0" u="none" strike="noStrike" kern="1200" cap="none" spc="0" baseline="0" dirty="0">
                  <a:solidFill>
                    <a:srgbClr val="FF0000"/>
                  </a:solidFill>
                  <a:uFillTx/>
                  <a:latin typeface="Calibri"/>
                </a:rPr>
                <a:t>Inner</a:t>
              </a:r>
            </a:p>
          </p:txBody>
        </p:sp>
        <p:sp>
          <p:nvSpPr>
            <p:cNvPr id="28" name="TextBox 12">
              <a:extLst>
                <a:ext uri="{FF2B5EF4-FFF2-40B4-BE49-F238E27FC236}">
                  <a16:creationId xmlns:a16="http://schemas.microsoft.com/office/drawing/2014/main" id="{5EE6AA03-64C2-E37C-4232-ED7F93B5ED0C}"/>
                </a:ext>
              </a:extLst>
            </p:cNvPr>
            <p:cNvSpPr txBox="1"/>
            <p:nvPr/>
          </p:nvSpPr>
          <p:spPr>
            <a:xfrm>
              <a:off x="9996044" y="1050748"/>
              <a:ext cx="850739"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800" b="0" i="0" u="none" strike="noStrike" kern="1200" cap="none" spc="0" baseline="0" dirty="0">
                  <a:solidFill>
                    <a:srgbClr val="00FF00"/>
                  </a:solidFill>
                  <a:uFillTx/>
                  <a:latin typeface="Calibri"/>
                </a:rPr>
                <a:t>Outer</a:t>
              </a:r>
            </a:p>
          </p:txBody>
        </p:sp>
      </p:grpSp>
      <p:sp>
        <p:nvSpPr>
          <p:cNvPr id="63" name="TextBox 62">
            <a:extLst>
              <a:ext uri="{FF2B5EF4-FFF2-40B4-BE49-F238E27FC236}">
                <a16:creationId xmlns:a16="http://schemas.microsoft.com/office/drawing/2014/main" id="{F36C5469-23EC-F840-3BA6-B4520CCA11D2}"/>
              </a:ext>
            </a:extLst>
          </p:cNvPr>
          <p:cNvSpPr txBox="1"/>
          <p:nvPr/>
        </p:nvSpPr>
        <p:spPr>
          <a:xfrm>
            <a:off x="407987" y="1004497"/>
            <a:ext cx="4712829" cy="1107996"/>
          </a:xfrm>
          <a:prstGeom prst="rect">
            <a:avLst/>
          </a:prstGeom>
          <a:noFill/>
        </p:spPr>
        <p:txBody>
          <a:bodyPr wrap="none" lIns="0" tIns="0" rIns="0" bIns="0" rtlCol="0">
            <a:spAutoFit/>
          </a:bodyPr>
          <a:lstStyle/>
          <a:p>
            <a:pPr algn="l"/>
            <a:r>
              <a:rPr lang="en-US" dirty="0">
                <a:solidFill>
                  <a:schemeClr val="tx2"/>
                </a:solidFill>
              </a:rPr>
              <a:t>During powering</a:t>
            </a:r>
          </a:p>
          <a:p>
            <a:pPr marL="285750" indent="-285750" algn="l">
              <a:buFont typeface="Arial" panose="020B0604020202020204" pitchFamily="34" charset="0"/>
              <a:buChar char="•"/>
            </a:pPr>
            <a:r>
              <a:rPr lang="en-US" dirty="0">
                <a:solidFill>
                  <a:schemeClr val="tx2"/>
                </a:solidFill>
              </a:rPr>
              <a:t>Only </a:t>
            </a:r>
            <a:r>
              <a:rPr lang="en-US" b="1" dirty="0">
                <a:solidFill>
                  <a:schemeClr val="tx2"/>
                </a:solidFill>
              </a:rPr>
              <a:t>connection side </a:t>
            </a:r>
            <a:r>
              <a:rPr lang="en-US" dirty="0">
                <a:solidFill>
                  <a:schemeClr val="tx2"/>
                </a:solidFill>
              </a:rPr>
              <a:t>represented.</a:t>
            </a:r>
          </a:p>
          <a:p>
            <a:pPr marL="285750" indent="-285750" algn="l">
              <a:buFont typeface="Arial" panose="020B0604020202020204" pitchFamily="34" charset="0"/>
              <a:buChar char="•"/>
            </a:pPr>
            <a:r>
              <a:rPr lang="en-US" dirty="0">
                <a:solidFill>
                  <a:schemeClr val="tx2"/>
                </a:solidFill>
              </a:rPr>
              <a:t>Values sifted to 0 </a:t>
            </a:r>
            <a:r>
              <a:rPr lang="en-US" dirty="0" err="1">
                <a:solidFill>
                  <a:schemeClr val="tx2"/>
                </a:solidFill>
              </a:rPr>
              <a:t>kN</a:t>
            </a:r>
            <a:r>
              <a:rPr lang="en-US" dirty="0">
                <a:solidFill>
                  <a:schemeClr val="tx2"/>
                </a:solidFill>
              </a:rPr>
              <a:t> at 0 kA.</a:t>
            </a:r>
          </a:p>
          <a:p>
            <a:pPr marL="285750" indent="-285750" algn="l">
              <a:buFont typeface="Arial" panose="020B0604020202020204" pitchFamily="34" charset="0"/>
              <a:buChar char="•"/>
            </a:pPr>
            <a:r>
              <a:rPr lang="en-US" dirty="0">
                <a:solidFill>
                  <a:schemeClr val="tx2"/>
                </a:solidFill>
              </a:rPr>
              <a:t>More forces transferred to the outer bullets.</a:t>
            </a:r>
            <a:endParaRPr lang="en-GB" dirty="0">
              <a:solidFill>
                <a:schemeClr val="tx2"/>
              </a:solidFill>
            </a:endParaRPr>
          </a:p>
        </p:txBody>
      </p:sp>
      <p:pic>
        <p:nvPicPr>
          <p:cNvPr id="65" name="Picture 64" descr="A graph of different colored lines&#10;&#10;Description automatically generated">
            <a:extLst>
              <a:ext uri="{FF2B5EF4-FFF2-40B4-BE49-F238E27FC236}">
                <a16:creationId xmlns:a16="http://schemas.microsoft.com/office/drawing/2014/main" id="{47128BF4-C053-2664-4CEC-5CE4D4183B5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77578" y="2262039"/>
            <a:ext cx="5334011" cy="4002032"/>
          </a:xfrm>
          <a:prstGeom prst="rect">
            <a:avLst/>
          </a:prstGeom>
        </p:spPr>
      </p:pic>
      <p:pic>
        <p:nvPicPr>
          <p:cNvPr id="67" name="Picture 66" descr="A graph of different colored lines&#10;&#10;Description automatically generated">
            <a:extLst>
              <a:ext uri="{FF2B5EF4-FFF2-40B4-BE49-F238E27FC236}">
                <a16:creationId xmlns:a16="http://schemas.microsoft.com/office/drawing/2014/main" id="{1B3F5739-EA31-1C4D-097E-BFC3C5FE74A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987" y="2229962"/>
            <a:ext cx="5334011" cy="4002032"/>
          </a:xfrm>
          <a:prstGeom prst="rect">
            <a:avLst/>
          </a:prstGeom>
        </p:spPr>
      </p:pic>
    </p:spTree>
    <p:extLst>
      <p:ext uri="{BB962C8B-B14F-4D97-AF65-F5344CB8AC3E}">
        <p14:creationId xmlns:p14="http://schemas.microsoft.com/office/powerpoint/2010/main" val="7651320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1203AF4E-47DD-4866-B197-C84C0CA858CD}"/>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8" name="TextBox 7">
            <a:extLst>
              <a:ext uri="{FF2B5EF4-FFF2-40B4-BE49-F238E27FC236}">
                <a16:creationId xmlns:a16="http://schemas.microsoft.com/office/drawing/2014/main" id="{91006152-C71C-1763-E502-36074AE287EE}"/>
              </a:ext>
            </a:extLst>
          </p:cNvPr>
          <p:cNvSpPr txBox="1"/>
          <p:nvPr/>
        </p:nvSpPr>
        <p:spPr>
          <a:xfrm>
            <a:off x="1656309" y="1269987"/>
            <a:ext cx="9343660" cy="1477328"/>
          </a:xfrm>
          <a:prstGeom prst="rect">
            <a:avLst/>
          </a:prstGeom>
          <a:noFill/>
        </p:spPr>
        <p:txBody>
          <a:bodyPr wrap="square" lIns="0" tIns="0" rIns="0" bIns="0" rtlCol="0">
            <a:spAutoFit/>
          </a:bodyPr>
          <a:lstStyle/>
          <a:p>
            <a:pPr algn="ctr"/>
            <a:r>
              <a:rPr lang="en-GB" sz="4800" dirty="0"/>
              <a:t>Mechanical analysis of MBHDP301b assembly and test</a:t>
            </a:r>
          </a:p>
        </p:txBody>
      </p:sp>
      <p:sp>
        <p:nvSpPr>
          <p:cNvPr id="4" name="TextBox 3">
            <a:extLst>
              <a:ext uri="{FF2B5EF4-FFF2-40B4-BE49-F238E27FC236}">
                <a16:creationId xmlns:a16="http://schemas.microsoft.com/office/drawing/2014/main" id="{F97B13EB-5495-83CA-ACA6-580F9CFC0EC5}"/>
              </a:ext>
            </a:extLst>
          </p:cNvPr>
          <p:cNvSpPr txBox="1"/>
          <p:nvPr/>
        </p:nvSpPr>
        <p:spPr>
          <a:xfrm>
            <a:off x="645147" y="3671495"/>
            <a:ext cx="7203453" cy="2308324"/>
          </a:xfrm>
          <a:prstGeom prst="rect">
            <a:avLst/>
          </a:prstGeom>
          <a:noFill/>
        </p:spPr>
        <p:txBody>
          <a:bodyPr wrap="square" lIns="91440" tIns="45720" rIns="91440" bIns="45720" anchor="t">
            <a:spAutoFit/>
          </a:bodyPr>
          <a:lstStyle/>
          <a:p>
            <a:r>
              <a:rPr lang="en-GB" dirty="0">
                <a:solidFill>
                  <a:schemeClr val="bg2">
                    <a:lumMod val="10000"/>
                  </a:schemeClr>
                </a:solidFill>
              </a:rPr>
              <a:t>Carmen Abad on behalf 11Tesla team</a:t>
            </a:r>
          </a:p>
          <a:p>
            <a:endParaRPr lang="en-GB" dirty="0">
              <a:solidFill>
                <a:schemeClr val="bg2">
                  <a:lumMod val="10000"/>
                </a:schemeClr>
              </a:solidFill>
            </a:endParaRPr>
          </a:p>
          <a:p>
            <a:r>
              <a:rPr lang="pt-BR" sz="1800" dirty="0">
                <a:solidFill>
                  <a:schemeClr val="bg2">
                    <a:lumMod val="10000"/>
                  </a:schemeClr>
                </a:solidFill>
              </a:rPr>
              <a:t>Diego Perini, Ruth Diaz Vez, Cedric Garion, Marco Morrone, Francois-Olivier Pincot, Frederic Savary, Attilio Milanese, Susana Izquierdo Bermudez, Nicolas Bourcey, Nicholas Lusa, Sebastien Luzieux, Michael Guinchard, Sylvain Mugnier, Franco Julio Mangiarotti, Gerard Willering, Jerome Freuvrier, Filip Kosowski, Jean-Luc Guyon, Patrick Viret</a:t>
            </a:r>
          </a:p>
        </p:txBody>
      </p:sp>
      <p:sp>
        <p:nvSpPr>
          <p:cNvPr id="2" name="Date Placeholder 1">
            <a:extLst>
              <a:ext uri="{FF2B5EF4-FFF2-40B4-BE49-F238E27FC236}">
                <a16:creationId xmlns:a16="http://schemas.microsoft.com/office/drawing/2014/main" id="{8BA6408E-55C9-BC79-2F3A-69C5C13F7C77}"/>
              </a:ext>
            </a:extLst>
          </p:cNvPr>
          <p:cNvSpPr>
            <a:spLocks noGrp="1"/>
          </p:cNvSpPr>
          <p:nvPr>
            <p:ph type="dt" sz="half" idx="10"/>
          </p:nvPr>
        </p:nvSpPr>
        <p:spPr/>
        <p:txBody>
          <a:bodyPr/>
          <a:lstStyle/>
          <a:p>
            <a:r>
              <a:rPr lang="en-US" dirty="0"/>
              <a:t>11Tesla Model MBHDP301</a:t>
            </a:r>
          </a:p>
        </p:txBody>
      </p:sp>
      <p:sp>
        <p:nvSpPr>
          <p:cNvPr id="3" name="TextBox 2">
            <a:extLst>
              <a:ext uri="{FF2B5EF4-FFF2-40B4-BE49-F238E27FC236}">
                <a16:creationId xmlns:a16="http://schemas.microsoft.com/office/drawing/2014/main" id="{28AA4ACA-85DE-AA8E-7010-886811303D7A}"/>
              </a:ext>
            </a:extLst>
          </p:cNvPr>
          <p:cNvSpPr txBox="1"/>
          <p:nvPr/>
        </p:nvSpPr>
        <p:spPr>
          <a:xfrm>
            <a:off x="8075599" y="4825657"/>
            <a:ext cx="4116401" cy="1477328"/>
          </a:xfrm>
          <a:prstGeom prst="rect">
            <a:avLst/>
          </a:prstGeom>
          <a:noFill/>
        </p:spPr>
        <p:txBody>
          <a:bodyPr wrap="square" lIns="91440" tIns="45720" rIns="91440" bIns="45720" anchor="t">
            <a:spAutoFit/>
          </a:bodyPr>
          <a:lstStyle/>
          <a:p>
            <a:r>
              <a:rPr lang="en-GB" dirty="0">
                <a:solidFill>
                  <a:schemeClr val="tx2"/>
                </a:solidFill>
              </a:rPr>
              <a:t>Meeting category:</a:t>
            </a:r>
          </a:p>
          <a:p>
            <a:r>
              <a:rPr lang="en-GB" dirty="0">
                <a:solidFill>
                  <a:schemeClr val="tx2"/>
                </a:solidFill>
                <a:hlinkClick r:id="rId3"/>
              </a:rPr>
              <a:t>https://indico.cern.ch/category/5095/</a:t>
            </a:r>
            <a:endParaRPr lang="en-GB" dirty="0">
              <a:solidFill>
                <a:schemeClr val="tx2"/>
              </a:solidFill>
            </a:endParaRPr>
          </a:p>
          <a:p>
            <a:r>
              <a:rPr lang="en-GB" dirty="0">
                <a:solidFill>
                  <a:schemeClr val="tx2"/>
                </a:solidFill>
              </a:rPr>
              <a:t>Meeting:</a:t>
            </a:r>
          </a:p>
          <a:p>
            <a:r>
              <a:rPr lang="en-GB" dirty="0">
                <a:solidFill>
                  <a:schemeClr val="tx2"/>
                </a:solidFill>
                <a:hlinkClick r:id="rId4"/>
              </a:rPr>
              <a:t>https://indico.cern.ch/event/1430746/</a:t>
            </a:r>
            <a:endParaRPr lang="en-GB" dirty="0">
              <a:solidFill>
                <a:schemeClr val="tx2"/>
              </a:solidFill>
            </a:endParaRPr>
          </a:p>
          <a:p>
            <a:endParaRPr lang="en-GB" dirty="0">
              <a:solidFill>
                <a:schemeClr val="tx2"/>
              </a:solidFill>
            </a:endParaRPr>
          </a:p>
        </p:txBody>
      </p:sp>
    </p:spTree>
    <p:extLst>
      <p:ext uri="{BB962C8B-B14F-4D97-AF65-F5344CB8AC3E}">
        <p14:creationId xmlns:p14="http://schemas.microsoft.com/office/powerpoint/2010/main" val="19831505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077CB74-9834-B687-15FD-DC8C20C9980A}"/>
              </a:ext>
            </a:extLst>
          </p:cNvPr>
          <p:cNvSpPr>
            <a:spLocks noGrp="1"/>
          </p:cNvSpPr>
          <p:nvPr>
            <p:ph type="title"/>
          </p:nvPr>
        </p:nvSpPr>
        <p:spPr/>
        <p:txBody>
          <a:bodyPr/>
          <a:lstStyle/>
          <a:p>
            <a:r>
              <a:rPr lang="en-US" dirty="0"/>
              <a:t>Magnet end plate bullets (3)</a:t>
            </a:r>
            <a:endParaRPr lang="en-GB" dirty="0"/>
          </a:p>
        </p:txBody>
      </p:sp>
      <p:sp>
        <p:nvSpPr>
          <p:cNvPr id="4" name="Date Placeholder 3">
            <a:extLst>
              <a:ext uri="{FF2B5EF4-FFF2-40B4-BE49-F238E27FC236}">
                <a16:creationId xmlns:a16="http://schemas.microsoft.com/office/drawing/2014/main" id="{677DFDD6-5811-367B-7892-7EACE06FCC2D}"/>
              </a:ext>
            </a:extLst>
          </p:cNvPr>
          <p:cNvSpPr>
            <a:spLocks noGrp="1"/>
          </p:cNvSpPr>
          <p:nvPr>
            <p:ph type="dt" sz="half" idx="10"/>
          </p:nvPr>
        </p:nvSpPr>
        <p:spPr/>
        <p:txBody>
          <a:bodyPr/>
          <a:lstStyle/>
          <a:p>
            <a:r>
              <a:rPr lang="en-US"/>
              <a:t>11Tesla Model MBHDP301</a:t>
            </a:r>
            <a:endParaRPr lang="en-US" dirty="0"/>
          </a:p>
        </p:txBody>
      </p:sp>
      <p:sp>
        <p:nvSpPr>
          <p:cNvPr id="5" name="Slide Number Placeholder 4">
            <a:extLst>
              <a:ext uri="{FF2B5EF4-FFF2-40B4-BE49-F238E27FC236}">
                <a16:creationId xmlns:a16="http://schemas.microsoft.com/office/drawing/2014/main" id="{CC2A88FA-2AA2-1AA1-4F9D-CE99306E08FD}"/>
              </a:ext>
            </a:extLst>
          </p:cNvPr>
          <p:cNvSpPr>
            <a:spLocks noGrp="1"/>
          </p:cNvSpPr>
          <p:nvPr>
            <p:ph type="sldNum" sz="quarter" idx="12"/>
          </p:nvPr>
        </p:nvSpPr>
        <p:spPr/>
        <p:txBody>
          <a:bodyPr/>
          <a:lstStyle/>
          <a:p>
            <a:fld id="{36B5EA5A-BC32-A742-B11B-8E7414D5B535}" type="slidenum">
              <a:rPr lang="en-US" smtClean="0"/>
              <a:pPr/>
              <a:t>20</a:t>
            </a:fld>
            <a:endParaRPr lang="en-US" dirty="0"/>
          </a:p>
        </p:txBody>
      </p:sp>
      <p:graphicFrame>
        <p:nvGraphicFramePr>
          <p:cNvPr id="8" name="Chart 7">
            <a:extLst>
              <a:ext uri="{FF2B5EF4-FFF2-40B4-BE49-F238E27FC236}">
                <a16:creationId xmlns:a16="http://schemas.microsoft.com/office/drawing/2014/main" id="{50D4F9DE-1BF3-4D66-A398-FEBFB4774244}"/>
              </a:ext>
            </a:extLst>
          </p:cNvPr>
          <p:cNvGraphicFramePr>
            <a:graphicFrameLocks/>
          </p:cNvGraphicFramePr>
          <p:nvPr>
            <p:extLst>
              <p:ext uri="{D42A27DB-BD31-4B8C-83A1-F6EECF244321}">
                <p14:modId xmlns:p14="http://schemas.microsoft.com/office/powerpoint/2010/main" val="2953274505"/>
              </p:ext>
            </p:extLst>
          </p:nvPr>
        </p:nvGraphicFramePr>
        <p:xfrm>
          <a:off x="96543" y="1152685"/>
          <a:ext cx="5571671" cy="451877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Chart 9">
            <a:extLst>
              <a:ext uri="{FF2B5EF4-FFF2-40B4-BE49-F238E27FC236}">
                <a16:creationId xmlns:a16="http://schemas.microsoft.com/office/drawing/2014/main" id="{3D7EF5A5-DAED-41E1-BA27-7D58FFF80A0C}"/>
              </a:ext>
            </a:extLst>
          </p:cNvPr>
          <p:cNvGraphicFramePr>
            <a:graphicFrameLocks/>
          </p:cNvGraphicFramePr>
          <p:nvPr>
            <p:extLst>
              <p:ext uri="{D42A27DB-BD31-4B8C-83A1-F6EECF244321}">
                <p14:modId xmlns:p14="http://schemas.microsoft.com/office/powerpoint/2010/main" val="2741003063"/>
              </p:ext>
            </p:extLst>
          </p:nvPr>
        </p:nvGraphicFramePr>
        <p:xfrm>
          <a:off x="5762490" y="1121782"/>
          <a:ext cx="6306457" cy="4518779"/>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a:extLst>
              <a:ext uri="{FF2B5EF4-FFF2-40B4-BE49-F238E27FC236}">
                <a16:creationId xmlns:a16="http://schemas.microsoft.com/office/drawing/2014/main" id="{CE883C7B-DC62-7816-6AD3-56E9EDB6C378}"/>
              </a:ext>
            </a:extLst>
          </p:cNvPr>
          <p:cNvSpPr txBox="1"/>
          <p:nvPr/>
        </p:nvSpPr>
        <p:spPr>
          <a:xfrm>
            <a:off x="4687887" y="6110514"/>
            <a:ext cx="2386679" cy="184666"/>
          </a:xfrm>
          <a:prstGeom prst="rect">
            <a:avLst/>
          </a:prstGeom>
          <a:noFill/>
        </p:spPr>
        <p:txBody>
          <a:bodyPr wrap="none" lIns="0" tIns="0" rIns="0" bIns="0" rtlCol="0">
            <a:spAutoFit/>
          </a:bodyPr>
          <a:lstStyle/>
          <a:p>
            <a:r>
              <a:rPr lang="en-US" sz="1200" i="1" dirty="0"/>
              <a:t>From EDMS #2711698 S. Mugnier </a:t>
            </a:r>
            <a:endParaRPr lang="en-GB" sz="1200" i="1" dirty="0"/>
          </a:p>
        </p:txBody>
      </p:sp>
      <p:sp>
        <p:nvSpPr>
          <p:cNvPr id="2" name="TextBox 1">
            <a:extLst>
              <a:ext uri="{FF2B5EF4-FFF2-40B4-BE49-F238E27FC236}">
                <a16:creationId xmlns:a16="http://schemas.microsoft.com/office/drawing/2014/main" id="{B6B5D155-B18D-A2CD-C1EB-7B86FFE3DB7C}"/>
              </a:ext>
            </a:extLst>
          </p:cNvPr>
          <p:cNvSpPr txBox="1"/>
          <p:nvPr/>
        </p:nvSpPr>
        <p:spPr>
          <a:xfrm>
            <a:off x="6862271" y="70377"/>
            <a:ext cx="4465966" cy="984885"/>
          </a:xfrm>
          <a:prstGeom prst="rect">
            <a:avLst/>
          </a:prstGeom>
          <a:noFill/>
        </p:spPr>
        <p:txBody>
          <a:bodyPr wrap="none" lIns="0" tIns="0" rIns="0" bIns="0" rtlCol="0">
            <a:spAutoFit/>
          </a:bodyPr>
          <a:lstStyle/>
          <a:p>
            <a:r>
              <a:rPr lang="en-US" sz="1600" dirty="0">
                <a:highlight>
                  <a:srgbClr val="FFFF00"/>
                </a:highlight>
              </a:rPr>
              <a:t>Extra information after meeting:</a:t>
            </a:r>
          </a:p>
          <a:p>
            <a:r>
              <a:rPr lang="en-US" sz="1600" dirty="0">
                <a:highlight>
                  <a:srgbClr val="FFFF00"/>
                </a:highlight>
                <a:hlinkClick r:id="rId4" action="ppaction://hlinksldjump"/>
              </a:rPr>
              <a:t>Bullets in the 11Tesla model DP101</a:t>
            </a:r>
            <a:endParaRPr lang="en-US" sz="1600" dirty="0">
              <a:highlight>
                <a:srgbClr val="FFFF00"/>
              </a:highlight>
            </a:endParaRPr>
          </a:p>
          <a:p>
            <a:r>
              <a:rPr lang="en-US" sz="1600" dirty="0">
                <a:highlight>
                  <a:srgbClr val="FFFF00"/>
                </a:highlight>
                <a:hlinkClick r:id="rId5" action="ppaction://hlinksldjump"/>
              </a:rPr>
              <a:t>Bullets delta cooldown comparison all the models</a:t>
            </a:r>
            <a:endParaRPr lang="en-US" sz="1600" dirty="0">
              <a:highlight>
                <a:srgbClr val="FFFF00"/>
              </a:highlight>
            </a:endParaRPr>
          </a:p>
          <a:p>
            <a:r>
              <a:rPr lang="en-US" sz="1600" dirty="0">
                <a:highlight>
                  <a:srgbClr val="FFFF00"/>
                </a:highlight>
                <a:hlinkClick r:id="rId6" action="ppaction://hlinksldjump"/>
              </a:rPr>
              <a:t>Recovered of values before and after quench</a:t>
            </a:r>
            <a:endParaRPr lang="en-GB" sz="1600" dirty="0">
              <a:highlight>
                <a:srgbClr val="FFFF00"/>
              </a:highlight>
            </a:endParaRPr>
          </a:p>
        </p:txBody>
      </p:sp>
      <p:sp>
        <p:nvSpPr>
          <p:cNvPr id="6" name="TextBox 5">
            <a:extLst>
              <a:ext uri="{FF2B5EF4-FFF2-40B4-BE49-F238E27FC236}">
                <a16:creationId xmlns:a16="http://schemas.microsoft.com/office/drawing/2014/main" id="{C894695C-00C6-1A64-A61F-1B355023144C}"/>
              </a:ext>
            </a:extLst>
          </p:cNvPr>
          <p:cNvSpPr txBox="1"/>
          <p:nvPr/>
        </p:nvSpPr>
        <p:spPr>
          <a:xfrm>
            <a:off x="1896500" y="5299255"/>
            <a:ext cx="1090042" cy="861774"/>
          </a:xfrm>
          <a:prstGeom prst="rect">
            <a:avLst/>
          </a:prstGeom>
          <a:noFill/>
          <a:ln>
            <a:solidFill>
              <a:schemeClr val="dk1"/>
            </a:solidFill>
          </a:ln>
        </p:spPr>
        <p:txBody>
          <a:bodyPr wrap="none" lIns="0" tIns="0" rIns="0" bIns="0" rtlCol="0">
            <a:spAutoFit/>
          </a:bodyPr>
          <a:lstStyle/>
          <a:p>
            <a:pPr algn="l"/>
            <a:r>
              <a:rPr lang="en-US" sz="1400" dirty="0"/>
              <a:t>CS</a:t>
            </a:r>
          </a:p>
          <a:p>
            <a:pPr algn="l"/>
            <a:r>
              <a:rPr lang="en-US" sz="1400" dirty="0"/>
              <a:t>Min=12kA</a:t>
            </a:r>
          </a:p>
          <a:p>
            <a:pPr algn="l"/>
            <a:r>
              <a:rPr lang="en-US" sz="1400" dirty="0"/>
              <a:t>Max=37 kA</a:t>
            </a:r>
          </a:p>
          <a:p>
            <a:pPr algn="l"/>
            <a:r>
              <a:rPr lang="en-US" sz="1400" dirty="0"/>
              <a:t>Range=25 kA</a:t>
            </a:r>
            <a:endParaRPr lang="en-GB" sz="1400" dirty="0"/>
          </a:p>
        </p:txBody>
      </p:sp>
      <p:cxnSp>
        <p:nvCxnSpPr>
          <p:cNvPr id="7" name="Straight Arrow Connector 6">
            <a:extLst>
              <a:ext uri="{FF2B5EF4-FFF2-40B4-BE49-F238E27FC236}">
                <a16:creationId xmlns:a16="http://schemas.microsoft.com/office/drawing/2014/main" id="{0F582925-D2E4-7F43-C154-2BFC87942167}"/>
              </a:ext>
            </a:extLst>
          </p:cNvPr>
          <p:cNvCxnSpPr>
            <a:cxnSpLocks/>
            <a:stCxn id="6" idx="0"/>
          </p:cNvCxnSpPr>
          <p:nvPr/>
        </p:nvCxnSpPr>
        <p:spPr>
          <a:xfrm flipV="1">
            <a:off x="2441521" y="5067074"/>
            <a:ext cx="713903" cy="2321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805673E2-072D-91EE-E75C-E93B7F5B2C71}"/>
              </a:ext>
            </a:extLst>
          </p:cNvPr>
          <p:cNvSpPr txBox="1"/>
          <p:nvPr/>
        </p:nvSpPr>
        <p:spPr>
          <a:xfrm>
            <a:off x="3190450" y="5299255"/>
            <a:ext cx="1139736" cy="861774"/>
          </a:xfrm>
          <a:prstGeom prst="rect">
            <a:avLst/>
          </a:prstGeom>
          <a:noFill/>
          <a:ln>
            <a:solidFill>
              <a:srgbClr val="C00000"/>
            </a:solidFill>
          </a:ln>
        </p:spPr>
        <p:txBody>
          <a:bodyPr wrap="square" lIns="0" tIns="0" rIns="0" bIns="0" rtlCol="0">
            <a:spAutoFit/>
          </a:bodyPr>
          <a:lstStyle/>
          <a:p>
            <a:pPr algn="l"/>
            <a:r>
              <a:rPr lang="en-US" sz="1400" dirty="0">
                <a:solidFill>
                  <a:srgbClr val="C00000"/>
                </a:solidFill>
              </a:rPr>
              <a:t>NCS</a:t>
            </a:r>
          </a:p>
          <a:p>
            <a:pPr algn="l"/>
            <a:r>
              <a:rPr lang="en-US" sz="1400" dirty="0">
                <a:solidFill>
                  <a:srgbClr val="C00000"/>
                </a:solidFill>
              </a:rPr>
              <a:t>Min=7kA</a:t>
            </a:r>
          </a:p>
          <a:p>
            <a:pPr algn="l"/>
            <a:r>
              <a:rPr lang="en-US" sz="1400" dirty="0">
                <a:solidFill>
                  <a:srgbClr val="C00000"/>
                </a:solidFill>
              </a:rPr>
              <a:t>Max=34 kA</a:t>
            </a:r>
          </a:p>
          <a:p>
            <a:pPr algn="l"/>
            <a:r>
              <a:rPr lang="en-US" sz="1400" dirty="0">
                <a:solidFill>
                  <a:srgbClr val="C00000"/>
                </a:solidFill>
              </a:rPr>
              <a:t>Range=27 kA</a:t>
            </a:r>
            <a:endParaRPr lang="en-GB" sz="1400" dirty="0">
              <a:solidFill>
                <a:srgbClr val="C00000"/>
              </a:solidFill>
            </a:endParaRPr>
          </a:p>
        </p:txBody>
      </p:sp>
      <p:cxnSp>
        <p:nvCxnSpPr>
          <p:cNvPr id="12" name="Straight Arrow Connector 11">
            <a:extLst>
              <a:ext uri="{FF2B5EF4-FFF2-40B4-BE49-F238E27FC236}">
                <a16:creationId xmlns:a16="http://schemas.microsoft.com/office/drawing/2014/main" id="{F025BD6C-3186-291A-2E20-3606B3D3CC44}"/>
              </a:ext>
            </a:extLst>
          </p:cNvPr>
          <p:cNvCxnSpPr>
            <a:cxnSpLocks/>
            <a:stCxn id="9" idx="0"/>
          </p:cNvCxnSpPr>
          <p:nvPr/>
        </p:nvCxnSpPr>
        <p:spPr>
          <a:xfrm flipH="1" flipV="1">
            <a:off x="3560329" y="5038437"/>
            <a:ext cx="199989" cy="260818"/>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356D995A-71D6-56C1-DE0E-7CC57DB71905}"/>
              </a:ext>
            </a:extLst>
          </p:cNvPr>
          <p:cNvSpPr txBox="1"/>
          <p:nvPr/>
        </p:nvSpPr>
        <p:spPr>
          <a:xfrm>
            <a:off x="8107181" y="5197483"/>
            <a:ext cx="1040349" cy="861774"/>
          </a:xfrm>
          <a:prstGeom prst="rect">
            <a:avLst/>
          </a:prstGeom>
          <a:noFill/>
          <a:ln>
            <a:solidFill>
              <a:schemeClr val="dk1"/>
            </a:solidFill>
          </a:ln>
        </p:spPr>
        <p:txBody>
          <a:bodyPr wrap="none" lIns="0" tIns="0" rIns="0" bIns="0" rtlCol="0">
            <a:spAutoFit/>
          </a:bodyPr>
          <a:lstStyle/>
          <a:p>
            <a:pPr algn="l"/>
            <a:r>
              <a:rPr lang="en-US" sz="1400" dirty="0"/>
              <a:t>CS</a:t>
            </a:r>
          </a:p>
          <a:p>
            <a:pPr algn="l"/>
            <a:r>
              <a:rPr lang="en-US" sz="1400" dirty="0"/>
              <a:t>Min=23 kA</a:t>
            </a:r>
          </a:p>
          <a:p>
            <a:pPr algn="l"/>
            <a:r>
              <a:rPr lang="en-US" sz="1400" dirty="0"/>
              <a:t>Max=29 kA</a:t>
            </a:r>
          </a:p>
          <a:p>
            <a:pPr algn="l"/>
            <a:r>
              <a:rPr lang="en-US" sz="1400" dirty="0"/>
              <a:t>Range= 6 kA</a:t>
            </a:r>
            <a:endParaRPr lang="en-GB" sz="1400" dirty="0"/>
          </a:p>
        </p:txBody>
      </p:sp>
      <p:cxnSp>
        <p:nvCxnSpPr>
          <p:cNvPr id="23" name="Straight Arrow Connector 22">
            <a:extLst>
              <a:ext uri="{FF2B5EF4-FFF2-40B4-BE49-F238E27FC236}">
                <a16:creationId xmlns:a16="http://schemas.microsoft.com/office/drawing/2014/main" id="{02F7B9EE-8E7C-5C53-88AF-C38D6647CF45}"/>
              </a:ext>
            </a:extLst>
          </p:cNvPr>
          <p:cNvCxnSpPr>
            <a:cxnSpLocks/>
            <a:stCxn id="22" idx="0"/>
          </p:cNvCxnSpPr>
          <p:nvPr/>
        </p:nvCxnSpPr>
        <p:spPr>
          <a:xfrm flipV="1">
            <a:off x="8627356" y="4876628"/>
            <a:ext cx="834525" cy="3208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27F1025-7216-812E-4626-757BB2826832}"/>
              </a:ext>
            </a:extLst>
          </p:cNvPr>
          <p:cNvSpPr txBox="1"/>
          <p:nvPr/>
        </p:nvSpPr>
        <p:spPr>
          <a:xfrm>
            <a:off x="9401131" y="5197483"/>
            <a:ext cx="1139736" cy="861774"/>
          </a:xfrm>
          <a:prstGeom prst="rect">
            <a:avLst/>
          </a:prstGeom>
          <a:noFill/>
          <a:ln>
            <a:solidFill>
              <a:srgbClr val="C00000"/>
            </a:solidFill>
          </a:ln>
        </p:spPr>
        <p:txBody>
          <a:bodyPr wrap="square" lIns="0" tIns="0" rIns="0" bIns="0" rtlCol="0">
            <a:spAutoFit/>
          </a:bodyPr>
          <a:lstStyle/>
          <a:p>
            <a:pPr algn="l"/>
            <a:r>
              <a:rPr lang="en-US" sz="1400" dirty="0">
                <a:solidFill>
                  <a:srgbClr val="C00000"/>
                </a:solidFill>
              </a:rPr>
              <a:t>NCS</a:t>
            </a:r>
          </a:p>
          <a:p>
            <a:pPr algn="l"/>
            <a:r>
              <a:rPr lang="en-US" sz="1400" dirty="0">
                <a:solidFill>
                  <a:srgbClr val="C00000"/>
                </a:solidFill>
              </a:rPr>
              <a:t>Min=23 kA</a:t>
            </a:r>
          </a:p>
          <a:p>
            <a:pPr algn="l"/>
            <a:r>
              <a:rPr lang="en-US" sz="1400" dirty="0">
                <a:solidFill>
                  <a:srgbClr val="C00000"/>
                </a:solidFill>
              </a:rPr>
              <a:t>Max=38 kA</a:t>
            </a:r>
          </a:p>
          <a:p>
            <a:pPr algn="l"/>
            <a:r>
              <a:rPr lang="en-US" sz="1400" dirty="0">
                <a:solidFill>
                  <a:srgbClr val="C00000"/>
                </a:solidFill>
              </a:rPr>
              <a:t>Range=15 kA</a:t>
            </a:r>
            <a:endParaRPr lang="en-GB" sz="1400" dirty="0">
              <a:solidFill>
                <a:srgbClr val="C00000"/>
              </a:solidFill>
            </a:endParaRPr>
          </a:p>
        </p:txBody>
      </p:sp>
      <p:cxnSp>
        <p:nvCxnSpPr>
          <p:cNvPr id="25" name="Straight Arrow Connector 24">
            <a:extLst>
              <a:ext uri="{FF2B5EF4-FFF2-40B4-BE49-F238E27FC236}">
                <a16:creationId xmlns:a16="http://schemas.microsoft.com/office/drawing/2014/main" id="{DE43F1F9-DCE2-01CB-79A1-3BEC884B3662}"/>
              </a:ext>
            </a:extLst>
          </p:cNvPr>
          <p:cNvCxnSpPr>
            <a:cxnSpLocks/>
            <a:stCxn id="24" idx="0"/>
          </p:cNvCxnSpPr>
          <p:nvPr/>
        </p:nvCxnSpPr>
        <p:spPr>
          <a:xfrm flipH="1" flipV="1">
            <a:off x="9771010" y="4936665"/>
            <a:ext cx="199989" cy="260818"/>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05624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14A4195-0729-1541-96CD-6E736D626D59}"/>
              </a:ext>
            </a:extLst>
          </p:cNvPr>
          <p:cNvSpPr>
            <a:spLocks noGrp="1"/>
          </p:cNvSpPr>
          <p:nvPr>
            <p:ph type="title"/>
          </p:nvPr>
        </p:nvSpPr>
        <p:spPr/>
        <p:txBody>
          <a:bodyPr/>
          <a:lstStyle/>
          <a:p>
            <a:r>
              <a:rPr lang="en-US" dirty="0"/>
              <a:t>Magnet end plate bullets (4)</a:t>
            </a:r>
            <a:endParaRPr lang="en-GB" dirty="0"/>
          </a:p>
        </p:txBody>
      </p:sp>
      <p:sp>
        <p:nvSpPr>
          <p:cNvPr id="4" name="Date Placeholder 3">
            <a:extLst>
              <a:ext uri="{FF2B5EF4-FFF2-40B4-BE49-F238E27FC236}">
                <a16:creationId xmlns:a16="http://schemas.microsoft.com/office/drawing/2014/main" id="{5CEF50B0-5E24-6222-48BA-43DAC6FC8461}"/>
              </a:ext>
            </a:extLst>
          </p:cNvPr>
          <p:cNvSpPr>
            <a:spLocks noGrp="1"/>
          </p:cNvSpPr>
          <p:nvPr>
            <p:ph type="dt" sz="half" idx="10"/>
          </p:nvPr>
        </p:nvSpPr>
        <p:spPr/>
        <p:txBody>
          <a:bodyPr/>
          <a:lstStyle/>
          <a:p>
            <a:r>
              <a:rPr lang="en-US"/>
              <a:t>11Tesla Model MBHDP301</a:t>
            </a:r>
            <a:endParaRPr lang="en-US" dirty="0"/>
          </a:p>
        </p:txBody>
      </p:sp>
      <p:sp>
        <p:nvSpPr>
          <p:cNvPr id="5" name="Slide Number Placeholder 4">
            <a:extLst>
              <a:ext uri="{FF2B5EF4-FFF2-40B4-BE49-F238E27FC236}">
                <a16:creationId xmlns:a16="http://schemas.microsoft.com/office/drawing/2014/main" id="{52C79C9A-884C-3BF0-A83C-52F94D278C9A}"/>
              </a:ext>
            </a:extLst>
          </p:cNvPr>
          <p:cNvSpPr>
            <a:spLocks noGrp="1"/>
          </p:cNvSpPr>
          <p:nvPr>
            <p:ph type="sldNum" sz="quarter" idx="12"/>
          </p:nvPr>
        </p:nvSpPr>
        <p:spPr/>
        <p:txBody>
          <a:bodyPr/>
          <a:lstStyle/>
          <a:p>
            <a:fld id="{36B5EA5A-BC32-A742-B11B-8E7414D5B535}" type="slidenum">
              <a:rPr lang="en-US" smtClean="0"/>
              <a:pPr/>
              <a:t>21</a:t>
            </a:fld>
            <a:endParaRPr lang="en-US" dirty="0"/>
          </a:p>
        </p:txBody>
      </p:sp>
      <p:pic>
        <p:nvPicPr>
          <p:cNvPr id="33" name="Picture 32" descr="A graph of different colored lines&#10;&#10;Description automatically generated">
            <a:extLst>
              <a:ext uri="{FF2B5EF4-FFF2-40B4-BE49-F238E27FC236}">
                <a16:creationId xmlns:a16="http://schemas.microsoft.com/office/drawing/2014/main" id="{EA13AD1F-B737-4DA5-CFC6-E38E9A2C335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396" y="1155376"/>
            <a:ext cx="5411010" cy="4059803"/>
          </a:xfrm>
          <a:prstGeom prst="rect">
            <a:avLst/>
          </a:prstGeom>
        </p:spPr>
      </p:pic>
      <p:cxnSp>
        <p:nvCxnSpPr>
          <p:cNvPr id="35" name="Straight Connector 34">
            <a:extLst>
              <a:ext uri="{FF2B5EF4-FFF2-40B4-BE49-F238E27FC236}">
                <a16:creationId xmlns:a16="http://schemas.microsoft.com/office/drawing/2014/main" id="{E25E8D80-0DBC-B3AC-7797-3CF6D13038E1}"/>
              </a:ext>
            </a:extLst>
          </p:cNvPr>
          <p:cNvCxnSpPr>
            <a:cxnSpLocks/>
          </p:cNvCxnSpPr>
          <p:nvPr/>
        </p:nvCxnSpPr>
        <p:spPr>
          <a:xfrm>
            <a:off x="1982111" y="2387600"/>
            <a:ext cx="2960368" cy="2252154"/>
          </a:xfrm>
          <a:prstGeom prst="line">
            <a:avLst/>
          </a:prstGeom>
          <a:ln>
            <a:solidFill>
              <a:srgbClr val="FF66CC"/>
            </a:solidFill>
          </a:ln>
        </p:spPr>
        <p:style>
          <a:lnRef idx="1">
            <a:schemeClr val="accent5"/>
          </a:lnRef>
          <a:fillRef idx="0">
            <a:schemeClr val="accent5"/>
          </a:fillRef>
          <a:effectRef idx="0">
            <a:schemeClr val="accent5"/>
          </a:effectRef>
          <a:fontRef idx="minor">
            <a:schemeClr val="tx1"/>
          </a:fontRef>
        </p:style>
      </p:cxnSp>
      <p:cxnSp>
        <p:nvCxnSpPr>
          <p:cNvPr id="36" name="Straight Connector 35">
            <a:extLst>
              <a:ext uri="{FF2B5EF4-FFF2-40B4-BE49-F238E27FC236}">
                <a16:creationId xmlns:a16="http://schemas.microsoft.com/office/drawing/2014/main" id="{1460628B-00D7-4113-38D7-DB88E77BDAC6}"/>
              </a:ext>
            </a:extLst>
          </p:cNvPr>
          <p:cNvCxnSpPr>
            <a:cxnSpLocks/>
          </p:cNvCxnSpPr>
          <p:nvPr/>
        </p:nvCxnSpPr>
        <p:spPr>
          <a:xfrm>
            <a:off x="2861733" y="2205553"/>
            <a:ext cx="2080746" cy="979724"/>
          </a:xfrm>
          <a:prstGeom prst="line">
            <a:avLst/>
          </a:prstGeom>
          <a:ln>
            <a:solidFill>
              <a:srgbClr val="00FFFF"/>
            </a:solidFill>
          </a:ln>
        </p:spPr>
        <p:style>
          <a:lnRef idx="1">
            <a:schemeClr val="accent5"/>
          </a:lnRef>
          <a:fillRef idx="0">
            <a:schemeClr val="accent5"/>
          </a:fillRef>
          <a:effectRef idx="0">
            <a:schemeClr val="accent5"/>
          </a:effectRef>
          <a:fontRef idx="minor">
            <a:schemeClr val="tx1"/>
          </a:fontRef>
        </p:style>
      </p:cxnSp>
      <p:sp>
        <p:nvSpPr>
          <p:cNvPr id="37" name="TextBox 36">
            <a:extLst>
              <a:ext uri="{FF2B5EF4-FFF2-40B4-BE49-F238E27FC236}">
                <a16:creationId xmlns:a16="http://schemas.microsoft.com/office/drawing/2014/main" id="{75F34985-4B7A-602D-3B2F-74B8A153E088}"/>
              </a:ext>
            </a:extLst>
          </p:cNvPr>
          <p:cNvSpPr txBox="1"/>
          <p:nvPr/>
        </p:nvSpPr>
        <p:spPr>
          <a:xfrm>
            <a:off x="3585709" y="4362755"/>
            <a:ext cx="1061358" cy="276999"/>
          </a:xfrm>
          <a:prstGeom prst="rect">
            <a:avLst/>
          </a:prstGeom>
          <a:noFill/>
        </p:spPr>
        <p:txBody>
          <a:bodyPr wrap="square" lIns="0" tIns="0" rIns="0" bIns="0" rtlCol="0">
            <a:spAutoFit/>
          </a:bodyPr>
          <a:lstStyle/>
          <a:p>
            <a:pPr algn="l"/>
            <a:r>
              <a:rPr lang="en-US" dirty="0">
                <a:solidFill>
                  <a:srgbClr val="FF00FF"/>
                </a:solidFill>
              </a:rPr>
              <a:t>50% Fem</a:t>
            </a:r>
            <a:endParaRPr lang="en-GB" dirty="0">
              <a:solidFill>
                <a:srgbClr val="FF00FF"/>
              </a:solidFill>
            </a:endParaRPr>
          </a:p>
        </p:txBody>
      </p:sp>
      <p:sp>
        <p:nvSpPr>
          <p:cNvPr id="38" name="TextBox 37">
            <a:extLst>
              <a:ext uri="{FF2B5EF4-FFF2-40B4-BE49-F238E27FC236}">
                <a16:creationId xmlns:a16="http://schemas.microsoft.com/office/drawing/2014/main" id="{5A09A916-A133-776B-29FC-A9F987CF7E9D}"/>
              </a:ext>
            </a:extLst>
          </p:cNvPr>
          <p:cNvSpPr txBox="1"/>
          <p:nvPr/>
        </p:nvSpPr>
        <p:spPr>
          <a:xfrm>
            <a:off x="4292443" y="3173382"/>
            <a:ext cx="1061358" cy="276999"/>
          </a:xfrm>
          <a:prstGeom prst="rect">
            <a:avLst/>
          </a:prstGeom>
          <a:noFill/>
        </p:spPr>
        <p:txBody>
          <a:bodyPr wrap="square" lIns="0" tIns="0" rIns="0" bIns="0" rtlCol="0">
            <a:spAutoFit/>
          </a:bodyPr>
          <a:lstStyle/>
          <a:p>
            <a:pPr algn="l"/>
            <a:r>
              <a:rPr lang="en-US" dirty="0">
                <a:solidFill>
                  <a:srgbClr val="00FFFF"/>
                </a:solidFill>
              </a:rPr>
              <a:t>30% Fem</a:t>
            </a:r>
            <a:endParaRPr lang="en-GB" dirty="0">
              <a:solidFill>
                <a:srgbClr val="00FFFF"/>
              </a:solidFill>
            </a:endParaRPr>
          </a:p>
        </p:txBody>
      </p:sp>
      <p:sp>
        <p:nvSpPr>
          <p:cNvPr id="39" name="TextBox 38">
            <a:extLst>
              <a:ext uri="{FF2B5EF4-FFF2-40B4-BE49-F238E27FC236}">
                <a16:creationId xmlns:a16="http://schemas.microsoft.com/office/drawing/2014/main" id="{C64F0A31-C3B8-E7E2-3481-DB3F208571E1}"/>
              </a:ext>
            </a:extLst>
          </p:cNvPr>
          <p:cNvSpPr txBox="1"/>
          <p:nvPr/>
        </p:nvSpPr>
        <p:spPr>
          <a:xfrm>
            <a:off x="5499928" y="1155376"/>
            <a:ext cx="6338387" cy="4154984"/>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S" dirty="0">
                <a:solidFill>
                  <a:schemeClr val="tx2"/>
                </a:solidFill>
              </a:rPr>
              <a:t>Higher slope in non connection side, consistent with previous double aperture models [2]. </a:t>
            </a:r>
          </a:p>
          <a:p>
            <a:pPr marL="285750" indent="-285750" algn="l">
              <a:buFont typeface="Arial" panose="020B0604020202020204" pitchFamily="34" charset="0"/>
              <a:buChar char="•"/>
            </a:pPr>
            <a:r>
              <a:rPr lang="en-GB" b="0" dirty="0">
                <a:solidFill>
                  <a:schemeClr val="tx2"/>
                </a:solidFill>
              </a:rPr>
              <a:t>This phenomenon is attributed </a:t>
            </a:r>
            <a:r>
              <a:rPr lang="en-GB" dirty="0">
                <a:solidFill>
                  <a:schemeClr val="tx2"/>
                </a:solidFill>
              </a:rPr>
              <a:t>to the length difference of both sides, </a:t>
            </a:r>
            <a:r>
              <a:rPr lang="en-GB" b="0" dirty="0">
                <a:solidFill>
                  <a:schemeClr val="tx2"/>
                </a:solidFill>
              </a:rPr>
              <a:t>resulting in increased frictional force dissipation on the connection side. These measurements are valuable for calibrating numerical models.</a:t>
            </a:r>
          </a:p>
          <a:p>
            <a:pPr marL="285750" indent="-285750" algn="l">
              <a:buFont typeface="Arial" panose="020B0604020202020204" pitchFamily="34" charset="0"/>
              <a:buChar char="•"/>
            </a:pPr>
            <a:r>
              <a:rPr lang="en-GB" dirty="0">
                <a:solidFill>
                  <a:schemeClr val="tx2"/>
                </a:solidFill>
              </a:rPr>
              <a:t>The forces transmitted to the bullets are inversely proportional to the length of the side:</a:t>
            </a:r>
          </a:p>
          <a:p>
            <a:pPr marL="285750" indent="-285750" algn="l">
              <a:buFont typeface="Arial" panose="020B0604020202020204" pitchFamily="34" charset="0"/>
              <a:buChar char="•"/>
            </a:pPr>
            <a:endParaRPr lang="en-GB" dirty="0">
              <a:solidFill>
                <a:schemeClr val="tx2"/>
              </a:solidFill>
            </a:endParaRPr>
          </a:p>
          <a:p>
            <a:pPr marL="285750" indent="-285750" algn="l">
              <a:buFont typeface="Arial" panose="020B0604020202020204" pitchFamily="34" charset="0"/>
              <a:buChar char="•"/>
            </a:pPr>
            <a:endParaRPr lang="en-GB" dirty="0">
              <a:solidFill>
                <a:schemeClr val="tx2"/>
              </a:solidFill>
            </a:endParaRPr>
          </a:p>
          <a:p>
            <a:pPr marL="285750" indent="-285750" algn="l">
              <a:buFont typeface="Arial" panose="020B0604020202020204" pitchFamily="34" charset="0"/>
              <a:buChar char="•"/>
            </a:pPr>
            <a:endParaRPr lang="en-GB" dirty="0">
              <a:solidFill>
                <a:schemeClr val="tx2"/>
              </a:solidFill>
            </a:endParaRPr>
          </a:p>
          <a:p>
            <a:pPr algn="l"/>
            <a:endParaRPr lang="en-GB" b="0" dirty="0">
              <a:solidFill>
                <a:schemeClr val="tx2"/>
              </a:solidFill>
            </a:endParaRPr>
          </a:p>
          <a:p>
            <a:pPr marL="285750" indent="-285750">
              <a:buFont typeface="Arial" panose="020B0604020202020204" pitchFamily="34" charset="0"/>
              <a:buChar char="•"/>
            </a:pPr>
            <a:r>
              <a:rPr lang="en-GB" dirty="0">
                <a:solidFill>
                  <a:schemeClr val="tx2"/>
                </a:solidFill>
              </a:rPr>
              <a:t>The sum of the transferred forces to the bullets per aperture is the same but the spread is slightly larger in the aperture without end cage.</a:t>
            </a:r>
            <a:endParaRPr lang="en-GB" b="0" dirty="0">
              <a:solidFill>
                <a:schemeClr val="tx2"/>
              </a:solidFill>
            </a:endParaRPr>
          </a:p>
        </p:txBody>
      </p:sp>
      <mc:AlternateContent xmlns:mc="http://schemas.openxmlformats.org/markup-compatibility/2006" xmlns:a14="http://schemas.microsoft.com/office/drawing/2010/main">
        <mc:Choice Requires="a14">
          <p:sp>
            <p:nvSpPr>
              <p:cNvPr id="49" name="TextBox 48">
                <a:extLst>
                  <a:ext uri="{FF2B5EF4-FFF2-40B4-BE49-F238E27FC236}">
                    <a16:creationId xmlns:a16="http://schemas.microsoft.com/office/drawing/2014/main" id="{9697B98D-8506-0BBC-95D7-5F01CAB6AD95}"/>
                  </a:ext>
                </a:extLst>
              </p:cNvPr>
              <p:cNvSpPr txBox="1"/>
              <p:nvPr/>
            </p:nvSpPr>
            <p:spPr>
              <a:xfrm>
                <a:off x="6094551" y="3513677"/>
                <a:ext cx="1485984" cy="57304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i="1" smtClean="0">
                              <a:latin typeface="Cambria Math" panose="02040503050406030204" pitchFamily="18" charset="0"/>
                            </a:rPr>
                          </m:ctrlPr>
                        </m:fPr>
                        <m:num>
                          <m:sSub>
                            <m:sSubPr>
                              <m:ctrlPr>
                                <a:rPr lang="en-GB" i="1" smtClean="0">
                                  <a:latin typeface="Cambria Math" panose="02040503050406030204" pitchFamily="18" charset="0"/>
                                </a:rPr>
                              </m:ctrlPr>
                            </m:sSubPr>
                            <m:e>
                              <m:r>
                                <a:rPr lang="en-US" b="0" i="1" smtClean="0">
                                  <a:latin typeface="Cambria Math" panose="02040503050406030204" pitchFamily="18" charset="0"/>
                                </a:rPr>
                                <m:t>𝑙</m:t>
                              </m:r>
                            </m:e>
                            <m:sub>
                              <m:r>
                                <a:rPr lang="en-US" b="0" i="1" smtClean="0">
                                  <a:latin typeface="Cambria Math" panose="02040503050406030204" pitchFamily="18" charset="0"/>
                                </a:rPr>
                                <m:t>h𝑒𝑎𝑑𝐶𝑆</m:t>
                              </m:r>
                            </m:sub>
                          </m:sSub>
                        </m:num>
                        <m:den>
                          <m:sSub>
                            <m:sSubPr>
                              <m:ctrlPr>
                                <a:rPr lang="en-GB" i="1" smtClean="0">
                                  <a:latin typeface="Cambria Math" panose="02040503050406030204" pitchFamily="18" charset="0"/>
                                </a:rPr>
                              </m:ctrlPr>
                            </m:sSubPr>
                            <m:e>
                              <m:r>
                                <a:rPr lang="en-US" b="0" i="1" smtClean="0">
                                  <a:latin typeface="Cambria Math" panose="02040503050406030204" pitchFamily="18" charset="0"/>
                                </a:rPr>
                                <m:t>𝑙</m:t>
                              </m:r>
                            </m:e>
                            <m:sub>
                              <m:r>
                                <a:rPr lang="en-US" b="0" i="1" smtClean="0">
                                  <a:latin typeface="Cambria Math" panose="02040503050406030204" pitchFamily="18" charset="0"/>
                                </a:rPr>
                                <m:t>h𝑒𝑎𝑑𝑁𝐶𝑆</m:t>
                              </m:r>
                            </m:sub>
                          </m:sSub>
                        </m:den>
                      </m:f>
                      <m:r>
                        <a:rPr lang="en-US" b="0" i="1" smtClean="0">
                          <a:latin typeface="Cambria Math" panose="02040503050406030204" pitchFamily="18" charset="0"/>
                        </a:rPr>
                        <m:t>=1.7</m:t>
                      </m:r>
                    </m:oMath>
                  </m:oMathPara>
                </a14:m>
                <a:endParaRPr lang="en-GB" dirty="0"/>
              </a:p>
            </p:txBody>
          </p:sp>
        </mc:Choice>
        <mc:Fallback xmlns="">
          <p:sp>
            <p:nvSpPr>
              <p:cNvPr id="49" name="TextBox 48">
                <a:extLst>
                  <a:ext uri="{FF2B5EF4-FFF2-40B4-BE49-F238E27FC236}">
                    <a16:creationId xmlns:a16="http://schemas.microsoft.com/office/drawing/2014/main" id="{9697B98D-8506-0BBC-95D7-5F01CAB6AD95}"/>
                  </a:ext>
                </a:extLst>
              </p:cNvPr>
              <p:cNvSpPr txBox="1">
                <a:spLocks noRot="1" noChangeAspect="1" noMove="1" noResize="1" noEditPoints="1" noAdjustHandles="1" noChangeArrowheads="1" noChangeShapeType="1" noTextEdit="1"/>
              </p:cNvSpPr>
              <p:nvPr/>
            </p:nvSpPr>
            <p:spPr>
              <a:xfrm>
                <a:off x="6094551" y="3513677"/>
                <a:ext cx="1485984" cy="573042"/>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A5133A87-3C73-48D1-1536-874CC3AD6F6B}"/>
                  </a:ext>
                </a:extLst>
              </p:cNvPr>
              <p:cNvSpPr txBox="1"/>
              <p:nvPr/>
            </p:nvSpPr>
            <p:spPr>
              <a:xfrm>
                <a:off x="8669121" y="3517470"/>
                <a:ext cx="2010230" cy="58368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i="1" smtClean="0">
                              <a:latin typeface="Cambria Math" panose="02040503050406030204" pitchFamily="18" charset="0"/>
                            </a:rPr>
                          </m:ctrlPr>
                        </m:fPr>
                        <m:num>
                          <m:sSub>
                            <m:sSubPr>
                              <m:ctrlPr>
                                <a:rPr lang="en-GB"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𝑒𝑚</m:t>
                              </m:r>
                              <m:r>
                                <a:rPr lang="en-US" b="0" i="1" smtClean="0">
                                  <a:latin typeface="Cambria Math" panose="02040503050406030204" pitchFamily="18" charset="0"/>
                                </a:rPr>
                                <m:t>_</m:t>
                              </m:r>
                              <m:r>
                                <a:rPr lang="en-US" b="0" i="1" smtClean="0">
                                  <a:latin typeface="Cambria Math" panose="02040503050406030204" pitchFamily="18" charset="0"/>
                                </a:rPr>
                                <m:t>𝑏𝑢𝑙𝑙𝑒𝑡𝑠𝑁𝐶𝑆</m:t>
                              </m:r>
                            </m:sub>
                          </m:sSub>
                        </m:num>
                        <m:den>
                          <m:sSub>
                            <m:sSubPr>
                              <m:ctrlPr>
                                <a:rPr lang="en-GB"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𝑒𝑚</m:t>
                              </m:r>
                              <m:r>
                                <a:rPr lang="en-US" b="0" i="1" smtClean="0">
                                  <a:latin typeface="Cambria Math" panose="02040503050406030204" pitchFamily="18" charset="0"/>
                                </a:rPr>
                                <m:t>_</m:t>
                              </m:r>
                              <m:r>
                                <a:rPr lang="en-US" b="0" i="1" smtClean="0">
                                  <a:latin typeface="Cambria Math" panose="02040503050406030204" pitchFamily="18" charset="0"/>
                                </a:rPr>
                                <m:t>𝑏𝑢𝑙𝑙𝑒𝑡𝑠𝐶𝑆</m:t>
                              </m:r>
                            </m:sub>
                          </m:sSub>
                        </m:den>
                      </m:f>
                      <m:r>
                        <a:rPr lang="en-US" b="0" i="1" smtClean="0">
                          <a:latin typeface="Cambria Math" panose="02040503050406030204" pitchFamily="18" charset="0"/>
                        </a:rPr>
                        <m:t>=1.7</m:t>
                      </m:r>
                    </m:oMath>
                  </m:oMathPara>
                </a14:m>
                <a:endParaRPr lang="en-GB" dirty="0"/>
              </a:p>
            </p:txBody>
          </p:sp>
        </mc:Choice>
        <mc:Fallback xmlns="">
          <p:sp>
            <p:nvSpPr>
              <p:cNvPr id="50" name="TextBox 49">
                <a:extLst>
                  <a:ext uri="{FF2B5EF4-FFF2-40B4-BE49-F238E27FC236}">
                    <a16:creationId xmlns:a16="http://schemas.microsoft.com/office/drawing/2014/main" id="{A5133A87-3C73-48D1-1536-874CC3AD6F6B}"/>
                  </a:ext>
                </a:extLst>
              </p:cNvPr>
              <p:cNvSpPr txBox="1">
                <a:spLocks noRot="1" noChangeAspect="1" noMove="1" noResize="1" noEditPoints="1" noAdjustHandles="1" noChangeArrowheads="1" noChangeShapeType="1" noTextEdit="1"/>
              </p:cNvSpPr>
              <p:nvPr/>
            </p:nvSpPr>
            <p:spPr>
              <a:xfrm>
                <a:off x="8669121" y="3517470"/>
                <a:ext cx="2010230" cy="583686"/>
              </a:xfrm>
              <a:prstGeom prst="rect">
                <a:avLst/>
              </a:prstGeom>
              <a:blipFill>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875494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C17E994-7641-E1C5-761A-94A3DC6A0FF1}"/>
              </a:ext>
            </a:extLst>
          </p:cNvPr>
          <p:cNvSpPr>
            <a:spLocks noGrp="1"/>
          </p:cNvSpPr>
          <p:nvPr>
            <p:ph type="title"/>
          </p:nvPr>
        </p:nvSpPr>
        <p:spPr/>
        <p:txBody>
          <a:bodyPr/>
          <a:lstStyle/>
          <a:p>
            <a:r>
              <a:rPr lang="en-US" dirty="0"/>
              <a:t>End cage rods (1)</a:t>
            </a:r>
            <a:endParaRPr lang="en-GB" dirty="0"/>
          </a:p>
        </p:txBody>
      </p:sp>
      <p:sp>
        <p:nvSpPr>
          <p:cNvPr id="4" name="Date Placeholder 3">
            <a:extLst>
              <a:ext uri="{FF2B5EF4-FFF2-40B4-BE49-F238E27FC236}">
                <a16:creationId xmlns:a16="http://schemas.microsoft.com/office/drawing/2014/main" id="{ABB7E158-4150-34B9-01D0-BD3038A7BE10}"/>
              </a:ext>
            </a:extLst>
          </p:cNvPr>
          <p:cNvSpPr>
            <a:spLocks noGrp="1"/>
          </p:cNvSpPr>
          <p:nvPr>
            <p:ph type="dt" sz="half" idx="10"/>
          </p:nvPr>
        </p:nvSpPr>
        <p:spPr/>
        <p:txBody>
          <a:bodyPr/>
          <a:lstStyle/>
          <a:p>
            <a:r>
              <a:rPr lang="en-US"/>
              <a:t>11Tesla Model MBHDP301</a:t>
            </a:r>
            <a:endParaRPr lang="en-US" dirty="0"/>
          </a:p>
        </p:txBody>
      </p:sp>
      <p:sp>
        <p:nvSpPr>
          <p:cNvPr id="5" name="Slide Number Placeholder 4">
            <a:extLst>
              <a:ext uri="{FF2B5EF4-FFF2-40B4-BE49-F238E27FC236}">
                <a16:creationId xmlns:a16="http://schemas.microsoft.com/office/drawing/2014/main" id="{1169A3E5-F62C-7AF4-5A8E-D765DE237A6B}"/>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
        <p:nvSpPr>
          <p:cNvPr id="8" name="TextBox 7">
            <a:extLst>
              <a:ext uri="{FF2B5EF4-FFF2-40B4-BE49-F238E27FC236}">
                <a16:creationId xmlns:a16="http://schemas.microsoft.com/office/drawing/2014/main" id="{30C45D45-097C-B92E-DDC7-252621CF95C7}"/>
              </a:ext>
            </a:extLst>
          </p:cNvPr>
          <p:cNvSpPr txBox="1"/>
          <p:nvPr/>
        </p:nvSpPr>
        <p:spPr>
          <a:xfrm>
            <a:off x="559483" y="1097633"/>
            <a:ext cx="4558308" cy="1107996"/>
          </a:xfrm>
          <a:prstGeom prst="rect">
            <a:avLst/>
          </a:prstGeom>
          <a:noFill/>
          <a:ln>
            <a:solidFill>
              <a:schemeClr val="dk1"/>
            </a:solidFill>
          </a:ln>
        </p:spPr>
        <p:txBody>
          <a:bodyPr wrap="square" lIns="0" tIns="0" rIns="0" bIns="0" rtlCol="0">
            <a:spAutoFit/>
          </a:bodyPr>
          <a:lstStyle/>
          <a:p>
            <a:pPr algn="l"/>
            <a:r>
              <a:rPr lang="en-US" dirty="0">
                <a:solidFill>
                  <a:schemeClr val="tx2"/>
                </a:solidFill>
                <a:hlinkClick r:id="rId3">
                  <a:extLst>
                    <a:ext uri="{A12FA001-AC4F-418D-AE19-62706E023703}">
                      <ahyp:hlinkClr xmlns:ahyp="http://schemas.microsoft.com/office/drawing/2018/hyperlinkcolor" val="tx"/>
                    </a:ext>
                  </a:extLst>
                </a:hlinkClick>
              </a:rPr>
              <a:t>End cage activation </a:t>
            </a:r>
            <a:r>
              <a:rPr lang="en-US" dirty="0">
                <a:solidFill>
                  <a:schemeClr val="tx2"/>
                </a:solidFill>
              </a:rPr>
              <a:t>– room temperature</a:t>
            </a:r>
          </a:p>
          <a:p>
            <a:r>
              <a:rPr lang="en-GB" dirty="0">
                <a:solidFill>
                  <a:schemeClr val="tx2"/>
                </a:solidFill>
              </a:rPr>
              <a:t>Preload with 12% of the electromagnetic forces, 29 </a:t>
            </a:r>
            <a:r>
              <a:rPr lang="en-GB" dirty="0" err="1">
                <a:solidFill>
                  <a:schemeClr val="tx2"/>
                </a:solidFill>
              </a:rPr>
              <a:t>kN</a:t>
            </a:r>
            <a:r>
              <a:rPr lang="en-GB" dirty="0">
                <a:solidFill>
                  <a:schemeClr val="tx2"/>
                </a:solidFill>
              </a:rPr>
              <a:t>/coil. Loading r</a:t>
            </a:r>
            <a:r>
              <a:rPr lang="en-GB" dirty="0">
                <a:solidFill>
                  <a:schemeClr val="tx2"/>
                </a:solidFill>
                <a:hlinkClick r:id="rId3"/>
              </a:rPr>
              <a:t>eport</a:t>
            </a:r>
            <a:r>
              <a:rPr lang="en-GB" dirty="0">
                <a:solidFill>
                  <a:schemeClr val="tx2"/>
                </a:solidFill>
              </a:rPr>
              <a:t>. The rods compress the coil head.</a:t>
            </a:r>
          </a:p>
        </p:txBody>
      </p:sp>
      <p:grpSp>
        <p:nvGrpSpPr>
          <p:cNvPr id="65" name="Group 64">
            <a:extLst>
              <a:ext uri="{FF2B5EF4-FFF2-40B4-BE49-F238E27FC236}">
                <a16:creationId xmlns:a16="http://schemas.microsoft.com/office/drawing/2014/main" id="{A524D622-D739-3729-D58B-59C209388660}"/>
              </a:ext>
            </a:extLst>
          </p:cNvPr>
          <p:cNvGrpSpPr/>
          <p:nvPr/>
        </p:nvGrpSpPr>
        <p:grpSpPr>
          <a:xfrm>
            <a:off x="556167" y="2255871"/>
            <a:ext cx="3620632" cy="2492990"/>
            <a:chOff x="343516" y="2100371"/>
            <a:chExt cx="4709803" cy="3212013"/>
          </a:xfrm>
        </p:grpSpPr>
        <p:grpSp>
          <p:nvGrpSpPr>
            <p:cNvPr id="36" name="Group 35">
              <a:extLst>
                <a:ext uri="{FF2B5EF4-FFF2-40B4-BE49-F238E27FC236}">
                  <a16:creationId xmlns:a16="http://schemas.microsoft.com/office/drawing/2014/main" id="{59941B9D-978B-0D01-939F-48DF15E53E2C}"/>
                </a:ext>
              </a:extLst>
            </p:cNvPr>
            <p:cNvGrpSpPr/>
            <p:nvPr/>
          </p:nvGrpSpPr>
          <p:grpSpPr>
            <a:xfrm>
              <a:off x="343516" y="2100371"/>
              <a:ext cx="4709803" cy="3212013"/>
              <a:chOff x="558155" y="2100371"/>
              <a:chExt cx="4709803" cy="3212013"/>
            </a:xfrm>
          </p:grpSpPr>
          <p:pic>
            <p:nvPicPr>
              <p:cNvPr id="7" name="Picture 6" descr="A blue and green rectangular object with a black stripe&#10;&#10;Description automatically generated with medium confidence">
                <a:extLst>
                  <a:ext uri="{FF2B5EF4-FFF2-40B4-BE49-F238E27FC236}">
                    <a16:creationId xmlns:a16="http://schemas.microsoft.com/office/drawing/2014/main" id="{514121D8-9900-101D-892A-898D1DC6654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0249" r="9430"/>
              <a:stretch/>
            </p:blipFill>
            <p:spPr>
              <a:xfrm>
                <a:off x="558155" y="2100371"/>
                <a:ext cx="4709803" cy="3212013"/>
              </a:xfrm>
              <a:prstGeom prst="rect">
                <a:avLst/>
              </a:prstGeom>
            </p:spPr>
          </p:pic>
          <p:cxnSp>
            <p:nvCxnSpPr>
              <p:cNvPr id="10" name="Straight Arrow Connector 9">
                <a:extLst>
                  <a:ext uri="{FF2B5EF4-FFF2-40B4-BE49-F238E27FC236}">
                    <a16:creationId xmlns:a16="http://schemas.microsoft.com/office/drawing/2014/main" id="{1265018C-13C2-25DF-5077-E46615C580DE}"/>
                  </a:ext>
                </a:extLst>
              </p:cNvPr>
              <p:cNvCxnSpPr>
                <a:cxnSpLocks/>
              </p:cNvCxnSpPr>
              <p:nvPr/>
            </p:nvCxnSpPr>
            <p:spPr>
              <a:xfrm>
                <a:off x="1220328" y="3178358"/>
                <a:ext cx="413658" cy="97972"/>
              </a:xfrm>
              <a:prstGeom prst="straightConnector1">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AAB4C12E-2D6E-44B4-7A5F-CC582DECFE54}"/>
                  </a:ext>
                </a:extLst>
              </p:cNvPr>
              <p:cNvCxnSpPr>
                <a:cxnSpLocks/>
              </p:cNvCxnSpPr>
              <p:nvPr/>
            </p:nvCxnSpPr>
            <p:spPr>
              <a:xfrm>
                <a:off x="1220328" y="3969088"/>
                <a:ext cx="413658" cy="97972"/>
              </a:xfrm>
              <a:prstGeom prst="straightConnector1">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354B21BD-4B34-F902-19C0-80BBDD5F9420}"/>
                  </a:ext>
                </a:extLst>
              </p:cNvPr>
              <p:cNvCxnSpPr>
                <a:cxnSpLocks/>
              </p:cNvCxnSpPr>
              <p:nvPr/>
            </p:nvCxnSpPr>
            <p:spPr>
              <a:xfrm flipH="1" flipV="1">
                <a:off x="4198046" y="3879567"/>
                <a:ext cx="507809" cy="89522"/>
              </a:xfrm>
              <a:prstGeom prst="straightConnector1">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51" name="Straight Arrow Connector 50">
              <a:extLst>
                <a:ext uri="{FF2B5EF4-FFF2-40B4-BE49-F238E27FC236}">
                  <a16:creationId xmlns:a16="http://schemas.microsoft.com/office/drawing/2014/main" id="{87763820-F4E2-4FB1-FC14-91BD9D167206}"/>
                </a:ext>
              </a:extLst>
            </p:cNvPr>
            <p:cNvCxnSpPr>
              <a:cxnSpLocks/>
            </p:cNvCxnSpPr>
            <p:nvPr/>
          </p:nvCxnSpPr>
          <p:spPr>
            <a:xfrm flipH="1" flipV="1">
              <a:off x="3944041" y="4636897"/>
              <a:ext cx="547176" cy="82956"/>
            </a:xfrm>
            <a:prstGeom prst="straightConnector1">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pic>
        <p:nvPicPr>
          <p:cNvPr id="2" name="Picture 1" descr="A machine with wires and wires&#10;&#10;Description automatically generated">
            <a:extLst>
              <a:ext uri="{FF2B5EF4-FFF2-40B4-BE49-F238E27FC236}">
                <a16:creationId xmlns:a16="http://schemas.microsoft.com/office/drawing/2014/main" id="{6CE7928D-228C-3C66-5B2C-B42A09303D1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556" t="17875" b="29833"/>
          <a:stretch/>
        </p:blipFill>
        <p:spPr>
          <a:xfrm flipH="1">
            <a:off x="639892" y="4737489"/>
            <a:ext cx="2830172" cy="1314419"/>
          </a:xfrm>
          <a:prstGeom prst="rect">
            <a:avLst/>
          </a:prstGeom>
        </p:spPr>
      </p:pic>
      <p:grpSp>
        <p:nvGrpSpPr>
          <p:cNvPr id="19" name="Group 18">
            <a:extLst>
              <a:ext uri="{FF2B5EF4-FFF2-40B4-BE49-F238E27FC236}">
                <a16:creationId xmlns:a16="http://schemas.microsoft.com/office/drawing/2014/main" id="{39911220-697C-2F0A-0A13-0357AE60AE87}"/>
              </a:ext>
            </a:extLst>
          </p:cNvPr>
          <p:cNvGrpSpPr/>
          <p:nvPr/>
        </p:nvGrpSpPr>
        <p:grpSpPr>
          <a:xfrm>
            <a:off x="6512567" y="3852956"/>
            <a:ext cx="3965033" cy="2383282"/>
            <a:chOff x="6413197" y="2971940"/>
            <a:chExt cx="4709803" cy="3070663"/>
          </a:xfrm>
        </p:grpSpPr>
        <p:grpSp>
          <p:nvGrpSpPr>
            <p:cNvPr id="64" name="Group 63">
              <a:extLst>
                <a:ext uri="{FF2B5EF4-FFF2-40B4-BE49-F238E27FC236}">
                  <a16:creationId xmlns:a16="http://schemas.microsoft.com/office/drawing/2014/main" id="{5C57F15E-6ED4-4AF2-55F3-ED391CF31382}"/>
                </a:ext>
              </a:extLst>
            </p:cNvPr>
            <p:cNvGrpSpPr/>
            <p:nvPr/>
          </p:nvGrpSpPr>
          <p:grpSpPr>
            <a:xfrm>
              <a:off x="6413197" y="2971940"/>
              <a:ext cx="4709803" cy="3070663"/>
              <a:chOff x="6488848" y="2737364"/>
              <a:chExt cx="4709803" cy="3070663"/>
            </a:xfrm>
          </p:grpSpPr>
          <p:pic>
            <p:nvPicPr>
              <p:cNvPr id="37" name="Picture 36" descr="A blue and green rectangular object with a black stripe&#10;&#10;Description automatically generated with medium confidence">
                <a:extLst>
                  <a:ext uri="{FF2B5EF4-FFF2-40B4-BE49-F238E27FC236}">
                    <a16:creationId xmlns:a16="http://schemas.microsoft.com/office/drawing/2014/main" id="{A33B3992-8CF5-8D09-DB9A-DE9F7E109A0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0249" r="9430" b="4401"/>
              <a:stretch/>
            </p:blipFill>
            <p:spPr>
              <a:xfrm>
                <a:off x="6488848" y="2737364"/>
                <a:ext cx="4709803" cy="3070663"/>
              </a:xfrm>
              <a:prstGeom prst="rect">
                <a:avLst/>
              </a:prstGeom>
            </p:spPr>
          </p:pic>
          <p:cxnSp>
            <p:nvCxnSpPr>
              <p:cNvPr id="38" name="Straight Arrow Connector 37">
                <a:extLst>
                  <a:ext uri="{FF2B5EF4-FFF2-40B4-BE49-F238E27FC236}">
                    <a16:creationId xmlns:a16="http://schemas.microsoft.com/office/drawing/2014/main" id="{CB21942F-7E2E-2A5F-3D0A-30704CC56A89}"/>
                  </a:ext>
                </a:extLst>
              </p:cNvPr>
              <p:cNvCxnSpPr>
                <a:cxnSpLocks/>
              </p:cNvCxnSpPr>
              <p:nvPr/>
            </p:nvCxnSpPr>
            <p:spPr>
              <a:xfrm>
                <a:off x="7279507" y="3817351"/>
                <a:ext cx="333287" cy="80491"/>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B1B2E2FE-A838-D543-828A-E28D76EE7C8B}"/>
                  </a:ext>
                </a:extLst>
              </p:cNvPr>
              <p:cNvCxnSpPr>
                <a:cxnSpLocks/>
              </p:cNvCxnSpPr>
              <p:nvPr/>
            </p:nvCxnSpPr>
            <p:spPr>
              <a:xfrm>
                <a:off x="7279507" y="4632617"/>
                <a:ext cx="333287" cy="85680"/>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90D2E2DE-42FC-DD36-FB56-256E5BD0740E}"/>
                  </a:ext>
                </a:extLst>
              </p:cNvPr>
              <p:cNvCxnSpPr>
                <a:cxnSpLocks/>
              </p:cNvCxnSpPr>
              <p:nvPr/>
            </p:nvCxnSpPr>
            <p:spPr>
              <a:xfrm flipH="1" flipV="1">
                <a:off x="10137806" y="5272513"/>
                <a:ext cx="359927" cy="85548"/>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68B79394-A936-FEE6-A8EB-329985518364}"/>
                  </a:ext>
                </a:extLst>
              </p:cNvPr>
              <p:cNvCxnSpPr>
                <a:cxnSpLocks/>
              </p:cNvCxnSpPr>
              <p:nvPr/>
            </p:nvCxnSpPr>
            <p:spPr>
              <a:xfrm flipH="1" flipV="1">
                <a:off x="10137807" y="4547069"/>
                <a:ext cx="359927" cy="85548"/>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7A36B88E-07D5-A382-2B4E-76D19964B11A}"/>
                  </a:ext>
                </a:extLst>
              </p:cNvPr>
              <p:cNvCxnSpPr>
                <a:cxnSpLocks/>
              </p:cNvCxnSpPr>
              <p:nvPr/>
            </p:nvCxnSpPr>
            <p:spPr>
              <a:xfrm>
                <a:off x="8410676" y="4124974"/>
                <a:ext cx="866145" cy="208607"/>
              </a:xfrm>
              <a:prstGeom prst="straightConnector1">
                <a:avLst/>
              </a:prstGeom>
              <a:ln w="57150">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3D2E7D87-EE27-67B8-9C97-E5D8F734CD09}"/>
                  </a:ext>
                </a:extLst>
              </p:cNvPr>
              <p:cNvCxnSpPr>
                <a:cxnSpLocks/>
              </p:cNvCxnSpPr>
              <p:nvPr/>
            </p:nvCxnSpPr>
            <p:spPr>
              <a:xfrm>
                <a:off x="8299022" y="4852318"/>
                <a:ext cx="866145" cy="208607"/>
              </a:xfrm>
              <a:prstGeom prst="straightConnector1">
                <a:avLst/>
              </a:prstGeom>
              <a:ln w="57150">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6" name="TextBox 5">
              <a:extLst>
                <a:ext uri="{FF2B5EF4-FFF2-40B4-BE49-F238E27FC236}">
                  <a16:creationId xmlns:a16="http://schemas.microsoft.com/office/drawing/2014/main" id="{04E710D0-145C-A10B-54AF-79B364AE5D6B}"/>
                </a:ext>
              </a:extLst>
            </p:cNvPr>
            <p:cNvSpPr txBox="1"/>
            <p:nvPr/>
          </p:nvSpPr>
          <p:spPr>
            <a:xfrm>
              <a:off x="9247715" y="4468304"/>
              <a:ext cx="474489" cy="276999"/>
            </a:xfrm>
            <a:prstGeom prst="rect">
              <a:avLst/>
            </a:prstGeom>
            <a:noFill/>
          </p:spPr>
          <p:txBody>
            <a:bodyPr wrap="none" lIns="0" tIns="0" rIns="0" bIns="0" rtlCol="0">
              <a:spAutoFit/>
            </a:bodyPr>
            <a:lstStyle/>
            <a:p>
              <a:pPr algn="l"/>
              <a:r>
                <a:rPr lang="en-US" b="1" dirty="0">
                  <a:solidFill>
                    <a:schemeClr val="accent5">
                      <a:lumMod val="60000"/>
                      <a:lumOff val="40000"/>
                    </a:schemeClr>
                  </a:solidFill>
                </a:rPr>
                <a:t>Fem</a:t>
              </a:r>
              <a:endParaRPr lang="en-GB" b="1" dirty="0">
                <a:solidFill>
                  <a:schemeClr val="accent5">
                    <a:lumMod val="60000"/>
                    <a:lumOff val="40000"/>
                  </a:schemeClr>
                </a:solidFill>
              </a:endParaRPr>
            </a:p>
          </p:txBody>
        </p:sp>
        <p:sp>
          <p:nvSpPr>
            <p:cNvPr id="9" name="TextBox 8">
              <a:extLst>
                <a:ext uri="{FF2B5EF4-FFF2-40B4-BE49-F238E27FC236}">
                  <a16:creationId xmlns:a16="http://schemas.microsoft.com/office/drawing/2014/main" id="{847089AF-F696-B611-1BFF-B7CBA63CEFD9}"/>
                </a:ext>
              </a:extLst>
            </p:cNvPr>
            <p:cNvSpPr txBox="1"/>
            <p:nvPr/>
          </p:nvSpPr>
          <p:spPr>
            <a:xfrm>
              <a:off x="9136061" y="5224308"/>
              <a:ext cx="474489" cy="276999"/>
            </a:xfrm>
            <a:prstGeom prst="rect">
              <a:avLst/>
            </a:prstGeom>
            <a:noFill/>
          </p:spPr>
          <p:txBody>
            <a:bodyPr wrap="none" lIns="0" tIns="0" rIns="0" bIns="0" rtlCol="0">
              <a:spAutoFit/>
            </a:bodyPr>
            <a:lstStyle/>
            <a:p>
              <a:pPr algn="l"/>
              <a:r>
                <a:rPr lang="en-US" b="1" dirty="0">
                  <a:solidFill>
                    <a:schemeClr val="accent5">
                      <a:lumMod val="60000"/>
                      <a:lumOff val="40000"/>
                    </a:schemeClr>
                  </a:solidFill>
                </a:rPr>
                <a:t>Fem</a:t>
              </a:r>
              <a:endParaRPr lang="en-GB" b="1" dirty="0">
                <a:solidFill>
                  <a:schemeClr val="accent5">
                    <a:lumMod val="60000"/>
                    <a:lumOff val="40000"/>
                  </a:schemeClr>
                </a:solidFill>
              </a:endParaRPr>
            </a:p>
          </p:txBody>
        </p:sp>
      </p:grpSp>
      <p:sp>
        <p:nvSpPr>
          <p:cNvPr id="11" name="TextBox 10">
            <a:extLst>
              <a:ext uri="{FF2B5EF4-FFF2-40B4-BE49-F238E27FC236}">
                <a16:creationId xmlns:a16="http://schemas.microsoft.com/office/drawing/2014/main" id="{EC274694-D1C8-A939-1279-4C2044928203}"/>
              </a:ext>
            </a:extLst>
          </p:cNvPr>
          <p:cNvSpPr txBox="1"/>
          <p:nvPr/>
        </p:nvSpPr>
        <p:spPr>
          <a:xfrm>
            <a:off x="6189745" y="1013639"/>
            <a:ext cx="5745762" cy="830997"/>
          </a:xfrm>
          <a:prstGeom prst="rect">
            <a:avLst/>
          </a:prstGeom>
          <a:noFill/>
          <a:ln>
            <a:solidFill>
              <a:schemeClr val="dk1"/>
            </a:solidFill>
          </a:ln>
        </p:spPr>
        <p:txBody>
          <a:bodyPr wrap="square" lIns="0" tIns="0" rIns="0" bIns="0" rtlCol="0">
            <a:spAutoFit/>
          </a:bodyPr>
          <a:lstStyle/>
          <a:p>
            <a:pPr algn="l"/>
            <a:r>
              <a:rPr lang="en-US" u="sng" dirty="0">
                <a:solidFill>
                  <a:schemeClr val="tx2"/>
                </a:solidFill>
              </a:rPr>
              <a:t>Cool down</a:t>
            </a:r>
            <a:r>
              <a:rPr lang="en-US" b="1" dirty="0">
                <a:solidFill>
                  <a:schemeClr val="tx2"/>
                </a:solidFill>
              </a:rPr>
              <a:t> </a:t>
            </a:r>
            <a:r>
              <a:rPr lang="en-US" dirty="0">
                <a:solidFill>
                  <a:schemeClr val="tx2"/>
                </a:solidFill>
              </a:rPr>
              <a:t>– 1.9k</a:t>
            </a:r>
          </a:p>
          <a:p>
            <a:pPr algn="l"/>
            <a:r>
              <a:rPr lang="en-GB" dirty="0">
                <a:solidFill>
                  <a:schemeClr val="tx2"/>
                </a:solidFill>
              </a:rPr>
              <a:t>During cooldown, some compression is lost, but the heads are still held by the rods. </a:t>
            </a:r>
            <a:endParaRPr lang="en-US" dirty="0">
              <a:solidFill>
                <a:schemeClr val="tx2"/>
              </a:solidFill>
            </a:endParaRPr>
          </a:p>
        </p:txBody>
      </p:sp>
      <p:cxnSp>
        <p:nvCxnSpPr>
          <p:cNvPr id="14" name="Straight Arrow Connector 13">
            <a:extLst>
              <a:ext uri="{FF2B5EF4-FFF2-40B4-BE49-F238E27FC236}">
                <a16:creationId xmlns:a16="http://schemas.microsoft.com/office/drawing/2014/main" id="{8ABCD03D-E011-3CEA-4265-CD8671C55C09}"/>
              </a:ext>
            </a:extLst>
          </p:cNvPr>
          <p:cNvCxnSpPr/>
          <p:nvPr/>
        </p:nvCxnSpPr>
        <p:spPr>
          <a:xfrm>
            <a:off x="5269285" y="1211196"/>
            <a:ext cx="732972"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5" name="Straight Arrow Connector 14">
            <a:extLst>
              <a:ext uri="{FF2B5EF4-FFF2-40B4-BE49-F238E27FC236}">
                <a16:creationId xmlns:a16="http://schemas.microsoft.com/office/drawing/2014/main" id="{D3F26945-3408-F0D0-B3A7-4F149E71C46C}"/>
              </a:ext>
            </a:extLst>
          </p:cNvPr>
          <p:cNvCxnSpPr>
            <a:cxnSpLocks/>
          </p:cNvCxnSpPr>
          <p:nvPr/>
        </p:nvCxnSpPr>
        <p:spPr>
          <a:xfrm>
            <a:off x="8613036" y="1916633"/>
            <a:ext cx="0" cy="458092"/>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21" name="TextBox 20">
            <a:extLst>
              <a:ext uri="{FF2B5EF4-FFF2-40B4-BE49-F238E27FC236}">
                <a16:creationId xmlns:a16="http://schemas.microsoft.com/office/drawing/2014/main" id="{1A4807F5-2A46-ABAE-78EF-6BBCCBB9E927}"/>
              </a:ext>
            </a:extLst>
          </p:cNvPr>
          <p:cNvSpPr txBox="1"/>
          <p:nvPr/>
        </p:nvSpPr>
        <p:spPr>
          <a:xfrm>
            <a:off x="5348513" y="2400999"/>
            <a:ext cx="6763655" cy="1661993"/>
          </a:xfrm>
          <a:prstGeom prst="rect">
            <a:avLst/>
          </a:prstGeom>
          <a:noFill/>
          <a:ln>
            <a:solidFill>
              <a:schemeClr val="dk1"/>
            </a:solidFill>
          </a:ln>
        </p:spPr>
        <p:txBody>
          <a:bodyPr wrap="square" lIns="0" tIns="0" rIns="0" bIns="0" rtlCol="0">
            <a:spAutoFit/>
          </a:bodyPr>
          <a:lstStyle/>
          <a:p>
            <a:pPr algn="l"/>
            <a:r>
              <a:rPr lang="en-US" u="sng" dirty="0">
                <a:solidFill>
                  <a:schemeClr val="tx2"/>
                </a:solidFill>
              </a:rPr>
              <a:t>Energization</a:t>
            </a:r>
            <a:r>
              <a:rPr lang="en-US" b="1" dirty="0">
                <a:solidFill>
                  <a:schemeClr val="tx2"/>
                </a:solidFill>
              </a:rPr>
              <a:t> </a:t>
            </a:r>
            <a:r>
              <a:rPr lang="en-US" dirty="0">
                <a:solidFill>
                  <a:schemeClr val="tx2"/>
                </a:solidFill>
              </a:rPr>
              <a:t>– 1.9k</a:t>
            </a:r>
          </a:p>
          <a:p>
            <a:pPr algn="l"/>
            <a:r>
              <a:rPr lang="en-GB" dirty="0">
                <a:solidFill>
                  <a:schemeClr val="tx2"/>
                </a:solidFill>
              </a:rPr>
              <a:t>During magnet energization, the end cage follows the coil head as it moves with the electromagnetic forces towards the outside of the magnet, compacting the coil head blocks together and preventing detachment between them due to the differential electromagnetic forces across the different blocks.</a:t>
            </a:r>
            <a:endParaRPr lang="en-US" dirty="0">
              <a:solidFill>
                <a:schemeClr val="tx2"/>
              </a:solidFill>
            </a:endParaRPr>
          </a:p>
        </p:txBody>
      </p:sp>
    </p:spTree>
    <p:extLst>
      <p:ext uri="{BB962C8B-B14F-4D97-AF65-F5344CB8AC3E}">
        <p14:creationId xmlns:p14="http://schemas.microsoft.com/office/powerpoint/2010/main" val="16013905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F1C73C7-B7DE-CC2F-A9B7-0E42D60EB489}"/>
              </a:ext>
            </a:extLst>
          </p:cNvPr>
          <p:cNvSpPr>
            <a:spLocks noGrp="1"/>
          </p:cNvSpPr>
          <p:nvPr>
            <p:ph type="dt" sz="half" idx="10"/>
          </p:nvPr>
        </p:nvSpPr>
        <p:spPr/>
        <p:txBody>
          <a:bodyPr/>
          <a:lstStyle/>
          <a:p>
            <a:r>
              <a:rPr lang="en-US"/>
              <a:t>11Tesla Model MBHDP301</a:t>
            </a:r>
            <a:endParaRPr lang="en-US" dirty="0"/>
          </a:p>
        </p:txBody>
      </p:sp>
      <p:sp>
        <p:nvSpPr>
          <p:cNvPr id="5" name="Slide Number Placeholder 4">
            <a:extLst>
              <a:ext uri="{FF2B5EF4-FFF2-40B4-BE49-F238E27FC236}">
                <a16:creationId xmlns:a16="http://schemas.microsoft.com/office/drawing/2014/main" id="{6A8F9293-A703-39B3-DD0A-F4C1AC49EDC6}"/>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
        <p:nvSpPr>
          <p:cNvPr id="52" name="TextBox 51">
            <a:extLst>
              <a:ext uri="{FF2B5EF4-FFF2-40B4-BE49-F238E27FC236}">
                <a16:creationId xmlns:a16="http://schemas.microsoft.com/office/drawing/2014/main" id="{E7F30C68-0922-C416-A7FE-63DBA31A1335}"/>
              </a:ext>
            </a:extLst>
          </p:cNvPr>
          <p:cNvSpPr txBox="1"/>
          <p:nvPr/>
        </p:nvSpPr>
        <p:spPr>
          <a:xfrm>
            <a:off x="5568601" y="695700"/>
            <a:ext cx="6053712" cy="3877985"/>
          </a:xfrm>
          <a:prstGeom prst="rect">
            <a:avLst/>
          </a:prstGeom>
          <a:noFill/>
        </p:spPr>
        <p:txBody>
          <a:bodyPr wrap="square" lIns="0" tIns="0" rIns="0" bIns="0" rtlCol="0">
            <a:spAutoFit/>
          </a:bodyPr>
          <a:lstStyle/>
          <a:p>
            <a:pPr marL="285750" indent="-285750">
              <a:buFont typeface="Arial" panose="020B0604020202020204" pitchFamily="34" charset="0"/>
              <a:buChar char="•"/>
            </a:pPr>
            <a:r>
              <a:rPr lang="en-GB" dirty="0">
                <a:solidFill>
                  <a:schemeClr val="bg2">
                    <a:lumMod val="10000"/>
                  </a:schemeClr>
                </a:solidFill>
              </a:rPr>
              <a:t>Good agreement in the delta cool-down between the 3D model and the strain gauges reading.</a:t>
            </a:r>
          </a:p>
          <a:p>
            <a:pPr marL="285750" indent="-285750">
              <a:buFont typeface="Arial" panose="020B0604020202020204" pitchFamily="34" charset="0"/>
              <a:buChar char="•"/>
            </a:pPr>
            <a:r>
              <a:rPr lang="en-GB" dirty="0">
                <a:solidFill>
                  <a:schemeClr val="bg2">
                    <a:lumMod val="10000"/>
                  </a:schemeClr>
                </a:solidFill>
              </a:rPr>
              <a:t>No agreement in powering phase; the model shows an average delta powering of 52 MPa, almost 5 times larger.</a:t>
            </a:r>
          </a:p>
          <a:p>
            <a:pPr marL="285750" indent="-285750">
              <a:buFont typeface="Arial" panose="020B0604020202020204" pitchFamily="34" charset="0"/>
              <a:buChar char="•"/>
            </a:pPr>
            <a:r>
              <a:rPr lang="en-GB" dirty="0">
                <a:solidFill>
                  <a:schemeClr val="bg2">
                    <a:lumMod val="10000"/>
                  </a:schemeClr>
                </a:solidFill>
              </a:rPr>
              <a:t>No linear behaviour of the non-connection side rods during powering. </a:t>
            </a:r>
          </a:p>
          <a:p>
            <a:pPr marL="285750" indent="-285750">
              <a:buFont typeface="Arial" panose="020B0604020202020204" pitchFamily="34" charset="0"/>
              <a:buChar char="•"/>
            </a:pPr>
            <a:r>
              <a:rPr lang="en-GB" dirty="0">
                <a:solidFill>
                  <a:schemeClr val="bg2">
                    <a:lumMod val="10000"/>
                  </a:schemeClr>
                </a:solidFill>
              </a:rPr>
              <a:t>Big unbalance in the rods stresses in after cool down and powering.</a:t>
            </a:r>
          </a:p>
          <a:p>
            <a:pPr marL="285750" indent="-285750">
              <a:buFont typeface="Arial" panose="020B0604020202020204" pitchFamily="34" charset="0"/>
              <a:buChar char="•"/>
            </a:pPr>
            <a:r>
              <a:rPr lang="en-GB" dirty="0">
                <a:solidFill>
                  <a:schemeClr val="bg2">
                    <a:lumMod val="10000"/>
                  </a:schemeClr>
                </a:solidFill>
              </a:rPr>
              <a:t>Lost the data of two rods in CS: one during assembly and another in the cluster D insertion.</a:t>
            </a:r>
          </a:p>
          <a:p>
            <a:pPr marL="285750" indent="-285750">
              <a:buFont typeface="Arial" panose="020B0604020202020204" pitchFamily="34" charset="0"/>
              <a:buChar char="•"/>
            </a:pPr>
            <a:r>
              <a:rPr lang="en-GB" dirty="0">
                <a:solidFill>
                  <a:schemeClr val="bg2">
                    <a:lumMod val="10000"/>
                  </a:schemeClr>
                </a:solidFill>
              </a:rPr>
              <a:t>The rods are always under tension, ensuring constant compaction of the coil head.</a:t>
            </a:r>
          </a:p>
          <a:p>
            <a:pPr marL="285750" indent="-285750" algn="l">
              <a:buFont typeface="Arial" panose="020B0604020202020204" pitchFamily="34" charset="0"/>
              <a:buChar char="•"/>
            </a:pPr>
            <a:endParaRPr lang="en-US" dirty="0">
              <a:solidFill>
                <a:schemeClr val="bg2">
                  <a:lumMod val="10000"/>
                </a:schemeClr>
              </a:solidFill>
            </a:endParaRPr>
          </a:p>
        </p:txBody>
      </p:sp>
      <p:pic>
        <p:nvPicPr>
          <p:cNvPr id="81" name="Picture 80" descr="A graph of a number of different values&#10;&#10;Description automatically generated with medium confidence">
            <a:extLst>
              <a:ext uri="{FF2B5EF4-FFF2-40B4-BE49-F238E27FC236}">
                <a16:creationId xmlns:a16="http://schemas.microsoft.com/office/drawing/2014/main" id="{F5B54E70-C35C-E595-8FFF-79BB5225ADA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7988" y="977710"/>
            <a:ext cx="4607698" cy="3354806"/>
          </a:xfrm>
          <a:prstGeom prst="rect">
            <a:avLst/>
          </a:prstGeom>
        </p:spPr>
      </p:pic>
      <p:graphicFrame>
        <p:nvGraphicFramePr>
          <p:cNvPr id="13" name="Table 12">
            <a:extLst>
              <a:ext uri="{FF2B5EF4-FFF2-40B4-BE49-F238E27FC236}">
                <a16:creationId xmlns:a16="http://schemas.microsoft.com/office/drawing/2014/main" id="{9D094682-ABF4-760F-8E83-0FE83C3F6865}"/>
              </a:ext>
            </a:extLst>
          </p:cNvPr>
          <p:cNvGraphicFramePr>
            <a:graphicFrameLocks noGrp="1"/>
          </p:cNvGraphicFramePr>
          <p:nvPr>
            <p:extLst>
              <p:ext uri="{D42A27DB-BD31-4B8C-83A1-F6EECF244321}">
                <p14:modId xmlns:p14="http://schemas.microsoft.com/office/powerpoint/2010/main" val="179664094"/>
              </p:ext>
            </p:extLst>
          </p:nvPr>
        </p:nvGraphicFramePr>
        <p:xfrm>
          <a:off x="569686" y="4814854"/>
          <a:ext cx="11052627" cy="1243432"/>
        </p:xfrm>
        <a:graphic>
          <a:graphicData uri="http://schemas.openxmlformats.org/drawingml/2006/table">
            <a:tbl>
              <a:tblPr firstRow="1" bandRow="1">
                <a:tableStyleId>{68D230F3-CF80-4859-8CE7-A43EE81993B5}</a:tableStyleId>
              </a:tblPr>
              <a:tblGrid>
                <a:gridCol w="636427">
                  <a:extLst>
                    <a:ext uri="{9D8B030D-6E8A-4147-A177-3AD203B41FA5}">
                      <a16:colId xmlns:a16="http://schemas.microsoft.com/office/drawing/2014/main" val="2979868755"/>
                    </a:ext>
                  </a:extLst>
                </a:gridCol>
                <a:gridCol w="2498658">
                  <a:extLst>
                    <a:ext uri="{9D8B030D-6E8A-4147-A177-3AD203B41FA5}">
                      <a16:colId xmlns:a16="http://schemas.microsoft.com/office/drawing/2014/main" val="647702521"/>
                    </a:ext>
                  </a:extLst>
                </a:gridCol>
                <a:gridCol w="2097315">
                  <a:extLst>
                    <a:ext uri="{9D8B030D-6E8A-4147-A177-3AD203B41FA5}">
                      <a16:colId xmlns:a16="http://schemas.microsoft.com/office/drawing/2014/main" val="1380279979"/>
                    </a:ext>
                  </a:extLst>
                </a:gridCol>
                <a:gridCol w="2489200">
                  <a:extLst>
                    <a:ext uri="{9D8B030D-6E8A-4147-A177-3AD203B41FA5}">
                      <a16:colId xmlns:a16="http://schemas.microsoft.com/office/drawing/2014/main" val="2171487904"/>
                    </a:ext>
                  </a:extLst>
                </a:gridCol>
                <a:gridCol w="1182914">
                  <a:extLst>
                    <a:ext uri="{9D8B030D-6E8A-4147-A177-3AD203B41FA5}">
                      <a16:colId xmlns:a16="http://schemas.microsoft.com/office/drawing/2014/main" val="2758391775"/>
                    </a:ext>
                  </a:extLst>
                </a:gridCol>
                <a:gridCol w="827314">
                  <a:extLst>
                    <a:ext uri="{9D8B030D-6E8A-4147-A177-3AD203B41FA5}">
                      <a16:colId xmlns:a16="http://schemas.microsoft.com/office/drawing/2014/main" val="3819307700"/>
                    </a:ext>
                  </a:extLst>
                </a:gridCol>
                <a:gridCol w="1320799">
                  <a:extLst>
                    <a:ext uri="{9D8B030D-6E8A-4147-A177-3AD203B41FA5}">
                      <a16:colId xmlns:a16="http://schemas.microsoft.com/office/drawing/2014/main" val="1509998973"/>
                    </a:ext>
                  </a:extLst>
                </a:gridCol>
              </a:tblGrid>
              <a:tr h="189454">
                <a:tc>
                  <a:txBody>
                    <a:bodyPr/>
                    <a:lstStyle/>
                    <a:p>
                      <a:endParaRPr lang="en-GB" sz="1400" dirty="0"/>
                    </a:p>
                  </a:txBody>
                  <a:tcPr/>
                </a:tc>
                <a:tc gridSpan="3">
                  <a:txBody>
                    <a:bodyPr/>
                    <a:lstStyle/>
                    <a:p>
                      <a:r>
                        <a:rPr lang="en-US" sz="1400" dirty="0"/>
                        <a:t>SP302 Rods train gauges (MPa)</a:t>
                      </a:r>
                      <a:endParaRPr lang="en-GB" sz="1400" dirty="0"/>
                    </a:p>
                  </a:txBody>
                  <a:tcPr/>
                </a:tc>
                <a:tc hMerge="1">
                  <a:txBody>
                    <a:bodyPr/>
                    <a:lstStyle/>
                    <a:p>
                      <a:endParaRPr lang="en-GB" dirty="0"/>
                    </a:p>
                  </a:txBody>
                  <a:tcPr/>
                </a:tc>
                <a:tc hMerge="1">
                  <a:txBody>
                    <a:bodyPr/>
                    <a:lstStyle/>
                    <a:p>
                      <a:endParaRPr lang="en-GB" dirty="0"/>
                    </a:p>
                  </a:txBody>
                  <a:tcPr/>
                </a:tc>
                <a:tc gridSpan="3">
                  <a:txBody>
                    <a:bodyPr/>
                    <a:lstStyle/>
                    <a:p>
                      <a:r>
                        <a:rPr lang="en-US" sz="1400" dirty="0"/>
                        <a:t>3D FEA  (MPa)</a:t>
                      </a:r>
                      <a:endParaRPr lang="en-GB" sz="1400"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865409425"/>
                  </a:ext>
                </a:extLst>
              </a:tr>
              <a:tr h="189454">
                <a:tc>
                  <a:txBody>
                    <a:bodyPr/>
                    <a:lstStyle/>
                    <a:p>
                      <a:endParaRPr lang="en-GB" sz="1400" dirty="0"/>
                    </a:p>
                  </a:txBody>
                  <a:tcPr/>
                </a:tc>
                <a:tc>
                  <a:txBody>
                    <a:bodyPr/>
                    <a:lstStyle/>
                    <a:p>
                      <a:r>
                        <a:rPr lang="en-US" sz="1400" dirty="0"/>
                        <a:t>Loading</a:t>
                      </a:r>
                      <a:endParaRPr lang="en-GB" sz="1400" dirty="0"/>
                    </a:p>
                  </a:txBody>
                  <a:tcPr/>
                </a:tc>
                <a:tc>
                  <a:txBody>
                    <a:bodyPr/>
                    <a:lstStyle/>
                    <a:p>
                      <a:r>
                        <a:rPr lang="en-US" sz="1400" dirty="0"/>
                        <a:t>Cold</a:t>
                      </a:r>
                      <a:endParaRPr lang="en-GB" sz="1400" dirty="0"/>
                    </a:p>
                  </a:txBody>
                  <a:tcPr/>
                </a:tc>
                <a:tc>
                  <a:txBody>
                    <a:bodyPr/>
                    <a:lstStyle/>
                    <a:p>
                      <a:r>
                        <a:rPr lang="en-US" sz="1400" dirty="0"/>
                        <a:t>Powering</a:t>
                      </a:r>
                      <a:endParaRPr lang="en-GB" sz="1400" dirty="0"/>
                    </a:p>
                  </a:txBody>
                  <a:tcPr/>
                </a:tc>
                <a:tc>
                  <a:txBody>
                    <a:bodyPr/>
                    <a:lstStyle/>
                    <a:p>
                      <a:r>
                        <a:rPr lang="en-US" sz="1400" dirty="0"/>
                        <a:t>Loading</a:t>
                      </a:r>
                      <a:endParaRPr lang="en-GB" sz="1400" dirty="0"/>
                    </a:p>
                  </a:txBody>
                  <a:tcPr/>
                </a:tc>
                <a:tc>
                  <a:txBody>
                    <a:bodyPr/>
                    <a:lstStyle/>
                    <a:p>
                      <a:r>
                        <a:rPr lang="en-US" sz="1400" dirty="0"/>
                        <a:t>Cold</a:t>
                      </a:r>
                      <a:endParaRPr lang="en-GB" sz="1400" dirty="0"/>
                    </a:p>
                  </a:txBody>
                  <a:tcPr/>
                </a:tc>
                <a:tc>
                  <a:txBody>
                    <a:bodyPr/>
                    <a:lstStyle/>
                    <a:p>
                      <a:r>
                        <a:rPr lang="en-US" sz="1400" dirty="0"/>
                        <a:t>Powering</a:t>
                      </a:r>
                      <a:endParaRPr lang="en-GB" sz="1400" dirty="0"/>
                    </a:p>
                  </a:txBody>
                  <a:tcPr/>
                </a:tc>
                <a:extLst>
                  <a:ext uri="{0D108BD9-81ED-4DB2-BD59-A6C34878D82A}">
                    <a16:rowId xmlns:a16="http://schemas.microsoft.com/office/drawing/2014/main" val="3258907839"/>
                  </a:ext>
                </a:extLst>
              </a:tr>
              <a:tr h="329032">
                <a:tc>
                  <a:txBody>
                    <a:bodyPr/>
                    <a:lstStyle/>
                    <a:p>
                      <a:r>
                        <a:rPr lang="en-US" sz="1400" dirty="0"/>
                        <a:t>CS</a:t>
                      </a:r>
                      <a:endParaRPr lang="en-GB" sz="1400" dirty="0"/>
                    </a:p>
                  </a:txBody>
                  <a:tcPr/>
                </a:tc>
                <a:tc>
                  <a:txBody>
                    <a:bodyPr/>
                    <a:lstStyle/>
                    <a:p>
                      <a:r>
                        <a:rPr lang="en-US" sz="1400" b="1" dirty="0"/>
                        <a:t>90</a:t>
                      </a:r>
                      <a:r>
                        <a:rPr lang="en-US" sz="1400" dirty="0"/>
                        <a:t> (92,116,99,75,68)</a:t>
                      </a:r>
                      <a:endParaRPr lang="en-GB" sz="1400" dirty="0"/>
                    </a:p>
                  </a:txBody>
                  <a:tcPr/>
                </a:tc>
                <a:tc>
                  <a:txBody>
                    <a:bodyPr/>
                    <a:lstStyle/>
                    <a:p>
                      <a:r>
                        <a:rPr lang="en-US" sz="1400" b="1" dirty="0"/>
                        <a:t>81</a:t>
                      </a:r>
                      <a:r>
                        <a:rPr lang="en-US" sz="1400" dirty="0"/>
                        <a:t> (136,78,56,55)</a:t>
                      </a:r>
                      <a:endParaRPr lang="en-GB" sz="1400" dirty="0"/>
                    </a:p>
                  </a:txBody>
                  <a:tcPr/>
                </a:tc>
                <a:tc>
                  <a:txBody>
                    <a:bodyPr/>
                    <a:lstStyle/>
                    <a:p>
                      <a:r>
                        <a:rPr lang="en-US" sz="1400" b="1" dirty="0"/>
                        <a:t>71</a:t>
                      </a:r>
                      <a:r>
                        <a:rPr lang="en-US" sz="1400" dirty="0"/>
                        <a:t> (128,63,49,44)</a:t>
                      </a:r>
                      <a:endParaRPr lang="en-GB" sz="1400" dirty="0"/>
                    </a:p>
                  </a:txBody>
                  <a:tcPr/>
                </a:tc>
                <a:tc>
                  <a:txBody>
                    <a:bodyPr/>
                    <a:lstStyle/>
                    <a:p>
                      <a:r>
                        <a:rPr lang="en-US" sz="1400" dirty="0"/>
                        <a:t>115</a:t>
                      </a:r>
                      <a:endParaRPr lang="en-GB" sz="1400" dirty="0"/>
                    </a:p>
                  </a:txBody>
                  <a:tcPr/>
                </a:tc>
                <a:tc>
                  <a:txBody>
                    <a:bodyPr/>
                    <a:lstStyle/>
                    <a:p>
                      <a:r>
                        <a:rPr lang="en-US" sz="1400" dirty="0"/>
                        <a:t>100</a:t>
                      </a:r>
                      <a:endParaRPr lang="en-GB" sz="1400" dirty="0"/>
                    </a:p>
                  </a:txBody>
                  <a:tcPr/>
                </a:tc>
                <a:tc>
                  <a:txBody>
                    <a:bodyPr/>
                    <a:lstStyle/>
                    <a:p>
                      <a:r>
                        <a:rPr lang="en-US" sz="1400" dirty="0"/>
                        <a:t>48 (33,48,64)</a:t>
                      </a:r>
                    </a:p>
                  </a:txBody>
                  <a:tcPr/>
                </a:tc>
                <a:extLst>
                  <a:ext uri="{0D108BD9-81ED-4DB2-BD59-A6C34878D82A}">
                    <a16:rowId xmlns:a16="http://schemas.microsoft.com/office/drawing/2014/main" val="2432072905"/>
                  </a:ext>
                </a:extLst>
              </a:tr>
              <a:tr h="189454">
                <a:tc>
                  <a:txBody>
                    <a:bodyPr/>
                    <a:lstStyle/>
                    <a:p>
                      <a:r>
                        <a:rPr lang="en-US" sz="1400" dirty="0">
                          <a:solidFill>
                            <a:schemeClr val="accent3"/>
                          </a:solidFill>
                        </a:rPr>
                        <a:t>NCS</a:t>
                      </a:r>
                      <a:endParaRPr lang="en-GB" sz="1400" dirty="0">
                        <a:solidFill>
                          <a:schemeClr val="accent3"/>
                        </a:solidFill>
                      </a:endParaRPr>
                    </a:p>
                  </a:txBody>
                  <a:tcPr/>
                </a:tc>
                <a:tc>
                  <a:txBody>
                    <a:bodyPr/>
                    <a:lstStyle/>
                    <a:p>
                      <a:r>
                        <a:rPr lang="en-US" sz="1400" b="1" dirty="0">
                          <a:solidFill>
                            <a:schemeClr val="accent3"/>
                          </a:solidFill>
                        </a:rPr>
                        <a:t>68</a:t>
                      </a:r>
                      <a:r>
                        <a:rPr lang="en-US" sz="1400" dirty="0">
                          <a:solidFill>
                            <a:schemeClr val="accent3"/>
                          </a:solidFill>
                        </a:rPr>
                        <a:t> (76,98,48,57,64,62)</a:t>
                      </a:r>
                      <a:endParaRPr lang="en-GB" sz="1400" dirty="0">
                        <a:solidFill>
                          <a:schemeClr val="accent3"/>
                        </a:solidFill>
                      </a:endParaRPr>
                    </a:p>
                  </a:txBody>
                  <a:tcPr/>
                </a:tc>
                <a:tc>
                  <a:txBody>
                    <a:bodyPr/>
                    <a:lstStyle/>
                    <a:p>
                      <a:r>
                        <a:rPr lang="en-US" sz="1400" b="1" dirty="0">
                          <a:solidFill>
                            <a:schemeClr val="accent3"/>
                          </a:solidFill>
                        </a:rPr>
                        <a:t>52</a:t>
                      </a:r>
                      <a:r>
                        <a:rPr lang="en-US" sz="1400" dirty="0">
                          <a:solidFill>
                            <a:schemeClr val="accent3"/>
                          </a:solidFill>
                        </a:rPr>
                        <a:t> (32,78,37,73,58,35)</a:t>
                      </a:r>
                      <a:endParaRPr lang="en-GB" sz="1400" dirty="0">
                        <a:solidFill>
                          <a:schemeClr val="accent3"/>
                        </a:solidFill>
                      </a:endParaRPr>
                    </a:p>
                  </a:txBody>
                  <a:tcPr/>
                </a:tc>
                <a:tc>
                  <a:txBody>
                    <a:bodyPr/>
                    <a:lstStyle/>
                    <a:p>
                      <a:r>
                        <a:rPr lang="en-US" sz="1400" b="1" dirty="0">
                          <a:solidFill>
                            <a:schemeClr val="accent3"/>
                          </a:solidFill>
                        </a:rPr>
                        <a:t>38</a:t>
                      </a:r>
                      <a:r>
                        <a:rPr lang="en-US" sz="1400" dirty="0">
                          <a:solidFill>
                            <a:schemeClr val="accent3"/>
                          </a:solidFill>
                        </a:rPr>
                        <a:t> (7,62,30,52,41,33)</a:t>
                      </a:r>
                      <a:endParaRPr lang="en-GB" sz="1400" dirty="0">
                        <a:solidFill>
                          <a:schemeClr val="accent3"/>
                        </a:solidFill>
                      </a:endParaRPr>
                    </a:p>
                  </a:txBody>
                  <a:tcPr/>
                </a:tc>
                <a:tc>
                  <a:txBody>
                    <a:bodyPr/>
                    <a:lstStyle/>
                    <a:p>
                      <a:r>
                        <a:rPr lang="en-US" sz="1400" dirty="0">
                          <a:solidFill>
                            <a:schemeClr val="accent3"/>
                          </a:solidFill>
                        </a:rPr>
                        <a:t>-</a:t>
                      </a:r>
                      <a:endParaRPr lang="en-GB" sz="1400" dirty="0">
                        <a:solidFill>
                          <a:schemeClr val="accent3"/>
                        </a:solidFill>
                      </a:endParaRPr>
                    </a:p>
                  </a:txBody>
                  <a:tcPr/>
                </a:tc>
                <a:tc>
                  <a:txBody>
                    <a:bodyPr/>
                    <a:lstStyle/>
                    <a:p>
                      <a:r>
                        <a:rPr lang="en-US" sz="1400" dirty="0">
                          <a:solidFill>
                            <a:schemeClr val="accent3"/>
                          </a:solidFill>
                        </a:rPr>
                        <a:t>-</a:t>
                      </a:r>
                      <a:endParaRPr lang="en-GB" sz="1400" dirty="0">
                        <a:solidFill>
                          <a:schemeClr val="accent3"/>
                        </a:solidFill>
                      </a:endParaRPr>
                    </a:p>
                  </a:txBody>
                  <a:tcPr/>
                </a:tc>
                <a:tc>
                  <a:txBody>
                    <a:bodyPr/>
                    <a:lstStyle/>
                    <a:p>
                      <a:r>
                        <a:rPr lang="en-US" sz="1400" dirty="0">
                          <a:solidFill>
                            <a:schemeClr val="accent3"/>
                          </a:solidFill>
                        </a:rPr>
                        <a:t>-</a:t>
                      </a:r>
                      <a:endParaRPr lang="en-GB" sz="1400" dirty="0">
                        <a:solidFill>
                          <a:schemeClr val="accent3"/>
                        </a:solidFill>
                      </a:endParaRPr>
                    </a:p>
                  </a:txBody>
                  <a:tcPr/>
                </a:tc>
                <a:extLst>
                  <a:ext uri="{0D108BD9-81ED-4DB2-BD59-A6C34878D82A}">
                    <a16:rowId xmlns:a16="http://schemas.microsoft.com/office/drawing/2014/main" val="3099146863"/>
                  </a:ext>
                </a:extLst>
              </a:tr>
            </a:tbl>
          </a:graphicData>
        </a:graphic>
      </p:graphicFrame>
      <p:sp>
        <p:nvSpPr>
          <p:cNvPr id="16" name="Title 2">
            <a:extLst>
              <a:ext uri="{FF2B5EF4-FFF2-40B4-BE49-F238E27FC236}">
                <a16:creationId xmlns:a16="http://schemas.microsoft.com/office/drawing/2014/main" id="{51325E5E-A8B3-6410-2E14-B7BD9C88E62A}"/>
              </a:ext>
            </a:extLst>
          </p:cNvPr>
          <p:cNvSpPr txBox="1">
            <a:spLocks/>
          </p:cNvSpPr>
          <p:nvPr/>
        </p:nvSpPr>
        <p:spPr>
          <a:xfrm>
            <a:off x="407988" y="373593"/>
            <a:ext cx="4371583"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End cage rods (2)</a:t>
            </a:r>
            <a:endParaRPr lang="en-GB" dirty="0"/>
          </a:p>
        </p:txBody>
      </p:sp>
    </p:spTree>
    <p:extLst>
      <p:ext uri="{BB962C8B-B14F-4D97-AF65-F5344CB8AC3E}">
        <p14:creationId xmlns:p14="http://schemas.microsoft.com/office/powerpoint/2010/main" val="20604378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67EB449-CD72-7288-D416-5F2571698900}"/>
              </a:ext>
            </a:extLst>
          </p:cNvPr>
          <p:cNvSpPr>
            <a:spLocks noGrp="1"/>
          </p:cNvSpPr>
          <p:nvPr>
            <p:ph idx="1"/>
          </p:nvPr>
        </p:nvSpPr>
        <p:spPr>
          <a:xfrm>
            <a:off x="528506" y="1065402"/>
            <a:ext cx="11154028" cy="5201558"/>
          </a:xfrm>
        </p:spPr>
        <p:txBody>
          <a:bodyPr/>
          <a:lstStyle/>
          <a:p>
            <a:pPr>
              <a:spcBef>
                <a:spcPts val="1200"/>
              </a:spcBef>
            </a:pPr>
            <a:r>
              <a:rPr lang="en-GB" sz="1600" b="0" dirty="0"/>
              <a:t>MECHANICAL MEASUREMENTS</a:t>
            </a:r>
          </a:p>
          <a:p>
            <a:pPr marL="342900" indent="-342900">
              <a:spcBef>
                <a:spcPts val="1200"/>
              </a:spcBef>
              <a:buFont typeface="Arial" panose="020B0604020202020204" pitchFamily="34" charset="0"/>
              <a:buChar char="•"/>
            </a:pPr>
            <a:r>
              <a:rPr lang="en-GB" sz="1600" b="0" dirty="0"/>
              <a:t>The effect of the material pole change is visible in the cool down reading of the</a:t>
            </a:r>
            <a:r>
              <a:rPr lang="en-GB" sz="1600" dirty="0"/>
              <a:t> collar nose stresses</a:t>
            </a:r>
            <a:r>
              <a:rPr lang="en-GB" sz="1600" b="0" dirty="0"/>
              <a:t>. The 3D model correctly represents collar behaviour during powering.</a:t>
            </a:r>
          </a:p>
          <a:p>
            <a:pPr marL="342900" indent="-342900">
              <a:spcBef>
                <a:spcPts val="1200"/>
              </a:spcBef>
              <a:buFont typeface="Arial" panose="020B0604020202020204" pitchFamily="34" charset="0"/>
              <a:buChar char="•"/>
            </a:pPr>
            <a:r>
              <a:rPr lang="en-GB" sz="1600" b="0" dirty="0"/>
              <a:t>The factor of the electromagnetic forces transferred to the </a:t>
            </a:r>
            <a:r>
              <a:rPr lang="en-GB" sz="1600" dirty="0"/>
              <a:t>bullets in both CS (30%) and NCS (50%) </a:t>
            </a:r>
            <a:r>
              <a:rPr lang="en-GB" sz="1600" b="0" dirty="0"/>
              <a:t>configurations is inversely proportional to the length of the head. The aperture with the end cage, SP302, shows a smaller spread of the transfer forces during cool down and powering due to the </a:t>
            </a:r>
            <a:r>
              <a:rPr lang="en-GB" sz="1600" dirty="0"/>
              <a:t>homogenization of axial loading </a:t>
            </a:r>
            <a:r>
              <a:rPr lang="en-GB" sz="1600" b="0" dirty="0"/>
              <a:t>by the end cage end plate. This configuration also shows </a:t>
            </a:r>
            <a:r>
              <a:rPr lang="en-GB" sz="1600" dirty="0"/>
              <a:t>more reproducible values </a:t>
            </a:r>
            <a:r>
              <a:rPr lang="en-GB" sz="1600" b="0" dirty="0"/>
              <a:t>than SP301 after warm-up in the test bench.</a:t>
            </a:r>
          </a:p>
          <a:p>
            <a:pPr marL="342900" indent="-342900">
              <a:spcBef>
                <a:spcPts val="1200"/>
              </a:spcBef>
              <a:buFont typeface="Arial" panose="020B0604020202020204" pitchFamily="34" charset="0"/>
              <a:buChar char="•"/>
            </a:pPr>
            <a:r>
              <a:rPr lang="en-GB" sz="1600" b="0" dirty="0"/>
              <a:t>The </a:t>
            </a:r>
            <a:r>
              <a:rPr lang="en-GB" sz="1600" dirty="0"/>
              <a:t>end cage rods </a:t>
            </a:r>
            <a:r>
              <a:rPr lang="en-GB" sz="1600" b="0" dirty="0"/>
              <a:t>remain under tension, ensuring coil head compaction. However, performance limitations of the coils prevent definitive conclusions regarding axial support improvement.</a:t>
            </a:r>
          </a:p>
          <a:p>
            <a:pPr>
              <a:spcBef>
                <a:spcPts val="1200"/>
              </a:spcBef>
            </a:pPr>
            <a:r>
              <a:rPr lang="en-GB" sz="1600" b="0" dirty="0"/>
              <a:t>QUENCH PERFORMANCE</a:t>
            </a:r>
          </a:p>
          <a:p>
            <a:pPr marL="342900" indent="-342900">
              <a:spcBef>
                <a:spcPts val="1200"/>
              </a:spcBef>
              <a:buFont typeface="Arial" panose="020B0604020202020204" pitchFamily="34" charset="0"/>
              <a:buChar char="•"/>
            </a:pPr>
            <a:r>
              <a:rPr lang="en-GB" sz="1600" b="0" dirty="0"/>
              <a:t>Despite no alterations in the aperture SP302 between tests, the local damage increased (loss of 200 A in quench current) after thermal cycle and magnet re-assembly. </a:t>
            </a:r>
          </a:p>
          <a:p>
            <a:pPr marL="342900" indent="-342900">
              <a:spcBef>
                <a:spcPts val="1200"/>
              </a:spcBef>
              <a:buFont typeface="Arial" panose="020B0604020202020204" pitchFamily="34" charset="0"/>
              <a:buChar char="•"/>
            </a:pPr>
            <a:r>
              <a:rPr lang="en-GB" sz="1600" b="0" dirty="0"/>
              <a:t>In </a:t>
            </a:r>
            <a:r>
              <a:rPr lang="en-GB" sz="1600" dirty="0"/>
              <a:t>SP302</a:t>
            </a:r>
            <a:r>
              <a:rPr lang="en-GB" sz="1600" b="0" dirty="0"/>
              <a:t>, the quench appears near the end cage; however, it cannot be confirmed that this is due to the end cage, as the coils were damaged and repaired (increasing the mid-plane thickness) in this area.</a:t>
            </a:r>
          </a:p>
          <a:p>
            <a:pPr marL="342900" indent="-342900">
              <a:spcBef>
                <a:spcPts val="1200"/>
              </a:spcBef>
              <a:buFont typeface="Arial" panose="020B0604020202020204" pitchFamily="34" charset="0"/>
              <a:buChar char="•"/>
            </a:pPr>
            <a:r>
              <a:rPr lang="en-GB" sz="1600" b="0" dirty="0"/>
              <a:t>In</a:t>
            </a:r>
            <a:r>
              <a:rPr lang="en-GB" sz="1600" dirty="0"/>
              <a:t> SP301</a:t>
            </a:r>
            <a:r>
              <a:rPr lang="en-GB" sz="1600" b="0" dirty="0"/>
              <a:t>, the quench occurs at a very low current. Coil 108 seems to have significant damage in the mid plane and head coil head inner layer segment. This damage was likely not generated during the assembly of the presented magnet, as coil 214 does not exhibit similar limitations.</a:t>
            </a:r>
          </a:p>
        </p:txBody>
      </p:sp>
      <p:sp>
        <p:nvSpPr>
          <p:cNvPr id="3" name="Title 2">
            <a:extLst>
              <a:ext uri="{FF2B5EF4-FFF2-40B4-BE49-F238E27FC236}">
                <a16:creationId xmlns:a16="http://schemas.microsoft.com/office/drawing/2014/main" id="{68D7607E-86DC-C52E-B938-2377CD23B75A}"/>
              </a:ext>
            </a:extLst>
          </p:cNvPr>
          <p:cNvSpPr>
            <a:spLocks noGrp="1"/>
          </p:cNvSpPr>
          <p:nvPr>
            <p:ph type="title"/>
          </p:nvPr>
        </p:nvSpPr>
        <p:spPr>
          <a:xfrm>
            <a:off x="407988" y="373593"/>
            <a:ext cx="3274779" cy="691809"/>
          </a:xfrm>
        </p:spPr>
        <p:txBody>
          <a:bodyPr/>
          <a:lstStyle/>
          <a:p>
            <a:r>
              <a:rPr lang="en-US" dirty="0"/>
              <a:t>5. Conclusions</a:t>
            </a:r>
            <a:endParaRPr lang="en-GB" dirty="0"/>
          </a:p>
        </p:txBody>
      </p:sp>
      <p:sp>
        <p:nvSpPr>
          <p:cNvPr id="4" name="Date Placeholder 3">
            <a:extLst>
              <a:ext uri="{FF2B5EF4-FFF2-40B4-BE49-F238E27FC236}">
                <a16:creationId xmlns:a16="http://schemas.microsoft.com/office/drawing/2014/main" id="{63C20611-6046-7502-FC43-816DE89C62B1}"/>
              </a:ext>
            </a:extLst>
          </p:cNvPr>
          <p:cNvSpPr>
            <a:spLocks noGrp="1"/>
          </p:cNvSpPr>
          <p:nvPr>
            <p:ph type="dt" sz="half" idx="10"/>
          </p:nvPr>
        </p:nvSpPr>
        <p:spPr/>
        <p:txBody>
          <a:bodyPr/>
          <a:lstStyle/>
          <a:p>
            <a:r>
              <a:rPr lang="en-US" dirty="0"/>
              <a:t>11Tesla Model MBHDP301</a:t>
            </a:r>
          </a:p>
        </p:txBody>
      </p:sp>
      <p:sp>
        <p:nvSpPr>
          <p:cNvPr id="5" name="Slide Number Placeholder 4">
            <a:extLst>
              <a:ext uri="{FF2B5EF4-FFF2-40B4-BE49-F238E27FC236}">
                <a16:creationId xmlns:a16="http://schemas.microsoft.com/office/drawing/2014/main" id="{CD71DBC8-9D18-6922-F67E-4AB3BAE39D7C}"/>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7" name="TextBox 6">
            <a:extLst>
              <a:ext uri="{FF2B5EF4-FFF2-40B4-BE49-F238E27FC236}">
                <a16:creationId xmlns:a16="http://schemas.microsoft.com/office/drawing/2014/main" id="{CA7F39E7-6DC0-C098-7718-7C9F0E734864}"/>
              </a:ext>
            </a:extLst>
          </p:cNvPr>
          <p:cNvSpPr txBox="1"/>
          <p:nvPr/>
        </p:nvSpPr>
        <p:spPr>
          <a:xfrm>
            <a:off x="4938486" y="234405"/>
            <a:ext cx="7141497" cy="830997"/>
          </a:xfrm>
          <a:prstGeom prst="rect">
            <a:avLst/>
          </a:prstGeom>
          <a:noFill/>
        </p:spPr>
        <p:txBody>
          <a:bodyPr wrap="square">
            <a:spAutoFit/>
          </a:bodyPr>
          <a:lstStyle/>
          <a:p>
            <a:r>
              <a:rPr lang="en-US" sz="1600" dirty="0">
                <a:solidFill>
                  <a:schemeClr val="tx2"/>
                </a:solidFill>
              </a:rPr>
              <a:t>The model magnet was tested under cold conditions for mechanical measurements, with no specific expectations regarding the current level achievable during powering due to the reuse of coils.</a:t>
            </a:r>
            <a:endParaRPr lang="en-GB" sz="1600" dirty="0">
              <a:solidFill>
                <a:schemeClr val="tx2"/>
              </a:solidFill>
            </a:endParaRPr>
          </a:p>
        </p:txBody>
      </p:sp>
    </p:spTree>
    <p:extLst>
      <p:ext uri="{BB962C8B-B14F-4D97-AF65-F5344CB8AC3E}">
        <p14:creationId xmlns:p14="http://schemas.microsoft.com/office/powerpoint/2010/main" val="29439498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33B9FEF-6DDC-1A83-FECE-0F876B97767F}"/>
              </a:ext>
            </a:extLst>
          </p:cNvPr>
          <p:cNvSpPr>
            <a:spLocks noGrp="1"/>
          </p:cNvSpPr>
          <p:nvPr>
            <p:ph idx="1"/>
          </p:nvPr>
        </p:nvSpPr>
        <p:spPr>
          <a:xfrm>
            <a:off x="403599" y="1242639"/>
            <a:ext cx="10802466" cy="4608512"/>
          </a:xfrm>
        </p:spPr>
        <p:txBody>
          <a:bodyPr/>
          <a:lstStyle/>
          <a:p>
            <a:r>
              <a:rPr lang="en-US" sz="1800" b="0" dirty="0"/>
              <a:t>[1] </a:t>
            </a:r>
            <a:r>
              <a:rPr lang="en-US" sz="1800" b="0" dirty="0">
                <a:effectLst/>
                <a:ea typeface="Times New Roman" panose="02020603050405020304" pitchFamily="18" charset="0"/>
                <a:hlinkClick r:id="rId2"/>
              </a:rPr>
              <a:t>C. Garion, M. Morrone, "Mitigation solutions on the 11 T magnet," CERN Internal technical note, Geneva, 2022.</a:t>
            </a:r>
            <a:endParaRPr lang="en-US" sz="1800" b="0" dirty="0">
              <a:effectLst/>
              <a:ea typeface="Times New Roman" panose="02020603050405020304" pitchFamily="18" charset="0"/>
            </a:endParaRPr>
          </a:p>
          <a:p>
            <a:r>
              <a:rPr lang="en-US" sz="1800" b="0" dirty="0"/>
              <a:t>[2]</a:t>
            </a:r>
            <a:r>
              <a:rPr lang="en-GB" sz="1800" dirty="0">
                <a:hlinkClick r:id="rId3"/>
              </a:rPr>
              <a:t> S. Izquierdo et al., "Mechanical analysis of the Nb3Sn 11 T dipole short models for the High Luminosity Large Hadron Collider" </a:t>
            </a:r>
            <a:endParaRPr lang="en-GB" sz="1800" dirty="0"/>
          </a:p>
          <a:p>
            <a:r>
              <a:rPr lang="en-US" sz="1800" b="0" dirty="0">
                <a:ea typeface="Times New Roman" panose="02020603050405020304" pitchFamily="18" charset="0"/>
              </a:rPr>
              <a:t>[3] </a:t>
            </a:r>
            <a:r>
              <a:rPr lang="en-US" sz="1800" b="0" dirty="0">
                <a:ea typeface="Times New Roman" panose="02020603050405020304" pitchFamily="18" charset="0"/>
                <a:hlinkClick r:id="rId4"/>
              </a:rPr>
              <a:t>J. L. </a:t>
            </a:r>
            <a:r>
              <a:rPr lang="en-US" sz="1800" b="0" dirty="0" err="1">
                <a:ea typeface="Times New Roman" panose="02020603050405020304" pitchFamily="18" charset="0"/>
                <a:hlinkClick r:id="rId4"/>
              </a:rPr>
              <a:t>Rudeiros</a:t>
            </a:r>
            <a:r>
              <a:rPr lang="en-US" sz="1800" b="0" dirty="0">
                <a:ea typeface="Times New Roman" panose="02020603050405020304" pitchFamily="18" charset="0"/>
                <a:hlinkClick r:id="rId4"/>
              </a:rPr>
              <a:t> </a:t>
            </a:r>
            <a:r>
              <a:rPr lang="en-US" sz="1800" b="0" dirty="0" err="1">
                <a:ea typeface="Times New Roman" panose="02020603050405020304" pitchFamily="18" charset="0"/>
                <a:hlinkClick r:id="rId4"/>
              </a:rPr>
              <a:t>Fernandez“Characterization</a:t>
            </a:r>
            <a:r>
              <a:rPr lang="en-US" sz="1800" b="0" dirty="0">
                <a:ea typeface="Times New Roman" panose="02020603050405020304" pitchFamily="18" charset="0"/>
                <a:hlinkClick r:id="rId4"/>
              </a:rPr>
              <a:t> of the Mechanical Properties of Nb3Sn Coils”</a:t>
            </a:r>
            <a:r>
              <a:rPr lang="en-GB" sz="1800" b="0" dirty="0">
                <a:ea typeface="Times New Roman" panose="02020603050405020304" pitchFamily="18" charset="0"/>
                <a:hlinkClick r:id="rId4"/>
              </a:rPr>
              <a:t> IEEE Transactions on applied superconductivity, vol. 29, no. 5, AUGUST 2019, Art. no. 8401205.</a:t>
            </a:r>
            <a:endParaRPr lang="en-GB" sz="1800" b="0" dirty="0">
              <a:ea typeface="Times New Roman" panose="02020603050405020304" pitchFamily="18" charset="0"/>
            </a:endParaRPr>
          </a:p>
          <a:p>
            <a:r>
              <a:rPr lang="en-GB" sz="1800" b="0" dirty="0">
                <a:ea typeface="Times New Roman" panose="02020603050405020304" pitchFamily="18" charset="0"/>
              </a:rPr>
              <a:t>[4]</a:t>
            </a:r>
            <a:r>
              <a:rPr lang="en-GB" sz="1800" i="0" dirty="0">
                <a:solidFill>
                  <a:srgbClr val="333333"/>
                </a:solidFill>
                <a:effectLst/>
                <a:latin typeface="HelveticaNeue Regular"/>
                <a:hlinkClick r:id="rId5"/>
              </a:rPr>
              <a:t> E. Gautheron </a:t>
            </a:r>
            <a:r>
              <a:rPr lang="en-GB" sz="1800" i="1" dirty="0">
                <a:solidFill>
                  <a:srgbClr val="333333"/>
                </a:solidFill>
                <a:effectLst/>
                <a:latin typeface="HelveticaNeue Regular"/>
                <a:hlinkClick r:id="rId5"/>
              </a:rPr>
              <a:t>et al</a:t>
            </a:r>
            <a:r>
              <a:rPr lang="en-GB" sz="1800" i="0" dirty="0">
                <a:solidFill>
                  <a:srgbClr val="333333"/>
                </a:solidFill>
                <a:effectLst/>
                <a:latin typeface="HelveticaNeue Regular"/>
                <a:hlinkClick r:id="rId5"/>
              </a:rPr>
              <a:t>., "Pre-Load Studies on a 2-m Long Nb3Sn 11 T Model Magnet for the High Luminosity Upgrade of the LHC“</a:t>
            </a:r>
            <a:endParaRPr lang="en-GB" sz="1800" i="0" dirty="0">
              <a:solidFill>
                <a:srgbClr val="333333"/>
              </a:solidFill>
              <a:effectLst/>
              <a:latin typeface="HelveticaNeue Regular"/>
            </a:endParaRPr>
          </a:p>
          <a:p>
            <a:endParaRPr lang="en-US" sz="1800" b="0" dirty="0">
              <a:effectLst/>
              <a:ea typeface="Times New Roman" panose="02020603050405020304" pitchFamily="18" charset="0"/>
            </a:endParaRPr>
          </a:p>
          <a:p>
            <a:endParaRPr lang="en-GB" sz="1800" b="0" dirty="0"/>
          </a:p>
        </p:txBody>
      </p:sp>
      <p:sp>
        <p:nvSpPr>
          <p:cNvPr id="3" name="Title 2">
            <a:extLst>
              <a:ext uri="{FF2B5EF4-FFF2-40B4-BE49-F238E27FC236}">
                <a16:creationId xmlns:a16="http://schemas.microsoft.com/office/drawing/2014/main" id="{1EA43BEE-0FFC-A230-58F2-0996E9F15851}"/>
              </a:ext>
            </a:extLst>
          </p:cNvPr>
          <p:cNvSpPr>
            <a:spLocks noGrp="1"/>
          </p:cNvSpPr>
          <p:nvPr>
            <p:ph type="title"/>
          </p:nvPr>
        </p:nvSpPr>
        <p:spPr>
          <a:xfrm>
            <a:off x="407988" y="373593"/>
            <a:ext cx="11376025" cy="738031"/>
          </a:xfrm>
        </p:spPr>
        <p:txBody>
          <a:bodyPr/>
          <a:lstStyle/>
          <a:p>
            <a:r>
              <a:rPr lang="en-US" dirty="0"/>
              <a:t>6. References</a:t>
            </a:r>
            <a:endParaRPr lang="en-GB" dirty="0"/>
          </a:p>
        </p:txBody>
      </p:sp>
      <p:sp>
        <p:nvSpPr>
          <p:cNvPr id="4" name="Date Placeholder 3">
            <a:extLst>
              <a:ext uri="{FF2B5EF4-FFF2-40B4-BE49-F238E27FC236}">
                <a16:creationId xmlns:a16="http://schemas.microsoft.com/office/drawing/2014/main" id="{310CDD10-C5B6-0BCF-8D4B-A1F75B7959B7}"/>
              </a:ext>
            </a:extLst>
          </p:cNvPr>
          <p:cNvSpPr>
            <a:spLocks noGrp="1"/>
          </p:cNvSpPr>
          <p:nvPr>
            <p:ph type="dt" sz="half" idx="10"/>
          </p:nvPr>
        </p:nvSpPr>
        <p:spPr/>
        <p:txBody>
          <a:bodyPr/>
          <a:lstStyle/>
          <a:p>
            <a:r>
              <a:rPr lang="en-US"/>
              <a:t>11Tesla Model MBHDP301</a:t>
            </a:r>
            <a:endParaRPr lang="en-US" dirty="0"/>
          </a:p>
        </p:txBody>
      </p:sp>
      <p:sp>
        <p:nvSpPr>
          <p:cNvPr id="5" name="Slide Number Placeholder 4">
            <a:extLst>
              <a:ext uri="{FF2B5EF4-FFF2-40B4-BE49-F238E27FC236}">
                <a16:creationId xmlns:a16="http://schemas.microsoft.com/office/drawing/2014/main" id="{2CEC95B5-F2EE-69E4-700C-B5C6704896FB}"/>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Tree>
    <p:extLst>
      <p:ext uri="{BB962C8B-B14F-4D97-AF65-F5344CB8AC3E}">
        <p14:creationId xmlns:p14="http://schemas.microsoft.com/office/powerpoint/2010/main" val="13309763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47894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1A80565-84B8-9C2D-4D3B-8805BC47C9E3}"/>
              </a:ext>
            </a:extLst>
          </p:cNvPr>
          <p:cNvSpPr>
            <a:spLocks noGrp="1"/>
          </p:cNvSpPr>
          <p:nvPr>
            <p:ph type="title"/>
          </p:nvPr>
        </p:nvSpPr>
        <p:spPr/>
        <p:txBody>
          <a:bodyPr/>
          <a:lstStyle/>
          <a:p>
            <a:r>
              <a:rPr lang="en-US" dirty="0"/>
              <a:t>Collaring parameters of the reused coils for the magnet </a:t>
            </a:r>
            <a:r>
              <a:rPr lang="en-GB" sz="3600" dirty="0"/>
              <a:t>MBHDP301b</a:t>
            </a:r>
            <a:endParaRPr lang="en-GB" dirty="0"/>
          </a:p>
        </p:txBody>
      </p:sp>
      <p:sp>
        <p:nvSpPr>
          <p:cNvPr id="4" name="Date Placeholder 3">
            <a:extLst>
              <a:ext uri="{FF2B5EF4-FFF2-40B4-BE49-F238E27FC236}">
                <a16:creationId xmlns:a16="http://schemas.microsoft.com/office/drawing/2014/main" id="{15C610F2-4D11-2BA5-7136-4783E1AF1CD3}"/>
              </a:ext>
            </a:extLst>
          </p:cNvPr>
          <p:cNvSpPr>
            <a:spLocks noGrp="1"/>
          </p:cNvSpPr>
          <p:nvPr>
            <p:ph type="dt" sz="half" idx="10"/>
          </p:nvPr>
        </p:nvSpPr>
        <p:spPr/>
        <p:txBody>
          <a:bodyPr/>
          <a:lstStyle/>
          <a:p>
            <a:r>
              <a:rPr lang="en-US"/>
              <a:t>11Tesla Model MBHDP301</a:t>
            </a:r>
            <a:endParaRPr lang="en-US" dirty="0"/>
          </a:p>
        </p:txBody>
      </p:sp>
      <p:sp>
        <p:nvSpPr>
          <p:cNvPr id="5" name="Slide Number Placeholder 4">
            <a:extLst>
              <a:ext uri="{FF2B5EF4-FFF2-40B4-BE49-F238E27FC236}">
                <a16:creationId xmlns:a16="http://schemas.microsoft.com/office/drawing/2014/main" id="{EE9EDDD9-C8CA-2CBE-F532-9E066B70E056}"/>
              </a:ext>
            </a:extLst>
          </p:cNvPr>
          <p:cNvSpPr>
            <a:spLocks noGrp="1"/>
          </p:cNvSpPr>
          <p:nvPr>
            <p:ph type="sldNum" sz="quarter" idx="12"/>
          </p:nvPr>
        </p:nvSpPr>
        <p:spPr/>
        <p:txBody>
          <a:bodyPr/>
          <a:lstStyle/>
          <a:p>
            <a:fld id="{36B5EA5A-BC32-A742-B11B-8E7414D5B535}" type="slidenum">
              <a:rPr lang="en-US" smtClean="0"/>
              <a:pPr/>
              <a:t>27</a:t>
            </a:fld>
            <a:endParaRPr lang="en-US" dirty="0"/>
          </a:p>
        </p:txBody>
      </p:sp>
      <p:pic>
        <p:nvPicPr>
          <p:cNvPr id="7" name="Picture 6">
            <a:extLst>
              <a:ext uri="{FF2B5EF4-FFF2-40B4-BE49-F238E27FC236}">
                <a16:creationId xmlns:a16="http://schemas.microsoft.com/office/drawing/2014/main" id="{5C502E33-00BE-64AA-5B06-B93C455501EC}"/>
              </a:ext>
            </a:extLst>
          </p:cNvPr>
          <p:cNvPicPr>
            <a:picLocks noChangeAspect="1"/>
          </p:cNvPicPr>
          <p:nvPr/>
        </p:nvPicPr>
        <p:blipFill>
          <a:blip r:embed="rId2"/>
          <a:stretch>
            <a:fillRect/>
          </a:stretch>
        </p:blipFill>
        <p:spPr>
          <a:xfrm>
            <a:off x="1809327" y="2073592"/>
            <a:ext cx="8177181" cy="2710816"/>
          </a:xfrm>
          <a:prstGeom prst="rect">
            <a:avLst/>
          </a:prstGeom>
        </p:spPr>
      </p:pic>
    </p:spTree>
    <p:extLst>
      <p:ext uri="{BB962C8B-B14F-4D97-AF65-F5344CB8AC3E}">
        <p14:creationId xmlns:p14="http://schemas.microsoft.com/office/powerpoint/2010/main" val="35404434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80F0322-14E2-7E49-22F6-E3C5FB9F583D}"/>
              </a:ext>
            </a:extLst>
          </p:cNvPr>
          <p:cNvSpPr>
            <a:spLocks noGrp="1"/>
          </p:cNvSpPr>
          <p:nvPr>
            <p:ph type="title"/>
          </p:nvPr>
        </p:nvSpPr>
        <p:spPr/>
        <p:txBody>
          <a:bodyPr/>
          <a:lstStyle/>
          <a:p>
            <a:r>
              <a:rPr lang="en-US" dirty="0"/>
              <a:t>Bullets range of values during powering</a:t>
            </a:r>
            <a:endParaRPr lang="en-GB" dirty="0"/>
          </a:p>
        </p:txBody>
      </p:sp>
      <p:sp>
        <p:nvSpPr>
          <p:cNvPr id="4" name="Date Placeholder 3">
            <a:extLst>
              <a:ext uri="{FF2B5EF4-FFF2-40B4-BE49-F238E27FC236}">
                <a16:creationId xmlns:a16="http://schemas.microsoft.com/office/drawing/2014/main" id="{C15BF1C1-A1A4-8D62-882F-58123D0DFB0B}"/>
              </a:ext>
            </a:extLst>
          </p:cNvPr>
          <p:cNvSpPr>
            <a:spLocks noGrp="1"/>
          </p:cNvSpPr>
          <p:nvPr>
            <p:ph type="dt" sz="half" idx="10"/>
          </p:nvPr>
        </p:nvSpPr>
        <p:spPr/>
        <p:txBody>
          <a:bodyPr/>
          <a:lstStyle/>
          <a:p>
            <a:r>
              <a:rPr lang="en-US"/>
              <a:t>11Tesla Model MBHDP301</a:t>
            </a:r>
            <a:endParaRPr lang="en-US" dirty="0"/>
          </a:p>
        </p:txBody>
      </p:sp>
      <p:sp>
        <p:nvSpPr>
          <p:cNvPr id="5" name="Slide Number Placeholder 4">
            <a:extLst>
              <a:ext uri="{FF2B5EF4-FFF2-40B4-BE49-F238E27FC236}">
                <a16:creationId xmlns:a16="http://schemas.microsoft.com/office/drawing/2014/main" id="{32366612-C592-0156-880B-B1732C90CE32}"/>
              </a:ext>
            </a:extLst>
          </p:cNvPr>
          <p:cNvSpPr>
            <a:spLocks noGrp="1"/>
          </p:cNvSpPr>
          <p:nvPr>
            <p:ph type="sldNum" sz="quarter" idx="12"/>
          </p:nvPr>
        </p:nvSpPr>
        <p:spPr/>
        <p:txBody>
          <a:bodyPr/>
          <a:lstStyle/>
          <a:p>
            <a:fld id="{36B5EA5A-BC32-A742-B11B-8E7414D5B535}" type="slidenum">
              <a:rPr lang="en-US" smtClean="0"/>
              <a:pPr/>
              <a:t>28</a:t>
            </a:fld>
            <a:endParaRPr lang="en-US" dirty="0"/>
          </a:p>
        </p:txBody>
      </p:sp>
      <p:pic>
        <p:nvPicPr>
          <p:cNvPr id="40" name="Picture 39" descr="A graph of different colored lines&#10;&#10;Description automatically generated">
            <a:extLst>
              <a:ext uri="{FF2B5EF4-FFF2-40B4-BE49-F238E27FC236}">
                <a16:creationId xmlns:a16="http://schemas.microsoft.com/office/drawing/2014/main" id="{5F6BF2B6-391D-B880-D560-2D558EBD234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14681" y="1043420"/>
            <a:ext cx="4953852" cy="3716804"/>
          </a:xfrm>
          <a:prstGeom prst="rect">
            <a:avLst/>
          </a:prstGeom>
        </p:spPr>
      </p:pic>
      <p:pic>
        <p:nvPicPr>
          <p:cNvPr id="47" name="Picture 46" descr="A graph of different colored lines&#10;&#10;Description automatically generated">
            <a:extLst>
              <a:ext uri="{FF2B5EF4-FFF2-40B4-BE49-F238E27FC236}">
                <a16:creationId xmlns:a16="http://schemas.microsoft.com/office/drawing/2014/main" id="{EBA1C7AC-FE02-589C-3A87-B786B19DDE1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7765" y="1043420"/>
            <a:ext cx="4877088" cy="3659210"/>
          </a:xfrm>
          <a:prstGeom prst="rect">
            <a:avLst/>
          </a:prstGeom>
        </p:spPr>
      </p:pic>
      <p:sp>
        <p:nvSpPr>
          <p:cNvPr id="2" name="TextBox 1">
            <a:extLst>
              <a:ext uri="{FF2B5EF4-FFF2-40B4-BE49-F238E27FC236}">
                <a16:creationId xmlns:a16="http://schemas.microsoft.com/office/drawing/2014/main" id="{D0EDF288-3F09-27F9-2BA8-E7CEDDC037B7}"/>
              </a:ext>
            </a:extLst>
          </p:cNvPr>
          <p:cNvSpPr txBox="1"/>
          <p:nvPr/>
        </p:nvSpPr>
        <p:spPr>
          <a:xfrm>
            <a:off x="1045029" y="5352674"/>
            <a:ext cx="8630568" cy="276999"/>
          </a:xfrm>
          <a:prstGeom prst="rect">
            <a:avLst/>
          </a:prstGeom>
          <a:noFill/>
        </p:spPr>
        <p:txBody>
          <a:bodyPr wrap="none" lIns="0" tIns="0" rIns="0" bIns="0" rtlCol="0">
            <a:spAutoFit/>
          </a:bodyPr>
          <a:lstStyle/>
          <a:p>
            <a:pPr algn="l"/>
            <a:r>
              <a:rPr lang="en-US" dirty="0"/>
              <a:t>Bigger spread of the bullets during powering in the aperture without end cage SP301</a:t>
            </a:r>
            <a:endParaRPr lang="en-GB" dirty="0"/>
          </a:p>
        </p:txBody>
      </p:sp>
    </p:spTree>
    <p:extLst>
      <p:ext uri="{BB962C8B-B14F-4D97-AF65-F5344CB8AC3E}">
        <p14:creationId xmlns:p14="http://schemas.microsoft.com/office/powerpoint/2010/main" val="34150067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8A5DB35-1716-63A3-1E85-DEC2BD39C880}"/>
              </a:ext>
            </a:extLst>
          </p:cNvPr>
          <p:cNvSpPr>
            <a:spLocks noGrp="1"/>
          </p:cNvSpPr>
          <p:nvPr>
            <p:ph type="title"/>
          </p:nvPr>
        </p:nvSpPr>
        <p:spPr/>
        <p:txBody>
          <a:bodyPr/>
          <a:lstStyle/>
          <a:p>
            <a:r>
              <a:rPr lang="en-US" dirty="0"/>
              <a:t>End cage rods from loading to cool down</a:t>
            </a:r>
            <a:endParaRPr lang="en-GB" dirty="0"/>
          </a:p>
        </p:txBody>
      </p:sp>
      <p:sp>
        <p:nvSpPr>
          <p:cNvPr id="4" name="Date Placeholder 3">
            <a:extLst>
              <a:ext uri="{FF2B5EF4-FFF2-40B4-BE49-F238E27FC236}">
                <a16:creationId xmlns:a16="http://schemas.microsoft.com/office/drawing/2014/main" id="{A170C57D-92B6-8E3F-926B-3383DF961FA5}"/>
              </a:ext>
            </a:extLst>
          </p:cNvPr>
          <p:cNvSpPr>
            <a:spLocks noGrp="1"/>
          </p:cNvSpPr>
          <p:nvPr>
            <p:ph type="dt" sz="half" idx="10"/>
          </p:nvPr>
        </p:nvSpPr>
        <p:spPr/>
        <p:txBody>
          <a:bodyPr/>
          <a:lstStyle/>
          <a:p>
            <a:r>
              <a:rPr lang="en-US"/>
              <a:t>11Tesla Model MBHDP301</a:t>
            </a:r>
            <a:endParaRPr lang="en-US" dirty="0"/>
          </a:p>
        </p:txBody>
      </p:sp>
      <p:sp>
        <p:nvSpPr>
          <p:cNvPr id="5" name="Slide Number Placeholder 4">
            <a:extLst>
              <a:ext uri="{FF2B5EF4-FFF2-40B4-BE49-F238E27FC236}">
                <a16:creationId xmlns:a16="http://schemas.microsoft.com/office/drawing/2014/main" id="{D3424ACB-79A5-DEDA-F92A-87C31B4C7FB9}"/>
              </a:ext>
            </a:extLst>
          </p:cNvPr>
          <p:cNvSpPr>
            <a:spLocks noGrp="1"/>
          </p:cNvSpPr>
          <p:nvPr>
            <p:ph type="sldNum" sz="quarter" idx="12"/>
          </p:nvPr>
        </p:nvSpPr>
        <p:spPr/>
        <p:txBody>
          <a:bodyPr/>
          <a:lstStyle/>
          <a:p>
            <a:fld id="{36B5EA5A-BC32-A742-B11B-8E7414D5B535}" type="slidenum">
              <a:rPr lang="en-US" smtClean="0"/>
              <a:pPr/>
              <a:t>29</a:t>
            </a:fld>
            <a:endParaRPr lang="en-US" dirty="0"/>
          </a:p>
        </p:txBody>
      </p:sp>
      <p:graphicFrame>
        <p:nvGraphicFramePr>
          <p:cNvPr id="6" name="Chart 5">
            <a:extLst>
              <a:ext uri="{FF2B5EF4-FFF2-40B4-BE49-F238E27FC236}">
                <a16:creationId xmlns:a16="http://schemas.microsoft.com/office/drawing/2014/main" id="{9A98687F-0682-BDBC-693D-AA61B28EB6FA}"/>
              </a:ext>
            </a:extLst>
          </p:cNvPr>
          <p:cNvGraphicFramePr>
            <a:graphicFrameLocks/>
          </p:cNvGraphicFramePr>
          <p:nvPr>
            <p:extLst>
              <p:ext uri="{D42A27DB-BD31-4B8C-83A1-F6EECF244321}">
                <p14:modId xmlns:p14="http://schemas.microsoft.com/office/powerpoint/2010/main" val="3783156916"/>
              </p:ext>
            </p:extLst>
          </p:nvPr>
        </p:nvGraphicFramePr>
        <p:xfrm>
          <a:off x="5954233" y="1611086"/>
          <a:ext cx="6113720" cy="383051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a:extLst>
              <a:ext uri="{FF2B5EF4-FFF2-40B4-BE49-F238E27FC236}">
                <a16:creationId xmlns:a16="http://schemas.microsoft.com/office/drawing/2014/main" id="{6B8B0A36-D967-952C-CE6E-57F5759A01A6}"/>
              </a:ext>
            </a:extLst>
          </p:cNvPr>
          <p:cNvGraphicFramePr>
            <a:graphicFrameLocks/>
          </p:cNvGraphicFramePr>
          <p:nvPr>
            <p:extLst>
              <p:ext uri="{D42A27DB-BD31-4B8C-83A1-F6EECF244321}">
                <p14:modId xmlns:p14="http://schemas.microsoft.com/office/powerpoint/2010/main" val="348200411"/>
              </p:ext>
            </p:extLst>
          </p:nvPr>
        </p:nvGraphicFramePr>
        <p:xfrm>
          <a:off x="124047" y="1519267"/>
          <a:ext cx="5680098" cy="3922335"/>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a:extLst>
              <a:ext uri="{FF2B5EF4-FFF2-40B4-BE49-F238E27FC236}">
                <a16:creationId xmlns:a16="http://schemas.microsoft.com/office/drawing/2014/main" id="{088A2E7A-906C-B096-C321-E0EA97336153}"/>
              </a:ext>
            </a:extLst>
          </p:cNvPr>
          <p:cNvSpPr txBox="1"/>
          <p:nvPr/>
        </p:nvSpPr>
        <p:spPr>
          <a:xfrm>
            <a:off x="3982184" y="5927841"/>
            <a:ext cx="4227632" cy="276999"/>
          </a:xfrm>
          <a:prstGeom prst="rect">
            <a:avLst/>
          </a:prstGeom>
          <a:noFill/>
        </p:spPr>
        <p:txBody>
          <a:bodyPr wrap="none" lIns="0" tIns="0" rIns="0" bIns="0" rtlCol="0">
            <a:spAutoFit/>
          </a:bodyPr>
          <a:lstStyle/>
          <a:p>
            <a:r>
              <a:rPr lang="en-US" i="1" dirty="0"/>
              <a:t>Courtesy of S. Mugnier EDMS #2711698 </a:t>
            </a:r>
            <a:endParaRPr lang="en-GB" i="1" dirty="0"/>
          </a:p>
        </p:txBody>
      </p:sp>
    </p:spTree>
    <p:extLst>
      <p:ext uri="{BB962C8B-B14F-4D97-AF65-F5344CB8AC3E}">
        <p14:creationId xmlns:p14="http://schemas.microsoft.com/office/powerpoint/2010/main" val="25571974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97D0733-5A4E-DA3F-6316-A439E1A3A7C6}"/>
              </a:ext>
            </a:extLst>
          </p:cNvPr>
          <p:cNvSpPr>
            <a:spLocks noGrp="1"/>
          </p:cNvSpPr>
          <p:nvPr>
            <p:ph idx="1"/>
          </p:nvPr>
        </p:nvSpPr>
        <p:spPr>
          <a:xfrm>
            <a:off x="846597" y="946647"/>
            <a:ext cx="11247300" cy="5404204"/>
          </a:xfrm>
        </p:spPr>
        <p:txBody>
          <a:bodyPr/>
          <a:lstStyle/>
          <a:p>
            <a:pPr marL="457200" indent="-457200">
              <a:spcBef>
                <a:spcPts val="400"/>
              </a:spcBef>
              <a:buAutoNum type="arabicPeriod"/>
            </a:pPr>
            <a:r>
              <a:rPr lang="en-US" sz="1600" dirty="0"/>
              <a:t>Introduction</a:t>
            </a:r>
          </a:p>
          <a:p>
            <a:pPr lvl="2">
              <a:spcBef>
                <a:spcPts val="400"/>
              </a:spcBef>
            </a:pPr>
            <a:r>
              <a:rPr lang="en-US" sz="1600" dirty="0"/>
              <a:t>Context</a:t>
            </a:r>
          </a:p>
          <a:p>
            <a:pPr lvl="2">
              <a:spcBef>
                <a:spcPts val="400"/>
              </a:spcBef>
            </a:pPr>
            <a:r>
              <a:rPr lang="en-US" sz="1600" dirty="0"/>
              <a:t>Magnet new mechanical features</a:t>
            </a:r>
          </a:p>
          <a:p>
            <a:pPr marL="457200" indent="-457200">
              <a:spcBef>
                <a:spcPts val="400"/>
              </a:spcBef>
              <a:buAutoNum type="arabicPeriod"/>
            </a:pPr>
            <a:r>
              <a:rPr lang="en-US" sz="1600" dirty="0"/>
              <a:t>Magnet fabrication</a:t>
            </a:r>
          </a:p>
          <a:p>
            <a:pPr marL="609750" lvl="1" indent="-285750">
              <a:spcBef>
                <a:spcPts val="400"/>
              </a:spcBef>
              <a:spcAft>
                <a:spcPts val="400"/>
              </a:spcAft>
              <a:buFont typeface="Arial" panose="020B0604020202020204" pitchFamily="34" charset="0"/>
              <a:buChar char="•"/>
            </a:pPr>
            <a:r>
              <a:rPr lang="en-US" sz="1600" dirty="0"/>
              <a:t>Mechanical instrumentation</a:t>
            </a:r>
          </a:p>
          <a:p>
            <a:pPr marL="609750" lvl="1" indent="-285750">
              <a:spcBef>
                <a:spcPts val="400"/>
              </a:spcBef>
              <a:spcAft>
                <a:spcPts val="400"/>
              </a:spcAft>
              <a:buFont typeface="Arial" panose="020B0604020202020204" pitchFamily="34" charset="0"/>
              <a:buChar char="•"/>
            </a:pPr>
            <a:r>
              <a:rPr lang="en-US" sz="1600" dirty="0"/>
              <a:t>Coils</a:t>
            </a:r>
          </a:p>
          <a:p>
            <a:pPr marL="609750" lvl="1" indent="-285750">
              <a:spcBef>
                <a:spcPts val="400"/>
              </a:spcBef>
              <a:spcAft>
                <a:spcPts val="400"/>
              </a:spcAft>
              <a:buFont typeface="Arial" panose="020B0604020202020204" pitchFamily="34" charset="0"/>
              <a:buChar char="•"/>
            </a:pPr>
            <a:r>
              <a:rPr lang="en-US" sz="1600" dirty="0"/>
              <a:t>Shimming plan</a:t>
            </a:r>
          </a:p>
          <a:p>
            <a:pPr marL="609750" lvl="1" indent="-285750">
              <a:spcBef>
                <a:spcPts val="400"/>
              </a:spcBef>
              <a:spcAft>
                <a:spcPts val="400"/>
              </a:spcAft>
              <a:buFont typeface="Arial" panose="020B0604020202020204" pitchFamily="34" charset="0"/>
              <a:buChar char="•"/>
            </a:pPr>
            <a:r>
              <a:rPr lang="en-US" sz="1600" dirty="0"/>
              <a:t>End cage</a:t>
            </a:r>
          </a:p>
          <a:p>
            <a:pPr marL="457200" indent="-457200">
              <a:spcBef>
                <a:spcPts val="400"/>
              </a:spcBef>
              <a:buFont typeface="+mj-lt"/>
              <a:buAutoNum type="arabicPeriod"/>
            </a:pPr>
            <a:r>
              <a:rPr lang="en-US" sz="1600" dirty="0"/>
              <a:t>Cold test results</a:t>
            </a:r>
          </a:p>
          <a:p>
            <a:pPr marL="457200" indent="-457200">
              <a:spcBef>
                <a:spcPts val="400"/>
              </a:spcBef>
              <a:buFont typeface="+mj-lt"/>
              <a:buAutoNum type="arabicPeriod"/>
            </a:pPr>
            <a:r>
              <a:rPr lang="en-GB" sz="1600" dirty="0"/>
              <a:t>Mechanical measurements</a:t>
            </a:r>
          </a:p>
          <a:p>
            <a:pPr marL="838350" lvl="1" indent="-514350">
              <a:spcBef>
                <a:spcPts val="400"/>
              </a:spcBef>
              <a:spcAft>
                <a:spcPts val="400"/>
              </a:spcAft>
              <a:buFont typeface="Arial" panose="020B0604020202020204" pitchFamily="34" charset="0"/>
              <a:buChar char="•"/>
            </a:pPr>
            <a:r>
              <a:rPr lang="en-GB" sz="1600" dirty="0"/>
              <a:t>Some words</a:t>
            </a:r>
          </a:p>
          <a:p>
            <a:pPr marL="838350" lvl="1" indent="-514350">
              <a:spcBef>
                <a:spcPts val="400"/>
              </a:spcBef>
              <a:spcAft>
                <a:spcPts val="400"/>
              </a:spcAft>
              <a:buFont typeface="Arial" panose="020B0604020202020204" pitchFamily="34" charset="0"/>
              <a:buChar char="•"/>
            </a:pPr>
            <a:r>
              <a:rPr lang="en-GB" sz="1600" dirty="0"/>
              <a:t>Collar nose stress</a:t>
            </a:r>
          </a:p>
          <a:p>
            <a:pPr marL="838350" lvl="1" indent="-514350">
              <a:spcBef>
                <a:spcPts val="400"/>
              </a:spcBef>
              <a:spcAft>
                <a:spcPts val="400"/>
              </a:spcAft>
              <a:buFont typeface="Arial" panose="020B0604020202020204" pitchFamily="34" charset="0"/>
              <a:buChar char="•"/>
            </a:pPr>
            <a:r>
              <a:rPr lang="en-GB" sz="1600" dirty="0"/>
              <a:t>Magnet end plate bullets</a:t>
            </a:r>
          </a:p>
          <a:p>
            <a:pPr marL="838350" lvl="1" indent="-514350">
              <a:spcBef>
                <a:spcPts val="400"/>
              </a:spcBef>
              <a:spcAft>
                <a:spcPts val="400"/>
              </a:spcAft>
              <a:buFont typeface="Arial" panose="020B0604020202020204" pitchFamily="34" charset="0"/>
              <a:buChar char="•"/>
            </a:pPr>
            <a:r>
              <a:rPr lang="en-GB" sz="1600" dirty="0"/>
              <a:t>End cage rods</a:t>
            </a:r>
          </a:p>
          <a:p>
            <a:pPr marL="514350" indent="-514350">
              <a:spcBef>
                <a:spcPts val="400"/>
              </a:spcBef>
              <a:buFont typeface="+mj-lt"/>
              <a:buAutoNum type="arabicPeriod"/>
            </a:pPr>
            <a:r>
              <a:rPr lang="en-GB" sz="1600" dirty="0"/>
              <a:t>Conclusion</a:t>
            </a:r>
          </a:p>
          <a:p>
            <a:pPr marL="514350" indent="-514350">
              <a:spcBef>
                <a:spcPts val="400"/>
              </a:spcBef>
              <a:buFont typeface="+mj-lt"/>
              <a:buAutoNum type="arabicPeriod"/>
            </a:pPr>
            <a:r>
              <a:rPr lang="en-GB" sz="1600" dirty="0"/>
              <a:t>References</a:t>
            </a:r>
          </a:p>
        </p:txBody>
      </p:sp>
      <p:sp>
        <p:nvSpPr>
          <p:cNvPr id="3" name="Title 2">
            <a:extLst>
              <a:ext uri="{FF2B5EF4-FFF2-40B4-BE49-F238E27FC236}">
                <a16:creationId xmlns:a16="http://schemas.microsoft.com/office/drawing/2014/main" id="{87D1B8D0-3616-86F3-A0C9-E5A87B161351}"/>
              </a:ext>
            </a:extLst>
          </p:cNvPr>
          <p:cNvSpPr>
            <a:spLocks noGrp="1"/>
          </p:cNvSpPr>
          <p:nvPr>
            <p:ph type="title"/>
          </p:nvPr>
        </p:nvSpPr>
        <p:spPr>
          <a:xfrm>
            <a:off x="407988" y="373593"/>
            <a:ext cx="11376025" cy="509923"/>
          </a:xfrm>
        </p:spPr>
        <p:txBody>
          <a:bodyPr/>
          <a:lstStyle/>
          <a:p>
            <a:r>
              <a:rPr lang="en-US" dirty="0"/>
              <a:t>Content</a:t>
            </a:r>
            <a:endParaRPr lang="en-GB" dirty="0"/>
          </a:p>
        </p:txBody>
      </p:sp>
      <p:sp>
        <p:nvSpPr>
          <p:cNvPr id="4" name="Date Placeholder 3">
            <a:extLst>
              <a:ext uri="{FF2B5EF4-FFF2-40B4-BE49-F238E27FC236}">
                <a16:creationId xmlns:a16="http://schemas.microsoft.com/office/drawing/2014/main" id="{D9F9175E-E0C8-1297-8A7E-7F0811EC8DB5}"/>
              </a:ext>
            </a:extLst>
          </p:cNvPr>
          <p:cNvSpPr>
            <a:spLocks noGrp="1"/>
          </p:cNvSpPr>
          <p:nvPr>
            <p:ph type="dt" sz="half" idx="10"/>
          </p:nvPr>
        </p:nvSpPr>
        <p:spPr/>
        <p:txBody>
          <a:bodyPr/>
          <a:lstStyle/>
          <a:p>
            <a:r>
              <a:rPr lang="en-US" dirty="0"/>
              <a:t>11Tesla Model MBHDP301</a:t>
            </a:r>
          </a:p>
        </p:txBody>
      </p:sp>
      <p:sp>
        <p:nvSpPr>
          <p:cNvPr id="5" name="Slide Number Placeholder 4">
            <a:extLst>
              <a:ext uri="{FF2B5EF4-FFF2-40B4-BE49-F238E27FC236}">
                <a16:creationId xmlns:a16="http://schemas.microsoft.com/office/drawing/2014/main" id="{2D975B83-3A2D-F641-ADF8-6B60335824F5}"/>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2039295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E485C7-E19E-95D3-DE61-75FD7F2C3854}"/>
              </a:ext>
            </a:extLst>
          </p:cNvPr>
          <p:cNvSpPr>
            <a:spLocks noGrp="1"/>
          </p:cNvSpPr>
          <p:nvPr>
            <p:ph type="title"/>
          </p:nvPr>
        </p:nvSpPr>
        <p:spPr/>
        <p:txBody>
          <a:bodyPr/>
          <a:lstStyle/>
          <a:p>
            <a:r>
              <a:rPr lang="en-US" dirty="0"/>
              <a:t>Analytical calculation of coil head elongation</a:t>
            </a:r>
            <a:endParaRPr lang="en-GB" dirty="0"/>
          </a:p>
        </p:txBody>
      </p:sp>
      <p:sp>
        <p:nvSpPr>
          <p:cNvPr id="4" name="Date Placeholder 3">
            <a:extLst>
              <a:ext uri="{FF2B5EF4-FFF2-40B4-BE49-F238E27FC236}">
                <a16:creationId xmlns:a16="http://schemas.microsoft.com/office/drawing/2014/main" id="{7617D044-4503-8B5A-32A6-B73299A65F0E}"/>
              </a:ext>
            </a:extLst>
          </p:cNvPr>
          <p:cNvSpPr>
            <a:spLocks noGrp="1"/>
          </p:cNvSpPr>
          <p:nvPr>
            <p:ph type="dt" sz="half" idx="10"/>
          </p:nvPr>
        </p:nvSpPr>
        <p:spPr/>
        <p:txBody>
          <a:bodyPr/>
          <a:lstStyle/>
          <a:p>
            <a:r>
              <a:rPr lang="en-US"/>
              <a:t>11Tesla Model MBHDP301</a:t>
            </a:r>
            <a:endParaRPr lang="en-US" dirty="0"/>
          </a:p>
        </p:txBody>
      </p:sp>
      <p:sp>
        <p:nvSpPr>
          <p:cNvPr id="5" name="Slide Number Placeholder 4">
            <a:extLst>
              <a:ext uri="{FF2B5EF4-FFF2-40B4-BE49-F238E27FC236}">
                <a16:creationId xmlns:a16="http://schemas.microsoft.com/office/drawing/2014/main" id="{619A0B75-33B9-49DA-3071-9D2B0E85320F}"/>
              </a:ext>
            </a:extLst>
          </p:cNvPr>
          <p:cNvSpPr>
            <a:spLocks noGrp="1"/>
          </p:cNvSpPr>
          <p:nvPr>
            <p:ph type="sldNum" sz="quarter" idx="12"/>
          </p:nvPr>
        </p:nvSpPr>
        <p:spPr/>
        <p:txBody>
          <a:bodyPr/>
          <a:lstStyle/>
          <a:p>
            <a:fld id="{36B5EA5A-BC32-A742-B11B-8E7414D5B535}" type="slidenum">
              <a:rPr lang="en-US" smtClean="0"/>
              <a:pPr/>
              <a:t>30</a:t>
            </a:fld>
            <a:endParaRPr lang="en-US" dirty="0"/>
          </a:p>
        </p:txBody>
      </p:sp>
      <p:pic>
        <p:nvPicPr>
          <p:cNvPr id="76" name="Picture 75">
            <a:extLst>
              <a:ext uri="{FF2B5EF4-FFF2-40B4-BE49-F238E27FC236}">
                <a16:creationId xmlns:a16="http://schemas.microsoft.com/office/drawing/2014/main" id="{53B7BC71-A62C-FDFC-3716-D0E72DEA4484}"/>
              </a:ext>
            </a:extLst>
          </p:cNvPr>
          <p:cNvPicPr>
            <a:picLocks noChangeAspect="1"/>
          </p:cNvPicPr>
          <p:nvPr/>
        </p:nvPicPr>
        <p:blipFill rotWithShape="1">
          <a:blip r:embed="rId2"/>
          <a:srcRect r="4339"/>
          <a:stretch/>
        </p:blipFill>
        <p:spPr>
          <a:xfrm>
            <a:off x="5413395" y="1330478"/>
            <a:ext cx="6192650" cy="1721908"/>
          </a:xfrm>
          <a:prstGeom prst="rect">
            <a:avLst/>
          </a:prstGeom>
        </p:spPr>
      </p:pic>
      <mc:AlternateContent xmlns:mc="http://schemas.openxmlformats.org/markup-compatibility/2006" xmlns:a14="http://schemas.microsoft.com/office/drawing/2010/main">
        <mc:Choice Requires="a14">
          <p:sp>
            <p:nvSpPr>
              <p:cNvPr id="6" name="TextBox 7">
                <a:extLst>
                  <a:ext uri="{FF2B5EF4-FFF2-40B4-BE49-F238E27FC236}">
                    <a16:creationId xmlns:a16="http://schemas.microsoft.com/office/drawing/2014/main" id="{69096985-12AF-4333-EB15-245113D0C4EF}"/>
                  </a:ext>
                </a:extLst>
              </p:cNvPr>
              <p:cNvSpPr txBox="1"/>
              <p:nvPr/>
            </p:nvSpPr>
            <p:spPr>
              <a:xfrm>
                <a:off x="815203" y="1187764"/>
                <a:ext cx="1211870" cy="628185"/>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r>
                        <a:rPr lang="en-GB" sz="2000" i="1">
                          <a:latin typeface="Cambria Math" panose="02040503050406030204" pitchFamily="18" charset="0"/>
                          <a:ea typeface="Cambria Math" panose="02040503050406030204" pitchFamily="18" charset="0"/>
                        </a:rPr>
                        <m:t>∆</m:t>
                      </m:r>
                      <m:r>
                        <a:rPr lang="en-US" sz="2000" b="0" i="1">
                          <a:latin typeface="Cambria Math" panose="02040503050406030204" pitchFamily="18" charset="0"/>
                          <a:ea typeface="Cambria Math" panose="02040503050406030204" pitchFamily="18" charset="0"/>
                        </a:rPr>
                        <m:t>𝐿</m:t>
                      </m:r>
                      <m:r>
                        <a:rPr lang="en-US" sz="2000" b="0" i="1">
                          <a:latin typeface="Cambria Math" panose="02040503050406030204" pitchFamily="18" charset="0"/>
                          <a:ea typeface="Cambria Math" panose="02040503050406030204" pitchFamily="18" charset="0"/>
                        </a:rPr>
                        <m:t>=</m:t>
                      </m:r>
                      <m:f>
                        <m:fPr>
                          <m:ctrlPr>
                            <a:rPr lang="en-US" sz="2000" b="0" i="1">
                              <a:latin typeface="Cambria Math" panose="02040503050406030204" pitchFamily="18" charset="0"/>
                              <a:ea typeface="Cambria Math" panose="02040503050406030204" pitchFamily="18" charset="0"/>
                            </a:rPr>
                          </m:ctrlPr>
                        </m:fPr>
                        <m:num>
                          <m:sSub>
                            <m:sSubPr>
                              <m:ctrlPr>
                                <a:rPr lang="en-US" sz="2000" b="0" i="1">
                                  <a:latin typeface="Cambria Math" panose="02040503050406030204" pitchFamily="18" charset="0"/>
                                  <a:ea typeface="Cambria Math" panose="02040503050406030204" pitchFamily="18" charset="0"/>
                                </a:rPr>
                              </m:ctrlPr>
                            </m:sSubPr>
                            <m:e>
                              <m:r>
                                <a:rPr lang="en-US" sz="2000" b="0" i="1">
                                  <a:latin typeface="Cambria Math" panose="02040503050406030204" pitchFamily="18" charset="0"/>
                                  <a:ea typeface="Cambria Math" panose="02040503050406030204" pitchFamily="18" charset="0"/>
                                </a:rPr>
                                <m:t>𝐹</m:t>
                              </m:r>
                            </m:e>
                            <m:sub>
                              <m:r>
                                <a:rPr lang="en-US" sz="2000" b="0" i="1">
                                  <a:latin typeface="Cambria Math" panose="02040503050406030204" pitchFamily="18" charset="0"/>
                                  <a:ea typeface="Cambria Math" panose="02040503050406030204" pitchFamily="18" charset="0"/>
                                </a:rPr>
                                <m:t>𝐸𝑀</m:t>
                              </m:r>
                            </m:sub>
                          </m:sSub>
                        </m:num>
                        <m:den>
                          <m:sSub>
                            <m:sSubPr>
                              <m:ctrlPr>
                                <a:rPr lang="en-US" sz="2000" b="0" i="1">
                                  <a:solidFill>
                                    <a:schemeClr val="tx1"/>
                                  </a:solidFill>
                                  <a:effectLst/>
                                  <a:latin typeface="Cambria Math" panose="02040503050406030204" pitchFamily="18" charset="0"/>
                                </a:rPr>
                              </m:ctrlPr>
                            </m:sSubPr>
                            <m:e>
                              <m:r>
                                <a:rPr lang="en-US" sz="2000" b="0" i="1">
                                  <a:solidFill>
                                    <a:schemeClr val="tx1"/>
                                  </a:solidFill>
                                  <a:effectLst/>
                                  <a:latin typeface="Cambria Math" panose="02040503050406030204" pitchFamily="18" charset="0"/>
                                </a:rPr>
                                <m:t>𝐾</m:t>
                              </m:r>
                            </m:e>
                            <m:sub>
                              <m:r>
                                <a:rPr lang="en-US" sz="2000" b="0" i="1">
                                  <a:solidFill>
                                    <a:schemeClr val="tx1"/>
                                  </a:solidFill>
                                  <a:effectLst/>
                                  <a:latin typeface="Cambria Math" panose="02040503050406030204" pitchFamily="18" charset="0"/>
                                </a:rPr>
                                <m:t>𝑐𝑜𝑖𝑙</m:t>
                              </m:r>
                            </m:sub>
                          </m:sSub>
                        </m:den>
                      </m:f>
                    </m:oMath>
                  </m:oMathPara>
                </a14:m>
                <a:endParaRPr lang="en-GB" sz="2000" dirty="0"/>
              </a:p>
            </p:txBody>
          </p:sp>
        </mc:Choice>
        <mc:Fallback xmlns="">
          <p:sp>
            <p:nvSpPr>
              <p:cNvPr id="6" name="TextBox 7">
                <a:extLst>
                  <a:ext uri="{FF2B5EF4-FFF2-40B4-BE49-F238E27FC236}">
                    <a16:creationId xmlns:a16="http://schemas.microsoft.com/office/drawing/2014/main" id="{69096985-12AF-4333-EB15-245113D0C4EF}"/>
                  </a:ext>
                </a:extLst>
              </p:cNvPr>
              <p:cNvSpPr txBox="1">
                <a:spLocks noRot="1" noChangeAspect="1" noMove="1" noResize="1" noEditPoints="1" noAdjustHandles="1" noChangeArrowheads="1" noChangeShapeType="1" noTextEdit="1"/>
              </p:cNvSpPr>
              <p:nvPr/>
            </p:nvSpPr>
            <p:spPr>
              <a:xfrm>
                <a:off x="815203" y="1187764"/>
                <a:ext cx="1211870" cy="628185"/>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13">
                <a:extLst>
                  <a:ext uri="{FF2B5EF4-FFF2-40B4-BE49-F238E27FC236}">
                    <a16:creationId xmlns:a16="http://schemas.microsoft.com/office/drawing/2014/main" id="{91281E69-F7EB-45F0-A1FB-55C0EB02EFAC}"/>
                  </a:ext>
                </a:extLst>
              </p:cNvPr>
              <p:cNvSpPr txBox="1"/>
              <p:nvPr/>
            </p:nvSpPr>
            <p:spPr>
              <a:xfrm>
                <a:off x="815203" y="2192563"/>
                <a:ext cx="2202141" cy="628185"/>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r>
                        <a:rPr lang="en-GB" sz="2000" i="1">
                          <a:solidFill>
                            <a:schemeClr val="tx1"/>
                          </a:solidFill>
                          <a:effectLst/>
                          <a:latin typeface="Cambria Math" panose="02040503050406030204" pitchFamily="18" charset="0"/>
                        </a:rPr>
                        <m:t>∆</m:t>
                      </m:r>
                      <m:r>
                        <a:rPr lang="en-US" sz="2000" b="0" i="1">
                          <a:solidFill>
                            <a:schemeClr val="tx1"/>
                          </a:solidFill>
                          <a:effectLst/>
                          <a:latin typeface="Cambria Math" panose="02040503050406030204" pitchFamily="18" charset="0"/>
                        </a:rPr>
                        <m:t>𝐿</m:t>
                      </m:r>
                      <m:r>
                        <a:rPr lang="en-US" sz="2000" b="0" i="1">
                          <a:latin typeface="Cambria Math" panose="02040503050406030204" pitchFamily="18" charset="0"/>
                        </a:rPr>
                        <m:t>=</m:t>
                      </m:r>
                      <m:f>
                        <m:fPr>
                          <m:ctrlPr>
                            <a:rPr lang="en-US" sz="2000" b="0" i="1">
                              <a:latin typeface="Cambria Math" panose="02040503050406030204" pitchFamily="18" charset="0"/>
                            </a:rPr>
                          </m:ctrlPr>
                        </m:fPr>
                        <m:num>
                          <m:sSub>
                            <m:sSubPr>
                              <m:ctrlPr>
                                <a:rPr lang="en-GB" sz="2000" i="1">
                                  <a:solidFill>
                                    <a:schemeClr val="tx1"/>
                                  </a:solidFill>
                                  <a:effectLst/>
                                  <a:latin typeface="Cambria Math" panose="02040503050406030204" pitchFamily="18" charset="0"/>
                                </a:rPr>
                              </m:ctrlPr>
                            </m:sSubPr>
                            <m:e>
                              <m:r>
                                <a:rPr lang="en-US" sz="2000" b="0" i="1">
                                  <a:solidFill>
                                    <a:schemeClr val="tx1"/>
                                  </a:solidFill>
                                  <a:effectLst/>
                                  <a:latin typeface="Cambria Math" panose="02040503050406030204" pitchFamily="18" charset="0"/>
                                </a:rPr>
                                <m:t>𝐹</m:t>
                              </m:r>
                            </m:e>
                            <m:sub>
                              <m:r>
                                <a:rPr lang="en-US" sz="2000" b="0" i="1">
                                  <a:solidFill>
                                    <a:schemeClr val="tx1"/>
                                  </a:solidFill>
                                  <a:effectLst/>
                                  <a:latin typeface="Cambria Math" panose="02040503050406030204" pitchFamily="18" charset="0"/>
                                </a:rPr>
                                <m:t>𝐸𝑀</m:t>
                              </m:r>
                            </m:sub>
                          </m:sSub>
                        </m:num>
                        <m:den>
                          <m:sSub>
                            <m:sSubPr>
                              <m:ctrlPr>
                                <a:rPr lang="en-US" sz="2000" b="0" i="1">
                                  <a:solidFill>
                                    <a:schemeClr val="tx1"/>
                                  </a:solidFill>
                                  <a:effectLst/>
                                  <a:latin typeface="Cambria Math" panose="02040503050406030204" pitchFamily="18" charset="0"/>
                                </a:rPr>
                              </m:ctrlPr>
                            </m:sSubPr>
                            <m:e>
                              <m:r>
                                <a:rPr lang="en-US" sz="2000" b="0" i="1">
                                  <a:solidFill>
                                    <a:schemeClr val="tx1"/>
                                  </a:solidFill>
                                  <a:effectLst/>
                                  <a:latin typeface="Cambria Math" panose="02040503050406030204" pitchFamily="18" charset="0"/>
                                </a:rPr>
                                <m:t>𝐾</m:t>
                              </m:r>
                            </m:e>
                            <m:sub>
                              <m:r>
                                <a:rPr lang="en-US" sz="2000" b="0" i="1">
                                  <a:solidFill>
                                    <a:schemeClr val="tx1"/>
                                  </a:solidFill>
                                  <a:effectLst/>
                                  <a:latin typeface="Cambria Math" panose="02040503050406030204" pitchFamily="18" charset="0"/>
                                </a:rPr>
                                <m:t>𝑟𝑜𝑑𝑠</m:t>
                              </m:r>
                            </m:sub>
                          </m:sSub>
                          <m:r>
                            <a:rPr lang="en-US" sz="2000" b="0" i="1">
                              <a:solidFill>
                                <a:schemeClr val="tx1"/>
                              </a:solidFill>
                              <a:effectLst/>
                              <a:latin typeface="Cambria Math" panose="02040503050406030204" pitchFamily="18" charset="0"/>
                            </a:rPr>
                            <m:t>+</m:t>
                          </m:r>
                          <m:sSub>
                            <m:sSubPr>
                              <m:ctrlPr>
                                <a:rPr lang="en-US" sz="2000" b="0" i="1">
                                  <a:solidFill>
                                    <a:schemeClr val="tx1"/>
                                  </a:solidFill>
                                  <a:effectLst/>
                                  <a:latin typeface="Cambria Math" panose="02040503050406030204" pitchFamily="18" charset="0"/>
                                </a:rPr>
                              </m:ctrlPr>
                            </m:sSubPr>
                            <m:e>
                              <m:r>
                                <a:rPr lang="en-US" sz="2000" b="0" i="1">
                                  <a:solidFill>
                                    <a:schemeClr val="tx1"/>
                                  </a:solidFill>
                                  <a:effectLst/>
                                  <a:latin typeface="Cambria Math" panose="02040503050406030204" pitchFamily="18" charset="0"/>
                                </a:rPr>
                                <m:t>𝐾</m:t>
                              </m:r>
                            </m:e>
                            <m:sub>
                              <m:r>
                                <a:rPr lang="en-US" sz="2000" b="0" i="1">
                                  <a:solidFill>
                                    <a:schemeClr val="tx1"/>
                                  </a:solidFill>
                                  <a:effectLst/>
                                  <a:latin typeface="Cambria Math" panose="02040503050406030204" pitchFamily="18" charset="0"/>
                                </a:rPr>
                                <m:t>𝑐𝑜𝑖𝑙𝑠</m:t>
                              </m:r>
                            </m:sub>
                          </m:sSub>
                        </m:den>
                      </m:f>
                    </m:oMath>
                  </m:oMathPara>
                </a14:m>
                <a:endParaRPr lang="en-GB" sz="2000" dirty="0"/>
              </a:p>
            </p:txBody>
          </p:sp>
        </mc:Choice>
        <mc:Fallback xmlns="">
          <p:sp>
            <p:nvSpPr>
              <p:cNvPr id="7" name="TextBox 13">
                <a:extLst>
                  <a:ext uri="{FF2B5EF4-FFF2-40B4-BE49-F238E27FC236}">
                    <a16:creationId xmlns:a16="http://schemas.microsoft.com/office/drawing/2014/main" id="{91281E69-F7EB-45F0-A1FB-55C0EB02EFAC}"/>
                  </a:ext>
                </a:extLst>
              </p:cNvPr>
              <p:cNvSpPr txBox="1">
                <a:spLocks noRot="1" noChangeAspect="1" noMove="1" noResize="1" noEditPoints="1" noAdjustHandles="1" noChangeArrowheads="1" noChangeShapeType="1" noTextEdit="1"/>
              </p:cNvSpPr>
              <p:nvPr/>
            </p:nvSpPr>
            <p:spPr>
              <a:xfrm>
                <a:off x="815203" y="2192563"/>
                <a:ext cx="2202141" cy="628185"/>
              </a:xfrm>
              <a:prstGeom prst="rect">
                <a:avLst/>
              </a:prstGeom>
              <a:blipFill>
                <a:blip r:embed="rId4"/>
                <a:stretch>
                  <a:fillRect/>
                </a:stretch>
              </a:blipFill>
            </p:spPr>
            <p:txBody>
              <a:bodyPr/>
              <a:lstStyle/>
              <a:p>
                <a:r>
                  <a:rPr lang="en-GB">
                    <a:noFill/>
                  </a:rPr>
                  <a:t> </a:t>
                </a:r>
              </a:p>
            </p:txBody>
          </p:sp>
        </mc:Fallback>
      </mc:AlternateContent>
      <p:cxnSp>
        <p:nvCxnSpPr>
          <p:cNvPr id="9" name="Straight Connector 8">
            <a:extLst>
              <a:ext uri="{FF2B5EF4-FFF2-40B4-BE49-F238E27FC236}">
                <a16:creationId xmlns:a16="http://schemas.microsoft.com/office/drawing/2014/main" id="{5FB72898-FE0C-6359-891F-AD304FAFA419}"/>
              </a:ext>
            </a:extLst>
          </p:cNvPr>
          <p:cNvCxnSpPr>
            <a:cxnSpLocks/>
            <a:stCxn id="7" idx="3"/>
          </p:cNvCxnSpPr>
          <p:nvPr/>
        </p:nvCxnSpPr>
        <p:spPr>
          <a:xfrm>
            <a:off x="3017344" y="2506656"/>
            <a:ext cx="2396051" cy="3658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765A2FB8-A545-3982-8B6A-664D22986129}"/>
              </a:ext>
            </a:extLst>
          </p:cNvPr>
          <p:cNvCxnSpPr>
            <a:cxnSpLocks/>
            <a:stCxn id="6" idx="3"/>
          </p:cNvCxnSpPr>
          <p:nvPr/>
        </p:nvCxnSpPr>
        <p:spPr>
          <a:xfrm>
            <a:off x="2027073" y="1501857"/>
            <a:ext cx="3386322" cy="1128263"/>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TextBox 14">
                <a:extLst>
                  <a:ext uri="{FF2B5EF4-FFF2-40B4-BE49-F238E27FC236}">
                    <a16:creationId xmlns:a16="http://schemas.microsoft.com/office/drawing/2014/main" id="{9F0B2EB6-A22B-47A7-9F65-661B0D56BADA}"/>
                  </a:ext>
                </a:extLst>
              </p:cNvPr>
              <p:cNvSpPr txBox="1"/>
              <p:nvPr/>
            </p:nvSpPr>
            <p:spPr>
              <a:xfrm>
                <a:off x="815203" y="3429000"/>
                <a:ext cx="6483634" cy="761491"/>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sSub>
                        <m:sSubPr>
                          <m:ctrlPr>
                            <a:rPr lang="en-GB" sz="2000" i="1" smtClean="0">
                              <a:latin typeface="Cambria Math" panose="02040503050406030204" pitchFamily="18" charset="0"/>
                            </a:rPr>
                          </m:ctrlPr>
                        </m:sSubPr>
                        <m:e>
                          <m:r>
                            <a:rPr lang="en-US" sz="2000" b="0" i="1">
                              <a:latin typeface="Cambria Math" panose="02040503050406030204" pitchFamily="18" charset="0"/>
                            </a:rPr>
                            <m:t>𝐾</m:t>
                          </m:r>
                        </m:e>
                        <m:sub>
                          <m:r>
                            <a:rPr lang="en-US" sz="2000" b="0" i="1">
                              <a:latin typeface="Cambria Math" panose="02040503050406030204" pitchFamily="18" charset="0"/>
                            </a:rPr>
                            <m:t>𝑐𝑜𝑖𝑙</m:t>
                          </m:r>
                        </m:sub>
                      </m:sSub>
                      <m:r>
                        <a:rPr lang="en-US" sz="2000" b="0" i="1">
                          <a:latin typeface="Cambria Math" panose="02040503050406030204" pitchFamily="18" charset="0"/>
                        </a:rPr>
                        <m:t>=</m:t>
                      </m:r>
                      <m:nary>
                        <m:naryPr>
                          <m:chr m:val="∑"/>
                          <m:subHide m:val="on"/>
                          <m:supHide m:val="on"/>
                          <m:ctrlPr>
                            <a:rPr lang="en-US" sz="2000" b="0" i="1">
                              <a:latin typeface="Cambria Math" panose="02040503050406030204" pitchFamily="18" charset="0"/>
                            </a:rPr>
                          </m:ctrlPr>
                        </m:naryPr>
                        <m:sub/>
                        <m:sup/>
                        <m:e>
                          <m:f>
                            <m:fPr>
                              <m:ctrlPr>
                                <a:rPr lang="en-US" sz="2000" b="0" i="1">
                                  <a:latin typeface="Cambria Math" panose="02040503050406030204" pitchFamily="18" charset="0"/>
                                </a:rPr>
                              </m:ctrlPr>
                            </m:fPr>
                            <m:num>
                              <m:sSub>
                                <m:sSubPr>
                                  <m:ctrlPr>
                                    <a:rPr lang="en-US" sz="2000" b="0" i="1">
                                      <a:latin typeface="Cambria Math" panose="02040503050406030204" pitchFamily="18" charset="0"/>
                                    </a:rPr>
                                  </m:ctrlPr>
                                </m:sSubPr>
                                <m:e>
                                  <m:r>
                                    <a:rPr lang="en-US" sz="2000" b="0" i="1">
                                      <a:latin typeface="Cambria Math" panose="02040503050406030204" pitchFamily="18" charset="0"/>
                                    </a:rPr>
                                    <m:t>𝐸</m:t>
                                  </m:r>
                                </m:e>
                                <m:sub>
                                  <m:r>
                                    <a:rPr lang="en-US" sz="2000" b="0" i="1">
                                      <a:latin typeface="Cambria Math" panose="02040503050406030204" pitchFamily="18" charset="0"/>
                                    </a:rPr>
                                    <m:t>𝑖</m:t>
                                  </m:r>
                                </m:sub>
                              </m:sSub>
                              <m:sSub>
                                <m:sSubPr>
                                  <m:ctrlPr>
                                    <a:rPr lang="en-US" sz="2000" b="0" i="1">
                                      <a:latin typeface="Cambria Math" panose="02040503050406030204" pitchFamily="18" charset="0"/>
                                    </a:rPr>
                                  </m:ctrlPr>
                                </m:sSubPr>
                                <m:e>
                                  <m:r>
                                    <a:rPr lang="en-US" sz="2000" b="0" i="1">
                                      <a:latin typeface="Cambria Math" panose="02040503050406030204" pitchFamily="18" charset="0"/>
                                    </a:rPr>
                                    <m:t>𝐴</m:t>
                                  </m:r>
                                </m:e>
                                <m:sub>
                                  <m:r>
                                    <a:rPr lang="en-US" sz="2000" b="0" i="1">
                                      <a:latin typeface="Cambria Math" panose="02040503050406030204" pitchFamily="18" charset="0"/>
                                    </a:rPr>
                                    <m:t>𝑖</m:t>
                                  </m:r>
                                </m:sub>
                              </m:sSub>
                            </m:num>
                            <m:den>
                              <m:sSub>
                                <m:sSubPr>
                                  <m:ctrlPr>
                                    <a:rPr lang="en-US" sz="2000" b="0" i="1">
                                      <a:latin typeface="Cambria Math" panose="02040503050406030204" pitchFamily="18" charset="0"/>
                                    </a:rPr>
                                  </m:ctrlPr>
                                </m:sSubPr>
                                <m:e>
                                  <m:r>
                                    <a:rPr lang="en-US" sz="2000" b="0" i="1">
                                      <a:latin typeface="Cambria Math" panose="02040503050406030204" pitchFamily="18" charset="0"/>
                                    </a:rPr>
                                    <m:t>𝑙</m:t>
                                  </m:r>
                                </m:e>
                                <m:sub>
                                  <m:r>
                                    <a:rPr lang="en-US" sz="2000" b="0" i="1">
                                      <a:latin typeface="Cambria Math" panose="02040503050406030204" pitchFamily="18" charset="0"/>
                                    </a:rPr>
                                    <m:t>𝑖</m:t>
                                  </m:r>
                                </m:sub>
                              </m:sSub>
                            </m:den>
                          </m:f>
                          <m:r>
                            <a:rPr lang="en-US" sz="2000" b="0" i="1">
                              <a:latin typeface="Cambria Math" panose="02040503050406030204" pitchFamily="18" charset="0"/>
                            </a:rPr>
                            <m:t>=</m:t>
                          </m:r>
                          <m:f>
                            <m:fPr>
                              <m:ctrlPr>
                                <a:rPr lang="en-US" sz="2000" b="0" i="1">
                                  <a:solidFill>
                                    <a:schemeClr val="tx1"/>
                                  </a:solidFill>
                                  <a:effectLst/>
                                  <a:latin typeface="Cambria Math" panose="02040503050406030204" pitchFamily="18" charset="0"/>
                                </a:rPr>
                              </m:ctrlPr>
                            </m:fPr>
                            <m:num>
                              <m:sSub>
                                <m:sSubPr>
                                  <m:ctrlPr>
                                    <a:rPr lang="en-US" sz="2000" b="0" i="1">
                                      <a:solidFill>
                                        <a:schemeClr val="tx1"/>
                                      </a:solidFill>
                                      <a:effectLst/>
                                      <a:latin typeface="Cambria Math" panose="02040503050406030204" pitchFamily="18" charset="0"/>
                                    </a:rPr>
                                  </m:ctrlPr>
                                </m:sSubPr>
                                <m:e>
                                  <m:r>
                                    <a:rPr lang="en-US" sz="2000" b="0" i="1">
                                      <a:solidFill>
                                        <a:schemeClr val="tx1"/>
                                      </a:solidFill>
                                      <a:effectLst/>
                                      <a:latin typeface="Cambria Math" panose="02040503050406030204" pitchFamily="18" charset="0"/>
                                    </a:rPr>
                                    <m:t>𝐸</m:t>
                                  </m:r>
                                </m:e>
                                <m:sub>
                                  <m:r>
                                    <a:rPr lang="en-US" sz="2000" b="0" i="1">
                                      <a:solidFill>
                                        <a:schemeClr val="tx1"/>
                                      </a:solidFill>
                                      <a:effectLst/>
                                      <a:latin typeface="Cambria Math" panose="02040503050406030204" pitchFamily="18" charset="0"/>
                                    </a:rPr>
                                    <m:t>𝑐𝑜𝑖𝑙</m:t>
                                  </m:r>
                                </m:sub>
                              </m:sSub>
                              <m:sSub>
                                <m:sSubPr>
                                  <m:ctrlPr>
                                    <a:rPr lang="en-US" sz="2000" b="0" i="1">
                                      <a:solidFill>
                                        <a:schemeClr val="tx1"/>
                                      </a:solidFill>
                                      <a:effectLst/>
                                      <a:latin typeface="Cambria Math" panose="02040503050406030204" pitchFamily="18" charset="0"/>
                                    </a:rPr>
                                  </m:ctrlPr>
                                </m:sSubPr>
                                <m:e>
                                  <m:r>
                                    <a:rPr lang="en-US" sz="2000" b="0" i="1">
                                      <a:solidFill>
                                        <a:schemeClr val="tx1"/>
                                      </a:solidFill>
                                      <a:effectLst/>
                                      <a:latin typeface="Cambria Math" panose="02040503050406030204" pitchFamily="18" charset="0"/>
                                    </a:rPr>
                                    <m:t>𝐴</m:t>
                                  </m:r>
                                </m:e>
                                <m:sub>
                                  <m:r>
                                    <a:rPr lang="en-US" sz="2000" b="0" i="1">
                                      <a:solidFill>
                                        <a:schemeClr val="tx1"/>
                                      </a:solidFill>
                                      <a:effectLst/>
                                      <a:latin typeface="Cambria Math" panose="02040503050406030204" pitchFamily="18" charset="0"/>
                                    </a:rPr>
                                    <m:t>𝑐𝑜𝑖𝑙</m:t>
                                  </m:r>
                                </m:sub>
                              </m:sSub>
                            </m:num>
                            <m:den>
                              <m:sSub>
                                <m:sSubPr>
                                  <m:ctrlPr>
                                    <a:rPr lang="en-US" sz="2000" b="0" i="1">
                                      <a:solidFill>
                                        <a:schemeClr val="tx1"/>
                                      </a:solidFill>
                                      <a:effectLst/>
                                      <a:latin typeface="Cambria Math" panose="02040503050406030204" pitchFamily="18" charset="0"/>
                                    </a:rPr>
                                  </m:ctrlPr>
                                </m:sSubPr>
                                <m:e>
                                  <m:r>
                                    <a:rPr lang="en-US" sz="2000" b="0" i="1">
                                      <a:solidFill>
                                        <a:schemeClr val="tx1"/>
                                      </a:solidFill>
                                      <a:effectLst/>
                                      <a:latin typeface="Cambria Math" panose="02040503050406030204" pitchFamily="18" charset="0"/>
                                    </a:rPr>
                                    <m:t>𝑙</m:t>
                                  </m:r>
                                </m:e>
                                <m:sub>
                                  <m:r>
                                    <a:rPr lang="en-US" sz="2000" b="0" i="1">
                                      <a:solidFill>
                                        <a:schemeClr val="tx1"/>
                                      </a:solidFill>
                                      <a:effectLst/>
                                      <a:latin typeface="Cambria Math" panose="02040503050406030204" pitchFamily="18" charset="0"/>
                                    </a:rPr>
                                    <m:t>𝑐𝑜𝑖𝑙</m:t>
                                  </m:r>
                                </m:sub>
                              </m:sSub>
                            </m:den>
                          </m:f>
                        </m:e>
                      </m:nary>
                      <m:r>
                        <a:rPr lang="en-US" sz="2000" b="0" i="1">
                          <a:latin typeface="Cambria Math" panose="02040503050406030204" pitchFamily="18" charset="0"/>
                        </a:rPr>
                        <m:t>+</m:t>
                      </m:r>
                      <m:f>
                        <m:fPr>
                          <m:ctrlPr>
                            <a:rPr lang="en-US" sz="2000" b="0" i="1">
                              <a:solidFill>
                                <a:schemeClr val="tx1"/>
                              </a:solidFill>
                              <a:effectLst/>
                              <a:latin typeface="Cambria Math" panose="02040503050406030204" pitchFamily="18" charset="0"/>
                            </a:rPr>
                          </m:ctrlPr>
                        </m:fPr>
                        <m:num>
                          <m:sSub>
                            <m:sSubPr>
                              <m:ctrlPr>
                                <a:rPr lang="en-US" sz="2000" b="0" i="1">
                                  <a:solidFill>
                                    <a:schemeClr val="tx1"/>
                                  </a:solidFill>
                                  <a:effectLst/>
                                  <a:latin typeface="Cambria Math" panose="02040503050406030204" pitchFamily="18" charset="0"/>
                                </a:rPr>
                              </m:ctrlPr>
                            </m:sSubPr>
                            <m:e>
                              <m:r>
                                <a:rPr lang="en-US" sz="2000" b="0" i="1">
                                  <a:solidFill>
                                    <a:schemeClr val="tx1"/>
                                  </a:solidFill>
                                  <a:effectLst/>
                                  <a:latin typeface="Cambria Math" panose="02040503050406030204" pitchFamily="18" charset="0"/>
                                </a:rPr>
                                <m:t>𝐸</m:t>
                              </m:r>
                            </m:e>
                            <m:sub>
                              <m:r>
                                <a:rPr lang="en-US" sz="2000" b="0" i="1">
                                  <a:solidFill>
                                    <a:schemeClr val="tx1"/>
                                  </a:solidFill>
                                  <a:effectLst/>
                                  <a:latin typeface="Cambria Math" panose="02040503050406030204" pitchFamily="18" charset="0"/>
                                </a:rPr>
                                <m:t>𝐺</m:t>
                              </m:r>
                              <m:r>
                                <a:rPr lang="en-US" sz="2000" b="0" i="1">
                                  <a:solidFill>
                                    <a:schemeClr val="tx1"/>
                                  </a:solidFill>
                                  <a:effectLst/>
                                  <a:latin typeface="Cambria Math" panose="02040503050406030204" pitchFamily="18" charset="0"/>
                                </a:rPr>
                                <m:t>11</m:t>
                              </m:r>
                            </m:sub>
                          </m:sSub>
                          <m:sSub>
                            <m:sSubPr>
                              <m:ctrlPr>
                                <a:rPr lang="en-US" sz="2000" b="0" i="1">
                                  <a:solidFill>
                                    <a:schemeClr val="tx1"/>
                                  </a:solidFill>
                                  <a:effectLst/>
                                  <a:latin typeface="Cambria Math" panose="02040503050406030204" pitchFamily="18" charset="0"/>
                                </a:rPr>
                              </m:ctrlPr>
                            </m:sSubPr>
                            <m:e>
                              <m:r>
                                <a:rPr lang="en-US" sz="2000" b="0" i="1">
                                  <a:solidFill>
                                    <a:schemeClr val="tx1"/>
                                  </a:solidFill>
                                  <a:effectLst/>
                                  <a:latin typeface="Cambria Math" panose="02040503050406030204" pitchFamily="18" charset="0"/>
                                </a:rPr>
                                <m:t>𝐴</m:t>
                              </m:r>
                            </m:e>
                            <m:sub>
                              <m:r>
                                <a:rPr lang="en-US" sz="2000" b="0" i="1">
                                  <a:solidFill>
                                    <a:schemeClr val="tx1"/>
                                  </a:solidFill>
                                  <a:effectLst/>
                                  <a:latin typeface="Cambria Math" panose="02040503050406030204" pitchFamily="18" charset="0"/>
                                </a:rPr>
                                <m:t>𝐺</m:t>
                              </m:r>
                              <m:r>
                                <a:rPr lang="en-US" sz="2000" b="0" i="1">
                                  <a:solidFill>
                                    <a:schemeClr val="tx1"/>
                                  </a:solidFill>
                                  <a:effectLst/>
                                  <a:latin typeface="Cambria Math" panose="02040503050406030204" pitchFamily="18" charset="0"/>
                                </a:rPr>
                                <m:t>11</m:t>
                              </m:r>
                            </m:sub>
                          </m:sSub>
                        </m:num>
                        <m:den>
                          <m:sSub>
                            <m:sSubPr>
                              <m:ctrlPr>
                                <a:rPr lang="en-US" sz="2000" b="0" i="1">
                                  <a:solidFill>
                                    <a:schemeClr val="tx1"/>
                                  </a:solidFill>
                                  <a:effectLst/>
                                  <a:latin typeface="Cambria Math" panose="02040503050406030204" pitchFamily="18" charset="0"/>
                                </a:rPr>
                              </m:ctrlPr>
                            </m:sSubPr>
                            <m:e>
                              <m:r>
                                <a:rPr lang="en-US" sz="2000" b="0" i="1">
                                  <a:solidFill>
                                    <a:schemeClr val="tx1"/>
                                  </a:solidFill>
                                  <a:effectLst/>
                                  <a:latin typeface="Cambria Math" panose="02040503050406030204" pitchFamily="18" charset="0"/>
                                </a:rPr>
                                <m:t>𝑙</m:t>
                              </m:r>
                            </m:e>
                            <m:sub>
                              <m:r>
                                <a:rPr lang="en-US" sz="2000" b="0" i="1">
                                  <a:solidFill>
                                    <a:schemeClr val="tx1"/>
                                  </a:solidFill>
                                  <a:effectLst/>
                                  <a:latin typeface="Cambria Math" panose="02040503050406030204" pitchFamily="18" charset="0"/>
                                </a:rPr>
                                <m:t>𝐺</m:t>
                              </m:r>
                              <m:r>
                                <a:rPr lang="en-US" sz="2000" b="0" i="1">
                                  <a:solidFill>
                                    <a:schemeClr val="tx1"/>
                                  </a:solidFill>
                                  <a:effectLst/>
                                  <a:latin typeface="Cambria Math" panose="02040503050406030204" pitchFamily="18" charset="0"/>
                                </a:rPr>
                                <m:t>11</m:t>
                              </m:r>
                            </m:sub>
                          </m:sSub>
                        </m:den>
                      </m:f>
                      <m:r>
                        <a:rPr lang="en-US" sz="2000" b="0" i="1">
                          <a:solidFill>
                            <a:schemeClr val="tx1"/>
                          </a:solidFill>
                          <a:effectLst/>
                          <a:latin typeface="Cambria Math" panose="02040503050406030204" pitchFamily="18" charset="0"/>
                        </a:rPr>
                        <m:t>=</m:t>
                      </m:r>
                      <m:r>
                        <a:rPr lang="en-US" sz="2000" b="0" i="1">
                          <a:solidFill>
                            <a:schemeClr val="tx1"/>
                          </a:solidFill>
                          <a:effectLst/>
                          <a:latin typeface="Cambria Math" panose="02040503050406030204" pitchFamily="18" charset="0"/>
                        </a:rPr>
                        <m:t>𝐴</m:t>
                      </m:r>
                      <m:d>
                        <m:dPr>
                          <m:begChr m:val="["/>
                          <m:endChr m:val="]"/>
                          <m:ctrlPr>
                            <a:rPr lang="en-US" sz="2000" b="0" i="1">
                              <a:solidFill>
                                <a:schemeClr val="tx1"/>
                              </a:solidFill>
                              <a:effectLst/>
                              <a:latin typeface="Cambria Math" panose="02040503050406030204" pitchFamily="18" charset="0"/>
                            </a:rPr>
                          </m:ctrlPr>
                        </m:dPr>
                        <m:e>
                          <m:f>
                            <m:fPr>
                              <m:ctrlPr>
                                <a:rPr lang="en-US" sz="2000" b="0" i="1">
                                  <a:solidFill>
                                    <a:schemeClr val="tx1"/>
                                  </a:solidFill>
                                  <a:effectLst/>
                                  <a:latin typeface="Cambria Math" panose="02040503050406030204" pitchFamily="18" charset="0"/>
                                </a:rPr>
                              </m:ctrlPr>
                            </m:fPr>
                            <m:num>
                              <m:sSub>
                                <m:sSubPr>
                                  <m:ctrlPr>
                                    <a:rPr lang="en-US" sz="2000" b="0" i="1">
                                      <a:solidFill>
                                        <a:schemeClr val="tx1"/>
                                      </a:solidFill>
                                      <a:effectLst/>
                                      <a:latin typeface="Cambria Math" panose="02040503050406030204" pitchFamily="18" charset="0"/>
                                    </a:rPr>
                                  </m:ctrlPr>
                                </m:sSubPr>
                                <m:e>
                                  <m:r>
                                    <a:rPr lang="en-US" sz="2000" b="0" i="1">
                                      <a:solidFill>
                                        <a:schemeClr val="tx1"/>
                                      </a:solidFill>
                                      <a:effectLst/>
                                      <a:latin typeface="Cambria Math" panose="02040503050406030204" pitchFamily="18" charset="0"/>
                                    </a:rPr>
                                    <m:t>𝐸</m:t>
                                  </m:r>
                                </m:e>
                                <m:sub>
                                  <m:r>
                                    <a:rPr lang="en-US" sz="2000" b="0" i="1">
                                      <a:solidFill>
                                        <a:schemeClr val="tx1"/>
                                      </a:solidFill>
                                      <a:effectLst/>
                                      <a:latin typeface="Cambria Math" panose="02040503050406030204" pitchFamily="18" charset="0"/>
                                    </a:rPr>
                                    <m:t>𝑐𝑜𝑖𝑙</m:t>
                                  </m:r>
                                </m:sub>
                              </m:sSub>
                            </m:num>
                            <m:den>
                              <m:sSub>
                                <m:sSubPr>
                                  <m:ctrlPr>
                                    <a:rPr lang="en-US" sz="2000" b="0" i="1">
                                      <a:solidFill>
                                        <a:schemeClr val="tx1"/>
                                      </a:solidFill>
                                      <a:effectLst/>
                                      <a:latin typeface="Cambria Math" panose="02040503050406030204" pitchFamily="18" charset="0"/>
                                    </a:rPr>
                                  </m:ctrlPr>
                                </m:sSubPr>
                                <m:e>
                                  <m:r>
                                    <a:rPr lang="en-US" sz="2000" b="0" i="1">
                                      <a:solidFill>
                                        <a:schemeClr val="tx1"/>
                                      </a:solidFill>
                                      <a:effectLst/>
                                      <a:latin typeface="Cambria Math" panose="02040503050406030204" pitchFamily="18" charset="0"/>
                                    </a:rPr>
                                    <m:t>𝑙</m:t>
                                  </m:r>
                                </m:e>
                                <m:sub>
                                  <m:r>
                                    <a:rPr lang="en-US" sz="2000" b="0" i="1">
                                      <a:solidFill>
                                        <a:schemeClr val="tx1"/>
                                      </a:solidFill>
                                      <a:effectLst/>
                                      <a:latin typeface="Cambria Math" panose="02040503050406030204" pitchFamily="18" charset="0"/>
                                    </a:rPr>
                                    <m:t>𝑐𝑜𝑖𝑙</m:t>
                                  </m:r>
                                </m:sub>
                              </m:sSub>
                            </m:den>
                          </m:f>
                          <m:r>
                            <a:rPr lang="en-US" sz="2000" b="0" i="1">
                              <a:solidFill>
                                <a:schemeClr val="tx1"/>
                              </a:solidFill>
                              <a:effectLst/>
                              <a:latin typeface="Cambria Math" panose="02040503050406030204" pitchFamily="18" charset="0"/>
                            </a:rPr>
                            <m:t>+</m:t>
                          </m:r>
                          <m:f>
                            <m:fPr>
                              <m:ctrlPr>
                                <a:rPr lang="en-US" sz="2000" b="0" i="1">
                                  <a:solidFill>
                                    <a:schemeClr val="tx1"/>
                                  </a:solidFill>
                                  <a:effectLst/>
                                  <a:latin typeface="Cambria Math" panose="02040503050406030204" pitchFamily="18" charset="0"/>
                                </a:rPr>
                              </m:ctrlPr>
                            </m:fPr>
                            <m:num>
                              <m:sSub>
                                <m:sSubPr>
                                  <m:ctrlPr>
                                    <a:rPr lang="en-US" sz="2000" b="0" i="1">
                                      <a:solidFill>
                                        <a:schemeClr val="tx1"/>
                                      </a:solidFill>
                                      <a:effectLst/>
                                      <a:latin typeface="Cambria Math" panose="02040503050406030204" pitchFamily="18" charset="0"/>
                                    </a:rPr>
                                  </m:ctrlPr>
                                </m:sSubPr>
                                <m:e>
                                  <m:r>
                                    <a:rPr lang="en-US" sz="2000" b="0" i="1">
                                      <a:solidFill>
                                        <a:schemeClr val="tx1"/>
                                      </a:solidFill>
                                      <a:effectLst/>
                                      <a:latin typeface="Cambria Math" panose="02040503050406030204" pitchFamily="18" charset="0"/>
                                    </a:rPr>
                                    <m:t>𝐸</m:t>
                                  </m:r>
                                </m:e>
                                <m:sub>
                                  <m:r>
                                    <a:rPr lang="en-US" sz="2000" b="0" i="1">
                                      <a:solidFill>
                                        <a:schemeClr val="tx1"/>
                                      </a:solidFill>
                                      <a:effectLst/>
                                      <a:latin typeface="Cambria Math" panose="02040503050406030204" pitchFamily="18" charset="0"/>
                                    </a:rPr>
                                    <m:t>𝐺</m:t>
                                  </m:r>
                                  <m:r>
                                    <a:rPr lang="en-US" sz="2000" b="0" i="1">
                                      <a:solidFill>
                                        <a:schemeClr val="tx1"/>
                                      </a:solidFill>
                                      <a:effectLst/>
                                      <a:latin typeface="Cambria Math" panose="02040503050406030204" pitchFamily="18" charset="0"/>
                                    </a:rPr>
                                    <m:t>11</m:t>
                                  </m:r>
                                </m:sub>
                              </m:sSub>
                            </m:num>
                            <m:den>
                              <m:sSub>
                                <m:sSubPr>
                                  <m:ctrlPr>
                                    <a:rPr lang="en-US" sz="2000" b="0" i="1">
                                      <a:solidFill>
                                        <a:schemeClr val="tx1"/>
                                      </a:solidFill>
                                      <a:effectLst/>
                                      <a:latin typeface="Cambria Math" panose="02040503050406030204" pitchFamily="18" charset="0"/>
                                    </a:rPr>
                                  </m:ctrlPr>
                                </m:sSubPr>
                                <m:e>
                                  <m:r>
                                    <a:rPr lang="en-US" sz="2000" b="0" i="1">
                                      <a:solidFill>
                                        <a:schemeClr val="tx1"/>
                                      </a:solidFill>
                                      <a:effectLst/>
                                      <a:latin typeface="Cambria Math" panose="02040503050406030204" pitchFamily="18" charset="0"/>
                                    </a:rPr>
                                    <m:t>𝑙</m:t>
                                  </m:r>
                                </m:e>
                                <m:sub>
                                  <m:r>
                                    <a:rPr lang="en-US" sz="2000" b="0" i="1">
                                      <a:solidFill>
                                        <a:schemeClr val="tx1"/>
                                      </a:solidFill>
                                      <a:effectLst/>
                                      <a:latin typeface="Cambria Math" panose="02040503050406030204" pitchFamily="18" charset="0"/>
                                    </a:rPr>
                                    <m:t>𝐺</m:t>
                                  </m:r>
                                  <m:r>
                                    <a:rPr lang="en-US" sz="2000" b="0" i="1">
                                      <a:solidFill>
                                        <a:schemeClr val="tx1"/>
                                      </a:solidFill>
                                      <a:effectLst/>
                                      <a:latin typeface="Cambria Math" panose="02040503050406030204" pitchFamily="18" charset="0"/>
                                    </a:rPr>
                                    <m:t>11</m:t>
                                  </m:r>
                                </m:sub>
                              </m:sSub>
                            </m:den>
                          </m:f>
                        </m:e>
                      </m:d>
                    </m:oMath>
                  </m:oMathPara>
                </a14:m>
                <a:endParaRPr lang="en-GB" sz="2000" dirty="0"/>
              </a:p>
            </p:txBody>
          </p:sp>
        </mc:Choice>
        <mc:Fallback xmlns="">
          <p:sp>
            <p:nvSpPr>
              <p:cNvPr id="13" name="TextBox 14">
                <a:extLst>
                  <a:ext uri="{FF2B5EF4-FFF2-40B4-BE49-F238E27FC236}">
                    <a16:creationId xmlns:a16="http://schemas.microsoft.com/office/drawing/2014/main" id="{9F0B2EB6-A22B-47A7-9F65-661B0D56BADA}"/>
                  </a:ext>
                </a:extLst>
              </p:cNvPr>
              <p:cNvSpPr txBox="1">
                <a:spLocks noRot="1" noChangeAspect="1" noMove="1" noResize="1" noEditPoints="1" noAdjustHandles="1" noChangeArrowheads="1" noChangeShapeType="1" noTextEdit="1"/>
              </p:cNvSpPr>
              <p:nvPr/>
            </p:nvSpPr>
            <p:spPr>
              <a:xfrm>
                <a:off x="815203" y="3429000"/>
                <a:ext cx="6483634" cy="761491"/>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3">
                <a:extLst>
                  <a:ext uri="{FF2B5EF4-FFF2-40B4-BE49-F238E27FC236}">
                    <a16:creationId xmlns:a16="http://schemas.microsoft.com/office/drawing/2014/main" id="{E4A611E4-FD0E-08DC-AC66-BE854F66A9D0}"/>
                  </a:ext>
                </a:extLst>
              </p:cNvPr>
              <p:cNvSpPr txBox="1"/>
              <p:nvPr/>
            </p:nvSpPr>
            <p:spPr>
              <a:xfrm>
                <a:off x="815203" y="4424732"/>
                <a:ext cx="1325171" cy="578172"/>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rPr>
                          </m:ctrlPr>
                        </m:sSubPr>
                        <m:e>
                          <m:r>
                            <a:rPr lang="en-US" sz="2000" b="0" i="1">
                              <a:latin typeface="Cambria Math" panose="02040503050406030204" pitchFamily="18" charset="0"/>
                            </a:rPr>
                            <m:t>𝐾</m:t>
                          </m:r>
                        </m:e>
                        <m:sub>
                          <m:r>
                            <a:rPr lang="en-US" sz="2000" b="0" i="1">
                              <a:latin typeface="Cambria Math" panose="02040503050406030204" pitchFamily="18" charset="0"/>
                            </a:rPr>
                            <m:t>𝑟𝑜𝑑𝑠</m:t>
                          </m:r>
                        </m:sub>
                      </m:sSub>
                      <m:r>
                        <a:rPr lang="en-US" sz="2000" b="0" i="1">
                          <a:latin typeface="Cambria Math" panose="02040503050406030204" pitchFamily="18" charset="0"/>
                        </a:rPr>
                        <m:t>=</m:t>
                      </m:r>
                      <m:f>
                        <m:fPr>
                          <m:ctrlPr>
                            <a:rPr lang="en-US" sz="2000" b="0" i="1">
                              <a:latin typeface="Cambria Math" panose="02040503050406030204" pitchFamily="18" charset="0"/>
                            </a:rPr>
                          </m:ctrlPr>
                        </m:fPr>
                        <m:num>
                          <m:r>
                            <a:rPr lang="en-US" sz="2000" b="0" i="1">
                              <a:latin typeface="Cambria Math" panose="02040503050406030204" pitchFamily="18" charset="0"/>
                            </a:rPr>
                            <m:t>𝐸𝐴</m:t>
                          </m:r>
                        </m:num>
                        <m:den>
                          <m:r>
                            <a:rPr lang="en-US" sz="2000" b="0" i="1">
                              <a:latin typeface="Cambria Math" panose="02040503050406030204" pitchFamily="18" charset="0"/>
                            </a:rPr>
                            <m:t>𝑙</m:t>
                          </m:r>
                        </m:den>
                      </m:f>
                    </m:oMath>
                  </m:oMathPara>
                </a14:m>
                <a:endParaRPr lang="en-GB" sz="2000" dirty="0"/>
              </a:p>
            </p:txBody>
          </p:sp>
        </mc:Choice>
        <mc:Fallback xmlns="">
          <p:sp>
            <p:nvSpPr>
              <p:cNvPr id="14" name="TextBox 3">
                <a:extLst>
                  <a:ext uri="{FF2B5EF4-FFF2-40B4-BE49-F238E27FC236}">
                    <a16:creationId xmlns:a16="http://schemas.microsoft.com/office/drawing/2014/main" id="{E4A611E4-FD0E-08DC-AC66-BE854F66A9D0}"/>
                  </a:ext>
                </a:extLst>
              </p:cNvPr>
              <p:cNvSpPr txBox="1">
                <a:spLocks noRot="1" noChangeAspect="1" noMove="1" noResize="1" noEditPoints="1" noAdjustHandles="1" noChangeArrowheads="1" noChangeShapeType="1" noTextEdit="1"/>
              </p:cNvSpPr>
              <p:nvPr/>
            </p:nvSpPr>
            <p:spPr>
              <a:xfrm>
                <a:off x="815203" y="4424732"/>
                <a:ext cx="1325171" cy="578172"/>
              </a:xfrm>
              <a:prstGeom prst="rect">
                <a:avLst/>
              </a:prstGeom>
              <a:blipFill>
                <a:blip r:embed="rId6"/>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1927232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FA30D9-7DE9-9118-2988-A690BFA982C0}"/>
              </a:ext>
            </a:extLst>
          </p:cNvPr>
          <p:cNvSpPr>
            <a:spLocks noGrp="1"/>
          </p:cNvSpPr>
          <p:nvPr>
            <p:ph type="ctrTitle"/>
          </p:nvPr>
        </p:nvSpPr>
        <p:spPr/>
        <p:txBody>
          <a:bodyPr/>
          <a:lstStyle/>
          <a:p>
            <a:r>
              <a:rPr lang="en-US" dirty="0"/>
              <a:t>Slides added after the meeting</a:t>
            </a:r>
            <a:endParaRPr lang="en-GB" dirty="0"/>
          </a:p>
        </p:txBody>
      </p:sp>
      <p:sp>
        <p:nvSpPr>
          <p:cNvPr id="3" name="Subtitle 2">
            <a:extLst>
              <a:ext uri="{FF2B5EF4-FFF2-40B4-BE49-F238E27FC236}">
                <a16:creationId xmlns:a16="http://schemas.microsoft.com/office/drawing/2014/main" id="{E1EF937B-38DA-573B-B2DB-4161F2F1F60B}"/>
              </a:ext>
            </a:extLst>
          </p:cNvPr>
          <p:cNvSpPr>
            <a:spLocks noGrp="1"/>
          </p:cNvSpPr>
          <p:nvPr>
            <p:ph type="subTitle" idx="1"/>
          </p:nvPr>
        </p:nvSpPr>
        <p:spPr/>
        <p:txBody>
          <a:bodyPr/>
          <a:lstStyle/>
          <a:p>
            <a:r>
              <a:rPr lang="en-US" dirty="0"/>
              <a:t>C. Abad Cabrera</a:t>
            </a:r>
            <a:endParaRPr lang="en-GB" dirty="0"/>
          </a:p>
        </p:txBody>
      </p:sp>
    </p:spTree>
    <p:extLst>
      <p:ext uri="{BB962C8B-B14F-4D97-AF65-F5344CB8AC3E}">
        <p14:creationId xmlns:p14="http://schemas.microsoft.com/office/powerpoint/2010/main" val="19476868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86EADDC-5AAC-7715-B0BE-1595CDF2DCE3}"/>
              </a:ext>
            </a:extLst>
          </p:cNvPr>
          <p:cNvSpPr>
            <a:spLocks noGrp="1"/>
          </p:cNvSpPr>
          <p:nvPr>
            <p:ph type="title"/>
          </p:nvPr>
        </p:nvSpPr>
        <p:spPr>
          <a:xfrm>
            <a:off x="407987" y="315536"/>
            <a:ext cx="11376025" cy="1065742"/>
          </a:xfrm>
        </p:spPr>
        <p:txBody>
          <a:bodyPr/>
          <a:lstStyle/>
          <a:p>
            <a:r>
              <a:rPr lang="en-US" dirty="0"/>
              <a:t>Bullets - magnet DP101</a:t>
            </a:r>
            <a:endParaRPr lang="en-GB" dirty="0"/>
          </a:p>
        </p:txBody>
      </p:sp>
      <p:sp>
        <p:nvSpPr>
          <p:cNvPr id="4" name="Date Placeholder 3">
            <a:extLst>
              <a:ext uri="{FF2B5EF4-FFF2-40B4-BE49-F238E27FC236}">
                <a16:creationId xmlns:a16="http://schemas.microsoft.com/office/drawing/2014/main" id="{61BDDFA9-BECF-FFD9-E17B-B33AEB0C7D2B}"/>
              </a:ext>
            </a:extLst>
          </p:cNvPr>
          <p:cNvSpPr>
            <a:spLocks noGrp="1"/>
          </p:cNvSpPr>
          <p:nvPr>
            <p:ph type="dt" sz="half" idx="10"/>
          </p:nvPr>
        </p:nvSpPr>
        <p:spPr/>
        <p:txBody>
          <a:bodyPr/>
          <a:lstStyle/>
          <a:p>
            <a:r>
              <a:rPr lang="en-US"/>
              <a:t>11Tesla Model MBHDP301</a:t>
            </a:r>
            <a:endParaRPr lang="en-US" dirty="0"/>
          </a:p>
        </p:txBody>
      </p:sp>
      <p:sp>
        <p:nvSpPr>
          <p:cNvPr id="5" name="Slide Number Placeholder 4">
            <a:extLst>
              <a:ext uri="{FF2B5EF4-FFF2-40B4-BE49-F238E27FC236}">
                <a16:creationId xmlns:a16="http://schemas.microsoft.com/office/drawing/2014/main" id="{0AB7A452-FC6F-2E26-CA22-F9D0CE16CA80}"/>
              </a:ext>
            </a:extLst>
          </p:cNvPr>
          <p:cNvSpPr>
            <a:spLocks noGrp="1"/>
          </p:cNvSpPr>
          <p:nvPr>
            <p:ph type="sldNum" sz="quarter" idx="12"/>
          </p:nvPr>
        </p:nvSpPr>
        <p:spPr/>
        <p:txBody>
          <a:bodyPr/>
          <a:lstStyle/>
          <a:p>
            <a:fld id="{36B5EA5A-BC32-A742-B11B-8E7414D5B535}" type="slidenum">
              <a:rPr lang="en-US" smtClean="0"/>
              <a:pPr/>
              <a:t>32</a:t>
            </a:fld>
            <a:endParaRPr lang="en-US" dirty="0"/>
          </a:p>
        </p:txBody>
      </p:sp>
      <p:graphicFrame>
        <p:nvGraphicFramePr>
          <p:cNvPr id="7" name="Chart 6">
            <a:extLst>
              <a:ext uri="{FF2B5EF4-FFF2-40B4-BE49-F238E27FC236}">
                <a16:creationId xmlns:a16="http://schemas.microsoft.com/office/drawing/2014/main" id="{00000000-0008-0000-0C00-000002000000}"/>
              </a:ext>
            </a:extLst>
          </p:cNvPr>
          <p:cNvGraphicFramePr>
            <a:graphicFrameLocks/>
          </p:cNvGraphicFramePr>
          <p:nvPr>
            <p:extLst>
              <p:ext uri="{D42A27DB-BD31-4B8C-83A1-F6EECF244321}">
                <p14:modId xmlns:p14="http://schemas.microsoft.com/office/powerpoint/2010/main" val="1048696691"/>
              </p:ext>
            </p:extLst>
          </p:nvPr>
        </p:nvGraphicFramePr>
        <p:xfrm>
          <a:off x="89756" y="786908"/>
          <a:ext cx="6086073" cy="425268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8">
            <a:extLst>
              <a:ext uri="{FF2B5EF4-FFF2-40B4-BE49-F238E27FC236}">
                <a16:creationId xmlns:a16="http://schemas.microsoft.com/office/drawing/2014/main" id="{00000000-0008-0000-0C00-000003000000}"/>
              </a:ext>
            </a:extLst>
          </p:cNvPr>
          <p:cNvGraphicFramePr>
            <a:graphicFrameLocks/>
          </p:cNvGraphicFramePr>
          <p:nvPr>
            <p:extLst>
              <p:ext uri="{D42A27DB-BD31-4B8C-83A1-F6EECF244321}">
                <p14:modId xmlns:p14="http://schemas.microsoft.com/office/powerpoint/2010/main" val="2993236948"/>
              </p:ext>
            </p:extLst>
          </p:nvPr>
        </p:nvGraphicFramePr>
        <p:xfrm>
          <a:off x="6175829" y="743296"/>
          <a:ext cx="5895470" cy="4378054"/>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a:extLst>
              <a:ext uri="{FF2B5EF4-FFF2-40B4-BE49-F238E27FC236}">
                <a16:creationId xmlns:a16="http://schemas.microsoft.com/office/drawing/2014/main" id="{78A83F2E-E4BA-4230-4D70-F501998922A6}"/>
              </a:ext>
            </a:extLst>
          </p:cNvPr>
          <p:cNvSpPr txBox="1"/>
          <p:nvPr/>
        </p:nvSpPr>
        <p:spPr>
          <a:xfrm>
            <a:off x="769256" y="5932592"/>
            <a:ext cx="9143529" cy="276999"/>
          </a:xfrm>
          <a:prstGeom prst="rect">
            <a:avLst/>
          </a:prstGeom>
          <a:noFill/>
        </p:spPr>
        <p:txBody>
          <a:bodyPr wrap="none" lIns="0" tIns="0" rIns="0" bIns="0" rtlCol="0">
            <a:spAutoFit/>
          </a:bodyPr>
          <a:lstStyle/>
          <a:p>
            <a:pPr algn="l"/>
            <a:r>
              <a:rPr lang="en-US" dirty="0"/>
              <a:t>There is a big spread in values after cool down in the model DP101, bigger range in NCS.</a:t>
            </a:r>
            <a:endParaRPr lang="en-GB" dirty="0"/>
          </a:p>
        </p:txBody>
      </p:sp>
      <p:sp>
        <p:nvSpPr>
          <p:cNvPr id="11" name="TextBox 10">
            <a:extLst>
              <a:ext uri="{FF2B5EF4-FFF2-40B4-BE49-F238E27FC236}">
                <a16:creationId xmlns:a16="http://schemas.microsoft.com/office/drawing/2014/main" id="{52E5F883-5D10-8788-9386-1058EFA5AB6D}"/>
              </a:ext>
            </a:extLst>
          </p:cNvPr>
          <p:cNvSpPr txBox="1"/>
          <p:nvPr/>
        </p:nvSpPr>
        <p:spPr>
          <a:xfrm>
            <a:off x="820056" y="4857151"/>
            <a:ext cx="1090042" cy="861774"/>
          </a:xfrm>
          <a:prstGeom prst="rect">
            <a:avLst/>
          </a:prstGeom>
          <a:noFill/>
          <a:ln>
            <a:solidFill>
              <a:schemeClr val="dk1"/>
            </a:solidFill>
          </a:ln>
        </p:spPr>
        <p:txBody>
          <a:bodyPr wrap="none" lIns="0" tIns="0" rIns="0" bIns="0" rtlCol="0">
            <a:spAutoFit/>
          </a:bodyPr>
          <a:lstStyle/>
          <a:p>
            <a:pPr algn="l"/>
            <a:r>
              <a:rPr lang="en-US" sz="1400" dirty="0"/>
              <a:t>CS</a:t>
            </a:r>
          </a:p>
          <a:p>
            <a:pPr algn="l"/>
            <a:r>
              <a:rPr lang="en-US" sz="1400" dirty="0"/>
              <a:t>Min=5kA</a:t>
            </a:r>
          </a:p>
          <a:p>
            <a:pPr algn="l"/>
            <a:r>
              <a:rPr lang="en-US" sz="1400" dirty="0"/>
              <a:t>Max=26 kA</a:t>
            </a:r>
          </a:p>
          <a:p>
            <a:pPr algn="l"/>
            <a:r>
              <a:rPr lang="en-US" sz="1400" dirty="0"/>
              <a:t>Range=21 kA</a:t>
            </a:r>
            <a:endParaRPr lang="en-GB" sz="1400" dirty="0"/>
          </a:p>
        </p:txBody>
      </p:sp>
      <p:sp>
        <p:nvSpPr>
          <p:cNvPr id="12" name="TextBox 11">
            <a:extLst>
              <a:ext uri="{FF2B5EF4-FFF2-40B4-BE49-F238E27FC236}">
                <a16:creationId xmlns:a16="http://schemas.microsoft.com/office/drawing/2014/main" id="{A2B25AB4-4BCC-C55A-4D76-2CDB536B977C}"/>
              </a:ext>
            </a:extLst>
          </p:cNvPr>
          <p:cNvSpPr txBox="1"/>
          <p:nvPr/>
        </p:nvSpPr>
        <p:spPr>
          <a:xfrm>
            <a:off x="6785427" y="4935416"/>
            <a:ext cx="1090042" cy="861774"/>
          </a:xfrm>
          <a:prstGeom prst="rect">
            <a:avLst/>
          </a:prstGeom>
          <a:noFill/>
          <a:ln>
            <a:solidFill>
              <a:schemeClr val="dk1"/>
            </a:solidFill>
          </a:ln>
        </p:spPr>
        <p:txBody>
          <a:bodyPr wrap="none" lIns="0" tIns="0" rIns="0" bIns="0" rtlCol="0">
            <a:spAutoFit/>
          </a:bodyPr>
          <a:lstStyle/>
          <a:p>
            <a:pPr algn="l"/>
            <a:r>
              <a:rPr lang="en-US" sz="1400" dirty="0"/>
              <a:t>NCS</a:t>
            </a:r>
          </a:p>
          <a:p>
            <a:pPr algn="l"/>
            <a:r>
              <a:rPr lang="en-US" sz="1400" dirty="0"/>
              <a:t>Min=2kA</a:t>
            </a:r>
          </a:p>
          <a:p>
            <a:pPr algn="l"/>
            <a:r>
              <a:rPr lang="en-US" sz="1400" dirty="0"/>
              <a:t>Max=34 kA</a:t>
            </a:r>
          </a:p>
          <a:p>
            <a:pPr algn="l"/>
            <a:r>
              <a:rPr lang="en-US" sz="1400" dirty="0"/>
              <a:t>Range=32 kA</a:t>
            </a:r>
            <a:endParaRPr lang="en-GB" sz="1400" dirty="0"/>
          </a:p>
        </p:txBody>
      </p:sp>
      <p:cxnSp>
        <p:nvCxnSpPr>
          <p:cNvPr id="14" name="Straight Arrow Connector 13">
            <a:extLst>
              <a:ext uri="{FF2B5EF4-FFF2-40B4-BE49-F238E27FC236}">
                <a16:creationId xmlns:a16="http://schemas.microsoft.com/office/drawing/2014/main" id="{518257F1-2C2A-A7B1-8D47-819EB2368EDD}"/>
              </a:ext>
            </a:extLst>
          </p:cNvPr>
          <p:cNvCxnSpPr>
            <a:cxnSpLocks/>
            <a:stCxn id="11" idx="0"/>
          </p:cNvCxnSpPr>
          <p:nvPr/>
        </p:nvCxnSpPr>
        <p:spPr>
          <a:xfrm flipV="1">
            <a:off x="1365077" y="4564743"/>
            <a:ext cx="0" cy="2924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CC6E12CD-09ED-2DB8-C29B-88A016C8485C}"/>
              </a:ext>
            </a:extLst>
          </p:cNvPr>
          <p:cNvCxnSpPr>
            <a:cxnSpLocks/>
          </p:cNvCxnSpPr>
          <p:nvPr/>
        </p:nvCxnSpPr>
        <p:spPr>
          <a:xfrm flipV="1">
            <a:off x="7365714" y="4674598"/>
            <a:ext cx="0" cy="2608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338133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A209ED6-4DFE-12D7-9248-328785FA3D3D}"/>
              </a:ext>
            </a:extLst>
          </p:cNvPr>
          <p:cNvSpPr>
            <a:spLocks noGrp="1"/>
          </p:cNvSpPr>
          <p:nvPr>
            <p:ph type="title"/>
          </p:nvPr>
        </p:nvSpPr>
        <p:spPr/>
        <p:txBody>
          <a:bodyPr/>
          <a:lstStyle/>
          <a:p>
            <a:r>
              <a:rPr lang="en-US" dirty="0"/>
              <a:t>Bullets in all models – Delta cool down</a:t>
            </a:r>
            <a:endParaRPr lang="en-GB" dirty="0"/>
          </a:p>
        </p:txBody>
      </p:sp>
      <p:sp>
        <p:nvSpPr>
          <p:cNvPr id="4" name="Date Placeholder 3">
            <a:extLst>
              <a:ext uri="{FF2B5EF4-FFF2-40B4-BE49-F238E27FC236}">
                <a16:creationId xmlns:a16="http://schemas.microsoft.com/office/drawing/2014/main" id="{B68F72A5-3165-FFE6-923D-F63EDA23085A}"/>
              </a:ext>
            </a:extLst>
          </p:cNvPr>
          <p:cNvSpPr>
            <a:spLocks noGrp="1"/>
          </p:cNvSpPr>
          <p:nvPr>
            <p:ph type="dt" sz="half" idx="10"/>
          </p:nvPr>
        </p:nvSpPr>
        <p:spPr/>
        <p:txBody>
          <a:bodyPr/>
          <a:lstStyle/>
          <a:p>
            <a:r>
              <a:rPr lang="en-US"/>
              <a:t>11Tesla Model MBHDP301</a:t>
            </a:r>
            <a:endParaRPr lang="en-US" dirty="0"/>
          </a:p>
        </p:txBody>
      </p:sp>
      <p:sp>
        <p:nvSpPr>
          <p:cNvPr id="5" name="Slide Number Placeholder 4">
            <a:extLst>
              <a:ext uri="{FF2B5EF4-FFF2-40B4-BE49-F238E27FC236}">
                <a16:creationId xmlns:a16="http://schemas.microsoft.com/office/drawing/2014/main" id="{A36B7DA1-DF10-1684-5D67-829FF828CB89}"/>
              </a:ext>
            </a:extLst>
          </p:cNvPr>
          <p:cNvSpPr>
            <a:spLocks noGrp="1"/>
          </p:cNvSpPr>
          <p:nvPr>
            <p:ph type="sldNum" sz="quarter" idx="12"/>
          </p:nvPr>
        </p:nvSpPr>
        <p:spPr/>
        <p:txBody>
          <a:bodyPr/>
          <a:lstStyle/>
          <a:p>
            <a:fld id="{36B5EA5A-BC32-A742-B11B-8E7414D5B535}" type="slidenum">
              <a:rPr lang="en-US" smtClean="0"/>
              <a:pPr/>
              <a:t>33</a:t>
            </a:fld>
            <a:endParaRPr lang="en-US" dirty="0"/>
          </a:p>
        </p:txBody>
      </p:sp>
      <mc:AlternateContent xmlns:mc="http://schemas.openxmlformats.org/markup-compatibility/2006" xmlns:cx1="http://schemas.microsoft.com/office/drawing/2015/9/8/chartex">
        <mc:Choice Requires="cx1">
          <p:graphicFrame>
            <p:nvGraphicFramePr>
              <p:cNvPr id="7" name="Chart 6">
                <a:extLst>
                  <a:ext uri="{FF2B5EF4-FFF2-40B4-BE49-F238E27FC236}">
                    <a16:creationId xmlns:a16="http://schemas.microsoft.com/office/drawing/2014/main" id="{CAE75873-29B7-4167-943A-13126C030B35}"/>
                  </a:ext>
                </a:extLst>
              </p:cNvPr>
              <p:cNvGraphicFramePr/>
              <p:nvPr>
                <p:extLst>
                  <p:ext uri="{D42A27DB-BD31-4B8C-83A1-F6EECF244321}">
                    <p14:modId xmlns:p14="http://schemas.microsoft.com/office/powerpoint/2010/main" val="1361156133"/>
                  </p:ext>
                </p:extLst>
              </p:nvPr>
            </p:nvGraphicFramePr>
            <p:xfrm>
              <a:off x="148771" y="814764"/>
              <a:ext cx="11894457" cy="4882094"/>
            </p:xfrm>
            <a:graphic>
              <a:graphicData uri="http://schemas.microsoft.com/office/drawing/2014/chartex">
                <cx:chart xmlns:cx="http://schemas.microsoft.com/office/drawing/2014/chartex" xmlns:r="http://schemas.openxmlformats.org/officeDocument/2006/relationships" r:id="rId2"/>
              </a:graphicData>
            </a:graphic>
          </p:graphicFrame>
        </mc:Choice>
        <mc:Fallback xmlns="">
          <p:pic>
            <p:nvPicPr>
              <p:cNvPr id="7" name="Chart 6">
                <a:extLst>
                  <a:ext uri="{FF2B5EF4-FFF2-40B4-BE49-F238E27FC236}">
                    <a16:creationId xmlns:a16="http://schemas.microsoft.com/office/drawing/2014/main" id="{CAE75873-29B7-4167-943A-13126C030B35}"/>
                  </a:ext>
                </a:extLst>
              </p:cNvPr>
              <p:cNvPicPr>
                <a:picLocks noGrp="1" noRot="1" noChangeAspect="1" noMove="1" noResize="1" noEditPoints="1" noAdjustHandles="1" noChangeArrowheads="1" noChangeShapeType="1"/>
              </p:cNvPicPr>
              <p:nvPr/>
            </p:nvPicPr>
            <p:blipFill>
              <a:blip r:embed="rId3"/>
              <a:stretch>
                <a:fillRect/>
              </a:stretch>
            </p:blipFill>
            <p:spPr>
              <a:xfrm>
                <a:off x="148771" y="814764"/>
                <a:ext cx="11894457" cy="4882094"/>
              </a:xfrm>
              <a:prstGeom prst="rect">
                <a:avLst/>
              </a:prstGeom>
            </p:spPr>
          </p:pic>
        </mc:Fallback>
      </mc:AlternateContent>
      <p:sp>
        <p:nvSpPr>
          <p:cNvPr id="8" name="Rectangle: Rounded Corners 7">
            <a:extLst>
              <a:ext uri="{FF2B5EF4-FFF2-40B4-BE49-F238E27FC236}">
                <a16:creationId xmlns:a16="http://schemas.microsoft.com/office/drawing/2014/main" id="{BC4D96E1-BA61-740C-B49B-0EB7BB6115CC}"/>
              </a:ext>
            </a:extLst>
          </p:cNvPr>
          <p:cNvSpPr/>
          <p:nvPr/>
        </p:nvSpPr>
        <p:spPr>
          <a:xfrm>
            <a:off x="959108" y="3955143"/>
            <a:ext cx="3882535" cy="1328056"/>
          </a:xfrm>
          <a:prstGeom prst="roundRect">
            <a:avLst/>
          </a:prstGeom>
          <a:noFill/>
          <a:ln>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sp>
        <p:nvSpPr>
          <p:cNvPr id="9" name="TextBox 8">
            <a:extLst>
              <a:ext uri="{FF2B5EF4-FFF2-40B4-BE49-F238E27FC236}">
                <a16:creationId xmlns:a16="http://schemas.microsoft.com/office/drawing/2014/main" id="{28A4D7B6-CBC9-0299-2916-605C9B37C1E1}"/>
              </a:ext>
            </a:extLst>
          </p:cNvPr>
          <p:cNvSpPr txBox="1"/>
          <p:nvPr/>
        </p:nvSpPr>
        <p:spPr>
          <a:xfrm>
            <a:off x="2197412" y="3732253"/>
            <a:ext cx="1465145" cy="215444"/>
          </a:xfrm>
          <a:prstGeom prst="rect">
            <a:avLst/>
          </a:prstGeom>
          <a:noFill/>
        </p:spPr>
        <p:txBody>
          <a:bodyPr wrap="none" lIns="0" tIns="0" rIns="0" bIns="0" rtlCol="0">
            <a:spAutoFit/>
          </a:bodyPr>
          <a:lstStyle/>
          <a:p>
            <a:pPr algn="l"/>
            <a:r>
              <a:rPr lang="en-US" sz="1400" dirty="0">
                <a:solidFill>
                  <a:schemeClr val="accent5">
                    <a:lumMod val="60000"/>
                    <a:lumOff val="40000"/>
                  </a:schemeClr>
                </a:solidFill>
              </a:rPr>
              <a:t>SP10X (PF 100%)</a:t>
            </a:r>
            <a:endParaRPr lang="en-GB" sz="1400" dirty="0">
              <a:solidFill>
                <a:schemeClr val="accent5">
                  <a:lumMod val="60000"/>
                  <a:lumOff val="40000"/>
                </a:schemeClr>
              </a:solidFill>
            </a:endParaRPr>
          </a:p>
        </p:txBody>
      </p:sp>
      <p:sp>
        <p:nvSpPr>
          <p:cNvPr id="10" name="TextBox 9">
            <a:extLst>
              <a:ext uri="{FF2B5EF4-FFF2-40B4-BE49-F238E27FC236}">
                <a16:creationId xmlns:a16="http://schemas.microsoft.com/office/drawing/2014/main" id="{B39DBD65-FAA1-23AF-40B6-9FC3DF5A5DDB}"/>
              </a:ext>
            </a:extLst>
          </p:cNvPr>
          <p:cNvSpPr txBox="1"/>
          <p:nvPr/>
        </p:nvSpPr>
        <p:spPr>
          <a:xfrm>
            <a:off x="4932361" y="3115209"/>
            <a:ext cx="1453924" cy="215444"/>
          </a:xfrm>
          <a:prstGeom prst="rect">
            <a:avLst/>
          </a:prstGeom>
          <a:noFill/>
        </p:spPr>
        <p:txBody>
          <a:bodyPr wrap="none" lIns="0" tIns="0" rIns="0" bIns="0" rtlCol="0">
            <a:spAutoFit/>
          </a:bodyPr>
          <a:lstStyle/>
          <a:p>
            <a:pPr algn="l"/>
            <a:r>
              <a:rPr lang="en-US" sz="1400" dirty="0">
                <a:solidFill>
                  <a:schemeClr val="accent2"/>
                </a:solidFill>
              </a:rPr>
              <a:t>DP101 (PF 100%)</a:t>
            </a:r>
            <a:endParaRPr lang="en-GB" sz="1400" dirty="0">
              <a:solidFill>
                <a:schemeClr val="accent2"/>
              </a:solidFill>
            </a:endParaRPr>
          </a:p>
        </p:txBody>
      </p:sp>
      <p:sp>
        <p:nvSpPr>
          <p:cNvPr id="11" name="Rectangle: Rounded Corners 10">
            <a:extLst>
              <a:ext uri="{FF2B5EF4-FFF2-40B4-BE49-F238E27FC236}">
                <a16:creationId xmlns:a16="http://schemas.microsoft.com/office/drawing/2014/main" id="{CD5667F9-1BEA-3773-45D7-1A280654D42D}"/>
              </a:ext>
            </a:extLst>
          </p:cNvPr>
          <p:cNvSpPr/>
          <p:nvPr/>
        </p:nvSpPr>
        <p:spPr>
          <a:xfrm>
            <a:off x="4841643" y="3330653"/>
            <a:ext cx="1544643" cy="1945289"/>
          </a:xfrm>
          <a:prstGeom prst="roundRect">
            <a:avLst/>
          </a:prstGeom>
          <a:no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sp>
        <p:nvSpPr>
          <p:cNvPr id="12" name="Rectangle: Rounded Corners 11">
            <a:extLst>
              <a:ext uri="{FF2B5EF4-FFF2-40B4-BE49-F238E27FC236}">
                <a16:creationId xmlns:a16="http://schemas.microsoft.com/office/drawing/2014/main" id="{7608C694-9FAE-640A-54A8-3362BDE2DE66}"/>
              </a:ext>
            </a:extLst>
          </p:cNvPr>
          <p:cNvSpPr/>
          <p:nvPr/>
        </p:nvSpPr>
        <p:spPr>
          <a:xfrm>
            <a:off x="6386286" y="2823031"/>
            <a:ext cx="1485804" cy="2452911"/>
          </a:xfrm>
          <a:prstGeom prst="roundRect">
            <a:avLst/>
          </a:prstGeom>
          <a:no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sp>
        <p:nvSpPr>
          <p:cNvPr id="13" name="TextBox 12">
            <a:extLst>
              <a:ext uri="{FF2B5EF4-FFF2-40B4-BE49-F238E27FC236}">
                <a16:creationId xmlns:a16="http://schemas.microsoft.com/office/drawing/2014/main" id="{A293EBC4-742C-E5E8-46E9-09F387F1D19E}"/>
              </a:ext>
            </a:extLst>
          </p:cNvPr>
          <p:cNvSpPr txBox="1"/>
          <p:nvPr/>
        </p:nvSpPr>
        <p:spPr>
          <a:xfrm>
            <a:off x="6467859" y="2607587"/>
            <a:ext cx="1404231" cy="215444"/>
          </a:xfrm>
          <a:prstGeom prst="rect">
            <a:avLst/>
          </a:prstGeom>
          <a:noFill/>
        </p:spPr>
        <p:txBody>
          <a:bodyPr wrap="none" lIns="0" tIns="0" rIns="0" bIns="0" rtlCol="0">
            <a:spAutoFit/>
          </a:bodyPr>
          <a:lstStyle/>
          <a:p>
            <a:pPr algn="l"/>
            <a:r>
              <a:rPr lang="en-US" sz="1400" dirty="0">
                <a:solidFill>
                  <a:srgbClr val="00B0F0"/>
                </a:solidFill>
              </a:rPr>
              <a:t>DP102 (PF 98 %)</a:t>
            </a:r>
            <a:endParaRPr lang="en-GB" sz="1400" dirty="0">
              <a:solidFill>
                <a:srgbClr val="00B0F0"/>
              </a:solidFill>
            </a:endParaRPr>
          </a:p>
        </p:txBody>
      </p:sp>
      <p:sp>
        <p:nvSpPr>
          <p:cNvPr id="14" name="Rectangle: Rounded Corners 13">
            <a:extLst>
              <a:ext uri="{FF2B5EF4-FFF2-40B4-BE49-F238E27FC236}">
                <a16:creationId xmlns:a16="http://schemas.microsoft.com/office/drawing/2014/main" id="{337E2B5B-AE1D-D000-5279-F7E81F99BF80}"/>
              </a:ext>
            </a:extLst>
          </p:cNvPr>
          <p:cNvSpPr/>
          <p:nvPr/>
        </p:nvSpPr>
        <p:spPr>
          <a:xfrm>
            <a:off x="10224534" y="2823031"/>
            <a:ext cx="1640896" cy="2569026"/>
          </a:xfrm>
          <a:prstGeom prst="round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50195FE6-B73C-AF1C-CC7F-9683C8D5B4A2}"/>
              </a:ext>
            </a:extLst>
          </p:cNvPr>
          <p:cNvSpPr txBox="1"/>
          <p:nvPr/>
        </p:nvSpPr>
        <p:spPr>
          <a:xfrm>
            <a:off x="10328742" y="2591368"/>
            <a:ext cx="1404231" cy="215444"/>
          </a:xfrm>
          <a:prstGeom prst="rect">
            <a:avLst/>
          </a:prstGeom>
          <a:noFill/>
        </p:spPr>
        <p:txBody>
          <a:bodyPr wrap="none" lIns="0" tIns="0" rIns="0" bIns="0" rtlCol="0">
            <a:spAutoFit/>
          </a:bodyPr>
          <a:lstStyle/>
          <a:p>
            <a:pPr algn="l"/>
            <a:r>
              <a:rPr lang="en-US" sz="1400" dirty="0">
                <a:solidFill>
                  <a:srgbClr val="FF0000"/>
                </a:solidFill>
              </a:rPr>
              <a:t>DP301 (PF 98 %)</a:t>
            </a:r>
            <a:endParaRPr lang="en-GB" sz="1400" dirty="0">
              <a:solidFill>
                <a:srgbClr val="FF0000"/>
              </a:solidFill>
            </a:endParaRPr>
          </a:p>
        </p:txBody>
      </p:sp>
      <p:sp>
        <p:nvSpPr>
          <p:cNvPr id="16" name="Rectangle: Rounded Corners 15">
            <a:extLst>
              <a:ext uri="{FF2B5EF4-FFF2-40B4-BE49-F238E27FC236}">
                <a16:creationId xmlns:a16="http://schemas.microsoft.com/office/drawing/2014/main" id="{6E7295E0-9EB9-7B97-9FFC-A532EADF320F}"/>
              </a:ext>
            </a:extLst>
          </p:cNvPr>
          <p:cNvSpPr/>
          <p:nvPr/>
        </p:nvSpPr>
        <p:spPr>
          <a:xfrm>
            <a:off x="7872091" y="4645108"/>
            <a:ext cx="2352444" cy="846278"/>
          </a:xfrm>
          <a:prstGeom prst="roundRect">
            <a:avLst/>
          </a:prstGeom>
          <a:noFill/>
          <a:ln>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sp>
        <p:nvSpPr>
          <p:cNvPr id="17" name="TextBox 16">
            <a:extLst>
              <a:ext uri="{FF2B5EF4-FFF2-40B4-BE49-F238E27FC236}">
                <a16:creationId xmlns:a16="http://schemas.microsoft.com/office/drawing/2014/main" id="{CA74C270-5619-34DE-36EF-0F9B8E71FF47}"/>
              </a:ext>
            </a:extLst>
          </p:cNvPr>
          <p:cNvSpPr txBox="1"/>
          <p:nvPr/>
        </p:nvSpPr>
        <p:spPr>
          <a:xfrm>
            <a:off x="8060776" y="4410610"/>
            <a:ext cx="1465145" cy="215444"/>
          </a:xfrm>
          <a:prstGeom prst="rect">
            <a:avLst/>
          </a:prstGeom>
          <a:noFill/>
        </p:spPr>
        <p:txBody>
          <a:bodyPr wrap="none" lIns="0" tIns="0" rIns="0" bIns="0" rtlCol="0">
            <a:spAutoFit/>
          </a:bodyPr>
          <a:lstStyle/>
          <a:p>
            <a:pPr algn="l"/>
            <a:r>
              <a:rPr lang="en-US" sz="1400" dirty="0">
                <a:solidFill>
                  <a:schemeClr val="accent5">
                    <a:lumMod val="60000"/>
                    <a:lumOff val="40000"/>
                  </a:schemeClr>
                </a:solidFill>
              </a:rPr>
              <a:t>SP10X (PF 100%)</a:t>
            </a:r>
            <a:endParaRPr lang="en-GB" sz="1400" dirty="0">
              <a:solidFill>
                <a:schemeClr val="accent5">
                  <a:lumMod val="60000"/>
                  <a:lumOff val="40000"/>
                </a:schemeClr>
              </a:solidFill>
            </a:endParaRPr>
          </a:p>
        </p:txBody>
      </p:sp>
      <p:sp>
        <p:nvSpPr>
          <p:cNvPr id="18" name="TextBox 17">
            <a:extLst>
              <a:ext uri="{FF2B5EF4-FFF2-40B4-BE49-F238E27FC236}">
                <a16:creationId xmlns:a16="http://schemas.microsoft.com/office/drawing/2014/main" id="{A0A09AE6-5790-0BC7-2586-7C9ABF13DDBE}"/>
              </a:ext>
            </a:extLst>
          </p:cNvPr>
          <p:cNvSpPr txBox="1"/>
          <p:nvPr/>
        </p:nvSpPr>
        <p:spPr>
          <a:xfrm>
            <a:off x="1038441" y="2625858"/>
            <a:ext cx="1891543" cy="276999"/>
          </a:xfrm>
          <a:prstGeom prst="rect">
            <a:avLst/>
          </a:prstGeom>
          <a:noFill/>
        </p:spPr>
        <p:txBody>
          <a:bodyPr wrap="none" lIns="0" tIns="0" rIns="0" bIns="0" rtlCol="0">
            <a:spAutoFit/>
          </a:bodyPr>
          <a:lstStyle/>
          <a:p>
            <a:pPr algn="l"/>
            <a:r>
              <a:rPr lang="en-US" dirty="0"/>
              <a:t>PF=Packing factor</a:t>
            </a:r>
            <a:endParaRPr lang="en-GB" dirty="0"/>
          </a:p>
        </p:txBody>
      </p:sp>
      <p:sp>
        <p:nvSpPr>
          <p:cNvPr id="19" name="TextBox 18">
            <a:extLst>
              <a:ext uri="{FF2B5EF4-FFF2-40B4-BE49-F238E27FC236}">
                <a16:creationId xmlns:a16="http://schemas.microsoft.com/office/drawing/2014/main" id="{003CE2AE-F450-B0A9-B4E5-A6F0259081DB}"/>
              </a:ext>
            </a:extLst>
          </p:cNvPr>
          <p:cNvSpPr txBox="1"/>
          <p:nvPr/>
        </p:nvSpPr>
        <p:spPr>
          <a:xfrm>
            <a:off x="11117562" y="3563304"/>
            <a:ext cx="557845" cy="215444"/>
          </a:xfrm>
          <a:prstGeom prst="rect">
            <a:avLst/>
          </a:prstGeom>
          <a:noFill/>
        </p:spPr>
        <p:txBody>
          <a:bodyPr wrap="none" lIns="0" tIns="0" rIns="0" bIns="0" rtlCol="0">
            <a:spAutoFit/>
          </a:bodyPr>
          <a:lstStyle/>
          <a:p>
            <a:pPr algn="l"/>
            <a:r>
              <a:rPr lang="en-US" sz="1400" dirty="0">
                <a:solidFill>
                  <a:srgbClr val="FF0000"/>
                </a:solidFill>
              </a:rPr>
              <a:t>CC302</a:t>
            </a:r>
            <a:endParaRPr lang="en-GB" sz="1400" dirty="0">
              <a:solidFill>
                <a:srgbClr val="FF0000"/>
              </a:solidFill>
            </a:endParaRPr>
          </a:p>
        </p:txBody>
      </p:sp>
      <p:sp>
        <p:nvSpPr>
          <p:cNvPr id="20" name="TextBox 19">
            <a:extLst>
              <a:ext uri="{FF2B5EF4-FFF2-40B4-BE49-F238E27FC236}">
                <a16:creationId xmlns:a16="http://schemas.microsoft.com/office/drawing/2014/main" id="{087264D5-2C28-CD63-DBBD-D9693297C847}"/>
              </a:ext>
            </a:extLst>
          </p:cNvPr>
          <p:cNvSpPr txBox="1"/>
          <p:nvPr/>
        </p:nvSpPr>
        <p:spPr>
          <a:xfrm>
            <a:off x="10224534" y="3536574"/>
            <a:ext cx="557845" cy="215444"/>
          </a:xfrm>
          <a:prstGeom prst="rect">
            <a:avLst/>
          </a:prstGeom>
          <a:noFill/>
        </p:spPr>
        <p:txBody>
          <a:bodyPr wrap="none" lIns="0" tIns="0" rIns="0" bIns="0" rtlCol="0">
            <a:spAutoFit/>
          </a:bodyPr>
          <a:lstStyle/>
          <a:p>
            <a:pPr algn="l"/>
            <a:r>
              <a:rPr lang="en-US" sz="1400" dirty="0">
                <a:solidFill>
                  <a:srgbClr val="FF0000"/>
                </a:solidFill>
              </a:rPr>
              <a:t>CC301</a:t>
            </a:r>
            <a:endParaRPr lang="en-GB" sz="1400" dirty="0">
              <a:solidFill>
                <a:srgbClr val="FF0000"/>
              </a:solidFill>
            </a:endParaRPr>
          </a:p>
        </p:txBody>
      </p:sp>
      <p:sp>
        <p:nvSpPr>
          <p:cNvPr id="21" name="TextBox 20">
            <a:extLst>
              <a:ext uri="{FF2B5EF4-FFF2-40B4-BE49-F238E27FC236}">
                <a16:creationId xmlns:a16="http://schemas.microsoft.com/office/drawing/2014/main" id="{7B6FAB32-36E5-7EEE-DBDE-6C39E2B9B3A9}"/>
              </a:ext>
            </a:extLst>
          </p:cNvPr>
          <p:cNvSpPr txBox="1"/>
          <p:nvPr/>
        </p:nvSpPr>
        <p:spPr>
          <a:xfrm>
            <a:off x="901469" y="5727904"/>
            <a:ext cx="9672188" cy="553998"/>
          </a:xfrm>
          <a:prstGeom prst="rect">
            <a:avLst/>
          </a:prstGeom>
          <a:noFill/>
        </p:spPr>
        <p:txBody>
          <a:bodyPr wrap="square" lIns="0" tIns="0" rIns="0" bIns="0" rtlCol="0">
            <a:spAutoFit/>
          </a:bodyPr>
          <a:lstStyle/>
          <a:p>
            <a:pPr algn="l"/>
            <a:r>
              <a:rPr lang="en-GB" dirty="0"/>
              <a:t>Aperture SP302 (DP301) has the smallest range of bullet values after cooldown among the double-aperture magnets.</a:t>
            </a:r>
          </a:p>
        </p:txBody>
      </p:sp>
    </p:spTree>
    <p:extLst>
      <p:ext uri="{BB962C8B-B14F-4D97-AF65-F5344CB8AC3E}">
        <p14:creationId xmlns:p14="http://schemas.microsoft.com/office/powerpoint/2010/main" val="20671995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0B67DD7-C882-497B-2BE0-D3897FCD8F0F}"/>
              </a:ext>
            </a:extLst>
          </p:cNvPr>
          <p:cNvSpPr>
            <a:spLocks noGrp="1"/>
          </p:cNvSpPr>
          <p:nvPr>
            <p:ph type="title"/>
          </p:nvPr>
        </p:nvSpPr>
        <p:spPr/>
        <p:txBody>
          <a:bodyPr/>
          <a:lstStyle/>
          <a:p>
            <a:r>
              <a:rPr lang="en-US" dirty="0"/>
              <a:t>Bullets value before and after quench</a:t>
            </a:r>
            <a:endParaRPr lang="en-GB" dirty="0"/>
          </a:p>
        </p:txBody>
      </p:sp>
      <p:sp>
        <p:nvSpPr>
          <p:cNvPr id="4" name="Date Placeholder 3">
            <a:extLst>
              <a:ext uri="{FF2B5EF4-FFF2-40B4-BE49-F238E27FC236}">
                <a16:creationId xmlns:a16="http://schemas.microsoft.com/office/drawing/2014/main" id="{8DA1DAEA-E766-58A4-E581-C864828E6AA8}"/>
              </a:ext>
            </a:extLst>
          </p:cNvPr>
          <p:cNvSpPr>
            <a:spLocks noGrp="1"/>
          </p:cNvSpPr>
          <p:nvPr>
            <p:ph type="dt" sz="half" idx="10"/>
          </p:nvPr>
        </p:nvSpPr>
        <p:spPr/>
        <p:txBody>
          <a:bodyPr/>
          <a:lstStyle/>
          <a:p>
            <a:r>
              <a:rPr lang="en-US"/>
              <a:t>11Tesla Model MBHDP301</a:t>
            </a:r>
            <a:endParaRPr lang="en-US" dirty="0"/>
          </a:p>
        </p:txBody>
      </p:sp>
      <p:sp>
        <p:nvSpPr>
          <p:cNvPr id="5" name="Slide Number Placeholder 4">
            <a:extLst>
              <a:ext uri="{FF2B5EF4-FFF2-40B4-BE49-F238E27FC236}">
                <a16:creationId xmlns:a16="http://schemas.microsoft.com/office/drawing/2014/main" id="{7619DD86-18F5-33AC-3D19-A517B0F5B25E}"/>
              </a:ext>
            </a:extLst>
          </p:cNvPr>
          <p:cNvSpPr>
            <a:spLocks noGrp="1"/>
          </p:cNvSpPr>
          <p:nvPr>
            <p:ph type="sldNum" sz="quarter" idx="12"/>
          </p:nvPr>
        </p:nvSpPr>
        <p:spPr/>
        <p:txBody>
          <a:bodyPr/>
          <a:lstStyle/>
          <a:p>
            <a:fld id="{36B5EA5A-BC32-A742-B11B-8E7414D5B535}" type="slidenum">
              <a:rPr lang="en-US" smtClean="0"/>
              <a:pPr/>
              <a:t>34</a:t>
            </a:fld>
            <a:endParaRPr lang="en-US" dirty="0"/>
          </a:p>
        </p:txBody>
      </p:sp>
      <p:sp>
        <p:nvSpPr>
          <p:cNvPr id="10" name="TextBox 9">
            <a:extLst>
              <a:ext uri="{FF2B5EF4-FFF2-40B4-BE49-F238E27FC236}">
                <a16:creationId xmlns:a16="http://schemas.microsoft.com/office/drawing/2014/main" id="{8B57BA87-4FF5-28B9-F980-565A35F90B7D}"/>
              </a:ext>
            </a:extLst>
          </p:cNvPr>
          <p:cNvSpPr txBox="1"/>
          <p:nvPr/>
        </p:nvSpPr>
        <p:spPr>
          <a:xfrm>
            <a:off x="1045029" y="5352674"/>
            <a:ext cx="6642844" cy="276999"/>
          </a:xfrm>
          <a:prstGeom prst="rect">
            <a:avLst/>
          </a:prstGeom>
          <a:noFill/>
        </p:spPr>
        <p:txBody>
          <a:bodyPr wrap="none" lIns="0" tIns="0" rIns="0" bIns="0" rtlCol="0">
            <a:spAutoFit/>
          </a:bodyPr>
          <a:lstStyle/>
          <a:p>
            <a:pPr algn="l"/>
            <a:r>
              <a:rPr lang="en-GB" dirty="0"/>
              <a:t>The compression in the bullets is fully recovered after quenching.</a:t>
            </a:r>
          </a:p>
        </p:txBody>
      </p:sp>
      <p:pic>
        <p:nvPicPr>
          <p:cNvPr id="20" name="Picture 19" descr="A graph of a function&#10;&#10;Description automatically generated with medium confidence">
            <a:extLst>
              <a:ext uri="{FF2B5EF4-FFF2-40B4-BE49-F238E27FC236}">
                <a16:creationId xmlns:a16="http://schemas.microsoft.com/office/drawing/2014/main" id="{7CC26130-C622-1DBF-5524-9A4C951EA6C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87138" y="1004967"/>
            <a:ext cx="5334011" cy="4002032"/>
          </a:xfrm>
          <a:prstGeom prst="rect">
            <a:avLst/>
          </a:prstGeom>
        </p:spPr>
      </p:pic>
      <p:pic>
        <p:nvPicPr>
          <p:cNvPr id="22" name="Picture 21" descr="A graph of a function&#10;&#10;Description automatically generated with medium confidence">
            <a:extLst>
              <a:ext uri="{FF2B5EF4-FFF2-40B4-BE49-F238E27FC236}">
                <a16:creationId xmlns:a16="http://schemas.microsoft.com/office/drawing/2014/main" id="{F8F4FE08-472F-E3FA-B31A-0D280C9DEAA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7987" y="1004967"/>
            <a:ext cx="5334011" cy="4002032"/>
          </a:xfrm>
          <a:prstGeom prst="rect">
            <a:avLst/>
          </a:prstGeom>
        </p:spPr>
      </p:pic>
    </p:spTree>
    <p:extLst>
      <p:ext uri="{BB962C8B-B14F-4D97-AF65-F5344CB8AC3E}">
        <p14:creationId xmlns:p14="http://schemas.microsoft.com/office/powerpoint/2010/main" val="11319030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A8526-12D9-2AFA-AE81-F5DE9A78F050}"/>
              </a:ext>
            </a:extLst>
          </p:cNvPr>
          <p:cNvSpPr>
            <a:spLocks noGrp="1"/>
          </p:cNvSpPr>
          <p:nvPr>
            <p:ph type="ctrTitle"/>
          </p:nvPr>
        </p:nvSpPr>
        <p:spPr/>
        <p:txBody>
          <a:bodyPr/>
          <a:lstStyle/>
          <a:p>
            <a:r>
              <a:rPr lang="en-US" dirty="0"/>
              <a:t>1. Introduction</a:t>
            </a:r>
            <a:endParaRPr lang="en-GB" dirty="0"/>
          </a:p>
        </p:txBody>
      </p:sp>
      <p:sp>
        <p:nvSpPr>
          <p:cNvPr id="4" name="Date Placeholder 3">
            <a:extLst>
              <a:ext uri="{FF2B5EF4-FFF2-40B4-BE49-F238E27FC236}">
                <a16:creationId xmlns:a16="http://schemas.microsoft.com/office/drawing/2014/main" id="{F5A966D8-3C40-6D2F-68C3-5AE2CE94741C}"/>
              </a:ext>
            </a:extLst>
          </p:cNvPr>
          <p:cNvSpPr>
            <a:spLocks noGrp="1"/>
          </p:cNvSpPr>
          <p:nvPr>
            <p:ph type="dt" sz="half" idx="10"/>
          </p:nvPr>
        </p:nvSpPr>
        <p:spPr/>
        <p:txBody>
          <a:bodyPr/>
          <a:lstStyle/>
          <a:p>
            <a:r>
              <a:rPr lang="en-US"/>
              <a:t>11Tesla Model MBHDP301</a:t>
            </a:r>
            <a:endParaRPr lang="en-US" dirty="0"/>
          </a:p>
        </p:txBody>
      </p:sp>
      <p:sp>
        <p:nvSpPr>
          <p:cNvPr id="5" name="Slide Number Placeholder 4">
            <a:extLst>
              <a:ext uri="{FF2B5EF4-FFF2-40B4-BE49-F238E27FC236}">
                <a16:creationId xmlns:a16="http://schemas.microsoft.com/office/drawing/2014/main" id="{96E393E1-B2A0-2617-380C-BFEB8BB556CF}"/>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Tree>
    <p:extLst>
      <p:ext uri="{BB962C8B-B14F-4D97-AF65-F5344CB8AC3E}">
        <p14:creationId xmlns:p14="http://schemas.microsoft.com/office/powerpoint/2010/main" val="19043087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6A4288E-5705-7E14-5ECD-F58EDD98A8F3}"/>
              </a:ext>
            </a:extLst>
          </p:cNvPr>
          <p:cNvSpPr>
            <a:spLocks noGrp="1"/>
          </p:cNvSpPr>
          <p:nvPr>
            <p:ph idx="1"/>
          </p:nvPr>
        </p:nvSpPr>
        <p:spPr>
          <a:xfrm>
            <a:off x="407987" y="743348"/>
            <a:ext cx="8783867" cy="2547414"/>
          </a:xfrm>
        </p:spPr>
        <p:txBody>
          <a:bodyPr/>
          <a:lstStyle/>
          <a:p>
            <a:pPr>
              <a:spcBef>
                <a:spcPts val="600"/>
              </a:spcBef>
            </a:pPr>
            <a:r>
              <a:rPr lang="en-US" sz="1800" b="0" dirty="0"/>
              <a:t>After the test of four 11T series magnets (S1, S2, S3, S4), three of them showed performance degradation and the quenches were localized primarily in the coil heads. </a:t>
            </a:r>
            <a:r>
              <a:rPr lang="en-GB" sz="1800" b="0" dirty="0"/>
              <a:t>These results led to the decision not to install the 11T magnets during Long Shutdown 2 (LS2) and to reassess the next steps. Subsequent research metallographic analysis and comparison with a 3D FEA analysis </a:t>
            </a:r>
            <a:r>
              <a:rPr lang="en-GB" sz="1800" b="0" dirty="0">
                <a:hlinkClick r:id="rId3"/>
              </a:rPr>
              <a:t>[1] </a:t>
            </a:r>
            <a:r>
              <a:rPr lang="en-GB" sz="1800" b="0" dirty="0"/>
              <a:t>revealed high stress areas in the coil ends, that correspond to the quench localizations in S2 and S4. Tomography analysis showed strand pop outs.</a:t>
            </a:r>
          </a:p>
          <a:p>
            <a:pPr>
              <a:spcBef>
                <a:spcPts val="600"/>
              </a:spcBef>
            </a:pPr>
            <a:r>
              <a:rPr lang="en-GB" sz="1800" b="0" dirty="0"/>
              <a:t>Two types of issues were identified, internal to the coils and external to the coils. The internal are outside of the scope of this study because they can’t be addressed without manufacturing new coils. The external identified are:</a:t>
            </a:r>
          </a:p>
        </p:txBody>
      </p:sp>
      <p:sp>
        <p:nvSpPr>
          <p:cNvPr id="3" name="Title 2">
            <a:extLst>
              <a:ext uri="{FF2B5EF4-FFF2-40B4-BE49-F238E27FC236}">
                <a16:creationId xmlns:a16="http://schemas.microsoft.com/office/drawing/2014/main" id="{2B9D1592-DD75-8357-0438-E45C99118D8B}"/>
              </a:ext>
            </a:extLst>
          </p:cNvPr>
          <p:cNvSpPr>
            <a:spLocks noGrp="1"/>
          </p:cNvSpPr>
          <p:nvPr>
            <p:ph type="title"/>
          </p:nvPr>
        </p:nvSpPr>
        <p:spPr>
          <a:xfrm>
            <a:off x="407987" y="253397"/>
            <a:ext cx="8689831" cy="751151"/>
          </a:xfrm>
        </p:spPr>
        <p:txBody>
          <a:bodyPr/>
          <a:lstStyle/>
          <a:p>
            <a:r>
              <a:rPr lang="en-US" dirty="0"/>
              <a:t>Context</a:t>
            </a:r>
            <a:endParaRPr lang="en-GB" dirty="0"/>
          </a:p>
        </p:txBody>
      </p:sp>
      <p:sp>
        <p:nvSpPr>
          <p:cNvPr id="4" name="Date Placeholder 3">
            <a:extLst>
              <a:ext uri="{FF2B5EF4-FFF2-40B4-BE49-F238E27FC236}">
                <a16:creationId xmlns:a16="http://schemas.microsoft.com/office/drawing/2014/main" id="{6E3B64E3-6F9A-27C9-D766-1081C028FD5D}"/>
              </a:ext>
            </a:extLst>
          </p:cNvPr>
          <p:cNvSpPr>
            <a:spLocks noGrp="1"/>
          </p:cNvSpPr>
          <p:nvPr>
            <p:ph type="dt" sz="half" idx="10"/>
          </p:nvPr>
        </p:nvSpPr>
        <p:spPr/>
        <p:txBody>
          <a:bodyPr/>
          <a:lstStyle/>
          <a:p>
            <a:r>
              <a:rPr lang="en-US"/>
              <a:t>11Tesla Model MBHDP301</a:t>
            </a:r>
            <a:endParaRPr lang="en-US" dirty="0"/>
          </a:p>
        </p:txBody>
      </p:sp>
      <p:sp>
        <p:nvSpPr>
          <p:cNvPr id="5" name="Slide Number Placeholder 4">
            <a:extLst>
              <a:ext uri="{FF2B5EF4-FFF2-40B4-BE49-F238E27FC236}">
                <a16:creationId xmlns:a16="http://schemas.microsoft.com/office/drawing/2014/main" id="{CBC3B0B6-866C-728B-2723-264E94D04C8D}"/>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6" name="Picture 5" descr="A close-up of a tube&#10;&#10;Description automatically generated">
            <a:extLst>
              <a:ext uri="{FF2B5EF4-FFF2-40B4-BE49-F238E27FC236}">
                <a16:creationId xmlns:a16="http://schemas.microsoft.com/office/drawing/2014/main" id="{A2348AF1-F957-E3A6-E2D5-6E3B397E3D4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2190" t="29843" r="13403" b="20362"/>
          <a:stretch/>
        </p:blipFill>
        <p:spPr>
          <a:xfrm>
            <a:off x="8287578" y="3742279"/>
            <a:ext cx="2997033" cy="1162114"/>
          </a:xfrm>
          <a:prstGeom prst="rect">
            <a:avLst/>
          </a:prstGeom>
        </p:spPr>
      </p:pic>
      <p:sp>
        <p:nvSpPr>
          <p:cNvPr id="7" name="Content Placeholder 1">
            <a:extLst>
              <a:ext uri="{FF2B5EF4-FFF2-40B4-BE49-F238E27FC236}">
                <a16:creationId xmlns:a16="http://schemas.microsoft.com/office/drawing/2014/main" id="{CBC99DC5-E32A-5C12-E493-B473399E301F}"/>
              </a:ext>
            </a:extLst>
          </p:cNvPr>
          <p:cNvSpPr txBox="1">
            <a:spLocks/>
          </p:cNvSpPr>
          <p:nvPr/>
        </p:nvSpPr>
        <p:spPr>
          <a:xfrm>
            <a:off x="452022" y="3435406"/>
            <a:ext cx="7442683" cy="3422594"/>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spcBef>
                <a:spcPts val="600"/>
              </a:spcBef>
              <a:buFont typeface="Arial"/>
              <a:buAutoNum type="arabicPeriod"/>
            </a:pPr>
            <a:r>
              <a:rPr lang="en-GB" sz="1800" b="0" dirty="0">
                <a:solidFill>
                  <a:srgbClr val="00B0F0"/>
                </a:solidFill>
              </a:rPr>
              <a:t>High stressed areas and stress singularities </a:t>
            </a:r>
            <a:r>
              <a:rPr lang="en-GB" sz="1800" dirty="0">
                <a:solidFill>
                  <a:srgbClr val="00B0F0"/>
                </a:solidFill>
              </a:rPr>
              <a:t>after collaring </a:t>
            </a:r>
            <a:r>
              <a:rPr lang="en-GB" sz="1800" b="0" dirty="0">
                <a:solidFill>
                  <a:srgbClr val="00B0F0"/>
                </a:solidFill>
              </a:rPr>
              <a:t>in the coil outer layer's first turn.</a:t>
            </a:r>
          </a:p>
          <a:p>
            <a:pPr marL="342900" indent="-342900">
              <a:spcBef>
                <a:spcPts val="600"/>
              </a:spcBef>
              <a:buFont typeface="Arial"/>
              <a:buAutoNum type="arabicPeriod"/>
            </a:pPr>
            <a:r>
              <a:rPr lang="en-GB" sz="1800" b="0" dirty="0">
                <a:solidFill>
                  <a:schemeClr val="accent3"/>
                </a:solidFill>
              </a:rPr>
              <a:t>High stressed areas and stress singularities </a:t>
            </a:r>
            <a:r>
              <a:rPr lang="en-GB" sz="1800" dirty="0">
                <a:solidFill>
                  <a:schemeClr val="accent3"/>
                </a:solidFill>
              </a:rPr>
              <a:t>after cool-down </a:t>
            </a:r>
            <a:r>
              <a:rPr lang="en-GB" sz="1800" b="0" dirty="0">
                <a:solidFill>
                  <a:schemeClr val="accent3"/>
                </a:solidFill>
              </a:rPr>
              <a:t>in the coil outer layer's first turn.</a:t>
            </a:r>
          </a:p>
          <a:p>
            <a:pPr marL="342900" indent="-342900">
              <a:spcBef>
                <a:spcPts val="600"/>
              </a:spcBef>
              <a:buFont typeface="Arial"/>
              <a:buAutoNum type="arabicPeriod"/>
            </a:pPr>
            <a:r>
              <a:rPr lang="en-GB" sz="1800" b="0" dirty="0">
                <a:solidFill>
                  <a:srgbClr val="00A400"/>
                </a:solidFill>
              </a:rPr>
              <a:t>High peak stresses </a:t>
            </a:r>
            <a:r>
              <a:rPr lang="en-GB" sz="1800" dirty="0">
                <a:solidFill>
                  <a:srgbClr val="00A400"/>
                </a:solidFill>
              </a:rPr>
              <a:t>during powering</a:t>
            </a:r>
            <a:r>
              <a:rPr lang="en-GB" sz="1800" b="0" dirty="0">
                <a:solidFill>
                  <a:srgbClr val="00A400"/>
                </a:solidFill>
              </a:rPr>
              <a:t> in the coil inner layer turns.</a:t>
            </a:r>
          </a:p>
          <a:p>
            <a:pPr marL="342900" indent="-342900">
              <a:spcBef>
                <a:spcPts val="600"/>
              </a:spcBef>
              <a:buFont typeface="Arial"/>
              <a:buAutoNum type="arabicPeriod"/>
            </a:pPr>
            <a:r>
              <a:rPr lang="en-GB" sz="1800" dirty="0">
                <a:solidFill>
                  <a:schemeClr val="accent5">
                    <a:lumMod val="60000"/>
                    <a:lumOff val="40000"/>
                  </a:schemeClr>
                </a:solidFill>
              </a:rPr>
              <a:t>Non-optimal coil end support</a:t>
            </a:r>
            <a:r>
              <a:rPr lang="en-GB" sz="1800" b="0" dirty="0">
                <a:solidFill>
                  <a:schemeClr val="accent5">
                    <a:lumMod val="60000"/>
                    <a:lumOff val="40000"/>
                  </a:schemeClr>
                </a:solidFill>
              </a:rPr>
              <a:t> for the electromagnetic axial force difference in between the blocks.</a:t>
            </a:r>
          </a:p>
          <a:p>
            <a:pPr marL="342900" indent="-342900">
              <a:spcBef>
                <a:spcPts val="600"/>
              </a:spcBef>
              <a:buFont typeface="Arial"/>
              <a:buAutoNum type="arabicPeriod"/>
            </a:pPr>
            <a:r>
              <a:rPr lang="en-GB" sz="1800" dirty="0">
                <a:solidFill>
                  <a:schemeClr val="accent5">
                    <a:lumMod val="60000"/>
                    <a:lumOff val="40000"/>
                  </a:schemeClr>
                </a:solidFill>
              </a:rPr>
              <a:t>Non-optimal axial loading</a:t>
            </a:r>
            <a:r>
              <a:rPr lang="en-GB" sz="1800" b="0" dirty="0">
                <a:solidFill>
                  <a:schemeClr val="accent5">
                    <a:lumMod val="60000"/>
                    <a:lumOff val="40000"/>
                  </a:schemeClr>
                </a:solidFill>
              </a:rPr>
              <a:t>. S2 &amp; S3 cold masses had a loosened and deformed axial loading screw (bullet).</a:t>
            </a:r>
            <a:endParaRPr lang="en-GB" sz="1800" b="0" dirty="0"/>
          </a:p>
        </p:txBody>
      </p:sp>
      <p:cxnSp>
        <p:nvCxnSpPr>
          <p:cNvPr id="10" name="Straight Connector 9">
            <a:extLst>
              <a:ext uri="{FF2B5EF4-FFF2-40B4-BE49-F238E27FC236}">
                <a16:creationId xmlns:a16="http://schemas.microsoft.com/office/drawing/2014/main" id="{7EF30AC3-46CA-65E7-2B3F-F8E8E8B79F5E}"/>
              </a:ext>
            </a:extLst>
          </p:cNvPr>
          <p:cNvCxnSpPr>
            <a:cxnSpLocks/>
          </p:cNvCxnSpPr>
          <p:nvPr/>
        </p:nvCxnSpPr>
        <p:spPr>
          <a:xfrm>
            <a:off x="7944706" y="3567238"/>
            <a:ext cx="1153112" cy="682156"/>
          </a:xfrm>
          <a:prstGeom prst="line">
            <a:avLst/>
          </a:prstGeom>
          <a:ln w="22225">
            <a:solidFill>
              <a:srgbClr val="00B0F0"/>
            </a:solidFill>
            <a:tailEnd type="ova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BD43F02-63A1-6594-F08E-C4D1761B116A}"/>
              </a:ext>
            </a:extLst>
          </p:cNvPr>
          <p:cNvCxnSpPr>
            <a:cxnSpLocks/>
          </p:cNvCxnSpPr>
          <p:nvPr/>
        </p:nvCxnSpPr>
        <p:spPr>
          <a:xfrm>
            <a:off x="7688344" y="4210375"/>
            <a:ext cx="1335583" cy="78038"/>
          </a:xfrm>
          <a:prstGeom prst="line">
            <a:avLst/>
          </a:prstGeom>
          <a:ln w="22225">
            <a:solidFill>
              <a:schemeClr val="accent3"/>
            </a:solidFill>
            <a:tailEnd type="oval"/>
          </a:ln>
        </p:spPr>
        <p:style>
          <a:lnRef idx="1">
            <a:schemeClr val="accent1"/>
          </a:lnRef>
          <a:fillRef idx="0">
            <a:schemeClr val="accent1"/>
          </a:fillRef>
          <a:effectRef idx="0">
            <a:schemeClr val="accent1"/>
          </a:effectRef>
          <a:fontRef idx="minor">
            <a:schemeClr val="tx1"/>
          </a:fontRef>
        </p:style>
      </p:cxnSp>
      <p:pic>
        <p:nvPicPr>
          <p:cNvPr id="33" name="Picture 32" descr="A close-up of a computer generated object&#10;&#10;Description automatically generated">
            <a:extLst>
              <a:ext uri="{FF2B5EF4-FFF2-40B4-BE49-F238E27FC236}">
                <a16:creationId xmlns:a16="http://schemas.microsoft.com/office/drawing/2014/main" id="{5A63FC20-D9FD-C2E5-896F-43480927D5B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9565" r="19587" b="5301"/>
          <a:stretch/>
        </p:blipFill>
        <p:spPr>
          <a:xfrm rot="10800000">
            <a:off x="8358683" y="4960569"/>
            <a:ext cx="2854825" cy="1108990"/>
          </a:xfrm>
          <a:prstGeom prst="rect">
            <a:avLst/>
          </a:prstGeom>
        </p:spPr>
      </p:pic>
      <p:cxnSp>
        <p:nvCxnSpPr>
          <p:cNvPr id="53" name="Straight Connector 52">
            <a:extLst>
              <a:ext uri="{FF2B5EF4-FFF2-40B4-BE49-F238E27FC236}">
                <a16:creationId xmlns:a16="http://schemas.microsoft.com/office/drawing/2014/main" id="{00C8302B-88C5-1147-2D10-B79E40671DED}"/>
              </a:ext>
            </a:extLst>
          </p:cNvPr>
          <p:cNvCxnSpPr>
            <a:cxnSpLocks/>
          </p:cNvCxnSpPr>
          <p:nvPr/>
        </p:nvCxnSpPr>
        <p:spPr>
          <a:xfrm>
            <a:off x="7472218" y="4793908"/>
            <a:ext cx="962599" cy="470819"/>
          </a:xfrm>
          <a:prstGeom prst="line">
            <a:avLst/>
          </a:prstGeom>
          <a:ln w="22225">
            <a:solidFill>
              <a:srgbClr val="00A400"/>
            </a:solidFill>
            <a:tailEnd type="ova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9A3CF132-0510-E7F5-79A7-401A1D920427}"/>
              </a:ext>
            </a:extLst>
          </p:cNvPr>
          <p:cNvPicPr>
            <a:picLocks noChangeAspect="1"/>
          </p:cNvPicPr>
          <p:nvPr/>
        </p:nvPicPr>
        <p:blipFill>
          <a:blip r:embed="rId6"/>
          <a:stretch>
            <a:fillRect/>
          </a:stretch>
        </p:blipFill>
        <p:spPr>
          <a:xfrm>
            <a:off x="11430982" y="566500"/>
            <a:ext cx="512576" cy="2651381"/>
          </a:xfrm>
          <a:prstGeom prst="rect">
            <a:avLst/>
          </a:prstGeom>
        </p:spPr>
      </p:pic>
      <p:sp>
        <p:nvSpPr>
          <p:cNvPr id="16" name="TextBox 15">
            <a:extLst>
              <a:ext uri="{FF2B5EF4-FFF2-40B4-BE49-F238E27FC236}">
                <a16:creationId xmlns:a16="http://schemas.microsoft.com/office/drawing/2014/main" id="{F49CAC14-287C-33A5-90C8-9EB620B1F4F1}"/>
              </a:ext>
            </a:extLst>
          </p:cNvPr>
          <p:cNvSpPr txBox="1"/>
          <p:nvPr/>
        </p:nvSpPr>
        <p:spPr>
          <a:xfrm>
            <a:off x="9486431" y="3217881"/>
            <a:ext cx="2535616" cy="507831"/>
          </a:xfrm>
          <a:prstGeom prst="rect">
            <a:avLst/>
          </a:prstGeom>
          <a:noFill/>
        </p:spPr>
        <p:txBody>
          <a:bodyPr wrap="square" lIns="0" tIns="0" rIns="0" bIns="0" rtlCol="0">
            <a:spAutoFit/>
          </a:bodyPr>
          <a:lstStyle/>
          <a:p>
            <a:pPr algn="l"/>
            <a:r>
              <a:rPr lang="en-GB" sz="1100" dirty="0">
                <a:hlinkClick r:id="rId7"/>
              </a:rPr>
              <a:t>C-MAC - Review of the 11 T magnet programme - Rehearsal (February 25, 2021) · Indico (cern.ch)</a:t>
            </a:r>
            <a:endParaRPr lang="en-GB" sz="1100" dirty="0"/>
          </a:p>
        </p:txBody>
      </p:sp>
      <p:pic>
        <p:nvPicPr>
          <p:cNvPr id="18" name="Picture 17">
            <a:extLst>
              <a:ext uri="{FF2B5EF4-FFF2-40B4-BE49-F238E27FC236}">
                <a16:creationId xmlns:a16="http://schemas.microsoft.com/office/drawing/2014/main" id="{3E02F1F4-A08E-48AC-536A-03AA6CE8763B}"/>
              </a:ext>
            </a:extLst>
          </p:cNvPr>
          <p:cNvPicPr>
            <a:picLocks noChangeAspect="1"/>
          </p:cNvPicPr>
          <p:nvPr/>
        </p:nvPicPr>
        <p:blipFill>
          <a:blip r:embed="rId8"/>
          <a:stretch>
            <a:fillRect/>
          </a:stretch>
        </p:blipFill>
        <p:spPr>
          <a:xfrm>
            <a:off x="9480465" y="1735811"/>
            <a:ext cx="1899956" cy="1457757"/>
          </a:xfrm>
          <a:prstGeom prst="rect">
            <a:avLst/>
          </a:prstGeom>
        </p:spPr>
      </p:pic>
      <p:sp>
        <p:nvSpPr>
          <p:cNvPr id="19" name="Rectangle 18">
            <a:extLst>
              <a:ext uri="{FF2B5EF4-FFF2-40B4-BE49-F238E27FC236}">
                <a16:creationId xmlns:a16="http://schemas.microsoft.com/office/drawing/2014/main" id="{2C06E119-68B6-3C1C-28B9-A67904E8BC5A}"/>
              </a:ext>
            </a:extLst>
          </p:cNvPr>
          <p:cNvSpPr/>
          <p:nvPr/>
        </p:nvSpPr>
        <p:spPr>
          <a:xfrm>
            <a:off x="9386429" y="428438"/>
            <a:ext cx="2635617" cy="3313841"/>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EFBB8DC2-84C9-47D6-BEE0-61D1D8E6C018}"/>
              </a:ext>
            </a:extLst>
          </p:cNvPr>
          <p:cNvSpPr txBox="1"/>
          <p:nvPr/>
        </p:nvSpPr>
        <p:spPr>
          <a:xfrm>
            <a:off x="9427608" y="478167"/>
            <a:ext cx="1924886" cy="246221"/>
          </a:xfrm>
          <a:prstGeom prst="rect">
            <a:avLst/>
          </a:prstGeom>
          <a:noFill/>
        </p:spPr>
        <p:txBody>
          <a:bodyPr wrap="none" lIns="0" tIns="0" rIns="0" bIns="0" rtlCol="0">
            <a:spAutoFit/>
          </a:bodyPr>
          <a:lstStyle/>
          <a:p>
            <a:pPr algn="l"/>
            <a:r>
              <a:rPr lang="en-US" sz="1600" dirty="0"/>
              <a:t>Tomography analysis</a:t>
            </a:r>
            <a:endParaRPr lang="en-GB" sz="1600" dirty="0"/>
          </a:p>
        </p:txBody>
      </p:sp>
    </p:spTree>
    <p:extLst>
      <p:ext uri="{BB962C8B-B14F-4D97-AF65-F5344CB8AC3E}">
        <p14:creationId xmlns:p14="http://schemas.microsoft.com/office/powerpoint/2010/main" val="7127265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6A4288E-5705-7E14-5ECD-F58EDD98A8F3}"/>
              </a:ext>
            </a:extLst>
          </p:cNvPr>
          <p:cNvSpPr>
            <a:spLocks noGrp="1"/>
          </p:cNvSpPr>
          <p:nvPr>
            <p:ph idx="1"/>
          </p:nvPr>
        </p:nvSpPr>
        <p:spPr>
          <a:xfrm>
            <a:off x="407986" y="1789113"/>
            <a:ext cx="4701895" cy="4155468"/>
          </a:xfrm>
        </p:spPr>
        <p:txBody>
          <a:bodyPr/>
          <a:lstStyle/>
          <a:p>
            <a:r>
              <a:rPr lang="en-US" sz="1800" dirty="0"/>
              <a:t>Mitigation measures 1 </a:t>
            </a:r>
            <a:r>
              <a:rPr lang="en-US" sz="1800" b="0" dirty="0"/>
              <a:t>(Aperture 1, </a:t>
            </a:r>
            <a:r>
              <a:rPr lang="en-US" sz="1800" dirty="0">
                <a:solidFill>
                  <a:schemeClr val="tx1">
                    <a:lumMod val="60000"/>
                    <a:lumOff val="40000"/>
                  </a:schemeClr>
                </a:solidFill>
              </a:rPr>
              <a:t>SP301</a:t>
            </a:r>
            <a:r>
              <a:rPr lang="en-US" sz="1800" b="0" dirty="0"/>
              <a:t>)</a:t>
            </a:r>
          </a:p>
          <a:p>
            <a:pPr marL="285750" indent="-285750">
              <a:buFontTx/>
              <a:buChar char="-"/>
            </a:pPr>
            <a:r>
              <a:rPr lang="en-US" sz="1800" b="0" dirty="0">
                <a:solidFill>
                  <a:srgbClr val="00B0F0"/>
                </a:solidFill>
              </a:rPr>
              <a:t>New shimming plan with excess reduction in the ends.</a:t>
            </a:r>
          </a:p>
          <a:p>
            <a:pPr marL="285750" indent="-285750">
              <a:buFontTx/>
              <a:buChar char="-"/>
            </a:pPr>
            <a:r>
              <a:rPr lang="en-US" sz="1800" b="0" dirty="0">
                <a:solidFill>
                  <a:schemeClr val="accent3"/>
                </a:solidFill>
              </a:rPr>
              <a:t>Pole material change from Titanium to austenitic Stainless Steel.</a:t>
            </a:r>
          </a:p>
          <a:p>
            <a:pPr marL="285750" indent="-285750">
              <a:buFontTx/>
              <a:buChar char="-"/>
            </a:pPr>
            <a:r>
              <a:rPr lang="en-US" sz="1800" b="0" dirty="0">
                <a:solidFill>
                  <a:srgbClr val="00A400"/>
                </a:solidFill>
              </a:rPr>
              <a:t>With these two new features a reduction of the high peak stresses during powering is observed in the 3D FEA [1].</a:t>
            </a:r>
            <a:endParaRPr lang="en-GB" sz="1800" b="0" dirty="0">
              <a:solidFill>
                <a:srgbClr val="00A400"/>
              </a:solidFill>
            </a:endParaRPr>
          </a:p>
          <a:p>
            <a:endParaRPr lang="en-GB" sz="1800" b="0" dirty="0"/>
          </a:p>
        </p:txBody>
      </p:sp>
      <p:sp>
        <p:nvSpPr>
          <p:cNvPr id="3" name="Title 2">
            <a:extLst>
              <a:ext uri="{FF2B5EF4-FFF2-40B4-BE49-F238E27FC236}">
                <a16:creationId xmlns:a16="http://schemas.microsoft.com/office/drawing/2014/main" id="{2B9D1592-DD75-8357-0438-E45C99118D8B}"/>
              </a:ext>
            </a:extLst>
          </p:cNvPr>
          <p:cNvSpPr>
            <a:spLocks noGrp="1"/>
          </p:cNvSpPr>
          <p:nvPr>
            <p:ph type="title"/>
          </p:nvPr>
        </p:nvSpPr>
        <p:spPr>
          <a:xfrm>
            <a:off x="407988" y="373593"/>
            <a:ext cx="11376025" cy="751151"/>
          </a:xfrm>
        </p:spPr>
        <p:txBody>
          <a:bodyPr/>
          <a:lstStyle/>
          <a:p>
            <a:r>
              <a:rPr lang="en-US" dirty="0"/>
              <a:t>Magnet new mechanical features</a:t>
            </a:r>
            <a:endParaRPr lang="en-GB" dirty="0"/>
          </a:p>
        </p:txBody>
      </p:sp>
      <p:sp>
        <p:nvSpPr>
          <p:cNvPr id="4" name="Date Placeholder 3">
            <a:extLst>
              <a:ext uri="{FF2B5EF4-FFF2-40B4-BE49-F238E27FC236}">
                <a16:creationId xmlns:a16="http://schemas.microsoft.com/office/drawing/2014/main" id="{6E3B64E3-6F9A-27C9-D766-1081C028FD5D}"/>
              </a:ext>
            </a:extLst>
          </p:cNvPr>
          <p:cNvSpPr>
            <a:spLocks noGrp="1"/>
          </p:cNvSpPr>
          <p:nvPr>
            <p:ph type="dt" sz="half" idx="10"/>
          </p:nvPr>
        </p:nvSpPr>
        <p:spPr/>
        <p:txBody>
          <a:bodyPr/>
          <a:lstStyle/>
          <a:p>
            <a:r>
              <a:rPr lang="en-US"/>
              <a:t>11Tesla Model MBHDP301</a:t>
            </a:r>
            <a:endParaRPr lang="en-US" dirty="0"/>
          </a:p>
        </p:txBody>
      </p:sp>
      <p:sp>
        <p:nvSpPr>
          <p:cNvPr id="5" name="Slide Number Placeholder 4">
            <a:extLst>
              <a:ext uri="{FF2B5EF4-FFF2-40B4-BE49-F238E27FC236}">
                <a16:creationId xmlns:a16="http://schemas.microsoft.com/office/drawing/2014/main" id="{CBC3B0B6-866C-728B-2723-264E94D04C8D}"/>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7" name="Content Placeholder 1">
            <a:extLst>
              <a:ext uri="{FF2B5EF4-FFF2-40B4-BE49-F238E27FC236}">
                <a16:creationId xmlns:a16="http://schemas.microsoft.com/office/drawing/2014/main" id="{3944033C-E292-7FF3-4774-75A4DBD98468}"/>
              </a:ext>
            </a:extLst>
          </p:cNvPr>
          <p:cNvSpPr txBox="1">
            <a:spLocks/>
          </p:cNvSpPr>
          <p:nvPr/>
        </p:nvSpPr>
        <p:spPr>
          <a:xfrm>
            <a:off x="407988" y="1183922"/>
            <a:ext cx="11598219" cy="34709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800" b="0" dirty="0"/>
              <a:t>To assess the high stressed areas, new mechanical features are installed in a double aperture hybrid prototype.</a:t>
            </a:r>
            <a:endParaRPr lang="en-GB" sz="1800" b="0" dirty="0">
              <a:solidFill>
                <a:srgbClr val="00B0F0"/>
              </a:solidFill>
            </a:endParaRPr>
          </a:p>
          <a:p>
            <a:endParaRPr lang="en-GB" sz="1800" b="0" dirty="0"/>
          </a:p>
        </p:txBody>
      </p:sp>
      <p:sp>
        <p:nvSpPr>
          <p:cNvPr id="8" name="Content Placeholder 1">
            <a:extLst>
              <a:ext uri="{FF2B5EF4-FFF2-40B4-BE49-F238E27FC236}">
                <a16:creationId xmlns:a16="http://schemas.microsoft.com/office/drawing/2014/main" id="{4DEEFE27-DD50-B64D-5630-ADA4963E76C6}"/>
              </a:ext>
            </a:extLst>
          </p:cNvPr>
          <p:cNvSpPr txBox="1">
            <a:spLocks/>
          </p:cNvSpPr>
          <p:nvPr/>
        </p:nvSpPr>
        <p:spPr>
          <a:xfrm>
            <a:off x="6190996" y="1778540"/>
            <a:ext cx="5571472" cy="415546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800" dirty="0"/>
              <a:t>Mitigation measures 2 </a:t>
            </a:r>
            <a:r>
              <a:rPr lang="en-US" sz="1800" b="0" dirty="0"/>
              <a:t>(Aperture 2, </a:t>
            </a:r>
            <a:r>
              <a:rPr lang="en-US" sz="1800" dirty="0">
                <a:solidFill>
                  <a:srgbClr val="00A400"/>
                </a:solidFill>
              </a:rPr>
              <a:t>SP302</a:t>
            </a:r>
            <a:r>
              <a:rPr lang="en-US" sz="1800" b="0" dirty="0"/>
              <a:t>)</a:t>
            </a:r>
          </a:p>
          <a:p>
            <a:r>
              <a:rPr lang="en-US" sz="1800" dirty="0"/>
              <a:t>Mitigation measures 1 + </a:t>
            </a:r>
            <a:r>
              <a:rPr lang="en-US" sz="1800" dirty="0">
                <a:solidFill>
                  <a:schemeClr val="accent5">
                    <a:lumMod val="60000"/>
                    <a:lumOff val="40000"/>
                  </a:schemeClr>
                </a:solidFill>
              </a:rPr>
              <a:t>end cage</a:t>
            </a:r>
            <a:r>
              <a:rPr lang="en-GB" sz="1800" dirty="0">
                <a:solidFill>
                  <a:schemeClr val="accent5">
                    <a:lumMod val="60000"/>
                    <a:lumOff val="40000"/>
                  </a:schemeClr>
                </a:solidFill>
              </a:rPr>
              <a:t> system</a:t>
            </a:r>
            <a:endParaRPr lang="en-GB" sz="1800" b="0" dirty="0"/>
          </a:p>
          <a:p>
            <a:r>
              <a:rPr lang="en-GB" sz="1800" b="0" dirty="0">
                <a:solidFill>
                  <a:schemeClr val="accent5">
                    <a:lumMod val="60000"/>
                    <a:lumOff val="40000"/>
                  </a:schemeClr>
                </a:solidFill>
              </a:rPr>
              <a:t>Objective: compact the head coil blocks during powering and improve the axial loading.</a:t>
            </a:r>
          </a:p>
          <a:p>
            <a:r>
              <a:rPr lang="en-GB" sz="1800" b="0" dirty="0"/>
              <a:t>Drawback: azimuthal stress in coil inner layer increase at the position of the end cage</a:t>
            </a:r>
          </a:p>
        </p:txBody>
      </p:sp>
      <p:pic>
        <p:nvPicPr>
          <p:cNvPr id="6" name="Graphic 1">
            <a:extLst>
              <a:ext uri="{FF2B5EF4-FFF2-40B4-BE49-F238E27FC236}">
                <a16:creationId xmlns:a16="http://schemas.microsoft.com/office/drawing/2014/main" id="{C965E10E-503E-E4A7-0EBA-CBE6DD46D0C8}"/>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t="6921"/>
          <a:stretch/>
        </p:blipFill>
        <p:spPr bwMode="auto">
          <a:xfrm>
            <a:off x="6207097" y="4313810"/>
            <a:ext cx="3069887" cy="1921723"/>
          </a:xfrm>
          <a:prstGeom prst="rect">
            <a:avLst/>
          </a:prstGeom>
          <a:ln>
            <a:noFill/>
          </a:ln>
          <a:extLst>
            <a:ext uri="{53640926-AAD7-44D8-BBD7-CCE9431645EC}">
              <a14:shadowObscured xmlns:a14="http://schemas.microsoft.com/office/drawing/2010/main"/>
            </a:ext>
          </a:extLst>
        </p:spPr>
      </p:pic>
      <p:sp>
        <p:nvSpPr>
          <p:cNvPr id="10" name="TextBox 9">
            <a:extLst>
              <a:ext uri="{FF2B5EF4-FFF2-40B4-BE49-F238E27FC236}">
                <a16:creationId xmlns:a16="http://schemas.microsoft.com/office/drawing/2014/main" id="{49FF4AE6-6903-46EA-D4A0-D1FAF6D03981}"/>
              </a:ext>
            </a:extLst>
          </p:cNvPr>
          <p:cNvSpPr txBox="1"/>
          <p:nvPr/>
        </p:nvSpPr>
        <p:spPr>
          <a:xfrm>
            <a:off x="9526777" y="4251736"/>
            <a:ext cx="2479430" cy="1754326"/>
          </a:xfrm>
          <a:prstGeom prst="rect">
            <a:avLst/>
          </a:prstGeom>
          <a:noFill/>
        </p:spPr>
        <p:txBody>
          <a:bodyPr wrap="square">
            <a:spAutoFit/>
          </a:bodyPr>
          <a:lstStyle/>
          <a:p>
            <a:r>
              <a:rPr lang="en-GB" dirty="0">
                <a:solidFill>
                  <a:schemeClr val="tx2"/>
                </a:solidFill>
              </a:rPr>
              <a:t>In previous models, the peak stresses on the mid plane has been found as one of the limitation for the coil performance [2].</a:t>
            </a:r>
          </a:p>
        </p:txBody>
      </p:sp>
      <p:cxnSp>
        <p:nvCxnSpPr>
          <p:cNvPr id="11" name="Straight Connector 10">
            <a:extLst>
              <a:ext uri="{FF2B5EF4-FFF2-40B4-BE49-F238E27FC236}">
                <a16:creationId xmlns:a16="http://schemas.microsoft.com/office/drawing/2014/main" id="{AD1AC042-0A0A-4971-83B7-B66458971BE2}"/>
              </a:ext>
            </a:extLst>
          </p:cNvPr>
          <p:cNvCxnSpPr>
            <a:cxnSpLocks/>
          </p:cNvCxnSpPr>
          <p:nvPr/>
        </p:nvCxnSpPr>
        <p:spPr>
          <a:xfrm flipH="1">
            <a:off x="5606142" y="1848667"/>
            <a:ext cx="0" cy="4283470"/>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554D38E8-4DB1-5DD2-A609-1CD0D8A31463}"/>
              </a:ext>
            </a:extLst>
          </p:cNvPr>
          <p:cNvSpPr txBox="1"/>
          <p:nvPr/>
        </p:nvSpPr>
        <p:spPr>
          <a:xfrm>
            <a:off x="6207097" y="6078115"/>
            <a:ext cx="2843727" cy="215444"/>
          </a:xfrm>
          <a:prstGeom prst="rect">
            <a:avLst/>
          </a:prstGeom>
          <a:noFill/>
        </p:spPr>
        <p:txBody>
          <a:bodyPr wrap="none" lIns="0" tIns="0" rIns="0" bIns="0" rtlCol="0">
            <a:spAutoFit/>
          </a:bodyPr>
          <a:lstStyle/>
          <a:p>
            <a:r>
              <a:rPr lang="en-US" sz="1400" i="1" dirty="0"/>
              <a:t>Courtesy of M. Morrone C. Garion </a:t>
            </a:r>
            <a:endParaRPr lang="en-GB" sz="1400" i="1" dirty="0"/>
          </a:p>
        </p:txBody>
      </p:sp>
    </p:spTree>
    <p:extLst>
      <p:ext uri="{BB962C8B-B14F-4D97-AF65-F5344CB8AC3E}">
        <p14:creationId xmlns:p14="http://schemas.microsoft.com/office/powerpoint/2010/main" val="1415147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E2471-7769-E937-4392-3707D444FC5F}"/>
              </a:ext>
            </a:extLst>
          </p:cNvPr>
          <p:cNvSpPr>
            <a:spLocks noGrp="1"/>
          </p:cNvSpPr>
          <p:nvPr>
            <p:ph type="ctrTitle"/>
          </p:nvPr>
        </p:nvSpPr>
        <p:spPr/>
        <p:txBody>
          <a:bodyPr/>
          <a:lstStyle/>
          <a:p>
            <a:r>
              <a:rPr lang="en-US" dirty="0"/>
              <a:t>2. Magnet fabrication</a:t>
            </a:r>
            <a:endParaRPr lang="en-GB" dirty="0"/>
          </a:p>
        </p:txBody>
      </p:sp>
      <p:sp>
        <p:nvSpPr>
          <p:cNvPr id="4" name="Date Placeholder 3">
            <a:extLst>
              <a:ext uri="{FF2B5EF4-FFF2-40B4-BE49-F238E27FC236}">
                <a16:creationId xmlns:a16="http://schemas.microsoft.com/office/drawing/2014/main" id="{6D609DAC-CF90-5A98-058A-D3E69C1C2EB9}"/>
              </a:ext>
            </a:extLst>
          </p:cNvPr>
          <p:cNvSpPr>
            <a:spLocks noGrp="1"/>
          </p:cNvSpPr>
          <p:nvPr>
            <p:ph type="dt" sz="half" idx="10"/>
          </p:nvPr>
        </p:nvSpPr>
        <p:spPr/>
        <p:txBody>
          <a:bodyPr/>
          <a:lstStyle/>
          <a:p>
            <a:r>
              <a:rPr lang="en-US"/>
              <a:t>11Tesla Model MBHDP301</a:t>
            </a:r>
            <a:endParaRPr lang="en-US" dirty="0"/>
          </a:p>
        </p:txBody>
      </p:sp>
      <p:sp>
        <p:nvSpPr>
          <p:cNvPr id="5" name="Slide Number Placeholder 4">
            <a:extLst>
              <a:ext uri="{FF2B5EF4-FFF2-40B4-BE49-F238E27FC236}">
                <a16:creationId xmlns:a16="http://schemas.microsoft.com/office/drawing/2014/main" id="{87447934-242D-3072-A540-E85C08B33288}"/>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Tree>
    <p:extLst>
      <p:ext uri="{BB962C8B-B14F-4D97-AF65-F5344CB8AC3E}">
        <p14:creationId xmlns:p14="http://schemas.microsoft.com/office/powerpoint/2010/main" val="34239617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B1E7C25-C351-AA00-DCD4-318B2431522D}"/>
              </a:ext>
            </a:extLst>
          </p:cNvPr>
          <p:cNvSpPr>
            <a:spLocks noGrp="1"/>
          </p:cNvSpPr>
          <p:nvPr>
            <p:ph type="title"/>
          </p:nvPr>
        </p:nvSpPr>
        <p:spPr/>
        <p:txBody>
          <a:bodyPr/>
          <a:lstStyle/>
          <a:p>
            <a:r>
              <a:rPr lang="en-US" dirty="0"/>
              <a:t>Mechanical instrumentation</a:t>
            </a:r>
            <a:endParaRPr lang="en-GB" dirty="0"/>
          </a:p>
        </p:txBody>
      </p:sp>
      <p:sp>
        <p:nvSpPr>
          <p:cNvPr id="4" name="Date Placeholder 3">
            <a:extLst>
              <a:ext uri="{FF2B5EF4-FFF2-40B4-BE49-F238E27FC236}">
                <a16:creationId xmlns:a16="http://schemas.microsoft.com/office/drawing/2014/main" id="{AFCFD722-FFD4-157C-CFE0-B5994A1B3BFE}"/>
              </a:ext>
            </a:extLst>
          </p:cNvPr>
          <p:cNvSpPr>
            <a:spLocks noGrp="1"/>
          </p:cNvSpPr>
          <p:nvPr>
            <p:ph type="dt" sz="half" idx="10"/>
          </p:nvPr>
        </p:nvSpPr>
        <p:spPr/>
        <p:txBody>
          <a:bodyPr/>
          <a:lstStyle/>
          <a:p>
            <a:r>
              <a:rPr lang="en-US"/>
              <a:t>11Tesla Model MBHDP301</a:t>
            </a:r>
            <a:endParaRPr lang="en-US" dirty="0"/>
          </a:p>
        </p:txBody>
      </p:sp>
      <p:sp>
        <p:nvSpPr>
          <p:cNvPr id="5" name="Slide Number Placeholder 4">
            <a:extLst>
              <a:ext uri="{FF2B5EF4-FFF2-40B4-BE49-F238E27FC236}">
                <a16:creationId xmlns:a16="http://schemas.microsoft.com/office/drawing/2014/main" id="{BE9CA541-E693-CBB8-95CF-D3BAAA3C9D86}"/>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6" name="Content Placeholder 33">
            <a:extLst>
              <a:ext uri="{FF2B5EF4-FFF2-40B4-BE49-F238E27FC236}">
                <a16:creationId xmlns:a16="http://schemas.microsoft.com/office/drawing/2014/main" id="{35E343C1-3466-CC3B-1DF0-A6628F470223}"/>
              </a:ext>
            </a:extLst>
          </p:cNvPr>
          <p:cNvSpPr>
            <a:spLocks noGrp="1"/>
          </p:cNvSpPr>
          <p:nvPr>
            <p:ph sz="half" idx="1"/>
          </p:nvPr>
        </p:nvSpPr>
        <p:spPr>
          <a:xfrm>
            <a:off x="-363826" y="1102536"/>
            <a:ext cx="5102525" cy="4428742"/>
          </a:xfrm>
        </p:spPr>
        <p:txBody>
          <a:bodyPr/>
          <a:lstStyle/>
          <a:p>
            <a:pPr algn="ctr"/>
            <a:r>
              <a:rPr lang="en-GB" sz="2400" dirty="0">
                <a:solidFill>
                  <a:schemeClr val="tx1">
                    <a:lumMod val="60000"/>
                    <a:lumOff val="40000"/>
                  </a:schemeClr>
                </a:solidFill>
              </a:rPr>
              <a:t>SP301</a:t>
            </a:r>
          </a:p>
          <a:p>
            <a:pPr marL="342900" indent="-342900" algn="ctr">
              <a:buFont typeface="Wingdings" panose="05000000000000000000" pitchFamily="2" charset="2"/>
              <a:buChar char="Ø"/>
            </a:pPr>
            <a:r>
              <a:rPr lang="en-GB" dirty="0"/>
              <a:t>12 instrumented collars</a:t>
            </a:r>
          </a:p>
          <a:p>
            <a:pPr marL="342900" indent="-342900" algn="ctr">
              <a:buFont typeface="Wingdings" panose="05000000000000000000" pitchFamily="2" charset="2"/>
              <a:buChar char="Ø"/>
            </a:pPr>
            <a:r>
              <a:rPr lang="en-GB" dirty="0"/>
              <a:t>8 Bullet gauges</a:t>
            </a:r>
          </a:p>
        </p:txBody>
      </p:sp>
      <p:sp>
        <p:nvSpPr>
          <p:cNvPr id="7" name="Content Placeholder 34">
            <a:extLst>
              <a:ext uri="{FF2B5EF4-FFF2-40B4-BE49-F238E27FC236}">
                <a16:creationId xmlns:a16="http://schemas.microsoft.com/office/drawing/2014/main" id="{12B3AA6A-AC63-DBDE-C2ED-018FD65FE216}"/>
              </a:ext>
            </a:extLst>
          </p:cNvPr>
          <p:cNvSpPr txBox="1">
            <a:spLocks/>
          </p:cNvSpPr>
          <p:nvPr/>
        </p:nvSpPr>
        <p:spPr>
          <a:xfrm>
            <a:off x="6685813" y="1084754"/>
            <a:ext cx="5098199" cy="4428741"/>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2400" dirty="0">
                <a:solidFill>
                  <a:srgbClr val="00A400"/>
                </a:solidFill>
              </a:rPr>
              <a:t>SP302</a:t>
            </a:r>
          </a:p>
          <a:p>
            <a:pPr marL="342900" indent="-342900" algn="ctr">
              <a:buFont typeface="Wingdings" panose="05000000000000000000" pitchFamily="2" charset="2"/>
              <a:buChar char="Ø"/>
            </a:pPr>
            <a:r>
              <a:rPr lang="en-GB" dirty="0"/>
              <a:t>12 instrumented collars</a:t>
            </a:r>
          </a:p>
          <a:p>
            <a:pPr marL="342900" indent="-342900" algn="ctr">
              <a:buFont typeface="Wingdings" panose="05000000000000000000" pitchFamily="2" charset="2"/>
              <a:buChar char="Ø"/>
            </a:pPr>
            <a:r>
              <a:rPr lang="en-GB" dirty="0"/>
              <a:t>8 Bullet gauges</a:t>
            </a:r>
          </a:p>
          <a:p>
            <a:pPr marL="342900" indent="-342900" algn="ctr">
              <a:buFont typeface="Wingdings" panose="05000000000000000000" pitchFamily="2" charset="2"/>
              <a:buChar char="Ø"/>
            </a:pPr>
            <a:r>
              <a:rPr lang="en-GB" dirty="0"/>
              <a:t>12 Tie rods (End cage)</a:t>
            </a:r>
          </a:p>
        </p:txBody>
      </p:sp>
      <p:pic>
        <p:nvPicPr>
          <p:cNvPr id="8" name="Picture 7">
            <a:extLst>
              <a:ext uri="{FF2B5EF4-FFF2-40B4-BE49-F238E27FC236}">
                <a16:creationId xmlns:a16="http://schemas.microsoft.com/office/drawing/2014/main" id="{90C769DB-7B64-1E14-F608-7EE12243A873}"/>
              </a:ext>
            </a:extLst>
          </p:cNvPr>
          <p:cNvPicPr>
            <a:picLocks noChangeAspect="1"/>
          </p:cNvPicPr>
          <p:nvPr/>
        </p:nvPicPr>
        <p:blipFill>
          <a:blip r:embed="rId3"/>
          <a:stretch>
            <a:fillRect/>
          </a:stretch>
        </p:blipFill>
        <p:spPr>
          <a:xfrm>
            <a:off x="466144" y="2692704"/>
            <a:ext cx="3380167" cy="2520803"/>
          </a:xfrm>
          <a:prstGeom prst="rect">
            <a:avLst/>
          </a:prstGeom>
        </p:spPr>
      </p:pic>
      <p:pic>
        <p:nvPicPr>
          <p:cNvPr id="9" name="Picture 8">
            <a:extLst>
              <a:ext uri="{FF2B5EF4-FFF2-40B4-BE49-F238E27FC236}">
                <a16:creationId xmlns:a16="http://schemas.microsoft.com/office/drawing/2014/main" id="{B41E90B9-7112-74FA-010D-C2AF2EBFF3E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7168" t="7127" r="26174" b="1412"/>
          <a:stretch/>
        </p:blipFill>
        <p:spPr>
          <a:xfrm>
            <a:off x="4539273" y="2150496"/>
            <a:ext cx="2764616" cy="2694626"/>
          </a:xfrm>
          <a:prstGeom prst="rect">
            <a:avLst/>
          </a:prstGeom>
        </p:spPr>
      </p:pic>
      <p:pic>
        <p:nvPicPr>
          <p:cNvPr id="10" name="Picture 9">
            <a:extLst>
              <a:ext uri="{FF2B5EF4-FFF2-40B4-BE49-F238E27FC236}">
                <a16:creationId xmlns:a16="http://schemas.microsoft.com/office/drawing/2014/main" id="{FC297011-1CCF-D22D-3290-8B161801A31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6335" b="8427"/>
          <a:stretch/>
        </p:blipFill>
        <p:spPr>
          <a:xfrm>
            <a:off x="7706365" y="3233530"/>
            <a:ext cx="3460791" cy="1883463"/>
          </a:xfrm>
          <a:prstGeom prst="rect">
            <a:avLst/>
          </a:prstGeom>
        </p:spPr>
      </p:pic>
      <p:sp>
        <p:nvSpPr>
          <p:cNvPr id="11" name="Content Placeholder 33">
            <a:extLst>
              <a:ext uri="{FF2B5EF4-FFF2-40B4-BE49-F238E27FC236}">
                <a16:creationId xmlns:a16="http://schemas.microsoft.com/office/drawing/2014/main" id="{86979D37-C5A3-C154-5B29-C323378E6BA9}"/>
              </a:ext>
            </a:extLst>
          </p:cNvPr>
          <p:cNvSpPr txBox="1">
            <a:spLocks/>
          </p:cNvSpPr>
          <p:nvPr/>
        </p:nvSpPr>
        <p:spPr>
          <a:xfrm>
            <a:off x="4594606" y="5937909"/>
            <a:ext cx="2915519" cy="406255"/>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dirty="0">
                <a:solidFill>
                  <a:schemeClr val="bg1"/>
                </a:solidFill>
              </a:rPr>
              <a:t>Instrumented SS Shell</a:t>
            </a:r>
          </a:p>
          <a:p>
            <a:pPr algn="ctr"/>
            <a:endParaRPr lang="en-GB" dirty="0">
              <a:solidFill>
                <a:schemeClr val="bg1"/>
              </a:solidFill>
            </a:endParaRPr>
          </a:p>
          <a:p>
            <a:pPr algn="ctr"/>
            <a:endParaRPr lang="en-GB" dirty="0">
              <a:solidFill>
                <a:schemeClr val="bg1"/>
              </a:solidFill>
            </a:endParaRPr>
          </a:p>
        </p:txBody>
      </p:sp>
      <p:sp>
        <p:nvSpPr>
          <p:cNvPr id="12" name="TextBox 11">
            <a:extLst>
              <a:ext uri="{FF2B5EF4-FFF2-40B4-BE49-F238E27FC236}">
                <a16:creationId xmlns:a16="http://schemas.microsoft.com/office/drawing/2014/main" id="{CC1DD77A-400D-1275-908B-6C4F8E2DD22E}"/>
              </a:ext>
            </a:extLst>
          </p:cNvPr>
          <p:cNvSpPr txBox="1"/>
          <p:nvPr/>
        </p:nvSpPr>
        <p:spPr>
          <a:xfrm>
            <a:off x="3982184" y="5784782"/>
            <a:ext cx="4227632" cy="276999"/>
          </a:xfrm>
          <a:prstGeom prst="rect">
            <a:avLst/>
          </a:prstGeom>
          <a:noFill/>
        </p:spPr>
        <p:txBody>
          <a:bodyPr wrap="none" lIns="0" tIns="0" rIns="0" bIns="0" rtlCol="0">
            <a:spAutoFit/>
          </a:bodyPr>
          <a:lstStyle/>
          <a:p>
            <a:r>
              <a:rPr lang="en-US" i="1" dirty="0"/>
              <a:t>Courtesy of S. Mugnier EDMS #2711698 </a:t>
            </a:r>
            <a:endParaRPr lang="en-GB" i="1" dirty="0"/>
          </a:p>
        </p:txBody>
      </p:sp>
      <p:pic>
        <p:nvPicPr>
          <p:cNvPr id="13" name="Picture 12">
            <a:extLst>
              <a:ext uri="{FF2B5EF4-FFF2-40B4-BE49-F238E27FC236}">
                <a16:creationId xmlns:a16="http://schemas.microsoft.com/office/drawing/2014/main" id="{49DBD102-D8A1-90CF-8FE8-175D52CE8820}"/>
              </a:ext>
            </a:extLst>
          </p:cNvPr>
          <p:cNvPicPr>
            <a:picLocks noChangeAspect="1"/>
          </p:cNvPicPr>
          <p:nvPr/>
        </p:nvPicPr>
        <p:blipFill>
          <a:blip r:embed="rId6"/>
          <a:stretch>
            <a:fillRect/>
          </a:stretch>
        </p:blipFill>
        <p:spPr>
          <a:xfrm>
            <a:off x="10231901" y="4538065"/>
            <a:ext cx="1552111" cy="155435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6135444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B9B7CF5-D95F-BC20-8F78-05B0ACE85F24}"/>
              </a:ext>
            </a:extLst>
          </p:cNvPr>
          <p:cNvSpPr>
            <a:spLocks noGrp="1"/>
          </p:cNvSpPr>
          <p:nvPr>
            <p:ph type="title"/>
          </p:nvPr>
        </p:nvSpPr>
        <p:spPr/>
        <p:txBody>
          <a:bodyPr/>
          <a:lstStyle/>
          <a:p>
            <a:r>
              <a:rPr lang="en-US" dirty="0"/>
              <a:t>Coils</a:t>
            </a:r>
            <a:endParaRPr lang="en-GB" dirty="0"/>
          </a:p>
        </p:txBody>
      </p:sp>
      <p:sp>
        <p:nvSpPr>
          <p:cNvPr id="4" name="Date Placeholder 3">
            <a:extLst>
              <a:ext uri="{FF2B5EF4-FFF2-40B4-BE49-F238E27FC236}">
                <a16:creationId xmlns:a16="http://schemas.microsoft.com/office/drawing/2014/main" id="{F01B9D14-872E-79E7-636C-3B33A69C1B30}"/>
              </a:ext>
            </a:extLst>
          </p:cNvPr>
          <p:cNvSpPr>
            <a:spLocks noGrp="1"/>
          </p:cNvSpPr>
          <p:nvPr>
            <p:ph type="dt" sz="half" idx="10"/>
          </p:nvPr>
        </p:nvSpPr>
        <p:spPr/>
        <p:txBody>
          <a:bodyPr/>
          <a:lstStyle/>
          <a:p>
            <a:r>
              <a:rPr lang="en-US" dirty="0"/>
              <a:t>11Tesla Model MBHDP301</a:t>
            </a:r>
          </a:p>
        </p:txBody>
      </p:sp>
      <p:sp>
        <p:nvSpPr>
          <p:cNvPr id="5" name="Slide Number Placeholder 4">
            <a:extLst>
              <a:ext uri="{FF2B5EF4-FFF2-40B4-BE49-F238E27FC236}">
                <a16:creationId xmlns:a16="http://schemas.microsoft.com/office/drawing/2014/main" id="{79E1A62D-527E-244A-A091-1536714F4BA0}"/>
              </a:ext>
            </a:extLst>
          </p:cNvPr>
          <p:cNvSpPr>
            <a:spLocks noGrp="1"/>
          </p:cNvSpPr>
          <p:nvPr>
            <p:ph type="sldNum" sz="quarter" idx="12"/>
          </p:nvPr>
        </p:nvSpPr>
        <p:spPr>
          <a:xfrm>
            <a:off x="11383050" y="7021368"/>
            <a:ext cx="835072" cy="501649"/>
          </a:xfrm>
        </p:spPr>
        <p:txBody>
          <a:bodyPr/>
          <a:lstStyle/>
          <a:p>
            <a:fld id="{36B5EA5A-BC32-A742-B11B-8E7414D5B535}" type="slidenum">
              <a:rPr lang="en-US" smtClean="0"/>
              <a:pPr/>
              <a:t>9</a:t>
            </a:fld>
            <a:endParaRPr lang="en-US" dirty="0"/>
          </a:p>
        </p:txBody>
      </p:sp>
      <p:sp>
        <p:nvSpPr>
          <p:cNvPr id="2" name="TextBox 1">
            <a:extLst>
              <a:ext uri="{FF2B5EF4-FFF2-40B4-BE49-F238E27FC236}">
                <a16:creationId xmlns:a16="http://schemas.microsoft.com/office/drawing/2014/main" id="{2ABA49DB-123D-2AD7-D376-76AC2280E9A4}"/>
              </a:ext>
            </a:extLst>
          </p:cNvPr>
          <p:cNvSpPr txBox="1"/>
          <p:nvPr/>
        </p:nvSpPr>
        <p:spPr>
          <a:xfrm>
            <a:off x="820841" y="1254397"/>
            <a:ext cx="2629566" cy="492443"/>
          </a:xfrm>
          <a:prstGeom prst="rect">
            <a:avLst/>
          </a:prstGeom>
          <a:noFill/>
        </p:spPr>
        <p:txBody>
          <a:bodyPr wrap="square" lIns="0" tIns="0" rIns="0" bIns="0" rtlCol="0">
            <a:spAutoFit/>
          </a:bodyPr>
          <a:lstStyle/>
          <a:p>
            <a:pPr algn="l"/>
            <a:r>
              <a:rPr lang="en-US" sz="1600" dirty="0">
                <a:solidFill>
                  <a:schemeClr val="tx2"/>
                </a:solidFill>
              </a:rPr>
              <a:t>Coil 108 - reused</a:t>
            </a:r>
          </a:p>
          <a:p>
            <a:pPr algn="l"/>
            <a:r>
              <a:rPr lang="en-US" sz="1600" dirty="0">
                <a:solidFill>
                  <a:schemeClr val="tx2"/>
                </a:solidFill>
              </a:rPr>
              <a:t>1</a:t>
            </a:r>
            <a:r>
              <a:rPr lang="en-US" sz="1600" baseline="30000" dirty="0">
                <a:solidFill>
                  <a:schemeClr val="tx2"/>
                </a:solidFill>
              </a:rPr>
              <a:t>st</a:t>
            </a:r>
            <a:r>
              <a:rPr lang="en-US" sz="1600" dirty="0">
                <a:solidFill>
                  <a:schemeClr val="tx2"/>
                </a:solidFill>
              </a:rPr>
              <a:t> generation, RRP cable</a:t>
            </a:r>
            <a:endParaRPr lang="en-GB" sz="1600" dirty="0">
              <a:solidFill>
                <a:schemeClr val="tx2"/>
              </a:solidFill>
            </a:endParaRPr>
          </a:p>
        </p:txBody>
      </p:sp>
      <p:pic>
        <p:nvPicPr>
          <p:cNvPr id="7" name="Picture 6" descr="A close up of a ski board&#10;&#10;Description automatically generated">
            <a:extLst>
              <a:ext uri="{FF2B5EF4-FFF2-40B4-BE49-F238E27FC236}">
                <a16:creationId xmlns:a16="http://schemas.microsoft.com/office/drawing/2014/main" id="{0F850DAE-0316-2D79-61D7-0914F89451B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1626" r="18452" b="32113"/>
          <a:stretch/>
        </p:blipFill>
        <p:spPr>
          <a:xfrm rot="10800000">
            <a:off x="6105360" y="1831245"/>
            <a:ext cx="3951014" cy="1682921"/>
          </a:xfrm>
          <a:prstGeom prst="rect">
            <a:avLst/>
          </a:prstGeom>
        </p:spPr>
      </p:pic>
      <p:sp>
        <p:nvSpPr>
          <p:cNvPr id="16" name="TextBox 15">
            <a:extLst>
              <a:ext uri="{FF2B5EF4-FFF2-40B4-BE49-F238E27FC236}">
                <a16:creationId xmlns:a16="http://schemas.microsoft.com/office/drawing/2014/main" id="{DB014B92-645F-2702-7F84-B180B3C503A3}"/>
              </a:ext>
            </a:extLst>
          </p:cNvPr>
          <p:cNvSpPr txBox="1"/>
          <p:nvPr/>
        </p:nvSpPr>
        <p:spPr>
          <a:xfrm>
            <a:off x="6148656" y="1354295"/>
            <a:ext cx="2551019" cy="492443"/>
          </a:xfrm>
          <a:prstGeom prst="rect">
            <a:avLst/>
          </a:prstGeom>
          <a:noFill/>
        </p:spPr>
        <p:txBody>
          <a:bodyPr wrap="square" lIns="0" tIns="0" rIns="0" bIns="0" rtlCol="0">
            <a:spAutoFit/>
          </a:bodyPr>
          <a:lstStyle/>
          <a:p>
            <a:pPr algn="l"/>
            <a:r>
              <a:rPr lang="en-US" sz="1600" dirty="0">
                <a:solidFill>
                  <a:schemeClr val="tx2"/>
                </a:solidFill>
              </a:rPr>
              <a:t>Coil 212 - reused</a:t>
            </a:r>
          </a:p>
          <a:p>
            <a:pPr algn="l"/>
            <a:r>
              <a:rPr lang="en-US" sz="1600" dirty="0">
                <a:solidFill>
                  <a:schemeClr val="tx2"/>
                </a:solidFill>
              </a:rPr>
              <a:t>2</a:t>
            </a:r>
            <a:r>
              <a:rPr lang="en-US" sz="1600" baseline="30000" dirty="0">
                <a:solidFill>
                  <a:schemeClr val="tx2"/>
                </a:solidFill>
              </a:rPr>
              <a:t>nd</a:t>
            </a:r>
            <a:r>
              <a:rPr lang="en-US" sz="1600" dirty="0">
                <a:solidFill>
                  <a:schemeClr val="tx2"/>
                </a:solidFill>
              </a:rPr>
              <a:t> generation</a:t>
            </a:r>
            <a:r>
              <a:rPr lang="en-GB" sz="1600" dirty="0">
                <a:solidFill>
                  <a:schemeClr val="tx2"/>
                </a:solidFill>
              </a:rPr>
              <a:t>, PIT cable</a:t>
            </a:r>
            <a:endParaRPr lang="en-US" sz="1600" dirty="0">
              <a:solidFill>
                <a:schemeClr val="tx2"/>
              </a:solidFill>
            </a:endParaRPr>
          </a:p>
        </p:txBody>
      </p:sp>
      <p:sp>
        <p:nvSpPr>
          <p:cNvPr id="17" name="TextBox 16">
            <a:extLst>
              <a:ext uri="{FF2B5EF4-FFF2-40B4-BE49-F238E27FC236}">
                <a16:creationId xmlns:a16="http://schemas.microsoft.com/office/drawing/2014/main" id="{F0516426-4695-8B85-0FE8-12344C774C20}"/>
              </a:ext>
            </a:extLst>
          </p:cNvPr>
          <p:cNvSpPr txBox="1"/>
          <p:nvPr/>
        </p:nvSpPr>
        <p:spPr>
          <a:xfrm>
            <a:off x="6161862" y="5195256"/>
            <a:ext cx="846386" cy="246221"/>
          </a:xfrm>
          <a:prstGeom prst="rect">
            <a:avLst/>
          </a:prstGeom>
          <a:noFill/>
        </p:spPr>
        <p:txBody>
          <a:bodyPr wrap="square" lIns="0" tIns="0" rIns="0" bIns="0" rtlCol="0">
            <a:spAutoFit/>
          </a:bodyPr>
          <a:lstStyle/>
          <a:p>
            <a:pPr algn="l"/>
            <a:r>
              <a:rPr lang="en-US" sz="1600" dirty="0">
                <a:solidFill>
                  <a:schemeClr val="tx2"/>
                </a:solidFill>
              </a:rPr>
              <a:t>Coil 213</a:t>
            </a:r>
            <a:endParaRPr lang="en-GB" sz="1600" dirty="0">
              <a:solidFill>
                <a:schemeClr val="tx2"/>
              </a:solidFill>
            </a:endParaRPr>
          </a:p>
        </p:txBody>
      </p:sp>
      <p:sp>
        <p:nvSpPr>
          <p:cNvPr id="18" name="TextBox 17">
            <a:extLst>
              <a:ext uri="{FF2B5EF4-FFF2-40B4-BE49-F238E27FC236}">
                <a16:creationId xmlns:a16="http://schemas.microsoft.com/office/drawing/2014/main" id="{054DF426-BAD3-2533-5F49-75E221FFD0AA}"/>
              </a:ext>
            </a:extLst>
          </p:cNvPr>
          <p:cNvSpPr txBox="1"/>
          <p:nvPr/>
        </p:nvSpPr>
        <p:spPr>
          <a:xfrm>
            <a:off x="10122303" y="2985845"/>
            <a:ext cx="1194658" cy="492443"/>
          </a:xfrm>
          <a:prstGeom prst="rect">
            <a:avLst/>
          </a:prstGeom>
          <a:noFill/>
        </p:spPr>
        <p:txBody>
          <a:bodyPr wrap="square" lIns="0" tIns="0" rIns="0" bIns="0" rtlCol="0">
            <a:spAutoFit/>
          </a:bodyPr>
          <a:lstStyle/>
          <a:p>
            <a:pPr algn="l"/>
            <a:r>
              <a:rPr lang="en-US" sz="1600" dirty="0">
                <a:solidFill>
                  <a:schemeClr val="tx2"/>
                </a:solidFill>
              </a:rPr>
              <a:t>212 Mid plane left</a:t>
            </a:r>
            <a:endParaRPr lang="en-GB" sz="1600" dirty="0">
              <a:solidFill>
                <a:schemeClr val="tx2"/>
              </a:solidFill>
            </a:endParaRPr>
          </a:p>
        </p:txBody>
      </p:sp>
      <p:pic>
        <p:nvPicPr>
          <p:cNvPr id="19" name="Picture 18" descr="A tape measure on a box&#10;&#10;Description automatically generated">
            <a:extLst>
              <a:ext uri="{FF2B5EF4-FFF2-40B4-BE49-F238E27FC236}">
                <a16:creationId xmlns:a16="http://schemas.microsoft.com/office/drawing/2014/main" id="{CCBFEA61-3F77-F732-1921-076F21CD8A7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2222" r="30674" b="41046"/>
          <a:stretch/>
        </p:blipFill>
        <p:spPr>
          <a:xfrm>
            <a:off x="6148657" y="4229562"/>
            <a:ext cx="3661218" cy="1850963"/>
          </a:xfrm>
          <a:prstGeom prst="rect">
            <a:avLst/>
          </a:prstGeom>
        </p:spPr>
      </p:pic>
      <p:sp>
        <p:nvSpPr>
          <p:cNvPr id="20" name="Rectangle 19">
            <a:extLst>
              <a:ext uri="{FF2B5EF4-FFF2-40B4-BE49-F238E27FC236}">
                <a16:creationId xmlns:a16="http://schemas.microsoft.com/office/drawing/2014/main" id="{D371AF73-EEFC-1311-1591-6F9146B403E5}"/>
              </a:ext>
            </a:extLst>
          </p:cNvPr>
          <p:cNvSpPr/>
          <p:nvPr/>
        </p:nvSpPr>
        <p:spPr>
          <a:xfrm>
            <a:off x="6665094" y="5019011"/>
            <a:ext cx="1703051" cy="389338"/>
          </a:xfrm>
          <a:prstGeom prst="rect">
            <a:avLst/>
          </a:prstGeom>
          <a:noFill/>
          <a:ln w="38100">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21" name="TextBox 20">
            <a:extLst>
              <a:ext uri="{FF2B5EF4-FFF2-40B4-BE49-F238E27FC236}">
                <a16:creationId xmlns:a16="http://schemas.microsoft.com/office/drawing/2014/main" id="{C8F3500D-FE5F-23D1-DE73-4770339279D2}"/>
              </a:ext>
            </a:extLst>
          </p:cNvPr>
          <p:cNvSpPr txBox="1"/>
          <p:nvPr/>
        </p:nvSpPr>
        <p:spPr>
          <a:xfrm>
            <a:off x="10013079" y="4824056"/>
            <a:ext cx="1194658" cy="492443"/>
          </a:xfrm>
          <a:prstGeom prst="rect">
            <a:avLst/>
          </a:prstGeom>
          <a:noFill/>
        </p:spPr>
        <p:txBody>
          <a:bodyPr wrap="square" lIns="0" tIns="0" rIns="0" bIns="0" rtlCol="0">
            <a:spAutoFit/>
          </a:bodyPr>
          <a:lstStyle/>
          <a:p>
            <a:pPr algn="l"/>
            <a:r>
              <a:rPr lang="en-US" sz="1600" dirty="0">
                <a:solidFill>
                  <a:schemeClr val="tx2"/>
                </a:solidFill>
              </a:rPr>
              <a:t>213 Mid plane right</a:t>
            </a:r>
            <a:endParaRPr lang="en-GB" sz="1600" dirty="0">
              <a:solidFill>
                <a:schemeClr val="tx2"/>
              </a:solidFill>
            </a:endParaRPr>
          </a:p>
        </p:txBody>
      </p:sp>
      <p:sp>
        <p:nvSpPr>
          <p:cNvPr id="22" name="TextBox 21">
            <a:extLst>
              <a:ext uri="{FF2B5EF4-FFF2-40B4-BE49-F238E27FC236}">
                <a16:creationId xmlns:a16="http://schemas.microsoft.com/office/drawing/2014/main" id="{99C0483D-BBEF-0763-C0E2-7FED36DD0E91}"/>
              </a:ext>
            </a:extLst>
          </p:cNvPr>
          <p:cNvSpPr txBox="1"/>
          <p:nvPr/>
        </p:nvSpPr>
        <p:spPr>
          <a:xfrm>
            <a:off x="6148656" y="3671903"/>
            <a:ext cx="2551019" cy="492443"/>
          </a:xfrm>
          <a:prstGeom prst="rect">
            <a:avLst/>
          </a:prstGeom>
          <a:noFill/>
        </p:spPr>
        <p:txBody>
          <a:bodyPr wrap="square" lIns="0" tIns="0" rIns="0" bIns="0" rtlCol="0">
            <a:spAutoFit/>
          </a:bodyPr>
          <a:lstStyle/>
          <a:p>
            <a:pPr algn="l"/>
            <a:r>
              <a:rPr lang="en-US" sz="1600" dirty="0">
                <a:solidFill>
                  <a:schemeClr val="tx2"/>
                </a:solidFill>
              </a:rPr>
              <a:t>Coil 213 - reused</a:t>
            </a:r>
          </a:p>
          <a:p>
            <a:r>
              <a:rPr lang="en-US" sz="1600" dirty="0">
                <a:solidFill>
                  <a:schemeClr val="tx2"/>
                </a:solidFill>
              </a:rPr>
              <a:t>2</a:t>
            </a:r>
            <a:r>
              <a:rPr lang="en-US" sz="1600" baseline="30000" dirty="0">
                <a:solidFill>
                  <a:schemeClr val="tx2"/>
                </a:solidFill>
              </a:rPr>
              <a:t>nd</a:t>
            </a:r>
            <a:r>
              <a:rPr lang="en-US" sz="1600" dirty="0">
                <a:solidFill>
                  <a:schemeClr val="tx2"/>
                </a:solidFill>
              </a:rPr>
              <a:t> generation</a:t>
            </a:r>
            <a:r>
              <a:rPr lang="en-GB" sz="1600" dirty="0">
                <a:solidFill>
                  <a:schemeClr val="tx2"/>
                </a:solidFill>
              </a:rPr>
              <a:t>, PIT cable</a:t>
            </a:r>
            <a:endParaRPr lang="en-US" sz="1600" dirty="0">
              <a:solidFill>
                <a:schemeClr val="tx2"/>
              </a:solidFill>
            </a:endParaRPr>
          </a:p>
        </p:txBody>
      </p:sp>
      <p:sp>
        <p:nvSpPr>
          <p:cNvPr id="23" name="TextBox 22">
            <a:extLst>
              <a:ext uri="{FF2B5EF4-FFF2-40B4-BE49-F238E27FC236}">
                <a16:creationId xmlns:a16="http://schemas.microsoft.com/office/drawing/2014/main" id="{226E747D-E715-E2DA-E5C8-D27BFB278E9B}"/>
              </a:ext>
            </a:extLst>
          </p:cNvPr>
          <p:cNvSpPr txBox="1"/>
          <p:nvPr/>
        </p:nvSpPr>
        <p:spPr>
          <a:xfrm>
            <a:off x="726868" y="3725893"/>
            <a:ext cx="2551019" cy="738664"/>
          </a:xfrm>
          <a:prstGeom prst="rect">
            <a:avLst/>
          </a:prstGeom>
          <a:noFill/>
        </p:spPr>
        <p:txBody>
          <a:bodyPr wrap="square" lIns="0" tIns="0" rIns="0" bIns="0" rtlCol="0">
            <a:spAutoFit/>
          </a:bodyPr>
          <a:lstStyle/>
          <a:p>
            <a:pPr algn="l"/>
            <a:r>
              <a:rPr lang="en-US" sz="1600" dirty="0">
                <a:solidFill>
                  <a:schemeClr val="tx2"/>
                </a:solidFill>
              </a:rPr>
              <a:t>Coil 214 – new</a:t>
            </a:r>
          </a:p>
          <a:p>
            <a:r>
              <a:rPr lang="en-US" sz="1600" dirty="0">
                <a:solidFill>
                  <a:schemeClr val="tx2"/>
                </a:solidFill>
              </a:rPr>
              <a:t>2</a:t>
            </a:r>
            <a:r>
              <a:rPr lang="en-US" sz="1600" baseline="30000" dirty="0">
                <a:solidFill>
                  <a:schemeClr val="tx2"/>
                </a:solidFill>
              </a:rPr>
              <a:t>nd</a:t>
            </a:r>
            <a:r>
              <a:rPr lang="en-US" sz="1600" dirty="0">
                <a:solidFill>
                  <a:schemeClr val="tx2"/>
                </a:solidFill>
              </a:rPr>
              <a:t> generation</a:t>
            </a:r>
            <a:r>
              <a:rPr lang="en-GB" sz="1600" dirty="0">
                <a:solidFill>
                  <a:schemeClr val="tx2"/>
                </a:solidFill>
              </a:rPr>
              <a:t>, PIT cable</a:t>
            </a:r>
            <a:endParaRPr lang="en-US" sz="1600" dirty="0">
              <a:solidFill>
                <a:schemeClr val="tx2"/>
              </a:solidFill>
            </a:endParaRPr>
          </a:p>
          <a:p>
            <a:pPr algn="l"/>
            <a:endParaRPr lang="en-GB" sz="1600" dirty="0">
              <a:solidFill>
                <a:schemeClr val="tx2"/>
              </a:solidFill>
            </a:endParaRPr>
          </a:p>
        </p:txBody>
      </p:sp>
      <p:pic>
        <p:nvPicPr>
          <p:cNvPr id="26" name="Picture 25" descr="A piece of metal with a yellow label&#10;&#10;Description automatically generated">
            <a:extLst>
              <a:ext uri="{FF2B5EF4-FFF2-40B4-BE49-F238E27FC236}">
                <a16:creationId xmlns:a16="http://schemas.microsoft.com/office/drawing/2014/main" id="{24DEFBFB-0536-D943-44DF-7B17D8D1213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32453"/>
          <a:stretch/>
        </p:blipFill>
        <p:spPr>
          <a:xfrm>
            <a:off x="3812073" y="1761698"/>
            <a:ext cx="2012688" cy="1810596"/>
          </a:xfrm>
          <a:prstGeom prst="rect">
            <a:avLst/>
          </a:prstGeom>
        </p:spPr>
      </p:pic>
      <p:sp>
        <p:nvSpPr>
          <p:cNvPr id="28" name="TextBox 27">
            <a:extLst>
              <a:ext uri="{FF2B5EF4-FFF2-40B4-BE49-F238E27FC236}">
                <a16:creationId xmlns:a16="http://schemas.microsoft.com/office/drawing/2014/main" id="{7464CC86-7A26-A566-1CC9-90E47DAF5573}"/>
              </a:ext>
            </a:extLst>
          </p:cNvPr>
          <p:cNvSpPr txBox="1"/>
          <p:nvPr/>
        </p:nvSpPr>
        <p:spPr>
          <a:xfrm>
            <a:off x="6523938" y="2346334"/>
            <a:ext cx="3320486" cy="338554"/>
          </a:xfrm>
          <a:prstGeom prst="rect">
            <a:avLst/>
          </a:prstGeom>
          <a:noFill/>
        </p:spPr>
        <p:txBody>
          <a:bodyPr wrap="square">
            <a:spAutoFit/>
          </a:bodyPr>
          <a:lstStyle/>
          <a:p>
            <a:r>
              <a:rPr lang="en-GB" sz="1600" dirty="0">
                <a:solidFill>
                  <a:schemeClr val="accent2">
                    <a:lumMod val="75000"/>
                  </a:schemeClr>
                </a:solidFill>
              </a:rPr>
              <a:t>epoxy resin adhesive (</a:t>
            </a:r>
            <a:r>
              <a:rPr lang="en-GB" sz="1600" dirty="0" err="1">
                <a:solidFill>
                  <a:schemeClr val="accent2">
                    <a:lumMod val="75000"/>
                  </a:schemeClr>
                </a:solidFill>
              </a:rPr>
              <a:t>stycast</a:t>
            </a:r>
            <a:r>
              <a:rPr lang="en-GB" sz="1600" dirty="0">
                <a:solidFill>
                  <a:schemeClr val="accent2">
                    <a:lumMod val="75000"/>
                  </a:schemeClr>
                </a:solidFill>
              </a:rPr>
              <a:t>) </a:t>
            </a:r>
          </a:p>
        </p:txBody>
      </p:sp>
      <p:sp>
        <p:nvSpPr>
          <p:cNvPr id="30" name="TextBox 29">
            <a:extLst>
              <a:ext uri="{FF2B5EF4-FFF2-40B4-BE49-F238E27FC236}">
                <a16:creationId xmlns:a16="http://schemas.microsoft.com/office/drawing/2014/main" id="{A01D03D3-DFD5-E834-9921-6FE8CABD1B8E}"/>
              </a:ext>
            </a:extLst>
          </p:cNvPr>
          <p:cNvSpPr txBox="1"/>
          <p:nvPr/>
        </p:nvSpPr>
        <p:spPr>
          <a:xfrm>
            <a:off x="6386123" y="4649678"/>
            <a:ext cx="2560211" cy="338554"/>
          </a:xfrm>
          <a:prstGeom prst="rect">
            <a:avLst/>
          </a:prstGeom>
          <a:noFill/>
        </p:spPr>
        <p:txBody>
          <a:bodyPr wrap="square">
            <a:spAutoFit/>
          </a:bodyPr>
          <a:lstStyle/>
          <a:p>
            <a:r>
              <a:rPr lang="en-US" sz="1600" b="0" dirty="0">
                <a:solidFill>
                  <a:schemeClr val="accent2">
                    <a:lumMod val="75000"/>
                  </a:schemeClr>
                </a:solidFill>
              </a:rPr>
              <a:t>visible conductor</a:t>
            </a:r>
            <a:endParaRPr lang="en-GB" sz="1600" b="0" dirty="0">
              <a:solidFill>
                <a:schemeClr val="accent2">
                  <a:lumMod val="75000"/>
                </a:schemeClr>
              </a:solidFill>
            </a:endParaRPr>
          </a:p>
        </p:txBody>
      </p:sp>
      <p:pic>
        <p:nvPicPr>
          <p:cNvPr id="35" name="Picture 34">
            <a:extLst>
              <a:ext uri="{FF2B5EF4-FFF2-40B4-BE49-F238E27FC236}">
                <a16:creationId xmlns:a16="http://schemas.microsoft.com/office/drawing/2014/main" id="{03900913-C279-10E4-2CD2-BF01846F8720}"/>
              </a:ext>
            </a:extLst>
          </p:cNvPr>
          <p:cNvPicPr>
            <a:picLocks noChangeAspect="1"/>
          </p:cNvPicPr>
          <p:nvPr/>
        </p:nvPicPr>
        <p:blipFill rotWithShape="1">
          <a:blip r:embed="rId6"/>
          <a:srcRect t="17257"/>
          <a:stretch/>
        </p:blipFill>
        <p:spPr>
          <a:xfrm>
            <a:off x="2065147" y="1891002"/>
            <a:ext cx="1534976" cy="1693453"/>
          </a:xfrm>
          <a:prstGeom prst="rect">
            <a:avLst/>
          </a:prstGeom>
        </p:spPr>
      </p:pic>
      <p:pic>
        <p:nvPicPr>
          <p:cNvPr id="6" name="Picture 5" descr="A close-up of a piece of equipment&#10;&#10;Description automatically generated">
            <a:extLst>
              <a:ext uri="{FF2B5EF4-FFF2-40B4-BE49-F238E27FC236}">
                <a16:creationId xmlns:a16="http://schemas.microsoft.com/office/drawing/2014/main" id="{A638EBE2-A1DC-D709-B0B5-AA5E6BE4AC9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42282" y="4060029"/>
            <a:ext cx="2693995" cy="2020496"/>
          </a:xfrm>
          <a:prstGeom prst="rect">
            <a:avLst/>
          </a:prstGeom>
        </p:spPr>
      </p:pic>
      <p:sp>
        <p:nvSpPr>
          <p:cNvPr id="9" name="TextBox 8">
            <a:extLst>
              <a:ext uri="{FF2B5EF4-FFF2-40B4-BE49-F238E27FC236}">
                <a16:creationId xmlns:a16="http://schemas.microsoft.com/office/drawing/2014/main" id="{84ACA08A-9058-D5DD-5BA3-4A03A8088E90}"/>
              </a:ext>
            </a:extLst>
          </p:cNvPr>
          <p:cNvSpPr txBox="1"/>
          <p:nvPr/>
        </p:nvSpPr>
        <p:spPr>
          <a:xfrm>
            <a:off x="1639408" y="440055"/>
            <a:ext cx="6197139" cy="338554"/>
          </a:xfrm>
          <a:prstGeom prst="rect">
            <a:avLst/>
          </a:prstGeom>
          <a:noFill/>
        </p:spPr>
        <p:txBody>
          <a:bodyPr wrap="square">
            <a:spAutoFit/>
          </a:bodyPr>
          <a:lstStyle/>
          <a:p>
            <a:r>
              <a:rPr lang="en-GB" sz="1600" dirty="0"/>
              <a:t>Discussed in </a:t>
            </a:r>
            <a:r>
              <a:rPr lang="en-GB" sz="1600" dirty="0">
                <a:hlinkClick r:id="rId8"/>
              </a:rPr>
              <a:t>https://indico.cern.ch/event/1326626/</a:t>
            </a:r>
            <a:endParaRPr lang="en-GB" sz="1600" dirty="0"/>
          </a:p>
        </p:txBody>
      </p:sp>
      <p:graphicFrame>
        <p:nvGraphicFramePr>
          <p:cNvPr id="14" name="Table 13">
            <a:extLst>
              <a:ext uri="{FF2B5EF4-FFF2-40B4-BE49-F238E27FC236}">
                <a16:creationId xmlns:a16="http://schemas.microsoft.com/office/drawing/2014/main" id="{56DA61EF-CD0F-4131-9E17-F41D7F367D1D}"/>
              </a:ext>
            </a:extLst>
          </p:cNvPr>
          <p:cNvGraphicFramePr>
            <a:graphicFrameLocks noGrp="1"/>
          </p:cNvGraphicFramePr>
          <p:nvPr>
            <p:extLst>
              <p:ext uri="{D42A27DB-BD31-4B8C-83A1-F6EECF244321}">
                <p14:modId xmlns:p14="http://schemas.microsoft.com/office/powerpoint/2010/main" val="2315344938"/>
              </p:ext>
            </p:extLst>
          </p:nvPr>
        </p:nvGraphicFramePr>
        <p:xfrm>
          <a:off x="519984" y="906464"/>
          <a:ext cx="5428289" cy="5260482"/>
        </p:xfrm>
        <a:graphic>
          <a:graphicData uri="http://schemas.openxmlformats.org/drawingml/2006/table">
            <a:tbl>
              <a:tblPr firstRow="1" bandRow="1">
                <a:tableStyleId>{2D5ABB26-0587-4C30-8999-92F81FD0307C}</a:tableStyleId>
              </a:tblPr>
              <a:tblGrid>
                <a:gridCol w="5428289">
                  <a:extLst>
                    <a:ext uri="{9D8B030D-6E8A-4147-A177-3AD203B41FA5}">
                      <a16:colId xmlns:a16="http://schemas.microsoft.com/office/drawing/2014/main" val="1799467043"/>
                    </a:ext>
                  </a:extLst>
                </a:gridCol>
              </a:tblGrid>
              <a:tr h="312845">
                <a:tc>
                  <a:txBody>
                    <a:bodyPr/>
                    <a:lstStyle/>
                    <a:p>
                      <a:r>
                        <a:rPr lang="en-US" b="1" dirty="0">
                          <a:solidFill>
                            <a:schemeClr val="tx1">
                              <a:lumMod val="60000"/>
                              <a:lumOff val="40000"/>
                            </a:schemeClr>
                          </a:solidFill>
                        </a:rPr>
                        <a:t>SP301</a:t>
                      </a:r>
                      <a:endParaRPr lang="en-GB" b="1" dirty="0">
                        <a:solidFill>
                          <a:schemeClr val="tx1">
                            <a:lumMod val="60000"/>
                            <a:lumOff val="4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44547073"/>
                  </a:ext>
                </a:extLst>
              </a:tr>
              <a:tr h="2334402">
                <a:tc>
                  <a:txBody>
                    <a:bodyPr/>
                    <a:lstStyle/>
                    <a:p>
                      <a:endParaRPr lang="en-GB" dirty="0">
                        <a:solidFill>
                          <a:srgbClr val="00B0F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67463418"/>
                  </a:ext>
                </a:extLst>
              </a:tr>
              <a:tr h="2117977">
                <a:tc>
                  <a:txBody>
                    <a:bodyPr/>
                    <a:lstStyle/>
                    <a:p>
                      <a:endParaRPr lang="en-US" dirty="0">
                        <a:solidFill>
                          <a:srgbClr val="00B0F0"/>
                        </a:solidFill>
                      </a:endParaRPr>
                    </a:p>
                    <a:p>
                      <a:endParaRPr lang="en-GB" dirty="0">
                        <a:solidFill>
                          <a:srgbClr val="00B0F0"/>
                        </a:solidFill>
                      </a:endParaRPr>
                    </a:p>
                    <a:p>
                      <a:endParaRPr lang="en-GB" dirty="0">
                        <a:solidFill>
                          <a:srgbClr val="00B0F0"/>
                        </a:solidFill>
                      </a:endParaRPr>
                    </a:p>
                    <a:p>
                      <a:endParaRPr lang="en-GB" dirty="0">
                        <a:solidFill>
                          <a:srgbClr val="00B0F0"/>
                        </a:solidFill>
                      </a:endParaRPr>
                    </a:p>
                    <a:p>
                      <a:endParaRPr lang="en-GB" dirty="0">
                        <a:solidFill>
                          <a:srgbClr val="00B0F0"/>
                        </a:solidFill>
                      </a:endParaRPr>
                    </a:p>
                    <a:p>
                      <a:endParaRPr lang="en-GB" dirty="0">
                        <a:solidFill>
                          <a:srgbClr val="00B0F0"/>
                        </a:solidFill>
                      </a:endParaRPr>
                    </a:p>
                    <a:p>
                      <a:endParaRPr lang="en-GB" dirty="0">
                        <a:solidFill>
                          <a:srgbClr val="00B0F0"/>
                        </a:solidFill>
                      </a:endParaRPr>
                    </a:p>
                    <a:p>
                      <a:endParaRPr lang="en-GB" dirty="0">
                        <a:solidFill>
                          <a:srgbClr val="00B0F0"/>
                        </a:solidFill>
                      </a:endParaRPr>
                    </a:p>
                    <a:p>
                      <a:endParaRPr lang="en-GB" dirty="0">
                        <a:solidFill>
                          <a:srgbClr val="00B0F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3125225"/>
                  </a:ext>
                </a:extLst>
              </a:tr>
            </a:tbl>
          </a:graphicData>
        </a:graphic>
      </p:graphicFrame>
      <p:graphicFrame>
        <p:nvGraphicFramePr>
          <p:cNvPr id="15" name="Table 14">
            <a:extLst>
              <a:ext uri="{FF2B5EF4-FFF2-40B4-BE49-F238E27FC236}">
                <a16:creationId xmlns:a16="http://schemas.microsoft.com/office/drawing/2014/main" id="{42DFD4C3-3B69-FE36-E968-72C57491572C}"/>
              </a:ext>
            </a:extLst>
          </p:cNvPr>
          <p:cNvGraphicFramePr>
            <a:graphicFrameLocks noGrp="1"/>
          </p:cNvGraphicFramePr>
          <p:nvPr>
            <p:extLst>
              <p:ext uri="{D42A27DB-BD31-4B8C-83A1-F6EECF244321}">
                <p14:modId xmlns:p14="http://schemas.microsoft.com/office/powerpoint/2010/main" val="2371597729"/>
              </p:ext>
            </p:extLst>
          </p:nvPr>
        </p:nvGraphicFramePr>
        <p:xfrm>
          <a:off x="6072705" y="906464"/>
          <a:ext cx="5370486" cy="5260482"/>
        </p:xfrm>
        <a:graphic>
          <a:graphicData uri="http://schemas.openxmlformats.org/drawingml/2006/table">
            <a:tbl>
              <a:tblPr firstRow="1" bandRow="1">
                <a:tableStyleId>{2D5ABB26-0587-4C30-8999-92F81FD0307C}</a:tableStyleId>
              </a:tblPr>
              <a:tblGrid>
                <a:gridCol w="5370486">
                  <a:extLst>
                    <a:ext uri="{9D8B030D-6E8A-4147-A177-3AD203B41FA5}">
                      <a16:colId xmlns:a16="http://schemas.microsoft.com/office/drawing/2014/main" val="1799467043"/>
                    </a:ext>
                  </a:extLst>
                </a:gridCol>
              </a:tblGrid>
              <a:tr h="312845">
                <a:tc>
                  <a:txBody>
                    <a:bodyPr/>
                    <a:lstStyle/>
                    <a:p>
                      <a:r>
                        <a:rPr lang="en-US" b="1" dirty="0">
                          <a:solidFill>
                            <a:srgbClr val="00A400"/>
                          </a:solidFill>
                        </a:rPr>
                        <a:t>SP302</a:t>
                      </a:r>
                      <a:endParaRPr lang="en-GB" b="1" dirty="0">
                        <a:solidFill>
                          <a:srgbClr val="00A4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44547073"/>
                  </a:ext>
                </a:extLst>
              </a:tr>
              <a:tr h="2334402">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67463418"/>
                  </a:ext>
                </a:extLst>
              </a:tr>
              <a:tr h="2117977">
                <a:tc>
                  <a:txBody>
                    <a:bodyPr/>
                    <a:lstStyle/>
                    <a:p>
                      <a:endParaRPr lang="en-US"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3125225"/>
                  </a:ext>
                </a:extLst>
              </a:tr>
            </a:tbl>
          </a:graphicData>
        </a:graphic>
      </p:graphicFrame>
    </p:spTree>
    <p:extLst>
      <p:ext uri="{BB962C8B-B14F-4D97-AF65-F5344CB8AC3E}">
        <p14:creationId xmlns:p14="http://schemas.microsoft.com/office/powerpoint/2010/main" val="117062317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DAC66781-D9D8-BC4F-8F43-CFE588336C9F}" vid="{8746F749-1D46-FC47-B97A-D3A04384F822}"/>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43405</TotalTime>
  <Words>2864</Words>
  <Application>Microsoft Office PowerPoint</Application>
  <PresentationFormat>Widescreen</PresentationFormat>
  <Paragraphs>373</Paragraphs>
  <Slides>34</Slides>
  <Notes>10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34</vt:i4>
      </vt:variant>
    </vt:vector>
  </HeadingPairs>
  <TitlesOfParts>
    <vt:vector size="43" baseType="lpstr">
      <vt:lpstr>Arial</vt:lpstr>
      <vt:lpstr>Calibri</vt:lpstr>
      <vt:lpstr>Calibri Light</vt:lpstr>
      <vt:lpstr>Cambria Math</vt:lpstr>
      <vt:lpstr>HelveticaNeue Regular</vt:lpstr>
      <vt:lpstr>Times New Roman</vt:lpstr>
      <vt:lpstr>Wingdings</vt:lpstr>
      <vt:lpstr>office theme</vt:lpstr>
      <vt:lpstr>Office Theme</vt:lpstr>
      <vt:lpstr>PowerPoint Presentation</vt:lpstr>
      <vt:lpstr>PowerPoint Presentation</vt:lpstr>
      <vt:lpstr>Content</vt:lpstr>
      <vt:lpstr>1. Introduction</vt:lpstr>
      <vt:lpstr>Context</vt:lpstr>
      <vt:lpstr>Magnet new mechanical features</vt:lpstr>
      <vt:lpstr>2. Magnet fabrication</vt:lpstr>
      <vt:lpstr>Mechanical instrumentation</vt:lpstr>
      <vt:lpstr>Coils</vt:lpstr>
      <vt:lpstr>Shimming plan</vt:lpstr>
      <vt:lpstr>3. Cold test results</vt:lpstr>
      <vt:lpstr>PowerPoint Presentation</vt:lpstr>
      <vt:lpstr>4. Mechanical measurements</vt:lpstr>
      <vt:lpstr>Some words</vt:lpstr>
      <vt:lpstr>Collar nose stress (1)</vt:lpstr>
      <vt:lpstr>Collar nose stress (2)</vt:lpstr>
      <vt:lpstr>Collar nose stress (3)</vt:lpstr>
      <vt:lpstr>Magnet end plate bullets (1)</vt:lpstr>
      <vt:lpstr>Magnet end plate bullets (2)</vt:lpstr>
      <vt:lpstr>Magnet end plate bullets (3)</vt:lpstr>
      <vt:lpstr>Magnet end plate bullets (4)</vt:lpstr>
      <vt:lpstr>End cage rods (1)</vt:lpstr>
      <vt:lpstr>PowerPoint Presentation</vt:lpstr>
      <vt:lpstr>5. Conclusions</vt:lpstr>
      <vt:lpstr>6. References</vt:lpstr>
      <vt:lpstr>PowerPoint Presentation</vt:lpstr>
      <vt:lpstr>Collaring parameters of the reused coils for the magnet MBHDP301b</vt:lpstr>
      <vt:lpstr>Bullets range of values during powering</vt:lpstr>
      <vt:lpstr>End cage rods from loading to cool down</vt:lpstr>
      <vt:lpstr>Analytical calculation of coil head elongation</vt:lpstr>
      <vt:lpstr>Slides added after the meeting</vt:lpstr>
      <vt:lpstr>Bullets - magnet DP101</vt:lpstr>
      <vt:lpstr>Bullets in all models – Delta cool down</vt:lpstr>
      <vt:lpstr>Bullets value before and after quench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Carmen Abad Cabrera</dc:creator>
  <cp:lastModifiedBy>Carmen Abad Cabrera</cp:lastModifiedBy>
  <cp:revision>528</cp:revision>
  <dcterms:created xsi:type="dcterms:W3CDTF">2023-06-29T16:11:01Z</dcterms:created>
  <dcterms:modified xsi:type="dcterms:W3CDTF">2024-07-29T06:37:53Z</dcterms:modified>
</cp:coreProperties>
</file>