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7" r:id="rId2"/>
    <p:sldId id="334" r:id="rId3"/>
    <p:sldId id="311" r:id="rId4"/>
    <p:sldId id="343" r:id="rId5"/>
    <p:sldId id="344" r:id="rId6"/>
    <p:sldId id="323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"/>
    <p:restoredTop sz="94686"/>
  </p:normalViewPr>
  <p:slideViewPr>
    <p:cSldViewPr snapToGrid="0" snapToObjects="1">
      <p:cViewPr varScale="1">
        <p:scale>
          <a:sx n="221" d="100"/>
          <a:sy n="221" d="100"/>
        </p:scale>
        <p:origin x="200" y="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39B48A-16A3-044D-8F4B-005AF840BBEF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0D2958-565C-7A44-9F99-7CADFF21BFD7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8A49E4-17DE-254C-AEBC-D09652BFF908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983F938-2727-BA4F-A528-837E7D16B8F9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08F2C28-8ABF-1844-8A95-4B75DD288FC1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86C733D-24E8-1948-8E24-8E72EC7253A2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0F1B055-0C9E-5247-896D-B2A385960DBD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28AD0F9-96ED-024E-B8BA-DEA91F029DB9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3C4A-4C26-9E47-AFB4-6448C6F1FF79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5A33-23D6-CE4F-BC40-FE3868316578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302EA-F281-634E-A897-43FAD50DDA2B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2AB4-A87A-C745-97A5-D61FE54177AA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5EB-C26D-7543-8728-65920A8C0CC0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11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E18F-D513-CC4D-B106-07D3E652A7F5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C13B-59A0-9F44-9183-775CB55BE175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B8B-2030-CA4F-A873-4E158102BA65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B85AC-B316-3A49-A58D-1DD24BEFC66E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C010-F7EC-5042-BACF-DBE0697F18A0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91C5-1CF6-A242-AD7C-B744EBAD5D8A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C844965-C8C6-2A43-9EB8-8B1AEA72FB56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A. Fornara | MD11603 LSWG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2ED40-615F-BE4B-920F-9256679FA6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90314"/>
            <a:ext cx="9144000" cy="1157040"/>
          </a:xfrm>
        </p:spPr>
        <p:txBody>
          <a:bodyPr/>
          <a:lstStyle/>
          <a:p>
            <a:r>
              <a:rPr lang="en-GB" sz="4000" dirty="0">
                <a:solidFill>
                  <a:srgbClr val="1A63A0"/>
                </a:solidFill>
                <a:latin typeface="Roboto" panose="02000000000000000000" pitchFamily="2" charset="0"/>
              </a:rPr>
              <a:t>MD11603 - Measuring crabbing induced by Head-On Beam Beam</a:t>
            </a:r>
            <a:endParaRPr lang="en-IT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919B3C-D979-FB44-B34A-D428B49A0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5037"/>
            <a:ext cx="9144000" cy="2617236"/>
          </a:xfrm>
        </p:spPr>
        <p:txBody>
          <a:bodyPr/>
          <a:lstStyle/>
          <a:p>
            <a:r>
              <a:rPr lang="en-GB" dirty="0"/>
              <a:t>Andrea </a:t>
            </a:r>
            <a:r>
              <a:rPr lang="en-GB" dirty="0" err="1"/>
              <a:t>Fornara</a:t>
            </a:r>
            <a:r>
              <a:rPr lang="en-GB" dirty="0"/>
              <a:t> </a:t>
            </a:r>
          </a:p>
          <a:p>
            <a:r>
              <a:rPr lang="en-GB" dirty="0"/>
              <a:t>(University of Manchester, CERN)</a:t>
            </a:r>
          </a:p>
          <a:p>
            <a:r>
              <a:rPr lang="en-GB" dirty="0"/>
              <a:t>02/07/2024</a:t>
            </a:r>
          </a:p>
          <a:p>
            <a:r>
              <a:rPr lang="en-GB" dirty="0"/>
              <a:t>Supervisors: Rob Appleby, Guido </a:t>
            </a:r>
            <a:r>
              <a:rPr lang="en-GB" dirty="0" err="1"/>
              <a:t>Sterbini</a:t>
            </a:r>
            <a:endParaRPr lang="en-GB" dirty="0"/>
          </a:p>
          <a:p>
            <a:r>
              <a:rPr lang="en-GB" dirty="0"/>
              <a:t>Thanks to: </a:t>
            </a:r>
            <a:r>
              <a:rPr lang="en-GB" sz="2400" dirty="0">
                <a:solidFill>
                  <a:schemeClr val="tx2"/>
                </a:solidFill>
              </a:rPr>
              <a:t>Xavier </a:t>
            </a:r>
            <a:r>
              <a:rPr lang="en-GB" sz="2400" dirty="0" err="1">
                <a:solidFill>
                  <a:schemeClr val="tx2"/>
                </a:solidFill>
              </a:rPr>
              <a:t>Buffat</a:t>
            </a:r>
            <a:r>
              <a:rPr lang="en-GB" sz="2400" dirty="0">
                <a:solidFill>
                  <a:schemeClr val="tx2"/>
                </a:solidFill>
              </a:rPr>
              <a:t>, Michi Hostettler, Tom </a:t>
            </a:r>
            <a:r>
              <a:rPr lang="en-GB" sz="2400" dirty="0" err="1">
                <a:solidFill>
                  <a:schemeClr val="tx2"/>
                </a:solidFill>
              </a:rPr>
              <a:t>Levens</a:t>
            </a:r>
            <a:r>
              <a:rPr lang="en-GB" sz="2400" dirty="0">
                <a:solidFill>
                  <a:schemeClr val="tx2"/>
                </a:solidFill>
              </a:rPr>
              <a:t>, Georges Trad</a:t>
            </a:r>
          </a:p>
          <a:p>
            <a:r>
              <a:rPr lang="en-GB" sz="2400" dirty="0">
                <a:solidFill>
                  <a:schemeClr val="tx2"/>
                </a:solidFill>
              </a:rPr>
              <a:t>Thanks also to Elleanor Lamb and MD11643 team for the time!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90F99-2A16-6942-9895-BA4DA065C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E934-353F-A049-A37A-00D9B5097FB0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DEC94-39B4-4343-838B-C82922665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A4914-82E9-BE45-9CDF-86FBCDBA4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 descr="A blue logo with text&#10;&#10;Description automatically generated">
            <a:extLst>
              <a:ext uri="{FF2B5EF4-FFF2-40B4-BE49-F238E27FC236}">
                <a16:creationId xmlns:a16="http://schemas.microsoft.com/office/drawing/2014/main" id="{F10DDD65-6897-9441-943E-9F731B273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265" y="182348"/>
            <a:ext cx="2165319" cy="1907966"/>
          </a:xfrm>
          <a:prstGeom prst="rect">
            <a:avLst/>
          </a:prstGeom>
        </p:spPr>
      </p:pic>
      <p:pic>
        <p:nvPicPr>
          <p:cNvPr id="10" name="Picture 9" descr="A purple and white logo&#10;&#10;Description automatically generated">
            <a:extLst>
              <a:ext uri="{FF2B5EF4-FFF2-40B4-BE49-F238E27FC236}">
                <a16:creationId xmlns:a16="http://schemas.microsoft.com/office/drawing/2014/main" id="{2EF74B80-E8B4-D94B-9E39-D63C14DCB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080" y="603531"/>
            <a:ext cx="2734822" cy="1157040"/>
          </a:xfrm>
          <a:prstGeom prst="rect">
            <a:avLst/>
          </a:prstGeom>
        </p:spPr>
      </p:pic>
      <p:pic>
        <p:nvPicPr>
          <p:cNvPr id="7" name="Picture 6" descr="A purple and white logo&#10;&#10;Description automatically generated">
            <a:extLst>
              <a:ext uri="{FF2B5EF4-FFF2-40B4-BE49-F238E27FC236}">
                <a16:creationId xmlns:a16="http://schemas.microsoft.com/office/drawing/2014/main" id="{D89E0506-4AF5-8F2F-93FF-A6CA0AB26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045" y="6424993"/>
            <a:ext cx="880179" cy="37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724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0537F-039C-BD4B-B372-D11DF678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6E99-3A1A-BB4A-AEB7-4385ADFB5177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69336-34B8-8147-9F6E-B02C2446B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CF8B0BC-79E7-A44E-9656-3BBCF6418D9E}"/>
              </a:ext>
            </a:extLst>
          </p:cNvPr>
          <p:cNvSpPr txBox="1">
            <a:spLocks/>
          </p:cNvSpPr>
          <p:nvPr/>
        </p:nvSpPr>
        <p:spPr>
          <a:xfrm>
            <a:off x="-13698" y="75461"/>
            <a:ext cx="12205698" cy="4382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Measuring crabbing induced by Head-On Beam Beam (HOBB) </a:t>
            </a:r>
            <a:endParaRPr lang="en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EFE71B6-4599-304E-BCC3-A78BD1B7B5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518" y="1362296"/>
                <a:ext cx="5917915" cy="152115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sz="1200" b="0" dirty="0">
                    <a:solidFill>
                      <a:schemeClr val="tx2"/>
                    </a:solidFill>
                  </a:rPr>
                  <a:t>MD short description (MD duration 1H):</a:t>
                </a:r>
              </a:p>
              <a:p>
                <a:r>
                  <a:rPr lang="en-GB" sz="1200" dirty="0">
                    <a:solidFill>
                      <a:schemeClr val="accent3"/>
                    </a:solidFill>
                  </a:rPr>
                  <a:t>Collisions at Injection</a:t>
                </a:r>
                <a:r>
                  <a:rPr lang="en-GB" sz="1200" b="0" dirty="0">
                    <a:solidFill>
                      <a:schemeClr val="tx2"/>
                    </a:solidFill>
                  </a:rPr>
                  <a:t>;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1 bunch/beam</a:t>
                </a:r>
                <a:r>
                  <a:rPr lang="en-GB" sz="1200" b="0" dirty="0">
                    <a:solidFill>
                      <a:schemeClr val="tx2"/>
                    </a:solidFill>
                  </a:rPr>
                  <a:t>, colliding in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IP1 (separated in IP5)</a:t>
                </a:r>
                <a:r>
                  <a:rPr lang="en-GB" sz="1200" b="0" dirty="0">
                    <a:solidFill>
                      <a:schemeClr val="tx2"/>
                    </a:solidFill>
                  </a:rPr>
                  <a:t>;</a:t>
                </a:r>
              </a:p>
              <a:p>
                <a:r>
                  <a:rPr lang="en-GB" sz="1200" b="0" dirty="0">
                    <a:solidFill>
                      <a:schemeClr val="tx2"/>
                    </a:solidFill>
                  </a:rPr>
                  <a:t>Bunch Intensity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2.3</a:t>
                </a:r>
                <a14:m>
                  <m:oMath xmlns:m="http://schemas.openxmlformats.org/officeDocument/2006/math">
                    <m:r>
                      <a:rPr lang="en-GB" sz="1200" b="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200" b="0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b="0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1200" b="0" dirty="0">
                    <a:solidFill>
                      <a:schemeClr val="accent3"/>
                    </a:solidFill>
                  </a:rPr>
                  <a:t> ppb</a:t>
                </a:r>
                <a:r>
                  <a:rPr lang="en-GB" sz="1200" b="0" dirty="0">
                    <a:solidFill>
                      <a:schemeClr val="tx2"/>
                    </a:solidFill>
                  </a:rPr>
                  <a:t>; emittance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2.0</a:t>
                </a:r>
                <a:r>
                  <a:rPr lang="en-GB" sz="1200" b="0" dirty="0">
                    <a:solidFill>
                      <a:schemeClr val="accent3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b="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2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200" b="1" dirty="0">
                    <a:solidFill>
                      <a:schemeClr val="accent3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GB" sz="12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(SETUP BEAM FLAG ON, PC Interlock automatically masked)</a:t>
                </a:r>
                <a:r>
                  <a:rPr lang="en-GB" sz="12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;</a:t>
                </a:r>
                <a:r>
                  <a:rPr lang="en-GB" sz="1200" b="1" dirty="0">
                    <a:solidFill>
                      <a:schemeClr val="accent3"/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GB" sz="1200" dirty="0">
                    <a:solidFill>
                      <a:schemeClr val="accent3"/>
                    </a:solidFill>
                  </a:rPr>
                  <a:t>Dynamical change in the crossing angle (only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IP1 vertical</a:t>
                </a:r>
                <a:r>
                  <a:rPr lang="en-GB" sz="1200" dirty="0">
                    <a:solidFill>
                      <a:schemeClr val="accent3"/>
                    </a:solidFill>
                  </a:rPr>
                  <a:t>) </a:t>
                </a:r>
                <a:r>
                  <a:rPr lang="en-GB" sz="1200" b="0" dirty="0">
                    <a:solidFill>
                      <a:schemeClr val="tx2"/>
                    </a:solidFill>
                  </a:rPr>
                  <a:t>from </a:t>
                </a:r>
                <a:br>
                  <a:rPr lang="en-GB" sz="1200" b="0" dirty="0">
                    <a:solidFill>
                      <a:schemeClr val="tx2"/>
                    </a:solidFill>
                  </a:rPr>
                </a:br>
                <a:r>
                  <a:rPr lang="en-GB" sz="1200" b="0" dirty="0">
                    <a:solidFill>
                      <a:schemeClr val="tx2"/>
                    </a:solidFill>
                  </a:rPr>
                  <a:t>-170 to 170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200" b="0" dirty="0">
                    <a:solidFill>
                      <a:schemeClr val="tx2"/>
                    </a:solidFill>
                  </a:rPr>
                  <a:t>rad.</a:t>
                </a:r>
              </a:p>
              <a:p>
                <a:endParaRPr lang="en-GB" sz="12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en-GB" sz="1200" b="0" dirty="0">
                    <a:solidFill>
                      <a:schemeClr val="tx2"/>
                    </a:solidFill>
                  </a:rPr>
                  <a:t>Procedure:</a:t>
                </a:r>
              </a:p>
            </p:txBody>
          </p:sp>
        </mc:Choice>
        <mc:Fallback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EFE71B6-4599-304E-BCC3-A78BD1B7B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518" y="1362296"/>
                <a:ext cx="5917915" cy="1521150"/>
              </a:xfrm>
              <a:blipFill>
                <a:blip r:embed="rId2"/>
                <a:stretch>
                  <a:fillRect l="-1499" t="-4959" b="-3388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BB60B80-D56B-1C0D-4A01-D878AD045903}"/>
              </a:ext>
            </a:extLst>
          </p:cNvPr>
          <p:cNvSpPr txBox="1"/>
          <p:nvPr/>
        </p:nvSpPr>
        <p:spPr>
          <a:xfrm>
            <a:off x="0" y="740959"/>
            <a:ext cx="81143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dirty="0">
                <a:solidFill>
                  <a:schemeClr val="tx2"/>
                </a:solidFill>
              </a:rPr>
              <a:t>Aim of the MD: </a:t>
            </a:r>
            <a:r>
              <a:rPr lang="en-GB" sz="1400" b="0" dirty="0"/>
              <a:t>to measure </a:t>
            </a:r>
            <a:r>
              <a:rPr lang="en-GB" sz="1400" b="1" dirty="0"/>
              <a:t>HOBB </a:t>
            </a:r>
            <a:r>
              <a:rPr lang="en-GB" sz="1400" dirty="0"/>
              <a:t>induced</a:t>
            </a:r>
            <a:r>
              <a:rPr lang="en-GB" sz="1400" b="1" dirty="0"/>
              <a:t> </a:t>
            </a:r>
            <a:r>
              <a:rPr lang="en-GB" sz="1400" b="0" dirty="0"/>
              <a:t>crabbing for the first time </a:t>
            </a:r>
            <a:r>
              <a:rPr lang="en-GB" sz="1400" b="0" dirty="0">
                <a:solidFill>
                  <a:schemeClr val="tx2"/>
                </a:solidFill>
              </a:rPr>
              <a:t>in the LHC.</a:t>
            </a:r>
            <a:endParaRPr lang="en-IT" sz="1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21089E-AD7A-8344-FFCC-E39A28197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5F677F53-0B40-F206-E2C5-FAA4A73FE5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3514518"/>
                <a:ext cx="7248660" cy="2602523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0" dirty="0">
                    <a:solidFill>
                      <a:schemeClr val="accent3"/>
                    </a:solidFill>
                  </a:rPr>
                  <a:t>Turn off the octupoles </a:t>
                </a:r>
                <a:r>
                  <a:rPr lang="en-GB" sz="1200" b="0" dirty="0"/>
                  <a:t>(beams enter already in collision);</a:t>
                </a:r>
              </a:p>
              <a:p>
                <a:r>
                  <a:rPr lang="en-GB" sz="1200" b="0" dirty="0">
                    <a:solidFill>
                      <a:schemeClr val="accent3"/>
                    </a:solidFill>
                  </a:rPr>
                  <a:t>Separation in IP5, Collision in IP1</a:t>
                </a:r>
                <a:r>
                  <a:rPr lang="en-GB" sz="1200" b="0" dirty="0"/>
                  <a:t>, starting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angle</a:t>
                </a:r>
                <a:r>
                  <a:rPr lang="en-GB" sz="1200" b="0" dirty="0"/>
                  <a:t> in IP1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+170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200" b="0" dirty="0">
                    <a:solidFill>
                      <a:schemeClr val="accent3"/>
                    </a:solidFill>
                  </a:rPr>
                  <a:t>rad</a:t>
                </a:r>
                <a:r>
                  <a:rPr lang="en-GB" sz="1200" b="0" dirty="0"/>
                  <a:t> .</a:t>
                </a:r>
              </a:p>
              <a:p>
                <a:r>
                  <a:rPr lang="en-GB" sz="1200" b="0" dirty="0"/>
                  <a:t>Inject B1, 1 bunch, bunch slot 1.</a:t>
                </a:r>
              </a:p>
              <a:p>
                <a:r>
                  <a:rPr lang="en-GB" sz="1200" b="0" dirty="0"/>
                  <a:t>Inject B2, 1 bunch, bunch slot 1 in collision with B1 (only one bunch per beam).</a:t>
                </a:r>
              </a:p>
              <a:p>
                <a:r>
                  <a:rPr lang="en-GB" sz="1200" b="0" dirty="0"/>
                  <a:t>Dump both.</a:t>
                </a:r>
              </a:p>
              <a:p>
                <a:r>
                  <a:rPr lang="en-GB" sz="1200" b="0" dirty="0"/>
                  <a:t>Inject B2, 1 bunch, bunch slot 1.</a:t>
                </a:r>
              </a:p>
              <a:p>
                <a:r>
                  <a:rPr lang="en-GB" sz="1200" b="0" dirty="0"/>
                  <a:t>Inject B1, 1 bunch, bunch slot 1 in collision with B2.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1200" b="0" dirty="0"/>
                  <a:t>Start </a:t>
                </a:r>
                <a:r>
                  <a:rPr lang="en-GB" sz="1200" b="0" dirty="0">
                    <a:solidFill>
                      <a:schemeClr val="accent3"/>
                    </a:solidFill>
                  </a:rPr>
                  <a:t>scanning in crossing angle</a:t>
                </a:r>
                <a:r>
                  <a:rPr lang="en-GB" sz="1200" b="0" dirty="0"/>
                  <a:t>, from +170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200" b="0" dirty="0">
                    <a:solidFill>
                      <a:schemeClr val="tx2"/>
                    </a:solidFill>
                  </a:rPr>
                  <a:t>rad </a:t>
                </a:r>
                <a:r>
                  <a:rPr lang="en-GB" sz="1200" b="0" dirty="0"/>
                  <a:t>to -170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200" b="0" dirty="0">
                    <a:solidFill>
                      <a:schemeClr val="tx2"/>
                    </a:solidFill>
                  </a:rPr>
                  <a:t>rad </a:t>
                </a:r>
                <a:r>
                  <a:rPr lang="en-GB" sz="1200" b="0" dirty="0"/>
                  <a:t>and back, several times (</a:t>
                </a:r>
                <a:r>
                  <a:rPr lang="en-GB" sz="1200" b="0" dirty="0">
                    <a:solidFill>
                      <a:schemeClr val="tx1"/>
                    </a:solidFill>
                  </a:rPr>
                  <a:t>NLO optics at Injection collimation settings</a:t>
                </a:r>
                <a:r>
                  <a:rPr lang="en-GB" sz="1200" b="0" dirty="0"/>
                  <a:t>). </a:t>
                </a:r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5F677F53-0B40-F206-E2C5-FAA4A73FE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14518"/>
                <a:ext cx="7248660" cy="2602523"/>
              </a:xfrm>
              <a:prstGeom prst="rect">
                <a:avLst/>
              </a:prstGeom>
              <a:blipFill>
                <a:blip r:embed="rId3"/>
                <a:stretch>
                  <a:fillRect l="-1401" t="-242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urple and white logo&#10;&#10;Description automatically generated">
            <a:extLst>
              <a:ext uri="{FF2B5EF4-FFF2-40B4-BE49-F238E27FC236}">
                <a16:creationId xmlns:a16="http://schemas.microsoft.com/office/drawing/2014/main" id="{72966656-22D6-AF9C-408D-DDDA89604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045" y="6417735"/>
            <a:ext cx="880179" cy="372383"/>
          </a:xfrm>
          <a:prstGeom prst="rect">
            <a:avLst/>
          </a:prstGeom>
        </p:spPr>
      </p:pic>
      <p:pic>
        <p:nvPicPr>
          <p:cNvPr id="8" name="Picture 7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7FE6DD19-6E35-F378-F571-48DE925A8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3754" y="1082942"/>
            <a:ext cx="6408246" cy="36010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209BD9-54EF-4980-1B45-CC5D62CF48C6}"/>
              </a:ext>
            </a:extLst>
          </p:cNvPr>
          <p:cNvSpPr txBox="1"/>
          <p:nvPr/>
        </p:nvSpPr>
        <p:spPr>
          <a:xfrm>
            <a:off x="7550922" y="4655190"/>
            <a:ext cx="3556624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The two are of the same order of magnitude, and putting to test the LHC instrumentation to be ready for Crab Cavities would be a very important step in the update process towards HL-LHC.</a:t>
            </a:r>
          </a:p>
        </p:txBody>
      </p:sp>
    </p:spTree>
    <p:extLst>
      <p:ext uri="{BB962C8B-B14F-4D97-AF65-F5344CB8AC3E}">
        <p14:creationId xmlns:p14="http://schemas.microsoft.com/office/powerpoint/2010/main" val="401074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0537F-039C-BD4B-B372-D11DF678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D10A-D3DA-7845-876B-0EFB35ABFCDA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B72AB-4686-8A4C-B95E-606777D4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69336-34B8-8147-9F6E-B02C2446B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CF8B0BC-79E7-A44E-9656-3BBCF6418D9E}"/>
              </a:ext>
            </a:extLst>
          </p:cNvPr>
          <p:cNvSpPr txBox="1">
            <a:spLocks/>
          </p:cNvSpPr>
          <p:nvPr/>
        </p:nvSpPr>
        <p:spPr>
          <a:xfrm>
            <a:off x="-13698" y="75461"/>
            <a:ext cx="12205698" cy="4382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Head On Beam Beam crabbing at the HT location from simulation</a:t>
            </a:r>
            <a:br>
              <a:rPr lang="en-GB" dirty="0"/>
            </a:br>
            <a:br>
              <a:rPr lang="en-GB" dirty="0"/>
            </a:br>
            <a:endParaRPr lang="en-IT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EFE71B6-4599-304E-BCC3-A78BD1B7B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5571"/>
            <a:ext cx="11376024" cy="56623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T" sz="1600" b="0" dirty="0"/>
              <a:t>Thanks to derivative mapping in Xsuite we can retrieve the value of the crabbing at </a:t>
            </a:r>
            <a:r>
              <a:rPr lang="en-GB" sz="1600" b="0" dirty="0" err="1"/>
              <a:t>th</a:t>
            </a:r>
            <a:r>
              <a:rPr lang="en-IT" sz="1600" b="0" dirty="0"/>
              <a:t>e HT monitor location.</a:t>
            </a:r>
            <a:endParaRPr lang="en-IT" b="0" dirty="0"/>
          </a:p>
          <a:p>
            <a:pPr marL="0" indent="0">
              <a:buNone/>
            </a:pPr>
            <a:endParaRPr lang="en-IT" b="0" dirty="0"/>
          </a:p>
          <a:p>
            <a:pPr marL="0" indent="0">
              <a:buNone/>
            </a:pPr>
            <a:endParaRPr lang="en-IT" b="0" dirty="0"/>
          </a:p>
          <a:p>
            <a:pPr marL="0" indent="0">
              <a:buNone/>
            </a:pPr>
            <a:endParaRPr lang="en-IT" dirty="0"/>
          </a:p>
          <a:p>
            <a:pPr marL="0" indent="0">
              <a:buNone/>
            </a:pPr>
            <a:r>
              <a:rPr lang="en-IT" dirty="0"/>
              <a:t> </a:t>
            </a:r>
          </a:p>
        </p:txBody>
      </p:sp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17F4FE06-BFC1-89EA-7B2C-C36163D40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6" y="1196332"/>
            <a:ext cx="5213020" cy="44653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3DB323-F84A-1D61-8A62-B59CF6A681DA}"/>
                  </a:ext>
                </a:extLst>
              </p:cNvPr>
              <p:cNvSpPr txBox="1"/>
              <p:nvPr/>
            </p:nvSpPr>
            <p:spPr>
              <a:xfrm>
                <a:off x="5035376" y="2326746"/>
                <a:ext cx="7080208" cy="20313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200" dirty="0">
                    <a:solidFill>
                      <a:schemeClr val="tx2"/>
                    </a:solidFill>
                  </a:rPr>
                  <a:t>First of all notice that there is a good phase position between the HT monitor and the Crabbing signal.</a:t>
                </a:r>
              </a:p>
              <a:p>
                <a:pPr algn="l"/>
                <a:endParaRPr lang="en-GB" sz="1200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GB" sz="1200" dirty="0">
                    <a:solidFill>
                      <a:schemeClr val="tx2"/>
                    </a:solidFill>
                  </a:rPr>
                  <a:t>The Lattice specification for the value that we are currently seeing are the following: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=−170</m:t>
                    </m:r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, only 1 IP with crossing, other IPs with separated;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200" dirty="0">
                    <a:solidFill>
                      <a:schemeClr val="tx2"/>
                    </a:solidFill>
                  </a:rPr>
                  <a:t>I = </a:t>
                </a:r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1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.3</m:t>
                    </m:r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ppb;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2.0</a:t>
                </a:r>
                <a:r>
                  <a:rPr lang="en-GB" sz="12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m;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= 9 cm.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200" dirty="0">
                  <a:solidFill>
                    <a:schemeClr val="tx2"/>
                  </a:solidFill>
                </a:endParaRPr>
              </a:p>
              <a:p>
                <a:r>
                  <a:rPr lang="en-GB" sz="1200" dirty="0">
                    <a:solidFill>
                      <a:schemeClr val="tx2"/>
                    </a:solidFill>
                  </a:rPr>
                  <a:t>All taken into account we reach a -10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signal at 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at the HT monitor.</a:t>
                </a:r>
              </a:p>
              <a:p>
                <a:endParaRPr lang="en-GB" sz="1200" dirty="0">
                  <a:solidFill>
                    <a:schemeClr val="tx2"/>
                  </a:solidFill>
                </a:endParaRPr>
              </a:p>
              <a:p>
                <a:r>
                  <a:rPr lang="en-GB" sz="1200" dirty="0">
                    <a:solidFill>
                      <a:schemeClr val="tx2"/>
                    </a:solidFill>
                  </a:rPr>
                  <a:t>(For a +170 crossing the crabbing is just 10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at 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1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sz="1200" dirty="0">
                    <a:solidFill>
                      <a:schemeClr val="tx2"/>
                    </a:solidFill>
                  </a:rPr>
                  <a:t> The same is true for B2.)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3DB323-F84A-1D61-8A62-B59CF6A68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376" y="2326746"/>
                <a:ext cx="7080208" cy="2031325"/>
              </a:xfrm>
              <a:prstGeom prst="rect">
                <a:avLst/>
              </a:prstGeom>
              <a:blipFill>
                <a:blip r:embed="rId3"/>
                <a:stretch>
                  <a:fillRect l="-1254" t="-2484" b="-372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urple and white logo&#10;&#10;Description automatically generated">
            <a:extLst>
              <a:ext uri="{FF2B5EF4-FFF2-40B4-BE49-F238E27FC236}">
                <a16:creationId xmlns:a16="http://schemas.microsoft.com/office/drawing/2014/main" id="{D6BE07C9-4B9D-D031-D199-F0DAB6E75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045" y="6417735"/>
            <a:ext cx="880179" cy="37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0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8F397-553E-1B45-96A8-C0F301BD5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004" y="0"/>
            <a:ext cx="8387070" cy="544152"/>
          </a:xfrm>
        </p:spPr>
        <p:txBody>
          <a:bodyPr>
            <a:normAutofit/>
          </a:bodyPr>
          <a:lstStyle/>
          <a:p>
            <a:r>
              <a:rPr lang="en-US" sz="2600" dirty="0"/>
              <a:t>Preliminary results, B1 at collision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5CE3CFB-D41A-4640-AF7F-AF83E3A23D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79397" y="2009895"/>
                <a:ext cx="5803338" cy="2497476"/>
              </a:xfrm>
            </p:spPr>
            <p:txBody>
              <a:bodyPr>
                <a:normAutofit/>
              </a:bodyPr>
              <a:lstStyle/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B1 is circulating;</a:t>
                </a: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B2 enters in Head On collision against B1;</a:t>
                </a: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Crossing angle is +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170</m:t>
                    </m:r>
                    <m:r>
                      <a:rPr lang="en-GB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accent3"/>
                    </a:solidFill>
                  </a:rPr>
                  <a:t>The expected crabbing is ~+10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GB" sz="1400" b="0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1400" b="0" dirty="0">
                    <a:solidFill>
                      <a:schemeClr val="tx2"/>
                    </a:solidFill>
                  </a:rPr>
                  <a:t>, i.e. the head is ABOVE the tail.</a:t>
                </a:r>
              </a:p>
              <a:p>
                <a:pPr marL="57150"/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accent3"/>
                    </a:solidFill>
                  </a:rPr>
                  <a:t>What you are seeing on the left is exactly what we were looking for!</a:t>
                </a:r>
              </a:p>
              <a:p>
                <a:pPr marL="57150"/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What about B2?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5CE3CFB-D41A-4640-AF7F-AF83E3A23D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79397" y="2009895"/>
                <a:ext cx="5803338" cy="2497476"/>
              </a:xfrm>
              <a:blipFill>
                <a:blip r:embed="rId2"/>
                <a:stretch>
                  <a:fillRect l="-873" t="-3553" b="-2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2ACCB-CDE1-A940-BAF2-0FB76A14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9F1B90-F508-9697-050C-1112E92C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3E78-BB85-9E41-91BD-07BA2D04BD5C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BFE2F-CC5D-EF84-46B9-4D2565A2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pic>
        <p:nvPicPr>
          <p:cNvPr id="12" name="Picture 11" descr="A purple and white logo&#10;&#10;Description automatically generated">
            <a:extLst>
              <a:ext uri="{FF2B5EF4-FFF2-40B4-BE49-F238E27FC236}">
                <a16:creationId xmlns:a16="http://schemas.microsoft.com/office/drawing/2014/main" id="{C271E237-2EF8-CF97-A3FC-9CA0F89A5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045" y="6417735"/>
            <a:ext cx="880179" cy="3723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434B98-EAEE-C364-ED82-88092501B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06" y="2173603"/>
            <a:ext cx="4634428" cy="219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6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8F397-553E-1B45-96A8-C0F301BD5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004" y="0"/>
            <a:ext cx="8387070" cy="544152"/>
          </a:xfrm>
        </p:spPr>
        <p:txBody>
          <a:bodyPr>
            <a:normAutofit/>
          </a:bodyPr>
          <a:lstStyle/>
          <a:p>
            <a:r>
              <a:rPr lang="en-US" sz="2600" dirty="0"/>
              <a:t>Preliminary results, B2 at collision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5CE3CFB-D41A-4640-AF7F-AF83E3A23D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79397" y="978409"/>
                <a:ext cx="5803338" cy="4901181"/>
              </a:xfrm>
            </p:spPr>
            <p:txBody>
              <a:bodyPr>
                <a:normAutofit/>
              </a:bodyPr>
              <a:lstStyle/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B2 is circulating;</a:t>
                </a: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B1 enters in Head On collision against B2;</a:t>
                </a: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Crossing angle is +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170</m:t>
                    </m:r>
                    <m:r>
                      <a:rPr lang="en-GB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accent3"/>
                    </a:solidFill>
                  </a:rPr>
                  <a:t>The expected crabbing is ~+10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GB" sz="1400" b="0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1400" b="0" dirty="0">
                    <a:solidFill>
                      <a:schemeClr val="tx2"/>
                    </a:solidFill>
                  </a:rPr>
                  <a:t>, i.e. the head is ABOVE the tail.</a:t>
                </a:r>
              </a:p>
              <a:p>
                <a:pPr marL="57150"/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Disclaimer: The signal is so bad that </a:t>
                </a:r>
                <a:r>
                  <a:rPr lang="en-US" sz="1400" b="0" dirty="0">
                    <a:solidFill>
                      <a:schemeClr val="accent3"/>
                    </a:solidFill>
                  </a:rPr>
                  <a:t>we cannot retrieve any useful information from the dataset containing the moments after collision.</a:t>
                </a:r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We are still investigating why this is so bad.</a:t>
                </a:r>
              </a:p>
              <a:p>
                <a:pPr marL="57150"/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Can we do something about it?</a:t>
                </a:r>
              </a:p>
              <a:p>
                <a:pPr marL="57150"/>
                <a:endParaRPr lang="en-US" sz="1400" b="0" dirty="0">
                  <a:solidFill>
                    <a:schemeClr val="tx2"/>
                  </a:solidFill>
                </a:endParaRP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The bunches stayed in collision for a while at +170 and we have some more data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b="0" dirty="0">
                    <a:solidFill>
                      <a:schemeClr val="tx2"/>
                    </a:solidFill>
                  </a:rPr>
                  <a:t> we can use that data since we are talking about a closed orbit effect!</a:t>
                </a:r>
              </a:p>
              <a:p>
                <a:pPr marL="57150"/>
                <a:r>
                  <a:rPr lang="en-US" sz="1400" b="0" dirty="0">
                    <a:solidFill>
                      <a:schemeClr val="tx2"/>
                    </a:solidFill>
                  </a:rPr>
                  <a:t>If these are included the crabbing is found again with the expected value.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5CE3CFB-D41A-4640-AF7F-AF83E3A23D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79397" y="978409"/>
                <a:ext cx="5803338" cy="4901181"/>
              </a:xfrm>
              <a:blipFill>
                <a:blip r:embed="rId2"/>
                <a:stretch>
                  <a:fillRect l="-873" t="-1813" r="-152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2ACCB-CDE1-A940-BAF2-0FB76A14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9F1B90-F508-9697-050C-1112E92C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4935-30C8-A84C-AC4D-5F39F406E0D1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BFE2F-CC5D-EF84-46B9-4D2565A2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pic>
        <p:nvPicPr>
          <p:cNvPr id="11" name="Picture 10" descr="A purple and white logo&#10;&#10;Description automatically generated">
            <a:extLst>
              <a:ext uri="{FF2B5EF4-FFF2-40B4-BE49-F238E27FC236}">
                <a16:creationId xmlns:a16="http://schemas.microsoft.com/office/drawing/2014/main" id="{58AF7F55-775C-205F-A7D4-80E4B537D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045" y="6417735"/>
            <a:ext cx="880179" cy="3723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48D757-736D-60C8-D7EC-8F656DFB7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62" y="2296393"/>
            <a:ext cx="4733279" cy="226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63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0537F-039C-BD4B-B372-D11DF678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DE5E-C796-E340-953F-AA7B90F2DD25}" type="datetime1">
              <a:rPr lang="it-IT" smtClean="0"/>
              <a:t>02/07/24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B72AB-4686-8A4C-B95E-606777D4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Fornara | MD11603 LSWG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69336-34B8-8147-9F6E-B02C2446B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AD42461-BA68-DA4D-85C6-A0C42097EFC6}"/>
              </a:ext>
            </a:extLst>
          </p:cNvPr>
          <p:cNvSpPr txBox="1">
            <a:spLocks/>
          </p:cNvSpPr>
          <p:nvPr/>
        </p:nvSpPr>
        <p:spPr>
          <a:xfrm>
            <a:off x="-13698" y="75461"/>
            <a:ext cx="12205698" cy="4382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Conclusions</a:t>
            </a:r>
            <a:br>
              <a:rPr lang="en-GB" dirty="0"/>
            </a:br>
            <a:br>
              <a:rPr lang="en-GB" dirty="0"/>
            </a:br>
            <a:endParaRPr lang="en-IT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EF66A46B-BB30-7B4A-80B0-E969FB91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943737"/>
            <a:ext cx="11376024" cy="29705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T" sz="1600" b="0" dirty="0">
                <a:solidFill>
                  <a:schemeClr val="tx2"/>
                </a:solidFill>
              </a:rPr>
              <a:t>The results presented are yet preliminary and much more can be done on these (very) noisy datasets, to qualify the HT monitor for the best.</a:t>
            </a:r>
          </a:p>
          <a:p>
            <a:pPr marL="0" indent="0" algn="ctr">
              <a:buNone/>
            </a:pPr>
            <a:endParaRPr lang="en-IT" sz="1600" b="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IT" sz="1600" b="0" dirty="0">
                <a:solidFill>
                  <a:schemeClr val="tx2"/>
                </a:solidFill>
              </a:rPr>
              <a:t>The </a:t>
            </a:r>
            <a:r>
              <a:rPr lang="en-IT" sz="1600" b="0" dirty="0">
                <a:solidFill>
                  <a:srgbClr val="FF0000"/>
                </a:solidFill>
              </a:rPr>
              <a:t>datasets</a:t>
            </a:r>
            <a:r>
              <a:rPr lang="en-IT" sz="1600" b="0" dirty="0">
                <a:solidFill>
                  <a:schemeClr val="tx2"/>
                </a:solidFill>
              </a:rPr>
              <a:t> related to the </a:t>
            </a:r>
            <a:r>
              <a:rPr lang="en-IT" sz="1600" b="0" dirty="0">
                <a:solidFill>
                  <a:srgbClr val="FF0000"/>
                </a:solidFill>
              </a:rPr>
              <a:t>scans</a:t>
            </a:r>
            <a:r>
              <a:rPr lang="en-IT" sz="1600" b="0" dirty="0">
                <a:solidFill>
                  <a:schemeClr val="tx2"/>
                </a:solidFill>
              </a:rPr>
              <a:t> also show the </a:t>
            </a:r>
            <a:r>
              <a:rPr lang="en-IT" sz="1600" b="0" dirty="0">
                <a:solidFill>
                  <a:srgbClr val="FF0000"/>
                </a:solidFill>
              </a:rPr>
              <a:t>expected behavior</a:t>
            </a:r>
            <a:r>
              <a:rPr lang="en-IT" sz="1600" b="0" dirty="0">
                <a:solidFill>
                  <a:schemeClr val="tx2"/>
                </a:solidFill>
              </a:rPr>
              <a:t>, so this is really going in the direction that we want.</a:t>
            </a:r>
          </a:p>
          <a:p>
            <a:pPr marL="0" indent="0" algn="ctr">
              <a:buNone/>
            </a:pPr>
            <a:endParaRPr lang="en-IT" sz="1600" b="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IT" sz="1600" b="0" dirty="0">
                <a:solidFill>
                  <a:schemeClr val="tx2"/>
                </a:solidFill>
              </a:rPr>
              <a:t>So in MD11603 we were able to:</a:t>
            </a:r>
          </a:p>
          <a:p>
            <a:pPr algn="ctr"/>
            <a:r>
              <a:rPr lang="en-IT" sz="1600" b="0" dirty="0">
                <a:solidFill>
                  <a:schemeClr val="tx2"/>
                </a:solidFill>
              </a:rPr>
              <a:t>Study an effect that produces </a:t>
            </a:r>
            <a:r>
              <a:rPr lang="en-IT" sz="1600" b="0" dirty="0">
                <a:solidFill>
                  <a:srgbClr val="FF0000"/>
                </a:solidFill>
              </a:rPr>
              <a:t>crabbing</a:t>
            </a:r>
            <a:r>
              <a:rPr lang="en-IT" sz="1600" b="0" dirty="0">
                <a:solidFill>
                  <a:schemeClr val="tx2"/>
                </a:solidFill>
              </a:rPr>
              <a:t> even </a:t>
            </a:r>
            <a:r>
              <a:rPr lang="en-IT" sz="1600" b="0" dirty="0">
                <a:solidFill>
                  <a:srgbClr val="FF0000"/>
                </a:solidFill>
              </a:rPr>
              <a:t>without Crab Cavities</a:t>
            </a:r>
            <a:r>
              <a:rPr lang="en-IT" sz="1600" b="0" dirty="0">
                <a:solidFill>
                  <a:schemeClr val="tx2"/>
                </a:solidFill>
              </a:rPr>
              <a:t>;</a:t>
            </a:r>
          </a:p>
          <a:p>
            <a:pPr algn="ctr"/>
            <a:r>
              <a:rPr lang="en-IT" sz="1600" b="0" dirty="0">
                <a:solidFill>
                  <a:srgbClr val="FF0000"/>
                </a:solidFill>
              </a:rPr>
              <a:t>Test the HT Monitor </a:t>
            </a:r>
            <a:r>
              <a:rPr lang="en-IT" sz="1600" b="0" dirty="0">
                <a:solidFill>
                  <a:schemeClr val="tx2"/>
                </a:solidFill>
              </a:rPr>
              <a:t>capabilities on very small signals comparable to the residual crabbing in HL-LHC;</a:t>
            </a:r>
          </a:p>
          <a:p>
            <a:pPr algn="ctr"/>
            <a:r>
              <a:rPr lang="en-IT" sz="1600" b="0" dirty="0">
                <a:solidFill>
                  <a:schemeClr val="tx2"/>
                </a:solidFill>
              </a:rPr>
              <a:t>Measure for the </a:t>
            </a:r>
            <a:r>
              <a:rPr lang="en-IT" sz="1600" b="0" dirty="0">
                <a:solidFill>
                  <a:srgbClr val="FF0000"/>
                </a:solidFill>
              </a:rPr>
              <a:t>first time</a:t>
            </a:r>
            <a:r>
              <a:rPr lang="en-IT" sz="1600" b="0" dirty="0">
                <a:solidFill>
                  <a:schemeClr val="tx2"/>
                </a:solidFill>
              </a:rPr>
              <a:t> a </a:t>
            </a:r>
            <a:r>
              <a:rPr lang="en-IT" sz="1600" b="0" dirty="0">
                <a:solidFill>
                  <a:srgbClr val="FF0000"/>
                </a:solidFill>
              </a:rPr>
              <a:t>crabbing orbit in the LHC</a:t>
            </a:r>
            <a:r>
              <a:rPr lang="en-IT" sz="1600" b="0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7" name="Picture 6" descr="A purple and white logo&#10;&#10;Description automatically generated">
            <a:extLst>
              <a:ext uri="{FF2B5EF4-FFF2-40B4-BE49-F238E27FC236}">
                <a16:creationId xmlns:a16="http://schemas.microsoft.com/office/drawing/2014/main" id="{6A95F681-59E2-0825-CCFC-704906B32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045" y="6417735"/>
            <a:ext cx="880179" cy="37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29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6B0790-AEBC-F442-8338-2825D0317384}"/>
              </a:ext>
            </a:extLst>
          </p:cNvPr>
          <p:cNvSpPr txBox="1"/>
          <p:nvPr/>
        </p:nvSpPr>
        <p:spPr>
          <a:xfrm>
            <a:off x="4930224" y="2875002"/>
            <a:ext cx="23315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600" dirty="0"/>
              <a:t>Thank you!</a:t>
            </a:r>
            <a:endParaRPr lang="en-IT" sz="3600" dirty="0"/>
          </a:p>
        </p:txBody>
      </p:sp>
      <p:pic>
        <p:nvPicPr>
          <p:cNvPr id="3" name="Picture 2" descr="A purple and white logo&#10;&#10;Description automatically generated">
            <a:extLst>
              <a:ext uri="{FF2B5EF4-FFF2-40B4-BE49-F238E27FC236}">
                <a16:creationId xmlns:a16="http://schemas.microsoft.com/office/drawing/2014/main" id="{AACB6D26-711B-FF9D-76CA-34DCC6D31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955" y="727250"/>
            <a:ext cx="1856090" cy="78526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D53774E-5A5E-2098-BB7F-FFEAE4D6BCEF}"/>
              </a:ext>
            </a:extLst>
          </p:cNvPr>
          <p:cNvSpPr/>
          <p:nvPr/>
        </p:nvSpPr>
        <p:spPr>
          <a:xfrm>
            <a:off x="5284447" y="6153968"/>
            <a:ext cx="1739598" cy="4824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7995</TotalTime>
  <Words>797</Words>
  <Application>Microsoft Macintosh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Roboto</vt:lpstr>
      <vt:lpstr>Office Theme</vt:lpstr>
      <vt:lpstr>MD11603 - Measuring crabbing induced by Head-On Beam Beam</vt:lpstr>
      <vt:lpstr>PowerPoint Presentation</vt:lpstr>
      <vt:lpstr>PowerPoint Presentation</vt:lpstr>
      <vt:lpstr>Preliminary results, B1 at collision</vt:lpstr>
      <vt:lpstr>Preliminary results, B2 at collision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Chaos indicators for accelerator physics - potential uses and open questions</dc:title>
  <dc:creator>Andrea Fornara</dc:creator>
  <cp:lastModifiedBy>Andrea Fornara</cp:lastModifiedBy>
  <cp:revision>29</cp:revision>
  <dcterms:created xsi:type="dcterms:W3CDTF">2023-10-11T07:24:02Z</dcterms:created>
  <dcterms:modified xsi:type="dcterms:W3CDTF">2024-07-02T12:15:04Z</dcterms:modified>
</cp:coreProperties>
</file>