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  <p:sldMasterId id="2147483667" r:id="rId5"/>
  </p:sldMasterIdLst>
  <p:notesMasterIdLst>
    <p:notesMasterId r:id="rId28"/>
  </p:notesMasterIdLst>
  <p:handoutMasterIdLst>
    <p:handoutMasterId r:id="rId29"/>
  </p:handoutMasterIdLst>
  <p:sldIdLst>
    <p:sldId id="345" r:id="rId6"/>
    <p:sldId id="528" r:id="rId7"/>
    <p:sldId id="479" r:id="rId8"/>
    <p:sldId id="529" r:id="rId9"/>
    <p:sldId id="539" r:id="rId10"/>
    <p:sldId id="530" r:id="rId11"/>
    <p:sldId id="543" r:id="rId12"/>
    <p:sldId id="531" r:id="rId13"/>
    <p:sldId id="541" r:id="rId14"/>
    <p:sldId id="542" r:id="rId15"/>
    <p:sldId id="532" r:id="rId16"/>
    <p:sldId id="533" r:id="rId17"/>
    <p:sldId id="534" r:id="rId18"/>
    <p:sldId id="544" r:id="rId19"/>
    <p:sldId id="538" r:id="rId20"/>
    <p:sldId id="540" r:id="rId21"/>
    <p:sldId id="546" r:id="rId22"/>
    <p:sldId id="545" r:id="rId23"/>
    <p:sldId id="535" r:id="rId24"/>
    <p:sldId id="480" r:id="rId25"/>
    <p:sldId id="481" r:id="rId26"/>
    <p:sldId id="536" r:id="rId2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414" autoAdjust="0"/>
  </p:normalViewPr>
  <p:slideViewPr>
    <p:cSldViewPr snapToObjects="1" showGuides="1">
      <p:cViewPr varScale="1">
        <p:scale>
          <a:sx n="144" d="100"/>
          <a:sy n="144" d="100"/>
        </p:scale>
        <p:origin x="744" y="114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presProps" Target="presProps.xml"/><Relationship Id="rId8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02/07/2024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02/07/2024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8086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7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7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Effect of spurious quench heater and CLIQ firing on the LHC and the future HL-LHC beams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2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495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Effect of spurious quench heater and CLIQ firing on the LHC and the future HL-LHC beams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2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9721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/>
              <a:t>Effect of spurious quench heater and CLIQ firing on the LHC and the future HL-LHC beams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2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3357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/>
              <a:t>Effect of spurious quench heater and CLIQ firing on the LHC and the future HL-LHC beams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1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2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9602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GB" noProof="0"/>
              <a:t>Effect of spurious quench heater and CLIQ firing on the LHC and the future HL-LHC beams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258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dirty="0"/>
              <a:t>To </a:t>
            </a:r>
            <a:r>
              <a:rPr lang="fr-FR" noProof="0" dirty="0" err="1"/>
              <a:t>edit</a:t>
            </a:r>
            <a:r>
              <a:rPr lang="fr-FR" noProof="0" dirty="0"/>
              <a:t> speaker </a:t>
            </a:r>
            <a:r>
              <a:rPr lang="fr-FR" noProof="0" dirty="0" err="1"/>
              <a:t>name</a:t>
            </a:r>
            <a:r>
              <a:rPr lang="fr-FR" noProof="0" dirty="0"/>
              <a:t> go to Insert &gt; Header &amp; </a:t>
            </a:r>
            <a:r>
              <a:rPr lang="fr-FR" noProof="0" dirty="0" err="1"/>
              <a:t>Footer</a:t>
            </a:r>
            <a:r>
              <a:rPr lang="fr-FR" noProof="0" dirty="0"/>
              <a:t> and </a:t>
            </a:r>
            <a:r>
              <a:rPr lang="fr-FR" noProof="0" dirty="0" err="1"/>
              <a:t>apply</a:t>
            </a:r>
            <a:r>
              <a:rPr lang="fr-FR" noProof="0" dirty="0"/>
              <a:t> to all </a:t>
            </a:r>
            <a:r>
              <a:rPr lang="fr-FR" noProof="0" dirty="0" err="1"/>
              <a:t>slides</a:t>
            </a:r>
            <a:r>
              <a:rPr lang="fr-FR" noProof="0" dirty="0"/>
              <a:t> </a:t>
            </a:r>
            <a:r>
              <a:rPr lang="fr-FR" noProof="0" dirty="0" err="1"/>
              <a:t>except</a:t>
            </a:r>
            <a:r>
              <a:rPr lang="fr-FR" noProof="0" dirty="0"/>
              <a:t> </a:t>
            </a:r>
            <a:r>
              <a:rPr lang="fr-FR" noProof="0" dirty="0" err="1"/>
              <a:t>title</a:t>
            </a:r>
            <a:r>
              <a:rPr lang="fr-FR" noProof="0" dirty="0"/>
              <a:t> page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Effect of spurious quench heater and CLIQ firing on the LHC and the future HL-LHC beams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355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4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2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247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1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Effect of spurious quench heater and CLIQ firing on the LHC and the future HL-LHC beams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14968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.png"/><Relationship Id="rId5" Type="http://schemas.openxmlformats.org/officeDocument/2006/relationships/image" Target="../media/image16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637112"/>
            <a:ext cx="7200000" cy="1800000"/>
          </a:xfrm>
        </p:spPr>
        <p:txBody>
          <a:bodyPr/>
          <a:lstStyle/>
          <a:p>
            <a:r>
              <a:rPr lang="sv-SE"/>
              <a:t>MD7203: Rematched IR7 optics for improved cleaning performance and impedance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259632" y="4663960"/>
            <a:ext cx="7096024" cy="1354088"/>
          </a:xfrm>
        </p:spPr>
        <p:txBody>
          <a:bodyPr>
            <a:normAutofit fontScale="85000" lnSpcReduction="20000"/>
          </a:bodyPr>
          <a:lstStyle/>
          <a:p>
            <a:r>
              <a:rPr lang="en-GB"/>
              <a:t>B. Lindström, R. Bruce, X. Buffat, R. de Maria, A. Donadon,</a:t>
            </a:r>
            <a:br>
              <a:rPr lang="en-GB"/>
            </a:br>
            <a:r>
              <a:rPr lang="en-GB"/>
              <a:t>L. Giacomel, </a:t>
            </a:r>
            <a:r>
              <a:rPr lang="it-IT"/>
              <a:t>D. Mirarchi</a:t>
            </a:r>
            <a:r>
              <a:rPr lang="en-GB"/>
              <a:t>, M. Monikowska, N. Mounet, S. Redaelli, </a:t>
            </a:r>
            <a:br>
              <a:rPr lang="en-GB"/>
            </a:br>
            <a:r>
              <a:rPr lang="en-GB"/>
              <a:t>D. Veres, F. Van der Veken</a:t>
            </a:r>
          </a:p>
          <a:p>
            <a:endParaRPr lang="en-GB"/>
          </a:p>
          <a:p>
            <a:r>
              <a:rPr lang="en-GB"/>
              <a:t>Thanks to:</a:t>
            </a:r>
            <a:r>
              <a:rPr lang="it-IT"/>
              <a:t> S. Fartoukh, M. Solfaroli, R. Tomás, </a:t>
            </a:r>
            <a:br>
              <a:rPr lang="it-IT"/>
            </a:br>
            <a:r>
              <a:rPr lang="it-IT"/>
              <a:t>J. Wenninger, MD coordinators, LHC OP, OMC team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2CABE635-27FA-A3E9-6628-A8791E5561E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71600" y="6200775"/>
            <a:ext cx="6480000" cy="349250"/>
          </a:xfrm>
        </p:spPr>
        <p:txBody>
          <a:bodyPr/>
          <a:lstStyle/>
          <a:p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July 2024 – LSWG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7927EA-E45E-F795-28DD-6FDC4B68CD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3918" y="597457"/>
            <a:ext cx="3027682" cy="1543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0986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99B1919C-0EE2-9215-2ACD-C62BD45850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3" y="1588994"/>
            <a:ext cx="4571993" cy="2324160"/>
          </a:xfrm>
          <a:prstGeom prst="rect">
            <a:avLst/>
          </a:prstGeom>
        </p:spPr>
      </p:pic>
      <p:pic>
        <p:nvPicPr>
          <p:cNvPr id="7" name="Picture 6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A16522DC-383F-8B6F-BB37-32C5331DA5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8" y="3913154"/>
            <a:ext cx="4571999" cy="232416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D4BCAC-4D95-E85F-F425-6D9458BCD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B2H losses (IR7 MD vs HL MD)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8C77DD-5F71-424D-6C72-FBE8D4F34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00000"/>
            <a:ext cx="7920000" cy="5226167"/>
          </a:xfrm>
        </p:spPr>
        <p:txBody>
          <a:bodyPr>
            <a:normAutofit/>
          </a:bodyPr>
          <a:lstStyle/>
          <a:p>
            <a:r>
              <a:rPr lang="sv-SE" sz="2000"/>
              <a:t>Not obvious why smaller than expected improvement in IR7 MD</a:t>
            </a:r>
          </a:p>
          <a:p>
            <a:r>
              <a:rPr lang="sv-SE" sz="2000"/>
              <a:t>O(1e-5) differences – needs detailed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903407-E073-AFCE-22C2-439E57F82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B049A48-900C-C208-4950-1B07593737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pic>
        <p:nvPicPr>
          <p:cNvPr id="5" name="Picture 4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D4E32620-1DFD-A6A3-14E7-27472F857C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9" y="3913144"/>
            <a:ext cx="4572001" cy="2324164"/>
          </a:xfrm>
          <a:prstGeom prst="rect">
            <a:avLst/>
          </a:prstGeom>
        </p:spPr>
      </p:pic>
      <p:pic>
        <p:nvPicPr>
          <p:cNvPr id="8" name="Picture 7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726334D2-FAC7-A57A-1A43-30C8938EE97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9" y="1588981"/>
            <a:ext cx="4571991" cy="232415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EA81B17-3B3C-C880-A38E-C31395E40D03}"/>
              </a:ext>
            </a:extLst>
          </p:cNvPr>
          <p:cNvSpPr txBox="1"/>
          <p:nvPr/>
        </p:nvSpPr>
        <p:spPr>
          <a:xfrm>
            <a:off x="899592" y="1620000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IR7 MD sim.</a:t>
            </a:r>
            <a:endParaRPr lang="en-US" sz="14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A48434C-A88F-8081-78EF-F85A6150BB6A}"/>
              </a:ext>
            </a:extLst>
          </p:cNvPr>
          <p:cNvSpPr txBox="1"/>
          <p:nvPr/>
        </p:nvSpPr>
        <p:spPr>
          <a:xfrm>
            <a:off x="904958" y="3984312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IR7 MD meas.</a:t>
            </a:r>
            <a:endParaRPr lang="en-US" sz="14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237D71-8DA5-8080-C787-A6FF9217043E}"/>
              </a:ext>
            </a:extLst>
          </p:cNvPr>
          <p:cNvSpPr txBox="1"/>
          <p:nvPr/>
        </p:nvSpPr>
        <p:spPr>
          <a:xfrm>
            <a:off x="5508104" y="1625717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HL MD sim.</a:t>
            </a:r>
            <a:endParaRPr lang="en-US" sz="14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B78C7D6-007D-FB30-67F3-505032474CC5}"/>
              </a:ext>
            </a:extLst>
          </p:cNvPr>
          <p:cNvSpPr txBox="1"/>
          <p:nvPr/>
        </p:nvSpPr>
        <p:spPr>
          <a:xfrm>
            <a:off x="5513470" y="3990029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HL MD meas.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3482566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4BF29289-BA06-C054-7C06-700B79BFCA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28800"/>
            <a:ext cx="4572008" cy="2272941"/>
          </a:xfrm>
          <a:prstGeom prst="rect">
            <a:avLst/>
          </a:prstGeom>
        </p:spPr>
      </p:pic>
      <p:pic>
        <p:nvPicPr>
          <p:cNvPr id="11" name="Picture 10" descr="A graph of red and blue lines&#10;&#10;Description automatically generated">
            <a:extLst>
              <a:ext uri="{FF2B5EF4-FFF2-40B4-BE49-F238E27FC236}">
                <a16:creationId xmlns:a16="http://schemas.microsoft.com/office/drawing/2014/main" id="{FC24F244-73F2-B20D-D02D-63E136BE23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2" y="1628800"/>
            <a:ext cx="4572008" cy="2272941"/>
          </a:xfrm>
          <a:prstGeom prst="rect">
            <a:avLst/>
          </a:prstGeom>
        </p:spPr>
      </p:pic>
      <p:pic>
        <p:nvPicPr>
          <p:cNvPr id="14" name="Picture 13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3B87913E-35D0-E37F-B90F-310EA2EFB7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901732"/>
            <a:ext cx="4572008" cy="2272941"/>
          </a:xfrm>
          <a:prstGeom prst="rect">
            <a:avLst/>
          </a:prstGeom>
        </p:spPr>
      </p:pic>
      <p:pic>
        <p:nvPicPr>
          <p:cNvPr id="17" name="Picture 16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7F5FA9F9-34F3-2CE3-B93D-490C3DE842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8" y="3901740"/>
            <a:ext cx="4571992" cy="22729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D4BCAC-4D95-E85F-F425-6D9458BCD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B1H losses (FT – IR7 MD)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8C77DD-5F71-424D-6C72-FBE8D4F34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00000"/>
            <a:ext cx="7920000" cy="5226167"/>
          </a:xfrm>
        </p:spPr>
        <p:txBody>
          <a:bodyPr>
            <a:normAutofit/>
          </a:bodyPr>
          <a:lstStyle/>
          <a:p>
            <a:r>
              <a:rPr lang="sv-SE" sz="2000"/>
              <a:t>Simulated 39 % improvement – measured 45 %</a:t>
            </a:r>
          </a:p>
          <a:p>
            <a:pPr marL="0" indent="0">
              <a:buNone/>
            </a:pPr>
            <a:endParaRPr lang="en-US" sz="20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903407-E073-AFCE-22C2-439E57F82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BDCBB9C-75E8-4F50-F0B9-80CF61B40D8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CB17BDA6-2063-5732-60C3-A63AC6B2BFC1}"/>
              </a:ext>
            </a:extLst>
          </p:cNvPr>
          <p:cNvSpPr txBox="1"/>
          <p:nvPr/>
        </p:nvSpPr>
        <p:spPr>
          <a:xfrm>
            <a:off x="2511358" y="1645188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nominal sim.</a:t>
            </a:r>
            <a:endParaRPr lang="en-US" sz="14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3EBD0F0-1C51-E87A-F279-433D0B7789F4}"/>
              </a:ext>
            </a:extLst>
          </p:cNvPr>
          <p:cNvSpPr txBox="1"/>
          <p:nvPr/>
        </p:nvSpPr>
        <p:spPr>
          <a:xfrm>
            <a:off x="2516724" y="4009500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nominal meas.</a:t>
            </a:r>
            <a:endParaRPr lang="en-US" sz="14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FD82EB9-1426-8318-EF7C-D72A7F55D318}"/>
              </a:ext>
            </a:extLst>
          </p:cNvPr>
          <p:cNvSpPr txBox="1"/>
          <p:nvPr/>
        </p:nvSpPr>
        <p:spPr>
          <a:xfrm>
            <a:off x="7094812" y="1645188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IR7 MD sim.</a:t>
            </a:r>
            <a:endParaRPr lang="en-US" sz="140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00FA74-9F8D-1183-5B14-CB0563688916}"/>
              </a:ext>
            </a:extLst>
          </p:cNvPr>
          <p:cNvSpPr txBox="1"/>
          <p:nvPr/>
        </p:nvSpPr>
        <p:spPr>
          <a:xfrm>
            <a:off x="7100178" y="4009500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IR7 MD meas.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8937084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438AB57B-A448-F0D5-C18D-FD340FD822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pic>
        <p:nvPicPr>
          <p:cNvPr id="6" name="Picture 5" descr="A graph of red and blue lines&#10;&#10;Description automatically generated">
            <a:extLst>
              <a:ext uri="{FF2B5EF4-FFF2-40B4-BE49-F238E27FC236}">
                <a16:creationId xmlns:a16="http://schemas.microsoft.com/office/drawing/2014/main" id="{FB1BD875-BF3F-47ED-11D4-7F2D055E29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28800"/>
            <a:ext cx="4572000" cy="2272937"/>
          </a:xfrm>
          <a:prstGeom prst="rect">
            <a:avLst/>
          </a:prstGeom>
        </p:spPr>
      </p:pic>
      <p:pic>
        <p:nvPicPr>
          <p:cNvPr id="9" name="Picture 8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AE0C178F-3FC5-9682-1797-F18983ED84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1628800"/>
            <a:ext cx="4572000" cy="2272937"/>
          </a:xfrm>
          <a:prstGeom prst="rect">
            <a:avLst/>
          </a:prstGeom>
        </p:spPr>
      </p:pic>
      <p:pic>
        <p:nvPicPr>
          <p:cNvPr id="12" name="Picture 11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D89AD226-2C98-20B3-6D92-D5F1572D7B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901732"/>
            <a:ext cx="4572008" cy="2272941"/>
          </a:xfrm>
          <a:prstGeom prst="rect">
            <a:avLst/>
          </a:prstGeom>
        </p:spPr>
      </p:pic>
      <p:pic>
        <p:nvPicPr>
          <p:cNvPr id="15" name="Picture 14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D695DBB0-EFFF-E389-A608-0F53F89A24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0" y="3901736"/>
            <a:ext cx="4572000" cy="22729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D4BCAC-4D95-E85F-F425-6D9458BCD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B1V losses (FT – IR7 MD)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8C77DD-5F71-424D-6C72-FBE8D4F34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00000"/>
            <a:ext cx="7920000" cy="5226167"/>
          </a:xfrm>
        </p:spPr>
        <p:txBody>
          <a:bodyPr>
            <a:normAutofit/>
          </a:bodyPr>
          <a:lstStyle/>
          <a:p>
            <a:r>
              <a:rPr lang="sv-SE" sz="2000"/>
              <a:t>Simulated 65 % improvement – measured 52 %</a:t>
            </a:r>
          </a:p>
          <a:p>
            <a:pPr marL="0" indent="0">
              <a:buNone/>
            </a:pPr>
            <a:endParaRPr lang="en-US" sz="20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903407-E073-AFCE-22C2-439E57F82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ED71CF1-9DE1-F675-9E5D-8D844A21783B}"/>
              </a:ext>
            </a:extLst>
          </p:cNvPr>
          <p:cNvSpPr txBox="1"/>
          <p:nvPr/>
        </p:nvSpPr>
        <p:spPr>
          <a:xfrm>
            <a:off x="2511358" y="1645188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nominal sim.</a:t>
            </a:r>
            <a:endParaRPr lang="en-US" sz="14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F097AFD-0B18-0F52-A960-C7CF12C72578}"/>
              </a:ext>
            </a:extLst>
          </p:cNvPr>
          <p:cNvSpPr txBox="1"/>
          <p:nvPr/>
        </p:nvSpPr>
        <p:spPr>
          <a:xfrm>
            <a:off x="2516724" y="4009500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nominal meas.</a:t>
            </a:r>
            <a:endParaRPr lang="en-US" sz="14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718FDB3-9830-97E7-43D2-B2C7C28E0F8E}"/>
              </a:ext>
            </a:extLst>
          </p:cNvPr>
          <p:cNvSpPr txBox="1"/>
          <p:nvPr/>
        </p:nvSpPr>
        <p:spPr>
          <a:xfrm>
            <a:off x="7094812" y="1645188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IR7 MD sim.</a:t>
            </a:r>
            <a:endParaRPr lang="en-US" sz="14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14C3568-82B7-CA20-A1DF-4C6389310E3F}"/>
              </a:ext>
            </a:extLst>
          </p:cNvPr>
          <p:cNvSpPr txBox="1"/>
          <p:nvPr/>
        </p:nvSpPr>
        <p:spPr>
          <a:xfrm>
            <a:off x="7100178" y="4009500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IR7 MD meas.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8977523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61509BE-3F47-666B-5594-6424DBF359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F450805-85D7-3950-6C3E-680C7D4D2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TCT losses – B2V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79D0CC-2466-C38A-A5FA-A8A0CBE1C6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00000"/>
            <a:ext cx="7920000" cy="5226167"/>
          </a:xfrm>
        </p:spPr>
        <p:txBody>
          <a:bodyPr>
            <a:normAutofit/>
          </a:bodyPr>
          <a:lstStyle/>
          <a:p>
            <a:r>
              <a:rPr lang="sv-SE" sz="1800"/>
              <a:t>Significant increase of TCT losses</a:t>
            </a:r>
          </a:p>
          <a:p>
            <a:r>
              <a:rPr lang="sv-SE" sz="1800"/>
              <a:t>TCT power load and detector background should be evaluated</a:t>
            </a:r>
          </a:p>
          <a:p>
            <a:r>
              <a:rPr lang="sv-SE" sz="1800"/>
              <a:t>Can be mitigated with phase advance from TCP to TCT </a:t>
            </a:r>
          </a:p>
          <a:p>
            <a:r>
              <a:rPr lang="sv-SE" sz="1800"/>
              <a:t>n.b. TCTs at 18 sigma, go to 8.5 sigma during levelling</a:t>
            </a:r>
            <a:endParaRPr lang="en-US" sz="18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D1750B-B39F-5679-6B34-1E57C4EAA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8" name="Picture 7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CF52F6C1-4D40-A009-1E7B-D0484D9DA9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4533837"/>
            <a:ext cx="4571999" cy="2324163"/>
          </a:xfrm>
          <a:prstGeom prst="rect">
            <a:avLst/>
          </a:prstGeom>
        </p:spPr>
      </p:pic>
      <p:pic>
        <p:nvPicPr>
          <p:cNvPr id="10" name="Picture 9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910039AE-1D4C-2E64-D199-11D285C95A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1" y="4533837"/>
            <a:ext cx="4571999" cy="2324163"/>
          </a:xfrm>
          <a:prstGeom prst="rect">
            <a:avLst/>
          </a:prstGeom>
        </p:spPr>
      </p:pic>
      <p:pic>
        <p:nvPicPr>
          <p:cNvPr id="12" name="Picture 11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A5F7E2DF-4662-6AF6-1B6A-72D0F7238C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1999" y="2209674"/>
            <a:ext cx="4572001" cy="2324164"/>
          </a:xfrm>
          <a:prstGeom prst="rect">
            <a:avLst/>
          </a:prstGeom>
        </p:spPr>
      </p:pic>
      <p:pic>
        <p:nvPicPr>
          <p:cNvPr id="14" name="Picture 13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3C0FB971-ACBE-8AE2-B25C-3722BC3B60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" y="2209674"/>
            <a:ext cx="4572000" cy="2324164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1C4B622-18E6-90F2-B1A1-5C86F807373A}"/>
              </a:ext>
            </a:extLst>
          </p:cNvPr>
          <p:cNvCxnSpPr/>
          <p:nvPr/>
        </p:nvCxnSpPr>
        <p:spPr>
          <a:xfrm flipV="1">
            <a:off x="2483769" y="5882082"/>
            <a:ext cx="4464496" cy="2880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4F3C161-75CA-1AF4-2BD0-321CDF8FD630}"/>
              </a:ext>
            </a:extLst>
          </p:cNvPr>
          <p:cNvCxnSpPr>
            <a:cxnSpLocks/>
          </p:cNvCxnSpPr>
          <p:nvPr/>
        </p:nvCxnSpPr>
        <p:spPr>
          <a:xfrm flipV="1">
            <a:off x="2483769" y="3649834"/>
            <a:ext cx="4464496" cy="5040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4E4B0D4-577B-C548-BF49-B3A9B83C33E8}"/>
              </a:ext>
            </a:extLst>
          </p:cNvPr>
          <p:cNvSpPr txBox="1"/>
          <p:nvPr/>
        </p:nvSpPr>
        <p:spPr>
          <a:xfrm>
            <a:off x="318162" y="2293895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nominal sim.</a:t>
            </a:r>
            <a:endParaRPr lang="en-US" sz="14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80C7D20-F38B-17D5-9B45-0D1A5D50C54C}"/>
              </a:ext>
            </a:extLst>
          </p:cNvPr>
          <p:cNvSpPr txBox="1"/>
          <p:nvPr/>
        </p:nvSpPr>
        <p:spPr>
          <a:xfrm>
            <a:off x="323528" y="4658207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nominal meas.</a:t>
            </a:r>
            <a:endParaRPr lang="en-US" sz="140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48C28EA-B83B-3701-79CE-83C4EB5A0483}"/>
              </a:ext>
            </a:extLst>
          </p:cNvPr>
          <p:cNvSpPr txBox="1"/>
          <p:nvPr/>
        </p:nvSpPr>
        <p:spPr>
          <a:xfrm>
            <a:off x="4901616" y="2293895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IR7 MD sim.</a:t>
            </a:r>
            <a:endParaRPr lang="en-US" sz="14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B616499-CC16-61A4-6733-8E6F45EE7A10}"/>
              </a:ext>
            </a:extLst>
          </p:cNvPr>
          <p:cNvSpPr txBox="1"/>
          <p:nvPr/>
        </p:nvSpPr>
        <p:spPr>
          <a:xfrm>
            <a:off x="4906982" y="4658207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IR7 MD meas.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3042530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684D32-EDB1-EB11-3A95-88C8829485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Impedance – tune shift measurements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7B1DD6-821C-B42D-C199-2DFF4172E3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sz="2000"/>
              <a:t>Measured between one normal and one half indiv, before and after optics transition (following coll. alignment)</a:t>
            </a:r>
            <a:endParaRPr lang="en-US" sz="20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DF3076-FD13-E805-BA3F-EE07B42F5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20DC0EC-B4A4-19BE-B0B3-FADC9E0AF2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374721"/>
              </p:ext>
            </p:extLst>
          </p:nvPr>
        </p:nvGraphicFramePr>
        <p:xfrm>
          <a:off x="899592" y="2564904"/>
          <a:ext cx="652805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5610">
                  <a:extLst>
                    <a:ext uri="{9D8B030D-6E8A-4147-A177-3AD203B41FA5}">
                      <a16:colId xmlns:a16="http://schemas.microsoft.com/office/drawing/2014/main" val="2060077942"/>
                    </a:ext>
                  </a:extLst>
                </a:gridCol>
                <a:gridCol w="1305610">
                  <a:extLst>
                    <a:ext uri="{9D8B030D-6E8A-4147-A177-3AD203B41FA5}">
                      <a16:colId xmlns:a16="http://schemas.microsoft.com/office/drawing/2014/main" val="1291596566"/>
                    </a:ext>
                  </a:extLst>
                </a:gridCol>
                <a:gridCol w="1305610">
                  <a:extLst>
                    <a:ext uri="{9D8B030D-6E8A-4147-A177-3AD203B41FA5}">
                      <a16:colId xmlns:a16="http://schemas.microsoft.com/office/drawing/2014/main" val="902076644"/>
                    </a:ext>
                  </a:extLst>
                </a:gridCol>
                <a:gridCol w="1305610">
                  <a:extLst>
                    <a:ext uri="{9D8B030D-6E8A-4147-A177-3AD203B41FA5}">
                      <a16:colId xmlns:a16="http://schemas.microsoft.com/office/drawing/2014/main" val="869553849"/>
                    </a:ext>
                  </a:extLst>
                </a:gridCol>
                <a:gridCol w="1305610">
                  <a:extLst>
                    <a:ext uri="{9D8B030D-6E8A-4147-A177-3AD203B41FA5}">
                      <a16:colId xmlns:a16="http://schemas.microsoft.com/office/drawing/2014/main" val="13160532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B1H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B1V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B2H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B2V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163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/>
                        <a:t>reference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1.26e-4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1.85e-4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1.79e-4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1.44e-4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629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/>
                        <a:t>new optics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1.18e-4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1.32e-4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1.30e-4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1.28e-4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38800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/>
                        <a:t>gain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>
                          <a:solidFill>
                            <a:srgbClr val="FFC000"/>
                          </a:solidFill>
                        </a:rPr>
                        <a:t>4 %</a:t>
                      </a:r>
                      <a:endParaRPr lang="en-US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>
                          <a:solidFill>
                            <a:srgbClr val="00B050"/>
                          </a:solidFill>
                        </a:rPr>
                        <a:t>26 %</a:t>
                      </a:r>
                      <a:endParaRPr lang="en-US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>
                          <a:solidFill>
                            <a:srgbClr val="00B050"/>
                          </a:solidFill>
                        </a:rPr>
                        <a:t>33 %</a:t>
                      </a:r>
                      <a:endParaRPr lang="en-US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>
                          <a:solidFill>
                            <a:srgbClr val="00B050"/>
                          </a:solidFill>
                        </a:rPr>
                        <a:t>19 %</a:t>
                      </a:r>
                      <a:endParaRPr lang="en-US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0212402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BE8E2FEC-8045-76F6-0701-A0C45C9360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0564735"/>
              </p:ext>
            </p:extLst>
          </p:nvPr>
        </p:nvGraphicFramePr>
        <p:xfrm>
          <a:off x="899592" y="4625685"/>
          <a:ext cx="652805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5610">
                  <a:extLst>
                    <a:ext uri="{9D8B030D-6E8A-4147-A177-3AD203B41FA5}">
                      <a16:colId xmlns:a16="http://schemas.microsoft.com/office/drawing/2014/main" val="2060077942"/>
                    </a:ext>
                  </a:extLst>
                </a:gridCol>
                <a:gridCol w="1305610">
                  <a:extLst>
                    <a:ext uri="{9D8B030D-6E8A-4147-A177-3AD203B41FA5}">
                      <a16:colId xmlns:a16="http://schemas.microsoft.com/office/drawing/2014/main" val="1291596566"/>
                    </a:ext>
                  </a:extLst>
                </a:gridCol>
                <a:gridCol w="1305610">
                  <a:extLst>
                    <a:ext uri="{9D8B030D-6E8A-4147-A177-3AD203B41FA5}">
                      <a16:colId xmlns:a16="http://schemas.microsoft.com/office/drawing/2014/main" val="902076644"/>
                    </a:ext>
                  </a:extLst>
                </a:gridCol>
                <a:gridCol w="1305610">
                  <a:extLst>
                    <a:ext uri="{9D8B030D-6E8A-4147-A177-3AD203B41FA5}">
                      <a16:colId xmlns:a16="http://schemas.microsoft.com/office/drawing/2014/main" val="869553849"/>
                    </a:ext>
                  </a:extLst>
                </a:gridCol>
                <a:gridCol w="1305610">
                  <a:extLst>
                    <a:ext uri="{9D8B030D-6E8A-4147-A177-3AD203B41FA5}">
                      <a16:colId xmlns:a16="http://schemas.microsoft.com/office/drawing/2014/main" val="13160532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B1 indiv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B1 half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B2 indiv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B2 half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163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/>
                        <a:t>reference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9.55e10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5.77e10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9.68e10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6.06e10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629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/>
                        <a:t>new optics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9.40e10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5.75e10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9.88e10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5.76e10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388007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C0B27AD1-95C7-5BEA-00F7-6DD6F72717BB}"/>
              </a:ext>
            </a:extLst>
          </p:cNvPr>
          <p:cNvSpPr txBox="1"/>
          <p:nvPr/>
        </p:nvSpPr>
        <p:spPr>
          <a:xfrm>
            <a:off x="898983" y="2245700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tune shift</a:t>
            </a:r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ADF95A-7B90-0A22-D371-282C1D2150F0}"/>
              </a:ext>
            </a:extLst>
          </p:cNvPr>
          <p:cNvSpPr txBox="1"/>
          <p:nvPr/>
        </p:nvSpPr>
        <p:spPr>
          <a:xfrm>
            <a:off x="898983" y="4255329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bunch intensity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5556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F40232-B9FF-D868-4225-7CDF45B04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Summary of observables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760B05-D85B-D4D2-3576-60F8C2A2AF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124744"/>
            <a:ext cx="7920000" cy="5001423"/>
          </a:xfrm>
        </p:spPr>
        <p:txBody>
          <a:bodyPr>
            <a:normAutofit/>
          </a:bodyPr>
          <a:lstStyle/>
          <a:p>
            <a:r>
              <a:rPr lang="sv-SE" sz="2000"/>
              <a:t>Fractional change new optics compared to reference</a:t>
            </a:r>
          </a:p>
          <a:p>
            <a:r>
              <a:rPr lang="sv-SE" sz="2000"/>
              <a:t>DS improved in all cases</a:t>
            </a:r>
          </a:p>
          <a:p>
            <a:endParaRPr lang="sv-SE" sz="2000"/>
          </a:p>
          <a:p>
            <a:endParaRPr lang="sv-SE" sz="2000"/>
          </a:p>
          <a:p>
            <a:endParaRPr lang="sv-SE" sz="2000"/>
          </a:p>
          <a:p>
            <a:endParaRPr lang="sv-SE" sz="2000"/>
          </a:p>
          <a:p>
            <a:endParaRPr lang="sv-SE" sz="2000"/>
          </a:p>
          <a:p>
            <a:endParaRPr lang="sv-SE" sz="2000"/>
          </a:p>
          <a:p>
            <a:endParaRPr lang="sv-SE" sz="2000"/>
          </a:p>
          <a:p>
            <a:endParaRPr lang="sv-SE" sz="2000"/>
          </a:p>
          <a:p>
            <a:endParaRPr lang="sv-SE" sz="2000"/>
          </a:p>
          <a:p>
            <a:r>
              <a:rPr lang="sv-SE" sz="2000"/>
              <a:t>Meas. </a:t>
            </a:r>
            <a:r>
              <a:rPr lang="el-GR" sz="2000"/>
              <a:t>σ</a:t>
            </a:r>
            <a:r>
              <a:rPr lang="sv-SE" sz="2000"/>
              <a:t> = 0.074</a:t>
            </a:r>
          </a:p>
          <a:p>
            <a:r>
              <a:rPr lang="sv-SE" sz="2000"/>
              <a:t>Numbers in () not reliable due to very low absolute losses </a:t>
            </a:r>
            <a:endParaRPr lang="en-US" sz="20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5EBE7C-84DD-D202-704C-B067C5B9D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C78A777-7DFE-B9ED-ACD7-A719C7638F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2569901"/>
              </p:ext>
            </p:extLst>
          </p:nvPr>
        </p:nvGraphicFramePr>
        <p:xfrm>
          <a:off x="251518" y="1916832"/>
          <a:ext cx="8640964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4420">
                  <a:extLst>
                    <a:ext uri="{9D8B030D-6E8A-4147-A177-3AD203B41FA5}">
                      <a16:colId xmlns:a16="http://schemas.microsoft.com/office/drawing/2014/main" val="868529071"/>
                    </a:ext>
                  </a:extLst>
                </a:gridCol>
                <a:gridCol w="617212">
                  <a:extLst>
                    <a:ext uri="{9D8B030D-6E8A-4147-A177-3AD203B41FA5}">
                      <a16:colId xmlns:a16="http://schemas.microsoft.com/office/drawing/2014/main" val="461064553"/>
                    </a:ext>
                  </a:extLst>
                </a:gridCol>
                <a:gridCol w="617212">
                  <a:extLst>
                    <a:ext uri="{9D8B030D-6E8A-4147-A177-3AD203B41FA5}">
                      <a16:colId xmlns:a16="http://schemas.microsoft.com/office/drawing/2014/main" val="2538278676"/>
                    </a:ext>
                  </a:extLst>
                </a:gridCol>
                <a:gridCol w="617212">
                  <a:extLst>
                    <a:ext uri="{9D8B030D-6E8A-4147-A177-3AD203B41FA5}">
                      <a16:colId xmlns:a16="http://schemas.microsoft.com/office/drawing/2014/main" val="235661908"/>
                    </a:ext>
                  </a:extLst>
                </a:gridCol>
                <a:gridCol w="617212">
                  <a:extLst>
                    <a:ext uri="{9D8B030D-6E8A-4147-A177-3AD203B41FA5}">
                      <a16:colId xmlns:a16="http://schemas.microsoft.com/office/drawing/2014/main" val="2906004531"/>
                    </a:ext>
                  </a:extLst>
                </a:gridCol>
                <a:gridCol w="617212">
                  <a:extLst>
                    <a:ext uri="{9D8B030D-6E8A-4147-A177-3AD203B41FA5}">
                      <a16:colId xmlns:a16="http://schemas.microsoft.com/office/drawing/2014/main" val="2113218471"/>
                    </a:ext>
                  </a:extLst>
                </a:gridCol>
                <a:gridCol w="617212">
                  <a:extLst>
                    <a:ext uri="{9D8B030D-6E8A-4147-A177-3AD203B41FA5}">
                      <a16:colId xmlns:a16="http://schemas.microsoft.com/office/drawing/2014/main" val="886632436"/>
                    </a:ext>
                  </a:extLst>
                </a:gridCol>
                <a:gridCol w="617212">
                  <a:extLst>
                    <a:ext uri="{9D8B030D-6E8A-4147-A177-3AD203B41FA5}">
                      <a16:colId xmlns:a16="http://schemas.microsoft.com/office/drawing/2014/main" val="3114911391"/>
                    </a:ext>
                  </a:extLst>
                </a:gridCol>
                <a:gridCol w="617212">
                  <a:extLst>
                    <a:ext uri="{9D8B030D-6E8A-4147-A177-3AD203B41FA5}">
                      <a16:colId xmlns:a16="http://schemas.microsoft.com/office/drawing/2014/main" val="405415353"/>
                    </a:ext>
                  </a:extLst>
                </a:gridCol>
                <a:gridCol w="617212">
                  <a:extLst>
                    <a:ext uri="{9D8B030D-6E8A-4147-A177-3AD203B41FA5}">
                      <a16:colId xmlns:a16="http://schemas.microsoft.com/office/drawing/2014/main" val="2324777286"/>
                    </a:ext>
                  </a:extLst>
                </a:gridCol>
                <a:gridCol w="617212">
                  <a:extLst>
                    <a:ext uri="{9D8B030D-6E8A-4147-A177-3AD203B41FA5}">
                      <a16:colId xmlns:a16="http://schemas.microsoft.com/office/drawing/2014/main" val="2700708576"/>
                    </a:ext>
                  </a:extLst>
                </a:gridCol>
                <a:gridCol w="617212">
                  <a:extLst>
                    <a:ext uri="{9D8B030D-6E8A-4147-A177-3AD203B41FA5}">
                      <a16:colId xmlns:a16="http://schemas.microsoft.com/office/drawing/2014/main" val="3877630156"/>
                    </a:ext>
                  </a:extLst>
                </a:gridCol>
                <a:gridCol w="617212">
                  <a:extLst>
                    <a:ext uri="{9D8B030D-6E8A-4147-A177-3AD203B41FA5}">
                      <a16:colId xmlns:a16="http://schemas.microsoft.com/office/drawing/2014/main" val="147119147"/>
                    </a:ext>
                  </a:extLst>
                </a:gridCol>
              </a:tblGrid>
              <a:tr h="0">
                <a:tc rowSpan="3"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sv-SE" sz="1400"/>
                        <a:t>B1H</a:t>
                      </a:r>
                      <a:endParaRPr lang="en-US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sv-SE" sz="1400"/>
                        <a:t>B1V</a:t>
                      </a:r>
                      <a:endParaRPr lang="en-US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sv-SE" sz="1400"/>
                        <a:t>B2H</a:t>
                      </a:r>
                      <a:endParaRPr lang="en-US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400"/>
                        <a:t>B2V</a:t>
                      </a:r>
                      <a:endParaRPr lang="en-US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498247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sv-SE" sz="1400"/>
                        <a:t>IR7 MD</a:t>
                      </a:r>
                      <a:endParaRPr lang="en-US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sv-SE" sz="1400"/>
                        <a:t>IR7 MD</a:t>
                      </a:r>
                      <a:endParaRPr lang="en-US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sv-SE" sz="1400"/>
                        <a:t>IR7 MD</a:t>
                      </a:r>
                      <a:endParaRPr lang="en-US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sv-SE" sz="1400"/>
                        <a:t>HL MD</a:t>
                      </a:r>
                      <a:endParaRPr lang="en-US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sv-SE" sz="1400"/>
                        <a:t>IR7 MD</a:t>
                      </a:r>
                      <a:endParaRPr lang="en-US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sv-SE" sz="1400"/>
                        <a:t>HL MD</a:t>
                      </a:r>
                      <a:endParaRPr lang="en-US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287178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400"/>
                        <a:t>sim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400"/>
                        <a:t>meas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400"/>
                        <a:t>sim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400"/>
                        <a:t>meas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400"/>
                        <a:t>sim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400"/>
                        <a:t>meas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400"/>
                        <a:t>sim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400"/>
                        <a:t>meas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400"/>
                        <a:t>sim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400"/>
                        <a:t>meas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400"/>
                        <a:t>sim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400"/>
                        <a:t>meas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7258481"/>
                  </a:ext>
                </a:extLst>
              </a:tr>
              <a:tr h="132732">
                <a:tc>
                  <a:txBody>
                    <a:bodyPr/>
                    <a:lstStyle/>
                    <a:p>
                      <a:r>
                        <a:rPr lang="sv-SE" sz="1400"/>
                        <a:t>DS1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>
                          <a:solidFill>
                            <a:srgbClr val="00B050"/>
                          </a:solidFill>
                        </a:rPr>
                        <a:t>0.44</a:t>
                      </a:r>
                      <a:endParaRPr lang="en-US" sz="1400" b="1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>
                          <a:solidFill>
                            <a:srgbClr val="00B050"/>
                          </a:solidFill>
                        </a:rPr>
                        <a:t>0.63</a:t>
                      </a:r>
                      <a:endParaRPr lang="en-US" sz="1400" b="1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>
                          <a:solidFill>
                            <a:srgbClr val="00B050"/>
                          </a:solidFill>
                        </a:rPr>
                        <a:t>0.33</a:t>
                      </a:r>
                      <a:endParaRPr lang="en-US" sz="1400" b="1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>
                          <a:solidFill>
                            <a:srgbClr val="00B050"/>
                          </a:solidFill>
                        </a:rPr>
                        <a:t>0.60</a:t>
                      </a:r>
                      <a:endParaRPr lang="en-US" sz="1400" b="1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>
                          <a:solidFill>
                            <a:srgbClr val="00B050"/>
                          </a:solidFill>
                        </a:rPr>
                        <a:t>0.57</a:t>
                      </a:r>
                      <a:endParaRPr lang="en-US" sz="1400" b="1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>
                          <a:solidFill>
                            <a:srgbClr val="00B050"/>
                          </a:solidFill>
                        </a:rPr>
                        <a:t>0.81</a:t>
                      </a:r>
                      <a:endParaRPr lang="en-US" sz="1400" b="1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>
                          <a:solidFill>
                            <a:srgbClr val="00B050"/>
                          </a:solidFill>
                        </a:rPr>
                        <a:t>0.36</a:t>
                      </a:r>
                      <a:endParaRPr lang="en-US" sz="1400" b="1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>
                          <a:solidFill>
                            <a:srgbClr val="00B050"/>
                          </a:solidFill>
                        </a:rPr>
                        <a:t>0.42</a:t>
                      </a:r>
                      <a:endParaRPr lang="en-US" sz="1400" b="1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>
                          <a:solidFill>
                            <a:srgbClr val="00B050"/>
                          </a:solidFill>
                        </a:rPr>
                        <a:t>0.40</a:t>
                      </a:r>
                      <a:endParaRPr lang="en-US" sz="1400" b="1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>
                          <a:solidFill>
                            <a:srgbClr val="00B050"/>
                          </a:solidFill>
                        </a:rPr>
                        <a:t>0.36</a:t>
                      </a:r>
                      <a:endParaRPr lang="en-US" sz="1400" b="1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>
                          <a:solidFill>
                            <a:srgbClr val="00B050"/>
                          </a:solidFill>
                        </a:rPr>
                        <a:t>0.40</a:t>
                      </a:r>
                      <a:endParaRPr lang="en-US" sz="1400" b="1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>
                          <a:solidFill>
                            <a:srgbClr val="00B050"/>
                          </a:solidFill>
                        </a:rPr>
                        <a:t>0.44</a:t>
                      </a:r>
                      <a:endParaRPr lang="en-US" sz="1400" b="1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380362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sv-SE" sz="1400"/>
                        <a:t>TCT1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3.06</a:t>
                      </a:r>
                      <a:endParaRPr lang="en-US" sz="1400" b="1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1.04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2.71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3.59</a:t>
                      </a:r>
                      <a:endParaRPr lang="en-US" sz="1400" b="1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(0)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3.78</a:t>
                      </a:r>
                      <a:endParaRPr lang="en-US" sz="1400" b="1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1.05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1.23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(inf)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1.90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(inf)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0.61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891646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sv-SE" sz="1400"/>
                        <a:t>TCT2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(0)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2.92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(0)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1.08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(0)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1.16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(0)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1.38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(0)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0.98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(0)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0.64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421463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sv-SE" sz="1400"/>
                        <a:t>TCT5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0.99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2.45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(0)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1.15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15.8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7.89</a:t>
                      </a:r>
                      <a:endParaRPr lang="en-US" sz="1400" b="1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2.55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3.79</a:t>
                      </a:r>
                      <a:endParaRPr lang="en-US" sz="1400" b="1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(217)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3.71</a:t>
                      </a:r>
                      <a:endParaRPr lang="en-US" sz="1400" b="1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1.07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0.86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427810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sv-SE" sz="1400"/>
                        <a:t>TCT8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(206)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21.0</a:t>
                      </a:r>
                      <a:endParaRPr lang="en-US" sz="1400" b="1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(269)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13.8</a:t>
                      </a:r>
                      <a:endParaRPr lang="en-US" sz="1400" b="1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(0)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1.11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(0)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1.56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(0)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0.96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(inf)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0.77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72587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sv-SE" sz="1400"/>
                        <a:t>IR3 vs IR7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1.14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1.57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0.89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0.80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0.50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0.84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0.35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0.56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0.54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0.56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0.50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0.45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2768407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3B9A02B4-6075-1125-723D-955A692751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0791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845AA-FB08-7794-361C-33DE540548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Conclusions and next steps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63FCEF-B31B-D4EB-6305-3BF082202A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80728"/>
            <a:ext cx="7920000" cy="5145439"/>
          </a:xfrm>
        </p:spPr>
        <p:txBody>
          <a:bodyPr>
            <a:normAutofit/>
          </a:bodyPr>
          <a:lstStyle/>
          <a:p>
            <a:r>
              <a:rPr lang="sv-SE" sz="1800"/>
              <a:t>Very promising results on cleaning performance</a:t>
            </a:r>
          </a:p>
          <a:p>
            <a:pPr lvl="1"/>
            <a:r>
              <a:rPr lang="sv-SE" sz="1600"/>
              <a:t>DS leakage cut by 19 - 61 % in all cases</a:t>
            </a:r>
          </a:p>
          <a:p>
            <a:pPr lvl="1"/>
            <a:r>
              <a:rPr lang="sv-SE" sz="1600"/>
              <a:t>Simulations seem to overestimate the improvement in some cases</a:t>
            </a:r>
          </a:p>
          <a:p>
            <a:pPr lvl="2"/>
            <a:r>
              <a:rPr lang="sv-SE" sz="1400"/>
              <a:t>detailed analysis ongoing</a:t>
            </a:r>
          </a:p>
          <a:p>
            <a:pPr lvl="1"/>
            <a:r>
              <a:rPr lang="sv-SE" sz="1600"/>
              <a:t>TCT losses increase but can be mitigated if necessary</a:t>
            </a:r>
          </a:p>
          <a:p>
            <a:pPr lvl="2"/>
            <a:r>
              <a:rPr lang="sv-SE" sz="1400"/>
              <a:t>phase advance constraint already planned for HL optics</a:t>
            </a:r>
          </a:p>
          <a:p>
            <a:pPr lvl="1"/>
            <a:r>
              <a:rPr lang="sv-SE" sz="1600"/>
              <a:t>IR3 / IR7 loss balance shifts  -- in general larger fraction of losses in IR7</a:t>
            </a:r>
          </a:p>
          <a:p>
            <a:pPr lvl="1"/>
            <a:endParaRPr lang="sv-SE" sz="1600"/>
          </a:p>
          <a:p>
            <a:r>
              <a:rPr lang="sv-SE" sz="1800"/>
              <a:t>Significant reduction of impedance by 19 – 33 %</a:t>
            </a:r>
          </a:p>
          <a:p>
            <a:pPr lvl="1"/>
            <a:r>
              <a:rPr lang="sv-SE" sz="1400"/>
              <a:t>B1H outlier – to be understood</a:t>
            </a:r>
          </a:p>
          <a:p>
            <a:pPr lvl="1"/>
            <a:endParaRPr lang="sv-SE" sz="1600"/>
          </a:p>
          <a:p>
            <a:r>
              <a:rPr lang="sv-SE" sz="1800"/>
              <a:t>Next steps:</a:t>
            </a:r>
          </a:p>
          <a:p>
            <a:pPr lvl="1"/>
            <a:r>
              <a:rPr lang="sv-SE" sz="1400"/>
              <a:t>Integrate IR7 optics squeeze in nominal 2024 ramp and test in MD</a:t>
            </a:r>
          </a:p>
          <a:p>
            <a:pPr lvl="1"/>
            <a:r>
              <a:rPr lang="sv-SE" sz="1400"/>
              <a:t>Test ramp+squeeze with trains to evaluate steady state losses</a:t>
            </a:r>
          </a:p>
          <a:p>
            <a:pPr lvl="1"/>
            <a:r>
              <a:rPr lang="sv-SE" sz="1400"/>
              <a:t>Complete full set of loss maps (during ramp, off-momentum and ASD)</a:t>
            </a:r>
          </a:p>
          <a:p>
            <a:pPr lvl="1"/>
            <a:r>
              <a:rPr lang="sv-SE" sz="1400"/>
              <a:t>Orbit bump to improve cleaning further</a:t>
            </a:r>
          </a:p>
          <a:p>
            <a:pPr lvl="1"/>
            <a:r>
              <a:rPr lang="sv-SE" sz="1400"/>
              <a:t>Mitigate TCT losses</a:t>
            </a:r>
          </a:p>
          <a:p>
            <a:pPr lvl="1"/>
            <a:r>
              <a:rPr lang="sv-SE" sz="1400"/>
              <a:t>Cross-check (potential) increase of background with experiments</a:t>
            </a:r>
          </a:p>
          <a:p>
            <a:pPr lvl="1"/>
            <a:endParaRPr lang="sv-SE" sz="1600"/>
          </a:p>
          <a:p>
            <a:pPr lvl="1"/>
            <a:endParaRPr lang="en-US" sz="16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F7919C-1632-7C35-1992-767D7B5D0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4135EF-10DE-F9DF-FD2C-14AFB9C013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038963D-6532-3DD5-A4E8-F7D5B2344F01}"/>
              </a:ext>
            </a:extLst>
          </p:cNvPr>
          <p:cNvSpPr/>
          <p:nvPr/>
        </p:nvSpPr>
        <p:spPr>
          <a:xfrm>
            <a:off x="467544" y="4149080"/>
            <a:ext cx="6624736" cy="19770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5682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845AA-FB08-7794-361C-33DE540548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Conclusions and next steps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63FCEF-B31B-D4EB-6305-3BF082202A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80728"/>
            <a:ext cx="7920000" cy="5145439"/>
          </a:xfrm>
        </p:spPr>
        <p:txBody>
          <a:bodyPr>
            <a:normAutofit/>
          </a:bodyPr>
          <a:lstStyle/>
          <a:p>
            <a:r>
              <a:rPr lang="sv-SE" sz="1800"/>
              <a:t>Very promising results on cleaning performance</a:t>
            </a:r>
          </a:p>
          <a:p>
            <a:pPr lvl="1"/>
            <a:r>
              <a:rPr lang="sv-SE" sz="1600"/>
              <a:t>DS leakage cut by 19 - 61 % in all cases</a:t>
            </a:r>
          </a:p>
          <a:p>
            <a:pPr lvl="1"/>
            <a:r>
              <a:rPr lang="sv-SE" sz="1600"/>
              <a:t>Simulations seem to overestimate the improvement in some cases</a:t>
            </a:r>
          </a:p>
          <a:p>
            <a:pPr lvl="2"/>
            <a:r>
              <a:rPr lang="sv-SE" sz="1400"/>
              <a:t>detailed analysis ongoing</a:t>
            </a:r>
          </a:p>
          <a:p>
            <a:pPr lvl="1"/>
            <a:r>
              <a:rPr lang="sv-SE" sz="1600"/>
              <a:t>TCT losses increase but can be mitigated if necessary</a:t>
            </a:r>
          </a:p>
          <a:p>
            <a:pPr lvl="2"/>
            <a:r>
              <a:rPr lang="sv-SE" sz="1400"/>
              <a:t>phase advance constraint already planned for HL optics</a:t>
            </a:r>
          </a:p>
          <a:p>
            <a:pPr lvl="1"/>
            <a:r>
              <a:rPr lang="sv-SE" sz="1600"/>
              <a:t>IR3 / IR7 loss balance shifts  -- in general larger fraction of losses in IR7</a:t>
            </a:r>
          </a:p>
          <a:p>
            <a:pPr lvl="1"/>
            <a:endParaRPr lang="sv-SE" sz="1600"/>
          </a:p>
          <a:p>
            <a:r>
              <a:rPr lang="sv-SE" sz="1800"/>
              <a:t>Significant reduction of impedance by 19 – 33 %</a:t>
            </a:r>
          </a:p>
          <a:p>
            <a:pPr lvl="1"/>
            <a:r>
              <a:rPr lang="sv-SE" sz="1400"/>
              <a:t>B1H outlier – to be understood</a:t>
            </a:r>
          </a:p>
          <a:p>
            <a:pPr lvl="1"/>
            <a:endParaRPr lang="sv-SE" sz="1600"/>
          </a:p>
          <a:p>
            <a:r>
              <a:rPr lang="sv-SE" sz="1800"/>
              <a:t>Next steps:</a:t>
            </a:r>
          </a:p>
          <a:p>
            <a:pPr lvl="1"/>
            <a:r>
              <a:rPr lang="sv-SE" sz="1400"/>
              <a:t>Integrate IR7 optics squeeze in nominal 2024 ramp and test in MD</a:t>
            </a:r>
          </a:p>
          <a:p>
            <a:pPr lvl="1"/>
            <a:r>
              <a:rPr lang="sv-SE" sz="1400"/>
              <a:t>Test ramp+squeeze with trains to evaluate steady state losses</a:t>
            </a:r>
          </a:p>
          <a:p>
            <a:pPr lvl="1"/>
            <a:r>
              <a:rPr lang="sv-SE" sz="1400"/>
              <a:t>Complete full set of loss maps (during ramp, off-momentum and ASD)</a:t>
            </a:r>
          </a:p>
          <a:p>
            <a:pPr lvl="1"/>
            <a:r>
              <a:rPr lang="sv-SE" sz="1400"/>
              <a:t>Orbit bump to improve cleaning further</a:t>
            </a:r>
          </a:p>
          <a:p>
            <a:pPr lvl="1"/>
            <a:r>
              <a:rPr lang="sv-SE" sz="1400"/>
              <a:t>Mitigate TCT losses</a:t>
            </a:r>
          </a:p>
          <a:p>
            <a:pPr lvl="1"/>
            <a:r>
              <a:rPr lang="sv-SE" sz="1400"/>
              <a:t>Cross-check (potential) increase of background with experiments</a:t>
            </a:r>
          </a:p>
          <a:p>
            <a:pPr lvl="1"/>
            <a:endParaRPr lang="sv-SE" sz="1600"/>
          </a:p>
          <a:p>
            <a:pPr lvl="1"/>
            <a:endParaRPr lang="en-US" sz="16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F7919C-1632-7C35-1992-767D7B5D0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4135EF-10DE-F9DF-FD2C-14AFB9C013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5515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39405-4DE8-6E1E-967F-D0EBE10A21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709000"/>
            <a:ext cx="7920000" cy="720000"/>
          </a:xfrm>
        </p:spPr>
        <p:txBody>
          <a:bodyPr/>
          <a:lstStyle/>
          <a:p>
            <a:r>
              <a:rPr lang="sv-SE"/>
              <a:t>Thanks a lot to OP, OMC and MD coordinators for the very strong support!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AC9D9E-AA9C-7D11-ADB8-79427B257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43369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4FCFE095-8C5D-94DE-E856-BFD0DC8A85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pic>
        <p:nvPicPr>
          <p:cNvPr id="22" name="Picture 21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DC13AB7D-9A4B-4E80-E705-E0D157E10F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313003"/>
            <a:ext cx="4571999" cy="2324163"/>
          </a:xfrm>
          <a:prstGeom prst="rect">
            <a:avLst/>
          </a:prstGeom>
        </p:spPr>
      </p:pic>
      <p:pic>
        <p:nvPicPr>
          <p:cNvPr id="23" name="Picture 22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DCD1A213-2AA8-1F6B-5E80-47CB92FF9C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4313003"/>
            <a:ext cx="4571999" cy="2324163"/>
          </a:xfrm>
          <a:prstGeom prst="rect">
            <a:avLst/>
          </a:prstGeom>
        </p:spPr>
      </p:pic>
      <p:pic>
        <p:nvPicPr>
          <p:cNvPr id="24" name="Picture 23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50BC2BF9-71CB-5BAE-89DC-757ADAB174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1998" y="1988840"/>
            <a:ext cx="4572001" cy="2324164"/>
          </a:xfrm>
          <a:prstGeom prst="rect">
            <a:avLst/>
          </a:prstGeom>
        </p:spPr>
      </p:pic>
      <p:pic>
        <p:nvPicPr>
          <p:cNvPr id="25" name="Picture 24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89E2C772-98DA-2023-E93A-D9003E9ADD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1988840"/>
            <a:ext cx="4572000" cy="232416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90B7260-6324-905C-7742-943B0F9A4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IR3 / IR7 balance of losses – B2V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B34B1-34AF-072E-8113-D64328A10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00000"/>
            <a:ext cx="7920000" cy="5226167"/>
          </a:xfrm>
        </p:spPr>
        <p:txBody>
          <a:bodyPr>
            <a:normAutofit/>
          </a:bodyPr>
          <a:lstStyle/>
          <a:p>
            <a:r>
              <a:rPr lang="sv-SE" sz="1800"/>
              <a:t>Balance of losses between IRs has implications for radiation dose</a:t>
            </a:r>
          </a:p>
          <a:p>
            <a:r>
              <a:rPr lang="sv-SE" sz="1800"/>
              <a:t>Can go up or down, here down by 44 % in IR3</a:t>
            </a:r>
          </a:p>
          <a:p>
            <a:r>
              <a:rPr lang="sv-SE" sz="1800"/>
              <a:t>Only preliminary indication – no off-momentum loss maps yet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C151FA-91B7-39C5-3468-08E44EDE6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B7855A2-7482-2D23-B442-5107ADE82184}"/>
              </a:ext>
            </a:extLst>
          </p:cNvPr>
          <p:cNvCxnSpPr>
            <a:cxnSpLocks/>
          </p:cNvCxnSpPr>
          <p:nvPr/>
        </p:nvCxnSpPr>
        <p:spPr>
          <a:xfrm>
            <a:off x="1403648" y="5373216"/>
            <a:ext cx="4464496" cy="720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71542E2-659C-83E5-E3D6-88522E1F504A}"/>
              </a:ext>
            </a:extLst>
          </p:cNvPr>
          <p:cNvCxnSpPr>
            <a:cxnSpLocks/>
          </p:cNvCxnSpPr>
          <p:nvPr/>
        </p:nvCxnSpPr>
        <p:spPr>
          <a:xfrm>
            <a:off x="1427380" y="3078914"/>
            <a:ext cx="4464496" cy="720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13BE38DE-13DB-A209-ADD2-694AF3069A76}"/>
              </a:ext>
            </a:extLst>
          </p:cNvPr>
          <p:cNvSpPr txBox="1"/>
          <p:nvPr/>
        </p:nvSpPr>
        <p:spPr>
          <a:xfrm>
            <a:off x="323528" y="2060848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nominal sim.</a:t>
            </a:r>
            <a:endParaRPr lang="en-US" sz="140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24708A8-A9A8-5A41-09CF-88455BCA64D1}"/>
              </a:ext>
            </a:extLst>
          </p:cNvPr>
          <p:cNvSpPr txBox="1"/>
          <p:nvPr/>
        </p:nvSpPr>
        <p:spPr>
          <a:xfrm>
            <a:off x="328894" y="4425160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nominal meas.</a:t>
            </a:r>
            <a:endParaRPr lang="en-US" sz="14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94ECB1C-E2E9-EA66-9F93-35ED697F12BC}"/>
              </a:ext>
            </a:extLst>
          </p:cNvPr>
          <p:cNvSpPr txBox="1"/>
          <p:nvPr/>
        </p:nvSpPr>
        <p:spPr>
          <a:xfrm>
            <a:off x="4906982" y="2060848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IR7 MD sim.</a:t>
            </a:r>
            <a:endParaRPr lang="en-US" sz="140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F0863C6-215C-A2E4-0397-BB969370B9F5}"/>
              </a:ext>
            </a:extLst>
          </p:cNvPr>
          <p:cNvSpPr txBox="1"/>
          <p:nvPr/>
        </p:nvSpPr>
        <p:spPr>
          <a:xfrm>
            <a:off x="4912348" y="4425160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IR7 MD meas.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719458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A9117-CC77-485D-B602-370BE55A8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Introduction and Motivation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486BB7-5299-4886-A46B-C86912BD2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7921" y="1124744"/>
            <a:ext cx="7920000" cy="5040560"/>
          </a:xfrm>
        </p:spPr>
        <p:txBody>
          <a:bodyPr>
            <a:normAutofit/>
          </a:bodyPr>
          <a:lstStyle/>
          <a:p>
            <a:r>
              <a:rPr lang="sv-SE" sz="2000" dirty="0"/>
              <a:t>HL-LHC beam intensity and brightness produces significant challenges:</a:t>
            </a:r>
          </a:p>
          <a:p>
            <a:pPr lvl="1"/>
            <a:r>
              <a:rPr lang="sv-SE" sz="1600" dirty="0"/>
              <a:t>Beam losses in IR7 DS could cause quenches</a:t>
            </a:r>
          </a:p>
          <a:p>
            <a:pPr lvl="1"/>
            <a:r>
              <a:rPr lang="sv-SE" sz="1600" dirty="0"/>
              <a:t>Impedance can cause instabilities</a:t>
            </a:r>
          </a:p>
          <a:p>
            <a:r>
              <a:rPr lang="sv-SE" sz="2000" dirty="0"/>
              <a:t>Beam losses:</a:t>
            </a:r>
          </a:p>
          <a:p>
            <a:pPr lvl="1"/>
            <a:r>
              <a:rPr lang="sv-SE" sz="1600" strike="sngStrike"/>
              <a:t>Mitigate </a:t>
            </a:r>
            <a:r>
              <a:rPr lang="sv-SE" sz="1600" strike="sngStrike" dirty="0"/>
              <a:t>them using TCLDs installed between two </a:t>
            </a:r>
            <a:r>
              <a:rPr lang="sv-SE" sz="1600" strike="sngStrike"/>
              <a:t>11T dipoles</a:t>
            </a:r>
            <a:br>
              <a:rPr lang="sv-SE" sz="1600"/>
            </a:br>
            <a:r>
              <a:rPr lang="sv-SE" sz="1600">
                <a:sym typeface="Wingdings" panose="05000000000000000000" pitchFamily="2" charset="2"/>
              </a:rPr>
              <a:t> A</a:t>
            </a:r>
            <a:r>
              <a:rPr lang="sv-SE" sz="1600"/>
              <a:t>lternative strategy for risk mitigation</a:t>
            </a:r>
            <a:endParaRPr lang="sv-SE" sz="1600" dirty="0"/>
          </a:p>
          <a:p>
            <a:r>
              <a:rPr lang="sv-SE" sz="2000" dirty="0"/>
              <a:t>Impedance:</a:t>
            </a:r>
          </a:p>
          <a:p>
            <a:pPr lvl="1"/>
            <a:r>
              <a:rPr lang="sv-SE" sz="1600"/>
              <a:t>Low-impedance collimators introduced (</a:t>
            </a:r>
            <a:r>
              <a:rPr lang="sv-SE" sz="1600" dirty="0"/>
              <a:t>LS2, LS3</a:t>
            </a:r>
            <a:r>
              <a:rPr lang="sv-SE" sz="1600"/>
              <a:t>), </a:t>
            </a:r>
          </a:p>
          <a:p>
            <a:pPr lvl="1"/>
            <a:r>
              <a:rPr lang="sv-SE" sz="1600"/>
              <a:t>Relaxed collimator settings</a:t>
            </a:r>
            <a:endParaRPr lang="sv-SE" sz="1600" dirty="0"/>
          </a:p>
          <a:p>
            <a:pPr lvl="1"/>
            <a:r>
              <a:rPr lang="sv-SE" sz="1600" dirty="0"/>
              <a:t>Further reduction </a:t>
            </a:r>
            <a:r>
              <a:rPr lang="sv-SE" sz="1600"/>
              <a:t>of impedance to improve margins</a:t>
            </a:r>
          </a:p>
          <a:p>
            <a:pPr lvl="1"/>
            <a:endParaRPr lang="sv-SE" sz="160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843122-DD1A-4B07-A6FA-7E77990A9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F8DD479-A65B-022C-E71E-ACE6F57025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ABB3C69-D812-969B-69A0-0EB48E9AA8CB}"/>
              </a:ext>
            </a:extLst>
          </p:cNvPr>
          <p:cNvSpPr txBox="1"/>
          <p:nvPr/>
        </p:nvSpPr>
        <p:spPr>
          <a:xfrm>
            <a:off x="3079760" y="4978356"/>
            <a:ext cx="324036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>
                <a:sym typeface="Wingdings" panose="05000000000000000000" pitchFamily="2" charset="2"/>
              </a:rPr>
              <a:t> new optics to mitigate both!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9833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CB754-17E4-1E30-F59D-8AF58CED7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Beta functions</a:t>
            </a:r>
            <a:endParaRPr lang="en-US"/>
          </a:p>
        </p:txBody>
      </p:sp>
      <p:pic>
        <p:nvPicPr>
          <p:cNvPr id="6" name="Content Placeholder 5" descr="Chart, histogram&#10;&#10;Description automatically generated">
            <a:extLst>
              <a:ext uri="{FF2B5EF4-FFF2-40B4-BE49-F238E27FC236}">
                <a16:creationId xmlns:a16="http://schemas.microsoft.com/office/drawing/2014/main" id="{254D9DDA-C255-C047-D9C0-4396B1BB40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242808"/>
            <a:ext cx="4616975" cy="4653136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5FEE0B-BE78-2EA0-CD17-F03A98C0E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8" name="Picture 7" descr="Histogram&#10;&#10;Description automatically generated">
            <a:extLst>
              <a:ext uri="{FF2B5EF4-FFF2-40B4-BE49-F238E27FC236}">
                <a16:creationId xmlns:a16="http://schemas.microsoft.com/office/drawing/2014/main" id="{714C4A34-57D7-0F67-17D7-F43B41D340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7025" y="1242808"/>
            <a:ext cx="4616975" cy="465313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CFF4142-5502-9CE6-883F-2AC68E4CCC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1077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D019BA-11A2-288E-72C7-ABA30E486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Dispersion</a:t>
            </a:r>
            <a:endParaRPr lang="en-US"/>
          </a:p>
        </p:txBody>
      </p:sp>
      <p:pic>
        <p:nvPicPr>
          <p:cNvPr id="6" name="Content Placeholder 5" descr="Chart, line chart&#10;&#10;Description automatically generated">
            <a:extLst>
              <a:ext uri="{FF2B5EF4-FFF2-40B4-BE49-F238E27FC236}">
                <a16:creationId xmlns:a16="http://schemas.microsoft.com/office/drawing/2014/main" id="{F3C60EAC-383D-DFA9-8DBE-EA0F052659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9672" y="900000"/>
            <a:ext cx="5448126" cy="366424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21BF6A-6FFD-40F6-A6BF-FF8421D02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2FC685-C44D-E75C-C3D5-6327AB4971E6}"/>
              </a:ext>
            </a:extLst>
          </p:cNvPr>
          <p:cNvSpPr txBox="1"/>
          <p:nvPr/>
        </p:nvSpPr>
        <p:spPr>
          <a:xfrm>
            <a:off x="1835696" y="4941168"/>
            <a:ext cx="31983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mcbwh.4l7.b1:  34 % of max</a:t>
            </a:r>
          </a:p>
          <a:p>
            <a:r>
              <a:rPr lang="en-US"/>
              <a:t>mcbch.7r7.b1:  50 % of max</a:t>
            </a:r>
          </a:p>
          <a:p>
            <a:r>
              <a:rPr lang="en-US"/>
              <a:t>mcbch.9r7.b1:  -3.7 % of max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FF3D1A-439A-7CF8-D72D-3929B5CFE616}"/>
              </a:ext>
            </a:extLst>
          </p:cNvPr>
          <p:cNvSpPr txBox="1"/>
          <p:nvPr/>
        </p:nvSpPr>
        <p:spPr>
          <a:xfrm>
            <a:off x="5508104" y="4800926"/>
            <a:ext cx="29518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The two large kicks per bump are at locations of small dispersion (0.1-0.2 m), so it should be Ok for the length change of the orbits – Jörg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FCDA68B-4487-1782-A2D6-11ED19B2DD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5566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F24A806-4042-2A89-6454-8A06B274AA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0AD0EF4-01ED-4A69-EE69-F64A0BC71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Collimator centers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CE0071-CCC4-2920-C900-4F337F83EE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00000"/>
            <a:ext cx="7920000" cy="5226167"/>
          </a:xfrm>
        </p:spPr>
        <p:txBody>
          <a:bodyPr>
            <a:normAutofit/>
          </a:bodyPr>
          <a:lstStyle/>
          <a:p>
            <a:r>
              <a:rPr lang="sv-SE" sz="1800"/>
              <a:t>Excellent agreement of collimator centers between MD optics and nominal</a:t>
            </a:r>
          </a:p>
          <a:p>
            <a:r>
              <a:rPr lang="sv-SE" sz="1800"/>
              <a:t>A few outliers, likely caused by erroneous loss spike detection during alignment</a:t>
            </a:r>
            <a:endParaRPr lang="en-US" sz="18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FAF7CC-46C4-5A91-430C-AAD8B6305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6" name="Picture 5" descr="A graph with lines and dots&#10;&#10;Description automatically generated">
            <a:extLst>
              <a:ext uri="{FF2B5EF4-FFF2-40B4-BE49-F238E27FC236}">
                <a16:creationId xmlns:a16="http://schemas.microsoft.com/office/drawing/2014/main" id="{722EA818-60DF-3550-52C4-4E75A00F16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095328"/>
            <a:ext cx="9144000" cy="2286000"/>
          </a:xfrm>
          <a:prstGeom prst="rect">
            <a:avLst/>
          </a:prstGeom>
        </p:spPr>
      </p:pic>
      <p:pic>
        <p:nvPicPr>
          <p:cNvPr id="8" name="Picture 7" descr="A graph with red and blue dots&#10;&#10;Description automatically generated">
            <a:extLst>
              <a:ext uri="{FF2B5EF4-FFF2-40B4-BE49-F238E27FC236}">
                <a16:creationId xmlns:a16="http://schemas.microsoft.com/office/drawing/2014/main" id="{DA669DB3-F6FB-4137-6CF2-07FEB72A24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852548"/>
            <a:ext cx="9144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6590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istogram&#10;&#10;Description automatically generated">
            <a:extLst>
              <a:ext uri="{FF2B5EF4-FFF2-40B4-BE49-F238E27FC236}">
                <a16:creationId xmlns:a16="http://schemas.microsoft.com/office/drawing/2014/main" id="{E477B559-7802-A412-7E15-F4877117DB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2912" y="2982772"/>
            <a:ext cx="3250062" cy="327551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CFFC94D-350F-4830-C3F4-6F77BBF64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New IR7 optics</a:t>
            </a:r>
            <a:r>
              <a:rPr lang="en-GB" baseline="30000"/>
              <a:t>1</a:t>
            </a:r>
            <a:r>
              <a:rPr lang="sv-SE" baseline="30000"/>
              <a:t>,</a:t>
            </a:r>
            <a:r>
              <a:rPr lang="en-GB" baseline="30000"/>
              <a:t>2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27685B-0A7F-AF8D-73AB-37286D59A1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989834"/>
            <a:ext cx="6264696" cy="4906963"/>
          </a:xfrm>
        </p:spPr>
        <p:txBody>
          <a:bodyPr>
            <a:normAutofit/>
          </a:bodyPr>
          <a:lstStyle/>
          <a:p>
            <a:r>
              <a:rPr lang="sv-SE" sz="1800"/>
              <a:t>Increase collimator beta functions</a:t>
            </a:r>
          </a:p>
          <a:p>
            <a:pPr lvl="1"/>
            <a:r>
              <a:rPr lang="sv-SE" sz="1600"/>
              <a:t>Larger normalized kicks on scattered particles </a:t>
            </a:r>
            <a:br>
              <a:rPr lang="sv-SE" sz="1600"/>
            </a:br>
            <a:r>
              <a:rPr lang="sv-SE" sz="1600"/>
              <a:t>→ larger probability of absorbing them in TCS /  TCLAs</a:t>
            </a:r>
          </a:p>
          <a:p>
            <a:pPr lvl="1"/>
            <a:r>
              <a:rPr lang="sv-SE" sz="1600"/>
              <a:t>Larger physical gaps → lower impedance</a:t>
            </a:r>
          </a:p>
          <a:p>
            <a:r>
              <a:rPr lang="sv-SE" sz="1800"/>
              <a:t>Increase single pass dispersion at TCS / TCLAs</a:t>
            </a:r>
          </a:p>
          <a:p>
            <a:pPr lvl="1"/>
            <a:r>
              <a:rPr lang="sv-SE" sz="1600"/>
              <a:t>Increased through optics rematch</a:t>
            </a:r>
          </a:p>
          <a:p>
            <a:pPr lvl="1"/>
            <a:r>
              <a:rPr lang="sv-SE" sz="1600"/>
              <a:t>Off-momentum particles scattered by TCP more </a:t>
            </a:r>
            <a:br>
              <a:rPr lang="sv-SE" sz="1600"/>
            </a:br>
            <a:r>
              <a:rPr lang="sv-SE" sz="1600"/>
              <a:t>likely intercepted before reaching the DS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FC7D5C-92DD-2AFC-04D9-93C3BC3BE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8A7B1E-F8A5-6E45-1F41-5B6A74844D9C}"/>
              </a:ext>
            </a:extLst>
          </p:cNvPr>
          <p:cNvSpPr txBox="1"/>
          <p:nvPr/>
        </p:nvSpPr>
        <p:spPr>
          <a:xfrm>
            <a:off x="3173084" y="6301643"/>
            <a:ext cx="54828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/>
              <a:t>1: </a:t>
            </a:r>
            <a:r>
              <a:rPr lang="fr-FR" sz="1200"/>
              <a:t>R. Bruce et al, https://doi.org/10.18429/JACoW-IPAC2021-MOPAB006</a:t>
            </a:r>
            <a:endParaRPr lang="sv-SE" sz="1200"/>
          </a:p>
          <a:p>
            <a:r>
              <a:rPr lang="sv-SE" sz="1200"/>
              <a:t>2: </a:t>
            </a:r>
            <a:r>
              <a:rPr lang="da-DK" sz="1200"/>
              <a:t>B. Lindstrom et al, https://doi.org/10.18429/JACoW-IPAC2022-TUPOTK062</a:t>
            </a:r>
            <a:endParaRPr lang="sv-SE" sz="12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4772A0D-1001-95AE-D3C3-2BCA0FE48B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4BCD35E-7953-6838-22EE-5782394F239D}"/>
              </a:ext>
            </a:extLst>
          </p:cNvPr>
          <p:cNvSpPr txBox="1"/>
          <p:nvPr/>
        </p:nvSpPr>
        <p:spPr>
          <a:xfrm>
            <a:off x="8166860" y="3352829"/>
            <a:ext cx="46679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/>
              <a:t>B2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004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A4BA1-364D-75E5-9091-2F72F3E193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First MDs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CB13C1-7F58-286F-3F4E-EB32DF8723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00000"/>
            <a:ext cx="7920000" cy="5456350"/>
          </a:xfrm>
        </p:spPr>
        <p:txBody>
          <a:bodyPr>
            <a:normAutofit lnSpcReduction="10000"/>
          </a:bodyPr>
          <a:lstStyle/>
          <a:p>
            <a:r>
              <a:rPr lang="sv-SE" sz="1800"/>
              <a:t>MD7203: New IR7 optics for improved cleaning and impedance</a:t>
            </a:r>
          </a:p>
          <a:p>
            <a:pPr lvl="1"/>
            <a:r>
              <a:rPr lang="sv-SE" sz="1400"/>
              <a:t>Only IR7 changed</a:t>
            </a:r>
          </a:p>
          <a:p>
            <a:pPr lvl="1"/>
            <a:r>
              <a:rPr lang="sv-SE" sz="1400"/>
              <a:t>First validation at FT only, real cycle requires combined ramp &amp; desqueeze</a:t>
            </a:r>
          </a:p>
          <a:p>
            <a:pPr lvl="1"/>
            <a:r>
              <a:rPr lang="sv-SE" sz="1400"/>
              <a:t>2024-05-16</a:t>
            </a:r>
          </a:p>
          <a:p>
            <a:pPr lvl="1"/>
            <a:r>
              <a:rPr lang="sv-SE" sz="1400"/>
              <a:t>Steps overview:</a:t>
            </a:r>
          </a:p>
          <a:p>
            <a:pPr lvl="2"/>
            <a:r>
              <a:rPr lang="sv-SE" sz="1000"/>
              <a:t>Optics measured in first fill</a:t>
            </a:r>
          </a:p>
          <a:p>
            <a:pPr lvl="2"/>
            <a:r>
              <a:rPr lang="sv-SE" sz="1000"/>
              <a:t>Nominal ramp to FT</a:t>
            </a:r>
          </a:p>
          <a:p>
            <a:pPr lvl="2"/>
            <a:r>
              <a:rPr lang="sv-SE" sz="1000"/>
              <a:t>Reference loss maps and impedance measurements</a:t>
            </a:r>
          </a:p>
          <a:p>
            <a:pPr lvl="2"/>
            <a:r>
              <a:rPr lang="sv-SE" sz="1000"/>
              <a:t>Desqueeze optics in IR7</a:t>
            </a:r>
          </a:p>
          <a:p>
            <a:pPr lvl="2"/>
            <a:r>
              <a:rPr lang="sv-SE" sz="1000"/>
              <a:t>Collimator alignment</a:t>
            </a:r>
          </a:p>
          <a:p>
            <a:pPr lvl="2"/>
            <a:r>
              <a:rPr lang="sv-SE" sz="1000"/>
              <a:t>Loss maps and impedance measurements</a:t>
            </a:r>
          </a:p>
          <a:p>
            <a:pPr lvl="1"/>
            <a:endParaRPr lang="sv-SE" sz="1400"/>
          </a:p>
          <a:p>
            <a:r>
              <a:rPr lang="sv-SE" sz="1800"/>
              <a:t>MD11243: HL-LHC optics cycle (part 1)</a:t>
            </a:r>
          </a:p>
          <a:p>
            <a:pPr lvl="1"/>
            <a:r>
              <a:rPr lang="sv-SE" sz="1400"/>
              <a:t>New optics whole machine</a:t>
            </a:r>
          </a:p>
          <a:p>
            <a:pPr lvl="1"/>
            <a:r>
              <a:rPr lang="sv-SE" sz="1400"/>
              <a:t>Initial assessment of feasibility of IR3 / IR7 desqueeze during ramp</a:t>
            </a:r>
          </a:p>
          <a:p>
            <a:pPr lvl="1"/>
            <a:r>
              <a:rPr lang="sv-SE" sz="1400"/>
              <a:t>2024-06-06 / 2024-06-08</a:t>
            </a:r>
          </a:p>
          <a:p>
            <a:pPr lvl="1"/>
            <a:r>
              <a:rPr lang="sv-SE" sz="1400"/>
              <a:t>Steps overview:</a:t>
            </a:r>
          </a:p>
          <a:p>
            <a:pPr lvl="2"/>
            <a:r>
              <a:rPr lang="sv-SE" sz="1000"/>
              <a:t>New injection optics</a:t>
            </a:r>
          </a:p>
          <a:p>
            <a:pPr lvl="2"/>
            <a:r>
              <a:rPr lang="sv-SE" sz="1000"/>
              <a:t>Optics measurements / corrections</a:t>
            </a:r>
          </a:p>
          <a:p>
            <a:pPr lvl="2"/>
            <a:r>
              <a:rPr lang="sv-SE" sz="1000"/>
              <a:t>Alignment at injection</a:t>
            </a:r>
          </a:p>
          <a:p>
            <a:pPr lvl="2"/>
            <a:r>
              <a:rPr lang="sv-SE" sz="1000"/>
              <a:t>Combined ramp and desqueeze in IR3 and IR7</a:t>
            </a:r>
          </a:p>
          <a:p>
            <a:pPr lvl="2"/>
            <a:r>
              <a:rPr lang="sv-SE" sz="1000"/>
              <a:t>Optics measurements / corrections</a:t>
            </a:r>
          </a:p>
          <a:p>
            <a:pPr lvl="2"/>
            <a:r>
              <a:rPr lang="sv-SE" sz="1000"/>
              <a:t>Alignment at FT</a:t>
            </a:r>
          </a:p>
          <a:p>
            <a:pPr lvl="2"/>
            <a:r>
              <a:rPr lang="sv-SE" sz="1000"/>
              <a:t>Aperture measurement</a:t>
            </a:r>
          </a:p>
          <a:p>
            <a:pPr lvl="2"/>
            <a:r>
              <a:rPr lang="sv-SE" sz="1000"/>
              <a:t>Ramp with tight collimator settings and loss maps at different energies (only B2)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540598-EF24-177B-DAC0-5DC9A2749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89A6C2-F4F7-1884-2FFD-347530EB04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5546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41EC3E6F-C362-5369-0006-BB10DF183E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pic>
        <p:nvPicPr>
          <p:cNvPr id="10" name="Picture 9" descr="A graph with blue and red dots&#10;&#10;Description automatically generated">
            <a:extLst>
              <a:ext uri="{FF2B5EF4-FFF2-40B4-BE49-F238E27FC236}">
                <a16:creationId xmlns:a16="http://schemas.microsoft.com/office/drawing/2014/main" id="{42A8CE3A-FA03-E895-0B59-38A98C67F3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095328"/>
            <a:ext cx="9144000" cy="2286000"/>
          </a:xfrm>
          <a:prstGeom prst="rect">
            <a:avLst/>
          </a:prstGeom>
        </p:spPr>
      </p:pic>
      <p:pic>
        <p:nvPicPr>
          <p:cNvPr id="7" name="Picture 6" descr="A graph with blue dots and a black background&#10;&#10;Description automatically generated">
            <a:extLst>
              <a:ext uri="{FF2B5EF4-FFF2-40B4-BE49-F238E27FC236}">
                <a16:creationId xmlns:a16="http://schemas.microsoft.com/office/drawing/2014/main" id="{9021D44A-6CD8-DF73-224C-BD6F678168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852548"/>
            <a:ext cx="9144000" cy="2286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0AD0EF4-01ED-4A69-EE69-F64A0BC71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Collimator centers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CE0071-CCC4-2920-C900-4F337F83EE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00000"/>
            <a:ext cx="7920000" cy="5226167"/>
          </a:xfrm>
        </p:spPr>
        <p:txBody>
          <a:bodyPr>
            <a:normAutofit/>
          </a:bodyPr>
          <a:lstStyle/>
          <a:p>
            <a:r>
              <a:rPr lang="sv-SE" sz="1600"/>
              <a:t>Excellent agreement of collimator centers between MD optics and nominal</a:t>
            </a:r>
          </a:p>
          <a:p>
            <a:pPr lvl="1"/>
            <a:r>
              <a:rPr lang="sv-SE" sz="1200"/>
              <a:t>No change expected, but critical to check that OFB updated properly to new cycle</a:t>
            </a:r>
          </a:p>
          <a:p>
            <a:r>
              <a:rPr lang="sv-SE" sz="1600"/>
              <a:t>A few outliers, likely caused by erroneous loss spike detection during alignment</a:t>
            </a:r>
            <a:endParaRPr lang="en-US" sz="16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FAF7CC-46C4-5A91-430C-AAD8B6305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1DB0D82-E0DB-2EF3-E575-1E3095842CAF}"/>
              </a:ext>
            </a:extLst>
          </p:cNvPr>
          <p:cNvCxnSpPr/>
          <p:nvPr/>
        </p:nvCxnSpPr>
        <p:spPr>
          <a:xfrm>
            <a:off x="2771800" y="2708920"/>
            <a:ext cx="0" cy="15841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7D00F5F-8954-B063-D540-64FC4C72B356}"/>
              </a:ext>
            </a:extLst>
          </p:cNvPr>
          <p:cNvCxnSpPr>
            <a:cxnSpLocks/>
          </p:cNvCxnSpPr>
          <p:nvPr/>
        </p:nvCxnSpPr>
        <p:spPr>
          <a:xfrm>
            <a:off x="4462104" y="2650560"/>
            <a:ext cx="37888" cy="19305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E4D7F3F-7CEB-C695-BEF6-8C47936A46A7}"/>
              </a:ext>
            </a:extLst>
          </p:cNvPr>
          <p:cNvCxnSpPr>
            <a:cxnSpLocks/>
          </p:cNvCxnSpPr>
          <p:nvPr/>
        </p:nvCxnSpPr>
        <p:spPr>
          <a:xfrm>
            <a:off x="7452320" y="2708920"/>
            <a:ext cx="0" cy="15732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D385D3B-7F10-EDAF-5D60-4D37BEED5AB2}"/>
              </a:ext>
            </a:extLst>
          </p:cNvPr>
          <p:cNvCxnSpPr>
            <a:cxnSpLocks/>
          </p:cNvCxnSpPr>
          <p:nvPr/>
        </p:nvCxnSpPr>
        <p:spPr>
          <a:xfrm>
            <a:off x="5463392" y="2650560"/>
            <a:ext cx="29202" cy="14879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12895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D4BCAC-4D95-E85F-F425-6D9458BCD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B2V losses (FT – IR7 MD)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8C77DD-5F71-424D-6C72-FBE8D4F34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00000"/>
            <a:ext cx="7920000" cy="5226167"/>
          </a:xfrm>
        </p:spPr>
        <p:txBody>
          <a:bodyPr>
            <a:normAutofit/>
          </a:bodyPr>
          <a:lstStyle/>
          <a:p>
            <a:r>
              <a:rPr lang="sv-SE" sz="2000"/>
              <a:t>Secondary stages catch more losses – less leakage to DS</a:t>
            </a:r>
          </a:p>
          <a:p>
            <a:r>
              <a:rPr lang="sv-SE" sz="2000"/>
              <a:t>Simulated 60 % improvement – measured 53 % </a:t>
            </a:r>
            <a:r>
              <a:rPr lang="sv-SE" sz="2000" i="1"/>
              <a:t>(</a:t>
            </a:r>
            <a:r>
              <a:rPr lang="el-GR" sz="2000" i="1"/>
              <a:t>σ</a:t>
            </a:r>
            <a:r>
              <a:rPr lang="sv-SE" sz="2000" i="1"/>
              <a:t>=7.4 %)</a:t>
            </a:r>
            <a:endParaRPr lang="en-US" sz="2000" i="1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903407-E073-AFCE-22C2-439E57F82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14" name="Picture 13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3446148B-07F7-893D-A4CB-F3AACAF570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1" y="3913150"/>
            <a:ext cx="4571998" cy="2324162"/>
          </a:xfrm>
          <a:prstGeom prst="rect">
            <a:avLst/>
          </a:prstGeom>
        </p:spPr>
      </p:pic>
      <p:pic>
        <p:nvPicPr>
          <p:cNvPr id="16" name="Picture 15" descr="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FF2174BC-B0CE-8195-F193-78D49723B4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588984"/>
            <a:ext cx="4572000" cy="2324165"/>
          </a:xfrm>
          <a:prstGeom prst="rect">
            <a:avLst/>
          </a:prstGeom>
        </p:spPr>
      </p:pic>
      <p:pic>
        <p:nvPicPr>
          <p:cNvPr id="18" name="Picture 17" descr="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A49FFCB8-1FA1-2AA0-A867-0E850E26E4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1" y="1588982"/>
            <a:ext cx="4572000" cy="2324164"/>
          </a:xfrm>
          <a:prstGeom prst="rect">
            <a:avLst/>
          </a:prstGeom>
        </p:spPr>
      </p:pic>
      <p:pic>
        <p:nvPicPr>
          <p:cNvPr id="20" name="Picture 19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EB1FD3DB-2FB2-0EA1-3C06-DE4EA59379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913149"/>
            <a:ext cx="4571998" cy="232416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02204FF-22B0-AEB6-54BD-E7AD41B7C7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5DECF7D-06D8-6176-2FFB-FA4AEA657941}"/>
              </a:ext>
            </a:extLst>
          </p:cNvPr>
          <p:cNvSpPr txBox="1"/>
          <p:nvPr/>
        </p:nvSpPr>
        <p:spPr>
          <a:xfrm>
            <a:off x="899592" y="1620000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nominal sim.</a:t>
            </a:r>
            <a:endParaRPr lang="en-US" sz="14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E5C14D4-2D25-3139-03F3-B40152919329}"/>
              </a:ext>
            </a:extLst>
          </p:cNvPr>
          <p:cNvSpPr txBox="1"/>
          <p:nvPr/>
        </p:nvSpPr>
        <p:spPr>
          <a:xfrm>
            <a:off x="904958" y="3984312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nominal meas.</a:t>
            </a:r>
            <a:endParaRPr lang="en-US" sz="14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91CD9E6-3CE0-164A-5AA8-809E59A02886}"/>
              </a:ext>
            </a:extLst>
          </p:cNvPr>
          <p:cNvSpPr txBox="1"/>
          <p:nvPr/>
        </p:nvSpPr>
        <p:spPr>
          <a:xfrm>
            <a:off x="5483046" y="1620000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IR7 MD sim.</a:t>
            </a:r>
            <a:endParaRPr lang="en-US" sz="140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04D8ECC-3883-38D2-FE1C-BD1E0D2D0D8C}"/>
              </a:ext>
            </a:extLst>
          </p:cNvPr>
          <p:cNvSpPr txBox="1"/>
          <p:nvPr/>
        </p:nvSpPr>
        <p:spPr>
          <a:xfrm>
            <a:off x="5488412" y="3984312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IR7 MD meas.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40069543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D4BCAC-4D95-E85F-F425-6D9458BCD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B2V losses (FT – IR7 MD)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8C77DD-5F71-424D-6C72-FBE8D4F34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00000"/>
            <a:ext cx="7920000" cy="5226167"/>
          </a:xfrm>
        </p:spPr>
        <p:txBody>
          <a:bodyPr>
            <a:normAutofit/>
          </a:bodyPr>
          <a:lstStyle/>
          <a:p>
            <a:r>
              <a:rPr lang="sv-SE" sz="2000"/>
              <a:t>Secondary stages catch more losses – less leakage to DS</a:t>
            </a:r>
          </a:p>
          <a:p>
            <a:r>
              <a:rPr lang="sv-SE" sz="2000"/>
              <a:t>Simulated 60 % improvement – measured 53 % </a:t>
            </a:r>
            <a:r>
              <a:rPr lang="sv-SE" sz="2000" i="1"/>
              <a:t>(</a:t>
            </a:r>
            <a:r>
              <a:rPr lang="el-GR" sz="2000" i="1"/>
              <a:t>σ</a:t>
            </a:r>
            <a:r>
              <a:rPr lang="sv-SE" sz="2000" i="1"/>
              <a:t>=7.4 %)</a:t>
            </a:r>
            <a:endParaRPr lang="en-US" sz="2000" i="1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903407-E073-AFCE-22C2-439E57F82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14" name="Picture 13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3446148B-07F7-893D-A4CB-F3AACAF570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1" y="3913150"/>
            <a:ext cx="4571998" cy="2324162"/>
          </a:xfrm>
          <a:prstGeom prst="rect">
            <a:avLst/>
          </a:prstGeom>
        </p:spPr>
      </p:pic>
      <p:pic>
        <p:nvPicPr>
          <p:cNvPr id="16" name="Picture 15" descr="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FF2174BC-B0CE-8195-F193-78D49723B4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588984"/>
            <a:ext cx="4572000" cy="2324165"/>
          </a:xfrm>
          <a:prstGeom prst="rect">
            <a:avLst/>
          </a:prstGeom>
        </p:spPr>
      </p:pic>
      <p:pic>
        <p:nvPicPr>
          <p:cNvPr id="18" name="Picture 17" descr="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A49FFCB8-1FA1-2AA0-A867-0E850E26E4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1" y="1588982"/>
            <a:ext cx="4572000" cy="2324164"/>
          </a:xfrm>
          <a:prstGeom prst="rect">
            <a:avLst/>
          </a:prstGeom>
        </p:spPr>
      </p:pic>
      <p:pic>
        <p:nvPicPr>
          <p:cNvPr id="20" name="Picture 19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EB1FD3DB-2FB2-0EA1-3C06-DE4EA59379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913149"/>
            <a:ext cx="4571998" cy="232416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02204FF-22B0-AEB6-54BD-E7AD41B7C7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5DECF7D-06D8-6176-2FFB-FA4AEA657941}"/>
              </a:ext>
            </a:extLst>
          </p:cNvPr>
          <p:cNvSpPr txBox="1"/>
          <p:nvPr/>
        </p:nvSpPr>
        <p:spPr>
          <a:xfrm>
            <a:off x="899592" y="1620000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nominal sim.</a:t>
            </a:r>
            <a:endParaRPr lang="en-US" sz="14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E5C14D4-2D25-3139-03F3-B40152919329}"/>
              </a:ext>
            </a:extLst>
          </p:cNvPr>
          <p:cNvSpPr txBox="1"/>
          <p:nvPr/>
        </p:nvSpPr>
        <p:spPr>
          <a:xfrm>
            <a:off x="904958" y="3984312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nominal meas.</a:t>
            </a:r>
            <a:endParaRPr lang="en-US" sz="14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91CD9E6-3CE0-164A-5AA8-809E59A02886}"/>
              </a:ext>
            </a:extLst>
          </p:cNvPr>
          <p:cNvSpPr txBox="1"/>
          <p:nvPr/>
        </p:nvSpPr>
        <p:spPr>
          <a:xfrm>
            <a:off x="5483046" y="1620000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IR7 MD sim.</a:t>
            </a:r>
            <a:endParaRPr lang="en-US" sz="140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04D8ECC-3883-38D2-FE1C-BD1E0D2D0D8C}"/>
              </a:ext>
            </a:extLst>
          </p:cNvPr>
          <p:cNvSpPr txBox="1"/>
          <p:nvPr/>
        </p:nvSpPr>
        <p:spPr>
          <a:xfrm>
            <a:off x="5488412" y="3984312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IR7 MD meas.</a:t>
            </a:r>
            <a:endParaRPr lang="en-US" sz="140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803C58B-4A32-BC8C-0148-6B99A59298B0}"/>
              </a:ext>
            </a:extLst>
          </p:cNvPr>
          <p:cNvCxnSpPr/>
          <p:nvPr/>
        </p:nvCxnSpPr>
        <p:spPr>
          <a:xfrm>
            <a:off x="2843808" y="2492896"/>
            <a:ext cx="439248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A768E90-DF6A-328C-C687-4F3AF991330D}"/>
              </a:ext>
            </a:extLst>
          </p:cNvPr>
          <p:cNvCxnSpPr>
            <a:cxnSpLocks/>
          </p:cNvCxnSpPr>
          <p:nvPr/>
        </p:nvCxnSpPr>
        <p:spPr>
          <a:xfrm>
            <a:off x="2843808" y="4581128"/>
            <a:ext cx="439248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82736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D64A0175-982B-1230-B88E-22B570849F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13148"/>
            <a:ext cx="4572000" cy="2324164"/>
          </a:xfrm>
          <a:prstGeom prst="rect">
            <a:avLst/>
          </a:prstGeom>
        </p:spPr>
      </p:pic>
      <p:pic>
        <p:nvPicPr>
          <p:cNvPr id="8" name="Picture 7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2932E133-B97D-0C4F-573B-B856A91F63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8" y="3913148"/>
            <a:ext cx="4572001" cy="2324164"/>
          </a:xfrm>
          <a:prstGeom prst="rect">
            <a:avLst/>
          </a:prstGeom>
        </p:spPr>
      </p:pic>
      <p:pic>
        <p:nvPicPr>
          <p:cNvPr id="10" name="Picture 9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347CC7C5-FF4E-8CD6-67D7-E37F2249C8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8" y="1588985"/>
            <a:ext cx="4571991" cy="2324159"/>
          </a:xfrm>
          <a:prstGeom prst="rect">
            <a:avLst/>
          </a:prstGeom>
        </p:spPr>
      </p:pic>
      <p:pic>
        <p:nvPicPr>
          <p:cNvPr id="12" name="Picture 11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6E63E049-DB42-DBDA-52C9-68BD3F9980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588986"/>
            <a:ext cx="4572008" cy="23241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D4BCAC-4D95-E85F-F425-6D9458BCD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B2H losses (FT – IR7 MD)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8C77DD-5F71-424D-6C72-FBE8D4F34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00000"/>
            <a:ext cx="7920000" cy="5226167"/>
          </a:xfrm>
        </p:spPr>
        <p:txBody>
          <a:bodyPr>
            <a:normAutofit/>
          </a:bodyPr>
          <a:lstStyle/>
          <a:p>
            <a:r>
              <a:rPr lang="sv-SE" sz="2000"/>
              <a:t>Simulated 37 % improvement – measured 19 %</a:t>
            </a:r>
            <a:endParaRPr lang="en-US" sz="20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903407-E073-AFCE-22C2-439E57F82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B049A48-900C-C208-4950-1B07593737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95AC5E9B-05C0-5591-770B-9843FA747974}"/>
              </a:ext>
            </a:extLst>
          </p:cNvPr>
          <p:cNvSpPr txBox="1"/>
          <p:nvPr/>
        </p:nvSpPr>
        <p:spPr>
          <a:xfrm>
            <a:off x="899592" y="1620000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nominal sim.</a:t>
            </a:r>
            <a:endParaRPr lang="en-US" sz="140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B351B44-A259-8B1D-C0AC-E22F655DA52A}"/>
              </a:ext>
            </a:extLst>
          </p:cNvPr>
          <p:cNvSpPr txBox="1"/>
          <p:nvPr/>
        </p:nvSpPr>
        <p:spPr>
          <a:xfrm>
            <a:off x="904958" y="3984312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nominal meas.</a:t>
            </a:r>
            <a:endParaRPr lang="en-US" sz="14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68720FA-13D8-897F-BE88-1661B49E38D1}"/>
              </a:ext>
            </a:extLst>
          </p:cNvPr>
          <p:cNvSpPr txBox="1"/>
          <p:nvPr/>
        </p:nvSpPr>
        <p:spPr>
          <a:xfrm>
            <a:off x="5483046" y="1620000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IR7 MD sim.</a:t>
            </a:r>
            <a:endParaRPr lang="en-US" sz="14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631D9F9-7DA9-FD39-3922-8D58DE0CA249}"/>
              </a:ext>
            </a:extLst>
          </p:cNvPr>
          <p:cNvSpPr txBox="1"/>
          <p:nvPr/>
        </p:nvSpPr>
        <p:spPr>
          <a:xfrm>
            <a:off x="5488412" y="3984312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IR7 MD meas.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3682814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99B1919C-0EE2-9215-2ACD-C62BD45850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3" y="1588994"/>
            <a:ext cx="4571993" cy="2324160"/>
          </a:xfrm>
          <a:prstGeom prst="rect">
            <a:avLst/>
          </a:prstGeom>
        </p:spPr>
      </p:pic>
      <p:pic>
        <p:nvPicPr>
          <p:cNvPr id="7" name="Picture 6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A16522DC-383F-8B6F-BB37-32C5331DA5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8" y="3913154"/>
            <a:ext cx="4571999" cy="2324163"/>
          </a:xfrm>
          <a:prstGeom prst="rect">
            <a:avLst/>
          </a:prstGeom>
        </p:spPr>
      </p:pic>
      <p:pic>
        <p:nvPicPr>
          <p:cNvPr id="6" name="Picture 5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D64A0175-982B-1230-B88E-22B570849F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913148"/>
            <a:ext cx="4572000" cy="2324164"/>
          </a:xfrm>
          <a:prstGeom prst="rect">
            <a:avLst/>
          </a:prstGeom>
        </p:spPr>
      </p:pic>
      <p:pic>
        <p:nvPicPr>
          <p:cNvPr id="12" name="Picture 11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6E63E049-DB42-DBDA-52C9-68BD3F9980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588986"/>
            <a:ext cx="4572008" cy="23241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D4BCAC-4D95-E85F-F425-6D9458BCD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B2H losses (FT – HL MD)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8C77DD-5F71-424D-6C72-FBE8D4F34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00000"/>
            <a:ext cx="7920000" cy="5226167"/>
          </a:xfrm>
        </p:spPr>
        <p:txBody>
          <a:bodyPr>
            <a:normAutofit/>
          </a:bodyPr>
          <a:lstStyle/>
          <a:p>
            <a:r>
              <a:rPr lang="sv-SE" sz="2000"/>
              <a:t>Simulated 61 % improvement – measured 61 %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903407-E073-AFCE-22C2-439E57F82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B049A48-900C-C208-4950-1B07593737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9E08A4E-B550-A563-20FB-3AAEA78C68AC}"/>
              </a:ext>
            </a:extLst>
          </p:cNvPr>
          <p:cNvSpPr txBox="1"/>
          <p:nvPr/>
        </p:nvSpPr>
        <p:spPr>
          <a:xfrm>
            <a:off x="899592" y="1620000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nominal sim.</a:t>
            </a:r>
            <a:endParaRPr lang="en-US" sz="14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CF01C29-AE88-2DCF-4949-AF62E316C044}"/>
              </a:ext>
            </a:extLst>
          </p:cNvPr>
          <p:cNvSpPr txBox="1"/>
          <p:nvPr/>
        </p:nvSpPr>
        <p:spPr>
          <a:xfrm>
            <a:off x="904958" y="3984312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nominal meas.</a:t>
            </a:r>
            <a:endParaRPr lang="en-US" sz="14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335D013-5A50-DA51-3BDF-B583A14D36D9}"/>
              </a:ext>
            </a:extLst>
          </p:cNvPr>
          <p:cNvSpPr txBox="1"/>
          <p:nvPr/>
        </p:nvSpPr>
        <p:spPr>
          <a:xfrm>
            <a:off x="5483046" y="1620000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HL MD sim.</a:t>
            </a:r>
            <a:endParaRPr lang="en-US" sz="14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1498FE9-BA1E-4595-0DCD-C5DE67B3E99D}"/>
              </a:ext>
            </a:extLst>
          </p:cNvPr>
          <p:cNvSpPr txBox="1"/>
          <p:nvPr/>
        </p:nvSpPr>
        <p:spPr>
          <a:xfrm>
            <a:off x="5488412" y="3984312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HL MD meas.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4664636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DA649C1-7B00-4ECC-98F2-E673362ECA3E}">
  <ds:schemaRefs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www.w3.org/XML/1998/namespace"/>
    <ds:schemaRef ds:uri="8946e33d-fd2f-4ae4-8ee9-d90c129cdf9e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34336</TotalTime>
  <Words>1442</Words>
  <Application>Microsoft Office PowerPoint</Application>
  <PresentationFormat>On-screen Show (4:3)</PresentationFormat>
  <Paragraphs>339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Wingdings</vt:lpstr>
      <vt:lpstr>Thème Office</vt:lpstr>
      <vt:lpstr>2_Thème Office</vt:lpstr>
      <vt:lpstr>MD7203: Rematched IR7 optics for improved cleaning performance and impedance</vt:lpstr>
      <vt:lpstr>Introduction and Motivation</vt:lpstr>
      <vt:lpstr>New IR7 optics1,2</vt:lpstr>
      <vt:lpstr>First MDs</vt:lpstr>
      <vt:lpstr>Collimator centers</vt:lpstr>
      <vt:lpstr>B2V losses (FT – IR7 MD)</vt:lpstr>
      <vt:lpstr>B2V losses (FT – IR7 MD)</vt:lpstr>
      <vt:lpstr>B2H losses (FT – IR7 MD)</vt:lpstr>
      <vt:lpstr>B2H losses (FT – HL MD)</vt:lpstr>
      <vt:lpstr>B2H losses (IR7 MD vs HL MD)</vt:lpstr>
      <vt:lpstr>B1H losses (FT – IR7 MD)</vt:lpstr>
      <vt:lpstr>B1V losses (FT – IR7 MD)</vt:lpstr>
      <vt:lpstr>TCT losses – B2V</vt:lpstr>
      <vt:lpstr>Impedance – tune shift measurements</vt:lpstr>
      <vt:lpstr>Summary of observables</vt:lpstr>
      <vt:lpstr>Conclusions and next steps</vt:lpstr>
      <vt:lpstr>Conclusions and next steps</vt:lpstr>
      <vt:lpstr>Thanks a lot to OP, OMC and MD coordinators for the very strong support!</vt:lpstr>
      <vt:lpstr>IR3 / IR7 balance of losses – B2V</vt:lpstr>
      <vt:lpstr>Beta functions</vt:lpstr>
      <vt:lpstr>Dispersion</vt:lpstr>
      <vt:lpstr>Collimator centers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Bjorn Hans Filip Lindstrom</cp:lastModifiedBy>
  <cp:revision>1001</cp:revision>
  <dcterms:created xsi:type="dcterms:W3CDTF">2016-02-12T10:02:27Z</dcterms:created>
  <dcterms:modified xsi:type="dcterms:W3CDTF">2024-07-02T13:07:52Z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