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8" r:id="rId7"/>
    <p:sldId id="264" r:id="rId8"/>
    <p:sldId id="269" r:id="rId9"/>
    <p:sldId id="260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0524B-20F1-502A-F9A0-E8C0A0270C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722980-CCA1-AD4E-16E4-DD84A68A87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6FB28-F4A5-8376-8932-FA6E71654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D139D-C09E-A164-5A9D-11F546976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12ADA-27CD-BA87-C49D-3AF25D223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949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50061-2426-5A93-EAB3-4B932A371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C53E34-79DF-7DD0-5897-5AF9AFA5B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1C1E8-1475-E535-EF20-D94FE0522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DF6B67-81AC-FF6C-A5A4-DC70815AD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583F7-6AF3-2D79-ED15-3CD9C605D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361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39156B-C673-EF54-4A93-0C1D188540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3A5E32-258C-4750-6805-B9FA8466F4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2EB2D-FBEE-E75D-285E-18142F3EC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89A63-02E5-10E8-BA0C-98BBFA374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B128A-D8D5-CCB1-DB29-2269ABC98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694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79675-2836-DDFA-051A-3EEE50285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A3CEF9-2221-A17E-3123-BDA2F288C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0DD8E1-F475-CB60-0807-66F1BA0D4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FD71B-A971-7EA9-5D9E-51154747C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5ACE6-FF48-954C-4478-62621287D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003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3AF3C-0419-9866-A1FE-E058CCBA0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689C0-4492-5D3B-4339-84AEC81AFD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0AF43-DB39-8CB6-D822-E5C5C2F94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2A58A-598C-B3E7-893F-80A8FCFDF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BC5C3-E70C-A71E-7CAF-315BFF2DD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089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AE670-CB2E-76CD-0D7B-3B7C38DC9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BE724-6A21-C6D6-E95F-040892C4A9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45FFFB-20E9-FBBB-A8D0-C26D8E86C6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F500A0-6683-49E1-F490-CC8E923EC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0B5423-1C3D-A93F-65B5-6041E703F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5A77AF-0B3F-FE73-1288-29A038B4B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50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336B9-0FE5-4A4D-2709-5AE2F3465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9120F6-E8B4-CA70-5C13-05AD908BB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22195F-5D28-3CBF-1D77-F8735478AB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5E969D-1B06-2563-2C15-1855D375B8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33006A-B1AA-9193-E50C-0BD97B1427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CBE8CE-2242-EDF6-D7C5-818B936D2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DA9D60-B2FA-5214-8CA3-F89F2DE51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A0349E-34A9-8268-6F31-58FD0D706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89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50E4B-3D1D-4046-1C82-F91A18CE0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56309D-087D-0BC0-31E1-4EFCC96F2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3EB72-78CC-38A1-57A3-879DC712D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5E4223-ACAC-8B72-16B8-1FCDAB7E5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301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E2AEF1-5F47-A6BF-3A45-118C4F1F4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DF3678-5C4A-27C0-9FA4-E445DACA8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D21C7C-22A3-ADF2-6F82-4662D3B5B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41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3BBDC-2B0F-A70D-7A3D-2C86F840B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599A57-ED33-0AD9-0A70-F62647A7EC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797027-9A27-82B9-33DB-15CF420B48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84964-F605-DBDF-7F11-6F873CF1B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401450-D25C-19F4-AD97-CC8168C00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893353-DF0B-48D3-54D9-2820535CE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05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93A41-55AE-1B87-8C43-BC8BB5CA1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DBFD76-14F7-F2B5-C095-FC361DCEDD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BA8058-2CFA-D53C-CB64-799BE81FE2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E4F00E-7345-1D87-29D6-B453BC71C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8DE1B9-8FD5-2FCA-19D4-3117E1753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727301-6C99-EE6D-96A2-85CA867EA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17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3E1787-F55C-9F85-C50B-4E7BD367A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C04846-1A26-FEFD-7E29-6C23DDA88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3D961-DC38-1F5D-1843-8FA2387C6D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012B3B-EFB1-47F2-92CC-03561A914892}" type="datetimeFigureOut">
              <a:rPr lang="en-GB" smtClean="0"/>
              <a:t>30/06/2024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6ADCDC-9745-2BC8-DFAC-C167A66294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39D00-90AC-4BBE-8452-CD13EE9054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79098B-190F-4D86-8016-E8BBDD2377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1E73C-D200-CD52-CA51-630AB3E3E7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MD12263 - Weak-Strong investigation of Long-Range Beam-beam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72B526-1C6D-6A6E-B1A2-397BDF18B8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T. Persson</a:t>
            </a:r>
            <a:r>
              <a:rPr lang="en-GB" dirty="0"/>
              <a:t>, X. Buffat, J. Dilly, M. Hostettler, E.H. Maclean, U. Kar, 	K. Skoufaris, G. Sterbini, R. Tomas</a:t>
            </a:r>
          </a:p>
        </p:txBody>
      </p:sp>
    </p:spTree>
    <p:extLst>
      <p:ext uri="{BB962C8B-B14F-4D97-AF65-F5344CB8AC3E}">
        <p14:creationId xmlns:p14="http://schemas.microsoft.com/office/powerpoint/2010/main" val="246636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EBB7429-EE01-B323-B108-4B4FE57950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Thanks to everyone who helped!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0CFB4675-4F8A-70EE-3EC7-116A2ED9F3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Also, a big thanks to the MD coordinators for the flexibility with slotting in the MDs when I was available! </a:t>
            </a:r>
          </a:p>
        </p:txBody>
      </p:sp>
    </p:spTree>
    <p:extLst>
      <p:ext uri="{BB962C8B-B14F-4D97-AF65-F5344CB8AC3E}">
        <p14:creationId xmlns:p14="http://schemas.microsoft.com/office/powerpoint/2010/main" val="1642996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9C88E-ED3A-2CF4-8799-E2F3F43CD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BE07A-F07C-2668-FEE2-BA044A0EA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linear and nonlinear optics commissioning is based on measurements of pilot bunches</a:t>
            </a:r>
          </a:p>
          <a:p>
            <a:r>
              <a:rPr lang="en-GB" dirty="0"/>
              <a:t>This year we saw the importance of a two-beam effect in the hierarchy breakage of the collimators</a:t>
            </a:r>
          </a:p>
          <a:p>
            <a:pPr lvl="1"/>
            <a:r>
              <a:rPr lang="en-GB" dirty="0"/>
              <a:t>Will be even more important in HL-LHC where intensity is higher and </a:t>
            </a:r>
            <a:r>
              <a:rPr lang="el-GR" dirty="0"/>
              <a:t>β</a:t>
            </a:r>
            <a:r>
              <a:rPr lang="en-GB" dirty="0"/>
              <a:t>* smaller</a:t>
            </a:r>
          </a:p>
          <a:p>
            <a:pPr lvl="1"/>
            <a:r>
              <a:rPr lang="en-GB" dirty="0"/>
              <a:t>Need a method to measure these effects and benchmark simulations!</a:t>
            </a:r>
          </a:p>
          <a:p>
            <a:pPr lvl="2"/>
            <a:r>
              <a:rPr lang="en-GB" dirty="0"/>
              <a:t>Measuring with two strong-beam is very difficult because when you excite on it has a strong impact on the other -&gt; Difficult to measure and model correctly</a:t>
            </a:r>
          </a:p>
          <a:p>
            <a:pPr lvl="1"/>
            <a:r>
              <a:rPr lang="en-GB" dirty="0"/>
              <a:t>Solution:</a:t>
            </a:r>
          </a:p>
          <a:p>
            <a:pPr lvl="2"/>
            <a:r>
              <a:rPr lang="en-GB" dirty="0"/>
              <a:t>A weak beam containing pilot intensity is used to probe the effect of the strong</a:t>
            </a:r>
          </a:p>
          <a:p>
            <a:pPr lvl="2"/>
            <a:r>
              <a:rPr lang="en-GB" dirty="0"/>
              <a:t>Additional benefit of this is that we can have collimators in coarse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4521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1C477-114C-8332-5986-880FF07D7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Operational setup and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32020-D0C0-7BC3-8A48-C5509949D4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Created a special sequence</a:t>
            </a:r>
          </a:p>
          <a:p>
            <a:pPr lvl="1"/>
            <a:r>
              <a:rPr lang="en-GB" dirty="0"/>
              <a:t>Changes to high-intensity only for beam 1</a:t>
            </a:r>
          </a:p>
          <a:p>
            <a:r>
              <a:rPr lang="en-GB" dirty="0"/>
              <a:t>3 pilot bunches for beam 2</a:t>
            </a:r>
          </a:p>
          <a:p>
            <a:pPr lvl="1"/>
            <a:r>
              <a:rPr lang="en-GB" dirty="0"/>
              <a:t>1 with no LR, 1 with LR in 1/2/5/8 and one only in IR1/5</a:t>
            </a:r>
          </a:p>
          <a:p>
            <a:r>
              <a:rPr lang="en-GB" dirty="0"/>
              <a:t>Removed the common BPMs from the orbit feedback since there could be strange effects having a strong and a weak beam</a:t>
            </a:r>
          </a:p>
          <a:p>
            <a:r>
              <a:rPr lang="en-GB" dirty="0"/>
              <a:t>Nominal collimators to 30 cm</a:t>
            </a:r>
          </a:p>
          <a:p>
            <a:pPr lvl="1"/>
            <a:r>
              <a:rPr lang="en-GB" dirty="0"/>
              <a:t>Opened the collimators for Beam 2 using a sequence to the optics measurements settings (NLO at 30cm, beam 1 was deactivated)</a:t>
            </a:r>
          </a:p>
          <a:p>
            <a:r>
              <a:rPr lang="en-GB" dirty="0"/>
              <a:t>Separated the beams by ~5 sigma in order to only have LRBB (no head-on)</a:t>
            </a:r>
          </a:p>
          <a:p>
            <a:r>
              <a:rPr lang="en-GB" dirty="0"/>
              <a:t>Some manual skipping in the nominal sequence for things such as longitudinal blow-up</a:t>
            </a:r>
          </a:p>
          <a:p>
            <a:r>
              <a:rPr lang="en-GB" dirty="0"/>
              <a:t>Extremely smooth and now technical issues with this novel setup!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8198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28ECA-E5F9-B9FA-2CBA-7749EC4C4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on </a:t>
            </a:r>
            <a:r>
              <a:rPr lang="el-GR" dirty="0"/>
              <a:t>β</a:t>
            </a:r>
            <a:r>
              <a:rPr lang="en-GB" dirty="0"/>
              <a:t>-beat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3A9C7C-BC0C-096F-E219-89354B8FB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42840" cy="4351338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l-GR" dirty="0"/>
              <a:t>β</a:t>
            </a:r>
            <a:r>
              <a:rPr lang="en-GB" dirty="0"/>
              <a:t>-beat relative to the ideal model</a:t>
            </a:r>
          </a:p>
          <a:p>
            <a:r>
              <a:rPr lang="en-GB" dirty="0"/>
              <a:t>With LRBB we go up a peak of 15%</a:t>
            </a:r>
          </a:p>
          <a:p>
            <a:pPr lvl="1"/>
            <a:r>
              <a:rPr lang="en-GB" dirty="0"/>
              <a:t>Without LRBB it is around ~7% </a:t>
            </a:r>
          </a:p>
        </p:txBody>
      </p:sp>
      <p:pic>
        <p:nvPicPr>
          <p:cNvPr id="4" name="Content Placeholder 4" descr="A graph of blue and red dots&#10;&#10;Description automatically generated">
            <a:extLst>
              <a:ext uri="{FF2B5EF4-FFF2-40B4-BE49-F238E27FC236}">
                <a16:creationId xmlns:a16="http://schemas.microsoft.com/office/drawing/2014/main" id="{9E9DE637-2A85-2495-E987-67EDEE0C30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2560" y="2001779"/>
            <a:ext cx="5133418" cy="385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73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28ECA-E5F9-B9FA-2CBA-7749EC4C4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on </a:t>
            </a:r>
            <a:r>
              <a:rPr lang="el-GR" dirty="0"/>
              <a:t>β</a:t>
            </a:r>
            <a:r>
              <a:rPr lang="en-GB" dirty="0"/>
              <a:t>-beat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3A9C7C-BC0C-096F-E219-89354B8FB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42840" cy="4351338"/>
          </a:xfrm>
        </p:spPr>
        <p:txBody>
          <a:bodyPr/>
          <a:lstStyle/>
          <a:p>
            <a:r>
              <a:rPr lang="en-GB" dirty="0"/>
              <a:t>The  </a:t>
            </a:r>
            <a:r>
              <a:rPr lang="el-GR" dirty="0"/>
              <a:t>β</a:t>
            </a:r>
            <a:r>
              <a:rPr lang="en-GB" dirty="0"/>
              <a:t>-beat with using the bunch without LRBB as a reference</a:t>
            </a:r>
          </a:p>
          <a:p>
            <a:r>
              <a:rPr lang="en-GB" dirty="0"/>
              <a:t>~10% difference between bunches with LRBB and the one without</a:t>
            </a:r>
          </a:p>
          <a:p>
            <a:r>
              <a:rPr lang="en-GB" dirty="0"/>
              <a:t>Small impact from the LRBB in IR2/8 (as expected)</a:t>
            </a:r>
          </a:p>
        </p:txBody>
      </p:sp>
      <p:pic>
        <p:nvPicPr>
          <p:cNvPr id="7" name="Picture 6" descr="A graph of blue and red dots&#10;&#10;Description automatically generated">
            <a:extLst>
              <a:ext uri="{FF2B5EF4-FFF2-40B4-BE49-F238E27FC236}">
                <a16:creationId xmlns:a16="http://schemas.microsoft.com/office/drawing/2014/main" id="{A4305ED2-A572-4204-5CC3-BEC1A91F77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160" y="1787834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582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D34AE-5F3B-71B4-D3AE-E0E17AAA2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on 3Qy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1C3AB-1DB0-8928-A3F7-6FFF63ED9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f</a:t>
            </a:r>
            <a:r>
              <a:rPr lang="en-GB" sz="2000" baseline="-25000" dirty="0"/>
              <a:t>0030</a:t>
            </a:r>
            <a:r>
              <a:rPr lang="en-GB" dirty="0"/>
              <a:t> doubled in amplitude from the bunches with LRBB bunches</a:t>
            </a:r>
          </a:p>
          <a:p>
            <a:pPr lvl="1"/>
            <a:r>
              <a:rPr lang="en-GB" dirty="0"/>
              <a:t>Shown to be one of the ingredients for explaining the hierarchy breakage!</a:t>
            </a:r>
          </a:p>
          <a:p>
            <a:pPr lvl="1"/>
            <a:r>
              <a:rPr lang="en-GB" dirty="0"/>
              <a:t>We are working on a correction method to include these effects</a:t>
            </a:r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4ACE4340-8D5D-A40F-D13A-A25BCEE53D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62" y="3835831"/>
            <a:ext cx="9411174" cy="283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522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D4429-A7BC-7188-20AA-6B26150FE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Impact on 4Qx</a:t>
            </a:r>
          </a:p>
        </p:txBody>
      </p:sp>
      <p:pic>
        <p:nvPicPr>
          <p:cNvPr id="5" name="Content Placeholder 4" descr="A graph of a graph showing a number of red and blue lines&#10;&#10;Description automatically generated with medium confidence">
            <a:extLst>
              <a:ext uri="{FF2B5EF4-FFF2-40B4-BE49-F238E27FC236}">
                <a16:creationId xmlns:a16="http://schemas.microsoft.com/office/drawing/2014/main" id="{A7500016-03D7-8629-FCAF-428D5C8E41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14" y="2979237"/>
            <a:ext cx="10515600" cy="3197726"/>
          </a:xfr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5483FC0-67CD-338C-F0DF-18C88BFA5241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LRBB increases the significantly, as expected</a:t>
            </a:r>
          </a:p>
        </p:txBody>
      </p:sp>
    </p:spTree>
    <p:extLst>
      <p:ext uri="{BB962C8B-B14F-4D97-AF65-F5344CB8AC3E}">
        <p14:creationId xmlns:p14="http://schemas.microsoft.com/office/powerpoint/2010/main" val="3369851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C8C3C-4E15-9AF3-2599-8C84014FC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effect of the LRBB wire compensator on 4Qx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6D5DA6-5E80-D554-FDF6-E27CB3CF6E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27724"/>
          </a:xfrm>
        </p:spPr>
        <p:txBody>
          <a:bodyPr/>
          <a:lstStyle/>
          <a:p>
            <a:r>
              <a:rPr lang="en-GB" dirty="0"/>
              <a:t>Turning on the wire reduced the measured f</a:t>
            </a:r>
            <a:r>
              <a:rPr lang="en-GB" baseline="-25000" dirty="0"/>
              <a:t>4000</a:t>
            </a:r>
          </a:p>
          <a:p>
            <a:pPr lvl="1"/>
            <a:r>
              <a:rPr lang="en-GB" dirty="0"/>
              <a:t>To be compared to simulation </a:t>
            </a:r>
          </a:p>
        </p:txBody>
      </p:sp>
      <p:pic>
        <p:nvPicPr>
          <p:cNvPr id="9" name="Picture 8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E9866A55-4F73-FD7E-FB8F-96AB820CD9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2620" y="3750809"/>
            <a:ext cx="9664840" cy="290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843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CBE3B-6FB3-7D8B-73A5-AD67C62F4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5EA25-470C-B26D-F907-E24865068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Significant </a:t>
            </a:r>
            <a:r>
              <a:rPr lang="el-GR" dirty="0"/>
              <a:t>β</a:t>
            </a:r>
            <a:r>
              <a:rPr lang="en-GB" dirty="0"/>
              <a:t>-beat between the bunch with no LR and the ones with LR was shown</a:t>
            </a:r>
          </a:p>
          <a:p>
            <a:r>
              <a:rPr lang="en-GB" dirty="0"/>
              <a:t> An increase of the 3Qy from LR was also measured</a:t>
            </a:r>
          </a:p>
          <a:p>
            <a:pPr lvl="1"/>
            <a:r>
              <a:rPr lang="en-GB" dirty="0"/>
              <a:t>Direct impact on the hierarchy breakage!</a:t>
            </a:r>
          </a:p>
          <a:p>
            <a:r>
              <a:rPr lang="en-GB" dirty="0"/>
              <a:t>Impact on the 4Qx with and without the LRBB </a:t>
            </a:r>
            <a:r>
              <a:rPr lang="en-GB"/>
              <a:t>wire was shown</a:t>
            </a:r>
            <a:endParaRPr lang="en-GB" dirty="0"/>
          </a:p>
          <a:p>
            <a:pPr lvl="1"/>
            <a:r>
              <a:rPr lang="en-GB" dirty="0"/>
              <a:t>Simulations to be done to benchmark</a:t>
            </a:r>
          </a:p>
          <a:p>
            <a:r>
              <a:rPr lang="en-GB" dirty="0"/>
              <a:t>The MD has opened the possibility of a new avenue of MDs where a weak beam can be used to probe a strong</a:t>
            </a:r>
          </a:p>
          <a:p>
            <a:pPr lvl="1"/>
            <a:r>
              <a:rPr lang="en-GB" dirty="0"/>
              <a:t>Interest already expressed by the e-cloud team for a similar setup. </a:t>
            </a:r>
          </a:p>
          <a:p>
            <a:pPr lvl="1"/>
            <a:r>
              <a:rPr lang="en-GB" dirty="0"/>
              <a:t>Plan to benchmark results to </a:t>
            </a:r>
            <a:r>
              <a:rPr lang="en-GB" dirty="0" err="1"/>
              <a:t>pyTrain</a:t>
            </a:r>
            <a:r>
              <a:rPr lang="en-GB" dirty="0"/>
              <a:t> and other simulation codes</a:t>
            </a:r>
          </a:p>
          <a:p>
            <a:pPr lvl="1"/>
            <a:r>
              <a:rPr lang="en-GB" dirty="0"/>
              <a:t>One could consider if this kind of measurement should be part of the intensity ramp-up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802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3274</TotalTime>
  <Words>571</Words>
  <Application>Microsoft Office PowerPoint</Application>
  <PresentationFormat>Widescreen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MD12263 - Weak-Strong investigation of Long-Range Beam-beam</vt:lpstr>
      <vt:lpstr>Motivation</vt:lpstr>
      <vt:lpstr>Operational setup and experience</vt:lpstr>
      <vt:lpstr>Impact on β-beat</vt:lpstr>
      <vt:lpstr>Impact on β-beat (2)</vt:lpstr>
      <vt:lpstr>Impact on 3Qy</vt:lpstr>
      <vt:lpstr>Impact on 4Qx</vt:lpstr>
      <vt:lpstr>The effect of the LRBB wire compensator on 4Qx</vt:lpstr>
      <vt:lpstr>Conclusion and Outlook</vt:lpstr>
      <vt:lpstr>Thanks to everyone who helped!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Tobias Persson</dc:creator>
  <cp:lastModifiedBy>Tobias Persson</cp:lastModifiedBy>
  <cp:revision>9</cp:revision>
  <dcterms:created xsi:type="dcterms:W3CDTF">2024-06-30T05:50:08Z</dcterms:created>
  <dcterms:modified xsi:type="dcterms:W3CDTF">2024-07-02T12:25:02Z</dcterms:modified>
</cp:coreProperties>
</file>