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1"/>
    <p:sldMasterId id="2147483667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5143500" type="screen16x9"/>
  <p:notesSz cx="6858000" cy="9144000"/>
  <p:embeddedFontLst>
    <p:embeddedFont>
      <p:font typeface="Libre Franklin" pitchFamily="2" charset="77"/>
      <p:regular r:id="rId27"/>
      <p:bold r:id="rId28"/>
      <p:italic r:id="rId29"/>
      <p:boldItalic r:id="rId30"/>
    </p:embeddedFont>
    <p:embeddedFont>
      <p:font typeface="Montserrat" pitchFamily="2" charset="77"/>
      <p:regular r:id="rId31"/>
      <p:bold r:id="rId32"/>
      <p:italic r:id="rId33"/>
      <p:boldItalic r:id="rId34"/>
    </p:embeddedFont>
    <p:embeddedFont>
      <p:font typeface="Roboto" panose="02000000000000000000" pitchFamily="2" charset="0"/>
      <p:regular r:id="rId35"/>
      <p:bold r:id="rId36"/>
      <p:italic r:id="rId37"/>
      <p:boldItalic r:id="rId38"/>
    </p:embeddedFont>
    <p:embeddedFont>
      <p:font typeface="Titillium Web Light" panose="020F0302020204030204" pitchFamily="34" charset="0"/>
      <p:regular r:id="rId39"/>
    </p:embeddedFont>
    <p:embeddedFont>
      <p:font typeface="Titillium Web SemiBold" panose="020F0502020204030204" pitchFamily="34" charset="0"/>
      <p:regular r:id="rId40"/>
      <p:bold r:id="rId41"/>
      <p:italic r:id="rId42"/>
      <p:boldItalic r:id="rId43"/>
    </p:embeddedFont>
    <p:embeddedFont>
      <p:font typeface="Ubuntu Condensed" panose="020F0502020204030204" pitchFamily="34" charset="0"/>
      <p:regular r:id="rId4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50"/>
    <p:restoredTop sz="94689"/>
  </p:normalViewPr>
  <p:slideViewPr>
    <p:cSldViewPr snapToGrid="0">
      <p:cViewPr varScale="1">
        <p:scale>
          <a:sx n="181" d="100"/>
          <a:sy n="181" d="100"/>
        </p:scale>
        <p:origin x="146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19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5.fntdata"/><Relationship Id="rId44" Type="http://schemas.openxmlformats.org/officeDocument/2006/relationships/font" Target="fonts/font18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font" Target="fonts/font17.fntdata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6bdd1d0155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0" name="Google Shape;90;g26bdd1d0155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6bdd1d0155_0_3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5" name="Google Shape;235;g26bdd1d0155_0_3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c4a662a16c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2c4a662a16c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6c35cd973b_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26c35cd973b_6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6c35cd973b_6_2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6c35cd973b_6_2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e88420bb17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4" name="Google Shape;274;g2e88420bb1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e8794a0cd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2e8794a0cd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e8794a0cdb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2e8794a0cdb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e8794a0cdb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2e8794a0cdb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e8794a0cdb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2e8794a0cdb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2e88420bb17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2e88420bb17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6bdd1d0155_0_5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6bdd1d0155_0_5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e88420bb17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2e88420bb17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e88420bb17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2e88420bb17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e88420bb17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2e88420bb17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2e88420bb17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2e88420bb17_1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6c35cd973b_6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6c35cd973b_6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6c35cd973b_6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6c35cd973b_6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6bdd1d0155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6bdd1d0155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c4a662a16c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c4a662a16c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c4a662a16c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c4a662a16c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c4a662a16c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c4a662a16c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c4a662a16c_0_1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2c4a662a16c_0_1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ctrTitle"/>
          </p:nvPr>
        </p:nvSpPr>
        <p:spPr>
          <a:xfrm>
            <a:off x="311700" y="1862025"/>
            <a:ext cx="8520600" cy="7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rial"/>
              <a:buNone/>
              <a:defRPr sz="4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ubTitle" idx="1"/>
          </p:nvPr>
        </p:nvSpPr>
        <p:spPr>
          <a:xfrm>
            <a:off x="311688" y="26736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None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None/>
              <a:defRPr sz="2800"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None/>
              <a:defRPr sz="2800"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None/>
              <a:defRPr sz="2800"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None/>
              <a:defRPr sz="2800"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None/>
              <a:defRPr sz="2800"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None/>
              <a:defRPr sz="2800"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Arial"/>
              <a:buNone/>
              <a:defRPr sz="2800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0" name="Google Shape;60;p14"/>
          <p:cNvCxnSpPr/>
          <p:nvPr/>
        </p:nvCxnSpPr>
        <p:spPr>
          <a:xfrm>
            <a:off x="461175" y="2673625"/>
            <a:ext cx="7569600" cy="1200"/>
          </a:xfrm>
          <a:prstGeom prst="straightConnector1">
            <a:avLst/>
          </a:prstGeom>
          <a:noFill/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1" name="Google Shape;6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71862" y="52850"/>
            <a:ext cx="1600274" cy="1600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spcFirstLastPara="1" wrap="square" lIns="18287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190825" y="701700"/>
            <a:ext cx="8714700" cy="39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800"/>
              <a:buFont typeface="Arial"/>
              <a:buChar char="●"/>
              <a:defRPr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400"/>
              <a:buFont typeface="Arial"/>
              <a:buChar char="○"/>
              <a:defRPr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400"/>
              <a:buFont typeface="Arial"/>
              <a:buChar char="■"/>
              <a:defRPr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400"/>
              <a:buFont typeface="Arial"/>
              <a:buChar char="●"/>
              <a:defRPr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400"/>
              <a:buFont typeface="Arial"/>
              <a:buChar char="○"/>
              <a:defRPr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400"/>
              <a:buFont typeface="Arial"/>
              <a:buChar char="■"/>
              <a:defRPr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400"/>
              <a:buFont typeface="Arial"/>
              <a:buChar char="●"/>
              <a:defRPr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400"/>
              <a:buFont typeface="Arial"/>
              <a:buChar char="○"/>
              <a:defRPr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175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73763"/>
              </a:buClr>
              <a:buSzPts val="1400"/>
              <a:buFont typeface="Arial"/>
              <a:buChar char="■"/>
              <a:defRPr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5" name="Google Shape;65;p15"/>
          <p:cNvCxnSpPr/>
          <p:nvPr/>
        </p:nvCxnSpPr>
        <p:spPr>
          <a:xfrm>
            <a:off x="3975" y="540025"/>
            <a:ext cx="9132000" cy="600"/>
          </a:xfrm>
          <a:prstGeom prst="straightConnector1">
            <a:avLst/>
          </a:prstGeom>
          <a:noFill/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spcFirstLastPara="1" wrap="square" lIns="18287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9" name="Google Shape;69;p16"/>
          <p:cNvCxnSpPr/>
          <p:nvPr/>
        </p:nvCxnSpPr>
        <p:spPr>
          <a:xfrm>
            <a:off x="3975" y="540025"/>
            <a:ext cx="9132000" cy="600"/>
          </a:xfrm>
          <a:prstGeom prst="straightConnector1">
            <a:avLst/>
          </a:prstGeom>
          <a:noFill/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" name="Google Shape;70;p16"/>
          <p:cNvSpPr txBox="1">
            <a:spLocks noGrp="1"/>
          </p:cNvSpPr>
          <p:nvPr>
            <p:ph type="sldNum" idx="12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Arial"/>
              <a:buNone/>
              <a:defRPr sz="36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Arial"/>
              <a:buNone/>
              <a:defRPr sz="36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Arial"/>
              <a:buNone/>
              <a:defRPr sz="36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Arial"/>
              <a:buNone/>
              <a:defRPr sz="36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Arial"/>
              <a:buNone/>
              <a:defRPr sz="36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Arial"/>
              <a:buNone/>
              <a:defRPr sz="36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Arial"/>
              <a:buNone/>
              <a:defRPr sz="36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Arial"/>
              <a:buNone/>
              <a:defRPr sz="36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3600"/>
              <a:buFont typeface="Arial"/>
              <a:buNone/>
              <a:defRPr sz="36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3" name="Google Shape;73;p17"/>
          <p:cNvCxnSpPr>
            <a:endCxn id="72" idx="2"/>
          </p:cNvCxnSpPr>
          <p:nvPr/>
        </p:nvCxnSpPr>
        <p:spPr>
          <a:xfrm>
            <a:off x="461100" y="2978550"/>
            <a:ext cx="4110900" cy="14100"/>
          </a:xfrm>
          <a:prstGeom prst="straightConnector1">
            <a:avLst/>
          </a:prstGeom>
          <a:noFill/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spcFirstLastPara="1" wrap="square" lIns="18287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>
            <a:off x="83100" y="701700"/>
            <a:ext cx="8822400" cy="39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9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spcFirstLastPara="1" wrap="square" lIns="18287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9"/>
          <p:cNvSpPr txBox="1">
            <a:spLocks noGrp="1"/>
          </p:cNvSpPr>
          <p:nvPr>
            <p:ph type="body" idx="1"/>
          </p:nvPr>
        </p:nvSpPr>
        <p:spPr>
          <a:xfrm>
            <a:off x="270350" y="739475"/>
            <a:ext cx="4041300" cy="39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400"/>
              <a:buFont typeface="Arial"/>
              <a:buChar char="●"/>
              <a:defRPr sz="14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○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■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●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○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■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●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○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048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73763"/>
              </a:buClr>
              <a:buSzPts val="1200"/>
              <a:buFont typeface="Arial"/>
              <a:buChar char="■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19"/>
          <p:cNvSpPr txBox="1">
            <a:spLocks noGrp="1"/>
          </p:cNvSpPr>
          <p:nvPr>
            <p:ph type="body" idx="2"/>
          </p:nvPr>
        </p:nvSpPr>
        <p:spPr>
          <a:xfrm>
            <a:off x="4691275" y="739475"/>
            <a:ext cx="4140900" cy="39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400"/>
              <a:buFont typeface="Arial"/>
              <a:buChar char="●"/>
              <a:defRPr sz="14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○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■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●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○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■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●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048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73763"/>
              </a:buClr>
              <a:buSzPts val="1200"/>
              <a:buFont typeface="Arial"/>
              <a:buChar char="○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048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73763"/>
              </a:buClr>
              <a:buSzPts val="1200"/>
              <a:buFont typeface="Arial"/>
              <a:buChar char="■"/>
              <a:defRPr sz="1200">
                <a:solidFill>
                  <a:srgbClr val="07376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84" name="Google Shape;84;p19"/>
          <p:cNvCxnSpPr/>
          <p:nvPr/>
        </p:nvCxnSpPr>
        <p:spPr>
          <a:xfrm>
            <a:off x="3975" y="540025"/>
            <a:ext cx="9132000" cy="600"/>
          </a:xfrm>
          <a:prstGeom prst="straightConnector1">
            <a:avLst/>
          </a:prstGeom>
          <a:noFill/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5" name="Google Shape;85;p19"/>
          <p:cNvSpPr txBox="1">
            <a:spLocks noGrp="1"/>
          </p:cNvSpPr>
          <p:nvPr>
            <p:ph type="sldNum" idx="12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spcFirstLastPara="1" wrap="square" lIns="18287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83100" y="701700"/>
            <a:ext cx="8822400" cy="39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39775" y="4926600"/>
            <a:ext cx="7518300" cy="1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2"/>
          </p:nvPr>
        </p:nvSpPr>
        <p:spPr>
          <a:xfrm>
            <a:off x="3975" y="4815975"/>
            <a:ext cx="7587600" cy="251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528176" y="4615201"/>
            <a:ext cx="540001" cy="53999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1"/>
          <p:cNvSpPr txBox="1">
            <a:spLocks noGrp="1"/>
          </p:cNvSpPr>
          <p:nvPr>
            <p:ph type="ctrTitle"/>
          </p:nvPr>
        </p:nvSpPr>
        <p:spPr>
          <a:xfrm>
            <a:off x="311700" y="1862025"/>
            <a:ext cx="8520600" cy="7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rial"/>
              <a:buNone/>
            </a:pPr>
            <a:r>
              <a:rPr lang="en-GB"/>
              <a:t>SHAKTI Processors Overview</a:t>
            </a:r>
            <a:endParaRPr/>
          </a:p>
        </p:txBody>
      </p:sp>
      <p:sp>
        <p:nvSpPr>
          <p:cNvPr id="93" name="Google Shape;93;p21"/>
          <p:cNvSpPr txBox="1">
            <a:spLocks noGrp="1"/>
          </p:cNvSpPr>
          <p:nvPr>
            <p:ph type="subTitle" idx="1"/>
          </p:nvPr>
        </p:nvSpPr>
        <p:spPr>
          <a:xfrm>
            <a:off x="311688" y="2673625"/>
            <a:ext cx="8520600" cy="104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GB" dirty="0" err="1"/>
              <a:t>Kotteeswaran</a:t>
            </a:r>
            <a:r>
              <a:rPr lang="en-GB" dirty="0"/>
              <a:t> </a:t>
            </a:r>
            <a:r>
              <a:rPr lang="en-GB" dirty="0" err="1"/>
              <a:t>Ekambaram</a:t>
            </a:r>
            <a:endParaRPr dirty="0"/>
          </a:p>
          <a:p>
            <a:pPr marL="457200" lvl="0" indent="-3429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GB" dirty="0"/>
              <a:t>Senior Project Advisor | SHAKTI Lab | RISE Group</a:t>
            </a:r>
            <a:endParaRPr dirty="0"/>
          </a:p>
        </p:txBody>
      </p:sp>
      <p:sp>
        <p:nvSpPr>
          <p:cNvPr id="94" name="Google Shape;94;p21"/>
          <p:cNvSpPr txBox="1">
            <a:spLocks noGrp="1"/>
          </p:cNvSpPr>
          <p:nvPr>
            <p:ph type="sldNum" idx="4294967295"/>
          </p:nvPr>
        </p:nvSpPr>
        <p:spPr>
          <a:xfrm>
            <a:off x="8742363" y="4816475"/>
            <a:ext cx="401700" cy="2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0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/>
              <a:t>Shakti Multicore (Parashakti)</a:t>
            </a:r>
            <a:endParaRPr/>
          </a:p>
        </p:txBody>
      </p:sp>
      <p:sp>
        <p:nvSpPr>
          <p:cNvPr id="238" name="Google Shape;238;p30"/>
          <p:cNvSpPr txBox="1">
            <a:spLocks noGrp="1"/>
          </p:cNvSpPr>
          <p:nvPr>
            <p:ph type="sldNum" idx="12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pic>
        <p:nvPicPr>
          <p:cNvPr id="239" name="Google Shape;23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4975" y="1115550"/>
            <a:ext cx="4687649" cy="271775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0"/>
          <p:cNvSpPr txBox="1"/>
          <p:nvPr/>
        </p:nvSpPr>
        <p:spPr>
          <a:xfrm>
            <a:off x="177050" y="1049525"/>
            <a:ext cx="4484700" cy="33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85199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>
                <a:solidFill>
                  <a:srgbClr val="0B5394"/>
                </a:solidFill>
              </a:rPr>
              <a:t>Connects N number of Shakti C-class cores.</a:t>
            </a:r>
            <a:endParaRPr>
              <a:solidFill>
                <a:srgbClr val="0B5394"/>
              </a:solidFill>
            </a:endParaRPr>
          </a:p>
          <a:p>
            <a:pPr marL="385199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>
                <a:solidFill>
                  <a:srgbClr val="0B5394"/>
                </a:solidFill>
              </a:rPr>
              <a:t>Fully supports Atomic spec (A extension) of RISCV - used to implement locks in multicore systems.</a:t>
            </a:r>
            <a:endParaRPr>
              <a:solidFill>
                <a:srgbClr val="0B5394"/>
              </a:solidFill>
            </a:endParaRPr>
          </a:p>
          <a:p>
            <a:pPr marL="385199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>
                <a:solidFill>
                  <a:srgbClr val="0B5394"/>
                </a:solidFill>
              </a:rPr>
              <a:t>Cache coherence: MESI protocol, implementation from flute</a:t>
            </a:r>
            <a:endParaRPr>
              <a:solidFill>
                <a:srgbClr val="0B5394"/>
              </a:solidFill>
            </a:endParaRPr>
          </a:p>
          <a:p>
            <a:pPr marL="385199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>
                <a:solidFill>
                  <a:srgbClr val="0B5394"/>
                </a:solidFill>
              </a:rPr>
              <a:t>CLINT Peripheral /hart timer.</a:t>
            </a:r>
            <a:endParaRPr>
              <a:solidFill>
                <a:srgbClr val="0B5394"/>
              </a:solidFill>
            </a:endParaRPr>
          </a:p>
          <a:p>
            <a:pPr marL="385199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>
                <a:solidFill>
                  <a:srgbClr val="0B5394"/>
                </a:solidFill>
              </a:rPr>
              <a:t>Inter processor Interrupts.</a:t>
            </a:r>
            <a:endParaRPr>
              <a:solidFill>
                <a:srgbClr val="0B5394"/>
              </a:solidFill>
            </a:endParaRPr>
          </a:p>
          <a:p>
            <a:pPr marL="385199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>
                <a:solidFill>
                  <a:srgbClr val="0B5394"/>
                </a:solidFill>
              </a:rPr>
              <a:t>AXI4 interface</a:t>
            </a:r>
            <a:endParaRPr>
              <a:solidFill>
                <a:srgbClr val="0B5394"/>
              </a:solidFill>
            </a:endParaRPr>
          </a:p>
          <a:p>
            <a:pPr marL="385199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>
                <a:solidFill>
                  <a:srgbClr val="0B5394"/>
                </a:solidFill>
              </a:rPr>
              <a:t>OpenOCD based debug through JTAG </a:t>
            </a:r>
            <a:endParaRPr>
              <a:solidFill>
                <a:srgbClr val="0B5394"/>
              </a:solidFill>
            </a:endParaRPr>
          </a:p>
          <a:p>
            <a:pPr marL="385199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>
                <a:solidFill>
                  <a:srgbClr val="0B5394"/>
                </a:solidFill>
              </a:rPr>
              <a:t>Configurable core, implementation in BSV </a:t>
            </a:r>
            <a:endParaRPr>
              <a:solidFill>
                <a:srgbClr val="0B5394"/>
              </a:solidFill>
            </a:endParaRPr>
          </a:p>
          <a:p>
            <a:pPr marL="385199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>
                <a:solidFill>
                  <a:srgbClr val="0B5394"/>
                </a:solidFill>
              </a:rPr>
              <a:t>SoC tried out on Aldec and profpga</a:t>
            </a:r>
            <a:endParaRPr>
              <a:solidFill>
                <a:srgbClr val="0B5394"/>
              </a:solidFill>
            </a:endParaRPr>
          </a:p>
          <a:p>
            <a:pPr marL="385199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>
                <a:solidFill>
                  <a:srgbClr val="0B5394"/>
                </a:solidFill>
              </a:rPr>
              <a:t>Simulation support</a:t>
            </a:r>
            <a:endParaRPr>
              <a:solidFill>
                <a:srgbClr val="0B5394"/>
              </a:solidFill>
            </a:endParaRPr>
          </a:p>
        </p:txBody>
      </p:sp>
      <p:sp>
        <p:nvSpPr>
          <p:cNvPr id="241" name="Google Shape;241;p30"/>
          <p:cNvSpPr txBox="1"/>
          <p:nvPr/>
        </p:nvSpPr>
        <p:spPr>
          <a:xfrm>
            <a:off x="5020550" y="4260050"/>
            <a:ext cx="4174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rgbClr val="073763"/>
                </a:solidFill>
              </a:rPr>
              <a:t>Target Applications:  Desktop, Server, Mobiles, etc</a:t>
            </a:r>
            <a:endParaRPr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Secure Shakti	</a:t>
            </a:r>
            <a:endParaRPr/>
          </a:p>
        </p:txBody>
      </p:sp>
      <p:sp>
        <p:nvSpPr>
          <p:cNvPr id="247" name="Google Shape;247;p31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grpSp>
        <p:nvGrpSpPr>
          <p:cNvPr id="248" name="Google Shape;248;p31"/>
          <p:cNvGrpSpPr/>
          <p:nvPr/>
        </p:nvGrpSpPr>
        <p:grpSpPr>
          <a:xfrm>
            <a:off x="3832791" y="784800"/>
            <a:ext cx="5005907" cy="4031100"/>
            <a:chOff x="1228264" y="1013325"/>
            <a:chExt cx="5532000" cy="4031100"/>
          </a:xfrm>
        </p:grpSpPr>
        <p:sp>
          <p:nvSpPr>
            <p:cNvPr id="249" name="Google Shape;249;p31"/>
            <p:cNvSpPr/>
            <p:nvPr/>
          </p:nvSpPr>
          <p:spPr>
            <a:xfrm>
              <a:off x="1228264" y="1013325"/>
              <a:ext cx="5532000" cy="40311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31"/>
            <p:cNvSpPr txBox="1"/>
            <p:nvPr/>
          </p:nvSpPr>
          <p:spPr>
            <a:xfrm>
              <a:off x="1958186" y="3800150"/>
              <a:ext cx="4412100" cy="1059300"/>
            </a:xfrm>
            <a:prstGeom prst="rect">
              <a:avLst/>
            </a:prstGeom>
            <a:solidFill>
              <a:srgbClr val="CFE2F3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/>
                <a:t>High Assurance Boot</a:t>
              </a:r>
              <a:endParaRPr sz="1800"/>
            </a:p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SzPts val="1200"/>
                <a:buChar char="●"/>
              </a:pPr>
              <a:r>
                <a:rPr lang="en-GB" sz="1200"/>
                <a:t>Boot time security</a:t>
              </a:r>
              <a:endParaRPr sz="1200"/>
            </a:p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SzPts val="1200"/>
                <a:buChar char="●"/>
              </a:pPr>
              <a:r>
                <a:rPr lang="en-GB" sz="1200"/>
                <a:t>Hardware with crypto accelerators</a:t>
              </a:r>
              <a:endParaRPr sz="1200"/>
            </a:p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SzPts val="1200"/>
                <a:buChar char="●"/>
              </a:pPr>
              <a:r>
                <a:rPr lang="en-GB" sz="1200"/>
                <a:t>Prevents modified bootloaders from execution</a:t>
              </a:r>
              <a:endParaRPr sz="1200"/>
            </a:p>
          </p:txBody>
        </p:sp>
        <p:sp>
          <p:nvSpPr>
            <p:cNvPr id="251" name="Google Shape;251;p31"/>
            <p:cNvSpPr txBox="1"/>
            <p:nvPr/>
          </p:nvSpPr>
          <p:spPr>
            <a:xfrm>
              <a:off x="1958186" y="2544100"/>
              <a:ext cx="4412100" cy="998100"/>
            </a:xfrm>
            <a:prstGeom prst="rect">
              <a:avLst/>
            </a:prstGeom>
            <a:solidFill>
              <a:srgbClr val="9FC5E8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/>
                <a:t>Open SBI &amp; UBoot</a:t>
              </a:r>
              <a:endParaRPr sz="1800"/>
            </a:p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SzPts val="1200"/>
                <a:buChar char="●"/>
              </a:pPr>
              <a:r>
                <a:rPr lang="en-GB" sz="1200"/>
                <a:t>Software Crypto Accelerators</a:t>
              </a:r>
              <a:endParaRPr sz="1200"/>
            </a:p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SzPts val="1200"/>
                <a:buChar char="●"/>
              </a:pPr>
              <a:r>
                <a:rPr lang="en-GB" sz="1200"/>
                <a:t>2nd level boot security</a:t>
              </a:r>
              <a:endParaRPr sz="1200"/>
            </a:p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SzPts val="1200"/>
                <a:buChar char="●"/>
              </a:pPr>
              <a:r>
                <a:rPr lang="en-GB" sz="1200"/>
                <a:t>Prevents modified rootfs from execution</a:t>
              </a:r>
              <a:endParaRPr sz="1200"/>
            </a:p>
          </p:txBody>
        </p:sp>
        <p:sp>
          <p:nvSpPr>
            <p:cNvPr id="252" name="Google Shape;252;p31"/>
            <p:cNvSpPr txBox="1"/>
            <p:nvPr/>
          </p:nvSpPr>
          <p:spPr>
            <a:xfrm>
              <a:off x="1958192" y="1133225"/>
              <a:ext cx="4412100" cy="1211700"/>
            </a:xfrm>
            <a:prstGeom prst="rect">
              <a:avLst/>
            </a:prstGeom>
            <a:solidFill>
              <a:srgbClr val="6FA8DC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800"/>
                <a:t>Hypervisor</a:t>
              </a:r>
              <a:endParaRPr sz="1800"/>
            </a:p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SzPts val="1200"/>
                <a:buChar char="●"/>
              </a:pPr>
              <a:r>
                <a:rPr lang="en-GB" sz="1200"/>
                <a:t>Runtime security</a:t>
              </a:r>
              <a:endParaRPr sz="1200"/>
            </a:p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SzPts val="1200"/>
                <a:buChar char="●"/>
              </a:pPr>
              <a:r>
                <a:rPr lang="en-GB" sz="1200"/>
                <a:t>Prevents unauthorized privilege escalations</a:t>
              </a:r>
              <a:endParaRPr sz="1200"/>
            </a:p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SzPts val="1200"/>
                <a:buChar char="●"/>
              </a:pPr>
              <a:r>
                <a:rPr lang="en-GB" sz="1200"/>
                <a:t>Protects sensitive memory regions</a:t>
              </a:r>
              <a:endParaRPr sz="1200"/>
            </a:p>
            <a:p>
              <a:pPr marL="457200" lvl="0" indent="-304800" algn="l" rtl="0">
                <a:spcBef>
                  <a:spcPts val="0"/>
                </a:spcBef>
                <a:spcAft>
                  <a:spcPts val="0"/>
                </a:spcAft>
                <a:buSzPts val="1200"/>
                <a:buChar char="●"/>
              </a:pPr>
              <a:r>
                <a:rPr lang="en-GB" sz="1200"/>
                <a:t>Ensures critical hardware settings are immutable</a:t>
              </a:r>
              <a:endParaRPr sz="1200"/>
            </a:p>
          </p:txBody>
        </p:sp>
      </p:grpSp>
      <p:sp>
        <p:nvSpPr>
          <p:cNvPr id="253" name="Google Shape;253;p31"/>
          <p:cNvSpPr txBox="1"/>
          <p:nvPr/>
        </p:nvSpPr>
        <p:spPr>
          <a:xfrm>
            <a:off x="183000" y="937225"/>
            <a:ext cx="3649800" cy="31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600"/>
              <a:buChar char="●"/>
            </a:pPr>
            <a:r>
              <a:rPr lang="en-GB" sz="1600">
                <a:solidFill>
                  <a:srgbClr val="0B5394"/>
                </a:solidFill>
              </a:rPr>
              <a:t>C -class with cryptographic accelerators</a:t>
            </a:r>
            <a:endParaRPr sz="1600">
              <a:solidFill>
                <a:srgbClr val="0B5394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600"/>
              <a:buChar char="●"/>
            </a:pPr>
            <a:r>
              <a:rPr lang="en-GB" sz="1600">
                <a:solidFill>
                  <a:srgbClr val="0B5394"/>
                </a:solidFill>
              </a:rPr>
              <a:t>Secures the system from </a:t>
            </a:r>
            <a:endParaRPr sz="1600">
              <a:solidFill>
                <a:srgbClr val="0B5394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600"/>
              <a:buChar char="○"/>
            </a:pPr>
            <a:r>
              <a:rPr lang="en-GB" sz="1600">
                <a:solidFill>
                  <a:srgbClr val="0B5394"/>
                </a:solidFill>
              </a:rPr>
              <a:t>bootkit, </a:t>
            </a:r>
            <a:endParaRPr sz="1600">
              <a:solidFill>
                <a:srgbClr val="0B5394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600"/>
              <a:buChar char="○"/>
            </a:pPr>
            <a:r>
              <a:rPr lang="en-GB" sz="1600">
                <a:solidFill>
                  <a:srgbClr val="0B5394"/>
                </a:solidFill>
              </a:rPr>
              <a:t>rootkit </a:t>
            </a:r>
            <a:endParaRPr sz="1600">
              <a:solidFill>
                <a:srgbClr val="0B5394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600"/>
              <a:buChar char="○"/>
            </a:pPr>
            <a:r>
              <a:rPr lang="en-GB" sz="1600">
                <a:solidFill>
                  <a:srgbClr val="0B5394"/>
                </a:solidFill>
              </a:rPr>
              <a:t>malware vulnerabilities.</a:t>
            </a:r>
            <a:endParaRPr sz="1600">
              <a:solidFill>
                <a:srgbClr val="0B5394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600"/>
              <a:buChar char="●"/>
            </a:pPr>
            <a:r>
              <a:rPr lang="en-GB" sz="1600">
                <a:solidFill>
                  <a:srgbClr val="0B5394"/>
                </a:solidFill>
              </a:rPr>
              <a:t>Three levels of protection.</a:t>
            </a:r>
            <a:endParaRPr sz="1600">
              <a:solidFill>
                <a:srgbClr val="0B5394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600"/>
              <a:buChar char="○"/>
            </a:pPr>
            <a:r>
              <a:rPr lang="en-GB" sz="1600">
                <a:solidFill>
                  <a:srgbClr val="0B5394"/>
                </a:solidFill>
              </a:rPr>
              <a:t>Hardware High Assurance Boot (HHAB)</a:t>
            </a:r>
            <a:endParaRPr sz="1600">
              <a:solidFill>
                <a:srgbClr val="0B5394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600"/>
              <a:buChar char="○"/>
            </a:pPr>
            <a:r>
              <a:rPr lang="en-GB" sz="1600">
                <a:solidFill>
                  <a:srgbClr val="0B5394"/>
                </a:solidFill>
              </a:rPr>
              <a:t>OpenSBI and Secure u-boot</a:t>
            </a:r>
            <a:endParaRPr sz="1600">
              <a:solidFill>
                <a:srgbClr val="0B5394"/>
              </a:solidFill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600"/>
              <a:buChar char="○"/>
            </a:pPr>
            <a:r>
              <a:rPr lang="en-GB" sz="1600">
                <a:solidFill>
                  <a:srgbClr val="0B5394"/>
                </a:solidFill>
              </a:rPr>
              <a:t>Hypervisor</a:t>
            </a:r>
            <a:endParaRPr sz="1600">
              <a:solidFill>
                <a:srgbClr val="0B53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Software Development Activities</a:t>
            </a:r>
            <a:endParaRPr/>
          </a:p>
        </p:txBody>
      </p:sp>
      <p:sp>
        <p:nvSpPr>
          <p:cNvPr id="259" name="Google Shape;259;p32"/>
          <p:cNvSpPr txBox="1">
            <a:spLocks noGrp="1"/>
          </p:cNvSpPr>
          <p:nvPr>
            <p:ph type="body" idx="1"/>
          </p:nvPr>
        </p:nvSpPr>
        <p:spPr>
          <a:xfrm>
            <a:off x="182875" y="540000"/>
            <a:ext cx="5974200" cy="223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0B5394"/>
                </a:solidFill>
              </a:rPr>
              <a:t>Software Development Kit</a:t>
            </a:r>
            <a:endParaRPr sz="1400" b="1">
              <a:solidFill>
                <a:srgbClr val="0B5394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Support for current versions of C and E class.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 b="1">
                <a:solidFill>
                  <a:srgbClr val="0B5394"/>
                </a:solidFill>
              </a:rPr>
              <a:t>Driver support</a:t>
            </a:r>
            <a:r>
              <a:rPr lang="en-GB" sz="1400">
                <a:solidFill>
                  <a:srgbClr val="0B5394"/>
                </a:solidFill>
              </a:rPr>
              <a:t> for PLIC, CLIC, SPI, QSPI, UART, I2C and PWM.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Standalone mode supported on E class.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Multilevel logging, Direct Flash programming, MMU support added.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ESP8266 &amp; ESP 32, FTDI, External Flashes and many sensors integrated.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 b="1">
                <a:solidFill>
                  <a:srgbClr val="0B5394"/>
                </a:solidFill>
              </a:rPr>
              <a:t>Arduino compatible</a:t>
            </a:r>
            <a:r>
              <a:rPr lang="en-GB" sz="1400">
                <a:solidFill>
                  <a:srgbClr val="0B5394"/>
                </a:solidFill>
              </a:rPr>
              <a:t> board and peripheral support added.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260" name="Google Shape;260;p32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261" name="Google Shape;261;p32"/>
          <p:cNvSpPr txBox="1"/>
          <p:nvPr/>
        </p:nvSpPr>
        <p:spPr>
          <a:xfrm>
            <a:off x="0" y="2811126"/>
            <a:ext cx="7632600" cy="11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0B5394"/>
                </a:solidFill>
              </a:rPr>
              <a:t>Highlights of the SDK</a:t>
            </a:r>
            <a:endParaRPr b="1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>
                <a:solidFill>
                  <a:srgbClr val="0B5394"/>
                </a:solidFill>
              </a:rPr>
              <a:t>Clean separation between drivers, boot, core and application layers</a:t>
            </a:r>
            <a:endParaRPr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Ubuntu Condensed"/>
              <a:buChar char="●"/>
            </a:pPr>
            <a:r>
              <a:rPr lang="en-GB">
                <a:solidFill>
                  <a:srgbClr val="0B5394"/>
                </a:solidFill>
              </a:rPr>
              <a:t>Easily portable to </a:t>
            </a:r>
            <a:r>
              <a:rPr lang="en-GB" b="1">
                <a:solidFill>
                  <a:srgbClr val="0B5394"/>
                </a:solidFill>
              </a:rPr>
              <a:t>any RISC-V based architecture</a:t>
            </a:r>
            <a:endParaRPr b="1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Ubuntu Condensed"/>
              <a:buChar char="●"/>
            </a:pPr>
            <a:r>
              <a:rPr lang="en-GB" b="1">
                <a:solidFill>
                  <a:srgbClr val="0B5394"/>
                </a:solidFill>
              </a:rPr>
              <a:t>Multiple sensors</a:t>
            </a:r>
            <a:r>
              <a:rPr lang="en-GB">
                <a:solidFill>
                  <a:srgbClr val="0B5394"/>
                </a:solidFill>
              </a:rPr>
              <a:t> connected and proven with SHAKTI-SDK.</a:t>
            </a:r>
            <a:endParaRPr>
              <a:solidFill>
                <a:srgbClr val="0B5394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b="1">
                <a:solidFill>
                  <a:srgbClr val="0B5394"/>
                </a:solidFill>
              </a:rPr>
              <a:t>OS Support</a:t>
            </a:r>
            <a:endParaRPr b="1">
              <a:solidFill>
                <a:srgbClr val="0B5394"/>
              </a:solidFill>
            </a:endParaRPr>
          </a:p>
        </p:txBody>
      </p:sp>
      <p:pic>
        <p:nvPicPr>
          <p:cNvPr id="262" name="Google Shape;26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9150" y="4098200"/>
            <a:ext cx="1854099" cy="77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3125" y="3657875"/>
            <a:ext cx="2424525" cy="135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60713" y="3955675"/>
            <a:ext cx="1393275" cy="106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Startups</a:t>
            </a:r>
            <a:endParaRPr/>
          </a:p>
        </p:txBody>
      </p:sp>
      <p:pic>
        <p:nvPicPr>
          <p:cNvPr id="270" name="Google Shape;27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625" y="651750"/>
            <a:ext cx="7353040" cy="429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67000" y="2392150"/>
            <a:ext cx="692999" cy="664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4"/>
          <p:cNvSpPr txBox="1">
            <a:spLocks noGrp="1"/>
          </p:cNvSpPr>
          <p:nvPr>
            <p:ph type="ctrTitle"/>
          </p:nvPr>
        </p:nvSpPr>
        <p:spPr>
          <a:xfrm>
            <a:off x="311700" y="1487425"/>
            <a:ext cx="8520600" cy="12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287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4200"/>
              <a:buFont typeface="Arial"/>
              <a:buNone/>
            </a:pPr>
            <a:r>
              <a:rPr lang="en-GB" sz="3600"/>
              <a:t>SHAKTI-F: Fault Tolerant Microprocessor Architecture</a:t>
            </a:r>
            <a:endParaRPr sz="3600"/>
          </a:p>
        </p:txBody>
      </p:sp>
      <p:sp>
        <p:nvSpPr>
          <p:cNvPr id="277" name="Google Shape;277;p34"/>
          <p:cNvSpPr txBox="1">
            <a:spLocks noGrp="1"/>
          </p:cNvSpPr>
          <p:nvPr>
            <p:ph type="subTitle" idx="1"/>
          </p:nvPr>
        </p:nvSpPr>
        <p:spPr>
          <a:xfrm>
            <a:off x="311688" y="26736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Dr. Gopalakrishnan Srinivasan</a:t>
            </a:r>
            <a:endParaRPr>
              <a:solidFill>
                <a:schemeClr val="dk1"/>
              </a:solidFill>
            </a:endParaRPr>
          </a:p>
          <a:p>
            <a:pPr marL="457200" lvl="0" indent="-3429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Assistant Professor, Computer Science and Engineering, IIT Madras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78" name="Google Shape;278;p34"/>
          <p:cNvSpPr txBox="1">
            <a:spLocks noGrp="1"/>
          </p:cNvSpPr>
          <p:nvPr>
            <p:ph type="sldNum" idx="4294967295"/>
          </p:nvPr>
        </p:nvSpPr>
        <p:spPr>
          <a:xfrm>
            <a:off x="8742363" y="4816475"/>
            <a:ext cx="401700" cy="2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 F-Class (circa 2015)</a:t>
            </a:r>
            <a:endParaRPr/>
          </a:p>
        </p:txBody>
      </p:sp>
      <p:sp>
        <p:nvSpPr>
          <p:cNvPr id="284" name="Google Shape;284;p35"/>
          <p:cNvSpPr txBox="1">
            <a:spLocks noGrp="1"/>
          </p:cNvSpPr>
          <p:nvPr>
            <p:ph type="body" idx="1"/>
          </p:nvPr>
        </p:nvSpPr>
        <p:spPr>
          <a:xfrm>
            <a:off x="190825" y="701700"/>
            <a:ext cx="8714700" cy="408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200"/>
              <a:buChar char="●"/>
            </a:pPr>
            <a:r>
              <a:rPr lang="en-GB" sz="2200" b="1">
                <a:solidFill>
                  <a:srgbClr val="0B5394"/>
                </a:solidFill>
              </a:rPr>
              <a:t>Objective: </a:t>
            </a:r>
            <a:r>
              <a:rPr lang="en-GB" sz="2200">
                <a:solidFill>
                  <a:srgbClr val="0B5394"/>
                </a:solidFill>
              </a:rPr>
              <a:t>Protect the storage elements and ALU from soft and hard Single Event Effects (SEEs)</a:t>
            </a:r>
            <a:endParaRPr sz="2200">
              <a:solidFill>
                <a:srgbClr val="0B5394"/>
              </a:solidFill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Char char="○"/>
            </a:pPr>
            <a:r>
              <a:rPr lang="en-GB" sz="1800">
                <a:solidFill>
                  <a:srgbClr val="0B5394"/>
                </a:solidFill>
              </a:rPr>
              <a:t>Uses Error Correcting Codes (ECC) to tolerate errors in caches and registers (PC and architectural registers)</a:t>
            </a:r>
            <a:endParaRPr sz="1800">
              <a:solidFill>
                <a:srgbClr val="0B5394"/>
              </a:solidFill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Char char="○"/>
            </a:pPr>
            <a:r>
              <a:rPr lang="en-GB" sz="1800">
                <a:solidFill>
                  <a:srgbClr val="0B5394"/>
                </a:solidFill>
              </a:rPr>
              <a:t>Proposed </a:t>
            </a:r>
            <a:r>
              <a:rPr lang="en-GB" sz="1800" b="1" u="sng">
                <a:solidFill>
                  <a:srgbClr val="0B5394"/>
                </a:solidFill>
              </a:rPr>
              <a:t>Re</a:t>
            </a:r>
            <a:r>
              <a:rPr lang="en-GB" sz="1800" b="1">
                <a:solidFill>
                  <a:srgbClr val="0B5394"/>
                </a:solidFill>
              </a:rPr>
              <a:t>computing with </a:t>
            </a:r>
            <a:r>
              <a:rPr lang="en-GB" sz="1800" b="1" u="sng">
                <a:solidFill>
                  <a:srgbClr val="0B5394"/>
                </a:solidFill>
              </a:rPr>
              <a:t>Comp</a:t>
            </a:r>
            <a:r>
              <a:rPr lang="en-GB" sz="1800" b="1">
                <a:solidFill>
                  <a:srgbClr val="0B5394"/>
                </a:solidFill>
              </a:rPr>
              <a:t>lemented </a:t>
            </a:r>
            <a:r>
              <a:rPr lang="en-GB" sz="1800" b="1" u="sng">
                <a:solidFill>
                  <a:srgbClr val="0B5394"/>
                </a:solidFill>
              </a:rPr>
              <a:t>O</a:t>
            </a:r>
            <a:r>
              <a:rPr lang="en-GB" sz="1800" b="1">
                <a:solidFill>
                  <a:srgbClr val="0B5394"/>
                </a:solidFill>
              </a:rPr>
              <a:t>perands</a:t>
            </a:r>
            <a:r>
              <a:rPr lang="en-GB" sz="1800">
                <a:solidFill>
                  <a:srgbClr val="0B5394"/>
                </a:solidFill>
              </a:rPr>
              <a:t> (RECOMPO) with dual modular redundancy for the ALU</a:t>
            </a:r>
            <a:endParaRPr sz="1800">
              <a:solidFill>
                <a:srgbClr val="0B5394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Char char="○"/>
            </a:pPr>
            <a:r>
              <a:rPr lang="en-GB" sz="1800">
                <a:solidFill>
                  <a:srgbClr val="0B5394"/>
                </a:solidFill>
              </a:rPr>
              <a:t>Identifies parts of the circuitry that need to be radiation hardened</a:t>
            </a:r>
            <a:endParaRPr sz="1800">
              <a:solidFill>
                <a:srgbClr val="0B5394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B5394"/>
              </a:solidFill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200"/>
              <a:buChar char="●"/>
            </a:pPr>
            <a:r>
              <a:rPr lang="en-GB" sz="2200" b="1">
                <a:solidFill>
                  <a:srgbClr val="0B5394"/>
                </a:solidFill>
              </a:rPr>
              <a:t>Key results</a:t>
            </a:r>
            <a:endParaRPr sz="2200" b="1">
              <a:solidFill>
                <a:srgbClr val="0B5394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Char char="○"/>
            </a:pPr>
            <a:r>
              <a:rPr lang="en-GB" sz="1800">
                <a:solidFill>
                  <a:srgbClr val="0B5394"/>
                </a:solidFill>
              </a:rPr>
              <a:t>Incurs minimal overheads (20% area increase and 25% performance penalty) compared to double/ triple modular redundancy</a:t>
            </a:r>
            <a:endParaRPr sz="1800">
              <a:solidFill>
                <a:srgbClr val="0B5394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Char char="○"/>
            </a:pPr>
            <a:r>
              <a:rPr lang="en-GB" sz="1800">
                <a:solidFill>
                  <a:srgbClr val="0B5394"/>
                </a:solidFill>
              </a:rPr>
              <a:t>Offers 45% reduction in power consumption</a:t>
            </a:r>
            <a:endParaRPr sz="1800">
              <a:solidFill>
                <a:srgbClr val="0B5394"/>
              </a:solidFill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Char char="○"/>
            </a:pPr>
            <a:r>
              <a:rPr lang="en-GB" sz="1800">
                <a:solidFill>
                  <a:srgbClr val="0B5394"/>
                </a:solidFill>
              </a:rPr>
              <a:t>Runs at 330 MHz in 55 nm technology node</a:t>
            </a:r>
            <a:endParaRPr sz="1300">
              <a:solidFill>
                <a:srgbClr val="0B53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Shakti-C Recap</a:t>
            </a:r>
            <a:endParaRPr/>
          </a:p>
        </p:txBody>
      </p:sp>
      <p:sp>
        <p:nvSpPr>
          <p:cNvPr id="290" name="Google Shape;290;p36"/>
          <p:cNvSpPr txBox="1">
            <a:spLocks noGrp="1"/>
          </p:cNvSpPr>
          <p:nvPr>
            <p:ph type="body" idx="1"/>
          </p:nvPr>
        </p:nvSpPr>
        <p:spPr>
          <a:xfrm>
            <a:off x="190825" y="625500"/>
            <a:ext cx="8714700" cy="59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100"/>
              <a:buChar char="●"/>
            </a:pPr>
            <a:r>
              <a:rPr lang="en-GB" sz="2100">
                <a:solidFill>
                  <a:srgbClr val="0B5394"/>
                </a:solidFill>
              </a:rPr>
              <a:t>Shakti-F is a fault tolerant version of the (older) Shakti C-class</a:t>
            </a:r>
            <a:endParaRPr sz="2100">
              <a:solidFill>
                <a:srgbClr val="0B5394"/>
              </a:solidFill>
            </a:endParaRPr>
          </a:p>
        </p:txBody>
      </p:sp>
      <p:pic>
        <p:nvPicPr>
          <p:cNvPr id="291" name="Google Shape;29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3423" y="1120775"/>
            <a:ext cx="7077149" cy="316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Shakti-F: Fault Tolerance for Caches and Registers</a:t>
            </a:r>
            <a:endParaRPr/>
          </a:p>
        </p:txBody>
      </p:sp>
      <p:sp>
        <p:nvSpPr>
          <p:cNvPr id="297" name="Google Shape;297;p37"/>
          <p:cNvSpPr txBox="1">
            <a:spLocks noGrp="1"/>
          </p:cNvSpPr>
          <p:nvPr>
            <p:ph type="body" idx="1"/>
          </p:nvPr>
        </p:nvSpPr>
        <p:spPr>
          <a:xfrm>
            <a:off x="190825" y="625500"/>
            <a:ext cx="8714700" cy="5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100"/>
              <a:buChar char="●"/>
            </a:pPr>
            <a:r>
              <a:rPr lang="en-GB" sz="2100">
                <a:solidFill>
                  <a:srgbClr val="0B5394"/>
                </a:solidFill>
              </a:rPr>
              <a:t>Key storage elements are fault protected using SEC-DED</a:t>
            </a:r>
            <a:endParaRPr sz="1600">
              <a:solidFill>
                <a:srgbClr val="0B5394"/>
              </a:solidFill>
            </a:endParaRPr>
          </a:p>
        </p:txBody>
      </p:sp>
      <p:pic>
        <p:nvPicPr>
          <p:cNvPr id="298" name="Google Shape;29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1708" y="1115375"/>
            <a:ext cx="7645192" cy="3370725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37"/>
          <p:cNvSpPr txBox="1"/>
          <p:nvPr/>
        </p:nvSpPr>
        <p:spPr>
          <a:xfrm>
            <a:off x="472550" y="4611850"/>
            <a:ext cx="7723500" cy="4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/>
              <a:t>Ref:</a:t>
            </a:r>
            <a:r>
              <a:rPr lang="en-GB" sz="1000"/>
              <a:t> S. Gupta, N. Gala, G. S. Madhusudan and V. Kamakoti, "SHAKTI-F: A Fault Tolerant Microprocessor Architecture," 2015 IEEE 24th Asian Test Symposium (ATS), Mumbai, India, 2015, pp. 163-168, doi: 10.1109/ATS.2015.35</a:t>
            </a:r>
            <a:endParaRPr sz="1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Shakti-F: Fault Tolerance for ALU</a:t>
            </a:r>
            <a:endParaRPr/>
          </a:p>
        </p:txBody>
      </p:sp>
      <p:sp>
        <p:nvSpPr>
          <p:cNvPr id="305" name="Google Shape;305;p38"/>
          <p:cNvSpPr txBox="1">
            <a:spLocks noGrp="1"/>
          </p:cNvSpPr>
          <p:nvPr>
            <p:ph type="body" idx="1"/>
          </p:nvPr>
        </p:nvSpPr>
        <p:spPr>
          <a:xfrm>
            <a:off x="4862025" y="854100"/>
            <a:ext cx="4043400" cy="32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100"/>
              <a:buChar char="●"/>
            </a:pPr>
            <a:r>
              <a:rPr lang="en-GB" sz="2100">
                <a:solidFill>
                  <a:srgbClr val="0B5394"/>
                </a:solidFill>
              </a:rPr>
              <a:t>Primary and redundant functional units for fault detection</a:t>
            </a:r>
            <a:endParaRPr sz="2100">
              <a:solidFill>
                <a:srgbClr val="0B5394"/>
              </a:solidFill>
            </a:endParaRPr>
          </a:p>
          <a:p>
            <a:pPr marL="914400" lvl="0" indent="-36195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100"/>
              <a:buChar char="●"/>
            </a:pPr>
            <a:r>
              <a:rPr lang="en-GB">
                <a:solidFill>
                  <a:srgbClr val="0B5394"/>
                </a:solidFill>
              </a:rPr>
              <a:t>Faults</a:t>
            </a:r>
            <a:r>
              <a:rPr lang="en-GB" sz="1800">
                <a:solidFill>
                  <a:srgbClr val="0B5394"/>
                </a:solidFill>
              </a:rPr>
              <a:t> are categorized into soft (transient) and hard (permanent)</a:t>
            </a:r>
            <a:r>
              <a:rPr lang="en-GB">
                <a:solidFill>
                  <a:srgbClr val="0B5394"/>
                </a:solidFill>
              </a:rPr>
              <a:t> </a:t>
            </a:r>
            <a:r>
              <a:rPr lang="en-GB" sz="1800">
                <a:solidFill>
                  <a:srgbClr val="0B5394"/>
                </a:solidFill>
              </a:rPr>
              <a:t>errors</a:t>
            </a:r>
            <a:r>
              <a:rPr lang="en-GB" sz="2100">
                <a:solidFill>
                  <a:srgbClr val="0B5394"/>
                </a:solidFill>
              </a:rPr>
              <a:t> </a:t>
            </a:r>
            <a:endParaRPr sz="2100">
              <a:solidFill>
                <a:srgbClr val="0B5394"/>
              </a:solidFill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100"/>
              <a:buChar char="●"/>
            </a:pPr>
            <a:r>
              <a:rPr lang="en-GB" sz="2100">
                <a:solidFill>
                  <a:srgbClr val="0B5394"/>
                </a:solidFill>
              </a:rPr>
              <a:t>RECOMPO based method is used to isolate the faulty functional unit</a:t>
            </a:r>
            <a:endParaRPr sz="2100">
              <a:solidFill>
                <a:srgbClr val="0B5394"/>
              </a:solidFill>
            </a:endParaRPr>
          </a:p>
        </p:txBody>
      </p:sp>
      <p:pic>
        <p:nvPicPr>
          <p:cNvPr id="306" name="Google Shape;30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100" y="777900"/>
            <a:ext cx="4511475" cy="359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9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Shakti-F: Future Directions</a:t>
            </a:r>
            <a:endParaRPr/>
          </a:p>
        </p:txBody>
      </p:sp>
      <p:sp>
        <p:nvSpPr>
          <p:cNvPr id="312" name="Google Shape;312;p39"/>
          <p:cNvSpPr txBox="1">
            <a:spLocks noGrp="1"/>
          </p:cNvSpPr>
          <p:nvPr>
            <p:ph type="body" idx="1"/>
          </p:nvPr>
        </p:nvSpPr>
        <p:spPr>
          <a:xfrm>
            <a:off x="190825" y="701700"/>
            <a:ext cx="8714700" cy="408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100"/>
              <a:buChar char="●"/>
            </a:pPr>
            <a:r>
              <a:rPr lang="en-GB" sz="2100">
                <a:solidFill>
                  <a:srgbClr val="0B5394"/>
                </a:solidFill>
              </a:rPr>
              <a:t>Incorporate fault tolerance across the hardware and software stack</a:t>
            </a:r>
            <a:endParaRPr sz="2100">
              <a:solidFill>
                <a:srgbClr val="0B5394"/>
              </a:solidFill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100"/>
              <a:buChar char="●"/>
            </a:pPr>
            <a:r>
              <a:rPr lang="en-GB" sz="2100">
                <a:solidFill>
                  <a:srgbClr val="0B5394"/>
                </a:solidFill>
              </a:rPr>
              <a:t>Software-level approaches</a:t>
            </a:r>
            <a:endParaRPr sz="2100">
              <a:solidFill>
                <a:srgbClr val="0B5394"/>
              </a:solidFill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Char char="○"/>
            </a:pPr>
            <a:r>
              <a:rPr lang="en-GB" sz="1800">
                <a:solidFill>
                  <a:srgbClr val="0B5394"/>
                </a:solidFill>
              </a:rPr>
              <a:t>Checkpointing algorithms that mirror data across redundant systems</a:t>
            </a:r>
            <a:endParaRPr sz="1800">
              <a:solidFill>
                <a:srgbClr val="0B5394"/>
              </a:solidFill>
            </a:endParaRPr>
          </a:p>
          <a:p>
            <a:pPr marL="457200" marR="0" lvl="0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2100"/>
              <a:buChar char="●"/>
            </a:pPr>
            <a:r>
              <a:rPr lang="en-GB" sz="2100">
                <a:solidFill>
                  <a:srgbClr val="0B5394"/>
                </a:solidFill>
              </a:rPr>
              <a:t>Hardware-level approaches</a:t>
            </a:r>
            <a:endParaRPr sz="2100">
              <a:solidFill>
                <a:srgbClr val="0B5394"/>
              </a:solidFill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Char char="○"/>
            </a:pPr>
            <a:r>
              <a:rPr lang="en-GB" sz="1800">
                <a:solidFill>
                  <a:srgbClr val="0B5394"/>
                </a:solidFill>
              </a:rPr>
              <a:t>Incorporate ALU-level fault tolerance for floating point units</a:t>
            </a:r>
            <a:endParaRPr sz="1800">
              <a:solidFill>
                <a:srgbClr val="0B5394"/>
              </a:solidFill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Char char="○"/>
            </a:pPr>
            <a:r>
              <a:rPr lang="en-GB" sz="1800">
                <a:solidFill>
                  <a:srgbClr val="0B5394"/>
                </a:solidFill>
              </a:rPr>
              <a:t>Revisit double/triple modular redundancy at the core and SoC level</a:t>
            </a:r>
            <a:endParaRPr sz="1800">
              <a:solidFill>
                <a:srgbClr val="0B53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Genesis of SHAKTI</a:t>
            </a:r>
            <a:endParaRPr/>
          </a:p>
        </p:txBody>
      </p:sp>
      <p:sp>
        <p:nvSpPr>
          <p:cNvPr id="100" name="Google Shape;100;p22"/>
          <p:cNvSpPr txBox="1">
            <a:spLocks noGrp="1"/>
          </p:cNvSpPr>
          <p:nvPr>
            <p:ph type="body" idx="1"/>
          </p:nvPr>
        </p:nvSpPr>
        <p:spPr>
          <a:xfrm>
            <a:off x="175600" y="721200"/>
            <a:ext cx="8714700" cy="391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b="1">
              <a:solidFill>
                <a:srgbClr val="0B5394"/>
              </a:solidFill>
            </a:endParaRPr>
          </a:p>
          <a:p>
            <a:pPr marL="457200" lvl="0" indent="-342900" algn="just" rtl="0">
              <a:spcBef>
                <a:spcPts val="60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Titillium Web Light"/>
              <a:buChar char="▪"/>
            </a:pPr>
            <a:r>
              <a:rPr lang="en-GB" b="1">
                <a:solidFill>
                  <a:srgbClr val="0B5394"/>
                </a:solidFill>
              </a:rPr>
              <a:t>SHAKTI</a:t>
            </a:r>
            <a:r>
              <a:rPr lang="en-GB">
                <a:solidFill>
                  <a:srgbClr val="0B5394"/>
                </a:solidFill>
              </a:rPr>
              <a:t> is an </a:t>
            </a:r>
            <a:r>
              <a:rPr lang="en-GB" b="1">
                <a:solidFill>
                  <a:srgbClr val="0B5394"/>
                </a:solidFill>
              </a:rPr>
              <a:t>IIT-Madras</a:t>
            </a:r>
            <a:r>
              <a:rPr lang="en-GB">
                <a:solidFill>
                  <a:srgbClr val="0B5394"/>
                </a:solidFill>
              </a:rPr>
              <a:t> coordinated initiative to develop a family of open source processors ranging from microcontrollers to server-grade multi-core processors.</a:t>
            </a:r>
            <a:endParaRPr>
              <a:solidFill>
                <a:srgbClr val="0B5394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B5394"/>
              </a:solidFill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B5394"/>
              </a:solidFill>
            </a:endParaRPr>
          </a:p>
          <a:p>
            <a:pPr marL="457200" lvl="0" indent="-342900" algn="just" rtl="0">
              <a:spcBef>
                <a:spcPts val="60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Titillium Web Light"/>
              <a:buChar char="▪"/>
            </a:pPr>
            <a:r>
              <a:rPr lang="en-GB">
                <a:solidFill>
                  <a:srgbClr val="0B5394"/>
                </a:solidFill>
              </a:rPr>
              <a:t>Today the </a:t>
            </a:r>
            <a:r>
              <a:rPr lang="en-GB" b="1">
                <a:solidFill>
                  <a:srgbClr val="0B5394"/>
                </a:solidFill>
              </a:rPr>
              <a:t>SHAKTI</a:t>
            </a:r>
            <a:r>
              <a:rPr lang="en-GB">
                <a:solidFill>
                  <a:srgbClr val="0B5394"/>
                </a:solidFill>
              </a:rPr>
              <a:t> initiative  is building a comprehensive silicon ecosystem that will provide industry-grade open source processors, AI/ML accelerators, communication fabrics, interconnects and storage controllers.</a:t>
            </a:r>
            <a:endParaRPr>
              <a:solidFill>
                <a:srgbClr val="0B5394"/>
              </a:solidFill>
            </a:endParaRPr>
          </a:p>
          <a:p>
            <a:pPr marL="457200" lvl="0" indent="0" algn="just" rtl="0">
              <a:spcBef>
                <a:spcPts val="600"/>
              </a:spcBef>
              <a:spcAft>
                <a:spcPts val="0"/>
              </a:spcAft>
              <a:buNone/>
            </a:pPr>
            <a:endParaRPr>
              <a:solidFill>
                <a:srgbClr val="0B5394"/>
              </a:solidFill>
            </a:endParaRPr>
          </a:p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Clr>
                <a:srgbClr val="0B5394"/>
              </a:buClr>
              <a:buSzPts val="2400"/>
              <a:buFont typeface="Titillium Web Light"/>
              <a:buChar char="▪"/>
            </a:pPr>
            <a:r>
              <a:rPr lang="en-GB">
                <a:solidFill>
                  <a:srgbClr val="0B5394"/>
                </a:solidFill>
              </a:rPr>
              <a:t>5 startups spun off from this initiative.</a:t>
            </a:r>
            <a:endParaRPr>
              <a:solidFill>
                <a:srgbClr val="0B5394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>
              <a:solidFill>
                <a:srgbClr val="0B539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B5394"/>
              </a:solidFill>
            </a:endParaRPr>
          </a:p>
        </p:txBody>
      </p:sp>
      <p:sp>
        <p:nvSpPr>
          <p:cNvPr id="101" name="Google Shape;101;p22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102" name="Google Shape;102;p22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0"/>
          <p:cNvSpPr txBox="1">
            <a:spLocks noGrp="1"/>
          </p:cNvSpPr>
          <p:nvPr>
            <p:ph type="ctrTitle"/>
          </p:nvPr>
        </p:nvSpPr>
        <p:spPr>
          <a:xfrm>
            <a:off x="311700" y="1862025"/>
            <a:ext cx="8520600" cy="667500"/>
          </a:xfrm>
          <a:prstGeom prst="rect">
            <a:avLst/>
          </a:prstGeom>
        </p:spPr>
        <p:txBody>
          <a:bodyPr spcFirstLastPara="1" wrap="square" lIns="18287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/>
              <a:t>Shakti Verification</a:t>
            </a:r>
            <a:endParaRPr sz="2800" b="1"/>
          </a:p>
        </p:txBody>
      </p:sp>
      <p:sp>
        <p:nvSpPr>
          <p:cNvPr id="318" name="Google Shape;318;p40"/>
          <p:cNvSpPr txBox="1">
            <a:spLocks noGrp="1"/>
          </p:cNvSpPr>
          <p:nvPr>
            <p:ph type="subTitle" idx="1"/>
          </p:nvPr>
        </p:nvSpPr>
        <p:spPr>
          <a:xfrm>
            <a:off x="311688" y="26736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>
              <a:solidFill>
                <a:srgbClr val="073763"/>
              </a:solidFill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 i="1">
              <a:solidFill>
                <a:srgbClr val="073763"/>
              </a:solidFill>
            </a:endParaRPr>
          </a:p>
        </p:txBody>
      </p:sp>
      <p:sp>
        <p:nvSpPr>
          <p:cNvPr id="319" name="Google Shape;319;p40"/>
          <p:cNvSpPr txBox="1">
            <a:spLocks noGrp="1"/>
          </p:cNvSpPr>
          <p:nvPr>
            <p:ph type="subTitle" idx="1"/>
          </p:nvPr>
        </p:nvSpPr>
        <p:spPr>
          <a:xfrm>
            <a:off x="311700" y="2673625"/>
            <a:ext cx="8520600" cy="14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GB" dirty="0"/>
              <a:t>Lavanya </a:t>
            </a:r>
            <a:r>
              <a:rPr lang="en-GB" dirty="0" err="1"/>
              <a:t>Jagadeeswaran</a:t>
            </a:r>
            <a:endParaRPr dirty="0"/>
          </a:p>
          <a:p>
            <a:pPr marL="457200" lvl="0" indent="-3429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GB" dirty="0"/>
              <a:t>Senior Project Officer | SHAKTI Lab | RISE Group</a:t>
            </a:r>
            <a:endParaRPr dirty="0"/>
          </a:p>
          <a:p>
            <a:pPr marL="457200" lvl="0" indent="-3429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lang="en-GB" dirty="0"/>
              <a:t>CEO/Founder | </a:t>
            </a:r>
            <a:r>
              <a:rPr lang="en-GB" dirty="0" err="1"/>
              <a:t>Vyoma</a:t>
            </a:r>
            <a:r>
              <a:rPr lang="en-GB" dirty="0"/>
              <a:t> Systems </a:t>
            </a:r>
            <a:endParaRPr dirty="0"/>
          </a:p>
          <a:p>
            <a:pPr marL="457200" lvl="0" indent="-3429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Calibri"/>
                <a:ea typeface="Calibri"/>
                <a:cs typeface="Calibri"/>
                <a:sym typeface="Calibri"/>
              </a:rPr>
              <a:t>SHAKTI Verification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41"/>
          <p:cNvSpPr txBox="1">
            <a:spLocks noGrp="1"/>
          </p:cNvSpPr>
          <p:nvPr>
            <p:ph type="body" idx="1"/>
          </p:nvPr>
        </p:nvSpPr>
        <p:spPr>
          <a:xfrm>
            <a:off x="190825" y="701700"/>
            <a:ext cx="8706900" cy="422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Char char="●"/>
            </a:pPr>
            <a:r>
              <a:rPr lang="en-GB" sz="2000"/>
              <a:t>SHAKTI Verification is based on open-source tools and the framework is maintained commonly for various classes of RISC-V cores like C-Class, E-Class, I-Class maximizing reuse.</a:t>
            </a:r>
            <a:endParaRPr sz="2000"/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Clr>
                <a:srgbClr val="003B55"/>
              </a:buClr>
              <a:buSzPts val="2000"/>
              <a:buChar char="●"/>
            </a:pPr>
            <a:r>
              <a:rPr lang="en-GB" sz="2000">
                <a:solidFill>
                  <a:srgbClr val="003B55"/>
                </a:solidFill>
              </a:rPr>
              <a:t>Comprehensive suites of directed and random assembly tests are simulated on the Bluespec generated verilog design using Verilator</a:t>
            </a:r>
            <a:endParaRPr sz="2000">
              <a:solidFill>
                <a:srgbClr val="003B55"/>
              </a:solidFill>
            </a:endParaRP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Clr>
                <a:srgbClr val="003B55"/>
              </a:buClr>
              <a:buSzPts val="2000"/>
              <a:buChar char="●"/>
            </a:pPr>
            <a:r>
              <a:rPr lang="en-GB" sz="2000">
                <a:solidFill>
                  <a:srgbClr val="003B55"/>
                </a:solidFill>
              </a:rPr>
              <a:t>Processor verification incorporates ISA level state checking at every instruction execution along with end of test memory check. </a:t>
            </a:r>
            <a:endParaRPr sz="2000">
              <a:solidFill>
                <a:srgbClr val="003B55"/>
              </a:solidFill>
            </a:endParaRPr>
          </a:p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Clr>
                <a:srgbClr val="003B55"/>
              </a:buClr>
              <a:buSzPts val="2000"/>
              <a:buChar char="●"/>
            </a:pPr>
            <a:r>
              <a:rPr lang="en-GB" sz="2000">
                <a:solidFill>
                  <a:srgbClr val="003B55"/>
                </a:solidFill>
              </a:rPr>
              <a:t>Self-checking frameworks are developed to aid simulation and FPGA level verification</a:t>
            </a:r>
            <a:endParaRPr sz="2000">
              <a:solidFill>
                <a:srgbClr val="003B55"/>
              </a:solidFill>
            </a:endParaRPr>
          </a:p>
        </p:txBody>
      </p:sp>
      <p:sp>
        <p:nvSpPr>
          <p:cNvPr id="326" name="Google Shape;326;p41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 Verification Levels</a:t>
            </a:r>
            <a:endParaRPr/>
          </a:p>
        </p:txBody>
      </p:sp>
      <p:sp>
        <p:nvSpPr>
          <p:cNvPr id="332" name="Google Shape;332;p42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  <p:pic>
        <p:nvPicPr>
          <p:cNvPr id="333" name="Google Shape;33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400" y="638400"/>
            <a:ext cx="4896883" cy="4428901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42"/>
          <p:cNvSpPr txBox="1"/>
          <p:nvPr/>
        </p:nvSpPr>
        <p:spPr>
          <a:xfrm>
            <a:off x="5237100" y="540000"/>
            <a:ext cx="3807900" cy="44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Clr>
                <a:srgbClr val="073763"/>
              </a:buClr>
              <a:buSzPts val="2000"/>
              <a:buFont typeface="Times New Roman"/>
              <a:buChar char="▪"/>
            </a:pPr>
            <a:r>
              <a:rPr lang="en-GB" sz="2000" b="1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Block level</a:t>
            </a:r>
            <a:endParaRPr sz="2000" b="1">
              <a:solidFill>
                <a:srgbClr val="07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2000"/>
              <a:buFont typeface="Times New Roman"/>
              <a:buChar char="▫"/>
            </a:pPr>
            <a:r>
              <a:rPr lang="en-GB" sz="2000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UVM methodology</a:t>
            </a:r>
            <a:endParaRPr sz="2000">
              <a:solidFill>
                <a:srgbClr val="07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2000"/>
              <a:buFont typeface="Times New Roman"/>
              <a:buChar char="▫"/>
            </a:pPr>
            <a:r>
              <a:rPr lang="en-GB" sz="2000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Interaction with DUT using CoCoTb libraries</a:t>
            </a:r>
            <a:endParaRPr sz="2000">
              <a:solidFill>
                <a:srgbClr val="07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2000"/>
              <a:buFont typeface="Times New Roman"/>
              <a:buChar char="▪"/>
            </a:pPr>
            <a:r>
              <a:rPr lang="en-GB" sz="2000" b="1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Core level</a:t>
            </a:r>
            <a:endParaRPr sz="2000" b="1">
              <a:solidFill>
                <a:srgbClr val="07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2000"/>
              <a:buFont typeface="Times New Roman"/>
              <a:buChar char="▫"/>
            </a:pPr>
            <a:r>
              <a:rPr lang="en-GB" sz="2000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RISC-V core verification</a:t>
            </a:r>
            <a:endParaRPr sz="2000">
              <a:solidFill>
                <a:srgbClr val="07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2000"/>
              <a:buFont typeface="Times New Roman"/>
              <a:buChar char="▫"/>
            </a:pPr>
            <a:r>
              <a:rPr lang="en-GB" sz="2000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Framework generating and simulating directed/random tests</a:t>
            </a:r>
            <a:endParaRPr sz="2000">
              <a:solidFill>
                <a:srgbClr val="07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2000"/>
              <a:buFont typeface="Times New Roman"/>
              <a:buChar char="▪"/>
            </a:pPr>
            <a:r>
              <a:rPr lang="en-GB" sz="2000" b="1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System level</a:t>
            </a:r>
            <a:endParaRPr sz="2000" b="1">
              <a:solidFill>
                <a:srgbClr val="07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2000"/>
              <a:buFont typeface="Times New Roman"/>
              <a:buChar char="▫"/>
            </a:pPr>
            <a:r>
              <a:rPr lang="en-GB" sz="2000">
                <a:solidFill>
                  <a:srgbClr val="07376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Simulation &amp; FPGA based verification</a:t>
            </a:r>
            <a:endParaRPr sz="2000">
              <a:solidFill>
                <a:srgbClr val="07376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 Verification Methodology</a:t>
            </a:r>
            <a:endParaRPr/>
          </a:p>
        </p:txBody>
      </p:sp>
      <p:sp>
        <p:nvSpPr>
          <p:cNvPr id="340" name="Google Shape;340;p43"/>
          <p:cNvSpPr txBox="1">
            <a:spLocks noGrp="1"/>
          </p:cNvSpPr>
          <p:nvPr>
            <p:ph type="body" idx="1"/>
          </p:nvPr>
        </p:nvSpPr>
        <p:spPr>
          <a:xfrm>
            <a:off x="270350" y="739475"/>
            <a:ext cx="4041300" cy="394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-317500" algn="l" rtl="0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Compiler toolchain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Test Generators and Test Suites: SHAKTI’s AAPG, Berkeleys riscv-torture, Google’s riscv-dv, FP tests, Hypervisor  tests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Reference Model Spike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Python based UVM Test Bench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Utilities for parallel simulation and verification closure</a:t>
            </a:r>
            <a:endParaRPr/>
          </a:p>
        </p:txBody>
      </p:sp>
      <p:sp>
        <p:nvSpPr>
          <p:cNvPr id="341" name="Google Shape;341;p43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  <p:pic>
        <p:nvPicPr>
          <p:cNvPr id="342" name="Google Shape;34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359" y="739475"/>
            <a:ext cx="4070425" cy="189620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3"/>
          <p:cNvSpPr/>
          <p:nvPr/>
        </p:nvSpPr>
        <p:spPr>
          <a:xfrm rot="5400000">
            <a:off x="7305888" y="1227230"/>
            <a:ext cx="682846" cy="689985"/>
          </a:xfrm>
          <a:custGeom>
            <a:avLst/>
            <a:gdLst/>
            <a:ahLst/>
            <a:cxnLst/>
            <a:rect l="l" t="t" r="r" b="b"/>
            <a:pathLst>
              <a:path w="344" h="344" extrusionOk="0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rgbClr val="1181AE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43"/>
          <p:cNvSpPr/>
          <p:nvPr/>
        </p:nvSpPr>
        <p:spPr>
          <a:xfrm rot="5400000">
            <a:off x="7546137" y="369923"/>
            <a:ext cx="983983" cy="995287"/>
          </a:xfrm>
          <a:custGeom>
            <a:avLst/>
            <a:gdLst/>
            <a:ahLst/>
            <a:cxnLst/>
            <a:rect l="l" t="t" r="r" b="b"/>
            <a:pathLst>
              <a:path w="496" h="496" extrusionOk="0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4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4"/>
                </a:cubicBezTo>
                <a:cubicBezTo>
                  <a:pt x="431" y="80"/>
                  <a:pt x="418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6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7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7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3"/>
                  <a:pt x="153" y="417"/>
                  <a:pt x="173" y="426"/>
                </a:cubicBezTo>
                <a:cubicBezTo>
                  <a:pt x="195" y="435"/>
                  <a:pt x="208" y="456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3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7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2"/>
                  <a:pt x="455" y="289"/>
                  <a:pt x="477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31"/>
                </a:moveTo>
                <a:cubicBezTo>
                  <a:pt x="203" y="331"/>
                  <a:pt x="166" y="294"/>
                  <a:pt x="166" y="249"/>
                </a:cubicBezTo>
                <a:cubicBezTo>
                  <a:pt x="166" y="203"/>
                  <a:pt x="203" y="166"/>
                  <a:pt x="248" y="166"/>
                </a:cubicBezTo>
                <a:cubicBezTo>
                  <a:pt x="294" y="166"/>
                  <a:pt x="331" y="203"/>
                  <a:pt x="331" y="249"/>
                </a:cubicBezTo>
                <a:cubicBezTo>
                  <a:pt x="331" y="294"/>
                  <a:pt x="294" y="331"/>
                  <a:pt x="248" y="331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rgbClr val="1181AE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43"/>
          <p:cNvSpPr/>
          <p:nvPr/>
        </p:nvSpPr>
        <p:spPr>
          <a:xfrm rot="5400000">
            <a:off x="7638061" y="1750374"/>
            <a:ext cx="982975" cy="995287"/>
          </a:xfrm>
          <a:custGeom>
            <a:avLst/>
            <a:gdLst/>
            <a:ahLst/>
            <a:cxnLst/>
            <a:rect l="l" t="t" r="r" b="b"/>
            <a:pathLst>
              <a:path w="496" h="496" extrusionOk="0">
                <a:moveTo>
                  <a:pt x="494" y="221"/>
                </a:moveTo>
                <a:cubicBezTo>
                  <a:pt x="493" y="214"/>
                  <a:pt x="485" y="209"/>
                  <a:pt x="478" y="209"/>
                </a:cubicBezTo>
                <a:cubicBezTo>
                  <a:pt x="455" y="209"/>
                  <a:pt x="435" y="195"/>
                  <a:pt x="427" y="175"/>
                </a:cubicBezTo>
                <a:cubicBezTo>
                  <a:pt x="418" y="154"/>
                  <a:pt x="424" y="129"/>
                  <a:pt x="441" y="113"/>
                </a:cubicBezTo>
                <a:cubicBezTo>
                  <a:pt x="446" y="109"/>
                  <a:pt x="447" y="100"/>
                  <a:pt x="442" y="95"/>
                </a:cubicBezTo>
                <a:cubicBezTo>
                  <a:pt x="431" y="80"/>
                  <a:pt x="417" y="67"/>
                  <a:pt x="403" y="55"/>
                </a:cubicBezTo>
                <a:cubicBezTo>
                  <a:pt x="397" y="51"/>
                  <a:pt x="389" y="51"/>
                  <a:pt x="384" y="57"/>
                </a:cubicBezTo>
                <a:cubicBezTo>
                  <a:pt x="369" y="73"/>
                  <a:pt x="343" y="79"/>
                  <a:pt x="322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8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3" y="55"/>
                </a:cubicBezTo>
                <a:cubicBezTo>
                  <a:pt x="109" y="50"/>
                  <a:pt x="100" y="49"/>
                  <a:pt x="95" y="54"/>
                </a:cubicBezTo>
                <a:cubicBezTo>
                  <a:pt x="80" y="65"/>
                  <a:pt x="66" y="79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3" y="128"/>
                  <a:pt x="79" y="153"/>
                  <a:pt x="70" y="174"/>
                </a:cubicBezTo>
                <a:cubicBezTo>
                  <a:pt x="61" y="194"/>
                  <a:pt x="40" y="207"/>
                  <a:pt x="16" y="207"/>
                </a:cubicBezTo>
                <a:cubicBezTo>
                  <a:pt x="8" y="207"/>
                  <a:pt x="3" y="212"/>
                  <a:pt x="2" y="220"/>
                </a:cubicBezTo>
                <a:cubicBezTo>
                  <a:pt x="0" y="238"/>
                  <a:pt x="0" y="257"/>
                  <a:pt x="2" y="276"/>
                </a:cubicBezTo>
                <a:cubicBezTo>
                  <a:pt x="2" y="283"/>
                  <a:pt x="11" y="288"/>
                  <a:pt x="18" y="288"/>
                </a:cubicBezTo>
                <a:cubicBezTo>
                  <a:pt x="40" y="288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7"/>
                  <a:pt x="78" y="430"/>
                  <a:pt x="93" y="442"/>
                </a:cubicBezTo>
                <a:cubicBezTo>
                  <a:pt x="98" y="446"/>
                  <a:pt x="107" y="446"/>
                  <a:pt x="112" y="440"/>
                </a:cubicBezTo>
                <a:cubicBezTo>
                  <a:pt x="126" y="424"/>
                  <a:pt x="153" y="418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6" y="487"/>
                  <a:pt x="212" y="494"/>
                  <a:pt x="219" y="494"/>
                </a:cubicBezTo>
                <a:cubicBezTo>
                  <a:pt x="229" y="496"/>
                  <a:pt x="238" y="496"/>
                  <a:pt x="248" y="496"/>
                </a:cubicBezTo>
                <a:cubicBezTo>
                  <a:pt x="257" y="496"/>
                  <a:pt x="266" y="496"/>
                  <a:pt x="275" y="495"/>
                </a:cubicBezTo>
                <a:cubicBezTo>
                  <a:pt x="282" y="494"/>
                  <a:pt x="287" y="488"/>
                  <a:pt x="287" y="480"/>
                </a:cubicBezTo>
                <a:cubicBezTo>
                  <a:pt x="286" y="457"/>
                  <a:pt x="300" y="436"/>
                  <a:pt x="321" y="428"/>
                </a:cubicBezTo>
                <a:cubicBezTo>
                  <a:pt x="341" y="419"/>
                  <a:pt x="368" y="425"/>
                  <a:pt x="382" y="442"/>
                </a:cubicBezTo>
                <a:cubicBezTo>
                  <a:pt x="387" y="447"/>
                  <a:pt x="395" y="448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79" y="289"/>
                  <a:pt x="479" y="289"/>
                  <a:pt x="479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8" y="308"/>
                </a:moveTo>
                <a:cubicBezTo>
                  <a:pt x="216" y="308"/>
                  <a:pt x="189" y="281"/>
                  <a:pt x="189" y="249"/>
                </a:cubicBezTo>
                <a:cubicBezTo>
                  <a:pt x="189" y="216"/>
                  <a:pt x="216" y="190"/>
                  <a:pt x="248" y="190"/>
                </a:cubicBezTo>
                <a:cubicBezTo>
                  <a:pt x="281" y="190"/>
                  <a:pt x="307" y="216"/>
                  <a:pt x="307" y="249"/>
                </a:cubicBezTo>
                <a:cubicBezTo>
                  <a:pt x="307" y="281"/>
                  <a:pt x="281" y="308"/>
                  <a:pt x="248" y="308"/>
                </a:cubicBezTo>
                <a:close/>
                <a:moveTo>
                  <a:pt x="248" y="332"/>
                </a:moveTo>
                <a:cubicBezTo>
                  <a:pt x="248" y="332"/>
                  <a:pt x="248" y="332"/>
                  <a:pt x="248" y="332"/>
                </a:cubicBezTo>
              </a:path>
            </a:pathLst>
          </a:custGeom>
          <a:solidFill>
            <a:srgbClr val="1181AE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43"/>
          <p:cNvSpPr/>
          <p:nvPr/>
        </p:nvSpPr>
        <p:spPr>
          <a:xfrm rot="5400000">
            <a:off x="7417561" y="2907508"/>
            <a:ext cx="982975" cy="995287"/>
          </a:xfrm>
          <a:custGeom>
            <a:avLst/>
            <a:gdLst/>
            <a:ahLst/>
            <a:cxnLst/>
            <a:rect l="l" t="t" r="r" b="b"/>
            <a:pathLst>
              <a:path w="496" h="496" extrusionOk="0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5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5"/>
                </a:cubicBezTo>
                <a:cubicBezTo>
                  <a:pt x="431" y="80"/>
                  <a:pt x="417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8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4"/>
                  <a:pt x="153" y="417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4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07"/>
                </a:moveTo>
                <a:cubicBezTo>
                  <a:pt x="216" y="307"/>
                  <a:pt x="190" y="281"/>
                  <a:pt x="190" y="249"/>
                </a:cubicBezTo>
                <a:cubicBezTo>
                  <a:pt x="190" y="217"/>
                  <a:pt x="216" y="191"/>
                  <a:pt x="248" y="191"/>
                </a:cubicBezTo>
                <a:cubicBezTo>
                  <a:pt x="280" y="191"/>
                  <a:pt x="306" y="217"/>
                  <a:pt x="306" y="249"/>
                </a:cubicBezTo>
                <a:cubicBezTo>
                  <a:pt x="306" y="281"/>
                  <a:pt x="280" y="307"/>
                  <a:pt x="248" y="307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rgbClr val="1181AE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43"/>
          <p:cNvSpPr/>
          <p:nvPr/>
        </p:nvSpPr>
        <p:spPr>
          <a:xfrm rot="5400000">
            <a:off x="7652821" y="3865146"/>
            <a:ext cx="983983" cy="997324"/>
          </a:xfrm>
          <a:custGeom>
            <a:avLst/>
            <a:gdLst/>
            <a:ahLst/>
            <a:cxnLst/>
            <a:rect l="l" t="t" r="r" b="b"/>
            <a:pathLst>
              <a:path w="496" h="497" extrusionOk="0">
                <a:moveTo>
                  <a:pt x="494" y="221"/>
                </a:moveTo>
                <a:cubicBezTo>
                  <a:pt x="494" y="214"/>
                  <a:pt x="485" y="209"/>
                  <a:pt x="478" y="209"/>
                </a:cubicBezTo>
                <a:cubicBezTo>
                  <a:pt x="456" y="209"/>
                  <a:pt x="436" y="196"/>
                  <a:pt x="427" y="175"/>
                </a:cubicBezTo>
                <a:cubicBezTo>
                  <a:pt x="419" y="154"/>
                  <a:pt x="424" y="129"/>
                  <a:pt x="441" y="114"/>
                </a:cubicBezTo>
                <a:cubicBezTo>
                  <a:pt x="446" y="109"/>
                  <a:pt x="447" y="101"/>
                  <a:pt x="443" y="95"/>
                </a:cubicBezTo>
                <a:cubicBezTo>
                  <a:pt x="431" y="80"/>
                  <a:pt x="418" y="67"/>
                  <a:pt x="403" y="56"/>
                </a:cubicBezTo>
                <a:cubicBezTo>
                  <a:pt x="398" y="51"/>
                  <a:pt x="389" y="52"/>
                  <a:pt x="384" y="57"/>
                </a:cubicBezTo>
                <a:cubicBezTo>
                  <a:pt x="370" y="73"/>
                  <a:pt x="343" y="80"/>
                  <a:pt x="323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90" y="10"/>
                  <a:pt x="284" y="4"/>
                  <a:pt x="277" y="3"/>
                </a:cubicBezTo>
                <a:cubicBezTo>
                  <a:pt x="259" y="1"/>
                  <a:pt x="240" y="0"/>
                  <a:pt x="221" y="3"/>
                </a:cubicBezTo>
                <a:cubicBezTo>
                  <a:pt x="214" y="3"/>
                  <a:pt x="209" y="10"/>
                  <a:pt x="209" y="17"/>
                </a:cubicBezTo>
                <a:cubicBezTo>
                  <a:pt x="210" y="40"/>
                  <a:pt x="196" y="61"/>
                  <a:pt x="175" y="70"/>
                </a:cubicBezTo>
                <a:cubicBezTo>
                  <a:pt x="155" y="78"/>
                  <a:pt x="129" y="72"/>
                  <a:pt x="114" y="56"/>
                </a:cubicBezTo>
                <a:cubicBezTo>
                  <a:pt x="109" y="50"/>
                  <a:pt x="101" y="50"/>
                  <a:pt x="95" y="54"/>
                </a:cubicBezTo>
                <a:cubicBezTo>
                  <a:pt x="80" y="66"/>
                  <a:pt x="67" y="79"/>
                  <a:pt x="55" y="94"/>
                </a:cubicBezTo>
                <a:cubicBezTo>
                  <a:pt x="50" y="99"/>
                  <a:pt x="51" y="108"/>
                  <a:pt x="56" y="113"/>
                </a:cubicBezTo>
                <a:cubicBezTo>
                  <a:pt x="74" y="128"/>
                  <a:pt x="79" y="153"/>
                  <a:pt x="70" y="174"/>
                </a:cubicBezTo>
                <a:cubicBezTo>
                  <a:pt x="62" y="195"/>
                  <a:pt x="41" y="208"/>
                  <a:pt x="16" y="208"/>
                </a:cubicBezTo>
                <a:cubicBezTo>
                  <a:pt x="9" y="208"/>
                  <a:pt x="3" y="213"/>
                  <a:pt x="2" y="220"/>
                </a:cubicBezTo>
                <a:cubicBezTo>
                  <a:pt x="0" y="239"/>
                  <a:pt x="0" y="258"/>
                  <a:pt x="2" y="276"/>
                </a:cubicBezTo>
                <a:cubicBezTo>
                  <a:pt x="3" y="283"/>
                  <a:pt x="11" y="289"/>
                  <a:pt x="18" y="289"/>
                </a:cubicBezTo>
                <a:cubicBezTo>
                  <a:pt x="40" y="288"/>
                  <a:pt x="61" y="301"/>
                  <a:pt x="69" y="322"/>
                </a:cubicBezTo>
                <a:cubicBezTo>
                  <a:pt x="78" y="344"/>
                  <a:pt x="72" y="368"/>
                  <a:pt x="55" y="384"/>
                </a:cubicBezTo>
                <a:cubicBezTo>
                  <a:pt x="50" y="389"/>
                  <a:pt x="49" y="397"/>
                  <a:pt x="54" y="402"/>
                </a:cubicBezTo>
                <a:cubicBezTo>
                  <a:pt x="65" y="417"/>
                  <a:pt x="79" y="430"/>
                  <a:pt x="93" y="442"/>
                </a:cubicBezTo>
                <a:cubicBezTo>
                  <a:pt x="99" y="447"/>
                  <a:pt x="107" y="446"/>
                  <a:pt x="112" y="441"/>
                </a:cubicBezTo>
                <a:cubicBezTo>
                  <a:pt x="127" y="424"/>
                  <a:pt x="153" y="418"/>
                  <a:pt x="174" y="427"/>
                </a:cubicBezTo>
                <a:cubicBezTo>
                  <a:pt x="195" y="436"/>
                  <a:pt x="209" y="457"/>
                  <a:pt x="207" y="480"/>
                </a:cubicBezTo>
                <a:cubicBezTo>
                  <a:pt x="207" y="488"/>
                  <a:pt x="212" y="494"/>
                  <a:pt x="219" y="495"/>
                </a:cubicBezTo>
                <a:cubicBezTo>
                  <a:pt x="229" y="496"/>
                  <a:pt x="238" y="497"/>
                  <a:pt x="248" y="497"/>
                </a:cubicBezTo>
                <a:cubicBezTo>
                  <a:pt x="257" y="497"/>
                  <a:pt x="266" y="496"/>
                  <a:pt x="275" y="495"/>
                </a:cubicBezTo>
                <a:cubicBezTo>
                  <a:pt x="282" y="494"/>
                  <a:pt x="288" y="488"/>
                  <a:pt x="287" y="481"/>
                </a:cubicBezTo>
                <a:cubicBezTo>
                  <a:pt x="287" y="458"/>
                  <a:pt x="300" y="437"/>
                  <a:pt x="321" y="428"/>
                </a:cubicBezTo>
                <a:cubicBezTo>
                  <a:pt x="342" y="420"/>
                  <a:pt x="368" y="426"/>
                  <a:pt x="383" y="442"/>
                </a:cubicBezTo>
                <a:cubicBezTo>
                  <a:pt x="388" y="447"/>
                  <a:pt x="396" y="448"/>
                  <a:pt x="401" y="444"/>
                </a:cubicBezTo>
                <a:cubicBezTo>
                  <a:pt x="416" y="432"/>
                  <a:pt x="430" y="419"/>
                  <a:pt x="441" y="404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3" y="369"/>
                  <a:pt x="417" y="345"/>
                  <a:pt x="426" y="323"/>
                </a:cubicBezTo>
                <a:cubicBezTo>
                  <a:pt x="434" y="303"/>
                  <a:pt x="455" y="290"/>
                  <a:pt x="477" y="290"/>
                </a:cubicBezTo>
                <a:cubicBezTo>
                  <a:pt x="480" y="290"/>
                  <a:pt x="480" y="290"/>
                  <a:pt x="480" y="290"/>
                </a:cubicBezTo>
                <a:cubicBezTo>
                  <a:pt x="487" y="290"/>
                  <a:pt x="493" y="285"/>
                  <a:pt x="494" y="278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9" y="332"/>
                </a:moveTo>
                <a:cubicBezTo>
                  <a:pt x="203" y="332"/>
                  <a:pt x="166" y="295"/>
                  <a:pt x="166" y="249"/>
                </a:cubicBezTo>
                <a:cubicBezTo>
                  <a:pt x="166" y="204"/>
                  <a:pt x="203" y="167"/>
                  <a:pt x="249" y="167"/>
                </a:cubicBezTo>
                <a:cubicBezTo>
                  <a:pt x="294" y="167"/>
                  <a:pt x="331" y="204"/>
                  <a:pt x="331" y="249"/>
                </a:cubicBezTo>
                <a:cubicBezTo>
                  <a:pt x="331" y="295"/>
                  <a:pt x="294" y="332"/>
                  <a:pt x="249" y="332"/>
                </a:cubicBezTo>
                <a:close/>
                <a:moveTo>
                  <a:pt x="249" y="332"/>
                </a:moveTo>
                <a:cubicBezTo>
                  <a:pt x="249" y="332"/>
                  <a:pt x="249" y="332"/>
                  <a:pt x="249" y="332"/>
                </a:cubicBezTo>
              </a:path>
            </a:pathLst>
          </a:custGeom>
          <a:solidFill>
            <a:srgbClr val="1181AE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43"/>
          <p:cNvSpPr/>
          <p:nvPr/>
        </p:nvSpPr>
        <p:spPr>
          <a:xfrm rot="5400000">
            <a:off x="7900071" y="4117021"/>
            <a:ext cx="488467" cy="493573"/>
          </a:xfrm>
          <a:custGeom>
            <a:avLst/>
            <a:gdLst/>
            <a:ahLst/>
            <a:cxnLst/>
            <a:rect l="l" t="t" r="r" b="b"/>
            <a:pathLst>
              <a:path w="246" h="246" extrusionOk="0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43"/>
          <p:cNvSpPr/>
          <p:nvPr/>
        </p:nvSpPr>
        <p:spPr>
          <a:xfrm rot="5400000">
            <a:off x="7893877" y="2003685"/>
            <a:ext cx="471345" cy="477290"/>
          </a:xfrm>
          <a:custGeom>
            <a:avLst/>
            <a:gdLst/>
            <a:ahLst/>
            <a:cxnLst/>
            <a:rect l="l" t="t" r="r" b="b"/>
            <a:pathLst>
              <a:path w="238" h="238" extrusionOk="0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1"/>
                  <a:pt x="58" y="230"/>
                  <a:pt x="119" y="230"/>
                </a:cubicBezTo>
                <a:cubicBezTo>
                  <a:pt x="180" y="230"/>
                  <a:pt x="230" y="181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43"/>
          <p:cNvSpPr/>
          <p:nvPr/>
        </p:nvSpPr>
        <p:spPr>
          <a:xfrm rot="5400000">
            <a:off x="7793386" y="620780"/>
            <a:ext cx="488467" cy="493573"/>
          </a:xfrm>
          <a:custGeom>
            <a:avLst/>
            <a:gdLst/>
            <a:ahLst/>
            <a:cxnLst/>
            <a:rect l="l" t="t" r="r" b="b"/>
            <a:pathLst>
              <a:path w="246" h="246" extrusionOk="0">
                <a:moveTo>
                  <a:pt x="123" y="246"/>
                </a:moveTo>
                <a:cubicBezTo>
                  <a:pt x="55" y="246"/>
                  <a:pt x="0" y="191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ubicBezTo>
                  <a:pt x="246" y="191"/>
                  <a:pt x="191" y="246"/>
                  <a:pt x="123" y="246"/>
                </a:cubicBezTo>
                <a:close/>
                <a:moveTo>
                  <a:pt x="123" y="16"/>
                </a:moveTo>
                <a:cubicBezTo>
                  <a:pt x="64" y="16"/>
                  <a:pt x="16" y="64"/>
                  <a:pt x="16" y="123"/>
                </a:cubicBezTo>
                <a:cubicBezTo>
                  <a:pt x="16" y="182"/>
                  <a:pt x="64" y="230"/>
                  <a:pt x="123" y="230"/>
                </a:cubicBezTo>
                <a:cubicBezTo>
                  <a:pt x="182" y="230"/>
                  <a:pt x="230" y="182"/>
                  <a:pt x="230" y="123"/>
                </a:cubicBezTo>
                <a:cubicBezTo>
                  <a:pt x="230" y="64"/>
                  <a:pt x="182" y="16"/>
                  <a:pt x="12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43"/>
          <p:cNvSpPr/>
          <p:nvPr/>
        </p:nvSpPr>
        <p:spPr>
          <a:xfrm rot="5400000">
            <a:off x="7673376" y="3165998"/>
            <a:ext cx="471345" cy="478308"/>
          </a:xfrm>
          <a:custGeom>
            <a:avLst/>
            <a:gdLst/>
            <a:ahLst/>
            <a:cxnLst/>
            <a:rect l="l" t="t" r="r" b="b"/>
            <a:pathLst>
              <a:path w="238" h="238" extrusionOk="0">
                <a:moveTo>
                  <a:pt x="119" y="238"/>
                </a:moveTo>
                <a:cubicBezTo>
                  <a:pt x="53" y="238"/>
                  <a:pt x="0" y="185"/>
                  <a:pt x="0" y="119"/>
                </a:cubicBezTo>
                <a:cubicBezTo>
                  <a:pt x="0" y="54"/>
                  <a:pt x="53" y="0"/>
                  <a:pt x="119" y="0"/>
                </a:cubicBezTo>
                <a:cubicBezTo>
                  <a:pt x="185" y="0"/>
                  <a:pt x="238" y="54"/>
                  <a:pt x="238" y="119"/>
                </a:cubicBezTo>
                <a:cubicBezTo>
                  <a:pt x="238" y="185"/>
                  <a:pt x="185" y="238"/>
                  <a:pt x="119" y="238"/>
                </a:cubicBezTo>
                <a:close/>
                <a:moveTo>
                  <a:pt x="119" y="8"/>
                </a:moveTo>
                <a:cubicBezTo>
                  <a:pt x="58" y="8"/>
                  <a:pt x="8" y="58"/>
                  <a:pt x="8" y="119"/>
                </a:cubicBezTo>
                <a:cubicBezTo>
                  <a:pt x="8" y="180"/>
                  <a:pt x="58" y="230"/>
                  <a:pt x="119" y="230"/>
                </a:cubicBezTo>
                <a:cubicBezTo>
                  <a:pt x="180" y="230"/>
                  <a:pt x="230" y="180"/>
                  <a:pt x="230" y="119"/>
                </a:cubicBezTo>
                <a:cubicBezTo>
                  <a:pt x="230" y="58"/>
                  <a:pt x="180" y="8"/>
                  <a:pt x="1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43"/>
          <p:cNvSpPr txBox="1"/>
          <p:nvPr/>
        </p:nvSpPr>
        <p:spPr>
          <a:xfrm>
            <a:off x="5221200" y="1287549"/>
            <a:ext cx="22059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3F3F3F"/>
                </a:solidFill>
              </a:rPr>
              <a:t>RISC-V Toolchain for Test Compilation</a:t>
            </a:r>
            <a:endParaRPr sz="1500" b="1" i="0" u="none" strike="noStrike" cap="none">
              <a:solidFill>
                <a:srgbClr val="3F3F3F"/>
              </a:solidFill>
            </a:endParaRPr>
          </a:p>
        </p:txBody>
      </p:sp>
      <p:sp>
        <p:nvSpPr>
          <p:cNvPr id="353" name="Google Shape;353;p43"/>
          <p:cNvSpPr txBox="1"/>
          <p:nvPr/>
        </p:nvSpPr>
        <p:spPr>
          <a:xfrm>
            <a:off x="5420978" y="532572"/>
            <a:ext cx="2256600" cy="6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3F3F3F"/>
                </a:solidFill>
              </a:rPr>
              <a:t>Test Suite Development &amp; Generation</a:t>
            </a:r>
            <a:endParaRPr sz="1500" b="1" i="0" u="none" strike="noStrike" cap="none">
              <a:solidFill>
                <a:srgbClr val="3F3F3F"/>
              </a:solidFill>
            </a:endParaRPr>
          </a:p>
        </p:txBody>
      </p:sp>
      <p:sp>
        <p:nvSpPr>
          <p:cNvPr id="354" name="Google Shape;354;p43"/>
          <p:cNvSpPr txBox="1"/>
          <p:nvPr/>
        </p:nvSpPr>
        <p:spPr>
          <a:xfrm>
            <a:off x="5580884" y="2101863"/>
            <a:ext cx="22059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3F3F3F"/>
                </a:solidFill>
              </a:rPr>
              <a:t>Reference Model Development</a:t>
            </a:r>
            <a:endParaRPr sz="1500" b="1" i="0" u="none" strike="noStrike" cap="none">
              <a:solidFill>
                <a:srgbClr val="3F3F3F"/>
              </a:solidFill>
            </a:endParaRPr>
          </a:p>
        </p:txBody>
      </p:sp>
      <p:sp>
        <p:nvSpPr>
          <p:cNvPr id="355" name="Google Shape;355;p43"/>
          <p:cNvSpPr txBox="1"/>
          <p:nvPr/>
        </p:nvSpPr>
        <p:spPr>
          <a:xfrm>
            <a:off x="5505819" y="3182038"/>
            <a:ext cx="22059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3F3F3F"/>
                </a:solidFill>
              </a:rPr>
              <a:t>Test Bench for Processor State Comparison</a:t>
            </a:r>
            <a:endParaRPr sz="1500" b="1" i="0" u="none" strike="noStrike" cap="none">
              <a:solidFill>
                <a:srgbClr val="3F3F3F"/>
              </a:solidFill>
            </a:endParaRPr>
          </a:p>
        </p:txBody>
      </p:sp>
      <p:sp>
        <p:nvSpPr>
          <p:cNvPr id="356" name="Google Shape;356;p43"/>
          <p:cNvSpPr txBox="1"/>
          <p:nvPr/>
        </p:nvSpPr>
        <p:spPr>
          <a:xfrm>
            <a:off x="5655948" y="4183764"/>
            <a:ext cx="22059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b="1">
                <a:solidFill>
                  <a:srgbClr val="3F3F3F"/>
                </a:solidFill>
              </a:rPr>
              <a:t>Regression &amp; Coverage Collection</a:t>
            </a:r>
            <a:endParaRPr sz="1500" b="1" i="0" u="none" strike="noStrike" cap="none">
              <a:solidFill>
                <a:srgbClr val="3F3F3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 - Timeline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8" name="Google Shape;108;p23"/>
          <p:cNvCxnSpPr/>
          <p:nvPr/>
        </p:nvCxnSpPr>
        <p:spPr>
          <a:xfrm>
            <a:off x="531125" y="2416650"/>
            <a:ext cx="8430000" cy="0"/>
          </a:xfrm>
          <a:prstGeom prst="straightConnector1">
            <a:avLst/>
          </a:prstGeom>
          <a:noFill/>
          <a:ln w="28575" cap="flat" cmpd="sng">
            <a:solidFill>
              <a:srgbClr val="0944A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9" name="Google Shape;109;p23"/>
          <p:cNvSpPr/>
          <p:nvPr/>
        </p:nvSpPr>
        <p:spPr>
          <a:xfrm>
            <a:off x="251450" y="2133600"/>
            <a:ext cx="548700" cy="574200"/>
          </a:xfrm>
          <a:prstGeom prst="ellipse">
            <a:avLst/>
          </a:prstGeom>
          <a:solidFill>
            <a:srgbClr val="0944A1"/>
          </a:solidFill>
          <a:ln w="9525" cap="flat" cmpd="sng">
            <a:solidFill>
              <a:srgbClr val="0944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58D3"/>
              </a:solidFill>
            </a:endParaRPr>
          </a:p>
        </p:txBody>
      </p:sp>
      <p:sp>
        <p:nvSpPr>
          <p:cNvPr id="110" name="Google Shape;110;p23"/>
          <p:cNvSpPr txBox="1"/>
          <p:nvPr/>
        </p:nvSpPr>
        <p:spPr>
          <a:xfrm>
            <a:off x="224750" y="2845300"/>
            <a:ext cx="1659600" cy="11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89999" lvl="0" indent="-57150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Exploring ISA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89999" lvl="0" indent="-5715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Approached by UCB to      adopt RISC-V.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89999" lvl="0" indent="-5715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Defined 3 major classes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  of cores : E-Class,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  C-Class and I-Class</a:t>
            </a:r>
            <a:endParaRPr sz="1800">
              <a:solidFill>
                <a:srgbClr val="0B5394"/>
              </a:solidFill>
            </a:endParaRPr>
          </a:p>
        </p:txBody>
      </p:sp>
      <p:sp>
        <p:nvSpPr>
          <p:cNvPr id="111" name="Google Shape;111;p23"/>
          <p:cNvSpPr txBox="1"/>
          <p:nvPr/>
        </p:nvSpPr>
        <p:spPr>
          <a:xfrm>
            <a:off x="157550" y="1636213"/>
            <a:ext cx="1548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SHAKTI was born</a:t>
            </a:r>
            <a:endParaRPr sz="1300" b="1">
              <a:solidFill>
                <a:srgbClr val="0944A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Google Shape;112;p23"/>
          <p:cNvSpPr txBox="1"/>
          <p:nvPr/>
        </p:nvSpPr>
        <p:spPr>
          <a:xfrm>
            <a:off x="2316588" y="2842150"/>
            <a:ext cx="1659600" cy="11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●</a:t>
            </a:r>
            <a:r>
              <a:rPr lang="en-GB"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900" b="1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RISECREEK:</a:t>
            </a:r>
            <a:endParaRPr sz="900" b="1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 - Tapeout of C-class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   on Intel’s 22nm FFL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 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 b="1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● RIMO:</a:t>
            </a:r>
            <a:endParaRPr sz="900" b="1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 - Tapeout of C-class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   on SCL’s 180nm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Google Shape;113;p23"/>
          <p:cNvSpPr txBox="1"/>
          <p:nvPr/>
        </p:nvSpPr>
        <p:spPr>
          <a:xfrm>
            <a:off x="2439550" y="1714550"/>
            <a:ext cx="9579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Tape outs</a:t>
            </a:r>
            <a:endParaRPr sz="1600" b="1">
              <a:solidFill>
                <a:srgbClr val="0944A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Google Shape;114;p23"/>
          <p:cNvSpPr txBox="1"/>
          <p:nvPr/>
        </p:nvSpPr>
        <p:spPr>
          <a:xfrm>
            <a:off x="4399150" y="2925975"/>
            <a:ext cx="1659600" cy="111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SHAKTI gets official 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 funding, and India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 Microprocessor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 Development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  Program (IMDP) begins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p23"/>
          <p:cNvSpPr txBox="1"/>
          <p:nvPr/>
        </p:nvSpPr>
        <p:spPr>
          <a:xfrm>
            <a:off x="4216900" y="1636225"/>
            <a:ext cx="1719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Funding from MeiTY</a:t>
            </a:r>
            <a:endParaRPr sz="1300" b="1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p23"/>
          <p:cNvSpPr txBox="1"/>
          <p:nvPr/>
        </p:nvSpPr>
        <p:spPr>
          <a:xfrm>
            <a:off x="6561025" y="2907200"/>
            <a:ext cx="1659600" cy="11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89999" lvl="0" indent="-147149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IGCAR adopts SHAKTI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89999" lvl="0" indent="-147149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ISRO adopts SHAKTI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89999" lvl="0" indent="-147149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Thales funds SafeRV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89999" lvl="0" indent="-147149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900"/>
              <a:buFont typeface="Roboto"/>
              <a:buChar char="●"/>
            </a:pPr>
            <a:r>
              <a:rPr lang="en-GB" sz="900" b="1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Moushik</a:t>
            </a: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179999" lvl="1" indent="-57150" algn="l" rtl="0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900"/>
              <a:buFont typeface="Roboto"/>
              <a:buChar char="○"/>
            </a:pPr>
            <a:r>
              <a:rPr lang="en-GB" sz="900">
                <a:solidFill>
                  <a:srgbClr val="0B5394"/>
                </a:solidFill>
                <a:latin typeface="Roboto"/>
                <a:ea typeface="Roboto"/>
                <a:cs typeface="Roboto"/>
                <a:sym typeface="Roboto"/>
              </a:rPr>
              <a:t> (an E-class based SoC) is taped-out at SCL 180nm</a:t>
            </a:r>
            <a:endParaRPr sz="900">
              <a:solidFill>
                <a:srgbClr val="0B539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Google Shape;117;p23"/>
          <p:cNvSpPr txBox="1"/>
          <p:nvPr/>
        </p:nvSpPr>
        <p:spPr>
          <a:xfrm>
            <a:off x="6309625" y="1692400"/>
            <a:ext cx="15087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Industry adoption</a:t>
            </a:r>
            <a:endParaRPr sz="1600" b="1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sp>
        <p:nvSpPr>
          <p:cNvPr id="119" name="Google Shape;119;p23"/>
          <p:cNvSpPr txBox="1"/>
          <p:nvPr/>
        </p:nvSpPr>
        <p:spPr>
          <a:xfrm>
            <a:off x="224750" y="2220600"/>
            <a:ext cx="60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00"/>
                </a:solidFill>
              </a:rPr>
              <a:t>2013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20" name="Google Shape;120;p23"/>
          <p:cNvSpPr/>
          <p:nvPr/>
        </p:nvSpPr>
        <p:spPr>
          <a:xfrm>
            <a:off x="2644150" y="2152188"/>
            <a:ext cx="548700" cy="574200"/>
          </a:xfrm>
          <a:prstGeom prst="ellipse">
            <a:avLst/>
          </a:prstGeom>
          <a:solidFill>
            <a:srgbClr val="0944A1"/>
          </a:solidFill>
          <a:ln w="9525" cap="flat" cmpd="sng">
            <a:solidFill>
              <a:srgbClr val="0944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58D3"/>
              </a:solidFill>
            </a:endParaRPr>
          </a:p>
        </p:txBody>
      </p:sp>
      <p:sp>
        <p:nvSpPr>
          <p:cNvPr id="121" name="Google Shape;121;p23"/>
          <p:cNvSpPr txBox="1"/>
          <p:nvPr/>
        </p:nvSpPr>
        <p:spPr>
          <a:xfrm>
            <a:off x="2617450" y="2239188"/>
            <a:ext cx="60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00"/>
                </a:solidFill>
              </a:rPr>
              <a:t>2017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22" name="Google Shape;122;p23"/>
          <p:cNvSpPr/>
          <p:nvPr/>
        </p:nvSpPr>
        <p:spPr>
          <a:xfrm>
            <a:off x="4559663" y="2129538"/>
            <a:ext cx="548700" cy="574200"/>
          </a:xfrm>
          <a:prstGeom prst="ellipse">
            <a:avLst/>
          </a:prstGeom>
          <a:solidFill>
            <a:srgbClr val="0944A1"/>
          </a:solidFill>
          <a:ln w="9525" cap="flat" cmpd="sng">
            <a:solidFill>
              <a:srgbClr val="0944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58D3"/>
              </a:solidFill>
            </a:endParaRPr>
          </a:p>
        </p:txBody>
      </p:sp>
      <p:sp>
        <p:nvSpPr>
          <p:cNvPr id="123" name="Google Shape;123;p23"/>
          <p:cNvSpPr txBox="1"/>
          <p:nvPr/>
        </p:nvSpPr>
        <p:spPr>
          <a:xfrm>
            <a:off x="4532950" y="2220588"/>
            <a:ext cx="60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00"/>
                </a:solidFill>
              </a:rPr>
              <a:t>2018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24" name="Google Shape;124;p23"/>
          <p:cNvSpPr/>
          <p:nvPr/>
        </p:nvSpPr>
        <p:spPr>
          <a:xfrm>
            <a:off x="6754238" y="2133588"/>
            <a:ext cx="548700" cy="574200"/>
          </a:xfrm>
          <a:prstGeom prst="ellipse">
            <a:avLst/>
          </a:prstGeom>
          <a:solidFill>
            <a:srgbClr val="0944A1"/>
          </a:solidFill>
          <a:ln w="9525" cap="flat" cmpd="sng">
            <a:solidFill>
              <a:srgbClr val="0944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58D3"/>
              </a:solidFill>
            </a:endParaRPr>
          </a:p>
        </p:txBody>
      </p:sp>
      <p:sp>
        <p:nvSpPr>
          <p:cNvPr id="125" name="Google Shape;125;p23"/>
          <p:cNvSpPr txBox="1"/>
          <p:nvPr/>
        </p:nvSpPr>
        <p:spPr>
          <a:xfrm>
            <a:off x="6727550" y="2220588"/>
            <a:ext cx="60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00"/>
                </a:solidFill>
              </a:rPr>
              <a:t>2019</a:t>
            </a:r>
            <a:endParaRPr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4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 - Timeline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1" name="Google Shape;131;p24"/>
          <p:cNvCxnSpPr/>
          <p:nvPr/>
        </p:nvCxnSpPr>
        <p:spPr>
          <a:xfrm rot="10800000" flipH="1">
            <a:off x="531125" y="2415450"/>
            <a:ext cx="7851000" cy="1200"/>
          </a:xfrm>
          <a:prstGeom prst="straightConnector1">
            <a:avLst/>
          </a:prstGeom>
          <a:noFill/>
          <a:ln w="28575" cap="flat" cmpd="sng">
            <a:solidFill>
              <a:srgbClr val="0944A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2" name="Google Shape;132;p24"/>
          <p:cNvSpPr/>
          <p:nvPr/>
        </p:nvSpPr>
        <p:spPr>
          <a:xfrm>
            <a:off x="251450" y="2133600"/>
            <a:ext cx="548700" cy="574200"/>
          </a:xfrm>
          <a:prstGeom prst="ellipse">
            <a:avLst/>
          </a:prstGeom>
          <a:solidFill>
            <a:srgbClr val="0944A1"/>
          </a:solidFill>
          <a:ln w="9525" cap="flat" cmpd="sng">
            <a:solidFill>
              <a:srgbClr val="0944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58D3"/>
              </a:solidFill>
            </a:endParaRPr>
          </a:p>
        </p:txBody>
      </p:sp>
      <p:sp>
        <p:nvSpPr>
          <p:cNvPr id="133" name="Google Shape;133;p24"/>
          <p:cNvSpPr txBox="1"/>
          <p:nvPr/>
        </p:nvSpPr>
        <p:spPr>
          <a:xfrm>
            <a:off x="224750" y="2845300"/>
            <a:ext cx="1659600" cy="11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National level challenge was launched to design  innovative solutions    based on SoCs  designed by SHAKTI .</a:t>
            </a:r>
            <a:endParaRPr sz="900">
              <a:solidFill>
                <a:srgbClr val="07376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Google Shape;134;p24"/>
          <p:cNvSpPr txBox="1"/>
          <p:nvPr/>
        </p:nvSpPr>
        <p:spPr>
          <a:xfrm>
            <a:off x="157550" y="1496425"/>
            <a:ext cx="11379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>
                <a:solidFill>
                  <a:srgbClr val="0944A1"/>
                </a:solidFill>
              </a:rPr>
              <a:t>Swadeshi 𝛍P Challenge</a:t>
            </a:r>
            <a:endParaRPr sz="1100" b="1">
              <a:solidFill>
                <a:srgbClr val="0944A1"/>
              </a:solidFill>
            </a:endParaRPr>
          </a:p>
        </p:txBody>
      </p:sp>
      <p:sp>
        <p:nvSpPr>
          <p:cNvPr id="135" name="Google Shape;135;p24"/>
          <p:cNvSpPr txBox="1"/>
          <p:nvPr/>
        </p:nvSpPr>
        <p:spPr>
          <a:xfrm>
            <a:off x="2316588" y="2842150"/>
            <a:ext cx="1659600" cy="8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Three startups spin off from Shakti</a:t>
            </a:r>
            <a:endParaRPr sz="900">
              <a:solidFill>
                <a:srgbClr val="0944A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360000" lvl="0" indent="-147151" algn="l" rtl="0">
              <a:spcBef>
                <a:spcPts val="0"/>
              </a:spcBef>
              <a:spcAft>
                <a:spcPts val="0"/>
              </a:spcAft>
              <a:buClr>
                <a:srgbClr val="0944A1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Mindgrove</a:t>
            </a:r>
            <a:endParaRPr sz="900">
              <a:solidFill>
                <a:srgbClr val="0944A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360000" lvl="0" indent="-147151" algn="l" rtl="0">
              <a:spcBef>
                <a:spcPts val="0"/>
              </a:spcBef>
              <a:spcAft>
                <a:spcPts val="0"/>
              </a:spcAft>
              <a:buClr>
                <a:srgbClr val="0944A1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Securweave</a:t>
            </a:r>
            <a:endParaRPr sz="900">
              <a:solidFill>
                <a:srgbClr val="0944A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360000" lvl="0" indent="-147151" algn="l" rtl="0">
              <a:spcBef>
                <a:spcPts val="0"/>
              </a:spcBef>
              <a:spcAft>
                <a:spcPts val="0"/>
              </a:spcAft>
              <a:buClr>
                <a:srgbClr val="0944A1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Vyoma</a:t>
            </a:r>
            <a:endParaRPr sz="900">
              <a:solidFill>
                <a:srgbClr val="07376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24"/>
          <p:cNvSpPr txBox="1"/>
          <p:nvPr/>
        </p:nvSpPr>
        <p:spPr>
          <a:xfrm>
            <a:off x="2439550" y="1714550"/>
            <a:ext cx="9579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rgbClr val="0944A1"/>
                </a:solidFill>
              </a:rPr>
              <a:t>Startups</a:t>
            </a:r>
            <a:endParaRPr sz="1600" b="1">
              <a:solidFill>
                <a:srgbClr val="0944A1"/>
              </a:solidFill>
            </a:endParaRPr>
          </a:p>
        </p:txBody>
      </p:sp>
      <p:sp>
        <p:nvSpPr>
          <p:cNvPr id="137" name="Google Shape;137;p24"/>
          <p:cNvSpPr txBox="1"/>
          <p:nvPr/>
        </p:nvSpPr>
        <p:spPr>
          <a:xfrm>
            <a:off x="4541550" y="1653250"/>
            <a:ext cx="84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Secure</a:t>
            </a:r>
            <a:endParaRPr sz="1300" b="1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p24"/>
          <p:cNvSpPr txBox="1"/>
          <p:nvPr/>
        </p:nvSpPr>
        <p:spPr>
          <a:xfrm>
            <a:off x="6561025" y="2907200"/>
            <a:ext cx="1659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89999" lvl="0" indent="-147149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Shaktimaan - AI accelerator</a:t>
            </a:r>
            <a:endParaRPr sz="900">
              <a:solidFill>
                <a:srgbClr val="07376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89999" lvl="0" indent="-147149" algn="l" rtl="0"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I-class 2.0</a:t>
            </a:r>
            <a:endParaRPr sz="900">
              <a:solidFill>
                <a:srgbClr val="07376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p24"/>
          <p:cNvSpPr txBox="1"/>
          <p:nvPr/>
        </p:nvSpPr>
        <p:spPr>
          <a:xfrm>
            <a:off x="6492600" y="1692400"/>
            <a:ext cx="1043100" cy="3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b="1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Accelerate</a:t>
            </a:r>
            <a:endParaRPr sz="1600" b="1">
              <a:solidFill>
                <a:srgbClr val="0C58D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p24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141" name="Google Shape;141;p24"/>
          <p:cNvSpPr txBox="1"/>
          <p:nvPr/>
        </p:nvSpPr>
        <p:spPr>
          <a:xfrm>
            <a:off x="224750" y="2220600"/>
            <a:ext cx="60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00"/>
                </a:solidFill>
              </a:rPr>
              <a:t>2020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42" name="Google Shape;142;p24"/>
          <p:cNvSpPr/>
          <p:nvPr/>
        </p:nvSpPr>
        <p:spPr>
          <a:xfrm>
            <a:off x="2644150" y="2152188"/>
            <a:ext cx="548700" cy="574200"/>
          </a:xfrm>
          <a:prstGeom prst="ellipse">
            <a:avLst/>
          </a:prstGeom>
          <a:solidFill>
            <a:srgbClr val="0944A1"/>
          </a:solidFill>
          <a:ln w="9525" cap="flat" cmpd="sng">
            <a:solidFill>
              <a:srgbClr val="0944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58D3"/>
              </a:solidFill>
            </a:endParaRPr>
          </a:p>
        </p:txBody>
      </p:sp>
      <p:sp>
        <p:nvSpPr>
          <p:cNvPr id="143" name="Google Shape;143;p24"/>
          <p:cNvSpPr txBox="1"/>
          <p:nvPr/>
        </p:nvSpPr>
        <p:spPr>
          <a:xfrm>
            <a:off x="2617450" y="2239188"/>
            <a:ext cx="60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00"/>
                </a:solidFill>
              </a:rPr>
              <a:t>2021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44" name="Google Shape;144;p24"/>
          <p:cNvSpPr/>
          <p:nvPr/>
        </p:nvSpPr>
        <p:spPr>
          <a:xfrm>
            <a:off x="4559663" y="2129538"/>
            <a:ext cx="548700" cy="574200"/>
          </a:xfrm>
          <a:prstGeom prst="ellipse">
            <a:avLst/>
          </a:prstGeom>
          <a:solidFill>
            <a:srgbClr val="0944A1"/>
          </a:solidFill>
          <a:ln w="9525" cap="flat" cmpd="sng">
            <a:solidFill>
              <a:srgbClr val="0944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58D3"/>
              </a:solidFill>
            </a:endParaRPr>
          </a:p>
        </p:txBody>
      </p:sp>
      <p:sp>
        <p:nvSpPr>
          <p:cNvPr id="145" name="Google Shape;145;p24"/>
          <p:cNvSpPr txBox="1"/>
          <p:nvPr/>
        </p:nvSpPr>
        <p:spPr>
          <a:xfrm>
            <a:off x="4532950" y="2220588"/>
            <a:ext cx="60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00"/>
                </a:solidFill>
              </a:rPr>
              <a:t>2022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46" name="Google Shape;146;p24"/>
          <p:cNvSpPr/>
          <p:nvPr/>
        </p:nvSpPr>
        <p:spPr>
          <a:xfrm>
            <a:off x="6754238" y="2133588"/>
            <a:ext cx="548700" cy="574200"/>
          </a:xfrm>
          <a:prstGeom prst="ellipse">
            <a:avLst/>
          </a:prstGeom>
          <a:solidFill>
            <a:srgbClr val="0944A1"/>
          </a:solidFill>
          <a:ln w="9525" cap="flat" cmpd="sng">
            <a:solidFill>
              <a:srgbClr val="0944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C58D3"/>
              </a:solidFill>
            </a:endParaRPr>
          </a:p>
        </p:txBody>
      </p:sp>
      <p:sp>
        <p:nvSpPr>
          <p:cNvPr id="147" name="Google Shape;147;p24"/>
          <p:cNvSpPr txBox="1"/>
          <p:nvPr/>
        </p:nvSpPr>
        <p:spPr>
          <a:xfrm>
            <a:off x="6727550" y="2220588"/>
            <a:ext cx="602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FF00"/>
                </a:solidFill>
              </a:rPr>
              <a:t>2023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48" name="Google Shape;148;p24"/>
          <p:cNvSpPr txBox="1"/>
          <p:nvPr/>
        </p:nvSpPr>
        <p:spPr>
          <a:xfrm>
            <a:off x="4345800" y="2845300"/>
            <a:ext cx="1659600" cy="6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0000" tIns="91425" rIns="91425" bIns="91425" anchor="t" anchorCtr="0">
            <a:spAutoFit/>
          </a:bodyPr>
          <a:lstStyle/>
          <a:p>
            <a:pPr marL="0" lvl="0" indent="-57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Roboto"/>
              <a:buChar char="●"/>
            </a:pPr>
            <a:r>
              <a:rPr lang="en-GB" sz="900">
                <a:solidFill>
                  <a:srgbClr val="0944A1"/>
                </a:solidFill>
                <a:latin typeface="Roboto"/>
                <a:ea typeface="Roboto"/>
                <a:cs typeface="Roboto"/>
                <a:sym typeface="Roboto"/>
              </a:rPr>
              <a:t> Secure Shakti</a:t>
            </a:r>
            <a:endParaRPr sz="900">
              <a:solidFill>
                <a:srgbClr val="0944A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-57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Font typeface="Roboto"/>
              <a:buChar char="●"/>
            </a:pPr>
            <a:r>
              <a:rPr lang="en-GB" sz="90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Tape in for IISU at SCL</a:t>
            </a:r>
            <a:endParaRPr sz="900">
              <a:solidFill>
                <a:srgbClr val="073763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-57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73763"/>
              </a:buClr>
              <a:buSzPts val="900"/>
              <a:buFont typeface="Roboto"/>
              <a:buChar char="●"/>
            </a:pPr>
            <a:r>
              <a:rPr lang="en-GB" sz="900">
                <a:solidFill>
                  <a:srgbClr val="073763"/>
                </a:solidFill>
                <a:latin typeface="Roboto"/>
                <a:ea typeface="Roboto"/>
                <a:cs typeface="Roboto"/>
                <a:sym typeface="Roboto"/>
              </a:rPr>
              <a:t> Fifth startup, Shakra</a:t>
            </a:r>
            <a:endParaRPr sz="900">
              <a:solidFill>
                <a:srgbClr val="07376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9" name="Google Shape;149;p24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 Ecosystem </a:t>
            </a:r>
            <a:endParaRPr/>
          </a:p>
        </p:txBody>
      </p:sp>
      <p:sp>
        <p:nvSpPr>
          <p:cNvPr id="155" name="Google Shape;155;p25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grpSp>
        <p:nvGrpSpPr>
          <p:cNvPr id="156" name="Google Shape;156;p25"/>
          <p:cNvGrpSpPr/>
          <p:nvPr/>
        </p:nvGrpSpPr>
        <p:grpSpPr>
          <a:xfrm>
            <a:off x="2976211" y="1347655"/>
            <a:ext cx="2827440" cy="3174480"/>
            <a:chOff x="2828520" y="1366920"/>
            <a:chExt cx="2827440" cy="3174480"/>
          </a:xfrm>
        </p:grpSpPr>
        <p:grpSp>
          <p:nvGrpSpPr>
            <p:cNvPr id="157" name="Google Shape;157;p25"/>
            <p:cNvGrpSpPr/>
            <p:nvPr/>
          </p:nvGrpSpPr>
          <p:grpSpPr>
            <a:xfrm>
              <a:off x="2828520" y="2583720"/>
              <a:ext cx="2827440" cy="1957680"/>
              <a:chOff x="2828520" y="2583720"/>
              <a:chExt cx="2827440" cy="1957680"/>
            </a:xfrm>
          </p:grpSpPr>
          <p:grpSp>
            <p:nvGrpSpPr>
              <p:cNvPr id="158" name="Google Shape;158;p25"/>
              <p:cNvGrpSpPr/>
              <p:nvPr/>
            </p:nvGrpSpPr>
            <p:grpSpPr>
              <a:xfrm>
                <a:off x="3703680" y="2845440"/>
                <a:ext cx="1952280" cy="1639800"/>
                <a:chOff x="3703680" y="2845440"/>
                <a:chExt cx="1952280" cy="1639800"/>
              </a:xfrm>
            </p:grpSpPr>
            <p:pic>
              <p:nvPicPr>
                <p:cNvPr id="159" name="Google Shape;159;p25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3703680" y="2845440"/>
                  <a:ext cx="1952280" cy="16398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60" name="Google Shape;160;p25"/>
                <p:cNvSpPr/>
                <p:nvPr/>
              </p:nvSpPr>
              <p:spPr>
                <a:xfrm rot="-1919377">
                  <a:off x="3898452" y="3275285"/>
                  <a:ext cx="1560577" cy="7775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</p:sp>
          </p:grpSp>
          <p:grpSp>
            <p:nvGrpSpPr>
              <p:cNvPr id="161" name="Google Shape;161;p25"/>
              <p:cNvGrpSpPr/>
              <p:nvPr/>
            </p:nvGrpSpPr>
            <p:grpSpPr>
              <a:xfrm>
                <a:off x="2828520" y="2583720"/>
                <a:ext cx="1860480" cy="1957680"/>
                <a:chOff x="2828520" y="2583720"/>
                <a:chExt cx="1860480" cy="1957680"/>
              </a:xfrm>
            </p:grpSpPr>
            <p:pic>
              <p:nvPicPr>
                <p:cNvPr id="162" name="Google Shape;162;p25"/>
                <p:cNvPicPr preferRelativeResize="0"/>
                <p:nvPr/>
              </p:nvPicPr>
              <p:blipFill rotWithShape="1">
                <a:blip r:embed="rId4">
                  <a:alphaModFix/>
                </a:blip>
                <a:srcRect/>
                <a:stretch/>
              </p:blipFill>
              <p:spPr>
                <a:xfrm>
                  <a:off x="2828520" y="2583720"/>
                  <a:ext cx="1860480" cy="195768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63" name="Google Shape;163;p25"/>
                <p:cNvSpPr/>
                <p:nvPr/>
              </p:nvSpPr>
              <p:spPr>
                <a:xfrm rot="2459957">
                  <a:off x="2963178" y="3114713"/>
                  <a:ext cx="1593703" cy="8942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</p:sp>
          </p:grpSp>
        </p:grpSp>
        <p:grpSp>
          <p:nvGrpSpPr>
            <p:cNvPr id="164" name="Google Shape;164;p25"/>
            <p:cNvGrpSpPr/>
            <p:nvPr/>
          </p:nvGrpSpPr>
          <p:grpSpPr>
            <a:xfrm>
              <a:off x="3112920" y="1369080"/>
              <a:ext cx="2444395" cy="2694241"/>
              <a:chOff x="3112920" y="1369080"/>
              <a:chExt cx="2444395" cy="2694241"/>
            </a:xfrm>
          </p:grpSpPr>
          <p:sp>
            <p:nvSpPr>
              <p:cNvPr id="165" name="Google Shape;165;p25"/>
              <p:cNvSpPr/>
              <p:nvPr/>
            </p:nvSpPr>
            <p:spPr>
              <a:xfrm>
                <a:off x="3112920" y="1764360"/>
                <a:ext cx="1052642" cy="2298961"/>
              </a:xfrm>
              <a:custGeom>
                <a:avLst/>
                <a:gdLst/>
                <a:ahLst/>
                <a:cxnLst/>
                <a:rect l="l" t="t" r="r" b="b"/>
                <a:pathLst>
                  <a:path w="3019" h="6398" extrusionOk="0">
                    <a:moveTo>
                      <a:pt x="0" y="0"/>
                    </a:moveTo>
                    <a:lnTo>
                      <a:pt x="3019" y="2016"/>
                    </a:lnTo>
                    <a:lnTo>
                      <a:pt x="2999" y="6398"/>
                    </a:lnTo>
                    <a:lnTo>
                      <a:pt x="323" y="38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</p:sp>
          <p:sp>
            <p:nvSpPr>
              <p:cNvPr id="166" name="Google Shape;166;p25"/>
              <p:cNvSpPr/>
              <p:nvPr/>
            </p:nvSpPr>
            <p:spPr>
              <a:xfrm>
                <a:off x="4159440" y="1928880"/>
                <a:ext cx="1396442" cy="2134438"/>
              </a:xfrm>
              <a:custGeom>
                <a:avLst/>
                <a:gdLst/>
                <a:ahLst/>
                <a:cxnLst/>
                <a:rect l="l" t="t" r="r" b="b"/>
                <a:pathLst>
                  <a:path w="4006" h="5941" extrusionOk="0">
                    <a:moveTo>
                      <a:pt x="4006" y="0"/>
                    </a:moveTo>
                    <a:lnTo>
                      <a:pt x="3410" y="3889"/>
                    </a:lnTo>
                    <a:lnTo>
                      <a:pt x="0" y="5941"/>
                    </a:lnTo>
                    <a:lnTo>
                      <a:pt x="20" y="1559"/>
                    </a:lnTo>
                    <a:lnTo>
                      <a:pt x="4006" y="0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</p:sp>
          <p:sp>
            <p:nvSpPr>
              <p:cNvPr id="167" name="Google Shape;167;p25"/>
              <p:cNvSpPr/>
              <p:nvPr/>
            </p:nvSpPr>
            <p:spPr>
              <a:xfrm>
                <a:off x="3112920" y="1369080"/>
                <a:ext cx="2444395" cy="1119604"/>
              </a:xfrm>
              <a:custGeom>
                <a:avLst/>
                <a:gdLst/>
                <a:ahLst/>
                <a:cxnLst/>
                <a:rect l="l" t="t" r="r" b="b"/>
                <a:pathLst>
                  <a:path w="7005" h="3118" extrusionOk="0">
                    <a:moveTo>
                      <a:pt x="3672" y="0"/>
                    </a:moveTo>
                    <a:lnTo>
                      <a:pt x="7005" y="1559"/>
                    </a:lnTo>
                    <a:lnTo>
                      <a:pt x="3019" y="3118"/>
                    </a:lnTo>
                    <a:lnTo>
                      <a:pt x="0" y="1102"/>
                    </a:lnTo>
                    <a:lnTo>
                      <a:pt x="3672" y="0"/>
                    </a:lnTo>
                    <a:close/>
                  </a:path>
                </a:pathLst>
              </a:custGeom>
              <a:solidFill>
                <a:srgbClr val="3F3F3F"/>
              </a:solidFill>
              <a:ln>
                <a:noFill/>
              </a:ln>
            </p:spPr>
          </p:sp>
        </p:grpSp>
        <p:sp>
          <p:nvSpPr>
            <p:cNvPr id="168" name="Google Shape;168;p25"/>
            <p:cNvSpPr/>
            <p:nvPr/>
          </p:nvSpPr>
          <p:spPr>
            <a:xfrm>
              <a:off x="3154680" y="2289600"/>
              <a:ext cx="603361" cy="1089357"/>
            </a:xfrm>
            <a:custGeom>
              <a:avLst/>
              <a:gdLst/>
              <a:ahLst/>
              <a:cxnLst/>
              <a:rect l="l" t="t" r="r" b="b"/>
              <a:pathLst>
                <a:path w="1728" h="3031" extrusionOk="0">
                  <a:moveTo>
                    <a:pt x="0" y="0"/>
                  </a:moveTo>
                  <a:lnTo>
                    <a:pt x="1705" y="1334"/>
                  </a:lnTo>
                  <a:lnTo>
                    <a:pt x="1728" y="2593"/>
                  </a:lnTo>
                  <a:lnTo>
                    <a:pt x="818" y="1795"/>
                  </a:lnTo>
                  <a:lnTo>
                    <a:pt x="900" y="3031"/>
                  </a:lnTo>
                  <a:lnTo>
                    <a:pt x="198" y="235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C2D348"/>
                </a:gs>
                <a:gs pos="100000">
                  <a:srgbClr val="9BAB29"/>
                </a:gs>
              </a:gsLst>
              <a:lin ang="13500032" scaled="0"/>
            </a:gradFill>
            <a:ln w="9525" cap="flat" cmpd="sng">
              <a:solidFill>
                <a:srgbClr val="C2D348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69" name="Google Shape;169;p25"/>
            <p:cNvSpPr/>
            <p:nvPr/>
          </p:nvSpPr>
          <p:spPr>
            <a:xfrm>
              <a:off x="3110760" y="1763280"/>
              <a:ext cx="1054801" cy="1295639"/>
            </a:xfrm>
            <a:custGeom>
              <a:avLst/>
              <a:gdLst/>
              <a:ahLst/>
              <a:cxnLst/>
              <a:rect l="l" t="t" r="r" b="b"/>
              <a:pathLst>
                <a:path w="3019" h="3603" extrusionOk="0">
                  <a:moveTo>
                    <a:pt x="0" y="0"/>
                  </a:moveTo>
                  <a:lnTo>
                    <a:pt x="3019" y="2016"/>
                  </a:lnTo>
                  <a:lnTo>
                    <a:pt x="3012" y="3603"/>
                  </a:lnTo>
                  <a:lnTo>
                    <a:pt x="3010" y="3603"/>
                  </a:lnTo>
                  <a:lnTo>
                    <a:pt x="1937" y="2743"/>
                  </a:lnTo>
                  <a:lnTo>
                    <a:pt x="1937" y="2743"/>
                  </a:lnTo>
                  <a:lnTo>
                    <a:pt x="111" y="131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8D81C5"/>
                </a:gs>
                <a:gs pos="100000">
                  <a:srgbClr val="5F50AA"/>
                </a:gs>
              </a:gsLst>
              <a:lin ang="9000021" scaled="0"/>
            </a:gradFill>
            <a:ln w="9525" cap="flat" cmpd="sng">
              <a:solidFill>
                <a:srgbClr val="BEB8DD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70" name="Google Shape;170;p25"/>
            <p:cNvSpPr/>
            <p:nvPr/>
          </p:nvSpPr>
          <p:spPr>
            <a:xfrm>
              <a:off x="3484440" y="3026880"/>
              <a:ext cx="676081" cy="1039318"/>
            </a:xfrm>
            <a:custGeom>
              <a:avLst/>
              <a:gdLst/>
              <a:ahLst/>
              <a:cxnLst/>
              <a:rect l="l" t="t" r="r" b="b"/>
              <a:pathLst>
                <a:path w="1937" h="2889" extrusionOk="0">
                  <a:moveTo>
                    <a:pt x="0" y="0"/>
                  </a:moveTo>
                  <a:lnTo>
                    <a:pt x="1926" y="1687"/>
                  </a:lnTo>
                  <a:lnTo>
                    <a:pt x="1937" y="1682"/>
                  </a:lnTo>
                  <a:lnTo>
                    <a:pt x="1931" y="2889"/>
                  </a:lnTo>
                  <a:lnTo>
                    <a:pt x="71" y="109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DD3A59"/>
                </a:gs>
                <a:gs pos="100000">
                  <a:srgbClr val="B21E3A"/>
                </a:gs>
              </a:gsLst>
              <a:lin ang="13500032" scaled="0"/>
            </a:gradFill>
            <a:ln w="9525" cap="flat" cmpd="sng">
              <a:solidFill>
                <a:srgbClr val="DD3A59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71" name="Google Shape;171;p25"/>
            <p:cNvSpPr/>
            <p:nvPr/>
          </p:nvSpPr>
          <p:spPr>
            <a:xfrm>
              <a:off x="3789000" y="2801520"/>
              <a:ext cx="374040" cy="783721"/>
            </a:xfrm>
            <a:custGeom>
              <a:avLst/>
              <a:gdLst/>
              <a:ahLst/>
              <a:cxnLst/>
              <a:rect l="l" t="t" r="r" b="b"/>
              <a:pathLst>
                <a:path w="1073" h="2180" extrusionOk="0">
                  <a:moveTo>
                    <a:pt x="0" y="0"/>
                  </a:moveTo>
                  <a:lnTo>
                    <a:pt x="1057" y="846"/>
                  </a:lnTo>
                  <a:lnTo>
                    <a:pt x="1073" y="839"/>
                  </a:lnTo>
                  <a:lnTo>
                    <a:pt x="1066" y="2180"/>
                  </a:lnTo>
                  <a:lnTo>
                    <a:pt x="23" y="126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6BB02"/>
                </a:gs>
                <a:gs pos="100000">
                  <a:srgbClr val="FDD737"/>
                </a:gs>
              </a:gsLst>
              <a:lin ang="18900044" scaled="0"/>
            </a:gradFill>
            <a:ln w="9525" cap="flat" cmpd="sng">
              <a:solidFill>
                <a:srgbClr val="FDE27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72" name="Google Shape;172;p25"/>
            <p:cNvSpPr/>
            <p:nvPr/>
          </p:nvSpPr>
          <p:spPr>
            <a:xfrm>
              <a:off x="4164120" y="2287080"/>
              <a:ext cx="505800" cy="772920"/>
            </a:xfrm>
            <a:custGeom>
              <a:avLst/>
              <a:gdLst/>
              <a:ahLst/>
              <a:cxnLst/>
              <a:rect l="l" t="t" r="r" b="b"/>
              <a:pathLst>
                <a:path w="1451" h="2150" extrusionOk="0">
                  <a:moveTo>
                    <a:pt x="1449" y="0"/>
                  </a:moveTo>
                  <a:lnTo>
                    <a:pt x="1451" y="2"/>
                  </a:lnTo>
                  <a:lnTo>
                    <a:pt x="1355" y="1513"/>
                  </a:lnTo>
                  <a:lnTo>
                    <a:pt x="0" y="2150"/>
                  </a:lnTo>
                  <a:lnTo>
                    <a:pt x="7" y="563"/>
                  </a:lnTo>
                  <a:lnTo>
                    <a:pt x="1449" y="0"/>
                  </a:lnTo>
                  <a:close/>
                </a:path>
              </a:pathLst>
            </a:custGeom>
            <a:solidFill>
              <a:srgbClr val="473B7F"/>
            </a:solidFill>
            <a:ln>
              <a:noFill/>
            </a:ln>
          </p:spPr>
        </p:sp>
        <p:sp>
          <p:nvSpPr>
            <p:cNvPr id="173" name="Google Shape;173;p25"/>
            <p:cNvSpPr/>
            <p:nvPr/>
          </p:nvSpPr>
          <p:spPr>
            <a:xfrm>
              <a:off x="5029560" y="2471760"/>
              <a:ext cx="447839" cy="1055162"/>
            </a:xfrm>
            <a:custGeom>
              <a:avLst/>
              <a:gdLst/>
              <a:ahLst/>
              <a:cxnLst/>
              <a:rect l="l" t="t" r="r" b="b"/>
              <a:pathLst>
                <a:path w="1285" h="2934" extrusionOk="0">
                  <a:moveTo>
                    <a:pt x="1285" y="0"/>
                  </a:moveTo>
                  <a:lnTo>
                    <a:pt x="921" y="2380"/>
                  </a:lnTo>
                  <a:lnTo>
                    <a:pt x="0" y="2934"/>
                  </a:lnTo>
                  <a:lnTo>
                    <a:pt x="118" y="1800"/>
                  </a:lnTo>
                  <a:lnTo>
                    <a:pt x="118" y="1800"/>
                  </a:lnTo>
                  <a:lnTo>
                    <a:pt x="130" y="1698"/>
                  </a:lnTo>
                  <a:lnTo>
                    <a:pt x="130" y="1700"/>
                  </a:lnTo>
                  <a:lnTo>
                    <a:pt x="246" y="480"/>
                  </a:lnTo>
                  <a:lnTo>
                    <a:pt x="1285" y="0"/>
                  </a:lnTo>
                  <a:close/>
                </a:path>
              </a:pathLst>
            </a:custGeom>
            <a:gradFill>
              <a:gsLst>
                <a:gs pos="0">
                  <a:srgbClr val="3FBADF"/>
                </a:gs>
                <a:gs pos="100000">
                  <a:srgbClr val="1A7E9C"/>
                </a:gs>
              </a:gsLst>
              <a:lin ang="2700006" scaled="0"/>
            </a:gradFill>
            <a:ln w="9525" cap="flat" cmpd="sng">
              <a:solidFill>
                <a:srgbClr val="2AB2DB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74" name="Google Shape;174;p25"/>
            <p:cNvSpPr/>
            <p:nvPr/>
          </p:nvSpPr>
          <p:spPr>
            <a:xfrm>
              <a:off x="4161600" y="1927440"/>
              <a:ext cx="1397880" cy="1658883"/>
            </a:xfrm>
            <a:custGeom>
              <a:avLst/>
              <a:gdLst/>
              <a:ahLst/>
              <a:cxnLst/>
              <a:rect l="l" t="t" r="r" b="b"/>
              <a:pathLst>
                <a:path w="4000" h="4609" extrusionOk="0">
                  <a:moveTo>
                    <a:pt x="4000" y="0"/>
                  </a:moveTo>
                  <a:lnTo>
                    <a:pt x="3788" y="1382"/>
                  </a:lnTo>
                  <a:lnTo>
                    <a:pt x="2629" y="1918"/>
                  </a:lnTo>
                  <a:lnTo>
                    <a:pt x="2499" y="3271"/>
                  </a:lnTo>
                  <a:lnTo>
                    <a:pt x="5" y="4609"/>
                  </a:lnTo>
                  <a:lnTo>
                    <a:pt x="0" y="4605"/>
                  </a:lnTo>
                  <a:lnTo>
                    <a:pt x="7" y="3264"/>
                  </a:lnTo>
                  <a:lnTo>
                    <a:pt x="1467" y="2580"/>
                  </a:lnTo>
                  <a:lnTo>
                    <a:pt x="1569" y="950"/>
                  </a:lnTo>
                  <a:lnTo>
                    <a:pt x="4000" y="0"/>
                  </a:lnTo>
                  <a:close/>
                </a:path>
              </a:pathLst>
            </a:custGeom>
            <a:gradFill>
              <a:gsLst>
                <a:gs pos="0">
                  <a:srgbClr val="E1B702"/>
                </a:gs>
                <a:gs pos="100000">
                  <a:srgbClr val="685501"/>
                </a:gs>
              </a:gsLst>
              <a:lin ang="2340074" scaled="0"/>
            </a:gradFill>
            <a:ln w="9525" cap="flat" cmpd="sng">
              <a:solidFill>
                <a:srgbClr val="C9A302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75" name="Google Shape;175;p25"/>
            <p:cNvSpPr/>
            <p:nvPr/>
          </p:nvSpPr>
          <p:spPr>
            <a:xfrm>
              <a:off x="4159440" y="3151800"/>
              <a:ext cx="870119" cy="914399"/>
            </a:xfrm>
            <a:custGeom>
              <a:avLst/>
              <a:gdLst/>
              <a:ahLst/>
              <a:cxnLst/>
              <a:rect l="l" t="t" r="r" b="b"/>
              <a:pathLst>
                <a:path w="2492" h="2543" extrusionOk="0">
                  <a:moveTo>
                    <a:pt x="2492" y="0"/>
                  </a:moveTo>
                  <a:lnTo>
                    <a:pt x="2373" y="1116"/>
                  </a:lnTo>
                  <a:lnTo>
                    <a:pt x="0" y="2543"/>
                  </a:lnTo>
                  <a:lnTo>
                    <a:pt x="6" y="1336"/>
                  </a:lnTo>
                  <a:lnTo>
                    <a:pt x="2492" y="0"/>
                  </a:lnTo>
                  <a:close/>
                </a:path>
              </a:pathLst>
            </a:custGeom>
            <a:gradFill>
              <a:gsLst>
                <a:gs pos="0">
                  <a:srgbClr val="B21E3A"/>
                </a:gs>
                <a:gs pos="100000">
                  <a:srgbClr val="761427"/>
                </a:gs>
              </a:gsLst>
              <a:lin ang="2700006" scaled="0"/>
            </a:gradFill>
            <a:ln w="9525" cap="flat" cmpd="sng">
              <a:solidFill>
                <a:srgbClr val="B21E3A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76" name="Google Shape;176;p25"/>
            <p:cNvSpPr/>
            <p:nvPr/>
          </p:nvSpPr>
          <p:spPr>
            <a:xfrm>
              <a:off x="4317840" y="1733760"/>
              <a:ext cx="1241643" cy="535679"/>
            </a:xfrm>
            <a:custGeom>
              <a:avLst/>
              <a:gdLst/>
              <a:ahLst/>
              <a:cxnLst/>
              <a:rect l="l" t="t" r="r" b="b"/>
              <a:pathLst>
                <a:path w="3554" h="1491" extrusionOk="0">
                  <a:moveTo>
                    <a:pt x="2399" y="0"/>
                  </a:moveTo>
                  <a:lnTo>
                    <a:pt x="3554" y="541"/>
                  </a:lnTo>
                  <a:lnTo>
                    <a:pt x="1123" y="1491"/>
                  </a:lnTo>
                  <a:lnTo>
                    <a:pt x="1123" y="1480"/>
                  </a:lnTo>
                  <a:lnTo>
                    <a:pt x="0" y="821"/>
                  </a:lnTo>
                  <a:lnTo>
                    <a:pt x="2399" y="0"/>
                  </a:lnTo>
                  <a:close/>
                </a:path>
              </a:pathLst>
            </a:custGeom>
            <a:gradFill>
              <a:gsLst>
                <a:gs pos="0">
                  <a:srgbClr val="FCD014"/>
                </a:gs>
                <a:gs pos="100000">
                  <a:srgbClr val="F1C403"/>
                </a:gs>
              </a:gsLst>
              <a:lin ang="16200038" scaled="0"/>
            </a:gradFill>
            <a:ln w="9525" cap="flat" cmpd="sng">
              <a:solidFill>
                <a:srgbClr val="FCD01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77" name="Google Shape;177;p25"/>
            <p:cNvSpPr/>
            <p:nvPr/>
          </p:nvSpPr>
          <p:spPr>
            <a:xfrm>
              <a:off x="3110760" y="1621800"/>
              <a:ext cx="1558082" cy="865439"/>
            </a:xfrm>
            <a:custGeom>
              <a:avLst/>
              <a:gdLst/>
              <a:ahLst/>
              <a:cxnLst/>
              <a:rect l="l" t="t" r="r" b="b"/>
              <a:pathLst>
                <a:path w="4461" h="2409" extrusionOk="0">
                  <a:moveTo>
                    <a:pt x="1309" y="0"/>
                  </a:moveTo>
                  <a:lnTo>
                    <a:pt x="4461" y="1846"/>
                  </a:lnTo>
                  <a:lnTo>
                    <a:pt x="3019" y="2409"/>
                  </a:lnTo>
                  <a:lnTo>
                    <a:pt x="0" y="393"/>
                  </a:lnTo>
                  <a:lnTo>
                    <a:pt x="1309" y="0"/>
                  </a:lnTo>
                  <a:close/>
                </a:path>
              </a:pathLst>
            </a:custGeom>
            <a:gradFill>
              <a:gsLst>
                <a:gs pos="0">
                  <a:srgbClr val="5F50AA"/>
                </a:gs>
                <a:gs pos="100000">
                  <a:srgbClr val="534695"/>
                </a:gs>
              </a:gsLst>
              <a:lin ang="13500032" scaled="0"/>
            </a:gradFill>
            <a:ln w="9525" cap="flat" cmpd="sng">
              <a:solidFill>
                <a:srgbClr val="5F50AA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78" name="Google Shape;178;p25"/>
            <p:cNvSpPr/>
            <p:nvPr/>
          </p:nvSpPr>
          <p:spPr>
            <a:xfrm>
              <a:off x="3617640" y="1366920"/>
              <a:ext cx="1488244" cy="635760"/>
            </a:xfrm>
            <a:custGeom>
              <a:avLst/>
              <a:gdLst/>
              <a:ahLst/>
              <a:cxnLst/>
              <a:rect l="l" t="t" r="r" b="b"/>
              <a:pathLst>
                <a:path w="4259" h="1768" extrusionOk="0">
                  <a:moveTo>
                    <a:pt x="2222" y="0"/>
                  </a:moveTo>
                  <a:lnTo>
                    <a:pt x="4259" y="952"/>
                  </a:lnTo>
                  <a:lnTo>
                    <a:pt x="1878" y="1768"/>
                  </a:lnTo>
                  <a:lnTo>
                    <a:pt x="0" y="666"/>
                  </a:lnTo>
                  <a:lnTo>
                    <a:pt x="2222" y="0"/>
                  </a:lnTo>
                  <a:close/>
                </a:path>
              </a:pathLst>
            </a:custGeom>
            <a:gradFill>
              <a:gsLst>
                <a:gs pos="0">
                  <a:srgbClr val="12C4A6"/>
                </a:gs>
                <a:gs pos="100000">
                  <a:srgbClr val="10B69A"/>
                </a:gs>
              </a:gsLst>
              <a:lin ang="16200038" scaled="0"/>
            </a:gradFill>
            <a:ln w="9525" cap="flat" cmpd="sng">
              <a:solidFill>
                <a:srgbClr val="12C4A6"/>
              </a:solidFill>
              <a:prstDash val="solid"/>
              <a:round/>
              <a:headEnd type="none" w="sm" len="sm"/>
              <a:tailEnd type="none" w="sm" len="sm"/>
            </a:ln>
          </p:spPr>
        </p:sp>
      </p:grpSp>
      <p:cxnSp>
        <p:nvCxnSpPr>
          <p:cNvPr id="179" name="Google Shape;179;p25"/>
          <p:cNvCxnSpPr/>
          <p:nvPr/>
        </p:nvCxnSpPr>
        <p:spPr>
          <a:xfrm rot="10800000">
            <a:off x="2434251" y="1355626"/>
            <a:ext cx="1140600" cy="699600"/>
          </a:xfrm>
          <a:prstGeom prst="bentConnector3">
            <a:avLst>
              <a:gd name="adj1" fmla="val 50000"/>
            </a:avLst>
          </a:prstGeom>
          <a:noFill/>
          <a:ln w="31675" cap="sq" cmpd="sng">
            <a:solidFill>
              <a:srgbClr val="000000">
                <a:alpha val="32550"/>
              </a:srgbClr>
            </a:solidFill>
            <a:prstDash val="dashDot"/>
            <a:round/>
            <a:headEnd type="oval" w="lg" len="lg"/>
            <a:tailEnd type="oval" w="lg" len="lg"/>
          </a:ln>
        </p:spPr>
      </p:cxnSp>
      <p:sp>
        <p:nvSpPr>
          <p:cNvPr id="180" name="Google Shape;180;p25"/>
          <p:cNvSpPr/>
          <p:nvPr/>
        </p:nvSpPr>
        <p:spPr>
          <a:xfrm>
            <a:off x="862920" y="1089360"/>
            <a:ext cx="1784538" cy="52018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Open Source Baseline Cores</a:t>
            </a:r>
            <a:endParaRPr sz="2100" b="0" i="0" u="none" strike="noStrike" cap="none">
              <a:solidFill>
                <a:srgbClr val="0B5394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181" name="Google Shape;181;p25"/>
          <p:cNvCxnSpPr/>
          <p:nvPr/>
        </p:nvCxnSpPr>
        <p:spPr>
          <a:xfrm rot="10800000">
            <a:off x="2554876" y="2262193"/>
            <a:ext cx="840300" cy="818400"/>
          </a:xfrm>
          <a:prstGeom prst="bentConnector3">
            <a:avLst>
              <a:gd name="adj1" fmla="val 50000"/>
            </a:avLst>
          </a:prstGeom>
          <a:noFill/>
          <a:ln w="31675" cap="sq" cmpd="sng">
            <a:solidFill>
              <a:srgbClr val="000000">
                <a:alpha val="32550"/>
              </a:srgbClr>
            </a:solidFill>
            <a:prstDash val="dashDot"/>
            <a:round/>
            <a:headEnd type="oval" w="lg" len="lg"/>
            <a:tailEnd type="oval" w="lg" len="lg"/>
          </a:ln>
        </p:spPr>
      </p:cxnSp>
      <p:cxnSp>
        <p:nvCxnSpPr>
          <p:cNvPr id="182" name="Google Shape;182;p25"/>
          <p:cNvCxnSpPr/>
          <p:nvPr/>
        </p:nvCxnSpPr>
        <p:spPr>
          <a:xfrm rot="10800000">
            <a:off x="2433124" y="3319792"/>
            <a:ext cx="1523100" cy="361200"/>
          </a:xfrm>
          <a:prstGeom prst="bentConnector3">
            <a:avLst>
              <a:gd name="adj1" fmla="val 50000"/>
            </a:avLst>
          </a:prstGeom>
          <a:noFill/>
          <a:ln w="31675" cap="sq" cmpd="sng">
            <a:solidFill>
              <a:srgbClr val="000000">
                <a:alpha val="32550"/>
              </a:srgbClr>
            </a:solidFill>
            <a:prstDash val="dashDot"/>
            <a:round/>
            <a:headEnd type="oval" w="lg" len="lg"/>
            <a:tailEnd type="oval" w="lg" len="lg"/>
          </a:ln>
        </p:spPr>
      </p:cxnSp>
      <p:cxnSp>
        <p:nvCxnSpPr>
          <p:cNvPr id="183" name="Google Shape;183;p25"/>
          <p:cNvCxnSpPr/>
          <p:nvPr/>
        </p:nvCxnSpPr>
        <p:spPr>
          <a:xfrm flipH="1">
            <a:off x="4485504" y="1192935"/>
            <a:ext cx="1445100" cy="419700"/>
          </a:xfrm>
          <a:prstGeom prst="bentConnector3">
            <a:avLst>
              <a:gd name="adj1" fmla="val 50000"/>
            </a:avLst>
          </a:prstGeom>
          <a:noFill/>
          <a:ln w="31675" cap="sq" cmpd="sng">
            <a:solidFill>
              <a:srgbClr val="000000">
                <a:alpha val="32550"/>
              </a:srgbClr>
            </a:solidFill>
            <a:prstDash val="dashDot"/>
            <a:round/>
            <a:headEnd type="oval" w="lg" len="lg"/>
            <a:tailEnd type="oval" w="lg" len="lg"/>
          </a:ln>
        </p:spPr>
      </p:cxnSp>
      <p:cxnSp>
        <p:nvCxnSpPr>
          <p:cNvPr id="184" name="Google Shape;184;p25"/>
          <p:cNvCxnSpPr/>
          <p:nvPr/>
        </p:nvCxnSpPr>
        <p:spPr>
          <a:xfrm flipH="1">
            <a:off x="4646037" y="2244699"/>
            <a:ext cx="1445100" cy="801000"/>
          </a:xfrm>
          <a:prstGeom prst="bentConnector3">
            <a:avLst>
              <a:gd name="adj1" fmla="val 50000"/>
            </a:avLst>
          </a:prstGeom>
          <a:noFill/>
          <a:ln w="31675" cap="sq" cmpd="sng">
            <a:solidFill>
              <a:srgbClr val="000000">
                <a:alpha val="32550"/>
              </a:srgbClr>
            </a:solidFill>
            <a:prstDash val="dashDot"/>
            <a:round/>
            <a:headEnd type="oval" w="lg" len="lg"/>
            <a:tailEnd type="oval" w="lg" len="lg"/>
          </a:ln>
        </p:spPr>
      </p:cxnSp>
      <p:cxnSp>
        <p:nvCxnSpPr>
          <p:cNvPr id="185" name="Google Shape;185;p25"/>
          <p:cNvCxnSpPr/>
          <p:nvPr/>
        </p:nvCxnSpPr>
        <p:spPr>
          <a:xfrm rot="10800000">
            <a:off x="5399903" y="3234173"/>
            <a:ext cx="813600" cy="531000"/>
          </a:xfrm>
          <a:prstGeom prst="bentConnector3">
            <a:avLst>
              <a:gd name="adj1" fmla="val 50000"/>
            </a:avLst>
          </a:prstGeom>
          <a:noFill/>
          <a:ln w="31675" cap="sq" cmpd="sng">
            <a:solidFill>
              <a:srgbClr val="000000">
                <a:alpha val="32550"/>
              </a:srgbClr>
            </a:solidFill>
            <a:prstDash val="dashDot"/>
            <a:round/>
            <a:headEnd type="oval" w="lg" len="lg"/>
            <a:tailEnd type="oval" w="lg" len="lg"/>
          </a:ln>
        </p:spPr>
      </p:cxnSp>
      <p:sp>
        <p:nvSpPr>
          <p:cNvPr id="186" name="Google Shape;186;p25"/>
          <p:cNvSpPr/>
          <p:nvPr/>
        </p:nvSpPr>
        <p:spPr>
          <a:xfrm>
            <a:off x="862920" y="1986840"/>
            <a:ext cx="1784538" cy="5205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Interconnects and Fabrics</a:t>
            </a:r>
            <a:endParaRPr sz="2100" b="0" i="0" u="none" strike="noStrike" cap="none">
              <a:solidFill>
                <a:srgbClr val="0B5394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87" name="Google Shape;187;p25"/>
          <p:cNvSpPr/>
          <p:nvPr/>
        </p:nvSpPr>
        <p:spPr>
          <a:xfrm>
            <a:off x="5933160" y="1022760"/>
            <a:ext cx="2128680" cy="52018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Complete Design to Layout Flow</a:t>
            </a:r>
            <a:endParaRPr sz="2100" b="0" i="0" u="none" strike="noStrike" cap="none">
              <a:solidFill>
                <a:srgbClr val="0B5394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88" name="Google Shape;188;p25"/>
          <p:cNvSpPr/>
          <p:nvPr/>
        </p:nvSpPr>
        <p:spPr>
          <a:xfrm>
            <a:off x="5933520" y="2152440"/>
            <a:ext cx="2128680" cy="5205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FPGA + SDK + IDE</a:t>
            </a:r>
            <a:endParaRPr sz="2100" b="0" i="0" u="none" strike="noStrike" cap="none">
              <a:solidFill>
                <a:srgbClr val="0B5394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89" name="Google Shape;189;p25"/>
          <p:cNvSpPr/>
          <p:nvPr/>
        </p:nvSpPr>
        <p:spPr>
          <a:xfrm>
            <a:off x="5906880" y="3444120"/>
            <a:ext cx="2185920" cy="52056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Domain Specific Cores</a:t>
            </a:r>
            <a:endParaRPr sz="2400" b="0" i="0" u="none" strike="noStrike" cap="none">
              <a:solidFill>
                <a:srgbClr val="0B5394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90" name="Google Shape;190;p25"/>
          <p:cNvSpPr/>
          <p:nvPr/>
        </p:nvSpPr>
        <p:spPr>
          <a:xfrm>
            <a:off x="862920" y="3132720"/>
            <a:ext cx="1784538" cy="52018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-GB" sz="2100" b="0" i="0" u="none" strike="noStrike" cap="none">
                <a:solidFill>
                  <a:srgbClr val="0B5394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rPr>
              <a:t>Peripheral Device IPs</a:t>
            </a:r>
            <a:endParaRPr sz="2100" b="0" i="0" u="none" strike="noStrike" cap="none">
              <a:solidFill>
                <a:srgbClr val="0B5394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 E-Class </a:t>
            </a:r>
            <a:endParaRPr/>
          </a:p>
        </p:txBody>
      </p:sp>
      <p:sp>
        <p:nvSpPr>
          <p:cNvPr id="196" name="Google Shape;196;p26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197" name="Google Shape;197;p26"/>
          <p:cNvSpPr txBox="1">
            <a:spLocks noGrp="1"/>
          </p:cNvSpPr>
          <p:nvPr>
            <p:ph type="body" idx="1"/>
          </p:nvPr>
        </p:nvSpPr>
        <p:spPr>
          <a:xfrm>
            <a:off x="183000" y="625500"/>
            <a:ext cx="8778000" cy="427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In-order 3 stage 32/64 bit microcontroller supporting a subset of RISC-V ISA. 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Low area and power consumption - operational freq. of &lt; 400MHz on silicon.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Optimized variants for FPGA based soft-cores.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AXI4/AXI4-Lite/TileLink peripherals supported.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Positioned against ARM’s M class cores.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Open source IP supporting RV*IMAC.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OpenOCD based SoC debug support through JTAG.</a:t>
            </a:r>
            <a:endParaRPr sz="1400">
              <a:solidFill>
                <a:srgbClr val="0B5394"/>
              </a:solidFill>
            </a:endParaRPr>
          </a:p>
          <a:p>
            <a:pPr marL="457200" lvl="0" indent="0" algn="l" rtl="0">
              <a:spcBef>
                <a:spcPts val="799"/>
              </a:spcBef>
              <a:spcAft>
                <a:spcPts val="0"/>
              </a:spcAft>
              <a:buNone/>
            </a:pPr>
            <a:endParaRPr sz="1400">
              <a:solidFill>
                <a:srgbClr val="0B5394"/>
              </a:solidFill>
            </a:endParaRPr>
          </a:p>
          <a:p>
            <a:pPr marL="457200" lvl="0" indent="0" algn="l" rtl="0">
              <a:spcBef>
                <a:spcPts val="799"/>
              </a:spcBef>
              <a:spcAft>
                <a:spcPts val="0"/>
              </a:spcAft>
              <a:buNone/>
            </a:pPr>
            <a:endParaRPr sz="1400">
              <a:solidFill>
                <a:srgbClr val="0B5394"/>
              </a:solidFill>
            </a:endParaRPr>
          </a:p>
          <a:p>
            <a:pPr marL="457200" lvl="0" indent="0" algn="l" rtl="0">
              <a:spcBef>
                <a:spcPts val="799"/>
              </a:spcBef>
              <a:spcAft>
                <a:spcPts val="0"/>
              </a:spcAft>
              <a:buNone/>
            </a:pPr>
            <a:endParaRPr sz="1400">
              <a:solidFill>
                <a:srgbClr val="0B5394"/>
              </a:solidFill>
            </a:endParaRPr>
          </a:p>
          <a:p>
            <a:pPr marL="457200" lvl="0" indent="0" algn="ctr" rtl="0">
              <a:spcBef>
                <a:spcPts val="799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0B5394"/>
                </a:solidFill>
              </a:rPr>
              <a:t>IoT devices, Edge Devices, Robotic Control, Smart cards</a:t>
            </a:r>
            <a:endParaRPr sz="1400" b="1">
              <a:solidFill>
                <a:srgbClr val="0B5394"/>
              </a:solidFill>
            </a:endParaRPr>
          </a:p>
          <a:p>
            <a:pPr marL="45720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8" name="Google Shape;19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2050" y="1229900"/>
            <a:ext cx="4033075" cy="249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7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 C-Class </a:t>
            </a:r>
            <a:endParaRPr/>
          </a:p>
        </p:txBody>
      </p:sp>
      <p:sp>
        <p:nvSpPr>
          <p:cNvPr id="204" name="Google Shape;204;p27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sp>
        <p:nvSpPr>
          <p:cNvPr id="205" name="Google Shape;205;p27"/>
          <p:cNvSpPr txBox="1">
            <a:spLocks noGrp="1"/>
          </p:cNvSpPr>
          <p:nvPr>
            <p:ph type="body" idx="1"/>
          </p:nvPr>
        </p:nvSpPr>
        <p:spPr>
          <a:xfrm>
            <a:off x="175600" y="625500"/>
            <a:ext cx="8968500" cy="4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An in-order 6-stage 64-bit core  supporting the entire stable RISC-V ISA.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Targets mid-range compute systems: upto 1GHz.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Variants for low-power and high-performance.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Positioned against ARM’s Cortex A35/A55 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Supports RISC-V ISA: </a:t>
            </a:r>
            <a:endParaRPr sz="1400">
              <a:solidFill>
                <a:srgbClr val="0B5394"/>
              </a:solidFill>
            </a:endParaRPr>
          </a:p>
          <a:p>
            <a:pPr marL="914400" lvl="1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○"/>
            </a:pPr>
            <a:r>
              <a:rPr lang="en-GB" sz="1400">
                <a:solidFill>
                  <a:srgbClr val="0B5394"/>
                </a:solidFill>
              </a:rPr>
              <a:t>RV64IMAFDC</a:t>
            </a:r>
            <a:r>
              <a:rPr lang="en-GB">
                <a:solidFill>
                  <a:srgbClr val="0B5394"/>
                </a:solidFill>
              </a:rPr>
              <a:t>.</a:t>
            </a:r>
            <a:r>
              <a:rPr lang="en-GB" sz="1400">
                <a:solidFill>
                  <a:srgbClr val="0B5394"/>
                </a:solidFill>
              </a:rPr>
              <a:t> </a:t>
            </a:r>
            <a:endParaRPr sz="1400">
              <a:solidFill>
                <a:srgbClr val="0B5394"/>
              </a:solidFill>
            </a:endParaRPr>
          </a:p>
          <a:p>
            <a:pPr marL="914400" lvl="1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○"/>
            </a:pPr>
            <a:r>
              <a:rPr lang="en-GB">
                <a:solidFill>
                  <a:srgbClr val="0B5394"/>
                </a:solidFill>
              </a:rPr>
              <a:t>L</a:t>
            </a:r>
            <a:r>
              <a:rPr lang="en-GB" sz="1400">
                <a:solidFill>
                  <a:srgbClr val="0B5394"/>
                </a:solidFill>
              </a:rPr>
              <a:t>atest privilege spec of RISC-V ISA. </a:t>
            </a:r>
            <a:endParaRPr>
              <a:solidFill>
                <a:srgbClr val="0B5394"/>
              </a:solidFill>
            </a:endParaRPr>
          </a:p>
          <a:p>
            <a:pPr marL="914400" lvl="1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○"/>
            </a:pPr>
            <a:r>
              <a:rPr lang="en-GB">
                <a:solidFill>
                  <a:srgbClr val="0B5394"/>
                </a:solidFill>
              </a:rPr>
              <a:t>S</a:t>
            </a:r>
            <a:r>
              <a:rPr lang="en-GB" sz="1400">
                <a:solidFill>
                  <a:srgbClr val="0B5394"/>
                </a:solidFill>
              </a:rPr>
              <a:t>upports the sv39/48 virtualization scheme.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Caches: 16KB Instruction and Data caches.</a:t>
            </a:r>
            <a:endParaRPr sz="14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Includes operand bypass for better performance.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Includes a High performance branch predictor with a Return-Address-Stack.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spcBef>
                <a:spcPts val="799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Boots RISC-V linux os.</a:t>
            </a:r>
            <a:endParaRPr sz="1400">
              <a:solidFill>
                <a:srgbClr val="0B5394"/>
              </a:solidFill>
            </a:endParaRPr>
          </a:p>
          <a:p>
            <a:pPr marL="914400" lvl="0" indent="0" algn="l" rtl="0">
              <a:spcBef>
                <a:spcPts val="799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0B5394"/>
                </a:solidFill>
              </a:rPr>
              <a:t>Secure Computing, IoT &amp; Edge Computing hubs, Auto/Aerospace/Industrial Controls</a:t>
            </a:r>
            <a:endParaRPr sz="1400" b="1"/>
          </a:p>
        </p:txBody>
      </p:sp>
      <p:pic>
        <p:nvPicPr>
          <p:cNvPr id="206" name="Google Shape;20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8950" y="939550"/>
            <a:ext cx="4220849" cy="281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 Tape Outs</a:t>
            </a:r>
            <a:endParaRPr/>
          </a:p>
        </p:txBody>
      </p:sp>
      <p:sp>
        <p:nvSpPr>
          <p:cNvPr id="212" name="Google Shape;212;p28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sp>
        <p:nvSpPr>
          <p:cNvPr id="213" name="Google Shape;213;p28"/>
          <p:cNvSpPr/>
          <p:nvPr/>
        </p:nvSpPr>
        <p:spPr>
          <a:xfrm>
            <a:off x="0" y="1293850"/>
            <a:ext cx="2785200" cy="33243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cap="flat" cmpd="sng">
            <a:solidFill>
              <a:srgbClr val="B21E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4" name="Google Shape;21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7150" y="1390970"/>
            <a:ext cx="980075" cy="65084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8"/>
          <p:cNvSpPr txBox="1"/>
          <p:nvPr/>
        </p:nvSpPr>
        <p:spPr>
          <a:xfrm>
            <a:off x="1010025" y="1676350"/>
            <a:ext cx="1542300" cy="2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0B5394"/>
                </a:solidFill>
              </a:rPr>
              <a:t>RIMO</a:t>
            </a:r>
            <a:endParaRPr sz="1600" b="1">
              <a:solidFill>
                <a:srgbClr val="0B5394"/>
              </a:solidFill>
            </a:endParaRPr>
          </a:p>
        </p:txBody>
      </p:sp>
      <p:sp>
        <p:nvSpPr>
          <p:cNvPr id="216" name="Google Shape;216;p28"/>
          <p:cNvSpPr txBox="1"/>
          <p:nvPr/>
        </p:nvSpPr>
        <p:spPr>
          <a:xfrm>
            <a:off x="0" y="2068850"/>
            <a:ext cx="2505300" cy="24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Core: Shakti C-Class Core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Technology: </a:t>
            </a:r>
            <a:r>
              <a:rPr lang="en-GB" sz="1100">
                <a:solidFill>
                  <a:srgbClr val="0B5394"/>
                </a:solidFill>
                <a:highlight>
                  <a:srgbClr val="FFFFFF"/>
                </a:highlight>
              </a:rPr>
              <a:t>180nm CMOS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Gate Count: </a:t>
            </a:r>
            <a:r>
              <a:rPr lang="en-GB" sz="1100">
                <a:solidFill>
                  <a:srgbClr val="0B5394"/>
                </a:solidFill>
                <a:highlight>
                  <a:srgbClr val="FFFFFF"/>
                </a:highlight>
              </a:rPr>
              <a:t>2.2Million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Package: </a:t>
            </a:r>
            <a:r>
              <a:rPr lang="en-GB" sz="1100">
                <a:solidFill>
                  <a:srgbClr val="0B5394"/>
                </a:solidFill>
                <a:highlight>
                  <a:srgbClr val="FFFFFF"/>
                </a:highlight>
              </a:rPr>
              <a:t>BGA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Frequency: 70MHz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I-Cache and D-Cache: 32KB each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ISA: </a:t>
            </a:r>
            <a:r>
              <a:rPr lang="en-GB" sz="1100">
                <a:solidFill>
                  <a:srgbClr val="0B5394"/>
                </a:solidFill>
                <a:highlight>
                  <a:srgbClr val="FFFFFF"/>
                </a:highlight>
              </a:rPr>
              <a:t>RV64IMAFD</a:t>
            </a:r>
            <a:endParaRPr sz="1100">
              <a:solidFill>
                <a:srgbClr val="0B5394"/>
              </a:solidFill>
              <a:highlight>
                <a:srgbClr val="FFFFFF"/>
              </a:highlight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Montserrat"/>
              <a:buChar char="●"/>
            </a:pPr>
            <a:r>
              <a:rPr lang="en-GB" sz="1100">
                <a:solidFill>
                  <a:srgbClr val="0B5394"/>
                </a:solidFill>
                <a:highlight>
                  <a:srgbClr val="FFFFFF"/>
                </a:highlight>
              </a:rPr>
              <a:t>I2C, QSPI, UART, TCM</a:t>
            </a:r>
            <a:endParaRPr sz="1100">
              <a:solidFill>
                <a:srgbClr val="0B5394"/>
              </a:solidFill>
              <a:highlight>
                <a:srgbClr val="FFFFFF"/>
              </a:highlight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rgbClr val="2F3138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8"/>
          <p:cNvSpPr/>
          <p:nvPr/>
        </p:nvSpPr>
        <p:spPr>
          <a:xfrm>
            <a:off x="2942350" y="1293850"/>
            <a:ext cx="2859900" cy="33243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cap="flat" cmpd="sng">
            <a:solidFill>
              <a:srgbClr val="B21E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28"/>
          <p:cNvSpPr/>
          <p:nvPr/>
        </p:nvSpPr>
        <p:spPr>
          <a:xfrm>
            <a:off x="5959400" y="1271500"/>
            <a:ext cx="3032100" cy="3369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cap="flat" cmpd="sng">
            <a:solidFill>
              <a:srgbClr val="B21E3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9" name="Google Shape;219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13976" y="1390974"/>
            <a:ext cx="1305775" cy="866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52200" y="1390975"/>
            <a:ext cx="1013200" cy="1037226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8"/>
          <p:cNvSpPr txBox="1"/>
          <p:nvPr/>
        </p:nvSpPr>
        <p:spPr>
          <a:xfrm>
            <a:off x="5854750" y="2234325"/>
            <a:ext cx="3087000" cy="24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Core: Shakti E-Class Core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Technology: 180nm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Gate Count: 647k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Package: 256 pin CQFP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Functional: IOs - 103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Frequency: 75-100MHz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ISA:RV32IMAC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PWM, SPI,GPIO,UART QSPI,I2C,SDRAM,JTAG,Pinmux</a:t>
            </a:r>
            <a:endParaRPr sz="1100">
              <a:solidFill>
                <a:srgbClr val="0B5394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8"/>
          <p:cNvSpPr txBox="1"/>
          <p:nvPr/>
        </p:nvSpPr>
        <p:spPr>
          <a:xfrm>
            <a:off x="6371825" y="1676338"/>
            <a:ext cx="1542300" cy="2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0B5394"/>
                </a:solidFill>
              </a:rPr>
              <a:t>Moushik</a:t>
            </a:r>
            <a:endParaRPr sz="1600" b="1">
              <a:solidFill>
                <a:srgbClr val="0B5394"/>
              </a:solidFill>
            </a:endParaRPr>
          </a:p>
        </p:txBody>
      </p:sp>
      <p:sp>
        <p:nvSpPr>
          <p:cNvPr id="223" name="Google Shape;223;p28"/>
          <p:cNvSpPr txBox="1"/>
          <p:nvPr/>
        </p:nvSpPr>
        <p:spPr>
          <a:xfrm>
            <a:off x="4405975" y="1676338"/>
            <a:ext cx="1542300" cy="2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0B5394"/>
                </a:solidFill>
              </a:rPr>
              <a:t>Risecreek</a:t>
            </a:r>
            <a:endParaRPr sz="1600" b="1">
              <a:solidFill>
                <a:srgbClr val="0B5394"/>
              </a:solidFill>
            </a:endParaRPr>
          </a:p>
        </p:txBody>
      </p:sp>
      <p:sp>
        <p:nvSpPr>
          <p:cNvPr id="224" name="Google Shape;224;p28"/>
          <p:cNvSpPr txBox="1"/>
          <p:nvPr/>
        </p:nvSpPr>
        <p:spPr>
          <a:xfrm>
            <a:off x="2828800" y="2234325"/>
            <a:ext cx="3087000" cy="24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Core: Shakti C-Class Core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Technology: </a:t>
            </a:r>
            <a:r>
              <a:rPr lang="en-GB" sz="1100">
                <a:solidFill>
                  <a:srgbClr val="0B5394"/>
                </a:solidFill>
                <a:highlight>
                  <a:srgbClr val="FFFFFF"/>
                </a:highlight>
              </a:rPr>
              <a:t>22nm FinFet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Gate Count: </a:t>
            </a:r>
            <a:r>
              <a:rPr lang="en-GB" sz="1100">
                <a:solidFill>
                  <a:srgbClr val="0B5394"/>
                </a:solidFill>
                <a:highlight>
                  <a:srgbClr val="FFFFFF"/>
                </a:highlight>
              </a:rPr>
              <a:t>370K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Package: </a:t>
            </a:r>
            <a:r>
              <a:rPr lang="en-GB" sz="1100">
                <a:solidFill>
                  <a:srgbClr val="0B5394"/>
                </a:solidFill>
                <a:highlight>
                  <a:srgbClr val="FFFFFF"/>
                </a:highlight>
              </a:rPr>
              <a:t>BGA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Frequency: 350MHz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I-Cache and D-Cache: 16KB each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ISA: </a:t>
            </a:r>
            <a:r>
              <a:rPr lang="en-GB" sz="1100">
                <a:solidFill>
                  <a:srgbClr val="0B5394"/>
                </a:solidFill>
                <a:highlight>
                  <a:srgbClr val="FFFFFF"/>
                </a:highlight>
              </a:rPr>
              <a:t>RV64IMAFD</a:t>
            </a:r>
            <a:endParaRPr sz="1100">
              <a:solidFill>
                <a:srgbClr val="0B5394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100"/>
              <a:buFont typeface="Arial"/>
              <a:buChar char="●"/>
            </a:pPr>
            <a:r>
              <a:rPr lang="en-GB" sz="1100">
                <a:solidFill>
                  <a:srgbClr val="0B5394"/>
                </a:solidFill>
              </a:rPr>
              <a:t>Sequential low overhead IEEE-754 compliant Single and Double Precision FPUs</a:t>
            </a:r>
            <a:endParaRPr sz="1100">
              <a:solidFill>
                <a:srgbClr val="0B5394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200">
              <a:solidFill>
                <a:srgbClr val="2F3138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0700" y="944875"/>
            <a:ext cx="4779876" cy="286270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9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540000"/>
          </a:xfrm>
          <a:prstGeom prst="rect">
            <a:avLst/>
          </a:prstGeom>
        </p:spPr>
        <p:txBody>
          <a:bodyPr spcFirstLastPara="1" wrap="square" lIns="18287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Shakti I-Class </a:t>
            </a:r>
            <a:endParaRPr/>
          </a:p>
        </p:txBody>
      </p:sp>
      <p:sp>
        <p:nvSpPr>
          <p:cNvPr id="231" name="Google Shape;231;p29"/>
          <p:cNvSpPr txBox="1">
            <a:spLocks noGrp="1"/>
          </p:cNvSpPr>
          <p:nvPr>
            <p:ph type="sldNum" idx="4294967295"/>
          </p:nvPr>
        </p:nvSpPr>
        <p:spPr>
          <a:xfrm>
            <a:off x="7818325" y="4815900"/>
            <a:ext cx="402300" cy="25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sp>
        <p:nvSpPr>
          <p:cNvPr id="232" name="Google Shape;232;p29"/>
          <p:cNvSpPr txBox="1">
            <a:spLocks noGrp="1"/>
          </p:cNvSpPr>
          <p:nvPr>
            <p:ph type="body" idx="1"/>
          </p:nvPr>
        </p:nvSpPr>
        <p:spPr>
          <a:xfrm>
            <a:off x="175575" y="755500"/>
            <a:ext cx="4174200" cy="414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64-bit superscalar, out-of-order RISC-V core for general purpose applications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ISA: RV64IMAFDC, ZiFencei, ZiCSR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4-wide out-of-order processor, 12-stage integer pipeline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Supervisor mode sv39, supports RISC-V Linux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AXI4 interface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Hardware Performance Monitors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Configurable core, implementation in BSV</a:t>
            </a:r>
            <a:endParaRPr sz="1400">
              <a:solidFill>
                <a:srgbClr val="0B5394"/>
              </a:solidFill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Char char="●"/>
            </a:pPr>
            <a:r>
              <a:rPr lang="en-GB" sz="1400">
                <a:solidFill>
                  <a:srgbClr val="0B5394"/>
                </a:solidFill>
              </a:rPr>
              <a:t>One of the first OoO processors from India (soon to be open-source)</a:t>
            </a:r>
            <a:endParaRPr sz="1400">
              <a:solidFill>
                <a:srgbClr val="0B53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HAKTI-Templat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1415</Words>
  <Application>Microsoft Macintosh PowerPoint</Application>
  <PresentationFormat>On-screen Show (16:9)</PresentationFormat>
  <Paragraphs>264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Titillium Web SemiBold</vt:lpstr>
      <vt:lpstr>Calibri</vt:lpstr>
      <vt:lpstr>Libre Franklin</vt:lpstr>
      <vt:lpstr>Titillium Web Light</vt:lpstr>
      <vt:lpstr>Montserrat</vt:lpstr>
      <vt:lpstr>Roboto</vt:lpstr>
      <vt:lpstr>Arial</vt:lpstr>
      <vt:lpstr>Ubuntu Condensed</vt:lpstr>
      <vt:lpstr>Times New Roman</vt:lpstr>
      <vt:lpstr>Simple Light</vt:lpstr>
      <vt:lpstr>SHAKTI-Template</vt:lpstr>
      <vt:lpstr>SHAKTI Processors Overview</vt:lpstr>
      <vt:lpstr>Genesis of SHAKTI</vt:lpstr>
      <vt:lpstr>Shakti - Timeline </vt:lpstr>
      <vt:lpstr>Shakti - Timeline </vt:lpstr>
      <vt:lpstr>Shakti Ecosystem </vt:lpstr>
      <vt:lpstr>Shakti E-Class </vt:lpstr>
      <vt:lpstr>Shakti C-Class </vt:lpstr>
      <vt:lpstr>Shakti Tape Outs</vt:lpstr>
      <vt:lpstr>Shakti I-Class </vt:lpstr>
      <vt:lpstr>Shakti Multicore (Parashakti)</vt:lpstr>
      <vt:lpstr>Secure Shakti </vt:lpstr>
      <vt:lpstr>Software Development Activities</vt:lpstr>
      <vt:lpstr>Startups</vt:lpstr>
      <vt:lpstr>SHAKTI-F: Fault Tolerant Microprocessor Architecture</vt:lpstr>
      <vt:lpstr>Shakti F-Class (circa 2015)</vt:lpstr>
      <vt:lpstr>Shakti-C Recap</vt:lpstr>
      <vt:lpstr>Shakti-F: Fault Tolerance for Caches and Registers</vt:lpstr>
      <vt:lpstr>Shakti-F: Fault Tolerance for ALU</vt:lpstr>
      <vt:lpstr>Shakti-F: Future Directions</vt:lpstr>
      <vt:lpstr>  Shakti Verification</vt:lpstr>
      <vt:lpstr>SHAKTI Verification </vt:lpstr>
      <vt:lpstr>SHAKTI Verification Levels</vt:lpstr>
      <vt:lpstr>SHAKTI Verification Methodology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Gopalakrishnan Srinivasan</cp:lastModifiedBy>
  <cp:revision>2</cp:revision>
  <dcterms:modified xsi:type="dcterms:W3CDTF">2024-07-02T10:39:18Z</dcterms:modified>
</cp:coreProperties>
</file>