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70" r:id="rId3"/>
    <p:sldId id="269" r:id="rId4"/>
    <p:sldId id="262" r:id="rId5"/>
    <p:sldId id="263" r:id="rId6"/>
    <p:sldId id="264" r:id="rId7"/>
    <p:sldId id="260" r:id="rId8"/>
    <p:sldId id="268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63E"/>
    <a:srgbClr val="333333"/>
    <a:srgbClr val="203864"/>
    <a:srgbClr val="32A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coletta\cernbox\WINDOWS\Desktop\nat%20clusters%20v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>
                <a:solidFill>
                  <a:schemeClr val="bg1"/>
                </a:solidFill>
              </a:rPr>
              <a:t>Serving the entire CERN population</a:t>
            </a:r>
          </a:p>
        </c:rich>
      </c:tx>
      <c:layout>
        <c:manualLayout>
          <c:xMode val="edge"/>
          <c:yMode val="edge"/>
          <c:x val="6.9336388585172007E-2"/>
          <c:y val="4.83201150551400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3648966986587532"/>
          <c:y val="4.144947979781647E-2"/>
          <c:w val="0.44234297735196826"/>
          <c:h val="0.95804311072090442"/>
        </c:manualLayout>
      </c:layout>
      <c:pieChart>
        <c:varyColors val="1"/>
        <c:ser>
          <c:idx val="0"/>
          <c:order val="0"/>
          <c:explosion val="55"/>
          <c:dPt>
            <c:idx val="0"/>
            <c:bubble3D val="0"/>
            <c:explosion val="27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D79-4743-B70F-3B176FD9873A}"/>
              </c:ext>
            </c:extLst>
          </c:dPt>
          <c:dPt>
            <c:idx val="1"/>
            <c:bubble3D val="0"/>
            <c:explosion val="43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D79-4743-B70F-3B176FD9873A}"/>
              </c:ext>
            </c:extLst>
          </c:dPt>
          <c:dPt>
            <c:idx val="2"/>
            <c:bubble3D val="0"/>
            <c:explosion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D79-4743-B70F-3B176FD9873A}"/>
              </c:ext>
            </c:extLst>
          </c:dPt>
          <c:dLbls>
            <c:dLbl>
              <c:idx val="2"/>
              <c:layout>
                <c:manualLayout>
                  <c:x val="8.1303729309807393E-2"/>
                  <c:y val="-0.184860347258023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79-4743-B70F-3B176FD987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'2023 MPE'!$F$123:$F$125</c:f>
              <c:strCache>
                <c:ptCount val="3"/>
                <c:pt idx="0">
                  <c:v> ~ 2700 Staff Members</c:v>
                </c:pt>
                <c:pt idx="1">
                  <c:v> ~  1000 Fellow &amp; Graduates</c:v>
                </c:pt>
                <c:pt idx="2">
                  <c:v> ~ 14000 Associate Members of the Personnel</c:v>
                </c:pt>
              </c:strCache>
            </c:strRef>
          </c:cat>
          <c:val>
            <c:numRef>
              <c:f>'2023 MPE'!$H$123:$H$125</c:f>
              <c:numCache>
                <c:formatCode>0%</c:formatCode>
                <c:ptCount val="3"/>
                <c:pt idx="0">
                  <c:v>0.14978243891554166</c:v>
                </c:pt>
                <c:pt idx="1">
                  <c:v>5.9410911525158989E-2</c:v>
                </c:pt>
                <c:pt idx="2">
                  <c:v>0.79080664955929936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79-4743-B70F-3B176FD9873A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913482717473337E-2"/>
          <c:y val="0.17844135814834444"/>
          <c:w val="0.49668246166624674"/>
          <c:h val="0.46764330272092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/>
      </a:solidFill>
    </a:ln>
    <a:effectLst/>
  </c:spPr>
  <c:txPr>
    <a:bodyPr/>
    <a:lstStyle/>
    <a:p>
      <a:pPr>
        <a:defRPr sz="11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2B751-F102-415A-AE7E-9590274438E2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E34E1-52E8-4F08-B92D-90BBC9653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86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22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01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25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46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4C81-F64F-40E0-88B7-EA16181E750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fr-FR" sz="1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64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45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59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74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99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5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65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6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5DF65C-D57A-4228-AFA5-230D3A45CEBD}" type="datetime1">
              <a:rPr lang="en-US" smtClean="0"/>
              <a:t>4/29/2024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79790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63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13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6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1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62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7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2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00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74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0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77CFB-EFA7-4E2B-84A0-A7CE19D13C80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345A9-2958-493C-B82E-017AA8EC1D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38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hbr.org/2016/11/why-diverse-teams-are-smarte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B6uuIHpFkuo" TargetMode="External"/><Relationship Id="rId5" Type="http://schemas.openxmlformats.org/officeDocument/2006/relationships/hyperlink" Target="https://www.youtube.com/watch?v=2g88Ju6nkc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iversity-and-inclusion.web.cern.ch/about/who-we-are/di-roundtable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s://diversity-and-inclusion.web.cern.ch/about/who-we-are/diversity-inclusion-officer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5594" y="2342255"/>
            <a:ext cx="11380812" cy="747182"/>
          </a:xfrm>
          <a:noFill/>
        </p:spPr>
        <p:txBody>
          <a:bodyPr>
            <a:noAutofit/>
          </a:bodyPr>
          <a:lstStyle/>
          <a:p>
            <a:pPr algn="ctr">
              <a:defRPr/>
            </a:pPr>
            <a:r>
              <a:rPr lang="fr-CH" sz="3600" b="1" dirty="0">
                <a:solidFill>
                  <a:schemeClr val="bg1"/>
                </a:solidFill>
                <a:latin typeface="+mn-lt"/>
              </a:rPr>
              <a:t>Diversity &amp; Inclusion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1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5594" y="202905"/>
            <a:ext cx="11380812" cy="747182"/>
          </a:xfrm>
          <a:noFill/>
        </p:spPr>
        <p:txBody>
          <a:bodyPr>
            <a:noAutofit/>
          </a:bodyPr>
          <a:lstStyle/>
          <a:p>
            <a:pPr algn="ctr">
              <a:defRPr/>
            </a:pPr>
            <a:r>
              <a:rPr lang="fr-CH" sz="3600" b="1" dirty="0">
                <a:solidFill>
                  <a:schemeClr val="bg1"/>
                </a:solidFill>
                <a:latin typeface="+mn-lt"/>
              </a:rPr>
              <a:t>Diversity &amp; Inclusion</a:t>
            </a:r>
            <a:r>
              <a:rPr lang="fr-CH" sz="3600" dirty="0">
                <a:solidFill>
                  <a:schemeClr val="bg1"/>
                </a:solidFill>
                <a:latin typeface="+mn-lt"/>
              </a:rPr>
              <a:t>: 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the basics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9337" y="1576864"/>
            <a:ext cx="3888432" cy="28044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CH" sz="3200" dirty="0">
                <a:solidFill>
                  <a:srgbClr val="FFC000"/>
                </a:solidFill>
              </a:rPr>
              <a:t>Diversity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celebrates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differences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b="0" dirty="0" err="1">
                <a:solidFill>
                  <a:schemeClr val="bg1"/>
                </a:solidFill>
              </a:rPr>
              <a:t>between</a:t>
            </a:r>
            <a:r>
              <a:rPr lang="fr-CH" sz="2000" b="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individuals</a:t>
            </a:r>
            <a:r>
              <a:rPr lang="fr-CH" sz="2000" b="0" dirty="0">
                <a:solidFill>
                  <a:schemeClr val="bg1"/>
                </a:solidFill>
              </a:rPr>
              <a:t> and </a:t>
            </a:r>
            <a:r>
              <a:rPr lang="fr-CH" sz="2000" dirty="0">
                <a:solidFill>
                  <a:schemeClr val="bg1"/>
                </a:solidFill>
              </a:rPr>
              <a:t>groups</a:t>
            </a:r>
            <a:r>
              <a:rPr lang="fr-CH" sz="2000" b="0" dirty="0">
                <a:solidFill>
                  <a:schemeClr val="bg1"/>
                </a:solidFill>
              </a:rPr>
              <a:t>:</a:t>
            </a:r>
            <a:endParaRPr lang="en-GB" sz="2000" b="0" dirty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>
                <a:solidFill>
                  <a:schemeClr val="bg1"/>
                </a:solidFill>
              </a:rPr>
              <a:t>- values</a:t>
            </a:r>
          </a:p>
          <a:p>
            <a:pPr lvl="1">
              <a:defRPr/>
            </a:pPr>
            <a:r>
              <a:rPr lang="fr-CH" b="0" dirty="0">
                <a:solidFill>
                  <a:schemeClr val="bg1"/>
                </a:solidFill>
              </a:rPr>
              <a:t>- </a:t>
            </a:r>
            <a:r>
              <a:rPr lang="fr-CH" b="0" dirty="0" err="1">
                <a:solidFill>
                  <a:schemeClr val="bg1"/>
                </a:solidFill>
              </a:rPr>
              <a:t>nationality</a:t>
            </a:r>
            <a:endParaRPr lang="fr-CH" b="0" dirty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>
                <a:solidFill>
                  <a:schemeClr val="bg1"/>
                </a:solidFill>
              </a:rPr>
              <a:t>- </a:t>
            </a:r>
            <a:r>
              <a:rPr lang="fr-CH" b="0" dirty="0" err="1">
                <a:solidFill>
                  <a:schemeClr val="bg1"/>
                </a:solidFill>
              </a:rPr>
              <a:t>gender</a:t>
            </a:r>
            <a:endParaRPr lang="fr-CH" b="0" dirty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fr-CH" b="0" dirty="0">
                <a:solidFill>
                  <a:schemeClr val="bg1"/>
                </a:solidFill>
              </a:rPr>
              <a:t>- </a:t>
            </a:r>
            <a:r>
              <a:rPr lang="fr-CH" sz="1800" b="0" dirty="0" err="1">
                <a:solidFill>
                  <a:schemeClr val="bg1"/>
                </a:solidFill>
              </a:rPr>
              <a:t>education</a:t>
            </a:r>
            <a:r>
              <a:rPr lang="fr-CH" sz="1800" b="0" dirty="0">
                <a:solidFill>
                  <a:schemeClr val="bg1"/>
                </a:solidFill>
              </a:rPr>
              <a:t>  </a:t>
            </a:r>
          </a:p>
          <a:p>
            <a:pPr lvl="1">
              <a:defRPr/>
            </a:pPr>
            <a:r>
              <a:rPr lang="fr-CH" sz="1800" b="0" dirty="0">
                <a:solidFill>
                  <a:schemeClr val="bg1"/>
                </a:solidFill>
              </a:rPr>
              <a:t>- social background</a:t>
            </a: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>
          <a:xfrm>
            <a:off x="7893968" y="1606188"/>
            <a:ext cx="4176464" cy="302993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GB" sz="5100" dirty="0">
                <a:solidFill>
                  <a:srgbClr val="FFC000"/>
                </a:solidFill>
              </a:rPr>
              <a:t>Inclusive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sz="3600" dirty="0">
                <a:solidFill>
                  <a:srgbClr val="FFC000"/>
                </a:solidFill>
              </a:rPr>
              <a:t>cultures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sz="3200" b="0" dirty="0">
                <a:solidFill>
                  <a:schemeClr val="bg1"/>
                </a:solidFill>
              </a:rPr>
              <a:t>make people feel </a:t>
            </a:r>
            <a:r>
              <a:rPr lang="en-GB" sz="3200" dirty="0">
                <a:solidFill>
                  <a:schemeClr val="bg1"/>
                </a:solidFill>
              </a:rPr>
              <a:t>respected</a:t>
            </a:r>
            <a:r>
              <a:rPr lang="en-GB" sz="3200" b="0" dirty="0">
                <a:solidFill>
                  <a:schemeClr val="bg1"/>
                </a:solidFill>
              </a:rPr>
              <a:t> and </a:t>
            </a:r>
            <a:r>
              <a:rPr lang="en-GB" sz="3200" dirty="0">
                <a:solidFill>
                  <a:schemeClr val="bg1"/>
                </a:solidFill>
              </a:rPr>
              <a:t>valued</a:t>
            </a:r>
            <a:r>
              <a:rPr lang="en-GB" sz="3200" b="0" dirty="0">
                <a:solidFill>
                  <a:schemeClr val="bg1"/>
                </a:solidFill>
              </a:rPr>
              <a:t> for who they are as an individual or group: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</a:t>
            </a:r>
            <a:r>
              <a:rPr lang="fr-CH" sz="3200" b="0" dirty="0" err="1">
                <a:solidFill>
                  <a:schemeClr val="bg1"/>
                </a:solidFill>
              </a:rPr>
              <a:t>equal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opportunities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</a:t>
            </a:r>
            <a:r>
              <a:rPr lang="fr-CH" sz="3200" b="0" dirty="0" err="1">
                <a:solidFill>
                  <a:schemeClr val="bg1"/>
                </a:solidFill>
              </a:rPr>
              <a:t>fair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treatment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collaborative </a:t>
            </a:r>
            <a:r>
              <a:rPr lang="fr-CH" sz="3200" b="0" dirty="0" err="1">
                <a:solidFill>
                  <a:schemeClr val="bg1"/>
                </a:solidFill>
              </a:rPr>
              <a:t>work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environment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</a:t>
            </a:r>
            <a:r>
              <a:rPr lang="fr-CH" sz="3200" b="0" dirty="0" err="1">
                <a:solidFill>
                  <a:schemeClr val="bg1"/>
                </a:solidFill>
              </a:rPr>
              <a:t>embracing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differences</a:t>
            </a:r>
            <a:endParaRPr lang="fr-CH" sz="3200" b="0" dirty="0">
              <a:solidFill>
                <a:schemeClr val="bg1"/>
              </a:solidFill>
            </a:endParaRPr>
          </a:p>
          <a:p>
            <a:pPr lvl="1">
              <a:lnSpc>
                <a:spcPct val="110000"/>
              </a:lnSpc>
              <a:defRPr/>
            </a:pPr>
            <a:r>
              <a:rPr lang="fr-CH" sz="3200" b="0" dirty="0">
                <a:solidFill>
                  <a:schemeClr val="bg1"/>
                </a:solidFill>
              </a:rPr>
              <a:t>- diverse </a:t>
            </a:r>
            <a:r>
              <a:rPr lang="fr-CH" sz="3200" b="0" dirty="0" err="1">
                <a:solidFill>
                  <a:schemeClr val="bg1"/>
                </a:solidFill>
              </a:rPr>
              <a:t>voices</a:t>
            </a:r>
            <a:r>
              <a:rPr lang="fr-CH" sz="3200" b="0" dirty="0">
                <a:solidFill>
                  <a:schemeClr val="bg1"/>
                </a:solidFill>
              </a:rPr>
              <a:t> </a:t>
            </a:r>
            <a:r>
              <a:rPr lang="fr-CH" sz="3200" b="0" dirty="0" err="1">
                <a:solidFill>
                  <a:schemeClr val="bg1"/>
                </a:solidFill>
              </a:rPr>
              <a:t>sought</a:t>
            </a:r>
            <a:r>
              <a:rPr lang="fr-CH" sz="3200" b="0" dirty="0">
                <a:solidFill>
                  <a:schemeClr val="bg1"/>
                </a:solidFill>
              </a:rPr>
              <a:t> and </a:t>
            </a:r>
            <a:r>
              <a:rPr lang="fr-CH" sz="3200" b="0" dirty="0" err="1">
                <a:solidFill>
                  <a:schemeClr val="bg1"/>
                </a:solidFill>
              </a:rPr>
              <a:t>heard</a:t>
            </a:r>
            <a:endParaRPr lang="fr-CH" sz="3200" b="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fr-CH" dirty="0"/>
              <a:t> </a:t>
            </a:r>
            <a:endParaRPr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62226" y="5841606"/>
            <a:ext cx="60675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accent4"/>
                </a:solidFill>
              </a:rPr>
              <a:t>Ongoing</a:t>
            </a:r>
            <a:r>
              <a:rPr lang="fr-CH" b="1" dirty="0">
                <a:solidFill>
                  <a:schemeClr val="accent4"/>
                </a:solidFill>
              </a:rPr>
              <a:t> objective: </a:t>
            </a:r>
            <a:r>
              <a:rPr lang="fr-CH" dirty="0" err="1">
                <a:solidFill>
                  <a:schemeClr val="bg1"/>
                </a:solidFill>
              </a:rPr>
              <a:t>embed</a:t>
            </a:r>
            <a:r>
              <a:rPr lang="fr-CH" dirty="0">
                <a:solidFill>
                  <a:schemeClr val="bg1"/>
                </a:solidFill>
              </a:rPr>
              <a:t> D&amp;I in </a:t>
            </a:r>
            <a:r>
              <a:rPr lang="fr-CH" dirty="0" err="1">
                <a:solidFill>
                  <a:schemeClr val="bg1"/>
                </a:solidFill>
              </a:rPr>
              <a:t>processes</a:t>
            </a:r>
            <a:r>
              <a:rPr lang="fr-CH" dirty="0">
                <a:solidFill>
                  <a:schemeClr val="bg1"/>
                </a:solidFill>
              </a:rPr>
              <a:t> &amp; </a:t>
            </a:r>
            <a:r>
              <a:rPr lang="fr-CH" dirty="0" err="1">
                <a:solidFill>
                  <a:schemeClr val="bg1"/>
                </a:solidFill>
              </a:rPr>
              <a:t>workplace</a:t>
            </a:r>
            <a:r>
              <a:rPr lang="fr-CH" dirty="0">
                <a:solidFill>
                  <a:schemeClr val="bg1"/>
                </a:solidFill>
              </a:rPr>
              <a:t> culture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pic>
        <p:nvPicPr>
          <p:cNvPr id="9" name="Content Placeholder 6" descr="A picture containing accessory, umbrella, device&#10;&#10;Description automatically generated">
            <a:extLst>
              <a:ext uri="{FF2B5EF4-FFF2-40B4-BE49-F238E27FC236}">
                <a16:creationId xmlns:a16="http://schemas.microsoft.com/office/drawing/2014/main" id="{B285A64A-17BF-4289-9287-8EC00DD032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25" y="1006297"/>
            <a:ext cx="4463657" cy="4422019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95582" y="4794729"/>
            <a:ext cx="420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To </a:t>
            </a:r>
            <a:r>
              <a:rPr lang="fr-CH" b="1" dirty="0" err="1">
                <a:solidFill>
                  <a:schemeClr val="bg1"/>
                </a:solidFill>
              </a:rPr>
              <a:t>watch</a:t>
            </a:r>
            <a:r>
              <a:rPr lang="fr-CH" dirty="0">
                <a:solidFill>
                  <a:schemeClr val="bg1"/>
                </a:solidFill>
              </a:rPr>
              <a:t>:  </a:t>
            </a:r>
            <a:r>
              <a:rPr lang="fr-CH" dirty="0">
                <a:solidFill>
                  <a:schemeClr val="bg1"/>
                </a:solidFill>
                <a:hlinkClick r:id="rId5"/>
              </a:rPr>
              <a:t>Inclusion </a:t>
            </a:r>
            <a:r>
              <a:rPr lang="fr-CH" dirty="0" err="1">
                <a:solidFill>
                  <a:schemeClr val="bg1"/>
                </a:solidFill>
                <a:hlinkClick r:id="rId5"/>
              </a:rPr>
              <a:t>Starts</a:t>
            </a:r>
            <a:r>
              <a:rPr lang="fr-CH" dirty="0">
                <a:solidFill>
                  <a:schemeClr val="bg1"/>
                </a:solidFill>
                <a:hlinkClick r:id="rId5"/>
              </a:rPr>
              <a:t> </a:t>
            </a:r>
            <a:r>
              <a:rPr lang="fr-CH" dirty="0" err="1">
                <a:solidFill>
                  <a:schemeClr val="bg1"/>
                </a:solidFill>
                <a:hlinkClick r:id="rId5"/>
              </a:rPr>
              <a:t>With</a:t>
            </a:r>
            <a:r>
              <a:rPr lang="fr-CH" dirty="0">
                <a:solidFill>
                  <a:schemeClr val="bg1"/>
                </a:solidFill>
                <a:hlinkClick r:id="rId5"/>
              </a:rPr>
              <a:t> "I"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3969" y="5204278"/>
            <a:ext cx="398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>
                <a:solidFill>
                  <a:schemeClr val="bg1"/>
                </a:solidFill>
              </a:rPr>
              <a:t>and:</a:t>
            </a:r>
            <a:r>
              <a:rPr lang="en-GB" dirty="0"/>
              <a:t> </a:t>
            </a:r>
            <a:r>
              <a:rPr lang="en-GB" dirty="0">
                <a:hlinkClick r:id="rId6"/>
              </a:rPr>
              <a:t>A Pixar animated short</a:t>
            </a:r>
            <a:r>
              <a:rPr lang="en-GB" dirty="0"/>
              <a:t> </a:t>
            </a:r>
            <a:r>
              <a:rPr lang="en-GB" dirty="0">
                <a:solidFill>
                  <a:schemeClr val="bg1"/>
                </a:solidFill>
              </a:rPr>
              <a:t>on fitting in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618" y="4794729"/>
            <a:ext cx="3897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To </a:t>
            </a:r>
            <a:r>
              <a:rPr lang="fr-CH" b="1" dirty="0" err="1">
                <a:solidFill>
                  <a:schemeClr val="bg1"/>
                </a:solidFill>
              </a:rPr>
              <a:t>read</a:t>
            </a:r>
            <a:r>
              <a:rPr lang="fr-CH" b="1" dirty="0">
                <a:solidFill>
                  <a:schemeClr val="bg1"/>
                </a:solidFill>
              </a:rPr>
              <a:t>: </a:t>
            </a:r>
            <a:r>
              <a:rPr lang="en-GB" dirty="0">
                <a:hlinkClick r:id="rId7"/>
              </a:rPr>
              <a:t>"Why Diverse Teams are Smarter" - HBR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89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517"/>
            <a:ext cx="12192000" cy="54186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151784" y="1412776"/>
            <a:ext cx="3224335" cy="2781148"/>
          </a:xfrm>
          <a:prstGeom prst="ellipse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“The particle physics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community commits to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 placing the principles of </a:t>
            </a:r>
          </a:p>
          <a:p>
            <a:pPr algn="ctr"/>
            <a:r>
              <a:rPr lang="en-GB" b="1" i="1" dirty="0">
                <a:solidFill>
                  <a:schemeClr val="bg1"/>
                </a:solidFill>
              </a:rPr>
              <a:t>equality, diversity &amp; inclusion</a:t>
            </a:r>
            <a:r>
              <a:rPr lang="en-GB" i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activities.” </a:t>
            </a:r>
          </a:p>
          <a:p>
            <a:pPr algn="ctr"/>
            <a:br>
              <a:rPr lang="en-GB" dirty="0">
                <a:solidFill>
                  <a:schemeClr val="bg1"/>
                </a:solidFill>
              </a:rPr>
            </a:br>
            <a:r>
              <a:rPr lang="en-GB" sz="1600" b="1" dirty="0">
                <a:solidFill>
                  <a:schemeClr val="bg1"/>
                </a:solidFill>
              </a:rPr>
              <a:t>- ESPP 2020 update</a:t>
            </a:r>
            <a:endParaRPr lang="en-GB" sz="1600" b="1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03512" y="5427054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i="1" dirty="0">
                <a:solidFill>
                  <a:srgbClr val="FFC000"/>
                </a:solidFill>
              </a:rPr>
              <a:t>As an </a:t>
            </a:r>
            <a:r>
              <a:rPr lang="en-GB" sz="2000" b="1" i="1" u="sng" dirty="0">
                <a:solidFill>
                  <a:srgbClr val="FFC000"/>
                </a:solidFill>
              </a:rPr>
              <a:t>International Organisation</a:t>
            </a:r>
            <a:r>
              <a:rPr lang="en-GB" sz="2000" b="1" i="1" dirty="0">
                <a:solidFill>
                  <a:srgbClr val="FFC000"/>
                </a:solidFill>
              </a:rPr>
              <a:t>, </a:t>
            </a:r>
          </a:p>
          <a:p>
            <a:pPr algn="ctr"/>
            <a:r>
              <a:rPr lang="en-GB" sz="2000" b="1" i="1" dirty="0">
                <a:solidFill>
                  <a:srgbClr val="FFC000"/>
                </a:solidFill>
              </a:rPr>
              <a:t>we need to reflect the diverse communities of our Member States</a:t>
            </a:r>
            <a:endParaRPr lang="en-GB" sz="2000" b="1" dirty="0"/>
          </a:p>
        </p:txBody>
      </p:sp>
      <p:sp>
        <p:nvSpPr>
          <p:cNvPr id="9" name="Oval 8"/>
          <p:cNvSpPr/>
          <p:nvPr/>
        </p:nvSpPr>
        <p:spPr>
          <a:xfrm>
            <a:off x="407368" y="2348880"/>
            <a:ext cx="2952328" cy="2869598"/>
          </a:xfrm>
          <a:prstGeom prst="ellipse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sz="1600" b="1" dirty="0">
              <a:solidFill>
                <a:schemeClr val="tx1"/>
              </a:solidFill>
            </a:endParaRPr>
          </a:p>
          <a:p>
            <a:pPr algn="ctr"/>
            <a:r>
              <a:rPr lang="en-GB" sz="1600" b="1" dirty="0">
                <a:solidFill>
                  <a:srgbClr val="203864"/>
                </a:solidFill>
              </a:rPr>
              <a:t>Gender Equality Plans</a:t>
            </a:r>
          </a:p>
          <a:p>
            <a:pPr algn="ctr"/>
            <a:r>
              <a:rPr lang="fr-CH" sz="1600" b="1" dirty="0">
                <a:solidFill>
                  <a:srgbClr val="203864"/>
                </a:solidFill>
              </a:rPr>
              <a:t>in place by 2022</a:t>
            </a:r>
            <a:endParaRPr lang="en-GB" sz="1600" dirty="0">
              <a:solidFill>
                <a:srgbClr val="203864"/>
              </a:solidFill>
            </a:endParaRPr>
          </a:p>
          <a:p>
            <a:pPr algn="ctr"/>
            <a:br>
              <a:rPr lang="fr-CH" sz="1600" i="1" dirty="0">
                <a:solidFill>
                  <a:srgbClr val="203864"/>
                </a:solidFill>
              </a:rPr>
            </a:br>
            <a:r>
              <a:rPr lang="fr-CH" sz="1600" i="1" dirty="0">
                <a:solidFill>
                  <a:srgbClr val="203864"/>
                </a:solidFill>
              </a:rPr>
              <a:t>= New </a:t>
            </a:r>
            <a:r>
              <a:rPr lang="fr-CH" sz="2000" b="1" i="1" dirty="0">
                <a:solidFill>
                  <a:srgbClr val="203864"/>
                </a:solidFill>
              </a:rPr>
              <a:t>EC </a:t>
            </a:r>
            <a:r>
              <a:rPr lang="fr-CH" sz="2000" b="1" i="1" dirty="0" err="1">
                <a:solidFill>
                  <a:srgbClr val="203864"/>
                </a:solidFill>
              </a:rPr>
              <a:t>requirement</a:t>
            </a:r>
            <a:r>
              <a:rPr lang="fr-CH" sz="2000" b="1" i="1" dirty="0">
                <a:solidFill>
                  <a:srgbClr val="203864"/>
                </a:solidFill>
              </a:rPr>
              <a:t> </a:t>
            </a:r>
            <a:endParaRPr lang="fr-CH" sz="1600" b="1" i="1" dirty="0">
              <a:solidFill>
                <a:srgbClr val="203864"/>
              </a:solidFill>
            </a:endParaRPr>
          </a:p>
          <a:p>
            <a:pPr algn="ctr"/>
            <a:r>
              <a:rPr lang="fr-CH" sz="1600" i="1" dirty="0">
                <a:solidFill>
                  <a:srgbClr val="203864"/>
                </a:solidFill>
              </a:rPr>
              <a:t>for </a:t>
            </a:r>
            <a:r>
              <a:rPr lang="fr-CH" sz="1600" i="1" u="sng" dirty="0">
                <a:solidFill>
                  <a:srgbClr val="203864"/>
                </a:solidFill>
              </a:rPr>
              <a:t>all public </a:t>
            </a:r>
            <a:r>
              <a:rPr lang="fr-CH" sz="1600" i="1" u="sng" dirty="0" err="1">
                <a:solidFill>
                  <a:srgbClr val="203864"/>
                </a:solidFill>
              </a:rPr>
              <a:t>research</a:t>
            </a:r>
            <a:r>
              <a:rPr lang="fr-CH" sz="1600" i="1" u="sng" dirty="0">
                <a:solidFill>
                  <a:srgbClr val="203864"/>
                </a:solidFill>
              </a:rPr>
              <a:t> </a:t>
            </a:r>
          </a:p>
          <a:p>
            <a:pPr algn="ctr"/>
            <a:r>
              <a:rPr lang="fr-CH" sz="1600" i="1" u="sng" dirty="0">
                <a:solidFill>
                  <a:srgbClr val="203864"/>
                </a:solidFill>
              </a:rPr>
              <a:t>organisations </a:t>
            </a:r>
            <a:r>
              <a:rPr lang="fr-CH" sz="1600" i="1" dirty="0" err="1">
                <a:solidFill>
                  <a:srgbClr val="203864"/>
                </a:solidFill>
              </a:rPr>
              <a:t>seeking</a:t>
            </a:r>
            <a:r>
              <a:rPr lang="fr-CH" sz="1600" i="1" dirty="0">
                <a:solidFill>
                  <a:srgbClr val="203864"/>
                </a:solidFill>
              </a:rPr>
              <a:t> </a:t>
            </a:r>
            <a:r>
              <a:rPr lang="fr-CH" sz="1600" i="1" dirty="0" err="1">
                <a:solidFill>
                  <a:srgbClr val="203864"/>
                </a:solidFill>
              </a:rPr>
              <a:t>funding</a:t>
            </a:r>
            <a:endParaRPr lang="fr-CH" sz="1600" i="1" dirty="0">
              <a:solidFill>
                <a:srgbClr val="203864"/>
              </a:solidFill>
            </a:endParaRPr>
          </a:p>
          <a:p>
            <a:pPr algn="ctr"/>
            <a:r>
              <a:rPr lang="fr-CH" sz="1600" i="1" dirty="0" err="1">
                <a:solidFill>
                  <a:srgbClr val="203864"/>
                </a:solidFill>
              </a:rPr>
              <a:t>under</a:t>
            </a:r>
            <a:r>
              <a:rPr lang="fr-CH" sz="1600" i="1" dirty="0">
                <a:solidFill>
                  <a:srgbClr val="203864"/>
                </a:solidFill>
              </a:rPr>
              <a:t> Horizon Europe.</a:t>
            </a:r>
          </a:p>
          <a:p>
            <a:pPr algn="ctr"/>
            <a:endParaRPr lang="fr-CH" sz="1600" i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616280" y="2234745"/>
            <a:ext cx="2535646" cy="2460179"/>
          </a:xfrm>
          <a:prstGeom prst="ellipse">
            <a:avLst/>
          </a:prstGeom>
          <a:solidFill>
            <a:srgbClr val="009599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Companies with more diverse </a:t>
            </a:r>
            <a:r>
              <a:rPr lang="en-GB" sz="2000" b="1" dirty="0">
                <a:solidFill>
                  <a:schemeClr val="bg1"/>
                </a:solidFill>
              </a:rPr>
              <a:t>management </a:t>
            </a:r>
            <a:r>
              <a:rPr lang="en-GB" sz="1600" dirty="0">
                <a:solidFill>
                  <a:schemeClr val="bg1"/>
                </a:solidFill>
              </a:rPr>
              <a:t>teams have </a:t>
            </a:r>
            <a:r>
              <a:rPr lang="en-GB" sz="1600" b="1" dirty="0">
                <a:solidFill>
                  <a:schemeClr val="bg1"/>
                </a:solidFill>
              </a:rPr>
              <a:t>19% higher revenues </a:t>
            </a:r>
            <a:r>
              <a:rPr lang="en-GB" sz="1600" dirty="0">
                <a:solidFill>
                  <a:schemeClr val="bg1"/>
                </a:solidFill>
              </a:rPr>
              <a:t>due to innovation.</a:t>
            </a:r>
          </a:p>
          <a:p>
            <a:pPr algn="ctr"/>
            <a:endParaRPr lang="en-GB" sz="1400" dirty="0">
              <a:solidFill>
                <a:schemeClr val="bg1"/>
              </a:solidFill>
            </a:endParaRPr>
          </a:p>
          <a:p>
            <a:pPr algn="ctr"/>
            <a:r>
              <a:rPr lang="fr-CH" sz="1400" b="1" dirty="0">
                <a:solidFill>
                  <a:schemeClr val="bg1"/>
                </a:solidFill>
              </a:rPr>
              <a:t>- BCG 2018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6159" y="247888"/>
            <a:ext cx="7261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600" b="1" dirty="0">
                <a:solidFill>
                  <a:schemeClr val="bg1"/>
                </a:solidFill>
                <a:ea typeface="+mj-ea"/>
                <a:cs typeface="+mj-cs"/>
              </a:rPr>
              <a:t>Diversity &amp; Inclusion:</a:t>
            </a:r>
            <a:r>
              <a:rPr lang="fr-CH" sz="3600" dirty="0">
                <a:solidFill>
                  <a:schemeClr val="bg1"/>
                </a:solidFill>
                <a:ea typeface="+mj-ea"/>
                <a:cs typeface="+mj-cs"/>
              </a:rPr>
              <a:t> </a:t>
            </a:r>
            <a:r>
              <a:rPr lang="fr-CH" sz="3200" dirty="0">
                <a:solidFill>
                  <a:schemeClr val="bg1"/>
                </a:solidFill>
                <a:ea typeface="+mj-ea"/>
                <a:cs typeface="+mj-cs"/>
              </a:rPr>
              <a:t>the business case</a:t>
            </a:r>
            <a:endParaRPr lang="en-GB" sz="3200" dirty="0">
              <a:solidFill>
                <a:schemeClr val="bg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067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487522" y="1503995"/>
            <a:ext cx="3929847" cy="3929847"/>
          </a:xfrm>
          <a:prstGeom prst="ellipse">
            <a:avLst/>
          </a:prstGeom>
          <a:solidFill>
            <a:srgbClr val="54BCBE">
              <a:alpha val="80000"/>
            </a:srgbClr>
          </a:solidFill>
          <a:ln>
            <a:noFill/>
          </a:ln>
          <a:effectLst>
            <a:glow rad="101600">
              <a:srgbClr val="49A4A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81390" y="1728526"/>
            <a:ext cx="3315375" cy="3668073"/>
          </a:xfrm>
          <a:prstGeom prst="rect">
            <a:avLst/>
          </a:prstGeom>
          <a:solidFill>
            <a:srgbClr val="8AA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6982" y="389331"/>
            <a:ext cx="11791234" cy="578057"/>
          </a:xfrm>
        </p:spPr>
        <p:txBody>
          <a:bodyPr>
            <a:noAutofit/>
          </a:bodyPr>
          <a:lstStyle/>
          <a:p>
            <a:pPr algn="ctr"/>
            <a:r>
              <a:rPr lang="fr-CH" sz="3600" b="1" dirty="0">
                <a:solidFill>
                  <a:schemeClr val="bg1"/>
                </a:solidFill>
                <a:latin typeface="+mn-lt"/>
              </a:rPr>
              <a:t>Diversity &amp; Inclusion: 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for </a:t>
            </a:r>
            <a:r>
              <a:rPr lang="en-GB" sz="3200" dirty="0">
                <a:solidFill>
                  <a:schemeClr val="bg1"/>
                </a:solidFill>
                <a:latin typeface="+mn-lt"/>
              </a:rPr>
              <a:t>scientific</a:t>
            </a:r>
            <a:r>
              <a:rPr lang="fr-CH" sz="3200" dirty="0">
                <a:solidFill>
                  <a:schemeClr val="bg1"/>
                </a:solidFill>
                <a:latin typeface="+mn-lt"/>
              </a:rPr>
              <a:t> excellence</a:t>
            </a:r>
            <a:endParaRPr lang="en-GB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22725" y="2087381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Diversity &amp; Inclusion at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 is based on the three principles of :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appreciating differences,  fostering equality,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promoting collaboration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CERN's Diversity value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1" y="1787643"/>
            <a:ext cx="5163723" cy="364619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0453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263352" y="333589"/>
            <a:ext cx="11665296" cy="1065743"/>
          </a:xfrm>
        </p:spPr>
        <p:txBody>
          <a:bodyPr>
            <a:noAutofit/>
          </a:bodyPr>
          <a:lstStyle/>
          <a:p>
            <a:pPr algn="ctr"/>
            <a:r>
              <a:rPr lang="en-GB" sz="4267" dirty="0">
                <a:solidFill>
                  <a:schemeClr val="bg1"/>
                </a:solidFill>
                <a:latin typeface="+mn-lt"/>
              </a:rPr>
              <a:t>Diversity = No.1 </a:t>
            </a:r>
            <a:br>
              <a:rPr lang="en-GB" sz="4267" dirty="0">
                <a:solidFill>
                  <a:schemeClr val="bg1"/>
                </a:solidFill>
                <a:latin typeface="+mn-lt"/>
              </a:rPr>
            </a:br>
            <a:r>
              <a:rPr lang="en-GB" sz="4267" dirty="0">
                <a:solidFill>
                  <a:schemeClr val="bg1"/>
                </a:solidFill>
                <a:latin typeface="+mn-lt"/>
              </a:rPr>
              <a:t>most appreciated workplace attribute*</a:t>
            </a:r>
          </a:p>
        </p:txBody>
      </p:sp>
      <p:graphicFrame>
        <p:nvGraphicFramePr>
          <p:cNvPr id="18" name="Table 6"/>
          <p:cNvGraphicFramePr>
            <a:graphicFrameLocks noGrp="1"/>
          </p:cNvGraphicFramePr>
          <p:nvPr/>
        </p:nvGraphicFramePr>
        <p:xfrm>
          <a:off x="418846" y="3289787"/>
          <a:ext cx="1937754" cy="24319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endPos="65000" dist="50800" dir="5400000" sy="-100000" algn="bl" rotWithShape="0"/>
                </a:effectLst>
              </a:tblPr>
              <a:tblGrid>
                <a:gridCol w="1571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Diversity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b="1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256</a:t>
                      </a:r>
                      <a:endParaRPr lang="en-GB" sz="800" b="1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Mission/Scientific Contribution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251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Other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187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Colleagues and Collaboration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The work itself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131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Work environment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83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Challenges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78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Technologies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63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Benefits and Remuneration</a:t>
                      </a:r>
                      <a:endParaRPr lang="en-GB" sz="80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57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Pride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2">
                              <a:lumMod val="10000"/>
                              <a:lumOff val="90000"/>
                            </a:schemeClr>
                          </a:solidFill>
                        </a:rPr>
                        <a:t>32</a:t>
                      </a:r>
                      <a:endParaRPr lang="en-GB" sz="800" dirty="0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endParaRPr>
                    </a:p>
                  </a:txBody>
                  <a:tcPr>
                    <a:lnL w="3175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037897" y="6042556"/>
            <a:ext cx="33542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*Since the CERN Staff Survey 2019</a:t>
            </a:r>
            <a:endParaRPr lang="en-US" sz="1400" i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Oval 5"/>
          <p:cNvSpPr/>
          <p:nvPr/>
        </p:nvSpPr>
        <p:spPr bwMode="auto">
          <a:xfrm>
            <a:off x="5439333" y="3007650"/>
            <a:ext cx="1944255" cy="1944255"/>
          </a:xfrm>
          <a:prstGeom prst="ellipse">
            <a:avLst/>
          </a:prstGeom>
          <a:solidFill>
            <a:srgbClr val="F6930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21" name="Oval 7"/>
          <p:cNvSpPr/>
          <p:nvPr/>
        </p:nvSpPr>
        <p:spPr bwMode="auto">
          <a:xfrm>
            <a:off x="7004540" y="1687088"/>
            <a:ext cx="1834272" cy="1834272"/>
          </a:xfrm>
          <a:prstGeom prst="ellipse">
            <a:avLst/>
          </a:prstGeom>
          <a:solidFill>
            <a:srgbClr val="0070C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defRPr/>
            </a:pPr>
            <a:r>
              <a:rPr lang="en-US" sz="1467" dirty="0"/>
              <a:t>Mission/ Scientific Contribution</a:t>
            </a:r>
            <a:endParaRPr lang="en-GB" sz="1467" dirty="0"/>
          </a:p>
        </p:txBody>
      </p:sp>
      <p:sp>
        <p:nvSpPr>
          <p:cNvPr id="22" name="Oval 8"/>
          <p:cNvSpPr>
            <a:spLocks noChangeAspect="1"/>
          </p:cNvSpPr>
          <p:nvPr/>
        </p:nvSpPr>
        <p:spPr bwMode="auto">
          <a:xfrm>
            <a:off x="7617680" y="3561913"/>
            <a:ext cx="1420217" cy="1420217"/>
          </a:xfrm>
          <a:prstGeom prst="ellipse">
            <a:avLst/>
          </a:prstGeom>
          <a:solidFill>
            <a:srgbClr val="00B0F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dirty="0"/>
              <a:t>Other</a:t>
            </a:r>
            <a:endParaRPr lang="en-GB" sz="1600" dirty="0"/>
          </a:p>
        </p:txBody>
      </p:sp>
      <p:sp>
        <p:nvSpPr>
          <p:cNvPr id="23" name="Oval 9"/>
          <p:cNvSpPr>
            <a:spLocks noChangeAspect="1"/>
          </p:cNvSpPr>
          <p:nvPr/>
        </p:nvSpPr>
        <p:spPr bwMode="auto">
          <a:xfrm>
            <a:off x="7047873" y="4777353"/>
            <a:ext cx="1002507" cy="1002507"/>
          </a:xfrm>
          <a:prstGeom prst="ellipse">
            <a:avLst/>
          </a:prstGeom>
          <a:solidFill>
            <a:srgbClr val="00B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Colleagues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4" name="Oval 10"/>
          <p:cNvSpPr>
            <a:spLocks noChangeAspect="1"/>
          </p:cNvSpPr>
          <p:nvPr/>
        </p:nvSpPr>
        <p:spPr bwMode="auto">
          <a:xfrm>
            <a:off x="5947423" y="5040049"/>
            <a:ext cx="1002507" cy="1002507"/>
          </a:xfrm>
          <a:prstGeom prst="ellipse">
            <a:avLst/>
          </a:prstGeom>
          <a:solidFill>
            <a:srgbClr val="92D05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The work </a:t>
            </a:r>
          </a:p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itself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5" name="Oval 14"/>
          <p:cNvSpPr>
            <a:spLocks noChangeAspect="1"/>
          </p:cNvSpPr>
          <p:nvPr/>
        </p:nvSpPr>
        <p:spPr bwMode="auto">
          <a:xfrm>
            <a:off x="4715800" y="4772413"/>
            <a:ext cx="996064" cy="949343"/>
          </a:xfrm>
          <a:prstGeom prst="ellipse">
            <a:avLst/>
          </a:prstGeom>
          <a:solidFill>
            <a:srgbClr val="FFFF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Challenges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6" name="Oval 15"/>
          <p:cNvSpPr>
            <a:spLocks noChangeAspect="1"/>
          </p:cNvSpPr>
          <p:nvPr/>
        </p:nvSpPr>
        <p:spPr bwMode="auto">
          <a:xfrm>
            <a:off x="4417286" y="3666609"/>
            <a:ext cx="949343" cy="94934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Technologies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Oval 16"/>
          <p:cNvSpPr>
            <a:spLocks noChangeAspect="1"/>
          </p:cNvSpPr>
          <p:nvPr/>
        </p:nvSpPr>
        <p:spPr bwMode="auto">
          <a:xfrm>
            <a:off x="4715801" y="2470433"/>
            <a:ext cx="949343" cy="949343"/>
          </a:xfrm>
          <a:prstGeom prst="ellipse">
            <a:avLst/>
          </a:prstGeom>
          <a:solidFill>
            <a:srgbClr val="E73775">
              <a:alpha val="7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Benefits and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Remuneration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8" name="Oval 17"/>
          <p:cNvSpPr>
            <a:spLocks noChangeAspect="1"/>
          </p:cNvSpPr>
          <p:nvPr/>
        </p:nvSpPr>
        <p:spPr bwMode="auto">
          <a:xfrm>
            <a:off x="5894401" y="1943829"/>
            <a:ext cx="949343" cy="949343"/>
          </a:xfrm>
          <a:prstGeom prst="ellipse">
            <a:avLst/>
          </a:prstGeom>
          <a:solidFill>
            <a:srgbClr val="E73775">
              <a:alpha val="9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051" dirty="0">
                <a:solidFill>
                  <a:schemeClr val="bg1"/>
                </a:solidFill>
              </a:rPr>
              <a:t>Pride</a:t>
            </a:r>
            <a:endParaRPr lang="en-GB" sz="105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2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8842563-7E2A-4722-F0DB-ABA7A41EB689}"/>
              </a:ext>
            </a:extLst>
          </p:cNvPr>
          <p:cNvSpPr/>
          <p:nvPr/>
        </p:nvSpPr>
        <p:spPr>
          <a:xfrm>
            <a:off x="4336935" y="5502382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 w="0"/>
              <a:solidFill>
                <a:srgbClr val="01A4A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513B08-D10E-8B5E-10D4-8B77DE0FAFE6}"/>
              </a:ext>
            </a:extLst>
          </p:cNvPr>
          <p:cNvSpPr txBox="1"/>
          <p:nvPr/>
        </p:nvSpPr>
        <p:spPr>
          <a:xfrm>
            <a:off x="4310353" y="5792093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21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349086" y="4758309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349086" y="3815893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rgbClr val="01A4A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335879" y="2875531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4335879" y="1984946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41840" y="1036887"/>
            <a:ext cx="1037633" cy="1039429"/>
          </a:xfrm>
          <a:prstGeom prst="ellipse">
            <a:avLst/>
          </a:prstGeom>
          <a:solidFill>
            <a:srgbClr val="00DDD2"/>
          </a:solidFill>
          <a:ln w="76200">
            <a:solidFill>
              <a:srgbClr val="01626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 w="0"/>
              <a:solidFill>
                <a:srgbClr val="01A4A2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5360" y="2700649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 sz="2200"/>
            </a:pP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History of </a:t>
            </a:r>
          </a:p>
          <a:p>
            <a:pPr algn="ctr">
              <a:defRPr sz="2200"/>
            </a:pPr>
            <a:r>
              <a:rPr lang="en-US" sz="3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Marker Felt"/>
              </a:rPr>
              <a:t>D&amp;I at CERN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+mj-lt"/>
              <a:ea typeface="Marker Felt"/>
              <a:cs typeface="Marker Felt"/>
              <a:sym typeface="Marker Fe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29919" y="60394"/>
            <a:ext cx="1061562" cy="1039429"/>
            <a:chOff x="-6475689" y="95079"/>
            <a:chExt cx="1208031" cy="1180800"/>
          </a:xfrm>
        </p:grpSpPr>
        <p:sp>
          <p:nvSpPr>
            <p:cNvPr id="57" name="Oval 56"/>
            <p:cNvSpPr/>
            <p:nvPr/>
          </p:nvSpPr>
          <p:spPr>
            <a:xfrm>
              <a:off x="-6448458" y="95079"/>
              <a:ext cx="1180800" cy="1180800"/>
            </a:xfrm>
            <a:prstGeom prst="ellipse">
              <a:avLst/>
            </a:prstGeom>
            <a:solidFill>
              <a:srgbClr val="00DDD2"/>
            </a:solidFill>
            <a:ln w="76200">
              <a:solidFill>
                <a:srgbClr val="01626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ln w="0"/>
                <a:solidFill>
                  <a:srgbClr val="01A4A2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6475689" y="469348"/>
              <a:ext cx="1194365" cy="45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1983</a:t>
              </a:r>
              <a:endPara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/>
          <a:srcRect l="10465" r="15948"/>
          <a:stretch/>
        </p:blipFill>
        <p:spPr>
          <a:xfrm>
            <a:off x="5639026" y="123665"/>
            <a:ext cx="2454552" cy="119846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4317210" y="1350004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b="67966"/>
          <a:stretch/>
        </p:blipFill>
        <p:spPr>
          <a:xfrm>
            <a:off x="5639026" y="1221826"/>
            <a:ext cx="2644382" cy="750726"/>
          </a:xfrm>
          <a:prstGeom prst="rect">
            <a:avLst/>
          </a:prstGeom>
          <a:ln w="9525">
            <a:solidFill>
              <a:srgbClr val="001B58"/>
            </a:solidFill>
          </a:ln>
        </p:spPr>
      </p:pic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5609044" y="2171811"/>
            <a:ext cx="649007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an Equal Opportunity Office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First E.O and nondiscrimination statement published</a:t>
            </a:r>
          </a:p>
        </p:txBody>
      </p: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5609044" y="3137805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Introduction of Code of Conduct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5539279" y="3844361"/>
            <a:ext cx="552362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Creation of the Ombuds role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Professionalization of the Harassment resolution process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Diversity Office and Policy created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17206" y="234138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1996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208" y="323190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26367" y="4173492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2012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7207" y="5104320"/>
            <a:ext cx="104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5553273" y="5029280"/>
            <a:ext cx="2911039" cy="3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Diversity &amp; Inclusion Programme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E2E946-197D-0A0F-1636-BF60FBBD43E8}"/>
              </a:ext>
            </a:extLst>
          </p:cNvPr>
          <p:cNvSpPr txBox="1"/>
          <p:nvPr/>
        </p:nvSpPr>
        <p:spPr>
          <a:xfrm>
            <a:off x="5553273" y="5818011"/>
            <a:ext cx="5423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Calibri" pitchFamily="34" charset="0"/>
              </a:rPr>
              <a:t>ED endorses first Nationality &amp; Gender Strategy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B3B4D2-1F02-13A3-8175-A5C054E69E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526" y="5446354"/>
            <a:ext cx="1254113" cy="7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1239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phic 8" descr="Bullseye with solid fill">
            <a:extLst>
              <a:ext uri="{FF2B5EF4-FFF2-40B4-BE49-F238E27FC236}">
                <a16:creationId xmlns:a16="http://schemas.microsoft.com/office/drawing/2014/main" id="{96B0A43F-7ACD-49C4-9475-F00BA9478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7892" y="4760180"/>
            <a:ext cx="1463804" cy="1463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" y="0"/>
            <a:ext cx="12192000" cy="304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FC78B6-42B8-4032-9478-1DA9789CFE0C}"/>
              </a:ext>
            </a:extLst>
          </p:cNvPr>
          <p:cNvSpPr txBox="1"/>
          <p:nvPr/>
        </p:nvSpPr>
        <p:spPr bwMode="auto">
          <a:xfrm>
            <a:off x="8606819" y="3465628"/>
            <a:ext cx="2964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NATIONALITY indicator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53D520-093F-4A83-9379-5839A85A0253}"/>
              </a:ext>
            </a:extLst>
          </p:cNvPr>
          <p:cNvSpPr txBox="1"/>
          <p:nvPr/>
        </p:nvSpPr>
        <p:spPr bwMode="auto">
          <a:xfrm>
            <a:off x="563325" y="3448906"/>
            <a:ext cx="296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GENDER target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655234-A534-43DE-A968-958425DF7D38}"/>
              </a:ext>
            </a:extLst>
          </p:cNvPr>
          <p:cNvSpPr txBox="1"/>
          <p:nvPr/>
        </p:nvSpPr>
        <p:spPr bwMode="auto">
          <a:xfrm>
            <a:off x="61754" y="457200"/>
            <a:ext cx="401802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accent3"/>
                </a:solidFill>
              </a:rPr>
              <a:t>OUR VISION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scientific excellence through diversity and inclusion</a:t>
            </a:r>
          </a:p>
          <a:p>
            <a:endParaRPr lang="de-DE" sz="1400" i="1" dirty="0">
              <a:solidFill>
                <a:srgbClr val="FFFFFF"/>
              </a:solidFill>
            </a:endParaRPr>
          </a:p>
          <a:p>
            <a:endParaRPr lang="en-CH" sz="1400" i="1" dirty="0">
              <a:solidFill>
                <a:srgbClr val="FFFFFF"/>
              </a:solidFill>
            </a:endParaRPr>
          </a:p>
          <a:p>
            <a:r>
              <a:rPr lang="en-US" sz="1400" b="1" i="1" dirty="0">
                <a:solidFill>
                  <a:srgbClr val="C6D501"/>
                </a:solidFill>
              </a:rPr>
              <a:t>OUR GOAL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to increase the nationality and gender diversity </a:t>
            </a:r>
          </a:p>
          <a:p>
            <a:r>
              <a:rPr lang="en-US" sz="1300" i="1" dirty="0">
                <a:solidFill>
                  <a:srgbClr val="FFFFFF"/>
                </a:solidFill>
              </a:rPr>
              <a:t>of Staff &amp; Fellows (MPE) population by 2025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3582AB-C319-47BA-91DF-2519385CDB26}"/>
              </a:ext>
            </a:extLst>
          </p:cNvPr>
          <p:cNvSpPr txBox="1"/>
          <p:nvPr/>
        </p:nvSpPr>
        <p:spPr bwMode="auto">
          <a:xfrm>
            <a:off x="5070903" y="3123819"/>
            <a:ext cx="195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 STRATEGY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1AA4C-4F5C-44BC-BBD0-216DF8ABA763}"/>
              </a:ext>
            </a:extLst>
          </p:cNvPr>
          <p:cNvSpPr txBox="1"/>
          <p:nvPr/>
        </p:nvSpPr>
        <p:spPr bwMode="auto">
          <a:xfrm>
            <a:off x="4380923" y="3801999"/>
            <a:ext cx="356327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fr-CH" sz="1300" b="1" dirty="0">
                <a:solidFill>
                  <a:srgbClr val="00AEA9"/>
                </a:solidFill>
              </a:rPr>
              <a:t>Leadership</a:t>
            </a:r>
            <a:r>
              <a:rPr lang="fr-CH" sz="1300" dirty="0">
                <a:solidFill>
                  <a:srgbClr val="00AEA9"/>
                </a:solidFill>
              </a:rPr>
              <a:t>-</a:t>
            </a:r>
            <a:r>
              <a:rPr lang="fr-CH" sz="1300" dirty="0" err="1">
                <a:solidFill>
                  <a:srgbClr val="00AEA9"/>
                </a:solidFill>
              </a:rPr>
              <a:t>led</a:t>
            </a:r>
            <a:r>
              <a:rPr lang="fr-CH" sz="1300" b="1" dirty="0">
                <a:solidFill>
                  <a:srgbClr val="00AEA9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Leverage existing progress:</a:t>
            </a:r>
            <a:r>
              <a:rPr lang="en-GB" sz="1300" dirty="0">
                <a:solidFill>
                  <a:srgbClr val="00AEA9"/>
                </a:solidFill>
              </a:rPr>
              <a:t> gender balance increased in Senior Management </a:t>
            </a:r>
            <a:endParaRPr lang="fr-CH" sz="1300" b="1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25% as an average </a:t>
            </a:r>
            <a:r>
              <a:rPr lang="en-US" sz="1300" dirty="0">
                <a:solidFill>
                  <a:srgbClr val="00AEA9"/>
                </a:solidFill>
              </a:rPr>
              <a:t>across MPE population (not per Department)</a:t>
            </a:r>
            <a:endParaRPr lang="en-GB" sz="1300" dirty="0">
              <a:solidFill>
                <a:srgbClr val="00AEA9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GB" sz="1300" b="1" dirty="0">
                <a:solidFill>
                  <a:srgbClr val="00AEA9"/>
                </a:solidFill>
              </a:rPr>
              <a:t>Diversity &amp; inclusion </a:t>
            </a:r>
            <a:r>
              <a:rPr lang="en-GB" sz="1300" dirty="0">
                <a:solidFill>
                  <a:srgbClr val="00AEA9"/>
                </a:solidFill>
              </a:rPr>
              <a:t>in recruitment (and talent pipelines), promotion, training, communications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300" b="1" dirty="0">
                <a:solidFill>
                  <a:srgbClr val="00AEA9"/>
                </a:solidFill>
              </a:rPr>
              <a:t>Sustainable actions</a:t>
            </a:r>
            <a:r>
              <a:rPr lang="en-US" sz="1300" dirty="0">
                <a:solidFill>
                  <a:srgbClr val="00AEA9"/>
                </a:solidFill>
              </a:rPr>
              <a:t> toward long-term gender parity</a:t>
            </a:r>
            <a:endParaRPr lang="en-US" sz="1300" b="1" dirty="0">
              <a:solidFill>
                <a:srgbClr val="00AEA9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9702232" y="141782"/>
            <a:ext cx="2377110" cy="2131300"/>
          </a:xfrm>
          <a:prstGeom prst="ellipse">
            <a:avLst/>
          </a:prstGeom>
          <a:solidFill>
            <a:srgbClr val="32A4C0">
              <a:alpha val="9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300" i="1" dirty="0">
                <a:solidFill>
                  <a:schemeClr val="bg1"/>
                </a:solidFill>
              </a:rPr>
              <a:t>“We commit to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 placing the principles of </a:t>
            </a:r>
          </a:p>
          <a:p>
            <a:pPr algn="ctr"/>
            <a:r>
              <a:rPr lang="en-GB" sz="1300" i="1" dirty="0">
                <a:solidFill>
                  <a:schemeClr val="bg1"/>
                </a:solidFill>
              </a:rPr>
              <a:t>equality, diversity &amp; inclusion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at the heart of all the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physics community’s </a:t>
            </a:r>
          </a:p>
          <a:p>
            <a:pPr algn="ctr"/>
            <a:r>
              <a:rPr lang="en-GB" sz="1300" b="1" i="1" dirty="0">
                <a:solidFill>
                  <a:schemeClr val="bg1"/>
                </a:solidFill>
              </a:rPr>
              <a:t>activities</a:t>
            </a:r>
            <a:r>
              <a:rPr lang="en-GB" sz="1300" i="1" dirty="0">
                <a:solidFill>
                  <a:schemeClr val="bg1"/>
                </a:solidFill>
              </a:rPr>
              <a:t>.” </a:t>
            </a:r>
          </a:p>
          <a:p>
            <a:pPr algn="ctr"/>
            <a:br>
              <a:rPr lang="en-GB" sz="1300" dirty="0">
                <a:solidFill>
                  <a:schemeClr val="bg1"/>
                </a:solidFill>
              </a:rPr>
            </a:br>
            <a:r>
              <a:rPr lang="en-GB" sz="1300" b="1" dirty="0">
                <a:solidFill>
                  <a:schemeClr val="bg1"/>
                </a:solidFill>
              </a:rPr>
              <a:t>- ESPP 2020 update</a:t>
            </a:r>
            <a:endParaRPr lang="en-GB" sz="1300" b="1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1153" y="4024659"/>
            <a:ext cx="3445428" cy="1925886"/>
            <a:chOff x="386571" y="3324837"/>
            <a:chExt cx="3751270" cy="201813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41ED75-5AE4-45D4-94A7-001D0A09F403}"/>
                </a:ext>
              </a:extLst>
            </p:cNvPr>
            <p:cNvSpPr txBox="1"/>
            <p:nvPr/>
          </p:nvSpPr>
          <p:spPr bwMode="auto">
            <a:xfrm>
              <a:off x="386571" y="3324837"/>
              <a:ext cx="3751270" cy="6127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>
                  <a:solidFill>
                    <a:srgbClr val="00AEA9"/>
                  </a:solidFill>
                </a:rPr>
                <a:t>GOAL:</a:t>
              </a:r>
            </a:p>
            <a:p>
              <a:pPr>
                <a:spcBef>
                  <a:spcPts val="600"/>
                </a:spcBef>
              </a:pPr>
              <a:r>
                <a:rPr lang="en-GB" sz="1300" dirty="0">
                  <a:solidFill>
                    <a:srgbClr val="00AEA9"/>
                  </a:solidFill>
                </a:rPr>
                <a:t>With a particular focus on </a:t>
              </a:r>
              <a:r>
                <a:rPr lang="en-GB" sz="1300" b="1" dirty="0">
                  <a:solidFill>
                    <a:srgbClr val="00AEA9"/>
                  </a:solidFill>
                </a:rPr>
                <a:t>women in STEM:</a:t>
              </a:r>
              <a:r>
                <a:rPr lang="en-GB" sz="1300" dirty="0">
                  <a:solidFill>
                    <a:srgbClr val="00AEA9"/>
                  </a:solidFill>
                </a:rPr>
                <a:t> 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1163713-3306-405F-8B9B-2AEFEA445B88}"/>
                </a:ext>
              </a:extLst>
            </p:cNvPr>
            <p:cNvSpPr/>
            <p:nvPr/>
          </p:nvSpPr>
          <p:spPr>
            <a:xfrm>
              <a:off x="443810" y="4356754"/>
              <a:ext cx="1110952" cy="986218"/>
            </a:xfrm>
            <a:prstGeom prst="ellipse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from 21%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in 2020</a:t>
              </a:r>
            </a:p>
          </p:txBody>
        </p:sp>
        <p:sp>
          <p:nvSpPr>
            <p:cNvPr id="17" name="Right Arrow 37">
              <a:extLst>
                <a:ext uri="{FF2B5EF4-FFF2-40B4-BE49-F238E27FC236}">
                  <a16:creationId xmlns:a16="http://schemas.microsoft.com/office/drawing/2014/main" id="{BBE30422-69DB-4D65-AADA-0A73472823C5}"/>
                </a:ext>
              </a:extLst>
            </p:cNvPr>
            <p:cNvSpPr/>
            <p:nvPr/>
          </p:nvSpPr>
          <p:spPr>
            <a:xfrm>
              <a:off x="1860133" y="4710344"/>
              <a:ext cx="622883" cy="222189"/>
            </a:xfrm>
            <a:prstGeom prst="rightArrow">
              <a:avLst/>
            </a:prstGeom>
            <a:solidFill>
              <a:srgbClr val="C6D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0306" y="5052706"/>
              <a:ext cx="1191205" cy="2902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2060"/>
                  </a:solidFill>
                </a:rPr>
                <a:t>25% in 2025</a:t>
              </a:r>
              <a:endParaRPr lang="en-GB" sz="12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411202" y="4024659"/>
            <a:ext cx="3790813" cy="1655687"/>
            <a:chOff x="8051441" y="3205836"/>
            <a:chExt cx="4267693" cy="17712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CE18143-41AE-4531-97A5-D00FB6F09A70}"/>
                </a:ext>
              </a:extLst>
            </p:cNvPr>
            <p:cNvSpPr txBox="1"/>
            <p:nvPr/>
          </p:nvSpPr>
          <p:spPr bwMode="auto">
            <a:xfrm>
              <a:off x="8051441" y="3205836"/>
              <a:ext cx="3920539" cy="83959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b="1" dirty="0">
                  <a:solidFill>
                    <a:srgbClr val="00AEA9"/>
                  </a:solidFill>
                </a:rPr>
                <a:t>GOAL:</a:t>
              </a:r>
            </a:p>
            <a:p>
              <a:pPr>
                <a:spcBef>
                  <a:spcPts val="600"/>
                </a:spcBef>
              </a:pPr>
              <a:r>
                <a:rPr lang="en-US" sz="1300" dirty="0">
                  <a:solidFill>
                    <a:srgbClr val="00AEA9"/>
                  </a:solidFill>
                </a:rPr>
                <a:t>With a particular focus on under-represented MS and a </a:t>
              </a:r>
              <a:r>
                <a:rPr lang="en-US" sz="1300" b="1" dirty="0">
                  <a:solidFill>
                    <a:srgbClr val="00AEA9"/>
                  </a:solidFill>
                </a:rPr>
                <a:t>m</a:t>
              </a:r>
              <a:r>
                <a:rPr lang="en-GB" sz="1300" b="1" dirty="0">
                  <a:solidFill>
                    <a:srgbClr val="00AEA9"/>
                  </a:solidFill>
                </a:rPr>
                <a:t>ore balanced return </a:t>
              </a:r>
              <a:r>
                <a:rPr lang="en-GB" sz="1300" dirty="0">
                  <a:solidFill>
                    <a:srgbClr val="00AEA9"/>
                  </a:solidFill>
                </a:rPr>
                <a:t>by 2025</a:t>
              </a:r>
              <a:r>
                <a:rPr lang="en-GB" sz="1300" b="1" dirty="0">
                  <a:solidFill>
                    <a:srgbClr val="00AEA9"/>
                  </a:solidFill>
                </a:rPr>
                <a:t>:</a:t>
              </a:r>
              <a:r>
                <a:rPr lang="en-GB" sz="1300" dirty="0">
                  <a:solidFill>
                    <a:srgbClr val="00AEA9"/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3AC6086-0827-4936-A260-E26C7F8E2EDC}"/>
                </a:ext>
              </a:extLst>
            </p:cNvPr>
            <p:cNvSpPr/>
            <p:nvPr/>
          </p:nvSpPr>
          <p:spPr>
            <a:xfrm>
              <a:off x="9537358" y="4450245"/>
              <a:ext cx="2781776" cy="526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>
                  <a:solidFill>
                    <a:srgbClr val="002060"/>
                  </a:solidFill>
                </a:rPr>
                <a:t>address nationality clusters </a:t>
              </a:r>
            </a:p>
            <a:p>
              <a:r>
                <a:rPr lang="en-US" sz="1200" b="1" dirty="0">
                  <a:solidFill>
                    <a:srgbClr val="002060"/>
                  </a:solidFill>
                </a:rPr>
                <a:t>&gt; 25% </a:t>
              </a:r>
            </a:p>
          </p:txBody>
        </p:sp>
      </p:grpSp>
      <p:pic>
        <p:nvPicPr>
          <p:cNvPr id="33" name="Graphic 17" descr="Speedometer Low with solid fill">
            <a:extLst>
              <a:ext uri="{FF2B5EF4-FFF2-40B4-BE49-F238E27FC236}">
                <a16:creationId xmlns:a16="http://schemas.microsoft.com/office/drawing/2014/main" id="{11AF2914-64D5-4B5E-A872-2E5BC6AC1C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38931" y="4684310"/>
            <a:ext cx="1163301" cy="1171087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BC03B38-1006-2042-A50D-AEC528C7A6FB}"/>
              </a:ext>
            </a:extLst>
          </p:cNvPr>
          <p:cNvCxnSpPr/>
          <p:nvPr/>
        </p:nvCxnSpPr>
        <p:spPr>
          <a:xfrm>
            <a:off x="6975985" y="3440661"/>
            <a:ext cx="1552825" cy="318278"/>
          </a:xfrm>
          <a:prstGeom prst="line">
            <a:avLst/>
          </a:prstGeom>
          <a:ln>
            <a:solidFill>
              <a:srgbClr val="0023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AD0278-93B4-7349-BC5A-6AC16C64B9B7}"/>
              </a:ext>
            </a:extLst>
          </p:cNvPr>
          <p:cNvGrpSpPr/>
          <p:nvPr/>
        </p:nvGrpSpPr>
        <p:grpSpPr>
          <a:xfrm rot="9105381">
            <a:off x="3125204" y="3373818"/>
            <a:ext cx="1900342" cy="504392"/>
            <a:chOff x="6889751" y="3647161"/>
            <a:chExt cx="1783914" cy="514544"/>
          </a:xfrm>
        </p:grpSpPr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DE02DA9-4443-0146-9FA7-A48CF340C83F}"/>
                </a:ext>
              </a:extLst>
            </p:cNvPr>
            <p:cNvCxnSpPr/>
            <p:nvPr/>
          </p:nvCxnSpPr>
          <p:spPr>
            <a:xfrm rot="12494619" flipH="1">
              <a:off x="6889751" y="3647161"/>
              <a:ext cx="1686067" cy="400099"/>
            </a:xfrm>
            <a:prstGeom prst="line">
              <a:avLst/>
            </a:prstGeom>
            <a:ln>
              <a:solidFill>
                <a:srgbClr val="002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1928602A-FDA5-6D4E-9300-9630322545CB}"/>
                </a:ext>
              </a:extLst>
            </p:cNvPr>
            <p:cNvSpPr/>
            <p:nvPr/>
          </p:nvSpPr>
          <p:spPr>
            <a:xfrm>
              <a:off x="8557175" y="4046402"/>
              <a:ext cx="116490" cy="115303"/>
            </a:xfrm>
            <a:prstGeom prst="ellipse">
              <a:avLst/>
            </a:prstGeom>
            <a:solidFill>
              <a:srgbClr val="E541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extBox 1"/>
          <p:cNvSpPr txBox="1"/>
          <p:nvPr/>
        </p:nvSpPr>
        <p:spPr bwMode="auto">
          <a:xfrm>
            <a:off x="8452610" y="5754131"/>
            <a:ext cx="34760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dirty="0">
                <a:solidFill>
                  <a:srgbClr val="00AEA9"/>
                </a:solidFill>
              </a:rPr>
              <a:t>and </a:t>
            </a:r>
            <a:r>
              <a:rPr lang="fr-CH" sz="1300" dirty="0" err="1">
                <a:solidFill>
                  <a:srgbClr val="00AEA9"/>
                </a:solidFill>
              </a:rPr>
              <a:t>increase</a:t>
            </a:r>
            <a:r>
              <a:rPr lang="fr-CH" sz="1300" dirty="0">
                <a:solidFill>
                  <a:srgbClr val="00AEA9"/>
                </a:solidFill>
              </a:rPr>
              <a:t> </a:t>
            </a:r>
            <a:r>
              <a:rPr lang="fr-CH" sz="1300" dirty="0" err="1">
                <a:solidFill>
                  <a:srgbClr val="00AEA9"/>
                </a:solidFill>
              </a:rPr>
              <a:t>our</a:t>
            </a:r>
            <a:r>
              <a:rPr lang="fr-CH" sz="1300" dirty="0">
                <a:solidFill>
                  <a:srgbClr val="00AEA9"/>
                </a:solidFill>
              </a:rPr>
              <a:t> </a:t>
            </a:r>
            <a:r>
              <a:rPr lang="fr-CH" sz="1300" dirty="0" err="1">
                <a:solidFill>
                  <a:srgbClr val="00AEA9"/>
                </a:solidFill>
              </a:rPr>
              <a:t>conscious</a:t>
            </a:r>
            <a:r>
              <a:rPr lang="fr-CH" sz="1300" dirty="0">
                <a:solidFill>
                  <a:srgbClr val="00AEA9"/>
                </a:solidFill>
              </a:rPr>
              <a:t> efforts </a:t>
            </a:r>
            <a:r>
              <a:rPr lang="fr-CH" sz="1300" dirty="0" err="1">
                <a:solidFill>
                  <a:srgbClr val="00AEA9"/>
                </a:solidFill>
              </a:rPr>
              <a:t>toward</a:t>
            </a:r>
            <a:r>
              <a:rPr lang="fr-CH" sz="1300" dirty="0">
                <a:solidFill>
                  <a:srgbClr val="00AEA9"/>
                </a:solidFill>
              </a:rPr>
              <a:t> </a:t>
            </a:r>
            <a:r>
              <a:rPr lang="fr-CH" sz="1300" dirty="0" err="1">
                <a:solidFill>
                  <a:srgbClr val="00AEA9"/>
                </a:solidFill>
              </a:rPr>
              <a:t>nationality</a:t>
            </a:r>
            <a:r>
              <a:rPr lang="fr-CH" sz="1300" dirty="0">
                <a:solidFill>
                  <a:srgbClr val="00AEA9"/>
                </a:solidFill>
              </a:rPr>
              <a:t> </a:t>
            </a:r>
            <a:r>
              <a:rPr lang="fr-CH" sz="1300" dirty="0" err="1">
                <a:solidFill>
                  <a:srgbClr val="00AEA9"/>
                </a:solidFill>
              </a:rPr>
              <a:t>diversity</a:t>
            </a:r>
            <a:r>
              <a:rPr lang="fr-CH" sz="1300" dirty="0">
                <a:solidFill>
                  <a:srgbClr val="00AEA9"/>
                </a:solidFill>
              </a:rPr>
              <a:t> in </a:t>
            </a:r>
            <a:r>
              <a:rPr lang="fr-CH" sz="1300" dirty="0" err="1">
                <a:solidFill>
                  <a:srgbClr val="00AEA9"/>
                </a:solidFill>
              </a:rPr>
              <a:t>recruitment</a:t>
            </a:r>
            <a:r>
              <a:rPr lang="fr-CH" sz="1300" dirty="0">
                <a:solidFill>
                  <a:srgbClr val="00AEA9"/>
                </a:solidFill>
              </a:rPr>
              <a:t> &amp; </a:t>
            </a:r>
            <a:r>
              <a:rPr lang="fr-CH" sz="1300" dirty="0" err="1">
                <a:solidFill>
                  <a:srgbClr val="00AEA9"/>
                </a:solidFill>
              </a:rPr>
              <a:t>retention</a:t>
            </a:r>
            <a:endParaRPr lang="en-GB" sz="1300" dirty="0">
              <a:solidFill>
                <a:srgbClr val="00AEA9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1457764" y="3681071"/>
            <a:ext cx="1288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002060"/>
                </a:solidFill>
              </a:rPr>
              <a:t>(</a:t>
            </a:r>
            <a:r>
              <a:rPr lang="fr-CH" sz="1400" dirty="0" err="1">
                <a:solidFill>
                  <a:srgbClr val="002060"/>
                </a:solidFill>
              </a:rPr>
              <a:t>aspirational</a:t>
            </a:r>
            <a:r>
              <a:rPr lang="fr-CH" sz="1400" dirty="0">
                <a:solidFill>
                  <a:srgbClr val="002060"/>
                </a:solidFill>
              </a:rPr>
              <a:t>)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95897" y="3708584"/>
            <a:ext cx="1773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(not a cap, not a quota)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40" name="Ellipse 45">
            <a:extLst>
              <a:ext uri="{FF2B5EF4-FFF2-40B4-BE49-F238E27FC236}">
                <a16:creationId xmlns:a16="http://schemas.microsoft.com/office/drawing/2014/main" id="{1928602A-FDA5-6D4E-9300-9630322545CB}"/>
              </a:ext>
            </a:extLst>
          </p:cNvPr>
          <p:cNvSpPr/>
          <p:nvPr/>
        </p:nvSpPr>
        <p:spPr>
          <a:xfrm rot="9105381">
            <a:off x="8506558" y="3730504"/>
            <a:ext cx="124093" cy="113028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B57E29-7660-8111-8653-EE67D45B3CD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517"/>
            <a:ext cx="12192000" cy="5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068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9376" y="379861"/>
            <a:ext cx="11377264" cy="59621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+mn-lt"/>
                <a:sym typeface="Wingdings" panose="05000000000000000000" pitchFamily="2" charset="2"/>
              </a:rPr>
              <a:t>T</a:t>
            </a:r>
            <a:r>
              <a:rPr lang="en-GB" sz="4000" b="1" dirty="0">
                <a:solidFill>
                  <a:schemeClr val="bg1"/>
                </a:solidFill>
                <a:latin typeface="+mn-lt"/>
              </a:rPr>
              <a:t>he Diversity &amp; Inclusion (“D&amp;I”) Programme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11195F-8C5F-2DAF-312F-894E5DD1AEBA}"/>
              </a:ext>
            </a:extLst>
          </p:cNvPr>
          <p:cNvGrpSpPr/>
          <p:nvPr/>
        </p:nvGrpSpPr>
        <p:grpSpPr>
          <a:xfrm>
            <a:off x="-289027" y="1503288"/>
            <a:ext cx="4994017" cy="2448555"/>
            <a:chOff x="168173" y="1992511"/>
            <a:chExt cx="4994017" cy="2448555"/>
          </a:xfrm>
        </p:grpSpPr>
        <p:sp>
          <p:nvSpPr>
            <p:cNvPr id="12" name="Oval 11"/>
            <p:cNvSpPr/>
            <p:nvPr/>
          </p:nvSpPr>
          <p:spPr>
            <a:xfrm>
              <a:off x="2967470" y="2001136"/>
              <a:ext cx="1777987" cy="1793599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57150">
              <a:solidFill>
                <a:srgbClr val="33333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8173" y="3794735"/>
              <a:ext cx="30963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Louise Carvalho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D&amp;I Programme Leader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50735" y="3794115"/>
              <a:ext cx="26114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Melania Coletta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D&amp;I Adviser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921" y="1992511"/>
              <a:ext cx="1719483" cy="1793599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3058"/>
            <a:ext cx="12192000" cy="54186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9BF5953-1F63-1186-EEA4-B39A579BBB14}"/>
              </a:ext>
            </a:extLst>
          </p:cNvPr>
          <p:cNvSpPr/>
          <p:nvPr/>
        </p:nvSpPr>
        <p:spPr>
          <a:xfrm>
            <a:off x="6506997" y="4210615"/>
            <a:ext cx="5242179" cy="159147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Reporting directly to the Human Resources Department Head</a:t>
            </a:r>
          </a:p>
        </p:txBody>
      </p:sp>
      <p:cxnSp>
        <p:nvCxnSpPr>
          <p:cNvPr id="4" name="Elbow Connector 3"/>
          <p:cNvCxnSpPr>
            <a:cxnSpLocks/>
          </p:cNvCxnSpPr>
          <p:nvPr/>
        </p:nvCxnSpPr>
        <p:spPr>
          <a:xfrm>
            <a:off x="4942936" y="3628057"/>
            <a:ext cx="1974082" cy="1268381"/>
          </a:xfrm>
          <a:prstGeom prst="bentConnector3">
            <a:avLst>
              <a:gd name="adj1" fmla="val 50000"/>
            </a:avLst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B4813AE-0D8E-3730-13D4-F81D02E722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216217"/>
              </p:ext>
            </p:extLst>
          </p:nvPr>
        </p:nvGraphicFramePr>
        <p:xfrm>
          <a:off x="6659592" y="1248959"/>
          <a:ext cx="5493785" cy="2620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3" name="Elbow Connector 3">
            <a:extLst>
              <a:ext uri="{FF2B5EF4-FFF2-40B4-BE49-F238E27FC236}">
                <a16:creationId xmlns:a16="http://schemas.microsoft.com/office/drawing/2014/main" id="{BE098750-4552-2D52-9ED9-A90923BDCCB1}"/>
              </a:ext>
            </a:extLst>
          </p:cNvPr>
          <p:cNvCxnSpPr>
            <a:cxnSpLocks/>
          </p:cNvCxnSpPr>
          <p:nvPr/>
        </p:nvCxnSpPr>
        <p:spPr>
          <a:xfrm flipV="1">
            <a:off x="4546121" y="1503288"/>
            <a:ext cx="2370897" cy="314502"/>
          </a:xfrm>
          <a:prstGeom prst="bentConnector3">
            <a:avLst>
              <a:gd name="adj1" fmla="val 50000"/>
            </a:avLst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2859BEB-2B59-A48F-3AC8-9F951CA1B552}"/>
              </a:ext>
            </a:extLst>
          </p:cNvPr>
          <p:cNvSpPr/>
          <p:nvPr/>
        </p:nvSpPr>
        <p:spPr>
          <a:xfrm>
            <a:off x="181155" y="4703507"/>
            <a:ext cx="5716631" cy="141262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+ the </a:t>
            </a:r>
            <a:r>
              <a:rPr lang="en-GB" sz="1400" dirty="0">
                <a:hlinkClick r:id="rId7"/>
              </a:rPr>
              <a:t>departmental Diversity &amp; Inclusion Officers</a:t>
            </a:r>
            <a:r>
              <a:rPr lang="en-GB" sz="1400" dirty="0"/>
              <a:t>,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and the </a:t>
            </a:r>
            <a:r>
              <a:rPr lang="en-GB" sz="1400" dirty="0">
                <a:hlinkClick r:id="rId8"/>
              </a:rPr>
              <a:t>D&amp;I Roundtable members</a:t>
            </a:r>
            <a:r>
              <a:rPr lang="en-GB" sz="1400" dirty="0"/>
              <a:t>.</a:t>
            </a:r>
          </a:p>
        </p:txBody>
      </p:sp>
      <p:cxnSp>
        <p:nvCxnSpPr>
          <p:cNvPr id="14" name="Elbow Connector 3">
            <a:extLst>
              <a:ext uri="{FF2B5EF4-FFF2-40B4-BE49-F238E27FC236}">
                <a16:creationId xmlns:a16="http://schemas.microsoft.com/office/drawing/2014/main" id="{DDEBE7EE-911B-79DB-C426-E71385E7E01C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11971" y="4031712"/>
            <a:ext cx="963023" cy="766427"/>
          </a:xfrm>
          <a:prstGeom prst="bentConnector3">
            <a:avLst>
              <a:gd name="adj1" fmla="val 50000"/>
            </a:avLst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393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89627" y="130366"/>
            <a:ext cx="6197384" cy="814500"/>
          </a:xfrm>
        </p:spPr>
        <p:txBody>
          <a:bodyPr/>
          <a:lstStyle/>
          <a:p>
            <a:pPr algn="ctr"/>
            <a:r>
              <a:rPr lang="en-GB" sz="4800" b="1" dirty="0">
                <a:solidFill>
                  <a:schemeClr val="bg1"/>
                </a:solidFill>
                <a:latin typeface="+mn-lt"/>
              </a:rPr>
              <a:t>Want to know more?</a:t>
            </a:r>
            <a:endParaRPr lang="en-GB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6133"/>
            <a:ext cx="12192000" cy="541867"/>
          </a:xfrm>
          <a:prstGeom prst="rect">
            <a:avLst/>
          </a:prstGeom>
        </p:spPr>
      </p:pic>
      <p:sp>
        <p:nvSpPr>
          <p:cNvPr id="15" name="Oval 5"/>
          <p:cNvSpPr/>
          <p:nvPr/>
        </p:nvSpPr>
        <p:spPr bwMode="auto">
          <a:xfrm>
            <a:off x="7428783" y="2629872"/>
            <a:ext cx="1944254" cy="1944254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/>
              <a:t>Diversity</a:t>
            </a:r>
            <a:endParaRPr lang="en-GB" dirty="0"/>
          </a:p>
        </p:txBody>
      </p:sp>
      <p:sp>
        <p:nvSpPr>
          <p:cNvPr id="16" name="Oval 7"/>
          <p:cNvSpPr/>
          <p:nvPr/>
        </p:nvSpPr>
        <p:spPr bwMode="auto">
          <a:xfrm>
            <a:off x="8993991" y="1309311"/>
            <a:ext cx="1834272" cy="1834272"/>
          </a:xfrm>
          <a:prstGeom prst="ellipse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Mission/ Scientific Contribution</a:t>
            </a:r>
            <a:endParaRPr lang="en-GB" sz="1600"/>
          </a:p>
        </p:txBody>
      </p:sp>
      <p:sp>
        <p:nvSpPr>
          <p:cNvPr id="17" name="Oval 8"/>
          <p:cNvSpPr>
            <a:spLocks noChangeAspect="1"/>
          </p:cNvSpPr>
          <p:nvPr/>
        </p:nvSpPr>
        <p:spPr bwMode="auto">
          <a:xfrm>
            <a:off x="9607129" y="3184134"/>
            <a:ext cx="1420217" cy="1420217"/>
          </a:xfrm>
          <a:prstGeom prst="ellipse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Other</a:t>
            </a:r>
            <a:endParaRPr lang="en-GB" sz="1600"/>
          </a:p>
        </p:txBody>
      </p:sp>
      <p:sp>
        <p:nvSpPr>
          <p:cNvPr id="18" name="Oval 9"/>
          <p:cNvSpPr>
            <a:spLocks noChangeAspect="1"/>
          </p:cNvSpPr>
          <p:nvPr/>
        </p:nvSpPr>
        <p:spPr bwMode="auto">
          <a:xfrm>
            <a:off x="9037325" y="4399577"/>
            <a:ext cx="1002506" cy="1002506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Colleagues</a:t>
            </a:r>
            <a:endParaRPr lang="en-GB" sz="700"/>
          </a:p>
        </p:txBody>
      </p:sp>
      <p:sp>
        <p:nvSpPr>
          <p:cNvPr id="19" name="Oval 10"/>
          <p:cNvSpPr>
            <a:spLocks noChangeAspect="1"/>
          </p:cNvSpPr>
          <p:nvPr/>
        </p:nvSpPr>
        <p:spPr bwMode="auto">
          <a:xfrm>
            <a:off x="7936874" y="4662273"/>
            <a:ext cx="1002506" cy="1002506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/>
              <a:t>The work itself</a:t>
            </a:r>
            <a:endParaRPr lang="en-GB" sz="700"/>
          </a:p>
        </p:txBody>
      </p:sp>
      <p:sp>
        <p:nvSpPr>
          <p:cNvPr id="20" name="Oval 14"/>
          <p:cNvSpPr>
            <a:spLocks noChangeAspect="1"/>
          </p:cNvSpPr>
          <p:nvPr/>
        </p:nvSpPr>
        <p:spPr bwMode="auto">
          <a:xfrm>
            <a:off x="6751971" y="4327758"/>
            <a:ext cx="949343" cy="949343"/>
          </a:xfrm>
          <a:prstGeom prst="ellips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Challenges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1" name="Oval 15"/>
          <p:cNvSpPr>
            <a:spLocks noChangeAspect="1"/>
          </p:cNvSpPr>
          <p:nvPr/>
        </p:nvSpPr>
        <p:spPr bwMode="auto">
          <a:xfrm>
            <a:off x="6406736" y="3288830"/>
            <a:ext cx="949343" cy="949343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Tech- nologies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2" name="Oval 16"/>
          <p:cNvSpPr>
            <a:spLocks noChangeAspect="1"/>
          </p:cNvSpPr>
          <p:nvPr/>
        </p:nvSpPr>
        <p:spPr bwMode="auto">
          <a:xfrm>
            <a:off x="6705250" y="2092654"/>
            <a:ext cx="1017802" cy="1017802"/>
          </a:xfrm>
          <a:prstGeom prst="ellipse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 dirty="0">
                <a:solidFill>
                  <a:sysClr val="windowText" lastClr="000000"/>
                </a:solidFill>
              </a:rPr>
              <a:t>Benefits and Remuneration</a:t>
            </a:r>
            <a:endParaRPr lang="en-GB" sz="700" dirty="0">
              <a:solidFill>
                <a:sysClr val="windowText" lastClr="000000"/>
              </a:solidFill>
            </a:endParaRPr>
          </a:p>
        </p:txBody>
      </p:sp>
      <p:sp>
        <p:nvSpPr>
          <p:cNvPr id="23" name="Oval 17"/>
          <p:cNvSpPr>
            <a:spLocks noChangeAspect="1"/>
          </p:cNvSpPr>
          <p:nvPr/>
        </p:nvSpPr>
        <p:spPr bwMode="auto">
          <a:xfrm>
            <a:off x="7883850" y="1566050"/>
            <a:ext cx="949343" cy="949343"/>
          </a:xfrm>
          <a:prstGeom prst="ellipse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700">
                <a:solidFill>
                  <a:sysClr val="windowText" lastClr="000000"/>
                </a:solidFill>
              </a:rPr>
              <a:t>Pride</a:t>
            </a:r>
            <a:endParaRPr lang="en-GB" sz="70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0649" y="1722462"/>
            <a:ext cx="6096000" cy="23011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bg1"/>
                </a:solidFill>
                <a:latin typeface="PT Sans"/>
              </a:rPr>
              <a:t>Visit our website:</a:t>
            </a:r>
          </a:p>
          <a:p>
            <a:pPr>
              <a:lnSpc>
                <a:spcPct val="150000"/>
              </a:lnSpc>
            </a:pPr>
            <a:r>
              <a:rPr lang="en-GB" sz="4000" b="1" dirty="0">
                <a:solidFill>
                  <a:schemeClr val="bg1"/>
                </a:solidFill>
                <a:latin typeface="PT Sans"/>
              </a:rPr>
              <a:t>https://diversity-and-inclusion.web.cern.ch/</a:t>
            </a:r>
          </a:p>
        </p:txBody>
      </p:sp>
    </p:spTree>
    <p:extLst>
      <p:ext uri="{BB962C8B-B14F-4D97-AF65-F5344CB8AC3E}">
        <p14:creationId xmlns:p14="http://schemas.microsoft.com/office/powerpoint/2010/main" val="928926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634</Words>
  <Application>Microsoft Office PowerPoint</Application>
  <PresentationFormat>Widescreen</PresentationFormat>
  <Paragraphs>163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PT Sans</vt:lpstr>
      <vt:lpstr>Wingdings</vt:lpstr>
      <vt:lpstr>Office Theme</vt:lpstr>
      <vt:lpstr>Diversity &amp; Inclusion</vt:lpstr>
      <vt:lpstr>Diversity &amp; Inclusion: the basics</vt:lpstr>
      <vt:lpstr>PowerPoint Presentation</vt:lpstr>
      <vt:lpstr>Diversity &amp; Inclusion: for scientific excellence</vt:lpstr>
      <vt:lpstr>Diversity = No.1  most appreciated workplace attribute*</vt:lpstr>
      <vt:lpstr>PowerPoint Presentation</vt:lpstr>
      <vt:lpstr>PowerPoint Presentation</vt:lpstr>
      <vt:lpstr>The Diversity &amp; Inclusion (“D&amp;I”) Programme</vt:lpstr>
      <vt:lpstr>Want to know more?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Zelia Carvalho</dc:creator>
  <cp:lastModifiedBy>Nathalie Perkins</cp:lastModifiedBy>
  <cp:revision>96</cp:revision>
  <dcterms:created xsi:type="dcterms:W3CDTF">2021-09-15T14:55:42Z</dcterms:created>
  <dcterms:modified xsi:type="dcterms:W3CDTF">2024-04-29T07:07:13Z</dcterms:modified>
</cp:coreProperties>
</file>