
<file path=[Content_Types].xml><?xml version="1.0" encoding="utf-8"?>
<Types xmlns="http://schemas.openxmlformats.org/package/2006/content-types">
  <Default Extension="jpeg" ContentType="image/jpeg"/>
  <Default Extension="m4v" ContentType="video/unknown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0"/>
  </p:notesMasterIdLst>
  <p:sldIdLst>
    <p:sldId id="307" r:id="rId2"/>
    <p:sldId id="2289" r:id="rId3"/>
    <p:sldId id="1155" r:id="rId4"/>
    <p:sldId id="434" r:id="rId5"/>
    <p:sldId id="2344" r:id="rId6"/>
    <p:sldId id="1140" r:id="rId7"/>
    <p:sldId id="2277" r:id="rId8"/>
    <p:sldId id="2368" r:id="rId9"/>
    <p:sldId id="2364" r:id="rId10"/>
    <p:sldId id="2358" r:id="rId11"/>
    <p:sldId id="2380" r:id="rId12"/>
    <p:sldId id="2376" r:id="rId13"/>
    <p:sldId id="2377" r:id="rId14"/>
    <p:sldId id="2378" r:id="rId15"/>
    <p:sldId id="275" r:id="rId16"/>
    <p:sldId id="2375" r:id="rId17"/>
    <p:sldId id="2371" r:id="rId18"/>
    <p:sldId id="2284" r:id="rId19"/>
  </p:sldIdLst>
  <p:sldSz cx="9144000" cy="5143500" type="screen16x9"/>
  <p:notesSz cx="6858000" cy="9144000"/>
  <p:defaultTextStyle>
    <a:defPPr marL="0" marR="0" indent="0" algn="l" defTabSz="482186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949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120547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241093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361640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482186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602732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723279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843826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964372" algn="ctr" defTabSz="3080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98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5D96"/>
    <a:srgbClr val="001855"/>
    <a:srgbClr val="001754"/>
    <a:srgbClr val="0BF4CD"/>
    <a:srgbClr val="6BA9E8"/>
    <a:srgbClr val="DCDEE0"/>
    <a:srgbClr val="2F5D96"/>
    <a:srgbClr val="41C0C3"/>
    <a:srgbClr val="0AC4A3"/>
    <a:srgbClr val="2C84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70"/>
    <p:restoredTop sz="88435"/>
  </p:normalViewPr>
  <p:slideViewPr>
    <p:cSldViewPr snapToGrid="0" snapToObjects="1">
      <p:cViewPr varScale="1">
        <p:scale>
          <a:sx n="111" d="100"/>
          <a:sy n="111" d="100"/>
        </p:scale>
        <p:origin x="208" y="824"/>
      </p:cViewPr>
      <p:guideLst>
        <p:guide orient="horz" pos="1620"/>
        <p:guide pos="2880"/>
      </p:guideLst>
    </p:cSldViewPr>
  </p:slid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 snapToObjects="1">
      <p:cViewPr varScale="1">
        <p:scale>
          <a:sx n="136" d="100"/>
          <a:sy n="136" d="100"/>
        </p:scale>
        <p:origin x="453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958141764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1pPr>
    <a:lvl2pPr indent="120547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2pPr>
    <a:lvl3pPr indent="241093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3pPr>
    <a:lvl4pPr indent="361640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4pPr>
    <a:lvl5pPr indent="482186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5pPr>
    <a:lvl6pPr indent="602732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6pPr>
    <a:lvl7pPr indent="723279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7pPr>
    <a:lvl8pPr indent="843826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8pPr>
    <a:lvl9pPr indent="964372" defTabSz="241093" latinLnBrk="0">
      <a:lnSpc>
        <a:spcPct val="117999"/>
      </a:lnSpc>
      <a:defRPr sz="116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20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Knowledge Transfer group at CERN aims to engage with experts in science, technology and industry in order to create opportunities for the transfer of CERN’s technology and know-how. 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ultimate goal is to accelerate innovation and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maximise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the global positive impact of CERN on society. This is done by promoting and transferring the technological and human capital developed at CERN.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CERN KT group promotes CERN as a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centre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of technological excellence, and promotes the positive impact of fundamental research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organisations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on society.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defTabSz="321457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tx1"/>
                </a:solidFill>
              </a:rPr>
              <a:t>Additional resources:</a:t>
            </a:r>
          </a:p>
          <a:p>
            <a:pPr marL="0" indent="0">
              <a:buFont typeface="Arial" panose="020B0604020202020204" pitchFamily="34" charset="0"/>
              <a:buNone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https://kt.cern/about-us</a:t>
            </a:r>
          </a:p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5968773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71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38168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9499122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1600437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0D1F2-948F-4917-2317-9BE306464C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AF265CD-3F4E-B80F-B461-BBB0162A52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C976E77-46CA-1BE7-0DA0-132FDFDABFF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26153893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81DD555-E143-004D-25ED-AC78AFF93F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FDDCA8D-0AC7-DCB4-1420-2FE0F8C2B21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BF82044-95B0-0475-E937-9F80354AA1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0382958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5DB2F4-C9DB-269A-1A67-328C3D9C0A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EE2A4F8-567E-7CC3-B592-225BC2773AF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9F026E4-9071-DCA5-D21E-D0AB9CCA4C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Knowledge Transfer group at CERN aims to engage with experts in science, technology and industry in order to create opportunities for the transfer of CERN’s technology and know-how. 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ultimate goal is to accelerate innovation and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maximise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the global positive impact of CERN on society. This is done by promoting and transferring the technological and human capital developed at CERN.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CERN KT group promotes CERN as a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centre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of technological excellence, and promotes the positive impact of fundamental research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organisations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on society.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defTabSz="321457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tx1"/>
                </a:solidFill>
              </a:rPr>
              <a:t>Additional resources:</a:t>
            </a:r>
          </a:p>
          <a:p>
            <a:pPr marL="0" indent="0">
              <a:buFont typeface="Arial" panose="020B0604020202020204" pitchFamily="34" charset="0"/>
              <a:buNone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https://kt.cern/about-us</a:t>
            </a:r>
          </a:p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18861861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6F7198-E5C2-2701-AB3A-097E7ECA1A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6EFFFA-2815-7E89-A6F8-9B194426F0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A0310B3-86D2-D9F4-3626-5D105823AEC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Knowledge Transfer group at CERN aims to engage with experts in science, technology and industry in order to create opportunities for the transfer of CERN’s technology and know-how. 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ultimate goal is to accelerate innovation and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maximise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the global positive impact of CERN on society. This is done by promoting and transferring the technological and human capital developed at CERN.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The CERN KT group promotes CERN as a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centre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of technological excellence, and promotes the positive impact of fundamental research </a:t>
            </a:r>
            <a:r>
              <a:rPr lang="en-US" sz="1547" b="0" i="0" dirty="0" err="1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organisations</a:t>
            </a: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 on society.</a:t>
            </a:r>
          </a:p>
          <a:p>
            <a:pPr marL="285750" indent="-285750">
              <a:buFont typeface="Arial" panose="020B0604020202020204" pitchFamily="34" charset="0"/>
              <a:buChar char="•"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marR="0" lvl="0" indent="0" defTabSz="321457" eaLnBrk="1" fontAlgn="auto" latinLnBrk="0" hangingPunct="1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="1" dirty="0">
                <a:solidFill>
                  <a:schemeClr val="tx1"/>
                </a:solidFill>
              </a:rPr>
              <a:t>Additional resources:</a:t>
            </a:r>
          </a:p>
          <a:p>
            <a:pPr marL="0" indent="0">
              <a:buFont typeface="Arial" panose="020B0604020202020204" pitchFamily="34" charset="0"/>
              <a:buNone/>
              <a:defRPr b="1"/>
            </a:pPr>
            <a:r>
              <a:rPr lang="en-US" sz="1547" b="0" i="0" dirty="0">
                <a:effectLst/>
                <a:latin typeface="Helvetica Neue"/>
                <a:ea typeface="Helvetica Neue"/>
                <a:cs typeface="Helvetica Neue"/>
                <a:sym typeface="Helvetica Neue"/>
              </a:rPr>
              <a:t>https://kt.cern/about-us</a:t>
            </a:r>
          </a:p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350980051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F7CC92-D308-4D3B-1022-594A2A2373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A8E080E-E11A-19E6-05EF-C279D7888A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F80A9F-B492-D705-E806-8E0C9281904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  <a:defRPr b="1"/>
            </a:pPr>
            <a:endParaRPr lang="en-US" sz="1547" b="0" i="0" dirty="0">
              <a:effectLst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  <p:extLst>
      <p:ext uri="{BB962C8B-B14F-4D97-AF65-F5344CB8AC3E}">
        <p14:creationId xmlns:p14="http://schemas.microsoft.com/office/powerpoint/2010/main" val="930762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892970" y="1701107"/>
            <a:ext cx="7358063" cy="174128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A3A0A553-E47C-5041-8110-3723D9F19A1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4723806" y="1372941"/>
            <a:ext cx="3750469" cy="331514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69727" y="1372941"/>
            <a:ext cx="3750469" cy="3315146"/>
          </a:xfrm>
          <a:prstGeom prst="rect">
            <a:avLst/>
          </a:prstGeom>
        </p:spPr>
        <p:txBody>
          <a:bodyPr/>
          <a:lstStyle>
            <a:lvl1pPr marL="180820" indent="-180820">
              <a:spcBef>
                <a:spcPts val="1688"/>
              </a:spcBef>
              <a:defRPr sz="1477"/>
            </a:lvl1pPr>
            <a:lvl2pPr marL="361640" indent="-180820">
              <a:spcBef>
                <a:spcPts val="1688"/>
              </a:spcBef>
              <a:defRPr sz="1477"/>
            </a:lvl2pPr>
            <a:lvl3pPr marL="542459" indent="-180820">
              <a:spcBef>
                <a:spcPts val="1688"/>
              </a:spcBef>
              <a:defRPr sz="1477"/>
            </a:lvl3pPr>
            <a:lvl4pPr marL="723279" indent="-180820">
              <a:spcBef>
                <a:spcPts val="1688"/>
              </a:spcBef>
              <a:defRPr sz="1477"/>
            </a:lvl4pPr>
            <a:lvl5pPr marL="904099" indent="-180820">
              <a:spcBef>
                <a:spcPts val="1688"/>
              </a:spcBef>
              <a:defRPr sz="1477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C22D9881-2ED8-074E-A50A-1FB2857100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4723806" y="2685605"/>
            <a:ext cx="3750469" cy="19890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4728178" y="468810"/>
            <a:ext cx="3750469" cy="19890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669727" y="468809"/>
            <a:ext cx="3750469" cy="420588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" name="Footer Placeholder 6">
            <a:extLst>
              <a:ext uri="{FF2B5EF4-FFF2-40B4-BE49-F238E27FC236}">
                <a16:creationId xmlns:a16="http://schemas.microsoft.com/office/drawing/2014/main" id="{4B6CBA0A-48FE-A44F-8FC4-78A44BE6F9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7FC8EBC4-7ABE-FA4D-8203-C22E9D8ED3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5" name="Slide Number">
            <a:extLst>
              <a:ext uri="{FF2B5EF4-FFF2-40B4-BE49-F238E27FC236}">
                <a16:creationId xmlns:a16="http://schemas.microsoft.com/office/drawing/2014/main" id="{E5C806CC-2DD0-2145-882F-C1E396E55319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778032" y="4791949"/>
            <a:ext cx="266098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695703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Regular Slide with Page Num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98A9442-6C30-E349-90FB-069BFEF1BFF3}"/>
              </a:ext>
            </a:extLst>
          </p:cNvPr>
          <p:cNvSpPr/>
          <p:nvPr userDrawn="1"/>
        </p:nvSpPr>
        <p:spPr bwMode="auto">
          <a:xfrm>
            <a:off x="0" y="4779086"/>
            <a:ext cx="9144000" cy="24877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endParaRPr lang="en-US" sz="1265" dirty="0">
              <a:solidFill>
                <a:srgbClr val="FFFFFF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0ACB22C-2B8B-6F44-91E9-82D1DA8ADD1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4636296"/>
            <a:ext cx="1955042" cy="507204"/>
          </a:xfrm>
          <a:prstGeom prst="rect">
            <a:avLst/>
          </a:prstGeom>
        </p:spPr>
      </p:pic>
      <p:sp>
        <p:nvSpPr>
          <p:cNvPr id="25" name="Content Placeholder 2"/>
          <p:cNvSpPr>
            <a:spLocks noGrp="1"/>
          </p:cNvSpPr>
          <p:nvPr>
            <p:ph idx="1"/>
          </p:nvPr>
        </p:nvSpPr>
        <p:spPr>
          <a:xfrm>
            <a:off x="564495" y="897564"/>
            <a:ext cx="7967946" cy="3886200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450"/>
              </a:spcBef>
              <a:buFontTx/>
              <a:buNone/>
              <a:defRPr sz="1500">
                <a:latin typeface="+mn-lt"/>
              </a:defRPr>
            </a:lvl1pPr>
            <a:lvl2pPr marL="342892" indent="0">
              <a:buFontTx/>
              <a:buNone/>
              <a:defRPr sz="1350">
                <a:latin typeface="+mn-lt"/>
              </a:defRPr>
            </a:lvl2pPr>
            <a:lvl3pPr marL="685783" indent="0">
              <a:buFontTx/>
              <a:buNone/>
              <a:defRPr sz="1350">
                <a:latin typeface="+mn-lt"/>
              </a:defRPr>
            </a:lvl3pPr>
            <a:lvl4pPr marL="1028675" indent="0">
              <a:buFontTx/>
              <a:buNone/>
              <a:defRPr sz="1200">
                <a:latin typeface="+mn-lt"/>
              </a:defRPr>
            </a:lvl4pPr>
            <a:lvl5pPr marL="1371566" indent="0">
              <a:buFontTx/>
              <a:buNone/>
              <a:defRPr sz="1200">
                <a:latin typeface="+mn-lt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8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1403649" y="1"/>
            <a:ext cx="6552728" cy="708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>
            <a:lvl1pPr>
              <a:defRPr sz="2100" b="1">
                <a:effectLst/>
                <a:latin typeface="+mn-lt"/>
              </a:defRPr>
            </a:lvl1pPr>
          </a:lstStyle>
          <a:p>
            <a:pPr lvl="0"/>
            <a:r>
              <a:rPr lang="en-US" dirty="0"/>
              <a:t>Click to edit Master title style</a:t>
            </a:r>
          </a:p>
        </p:txBody>
      </p:sp>
      <p:grpSp>
        <p:nvGrpSpPr>
          <p:cNvPr id="11" name="Group 10"/>
          <p:cNvGrpSpPr/>
          <p:nvPr userDrawn="1"/>
        </p:nvGrpSpPr>
        <p:grpSpPr>
          <a:xfrm>
            <a:off x="0" y="-1385"/>
            <a:ext cx="1080000" cy="720000"/>
            <a:chOff x="76200" y="75900"/>
            <a:chExt cx="1245910" cy="840088"/>
          </a:xfrm>
        </p:grpSpPr>
        <p:grpSp>
          <p:nvGrpSpPr>
            <p:cNvPr id="16" name="Group 15"/>
            <p:cNvGrpSpPr/>
            <p:nvPr userDrawn="1"/>
          </p:nvGrpSpPr>
          <p:grpSpPr>
            <a:xfrm>
              <a:off x="76200" y="76073"/>
              <a:ext cx="404660" cy="839915"/>
              <a:chOff x="76200" y="76073"/>
              <a:chExt cx="404660" cy="839915"/>
            </a:xfrm>
          </p:grpSpPr>
          <p:pic>
            <p:nvPicPr>
              <p:cNvPr id="18" name="Picture 17" descr="CERN logo"/>
              <p:cNvPicPr>
                <a:picLocks noChangeArrowheads="1"/>
              </p:cNvPicPr>
              <p:nvPr userDrawn="1"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" y="511664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9" name="Picture 18" descr="medipixlogo"/>
              <p:cNvPicPr>
                <a:picLocks noChangeArrowheads="1"/>
              </p:cNvPicPr>
              <p:nvPr userDrawn="1"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200" y="76073"/>
                <a:ext cx="404660" cy="4043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7" name="Picture 2"/>
            <p:cNvPicPr>
              <a:picLocks noChangeArrowheads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4510" y="75900"/>
              <a:ext cx="777600" cy="838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10" name="Slide Number">
            <a:extLst>
              <a:ext uri="{FF2B5EF4-FFF2-40B4-BE49-F238E27FC236}">
                <a16:creationId xmlns:a16="http://schemas.microsoft.com/office/drawing/2014/main" id="{8C40552F-A06F-9942-8F1D-09D751D7280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778032" y="4791949"/>
            <a:ext cx="266098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  <p:sp>
        <p:nvSpPr>
          <p:cNvPr id="15" name="Footer Placeholder 6">
            <a:extLst>
              <a:ext uri="{FF2B5EF4-FFF2-40B4-BE49-F238E27FC236}">
                <a16:creationId xmlns:a16="http://schemas.microsoft.com/office/drawing/2014/main" id="{85D2FC7F-6C7B-6544-BB85-A45ED6D0B56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32816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04599"/>
            <a:ext cx="8220075" cy="84852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F247148A-11E9-0644-8DC6-4AB1678DE3B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4" name="Slide Number">
            <a:extLst>
              <a:ext uri="{FF2B5EF4-FFF2-40B4-BE49-F238E27FC236}">
                <a16:creationId xmlns:a16="http://schemas.microsoft.com/office/drawing/2014/main" id="{6C23A486-B874-9942-870C-C022BEA5F89F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8778032" y="4791949"/>
            <a:ext cx="266098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051769670"/>
      </p:ext>
    </p:extLst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F4E-7E80-491F-8B7A-DF44434EEF15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5A381858-99DA-B041-90D6-21C0DE7D5C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919989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Manuela.Cirilli@cern.ch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522000" y="349194"/>
            <a:ext cx="8100000" cy="837637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13221"/>
            <a:ext cx="2970000" cy="24593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74000" y="2113221"/>
            <a:ext cx="2970000" cy="24593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3087000" y="2113221"/>
            <a:ext cx="2970000" cy="24593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1" name="Espace réservé du contenu 2"/>
          <p:cNvSpPr>
            <a:spLocks noGrp="1"/>
          </p:cNvSpPr>
          <p:nvPr>
            <p:ph idx="1"/>
          </p:nvPr>
        </p:nvSpPr>
        <p:spPr>
          <a:xfrm>
            <a:off x="522000" y="1325674"/>
            <a:ext cx="8100000" cy="787547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981259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Footer Placeholder 6">
            <a:extLst>
              <a:ext uri="{FF2B5EF4-FFF2-40B4-BE49-F238E27FC236}">
                <a16:creationId xmlns:a16="http://schemas.microsoft.com/office/drawing/2014/main" id="{98D024AF-03B4-EB4B-AC44-ED01AFED9F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936501833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tif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3719" y="1"/>
            <a:ext cx="4908093" cy="7241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9277" y="914177"/>
            <a:ext cx="8622780" cy="3593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828B7C2-B606-E34C-8F3A-E107EAC74289}"/>
              </a:ext>
            </a:extLst>
          </p:cNvPr>
          <p:cNvSpPr/>
          <p:nvPr userDrawn="1"/>
        </p:nvSpPr>
        <p:spPr bwMode="auto">
          <a:xfrm>
            <a:off x="0" y="4682278"/>
            <a:ext cx="9144000" cy="46800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endParaRPr lang="en-US" sz="1265" dirty="0">
              <a:solidFill>
                <a:srgbClr val="FFFFFF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AE1F35-C1B5-844D-BF4C-A5462A6EF1F9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4652922"/>
            <a:ext cx="1955042" cy="507204"/>
          </a:xfrm>
          <a:prstGeom prst="rect">
            <a:avLst/>
          </a:prstGeom>
        </p:spPr>
      </p:pic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78032" y="4791949"/>
            <a:ext cx="266098" cy="248658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949"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FR" smtClean="0"/>
              <a:pPr/>
              <a:t>‹#›</a:t>
            </a:fld>
            <a:endParaRPr lang="en-FR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34AC93C-EDB6-CC4D-BE85-8B01F1D160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88">
                <a:solidFill>
                  <a:schemeClr val="bg1"/>
                </a:solidFill>
              </a:defRPr>
            </a:lvl1pPr>
          </a:lstStyle>
          <a:p>
            <a:r>
              <a:rPr lang="en-GB"/>
              <a:t>Manuela.Cirilli@cern.ch</a:t>
            </a:r>
            <a:endParaRPr lang="en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5" r:id="rId2"/>
    <p:sldLayoutId id="2147483657" r:id="rId3"/>
    <p:sldLayoutId id="2147483663" r:id="rId4"/>
    <p:sldLayoutId id="2147483665" r:id="rId5"/>
    <p:sldLayoutId id="2147483666" r:id="rId6"/>
    <p:sldLayoutId id="2147483671" r:id="rId7"/>
    <p:sldLayoutId id="2147483686" r:id="rId8"/>
    <p:sldLayoutId id="2147483692" r:id="rId9"/>
  </p:sldLayoutIdLst>
  <p:transition spd="med"/>
  <p:hf hdr="0" dt="0"/>
  <p:txStyles>
    <p:titleStyle>
      <a:lvl1pPr marL="0" marR="0" indent="0" algn="l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ln>
            <a:noFill/>
          </a:ln>
          <a:solidFill>
            <a:srgbClr val="000000"/>
          </a:solidFill>
          <a:uFillTx/>
          <a:latin typeface="Helvetica" pitchFamily="2" charset="0"/>
          <a:ea typeface="+mj-ea"/>
          <a:cs typeface="+mn-cs"/>
          <a:sym typeface="Helvetica Light"/>
        </a:defRPr>
      </a:lvl1pPr>
      <a:lvl2pPr marL="0" marR="0" indent="120547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41093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361640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482186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602732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723279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843826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964372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219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0" marR="0" indent="0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None/>
        <a:tabLst/>
        <a:defRPr sz="21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234396" marR="0" indent="0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None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468792" marR="0" indent="0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None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703188" marR="0" indent="0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None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937584" marR="0" indent="0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None/>
        <a:tabLst/>
        <a:defRPr sz="1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406376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1640772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1875168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109564" marR="0" indent="-234396" algn="l" defTabSz="308063" rtl="0" latinLnBrk="0">
        <a:lnSpc>
          <a:spcPct val="100000"/>
        </a:lnSpc>
        <a:spcBef>
          <a:spcPts val="2215"/>
        </a:spcBef>
        <a:spcAft>
          <a:spcPts val="0"/>
        </a:spcAft>
        <a:buClrTx/>
        <a:buSzPct val="75000"/>
        <a:buFontTx/>
        <a:buChar char="•"/>
        <a:tabLst/>
        <a:defRPr sz="1898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20547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241093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361640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482186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602732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723279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843826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964372" algn="ctr" defTabSz="308063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49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svg"/><Relationship Id="rId7" Type="http://schemas.openxmlformats.org/officeDocument/2006/relationships/image" Target="../media/image44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svg"/><Relationship Id="rId10" Type="http://schemas.openxmlformats.org/officeDocument/2006/relationships/image" Target="../media/image47.png"/><Relationship Id="rId4" Type="http://schemas.openxmlformats.org/officeDocument/2006/relationships/image" Target="../media/image41.png"/><Relationship Id="rId9" Type="http://schemas.openxmlformats.org/officeDocument/2006/relationships/image" Target="../media/image46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../media/media1.m4v"/><Relationship Id="rId1" Type="http://schemas.microsoft.com/office/2007/relationships/media" Target="../media/media1.m4v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7" Type="http://schemas.openxmlformats.org/officeDocument/2006/relationships/image" Target="../media/image20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1.png"/><Relationship Id="rId7" Type="http://schemas.microsoft.com/office/2007/relationships/hdphoto" Target="../media/hdphoto1.wdp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7477B5-C6A7-0848-A99A-9BCF6EA388BB}"/>
              </a:ext>
            </a:extLst>
          </p:cNvPr>
          <p:cNvSpPr/>
          <p:nvPr/>
        </p:nvSpPr>
        <p:spPr>
          <a:xfrm>
            <a:off x="1" y="4127495"/>
            <a:ext cx="9143999" cy="353943"/>
          </a:xfrm>
          <a:prstGeom prst="rect">
            <a:avLst/>
          </a:prstGeom>
          <a:solidFill>
            <a:srgbClr val="2F5D9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/>
            <a:endParaRPr lang="en-FR" sz="1800">
              <a:solidFill>
                <a:srgbClr val="FFFFFF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8CB1FEB-B9ED-2B02-47FD-D6C05044FA98}"/>
              </a:ext>
            </a:extLst>
          </p:cNvPr>
          <p:cNvSpPr txBox="1"/>
          <p:nvPr/>
        </p:nvSpPr>
        <p:spPr>
          <a:xfrm rot="16200000">
            <a:off x="6643077" y="4488997"/>
            <a:ext cx="4627452" cy="213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24766">
              <a:defRPr sz="4320"/>
            </a:pPr>
            <a:r>
              <a:rPr lang="en-US" sz="788" dirty="0">
                <a:solidFill>
                  <a:srgbClr val="D9D9D9"/>
                </a:solidFill>
                <a:latin typeface="Helvetica" pitchFamily="2" charset="0"/>
              </a:rPr>
              <a:t>Photo: CNAO treatment room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C6938C7-83C6-7178-253D-A4FAA79F188A}"/>
              </a:ext>
            </a:extLst>
          </p:cNvPr>
          <p:cNvSpPr txBox="1"/>
          <p:nvPr/>
        </p:nvSpPr>
        <p:spPr>
          <a:xfrm rot="16200000">
            <a:off x="-595696" y="2508230"/>
            <a:ext cx="1894657" cy="2135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defTabSz="124766">
              <a:defRPr sz="4320"/>
            </a:pPr>
            <a:r>
              <a:rPr lang="en-US" sz="788" dirty="0">
                <a:solidFill>
                  <a:srgbClr val="D9D9D9"/>
                </a:solidFill>
                <a:latin typeface="Helvetica" pitchFamily="2" charset="0"/>
              </a:rPr>
              <a:t>Photo: CERN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7B3C434-948B-CA12-A916-8EDE74B86E6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3999" cy="5143500"/>
          </a:xfrm>
          <a:prstGeom prst="rect">
            <a:avLst/>
          </a:prstGeom>
        </p:spPr>
      </p:pic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3B2A2B7-28A8-0F4D-A9B3-B33C044F8371}"/>
              </a:ext>
            </a:extLst>
          </p:cNvPr>
          <p:cNvSpPr txBox="1">
            <a:spLocks/>
          </p:cNvSpPr>
          <p:nvPr/>
        </p:nvSpPr>
        <p:spPr>
          <a:xfrm>
            <a:off x="126893" y="4381753"/>
            <a:ext cx="3354153" cy="454631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 marL="0" marR="0" indent="0" algn="l" defTabSz="642915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66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5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algn="l"/>
            <a:r>
              <a:rPr lang="en-GB" sz="1350" i="1" dirty="0"/>
              <a:t>Manuela Cirilli, </a:t>
            </a:r>
          </a:p>
          <a:p>
            <a:pPr algn="l"/>
            <a:r>
              <a:rPr lang="en-GB" sz="1350" i="1" dirty="0"/>
              <a:t>Medical Applications Adviser</a:t>
            </a:r>
          </a:p>
          <a:p>
            <a:pPr algn="l"/>
            <a:r>
              <a:rPr lang="en-GB" sz="1350" i="1" dirty="0"/>
              <a:t>CERN Knowledge Transfer group</a:t>
            </a:r>
            <a:endParaRPr lang="en-FR" sz="1350" i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FAB4DD6-8849-D243-85FF-9845633BBB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58990" y="1916747"/>
            <a:ext cx="4198411" cy="730631"/>
          </a:xfrm>
          <a:solidFill>
            <a:srgbClr val="1F2D35"/>
          </a:solidFill>
        </p:spPr>
        <p:txBody>
          <a:bodyPr>
            <a:noAutofit/>
          </a:bodyPr>
          <a:lstStyle/>
          <a:p>
            <a:r>
              <a:rPr lang="en-FR" sz="2400" dirty="0">
                <a:solidFill>
                  <a:schemeClr val="bg2"/>
                </a:solidFill>
              </a:rPr>
              <a:t>From CERN technologies to impactful innovations</a:t>
            </a:r>
          </a:p>
        </p:txBody>
      </p:sp>
    </p:spTree>
    <p:extLst>
      <p:ext uri="{BB962C8B-B14F-4D97-AF65-F5344CB8AC3E}">
        <p14:creationId xmlns:p14="http://schemas.microsoft.com/office/powerpoint/2010/main" val="1998090512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E6AA3B4-4B13-3A4A-A30B-D5000F3EF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24403-8AA2-8E4A-B0B6-6AD51F177BF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10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45888-D306-C747-BD64-76D95F6F0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466EFC2-19A4-8D29-FBB5-7CF8D968A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87194" y="0"/>
            <a:ext cx="9801012" cy="4628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593821"/>
      </p:ext>
    </p:extLst>
  </p:cSld>
  <p:clrMapOvr>
    <a:masterClrMapping/>
  </p:clrMapOvr>
  <p:transition spd="slow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36248E6-681F-4FC4-D38C-7763ECEF70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685E7BF-B4BB-B11A-3815-D37C1DC84AA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20B4C47-28C5-A999-4F3E-439623E1175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11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ACDFC3-662A-743F-2B10-25231F2EF4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2301F61-8A50-E3C1-3E7F-E8D9AE8DD9A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258"/>
          <a:stretch/>
        </p:blipFill>
        <p:spPr>
          <a:xfrm>
            <a:off x="114297" y="409902"/>
            <a:ext cx="6722406" cy="450637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F1617C6-47BA-7992-9120-09211AE59D52}"/>
              </a:ext>
            </a:extLst>
          </p:cNvPr>
          <p:cNvSpPr/>
          <p:nvPr/>
        </p:nvSpPr>
        <p:spPr>
          <a:xfrm rot="16200000">
            <a:off x="4758459" y="2960790"/>
            <a:ext cx="61985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rgbClr val="41C0C3"/>
                </a:solidFill>
              </a:rPr>
              <a:t>https://</a:t>
            </a:r>
            <a:r>
              <a:rPr lang="en-GB" sz="1200" dirty="0" err="1">
                <a:solidFill>
                  <a:srgbClr val="41C0C3"/>
                </a:solidFill>
              </a:rPr>
              <a:t>kt.cern</a:t>
            </a:r>
            <a:r>
              <a:rPr lang="en-GB" sz="1200" dirty="0">
                <a:solidFill>
                  <a:srgbClr val="41C0C3"/>
                </a:solidFill>
              </a:rPr>
              <a:t>/activities-services/intellectual-property-management</a:t>
            </a:r>
          </a:p>
        </p:txBody>
      </p:sp>
      <p:sp>
        <p:nvSpPr>
          <p:cNvPr id="14" name="Ellips 13">
            <a:extLst>
              <a:ext uri="{FF2B5EF4-FFF2-40B4-BE49-F238E27FC236}">
                <a16:creationId xmlns:a16="http://schemas.microsoft.com/office/drawing/2014/main" id="{3C0421EB-CBA6-4AE3-8A83-39129C370ECF}"/>
              </a:ext>
            </a:extLst>
          </p:cNvPr>
          <p:cNvSpPr/>
          <p:nvPr/>
        </p:nvSpPr>
        <p:spPr>
          <a:xfrm rot="20176053">
            <a:off x="4082294" y="1634237"/>
            <a:ext cx="1509700" cy="1121214"/>
          </a:xfrm>
          <a:custGeom>
            <a:avLst/>
            <a:gdLst>
              <a:gd name="connsiteX0" fmla="*/ 0 w 1509700"/>
              <a:gd name="connsiteY0" fmla="*/ 560607 h 1121214"/>
              <a:gd name="connsiteX1" fmla="*/ 754850 w 1509700"/>
              <a:gd name="connsiteY1" fmla="*/ 0 h 1121214"/>
              <a:gd name="connsiteX2" fmla="*/ 1509700 w 1509700"/>
              <a:gd name="connsiteY2" fmla="*/ 560607 h 1121214"/>
              <a:gd name="connsiteX3" fmla="*/ 754850 w 1509700"/>
              <a:gd name="connsiteY3" fmla="*/ 1121214 h 1121214"/>
              <a:gd name="connsiteX4" fmla="*/ 0 w 1509700"/>
              <a:gd name="connsiteY4" fmla="*/ 560607 h 11212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09700" h="1121214" fill="none" extrusionOk="0">
                <a:moveTo>
                  <a:pt x="0" y="560607"/>
                </a:moveTo>
                <a:cubicBezTo>
                  <a:pt x="72296" y="259568"/>
                  <a:pt x="363846" y="-53276"/>
                  <a:pt x="754850" y="0"/>
                </a:cubicBezTo>
                <a:cubicBezTo>
                  <a:pt x="1133455" y="-5863"/>
                  <a:pt x="1484495" y="274723"/>
                  <a:pt x="1509700" y="560607"/>
                </a:cubicBezTo>
                <a:cubicBezTo>
                  <a:pt x="1504873" y="824190"/>
                  <a:pt x="1134135" y="1173477"/>
                  <a:pt x="754850" y="1121214"/>
                </a:cubicBezTo>
                <a:cubicBezTo>
                  <a:pt x="355458" y="1131011"/>
                  <a:pt x="35777" y="878824"/>
                  <a:pt x="0" y="560607"/>
                </a:cubicBezTo>
                <a:close/>
              </a:path>
              <a:path w="1509700" h="1121214" stroke="0" extrusionOk="0">
                <a:moveTo>
                  <a:pt x="0" y="560607"/>
                </a:moveTo>
                <a:cubicBezTo>
                  <a:pt x="-7940" y="246094"/>
                  <a:pt x="278206" y="22426"/>
                  <a:pt x="754850" y="0"/>
                </a:cubicBezTo>
                <a:cubicBezTo>
                  <a:pt x="1222672" y="10722"/>
                  <a:pt x="1472966" y="252160"/>
                  <a:pt x="1509700" y="560607"/>
                </a:cubicBezTo>
                <a:cubicBezTo>
                  <a:pt x="1454828" y="923808"/>
                  <a:pt x="1157244" y="1201349"/>
                  <a:pt x="754850" y="1121214"/>
                </a:cubicBezTo>
                <a:cubicBezTo>
                  <a:pt x="310944" y="1106434"/>
                  <a:pt x="52120" y="895126"/>
                  <a:pt x="0" y="560607"/>
                </a:cubicBezTo>
                <a:close/>
              </a:path>
            </a:pathLst>
          </a:custGeom>
          <a:solidFill>
            <a:srgbClr val="FFFC00">
              <a:alpha val="5000"/>
            </a:srgbClr>
          </a:solidFill>
          <a:ln w="133350">
            <a:solidFill>
              <a:srgbClr val="FFFC00">
                <a:alpha val="56537"/>
              </a:srgbClr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ellipse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 anchorCtr="1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36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pPr>
            <a:endParaRPr kumimoji="0" lang="en-US" sz="3600" b="0" i="0" u="none" strike="noStrike" cap="none" spc="0" normalizeH="0" baseline="0">
              <a:ln>
                <a:noFill/>
              </a:ln>
              <a:solidFill>
                <a:srgbClr val="FFFC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023691208"/>
      </p:ext>
    </p:extLst>
  </p:cSld>
  <p:clrMapOvr>
    <a:masterClrMapping/>
  </p:clrMapOvr>
  <p:transition spd="slow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DD8CD0F-8333-5DB3-7288-DAE65D76D8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C42CCB2-9213-91BC-B71A-DB23BD7E077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323532-1AD3-DD43-1A21-35E7D92B686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12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BE0932-DF4D-3109-E018-D2A114C388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7F3C640-364C-3269-C177-5E5965F77EAC}"/>
              </a:ext>
            </a:extLst>
          </p:cNvPr>
          <p:cNvSpPr/>
          <p:nvPr/>
        </p:nvSpPr>
        <p:spPr>
          <a:xfrm rot="16200000">
            <a:off x="3926035" y="3063897"/>
            <a:ext cx="61985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rgbClr val="41C0C3"/>
                </a:solidFill>
              </a:rPr>
              <a:t>https://</a:t>
            </a:r>
            <a:r>
              <a:rPr lang="en-GB" sz="1200" dirty="0" err="1">
                <a:solidFill>
                  <a:srgbClr val="41C0C3"/>
                </a:solidFill>
              </a:rPr>
              <a:t>opensource.web.cern.ch</a:t>
            </a:r>
            <a:endParaRPr lang="en-GB" sz="1200" dirty="0">
              <a:solidFill>
                <a:srgbClr val="41C0C3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166693F-EBE5-A259-BCD2-0926B81D4C1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0268"/>
          <a:stretch/>
        </p:blipFill>
        <p:spPr>
          <a:xfrm>
            <a:off x="331354" y="151192"/>
            <a:ext cx="6441172" cy="46153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EDD53F-AABC-6ED9-A02C-1E41D65A54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5111" y="2458869"/>
            <a:ext cx="1731064" cy="2056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6439729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66CB03-5B98-EC42-2AE2-362AAC11A6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12E856C-2C3D-2506-270C-924C3E3268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B11861-3EE4-A1B3-A8C6-CA551C4AA8D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13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906F02-23DC-B314-1604-103FE3180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err="1"/>
              <a:t>Manuela.Cirilli@cern.ch</a:t>
            </a:r>
            <a:endParaRPr lang="en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F591E0-CB71-55F2-71D0-4FC6AF3E60A3}"/>
              </a:ext>
            </a:extLst>
          </p:cNvPr>
          <p:cNvSpPr/>
          <p:nvPr/>
        </p:nvSpPr>
        <p:spPr>
          <a:xfrm rot="16200000">
            <a:off x="4758459" y="2960790"/>
            <a:ext cx="61985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rgbClr val="41C0C3"/>
                </a:solidFill>
              </a:rPr>
              <a:t>https://</a:t>
            </a:r>
            <a:r>
              <a:rPr lang="en-GB" sz="1200" dirty="0" err="1">
                <a:solidFill>
                  <a:srgbClr val="41C0C3"/>
                </a:solidFill>
              </a:rPr>
              <a:t>cds.cern.ch</a:t>
            </a:r>
            <a:r>
              <a:rPr lang="en-GB" sz="1200" dirty="0">
                <a:solidFill>
                  <a:srgbClr val="41C0C3"/>
                </a:solidFill>
              </a:rPr>
              <a:t>/record/2864317?ln=</a:t>
            </a:r>
            <a:r>
              <a:rPr lang="en-GB" sz="1200" dirty="0" err="1">
                <a:solidFill>
                  <a:srgbClr val="41C0C3"/>
                </a:solidFill>
              </a:rPr>
              <a:t>en</a:t>
            </a:r>
            <a:endParaRPr lang="en-GB" sz="1200" dirty="0">
              <a:solidFill>
                <a:srgbClr val="41C0C3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C55EB60-9C21-5EFF-C755-9CBD02252FD4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9069" b="14923"/>
          <a:stretch/>
        </p:blipFill>
        <p:spPr>
          <a:xfrm rot="21291213">
            <a:off x="99870" y="772510"/>
            <a:ext cx="3507947" cy="328549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9EE3B42-4961-9845-4FDE-9C427C4B456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19069" b="14923"/>
          <a:stretch/>
        </p:blipFill>
        <p:spPr>
          <a:xfrm>
            <a:off x="3248523" y="186315"/>
            <a:ext cx="4294749" cy="40224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62006284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B64029-BF0F-3E15-2729-4FEAF5D8E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EC7D47D-8E32-FE02-AC5C-AE6AA27A1D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2CC140-624C-ABEB-6A3B-3DE3305FBCA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14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C5D6DB-5220-4505-99AE-914B4F9C13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err="1"/>
              <a:t>Manuela.Cirilli@cern.ch</a:t>
            </a:r>
            <a:endParaRPr lang="en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4175905-4836-50D3-F573-DCBB8FFF9C2B}"/>
              </a:ext>
            </a:extLst>
          </p:cNvPr>
          <p:cNvSpPr/>
          <p:nvPr/>
        </p:nvSpPr>
        <p:spPr>
          <a:xfrm rot="16200000">
            <a:off x="4758459" y="2960790"/>
            <a:ext cx="619857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200" dirty="0">
                <a:solidFill>
                  <a:srgbClr val="41C0C3"/>
                </a:solidFill>
              </a:rPr>
              <a:t>https://</a:t>
            </a:r>
            <a:r>
              <a:rPr lang="en-GB" sz="1200" dirty="0" err="1">
                <a:solidFill>
                  <a:srgbClr val="41C0C3"/>
                </a:solidFill>
              </a:rPr>
              <a:t>kt.cern</a:t>
            </a:r>
            <a:r>
              <a:rPr lang="en-GB" sz="1200" dirty="0">
                <a:solidFill>
                  <a:srgbClr val="41C0C3"/>
                </a:solidFill>
              </a:rPr>
              <a:t>/activities-services/funding-</a:t>
            </a:r>
            <a:r>
              <a:rPr lang="en-GB" sz="1200" dirty="0" err="1">
                <a:solidFill>
                  <a:srgbClr val="41C0C3"/>
                </a:solidFill>
              </a:rPr>
              <a:t>cern</a:t>
            </a:r>
            <a:r>
              <a:rPr lang="en-GB" sz="1200" dirty="0">
                <a:solidFill>
                  <a:srgbClr val="41C0C3"/>
                </a:solidFill>
              </a:rPr>
              <a:t>-personnel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09FA96-3156-9407-4DF9-D1283E599B0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8527"/>
          <a:stretch/>
        </p:blipFill>
        <p:spPr>
          <a:xfrm>
            <a:off x="417563" y="370490"/>
            <a:ext cx="6505472" cy="4396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8825921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5D96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33C28FE-BCE3-7066-7B3D-986F0C329D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D338A85-4CFD-3E0D-8434-F747C3E51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9" y="1"/>
            <a:ext cx="5952238" cy="724173"/>
          </a:xfrm>
        </p:spPr>
        <p:txBody>
          <a:bodyPr>
            <a:noAutofit/>
          </a:bodyPr>
          <a:lstStyle/>
          <a:p>
            <a:r>
              <a:rPr lang="pl-PL" dirty="0">
                <a:solidFill>
                  <a:schemeClr val="bg1"/>
                </a:solidFill>
              </a:rPr>
              <a:t>CERN Venture Connect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21" name="Grupa 20">
            <a:extLst>
              <a:ext uri="{FF2B5EF4-FFF2-40B4-BE49-F238E27FC236}">
                <a16:creationId xmlns:a16="http://schemas.microsoft.com/office/drawing/2014/main" id="{2FDA674F-4AEC-0359-97B8-FE7B098A936C}"/>
              </a:ext>
            </a:extLst>
          </p:cNvPr>
          <p:cNvGrpSpPr/>
          <p:nvPr/>
        </p:nvGrpSpPr>
        <p:grpSpPr>
          <a:xfrm>
            <a:off x="577826" y="2980995"/>
            <a:ext cx="1770602" cy="1260349"/>
            <a:chOff x="770434" y="4217174"/>
            <a:chExt cx="2360803" cy="1680465"/>
          </a:xfrm>
        </p:grpSpPr>
        <p:pic>
          <p:nvPicPr>
            <p:cNvPr id="9" name="Grafika 8">
              <a:extLst>
                <a:ext uri="{FF2B5EF4-FFF2-40B4-BE49-F238E27FC236}">
                  <a16:creationId xmlns:a16="http://schemas.microsoft.com/office/drawing/2014/main" id="{59387538-AFC3-528F-D874-E7B1A6AE38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1665086" y="4217174"/>
              <a:ext cx="571500" cy="571500"/>
            </a:xfrm>
            <a:prstGeom prst="rect">
              <a:avLst/>
            </a:prstGeom>
          </p:spPr>
        </p:pic>
        <p:sp>
          <p:nvSpPr>
            <p:cNvPr id="14" name="Symbol zastępczy zawartości 2">
              <a:extLst>
                <a:ext uri="{FF2B5EF4-FFF2-40B4-BE49-F238E27FC236}">
                  <a16:creationId xmlns:a16="http://schemas.microsoft.com/office/drawing/2014/main" id="{F9BBC351-C70F-762E-67D0-59CEF042C578}"/>
                </a:ext>
              </a:extLst>
            </p:cNvPr>
            <p:cNvSpPr txBox="1">
              <a:spLocks/>
            </p:cNvSpPr>
            <p:nvPr/>
          </p:nvSpPr>
          <p:spPr>
            <a:xfrm>
              <a:off x="770434" y="4997639"/>
              <a:ext cx="2360803" cy="900000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rgbClr val="FFFFFF"/>
                  </a:solidFill>
                </a:rPr>
                <a:t>Connect with investors </a:t>
              </a:r>
              <a:br>
                <a:rPr lang="pl-PL" sz="1200" dirty="0">
                  <a:solidFill>
                    <a:srgbClr val="FFFFFF"/>
                  </a:solidFill>
                </a:rPr>
              </a:br>
              <a:r>
                <a:rPr lang="en-US" sz="1200" dirty="0">
                  <a:solidFill>
                    <a:srgbClr val="FFFFFF"/>
                  </a:solidFill>
                </a:rPr>
                <a:t>and venture startup economy</a:t>
              </a:r>
            </a:p>
          </p:txBody>
        </p:sp>
      </p:grpSp>
      <p:grpSp>
        <p:nvGrpSpPr>
          <p:cNvPr id="20" name="Grupa 19">
            <a:extLst>
              <a:ext uri="{FF2B5EF4-FFF2-40B4-BE49-F238E27FC236}">
                <a16:creationId xmlns:a16="http://schemas.microsoft.com/office/drawing/2014/main" id="{8F8D7042-BEB7-F1BF-5B15-BE2297E09FF4}"/>
              </a:ext>
            </a:extLst>
          </p:cNvPr>
          <p:cNvGrpSpPr/>
          <p:nvPr/>
        </p:nvGrpSpPr>
        <p:grpSpPr>
          <a:xfrm>
            <a:off x="2613319" y="2980995"/>
            <a:ext cx="1770602" cy="1260349"/>
            <a:chOff x="3506927" y="4217174"/>
            <a:chExt cx="2360803" cy="1680465"/>
          </a:xfrm>
        </p:grpSpPr>
        <p:pic>
          <p:nvPicPr>
            <p:cNvPr id="5" name="Grafika 4">
              <a:extLst>
                <a:ext uri="{FF2B5EF4-FFF2-40B4-BE49-F238E27FC236}">
                  <a16:creationId xmlns:a16="http://schemas.microsoft.com/office/drawing/2014/main" id="{EE34A075-1A42-7D57-7FC4-F9284C9943D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401578" y="4217174"/>
              <a:ext cx="571500" cy="571500"/>
            </a:xfrm>
            <a:prstGeom prst="rect">
              <a:avLst/>
            </a:prstGeom>
          </p:spPr>
        </p:pic>
        <p:sp>
          <p:nvSpPr>
            <p:cNvPr id="15" name="Symbol zastępczy zawartości 2">
              <a:extLst>
                <a:ext uri="{FF2B5EF4-FFF2-40B4-BE49-F238E27FC236}">
                  <a16:creationId xmlns:a16="http://schemas.microsoft.com/office/drawing/2014/main" id="{795081CC-F19C-48D2-F286-381214CB2891}"/>
                </a:ext>
              </a:extLst>
            </p:cNvPr>
            <p:cNvSpPr txBox="1">
              <a:spLocks/>
            </p:cNvSpPr>
            <p:nvPr/>
          </p:nvSpPr>
          <p:spPr>
            <a:xfrm>
              <a:off x="3506927" y="4997639"/>
              <a:ext cx="2360803" cy="900000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rgbClr val="FFFFFF"/>
                  </a:solidFill>
                </a:rPr>
                <a:t>Access breakthrough </a:t>
              </a:r>
              <a:br>
                <a:rPr lang="pl-PL" sz="1200" dirty="0">
                  <a:solidFill>
                    <a:srgbClr val="FFFFFF"/>
                  </a:solidFill>
                </a:rPr>
              </a:br>
              <a:r>
                <a:rPr lang="en-US" sz="1200" dirty="0">
                  <a:solidFill>
                    <a:srgbClr val="FFFFFF"/>
                  </a:solidFill>
                </a:rPr>
                <a:t>CERN technologies</a:t>
              </a:r>
            </a:p>
          </p:txBody>
        </p:sp>
      </p:grpSp>
      <p:grpSp>
        <p:nvGrpSpPr>
          <p:cNvPr id="19" name="Grupa 18">
            <a:extLst>
              <a:ext uri="{FF2B5EF4-FFF2-40B4-BE49-F238E27FC236}">
                <a16:creationId xmlns:a16="http://schemas.microsoft.com/office/drawing/2014/main" id="{A31EDD97-4B78-322F-B4BD-F6CCE1C03F31}"/>
              </a:ext>
            </a:extLst>
          </p:cNvPr>
          <p:cNvGrpSpPr/>
          <p:nvPr/>
        </p:nvGrpSpPr>
        <p:grpSpPr>
          <a:xfrm>
            <a:off x="4648813" y="2980995"/>
            <a:ext cx="1770602" cy="1260349"/>
            <a:chOff x="6243420" y="4217174"/>
            <a:chExt cx="2360803" cy="1680465"/>
          </a:xfrm>
        </p:grpSpPr>
        <p:pic>
          <p:nvPicPr>
            <p:cNvPr id="13" name="Grafika 12">
              <a:extLst>
                <a:ext uri="{FF2B5EF4-FFF2-40B4-BE49-F238E27FC236}">
                  <a16:creationId xmlns:a16="http://schemas.microsoft.com/office/drawing/2014/main" id="{FBEDD866-E28D-F697-3A4F-B64017D2695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7138070" y="4217174"/>
              <a:ext cx="571500" cy="571500"/>
            </a:xfrm>
            <a:prstGeom prst="rect">
              <a:avLst/>
            </a:prstGeom>
          </p:spPr>
        </p:pic>
        <p:sp>
          <p:nvSpPr>
            <p:cNvPr id="16" name="Symbol zastępczy zawartości 2">
              <a:extLst>
                <a:ext uri="{FF2B5EF4-FFF2-40B4-BE49-F238E27FC236}">
                  <a16:creationId xmlns:a16="http://schemas.microsoft.com/office/drawing/2014/main" id="{4EB0E95E-DEFA-15A0-F6AE-A4891F2A505E}"/>
                </a:ext>
              </a:extLst>
            </p:cNvPr>
            <p:cNvSpPr txBox="1">
              <a:spLocks/>
            </p:cNvSpPr>
            <p:nvPr/>
          </p:nvSpPr>
          <p:spPr>
            <a:xfrm>
              <a:off x="6243420" y="4997639"/>
              <a:ext cx="2360803" cy="900000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rgbClr val="FFFFFF"/>
                  </a:solidFill>
                </a:rPr>
                <a:t>Get 0% equity, </a:t>
              </a:r>
              <a:br>
                <a:rPr lang="pl-PL" sz="1200" dirty="0">
                  <a:solidFill>
                    <a:srgbClr val="FFFFFF"/>
                  </a:solidFill>
                </a:rPr>
              </a:br>
              <a:r>
                <a:rPr lang="en-US" sz="1200" dirty="0">
                  <a:solidFill>
                    <a:srgbClr val="FFFFFF"/>
                  </a:solidFill>
                </a:rPr>
                <a:t>express agreements</a:t>
              </a:r>
            </a:p>
          </p:txBody>
        </p:sp>
      </p:grpSp>
      <p:grpSp>
        <p:nvGrpSpPr>
          <p:cNvPr id="8" name="Grupa 7">
            <a:extLst>
              <a:ext uri="{FF2B5EF4-FFF2-40B4-BE49-F238E27FC236}">
                <a16:creationId xmlns:a16="http://schemas.microsoft.com/office/drawing/2014/main" id="{CD92D660-9EB2-5DDA-3EB5-025DAE229DE9}"/>
              </a:ext>
            </a:extLst>
          </p:cNvPr>
          <p:cNvGrpSpPr/>
          <p:nvPr/>
        </p:nvGrpSpPr>
        <p:grpSpPr>
          <a:xfrm>
            <a:off x="6684307" y="2980995"/>
            <a:ext cx="1770602" cy="1260349"/>
            <a:chOff x="8912408" y="3974660"/>
            <a:chExt cx="2360803" cy="1680465"/>
          </a:xfrm>
        </p:grpSpPr>
        <p:sp>
          <p:nvSpPr>
            <p:cNvPr id="17" name="Symbol zastępczy zawartości 2">
              <a:extLst>
                <a:ext uri="{FF2B5EF4-FFF2-40B4-BE49-F238E27FC236}">
                  <a16:creationId xmlns:a16="http://schemas.microsoft.com/office/drawing/2014/main" id="{36EAAD27-974E-F88B-18FA-038A3732BB7F}"/>
                </a:ext>
              </a:extLst>
            </p:cNvPr>
            <p:cNvSpPr txBox="1">
              <a:spLocks/>
            </p:cNvSpPr>
            <p:nvPr/>
          </p:nvSpPr>
          <p:spPr>
            <a:xfrm>
              <a:off x="8912408" y="4755125"/>
              <a:ext cx="2360803" cy="900000"/>
            </a:xfrm>
            <a:prstGeom prst="rect">
              <a:avLst/>
            </a:prstGeom>
          </p:spPr>
          <p:txBody>
            <a:bodyPr vert="horz" lIns="68580" tIns="34290" rIns="68580" bIns="3429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lnSpc>
                  <a:spcPct val="150000"/>
                </a:lnSpc>
                <a:buNone/>
              </a:pPr>
              <a:r>
                <a:rPr lang="en-US" sz="1200" dirty="0">
                  <a:solidFill>
                    <a:srgbClr val="FFFFFF"/>
                  </a:solidFill>
                </a:rPr>
                <a:t>2% royalty only </a:t>
              </a:r>
              <a:br>
                <a:rPr lang="pl-PL" sz="1200" dirty="0">
                  <a:solidFill>
                    <a:srgbClr val="FFFFFF"/>
                  </a:solidFill>
                </a:rPr>
              </a:br>
              <a:r>
                <a:rPr lang="en-US" sz="1200" dirty="0">
                  <a:solidFill>
                    <a:srgbClr val="FFFFFF"/>
                  </a:solidFill>
                </a:rPr>
                <a:t>revenues higher than 1MCHF</a:t>
              </a:r>
            </a:p>
          </p:txBody>
        </p:sp>
        <p:pic>
          <p:nvPicPr>
            <p:cNvPr id="10" name="Grafika 9">
              <a:extLst>
                <a:ext uri="{FF2B5EF4-FFF2-40B4-BE49-F238E27FC236}">
                  <a16:creationId xmlns:a16="http://schemas.microsoft.com/office/drawing/2014/main" id="{DC59B895-5FC6-74D4-00E8-822BB3BCC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807056" y="3974660"/>
              <a:ext cx="609600" cy="571500"/>
            </a:xfrm>
            <a:prstGeom prst="rect">
              <a:avLst/>
            </a:prstGeom>
          </p:spPr>
        </p:pic>
      </p:grpSp>
      <p:pic>
        <p:nvPicPr>
          <p:cNvPr id="11" name="Obraz 10" descr="Obraz zawierający Grafika, krąg, Czcionka, logo&#10;&#10;Opis wygenerowany automatycznie">
            <a:extLst>
              <a:ext uri="{FF2B5EF4-FFF2-40B4-BE49-F238E27FC236}">
                <a16:creationId xmlns:a16="http://schemas.microsoft.com/office/drawing/2014/main" id="{457F8C3D-7785-2BB7-5499-E68EAF38B63A}"/>
              </a:ext>
            </a:extLst>
          </p:cNvPr>
          <p:cNvPicPr>
            <a:picLocks noChangeAspect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3959" y="715588"/>
            <a:ext cx="5051266" cy="210868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0EDB54-CAD5-FBF2-07A3-04E12618BE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8C6630-C26B-DBAA-DDC7-BE0F370C4D9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FR" smtClean="0"/>
              <a:pPr/>
              <a:t>15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2936822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B2A9F7-B3F9-C6C8-E9A9-ACA789A34A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>
            <a:extLst>
              <a:ext uri="{FF2B5EF4-FFF2-40B4-BE49-F238E27FC236}">
                <a16:creationId xmlns:a16="http://schemas.microsoft.com/office/drawing/2014/main" id="{957A66F3-1EF0-DECB-12B9-E3098D9B11A4}"/>
              </a:ext>
            </a:extLst>
          </p:cNvPr>
          <p:cNvSpPr/>
          <p:nvPr/>
        </p:nvSpPr>
        <p:spPr>
          <a:xfrm>
            <a:off x="129692" y="21293"/>
            <a:ext cx="8569520" cy="5292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3486" tIns="33486" rIns="33486" bIns="33486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US" sz="3000" b="1" dirty="0">
                <a:solidFill>
                  <a:schemeClr val="tx1"/>
                </a:solidFill>
                <a:latin typeface="Helvetica" pitchFamily="2" charset="0"/>
                <a:ea typeface="Helvetica Neue" charset="0"/>
                <a:cs typeface="Helvetica Neue" charset="0"/>
              </a:rPr>
              <a:t>Our mission</a:t>
            </a:r>
            <a:endParaRPr sz="3000" b="1" dirty="0">
              <a:solidFill>
                <a:schemeClr val="tx1"/>
              </a:solidFill>
              <a:latin typeface="Helvetica" pitchFamily="2" charset="0"/>
              <a:ea typeface="Helvetica Neue" charset="0"/>
              <a:cs typeface="Helvetica Neue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E7A6A04-A9A9-654A-8751-192B2F6281E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810CD94D-DCFE-AF44-EA40-BF5F4C65AAC7}"/>
              </a:ext>
            </a:extLst>
          </p:cNvPr>
          <p:cNvCxnSpPr/>
          <p:nvPr/>
        </p:nvCxnSpPr>
        <p:spPr>
          <a:xfrm>
            <a:off x="233774" y="616311"/>
            <a:ext cx="540000" cy="0"/>
          </a:xfrm>
          <a:prstGeom prst="line">
            <a:avLst/>
          </a:prstGeom>
          <a:ln>
            <a:solidFill>
              <a:srgbClr val="305D96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F2817BE1-74D0-E63A-3E55-03E5303C8576}"/>
              </a:ext>
            </a:extLst>
          </p:cNvPr>
          <p:cNvSpPr/>
          <p:nvPr/>
        </p:nvSpPr>
        <p:spPr>
          <a:xfrm>
            <a:off x="121626" y="760041"/>
            <a:ext cx="890074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1600" dirty="0">
                <a:solidFill>
                  <a:srgbClr val="000000"/>
                </a:solidFill>
                <a:effectLst/>
              </a:rPr>
              <a:t>Accelerate innovation, primarily in the CERN Member and Associate Member States, through: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72D7845-3629-F317-99EE-CF98DC9B5AC9}"/>
              </a:ext>
            </a:extLst>
          </p:cNvPr>
          <p:cNvSpPr/>
          <p:nvPr/>
        </p:nvSpPr>
        <p:spPr>
          <a:xfrm>
            <a:off x="668374" y="1165352"/>
            <a:ext cx="7176589" cy="536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833438">
              <a:lnSpc>
                <a:spcPct val="90000"/>
              </a:lnSpc>
              <a:defRPr/>
            </a:pPr>
            <a:r>
              <a:rPr lang="en-GB" sz="1600" b="1" dirty="0">
                <a:solidFill>
                  <a:srgbClr val="305D96"/>
                </a:solidFill>
              </a:rPr>
              <a:t>identifying</a:t>
            </a:r>
            <a:r>
              <a:rPr lang="en-GB" sz="1600" b="1" dirty="0">
                <a:solidFill>
                  <a:schemeClr val="tx1"/>
                </a:solidFill>
              </a:rPr>
              <a:t> </a:t>
            </a:r>
            <a:r>
              <a:rPr lang="en-GB" sz="1600" b="1" dirty="0">
                <a:solidFill>
                  <a:srgbClr val="305D96"/>
                </a:solidFill>
              </a:rPr>
              <a:t>unmet needs </a:t>
            </a:r>
            <a:r>
              <a:rPr lang="en-GB" sz="1600" b="1" dirty="0">
                <a:solidFill>
                  <a:schemeClr val="tx1"/>
                </a:solidFill>
              </a:rPr>
              <a:t>and </a:t>
            </a:r>
            <a:r>
              <a:rPr lang="en-GB" sz="1600" b="1" dirty="0">
                <a:solidFill>
                  <a:srgbClr val="305D96"/>
                </a:solidFill>
              </a:rPr>
              <a:t>shaping innovation partnerships </a:t>
            </a:r>
            <a:r>
              <a:rPr lang="en-GB" sz="1600" b="1" dirty="0">
                <a:solidFill>
                  <a:schemeClr val="tx1"/>
                </a:solidFill>
              </a:rPr>
              <a:t>in selected</a:t>
            </a:r>
          </a:p>
          <a:p>
            <a:pPr algn="l" defTabSz="833438">
              <a:lnSpc>
                <a:spcPct val="90000"/>
              </a:lnSpc>
              <a:defRPr/>
            </a:pPr>
            <a:r>
              <a:rPr lang="en-GB" sz="1600" b="1" dirty="0">
                <a:solidFill>
                  <a:schemeClr val="tx1"/>
                </a:solidFill>
              </a:rPr>
              <a:t>domains together with startups, industry and institutes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B19E9A-3B0D-94C7-9A86-4AAC479367DF}"/>
              </a:ext>
            </a:extLst>
          </p:cNvPr>
          <p:cNvSpPr/>
          <p:nvPr/>
        </p:nvSpPr>
        <p:spPr>
          <a:xfrm>
            <a:off x="668374" y="1826083"/>
            <a:ext cx="8900748" cy="536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833438">
              <a:lnSpc>
                <a:spcPct val="90000"/>
              </a:lnSpc>
              <a:defRPr/>
            </a:pPr>
            <a:r>
              <a:rPr lang="en-GB" sz="1600" b="1" dirty="0">
                <a:solidFill>
                  <a:schemeClr val="tx1"/>
                </a:solidFill>
              </a:rPr>
              <a:t>ensuring the effective </a:t>
            </a:r>
            <a:r>
              <a:rPr lang="en-GB" sz="1600" b="1" dirty="0">
                <a:solidFill>
                  <a:srgbClr val="305D96"/>
                </a:solidFill>
              </a:rPr>
              <a:t>transfer </a:t>
            </a:r>
            <a:r>
              <a:rPr lang="en-GB" sz="1600" b="1" dirty="0">
                <a:solidFill>
                  <a:schemeClr val="tx1"/>
                </a:solidFill>
              </a:rPr>
              <a:t>of its </a:t>
            </a:r>
            <a:r>
              <a:rPr lang="en-GB" sz="1600" b="1" dirty="0">
                <a:solidFill>
                  <a:srgbClr val="305D96"/>
                </a:solidFill>
              </a:rPr>
              <a:t>technology </a:t>
            </a:r>
            <a:r>
              <a:rPr lang="en-GB" sz="1600" b="1" dirty="0">
                <a:solidFill>
                  <a:schemeClr val="tx1"/>
                </a:solidFill>
              </a:rPr>
              <a:t>and</a:t>
            </a:r>
            <a:r>
              <a:rPr lang="en-GB" sz="1600" b="1" dirty="0">
                <a:solidFill>
                  <a:srgbClr val="305D96"/>
                </a:solidFill>
              </a:rPr>
              <a:t> know-how </a:t>
            </a:r>
            <a:br>
              <a:rPr lang="en-GB" sz="1600" b="1" dirty="0">
                <a:solidFill>
                  <a:srgbClr val="305D96"/>
                </a:solidFill>
              </a:rPr>
            </a:br>
            <a:r>
              <a:rPr lang="en-GB" sz="1600" b="1" dirty="0">
                <a:solidFill>
                  <a:schemeClr val="tx1"/>
                </a:solidFill>
              </a:rPr>
              <a:t>to societal applications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2" name="Chevron 11">
            <a:extLst>
              <a:ext uri="{FF2B5EF4-FFF2-40B4-BE49-F238E27FC236}">
                <a16:creationId xmlns:a16="http://schemas.microsoft.com/office/drawing/2014/main" id="{D8651803-0AA0-B013-6A64-5D259397D902}"/>
              </a:ext>
            </a:extLst>
          </p:cNvPr>
          <p:cNvSpPr/>
          <p:nvPr/>
        </p:nvSpPr>
        <p:spPr bwMode="auto">
          <a:xfrm>
            <a:off x="229217" y="1323413"/>
            <a:ext cx="231893" cy="220629"/>
          </a:xfrm>
          <a:prstGeom prst="chevron">
            <a:avLst/>
          </a:prstGeom>
          <a:solidFill>
            <a:srgbClr val="0BF4CD"/>
          </a:solidFill>
          <a:ln w="12700" cap="flat">
            <a:solidFill>
              <a:srgbClr val="305D96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/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EF4E64-77C7-BD8E-08AB-DD76B296C4D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16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3E3FD6-E06C-59CC-0620-D66F239A12F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82A5138-7361-002D-666F-C2144DC7F997}"/>
              </a:ext>
            </a:extLst>
          </p:cNvPr>
          <p:cNvSpPr/>
          <p:nvPr/>
        </p:nvSpPr>
        <p:spPr>
          <a:xfrm>
            <a:off x="668374" y="2485044"/>
            <a:ext cx="7322417" cy="536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833438">
              <a:lnSpc>
                <a:spcPct val="90000"/>
              </a:lnSpc>
              <a:defRPr/>
            </a:pPr>
            <a:r>
              <a:rPr lang="en-GB" sz="1600" b="1" dirty="0">
                <a:solidFill>
                  <a:schemeClr val="tx1"/>
                </a:solidFill>
              </a:rPr>
              <a:t>maintaining </a:t>
            </a:r>
            <a:r>
              <a:rPr lang="en-GB" sz="1600" b="1" dirty="0">
                <a:solidFill>
                  <a:srgbClr val="305D96"/>
                </a:solidFill>
              </a:rPr>
              <a:t>a strong and diverse IP portfolio</a:t>
            </a:r>
            <a:r>
              <a:rPr lang="en-GB" sz="1600" b="1" dirty="0">
                <a:solidFill>
                  <a:schemeClr val="tx1"/>
                </a:solidFill>
              </a:rPr>
              <a:t>, and </a:t>
            </a:r>
            <a:r>
              <a:rPr lang="en-GB" sz="1600" b="1" dirty="0">
                <a:solidFill>
                  <a:srgbClr val="305D96"/>
                </a:solidFill>
              </a:rPr>
              <a:t>scouting</a:t>
            </a:r>
            <a:r>
              <a:rPr lang="en-GB" sz="1600" b="1" dirty="0">
                <a:solidFill>
                  <a:schemeClr val="tx1"/>
                </a:solidFill>
              </a:rPr>
              <a:t> for innovative and potentially disruptive technologies and know-how at CERN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4AD3B8-E91A-417A-92B0-2001E151F0D3}"/>
              </a:ext>
            </a:extLst>
          </p:cNvPr>
          <p:cNvSpPr/>
          <p:nvPr/>
        </p:nvSpPr>
        <p:spPr>
          <a:xfrm>
            <a:off x="668374" y="3247746"/>
            <a:ext cx="7064510" cy="3151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833438">
              <a:lnSpc>
                <a:spcPct val="90000"/>
              </a:lnSpc>
              <a:defRPr/>
            </a:pPr>
            <a:r>
              <a:rPr lang="en-GB" sz="1600" b="1" dirty="0">
                <a:solidFill>
                  <a:schemeClr val="tx1"/>
                </a:solidFill>
              </a:rPr>
              <a:t>enabling </a:t>
            </a:r>
            <a:r>
              <a:rPr lang="en-GB" sz="1600" b="1" dirty="0">
                <a:solidFill>
                  <a:srgbClr val="305D96"/>
                </a:solidFill>
              </a:rPr>
              <a:t>economic growth </a:t>
            </a:r>
            <a:r>
              <a:rPr lang="en-GB" sz="1600" b="1" dirty="0">
                <a:solidFill>
                  <a:schemeClr val="tx1"/>
                </a:solidFill>
              </a:rPr>
              <a:t>for startups and established businesses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144D413-C0A8-5AA2-E249-9FB81C05A89F}"/>
              </a:ext>
            </a:extLst>
          </p:cNvPr>
          <p:cNvSpPr/>
          <p:nvPr/>
        </p:nvSpPr>
        <p:spPr>
          <a:xfrm>
            <a:off x="668374" y="3871493"/>
            <a:ext cx="6396294" cy="5367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defTabSz="833438">
              <a:lnSpc>
                <a:spcPct val="90000"/>
              </a:lnSpc>
              <a:defRPr/>
            </a:pPr>
            <a:r>
              <a:rPr lang="en-GB" sz="1600" b="1" dirty="0">
                <a:solidFill>
                  <a:schemeClr val="tx1"/>
                </a:solidFill>
              </a:rPr>
              <a:t>increasing </a:t>
            </a:r>
            <a:r>
              <a:rPr lang="en-GB" sz="1600" b="1" dirty="0">
                <a:solidFill>
                  <a:srgbClr val="305D96"/>
                </a:solidFill>
              </a:rPr>
              <a:t>political support </a:t>
            </a:r>
            <a:r>
              <a:rPr lang="en-GB" sz="1600" b="1" dirty="0">
                <a:solidFill>
                  <a:schemeClr val="tx1"/>
                </a:solidFill>
              </a:rPr>
              <a:t>and </a:t>
            </a:r>
            <a:r>
              <a:rPr lang="en-GB" sz="1600" b="1" dirty="0">
                <a:solidFill>
                  <a:srgbClr val="305D96"/>
                </a:solidFill>
              </a:rPr>
              <a:t>funding opportunities </a:t>
            </a:r>
            <a:r>
              <a:rPr lang="en-GB" sz="1600" b="1" dirty="0">
                <a:solidFill>
                  <a:schemeClr val="tx1"/>
                </a:solidFill>
              </a:rPr>
              <a:t>for knowledge transfer activities at CERN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" name="Chevron 10">
            <a:extLst>
              <a:ext uri="{FF2B5EF4-FFF2-40B4-BE49-F238E27FC236}">
                <a16:creationId xmlns:a16="http://schemas.microsoft.com/office/drawing/2014/main" id="{1EA83D86-94D0-FBC2-6518-040B2A57E1AF}"/>
              </a:ext>
            </a:extLst>
          </p:cNvPr>
          <p:cNvSpPr/>
          <p:nvPr/>
        </p:nvSpPr>
        <p:spPr bwMode="auto">
          <a:xfrm>
            <a:off x="229217" y="1984144"/>
            <a:ext cx="231893" cy="220629"/>
          </a:xfrm>
          <a:prstGeom prst="chevron">
            <a:avLst/>
          </a:prstGeom>
          <a:solidFill>
            <a:srgbClr val="0BF4CD"/>
          </a:solidFill>
          <a:ln w="12700" cap="flat">
            <a:solidFill>
              <a:srgbClr val="305D96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/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15" name="Chevron 14">
            <a:extLst>
              <a:ext uri="{FF2B5EF4-FFF2-40B4-BE49-F238E27FC236}">
                <a16:creationId xmlns:a16="http://schemas.microsoft.com/office/drawing/2014/main" id="{6D0A1D9E-9931-FCD4-1A90-6226A7051F72}"/>
              </a:ext>
            </a:extLst>
          </p:cNvPr>
          <p:cNvSpPr/>
          <p:nvPr/>
        </p:nvSpPr>
        <p:spPr bwMode="auto">
          <a:xfrm>
            <a:off x="229217" y="4029554"/>
            <a:ext cx="231893" cy="220629"/>
          </a:xfrm>
          <a:prstGeom prst="chevron">
            <a:avLst/>
          </a:prstGeom>
          <a:solidFill>
            <a:srgbClr val="0BF4CD"/>
          </a:solidFill>
          <a:ln w="12700" cap="flat">
            <a:solidFill>
              <a:srgbClr val="305D96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/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16" name="Chevron 15">
            <a:extLst>
              <a:ext uri="{FF2B5EF4-FFF2-40B4-BE49-F238E27FC236}">
                <a16:creationId xmlns:a16="http://schemas.microsoft.com/office/drawing/2014/main" id="{3346B9F5-6728-4B06-295C-D404642162F4}"/>
              </a:ext>
            </a:extLst>
          </p:cNvPr>
          <p:cNvSpPr/>
          <p:nvPr/>
        </p:nvSpPr>
        <p:spPr bwMode="auto">
          <a:xfrm>
            <a:off x="229217" y="2643105"/>
            <a:ext cx="231893" cy="220629"/>
          </a:xfrm>
          <a:prstGeom prst="chevron">
            <a:avLst/>
          </a:prstGeom>
          <a:solidFill>
            <a:srgbClr val="0BF4CD"/>
          </a:solidFill>
          <a:ln w="12700" cap="flat">
            <a:solidFill>
              <a:srgbClr val="305D96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/>
            <a:endParaRPr lang="en-GB" sz="1800">
              <a:solidFill>
                <a:srgbClr val="FFFFFF"/>
              </a:solidFill>
            </a:endParaRPr>
          </a:p>
        </p:txBody>
      </p:sp>
      <p:sp>
        <p:nvSpPr>
          <p:cNvPr id="17" name="Chevron 16">
            <a:extLst>
              <a:ext uri="{FF2B5EF4-FFF2-40B4-BE49-F238E27FC236}">
                <a16:creationId xmlns:a16="http://schemas.microsoft.com/office/drawing/2014/main" id="{D358F81B-FCE0-3DF5-38B1-4F153FC220EA}"/>
              </a:ext>
            </a:extLst>
          </p:cNvPr>
          <p:cNvSpPr/>
          <p:nvPr/>
        </p:nvSpPr>
        <p:spPr bwMode="auto">
          <a:xfrm>
            <a:off x="229217" y="3295007"/>
            <a:ext cx="231893" cy="220629"/>
          </a:xfrm>
          <a:prstGeom prst="chevron">
            <a:avLst/>
          </a:prstGeom>
          <a:solidFill>
            <a:srgbClr val="0BF4CD"/>
          </a:solidFill>
          <a:ln w="12700" cap="flat">
            <a:solidFill>
              <a:srgbClr val="305D96"/>
            </a:solidFill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/>
            <a:endParaRPr lang="en-GB" sz="18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323326"/>
      </p:ext>
    </p:extLst>
  </p:cSld>
  <p:clrMapOvr>
    <a:masterClrMapping/>
  </p:clrMapOvr>
  <p:transition spd="slow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/>
        </p:nvSpPr>
        <p:spPr>
          <a:xfrm>
            <a:off x="235199" y="138523"/>
            <a:ext cx="7569913" cy="5292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3486" tIns="33486" rIns="33486" bIns="33486" anchor="ctr">
            <a:spAutoFit/>
          </a:bodyPr>
          <a:lstStyle>
            <a:lvl1pPr>
              <a:defRPr sz="8000"/>
            </a:lvl1pPr>
          </a:lstStyle>
          <a:p>
            <a:pPr algn="l"/>
            <a:r>
              <a:rPr lang="en-US" sz="3000" b="1" dirty="0">
                <a:solidFill>
                  <a:schemeClr val="tx1"/>
                </a:solidFill>
                <a:latin typeface="Helvetica" pitchFamily="2" charset="0"/>
                <a:ea typeface="Helvetica Neue" charset="0"/>
                <a:cs typeface="Helvetica Neue" charset="0"/>
              </a:rPr>
              <a:t>CERN Knowledge Transfer vision</a:t>
            </a:r>
            <a:endParaRPr sz="3000" b="1" dirty="0">
              <a:solidFill>
                <a:schemeClr val="tx1"/>
              </a:solidFill>
              <a:latin typeface="Helvetica" pitchFamily="2" charset="0"/>
              <a:ea typeface="Helvetica Neue" charset="0"/>
              <a:cs typeface="Helvetica Neue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E6AA3B4-4B13-3A4A-A30B-D5000F3EF3B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8B7D8DF-DF79-8241-962E-3DE7E1D338D5}"/>
              </a:ext>
            </a:extLst>
          </p:cNvPr>
          <p:cNvCxnSpPr/>
          <p:nvPr/>
        </p:nvCxnSpPr>
        <p:spPr>
          <a:xfrm>
            <a:off x="339281" y="733541"/>
            <a:ext cx="540000" cy="0"/>
          </a:xfrm>
          <a:prstGeom prst="line">
            <a:avLst/>
          </a:prstGeom>
          <a:ln>
            <a:solidFill>
              <a:srgbClr val="305D96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Rectangle 2">
            <a:extLst>
              <a:ext uri="{FF2B5EF4-FFF2-40B4-BE49-F238E27FC236}">
                <a16:creationId xmlns:a16="http://schemas.microsoft.com/office/drawing/2014/main" id="{A5A560D7-97AA-1C47-9695-800ACE4F7AD1}"/>
              </a:ext>
            </a:extLst>
          </p:cNvPr>
          <p:cNvSpPr/>
          <p:nvPr/>
        </p:nvSpPr>
        <p:spPr>
          <a:xfrm>
            <a:off x="169640" y="1321869"/>
            <a:ext cx="886006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base"/>
            <a: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  <a:t>Our vision is for CERN to be a world-recognised actor </a:t>
            </a:r>
            <a:b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  <a:t>in achieving a society that</a:t>
            </a:r>
            <a:r>
              <a:rPr lang="en-GB" sz="2400" dirty="0">
                <a:solidFill>
                  <a:srgbClr val="242424"/>
                </a:solidFill>
                <a:latin typeface="+mj-lt"/>
              </a:rPr>
              <a:t> </a:t>
            </a:r>
            <a: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  <a:t>can collaboratively harness</a:t>
            </a:r>
            <a:b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  <a:t>basic research’s inventiveness, know-how, and</a:t>
            </a:r>
            <a:r>
              <a:rPr lang="en-GB" sz="2400" dirty="0">
                <a:solidFill>
                  <a:srgbClr val="242424"/>
                </a:solidFill>
                <a:latin typeface="+mj-lt"/>
              </a:rPr>
              <a:t> </a:t>
            </a:r>
            <a: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  <a:t>technology </a:t>
            </a:r>
            <a:b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</a:br>
            <a:r>
              <a:rPr lang="en-GB" sz="2400" b="0" u="none" strike="noStrike" dirty="0">
                <a:solidFill>
                  <a:srgbClr val="000000"/>
                </a:solidFill>
                <a:effectLst/>
                <a:latin typeface="+mj-lt"/>
              </a:rPr>
              <a:t>to tackle the most pressing global challenges</a:t>
            </a:r>
            <a:endParaRPr lang="en-GB" sz="2400" b="0" u="none" strike="noStrike" dirty="0">
              <a:solidFill>
                <a:srgbClr val="242424"/>
              </a:solidFill>
              <a:effectLst/>
              <a:latin typeface="+mj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24403-8AA2-8E4A-B0B6-6AD51F177BF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17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F45888-D306-C747-BD64-76D95F6F03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2372395226"/>
      </p:ext>
    </p:extLst>
  </p:cSld>
  <p:clrMapOvr>
    <a:masterClrMapping/>
  </p:clrMapOvr>
  <p:transition spd="slow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5D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7477B5-C6A7-0848-A99A-9BCF6EA388BB}"/>
              </a:ext>
            </a:extLst>
          </p:cNvPr>
          <p:cNvSpPr/>
          <p:nvPr/>
        </p:nvSpPr>
        <p:spPr>
          <a:xfrm>
            <a:off x="0" y="3913632"/>
            <a:ext cx="9143999" cy="792000"/>
          </a:xfrm>
          <a:prstGeom prst="rect">
            <a:avLst/>
          </a:prstGeom>
          <a:solidFill>
            <a:srgbClr val="2F5D96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8100" tIns="38100" rIns="38100" bIns="38100" numCol="1" spcCol="38100" rtlCol="0" anchor="ctr">
            <a:spAutoFit/>
          </a:bodyPr>
          <a:lstStyle/>
          <a:p>
            <a:pPr defTabSz="438150"/>
            <a:endParaRPr lang="en-FR" sz="1800" dirty="0">
              <a:solidFill>
                <a:srgbClr val="FFFFFF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6D0390C-97A0-3849-BD59-B96965020C58}"/>
              </a:ext>
            </a:extLst>
          </p:cNvPr>
          <p:cNvSpPr/>
          <p:nvPr/>
        </p:nvSpPr>
        <p:spPr>
          <a:xfrm>
            <a:off x="2737190" y="4434075"/>
            <a:ext cx="6198576" cy="530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GB" sz="1424" dirty="0">
                <a:solidFill>
                  <a:srgbClr val="41C0C3"/>
                </a:solidFill>
              </a:rPr>
              <a:t>Follow us on LinkedIn </a:t>
            </a:r>
          </a:p>
          <a:p>
            <a:pPr algn="r"/>
            <a:r>
              <a:rPr lang="en-GB" sz="1424" dirty="0">
                <a:solidFill>
                  <a:srgbClr val="41C0C3"/>
                </a:solidFill>
              </a:rPr>
              <a:t>https://</a:t>
            </a:r>
            <a:r>
              <a:rPr lang="en-GB" sz="1424" dirty="0" err="1">
                <a:solidFill>
                  <a:srgbClr val="41C0C3"/>
                </a:solidFill>
              </a:rPr>
              <a:t>www.linkedin.com</a:t>
            </a:r>
            <a:r>
              <a:rPr lang="en-GB" sz="1424" dirty="0">
                <a:solidFill>
                  <a:srgbClr val="41C0C3"/>
                </a:solidFill>
              </a:rPr>
              <a:t>/showcase/</a:t>
            </a:r>
            <a:r>
              <a:rPr lang="en-GB" sz="1424" dirty="0" err="1">
                <a:solidFill>
                  <a:srgbClr val="41C0C3"/>
                </a:solidFill>
              </a:rPr>
              <a:t>cern</a:t>
            </a:r>
            <a:r>
              <a:rPr lang="en-GB" sz="1424" dirty="0">
                <a:solidFill>
                  <a:srgbClr val="41C0C3"/>
                </a:solidFill>
              </a:rPr>
              <a:t>-innovation-partnerships/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7087216-5898-11AC-16D2-62C924D723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59" t="15253" r="4073" b="7933"/>
          <a:stretch/>
        </p:blipFill>
        <p:spPr>
          <a:xfrm>
            <a:off x="219809" y="1"/>
            <a:ext cx="7324545" cy="391363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0CB0D4F-8D94-A040-91F2-BA16BA402E01}"/>
              </a:ext>
            </a:extLst>
          </p:cNvPr>
          <p:cNvSpPr txBox="1"/>
          <p:nvPr/>
        </p:nvSpPr>
        <p:spPr>
          <a:xfrm rot="16200000">
            <a:off x="5697641" y="1787540"/>
            <a:ext cx="4615962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FR" sz="1600" dirty="0">
                <a:solidFill>
                  <a:srgbClr val="0BF4CD"/>
                </a:solidFill>
              </a:rPr>
              <a:t>https://report2023-kt.web.cern.ch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61016C-C70F-F6F1-58B9-52AFA02E2737}"/>
              </a:ext>
            </a:extLst>
          </p:cNvPr>
          <p:cNvSpPr txBox="1"/>
          <p:nvPr/>
        </p:nvSpPr>
        <p:spPr>
          <a:xfrm>
            <a:off x="-450405" y="4095521"/>
            <a:ext cx="4615962" cy="33855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FR" sz="1600" dirty="0">
                <a:solidFill>
                  <a:srgbClr val="0BF4CD"/>
                </a:solidFill>
              </a:rPr>
              <a:t>MEET US AT THE BOOTH OUTSIDE!</a:t>
            </a:r>
          </a:p>
        </p:txBody>
      </p:sp>
    </p:spTree>
    <p:extLst>
      <p:ext uri="{BB962C8B-B14F-4D97-AF65-F5344CB8AC3E}">
        <p14:creationId xmlns:p14="http://schemas.microsoft.com/office/powerpoint/2010/main" val="264121934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5D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772BB29-FF62-3145-8EDF-94E326363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D9C436-309F-AD47-B643-9F1D2EFB925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826122" y="4791949"/>
            <a:ext cx="169918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pPr/>
              <a:t>2</a:t>
            </a:fld>
            <a:endParaRPr lang="en-FR" dirty="0"/>
          </a:p>
        </p:txBody>
      </p:sp>
      <p:pic>
        <p:nvPicPr>
          <p:cNvPr id="5" name="Picture Placeholder 17">
            <a:extLst>
              <a:ext uri="{FF2B5EF4-FFF2-40B4-BE49-F238E27FC236}">
                <a16:creationId xmlns:a16="http://schemas.microsoft.com/office/drawing/2014/main" id="{757DAC40-62E3-4006-4118-441ED5D897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38072"/>
            <a:ext cx="9203212" cy="399963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E7BDDB7-901F-C548-0170-3F13ADDF163C}"/>
              </a:ext>
            </a:extLst>
          </p:cNvPr>
          <p:cNvSpPr txBox="1"/>
          <p:nvPr/>
        </p:nvSpPr>
        <p:spPr>
          <a:xfrm>
            <a:off x="2358059" y="4353045"/>
            <a:ext cx="6320102" cy="207749"/>
          </a:xfrm>
          <a:prstGeom prst="rect">
            <a:avLst/>
          </a:prstGeom>
          <a:solidFill>
            <a:srgbClr val="2F2F2F">
              <a:alpha val="27000"/>
            </a:srgbClr>
          </a:solidFill>
        </p:spPr>
        <p:txBody>
          <a:bodyPr wrap="square" rtlCol="0">
            <a:spAutoFit/>
          </a:bodyPr>
          <a:lstStyle/>
          <a:p>
            <a:r>
              <a:rPr lang="en-US" sz="750" dirty="0">
                <a:solidFill>
                  <a:schemeClr val="bg1"/>
                </a:solidFill>
              </a:rPr>
              <a:t>François Englert and Peter Higgs. With Robert </a:t>
            </a:r>
            <a:r>
              <a:rPr lang="en-US" sz="750" dirty="0" err="1">
                <a:solidFill>
                  <a:schemeClr val="bg1"/>
                </a:solidFill>
              </a:rPr>
              <a:t>Brout</a:t>
            </a:r>
            <a:r>
              <a:rPr lang="en-US" sz="750" dirty="0">
                <a:solidFill>
                  <a:schemeClr val="bg1"/>
                </a:solidFill>
              </a:rPr>
              <a:t>, they proposed the mechanism in 1964.</a:t>
            </a:r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4C4D23E4-A5BD-3082-EB6D-6EC115943E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896" y="9480"/>
            <a:ext cx="8893207" cy="548707"/>
          </a:xfrm>
        </p:spPr>
        <p:txBody>
          <a:bodyPr>
            <a:normAutofit fontScale="90000"/>
          </a:bodyPr>
          <a:lstStyle/>
          <a:p>
            <a:r>
              <a:rPr lang="en-US" b="0" dirty="0">
                <a:solidFill>
                  <a:schemeClr val="bg1"/>
                </a:solidFill>
                <a:latin typeface="+mj-lt"/>
              </a:rPr>
              <a:t>CERN: where the Higgs boson was discovered</a:t>
            </a:r>
            <a:endParaRPr lang="fr-FR" b="0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055065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05D9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CA800CC-0612-E643-8F57-406B3655A72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2004" y="0"/>
            <a:ext cx="7739992" cy="4662956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772BB29-FF62-3145-8EDF-94E326363C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6D9C436-309F-AD47-B643-9F1D2EFB925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826122" y="4791949"/>
            <a:ext cx="169918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pPr/>
              <a:t>3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3977120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8826122" y="4791949"/>
            <a:ext cx="169918" cy="248658"/>
          </a:xfrm>
        </p:spPr>
        <p:txBody>
          <a:bodyPr/>
          <a:lstStyle/>
          <a:p>
            <a:fld id="{490AA3F6-1618-3548-975A-DD1A2939A246}" type="slidenum">
              <a:rPr lang="fr-FR" smtClean="0"/>
              <a:t>4</a:t>
            </a:fld>
            <a:endParaRPr lang="fr-FR" dirty="0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Particle physics technologies</a:t>
            </a:r>
            <a:endParaRPr lang="fr-FR" dirty="0"/>
          </a:p>
        </p:txBody>
      </p:sp>
      <p:pic>
        <p:nvPicPr>
          <p:cNvPr id="12" name="Espace réservé pour une image  11"/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74000" y="1529660"/>
            <a:ext cx="2970000" cy="2459360"/>
          </a:xfrm>
        </p:spPr>
      </p:pic>
      <p:sp>
        <p:nvSpPr>
          <p:cNvPr id="16" name="ZoneTexte 15"/>
          <p:cNvSpPr txBox="1"/>
          <p:nvPr/>
        </p:nvSpPr>
        <p:spPr>
          <a:xfrm>
            <a:off x="0" y="3942917"/>
            <a:ext cx="2970000" cy="33470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75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ACCELERATORS</a:t>
            </a:r>
            <a:endParaRPr lang="fr-FR" sz="1575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087000" y="3942917"/>
            <a:ext cx="2970000" cy="33470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75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DETECTORS</a:t>
            </a:r>
            <a:endParaRPr lang="fr-FR" sz="1575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6174000" y="3942917"/>
            <a:ext cx="2970000" cy="334707"/>
          </a:xfrm>
          <a:prstGeom prst="rect">
            <a:avLst/>
          </a:prstGeom>
          <a:solidFill>
            <a:schemeClr val="accent3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575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COMPUTING</a:t>
            </a:r>
            <a:endParaRPr lang="fr-FR" sz="1575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Espace réservé pour une image  6"/>
          <p:cNvPicPr>
            <a:picLocks noGrp="1" noChangeAspect="1"/>
          </p:cNvPicPr>
          <p:nvPr>
            <p:ph type="pic" sz="quarter" idx="15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87000" y="1529660"/>
            <a:ext cx="2970000" cy="2459360"/>
          </a:xfrm>
        </p:spPr>
      </p:pic>
      <p:pic>
        <p:nvPicPr>
          <p:cNvPr id="8" name="Espace réservé pour une image  7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529660"/>
            <a:ext cx="2970000" cy="2459360"/>
          </a:xfr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FBE4D5-2B37-468A-B0F0-989B370301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Manuela.Cirilli@cern.ch</a:t>
            </a:r>
          </a:p>
        </p:txBody>
      </p:sp>
    </p:spTree>
    <p:extLst>
      <p:ext uri="{BB962C8B-B14F-4D97-AF65-F5344CB8AC3E}">
        <p14:creationId xmlns:p14="http://schemas.microsoft.com/office/powerpoint/2010/main" val="11753885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6537358-1A2F-6B13-65B7-BEE71F156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15935-1BE1-7A28-88C9-000C84A6155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pPr/>
              <a:t>5</a:t>
            </a:fld>
            <a:endParaRPr lang="en-FR" dirty="0"/>
          </a:p>
        </p:txBody>
      </p:sp>
      <p:pic>
        <p:nvPicPr>
          <p:cNvPr id="5" name="Slicethrough_Z_NoLens.m4v" descr="Slicethrough_Z_NoLens.m4v">
            <a:hlinkClick r:id="" action="ppaction://media"/>
            <a:extLst>
              <a:ext uri="{FF2B5EF4-FFF2-40B4-BE49-F238E27FC236}">
                <a16:creationId xmlns:a16="http://schemas.microsoft.com/office/drawing/2014/main" id="{F95B9A11-103A-BA68-645F-77391879F69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6634EEC-3419-096C-D738-24252DFDA8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840" y="4157241"/>
            <a:ext cx="1334386" cy="634708"/>
          </a:xfrm>
          <a:prstGeom prst="rect">
            <a:avLst/>
          </a:prstGeom>
        </p:spPr>
      </p:pic>
      <p:pic>
        <p:nvPicPr>
          <p:cNvPr id="1026" name="Picture 2" descr="home">
            <a:extLst>
              <a:ext uri="{FF2B5EF4-FFF2-40B4-BE49-F238E27FC236}">
                <a16:creationId xmlns:a16="http://schemas.microsoft.com/office/drawing/2014/main" id="{5FBB966D-C278-26F3-A7E4-78A8E45E9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4248" y="4028729"/>
            <a:ext cx="1596474" cy="634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1532845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79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9B2E9BF-D7CB-BF46-9605-73EDCAD78C3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0627" y="1596545"/>
            <a:ext cx="4793373" cy="20917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E52C51B-EFAB-344F-B496-E5F0466213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451" y="2478226"/>
            <a:ext cx="3650054" cy="198471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DCBC43C6-0748-E441-B83A-CA7AE0694AB3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0452" y="505405"/>
            <a:ext cx="3650054" cy="1984717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4F425430-B0C4-B046-981F-6B730244E42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21285" y="287616"/>
            <a:ext cx="1786007" cy="3827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982D1D5A-00D9-4647-B45E-1D08C8F548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4856691-B541-8F4F-9988-31AA172FDFF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792459" y="479194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t>6</a:t>
            </a:fld>
            <a:endParaRPr lang="en-FR"/>
          </a:p>
        </p:txBody>
      </p:sp>
      <p:pic>
        <p:nvPicPr>
          <p:cNvPr id="9" name="Picture 2" descr="Startseite">
            <a:extLst>
              <a:ext uri="{FF2B5EF4-FFF2-40B4-BE49-F238E27FC236}">
                <a16:creationId xmlns:a16="http://schemas.microsoft.com/office/drawing/2014/main" id="{32104FF1-961B-67F4-8938-73E7B8A35A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9778" y="4298016"/>
            <a:ext cx="1358550" cy="289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E524425D-6888-BB28-5D9F-EC805C7DC97A}"/>
              </a:ext>
            </a:extLst>
          </p:cNvPr>
          <p:cNvSpPr txBox="1"/>
          <p:nvPr/>
        </p:nvSpPr>
        <p:spPr>
          <a:xfrm>
            <a:off x="4642081" y="670332"/>
            <a:ext cx="450192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500" dirty="0">
                <a:solidFill>
                  <a:srgbClr val="0AC4A3"/>
                </a:solidFill>
              </a:rPr>
              <a:t>CLIC</a:t>
            </a:r>
            <a:r>
              <a:rPr lang="en-US" sz="1500" dirty="0"/>
              <a:t> technology for a </a:t>
            </a:r>
            <a:r>
              <a:rPr lang="en-US" sz="1500" dirty="0">
                <a:solidFill>
                  <a:srgbClr val="0070C0"/>
                </a:solidFill>
              </a:rPr>
              <a:t>FLASH VHEE facility </a:t>
            </a:r>
            <a:r>
              <a:rPr lang="en-US" sz="1500" dirty="0"/>
              <a:t>being built in collaboration with </a:t>
            </a:r>
            <a:r>
              <a:rPr lang="en-US" sz="1500" dirty="0">
                <a:solidFill>
                  <a:srgbClr val="0AC4A3"/>
                </a:solidFill>
              </a:rPr>
              <a:t>CHUV </a:t>
            </a:r>
            <a:r>
              <a:rPr lang="en-US" sz="1500" dirty="0"/>
              <a:t>(Lausanne University Hospital) and </a:t>
            </a:r>
            <a:r>
              <a:rPr lang="en-US" sz="1500" dirty="0">
                <a:solidFill>
                  <a:srgbClr val="2C8486"/>
                </a:solidFill>
              </a:rPr>
              <a:t>THERYQ (ALCEN Group)</a:t>
            </a:r>
            <a:endParaRPr lang="en-GB" sz="1500" dirty="0">
              <a:solidFill>
                <a:srgbClr val="2C8486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877DCFE-9841-A0D2-F580-1B3DDD57B104}"/>
              </a:ext>
            </a:extLst>
          </p:cNvPr>
          <p:cNvSpPr txBox="1"/>
          <p:nvPr/>
        </p:nvSpPr>
        <p:spPr>
          <a:xfrm>
            <a:off x="104573" y="21279"/>
            <a:ext cx="2720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>
                <a:solidFill>
                  <a:srgbClr val="0AC4A3"/>
                </a:solidFill>
              </a:rPr>
              <a:t>Hadron therapy</a:t>
            </a:r>
            <a:endParaRPr lang="en-GB" sz="1800" dirty="0">
              <a:solidFill>
                <a:srgbClr val="2C8486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D3BDB46-B6F3-7214-59A4-27D4E720B576}"/>
              </a:ext>
            </a:extLst>
          </p:cNvPr>
          <p:cNvSpPr txBox="1"/>
          <p:nvPr/>
        </p:nvSpPr>
        <p:spPr>
          <a:xfrm>
            <a:off x="4702818" y="21279"/>
            <a:ext cx="42614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800" dirty="0">
                <a:solidFill>
                  <a:srgbClr val="0AC4A3"/>
                </a:solidFill>
              </a:rPr>
              <a:t>Very High-Energy Electron radiotherapy</a:t>
            </a:r>
            <a:endParaRPr lang="en-GB" sz="1800" dirty="0">
              <a:solidFill>
                <a:srgbClr val="2C8486"/>
              </a:solidFill>
            </a:endParaRPr>
          </a:p>
        </p:txBody>
      </p:sp>
      <p:pic>
        <p:nvPicPr>
          <p:cNvPr id="23" name="Picture 22" descr="A construction site with cranes and buildings&#10;&#10;Description automatically generated">
            <a:extLst>
              <a:ext uri="{FF2B5EF4-FFF2-40B4-BE49-F238E27FC236}">
                <a16:creationId xmlns:a16="http://schemas.microsoft.com/office/drawing/2014/main" id="{C5719EE3-0BE1-5191-ECB0-E7C760532F8E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0626" y="2861212"/>
            <a:ext cx="2807059" cy="160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69015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924292-79A3-D04F-BB54-DABD09D2C4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506461" y="6014087"/>
            <a:ext cx="3086100" cy="273844"/>
          </a:xfrm>
        </p:spPr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AA5EC8-86B0-BB45-88A4-1E3512D4ED5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9706858" y="6039489"/>
            <a:ext cx="237244" cy="248658"/>
          </a:xfrm>
        </p:spPr>
        <p:txBody>
          <a:bodyPr/>
          <a:lstStyle/>
          <a:p>
            <a:fld id="{86CB4B4D-7CA3-9044-876B-883B54F8677D}" type="slidenum">
              <a:rPr lang="en-FR" smtClean="0"/>
              <a:pPr/>
              <a:t>7</a:t>
            </a:fld>
            <a:endParaRPr lang="en-FR" dirty="0"/>
          </a:p>
        </p:txBody>
      </p:sp>
      <p:pic>
        <p:nvPicPr>
          <p:cNvPr id="6" name="Picture 5" descr="CCC-v2016.png">
            <a:extLst>
              <a:ext uri="{FF2B5EF4-FFF2-40B4-BE49-F238E27FC236}">
                <a16:creationId xmlns:a16="http://schemas.microsoft.com/office/drawing/2014/main" id="{A641159A-0430-344B-AEF4-38BAFBA52E9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015" y="1055413"/>
            <a:ext cx="3196082" cy="2061989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4AEC1D1E-CA9E-804F-8CA8-E3AAC26BA4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281561" y="248226"/>
            <a:ext cx="6170141" cy="0"/>
          </a:xfrm>
        </p:spPr>
        <p:txBody>
          <a:bodyPr>
            <a:normAutofit fontScale="90000"/>
          </a:bodyPr>
          <a:lstStyle/>
          <a:p>
            <a:r>
              <a:rPr lang="en-US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8DDEF80-2A29-F743-A751-A473EF8A2827}"/>
              </a:ext>
            </a:extLst>
          </p:cNvPr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9192853">
            <a:off x="3382681" y="1839724"/>
            <a:ext cx="2326310" cy="2134931"/>
          </a:xfrm>
          <a:prstGeom prst="snip1Rect">
            <a:avLst>
              <a:gd name="adj" fmla="val 12001"/>
            </a:avLst>
          </a:prstGeom>
          <a:noFill/>
          <a:ln>
            <a:noFill/>
          </a:ln>
        </p:spPr>
      </p:pic>
      <p:sp>
        <p:nvSpPr>
          <p:cNvPr id="10" name="Text Box 22">
            <a:extLst>
              <a:ext uri="{FF2B5EF4-FFF2-40B4-BE49-F238E27FC236}">
                <a16:creationId xmlns:a16="http://schemas.microsoft.com/office/drawing/2014/main" id="{023CFEA7-BAC2-6D42-BBF5-53B33CC80FB5}"/>
              </a:ext>
            </a:extLst>
          </p:cNvPr>
          <p:cNvSpPr txBox="1"/>
          <p:nvPr/>
        </p:nvSpPr>
        <p:spPr>
          <a:xfrm>
            <a:off x="422843" y="4143803"/>
            <a:ext cx="2265785" cy="38692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wrap="square" rtlCol="0">
            <a:noAutofit/>
          </a:bodyPr>
          <a:lstStyle/>
          <a:p>
            <a:r>
              <a:rPr lang="en-US" sz="1424" b="1" kern="1200" dirty="0">
                <a:latin typeface="Calibri" panose="020F0502020204030204" pitchFamily="34" charset="0"/>
                <a:ea typeface="Times New Roman" panose="02020603050405020304" pitchFamily="18" charset="0"/>
              </a:rPr>
              <a:t>MEDICIS</a:t>
            </a:r>
            <a:r>
              <a:rPr lang="en-GB" sz="1424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24" b="1" kern="1200" dirty="0">
                <a:latin typeface="Calibri" panose="020F0502020204030204" pitchFamily="34" charset="0"/>
                <a:ea typeface="Times New Roman" panose="02020603050405020304" pitchFamily="18" charset="0"/>
              </a:rPr>
              <a:t>Laboratory</a:t>
            </a:r>
            <a:endParaRPr lang="en-GB" sz="1424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8EE2CE8F-823B-C54D-99B2-9A2BFEF6A535}"/>
              </a:ext>
            </a:extLst>
          </p:cNvPr>
          <p:cNvSpPr/>
          <p:nvPr/>
        </p:nvSpPr>
        <p:spPr>
          <a:xfrm rot="19192853">
            <a:off x="4191464" y="1984505"/>
            <a:ext cx="1240699" cy="1735371"/>
          </a:xfrm>
          <a:custGeom>
            <a:avLst/>
            <a:gdLst>
              <a:gd name="connsiteX0" fmla="*/ 3657600 w 3657600"/>
              <a:gd name="connsiteY0" fmla="*/ 0 h 3730752"/>
              <a:gd name="connsiteX1" fmla="*/ 1645920 w 3657600"/>
              <a:gd name="connsiteY1" fmla="*/ 1920240 h 3730752"/>
              <a:gd name="connsiteX2" fmla="*/ 731520 w 3657600"/>
              <a:gd name="connsiteY2" fmla="*/ 1920240 h 3730752"/>
              <a:gd name="connsiteX3" fmla="*/ 713232 w 3657600"/>
              <a:gd name="connsiteY3" fmla="*/ 1627632 h 3730752"/>
              <a:gd name="connsiteX4" fmla="*/ 274320 w 3657600"/>
              <a:gd name="connsiteY4" fmla="*/ 1627632 h 3730752"/>
              <a:gd name="connsiteX5" fmla="*/ 329184 w 3657600"/>
              <a:gd name="connsiteY5" fmla="*/ 3730752 h 3730752"/>
              <a:gd name="connsiteX6" fmla="*/ 109728 w 3657600"/>
              <a:gd name="connsiteY6" fmla="*/ 3675888 h 3730752"/>
              <a:gd name="connsiteX7" fmla="*/ 329184 w 3657600"/>
              <a:gd name="connsiteY7" fmla="*/ 3694176 h 3730752"/>
              <a:gd name="connsiteX8" fmla="*/ 329184 w 3657600"/>
              <a:gd name="connsiteY8" fmla="*/ 3456432 h 3730752"/>
              <a:gd name="connsiteX9" fmla="*/ 18288 w 3657600"/>
              <a:gd name="connsiteY9" fmla="*/ 3438144 h 3730752"/>
              <a:gd name="connsiteX10" fmla="*/ 347472 w 3657600"/>
              <a:gd name="connsiteY10" fmla="*/ 3438144 h 3730752"/>
              <a:gd name="connsiteX11" fmla="*/ 347472 w 3657600"/>
              <a:gd name="connsiteY11" fmla="*/ 3273552 h 3730752"/>
              <a:gd name="connsiteX12" fmla="*/ 54864 w 3657600"/>
              <a:gd name="connsiteY12" fmla="*/ 3273552 h 3730752"/>
              <a:gd name="connsiteX13" fmla="*/ 329184 w 3657600"/>
              <a:gd name="connsiteY13" fmla="*/ 3291840 h 3730752"/>
              <a:gd name="connsiteX14" fmla="*/ 292608 w 3657600"/>
              <a:gd name="connsiteY14" fmla="*/ 3108960 h 3730752"/>
              <a:gd name="connsiteX15" fmla="*/ 36576 w 3657600"/>
              <a:gd name="connsiteY15" fmla="*/ 3108960 h 3730752"/>
              <a:gd name="connsiteX16" fmla="*/ 347472 w 3657600"/>
              <a:gd name="connsiteY16" fmla="*/ 3108960 h 3730752"/>
              <a:gd name="connsiteX17" fmla="*/ 347472 w 3657600"/>
              <a:gd name="connsiteY17" fmla="*/ 3108960 h 3730752"/>
              <a:gd name="connsiteX18" fmla="*/ 347472 w 3657600"/>
              <a:gd name="connsiteY18" fmla="*/ 3108960 h 3730752"/>
              <a:gd name="connsiteX19" fmla="*/ 329184 w 3657600"/>
              <a:gd name="connsiteY19" fmla="*/ 2926080 h 3730752"/>
              <a:gd name="connsiteX20" fmla="*/ 0 w 3657600"/>
              <a:gd name="connsiteY20" fmla="*/ 2962656 h 3730752"/>
              <a:gd name="connsiteX21" fmla="*/ 310896 w 3657600"/>
              <a:gd name="connsiteY21" fmla="*/ 2962656 h 37307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3657600" h="3730752">
                <a:moveTo>
                  <a:pt x="3657600" y="0"/>
                </a:moveTo>
                <a:lnTo>
                  <a:pt x="1645920" y="1920240"/>
                </a:lnTo>
                <a:lnTo>
                  <a:pt x="731520" y="1920240"/>
                </a:lnTo>
                <a:lnTo>
                  <a:pt x="713232" y="1627632"/>
                </a:lnTo>
                <a:lnTo>
                  <a:pt x="274320" y="1627632"/>
                </a:lnTo>
                <a:lnTo>
                  <a:pt x="329184" y="3730752"/>
                </a:lnTo>
                <a:lnTo>
                  <a:pt x="109728" y="3675888"/>
                </a:lnTo>
                <a:lnTo>
                  <a:pt x="329184" y="3694176"/>
                </a:lnTo>
                <a:lnTo>
                  <a:pt x="329184" y="3456432"/>
                </a:lnTo>
                <a:lnTo>
                  <a:pt x="18288" y="3438144"/>
                </a:lnTo>
                <a:lnTo>
                  <a:pt x="347472" y="3438144"/>
                </a:lnTo>
                <a:lnTo>
                  <a:pt x="347472" y="3273552"/>
                </a:lnTo>
                <a:lnTo>
                  <a:pt x="54864" y="3273552"/>
                </a:lnTo>
                <a:lnTo>
                  <a:pt x="329184" y="3291840"/>
                </a:lnTo>
                <a:lnTo>
                  <a:pt x="292608" y="3108960"/>
                </a:lnTo>
                <a:lnTo>
                  <a:pt x="36576" y="3108960"/>
                </a:lnTo>
                <a:lnTo>
                  <a:pt x="347472" y="3108960"/>
                </a:lnTo>
                <a:lnTo>
                  <a:pt x="347472" y="3108960"/>
                </a:lnTo>
                <a:lnTo>
                  <a:pt x="347472" y="3108960"/>
                </a:lnTo>
                <a:lnTo>
                  <a:pt x="329184" y="2926080"/>
                </a:lnTo>
                <a:lnTo>
                  <a:pt x="0" y="2962656"/>
                </a:lnTo>
                <a:lnTo>
                  <a:pt x="310896" y="2962656"/>
                </a:lnTo>
              </a:path>
            </a:pathLst>
          </a:custGeom>
          <a:noFill/>
          <a:ln w="38100">
            <a:solidFill>
              <a:srgbClr val="FF66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424"/>
          </a:p>
        </p:txBody>
      </p:sp>
      <p:sp>
        <p:nvSpPr>
          <p:cNvPr id="12" name="Text Box 24">
            <a:extLst>
              <a:ext uri="{FF2B5EF4-FFF2-40B4-BE49-F238E27FC236}">
                <a16:creationId xmlns:a16="http://schemas.microsoft.com/office/drawing/2014/main" id="{82350B77-1A30-DD4B-BBF7-E956334A68A9}"/>
              </a:ext>
            </a:extLst>
          </p:cNvPr>
          <p:cNvSpPr txBox="1"/>
          <p:nvPr/>
        </p:nvSpPr>
        <p:spPr>
          <a:xfrm>
            <a:off x="7198376" y="761294"/>
            <a:ext cx="1865893" cy="73183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424" b="1" kern="1200" dirty="0">
                <a:solidFill>
                  <a:srgbClr val="0055A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MEDICIS</a:t>
            </a:r>
            <a:r>
              <a:rPr lang="en-GB" sz="1424" b="1" dirty="0">
                <a:solidFill>
                  <a:srgbClr val="0055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24" b="1" kern="1200" dirty="0">
                <a:solidFill>
                  <a:srgbClr val="0055A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Target</a:t>
            </a:r>
            <a:r>
              <a:rPr lang="en-GB" sz="1424" b="1" dirty="0">
                <a:solidFill>
                  <a:srgbClr val="0055A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24" b="1" kern="1200" dirty="0">
                <a:solidFill>
                  <a:srgbClr val="0055A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Irradiation</a:t>
            </a:r>
            <a:endParaRPr lang="en-GB" sz="1424" b="1" dirty="0">
              <a:solidFill>
                <a:srgbClr val="0055A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3" name="Text Box 25">
            <a:extLst>
              <a:ext uri="{FF2B5EF4-FFF2-40B4-BE49-F238E27FC236}">
                <a16:creationId xmlns:a16="http://schemas.microsoft.com/office/drawing/2014/main" id="{AF1DE9C3-E7D7-224F-B211-9FEF29584BD5}"/>
              </a:ext>
            </a:extLst>
          </p:cNvPr>
          <p:cNvSpPr txBox="1"/>
          <p:nvPr/>
        </p:nvSpPr>
        <p:spPr>
          <a:xfrm>
            <a:off x="5140447" y="2540468"/>
            <a:ext cx="1094048" cy="71267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noAutofit/>
          </a:bodyPr>
          <a:lstStyle/>
          <a:p>
            <a:r>
              <a:rPr lang="en-US" sz="1424" b="1" kern="1200" dirty="0">
                <a:solidFill>
                  <a:srgbClr val="FF66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Rail</a:t>
            </a:r>
            <a:endParaRPr lang="en-GB" sz="1424" b="1" dirty="0">
              <a:solidFill>
                <a:srgbClr val="FF66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424" b="1" kern="1200" dirty="0">
                <a:solidFill>
                  <a:srgbClr val="FF66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Conveyor</a:t>
            </a:r>
            <a:endParaRPr lang="en-GB" sz="1424" b="1" dirty="0">
              <a:solidFill>
                <a:srgbClr val="FF66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424" b="1" kern="1200" dirty="0">
                <a:solidFill>
                  <a:srgbClr val="FF6600"/>
                </a:solidFill>
                <a:latin typeface="Calibri" panose="020F0502020204030204" pitchFamily="34" charset="0"/>
                <a:ea typeface="Times New Roman" panose="02020603050405020304" pitchFamily="18" charset="0"/>
              </a:rPr>
              <a:t>System</a:t>
            </a:r>
            <a:endParaRPr lang="en-GB" sz="1424" b="1" dirty="0">
              <a:solidFill>
                <a:srgbClr val="FF66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4" name="Sun 13">
            <a:extLst>
              <a:ext uri="{FF2B5EF4-FFF2-40B4-BE49-F238E27FC236}">
                <a16:creationId xmlns:a16="http://schemas.microsoft.com/office/drawing/2014/main" id="{4361A35D-0F18-C64E-A612-2078A98A9677}"/>
              </a:ext>
            </a:extLst>
          </p:cNvPr>
          <p:cNvSpPr/>
          <p:nvPr/>
        </p:nvSpPr>
        <p:spPr>
          <a:xfrm rot="19192853">
            <a:off x="4683519" y="1720991"/>
            <a:ext cx="151217" cy="158992"/>
          </a:xfrm>
          <a:prstGeom prst="sun">
            <a:avLst/>
          </a:prstGeom>
          <a:gradFill flip="none" rotWithShape="1">
            <a:gsLst>
              <a:gs pos="0">
                <a:schemeClr val="accent4">
                  <a:lumMod val="0"/>
                  <a:lumOff val="100000"/>
                </a:schemeClr>
              </a:gs>
              <a:gs pos="8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3175" cmpd="sng">
            <a:solidFill>
              <a:srgbClr val="0055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GB" sz="1424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DE430FD6-CDC3-6B4B-BBDA-1338746E83C9}"/>
              </a:ext>
            </a:extLst>
          </p:cNvPr>
          <p:cNvSpPr txBox="1">
            <a:spLocks/>
          </p:cNvSpPr>
          <p:nvPr/>
        </p:nvSpPr>
        <p:spPr>
          <a:xfrm>
            <a:off x="1770087" y="147010"/>
            <a:ext cx="4400780" cy="382923"/>
          </a:xfrm>
          <a:prstGeom prst="rect">
            <a:avLst/>
          </a:prstGeom>
        </p:spPr>
        <p:txBody>
          <a:bodyPr vert="horz" lIns="34290" rIns="34290" anchor="ctr">
            <a:normAutofit fontScale="6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450"/>
              <a:t> </a:t>
            </a:r>
            <a:endParaRPr lang="en-US" sz="3450" dirty="0"/>
          </a:p>
        </p:txBody>
      </p:sp>
      <p:grpSp>
        <p:nvGrpSpPr>
          <p:cNvPr id="27" name="Group 7">
            <a:extLst>
              <a:ext uri="{FF2B5EF4-FFF2-40B4-BE49-F238E27FC236}">
                <a16:creationId xmlns:a16="http://schemas.microsoft.com/office/drawing/2014/main" id="{FED22957-016C-1446-865A-38A5BF62627F}"/>
              </a:ext>
            </a:extLst>
          </p:cNvPr>
          <p:cNvGrpSpPr>
            <a:grpSpLocks noChangeAspect="1"/>
          </p:cNvGrpSpPr>
          <p:nvPr/>
        </p:nvGrpSpPr>
        <p:grpSpPr bwMode="auto">
          <a:xfrm flipH="1">
            <a:off x="1825935" y="3500873"/>
            <a:ext cx="1994665" cy="1118901"/>
            <a:chOff x="385" y="1298"/>
            <a:chExt cx="1927" cy="1187"/>
          </a:xfrm>
        </p:grpSpPr>
        <p:sp>
          <p:nvSpPr>
            <p:cNvPr id="28" name="AutoShape 8">
              <a:extLst>
                <a:ext uri="{FF2B5EF4-FFF2-40B4-BE49-F238E27FC236}">
                  <a16:creationId xmlns:a16="http://schemas.microsoft.com/office/drawing/2014/main" id="{FE6958A1-F690-2F4B-AF0E-C999FDA0B155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385" y="1298"/>
              <a:ext cx="1927" cy="1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29" name="Freeform 9">
              <a:extLst>
                <a:ext uri="{FF2B5EF4-FFF2-40B4-BE49-F238E27FC236}">
                  <a16:creationId xmlns:a16="http://schemas.microsoft.com/office/drawing/2014/main" id="{9D0889B8-0E39-F94A-A5F5-62856A0C7A0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0 w 1963"/>
                <a:gd name="T1" fmla="*/ 0 h 1178"/>
                <a:gd name="T2" fmla="*/ 309 w 1963"/>
                <a:gd name="T3" fmla="*/ 0 h 1178"/>
                <a:gd name="T4" fmla="*/ 295 w 1963"/>
                <a:gd name="T5" fmla="*/ 1 h 1178"/>
                <a:gd name="T6" fmla="*/ 279 w 1963"/>
                <a:gd name="T7" fmla="*/ 3 h 1178"/>
                <a:gd name="T8" fmla="*/ 261 w 1963"/>
                <a:gd name="T9" fmla="*/ 7 h 1178"/>
                <a:gd name="T10" fmla="*/ 241 w 1963"/>
                <a:gd name="T11" fmla="*/ 11 h 1178"/>
                <a:gd name="T12" fmla="*/ 220 w 1963"/>
                <a:gd name="T13" fmla="*/ 17 h 1178"/>
                <a:gd name="T14" fmla="*/ 198 w 1963"/>
                <a:gd name="T15" fmla="*/ 24 h 1178"/>
                <a:gd name="T16" fmla="*/ 174 w 1963"/>
                <a:gd name="T17" fmla="*/ 32 h 1178"/>
                <a:gd name="T18" fmla="*/ 150 w 1963"/>
                <a:gd name="T19" fmla="*/ 41 h 1178"/>
                <a:gd name="T20" fmla="*/ 126 w 1963"/>
                <a:gd name="T21" fmla="*/ 52 h 1178"/>
                <a:gd name="T22" fmla="*/ 102 w 1963"/>
                <a:gd name="T23" fmla="*/ 64 h 1178"/>
                <a:gd name="T24" fmla="*/ 78 w 1963"/>
                <a:gd name="T25" fmla="*/ 78 h 1178"/>
                <a:gd name="T26" fmla="*/ 54 w 1963"/>
                <a:gd name="T27" fmla="*/ 92 h 1178"/>
                <a:gd name="T28" fmla="*/ 32 w 1963"/>
                <a:gd name="T29" fmla="*/ 109 h 1178"/>
                <a:gd name="T30" fmla="*/ 10 w 1963"/>
                <a:gd name="T31" fmla="*/ 126 h 1178"/>
                <a:gd name="T32" fmla="*/ 0 w 1963"/>
                <a:gd name="T33" fmla="*/ 185 h 1178"/>
                <a:gd name="T34" fmla="*/ 134 w 1963"/>
                <a:gd name="T35" fmla="*/ 228 h 1178"/>
                <a:gd name="T36" fmla="*/ 146 w 1963"/>
                <a:gd name="T37" fmla="*/ 214 h 1178"/>
                <a:gd name="T38" fmla="*/ 159 w 1963"/>
                <a:gd name="T39" fmla="*/ 200 h 1178"/>
                <a:gd name="T40" fmla="*/ 174 w 1963"/>
                <a:gd name="T41" fmla="*/ 188 h 1178"/>
                <a:gd name="T42" fmla="*/ 191 w 1963"/>
                <a:gd name="T43" fmla="*/ 176 h 1178"/>
                <a:gd name="T44" fmla="*/ 208 w 1963"/>
                <a:gd name="T45" fmla="*/ 165 h 1178"/>
                <a:gd name="T46" fmla="*/ 225 w 1963"/>
                <a:gd name="T47" fmla="*/ 154 h 1178"/>
                <a:gd name="T48" fmla="*/ 244 w 1963"/>
                <a:gd name="T49" fmla="*/ 144 h 1178"/>
                <a:gd name="T50" fmla="*/ 262 w 1963"/>
                <a:gd name="T51" fmla="*/ 135 h 1178"/>
                <a:gd name="T52" fmla="*/ 281 w 1963"/>
                <a:gd name="T53" fmla="*/ 128 h 1178"/>
                <a:gd name="T54" fmla="*/ 300 w 1963"/>
                <a:gd name="T55" fmla="*/ 121 h 1178"/>
                <a:gd name="T56" fmla="*/ 319 w 1963"/>
                <a:gd name="T57" fmla="*/ 115 h 1178"/>
                <a:gd name="T58" fmla="*/ 337 w 1963"/>
                <a:gd name="T59" fmla="*/ 110 h 1178"/>
                <a:gd name="T60" fmla="*/ 354 w 1963"/>
                <a:gd name="T61" fmla="*/ 107 h 1178"/>
                <a:gd name="T62" fmla="*/ 371 w 1963"/>
                <a:gd name="T63" fmla="*/ 104 h 1178"/>
                <a:gd name="T64" fmla="*/ 386 w 1963"/>
                <a:gd name="T65" fmla="*/ 103 h 1178"/>
                <a:gd name="T66" fmla="*/ 393 w 1963"/>
                <a:gd name="T67" fmla="*/ 61 h 117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0" name="Freeform 10">
              <a:extLst>
                <a:ext uri="{FF2B5EF4-FFF2-40B4-BE49-F238E27FC236}">
                  <a16:creationId xmlns:a16="http://schemas.microsoft.com/office/drawing/2014/main" id="{F26BFDE2-C960-1C49-B752-14B7F56B60F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7" y="1575"/>
              <a:ext cx="393" cy="235"/>
            </a:xfrm>
            <a:custGeom>
              <a:avLst/>
              <a:gdLst>
                <a:gd name="T0" fmla="*/ 325 w 1963"/>
                <a:gd name="T1" fmla="*/ 1 h 1178"/>
                <a:gd name="T2" fmla="*/ 315 w 1963"/>
                <a:gd name="T3" fmla="*/ 0 h 1178"/>
                <a:gd name="T4" fmla="*/ 303 w 1963"/>
                <a:gd name="T5" fmla="*/ 0 h 1178"/>
                <a:gd name="T6" fmla="*/ 287 w 1963"/>
                <a:gd name="T7" fmla="*/ 2 h 1178"/>
                <a:gd name="T8" fmla="*/ 270 w 1963"/>
                <a:gd name="T9" fmla="*/ 5 h 1178"/>
                <a:gd name="T10" fmla="*/ 251 w 1963"/>
                <a:gd name="T11" fmla="*/ 9 h 1178"/>
                <a:gd name="T12" fmla="*/ 231 w 1963"/>
                <a:gd name="T13" fmla="*/ 14 h 1178"/>
                <a:gd name="T14" fmla="*/ 209 w 1963"/>
                <a:gd name="T15" fmla="*/ 20 h 1178"/>
                <a:gd name="T16" fmla="*/ 186 w 1963"/>
                <a:gd name="T17" fmla="*/ 28 h 1178"/>
                <a:gd name="T18" fmla="*/ 162 w 1963"/>
                <a:gd name="T19" fmla="*/ 37 h 1178"/>
                <a:gd name="T20" fmla="*/ 138 w 1963"/>
                <a:gd name="T21" fmla="*/ 47 h 1178"/>
                <a:gd name="T22" fmla="*/ 114 w 1963"/>
                <a:gd name="T23" fmla="*/ 58 h 1178"/>
                <a:gd name="T24" fmla="*/ 90 w 1963"/>
                <a:gd name="T25" fmla="*/ 71 h 1178"/>
                <a:gd name="T26" fmla="*/ 66 w 1963"/>
                <a:gd name="T27" fmla="*/ 85 h 1178"/>
                <a:gd name="T28" fmla="*/ 43 w 1963"/>
                <a:gd name="T29" fmla="*/ 100 h 1178"/>
                <a:gd name="T30" fmla="*/ 21 w 1963"/>
                <a:gd name="T31" fmla="*/ 117 h 1178"/>
                <a:gd name="T32" fmla="*/ 0 w 1963"/>
                <a:gd name="T33" fmla="*/ 135 h 1178"/>
                <a:gd name="T34" fmla="*/ 128 w 1963"/>
                <a:gd name="T35" fmla="*/ 235 h 1178"/>
                <a:gd name="T36" fmla="*/ 134 w 1963"/>
                <a:gd name="T37" fmla="*/ 228 h 1178"/>
                <a:gd name="T38" fmla="*/ 146 w 1963"/>
                <a:gd name="T39" fmla="*/ 214 h 1178"/>
                <a:gd name="T40" fmla="*/ 159 w 1963"/>
                <a:gd name="T41" fmla="*/ 200 h 1178"/>
                <a:gd name="T42" fmla="*/ 174 w 1963"/>
                <a:gd name="T43" fmla="*/ 188 h 1178"/>
                <a:gd name="T44" fmla="*/ 191 w 1963"/>
                <a:gd name="T45" fmla="*/ 176 h 1178"/>
                <a:gd name="T46" fmla="*/ 208 w 1963"/>
                <a:gd name="T47" fmla="*/ 165 h 1178"/>
                <a:gd name="T48" fmla="*/ 225 w 1963"/>
                <a:gd name="T49" fmla="*/ 154 h 1178"/>
                <a:gd name="T50" fmla="*/ 244 w 1963"/>
                <a:gd name="T51" fmla="*/ 144 h 1178"/>
                <a:gd name="T52" fmla="*/ 262 w 1963"/>
                <a:gd name="T53" fmla="*/ 135 h 1178"/>
                <a:gd name="T54" fmla="*/ 281 w 1963"/>
                <a:gd name="T55" fmla="*/ 128 h 1178"/>
                <a:gd name="T56" fmla="*/ 300 w 1963"/>
                <a:gd name="T57" fmla="*/ 121 h 1178"/>
                <a:gd name="T58" fmla="*/ 319 w 1963"/>
                <a:gd name="T59" fmla="*/ 115 h 1178"/>
                <a:gd name="T60" fmla="*/ 337 w 1963"/>
                <a:gd name="T61" fmla="*/ 110 h 1178"/>
                <a:gd name="T62" fmla="*/ 354 w 1963"/>
                <a:gd name="T63" fmla="*/ 107 h 1178"/>
                <a:gd name="T64" fmla="*/ 371 w 1963"/>
                <a:gd name="T65" fmla="*/ 104 h 1178"/>
                <a:gd name="T66" fmla="*/ 386 w 1963"/>
                <a:gd name="T67" fmla="*/ 103 h 1178"/>
                <a:gd name="T68" fmla="*/ 393 w 1963"/>
                <a:gd name="T69" fmla="*/ 61 h 117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178">
                  <a:moveTo>
                    <a:pt x="1623" y="4"/>
                  </a:moveTo>
                  <a:lnTo>
                    <a:pt x="1623" y="4"/>
                  </a:lnTo>
                  <a:lnTo>
                    <a:pt x="1600" y="1"/>
                  </a:lnTo>
                  <a:lnTo>
                    <a:pt x="1574" y="0"/>
                  </a:lnTo>
                  <a:lnTo>
                    <a:pt x="1543" y="1"/>
                  </a:lnTo>
                  <a:lnTo>
                    <a:pt x="1511" y="2"/>
                  </a:lnTo>
                  <a:lnTo>
                    <a:pt x="1475" y="6"/>
                  </a:lnTo>
                  <a:lnTo>
                    <a:pt x="1435" y="11"/>
                  </a:lnTo>
                  <a:lnTo>
                    <a:pt x="1394" y="17"/>
                  </a:lnTo>
                  <a:lnTo>
                    <a:pt x="1350" y="24"/>
                  </a:lnTo>
                  <a:lnTo>
                    <a:pt x="1303" y="33"/>
                  </a:lnTo>
                  <a:lnTo>
                    <a:pt x="1255" y="44"/>
                  </a:lnTo>
                  <a:lnTo>
                    <a:pt x="1204" y="56"/>
                  </a:lnTo>
                  <a:lnTo>
                    <a:pt x="1153" y="69"/>
                  </a:lnTo>
                  <a:lnTo>
                    <a:pt x="1098" y="85"/>
                  </a:lnTo>
                  <a:lnTo>
                    <a:pt x="1043" y="101"/>
                  </a:lnTo>
                  <a:lnTo>
                    <a:pt x="987" y="119"/>
                  </a:lnTo>
                  <a:lnTo>
                    <a:pt x="929" y="138"/>
                  </a:lnTo>
                  <a:lnTo>
                    <a:pt x="870" y="160"/>
                  </a:lnTo>
                  <a:lnTo>
                    <a:pt x="811" y="183"/>
                  </a:lnTo>
                  <a:lnTo>
                    <a:pt x="751" y="208"/>
                  </a:lnTo>
                  <a:lnTo>
                    <a:pt x="691" y="234"/>
                  </a:lnTo>
                  <a:lnTo>
                    <a:pt x="629" y="262"/>
                  </a:lnTo>
                  <a:lnTo>
                    <a:pt x="569" y="291"/>
                  </a:lnTo>
                  <a:lnTo>
                    <a:pt x="509" y="322"/>
                  </a:lnTo>
                  <a:lnTo>
                    <a:pt x="449" y="354"/>
                  </a:lnTo>
                  <a:lnTo>
                    <a:pt x="389" y="389"/>
                  </a:lnTo>
                  <a:lnTo>
                    <a:pt x="330" y="426"/>
                  </a:lnTo>
                  <a:lnTo>
                    <a:pt x="272" y="463"/>
                  </a:lnTo>
                  <a:lnTo>
                    <a:pt x="214" y="502"/>
                  </a:lnTo>
                  <a:lnTo>
                    <a:pt x="159" y="544"/>
                  </a:lnTo>
                  <a:lnTo>
                    <a:pt x="105" y="587"/>
                  </a:lnTo>
                  <a:lnTo>
                    <a:pt x="52" y="632"/>
                  </a:lnTo>
                  <a:lnTo>
                    <a:pt x="0" y="678"/>
                  </a:lnTo>
                  <a:lnTo>
                    <a:pt x="0" y="926"/>
                  </a:lnTo>
                  <a:lnTo>
                    <a:pt x="641" y="1178"/>
                  </a:lnTo>
                  <a:lnTo>
                    <a:pt x="668" y="1142"/>
                  </a:lnTo>
                  <a:lnTo>
                    <a:pt x="697" y="1106"/>
                  </a:lnTo>
                  <a:lnTo>
                    <a:pt x="728" y="1073"/>
                  </a:lnTo>
                  <a:lnTo>
                    <a:pt x="760" y="1039"/>
                  </a:lnTo>
                  <a:lnTo>
                    <a:pt x="795" y="1005"/>
                  </a:lnTo>
                  <a:lnTo>
                    <a:pt x="833" y="973"/>
                  </a:lnTo>
                  <a:lnTo>
                    <a:pt x="871" y="942"/>
                  </a:lnTo>
                  <a:lnTo>
                    <a:pt x="911" y="911"/>
                  </a:lnTo>
                  <a:lnTo>
                    <a:pt x="952" y="881"/>
                  </a:lnTo>
                  <a:lnTo>
                    <a:pt x="994" y="853"/>
                  </a:lnTo>
                  <a:lnTo>
                    <a:pt x="1037" y="825"/>
                  </a:lnTo>
                  <a:lnTo>
                    <a:pt x="1082" y="798"/>
                  </a:lnTo>
                  <a:lnTo>
                    <a:pt x="1126" y="772"/>
                  </a:lnTo>
                  <a:lnTo>
                    <a:pt x="1172" y="747"/>
                  </a:lnTo>
                  <a:lnTo>
                    <a:pt x="1219" y="724"/>
                  </a:lnTo>
                  <a:lnTo>
                    <a:pt x="1264" y="701"/>
                  </a:lnTo>
                  <a:lnTo>
                    <a:pt x="1311" y="679"/>
                  </a:lnTo>
                  <a:lnTo>
                    <a:pt x="1359" y="660"/>
                  </a:lnTo>
                  <a:lnTo>
                    <a:pt x="1406" y="641"/>
                  </a:lnTo>
                  <a:lnTo>
                    <a:pt x="1453" y="622"/>
                  </a:lnTo>
                  <a:lnTo>
                    <a:pt x="1500" y="607"/>
                  </a:lnTo>
                  <a:lnTo>
                    <a:pt x="1547" y="591"/>
                  </a:lnTo>
                  <a:lnTo>
                    <a:pt x="1593" y="578"/>
                  </a:lnTo>
                  <a:lnTo>
                    <a:pt x="1638" y="564"/>
                  </a:lnTo>
                  <a:lnTo>
                    <a:pt x="1683" y="553"/>
                  </a:lnTo>
                  <a:lnTo>
                    <a:pt x="1726" y="544"/>
                  </a:lnTo>
                  <a:lnTo>
                    <a:pt x="1770" y="535"/>
                  </a:lnTo>
                  <a:lnTo>
                    <a:pt x="1810" y="528"/>
                  </a:lnTo>
                  <a:lnTo>
                    <a:pt x="1851" y="523"/>
                  </a:lnTo>
                  <a:lnTo>
                    <a:pt x="1890" y="519"/>
                  </a:lnTo>
                  <a:lnTo>
                    <a:pt x="1927" y="517"/>
                  </a:lnTo>
                  <a:lnTo>
                    <a:pt x="1963" y="516"/>
                  </a:lnTo>
                  <a:lnTo>
                    <a:pt x="1963" y="307"/>
                  </a:lnTo>
                  <a:lnTo>
                    <a:pt x="1623" y="4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1" name="Freeform 11">
              <a:extLst>
                <a:ext uri="{FF2B5EF4-FFF2-40B4-BE49-F238E27FC236}">
                  <a16:creationId xmlns:a16="http://schemas.microsoft.com/office/drawing/2014/main" id="{3540FEB1-BC02-F447-BD85-89531FA97B7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64" y="1635"/>
              <a:ext cx="263" cy="175"/>
            </a:xfrm>
            <a:custGeom>
              <a:avLst/>
              <a:gdLst>
                <a:gd name="T0" fmla="*/ 263 w 1316"/>
                <a:gd name="T1" fmla="*/ 0 h 876"/>
                <a:gd name="T2" fmla="*/ 263 w 1316"/>
                <a:gd name="T3" fmla="*/ 0 h 876"/>
                <a:gd name="T4" fmla="*/ 256 w 1316"/>
                <a:gd name="T5" fmla="*/ 0 h 876"/>
                <a:gd name="T6" fmla="*/ 248 w 1316"/>
                <a:gd name="T7" fmla="*/ 1 h 876"/>
                <a:gd name="T8" fmla="*/ 240 w 1316"/>
                <a:gd name="T9" fmla="*/ 1 h 876"/>
                <a:gd name="T10" fmla="*/ 232 w 1316"/>
                <a:gd name="T11" fmla="*/ 2 h 876"/>
                <a:gd name="T12" fmla="*/ 224 w 1316"/>
                <a:gd name="T13" fmla="*/ 4 h 876"/>
                <a:gd name="T14" fmla="*/ 215 w 1316"/>
                <a:gd name="T15" fmla="*/ 5 h 876"/>
                <a:gd name="T16" fmla="*/ 206 w 1316"/>
                <a:gd name="T17" fmla="*/ 7 h 876"/>
                <a:gd name="T18" fmla="*/ 197 w 1316"/>
                <a:gd name="T19" fmla="*/ 9 h 876"/>
                <a:gd name="T20" fmla="*/ 188 w 1316"/>
                <a:gd name="T21" fmla="*/ 11 h 876"/>
                <a:gd name="T22" fmla="*/ 178 w 1316"/>
                <a:gd name="T23" fmla="*/ 14 h 876"/>
                <a:gd name="T24" fmla="*/ 169 w 1316"/>
                <a:gd name="T25" fmla="*/ 17 h 876"/>
                <a:gd name="T26" fmla="*/ 159 w 1316"/>
                <a:gd name="T27" fmla="*/ 20 h 876"/>
                <a:gd name="T28" fmla="*/ 150 w 1316"/>
                <a:gd name="T29" fmla="*/ 23 h 876"/>
                <a:gd name="T30" fmla="*/ 140 w 1316"/>
                <a:gd name="T31" fmla="*/ 27 h 876"/>
                <a:gd name="T32" fmla="*/ 131 w 1316"/>
                <a:gd name="T33" fmla="*/ 31 h 876"/>
                <a:gd name="T34" fmla="*/ 121 w 1316"/>
                <a:gd name="T35" fmla="*/ 35 h 876"/>
                <a:gd name="T36" fmla="*/ 112 w 1316"/>
                <a:gd name="T37" fmla="*/ 39 h 876"/>
                <a:gd name="T38" fmla="*/ 103 w 1316"/>
                <a:gd name="T39" fmla="*/ 44 h 876"/>
                <a:gd name="T40" fmla="*/ 93 w 1316"/>
                <a:gd name="T41" fmla="*/ 49 h 876"/>
                <a:gd name="T42" fmla="*/ 85 w 1316"/>
                <a:gd name="T43" fmla="*/ 53 h 876"/>
                <a:gd name="T44" fmla="*/ 76 w 1316"/>
                <a:gd name="T45" fmla="*/ 59 h 876"/>
                <a:gd name="T46" fmla="*/ 67 w 1316"/>
                <a:gd name="T47" fmla="*/ 64 h 876"/>
                <a:gd name="T48" fmla="*/ 59 w 1316"/>
                <a:gd name="T49" fmla="*/ 70 h 876"/>
                <a:gd name="T50" fmla="*/ 51 w 1316"/>
                <a:gd name="T51" fmla="*/ 76 h 876"/>
                <a:gd name="T52" fmla="*/ 43 w 1316"/>
                <a:gd name="T53" fmla="*/ 82 h 876"/>
                <a:gd name="T54" fmla="*/ 35 w 1316"/>
                <a:gd name="T55" fmla="*/ 88 h 876"/>
                <a:gd name="T56" fmla="*/ 28 w 1316"/>
                <a:gd name="T57" fmla="*/ 94 h 876"/>
                <a:gd name="T58" fmla="*/ 22 w 1316"/>
                <a:gd name="T59" fmla="*/ 101 h 876"/>
                <a:gd name="T60" fmla="*/ 16 w 1316"/>
                <a:gd name="T61" fmla="*/ 108 h 876"/>
                <a:gd name="T62" fmla="*/ 10 w 1316"/>
                <a:gd name="T63" fmla="*/ 115 h 876"/>
                <a:gd name="T64" fmla="*/ 5 w 1316"/>
                <a:gd name="T65" fmla="*/ 123 h 876"/>
                <a:gd name="T66" fmla="*/ 0 w 1316"/>
                <a:gd name="T67" fmla="*/ 130 h 876"/>
                <a:gd name="T68" fmla="*/ 0 w 1316"/>
                <a:gd name="T69" fmla="*/ 175 h 87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6" h="876">
                  <a:moveTo>
                    <a:pt x="1316" y="0"/>
                  </a:moveTo>
                  <a:lnTo>
                    <a:pt x="1316" y="0"/>
                  </a:lnTo>
                  <a:lnTo>
                    <a:pt x="1280" y="1"/>
                  </a:lnTo>
                  <a:lnTo>
                    <a:pt x="1243" y="3"/>
                  </a:lnTo>
                  <a:lnTo>
                    <a:pt x="1203" y="6"/>
                  </a:lnTo>
                  <a:lnTo>
                    <a:pt x="1162" y="11"/>
                  </a:lnTo>
                  <a:lnTo>
                    <a:pt x="1120" y="18"/>
                  </a:lnTo>
                  <a:lnTo>
                    <a:pt x="1077" y="26"/>
                  </a:lnTo>
                  <a:lnTo>
                    <a:pt x="1032" y="34"/>
                  </a:lnTo>
                  <a:lnTo>
                    <a:pt x="987" y="45"/>
                  </a:lnTo>
                  <a:lnTo>
                    <a:pt x="940" y="57"/>
                  </a:lnTo>
                  <a:lnTo>
                    <a:pt x="893" y="69"/>
                  </a:lnTo>
                  <a:lnTo>
                    <a:pt x="846" y="84"/>
                  </a:lnTo>
                  <a:lnTo>
                    <a:pt x="798" y="100"/>
                  </a:lnTo>
                  <a:lnTo>
                    <a:pt x="750" y="117"/>
                  </a:lnTo>
                  <a:lnTo>
                    <a:pt x="703" y="135"/>
                  </a:lnTo>
                  <a:lnTo>
                    <a:pt x="655" y="153"/>
                  </a:lnTo>
                  <a:lnTo>
                    <a:pt x="607" y="174"/>
                  </a:lnTo>
                  <a:lnTo>
                    <a:pt x="560" y="195"/>
                  </a:lnTo>
                  <a:lnTo>
                    <a:pt x="513" y="219"/>
                  </a:lnTo>
                  <a:lnTo>
                    <a:pt x="467" y="243"/>
                  </a:lnTo>
                  <a:lnTo>
                    <a:pt x="423" y="267"/>
                  </a:lnTo>
                  <a:lnTo>
                    <a:pt x="378" y="294"/>
                  </a:lnTo>
                  <a:lnTo>
                    <a:pt x="335" y="320"/>
                  </a:lnTo>
                  <a:lnTo>
                    <a:pt x="293" y="350"/>
                  </a:lnTo>
                  <a:lnTo>
                    <a:pt x="253" y="379"/>
                  </a:lnTo>
                  <a:lnTo>
                    <a:pt x="214" y="409"/>
                  </a:lnTo>
                  <a:lnTo>
                    <a:pt x="177" y="441"/>
                  </a:lnTo>
                  <a:lnTo>
                    <a:pt x="142" y="473"/>
                  </a:lnTo>
                  <a:lnTo>
                    <a:pt x="110" y="507"/>
                  </a:lnTo>
                  <a:lnTo>
                    <a:pt x="78" y="542"/>
                  </a:lnTo>
                  <a:lnTo>
                    <a:pt x="50" y="578"/>
                  </a:lnTo>
                  <a:lnTo>
                    <a:pt x="24" y="614"/>
                  </a:lnTo>
                  <a:lnTo>
                    <a:pt x="0" y="652"/>
                  </a:lnTo>
                  <a:lnTo>
                    <a:pt x="0" y="87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2" name="Line 12">
              <a:extLst>
                <a:ext uri="{FF2B5EF4-FFF2-40B4-BE49-F238E27FC236}">
                  <a16:creationId xmlns:a16="http://schemas.microsoft.com/office/drawing/2014/main" id="{B7726829-95A7-2C4C-A9A1-C3E5F0B9841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40" y="1714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3" name="Freeform 13">
              <a:extLst>
                <a:ext uri="{FF2B5EF4-FFF2-40B4-BE49-F238E27FC236}">
                  <a16:creationId xmlns:a16="http://schemas.microsoft.com/office/drawing/2014/main" id="{91A504A2-CDFD-4343-88F6-1F79C653032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4" name="Freeform 14">
              <a:extLst>
                <a:ext uri="{FF2B5EF4-FFF2-40B4-BE49-F238E27FC236}">
                  <a16:creationId xmlns:a16="http://schemas.microsoft.com/office/drawing/2014/main" id="{9324CE90-AA4D-8D45-AAC7-77CEA3C5656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9" y="2090"/>
              <a:ext cx="21" cy="173"/>
            </a:xfrm>
            <a:custGeom>
              <a:avLst/>
              <a:gdLst>
                <a:gd name="T0" fmla="*/ 8 w 105"/>
                <a:gd name="T1" fmla="*/ 173 h 865"/>
                <a:gd name="T2" fmla="*/ 0 w 105"/>
                <a:gd name="T3" fmla="*/ 127 h 865"/>
                <a:gd name="T4" fmla="*/ 0 w 105"/>
                <a:gd name="T5" fmla="*/ 0 h 865"/>
                <a:gd name="T6" fmla="*/ 21 w 105"/>
                <a:gd name="T7" fmla="*/ 91 h 865"/>
                <a:gd name="T8" fmla="*/ 8 w 105"/>
                <a:gd name="T9" fmla="*/ 173 h 86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05" h="865">
                  <a:moveTo>
                    <a:pt x="38" y="865"/>
                  </a:moveTo>
                  <a:lnTo>
                    <a:pt x="0" y="634"/>
                  </a:lnTo>
                  <a:lnTo>
                    <a:pt x="0" y="0"/>
                  </a:lnTo>
                  <a:lnTo>
                    <a:pt x="105" y="455"/>
                  </a:lnTo>
                  <a:lnTo>
                    <a:pt x="38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5" name="Freeform 15">
              <a:extLst>
                <a:ext uri="{FF2B5EF4-FFF2-40B4-BE49-F238E27FC236}">
                  <a16:creationId xmlns:a16="http://schemas.microsoft.com/office/drawing/2014/main" id="{9555B1FE-D254-084A-8392-DD96E535F83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91 w 803"/>
                <a:gd name="T5" fmla="*/ 0 h 836"/>
                <a:gd name="T6" fmla="*/ 97 w 803"/>
                <a:gd name="T7" fmla="*/ 0 h 836"/>
                <a:gd name="T8" fmla="*/ 102 w 803"/>
                <a:gd name="T9" fmla="*/ 1 h 836"/>
                <a:gd name="T10" fmla="*/ 107 w 803"/>
                <a:gd name="T11" fmla="*/ 2 h 836"/>
                <a:gd name="T12" fmla="*/ 113 w 803"/>
                <a:gd name="T13" fmla="*/ 4 h 836"/>
                <a:gd name="T14" fmla="*/ 118 w 803"/>
                <a:gd name="T15" fmla="*/ 7 h 836"/>
                <a:gd name="T16" fmla="*/ 123 w 803"/>
                <a:gd name="T17" fmla="*/ 10 h 836"/>
                <a:gd name="T18" fmla="*/ 127 w 803"/>
                <a:gd name="T19" fmla="*/ 14 h 836"/>
                <a:gd name="T20" fmla="*/ 132 w 803"/>
                <a:gd name="T21" fmla="*/ 18 h 836"/>
                <a:gd name="T22" fmla="*/ 136 w 803"/>
                <a:gd name="T23" fmla="*/ 23 h 836"/>
                <a:gd name="T24" fmla="*/ 140 w 803"/>
                <a:gd name="T25" fmla="*/ 29 h 836"/>
                <a:gd name="T26" fmla="*/ 144 w 803"/>
                <a:gd name="T27" fmla="*/ 35 h 836"/>
                <a:gd name="T28" fmla="*/ 148 w 803"/>
                <a:gd name="T29" fmla="*/ 41 h 836"/>
                <a:gd name="T30" fmla="*/ 151 w 803"/>
                <a:gd name="T31" fmla="*/ 48 h 836"/>
                <a:gd name="T32" fmla="*/ 154 w 803"/>
                <a:gd name="T33" fmla="*/ 55 h 836"/>
                <a:gd name="T34" fmla="*/ 156 w 803"/>
                <a:gd name="T35" fmla="*/ 62 h 836"/>
                <a:gd name="T36" fmla="*/ 158 w 803"/>
                <a:gd name="T37" fmla="*/ 70 h 836"/>
                <a:gd name="T38" fmla="*/ 160 w 803"/>
                <a:gd name="T39" fmla="*/ 77 h 836"/>
                <a:gd name="T40" fmla="*/ 161 w 803"/>
                <a:gd name="T41" fmla="*/ 85 h 836"/>
                <a:gd name="T42" fmla="*/ 161 w 803"/>
                <a:gd name="T43" fmla="*/ 92 h 836"/>
                <a:gd name="T44" fmla="*/ 161 w 803"/>
                <a:gd name="T45" fmla="*/ 99 h 836"/>
                <a:gd name="T46" fmla="*/ 161 w 803"/>
                <a:gd name="T47" fmla="*/ 105 h 836"/>
                <a:gd name="T48" fmla="*/ 160 w 803"/>
                <a:gd name="T49" fmla="*/ 112 h 836"/>
                <a:gd name="T50" fmla="*/ 158 w 803"/>
                <a:gd name="T51" fmla="*/ 118 h 836"/>
                <a:gd name="T52" fmla="*/ 156 w 803"/>
                <a:gd name="T53" fmla="*/ 124 h 836"/>
                <a:gd name="T54" fmla="*/ 154 w 803"/>
                <a:gd name="T55" fmla="*/ 129 h 836"/>
                <a:gd name="T56" fmla="*/ 151 w 803"/>
                <a:gd name="T57" fmla="*/ 133 h 836"/>
                <a:gd name="T58" fmla="*/ 148 w 803"/>
                <a:gd name="T59" fmla="*/ 137 h 836"/>
                <a:gd name="T60" fmla="*/ 144 w 803"/>
                <a:gd name="T61" fmla="*/ 141 h 836"/>
                <a:gd name="T62" fmla="*/ 140 w 803"/>
                <a:gd name="T63" fmla="*/ 144 h 836"/>
                <a:gd name="T64" fmla="*/ 135 w 803"/>
                <a:gd name="T65" fmla="*/ 146 h 836"/>
                <a:gd name="T66" fmla="*/ 130 w 803"/>
                <a:gd name="T67" fmla="*/ 148 h 836"/>
                <a:gd name="T68" fmla="*/ 33 w 803"/>
                <a:gd name="T69" fmla="*/ 167 h 836"/>
                <a:gd name="T70" fmla="*/ 0 w 803"/>
                <a:gd name="T71" fmla="*/ 9 h 8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6" name="Freeform 16">
              <a:extLst>
                <a:ext uri="{FF2B5EF4-FFF2-40B4-BE49-F238E27FC236}">
                  <a16:creationId xmlns:a16="http://schemas.microsoft.com/office/drawing/2014/main" id="{B48660B8-96EE-AE4A-A194-7C2E00C627F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66" y="1431"/>
              <a:ext cx="161" cy="167"/>
            </a:xfrm>
            <a:custGeom>
              <a:avLst/>
              <a:gdLst>
                <a:gd name="T0" fmla="*/ 0 w 803"/>
                <a:gd name="T1" fmla="*/ 9 h 836"/>
                <a:gd name="T2" fmla="*/ 86 w 803"/>
                <a:gd name="T3" fmla="*/ 1 h 836"/>
                <a:gd name="T4" fmla="*/ 86 w 803"/>
                <a:gd name="T5" fmla="*/ 1 h 836"/>
                <a:gd name="T6" fmla="*/ 91 w 803"/>
                <a:gd name="T7" fmla="*/ 0 h 836"/>
                <a:gd name="T8" fmla="*/ 97 w 803"/>
                <a:gd name="T9" fmla="*/ 0 h 836"/>
                <a:gd name="T10" fmla="*/ 102 w 803"/>
                <a:gd name="T11" fmla="*/ 1 h 836"/>
                <a:gd name="T12" fmla="*/ 107 w 803"/>
                <a:gd name="T13" fmla="*/ 2 h 836"/>
                <a:gd name="T14" fmla="*/ 113 w 803"/>
                <a:gd name="T15" fmla="*/ 4 h 836"/>
                <a:gd name="T16" fmla="*/ 118 w 803"/>
                <a:gd name="T17" fmla="*/ 7 h 836"/>
                <a:gd name="T18" fmla="*/ 123 w 803"/>
                <a:gd name="T19" fmla="*/ 10 h 836"/>
                <a:gd name="T20" fmla="*/ 127 w 803"/>
                <a:gd name="T21" fmla="*/ 14 h 836"/>
                <a:gd name="T22" fmla="*/ 132 w 803"/>
                <a:gd name="T23" fmla="*/ 18 h 836"/>
                <a:gd name="T24" fmla="*/ 136 w 803"/>
                <a:gd name="T25" fmla="*/ 23 h 836"/>
                <a:gd name="T26" fmla="*/ 140 w 803"/>
                <a:gd name="T27" fmla="*/ 29 h 836"/>
                <a:gd name="T28" fmla="*/ 144 w 803"/>
                <a:gd name="T29" fmla="*/ 35 h 836"/>
                <a:gd name="T30" fmla="*/ 148 w 803"/>
                <a:gd name="T31" fmla="*/ 41 h 836"/>
                <a:gd name="T32" fmla="*/ 151 w 803"/>
                <a:gd name="T33" fmla="*/ 48 h 836"/>
                <a:gd name="T34" fmla="*/ 154 w 803"/>
                <a:gd name="T35" fmla="*/ 55 h 836"/>
                <a:gd name="T36" fmla="*/ 156 w 803"/>
                <a:gd name="T37" fmla="*/ 62 h 836"/>
                <a:gd name="T38" fmla="*/ 156 w 803"/>
                <a:gd name="T39" fmla="*/ 62 h 836"/>
                <a:gd name="T40" fmla="*/ 158 w 803"/>
                <a:gd name="T41" fmla="*/ 70 h 836"/>
                <a:gd name="T42" fmla="*/ 160 w 803"/>
                <a:gd name="T43" fmla="*/ 77 h 836"/>
                <a:gd name="T44" fmla="*/ 161 w 803"/>
                <a:gd name="T45" fmla="*/ 85 h 836"/>
                <a:gd name="T46" fmla="*/ 161 w 803"/>
                <a:gd name="T47" fmla="*/ 92 h 836"/>
                <a:gd name="T48" fmla="*/ 161 w 803"/>
                <a:gd name="T49" fmla="*/ 99 h 836"/>
                <a:gd name="T50" fmla="*/ 161 w 803"/>
                <a:gd name="T51" fmla="*/ 105 h 836"/>
                <a:gd name="T52" fmla="*/ 160 w 803"/>
                <a:gd name="T53" fmla="*/ 112 h 836"/>
                <a:gd name="T54" fmla="*/ 158 w 803"/>
                <a:gd name="T55" fmla="*/ 118 h 836"/>
                <a:gd name="T56" fmla="*/ 156 w 803"/>
                <a:gd name="T57" fmla="*/ 124 h 836"/>
                <a:gd name="T58" fmla="*/ 154 w 803"/>
                <a:gd name="T59" fmla="*/ 129 h 836"/>
                <a:gd name="T60" fmla="*/ 151 w 803"/>
                <a:gd name="T61" fmla="*/ 133 h 836"/>
                <a:gd name="T62" fmla="*/ 148 w 803"/>
                <a:gd name="T63" fmla="*/ 137 h 836"/>
                <a:gd name="T64" fmla="*/ 144 w 803"/>
                <a:gd name="T65" fmla="*/ 141 h 836"/>
                <a:gd name="T66" fmla="*/ 140 w 803"/>
                <a:gd name="T67" fmla="*/ 144 h 836"/>
                <a:gd name="T68" fmla="*/ 135 w 803"/>
                <a:gd name="T69" fmla="*/ 146 h 836"/>
                <a:gd name="T70" fmla="*/ 130 w 803"/>
                <a:gd name="T71" fmla="*/ 148 h 836"/>
                <a:gd name="T72" fmla="*/ 33 w 803"/>
                <a:gd name="T73" fmla="*/ 167 h 8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03" h="836">
                  <a:moveTo>
                    <a:pt x="0" y="44"/>
                  </a:moveTo>
                  <a:lnTo>
                    <a:pt x="429" y="5"/>
                  </a:lnTo>
                  <a:lnTo>
                    <a:pt x="456" y="0"/>
                  </a:lnTo>
                  <a:lnTo>
                    <a:pt x="482" y="0"/>
                  </a:lnTo>
                  <a:lnTo>
                    <a:pt x="509" y="3"/>
                  </a:lnTo>
                  <a:lnTo>
                    <a:pt x="535" y="10"/>
                  </a:lnTo>
                  <a:lnTo>
                    <a:pt x="562" y="19"/>
                  </a:lnTo>
                  <a:lnTo>
                    <a:pt x="587" y="33"/>
                  </a:lnTo>
                  <a:lnTo>
                    <a:pt x="611" y="50"/>
                  </a:lnTo>
                  <a:lnTo>
                    <a:pt x="635" y="69"/>
                  </a:lnTo>
                  <a:lnTo>
                    <a:pt x="658" y="91"/>
                  </a:lnTo>
                  <a:lnTo>
                    <a:pt x="679" y="116"/>
                  </a:lnTo>
                  <a:lnTo>
                    <a:pt x="700" y="143"/>
                  </a:lnTo>
                  <a:lnTo>
                    <a:pt x="719" y="173"/>
                  </a:lnTo>
                  <a:lnTo>
                    <a:pt x="736" y="205"/>
                  </a:lnTo>
                  <a:lnTo>
                    <a:pt x="752" y="239"/>
                  </a:lnTo>
                  <a:lnTo>
                    <a:pt x="766" y="274"/>
                  </a:lnTo>
                  <a:lnTo>
                    <a:pt x="778" y="312"/>
                  </a:lnTo>
                  <a:lnTo>
                    <a:pt x="788" y="349"/>
                  </a:lnTo>
                  <a:lnTo>
                    <a:pt x="796" y="387"/>
                  </a:lnTo>
                  <a:lnTo>
                    <a:pt x="801" y="424"/>
                  </a:lnTo>
                  <a:lnTo>
                    <a:pt x="803" y="460"/>
                  </a:lnTo>
                  <a:lnTo>
                    <a:pt x="803" y="495"/>
                  </a:lnTo>
                  <a:lnTo>
                    <a:pt x="801" y="528"/>
                  </a:lnTo>
                  <a:lnTo>
                    <a:pt x="796" y="560"/>
                  </a:lnTo>
                  <a:lnTo>
                    <a:pt x="789" y="589"/>
                  </a:lnTo>
                  <a:lnTo>
                    <a:pt x="779" y="619"/>
                  </a:lnTo>
                  <a:lnTo>
                    <a:pt x="767" y="644"/>
                  </a:lnTo>
                  <a:lnTo>
                    <a:pt x="753" y="667"/>
                  </a:lnTo>
                  <a:lnTo>
                    <a:pt x="737" y="688"/>
                  </a:lnTo>
                  <a:lnTo>
                    <a:pt x="718" y="706"/>
                  </a:lnTo>
                  <a:lnTo>
                    <a:pt x="698" y="722"/>
                  </a:lnTo>
                  <a:lnTo>
                    <a:pt x="673" y="733"/>
                  </a:lnTo>
                  <a:lnTo>
                    <a:pt x="648" y="741"/>
                  </a:lnTo>
                  <a:lnTo>
                    <a:pt x="166" y="836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7" name="Freeform 17">
              <a:extLst>
                <a:ext uri="{FF2B5EF4-FFF2-40B4-BE49-F238E27FC236}">
                  <a16:creationId xmlns:a16="http://schemas.microsoft.com/office/drawing/2014/main" id="{293172C1-4DF1-2444-AB43-4520AAD39F3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84 w 555"/>
                <a:gd name="T1" fmla="*/ 154 h 785"/>
                <a:gd name="T2" fmla="*/ 93 w 555"/>
                <a:gd name="T3" fmla="*/ 149 h 785"/>
                <a:gd name="T4" fmla="*/ 100 w 555"/>
                <a:gd name="T5" fmla="*/ 141 h 785"/>
                <a:gd name="T6" fmla="*/ 106 w 555"/>
                <a:gd name="T7" fmla="*/ 130 h 785"/>
                <a:gd name="T8" fmla="*/ 109 w 555"/>
                <a:gd name="T9" fmla="*/ 118 h 785"/>
                <a:gd name="T10" fmla="*/ 111 w 555"/>
                <a:gd name="T11" fmla="*/ 104 h 785"/>
                <a:gd name="T12" fmla="*/ 111 w 555"/>
                <a:gd name="T13" fmla="*/ 89 h 785"/>
                <a:gd name="T14" fmla="*/ 108 w 555"/>
                <a:gd name="T15" fmla="*/ 74 h 785"/>
                <a:gd name="T16" fmla="*/ 103 w 555"/>
                <a:gd name="T17" fmla="*/ 58 h 785"/>
                <a:gd name="T18" fmla="*/ 97 w 555"/>
                <a:gd name="T19" fmla="*/ 43 h 785"/>
                <a:gd name="T20" fmla="*/ 89 w 555"/>
                <a:gd name="T21" fmla="*/ 30 h 785"/>
                <a:gd name="T22" fmla="*/ 80 w 555"/>
                <a:gd name="T23" fmla="*/ 19 h 785"/>
                <a:gd name="T24" fmla="*/ 70 w 555"/>
                <a:gd name="T25" fmla="*/ 10 h 785"/>
                <a:gd name="T26" fmla="*/ 60 w 555"/>
                <a:gd name="T27" fmla="*/ 4 h 785"/>
                <a:gd name="T28" fmla="*/ 49 w 555"/>
                <a:gd name="T29" fmla="*/ 1 h 785"/>
                <a:gd name="T30" fmla="*/ 38 w 555"/>
                <a:gd name="T31" fmla="*/ 0 h 785"/>
                <a:gd name="T32" fmla="*/ 27 w 555"/>
                <a:gd name="T33" fmla="*/ 3 h 785"/>
                <a:gd name="T34" fmla="*/ 18 w 555"/>
                <a:gd name="T35" fmla="*/ 8 h 785"/>
                <a:gd name="T36" fmla="*/ 11 w 555"/>
                <a:gd name="T37" fmla="*/ 17 h 785"/>
                <a:gd name="T38" fmla="*/ 5 w 555"/>
                <a:gd name="T39" fmla="*/ 27 h 785"/>
                <a:gd name="T40" fmla="*/ 1 w 555"/>
                <a:gd name="T41" fmla="*/ 39 h 785"/>
                <a:gd name="T42" fmla="*/ 0 w 555"/>
                <a:gd name="T43" fmla="*/ 53 h 785"/>
                <a:gd name="T44" fmla="*/ 0 w 555"/>
                <a:gd name="T45" fmla="*/ 68 h 785"/>
                <a:gd name="T46" fmla="*/ 3 w 555"/>
                <a:gd name="T47" fmla="*/ 83 h 785"/>
                <a:gd name="T48" fmla="*/ 8 w 555"/>
                <a:gd name="T49" fmla="*/ 99 h 785"/>
                <a:gd name="T50" fmla="*/ 14 w 555"/>
                <a:gd name="T51" fmla="*/ 114 h 785"/>
                <a:gd name="T52" fmla="*/ 22 w 555"/>
                <a:gd name="T53" fmla="*/ 127 h 785"/>
                <a:gd name="T54" fmla="*/ 31 w 555"/>
                <a:gd name="T55" fmla="*/ 138 h 785"/>
                <a:gd name="T56" fmla="*/ 40 w 555"/>
                <a:gd name="T57" fmla="*/ 147 h 785"/>
                <a:gd name="T58" fmla="*/ 51 w 555"/>
                <a:gd name="T59" fmla="*/ 153 h 785"/>
                <a:gd name="T60" fmla="*/ 62 w 555"/>
                <a:gd name="T61" fmla="*/ 157 h 785"/>
                <a:gd name="T62" fmla="*/ 73 w 555"/>
                <a:gd name="T63" fmla="*/ 157 h 7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8" name="Freeform 18">
              <a:extLst>
                <a:ext uri="{FF2B5EF4-FFF2-40B4-BE49-F238E27FC236}">
                  <a16:creationId xmlns:a16="http://schemas.microsoft.com/office/drawing/2014/main" id="{EB0FB585-C922-2B45-9C4D-49AE9D8B7BB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829" y="1440"/>
              <a:ext cx="111" cy="157"/>
            </a:xfrm>
            <a:custGeom>
              <a:avLst/>
              <a:gdLst>
                <a:gd name="T0" fmla="*/ 78 w 555"/>
                <a:gd name="T1" fmla="*/ 156 h 785"/>
                <a:gd name="T2" fmla="*/ 88 w 555"/>
                <a:gd name="T3" fmla="*/ 152 h 785"/>
                <a:gd name="T4" fmla="*/ 97 w 555"/>
                <a:gd name="T5" fmla="*/ 145 h 785"/>
                <a:gd name="T6" fmla="*/ 103 w 555"/>
                <a:gd name="T7" fmla="*/ 136 h 785"/>
                <a:gd name="T8" fmla="*/ 108 w 555"/>
                <a:gd name="T9" fmla="*/ 124 h 785"/>
                <a:gd name="T10" fmla="*/ 111 w 555"/>
                <a:gd name="T11" fmla="*/ 111 h 785"/>
                <a:gd name="T12" fmla="*/ 111 w 555"/>
                <a:gd name="T13" fmla="*/ 97 h 785"/>
                <a:gd name="T14" fmla="*/ 109 w 555"/>
                <a:gd name="T15" fmla="*/ 82 h 785"/>
                <a:gd name="T16" fmla="*/ 106 w 555"/>
                <a:gd name="T17" fmla="*/ 66 h 785"/>
                <a:gd name="T18" fmla="*/ 103 w 555"/>
                <a:gd name="T19" fmla="*/ 58 h 785"/>
                <a:gd name="T20" fmla="*/ 97 w 555"/>
                <a:gd name="T21" fmla="*/ 43 h 785"/>
                <a:gd name="T22" fmla="*/ 89 w 555"/>
                <a:gd name="T23" fmla="*/ 30 h 785"/>
                <a:gd name="T24" fmla="*/ 80 w 555"/>
                <a:gd name="T25" fmla="*/ 19 h 785"/>
                <a:gd name="T26" fmla="*/ 70 w 555"/>
                <a:gd name="T27" fmla="*/ 10 h 785"/>
                <a:gd name="T28" fmla="*/ 60 w 555"/>
                <a:gd name="T29" fmla="*/ 4 h 785"/>
                <a:gd name="T30" fmla="*/ 49 w 555"/>
                <a:gd name="T31" fmla="*/ 1 h 785"/>
                <a:gd name="T32" fmla="*/ 38 w 555"/>
                <a:gd name="T33" fmla="*/ 0 h 785"/>
                <a:gd name="T34" fmla="*/ 32 w 555"/>
                <a:gd name="T35" fmla="*/ 1 h 785"/>
                <a:gd name="T36" fmla="*/ 22 w 555"/>
                <a:gd name="T37" fmla="*/ 5 h 785"/>
                <a:gd name="T38" fmla="*/ 14 w 555"/>
                <a:gd name="T39" fmla="*/ 12 h 785"/>
                <a:gd name="T40" fmla="*/ 7 w 555"/>
                <a:gd name="T41" fmla="*/ 22 h 785"/>
                <a:gd name="T42" fmla="*/ 3 w 555"/>
                <a:gd name="T43" fmla="*/ 33 h 785"/>
                <a:gd name="T44" fmla="*/ 0 w 555"/>
                <a:gd name="T45" fmla="*/ 46 h 785"/>
                <a:gd name="T46" fmla="*/ 0 w 555"/>
                <a:gd name="T47" fmla="*/ 60 h 785"/>
                <a:gd name="T48" fmla="*/ 1 w 555"/>
                <a:gd name="T49" fmla="*/ 76 h 785"/>
                <a:gd name="T50" fmla="*/ 5 w 555"/>
                <a:gd name="T51" fmla="*/ 92 h 785"/>
                <a:gd name="T52" fmla="*/ 8 w 555"/>
                <a:gd name="T53" fmla="*/ 99 h 785"/>
                <a:gd name="T54" fmla="*/ 14 w 555"/>
                <a:gd name="T55" fmla="*/ 114 h 785"/>
                <a:gd name="T56" fmla="*/ 22 w 555"/>
                <a:gd name="T57" fmla="*/ 127 h 785"/>
                <a:gd name="T58" fmla="*/ 31 w 555"/>
                <a:gd name="T59" fmla="*/ 138 h 785"/>
                <a:gd name="T60" fmla="*/ 40 w 555"/>
                <a:gd name="T61" fmla="*/ 147 h 785"/>
                <a:gd name="T62" fmla="*/ 51 w 555"/>
                <a:gd name="T63" fmla="*/ 153 h 785"/>
                <a:gd name="T64" fmla="*/ 62 w 555"/>
                <a:gd name="T65" fmla="*/ 157 h 785"/>
                <a:gd name="T66" fmla="*/ 73 w 555"/>
                <a:gd name="T67" fmla="*/ 157 h 785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555" h="785">
                  <a:moveTo>
                    <a:pt x="392" y="780"/>
                  </a:moveTo>
                  <a:lnTo>
                    <a:pt x="392" y="780"/>
                  </a:lnTo>
                  <a:lnTo>
                    <a:pt x="418" y="772"/>
                  </a:lnTo>
                  <a:lnTo>
                    <a:pt x="442" y="760"/>
                  </a:lnTo>
                  <a:lnTo>
                    <a:pt x="465" y="744"/>
                  </a:lnTo>
                  <a:lnTo>
                    <a:pt x="484" y="724"/>
                  </a:lnTo>
                  <a:lnTo>
                    <a:pt x="502" y="703"/>
                  </a:lnTo>
                  <a:lnTo>
                    <a:pt x="517" y="678"/>
                  </a:lnTo>
                  <a:lnTo>
                    <a:pt x="530" y="650"/>
                  </a:lnTo>
                  <a:lnTo>
                    <a:pt x="540" y="621"/>
                  </a:lnTo>
                  <a:lnTo>
                    <a:pt x="547" y="590"/>
                  </a:lnTo>
                  <a:lnTo>
                    <a:pt x="553" y="556"/>
                  </a:lnTo>
                  <a:lnTo>
                    <a:pt x="555" y="521"/>
                  </a:lnTo>
                  <a:lnTo>
                    <a:pt x="555" y="484"/>
                  </a:lnTo>
                  <a:lnTo>
                    <a:pt x="553" y="447"/>
                  </a:lnTo>
                  <a:lnTo>
                    <a:pt x="547" y="408"/>
                  </a:lnTo>
                  <a:lnTo>
                    <a:pt x="540" y="368"/>
                  </a:lnTo>
                  <a:lnTo>
                    <a:pt x="529" y="328"/>
                  </a:lnTo>
                  <a:lnTo>
                    <a:pt x="516" y="289"/>
                  </a:lnTo>
                  <a:lnTo>
                    <a:pt x="500" y="251"/>
                  </a:lnTo>
                  <a:lnTo>
                    <a:pt x="483" y="216"/>
                  </a:lnTo>
                  <a:lnTo>
                    <a:pt x="465" y="182"/>
                  </a:lnTo>
                  <a:lnTo>
                    <a:pt x="445" y="151"/>
                  </a:lnTo>
                  <a:lnTo>
                    <a:pt x="423" y="123"/>
                  </a:lnTo>
                  <a:lnTo>
                    <a:pt x="400" y="96"/>
                  </a:lnTo>
                  <a:lnTo>
                    <a:pt x="376" y="73"/>
                  </a:lnTo>
                  <a:lnTo>
                    <a:pt x="352" y="52"/>
                  </a:lnTo>
                  <a:lnTo>
                    <a:pt x="326" y="35"/>
                  </a:lnTo>
                  <a:lnTo>
                    <a:pt x="299" y="21"/>
                  </a:lnTo>
                  <a:lnTo>
                    <a:pt x="273" y="10"/>
                  </a:lnTo>
                  <a:lnTo>
                    <a:pt x="245" y="3"/>
                  </a:lnTo>
                  <a:lnTo>
                    <a:pt x="217" y="0"/>
                  </a:lnTo>
                  <a:lnTo>
                    <a:pt x="190" y="0"/>
                  </a:lnTo>
                  <a:lnTo>
                    <a:pt x="162" y="5"/>
                  </a:lnTo>
                  <a:lnTo>
                    <a:pt x="136" y="13"/>
                  </a:lnTo>
                  <a:lnTo>
                    <a:pt x="112" y="26"/>
                  </a:lnTo>
                  <a:lnTo>
                    <a:pt x="89" y="41"/>
                  </a:lnTo>
                  <a:lnTo>
                    <a:pt x="69" y="61"/>
                  </a:lnTo>
                  <a:lnTo>
                    <a:pt x="53" y="83"/>
                  </a:lnTo>
                  <a:lnTo>
                    <a:pt x="37" y="108"/>
                  </a:lnTo>
                  <a:lnTo>
                    <a:pt x="25" y="135"/>
                  </a:lnTo>
                  <a:lnTo>
                    <a:pt x="14" y="165"/>
                  </a:lnTo>
                  <a:lnTo>
                    <a:pt x="7" y="197"/>
                  </a:lnTo>
                  <a:lnTo>
                    <a:pt x="2" y="231"/>
                  </a:lnTo>
                  <a:lnTo>
                    <a:pt x="0" y="266"/>
                  </a:lnTo>
                  <a:lnTo>
                    <a:pt x="0" y="302"/>
                  </a:lnTo>
                  <a:lnTo>
                    <a:pt x="2" y="340"/>
                  </a:lnTo>
                  <a:lnTo>
                    <a:pt x="7" y="379"/>
                  </a:lnTo>
                  <a:lnTo>
                    <a:pt x="14" y="417"/>
                  </a:lnTo>
                  <a:lnTo>
                    <a:pt x="25" y="458"/>
                  </a:lnTo>
                  <a:lnTo>
                    <a:pt x="38" y="496"/>
                  </a:lnTo>
                  <a:lnTo>
                    <a:pt x="54" y="534"/>
                  </a:lnTo>
                  <a:lnTo>
                    <a:pt x="71" y="570"/>
                  </a:lnTo>
                  <a:lnTo>
                    <a:pt x="89" y="603"/>
                  </a:lnTo>
                  <a:lnTo>
                    <a:pt x="109" y="635"/>
                  </a:lnTo>
                  <a:lnTo>
                    <a:pt x="131" y="664"/>
                  </a:lnTo>
                  <a:lnTo>
                    <a:pt x="154" y="689"/>
                  </a:lnTo>
                  <a:lnTo>
                    <a:pt x="178" y="714"/>
                  </a:lnTo>
                  <a:lnTo>
                    <a:pt x="202" y="733"/>
                  </a:lnTo>
                  <a:lnTo>
                    <a:pt x="228" y="751"/>
                  </a:lnTo>
                  <a:lnTo>
                    <a:pt x="255" y="764"/>
                  </a:lnTo>
                  <a:lnTo>
                    <a:pt x="281" y="775"/>
                  </a:lnTo>
                  <a:lnTo>
                    <a:pt x="309" y="783"/>
                  </a:lnTo>
                  <a:lnTo>
                    <a:pt x="336" y="785"/>
                  </a:lnTo>
                  <a:lnTo>
                    <a:pt x="364" y="785"/>
                  </a:lnTo>
                  <a:lnTo>
                    <a:pt x="392" y="78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CC9D02FB-0B71-164E-997F-1E920B77CFB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90 w 507"/>
                <a:gd name="T7" fmla="*/ 69 h 381"/>
                <a:gd name="T8" fmla="*/ 92 w 507"/>
                <a:gd name="T9" fmla="*/ 68 h 381"/>
                <a:gd name="T10" fmla="*/ 94 w 507"/>
                <a:gd name="T11" fmla="*/ 66 h 381"/>
                <a:gd name="T12" fmla="*/ 96 w 507"/>
                <a:gd name="T13" fmla="*/ 65 h 381"/>
                <a:gd name="T14" fmla="*/ 97 w 507"/>
                <a:gd name="T15" fmla="*/ 63 h 381"/>
                <a:gd name="T16" fmla="*/ 99 w 507"/>
                <a:gd name="T17" fmla="*/ 61 h 381"/>
                <a:gd name="T18" fmla="*/ 100 w 507"/>
                <a:gd name="T19" fmla="*/ 58 h 381"/>
                <a:gd name="T20" fmla="*/ 101 w 507"/>
                <a:gd name="T21" fmla="*/ 55 h 381"/>
                <a:gd name="T22" fmla="*/ 101 w 507"/>
                <a:gd name="T23" fmla="*/ 53 h 381"/>
                <a:gd name="T24" fmla="*/ 102 w 507"/>
                <a:gd name="T25" fmla="*/ 50 h 381"/>
                <a:gd name="T26" fmla="*/ 102 w 507"/>
                <a:gd name="T27" fmla="*/ 46 h 381"/>
                <a:gd name="T28" fmla="*/ 102 w 507"/>
                <a:gd name="T29" fmla="*/ 43 h 381"/>
                <a:gd name="T30" fmla="*/ 102 w 507"/>
                <a:gd name="T31" fmla="*/ 40 h 381"/>
                <a:gd name="T32" fmla="*/ 101 w 507"/>
                <a:gd name="T33" fmla="*/ 36 h 381"/>
                <a:gd name="T34" fmla="*/ 101 w 507"/>
                <a:gd name="T35" fmla="*/ 33 h 381"/>
                <a:gd name="T36" fmla="*/ 100 w 507"/>
                <a:gd name="T37" fmla="*/ 29 h 381"/>
                <a:gd name="T38" fmla="*/ 97 w 507"/>
                <a:gd name="T39" fmla="*/ 22 h 381"/>
                <a:gd name="T40" fmla="*/ 94 w 507"/>
                <a:gd name="T41" fmla="*/ 16 h 381"/>
                <a:gd name="T42" fmla="*/ 91 w 507"/>
                <a:gd name="T43" fmla="*/ 11 h 381"/>
                <a:gd name="T44" fmla="*/ 87 w 507"/>
                <a:gd name="T45" fmla="*/ 6 h 381"/>
                <a:gd name="T46" fmla="*/ 82 w 507"/>
                <a:gd name="T47" fmla="*/ 3 h 381"/>
                <a:gd name="T48" fmla="*/ 77 w 507"/>
                <a:gd name="T49" fmla="*/ 1 h 381"/>
                <a:gd name="T50" fmla="*/ 72 w 507"/>
                <a:gd name="T51" fmla="*/ 0 h 381"/>
                <a:gd name="T52" fmla="*/ 67 w 507"/>
                <a:gd name="T53" fmla="*/ 0 h 381"/>
                <a:gd name="T54" fmla="*/ 0 w 507"/>
                <a:gd name="T55" fmla="*/ 8 h 381"/>
                <a:gd name="T56" fmla="*/ 20 w 507"/>
                <a:gd name="T57" fmla="*/ 77 h 381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  <a:lnTo>
                    <a:pt x="101" y="381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72FD31B5-35CC-C247-8CC5-DE0D2F74E44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796" y="1482"/>
              <a:ext cx="102" cy="77"/>
            </a:xfrm>
            <a:custGeom>
              <a:avLst/>
              <a:gdLst>
                <a:gd name="T0" fmla="*/ 20 w 507"/>
                <a:gd name="T1" fmla="*/ 77 h 381"/>
                <a:gd name="T2" fmla="*/ 87 w 507"/>
                <a:gd name="T3" fmla="*/ 70 h 381"/>
                <a:gd name="T4" fmla="*/ 88 w 507"/>
                <a:gd name="T5" fmla="*/ 70 h 381"/>
                <a:gd name="T6" fmla="*/ 88 w 507"/>
                <a:gd name="T7" fmla="*/ 70 h 381"/>
                <a:gd name="T8" fmla="*/ 90 w 507"/>
                <a:gd name="T9" fmla="*/ 69 h 381"/>
                <a:gd name="T10" fmla="*/ 92 w 507"/>
                <a:gd name="T11" fmla="*/ 68 h 381"/>
                <a:gd name="T12" fmla="*/ 94 w 507"/>
                <a:gd name="T13" fmla="*/ 66 h 381"/>
                <a:gd name="T14" fmla="*/ 96 w 507"/>
                <a:gd name="T15" fmla="*/ 65 h 381"/>
                <a:gd name="T16" fmla="*/ 97 w 507"/>
                <a:gd name="T17" fmla="*/ 63 h 381"/>
                <a:gd name="T18" fmla="*/ 99 w 507"/>
                <a:gd name="T19" fmla="*/ 61 h 381"/>
                <a:gd name="T20" fmla="*/ 100 w 507"/>
                <a:gd name="T21" fmla="*/ 58 h 381"/>
                <a:gd name="T22" fmla="*/ 101 w 507"/>
                <a:gd name="T23" fmla="*/ 55 h 381"/>
                <a:gd name="T24" fmla="*/ 101 w 507"/>
                <a:gd name="T25" fmla="*/ 53 h 381"/>
                <a:gd name="T26" fmla="*/ 102 w 507"/>
                <a:gd name="T27" fmla="*/ 50 h 381"/>
                <a:gd name="T28" fmla="*/ 102 w 507"/>
                <a:gd name="T29" fmla="*/ 46 h 381"/>
                <a:gd name="T30" fmla="*/ 102 w 507"/>
                <a:gd name="T31" fmla="*/ 43 h 381"/>
                <a:gd name="T32" fmla="*/ 102 w 507"/>
                <a:gd name="T33" fmla="*/ 40 h 381"/>
                <a:gd name="T34" fmla="*/ 101 w 507"/>
                <a:gd name="T35" fmla="*/ 36 h 381"/>
                <a:gd name="T36" fmla="*/ 101 w 507"/>
                <a:gd name="T37" fmla="*/ 33 h 381"/>
                <a:gd name="T38" fmla="*/ 100 w 507"/>
                <a:gd name="T39" fmla="*/ 29 h 381"/>
                <a:gd name="T40" fmla="*/ 100 w 507"/>
                <a:gd name="T41" fmla="*/ 29 h 381"/>
                <a:gd name="T42" fmla="*/ 97 w 507"/>
                <a:gd name="T43" fmla="*/ 22 h 381"/>
                <a:gd name="T44" fmla="*/ 94 w 507"/>
                <a:gd name="T45" fmla="*/ 16 h 381"/>
                <a:gd name="T46" fmla="*/ 91 w 507"/>
                <a:gd name="T47" fmla="*/ 11 h 381"/>
                <a:gd name="T48" fmla="*/ 87 w 507"/>
                <a:gd name="T49" fmla="*/ 6 h 381"/>
                <a:gd name="T50" fmla="*/ 82 w 507"/>
                <a:gd name="T51" fmla="*/ 3 h 381"/>
                <a:gd name="T52" fmla="*/ 77 w 507"/>
                <a:gd name="T53" fmla="*/ 1 h 381"/>
                <a:gd name="T54" fmla="*/ 72 w 507"/>
                <a:gd name="T55" fmla="*/ 0 h 381"/>
                <a:gd name="T56" fmla="*/ 67 w 507"/>
                <a:gd name="T57" fmla="*/ 0 h 381"/>
                <a:gd name="T58" fmla="*/ 0 w 507"/>
                <a:gd name="T59" fmla="*/ 8 h 38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07" h="381">
                  <a:moveTo>
                    <a:pt x="101" y="381"/>
                  </a:moveTo>
                  <a:lnTo>
                    <a:pt x="434" y="345"/>
                  </a:lnTo>
                  <a:lnTo>
                    <a:pt x="436" y="345"/>
                  </a:lnTo>
                  <a:lnTo>
                    <a:pt x="448" y="341"/>
                  </a:lnTo>
                  <a:lnTo>
                    <a:pt x="459" y="335"/>
                  </a:lnTo>
                  <a:lnTo>
                    <a:pt x="468" y="329"/>
                  </a:lnTo>
                  <a:lnTo>
                    <a:pt x="477" y="320"/>
                  </a:lnTo>
                  <a:lnTo>
                    <a:pt x="484" y="311"/>
                  </a:lnTo>
                  <a:lnTo>
                    <a:pt x="491" y="300"/>
                  </a:lnTo>
                  <a:lnTo>
                    <a:pt x="496" y="288"/>
                  </a:lnTo>
                  <a:lnTo>
                    <a:pt x="501" y="274"/>
                  </a:lnTo>
                  <a:lnTo>
                    <a:pt x="504" y="260"/>
                  </a:lnTo>
                  <a:lnTo>
                    <a:pt x="507" y="245"/>
                  </a:lnTo>
                  <a:lnTo>
                    <a:pt x="507" y="229"/>
                  </a:lnTo>
                  <a:lnTo>
                    <a:pt x="507" y="214"/>
                  </a:lnTo>
                  <a:lnTo>
                    <a:pt x="507" y="197"/>
                  </a:lnTo>
                  <a:lnTo>
                    <a:pt x="504" y="180"/>
                  </a:lnTo>
                  <a:lnTo>
                    <a:pt x="501" y="163"/>
                  </a:lnTo>
                  <a:lnTo>
                    <a:pt x="496" y="144"/>
                  </a:lnTo>
                  <a:lnTo>
                    <a:pt x="484" y="110"/>
                  </a:lnTo>
                  <a:lnTo>
                    <a:pt x="468" y="80"/>
                  </a:lnTo>
                  <a:lnTo>
                    <a:pt x="450" y="53"/>
                  </a:lnTo>
                  <a:lnTo>
                    <a:pt x="430" y="32"/>
                  </a:lnTo>
                  <a:lnTo>
                    <a:pt x="407" y="16"/>
                  </a:lnTo>
                  <a:lnTo>
                    <a:pt x="383" y="5"/>
                  </a:lnTo>
                  <a:lnTo>
                    <a:pt x="359" y="0"/>
                  </a:lnTo>
                  <a:lnTo>
                    <a:pt x="335" y="2"/>
                  </a:lnTo>
                  <a:lnTo>
                    <a:pt x="0" y="3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1" name="Freeform 23">
              <a:extLst>
                <a:ext uri="{FF2B5EF4-FFF2-40B4-BE49-F238E27FC236}">
                  <a16:creationId xmlns:a16="http://schemas.microsoft.com/office/drawing/2014/main" id="{24B2B6DC-D339-0F44-8BD3-3FACDA006F5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85 w 1308"/>
                <a:gd name="T5" fmla="*/ 0 h 973"/>
                <a:gd name="T6" fmla="*/ 191 w 1308"/>
                <a:gd name="T7" fmla="*/ 0 h 973"/>
                <a:gd name="T8" fmla="*/ 197 w 1308"/>
                <a:gd name="T9" fmla="*/ 1 h 973"/>
                <a:gd name="T10" fmla="*/ 202 w 1308"/>
                <a:gd name="T11" fmla="*/ 2 h 973"/>
                <a:gd name="T12" fmla="*/ 208 w 1308"/>
                <a:gd name="T13" fmla="*/ 4 h 973"/>
                <a:gd name="T14" fmla="*/ 214 w 1308"/>
                <a:gd name="T15" fmla="*/ 7 h 973"/>
                <a:gd name="T16" fmla="*/ 219 w 1308"/>
                <a:gd name="T17" fmla="*/ 11 h 973"/>
                <a:gd name="T18" fmla="*/ 224 w 1308"/>
                <a:gd name="T19" fmla="*/ 15 h 973"/>
                <a:gd name="T20" fmla="*/ 229 w 1308"/>
                <a:gd name="T21" fmla="*/ 20 h 973"/>
                <a:gd name="T22" fmla="*/ 234 w 1308"/>
                <a:gd name="T23" fmla="*/ 26 h 973"/>
                <a:gd name="T24" fmla="*/ 239 w 1308"/>
                <a:gd name="T25" fmla="*/ 32 h 973"/>
                <a:gd name="T26" fmla="*/ 243 w 1308"/>
                <a:gd name="T27" fmla="*/ 38 h 973"/>
                <a:gd name="T28" fmla="*/ 247 w 1308"/>
                <a:gd name="T29" fmla="*/ 45 h 973"/>
                <a:gd name="T30" fmla="*/ 250 w 1308"/>
                <a:gd name="T31" fmla="*/ 53 h 973"/>
                <a:gd name="T32" fmla="*/ 254 w 1308"/>
                <a:gd name="T33" fmla="*/ 61 h 973"/>
                <a:gd name="T34" fmla="*/ 256 w 1308"/>
                <a:gd name="T35" fmla="*/ 69 h 973"/>
                <a:gd name="T36" fmla="*/ 259 w 1308"/>
                <a:gd name="T37" fmla="*/ 77 h 973"/>
                <a:gd name="T38" fmla="*/ 260 w 1308"/>
                <a:gd name="T39" fmla="*/ 86 h 973"/>
                <a:gd name="T40" fmla="*/ 261 w 1308"/>
                <a:gd name="T41" fmla="*/ 94 h 973"/>
                <a:gd name="T42" fmla="*/ 262 w 1308"/>
                <a:gd name="T43" fmla="*/ 102 h 973"/>
                <a:gd name="T44" fmla="*/ 262 w 1308"/>
                <a:gd name="T45" fmla="*/ 109 h 973"/>
                <a:gd name="T46" fmla="*/ 261 w 1308"/>
                <a:gd name="T47" fmla="*/ 117 h 973"/>
                <a:gd name="T48" fmla="*/ 260 w 1308"/>
                <a:gd name="T49" fmla="*/ 124 h 973"/>
                <a:gd name="T50" fmla="*/ 259 w 1308"/>
                <a:gd name="T51" fmla="*/ 130 h 973"/>
                <a:gd name="T52" fmla="*/ 257 w 1308"/>
                <a:gd name="T53" fmla="*/ 137 h 973"/>
                <a:gd name="T54" fmla="*/ 254 w 1308"/>
                <a:gd name="T55" fmla="*/ 142 h 973"/>
                <a:gd name="T56" fmla="*/ 251 w 1308"/>
                <a:gd name="T57" fmla="*/ 148 h 973"/>
                <a:gd name="T58" fmla="*/ 247 w 1308"/>
                <a:gd name="T59" fmla="*/ 152 h 973"/>
                <a:gd name="T60" fmla="*/ 243 w 1308"/>
                <a:gd name="T61" fmla="*/ 156 h 973"/>
                <a:gd name="T62" fmla="*/ 238 w 1308"/>
                <a:gd name="T63" fmla="*/ 160 h 973"/>
                <a:gd name="T64" fmla="*/ 233 w 1308"/>
                <a:gd name="T65" fmla="*/ 162 h 973"/>
                <a:gd name="T66" fmla="*/ 228 w 1308"/>
                <a:gd name="T67" fmla="*/ 164 h 973"/>
                <a:gd name="T68" fmla="*/ 40 w 1308"/>
                <a:gd name="T69" fmla="*/ 194 h 973"/>
                <a:gd name="T70" fmla="*/ 0 w 1308"/>
                <a:gd name="T71" fmla="*/ 21 h 97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2" name="Freeform 24">
              <a:extLst>
                <a:ext uri="{FF2B5EF4-FFF2-40B4-BE49-F238E27FC236}">
                  <a16:creationId xmlns:a16="http://schemas.microsoft.com/office/drawing/2014/main" id="{D3501AEB-C57D-A943-A7E7-02D3C2D1B80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77" y="1451"/>
              <a:ext cx="262" cy="194"/>
            </a:xfrm>
            <a:custGeom>
              <a:avLst/>
              <a:gdLst>
                <a:gd name="T0" fmla="*/ 0 w 1308"/>
                <a:gd name="T1" fmla="*/ 21 h 973"/>
                <a:gd name="T2" fmla="*/ 179 w 1308"/>
                <a:gd name="T3" fmla="*/ 1 h 973"/>
                <a:gd name="T4" fmla="*/ 179 w 1308"/>
                <a:gd name="T5" fmla="*/ 1 h 973"/>
                <a:gd name="T6" fmla="*/ 185 w 1308"/>
                <a:gd name="T7" fmla="*/ 0 h 973"/>
                <a:gd name="T8" fmla="*/ 191 w 1308"/>
                <a:gd name="T9" fmla="*/ 0 h 973"/>
                <a:gd name="T10" fmla="*/ 197 w 1308"/>
                <a:gd name="T11" fmla="*/ 1 h 973"/>
                <a:gd name="T12" fmla="*/ 202 w 1308"/>
                <a:gd name="T13" fmla="*/ 2 h 973"/>
                <a:gd name="T14" fmla="*/ 208 w 1308"/>
                <a:gd name="T15" fmla="*/ 4 h 973"/>
                <a:gd name="T16" fmla="*/ 214 w 1308"/>
                <a:gd name="T17" fmla="*/ 7 h 973"/>
                <a:gd name="T18" fmla="*/ 219 w 1308"/>
                <a:gd name="T19" fmla="*/ 11 h 973"/>
                <a:gd name="T20" fmla="*/ 224 w 1308"/>
                <a:gd name="T21" fmla="*/ 15 h 973"/>
                <a:gd name="T22" fmla="*/ 229 w 1308"/>
                <a:gd name="T23" fmla="*/ 20 h 973"/>
                <a:gd name="T24" fmla="*/ 234 w 1308"/>
                <a:gd name="T25" fmla="*/ 26 h 973"/>
                <a:gd name="T26" fmla="*/ 239 w 1308"/>
                <a:gd name="T27" fmla="*/ 32 h 973"/>
                <a:gd name="T28" fmla="*/ 243 w 1308"/>
                <a:gd name="T29" fmla="*/ 38 h 973"/>
                <a:gd name="T30" fmla="*/ 247 w 1308"/>
                <a:gd name="T31" fmla="*/ 45 h 973"/>
                <a:gd name="T32" fmla="*/ 250 w 1308"/>
                <a:gd name="T33" fmla="*/ 53 h 973"/>
                <a:gd name="T34" fmla="*/ 254 w 1308"/>
                <a:gd name="T35" fmla="*/ 61 h 973"/>
                <a:gd name="T36" fmla="*/ 256 w 1308"/>
                <a:gd name="T37" fmla="*/ 69 h 973"/>
                <a:gd name="T38" fmla="*/ 256 w 1308"/>
                <a:gd name="T39" fmla="*/ 69 h 973"/>
                <a:gd name="T40" fmla="*/ 259 w 1308"/>
                <a:gd name="T41" fmla="*/ 77 h 973"/>
                <a:gd name="T42" fmla="*/ 260 w 1308"/>
                <a:gd name="T43" fmla="*/ 86 h 973"/>
                <a:gd name="T44" fmla="*/ 261 w 1308"/>
                <a:gd name="T45" fmla="*/ 94 h 973"/>
                <a:gd name="T46" fmla="*/ 262 w 1308"/>
                <a:gd name="T47" fmla="*/ 102 h 973"/>
                <a:gd name="T48" fmla="*/ 262 w 1308"/>
                <a:gd name="T49" fmla="*/ 109 h 973"/>
                <a:gd name="T50" fmla="*/ 261 w 1308"/>
                <a:gd name="T51" fmla="*/ 117 h 973"/>
                <a:gd name="T52" fmla="*/ 260 w 1308"/>
                <a:gd name="T53" fmla="*/ 124 h 973"/>
                <a:gd name="T54" fmla="*/ 259 w 1308"/>
                <a:gd name="T55" fmla="*/ 130 h 973"/>
                <a:gd name="T56" fmla="*/ 257 w 1308"/>
                <a:gd name="T57" fmla="*/ 137 h 973"/>
                <a:gd name="T58" fmla="*/ 254 w 1308"/>
                <a:gd name="T59" fmla="*/ 142 h 973"/>
                <a:gd name="T60" fmla="*/ 251 w 1308"/>
                <a:gd name="T61" fmla="*/ 148 h 973"/>
                <a:gd name="T62" fmla="*/ 247 w 1308"/>
                <a:gd name="T63" fmla="*/ 152 h 973"/>
                <a:gd name="T64" fmla="*/ 243 w 1308"/>
                <a:gd name="T65" fmla="*/ 156 h 973"/>
                <a:gd name="T66" fmla="*/ 238 w 1308"/>
                <a:gd name="T67" fmla="*/ 160 h 973"/>
                <a:gd name="T68" fmla="*/ 233 w 1308"/>
                <a:gd name="T69" fmla="*/ 162 h 973"/>
                <a:gd name="T70" fmla="*/ 228 w 1308"/>
                <a:gd name="T71" fmla="*/ 164 h 973"/>
                <a:gd name="T72" fmla="*/ 40 w 1308"/>
                <a:gd name="T73" fmla="*/ 194 h 97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308" h="973">
                  <a:moveTo>
                    <a:pt x="0" y="107"/>
                  </a:moveTo>
                  <a:lnTo>
                    <a:pt x="893" y="5"/>
                  </a:lnTo>
                  <a:lnTo>
                    <a:pt x="922" y="0"/>
                  </a:lnTo>
                  <a:lnTo>
                    <a:pt x="952" y="0"/>
                  </a:lnTo>
                  <a:lnTo>
                    <a:pt x="981" y="3"/>
                  </a:lnTo>
                  <a:lnTo>
                    <a:pt x="1009" y="11"/>
                  </a:lnTo>
                  <a:lnTo>
                    <a:pt x="1038" y="22"/>
                  </a:lnTo>
                  <a:lnTo>
                    <a:pt x="1066" y="37"/>
                  </a:lnTo>
                  <a:lnTo>
                    <a:pt x="1094" y="55"/>
                  </a:lnTo>
                  <a:lnTo>
                    <a:pt x="1120" y="77"/>
                  </a:lnTo>
                  <a:lnTo>
                    <a:pt x="1145" y="101"/>
                  </a:lnTo>
                  <a:lnTo>
                    <a:pt x="1169" y="129"/>
                  </a:lnTo>
                  <a:lnTo>
                    <a:pt x="1192" y="159"/>
                  </a:lnTo>
                  <a:lnTo>
                    <a:pt x="1213" y="192"/>
                  </a:lnTo>
                  <a:lnTo>
                    <a:pt x="1233" y="227"/>
                  </a:lnTo>
                  <a:lnTo>
                    <a:pt x="1250" y="265"/>
                  </a:lnTo>
                  <a:lnTo>
                    <a:pt x="1267" y="304"/>
                  </a:lnTo>
                  <a:lnTo>
                    <a:pt x="1280" y="345"/>
                  </a:lnTo>
                  <a:lnTo>
                    <a:pt x="1291" y="387"/>
                  </a:lnTo>
                  <a:lnTo>
                    <a:pt x="1299" y="429"/>
                  </a:lnTo>
                  <a:lnTo>
                    <a:pt x="1304" y="470"/>
                  </a:lnTo>
                  <a:lnTo>
                    <a:pt x="1308" y="510"/>
                  </a:lnTo>
                  <a:lnTo>
                    <a:pt x="1308" y="547"/>
                  </a:lnTo>
                  <a:lnTo>
                    <a:pt x="1304" y="585"/>
                  </a:lnTo>
                  <a:lnTo>
                    <a:pt x="1299" y="620"/>
                  </a:lnTo>
                  <a:lnTo>
                    <a:pt x="1291" y="654"/>
                  </a:lnTo>
                  <a:lnTo>
                    <a:pt x="1281" y="685"/>
                  </a:lnTo>
                  <a:lnTo>
                    <a:pt x="1268" y="714"/>
                  </a:lnTo>
                  <a:lnTo>
                    <a:pt x="1252" y="740"/>
                  </a:lnTo>
                  <a:lnTo>
                    <a:pt x="1233" y="763"/>
                  </a:lnTo>
                  <a:lnTo>
                    <a:pt x="1213" y="783"/>
                  </a:lnTo>
                  <a:lnTo>
                    <a:pt x="1190" y="800"/>
                  </a:lnTo>
                  <a:lnTo>
                    <a:pt x="1163" y="813"/>
                  </a:lnTo>
                  <a:lnTo>
                    <a:pt x="1136" y="822"/>
                  </a:lnTo>
                  <a:lnTo>
                    <a:pt x="199" y="97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3" name="Freeform 25">
              <a:extLst>
                <a:ext uri="{FF2B5EF4-FFF2-40B4-BE49-F238E27FC236}">
                  <a16:creationId xmlns:a16="http://schemas.microsoft.com/office/drawing/2014/main" id="{B08C34CD-A5DE-5045-AF95-A71375425A9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93 w 616"/>
                <a:gd name="T1" fmla="*/ 171 h 871"/>
                <a:gd name="T2" fmla="*/ 103 w 616"/>
                <a:gd name="T3" fmla="*/ 165 h 871"/>
                <a:gd name="T4" fmla="*/ 111 w 616"/>
                <a:gd name="T5" fmla="*/ 156 h 871"/>
                <a:gd name="T6" fmla="*/ 117 w 616"/>
                <a:gd name="T7" fmla="*/ 144 h 871"/>
                <a:gd name="T8" fmla="*/ 121 w 616"/>
                <a:gd name="T9" fmla="*/ 130 h 871"/>
                <a:gd name="T10" fmla="*/ 123 w 616"/>
                <a:gd name="T11" fmla="*/ 115 h 871"/>
                <a:gd name="T12" fmla="*/ 123 w 616"/>
                <a:gd name="T13" fmla="*/ 99 h 871"/>
                <a:gd name="T14" fmla="*/ 120 w 616"/>
                <a:gd name="T15" fmla="*/ 82 h 871"/>
                <a:gd name="T16" fmla="*/ 114 w 616"/>
                <a:gd name="T17" fmla="*/ 64 h 871"/>
                <a:gd name="T18" fmla="*/ 107 w 616"/>
                <a:gd name="T19" fmla="*/ 48 h 871"/>
                <a:gd name="T20" fmla="*/ 99 w 616"/>
                <a:gd name="T21" fmla="*/ 34 h 871"/>
                <a:gd name="T22" fmla="*/ 89 w 616"/>
                <a:gd name="T23" fmla="*/ 21 h 871"/>
                <a:gd name="T24" fmla="*/ 78 w 616"/>
                <a:gd name="T25" fmla="*/ 12 h 871"/>
                <a:gd name="T26" fmla="*/ 67 w 616"/>
                <a:gd name="T27" fmla="*/ 5 h 871"/>
                <a:gd name="T28" fmla="*/ 55 w 616"/>
                <a:gd name="T29" fmla="*/ 1 h 871"/>
                <a:gd name="T30" fmla="*/ 42 w 616"/>
                <a:gd name="T31" fmla="*/ 0 h 871"/>
                <a:gd name="T32" fmla="*/ 30 w 616"/>
                <a:gd name="T33" fmla="*/ 3 h 871"/>
                <a:gd name="T34" fmla="*/ 20 w 616"/>
                <a:gd name="T35" fmla="*/ 9 h 871"/>
                <a:gd name="T36" fmla="*/ 12 w 616"/>
                <a:gd name="T37" fmla="*/ 18 h 871"/>
                <a:gd name="T38" fmla="*/ 6 w 616"/>
                <a:gd name="T39" fmla="*/ 30 h 871"/>
                <a:gd name="T40" fmla="*/ 2 w 616"/>
                <a:gd name="T41" fmla="*/ 43 h 871"/>
                <a:gd name="T42" fmla="*/ 0 w 616"/>
                <a:gd name="T43" fmla="*/ 59 h 871"/>
                <a:gd name="T44" fmla="*/ 1 w 616"/>
                <a:gd name="T45" fmla="*/ 75 h 871"/>
                <a:gd name="T46" fmla="*/ 4 w 616"/>
                <a:gd name="T47" fmla="*/ 92 h 871"/>
                <a:gd name="T48" fmla="*/ 9 w 616"/>
                <a:gd name="T49" fmla="*/ 110 h 871"/>
                <a:gd name="T50" fmla="*/ 16 w 616"/>
                <a:gd name="T51" fmla="*/ 126 h 871"/>
                <a:gd name="T52" fmla="*/ 24 w 616"/>
                <a:gd name="T53" fmla="*/ 141 h 871"/>
                <a:gd name="T54" fmla="*/ 34 w 616"/>
                <a:gd name="T55" fmla="*/ 153 h 871"/>
                <a:gd name="T56" fmla="*/ 45 w 616"/>
                <a:gd name="T57" fmla="*/ 162 h 871"/>
                <a:gd name="T58" fmla="*/ 57 w 616"/>
                <a:gd name="T59" fmla="*/ 169 h 871"/>
                <a:gd name="T60" fmla="*/ 68 w 616"/>
                <a:gd name="T61" fmla="*/ 173 h 871"/>
                <a:gd name="T62" fmla="*/ 81 w 616"/>
                <a:gd name="T63" fmla="*/ 174 h 8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  <a:close/>
                </a:path>
              </a:pathLst>
            </a:custGeom>
            <a:solidFill>
              <a:srgbClr val="73BD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4" name="Freeform 26">
              <a:extLst>
                <a:ext uri="{FF2B5EF4-FFF2-40B4-BE49-F238E27FC236}">
                  <a16:creationId xmlns:a16="http://schemas.microsoft.com/office/drawing/2014/main" id="{F42E8EE9-DEE1-0443-B189-182607B0545D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536" y="1471"/>
              <a:ext cx="123" cy="174"/>
            </a:xfrm>
            <a:custGeom>
              <a:avLst/>
              <a:gdLst>
                <a:gd name="T0" fmla="*/ 87 w 616"/>
                <a:gd name="T1" fmla="*/ 173 h 871"/>
                <a:gd name="T2" fmla="*/ 98 w 616"/>
                <a:gd name="T3" fmla="*/ 168 h 871"/>
                <a:gd name="T4" fmla="*/ 107 w 616"/>
                <a:gd name="T5" fmla="*/ 160 h 871"/>
                <a:gd name="T6" fmla="*/ 115 w 616"/>
                <a:gd name="T7" fmla="*/ 150 h 871"/>
                <a:gd name="T8" fmla="*/ 120 w 616"/>
                <a:gd name="T9" fmla="*/ 137 h 871"/>
                <a:gd name="T10" fmla="*/ 122 w 616"/>
                <a:gd name="T11" fmla="*/ 123 h 871"/>
                <a:gd name="T12" fmla="*/ 123 w 616"/>
                <a:gd name="T13" fmla="*/ 107 h 871"/>
                <a:gd name="T14" fmla="*/ 121 w 616"/>
                <a:gd name="T15" fmla="*/ 90 h 871"/>
                <a:gd name="T16" fmla="*/ 117 w 616"/>
                <a:gd name="T17" fmla="*/ 73 h 871"/>
                <a:gd name="T18" fmla="*/ 114 w 616"/>
                <a:gd name="T19" fmla="*/ 64 h 871"/>
                <a:gd name="T20" fmla="*/ 107 w 616"/>
                <a:gd name="T21" fmla="*/ 48 h 871"/>
                <a:gd name="T22" fmla="*/ 99 w 616"/>
                <a:gd name="T23" fmla="*/ 34 h 871"/>
                <a:gd name="T24" fmla="*/ 89 w 616"/>
                <a:gd name="T25" fmla="*/ 21 h 871"/>
                <a:gd name="T26" fmla="*/ 78 w 616"/>
                <a:gd name="T27" fmla="*/ 12 h 871"/>
                <a:gd name="T28" fmla="*/ 67 w 616"/>
                <a:gd name="T29" fmla="*/ 5 h 871"/>
                <a:gd name="T30" fmla="*/ 55 w 616"/>
                <a:gd name="T31" fmla="*/ 1 h 871"/>
                <a:gd name="T32" fmla="*/ 42 w 616"/>
                <a:gd name="T33" fmla="*/ 0 h 871"/>
                <a:gd name="T34" fmla="*/ 36 w 616"/>
                <a:gd name="T35" fmla="*/ 1 h 871"/>
                <a:gd name="T36" fmla="*/ 25 w 616"/>
                <a:gd name="T37" fmla="*/ 6 h 871"/>
                <a:gd name="T38" fmla="*/ 15 w 616"/>
                <a:gd name="T39" fmla="*/ 13 h 871"/>
                <a:gd name="T40" fmla="*/ 8 w 616"/>
                <a:gd name="T41" fmla="*/ 24 h 871"/>
                <a:gd name="T42" fmla="*/ 3 w 616"/>
                <a:gd name="T43" fmla="*/ 36 h 871"/>
                <a:gd name="T44" fmla="*/ 1 w 616"/>
                <a:gd name="T45" fmla="*/ 51 h 871"/>
                <a:gd name="T46" fmla="*/ 0 w 616"/>
                <a:gd name="T47" fmla="*/ 67 h 871"/>
                <a:gd name="T48" fmla="*/ 2 w 616"/>
                <a:gd name="T49" fmla="*/ 84 h 871"/>
                <a:gd name="T50" fmla="*/ 6 w 616"/>
                <a:gd name="T51" fmla="*/ 101 h 871"/>
                <a:gd name="T52" fmla="*/ 9 w 616"/>
                <a:gd name="T53" fmla="*/ 110 h 871"/>
                <a:gd name="T54" fmla="*/ 16 w 616"/>
                <a:gd name="T55" fmla="*/ 126 h 871"/>
                <a:gd name="T56" fmla="*/ 24 w 616"/>
                <a:gd name="T57" fmla="*/ 141 h 871"/>
                <a:gd name="T58" fmla="*/ 34 w 616"/>
                <a:gd name="T59" fmla="*/ 153 h 871"/>
                <a:gd name="T60" fmla="*/ 45 w 616"/>
                <a:gd name="T61" fmla="*/ 162 h 871"/>
                <a:gd name="T62" fmla="*/ 57 w 616"/>
                <a:gd name="T63" fmla="*/ 169 h 871"/>
                <a:gd name="T64" fmla="*/ 68 w 616"/>
                <a:gd name="T65" fmla="*/ 173 h 871"/>
                <a:gd name="T66" fmla="*/ 81 w 616"/>
                <a:gd name="T67" fmla="*/ 174 h 87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616" h="871">
                  <a:moveTo>
                    <a:pt x="436" y="865"/>
                  </a:moveTo>
                  <a:lnTo>
                    <a:pt x="436" y="865"/>
                  </a:lnTo>
                  <a:lnTo>
                    <a:pt x="465" y="856"/>
                  </a:lnTo>
                  <a:lnTo>
                    <a:pt x="492" y="842"/>
                  </a:lnTo>
                  <a:lnTo>
                    <a:pt x="516" y="824"/>
                  </a:lnTo>
                  <a:lnTo>
                    <a:pt x="538" y="803"/>
                  </a:lnTo>
                  <a:lnTo>
                    <a:pt x="557" y="779"/>
                  </a:lnTo>
                  <a:lnTo>
                    <a:pt x="574" y="751"/>
                  </a:lnTo>
                  <a:lnTo>
                    <a:pt x="587" y="721"/>
                  </a:lnTo>
                  <a:lnTo>
                    <a:pt x="599" y="688"/>
                  </a:lnTo>
                  <a:lnTo>
                    <a:pt x="608" y="653"/>
                  </a:lnTo>
                  <a:lnTo>
                    <a:pt x="613" y="615"/>
                  </a:lnTo>
                  <a:lnTo>
                    <a:pt x="616" y="577"/>
                  </a:lnTo>
                  <a:lnTo>
                    <a:pt x="616" y="536"/>
                  </a:lnTo>
                  <a:lnTo>
                    <a:pt x="614" y="494"/>
                  </a:lnTo>
                  <a:lnTo>
                    <a:pt x="608" y="452"/>
                  </a:lnTo>
                  <a:lnTo>
                    <a:pt x="599" y="408"/>
                  </a:lnTo>
                  <a:lnTo>
                    <a:pt x="587" y="363"/>
                  </a:lnTo>
                  <a:lnTo>
                    <a:pt x="573" y="319"/>
                  </a:lnTo>
                  <a:lnTo>
                    <a:pt x="556" y="278"/>
                  </a:lnTo>
                  <a:lnTo>
                    <a:pt x="538" y="239"/>
                  </a:lnTo>
                  <a:lnTo>
                    <a:pt x="516" y="202"/>
                  </a:lnTo>
                  <a:lnTo>
                    <a:pt x="495" y="168"/>
                  </a:lnTo>
                  <a:lnTo>
                    <a:pt x="471" y="136"/>
                  </a:lnTo>
                  <a:lnTo>
                    <a:pt x="445" y="107"/>
                  </a:lnTo>
                  <a:lnTo>
                    <a:pt x="419" y="80"/>
                  </a:lnTo>
                  <a:lnTo>
                    <a:pt x="391" y="58"/>
                  </a:lnTo>
                  <a:lnTo>
                    <a:pt x="362" y="39"/>
                  </a:lnTo>
                  <a:lnTo>
                    <a:pt x="334" y="23"/>
                  </a:lnTo>
                  <a:lnTo>
                    <a:pt x="303" y="12"/>
                  </a:lnTo>
                  <a:lnTo>
                    <a:pt x="273" y="4"/>
                  </a:lnTo>
                  <a:lnTo>
                    <a:pt x="242" y="0"/>
                  </a:lnTo>
                  <a:lnTo>
                    <a:pt x="212" y="1"/>
                  </a:lnTo>
                  <a:lnTo>
                    <a:pt x="181" y="6"/>
                  </a:lnTo>
                  <a:lnTo>
                    <a:pt x="151" y="16"/>
                  </a:lnTo>
                  <a:lnTo>
                    <a:pt x="124" y="29"/>
                  </a:lnTo>
                  <a:lnTo>
                    <a:pt x="99" y="46"/>
                  </a:lnTo>
                  <a:lnTo>
                    <a:pt x="77" y="67"/>
                  </a:lnTo>
                  <a:lnTo>
                    <a:pt x="58" y="91"/>
                  </a:lnTo>
                  <a:lnTo>
                    <a:pt x="41" y="119"/>
                  </a:lnTo>
                  <a:lnTo>
                    <a:pt x="28" y="149"/>
                  </a:lnTo>
                  <a:lnTo>
                    <a:pt x="17" y="182"/>
                  </a:lnTo>
                  <a:lnTo>
                    <a:pt x="9" y="217"/>
                  </a:lnTo>
                  <a:lnTo>
                    <a:pt x="3" y="255"/>
                  </a:lnTo>
                  <a:lnTo>
                    <a:pt x="0" y="294"/>
                  </a:lnTo>
                  <a:lnTo>
                    <a:pt x="0" y="334"/>
                  </a:lnTo>
                  <a:lnTo>
                    <a:pt x="4" y="376"/>
                  </a:lnTo>
                  <a:lnTo>
                    <a:pt x="10" y="419"/>
                  </a:lnTo>
                  <a:lnTo>
                    <a:pt x="18" y="462"/>
                  </a:lnTo>
                  <a:lnTo>
                    <a:pt x="30" y="507"/>
                  </a:lnTo>
                  <a:lnTo>
                    <a:pt x="45" y="551"/>
                  </a:lnTo>
                  <a:lnTo>
                    <a:pt x="62" y="592"/>
                  </a:lnTo>
                  <a:lnTo>
                    <a:pt x="80" y="632"/>
                  </a:lnTo>
                  <a:lnTo>
                    <a:pt x="100" y="669"/>
                  </a:lnTo>
                  <a:lnTo>
                    <a:pt x="122" y="704"/>
                  </a:lnTo>
                  <a:lnTo>
                    <a:pt x="146" y="735"/>
                  </a:lnTo>
                  <a:lnTo>
                    <a:pt x="171" y="765"/>
                  </a:lnTo>
                  <a:lnTo>
                    <a:pt x="198" y="790"/>
                  </a:lnTo>
                  <a:lnTo>
                    <a:pt x="225" y="813"/>
                  </a:lnTo>
                  <a:lnTo>
                    <a:pt x="254" y="832"/>
                  </a:lnTo>
                  <a:lnTo>
                    <a:pt x="283" y="848"/>
                  </a:lnTo>
                  <a:lnTo>
                    <a:pt x="313" y="859"/>
                  </a:lnTo>
                  <a:lnTo>
                    <a:pt x="343" y="868"/>
                  </a:lnTo>
                  <a:lnTo>
                    <a:pt x="374" y="871"/>
                  </a:lnTo>
                  <a:lnTo>
                    <a:pt x="404" y="870"/>
                  </a:lnTo>
                  <a:lnTo>
                    <a:pt x="436" y="865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5" name="Freeform 27">
              <a:extLst>
                <a:ext uri="{FF2B5EF4-FFF2-40B4-BE49-F238E27FC236}">
                  <a16:creationId xmlns:a16="http://schemas.microsoft.com/office/drawing/2014/main" id="{61E7D310-D4A7-3547-BEC0-B604388E3215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4 w 675"/>
                <a:gd name="T7" fmla="*/ 0 h 305"/>
                <a:gd name="T8" fmla="*/ 117 w 675"/>
                <a:gd name="T9" fmla="*/ 0 h 305"/>
                <a:gd name="T10" fmla="*/ 121 w 675"/>
                <a:gd name="T11" fmla="*/ 2 h 305"/>
                <a:gd name="T12" fmla="*/ 124 w 675"/>
                <a:gd name="T13" fmla="*/ 4 h 305"/>
                <a:gd name="T14" fmla="*/ 127 w 675"/>
                <a:gd name="T15" fmla="*/ 7 h 305"/>
                <a:gd name="T16" fmla="*/ 129 w 675"/>
                <a:gd name="T17" fmla="*/ 11 h 305"/>
                <a:gd name="T18" fmla="*/ 132 w 675"/>
                <a:gd name="T19" fmla="*/ 15 h 305"/>
                <a:gd name="T20" fmla="*/ 133 w 675"/>
                <a:gd name="T21" fmla="*/ 20 h 305"/>
                <a:gd name="T22" fmla="*/ 135 w 675"/>
                <a:gd name="T23" fmla="*/ 25 h 305"/>
                <a:gd name="T24" fmla="*/ 135 w 675"/>
                <a:gd name="T25" fmla="*/ 30 h 305"/>
                <a:gd name="T26" fmla="*/ 135 w 675"/>
                <a:gd name="T27" fmla="*/ 34 h 305"/>
                <a:gd name="T28" fmla="*/ 134 w 675"/>
                <a:gd name="T29" fmla="*/ 38 h 305"/>
                <a:gd name="T30" fmla="*/ 133 w 675"/>
                <a:gd name="T31" fmla="*/ 42 h 305"/>
                <a:gd name="T32" fmla="*/ 131 w 675"/>
                <a:gd name="T33" fmla="*/ 45 h 305"/>
                <a:gd name="T34" fmla="*/ 128 w 675"/>
                <a:gd name="T35" fmla="*/ 47 h 305"/>
                <a:gd name="T36" fmla="*/ 125 w 675"/>
                <a:gd name="T37" fmla="*/ 48 h 305"/>
                <a:gd name="T38" fmla="*/ 8 w 675"/>
                <a:gd name="T39" fmla="*/ 61 h 305"/>
                <a:gd name="T40" fmla="*/ 0 w 675"/>
                <a:gd name="T41" fmla="*/ 13 h 30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  <a:lnTo>
                    <a:pt x="0" y="64"/>
                  </a:lnTo>
                  <a:close/>
                </a:path>
              </a:pathLst>
            </a:custGeom>
            <a:solidFill>
              <a:srgbClr val="40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6" name="Freeform 28">
              <a:extLst>
                <a:ext uri="{FF2B5EF4-FFF2-40B4-BE49-F238E27FC236}">
                  <a16:creationId xmlns:a16="http://schemas.microsoft.com/office/drawing/2014/main" id="{6E252C3B-52E5-2642-9FC8-01BD8497BB2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476" y="1532"/>
              <a:ext cx="135" cy="61"/>
            </a:xfrm>
            <a:custGeom>
              <a:avLst/>
              <a:gdLst>
                <a:gd name="T0" fmla="*/ 0 w 675"/>
                <a:gd name="T1" fmla="*/ 13 h 305"/>
                <a:gd name="T2" fmla="*/ 117 w 675"/>
                <a:gd name="T3" fmla="*/ 0 h 305"/>
                <a:gd name="T4" fmla="*/ 111 w 675"/>
                <a:gd name="T5" fmla="*/ 0 h 305"/>
                <a:gd name="T6" fmla="*/ 111 w 675"/>
                <a:gd name="T7" fmla="*/ 0 h 305"/>
                <a:gd name="T8" fmla="*/ 114 w 675"/>
                <a:gd name="T9" fmla="*/ 0 h 305"/>
                <a:gd name="T10" fmla="*/ 117 w 675"/>
                <a:gd name="T11" fmla="*/ 0 h 305"/>
                <a:gd name="T12" fmla="*/ 121 w 675"/>
                <a:gd name="T13" fmla="*/ 2 h 305"/>
                <a:gd name="T14" fmla="*/ 124 w 675"/>
                <a:gd name="T15" fmla="*/ 4 h 305"/>
                <a:gd name="T16" fmla="*/ 127 w 675"/>
                <a:gd name="T17" fmla="*/ 7 h 305"/>
                <a:gd name="T18" fmla="*/ 129 w 675"/>
                <a:gd name="T19" fmla="*/ 11 h 305"/>
                <a:gd name="T20" fmla="*/ 132 w 675"/>
                <a:gd name="T21" fmla="*/ 15 h 305"/>
                <a:gd name="T22" fmla="*/ 133 w 675"/>
                <a:gd name="T23" fmla="*/ 20 h 305"/>
                <a:gd name="T24" fmla="*/ 133 w 675"/>
                <a:gd name="T25" fmla="*/ 20 h 305"/>
                <a:gd name="T26" fmla="*/ 135 w 675"/>
                <a:gd name="T27" fmla="*/ 25 h 305"/>
                <a:gd name="T28" fmla="*/ 135 w 675"/>
                <a:gd name="T29" fmla="*/ 30 h 305"/>
                <a:gd name="T30" fmla="*/ 135 w 675"/>
                <a:gd name="T31" fmla="*/ 34 h 305"/>
                <a:gd name="T32" fmla="*/ 134 w 675"/>
                <a:gd name="T33" fmla="*/ 38 h 305"/>
                <a:gd name="T34" fmla="*/ 133 w 675"/>
                <a:gd name="T35" fmla="*/ 42 h 305"/>
                <a:gd name="T36" fmla="*/ 131 w 675"/>
                <a:gd name="T37" fmla="*/ 45 h 305"/>
                <a:gd name="T38" fmla="*/ 128 w 675"/>
                <a:gd name="T39" fmla="*/ 47 h 305"/>
                <a:gd name="T40" fmla="*/ 125 w 675"/>
                <a:gd name="T41" fmla="*/ 48 h 305"/>
                <a:gd name="T42" fmla="*/ 8 w 675"/>
                <a:gd name="T43" fmla="*/ 61 h 30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75" h="305">
                  <a:moveTo>
                    <a:pt x="0" y="64"/>
                  </a:moveTo>
                  <a:lnTo>
                    <a:pt x="587" y="0"/>
                  </a:lnTo>
                  <a:lnTo>
                    <a:pt x="554" y="1"/>
                  </a:lnTo>
                  <a:lnTo>
                    <a:pt x="570" y="0"/>
                  </a:lnTo>
                  <a:lnTo>
                    <a:pt x="587" y="2"/>
                  </a:lnTo>
                  <a:lnTo>
                    <a:pt x="604" y="11"/>
                  </a:lnTo>
                  <a:lnTo>
                    <a:pt x="620" y="22"/>
                  </a:lnTo>
                  <a:lnTo>
                    <a:pt x="634" y="37"/>
                  </a:lnTo>
                  <a:lnTo>
                    <a:pt x="646" y="56"/>
                  </a:lnTo>
                  <a:lnTo>
                    <a:pt x="658" y="77"/>
                  </a:lnTo>
                  <a:lnTo>
                    <a:pt x="667" y="100"/>
                  </a:lnTo>
                  <a:lnTo>
                    <a:pt x="673" y="125"/>
                  </a:lnTo>
                  <a:lnTo>
                    <a:pt x="675" y="149"/>
                  </a:lnTo>
                  <a:lnTo>
                    <a:pt x="674" y="171"/>
                  </a:lnTo>
                  <a:lnTo>
                    <a:pt x="670" y="191"/>
                  </a:lnTo>
                  <a:lnTo>
                    <a:pt x="663" y="210"/>
                  </a:lnTo>
                  <a:lnTo>
                    <a:pt x="653" y="224"/>
                  </a:lnTo>
                  <a:lnTo>
                    <a:pt x="640" y="235"/>
                  </a:lnTo>
                  <a:lnTo>
                    <a:pt x="625" y="241"/>
                  </a:lnTo>
                  <a:lnTo>
                    <a:pt x="39" y="305"/>
                  </a:lnTo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E9B3F3E9-D7F1-AB41-B429-E0D0D20E838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53 w 4846"/>
                <a:gd name="T11" fmla="*/ 69 h 4343"/>
                <a:gd name="T12" fmla="*/ 937 w 4846"/>
                <a:gd name="T13" fmla="*/ 71 h 4343"/>
                <a:gd name="T14" fmla="*/ 919 w 4846"/>
                <a:gd name="T15" fmla="*/ 74 h 4343"/>
                <a:gd name="T16" fmla="*/ 899 w 4846"/>
                <a:gd name="T17" fmla="*/ 78 h 4343"/>
                <a:gd name="T18" fmla="*/ 878 w 4846"/>
                <a:gd name="T19" fmla="*/ 83 h 4343"/>
                <a:gd name="T20" fmla="*/ 855 w 4846"/>
                <a:gd name="T21" fmla="*/ 90 h 4343"/>
                <a:gd name="T22" fmla="*/ 832 w 4846"/>
                <a:gd name="T23" fmla="*/ 98 h 4343"/>
                <a:gd name="T24" fmla="*/ 808 w 4846"/>
                <a:gd name="T25" fmla="*/ 108 h 4343"/>
                <a:gd name="T26" fmla="*/ 783 w 4846"/>
                <a:gd name="T27" fmla="*/ 121 h 4343"/>
                <a:gd name="T28" fmla="*/ 759 w 4846"/>
                <a:gd name="T29" fmla="*/ 136 h 4343"/>
                <a:gd name="T30" fmla="*/ 736 w 4846"/>
                <a:gd name="T31" fmla="*/ 154 h 4343"/>
                <a:gd name="T32" fmla="*/ 712 w 4846"/>
                <a:gd name="T33" fmla="*/ 175 h 4343"/>
                <a:gd name="T34" fmla="*/ 690 w 4846"/>
                <a:gd name="T35" fmla="*/ 200 h 4343"/>
                <a:gd name="T36" fmla="*/ 669 w 4846"/>
                <a:gd name="T37" fmla="*/ 228 h 4343"/>
                <a:gd name="T38" fmla="*/ 650 w 4846"/>
                <a:gd name="T39" fmla="*/ 260 h 4343"/>
                <a:gd name="T40" fmla="*/ 633 w 4846"/>
                <a:gd name="T41" fmla="*/ 296 h 4343"/>
                <a:gd name="T42" fmla="*/ 623 w 4846"/>
                <a:gd name="T43" fmla="*/ 315 h 4343"/>
                <a:gd name="T44" fmla="*/ 613 w 4846"/>
                <a:gd name="T45" fmla="*/ 334 h 4343"/>
                <a:gd name="T46" fmla="*/ 603 w 4846"/>
                <a:gd name="T47" fmla="*/ 353 h 4343"/>
                <a:gd name="T48" fmla="*/ 592 w 4846"/>
                <a:gd name="T49" fmla="*/ 373 h 4343"/>
                <a:gd name="T50" fmla="*/ 581 w 4846"/>
                <a:gd name="T51" fmla="*/ 392 h 4343"/>
                <a:gd name="T52" fmla="*/ 571 w 4846"/>
                <a:gd name="T53" fmla="*/ 411 h 4343"/>
                <a:gd name="T54" fmla="*/ 560 w 4846"/>
                <a:gd name="T55" fmla="*/ 429 h 4343"/>
                <a:gd name="T56" fmla="*/ 550 w 4846"/>
                <a:gd name="T57" fmla="*/ 446 h 4343"/>
                <a:gd name="T58" fmla="*/ 540 w 4846"/>
                <a:gd name="T59" fmla="*/ 462 h 4343"/>
                <a:gd name="T60" fmla="*/ 532 w 4846"/>
                <a:gd name="T61" fmla="*/ 477 h 4343"/>
                <a:gd name="T62" fmla="*/ 524 w 4846"/>
                <a:gd name="T63" fmla="*/ 490 h 4343"/>
                <a:gd name="T64" fmla="*/ 517 w 4846"/>
                <a:gd name="T65" fmla="*/ 501 h 4343"/>
                <a:gd name="T66" fmla="*/ 511 w 4846"/>
                <a:gd name="T67" fmla="*/ 510 h 4343"/>
                <a:gd name="T68" fmla="*/ 507 w 4846"/>
                <a:gd name="T69" fmla="*/ 517 h 4343"/>
                <a:gd name="T70" fmla="*/ 504 w 4846"/>
                <a:gd name="T71" fmla="*/ 521 h 4343"/>
                <a:gd name="T72" fmla="*/ 503 w 4846"/>
                <a:gd name="T73" fmla="*/ 523 h 4343"/>
                <a:gd name="T74" fmla="*/ 310 w 4846"/>
                <a:gd name="T75" fmla="*/ 869 h 4343"/>
                <a:gd name="T76" fmla="*/ 72 w 4846"/>
                <a:gd name="T77" fmla="*/ 787 h 4343"/>
                <a:gd name="T78" fmla="*/ 10 w 4846"/>
                <a:gd name="T79" fmla="*/ 648 h 434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  <a:close/>
                </a:path>
              </a:pathLst>
            </a:custGeom>
            <a:solidFill>
              <a:schemeClr val="tx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60A7F291-B7EC-0945-88C8-012D373D633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48" y="1533"/>
              <a:ext cx="969" cy="869"/>
            </a:xfrm>
            <a:custGeom>
              <a:avLst/>
              <a:gdLst>
                <a:gd name="T0" fmla="*/ 11 w 4846"/>
                <a:gd name="T1" fmla="*/ 645 h 4343"/>
                <a:gd name="T2" fmla="*/ 189 w 4846"/>
                <a:gd name="T3" fmla="*/ 555 h 4343"/>
                <a:gd name="T4" fmla="*/ 624 w 4846"/>
                <a:gd name="T5" fmla="*/ 100 h 4343"/>
                <a:gd name="T6" fmla="*/ 966 w 4846"/>
                <a:gd name="T7" fmla="*/ 3 h 4343"/>
                <a:gd name="T8" fmla="*/ 967 w 4846"/>
                <a:gd name="T9" fmla="*/ 67 h 4343"/>
                <a:gd name="T10" fmla="*/ 960 w 4846"/>
                <a:gd name="T11" fmla="*/ 68 h 4343"/>
                <a:gd name="T12" fmla="*/ 946 w 4846"/>
                <a:gd name="T13" fmla="*/ 70 h 4343"/>
                <a:gd name="T14" fmla="*/ 928 w 4846"/>
                <a:gd name="T15" fmla="*/ 73 h 4343"/>
                <a:gd name="T16" fmla="*/ 909 w 4846"/>
                <a:gd name="T17" fmla="*/ 76 h 4343"/>
                <a:gd name="T18" fmla="*/ 889 w 4846"/>
                <a:gd name="T19" fmla="*/ 81 h 4343"/>
                <a:gd name="T20" fmla="*/ 866 w 4846"/>
                <a:gd name="T21" fmla="*/ 86 h 4343"/>
                <a:gd name="T22" fmla="*/ 844 w 4846"/>
                <a:gd name="T23" fmla="*/ 94 h 4343"/>
                <a:gd name="T24" fmla="*/ 820 w 4846"/>
                <a:gd name="T25" fmla="*/ 103 h 4343"/>
                <a:gd name="T26" fmla="*/ 796 w 4846"/>
                <a:gd name="T27" fmla="*/ 114 h 4343"/>
                <a:gd name="T28" fmla="*/ 771 w 4846"/>
                <a:gd name="T29" fmla="*/ 128 h 4343"/>
                <a:gd name="T30" fmla="*/ 747 w 4846"/>
                <a:gd name="T31" fmla="*/ 145 h 4343"/>
                <a:gd name="T32" fmla="*/ 724 w 4846"/>
                <a:gd name="T33" fmla="*/ 164 h 4343"/>
                <a:gd name="T34" fmla="*/ 701 w 4846"/>
                <a:gd name="T35" fmla="*/ 187 h 4343"/>
                <a:gd name="T36" fmla="*/ 679 w 4846"/>
                <a:gd name="T37" fmla="*/ 213 h 4343"/>
                <a:gd name="T38" fmla="*/ 660 w 4846"/>
                <a:gd name="T39" fmla="*/ 244 h 4343"/>
                <a:gd name="T40" fmla="*/ 641 w 4846"/>
                <a:gd name="T41" fmla="*/ 278 h 4343"/>
                <a:gd name="T42" fmla="*/ 633 w 4846"/>
                <a:gd name="T43" fmla="*/ 296 h 4343"/>
                <a:gd name="T44" fmla="*/ 623 w 4846"/>
                <a:gd name="T45" fmla="*/ 315 h 4343"/>
                <a:gd name="T46" fmla="*/ 613 w 4846"/>
                <a:gd name="T47" fmla="*/ 334 h 4343"/>
                <a:gd name="T48" fmla="*/ 603 w 4846"/>
                <a:gd name="T49" fmla="*/ 353 h 4343"/>
                <a:gd name="T50" fmla="*/ 592 w 4846"/>
                <a:gd name="T51" fmla="*/ 373 h 4343"/>
                <a:gd name="T52" fmla="*/ 581 w 4846"/>
                <a:gd name="T53" fmla="*/ 392 h 4343"/>
                <a:gd name="T54" fmla="*/ 571 w 4846"/>
                <a:gd name="T55" fmla="*/ 411 h 4343"/>
                <a:gd name="T56" fmla="*/ 560 w 4846"/>
                <a:gd name="T57" fmla="*/ 429 h 4343"/>
                <a:gd name="T58" fmla="*/ 550 w 4846"/>
                <a:gd name="T59" fmla="*/ 446 h 4343"/>
                <a:gd name="T60" fmla="*/ 540 w 4846"/>
                <a:gd name="T61" fmla="*/ 462 h 4343"/>
                <a:gd name="T62" fmla="*/ 532 w 4846"/>
                <a:gd name="T63" fmla="*/ 477 h 4343"/>
                <a:gd name="T64" fmla="*/ 524 w 4846"/>
                <a:gd name="T65" fmla="*/ 490 h 4343"/>
                <a:gd name="T66" fmla="*/ 517 w 4846"/>
                <a:gd name="T67" fmla="*/ 501 h 4343"/>
                <a:gd name="T68" fmla="*/ 511 w 4846"/>
                <a:gd name="T69" fmla="*/ 510 h 4343"/>
                <a:gd name="T70" fmla="*/ 507 w 4846"/>
                <a:gd name="T71" fmla="*/ 517 h 4343"/>
                <a:gd name="T72" fmla="*/ 504 w 4846"/>
                <a:gd name="T73" fmla="*/ 521 h 4343"/>
                <a:gd name="T74" fmla="*/ 503 w 4846"/>
                <a:gd name="T75" fmla="*/ 523 h 4343"/>
                <a:gd name="T76" fmla="*/ 310 w 4846"/>
                <a:gd name="T77" fmla="*/ 869 h 4343"/>
                <a:gd name="T78" fmla="*/ 72 w 4846"/>
                <a:gd name="T79" fmla="*/ 787 h 4343"/>
                <a:gd name="T80" fmla="*/ 10 w 4846"/>
                <a:gd name="T81" fmla="*/ 648 h 4343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4846" h="4343">
                  <a:moveTo>
                    <a:pt x="64" y="3233"/>
                  </a:moveTo>
                  <a:lnTo>
                    <a:pt x="57" y="3225"/>
                  </a:lnTo>
                  <a:lnTo>
                    <a:pt x="0" y="2776"/>
                  </a:lnTo>
                  <a:lnTo>
                    <a:pt x="946" y="2776"/>
                  </a:lnTo>
                  <a:lnTo>
                    <a:pt x="1617" y="1940"/>
                  </a:lnTo>
                  <a:lnTo>
                    <a:pt x="3121" y="502"/>
                  </a:lnTo>
                  <a:lnTo>
                    <a:pt x="4846" y="0"/>
                  </a:lnTo>
                  <a:lnTo>
                    <a:pt x="4829" y="13"/>
                  </a:lnTo>
                  <a:lnTo>
                    <a:pt x="4836" y="30"/>
                  </a:lnTo>
                  <a:lnTo>
                    <a:pt x="4836" y="333"/>
                  </a:lnTo>
                  <a:lnTo>
                    <a:pt x="4803" y="338"/>
                  </a:lnTo>
                  <a:lnTo>
                    <a:pt x="4767" y="343"/>
                  </a:lnTo>
                  <a:lnTo>
                    <a:pt x="4729" y="349"/>
                  </a:lnTo>
                  <a:lnTo>
                    <a:pt x="4687" y="355"/>
                  </a:lnTo>
                  <a:lnTo>
                    <a:pt x="4642" y="363"/>
                  </a:lnTo>
                  <a:lnTo>
                    <a:pt x="4597" y="371"/>
                  </a:lnTo>
                  <a:lnTo>
                    <a:pt x="4547" y="380"/>
                  </a:lnTo>
                  <a:lnTo>
                    <a:pt x="4497" y="390"/>
                  </a:lnTo>
                  <a:lnTo>
                    <a:pt x="4444" y="403"/>
                  </a:lnTo>
                  <a:lnTo>
                    <a:pt x="4390" y="416"/>
                  </a:lnTo>
                  <a:lnTo>
                    <a:pt x="4333" y="432"/>
                  </a:lnTo>
                  <a:lnTo>
                    <a:pt x="4277" y="449"/>
                  </a:lnTo>
                  <a:lnTo>
                    <a:pt x="4219" y="468"/>
                  </a:lnTo>
                  <a:lnTo>
                    <a:pt x="4160" y="491"/>
                  </a:lnTo>
                  <a:lnTo>
                    <a:pt x="4100" y="515"/>
                  </a:lnTo>
                  <a:lnTo>
                    <a:pt x="4040" y="542"/>
                  </a:lnTo>
                  <a:lnTo>
                    <a:pt x="3979" y="572"/>
                  </a:lnTo>
                  <a:lnTo>
                    <a:pt x="3918" y="605"/>
                  </a:lnTo>
                  <a:lnTo>
                    <a:pt x="3858" y="642"/>
                  </a:lnTo>
                  <a:lnTo>
                    <a:pt x="3798" y="682"/>
                  </a:lnTo>
                  <a:lnTo>
                    <a:pt x="3738" y="724"/>
                  </a:lnTo>
                  <a:lnTo>
                    <a:pt x="3679" y="771"/>
                  </a:lnTo>
                  <a:lnTo>
                    <a:pt x="3620" y="822"/>
                  </a:lnTo>
                  <a:lnTo>
                    <a:pt x="3563" y="877"/>
                  </a:lnTo>
                  <a:lnTo>
                    <a:pt x="3507" y="935"/>
                  </a:lnTo>
                  <a:lnTo>
                    <a:pt x="3453" y="998"/>
                  </a:lnTo>
                  <a:lnTo>
                    <a:pt x="3398" y="1066"/>
                  </a:lnTo>
                  <a:lnTo>
                    <a:pt x="3348" y="1139"/>
                  </a:lnTo>
                  <a:lnTo>
                    <a:pt x="3299" y="1217"/>
                  </a:lnTo>
                  <a:lnTo>
                    <a:pt x="3251" y="1299"/>
                  </a:lnTo>
                  <a:lnTo>
                    <a:pt x="3206" y="1387"/>
                  </a:lnTo>
                  <a:lnTo>
                    <a:pt x="3164" y="1480"/>
                  </a:lnTo>
                  <a:lnTo>
                    <a:pt x="3141" y="1526"/>
                  </a:lnTo>
                  <a:lnTo>
                    <a:pt x="3117" y="1573"/>
                  </a:lnTo>
                  <a:lnTo>
                    <a:pt x="3092" y="1621"/>
                  </a:lnTo>
                  <a:lnTo>
                    <a:pt x="3066" y="1669"/>
                  </a:lnTo>
                  <a:lnTo>
                    <a:pt x="3041" y="1716"/>
                  </a:lnTo>
                  <a:lnTo>
                    <a:pt x="3015" y="1765"/>
                  </a:lnTo>
                  <a:lnTo>
                    <a:pt x="2988" y="1815"/>
                  </a:lnTo>
                  <a:lnTo>
                    <a:pt x="2961" y="1863"/>
                  </a:lnTo>
                  <a:lnTo>
                    <a:pt x="2934" y="1911"/>
                  </a:lnTo>
                  <a:lnTo>
                    <a:pt x="2906" y="1959"/>
                  </a:lnTo>
                  <a:lnTo>
                    <a:pt x="2880" y="2006"/>
                  </a:lnTo>
                  <a:lnTo>
                    <a:pt x="2854" y="2053"/>
                  </a:lnTo>
                  <a:lnTo>
                    <a:pt x="2827" y="2099"/>
                  </a:lnTo>
                  <a:lnTo>
                    <a:pt x="2801" y="2144"/>
                  </a:lnTo>
                  <a:lnTo>
                    <a:pt x="2775" y="2187"/>
                  </a:lnTo>
                  <a:lnTo>
                    <a:pt x="2750" y="2230"/>
                  </a:lnTo>
                  <a:lnTo>
                    <a:pt x="2726" y="2271"/>
                  </a:lnTo>
                  <a:lnTo>
                    <a:pt x="2702" y="2310"/>
                  </a:lnTo>
                  <a:lnTo>
                    <a:pt x="2680" y="2347"/>
                  </a:lnTo>
                  <a:lnTo>
                    <a:pt x="2659" y="2383"/>
                  </a:lnTo>
                  <a:lnTo>
                    <a:pt x="2638" y="2417"/>
                  </a:lnTo>
                  <a:lnTo>
                    <a:pt x="2619" y="2448"/>
                  </a:lnTo>
                  <a:lnTo>
                    <a:pt x="2601" y="2477"/>
                  </a:lnTo>
                  <a:lnTo>
                    <a:pt x="2585" y="2505"/>
                  </a:lnTo>
                  <a:lnTo>
                    <a:pt x="2570" y="2529"/>
                  </a:lnTo>
                  <a:lnTo>
                    <a:pt x="2556" y="2550"/>
                  </a:lnTo>
                  <a:lnTo>
                    <a:pt x="2546" y="2569"/>
                  </a:lnTo>
                  <a:lnTo>
                    <a:pt x="2536" y="2584"/>
                  </a:lnTo>
                  <a:lnTo>
                    <a:pt x="2528" y="2597"/>
                  </a:lnTo>
                  <a:lnTo>
                    <a:pt x="2523" y="2606"/>
                  </a:lnTo>
                  <a:lnTo>
                    <a:pt x="2519" y="2611"/>
                  </a:lnTo>
                  <a:lnTo>
                    <a:pt x="2518" y="2613"/>
                  </a:lnTo>
                  <a:lnTo>
                    <a:pt x="1815" y="3528"/>
                  </a:lnTo>
                  <a:lnTo>
                    <a:pt x="1548" y="4343"/>
                  </a:lnTo>
                  <a:lnTo>
                    <a:pt x="833" y="4185"/>
                  </a:lnTo>
                  <a:lnTo>
                    <a:pt x="361" y="3933"/>
                  </a:lnTo>
                  <a:lnTo>
                    <a:pt x="50" y="3641"/>
                  </a:lnTo>
                  <a:lnTo>
                    <a:pt x="50" y="3241"/>
                  </a:lnTo>
                  <a:lnTo>
                    <a:pt x="64" y="323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49" name="Freeform 31">
              <a:extLst>
                <a:ext uri="{FF2B5EF4-FFF2-40B4-BE49-F238E27FC236}">
                  <a16:creationId xmlns:a16="http://schemas.microsoft.com/office/drawing/2014/main" id="{1A3A28F5-8AB0-6245-8BFB-114D6BDA4AD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29" y="1510"/>
              <a:ext cx="1505" cy="938"/>
            </a:xfrm>
            <a:custGeom>
              <a:avLst/>
              <a:gdLst>
                <a:gd name="T0" fmla="*/ 980 w 7527"/>
                <a:gd name="T1" fmla="*/ 66 h 4689"/>
                <a:gd name="T2" fmla="*/ 797 w 7527"/>
                <a:gd name="T3" fmla="*/ 146 h 4689"/>
                <a:gd name="T4" fmla="*/ 626 w 7527"/>
                <a:gd name="T5" fmla="*/ 302 h 4689"/>
                <a:gd name="T6" fmla="*/ 483 w 7527"/>
                <a:gd name="T7" fmla="*/ 455 h 4689"/>
                <a:gd name="T8" fmla="*/ 363 w 7527"/>
                <a:gd name="T9" fmla="*/ 577 h 4689"/>
                <a:gd name="T10" fmla="*/ 290 w 7527"/>
                <a:gd name="T11" fmla="*/ 640 h 4689"/>
                <a:gd name="T12" fmla="*/ 202 w 7527"/>
                <a:gd name="T13" fmla="*/ 654 h 4689"/>
                <a:gd name="T14" fmla="*/ 90 w 7527"/>
                <a:gd name="T15" fmla="*/ 655 h 4689"/>
                <a:gd name="T16" fmla="*/ 36 w 7527"/>
                <a:gd name="T17" fmla="*/ 654 h 4689"/>
                <a:gd name="T18" fmla="*/ 94 w 7527"/>
                <a:gd name="T19" fmla="*/ 682 h 4689"/>
                <a:gd name="T20" fmla="*/ 211 w 7527"/>
                <a:gd name="T21" fmla="*/ 677 h 4689"/>
                <a:gd name="T22" fmla="*/ 295 w 7527"/>
                <a:gd name="T23" fmla="*/ 656 h 4689"/>
                <a:gd name="T24" fmla="*/ 389 w 7527"/>
                <a:gd name="T25" fmla="*/ 560 h 4689"/>
                <a:gd name="T26" fmla="*/ 450 w 7527"/>
                <a:gd name="T27" fmla="*/ 496 h 4689"/>
                <a:gd name="T28" fmla="*/ 540 w 7527"/>
                <a:gd name="T29" fmla="*/ 408 h 4689"/>
                <a:gd name="T30" fmla="*/ 609 w 7527"/>
                <a:gd name="T31" fmla="*/ 340 h 4689"/>
                <a:gd name="T32" fmla="*/ 578 w 7527"/>
                <a:gd name="T33" fmla="*/ 384 h 4689"/>
                <a:gd name="T34" fmla="*/ 510 w 7527"/>
                <a:gd name="T35" fmla="*/ 467 h 4689"/>
                <a:gd name="T36" fmla="*/ 460 w 7527"/>
                <a:gd name="T37" fmla="*/ 526 h 4689"/>
                <a:gd name="T38" fmla="*/ 379 w 7527"/>
                <a:gd name="T39" fmla="*/ 610 h 4689"/>
                <a:gd name="T40" fmla="*/ 276 w 7527"/>
                <a:gd name="T41" fmla="*/ 680 h 4689"/>
                <a:gd name="T42" fmla="*/ 145 w 7527"/>
                <a:gd name="T43" fmla="*/ 722 h 4689"/>
                <a:gd name="T44" fmla="*/ 28 w 7527"/>
                <a:gd name="T45" fmla="*/ 759 h 4689"/>
                <a:gd name="T46" fmla="*/ 43 w 7527"/>
                <a:gd name="T47" fmla="*/ 789 h 4689"/>
                <a:gd name="T48" fmla="*/ 179 w 7527"/>
                <a:gd name="T49" fmla="*/ 740 h 4689"/>
                <a:gd name="T50" fmla="*/ 320 w 7527"/>
                <a:gd name="T51" fmla="*/ 677 h 4689"/>
                <a:gd name="T52" fmla="*/ 395 w 7527"/>
                <a:gd name="T53" fmla="*/ 607 h 4689"/>
                <a:gd name="T54" fmla="*/ 455 w 7527"/>
                <a:gd name="T55" fmla="*/ 536 h 4689"/>
                <a:gd name="T56" fmla="*/ 525 w 7527"/>
                <a:gd name="T57" fmla="*/ 461 h 4689"/>
                <a:gd name="T58" fmla="*/ 608 w 7527"/>
                <a:gd name="T59" fmla="*/ 369 h 4689"/>
                <a:gd name="T60" fmla="*/ 647 w 7527"/>
                <a:gd name="T61" fmla="*/ 325 h 4689"/>
                <a:gd name="T62" fmla="*/ 588 w 7527"/>
                <a:gd name="T63" fmla="*/ 403 h 4689"/>
                <a:gd name="T64" fmla="*/ 523 w 7527"/>
                <a:gd name="T65" fmla="*/ 492 h 4689"/>
                <a:gd name="T66" fmla="*/ 472 w 7527"/>
                <a:gd name="T67" fmla="*/ 558 h 4689"/>
                <a:gd name="T68" fmla="*/ 336 w 7527"/>
                <a:gd name="T69" fmla="*/ 694 h 4689"/>
                <a:gd name="T70" fmla="*/ 202 w 7527"/>
                <a:gd name="T71" fmla="*/ 787 h 4689"/>
                <a:gd name="T72" fmla="*/ 148 w 7527"/>
                <a:gd name="T73" fmla="*/ 863 h 4689"/>
                <a:gd name="T74" fmla="*/ 265 w 7527"/>
                <a:gd name="T75" fmla="*/ 770 h 4689"/>
                <a:gd name="T76" fmla="*/ 398 w 7527"/>
                <a:gd name="T77" fmla="*/ 648 h 4689"/>
                <a:gd name="T78" fmla="*/ 500 w 7527"/>
                <a:gd name="T79" fmla="*/ 528 h 4689"/>
                <a:gd name="T80" fmla="*/ 576 w 7527"/>
                <a:gd name="T81" fmla="*/ 442 h 4689"/>
                <a:gd name="T82" fmla="*/ 646 w 7527"/>
                <a:gd name="T83" fmla="*/ 361 h 4689"/>
                <a:gd name="T84" fmla="*/ 648 w 7527"/>
                <a:gd name="T85" fmla="*/ 364 h 4689"/>
                <a:gd name="T86" fmla="*/ 577 w 7527"/>
                <a:gd name="T87" fmla="*/ 463 h 4689"/>
                <a:gd name="T88" fmla="*/ 521 w 7527"/>
                <a:gd name="T89" fmla="*/ 540 h 4689"/>
                <a:gd name="T90" fmla="*/ 487 w 7527"/>
                <a:gd name="T91" fmla="*/ 580 h 4689"/>
                <a:gd name="T92" fmla="*/ 433 w 7527"/>
                <a:gd name="T93" fmla="*/ 642 h 4689"/>
                <a:gd name="T94" fmla="*/ 393 w 7527"/>
                <a:gd name="T95" fmla="*/ 700 h 4689"/>
                <a:gd name="T96" fmla="*/ 362 w 7527"/>
                <a:gd name="T97" fmla="*/ 924 h 4689"/>
                <a:gd name="T98" fmla="*/ 376 w 7527"/>
                <a:gd name="T99" fmla="*/ 833 h 4689"/>
                <a:gd name="T100" fmla="*/ 405 w 7527"/>
                <a:gd name="T101" fmla="*/ 721 h 4689"/>
                <a:gd name="T102" fmla="*/ 458 w 7527"/>
                <a:gd name="T103" fmla="*/ 634 h 4689"/>
                <a:gd name="T104" fmla="*/ 510 w 7527"/>
                <a:gd name="T105" fmla="*/ 561 h 4689"/>
                <a:gd name="T106" fmla="*/ 567 w 7527"/>
                <a:gd name="T107" fmla="*/ 496 h 4689"/>
                <a:gd name="T108" fmla="*/ 625 w 7527"/>
                <a:gd name="T109" fmla="*/ 429 h 4689"/>
                <a:gd name="T110" fmla="*/ 671 w 7527"/>
                <a:gd name="T111" fmla="*/ 372 h 4689"/>
                <a:gd name="T112" fmla="*/ 788 w 7527"/>
                <a:gd name="T113" fmla="*/ 227 h 4689"/>
                <a:gd name="T114" fmla="*/ 941 w 7527"/>
                <a:gd name="T115" fmla="*/ 109 h 4689"/>
                <a:gd name="T116" fmla="*/ 1140 w 7527"/>
                <a:gd name="T117" fmla="*/ 55 h 4689"/>
                <a:gd name="T118" fmla="*/ 1220 w 7527"/>
                <a:gd name="T119" fmla="*/ 45 h 4689"/>
                <a:gd name="T120" fmla="*/ 1277 w 7527"/>
                <a:gd name="T121" fmla="*/ 43 h 468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7527" h="4689">
                  <a:moveTo>
                    <a:pt x="7527" y="0"/>
                  </a:moveTo>
                  <a:lnTo>
                    <a:pt x="6401" y="49"/>
                  </a:lnTo>
                  <a:lnTo>
                    <a:pt x="5662" y="235"/>
                  </a:lnTo>
                  <a:lnTo>
                    <a:pt x="5561" y="239"/>
                  </a:lnTo>
                  <a:lnTo>
                    <a:pt x="5462" y="245"/>
                  </a:lnTo>
                  <a:lnTo>
                    <a:pt x="5365" y="253"/>
                  </a:lnTo>
                  <a:lnTo>
                    <a:pt x="5268" y="263"/>
                  </a:lnTo>
                  <a:lnTo>
                    <a:pt x="5174" y="276"/>
                  </a:lnTo>
                  <a:lnTo>
                    <a:pt x="5082" y="292"/>
                  </a:lnTo>
                  <a:lnTo>
                    <a:pt x="4990" y="309"/>
                  </a:lnTo>
                  <a:lnTo>
                    <a:pt x="4901" y="330"/>
                  </a:lnTo>
                  <a:lnTo>
                    <a:pt x="4814" y="353"/>
                  </a:lnTo>
                  <a:lnTo>
                    <a:pt x="4726" y="378"/>
                  </a:lnTo>
                  <a:lnTo>
                    <a:pt x="4640" y="406"/>
                  </a:lnTo>
                  <a:lnTo>
                    <a:pt x="4555" y="436"/>
                  </a:lnTo>
                  <a:lnTo>
                    <a:pt x="4472" y="470"/>
                  </a:lnTo>
                  <a:lnTo>
                    <a:pt x="4389" y="507"/>
                  </a:lnTo>
                  <a:lnTo>
                    <a:pt x="4307" y="545"/>
                  </a:lnTo>
                  <a:lnTo>
                    <a:pt x="4225" y="588"/>
                  </a:lnTo>
                  <a:lnTo>
                    <a:pt x="4145" y="633"/>
                  </a:lnTo>
                  <a:lnTo>
                    <a:pt x="4065" y="681"/>
                  </a:lnTo>
                  <a:lnTo>
                    <a:pt x="3986" y="732"/>
                  </a:lnTo>
                  <a:lnTo>
                    <a:pt x="3908" y="787"/>
                  </a:lnTo>
                  <a:lnTo>
                    <a:pt x="3828" y="844"/>
                  </a:lnTo>
                  <a:lnTo>
                    <a:pt x="3751" y="905"/>
                  </a:lnTo>
                  <a:lnTo>
                    <a:pt x="3673" y="968"/>
                  </a:lnTo>
                  <a:lnTo>
                    <a:pt x="3595" y="1036"/>
                  </a:lnTo>
                  <a:lnTo>
                    <a:pt x="3518" y="1106"/>
                  </a:lnTo>
                  <a:lnTo>
                    <a:pt x="3441" y="1179"/>
                  </a:lnTo>
                  <a:lnTo>
                    <a:pt x="3363" y="1256"/>
                  </a:lnTo>
                  <a:lnTo>
                    <a:pt x="3286" y="1338"/>
                  </a:lnTo>
                  <a:lnTo>
                    <a:pt x="3208" y="1421"/>
                  </a:lnTo>
                  <a:lnTo>
                    <a:pt x="3130" y="1509"/>
                  </a:lnTo>
                  <a:lnTo>
                    <a:pt x="3051" y="1601"/>
                  </a:lnTo>
                  <a:lnTo>
                    <a:pt x="2972" y="1696"/>
                  </a:lnTo>
                  <a:lnTo>
                    <a:pt x="2911" y="1760"/>
                  </a:lnTo>
                  <a:lnTo>
                    <a:pt x="2848" y="1825"/>
                  </a:lnTo>
                  <a:lnTo>
                    <a:pt x="2786" y="1891"/>
                  </a:lnTo>
                  <a:lnTo>
                    <a:pt x="2723" y="1955"/>
                  </a:lnTo>
                  <a:lnTo>
                    <a:pt x="2660" y="2021"/>
                  </a:lnTo>
                  <a:lnTo>
                    <a:pt x="2599" y="2085"/>
                  </a:lnTo>
                  <a:lnTo>
                    <a:pt x="2537" y="2149"/>
                  </a:lnTo>
                  <a:lnTo>
                    <a:pt x="2475" y="2214"/>
                  </a:lnTo>
                  <a:lnTo>
                    <a:pt x="2415" y="2276"/>
                  </a:lnTo>
                  <a:lnTo>
                    <a:pt x="2355" y="2339"/>
                  </a:lnTo>
                  <a:lnTo>
                    <a:pt x="2295" y="2399"/>
                  </a:lnTo>
                  <a:lnTo>
                    <a:pt x="2237" y="2460"/>
                  </a:lnTo>
                  <a:lnTo>
                    <a:pt x="2179" y="2518"/>
                  </a:lnTo>
                  <a:lnTo>
                    <a:pt x="2123" y="2575"/>
                  </a:lnTo>
                  <a:lnTo>
                    <a:pt x="2067" y="2631"/>
                  </a:lnTo>
                  <a:lnTo>
                    <a:pt x="2015" y="2686"/>
                  </a:lnTo>
                  <a:lnTo>
                    <a:pt x="1962" y="2738"/>
                  </a:lnTo>
                  <a:lnTo>
                    <a:pt x="1911" y="2788"/>
                  </a:lnTo>
                  <a:lnTo>
                    <a:pt x="1862" y="2836"/>
                  </a:lnTo>
                  <a:lnTo>
                    <a:pt x="1815" y="2882"/>
                  </a:lnTo>
                  <a:lnTo>
                    <a:pt x="1770" y="2926"/>
                  </a:lnTo>
                  <a:lnTo>
                    <a:pt x="1727" y="2967"/>
                  </a:lnTo>
                  <a:lnTo>
                    <a:pt x="1686" y="3005"/>
                  </a:lnTo>
                  <a:lnTo>
                    <a:pt x="1648" y="3040"/>
                  </a:lnTo>
                  <a:lnTo>
                    <a:pt x="1612" y="3073"/>
                  </a:lnTo>
                  <a:lnTo>
                    <a:pt x="1578" y="3102"/>
                  </a:lnTo>
                  <a:lnTo>
                    <a:pt x="1547" y="3128"/>
                  </a:lnTo>
                  <a:lnTo>
                    <a:pt x="1519" y="3150"/>
                  </a:lnTo>
                  <a:lnTo>
                    <a:pt x="1494" y="3170"/>
                  </a:lnTo>
                  <a:lnTo>
                    <a:pt x="1471" y="3185"/>
                  </a:lnTo>
                  <a:lnTo>
                    <a:pt x="1452" y="3198"/>
                  </a:lnTo>
                  <a:lnTo>
                    <a:pt x="1436" y="3205"/>
                  </a:lnTo>
                  <a:lnTo>
                    <a:pt x="1405" y="3215"/>
                  </a:lnTo>
                  <a:lnTo>
                    <a:pt x="1371" y="3224"/>
                  </a:lnTo>
                  <a:lnTo>
                    <a:pt x="1334" y="3233"/>
                  </a:lnTo>
                  <a:lnTo>
                    <a:pt x="1293" y="3240"/>
                  </a:lnTo>
                  <a:lnTo>
                    <a:pt x="1251" y="3246"/>
                  </a:lnTo>
                  <a:lnTo>
                    <a:pt x="1205" y="3252"/>
                  </a:lnTo>
                  <a:lnTo>
                    <a:pt x="1158" y="3258"/>
                  </a:lnTo>
                  <a:lnTo>
                    <a:pt x="1109" y="3262"/>
                  </a:lnTo>
                  <a:lnTo>
                    <a:pt x="1059" y="3266"/>
                  </a:lnTo>
                  <a:lnTo>
                    <a:pt x="1008" y="3269"/>
                  </a:lnTo>
                  <a:lnTo>
                    <a:pt x="956" y="3272"/>
                  </a:lnTo>
                  <a:lnTo>
                    <a:pt x="903" y="3274"/>
                  </a:lnTo>
                  <a:lnTo>
                    <a:pt x="850" y="3275"/>
                  </a:lnTo>
                  <a:lnTo>
                    <a:pt x="797" y="3276"/>
                  </a:lnTo>
                  <a:lnTo>
                    <a:pt x="744" y="3278"/>
                  </a:lnTo>
                  <a:lnTo>
                    <a:pt x="693" y="3278"/>
                  </a:lnTo>
                  <a:lnTo>
                    <a:pt x="641" y="3278"/>
                  </a:lnTo>
                  <a:lnTo>
                    <a:pt x="592" y="3278"/>
                  </a:lnTo>
                  <a:lnTo>
                    <a:pt x="542" y="3278"/>
                  </a:lnTo>
                  <a:lnTo>
                    <a:pt x="497" y="3276"/>
                  </a:lnTo>
                  <a:lnTo>
                    <a:pt x="451" y="3276"/>
                  </a:lnTo>
                  <a:lnTo>
                    <a:pt x="409" y="3275"/>
                  </a:lnTo>
                  <a:lnTo>
                    <a:pt x="369" y="3274"/>
                  </a:lnTo>
                  <a:lnTo>
                    <a:pt x="333" y="3273"/>
                  </a:lnTo>
                  <a:lnTo>
                    <a:pt x="299" y="3272"/>
                  </a:lnTo>
                  <a:lnTo>
                    <a:pt x="269" y="3270"/>
                  </a:lnTo>
                  <a:lnTo>
                    <a:pt x="244" y="3269"/>
                  </a:lnTo>
                  <a:lnTo>
                    <a:pt x="221" y="3269"/>
                  </a:lnTo>
                  <a:lnTo>
                    <a:pt x="204" y="3268"/>
                  </a:lnTo>
                  <a:lnTo>
                    <a:pt x="191" y="3267"/>
                  </a:lnTo>
                  <a:lnTo>
                    <a:pt x="183" y="3267"/>
                  </a:lnTo>
                  <a:lnTo>
                    <a:pt x="180" y="3267"/>
                  </a:lnTo>
                  <a:lnTo>
                    <a:pt x="21" y="3410"/>
                  </a:lnTo>
                  <a:lnTo>
                    <a:pt x="57" y="3410"/>
                  </a:lnTo>
                  <a:lnTo>
                    <a:pt x="96" y="3410"/>
                  </a:lnTo>
                  <a:lnTo>
                    <a:pt x="136" y="3410"/>
                  </a:lnTo>
                  <a:lnTo>
                    <a:pt x="179" y="3410"/>
                  </a:lnTo>
                  <a:lnTo>
                    <a:pt x="223" y="3411"/>
                  </a:lnTo>
                  <a:lnTo>
                    <a:pt x="270" y="3411"/>
                  </a:lnTo>
                  <a:lnTo>
                    <a:pt x="320" y="3411"/>
                  </a:lnTo>
                  <a:lnTo>
                    <a:pt x="369" y="3411"/>
                  </a:lnTo>
                  <a:lnTo>
                    <a:pt x="420" y="3410"/>
                  </a:lnTo>
                  <a:lnTo>
                    <a:pt x="471" y="3410"/>
                  </a:lnTo>
                  <a:lnTo>
                    <a:pt x="524" y="3410"/>
                  </a:lnTo>
                  <a:lnTo>
                    <a:pt x="578" y="3409"/>
                  </a:lnTo>
                  <a:lnTo>
                    <a:pt x="631" y="3407"/>
                  </a:lnTo>
                  <a:lnTo>
                    <a:pt x="685" y="3405"/>
                  </a:lnTo>
                  <a:lnTo>
                    <a:pt x="739" y="3404"/>
                  </a:lnTo>
                  <a:lnTo>
                    <a:pt x="794" y="3401"/>
                  </a:lnTo>
                  <a:lnTo>
                    <a:pt x="848" y="3399"/>
                  </a:lnTo>
                  <a:lnTo>
                    <a:pt x="901" y="3395"/>
                  </a:lnTo>
                  <a:lnTo>
                    <a:pt x="952" y="3392"/>
                  </a:lnTo>
                  <a:lnTo>
                    <a:pt x="1004" y="3387"/>
                  </a:lnTo>
                  <a:lnTo>
                    <a:pt x="1053" y="3382"/>
                  </a:lnTo>
                  <a:lnTo>
                    <a:pt x="1103" y="3376"/>
                  </a:lnTo>
                  <a:lnTo>
                    <a:pt x="1150" y="3370"/>
                  </a:lnTo>
                  <a:lnTo>
                    <a:pt x="1195" y="3364"/>
                  </a:lnTo>
                  <a:lnTo>
                    <a:pt x="1239" y="3355"/>
                  </a:lnTo>
                  <a:lnTo>
                    <a:pt x="1281" y="3347"/>
                  </a:lnTo>
                  <a:lnTo>
                    <a:pt x="1319" y="3338"/>
                  </a:lnTo>
                  <a:lnTo>
                    <a:pt x="1357" y="3329"/>
                  </a:lnTo>
                  <a:lnTo>
                    <a:pt x="1390" y="3318"/>
                  </a:lnTo>
                  <a:lnTo>
                    <a:pt x="1422" y="3306"/>
                  </a:lnTo>
                  <a:lnTo>
                    <a:pt x="1449" y="3292"/>
                  </a:lnTo>
                  <a:lnTo>
                    <a:pt x="1473" y="3279"/>
                  </a:lnTo>
                  <a:lnTo>
                    <a:pt x="1521" y="3238"/>
                  </a:lnTo>
                  <a:lnTo>
                    <a:pt x="1569" y="3195"/>
                  </a:lnTo>
                  <a:lnTo>
                    <a:pt x="1616" y="3151"/>
                  </a:lnTo>
                  <a:lnTo>
                    <a:pt x="1662" y="3107"/>
                  </a:lnTo>
                  <a:lnTo>
                    <a:pt x="1707" y="3062"/>
                  </a:lnTo>
                  <a:lnTo>
                    <a:pt x="1751" y="3016"/>
                  </a:lnTo>
                  <a:lnTo>
                    <a:pt x="1793" y="2971"/>
                  </a:lnTo>
                  <a:lnTo>
                    <a:pt x="1834" y="2926"/>
                  </a:lnTo>
                  <a:lnTo>
                    <a:pt x="1873" y="2882"/>
                  </a:lnTo>
                  <a:lnTo>
                    <a:pt x="1910" y="2840"/>
                  </a:lnTo>
                  <a:lnTo>
                    <a:pt x="1946" y="2798"/>
                  </a:lnTo>
                  <a:lnTo>
                    <a:pt x="1978" y="2760"/>
                  </a:lnTo>
                  <a:lnTo>
                    <a:pt x="2010" y="2723"/>
                  </a:lnTo>
                  <a:lnTo>
                    <a:pt x="2039" y="2690"/>
                  </a:lnTo>
                  <a:lnTo>
                    <a:pt x="2064" y="2659"/>
                  </a:lnTo>
                  <a:lnTo>
                    <a:pt x="2088" y="2632"/>
                  </a:lnTo>
                  <a:lnTo>
                    <a:pt x="2108" y="2614"/>
                  </a:lnTo>
                  <a:lnTo>
                    <a:pt x="2131" y="2592"/>
                  </a:lnTo>
                  <a:lnTo>
                    <a:pt x="2158" y="2567"/>
                  </a:lnTo>
                  <a:lnTo>
                    <a:pt x="2187" y="2540"/>
                  </a:lnTo>
                  <a:lnTo>
                    <a:pt x="2218" y="2510"/>
                  </a:lnTo>
                  <a:lnTo>
                    <a:pt x="2251" y="2477"/>
                  </a:lnTo>
                  <a:lnTo>
                    <a:pt x="2288" y="2442"/>
                  </a:lnTo>
                  <a:lnTo>
                    <a:pt x="2325" y="2405"/>
                  </a:lnTo>
                  <a:lnTo>
                    <a:pt x="2365" y="2368"/>
                  </a:lnTo>
                  <a:lnTo>
                    <a:pt x="2404" y="2329"/>
                  </a:lnTo>
                  <a:lnTo>
                    <a:pt x="2445" y="2289"/>
                  </a:lnTo>
                  <a:lnTo>
                    <a:pt x="2487" y="2248"/>
                  </a:lnTo>
                  <a:lnTo>
                    <a:pt x="2531" y="2206"/>
                  </a:lnTo>
                  <a:lnTo>
                    <a:pt x="2573" y="2164"/>
                  </a:lnTo>
                  <a:lnTo>
                    <a:pt x="2616" y="2123"/>
                  </a:lnTo>
                  <a:lnTo>
                    <a:pt x="2658" y="2081"/>
                  </a:lnTo>
                  <a:lnTo>
                    <a:pt x="2700" y="2040"/>
                  </a:lnTo>
                  <a:lnTo>
                    <a:pt x="2741" y="2000"/>
                  </a:lnTo>
                  <a:lnTo>
                    <a:pt x="2781" y="1961"/>
                  </a:lnTo>
                  <a:lnTo>
                    <a:pt x="2819" y="1924"/>
                  </a:lnTo>
                  <a:lnTo>
                    <a:pt x="2855" y="1887"/>
                  </a:lnTo>
                  <a:lnTo>
                    <a:pt x="2891" y="1852"/>
                  </a:lnTo>
                  <a:lnTo>
                    <a:pt x="2924" y="1821"/>
                  </a:lnTo>
                  <a:lnTo>
                    <a:pt x="2954" y="1790"/>
                  </a:lnTo>
                  <a:lnTo>
                    <a:pt x="2983" y="1762"/>
                  </a:lnTo>
                  <a:lnTo>
                    <a:pt x="3007" y="1738"/>
                  </a:lnTo>
                  <a:lnTo>
                    <a:pt x="3030" y="1716"/>
                  </a:lnTo>
                  <a:lnTo>
                    <a:pt x="3048" y="1698"/>
                  </a:lnTo>
                  <a:lnTo>
                    <a:pt x="3062" y="1683"/>
                  </a:lnTo>
                  <a:lnTo>
                    <a:pt x="3073" y="1673"/>
                  </a:lnTo>
                  <a:lnTo>
                    <a:pt x="3080" y="1666"/>
                  </a:lnTo>
                  <a:lnTo>
                    <a:pt x="3083" y="1664"/>
                  </a:lnTo>
                  <a:lnTo>
                    <a:pt x="3059" y="1698"/>
                  </a:lnTo>
                  <a:lnTo>
                    <a:pt x="3032" y="1733"/>
                  </a:lnTo>
                  <a:lnTo>
                    <a:pt x="3006" y="1768"/>
                  </a:lnTo>
                  <a:lnTo>
                    <a:pt x="2978" y="1805"/>
                  </a:lnTo>
                  <a:lnTo>
                    <a:pt x="2949" y="1842"/>
                  </a:lnTo>
                  <a:lnTo>
                    <a:pt x="2920" y="1880"/>
                  </a:lnTo>
                  <a:lnTo>
                    <a:pt x="2890" y="1918"/>
                  </a:lnTo>
                  <a:lnTo>
                    <a:pt x="2860" y="1956"/>
                  </a:lnTo>
                  <a:lnTo>
                    <a:pt x="2829" y="1995"/>
                  </a:lnTo>
                  <a:lnTo>
                    <a:pt x="2799" y="2034"/>
                  </a:lnTo>
                  <a:lnTo>
                    <a:pt x="2768" y="2073"/>
                  </a:lnTo>
                  <a:lnTo>
                    <a:pt x="2736" y="2112"/>
                  </a:lnTo>
                  <a:lnTo>
                    <a:pt x="2705" y="2149"/>
                  </a:lnTo>
                  <a:lnTo>
                    <a:pt x="2674" y="2188"/>
                  </a:lnTo>
                  <a:lnTo>
                    <a:pt x="2642" y="2226"/>
                  </a:lnTo>
                  <a:lnTo>
                    <a:pt x="2612" y="2262"/>
                  </a:lnTo>
                  <a:lnTo>
                    <a:pt x="2582" y="2299"/>
                  </a:lnTo>
                  <a:lnTo>
                    <a:pt x="2553" y="2334"/>
                  </a:lnTo>
                  <a:lnTo>
                    <a:pt x="2525" y="2368"/>
                  </a:lnTo>
                  <a:lnTo>
                    <a:pt x="2497" y="2400"/>
                  </a:lnTo>
                  <a:lnTo>
                    <a:pt x="2470" y="2432"/>
                  </a:lnTo>
                  <a:lnTo>
                    <a:pt x="2444" y="2462"/>
                  </a:lnTo>
                  <a:lnTo>
                    <a:pt x="2420" y="2491"/>
                  </a:lnTo>
                  <a:lnTo>
                    <a:pt x="2396" y="2519"/>
                  </a:lnTo>
                  <a:lnTo>
                    <a:pt x="2374" y="2545"/>
                  </a:lnTo>
                  <a:lnTo>
                    <a:pt x="2354" y="2568"/>
                  </a:lnTo>
                  <a:lnTo>
                    <a:pt x="2334" y="2590"/>
                  </a:lnTo>
                  <a:lnTo>
                    <a:pt x="2318" y="2610"/>
                  </a:lnTo>
                  <a:lnTo>
                    <a:pt x="2302" y="2627"/>
                  </a:lnTo>
                  <a:lnTo>
                    <a:pt x="2289" y="2643"/>
                  </a:lnTo>
                  <a:lnTo>
                    <a:pt x="2278" y="2656"/>
                  </a:lnTo>
                  <a:lnTo>
                    <a:pt x="2268" y="2666"/>
                  </a:lnTo>
                  <a:lnTo>
                    <a:pt x="2230" y="2704"/>
                  </a:lnTo>
                  <a:lnTo>
                    <a:pt x="2188" y="2746"/>
                  </a:lnTo>
                  <a:lnTo>
                    <a:pt x="2143" y="2791"/>
                  </a:lnTo>
                  <a:lnTo>
                    <a:pt x="2096" y="2841"/>
                  </a:lnTo>
                  <a:lnTo>
                    <a:pt x="2047" y="2892"/>
                  </a:lnTo>
                  <a:lnTo>
                    <a:pt x="1998" y="2944"/>
                  </a:lnTo>
                  <a:lnTo>
                    <a:pt x="1946" y="2996"/>
                  </a:lnTo>
                  <a:lnTo>
                    <a:pt x="1894" y="3048"/>
                  </a:lnTo>
                  <a:lnTo>
                    <a:pt x="1844" y="3101"/>
                  </a:lnTo>
                  <a:lnTo>
                    <a:pt x="1792" y="3149"/>
                  </a:lnTo>
                  <a:lnTo>
                    <a:pt x="1741" y="3195"/>
                  </a:lnTo>
                  <a:lnTo>
                    <a:pt x="1692" y="3238"/>
                  </a:lnTo>
                  <a:lnTo>
                    <a:pt x="1645" y="3275"/>
                  </a:lnTo>
                  <a:lnTo>
                    <a:pt x="1600" y="3307"/>
                  </a:lnTo>
                  <a:lnTo>
                    <a:pt x="1556" y="3333"/>
                  </a:lnTo>
                  <a:lnTo>
                    <a:pt x="1517" y="3352"/>
                  </a:lnTo>
                  <a:lnTo>
                    <a:pt x="1474" y="3365"/>
                  </a:lnTo>
                  <a:lnTo>
                    <a:pt x="1430" y="3380"/>
                  </a:lnTo>
                  <a:lnTo>
                    <a:pt x="1382" y="3397"/>
                  </a:lnTo>
                  <a:lnTo>
                    <a:pt x="1330" y="3412"/>
                  </a:lnTo>
                  <a:lnTo>
                    <a:pt x="1276" y="3430"/>
                  </a:lnTo>
                  <a:lnTo>
                    <a:pt x="1219" y="3449"/>
                  </a:lnTo>
                  <a:lnTo>
                    <a:pt x="1160" y="3467"/>
                  </a:lnTo>
                  <a:lnTo>
                    <a:pt x="1100" y="3486"/>
                  </a:lnTo>
                  <a:lnTo>
                    <a:pt x="1039" y="3507"/>
                  </a:lnTo>
                  <a:lnTo>
                    <a:pt x="978" y="3526"/>
                  </a:lnTo>
                  <a:lnTo>
                    <a:pt x="914" y="3547"/>
                  </a:lnTo>
                  <a:lnTo>
                    <a:pt x="850" y="3568"/>
                  </a:lnTo>
                  <a:lnTo>
                    <a:pt x="788" y="3588"/>
                  </a:lnTo>
                  <a:lnTo>
                    <a:pt x="724" y="3608"/>
                  </a:lnTo>
                  <a:lnTo>
                    <a:pt x="661" y="3628"/>
                  </a:lnTo>
                  <a:lnTo>
                    <a:pt x="600" y="3648"/>
                  </a:lnTo>
                  <a:lnTo>
                    <a:pt x="539" y="3667"/>
                  </a:lnTo>
                  <a:lnTo>
                    <a:pt x="480" y="3686"/>
                  </a:lnTo>
                  <a:lnTo>
                    <a:pt x="423" y="3705"/>
                  </a:lnTo>
                  <a:lnTo>
                    <a:pt x="368" y="3722"/>
                  </a:lnTo>
                  <a:lnTo>
                    <a:pt x="316" y="3739"/>
                  </a:lnTo>
                  <a:lnTo>
                    <a:pt x="267" y="3754"/>
                  </a:lnTo>
                  <a:lnTo>
                    <a:pt x="220" y="3769"/>
                  </a:lnTo>
                  <a:lnTo>
                    <a:pt x="178" y="3782"/>
                  </a:lnTo>
                  <a:lnTo>
                    <a:pt x="138" y="3796"/>
                  </a:lnTo>
                  <a:lnTo>
                    <a:pt x="103" y="3807"/>
                  </a:lnTo>
                  <a:lnTo>
                    <a:pt x="73" y="3816"/>
                  </a:lnTo>
                  <a:lnTo>
                    <a:pt x="48" y="3824"/>
                  </a:lnTo>
                  <a:lnTo>
                    <a:pt x="27" y="3831"/>
                  </a:lnTo>
                  <a:lnTo>
                    <a:pt x="12" y="3836"/>
                  </a:lnTo>
                  <a:lnTo>
                    <a:pt x="3" y="3838"/>
                  </a:lnTo>
                  <a:lnTo>
                    <a:pt x="0" y="3839"/>
                  </a:lnTo>
                  <a:lnTo>
                    <a:pt x="92" y="3986"/>
                  </a:lnTo>
                  <a:lnTo>
                    <a:pt x="128" y="3973"/>
                  </a:lnTo>
                  <a:lnTo>
                    <a:pt x="169" y="3958"/>
                  </a:lnTo>
                  <a:lnTo>
                    <a:pt x="214" y="3942"/>
                  </a:lnTo>
                  <a:lnTo>
                    <a:pt x="263" y="3925"/>
                  </a:lnTo>
                  <a:lnTo>
                    <a:pt x="316" y="3907"/>
                  </a:lnTo>
                  <a:lnTo>
                    <a:pt x="371" y="3888"/>
                  </a:lnTo>
                  <a:lnTo>
                    <a:pt x="430" y="3867"/>
                  </a:lnTo>
                  <a:lnTo>
                    <a:pt x="492" y="3845"/>
                  </a:lnTo>
                  <a:lnTo>
                    <a:pt x="555" y="3824"/>
                  </a:lnTo>
                  <a:lnTo>
                    <a:pt x="620" y="3799"/>
                  </a:lnTo>
                  <a:lnTo>
                    <a:pt x="688" y="3776"/>
                  </a:lnTo>
                  <a:lnTo>
                    <a:pt x="755" y="3751"/>
                  </a:lnTo>
                  <a:lnTo>
                    <a:pt x="825" y="3725"/>
                  </a:lnTo>
                  <a:lnTo>
                    <a:pt x="893" y="3699"/>
                  </a:lnTo>
                  <a:lnTo>
                    <a:pt x="963" y="3672"/>
                  </a:lnTo>
                  <a:lnTo>
                    <a:pt x="1033" y="3645"/>
                  </a:lnTo>
                  <a:lnTo>
                    <a:pt x="1103" y="3617"/>
                  </a:lnTo>
                  <a:lnTo>
                    <a:pt x="1171" y="3588"/>
                  </a:lnTo>
                  <a:lnTo>
                    <a:pt x="1239" y="3560"/>
                  </a:lnTo>
                  <a:lnTo>
                    <a:pt x="1304" y="3531"/>
                  </a:lnTo>
                  <a:lnTo>
                    <a:pt x="1369" y="3501"/>
                  </a:lnTo>
                  <a:lnTo>
                    <a:pt x="1430" y="3472"/>
                  </a:lnTo>
                  <a:lnTo>
                    <a:pt x="1490" y="3443"/>
                  </a:lnTo>
                  <a:lnTo>
                    <a:pt x="1547" y="3412"/>
                  </a:lnTo>
                  <a:lnTo>
                    <a:pt x="1600" y="3382"/>
                  </a:lnTo>
                  <a:lnTo>
                    <a:pt x="1650" y="3353"/>
                  </a:lnTo>
                  <a:lnTo>
                    <a:pt x="1696" y="3323"/>
                  </a:lnTo>
                  <a:lnTo>
                    <a:pt x="1738" y="3293"/>
                  </a:lnTo>
                  <a:lnTo>
                    <a:pt x="1775" y="3264"/>
                  </a:lnTo>
                  <a:lnTo>
                    <a:pt x="1809" y="3234"/>
                  </a:lnTo>
                  <a:lnTo>
                    <a:pt x="1837" y="3206"/>
                  </a:lnTo>
                  <a:lnTo>
                    <a:pt x="1858" y="3177"/>
                  </a:lnTo>
                  <a:lnTo>
                    <a:pt x="1882" y="3147"/>
                  </a:lnTo>
                  <a:lnTo>
                    <a:pt x="1910" y="3111"/>
                  </a:lnTo>
                  <a:lnTo>
                    <a:pt x="1941" y="3075"/>
                  </a:lnTo>
                  <a:lnTo>
                    <a:pt x="1974" y="3035"/>
                  </a:lnTo>
                  <a:lnTo>
                    <a:pt x="2009" y="2994"/>
                  </a:lnTo>
                  <a:lnTo>
                    <a:pt x="2043" y="2952"/>
                  </a:lnTo>
                  <a:lnTo>
                    <a:pt x="2079" y="2911"/>
                  </a:lnTo>
                  <a:lnTo>
                    <a:pt x="2114" y="2870"/>
                  </a:lnTo>
                  <a:lnTo>
                    <a:pt x="2147" y="2831"/>
                  </a:lnTo>
                  <a:lnTo>
                    <a:pt x="2178" y="2795"/>
                  </a:lnTo>
                  <a:lnTo>
                    <a:pt x="2207" y="2762"/>
                  </a:lnTo>
                  <a:lnTo>
                    <a:pt x="2232" y="2734"/>
                  </a:lnTo>
                  <a:lnTo>
                    <a:pt x="2253" y="2710"/>
                  </a:lnTo>
                  <a:lnTo>
                    <a:pt x="2268" y="2693"/>
                  </a:lnTo>
                  <a:lnTo>
                    <a:pt x="2278" y="2681"/>
                  </a:lnTo>
                  <a:lnTo>
                    <a:pt x="2282" y="2677"/>
                  </a:lnTo>
                  <a:lnTo>
                    <a:pt x="2309" y="2648"/>
                  </a:lnTo>
                  <a:lnTo>
                    <a:pt x="2338" y="2618"/>
                  </a:lnTo>
                  <a:lnTo>
                    <a:pt x="2369" y="2584"/>
                  </a:lnTo>
                  <a:lnTo>
                    <a:pt x="2403" y="2548"/>
                  </a:lnTo>
                  <a:lnTo>
                    <a:pt x="2437" y="2511"/>
                  </a:lnTo>
                  <a:lnTo>
                    <a:pt x="2473" y="2472"/>
                  </a:lnTo>
                  <a:lnTo>
                    <a:pt x="2510" y="2431"/>
                  </a:lnTo>
                  <a:lnTo>
                    <a:pt x="2549" y="2390"/>
                  </a:lnTo>
                  <a:lnTo>
                    <a:pt x="2587" y="2347"/>
                  </a:lnTo>
                  <a:lnTo>
                    <a:pt x="2627" y="2303"/>
                  </a:lnTo>
                  <a:lnTo>
                    <a:pt x="2666" y="2260"/>
                  </a:lnTo>
                  <a:lnTo>
                    <a:pt x="2706" y="2216"/>
                  </a:lnTo>
                  <a:lnTo>
                    <a:pt x="2746" y="2171"/>
                  </a:lnTo>
                  <a:lnTo>
                    <a:pt x="2786" y="2128"/>
                  </a:lnTo>
                  <a:lnTo>
                    <a:pt x="2824" y="2084"/>
                  </a:lnTo>
                  <a:lnTo>
                    <a:pt x="2864" y="2040"/>
                  </a:lnTo>
                  <a:lnTo>
                    <a:pt x="2901" y="1999"/>
                  </a:lnTo>
                  <a:lnTo>
                    <a:pt x="2937" y="1958"/>
                  </a:lnTo>
                  <a:lnTo>
                    <a:pt x="2973" y="1918"/>
                  </a:lnTo>
                  <a:lnTo>
                    <a:pt x="3007" y="1880"/>
                  </a:lnTo>
                  <a:lnTo>
                    <a:pt x="3039" y="1844"/>
                  </a:lnTo>
                  <a:lnTo>
                    <a:pt x="3071" y="1808"/>
                  </a:lnTo>
                  <a:lnTo>
                    <a:pt x="3100" y="1777"/>
                  </a:lnTo>
                  <a:lnTo>
                    <a:pt x="3126" y="1747"/>
                  </a:lnTo>
                  <a:lnTo>
                    <a:pt x="3150" y="1720"/>
                  </a:lnTo>
                  <a:lnTo>
                    <a:pt x="3172" y="1696"/>
                  </a:lnTo>
                  <a:lnTo>
                    <a:pt x="3190" y="1674"/>
                  </a:lnTo>
                  <a:lnTo>
                    <a:pt x="3205" y="1656"/>
                  </a:lnTo>
                  <a:lnTo>
                    <a:pt x="3219" y="1642"/>
                  </a:lnTo>
                  <a:lnTo>
                    <a:pt x="3228" y="1631"/>
                  </a:lnTo>
                  <a:lnTo>
                    <a:pt x="3233" y="1625"/>
                  </a:lnTo>
                  <a:lnTo>
                    <a:pt x="3235" y="1623"/>
                  </a:lnTo>
                  <a:lnTo>
                    <a:pt x="3214" y="1651"/>
                  </a:lnTo>
                  <a:lnTo>
                    <a:pt x="3191" y="1681"/>
                  </a:lnTo>
                  <a:lnTo>
                    <a:pt x="3167" y="1713"/>
                  </a:lnTo>
                  <a:lnTo>
                    <a:pt x="3142" y="1747"/>
                  </a:lnTo>
                  <a:lnTo>
                    <a:pt x="3115" y="1782"/>
                  </a:lnTo>
                  <a:lnTo>
                    <a:pt x="3087" y="1818"/>
                  </a:lnTo>
                  <a:lnTo>
                    <a:pt x="3060" y="1856"/>
                  </a:lnTo>
                  <a:lnTo>
                    <a:pt x="3031" y="1895"/>
                  </a:lnTo>
                  <a:lnTo>
                    <a:pt x="3001" y="1935"/>
                  </a:lnTo>
                  <a:lnTo>
                    <a:pt x="2971" y="1975"/>
                  </a:lnTo>
                  <a:lnTo>
                    <a:pt x="2941" y="2016"/>
                  </a:lnTo>
                  <a:lnTo>
                    <a:pt x="2911" y="2058"/>
                  </a:lnTo>
                  <a:lnTo>
                    <a:pt x="2879" y="2100"/>
                  </a:lnTo>
                  <a:lnTo>
                    <a:pt x="2849" y="2142"/>
                  </a:lnTo>
                  <a:lnTo>
                    <a:pt x="2818" y="2183"/>
                  </a:lnTo>
                  <a:lnTo>
                    <a:pt x="2788" y="2225"/>
                  </a:lnTo>
                  <a:lnTo>
                    <a:pt x="2758" y="2266"/>
                  </a:lnTo>
                  <a:lnTo>
                    <a:pt x="2728" y="2306"/>
                  </a:lnTo>
                  <a:lnTo>
                    <a:pt x="2699" y="2346"/>
                  </a:lnTo>
                  <a:lnTo>
                    <a:pt x="2670" y="2385"/>
                  </a:lnTo>
                  <a:lnTo>
                    <a:pt x="2642" y="2422"/>
                  </a:lnTo>
                  <a:lnTo>
                    <a:pt x="2615" y="2458"/>
                  </a:lnTo>
                  <a:lnTo>
                    <a:pt x="2590" y="2493"/>
                  </a:lnTo>
                  <a:lnTo>
                    <a:pt x="2564" y="2525"/>
                  </a:lnTo>
                  <a:lnTo>
                    <a:pt x="2540" y="2557"/>
                  </a:lnTo>
                  <a:lnTo>
                    <a:pt x="2519" y="2586"/>
                  </a:lnTo>
                  <a:lnTo>
                    <a:pt x="2497" y="2614"/>
                  </a:lnTo>
                  <a:lnTo>
                    <a:pt x="2478" y="2638"/>
                  </a:lnTo>
                  <a:lnTo>
                    <a:pt x="2460" y="2660"/>
                  </a:lnTo>
                  <a:lnTo>
                    <a:pt x="2444" y="2681"/>
                  </a:lnTo>
                  <a:lnTo>
                    <a:pt x="2430" y="2698"/>
                  </a:lnTo>
                  <a:lnTo>
                    <a:pt x="2417" y="2711"/>
                  </a:lnTo>
                  <a:lnTo>
                    <a:pt x="2359" y="2789"/>
                  </a:lnTo>
                  <a:lnTo>
                    <a:pt x="2300" y="2864"/>
                  </a:lnTo>
                  <a:lnTo>
                    <a:pt x="2239" y="2936"/>
                  </a:lnTo>
                  <a:lnTo>
                    <a:pt x="2179" y="3005"/>
                  </a:lnTo>
                  <a:lnTo>
                    <a:pt x="2118" y="3071"/>
                  </a:lnTo>
                  <a:lnTo>
                    <a:pt x="2057" y="3136"/>
                  </a:lnTo>
                  <a:lnTo>
                    <a:pt x="1994" y="3196"/>
                  </a:lnTo>
                  <a:lnTo>
                    <a:pt x="1932" y="3256"/>
                  </a:lnTo>
                  <a:lnTo>
                    <a:pt x="1869" y="3313"/>
                  </a:lnTo>
                  <a:lnTo>
                    <a:pt x="1806" y="3367"/>
                  </a:lnTo>
                  <a:lnTo>
                    <a:pt x="1744" y="3420"/>
                  </a:lnTo>
                  <a:lnTo>
                    <a:pt x="1681" y="3471"/>
                  </a:lnTo>
                  <a:lnTo>
                    <a:pt x="1619" y="3519"/>
                  </a:lnTo>
                  <a:lnTo>
                    <a:pt x="1556" y="3566"/>
                  </a:lnTo>
                  <a:lnTo>
                    <a:pt x="1494" y="3612"/>
                  </a:lnTo>
                  <a:lnTo>
                    <a:pt x="1431" y="3656"/>
                  </a:lnTo>
                  <a:lnTo>
                    <a:pt x="1370" y="3699"/>
                  </a:lnTo>
                  <a:lnTo>
                    <a:pt x="1307" y="3741"/>
                  </a:lnTo>
                  <a:lnTo>
                    <a:pt x="1247" y="3781"/>
                  </a:lnTo>
                  <a:lnTo>
                    <a:pt x="1186" y="3820"/>
                  </a:lnTo>
                  <a:lnTo>
                    <a:pt x="1127" y="3859"/>
                  </a:lnTo>
                  <a:lnTo>
                    <a:pt x="1067" y="3896"/>
                  </a:lnTo>
                  <a:lnTo>
                    <a:pt x="1009" y="3934"/>
                  </a:lnTo>
                  <a:lnTo>
                    <a:pt x="951" y="3970"/>
                  </a:lnTo>
                  <a:lnTo>
                    <a:pt x="895" y="4007"/>
                  </a:lnTo>
                  <a:lnTo>
                    <a:pt x="838" y="4042"/>
                  </a:lnTo>
                  <a:lnTo>
                    <a:pt x="784" y="4077"/>
                  </a:lnTo>
                  <a:lnTo>
                    <a:pt x="730" y="4112"/>
                  </a:lnTo>
                  <a:lnTo>
                    <a:pt x="677" y="4149"/>
                  </a:lnTo>
                  <a:lnTo>
                    <a:pt x="626" y="4184"/>
                  </a:lnTo>
                  <a:lnTo>
                    <a:pt x="576" y="4219"/>
                  </a:lnTo>
                  <a:lnTo>
                    <a:pt x="528" y="4255"/>
                  </a:lnTo>
                  <a:lnTo>
                    <a:pt x="695" y="4345"/>
                  </a:lnTo>
                  <a:lnTo>
                    <a:pt x="738" y="4314"/>
                  </a:lnTo>
                  <a:lnTo>
                    <a:pt x="783" y="4280"/>
                  </a:lnTo>
                  <a:lnTo>
                    <a:pt x="830" y="4245"/>
                  </a:lnTo>
                  <a:lnTo>
                    <a:pt x="879" y="4207"/>
                  </a:lnTo>
                  <a:lnTo>
                    <a:pt x="931" y="4168"/>
                  </a:lnTo>
                  <a:lnTo>
                    <a:pt x="982" y="4127"/>
                  </a:lnTo>
                  <a:lnTo>
                    <a:pt x="1038" y="4084"/>
                  </a:lnTo>
                  <a:lnTo>
                    <a:pt x="1093" y="4041"/>
                  </a:lnTo>
                  <a:lnTo>
                    <a:pt x="1150" y="3995"/>
                  </a:lnTo>
                  <a:lnTo>
                    <a:pt x="1209" y="3947"/>
                  </a:lnTo>
                  <a:lnTo>
                    <a:pt x="1268" y="3900"/>
                  </a:lnTo>
                  <a:lnTo>
                    <a:pt x="1326" y="3850"/>
                  </a:lnTo>
                  <a:lnTo>
                    <a:pt x="1387" y="3799"/>
                  </a:lnTo>
                  <a:lnTo>
                    <a:pt x="1448" y="3747"/>
                  </a:lnTo>
                  <a:lnTo>
                    <a:pt x="1509" y="3694"/>
                  </a:lnTo>
                  <a:lnTo>
                    <a:pt x="1571" y="3640"/>
                  </a:lnTo>
                  <a:lnTo>
                    <a:pt x="1632" y="3585"/>
                  </a:lnTo>
                  <a:lnTo>
                    <a:pt x="1693" y="3530"/>
                  </a:lnTo>
                  <a:lnTo>
                    <a:pt x="1754" y="3473"/>
                  </a:lnTo>
                  <a:lnTo>
                    <a:pt x="1815" y="3416"/>
                  </a:lnTo>
                  <a:lnTo>
                    <a:pt x="1874" y="3358"/>
                  </a:lnTo>
                  <a:lnTo>
                    <a:pt x="1934" y="3299"/>
                  </a:lnTo>
                  <a:lnTo>
                    <a:pt x="1992" y="3240"/>
                  </a:lnTo>
                  <a:lnTo>
                    <a:pt x="2048" y="3181"/>
                  </a:lnTo>
                  <a:lnTo>
                    <a:pt x="2105" y="3121"/>
                  </a:lnTo>
                  <a:lnTo>
                    <a:pt x="2159" y="3062"/>
                  </a:lnTo>
                  <a:lnTo>
                    <a:pt x="2212" y="3001"/>
                  </a:lnTo>
                  <a:lnTo>
                    <a:pt x="2264" y="2942"/>
                  </a:lnTo>
                  <a:lnTo>
                    <a:pt x="2313" y="2881"/>
                  </a:lnTo>
                  <a:lnTo>
                    <a:pt x="2361" y="2820"/>
                  </a:lnTo>
                  <a:lnTo>
                    <a:pt x="2405" y="2760"/>
                  </a:lnTo>
                  <a:lnTo>
                    <a:pt x="2449" y="2700"/>
                  </a:lnTo>
                  <a:lnTo>
                    <a:pt x="2474" y="2671"/>
                  </a:lnTo>
                  <a:lnTo>
                    <a:pt x="2502" y="2639"/>
                  </a:lnTo>
                  <a:lnTo>
                    <a:pt x="2531" y="2607"/>
                  </a:lnTo>
                  <a:lnTo>
                    <a:pt x="2562" y="2572"/>
                  </a:lnTo>
                  <a:lnTo>
                    <a:pt x="2594" y="2535"/>
                  </a:lnTo>
                  <a:lnTo>
                    <a:pt x="2627" y="2496"/>
                  </a:lnTo>
                  <a:lnTo>
                    <a:pt x="2662" y="2458"/>
                  </a:lnTo>
                  <a:lnTo>
                    <a:pt x="2697" y="2416"/>
                  </a:lnTo>
                  <a:lnTo>
                    <a:pt x="2733" y="2376"/>
                  </a:lnTo>
                  <a:lnTo>
                    <a:pt x="2769" y="2334"/>
                  </a:lnTo>
                  <a:lnTo>
                    <a:pt x="2806" y="2293"/>
                  </a:lnTo>
                  <a:lnTo>
                    <a:pt x="2843" y="2250"/>
                  </a:lnTo>
                  <a:lnTo>
                    <a:pt x="2879" y="2208"/>
                  </a:lnTo>
                  <a:lnTo>
                    <a:pt x="2917" y="2165"/>
                  </a:lnTo>
                  <a:lnTo>
                    <a:pt x="2953" y="2124"/>
                  </a:lnTo>
                  <a:lnTo>
                    <a:pt x="2988" y="2084"/>
                  </a:lnTo>
                  <a:lnTo>
                    <a:pt x="3023" y="2044"/>
                  </a:lnTo>
                  <a:lnTo>
                    <a:pt x="3057" y="2005"/>
                  </a:lnTo>
                  <a:lnTo>
                    <a:pt x="3090" y="1967"/>
                  </a:lnTo>
                  <a:lnTo>
                    <a:pt x="3121" y="1931"/>
                  </a:lnTo>
                  <a:lnTo>
                    <a:pt x="3151" y="1897"/>
                  </a:lnTo>
                  <a:lnTo>
                    <a:pt x="3179" y="1864"/>
                  </a:lnTo>
                  <a:lnTo>
                    <a:pt x="3205" y="1834"/>
                  </a:lnTo>
                  <a:lnTo>
                    <a:pt x="3231" y="1806"/>
                  </a:lnTo>
                  <a:lnTo>
                    <a:pt x="3252" y="1781"/>
                  </a:lnTo>
                  <a:lnTo>
                    <a:pt x="3273" y="1757"/>
                  </a:lnTo>
                  <a:lnTo>
                    <a:pt x="3290" y="1738"/>
                  </a:lnTo>
                  <a:lnTo>
                    <a:pt x="3304" y="1721"/>
                  </a:lnTo>
                  <a:lnTo>
                    <a:pt x="3316" y="1708"/>
                  </a:lnTo>
                  <a:lnTo>
                    <a:pt x="3324" y="1698"/>
                  </a:lnTo>
                  <a:lnTo>
                    <a:pt x="3330" y="1692"/>
                  </a:lnTo>
                  <a:lnTo>
                    <a:pt x="3332" y="1690"/>
                  </a:lnTo>
                  <a:lnTo>
                    <a:pt x="3303" y="1731"/>
                  </a:lnTo>
                  <a:lnTo>
                    <a:pt x="3274" y="1774"/>
                  </a:lnTo>
                  <a:lnTo>
                    <a:pt x="3243" y="1818"/>
                  </a:lnTo>
                  <a:lnTo>
                    <a:pt x="3213" y="1862"/>
                  </a:lnTo>
                  <a:lnTo>
                    <a:pt x="3180" y="1908"/>
                  </a:lnTo>
                  <a:lnTo>
                    <a:pt x="3148" y="1953"/>
                  </a:lnTo>
                  <a:lnTo>
                    <a:pt x="3115" y="1999"/>
                  </a:lnTo>
                  <a:lnTo>
                    <a:pt x="3083" y="2045"/>
                  </a:lnTo>
                  <a:lnTo>
                    <a:pt x="3049" y="2091"/>
                  </a:lnTo>
                  <a:lnTo>
                    <a:pt x="3017" y="2137"/>
                  </a:lnTo>
                  <a:lnTo>
                    <a:pt x="2983" y="2183"/>
                  </a:lnTo>
                  <a:lnTo>
                    <a:pt x="2950" y="2228"/>
                  </a:lnTo>
                  <a:lnTo>
                    <a:pt x="2918" y="2273"/>
                  </a:lnTo>
                  <a:lnTo>
                    <a:pt x="2887" y="2317"/>
                  </a:lnTo>
                  <a:lnTo>
                    <a:pt x="2855" y="2359"/>
                  </a:lnTo>
                  <a:lnTo>
                    <a:pt x="2825" y="2400"/>
                  </a:lnTo>
                  <a:lnTo>
                    <a:pt x="2795" y="2442"/>
                  </a:lnTo>
                  <a:lnTo>
                    <a:pt x="2766" y="2481"/>
                  </a:lnTo>
                  <a:lnTo>
                    <a:pt x="2739" y="2517"/>
                  </a:lnTo>
                  <a:lnTo>
                    <a:pt x="2712" y="2553"/>
                  </a:lnTo>
                  <a:lnTo>
                    <a:pt x="2688" y="2587"/>
                  </a:lnTo>
                  <a:lnTo>
                    <a:pt x="2664" y="2619"/>
                  </a:lnTo>
                  <a:lnTo>
                    <a:pt x="2642" y="2648"/>
                  </a:lnTo>
                  <a:lnTo>
                    <a:pt x="2623" y="2675"/>
                  </a:lnTo>
                  <a:lnTo>
                    <a:pt x="2605" y="2699"/>
                  </a:lnTo>
                  <a:lnTo>
                    <a:pt x="2588" y="2721"/>
                  </a:lnTo>
                  <a:lnTo>
                    <a:pt x="2575" y="2739"/>
                  </a:lnTo>
                  <a:lnTo>
                    <a:pt x="2563" y="2755"/>
                  </a:lnTo>
                  <a:lnTo>
                    <a:pt x="2553" y="2767"/>
                  </a:lnTo>
                  <a:lnTo>
                    <a:pt x="2547" y="2777"/>
                  </a:lnTo>
                  <a:lnTo>
                    <a:pt x="2543" y="2781"/>
                  </a:lnTo>
                  <a:lnTo>
                    <a:pt x="2541" y="2784"/>
                  </a:lnTo>
                  <a:lnTo>
                    <a:pt x="2515" y="2812"/>
                  </a:lnTo>
                  <a:lnTo>
                    <a:pt x="2488" y="2841"/>
                  </a:lnTo>
                  <a:lnTo>
                    <a:pt x="2462" y="2869"/>
                  </a:lnTo>
                  <a:lnTo>
                    <a:pt x="2436" y="2898"/>
                  </a:lnTo>
                  <a:lnTo>
                    <a:pt x="2409" y="2926"/>
                  </a:lnTo>
                  <a:lnTo>
                    <a:pt x="2384" y="2955"/>
                  </a:lnTo>
                  <a:lnTo>
                    <a:pt x="2357" y="2983"/>
                  </a:lnTo>
                  <a:lnTo>
                    <a:pt x="2332" y="3012"/>
                  </a:lnTo>
                  <a:lnTo>
                    <a:pt x="2308" y="3040"/>
                  </a:lnTo>
                  <a:lnTo>
                    <a:pt x="2283" y="3068"/>
                  </a:lnTo>
                  <a:lnTo>
                    <a:pt x="2259" y="3096"/>
                  </a:lnTo>
                  <a:lnTo>
                    <a:pt x="2235" y="3124"/>
                  </a:lnTo>
                  <a:lnTo>
                    <a:pt x="2212" y="3151"/>
                  </a:lnTo>
                  <a:lnTo>
                    <a:pt x="2189" y="3179"/>
                  </a:lnTo>
                  <a:lnTo>
                    <a:pt x="2166" y="3207"/>
                  </a:lnTo>
                  <a:lnTo>
                    <a:pt x="2144" y="3235"/>
                  </a:lnTo>
                  <a:lnTo>
                    <a:pt x="2124" y="3262"/>
                  </a:lnTo>
                  <a:lnTo>
                    <a:pt x="2104" y="3289"/>
                  </a:lnTo>
                  <a:lnTo>
                    <a:pt x="2083" y="3316"/>
                  </a:lnTo>
                  <a:lnTo>
                    <a:pt x="2064" y="3343"/>
                  </a:lnTo>
                  <a:lnTo>
                    <a:pt x="2046" y="3370"/>
                  </a:lnTo>
                  <a:lnTo>
                    <a:pt x="2028" y="3395"/>
                  </a:lnTo>
                  <a:lnTo>
                    <a:pt x="2011" y="3422"/>
                  </a:lnTo>
                  <a:lnTo>
                    <a:pt x="1995" y="3447"/>
                  </a:lnTo>
                  <a:lnTo>
                    <a:pt x="1980" y="3473"/>
                  </a:lnTo>
                  <a:lnTo>
                    <a:pt x="1966" y="3498"/>
                  </a:lnTo>
                  <a:lnTo>
                    <a:pt x="1953" y="3523"/>
                  </a:lnTo>
                  <a:lnTo>
                    <a:pt x="1940" y="3548"/>
                  </a:lnTo>
                  <a:lnTo>
                    <a:pt x="1929" y="3572"/>
                  </a:lnTo>
                  <a:lnTo>
                    <a:pt x="1918" y="3595"/>
                  </a:lnTo>
                  <a:lnTo>
                    <a:pt x="1910" y="3620"/>
                  </a:lnTo>
                  <a:lnTo>
                    <a:pt x="1901" y="3643"/>
                  </a:lnTo>
                  <a:lnTo>
                    <a:pt x="1615" y="4655"/>
                  </a:lnTo>
                  <a:lnTo>
                    <a:pt x="1797" y="4689"/>
                  </a:lnTo>
                  <a:lnTo>
                    <a:pt x="1802" y="4669"/>
                  </a:lnTo>
                  <a:lnTo>
                    <a:pt x="1806" y="4647"/>
                  </a:lnTo>
                  <a:lnTo>
                    <a:pt x="1811" y="4621"/>
                  </a:lnTo>
                  <a:lnTo>
                    <a:pt x="1816" y="4592"/>
                  </a:lnTo>
                  <a:lnTo>
                    <a:pt x="1821" y="4559"/>
                  </a:lnTo>
                  <a:lnTo>
                    <a:pt x="1827" y="4524"/>
                  </a:lnTo>
                  <a:lnTo>
                    <a:pt x="1833" y="4486"/>
                  </a:lnTo>
                  <a:lnTo>
                    <a:pt x="1839" y="4446"/>
                  </a:lnTo>
                  <a:lnTo>
                    <a:pt x="1845" y="4403"/>
                  </a:lnTo>
                  <a:lnTo>
                    <a:pt x="1851" y="4359"/>
                  </a:lnTo>
                  <a:lnTo>
                    <a:pt x="1858" y="4312"/>
                  </a:lnTo>
                  <a:lnTo>
                    <a:pt x="1867" y="4265"/>
                  </a:lnTo>
                  <a:lnTo>
                    <a:pt x="1875" y="4215"/>
                  </a:lnTo>
                  <a:lnTo>
                    <a:pt x="1883" y="4166"/>
                  </a:lnTo>
                  <a:lnTo>
                    <a:pt x="1893" y="4115"/>
                  </a:lnTo>
                  <a:lnTo>
                    <a:pt x="1903" y="4063"/>
                  </a:lnTo>
                  <a:lnTo>
                    <a:pt x="1913" y="4010"/>
                  </a:lnTo>
                  <a:lnTo>
                    <a:pt x="1924" y="3958"/>
                  </a:lnTo>
                  <a:lnTo>
                    <a:pt x="1936" y="3906"/>
                  </a:lnTo>
                  <a:lnTo>
                    <a:pt x="1950" y="3854"/>
                  </a:lnTo>
                  <a:lnTo>
                    <a:pt x="1964" y="3802"/>
                  </a:lnTo>
                  <a:lnTo>
                    <a:pt x="1978" y="3751"/>
                  </a:lnTo>
                  <a:lnTo>
                    <a:pt x="1994" y="3700"/>
                  </a:lnTo>
                  <a:lnTo>
                    <a:pt x="2010" y="3651"/>
                  </a:lnTo>
                  <a:lnTo>
                    <a:pt x="2028" y="3604"/>
                  </a:lnTo>
                  <a:lnTo>
                    <a:pt x="2046" y="3557"/>
                  </a:lnTo>
                  <a:lnTo>
                    <a:pt x="2066" y="3513"/>
                  </a:lnTo>
                  <a:lnTo>
                    <a:pt x="2087" y="3471"/>
                  </a:lnTo>
                  <a:lnTo>
                    <a:pt x="2108" y="3429"/>
                  </a:lnTo>
                  <a:lnTo>
                    <a:pt x="2131" y="3392"/>
                  </a:lnTo>
                  <a:lnTo>
                    <a:pt x="2156" y="3356"/>
                  </a:lnTo>
                  <a:lnTo>
                    <a:pt x="2182" y="3324"/>
                  </a:lnTo>
                  <a:lnTo>
                    <a:pt x="2207" y="3290"/>
                  </a:lnTo>
                  <a:lnTo>
                    <a:pt x="2235" y="3252"/>
                  </a:lnTo>
                  <a:lnTo>
                    <a:pt x="2264" y="3212"/>
                  </a:lnTo>
                  <a:lnTo>
                    <a:pt x="2292" y="3171"/>
                  </a:lnTo>
                  <a:lnTo>
                    <a:pt x="2322" y="3130"/>
                  </a:lnTo>
                  <a:lnTo>
                    <a:pt x="2353" y="3087"/>
                  </a:lnTo>
                  <a:lnTo>
                    <a:pt x="2383" y="3046"/>
                  </a:lnTo>
                  <a:lnTo>
                    <a:pt x="2411" y="3005"/>
                  </a:lnTo>
                  <a:lnTo>
                    <a:pt x="2438" y="2966"/>
                  </a:lnTo>
                  <a:lnTo>
                    <a:pt x="2464" y="2929"/>
                  </a:lnTo>
                  <a:lnTo>
                    <a:pt x="2488" y="2895"/>
                  </a:lnTo>
                  <a:lnTo>
                    <a:pt x="2509" y="2865"/>
                  </a:lnTo>
                  <a:lnTo>
                    <a:pt x="2527" y="2840"/>
                  </a:lnTo>
                  <a:lnTo>
                    <a:pt x="2543" y="2819"/>
                  </a:lnTo>
                  <a:lnTo>
                    <a:pt x="2553" y="2803"/>
                  </a:lnTo>
                  <a:lnTo>
                    <a:pt x="2561" y="2795"/>
                  </a:lnTo>
                  <a:lnTo>
                    <a:pt x="2588" y="2763"/>
                  </a:lnTo>
                  <a:lnTo>
                    <a:pt x="2616" y="2730"/>
                  </a:lnTo>
                  <a:lnTo>
                    <a:pt x="2644" y="2699"/>
                  </a:lnTo>
                  <a:lnTo>
                    <a:pt x="2671" y="2667"/>
                  </a:lnTo>
                  <a:lnTo>
                    <a:pt x="2699" y="2635"/>
                  </a:lnTo>
                  <a:lnTo>
                    <a:pt x="2727" y="2603"/>
                  </a:lnTo>
                  <a:lnTo>
                    <a:pt x="2755" y="2572"/>
                  </a:lnTo>
                  <a:lnTo>
                    <a:pt x="2783" y="2540"/>
                  </a:lnTo>
                  <a:lnTo>
                    <a:pt x="2811" y="2508"/>
                  </a:lnTo>
                  <a:lnTo>
                    <a:pt x="2837" y="2478"/>
                  </a:lnTo>
                  <a:lnTo>
                    <a:pt x="2865" y="2447"/>
                  </a:lnTo>
                  <a:lnTo>
                    <a:pt x="2893" y="2415"/>
                  </a:lnTo>
                  <a:lnTo>
                    <a:pt x="2919" y="2385"/>
                  </a:lnTo>
                  <a:lnTo>
                    <a:pt x="2947" y="2354"/>
                  </a:lnTo>
                  <a:lnTo>
                    <a:pt x="2973" y="2324"/>
                  </a:lnTo>
                  <a:lnTo>
                    <a:pt x="2998" y="2294"/>
                  </a:lnTo>
                  <a:lnTo>
                    <a:pt x="3025" y="2263"/>
                  </a:lnTo>
                  <a:lnTo>
                    <a:pt x="3050" y="2234"/>
                  </a:lnTo>
                  <a:lnTo>
                    <a:pt x="3075" y="2205"/>
                  </a:lnTo>
                  <a:lnTo>
                    <a:pt x="3101" y="2176"/>
                  </a:lnTo>
                  <a:lnTo>
                    <a:pt x="3125" y="2147"/>
                  </a:lnTo>
                  <a:lnTo>
                    <a:pt x="3149" y="2119"/>
                  </a:lnTo>
                  <a:lnTo>
                    <a:pt x="3172" y="2091"/>
                  </a:lnTo>
                  <a:lnTo>
                    <a:pt x="3195" y="2063"/>
                  </a:lnTo>
                  <a:lnTo>
                    <a:pt x="3217" y="2037"/>
                  </a:lnTo>
                  <a:lnTo>
                    <a:pt x="3239" y="2010"/>
                  </a:lnTo>
                  <a:lnTo>
                    <a:pt x="3261" y="1983"/>
                  </a:lnTo>
                  <a:lnTo>
                    <a:pt x="3281" y="1958"/>
                  </a:lnTo>
                  <a:lnTo>
                    <a:pt x="3302" y="1932"/>
                  </a:lnTo>
                  <a:lnTo>
                    <a:pt x="3321" y="1907"/>
                  </a:lnTo>
                  <a:lnTo>
                    <a:pt x="3339" y="1882"/>
                  </a:lnTo>
                  <a:lnTo>
                    <a:pt x="3357" y="1858"/>
                  </a:lnTo>
                  <a:lnTo>
                    <a:pt x="3405" y="1791"/>
                  </a:lnTo>
                  <a:lnTo>
                    <a:pt x="3454" y="1724"/>
                  </a:lnTo>
                  <a:lnTo>
                    <a:pt x="3505" y="1657"/>
                  </a:lnTo>
                  <a:lnTo>
                    <a:pt x="3555" y="1590"/>
                  </a:lnTo>
                  <a:lnTo>
                    <a:pt x="3607" y="1522"/>
                  </a:lnTo>
                  <a:lnTo>
                    <a:pt x="3660" y="1455"/>
                  </a:lnTo>
                  <a:lnTo>
                    <a:pt x="3714" y="1390"/>
                  </a:lnTo>
                  <a:lnTo>
                    <a:pt x="3768" y="1324"/>
                  </a:lnTo>
                  <a:lnTo>
                    <a:pt x="3825" y="1259"/>
                  </a:lnTo>
                  <a:lnTo>
                    <a:pt x="3883" y="1196"/>
                  </a:lnTo>
                  <a:lnTo>
                    <a:pt x="3942" y="1133"/>
                  </a:lnTo>
                  <a:lnTo>
                    <a:pt x="4002" y="1071"/>
                  </a:lnTo>
                  <a:lnTo>
                    <a:pt x="4064" y="1010"/>
                  </a:lnTo>
                  <a:lnTo>
                    <a:pt x="4128" y="951"/>
                  </a:lnTo>
                  <a:lnTo>
                    <a:pt x="4193" y="894"/>
                  </a:lnTo>
                  <a:lnTo>
                    <a:pt x="4260" y="838"/>
                  </a:lnTo>
                  <a:lnTo>
                    <a:pt x="4330" y="783"/>
                  </a:lnTo>
                  <a:lnTo>
                    <a:pt x="4401" y="731"/>
                  </a:lnTo>
                  <a:lnTo>
                    <a:pt x="4474" y="681"/>
                  </a:lnTo>
                  <a:lnTo>
                    <a:pt x="4550" y="633"/>
                  </a:lnTo>
                  <a:lnTo>
                    <a:pt x="4628" y="588"/>
                  </a:lnTo>
                  <a:lnTo>
                    <a:pt x="4708" y="544"/>
                  </a:lnTo>
                  <a:lnTo>
                    <a:pt x="4791" y="504"/>
                  </a:lnTo>
                  <a:lnTo>
                    <a:pt x="4876" y="467"/>
                  </a:lnTo>
                  <a:lnTo>
                    <a:pt x="4964" y="431"/>
                  </a:lnTo>
                  <a:lnTo>
                    <a:pt x="5055" y="400"/>
                  </a:lnTo>
                  <a:lnTo>
                    <a:pt x="5148" y="371"/>
                  </a:lnTo>
                  <a:lnTo>
                    <a:pt x="5245" y="345"/>
                  </a:lnTo>
                  <a:lnTo>
                    <a:pt x="5344" y="323"/>
                  </a:lnTo>
                  <a:lnTo>
                    <a:pt x="5448" y="305"/>
                  </a:lnTo>
                  <a:lnTo>
                    <a:pt x="5552" y="291"/>
                  </a:lnTo>
                  <a:lnTo>
                    <a:pt x="5662" y="280"/>
                  </a:lnTo>
                  <a:lnTo>
                    <a:pt x="5701" y="273"/>
                  </a:lnTo>
                  <a:lnTo>
                    <a:pt x="5741" y="265"/>
                  </a:lnTo>
                  <a:lnTo>
                    <a:pt x="5780" y="259"/>
                  </a:lnTo>
                  <a:lnTo>
                    <a:pt x="5819" y="253"/>
                  </a:lnTo>
                  <a:lnTo>
                    <a:pt x="5857" y="247"/>
                  </a:lnTo>
                  <a:lnTo>
                    <a:pt x="5894" y="242"/>
                  </a:lnTo>
                  <a:lnTo>
                    <a:pt x="5931" y="239"/>
                  </a:lnTo>
                  <a:lnTo>
                    <a:pt x="5967" y="234"/>
                  </a:lnTo>
                  <a:lnTo>
                    <a:pt x="6003" y="231"/>
                  </a:lnTo>
                  <a:lnTo>
                    <a:pt x="6038" y="228"/>
                  </a:lnTo>
                  <a:lnTo>
                    <a:pt x="6072" y="225"/>
                  </a:lnTo>
                  <a:lnTo>
                    <a:pt x="6104" y="223"/>
                  </a:lnTo>
                  <a:lnTo>
                    <a:pt x="6137" y="222"/>
                  </a:lnTo>
                  <a:lnTo>
                    <a:pt x="6167" y="219"/>
                  </a:lnTo>
                  <a:lnTo>
                    <a:pt x="6197" y="218"/>
                  </a:lnTo>
                  <a:lnTo>
                    <a:pt x="6226" y="217"/>
                  </a:lnTo>
                  <a:lnTo>
                    <a:pt x="6252" y="217"/>
                  </a:lnTo>
                  <a:lnTo>
                    <a:pt x="6279" y="216"/>
                  </a:lnTo>
                  <a:lnTo>
                    <a:pt x="6303" y="216"/>
                  </a:lnTo>
                  <a:lnTo>
                    <a:pt x="6327" y="216"/>
                  </a:lnTo>
                  <a:lnTo>
                    <a:pt x="6348" y="216"/>
                  </a:lnTo>
                  <a:lnTo>
                    <a:pt x="6368" y="216"/>
                  </a:lnTo>
                  <a:lnTo>
                    <a:pt x="6387" y="216"/>
                  </a:lnTo>
                  <a:lnTo>
                    <a:pt x="6404" y="216"/>
                  </a:lnTo>
                  <a:lnTo>
                    <a:pt x="6418" y="216"/>
                  </a:lnTo>
                  <a:lnTo>
                    <a:pt x="6431" y="217"/>
                  </a:lnTo>
                  <a:lnTo>
                    <a:pt x="6444" y="217"/>
                  </a:lnTo>
                  <a:lnTo>
                    <a:pt x="6453" y="217"/>
                  </a:lnTo>
                  <a:lnTo>
                    <a:pt x="6460" y="218"/>
                  </a:lnTo>
                  <a:lnTo>
                    <a:pt x="6465" y="218"/>
                  </a:lnTo>
                  <a:lnTo>
                    <a:pt x="6469" y="218"/>
                  </a:lnTo>
                  <a:lnTo>
                    <a:pt x="6470" y="218"/>
                  </a:lnTo>
                  <a:lnTo>
                    <a:pt x="7527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0" name="Freeform 32">
              <a:extLst>
                <a:ext uri="{FF2B5EF4-FFF2-40B4-BE49-F238E27FC236}">
                  <a16:creationId xmlns:a16="http://schemas.microsoft.com/office/drawing/2014/main" id="{510190D1-39B0-964C-859E-CD920B27AD2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61" y="1816"/>
              <a:ext cx="575" cy="494"/>
            </a:xfrm>
            <a:custGeom>
              <a:avLst/>
              <a:gdLst>
                <a:gd name="T0" fmla="*/ 575 w 2877"/>
                <a:gd name="T1" fmla="*/ 0 h 2470"/>
                <a:gd name="T2" fmla="*/ 492 w 2877"/>
                <a:gd name="T3" fmla="*/ 149 h 2470"/>
                <a:gd name="T4" fmla="*/ 349 w 2877"/>
                <a:gd name="T5" fmla="*/ 315 h 2470"/>
                <a:gd name="T6" fmla="*/ 295 w 2877"/>
                <a:gd name="T7" fmla="*/ 494 h 2470"/>
                <a:gd name="T8" fmla="*/ 153 w 2877"/>
                <a:gd name="T9" fmla="*/ 467 h 2470"/>
                <a:gd name="T10" fmla="*/ 56 w 2877"/>
                <a:gd name="T11" fmla="*/ 417 h 2470"/>
                <a:gd name="T12" fmla="*/ 0 w 2877"/>
                <a:gd name="T13" fmla="*/ 364 h 247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877" h="2470">
                  <a:moveTo>
                    <a:pt x="2877" y="0"/>
                  </a:moveTo>
                  <a:lnTo>
                    <a:pt x="2461" y="747"/>
                  </a:lnTo>
                  <a:lnTo>
                    <a:pt x="1745" y="1577"/>
                  </a:lnTo>
                  <a:lnTo>
                    <a:pt x="1477" y="2470"/>
                  </a:lnTo>
                  <a:lnTo>
                    <a:pt x="764" y="2335"/>
                  </a:lnTo>
                  <a:lnTo>
                    <a:pt x="278" y="2083"/>
                  </a:lnTo>
                  <a:lnTo>
                    <a:pt x="0" y="182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1" name="Freeform 33">
              <a:extLst>
                <a:ext uri="{FF2B5EF4-FFF2-40B4-BE49-F238E27FC236}">
                  <a16:creationId xmlns:a16="http://schemas.microsoft.com/office/drawing/2014/main" id="{1E676CED-3C44-AF4C-A5C2-71D2312D39F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70" y="1925"/>
              <a:ext cx="183" cy="130"/>
            </a:xfrm>
            <a:custGeom>
              <a:avLst/>
              <a:gdLst>
                <a:gd name="T0" fmla="*/ 0 w 915"/>
                <a:gd name="T1" fmla="*/ 0 h 650"/>
                <a:gd name="T2" fmla="*/ 183 w 915"/>
                <a:gd name="T3" fmla="*/ 41 h 650"/>
                <a:gd name="T4" fmla="*/ 183 w 915"/>
                <a:gd name="T5" fmla="*/ 130 h 65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915" h="650">
                  <a:moveTo>
                    <a:pt x="0" y="0"/>
                  </a:moveTo>
                  <a:lnTo>
                    <a:pt x="915" y="207"/>
                  </a:lnTo>
                  <a:lnTo>
                    <a:pt x="915" y="65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2" name="Freeform 34">
              <a:extLst>
                <a:ext uri="{FF2B5EF4-FFF2-40B4-BE49-F238E27FC236}">
                  <a16:creationId xmlns:a16="http://schemas.microsoft.com/office/drawing/2014/main" id="{8B86C19A-92A8-4A45-9DD0-A4660827CBD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36" y="2089"/>
              <a:ext cx="174" cy="151"/>
            </a:xfrm>
            <a:custGeom>
              <a:avLst/>
              <a:gdLst>
                <a:gd name="T0" fmla="*/ 0 w 870"/>
                <a:gd name="T1" fmla="*/ 0 h 758"/>
                <a:gd name="T2" fmla="*/ 174 w 870"/>
                <a:gd name="T3" fmla="*/ 46 h 758"/>
                <a:gd name="T4" fmla="*/ 174 w 870"/>
                <a:gd name="T5" fmla="*/ 151 h 75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870" h="758">
                  <a:moveTo>
                    <a:pt x="0" y="0"/>
                  </a:moveTo>
                  <a:lnTo>
                    <a:pt x="870" y="230"/>
                  </a:lnTo>
                  <a:lnTo>
                    <a:pt x="870" y="758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3" name="Line 35">
              <a:extLst>
                <a:ext uri="{FF2B5EF4-FFF2-40B4-BE49-F238E27FC236}">
                  <a16:creationId xmlns:a16="http://schemas.microsoft.com/office/drawing/2014/main" id="{7765FA3C-C614-3A40-AB5A-F007415058A7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854" y="2312"/>
              <a:ext cx="1" cy="9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4" name="Line 36">
              <a:extLst>
                <a:ext uri="{FF2B5EF4-FFF2-40B4-BE49-F238E27FC236}">
                  <a16:creationId xmlns:a16="http://schemas.microsoft.com/office/drawing/2014/main" id="{4577CF12-F046-3747-A388-986293431C8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712" y="2283"/>
              <a:ext cx="1" cy="86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5" name="Line 37">
              <a:extLst>
                <a:ext uri="{FF2B5EF4-FFF2-40B4-BE49-F238E27FC236}">
                  <a16:creationId xmlns:a16="http://schemas.microsoft.com/office/drawing/2014/main" id="{4DAACF5D-C583-1D48-B219-86C95F1DE90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616" y="2232"/>
              <a:ext cx="1" cy="8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6" name="Freeform 38">
              <a:extLst>
                <a:ext uri="{FF2B5EF4-FFF2-40B4-BE49-F238E27FC236}">
                  <a16:creationId xmlns:a16="http://schemas.microsoft.com/office/drawing/2014/main" id="{512E6A76-A164-E542-9BE4-255E731B1C80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6" y="1574"/>
              <a:ext cx="393" cy="235"/>
            </a:xfrm>
            <a:custGeom>
              <a:avLst/>
              <a:gdLst>
                <a:gd name="T0" fmla="*/ 393 w 1963"/>
                <a:gd name="T1" fmla="*/ 61 h 1177"/>
                <a:gd name="T2" fmla="*/ 324 w 1963"/>
                <a:gd name="T3" fmla="*/ 1 h 1177"/>
                <a:gd name="T4" fmla="*/ 324 w 1963"/>
                <a:gd name="T5" fmla="*/ 1 h 1177"/>
                <a:gd name="T6" fmla="*/ 320 w 1963"/>
                <a:gd name="T7" fmla="*/ 0 h 1177"/>
                <a:gd name="T8" fmla="*/ 315 w 1963"/>
                <a:gd name="T9" fmla="*/ 0 h 1177"/>
                <a:gd name="T10" fmla="*/ 309 w 1963"/>
                <a:gd name="T11" fmla="*/ 0 h 1177"/>
                <a:gd name="T12" fmla="*/ 302 w 1963"/>
                <a:gd name="T13" fmla="*/ 1 h 1177"/>
                <a:gd name="T14" fmla="*/ 295 w 1963"/>
                <a:gd name="T15" fmla="*/ 2 h 1177"/>
                <a:gd name="T16" fmla="*/ 288 w 1963"/>
                <a:gd name="T17" fmla="*/ 3 h 1177"/>
                <a:gd name="T18" fmla="*/ 279 w 1963"/>
                <a:gd name="T19" fmla="*/ 4 h 1177"/>
                <a:gd name="T20" fmla="*/ 271 w 1963"/>
                <a:gd name="T21" fmla="*/ 6 h 1177"/>
                <a:gd name="T22" fmla="*/ 262 w 1963"/>
                <a:gd name="T23" fmla="*/ 8 h 1177"/>
                <a:gd name="T24" fmla="*/ 252 w 1963"/>
                <a:gd name="T25" fmla="*/ 10 h 1177"/>
                <a:gd name="T26" fmla="*/ 242 w 1963"/>
                <a:gd name="T27" fmla="*/ 13 h 1177"/>
                <a:gd name="T28" fmla="*/ 232 w 1963"/>
                <a:gd name="T29" fmla="*/ 16 h 1177"/>
                <a:gd name="T30" fmla="*/ 222 w 1963"/>
                <a:gd name="T31" fmla="*/ 19 h 1177"/>
                <a:gd name="T32" fmla="*/ 211 w 1963"/>
                <a:gd name="T33" fmla="*/ 22 h 1177"/>
                <a:gd name="T34" fmla="*/ 200 w 1963"/>
                <a:gd name="T35" fmla="*/ 26 h 1177"/>
                <a:gd name="T36" fmla="*/ 188 w 1963"/>
                <a:gd name="T37" fmla="*/ 30 h 1177"/>
                <a:gd name="T38" fmla="*/ 177 w 1963"/>
                <a:gd name="T39" fmla="*/ 35 h 1177"/>
                <a:gd name="T40" fmla="*/ 165 w 1963"/>
                <a:gd name="T41" fmla="*/ 39 h 1177"/>
                <a:gd name="T42" fmla="*/ 153 w 1963"/>
                <a:gd name="T43" fmla="*/ 44 h 1177"/>
                <a:gd name="T44" fmla="*/ 141 w 1963"/>
                <a:gd name="T45" fmla="*/ 50 h 1177"/>
                <a:gd name="T46" fmla="*/ 129 w 1963"/>
                <a:gd name="T47" fmla="*/ 55 h 1177"/>
                <a:gd name="T48" fmla="*/ 117 w 1963"/>
                <a:gd name="T49" fmla="*/ 61 h 1177"/>
                <a:gd name="T50" fmla="*/ 105 w 1963"/>
                <a:gd name="T51" fmla="*/ 67 h 1177"/>
                <a:gd name="T52" fmla="*/ 93 w 1963"/>
                <a:gd name="T53" fmla="*/ 74 h 1177"/>
                <a:gd name="T54" fmla="*/ 81 w 1963"/>
                <a:gd name="T55" fmla="*/ 80 h 1177"/>
                <a:gd name="T56" fmla="*/ 68 w 1963"/>
                <a:gd name="T57" fmla="*/ 87 h 1177"/>
                <a:gd name="T58" fmla="*/ 56 w 1963"/>
                <a:gd name="T59" fmla="*/ 95 h 1177"/>
                <a:gd name="T60" fmla="*/ 45 w 1963"/>
                <a:gd name="T61" fmla="*/ 102 h 1177"/>
                <a:gd name="T62" fmla="*/ 33 w 1963"/>
                <a:gd name="T63" fmla="*/ 110 h 1177"/>
                <a:gd name="T64" fmla="*/ 22 w 1963"/>
                <a:gd name="T65" fmla="*/ 118 h 1177"/>
                <a:gd name="T66" fmla="*/ 11 w 1963"/>
                <a:gd name="T67" fmla="*/ 127 h 1177"/>
                <a:gd name="T68" fmla="*/ 0 w 1963"/>
                <a:gd name="T69" fmla="*/ 135 h 1177"/>
                <a:gd name="T70" fmla="*/ 0 w 1963"/>
                <a:gd name="T71" fmla="*/ 185 h 1177"/>
                <a:gd name="T72" fmla="*/ 128 w 1963"/>
                <a:gd name="T73" fmla="*/ 235 h 117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963" h="1177">
                  <a:moveTo>
                    <a:pt x="1963" y="307"/>
                  </a:moveTo>
                  <a:lnTo>
                    <a:pt x="1620" y="4"/>
                  </a:lnTo>
                  <a:lnTo>
                    <a:pt x="1597" y="2"/>
                  </a:lnTo>
                  <a:lnTo>
                    <a:pt x="1572" y="0"/>
                  </a:lnTo>
                  <a:lnTo>
                    <a:pt x="1542" y="2"/>
                  </a:lnTo>
                  <a:lnTo>
                    <a:pt x="1509" y="4"/>
                  </a:lnTo>
                  <a:lnTo>
                    <a:pt x="1474" y="8"/>
                  </a:lnTo>
                  <a:lnTo>
                    <a:pt x="1437" y="14"/>
                  </a:lnTo>
                  <a:lnTo>
                    <a:pt x="1396" y="20"/>
                  </a:lnTo>
                  <a:lnTo>
                    <a:pt x="1353" y="28"/>
                  </a:lnTo>
                  <a:lnTo>
                    <a:pt x="1308" y="39"/>
                  </a:lnTo>
                  <a:lnTo>
                    <a:pt x="1260" y="50"/>
                  </a:lnTo>
                  <a:lnTo>
                    <a:pt x="1211" y="64"/>
                  </a:lnTo>
                  <a:lnTo>
                    <a:pt x="1160" y="78"/>
                  </a:lnTo>
                  <a:lnTo>
                    <a:pt x="1107" y="94"/>
                  </a:lnTo>
                  <a:lnTo>
                    <a:pt x="1053" y="112"/>
                  </a:lnTo>
                  <a:lnTo>
                    <a:pt x="997" y="131"/>
                  </a:lnTo>
                  <a:lnTo>
                    <a:pt x="940" y="151"/>
                  </a:lnTo>
                  <a:lnTo>
                    <a:pt x="882" y="174"/>
                  </a:lnTo>
                  <a:lnTo>
                    <a:pt x="824" y="197"/>
                  </a:lnTo>
                  <a:lnTo>
                    <a:pt x="765" y="222"/>
                  </a:lnTo>
                  <a:lnTo>
                    <a:pt x="704" y="249"/>
                  </a:lnTo>
                  <a:lnTo>
                    <a:pt x="644" y="277"/>
                  </a:lnTo>
                  <a:lnTo>
                    <a:pt x="584" y="306"/>
                  </a:lnTo>
                  <a:lnTo>
                    <a:pt x="523" y="336"/>
                  </a:lnTo>
                  <a:lnTo>
                    <a:pt x="463" y="369"/>
                  </a:lnTo>
                  <a:lnTo>
                    <a:pt x="403" y="402"/>
                  </a:lnTo>
                  <a:lnTo>
                    <a:pt x="342" y="437"/>
                  </a:lnTo>
                  <a:lnTo>
                    <a:pt x="282" y="474"/>
                  </a:lnTo>
                  <a:lnTo>
                    <a:pt x="225" y="512"/>
                  </a:lnTo>
                  <a:lnTo>
                    <a:pt x="167" y="551"/>
                  </a:lnTo>
                  <a:lnTo>
                    <a:pt x="109" y="592"/>
                  </a:lnTo>
                  <a:lnTo>
                    <a:pt x="54" y="634"/>
                  </a:lnTo>
                  <a:lnTo>
                    <a:pt x="0" y="677"/>
                  </a:lnTo>
                  <a:lnTo>
                    <a:pt x="0" y="925"/>
                  </a:lnTo>
                  <a:lnTo>
                    <a:pt x="639" y="117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7" name="Line 39">
              <a:extLst>
                <a:ext uri="{FF2B5EF4-FFF2-40B4-BE49-F238E27FC236}">
                  <a16:creationId xmlns:a16="http://schemas.microsoft.com/office/drawing/2014/main" id="{9605C5C0-6EBD-DD4F-81DA-FFBAA3EF0C6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9" y="1713"/>
              <a:ext cx="124" cy="5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8" name="Freeform 40">
              <a:extLst>
                <a:ext uri="{FF2B5EF4-FFF2-40B4-BE49-F238E27FC236}">
                  <a16:creationId xmlns:a16="http://schemas.microsoft.com/office/drawing/2014/main" id="{DC3B2781-9EF9-1A42-9E11-9385AAEF3731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4 w 1963"/>
                <a:gd name="T1" fmla="*/ 1 h 1047"/>
                <a:gd name="T2" fmla="*/ 322 w 1963"/>
                <a:gd name="T3" fmla="*/ 0 h 1047"/>
                <a:gd name="T4" fmla="*/ 308 w 1963"/>
                <a:gd name="T5" fmla="*/ 0 h 1047"/>
                <a:gd name="T6" fmla="*/ 291 w 1963"/>
                <a:gd name="T7" fmla="*/ 1 h 1047"/>
                <a:gd name="T8" fmla="*/ 272 w 1963"/>
                <a:gd name="T9" fmla="*/ 2 h 1047"/>
                <a:gd name="T10" fmla="*/ 251 w 1963"/>
                <a:gd name="T11" fmla="*/ 5 h 1047"/>
                <a:gd name="T12" fmla="*/ 228 w 1963"/>
                <a:gd name="T13" fmla="*/ 8 h 1047"/>
                <a:gd name="T14" fmla="*/ 205 w 1963"/>
                <a:gd name="T15" fmla="*/ 12 h 1047"/>
                <a:gd name="T16" fmla="*/ 180 w 1963"/>
                <a:gd name="T17" fmla="*/ 18 h 1047"/>
                <a:gd name="T18" fmla="*/ 155 w 1963"/>
                <a:gd name="T19" fmla="*/ 25 h 1047"/>
                <a:gd name="T20" fmla="*/ 130 w 1963"/>
                <a:gd name="T21" fmla="*/ 33 h 1047"/>
                <a:gd name="T22" fmla="*/ 104 w 1963"/>
                <a:gd name="T23" fmla="*/ 43 h 1047"/>
                <a:gd name="T24" fmla="*/ 79 w 1963"/>
                <a:gd name="T25" fmla="*/ 55 h 1047"/>
                <a:gd name="T26" fmla="*/ 55 w 1963"/>
                <a:gd name="T27" fmla="*/ 68 h 1047"/>
                <a:gd name="T28" fmla="*/ 32 w 1963"/>
                <a:gd name="T29" fmla="*/ 83 h 1047"/>
                <a:gd name="T30" fmla="*/ 10 w 1963"/>
                <a:gd name="T31" fmla="*/ 100 h 1047"/>
                <a:gd name="T32" fmla="*/ 0 w 1963"/>
                <a:gd name="T33" fmla="*/ 158 h 1047"/>
                <a:gd name="T34" fmla="*/ 133 w 1963"/>
                <a:gd name="T35" fmla="*/ 201 h 1047"/>
                <a:gd name="T36" fmla="*/ 144 w 1963"/>
                <a:gd name="T37" fmla="*/ 187 h 1047"/>
                <a:gd name="T38" fmla="*/ 157 w 1963"/>
                <a:gd name="T39" fmla="*/ 174 h 1047"/>
                <a:gd name="T40" fmla="*/ 171 w 1963"/>
                <a:gd name="T41" fmla="*/ 161 h 1047"/>
                <a:gd name="T42" fmla="*/ 187 w 1963"/>
                <a:gd name="T43" fmla="*/ 149 h 1047"/>
                <a:gd name="T44" fmla="*/ 204 w 1963"/>
                <a:gd name="T45" fmla="*/ 138 h 1047"/>
                <a:gd name="T46" fmla="*/ 222 w 1963"/>
                <a:gd name="T47" fmla="*/ 128 h 1047"/>
                <a:gd name="T48" fmla="*/ 241 w 1963"/>
                <a:gd name="T49" fmla="*/ 118 h 1047"/>
                <a:gd name="T50" fmla="*/ 260 w 1963"/>
                <a:gd name="T51" fmla="*/ 110 h 1047"/>
                <a:gd name="T52" fmla="*/ 279 w 1963"/>
                <a:gd name="T53" fmla="*/ 103 h 1047"/>
                <a:gd name="T54" fmla="*/ 298 w 1963"/>
                <a:gd name="T55" fmla="*/ 96 h 1047"/>
                <a:gd name="T56" fmla="*/ 318 w 1963"/>
                <a:gd name="T57" fmla="*/ 91 h 1047"/>
                <a:gd name="T58" fmla="*/ 336 w 1963"/>
                <a:gd name="T59" fmla="*/ 87 h 1047"/>
                <a:gd name="T60" fmla="*/ 354 w 1963"/>
                <a:gd name="T61" fmla="*/ 83 h 1047"/>
                <a:gd name="T62" fmla="*/ 370 w 1963"/>
                <a:gd name="T63" fmla="*/ 81 h 1047"/>
                <a:gd name="T64" fmla="*/ 386 w 1963"/>
                <a:gd name="T65" fmla="*/ 80 h 1047"/>
                <a:gd name="T66" fmla="*/ 393 w 1963"/>
                <a:gd name="T67" fmla="*/ 42 h 1047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  <a:close/>
                </a:path>
              </a:pathLst>
            </a:custGeom>
            <a:solidFill>
              <a:srgbClr val="0055A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59" name="Freeform 41">
              <a:extLst>
                <a:ext uri="{FF2B5EF4-FFF2-40B4-BE49-F238E27FC236}">
                  <a16:creationId xmlns:a16="http://schemas.microsoft.com/office/drawing/2014/main" id="{6F85D34B-D6F5-274E-B4DF-373708012B7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132" y="1462"/>
              <a:ext cx="393" cy="209"/>
            </a:xfrm>
            <a:custGeom>
              <a:avLst/>
              <a:gdLst>
                <a:gd name="T0" fmla="*/ 338 w 1963"/>
                <a:gd name="T1" fmla="*/ 1 h 1047"/>
                <a:gd name="T2" fmla="*/ 328 w 1963"/>
                <a:gd name="T3" fmla="*/ 0 h 1047"/>
                <a:gd name="T4" fmla="*/ 315 w 1963"/>
                <a:gd name="T5" fmla="*/ 0 h 1047"/>
                <a:gd name="T6" fmla="*/ 300 w 1963"/>
                <a:gd name="T7" fmla="*/ 0 h 1047"/>
                <a:gd name="T8" fmla="*/ 281 w 1963"/>
                <a:gd name="T9" fmla="*/ 1 h 1047"/>
                <a:gd name="T10" fmla="*/ 261 w 1963"/>
                <a:gd name="T11" fmla="*/ 3 h 1047"/>
                <a:gd name="T12" fmla="*/ 240 w 1963"/>
                <a:gd name="T13" fmla="*/ 6 h 1047"/>
                <a:gd name="T14" fmla="*/ 217 w 1963"/>
                <a:gd name="T15" fmla="*/ 10 h 1047"/>
                <a:gd name="T16" fmla="*/ 192 w 1963"/>
                <a:gd name="T17" fmla="*/ 15 h 1047"/>
                <a:gd name="T18" fmla="*/ 168 w 1963"/>
                <a:gd name="T19" fmla="*/ 21 h 1047"/>
                <a:gd name="T20" fmla="*/ 142 w 1963"/>
                <a:gd name="T21" fmla="*/ 29 h 1047"/>
                <a:gd name="T22" fmla="*/ 117 w 1963"/>
                <a:gd name="T23" fmla="*/ 38 h 1047"/>
                <a:gd name="T24" fmla="*/ 92 w 1963"/>
                <a:gd name="T25" fmla="*/ 49 h 1047"/>
                <a:gd name="T26" fmla="*/ 67 w 1963"/>
                <a:gd name="T27" fmla="*/ 61 h 1047"/>
                <a:gd name="T28" fmla="*/ 43 w 1963"/>
                <a:gd name="T29" fmla="*/ 75 h 1047"/>
                <a:gd name="T30" fmla="*/ 21 w 1963"/>
                <a:gd name="T31" fmla="*/ 91 h 1047"/>
                <a:gd name="T32" fmla="*/ 0 w 1963"/>
                <a:gd name="T33" fmla="*/ 109 h 1047"/>
                <a:gd name="T34" fmla="*/ 128 w 1963"/>
                <a:gd name="T35" fmla="*/ 209 h 1047"/>
                <a:gd name="T36" fmla="*/ 133 w 1963"/>
                <a:gd name="T37" fmla="*/ 201 h 1047"/>
                <a:gd name="T38" fmla="*/ 144 w 1963"/>
                <a:gd name="T39" fmla="*/ 187 h 1047"/>
                <a:gd name="T40" fmla="*/ 157 w 1963"/>
                <a:gd name="T41" fmla="*/ 174 h 1047"/>
                <a:gd name="T42" fmla="*/ 171 w 1963"/>
                <a:gd name="T43" fmla="*/ 161 h 1047"/>
                <a:gd name="T44" fmla="*/ 187 w 1963"/>
                <a:gd name="T45" fmla="*/ 149 h 1047"/>
                <a:gd name="T46" fmla="*/ 204 w 1963"/>
                <a:gd name="T47" fmla="*/ 138 h 1047"/>
                <a:gd name="T48" fmla="*/ 222 w 1963"/>
                <a:gd name="T49" fmla="*/ 128 h 1047"/>
                <a:gd name="T50" fmla="*/ 241 w 1963"/>
                <a:gd name="T51" fmla="*/ 118 h 1047"/>
                <a:gd name="T52" fmla="*/ 260 w 1963"/>
                <a:gd name="T53" fmla="*/ 110 h 1047"/>
                <a:gd name="T54" fmla="*/ 279 w 1963"/>
                <a:gd name="T55" fmla="*/ 103 h 1047"/>
                <a:gd name="T56" fmla="*/ 298 w 1963"/>
                <a:gd name="T57" fmla="*/ 96 h 1047"/>
                <a:gd name="T58" fmla="*/ 318 w 1963"/>
                <a:gd name="T59" fmla="*/ 91 h 1047"/>
                <a:gd name="T60" fmla="*/ 336 w 1963"/>
                <a:gd name="T61" fmla="*/ 87 h 1047"/>
                <a:gd name="T62" fmla="*/ 354 w 1963"/>
                <a:gd name="T63" fmla="*/ 83 h 1047"/>
                <a:gd name="T64" fmla="*/ 370 w 1963"/>
                <a:gd name="T65" fmla="*/ 81 h 1047"/>
                <a:gd name="T66" fmla="*/ 386 w 1963"/>
                <a:gd name="T67" fmla="*/ 80 h 1047"/>
                <a:gd name="T68" fmla="*/ 393 w 1963"/>
                <a:gd name="T69" fmla="*/ 42 h 104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63" h="1047">
                  <a:moveTo>
                    <a:pt x="1690" y="7"/>
                  </a:moveTo>
                  <a:lnTo>
                    <a:pt x="1690" y="7"/>
                  </a:lnTo>
                  <a:lnTo>
                    <a:pt x="1667" y="5"/>
                  </a:lnTo>
                  <a:lnTo>
                    <a:pt x="1640" y="2"/>
                  </a:lnTo>
                  <a:lnTo>
                    <a:pt x="1610" y="1"/>
                  </a:lnTo>
                  <a:lnTo>
                    <a:pt x="1575" y="0"/>
                  </a:lnTo>
                  <a:lnTo>
                    <a:pt x="1537" y="0"/>
                  </a:lnTo>
                  <a:lnTo>
                    <a:pt x="1496" y="1"/>
                  </a:lnTo>
                  <a:lnTo>
                    <a:pt x="1453" y="3"/>
                  </a:lnTo>
                  <a:lnTo>
                    <a:pt x="1406" y="6"/>
                  </a:lnTo>
                  <a:lnTo>
                    <a:pt x="1358" y="11"/>
                  </a:lnTo>
                  <a:lnTo>
                    <a:pt x="1306" y="15"/>
                  </a:lnTo>
                  <a:lnTo>
                    <a:pt x="1254" y="23"/>
                  </a:lnTo>
                  <a:lnTo>
                    <a:pt x="1198" y="30"/>
                  </a:lnTo>
                  <a:lnTo>
                    <a:pt x="1140" y="39"/>
                  </a:lnTo>
                  <a:lnTo>
                    <a:pt x="1083" y="49"/>
                  </a:lnTo>
                  <a:lnTo>
                    <a:pt x="1023" y="62"/>
                  </a:lnTo>
                  <a:lnTo>
                    <a:pt x="961" y="75"/>
                  </a:lnTo>
                  <a:lnTo>
                    <a:pt x="900" y="89"/>
                  </a:lnTo>
                  <a:lnTo>
                    <a:pt x="837" y="106"/>
                  </a:lnTo>
                  <a:lnTo>
                    <a:pt x="774" y="125"/>
                  </a:lnTo>
                  <a:lnTo>
                    <a:pt x="711" y="145"/>
                  </a:lnTo>
                  <a:lnTo>
                    <a:pt x="647" y="167"/>
                  </a:lnTo>
                  <a:lnTo>
                    <a:pt x="584" y="191"/>
                  </a:lnTo>
                  <a:lnTo>
                    <a:pt x="521" y="217"/>
                  </a:lnTo>
                  <a:lnTo>
                    <a:pt x="458" y="245"/>
                  </a:lnTo>
                  <a:lnTo>
                    <a:pt x="396" y="274"/>
                  </a:lnTo>
                  <a:lnTo>
                    <a:pt x="336" y="307"/>
                  </a:lnTo>
                  <a:lnTo>
                    <a:pt x="276" y="341"/>
                  </a:lnTo>
                  <a:lnTo>
                    <a:pt x="217" y="377"/>
                  </a:lnTo>
                  <a:lnTo>
                    <a:pt x="160" y="416"/>
                  </a:lnTo>
                  <a:lnTo>
                    <a:pt x="105" y="457"/>
                  </a:lnTo>
                  <a:lnTo>
                    <a:pt x="52" y="501"/>
                  </a:lnTo>
                  <a:lnTo>
                    <a:pt x="0" y="547"/>
                  </a:lnTo>
                  <a:lnTo>
                    <a:pt x="0" y="793"/>
                  </a:lnTo>
                  <a:lnTo>
                    <a:pt x="641" y="1047"/>
                  </a:lnTo>
                  <a:lnTo>
                    <a:pt x="664" y="1009"/>
                  </a:lnTo>
                  <a:lnTo>
                    <a:pt x="691" y="973"/>
                  </a:lnTo>
                  <a:lnTo>
                    <a:pt x="719" y="938"/>
                  </a:lnTo>
                  <a:lnTo>
                    <a:pt x="750" y="902"/>
                  </a:lnTo>
                  <a:lnTo>
                    <a:pt x="783" y="870"/>
                  </a:lnTo>
                  <a:lnTo>
                    <a:pt x="818" y="837"/>
                  </a:lnTo>
                  <a:lnTo>
                    <a:pt x="855" y="805"/>
                  </a:lnTo>
                  <a:lnTo>
                    <a:pt x="894" y="775"/>
                  </a:lnTo>
                  <a:lnTo>
                    <a:pt x="935" y="746"/>
                  </a:lnTo>
                  <a:lnTo>
                    <a:pt x="977" y="717"/>
                  </a:lnTo>
                  <a:lnTo>
                    <a:pt x="1020" y="690"/>
                  </a:lnTo>
                  <a:lnTo>
                    <a:pt x="1065" y="665"/>
                  </a:lnTo>
                  <a:lnTo>
                    <a:pt x="1109" y="639"/>
                  </a:lnTo>
                  <a:lnTo>
                    <a:pt x="1156" y="616"/>
                  </a:lnTo>
                  <a:lnTo>
                    <a:pt x="1203" y="593"/>
                  </a:lnTo>
                  <a:lnTo>
                    <a:pt x="1250" y="571"/>
                  </a:lnTo>
                  <a:lnTo>
                    <a:pt x="1298" y="552"/>
                  </a:lnTo>
                  <a:lnTo>
                    <a:pt x="1346" y="532"/>
                  </a:lnTo>
                  <a:lnTo>
                    <a:pt x="1394" y="514"/>
                  </a:lnTo>
                  <a:lnTo>
                    <a:pt x="1442" y="498"/>
                  </a:lnTo>
                  <a:lnTo>
                    <a:pt x="1490" y="483"/>
                  </a:lnTo>
                  <a:lnTo>
                    <a:pt x="1539" y="468"/>
                  </a:lnTo>
                  <a:lnTo>
                    <a:pt x="1586" y="456"/>
                  </a:lnTo>
                  <a:lnTo>
                    <a:pt x="1632" y="444"/>
                  </a:lnTo>
                  <a:lnTo>
                    <a:pt x="1678" y="434"/>
                  </a:lnTo>
                  <a:lnTo>
                    <a:pt x="1723" y="426"/>
                  </a:lnTo>
                  <a:lnTo>
                    <a:pt x="1766" y="417"/>
                  </a:lnTo>
                  <a:lnTo>
                    <a:pt x="1809" y="411"/>
                  </a:lnTo>
                  <a:lnTo>
                    <a:pt x="1850" y="406"/>
                  </a:lnTo>
                  <a:lnTo>
                    <a:pt x="1890" y="402"/>
                  </a:lnTo>
                  <a:lnTo>
                    <a:pt x="1927" y="401"/>
                  </a:lnTo>
                  <a:lnTo>
                    <a:pt x="1963" y="400"/>
                  </a:lnTo>
                  <a:lnTo>
                    <a:pt x="1963" y="210"/>
                  </a:lnTo>
                  <a:lnTo>
                    <a:pt x="1690" y="7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0" name="Freeform 42">
              <a:extLst>
                <a:ext uri="{FF2B5EF4-FFF2-40B4-BE49-F238E27FC236}">
                  <a16:creationId xmlns:a16="http://schemas.microsoft.com/office/drawing/2014/main" id="{30AFC26D-9069-344D-8500-11EED6E4E922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1259" y="1502"/>
              <a:ext cx="263" cy="169"/>
            </a:xfrm>
            <a:custGeom>
              <a:avLst/>
              <a:gdLst>
                <a:gd name="T0" fmla="*/ 263 w 1317"/>
                <a:gd name="T1" fmla="*/ 0 h 843"/>
                <a:gd name="T2" fmla="*/ 263 w 1317"/>
                <a:gd name="T3" fmla="*/ 0 h 843"/>
                <a:gd name="T4" fmla="*/ 256 w 1317"/>
                <a:gd name="T5" fmla="*/ 0 h 843"/>
                <a:gd name="T6" fmla="*/ 248 w 1317"/>
                <a:gd name="T7" fmla="*/ 0 h 843"/>
                <a:gd name="T8" fmla="*/ 240 w 1317"/>
                <a:gd name="T9" fmla="*/ 1 h 843"/>
                <a:gd name="T10" fmla="*/ 232 w 1317"/>
                <a:gd name="T11" fmla="*/ 2 h 843"/>
                <a:gd name="T12" fmla="*/ 224 w 1317"/>
                <a:gd name="T13" fmla="*/ 4 h 843"/>
                <a:gd name="T14" fmla="*/ 215 w 1317"/>
                <a:gd name="T15" fmla="*/ 5 h 843"/>
                <a:gd name="T16" fmla="*/ 206 w 1317"/>
                <a:gd name="T17" fmla="*/ 7 h 843"/>
                <a:gd name="T18" fmla="*/ 197 w 1317"/>
                <a:gd name="T19" fmla="*/ 9 h 843"/>
                <a:gd name="T20" fmla="*/ 188 w 1317"/>
                <a:gd name="T21" fmla="*/ 11 h 843"/>
                <a:gd name="T22" fmla="*/ 179 w 1317"/>
                <a:gd name="T23" fmla="*/ 14 h 843"/>
                <a:gd name="T24" fmla="*/ 169 w 1317"/>
                <a:gd name="T25" fmla="*/ 17 h 843"/>
                <a:gd name="T26" fmla="*/ 160 w 1317"/>
                <a:gd name="T27" fmla="*/ 20 h 843"/>
                <a:gd name="T28" fmla="*/ 150 w 1317"/>
                <a:gd name="T29" fmla="*/ 23 h 843"/>
                <a:gd name="T30" fmla="*/ 140 w 1317"/>
                <a:gd name="T31" fmla="*/ 27 h 843"/>
                <a:gd name="T32" fmla="*/ 131 w 1317"/>
                <a:gd name="T33" fmla="*/ 31 h 843"/>
                <a:gd name="T34" fmla="*/ 121 w 1317"/>
                <a:gd name="T35" fmla="*/ 35 h 843"/>
                <a:gd name="T36" fmla="*/ 112 w 1317"/>
                <a:gd name="T37" fmla="*/ 39 h 843"/>
                <a:gd name="T38" fmla="*/ 102 w 1317"/>
                <a:gd name="T39" fmla="*/ 44 h 843"/>
                <a:gd name="T40" fmla="*/ 93 w 1317"/>
                <a:gd name="T41" fmla="*/ 49 h 843"/>
                <a:gd name="T42" fmla="*/ 84 w 1317"/>
                <a:gd name="T43" fmla="*/ 54 h 843"/>
                <a:gd name="T44" fmla="*/ 75 w 1317"/>
                <a:gd name="T45" fmla="*/ 59 h 843"/>
                <a:gd name="T46" fmla="*/ 67 w 1317"/>
                <a:gd name="T47" fmla="*/ 64 h 843"/>
                <a:gd name="T48" fmla="*/ 58 w 1317"/>
                <a:gd name="T49" fmla="*/ 70 h 843"/>
                <a:gd name="T50" fmla="*/ 51 w 1317"/>
                <a:gd name="T51" fmla="*/ 76 h 843"/>
                <a:gd name="T52" fmla="*/ 43 w 1317"/>
                <a:gd name="T53" fmla="*/ 82 h 843"/>
                <a:gd name="T54" fmla="*/ 35 w 1317"/>
                <a:gd name="T55" fmla="*/ 88 h 843"/>
                <a:gd name="T56" fmla="*/ 28 w 1317"/>
                <a:gd name="T57" fmla="*/ 95 h 843"/>
                <a:gd name="T58" fmla="*/ 22 w 1317"/>
                <a:gd name="T59" fmla="*/ 102 h 843"/>
                <a:gd name="T60" fmla="*/ 16 w 1317"/>
                <a:gd name="T61" fmla="*/ 109 h 843"/>
                <a:gd name="T62" fmla="*/ 10 w 1317"/>
                <a:gd name="T63" fmla="*/ 116 h 843"/>
                <a:gd name="T64" fmla="*/ 5 w 1317"/>
                <a:gd name="T65" fmla="*/ 123 h 843"/>
                <a:gd name="T66" fmla="*/ 0 w 1317"/>
                <a:gd name="T67" fmla="*/ 131 h 843"/>
                <a:gd name="T68" fmla="*/ 0 w 1317"/>
                <a:gd name="T69" fmla="*/ 169 h 8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317" h="843">
                  <a:moveTo>
                    <a:pt x="1317" y="0"/>
                  </a:moveTo>
                  <a:lnTo>
                    <a:pt x="1317" y="0"/>
                  </a:lnTo>
                  <a:lnTo>
                    <a:pt x="1281" y="1"/>
                  </a:lnTo>
                  <a:lnTo>
                    <a:pt x="1244" y="2"/>
                  </a:lnTo>
                  <a:lnTo>
                    <a:pt x="1204" y="6"/>
                  </a:lnTo>
                  <a:lnTo>
                    <a:pt x="1163" y="10"/>
                  </a:lnTo>
                  <a:lnTo>
                    <a:pt x="1121" y="18"/>
                  </a:lnTo>
                  <a:lnTo>
                    <a:pt x="1078" y="25"/>
                  </a:lnTo>
                  <a:lnTo>
                    <a:pt x="1032" y="35"/>
                  </a:lnTo>
                  <a:lnTo>
                    <a:pt x="988" y="44"/>
                  </a:lnTo>
                  <a:lnTo>
                    <a:pt x="941" y="57"/>
                  </a:lnTo>
                  <a:lnTo>
                    <a:pt x="894" y="69"/>
                  </a:lnTo>
                  <a:lnTo>
                    <a:pt x="846" y="83"/>
                  </a:lnTo>
                  <a:lnTo>
                    <a:pt x="799" y="99"/>
                  </a:lnTo>
                  <a:lnTo>
                    <a:pt x="751" y="116"/>
                  </a:lnTo>
                  <a:lnTo>
                    <a:pt x="703" y="134"/>
                  </a:lnTo>
                  <a:lnTo>
                    <a:pt x="654" y="154"/>
                  </a:lnTo>
                  <a:lnTo>
                    <a:pt x="606" y="174"/>
                  </a:lnTo>
                  <a:lnTo>
                    <a:pt x="559" y="195"/>
                  </a:lnTo>
                  <a:lnTo>
                    <a:pt x="512" y="218"/>
                  </a:lnTo>
                  <a:lnTo>
                    <a:pt x="467" y="242"/>
                  </a:lnTo>
                  <a:lnTo>
                    <a:pt x="421" y="268"/>
                  </a:lnTo>
                  <a:lnTo>
                    <a:pt x="378" y="293"/>
                  </a:lnTo>
                  <a:lnTo>
                    <a:pt x="334" y="321"/>
                  </a:lnTo>
                  <a:lnTo>
                    <a:pt x="292" y="349"/>
                  </a:lnTo>
                  <a:lnTo>
                    <a:pt x="253" y="379"/>
                  </a:lnTo>
                  <a:lnTo>
                    <a:pt x="214" y="410"/>
                  </a:lnTo>
                  <a:lnTo>
                    <a:pt x="177" y="441"/>
                  </a:lnTo>
                  <a:lnTo>
                    <a:pt x="142" y="474"/>
                  </a:lnTo>
                  <a:lnTo>
                    <a:pt x="108" y="507"/>
                  </a:lnTo>
                  <a:lnTo>
                    <a:pt x="78" y="542"/>
                  </a:lnTo>
                  <a:lnTo>
                    <a:pt x="49" y="577"/>
                  </a:lnTo>
                  <a:lnTo>
                    <a:pt x="23" y="613"/>
                  </a:lnTo>
                  <a:lnTo>
                    <a:pt x="0" y="651"/>
                  </a:lnTo>
                  <a:lnTo>
                    <a:pt x="0" y="843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1" name="Line 43">
              <a:extLst>
                <a:ext uri="{FF2B5EF4-FFF2-40B4-BE49-F238E27FC236}">
                  <a16:creationId xmlns:a16="http://schemas.microsoft.com/office/drawing/2014/main" id="{48B6A932-C1CC-AE4F-9EED-EB0D1AE854F1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135" y="1574"/>
              <a:ext cx="124" cy="5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2" name="Freeform 44">
              <a:extLst>
                <a:ext uri="{FF2B5EF4-FFF2-40B4-BE49-F238E27FC236}">
                  <a16:creationId xmlns:a16="http://schemas.microsoft.com/office/drawing/2014/main" id="{CCD6511B-2AE0-1544-9C4E-83ADF1A5103C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3" name="Freeform 45">
              <a:extLst>
                <a:ext uri="{FF2B5EF4-FFF2-40B4-BE49-F238E27FC236}">
                  <a16:creationId xmlns:a16="http://schemas.microsoft.com/office/drawing/2014/main" id="{D2E2BE9C-F47B-174D-82D1-931DBDBD5FF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85" y="2271"/>
              <a:ext cx="72" cy="43"/>
            </a:xfrm>
            <a:custGeom>
              <a:avLst/>
              <a:gdLst>
                <a:gd name="T0" fmla="*/ 38 w 360"/>
                <a:gd name="T1" fmla="*/ 0 h 219"/>
                <a:gd name="T2" fmla="*/ 72 w 360"/>
                <a:gd name="T3" fmla="*/ 41 h 219"/>
                <a:gd name="T4" fmla="*/ 0 w 360"/>
                <a:gd name="T5" fmla="*/ 43 h 219"/>
                <a:gd name="T6" fmla="*/ 38 w 360"/>
                <a:gd name="T7" fmla="*/ 0 h 21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0" h="219">
                  <a:moveTo>
                    <a:pt x="192" y="0"/>
                  </a:moveTo>
                  <a:lnTo>
                    <a:pt x="360" y="207"/>
                  </a:lnTo>
                  <a:lnTo>
                    <a:pt x="0" y="219"/>
                  </a:lnTo>
                  <a:lnTo>
                    <a:pt x="1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4" name="Freeform 46">
              <a:extLst>
                <a:ext uri="{FF2B5EF4-FFF2-40B4-BE49-F238E27FC236}">
                  <a16:creationId xmlns:a16="http://schemas.microsoft.com/office/drawing/2014/main" id="{BC5ED4C5-38A9-CA48-BEB1-81012AAB7D1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5" name="Freeform 47">
              <a:extLst>
                <a:ext uri="{FF2B5EF4-FFF2-40B4-BE49-F238E27FC236}">
                  <a16:creationId xmlns:a16="http://schemas.microsoft.com/office/drawing/2014/main" id="{376E6DEE-2347-564B-B86F-C3CE0385229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401" y="2154"/>
              <a:ext cx="77" cy="48"/>
            </a:xfrm>
            <a:custGeom>
              <a:avLst/>
              <a:gdLst>
                <a:gd name="T0" fmla="*/ 26 w 386"/>
                <a:gd name="T1" fmla="*/ 48 h 241"/>
                <a:gd name="T2" fmla="*/ 77 w 386"/>
                <a:gd name="T3" fmla="*/ 0 h 241"/>
                <a:gd name="T4" fmla="*/ 0 w 386"/>
                <a:gd name="T5" fmla="*/ 18 h 241"/>
                <a:gd name="T6" fmla="*/ 26 w 386"/>
                <a:gd name="T7" fmla="*/ 48 h 24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86" h="241">
                  <a:moveTo>
                    <a:pt x="131" y="241"/>
                  </a:moveTo>
                  <a:lnTo>
                    <a:pt x="386" y="0"/>
                  </a:lnTo>
                  <a:lnTo>
                    <a:pt x="0" y="90"/>
                  </a:lnTo>
                  <a:lnTo>
                    <a:pt x="131" y="241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6" name="Freeform 48">
              <a:extLst>
                <a:ext uri="{FF2B5EF4-FFF2-40B4-BE49-F238E27FC236}">
                  <a16:creationId xmlns:a16="http://schemas.microsoft.com/office/drawing/2014/main" id="{8D641C32-67B6-5E41-903B-06173BF89ED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7" name="Freeform 49">
              <a:extLst>
                <a:ext uri="{FF2B5EF4-FFF2-40B4-BE49-F238E27FC236}">
                  <a16:creationId xmlns:a16="http://schemas.microsoft.com/office/drawing/2014/main" id="{AF8A69FA-6104-154B-B2DE-3C26167166C9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504" y="2355"/>
              <a:ext cx="72" cy="36"/>
            </a:xfrm>
            <a:custGeom>
              <a:avLst/>
              <a:gdLst>
                <a:gd name="T0" fmla="*/ 18 w 359"/>
                <a:gd name="T1" fmla="*/ 0 h 179"/>
                <a:gd name="T2" fmla="*/ 72 w 359"/>
                <a:gd name="T3" fmla="*/ 29 h 179"/>
                <a:gd name="T4" fmla="*/ 0 w 359"/>
                <a:gd name="T5" fmla="*/ 36 h 179"/>
                <a:gd name="T6" fmla="*/ 18 w 359"/>
                <a:gd name="T7" fmla="*/ 0 h 179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59" h="179">
                  <a:moveTo>
                    <a:pt x="92" y="0"/>
                  </a:moveTo>
                  <a:lnTo>
                    <a:pt x="359" y="146"/>
                  </a:lnTo>
                  <a:lnTo>
                    <a:pt x="0" y="179"/>
                  </a:lnTo>
                  <a:lnTo>
                    <a:pt x="92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8" name="Freeform 50">
              <a:extLst>
                <a:ext uri="{FF2B5EF4-FFF2-40B4-BE49-F238E27FC236}">
                  <a16:creationId xmlns:a16="http://schemas.microsoft.com/office/drawing/2014/main" id="{F2008563-8FF9-424F-8F90-BCFB59E206FF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 sz="1424"/>
            </a:p>
          </p:txBody>
        </p:sp>
        <p:sp>
          <p:nvSpPr>
            <p:cNvPr id="69" name="Freeform 51">
              <a:extLst>
                <a:ext uri="{FF2B5EF4-FFF2-40B4-BE49-F238E27FC236}">
                  <a16:creationId xmlns:a16="http://schemas.microsoft.com/office/drawing/2014/main" id="{6DF19C91-523F-E24A-8C43-D7BCF819C5C8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745" y="2438"/>
              <a:ext cx="52" cy="47"/>
            </a:xfrm>
            <a:custGeom>
              <a:avLst/>
              <a:gdLst>
                <a:gd name="T0" fmla="*/ 0 w 256"/>
                <a:gd name="T1" fmla="*/ 0 h 235"/>
                <a:gd name="T2" fmla="*/ 52 w 256"/>
                <a:gd name="T3" fmla="*/ 10 h 235"/>
                <a:gd name="T4" fmla="*/ 8 w 256"/>
                <a:gd name="T5" fmla="*/ 47 h 235"/>
                <a:gd name="T6" fmla="*/ 0 w 256"/>
                <a:gd name="T7" fmla="*/ 0 h 23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56" h="235">
                  <a:moveTo>
                    <a:pt x="0" y="0"/>
                  </a:moveTo>
                  <a:lnTo>
                    <a:pt x="256" y="51"/>
                  </a:lnTo>
                  <a:lnTo>
                    <a:pt x="38" y="235"/>
                  </a:lnTo>
                  <a:lnTo>
                    <a:pt x="0" y="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424"/>
            </a:p>
          </p:txBody>
        </p:sp>
      </p:grp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8EF7DC90-9FFE-464F-A315-2F772FB8775A}"/>
              </a:ext>
            </a:extLst>
          </p:cNvPr>
          <p:cNvCxnSpPr>
            <a:cxnSpLocks/>
          </p:cNvCxnSpPr>
          <p:nvPr/>
        </p:nvCxnSpPr>
        <p:spPr>
          <a:xfrm flipV="1">
            <a:off x="3465979" y="3805257"/>
            <a:ext cx="1115546" cy="121127"/>
          </a:xfrm>
          <a:prstGeom prst="line">
            <a:avLst/>
          </a:prstGeom>
          <a:ln w="3175" cmpd="sng">
            <a:solidFill>
              <a:srgbClr val="0055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70" descr="_DSC1476 (1).jpg">
            <a:extLst>
              <a:ext uri="{FF2B5EF4-FFF2-40B4-BE49-F238E27FC236}">
                <a16:creationId xmlns:a16="http://schemas.microsoft.com/office/drawing/2014/main" id="{F49DDAC4-B123-6E47-A070-0E7C0CFA59E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4889" y="2577226"/>
            <a:ext cx="2067006" cy="2067006"/>
          </a:xfrm>
          <a:prstGeom prst="rect">
            <a:avLst/>
          </a:prstGeom>
          <a:ln w="3175" cmpd="sng">
            <a:solidFill>
              <a:schemeClr val="tx1"/>
            </a:solidFill>
          </a:ln>
        </p:spPr>
      </p:pic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D35202C5-B890-A94A-89B9-389AA526B2C9}"/>
              </a:ext>
            </a:extLst>
          </p:cNvPr>
          <p:cNvCxnSpPr>
            <a:cxnSpLocks/>
            <a:stCxn id="11" idx="13"/>
            <a:endCxn id="71" idx="1"/>
          </p:cNvCxnSpPr>
          <p:nvPr/>
        </p:nvCxnSpPr>
        <p:spPr>
          <a:xfrm flipV="1">
            <a:off x="4850379" y="3610729"/>
            <a:ext cx="1554511" cy="76650"/>
          </a:xfrm>
          <a:prstGeom prst="line">
            <a:avLst/>
          </a:prstGeom>
          <a:ln w="3175" cmpd="sng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5" name="Image 4">
            <a:extLst>
              <a:ext uri="{FF2B5EF4-FFF2-40B4-BE49-F238E27FC236}">
                <a16:creationId xmlns:a16="http://schemas.microsoft.com/office/drawing/2014/main" id="{287E6621-D134-C84A-A6B2-3083513260F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colorTemperature colorTemp="7200"/>
                    </a14:imgEffect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7176" y="48076"/>
            <a:ext cx="1101306" cy="341725"/>
          </a:xfrm>
          <a:prstGeom prst="rect">
            <a:avLst/>
          </a:prstGeom>
        </p:spPr>
      </p:pic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AB09C09-6807-DF46-9DE5-79AE76E2031E}"/>
              </a:ext>
            </a:extLst>
          </p:cNvPr>
          <p:cNvCxnSpPr/>
          <p:nvPr/>
        </p:nvCxnSpPr>
        <p:spPr bwMode="auto">
          <a:xfrm>
            <a:off x="149017" y="553678"/>
            <a:ext cx="540000" cy="0"/>
          </a:xfrm>
          <a:prstGeom prst="line">
            <a:avLst/>
          </a:prstGeom>
          <a:ln>
            <a:solidFill>
              <a:srgbClr val="305D96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5">
            <a:extLst>
              <a:ext uri="{FF2B5EF4-FFF2-40B4-BE49-F238E27FC236}">
                <a16:creationId xmlns:a16="http://schemas.microsoft.com/office/drawing/2014/main" id="{9D46E3FA-FA8E-3D5D-DFC2-E285A79D36DC}"/>
              </a:ext>
            </a:extLst>
          </p:cNvPr>
          <p:cNvSpPr txBox="1">
            <a:spLocks/>
          </p:cNvSpPr>
          <p:nvPr/>
        </p:nvSpPr>
        <p:spPr>
          <a:xfrm>
            <a:off x="3719" y="-97970"/>
            <a:ext cx="4908093" cy="7241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8100" tIns="38100" rIns="38100" bIns="38100" anchor="ctr">
            <a:normAutofit/>
          </a:bodyPr>
          <a:lstStyle>
            <a:lvl1pPr marL="0" marR="0" indent="0" algn="l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800" b="1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Helvetica" pitchFamily="2" charset="0"/>
                <a:ea typeface="+mj-ea"/>
                <a:cs typeface="+mn-cs"/>
                <a:sym typeface="Helvetica Light"/>
              </a:defRPr>
            </a:lvl1pPr>
            <a:lvl2pPr marL="0" marR="0" indent="1607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5625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hangingPunct="1"/>
            <a:r>
              <a:rPr lang="en-FR" sz="3600" dirty="0"/>
              <a:t>CERN-MEDICIS</a:t>
            </a:r>
          </a:p>
        </p:txBody>
      </p:sp>
      <p:sp>
        <p:nvSpPr>
          <p:cNvPr id="3" name="Content Placeholder 6">
            <a:extLst>
              <a:ext uri="{FF2B5EF4-FFF2-40B4-BE49-F238E27FC236}">
                <a16:creationId xmlns:a16="http://schemas.microsoft.com/office/drawing/2014/main" id="{31EA883C-4D5C-9F86-A3B7-4DB14ACA0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963" y="165872"/>
            <a:ext cx="4893790" cy="1496820"/>
          </a:xfrm>
        </p:spPr>
        <p:txBody>
          <a:bodyPr>
            <a:normAutofit/>
          </a:bodyPr>
          <a:lstStyle/>
          <a:p>
            <a:r>
              <a:rPr lang="en-GB" sz="1800" dirty="0"/>
              <a:t>Non-conventional isotopes collected by mass separation for new medical applications</a:t>
            </a:r>
          </a:p>
        </p:txBody>
      </p:sp>
      <p:sp>
        <p:nvSpPr>
          <p:cNvPr id="22" name="Slide Number Placeholder 6">
            <a:extLst>
              <a:ext uri="{FF2B5EF4-FFF2-40B4-BE49-F238E27FC236}">
                <a16:creationId xmlns:a16="http://schemas.microsoft.com/office/drawing/2014/main" id="{BB8D43BA-3E61-67D4-455E-C4EC80593DED}"/>
              </a:ext>
            </a:extLst>
          </p:cNvPr>
          <p:cNvSpPr txBox="1">
            <a:spLocks/>
          </p:cNvSpPr>
          <p:nvPr/>
        </p:nvSpPr>
        <p:spPr>
          <a:xfrm>
            <a:off x="8805283" y="4791949"/>
            <a:ext cx="211596" cy="223010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>
            <a:spAutoFit/>
          </a:bodyPr>
          <a:lstStyle>
            <a:defPPr marL="0" marR="0" indent="0" algn="l" defTabSz="642915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66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66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fld id="{86CB4B4D-7CA3-9044-876B-883B54F8677D}" type="slidenum">
              <a:rPr lang="en-FR" sz="949"/>
              <a:pPr/>
              <a:t>7</a:t>
            </a:fld>
            <a:endParaRPr lang="en-FR" sz="949" dirty="0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6769CFE-71DB-6736-061A-9B21D5E4D3E5}"/>
              </a:ext>
            </a:extLst>
          </p:cNvPr>
          <p:cNvGrpSpPr/>
          <p:nvPr/>
        </p:nvGrpSpPr>
        <p:grpSpPr>
          <a:xfrm>
            <a:off x="5172158" y="529933"/>
            <a:ext cx="2201756" cy="1584562"/>
            <a:chOff x="9221732" y="3369983"/>
            <a:chExt cx="2571666" cy="1703692"/>
          </a:xfrm>
        </p:grpSpPr>
        <p:pic>
          <p:nvPicPr>
            <p:cNvPr id="74" name="Picture 73">
              <a:extLst>
                <a:ext uri="{FF2B5EF4-FFF2-40B4-BE49-F238E27FC236}">
                  <a16:creationId xmlns:a16="http://schemas.microsoft.com/office/drawing/2014/main" id="{C2027CAD-EA67-47A2-F558-A6054C27A00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298889" y="3369983"/>
              <a:ext cx="2494509" cy="1703692"/>
            </a:xfrm>
            <a:prstGeom prst="rect">
              <a:avLst/>
            </a:prstGeom>
          </p:spPr>
        </p:pic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6006A1A8-5F23-D4A4-AEDB-88E688E02A34}"/>
                </a:ext>
              </a:extLst>
            </p:cNvPr>
            <p:cNvSpPr txBox="1"/>
            <p:nvPr/>
          </p:nvSpPr>
          <p:spPr>
            <a:xfrm rot="18919704">
              <a:off x="9922311" y="4440593"/>
              <a:ext cx="886922" cy="266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ISOLDE</a:t>
              </a:r>
              <a:endParaRPr lang="en-GB" sz="1013" dirty="0">
                <a:solidFill>
                  <a:schemeClr val="bg1"/>
                </a:solidFill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7252DF15-75BA-5D24-54DF-C02EAC9F2E0D}"/>
                </a:ext>
              </a:extLst>
            </p:cNvPr>
            <p:cNvSpPr txBox="1"/>
            <p:nvPr/>
          </p:nvSpPr>
          <p:spPr>
            <a:xfrm rot="18919704">
              <a:off x="10514118" y="3869212"/>
              <a:ext cx="986946" cy="266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13" dirty="0">
                  <a:solidFill>
                    <a:schemeClr val="bg1"/>
                  </a:solidFill>
                </a:rPr>
                <a:t>MEDICIS</a:t>
              </a:r>
              <a:endParaRPr lang="en-GB" sz="1013" dirty="0">
                <a:solidFill>
                  <a:schemeClr val="bg1"/>
                </a:solidFill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7B477160-A2E0-E4B5-CBAA-8544E375F779}"/>
                </a:ext>
              </a:extLst>
            </p:cNvPr>
            <p:cNvSpPr txBox="1"/>
            <p:nvPr/>
          </p:nvSpPr>
          <p:spPr>
            <a:xfrm rot="18916022">
              <a:off x="9221732" y="4402752"/>
              <a:ext cx="794588" cy="3600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88" dirty="0">
                  <a:solidFill>
                    <a:schemeClr val="bg1"/>
                  </a:solidFill>
                </a:rPr>
                <a:t>1.4 GeV protons</a:t>
              </a:r>
              <a:endParaRPr lang="en-GB" sz="788" dirty="0">
                <a:solidFill>
                  <a:schemeClr val="bg1"/>
                </a:solidFill>
              </a:endParaRPr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F9D0A2EC-B563-B0C8-6A31-AABE6D2E72C8}"/>
              </a:ext>
            </a:extLst>
          </p:cNvPr>
          <p:cNvSpPr txBox="1"/>
          <p:nvPr/>
        </p:nvSpPr>
        <p:spPr>
          <a:xfrm>
            <a:off x="6819588" y="1493127"/>
            <a:ext cx="2574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“Free” p</a:t>
            </a:r>
            <a:r>
              <a:rPr lang="en-CH" sz="1200" dirty="0"/>
              <a:t>roton beam</a:t>
            </a:r>
          </a:p>
          <a:p>
            <a:r>
              <a:rPr lang="en-CH" sz="1200" dirty="0"/>
              <a:t>(otherwise lost in the dump)</a:t>
            </a: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1CE825E0-4967-AB09-E564-649BB3AD2D31}"/>
              </a:ext>
            </a:extLst>
          </p:cNvPr>
          <p:cNvCxnSpPr>
            <a:cxnSpLocks/>
          </p:cNvCxnSpPr>
          <p:nvPr/>
        </p:nvCxnSpPr>
        <p:spPr>
          <a:xfrm flipV="1">
            <a:off x="2268446" y="1834327"/>
            <a:ext cx="1794975" cy="428556"/>
          </a:xfrm>
          <a:prstGeom prst="line">
            <a:avLst/>
          </a:prstGeom>
          <a:ln w="3175" cmpd="sng">
            <a:solidFill>
              <a:srgbClr val="0055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Footer Placeholder 12">
            <a:extLst>
              <a:ext uri="{FF2B5EF4-FFF2-40B4-BE49-F238E27FC236}">
                <a16:creationId xmlns:a16="http://schemas.microsoft.com/office/drawing/2014/main" id="{FF9517AD-E194-0871-DC62-A56A28777FF4}"/>
              </a:ext>
            </a:extLst>
          </p:cNvPr>
          <p:cNvSpPr txBox="1">
            <a:spLocks/>
          </p:cNvSpPr>
          <p:nvPr/>
        </p:nvSpPr>
        <p:spPr>
          <a:xfrm>
            <a:off x="5592061" y="4766547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 marL="0" marR="0" indent="0" algn="l" defTabSz="642915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66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50" b="0" i="0" u="none" strike="noStrike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>
              <a:defRPr/>
            </a:pPr>
            <a:r>
              <a:rPr lang="en-US" sz="788"/>
              <a:t>Manuela.Cirilli@cern.ch</a:t>
            </a:r>
            <a:endParaRPr lang="en-US" sz="788" dirty="0"/>
          </a:p>
        </p:txBody>
      </p:sp>
    </p:spTree>
    <p:extLst>
      <p:ext uri="{BB962C8B-B14F-4D97-AF65-F5344CB8AC3E}">
        <p14:creationId xmlns:p14="http://schemas.microsoft.com/office/powerpoint/2010/main" val="35233541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433CE38-22D0-4564-FA39-0C3049FBA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89" y="2367665"/>
            <a:ext cx="4752975" cy="183832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73E2306-AF41-4922-686D-F57424F91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4042"/>
            <a:ext cx="5829300" cy="2151669"/>
          </a:xfrm>
          <a:prstGeom prst="rect">
            <a:avLst/>
          </a:prstGeom>
        </p:spPr>
      </p:pic>
      <p:pic>
        <p:nvPicPr>
          <p:cNvPr id="7170" name="Picture 2" descr="High Temperature Superconducting (HTS) Rare-Earth Barium Copper Oxide (also referred to as REBCO) power transmission cable used at CERN">
            <a:extLst>
              <a:ext uri="{FF2B5EF4-FFF2-40B4-BE49-F238E27FC236}">
                <a16:creationId xmlns:a16="http://schemas.microsoft.com/office/drawing/2014/main" id="{ECC9E821-99C0-4FBF-5275-19036712DF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77861" y="103110"/>
            <a:ext cx="2728117" cy="3545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ADFC69-C6DD-597A-1027-C9EF63AB49C8}"/>
              </a:ext>
            </a:extLst>
          </p:cNvPr>
          <p:cNvSpPr txBox="1"/>
          <p:nvPr/>
        </p:nvSpPr>
        <p:spPr>
          <a:xfrm>
            <a:off x="4391025" y="3755868"/>
            <a:ext cx="4752975" cy="923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>
            <a:spAutoFit/>
          </a:bodyPr>
          <a:lstStyle/>
          <a:p>
            <a:r>
              <a:rPr lang="en-GB" sz="1350" dirty="0">
                <a:solidFill>
                  <a:srgbClr val="292929"/>
                </a:solidFill>
              </a:rPr>
              <a:t>CERN and </a:t>
            </a:r>
            <a:r>
              <a:rPr lang="en-GB" sz="1350" dirty="0">
                <a:solidFill>
                  <a:schemeClr val="tx1"/>
                </a:solidFill>
              </a:rPr>
              <a:t>Airbus UpNext, </a:t>
            </a:r>
            <a:r>
              <a:rPr lang="en-GB" sz="1350" dirty="0">
                <a:solidFill>
                  <a:srgbClr val="292929"/>
                </a:solidFill>
              </a:rPr>
              <a:t>a wholly owned subsidiary of Airbus, are exploring the potential use of superconducting technologies developed by CERN in the electrical distribution systems of future hydrogen-powered aircraft.</a:t>
            </a:r>
            <a:endParaRPr lang="en-FR" sz="1350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35D4C130-D4D5-245E-969A-17B8D122F9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8FA71E3-1837-2800-9644-4365A7FCA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7D0F4E-7E80-491F-8B7A-DF44434EEF1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47698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A38CE17-E7F6-5422-5EF0-31E7D8706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315" y="0"/>
            <a:ext cx="3946759" cy="3316316"/>
          </a:xfrm>
        </p:spPr>
        <p:txBody>
          <a:bodyPr>
            <a:normAutofit/>
          </a:bodyPr>
          <a:lstStyle/>
          <a:p>
            <a:r>
              <a:rPr lang="en-GB" sz="1800" b="1" dirty="0"/>
              <a:t>White Rabbit</a:t>
            </a:r>
            <a:endParaRPr lang="en-GB" sz="1500" dirty="0"/>
          </a:p>
          <a:p>
            <a:r>
              <a:rPr lang="en-GB" sz="1500" dirty="0"/>
              <a:t>A novel time- synchronisation system that offers sub-nanosecond accuracy and precision of a few picoseconds. </a:t>
            </a:r>
          </a:p>
          <a:p>
            <a:r>
              <a:rPr lang="en-GB" sz="1500" dirty="0"/>
              <a:t>Fully open hardware and software</a:t>
            </a:r>
          </a:p>
          <a:p>
            <a:r>
              <a:rPr lang="en-GB" sz="1500" dirty="0"/>
              <a:t>Since 2020, included in the worldwide IEEE industry standard called Precision Time Protocol (PTP)</a:t>
            </a:r>
            <a:endParaRPr lang="en-US" sz="1500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9114FF-EDD9-8B6A-0769-C7D62E8F5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Manuela.Cirilli@cern.ch</a:t>
            </a:r>
            <a:endParaRPr lang="en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C49C87A-D2F7-41D2-BCB6-31B3CC81C02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49506" y="3702893"/>
            <a:ext cx="1458501" cy="91853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E216E4A-17AB-4311-E49E-4A7F78CD3EF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FR" smtClean="0"/>
              <a:pPr/>
              <a:t>9</a:t>
            </a:fld>
            <a:endParaRPr lang="en-FR" dirty="0"/>
          </a:p>
        </p:txBody>
      </p:sp>
      <p:pic>
        <p:nvPicPr>
          <p:cNvPr id="3" name="Obraz 18">
            <a:extLst>
              <a:ext uri="{FF2B5EF4-FFF2-40B4-BE49-F238E27FC236}">
                <a16:creationId xmlns:a16="http://schemas.microsoft.com/office/drawing/2014/main" id="{F4E0020D-8EEC-B6C9-DB7D-5163DFCB0D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4130" y="102893"/>
            <a:ext cx="4800000" cy="3600000"/>
          </a:xfrm>
          <a:prstGeom prst="round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E80BE0C-282C-6F55-2A04-DFB098190F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76625">
            <a:off x="2231997" y="3197833"/>
            <a:ext cx="3750276" cy="1493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230708"/>
      </p:ext>
    </p:extLst>
  </p:cSld>
  <p:clrMapOvr>
    <a:masterClrMapping/>
  </p:clrMapOvr>
  <p:transition spd="med"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61437</TotalTime>
  <Words>868</Words>
  <Application>Microsoft Macintosh PowerPoint</Application>
  <PresentationFormat>On-screen Show (16:9)</PresentationFormat>
  <Paragraphs>110</Paragraphs>
  <Slides>18</Slides>
  <Notes>11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Arial</vt:lpstr>
      <vt:lpstr>Calibri</vt:lpstr>
      <vt:lpstr>Helvetica</vt:lpstr>
      <vt:lpstr>Helvetica Light</vt:lpstr>
      <vt:lpstr>Helvetica Neue</vt:lpstr>
      <vt:lpstr>Times New Roman</vt:lpstr>
      <vt:lpstr>White</vt:lpstr>
      <vt:lpstr>From CERN technologies to impactful innovations</vt:lpstr>
      <vt:lpstr>CERN: where the Higgs boson was discovered</vt:lpstr>
      <vt:lpstr>PowerPoint Presentation</vt:lpstr>
      <vt:lpstr>Particle physics technologies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CERN Venture Connect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Manuela Cirilli</cp:lastModifiedBy>
  <cp:revision>888</cp:revision>
  <cp:lastPrinted>2021-02-22T12:39:13Z</cp:lastPrinted>
  <dcterms:modified xsi:type="dcterms:W3CDTF">2024-09-11T12:10:40Z</dcterms:modified>
</cp:coreProperties>
</file>