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comments/modernComment_104_0.xml" ContentType="application/vnd.ms-powerpoint.comments+xml"/>
  <Override PartName="/ppt/comments/modernComment_106_0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57" r:id="rId5"/>
    <p:sldId id="258" r:id="rId6"/>
    <p:sldId id="259" r:id="rId7"/>
    <p:sldId id="265" r:id="rId8"/>
    <p:sldId id="260" r:id="rId9"/>
    <p:sldId id="261" r:id="rId10"/>
    <p:sldId id="262" r:id="rId11"/>
    <p:sldId id="263" r:id="rId12"/>
    <p:sldId id="264" r:id="rId13"/>
  </p:sldIdLst>
  <p:sldSz cx="12192000" cy="6858000"/>
  <p:notesSz cx="7772400" cy="100584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F555E5-60AF-015C-090A-40CBFB632118}" name="Aurelie Noelle Goldblatt" initials="AG" userId="zhg5o0ll1lxx/cXsGAUAGn6C0fzpuj0z+p707kuNerc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CBA59E-2E3F-4130-A405-DC7BCA9B6A6C}" v="4" dt="2024-06-17T09:18:03.1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0"/>
  </p:normalViewPr>
  <p:slideViewPr>
    <p:cSldViewPr snapToGrid="0">
      <p:cViewPr>
        <p:scale>
          <a:sx n="105" d="100"/>
          <a:sy n="105" d="100"/>
        </p:scale>
        <p:origin x="544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derico Roncarolo" clId="Web-{3AC11AAC-CAE4-4234-A02E-57E35E3F6F33}"/>
    <pc:docChg chg="modSld">
      <pc:chgData name="Federico Roncarolo" userId="" providerId="" clId="Web-{3AC11AAC-CAE4-4234-A02E-57E35E3F6F33}" dt="2024-06-11T15:48:12.533" v="148" actId="20577"/>
      <pc:docMkLst>
        <pc:docMk/>
      </pc:docMkLst>
      <pc:sldChg chg="modSp">
        <pc:chgData name="Federico Roncarolo" userId="" providerId="" clId="Web-{3AC11AAC-CAE4-4234-A02E-57E35E3F6F33}" dt="2024-06-11T15:48:12.533" v="148" actId="20577"/>
        <pc:sldMkLst>
          <pc:docMk/>
          <pc:sldMk cId="0" sldId="257"/>
        </pc:sldMkLst>
        <pc:spChg chg="mod">
          <ac:chgData name="Federico Roncarolo" userId="" providerId="" clId="Web-{3AC11AAC-CAE4-4234-A02E-57E35E3F6F33}" dt="2024-06-11T15:48:12.533" v="148" actId="20577"/>
          <ac:spMkLst>
            <pc:docMk/>
            <pc:sldMk cId="0" sldId="257"/>
            <ac:spMk id="141" creationId="{00000000-0000-0000-0000-000000000000}"/>
          </ac:spMkLst>
        </pc:spChg>
      </pc:sldChg>
    </pc:docChg>
  </pc:docChgLst>
  <pc:docChgLst>
    <pc:chgData name="Aurelie Noelle Goldblatt" clId="Web-{A657859A-0CC2-470E-A6F7-817FA8950D2C}"/>
    <pc:docChg chg="modSld">
      <pc:chgData name="Aurelie Noelle Goldblatt" userId="" providerId="" clId="Web-{A657859A-0CC2-470E-A6F7-817FA8950D2C}" dt="2024-06-12T11:44:08.183" v="192"/>
      <pc:docMkLst>
        <pc:docMk/>
      </pc:docMkLst>
      <pc:sldChg chg="modSp">
        <pc:chgData name="Aurelie Noelle Goldblatt" userId="" providerId="" clId="Web-{A657859A-0CC2-470E-A6F7-817FA8950D2C}" dt="2024-06-12T11:44:08.183" v="192"/>
        <pc:sldMkLst>
          <pc:docMk/>
          <pc:sldMk cId="1387931011" sldId="265"/>
        </pc:sldMkLst>
        <pc:graphicFrameChg chg="mod modGraphic">
          <ac:chgData name="Aurelie Noelle Goldblatt" userId="" providerId="" clId="Web-{A657859A-0CC2-470E-A6F7-817FA8950D2C}" dt="2024-06-12T11:44:08.183" v="192"/>
          <ac:graphicFrameMkLst>
            <pc:docMk/>
            <pc:sldMk cId="1387931011" sldId="265"/>
            <ac:graphicFrameMk id="3" creationId="{C141B198-90AC-3743-A6D7-A2782AD08701}"/>
          </ac:graphicFrameMkLst>
        </pc:graphicFrameChg>
      </pc:sldChg>
    </pc:docChg>
  </pc:docChgLst>
  <pc:docChgLst>
    <pc:chgData name="Aurelie Noelle Goldblatt" clId="Web-{BA472BC7-F979-414E-8C94-9A9DAC35028E}"/>
    <pc:docChg chg="mod addSld modSld">
      <pc:chgData name="Aurelie Noelle Goldblatt" userId="" providerId="" clId="Web-{BA472BC7-F979-414E-8C94-9A9DAC35028E}" dt="2024-06-11T13:50:22.902" v="193"/>
      <pc:docMkLst>
        <pc:docMk/>
      </pc:docMkLst>
      <pc:sldChg chg="addSp delSp modSp">
        <pc:chgData name="Aurelie Noelle Goldblatt" userId="" providerId="" clId="Web-{BA472BC7-F979-414E-8C94-9A9DAC35028E}" dt="2024-06-11T13:45:28.517" v="126" actId="20577"/>
        <pc:sldMkLst>
          <pc:docMk/>
          <pc:sldMk cId="0" sldId="259"/>
        </pc:sldMkLst>
        <pc:spChg chg="mod">
          <ac:chgData name="Aurelie Noelle Goldblatt" userId="" providerId="" clId="Web-{BA472BC7-F979-414E-8C94-9A9DAC35028E}" dt="2024-06-11T13:45:28.517" v="126" actId="20577"/>
          <ac:spMkLst>
            <pc:docMk/>
            <pc:sldMk cId="0" sldId="259"/>
            <ac:spMk id="151" creationId="{00000000-0000-0000-0000-000000000000}"/>
          </ac:spMkLst>
        </pc:spChg>
        <pc:graphicFrameChg chg="add del mod">
          <ac:chgData name="Aurelie Noelle Goldblatt" userId="" providerId="" clId="Web-{BA472BC7-F979-414E-8C94-9A9DAC35028E}" dt="2024-06-11T13:41:06.946" v="2"/>
          <ac:graphicFrameMkLst>
            <pc:docMk/>
            <pc:sldMk cId="0" sldId="259"/>
            <ac:graphicFrameMk id="3" creationId="{E7199E0D-C4B2-FB21-31D9-246307A1DD90}"/>
          </ac:graphicFrameMkLst>
        </pc:graphicFrameChg>
      </pc:sldChg>
      <pc:sldChg chg="modSp addCm">
        <pc:chgData name="Aurelie Noelle Goldblatt" userId="" providerId="" clId="Web-{BA472BC7-F979-414E-8C94-9A9DAC35028E}" dt="2024-06-11T13:50:07.839" v="192" actId="20577"/>
        <pc:sldMkLst>
          <pc:docMk/>
          <pc:sldMk cId="0" sldId="260"/>
        </pc:sldMkLst>
        <pc:spChg chg="mod">
          <ac:chgData name="Aurelie Noelle Goldblatt" userId="" providerId="" clId="Web-{BA472BC7-F979-414E-8C94-9A9DAC35028E}" dt="2024-06-11T13:50:07.839" v="192" actId="20577"/>
          <ac:spMkLst>
            <pc:docMk/>
            <pc:sldMk cId="0" sldId="260"/>
            <ac:spMk id="156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Aurelie Noelle Goldblatt" userId="" providerId="" clId="Web-{BA472BC7-F979-414E-8C94-9A9DAC35028E}" dt="2024-06-11T13:50:01.182" v="191"/>
              <pc2:cmMkLst xmlns:pc2="http://schemas.microsoft.com/office/powerpoint/2019/9/main/command">
                <pc:docMk/>
                <pc:sldMk cId="0" sldId="260"/>
                <pc2:cmMk id="{F12FC583-0FEF-4468-9E5C-E7B2A5E99080}"/>
              </pc2:cmMkLst>
            </pc226:cmChg>
          </p:ext>
        </pc:extLst>
      </pc:sldChg>
      <pc:sldChg chg="modSp addCm modCm">
        <pc:chgData name="Aurelie Noelle Goldblatt" userId="" providerId="" clId="Web-{BA472BC7-F979-414E-8C94-9A9DAC35028E}" dt="2024-06-11T13:50:22.902" v="193"/>
        <pc:sldMkLst>
          <pc:docMk/>
          <pc:sldMk cId="0" sldId="262"/>
        </pc:sldMkLst>
        <pc:spChg chg="mod">
          <ac:chgData name="Aurelie Noelle Goldblatt" userId="" providerId="" clId="Web-{BA472BC7-F979-414E-8C94-9A9DAC35028E}" dt="2024-06-11T13:49:17.790" v="188" actId="20577"/>
          <ac:spMkLst>
            <pc:docMk/>
            <pc:sldMk cId="0" sldId="262"/>
            <ac:spMk id="166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Aurelie Noelle Goldblatt" userId="" providerId="" clId="Web-{BA472BC7-F979-414E-8C94-9A9DAC35028E}" dt="2024-06-11T13:50:22.902" v="193"/>
              <pc2:cmMkLst xmlns:pc2="http://schemas.microsoft.com/office/powerpoint/2019/9/main/command">
                <pc:docMk/>
                <pc:sldMk cId="0" sldId="262"/>
                <pc2:cmMk id="{67ACEBDD-9FF7-43D5-82E0-51EE9D3C53BE}"/>
              </pc2:cmMkLst>
            </pc226:cmChg>
          </p:ext>
        </pc:extLst>
      </pc:sldChg>
      <pc:sldChg chg="addSp delSp modSp add replId">
        <pc:chgData name="Aurelie Noelle Goldblatt" userId="" providerId="" clId="Web-{BA472BC7-F979-414E-8C94-9A9DAC35028E}" dt="2024-06-11T13:44:16.765" v="120"/>
        <pc:sldMkLst>
          <pc:docMk/>
          <pc:sldMk cId="1387931011" sldId="265"/>
        </pc:sldMkLst>
        <pc:spChg chg="del mod">
          <ac:chgData name="Aurelie Noelle Goldblatt" userId="" providerId="" clId="Web-{BA472BC7-F979-414E-8C94-9A9DAC35028E}" dt="2024-06-11T13:43:25.419" v="69"/>
          <ac:spMkLst>
            <pc:docMk/>
            <pc:sldMk cId="1387931011" sldId="265"/>
            <ac:spMk id="151" creationId="{00000000-0000-0000-0000-000000000000}"/>
          </ac:spMkLst>
        </pc:spChg>
        <pc:graphicFrameChg chg="add mod modGraphic">
          <ac:chgData name="Aurelie Noelle Goldblatt" userId="" providerId="" clId="Web-{BA472BC7-F979-414E-8C94-9A9DAC35028E}" dt="2024-06-11T13:44:16.765" v="120"/>
          <ac:graphicFrameMkLst>
            <pc:docMk/>
            <pc:sldMk cId="1387931011" sldId="265"/>
            <ac:graphicFrameMk id="3" creationId="{C141B198-90AC-3743-A6D7-A2782AD08701}"/>
          </ac:graphicFrameMkLst>
        </pc:graphicFrameChg>
      </pc:sldChg>
    </pc:docChg>
  </pc:docChgLst>
  <pc:docChgLst>
    <pc:chgData name="Federico Roncarolo" clId="Web-{C320D085-6008-459B-B40A-24531663DBFB}"/>
    <pc:docChg chg="modSld">
      <pc:chgData name="Federico Roncarolo" userId="" providerId="" clId="Web-{C320D085-6008-459B-B40A-24531663DBFB}" dt="2024-06-12T05:47:32.624" v="323"/>
      <pc:docMkLst>
        <pc:docMk/>
      </pc:docMkLst>
      <pc:sldChg chg="modSp">
        <pc:chgData name="Federico Roncarolo" userId="" providerId="" clId="Web-{C320D085-6008-459B-B40A-24531663DBFB}" dt="2024-06-12T05:40:32.014" v="1" actId="20577"/>
        <pc:sldMkLst>
          <pc:docMk/>
          <pc:sldMk cId="0" sldId="257"/>
        </pc:sldMkLst>
        <pc:spChg chg="mod">
          <ac:chgData name="Federico Roncarolo" userId="" providerId="" clId="Web-{C320D085-6008-459B-B40A-24531663DBFB}" dt="2024-06-12T05:40:32.014" v="1" actId="20577"/>
          <ac:spMkLst>
            <pc:docMk/>
            <pc:sldMk cId="0" sldId="257"/>
            <ac:spMk id="141" creationId="{00000000-0000-0000-0000-000000000000}"/>
          </ac:spMkLst>
        </pc:spChg>
      </pc:sldChg>
      <pc:sldChg chg="modSp">
        <pc:chgData name="Federico Roncarolo" userId="" providerId="" clId="Web-{C320D085-6008-459B-B40A-24531663DBFB}" dt="2024-06-12T05:40:47.217" v="3" actId="20577"/>
        <pc:sldMkLst>
          <pc:docMk/>
          <pc:sldMk cId="0" sldId="258"/>
        </pc:sldMkLst>
        <pc:spChg chg="mod">
          <ac:chgData name="Federico Roncarolo" userId="" providerId="" clId="Web-{C320D085-6008-459B-B40A-24531663DBFB}" dt="2024-06-12T05:40:47.217" v="3" actId="20577"/>
          <ac:spMkLst>
            <pc:docMk/>
            <pc:sldMk cId="0" sldId="258"/>
            <ac:spMk id="146" creationId="{00000000-0000-0000-0000-000000000000}"/>
          </ac:spMkLst>
        </pc:spChg>
      </pc:sldChg>
      <pc:sldChg chg="modSp">
        <pc:chgData name="Federico Roncarolo" userId="" providerId="" clId="Web-{C320D085-6008-459B-B40A-24531663DBFB}" dt="2024-06-12T05:42:21.549" v="41" actId="20577"/>
        <pc:sldMkLst>
          <pc:docMk/>
          <pc:sldMk cId="0" sldId="259"/>
        </pc:sldMkLst>
        <pc:spChg chg="mod">
          <ac:chgData name="Federico Roncarolo" userId="" providerId="" clId="Web-{C320D085-6008-459B-B40A-24531663DBFB}" dt="2024-06-12T05:42:21.549" v="41" actId="20577"/>
          <ac:spMkLst>
            <pc:docMk/>
            <pc:sldMk cId="0" sldId="259"/>
            <ac:spMk id="151" creationId="{00000000-0000-0000-0000-000000000000}"/>
          </ac:spMkLst>
        </pc:spChg>
      </pc:sldChg>
      <pc:sldChg chg="modSp">
        <pc:chgData name="Federico Roncarolo" userId="" providerId="" clId="Web-{C320D085-6008-459B-B40A-24531663DBFB}" dt="2024-06-12T05:47:32.624" v="323"/>
        <pc:sldMkLst>
          <pc:docMk/>
          <pc:sldMk cId="1387931011" sldId="265"/>
        </pc:sldMkLst>
        <pc:graphicFrameChg chg="mod modGraphic">
          <ac:chgData name="Federico Roncarolo" userId="" providerId="" clId="Web-{C320D085-6008-459B-B40A-24531663DBFB}" dt="2024-06-12T05:47:32.624" v="323"/>
          <ac:graphicFrameMkLst>
            <pc:docMk/>
            <pc:sldMk cId="1387931011" sldId="265"/>
            <ac:graphicFrameMk id="3" creationId="{C141B198-90AC-3743-A6D7-A2782AD08701}"/>
          </ac:graphicFrameMkLst>
        </pc:graphicFrameChg>
      </pc:sldChg>
    </pc:docChg>
  </pc:docChgLst>
  <pc:docChgLst>
    <pc:chgData name="David Belohrad" clId="Web-{83CBA59E-2E3F-4130-A405-DC7BCA9B6A6C}"/>
    <pc:docChg chg="modSld">
      <pc:chgData name="David Belohrad" userId="" providerId="" clId="Web-{83CBA59E-2E3F-4130-A405-DC7BCA9B6A6C}" dt="2024-06-17T09:17:54.525" v="1"/>
      <pc:docMkLst>
        <pc:docMk/>
      </pc:docMkLst>
      <pc:sldChg chg="modSp">
        <pc:chgData name="David Belohrad" userId="" providerId="" clId="Web-{83CBA59E-2E3F-4130-A405-DC7BCA9B6A6C}" dt="2024-06-17T09:17:54.525" v="1"/>
        <pc:sldMkLst>
          <pc:docMk/>
          <pc:sldMk cId="1387931011" sldId="265"/>
        </pc:sldMkLst>
        <pc:graphicFrameChg chg="mod modGraphic">
          <ac:chgData name="David Belohrad" userId="" providerId="" clId="Web-{83CBA59E-2E3F-4130-A405-DC7BCA9B6A6C}" dt="2024-06-17T09:17:54.525" v="1"/>
          <ac:graphicFrameMkLst>
            <pc:docMk/>
            <pc:sldMk cId="1387931011" sldId="265"/>
            <ac:graphicFrameMk id="3" creationId="{C141B198-90AC-3743-A6D7-A2782AD08701}"/>
          </ac:graphicFrameMkLst>
        </pc:graphicFrameChg>
      </pc:sldChg>
    </pc:docChg>
  </pc:docChgLst>
  <pc:docChgLst>
    <pc:chgData name="Federico Roncarolo" clId="Web-{C08C4E26-5D81-4C27-A694-37D375FAC0BF}"/>
    <pc:docChg chg="modSld">
      <pc:chgData name="Federico Roncarolo" userId="" providerId="" clId="Web-{C08C4E26-5D81-4C27-A694-37D375FAC0BF}" dt="2024-06-12T09:22:12.393" v="1111" actId="1076"/>
      <pc:docMkLst>
        <pc:docMk/>
      </pc:docMkLst>
      <pc:sldChg chg="modSp">
        <pc:chgData name="Federico Roncarolo" userId="" providerId="" clId="Web-{C08C4E26-5D81-4C27-A694-37D375FAC0BF}" dt="2024-06-12T08:55:07.360" v="244" actId="20577"/>
        <pc:sldMkLst>
          <pc:docMk/>
          <pc:sldMk cId="0" sldId="257"/>
        </pc:sldMkLst>
        <pc:spChg chg="mod">
          <ac:chgData name="Federico Roncarolo" userId="" providerId="" clId="Web-{C08C4E26-5D81-4C27-A694-37D375FAC0BF}" dt="2024-06-12T08:55:07.360" v="244" actId="20577"/>
          <ac:spMkLst>
            <pc:docMk/>
            <pc:sldMk cId="0" sldId="257"/>
            <ac:spMk id="141" creationId="{00000000-0000-0000-0000-000000000000}"/>
          </ac:spMkLst>
        </pc:spChg>
      </pc:sldChg>
      <pc:sldChg chg="modSp">
        <pc:chgData name="Federico Roncarolo" userId="" providerId="" clId="Web-{C08C4E26-5D81-4C27-A694-37D375FAC0BF}" dt="2024-06-12T08:56:33.298" v="273" actId="20577"/>
        <pc:sldMkLst>
          <pc:docMk/>
          <pc:sldMk cId="0" sldId="259"/>
        </pc:sldMkLst>
        <pc:spChg chg="mod">
          <ac:chgData name="Federico Roncarolo" userId="" providerId="" clId="Web-{C08C4E26-5D81-4C27-A694-37D375FAC0BF}" dt="2024-06-12T08:56:33.298" v="273" actId="20577"/>
          <ac:spMkLst>
            <pc:docMk/>
            <pc:sldMk cId="0" sldId="259"/>
            <ac:spMk id="151" creationId="{00000000-0000-0000-0000-000000000000}"/>
          </ac:spMkLst>
        </pc:spChg>
      </pc:sldChg>
      <pc:sldChg chg="modSp">
        <pc:chgData name="Federico Roncarolo" userId="" providerId="" clId="Web-{C08C4E26-5D81-4C27-A694-37D375FAC0BF}" dt="2024-06-12T09:14:40.248" v="936" actId="20577"/>
        <pc:sldMkLst>
          <pc:docMk/>
          <pc:sldMk cId="0" sldId="260"/>
        </pc:sldMkLst>
        <pc:spChg chg="mod">
          <ac:chgData name="Federico Roncarolo" userId="" providerId="" clId="Web-{C08C4E26-5D81-4C27-A694-37D375FAC0BF}" dt="2024-06-12T09:14:40.248" v="936" actId="20577"/>
          <ac:spMkLst>
            <pc:docMk/>
            <pc:sldMk cId="0" sldId="260"/>
            <ac:spMk id="156" creationId="{00000000-0000-0000-0000-000000000000}"/>
          </ac:spMkLst>
        </pc:spChg>
      </pc:sldChg>
      <pc:sldChg chg="modSp">
        <pc:chgData name="Federico Roncarolo" userId="" providerId="" clId="Web-{C08C4E26-5D81-4C27-A694-37D375FAC0BF}" dt="2024-06-12T09:16:04.545" v="960" actId="20577"/>
        <pc:sldMkLst>
          <pc:docMk/>
          <pc:sldMk cId="0" sldId="261"/>
        </pc:sldMkLst>
        <pc:spChg chg="mod">
          <ac:chgData name="Federico Roncarolo" userId="" providerId="" clId="Web-{C08C4E26-5D81-4C27-A694-37D375FAC0BF}" dt="2024-06-12T09:16:04.545" v="960" actId="20577"/>
          <ac:spMkLst>
            <pc:docMk/>
            <pc:sldMk cId="0" sldId="261"/>
            <ac:spMk id="161" creationId="{00000000-0000-0000-0000-000000000000}"/>
          </ac:spMkLst>
        </pc:spChg>
      </pc:sldChg>
      <pc:sldChg chg="modSp">
        <pc:chgData name="Federico Roncarolo" userId="" providerId="" clId="Web-{C08C4E26-5D81-4C27-A694-37D375FAC0BF}" dt="2024-06-12T09:21:00.205" v="1110" actId="20577"/>
        <pc:sldMkLst>
          <pc:docMk/>
          <pc:sldMk cId="0" sldId="262"/>
        </pc:sldMkLst>
        <pc:spChg chg="mod">
          <ac:chgData name="Federico Roncarolo" userId="" providerId="" clId="Web-{C08C4E26-5D81-4C27-A694-37D375FAC0BF}" dt="2024-06-12T09:21:00.205" v="1110" actId="20577"/>
          <ac:spMkLst>
            <pc:docMk/>
            <pc:sldMk cId="0" sldId="262"/>
            <ac:spMk id="166" creationId="{00000000-0000-0000-0000-000000000000}"/>
          </ac:spMkLst>
        </pc:spChg>
      </pc:sldChg>
      <pc:sldChg chg="modSp">
        <pc:chgData name="Federico Roncarolo" userId="" providerId="" clId="Web-{C08C4E26-5D81-4C27-A694-37D375FAC0BF}" dt="2024-06-12T09:22:12.393" v="1111" actId="1076"/>
        <pc:sldMkLst>
          <pc:docMk/>
          <pc:sldMk cId="0" sldId="263"/>
        </pc:sldMkLst>
        <pc:graphicFrameChg chg="mod">
          <ac:chgData name="Federico Roncarolo" userId="" providerId="" clId="Web-{C08C4E26-5D81-4C27-A694-37D375FAC0BF}" dt="2024-06-12T09:22:12.393" v="1111" actId="1076"/>
          <ac:graphicFrameMkLst>
            <pc:docMk/>
            <pc:sldMk cId="0" sldId="263"/>
            <ac:graphicFrameMk id="175" creationId="{00000000-0000-0000-0000-000000000000}"/>
          </ac:graphicFrameMkLst>
        </pc:graphicFrameChg>
      </pc:sldChg>
      <pc:sldChg chg="modSp">
        <pc:chgData name="Federico Roncarolo" userId="" providerId="" clId="Web-{C08C4E26-5D81-4C27-A694-37D375FAC0BF}" dt="2024-06-12T09:04:26.194" v="606"/>
        <pc:sldMkLst>
          <pc:docMk/>
          <pc:sldMk cId="1387931011" sldId="265"/>
        </pc:sldMkLst>
        <pc:graphicFrameChg chg="mod modGraphic">
          <ac:chgData name="Federico Roncarolo" userId="" providerId="" clId="Web-{C08C4E26-5D81-4C27-A694-37D375FAC0BF}" dt="2024-06-12T09:04:26.194" v="606"/>
          <ac:graphicFrameMkLst>
            <pc:docMk/>
            <pc:sldMk cId="1387931011" sldId="265"/>
            <ac:graphicFrameMk id="3" creationId="{C141B198-90AC-3743-A6D7-A2782AD08701}"/>
          </ac:graphicFrameMkLst>
        </pc:graphicFrameChg>
      </pc:sldChg>
    </pc:docChg>
  </pc:docChgLst>
  <pc:docChgLst>
    <pc:chgData name="Aurelie Noelle Goldblatt" clId="Web-{665F409B-8184-4323-B8AF-36617DA7165B}"/>
    <pc:docChg chg="modSld">
      <pc:chgData name="Aurelie Noelle Goldblatt" userId="" providerId="" clId="Web-{665F409B-8184-4323-B8AF-36617DA7165B}" dt="2024-06-14T12:44:00.918" v="3"/>
      <pc:docMkLst>
        <pc:docMk/>
      </pc:docMkLst>
      <pc:sldChg chg="modSp">
        <pc:chgData name="Aurelie Noelle Goldblatt" userId="" providerId="" clId="Web-{665F409B-8184-4323-B8AF-36617DA7165B}" dt="2024-06-14T12:44:00.918" v="3"/>
        <pc:sldMkLst>
          <pc:docMk/>
          <pc:sldMk cId="1387931011" sldId="265"/>
        </pc:sldMkLst>
        <pc:graphicFrameChg chg="mod modGraphic">
          <ac:chgData name="Aurelie Noelle Goldblatt" userId="" providerId="" clId="Web-{665F409B-8184-4323-B8AF-36617DA7165B}" dt="2024-06-14T12:44:00.918" v="3"/>
          <ac:graphicFrameMkLst>
            <pc:docMk/>
            <pc:sldMk cId="1387931011" sldId="265"/>
            <ac:graphicFrameMk id="3" creationId="{C141B198-90AC-3743-A6D7-A2782AD08701}"/>
          </ac:graphicFrameMkLst>
        </pc:graphicFrameChg>
      </pc:sldChg>
    </pc:docChg>
  </pc:docChgLst>
</pc:chgInfo>
</file>

<file path=ppt/comments/modernComment_104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12FC583-0FEF-4468-9E5C-E7B2A5E99080}" authorId="{1FF555E5-60AF-015C-090A-40CBFB632118}" created="2024-06-11T13:50:01.18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60"/>
      <ac:spMk id="156" creationId="{00000000-0000-0000-0000-000000000000}"/>
    </ac:deMkLst>
    <p188:txBody>
      <a:bodyPr/>
      <a:lstStyle/>
      <a:p>
        <a:r>
          <a:rPr lang="en-GB"/>
          <a:t>1 month per activity or overall for installation? Discussed with Chiara?</a:t>
        </a:r>
      </a:p>
    </p188:txBody>
  </p188:cm>
</p188:cmLst>
</file>

<file path=ppt/comments/modernComment_106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7ACEBDD-9FF7-43D5-82E0-51EE9D3C53BE}" authorId="{1FF555E5-60AF-015C-090A-40CBFB632118}" created="2024-06-11T13:49:15.11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62"/>
      <ac:spMk id="166" creationId="{00000000-0000-0000-0000-000000000000}"/>
    </ac:deMkLst>
    <p188:txBody>
      <a:bodyPr/>
      <a:lstStyle/>
      <a:p>
        <a:r>
          <a:rPr lang="en-GB"/>
          <a:t>I don't see why we cannot install if LS3 shift or late LS4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415FB23-71A2-4568-855C-DA62059C7A0E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46C6B04-F051-496F-A63F-7B461EF3B2D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7B2D4F9-45F5-4B1C-8F48-F7D01DD0F80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6BD9424-CAD8-4BD2-8B44-EF0B9C9B8941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6041E08-D425-47E9-B6A9-3B7402E1110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0729A93-E62C-4CC2-BCFC-B1795405B78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00AFC1D-A18A-4E52-92BB-BBAB078463B1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2DEB1DD-5284-42AF-BAD5-74C4B7CC95F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4E0C1E9-9DDF-41DA-9221-9A34953CF06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B2C97C3-E0DA-488D-93D9-474E34B9AEB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B9A7CC6-3BDD-40B6-9B21-80C210C7EB8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89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0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1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30F0C15-554D-4EFC-8AE5-C8AC3F51D4ED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3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3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13"/>
          <p:cNvSpPr/>
          <p:nvPr/>
        </p:nvSpPr>
        <p:spPr>
          <a:xfrm>
            <a:off x="407880" y="6376320"/>
            <a:ext cx="11376000" cy="360"/>
          </a:xfrm>
          <a:prstGeom prst="line">
            <a:avLst/>
          </a:prstGeom>
          <a:ln w="952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1" name="Picture 11" descr="A picture containing venn diagram&#10;&#10;Description automatically generated"/>
          <p:cNvPicPr/>
          <p:nvPr/>
        </p:nvPicPr>
        <p:blipFill>
          <a:blip r:embed="rId14"/>
          <a:stretch/>
        </p:blipFill>
        <p:spPr>
          <a:xfrm>
            <a:off x="959760" y="6407280"/>
            <a:ext cx="495000" cy="393120"/>
          </a:xfrm>
          <a:prstGeom prst="rect">
            <a:avLst/>
          </a:prstGeom>
          <a:ln w="0">
            <a:noFill/>
          </a:ln>
        </p:spPr>
      </p:pic>
      <p:pic>
        <p:nvPicPr>
          <p:cNvPr id="2" name="Picture 9"/>
          <p:cNvPicPr/>
          <p:nvPr/>
        </p:nvPicPr>
        <p:blipFill>
          <a:blip r:embed="rId15"/>
          <a:stretch/>
        </p:blipFill>
        <p:spPr>
          <a:xfrm>
            <a:off x="417240" y="6403680"/>
            <a:ext cx="396360" cy="396360"/>
          </a:xfrm>
          <a:prstGeom prst="rect">
            <a:avLst/>
          </a:prstGeom>
          <a:ln w="0">
            <a:noFill/>
          </a:ln>
        </p:spPr>
      </p:pic>
      <p:sp>
        <p:nvSpPr>
          <p:cNvPr id="3" name="Straight Connector 12"/>
          <p:cNvSpPr/>
          <p:nvPr/>
        </p:nvSpPr>
        <p:spPr>
          <a:xfrm>
            <a:off x="412560" y="955080"/>
            <a:ext cx="11376000" cy="360"/>
          </a:xfrm>
          <a:prstGeom prst="line">
            <a:avLst/>
          </a:prstGeom>
          <a:ln w="952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" name="Picture 14"/>
          <p:cNvPicPr/>
          <p:nvPr/>
        </p:nvPicPr>
        <p:blipFill>
          <a:blip r:embed="rId16"/>
          <a:stretch/>
        </p:blipFill>
        <p:spPr>
          <a:xfrm>
            <a:off x="1455120" y="6403680"/>
            <a:ext cx="571680" cy="396360"/>
          </a:xfrm>
          <a:prstGeom prst="rect">
            <a:avLst/>
          </a:prstGeom>
          <a:ln w="0">
            <a:noFill/>
          </a:ln>
        </p:spPr>
      </p:pic>
      <p:pic>
        <p:nvPicPr>
          <p:cNvPr id="5" name="Image 2" descr="logooutline.eps"/>
          <p:cNvPicPr/>
          <p:nvPr/>
        </p:nvPicPr>
        <p:blipFill>
          <a:blip r:embed="rId17"/>
          <a:stretch/>
        </p:blipFill>
        <p:spPr>
          <a:xfrm>
            <a:off x="5106240" y="710280"/>
            <a:ext cx="1990080" cy="196992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5000" b="1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br>
              <a:rPr sz="5000"/>
            </a:br>
            <a:endParaRPr lang="en-US" sz="5000" b="0" strike="noStrike" spc="-1">
              <a:solidFill>
                <a:srgbClr val="0033A0"/>
              </a:solidFill>
              <a:latin typeface="Arial"/>
            </a:endParaRPr>
          </a:p>
        </p:txBody>
      </p:sp>
      <p:pic>
        <p:nvPicPr>
          <p:cNvPr id="7" name="Picture 7" descr="Logo&#10;&#10;Description automatically generated"/>
          <p:cNvPicPr/>
          <p:nvPr/>
        </p:nvPicPr>
        <p:blipFill>
          <a:blip r:embed="rId18"/>
          <a:stretch/>
        </p:blipFill>
        <p:spPr>
          <a:xfrm>
            <a:off x="11080440" y="145800"/>
            <a:ext cx="1208520" cy="959760"/>
          </a:xfrm>
          <a:prstGeom prst="rect">
            <a:avLst/>
          </a:prstGeom>
          <a:ln w="0">
            <a:noFill/>
          </a:ln>
        </p:spPr>
      </p:pic>
      <p:pic>
        <p:nvPicPr>
          <p:cNvPr id="8" name="Picture 6"/>
          <p:cNvPicPr/>
          <p:nvPr/>
        </p:nvPicPr>
        <p:blipFill>
          <a:blip r:embed="rId19"/>
          <a:stretch/>
        </p:blipFill>
        <p:spPr>
          <a:xfrm>
            <a:off x="16920" y="3600"/>
            <a:ext cx="1393920" cy="1228680"/>
          </a:xfrm>
          <a:prstGeom prst="rect">
            <a:avLst/>
          </a:prstGeom>
          <a:ln w="0">
            <a:noFill/>
          </a:ln>
        </p:spPr>
      </p:pic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C4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traight Connector 13"/>
          <p:cNvSpPr/>
          <p:nvPr/>
        </p:nvSpPr>
        <p:spPr>
          <a:xfrm>
            <a:off x="407880" y="6376320"/>
            <a:ext cx="11376000" cy="360"/>
          </a:xfrm>
          <a:prstGeom prst="line">
            <a:avLst/>
          </a:prstGeom>
          <a:ln w="952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Picture 11" descr="A picture containing venn diagram&#10;&#10;Description automatically generated"/>
          <p:cNvPicPr/>
          <p:nvPr/>
        </p:nvPicPr>
        <p:blipFill>
          <a:blip r:embed="rId14"/>
          <a:stretch/>
        </p:blipFill>
        <p:spPr>
          <a:xfrm>
            <a:off x="959760" y="6407280"/>
            <a:ext cx="495000" cy="393120"/>
          </a:xfrm>
          <a:prstGeom prst="rect">
            <a:avLst/>
          </a:prstGeom>
          <a:ln w="0">
            <a:noFill/>
          </a:ln>
        </p:spPr>
      </p:pic>
      <p:pic>
        <p:nvPicPr>
          <p:cNvPr id="48" name="Picture 9"/>
          <p:cNvPicPr/>
          <p:nvPr/>
        </p:nvPicPr>
        <p:blipFill>
          <a:blip r:embed="rId15"/>
          <a:stretch/>
        </p:blipFill>
        <p:spPr>
          <a:xfrm>
            <a:off x="417240" y="6403680"/>
            <a:ext cx="396360" cy="396360"/>
          </a:xfrm>
          <a:prstGeom prst="rect">
            <a:avLst/>
          </a:prstGeom>
          <a:ln w="0">
            <a:noFill/>
          </a:ln>
        </p:spPr>
      </p:pic>
      <p:sp>
        <p:nvSpPr>
          <p:cNvPr id="49" name="Straight Connector 12"/>
          <p:cNvSpPr/>
          <p:nvPr/>
        </p:nvSpPr>
        <p:spPr>
          <a:xfrm>
            <a:off x="412560" y="955080"/>
            <a:ext cx="11376000" cy="360"/>
          </a:xfrm>
          <a:prstGeom prst="line">
            <a:avLst/>
          </a:prstGeom>
          <a:ln w="952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50" name="Picture 14"/>
          <p:cNvPicPr/>
          <p:nvPr/>
        </p:nvPicPr>
        <p:blipFill>
          <a:blip r:embed="rId16"/>
          <a:stretch/>
        </p:blipFill>
        <p:spPr>
          <a:xfrm>
            <a:off x="1455120" y="6403680"/>
            <a:ext cx="571680" cy="396360"/>
          </a:xfrm>
          <a:prstGeom prst="rect">
            <a:avLst/>
          </a:prstGeom>
          <a:ln w="0">
            <a:noFill/>
          </a:ln>
        </p:spPr>
      </p:pic>
      <p:sp>
        <p:nvSpPr>
          <p:cNvPr id="51" name="PlaceHolder 1"/>
          <p:cNvSpPr>
            <a:spLocks noGrp="1"/>
          </p:cNvSpPr>
          <p:nvPr>
            <p:ph type="body"/>
          </p:nvPr>
        </p:nvSpPr>
        <p:spPr>
          <a:xfrm>
            <a:off x="407880" y="1071720"/>
            <a:ext cx="11375640" cy="530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2100" b="1" strike="noStrike" spc="-1">
                <a:solidFill>
                  <a:srgbClr val="2F2F2F"/>
                </a:solidFill>
                <a:latin typeface="Arial"/>
              </a:rPr>
              <a:t>Click to edit Master text styles</a:t>
            </a:r>
            <a:endParaRPr lang="en-US" sz="2100" b="1" strike="noStrike" spc="-1">
              <a:solidFill>
                <a:srgbClr val="171717"/>
              </a:solidFill>
              <a:latin typeface="Arial"/>
            </a:endParaRPr>
          </a:p>
          <a:p>
            <a:pPr marL="324000" lvl="1" indent="-3240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800" b="0" strike="noStrike" spc="-1">
                <a:solidFill>
                  <a:srgbClr val="2F2F2F"/>
                </a:solidFill>
                <a:latin typeface="Arial"/>
              </a:rPr>
              <a:t>Second level</a:t>
            </a:r>
            <a:endParaRPr lang="en-US" sz="1800" b="0" strike="noStrike" spc="-1">
              <a:solidFill>
                <a:srgbClr val="171717"/>
              </a:solidFill>
              <a:latin typeface="Arial"/>
            </a:endParaRPr>
          </a:p>
          <a:p>
            <a:pPr marL="648000" lvl="2" indent="-3240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700" b="0" strike="noStrike" spc="-1">
                <a:solidFill>
                  <a:srgbClr val="2F2F2F"/>
                </a:solidFill>
                <a:latin typeface="Arial"/>
              </a:rPr>
              <a:t>Third level</a:t>
            </a:r>
            <a:endParaRPr lang="en-US" sz="1700" b="0" strike="noStrike" spc="-1">
              <a:solidFill>
                <a:srgbClr val="171717"/>
              </a:solidFill>
              <a:latin typeface="Arial"/>
            </a:endParaRPr>
          </a:p>
          <a:p>
            <a:pPr marL="972000" lvl="3" indent="-3240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pos="0" algn="l"/>
              </a:tabLst>
            </a:pPr>
            <a:r>
              <a:rPr lang="en-US" sz="1600" b="0" strike="noStrike" spc="-1">
                <a:solidFill>
                  <a:srgbClr val="2F2F2F"/>
                </a:solidFill>
                <a:latin typeface="Arial"/>
              </a:rPr>
              <a:t>Fourth level</a:t>
            </a:r>
            <a:endParaRPr lang="en-US" sz="1600" b="0" strike="noStrike" spc="-1">
              <a:solidFill>
                <a:srgbClr val="1C446A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title"/>
          </p:nvPr>
        </p:nvSpPr>
        <p:spPr>
          <a:xfrm>
            <a:off x="407880" y="242280"/>
            <a:ext cx="11375640" cy="700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3600" b="1" strike="noStrike" spc="-1">
                <a:solidFill>
                  <a:srgbClr val="0033A0"/>
                </a:solidFill>
                <a:latin typeface="Arial"/>
              </a:rPr>
              <a:t>Click to edit Master title style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dt" idx="1"/>
          </p:nvPr>
        </p:nvSpPr>
        <p:spPr>
          <a:xfrm>
            <a:off x="3326760" y="6505200"/>
            <a:ext cx="78948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&lt;date/time&gt;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ftr" idx="2"/>
          </p:nvPr>
        </p:nvSpPr>
        <p:spPr>
          <a:xfrm>
            <a:off x="4259160" y="6510600"/>
            <a:ext cx="6571800" cy="237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2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0033A0"/>
                </a:solidFill>
                <a:latin typeface="Arial"/>
              </a:rPr>
              <a:t>&lt;footer&gt;</a:t>
            </a:r>
            <a:endParaRPr lang="en-US" sz="1200" b="0" strike="noStrike" spc="-1">
              <a:latin typeface="Times New Roman"/>
            </a:endParaRPr>
          </a:p>
        </p:txBody>
      </p:sp>
      <p:sp>
        <p:nvSpPr>
          <p:cNvPr id="55" name="PlaceHolder 5"/>
          <p:cNvSpPr>
            <a:spLocks noGrp="1"/>
          </p:cNvSpPr>
          <p:nvPr>
            <p:ph type="sldNum" idx="3"/>
          </p:nvPr>
        </p:nvSpPr>
        <p:spPr>
          <a:xfrm>
            <a:off x="11107440" y="6510600"/>
            <a:ext cx="68076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6EDF7B4-5DBD-46C1-B64B-99D55CF1384E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traight Connector 13"/>
          <p:cNvSpPr/>
          <p:nvPr/>
        </p:nvSpPr>
        <p:spPr>
          <a:xfrm>
            <a:off x="407880" y="6376320"/>
            <a:ext cx="11376000" cy="360"/>
          </a:xfrm>
          <a:prstGeom prst="line">
            <a:avLst/>
          </a:prstGeom>
          <a:ln w="952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3" name="Picture 11" descr="A picture containing venn diagram&#10;&#10;Description automatically generated"/>
          <p:cNvPicPr/>
          <p:nvPr/>
        </p:nvPicPr>
        <p:blipFill>
          <a:blip r:embed="rId14"/>
          <a:stretch/>
        </p:blipFill>
        <p:spPr>
          <a:xfrm>
            <a:off x="959760" y="6407280"/>
            <a:ext cx="495000" cy="393120"/>
          </a:xfrm>
          <a:prstGeom prst="rect">
            <a:avLst/>
          </a:prstGeom>
          <a:ln w="0">
            <a:noFill/>
          </a:ln>
        </p:spPr>
      </p:pic>
      <p:pic>
        <p:nvPicPr>
          <p:cNvPr id="94" name="Picture 9"/>
          <p:cNvPicPr/>
          <p:nvPr/>
        </p:nvPicPr>
        <p:blipFill>
          <a:blip r:embed="rId15"/>
          <a:stretch/>
        </p:blipFill>
        <p:spPr>
          <a:xfrm>
            <a:off x="417240" y="6403680"/>
            <a:ext cx="396360" cy="396360"/>
          </a:xfrm>
          <a:prstGeom prst="rect">
            <a:avLst/>
          </a:prstGeom>
          <a:ln w="0">
            <a:noFill/>
          </a:ln>
        </p:spPr>
      </p:pic>
      <p:sp>
        <p:nvSpPr>
          <p:cNvPr id="95" name="Straight Connector 12"/>
          <p:cNvSpPr/>
          <p:nvPr/>
        </p:nvSpPr>
        <p:spPr>
          <a:xfrm>
            <a:off x="412560" y="955080"/>
            <a:ext cx="11376000" cy="360"/>
          </a:xfrm>
          <a:prstGeom prst="line">
            <a:avLst/>
          </a:prstGeom>
          <a:ln w="952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6" name="Picture 14"/>
          <p:cNvPicPr/>
          <p:nvPr/>
        </p:nvPicPr>
        <p:blipFill>
          <a:blip r:embed="rId16"/>
          <a:stretch/>
        </p:blipFill>
        <p:spPr>
          <a:xfrm>
            <a:off x="1455120" y="6403680"/>
            <a:ext cx="571680" cy="396360"/>
          </a:xfrm>
          <a:prstGeom prst="rect">
            <a:avLst/>
          </a:prstGeom>
          <a:ln w="0">
            <a:noFill/>
          </a:ln>
        </p:spPr>
      </p:pic>
      <p:sp>
        <p:nvSpPr>
          <p:cNvPr id="97" name="TextBox 3"/>
          <p:cNvSpPr/>
          <p:nvPr/>
        </p:nvSpPr>
        <p:spPr>
          <a:xfrm>
            <a:off x="407880" y="6196320"/>
            <a:ext cx="11375640" cy="36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fr-CH" sz="1800" b="0" strike="noStrike" spc="-1">
                <a:solidFill>
                  <a:srgbClr val="0033A0"/>
                </a:solidFill>
                <a:latin typeface="Arial"/>
              </a:rPr>
              <a:t>https://cern.ch/be-dep-ea</a:t>
            </a:r>
            <a:endParaRPr lang="en-US" sz="1800" b="0" strike="noStrike" spc="-1">
              <a:latin typeface="Arial"/>
            </a:endParaRPr>
          </a:p>
        </p:txBody>
      </p:sp>
      <p:pic>
        <p:nvPicPr>
          <p:cNvPr id="98" name="Picture 4"/>
          <p:cNvPicPr/>
          <p:nvPr/>
        </p:nvPicPr>
        <p:blipFill>
          <a:blip r:embed="rId15"/>
          <a:stretch/>
        </p:blipFill>
        <p:spPr>
          <a:xfrm>
            <a:off x="5231880" y="2244960"/>
            <a:ext cx="1728000" cy="1728000"/>
          </a:xfrm>
          <a:prstGeom prst="rect">
            <a:avLst/>
          </a:prstGeom>
          <a:ln w="0">
            <a:noFill/>
          </a:ln>
        </p:spPr>
      </p:pic>
      <p:pic>
        <p:nvPicPr>
          <p:cNvPr id="99" name="Picture 9"/>
          <p:cNvPicPr/>
          <p:nvPr/>
        </p:nvPicPr>
        <p:blipFill>
          <a:blip r:embed="rId17"/>
          <a:stretch/>
        </p:blipFill>
        <p:spPr>
          <a:xfrm>
            <a:off x="11331000" y="159480"/>
            <a:ext cx="748080" cy="748080"/>
          </a:xfrm>
          <a:prstGeom prst="rect">
            <a:avLst/>
          </a:prstGeom>
          <a:ln w="0">
            <a:noFill/>
          </a:ln>
        </p:spPr>
      </p:pic>
      <p:pic>
        <p:nvPicPr>
          <p:cNvPr id="100" name="Picture 6"/>
          <p:cNvPicPr/>
          <p:nvPr/>
        </p:nvPicPr>
        <p:blipFill>
          <a:blip r:embed="rId18"/>
          <a:stretch/>
        </p:blipFill>
        <p:spPr>
          <a:xfrm>
            <a:off x="136440" y="142560"/>
            <a:ext cx="1069200" cy="959760"/>
          </a:xfrm>
          <a:prstGeom prst="rect">
            <a:avLst/>
          </a:prstGeom>
          <a:ln w="0">
            <a:noFill/>
          </a:ln>
        </p:spPr>
      </p:pic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33A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100" b="1" strike="noStrike" spc="-1">
                <a:solidFill>
                  <a:srgbClr val="171717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700" b="0" strike="noStrike" spc="-1">
                <a:solidFill>
                  <a:srgbClr val="171717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600" b="0" strike="noStrike" spc="-1">
                <a:solidFill>
                  <a:srgbClr val="171717"/>
                </a:solidFill>
                <a:latin typeface="Arial"/>
              </a:rPr>
              <a:t>Third Outline Level</a:t>
            </a: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1C446A"/>
                </a:solidFill>
                <a:latin typeface="Arial"/>
              </a:rPr>
              <a:t>Fourth Outline Level</a:t>
            </a:r>
          </a:p>
          <a:p>
            <a:pPr marL="2160000" lvl="4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Fifth Outline Level</a:t>
            </a:r>
          </a:p>
          <a:p>
            <a:pPr marL="2592000" lvl="5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Sixth Outline Level</a:t>
            </a:r>
          </a:p>
          <a:p>
            <a:pPr marL="3024000" lvl="6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1C446A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4_0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6_0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304920" y="3429000"/>
            <a:ext cx="11581920" cy="2152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en-US" sz="4400" b="1" strike="noStrike" spc="-1">
                <a:solidFill>
                  <a:srgbClr val="FFFFFF"/>
                </a:solidFill>
                <a:latin typeface="Arial"/>
              </a:rPr>
              <a:t>NA-CONS LS3 Readiness Review:</a:t>
            </a:r>
            <a:br>
              <a:rPr sz="4400"/>
            </a:br>
            <a:r>
              <a:rPr lang="en-US" sz="4400" b="1" strike="noStrike" spc="-1">
                <a:solidFill>
                  <a:srgbClr val="FFFFFF"/>
                </a:solidFill>
                <a:latin typeface="Arial"/>
              </a:rPr>
              <a:t>Questions to the WPs</a:t>
            </a:r>
            <a:endParaRPr lang="en-US" sz="44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subTitle"/>
          </p:nvPr>
        </p:nvSpPr>
        <p:spPr>
          <a:xfrm>
            <a:off x="407880" y="4973760"/>
            <a:ext cx="11375640" cy="1453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800" b="0" strike="noStrike" spc="-1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Jiva Hill Resort, 20</a:t>
            </a:r>
            <a:r>
              <a:rPr lang="en-US" sz="1800" b="0" strike="noStrike" spc="-1" baseline="30000">
                <a:solidFill>
                  <a:srgbClr val="FFFFFF"/>
                </a:solidFill>
                <a:latin typeface="Arial"/>
              </a:rPr>
              <a:t>th</a:t>
            </a:r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 June 2024</a:t>
            </a:r>
            <a:endParaRPr lang="en-US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 2"/>
          <p:cNvSpPr/>
          <p:nvPr/>
        </p:nvSpPr>
        <p:spPr>
          <a:xfrm>
            <a:off x="2589480" y="1100160"/>
            <a:ext cx="12191760" cy="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CH"/>
          </a:p>
        </p:txBody>
      </p:sp>
      <p:sp>
        <p:nvSpPr>
          <p:cNvPr id="178" name="TextBox 1"/>
          <p:cNvSpPr/>
          <p:nvPr/>
        </p:nvSpPr>
        <p:spPr>
          <a:xfrm>
            <a:off x="4848480" y="4537800"/>
            <a:ext cx="2643840" cy="670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CH" sz="4400" b="0" strike="noStrike" spc="-1">
                <a:solidFill>
                  <a:srgbClr val="0033A0"/>
                </a:solidFill>
                <a:latin typeface="Arial"/>
              </a:rPr>
              <a:t>Thank You</a:t>
            </a:r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/>
          </p:nvPr>
        </p:nvSpPr>
        <p:spPr>
          <a:xfrm>
            <a:off x="407880" y="1071720"/>
            <a:ext cx="11375640" cy="530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2900" indent="-342900"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Have you identified any activity which is or may soon be on the critical ?</a:t>
            </a: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1000" spc="-1" dirty="0">
                <a:solidFill>
                  <a:srgbClr val="2F2F2F"/>
                </a:solidFill>
                <a:latin typeface="Arial"/>
                <a:cs typeface="Arial"/>
              </a:rPr>
              <a:t>  </a:t>
            </a:r>
            <a:r>
              <a:rPr lang="en-GB" sz="2000" b="1" spc="-1" dirty="0">
                <a:solidFill>
                  <a:srgbClr val="2F2F2F"/>
                </a:solidFill>
                <a:latin typeface="Arial"/>
                <a:cs typeface="Arial"/>
              </a:rPr>
              <a:t>BSI WU (4 new units): Studies ongoing , but s</a:t>
            </a:r>
            <a:r>
              <a:rPr lang="en-CH" sz="2000" b="1" spc="-1" dirty="0">
                <a:solidFill>
                  <a:srgbClr val="2F2F2F"/>
                </a:solidFill>
                <a:latin typeface="Arial"/>
              </a:rPr>
              <a:t>pill intensity measurement at few % absolute accuracy is on critical path (no clear solution today).</a:t>
            </a: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b="1" spc="-1" dirty="0">
                <a:solidFill>
                  <a:srgbClr val="2F2F2F"/>
                </a:solidFill>
                <a:latin typeface="Arial"/>
              </a:rPr>
              <a:t>Fast Spill monitor WU: prototype being commissioned</a:t>
            </a: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320800" lvl="2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1600" b="1" spc="-1">
                <a:solidFill>
                  <a:srgbClr val="2F2F2F"/>
                </a:solidFill>
                <a:latin typeface="Arial"/>
              </a:rPr>
              <a:t>DAQ : no evidence of showstoppers</a:t>
            </a:r>
            <a:endParaRPr lang="en-US" sz="1600" spc="-1">
              <a:solidFill>
                <a:srgbClr val="171717"/>
              </a:solidFill>
              <a:latin typeface="Arial"/>
            </a:endParaRPr>
          </a:p>
          <a:p>
            <a:pPr marL="1320800" lvl="2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1600" b="1" spc="-1" dirty="0">
                <a:solidFill>
                  <a:srgbClr val="2F2F2F"/>
                </a:solidFill>
                <a:latin typeface="Arial"/>
              </a:rPr>
              <a:t>Detector (OTR-PMT): ultimate performance, reliability and lifetime to be assessed     </a:t>
            </a:r>
            <a:endParaRPr lang="en-US" sz="1600" b="0" strike="noStrike" spc="-1">
              <a:solidFill>
                <a:srgbClr val="171717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None/>
            </a:pPr>
            <a:endParaRPr lang="en-US" sz="2000" b="1" strike="noStrike" spc="-1">
              <a:solidFill>
                <a:srgbClr val="171717"/>
              </a:solidFill>
              <a:latin typeface="Arial"/>
            </a:endParaRPr>
          </a:p>
          <a:p>
            <a:pPr marL="342900" indent="-342900"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Have you identified any potential showstopper within your WP which may impact your deliverables ?</a:t>
            </a: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b="1" spc="-1" dirty="0">
                <a:solidFill>
                  <a:srgbClr val="2F2F2F"/>
                </a:solidFill>
                <a:latin typeface="Arial"/>
              </a:rPr>
              <a:t>Related to new BSIs WU: 2024</a:t>
            </a: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CH" sz="2000" b="1" spc="-1" dirty="0">
                <a:solidFill>
                  <a:srgbClr val="2F2F2F"/>
                </a:solidFill>
                <a:latin typeface="Arial"/>
              </a:rPr>
              <a:t>proposal to add in MTP one </a:t>
            </a: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CCC</a:t>
            </a:r>
            <a:r>
              <a:rPr lang="en-CH" sz="2000" b="1" spc="-1" dirty="0">
                <a:solidFill>
                  <a:srgbClr val="2F2F2F"/>
                </a:solidFill>
                <a:latin typeface="Arial"/>
              </a:rPr>
              <a:t> for </a:t>
            </a: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CH" sz="2000" b="1" spc="-1" dirty="0">
                <a:solidFill>
                  <a:srgbClr val="2F2F2F"/>
                </a:solidFill>
                <a:latin typeface="Arial"/>
              </a:rPr>
              <a:t>BSI cross-calibration</a:t>
            </a:r>
            <a:endParaRPr lang="en-US" sz="2000" spc="-1" dirty="0">
              <a:solidFill>
                <a:srgbClr val="171717"/>
              </a:solidFill>
              <a:latin typeface="Arial"/>
            </a:endParaRPr>
          </a:p>
          <a:p>
            <a:pPr marL="1320800" lvl="2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1600" b="1" spc="-1" dirty="0">
                <a:solidFill>
                  <a:srgbClr val="2F2F2F"/>
                </a:solidFill>
                <a:latin typeface="Arial"/>
              </a:rPr>
              <a:t>Not approved --&gt;  showstopper</a:t>
            </a:r>
            <a:endParaRPr lang="en-US" sz="1600" b="0" strike="noStrike" spc="-1" dirty="0">
              <a:solidFill>
                <a:srgbClr val="171717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None/>
            </a:pPr>
            <a:endParaRPr lang="en-US" sz="2000" b="1" strike="noStrike" spc="-1">
              <a:solidFill>
                <a:srgbClr val="171717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417"/>
              </a:spcBef>
              <a:buNone/>
            </a:pPr>
            <a:endParaRPr lang="en-US" sz="20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title"/>
          </p:nvPr>
        </p:nvSpPr>
        <p:spPr>
          <a:xfrm>
            <a:off x="407880" y="242280"/>
            <a:ext cx="11375640" cy="700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CH" sz="3600" b="1" strike="noStrike" spc="-1">
                <a:solidFill>
                  <a:srgbClr val="0033A0"/>
                </a:solidFill>
                <a:latin typeface="Arial"/>
              </a:rPr>
              <a:t>Schedule related queries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sldNum" idx="4"/>
          </p:nvPr>
        </p:nvSpPr>
        <p:spPr>
          <a:xfrm>
            <a:off x="11107440" y="6510600"/>
            <a:ext cx="68076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2969F88A-F592-4549-844B-D44119903333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2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dt" idx="5"/>
          </p:nvPr>
        </p:nvSpPr>
        <p:spPr>
          <a:xfrm>
            <a:off x="3326760" y="6505200"/>
            <a:ext cx="1256400" cy="24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20 June 2024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145" name="PlaceHolder 5"/>
          <p:cNvSpPr>
            <a:spLocks noGrp="1"/>
          </p:cNvSpPr>
          <p:nvPr>
            <p:ph type="ftr" idx="6"/>
          </p:nvPr>
        </p:nvSpPr>
        <p:spPr>
          <a:xfrm>
            <a:off x="4583520" y="6510600"/>
            <a:ext cx="6247800" cy="237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XXXX et al. | NA-CONS Project LS3 Readiness Review | WPX.X</a:t>
            </a:r>
            <a:endParaRPr lang="en-US" sz="11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/>
          </p:nvPr>
        </p:nvSpPr>
        <p:spPr>
          <a:xfrm>
            <a:off x="407880" y="1071720"/>
            <a:ext cx="11375640" cy="530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-343080"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Are the pledged resources secured for LS3 ?</a:t>
            </a: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800280" lvl="1" indent="-343080"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CH" sz="1600" b="1" strike="noStrike" spc="-1" dirty="0">
                <a:solidFill>
                  <a:srgbClr val="2F2F2F"/>
                </a:solidFill>
                <a:latin typeface="Arial"/>
              </a:rPr>
              <a:t>Yes (with exception of CCC)</a:t>
            </a:r>
            <a:endParaRPr lang="en-US" sz="1600" b="1" strike="noStrike" spc="-1" dirty="0">
              <a:solidFill>
                <a:srgbClr val="171717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None/>
            </a:pP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342900" indent="-342900"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CH" sz="2000" b="1" strike="noStrike" spc="-1">
                <a:solidFill>
                  <a:srgbClr val="2F2F2F"/>
                </a:solidFill>
                <a:latin typeface="Arial"/>
              </a:rPr>
              <a:t>Are there potential conflicting resource </a:t>
            </a:r>
            <a:r>
              <a:rPr lang="en-CH" sz="2000" b="1" spc="-1">
                <a:solidFill>
                  <a:srgbClr val="2F2F2F"/>
                </a:solidFill>
                <a:latin typeface="Arial"/>
              </a:rPr>
              <a:t>allocations</a:t>
            </a:r>
            <a:r>
              <a:rPr lang="en-CH" sz="2000" b="1" strike="noStrike" spc="-1">
                <a:solidFill>
                  <a:srgbClr val="2F2F2F"/>
                </a:solidFill>
                <a:latin typeface="Arial"/>
              </a:rPr>
              <a:t> already identified ?</a:t>
            </a:r>
            <a:endParaRPr lang="en-US" sz="2000" b="1" strike="noStrike" spc="-1">
              <a:solidFill>
                <a:srgbClr val="171717"/>
              </a:solidFill>
              <a:latin typeface="Arial"/>
            </a:endParaRPr>
          </a:p>
          <a:p>
            <a:pPr marL="800280" lvl="1" indent="-343080"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CH" sz="1600" b="1" strike="noStrike" spc="-1" dirty="0">
                <a:solidFill>
                  <a:srgbClr val="2F2F2F"/>
                </a:solidFill>
                <a:latin typeface="Arial"/>
              </a:rPr>
              <a:t>No</a:t>
            </a:r>
            <a:endParaRPr lang="en-US" sz="1600" b="1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 type="title"/>
          </p:nvPr>
        </p:nvSpPr>
        <p:spPr>
          <a:xfrm>
            <a:off x="407880" y="242280"/>
            <a:ext cx="11375640" cy="700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CH" sz="3600" b="1" strike="noStrike" spc="-1">
                <a:solidFill>
                  <a:srgbClr val="0033A0"/>
                </a:solidFill>
                <a:latin typeface="Arial"/>
              </a:rPr>
              <a:t>Resource related queries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 idx="7"/>
          </p:nvPr>
        </p:nvSpPr>
        <p:spPr>
          <a:xfrm>
            <a:off x="11107440" y="6510600"/>
            <a:ext cx="68076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5036823-8342-423E-B5F6-195012AB694D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3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 type="dt" idx="8"/>
          </p:nvPr>
        </p:nvSpPr>
        <p:spPr>
          <a:xfrm>
            <a:off x="3326760" y="6505200"/>
            <a:ext cx="1256400" cy="24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20 June 2024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150" name="PlaceHolder 5"/>
          <p:cNvSpPr>
            <a:spLocks noGrp="1"/>
          </p:cNvSpPr>
          <p:nvPr>
            <p:ph type="ftr" idx="9"/>
          </p:nvPr>
        </p:nvSpPr>
        <p:spPr>
          <a:xfrm>
            <a:off x="4583520" y="6510600"/>
            <a:ext cx="6247800" cy="237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XXXX et al. | NA-CONS Project LS3 Readiness Review | WPX.X</a:t>
            </a:r>
            <a:endParaRPr lang="en-US" sz="11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/>
          </p:nvPr>
        </p:nvSpPr>
        <p:spPr>
          <a:xfrm>
            <a:off x="407880" y="1071720"/>
            <a:ext cx="11375640" cy="530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3080" indent="-343080"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Have all the logistic and support needs been identified and requested?</a:t>
            </a: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None/>
            </a:pP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990600" lvl="2" indent="-342900">
              <a:lnSpc>
                <a:spcPct val="100000"/>
              </a:lnSpc>
              <a:spcBef>
                <a:spcPts val="1199"/>
              </a:spcBef>
              <a:spcAft>
                <a:spcPts val="300"/>
              </a:spcAft>
              <a:buClr>
                <a:srgbClr val="2F2F2F"/>
              </a:buClr>
              <a:buFont typeface="Wingdings" charset="2"/>
              <a:buChar char=""/>
            </a:pPr>
            <a:r>
              <a:rPr lang="en-GB" sz="2000" b="0" strike="noStrike" spc="-1" dirty="0">
                <a:solidFill>
                  <a:srgbClr val="2F2F2F"/>
                </a:solidFill>
                <a:latin typeface="Arial"/>
              </a:rPr>
              <a:t>P</a:t>
            </a:r>
            <a:r>
              <a:rPr lang="en-CH" sz="2000" b="0" strike="noStrike" spc="-1" dirty="0" err="1">
                <a:solidFill>
                  <a:srgbClr val="2F2F2F"/>
                </a:solidFill>
                <a:latin typeface="Arial"/>
              </a:rPr>
              <a:t>rovide</a:t>
            </a: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CH" spc="-1" dirty="0">
                <a:solidFill>
                  <a:srgbClr val="2F2F2F"/>
                </a:solidFill>
                <a:latin typeface="Arial"/>
              </a:rPr>
              <a:t>detailed</a:t>
            </a: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 list including ticket numbers, PLAN IDs,</a:t>
            </a:r>
          </a:p>
          <a:p>
            <a:pPr marL="1447800" lvl="3" indent="-342900">
              <a:lnSpc>
                <a:spcPct val="100000"/>
              </a:lnSpc>
              <a:spcBef>
                <a:spcPts val="1199"/>
              </a:spcBef>
              <a:spcAft>
                <a:spcPts val="300"/>
              </a:spcAft>
              <a:buClr>
                <a:srgbClr val="2F2F2F"/>
              </a:buClr>
              <a:buFont typeface="Wingdings" charset="2"/>
              <a:buChar char=""/>
            </a:pPr>
            <a:r>
              <a:rPr lang="en-US" spc="-1" dirty="0">
                <a:solidFill>
                  <a:srgbClr val="2F2F2F"/>
                </a:solidFill>
                <a:latin typeface="Arial"/>
              </a:rPr>
              <a:t>See next slide</a:t>
            </a:r>
            <a:endParaRPr lang="en-US" b="0" strike="noStrike" spc="-1" dirty="0">
              <a:solidFill>
                <a:srgbClr val="2F2F2F"/>
              </a:solidFill>
              <a:latin typeface="Arial"/>
            </a:endParaRPr>
          </a:p>
          <a:p>
            <a:pPr marL="991080" lvl="2" indent="-343080">
              <a:lnSpc>
                <a:spcPct val="100000"/>
              </a:lnSpc>
              <a:spcBef>
                <a:spcPts val="1199"/>
              </a:spcBef>
              <a:spcAft>
                <a:spcPts val="300"/>
              </a:spcAft>
              <a:buClr>
                <a:srgbClr val="2F2F2F"/>
              </a:buClr>
              <a:buFont typeface="Wingdings" charset="2"/>
              <a:buChar char=""/>
            </a:pPr>
            <a:r>
              <a:rPr lang="en-GB" sz="2000" b="0" strike="noStrike" spc="-1" dirty="0">
                <a:solidFill>
                  <a:srgbClr val="2F2F2F"/>
                </a:solidFill>
                <a:latin typeface="Arial"/>
              </a:rPr>
              <a:t>I</a:t>
            </a: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ntegration needs, cabling request (incl. radhard cables), transport, storage, etc…</a:t>
            </a:r>
            <a:endParaRPr lang="en-US" sz="2000" b="0" strike="noStrike" spc="-1" dirty="0">
              <a:solidFill>
                <a:srgbClr val="171717"/>
              </a:solidFill>
              <a:latin typeface="Arial"/>
            </a:endParaRP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For the radhard cables the discussion is ongoing, TB planned on June 20 to regroup requirements and define group strategy. </a:t>
            </a:r>
            <a:endParaRPr lang="en-US" sz="2000" b="0" strike="noStrike" spc="-1" dirty="0">
              <a:solidFill>
                <a:srgbClr val="1C446A"/>
              </a:solidFill>
              <a:latin typeface="Arial"/>
            </a:endParaRPr>
          </a:p>
          <a:p>
            <a:pPr marL="1727835" lvl="3" indent="-2159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DICs are </a:t>
            </a:r>
            <a:r>
              <a:rPr lang="en-CH" sz="2000" spc="-1" dirty="0">
                <a:solidFill>
                  <a:srgbClr val="2F2F2F"/>
                </a:solidFill>
                <a:latin typeface="Arial"/>
              </a:rPr>
              <a:t>produced</a:t>
            </a: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 (currently using </a:t>
            </a: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ordinary</a:t>
            </a: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 cables)</a:t>
            </a:r>
            <a:endParaRPr lang="en-US" sz="2000" b="0" strike="noStrike" spc="-1" dirty="0">
              <a:solidFill>
                <a:srgbClr val="1C446A"/>
              </a:solidFill>
              <a:latin typeface="Arial"/>
            </a:endParaRPr>
          </a:p>
          <a:p>
            <a:pPr marL="1727835" lvl="3" indent="-2159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spc="-1" dirty="0">
                <a:solidFill>
                  <a:srgbClr val="2F2F2F"/>
                </a:solidFill>
                <a:latin typeface="Arial"/>
              </a:rPr>
              <a:t>Integration</a:t>
            </a: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CH" sz="2000" spc="-1" dirty="0">
                <a:solidFill>
                  <a:srgbClr val="2F2F2F"/>
                </a:solidFill>
                <a:latin typeface="Arial"/>
              </a:rPr>
              <a:t>studies to be completed, ECRs to be prepared</a:t>
            </a:r>
            <a:endParaRPr lang="en-US" sz="2000" b="0" strike="noStrike" spc="-1" dirty="0">
              <a:solidFill>
                <a:srgbClr val="2F2F2F"/>
              </a:solidFill>
              <a:latin typeface="Arial"/>
            </a:endParaRP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Transport support needed</a:t>
            </a:r>
            <a:endParaRPr lang="en-US" sz="2000" b="0" strike="noStrike" spc="-1" dirty="0">
              <a:solidFill>
                <a:srgbClr val="1C446A"/>
              </a:solidFill>
              <a:latin typeface="Arial"/>
            </a:endParaRPr>
          </a:p>
          <a:p>
            <a:pPr marL="1728000" lvl="3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b="0" strike="noStrike" spc="-1" dirty="0">
                <a:solidFill>
                  <a:srgbClr val="2F2F2F"/>
                </a:solidFill>
                <a:latin typeface="Arial"/>
              </a:rPr>
              <a:t>Devices are usually stored in our storage</a:t>
            </a:r>
            <a:endParaRPr lang="en-US" sz="2000" b="0" strike="noStrike" spc="-1" dirty="0">
              <a:solidFill>
                <a:srgbClr val="1C446A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title"/>
          </p:nvPr>
        </p:nvSpPr>
        <p:spPr>
          <a:xfrm>
            <a:off x="407880" y="242280"/>
            <a:ext cx="11375640" cy="700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CH" sz="3600" b="1" strike="noStrike" spc="-1">
                <a:solidFill>
                  <a:srgbClr val="0033A0"/>
                </a:solidFill>
                <a:latin typeface="Arial"/>
              </a:rPr>
              <a:t>Logistic &amp; General Services related queries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sldNum" idx="10"/>
          </p:nvPr>
        </p:nvSpPr>
        <p:spPr>
          <a:xfrm>
            <a:off x="11107440" y="6510600"/>
            <a:ext cx="68076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6AD5E41-9F6C-44C7-922B-79E39CEFFB8D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4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dt" idx="11"/>
          </p:nvPr>
        </p:nvSpPr>
        <p:spPr>
          <a:xfrm>
            <a:off x="3326760" y="6505200"/>
            <a:ext cx="1256400" cy="24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20 June 2024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ftr" idx="12"/>
          </p:nvPr>
        </p:nvSpPr>
        <p:spPr>
          <a:xfrm>
            <a:off x="4583520" y="6510600"/>
            <a:ext cx="6247800" cy="237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XXXX et al. | NA-CONS Project LS3 Readiness Review | WPX.X</a:t>
            </a:r>
            <a:endParaRPr lang="en-US" sz="11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2"/>
          <p:cNvSpPr>
            <a:spLocks noGrp="1"/>
          </p:cNvSpPr>
          <p:nvPr>
            <p:ph type="title"/>
          </p:nvPr>
        </p:nvSpPr>
        <p:spPr>
          <a:xfrm>
            <a:off x="407880" y="242280"/>
            <a:ext cx="11375640" cy="700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CH" sz="3600" b="1" strike="noStrike" spc="-1">
                <a:solidFill>
                  <a:srgbClr val="0033A0"/>
                </a:solidFill>
                <a:latin typeface="Arial"/>
              </a:rPr>
              <a:t>Logistic &amp; General Services related queries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sldNum" idx="10"/>
          </p:nvPr>
        </p:nvSpPr>
        <p:spPr>
          <a:xfrm>
            <a:off x="11107440" y="6510600"/>
            <a:ext cx="68076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6AD5E41-9F6C-44C7-922B-79E39CEFFB8D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5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 type="dt" idx="11"/>
          </p:nvPr>
        </p:nvSpPr>
        <p:spPr>
          <a:xfrm>
            <a:off x="3326760" y="6505200"/>
            <a:ext cx="1256400" cy="24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20 June 2024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 type="ftr" idx="12"/>
          </p:nvPr>
        </p:nvSpPr>
        <p:spPr>
          <a:xfrm>
            <a:off x="4583520" y="6510600"/>
            <a:ext cx="6247800" cy="237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XXXX et al. | NA-CONS Project LS3 Readiness Review | WPX.X</a:t>
            </a:r>
            <a:endParaRPr lang="en-US" sz="1100" b="0" strike="noStrike" spc="-1">
              <a:latin typeface="Times New Roman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41B198-90AC-3743-A6D7-A2782AD087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344298"/>
              </p:ext>
            </p:extLst>
          </p:nvPr>
        </p:nvGraphicFramePr>
        <p:xfrm>
          <a:off x="352425" y="1200150"/>
          <a:ext cx="11334870" cy="447909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21392">
                  <a:extLst>
                    <a:ext uri="{9D8B030D-6E8A-4147-A177-3AD203B41FA5}">
                      <a16:colId xmlns:a16="http://schemas.microsoft.com/office/drawing/2014/main" val="102293335"/>
                    </a:ext>
                  </a:extLst>
                </a:gridCol>
                <a:gridCol w="821392">
                  <a:extLst>
                    <a:ext uri="{9D8B030D-6E8A-4147-A177-3AD203B41FA5}">
                      <a16:colId xmlns:a16="http://schemas.microsoft.com/office/drawing/2014/main" val="2863083665"/>
                    </a:ext>
                  </a:extLst>
                </a:gridCol>
                <a:gridCol w="559275">
                  <a:extLst>
                    <a:ext uri="{9D8B030D-6E8A-4147-A177-3AD203B41FA5}">
                      <a16:colId xmlns:a16="http://schemas.microsoft.com/office/drawing/2014/main" val="3148981333"/>
                    </a:ext>
                  </a:extLst>
                </a:gridCol>
                <a:gridCol w="3146124">
                  <a:extLst>
                    <a:ext uri="{9D8B030D-6E8A-4147-A177-3AD203B41FA5}">
                      <a16:colId xmlns:a16="http://schemas.microsoft.com/office/drawing/2014/main" val="1521699101"/>
                    </a:ext>
                  </a:extLst>
                </a:gridCol>
                <a:gridCol w="1029845">
                  <a:extLst>
                    <a:ext uri="{9D8B030D-6E8A-4147-A177-3AD203B41FA5}">
                      <a16:colId xmlns:a16="http://schemas.microsoft.com/office/drawing/2014/main" val="4136868803"/>
                    </a:ext>
                  </a:extLst>
                </a:gridCol>
                <a:gridCol w="3632754">
                  <a:extLst>
                    <a:ext uri="{9D8B030D-6E8A-4147-A177-3AD203B41FA5}">
                      <a16:colId xmlns:a16="http://schemas.microsoft.com/office/drawing/2014/main" val="3857521154"/>
                    </a:ext>
                  </a:extLst>
                </a:gridCol>
                <a:gridCol w="1324088">
                  <a:extLst>
                    <a:ext uri="{9D8B030D-6E8A-4147-A177-3AD203B41FA5}">
                      <a16:colId xmlns:a16="http://schemas.microsoft.com/office/drawing/2014/main" val="2938004958"/>
                    </a:ext>
                  </a:extLst>
                </a:gridCol>
              </a:tblGrid>
              <a:tr h="448282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000" b="1" dirty="0">
                          <a:effectLst/>
                        </a:rPr>
                        <a:t>WU#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effectLst/>
                        </a:rPr>
                        <a:t>Plan Activity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effectLst/>
                        </a:rPr>
                        <a:t>Group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effectLst/>
                        </a:rPr>
                        <a:t>Title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effectLst/>
                        </a:rPr>
                        <a:t>Cabling Ticket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effectLst/>
                        </a:rPr>
                        <a:t>Specifications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b="1" dirty="0">
                          <a:effectLst/>
                        </a:rPr>
                        <a:t>ECR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0641833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234918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12850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SY-BI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PRIMARY-CONS : BSI 4 new unit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RQF2639957 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Func Specs </a:t>
                      </a:r>
                      <a:r>
                        <a:rPr lang="en-GB" sz="10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EDMS 2113420</a:t>
                      </a:r>
                      <a:r>
                        <a:rPr lang="en-GB" sz="1000" dirty="0">
                          <a:effectLst/>
                        </a:rPr>
                        <a:t>: reach 1% abs accuracy for POT monitoring</a:t>
                      </a:r>
                    </a:p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Eng. Specs: improved BSI versions under study, no solution yet for 1%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Not started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335419"/>
                  </a:ext>
                </a:extLst>
              </a:tr>
              <a:tr h="672423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234919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13615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SY-BI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PRIMARY-CONS : BSP replacement with 4 SEM grids units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RQF2484037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Engineering specs: Doc almost finalized (Federico Overleaf) Functional specs: EDMS 2897766 and 2113420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In preparation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477406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250767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13883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SY-BI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  <a:ea typeface="Times New Roman" panose="02020603050405020304" pitchFamily="18" charset="0"/>
                        </a:rPr>
                        <a:t>NA-CONS-HI 3 New SEM grids in TT20-TT25 lines</a:t>
                      </a:r>
                      <a:endParaRPr lang="en-GB" sz="1000" dirty="0">
                        <a:effectLst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RQF2484065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In preparation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966715"/>
                  </a:ext>
                </a:extLst>
              </a:tr>
              <a:tr h="672423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?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12957 (?)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SY-STI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Coordination of North Area target stations (T2, T4, T6, T10) consolidation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RQF2484088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-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6803657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248568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13616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SY-BI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PRIM-UPGRADE : P42 SEM production: 3 units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RQF2031020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BSG heads upgrade to new design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In Preparation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8176826"/>
                  </a:ext>
                </a:extLst>
              </a:tr>
              <a:tr h="448282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234921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13617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SY-BI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Fast spill detector production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not needed yet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Func specs EDMS 3091057</a:t>
                      </a:r>
                    </a:p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Eng, specs: </a:t>
                      </a:r>
                      <a:r>
                        <a:rPr lang="en-GB" sz="1000" dirty="0" err="1">
                          <a:effectLst/>
                        </a:rPr>
                        <a:t>fiunal</a:t>
                      </a:r>
                      <a:r>
                        <a:rPr lang="en-GB" sz="1000" dirty="0">
                          <a:effectLst/>
                        </a:rPr>
                        <a:t> draft available (describes installed DAQ)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2885161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039596"/>
                  </a:ext>
                </a:extLst>
              </a:tr>
              <a:tr h="224141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234920 / 248567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12859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SY-BI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BTV NA consolidatio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 /</a:t>
                      </a:r>
                      <a:r>
                        <a:rPr lang="en-GB" sz="1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PRIMARY-CONS : BTV230925 upgrade</a:t>
                      </a:r>
                      <a:endParaRPr lang="en-GB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Func Specs: EDMS 2113420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effectLst/>
                        </a:rPr>
                        <a:t>In preparation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2761356"/>
                  </a:ext>
                </a:extLst>
              </a:tr>
              <a:tr h="224140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250769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SY-BI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chemeClr val="tx1"/>
                      </a:solidFill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NA-CONS-HI SEM Grids Electronics production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None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EDA-03875-V3-1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GB" sz="1000" dirty="0">
                          <a:effectLst/>
                        </a:rPr>
                        <a:t>None</a:t>
                      </a: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6208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7931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/>
          </p:nvPr>
        </p:nvSpPr>
        <p:spPr>
          <a:xfrm>
            <a:off x="407880" y="1071720"/>
            <a:ext cx="11375640" cy="530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2900" indent="-342900"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Indicate the status and deadline for availability of Specifications, Integration and ECRs</a:t>
            </a: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Functional specifications ~clear and documented for all WUs</a:t>
            </a: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Eng specs + ECRs: in final draft or in preparation. Still need to clarify and document details on mechanical designs and integration</a:t>
            </a:r>
          </a:p>
          <a:p>
            <a:pPr marL="342900" indent="-342900"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Indicate the time slag between your equipment readiness and the corresponding installation date</a:t>
            </a: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?</a:t>
            </a: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b="1" spc="-1">
                <a:solidFill>
                  <a:srgbClr val="2F2F2F"/>
                </a:solidFill>
                <a:latin typeface="Arial"/>
              </a:rPr>
              <a:t>As of today: readiness dates in line with installation dates on APT.</a:t>
            </a:r>
            <a:endParaRPr lang="en-GB" sz="2000" b="1" spc="-1">
              <a:solidFill>
                <a:srgbClr val="2F2F2F"/>
              </a:solidFill>
              <a:latin typeface="Arial"/>
            </a:endParaRPr>
          </a:p>
          <a:p>
            <a:pPr marL="342900" indent="-342900"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Please</a:t>
            </a: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 give details concerning the commissioning phase of your equipment: earliest start date, minimum duration, required needs (services, resource, etc…)</a:t>
            </a:r>
            <a:endParaRPr lang="en-US" sz="2000" b="1" strike="noStrike" spc="-1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IST during installation</a:t>
            </a: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Minimum 1 </a:t>
            </a: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month is</a:t>
            </a: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 needed for </a:t>
            </a: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commissioning with beam all instruments</a:t>
            </a:r>
            <a:endParaRPr lang="en-US" sz="2000" b="0" strike="noStrike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Commissioning can be </a:t>
            </a: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completed only</a:t>
            </a: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 </a:t>
            </a: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with</a:t>
            </a: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 operational beams</a:t>
            </a:r>
            <a:endParaRPr lang="en-US" sz="2000" b="0" strike="noStrike" spc="-1" dirty="0">
              <a:solidFill>
                <a:srgbClr val="171717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title"/>
          </p:nvPr>
        </p:nvSpPr>
        <p:spPr>
          <a:xfrm>
            <a:off x="407880" y="242280"/>
            <a:ext cx="11375640" cy="700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CH" sz="3600" b="1" strike="noStrike" spc="-1">
                <a:solidFill>
                  <a:srgbClr val="0033A0"/>
                </a:solidFill>
                <a:latin typeface="Arial"/>
              </a:rPr>
              <a:t>LS3 Planning related queries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sldNum" idx="13"/>
          </p:nvPr>
        </p:nvSpPr>
        <p:spPr>
          <a:xfrm>
            <a:off x="11107440" y="6510600"/>
            <a:ext cx="68076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44E348BC-467B-4E45-A7B4-826E59BE8B63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6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dt" idx="14"/>
          </p:nvPr>
        </p:nvSpPr>
        <p:spPr>
          <a:xfrm>
            <a:off x="3326760" y="6505200"/>
            <a:ext cx="1256400" cy="24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20 June 2024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160" name="PlaceHolder 5"/>
          <p:cNvSpPr>
            <a:spLocks noGrp="1"/>
          </p:cNvSpPr>
          <p:nvPr>
            <p:ph type="ftr" idx="15"/>
          </p:nvPr>
        </p:nvSpPr>
        <p:spPr>
          <a:xfrm>
            <a:off x="4583520" y="6510600"/>
            <a:ext cx="6247800" cy="237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XXXX et al. | NA-CONS Project LS3 Readiness Review | WPX.X</a:t>
            </a:r>
            <a:endParaRPr lang="en-US" sz="1100" b="0" strike="noStrike" spc="-1">
              <a:latin typeface="Times New Roman"/>
            </a:endParaRPr>
          </a:p>
        </p:txBody>
      </p:sp>
    </p:spTree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/>
          </p:nvPr>
        </p:nvSpPr>
        <p:spPr>
          <a:xfrm>
            <a:off x="407880" y="1071720"/>
            <a:ext cx="11375640" cy="530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None/>
            </a:pPr>
            <a:endParaRPr lang="en-US" sz="2000" b="1" strike="noStrike" spc="-1">
              <a:solidFill>
                <a:srgbClr val="171717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None/>
            </a:pPr>
            <a:endParaRPr lang="en-US" sz="2000" b="1" strike="noStrike" spc="-1">
              <a:solidFill>
                <a:srgbClr val="171717"/>
              </a:solidFill>
              <a:latin typeface="Arial"/>
            </a:endParaRPr>
          </a:p>
          <a:p>
            <a:pPr marL="342900" indent="-342900"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Indicate if your equipment is or may be impacted by potential delays incurred within HI-ECN3 and how this could be mitigated</a:t>
            </a:r>
            <a:r>
              <a:rPr lang="en-CH" sz="2000" b="1" strike="noStrike" spc="-1" dirty="0">
                <a:solidFill>
                  <a:srgbClr val="2F2F2F"/>
                </a:solidFill>
                <a:latin typeface="Arial"/>
              </a:rPr>
              <a:t>?</a:t>
            </a: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b="1" spc="-1" dirty="0">
                <a:solidFill>
                  <a:srgbClr val="2F2F2F"/>
                </a:solidFill>
                <a:latin typeface="Arial"/>
              </a:rPr>
              <a:t>No evidence of any issue</a:t>
            </a:r>
          </a:p>
          <a:p>
            <a:pPr>
              <a:spcBef>
                <a:spcPts val="1199"/>
              </a:spcBef>
              <a:spcAft>
                <a:spcPts val="400"/>
              </a:spcAft>
              <a:buNone/>
            </a:pPr>
            <a:endParaRPr lang="en-US" sz="20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title"/>
          </p:nvPr>
        </p:nvSpPr>
        <p:spPr>
          <a:xfrm>
            <a:off x="407880" y="242280"/>
            <a:ext cx="11375640" cy="700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CH" sz="3600" b="1" strike="noStrike" spc="-1">
                <a:solidFill>
                  <a:srgbClr val="0033A0"/>
                </a:solidFill>
                <a:latin typeface="Arial"/>
              </a:rPr>
              <a:t>HI-ECN3 related queries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sldNum" idx="16"/>
          </p:nvPr>
        </p:nvSpPr>
        <p:spPr>
          <a:xfrm>
            <a:off x="11107440" y="6510600"/>
            <a:ext cx="68076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6BC963D-EC28-46EE-9E95-B44CC3FCA47A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7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64" name="PlaceHolder 4"/>
          <p:cNvSpPr>
            <a:spLocks noGrp="1"/>
          </p:cNvSpPr>
          <p:nvPr>
            <p:ph type="dt" idx="17"/>
          </p:nvPr>
        </p:nvSpPr>
        <p:spPr>
          <a:xfrm>
            <a:off x="3326760" y="6505200"/>
            <a:ext cx="1256400" cy="24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20 June 2024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165" name="PlaceHolder 5"/>
          <p:cNvSpPr>
            <a:spLocks noGrp="1"/>
          </p:cNvSpPr>
          <p:nvPr>
            <p:ph type="ftr" idx="18"/>
          </p:nvPr>
        </p:nvSpPr>
        <p:spPr>
          <a:xfrm>
            <a:off x="4583520" y="6510600"/>
            <a:ext cx="6247800" cy="237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XXXX et al. | NA-CONS Project LS3 Readiness Review | WPX.X</a:t>
            </a:r>
            <a:endParaRPr lang="en-US" sz="1100" b="0" strike="noStrike" spc="-1">
              <a:latin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/>
          </p:nvPr>
        </p:nvSpPr>
        <p:spPr>
          <a:xfrm>
            <a:off x="457200" y="1071720"/>
            <a:ext cx="11375640" cy="530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None/>
            </a:pP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Highlight the risk/impact of not being ready and/or requiring more time</a:t>
            </a: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Limited absolute accuracy </a:t>
            </a: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beam intensity measurement</a:t>
            </a:r>
            <a:endParaRPr lang="en-US" sz="2000" b="0" strike="noStrike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GB" sz="2000" b="1" spc="-1" dirty="0">
                <a:solidFill>
                  <a:srgbClr val="2F2F2F"/>
                </a:solidFill>
                <a:latin typeface="Arial"/>
              </a:rPr>
              <a:t>Limited resolution beam position and beam size monitoring</a:t>
            </a:r>
            <a:endParaRPr lang="en-GB" sz="2000" b="1" strike="noStrike" spc="-1" dirty="0">
              <a:solidFill>
                <a:srgbClr val="2F2F2F"/>
              </a:solidFill>
              <a:latin typeface="Arial"/>
            </a:endParaRPr>
          </a:p>
          <a:p>
            <a:pPr marL="342900" indent="-342900"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Clr>
                <a:srgbClr val="2F2F2F"/>
              </a:buClr>
              <a:buFont typeface="Wingdings" charset="2"/>
              <a:buChar char=""/>
            </a:pPr>
            <a:r>
              <a:rPr lang="en-GB" sz="2000" b="1" strike="noStrike" spc="-1" dirty="0">
                <a:solidFill>
                  <a:srgbClr val="2F2F2F"/>
                </a:solidFill>
                <a:latin typeface="Arial"/>
              </a:rPr>
              <a:t>Highlight in a more general/strategic way what a shift of LS3 would imply:</a:t>
            </a:r>
            <a:endParaRPr lang="en-US" sz="2000" b="1" strike="noStrike" spc="-1" dirty="0">
              <a:solidFill>
                <a:srgbClr val="171717"/>
              </a:solidFill>
              <a:latin typeface="Arial"/>
            </a:endParaRPr>
          </a:p>
          <a:p>
            <a:pPr marL="863600" lvl="1" indent="-323850">
              <a:spcBef>
                <a:spcPts val="1134"/>
              </a:spcBef>
              <a:buClr>
                <a:srgbClr val="2F2F2F"/>
              </a:buClr>
              <a:buFont typeface="Symbol,Sans-Serif" charset="2"/>
              <a:buChar char=""/>
            </a:pPr>
            <a:r>
              <a:rPr lang="en-US" b="1" spc="-1" dirty="0">
                <a:solidFill>
                  <a:srgbClr val="2F2F2F"/>
                </a:solidFill>
                <a:latin typeface="Arial"/>
                <a:cs typeface="Arial"/>
              </a:rPr>
              <a:t>Simple delay will not have any impact as long as LS3 duration is maintained  (i.e. not reduced)</a:t>
            </a:r>
            <a:endParaRPr lang="en-US" spc="-1" dirty="0">
              <a:solidFill>
                <a:srgbClr val="000000"/>
              </a:solidFill>
              <a:latin typeface="Arial"/>
              <a:cs typeface="Arial"/>
            </a:endParaRPr>
          </a:p>
          <a:p>
            <a:pPr marL="990600" lvl="2" indent="-342900">
              <a:lnSpc>
                <a:spcPct val="100000"/>
              </a:lnSpc>
              <a:spcBef>
                <a:spcPts val="1199"/>
              </a:spcBef>
              <a:spcAft>
                <a:spcPts val="300"/>
              </a:spcAft>
              <a:buClr>
                <a:srgbClr val="2F2F2F"/>
              </a:buClr>
              <a:buFont typeface="Wingdings" charset="2"/>
              <a:buChar char=""/>
            </a:pPr>
            <a:r>
              <a:rPr lang="en-US" spc="-1">
                <a:solidFill>
                  <a:srgbClr val="2F2F2F"/>
                </a:solidFill>
                <a:latin typeface="Arial"/>
                <a:cs typeface="Arial"/>
              </a:rPr>
              <a:t>Late LS4</a:t>
            </a:r>
            <a:r>
              <a:rPr lang="en-US" spc="-1" dirty="0">
                <a:solidFill>
                  <a:srgbClr val="2F2F2F"/>
                </a:solidFill>
                <a:latin typeface="Arial"/>
                <a:cs typeface="Arial"/>
              </a:rPr>
              <a:t>,</a:t>
            </a:r>
            <a:endParaRPr lang="en-US" b="0" strike="noStrike" spc="-1">
              <a:solidFill>
                <a:srgbClr val="171717"/>
              </a:solidFill>
              <a:latin typeface="Arial"/>
            </a:endParaRPr>
          </a:p>
          <a:p>
            <a:pPr marL="1727835" lvl="3" indent="-2159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CH" sz="2000" spc="-1" dirty="0">
                <a:latin typeface="Arial"/>
              </a:rPr>
              <a:t>??</a:t>
            </a:r>
            <a:endParaRPr lang="en-US" sz="2000" b="0" strike="noStrike" spc="-1" dirty="0">
              <a:latin typeface="Arial"/>
            </a:endParaRPr>
          </a:p>
          <a:p>
            <a:pPr marL="990600" lvl="2" indent="-342900">
              <a:lnSpc>
                <a:spcPct val="100000"/>
              </a:lnSpc>
              <a:spcBef>
                <a:spcPts val="1199"/>
              </a:spcBef>
              <a:spcAft>
                <a:spcPts val="300"/>
              </a:spcAft>
              <a:buClr>
                <a:srgbClr val="2F2F2F"/>
              </a:buClr>
              <a:buFont typeface="Wingdings" charset="2"/>
              <a:buChar char=""/>
            </a:pPr>
            <a:r>
              <a:rPr lang="en-US" sz="2000" b="0" strike="noStrike" spc="-1" dirty="0">
                <a:solidFill>
                  <a:srgbClr val="2F2F2F"/>
                </a:solidFill>
                <a:latin typeface="Arial"/>
              </a:rPr>
              <a:t>Advantages of maintaining the current start date of LS3 independently from the rest of the injectors</a:t>
            </a:r>
            <a:endParaRPr lang="en-US" sz="2000" b="0" strike="noStrike" spc="-1" dirty="0">
              <a:solidFill>
                <a:srgbClr val="171717"/>
              </a:solidFill>
              <a:latin typeface="Arial"/>
            </a:endParaRPr>
          </a:p>
          <a:p>
            <a:pPr marL="1447800" lvl="3" indent="-215900">
              <a:lnSpc>
                <a:spcPct val="100000"/>
              </a:lnSpc>
              <a:spcBef>
                <a:spcPts val="1199"/>
              </a:spcBef>
              <a:spcAft>
                <a:spcPts val="300"/>
              </a:spcAft>
              <a:buClr>
                <a:srgbClr val="2F2F2F"/>
              </a:buClr>
              <a:buFont typeface="Wingdings" charset="2"/>
              <a:buChar char=""/>
            </a:pPr>
            <a:r>
              <a:rPr lang="en-US" spc="-1" dirty="0">
                <a:solidFill>
                  <a:srgbClr val="2F2F2F"/>
                </a:solidFill>
                <a:latin typeface="Arial"/>
              </a:rPr>
              <a:t>-??</a:t>
            </a:r>
          </a:p>
          <a:p>
            <a:pPr marL="990600" lvl="2" indent="-342900">
              <a:lnSpc>
                <a:spcPct val="100000"/>
              </a:lnSpc>
              <a:spcBef>
                <a:spcPts val="1199"/>
              </a:spcBef>
              <a:spcAft>
                <a:spcPts val="300"/>
              </a:spcAft>
              <a:buClr>
                <a:srgbClr val="2F2F2F"/>
              </a:buClr>
              <a:buFont typeface="Wingdings" charset="2"/>
              <a:buChar char=""/>
            </a:pPr>
            <a:r>
              <a:rPr lang="en-US" sz="2000" b="0" strike="noStrike" spc="-1" dirty="0">
                <a:solidFill>
                  <a:srgbClr val="2F2F2F"/>
                </a:solidFill>
                <a:latin typeface="Arial"/>
              </a:rPr>
              <a:t>What would it imply to extend the scope of LS3 (include a pre/mini-Phase2 phase within LS3): list potential Phase-2/LS4 activities which could be brought forward to LS3</a:t>
            </a:r>
            <a:endParaRPr lang="en-US" sz="2000" b="0" strike="noStrike" spc="-1" dirty="0">
              <a:solidFill>
                <a:srgbClr val="171717"/>
              </a:solidFill>
              <a:latin typeface="Arial"/>
            </a:endParaRPr>
          </a:p>
          <a:p>
            <a:pPr marL="1727835" lvl="3" indent="-2159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spc="-1" dirty="0">
                <a:solidFill>
                  <a:srgbClr val="2F2F2F"/>
                </a:solidFill>
                <a:latin typeface="Arial"/>
              </a:rPr>
              <a:t>BI has no  </a:t>
            </a:r>
            <a:r>
              <a:rPr lang="en-US" sz="2000" b="0" strike="noStrike" spc="-1" dirty="0">
                <a:solidFill>
                  <a:srgbClr val="2F2F2F"/>
                </a:solidFill>
                <a:latin typeface="Arial"/>
              </a:rPr>
              <a:t>manpower </a:t>
            </a:r>
            <a:r>
              <a:rPr lang="en-US" sz="2000" spc="-1" dirty="0">
                <a:solidFill>
                  <a:srgbClr val="2F2F2F"/>
                </a:solidFill>
                <a:latin typeface="Arial"/>
              </a:rPr>
              <a:t>available to anticipate Phase2</a:t>
            </a:r>
            <a:endParaRPr lang="en-US" sz="2000" b="0" strike="noStrike" spc="-1" dirty="0">
              <a:solidFill>
                <a:srgbClr val="1C446A"/>
              </a:solidFill>
              <a:latin typeface="Arial"/>
            </a:endParaRPr>
          </a:p>
          <a:p>
            <a:pPr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None/>
            </a:pPr>
            <a:endParaRPr lang="en-US" sz="2000" b="1" strike="noStrike" spc="-1">
              <a:solidFill>
                <a:srgbClr val="171717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title"/>
          </p:nvPr>
        </p:nvSpPr>
        <p:spPr>
          <a:xfrm>
            <a:off x="407880" y="242280"/>
            <a:ext cx="11375640" cy="700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CH" sz="3600" b="1" strike="noStrike" spc="-1">
                <a:solidFill>
                  <a:srgbClr val="0033A0"/>
                </a:solidFill>
                <a:latin typeface="Arial"/>
              </a:rPr>
              <a:t>Risk related queries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sldNum" idx="19"/>
          </p:nvPr>
        </p:nvSpPr>
        <p:spPr>
          <a:xfrm>
            <a:off x="11107440" y="6510600"/>
            <a:ext cx="68076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9F04BAC4-4DCC-4D6E-A797-60F17B9DE7C2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8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dt" idx="20"/>
          </p:nvPr>
        </p:nvSpPr>
        <p:spPr>
          <a:xfrm>
            <a:off x="3326760" y="6505200"/>
            <a:ext cx="1256400" cy="24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20 June 2024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 type="ftr" idx="21"/>
          </p:nvPr>
        </p:nvSpPr>
        <p:spPr>
          <a:xfrm>
            <a:off x="4583520" y="6510600"/>
            <a:ext cx="6247800" cy="237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XXXX et al. | NA-CONS Project LS3 Readiness Review | WPX.X</a:t>
            </a:r>
            <a:endParaRPr lang="en-US" sz="1100" b="0" strike="noStrike" spc="-1">
              <a:latin typeface="Times New Roman"/>
            </a:endParaRPr>
          </a:p>
        </p:txBody>
      </p:sp>
    </p:spTree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07880" y="242280"/>
            <a:ext cx="11375640" cy="700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CH" sz="3600" b="1" strike="noStrike" spc="-1">
                <a:solidFill>
                  <a:srgbClr val="0033A0"/>
                </a:solidFill>
                <a:latin typeface="Arial"/>
              </a:rPr>
              <a:t>Suumary Slide</a:t>
            </a:r>
            <a:endParaRPr lang="en-US" sz="3600" b="0" strike="noStrike" spc="-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sldNum" idx="22"/>
          </p:nvPr>
        </p:nvSpPr>
        <p:spPr>
          <a:xfrm>
            <a:off x="11107440" y="6510600"/>
            <a:ext cx="680760" cy="237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buNone/>
              <a:defRPr lang="en-US" sz="10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392B770C-8528-4D29-8A81-AFCD251A2E6B}" type="slidenum">
              <a:rPr lang="en-US" sz="1000" b="0" strike="noStrike" spc="-1">
                <a:solidFill>
                  <a:srgbClr val="0033A0"/>
                </a:solidFill>
                <a:latin typeface="Arial"/>
              </a:rPr>
              <a:t>9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dt" idx="23"/>
          </p:nvPr>
        </p:nvSpPr>
        <p:spPr>
          <a:xfrm>
            <a:off x="3326760" y="6505200"/>
            <a:ext cx="1256400" cy="243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20 June 2024</a:t>
            </a:r>
            <a:endParaRPr lang="en-US" sz="1100" b="0" strike="noStrike" spc="-1">
              <a:latin typeface="Times New Roman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ftr" idx="24"/>
          </p:nvPr>
        </p:nvSpPr>
        <p:spPr>
          <a:xfrm>
            <a:off x="4583520" y="6510600"/>
            <a:ext cx="6247800" cy="237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lang="en-US" sz="1100" b="0" strike="noStrike" spc="-1">
                <a:solidFill>
                  <a:srgbClr val="0033A0"/>
                </a:solidFill>
                <a:latin typeface="Arial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lang="en-US" sz="1100" b="0" strike="noStrike" spc="-1">
                <a:solidFill>
                  <a:srgbClr val="0033A0"/>
                </a:solidFill>
                <a:latin typeface="Arial"/>
              </a:rPr>
              <a:t>XXXX et al. | NA-CONS Project LS3 Readiness Review | WPX.X</a:t>
            </a:r>
            <a:endParaRPr lang="en-US" sz="1100" b="0" strike="noStrike" spc="-1">
              <a:latin typeface="Times New Roman"/>
            </a:endParaRPr>
          </a:p>
        </p:txBody>
      </p:sp>
      <p:graphicFrame>
        <p:nvGraphicFramePr>
          <p:cNvPr id="175" name="Object 174"/>
          <p:cNvGraphicFramePr/>
          <p:nvPr>
            <p:extLst>
              <p:ext uri="{D42A27DB-BD31-4B8C-83A1-F6EECF244321}">
                <p14:modId xmlns:p14="http://schemas.microsoft.com/office/powerpoint/2010/main" val="3265532536"/>
              </p:ext>
            </p:extLst>
          </p:nvPr>
        </p:nvGraphicFramePr>
        <p:xfrm>
          <a:off x="408865" y="-122964"/>
          <a:ext cx="9988252" cy="5142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819900" imgH="5207000" progId="Excel.Sheet.12">
                  <p:embed/>
                </p:oleObj>
              </mc:Choice>
              <mc:Fallback>
                <p:oleObj name="Worksheet" r:id="rId2" imgW="6819900" imgH="5207000" progId="Excel.Sheet.12">
                  <p:embed/>
                  <p:pic>
                    <p:nvPicPr>
                      <p:cNvPr id="176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8865" y="-122964"/>
                        <a:ext cx="9988252" cy="5142439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12569</TotalTime>
  <Words>653</Words>
  <Application>Microsoft Office PowerPoint</Application>
  <PresentationFormat>Widescreen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Office Theme</vt:lpstr>
      <vt:lpstr>Office Theme</vt:lpstr>
      <vt:lpstr>NA-CONS LS3 Readiness Review: Questions to the WPs</vt:lpstr>
      <vt:lpstr>Schedule related queries</vt:lpstr>
      <vt:lpstr>Resource related queries</vt:lpstr>
      <vt:lpstr>Logistic &amp; General Services related queries</vt:lpstr>
      <vt:lpstr>Logistic &amp; General Services related queries</vt:lpstr>
      <vt:lpstr>LS3 Planning related queries</vt:lpstr>
      <vt:lpstr>HI-ECN3 related queries</vt:lpstr>
      <vt:lpstr>Risk related queries</vt:lpstr>
      <vt:lpstr>Suumary Slide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subject/>
  <dc:creator>Markus Brugger</dc:creator>
  <dc:description/>
  <cp:lastModifiedBy>David Belohrad</cp:lastModifiedBy>
  <cp:revision>1058</cp:revision>
  <cp:lastPrinted>2020-01-30T13:49:18Z</cp:lastPrinted>
  <dcterms:created xsi:type="dcterms:W3CDTF">2021-01-11T13:55:30Z</dcterms:created>
  <dcterms:modified xsi:type="dcterms:W3CDTF">2024-06-17T09:18:05Z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9</vt:i4>
  </property>
</Properties>
</file>