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9" r:id="rId2"/>
    <p:sldId id="380" r:id="rId3"/>
    <p:sldId id="363" r:id="rId4"/>
    <p:sldId id="320" r:id="rId5"/>
    <p:sldId id="368" r:id="rId6"/>
    <p:sldId id="323" r:id="rId7"/>
    <p:sldId id="324" r:id="rId8"/>
    <p:sldId id="365" r:id="rId9"/>
    <p:sldId id="378" r:id="rId10"/>
    <p:sldId id="331" r:id="rId11"/>
    <p:sldId id="332" r:id="rId12"/>
    <p:sldId id="374" r:id="rId13"/>
    <p:sldId id="376" r:id="rId14"/>
    <p:sldId id="377" r:id="rId15"/>
    <p:sldId id="336" r:id="rId16"/>
    <p:sldId id="371" r:id="rId17"/>
    <p:sldId id="373" r:id="rId18"/>
    <p:sldId id="379" r:id="rId19"/>
    <p:sldId id="288" r:id="rId20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0046E2"/>
    <a:srgbClr val="73A0FF"/>
    <a:srgbClr val="5F6AAF"/>
    <a:srgbClr val="B3B6D2"/>
    <a:srgbClr val="898FBE"/>
    <a:srgbClr val="2F2F2F"/>
    <a:srgbClr val="E89418"/>
    <a:srgbClr val="A9D08E"/>
    <a:srgbClr val="A9C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02" autoAdjust="0"/>
    <p:restoredTop sz="94686"/>
  </p:normalViewPr>
  <p:slideViewPr>
    <p:cSldViewPr snapToObjects="1">
      <p:cViewPr varScale="1">
        <p:scale>
          <a:sx n="119" d="100"/>
          <a:sy n="119" d="100"/>
        </p:scale>
        <p:origin x="108" y="5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EC9552-1BA3-4A2A-878B-39B82ED446B4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892D78C-4DDD-44A7-B187-CA916AA591D1}">
      <dgm:prSet phldrT="[Text]"/>
      <dgm:spPr>
        <a:solidFill>
          <a:schemeClr val="accent3"/>
        </a:solidFill>
        <a:ln>
          <a:noFill/>
        </a:ln>
      </dgm:spPr>
      <dgm:t>
        <a:bodyPr/>
        <a:lstStyle/>
        <a:p>
          <a:r>
            <a:rPr lang="fr-CH" noProof="0" dirty="0" err="1"/>
            <a:t>Member</a:t>
          </a:r>
          <a:r>
            <a:rPr lang="fr-CH" noProof="0" dirty="0"/>
            <a:t> on or </a:t>
          </a:r>
          <a:r>
            <a:rPr lang="fr-CH" noProof="0" dirty="0" err="1"/>
            <a:t>before</a:t>
          </a:r>
          <a:r>
            <a:rPr lang="fr-CH" noProof="0" dirty="0"/>
            <a:t> 31.12.2011</a:t>
          </a:r>
          <a:endParaRPr lang="en-GB" noProof="0" dirty="0"/>
        </a:p>
      </dgm:t>
    </dgm:pt>
    <dgm:pt modelId="{1E95CEA0-3965-40E3-BD93-7F6CA7054E90}" type="parTrans" cxnId="{50C3FE46-9125-4354-85D8-5A25F7C49277}">
      <dgm:prSet/>
      <dgm:spPr/>
      <dgm:t>
        <a:bodyPr/>
        <a:lstStyle/>
        <a:p>
          <a:endParaRPr lang="en-US"/>
        </a:p>
      </dgm:t>
    </dgm:pt>
    <dgm:pt modelId="{F093BE7E-C6C9-471F-9134-962E523A00B5}" type="sibTrans" cxnId="{50C3FE46-9125-4354-85D8-5A25F7C49277}">
      <dgm:prSet/>
      <dgm:spPr/>
      <dgm:t>
        <a:bodyPr/>
        <a:lstStyle/>
        <a:p>
          <a:endParaRPr lang="en-US"/>
        </a:p>
      </dgm:t>
    </dgm:pt>
    <dgm:pt modelId="{9DE6FDFE-EB0D-4DF3-ACA0-6B0C87BAD683}">
      <dgm:prSet phldrT="[Text]"/>
      <dgm:spPr>
        <a:solidFill>
          <a:schemeClr val="bg1">
            <a:lumMod val="9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pPr algn="l"/>
          <a:r>
            <a:rPr lang="fr-CH" noProof="0" dirty="0"/>
            <a:t>65 </a:t>
          </a:r>
          <a:r>
            <a:rPr lang="fr-CH" noProof="0" dirty="0" err="1"/>
            <a:t>years</a:t>
          </a:r>
          <a:r>
            <a:rPr lang="fr-CH" noProof="0" dirty="0"/>
            <a:t> of </a:t>
          </a:r>
          <a:r>
            <a:rPr lang="fr-CH" noProof="0" dirty="0" err="1"/>
            <a:t>age</a:t>
          </a:r>
          <a:endParaRPr lang="en-GB" noProof="0" dirty="0"/>
        </a:p>
      </dgm:t>
    </dgm:pt>
    <dgm:pt modelId="{AB6D3277-1C81-4D9D-989B-2FAD8CA930B5}" type="parTrans" cxnId="{70D9F994-CC53-42ED-B32B-93473A83EA00}">
      <dgm:prSet/>
      <dgm:spPr/>
      <dgm:t>
        <a:bodyPr/>
        <a:lstStyle/>
        <a:p>
          <a:endParaRPr lang="en-US"/>
        </a:p>
      </dgm:t>
    </dgm:pt>
    <dgm:pt modelId="{507434E1-FF10-4563-9B84-88E41DD98974}" type="sibTrans" cxnId="{70D9F994-CC53-42ED-B32B-93473A83EA00}">
      <dgm:prSet/>
      <dgm:spPr/>
      <dgm:t>
        <a:bodyPr/>
        <a:lstStyle/>
        <a:p>
          <a:endParaRPr lang="en-US"/>
        </a:p>
      </dgm:t>
    </dgm:pt>
    <dgm:pt modelId="{13265C0D-72A2-40EA-B523-AF135466163F}">
      <dgm:prSet phldrT="[Text]"/>
      <dgm:spPr>
        <a:solidFill>
          <a:schemeClr val="accent3"/>
        </a:solidFill>
        <a:ln>
          <a:noFill/>
        </a:ln>
      </dgm:spPr>
      <dgm:t>
        <a:bodyPr/>
        <a:lstStyle/>
        <a:p>
          <a:r>
            <a:rPr lang="fr-CH" noProof="0" dirty="0" err="1"/>
            <a:t>Member</a:t>
          </a:r>
          <a:r>
            <a:rPr lang="fr-CH" noProof="0" dirty="0"/>
            <a:t> as </a:t>
          </a:r>
          <a:r>
            <a:rPr lang="fr-CH" noProof="0" dirty="0" err="1"/>
            <a:t>from</a:t>
          </a:r>
          <a:r>
            <a:rPr lang="fr-CH" noProof="0" dirty="0"/>
            <a:t> 01.01.2012</a:t>
          </a:r>
          <a:endParaRPr lang="en-US" dirty="0"/>
        </a:p>
      </dgm:t>
    </dgm:pt>
    <dgm:pt modelId="{DE44DB42-25C3-49A3-87C7-DBBE6DA92EAA}" type="parTrans" cxnId="{114E82EC-677F-49BD-BD3F-2024BAB76CCA}">
      <dgm:prSet/>
      <dgm:spPr/>
      <dgm:t>
        <a:bodyPr/>
        <a:lstStyle/>
        <a:p>
          <a:endParaRPr lang="en-US"/>
        </a:p>
      </dgm:t>
    </dgm:pt>
    <dgm:pt modelId="{E5019B73-87D0-40A9-A23C-9AFEF2802701}" type="sibTrans" cxnId="{114E82EC-677F-49BD-BD3F-2024BAB76CCA}">
      <dgm:prSet/>
      <dgm:spPr/>
      <dgm:t>
        <a:bodyPr/>
        <a:lstStyle/>
        <a:p>
          <a:endParaRPr lang="en-US"/>
        </a:p>
      </dgm:t>
    </dgm:pt>
    <dgm:pt modelId="{5C2F7C14-608F-48D7-987E-8A67E6A3E894}">
      <dgm:prSet phldrT="[Text]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CH" noProof="0" dirty="0"/>
            <a:t>67 </a:t>
          </a:r>
          <a:r>
            <a:rPr lang="fr-CH" noProof="0" dirty="0" err="1"/>
            <a:t>years</a:t>
          </a:r>
          <a:r>
            <a:rPr lang="fr-CH" noProof="0" dirty="0"/>
            <a:t> of </a:t>
          </a:r>
          <a:r>
            <a:rPr lang="fr-CH" noProof="0" dirty="0" err="1"/>
            <a:t>age</a:t>
          </a:r>
          <a:endParaRPr lang="en-US" dirty="0"/>
        </a:p>
      </dgm:t>
    </dgm:pt>
    <dgm:pt modelId="{A9562F9F-0846-4984-B751-5774B4C25F0E}" type="parTrans" cxnId="{A5D94B6F-1426-4BEC-BD57-EBF4DAAAC16F}">
      <dgm:prSet/>
      <dgm:spPr/>
      <dgm:t>
        <a:bodyPr/>
        <a:lstStyle/>
        <a:p>
          <a:endParaRPr lang="en-US"/>
        </a:p>
      </dgm:t>
    </dgm:pt>
    <dgm:pt modelId="{32B2E9D7-3957-4D8D-ADE9-A34EF46BFEEC}" type="sibTrans" cxnId="{A5D94B6F-1426-4BEC-BD57-EBF4DAAAC16F}">
      <dgm:prSet/>
      <dgm:spPr/>
      <dgm:t>
        <a:bodyPr/>
        <a:lstStyle/>
        <a:p>
          <a:endParaRPr lang="en-US"/>
        </a:p>
      </dgm:t>
    </dgm:pt>
    <dgm:pt modelId="{29F6934D-8757-45F0-9417-B05E80FB6160}">
      <dgm:prSet phldrT="[Text]"/>
      <dgm:spPr>
        <a:solidFill>
          <a:schemeClr val="bg1">
            <a:lumMod val="9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pPr algn="l"/>
          <a:r>
            <a:rPr lang="en-GB" noProof="0" dirty="0"/>
            <a:t>2% of your last reference salary, per year of membership</a:t>
          </a:r>
        </a:p>
      </dgm:t>
    </dgm:pt>
    <dgm:pt modelId="{0B4BC1CE-96D2-41DA-9977-A16CD24BDD7A}" type="parTrans" cxnId="{094DB138-239D-4406-9350-E67404483CD0}">
      <dgm:prSet/>
      <dgm:spPr/>
      <dgm:t>
        <a:bodyPr/>
        <a:lstStyle/>
        <a:p>
          <a:endParaRPr lang="en-GB"/>
        </a:p>
      </dgm:t>
    </dgm:pt>
    <dgm:pt modelId="{DBDDEB16-2EE2-4F95-B1CB-06D429DDAAF3}" type="sibTrans" cxnId="{094DB138-239D-4406-9350-E67404483CD0}">
      <dgm:prSet/>
      <dgm:spPr/>
      <dgm:t>
        <a:bodyPr/>
        <a:lstStyle/>
        <a:p>
          <a:endParaRPr lang="en-GB"/>
        </a:p>
      </dgm:t>
    </dgm:pt>
    <dgm:pt modelId="{736A141E-34FD-4089-9F2C-C65B1B725A2F}">
      <dgm:prSet phldrT="[Text]"/>
      <dgm:spPr>
        <a:solidFill>
          <a:schemeClr val="bg1">
            <a:lumMod val="9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pPr algn="l"/>
          <a:r>
            <a:rPr lang="fr-CH" noProof="0" dirty="0" err="1"/>
            <a:t>Entitlement</a:t>
          </a:r>
          <a:r>
            <a:rPr lang="fr-CH" noProof="0" dirty="0"/>
            <a:t> as </a:t>
          </a:r>
          <a:r>
            <a:rPr lang="fr-CH" noProof="0" dirty="0" err="1"/>
            <a:t>from</a:t>
          </a:r>
          <a:r>
            <a:rPr lang="fr-CH" noProof="0" dirty="0"/>
            <a:t> 5 </a:t>
          </a:r>
          <a:r>
            <a:rPr lang="fr-CH" noProof="0" dirty="0" err="1"/>
            <a:t>years</a:t>
          </a:r>
          <a:r>
            <a:rPr lang="fr-CH" noProof="0" dirty="0"/>
            <a:t> of service</a:t>
          </a:r>
          <a:endParaRPr lang="en-GB" noProof="0" dirty="0"/>
        </a:p>
      </dgm:t>
    </dgm:pt>
    <dgm:pt modelId="{0A326D04-1507-474C-9D4E-13EF5CD8218D}" type="parTrans" cxnId="{6F1D5BEF-5B3B-4198-8028-AFAEC86375C5}">
      <dgm:prSet/>
      <dgm:spPr/>
      <dgm:t>
        <a:bodyPr/>
        <a:lstStyle/>
        <a:p>
          <a:endParaRPr lang="en-GB"/>
        </a:p>
      </dgm:t>
    </dgm:pt>
    <dgm:pt modelId="{AB74A580-D0DC-4C53-AC43-B7C4BBF0CF7F}" type="sibTrans" cxnId="{6F1D5BEF-5B3B-4198-8028-AFAEC86375C5}">
      <dgm:prSet/>
      <dgm:spPr/>
      <dgm:t>
        <a:bodyPr/>
        <a:lstStyle/>
        <a:p>
          <a:endParaRPr lang="en-GB"/>
        </a:p>
      </dgm:t>
    </dgm:pt>
    <dgm:pt modelId="{5EA72731-59CC-4991-9C47-70F2101B625F}">
      <dgm:prSet phldrT="[Text]"/>
      <dgm:spPr>
        <a:solidFill>
          <a:schemeClr val="bg1">
            <a:lumMod val="9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pPr algn="l"/>
          <a:endParaRPr lang="en-GB" noProof="0" dirty="0"/>
        </a:p>
      </dgm:t>
    </dgm:pt>
    <dgm:pt modelId="{E97368AC-30CF-4E60-88D3-2AC8E1932ED4}" type="parTrans" cxnId="{DAA979AF-3E28-403E-A8AA-975F22231EFA}">
      <dgm:prSet/>
      <dgm:spPr/>
      <dgm:t>
        <a:bodyPr/>
        <a:lstStyle/>
        <a:p>
          <a:endParaRPr lang="en-GB"/>
        </a:p>
      </dgm:t>
    </dgm:pt>
    <dgm:pt modelId="{34AB2095-B493-4E01-9E18-79B4AE121E0D}" type="sibTrans" cxnId="{DAA979AF-3E28-403E-A8AA-975F22231EFA}">
      <dgm:prSet/>
      <dgm:spPr/>
      <dgm:t>
        <a:bodyPr/>
        <a:lstStyle/>
        <a:p>
          <a:endParaRPr lang="en-GB"/>
        </a:p>
      </dgm:t>
    </dgm:pt>
    <dgm:pt modelId="{C8CCB4EC-FA84-4182-A03D-FCEEAD124CD8}">
      <dgm:prSet phldrT="[Text]"/>
      <dgm:spPr>
        <a:solidFill>
          <a:schemeClr val="bg1">
            <a:lumMod val="9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pPr algn="l"/>
          <a:r>
            <a:rPr lang="fr-CH" noProof="0" dirty="0"/>
            <a:t>35 </a:t>
          </a:r>
          <a:r>
            <a:rPr lang="fr-CH" noProof="0" dirty="0" err="1"/>
            <a:t>years</a:t>
          </a:r>
          <a:r>
            <a:rPr lang="fr-CH" noProof="0" dirty="0"/>
            <a:t> of </a:t>
          </a:r>
          <a:r>
            <a:rPr lang="fr-CH" noProof="0" dirty="0" err="1"/>
            <a:t>membership</a:t>
          </a:r>
          <a:endParaRPr lang="en-GB" noProof="0" dirty="0"/>
        </a:p>
      </dgm:t>
    </dgm:pt>
    <dgm:pt modelId="{6CB031C6-F81E-4EED-A8A8-2C042B73730C}" type="parTrans" cxnId="{40D9FDCF-E558-4259-92DA-AB1CAA872F5F}">
      <dgm:prSet/>
      <dgm:spPr/>
      <dgm:t>
        <a:bodyPr/>
        <a:lstStyle/>
        <a:p>
          <a:endParaRPr lang="en-GB"/>
        </a:p>
      </dgm:t>
    </dgm:pt>
    <dgm:pt modelId="{0E2B7989-09F5-4CC3-86F7-3AE7CE00564F}" type="sibTrans" cxnId="{40D9FDCF-E558-4259-92DA-AB1CAA872F5F}">
      <dgm:prSet/>
      <dgm:spPr/>
      <dgm:t>
        <a:bodyPr/>
        <a:lstStyle/>
        <a:p>
          <a:endParaRPr lang="en-GB"/>
        </a:p>
      </dgm:t>
    </dgm:pt>
    <dgm:pt modelId="{C7925CCD-35B8-4196-B550-EDEF95480FE8}">
      <dgm:prSet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CH" dirty="0"/>
            <a:t>1.85% of the </a:t>
          </a:r>
          <a:r>
            <a:rPr lang="fr-CH" dirty="0" err="1"/>
            <a:t>average</a:t>
          </a:r>
          <a:r>
            <a:rPr lang="fr-CH" dirty="0"/>
            <a:t> of the last 36 </a:t>
          </a:r>
          <a:r>
            <a:rPr lang="fr-CH" dirty="0" err="1"/>
            <a:t>months</a:t>
          </a:r>
          <a:r>
            <a:rPr lang="fr-CH" dirty="0"/>
            <a:t> of </a:t>
          </a:r>
          <a:r>
            <a:rPr lang="fr-CH" dirty="0" err="1"/>
            <a:t>reference</a:t>
          </a:r>
          <a:r>
            <a:rPr lang="fr-CH" dirty="0"/>
            <a:t> </a:t>
          </a:r>
          <a:r>
            <a:rPr lang="fr-CH" dirty="0" err="1"/>
            <a:t>salary</a:t>
          </a:r>
          <a:r>
            <a:rPr lang="fr-CH" dirty="0"/>
            <a:t>, per </a:t>
          </a:r>
          <a:r>
            <a:rPr lang="fr-CH" dirty="0" err="1"/>
            <a:t>year</a:t>
          </a:r>
          <a:r>
            <a:rPr lang="fr-CH" dirty="0"/>
            <a:t> of </a:t>
          </a:r>
          <a:r>
            <a:rPr lang="fr-CH" dirty="0" err="1"/>
            <a:t>membership</a:t>
          </a:r>
          <a:endParaRPr lang="en-GB" noProof="0" dirty="0"/>
        </a:p>
      </dgm:t>
    </dgm:pt>
    <dgm:pt modelId="{AB489B75-CAFD-4026-BB8C-C75F47686152}" type="parTrans" cxnId="{4A9A1EFD-07CB-4F95-8965-0A05263109B8}">
      <dgm:prSet/>
      <dgm:spPr/>
      <dgm:t>
        <a:bodyPr/>
        <a:lstStyle/>
        <a:p>
          <a:endParaRPr lang="en-GB"/>
        </a:p>
      </dgm:t>
    </dgm:pt>
    <dgm:pt modelId="{0E04571C-571C-487A-912E-62F9B630D9A2}" type="sibTrans" cxnId="{4A9A1EFD-07CB-4F95-8965-0A05263109B8}">
      <dgm:prSet/>
      <dgm:spPr/>
      <dgm:t>
        <a:bodyPr/>
        <a:lstStyle/>
        <a:p>
          <a:endParaRPr lang="en-GB"/>
        </a:p>
      </dgm:t>
    </dgm:pt>
    <dgm:pt modelId="{10121958-68EC-4081-AC17-EB17DB7E399B}">
      <dgm:prSet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CH" noProof="0" dirty="0" err="1"/>
            <a:t>Entitlement</a:t>
          </a:r>
          <a:r>
            <a:rPr lang="fr-CH" noProof="0" dirty="0"/>
            <a:t> as </a:t>
          </a:r>
          <a:r>
            <a:rPr lang="fr-CH" noProof="0" dirty="0" err="1"/>
            <a:t>from</a:t>
          </a:r>
          <a:r>
            <a:rPr lang="fr-CH" noProof="0" dirty="0"/>
            <a:t> 5 </a:t>
          </a:r>
          <a:r>
            <a:rPr lang="fr-CH" noProof="0" dirty="0" err="1"/>
            <a:t>years</a:t>
          </a:r>
          <a:r>
            <a:rPr lang="fr-CH" noProof="0" dirty="0"/>
            <a:t> of service</a:t>
          </a:r>
          <a:endParaRPr lang="en-GB" noProof="0" dirty="0"/>
        </a:p>
      </dgm:t>
    </dgm:pt>
    <dgm:pt modelId="{27C1E706-B49F-4904-BCB0-F124A100E0D5}" type="parTrans" cxnId="{22F53A39-E797-4633-869C-C7A6D46C32E9}">
      <dgm:prSet/>
      <dgm:spPr/>
      <dgm:t>
        <a:bodyPr/>
        <a:lstStyle/>
        <a:p>
          <a:endParaRPr lang="en-GB"/>
        </a:p>
      </dgm:t>
    </dgm:pt>
    <dgm:pt modelId="{235836F7-6074-4308-BF63-8E68B01F156D}" type="sibTrans" cxnId="{22F53A39-E797-4633-869C-C7A6D46C32E9}">
      <dgm:prSet/>
      <dgm:spPr/>
      <dgm:t>
        <a:bodyPr/>
        <a:lstStyle/>
        <a:p>
          <a:endParaRPr lang="en-GB"/>
        </a:p>
      </dgm:t>
    </dgm:pt>
    <dgm:pt modelId="{62677233-6BA2-4F50-A94F-98A0A5EE209A}">
      <dgm:prSet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CH" noProof="0" dirty="0"/>
            <a:t>37 </a:t>
          </a:r>
          <a:r>
            <a:rPr lang="fr-CH" noProof="0" dirty="0" err="1"/>
            <a:t>years</a:t>
          </a:r>
          <a:r>
            <a:rPr lang="fr-CH" noProof="0" dirty="0"/>
            <a:t> and 10 </a:t>
          </a:r>
          <a:r>
            <a:rPr lang="fr-CH" noProof="0" dirty="0" err="1"/>
            <a:t>months</a:t>
          </a:r>
          <a:r>
            <a:rPr lang="fr-CH" noProof="0" dirty="0"/>
            <a:t> of </a:t>
          </a:r>
          <a:r>
            <a:rPr lang="fr-CH" noProof="0" dirty="0" err="1"/>
            <a:t>membership</a:t>
          </a:r>
          <a:endParaRPr lang="en-GB" noProof="0" dirty="0"/>
        </a:p>
      </dgm:t>
    </dgm:pt>
    <dgm:pt modelId="{1EE80010-1154-4D68-A6B7-532872DF64A3}" type="parTrans" cxnId="{7B95EC85-7CCD-4E0A-9808-CB33CEBF6CDD}">
      <dgm:prSet/>
      <dgm:spPr/>
      <dgm:t>
        <a:bodyPr/>
        <a:lstStyle/>
        <a:p>
          <a:endParaRPr lang="en-GB"/>
        </a:p>
      </dgm:t>
    </dgm:pt>
    <dgm:pt modelId="{D2E56984-1822-407C-8215-F22D597ADA2A}" type="sibTrans" cxnId="{7B95EC85-7CCD-4E0A-9808-CB33CEBF6CDD}">
      <dgm:prSet/>
      <dgm:spPr/>
      <dgm:t>
        <a:bodyPr/>
        <a:lstStyle/>
        <a:p>
          <a:endParaRPr lang="en-GB"/>
        </a:p>
      </dgm:t>
    </dgm:pt>
    <dgm:pt modelId="{13066591-B67E-4C15-B8E5-8A7B2EAD1A50}" type="pres">
      <dgm:prSet presAssocID="{8DEC9552-1BA3-4A2A-878B-39B82ED446B4}" presName="Name0" presStyleCnt="0">
        <dgm:presLayoutVars>
          <dgm:dir/>
          <dgm:animLvl val="lvl"/>
          <dgm:resizeHandles val="exact"/>
        </dgm:presLayoutVars>
      </dgm:prSet>
      <dgm:spPr/>
    </dgm:pt>
    <dgm:pt modelId="{FBEA77A1-9761-4383-8C90-4D8E24C93D46}" type="pres">
      <dgm:prSet presAssocID="{C892D78C-4DDD-44A7-B187-CA916AA591D1}" presName="composite" presStyleCnt="0"/>
      <dgm:spPr/>
    </dgm:pt>
    <dgm:pt modelId="{5DD42FA0-66A0-47C9-9B6E-FCC7E51C85AF}" type="pres">
      <dgm:prSet presAssocID="{C892D78C-4DDD-44A7-B187-CA916AA591D1}" presName="parTx" presStyleLbl="alignNode1" presStyleIdx="0" presStyleCnt="2" custLinFactNeighborY="-5982">
        <dgm:presLayoutVars>
          <dgm:chMax val="0"/>
          <dgm:chPref val="0"/>
          <dgm:bulletEnabled val="1"/>
        </dgm:presLayoutVars>
      </dgm:prSet>
      <dgm:spPr/>
    </dgm:pt>
    <dgm:pt modelId="{4470786D-318D-48F8-8086-35C6A07D14EF}" type="pres">
      <dgm:prSet presAssocID="{C892D78C-4DDD-44A7-B187-CA916AA591D1}" presName="desTx" presStyleLbl="alignAccFollowNode1" presStyleIdx="0" presStyleCnt="2" custLinFactNeighborY="-1318">
        <dgm:presLayoutVars>
          <dgm:bulletEnabled val="1"/>
        </dgm:presLayoutVars>
      </dgm:prSet>
      <dgm:spPr/>
    </dgm:pt>
    <dgm:pt modelId="{FB0E35A1-3779-46B0-BB54-2EE94FE0592E}" type="pres">
      <dgm:prSet presAssocID="{F093BE7E-C6C9-471F-9134-962E523A00B5}" presName="space" presStyleCnt="0"/>
      <dgm:spPr/>
    </dgm:pt>
    <dgm:pt modelId="{D2FB67A0-FE74-47A2-A75E-DC4590BDE89A}" type="pres">
      <dgm:prSet presAssocID="{13265C0D-72A2-40EA-B523-AF135466163F}" presName="composite" presStyleCnt="0"/>
      <dgm:spPr/>
    </dgm:pt>
    <dgm:pt modelId="{FCE6A56A-F7C6-4EC9-9280-B5B2437B623C}" type="pres">
      <dgm:prSet presAssocID="{13265C0D-72A2-40EA-B523-AF135466163F}" presName="parTx" presStyleLbl="alignNode1" presStyleIdx="1" presStyleCnt="2" custLinFactNeighborY="-5982">
        <dgm:presLayoutVars>
          <dgm:chMax val="0"/>
          <dgm:chPref val="0"/>
          <dgm:bulletEnabled val="1"/>
        </dgm:presLayoutVars>
      </dgm:prSet>
      <dgm:spPr/>
    </dgm:pt>
    <dgm:pt modelId="{0FC20303-19DF-4CA5-B7CF-CC3E9CA36A95}" type="pres">
      <dgm:prSet presAssocID="{13265C0D-72A2-40EA-B523-AF135466163F}" presName="desTx" presStyleLbl="alignAccFollowNode1" presStyleIdx="1" presStyleCnt="2" custLinFactNeighborX="269" custLinFactNeighborY="-1318">
        <dgm:presLayoutVars>
          <dgm:bulletEnabled val="1"/>
        </dgm:presLayoutVars>
      </dgm:prSet>
      <dgm:spPr/>
    </dgm:pt>
  </dgm:ptLst>
  <dgm:cxnLst>
    <dgm:cxn modelId="{094DB138-239D-4406-9350-E67404483CD0}" srcId="{C892D78C-4DDD-44A7-B187-CA916AA591D1}" destId="{29F6934D-8757-45F0-9417-B05E80FB6160}" srcOrd="1" destOrd="0" parTransId="{0B4BC1CE-96D2-41DA-9977-A16CD24BDD7A}" sibTransId="{DBDDEB16-2EE2-4F95-B1CB-06D429DDAAF3}"/>
    <dgm:cxn modelId="{22F53A39-E797-4633-869C-C7A6D46C32E9}" srcId="{13265C0D-72A2-40EA-B523-AF135466163F}" destId="{10121958-68EC-4081-AC17-EB17DB7E399B}" srcOrd="2" destOrd="0" parTransId="{27C1E706-B49F-4904-BCB0-F124A100E0D5}" sibTransId="{235836F7-6074-4308-BF63-8E68B01F156D}"/>
    <dgm:cxn modelId="{CB695139-1EBE-42B4-951E-9EA8DBBC2301}" type="presOf" srcId="{736A141E-34FD-4089-9F2C-C65B1B725A2F}" destId="{4470786D-318D-48F8-8086-35C6A07D14EF}" srcOrd="0" destOrd="2" presId="urn:microsoft.com/office/officeart/2005/8/layout/hList1"/>
    <dgm:cxn modelId="{50C3FE46-9125-4354-85D8-5A25F7C49277}" srcId="{8DEC9552-1BA3-4A2A-878B-39B82ED446B4}" destId="{C892D78C-4DDD-44A7-B187-CA916AA591D1}" srcOrd="0" destOrd="0" parTransId="{1E95CEA0-3965-40E3-BD93-7F6CA7054E90}" sibTransId="{F093BE7E-C6C9-471F-9134-962E523A00B5}"/>
    <dgm:cxn modelId="{C5F68647-8F64-424B-BA0F-B724E220DC52}" type="presOf" srcId="{13265C0D-72A2-40EA-B523-AF135466163F}" destId="{FCE6A56A-F7C6-4EC9-9280-B5B2437B623C}" srcOrd="0" destOrd="0" presId="urn:microsoft.com/office/officeart/2005/8/layout/hList1"/>
    <dgm:cxn modelId="{FA293C4A-2B35-4163-86EA-6BADDF068755}" type="presOf" srcId="{29F6934D-8757-45F0-9417-B05E80FB6160}" destId="{4470786D-318D-48F8-8086-35C6A07D14EF}" srcOrd="0" destOrd="1" presId="urn:microsoft.com/office/officeart/2005/8/layout/hList1"/>
    <dgm:cxn modelId="{A5D94B6F-1426-4BEC-BD57-EBF4DAAAC16F}" srcId="{13265C0D-72A2-40EA-B523-AF135466163F}" destId="{5C2F7C14-608F-48D7-987E-8A67E6A3E894}" srcOrd="0" destOrd="0" parTransId="{A9562F9F-0846-4984-B751-5774B4C25F0E}" sibTransId="{32B2E9D7-3957-4D8D-ADE9-A34EF46BFEEC}"/>
    <dgm:cxn modelId="{37219851-51AB-40A0-8B97-503AB4320EDF}" type="presOf" srcId="{62677233-6BA2-4F50-A94F-98A0A5EE209A}" destId="{0FC20303-19DF-4CA5-B7CF-CC3E9CA36A95}" srcOrd="0" destOrd="3" presId="urn:microsoft.com/office/officeart/2005/8/layout/hList1"/>
    <dgm:cxn modelId="{C3E8C577-F0FB-4736-8990-FA06F3000914}" type="presOf" srcId="{9DE6FDFE-EB0D-4DF3-ACA0-6B0C87BAD683}" destId="{4470786D-318D-48F8-8086-35C6A07D14EF}" srcOrd="0" destOrd="0" presId="urn:microsoft.com/office/officeart/2005/8/layout/hList1"/>
    <dgm:cxn modelId="{4ABF137F-D0D8-418E-B60F-FBF81B30B37C}" type="presOf" srcId="{5C2F7C14-608F-48D7-987E-8A67E6A3E894}" destId="{0FC20303-19DF-4CA5-B7CF-CC3E9CA36A95}" srcOrd="0" destOrd="0" presId="urn:microsoft.com/office/officeart/2005/8/layout/hList1"/>
    <dgm:cxn modelId="{7B95EC85-7CCD-4E0A-9808-CB33CEBF6CDD}" srcId="{13265C0D-72A2-40EA-B523-AF135466163F}" destId="{62677233-6BA2-4F50-A94F-98A0A5EE209A}" srcOrd="3" destOrd="0" parTransId="{1EE80010-1154-4D68-A6B7-532872DF64A3}" sibTransId="{D2E56984-1822-407C-8215-F22D597ADA2A}"/>
    <dgm:cxn modelId="{F5E4F093-4A12-4CFC-B978-17BD3A67F50C}" type="presOf" srcId="{10121958-68EC-4081-AC17-EB17DB7E399B}" destId="{0FC20303-19DF-4CA5-B7CF-CC3E9CA36A95}" srcOrd="0" destOrd="2" presId="urn:microsoft.com/office/officeart/2005/8/layout/hList1"/>
    <dgm:cxn modelId="{70D9F994-CC53-42ED-B32B-93473A83EA00}" srcId="{C892D78C-4DDD-44A7-B187-CA916AA591D1}" destId="{9DE6FDFE-EB0D-4DF3-ACA0-6B0C87BAD683}" srcOrd="0" destOrd="0" parTransId="{AB6D3277-1C81-4D9D-989B-2FAD8CA930B5}" sibTransId="{507434E1-FF10-4563-9B84-88E41DD98974}"/>
    <dgm:cxn modelId="{A5B772A1-8B48-46B5-BEBC-1146874B70F5}" type="presOf" srcId="{8DEC9552-1BA3-4A2A-878B-39B82ED446B4}" destId="{13066591-B67E-4C15-B8E5-8A7B2EAD1A50}" srcOrd="0" destOrd="0" presId="urn:microsoft.com/office/officeart/2005/8/layout/hList1"/>
    <dgm:cxn modelId="{113D13AB-B085-4B6D-8B49-F0A00115417D}" type="presOf" srcId="{C892D78C-4DDD-44A7-B187-CA916AA591D1}" destId="{5DD42FA0-66A0-47C9-9B6E-FCC7E51C85AF}" srcOrd="0" destOrd="0" presId="urn:microsoft.com/office/officeart/2005/8/layout/hList1"/>
    <dgm:cxn modelId="{DAA979AF-3E28-403E-A8AA-975F22231EFA}" srcId="{C892D78C-4DDD-44A7-B187-CA916AA591D1}" destId="{5EA72731-59CC-4991-9C47-70F2101B625F}" srcOrd="4" destOrd="0" parTransId="{E97368AC-30CF-4E60-88D3-2AC8E1932ED4}" sibTransId="{34AB2095-B493-4E01-9E18-79B4AE121E0D}"/>
    <dgm:cxn modelId="{298965B5-F339-4CDA-8CCB-5CFD1D064D6D}" type="presOf" srcId="{C7925CCD-35B8-4196-B550-EDEF95480FE8}" destId="{0FC20303-19DF-4CA5-B7CF-CC3E9CA36A95}" srcOrd="0" destOrd="1" presId="urn:microsoft.com/office/officeart/2005/8/layout/hList1"/>
    <dgm:cxn modelId="{40D9FDCF-E558-4259-92DA-AB1CAA872F5F}" srcId="{C892D78C-4DDD-44A7-B187-CA916AA591D1}" destId="{C8CCB4EC-FA84-4182-A03D-FCEEAD124CD8}" srcOrd="3" destOrd="0" parTransId="{6CB031C6-F81E-4EED-A8A8-2C042B73730C}" sibTransId="{0E2B7989-09F5-4CC3-86F7-3AE7CE00564F}"/>
    <dgm:cxn modelId="{9B35B1E3-33DB-419F-BA45-0EDDC9392879}" type="presOf" srcId="{5EA72731-59CC-4991-9C47-70F2101B625F}" destId="{4470786D-318D-48F8-8086-35C6A07D14EF}" srcOrd="0" destOrd="4" presId="urn:microsoft.com/office/officeart/2005/8/layout/hList1"/>
    <dgm:cxn modelId="{24E1BAE3-7329-42B2-8576-C80CCFF853C7}" type="presOf" srcId="{C8CCB4EC-FA84-4182-A03D-FCEEAD124CD8}" destId="{4470786D-318D-48F8-8086-35C6A07D14EF}" srcOrd="0" destOrd="3" presId="urn:microsoft.com/office/officeart/2005/8/layout/hList1"/>
    <dgm:cxn modelId="{114E82EC-677F-49BD-BD3F-2024BAB76CCA}" srcId="{8DEC9552-1BA3-4A2A-878B-39B82ED446B4}" destId="{13265C0D-72A2-40EA-B523-AF135466163F}" srcOrd="1" destOrd="0" parTransId="{DE44DB42-25C3-49A3-87C7-DBBE6DA92EAA}" sibTransId="{E5019B73-87D0-40A9-A23C-9AFEF2802701}"/>
    <dgm:cxn modelId="{6F1D5BEF-5B3B-4198-8028-AFAEC86375C5}" srcId="{C892D78C-4DDD-44A7-B187-CA916AA591D1}" destId="{736A141E-34FD-4089-9F2C-C65B1B725A2F}" srcOrd="2" destOrd="0" parTransId="{0A326D04-1507-474C-9D4E-13EF5CD8218D}" sibTransId="{AB74A580-D0DC-4C53-AC43-B7C4BBF0CF7F}"/>
    <dgm:cxn modelId="{4A9A1EFD-07CB-4F95-8965-0A05263109B8}" srcId="{13265C0D-72A2-40EA-B523-AF135466163F}" destId="{C7925CCD-35B8-4196-B550-EDEF95480FE8}" srcOrd="1" destOrd="0" parTransId="{AB489B75-CAFD-4026-BB8C-C75F47686152}" sibTransId="{0E04571C-571C-487A-912E-62F9B630D9A2}"/>
    <dgm:cxn modelId="{4830A03A-8474-497F-86A1-E72F7686AC4A}" type="presParOf" srcId="{13066591-B67E-4C15-B8E5-8A7B2EAD1A50}" destId="{FBEA77A1-9761-4383-8C90-4D8E24C93D46}" srcOrd="0" destOrd="0" presId="urn:microsoft.com/office/officeart/2005/8/layout/hList1"/>
    <dgm:cxn modelId="{1481CC88-0EFA-40E0-96E5-11D1CBB2751A}" type="presParOf" srcId="{FBEA77A1-9761-4383-8C90-4D8E24C93D46}" destId="{5DD42FA0-66A0-47C9-9B6E-FCC7E51C85AF}" srcOrd="0" destOrd="0" presId="urn:microsoft.com/office/officeart/2005/8/layout/hList1"/>
    <dgm:cxn modelId="{88341779-DBCC-45AD-86C0-D7575A58A044}" type="presParOf" srcId="{FBEA77A1-9761-4383-8C90-4D8E24C93D46}" destId="{4470786D-318D-48F8-8086-35C6A07D14EF}" srcOrd="1" destOrd="0" presId="urn:microsoft.com/office/officeart/2005/8/layout/hList1"/>
    <dgm:cxn modelId="{C1EDC9B6-A101-4F42-8B72-08F52B8680F9}" type="presParOf" srcId="{13066591-B67E-4C15-B8E5-8A7B2EAD1A50}" destId="{FB0E35A1-3779-46B0-BB54-2EE94FE0592E}" srcOrd="1" destOrd="0" presId="urn:microsoft.com/office/officeart/2005/8/layout/hList1"/>
    <dgm:cxn modelId="{FB1C7BF2-1CE2-4138-99E0-BDEE1BD6E250}" type="presParOf" srcId="{13066591-B67E-4C15-B8E5-8A7B2EAD1A50}" destId="{D2FB67A0-FE74-47A2-A75E-DC4590BDE89A}" srcOrd="2" destOrd="0" presId="urn:microsoft.com/office/officeart/2005/8/layout/hList1"/>
    <dgm:cxn modelId="{16A2934D-7AC7-4FDA-85D1-DA50F1F1C04D}" type="presParOf" srcId="{D2FB67A0-FE74-47A2-A75E-DC4590BDE89A}" destId="{FCE6A56A-F7C6-4EC9-9280-B5B2437B623C}" srcOrd="0" destOrd="0" presId="urn:microsoft.com/office/officeart/2005/8/layout/hList1"/>
    <dgm:cxn modelId="{7904D155-72E7-4A43-A19A-474E7296E3AF}" type="presParOf" srcId="{D2FB67A0-FE74-47A2-A75E-DC4590BDE89A}" destId="{0FC20303-19DF-4CA5-B7CF-CC3E9CA36A9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945C7D-DDEE-4761-92BD-1C769389A822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6F14825-F2DC-417E-BA9E-7598CEC6B67A}">
      <dgm:prSet phldrT="[Text]"/>
      <dgm:spPr/>
      <dgm:t>
        <a:bodyPr/>
        <a:lstStyle/>
        <a:p>
          <a:r>
            <a:rPr lang="fr-CH" dirty="0"/>
            <a:t>Retirement</a:t>
          </a:r>
          <a:endParaRPr lang="en-US" dirty="0"/>
        </a:p>
      </dgm:t>
    </dgm:pt>
    <dgm:pt modelId="{ED3C8F78-99E5-4FBE-B2E3-45E503480CFD}" type="parTrans" cxnId="{1DF1E6FF-E104-4701-8B77-0EC520D1C345}">
      <dgm:prSet/>
      <dgm:spPr/>
      <dgm:t>
        <a:bodyPr/>
        <a:lstStyle/>
        <a:p>
          <a:endParaRPr lang="en-US"/>
        </a:p>
      </dgm:t>
    </dgm:pt>
    <dgm:pt modelId="{044FA3EF-99BA-4138-811D-D99EE6C1DC88}" type="sibTrans" cxnId="{1DF1E6FF-E104-4701-8B77-0EC520D1C345}">
      <dgm:prSet/>
      <dgm:spPr/>
      <dgm:t>
        <a:bodyPr/>
        <a:lstStyle/>
        <a:p>
          <a:endParaRPr lang="en-US"/>
        </a:p>
      </dgm:t>
    </dgm:pt>
    <dgm:pt modelId="{C95DA31F-CF23-4611-854F-BC0EC69A07CD}">
      <dgm:prSet phldrT="[Text]" custT="1"/>
      <dgm:spPr/>
      <dgm:t>
        <a:bodyPr/>
        <a:lstStyle/>
        <a:p>
          <a:pPr algn="l"/>
          <a:r>
            <a:rPr lang="en-GB" sz="2400" noProof="0" dirty="0"/>
            <a:t>Retire at applicable retirement age (65/67)</a:t>
          </a:r>
        </a:p>
      </dgm:t>
    </dgm:pt>
    <dgm:pt modelId="{59D19404-13B4-4C88-921C-D5F194C0FACF}" type="parTrans" cxnId="{6685318F-5FEE-4CED-BBC6-C28A4ED928D7}">
      <dgm:prSet/>
      <dgm:spPr/>
      <dgm:t>
        <a:bodyPr/>
        <a:lstStyle/>
        <a:p>
          <a:endParaRPr lang="en-US"/>
        </a:p>
      </dgm:t>
    </dgm:pt>
    <dgm:pt modelId="{1B6AC662-8EBA-4DB9-B1C9-CF7EF3A1FDBA}" type="sibTrans" cxnId="{6685318F-5FEE-4CED-BBC6-C28A4ED928D7}">
      <dgm:prSet/>
      <dgm:spPr/>
      <dgm:t>
        <a:bodyPr/>
        <a:lstStyle/>
        <a:p>
          <a:endParaRPr lang="en-US"/>
        </a:p>
      </dgm:t>
    </dgm:pt>
    <dgm:pt modelId="{41F02B79-0DD6-4357-8313-C71B84FE470E}">
      <dgm:prSet phldrT="[Text]" custT="1"/>
      <dgm:spPr/>
      <dgm:t>
        <a:bodyPr/>
        <a:lstStyle/>
        <a:p>
          <a:pPr algn="l"/>
          <a:r>
            <a:rPr lang="en-GB" sz="2400" noProof="0" dirty="0"/>
            <a:t>Receive pension payments as from the 1</a:t>
          </a:r>
          <a:r>
            <a:rPr lang="en-GB" sz="2400" baseline="30000" noProof="0" dirty="0"/>
            <a:t>st</a:t>
          </a:r>
          <a:r>
            <a:rPr lang="en-GB" sz="2400" noProof="0" dirty="0"/>
            <a:t> day of the month following 65/67</a:t>
          </a:r>
        </a:p>
      </dgm:t>
    </dgm:pt>
    <dgm:pt modelId="{94EDC4D3-C49A-41C9-959A-9B7C852DBC5A}" type="parTrans" cxnId="{C35E8DC1-3B32-42D0-B3AF-0FAE0287009C}">
      <dgm:prSet/>
      <dgm:spPr/>
      <dgm:t>
        <a:bodyPr/>
        <a:lstStyle/>
        <a:p>
          <a:endParaRPr lang="en-US"/>
        </a:p>
      </dgm:t>
    </dgm:pt>
    <dgm:pt modelId="{2F13F316-A789-48EE-AD7D-D8901601D264}" type="sibTrans" cxnId="{C35E8DC1-3B32-42D0-B3AF-0FAE0287009C}">
      <dgm:prSet/>
      <dgm:spPr/>
      <dgm:t>
        <a:bodyPr/>
        <a:lstStyle/>
        <a:p>
          <a:endParaRPr lang="en-US"/>
        </a:p>
      </dgm:t>
    </dgm:pt>
    <dgm:pt modelId="{D23D38E3-E35B-4E6F-B383-6092C94DFA5B}">
      <dgm:prSet phldrT="[Text]"/>
      <dgm:spPr/>
      <dgm:t>
        <a:bodyPr/>
        <a:lstStyle/>
        <a:p>
          <a:r>
            <a:rPr lang="en-GB" noProof="0" dirty="0"/>
            <a:t>Anticipated Retirement</a:t>
          </a:r>
        </a:p>
      </dgm:t>
    </dgm:pt>
    <dgm:pt modelId="{CE248C97-E152-4AF1-9D11-DB5084657317}" type="parTrans" cxnId="{2A263696-D19B-4635-8F89-E25E775AB70D}">
      <dgm:prSet/>
      <dgm:spPr/>
      <dgm:t>
        <a:bodyPr/>
        <a:lstStyle/>
        <a:p>
          <a:endParaRPr lang="en-US"/>
        </a:p>
      </dgm:t>
    </dgm:pt>
    <dgm:pt modelId="{B901ABCA-0578-447D-B1FA-6D3C0E28A3AE}" type="sibTrans" cxnId="{2A263696-D19B-4635-8F89-E25E775AB70D}">
      <dgm:prSet/>
      <dgm:spPr/>
      <dgm:t>
        <a:bodyPr/>
        <a:lstStyle/>
        <a:p>
          <a:endParaRPr lang="en-US"/>
        </a:p>
      </dgm:t>
    </dgm:pt>
    <dgm:pt modelId="{05FAAAFD-18A3-4980-91B3-3B7D3A12DD6D}">
      <dgm:prSet phldrT="[Text]" custT="1"/>
      <dgm:spPr/>
      <dgm:t>
        <a:bodyPr/>
        <a:lstStyle/>
        <a:p>
          <a:r>
            <a:rPr lang="en-GB" sz="2400" noProof="0" dirty="0"/>
            <a:t>Available any time as from 50/52</a:t>
          </a:r>
        </a:p>
      </dgm:t>
    </dgm:pt>
    <dgm:pt modelId="{915D9DB6-FABC-499A-9FCC-80EA5A9F222F}" type="parTrans" cxnId="{CCFF8DD8-1BE0-4DBC-A416-3A5D074E5CD9}">
      <dgm:prSet/>
      <dgm:spPr/>
      <dgm:t>
        <a:bodyPr/>
        <a:lstStyle/>
        <a:p>
          <a:endParaRPr lang="en-US"/>
        </a:p>
      </dgm:t>
    </dgm:pt>
    <dgm:pt modelId="{0A19B51D-C888-4262-B05A-DF55DD63AB78}" type="sibTrans" cxnId="{CCFF8DD8-1BE0-4DBC-A416-3A5D074E5CD9}">
      <dgm:prSet/>
      <dgm:spPr/>
      <dgm:t>
        <a:bodyPr/>
        <a:lstStyle/>
        <a:p>
          <a:endParaRPr lang="en-US"/>
        </a:p>
      </dgm:t>
    </dgm:pt>
    <dgm:pt modelId="{72EACAE5-7093-4B98-BD03-EAB309A8750B}">
      <dgm:prSet phldrT="[Text]"/>
      <dgm:spPr/>
      <dgm:t>
        <a:bodyPr/>
        <a:lstStyle/>
        <a:p>
          <a:r>
            <a:rPr lang="en-GB" noProof="0" dirty="0"/>
            <a:t>Deferred Retirement</a:t>
          </a:r>
        </a:p>
      </dgm:t>
    </dgm:pt>
    <dgm:pt modelId="{F959FA7D-2B62-4D0B-A479-5AA876893A05}" type="parTrans" cxnId="{C50837CC-E5BF-4A27-B9D1-D74AAD4A08DB}">
      <dgm:prSet/>
      <dgm:spPr/>
      <dgm:t>
        <a:bodyPr/>
        <a:lstStyle/>
        <a:p>
          <a:endParaRPr lang="en-US"/>
        </a:p>
      </dgm:t>
    </dgm:pt>
    <dgm:pt modelId="{60319531-D42F-4F30-9A5C-42990C3541D2}" type="sibTrans" cxnId="{C50837CC-E5BF-4A27-B9D1-D74AAD4A08DB}">
      <dgm:prSet/>
      <dgm:spPr/>
      <dgm:t>
        <a:bodyPr/>
        <a:lstStyle/>
        <a:p>
          <a:endParaRPr lang="en-US"/>
        </a:p>
      </dgm:t>
    </dgm:pt>
    <dgm:pt modelId="{3DEB4742-A4F5-490D-9A11-447458A98280}">
      <dgm:prSet phldrT="[Text]" custT="1"/>
      <dgm:spPr/>
      <dgm:t>
        <a:bodyPr/>
        <a:lstStyle/>
        <a:p>
          <a:r>
            <a:rPr lang="en-GB" sz="2400" noProof="0" dirty="0"/>
            <a:t>End of contract before retirement age</a:t>
          </a:r>
        </a:p>
      </dgm:t>
    </dgm:pt>
    <dgm:pt modelId="{3A35D11B-B6A1-4F77-8F42-BEF4AA1FDC10}" type="parTrans" cxnId="{1E942B15-138F-4C4D-93BD-D7CA9002188A}">
      <dgm:prSet/>
      <dgm:spPr/>
      <dgm:t>
        <a:bodyPr/>
        <a:lstStyle/>
        <a:p>
          <a:endParaRPr lang="en-US"/>
        </a:p>
      </dgm:t>
    </dgm:pt>
    <dgm:pt modelId="{CADA18A3-9E4D-4845-896B-66CB782385F4}" type="sibTrans" cxnId="{1E942B15-138F-4C4D-93BD-D7CA9002188A}">
      <dgm:prSet/>
      <dgm:spPr/>
      <dgm:t>
        <a:bodyPr/>
        <a:lstStyle/>
        <a:p>
          <a:endParaRPr lang="en-US"/>
        </a:p>
      </dgm:t>
    </dgm:pt>
    <dgm:pt modelId="{3C243265-72B9-428E-8936-BE9DF9A71FA2}">
      <dgm:prSet phldrT="[Text]" custT="1"/>
      <dgm:spPr/>
      <dgm:t>
        <a:bodyPr/>
        <a:lstStyle/>
        <a:p>
          <a:r>
            <a:rPr lang="en-GB" sz="2400" noProof="0" dirty="0"/>
            <a:t>Defer payment of pension until retirement age or as from 50/52</a:t>
          </a:r>
        </a:p>
      </dgm:t>
    </dgm:pt>
    <dgm:pt modelId="{C09A24BF-61EB-4F26-85B2-BD7C1D63DCE9}" type="parTrans" cxnId="{DAF6C3C6-0522-4C00-9FA0-C4DB65E24C22}">
      <dgm:prSet/>
      <dgm:spPr/>
      <dgm:t>
        <a:bodyPr/>
        <a:lstStyle/>
        <a:p>
          <a:endParaRPr lang="en-US"/>
        </a:p>
      </dgm:t>
    </dgm:pt>
    <dgm:pt modelId="{CC00A240-B88E-4A9A-BF79-1B03884B892A}" type="sibTrans" cxnId="{DAF6C3C6-0522-4C00-9FA0-C4DB65E24C22}">
      <dgm:prSet/>
      <dgm:spPr/>
      <dgm:t>
        <a:bodyPr/>
        <a:lstStyle/>
        <a:p>
          <a:endParaRPr lang="en-US"/>
        </a:p>
      </dgm:t>
    </dgm:pt>
    <dgm:pt modelId="{ACBB3C1D-B4E4-4D25-895B-AF8A55BBFDC1}">
      <dgm:prSet phldrT="[Text]" custT="1"/>
      <dgm:spPr/>
      <dgm:t>
        <a:bodyPr/>
        <a:lstStyle/>
        <a:p>
          <a:endParaRPr lang="en-GB" sz="2400" noProof="0" dirty="0"/>
        </a:p>
      </dgm:t>
    </dgm:pt>
    <dgm:pt modelId="{F2EA7ADD-241D-4226-9753-CB44170B8859}" type="parTrans" cxnId="{EFD0C1D2-3861-49CE-8B11-DDCD0F6CC689}">
      <dgm:prSet/>
      <dgm:spPr/>
      <dgm:t>
        <a:bodyPr/>
        <a:lstStyle/>
        <a:p>
          <a:endParaRPr lang="en-GB"/>
        </a:p>
      </dgm:t>
    </dgm:pt>
    <dgm:pt modelId="{AAF120AD-C321-4040-B6D6-188D28603C02}" type="sibTrans" cxnId="{EFD0C1D2-3861-49CE-8B11-DDCD0F6CC689}">
      <dgm:prSet/>
      <dgm:spPr/>
      <dgm:t>
        <a:bodyPr/>
        <a:lstStyle/>
        <a:p>
          <a:endParaRPr lang="en-GB"/>
        </a:p>
      </dgm:t>
    </dgm:pt>
    <dgm:pt modelId="{033EEFF5-BE17-410C-8ADE-136218CFAE1A}">
      <dgm:prSet phldrT="[Text]" custT="1"/>
      <dgm:spPr/>
      <dgm:t>
        <a:bodyPr/>
        <a:lstStyle/>
        <a:p>
          <a:r>
            <a:rPr lang="en-GB" sz="2400" noProof="0" dirty="0"/>
            <a:t>Pension amount is reduced depending on age according to the factors mentioned in the Rules</a:t>
          </a:r>
        </a:p>
      </dgm:t>
    </dgm:pt>
    <dgm:pt modelId="{607EF7A2-75A0-48AF-9289-314E92389BE7}" type="parTrans" cxnId="{0E0177EC-FEF4-4185-959B-2C883E489302}">
      <dgm:prSet/>
      <dgm:spPr/>
    </dgm:pt>
    <dgm:pt modelId="{93BE5588-7E97-4FD4-99ED-7775F39F4DDF}" type="sibTrans" cxnId="{0E0177EC-FEF4-4185-959B-2C883E489302}">
      <dgm:prSet/>
      <dgm:spPr/>
    </dgm:pt>
    <dgm:pt modelId="{65712E53-6C68-49A4-A2FA-E68FAC179757}" type="pres">
      <dgm:prSet presAssocID="{A4945C7D-DDEE-4761-92BD-1C769389A822}" presName="Name0" presStyleCnt="0">
        <dgm:presLayoutVars>
          <dgm:dir/>
          <dgm:animLvl val="lvl"/>
          <dgm:resizeHandles val="exact"/>
        </dgm:presLayoutVars>
      </dgm:prSet>
      <dgm:spPr/>
    </dgm:pt>
    <dgm:pt modelId="{F797C866-E2AC-4220-8FC3-761ECB31F6F0}" type="pres">
      <dgm:prSet presAssocID="{26F14825-F2DC-417E-BA9E-7598CEC6B67A}" presName="composite" presStyleCnt="0"/>
      <dgm:spPr/>
    </dgm:pt>
    <dgm:pt modelId="{BB5E8229-EBF9-4852-9549-26478D365895}" type="pres">
      <dgm:prSet presAssocID="{26F14825-F2DC-417E-BA9E-7598CEC6B67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A04EC47E-4C44-4D06-B7A4-5342259C332B}" type="pres">
      <dgm:prSet presAssocID="{26F14825-F2DC-417E-BA9E-7598CEC6B67A}" presName="desTx" presStyleLbl="alignAccFollowNode1" presStyleIdx="0" presStyleCnt="3">
        <dgm:presLayoutVars>
          <dgm:bulletEnabled val="1"/>
        </dgm:presLayoutVars>
      </dgm:prSet>
      <dgm:spPr/>
    </dgm:pt>
    <dgm:pt modelId="{E1FFD465-AF65-42DB-ABD2-41FAC7A6FEE8}" type="pres">
      <dgm:prSet presAssocID="{044FA3EF-99BA-4138-811D-D99EE6C1DC88}" presName="space" presStyleCnt="0"/>
      <dgm:spPr/>
    </dgm:pt>
    <dgm:pt modelId="{64212AE7-A014-43BB-8C8C-4AB2AFDE333B}" type="pres">
      <dgm:prSet presAssocID="{D23D38E3-E35B-4E6F-B383-6092C94DFA5B}" presName="composite" presStyleCnt="0"/>
      <dgm:spPr/>
    </dgm:pt>
    <dgm:pt modelId="{84D80CD7-197C-466E-A38A-9927B23F7925}" type="pres">
      <dgm:prSet presAssocID="{D23D38E3-E35B-4E6F-B383-6092C94DFA5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F028EC18-59CE-4535-9978-47680AF9B639}" type="pres">
      <dgm:prSet presAssocID="{D23D38E3-E35B-4E6F-B383-6092C94DFA5B}" presName="desTx" presStyleLbl="alignAccFollowNode1" presStyleIdx="1" presStyleCnt="3">
        <dgm:presLayoutVars>
          <dgm:bulletEnabled val="1"/>
        </dgm:presLayoutVars>
      </dgm:prSet>
      <dgm:spPr/>
    </dgm:pt>
    <dgm:pt modelId="{1E661880-5132-4CBA-9051-AD2CCAF9D711}" type="pres">
      <dgm:prSet presAssocID="{B901ABCA-0578-447D-B1FA-6D3C0E28A3AE}" presName="space" presStyleCnt="0"/>
      <dgm:spPr/>
    </dgm:pt>
    <dgm:pt modelId="{A1CF6F28-1C5A-4C70-B84D-862CE30692B6}" type="pres">
      <dgm:prSet presAssocID="{72EACAE5-7093-4B98-BD03-EAB309A8750B}" presName="composite" presStyleCnt="0"/>
      <dgm:spPr/>
    </dgm:pt>
    <dgm:pt modelId="{03C11F54-3D21-411A-A56B-FA31575ADAD4}" type="pres">
      <dgm:prSet presAssocID="{72EACAE5-7093-4B98-BD03-EAB309A8750B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7C549C5B-1CCC-4FB4-B134-CE9398BA2403}" type="pres">
      <dgm:prSet presAssocID="{72EACAE5-7093-4B98-BD03-EAB309A8750B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1E942B15-138F-4C4D-93BD-D7CA9002188A}" srcId="{72EACAE5-7093-4B98-BD03-EAB309A8750B}" destId="{3DEB4742-A4F5-490D-9A11-447458A98280}" srcOrd="0" destOrd="0" parTransId="{3A35D11B-B6A1-4F77-8F42-BEF4AA1FDC10}" sibTransId="{CADA18A3-9E4D-4845-896B-66CB782385F4}"/>
    <dgm:cxn modelId="{A03EBF1E-7652-4005-8A7B-9BE26BC0DC77}" type="presOf" srcId="{3DEB4742-A4F5-490D-9A11-447458A98280}" destId="{7C549C5B-1CCC-4FB4-B134-CE9398BA2403}" srcOrd="0" destOrd="0" presId="urn:microsoft.com/office/officeart/2005/8/layout/hList1"/>
    <dgm:cxn modelId="{B94F5B2E-0629-44E4-8BFE-0879D24A77CF}" type="presOf" srcId="{C95DA31F-CF23-4611-854F-BC0EC69A07CD}" destId="{A04EC47E-4C44-4D06-B7A4-5342259C332B}" srcOrd="0" destOrd="0" presId="urn:microsoft.com/office/officeart/2005/8/layout/hList1"/>
    <dgm:cxn modelId="{1FF6233B-F4C2-4900-9CF4-160F342292B4}" type="presOf" srcId="{72EACAE5-7093-4B98-BD03-EAB309A8750B}" destId="{03C11F54-3D21-411A-A56B-FA31575ADAD4}" srcOrd="0" destOrd="0" presId="urn:microsoft.com/office/officeart/2005/8/layout/hList1"/>
    <dgm:cxn modelId="{407ED03C-87CA-4B55-8CE5-E5C810194D96}" type="presOf" srcId="{41F02B79-0DD6-4357-8313-C71B84FE470E}" destId="{A04EC47E-4C44-4D06-B7A4-5342259C332B}" srcOrd="0" destOrd="1" presId="urn:microsoft.com/office/officeart/2005/8/layout/hList1"/>
    <dgm:cxn modelId="{D66F7166-E410-45AC-9C1D-9200E44AFCF3}" type="presOf" srcId="{05FAAAFD-18A3-4980-91B3-3B7D3A12DD6D}" destId="{F028EC18-59CE-4535-9978-47680AF9B639}" srcOrd="0" destOrd="0" presId="urn:microsoft.com/office/officeart/2005/8/layout/hList1"/>
    <dgm:cxn modelId="{5089F46D-F672-4922-93B9-13BD62B5BA5F}" type="presOf" srcId="{26F14825-F2DC-417E-BA9E-7598CEC6B67A}" destId="{BB5E8229-EBF9-4852-9549-26478D365895}" srcOrd="0" destOrd="0" presId="urn:microsoft.com/office/officeart/2005/8/layout/hList1"/>
    <dgm:cxn modelId="{ED8A9A72-69BC-4BB4-B97A-532BEFC2126F}" type="presOf" srcId="{ACBB3C1D-B4E4-4D25-895B-AF8A55BBFDC1}" destId="{F028EC18-59CE-4535-9978-47680AF9B639}" srcOrd="0" destOrd="2" presId="urn:microsoft.com/office/officeart/2005/8/layout/hList1"/>
    <dgm:cxn modelId="{10E82083-95BF-4080-A4D6-B0A093876A93}" type="presOf" srcId="{3C243265-72B9-428E-8936-BE9DF9A71FA2}" destId="{7C549C5B-1CCC-4FB4-B134-CE9398BA2403}" srcOrd="0" destOrd="1" presId="urn:microsoft.com/office/officeart/2005/8/layout/hList1"/>
    <dgm:cxn modelId="{6685318F-5FEE-4CED-BBC6-C28A4ED928D7}" srcId="{26F14825-F2DC-417E-BA9E-7598CEC6B67A}" destId="{C95DA31F-CF23-4611-854F-BC0EC69A07CD}" srcOrd="0" destOrd="0" parTransId="{59D19404-13B4-4C88-921C-D5F194C0FACF}" sibTransId="{1B6AC662-8EBA-4DB9-B1C9-CF7EF3A1FDBA}"/>
    <dgm:cxn modelId="{2A263696-D19B-4635-8F89-E25E775AB70D}" srcId="{A4945C7D-DDEE-4761-92BD-1C769389A822}" destId="{D23D38E3-E35B-4E6F-B383-6092C94DFA5B}" srcOrd="1" destOrd="0" parTransId="{CE248C97-E152-4AF1-9D11-DB5084657317}" sibTransId="{B901ABCA-0578-447D-B1FA-6D3C0E28A3AE}"/>
    <dgm:cxn modelId="{B6709EAB-8186-48A5-9297-4E02011841B4}" type="presOf" srcId="{A4945C7D-DDEE-4761-92BD-1C769389A822}" destId="{65712E53-6C68-49A4-A2FA-E68FAC179757}" srcOrd="0" destOrd="0" presId="urn:microsoft.com/office/officeart/2005/8/layout/hList1"/>
    <dgm:cxn modelId="{C35E8DC1-3B32-42D0-B3AF-0FAE0287009C}" srcId="{26F14825-F2DC-417E-BA9E-7598CEC6B67A}" destId="{41F02B79-0DD6-4357-8313-C71B84FE470E}" srcOrd="1" destOrd="0" parTransId="{94EDC4D3-C49A-41C9-959A-9B7C852DBC5A}" sibTransId="{2F13F316-A789-48EE-AD7D-D8901601D264}"/>
    <dgm:cxn modelId="{252271C2-1ACA-42FC-8741-A0F16F183063}" type="presOf" srcId="{033EEFF5-BE17-410C-8ADE-136218CFAE1A}" destId="{F028EC18-59CE-4535-9978-47680AF9B639}" srcOrd="0" destOrd="1" presId="urn:microsoft.com/office/officeart/2005/8/layout/hList1"/>
    <dgm:cxn modelId="{DAF6C3C6-0522-4C00-9FA0-C4DB65E24C22}" srcId="{72EACAE5-7093-4B98-BD03-EAB309A8750B}" destId="{3C243265-72B9-428E-8936-BE9DF9A71FA2}" srcOrd="1" destOrd="0" parTransId="{C09A24BF-61EB-4F26-85B2-BD7C1D63DCE9}" sibTransId="{CC00A240-B88E-4A9A-BF79-1B03884B892A}"/>
    <dgm:cxn modelId="{C50837CC-E5BF-4A27-B9D1-D74AAD4A08DB}" srcId="{A4945C7D-DDEE-4761-92BD-1C769389A822}" destId="{72EACAE5-7093-4B98-BD03-EAB309A8750B}" srcOrd="2" destOrd="0" parTransId="{F959FA7D-2B62-4D0B-A479-5AA876893A05}" sibTransId="{60319531-D42F-4F30-9A5C-42990C3541D2}"/>
    <dgm:cxn modelId="{EFD0C1D2-3861-49CE-8B11-DDCD0F6CC689}" srcId="{D23D38E3-E35B-4E6F-B383-6092C94DFA5B}" destId="{ACBB3C1D-B4E4-4D25-895B-AF8A55BBFDC1}" srcOrd="2" destOrd="0" parTransId="{F2EA7ADD-241D-4226-9753-CB44170B8859}" sibTransId="{AAF120AD-C321-4040-B6D6-188D28603C02}"/>
    <dgm:cxn modelId="{8A70DDD3-53C5-4CE8-856E-9E47F4B55976}" type="presOf" srcId="{D23D38E3-E35B-4E6F-B383-6092C94DFA5B}" destId="{84D80CD7-197C-466E-A38A-9927B23F7925}" srcOrd="0" destOrd="0" presId="urn:microsoft.com/office/officeart/2005/8/layout/hList1"/>
    <dgm:cxn modelId="{CCFF8DD8-1BE0-4DBC-A416-3A5D074E5CD9}" srcId="{D23D38E3-E35B-4E6F-B383-6092C94DFA5B}" destId="{05FAAAFD-18A3-4980-91B3-3B7D3A12DD6D}" srcOrd="0" destOrd="0" parTransId="{915D9DB6-FABC-499A-9FCC-80EA5A9F222F}" sibTransId="{0A19B51D-C888-4262-B05A-DF55DD63AB78}"/>
    <dgm:cxn modelId="{0E0177EC-FEF4-4185-959B-2C883E489302}" srcId="{D23D38E3-E35B-4E6F-B383-6092C94DFA5B}" destId="{033EEFF5-BE17-410C-8ADE-136218CFAE1A}" srcOrd="1" destOrd="0" parTransId="{607EF7A2-75A0-48AF-9289-314E92389BE7}" sibTransId="{93BE5588-7E97-4FD4-99ED-7775F39F4DDF}"/>
    <dgm:cxn modelId="{1DF1E6FF-E104-4701-8B77-0EC520D1C345}" srcId="{A4945C7D-DDEE-4761-92BD-1C769389A822}" destId="{26F14825-F2DC-417E-BA9E-7598CEC6B67A}" srcOrd="0" destOrd="0" parTransId="{ED3C8F78-99E5-4FBE-B2E3-45E503480CFD}" sibTransId="{044FA3EF-99BA-4138-811D-D99EE6C1DC88}"/>
    <dgm:cxn modelId="{C1D8761C-9461-4146-9853-6A72D0DB8B5A}" type="presParOf" srcId="{65712E53-6C68-49A4-A2FA-E68FAC179757}" destId="{F797C866-E2AC-4220-8FC3-761ECB31F6F0}" srcOrd="0" destOrd="0" presId="urn:microsoft.com/office/officeart/2005/8/layout/hList1"/>
    <dgm:cxn modelId="{AF7B858B-3DE4-4E78-BDE8-26E4B1E9C7A2}" type="presParOf" srcId="{F797C866-E2AC-4220-8FC3-761ECB31F6F0}" destId="{BB5E8229-EBF9-4852-9549-26478D365895}" srcOrd="0" destOrd="0" presId="urn:microsoft.com/office/officeart/2005/8/layout/hList1"/>
    <dgm:cxn modelId="{2492D4A5-153C-4297-9EB7-727D9EC24BE1}" type="presParOf" srcId="{F797C866-E2AC-4220-8FC3-761ECB31F6F0}" destId="{A04EC47E-4C44-4D06-B7A4-5342259C332B}" srcOrd="1" destOrd="0" presId="urn:microsoft.com/office/officeart/2005/8/layout/hList1"/>
    <dgm:cxn modelId="{9E2605C6-F8EF-4993-A1F8-95E28C8E6A66}" type="presParOf" srcId="{65712E53-6C68-49A4-A2FA-E68FAC179757}" destId="{E1FFD465-AF65-42DB-ABD2-41FAC7A6FEE8}" srcOrd="1" destOrd="0" presId="urn:microsoft.com/office/officeart/2005/8/layout/hList1"/>
    <dgm:cxn modelId="{CB39CDE7-014C-4458-B107-9F18D949BB2B}" type="presParOf" srcId="{65712E53-6C68-49A4-A2FA-E68FAC179757}" destId="{64212AE7-A014-43BB-8C8C-4AB2AFDE333B}" srcOrd="2" destOrd="0" presId="urn:microsoft.com/office/officeart/2005/8/layout/hList1"/>
    <dgm:cxn modelId="{586189FF-0696-4194-97CB-07EB63C686D2}" type="presParOf" srcId="{64212AE7-A014-43BB-8C8C-4AB2AFDE333B}" destId="{84D80CD7-197C-466E-A38A-9927B23F7925}" srcOrd="0" destOrd="0" presId="urn:microsoft.com/office/officeart/2005/8/layout/hList1"/>
    <dgm:cxn modelId="{B3B48AEC-EDC9-4191-A2C3-3466170BF30E}" type="presParOf" srcId="{64212AE7-A014-43BB-8C8C-4AB2AFDE333B}" destId="{F028EC18-59CE-4535-9978-47680AF9B639}" srcOrd="1" destOrd="0" presId="urn:microsoft.com/office/officeart/2005/8/layout/hList1"/>
    <dgm:cxn modelId="{FA3645DE-7C58-44B1-AE48-699A2AE4AD36}" type="presParOf" srcId="{65712E53-6C68-49A4-A2FA-E68FAC179757}" destId="{1E661880-5132-4CBA-9051-AD2CCAF9D711}" srcOrd="3" destOrd="0" presId="urn:microsoft.com/office/officeart/2005/8/layout/hList1"/>
    <dgm:cxn modelId="{F46E2780-965B-4E36-86BE-1A7AE54563BF}" type="presParOf" srcId="{65712E53-6C68-49A4-A2FA-E68FAC179757}" destId="{A1CF6F28-1C5A-4C70-B84D-862CE30692B6}" srcOrd="4" destOrd="0" presId="urn:microsoft.com/office/officeart/2005/8/layout/hList1"/>
    <dgm:cxn modelId="{ED45C2DB-9BEE-49F8-9532-60A34C02A8B9}" type="presParOf" srcId="{A1CF6F28-1C5A-4C70-B84D-862CE30692B6}" destId="{03C11F54-3D21-411A-A56B-FA31575ADAD4}" srcOrd="0" destOrd="0" presId="urn:microsoft.com/office/officeart/2005/8/layout/hList1"/>
    <dgm:cxn modelId="{C2A0CAC9-A677-4CE8-9F24-22ACA0AA51D3}" type="presParOf" srcId="{A1CF6F28-1C5A-4C70-B84D-862CE30692B6}" destId="{7C549C5B-1CCC-4FB4-B134-CE9398BA240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DEC9552-1BA3-4A2A-878B-39B82ED446B4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892D78C-4DDD-44A7-B187-CA916AA591D1}">
      <dgm:prSet phldrT="[Text]"/>
      <dgm:spPr/>
      <dgm:t>
        <a:bodyPr/>
        <a:lstStyle/>
        <a:p>
          <a:r>
            <a:rPr lang="en-GB" noProof="0" dirty="0"/>
            <a:t>Breakdown of monthly benefits</a:t>
          </a:r>
        </a:p>
      </dgm:t>
    </dgm:pt>
    <dgm:pt modelId="{1E95CEA0-3965-40E3-BD93-7F6CA7054E90}" type="parTrans" cxnId="{50C3FE46-9125-4354-85D8-5A25F7C49277}">
      <dgm:prSet/>
      <dgm:spPr/>
      <dgm:t>
        <a:bodyPr/>
        <a:lstStyle/>
        <a:p>
          <a:endParaRPr lang="en-US"/>
        </a:p>
      </dgm:t>
    </dgm:pt>
    <dgm:pt modelId="{F093BE7E-C6C9-471F-9134-962E523A00B5}" type="sibTrans" cxnId="{50C3FE46-9125-4354-85D8-5A25F7C49277}">
      <dgm:prSet/>
      <dgm:spPr/>
      <dgm:t>
        <a:bodyPr/>
        <a:lstStyle/>
        <a:p>
          <a:endParaRPr lang="en-US"/>
        </a:p>
      </dgm:t>
    </dgm:pt>
    <dgm:pt modelId="{9DE6FDFE-EB0D-4DF3-ACA0-6B0C87BAD683}">
      <dgm:prSet phldrT="[Text]"/>
      <dgm:spPr/>
      <dgm:t>
        <a:bodyPr/>
        <a:lstStyle/>
        <a:p>
          <a:pPr algn="l"/>
          <a:r>
            <a:rPr lang="en-GB" noProof="0" dirty="0"/>
            <a:t>Sent annually</a:t>
          </a:r>
        </a:p>
      </dgm:t>
    </dgm:pt>
    <dgm:pt modelId="{AB6D3277-1C81-4D9D-989B-2FAD8CA930B5}" type="parTrans" cxnId="{70D9F994-CC53-42ED-B32B-93473A83EA00}">
      <dgm:prSet/>
      <dgm:spPr/>
      <dgm:t>
        <a:bodyPr/>
        <a:lstStyle/>
        <a:p>
          <a:endParaRPr lang="en-US"/>
        </a:p>
      </dgm:t>
    </dgm:pt>
    <dgm:pt modelId="{507434E1-FF10-4563-9B84-88E41DD98974}" type="sibTrans" cxnId="{70D9F994-CC53-42ED-B32B-93473A83EA00}">
      <dgm:prSet/>
      <dgm:spPr/>
      <dgm:t>
        <a:bodyPr/>
        <a:lstStyle/>
        <a:p>
          <a:endParaRPr lang="en-US"/>
        </a:p>
      </dgm:t>
    </dgm:pt>
    <dgm:pt modelId="{13265C0D-72A2-40EA-B523-AF135466163F}">
      <dgm:prSet phldrT="[Text]"/>
      <dgm:spPr/>
      <dgm:t>
        <a:bodyPr/>
        <a:lstStyle/>
        <a:p>
          <a:r>
            <a:rPr lang="fr-CH" dirty="0" err="1"/>
            <a:t>Statement</a:t>
          </a:r>
          <a:r>
            <a:rPr lang="fr-CH" dirty="0"/>
            <a:t> for </a:t>
          </a:r>
          <a:r>
            <a:rPr lang="fr-CH" dirty="0" err="1"/>
            <a:t>declaration</a:t>
          </a:r>
          <a:r>
            <a:rPr lang="fr-CH" dirty="0"/>
            <a:t> of </a:t>
          </a:r>
          <a:r>
            <a:rPr lang="fr-CH" dirty="0" err="1"/>
            <a:t>income</a:t>
          </a:r>
          <a:endParaRPr lang="en-US" dirty="0"/>
        </a:p>
      </dgm:t>
    </dgm:pt>
    <dgm:pt modelId="{DE44DB42-25C3-49A3-87C7-DBBE6DA92EAA}" type="parTrans" cxnId="{114E82EC-677F-49BD-BD3F-2024BAB76CCA}">
      <dgm:prSet/>
      <dgm:spPr/>
      <dgm:t>
        <a:bodyPr/>
        <a:lstStyle/>
        <a:p>
          <a:endParaRPr lang="en-US"/>
        </a:p>
      </dgm:t>
    </dgm:pt>
    <dgm:pt modelId="{E5019B73-87D0-40A9-A23C-9AFEF2802701}" type="sibTrans" cxnId="{114E82EC-677F-49BD-BD3F-2024BAB76CCA}">
      <dgm:prSet/>
      <dgm:spPr/>
      <dgm:t>
        <a:bodyPr/>
        <a:lstStyle/>
        <a:p>
          <a:endParaRPr lang="en-US"/>
        </a:p>
      </dgm:t>
    </dgm:pt>
    <dgm:pt modelId="{5C2F7C14-608F-48D7-987E-8A67E6A3E894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dirty="0"/>
            <a:t>Benefits are paid without any tax exemption nor deduction of any internal taxation</a:t>
          </a:r>
          <a:endParaRPr lang="en-US" dirty="0"/>
        </a:p>
      </dgm:t>
    </dgm:pt>
    <dgm:pt modelId="{A9562F9F-0846-4984-B751-5774B4C25F0E}" type="parTrans" cxnId="{A5D94B6F-1426-4BEC-BD57-EBF4DAAAC16F}">
      <dgm:prSet/>
      <dgm:spPr/>
      <dgm:t>
        <a:bodyPr/>
        <a:lstStyle/>
        <a:p>
          <a:endParaRPr lang="en-US"/>
        </a:p>
      </dgm:t>
    </dgm:pt>
    <dgm:pt modelId="{32B2E9D7-3957-4D8D-ADE9-A34EF46BFEEC}" type="sibTrans" cxnId="{A5D94B6F-1426-4BEC-BD57-EBF4DAAAC16F}">
      <dgm:prSet/>
      <dgm:spPr/>
      <dgm:t>
        <a:bodyPr/>
        <a:lstStyle/>
        <a:p>
          <a:endParaRPr lang="en-US"/>
        </a:p>
      </dgm:t>
    </dgm:pt>
    <dgm:pt modelId="{1275F1EF-91D4-4A6B-A901-81463D226616}">
      <dgm:prSet phldrT="[Text]"/>
      <dgm:spPr/>
      <dgm:t>
        <a:bodyPr/>
        <a:lstStyle/>
        <a:p>
          <a:r>
            <a:rPr lang="fr-CH" dirty="0" err="1"/>
            <a:t>Annual</a:t>
          </a:r>
          <a:r>
            <a:rPr lang="fr-CH" dirty="0"/>
            <a:t> </a:t>
          </a:r>
          <a:r>
            <a:rPr lang="fr-CH" dirty="0" err="1"/>
            <a:t>adjustment</a:t>
          </a:r>
          <a:endParaRPr lang="en-US" dirty="0"/>
        </a:p>
      </dgm:t>
    </dgm:pt>
    <dgm:pt modelId="{460DAE9A-0E5B-4BF1-857B-BFB1E03E7021}" type="parTrans" cxnId="{5ABD7628-C966-4ABA-8ABD-260D5B6F553B}">
      <dgm:prSet/>
      <dgm:spPr/>
      <dgm:t>
        <a:bodyPr/>
        <a:lstStyle/>
        <a:p>
          <a:endParaRPr lang="en-US"/>
        </a:p>
      </dgm:t>
    </dgm:pt>
    <dgm:pt modelId="{48B1AC7D-2442-4FE3-8810-100FE2309257}" type="sibTrans" cxnId="{5ABD7628-C966-4ABA-8ABD-260D5B6F553B}">
      <dgm:prSet/>
      <dgm:spPr/>
      <dgm:t>
        <a:bodyPr/>
        <a:lstStyle/>
        <a:p>
          <a:endParaRPr lang="en-US"/>
        </a:p>
      </dgm:t>
    </dgm:pt>
    <dgm:pt modelId="{6F63B1C3-DD6E-4C95-A004-87370AD29698}">
      <dgm:prSet phldrT="[Text]"/>
      <dgm:spPr/>
      <dgm:t>
        <a:bodyPr/>
        <a:lstStyle/>
        <a:p>
          <a:r>
            <a:rPr lang="en-GB" noProof="0"/>
            <a:t>Information on your annual adjustment</a:t>
          </a:r>
          <a:endParaRPr lang="en-GB" noProof="0" dirty="0"/>
        </a:p>
      </dgm:t>
    </dgm:pt>
    <dgm:pt modelId="{011431B2-EC65-422B-959D-FEA460FAF3FC}" type="parTrans" cxnId="{F2C669C0-E34F-47CB-9ED2-3FFB7A97BBDE}">
      <dgm:prSet/>
      <dgm:spPr/>
      <dgm:t>
        <a:bodyPr/>
        <a:lstStyle/>
        <a:p>
          <a:endParaRPr lang="en-US"/>
        </a:p>
      </dgm:t>
    </dgm:pt>
    <dgm:pt modelId="{2B5B680A-3303-49DF-8701-ED34285209EA}" type="sibTrans" cxnId="{F2C669C0-E34F-47CB-9ED2-3FFB7A97BBDE}">
      <dgm:prSet/>
      <dgm:spPr/>
      <dgm:t>
        <a:bodyPr/>
        <a:lstStyle/>
        <a:p>
          <a:endParaRPr lang="en-US"/>
        </a:p>
      </dgm:t>
    </dgm:pt>
    <dgm:pt modelId="{AA63D5EE-C22F-478A-AAF6-3723F6CB42D3}">
      <dgm:prSet phldrT="[Text]"/>
      <dgm:spPr/>
      <dgm:t>
        <a:bodyPr/>
        <a:lstStyle/>
        <a:p>
          <a:r>
            <a:rPr lang="fr-CH" dirty="0"/>
            <a:t>Life </a:t>
          </a:r>
          <a:r>
            <a:rPr lang="fr-CH" dirty="0" err="1"/>
            <a:t>Certificate</a:t>
          </a:r>
          <a:endParaRPr lang="en-US" dirty="0"/>
        </a:p>
      </dgm:t>
    </dgm:pt>
    <dgm:pt modelId="{149CC303-243E-47F7-8202-F52478B735DB}" type="parTrans" cxnId="{CCA8D38B-CB4C-41B2-B5DB-6282DB9F3EC5}">
      <dgm:prSet/>
      <dgm:spPr/>
      <dgm:t>
        <a:bodyPr/>
        <a:lstStyle/>
        <a:p>
          <a:endParaRPr lang="en-US"/>
        </a:p>
      </dgm:t>
    </dgm:pt>
    <dgm:pt modelId="{541045F9-4C4C-48CF-AA71-E53092304CA7}" type="sibTrans" cxnId="{CCA8D38B-CB4C-41B2-B5DB-6282DB9F3EC5}">
      <dgm:prSet/>
      <dgm:spPr/>
      <dgm:t>
        <a:bodyPr/>
        <a:lstStyle/>
        <a:p>
          <a:endParaRPr lang="en-US"/>
        </a:p>
      </dgm:t>
    </dgm:pt>
    <dgm:pt modelId="{1AE30CB0-A30D-417E-BDF3-18EA071776A3}">
      <dgm:prSet phldrT="[Text]"/>
      <dgm:spPr/>
      <dgm:t>
        <a:bodyPr/>
        <a:lstStyle/>
        <a:p>
          <a:r>
            <a:rPr lang="fr-CH" dirty="0" err="1"/>
            <a:t>Declaration</a:t>
          </a:r>
          <a:r>
            <a:rPr lang="fr-CH" dirty="0"/>
            <a:t> of </a:t>
          </a:r>
          <a:r>
            <a:rPr lang="fr-CH" dirty="0" err="1"/>
            <a:t>dependent</a:t>
          </a:r>
          <a:r>
            <a:rPr lang="fr-CH" dirty="0"/>
            <a:t> </a:t>
          </a:r>
          <a:r>
            <a:rPr lang="fr-CH" dirty="0" err="1"/>
            <a:t>children</a:t>
          </a:r>
          <a:endParaRPr lang="en-US" dirty="0"/>
        </a:p>
      </dgm:t>
    </dgm:pt>
    <dgm:pt modelId="{39576BEA-ED66-4786-A893-08CA36099974}" type="parTrans" cxnId="{E6159421-1AEA-4DAA-A3E0-B9A260DFCBED}">
      <dgm:prSet/>
      <dgm:spPr/>
      <dgm:t>
        <a:bodyPr/>
        <a:lstStyle/>
        <a:p>
          <a:endParaRPr lang="en-US"/>
        </a:p>
      </dgm:t>
    </dgm:pt>
    <dgm:pt modelId="{275BF5F1-B23A-42C6-95A3-FB08FB1B9409}" type="sibTrans" cxnId="{E6159421-1AEA-4DAA-A3E0-B9A260DFCBED}">
      <dgm:prSet/>
      <dgm:spPr/>
      <dgm:t>
        <a:bodyPr/>
        <a:lstStyle/>
        <a:p>
          <a:endParaRPr lang="en-US"/>
        </a:p>
      </dgm:t>
    </dgm:pt>
    <dgm:pt modelId="{798D52FC-45B4-422C-A0D2-1CA8DDDE9BF2}">
      <dgm:prSet phldrT="[Text]"/>
      <dgm:spPr/>
      <dgm:t>
        <a:bodyPr/>
        <a:lstStyle/>
        <a:p>
          <a:pPr algn="l"/>
          <a:r>
            <a:rPr lang="en-GB" noProof="0" dirty="0"/>
            <a:t>To ensure entitlement to dependent child allowance (if applicable)</a:t>
          </a:r>
        </a:p>
      </dgm:t>
    </dgm:pt>
    <dgm:pt modelId="{11902290-6DE1-45D5-9B83-BAE108FAE2C4}" type="parTrans" cxnId="{28912497-041A-478C-919E-3E103142EB79}">
      <dgm:prSet/>
      <dgm:spPr/>
      <dgm:t>
        <a:bodyPr/>
        <a:lstStyle/>
        <a:p>
          <a:endParaRPr lang="en-US"/>
        </a:p>
      </dgm:t>
    </dgm:pt>
    <dgm:pt modelId="{E6B3D150-E419-429F-AEB3-1738AA5E8626}" type="sibTrans" cxnId="{28912497-041A-478C-919E-3E103142EB79}">
      <dgm:prSet/>
      <dgm:spPr/>
      <dgm:t>
        <a:bodyPr/>
        <a:lstStyle/>
        <a:p>
          <a:endParaRPr lang="en-US"/>
        </a:p>
      </dgm:t>
    </dgm:pt>
    <dgm:pt modelId="{1106F326-2BE2-4EBF-B479-BD6A7E72F879}">
      <dgm:prSet phldrT="[Text]"/>
      <dgm:spPr/>
      <dgm:t>
        <a:bodyPr/>
        <a:lstStyle/>
        <a:p>
          <a:endParaRPr lang="en-US" dirty="0"/>
        </a:p>
      </dgm:t>
    </dgm:pt>
    <dgm:pt modelId="{AA13D6A3-080C-4CC1-80DF-F7D661F117B0}" type="parTrans" cxnId="{F4F2E227-5841-4C01-BA2E-7593E6177936}">
      <dgm:prSet/>
      <dgm:spPr/>
      <dgm:t>
        <a:bodyPr/>
        <a:lstStyle/>
        <a:p>
          <a:endParaRPr lang="en-US"/>
        </a:p>
      </dgm:t>
    </dgm:pt>
    <dgm:pt modelId="{C39343B6-F357-4DB8-AAF3-F8AF24A284B6}" type="sibTrans" cxnId="{F4F2E227-5841-4C01-BA2E-7593E6177936}">
      <dgm:prSet/>
      <dgm:spPr/>
      <dgm:t>
        <a:bodyPr/>
        <a:lstStyle/>
        <a:p>
          <a:endParaRPr lang="en-US"/>
        </a:p>
      </dgm:t>
    </dgm:pt>
    <dgm:pt modelId="{D0DF6BF9-19F1-4DAD-9741-914A295BF130}">
      <dgm:prSet phldrT="[Text]"/>
      <dgm:spPr/>
      <dgm:t>
        <a:bodyPr/>
        <a:lstStyle/>
        <a:p>
          <a:pPr algn="l"/>
          <a:r>
            <a:rPr lang="en-GB" noProof="0" dirty="0"/>
            <a:t>Updated if financial situation changes</a:t>
          </a:r>
        </a:p>
      </dgm:t>
    </dgm:pt>
    <dgm:pt modelId="{1CF7B2D5-011B-4AD6-B03D-34BD152CB365}" type="parTrans" cxnId="{39C32620-71B8-4B93-BED8-CF8167E43D4E}">
      <dgm:prSet/>
      <dgm:spPr/>
      <dgm:t>
        <a:bodyPr/>
        <a:lstStyle/>
        <a:p>
          <a:endParaRPr lang="en-US"/>
        </a:p>
      </dgm:t>
    </dgm:pt>
    <dgm:pt modelId="{D8E3D059-0CCF-4257-8A50-0489CCE22355}" type="sibTrans" cxnId="{39C32620-71B8-4B93-BED8-CF8167E43D4E}">
      <dgm:prSet/>
      <dgm:spPr/>
      <dgm:t>
        <a:bodyPr/>
        <a:lstStyle/>
        <a:p>
          <a:endParaRPr lang="en-US"/>
        </a:p>
      </dgm:t>
    </dgm:pt>
    <dgm:pt modelId="{0A47FDE1-1C6F-4230-AEA0-0A3ED25E3F17}">
      <dgm:prSet phldrT="[Text]"/>
      <dgm:spPr/>
      <dgm:t>
        <a:bodyPr/>
        <a:lstStyle/>
        <a:p>
          <a:pPr algn="l"/>
          <a:r>
            <a:rPr lang="en-GB" noProof="0" dirty="0"/>
            <a:t>Proof of enrolment required by October</a:t>
          </a:r>
        </a:p>
      </dgm:t>
    </dgm:pt>
    <dgm:pt modelId="{B913CE7E-FE36-42A2-B49D-C9B6D86E18E3}" type="parTrans" cxnId="{B9D28FFD-446A-4C27-9772-4A0071EFE787}">
      <dgm:prSet/>
      <dgm:spPr/>
      <dgm:t>
        <a:bodyPr/>
        <a:lstStyle/>
        <a:p>
          <a:endParaRPr lang="en-US"/>
        </a:p>
      </dgm:t>
    </dgm:pt>
    <dgm:pt modelId="{03C05D3A-9E8C-4D04-B20D-63D4DDE652BE}" type="sibTrans" cxnId="{B9D28FFD-446A-4C27-9772-4A0071EFE787}">
      <dgm:prSet/>
      <dgm:spPr/>
      <dgm:t>
        <a:bodyPr/>
        <a:lstStyle/>
        <a:p>
          <a:endParaRPr lang="en-US"/>
        </a:p>
      </dgm:t>
    </dgm:pt>
    <dgm:pt modelId="{5DA60A1E-A8CA-44C1-A21F-9B2A880F8ED0}">
      <dgm:prSet phldrT="[Text]"/>
      <dgm:spPr/>
      <dgm:t>
        <a:bodyPr/>
        <a:lstStyle/>
        <a:p>
          <a:r>
            <a:rPr lang="en-GB" noProof="0" dirty="0"/>
            <a:t>Confirms your benefits entitlement</a:t>
          </a:r>
        </a:p>
      </dgm:t>
    </dgm:pt>
    <dgm:pt modelId="{8C920340-35EF-45B8-914B-EC21E136FB3F}" type="parTrans" cxnId="{415FD78E-F79C-41C7-B780-9F1D6EC096D8}">
      <dgm:prSet/>
      <dgm:spPr/>
      <dgm:t>
        <a:bodyPr/>
        <a:lstStyle/>
        <a:p>
          <a:endParaRPr lang="en-US"/>
        </a:p>
      </dgm:t>
    </dgm:pt>
    <dgm:pt modelId="{C50835A5-B5B6-40ED-8AE3-D8FB5A5A86C5}" type="sibTrans" cxnId="{415FD78E-F79C-41C7-B780-9F1D6EC096D8}">
      <dgm:prSet/>
      <dgm:spPr/>
      <dgm:t>
        <a:bodyPr/>
        <a:lstStyle/>
        <a:p>
          <a:endParaRPr lang="en-US"/>
        </a:p>
      </dgm:t>
    </dgm:pt>
    <dgm:pt modelId="{9BEEB358-D752-4006-98A9-80D23F56CF66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dirty="0"/>
            <a:t>Subject to the relevant taxation rules in your country of residence</a:t>
          </a:r>
          <a:endParaRPr lang="en-US" dirty="0"/>
        </a:p>
      </dgm:t>
    </dgm:pt>
    <dgm:pt modelId="{C9085065-88B1-4C00-9B8F-8938951CB801}" type="parTrans" cxnId="{45C79A98-4C92-4DAB-8E1B-6E8295754D45}">
      <dgm:prSet/>
      <dgm:spPr/>
      <dgm:t>
        <a:bodyPr/>
        <a:lstStyle/>
        <a:p>
          <a:endParaRPr lang="en-US"/>
        </a:p>
      </dgm:t>
    </dgm:pt>
    <dgm:pt modelId="{D31D20F6-76B5-4899-B048-5211D2F56DCF}" type="sibTrans" cxnId="{45C79A98-4C92-4DAB-8E1B-6E8295754D45}">
      <dgm:prSet/>
      <dgm:spPr/>
      <dgm:t>
        <a:bodyPr/>
        <a:lstStyle/>
        <a:p>
          <a:endParaRPr lang="en-US"/>
        </a:p>
      </dgm:t>
    </dgm:pt>
    <dgm:pt modelId="{11D76066-E883-4121-B8A7-D3462BF3D304}">
      <dgm:prSet phldrT="[Text]"/>
      <dgm:spPr/>
      <dgm:t>
        <a:bodyPr/>
        <a:lstStyle/>
        <a:p>
          <a:pPr algn="l"/>
          <a:r>
            <a:rPr lang="fr-CH" noProof="0" dirty="0"/>
            <a:t>«Declaration of situation» </a:t>
          </a:r>
          <a:r>
            <a:rPr lang="fr-CH" noProof="0" dirty="0" err="1"/>
            <a:t>provided</a:t>
          </a:r>
          <a:r>
            <a:rPr lang="fr-CH" noProof="0" dirty="0"/>
            <a:t> in July</a:t>
          </a:r>
          <a:endParaRPr lang="en-GB" noProof="0" dirty="0"/>
        </a:p>
      </dgm:t>
    </dgm:pt>
    <dgm:pt modelId="{59B605D9-4EEA-4A25-886A-7692F241617D}" type="parTrans" cxnId="{DDB0BAB9-70AB-4B52-BE9F-A461F3D3553A}">
      <dgm:prSet/>
      <dgm:spPr/>
      <dgm:t>
        <a:bodyPr/>
        <a:lstStyle/>
        <a:p>
          <a:endParaRPr lang="en-GB"/>
        </a:p>
      </dgm:t>
    </dgm:pt>
    <dgm:pt modelId="{1A4D2774-3444-448B-A653-67F2044E5327}" type="sibTrans" cxnId="{DDB0BAB9-70AB-4B52-BE9F-A461F3D3553A}">
      <dgm:prSet/>
      <dgm:spPr/>
      <dgm:t>
        <a:bodyPr/>
        <a:lstStyle/>
        <a:p>
          <a:endParaRPr lang="en-GB"/>
        </a:p>
      </dgm:t>
    </dgm:pt>
    <dgm:pt modelId="{3AD6186C-ACE9-44DE-96DD-996446D1C1AC}">
      <dgm:prSet phldrT="[Text]"/>
      <dgm:spPr/>
      <dgm:t>
        <a:bodyPr/>
        <a:lstStyle/>
        <a:p>
          <a:pPr algn="l"/>
          <a:r>
            <a:rPr lang="fr-CH" noProof="0" dirty="0" err="1"/>
            <a:t>Allowance</a:t>
          </a:r>
          <a:r>
            <a:rPr lang="fr-CH" noProof="0" dirty="0"/>
            <a:t> </a:t>
          </a:r>
          <a:r>
            <a:rPr lang="fr-CH" noProof="0" dirty="0" err="1"/>
            <a:t>suspended</a:t>
          </a:r>
          <a:r>
            <a:rPr lang="fr-CH" noProof="0" dirty="0"/>
            <a:t> in case of </a:t>
          </a:r>
          <a:r>
            <a:rPr lang="fr-CH" noProof="0" dirty="0" err="1"/>
            <a:t>failure</a:t>
          </a:r>
          <a:r>
            <a:rPr lang="fr-CH" noProof="0" dirty="0"/>
            <a:t> to return the documents</a:t>
          </a:r>
          <a:endParaRPr lang="en-GB" noProof="0" dirty="0"/>
        </a:p>
      </dgm:t>
    </dgm:pt>
    <dgm:pt modelId="{E5DAC7F7-AEC2-487A-B50A-4365A978BE49}" type="parTrans" cxnId="{8AB28A69-89A7-4478-A219-27B8720F807C}">
      <dgm:prSet/>
      <dgm:spPr/>
      <dgm:t>
        <a:bodyPr/>
        <a:lstStyle/>
        <a:p>
          <a:endParaRPr lang="en-GB"/>
        </a:p>
      </dgm:t>
    </dgm:pt>
    <dgm:pt modelId="{BA3DF751-FA07-413F-B4E0-AC0A3174BBDE}" type="sibTrans" cxnId="{8AB28A69-89A7-4478-A219-27B8720F807C}">
      <dgm:prSet/>
      <dgm:spPr/>
      <dgm:t>
        <a:bodyPr/>
        <a:lstStyle/>
        <a:p>
          <a:endParaRPr lang="en-GB"/>
        </a:p>
      </dgm:t>
    </dgm:pt>
    <dgm:pt modelId="{6044D4A1-F022-4DC5-8A75-91AF5635B00A}">
      <dgm:prSet phldrT="[Text]"/>
      <dgm:spPr/>
      <dgm:t>
        <a:bodyPr/>
        <a:lstStyle/>
        <a:p>
          <a:pPr algn="l"/>
          <a:r>
            <a:rPr lang="en-GB" noProof="0" dirty="0"/>
            <a:t>No monthly pay notification</a:t>
          </a:r>
        </a:p>
      </dgm:t>
    </dgm:pt>
    <dgm:pt modelId="{02D43187-B22C-4BF2-9DFB-06E9395D087A}" type="parTrans" cxnId="{40D037C3-D5D2-4500-8D28-831534CD70F1}">
      <dgm:prSet/>
      <dgm:spPr/>
      <dgm:t>
        <a:bodyPr/>
        <a:lstStyle/>
        <a:p>
          <a:endParaRPr lang="en-GB"/>
        </a:p>
      </dgm:t>
    </dgm:pt>
    <dgm:pt modelId="{8659A1CB-7141-4305-8A78-26D84C604000}" type="sibTrans" cxnId="{40D037C3-D5D2-4500-8D28-831534CD70F1}">
      <dgm:prSet/>
      <dgm:spPr/>
      <dgm:t>
        <a:bodyPr/>
        <a:lstStyle/>
        <a:p>
          <a:endParaRPr lang="en-GB"/>
        </a:p>
      </dgm:t>
    </dgm:pt>
    <dgm:pt modelId="{BFA6F556-DAC7-48C5-9380-862B6B0C49AD}">
      <dgm:prSet/>
      <dgm:spPr/>
      <dgm:t>
        <a:bodyPr/>
        <a:lstStyle/>
        <a:p>
          <a:r>
            <a:rPr lang="en-GB" noProof="0" dirty="0"/>
            <a:t>To be returned by 31 January</a:t>
          </a:r>
        </a:p>
      </dgm:t>
    </dgm:pt>
    <dgm:pt modelId="{B8DCA0AD-E26D-49A6-A90D-A3D33D22BE05}" type="parTrans" cxnId="{E20765D7-36D9-4C9D-816E-74C8E55D6854}">
      <dgm:prSet/>
      <dgm:spPr/>
      <dgm:t>
        <a:bodyPr/>
        <a:lstStyle/>
        <a:p>
          <a:endParaRPr lang="en-GB"/>
        </a:p>
      </dgm:t>
    </dgm:pt>
    <dgm:pt modelId="{63925C99-120D-4FCE-A289-E09205C7203C}" type="sibTrans" cxnId="{E20765D7-36D9-4C9D-816E-74C8E55D6854}">
      <dgm:prSet/>
      <dgm:spPr/>
      <dgm:t>
        <a:bodyPr/>
        <a:lstStyle/>
        <a:p>
          <a:endParaRPr lang="en-GB"/>
        </a:p>
      </dgm:t>
    </dgm:pt>
    <dgm:pt modelId="{82D97327-E4CA-4F4F-9AF9-748962A3E03B}">
      <dgm:prSet/>
      <dgm:spPr/>
      <dgm:t>
        <a:bodyPr/>
        <a:lstStyle/>
        <a:p>
          <a:r>
            <a:rPr lang="fr-CH" dirty="0"/>
            <a:t>If absent </a:t>
          </a:r>
          <a:r>
            <a:rPr lang="fr-CH" dirty="0" err="1"/>
            <a:t>during</a:t>
          </a:r>
          <a:r>
            <a:rPr lang="fr-CH" dirty="0"/>
            <a:t> </a:t>
          </a:r>
          <a:r>
            <a:rPr lang="fr-CH" dirty="0" err="1"/>
            <a:t>this</a:t>
          </a:r>
          <a:r>
            <a:rPr lang="fr-CH" dirty="0"/>
            <a:t> </a:t>
          </a:r>
          <a:r>
            <a:rPr lang="fr-CH" dirty="0" err="1"/>
            <a:t>period</a:t>
          </a:r>
          <a:r>
            <a:rPr lang="fr-CH" dirty="0"/>
            <a:t>, contact the Benefits Service</a:t>
          </a:r>
          <a:endParaRPr lang="en-GB" noProof="0" dirty="0"/>
        </a:p>
      </dgm:t>
    </dgm:pt>
    <dgm:pt modelId="{63013642-151B-4064-B85A-F7DA54C2915A}" type="parTrans" cxnId="{AA2C5B7F-747A-4235-BF9B-F8B1A91C7836}">
      <dgm:prSet/>
      <dgm:spPr/>
      <dgm:t>
        <a:bodyPr/>
        <a:lstStyle/>
        <a:p>
          <a:endParaRPr lang="en-GB"/>
        </a:p>
      </dgm:t>
    </dgm:pt>
    <dgm:pt modelId="{89CEDE6E-74F1-42AE-B5DA-7DF13970CE13}" type="sibTrans" cxnId="{AA2C5B7F-747A-4235-BF9B-F8B1A91C7836}">
      <dgm:prSet/>
      <dgm:spPr/>
      <dgm:t>
        <a:bodyPr/>
        <a:lstStyle/>
        <a:p>
          <a:endParaRPr lang="en-GB"/>
        </a:p>
      </dgm:t>
    </dgm:pt>
    <dgm:pt modelId="{12A20ED5-3424-4AE4-8D7A-FFC6B857E261}">
      <dgm:prSet/>
      <dgm:spPr/>
      <dgm:t>
        <a:bodyPr/>
        <a:lstStyle/>
        <a:p>
          <a:r>
            <a:rPr lang="fr-CH" noProof="0" dirty="0" err="1"/>
            <a:t>Payment</a:t>
          </a:r>
          <a:r>
            <a:rPr lang="fr-CH" noProof="0" dirty="0"/>
            <a:t> </a:t>
          </a:r>
          <a:r>
            <a:rPr lang="fr-CH" noProof="0" dirty="0" err="1"/>
            <a:t>suspended</a:t>
          </a:r>
          <a:r>
            <a:rPr lang="fr-CH" noProof="0" dirty="0"/>
            <a:t> in case of </a:t>
          </a:r>
          <a:r>
            <a:rPr lang="fr-CH" noProof="0" dirty="0" err="1"/>
            <a:t>failure</a:t>
          </a:r>
          <a:r>
            <a:rPr lang="fr-CH" noProof="0" dirty="0"/>
            <a:t> to return the </a:t>
          </a:r>
          <a:r>
            <a:rPr lang="fr-CH" noProof="0" dirty="0" err="1"/>
            <a:t>form</a:t>
          </a:r>
          <a:endParaRPr lang="en-GB" noProof="0" dirty="0"/>
        </a:p>
      </dgm:t>
    </dgm:pt>
    <dgm:pt modelId="{238DA0FD-B913-4821-8168-BB2F7F20F248}" type="parTrans" cxnId="{F9E140DE-2641-4834-9FC5-09E688C89506}">
      <dgm:prSet/>
      <dgm:spPr/>
      <dgm:t>
        <a:bodyPr/>
        <a:lstStyle/>
        <a:p>
          <a:endParaRPr lang="en-GB"/>
        </a:p>
      </dgm:t>
    </dgm:pt>
    <dgm:pt modelId="{53F9A10F-8FE2-46FC-A545-F9EB7F3A0CE7}" type="sibTrans" cxnId="{F9E140DE-2641-4834-9FC5-09E688C89506}">
      <dgm:prSet/>
      <dgm:spPr/>
      <dgm:t>
        <a:bodyPr/>
        <a:lstStyle/>
        <a:p>
          <a:endParaRPr lang="en-GB"/>
        </a:p>
      </dgm:t>
    </dgm:pt>
    <dgm:pt modelId="{04752C84-B781-4864-BB54-6290503DD23B}">
      <dgm:prSet/>
      <dgm:spPr/>
      <dgm:t>
        <a:bodyPr/>
        <a:lstStyle/>
        <a:p>
          <a:r>
            <a:rPr lang="en-GB" noProof="0" dirty="0"/>
            <a:t>Details of your individual Purchasing Power Loss (PPL) account</a:t>
          </a:r>
        </a:p>
      </dgm:t>
    </dgm:pt>
    <dgm:pt modelId="{CE9BABEF-DA65-4D9C-A61C-31BE51C5E6AA}" type="parTrans" cxnId="{24655790-B0D4-43EA-A603-36EF9787BC93}">
      <dgm:prSet/>
      <dgm:spPr/>
      <dgm:t>
        <a:bodyPr/>
        <a:lstStyle/>
        <a:p>
          <a:endParaRPr lang="en-GB"/>
        </a:p>
      </dgm:t>
    </dgm:pt>
    <dgm:pt modelId="{D7193E74-24A8-4908-AAE7-C06D875F4C2B}" type="sibTrans" cxnId="{24655790-B0D4-43EA-A603-36EF9787BC93}">
      <dgm:prSet/>
      <dgm:spPr/>
      <dgm:t>
        <a:bodyPr/>
        <a:lstStyle/>
        <a:p>
          <a:endParaRPr lang="en-GB"/>
        </a:p>
      </dgm:t>
    </dgm:pt>
    <dgm:pt modelId="{13066591-B67E-4C15-B8E5-8A7B2EAD1A50}" type="pres">
      <dgm:prSet presAssocID="{8DEC9552-1BA3-4A2A-878B-39B82ED446B4}" presName="Name0" presStyleCnt="0">
        <dgm:presLayoutVars>
          <dgm:dir/>
          <dgm:animLvl val="lvl"/>
          <dgm:resizeHandles val="exact"/>
        </dgm:presLayoutVars>
      </dgm:prSet>
      <dgm:spPr/>
    </dgm:pt>
    <dgm:pt modelId="{FBEA77A1-9761-4383-8C90-4D8E24C93D46}" type="pres">
      <dgm:prSet presAssocID="{C892D78C-4DDD-44A7-B187-CA916AA591D1}" presName="composite" presStyleCnt="0"/>
      <dgm:spPr/>
    </dgm:pt>
    <dgm:pt modelId="{5DD42FA0-66A0-47C9-9B6E-FCC7E51C85AF}" type="pres">
      <dgm:prSet presAssocID="{C892D78C-4DDD-44A7-B187-CA916AA591D1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</dgm:pt>
    <dgm:pt modelId="{4470786D-318D-48F8-8086-35C6A07D14EF}" type="pres">
      <dgm:prSet presAssocID="{C892D78C-4DDD-44A7-B187-CA916AA591D1}" presName="desTx" presStyleLbl="alignAccFollowNode1" presStyleIdx="0" presStyleCnt="5">
        <dgm:presLayoutVars>
          <dgm:bulletEnabled val="1"/>
        </dgm:presLayoutVars>
      </dgm:prSet>
      <dgm:spPr/>
    </dgm:pt>
    <dgm:pt modelId="{FB0E35A1-3779-46B0-BB54-2EE94FE0592E}" type="pres">
      <dgm:prSet presAssocID="{F093BE7E-C6C9-471F-9134-962E523A00B5}" presName="space" presStyleCnt="0"/>
      <dgm:spPr/>
    </dgm:pt>
    <dgm:pt modelId="{D2FB67A0-FE74-47A2-A75E-DC4590BDE89A}" type="pres">
      <dgm:prSet presAssocID="{13265C0D-72A2-40EA-B523-AF135466163F}" presName="composite" presStyleCnt="0"/>
      <dgm:spPr/>
    </dgm:pt>
    <dgm:pt modelId="{FCE6A56A-F7C6-4EC9-9280-B5B2437B623C}" type="pres">
      <dgm:prSet presAssocID="{13265C0D-72A2-40EA-B523-AF135466163F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</dgm:pt>
    <dgm:pt modelId="{0FC20303-19DF-4CA5-B7CF-CC3E9CA36A95}" type="pres">
      <dgm:prSet presAssocID="{13265C0D-72A2-40EA-B523-AF135466163F}" presName="desTx" presStyleLbl="alignAccFollowNode1" presStyleIdx="1" presStyleCnt="5">
        <dgm:presLayoutVars>
          <dgm:bulletEnabled val="1"/>
        </dgm:presLayoutVars>
      </dgm:prSet>
      <dgm:spPr/>
    </dgm:pt>
    <dgm:pt modelId="{F7E6AFB3-BC4D-4F7C-A552-A474C0BE33E0}" type="pres">
      <dgm:prSet presAssocID="{E5019B73-87D0-40A9-A23C-9AFEF2802701}" presName="space" presStyleCnt="0"/>
      <dgm:spPr/>
    </dgm:pt>
    <dgm:pt modelId="{5B1B92C8-B2F3-41CE-B753-3D6D6B03DF6B}" type="pres">
      <dgm:prSet presAssocID="{1AE30CB0-A30D-417E-BDF3-18EA071776A3}" presName="composite" presStyleCnt="0"/>
      <dgm:spPr/>
    </dgm:pt>
    <dgm:pt modelId="{99B5784F-84C9-48EF-983F-3DAA353B60C6}" type="pres">
      <dgm:prSet presAssocID="{1AE30CB0-A30D-417E-BDF3-18EA071776A3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</dgm:pt>
    <dgm:pt modelId="{EE921294-5D2B-46D3-AB5F-9148F20B1345}" type="pres">
      <dgm:prSet presAssocID="{1AE30CB0-A30D-417E-BDF3-18EA071776A3}" presName="desTx" presStyleLbl="alignAccFollowNode1" presStyleIdx="2" presStyleCnt="5">
        <dgm:presLayoutVars>
          <dgm:bulletEnabled val="1"/>
        </dgm:presLayoutVars>
      </dgm:prSet>
      <dgm:spPr/>
    </dgm:pt>
    <dgm:pt modelId="{B3629C0B-D35E-4F3F-B26C-6F66064003B5}" type="pres">
      <dgm:prSet presAssocID="{275BF5F1-B23A-42C6-95A3-FB08FB1B9409}" presName="space" presStyleCnt="0"/>
      <dgm:spPr/>
    </dgm:pt>
    <dgm:pt modelId="{AAB25D0C-F8AA-424C-9664-A80D0F51E09D}" type="pres">
      <dgm:prSet presAssocID="{AA63D5EE-C22F-478A-AAF6-3723F6CB42D3}" presName="composite" presStyleCnt="0"/>
      <dgm:spPr/>
    </dgm:pt>
    <dgm:pt modelId="{6539E3F3-A460-4D9E-A11D-AFD12FC0D585}" type="pres">
      <dgm:prSet presAssocID="{AA63D5EE-C22F-478A-AAF6-3723F6CB42D3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</dgm:pt>
    <dgm:pt modelId="{7EC11D0D-A0AD-4164-860A-C0AAEAA7A3DE}" type="pres">
      <dgm:prSet presAssocID="{AA63D5EE-C22F-478A-AAF6-3723F6CB42D3}" presName="desTx" presStyleLbl="alignAccFollowNode1" presStyleIdx="3" presStyleCnt="5">
        <dgm:presLayoutVars>
          <dgm:bulletEnabled val="1"/>
        </dgm:presLayoutVars>
      </dgm:prSet>
      <dgm:spPr/>
    </dgm:pt>
    <dgm:pt modelId="{EEDCA3F3-A924-4C79-8DB2-9445103BA479}" type="pres">
      <dgm:prSet presAssocID="{541045F9-4C4C-48CF-AA71-E53092304CA7}" presName="space" presStyleCnt="0"/>
      <dgm:spPr/>
    </dgm:pt>
    <dgm:pt modelId="{44BD5B90-51A8-4DE3-B9C5-0BA74267F0F4}" type="pres">
      <dgm:prSet presAssocID="{1275F1EF-91D4-4A6B-A901-81463D226616}" presName="composite" presStyleCnt="0"/>
      <dgm:spPr/>
    </dgm:pt>
    <dgm:pt modelId="{D23E1843-1531-4800-B531-1F19C76BE883}" type="pres">
      <dgm:prSet presAssocID="{1275F1EF-91D4-4A6B-A901-81463D226616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</dgm:pt>
    <dgm:pt modelId="{42B6FAE2-088D-4DF3-AEDA-391E8C1003A5}" type="pres">
      <dgm:prSet presAssocID="{1275F1EF-91D4-4A6B-A901-81463D226616}" presName="desTx" presStyleLbl="alignAccFollowNode1" presStyleIdx="4" presStyleCnt="5">
        <dgm:presLayoutVars>
          <dgm:bulletEnabled val="1"/>
        </dgm:presLayoutVars>
      </dgm:prSet>
      <dgm:spPr/>
    </dgm:pt>
  </dgm:ptLst>
  <dgm:cxnLst>
    <dgm:cxn modelId="{39C32620-71B8-4B93-BED8-CF8167E43D4E}" srcId="{C892D78C-4DDD-44A7-B187-CA916AA591D1}" destId="{D0DF6BF9-19F1-4DAD-9741-914A295BF130}" srcOrd="2" destOrd="0" parTransId="{1CF7B2D5-011B-4AD6-B03D-34BD152CB365}" sibTransId="{D8E3D059-0CCF-4257-8A50-0489CCE22355}"/>
    <dgm:cxn modelId="{E6159421-1AEA-4DAA-A3E0-B9A260DFCBED}" srcId="{8DEC9552-1BA3-4A2A-878B-39B82ED446B4}" destId="{1AE30CB0-A30D-417E-BDF3-18EA071776A3}" srcOrd="2" destOrd="0" parTransId="{39576BEA-ED66-4786-A893-08CA36099974}" sibTransId="{275BF5F1-B23A-42C6-95A3-FB08FB1B9409}"/>
    <dgm:cxn modelId="{DAEAAE24-ABFF-47C5-AEFE-C3A82ACE0C2F}" type="presOf" srcId="{BFA6F556-DAC7-48C5-9380-862B6B0C49AD}" destId="{7EC11D0D-A0AD-4164-860A-C0AAEAA7A3DE}" srcOrd="0" destOrd="1" presId="urn:microsoft.com/office/officeart/2005/8/layout/hList1"/>
    <dgm:cxn modelId="{F4F2E227-5841-4C01-BA2E-7593E6177936}" srcId="{1275F1EF-91D4-4A6B-A901-81463D226616}" destId="{1106F326-2BE2-4EBF-B479-BD6A7E72F879}" srcOrd="2" destOrd="0" parTransId="{AA13D6A3-080C-4CC1-80DF-F7D661F117B0}" sibTransId="{C39343B6-F357-4DB8-AAF3-F8AF24A284B6}"/>
    <dgm:cxn modelId="{5ABD7628-C966-4ABA-8ABD-260D5B6F553B}" srcId="{8DEC9552-1BA3-4A2A-878B-39B82ED446B4}" destId="{1275F1EF-91D4-4A6B-A901-81463D226616}" srcOrd="4" destOrd="0" parTransId="{460DAE9A-0E5B-4BF1-857B-BFB1E03E7021}" sibTransId="{48B1AC7D-2442-4FE3-8810-100FE2309257}"/>
    <dgm:cxn modelId="{8BC6CE3D-18A1-4CCE-8A8A-C525DD1281F3}" type="presOf" srcId="{11D76066-E883-4121-B8A7-D3462BF3D304}" destId="{EE921294-5D2B-46D3-AB5F-9148F20B1345}" srcOrd="0" destOrd="1" presId="urn:microsoft.com/office/officeart/2005/8/layout/hList1"/>
    <dgm:cxn modelId="{B1868461-8D05-46E7-A1BA-CF71266714AA}" type="presOf" srcId="{0A47FDE1-1C6F-4230-AEA0-0A3ED25E3F17}" destId="{EE921294-5D2B-46D3-AB5F-9148F20B1345}" srcOrd="0" destOrd="2" presId="urn:microsoft.com/office/officeart/2005/8/layout/hList1"/>
    <dgm:cxn modelId="{50C3FE46-9125-4354-85D8-5A25F7C49277}" srcId="{8DEC9552-1BA3-4A2A-878B-39B82ED446B4}" destId="{C892D78C-4DDD-44A7-B187-CA916AA591D1}" srcOrd="0" destOrd="0" parTransId="{1E95CEA0-3965-40E3-BD93-7F6CA7054E90}" sibTransId="{F093BE7E-C6C9-471F-9134-962E523A00B5}"/>
    <dgm:cxn modelId="{C5F68647-8F64-424B-BA0F-B724E220DC52}" type="presOf" srcId="{13265C0D-72A2-40EA-B523-AF135466163F}" destId="{FCE6A56A-F7C6-4EC9-9280-B5B2437B623C}" srcOrd="0" destOrd="0" presId="urn:microsoft.com/office/officeart/2005/8/layout/hList1"/>
    <dgm:cxn modelId="{DFFC6E68-0A79-4AEA-B8FF-7E862DB01E98}" type="presOf" srcId="{D0DF6BF9-19F1-4DAD-9741-914A295BF130}" destId="{4470786D-318D-48F8-8086-35C6A07D14EF}" srcOrd="0" destOrd="2" presId="urn:microsoft.com/office/officeart/2005/8/layout/hList1"/>
    <dgm:cxn modelId="{8AB28A69-89A7-4478-A219-27B8720F807C}" srcId="{1AE30CB0-A30D-417E-BDF3-18EA071776A3}" destId="{3AD6186C-ACE9-44DE-96DD-996446D1C1AC}" srcOrd="3" destOrd="0" parTransId="{E5DAC7F7-AEC2-487A-B50A-4365A978BE49}" sibTransId="{BA3DF751-FA07-413F-B4E0-AC0A3174BBDE}"/>
    <dgm:cxn modelId="{2F9BEE4A-2D86-469F-B3E8-C18BBEF543C2}" type="presOf" srcId="{82D97327-E4CA-4F4F-9AF9-748962A3E03B}" destId="{7EC11D0D-A0AD-4164-860A-C0AAEAA7A3DE}" srcOrd="0" destOrd="2" presId="urn:microsoft.com/office/officeart/2005/8/layout/hList1"/>
    <dgm:cxn modelId="{4E37606C-0010-4AA8-B650-0A87ABF84431}" type="presOf" srcId="{6044D4A1-F022-4DC5-8A75-91AF5635B00A}" destId="{4470786D-318D-48F8-8086-35C6A07D14EF}" srcOrd="0" destOrd="1" presId="urn:microsoft.com/office/officeart/2005/8/layout/hList1"/>
    <dgm:cxn modelId="{6ACC0F4D-5A8C-470F-BA2C-777C9E2E1FA5}" type="presOf" srcId="{6F63B1C3-DD6E-4C95-A004-87370AD29698}" destId="{42B6FAE2-088D-4DF3-AEDA-391E8C1003A5}" srcOrd="0" destOrd="0" presId="urn:microsoft.com/office/officeart/2005/8/layout/hList1"/>
    <dgm:cxn modelId="{464AB06D-7397-4AF0-95B8-62E43A323DC5}" type="presOf" srcId="{1106F326-2BE2-4EBF-B479-BD6A7E72F879}" destId="{42B6FAE2-088D-4DF3-AEDA-391E8C1003A5}" srcOrd="0" destOrd="2" presId="urn:microsoft.com/office/officeart/2005/8/layout/hList1"/>
    <dgm:cxn modelId="{A9B1E06D-688F-4D7C-A957-9F2A5DD4FE69}" type="presOf" srcId="{04752C84-B781-4864-BB54-6290503DD23B}" destId="{42B6FAE2-088D-4DF3-AEDA-391E8C1003A5}" srcOrd="0" destOrd="1" presId="urn:microsoft.com/office/officeart/2005/8/layout/hList1"/>
    <dgm:cxn modelId="{A5D94B6F-1426-4BEC-BD57-EBF4DAAAC16F}" srcId="{13265C0D-72A2-40EA-B523-AF135466163F}" destId="{5C2F7C14-608F-48D7-987E-8A67E6A3E894}" srcOrd="0" destOrd="0" parTransId="{A9562F9F-0846-4984-B751-5774B4C25F0E}" sibTransId="{32B2E9D7-3957-4D8D-ADE9-A34EF46BFEEC}"/>
    <dgm:cxn modelId="{C3E8C577-F0FB-4736-8990-FA06F3000914}" type="presOf" srcId="{9DE6FDFE-EB0D-4DF3-ACA0-6B0C87BAD683}" destId="{4470786D-318D-48F8-8086-35C6A07D14EF}" srcOrd="0" destOrd="0" presId="urn:microsoft.com/office/officeart/2005/8/layout/hList1"/>
    <dgm:cxn modelId="{55175D58-CE52-472F-83A1-0C0C13A090B8}" type="presOf" srcId="{798D52FC-45B4-422C-A0D2-1CA8DDDE9BF2}" destId="{EE921294-5D2B-46D3-AB5F-9148F20B1345}" srcOrd="0" destOrd="0" presId="urn:microsoft.com/office/officeart/2005/8/layout/hList1"/>
    <dgm:cxn modelId="{49A7787C-EA1F-457F-BCE8-A3EB37FDCF06}" type="presOf" srcId="{12A20ED5-3424-4AE4-8D7A-FFC6B857E261}" destId="{7EC11D0D-A0AD-4164-860A-C0AAEAA7A3DE}" srcOrd="0" destOrd="3" presId="urn:microsoft.com/office/officeart/2005/8/layout/hList1"/>
    <dgm:cxn modelId="{4ABF137F-D0D8-418E-B60F-FBF81B30B37C}" type="presOf" srcId="{5C2F7C14-608F-48D7-987E-8A67E6A3E894}" destId="{0FC20303-19DF-4CA5-B7CF-CC3E9CA36A95}" srcOrd="0" destOrd="0" presId="urn:microsoft.com/office/officeart/2005/8/layout/hList1"/>
    <dgm:cxn modelId="{AA2C5B7F-747A-4235-BF9B-F8B1A91C7836}" srcId="{AA63D5EE-C22F-478A-AAF6-3723F6CB42D3}" destId="{82D97327-E4CA-4F4F-9AF9-748962A3E03B}" srcOrd="2" destOrd="0" parTransId="{63013642-151B-4064-B85A-F7DA54C2915A}" sibTransId="{89CEDE6E-74F1-42AE-B5DA-7DF13970CE13}"/>
    <dgm:cxn modelId="{CCA8D38B-CB4C-41B2-B5DB-6282DB9F3EC5}" srcId="{8DEC9552-1BA3-4A2A-878B-39B82ED446B4}" destId="{AA63D5EE-C22F-478A-AAF6-3723F6CB42D3}" srcOrd="3" destOrd="0" parTransId="{149CC303-243E-47F7-8202-F52478B735DB}" sibTransId="{541045F9-4C4C-48CF-AA71-E53092304CA7}"/>
    <dgm:cxn modelId="{415FD78E-F79C-41C7-B780-9F1D6EC096D8}" srcId="{AA63D5EE-C22F-478A-AAF6-3723F6CB42D3}" destId="{5DA60A1E-A8CA-44C1-A21F-9B2A880F8ED0}" srcOrd="0" destOrd="0" parTransId="{8C920340-35EF-45B8-914B-EC21E136FB3F}" sibTransId="{C50835A5-B5B6-40ED-8AE3-D8FB5A5A86C5}"/>
    <dgm:cxn modelId="{24655790-B0D4-43EA-A603-36EF9787BC93}" srcId="{1275F1EF-91D4-4A6B-A901-81463D226616}" destId="{04752C84-B781-4864-BB54-6290503DD23B}" srcOrd="1" destOrd="0" parTransId="{CE9BABEF-DA65-4D9C-A61C-31BE51C5E6AA}" sibTransId="{D7193E74-24A8-4908-AAE7-C06D875F4C2B}"/>
    <dgm:cxn modelId="{70D9F994-CC53-42ED-B32B-93473A83EA00}" srcId="{C892D78C-4DDD-44A7-B187-CA916AA591D1}" destId="{9DE6FDFE-EB0D-4DF3-ACA0-6B0C87BAD683}" srcOrd="0" destOrd="0" parTransId="{AB6D3277-1C81-4D9D-989B-2FAD8CA930B5}" sibTransId="{507434E1-FF10-4563-9B84-88E41DD98974}"/>
    <dgm:cxn modelId="{28912497-041A-478C-919E-3E103142EB79}" srcId="{1AE30CB0-A30D-417E-BDF3-18EA071776A3}" destId="{798D52FC-45B4-422C-A0D2-1CA8DDDE9BF2}" srcOrd="0" destOrd="0" parTransId="{11902290-6DE1-45D5-9B83-BAE108FAE2C4}" sibTransId="{E6B3D150-E419-429F-AEB3-1738AA5E8626}"/>
    <dgm:cxn modelId="{45C79A98-4C92-4DAB-8E1B-6E8295754D45}" srcId="{13265C0D-72A2-40EA-B523-AF135466163F}" destId="{9BEEB358-D752-4006-98A9-80D23F56CF66}" srcOrd="1" destOrd="0" parTransId="{C9085065-88B1-4C00-9B8F-8938951CB801}" sibTransId="{D31D20F6-76B5-4899-B048-5211D2F56DCF}"/>
    <dgm:cxn modelId="{A5B772A1-8B48-46B5-BEBC-1146874B70F5}" type="presOf" srcId="{8DEC9552-1BA3-4A2A-878B-39B82ED446B4}" destId="{13066591-B67E-4C15-B8E5-8A7B2EAD1A50}" srcOrd="0" destOrd="0" presId="urn:microsoft.com/office/officeart/2005/8/layout/hList1"/>
    <dgm:cxn modelId="{113D13AB-B085-4B6D-8B49-F0A00115417D}" type="presOf" srcId="{C892D78C-4DDD-44A7-B187-CA916AA591D1}" destId="{5DD42FA0-66A0-47C9-9B6E-FCC7E51C85AF}" srcOrd="0" destOrd="0" presId="urn:microsoft.com/office/officeart/2005/8/layout/hList1"/>
    <dgm:cxn modelId="{DDB0BAB9-70AB-4B52-BE9F-A461F3D3553A}" srcId="{1AE30CB0-A30D-417E-BDF3-18EA071776A3}" destId="{11D76066-E883-4121-B8A7-D3462BF3D304}" srcOrd="1" destOrd="0" parTransId="{59B605D9-4EEA-4A25-886A-7692F241617D}" sibTransId="{1A4D2774-3444-448B-A653-67F2044E5327}"/>
    <dgm:cxn modelId="{444954BB-68E5-48A0-9DC9-3C799A7C2487}" type="presOf" srcId="{3AD6186C-ACE9-44DE-96DD-996446D1C1AC}" destId="{EE921294-5D2B-46D3-AB5F-9148F20B1345}" srcOrd="0" destOrd="3" presId="urn:microsoft.com/office/officeart/2005/8/layout/hList1"/>
    <dgm:cxn modelId="{F2C669C0-E34F-47CB-9ED2-3FFB7A97BBDE}" srcId="{1275F1EF-91D4-4A6B-A901-81463D226616}" destId="{6F63B1C3-DD6E-4C95-A004-87370AD29698}" srcOrd="0" destOrd="0" parTransId="{011431B2-EC65-422B-959D-FEA460FAF3FC}" sibTransId="{2B5B680A-3303-49DF-8701-ED34285209EA}"/>
    <dgm:cxn modelId="{407DC3C1-33BE-411B-B928-CA6CC3F4981B}" type="presOf" srcId="{1AE30CB0-A30D-417E-BDF3-18EA071776A3}" destId="{99B5784F-84C9-48EF-983F-3DAA353B60C6}" srcOrd="0" destOrd="0" presId="urn:microsoft.com/office/officeart/2005/8/layout/hList1"/>
    <dgm:cxn modelId="{40D037C3-D5D2-4500-8D28-831534CD70F1}" srcId="{C892D78C-4DDD-44A7-B187-CA916AA591D1}" destId="{6044D4A1-F022-4DC5-8A75-91AF5635B00A}" srcOrd="1" destOrd="0" parTransId="{02D43187-B22C-4BF2-9DFB-06E9395D087A}" sibTransId="{8659A1CB-7141-4305-8A78-26D84C604000}"/>
    <dgm:cxn modelId="{E20765D7-36D9-4C9D-816E-74C8E55D6854}" srcId="{AA63D5EE-C22F-478A-AAF6-3723F6CB42D3}" destId="{BFA6F556-DAC7-48C5-9380-862B6B0C49AD}" srcOrd="1" destOrd="0" parTransId="{B8DCA0AD-E26D-49A6-A90D-A3D33D22BE05}" sibTransId="{63925C99-120D-4FCE-A289-E09205C7203C}"/>
    <dgm:cxn modelId="{F9E140DE-2641-4834-9FC5-09E688C89506}" srcId="{AA63D5EE-C22F-478A-AAF6-3723F6CB42D3}" destId="{12A20ED5-3424-4AE4-8D7A-FFC6B857E261}" srcOrd="3" destOrd="0" parTransId="{238DA0FD-B913-4821-8168-BB2F7F20F248}" sibTransId="{53F9A10F-8FE2-46FC-A545-F9EB7F3A0CE7}"/>
    <dgm:cxn modelId="{98E9ADE0-7369-44D5-A568-0A921D9EF225}" type="presOf" srcId="{1275F1EF-91D4-4A6B-A901-81463D226616}" destId="{D23E1843-1531-4800-B531-1F19C76BE883}" srcOrd="0" destOrd="0" presId="urn:microsoft.com/office/officeart/2005/8/layout/hList1"/>
    <dgm:cxn modelId="{114E82EC-677F-49BD-BD3F-2024BAB76CCA}" srcId="{8DEC9552-1BA3-4A2A-878B-39B82ED446B4}" destId="{13265C0D-72A2-40EA-B523-AF135466163F}" srcOrd="1" destOrd="0" parTransId="{DE44DB42-25C3-49A3-87C7-DBBE6DA92EAA}" sibTransId="{E5019B73-87D0-40A9-A23C-9AFEF2802701}"/>
    <dgm:cxn modelId="{9F7394F8-734C-47DD-90CA-FD8F042A3BAD}" type="presOf" srcId="{AA63D5EE-C22F-478A-AAF6-3723F6CB42D3}" destId="{6539E3F3-A460-4D9E-A11D-AFD12FC0D585}" srcOrd="0" destOrd="0" presId="urn:microsoft.com/office/officeart/2005/8/layout/hList1"/>
    <dgm:cxn modelId="{54A0C2FC-9CB6-468C-B92A-5E0BB6154583}" type="presOf" srcId="{9BEEB358-D752-4006-98A9-80D23F56CF66}" destId="{0FC20303-19DF-4CA5-B7CF-CC3E9CA36A95}" srcOrd="0" destOrd="1" presId="urn:microsoft.com/office/officeart/2005/8/layout/hList1"/>
    <dgm:cxn modelId="{EDA842FD-197F-4BE9-BF77-856E2B25DC0D}" type="presOf" srcId="{5DA60A1E-A8CA-44C1-A21F-9B2A880F8ED0}" destId="{7EC11D0D-A0AD-4164-860A-C0AAEAA7A3DE}" srcOrd="0" destOrd="0" presId="urn:microsoft.com/office/officeart/2005/8/layout/hList1"/>
    <dgm:cxn modelId="{B9D28FFD-446A-4C27-9772-4A0071EFE787}" srcId="{1AE30CB0-A30D-417E-BDF3-18EA071776A3}" destId="{0A47FDE1-1C6F-4230-AEA0-0A3ED25E3F17}" srcOrd="2" destOrd="0" parTransId="{B913CE7E-FE36-42A2-B49D-C9B6D86E18E3}" sibTransId="{03C05D3A-9E8C-4D04-B20D-63D4DDE652BE}"/>
    <dgm:cxn modelId="{4830A03A-8474-497F-86A1-E72F7686AC4A}" type="presParOf" srcId="{13066591-B67E-4C15-B8E5-8A7B2EAD1A50}" destId="{FBEA77A1-9761-4383-8C90-4D8E24C93D46}" srcOrd="0" destOrd="0" presId="urn:microsoft.com/office/officeart/2005/8/layout/hList1"/>
    <dgm:cxn modelId="{1481CC88-0EFA-40E0-96E5-11D1CBB2751A}" type="presParOf" srcId="{FBEA77A1-9761-4383-8C90-4D8E24C93D46}" destId="{5DD42FA0-66A0-47C9-9B6E-FCC7E51C85AF}" srcOrd="0" destOrd="0" presId="urn:microsoft.com/office/officeart/2005/8/layout/hList1"/>
    <dgm:cxn modelId="{88341779-DBCC-45AD-86C0-D7575A58A044}" type="presParOf" srcId="{FBEA77A1-9761-4383-8C90-4D8E24C93D46}" destId="{4470786D-318D-48F8-8086-35C6A07D14EF}" srcOrd="1" destOrd="0" presId="urn:microsoft.com/office/officeart/2005/8/layout/hList1"/>
    <dgm:cxn modelId="{C1EDC9B6-A101-4F42-8B72-08F52B8680F9}" type="presParOf" srcId="{13066591-B67E-4C15-B8E5-8A7B2EAD1A50}" destId="{FB0E35A1-3779-46B0-BB54-2EE94FE0592E}" srcOrd="1" destOrd="0" presId="urn:microsoft.com/office/officeart/2005/8/layout/hList1"/>
    <dgm:cxn modelId="{FB1C7BF2-1CE2-4138-99E0-BDEE1BD6E250}" type="presParOf" srcId="{13066591-B67E-4C15-B8E5-8A7B2EAD1A50}" destId="{D2FB67A0-FE74-47A2-A75E-DC4590BDE89A}" srcOrd="2" destOrd="0" presId="urn:microsoft.com/office/officeart/2005/8/layout/hList1"/>
    <dgm:cxn modelId="{16A2934D-7AC7-4FDA-85D1-DA50F1F1C04D}" type="presParOf" srcId="{D2FB67A0-FE74-47A2-A75E-DC4590BDE89A}" destId="{FCE6A56A-F7C6-4EC9-9280-B5B2437B623C}" srcOrd="0" destOrd="0" presId="urn:microsoft.com/office/officeart/2005/8/layout/hList1"/>
    <dgm:cxn modelId="{7904D155-72E7-4A43-A19A-474E7296E3AF}" type="presParOf" srcId="{D2FB67A0-FE74-47A2-A75E-DC4590BDE89A}" destId="{0FC20303-19DF-4CA5-B7CF-CC3E9CA36A95}" srcOrd="1" destOrd="0" presId="urn:microsoft.com/office/officeart/2005/8/layout/hList1"/>
    <dgm:cxn modelId="{72945F03-5332-470A-8560-3620A2412EFA}" type="presParOf" srcId="{13066591-B67E-4C15-B8E5-8A7B2EAD1A50}" destId="{F7E6AFB3-BC4D-4F7C-A552-A474C0BE33E0}" srcOrd="3" destOrd="0" presId="urn:microsoft.com/office/officeart/2005/8/layout/hList1"/>
    <dgm:cxn modelId="{D55A43E6-83BB-434E-B479-033CC918AD38}" type="presParOf" srcId="{13066591-B67E-4C15-B8E5-8A7B2EAD1A50}" destId="{5B1B92C8-B2F3-41CE-B753-3D6D6B03DF6B}" srcOrd="4" destOrd="0" presId="urn:microsoft.com/office/officeart/2005/8/layout/hList1"/>
    <dgm:cxn modelId="{7F59D374-3363-4390-8E76-922C6CF4C685}" type="presParOf" srcId="{5B1B92C8-B2F3-41CE-B753-3D6D6B03DF6B}" destId="{99B5784F-84C9-48EF-983F-3DAA353B60C6}" srcOrd="0" destOrd="0" presId="urn:microsoft.com/office/officeart/2005/8/layout/hList1"/>
    <dgm:cxn modelId="{FCB2623C-5CA5-4CAF-943D-E83E5EC5869C}" type="presParOf" srcId="{5B1B92C8-B2F3-41CE-B753-3D6D6B03DF6B}" destId="{EE921294-5D2B-46D3-AB5F-9148F20B1345}" srcOrd="1" destOrd="0" presId="urn:microsoft.com/office/officeart/2005/8/layout/hList1"/>
    <dgm:cxn modelId="{D93B2443-5E42-472F-A53B-7B0DF0F51A51}" type="presParOf" srcId="{13066591-B67E-4C15-B8E5-8A7B2EAD1A50}" destId="{B3629C0B-D35E-4F3F-B26C-6F66064003B5}" srcOrd="5" destOrd="0" presId="urn:microsoft.com/office/officeart/2005/8/layout/hList1"/>
    <dgm:cxn modelId="{7BAAA916-4010-4BB0-AB08-E16A0EDB1040}" type="presParOf" srcId="{13066591-B67E-4C15-B8E5-8A7B2EAD1A50}" destId="{AAB25D0C-F8AA-424C-9664-A80D0F51E09D}" srcOrd="6" destOrd="0" presId="urn:microsoft.com/office/officeart/2005/8/layout/hList1"/>
    <dgm:cxn modelId="{1D2BAF5B-04C8-4EB3-A56D-08AB688489FB}" type="presParOf" srcId="{AAB25D0C-F8AA-424C-9664-A80D0F51E09D}" destId="{6539E3F3-A460-4D9E-A11D-AFD12FC0D585}" srcOrd="0" destOrd="0" presId="urn:microsoft.com/office/officeart/2005/8/layout/hList1"/>
    <dgm:cxn modelId="{D2AA6805-4C4C-4442-8418-A2EFFF973654}" type="presParOf" srcId="{AAB25D0C-F8AA-424C-9664-A80D0F51E09D}" destId="{7EC11D0D-A0AD-4164-860A-C0AAEAA7A3DE}" srcOrd="1" destOrd="0" presId="urn:microsoft.com/office/officeart/2005/8/layout/hList1"/>
    <dgm:cxn modelId="{59EAF6B7-D42B-40F0-AC7D-E0CD4E59D8C2}" type="presParOf" srcId="{13066591-B67E-4C15-B8E5-8A7B2EAD1A50}" destId="{EEDCA3F3-A924-4C79-8DB2-9445103BA479}" srcOrd="7" destOrd="0" presId="urn:microsoft.com/office/officeart/2005/8/layout/hList1"/>
    <dgm:cxn modelId="{2ED55982-1F1C-40DC-81AC-FF0AE982D8D1}" type="presParOf" srcId="{13066591-B67E-4C15-B8E5-8A7B2EAD1A50}" destId="{44BD5B90-51A8-4DE3-B9C5-0BA74267F0F4}" srcOrd="8" destOrd="0" presId="urn:microsoft.com/office/officeart/2005/8/layout/hList1"/>
    <dgm:cxn modelId="{F3F142C1-0E91-4483-BA4E-DB03284329F5}" type="presParOf" srcId="{44BD5B90-51A8-4DE3-B9C5-0BA74267F0F4}" destId="{D23E1843-1531-4800-B531-1F19C76BE883}" srcOrd="0" destOrd="0" presId="urn:microsoft.com/office/officeart/2005/8/layout/hList1"/>
    <dgm:cxn modelId="{E487C78D-236B-4BB9-82FE-F1BD47254ED6}" type="presParOf" srcId="{44BD5B90-51A8-4DE3-B9C5-0BA74267F0F4}" destId="{42B6FAE2-088D-4DF3-AEDA-391E8C1003A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D42FA0-66A0-47C9-9B6E-FCC7E51C85AF}">
      <dsp:nvSpPr>
        <dsp:cNvPr id="0" name=""/>
        <dsp:cNvSpPr/>
      </dsp:nvSpPr>
      <dsp:spPr>
        <a:xfrm>
          <a:off x="50" y="177879"/>
          <a:ext cx="4803188" cy="691200"/>
        </a:xfrm>
        <a:prstGeom prst="rect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400" kern="1200" noProof="0" dirty="0" err="1"/>
            <a:t>Member</a:t>
          </a:r>
          <a:r>
            <a:rPr lang="fr-CH" sz="2400" kern="1200" noProof="0" dirty="0"/>
            <a:t> on or </a:t>
          </a:r>
          <a:r>
            <a:rPr lang="fr-CH" sz="2400" kern="1200" noProof="0" dirty="0" err="1"/>
            <a:t>before</a:t>
          </a:r>
          <a:r>
            <a:rPr lang="fr-CH" sz="2400" kern="1200" noProof="0" dirty="0"/>
            <a:t> 31.12.2011</a:t>
          </a:r>
          <a:endParaRPr lang="en-GB" sz="2400" kern="1200" noProof="0" dirty="0"/>
        </a:p>
      </dsp:txBody>
      <dsp:txXfrm>
        <a:off x="50" y="177879"/>
        <a:ext cx="4803188" cy="691200"/>
      </dsp:txXfrm>
    </dsp:sp>
    <dsp:sp modelId="{4470786D-318D-48F8-8086-35C6A07D14EF}">
      <dsp:nvSpPr>
        <dsp:cNvPr id="0" name=""/>
        <dsp:cNvSpPr/>
      </dsp:nvSpPr>
      <dsp:spPr>
        <a:xfrm>
          <a:off x="50" y="870539"/>
          <a:ext cx="4803188" cy="3026362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chemeClr val="bg1">
              <a:lumMod val="85000"/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400" kern="1200" noProof="0" dirty="0"/>
            <a:t>65 </a:t>
          </a:r>
          <a:r>
            <a:rPr lang="fr-CH" sz="2400" kern="1200" noProof="0" dirty="0" err="1"/>
            <a:t>years</a:t>
          </a:r>
          <a:r>
            <a:rPr lang="fr-CH" sz="2400" kern="1200" noProof="0" dirty="0"/>
            <a:t> of </a:t>
          </a:r>
          <a:r>
            <a:rPr lang="fr-CH" sz="2400" kern="1200" noProof="0" dirty="0" err="1"/>
            <a:t>age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2% of your last reference salary, per year of membership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400" kern="1200" noProof="0" dirty="0" err="1"/>
            <a:t>Entitlement</a:t>
          </a:r>
          <a:r>
            <a:rPr lang="fr-CH" sz="2400" kern="1200" noProof="0" dirty="0"/>
            <a:t> as </a:t>
          </a:r>
          <a:r>
            <a:rPr lang="fr-CH" sz="2400" kern="1200" noProof="0" dirty="0" err="1"/>
            <a:t>from</a:t>
          </a:r>
          <a:r>
            <a:rPr lang="fr-CH" sz="2400" kern="1200" noProof="0" dirty="0"/>
            <a:t> 5 </a:t>
          </a:r>
          <a:r>
            <a:rPr lang="fr-CH" sz="2400" kern="1200" noProof="0" dirty="0" err="1"/>
            <a:t>years</a:t>
          </a:r>
          <a:r>
            <a:rPr lang="fr-CH" sz="2400" kern="1200" noProof="0" dirty="0"/>
            <a:t> of service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400" kern="1200" noProof="0" dirty="0"/>
            <a:t>35 </a:t>
          </a:r>
          <a:r>
            <a:rPr lang="fr-CH" sz="2400" kern="1200" noProof="0" dirty="0" err="1"/>
            <a:t>years</a:t>
          </a:r>
          <a:r>
            <a:rPr lang="fr-CH" sz="2400" kern="1200" noProof="0" dirty="0"/>
            <a:t> of </a:t>
          </a:r>
          <a:r>
            <a:rPr lang="fr-CH" sz="2400" kern="1200" noProof="0" dirty="0" err="1"/>
            <a:t>membership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400" kern="1200" noProof="0" dirty="0"/>
        </a:p>
      </dsp:txBody>
      <dsp:txXfrm>
        <a:off x="50" y="870539"/>
        <a:ext cx="4803188" cy="3026362"/>
      </dsp:txXfrm>
    </dsp:sp>
    <dsp:sp modelId="{FCE6A56A-F7C6-4EC9-9280-B5B2437B623C}">
      <dsp:nvSpPr>
        <dsp:cNvPr id="0" name=""/>
        <dsp:cNvSpPr/>
      </dsp:nvSpPr>
      <dsp:spPr>
        <a:xfrm>
          <a:off x="5475684" y="177879"/>
          <a:ext cx="4803188" cy="691200"/>
        </a:xfrm>
        <a:prstGeom prst="rect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400" kern="1200" noProof="0" dirty="0" err="1"/>
            <a:t>Member</a:t>
          </a:r>
          <a:r>
            <a:rPr lang="fr-CH" sz="2400" kern="1200" noProof="0" dirty="0"/>
            <a:t> as </a:t>
          </a:r>
          <a:r>
            <a:rPr lang="fr-CH" sz="2400" kern="1200" noProof="0" dirty="0" err="1"/>
            <a:t>from</a:t>
          </a:r>
          <a:r>
            <a:rPr lang="fr-CH" sz="2400" kern="1200" noProof="0" dirty="0"/>
            <a:t> 01.01.2012</a:t>
          </a:r>
          <a:endParaRPr lang="en-US" sz="2400" kern="1200" dirty="0"/>
        </a:p>
      </dsp:txBody>
      <dsp:txXfrm>
        <a:off x="5475684" y="177879"/>
        <a:ext cx="4803188" cy="691200"/>
      </dsp:txXfrm>
    </dsp:sp>
    <dsp:sp modelId="{0FC20303-19DF-4CA5-B7CF-CC3E9CA36A95}">
      <dsp:nvSpPr>
        <dsp:cNvPr id="0" name=""/>
        <dsp:cNvSpPr/>
      </dsp:nvSpPr>
      <dsp:spPr>
        <a:xfrm>
          <a:off x="5475734" y="870539"/>
          <a:ext cx="4803188" cy="3026362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CH" sz="2400" kern="1200" noProof="0" dirty="0"/>
            <a:t>67 </a:t>
          </a:r>
          <a:r>
            <a:rPr lang="fr-CH" sz="2400" kern="1200" noProof="0" dirty="0" err="1"/>
            <a:t>years</a:t>
          </a:r>
          <a:r>
            <a:rPr lang="fr-CH" sz="2400" kern="1200" noProof="0" dirty="0"/>
            <a:t> of </a:t>
          </a:r>
          <a:r>
            <a:rPr lang="fr-CH" sz="2400" kern="1200" noProof="0" dirty="0" err="1"/>
            <a:t>age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CH" sz="2400" kern="1200" dirty="0"/>
            <a:t>1.85% of the </a:t>
          </a:r>
          <a:r>
            <a:rPr lang="fr-CH" sz="2400" kern="1200" dirty="0" err="1"/>
            <a:t>average</a:t>
          </a:r>
          <a:r>
            <a:rPr lang="fr-CH" sz="2400" kern="1200" dirty="0"/>
            <a:t> of the last 36 </a:t>
          </a:r>
          <a:r>
            <a:rPr lang="fr-CH" sz="2400" kern="1200" dirty="0" err="1"/>
            <a:t>months</a:t>
          </a:r>
          <a:r>
            <a:rPr lang="fr-CH" sz="2400" kern="1200" dirty="0"/>
            <a:t> of </a:t>
          </a:r>
          <a:r>
            <a:rPr lang="fr-CH" sz="2400" kern="1200" dirty="0" err="1"/>
            <a:t>reference</a:t>
          </a:r>
          <a:r>
            <a:rPr lang="fr-CH" sz="2400" kern="1200" dirty="0"/>
            <a:t> </a:t>
          </a:r>
          <a:r>
            <a:rPr lang="fr-CH" sz="2400" kern="1200" dirty="0" err="1"/>
            <a:t>salary</a:t>
          </a:r>
          <a:r>
            <a:rPr lang="fr-CH" sz="2400" kern="1200" dirty="0"/>
            <a:t>, per </a:t>
          </a:r>
          <a:r>
            <a:rPr lang="fr-CH" sz="2400" kern="1200" dirty="0" err="1"/>
            <a:t>year</a:t>
          </a:r>
          <a:r>
            <a:rPr lang="fr-CH" sz="2400" kern="1200" dirty="0"/>
            <a:t> of </a:t>
          </a:r>
          <a:r>
            <a:rPr lang="fr-CH" sz="2400" kern="1200" dirty="0" err="1"/>
            <a:t>membership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CH" sz="2400" kern="1200" noProof="0" dirty="0" err="1"/>
            <a:t>Entitlement</a:t>
          </a:r>
          <a:r>
            <a:rPr lang="fr-CH" sz="2400" kern="1200" noProof="0" dirty="0"/>
            <a:t> as </a:t>
          </a:r>
          <a:r>
            <a:rPr lang="fr-CH" sz="2400" kern="1200" noProof="0" dirty="0" err="1"/>
            <a:t>from</a:t>
          </a:r>
          <a:r>
            <a:rPr lang="fr-CH" sz="2400" kern="1200" noProof="0" dirty="0"/>
            <a:t> 5 </a:t>
          </a:r>
          <a:r>
            <a:rPr lang="fr-CH" sz="2400" kern="1200" noProof="0" dirty="0" err="1"/>
            <a:t>years</a:t>
          </a:r>
          <a:r>
            <a:rPr lang="fr-CH" sz="2400" kern="1200" noProof="0" dirty="0"/>
            <a:t> of service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CH" sz="2400" kern="1200" noProof="0" dirty="0"/>
            <a:t>37 </a:t>
          </a:r>
          <a:r>
            <a:rPr lang="fr-CH" sz="2400" kern="1200" noProof="0" dirty="0" err="1"/>
            <a:t>years</a:t>
          </a:r>
          <a:r>
            <a:rPr lang="fr-CH" sz="2400" kern="1200" noProof="0" dirty="0"/>
            <a:t> and 10 </a:t>
          </a:r>
          <a:r>
            <a:rPr lang="fr-CH" sz="2400" kern="1200" noProof="0" dirty="0" err="1"/>
            <a:t>months</a:t>
          </a:r>
          <a:r>
            <a:rPr lang="fr-CH" sz="2400" kern="1200" noProof="0" dirty="0"/>
            <a:t> of </a:t>
          </a:r>
          <a:r>
            <a:rPr lang="fr-CH" sz="2400" kern="1200" noProof="0" dirty="0" err="1"/>
            <a:t>membership</a:t>
          </a:r>
          <a:endParaRPr lang="en-GB" sz="2400" kern="1200" noProof="0" dirty="0"/>
        </a:p>
      </dsp:txBody>
      <dsp:txXfrm>
        <a:off x="5475734" y="870539"/>
        <a:ext cx="4803188" cy="30263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5E8229-EBF9-4852-9549-26478D365895}">
      <dsp:nvSpPr>
        <dsp:cNvPr id="0" name=""/>
        <dsp:cNvSpPr/>
      </dsp:nvSpPr>
      <dsp:spPr>
        <a:xfrm>
          <a:off x="3555" y="309520"/>
          <a:ext cx="3466132" cy="137912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4000" kern="1200" dirty="0"/>
            <a:t>Retirement</a:t>
          </a:r>
          <a:endParaRPr lang="en-US" sz="4000" kern="1200" dirty="0"/>
        </a:p>
      </dsp:txBody>
      <dsp:txXfrm>
        <a:off x="3555" y="309520"/>
        <a:ext cx="3466132" cy="1379126"/>
      </dsp:txXfrm>
    </dsp:sp>
    <dsp:sp modelId="{A04EC47E-4C44-4D06-B7A4-5342259C332B}">
      <dsp:nvSpPr>
        <dsp:cNvPr id="0" name=""/>
        <dsp:cNvSpPr/>
      </dsp:nvSpPr>
      <dsp:spPr>
        <a:xfrm>
          <a:off x="3555" y="1688646"/>
          <a:ext cx="3466132" cy="296459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Retire at applicable retirement age (65/67)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Receive pension payments as from the 1</a:t>
          </a:r>
          <a:r>
            <a:rPr lang="en-GB" sz="2400" kern="1200" baseline="30000" noProof="0" dirty="0"/>
            <a:t>st</a:t>
          </a:r>
          <a:r>
            <a:rPr lang="en-GB" sz="2400" kern="1200" noProof="0" dirty="0"/>
            <a:t> day of the month following 65/67</a:t>
          </a:r>
        </a:p>
      </dsp:txBody>
      <dsp:txXfrm>
        <a:off x="3555" y="1688646"/>
        <a:ext cx="3466132" cy="2964599"/>
      </dsp:txXfrm>
    </dsp:sp>
    <dsp:sp modelId="{84D80CD7-197C-466E-A38A-9927B23F7925}">
      <dsp:nvSpPr>
        <dsp:cNvPr id="0" name=""/>
        <dsp:cNvSpPr/>
      </dsp:nvSpPr>
      <dsp:spPr>
        <a:xfrm>
          <a:off x="3954946" y="309520"/>
          <a:ext cx="3466132" cy="1379126"/>
        </a:xfrm>
        <a:prstGeom prst="rect">
          <a:avLst/>
        </a:prstGeom>
        <a:solidFill>
          <a:schemeClr val="accent4">
            <a:hueOff val="1994599"/>
            <a:satOff val="19788"/>
            <a:lumOff val="-24216"/>
            <a:alphaOff val="0"/>
          </a:schemeClr>
        </a:solidFill>
        <a:ln w="12700" cap="flat" cmpd="sng" algn="ctr">
          <a:solidFill>
            <a:schemeClr val="accent4">
              <a:hueOff val="1994599"/>
              <a:satOff val="19788"/>
              <a:lumOff val="-2421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noProof="0" dirty="0"/>
            <a:t>Anticipated Retirement</a:t>
          </a:r>
        </a:p>
      </dsp:txBody>
      <dsp:txXfrm>
        <a:off x="3954946" y="309520"/>
        <a:ext cx="3466132" cy="1379126"/>
      </dsp:txXfrm>
    </dsp:sp>
    <dsp:sp modelId="{F028EC18-59CE-4535-9978-47680AF9B639}">
      <dsp:nvSpPr>
        <dsp:cNvPr id="0" name=""/>
        <dsp:cNvSpPr/>
      </dsp:nvSpPr>
      <dsp:spPr>
        <a:xfrm>
          <a:off x="3954946" y="1688646"/>
          <a:ext cx="3466132" cy="2964599"/>
        </a:xfrm>
        <a:prstGeom prst="rect">
          <a:avLst/>
        </a:prstGeom>
        <a:solidFill>
          <a:schemeClr val="accent4">
            <a:tint val="40000"/>
            <a:alpha val="90000"/>
            <a:hueOff val="2093794"/>
            <a:satOff val="-560"/>
            <a:lumOff val="-498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093794"/>
              <a:satOff val="-560"/>
              <a:lumOff val="-49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Available any time as from 50/52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Pension amount is reduced depending on age according to the factors mentioned in the Rules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400" kern="1200" noProof="0" dirty="0"/>
        </a:p>
      </dsp:txBody>
      <dsp:txXfrm>
        <a:off x="3954946" y="1688646"/>
        <a:ext cx="3466132" cy="2964599"/>
      </dsp:txXfrm>
    </dsp:sp>
    <dsp:sp modelId="{03C11F54-3D21-411A-A56B-FA31575ADAD4}">
      <dsp:nvSpPr>
        <dsp:cNvPr id="0" name=""/>
        <dsp:cNvSpPr/>
      </dsp:nvSpPr>
      <dsp:spPr>
        <a:xfrm>
          <a:off x="7906337" y="309520"/>
          <a:ext cx="3466132" cy="1379126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noProof="0" dirty="0"/>
            <a:t>Deferred Retirement</a:t>
          </a:r>
        </a:p>
      </dsp:txBody>
      <dsp:txXfrm>
        <a:off x="7906337" y="309520"/>
        <a:ext cx="3466132" cy="1379126"/>
      </dsp:txXfrm>
    </dsp:sp>
    <dsp:sp modelId="{7C549C5B-1CCC-4FB4-B134-CE9398BA2403}">
      <dsp:nvSpPr>
        <dsp:cNvPr id="0" name=""/>
        <dsp:cNvSpPr/>
      </dsp:nvSpPr>
      <dsp:spPr>
        <a:xfrm>
          <a:off x="7906337" y="1688646"/>
          <a:ext cx="3466132" cy="2964599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End of contract before retirement age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Defer payment of pension until retirement age or as from 50/52</a:t>
          </a:r>
        </a:p>
      </dsp:txBody>
      <dsp:txXfrm>
        <a:off x="7906337" y="1688646"/>
        <a:ext cx="3466132" cy="29645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D42FA0-66A0-47C9-9B6E-FCC7E51C85AF}">
      <dsp:nvSpPr>
        <dsp:cNvPr id="0" name=""/>
        <dsp:cNvSpPr/>
      </dsp:nvSpPr>
      <dsp:spPr>
        <a:xfrm>
          <a:off x="4818" y="328758"/>
          <a:ext cx="1846993" cy="66800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/>
            <a:t>Breakdown of monthly benefits</a:t>
          </a:r>
        </a:p>
      </dsp:txBody>
      <dsp:txXfrm>
        <a:off x="4818" y="328758"/>
        <a:ext cx="1846993" cy="668007"/>
      </dsp:txXfrm>
    </dsp:sp>
    <dsp:sp modelId="{4470786D-318D-48F8-8086-35C6A07D14EF}">
      <dsp:nvSpPr>
        <dsp:cNvPr id="0" name=""/>
        <dsp:cNvSpPr/>
      </dsp:nvSpPr>
      <dsp:spPr>
        <a:xfrm>
          <a:off x="4818" y="996766"/>
          <a:ext cx="1846993" cy="306650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noProof="0" dirty="0"/>
            <a:t>Sent annually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noProof="0" dirty="0"/>
            <a:t>No monthly pay notification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noProof="0" dirty="0"/>
            <a:t>Updated if financial situation changes</a:t>
          </a:r>
        </a:p>
      </dsp:txBody>
      <dsp:txXfrm>
        <a:off x="4818" y="996766"/>
        <a:ext cx="1846993" cy="3066500"/>
      </dsp:txXfrm>
    </dsp:sp>
    <dsp:sp modelId="{FCE6A56A-F7C6-4EC9-9280-B5B2437B623C}">
      <dsp:nvSpPr>
        <dsp:cNvPr id="0" name=""/>
        <dsp:cNvSpPr/>
      </dsp:nvSpPr>
      <dsp:spPr>
        <a:xfrm>
          <a:off x="2110391" y="328758"/>
          <a:ext cx="1846993" cy="668007"/>
        </a:xfrm>
        <a:prstGeom prst="rect">
          <a:avLst/>
        </a:prstGeom>
        <a:solidFill>
          <a:schemeClr val="accent4">
            <a:hueOff val="997299"/>
            <a:satOff val="9894"/>
            <a:lumOff val="-12108"/>
            <a:alphaOff val="0"/>
          </a:schemeClr>
        </a:solidFill>
        <a:ln w="12700" cap="flat" cmpd="sng" algn="ctr">
          <a:solidFill>
            <a:schemeClr val="accent4">
              <a:hueOff val="997299"/>
              <a:satOff val="9894"/>
              <a:lumOff val="-121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400" kern="1200" dirty="0" err="1"/>
            <a:t>Statement</a:t>
          </a:r>
          <a:r>
            <a:rPr lang="fr-CH" sz="1400" kern="1200" dirty="0"/>
            <a:t> for </a:t>
          </a:r>
          <a:r>
            <a:rPr lang="fr-CH" sz="1400" kern="1200" dirty="0" err="1"/>
            <a:t>declaration</a:t>
          </a:r>
          <a:r>
            <a:rPr lang="fr-CH" sz="1400" kern="1200" dirty="0"/>
            <a:t> of </a:t>
          </a:r>
          <a:r>
            <a:rPr lang="fr-CH" sz="1400" kern="1200" dirty="0" err="1"/>
            <a:t>income</a:t>
          </a:r>
          <a:endParaRPr lang="en-US" sz="1400" kern="1200" dirty="0"/>
        </a:p>
      </dsp:txBody>
      <dsp:txXfrm>
        <a:off x="2110391" y="328758"/>
        <a:ext cx="1846993" cy="668007"/>
      </dsp:txXfrm>
    </dsp:sp>
    <dsp:sp modelId="{0FC20303-19DF-4CA5-B7CF-CC3E9CA36A95}">
      <dsp:nvSpPr>
        <dsp:cNvPr id="0" name=""/>
        <dsp:cNvSpPr/>
      </dsp:nvSpPr>
      <dsp:spPr>
        <a:xfrm>
          <a:off x="2110391" y="996766"/>
          <a:ext cx="1846993" cy="3066500"/>
        </a:xfrm>
        <a:prstGeom prst="rect">
          <a:avLst/>
        </a:prstGeom>
        <a:solidFill>
          <a:schemeClr val="accent4">
            <a:tint val="40000"/>
            <a:alpha val="90000"/>
            <a:hueOff val="1046897"/>
            <a:satOff val="-280"/>
            <a:lumOff val="-2492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046897"/>
              <a:satOff val="-280"/>
              <a:lumOff val="-24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400" kern="1200" dirty="0"/>
            <a:t>Benefits are paid without any tax exemption nor deduction of any internal taxation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400" kern="1200" dirty="0"/>
            <a:t>Subject to the relevant taxation rules in your country of residence</a:t>
          </a:r>
          <a:endParaRPr lang="en-US" sz="1400" kern="1200" dirty="0"/>
        </a:p>
      </dsp:txBody>
      <dsp:txXfrm>
        <a:off x="2110391" y="996766"/>
        <a:ext cx="1846993" cy="3066500"/>
      </dsp:txXfrm>
    </dsp:sp>
    <dsp:sp modelId="{99B5784F-84C9-48EF-983F-3DAA353B60C6}">
      <dsp:nvSpPr>
        <dsp:cNvPr id="0" name=""/>
        <dsp:cNvSpPr/>
      </dsp:nvSpPr>
      <dsp:spPr>
        <a:xfrm>
          <a:off x="4215964" y="328758"/>
          <a:ext cx="1846993" cy="668007"/>
        </a:xfrm>
        <a:prstGeom prst="rect">
          <a:avLst/>
        </a:prstGeom>
        <a:solidFill>
          <a:schemeClr val="accent4">
            <a:hueOff val="1994599"/>
            <a:satOff val="19788"/>
            <a:lumOff val="-24216"/>
            <a:alphaOff val="0"/>
          </a:schemeClr>
        </a:solidFill>
        <a:ln w="12700" cap="flat" cmpd="sng" algn="ctr">
          <a:solidFill>
            <a:schemeClr val="accent4">
              <a:hueOff val="1994599"/>
              <a:satOff val="19788"/>
              <a:lumOff val="-2421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400" kern="1200" dirty="0" err="1"/>
            <a:t>Declaration</a:t>
          </a:r>
          <a:r>
            <a:rPr lang="fr-CH" sz="1400" kern="1200" dirty="0"/>
            <a:t> of </a:t>
          </a:r>
          <a:r>
            <a:rPr lang="fr-CH" sz="1400" kern="1200" dirty="0" err="1"/>
            <a:t>dependent</a:t>
          </a:r>
          <a:r>
            <a:rPr lang="fr-CH" sz="1400" kern="1200" dirty="0"/>
            <a:t> </a:t>
          </a:r>
          <a:r>
            <a:rPr lang="fr-CH" sz="1400" kern="1200" dirty="0" err="1"/>
            <a:t>children</a:t>
          </a:r>
          <a:endParaRPr lang="en-US" sz="1400" kern="1200" dirty="0"/>
        </a:p>
      </dsp:txBody>
      <dsp:txXfrm>
        <a:off x="4215964" y="328758"/>
        <a:ext cx="1846993" cy="668007"/>
      </dsp:txXfrm>
    </dsp:sp>
    <dsp:sp modelId="{EE921294-5D2B-46D3-AB5F-9148F20B1345}">
      <dsp:nvSpPr>
        <dsp:cNvPr id="0" name=""/>
        <dsp:cNvSpPr/>
      </dsp:nvSpPr>
      <dsp:spPr>
        <a:xfrm>
          <a:off x="4215964" y="996766"/>
          <a:ext cx="1846993" cy="3066500"/>
        </a:xfrm>
        <a:prstGeom prst="rect">
          <a:avLst/>
        </a:prstGeom>
        <a:solidFill>
          <a:schemeClr val="accent4">
            <a:tint val="40000"/>
            <a:alpha val="90000"/>
            <a:hueOff val="2093794"/>
            <a:satOff val="-560"/>
            <a:lumOff val="-498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093794"/>
              <a:satOff val="-560"/>
              <a:lumOff val="-49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noProof="0" dirty="0"/>
            <a:t>To ensure entitlement to dependent child allowance (if applicable)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400" kern="1200" noProof="0" dirty="0"/>
            <a:t>«Declaration of situation» </a:t>
          </a:r>
          <a:r>
            <a:rPr lang="fr-CH" sz="1400" kern="1200" noProof="0" dirty="0" err="1"/>
            <a:t>provided</a:t>
          </a:r>
          <a:r>
            <a:rPr lang="fr-CH" sz="1400" kern="1200" noProof="0" dirty="0"/>
            <a:t> in July</a:t>
          </a:r>
          <a:endParaRPr lang="en-GB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noProof="0" dirty="0"/>
            <a:t>Proof of enrolment required by October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400" kern="1200" noProof="0" dirty="0" err="1"/>
            <a:t>Allowance</a:t>
          </a:r>
          <a:r>
            <a:rPr lang="fr-CH" sz="1400" kern="1200" noProof="0" dirty="0"/>
            <a:t> </a:t>
          </a:r>
          <a:r>
            <a:rPr lang="fr-CH" sz="1400" kern="1200" noProof="0" dirty="0" err="1"/>
            <a:t>suspended</a:t>
          </a:r>
          <a:r>
            <a:rPr lang="fr-CH" sz="1400" kern="1200" noProof="0" dirty="0"/>
            <a:t> in case of </a:t>
          </a:r>
          <a:r>
            <a:rPr lang="fr-CH" sz="1400" kern="1200" noProof="0" dirty="0" err="1"/>
            <a:t>failure</a:t>
          </a:r>
          <a:r>
            <a:rPr lang="fr-CH" sz="1400" kern="1200" noProof="0" dirty="0"/>
            <a:t> to return the documents</a:t>
          </a:r>
          <a:endParaRPr lang="en-GB" sz="1400" kern="1200" noProof="0" dirty="0"/>
        </a:p>
      </dsp:txBody>
      <dsp:txXfrm>
        <a:off x="4215964" y="996766"/>
        <a:ext cx="1846993" cy="3066500"/>
      </dsp:txXfrm>
    </dsp:sp>
    <dsp:sp modelId="{6539E3F3-A460-4D9E-A11D-AFD12FC0D585}">
      <dsp:nvSpPr>
        <dsp:cNvPr id="0" name=""/>
        <dsp:cNvSpPr/>
      </dsp:nvSpPr>
      <dsp:spPr>
        <a:xfrm>
          <a:off x="6321537" y="328758"/>
          <a:ext cx="1846993" cy="668007"/>
        </a:xfrm>
        <a:prstGeom prst="rect">
          <a:avLst/>
        </a:prstGeom>
        <a:solidFill>
          <a:schemeClr val="accent4">
            <a:hueOff val="2991898"/>
            <a:satOff val="29683"/>
            <a:lumOff val="-36324"/>
            <a:alphaOff val="0"/>
          </a:schemeClr>
        </a:solidFill>
        <a:ln w="12700" cap="flat" cmpd="sng" algn="ctr">
          <a:solidFill>
            <a:schemeClr val="accent4">
              <a:hueOff val="2991898"/>
              <a:satOff val="29683"/>
              <a:lumOff val="-363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400" kern="1200" dirty="0"/>
            <a:t>Life </a:t>
          </a:r>
          <a:r>
            <a:rPr lang="fr-CH" sz="1400" kern="1200" dirty="0" err="1"/>
            <a:t>Certificate</a:t>
          </a:r>
          <a:endParaRPr lang="en-US" sz="1400" kern="1200" dirty="0"/>
        </a:p>
      </dsp:txBody>
      <dsp:txXfrm>
        <a:off x="6321537" y="328758"/>
        <a:ext cx="1846993" cy="668007"/>
      </dsp:txXfrm>
    </dsp:sp>
    <dsp:sp modelId="{7EC11D0D-A0AD-4164-860A-C0AAEAA7A3DE}">
      <dsp:nvSpPr>
        <dsp:cNvPr id="0" name=""/>
        <dsp:cNvSpPr/>
      </dsp:nvSpPr>
      <dsp:spPr>
        <a:xfrm>
          <a:off x="6321537" y="996766"/>
          <a:ext cx="1846993" cy="3066500"/>
        </a:xfrm>
        <a:prstGeom prst="rect">
          <a:avLst/>
        </a:prstGeom>
        <a:solidFill>
          <a:schemeClr val="accent4">
            <a:tint val="40000"/>
            <a:alpha val="90000"/>
            <a:hueOff val="3140690"/>
            <a:satOff val="-839"/>
            <a:lumOff val="-7475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3140690"/>
              <a:satOff val="-839"/>
              <a:lumOff val="-747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noProof="0" dirty="0"/>
            <a:t>Confirms your benefits entitlement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noProof="0" dirty="0"/>
            <a:t>To be returned by 31 January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400" kern="1200" dirty="0"/>
            <a:t>If absent </a:t>
          </a:r>
          <a:r>
            <a:rPr lang="fr-CH" sz="1400" kern="1200" dirty="0" err="1"/>
            <a:t>during</a:t>
          </a:r>
          <a:r>
            <a:rPr lang="fr-CH" sz="1400" kern="1200" dirty="0"/>
            <a:t> </a:t>
          </a:r>
          <a:r>
            <a:rPr lang="fr-CH" sz="1400" kern="1200" dirty="0" err="1"/>
            <a:t>this</a:t>
          </a:r>
          <a:r>
            <a:rPr lang="fr-CH" sz="1400" kern="1200" dirty="0"/>
            <a:t> </a:t>
          </a:r>
          <a:r>
            <a:rPr lang="fr-CH" sz="1400" kern="1200" dirty="0" err="1"/>
            <a:t>period</a:t>
          </a:r>
          <a:r>
            <a:rPr lang="fr-CH" sz="1400" kern="1200" dirty="0"/>
            <a:t>, contact the Benefits Service</a:t>
          </a:r>
          <a:endParaRPr lang="en-GB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400" kern="1200" noProof="0" dirty="0" err="1"/>
            <a:t>Payment</a:t>
          </a:r>
          <a:r>
            <a:rPr lang="fr-CH" sz="1400" kern="1200" noProof="0" dirty="0"/>
            <a:t> </a:t>
          </a:r>
          <a:r>
            <a:rPr lang="fr-CH" sz="1400" kern="1200" noProof="0" dirty="0" err="1"/>
            <a:t>suspended</a:t>
          </a:r>
          <a:r>
            <a:rPr lang="fr-CH" sz="1400" kern="1200" noProof="0" dirty="0"/>
            <a:t> in case of </a:t>
          </a:r>
          <a:r>
            <a:rPr lang="fr-CH" sz="1400" kern="1200" noProof="0" dirty="0" err="1"/>
            <a:t>failure</a:t>
          </a:r>
          <a:r>
            <a:rPr lang="fr-CH" sz="1400" kern="1200" noProof="0" dirty="0"/>
            <a:t> to return the </a:t>
          </a:r>
          <a:r>
            <a:rPr lang="fr-CH" sz="1400" kern="1200" noProof="0" dirty="0" err="1"/>
            <a:t>form</a:t>
          </a:r>
          <a:endParaRPr lang="en-GB" sz="1400" kern="1200" noProof="0" dirty="0"/>
        </a:p>
      </dsp:txBody>
      <dsp:txXfrm>
        <a:off x="6321537" y="996766"/>
        <a:ext cx="1846993" cy="3066500"/>
      </dsp:txXfrm>
    </dsp:sp>
    <dsp:sp modelId="{D23E1843-1531-4800-B531-1F19C76BE883}">
      <dsp:nvSpPr>
        <dsp:cNvPr id="0" name=""/>
        <dsp:cNvSpPr/>
      </dsp:nvSpPr>
      <dsp:spPr>
        <a:xfrm>
          <a:off x="8427110" y="328758"/>
          <a:ext cx="1846993" cy="668007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400" kern="1200" dirty="0" err="1"/>
            <a:t>Annual</a:t>
          </a:r>
          <a:r>
            <a:rPr lang="fr-CH" sz="1400" kern="1200" dirty="0"/>
            <a:t> </a:t>
          </a:r>
          <a:r>
            <a:rPr lang="fr-CH" sz="1400" kern="1200" dirty="0" err="1"/>
            <a:t>adjustment</a:t>
          </a:r>
          <a:endParaRPr lang="en-US" sz="1400" kern="1200" dirty="0"/>
        </a:p>
      </dsp:txBody>
      <dsp:txXfrm>
        <a:off x="8427110" y="328758"/>
        <a:ext cx="1846993" cy="668007"/>
      </dsp:txXfrm>
    </dsp:sp>
    <dsp:sp modelId="{42B6FAE2-088D-4DF3-AEDA-391E8C1003A5}">
      <dsp:nvSpPr>
        <dsp:cNvPr id="0" name=""/>
        <dsp:cNvSpPr/>
      </dsp:nvSpPr>
      <dsp:spPr>
        <a:xfrm>
          <a:off x="8427110" y="996766"/>
          <a:ext cx="1846993" cy="3066500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noProof="0"/>
            <a:t>Information on your annual adjustment</a:t>
          </a:r>
          <a:endParaRPr lang="en-GB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noProof="0" dirty="0"/>
            <a:t>Details of your individual Purchasing Power Loss (PPL) account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</dsp:txBody>
      <dsp:txXfrm>
        <a:off x="8427110" y="996766"/>
        <a:ext cx="1846993" cy="3066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8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8" y="9428584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6" tIns="45563" rIns="91126" bIns="455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7"/>
            <a:ext cx="5335270" cy="3908614"/>
          </a:xfrm>
          <a:prstGeom prst="rect">
            <a:avLst/>
          </a:prstGeom>
        </p:spPr>
        <p:txBody>
          <a:bodyPr vert="horz" lIns="91126" tIns="45563" rIns="91126" bIns="4556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4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065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808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10/8/2024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10/8/2024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500" dirty="0"/>
              <a:t>PENSION FUND</a:t>
            </a:r>
            <a:br>
              <a:rPr lang="en-US" sz="4500" dirty="0"/>
            </a:br>
            <a:br>
              <a:rPr lang="en-US" sz="4500" dirty="0"/>
            </a:br>
            <a:r>
              <a:rPr lang="en-US" sz="4500" dirty="0"/>
              <a:t>Preparing for retirement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en-US" sz="1800" dirty="0"/>
          </a:p>
          <a:p>
            <a:r>
              <a:rPr lang="en-US" sz="1800" dirty="0"/>
              <a:t>Emilie CLERC – Benefits Service                                                                                                   8 October 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Change of </a:t>
            </a:r>
            <a:r>
              <a:rPr lang="fr-CH" sz="3600" b="1" dirty="0" err="1"/>
              <a:t>personal</a:t>
            </a:r>
            <a:r>
              <a:rPr lang="fr-CH" sz="3600" b="1" dirty="0"/>
              <a:t> data, </a:t>
            </a:r>
            <a:r>
              <a:rPr lang="fr-CH" sz="3600" b="1" dirty="0" err="1"/>
              <a:t>what</a:t>
            </a:r>
            <a:r>
              <a:rPr lang="fr-CH" sz="3600" b="1" dirty="0"/>
              <a:t> do I have to do?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457201" y="2455545"/>
            <a:ext cx="10650346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CH" sz="3200" dirty="0"/>
              <a:t>Important to </a:t>
            </a:r>
            <a:r>
              <a:rPr lang="fr-CH" sz="3200" dirty="0" err="1"/>
              <a:t>inform</a:t>
            </a:r>
            <a:r>
              <a:rPr lang="fr-CH" sz="3200" dirty="0"/>
              <a:t> the Benefits Service, </a:t>
            </a:r>
            <a:r>
              <a:rPr lang="fr-CH" sz="3200" dirty="0" err="1"/>
              <a:t>within</a:t>
            </a:r>
            <a:r>
              <a:rPr lang="fr-CH" sz="3200" dirty="0"/>
              <a:t> 30 </a:t>
            </a:r>
            <a:r>
              <a:rPr lang="fr-CH" sz="3200" dirty="0" err="1"/>
              <a:t>calendar</a:t>
            </a:r>
            <a:r>
              <a:rPr lang="fr-CH" sz="3200" dirty="0"/>
              <a:t> </a:t>
            </a:r>
            <a:r>
              <a:rPr lang="fr-CH" sz="3200" dirty="0" err="1"/>
              <a:t>days</a:t>
            </a:r>
            <a:r>
              <a:rPr lang="fr-CH" sz="3200" dirty="0"/>
              <a:t>, of </a:t>
            </a:r>
            <a:r>
              <a:rPr lang="fr-CH" sz="3200" dirty="0" err="1"/>
              <a:t>any</a:t>
            </a:r>
            <a:r>
              <a:rPr lang="fr-CH" sz="3200" dirty="0"/>
              <a:t> change in </a:t>
            </a:r>
            <a:r>
              <a:rPr lang="fr-CH" sz="3200" dirty="0" err="1"/>
              <a:t>your</a:t>
            </a:r>
            <a:r>
              <a:rPr lang="fr-CH" sz="3200" dirty="0"/>
              <a:t> </a:t>
            </a:r>
            <a:r>
              <a:rPr lang="fr-CH" sz="3200" dirty="0" err="1"/>
              <a:t>personal</a:t>
            </a:r>
            <a:r>
              <a:rPr lang="fr-CH" sz="3200" dirty="0"/>
              <a:t> data (marital </a:t>
            </a:r>
            <a:r>
              <a:rPr lang="fr-CH" sz="3200" dirty="0" err="1"/>
              <a:t>status</a:t>
            </a:r>
            <a:r>
              <a:rPr lang="fr-CH" sz="3200" dirty="0"/>
              <a:t>, </a:t>
            </a:r>
            <a:r>
              <a:rPr lang="fr-CH" sz="3200" dirty="0" err="1"/>
              <a:t>address</a:t>
            </a:r>
            <a:r>
              <a:rPr lang="fr-CH" sz="3200" dirty="0"/>
              <a:t>, </a:t>
            </a:r>
            <a:r>
              <a:rPr lang="fr-CH" sz="3200" dirty="0" err="1"/>
              <a:t>bank</a:t>
            </a:r>
            <a:r>
              <a:rPr lang="fr-CH" sz="3200" dirty="0"/>
              <a:t> </a:t>
            </a:r>
            <a:r>
              <a:rPr lang="fr-CH" sz="3200" dirty="0" err="1"/>
              <a:t>account</a:t>
            </a:r>
            <a:r>
              <a:rPr lang="fr-CH" sz="3200" dirty="0"/>
              <a:t>, etc.).</a:t>
            </a:r>
          </a:p>
          <a:p>
            <a:pPr algn="just"/>
            <a:endParaRPr lang="fr-CH" sz="3200" dirty="0"/>
          </a:p>
          <a:p>
            <a:pPr algn="just"/>
            <a:endParaRPr lang="fr-CH" sz="3200" dirty="0"/>
          </a:p>
          <a:p>
            <a:pPr algn="just"/>
            <a:endParaRPr lang="en-GB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80E7F9-F5CC-7976-2EF7-801ED7E48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4076646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 err="1"/>
              <a:t>What</a:t>
            </a:r>
            <a:r>
              <a:rPr lang="fr-CH" sz="3600" b="1" dirty="0"/>
              <a:t> </a:t>
            </a:r>
            <a:r>
              <a:rPr lang="fr-CH" sz="3600" b="1" dirty="0" err="1"/>
              <a:t>happens</a:t>
            </a:r>
            <a:r>
              <a:rPr lang="fr-CH" sz="3600" b="1" dirty="0"/>
              <a:t> in the </a:t>
            </a:r>
            <a:r>
              <a:rPr lang="fr-CH" sz="3600" b="1" dirty="0" err="1"/>
              <a:t>event</a:t>
            </a:r>
            <a:r>
              <a:rPr lang="fr-CH" sz="3600" b="1" dirty="0"/>
              <a:t> of </a:t>
            </a:r>
            <a:r>
              <a:rPr lang="fr-CH" sz="3600" b="1" dirty="0" err="1"/>
              <a:t>death</a:t>
            </a:r>
            <a:r>
              <a:rPr lang="fr-CH" dirty="0"/>
              <a:t>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457201" y="1143000"/>
            <a:ext cx="10650346" cy="35394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6513">
              <a:tabLst>
                <a:tab pos="1973263" algn="l"/>
              </a:tabLst>
            </a:pPr>
            <a:endParaRPr lang="fr-CH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/>
              <a:t>The Benefits Service </a:t>
            </a:r>
            <a:r>
              <a:rPr lang="fr-CH" sz="2800" dirty="0" err="1"/>
              <a:t>should</a:t>
            </a:r>
            <a:r>
              <a:rPr lang="fr-CH" sz="2800" dirty="0"/>
              <a:t> </a:t>
            </a:r>
            <a:r>
              <a:rPr lang="fr-CH" sz="2800" dirty="0" err="1"/>
              <a:t>be</a:t>
            </a:r>
            <a:r>
              <a:rPr lang="fr-CH" sz="2800" dirty="0"/>
              <a:t> </a:t>
            </a:r>
            <a:r>
              <a:rPr lang="fr-CH" sz="2800" dirty="0" err="1"/>
              <a:t>informed</a:t>
            </a:r>
            <a:r>
              <a:rPr lang="fr-CH" sz="2800" dirty="0"/>
              <a:t> as </a:t>
            </a:r>
            <a:r>
              <a:rPr lang="fr-CH" sz="2800" dirty="0" err="1"/>
              <a:t>soon</a:t>
            </a:r>
            <a:r>
              <a:rPr lang="fr-CH" sz="2800" dirty="0"/>
              <a:t> as possible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H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/>
              <a:t>The Service </a:t>
            </a:r>
            <a:r>
              <a:rPr lang="fr-CH" sz="2800" dirty="0" err="1"/>
              <a:t>will</a:t>
            </a:r>
            <a:r>
              <a:rPr lang="fr-CH" sz="2800" dirty="0"/>
              <a:t> </a:t>
            </a:r>
            <a:r>
              <a:rPr lang="fr-CH" sz="2800" dirty="0" err="1"/>
              <a:t>provide</a:t>
            </a:r>
            <a:r>
              <a:rPr lang="fr-CH" sz="2800" dirty="0"/>
              <a:t> support on the process to follow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H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err="1"/>
              <a:t>Surviving</a:t>
            </a:r>
            <a:r>
              <a:rPr lang="fr-CH" sz="2800" dirty="0"/>
              <a:t> </a:t>
            </a:r>
            <a:r>
              <a:rPr lang="fr-CH" sz="2800" dirty="0" err="1"/>
              <a:t>spouse</a:t>
            </a:r>
            <a:r>
              <a:rPr lang="fr-CH" sz="2800" dirty="0"/>
              <a:t> and/or </a:t>
            </a:r>
            <a:r>
              <a:rPr lang="fr-CH" sz="2800" dirty="0" err="1"/>
              <a:t>orphan</a:t>
            </a:r>
            <a:r>
              <a:rPr lang="fr-CH" sz="2800" dirty="0"/>
              <a:t> pension(s) </a:t>
            </a:r>
            <a:r>
              <a:rPr lang="fr-CH" sz="2800" dirty="0" err="1"/>
              <a:t>may</a:t>
            </a:r>
            <a:r>
              <a:rPr lang="fr-CH" sz="2800" dirty="0"/>
              <a:t> </a:t>
            </a:r>
            <a:r>
              <a:rPr lang="fr-CH" sz="2800" dirty="0" err="1"/>
              <a:t>be</a:t>
            </a:r>
            <a:r>
              <a:rPr lang="fr-CH" sz="2800" dirty="0"/>
              <a:t> payable </a:t>
            </a:r>
            <a:r>
              <a:rPr lang="fr-CH" sz="2800" dirty="0" err="1"/>
              <a:t>according</a:t>
            </a:r>
            <a:r>
              <a:rPr lang="fr-CH" sz="2800" dirty="0"/>
              <a:t> to the Rules</a:t>
            </a:r>
          </a:p>
          <a:p>
            <a:pPr algn="just"/>
            <a:endParaRPr lang="en-GB" sz="3200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1781745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Will </a:t>
            </a:r>
            <a:r>
              <a:rPr lang="fr-CH" sz="3600" b="1" dirty="0" err="1"/>
              <a:t>my</a:t>
            </a:r>
            <a:r>
              <a:rPr lang="fr-CH" sz="3600" b="1" dirty="0"/>
              <a:t> </a:t>
            </a:r>
            <a:r>
              <a:rPr lang="fr-CH" sz="3600" b="1" dirty="0" err="1"/>
              <a:t>spouse</a:t>
            </a:r>
            <a:r>
              <a:rPr lang="fr-CH" sz="3600" b="1" dirty="0"/>
              <a:t> </a:t>
            </a:r>
            <a:r>
              <a:rPr lang="fr-CH" sz="3600" b="1" dirty="0" err="1"/>
              <a:t>receive</a:t>
            </a:r>
            <a:r>
              <a:rPr lang="fr-CH" sz="3600" b="1" dirty="0"/>
              <a:t> a pension?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98289" y="1439335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Entitlement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428702" y="1439335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2000" b="0" dirty="0" err="1">
                <a:solidFill>
                  <a:schemeClr val="tx1"/>
                </a:solidFill>
              </a:rPr>
              <a:t>Surviving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spouse’s</a:t>
            </a:r>
            <a:r>
              <a:rPr lang="fr-CH" sz="2000" b="0" dirty="0">
                <a:solidFill>
                  <a:schemeClr val="tx1"/>
                </a:solidFill>
              </a:rPr>
              <a:t> pension</a:t>
            </a:r>
          </a:p>
          <a:p>
            <a:pPr marL="284400" indent="-28575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If the </a:t>
            </a:r>
            <a:r>
              <a:rPr lang="fr-CH" sz="2000" b="0" dirty="0" err="1">
                <a:solidFill>
                  <a:schemeClr val="tx1"/>
                </a:solidFill>
              </a:rPr>
              <a:t>marriage</a:t>
            </a:r>
            <a:r>
              <a:rPr lang="fr-CH" sz="2000" b="0" dirty="0">
                <a:solidFill>
                  <a:schemeClr val="tx1"/>
                </a:solidFill>
              </a:rPr>
              <a:t>/partnership dates </a:t>
            </a:r>
            <a:r>
              <a:rPr lang="fr-CH" sz="2000" b="0" dirty="0" err="1">
                <a:solidFill>
                  <a:schemeClr val="tx1"/>
                </a:solidFill>
              </a:rPr>
              <a:t>from</a:t>
            </a:r>
            <a:r>
              <a:rPr lang="fr-CH" sz="2000" b="0" dirty="0">
                <a:solidFill>
                  <a:schemeClr val="tx1"/>
                </a:solidFill>
              </a:rPr>
              <a:t> at least 5 </a:t>
            </a:r>
            <a:r>
              <a:rPr lang="fr-CH" sz="2000" b="0" dirty="0" err="1">
                <a:solidFill>
                  <a:schemeClr val="tx1"/>
                </a:solidFill>
              </a:rPr>
              <a:t>years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prior</a:t>
            </a:r>
            <a:r>
              <a:rPr lang="fr-CH" sz="2000" b="0" dirty="0">
                <a:solidFill>
                  <a:schemeClr val="tx1"/>
                </a:solidFill>
              </a:rPr>
              <a:t> to the </a:t>
            </a:r>
            <a:r>
              <a:rPr lang="fr-CH" sz="2000" b="0" dirty="0" err="1">
                <a:solidFill>
                  <a:schemeClr val="tx1"/>
                </a:solidFill>
              </a:rPr>
              <a:t>decease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</a:p>
          <a:p>
            <a:pPr marL="284400" indent="-285750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Married </a:t>
            </a:r>
            <a:r>
              <a:rPr lang="fr-CH" sz="2000" b="0" dirty="0" err="1">
                <a:solidFill>
                  <a:schemeClr val="tx1"/>
                </a:solidFill>
              </a:rPr>
              <a:t>prior</a:t>
            </a:r>
            <a:r>
              <a:rPr lang="fr-CH" sz="2000" b="0" dirty="0">
                <a:solidFill>
                  <a:schemeClr val="tx1"/>
                </a:solidFill>
              </a:rPr>
              <a:t> to </a:t>
            </a:r>
            <a:r>
              <a:rPr lang="fr-CH" sz="2000" b="0" dirty="0" err="1">
                <a:solidFill>
                  <a:schemeClr val="tx1"/>
                </a:solidFill>
              </a:rPr>
              <a:t>contract</a:t>
            </a:r>
            <a:r>
              <a:rPr lang="fr-CH" sz="2000" b="0" dirty="0">
                <a:solidFill>
                  <a:schemeClr val="tx1"/>
                </a:solidFill>
              </a:rPr>
              <a:t> end date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407815" y="288707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Amount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38228" y="2887077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CH" sz="2000" b="0" dirty="0">
                <a:solidFill>
                  <a:schemeClr val="tx1"/>
                </a:solidFill>
              </a:rPr>
              <a:t>55% of the basic pension of the </a:t>
            </a:r>
            <a:r>
              <a:rPr lang="fr-CH" sz="2000" b="0" dirty="0" err="1">
                <a:solidFill>
                  <a:schemeClr val="tx1"/>
                </a:solidFill>
              </a:rPr>
              <a:t>deceased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beneficiary</a:t>
            </a:r>
            <a:r>
              <a:rPr lang="fr-CH" sz="2000" b="0" dirty="0">
                <a:solidFill>
                  <a:schemeClr val="tx1"/>
                </a:solidFill>
              </a:rPr>
              <a:t> + a </a:t>
            </a:r>
            <a:r>
              <a:rPr lang="fr-CH" sz="2000" b="0" dirty="0" err="1">
                <a:solidFill>
                  <a:schemeClr val="tx1"/>
                </a:solidFill>
              </a:rPr>
              <a:t>fixed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sum</a:t>
            </a:r>
            <a:r>
              <a:rPr lang="fr-CH" sz="2000" b="0" dirty="0">
                <a:solidFill>
                  <a:schemeClr val="tx1"/>
                </a:solidFill>
              </a:rPr>
              <a:t> of 564 CHF (on the basis of the maximum </a:t>
            </a:r>
            <a:r>
              <a:rPr lang="fr-CH" sz="2000" b="0" dirty="0" err="1">
                <a:solidFill>
                  <a:schemeClr val="tx1"/>
                </a:solidFill>
              </a:rPr>
              <a:t>years</a:t>
            </a:r>
            <a:r>
              <a:rPr lang="fr-CH" sz="2000" b="0" dirty="0">
                <a:solidFill>
                  <a:schemeClr val="tx1"/>
                </a:solidFill>
              </a:rPr>
              <a:t> of </a:t>
            </a:r>
            <a:r>
              <a:rPr lang="fr-CH" sz="2000" b="0" dirty="0" err="1">
                <a:solidFill>
                  <a:schemeClr val="tx1"/>
                </a:solidFill>
              </a:rPr>
              <a:t>membership</a:t>
            </a:r>
            <a:r>
              <a:rPr lang="fr-CH" sz="2000" b="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CEAD718-53F0-4EE3-7C56-18EB55ECC135}"/>
              </a:ext>
            </a:extLst>
          </p:cNvPr>
          <p:cNvSpPr/>
          <p:nvPr/>
        </p:nvSpPr>
        <p:spPr>
          <a:xfrm>
            <a:off x="398289" y="4334819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Please note</a:t>
            </a:r>
            <a:endParaRPr lang="en-GB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28702" y="4334819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No </a:t>
            </a:r>
            <a:r>
              <a:rPr lang="fr-CH" sz="2000" b="0" dirty="0" err="1">
                <a:solidFill>
                  <a:schemeClr val="tx1"/>
                </a:solidFill>
              </a:rPr>
              <a:t>automatic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entitlement</a:t>
            </a:r>
            <a:r>
              <a:rPr lang="fr-CH" sz="2000" b="0" dirty="0">
                <a:solidFill>
                  <a:schemeClr val="tx1"/>
                </a:solidFill>
              </a:rPr>
              <a:t> if </a:t>
            </a:r>
            <a:r>
              <a:rPr lang="fr-CH" sz="2000" b="0" dirty="0" err="1">
                <a:solidFill>
                  <a:schemeClr val="tx1"/>
                </a:solidFill>
              </a:rPr>
              <a:t>married</a:t>
            </a:r>
            <a:r>
              <a:rPr lang="fr-CH" sz="2000" b="0" dirty="0">
                <a:solidFill>
                  <a:schemeClr val="tx1"/>
                </a:solidFill>
              </a:rPr>
              <a:t> as a </a:t>
            </a:r>
            <a:r>
              <a:rPr lang="fr-CH" sz="2000" b="0" dirty="0" err="1">
                <a:solidFill>
                  <a:schemeClr val="tx1"/>
                </a:solidFill>
              </a:rPr>
              <a:t>beneficiary</a:t>
            </a:r>
            <a:endParaRPr lang="fr-CH" sz="2000" dirty="0">
              <a:solidFill>
                <a:schemeClr val="tx1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Right can </a:t>
            </a:r>
            <a:r>
              <a:rPr lang="fr-CH" sz="2000" b="0" dirty="0" err="1">
                <a:solidFill>
                  <a:schemeClr val="tx1"/>
                </a:solidFill>
              </a:rPr>
              <a:t>be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procured</a:t>
            </a:r>
            <a:endParaRPr lang="fr-CH" sz="2000" dirty="0">
              <a:solidFill>
                <a:schemeClr val="tx1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Family </a:t>
            </a:r>
            <a:r>
              <a:rPr lang="fr-CH" sz="2000" b="0" dirty="0" err="1">
                <a:solidFill>
                  <a:schemeClr val="tx1"/>
                </a:solidFill>
              </a:rPr>
              <a:t>allowance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is</a:t>
            </a:r>
            <a:r>
              <a:rPr lang="fr-CH" sz="2000" b="0" dirty="0">
                <a:solidFill>
                  <a:schemeClr val="tx1"/>
                </a:solidFill>
              </a:rPr>
              <a:t> not </a:t>
            </a:r>
            <a:r>
              <a:rPr lang="fr-CH" sz="2000" b="0" dirty="0" err="1">
                <a:solidFill>
                  <a:schemeClr val="tx1"/>
                </a:solidFill>
              </a:rPr>
              <a:t>paid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even</a:t>
            </a:r>
            <a:r>
              <a:rPr lang="fr-CH" sz="2000" b="0" dirty="0">
                <a:solidFill>
                  <a:schemeClr val="tx1"/>
                </a:solidFill>
              </a:rPr>
              <a:t> if the right </a:t>
            </a:r>
            <a:r>
              <a:rPr lang="fr-CH" sz="2000" b="0" dirty="0" err="1">
                <a:solidFill>
                  <a:schemeClr val="tx1"/>
                </a:solidFill>
              </a:rPr>
              <a:t>is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procured</a:t>
            </a:r>
            <a:endParaRPr lang="fr-CH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85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 err="1"/>
              <a:t>What</a:t>
            </a:r>
            <a:r>
              <a:rPr lang="fr-CH" sz="3600" b="1" dirty="0"/>
              <a:t> about </a:t>
            </a:r>
            <a:r>
              <a:rPr lang="fr-CH" sz="3600" b="1" dirty="0" err="1"/>
              <a:t>my</a:t>
            </a:r>
            <a:r>
              <a:rPr lang="fr-CH" sz="3600" b="1" dirty="0"/>
              <a:t> ex-</a:t>
            </a:r>
            <a:r>
              <a:rPr lang="fr-CH" sz="3600" b="1" dirty="0" err="1"/>
              <a:t>spouse</a:t>
            </a:r>
            <a:r>
              <a:rPr lang="fr-CH" sz="3600" b="1" dirty="0"/>
              <a:t>(s)?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28874" y="4800484"/>
            <a:ext cx="9345611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CH" sz="2000" dirty="0">
                <a:solidFill>
                  <a:schemeClr val="tx1"/>
                </a:solidFill>
              </a:rPr>
              <a:t>Total </a:t>
            </a:r>
            <a:r>
              <a:rPr lang="fr-CH" sz="2000" dirty="0" err="1">
                <a:solidFill>
                  <a:schemeClr val="tx1"/>
                </a:solidFill>
              </a:rPr>
              <a:t>amount</a:t>
            </a:r>
            <a:r>
              <a:rPr lang="fr-CH" sz="2000" dirty="0">
                <a:solidFill>
                  <a:schemeClr val="tx1"/>
                </a:solidFill>
              </a:rPr>
              <a:t> of the </a:t>
            </a:r>
            <a:r>
              <a:rPr lang="fr-CH" sz="2000" dirty="0" err="1">
                <a:solidFill>
                  <a:schemeClr val="tx1"/>
                </a:solidFill>
              </a:rPr>
              <a:t>surviving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spouse’s</a:t>
            </a:r>
            <a:r>
              <a:rPr lang="fr-CH" sz="2000" dirty="0">
                <a:solidFill>
                  <a:schemeClr val="tx1"/>
                </a:solidFill>
              </a:rPr>
              <a:t> and </a:t>
            </a:r>
            <a:r>
              <a:rPr lang="fr-CH" sz="2000" dirty="0" err="1">
                <a:solidFill>
                  <a:schemeClr val="tx1"/>
                </a:solidFill>
              </a:rPr>
              <a:t>orphan’s</a:t>
            </a:r>
            <a:r>
              <a:rPr lang="fr-CH" sz="2000" dirty="0">
                <a:solidFill>
                  <a:schemeClr val="tx1"/>
                </a:solidFill>
              </a:rPr>
              <a:t> pensions </a:t>
            </a:r>
            <a:r>
              <a:rPr lang="fr-CH" sz="2000" dirty="0" err="1">
                <a:solidFill>
                  <a:schemeClr val="tx1"/>
                </a:solidFill>
              </a:rPr>
              <a:t>cannot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exceed</a:t>
            </a:r>
            <a:r>
              <a:rPr lang="fr-CH" sz="2000" dirty="0">
                <a:solidFill>
                  <a:schemeClr val="tx1"/>
                </a:solidFill>
              </a:rPr>
              <a:t> the benefits </a:t>
            </a:r>
            <a:r>
              <a:rPr lang="fr-CH" sz="2000" dirty="0" err="1">
                <a:solidFill>
                  <a:schemeClr val="tx1"/>
                </a:solidFill>
              </a:rPr>
              <a:t>paid</a:t>
            </a:r>
            <a:r>
              <a:rPr lang="fr-CH" sz="2000" dirty="0">
                <a:solidFill>
                  <a:schemeClr val="tx1"/>
                </a:solidFill>
              </a:rPr>
              <a:t> to the </a:t>
            </a:r>
            <a:r>
              <a:rPr lang="fr-CH" sz="2000" dirty="0" err="1">
                <a:solidFill>
                  <a:schemeClr val="tx1"/>
                </a:solidFill>
              </a:rPr>
              <a:t>dead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beneficiary</a:t>
            </a:r>
            <a:endParaRPr lang="fr-CH" sz="2000" b="0" dirty="0">
              <a:solidFill>
                <a:schemeClr val="tx1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737409A-6A63-588F-C921-E9F74C02A72E}"/>
              </a:ext>
            </a:extLst>
          </p:cNvPr>
          <p:cNvSpPr/>
          <p:nvPr/>
        </p:nvSpPr>
        <p:spPr>
          <a:xfrm>
            <a:off x="407988" y="1218026"/>
            <a:ext cx="2046969" cy="1970599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Entitlement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F5E8B07-6044-863F-FAC5-E3FF16CA86CD}"/>
              </a:ext>
            </a:extLst>
          </p:cNvPr>
          <p:cNvSpPr/>
          <p:nvPr/>
        </p:nvSpPr>
        <p:spPr>
          <a:xfrm>
            <a:off x="2438400" y="1218026"/>
            <a:ext cx="9345611" cy="1970599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tabLst>
                <a:tab pos="133350" algn="l"/>
              </a:tabLst>
            </a:pPr>
            <a:r>
              <a:rPr lang="en-AU" sz="2000" dirty="0">
                <a:solidFill>
                  <a:schemeClr val="tx1"/>
                </a:solidFill>
              </a:rPr>
              <a:t>Surviving spouse’s pension</a:t>
            </a:r>
          </a:p>
          <a:p>
            <a:pPr marL="342900" indent="-342900" algn="just">
              <a:buFontTx/>
              <a:buChar char="-"/>
              <a:tabLst>
                <a:tab pos="133350" algn="l"/>
              </a:tabLst>
            </a:pPr>
            <a:r>
              <a:rPr lang="en-AU" sz="2000" dirty="0">
                <a:solidFill>
                  <a:schemeClr val="tx1"/>
                </a:solidFill>
              </a:rPr>
              <a:t>T</a:t>
            </a:r>
            <a:r>
              <a:rPr lang="en-AU" sz="2000" b="0" dirty="0">
                <a:solidFill>
                  <a:schemeClr val="tx1"/>
                </a:solidFill>
              </a:rPr>
              <a:t>he marriage had lasted at least 10 years</a:t>
            </a:r>
          </a:p>
          <a:p>
            <a:pPr marL="342900" indent="-342900" algn="just">
              <a:buFontTx/>
              <a:buChar char="-"/>
              <a:tabLst>
                <a:tab pos="133350" algn="l"/>
              </a:tabLst>
            </a:pPr>
            <a:r>
              <a:rPr lang="en-AU" sz="2000" dirty="0">
                <a:solidFill>
                  <a:schemeClr val="tx1"/>
                </a:solidFill>
              </a:rPr>
              <a:t>Th</a:t>
            </a:r>
            <a:r>
              <a:rPr lang="en-AU" sz="2000" b="0" dirty="0">
                <a:solidFill>
                  <a:schemeClr val="tx1"/>
                </a:solidFill>
              </a:rPr>
              <a:t>e divorced spouse was receiving an alimony from the dead beneficiary</a:t>
            </a:r>
          </a:p>
          <a:p>
            <a:pPr marL="342900" indent="-342900" algn="just">
              <a:buFontTx/>
              <a:buChar char="-"/>
              <a:tabLst>
                <a:tab pos="133350" algn="l"/>
              </a:tabLst>
            </a:pPr>
            <a:r>
              <a:rPr lang="en-AU" sz="2000" dirty="0">
                <a:solidFill>
                  <a:schemeClr val="tx1"/>
                </a:solidFill>
              </a:rPr>
              <a:t>T</a:t>
            </a:r>
            <a:r>
              <a:rPr lang="en-AU" sz="2000" b="0" dirty="0">
                <a:solidFill>
                  <a:schemeClr val="tx1"/>
                </a:solidFill>
              </a:rPr>
              <a:t>he divorced spouse is at least 45 years of age at the time of the death of the beneficiary</a:t>
            </a:r>
          </a:p>
          <a:p>
            <a:pPr marL="342900" indent="-342900" algn="just">
              <a:buFontTx/>
              <a:buChar char="-"/>
              <a:tabLst>
                <a:tab pos="133350" algn="l"/>
              </a:tabLst>
            </a:pPr>
            <a:r>
              <a:rPr lang="en-AU" sz="2000" dirty="0">
                <a:solidFill>
                  <a:schemeClr val="tx1"/>
                </a:solidFill>
              </a:rPr>
              <a:t>T</a:t>
            </a:r>
            <a:r>
              <a:rPr lang="en-AU" sz="2000" b="0" dirty="0">
                <a:solidFill>
                  <a:schemeClr val="tx1"/>
                </a:solidFill>
              </a:rPr>
              <a:t>he divorce spouse has not re-married</a:t>
            </a:r>
            <a:endParaRPr lang="fr-CH" sz="1800" b="1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3238F2F-C087-94F3-D4A8-59415D3BD43A}"/>
              </a:ext>
            </a:extLst>
          </p:cNvPr>
          <p:cNvSpPr/>
          <p:nvPr/>
        </p:nvSpPr>
        <p:spPr>
          <a:xfrm>
            <a:off x="417514" y="3352684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Amount</a:t>
            </a:r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1B75B5C-B183-E2D2-3D08-8E61F397F5DA}"/>
              </a:ext>
            </a:extLst>
          </p:cNvPr>
          <p:cNvSpPr/>
          <p:nvPr/>
        </p:nvSpPr>
        <p:spPr>
          <a:xfrm>
            <a:off x="2447926" y="3352684"/>
            <a:ext cx="9345611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Tx/>
              <a:buChar char="-"/>
            </a:pPr>
            <a:r>
              <a:rPr lang="fr-CH" sz="2000" b="0" dirty="0" err="1">
                <a:solidFill>
                  <a:schemeClr val="tx1"/>
                </a:solidFill>
              </a:rPr>
              <a:t>Amount</a:t>
            </a:r>
            <a:r>
              <a:rPr lang="fr-CH" sz="2000" b="0" dirty="0">
                <a:solidFill>
                  <a:schemeClr val="tx1"/>
                </a:solidFill>
              </a:rPr>
              <a:t> of the </a:t>
            </a:r>
            <a:r>
              <a:rPr lang="fr-CH" sz="2000" b="0" dirty="0" err="1">
                <a:solidFill>
                  <a:schemeClr val="tx1"/>
                </a:solidFill>
              </a:rPr>
              <a:t>alimony</a:t>
            </a:r>
            <a:r>
              <a:rPr lang="fr-CH" sz="2000" b="0" dirty="0">
                <a:solidFill>
                  <a:schemeClr val="tx1"/>
                </a:solidFill>
              </a:rPr>
              <a:t> due</a:t>
            </a:r>
          </a:p>
          <a:p>
            <a:pPr algn="just"/>
            <a:r>
              <a:rPr lang="fr-CH" sz="2000" b="0" dirty="0">
                <a:solidFill>
                  <a:schemeClr val="tx1"/>
                </a:solidFill>
              </a:rPr>
              <a:t>or</a:t>
            </a:r>
          </a:p>
          <a:p>
            <a:pPr marL="342900" indent="-342900" algn="just">
              <a:buFontTx/>
              <a:buChar char="-"/>
            </a:pPr>
            <a:r>
              <a:rPr lang="fr-CH" sz="2000" dirty="0" err="1">
                <a:solidFill>
                  <a:schemeClr val="tx1"/>
                </a:solidFill>
              </a:rPr>
              <a:t>Amount</a:t>
            </a:r>
            <a:r>
              <a:rPr lang="fr-CH" sz="2000" dirty="0">
                <a:solidFill>
                  <a:schemeClr val="tx1"/>
                </a:solidFill>
              </a:rPr>
              <a:t> of the </a:t>
            </a:r>
            <a:r>
              <a:rPr lang="fr-CH" sz="2000" dirty="0" err="1">
                <a:solidFill>
                  <a:schemeClr val="tx1"/>
                </a:solidFill>
              </a:rPr>
              <a:t>alimony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paid</a:t>
            </a:r>
            <a:r>
              <a:rPr lang="fr-CH" sz="2000" dirty="0">
                <a:solidFill>
                  <a:schemeClr val="tx1"/>
                </a:solidFill>
              </a:rPr>
              <a:t> by the </a:t>
            </a:r>
            <a:r>
              <a:rPr lang="fr-CH" sz="2000" dirty="0" err="1">
                <a:solidFill>
                  <a:schemeClr val="tx1"/>
                </a:solidFill>
              </a:rPr>
              <a:t>dead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beneficiary</a:t>
            </a:r>
            <a:r>
              <a:rPr lang="fr-CH" sz="2000" dirty="0">
                <a:solidFill>
                  <a:schemeClr val="tx1"/>
                </a:solidFill>
              </a:rPr>
              <a:t> if </a:t>
            </a:r>
            <a:r>
              <a:rPr lang="fr-CH" sz="2000" dirty="0" err="1">
                <a:solidFill>
                  <a:schemeClr val="tx1"/>
                </a:solidFill>
              </a:rPr>
              <a:t>lower</a:t>
            </a:r>
            <a:endParaRPr lang="fr-CH" sz="2000" b="0" dirty="0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37EB369-945A-CE92-37CC-38EC961A95AF}"/>
              </a:ext>
            </a:extLst>
          </p:cNvPr>
          <p:cNvSpPr/>
          <p:nvPr/>
        </p:nvSpPr>
        <p:spPr>
          <a:xfrm>
            <a:off x="417514" y="4800484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Please note</a:t>
            </a:r>
          </a:p>
        </p:txBody>
      </p:sp>
    </p:spTree>
    <p:extLst>
      <p:ext uri="{BB962C8B-B14F-4D97-AF65-F5344CB8AC3E}">
        <p14:creationId xmlns:p14="http://schemas.microsoft.com/office/powerpoint/2010/main" val="2288399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And </a:t>
            </a:r>
            <a:r>
              <a:rPr lang="fr-CH" sz="3600" b="1" dirty="0" err="1"/>
              <a:t>my</a:t>
            </a:r>
            <a:r>
              <a:rPr lang="fr-CH" sz="3600" b="1" dirty="0"/>
              <a:t> </a:t>
            </a:r>
            <a:r>
              <a:rPr lang="fr-CH" sz="3600" b="1" dirty="0" err="1"/>
              <a:t>children</a:t>
            </a:r>
            <a:r>
              <a:rPr lang="fr-CH" sz="3600" b="1" dirty="0"/>
              <a:t>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67177" y="1346662"/>
            <a:ext cx="2046969" cy="1675342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Entitlement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397590" y="1346662"/>
            <a:ext cx="9376896" cy="1675342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53100"/>
            <a:r>
              <a:rPr lang="fr-CH" sz="2000" b="0" dirty="0" err="1">
                <a:solidFill>
                  <a:schemeClr val="tx1"/>
                </a:solidFill>
              </a:rPr>
              <a:t>Orphan’s</a:t>
            </a:r>
            <a:r>
              <a:rPr lang="fr-CH" sz="2000" b="0" dirty="0">
                <a:solidFill>
                  <a:schemeClr val="tx1"/>
                </a:solidFill>
              </a:rPr>
              <a:t> pension</a:t>
            </a:r>
          </a:p>
          <a:p>
            <a:pPr marL="396000" indent="-34290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Due to a "</a:t>
            </a:r>
            <a:r>
              <a:rPr lang="fr-CH" sz="2000" b="0" dirty="0" err="1">
                <a:solidFill>
                  <a:schemeClr val="tx1"/>
                </a:solidFill>
              </a:rPr>
              <a:t>dependent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child</a:t>
            </a:r>
            <a:r>
              <a:rPr lang="fr-CH" sz="2000" b="0" dirty="0">
                <a:solidFill>
                  <a:schemeClr val="tx1"/>
                </a:solidFill>
              </a:rPr>
              <a:t>" </a:t>
            </a:r>
            <a:r>
              <a:rPr lang="fr-CH" sz="2000" b="0" dirty="0" err="1">
                <a:solidFill>
                  <a:schemeClr val="tx1"/>
                </a:solidFill>
              </a:rPr>
              <a:t>recognised</a:t>
            </a:r>
            <a:r>
              <a:rPr lang="fr-CH" sz="2000" b="0" dirty="0">
                <a:solidFill>
                  <a:schemeClr val="tx1"/>
                </a:solidFill>
              </a:rPr>
              <a:t> by CERN </a:t>
            </a:r>
            <a:r>
              <a:rPr lang="fr-CH" sz="2000" b="0" dirty="0" err="1">
                <a:solidFill>
                  <a:schemeClr val="tx1"/>
                </a:solidFill>
              </a:rPr>
              <a:t>before</a:t>
            </a:r>
            <a:r>
              <a:rPr lang="fr-CH" sz="2000" b="0" dirty="0">
                <a:solidFill>
                  <a:schemeClr val="tx1"/>
                </a:solidFill>
              </a:rPr>
              <a:t> the end of </a:t>
            </a:r>
            <a:r>
              <a:rPr lang="fr-CH" sz="2000" b="0" dirty="0" err="1">
                <a:solidFill>
                  <a:schemeClr val="tx1"/>
                </a:solidFill>
              </a:rPr>
              <a:t>contract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</a:p>
          <a:p>
            <a:pPr marL="396000" indent="-34290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Up to the </a:t>
            </a:r>
            <a:r>
              <a:rPr lang="fr-CH" sz="2000" b="0" dirty="0" err="1">
                <a:solidFill>
                  <a:schemeClr val="tx1"/>
                </a:solidFill>
              </a:rPr>
              <a:t>age</a:t>
            </a:r>
            <a:r>
              <a:rPr lang="fr-CH" sz="2000" b="0" dirty="0">
                <a:solidFill>
                  <a:schemeClr val="tx1"/>
                </a:solidFill>
              </a:rPr>
              <a:t> of 20 if </a:t>
            </a:r>
            <a:r>
              <a:rPr lang="fr-CH" sz="2000" b="0" dirty="0" err="1">
                <a:solidFill>
                  <a:schemeClr val="tx1"/>
                </a:solidFill>
              </a:rPr>
              <a:t>unmarried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dirty="0">
                <a:solidFill>
                  <a:schemeClr val="tx1"/>
                </a:solidFill>
              </a:rPr>
              <a:t>and </a:t>
            </a:r>
            <a:r>
              <a:rPr lang="fr-CH" sz="2000" b="0" dirty="0">
                <a:solidFill>
                  <a:schemeClr val="tx1"/>
                </a:solidFill>
              </a:rPr>
              <a:t>not in a </a:t>
            </a:r>
            <a:r>
              <a:rPr lang="en-US" sz="2000" b="0" dirty="0">
                <a:solidFill>
                  <a:schemeClr val="tx1"/>
                </a:solidFill>
              </a:rPr>
              <a:t>full-time employment</a:t>
            </a:r>
            <a:endParaRPr lang="fr-CH" sz="2000" b="0" dirty="0">
              <a:solidFill>
                <a:schemeClr val="tx1"/>
              </a:solidFill>
            </a:endParaRPr>
          </a:p>
          <a:p>
            <a:pPr marL="396000" indent="-342900">
              <a:buFontTx/>
              <a:buChar char="-"/>
            </a:pPr>
            <a:r>
              <a:rPr lang="fr-CH" sz="2000" b="0" dirty="0" err="1">
                <a:solidFill>
                  <a:schemeClr val="tx1"/>
                </a:solidFill>
              </a:rPr>
              <a:t>Between</a:t>
            </a:r>
            <a:r>
              <a:rPr lang="fr-CH" sz="2000" b="0" dirty="0">
                <a:solidFill>
                  <a:schemeClr val="tx1"/>
                </a:solidFill>
              </a:rPr>
              <a:t> 20 and 25 </a:t>
            </a:r>
            <a:r>
              <a:rPr lang="fr-CH" sz="2000" b="0" dirty="0" err="1">
                <a:solidFill>
                  <a:schemeClr val="tx1"/>
                </a:solidFill>
              </a:rPr>
              <a:t>years</a:t>
            </a:r>
            <a:r>
              <a:rPr lang="fr-CH" sz="2000" b="0" dirty="0">
                <a:solidFill>
                  <a:schemeClr val="tx1"/>
                </a:solidFill>
              </a:rPr>
              <a:t> of </a:t>
            </a:r>
            <a:r>
              <a:rPr lang="fr-CH" sz="2000" b="0" dirty="0" err="1">
                <a:solidFill>
                  <a:schemeClr val="tx1"/>
                </a:solidFill>
              </a:rPr>
              <a:t>age</a:t>
            </a:r>
            <a:r>
              <a:rPr lang="fr-CH" sz="2000" b="0" dirty="0">
                <a:solidFill>
                  <a:schemeClr val="tx1"/>
                </a:solidFill>
              </a:rPr>
              <a:t> if </a:t>
            </a:r>
            <a:r>
              <a:rPr lang="fr-CH" sz="2000" b="0" dirty="0" err="1">
                <a:solidFill>
                  <a:schemeClr val="tx1"/>
                </a:solidFill>
              </a:rPr>
              <a:t>unmarried</a:t>
            </a:r>
            <a:r>
              <a:rPr lang="fr-CH" sz="2000" b="0" dirty="0">
                <a:solidFill>
                  <a:schemeClr val="tx1"/>
                </a:solidFill>
              </a:rPr>
              <a:t> and in full-time </a:t>
            </a:r>
            <a:r>
              <a:rPr lang="fr-CH" sz="2000" b="0" dirty="0" err="1">
                <a:solidFill>
                  <a:schemeClr val="tx1"/>
                </a:solidFill>
              </a:rPr>
              <a:t>education</a:t>
            </a:r>
            <a:r>
              <a:rPr lang="fr-CH" sz="2000" b="0" dirty="0">
                <a:solidFill>
                  <a:schemeClr val="tx1"/>
                </a:solidFill>
              </a:rPr>
              <a:t> or </a:t>
            </a:r>
            <a:r>
              <a:rPr lang="fr-CH" sz="2000" b="0" dirty="0" err="1">
                <a:solidFill>
                  <a:schemeClr val="tx1"/>
                </a:solidFill>
              </a:rPr>
              <a:t>vocational</a:t>
            </a:r>
            <a:r>
              <a:rPr lang="fr-CH" sz="2000" b="0" dirty="0">
                <a:solidFill>
                  <a:schemeClr val="tx1"/>
                </a:solidFill>
              </a:rPr>
              <a:t> training 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376703" y="3099204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Amount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07116" y="3099204"/>
            <a:ext cx="9376896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Percentage</a:t>
            </a:r>
            <a:r>
              <a:rPr lang="fr-CH" sz="2000" b="0" dirty="0">
                <a:solidFill>
                  <a:schemeClr val="tx1"/>
                </a:solidFill>
              </a:rPr>
              <a:t> of the </a:t>
            </a:r>
            <a:r>
              <a:rPr lang="fr-CH" sz="2000" b="0" dirty="0" err="1">
                <a:solidFill>
                  <a:schemeClr val="tx1"/>
                </a:solidFill>
              </a:rPr>
              <a:t>beneficiary’s</a:t>
            </a:r>
            <a:r>
              <a:rPr lang="fr-CH" sz="2000" b="0" dirty="0">
                <a:solidFill>
                  <a:schemeClr val="tx1"/>
                </a:solidFill>
              </a:rPr>
              <a:t> last </a:t>
            </a:r>
            <a:r>
              <a:rPr lang="fr-CH" sz="2000" b="0" dirty="0" err="1">
                <a:solidFill>
                  <a:schemeClr val="tx1"/>
                </a:solidFill>
              </a:rPr>
              <a:t>indexed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reference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salary</a:t>
            </a:r>
            <a:r>
              <a:rPr lang="fr-CH" sz="2000" b="0" dirty="0">
                <a:solidFill>
                  <a:schemeClr val="tx1"/>
                </a:solidFill>
              </a:rPr>
              <a:t>:</a:t>
            </a:r>
            <a:endParaRPr lang="fr-CH" sz="2000" dirty="0">
              <a:solidFill>
                <a:schemeClr val="tx1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CH" sz="2000" b="0" dirty="0">
                <a:solidFill>
                  <a:schemeClr val="tx1"/>
                </a:solidFill>
              </a:rPr>
              <a:t>24% for 1 </a:t>
            </a:r>
            <a:r>
              <a:rPr lang="fr-CH" sz="2000" b="0" dirty="0" err="1">
                <a:solidFill>
                  <a:schemeClr val="tx1"/>
                </a:solidFill>
              </a:rPr>
              <a:t>orphan</a:t>
            </a:r>
            <a:endParaRPr lang="fr-CH" sz="2000" dirty="0">
              <a:solidFill>
                <a:schemeClr val="tx1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CH" sz="2000" b="0" dirty="0">
                <a:solidFill>
                  <a:schemeClr val="tx1"/>
                </a:solidFill>
              </a:rPr>
              <a:t>34% for 2 </a:t>
            </a:r>
            <a:r>
              <a:rPr lang="fr-CH" sz="2000" b="0" dirty="0" err="1">
                <a:solidFill>
                  <a:schemeClr val="tx1"/>
                </a:solidFill>
              </a:rPr>
              <a:t>orphans</a:t>
            </a:r>
            <a:r>
              <a:rPr lang="fr-CH" sz="2000" b="0" dirty="0">
                <a:solidFill>
                  <a:schemeClr val="tx1"/>
                </a:solidFill>
              </a:rPr>
              <a:t>, etc.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CEAD718-53F0-4EE3-7C56-18EB55ECC135}"/>
              </a:ext>
            </a:extLst>
          </p:cNvPr>
          <p:cNvSpPr/>
          <p:nvPr/>
        </p:nvSpPr>
        <p:spPr>
          <a:xfrm>
            <a:off x="367177" y="4470746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Please note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397590" y="4470746"/>
            <a:ext cx="9376896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CH" sz="2000" b="0" dirty="0" err="1">
                <a:solidFill>
                  <a:schemeClr val="tx1"/>
                </a:solidFill>
              </a:rPr>
              <a:t>Children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born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after</a:t>
            </a:r>
            <a:r>
              <a:rPr lang="fr-CH" sz="2000" b="0" dirty="0">
                <a:solidFill>
                  <a:schemeClr val="tx1"/>
                </a:solidFill>
              </a:rPr>
              <a:t> the </a:t>
            </a:r>
            <a:r>
              <a:rPr lang="fr-CH" sz="2000" b="0" dirty="0" err="1">
                <a:solidFill>
                  <a:schemeClr val="tx1"/>
                </a:solidFill>
              </a:rPr>
              <a:t>contract</a:t>
            </a:r>
            <a:r>
              <a:rPr lang="fr-CH" sz="2000" b="0" dirty="0">
                <a:solidFill>
                  <a:schemeClr val="tx1"/>
                </a:solidFill>
              </a:rPr>
              <a:t> end date have no right to </a:t>
            </a:r>
            <a:r>
              <a:rPr lang="fr-CH" sz="2000" b="0" dirty="0" err="1">
                <a:solidFill>
                  <a:schemeClr val="tx1"/>
                </a:solidFill>
              </a:rPr>
              <a:t>orphan’s</a:t>
            </a:r>
            <a:r>
              <a:rPr lang="fr-CH" sz="2000" b="0" dirty="0">
                <a:solidFill>
                  <a:schemeClr val="tx1"/>
                </a:solidFill>
              </a:rPr>
              <a:t> pension</a:t>
            </a:r>
          </a:p>
        </p:txBody>
      </p:sp>
    </p:spTree>
    <p:extLst>
      <p:ext uri="{BB962C8B-B14F-4D97-AF65-F5344CB8AC3E}">
        <p14:creationId xmlns:p14="http://schemas.microsoft.com/office/powerpoint/2010/main" val="10923663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sz="3600" b="1" dirty="0"/>
              <a:t>Are my benefits subject to indexation?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618428" y="2679301"/>
            <a:ext cx="10650346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just">
              <a:buNone/>
            </a:pPr>
            <a:endParaRPr lang="fr-CH" sz="2600" dirty="0"/>
          </a:p>
          <a:p>
            <a:pPr marL="0" indent="0" algn="just">
              <a:buNone/>
            </a:pPr>
            <a:endParaRPr lang="fr-CH" sz="2600" dirty="0"/>
          </a:p>
          <a:p>
            <a:pPr marL="0" indent="0" algn="just">
              <a:buNone/>
            </a:pPr>
            <a:endParaRPr lang="fr-CH" sz="2600" dirty="0"/>
          </a:p>
          <a:p>
            <a:pPr algn="just"/>
            <a:endParaRPr lang="en-GB" sz="2600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ED0B39E-D481-5E4F-8185-C8737E677F3A}"/>
              </a:ext>
            </a:extLst>
          </p:cNvPr>
          <p:cNvSpPr/>
          <p:nvPr/>
        </p:nvSpPr>
        <p:spPr>
          <a:xfrm>
            <a:off x="463992" y="1066800"/>
            <a:ext cx="7384608" cy="895515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just">
              <a:buNone/>
            </a:pPr>
            <a:r>
              <a:rPr lang="en-GB" sz="1800" dirty="0">
                <a:solidFill>
                  <a:schemeClr val="accent1"/>
                </a:solidFill>
              </a:rPr>
              <a:t>Benefits are adjusted annually in accordance with the method defined in the Rules and Regulations, depending on your service end date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D214402-631D-1CAB-392C-248B1E957DA2}"/>
              </a:ext>
            </a:extLst>
          </p:cNvPr>
          <p:cNvSpPr/>
          <p:nvPr/>
        </p:nvSpPr>
        <p:spPr>
          <a:xfrm>
            <a:off x="463992" y="2139102"/>
            <a:ext cx="7384608" cy="675779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just">
              <a:buNone/>
            </a:pPr>
            <a:r>
              <a:rPr lang="en-GB" sz="1800" dirty="0">
                <a:solidFill>
                  <a:schemeClr val="accent1"/>
                </a:solidFill>
              </a:rPr>
              <a:t>There is an under-indexation mechanism in place linked to the Funding ratio of the Fund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43C5975-EBF5-2071-B65E-03B35BFAEC5D}"/>
              </a:ext>
            </a:extLst>
          </p:cNvPr>
          <p:cNvSpPr/>
          <p:nvPr/>
        </p:nvSpPr>
        <p:spPr>
          <a:xfrm>
            <a:off x="2057400" y="3418086"/>
            <a:ext cx="2471093" cy="233085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You will receive information in December each year regarding your annual adjustment and how it is calculated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B790D2B-5920-CC6D-54C9-05B75A9B1681}"/>
              </a:ext>
            </a:extLst>
          </p:cNvPr>
          <p:cNvSpPr/>
          <p:nvPr/>
        </p:nvSpPr>
        <p:spPr>
          <a:xfrm>
            <a:off x="5715000" y="2971800"/>
            <a:ext cx="6019800" cy="49941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How is the adjustment calculated?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5725025" y="3581400"/>
            <a:ext cx="2046969" cy="57671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If CVI is positive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2576509-9C52-3CDA-15E6-6588EC2BB8C5}"/>
              </a:ext>
            </a:extLst>
          </p:cNvPr>
          <p:cNvSpPr/>
          <p:nvPr/>
        </p:nvSpPr>
        <p:spPr>
          <a:xfrm>
            <a:off x="5725025" y="4295156"/>
            <a:ext cx="2046969" cy="57671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If CVI is zero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67655F-C970-EE05-0377-BBE46EDD183F}"/>
              </a:ext>
            </a:extLst>
          </p:cNvPr>
          <p:cNvSpPr/>
          <p:nvPr/>
        </p:nvSpPr>
        <p:spPr>
          <a:xfrm>
            <a:off x="5725025" y="4985886"/>
            <a:ext cx="2046969" cy="57671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If CVI is negative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7775186" y="3581400"/>
            <a:ext cx="3959614" cy="576714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CVI * funding ratio </a:t>
            </a:r>
          </a:p>
          <a:p>
            <a:pPr algn="ctr"/>
            <a:r>
              <a:rPr lang="en-GB" sz="1400" dirty="0"/>
              <a:t>(</a:t>
            </a:r>
            <a:r>
              <a:rPr lang="fr-CH" sz="1400" dirty="0"/>
              <a:t>to maximum of </a:t>
            </a:r>
            <a:r>
              <a:rPr lang="fr-CH" sz="1400" dirty="0" err="1"/>
              <a:t>actuarial</a:t>
            </a:r>
            <a:r>
              <a:rPr lang="fr-CH" sz="1400" dirty="0"/>
              <a:t> inflation </a:t>
            </a:r>
            <a:r>
              <a:rPr lang="fr-CH" sz="1400" dirty="0" err="1"/>
              <a:t>parameter</a:t>
            </a:r>
            <a:r>
              <a:rPr lang="fr-CH" sz="1400" dirty="0"/>
              <a:t>)</a:t>
            </a:r>
            <a:endParaRPr lang="en-GB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4F0AD78-F7D3-2940-A385-8752B19EFCB4}"/>
              </a:ext>
            </a:extLst>
          </p:cNvPr>
          <p:cNvSpPr/>
          <p:nvPr/>
        </p:nvSpPr>
        <p:spPr>
          <a:xfrm>
            <a:off x="7775186" y="4300086"/>
            <a:ext cx="3959614" cy="576714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 adjustment is granted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75AEBAA-3C6D-C973-CE91-CC07A038DF95}"/>
              </a:ext>
            </a:extLst>
          </p:cNvPr>
          <p:cNvSpPr/>
          <p:nvPr/>
        </p:nvSpPr>
        <p:spPr>
          <a:xfrm>
            <a:off x="7775186" y="4985885"/>
            <a:ext cx="3959614" cy="576714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 adjustment </a:t>
            </a:r>
          </a:p>
          <a:p>
            <a:pPr algn="ctr"/>
            <a:r>
              <a:rPr lang="en-GB" sz="1400" dirty="0"/>
              <a:t>(but no decrease of benefits)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AFCA167-11E2-EAC4-5E2B-D1DB6DC081CE}"/>
              </a:ext>
            </a:extLst>
          </p:cNvPr>
          <p:cNvSpPr/>
          <p:nvPr/>
        </p:nvSpPr>
        <p:spPr>
          <a:xfrm>
            <a:off x="5727031" y="5665163"/>
            <a:ext cx="6007598" cy="533932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>
                <a:solidFill>
                  <a:schemeClr val="accent1"/>
                </a:solidFill>
              </a:rPr>
              <a:t>CVI = Geneva Cost </a:t>
            </a:r>
            <a:r>
              <a:rPr lang="en-GB" sz="1200">
                <a:solidFill>
                  <a:schemeClr val="accent1"/>
                </a:solidFill>
              </a:rPr>
              <a:t>of Living (</a:t>
            </a:r>
            <a:r>
              <a:rPr lang="en-GB" sz="1200" dirty="0">
                <a:solidFill>
                  <a:schemeClr val="accent1"/>
                </a:solidFill>
              </a:rPr>
              <a:t>August to August)</a:t>
            </a:r>
          </a:p>
          <a:p>
            <a:r>
              <a:rPr lang="en-GB" sz="1200" dirty="0">
                <a:solidFill>
                  <a:schemeClr val="accent1"/>
                </a:solidFill>
              </a:rPr>
              <a:t>Funding ratio is the accounting measure mentioned in the latest Annual report</a:t>
            </a:r>
          </a:p>
        </p:txBody>
      </p:sp>
    </p:spTree>
    <p:extLst>
      <p:ext uri="{BB962C8B-B14F-4D97-AF65-F5344CB8AC3E}">
        <p14:creationId xmlns:p14="http://schemas.microsoft.com/office/powerpoint/2010/main" val="21662483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3C94EF4F-A5C9-2FA8-2D9A-728F3AB1A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3502" y="1471594"/>
            <a:ext cx="3178568" cy="44900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Where can I find out more about my pension?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E1BF26-8F61-A885-2F42-26D3AFCA59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632" y="1826853"/>
            <a:ext cx="3028584" cy="2821347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78B5E63-7788-A214-F9B0-3159B5AA0E7C}"/>
              </a:ext>
            </a:extLst>
          </p:cNvPr>
          <p:cNvSpPr/>
          <p:nvPr/>
        </p:nvSpPr>
        <p:spPr>
          <a:xfrm>
            <a:off x="405842" y="1037245"/>
            <a:ext cx="5766358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Our website has a section dedicated for beneficiaries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EE41D9-03A5-BBED-7170-B75C5E419F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0" y="2881624"/>
            <a:ext cx="2801327" cy="3370346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695F6BC-092A-ECCF-6B74-108D607F43E6}"/>
              </a:ext>
            </a:extLst>
          </p:cNvPr>
          <p:cNvSpPr/>
          <p:nvPr/>
        </p:nvSpPr>
        <p:spPr>
          <a:xfrm>
            <a:off x="9659336" y="1064440"/>
            <a:ext cx="2133600" cy="91440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Pension Fund Rules &amp; Regulations</a:t>
            </a:r>
          </a:p>
        </p:txBody>
      </p:sp>
    </p:spTree>
    <p:extLst>
      <p:ext uri="{BB962C8B-B14F-4D97-AF65-F5344CB8AC3E}">
        <p14:creationId xmlns:p14="http://schemas.microsoft.com/office/powerpoint/2010/main" val="2922255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And what about the Pension Fund?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710F933-2E74-23B8-D177-A38A4BAC9708}"/>
              </a:ext>
            </a:extLst>
          </p:cNvPr>
          <p:cNvSpPr/>
          <p:nvPr/>
        </p:nvSpPr>
        <p:spPr>
          <a:xfrm>
            <a:off x="403200" y="1202062"/>
            <a:ext cx="4414472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Our website has general information on the Pension Fund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9B791C9-12DA-30E3-E0A9-2156F21A1FDA}"/>
              </a:ext>
            </a:extLst>
          </p:cNvPr>
          <p:cNvSpPr/>
          <p:nvPr/>
        </p:nvSpPr>
        <p:spPr>
          <a:xfrm>
            <a:off x="7245016" y="1177057"/>
            <a:ext cx="4594349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Our Annual Report and Financial Statements includes updates from the year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4EB2CB4-39E0-3A3B-2AA3-0F71B77D8B7C}"/>
              </a:ext>
            </a:extLst>
          </p:cNvPr>
          <p:cNvSpPr/>
          <p:nvPr/>
        </p:nvSpPr>
        <p:spPr>
          <a:xfrm>
            <a:off x="4934953" y="2675476"/>
            <a:ext cx="2133600" cy="91440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Annual Information Meeting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F2B973E-C06E-7FAB-C464-692C5CB00B14}"/>
              </a:ext>
            </a:extLst>
          </p:cNvPr>
          <p:cNvSpPr/>
          <p:nvPr/>
        </p:nvSpPr>
        <p:spPr>
          <a:xfrm>
            <a:off x="4953000" y="3733800"/>
            <a:ext cx="2133600" cy="9144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17 October 2024</a:t>
            </a:r>
          </a:p>
          <a:p>
            <a:pPr algn="ctr"/>
            <a:r>
              <a:rPr lang="en-GB" dirty="0"/>
              <a:t>2.30pm</a:t>
            </a:r>
          </a:p>
          <a:p>
            <a:pPr algn="ctr"/>
            <a:r>
              <a:rPr lang="en-GB" dirty="0"/>
              <a:t>Council Chamber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598C52-6BA0-D119-6E2F-B98142395E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200" y="2036708"/>
            <a:ext cx="4357214" cy="32210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F0A01E4-3D19-0CD9-ECF5-1BEDC89AE3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1139" y="2110105"/>
            <a:ext cx="2613336" cy="36109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85C772-E71A-0BE6-2B51-6FBE7185D2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1340" y="2639381"/>
            <a:ext cx="2588025" cy="36109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63863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sz="3600" b="1" dirty="0"/>
              <a:t>Benefits Service – we are here to help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13A219B-889B-DE7B-C4A8-B82EB6BB4D7C}"/>
              </a:ext>
            </a:extLst>
          </p:cNvPr>
          <p:cNvGrpSpPr/>
          <p:nvPr/>
        </p:nvGrpSpPr>
        <p:grpSpPr>
          <a:xfrm>
            <a:off x="671395" y="5173823"/>
            <a:ext cx="2686869" cy="610397"/>
            <a:chOff x="163" y="202632"/>
            <a:chExt cx="2686869" cy="610397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6C328DA-7059-CE6A-7C16-B258AF3A7A0C}"/>
                </a:ext>
              </a:extLst>
            </p:cNvPr>
            <p:cNvSpPr/>
            <p:nvPr/>
          </p:nvSpPr>
          <p:spPr>
            <a:xfrm>
              <a:off x="163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331821-7383-E3D0-86E6-98DCF01248EA}"/>
                </a:ext>
              </a:extLst>
            </p:cNvPr>
            <p:cNvSpPr txBox="1"/>
            <p:nvPr/>
          </p:nvSpPr>
          <p:spPr>
            <a:xfrm>
              <a:off x="163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pension-benefits@cern.ch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2FF9D9F-E615-FB2A-E2FC-BA14DEA2D65D}"/>
              </a:ext>
            </a:extLst>
          </p:cNvPr>
          <p:cNvGrpSpPr/>
          <p:nvPr/>
        </p:nvGrpSpPr>
        <p:grpSpPr>
          <a:xfrm>
            <a:off x="3459998" y="5173823"/>
            <a:ext cx="2686869" cy="610397"/>
            <a:chOff x="2788766" y="202632"/>
            <a:chExt cx="2686869" cy="610397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B6964A0-325E-0164-5827-3EADB05406CB}"/>
                </a:ext>
              </a:extLst>
            </p:cNvPr>
            <p:cNvSpPr/>
            <p:nvPr/>
          </p:nvSpPr>
          <p:spPr>
            <a:xfrm>
              <a:off x="2788766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22BA4E0-50C1-6FBB-64A3-786C5D89F1FB}"/>
                </a:ext>
              </a:extLst>
            </p:cNvPr>
            <p:cNvSpPr txBox="1"/>
            <p:nvPr/>
          </p:nvSpPr>
          <p:spPr>
            <a:xfrm>
              <a:off x="2788766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1700" kern="1200" dirty="0"/>
                <a:t>+41 22 767 88 11</a:t>
              </a:r>
              <a:endParaRPr lang="en-GB" sz="1700" kern="12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2E0E343-8B4A-D836-C777-1579E442B51C}"/>
              </a:ext>
            </a:extLst>
          </p:cNvPr>
          <p:cNvGrpSpPr/>
          <p:nvPr/>
        </p:nvGrpSpPr>
        <p:grpSpPr>
          <a:xfrm>
            <a:off x="6248600" y="5173823"/>
            <a:ext cx="2686869" cy="610397"/>
            <a:chOff x="5577368" y="202632"/>
            <a:chExt cx="2686869" cy="61039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BDC505A-39A9-B41D-E924-E37282BDE036}"/>
                </a:ext>
              </a:extLst>
            </p:cNvPr>
            <p:cNvSpPr/>
            <p:nvPr/>
          </p:nvSpPr>
          <p:spPr>
            <a:xfrm>
              <a:off x="5577368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6D5B2EB-151F-4ECD-B319-D646164E8451}"/>
                </a:ext>
              </a:extLst>
            </p:cNvPr>
            <p:cNvSpPr txBox="1"/>
            <p:nvPr/>
          </p:nvSpPr>
          <p:spPr>
            <a:xfrm>
              <a:off x="5577368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http://pensionfund.cern.ch  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9CC9708-A202-26FC-2ABA-CC2E7BFE45AA}"/>
              </a:ext>
            </a:extLst>
          </p:cNvPr>
          <p:cNvGrpSpPr/>
          <p:nvPr/>
        </p:nvGrpSpPr>
        <p:grpSpPr>
          <a:xfrm>
            <a:off x="9037203" y="5173823"/>
            <a:ext cx="2686869" cy="610397"/>
            <a:chOff x="8365971" y="202632"/>
            <a:chExt cx="2686869" cy="610397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F9C8CA-A231-4B09-4A18-39AA6AD468AA}"/>
                </a:ext>
              </a:extLst>
            </p:cNvPr>
            <p:cNvSpPr/>
            <p:nvPr/>
          </p:nvSpPr>
          <p:spPr>
            <a:xfrm>
              <a:off x="8365971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D755C0A-276A-1A19-6C6B-596748E815C5}"/>
                </a:ext>
              </a:extLst>
            </p:cNvPr>
            <p:cNvSpPr txBox="1"/>
            <p:nvPr/>
          </p:nvSpPr>
          <p:spPr>
            <a:xfrm>
              <a:off x="8365971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Building 5/</a:t>
              </a:r>
              <a:r>
                <a:rPr lang="en-GB" sz="1700" dirty="0"/>
                <a:t>5</a:t>
              </a:r>
              <a:r>
                <a:rPr lang="en-GB" sz="1700" kern="1200" dirty="0"/>
                <a:t> (</a:t>
              </a:r>
              <a:r>
                <a:rPr lang="en-GB" sz="1700" kern="1200" dirty="0" err="1"/>
                <a:t>Meyrin</a:t>
              </a:r>
              <a:r>
                <a:rPr lang="en-GB" sz="1700" kern="1200" dirty="0"/>
                <a:t>)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DD03D3B9-D883-4339-1002-5E784D97DA8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46" b="746"/>
          <a:stretch/>
        </p:blipFill>
        <p:spPr>
          <a:xfrm>
            <a:off x="838200" y="1545878"/>
            <a:ext cx="2332411" cy="2332411"/>
          </a:xfrm>
          <a:prstGeom prst="ellipse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DF3BBA-544B-FD5E-8E91-E79FFDDEEE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333" y="1545879"/>
            <a:ext cx="2328523" cy="2332411"/>
          </a:xfrm>
          <a:prstGeom prst="ellipse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C60F1F4-019A-74A6-2BC7-B28B2AB340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789" y="1550917"/>
            <a:ext cx="2332411" cy="2332411"/>
          </a:xfrm>
          <a:prstGeom prst="ellipse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283B215-9AA3-89E3-4393-0206891092A0}"/>
              </a:ext>
            </a:extLst>
          </p:cNvPr>
          <p:cNvSpPr/>
          <p:nvPr/>
        </p:nvSpPr>
        <p:spPr>
          <a:xfrm>
            <a:off x="791789" y="3959995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err="1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Aïsha</a:t>
            </a:r>
            <a:r>
              <a:rPr lang="en-GB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 </a:t>
            </a:r>
            <a:r>
              <a:rPr lang="en-GB" dirty="0" err="1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Bankolé</a:t>
            </a:r>
            <a:r>
              <a:rPr lang="en-GB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83945E6-F0D0-B4DD-909E-166D7AB1F93A}"/>
              </a:ext>
            </a:extLst>
          </p:cNvPr>
          <p:cNvSpPr/>
          <p:nvPr/>
        </p:nvSpPr>
        <p:spPr>
          <a:xfrm>
            <a:off x="6354389" y="3959995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en-US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Pilar Herguedas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B4E337-2928-E08C-149B-961DD96E6A74}"/>
              </a:ext>
            </a:extLst>
          </p:cNvPr>
          <p:cNvSpPr/>
          <p:nvPr/>
        </p:nvSpPr>
        <p:spPr>
          <a:xfrm>
            <a:off x="9173789" y="3959995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en-US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Garance Louvin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5B34F01-B6FA-1F53-E6B5-BCE0814904B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189" y="1562721"/>
            <a:ext cx="2332411" cy="2332411"/>
          </a:xfrm>
          <a:prstGeom prst="ellipse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55DA30A7-373C-2EE1-6AB2-E4E636889880}"/>
              </a:ext>
            </a:extLst>
          </p:cNvPr>
          <p:cNvSpPr/>
          <p:nvPr/>
        </p:nvSpPr>
        <p:spPr>
          <a:xfrm>
            <a:off x="3611189" y="3976838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Emilie Clerc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9599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Retirement</a:t>
            </a:r>
            <a:r>
              <a:rPr lang="fr-C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3600" b="1" dirty="0"/>
              <a:t>Pension </a:t>
            </a:r>
            <a:r>
              <a:rPr lang="en-GB" dirty="0"/>
              <a:t>- Reminder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3029E8B-2BFF-A791-D362-0D9FBA08CB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35779566"/>
              </p:ext>
            </p:extLst>
          </p:nvPr>
        </p:nvGraphicFramePr>
        <p:xfrm>
          <a:off x="846277" y="1635183"/>
          <a:ext cx="10278923" cy="4156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92072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What are my retirement options?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6D55494-2B2C-AD53-81A8-4C6D6FA4F6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2904274"/>
              </p:ext>
            </p:extLst>
          </p:nvPr>
        </p:nvGraphicFramePr>
        <p:xfrm>
          <a:off x="403199" y="1195778"/>
          <a:ext cx="11376025" cy="4962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5579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50AD670-62E3-E82A-489B-28C870090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7636" y="1117400"/>
            <a:ext cx="4028948" cy="490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If anticipated, how is </a:t>
            </a:r>
            <a:r>
              <a:rPr lang="en-US"/>
              <a:t>it calculated?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6724C2-90C9-3179-1079-5A8AC365305D}"/>
              </a:ext>
            </a:extLst>
          </p:cNvPr>
          <p:cNvSpPr txBox="1"/>
          <p:nvPr/>
        </p:nvSpPr>
        <p:spPr>
          <a:xfrm>
            <a:off x="398462" y="2800924"/>
            <a:ext cx="6867526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CH" sz="2300" b="1" dirty="0" err="1"/>
              <a:t>Amount</a:t>
            </a:r>
            <a:r>
              <a:rPr lang="fr-CH" sz="2300" b="1" dirty="0"/>
              <a:t>:</a:t>
            </a:r>
          </a:p>
          <a:p>
            <a:pPr algn="l"/>
            <a:endParaRPr lang="fr-CH" sz="2300" dirty="0"/>
          </a:p>
          <a:p>
            <a:pPr algn="l"/>
            <a:r>
              <a:rPr lang="fr-CH" sz="2300" dirty="0"/>
              <a:t>Retirement pension * relevant factor </a:t>
            </a:r>
            <a:r>
              <a:rPr lang="fr-CH" sz="2300" dirty="0" err="1"/>
              <a:t>according</a:t>
            </a:r>
            <a:r>
              <a:rPr lang="fr-CH" sz="2300" dirty="0"/>
              <a:t> to the </a:t>
            </a:r>
            <a:r>
              <a:rPr lang="fr-CH" sz="2300" dirty="0" err="1"/>
              <a:t>age</a:t>
            </a:r>
            <a:endParaRPr lang="en-GB" sz="23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D1E9E6C-795B-22DD-C9B4-1D8C3298AF3C}"/>
              </a:ext>
            </a:extLst>
          </p:cNvPr>
          <p:cNvSpPr/>
          <p:nvPr/>
        </p:nvSpPr>
        <p:spPr>
          <a:xfrm>
            <a:off x="8458200" y="3200400"/>
            <a:ext cx="2286000" cy="762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264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555413" cy="1065742"/>
          </a:xfrm>
        </p:spPr>
        <p:txBody>
          <a:bodyPr/>
          <a:lstStyle/>
          <a:p>
            <a:r>
              <a:rPr lang="en-GB" sz="3200" b="1" dirty="0"/>
              <a:t>Will I have other benefits added or contributions deducted?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457199" y="1170087"/>
            <a:ext cx="11326813" cy="55399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CH" sz="2400" b="1" dirty="0"/>
              <a:t>Benefits </a:t>
            </a:r>
            <a:r>
              <a:rPr lang="fr-CH" sz="2400" b="1" dirty="0" err="1"/>
              <a:t>that</a:t>
            </a:r>
            <a:r>
              <a:rPr lang="fr-CH" sz="2400" b="1" dirty="0"/>
              <a:t> </a:t>
            </a:r>
            <a:r>
              <a:rPr lang="fr-CH" sz="2400" b="1" dirty="0" err="1"/>
              <a:t>may</a:t>
            </a:r>
            <a:r>
              <a:rPr lang="fr-CH" sz="2400" b="1" dirty="0"/>
              <a:t> </a:t>
            </a:r>
            <a:r>
              <a:rPr lang="fr-CH" sz="2400" b="1" dirty="0" err="1"/>
              <a:t>be</a:t>
            </a:r>
            <a:r>
              <a:rPr lang="fr-CH" sz="2400" b="1" dirty="0"/>
              <a:t> </a:t>
            </a:r>
            <a:r>
              <a:rPr lang="fr-CH" sz="2400" b="1" dirty="0" err="1"/>
              <a:t>added</a:t>
            </a:r>
            <a:r>
              <a:rPr lang="fr-CH" sz="2400" b="1" dirty="0"/>
              <a:t> to the basic pension (if applicable):</a:t>
            </a:r>
          </a:p>
          <a:p>
            <a:endParaRPr lang="fr-CH" sz="2400" dirty="0"/>
          </a:p>
          <a:p>
            <a:pPr>
              <a:tabLst>
                <a:tab pos="200025" algn="l"/>
              </a:tabLst>
            </a:pPr>
            <a:r>
              <a:rPr lang="fr-CH" sz="2400" dirty="0"/>
              <a:t>+ </a:t>
            </a:r>
            <a:r>
              <a:rPr lang="fr-CH" sz="2400" dirty="0" err="1"/>
              <a:t>family</a:t>
            </a:r>
            <a:r>
              <a:rPr lang="fr-CH" sz="2400" dirty="0"/>
              <a:t> </a:t>
            </a:r>
            <a:r>
              <a:rPr lang="fr-CH" sz="2400" dirty="0" err="1"/>
              <a:t>allowance</a:t>
            </a:r>
            <a:r>
              <a:rPr lang="fr-CH" sz="2400" dirty="0"/>
              <a:t> (if </a:t>
            </a:r>
            <a:r>
              <a:rPr lang="fr-CH" sz="2400" dirty="0" err="1"/>
              <a:t>married</a:t>
            </a:r>
            <a:r>
              <a:rPr lang="fr-CH" sz="2400" dirty="0"/>
              <a:t> or </a:t>
            </a:r>
            <a:r>
              <a:rPr lang="fr-CH" sz="2400" dirty="0" err="1"/>
              <a:t>unmarried</a:t>
            </a:r>
            <a:r>
              <a:rPr lang="fr-CH" sz="2400" dirty="0"/>
              <a:t> </a:t>
            </a:r>
            <a:r>
              <a:rPr lang="fr-CH" sz="2400" dirty="0" err="1"/>
              <a:t>with</a:t>
            </a:r>
            <a:r>
              <a:rPr lang="fr-CH" sz="2400" dirty="0"/>
              <a:t> </a:t>
            </a:r>
            <a:r>
              <a:rPr lang="fr-CH" sz="2400" dirty="0" err="1"/>
              <a:t>dependent</a:t>
            </a:r>
            <a:r>
              <a:rPr lang="fr-CH" sz="2400" dirty="0"/>
              <a:t> </a:t>
            </a:r>
            <a:r>
              <a:rPr lang="fr-CH" sz="2400" dirty="0" err="1"/>
              <a:t>children</a:t>
            </a:r>
            <a:r>
              <a:rPr lang="fr-CH" sz="2400" dirty="0"/>
              <a:t>)</a:t>
            </a:r>
          </a:p>
          <a:p>
            <a:pPr>
              <a:tabLst>
                <a:tab pos="200025" algn="l"/>
              </a:tabLst>
            </a:pPr>
            <a:r>
              <a:rPr lang="fr-CH" sz="2400" dirty="0"/>
              <a:t>+ </a:t>
            </a:r>
            <a:r>
              <a:rPr lang="fr-CH" sz="2400" dirty="0" err="1"/>
              <a:t>child</a:t>
            </a:r>
            <a:r>
              <a:rPr lang="fr-CH" sz="2400" dirty="0"/>
              <a:t> </a:t>
            </a:r>
            <a:r>
              <a:rPr lang="fr-CH" sz="2400" dirty="0" err="1"/>
              <a:t>allowance</a:t>
            </a:r>
            <a:r>
              <a:rPr lang="fr-CH" sz="2400" dirty="0"/>
              <a:t> (if </a:t>
            </a:r>
            <a:r>
              <a:rPr lang="fr-CH" sz="2400" dirty="0" err="1"/>
              <a:t>dependent</a:t>
            </a:r>
            <a:r>
              <a:rPr lang="fr-CH" sz="2400" dirty="0"/>
              <a:t> </a:t>
            </a:r>
            <a:r>
              <a:rPr lang="fr-CH" sz="2400" dirty="0" err="1"/>
              <a:t>children</a:t>
            </a:r>
            <a:r>
              <a:rPr lang="fr-CH" sz="2400" dirty="0"/>
              <a:t>)</a:t>
            </a:r>
          </a:p>
          <a:p>
            <a:pPr marL="214313" indent="-214313">
              <a:buFontTx/>
              <a:buChar char="-"/>
            </a:pPr>
            <a:endParaRPr lang="fr-CH" sz="2400" dirty="0"/>
          </a:p>
          <a:p>
            <a:r>
              <a:rPr lang="fr-CH" sz="2400" b="1" dirty="0"/>
              <a:t>Contributions </a:t>
            </a:r>
            <a:r>
              <a:rPr lang="fr-CH" sz="2400" b="1" dirty="0" err="1"/>
              <a:t>deducted</a:t>
            </a:r>
            <a:r>
              <a:rPr lang="fr-CH" sz="2400" b="1" dirty="0"/>
              <a:t> </a:t>
            </a:r>
            <a:r>
              <a:rPr lang="fr-CH" sz="2400" b="1" dirty="0" err="1"/>
              <a:t>from</a:t>
            </a:r>
            <a:r>
              <a:rPr lang="fr-CH" sz="2400" b="1" dirty="0"/>
              <a:t> the basic pension (</a:t>
            </a:r>
            <a:r>
              <a:rPr lang="fr-CH" sz="2400" b="1" dirty="0" err="1"/>
              <a:t>optional</a:t>
            </a:r>
            <a:r>
              <a:rPr lang="fr-CH" sz="2400" b="1" dirty="0"/>
              <a:t>):</a:t>
            </a:r>
          </a:p>
          <a:p>
            <a:endParaRPr lang="fr-CH" sz="2400" dirty="0"/>
          </a:p>
          <a:p>
            <a:pPr marL="214313" indent="-214313">
              <a:buFontTx/>
              <a:buChar char="-"/>
            </a:pPr>
            <a:r>
              <a:rPr lang="fr-CH" sz="2400" dirty="0" err="1"/>
              <a:t>health</a:t>
            </a:r>
            <a:r>
              <a:rPr lang="fr-CH" sz="2400" dirty="0"/>
              <a:t> </a:t>
            </a:r>
            <a:r>
              <a:rPr lang="fr-CH" sz="2400" dirty="0" err="1"/>
              <a:t>insurance</a:t>
            </a:r>
            <a:r>
              <a:rPr lang="fr-CH" sz="2400" dirty="0"/>
              <a:t> (main premium + </a:t>
            </a:r>
            <a:r>
              <a:rPr lang="fr-CH" sz="2400" dirty="0" err="1"/>
              <a:t>complementary</a:t>
            </a:r>
            <a:r>
              <a:rPr lang="fr-CH" sz="2400" dirty="0"/>
              <a:t> for </a:t>
            </a:r>
            <a:r>
              <a:rPr lang="fr-CH" sz="2400" dirty="0" err="1"/>
              <a:t>spouse</a:t>
            </a:r>
            <a:r>
              <a:rPr lang="fr-CH" sz="2400" dirty="0"/>
              <a:t> if applicable)</a:t>
            </a:r>
          </a:p>
          <a:p>
            <a:pPr marL="214313" indent="-214313">
              <a:buFontTx/>
              <a:buChar char="-"/>
            </a:pPr>
            <a:r>
              <a:rPr lang="fr-CH" sz="2400" dirty="0"/>
              <a:t>life </a:t>
            </a:r>
            <a:r>
              <a:rPr lang="fr-CH" sz="2400" dirty="0" err="1"/>
              <a:t>insurance</a:t>
            </a:r>
            <a:endParaRPr lang="fr-CH" sz="2400" dirty="0"/>
          </a:p>
          <a:p>
            <a:pPr marL="214313" indent="-214313">
              <a:buFontTx/>
              <a:buChar char="-"/>
            </a:pPr>
            <a:endParaRPr lang="fr-CH" sz="2400" dirty="0"/>
          </a:p>
          <a:p>
            <a:r>
              <a:rPr lang="fr-CH" sz="2400" b="1" dirty="0" err="1"/>
              <a:t>Reminder</a:t>
            </a:r>
            <a:r>
              <a:rPr lang="fr-CH" sz="2400" b="1" dirty="0"/>
              <a:t>:</a:t>
            </a:r>
          </a:p>
          <a:p>
            <a:r>
              <a:rPr lang="fr-CH" sz="2400" dirty="0" err="1"/>
              <a:t>Educational</a:t>
            </a:r>
            <a:r>
              <a:rPr lang="fr-CH" sz="2400" dirty="0"/>
              <a:t> </a:t>
            </a:r>
            <a:r>
              <a:rPr lang="fr-CH" sz="2400" dirty="0" err="1"/>
              <a:t>fees</a:t>
            </a:r>
            <a:r>
              <a:rPr lang="fr-CH" sz="2400" dirty="0"/>
              <a:t> are not </a:t>
            </a:r>
            <a:r>
              <a:rPr lang="fr-CH" sz="2400" dirty="0" err="1"/>
              <a:t>reimbursed</a:t>
            </a:r>
            <a:r>
              <a:rPr lang="fr-CH" sz="2400" dirty="0"/>
              <a:t> to </a:t>
            </a:r>
            <a:r>
              <a:rPr lang="fr-CH" sz="2400" dirty="0" err="1"/>
              <a:t>beneficiaries</a:t>
            </a:r>
            <a:endParaRPr lang="en-GB" sz="2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2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2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EE85C005-2DC5-677C-F8FB-AD8CD74D8C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2859603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6DFE63F-B940-DAEE-C061-D3343D4F13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222" y="1188719"/>
            <a:ext cx="4913333" cy="490728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sz="3600" b="1" dirty="0"/>
              <a:t>How and when do I receive my pension?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CB2065-41B7-764B-94AD-44616250803B}"/>
              </a:ext>
            </a:extLst>
          </p:cNvPr>
          <p:cNvSpPr/>
          <p:nvPr/>
        </p:nvSpPr>
        <p:spPr>
          <a:xfrm>
            <a:off x="5829300" y="1445009"/>
            <a:ext cx="4966436" cy="809452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800" dirty="0">
                <a:solidFill>
                  <a:schemeClr val="accent1"/>
                </a:solidFill>
              </a:rPr>
              <a:t>Pensions are paid, in CHF, into a personal bank account in Switzerland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37587E2-611B-CD71-6EA9-F32FDBA611A3}"/>
              </a:ext>
            </a:extLst>
          </p:cNvPr>
          <p:cNvSpPr/>
          <p:nvPr/>
        </p:nvSpPr>
        <p:spPr>
          <a:xfrm>
            <a:off x="2829942" y="4557189"/>
            <a:ext cx="4928336" cy="776811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>
                <a:solidFill>
                  <a:schemeClr val="accent1"/>
                </a:solidFill>
              </a:rPr>
              <a:t>Payment dates can be found on our website and in the December CERN Bulletin</a:t>
            </a:r>
          </a:p>
        </p:txBody>
      </p:sp>
      <p:sp>
        <p:nvSpPr>
          <p:cNvPr id="12" name="Arrow: Left 11">
            <a:extLst>
              <a:ext uri="{FF2B5EF4-FFF2-40B4-BE49-F238E27FC236}">
                <a16:creationId xmlns:a16="http://schemas.microsoft.com/office/drawing/2014/main" id="{C5B7CE7A-6AE9-EBC2-04A5-963119B6C4C5}"/>
              </a:ext>
            </a:extLst>
          </p:cNvPr>
          <p:cNvSpPr/>
          <p:nvPr/>
        </p:nvSpPr>
        <p:spPr>
          <a:xfrm>
            <a:off x="1752600" y="4755094"/>
            <a:ext cx="914400" cy="381000"/>
          </a:xfrm>
          <a:prstGeom prst="lef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D43098-AD16-37B1-F39F-87F6BE5FA2C0}"/>
              </a:ext>
            </a:extLst>
          </p:cNvPr>
          <p:cNvSpPr/>
          <p:nvPr/>
        </p:nvSpPr>
        <p:spPr>
          <a:xfrm>
            <a:off x="5829300" y="2438400"/>
            <a:ext cx="4966436" cy="809452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800" dirty="0">
                <a:solidFill>
                  <a:schemeClr val="accent1"/>
                </a:solidFill>
              </a:rPr>
              <a:t>Joint accounts accepted to avoid delay in the payment of surviving spouse’s pension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70E32EC-DF07-29B3-F46D-A33179523D92}"/>
              </a:ext>
            </a:extLst>
          </p:cNvPr>
          <p:cNvSpPr/>
          <p:nvPr/>
        </p:nvSpPr>
        <p:spPr>
          <a:xfrm>
            <a:off x="5829300" y="3384116"/>
            <a:ext cx="4966436" cy="722356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>
                <a:solidFill>
                  <a:schemeClr val="accent1"/>
                </a:solidFill>
              </a:rPr>
              <a:t>Pensions are paid between the 6th and the 8th of each month for the current month</a:t>
            </a:r>
          </a:p>
        </p:txBody>
      </p:sp>
    </p:spTree>
    <p:extLst>
      <p:ext uri="{BB962C8B-B14F-4D97-AF65-F5344CB8AC3E}">
        <p14:creationId xmlns:p14="http://schemas.microsoft.com/office/powerpoint/2010/main" val="3498264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 err="1"/>
              <a:t>What</a:t>
            </a:r>
            <a:r>
              <a:rPr lang="fr-CH" sz="3600" b="1" dirty="0"/>
              <a:t> </a:t>
            </a:r>
            <a:r>
              <a:rPr lang="fr-CH" sz="3600" b="1" dirty="0" err="1"/>
              <a:t>formalities</a:t>
            </a:r>
            <a:r>
              <a:rPr lang="fr-CH" sz="3600" b="1" dirty="0"/>
              <a:t> do I </a:t>
            </a:r>
            <a:r>
              <a:rPr lang="fr-CH" sz="3600" b="1" dirty="0" err="1"/>
              <a:t>need</a:t>
            </a:r>
            <a:r>
              <a:rPr lang="fr-CH" sz="3600" b="1" dirty="0"/>
              <a:t> to </a:t>
            </a:r>
            <a:r>
              <a:rPr lang="fr-CH" sz="3600" b="1" dirty="0" err="1"/>
              <a:t>complete</a:t>
            </a:r>
            <a:r>
              <a:rPr lang="fr-CH" sz="3600" b="1" dirty="0"/>
              <a:t>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457200" y="762000"/>
            <a:ext cx="11326811" cy="61555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endParaRPr lang="fr-CH" sz="32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CH" sz="3200" dirty="0"/>
              <a:t>Application for a pension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CH" sz="3200" dirty="0"/>
          </a:p>
          <a:p>
            <a:pPr marL="493713" indent="-457200">
              <a:buFont typeface="Arial" panose="020B0604020202020204" pitchFamily="34" charset="0"/>
              <a:buChar char="•"/>
            </a:pPr>
            <a:r>
              <a:rPr lang="en-GB" sz="3200" dirty="0"/>
              <a:t>Spouse Health Insurance &amp; Professional Income Declaration (SHIPID) (if applicable)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CH" sz="3200" dirty="0"/>
          </a:p>
          <a:p>
            <a:pPr marL="493713" indent="-457200">
              <a:buFont typeface="Arial" panose="020B0604020202020204" pitchFamily="34" charset="0"/>
              <a:buChar char="•"/>
            </a:pPr>
            <a:r>
              <a:rPr lang="fr-CH" sz="3200" dirty="0"/>
              <a:t>Life </a:t>
            </a:r>
            <a:r>
              <a:rPr lang="fr-CH" sz="3200" dirty="0" err="1"/>
              <a:t>insurance</a:t>
            </a:r>
            <a:r>
              <a:rPr lang="fr-CH" sz="3200" dirty="0"/>
              <a:t> (if applicable)</a:t>
            </a:r>
          </a:p>
          <a:p>
            <a:pPr marL="493713" indent="-457200">
              <a:buFont typeface="Arial" panose="020B0604020202020204" pitchFamily="34" charset="0"/>
              <a:buChar char="•"/>
            </a:pPr>
            <a:endParaRPr lang="fr-CH" sz="3200" dirty="0"/>
          </a:p>
          <a:p>
            <a:pPr marL="36513"/>
            <a:endParaRPr lang="fr-CH" sz="1000" dirty="0"/>
          </a:p>
          <a:p>
            <a:pPr marL="36513"/>
            <a:r>
              <a:rPr lang="fr-CH" sz="3200" dirty="0"/>
              <a:t>Sent </a:t>
            </a:r>
            <a:r>
              <a:rPr lang="fr-CH" sz="3200" dirty="0" err="1"/>
              <a:t>three</a:t>
            </a:r>
            <a:r>
              <a:rPr lang="fr-CH" sz="3200" dirty="0"/>
              <a:t> </a:t>
            </a:r>
            <a:r>
              <a:rPr lang="fr-CH" sz="3200" dirty="0" err="1"/>
              <a:t>months</a:t>
            </a:r>
            <a:r>
              <a:rPr lang="fr-CH" sz="3200" dirty="0"/>
              <a:t> </a:t>
            </a:r>
            <a:r>
              <a:rPr lang="fr-CH" sz="3200" dirty="0" err="1"/>
              <a:t>before</a:t>
            </a:r>
            <a:r>
              <a:rPr lang="fr-CH" sz="3200" dirty="0"/>
              <a:t> the </a:t>
            </a:r>
            <a:r>
              <a:rPr lang="fr-CH" sz="3200" dirty="0" err="1"/>
              <a:t>contract</a:t>
            </a:r>
            <a:r>
              <a:rPr lang="fr-CH" sz="3200" dirty="0"/>
              <a:t> end date or </a:t>
            </a:r>
            <a:r>
              <a:rPr lang="fr-CH" sz="3200" dirty="0" err="1"/>
              <a:t>before</a:t>
            </a:r>
            <a:r>
              <a:rPr lang="fr-CH" sz="3200" dirty="0"/>
              <a:t> </a:t>
            </a:r>
            <a:r>
              <a:rPr lang="fr-CH" sz="3200" dirty="0" err="1"/>
              <a:t>physical</a:t>
            </a:r>
            <a:r>
              <a:rPr lang="fr-CH" sz="3200" dirty="0"/>
              <a:t> </a:t>
            </a:r>
            <a:r>
              <a:rPr lang="fr-CH" sz="3200" dirty="0" err="1"/>
              <a:t>departure</a:t>
            </a:r>
            <a:r>
              <a:rPr lang="fr-CH" sz="3200" dirty="0"/>
              <a:t> </a:t>
            </a:r>
            <a:r>
              <a:rPr lang="fr-CH" sz="3200" dirty="0" err="1"/>
              <a:t>from</a:t>
            </a:r>
            <a:r>
              <a:rPr lang="fr-CH" sz="3200" dirty="0"/>
              <a:t> the Organisation</a:t>
            </a:r>
          </a:p>
          <a:p>
            <a:pPr marL="493713" indent="-457200">
              <a:buFont typeface="Arial" panose="020B0604020202020204" pitchFamily="34" charset="0"/>
              <a:buChar char="•"/>
            </a:pPr>
            <a:endParaRPr lang="fr-CH" sz="3200" dirty="0"/>
          </a:p>
          <a:p>
            <a:pPr algn="just"/>
            <a:endParaRPr lang="en-GB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80E7F9-F5CC-7976-2EF7-801ED7E48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3053856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dirty="0"/>
              <a:t>What c</a:t>
            </a:r>
            <a:r>
              <a:rPr lang="en-GB" sz="3600" b="1" dirty="0"/>
              <a:t>ommunication will I receive on retirement?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F48F47F-0CD8-B06E-5C39-C5A6208F974F}"/>
              </a:ext>
            </a:extLst>
          </p:cNvPr>
          <p:cNvSpPr/>
          <p:nvPr/>
        </p:nvSpPr>
        <p:spPr>
          <a:xfrm>
            <a:off x="497608" y="1181607"/>
            <a:ext cx="10827704" cy="612378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800" dirty="0">
                <a:solidFill>
                  <a:schemeClr val="accent1"/>
                </a:solidFill>
              </a:rPr>
              <a:t>Currently, all communication are sent, by post, to the main beneficiary or legal representative only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05F48AA-6C3F-61D6-10AE-84338926A2F1}"/>
              </a:ext>
            </a:extLst>
          </p:cNvPr>
          <p:cNvSpPr/>
          <p:nvPr/>
        </p:nvSpPr>
        <p:spPr>
          <a:xfrm>
            <a:off x="497608" y="3491543"/>
            <a:ext cx="6927408" cy="895515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accent1"/>
                </a:solidFill>
              </a:rPr>
              <a:t>On your pension start date you will receive a pension entitlement letter and a document with “key information for beneficiaries”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92D3CE-0E88-65BD-859F-5E19D1C446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418" y="1990499"/>
            <a:ext cx="2916894" cy="40889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1127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dirty="0"/>
              <a:t>What c</a:t>
            </a:r>
            <a:r>
              <a:rPr lang="en-GB" sz="3600" b="1" dirty="0"/>
              <a:t>ommunication will I receive during the year?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3029E8B-2BFF-A791-D362-0D9FBA08CB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3430824"/>
              </p:ext>
            </p:extLst>
          </p:nvPr>
        </p:nvGraphicFramePr>
        <p:xfrm>
          <a:off x="452411" y="2092382"/>
          <a:ext cx="10278923" cy="4392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rrow: Right 4">
            <a:extLst>
              <a:ext uri="{FF2B5EF4-FFF2-40B4-BE49-F238E27FC236}">
                <a16:creationId xmlns:a16="http://schemas.microsoft.com/office/drawing/2014/main" id="{1E3EE51D-203E-1D1E-C563-712313EBC5CF}"/>
              </a:ext>
            </a:extLst>
          </p:cNvPr>
          <p:cNvSpPr/>
          <p:nvPr/>
        </p:nvSpPr>
        <p:spPr>
          <a:xfrm>
            <a:off x="457200" y="1074255"/>
            <a:ext cx="11282388" cy="175260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F48F47F-0CD8-B06E-5C39-C5A6208F974F}"/>
              </a:ext>
            </a:extLst>
          </p:cNvPr>
          <p:cNvSpPr/>
          <p:nvPr/>
        </p:nvSpPr>
        <p:spPr>
          <a:xfrm>
            <a:off x="463993" y="1840832"/>
            <a:ext cx="1826796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January</a:t>
            </a:r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831934C-7214-8ACC-9B25-9D0F8256BDDE}"/>
              </a:ext>
            </a:extLst>
          </p:cNvPr>
          <p:cNvSpPr/>
          <p:nvPr/>
        </p:nvSpPr>
        <p:spPr>
          <a:xfrm>
            <a:off x="2554481" y="1840832"/>
            <a:ext cx="1883945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February</a:t>
            </a:r>
            <a:endParaRPr 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BD71544-7122-2EDA-6E7F-64086F08D30C}"/>
              </a:ext>
            </a:extLst>
          </p:cNvPr>
          <p:cNvSpPr/>
          <p:nvPr/>
        </p:nvSpPr>
        <p:spPr>
          <a:xfrm>
            <a:off x="4650984" y="1828800"/>
            <a:ext cx="1883946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June</a:t>
            </a:r>
            <a:endParaRPr 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65DBBFE-DB7D-C2D9-1B3A-E955D3F23A1A}"/>
              </a:ext>
            </a:extLst>
          </p:cNvPr>
          <p:cNvSpPr/>
          <p:nvPr/>
        </p:nvSpPr>
        <p:spPr>
          <a:xfrm>
            <a:off x="6798621" y="1840832"/>
            <a:ext cx="1833589" cy="445168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November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84B329-66DE-24D6-961C-D15CFC9A2F91}"/>
              </a:ext>
            </a:extLst>
          </p:cNvPr>
          <p:cNvSpPr/>
          <p:nvPr/>
        </p:nvSpPr>
        <p:spPr>
          <a:xfrm>
            <a:off x="8887104" y="1840832"/>
            <a:ext cx="1833589" cy="445168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December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857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14489</TotalTime>
  <Words>1250</Words>
  <Application>Microsoft Office PowerPoint</Application>
  <PresentationFormat>Widescreen</PresentationFormat>
  <Paragraphs>204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Office Theme</vt:lpstr>
      <vt:lpstr>PENSION FUND  Preparing for retirement</vt:lpstr>
      <vt:lpstr>Retirement Pension - Reminder </vt:lpstr>
      <vt:lpstr>What are my retirement options?</vt:lpstr>
      <vt:lpstr>If anticipated, how is it calculated?</vt:lpstr>
      <vt:lpstr>Will I have other benefits added or contributions deducted?</vt:lpstr>
      <vt:lpstr>How and when do I receive my pension?</vt:lpstr>
      <vt:lpstr>What formalities do I need to complete?</vt:lpstr>
      <vt:lpstr>What communication will I receive on retirement?</vt:lpstr>
      <vt:lpstr>What communication will I receive during the year?</vt:lpstr>
      <vt:lpstr>Change of personal data, what do I have to do?</vt:lpstr>
      <vt:lpstr>What happens in the event of death?</vt:lpstr>
      <vt:lpstr>Will my spouse receive a pension?</vt:lpstr>
      <vt:lpstr>What about my ex-spouse(s)?</vt:lpstr>
      <vt:lpstr>And my children?</vt:lpstr>
      <vt:lpstr>Are my benefits subject to indexation?</vt:lpstr>
      <vt:lpstr>Where can I find out more about my pension?</vt:lpstr>
      <vt:lpstr>And what about the Pension Fund?</vt:lpstr>
      <vt:lpstr>Benefits Service – we are here to help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Benefits Service Dashboard</dc:title>
  <dc:creator>Kandy Elizabeth Mitchell</dc:creator>
  <cp:lastModifiedBy>Emilie Clerc</cp:lastModifiedBy>
  <cp:revision>1047</cp:revision>
  <cp:lastPrinted>2023-10-10T07:29:45Z</cp:lastPrinted>
  <dcterms:created xsi:type="dcterms:W3CDTF">2021-09-10T12:54:27Z</dcterms:created>
  <dcterms:modified xsi:type="dcterms:W3CDTF">2024-10-08T09:23:51Z</dcterms:modified>
</cp:coreProperties>
</file>