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789" r:id="rId5"/>
    <p:sldId id="970" r:id="rId6"/>
    <p:sldId id="977" r:id="rId7"/>
    <p:sldId id="972" r:id="rId8"/>
    <p:sldId id="973" r:id="rId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  <a:srgbClr val="0000FF"/>
    <a:srgbClr val="0066FF"/>
    <a:srgbClr val="000099"/>
    <a:srgbClr val="CCFFCC"/>
    <a:srgbClr val="3366FF"/>
    <a:srgbClr val="FFFF66"/>
    <a:srgbClr val="00FF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4" autoAdjust="0"/>
    <p:restoredTop sz="94364" autoAdjust="0"/>
  </p:normalViewPr>
  <p:slideViewPr>
    <p:cSldViewPr snapToObjects="1" showGuides="1">
      <p:cViewPr varScale="1">
        <p:scale>
          <a:sx n="93" d="100"/>
          <a:sy n="93" d="100"/>
        </p:scale>
        <p:origin x="1044" y="9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31144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1.png@01DAADE9.511E5AE0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447487" TargetMode="External"/><Relationship Id="rId3" Type="http://schemas.openxmlformats.org/officeDocument/2006/relationships/hyperlink" Target="https://edms.cern.ch/document/1736688" TargetMode="External"/><Relationship Id="rId7" Type="http://schemas.openxmlformats.org/officeDocument/2006/relationships/hyperlink" Target="https://edms.cern.ch/document/2496377" TargetMode="External"/><Relationship Id="rId2" Type="http://schemas.openxmlformats.org/officeDocument/2006/relationships/hyperlink" Target="https://edms.cern.ch/document/199615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428078/" TargetMode="External"/><Relationship Id="rId5" Type="http://schemas.openxmlformats.org/officeDocument/2006/relationships/hyperlink" Target="https://edms.cern.ch/document/2333499" TargetMode="External"/><Relationship Id="rId4" Type="http://schemas.openxmlformats.org/officeDocument/2006/relationships/hyperlink" Target="https://edms.cern.ch/document/2268225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132280/1" TargetMode="External"/><Relationship Id="rId13" Type="http://schemas.openxmlformats.org/officeDocument/2006/relationships/hyperlink" Target="https://edms.cern.ch/document/2963109/2.0" TargetMode="External"/><Relationship Id="rId18" Type="http://schemas.openxmlformats.org/officeDocument/2006/relationships/hyperlink" Target="https://edms.cern.ch/document/3057190/1" TargetMode="External"/><Relationship Id="rId3" Type="http://schemas.openxmlformats.org/officeDocument/2006/relationships/hyperlink" Target="https://edms5.cern.ch/pls/asbuilt/mtf_equip.eqp_main_top?cookie=75831978&amp;p_rec_id=HCMQXFBC08-CR000145&amp;p_rec_type=A" TargetMode="External"/><Relationship Id="rId21" Type="http://schemas.openxmlformats.org/officeDocument/2006/relationships/hyperlink" Target="https://edms.cern.ch/document/3132192/1" TargetMode="External"/><Relationship Id="rId7" Type="http://schemas.openxmlformats.org/officeDocument/2006/relationships/hyperlink" Target="https://edms.cern.ch/document/3101766/1" TargetMode="External"/><Relationship Id="rId12" Type="http://schemas.openxmlformats.org/officeDocument/2006/relationships/hyperlink" Target="https://edms.cern.ch/document/2822508/1.0" TargetMode="External"/><Relationship Id="rId17" Type="http://schemas.openxmlformats.org/officeDocument/2006/relationships/hyperlink" Target="https://edms.cern.ch/document/3103305/1" TargetMode="External"/><Relationship Id="rId25" Type="http://schemas.openxmlformats.org/officeDocument/2006/relationships/hyperlink" Target="https://edms.cern.ch/document/3128588/1" TargetMode="External"/><Relationship Id="rId2" Type="http://schemas.openxmlformats.org/officeDocument/2006/relationships/hyperlink" Target="https://edms5.cern.ch/pls/asbuilt/mtf_equip.eqp_main_top?cookie=75831978&amp;p_rec_id=HCMQXFBC08-CR000138&amp;p_rec_type=A" TargetMode="External"/><Relationship Id="rId16" Type="http://schemas.openxmlformats.org/officeDocument/2006/relationships/hyperlink" Target="https://edms.cern.ch/document/3088813/1" TargetMode="External"/><Relationship Id="rId20" Type="http://schemas.openxmlformats.org/officeDocument/2006/relationships/hyperlink" Target="https://edms.cern.ch/document/3130007/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012883/1" TargetMode="External"/><Relationship Id="rId11" Type="http://schemas.openxmlformats.org/officeDocument/2006/relationships/hyperlink" Target="https://edms.cern.ch/document/3058659/1.0" TargetMode="External"/><Relationship Id="rId24" Type="http://schemas.openxmlformats.org/officeDocument/2006/relationships/hyperlink" Target="https://edms.cern.ch/document/3102951/1" TargetMode="External"/><Relationship Id="rId5" Type="http://schemas.openxmlformats.org/officeDocument/2006/relationships/hyperlink" Target="https://edms5.cern.ch/pls/asbuilt/mtf_equip.eqp_main_top?cookie=75831978&amp;p_rec_id=HCMQXFBC08-CR000147&amp;p_rec_type=A" TargetMode="External"/><Relationship Id="rId15" Type="http://schemas.openxmlformats.org/officeDocument/2006/relationships/hyperlink" Target="https://edms.cern.ch/document/3073618/2" TargetMode="External"/><Relationship Id="rId23" Type="http://schemas.openxmlformats.org/officeDocument/2006/relationships/hyperlink" Target="https://edms.cern.ch/document/3089514/1" TargetMode="External"/><Relationship Id="rId10" Type="http://schemas.openxmlformats.org/officeDocument/2006/relationships/hyperlink" Target="https://edms.cern.ch/document/2772486/1.0" TargetMode="External"/><Relationship Id="rId19" Type="http://schemas.openxmlformats.org/officeDocument/2006/relationships/hyperlink" Target="https://edms.cern.ch/document/3102082/2" TargetMode="External"/><Relationship Id="rId4" Type="http://schemas.openxmlformats.org/officeDocument/2006/relationships/hyperlink" Target="https://edms5.cern.ch/pls/asbuilt/mtf_equip.eqp_main_top?cookie=75831978&amp;p_rec_id=HCMQXFBC08-CR000146&amp;p_rec_type=A" TargetMode="External"/><Relationship Id="rId9" Type="http://schemas.openxmlformats.org/officeDocument/2006/relationships/hyperlink" Target="https://edms.cern.ch/document/3132282/1" TargetMode="External"/><Relationship Id="rId14" Type="http://schemas.openxmlformats.org/officeDocument/2006/relationships/hyperlink" Target="https://edms.cern.ch/document/2977423/1" TargetMode="External"/><Relationship Id="rId22" Type="http://schemas.openxmlformats.org/officeDocument/2006/relationships/hyperlink" Target="https://edms.cern.ch/document/3044255/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2337792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Technical Meeting on MQXFB07 Coils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Introduction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591968" cy="1498104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chemeClr val="tx1"/>
                </a:solidFill>
              </a:rPr>
              <a:t>Susana Izquierdo Bermudez, Nicholas Lusa, Penelope Quassolo, Lucie Baudin</a:t>
            </a:r>
          </a:p>
          <a:p>
            <a:endParaRPr lang="en-GB" sz="1800" dirty="0">
              <a:solidFill>
                <a:schemeClr val="tx1"/>
              </a:solidFill>
            </a:endParaRPr>
          </a:p>
          <a:p>
            <a:r>
              <a:rPr lang="en-GB" sz="1600" dirty="0">
                <a:hlinkClick r:id="rId2"/>
              </a:rPr>
              <a:t>Technical meeting to review coils for MQXFB07 (11 July 2024) · Indico (cern.ch)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11/07/2024</a:t>
            </a: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2326-BDDA-44B8-A530-0986E58A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6C7CD-96BC-465B-A213-81F4BE62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781A86B-7B8E-43B7-8C56-C62BB61992D9}"/>
              </a:ext>
            </a:extLst>
          </p:cNvPr>
          <p:cNvSpPr txBox="1">
            <a:spLocks/>
          </p:cNvSpPr>
          <p:nvPr/>
        </p:nvSpPr>
        <p:spPr>
          <a:xfrm>
            <a:off x="612000" y="1124744"/>
            <a:ext cx="8202735" cy="42813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Summarize manufacturing data and non-conformities for the coils to be assembled in MQXFB07, built using the same procedures as MQXFB03/04/05/06 coils</a:t>
            </a:r>
          </a:p>
          <a:p>
            <a:endParaRPr lang="en-GB" sz="2000" dirty="0"/>
          </a:p>
          <a:p>
            <a:r>
              <a:rPr lang="en-GB" sz="2000" dirty="0"/>
              <a:t>Agenda</a:t>
            </a:r>
            <a:endParaRPr lang="en-GB" dirty="0"/>
          </a:p>
          <a:p>
            <a:pPr lvl="1"/>
            <a:r>
              <a:rPr lang="en-GB" sz="2000" dirty="0"/>
              <a:t>Conductor and cable: </a:t>
            </a:r>
            <a:r>
              <a:rPr lang="en-150" sz="2000" dirty="0"/>
              <a:t>J. </a:t>
            </a:r>
            <a:r>
              <a:rPr lang="en-GB" sz="2000" dirty="0" err="1"/>
              <a:t>Fleiter</a:t>
            </a:r>
            <a:r>
              <a:rPr lang="en-150" sz="2000" dirty="0"/>
              <a:t>,</a:t>
            </a:r>
            <a:r>
              <a:rPr lang="en-GB" sz="2000" dirty="0"/>
              <a:t> S. Hopkins</a:t>
            </a:r>
          </a:p>
          <a:p>
            <a:pPr lvl="1"/>
            <a:r>
              <a:rPr lang="en-GB" sz="2000" dirty="0"/>
              <a:t>Coil fabrication: N. Lusa </a:t>
            </a:r>
          </a:p>
          <a:p>
            <a:pPr lvl="1"/>
            <a:r>
              <a:rPr lang="en-GB" sz="2000" dirty="0"/>
              <a:t>Coil ordering: E. Ravaioli and P. Matilde Quassolo</a:t>
            </a:r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29244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35CD1-14BA-4F52-1E79-621E7CD2F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MQXFB magnet performance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5E2C6-0182-5130-49BB-C4324F330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12" y="957900"/>
            <a:ext cx="8429888" cy="1452398"/>
          </a:xfrm>
        </p:spPr>
        <p:txBody>
          <a:bodyPr>
            <a:normAutofit/>
          </a:bodyPr>
          <a:lstStyle/>
          <a:p>
            <a:pPr lvl="1"/>
            <a:r>
              <a:rPr lang="en-US" sz="1600" b="1" dirty="0">
                <a:solidFill>
                  <a:srgbClr val="FF0000"/>
                </a:solidFill>
                <a:latin typeface="+mj-lt"/>
              </a:rPr>
              <a:t>MQXFB03 </a:t>
            </a:r>
            <a:r>
              <a:rPr lang="en-US" sz="1600" dirty="0">
                <a:latin typeface="+mj-lt"/>
              </a:rPr>
              <a:t>implement a series of features to improve the coils</a:t>
            </a:r>
            <a:r>
              <a:rPr lang="en-US" sz="16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no signs of conductor limitation</a:t>
            </a:r>
            <a:endParaRPr lang="en-US" sz="1600" dirty="0">
              <a:latin typeface="+mj-lt"/>
            </a:endParaRPr>
          </a:p>
          <a:p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00EB2-3B27-67FB-A601-6050783CB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B13F45C-A699-37DD-524D-D4E8FBD25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4006873"/>
            <a:ext cx="2520280" cy="2438336"/>
          </a:xfrm>
          <a:prstGeom prst="rect">
            <a:avLst/>
          </a:prstGeom>
        </p:spPr>
      </p:pic>
      <p:pic>
        <p:nvPicPr>
          <p:cNvPr id="6" name="Picture 5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CF7F7219-79C3-0C8B-0C35-C7DE037A6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000" y="1395003"/>
            <a:ext cx="5040000" cy="258341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D9339B2-00A6-8AB6-D1AF-20F611809659}"/>
              </a:ext>
            </a:extLst>
          </p:cNvPr>
          <p:cNvSpPr txBox="1">
            <a:spLocks/>
          </p:cNvSpPr>
          <p:nvPr/>
        </p:nvSpPr>
        <p:spPr>
          <a:xfrm>
            <a:off x="102112" y="1679296"/>
            <a:ext cx="3499261" cy="28083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b="1" dirty="0">
                <a:solidFill>
                  <a:srgbClr val="FF0000"/>
                </a:solidFill>
                <a:latin typeface="+mj-lt"/>
              </a:rPr>
              <a:t>MQXFB04 </a:t>
            </a:r>
            <a:r>
              <a:rPr lang="en-US" sz="1600" dirty="0">
                <a:latin typeface="+mj-lt"/>
              </a:rPr>
              <a:t>confirms the results</a:t>
            </a:r>
          </a:p>
          <a:p>
            <a:pPr lvl="1"/>
            <a:endParaRPr lang="en-US" sz="1600" dirty="0">
              <a:latin typeface="+mj-lt"/>
            </a:endParaRPr>
          </a:p>
          <a:p>
            <a:pPr lvl="1"/>
            <a:r>
              <a:rPr lang="en-US" sz="1600" dirty="0">
                <a:latin typeface="+mj-lt"/>
              </a:rPr>
              <a:t>Status of next magnets:</a:t>
            </a:r>
          </a:p>
          <a:p>
            <a:pPr lvl="2"/>
            <a:r>
              <a:rPr lang="en-US" sz="1200" dirty="0">
                <a:latin typeface="+mj-lt"/>
              </a:rPr>
              <a:t>MQXFB05: </a:t>
            </a:r>
            <a:r>
              <a:rPr lang="en-US" sz="1200" dirty="0" err="1">
                <a:latin typeface="+mj-lt"/>
              </a:rPr>
              <a:t>cryostating</a:t>
            </a:r>
            <a:r>
              <a:rPr lang="en-US" sz="1200" dirty="0">
                <a:latin typeface="+mj-lt"/>
              </a:rPr>
              <a:t> ongoing, plan to test mid-august</a:t>
            </a:r>
          </a:p>
          <a:p>
            <a:pPr lvl="2"/>
            <a:r>
              <a:rPr lang="en-US" sz="1200" dirty="0">
                <a:latin typeface="+mj-lt"/>
              </a:rPr>
              <a:t>MQXFB05: cold mass assembly ongoing, plan to test January 2025</a:t>
            </a:r>
          </a:p>
          <a:p>
            <a:pPr lvl="2"/>
            <a:endParaRPr lang="en-US" sz="1600" dirty="0">
              <a:latin typeface="+mj-lt"/>
            </a:endParaRPr>
          </a:p>
          <a:p>
            <a:endParaRPr lang="en-GB" sz="1600" dirty="0"/>
          </a:p>
        </p:txBody>
      </p:sp>
      <p:pic>
        <p:nvPicPr>
          <p:cNvPr id="5" name="Picture 4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EDAB3055-0FA8-E1AE-F75A-4A2D450F3CDA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000" y="4099505"/>
            <a:ext cx="5040000" cy="25870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529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9F5E-4335-4414-93BB-E7A93EAC0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documents – </a:t>
            </a:r>
            <a:br>
              <a:rPr lang="en-US" dirty="0"/>
            </a:br>
            <a:r>
              <a:rPr lang="en-US" dirty="0"/>
              <a:t>Acceptance criteria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6BCCCE-5888-4DF0-8D48-14A414562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AFDD374-2EAB-4A1D-BB2B-08F4C903F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732" y="4402088"/>
            <a:ext cx="7920000" cy="1422964"/>
          </a:xfrm>
        </p:spPr>
        <p:txBody>
          <a:bodyPr>
            <a:normAutofit/>
          </a:bodyPr>
          <a:lstStyle/>
          <a:p>
            <a:r>
              <a:rPr lang="en-US" dirty="0"/>
              <a:t>Also see: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Segoe UI" panose="020B0502040204020203" pitchFamily="34" charset="0"/>
              </a:rPr>
              <a:t>MIP: </a:t>
            </a:r>
            <a:r>
              <a:rPr lang="en-GB" b="0" i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EDMS 1996152</a:t>
            </a:r>
            <a:endParaRPr lang="en-GB" b="0" i="0" dirty="0">
              <a:solidFill>
                <a:srgbClr val="444444"/>
              </a:solidFill>
              <a:effectLst/>
              <a:latin typeface="Segoe UI" panose="020B0502040204020203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Segoe UI" panose="020B0502040204020203" pitchFamily="34" charset="0"/>
              </a:rPr>
              <a:t>Flow Chart: </a:t>
            </a:r>
            <a:r>
              <a:rPr lang="en-GB" b="0" i="0" dirty="0">
                <a:solidFill>
                  <a:srgbClr val="444444"/>
                </a:solidFill>
                <a:effectLst/>
                <a:latin typeface="Segoe UI" panose="020B0502040204020203" pitchFamily="34" charset="0"/>
              </a:rPr>
              <a:t> </a:t>
            </a:r>
            <a:r>
              <a:rPr lang="en-GB" b="0" i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 1736688</a:t>
            </a:r>
            <a:endParaRPr lang="en-GB" b="0" i="0" dirty="0">
              <a:solidFill>
                <a:srgbClr val="444444"/>
              </a:solidFill>
              <a:effectLst/>
              <a:latin typeface="Segoe UI" panose="020B0502040204020203" pitchFamily="34" charset="0"/>
            </a:endParaRPr>
          </a:p>
          <a:p>
            <a:endParaRPr lang="en-GB" dirty="0"/>
          </a:p>
        </p:txBody>
      </p:sp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DC1FA201-B8E3-4D57-AB2B-312BCECA3B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9371073"/>
              </p:ext>
            </p:extLst>
          </p:nvPr>
        </p:nvGraphicFramePr>
        <p:xfrm>
          <a:off x="1547664" y="1700808"/>
          <a:ext cx="6311259" cy="220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9225">
                  <a:extLst>
                    <a:ext uri="{9D8B030D-6E8A-4147-A177-3AD203B41FA5}">
                      <a16:colId xmlns:a16="http://schemas.microsoft.com/office/drawing/2014/main" val="761904508"/>
                    </a:ext>
                  </a:extLst>
                </a:gridCol>
                <a:gridCol w="2352034">
                  <a:extLst>
                    <a:ext uri="{9D8B030D-6E8A-4147-A177-3AD203B41FA5}">
                      <a16:colId xmlns:a16="http://schemas.microsoft.com/office/drawing/2014/main" val="2035538460"/>
                    </a:ext>
                  </a:extLst>
                </a:gridCol>
              </a:tblGrid>
              <a:tr h="32128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Acceptance Criteria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099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Conductor performance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u="none" strike="noStrike" kern="1200" dirty="0">
                          <a:solidFill>
                            <a:schemeClr val="dk1"/>
                          </a:solidFill>
                          <a:effectLst/>
                          <a:hlinkClick r:id="rId4"/>
                        </a:rPr>
                        <a:t>EDMS 2268225</a:t>
                      </a:r>
                      <a:endParaRPr lang="en-GB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2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Heat treatment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u="none" strike="noStrike" kern="1200" dirty="0">
                          <a:solidFill>
                            <a:schemeClr val="dk1"/>
                          </a:solidFill>
                          <a:effectLst/>
                          <a:hlinkClick r:id="rId5"/>
                        </a:rPr>
                        <a:t>EDMS 2333499</a:t>
                      </a:r>
                      <a:endParaRPr lang="en-GB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59895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Impregnation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kern="1200" dirty="0">
                          <a:solidFill>
                            <a:schemeClr val="dk1"/>
                          </a:solidFill>
                          <a:effectLst/>
                          <a:hlinkClick r:id="rId6"/>
                        </a:rPr>
                        <a:t>EDMS 2428078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5037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Coil geometry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hlinkClick r:id="rId7"/>
                        </a:rPr>
                        <a:t>EDMS 2496377</a:t>
                      </a:r>
                      <a:endParaRPr lang="en-GB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4805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Electrical tests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EDMS 2447487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180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201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7EA5D-95AE-4BC1-8990-3A5A1B98B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fabrication reports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2B946-F255-4612-9463-A260C539F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BF71052-2C65-4E51-A73D-530AA9B56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168513"/>
              </p:ext>
            </p:extLst>
          </p:nvPr>
        </p:nvGraphicFramePr>
        <p:xfrm>
          <a:off x="1515672" y="1628800"/>
          <a:ext cx="6112655" cy="3406442"/>
        </p:xfrm>
        <a:graphic>
          <a:graphicData uri="http://schemas.openxmlformats.org/drawingml/2006/table">
            <a:tbl>
              <a:tblPr/>
              <a:tblGrid>
                <a:gridCol w="2278570">
                  <a:extLst>
                    <a:ext uri="{9D8B030D-6E8A-4147-A177-3AD203B41FA5}">
                      <a16:colId xmlns:a16="http://schemas.microsoft.com/office/drawing/2014/main" val="1263778055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1437797610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146375693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3441541857"/>
                    </a:ext>
                  </a:extLst>
                </a:gridCol>
                <a:gridCol w="957535">
                  <a:extLst>
                    <a:ext uri="{9D8B030D-6E8A-4147-A177-3AD203B41FA5}">
                      <a16:colId xmlns:a16="http://schemas.microsoft.com/office/drawing/2014/main" val="249125297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MTF link </a:t>
                      </a:r>
                      <a:b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(FUFs, NCR and all info)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99"/>
                          </a:solidFill>
                          <a:effectLst/>
                          <a:hlinkClick r:id="rId2"/>
                        </a:rPr>
                        <a:t>CR1</a:t>
                      </a:r>
                      <a:r>
                        <a:rPr lang="en-150" b="1" dirty="0">
                          <a:solidFill>
                            <a:srgbClr val="000099"/>
                          </a:solidFill>
                          <a:effectLst/>
                          <a:hlinkClick r:id="rId2"/>
                        </a:rPr>
                        <a:t>38</a:t>
                      </a:r>
                      <a:endParaRPr lang="en-150" b="1" dirty="0">
                        <a:solidFill>
                          <a:srgbClr val="000099"/>
                        </a:solidFill>
                        <a:effectLst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b="1" dirty="0">
                          <a:hlinkClick r:id="rId3"/>
                        </a:rPr>
                        <a:t>CR145</a:t>
                      </a:r>
                      <a:endParaRPr lang="en-GB" b="1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b="1" dirty="0">
                          <a:hlinkClick r:id="rId4"/>
                        </a:rPr>
                        <a:t>CR146</a:t>
                      </a:r>
                      <a:endParaRPr lang="en-GB" b="1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b="1" dirty="0">
                          <a:hlinkClick r:id="rId5"/>
                        </a:rPr>
                        <a:t>CR147</a:t>
                      </a:r>
                      <a:endParaRPr lang="en-GB" b="1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9799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Conductor performance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3012883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3101766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3132280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3132282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978777"/>
                  </a:ext>
                </a:extLst>
              </a:tr>
              <a:tr h="6118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Cabling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2772486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3058659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2822508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2963109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29156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Heat treatment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2977423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3073618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3088813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3103305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04727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Coil geometry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/>
                        </a:rPr>
                        <a:t>3057190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/>
                        </a:rPr>
                        <a:t>3102082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3130007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1"/>
                        </a:rPr>
                        <a:t>3132192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573806"/>
                  </a:ext>
                </a:extLst>
              </a:tr>
              <a:tr h="6114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Final electrical tests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2"/>
                        </a:rPr>
                        <a:t>3044255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3"/>
                        </a:rPr>
                        <a:t>3089514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3102951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150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5"/>
                        </a:rPr>
                        <a:t>3128588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316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6056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3879</TotalTime>
  <Words>236</Words>
  <Application>Microsoft Office PowerPoint</Application>
  <PresentationFormat>On-screen Show (4:3)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helvetica neue</vt:lpstr>
      <vt:lpstr>Roboto</vt:lpstr>
      <vt:lpstr>Segoe UI</vt:lpstr>
      <vt:lpstr>Wingdings</vt:lpstr>
      <vt:lpstr>Thème Office</vt:lpstr>
      <vt:lpstr>Technical Meeting on MQXFB07 Coils:  Introduction</vt:lpstr>
      <vt:lpstr>Objective</vt:lpstr>
      <vt:lpstr>Introduction – MQXFB magnet performance</vt:lpstr>
      <vt:lpstr>Main documents –  Acceptance criteria</vt:lpstr>
      <vt:lpstr>Main fabrication reports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Susana Izquierdo Bermudez</cp:lastModifiedBy>
  <cp:revision>145</cp:revision>
  <dcterms:created xsi:type="dcterms:W3CDTF">2020-10-16T13:36:16Z</dcterms:created>
  <dcterms:modified xsi:type="dcterms:W3CDTF">2024-07-11T07:33:15Z</dcterms:modified>
</cp:coreProperties>
</file>