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51"/>
  </p:notesMasterIdLst>
  <p:handoutMasterIdLst>
    <p:handoutMasterId r:id="rId52"/>
  </p:handoutMasterIdLst>
  <p:sldIdLst>
    <p:sldId id="789" r:id="rId5"/>
    <p:sldId id="970" r:id="rId6"/>
    <p:sldId id="976" r:id="rId7"/>
    <p:sldId id="977" r:id="rId8"/>
    <p:sldId id="1170" r:id="rId9"/>
    <p:sldId id="1076" r:id="rId10"/>
    <p:sldId id="1111" r:id="rId11"/>
    <p:sldId id="1187" r:id="rId12"/>
    <p:sldId id="1204" r:id="rId13"/>
    <p:sldId id="1113" r:id="rId14"/>
    <p:sldId id="1188" r:id="rId15"/>
    <p:sldId id="1129" r:id="rId16"/>
    <p:sldId id="1176" r:id="rId17"/>
    <p:sldId id="1119" r:id="rId18"/>
    <p:sldId id="1114" r:id="rId19"/>
    <p:sldId id="1169" r:id="rId20"/>
    <p:sldId id="1162" r:id="rId21"/>
    <p:sldId id="1168" r:id="rId22"/>
    <p:sldId id="1202" r:id="rId23"/>
    <p:sldId id="883" r:id="rId24"/>
    <p:sldId id="1205" r:id="rId25"/>
    <p:sldId id="1206" r:id="rId26"/>
    <p:sldId id="1207" r:id="rId27"/>
    <p:sldId id="1181" r:id="rId28"/>
    <p:sldId id="1209" r:id="rId29"/>
    <p:sldId id="1213" r:id="rId30"/>
    <p:sldId id="1075" r:id="rId31"/>
    <p:sldId id="1211" r:id="rId32"/>
    <p:sldId id="1212" r:id="rId33"/>
    <p:sldId id="1210" r:id="rId34"/>
    <p:sldId id="1214" r:id="rId35"/>
    <p:sldId id="1177" r:id="rId36"/>
    <p:sldId id="1208" r:id="rId37"/>
    <p:sldId id="1203" r:id="rId38"/>
    <p:sldId id="1025" r:id="rId39"/>
    <p:sldId id="1195" r:id="rId40"/>
    <p:sldId id="1196" r:id="rId41"/>
    <p:sldId id="1077" r:id="rId42"/>
    <p:sldId id="1104" r:id="rId43"/>
    <p:sldId id="1074" r:id="rId44"/>
    <p:sldId id="1217" r:id="rId45"/>
    <p:sldId id="1218" r:id="rId46"/>
    <p:sldId id="1078" r:id="rId47"/>
    <p:sldId id="1079" r:id="rId48"/>
    <p:sldId id="1080" r:id="rId49"/>
    <p:sldId id="1081" r:id="rId50"/>
  </p:sldIdLst>
  <p:sldSz cx="9144000" cy="6858000" type="screen4x3"/>
  <p:notesSz cx="6669088" cy="9926638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CCFFCC"/>
    <a:srgbClr val="0000FF"/>
    <a:srgbClr val="FF00FF"/>
    <a:srgbClr val="6600FF"/>
    <a:srgbClr val="FFFF66"/>
    <a:srgbClr val="0066FF"/>
    <a:srgbClr val="000099"/>
    <a:srgbClr val="3366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17" autoAdjust="0"/>
    <p:restoredTop sz="93792" autoAdjust="0"/>
  </p:normalViewPr>
  <p:slideViewPr>
    <p:cSldViewPr snapToObjects="1" showGuides="1">
      <p:cViewPr varScale="1">
        <p:scale>
          <a:sx n="154" d="100"/>
          <a:sy n="154" d="100"/>
        </p:scale>
        <p:origin x="4542" y="150"/>
      </p:cViewPr>
      <p:guideLst>
        <p:guide orient="horz" pos="408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5" d="100"/>
        <a:sy n="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tableStyles" Target="tableStyles.xml"/><Relationship Id="rId8" Type="http://schemas.openxmlformats.org/officeDocument/2006/relationships/slide" Target="slides/slide4.xml"/><Relationship Id="rId51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9938" cy="4963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777609" y="0"/>
            <a:ext cx="2889938" cy="4963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11/07/2024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428585"/>
            <a:ext cx="2889938" cy="4963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777609" y="9428585"/>
            <a:ext cx="2889938" cy="4963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9938" cy="4963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7609" y="0"/>
            <a:ext cx="2889938" cy="4963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11/07/2024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66909" y="4715159"/>
            <a:ext cx="5335270" cy="4466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28585"/>
            <a:ext cx="2889938" cy="4963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7609" y="9428585"/>
            <a:ext cx="2889938" cy="4963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9148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86626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1257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9261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18987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28546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79601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64438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38481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523879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57829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694907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102354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469630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729028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506698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543006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105992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506618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153199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946123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91339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144295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976266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944163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476549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703696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096057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106450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135365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54610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891339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99219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47572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7965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52615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27079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31146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1125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  <a:br>
              <a:rPr lang="en-GB" noProof="0" dirty="0"/>
            </a:br>
            <a:r>
              <a:rPr lang="en-GB" noProof="0" dirty="0"/>
              <a:t>Slide title – line 2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s-ES" noProof="0" dirty="0"/>
              <a:t>Susana Izquierdo Bermudez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35868" y="34702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35868" y="3293368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Espace réservé du contenu 3"/>
          <p:cNvSpPr>
            <a:spLocks noGrp="1"/>
          </p:cNvSpPr>
          <p:nvPr>
            <p:ph sz="half" idx="14" hasCustomPrompt="1"/>
          </p:nvPr>
        </p:nvSpPr>
        <p:spPr>
          <a:xfrm>
            <a:off x="4578162" y="34702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4" name="Espace réservé du contenu 3"/>
          <p:cNvSpPr>
            <a:spLocks noGrp="1"/>
          </p:cNvSpPr>
          <p:nvPr>
            <p:ph sz="half" idx="15" hasCustomPrompt="1"/>
          </p:nvPr>
        </p:nvSpPr>
        <p:spPr>
          <a:xfrm>
            <a:off x="4578162" y="3293368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31144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emf"/><Relationship Id="rId5" Type="http://schemas.openxmlformats.org/officeDocument/2006/relationships/image" Target="../media/image17.png"/><Relationship Id="rId4" Type="http://schemas.openxmlformats.org/officeDocument/2006/relationships/hyperlink" Target="https://indico.cern.ch/event/1260584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374351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emf"/><Relationship Id="rId5" Type="http://schemas.openxmlformats.org/officeDocument/2006/relationships/hyperlink" Target="https://edms.cern.ch/document/2646046" TargetMode="External"/><Relationship Id="rId4" Type="http://schemas.openxmlformats.org/officeDocument/2006/relationships/image" Target="../media/image21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ui/#!master/search/view?objecttype=document&amp;query=3073728&amp;latestversion=false&amp;hideobsolete=true&amp;dadvanced=false&amp;global=true" TargetMode="External"/><Relationship Id="rId13" Type="http://schemas.openxmlformats.org/officeDocument/2006/relationships/hyperlink" Target="https://edms.cern.ch/ui/#!master/search/view?objecttype=document&amp;query=3101915&amp;latestversion=false&amp;hideobsolete=true&amp;dadvanced=false&amp;global=true" TargetMode="External"/><Relationship Id="rId3" Type="http://schemas.openxmlformats.org/officeDocument/2006/relationships/hyperlink" Target="https://edms.cern.ch/ui/#!master/search/view?objecttype=document&amp;query=2962606&amp;latestversion=false&amp;hideobsolete=true&amp;dadvanced=false&amp;global=true" TargetMode="External"/><Relationship Id="rId7" Type="http://schemas.openxmlformats.org/officeDocument/2006/relationships/hyperlink" Target="https://edms.cern.ch/ui/#!master/search/view?objecttype=document&amp;query=3128109&amp;latestversion=false&amp;hideobsolete=true&amp;dadvanced=false&amp;global=true" TargetMode="External"/><Relationship Id="rId12" Type="http://schemas.openxmlformats.org/officeDocument/2006/relationships/hyperlink" Target="https://edms.cern.ch/ui/#!master/search/view?objecttype=document&amp;query=3088717&amp;latestversion=false&amp;hideobsolete=true&amp;dadvanced=false&amp;global=true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ui/#!master/search/view?objecttype=document&amp;query=2974448&amp;latestversion=false&amp;hideobsolete=true&amp;dadvanced=false&amp;global=true" TargetMode="External"/><Relationship Id="rId11" Type="http://schemas.openxmlformats.org/officeDocument/2006/relationships/hyperlink" Target="https://edms.cern.ch/ui/#!master/search/view?objecttype=document&amp;query=3088822&amp;latestversion=false&amp;hideobsolete=true&amp;dadvanced=false&amp;global=true" TargetMode="External"/><Relationship Id="rId5" Type="http://schemas.openxmlformats.org/officeDocument/2006/relationships/hyperlink" Target="https://edms.cern.ch/ui/#!master/search/view?objecttype=document&amp;query=3011012&amp;latestversion=false&amp;hideobsolete=true&amp;dadvanced=false&amp;global=true" TargetMode="External"/><Relationship Id="rId10" Type="http://schemas.openxmlformats.org/officeDocument/2006/relationships/hyperlink" Target="https://edms.cern.ch/ui/#!master/search/view?objecttype=document&amp;query=3083049&amp;latestversion=false&amp;hideobsolete=true&amp;dadvanced=false&amp;global=true" TargetMode="External"/><Relationship Id="rId4" Type="http://schemas.openxmlformats.org/officeDocument/2006/relationships/hyperlink" Target="https://edms.cern.ch/ui/#!master/search/view?objecttype=document&amp;query=2961736&amp;latestversion=false&amp;hideobsolete=true&amp;dadvanced=false&amp;global=true" TargetMode="External"/><Relationship Id="rId9" Type="http://schemas.openxmlformats.org/officeDocument/2006/relationships/hyperlink" Target="https://edms.cern.ch/ui/#!master/search/view?objecttype=document&amp;query=2884016&amp;latestversion=false&amp;hideobsolete=true&amp;dadvanced=false&amp;global=true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ui/#!master/search/view?objecttype=document&amp;query=2961736&amp;latestversion=false&amp;hideobsolete=true&amp;dadvanced=false&amp;global=true" TargetMode="External"/><Relationship Id="rId5" Type="http://schemas.openxmlformats.org/officeDocument/2006/relationships/hyperlink" Target="https://edms.cern.ch/ui/#!master/search/view?objecttype=document&amp;query=2962606&amp;latestversion=false&amp;hideobsolete=true&amp;dadvanced=false&amp;global=true" TargetMode="External"/><Relationship Id="rId4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#!master/search/view?objecttype=document&amp;query=2962606&amp;latestversion=false&amp;hideobsolete=true&amp;dadvanced=false&amp;global=true" TargetMode="External"/><Relationship Id="rId7" Type="http://schemas.openxmlformats.org/officeDocument/2006/relationships/image" Target="cid:image001.png@01DA26BE.71803400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#!master/search/view?objecttype=document&amp;query=2961736&amp;latestversion=false&amp;hideobsolete=true&amp;dadvanced=false&amp;global=true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hyperlink" Target="https://edms.cern.ch/ui/#!master/search/view?objecttype=document&amp;query=3012883&amp;latestversion=false&amp;hideobsolete=true&amp;dadvanced=false&amp;global=true" TargetMode="External"/><Relationship Id="rId4" Type="http://schemas.openxmlformats.org/officeDocument/2006/relationships/hyperlink" Target="https://edms.cern.ch/ui/#!master/search/view?objecttype=document&amp;query=2962606&amp;latestversion=false&amp;hideobsolete=true&amp;dadvanced=false&amp;global=true" TargetMode="Externa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hyperlink" Target="https://edms.cern.ch/ui/#!master/search/view?objecttype=document&amp;query=2962606&amp;latestversion=false&amp;hideobsolete=true&amp;dadvanced=false&amp;global=true" TargetMode="External"/><Relationship Id="rId7" Type="http://schemas.microsoft.com/office/2007/relationships/hdphoto" Target="../media/hdphoto1.wdp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hyperlink" Target="https://indico.cern.ch/event/1355007/" TargetMode="External"/><Relationship Id="rId4" Type="http://schemas.openxmlformats.org/officeDocument/2006/relationships/hyperlink" Target="https://edms.cern.ch/ui/#!master/search/view?objecttype=document&amp;query=2974448&amp;latestversion=false&amp;hideobsolete=true&amp;dadvanced=false&amp;global=true" TargetMode="External"/><Relationship Id="rId9" Type="http://schemas.microsoft.com/office/2007/relationships/hdphoto" Target="../media/hdphoto2.wdp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975146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dms.cern.ch/ui/#!master/search/view?objecttype=document&amp;query=3128109&amp;latestversion=false&amp;hideobsolete=true&amp;dadvanced=false&amp;global=true" TargetMode="External"/><Relationship Id="rId4" Type="http://schemas.openxmlformats.org/officeDocument/2006/relationships/hyperlink" Target="https://edms.cern.ch/document/3007813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3119668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hyperlink" Target="https://edms.cern.ch/ui/#!master/search/view?objecttype=document&amp;query=2962606&amp;latestversion=false&amp;hideobsolete=true&amp;dadvanced=false&amp;global=true" TargetMode="External"/><Relationship Id="rId7" Type="http://schemas.microsoft.com/office/2007/relationships/hdphoto" Target="../media/hdphoto3.wdp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hyperlink" Target="https://edms.cern.ch/ui/#!master/search/view?objecttype=document&amp;query=2974448&amp;latestversion=false&amp;hideobsolete=true&amp;dadvanced=false&amp;global=true" TargetMode="External"/><Relationship Id="rId4" Type="http://schemas.openxmlformats.org/officeDocument/2006/relationships/hyperlink" Target="https://edms.cern.ch/ui/#!master/search/view?objecttype=document&amp;query=3128109&amp;latestversion=false&amp;hideobsolete=true&amp;dadvanced=false&amp;global=true" TargetMode="External"/><Relationship Id="rId9" Type="http://schemas.microsoft.com/office/2007/relationships/hdphoto" Target="../media/hdphoto4.wdp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hyperlink" Target="https://edms.cern.ch/ui/#!master/search/view?objecttype=document&amp;query=2962606&amp;latestversion=false&amp;hideobsolete=true&amp;dadvanced=false&amp;global=true" TargetMode="External"/><Relationship Id="rId7" Type="http://schemas.microsoft.com/office/2007/relationships/hdphoto" Target="../media/hdphoto5.wdp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hyperlink" Target="https://edms.cern.ch/document/3057190" TargetMode="External"/><Relationship Id="rId4" Type="http://schemas.openxmlformats.org/officeDocument/2006/relationships/hyperlink" Target="https://edms.cern.ch/ui/#!master/search/view?objecttype=document&amp;query=3128109&amp;latestversion=false&amp;hideobsolete=true&amp;dadvanced=false&amp;global=true" TargetMode="External"/><Relationship Id="rId9" Type="http://schemas.openxmlformats.org/officeDocument/2006/relationships/image" Target="../media/image4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#!master/search/view?objecttype=document&amp;query=2900618&amp;latestversion=false&amp;hideobsolete=true&amp;dadvanced=false&amp;global=true" TargetMode="Externa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hyperlink" Target="https://edms.cern.ch/ui/#!master/search/view?objecttype=document&amp;query=3083049&amp;latestversion=false&amp;hideobsolete=true&amp;dadvanced=false&amp;global=true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#!master/search/view?objecttype=document&amp;query=2900618&amp;latestversion=false&amp;hideobsolete=true&amp;dadvanced=false&amp;global=true" TargetMode="External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hyperlink" Target="https://edms.cern.ch/document/3083153" TargetMode="External"/><Relationship Id="rId4" Type="http://schemas.openxmlformats.org/officeDocument/2006/relationships/hyperlink" Target="https://edms.cern.ch/ui/#!master/search/view?objecttype=document&amp;query=3083049&amp;latestversion=false&amp;hideobsolete=true&amp;dadvanced=false&amp;global=true" TargetMode="Externa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emf"/><Relationship Id="rId4" Type="http://schemas.openxmlformats.org/officeDocument/2006/relationships/image" Target="../media/image49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366192/" TargetMode="External"/><Relationship Id="rId3" Type="http://schemas.openxmlformats.org/officeDocument/2006/relationships/hyperlink" Target="https://indico.cern.ch/event/941940/contributions/3957862/attachments/2086795/3505854/200811_BP2_InternalReview_CoilFabrication_v3.pdf" TargetMode="External"/><Relationship Id="rId7" Type="http://schemas.openxmlformats.org/officeDocument/2006/relationships/hyperlink" Target="https://indico.cern.ch/event/1307934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1269403/" TargetMode="External"/><Relationship Id="rId5" Type="http://schemas.openxmlformats.org/officeDocument/2006/relationships/hyperlink" Target="https://indico.cern.ch/event/ehere" TargetMode="External"/><Relationship Id="rId4" Type="http://schemas.openxmlformats.org/officeDocument/2006/relationships/hyperlink" Target="https://indico.cern.ch/event/964272/" TargetMode="External"/><Relationship Id="rId9" Type="http://schemas.openxmlformats.org/officeDocument/2006/relationships/hyperlink" Target="https://indico.cern.ch/event/1410300/" TargetMode="Externa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ui/#!master/search/view?objecttype=document&amp;query=2962606&amp;latestversion=false&amp;hideobsolete=true&amp;dadvanced=false&amp;global=true" TargetMode="External"/><Relationship Id="rId3" Type="http://schemas.microsoft.com/office/2007/relationships/hdphoto" Target="../media/hdphoto2.wdp"/><Relationship Id="rId7" Type="http://schemas.microsoft.com/office/2007/relationships/hdphoto" Target="../media/hdphoto6.wdp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microsoft.com/office/2007/relationships/hdphoto" Target="../media/hdphoto1.wdp"/><Relationship Id="rId4" Type="http://schemas.openxmlformats.org/officeDocument/2006/relationships/image" Target="../media/image34.png"/><Relationship Id="rId9" Type="http://schemas.openxmlformats.org/officeDocument/2006/relationships/hyperlink" Target="https://edms.cern.ch/ui/#!master/search/view?objecttype=document&amp;query=2974448&amp;latestversion=false&amp;hideobsolete=true&amp;dadvanced=false&amp;global=true" TargetMode="Externa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hyperlink" Target="https://edms.cern.ch/document/2975146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cid:image001.png@01DA0CD9.BE88BDC0" TargetMode="External"/><Relationship Id="rId4" Type="http://schemas.openxmlformats.org/officeDocument/2006/relationships/image" Target="../media/image54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5.png"/><Relationship Id="rId7" Type="http://schemas.microsoft.com/office/2007/relationships/hdphoto" Target="../media/hdphoto7.wdp"/><Relationship Id="rId2" Type="http://schemas.openxmlformats.org/officeDocument/2006/relationships/hyperlink" Target="https://edms.cern.ch/document/2975146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10" Type="http://schemas.openxmlformats.org/officeDocument/2006/relationships/image" Target="../media/image60.png"/><Relationship Id="rId4" Type="http://schemas.openxmlformats.org/officeDocument/2006/relationships/image" Target="../media/image56.png"/><Relationship Id="rId9" Type="http://schemas.microsoft.com/office/2007/relationships/hdphoto" Target="../media/hdphoto8.wdp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2975146" TargetMode="Externa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819400"/>
            <a:ext cx="7200000" cy="2481808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  <a:latin typeface="Roboto"/>
              </a:rPr>
              <a:t>MQXFB07 Coils</a:t>
            </a:r>
            <a:r>
              <a:rPr lang="en-GB" b="1" i="0" dirty="0">
                <a:solidFill>
                  <a:schemeClr val="tx1"/>
                </a:solidFill>
                <a:effectLst/>
                <a:latin typeface="Roboto"/>
              </a:rPr>
              <a:t>: </a:t>
            </a:r>
            <a:br>
              <a:rPr lang="en-GB" b="1" i="0" dirty="0">
                <a:solidFill>
                  <a:schemeClr val="tx1"/>
                </a:solidFill>
                <a:effectLst/>
                <a:latin typeface="Roboto"/>
              </a:rPr>
            </a:br>
            <a:r>
              <a:rPr lang="en-GB" b="1" i="0" dirty="0">
                <a:solidFill>
                  <a:schemeClr val="tx1"/>
                </a:solidFill>
                <a:effectLst/>
                <a:latin typeface="Roboto"/>
              </a:rPr>
              <a:t>Coil fabrication, manufacturing data and NC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632" y="4293096"/>
            <a:ext cx="6591968" cy="1498104"/>
          </a:xfrm>
        </p:spPr>
        <p:txBody>
          <a:bodyPr>
            <a:normAutofit fontScale="92500" lnSpcReduction="10000"/>
          </a:bodyPr>
          <a:lstStyle/>
          <a:p>
            <a:r>
              <a:rPr lang="en-GB" sz="1600" u="sng" dirty="0">
                <a:solidFill>
                  <a:schemeClr val="tx1"/>
                </a:solidFill>
              </a:rPr>
              <a:t>N. Lusa</a:t>
            </a:r>
            <a:r>
              <a:rPr lang="en-GB" sz="1600" dirty="0">
                <a:solidFill>
                  <a:schemeClr val="tx1"/>
                </a:solidFill>
              </a:rPr>
              <a:t>, S. Izquierdo Bermudez, L. Baudin, A. Vieitez Suarez, J. Axensalva, P. M. Quassolo, L. Grand-Clement, R. Berthet, O. Housiaux,</a:t>
            </a:r>
          </a:p>
          <a:p>
            <a:r>
              <a:rPr lang="en-GB" sz="1600" dirty="0">
                <a:solidFill>
                  <a:schemeClr val="tx1"/>
                </a:solidFill>
              </a:rPr>
              <a:t> </a:t>
            </a:r>
          </a:p>
          <a:p>
            <a:r>
              <a:rPr lang="en-GB" sz="1600" dirty="0">
                <a:solidFill>
                  <a:schemeClr val="tx1"/>
                </a:solidFill>
              </a:rPr>
              <a:t>On behalf of MQXFB Coil Fabrication and QA team</a:t>
            </a:r>
          </a:p>
          <a:p>
            <a:endParaRPr lang="en-GB" sz="1600" dirty="0">
              <a:solidFill>
                <a:schemeClr val="tx1"/>
              </a:solidFill>
            </a:endParaRPr>
          </a:p>
          <a:p>
            <a:r>
              <a:rPr lang="en-GB" sz="1600" dirty="0">
                <a:solidFill>
                  <a:schemeClr val="tx1"/>
                </a:solidFill>
                <a:hlinkClick r:id="rId3"/>
              </a:rPr>
              <a:t>https://indico.cern.ch/event/1431144/</a:t>
            </a:r>
            <a:r>
              <a:rPr lang="en-GB" sz="16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11/07/2024</a:t>
            </a:r>
          </a:p>
        </p:txBody>
      </p:sp>
    </p:spTree>
    <p:extLst>
      <p:ext uri="{BB962C8B-B14F-4D97-AF65-F5344CB8AC3E}">
        <p14:creationId xmlns:p14="http://schemas.microsoft.com/office/powerpoint/2010/main" val="18556729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5E05DD-1440-B852-D96E-F846D2F03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894" y="188640"/>
            <a:ext cx="7848872" cy="801014"/>
          </a:xfrm>
        </p:spPr>
        <p:txBody>
          <a:bodyPr/>
          <a:lstStyle/>
          <a:p>
            <a:pPr algn="ctr"/>
            <a:r>
              <a:rPr lang="en-US" dirty="0"/>
              <a:t>Coil hump after reaction</a:t>
            </a:r>
            <a:endParaRPr lang="en-GB" dirty="0"/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FAEDB580-AAF1-BD27-1382-593F585A5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847ED21-84BB-68FD-5CE7-68A12E2D54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894" y="958450"/>
            <a:ext cx="8244408" cy="517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2499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15D13B7-EB72-1E80-DDBE-41BEC29705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5760" y="823395"/>
            <a:ext cx="8748464" cy="1813518"/>
          </a:xfrm>
        </p:spPr>
        <p:txBody>
          <a:bodyPr>
            <a:normAutofit/>
          </a:bodyPr>
          <a:lstStyle/>
          <a:p>
            <a:pPr lvl="1">
              <a:spcBef>
                <a:spcPts val="600"/>
              </a:spcBef>
            </a:pPr>
            <a:r>
              <a:rPr lang="it-IT" sz="1600" dirty="0">
                <a:solidFill>
                  <a:schemeClr val="tx1"/>
                </a:solidFill>
              </a:rPr>
              <a:t>Very reproducible from coil to coil</a:t>
            </a:r>
          </a:p>
          <a:p>
            <a:pPr lvl="2"/>
            <a:r>
              <a:rPr lang="en-GB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OL impregnation closure: 60 Nm</a:t>
            </a:r>
          </a:p>
          <a:p>
            <a:pPr lvl="2"/>
            <a:r>
              <a:rPr lang="en-GB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 impregnation closure: 120 Nm (never needed more)</a:t>
            </a:r>
            <a:endParaRPr lang="it-IT" sz="1600" dirty="0">
              <a:solidFill>
                <a:schemeClr val="tx1"/>
              </a:solidFill>
            </a:endParaRPr>
          </a:p>
          <a:p>
            <a:pPr lvl="1">
              <a:spcBef>
                <a:spcPts val="600"/>
              </a:spcBef>
            </a:pPr>
            <a:r>
              <a:rPr lang="it-IT" sz="1600" dirty="0">
                <a:solidFill>
                  <a:schemeClr val="tx1"/>
                </a:solidFill>
              </a:rPr>
              <a:t>Gap between blocks/plate is measured at determined steps of the closure</a:t>
            </a:r>
          </a:p>
          <a:p>
            <a:pPr lvl="1">
              <a:spcBef>
                <a:spcPts val="600"/>
              </a:spcBef>
            </a:pPr>
            <a:r>
              <a:rPr lang="it-IT" sz="1600" dirty="0"/>
              <a:t>Since coil CR142, 1st tightening step at 20 Nm (instead of 10 Nm)</a:t>
            </a:r>
            <a:endParaRPr lang="en-GB" sz="1600" dirty="0"/>
          </a:p>
          <a:p>
            <a:pPr lvl="1"/>
            <a:endParaRPr lang="it-IT" sz="1600" dirty="0">
              <a:solidFill>
                <a:schemeClr val="tx1"/>
              </a:solidFill>
            </a:endParaRPr>
          </a:p>
          <a:p>
            <a:pPr lvl="1"/>
            <a:endParaRPr lang="it-IT" sz="1600" dirty="0">
              <a:solidFill>
                <a:schemeClr val="tx1"/>
              </a:solidFill>
            </a:endParaRPr>
          </a:p>
          <a:p>
            <a:pPr lvl="1"/>
            <a:endParaRPr lang="it-IT" sz="1200" dirty="0"/>
          </a:p>
          <a:p>
            <a:pPr lvl="2"/>
            <a:endParaRPr lang="it-IT" sz="800" dirty="0"/>
          </a:p>
          <a:p>
            <a:pPr lvl="2"/>
            <a:endParaRPr lang="it-IT" sz="800" dirty="0"/>
          </a:p>
          <a:p>
            <a:pPr marL="914400" lvl="2" indent="0">
              <a:buNone/>
            </a:pPr>
            <a:endParaRPr lang="it-IT" sz="800" dirty="0"/>
          </a:p>
          <a:p>
            <a:pPr lvl="1"/>
            <a:endParaRPr lang="it-IT" sz="1200" dirty="0"/>
          </a:p>
          <a:p>
            <a:pPr lvl="1"/>
            <a:endParaRPr lang="it-IT" sz="1200" dirty="0"/>
          </a:p>
          <a:p>
            <a:pPr lvl="1"/>
            <a:endParaRPr lang="it-IT" sz="1200" dirty="0"/>
          </a:p>
          <a:p>
            <a:pPr lvl="1"/>
            <a:endParaRPr lang="it-IT" sz="1200" dirty="0"/>
          </a:p>
          <a:p>
            <a:pPr lvl="1"/>
            <a:endParaRPr lang="it-IT" sz="1200" dirty="0"/>
          </a:p>
          <a:p>
            <a:pPr lvl="1"/>
            <a:endParaRPr lang="it-IT" sz="1200" dirty="0"/>
          </a:p>
          <a:p>
            <a:pPr lvl="1"/>
            <a:endParaRPr lang="en-GB" sz="12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C26981-31F1-EBDB-7EFA-C186884282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66117"/>
            <a:ext cx="7920000" cy="720000"/>
          </a:xfrm>
        </p:spPr>
        <p:txBody>
          <a:bodyPr/>
          <a:lstStyle/>
          <a:p>
            <a:r>
              <a:rPr lang="en-US" dirty="0"/>
              <a:t>Impregnation fixture closure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DDE8E2-1C1B-1108-AD84-C69230156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DCC477F-B25F-BAAC-363A-FB3AFBC6A4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806" y="2420888"/>
            <a:ext cx="8100392" cy="3783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4992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95E68C1F-DC07-6782-0533-15D8EE966A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" y="1463964"/>
            <a:ext cx="8743950" cy="429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8BF06D2-9198-E73D-440D-B0888879F1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Impregnated coil geometry (Faro arm) - L+R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8EF771-7EDE-5FED-0F88-0134EFDBA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4CE53A-5968-F7CD-499B-400E12481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8CBF208-89E7-88BD-9253-73072051BB66}"/>
              </a:ext>
            </a:extLst>
          </p:cNvPr>
          <p:cNvSpPr txBox="1">
            <a:spLocks/>
          </p:cNvSpPr>
          <p:nvPr/>
        </p:nvSpPr>
        <p:spPr>
          <a:xfrm>
            <a:off x="589626" y="1052736"/>
            <a:ext cx="7920000" cy="151216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The coils do not have ‘belly’</a:t>
            </a:r>
          </a:p>
          <a:p>
            <a:endParaRPr lang="en-GB" sz="12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EEF1EF0-34D6-8384-6165-E6FA55AEAA9F}"/>
              </a:ext>
            </a:extLst>
          </p:cNvPr>
          <p:cNvSpPr/>
          <p:nvPr/>
        </p:nvSpPr>
        <p:spPr>
          <a:xfrm>
            <a:off x="8028384" y="2852937"/>
            <a:ext cx="792088" cy="1656184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74685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96E4A400-D3AE-D4E5-4A7B-00144C5E77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21" y="1772816"/>
            <a:ext cx="8829675" cy="412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8BF06D2-9198-E73D-440D-B0888879F1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Impregnated coil geometry (Faro arm) – L-R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8EF771-7EDE-5FED-0F88-0134EFDBA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4CE53A-5968-F7CD-499B-400E12481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8CBF208-89E7-88BD-9253-73072051BB66}"/>
              </a:ext>
            </a:extLst>
          </p:cNvPr>
          <p:cNvSpPr txBox="1">
            <a:spLocks/>
          </p:cNvSpPr>
          <p:nvPr/>
        </p:nvSpPr>
        <p:spPr>
          <a:xfrm>
            <a:off x="589626" y="1124744"/>
            <a:ext cx="7920000" cy="15841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In terms of asymmetry, within specification (&lt;0.3 mm) </a:t>
            </a:r>
            <a:r>
              <a:rPr lang="en-US" sz="1600" dirty="0">
                <a:sym typeface="Wingdings" panose="05000000000000000000" pitchFamily="2" charset="2"/>
              </a:rPr>
              <a:t>→ no need of pole key machining</a:t>
            </a:r>
          </a:p>
          <a:p>
            <a:endParaRPr lang="en-GB" sz="16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4C8E0D9-AE9E-0ED7-AA1F-86D351049129}"/>
              </a:ext>
            </a:extLst>
          </p:cNvPr>
          <p:cNvSpPr/>
          <p:nvPr/>
        </p:nvSpPr>
        <p:spPr>
          <a:xfrm>
            <a:off x="8028384" y="3528169"/>
            <a:ext cx="792088" cy="1377675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00FF"/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51F7898-59C0-8DDC-8731-345D15CDBF49}"/>
              </a:ext>
            </a:extLst>
          </p:cNvPr>
          <p:cNvCxnSpPr>
            <a:cxnSpLocks/>
          </p:cNvCxnSpPr>
          <p:nvPr/>
        </p:nvCxnSpPr>
        <p:spPr>
          <a:xfrm>
            <a:off x="971600" y="3068960"/>
            <a:ext cx="7920880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95009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BEC4CF9-1B00-3927-706C-26F1AAC9227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4619" t="49483" r="34373" b="13164"/>
          <a:stretch/>
        </p:blipFill>
        <p:spPr>
          <a:xfrm>
            <a:off x="6263671" y="900000"/>
            <a:ext cx="2721667" cy="272199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61B7674-CDDB-116A-9943-849DFC76F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Impregnated coil geometry (Faro arm)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3A7105-F720-C2C8-AACF-1F0EB3C46F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854" y="1052736"/>
            <a:ext cx="5384725" cy="2079512"/>
          </a:xfrm>
        </p:spPr>
        <p:txBody>
          <a:bodyPr>
            <a:noAutofit/>
          </a:bodyPr>
          <a:lstStyle/>
          <a:p>
            <a:r>
              <a:rPr lang="en-US" sz="1200" dirty="0"/>
              <a:t>Systematic behavior in terms of coil shape to previous coils without binder: mid-plane has a little ‘wedge’ (the coil covers 89.6 degrees instead of 90 degrees)</a:t>
            </a:r>
          </a:p>
          <a:p>
            <a:r>
              <a:rPr lang="en-GB" sz="1200" dirty="0"/>
              <a:t>Based on FEM we expect ≈ 15 MPa increase in the mid-plane stress (inner edge) under conservative assumptions, confirmed with a mock-up test, see </a:t>
            </a:r>
            <a:r>
              <a:rPr lang="en-GB" sz="1200" dirty="0">
                <a:hlinkClick r:id="rId4"/>
              </a:rPr>
              <a:t>https://indico.cern.ch/event/1260584/</a:t>
            </a:r>
            <a:r>
              <a:rPr lang="en-GB" sz="1200" dirty="0"/>
              <a:t>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DDD9F3-55CC-B6E8-5B60-55EDD6BB4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DDFE1B2-1691-A888-681D-92E8C461A9C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4000" t="25778" r="64333" b="18889"/>
          <a:stretch/>
        </p:blipFill>
        <p:spPr>
          <a:xfrm>
            <a:off x="6263671" y="3978971"/>
            <a:ext cx="2651760" cy="253957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52C906C-4697-64F2-E6E4-B9CC96D5841F}"/>
              </a:ext>
            </a:extLst>
          </p:cNvPr>
          <p:cNvSpPr txBox="1"/>
          <p:nvPr/>
        </p:nvSpPr>
        <p:spPr>
          <a:xfrm>
            <a:off x="6103075" y="840235"/>
            <a:ext cx="2972952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defTabSz="457200"/>
            <a:r>
              <a:rPr lang="en-US" sz="1400" i="1" dirty="0">
                <a:solidFill>
                  <a:prstClr val="black"/>
                </a:solidFill>
                <a:latin typeface="Arial"/>
              </a:rPr>
              <a:t>Typical cross-section standard coil</a:t>
            </a:r>
            <a:endParaRPr lang="en-GB" sz="1400" i="1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E2C0DB6-FEE6-0B21-C29E-05972ECBD2FD}"/>
              </a:ext>
            </a:extLst>
          </p:cNvPr>
          <p:cNvSpPr txBox="1"/>
          <p:nvPr/>
        </p:nvSpPr>
        <p:spPr>
          <a:xfrm>
            <a:off x="6093557" y="3554256"/>
            <a:ext cx="29144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400" i="1" dirty="0">
                <a:solidFill>
                  <a:prstClr val="black"/>
                </a:solidFill>
                <a:latin typeface="Arial"/>
              </a:rPr>
              <a:t>Typical cross-section coil without binder in the OL</a:t>
            </a:r>
            <a:endParaRPr lang="en-GB" sz="1400" i="1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42A8F7A-BA7D-07FB-B4CA-542012C765EB}"/>
              </a:ext>
            </a:extLst>
          </p:cNvPr>
          <p:cNvSpPr txBox="1"/>
          <p:nvPr/>
        </p:nvSpPr>
        <p:spPr>
          <a:xfrm>
            <a:off x="1948213" y="6290399"/>
            <a:ext cx="4329868" cy="276999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rgbClr val="0000FF"/>
                </a:solidFill>
              </a:rPr>
              <a:t>Further detail about coil metrology in Penelope’s presentation</a:t>
            </a:r>
            <a:endParaRPr lang="en-GB" sz="1200" dirty="0">
              <a:solidFill>
                <a:srgbClr val="0000FF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345EDE9-2D51-4423-3558-56A827928A8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5945" y="2492896"/>
            <a:ext cx="6070326" cy="3316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5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C7F35CC1-F525-2B4C-EF1B-90DBECD859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2" y="1802632"/>
            <a:ext cx="8829675" cy="412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B478FAC-3711-CBCA-2814-C770484C0A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Impregnated coil geometry (Faro arm) - OR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5916D6-252B-F8E9-C837-E9279F138E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1"/>
            <a:ext cx="8074800" cy="1098550"/>
          </a:xfrm>
        </p:spPr>
        <p:txBody>
          <a:bodyPr>
            <a:normAutofit/>
          </a:bodyPr>
          <a:lstStyle/>
          <a:p>
            <a:r>
              <a:rPr lang="en-US" sz="2000" dirty="0"/>
              <a:t>The proposed coils are very similar in terms of OR</a:t>
            </a:r>
          </a:p>
          <a:p>
            <a:endParaRPr lang="en-GB" sz="20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269C3C-93AE-E803-D6B3-1945EAE6C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67D78BA-2476-7EA8-43C4-979958977B39}"/>
              </a:ext>
            </a:extLst>
          </p:cNvPr>
          <p:cNvSpPr/>
          <p:nvPr/>
        </p:nvSpPr>
        <p:spPr>
          <a:xfrm>
            <a:off x="8047868" y="3501009"/>
            <a:ext cx="792088" cy="1440160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073" name="Picture 1">
            <a:extLst>
              <a:ext uri="{FF2B5EF4-FFF2-40B4-BE49-F238E27FC236}">
                <a16:creationId xmlns:a16="http://schemas.microsoft.com/office/drawing/2014/main" id="{26C9BB91-ED6E-24DE-7E8E-CD3E54D915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286750" cy="407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06694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5F460904-AF52-2B49-F5C0-E3D54C34D1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4043" y="1556792"/>
            <a:ext cx="6552111" cy="4716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4E18E5B-1D60-D4AE-1365-F68D6E11D2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coil length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4E6366-034D-CDDA-B1F1-81D369C69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AE48F07A-C74E-962F-95F6-CCFE9647DFFC}"/>
              </a:ext>
            </a:extLst>
          </p:cNvPr>
          <p:cNvSpPr txBox="1">
            <a:spLocks/>
          </p:cNvSpPr>
          <p:nvPr/>
        </p:nvSpPr>
        <p:spPr>
          <a:xfrm>
            <a:off x="856488" y="980728"/>
            <a:ext cx="7431023" cy="3393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The total pole gap starting from coil 133 is 6.2 mm smaller</a:t>
            </a:r>
            <a:endParaRPr lang="en-US" sz="1200" dirty="0">
              <a:sym typeface="Wingdings" panose="05000000000000000000" pitchFamily="2" charset="2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3A103E-1FF0-0235-EF31-DF7807157BF1}"/>
              </a:ext>
            </a:extLst>
          </p:cNvPr>
          <p:cNvSpPr/>
          <p:nvPr/>
        </p:nvSpPr>
        <p:spPr>
          <a:xfrm>
            <a:off x="2077915" y="2123541"/>
            <a:ext cx="1144606" cy="1944216"/>
          </a:xfrm>
          <a:prstGeom prst="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210CD91-DFC8-9712-BA98-161E12485592}"/>
              </a:ext>
            </a:extLst>
          </p:cNvPr>
          <p:cNvSpPr/>
          <p:nvPr/>
        </p:nvSpPr>
        <p:spPr>
          <a:xfrm>
            <a:off x="3250937" y="3080878"/>
            <a:ext cx="1144606" cy="1106895"/>
          </a:xfrm>
          <a:prstGeom prst="rect">
            <a:avLst/>
          </a:prstGeom>
          <a:noFill/>
          <a:ln w="1905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9DDEFB9-2DF4-2C66-DCB9-CA7D67DB7722}"/>
              </a:ext>
            </a:extLst>
          </p:cNvPr>
          <p:cNvSpPr/>
          <p:nvPr/>
        </p:nvSpPr>
        <p:spPr>
          <a:xfrm>
            <a:off x="4429654" y="3523653"/>
            <a:ext cx="1100014" cy="985464"/>
          </a:xfrm>
          <a:prstGeom prst="rect">
            <a:avLst/>
          </a:prstGeom>
          <a:noFill/>
          <a:ln w="19050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7B982E4-657D-E3F1-95D0-7F28ECDD356B}"/>
              </a:ext>
            </a:extLst>
          </p:cNvPr>
          <p:cNvSpPr txBox="1"/>
          <p:nvPr/>
        </p:nvSpPr>
        <p:spPr>
          <a:xfrm>
            <a:off x="2077915" y="1769548"/>
            <a:ext cx="504056" cy="276999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>
                <a:solidFill>
                  <a:srgbClr val="00B050"/>
                </a:solidFill>
              </a:rPr>
              <a:t>B03</a:t>
            </a:r>
            <a:endParaRPr lang="en-GB" sz="1200" b="1" dirty="0">
              <a:solidFill>
                <a:srgbClr val="00B05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B78F926-CBC3-12DF-3EC6-8FA4AA441E77}"/>
              </a:ext>
            </a:extLst>
          </p:cNvPr>
          <p:cNvSpPr txBox="1"/>
          <p:nvPr/>
        </p:nvSpPr>
        <p:spPr>
          <a:xfrm>
            <a:off x="3250937" y="2737234"/>
            <a:ext cx="504056" cy="276999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>
                <a:solidFill>
                  <a:srgbClr val="FFC000"/>
                </a:solidFill>
              </a:rPr>
              <a:t>B04</a:t>
            </a:r>
            <a:endParaRPr lang="en-GB" sz="1200" b="1" dirty="0">
              <a:solidFill>
                <a:srgbClr val="FFC0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625AAA4-A7FB-2EB7-B96A-314639B04A77}"/>
              </a:ext>
            </a:extLst>
          </p:cNvPr>
          <p:cNvSpPr txBox="1"/>
          <p:nvPr/>
        </p:nvSpPr>
        <p:spPr>
          <a:xfrm>
            <a:off x="4429654" y="3190984"/>
            <a:ext cx="522057" cy="276999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>
                <a:solidFill>
                  <a:srgbClr val="0000FF"/>
                </a:solidFill>
              </a:rPr>
              <a:t>B05</a:t>
            </a:r>
            <a:endParaRPr lang="en-GB" sz="1200" b="1" dirty="0">
              <a:solidFill>
                <a:srgbClr val="0000FF"/>
              </a:solidFill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4B645DE-127C-9DFD-BA68-A16BD6E47EE6}"/>
              </a:ext>
            </a:extLst>
          </p:cNvPr>
          <p:cNvCxnSpPr>
            <a:cxnSpLocks/>
          </p:cNvCxnSpPr>
          <p:nvPr/>
        </p:nvCxnSpPr>
        <p:spPr>
          <a:xfrm flipV="1">
            <a:off x="3563888" y="1976895"/>
            <a:ext cx="0" cy="363547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2A8C507-7C60-A2CA-5063-4E1054E62012}"/>
              </a:ext>
            </a:extLst>
          </p:cNvPr>
          <p:cNvCxnSpPr>
            <a:cxnSpLocks/>
          </p:cNvCxnSpPr>
          <p:nvPr/>
        </p:nvCxnSpPr>
        <p:spPr>
          <a:xfrm>
            <a:off x="3616474" y="2504813"/>
            <a:ext cx="3331790" cy="0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57B730D1-85F4-604B-7D3E-E358CF581D91}"/>
              </a:ext>
            </a:extLst>
          </p:cNvPr>
          <p:cNvSpPr txBox="1"/>
          <p:nvPr/>
        </p:nvSpPr>
        <p:spPr>
          <a:xfrm>
            <a:off x="3823240" y="2164498"/>
            <a:ext cx="2743995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sz="1200" dirty="0"/>
              <a:t>Pole gap change (1.5 mm → 1.1 mm)</a:t>
            </a:r>
            <a:endParaRPr lang="en-GB" sz="12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97DE2C8-13A6-73B1-5374-A15BF51A55B4}"/>
              </a:ext>
            </a:extLst>
          </p:cNvPr>
          <p:cNvSpPr/>
          <p:nvPr/>
        </p:nvSpPr>
        <p:spPr>
          <a:xfrm>
            <a:off x="5580114" y="3748031"/>
            <a:ext cx="1152126" cy="1106895"/>
          </a:xfrm>
          <a:prstGeom prst="rect">
            <a:avLst/>
          </a:prstGeom>
          <a:noFill/>
          <a:ln w="19050">
            <a:solidFill>
              <a:srgbClr val="FF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846AE51-D071-5EBE-6969-58DEC15852B7}"/>
              </a:ext>
            </a:extLst>
          </p:cNvPr>
          <p:cNvSpPr txBox="1"/>
          <p:nvPr/>
        </p:nvSpPr>
        <p:spPr>
          <a:xfrm>
            <a:off x="5580114" y="3401257"/>
            <a:ext cx="522057" cy="276999"/>
          </a:xfrm>
          <a:prstGeom prst="rect">
            <a:avLst/>
          </a:prstGeom>
          <a:solidFill>
            <a:schemeClr val="bg1"/>
          </a:solidFill>
          <a:ln>
            <a:solidFill>
              <a:srgbClr val="FF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>
                <a:solidFill>
                  <a:srgbClr val="FF00FF"/>
                </a:solidFill>
              </a:rPr>
              <a:t>B06</a:t>
            </a:r>
            <a:endParaRPr lang="en-GB" sz="1200" b="1" dirty="0">
              <a:solidFill>
                <a:srgbClr val="FF00FF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1E8E2CD-A77B-0B34-F3C2-0347502BE21C}"/>
              </a:ext>
            </a:extLst>
          </p:cNvPr>
          <p:cNvSpPr/>
          <p:nvPr/>
        </p:nvSpPr>
        <p:spPr>
          <a:xfrm>
            <a:off x="6772844" y="3523653"/>
            <a:ext cx="1100014" cy="985464"/>
          </a:xfrm>
          <a:prstGeom prst="rect">
            <a:avLst/>
          </a:prstGeom>
          <a:noFill/>
          <a:ln w="19050"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2BF3247-1611-F6BC-1752-D47FB8EEE57C}"/>
              </a:ext>
            </a:extLst>
          </p:cNvPr>
          <p:cNvSpPr txBox="1"/>
          <p:nvPr/>
        </p:nvSpPr>
        <p:spPr>
          <a:xfrm>
            <a:off x="6772844" y="3204884"/>
            <a:ext cx="1263310" cy="276999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>
                <a:solidFill>
                  <a:srgbClr val="7030A0"/>
                </a:solidFill>
              </a:rPr>
              <a:t>B07 proposal</a:t>
            </a:r>
            <a:endParaRPr lang="en-GB" sz="1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7759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3F4B4C-E56A-467B-B4A8-871D91DB13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Dielectric strength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6410A2-8079-457D-A71B-B884E0EA2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A077796-0C9B-4E99-9CC3-02BCAF200341}"/>
              </a:ext>
            </a:extLst>
          </p:cNvPr>
          <p:cNvSpPr txBox="1">
            <a:spLocks/>
          </p:cNvSpPr>
          <p:nvPr/>
        </p:nvSpPr>
        <p:spPr>
          <a:xfrm>
            <a:off x="527333" y="900000"/>
            <a:ext cx="4044667" cy="149294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dirty="0"/>
              <a:t>Coil to pole</a:t>
            </a:r>
          </a:p>
          <a:p>
            <a:r>
              <a:rPr lang="en-GB" sz="1400" dirty="0"/>
              <a:t>Since coil 114, coil to pole insulation always above the minimum desired</a:t>
            </a:r>
            <a:r>
              <a:rPr lang="en-US" sz="1400" dirty="0"/>
              <a:t> thanks to the reduction of ceramic binder and the use of heat cleaned fiber glass around the pole</a:t>
            </a:r>
            <a:endParaRPr lang="en-GB" sz="1400" dirty="0"/>
          </a:p>
          <a:p>
            <a:pPr lvl="1"/>
            <a:endParaRPr lang="en-GB" sz="1400" dirty="0">
              <a:solidFill>
                <a:srgbClr val="FF0000"/>
              </a:solidFill>
            </a:endParaRPr>
          </a:p>
          <a:p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0FBECA7-4C82-4A20-A23B-A6AB300A221B}"/>
              </a:ext>
            </a:extLst>
          </p:cNvPr>
          <p:cNvSpPr txBox="1"/>
          <p:nvPr/>
        </p:nvSpPr>
        <p:spPr>
          <a:xfrm>
            <a:off x="395536" y="5783984"/>
            <a:ext cx="695965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just"/>
            <a:r>
              <a:rPr lang="en-GB" sz="1100" dirty="0"/>
              <a:t>From production performance monitoring plots </a:t>
            </a:r>
            <a:r>
              <a:rPr lang="en-GB" sz="1100" b="0" u="none" strike="noStrike" dirty="0">
                <a:solidFill>
                  <a:srgbClr val="0645AD"/>
                </a:solidFill>
                <a:effectLst/>
                <a:latin typeface="Helvetica Neue"/>
                <a:hlinkClick r:id="rId3"/>
              </a:rPr>
              <a:t>EDMS 2374351</a:t>
            </a:r>
            <a:endParaRPr lang="en-GB" sz="1100" b="0" u="none" strike="noStrike" dirty="0">
              <a:solidFill>
                <a:srgbClr val="0645AD"/>
              </a:solidFill>
              <a:effectLst/>
              <a:latin typeface="Helvetica Neue"/>
            </a:endParaRPr>
          </a:p>
        </p:txBody>
      </p:sp>
      <p:pic>
        <p:nvPicPr>
          <p:cNvPr id="8" name="Picture 7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63CBEBD5-28B8-4A51-A4EB-96A66919BF0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6601" r="9051" b="19201"/>
          <a:stretch/>
        </p:blipFill>
        <p:spPr>
          <a:xfrm rot="5400000">
            <a:off x="5945402" y="3069939"/>
            <a:ext cx="2978719" cy="1822589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90170F2-8235-4207-906F-8CC74005A14C}"/>
              </a:ext>
            </a:extLst>
          </p:cNvPr>
          <p:cNvSpPr txBox="1">
            <a:spLocks/>
          </p:cNvSpPr>
          <p:nvPr/>
        </p:nvSpPr>
        <p:spPr>
          <a:xfrm>
            <a:off x="5796136" y="1057989"/>
            <a:ext cx="3319663" cy="149294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b="1" dirty="0"/>
              <a:t>QH to coil</a:t>
            </a:r>
            <a:endParaRPr lang="en-GB" sz="1500" dirty="0"/>
          </a:p>
          <a:p>
            <a:r>
              <a:rPr lang="en-GB" sz="1400" dirty="0"/>
              <a:t>From coil 126, ‘mini-swap’ quench heaters with improved fabrication process and higher qualification test voltages (</a:t>
            </a:r>
            <a:r>
              <a:rPr lang="en-US" sz="1400" dirty="0"/>
              <a:t>see </a:t>
            </a:r>
            <a:r>
              <a:rPr lang="en-GB" sz="1400" b="0" u="none" strike="noStrike" dirty="0">
                <a:solidFill>
                  <a:srgbClr val="0645AD"/>
                </a:solidFill>
                <a:effectLst/>
                <a:latin typeface="Helvetica Neue"/>
                <a:hlinkClick r:id="rId5"/>
              </a:rPr>
              <a:t>EDMS 2646046</a:t>
            </a:r>
            <a:r>
              <a:rPr lang="en-GB" sz="1400" b="0" u="none" strike="noStrike" dirty="0">
                <a:effectLst/>
                <a:latin typeface="Helvetica Neue"/>
              </a:rPr>
              <a:t>)</a:t>
            </a:r>
            <a:endParaRPr lang="en-GB" sz="1400" dirty="0"/>
          </a:p>
          <a:p>
            <a:endParaRPr lang="en-GB" sz="15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B2C5517-C051-0AF2-4342-E7DD887004F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6771" y="2203595"/>
            <a:ext cx="5439365" cy="355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9032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2506E8-C71F-8537-0269-8DF8767E7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Dielectric strength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EA6E38-CE11-C7C0-7ED5-34C39869F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AF9158D-7C8F-C753-690D-44B13A6412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402" y="870747"/>
            <a:ext cx="7825770" cy="5116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08563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998EB8-F474-5E57-91C6-5E547F04BB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774A70-6789-DF65-DA29-E5B82FCF8A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4412D0-408F-29E7-3A7A-2CE2D8D830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0"/>
            <a:ext cx="8208472" cy="4906963"/>
          </a:xfrm>
        </p:spPr>
        <p:txBody>
          <a:bodyPr/>
          <a:lstStyle/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Manufacturing data</a:t>
            </a:r>
          </a:p>
          <a:p>
            <a:r>
              <a:rPr lang="en-GB" dirty="0"/>
              <a:t>Non-conformities</a:t>
            </a:r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Conclusion/Proposal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CCC800-FCCB-389A-553E-A3BAA4E3B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95449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D2326-BDDA-44B8-A530-0986E58AAB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Coils for MQXFB07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56C7CD-96BC-465B-A213-81F4BE628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70CB89A-553B-4160-A2AA-96144DD715EB}"/>
              </a:ext>
            </a:extLst>
          </p:cNvPr>
          <p:cNvSpPr txBox="1">
            <a:spLocks/>
          </p:cNvSpPr>
          <p:nvPr/>
        </p:nvSpPr>
        <p:spPr>
          <a:xfrm>
            <a:off x="395536" y="919570"/>
            <a:ext cx="8651264" cy="374441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dirty="0"/>
              <a:t>Virgin coils available at the time of assembling MQXFB07</a:t>
            </a:r>
          </a:p>
          <a:p>
            <a:pPr lvl="1">
              <a:spcBef>
                <a:spcPts val="600"/>
              </a:spcBef>
            </a:pPr>
            <a:r>
              <a:rPr lang="en-GB" sz="1600" dirty="0"/>
              <a:t>Coil 109: Spare coil of MQXFBP1 (no b</a:t>
            </a:r>
            <a:r>
              <a:rPr lang="en-GB" sz="1600" baseline="-25000" dirty="0"/>
              <a:t>6</a:t>
            </a:r>
            <a:r>
              <a:rPr lang="en-GB" sz="1600" dirty="0"/>
              <a:t> correction)</a:t>
            </a:r>
          </a:p>
          <a:p>
            <a:pPr lvl="1">
              <a:spcBef>
                <a:spcPts val="600"/>
              </a:spcBef>
            </a:pPr>
            <a:r>
              <a:rPr lang="en-GB" sz="1600" dirty="0"/>
              <a:t>Coil 114: Quarantined, due to the electrical insulation issue QH to coil</a:t>
            </a:r>
          </a:p>
          <a:p>
            <a:pPr lvl="1">
              <a:spcBef>
                <a:spcPts val="600"/>
              </a:spcBef>
            </a:pPr>
            <a:r>
              <a:rPr lang="en-GB" sz="1600" dirty="0"/>
              <a:t>Coil 116: Quarantined, due to conductor damage during handling</a:t>
            </a:r>
          </a:p>
          <a:p>
            <a:pPr lvl="1">
              <a:spcBef>
                <a:spcPts val="600"/>
              </a:spcBef>
            </a:pPr>
            <a:r>
              <a:rPr lang="en-GB" sz="1600" dirty="0"/>
              <a:t>Coil 122: Conform coil</a:t>
            </a:r>
          </a:p>
          <a:p>
            <a:pPr lvl="1">
              <a:spcBef>
                <a:spcPts val="600"/>
              </a:spcBef>
            </a:pPr>
            <a:r>
              <a:rPr lang="en-GB" sz="1600" u="sng" dirty="0"/>
              <a:t>Coils 138*-145-146-147: Coils proposed for MQXFB07</a:t>
            </a:r>
          </a:p>
          <a:p>
            <a:pPr lvl="2"/>
            <a:r>
              <a:rPr lang="en-GB" sz="1200" dirty="0"/>
              <a:t>Coil 138 was quarantined, due to overheat during impregnation process preceding epoxy injection</a:t>
            </a:r>
            <a:endParaRPr lang="en-GB" sz="1200" u="sng" dirty="0"/>
          </a:p>
          <a:p>
            <a:pPr lvl="1"/>
            <a:endParaRPr lang="en-GB" sz="1600" u="sng" dirty="0"/>
          </a:p>
        </p:txBody>
      </p:sp>
      <p:pic>
        <p:nvPicPr>
          <p:cNvPr id="8" name="Picture 7" descr="A machine with wires on it&#10;&#10;Description automatically generated with medium confidence">
            <a:extLst>
              <a:ext uri="{FF2B5EF4-FFF2-40B4-BE49-F238E27FC236}">
                <a16:creationId xmlns:a16="http://schemas.microsoft.com/office/drawing/2014/main" id="{D3FCA932-D71F-D806-70D4-C574842610C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0101"/>
          <a:stretch/>
        </p:blipFill>
        <p:spPr>
          <a:xfrm>
            <a:off x="2054089" y="3140968"/>
            <a:ext cx="5035822" cy="3395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2444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15CC4D-06E8-41BB-9456-E0F1D3A61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Analysis of non-conformities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046E6F-557B-4B60-B611-7CA1FF8C8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37992F01-C40C-81F4-C880-E31032118B3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9538531"/>
              </p:ext>
            </p:extLst>
          </p:nvPr>
        </p:nvGraphicFramePr>
        <p:xfrm>
          <a:off x="235766" y="1196752"/>
          <a:ext cx="8688849" cy="305120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879850">
                  <a:extLst>
                    <a:ext uri="{9D8B030D-6E8A-4147-A177-3AD203B41FA5}">
                      <a16:colId xmlns:a16="http://schemas.microsoft.com/office/drawing/2014/main" val="2834538064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548785956"/>
                    </a:ext>
                  </a:extLst>
                </a:gridCol>
                <a:gridCol w="4938502">
                  <a:extLst>
                    <a:ext uri="{9D8B030D-6E8A-4147-A177-3AD203B41FA5}">
                      <a16:colId xmlns:a16="http://schemas.microsoft.com/office/drawing/2014/main" val="1682357541"/>
                    </a:ext>
                  </a:extLst>
                </a:gridCol>
                <a:gridCol w="1430337">
                  <a:extLst>
                    <a:ext uri="{9D8B030D-6E8A-4147-A177-3AD203B41FA5}">
                      <a16:colId xmlns:a16="http://schemas.microsoft.com/office/drawing/2014/main" val="1411106462"/>
                    </a:ext>
                  </a:extLst>
                </a:gridCol>
              </a:tblGrid>
              <a:tr h="254000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GB" sz="1200" b="0" u="none" strike="noStrike" dirty="0">
                          <a:effectLst/>
                        </a:rPr>
                        <a:t>CR138</a:t>
                      </a:r>
                      <a:endParaRPr lang="en-GB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sng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hlinkClick r:id="rId3"/>
                        </a:rPr>
                        <a:t>2962606</a:t>
                      </a:r>
                      <a:r>
                        <a:rPr lang="en-GB" sz="1050" b="0" i="0" u="sng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Issue during RHT cycle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Non-critical level 2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336809"/>
                  </a:ext>
                </a:extLst>
              </a:tr>
              <a:tr h="254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sng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hlinkClick r:id="rId4"/>
                        </a:rPr>
                        <a:t>2961736</a:t>
                      </a:r>
                      <a:endParaRPr lang="en-GB" sz="1050" b="0" i="0" u="sng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5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RHT parameters out of specification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Non-critical level 2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1111335"/>
                  </a:ext>
                </a:extLst>
              </a:tr>
              <a:tr h="254000"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sng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hlinkClick r:id="rId5"/>
                        </a:rPr>
                        <a:t>3011012</a:t>
                      </a:r>
                      <a:r>
                        <a:rPr lang="en-GB" sz="1050" b="0" i="0" u="sng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Lower temperature locally during heating up to 110°C (impregnation cycle)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Non-critical level 1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3095374"/>
                  </a:ext>
                </a:extLst>
              </a:tr>
              <a:tr h="254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sng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hlinkClick r:id="rId6"/>
                        </a:rPr>
                        <a:t>2974448</a:t>
                      </a:r>
                      <a:r>
                        <a:rPr lang="en-GB" sz="1050" b="0" i="0" u="sng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Over-heating during impregnation cycle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Critical level 3</a:t>
                      </a:r>
                      <a:endParaRPr lang="en-GB" sz="105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9716552"/>
                  </a:ext>
                </a:extLst>
              </a:tr>
              <a:tr h="254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sng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hlinkClick r:id="rId7"/>
                        </a:rPr>
                        <a:t>3128109</a:t>
                      </a:r>
                      <a:r>
                        <a:rPr lang="en-GB" sz="1050" b="0" i="0" u="sng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Cable insulation damaged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Non-critical level 1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8130691"/>
                  </a:ext>
                </a:extLst>
              </a:tr>
              <a:tr h="2540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b="0" u="none" strike="noStrike" dirty="0">
                          <a:effectLst/>
                        </a:rPr>
                        <a:t>CR145</a:t>
                      </a:r>
                      <a:endParaRPr lang="en-GB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sng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hlinkClick r:id="rId8"/>
                        </a:rPr>
                        <a:t>3073728</a:t>
                      </a:r>
                      <a:r>
                        <a:rPr lang="en-GB" sz="1050" b="0" i="0" u="sng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Dwell1 and dwell2 durations out of specifications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Non-critical level 1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5204633"/>
                  </a:ext>
                </a:extLst>
              </a:tr>
              <a:tr h="2556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sng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hlinkClick r:id="rId9"/>
                        </a:rPr>
                        <a:t>2884016</a:t>
                      </a:r>
                      <a:r>
                        <a:rPr lang="en-GB" sz="1050" b="0" i="0" u="sng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Dwell3 homogeneity out of range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Non-critical level 1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568229"/>
                  </a:ext>
                </a:extLst>
              </a:tr>
              <a:tr h="2540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b="0" u="none" strike="noStrike" dirty="0">
                          <a:effectLst/>
                        </a:rPr>
                        <a:t>CR146</a:t>
                      </a:r>
                      <a:endParaRPr lang="en-GB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sng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hlinkClick r:id="rId10"/>
                        </a:rPr>
                        <a:t>3083049</a:t>
                      </a:r>
                      <a:endParaRPr lang="en-GB" sz="1050" b="0" i="0" u="sng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Inner layer connection cable damaged during core removal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Non-critical level 2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1006737"/>
                  </a:ext>
                </a:extLst>
              </a:tr>
              <a:tr h="2556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sng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hlinkClick r:id="rId11"/>
                        </a:rPr>
                        <a:t>3088822</a:t>
                      </a:r>
                      <a:endParaRPr lang="en-GB" sz="1050" b="0" i="0" u="sng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Dwell1 and dwell2 durations out of specifications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Non-critical level 1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2801921"/>
                  </a:ext>
                </a:extLst>
              </a:tr>
              <a:tr h="25400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200" b="0" u="none" strike="noStrike" dirty="0">
                          <a:effectLst/>
                        </a:rPr>
                        <a:t>CR147</a:t>
                      </a:r>
                      <a:endParaRPr lang="en-GB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sng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hlinkClick r:id="rId12"/>
                        </a:rPr>
                        <a:t>3088717</a:t>
                      </a:r>
                      <a:r>
                        <a:rPr lang="en-GB" sz="1050" b="0" i="0" u="sng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IR1 end part coating damaged after IL curing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Non-critical level 1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7515700"/>
                  </a:ext>
                </a:extLst>
              </a:tr>
              <a:tr h="254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i="0" u="sng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hlinkClick r:id="rId13"/>
                        </a:rPr>
                        <a:t>3101915</a:t>
                      </a:r>
                      <a:endParaRPr lang="en-GB" sz="1050" b="0" i="0" u="sng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Dwell1 and dwell2 durations out of specifications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Non-critical level 1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4049023"/>
                  </a:ext>
                </a:extLst>
              </a:tr>
              <a:tr h="254000">
                <a:tc vMerge="1">
                  <a:txBody>
                    <a:bodyPr/>
                    <a:lstStyle/>
                    <a:p>
                      <a:pPr algn="ctr" fontAlgn="ctr"/>
                      <a:endParaRPr lang="en-GB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i="0" u="sng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hlinkClick r:id="rId9"/>
                        </a:rPr>
                        <a:t>2884016</a:t>
                      </a:r>
                      <a:r>
                        <a:rPr lang="en-GB" sz="1050" b="0" i="0" u="sng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Dwell3 homogeneity out of range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Non-critical level 1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6259479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93843DCD-262C-6517-15DC-91E613BE89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4114030"/>
              </p:ext>
            </p:extLst>
          </p:nvPr>
        </p:nvGraphicFramePr>
        <p:xfrm>
          <a:off x="235766" y="5317958"/>
          <a:ext cx="5068486" cy="508635"/>
        </p:xfrm>
        <a:graphic>
          <a:graphicData uri="http://schemas.openxmlformats.org/drawingml/2006/table">
            <a:tbl>
              <a:tblPr/>
              <a:tblGrid>
                <a:gridCol w="5068486">
                  <a:extLst>
                    <a:ext uri="{9D8B030D-6E8A-4147-A177-3AD203B41FA5}">
                      <a16:colId xmlns:a16="http://schemas.microsoft.com/office/drawing/2014/main" val="2116018244"/>
                    </a:ext>
                  </a:extLst>
                </a:gridCol>
              </a:tblGrid>
              <a:tr h="1587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Very minor, not described in further detail in the slides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8847469"/>
                  </a:ext>
                </a:extLst>
              </a:tr>
              <a:tr h="15875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</a:t>
                      </a:r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escribed in detail in the next slides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0894106"/>
                  </a:ext>
                </a:extLst>
              </a:tr>
              <a:tr h="1587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50" b="0" i="0" u="none" strike="noStrike" dirty="0">
                          <a:effectLst/>
                          <a:latin typeface="Arial" panose="020B0604020202020204" pitchFamily="34" charset="0"/>
                        </a:rPr>
                        <a:t>Series of minor nonconformities in heat treatment, see next slides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88513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17382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>
            <a:extLst>
              <a:ext uri="{FF2B5EF4-FFF2-40B4-BE49-F238E27FC236}">
                <a16:creationId xmlns:a16="http://schemas.microsoft.com/office/drawing/2014/main" id="{DC82B648-3507-9C3A-36BF-2DAB0D9644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3017" y="3869740"/>
            <a:ext cx="5048250" cy="283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>
            <a:extLst>
              <a:ext uri="{FF2B5EF4-FFF2-40B4-BE49-F238E27FC236}">
                <a16:creationId xmlns:a16="http://schemas.microsoft.com/office/drawing/2014/main" id="{EB3CB551-C0D2-93F3-BC39-A2D8C959C9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1070" y="901858"/>
            <a:ext cx="5047200" cy="2885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F6456C1-2E85-28BE-3E6F-CF2BBA491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RHT NCR – dwell1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B78C40-57A6-58CA-1FDE-206BECFB9B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677" y="1108819"/>
            <a:ext cx="3174219" cy="4906963"/>
          </a:xfrm>
        </p:spPr>
        <p:txBody>
          <a:bodyPr>
            <a:normAutofit/>
          </a:bodyPr>
          <a:lstStyle/>
          <a:p>
            <a:pPr algn="just"/>
            <a:r>
              <a:rPr lang="en-US" sz="1600" dirty="0"/>
              <a:t>The duration of dwell1 is out of specification in all the 4 coils:</a:t>
            </a:r>
          </a:p>
          <a:p>
            <a:pPr lvl="1" algn="just"/>
            <a:r>
              <a:rPr lang="en-US" sz="1200" dirty="0"/>
              <a:t>CR138: 52.09 h</a:t>
            </a:r>
          </a:p>
          <a:p>
            <a:pPr lvl="1" algn="just"/>
            <a:r>
              <a:rPr lang="en-US" sz="1200" dirty="0"/>
              <a:t>CR145: 52.17 h</a:t>
            </a:r>
          </a:p>
          <a:p>
            <a:pPr lvl="1" algn="just">
              <a:spcBef>
                <a:spcPts val="336"/>
              </a:spcBef>
            </a:pPr>
            <a:r>
              <a:rPr lang="en-US" sz="1200" dirty="0"/>
              <a:t>CR146: 52.61 h</a:t>
            </a:r>
          </a:p>
          <a:p>
            <a:pPr lvl="1" algn="just">
              <a:spcBef>
                <a:spcPts val="336"/>
              </a:spcBef>
            </a:pPr>
            <a:r>
              <a:rPr lang="en-US" sz="1200" dirty="0"/>
              <a:t>CR147: 52.53 h</a:t>
            </a:r>
          </a:p>
          <a:p>
            <a:pPr lvl="1" algn="just">
              <a:spcBef>
                <a:spcPts val="336"/>
              </a:spcBef>
            </a:pPr>
            <a:r>
              <a:rPr lang="en-US" sz="1200" dirty="0"/>
              <a:t>Spec. 52 h maximum allowed</a:t>
            </a:r>
          </a:p>
          <a:p>
            <a:pPr algn="just"/>
            <a:r>
              <a:rPr lang="en-US" sz="1600" dirty="0"/>
              <a:t>Temperature homogeneity within specification</a:t>
            </a:r>
            <a:endParaRPr lang="en-GB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AEF11C-1CB8-9688-769C-0FA138234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0AE0344-C920-629E-D858-10BF2BEFDCDD}"/>
              </a:ext>
            </a:extLst>
          </p:cNvPr>
          <p:cNvSpPr/>
          <p:nvPr/>
        </p:nvSpPr>
        <p:spPr>
          <a:xfrm>
            <a:off x="7596336" y="1876806"/>
            <a:ext cx="122400" cy="216024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0684378-58AF-F225-01F8-AFA778BA3739}"/>
              </a:ext>
            </a:extLst>
          </p:cNvPr>
          <p:cNvSpPr/>
          <p:nvPr/>
        </p:nvSpPr>
        <p:spPr>
          <a:xfrm>
            <a:off x="8179245" y="1772816"/>
            <a:ext cx="286670" cy="432048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F9686C6-4BD6-678E-A764-AF544817D888}"/>
              </a:ext>
            </a:extLst>
          </p:cNvPr>
          <p:cNvSpPr txBox="1"/>
          <p:nvPr/>
        </p:nvSpPr>
        <p:spPr>
          <a:xfrm>
            <a:off x="6399162" y="2876226"/>
            <a:ext cx="1656184" cy="246221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000" b="1" dirty="0">
                <a:solidFill>
                  <a:srgbClr val="FFC000"/>
                </a:solidFill>
              </a:rPr>
              <a:t>Dwell1 duration reduced</a:t>
            </a:r>
            <a:endParaRPr lang="en-GB" sz="1000" b="1" dirty="0">
              <a:solidFill>
                <a:srgbClr val="FFC000"/>
              </a:solidFill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60DD107-6E51-D5B5-3DC5-6401BD927763}"/>
              </a:ext>
            </a:extLst>
          </p:cNvPr>
          <p:cNvCxnSpPr>
            <a:cxnSpLocks/>
          </p:cNvCxnSpPr>
          <p:nvPr/>
        </p:nvCxnSpPr>
        <p:spPr>
          <a:xfrm flipV="1">
            <a:off x="8100392" y="2636912"/>
            <a:ext cx="216024" cy="239314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82928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>
            <a:extLst>
              <a:ext uri="{FF2B5EF4-FFF2-40B4-BE49-F238E27FC236}">
                <a16:creationId xmlns:a16="http://schemas.microsoft.com/office/drawing/2014/main" id="{D9C2FD77-CED3-9630-8639-800E46E5BF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012" y="3933056"/>
            <a:ext cx="5048250" cy="283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>
            <a:extLst>
              <a:ext uri="{FF2B5EF4-FFF2-40B4-BE49-F238E27FC236}">
                <a16:creationId xmlns:a16="http://schemas.microsoft.com/office/drawing/2014/main" id="{4757DC0C-C551-5642-7FD7-CE3E57B5A0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012" y="914988"/>
            <a:ext cx="5047200" cy="2885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F6456C1-2E85-28BE-3E6F-CF2BBA491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RHT NCR – dwell2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B78C40-57A6-58CA-1FDE-206BECFB9B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1" y="1316247"/>
            <a:ext cx="3312368" cy="4906963"/>
          </a:xfrm>
        </p:spPr>
        <p:txBody>
          <a:bodyPr>
            <a:normAutofit/>
          </a:bodyPr>
          <a:lstStyle/>
          <a:p>
            <a:pPr algn="just"/>
            <a:r>
              <a:rPr lang="en-US" sz="1600" dirty="0"/>
              <a:t>The duration of dwell2 is out of specification in all the 4 coils:</a:t>
            </a:r>
          </a:p>
          <a:p>
            <a:pPr lvl="1" algn="just"/>
            <a:r>
              <a:rPr lang="en-US" sz="1200" dirty="0"/>
              <a:t>CR138: 53.09 h</a:t>
            </a:r>
          </a:p>
          <a:p>
            <a:pPr lvl="1" algn="just"/>
            <a:r>
              <a:rPr lang="en-US" sz="1200" dirty="0"/>
              <a:t>CR145: 53.54 h</a:t>
            </a:r>
          </a:p>
          <a:p>
            <a:pPr lvl="1" algn="just">
              <a:spcBef>
                <a:spcPts val="336"/>
              </a:spcBef>
            </a:pPr>
            <a:r>
              <a:rPr lang="en-US" sz="1200" dirty="0"/>
              <a:t>CR146: 53.38 h</a:t>
            </a:r>
          </a:p>
          <a:p>
            <a:pPr lvl="1" algn="just">
              <a:spcBef>
                <a:spcPts val="336"/>
              </a:spcBef>
            </a:pPr>
            <a:r>
              <a:rPr lang="en-US" sz="1200" dirty="0"/>
              <a:t>CR147: 52.67 h</a:t>
            </a:r>
          </a:p>
          <a:p>
            <a:pPr lvl="1" algn="just">
              <a:spcBef>
                <a:spcPts val="336"/>
              </a:spcBef>
            </a:pPr>
            <a:r>
              <a:rPr lang="en-US" sz="1200" dirty="0"/>
              <a:t>Spec. 52 h maximum allowed</a:t>
            </a:r>
          </a:p>
          <a:p>
            <a:pPr algn="just">
              <a:spcBef>
                <a:spcPts val="1200"/>
              </a:spcBef>
            </a:pPr>
            <a:r>
              <a:rPr lang="en-US" sz="1600" dirty="0"/>
              <a:t>In coil CR138 (previously in CR136 and CR137) the upper band of the plateau had to be increased from 401°C to 404°C</a:t>
            </a:r>
          </a:p>
          <a:p>
            <a:pPr lvl="1" algn="just">
              <a:spcBef>
                <a:spcPts val="336"/>
              </a:spcBef>
            </a:pPr>
            <a:r>
              <a:rPr lang="en-US" sz="1200" dirty="0"/>
              <a:t>TCs close to the RE of the </a:t>
            </a:r>
            <a:r>
              <a:rPr lang="en-US" sz="1200" dirty="0" err="1"/>
              <a:t>mould</a:t>
            </a:r>
            <a:r>
              <a:rPr lang="en-US" sz="1200" dirty="0"/>
              <a:t> were warmer</a:t>
            </a:r>
          </a:p>
          <a:p>
            <a:pPr lvl="1" algn="just">
              <a:spcBef>
                <a:spcPts val="336"/>
              </a:spcBef>
            </a:pPr>
            <a:r>
              <a:rPr lang="en-US" sz="1200" dirty="0"/>
              <a:t>Furnace intervention after CR138 RHT (see next slides)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AEF11C-1CB8-9688-769C-0FA138234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4E80A5D-8ECE-53C2-28E1-14A2ACDE713C}"/>
              </a:ext>
            </a:extLst>
          </p:cNvPr>
          <p:cNvSpPr/>
          <p:nvPr/>
        </p:nvSpPr>
        <p:spPr>
          <a:xfrm>
            <a:off x="8028384" y="1633040"/>
            <a:ext cx="286670" cy="643832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DD8C359-9C83-BC1C-7EE0-5E0FCACAF557}"/>
              </a:ext>
            </a:extLst>
          </p:cNvPr>
          <p:cNvSpPr/>
          <p:nvPr/>
        </p:nvSpPr>
        <p:spPr>
          <a:xfrm>
            <a:off x="7401208" y="1785649"/>
            <a:ext cx="122400" cy="216024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AFCE248-D005-6FE9-6BE6-4B05F4B071E6}"/>
              </a:ext>
            </a:extLst>
          </p:cNvPr>
          <p:cNvSpPr/>
          <p:nvPr/>
        </p:nvSpPr>
        <p:spPr>
          <a:xfrm>
            <a:off x="7653038" y="4666095"/>
            <a:ext cx="122400" cy="1185958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CF2B72E-0843-5CA2-1134-1FC026FAFE91}"/>
              </a:ext>
            </a:extLst>
          </p:cNvPr>
          <p:cNvSpPr/>
          <p:nvPr/>
        </p:nvSpPr>
        <p:spPr>
          <a:xfrm>
            <a:off x="8315054" y="4869160"/>
            <a:ext cx="226200" cy="936103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453347A-D3A1-E0E9-32CB-7B50BB88072C}"/>
              </a:ext>
            </a:extLst>
          </p:cNvPr>
          <p:cNvSpPr txBox="1"/>
          <p:nvPr/>
        </p:nvSpPr>
        <p:spPr>
          <a:xfrm>
            <a:off x="6230085" y="2876226"/>
            <a:ext cx="1656184" cy="246221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000" b="1" dirty="0">
                <a:solidFill>
                  <a:srgbClr val="FFC000"/>
                </a:solidFill>
              </a:rPr>
              <a:t>Dwell2 duration reduced</a:t>
            </a:r>
            <a:endParaRPr lang="en-GB" sz="1000" b="1" dirty="0">
              <a:solidFill>
                <a:srgbClr val="FFC000"/>
              </a:solidFill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4D7F0DC-8BE3-5D52-9BA3-4195E3E409F4}"/>
              </a:ext>
            </a:extLst>
          </p:cNvPr>
          <p:cNvCxnSpPr>
            <a:cxnSpLocks/>
          </p:cNvCxnSpPr>
          <p:nvPr/>
        </p:nvCxnSpPr>
        <p:spPr>
          <a:xfrm flipV="1">
            <a:off x="7920372" y="2636912"/>
            <a:ext cx="216024" cy="239314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79796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>
            <a:extLst>
              <a:ext uri="{FF2B5EF4-FFF2-40B4-BE49-F238E27FC236}">
                <a16:creationId xmlns:a16="http://schemas.microsoft.com/office/drawing/2014/main" id="{6B1C3D3F-47D7-096E-8BCB-78D6309369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944143"/>
            <a:ext cx="5047200" cy="2885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5" name="Picture 1">
            <a:extLst>
              <a:ext uri="{FF2B5EF4-FFF2-40B4-BE49-F238E27FC236}">
                <a16:creationId xmlns:a16="http://schemas.microsoft.com/office/drawing/2014/main" id="{0D0D5320-5BB2-7314-3D3E-92EAFD7AD5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947597"/>
            <a:ext cx="5048250" cy="283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F6456C1-2E85-28BE-3E6F-CF2BBA491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RHT NCR – dwell3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B78C40-57A6-58CA-1FDE-206BECFB9B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316247"/>
            <a:ext cx="3528391" cy="4906963"/>
          </a:xfrm>
        </p:spPr>
        <p:txBody>
          <a:bodyPr>
            <a:normAutofit/>
          </a:bodyPr>
          <a:lstStyle/>
          <a:p>
            <a:pPr algn="just">
              <a:spcBef>
                <a:spcPts val="1200"/>
              </a:spcBef>
            </a:pPr>
            <a:r>
              <a:rPr lang="en-US" sz="1600" dirty="0"/>
              <a:t>The duration of dwell3 is within specification for the 4 coils (52 h max. allowed)</a:t>
            </a:r>
          </a:p>
          <a:p>
            <a:pPr algn="just">
              <a:spcBef>
                <a:spcPts val="1200"/>
              </a:spcBef>
            </a:pPr>
            <a:r>
              <a:rPr lang="en-US" sz="1600" dirty="0"/>
              <a:t>In CR138, 3 TCs were out of range (TT17, TT19 and TT37) </a:t>
            </a:r>
          </a:p>
          <a:p>
            <a:pPr lvl="1" algn="just">
              <a:spcBef>
                <a:spcPts val="336"/>
              </a:spcBef>
            </a:pPr>
            <a:r>
              <a:rPr lang="en-US" sz="1200" dirty="0"/>
              <a:t>Max. temperature measured: 675°C</a:t>
            </a:r>
          </a:p>
          <a:p>
            <a:pPr lvl="1" algn="just">
              <a:spcBef>
                <a:spcPts val="336"/>
              </a:spcBef>
            </a:pPr>
            <a:r>
              <a:rPr lang="en-US" sz="1200" dirty="0"/>
              <a:t>Max. temperature allowed: 668°C</a:t>
            </a:r>
          </a:p>
          <a:p>
            <a:pPr lvl="1" algn="just">
              <a:spcBef>
                <a:spcPts val="336"/>
              </a:spcBef>
            </a:pPr>
            <a:r>
              <a:rPr lang="en-US" sz="1200" dirty="0"/>
              <a:t>Root cause analysis pointed to the melting of the fuse 3F6</a:t>
            </a:r>
          </a:p>
          <a:p>
            <a:pPr lvl="1" algn="just">
              <a:spcBef>
                <a:spcPts val="336"/>
              </a:spcBef>
            </a:pPr>
            <a:r>
              <a:rPr lang="en-US" sz="1200" dirty="0">
                <a:hlinkClick r:id="rId5"/>
              </a:rPr>
              <a:t>NCR 2962606</a:t>
            </a:r>
            <a:r>
              <a:rPr lang="en-US" sz="1200" dirty="0"/>
              <a:t> and </a:t>
            </a:r>
            <a:r>
              <a:rPr lang="en-US" sz="1200" dirty="0">
                <a:hlinkClick r:id="rId6"/>
              </a:rPr>
              <a:t>NCR 2961736</a:t>
            </a:r>
            <a:endParaRPr lang="en-US" sz="1600" dirty="0">
              <a:solidFill>
                <a:srgbClr val="FF0000"/>
              </a:solidFill>
            </a:endParaRPr>
          </a:p>
          <a:p>
            <a:pPr algn="just">
              <a:spcBef>
                <a:spcPts val="1200"/>
              </a:spcBef>
            </a:pPr>
            <a:r>
              <a:rPr lang="en-US" sz="1600" dirty="0"/>
              <a:t>Dwell3 mean H/2 out of spec </a:t>
            </a:r>
          </a:p>
          <a:p>
            <a:pPr lvl="1" algn="just"/>
            <a:r>
              <a:rPr lang="en-US" sz="1200" dirty="0"/>
              <a:t>CR138: 7.7°C</a:t>
            </a:r>
          </a:p>
          <a:p>
            <a:pPr lvl="1" algn="just"/>
            <a:r>
              <a:rPr lang="en-US" sz="1200" dirty="0"/>
              <a:t>CR145: 3.4°C</a:t>
            </a:r>
          </a:p>
          <a:p>
            <a:pPr lvl="1" algn="just">
              <a:spcBef>
                <a:spcPts val="336"/>
              </a:spcBef>
            </a:pPr>
            <a:r>
              <a:rPr lang="en-US" sz="1200" dirty="0"/>
              <a:t>CR146: 3°C</a:t>
            </a:r>
          </a:p>
          <a:p>
            <a:pPr lvl="1" algn="just">
              <a:spcBef>
                <a:spcPts val="336"/>
              </a:spcBef>
            </a:pPr>
            <a:r>
              <a:rPr lang="en-US" sz="1200" dirty="0"/>
              <a:t>CR147: 3.1°C</a:t>
            </a:r>
          </a:p>
          <a:p>
            <a:pPr lvl="1" algn="just">
              <a:spcBef>
                <a:spcPts val="336"/>
              </a:spcBef>
            </a:pPr>
            <a:r>
              <a:rPr lang="en-US" sz="1200" dirty="0"/>
              <a:t>Spec. 3°C maximum allowed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AEF11C-1CB8-9688-769C-0FA138234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0A487A9-E7E3-2625-9F47-AE01C7DBB1B4}"/>
              </a:ext>
            </a:extLst>
          </p:cNvPr>
          <p:cNvSpPr/>
          <p:nvPr/>
        </p:nvSpPr>
        <p:spPr>
          <a:xfrm>
            <a:off x="8358181" y="1978893"/>
            <a:ext cx="255600" cy="288032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578AC6F-5C72-3DF1-64CD-71EB82349C55}"/>
              </a:ext>
            </a:extLst>
          </p:cNvPr>
          <p:cNvSpPr/>
          <p:nvPr/>
        </p:nvSpPr>
        <p:spPr>
          <a:xfrm>
            <a:off x="7812360" y="1988840"/>
            <a:ext cx="122400" cy="216024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0233158-99DB-F1BE-3D06-009F9FAC0B1A}"/>
              </a:ext>
            </a:extLst>
          </p:cNvPr>
          <p:cNvSpPr/>
          <p:nvPr/>
        </p:nvSpPr>
        <p:spPr>
          <a:xfrm>
            <a:off x="8358181" y="4941168"/>
            <a:ext cx="255600" cy="1224135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4CA2076-B2AA-7A6E-933C-7825F49A16C4}"/>
              </a:ext>
            </a:extLst>
          </p:cNvPr>
          <p:cNvSpPr/>
          <p:nvPr/>
        </p:nvSpPr>
        <p:spPr>
          <a:xfrm>
            <a:off x="7710943" y="4365104"/>
            <a:ext cx="101417" cy="2016224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84367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578A7-EFCE-BD98-C76B-3D24C8F6E4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CR138 (</a:t>
            </a:r>
            <a:r>
              <a:rPr lang="en-US" sz="2800" dirty="0">
                <a:hlinkClick r:id="rId3"/>
              </a:rPr>
              <a:t>NCR 2962606</a:t>
            </a:r>
            <a:r>
              <a:rPr lang="en-US" dirty="0"/>
              <a:t>) → Furnace intervention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D562FC-2FD6-1A6F-0B83-09F31B306A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755" y="1140411"/>
            <a:ext cx="8352489" cy="2731665"/>
          </a:xfrm>
        </p:spPr>
        <p:txBody>
          <a:bodyPr>
            <a:normAutofit lnSpcReduction="10000"/>
          </a:bodyPr>
          <a:lstStyle/>
          <a:p>
            <a:pPr algn="just">
              <a:spcBef>
                <a:spcPts val="0"/>
              </a:spcBef>
            </a:pPr>
            <a:r>
              <a:rPr lang="it-IT" sz="1600" dirty="0"/>
              <a:t>The furnace has several heating zones </a:t>
            </a:r>
          </a:p>
          <a:p>
            <a:pPr marL="342000" indent="0" algn="just">
              <a:spcBef>
                <a:spcPts val="0"/>
              </a:spcBef>
              <a:buNone/>
            </a:pPr>
            <a:r>
              <a:rPr lang="it-IT" sz="1600" dirty="0"/>
              <a:t>along the length </a:t>
            </a:r>
          </a:p>
          <a:p>
            <a:pPr lvl="1" algn="just">
              <a:spcBef>
                <a:spcPts val="600"/>
              </a:spcBef>
            </a:pPr>
            <a:r>
              <a:rPr lang="it-IT" sz="1200" dirty="0"/>
              <a:t>A1-B1: LE of the mould (door) </a:t>
            </a:r>
          </a:p>
          <a:p>
            <a:pPr lvl="1" algn="just"/>
            <a:r>
              <a:rPr lang="it-IT" sz="1200" dirty="0"/>
              <a:t>A8-B8: RE of the mould</a:t>
            </a:r>
          </a:p>
          <a:p>
            <a:pPr lvl="1" algn="just"/>
            <a:endParaRPr lang="it-IT" sz="1200" dirty="0"/>
          </a:p>
          <a:p>
            <a:pPr lvl="1" algn="just"/>
            <a:endParaRPr lang="it-IT" sz="1200" dirty="0"/>
          </a:p>
          <a:p>
            <a:pPr lvl="1" algn="just"/>
            <a:endParaRPr lang="it-IT" sz="1200" dirty="0"/>
          </a:p>
          <a:p>
            <a:pPr algn="just"/>
            <a:r>
              <a:rPr lang="it-IT" sz="1600" dirty="0"/>
              <a:t>During the 3</a:t>
            </a:r>
            <a:r>
              <a:rPr lang="it-IT" sz="1600" baseline="30000" dirty="0"/>
              <a:t>rd</a:t>
            </a:r>
            <a:r>
              <a:rPr lang="it-IT" sz="1600" dirty="0"/>
              <a:t> plateau, issue in B7 zone which was not regulating correctly the temperature </a:t>
            </a:r>
          </a:p>
          <a:p>
            <a:pPr lvl="1" algn="just"/>
            <a:r>
              <a:rPr lang="it-IT" sz="1200" dirty="0"/>
              <a:t>Adjacent heating zones B6 and B8 provide more heat flow so the temperature increased above the target</a:t>
            </a:r>
          </a:p>
          <a:p>
            <a:pPr algn="just"/>
            <a:r>
              <a:rPr lang="it-IT" sz="1600" dirty="0"/>
              <a:t>Root cause analysis showed a B7 zone fuse heavily damaged which was then replaced</a:t>
            </a:r>
          </a:p>
          <a:p>
            <a:pPr lvl="1" algn="just"/>
            <a:r>
              <a:rPr lang="it-IT" sz="1200" dirty="0"/>
              <a:t>Electrical check of the heating resistances of the furnace and of the elctrical circuit → ok</a:t>
            </a:r>
          </a:p>
          <a:p>
            <a:pPr lvl="1" algn="just"/>
            <a:endParaRPr lang="it-IT" sz="1600" dirty="0"/>
          </a:p>
          <a:p>
            <a:pPr lvl="1" algn="just"/>
            <a:endParaRPr lang="it-IT" sz="1200" dirty="0"/>
          </a:p>
          <a:p>
            <a:pPr marL="457200" lvl="1" indent="0" algn="just">
              <a:buNone/>
            </a:pPr>
            <a:endParaRPr lang="it-IT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2074B-5AF6-5F29-C207-0D85D0680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DE0ECC3-BC10-E6A3-E492-E4C702BECAA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872077"/>
            <a:ext cx="2088552" cy="27836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14F5468-43AD-AF16-D5AA-F54F4F6A64E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7544" y="3872078"/>
            <a:ext cx="2088232" cy="278367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006E833-3B7A-D0E3-8239-BBE4DD5F35FA}"/>
              </a:ext>
            </a:extLst>
          </p:cNvPr>
          <p:cNvSpPr txBox="1">
            <a:spLocks/>
          </p:cNvSpPr>
          <p:nvPr/>
        </p:nvSpPr>
        <p:spPr>
          <a:xfrm>
            <a:off x="4776594" y="4869160"/>
            <a:ext cx="4007245" cy="13073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 algn="just">
              <a:spcBef>
                <a:spcPts val="700"/>
              </a:spcBef>
              <a:buNone/>
            </a:pPr>
            <a:r>
              <a:rPr lang="it-IT" sz="1600" b="1" u="sng" dirty="0">
                <a:solidFill>
                  <a:schemeClr val="tx1"/>
                </a:solidFill>
              </a:rPr>
              <a:t>Preventive action:</a:t>
            </a:r>
          </a:p>
          <a:p>
            <a:pPr lvl="1" algn="just"/>
            <a:r>
              <a:rPr lang="it-IT" sz="1200" dirty="0"/>
              <a:t>Check of the fuses every 3 months in the preventive maintenance planning</a:t>
            </a:r>
          </a:p>
          <a:p>
            <a:pPr lvl="1" algn="just"/>
            <a:r>
              <a:rPr lang="it-IT" sz="1200" dirty="0"/>
              <a:t>Implementation of phase controller on each of the static relays to monitor any missing phase</a:t>
            </a:r>
          </a:p>
          <a:p>
            <a:pPr lvl="1" algn="just"/>
            <a:endParaRPr lang="it-IT" sz="1200" dirty="0"/>
          </a:p>
          <a:p>
            <a:pPr marL="457200" lvl="1" indent="0" algn="just">
              <a:buFont typeface="Wingdings" charset="2"/>
              <a:buNone/>
            </a:pPr>
            <a:endParaRPr lang="it-IT" sz="12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5620172-C7D5-6F90-F343-0151E9BB360E}"/>
              </a:ext>
            </a:extLst>
          </p:cNvPr>
          <p:cNvPicPr>
            <a:picLocks noChangeAspect="1"/>
          </p:cNvPicPr>
          <p:nvPr/>
        </p:nvPicPr>
        <p:blipFill rotWithShape="1"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15" b="19002"/>
          <a:stretch>
            <a:fillRect/>
          </a:stretch>
        </p:blipFill>
        <p:spPr bwMode="auto">
          <a:xfrm>
            <a:off x="4427984" y="862782"/>
            <a:ext cx="3456384" cy="17866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26028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578A7-EFCE-BD98-C76B-3D24C8F6E4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CR138 (</a:t>
            </a:r>
            <a:r>
              <a:rPr lang="en-US" sz="2800" dirty="0">
                <a:hlinkClick r:id="rId3"/>
              </a:rPr>
              <a:t>NCR 2961736</a:t>
            </a:r>
            <a:r>
              <a:rPr lang="en-US" dirty="0"/>
              <a:t>) → RHT parameters out of spec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D562FC-2FD6-1A6F-0B83-09F31B306A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9" y="1140412"/>
            <a:ext cx="8424716" cy="4808868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</a:pPr>
            <a:r>
              <a:rPr lang="it-IT" sz="1600" dirty="0"/>
              <a:t>The impact of the </a:t>
            </a:r>
            <a:r>
              <a:rPr lang="en-US" sz="1600" dirty="0">
                <a:hlinkClick r:id="rId4"/>
              </a:rPr>
              <a:t>NCR 2962606</a:t>
            </a:r>
            <a:r>
              <a:rPr lang="en-US" sz="1600" dirty="0"/>
              <a:t> on the coil is translated in several parameters out of spec</a:t>
            </a:r>
          </a:p>
          <a:p>
            <a:pPr lvl="1" algn="just">
              <a:spcBef>
                <a:spcPts val="0"/>
              </a:spcBef>
            </a:pPr>
            <a:r>
              <a:rPr lang="en-US" sz="1200" dirty="0" err="1"/>
              <a:t>T</a:t>
            </a:r>
            <a:r>
              <a:rPr lang="en-US" sz="1200" baseline="-25000" dirty="0" err="1"/>
              <a:t>max</a:t>
            </a:r>
            <a:r>
              <a:rPr lang="en-US" sz="1200" baseline="-25000" dirty="0"/>
              <a:t> dwell2</a:t>
            </a:r>
            <a:r>
              <a:rPr lang="en-US" sz="1200" dirty="0"/>
              <a:t>: 416°C (max. allowed 401°C)</a:t>
            </a:r>
          </a:p>
          <a:p>
            <a:pPr lvl="1" algn="just">
              <a:spcBef>
                <a:spcPts val="600"/>
              </a:spcBef>
            </a:pPr>
            <a:r>
              <a:rPr lang="en-US" sz="1200" dirty="0" err="1"/>
              <a:t>T</a:t>
            </a:r>
            <a:r>
              <a:rPr lang="en-US" sz="1200" baseline="-25000" dirty="0" err="1"/>
              <a:t>max</a:t>
            </a:r>
            <a:r>
              <a:rPr lang="en-US" sz="1200" baseline="-25000" dirty="0"/>
              <a:t> dwell3</a:t>
            </a:r>
            <a:r>
              <a:rPr lang="en-US" sz="1200" dirty="0"/>
              <a:t>: 675°C (max. allowed 668°C)</a:t>
            </a:r>
          </a:p>
          <a:p>
            <a:pPr lvl="1" algn="just">
              <a:spcBef>
                <a:spcPts val="600"/>
              </a:spcBef>
            </a:pPr>
            <a:r>
              <a:rPr lang="en-US" sz="1200" dirty="0"/>
              <a:t>Dwell2 </a:t>
            </a:r>
            <a:r>
              <a:rPr lang="en-US" sz="1200" baseline="-25000" dirty="0"/>
              <a:t>H/2 homogeneity</a:t>
            </a:r>
            <a:r>
              <a:rPr lang="en-US" sz="1200" dirty="0"/>
              <a:t>: 7.3°C (max. allowed 5°C)</a:t>
            </a:r>
          </a:p>
          <a:p>
            <a:pPr lvl="1" algn="just">
              <a:spcBef>
                <a:spcPts val="600"/>
              </a:spcBef>
            </a:pPr>
            <a:r>
              <a:rPr lang="en-US" sz="1200" dirty="0"/>
              <a:t>Dwell3 </a:t>
            </a:r>
            <a:r>
              <a:rPr lang="en-US" sz="1200" baseline="-25000" dirty="0"/>
              <a:t>H/2 homogeneity</a:t>
            </a:r>
            <a:r>
              <a:rPr lang="en-US" sz="1200" dirty="0"/>
              <a:t>: 7.7°C (max. allowed 3°C)</a:t>
            </a:r>
          </a:p>
          <a:p>
            <a:pPr algn="just">
              <a:spcBef>
                <a:spcPts val="600"/>
              </a:spcBef>
            </a:pPr>
            <a:r>
              <a:rPr lang="it-IT" sz="1600" dirty="0"/>
              <a:t>Anomalous heating in the rear part of the oven (TCs17, 19, 37) located in block #75 reached the higher temperature, i.e. 675°C</a:t>
            </a:r>
          </a:p>
          <a:p>
            <a:pPr lvl="1" algn="just">
              <a:spcBef>
                <a:spcPts val="600"/>
              </a:spcBef>
            </a:pPr>
            <a:r>
              <a:rPr lang="it-IT" sz="1200" dirty="0"/>
              <a:t>Assess the impact of the over temperature on Ic and RRR in that location</a:t>
            </a:r>
          </a:p>
          <a:p>
            <a:pPr lvl="1" algn="just">
              <a:spcBef>
                <a:spcPts val="600"/>
              </a:spcBef>
            </a:pPr>
            <a:r>
              <a:rPr lang="it-IT" sz="1200" dirty="0"/>
              <a:t>VAMAS samples placed in RE of the mould allow for conservative </a:t>
            </a:r>
          </a:p>
          <a:p>
            <a:pPr marL="752400" lvl="1" indent="0" algn="just">
              <a:spcBef>
                <a:spcPts val="0"/>
              </a:spcBef>
              <a:buNone/>
            </a:pPr>
            <a:r>
              <a:rPr lang="it-IT" sz="1200" dirty="0"/>
              <a:t>assessment</a:t>
            </a:r>
            <a:endParaRPr lang="it-IT" sz="1600" dirty="0"/>
          </a:p>
          <a:p>
            <a:pPr algn="just">
              <a:spcBef>
                <a:spcPts val="600"/>
              </a:spcBef>
            </a:pPr>
            <a:r>
              <a:rPr lang="it-IT" sz="1600" dirty="0"/>
              <a:t>As explained by S. Hopkins (</a:t>
            </a:r>
            <a:r>
              <a:rPr lang="it-IT" sz="1600" dirty="0">
                <a:hlinkClick r:id="rId5"/>
              </a:rPr>
              <a:t>EDMS 3012883</a:t>
            </a:r>
            <a:r>
              <a:rPr lang="it-IT" sz="1600" dirty="0"/>
              <a:t>)</a:t>
            </a:r>
          </a:p>
          <a:p>
            <a:pPr lvl="1" algn="just">
              <a:spcBef>
                <a:spcPts val="600"/>
              </a:spcBef>
            </a:pPr>
            <a:r>
              <a:rPr lang="it-IT" sz="1200" dirty="0"/>
              <a:t>RRR in RE of the coil is reduced w.r.t. standard coils, minimum measured</a:t>
            </a:r>
          </a:p>
          <a:p>
            <a:pPr marL="752400" lvl="1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it-IT" sz="1200" dirty="0"/>
              <a:t>173 (minimum required 100) → RRR in specification</a:t>
            </a:r>
          </a:p>
          <a:p>
            <a:pPr lvl="1" algn="just">
              <a:spcBef>
                <a:spcPts val="0"/>
              </a:spcBef>
            </a:pPr>
            <a:r>
              <a:rPr lang="it-IT" sz="1200" dirty="0"/>
              <a:t>Ic test samples heavily oxidised in RE of the mould but measurement </a:t>
            </a:r>
          </a:p>
          <a:p>
            <a:pPr marL="752400" lvl="1" indent="0" algn="just">
              <a:spcBef>
                <a:spcPts val="0"/>
              </a:spcBef>
              <a:buNone/>
            </a:pPr>
            <a:r>
              <a:rPr lang="it-IT" sz="1200" dirty="0"/>
              <a:t>within specification</a:t>
            </a:r>
          </a:p>
          <a:p>
            <a:pPr marL="1323900" lvl="2" indent="-171450" algn="just">
              <a:spcBef>
                <a:spcPts val="600"/>
              </a:spcBef>
            </a:pPr>
            <a:r>
              <a:rPr lang="it-IT" sz="1000" dirty="0"/>
              <a:t>CC sample: Ic increase of 2.2% / 7.4% at 12 T/15 T (at 4.3 K)</a:t>
            </a:r>
          </a:p>
          <a:p>
            <a:pPr marL="1323900" lvl="2" indent="-171450" algn="just">
              <a:spcBef>
                <a:spcPts val="600"/>
              </a:spcBef>
            </a:pPr>
            <a:r>
              <a:rPr lang="it-IT" sz="1000" dirty="0"/>
              <a:t>COC sample: Ic increase of 2.4% / 7.6% at 12 T/15 T (at 4.3 K)</a:t>
            </a:r>
          </a:p>
          <a:p>
            <a:pPr marL="752400" lvl="1" indent="0" algn="just">
              <a:spcBef>
                <a:spcPts val="0"/>
              </a:spcBef>
              <a:buNone/>
            </a:pPr>
            <a:endParaRPr lang="it-IT" sz="1200" dirty="0"/>
          </a:p>
          <a:p>
            <a:pPr lvl="1" algn="just"/>
            <a:endParaRPr lang="it-IT" sz="1600" dirty="0"/>
          </a:p>
          <a:p>
            <a:pPr lvl="1" algn="just"/>
            <a:endParaRPr lang="it-IT" sz="1200" dirty="0"/>
          </a:p>
          <a:p>
            <a:pPr marL="457200" lvl="1" indent="0" algn="just">
              <a:buNone/>
            </a:pPr>
            <a:endParaRPr lang="it-IT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2074B-5AF6-5F29-C207-0D85D0680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BADCF4F-5B31-CCBB-5D0F-F942D7FADAE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8631" t="10991" r="1952" b="19639"/>
          <a:stretch/>
        </p:blipFill>
        <p:spPr bwMode="auto">
          <a:xfrm>
            <a:off x="6088928" y="3140968"/>
            <a:ext cx="3055072" cy="179197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434650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578A7-EFCE-BD98-C76B-3D24C8F6E4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CR138 (</a:t>
            </a:r>
            <a:r>
              <a:rPr lang="en-US" sz="2800" dirty="0">
                <a:hlinkClick r:id="rId3"/>
              </a:rPr>
              <a:t>NCR </a:t>
            </a:r>
            <a:r>
              <a:rPr lang="en-GB" sz="2800" i="0" u="sng" strike="noStrike" dirty="0">
                <a:solidFill>
                  <a:srgbClr val="FF0000"/>
                </a:solidFill>
                <a:effectLst/>
                <a:latin typeface="Arial" panose="020B0604020202020204" pitchFamily="34" charset="0"/>
                <a:hlinkClick r:id="rId4"/>
              </a:rPr>
              <a:t>2974448</a:t>
            </a:r>
            <a:r>
              <a:rPr lang="en-US" dirty="0"/>
              <a:t>) → Over heating during impregnation cycle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D562FC-2FD6-1A6F-0B83-09F31B306A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755" y="1140412"/>
            <a:ext cx="8352489" cy="1481842"/>
          </a:xfrm>
        </p:spPr>
        <p:txBody>
          <a:bodyPr>
            <a:normAutofit/>
          </a:bodyPr>
          <a:lstStyle/>
          <a:p>
            <a:pPr marL="284400" indent="-284400" algn="just">
              <a:spcBef>
                <a:spcPts val="600"/>
              </a:spcBef>
            </a:pPr>
            <a:r>
              <a:rPr lang="it-IT" sz="1600" dirty="0"/>
              <a:t>NCR deeply discussed during CW group meeting on December the 6</a:t>
            </a:r>
            <a:r>
              <a:rPr lang="it-IT" sz="1600" baseline="30000" dirty="0"/>
              <a:t>th </a:t>
            </a:r>
            <a:r>
              <a:rPr lang="it-IT" sz="1600" dirty="0"/>
              <a:t>(</a:t>
            </a:r>
            <a:r>
              <a:rPr lang="it-IT" sz="1600" dirty="0">
                <a:hlinkClick r:id="rId5"/>
              </a:rPr>
              <a:t>indico 1355007</a:t>
            </a:r>
            <a:r>
              <a:rPr lang="it-IT" sz="1600" dirty="0"/>
              <a:t>)</a:t>
            </a:r>
          </a:p>
          <a:p>
            <a:pPr marL="284400" lvl="1" algn="just">
              <a:spcBef>
                <a:spcPts val="700"/>
              </a:spcBef>
            </a:pPr>
            <a:r>
              <a:rPr lang="it-IT" sz="1600" dirty="0">
                <a:solidFill>
                  <a:schemeClr val="tx1"/>
                </a:solidFill>
              </a:rPr>
              <a:t>During the tests performed prior to inject the epoxy resin into the mould, an issue caused the stop of the operations and the opening of the mould</a:t>
            </a:r>
          </a:p>
          <a:p>
            <a:pPr marL="284400" lvl="1" algn="just">
              <a:spcBef>
                <a:spcPts val="700"/>
              </a:spcBef>
            </a:pPr>
            <a:r>
              <a:rPr lang="it-IT" sz="1600" dirty="0">
                <a:solidFill>
                  <a:schemeClr val="tx1"/>
                </a:solidFill>
              </a:rPr>
              <a:t>Instead of degassing at 110°C, the mould was heated up to 250/300°C for 24 hours (best guess based on findings)</a:t>
            </a:r>
          </a:p>
          <a:p>
            <a:pPr marL="284400" algn="just">
              <a:spcBef>
                <a:spcPts val="600"/>
              </a:spcBef>
            </a:pPr>
            <a:endParaRPr lang="it-IT" sz="1600" dirty="0"/>
          </a:p>
          <a:p>
            <a:pPr lvl="1"/>
            <a:endParaRPr lang="it-IT" sz="1200" dirty="0"/>
          </a:p>
          <a:p>
            <a:pPr marL="457200" lvl="1" indent="0">
              <a:buNone/>
            </a:pPr>
            <a:endParaRPr lang="it-IT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2074B-5AF6-5F29-C207-0D85D0680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D482F36-8DBD-BFC7-CB81-6DF66B6A1224}"/>
              </a:ext>
            </a:extLst>
          </p:cNvPr>
          <p:cNvSpPr txBox="1">
            <a:spLocks/>
          </p:cNvSpPr>
          <p:nvPr/>
        </p:nvSpPr>
        <p:spPr>
          <a:xfrm>
            <a:off x="395755" y="3123716"/>
            <a:ext cx="8352489" cy="275355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4400" lvl="1" algn="just">
              <a:spcBef>
                <a:spcPts val="700"/>
              </a:spcBef>
            </a:pPr>
            <a:r>
              <a:rPr lang="it-IT" sz="1600" dirty="0">
                <a:solidFill>
                  <a:schemeClr val="tx1"/>
                </a:solidFill>
              </a:rPr>
              <a:t>In the impregnation machine there are 2 sets of TCs (for MQXFB and 11T coils)</a:t>
            </a:r>
          </a:p>
          <a:p>
            <a:pPr marL="284400" lvl="1" algn="just">
              <a:spcBef>
                <a:spcPts val="700"/>
              </a:spcBef>
            </a:pPr>
            <a:r>
              <a:rPr lang="it-IT" sz="1600" dirty="0">
                <a:solidFill>
                  <a:schemeClr val="tx1"/>
                </a:solidFill>
              </a:rPr>
              <a:t>The correct TCs were installed in the mould but the wrong connector was plugged in the impregnation machine (11T connector)</a:t>
            </a:r>
          </a:p>
          <a:p>
            <a:pPr marL="741600" lvl="2" algn="just">
              <a:spcBef>
                <a:spcPts val="700"/>
              </a:spcBef>
            </a:pPr>
            <a:r>
              <a:rPr lang="it-IT" sz="1200" dirty="0">
                <a:solidFill>
                  <a:schemeClr val="tx1"/>
                </a:solidFill>
              </a:rPr>
              <a:t>Monitoring of the 11T TCs which were in contact with the impregnation machine table so "in the air"</a:t>
            </a:r>
          </a:p>
          <a:p>
            <a:pPr marL="741600" lvl="2" algn="just">
              <a:spcBef>
                <a:spcPts val="700"/>
              </a:spcBef>
            </a:pPr>
            <a:r>
              <a:rPr lang="it-IT" sz="1200" dirty="0">
                <a:solidFill>
                  <a:schemeClr val="tx1"/>
                </a:solidFill>
              </a:rPr>
              <a:t>We were blind at the level of the mould temperature</a:t>
            </a:r>
          </a:p>
          <a:p>
            <a:pPr marL="284400" lvl="1" algn="just">
              <a:spcBef>
                <a:spcPts val="700"/>
              </a:spcBef>
            </a:pPr>
            <a:r>
              <a:rPr lang="it-IT" sz="1600" dirty="0">
                <a:solidFill>
                  <a:schemeClr val="tx1"/>
                </a:solidFill>
              </a:rPr>
              <a:t>When 110°C were set for the degassing cycle, the heating plates ran at maximum power</a:t>
            </a:r>
          </a:p>
          <a:p>
            <a:pPr marL="741600" lvl="2" algn="just">
              <a:spcBef>
                <a:spcPts val="700"/>
              </a:spcBef>
            </a:pPr>
            <a:r>
              <a:rPr lang="it-IT" sz="1200" dirty="0">
                <a:solidFill>
                  <a:schemeClr val="tx1"/>
                </a:solidFill>
              </a:rPr>
              <a:t>Short circuit between power connector and heating plate #2 appeared, causing tripping of the circuit breaker and stop of all heaters</a:t>
            </a:r>
          </a:p>
          <a:p>
            <a:pPr marL="741600" lvl="2" algn="just">
              <a:spcBef>
                <a:spcPts val="700"/>
              </a:spcBef>
            </a:pPr>
            <a:r>
              <a:rPr lang="it-IT" sz="1200" dirty="0">
                <a:solidFill>
                  <a:schemeClr val="tx1"/>
                </a:solidFill>
              </a:rPr>
              <a:t>Investigation of the root causes</a:t>
            </a:r>
            <a:endParaRPr lang="it-IT" sz="1600" dirty="0">
              <a:solidFill>
                <a:schemeClr val="tx1"/>
              </a:solidFill>
            </a:endParaRPr>
          </a:p>
          <a:p>
            <a:pPr marL="284400" indent="-284400" algn="just">
              <a:spcBef>
                <a:spcPts val="600"/>
              </a:spcBef>
            </a:pPr>
            <a:endParaRPr lang="it-IT" sz="1600" dirty="0"/>
          </a:p>
          <a:p>
            <a:pPr lvl="1"/>
            <a:endParaRPr lang="it-IT" sz="1200" dirty="0"/>
          </a:p>
          <a:p>
            <a:pPr marL="457200" lvl="1" indent="0">
              <a:buFont typeface="Wingdings" charset="2"/>
              <a:buNone/>
            </a:pPr>
            <a:endParaRPr lang="it-IT" sz="12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797EA4C-70F9-8BD1-E2CD-03BAA20D313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499992" y="5240548"/>
            <a:ext cx="1584176" cy="151940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7087977-5F7C-FDFA-7047-542F8F543A83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522" y="5240754"/>
            <a:ext cx="1548437" cy="1519200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FF38B98A-2512-ECA8-1EA7-ED66923947C6}"/>
              </a:ext>
            </a:extLst>
          </p:cNvPr>
          <p:cNvSpPr/>
          <p:nvPr/>
        </p:nvSpPr>
        <p:spPr>
          <a:xfrm>
            <a:off x="6388546" y="5471442"/>
            <a:ext cx="1018505" cy="75308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2AC3926-E605-252A-FFBC-BDDA94AE987F}"/>
              </a:ext>
            </a:extLst>
          </p:cNvPr>
          <p:cNvSpPr txBox="1">
            <a:spLocks/>
          </p:cNvSpPr>
          <p:nvPr/>
        </p:nvSpPr>
        <p:spPr>
          <a:xfrm>
            <a:off x="107504" y="2717631"/>
            <a:ext cx="3587709" cy="310707"/>
          </a:xfrm>
          <a:prstGeom prst="rect">
            <a:avLst/>
          </a:prstGeom>
        </p:spPr>
        <p:txBody>
          <a:bodyPr vert="horz" lIns="0" tIns="0" rIns="0" bIns="0" rtlCol="0" anchor="t" anchorCtr="1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/>
              <a:t>What did it happen?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6531802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6334125" y="5083859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6EEF2AFF-D661-3E6A-BAA9-91BDE735A730}"/>
              </a:ext>
            </a:extLst>
          </p:cNvPr>
          <p:cNvSpPr txBox="1">
            <a:spLocks/>
          </p:cNvSpPr>
          <p:nvPr/>
        </p:nvSpPr>
        <p:spPr>
          <a:xfrm>
            <a:off x="612000" y="252588"/>
            <a:ext cx="6402754" cy="495112"/>
          </a:xfrm>
          <a:prstGeom prst="rect">
            <a:avLst/>
          </a:prstGeom>
        </p:spPr>
        <p:txBody>
          <a:bodyPr vert="horz" lIns="0" tIns="0" rIns="0" bIns="0" rtlCol="0" anchor="t" anchorCtr="1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Why did it happen?  → Human errors</a:t>
            </a:r>
            <a:endParaRPr lang="en-GB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7032659B-BF54-B264-6453-A86AAA9F53EA}"/>
              </a:ext>
            </a:extLst>
          </p:cNvPr>
          <p:cNvSpPr txBox="1">
            <a:spLocks/>
          </p:cNvSpPr>
          <p:nvPr/>
        </p:nvSpPr>
        <p:spPr>
          <a:xfrm>
            <a:off x="612000" y="933997"/>
            <a:ext cx="7584943" cy="35335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00100" lvl="1" indent="-342900" algn="just">
              <a:spcBef>
                <a:spcPts val="700"/>
              </a:spcBef>
              <a:buFont typeface="+mj-lt"/>
              <a:buAutoNum type="arabicPeriod"/>
            </a:pPr>
            <a:r>
              <a:rPr lang="it-IT" sz="1600" dirty="0">
                <a:solidFill>
                  <a:schemeClr val="tx1"/>
                </a:solidFill>
              </a:rPr>
              <a:t>The wrong connector was plugged by the operator (procedure not followed)</a:t>
            </a:r>
          </a:p>
          <a:p>
            <a:pPr marL="800100" lvl="1" indent="-342900" algn="just">
              <a:spcBef>
                <a:spcPts val="700"/>
              </a:spcBef>
              <a:buFont typeface="+mj-lt"/>
              <a:buAutoNum type="arabicPeriod"/>
            </a:pPr>
            <a:endParaRPr lang="it-IT" sz="1600" dirty="0">
              <a:solidFill>
                <a:schemeClr val="tx1"/>
              </a:solidFill>
            </a:endParaRPr>
          </a:p>
          <a:p>
            <a:pPr marL="800100" lvl="1" indent="-342900" algn="just">
              <a:spcBef>
                <a:spcPts val="700"/>
              </a:spcBef>
              <a:buFont typeface="+mj-lt"/>
              <a:buAutoNum type="arabicPeriod"/>
            </a:pPr>
            <a:endParaRPr lang="it-IT" sz="1600" dirty="0">
              <a:solidFill>
                <a:schemeClr val="tx1"/>
              </a:solidFill>
            </a:endParaRPr>
          </a:p>
          <a:p>
            <a:pPr marL="800100" lvl="1" indent="-342900" algn="just">
              <a:spcBef>
                <a:spcPts val="700"/>
              </a:spcBef>
              <a:buFont typeface="+mj-lt"/>
              <a:buAutoNum type="arabicPeriod"/>
            </a:pPr>
            <a:endParaRPr lang="it-IT" sz="16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6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600" dirty="0">
              <a:solidFill>
                <a:schemeClr val="tx1"/>
              </a:solidFill>
            </a:endParaRPr>
          </a:p>
          <a:p>
            <a:pPr marL="800100" lvl="1" indent="-342900" algn="just">
              <a:spcBef>
                <a:spcPts val="700"/>
              </a:spcBef>
              <a:buFont typeface="+mj-lt"/>
              <a:buAutoNum type="arabicPeriod" startAt="2"/>
            </a:pPr>
            <a:r>
              <a:rPr lang="it-IT" sz="1600" dirty="0">
                <a:solidFill>
                  <a:schemeClr val="tx1"/>
                </a:solidFill>
              </a:rPr>
              <a:t>Parallel activities on another mould were 11T TCs were installed during the days preeceding the MQXFB coil </a:t>
            </a:r>
          </a:p>
          <a:p>
            <a:pPr marL="1200150" lvl="2" indent="-342900" algn="just">
              <a:spcBef>
                <a:spcPts val="700"/>
              </a:spcBef>
            </a:pPr>
            <a:r>
              <a:rPr lang="it-IT" sz="1200" dirty="0">
                <a:solidFill>
                  <a:schemeClr val="tx1"/>
                </a:solidFill>
              </a:rPr>
              <a:t>Reason why the 11T TCs and plug were not hidden as usual</a:t>
            </a:r>
          </a:p>
          <a:p>
            <a:pPr marL="800100" lvl="1" indent="-342900" algn="just">
              <a:spcBef>
                <a:spcPts val="700"/>
              </a:spcBef>
              <a:buFont typeface="+mj-lt"/>
              <a:buAutoNum type="arabicPeriod" startAt="2"/>
            </a:pPr>
            <a:r>
              <a:rPr lang="it-IT" sz="1600" dirty="0">
                <a:solidFill>
                  <a:schemeClr val="tx1"/>
                </a:solidFill>
              </a:rPr>
              <a:t>Direct monitoring of the degassing cycle not done</a:t>
            </a:r>
          </a:p>
          <a:p>
            <a:pPr marL="1200150" lvl="2" indent="-342900" algn="just">
              <a:spcBef>
                <a:spcPts val="700"/>
              </a:spcBef>
            </a:pPr>
            <a:r>
              <a:rPr lang="it-IT" sz="1200" dirty="0">
                <a:solidFill>
                  <a:schemeClr val="tx1"/>
                </a:solidFill>
              </a:rPr>
              <a:t>Unusual behavior could have been detected</a:t>
            </a:r>
          </a:p>
          <a:p>
            <a:pPr lvl="1" algn="just">
              <a:spcBef>
                <a:spcPts val="70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6829E273-5ED4-57E6-2C73-C5CBAFA6A8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5555" y="1284242"/>
            <a:ext cx="3760519" cy="1478552"/>
          </a:xfrm>
          <a:prstGeom prst="rect">
            <a:avLst/>
          </a:prstGeom>
        </p:spPr>
      </p:pic>
      <p:pic>
        <p:nvPicPr>
          <p:cNvPr id="14" name="Picture 13" descr="A screen shot of a graph&#10;&#10;Description automatically generated">
            <a:extLst>
              <a:ext uri="{FF2B5EF4-FFF2-40B4-BE49-F238E27FC236}">
                <a16:creationId xmlns:a16="http://schemas.microsoft.com/office/drawing/2014/main" id="{BC56E9C1-6357-9980-D67A-8D6AF260974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21105" y="4467496"/>
            <a:ext cx="2768887" cy="21379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Picture 14" descr="A screen shot of a graph&#10;&#10;Description automatically generated">
            <a:extLst>
              <a:ext uri="{FF2B5EF4-FFF2-40B4-BE49-F238E27FC236}">
                <a16:creationId xmlns:a16="http://schemas.microsoft.com/office/drawing/2014/main" id="{93BD3E72-ED93-4767-1918-A6404D2C90E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67" t="8670" r="27712" b="726"/>
          <a:stretch/>
        </p:blipFill>
        <p:spPr bwMode="auto">
          <a:xfrm>
            <a:off x="5557889" y="4467496"/>
            <a:ext cx="2717548" cy="21379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71D51BF-EE2E-E296-6150-4082FE15FCC2}"/>
              </a:ext>
            </a:extLst>
          </p:cNvPr>
          <p:cNvSpPr txBox="1"/>
          <p:nvPr/>
        </p:nvSpPr>
        <p:spPr>
          <a:xfrm>
            <a:off x="2321105" y="4883335"/>
            <a:ext cx="18000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100" dirty="0"/>
              <a:t>Typical degassing cycle</a:t>
            </a:r>
            <a:endParaRPr lang="en-GB" sz="11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CA6570A-DDE9-4653-D9B4-FD6584A3C76A}"/>
              </a:ext>
            </a:extLst>
          </p:cNvPr>
          <p:cNvSpPr txBox="1"/>
          <p:nvPr/>
        </p:nvSpPr>
        <p:spPr>
          <a:xfrm>
            <a:off x="6561577" y="5889320"/>
            <a:ext cx="18000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100" dirty="0"/>
              <a:t>CR138 degassing cycle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02229010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3556"/>
            <a:ext cx="7920000" cy="495112"/>
          </a:xfrm>
        </p:spPr>
        <p:txBody>
          <a:bodyPr/>
          <a:lstStyle/>
          <a:p>
            <a:r>
              <a:rPr lang="en-US" dirty="0"/>
              <a:t>Action plan and 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24591"/>
            <a:ext cx="7920000" cy="5456737"/>
          </a:xfrm>
        </p:spPr>
        <p:txBody>
          <a:bodyPr>
            <a:normAutofit/>
          </a:bodyPr>
          <a:lstStyle/>
          <a:p>
            <a:pPr lvl="1" algn="just">
              <a:spcBef>
                <a:spcPts val="700"/>
              </a:spcBef>
            </a:pPr>
            <a:r>
              <a:rPr lang="it-IT" sz="1600" dirty="0">
                <a:solidFill>
                  <a:schemeClr val="tx1"/>
                </a:solidFill>
              </a:rPr>
              <a:t>Opening of the impregnation mould to further investigate</a:t>
            </a:r>
          </a:p>
          <a:p>
            <a:pPr lvl="1" algn="just">
              <a:spcBef>
                <a:spcPts val="700"/>
              </a:spcBef>
            </a:pPr>
            <a:r>
              <a:rPr lang="it-IT" sz="1600" dirty="0">
                <a:solidFill>
                  <a:schemeClr val="tx1"/>
                </a:solidFill>
              </a:rPr>
              <a:t>Perform splice analyses:</a:t>
            </a:r>
          </a:p>
          <a:p>
            <a:pPr lvl="2" algn="just">
              <a:spcBef>
                <a:spcPts val="700"/>
              </a:spcBef>
            </a:pPr>
            <a:r>
              <a:rPr lang="it-IT" sz="1200" dirty="0">
                <a:solidFill>
                  <a:schemeClr val="tx1"/>
                </a:solidFill>
              </a:rPr>
              <a:t>Splice resistance measurement at RT → </a:t>
            </a:r>
            <a:r>
              <a:rPr lang="it-IT" sz="1200" dirty="0">
                <a:solidFill>
                  <a:srgbClr val="00B050"/>
                </a:solidFill>
              </a:rPr>
              <a:t>Within the acceptable range </a:t>
            </a:r>
            <a:r>
              <a:rPr lang="en-US" sz="1200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3"/>
              </a:rPr>
              <a:t>EDMS 2975146</a:t>
            </a:r>
            <a:endParaRPr lang="it-IT" sz="1200" dirty="0">
              <a:solidFill>
                <a:srgbClr val="00B050"/>
              </a:solidFill>
            </a:endParaRPr>
          </a:p>
          <a:p>
            <a:pPr lvl="2" algn="just">
              <a:spcBef>
                <a:spcPts val="700"/>
              </a:spcBef>
            </a:pPr>
            <a:r>
              <a:rPr lang="it-IT" sz="1200" dirty="0">
                <a:solidFill>
                  <a:schemeClr val="tx1"/>
                </a:solidFill>
              </a:rPr>
              <a:t>Visual inspection → </a:t>
            </a:r>
            <a:r>
              <a:rPr lang="it-IT" sz="1200" dirty="0">
                <a:solidFill>
                  <a:srgbClr val="00B050"/>
                </a:solidFill>
              </a:rPr>
              <a:t>A leakage/migration of SnAg was observed towards the extremities of the splice </a:t>
            </a:r>
            <a:r>
              <a:rPr lang="en-US" sz="1200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3"/>
              </a:rPr>
              <a:t>EDMS 2975146</a:t>
            </a:r>
            <a:endParaRPr lang="it-IT" sz="1200" dirty="0">
              <a:solidFill>
                <a:srgbClr val="00B050"/>
              </a:solidFill>
            </a:endParaRPr>
          </a:p>
          <a:p>
            <a:pPr lvl="2" algn="just">
              <a:spcBef>
                <a:spcPts val="700"/>
              </a:spcBef>
            </a:pPr>
            <a:r>
              <a:rPr lang="it-IT" sz="1200" dirty="0">
                <a:solidFill>
                  <a:schemeClr val="tx1"/>
                </a:solidFill>
              </a:rPr>
              <a:t>X-rays to check the quality of the joint compared to a conform splice Nb</a:t>
            </a:r>
            <a:r>
              <a:rPr lang="it-IT" sz="1200" baseline="-25000" dirty="0">
                <a:solidFill>
                  <a:schemeClr val="tx1"/>
                </a:solidFill>
              </a:rPr>
              <a:t>3</a:t>
            </a:r>
            <a:r>
              <a:rPr lang="it-IT" sz="1200" dirty="0">
                <a:solidFill>
                  <a:schemeClr val="tx1"/>
                </a:solidFill>
              </a:rPr>
              <a:t>Sn-NbTi sample → </a:t>
            </a:r>
            <a:r>
              <a:rPr lang="it-IT" sz="1200" dirty="0">
                <a:solidFill>
                  <a:srgbClr val="00B050"/>
                </a:solidFill>
              </a:rPr>
              <a:t>X-rays confirmed a migration of the solder from the splice area (about 20% w.r.t. reference) </a:t>
            </a:r>
            <a:r>
              <a:rPr lang="en-US" sz="1200" dirty="0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3"/>
              </a:rPr>
              <a:t>EDMS 2975595</a:t>
            </a:r>
            <a:endParaRPr lang="it-IT" sz="1200" dirty="0">
              <a:solidFill>
                <a:srgbClr val="00B050"/>
              </a:solidFill>
            </a:endParaRPr>
          </a:p>
          <a:p>
            <a:pPr lvl="2" algn="just">
              <a:spcBef>
                <a:spcPts val="700"/>
              </a:spcBef>
            </a:pPr>
            <a:r>
              <a:rPr lang="it-IT" sz="1200" dirty="0">
                <a:solidFill>
                  <a:schemeClr val="tx1"/>
                </a:solidFill>
              </a:rPr>
              <a:t>Assess the performance degradation of the NbTi cable → </a:t>
            </a:r>
            <a:r>
              <a:rPr lang="it-IT" sz="1200" dirty="0">
                <a:solidFill>
                  <a:srgbClr val="00B050"/>
                </a:solidFill>
              </a:rPr>
              <a:t>NbTi cables were impacted by the overheating (27% of Ic degradation at 8T at 1.8K and around 6% at 0.5 - 2T) </a:t>
            </a:r>
            <a:r>
              <a:rPr lang="en-US" sz="12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EDMS 3007813</a:t>
            </a:r>
            <a:endParaRPr lang="it-IT" sz="1200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>
              <a:spcBef>
                <a:spcPts val="700"/>
              </a:spcBef>
            </a:pPr>
            <a:r>
              <a:rPr lang="it-IT" sz="1600" dirty="0">
                <a:solidFill>
                  <a:schemeClr val="tx1"/>
                </a:solidFill>
              </a:rPr>
              <a:t>Assess potential damage of the Nb</a:t>
            </a:r>
            <a:r>
              <a:rPr lang="it-IT" sz="1600" baseline="-25000" dirty="0">
                <a:solidFill>
                  <a:schemeClr val="tx1"/>
                </a:solidFill>
              </a:rPr>
              <a:t>3</a:t>
            </a:r>
            <a:r>
              <a:rPr lang="it-IT" sz="1600" dirty="0">
                <a:solidFill>
                  <a:schemeClr val="tx1"/>
                </a:solidFill>
              </a:rPr>
              <a:t>Sn reacted cable → </a:t>
            </a:r>
            <a:r>
              <a:rPr lang="it-IT" sz="1600" dirty="0">
                <a:solidFill>
                  <a:srgbClr val="00B050"/>
                </a:solidFill>
              </a:rPr>
              <a:t>No damage</a:t>
            </a:r>
            <a:endParaRPr lang="it-IT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r>
              <a:rPr lang="it-IT" sz="1600" dirty="0">
                <a:solidFill>
                  <a:schemeClr val="tx1"/>
                </a:solidFill>
              </a:rPr>
              <a:t>Replace all the polyimide parts (splice insulation and QH)</a:t>
            </a:r>
          </a:p>
          <a:p>
            <a:pPr lvl="1" algn="just">
              <a:spcBef>
                <a:spcPts val="700"/>
              </a:spcBef>
            </a:pPr>
            <a:r>
              <a:rPr lang="it-IT" sz="1600" dirty="0">
                <a:solidFill>
                  <a:schemeClr val="tx1"/>
                </a:solidFill>
              </a:rPr>
              <a:t>Visual inspect the coil</a:t>
            </a:r>
          </a:p>
          <a:p>
            <a:pPr lvl="1" algn="just">
              <a:spcBef>
                <a:spcPts val="700"/>
              </a:spcBef>
            </a:pPr>
            <a:r>
              <a:rPr lang="it-IT" sz="1600" dirty="0">
                <a:solidFill>
                  <a:schemeClr val="tx1"/>
                </a:solidFill>
              </a:rPr>
              <a:t>Replace all damaged parts and install fresh S2 glass → </a:t>
            </a:r>
            <a:r>
              <a:rPr lang="en-GB" sz="1600" b="0" i="0" u="sng" strike="noStrike" dirty="0">
                <a:solidFill>
                  <a:srgbClr val="FF0000"/>
                </a:solidFill>
                <a:effectLst/>
                <a:latin typeface="Arial" panose="020B0604020202020204" pitchFamily="34" charset="0"/>
                <a:hlinkClick r:id="rId5"/>
              </a:rPr>
              <a:t>NCR 3128109</a:t>
            </a:r>
            <a:endParaRPr lang="it-IT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r>
              <a:rPr lang="it-IT" sz="1600" dirty="0">
                <a:solidFill>
                  <a:schemeClr val="tx1"/>
                </a:solidFill>
              </a:rPr>
              <a:t>Consolidation of the impregnation machine, replace the wiring and implementation of plugs with oriented slots to avoid any connection error</a:t>
            </a:r>
          </a:p>
          <a:p>
            <a:pPr lvl="1" algn="just">
              <a:spcBef>
                <a:spcPts val="700"/>
              </a:spcBef>
            </a:pPr>
            <a:endParaRPr lang="it-IT" sz="1600" b="1" u="sng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r>
              <a:rPr lang="it-IT" sz="1600" b="1" u="sng" dirty="0">
                <a:solidFill>
                  <a:schemeClr val="tx1"/>
                </a:solidFill>
              </a:rPr>
              <a:t>Preventive action:</a:t>
            </a:r>
            <a:endParaRPr lang="it-IT" sz="1200" dirty="0">
              <a:solidFill>
                <a:schemeClr val="tx1"/>
              </a:solidFill>
            </a:endParaRPr>
          </a:p>
          <a:p>
            <a:pPr lvl="2" algn="just">
              <a:spcBef>
                <a:spcPts val="700"/>
              </a:spcBef>
            </a:pPr>
            <a:r>
              <a:rPr lang="it-IT" sz="1200" dirty="0">
                <a:solidFill>
                  <a:schemeClr val="tx1"/>
                </a:solidFill>
              </a:rPr>
              <a:t>Regular reminders to the impregnation machine operators to strictly follow the procedures and check lists</a:t>
            </a:r>
          </a:p>
          <a:p>
            <a:pPr lvl="1" algn="just">
              <a:spcBef>
                <a:spcPts val="700"/>
              </a:spcBef>
            </a:pPr>
            <a:endParaRPr lang="it-IT" sz="1600" u="sng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8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8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2" algn="just">
              <a:spcBef>
                <a:spcPts val="700"/>
              </a:spcBef>
            </a:pPr>
            <a:endParaRPr lang="it-IT" sz="900" dirty="0">
              <a:solidFill>
                <a:schemeClr val="tx1"/>
              </a:solidFill>
            </a:endParaRPr>
          </a:p>
          <a:p>
            <a:pPr lvl="2" algn="just">
              <a:spcBef>
                <a:spcPts val="700"/>
              </a:spcBef>
            </a:pPr>
            <a:endParaRPr lang="it-IT" sz="900" dirty="0">
              <a:solidFill>
                <a:schemeClr val="tx1"/>
              </a:solidFill>
            </a:endParaRPr>
          </a:p>
          <a:p>
            <a:pPr marL="914400" lvl="2" indent="0" algn="just">
              <a:spcBef>
                <a:spcPts val="700"/>
              </a:spcBef>
              <a:buNone/>
            </a:pPr>
            <a:endParaRPr lang="it-IT" sz="9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6334125" y="5083859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597267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3556"/>
            <a:ext cx="7920000" cy="495112"/>
          </a:xfrm>
        </p:spPr>
        <p:txBody>
          <a:bodyPr/>
          <a:lstStyle/>
          <a:p>
            <a:r>
              <a:rPr lang="en-US" dirty="0"/>
              <a:t>Last updates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24591"/>
            <a:ext cx="7920000" cy="5456737"/>
          </a:xfrm>
        </p:spPr>
        <p:txBody>
          <a:bodyPr>
            <a:normAutofit/>
          </a:bodyPr>
          <a:lstStyle/>
          <a:p>
            <a:pPr lvl="1" algn="just">
              <a:spcBef>
                <a:spcPts val="700"/>
              </a:spcBef>
            </a:pPr>
            <a:r>
              <a:rPr lang="it-IT" sz="1600" dirty="0"/>
              <a:t>Magnet MQXFA17 experienced a similar NCR where the NbTi leads were overheated during splicing (</a:t>
            </a:r>
            <a:r>
              <a:rPr lang="en-US" sz="1800" u="sng" dirty="0">
                <a:solidFill>
                  <a:srgbClr val="0000FF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  <a:hlinkClick r:id="rId3"/>
              </a:rPr>
              <a:t>EDMS 3119668</a:t>
            </a:r>
            <a:r>
              <a:rPr lang="it-IT" sz="1600" dirty="0"/>
              <a:t>)</a:t>
            </a:r>
          </a:p>
          <a:p>
            <a:pPr lvl="1" algn="just">
              <a:spcBef>
                <a:spcPts val="700"/>
              </a:spcBef>
            </a:pPr>
            <a:r>
              <a:rPr lang="it-IT" sz="1600" dirty="0">
                <a:solidFill>
                  <a:schemeClr val="tx1"/>
                </a:solidFill>
              </a:rPr>
              <a:t>The magnet was cold tested and did not show any limitation at the level of the splice region</a:t>
            </a:r>
          </a:p>
          <a:p>
            <a:pPr lvl="1" algn="just">
              <a:spcBef>
                <a:spcPts val="700"/>
              </a:spcBef>
            </a:pPr>
            <a:r>
              <a:rPr lang="it-IT" sz="1600" dirty="0"/>
              <a:t>Moreover the splice resistance was measured and within specifications</a:t>
            </a:r>
            <a:endParaRPr lang="it-IT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8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8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2" algn="just">
              <a:spcBef>
                <a:spcPts val="700"/>
              </a:spcBef>
            </a:pPr>
            <a:endParaRPr lang="it-IT" sz="900" dirty="0">
              <a:solidFill>
                <a:schemeClr val="tx1"/>
              </a:solidFill>
            </a:endParaRPr>
          </a:p>
          <a:p>
            <a:pPr lvl="2" algn="just">
              <a:spcBef>
                <a:spcPts val="700"/>
              </a:spcBef>
            </a:pPr>
            <a:endParaRPr lang="it-IT" sz="900" dirty="0">
              <a:solidFill>
                <a:schemeClr val="tx1"/>
              </a:solidFill>
            </a:endParaRPr>
          </a:p>
          <a:p>
            <a:pPr marL="914400" lvl="2" indent="0" algn="just">
              <a:spcBef>
                <a:spcPts val="700"/>
              </a:spcBef>
              <a:buNone/>
            </a:pPr>
            <a:endParaRPr lang="it-IT" sz="9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6334125" y="5083859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5" name="Arrow: Bent-Up 4">
            <a:extLst>
              <a:ext uri="{FF2B5EF4-FFF2-40B4-BE49-F238E27FC236}">
                <a16:creationId xmlns:a16="http://schemas.microsoft.com/office/drawing/2014/main" id="{26C16847-FD21-21AC-CA1C-C09B45CBDF5F}"/>
              </a:ext>
            </a:extLst>
          </p:cNvPr>
          <p:cNvSpPr/>
          <p:nvPr/>
        </p:nvSpPr>
        <p:spPr>
          <a:xfrm rot="5400000">
            <a:off x="1709682" y="2942946"/>
            <a:ext cx="1116124" cy="792088"/>
          </a:xfrm>
          <a:prstGeom prst="ben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EA40EE8-E689-BEF0-D06D-E83DA4EB6F75}"/>
              </a:ext>
            </a:extLst>
          </p:cNvPr>
          <p:cNvSpPr txBox="1"/>
          <p:nvPr/>
        </p:nvSpPr>
        <p:spPr>
          <a:xfrm>
            <a:off x="2951160" y="3488203"/>
            <a:ext cx="514923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For all those reasons, we propose to use CR138 for MQXFB07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8657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0521D0-8A71-4F25-B047-A3C5251C3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DCEF3B-BA42-4053-ACED-EFEE007609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0"/>
            <a:ext cx="8208472" cy="4906963"/>
          </a:xfrm>
        </p:spPr>
        <p:txBody>
          <a:bodyPr/>
          <a:lstStyle/>
          <a:p>
            <a:r>
              <a:rPr lang="en-GB" dirty="0"/>
              <a:t>Manufacturing data</a:t>
            </a:r>
          </a:p>
          <a:p>
            <a:r>
              <a:rPr lang="en-GB" dirty="0"/>
              <a:t>Non-conformities</a:t>
            </a:r>
          </a:p>
          <a:p>
            <a:r>
              <a:rPr lang="en-GB" dirty="0"/>
              <a:t>Conclusion/Proposal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B4109C-CEC8-4217-9F05-5548959C00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147823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578A7-EFCE-BD98-C76B-3D24C8F6E4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dirty="0"/>
            </a:br>
            <a:r>
              <a:rPr lang="en-US" dirty="0"/>
              <a:t>CR138 (</a:t>
            </a:r>
            <a:r>
              <a:rPr lang="en-US" sz="2800" dirty="0">
                <a:hlinkClick r:id="rId3"/>
              </a:rPr>
              <a:t>NCR </a:t>
            </a:r>
            <a:r>
              <a:rPr lang="en-GB" sz="2800" i="0" u="sng" strike="noStrike" dirty="0">
                <a:solidFill>
                  <a:srgbClr val="FF0000"/>
                </a:solidFill>
                <a:effectLst/>
                <a:latin typeface="Arial" panose="020B0604020202020204" pitchFamily="34" charset="0"/>
                <a:hlinkClick r:id="rId4"/>
              </a:rPr>
              <a:t>3128109</a:t>
            </a:r>
            <a:r>
              <a:rPr lang="en-US" dirty="0"/>
              <a:t>) → Cable insulation damaged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D562FC-2FD6-1A6F-0B83-09F31B306A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755" y="1340768"/>
            <a:ext cx="8651045" cy="1728192"/>
          </a:xfrm>
        </p:spPr>
        <p:txBody>
          <a:bodyPr>
            <a:normAutofit lnSpcReduction="10000"/>
          </a:bodyPr>
          <a:lstStyle/>
          <a:p>
            <a:pPr marL="284400" indent="-284400" algn="just">
              <a:spcBef>
                <a:spcPts val="600"/>
              </a:spcBef>
            </a:pPr>
            <a:r>
              <a:rPr lang="it-IT" sz="1600" dirty="0"/>
              <a:t>After the </a:t>
            </a:r>
            <a:r>
              <a:rPr lang="en-US" sz="1600" dirty="0">
                <a:hlinkClick r:id="rId3"/>
              </a:rPr>
              <a:t>NCR </a:t>
            </a:r>
            <a:r>
              <a:rPr lang="en-GB" sz="1600" i="0" u="sng" strike="noStrike" dirty="0">
                <a:solidFill>
                  <a:srgbClr val="FF0000"/>
                </a:solidFill>
                <a:effectLst/>
                <a:latin typeface="Arial" panose="020B0604020202020204" pitchFamily="34" charset="0"/>
                <a:hlinkClick r:id="rId5"/>
              </a:rPr>
              <a:t>2974448</a:t>
            </a:r>
            <a:r>
              <a:rPr lang="en-GB" sz="1600" i="0" strike="noStrike" dirty="0">
                <a:effectLst/>
                <a:latin typeface="Arial" panose="020B0604020202020204" pitchFamily="34" charset="0"/>
              </a:rPr>
              <a:t> the mould was opened to inspect the coil and replace the damaged parts</a:t>
            </a:r>
          </a:p>
          <a:p>
            <a:pPr marL="284400" indent="-284400" algn="just">
              <a:spcBef>
                <a:spcPts val="600"/>
              </a:spcBef>
            </a:pPr>
            <a:r>
              <a:rPr lang="it-IT" sz="1600" dirty="0">
                <a:latin typeface="Arial" panose="020B0604020202020204" pitchFamily="34" charset="0"/>
              </a:rPr>
              <a:t>The G11 midplane shim was partially glued to the midplane of the coil (opposite layer jump)</a:t>
            </a:r>
          </a:p>
          <a:p>
            <a:pPr marL="684450" lvl="1" indent="-284400" algn="just">
              <a:spcBef>
                <a:spcPts val="600"/>
              </a:spcBef>
            </a:pPr>
            <a:r>
              <a:rPr lang="it-IT" sz="1600" dirty="0">
                <a:latin typeface="Arial" panose="020B0604020202020204" pitchFamily="34" charset="0"/>
              </a:rPr>
              <a:t>During its removal, parts of the S2 glass insulation were stuck to the G11</a:t>
            </a:r>
          </a:p>
          <a:p>
            <a:pPr marL="684450" lvl="1" indent="-284400" algn="just">
              <a:spcBef>
                <a:spcPts val="600"/>
              </a:spcBef>
            </a:pPr>
            <a:r>
              <a:rPr lang="it-IT" sz="1600" dirty="0">
                <a:latin typeface="Arial" panose="020B0604020202020204" pitchFamily="34" charset="0"/>
              </a:rPr>
              <a:t>Removal of the fragile S2 glass over about 200 mm</a:t>
            </a:r>
          </a:p>
          <a:p>
            <a:pPr marL="684450" lvl="1" indent="-284400" algn="just">
              <a:spcBef>
                <a:spcPts val="600"/>
              </a:spcBef>
            </a:pPr>
            <a:r>
              <a:rPr lang="it-IT" sz="1600" dirty="0">
                <a:latin typeface="Arial" panose="020B0604020202020204" pitchFamily="34" charset="0"/>
              </a:rPr>
              <a:t>Local installation of fresh S2 glass to repair and new G11 shims</a:t>
            </a:r>
            <a:endParaRPr lang="it-IT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2074B-5AF6-5F29-C207-0D85D0680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  <p:pic>
        <p:nvPicPr>
          <p:cNvPr id="16" name="Picture 15" descr="A person wearing blue gloves&#10;&#10;Description automatically generated">
            <a:extLst>
              <a:ext uri="{FF2B5EF4-FFF2-40B4-BE49-F238E27FC236}">
                <a16:creationId xmlns:a16="http://schemas.microsoft.com/office/drawing/2014/main" id="{E1A9E195-1DC7-F7F2-DF6A-4F180F02C84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9512" y="3284984"/>
            <a:ext cx="2990850" cy="2326005"/>
          </a:xfrm>
          <a:prstGeom prst="rect">
            <a:avLst/>
          </a:prstGeom>
        </p:spPr>
      </p:pic>
      <p:pic>
        <p:nvPicPr>
          <p:cNvPr id="17" name="Picture 16" descr="A measuring tape and a strip of brown dirt&#10;&#10;Description automatically generated">
            <a:extLst>
              <a:ext uri="{FF2B5EF4-FFF2-40B4-BE49-F238E27FC236}">
                <a16:creationId xmlns:a16="http://schemas.microsoft.com/office/drawing/2014/main" id="{7AD91663-D695-2DC5-FB7C-222BB63513E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78020" y="3284984"/>
            <a:ext cx="5219700" cy="2781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85269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578A7-EFCE-BD98-C76B-3D24C8F6E4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dirty="0"/>
            </a:br>
            <a:r>
              <a:rPr lang="en-US" dirty="0"/>
              <a:t>CR138 (</a:t>
            </a:r>
            <a:r>
              <a:rPr lang="en-US" sz="2800" dirty="0">
                <a:hlinkClick r:id="rId3"/>
              </a:rPr>
              <a:t>NCR </a:t>
            </a:r>
            <a:r>
              <a:rPr lang="en-GB" sz="2800" i="0" u="sng" strike="noStrike" dirty="0">
                <a:solidFill>
                  <a:srgbClr val="FF0000"/>
                </a:solidFill>
                <a:effectLst/>
                <a:latin typeface="Arial" panose="020B0604020202020204" pitchFamily="34" charset="0"/>
                <a:hlinkClick r:id="rId4"/>
              </a:rPr>
              <a:t>3128109</a:t>
            </a:r>
            <a:r>
              <a:rPr lang="en-US" dirty="0"/>
              <a:t>) → Cable insulation damaged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D562FC-2FD6-1A6F-0B83-09F31B306A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755" y="1340768"/>
            <a:ext cx="8352489" cy="1656184"/>
          </a:xfrm>
        </p:spPr>
        <p:txBody>
          <a:bodyPr>
            <a:normAutofit/>
          </a:bodyPr>
          <a:lstStyle/>
          <a:p>
            <a:pPr marL="284400" indent="-284400" algn="just">
              <a:spcBef>
                <a:spcPts val="600"/>
              </a:spcBef>
            </a:pPr>
            <a:r>
              <a:rPr lang="it-IT" sz="1600" dirty="0"/>
              <a:t>The geometrical measurement showed no over thickness in the repair location </a:t>
            </a:r>
            <a:r>
              <a:rPr lang="en-US" sz="1800" u="sng" dirty="0">
                <a:solidFill>
                  <a:srgbClr val="0000FF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EDMS 3057190</a:t>
            </a:r>
            <a:endParaRPr lang="it-IT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2074B-5AF6-5F29-C207-0D85D0680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6A1B31D-6293-889C-29F7-B0961FE6CB9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rcRect l="2784"/>
          <a:stretch/>
        </p:blipFill>
        <p:spPr>
          <a:xfrm>
            <a:off x="929676" y="1929963"/>
            <a:ext cx="7284646" cy="213397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123F115-4E94-12D9-694E-8812C786CA78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4736"/>
          <a:stretch/>
        </p:blipFill>
        <p:spPr>
          <a:xfrm>
            <a:off x="929676" y="4063941"/>
            <a:ext cx="4068452" cy="213397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60AE18A-7AF7-9CE7-07A3-BD0824B30B0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76056" y="4149080"/>
            <a:ext cx="3383936" cy="246937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475A239-D3EA-01AE-98F1-E1F8817776D7}"/>
              </a:ext>
            </a:extLst>
          </p:cNvPr>
          <p:cNvSpPr/>
          <p:nvPr/>
        </p:nvSpPr>
        <p:spPr>
          <a:xfrm>
            <a:off x="6876256" y="4869160"/>
            <a:ext cx="171450" cy="1080120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356525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456C1-2E85-28BE-3E6F-CF2BBA491F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8720" y="179999"/>
            <a:ext cx="8795280" cy="1232777"/>
          </a:xfrm>
        </p:spPr>
        <p:txBody>
          <a:bodyPr/>
          <a:lstStyle/>
          <a:p>
            <a:r>
              <a:rPr lang="en-US" dirty="0"/>
              <a:t>CR146 (</a:t>
            </a:r>
            <a:r>
              <a:rPr lang="en-GB" sz="2800" i="0" u="sng" strike="noStrike" dirty="0">
                <a:effectLst/>
                <a:latin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NCR</a:t>
            </a:r>
            <a:r>
              <a:rPr lang="en-GB" u="sng" dirty="0">
                <a:latin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3083049</a:t>
            </a:r>
            <a:r>
              <a:rPr lang="en-US" dirty="0"/>
              <a:t>) – </a:t>
            </a:r>
            <a:r>
              <a:rPr lang="it-IT" dirty="0"/>
              <a:t>Inner layer connection cable damaged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B78C40-57A6-58CA-1FDE-206BECFB9B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2602" y="1268760"/>
            <a:ext cx="8358795" cy="2680221"/>
          </a:xfrm>
        </p:spPr>
        <p:txBody>
          <a:bodyPr>
            <a:normAutofit/>
          </a:bodyPr>
          <a:lstStyle/>
          <a:p>
            <a:pPr algn="just">
              <a:spcBef>
                <a:spcPts val="1200"/>
              </a:spcBef>
            </a:pPr>
            <a:r>
              <a:rPr lang="en-US" sz="1600" dirty="0"/>
              <a:t>The inner layer cable exiting from the coil was damaged during the removal of the S2 glass insulation, prior to remove the core</a:t>
            </a:r>
          </a:p>
          <a:p>
            <a:pPr algn="just">
              <a:spcBef>
                <a:spcPts val="1200"/>
              </a:spcBef>
            </a:pPr>
            <a:r>
              <a:rPr lang="en-US" sz="1600" dirty="0"/>
              <a:t>Normally a 0.05 mm thick shim is inserted between the cable and the S2 glass then the fiberglass is cut</a:t>
            </a:r>
          </a:p>
          <a:p>
            <a:pPr algn="just">
              <a:spcBef>
                <a:spcPts val="1200"/>
              </a:spcBef>
            </a:pPr>
            <a:r>
              <a:rPr lang="en-US" sz="1600" dirty="0"/>
              <a:t>During the cut of the S2 glass with a blade, the shim was not correctly kept by the operator, so it slipped away and the cable underneath was superficially damaged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AEF11C-1CB8-9688-769C-0FA138234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  <p:pic>
        <p:nvPicPr>
          <p:cNvPr id="6" name="Picture 5" descr="A close-up of a machine&#10;&#10;Description automatically generated">
            <a:extLst>
              <a:ext uri="{FF2B5EF4-FFF2-40B4-BE49-F238E27FC236}">
                <a16:creationId xmlns:a16="http://schemas.microsoft.com/office/drawing/2014/main" id="{B7CBE01E-DF66-A4C9-18CE-11A420BDE7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064" y="3284984"/>
            <a:ext cx="4267200" cy="296418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96BBFBA-5E96-76F7-1D08-85FC8FEEEE15}"/>
              </a:ext>
            </a:extLst>
          </p:cNvPr>
          <p:cNvSpPr/>
          <p:nvPr/>
        </p:nvSpPr>
        <p:spPr>
          <a:xfrm>
            <a:off x="1890014" y="4437112"/>
            <a:ext cx="1257300" cy="3619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F392C9-3AFD-EF93-D4B9-B48B7D80983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16368" b="16622"/>
          <a:stretch/>
        </p:blipFill>
        <p:spPr bwMode="auto">
          <a:xfrm>
            <a:off x="4773170" y="3286364"/>
            <a:ext cx="3995925" cy="29628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D35A94D-F145-6480-C929-72885F182D3B}"/>
              </a:ext>
            </a:extLst>
          </p:cNvPr>
          <p:cNvCxnSpPr/>
          <p:nvPr/>
        </p:nvCxnSpPr>
        <p:spPr>
          <a:xfrm flipH="1">
            <a:off x="7596336" y="4799062"/>
            <a:ext cx="498475" cy="11874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805737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456C1-2E85-28BE-3E6F-CF2BBA491F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505272"/>
            <a:ext cx="7920000" cy="720000"/>
          </a:xfrm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CR146 (</a:t>
            </a:r>
            <a:r>
              <a:rPr lang="en-GB" i="0" u="sng" strike="noStrike" dirty="0">
                <a:effectLst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NCR</a:t>
            </a:r>
            <a:r>
              <a:rPr lang="en-GB" u="sng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3083049</a:t>
            </a:r>
            <a:r>
              <a:rPr lang="en-US" dirty="0"/>
              <a:t>) – </a:t>
            </a:r>
            <a:r>
              <a:rPr lang="it-IT" dirty="0"/>
              <a:t>Inner layer connection cable damaged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B78C40-57A6-58CA-1FDE-206BECFB9B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340768"/>
            <a:ext cx="3864750" cy="5020131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  <a:spcBef>
                <a:spcPts val="1200"/>
              </a:spcBef>
            </a:pPr>
            <a:r>
              <a:rPr lang="en-US" sz="1500" b="1" u="sng" dirty="0"/>
              <a:t>Action plan:</a:t>
            </a:r>
          </a:p>
          <a:p>
            <a:pPr lvl="1" algn="just">
              <a:lnSpc>
                <a:spcPct val="90000"/>
              </a:lnSpc>
              <a:spcBef>
                <a:spcPts val="600"/>
              </a:spcBef>
            </a:pPr>
            <a:r>
              <a:rPr lang="en-US" sz="1400" dirty="0"/>
              <a:t>Optical inspection of the cable before/after RHT</a:t>
            </a:r>
          </a:p>
          <a:p>
            <a:pPr lvl="1" algn="just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US" sz="1400" dirty="0"/>
              <a:t>Replica of the damage to measure the depth of the cut</a:t>
            </a:r>
            <a:endParaRPr lang="en-US" sz="1500" dirty="0"/>
          </a:p>
          <a:p>
            <a:pPr marL="342000" lvl="1" algn="just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endParaRPr lang="en-US" sz="1500" b="1" u="sng" dirty="0"/>
          </a:p>
          <a:p>
            <a:pPr marL="342000" lvl="1" algn="just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endParaRPr lang="en-US" sz="1500" b="1" u="sng" dirty="0"/>
          </a:p>
          <a:p>
            <a:pPr marL="342000" lvl="1" algn="just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endParaRPr lang="en-US" sz="1500" b="1" u="sng" dirty="0"/>
          </a:p>
          <a:p>
            <a:pPr marL="342000" lvl="1" algn="just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endParaRPr lang="en-US" sz="1500" b="1" u="sng" dirty="0"/>
          </a:p>
          <a:p>
            <a:pPr marL="342000" lvl="1" algn="just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endParaRPr lang="en-US" sz="1500" b="1" u="sng" dirty="0"/>
          </a:p>
          <a:p>
            <a:pPr marL="342000" lvl="1" algn="just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500" b="1" u="sng" dirty="0"/>
              <a:t>Result of the analysis:</a:t>
            </a:r>
          </a:p>
          <a:p>
            <a:pPr marL="742050" lvl="2" algn="just">
              <a:lnSpc>
                <a:spcPct val="90000"/>
              </a:lnSpc>
              <a:spcBef>
                <a:spcPts val="0"/>
              </a:spcBef>
            </a:pPr>
            <a:r>
              <a:rPr lang="en-US" sz="1400" dirty="0"/>
              <a:t>The optical inspection showed that only the copper was affected by the scratch</a:t>
            </a:r>
          </a:p>
          <a:p>
            <a:pPr marL="742050" lvl="2" algn="just">
              <a:lnSpc>
                <a:spcPct val="90000"/>
              </a:lnSpc>
              <a:spcBef>
                <a:spcPts val="600"/>
              </a:spcBef>
            </a:pPr>
            <a:r>
              <a:rPr lang="en-US" sz="1400" dirty="0"/>
              <a:t>The measurement of the replica showed a maximum depth of the cut of 21.6 µm (more details in M. </a:t>
            </a:r>
            <a:r>
              <a:rPr lang="en-US" sz="1400"/>
              <a:t>Crouvizier report </a:t>
            </a:r>
            <a:r>
              <a:rPr lang="en-US" sz="1400" u="sng">
                <a:hlinkClick r:id="rId5"/>
              </a:rPr>
              <a:t>EDMS </a:t>
            </a:r>
            <a:r>
              <a:rPr lang="en-US" sz="1400" u="sng" dirty="0">
                <a:hlinkClick r:id="rId5"/>
              </a:rPr>
              <a:t>3</a:t>
            </a:r>
            <a:r>
              <a:rPr lang="en-US" sz="1400" u="sng" dirty="0">
                <a:effectLst/>
                <a:hlinkClick r:id="rId5"/>
              </a:rPr>
              <a:t>083153</a:t>
            </a:r>
            <a:r>
              <a:rPr lang="en-US" sz="1400" dirty="0"/>
              <a:t>)</a:t>
            </a:r>
          </a:p>
          <a:p>
            <a:pPr marL="742050" lvl="2" algn="just">
              <a:lnSpc>
                <a:spcPct val="90000"/>
              </a:lnSpc>
              <a:spcBef>
                <a:spcPts val="600"/>
              </a:spcBef>
            </a:pPr>
            <a:r>
              <a:rPr lang="en-US" sz="1400" dirty="0"/>
              <a:t>The optical inspection of the cable after RHT did not reveal any tin leak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AEF11C-1CB8-9688-769C-0FA138234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</a:pPr>
            <a:fld id="{BFDCA1C4-9514-7B4F-976F-D92F7E296653}" type="slidenum">
              <a:rPr lang="fr-FR" smtClean="0"/>
              <a:pPr>
                <a:spcAft>
                  <a:spcPts val="600"/>
                </a:spcAft>
              </a:pPr>
              <a:t>33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84C8FA-E17E-1C46-433C-9E142C2EA48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7064" b="-3"/>
          <a:stretch/>
        </p:blipFill>
        <p:spPr>
          <a:xfrm>
            <a:off x="4796505" y="1790591"/>
            <a:ext cx="3864750" cy="4906963"/>
          </a:xfrm>
          <a:prstGeom prst="rect">
            <a:avLst/>
          </a:prstGeom>
          <a:noFill/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963F2D8-1BFE-7E59-61A2-487525F5921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3647"/>
          <a:stretch/>
        </p:blipFill>
        <p:spPr>
          <a:xfrm>
            <a:off x="1403648" y="2508389"/>
            <a:ext cx="2110244" cy="136689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9FDBA62-E5EB-E2B0-0017-09AB4E8AE18B}"/>
              </a:ext>
            </a:extLst>
          </p:cNvPr>
          <p:cNvSpPr txBox="1"/>
          <p:nvPr/>
        </p:nvSpPr>
        <p:spPr>
          <a:xfrm>
            <a:off x="4838104" y="1364571"/>
            <a:ext cx="384869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Pictures of the cable after RHT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306860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32AA6E-A861-E737-3C48-DBDDC6312D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839678-AEFA-EA8D-192C-4E5CF3BB8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9E61A5-C9E9-5BDF-459E-479FD4F5BC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0"/>
            <a:ext cx="8208472" cy="4906963"/>
          </a:xfrm>
        </p:spPr>
        <p:txBody>
          <a:bodyPr/>
          <a:lstStyle/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Manufacturing data</a:t>
            </a:r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Non-conformities</a:t>
            </a:r>
          </a:p>
          <a:p>
            <a:r>
              <a:rPr lang="en-GB" dirty="0"/>
              <a:t>Conclusion/Proposal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501B04-267E-180F-E228-907566E4D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930420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E9C1E-544D-463C-9E5C-5C6F1F7AF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Conclusion/Proposal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BA23EC-FD2D-4028-B1E9-E5F56010CD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spcBef>
                <a:spcPts val="600"/>
              </a:spcBef>
            </a:pPr>
            <a:r>
              <a:rPr lang="en-US" sz="2000" dirty="0"/>
              <a:t>Use </a:t>
            </a:r>
            <a:r>
              <a:rPr lang="en-US" sz="2000" u="sng" dirty="0"/>
              <a:t>CR138 - CR145 - CR146 - CR147</a:t>
            </a:r>
            <a:r>
              <a:rPr lang="en-US" sz="2000" dirty="0"/>
              <a:t> for MQXFB07 assembly</a:t>
            </a:r>
          </a:p>
          <a:p>
            <a:pPr algn="just">
              <a:spcBef>
                <a:spcPts val="600"/>
              </a:spcBef>
            </a:pPr>
            <a:r>
              <a:rPr lang="en-US" sz="2000" dirty="0"/>
              <a:t>The coil instrumentation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/>
              <a:t>will start in 2 weeks and the magnet loading is planned for end of September/beginning of October</a:t>
            </a:r>
            <a:endParaRPr lang="en-GB" sz="2000" baseline="30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070D95-9D4F-4CB7-AD4B-554685188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524109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E9C1E-544D-463C-9E5C-5C6F1F7AF5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6800" y="3069000"/>
            <a:ext cx="7920000" cy="720000"/>
          </a:xfrm>
        </p:spPr>
        <p:txBody>
          <a:bodyPr/>
          <a:lstStyle/>
          <a:p>
            <a:r>
              <a:rPr lang="en-US" dirty="0"/>
              <a:t>Thank you!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070D95-9D4F-4CB7-AD4B-554685188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437947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E9C1E-544D-463C-9E5C-5C6F1F7AF5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6800" y="3069000"/>
            <a:ext cx="7920000" cy="720000"/>
          </a:xfrm>
        </p:spPr>
        <p:txBody>
          <a:bodyPr/>
          <a:lstStyle/>
          <a:p>
            <a:r>
              <a:rPr lang="en-US" dirty="0"/>
              <a:t>Additional slides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070D95-9D4F-4CB7-AD4B-554685188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574928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33950C-84C0-4FF2-A2DE-29FA7D312A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8507700" cy="720000"/>
          </a:xfrm>
        </p:spPr>
        <p:txBody>
          <a:bodyPr anchor="t"/>
          <a:lstStyle/>
          <a:p>
            <a:r>
              <a:rPr lang="en-US" dirty="0"/>
              <a:t>Coil elongation when opening the reaction fixture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E281A4-8ABF-4F20-8848-8CB7EE39D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38</a:t>
            </a:fld>
            <a:endParaRPr lang="fr-FR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5FCBC94-CAA2-40C9-A5C8-47F957F91D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00" y="2716908"/>
            <a:ext cx="9095400" cy="190015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18BD0E9-2D46-8863-EC54-3F820A0AAD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00" y="731681"/>
            <a:ext cx="9095400" cy="191035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0A496A4-E3D4-25F6-71EE-6581A12E4C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300" y="4691927"/>
            <a:ext cx="9095400" cy="1802963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CC7899F-D48C-E09B-B87B-286371A57147}"/>
              </a:ext>
            </a:extLst>
          </p:cNvPr>
          <p:cNvSpPr txBox="1">
            <a:spLocks/>
          </p:cNvSpPr>
          <p:nvPr/>
        </p:nvSpPr>
        <p:spPr>
          <a:xfrm>
            <a:off x="6280727" y="4984139"/>
            <a:ext cx="2766073" cy="36000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0000" lvl="4" indent="-342000"/>
            <a:r>
              <a:rPr lang="en-US" sz="1100" dirty="0">
                <a:solidFill>
                  <a:srgbClr val="00B050"/>
                </a:solidFill>
              </a:rPr>
              <a:t>LE side: 3.40 mm (3.90 mm at the end)</a:t>
            </a:r>
          </a:p>
          <a:p>
            <a:pPr marL="540000" lvl="4" indent="-342000"/>
            <a:r>
              <a:rPr lang="en-US" sz="1100" dirty="0">
                <a:solidFill>
                  <a:srgbClr val="00B050"/>
                </a:solidFill>
              </a:rPr>
              <a:t>RE side: 4.10 mm (4.77 mm at the end)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E2744BC-D69D-371F-ABDC-E971A5A0D2F1}"/>
              </a:ext>
            </a:extLst>
          </p:cNvPr>
          <p:cNvSpPr txBox="1">
            <a:spLocks/>
          </p:cNvSpPr>
          <p:nvPr/>
        </p:nvSpPr>
        <p:spPr>
          <a:xfrm>
            <a:off x="6280728" y="3013721"/>
            <a:ext cx="2766072" cy="36000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0000" lvl="4" indent="-342000"/>
            <a:r>
              <a:rPr lang="en-US" sz="1100" dirty="0">
                <a:solidFill>
                  <a:srgbClr val="FF9900"/>
                </a:solidFill>
              </a:rPr>
              <a:t>LE side: 3.90 mm (4.19 mm at the end)</a:t>
            </a:r>
          </a:p>
          <a:p>
            <a:pPr marL="540000" lvl="4" indent="-342000"/>
            <a:r>
              <a:rPr lang="en-US" sz="1100" dirty="0">
                <a:solidFill>
                  <a:srgbClr val="FF9900"/>
                </a:solidFill>
              </a:rPr>
              <a:t>RE side: 3.58 mm (4.08 mm at the end)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CB8122A-F728-9A4E-CF1C-961D6BCAFE3B}"/>
              </a:ext>
            </a:extLst>
          </p:cNvPr>
          <p:cNvSpPr txBox="1">
            <a:spLocks/>
          </p:cNvSpPr>
          <p:nvPr/>
        </p:nvSpPr>
        <p:spPr>
          <a:xfrm>
            <a:off x="6280727" y="1046105"/>
            <a:ext cx="2766074" cy="36000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0000" lvl="4" indent="-342000"/>
            <a:r>
              <a:rPr lang="en-US" sz="1100" dirty="0">
                <a:solidFill>
                  <a:srgbClr val="0000FF"/>
                </a:solidFill>
              </a:rPr>
              <a:t>LE side: 4.85 mm (5.30 mm at the end)</a:t>
            </a:r>
          </a:p>
          <a:p>
            <a:pPr marL="540000" lvl="4" indent="-342000"/>
            <a:r>
              <a:rPr lang="en-US" sz="1100" dirty="0">
                <a:solidFill>
                  <a:srgbClr val="0000FF"/>
                </a:solidFill>
              </a:rPr>
              <a:t>RE side: 4.80 mm (5.50 mm at the end)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C2CFE4-0C7F-15B6-E3F8-2C8BB5BF4FA0}"/>
              </a:ext>
            </a:extLst>
          </p:cNvPr>
          <p:cNvSpPr txBox="1">
            <a:spLocks/>
          </p:cNvSpPr>
          <p:nvPr/>
        </p:nvSpPr>
        <p:spPr>
          <a:xfrm>
            <a:off x="7155784" y="5439649"/>
            <a:ext cx="1376216" cy="217344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98000" lvl="4" indent="0" algn="ctr">
              <a:buNone/>
            </a:pPr>
            <a:r>
              <a:rPr lang="en-US" sz="1100" b="1" u="sng" dirty="0">
                <a:solidFill>
                  <a:srgbClr val="00B050"/>
                </a:solidFill>
              </a:rPr>
              <a:t>Total </a:t>
            </a:r>
            <a:r>
              <a:rPr lang="it-IT" sz="1100" b="1" u="sng" dirty="0">
                <a:solidFill>
                  <a:srgbClr val="00B050"/>
                </a:solidFill>
              </a:rPr>
              <a:t>= 8.7 mm</a:t>
            </a:r>
            <a:endParaRPr lang="en-US" sz="1100" b="1" u="sng" dirty="0">
              <a:solidFill>
                <a:srgbClr val="00B050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E3D1618-F771-8D14-BFDE-D2C02E8626CE}"/>
              </a:ext>
            </a:extLst>
          </p:cNvPr>
          <p:cNvSpPr txBox="1">
            <a:spLocks/>
          </p:cNvSpPr>
          <p:nvPr/>
        </p:nvSpPr>
        <p:spPr>
          <a:xfrm>
            <a:off x="7155784" y="3458995"/>
            <a:ext cx="1376216" cy="217344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98000" lvl="4" indent="0" algn="ctr">
              <a:buNone/>
            </a:pPr>
            <a:r>
              <a:rPr lang="en-US" sz="1100" b="1" u="sng" dirty="0">
                <a:solidFill>
                  <a:srgbClr val="FF9900"/>
                </a:solidFill>
              </a:rPr>
              <a:t>Total </a:t>
            </a:r>
            <a:r>
              <a:rPr lang="it-IT" sz="1100" b="1" u="sng" dirty="0">
                <a:solidFill>
                  <a:srgbClr val="FF9900"/>
                </a:solidFill>
              </a:rPr>
              <a:t>= 8.3 mm</a:t>
            </a:r>
            <a:endParaRPr lang="en-US" sz="1100" b="1" u="sng" dirty="0">
              <a:solidFill>
                <a:srgbClr val="FF9900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1A683E4-D356-B00C-ECE6-4643A49B0D63}"/>
              </a:ext>
            </a:extLst>
          </p:cNvPr>
          <p:cNvSpPr txBox="1">
            <a:spLocks/>
          </p:cNvSpPr>
          <p:nvPr/>
        </p:nvSpPr>
        <p:spPr>
          <a:xfrm>
            <a:off x="7125304" y="1465329"/>
            <a:ext cx="1376216" cy="217344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98000" lvl="4" indent="0" algn="ctr">
              <a:buNone/>
            </a:pPr>
            <a:r>
              <a:rPr lang="en-US" sz="1100" b="1" u="sng" dirty="0">
                <a:solidFill>
                  <a:srgbClr val="0000FF"/>
                </a:solidFill>
              </a:rPr>
              <a:t>Total </a:t>
            </a:r>
            <a:r>
              <a:rPr lang="it-IT" sz="1100" b="1" u="sng" dirty="0">
                <a:solidFill>
                  <a:srgbClr val="0000FF"/>
                </a:solidFill>
              </a:rPr>
              <a:t>= 10.8 mm</a:t>
            </a:r>
            <a:endParaRPr lang="en-US" sz="1100" b="1" u="sng" dirty="0">
              <a:solidFill>
                <a:srgbClr val="0000FF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97B2DDD5-4AD0-A0B4-0327-83D374978F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200" y="6447187"/>
            <a:ext cx="7920000" cy="339915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just"/>
            <a:r>
              <a:rPr lang="en-US" sz="1400" dirty="0">
                <a:solidFill>
                  <a:schemeClr val="tx1"/>
                </a:solidFill>
              </a:rPr>
              <a:t>From coil 130, only the total elongation is traced</a:t>
            </a:r>
          </a:p>
          <a:p>
            <a:pPr algn="just"/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31170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299E71-FD83-A20E-224C-DE7332A8D7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7989" y="180000"/>
            <a:ext cx="4246327" cy="485018"/>
          </a:xfrm>
        </p:spPr>
        <p:txBody>
          <a:bodyPr/>
          <a:lstStyle/>
          <a:p>
            <a:r>
              <a:rPr lang="it-IT" dirty="0"/>
              <a:t>Pole gaps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24EA9D-3289-66A1-5C01-2E8415FDE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39</a:t>
            </a:fld>
            <a:endParaRPr lang="fr-FR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1938018-3AEC-0906-6501-CDFAD40E647F}"/>
              </a:ext>
            </a:extLst>
          </p:cNvPr>
          <p:cNvSpPr txBox="1">
            <a:spLocks/>
          </p:cNvSpPr>
          <p:nvPr/>
        </p:nvSpPr>
        <p:spPr>
          <a:xfrm>
            <a:off x="381067" y="825888"/>
            <a:ext cx="8249921" cy="28191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it-IT" sz="1600" dirty="0"/>
              <a:t>In transition coils the pole gaps was increased: 0.9 mm → 1.5 mm</a:t>
            </a:r>
          </a:p>
          <a:p>
            <a:pPr algn="just"/>
            <a:r>
              <a:rPr lang="it-IT" sz="1600" dirty="0">
                <a:solidFill>
                  <a:schemeClr val="tx1"/>
                </a:solidFill>
              </a:rPr>
              <a:t>The absence of binder on the OL has an impact on the gap change after reaction</a:t>
            </a:r>
          </a:p>
          <a:p>
            <a:pPr lvl="1" algn="just"/>
            <a:r>
              <a:rPr lang="it-IT" sz="1200" dirty="0"/>
              <a:t>Fully binder cured coils: ~ 1 mm/m</a:t>
            </a:r>
          </a:p>
          <a:p>
            <a:pPr lvl="1" algn="just"/>
            <a:r>
              <a:rPr lang="it-IT" sz="1200" dirty="0">
                <a:solidFill>
                  <a:schemeClr val="tx1"/>
                </a:solidFill>
              </a:rPr>
              <a:t>Partially binder cured coils: ~ 0.8 mm/m</a:t>
            </a:r>
            <a:endParaRPr lang="it-IT" sz="1200" dirty="0"/>
          </a:p>
          <a:p>
            <a:r>
              <a:rPr lang="en-US" sz="1600" dirty="0"/>
              <a:t>Comparing to AUP, coils with binder in both layers have a similar relaxation due to the heat treatment (1.1 mm/m AUP vs 1 mm/m CERN) and about half of the relaxation after winding (due to the lower winding tension at CERN)</a:t>
            </a:r>
          </a:p>
          <a:p>
            <a:r>
              <a:rPr lang="en-US" sz="1600" dirty="0"/>
              <a:t>In the latest coils (CR127-CR144), poles gaps in the middle of the coil are not closed after reaction, as it is the case for AUP coils</a:t>
            </a:r>
            <a:endParaRPr lang="en-GB" sz="12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FAA98D1-1F13-FFBB-7AB4-F13319633D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1700" y="3168700"/>
            <a:ext cx="5400600" cy="3224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0875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0521D0-8A71-4F25-B047-A3C5251C3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DCEF3B-BA42-4053-ACED-EFEE007609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80728"/>
            <a:ext cx="7920000" cy="5145435"/>
          </a:xfrm>
        </p:spPr>
        <p:txBody>
          <a:bodyPr>
            <a:normAutofit/>
          </a:bodyPr>
          <a:lstStyle/>
          <a:p>
            <a:r>
              <a:rPr lang="en-GB" sz="2400" dirty="0"/>
              <a:t>Manufacturing data</a:t>
            </a:r>
          </a:p>
          <a:p>
            <a:pPr lvl="1"/>
            <a:r>
              <a:rPr lang="en-GB" sz="1600" dirty="0"/>
              <a:t>Analysis of MQXFBP2 coils and comparison improvements with respect to MQXFBP1 available </a:t>
            </a:r>
            <a:r>
              <a:rPr lang="en-GB" sz="1600" dirty="0">
                <a:hlinkClick r:id="rId3"/>
              </a:rPr>
              <a:t>here</a:t>
            </a:r>
            <a:endParaRPr lang="en-GB" sz="1600" dirty="0"/>
          </a:p>
          <a:p>
            <a:pPr lvl="1"/>
            <a:r>
              <a:rPr lang="en-GB" sz="1600" dirty="0"/>
              <a:t>Analysis of MQXFBP3 coils and comparison improvements with respect to MQXFBP2 available </a:t>
            </a:r>
            <a:r>
              <a:rPr lang="en-GB" sz="1600" dirty="0">
                <a:hlinkClick r:id="rId4"/>
              </a:rPr>
              <a:t>here</a:t>
            </a:r>
            <a:endParaRPr lang="en-GB" sz="1600" dirty="0"/>
          </a:p>
          <a:p>
            <a:pPr lvl="1"/>
            <a:r>
              <a:rPr lang="en-GB" sz="1600" dirty="0"/>
              <a:t>Analysis of MQXFB02 coils and comparison improvements with respect to MQXFBP3 available </a:t>
            </a:r>
            <a:r>
              <a:rPr lang="en-GB" sz="1600" dirty="0">
                <a:hlinkClick r:id="rId5"/>
              </a:rPr>
              <a:t>here</a:t>
            </a:r>
            <a:endParaRPr lang="en-GB" sz="1600" dirty="0"/>
          </a:p>
          <a:p>
            <a:pPr lvl="1"/>
            <a:r>
              <a:rPr lang="en-GB" sz="1600" dirty="0"/>
              <a:t>Analysis of MQXFB03 coils and comparison improvements with respect to MQXFB02 available </a:t>
            </a:r>
            <a:r>
              <a:rPr lang="en-GB" sz="1600" dirty="0">
                <a:hlinkClick r:id="rId6"/>
              </a:rPr>
              <a:t>here</a:t>
            </a:r>
            <a:endParaRPr lang="en-GB" sz="1600" dirty="0"/>
          </a:p>
          <a:p>
            <a:pPr lvl="1"/>
            <a:r>
              <a:rPr lang="en-GB" sz="1600" dirty="0"/>
              <a:t>Coil fabrication data and non-conformities of MQXFB04 coils available </a:t>
            </a:r>
            <a:r>
              <a:rPr lang="en-GB" sz="1600" dirty="0">
                <a:hlinkClick r:id="rId7"/>
              </a:rPr>
              <a:t>here</a:t>
            </a:r>
            <a:endParaRPr lang="en-GB" sz="1600" dirty="0"/>
          </a:p>
          <a:p>
            <a:pPr lvl="1"/>
            <a:r>
              <a:rPr lang="en-GB" sz="1600" dirty="0"/>
              <a:t>Coil fabrication data and non-conformities of MQXFB05 coils available </a:t>
            </a:r>
            <a:r>
              <a:rPr lang="en-GB" sz="1600" dirty="0">
                <a:hlinkClick r:id="rId8"/>
              </a:rPr>
              <a:t>here</a:t>
            </a:r>
            <a:endParaRPr lang="en-GB" sz="1600" dirty="0"/>
          </a:p>
          <a:p>
            <a:pPr lvl="1"/>
            <a:r>
              <a:rPr lang="en-GB" sz="1600" dirty="0"/>
              <a:t>Coil fabrication data and non-conformities of MQXFB06 coils available </a:t>
            </a:r>
            <a:r>
              <a:rPr lang="en-GB" sz="1600" dirty="0">
                <a:hlinkClick r:id="rId9"/>
              </a:rPr>
              <a:t>here</a:t>
            </a:r>
            <a:endParaRPr lang="en-GB" sz="1600" dirty="0"/>
          </a:p>
          <a:p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Non-conformities</a:t>
            </a:r>
          </a:p>
          <a:p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Conclusion/Proposal</a:t>
            </a:r>
          </a:p>
          <a:p>
            <a:endParaRPr lang="en-GB" sz="2400" dirty="0">
              <a:solidFill>
                <a:schemeClr val="bg1">
                  <a:lumMod val="65000"/>
                </a:schemeClr>
              </a:solidFill>
            </a:endParaRPr>
          </a:p>
          <a:p>
            <a:endParaRPr lang="en-GB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B4109C-CEC8-4217-9F05-5548959C00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69021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24592"/>
            <a:ext cx="7255827" cy="3634341"/>
          </a:xfrm>
        </p:spPr>
        <p:txBody>
          <a:bodyPr>
            <a:normAutofit/>
          </a:bodyPr>
          <a:lstStyle/>
          <a:p>
            <a:pPr lvl="1" algn="just">
              <a:spcBef>
                <a:spcPts val="700"/>
              </a:spcBef>
            </a:pPr>
            <a:r>
              <a:rPr lang="it-IT" sz="1600" dirty="0">
                <a:solidFill>
                  <a:schemeClr val="tx1"/>
                </a:solidFill>
              </a:rPr>
              <a:t>Some plastic parts were partially melted and damaged:</a:t>
            </a:r>
          </a:p>
          <a:p>
            <a:pPr lvl="2" algn="just">
              <a:spcBef>
                <a:spcPts val="700"/>
              </a:spcBef>
            </a:pPr>
            <a:r>
              <a:rPr lang="it-IT" sz="1200" dirty="0">
                <a:solidFill>
                  <a:schemeClr val="tx1"/>
                </a:solidFill>
              </a:rPr>
              <a:t>Plug covers 3D printed in TPU95 at around 245°C</a:t>
            </a:r>
          </a:p>
          <a:p>
            <a:pPr lvl="2" algn="just">
              <a:spcBef>
                <a:spcPts val="700"/>
              </a:spcBef>
            </a:pPr>
            <a:r>
              <a:rPr lang="it-IT" sz="1200" dirty="0">
                <a:solidFill>
                  <a:schemeClr val="tx1"/>
                </a:solidFill>
              </a:rPr>
              <a:t>Power cable sheats damaged (melting temperature around 300°C)</a:t>
            </a:r>
          </a:p>
          <a:p>
            <a:pPr lvl="2" algn="just">
              <a:spcBef>
                <a:spcPts val="700"/>
              </a:spcBef>
            </a:pPr>
            <a:r>
              <a:rPr lang="it-IT" sz="1200" dirty="0">
                <a:solidFill>
                  <a:schemeClr val="tx1"/>
                </a:solidFill>
              </a:rPr>
              <a:t>Leads silicon joints damaged</a:t>
            </a:r>
          </a:p>
          <a:p>
            <a:pPr lvl="2" algn="just">
              <a:spcBef>
                <a:spcPts val="700"/>
              </a:spcBef>
            </a:pPr>
            <a:endParaRPr lang="it-IT" sz="1200" dirty="0">
              <a:solidFill>
                <a:schemeClr val="tx1"/>
              </a:solidFill>
            </a:endParaRPr>
          </a:p>
          <a:p>
            <a:pPr lvl="2" algn="just">
              <a:spcBef>
                <a:spcPts val="700"/>
              </a:spcBef>
            </a:pPr>
            <a:endParaRPr lang="it-IT" sz="1200" dirty="0">
              <a:solidFill>
                <a:schemeClr val="tx1"/>
              </a:solidFill>
            </a:endParaRPr>
          </a:p>
          <a:p>
            <a:pPr lvl="2" algn="just">
              <a:spcBef>
                <a:spcPts val="700"/>
              </a:spcBef>
            </a:pPr>
            <a:endParaRPr lang="it-IT" sz="1200" dirty="0">
              <a:solidFill>
                <a:schemeClr val="tx1"/>
              </a:solidFill>
            </a:endParaRPr>
          </a:p>
          <a:p>
            <a:pPr lvl="2" algn="just">
              <a:spcBef>
                <a:spcPts val="700"/>
              </a:spcBef>
            </a:pPr>
            <a:endParaRPr lang="it-IT" sz="1200" dirty="0">
              <a:solidFill>
                <a:schemeClr val="tx1"/>
              </a:solidFill>
            </a:endParaRPr>
          </a:p>
          <a:p>
            <a:pPr lvl="2" algn="just">
              <a:spcBef>
                <a:spcPts val="700"/>
              </a:spcBef>
            </a:pPr>
            <a:endParaRPr lang="it-IT" sz="1200" dirty="0">
              <a:solidFill>
                <a:schemeClr val="tx1"/>
              </a:solidFill>
            </a:endParaRPr>
          </a:p>
          <a:p>
            <a:pPr lvl="2" algn="just">
              <a:spcBef>
                <a:spcPts val="700"/>
              </a:spcBef>
            </a:pPr>
            <a:endParaRPr lang="it-IT" sz="12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r>
              <a:rPr lang="it-IT" sz="1600" dirty="0">
                <a:solidFill>
                  <a:schemeClr val="tx1"/>
                </a:solidFill>
              </a:rPr>
              <a:t>No tin-silver leakage have been observed at the level of the leads existing the mould (T</a:t>
            </a:r>
            <a:r>
              <a:rPr lang="it-IT" sz="1600" baseline="-25000" dirty="0">
                <a:solidFill>
                  <a:schemeClr val="tx1"/>
                </a:solidFill>
              </a:rPr>
              <a:t>m</a:t>
            </a:r>
            <a:r>
              <a:rPr lang="it-IT" sz="1600" dirty="0">
                <a:solidFill>
                  <a:schemeClr val="tx1"/>
                </a:solidFill>
              </a:rPr>
              <a:t> = 227°C)</a:t>
            </a:r>
          </a:p>
          <a:p>
            <a:pPr lvl="1" algn="just">
              <a:spcBef>
                <a:spcPts val="70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8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8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8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8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8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8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8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8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8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8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2" algn="just">
              <a:spcBef>
                <a:spcPts val="700"/>
              </a:spcBef>
            </a:pPr>
            <a:endParaRPr lang="it-IT" sz="900" dirty="0">
              <a:solidFill>
                <a:schemeClr val="tx1"/>
              </a:solidFill>
            </a:endParaRPr>
          </a:p>
          <a:p>
            <a:pPr lvl="2" algn="just">
              <a:spcBef>
                <a:spcPts val="700"/>
              </a:spcBef>
            </a:pPr>
            <a:endParaRPr lang="it-IT" sz="900" dirty="0">
              <a:solidFill>
                <a:schemeClr val="tx1"/>
              </a:solidFill>
            </a:endParaRPr>
          </a:p>
          <a:p>
            <a:pPr marL="914400" lvl="2" indent="0" algn="just">
              <a:spcBef>
                <a:spcPts val="700"/>
              </a:spcBef>
              <a:buNone/>
            </a:pPr>
            <a:endParaRPr lang="it-IT" sz="9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40</a:t>
            </a:fld>
            <a:endParaRPr lang="fr-FR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6334125" y="5083859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948616-01CF-7033-911A-01EC531034B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8559" y="2092253"/>
            <a:ext cx="1781880" cy="1748236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BA5DCE74-B81B-9790-65E6-8FA5D451EEF5}"/>
              </a:ext>
            </a:extLst>
          </p:cNvPr>
          <p:cNvSpPr/>
          <p:nvPr/>
        </p:nvSpPr>
        <p:spPr>
          <a:xfrm>
            <a:off x="1559405" y="2458378"/>
            <a:ext cx="840187" cy="6212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C7AAE77-87ED-001B-3336-C68BCA2F3D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851163" y="2092253"/>
            <a:ext cx="1818789" cy="174442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1C64388-6D23-3BFF-33D6-1CBE9785B57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590548" y="1042106"/>
            <a:ext cx="2197875" cy="2794567"/>
          </a:xfrm>
          <a:prstGeom prst="rect">
            <a:avLst/>
          </a:prstGeom>
        </p:spPr>
      </p:pic>
      <p:sp>
        <p:nvSpPr>
          <p:cNvPr id="14" name="Arrow: Bent-Up 13">
            <a:extLst>
              <a:ext uri="{FF2B5EF4-FFF2-40B4-BE49-F238E27FC236}">
                <a16:creationId xmlns:a16="http://schemas.microsoft.com/office/drawing/2014/main" id="{827C3004-13AC-9136-422B-0C6AAABF54CD}"/>
              </a:ext>
            </a:extLst>
          </p:cNvPr>
          <p:cNvSpPr/>
          <p:nvPr/>
        </p:nvSpPr>
        <p:spPr>
          <a:xfrm rot="5400000">
            <a:off x="1286476" y="4884121"/>
            <a:ext cx="1115401" cy="569545"/>
          </a:xfrm>
          <a:prstGeom prst="ben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26AC775-0EF6-B525-591B-4B919BCCAFB4}"/>
              </a:ext>
            </a:extLst>
          </p:cNvPr>
          <p:cNvSpPr txBox="1"/>
          <p:nvPr/>
        </p:nvSpPr>
        <p:spPr>
          <a:xfrm>
            <a:off x="2264271" y="5403429"/>
            <a:ext cx="39345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u="sng" dirty="0">
                <a:solidFill>
                  <a:schemeClr val="tx1"/>
                </a:solidFill>
              </a:rPr>
              <a:t>Temperature estimation: 250/300°C</a:t>
            </a:r>
            <a:endParaRPr lang="it-IT" sz="1400" u="sng" dirty="0">
              <a:solidFill>
                <a:schemeClr val="tx1"/>
              </a:solidFill>
            </a:endParaRPr>
          </a:p>
          <a:p>
            <a:endParaRPr lang="en-GB" u="sng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4F8A9454-495D-6540-A59F-BDB7D5C4BBFB}"/>
              </a:ext>
            </a:extLst>
          </p:cNvPr>
          <p:cNvSpPr txBox="1">
            <a:spLocks/>
          </p:cNvSpPr>
          <p:nvPr/>
        </p:nvSpPr>
        <p:spPr>
          <a:xfrm>
            <a:off x="764400" y="163717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CR138 (</a:t>
            </a:r>
            <a:r>
              <a:rPr lang="en-US" dirty="0">
                <a:hlinkClick r:id="rId8"/>
              </a:rPr>
              <a:t>NCR </a:t>
            </a:r>
            <a:r>
              <a:rPr lang="en-GB" u="sng" dirty="0">
                <a:solidFill>
                  <a:srgbClr val="FF0000"/>
                </a:solidFill>
                <a:latin typeface="Arial" panose="020B0604020202020204" pitchFamily="34" charset="0"/>
                <a:hlinkClick r:id="rId9"/>
              </a:rPr>
              <a:t>2974448</a:t>
            </a:r>
            <a:r>
              <a:rPr lang="en-US" dirty="0"/>
              <a:t>) → Over heating during impregnation cycle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880177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3556"/>
            <a:ext cx="7920000" cy="495112"/>
          </a:xfrm>
        </p:spPr>
        <p:txBody>
          <a:bodyPr/>
          <a:lstStyle/>
          <a:p>
            <a:r>
              <a:rPr lang="en-US" dirty="0"/>
              <a:t>Action plan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24591"/>
            <a:ext cx="7920000" cy="4960223"/>
          </a:xfrm>
        </p:spPr>
        <p:txBody>
          <a:bodyPr>
            <a:normAutofit/>
          </a:bodyPr>
          <a:lstStyle/>
          <a:p>
            <a:pPr lvl="1" algn="just">
              <a:spcBef>
                <a:spcPts val="700"/>
              </a:spcBef>
            </a:pPr>
            <a:r>
              <a:rPr lang="it-IT" sz="1600" dirty="0">
                <a:solidFill>
                  <a:schemeClr val="tx1"/>
                </a:solidFill>
              </a:rPr>
              <a:t>Opening of the impregnation mould to further investigate</a:t>
            </a:r>
          </a:p>
          <a:p>
            <a:pPr lvl="1" algn="just">
              <a:spcBef>
                <a:spcPts val="700"/>
              </a:spcBef>
            </a:pPr>
            <a:r>
              <a:rPr lang="it-IT" sz="1600" dirty="0">
                <a:solidFill>
                  <a:schemeClr val="tx1"/>
                </a:solidFill>
              </a:rPr>
              <a:t>Perform splice analyses:</a:t>
            </a:r>
          </a:p>
          <a:p>
            <a:pPr lvl="2" algn="just">
              <a:spcBef>
                <a:spcPts val="700"/>
              </a:spcBef>
            </a:pPr>
            <a:r>
              <a:rPr lang="it-IT" sz="1200" dirty="0">
                <a:solidFill>
                  <a:schemeClr val="tx1"/>
                </a:solidFill>
              </a:rPr>
              <a:t>Splice resistance measurement at RT</a:t>
            </a:r>
          </a:p>
          <a:p>
            <a:pPr lvl="2" algn="just">
              <a:spcBef>
                <a:spcPts val="700"/>
              </a:spcBef>
            </a:pPr>
            <a:r>
              <a:rPr lang="it-IT" sz="1200" dirty="0">
                <a:solidFill>
                  <a:schemeClr val="tx1"/>
                </a:solidFill>
              </a:rPr>
              <a:t>Visual inspection</a:t>
            </a:r>
          </a:p>
          <a:p>
            <a:pPr lvl="2" algn="just">
              <a:spcBef>
                <a:spcPts val="700"/>
              </a:spcBef>
            </a:pPr>
            <a:r>
              <a:rPr lang="it-IT" sz="1200" dirty="0">
                <a:solidFill>
                  <a:schemeClr val="tx1"/>
                </a:solidFill>
              </a:rPr>
              <a:t>X-rays to check the quality of the joint compared to a conform splice Nb</a:t>
            </a:r>
            <a:r>
              <a:rPr lang="it-IT" sz="1200" baseline="-25000" dirty="0">
                <a:solidFill>
                  <a:schemeClr val="tx1"/>
                </a:solidFill>
              </a:rPr>
              <a:t>3</a:t>
            </a:r>
            <a:r>
              <a:rPr lang="it-IT" sz="1200" dirty="0">
                <a:solidFill>
                  <a:schemeClr val="tx1"/>
                </a:solidFill>
              </a:rPr>
              <a:t>Sn-NbTi sample</a:t>
            </a:r>
          </a:p>
          <a:p>
            <a:pPr lvl="1" algn="just">
              <a:spcBef>
                <a:spcPts val="700"/>
              </a:spcBef>
            </a:pPr>
            <a:r>
              <a:rPr lang="it-IT" sz="1600" dirty="0">
                <a:solidFill>
                  <a:schemeClr val="tx1"/>
                </a:solidFill>
              </a:rPr>
              <a:t>Assess the performance degradation of the NbTi cable</a:t>
            </a:r>
          </a:p>
          <a:p>
            <a:pPr lvl="1" algn="just">
              <a:spcBef>
                <a:spcPts val="700"/>
              </a:spcBef>
            </a:pPr>
            <a:r>
              <a:rPr lang="it-IT" sz="1600" dirty="0">
                <a:solidFill>
                  <a:schemeClr val="tx1"/>
                </a:solidFill>
              </a:rPr>
              <a:t>Assess potential damage of the Nb</a:t>
            </a:r>
            <a:r>
              <a:rPr lang="it-IT" sz="1600" baseline="-25000" dirty="0">
                <a:solidFill>
                  <a:schemeClr val="tx1"/>
                </a:solidFill>
              </a:rPr>
              <a:t>3</a:t>
            </a:r>
            <a:r>
              <a:rPr lang="it-IT" sz="1600" dirty="0">
                <a:solidFill>
                  <a:schemeClr val="tx1"/>
                </a:solidFill>
              </a:rPr>
              <a:t>Sn reacted cable</a:t>
            </a:r>
          </a:p>
          <a:p>
            <a:pPr lvl="1" algn="just">
              <a:spcBef>
                <a:spcPts val="700"/>
              </a:spcBef>
            </a:pPr>
            <a:r>
              <a:rPr lang="it-IT" sz="1600" dirty="0">
                <a:solidFill>
                  <a:schemeClr val="tx1"/>
                </a:solidFill>
              </a:rPr>
              <a:t>Replace all the polyimide parts (splice insulation and QH)</a:t>
            </a:r>
          </a:p>
          <a:p>
            <a:pPr lvl="1" algn="just">
              <a:spcBef>
                <a:spcPts val="700"/>
              </a:spcBef>
            </a:pPr>
            <a:r>
              <a:rPr lang="it-IT" sz="1600" dirty="0">
                <a:solidFill>
                  <a:schemeClr val="tx1"/>
                </a:solidFill>
              </a:rPr>
              <a:t>Visual inspect the coil</a:t>
            </a:r>
          </a:p>
          <a:p>
            <a:pPr lvl="1" algn="just">
              <a:spcBef>
                <a:spcPts val="700"/>
              </a:spcBef>
            </a:pPr>
            <a:r>
              <a:rPr lang="it-IT" sz="1600" dirty="0">
                <a:solidFill>
                  <a:schemeClr val="tx1"/>
                </a:solidFill>
              </a:rPr>
              <a:t>Replace all damaged parts and install fresh S2 glass</a:t>
            </a:r>
          </a:p>
          <a:p>
            <a:pPr lvl="1" algn="just">
              <a:spcBef>
                <a:spcPts val="700"/>
              </a:spcBef>
            </a:pPr>
            <a:r>
              <a:rPr lang="it-IT" sz="1600" dirty="0">
                <a:solidFill>
                  <a:schemeClr val="tx1"/>
                </a:solidFill>
              </a:rPr>
              <a:t>Replace the impregnation machine wiring and implementation of plugs with oriented slots to avoid any connection error</a:t>
            </a:r>
          </a:p>
          <a:p>
            <a:pPr lvl="1" algn="just">
              <a:spcBef>
                <a:spcPts val="70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r>
              <a:rPr lang="it-IT" sz="1600" b="1" u="sng" dirty="0">
                <a:solidFill>
                  <a:schemeClr val="tx1"/>
                </a:solidFill>
              </a:rPr>
              <a:t>Preventive action:</a:t>
            </a:r>
          </a:p>
          <a:p>
            <a:pPr lvl="2" algn="just">
              <a:spcBef>
                <a:spcPts val="700"/>
              </a:spcBef>
            </a:pPr>
            <a:r>
              <a:rPr lang="it-IT" sz="1200" dirty="0">
                <a:solidFill>
                  <a:schemeClr val="tx1"/>
                </a:solidFill>
              </a:rPr>
              <a:t>Regular reminders to the impregnation machine operators to strictly follow the procedures and check lists</a:t>
            </a:r>
          </a:p>
          <a:p>
            <a:pPr lvl="1" algn="just">
              <a:spcBef>
                <a:spcPts val="700"/>
              </a:spcBef>
            </a:pPr>
            <a:endParaRPr lang="it-IT" sz="1600" u="sng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8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8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2" algn="just">
              <a:spcBef>
                <a:spcPts val="700"/>
              </a:spcBef>
            </a:pPr>
            <a:endParaRPr lang="it-IT" sz="900" dirty="0">
              <a:solidFill>
                <a:schemeClr val="tx1"/>
              </a:solidFill>
            </a:endParaRPr>
          </a:p>
          <a:p>
            <a:pPr lvl="2" algn="just">
              <a:spcBef>
                <a:spcPts val="700"/>
              </a:spcBef>
            </a:pPr>
            <a:endParaRPr lang="it-IT" sz="900" dirty="0">
              <a:solidFill>
                <a:schemeClr val="tx1"/>
              </a:solidFill>
            </a:endParaRPr>
          </a:p>
          <a:p>
            <a:pPr marL="914400" lvl="2" indent="0" algn="just">
              <a:spcBef>
                <a:spcPts val="700"/>
              </a:spcBef>
              <a:buNone/>
            </a:pPr>
            <a:endParaRPr lang="it-IT" sz="9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41</a:t>
            </a:fld>
            <a:endParaRPr lang="fr-FR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6334125" y="5083859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7032659B-BF54-B264-6453-A86AAA9F53EA}"/>
              </a:ext>
            </a:extLst>
          </p:cNvPr>
          <p:cNvSpPr txBox="1">
            <a:spLocks/>
          </p:cNvSpPr>
          <p:nvPr/>
        </p:nvSpPr>
        <p:spPr>
          <a:xfrm>
            <a:off x="612000" y="4182163"/>
            <a:ext cx="5894882" cy="157855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>
              <a:spcBef>
                <a:spcPts val="70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8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8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2" algn="just">
              <a:spcBef>
                <a:spcPts val="700"/>
              </a:spcBef>
            </a:pPr>
            <a:endParaRPr lang="it-IT" sz="900" dirty="0">
              <a:solidFill>
                <a:schemeClr val="tx1"/>
              </a:solidFill>
            </a:endParaRPr>
          </a:p>
          <a:p>
            <a:pPr lvl="2" algn="just">
              <a:spcBef>
                <a:spcPts val="700"/>
              </a:spcBef>
            </a:pPr>
            <a:endParaRPr lang="it-IT" sz="900" dirty="0">
              <a:solidFill>
                <a:schemeClr val="tx1"/>
              </a:solidFill>
            </a:endParaRPr>
          </a:p>
          <a:p>
            <a:pPr marL="914400" lvl="2" indent="0" algn="just">
              <a:spcBef>
                <a:spcPts val="700"/>
              </a:spcBef>
              <a:buFont typeface="Wingdings" charset="2"/>
              <a:buNone/>
            </a:pPr>
            <a:endParaRPr lang="it-IT" sz="9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83099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3556"/>
            <a:ext cx="7920000" cy="495112"/>
          </a:xfrm>
        </p:spPr>
        <p:txBody>
          <a:bodyPr/>
          <a:lstStyle/>
          <a:p>
            <a:r>
              <a:rPr lang="en-US" dirty="0"/>
              <a:t>Splice analyses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24591"/>
            <a:ext cx="7920000" cy="4960223"/>
          </a:xfrm>
        </p:spPr>
        <p:txBody>
          <a:bodyPr>
            <a:normAutofit/>
          </a:bodyPr>
          <a:lstStyle/>
          <a:p>
            <a:pPr lvl="1" algn="just">
              <a:spcBef>
                <a:spcPts val="700"/>
              </a:spcBef>
            </a:pPr>
            <a:r>
              <a:rPr lang="it-IT" sz="1600" b="1" u="sng" dirty="0">
                <a:solidFill>
                  <a:schemeClr val="tx1"/>
                </a:solidFill>
              </a:rPr>
              <a:t>Splice resistance at RT</a:t>
            </a:r>
            <a:r>
              <a:rPr lang="it-IT" sz="1600" dirty="0">
                <a:solidFill>
                  <a:schemeClr val="tx1"/>
                </a:solidFill>
              </a:rPr>
              <a:t> (test results on </a:t>
            </a:r>
            <a:r>
              <a:rPr lang="en-US" sz="1600" i="1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2"/>
              </a:rPr>
              <a:t>EDMS 2975146</a:t>
            </a:r>
            <a:r>
              <a:rPr lang="en-US" sz="1600" dirty="0">
                <a:solidFill>
                  <a:schemeClr val="tx1"/>
                </a:solidFill>
              </a:rPr>
              <a:t>)</a:t>
            </a:r>
            <a:endParaRPr lang="it-IT" sz="1600" b="1" dirty="0">
              <a:solidFill>
                <a:schemeClr val="tx1"/>
              </a:solidFill>
            </a:endParaRPr>
          </a:p>
          <a:p>
            <a:pPr lvl="2" algn="just">
              <a:spcBef>
                <a:spcPts val="700"/>
              </a:spcBef>
            </a:pPr>
            <a:r>
              <a:rPr lang="it-IT" sz="1200" dirty="0">
                <a:solidFill>
                  <a:schemeClr val="tx1"/>
                </a:solidFill>
              </a:rPr>
              <a:t>Acceptance range: 15 – 100 µ</a:t>
            </a:r>
            <a:r>
              <a:rPr lang="en-GB" sz="1200" dirty="0">
                <a:solidFill>
                  <a:schemeClr val="tx1"/>
                </a:solidFill>
              </a:rPr>
              <a:t>Ω</a:t>
            </a:r>
          </a:p>
          <a:p>
            <a:pPr lvl="2" algn="just">
              <a:spcBef>
                <a:spcPts val="700"/>
              </a:spcBef>
            </a:pPr>
            <a:r>
              <a:rPr lang="en-GB" sz="1200" dirty="0">
                <a:solidFill>
                  <a:schemeClr val="tx1"/>
                </a:solidFill>
              </a:rPr>
              <a:t>Measured range: 66 – 69 </a:t>
            </a:r>
            <a:r>
              <a:rPr lang="it-IT" sz="1200" dirty="0">
                <a:solidFill>
                  <a:schemeClr val="tx1"/>
                </a:solidFill>
              </a:rPr>
              <a:t>µ</a:t>
            </a:r>
            <a:r>
              <a:rPr lang="en-GB" sz="1200" dirty="0">
                <a:solidFill>
                  <a:schemeClr val="tx1"/>
                </a:solidFill>
              </a:rPr>
              <a:t>Ω</a:t>
            </a:r>
          </a:p>
          <a:p>
            <a:pPr marL="914400" lvl="2" indent="0" algn="just">
              <a:spcBef>
                <a:spcPts val="700"/>
              </a:spcBef>
              <a:buNone/>
            </a:pPr>
            <a:r>
              <a:rPr lang="en-GB" sz="1200" dirty="0">
                <a:solidFill>
                  <a:schemeClr val="tx1"/>
                </a:solidFill>
              </a:rPr>
              <a:t> </a:t>
            </a:r>
            <a:endParaRPr lang="it-IT" sz="12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8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8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2" algn="just">
              <a:spcBef>
                <a:spcPts val="700"/>
              </a:spcBef>
            </a:pPr>
            <a:endParaRPr lang="it-IT" sz="900" dirty="0">
              <a:solidFill>
                <a:schemeClr val="tx1"/>
              </a:solidFill>
            </a:endParaRPr>
          </a:p>
          <a:p>
            <a:pPr lvl="2" algn="just">
              <a:spcBef>
                <a:spcPts val="700"/>
              </a:spcBef>
            </a:pPr>
            <a:endParaRPr lang="it-IT" sz="900" dirty="0">
              <a:solidFill>
                <a:schemeClr val="tx1"/>
              </a:solidFill>
            </a:endParaRPr>
          </a:p>
          <a:p>
            <a:pPr marL="914400" lvl="2" indent="0" algn="just">
              <a:spcBef>
                <a:spcPts val="700"/>
              </a:spcBef>
              <a:buNone/>
            </a:pPr>
            <a:endParaRPr lang="it-IT" sz="9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42</a:t>
            </a:fld>
            <a:endParaRPr lang="fr-FR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6334125" y="5083859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7032659B-BF54-B264-6453-A86AAA9F53EA}"/>
              </a:ext>
            </a:extLst>
          </p:cNvPr>
          <p:cNvSpPr txBox="1">
            <a:spLocks/>
          </p:cNvSpPr>
          <p:nvPr/>
        </p:nvSpPr>
        <p:spPr>
          <a:xfrm>
            <a:off x="612000" y="4182163"/>
            <a:ext cx="5894882" cy="157855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>
              <a:spcBef>
                <a:spcPts val="70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8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8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2" algn="just">
              <a:spcBef>
                <a:spcPts val="700"/>
              </a:spcBef>
            </a:pPr>
            <a:endParaRPr lang="it-IT" sz="900" dirty="0">
              <a:solidFill>
                <a:schemeClr val="tx1"/>
              </a:solidFill>
            </a:endParaRPr>
          </a:p>
          <a:p>
            <a:pPr lvl="2" algn="just">
              <a:spcBef>
                <a:spcPts val="700"/>
              </a:spcBef>
            </a:pPr>
            <a:endParaRPr lang="it-IT" sz="900" dirty="0">
              <a:solidFill>
                <a:schemeClr val="tx1"/>
              </a:solidFill>
            </a:endParaRPr>
          </a:p>
          <a:p>
            <a:pPr marL="914400" lvl="2" indent="0" algn="just">
              <a:spcBef>
                <a:spcPts val="700"/>
              </a:spcBef>
              <a:buFont typeface="Wingdings" charset="2"/>
              <a:buNone/>
            </a:pPr>
            <a:endParaRPr lang="it-IT" sz="9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7392F9B-A6E2-373E-E983-AF1C8A547F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0081" y="1738264"/>
            <a:ext cx="6343650" cy="1143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63854AD-8D24-66ED-2E77-F86D940A6B7F}"/>
              </a:ext>
            </a:extLst>
          </p:cNvPr>
          <p:cNvPicPr>
            <a:picLocks noChangeAspect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3481" y="2937140"/>
            <a:ext cx="4540250" cy="368998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267FBC0-1426-3D7D-67D5-EBDC46C60B25}"/>
              </a:ext>
            </a:extLst>
          </p:cNvPr>
          <p:cNvSpPr/>
          <p:nvPr/>
        </p:nvSpPr>
        <p:spPr>
          <a:xfrm>
            <a:off x="6453051" y="1773500"/>
            <a:ext cx="306977" cy="1082258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noFill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B4A554D-9400-87EC-BEFD-481FD0CB3384}"/>
              </a:ext>
            </a:extLst>
          </p:cNvPr>
          <p:cNvSpPr txBox="1">
            <a:spLocks/>
          </p:cNvSpPr>
          <p:nvPr/>
        </p:nvSpPr>
        <p:spPr>
          <a:xfrm>
            <a:off x="686131" y="4464416"/>
            <a:ext cx="3149081" cy="909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 algn="just">
              <a:spcBef>
                <a:spcPts val="700"/>
              </a:spcBef>
              <a:buNone/>
            </a:pPr>
            <a:r>
              <a:rPr lang="it-IT" sz="1600" dirty="0">
                <a:solidFill>
                  <a:schemeClr val="tx1"/>
                </a:solidFill>
              </a:rPr>
              <a:t>This result does not tell us the splice is good but at least it tells it is not bad</a:t>
            </a: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6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6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6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6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6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8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8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4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4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4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4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4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4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4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4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400" dirty="0">
              <a:solidFill>
                <a:schemeClr val="tx1"/>
              </a:solidFill>
            </a:endParaRPr>
          </a:p>
          <a:p>
            <a:pPr marL="914400" lvl="2" indent="0" algn="just">
              <a:spcBef>
                <a:spcPts val="700"/>
              </a:spcBef>
              <a:buNone/>
            </a:pPr>
            <a:endParaRPr lang="it-IT" sz="900" dirty="0">
              <a:solidFill>
                <a:schemeClr val="tx1"/>
              </a:solidFill>
            </a:endParaRPr>
          </a:p>
          <a:p>
            <a:pPr marL="914400" lvl="2" indent="0" algn="just">
              <a:spcBef>
                <a:spcPts val="700"/>
              </a:spcBef>
              <a:buNone/>
            </a:pPr>
            <a:endParaRPr lang="it-IT" sz="900" dirty="0">
              <a:solidFill>
                <a:schemeClr val="tx1"/>
              </a:solidFill>
            </a:endParaRPr>
          </a:p>
          <a:p>
            <a:pPr marL="914400" lvl="2" indent="0" algn="just">
              <a:spcBef>
                <a:spcPts val="700"/>
              </a:spcBef>
              <a:buNone/>
            </a:pPr>
            <a:endParaRPr lang="it-IT" sz="9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4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4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4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4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4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4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598021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3556"/>
            <a:ext cx="7920000" cy="495112"/>
          </a:xfrm>
        </p:spPr>
        <p:txBody>
          <a:bodyPr/>
          <a:lstStyle/>
          <a:p>
            <a:r>
              <a:rPr lang="en-US" dirty="0"/>
              <a:t>Splice analyses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751115"/>
            <a:ext cx="7920000" cy="5133700"/>
          </a:xfrm>
        </p:spPr>
        <p:txBody>
          <a:bodyPr>
            <a:normAutofit/>
          </a:bodyPr>
          <a:lstStyle/>
          <a:p>
            <a:pPr lvl="1" algn="just">
              <a:spcBef>
                <a:spcPts val="700"/>
              </a:spcBef>
            </a:pPr>
            <a:r>
              <a:rPr lang="it-IT" sz="1600" b="1" u="sng" dirty="0">
                <a:solidFill>
                  <a:schemeClr val="tx1"/>
                </a:solidFill>
              </a:rPr>
              <a:t>Splice visual inspection</a:t>
            </a:r>
            <a:r>
              <a:rPr lang="it-IT" sz="1600" dirty="0">
                <a:solidFill>
                  <a:schemeClr val="tx1"/>
                </a:solidFill>
              </a:rPr>
              <a:t> (all pictures available on </a:t>
            </a:r>
            <a:r>
              <a:rPr lang="en-US" sz="1600" i="1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2"/>
              </a:rPr>
              <a:t>EDMS 2975146</a:t>
            </a:r>
            <a:r>
              <a:rPr lang="en-US" sz="1600" dirty="0">
                <a:solidFill>
                  <a:schemeClr val="tx1"/>
                </a:solidFill>
              </a:rPr>
              <a:t>)</a:t>
            </a:r>
            <a:endParaRPr lang="it-IT" sz="1600" dirty="0">
              <a:solidFill>
                <a:schemeClr val="tx1"/>
              </a:solidFill>
            </a:endParaRPr>
          </a:p>
          <a:p>
            <a:pPr lvl="2" algn="just">
              <a:spcBef>
                <a:spcPts val="700"/>
              </a:spcBef>
            </a:pPr>
            <a:r>
              <a:rPr lang="it-IT" sz="1200" dirty="0">
                <a:solidFill>
                  <a:schemeClr val="tx1"/>
                </a:solidFill>
              </a:rPr>
              <a:t>Tin-silver drops at the extremities of the splice insulation</a:t>
            </a:r>
          </a:p>
          <a:p>
            <a:pPr lvl="2" algn="just">
              <a:spcBef>
                <a:spcPts val="700"/>
              </a:spcBef>
            </a:pPr>
            <a:r>
              <a:rPr lang="it-IT" sz="1200" dirty="0">
                <a:solidFill>
                  <a:schemeClr val="tx1"/>
                </a:solidFill>
              </a:rPr>
              <a:t>Once the insulation removed, more SnAg was observed at the extremities of the splice region (towards the coil ends and towards mould end for the IL splice)</a:t>
            </a:r>
          </a:p>
          <a:p>
            <a:pPr lvl="2" algn="just">
              <a:spcBef>
                <a:spcPts val="700"/>
              </a:spcBef>
            </a:pPr>
            <a:r>
              <a:rPr lang="it-IT" sz="1200" dirty="0">
                <a:solidFill>
                  <a:schemeClr val="tx1"/>
                </a:solidFill>
              </a:rPr>
              <a:t>" Leopard skin" effect observed on both NbTi cables</a:t>
            </a:r>
          </a:p>
          <a:p>
            <a:pPr lvl="1" algn="just">
              <a:spcBef>
                <a:spcPts val="70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8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8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2" algn="just">
              <a:spcBef>
                <a:spcPts val="700"/>
              </a:spcBef>
            </a:pPr>
            <a:endParaRPr lang="it-IT" sz="900" dirty="0">
              <a:solidFill>
                <a:schemeClr val="tx1"/>
              </a:solidFill>
            </a:endParaRPr>
          </a:p>
          <a:p>
            <a:pPr lvl="2" algn="just">
              <a:spcBef>
                <a:spcPts val="700"/>
              </a:spcBef>
            </a:pPr>
            <a:endParaRPr lang="it-IT" sz="900" dirty="0">
              <a:solidFill>
                <a:schemeClr val="tx1"/>
              </a:solidFill>
            </a:endParaRPr>
          </a:p>
          <a:p>
            <a:pPr marL="914400" lvl="2" indent="0" algn="just">
              <a:spcBef>
                <a:spcPts val="700"/>
              </a:spcBef>
              <a:buNone/>
            </a:pPr>
            <a:endParaRPr lang="it-IT" sz="9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43</a:t>
            </a:fld>
            <a:endParaRPr lang="fr-FR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6334125" y="5083859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7032659B-BF54-B264-6453-A86AAA9F53EA}"/>
              </a:ext>
            </a:extLst>
          </p:cNvPr>
          <p:cNvSpPr txBox="1">
            <a:spLocks/>
          </p:cNvSpPr>
          <p:nvPr/>
        </p:nvSpPr>
        <p:spPr>
          <a:xfrm>
            <a:off x="612000" y="4182163"/>
            <a:ext cx="5894882" cy="157855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>
              <a:spcBef>
                <a:spcPts val="70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8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8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2" algn="just">
              <a:spcBef>
                <a:spcPts val="700"/>
              </a:spcBef>
            </a:pPr>
            <a:endParaRPr lang="it-IT" sz="900" dirty="0">
              <a:solidFill>
                <a:schemeClr val="tx1"/>
              </a:solidFill>
            </a:endParaRPr>
          </a:p>
          <a:p>
            <a:pPr lvl="2" algn="just">
              <a:spcBef>
                <a:spcPts val="700"/>
              </a:spcBef>
            </a:pPr>
            <a:endParaRPr lang="it-IT" sz="900" dirty="0">
              <a:solidFill>
                <a:schemeClr val="tx1"/>
              </a:solidFill>
            </a:endParaRPr>
          </a:p>
          <a:p>
            <a:pPr marL="914400" lvl="2" indent="0" algn="just">
              <a:spcBef>
                <a:spcPts val="700"/>
              </a:spcBef>
              <a:buFont typeface="Wingdings" charset="2"/>
              <a:buNone/>
            </a:pPr>
            <a:endParaRPr lang="it-IT" sz="9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DC61C39-B7F4-CA12-201D-EFDF898338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615" y="2062373"/>
            <a:ext cx="4067819" cy="122692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2D47DDA-B977-9E07-D67E-BD073C8149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1816" y="2062373"/>
            <a:ext cx="4007939" cy="122692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B42CBD3-65D0-8A3F-06DE-9FAD6CEDE84E}"/>
              </a:ext>
            </a:extLst>
          </p:cNvPr>
          <p:cNvSpPr txBox="1"/>
          <p:nvPr/>
        </p:nvSpPr>
        <p:spPr>
          <a:xfrm>
            <a:off x="1864408" y="2837107"/>
            <a:ext cx="866232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100" dirty="0"/>
              <a:t>IL splice</a:t>
            </a:r>
            <a:endParaRPr lang="en-GB" sz="11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B753151-049E-17A1-DA65-4DC0306D03C9}"/>
              </a:ext>
            </a:extLst>
          </p:cNvPr>
          <p:cNvSpPr txBox="1"/>
          <p:nvPr/>
        </p:nvSpPr>
        <p:spPr>
          <a:xfrm>
            <a:off x="6312669" y="2837107"/>
            <a:ext cx="866232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100" dirty="0"/>
              <a:t>OL splice</a:t>
            </a:r>
            <a:endParaRPr lang="en-GB" sz="11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7624E83-B84C-4EEF-AF92-2654705C3E9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23487"/>
          <a:stretch/>
        </p:blipFill>
        <p:spPr>
          <a:xfrm>
            <a:off x="263615" y="3378115"/>
            <a:ext cx="4067819" cy="122692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74F9A48-4AB1-D602-D246-C5D503B2F18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63615" y="4700858"/>
            <a:ext cx="4067819" cy="1565902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E154E4E7-5512-C23F-3BB6-C5DB446B004E}"/>
              </a:ext>
            </a:extLst>
          </p:cNvPr>
          <p:cNvSpPr/>
          <p:nvPr/>
        </p:nvSpPr>
        <p:spPr>
          <a:xfrm>
            <a:off x="263616" y="5168372"/>
            <a:ext cx="798308" cy="48840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2B19C068-64C5-08B3-97A2-8D308B96B3DB}"/>
              </a:ext>
            </a:extLst>
          </p:cNvPr>
          <p:cNvSpPr/>
          <p:nvPr/>
        </p:nvSpPr>
        <p:spPr>
          <a:xfrm>
            <a:off x="3611880" y="5112006"/>
            <a:ext cx="719554" cy="50216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579E2B3-8703-DE93-B3A9-1D944932B03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739405" y="3378115"/>
            <a:ext cx="4010350" cy="137676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BB582B9-838F-0864-A759-FF97FA1BCAE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41816" y="4844786"/>
            <a:ext cx="4010400" cy="915935"/>
          </a:xfrm>
          <a:prstGeom prst="rect">
            <a:avLst/>
          </a:prstGeom>
        </p:spPr>
      </p:pic>
      <p:sp>
        <p:nvSpPr>
          <p:cNvPr id="21" name="Oval 20">
            <a:extLst>
              <a:ext uri="{FF2B5EF4-FFF2-40B4-BE49-F238E27FC236}">
                <a16:creationId xmlns:a16="http://schemas.microsoft.com/office/drawing/2014/main" id="{53CF0EC5-BE90-4361-8FCE-935D7AC461FF}"/>
              </a:ext>
            </a:extLst>
          </p:cNvPr>
          <p:cNvSpPr/>
          <p:nvPr/>
        </p:nvSpPr>
        <p:spPr>
          <a:xfrm>
            <a:off x="7921324" y="3815411"/>
            <a:ext cx="719554" cy="50216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9EC20C82-5FEB-50FD-3110-EF6F512845E5}"/>
              </a:ext>
            </a:extLst>
          </p:cNvPr>
          <p:cNvSpPr/>
          <p:nvPr/>
        </p:nvSpPr>
        <p:spPr>
          <a:xfrm>
            <a:off x="4818417" y="5013322"/>
            <a:ext cx="719554" cy="50216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18317DAB-5F48-F25E-8239-DB222CCD3679}"/>
              </a:ext>
            </a:extLst>
          </p:cNvPr>
          <p:cNvSpPr txBox="1">
            <a:spLocks/>
          </p:cNvSpPr>
          <p:nvPr/>
        </p:nvSpPr>
        <p:spPr>
          <a:xfrm>
            <a:off x="4271885" y="5957262"/>
            <a:ext cx="4368993" cy="909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 algn="just">
              <a:spcBef>
                <a:spcPts val="700"/>
              </a:spcBef>
              <a:buNone/>
            </a:pPr>
            <a:r>
              <a:rPr lang="it-IT" sz="1600" dirty="0">
                <a:solidFill>
                  <a:schemeClr val="tx1"/>
                </a:solidFill>
              </a:rPr>
              <a:t>The splices have been impacted by the impregnation mould overheating</a:t>
            </a: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6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6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6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6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6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8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8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4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4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4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4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4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4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4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4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400" dirty="0">
              <a:solidFill>
                <a:schemeClr val="tx1"/>
              </a:solidFill>
            </a:endParaRPr>
          </a:p>
          <a:p>
            <a:pPr marL="914400" lvl="2" indent="0" algn="just">
              <a:spcBef>
                <a:spcPts val="700"/>
              </a:spcBef>
              <a:buNone/>
            </a:pPr>
            <a:endParaRPr lang="it-IT" sz="900" dirty="0">
              <a:solidFill>
                <a:schemeClr val="tx1"/>
              </a:solidFill>
            </a:endParaRPr>
          </a:p>
          <a:p>
            <a:pPr marL="914400" lvl="2" indent="0" algn="just">
              <a:spcBef>
                <a:spcPts val="700"/>
              </a:spcBef>
              <a:buNone/>
            </a:pPr>
            <a:endParaRPr lang="it-IT" sz="900" dirty="0">
              <a:solidFill>
                <a:schemeClr val="tx1"/>
              </a:solidFill>
            </a:endParaRPr>
          </a:p>
          <a:p>
            <a:pPr marL="914400" lvl="2" indent="0" algn="just">
              <a:spcBef>
                <a:spcPts val="700"/>
              </a:spcBef>
              <a:buNone/>
            </a:pPr>
            <a:endParaRPr lang="it-IT" sz="9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4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4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4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4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4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4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02188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3556"/>
            <a:ext cx="7920000" cy="495112"/>
          </a:xfrm>
        </p:spPr>
        <p:txBody>
          <a:bodyPr/>
          <a:lstStyle/>
          <a:p>
            <a:r>
              <a:rPr lang="en-US" dirty="0"/>
              <a:t>Splice analyses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24591"/>
            <a:ext cx="7920000" cy="4960223"/>
          </a:xfrm>
        </p:spPr>
        <p:txBody>
          <a:bodyPr>
            <a:normAutofit/>
          </a:bodyPr>
          <a:lstStyle/>
          <a:p>
            <a:pPr lvl="1" algn="just">
              <a:spcBef>
                <a:spcPts val="700"/>
              </a:spcBef>
            </a:pPr>
            <a:r>
              <a:rPr lang="it-IT" sz="1600" b="1" u="sng" dirty="0">
                <a:solidFill>
                  <a:schemeClr val="tx1"/>
                </a:solidFill>
              </a:rPr>
              <a:t>Splice x-rays</a:t>
            </a:r>
            <a:r>
              <a:rPr lang="it-IT" sz="1600" dirty="0">
                <a:solidFill>
                  <a:schemeClr val="tx1"/>
                </a:solidFill>
              </a:rPr>
              <a:t> (report available on </a:t>
            </a:r>
            <a:r>
              <a:rPr lang="en-US" sz="1600" i="1" u="sng" dirty="0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2"/>
              </a:rPr>
              <a:t>EDMS 2975595</a:t>
            </a:r>
            <a:r>
              <a:rPr lang="en-US" sz="1600" dirty="0">
                <a:solidFill>
                  <a:schemeClr val="tx1"/>
                </a:solidFill>
              </a:rPr>
              <a:t>)</a:t>
            </a:r>
            <a:endParaRPr lang="it-IT" sz="1600" b="1" dirty="0">
              <a:solidFill>
                <a:schemeClr val="tx1"/>
              </a:solidFill>
            </a:endParaRPr>
          </a:p>
          <a:p>
            <a:pPr lvl="2" algn="just">
              <a:spcBef>
                <a:spcPts val="700"/>
              </a:spcBef>
            </a:pPr>
            <a:r>
              <a:rPr lang="it-IT" sz="1200" dirty="0">
                <a:solidFill>
                  <a:schemeClr val="tx1"/>
                </a:solidFill>
              </a:rPr>
              <a:t>LMF production team provided the following samples to EN-MME-MM team:</a:t>
            </a:r>
          </a:p>
          <a:p>
            <a:pPr lvl="3" algn="just">
              <a:spcBef>
                <a:spcPts val="700"/>
              </a:spcBef>
            </a:pPr>
            <a:r>
              <a:rPr lang="it-IT" sz="1000" dirty="0">
                <a:solidFill>
                  <a:schemeClr val="tx1"/>
                </a:solidFill>
              </a:rPr>
              <a:t>Extracted splice from impregnated coil CR120</a:t>
            </a:r>
          </a:p>
          <a:p>
            <a:pPr lvl="3" algn="just">
              <a:spcBef>
                <a:spcPts val="700"/>
              </a:spcBef>
            </a:pPr>
            <a:r>
              <a:rPr lang="it-IT" sz="1000" dirty="0">
                <a:solidFill>
                  <a:schemeClr val="tx1"/>
                </a:solidFill>
              </a:rPr>
              <a:t>2 Nb</a:t>
            </a:r>
            <a:r>
              <a:rPr lang="it-IT" sz="1000" baseline="-25000" dirty="0">
                <a:solidFill>
                  <a:schemeClr val="tx1"/>
                </a:solidFill>
              </a:rPr>
              <a:t>3</a:t>
            </a:r>
            <a:r>
              <a:rPr lang="it-IT" sz="1000" dirty="0">
                <a:solidFill>
                  <a:schemeClr val="tx1"/>
                </a:solidFill>
              </a:rPr>
              <a:t>Sn-NbTi splice mock-ups manufactured on-purpose</a:t>
            </a:r>
          </a:p>
          <a:p>
            <a:pPr lvl="3" algn="just">
              <a:spcBef>
                <a:spcPts val="700"/>
              </a:spcBef>
            </a:pPr>
            <a:r>
              <a:rPr lang="it-IT" sz="1000" dirty="0">
                <a:solidFill>
                  <a:schemeClr val="tx1"/>
                </a:solidFill>
              </a:rPr>
              <a:t>1 Nb</a:t>
            </a:r>
            <a:r>
              <a:rPr lang="it-IT" sz="1000" baseline="-25000" dirty="0">
                <a:solidFill>
                  <a:schemeClr val="tx1"/>
                </a:solidFill>
              </a:rPr>
              <a:t>3</a:t>
            </a:r>
            <a:r>
              <a:rPr lang="it-IT" sz="1000" dirty="0">
                <a:solidFill>
                  <a:schemeClr val="tx1"/>
                </a:solidFill>
              </a:rPr>
              <a:t>Sn reacted cable and 2 NbTi cables fixed together with tape</a:t>
            </a:r>
          </a:p>
          <a:p>
            <a:pPr lvl="2" algn="just">
              <a:spcBef>
                <a:spcPts val="700"/>
              </a:spcBef>
            </a:pPr>
            <a:r>
              <a:rPr lang="it-IT" sz="1200" dirty="0">
                <a:solidFill>
                  <a:schemeClr val="tx1"/>
                </a:solidFill>
              </a:rPr>
              <a:t>Those samples were used to figure out the reference situation and could make comparisons</a:t>
            </a:r>
          </a:p>
          <a:p>
            <a:pPr lvl="2" algn="just">
              <a:spcBef>
                <a:spcPts val="700"/>
              </a:spcBef>
            </a:pPr>
            <a:r>
              <a:rPr lang="it-IT" sz="1200" dirty="0">
                <a:solidFill>
                  <a:schemeClr val="tx1"/>
                </a:solidFill>
              </a:rPr>
              <a:t>The interpretation of the images is not easy</a:t>
            </a:r>
          </a:p>
          <a:p>
            <a:pPr lvl="3" algn="just">
              <a:spcBef>
                <a:spcPts val="700"/>
              </a:spcBef>
            </a:pPr>
            <a:r>
              <a:rPr lang="it-IT" sz="1000" b="1" u="sng" dirty="0">
                <a:solidFill>
                  <a:schemeClr val="tx1"/>
                </a:solidFill>
              </a:rPr>
              <a:t>RESULT: The penetration of the solder is worse with respect to the reference sample by 20%</a:t>
            </a:r>
          </a:p>
          <a:p>
            <a:pPr lvl="3" algn="just">
              <a:spcBef>
                <a:spcPts val="700"/>
              </a:spcBef>
            </a:pPr>
            <a:endParaRPr lang="it-IT" sz="1000" b="1" u="sng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600" b="1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8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8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2" algn="just">
              <a:spcBef>
                <a:spcPts val="700"/>
              </a:spcBef>
            </a:pPr>
            <a:endParaRPr lang="it-IT" sz="900" dirty="0">
              <a:solidFill>
                <a:schemeClr val="tx1"/>
              </a:solidFill>
            </a:endParaRPr>
          </a:p>
          <a:p>
            <a:pPr lvl="2" algn="just">
              <a:spcBef>
                <a:spcPts val="700"/>
              </a:spcBef>
            </a:pPr>
            <a:endParaRPr lang="it-IT" sz="900" dirty="0">
              <a:solidFill>
                <a:schemeClr val="tx1"/>
              </a:solidFill>
            </a:endParaRPr>
          </a:p>
          <a:p>
            <a:pPr marL="914400" lvl="2" indent="0" algn="just">
              <a:spcBef>
                <a:spcPts val="700"/>
              </a:spcBef>
              <a:buNone/>
            </a:pPr>
            <a:endParaRPr lang="it-IT" sz="9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44</a:t>
            </a:fld>
            <a:endParaRPr lang="fr-FR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6334125" y="5083859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7032659B-BF54-B264-6453-A86AAA9F53EA}"/>
              </a:ext>
            </a:extLst>
          </p:cNvPr>
          <p:cNvSpPr txBox="1">
            <a:spLocks/>
          </p:cNvSpPr>
          <p:nvPr/>
        </p:nvSpPr>
        <p:spPr>
          <a:xfrm>
            <a:off x="612000" y="4182163"/>
            <a:ext cx="5894882" cy="157855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>
              <a:spcBef>
                <a:spcPts val="70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8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8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2" algn="just">
              <a:spcBef>
                <a:spcPts val="700"/>
              </a:spcBef>
            </a:pPr>
            <a:endParaRPr lang="it-IT" sz="900" dirty="0">
              <a:solidFill>
                <a:schemeClr val="tx1"/>
              </a:solidFill>
            </a:endParaRPr>
          </a:p>
          <a:p>
            <a:pPr lvl="2" algn="just">
              <a:spcBef>
                <a:spcPts val="700"/>
              </a:spcBef>
            </a:pPr>
            <a:endParaRPr lang="it-IT" sz="900" dirty="0">
              <a:solidFill>
                <a:schemeClr val="tx1"/>
              </a:solidFill>
            </a:endParaRPr>
          </a:p>
          <a:p>
            <a:pPr marL="914400" lvl="2" indent="0" algn="just">
              <a:spcBef>
                <a:spcPts val="700"/>
              </a:spcBef>
              <a:buFont typeface="Wingdings" charset="2"/>
              <a:buNone/>
            </a:pPr>
            <a:endParaRPr lang="it-IT" sz="9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B4A554D-9400-87EC-BEFD-481FD0CB3384}"/>
              </a:ext>
            </a:extLst>
          </p:cNvPr>
          <p:cNvSpPr txBox="1">
            <a:spLocks/>
          </p:cNvSpPr>
          <p:nvPr/>
        </p:nvSpPr>
        <p:spPr>
          <a:xfrm>
            <a:off x="1881381" y="4615482"/>
            <a:ext cx="5264001" cy="120728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>
              <a:spcBef>
                <a:spcPts val="700"/>
              </a:spcBef>
            </a:pPr>
            <a:r>
              <a:rPr lang="it-IT" sz="1600" dirty="0">
                <a:solidFill>
                  <a:schemeClr val="tx1"/>
                </a:solidFill>
              </a:rPr>
              <a:t>The typical resistance at cold is 0.2 – 0.3 n</a:t>
            </a:r>
            <a:r>
              <a:rPr lang="en-GB" sz="1600" dirty="0">
                <a:solidFill>
                  <a:schemeClr val="tx1"/>
                </a:solidFill>
              </a:rPr>
              <a:t>Ω (requirement &lt; 1</a:t>
            </a:r>
            <a:r>
              <a:rPr lang="it-IT" sz="1600" dirty="0">
                <a:solidFill>
                  <a:schemeClr val="tx1"/>
                </a:solidFill>
              </a:rPr>
              <a:t>n</a:t>
            </a:r>
            <a:r>
              <a:rPr lang="en-GB" sz="1600" dirty="0">
                <a:solidFill>
                  <a:schemeClr val="tx1"/>
                </a:solidFill>
              </a:rPr>
              <a:t>Ω)</a:t>
            </a:r>
          </a:p>
          <a:p>
            <a:pPr lvl="1" algn="just">
              <a:spcBef>
                <a:spcPts val="700"/>
              </a:spcBef>
            </a:pPr>
            <a:r>
              <a:rPr lang="en-GB" sz="1600" dirty="0">
                <a:solidFill>
                  <a:schemeClr val="tx1"/>
                </a:solidFill>
              </a:rPr>
              <a:t>High risk of damaging </a:t>
            </a:r>
            <a:r>
              <a:rPr lang="it-IT" sz="1600" dirty="0">
                <a:solidFill>
                  <a:schemeClr val="tx1"/>
                </a:solidFill>
              </a:rPr>
              <a:t>Nb</a:t>
            </a:r>
            <a:r>
              <a:rPr lang="it-IT" sz="1600" baseline="-25000" dirty="0">
                <a:solidFill>
                  <a:schemeClr val="tx1"/>
                </a:solidFill>
              </a:rPr>
              <a:t>3</a:t>
            </a:r>
            <a:r>
              <a:rPr lang="it-IT" sz="1600" dirty="0">
                <a:solidFill>
                  <a:schemeClr val="tx1"/>
                </a:solidFill>
              </a:rPr>
              <a:t>Sn cable when</a:t>
            </a:r>
            <a:r>
              <a:rPr lang="en-GB" sz="1600" dirty="0">
                <a:solidFill>
                  <a:schemeClr val="tx1"/>
                </a:solidFill>
              </a:rPr>
              <a:t> improving the quality of the joint </a:t>
            </a:r>
          </a:p>
          <a:p>
            <a:pPr lvl="1" algn="just">
              <a:spcBef>
                <a:spcPts val="700"/>
              </a:spcBef>
            </a:pPr>
            <a:endParaRPr lang="en-GB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6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6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6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6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8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8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4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4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4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4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4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4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4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4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400" dirty="0">
              <a:solidFill>
                <a:schemeClr val="tx1"/>
              </a:solidFill>
            </a:endParaRPr>
          </a:p>
          <a:p>
            <a:pPr marL="914400" lvl="2" indent="0" algn="just">
              <a:spcBef>
                <a:spcPts val="700"/>
              </a:spcBef>
              <a:buNone/>
            </a:pPr>
            <a:endParaRPr lang="it-IT" sz="900" dirty="0">
              <a:solidFill>
                <a:schemeClr val="tx1"/>
              </a:solidFill>
            </a:endParaRPr>
          </a:p>
          <a:p>
            <a:pPr marL="914400" lvl="2" indent="0" algn="just">
              <a:spcBef>
                <a:spcPts val="700"/>
              </a:spcBef>
              <a:buNone/>
            </a:pPr>
            <a:endParaRPr lang="it-IT" sz="900" dirty="0">
              <a:solidFill>
                <a:schemeClr val="tx1"/>
              </a:solidFill>
            </a:endParaRPr>
          </a:p>
          <a:p>
            <a:pPr marL="914400" lvl="2" indent="0" algn="just">
              <a:spcBef>
                <a:spcPts val="700"/>
              </a:spcBef>
              <a:buNone/>
            </a:pPr>
            <a:endParaRPr lang="it-IT" sz="9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4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4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4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4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4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4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9" name="Arrow: Bent-Up 8">
            <a:extLst>
              <a:ext uri="{FF2B5EF4-FFF2-40B4-BE49-F238E27FC236}">
                <a16:creationId xmlns:a16="http://schemas.microsoft.com/office/drawing/2014/main" id="{8FB622C7-F12F-E45B-B947-AB0F8DECB450}"/>
              </a:ext>
            </a:extLst>
          </p:cNvPr>
          <p:cNvSpPr/>
          <p:nvPr/>
        </p:nvSpPr>
        <p:spPr>
          <a:xfrm rot="5400000">
            <a:off x="1418198" y="3509444"/>
            <a:ext cx="1115401" cy="569545"/>
          </a:xfrm>
          <a:prstGeom prst="ben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3BF25699-A283-56CA-7AF1-BCBEBE3A851F}"/>
              </a:ext>
            </a:extLst>
          </p:cNvPr>
          <p:cNvSpPr txBox="1">
            <a:spLocks/>
          </p:cNvSpPr>
          <p:nvPr/>
        </p:nvSpPr>
        <p:spPr>
          <a:xfrm>
            <a:off x="2260671" y="4010759"/>
            <a:ext cx="5192203" cy="495112"/>
          </a:xfrm>
          <a:prstGeom prst="rect">
            <a:avLst/>
          </a:prstGeom>
        </p:spPr>
        <p:txBody>
          <a:bodyPr vert="horz" lIns="0" tIns="0" rIns="0" bIns="0" rtlCol="0" anchor="t" anchorCtr="1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What to do with the splices?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613935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3556"/>
            <a:ext cx="7920000" cy="495112"/>
          </a:xfrm>
        </p:spPr>
        <p:txBody>
          <a:bodyPr/>
          <a:lstStyle/>
          <a:p>
            <a:r>
              <a:rPr lang="en-US" dirty="0" err="1"/>
              <a:t>NbTi</a:t>
            </a:r>
            <a:r>
              <a:rPr lang="en-US" dirty="0"/>
              <a:t> performance degradation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24591"/>
            <a:ext cx="7920000" cy="4960223"/>
          </a:xfrm>
        </p:spPr>
        <p:txBody>
          <a:bodyPr>
            <a:normAutofit/>
          </a:bodyPr>
          <a:lstStyle/>
          <a:p>
            <a:pPr lvl="1" algn="just">
              <a:spcBef>
                <a:spcPts val="700"/>
              </a:spcBef>
            </a:pPr>
            <a:r>
              <a:rPr lang="it-IT" sz="1600" dirty="0">
                <a:solidFill>
                  <a:schemeClr val="tx1"/>
                </a:solidFill>
              </a:rPr>
              <a:t>TE-MSC-LSC team carried out Ic measurements on NbTi wires heated at 300°C for 24 hours</a:t>
            </a:r>
          </a:p>
          <a:p>
            <a:pPr lvl="2" algn="just">
              <a:spcBef>
                <a:spcPts val="700"/>
              </a:spcBef>
            </a:pPr>
            <a:r>
              <a:rPr lang="it-IT" sz="1200" dirty="0">
                <a:solidFill>
                  <a:schemeClr val="tx1"/>
                </a:solidFill>
              </a:rPr>
              <a:t>NbTi strands showed a degradation of the Ic of 27% at 8T and 1.8K (Ic measurements)</a:t>
            </a:r>
          </a:p>
          <a:p>
            <a:pPr lvl="2" algn="just">
              <a:spcBef>
                <a:spcPts val="700"/>
              </a:spcBef>
            </a:pPr>
            <a:r>
              <a:rPr lang="it-IT" sz="1200" dirty="0">
                <a:solidFill>
                  <a:schemeClr val="tx1"/>
                </a:solidFill>
              </a:rPr>
              <a:t>From magnetization measurements, the treatment: magnetization ratio suggests a Jc degradation of around 31% at 8T (comparable to the value from transport measurements) and around 6% at 0.5-2T</a:t>
            </a:r>
            <a:endParaRPr lang="it-IT" sz="1400" dirty="0">
              <a:solidFill>
                <a:schemeClr val="tx1"/>
              </a:solidFill>
            </a:endParaRPr>
          </a:p>
          <a:p>
            <a:pPr marL="741600" indent="-284400"/>
            <a:r>
              <a:rPr lang="en-GB" sz="1600" dirty="0">
                <a:solidFill>
                  <a:schemeClr val="tx1"/>
                </a:solidFill>
              </a:rPr>
              <a:t>Susana computed the magnetic field in the splice region for assessment of the </a:t>
            </a:r>
            <a:r>
              <a:rPr lang="en-GB" sz="1600" dirty="0" err="1">
                <a:solidFill>
                  <a:schemeClr val="tx1"/>
                </a:solidFill>
              </a:rPr>
              <a:t>NbTi</a:t>
            </a:r>
            <a:r>
              <a:rPr lang="en-GB" sz="1600" dirty="0">
                <a:solidFill>
                  <a:schemeClr val="tx1"/>
                </a:solidFill>
              </a:rPr>
              <a:t>:</a:t>
            </a:r>
          </a:p>
          <a:p>
            <a:pPr marL="1141650" lvl="1" indent="-284400"/>
            <a:r>
              <a:rPr lang="en-GB" sz="1200" dirty="0">
                <a:solidFill>
                  <a:schemeClr val="tx1"/>
                </a:solidFill>
              </a:rPr>
              <a:t>At nominal operation conditions, it is less than 1T</a:t>
            </a:r>
          </a:p>
          <a:p>
            <a:pPr marL="1141650" lvl="1" indent="-284400"/>
            <a:r>
              <a:rPr lang="en-GB" sz="1200" dirty="0">
                <a:solidFill>
                  <a:schemeClr val="tx1"/>
                </a:solidFill>
              </a:rPr>
              <a:t>If we assume that current goes through the 2 leads homogeneously, the current density is 1400A/mm</a:t>
            </a:r>
            <a:r>
              <a:rPr lang="en-GB" sz="1200" baseline="30000" dirty="0">
                <a:solidFill>
                  <a:schemeClr val="tx1"/>
                </a:solidFill>
              </a:rPr>
              <a:t>2</a:t>
            </a:r>
          </a:p>
          <a:p>
            <a:pPr lvl="1" algn="just">
              <a:spcBef>
                <a:spcPts val="70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8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8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2" algn="just">
              <a:spcBef>
                <a:spcPts val="700"/>
              </a:spcBef>
            </a:pPr>
            <a:endParaRPr lang="it-IT" sz="900" dirty="0">
              <a:solidFill>
                <a:schemeClr val="tx1"/>
              </a:solidFill>
            </a:endParaRPr>
          </a:p>
          <a:p>
            <a:pPr lvl="2" algn="just">
              <a:spcBef>
                <a:spcPts val="700"/>
              </a:spcBef>
            </a:pPr>
            <a:endParaRPr lang="it-IT" sz="900" dirty="0">
              <a:solidFill>
                <a:schemeClr val="tx1"/>
              </a:solidFill>
            </a:endParaRPr>
          </a:p>
          <a:p>
            <a:pPr marL="914400" lvl="2" indent="0" algn="just">
              <a:spcBef>
                <a:spcPts val="700"/>
              </a:spcBef>
              <a:buNone/>
            </a:pPr>
            <a:endParaRPr lang="it-IT" sz="9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45</a:t>
            </a:fld>
            <a:endParaRPr lang="fr-FR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6334125" y="5083859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7032659B-BF54-B264-6453-A86AAA9F53EA}"/>
              </a:ext>
            </a:extLst>
          </p:cNvPr>
          <p:cNvSpPr txBox="1">
            <a:spLocks/>
          </p:cNvSpPr>
          <p:nvPr/>
        </p:nvSpPr>
        <p:spPr>
          <a:xfrm>
            <a:off x="612000" y="4182163"/>
            <a:ext cx="5894882" cy="157855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>
              <a:spcBef>
                <a:spcPts val="70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8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8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2" algn="just">
              <a:spcBef>
                <a:spcPts val="700"/>
              </a:spcBef>
            </a:pPr>
            <a:endParaRPr lang="it-IT" sz="900" dirty="0">
              <a:solidFill>
                <a:schemeClr val="tx1"/>
              </a:solidFill>
            </a:endParaRPr>
          </a:p>
          <a:p>
            <a:pPr lvl="2" algn="just">
              <a:spcBef>
                <a:spcPts val="700"/>
              </a:spcBef>
            </a:pPr>
            <a:endParaRPr lang="it-IT" sz="900" dirty="0">
              <a:solidFill>
                <a:schemeClr val="tx1"/>
              </a:solidFill>
            </a:endParaRPr>
          </a:p>
          <a:p>
            <a:pPr marL="914400" lvl="2" indent="0" algn="just">
              <a:spcBef>
                <a:spcPts val="700"/>
              </a:spcBef>
              <a:buFont typeface="Wingdings" charset="2"/>
              <a:buNone/>
            </a:pPr>
            <a:endParaRPr lang="it-IT" sz="9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026" name="Picture 1">
            <a:extLst>
              <a:ext uri="{FF2B5EF4-FFF2-40B4-BE49-F238E27FC236}">
                <a16:creationId xmlns:a16="http://schemas.microsoft.com/office/drawing/2014/main" id="{7B699A3C-D776-7F0C-FC6C-9C1E18E93D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045" y="3317875"/>
            <a:ext cx="3901030" cy="2834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333E304-BD2C-D8C9-E99E-ED74ACCA68F2}"/>
              </a:ext>
            </a:extLst>
          </p:cNvPr>
          <p:cNvSpPr txBox="1">
            <a:spLocks/>
          </p:cNvSpPr>
          <p:nvPr/>
        </p:nvSpPr>
        <p:spPr>
          <a:xfrm>
            <a:off x="5333219" y="4173937"/>
            <a:ext cx="3149081" cy="909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 algn="just">
              <a:spcBef>
                <a:spcPts val="700"/>
              </a:spcBef>
              <a:buNone/>
            </a:pPr>
            <a:r>
              <a:rPr lang="it-IT" sz="1600" dirty="0">
                <a:solidFill>
                  <a:schemeClr val="tx1"/>
                </a:solidFill>
              </a:rPr>
              <a:t>Based on those results, we have margin for operation</a:t>
            </a: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6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6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6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6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6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8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8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4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4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4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4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4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4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4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4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400" dirty="0">
              <a:solidFill>
                <a:schemeClr val="tx1"/>
              </a:solidFill>
            </a:endParaRPr>
          </a:p>
          <a:p>
            <a:pPr marL="914400" lvl="2" indent="0" algn="just">
              <a:spcBef>
                <a:spcPts val="700"/>
              </a:spcBef>
              <a:buNone/>
            </a:pPr>
            <a:endParaRPr lang="it-IT" sz="900" dirty="0">
              <a:solidFill>
                <a:schemeClr val="tx1"/>
              </a:solidFill>
            </a:endParaRPr>
          </a:p>
          <a:p>
            <a:pPr marL="914400" lvl="2" indent="0" algn="just">
              <a:spcBef>
                <a:spcPts val="700"/>
              </a:spcBef>
              <a:buNone/>
            </a:pPr>
            <a:endParaRPr lang="it-IT" sz="900" dirty="0">
              <a:solidFill>
                <a:schemeClr val="tx1"/>
              </a:solidFill>
            </a:endParaRPr>
          </a:p>
          <a:p>
            <a:pPr marL="914400" lvl="2" indent="0" algn="just">
              <a:spcBef>
                <a:spcPts val="700"/>
              </a:spcBef>
              <a:buNone/>
            </a:pPr>
            <a:endParaRPr lang="it-IT" sz="9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4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4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4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4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4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it-IT" sz="14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700"/>
              </a:spcBef>
              <a:buNone/>
            </a:pP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17206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3556"/>
            <a:ext cx="7920000" cy="495112"/>
          </a:xfrm>
        </p:spPr>
        <p:txBody>
          <a:bodyPr/>
          <a:lstStyle/>
          <a:p>
            <a:r>
              <a:rPr lang="en-US" dirty="0"/>
              <a:t>Impregnation machine consolidation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24591"/>
            <a:ext cx="7920000" cy="4960223"/>
          </a:xfrm>
        </p:spPr>
        <p:txBody>
          <a:bodyPr>
            <a:normAutofit/>
          </a:bodyPr>
          <a:lstStyle/>
          <a:p>
            <a:pPr lvl="1" algn="just">
              <a:spcBef>
                <a:spcPts val="700"/>
              </a:spcBef>
            </a:pPr>
            <a:r>
              <a:rPr lang="it-IT" sz="1600" dirty="0">
                <a:solidFill>
                  <a:schemeClr val="tx1"/>
                </a:solidFill>
              </a:rPr>
              <a:t>Heating plates power wiring were replaced</a:t>
            </a:r>
          </a:p>
          <a:p>
            <a:pPr lvl="1" algn="just">
              <a:spcBef>
                <a:spcPts val="700"/>
              </a:spcBef>
            </a:pPr>
            <a:r>
              <a:rPr lang="it-IT" sz="1600" dirty="0">
                <a:solidFill>
                  <a:schemeClr val="tx1"/>
                </a:solidFill>
              </a:rPr>
              <a:t>Implementation of two new plugs of MQXFB and 11T TCs with oriented keys and painted differently</a:t>
            </a:r>
          </a:p>
          <a:p>
            <a:pPr lvl="1" algn="just">
              <a:spcBef>
                <a:spcPts val="700"/>
              </a:spcBef>
            </a:pPr>
            <a:endParaRPr lang="it-IT" sz="18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8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2" algn="just">
              <a:spcBef>
                <a:spcPts val="700"/>
              </a:spcBef>
            </a:pPr>
            <a:endParaRPr lang="it-IT" sz="900" dirty="0">
              <a:solidFill>
                <a:schemeClr val="tx1"/>
              </a:solidFill>
            </a:endParaRPr>
          </a:p>
          <a:p>
            <a:pPr lvl="2" algn="just">
              <a:spcBef>
                <a:spcPts val="700"/>
              </a:spcBef>
            </a:pPr>
            <a:endParaRPr lang="it-IT" sz="900" dirty="0">
              <a:solidFill>
                <a:schemeClr val="tx1"/>
              </a:solidFill>
            </a:endParaRPr>
          </a:p>
          <a:p>
            <a:pPr marL="914400" lvl="2" indent="0" algn="just">
              <a:spcBef>
                <a:spcPts val="700"/>
              </a:spcBef>
              <a:buNone/>
            </a:pPr>
            <a:endParaRPr lang="it-IT" sz="9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46</a:t>
            </a:fld>
            <a:endParaRPr lang="fr-FR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6334125" y="5083859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7032659B-BF54-B264-6453-A86AAA9F53EA}"/>
              </a:ext>
            </a:extLst>
          </p:cNvPr>
          <p:cNvSpPr txBox="1">
            <a:spLocks/>
          </p:cNvSpPr>
          <p:nvPr/>
        </p:nvSpPr>
        <p:spPr>
          <a:xfrm>
            <a:off x="612000" y="4182163"/>
            <a:ext cx="5894882" cy="157855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>
              <a:spcBef>
                <a:spcPts val="70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8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8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2" algn="just">
              <a:spcBef>
                <a:spcPts val="700"/>
              </a:spcBef>
            </a:pPr>
            <a:endParaRPr lang="it-IT" sz="900" dirty="0">
              <a:solidFill>
                <a:schemeClr val="tx1"/>
              </a:solidFill>
            </a:endParaRPr>
          </a:p>
          <a:p>
            <a:pPr lvl="2" algn="just">
              <a:spcBef>
                <a:spcPts val="700"/>
              </a:spcBef>
            </a:pPr>
            <a:endParaRPr lang="it-IT" sz="900" dirty="0">
              <a:solidFill>
                <a:schemeClr val="tx1"/>
              </a:solidFill>
            </a:endParaRPr>
          </a:p>
          <a:p>
            <a:pPr marL="914400" lvl="2" indent="0" algn="just">
              <a:spcBef>
                <a:spcPts val="700"/>
              </a:spcBef>
              <a:buFont typeface="Wingdings" charset="2"/>
              <a:buNone/>
            </a:pPr>
            <a:endParaRPr lang="it-IT" sz="9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it-IT" sz="1400" dirty="0">
              <a:solidFill>
                <a:schemeClr val="tx1"/>
              </a:solidFill>
            </a:endParaRPr>
          </a:p>
          <a:p>
            <a:pPr lvl="1" algn="just">
              <a:spcBef>
                <a:spcPts val="700"/>
              </a:spcBef>
            </a:pP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908DBB0-9E1A-963F-E052-53A7FF23C7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5475" y="1885541"/>
            <a:ext cx="3063284" cy="23781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70EE37C-CFAA-FAB8-F313-85832A7502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6171" y="1910306"/>
            <a:ext cx="2614160" cy="2350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7267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C8ECD73-07AF-8DC4-E617-0E111F1171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5329" y="900000"/>
            <a:ext cx="7732778" cy="504928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D2FD04D-1024-9D17-DABA-4EF6DCBBC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Insulation thickness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F496F2-0BE3-F297-6F0B-CF2C32107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D24B334-870C-B775-220B-71DF48E70C93}"/>
              </a:ext>
            </a:extLst>
          </p:cNvPr>
          <p:cNvSpPr/>
          <p:nvPr/>
        </p:nvSpPr>
        <p:spPr>
          <a:xfrm>
            <a:off x="7380312" y="2060847"/>
            <a:ext cx="504056" cy="1872207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59C0D18-07A7-7BE6-6AAA-C72E952C78AE}"/>
              </a:ext>
            </a:extLst>
          </p:cNvPr>
          <p:cNvSpPr/>
          <p:nvPr/>
        </p:nvSpPr>
        <p:spPr>
          <a:xfrm>
            <a:off x="6372200" y="2996952"/>
            <a:ext cx="360039" cy="432048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99238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92C3E-A11D-74C5-05C8-9E52147708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79999"/>
            <a:ext cx="7920000" cy="1026287"/>
          </a:xfrm>
        </p:spPr>
        <p:txBody>
          <a:bodyPr/>
          <a:lstStyle/>
          <a:p>
            <a:pPr algn="ctr"/>
            <a:r>
              <a:rPr lang="en-US" dirty="0"/>
              <a:t>Torque monitoring during reaction fixture closure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7B3709-E4F9-19B4-CA94-BEE4CEA1D2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371599"/>
            <a:ext cx="7920000" cy="2057401"/>
          </a:xfrm>
        </p:spPr>
        <p:txBody>
          <a:bodyPr>
            <a:normAutofit/>
          </a:bodyPr>
          <a:lstStyle/>
          <a:p>
            <a:pPr algn="just"/>
            <a:r>
              <a:rPr lang="en-US" sz="2000" dirty="0">
                <a:solidFill>
                  <a:schemeClr val="tx1"/>
                </a:solidFill>
              </a:rPr>
              <a:t>The torque required to close the fixture is directly linked to the number of heating cycle the bolts were subjected to</a:t>
            </a:r>
          </a:p>
          <a:p>
            <a:pPr lvl="1" algn="just"/>
            <a:r>
              <a:rPr lang="en-US" sz="1600" u="sng" dirty="0"/>
              <a:t>Nominal torque required: 160 Nm</a:t>
            </a:r>
          </a:p>
          <a:p>
            <a:pPr lvl="1" algn="just"/>
            <a:r>
              <a:rPr lang="en-US" sz="1600" dirty="0"/>
              <a:t>For B07 coils nominal torque was required (no need to further increase the torque)</a:t>
            </a:r>
          </a:p>
          <a:p>
            <a:pPr marL="457200" lvl="1" indent="0" algn="just">
              <a:buNone/>
            </a:pPr>
            <a:endParaRPr lang="en-US" sz="1600" u="sng" dirty="0">
              <a:solidFill>
                <a:srgbClr val="FF00FF"/>
              </a:solidFill>
            </a:endParaRPr>
          </a:p>
          <a:p>
            <a:pPr algn="just"/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FB123B-2C81-C914-D66B-F238ADA71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 dirty="0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5FB51E91-E860-2071-0D26-1E3022CC3B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6577203"/>
              </p:ext>
            </p:extLst>
          </p:nvPr>
        </p:nvGraphicFramePr>
        <p:xfrm>
          <a:off x="755576" y="3356992"/>
          <a:ext cx="7416825" cy="125984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481786">
                  <a:extLst>
                    <a:ext uri="{9D8B030D-6E8A-4147-A177-3AD203B41FA5}">
                      <a16:colId xmlns:a16="http://schemas.microsoft.com/office/drawing/2014/main" val="3018276019"/>
                    </a:ext>
                  </a:extLst>
                </a:gridCol>
                <a:gridCol w="1247069">
                  <a:extLst>
                    <a:ext uri="{9D8B030D-6E8A-4147-A177-3AD203B41FA5}">
                      <a16:colId xmlns:a16="http://schemas.microsoft.com/office/drawing/2014/main" val="316377677"/>
                    </a:ext>
                  </a:extLst>
                </a:gridCol>
                <a:gridCol w="1247069">
                  <a:extLst>
                    <a:ext uri="{9D8B030D-6E8A-4147-A177-3AD203B41FA5}">
                      <a16:colId xmlns:a16="http://schemas.microsoft.com/office/drawing/2014/main" val="3951838272"/>
                    </a:ext>
                  </a:extLst>
                </a:gridCol>
                <a:gridCol w="1247069">
                  <a:extLst>
                    <a:ext uri="{9D8B030D-6E8A-4147-A177-3AD203B41FA5}">
                      <a16:colId xmlns:a16="http://schemas.microsoft.com/office/drawing/2014/main" val="3766528362"/>
                    </a:ext>
                  </a:extLst>
                </a:gridCol>
                <a:gridCol w="1193832">
                  <a:extLst>
                    <a:ext uri="{9D8B030D-6E8A-4147-A177-3AD203B41FA5}">
                      <a16:colId xmlns:a16="http://schemas.microsoft.com/office/drawing/2014/main" val="3572605665"/>
                    </a:ext>
                  </a:extLst>
                </a:gridCol>
              </a:tblGrid>
              <a:tr h="370840">
                <a:tc gridSpan="5"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Torque applied to close the reaction fixture (M20 bolts) [Nm]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34080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u="sng" dirty="0">
                          <a:solidFill>
                            <a:srgbClr val="0000FF"/>
                          </a:solidFill>
                        </a:rPr>
                        <a:t>CR138</a:t>
                      </a:r>
                      <a:endParaRPr lang="en-GB" sz="1200" b="1" u="sng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u="sng" dirty="0">
                          <a:solidFill>
                            <a:srgbClr val="0000FF"/>
                          </a:solidFill>
                        </a:rPr>
                        <a:t>CR145</a:t>
                      </a:r>
                      <a:endParaRPr lang="en-GB" sz="1200" b="1" u="sng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u="sng" dirty="0">
                          <a:solidFill>
                            <a:srgbClr val="0000FF"/>
                          </a:solidFill>
                        </a:rPr>
                        <a:t>CR146</a:t>
                      </a:r>
                      <a:endParaRPr lang="en-GB" sz="1200" b="1" u="sng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u="sng" dirty="0">
                          <a:solidFill>
                            <a:srgbClr val="0000FF"/>
                          </a:solidFill>
                        </a:rPr>
                        <a:t>CR147</a:t>
                      </a:r>
                      <a:endParaRPr lang="en-GB" sz="1200" b="1" u="sng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335494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Final torque applied to the fixture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rgbClr val="0000FF"/>
                          </a:solidFill>
                        </a:rPr>
                        <a:t>160</a:t>
                      </a:r>
                      <a:endParaRPr lang="en-GB" sz="120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rgbClr val="0000FF"/>
                          </a:solidFill>
                        </a:rPr>
                        <a:t>160</a:t>
                      </a:r>
                      <a:endParaRPr lang="en-GB" sz="120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rgbClr val="0000FF"/>
                          </a:solidFill>
                        </a:rPr>
                        <a:t>160</a:t>
                      </a:r>
                      <a:endParaRPr lang="en-GB" sz="120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rgbClr val="0000FF"/>
                          </a:solidFill>
                        </a:rPr>
                        <a:t>160</a:t>
                      </a:r>
                      <a:endParaRPr lang="en-GB" sz="120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966637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35419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82FC32D4-2DB0-CD46-585A-EAAE10F92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3298"/>
            <a:ext cx="8280480" cy="720000"/>
          </a:xfrm>
        </p:spPr>
        <p:txBody>
          <a:bodyPr/>
          <a:lstStyle/>
          <a:p>
            <a:pPr algn="ctr"/>
            <a:r>
              <a:rPr lang="en-US" dirty="0"/>
              <a:t>Coil elongation during reaction fixture opening</a:t>
            </a:r>
            <a:endParaRPr lang="en-GB" dirty="0"/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A841D2E2-E992-B989-2E66-910958D4C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  <p:graphicFrame>
        <p:nvGraphicFramePr>
          <p:cNvPr id="2" name="Table 8">
            <a:extLst>
              <a:ext uri="{FF2B5EF4-FFF2-40B4-BE49-F238E27FC236}">
                <a16:creationId xmlns:a16="http://schemas.microsoft.com/office/drawing/2014/main" id="{ACFB58A9-63B6-48BC-1C3F-80D1335E15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2642220"/>
              </p:ext>
            </p:extLst>
          </p:nvPr>
        </p:nvGraphicFramePr>
        <p:xfrm>
          <a:off x="780210" y="908720"/>
          <a:ext cx="7680221" cy="4135029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127494">
                  <a:extLst>
                    <a:ext uri="{9D8B030D-6E8A-4147-A177-3AD203B41FA5}">
                      <a16:colId xmlns:a16="http://schemas.microsoft.com/office/drawing/2014/main" val="3018276019"/>
                    </a:ext>
                  </a:extLst>
                </a:gridCol>
                <a:gridCol w="1136151">
                  <a:extLst>
                    <a:ext uri="{9D8B030D-6E8A-4147-A177-3AD203B41FA5}">
                      <a16:colId xmlns:a16="http://schemas.microsoft.com/office/drawing/2014/main" val="1338354587"/>
                    </a:ext>
                  </a:extLst>
                </a:gridCol>
                <a:gridCol w="1131822">
                  <a:extLst>
                    <a:ext uri="{9D8B030D-6E8A-4147-A177-3AD203B41FA5}">
                      <a16:colId xmlns:a16="http://schemas.microsoft.com/office/drawing/2014/main" val="2159645163"/>
                    </a:ext>
                  </a:extLst>
                </a:gridCol>
                <a:gridCol w="1104165">
                  <a:extLst>
                    <a:ext uri="{9D8B030D-6E8A-4147-A177-3AD203B41FA5}">
                      <a16:colId xmlns:a16="http://schemas.microsoft.com/office/drawing/2014/main" val="2640443852"/>
                    </a:ext>
                  </a:extLst>
                </a:gridCol>
                <a:gridCol w="1020350">
                  <a:extLst>
                    <a:ext uri="{9D8B030D-6E8A-4147-A177-3AD203B41FA5}">
                      <a16:colId xmlns:a16="http://schemas.microsoft.com/office/drawing/2014/main" val="3948384824"/>
                    </a:ext>
                  </a:extLst>
                </a:gridCol>
                <a:gridCol w="1190107">
                  <a:extLst>
                    <a:ext uri="{9D8B030D-6E8A-4147-A177-3AD203B41FA5}">
                      <a16:colId xmlns:a16="http://schemas.microsoft.com/office/drawing/2014/main" val="1234284414"/>
                    </a:ext>
                  </a:extLst>
                </a:gridCol>
                <a:gridCol w="970132">
                  <a:extLst>
                    <a:ext uri="{9D8B030D-6E8A-4147-A177-3AD203B41FA5}">
                      <a16:colId xmlns:a16="http://schemas.microsoft.com/office/drawing/2014/main" val="3766528362"/>
                    </a:ext>
                  </a:extLst>
                </a:gridCol>
              </a:tblGrid>
              <a:tr h="385989">
                <a:tc gridSpan="7"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Coil elongation during reaction fixture opening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3408074"/>
                  </a:ext>
                </a:extLst>
              </a:tr>
              <a:tr h="273369"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/>
                        <a:t>Magnet</a:t>
                      </a:r>
                      <a:endParaRPr lang="en-GB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/>
                        <a:t>Coil #</a:t>
                      </a:r>
                      <a:endParaRPr lang="en-GB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u="sng" dirty="0">
                          <a:solidFill>
                            <a:schemeClr val="tx1"/>
                          </a:solidFill>
                        </a:rPr>
                        <a:t>CS [mm]</a:t>
                      </a:r>
                      <a:endParaRPr lang="en-GB" sz="1200" b="1" u="sng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u="sng" dirty="0">
                          <a:solidFill>
                            <a:schemeClr val="tx1"/>
                          </a:solidFill>
                        </a:rPr>
                        <a:t>NCS [mm]</a:t>
                      </a:r>
                      <a:endParaRPr lang="en-GB" sz="1200" b="1" u="sng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u="sng" dirty="0">
                          <a:solidFill>
                            <a:schemeClr val="tx1"/>
                          </a:solidFill>
                        </a:rPr>
                        <a:t>Total [mm]</a:t>
                      </a:r>
                      <a:endParaRPr lang="en-GB" sz="1200" b="1" u="sng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u="sng" dirty="0">
                          <a:solidFill>
                            <a:schemeClr val="tx1"/>
                          </a:solidFill>
                        </a:rPr>
                        <a:t>Total/L</a:t>
                      </a:r>
                      <a:r>
                        <a:rPr lang="it-IT" sz="1200" b="1" u="sng" baseline="-25000" dirty="0">
                          <a:solidFill>
                            <a:schemeClr val="tx1"/>
                          </a:solidFill>
                        </a:rPr>
                        <a:t>m </a:t>
                      </a:r>
                      <a:endParaRPr lang="en-GB" sz="1200" b="1" u="sng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u="sng" dirty="0">
                          <a:solidFill>
                            <a:schemeClr val="tx1"/>
                          </a:solidFill>
                        </a:rPr>
                        <a:t>Fab. Line</a:t>
                      </a:r>
                      <a:endParaRPr lang="en-GB" sz="1200" b="1" u="sng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47577231"/>
                  </a:ext>
                </a:extLst>
              </a:tr>
              <a:tr h="273369"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tx1"/>
                          </a:solidFill>
                        </a:rPr>
                        <a:t>B03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CR128, 129, 130, 131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2.6 - 4.2</a:t>
                      </a:r>
                    </a:p>
                  </a:txBody>
                  <a:tcPr marL="5311" marR="5311" marT="53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3.1 - 4.8</a:t>
                      </a:r>
                    </a:p>
                  </a:txBody>
                  <a:tcPr marL="5311" marR="5311" marT="53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5.7 - 8.7</a:t>
                      </a:r>
                    </a:p>
                  </a:txBody>
                  <a:tcPr marL="5311" marR="5311" marT="53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0.8 - 1.2 </a:t>
                      </a:r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‰</a:t>
                      </a:r>
                      <a:endParaRPr lang="en-GB" sz="13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11" marR="5311" marT="5311" marB="0" anchor="ctr"/>
                </a:tc>
                <a:tc rowSpan="8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u="none" dirty="0">
                          <a:solidFill>
                            <a:schemeClr val="tx1"/>
                          </a:solidFill>
                        </a:rPr>
                        <a:t>CERN</a:t>
                      </a:r>
                      <a:endParaRPr lang="en-GB" sz="1200" b="0" u="none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33549408"/>
                  </a:ext>
                </a:extLst>
              </a:tr>
              <a:tr h="273369"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tx1"/>
                          </a:solidFill>
                        </a:rPr>
                        <a:t>B04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CR132, 133, 134, 135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2.1 - 4.3</a:t>
                      </a:r>
                    </a:p>
                  </a:txBody>
                  <a:tcPr marL="5311" marR="5311" marT="53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2.9 - 3.8</a:t>
                      </a:r>
                    </a:p>
                  </a:txBody>
                  <a:tcPr marL="5311" marR="5311" marT="53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5.1 - 8.0</a:t>
                      </a:r>
                    </a:p>
                  </a:txBody>
                  <a:tcPr marL="5311" marR="5311" marT="53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0.7 - 1.1 </a:t>
                      </a:r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‰</a:t>
                      </a:r>
                      <a:endParaRPr lang="en-GB" sz="13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11" marR="5311" marT="5311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20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59810051"/>
                  </a:ext>
                </a:extLst>
              </a:tr>
              <a:tr h="273369"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tx1"/>
                          </a:solidFill>
                        </a:rPr>
                        <a:t>B05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CR136, 137, 139, 140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2.0 - 3.4</a:t>
                      </a:r>
                    </a:p>
                  </a:txBody>
                  <a:tcPr marL="5311" marR="5311" marT="53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2.1 - 3.6</a:t>
                      </a:r>
                    </a:p>
                  </a:txBody>
                  <a:tcPr marL="5311" marR="5311" marT="53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4.1 - 7.0</a:t>
                      </a:r>
                    </a:p>
                  </a:txBody>
                  <a:tcPr marL="5311" marR="5311" marT="53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0.6 - 1.0 </a:t>
                      </a:r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‰</a:t>
                      </a:r>
                      <a:endParaRPr lang="en-GB" sz="13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11" marR="5311" marT="5311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20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03506192"/>
                  </a:ext>
                </a:extLst>
              </a:tr>
              <a:tr h="273369"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tx1"/>
                          </a:solidFill>
                        </a:rPr>
                        <a:t>B06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CR141, 142, 143, 144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2.9 - 3.4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2.8 - 3.7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5.8 - 6.6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0.8 - 0.9 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‰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u="none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14463665"/>
                  </a:ext>
                </a:extLst>
              </a:tr>
              <a:tr h="273369">
                <a:tc rowSpan="4"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rgbClr val="0000FF"/>
                          </a:solidFill>
                        </a:rPr>
                        <a:t>B07</a:t>
                      </a:r>
                    </a:p>
                    <a:p>
                      <a:pPr algn="ctr"/>
                      <a:r>
                        <a:rPr lang="it-IT" sz="1200" b="1" dirty="0">
                          <a:solidFill>
                            <a:srgbClr val="0000FF"/>
                          </a:solidFill>
                        </a:rPr>
                        <a:t>(proposal)</a:t>
                      </a:r>
                      <a:endParaRPr lang="en-GB" sz="120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>
                          <a:solidFill>
                            <a:srgbClr val="0000FF"/>
                          </a:solidFill>
                        </a:rPr>
                        <a:t>CR138</a:t>
                      </a:r>
                      <a:endParaRPr lang="en-GB" sz="12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rgbClr val="0000FF"/>
                          </a:solidFill>
                        </a:rPr>
                        <a:t>2.7</a:t>
                      </a:r>
                      <a:endParaRPr lang="en-GB" sz="12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rgbClr val="0000FF"/>
                          </a:solidFill>
                        </a:rPr>
                        <a:t>3.3</a:t>
                      </a:r>
                      <a:endParaRPr lang="en-GB" sz="12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rgbClr val="0000FF"/>
                          </a:solidFill>
                        </a:rPr>
                        <a:t>6.0</a:t>
                      </a:r>
                      <a:endParaRPr lang="en-GB" sz="12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0.8 ‰</a:t>
                      </a:r>
                      <a:endParaRPr lang="en-GB" sz="12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2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57727421"/>
                  </a:ext>
                </a:extLst>
              </a:tr>
              <a:tr h="27336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>
                          <a:solidFill>
                            <a:srgbClr val="0000FF"/>
                          </a:solidFill>
                        </a:rPr>
                        <a:t>CR145</a:t>
                      </a:r>
                      <a:endParaRPr lang="en-GB" sz="12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rgbClr val="0000FF"/>
                          </a:solidFill>
                        </a:rPr>
                        <a:t>2.0</a:t>
                      </a:r>
                      <a:endParaRPr lang="en-GB" sz="12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rgbClr val="0000FF"/>
                          </a:solidFill>
                        </a:rPr>
                        <a:t>2.6</a:t>
                      </a:r>
                      <a:endParaRPr lang="en-GB" sz="12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rgbClr val="0000FF"/>
                          </a:solidFill>
                        </a:rPr>
                        <a:t>4.6</a:t>
                      </a:r>
                      <a:endParaRPr lang="en-GB" sz="12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0.6 ‰</a:t>
                      </a:r>
                      <a:endParaRPr lang="en-GB" sz="12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2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36939957"/>
                  </a:ext>
                </a:extLst>
              </a:tr>
              <a:tr h="27336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>
                          <a:solidFill>
                            <a:srgbClr val="0000FF"/>
                          </a:solidFill>
                        </a:rPr>
                        <a:t>CR146</a:t>
                      </a:r>
                      <a:endParaRPr lang="en-GB" sz="12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rgbClr val="0000FF"/>
                          </a:solidFill>
                        </a:rPr>
                        <a:t>3.4</a:t>
                      </a:r>
                      <a:endParaRPr lang="en-GB" sz="12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rgbClr val="0000FF"/>
                          </a:solidFill>
                        </a:rPr>
                        <a:t>3.5</a:t>
                      </a:r>
                      <a:endParaRPr lang="en-GB" sz="12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rgbClr val="0000FF"/>
                          </a:solidFill>
                        </a:rPr>
                        <a:t>6.9</a:t>
                      </a:r>
                      <a:endParaRPr lang="en-GB" sz="12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1.0 ‰</a:t>
                      </a:r>
                      <a:endParaRPr lang="en-GB" sz="12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2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87545659"/>
                  </a:ext>
                </a:extLst>
              </a:tr>
              <a:tr h="273369">
                <a:tc v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>
                          <a:solidFill>
                            <a:srgbClr val="0000FF"/>
                          </a:solidFill>
                        </a:rPr>
                        <a:t>CR147</a:t>
                      </a:r>
                      <a:endParaRPr lang="en-GB" sz="12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rgbClr val="0000FF"/>
                          </a:solidFill>
                        </a:rPr>
                        <a:t>2.1</a:t>
                      </a:r>
                      <a:endParaRPr lang="en-GB" sz="12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rgbClr val="0000FF"/>
                          </a:solidFill>
                        </a:rPr>
                        <a:t>2.6</a:t>
                      </a:r>
                      <a:endParaRPr lang="en-GB" sz="12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rgbClr val="0000FF"/>
                          </a:solidFill>
                        </a:rPr>
                        <a:t>4.7</a:t>
                      </a:r>
                      <a:endParaRPr lang="en-GB" sz="12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0.7 ‰</a:t>
                      </a:r>
                      <a:endParaRPr lang="en-GB" sz="12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2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3401180"/>
                  </a:ext>
                </a:extLst>
              </a:tr>
              <a:tr h="273369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AUP 146 -147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2.9 - 3.6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0.6 - 0.4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3.6 - 4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0.8 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‰</a:t>
                      </a:r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 - 0.9 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‰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FNAL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25524292"/>
                  </a:ext>
                </a:extLst>
              </a:tr>
              <a:tr h="273369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AUP 237 -238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1.6 - 2.1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1.6 - 2.1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3.1 - 4.1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0.7 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‰</a:t>
                      </a:r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 - 1 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‰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>
                          <a:solidFill>
                            <a:schemeClr val="tx1"/>
                          </a:solidFill>
                        </a:rPr>
                        <a:t>BNL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584615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53731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B16AE9E-F7E0-3B77-0773-7FE576AF2A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9982" y="1028917"/>
            <a:ext cx="6524035" cy="228987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0299E71-FD83-A20E-224C-DE7332A8D7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7989" y="18405"/>
            <a:ext cx="4246327" cy="485018"/>
          </a:xfrm>
        </p:spPr>
        <p:txBody>
          <a:bodyPr/>
          <a:lstStyle/>
          <a:p>
            <a:r>
              <a:rPr lang="it-IT" dirty="0"/>
              <a:t>Pole gaps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24EA9D-3289-66A1-5C01-2E8415FDE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1938018-3AEC-0906-6501-CDFAD40E647F}"/>
              </a:ext>
            </a:extLst>
          </p:cNvPr>
          <p:cNvSpPr txBox="1">
            <a:spLocks/>
          </p:cNvSpPr>
          <p:nvPr/>
        </p:nvSpPr>
        <p:spPr>
          <a:xfrm>
            <a:off x="381067" y="541139"/>
            <a:ext cx="8249921" cy="173901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In the latest coils (CR127-CR144), pole gaps in the middle of the coil are not closed after reaction, as it is the case for AUP coils (see additional slides)</a:t>
            </a:r>
            <a:endParaRPr lang="en-US" sz="1400" dirty="0">
              <a:highlight>
                <a:srgbClr val="FFFF00"/>
              </a:highlight>
            </a:endParaRPr>
          </a:p>
          <a:p>
            <a:pPr lvl="1" algn="just"/>
            <a:endParaRPr lang="en-GB" sz="1100" dirty="0"/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98042DFD-11B3-47AF-9415-4DBB51759EB0}"/>
              </a:ext>
            </a:extLst>
          </p:cNvPr>
          <p:cNvSpPr/>
          <p:nvPr/>
        </p:nvSpPr>
        <p:spPr>
          <a:xfrm rot="16200000">
            <a:off x="2499844" y="734773"/>
            <a:ext cx="106047" cy="1301965"/>
          </a:xfrm>
          <a:prstGeom prst="rightBrace">
            <a:avLst>
              <a:gd name="adj1" fmla="val 8333"/>
              <a:gd name="adj2" fmla="val 49283"/>
            </a:avLst>
          </a:prstGeom>
          <a:ln w="12700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137BDA19-741D-67C6-0BF6-8BAC868FEDF3}"/>
              </a:ext>
            </a:extLst>
          </p:cNvPr>
          <p:cNvSpPr/>
          <p:nvPr/>
        </p:nvSpPr>
        <p:spPr>
          <a:xfrm rot="16200000">
            <a:off x="5449240" y="-544585"/>
            <a:ext cx="117727" cy="4320480"/>
          </a:xfrm>
          <a:prstGeom prst="rightBrace">
            <a:avLst>
              <a:gd name="adj1" fmla="val 8333"/>
              <a:gd name="adj2" fmla="val 49283"/>
            </a:avLst>
          </a:prstGeom>
          <a:ln w="12700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7E90229-9AB4-4964-B14D-8B357FFE62C3}"/>
              </a:ext>
            </a:extLst>
          </p:cNvPr>
          <p:cNvSpPr txBox="1"/>
          <p:nvPr/>
        </p:nvSpPr>
        <p:spPr>
          <a:xfrm>
            <a:off x="2012806" y="1060102"/>
            <a:ext cx="1008112" cy="215444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800" b="1" dirty="0"/>
              <a:t>Pole gap 1.5 mm</a:t>
            </a:r>
            <a:endParaRPr lang="en-GB" sz="8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D3F72DB-FBF7-A22D-2A44-1B7BC3868DF5}"/>
              </a:ext>
            </a:extLst>
          </p:cNvPr>
          <p:cNvSpPr txBox="1"/>
          <p:nvPr/>
        </p:nvSpPr>
        <p:spPr>
          <a:xfrm>
            <a:off x="4999557" y="1322489"/>
            <a:ext cx="1008112" cy="215444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800" b="1" dirty="0"/>
              <a:t>Pole gap 1.1 mm</a:t>
            </a:r>
            <a:endParaRPr lang="en-GB" sz="800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05A8DB9-BA83-74E8-30A2-77F4621CFB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7905" y="3429000"/>
            <a:ext cx="4926493" cy="3349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4311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817E717B-A9D1-69B4-C936-B35045233A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547" y="2253199"/>
            <a:ext cx="8557253" cy="45279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0299E71-FD83-A20E-224C-DE7332A8D7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5913" y="18405"/>
            <a:ext cx="5910475" cy="485018"/>
          </a:xfrm>
        </p:spPr>
        <p:txBody>
          <a:bodyPr/>
          <a:lstStyle/>
          <a:p>
            <a:r>
              <a:rPr lang="it-IT" dirty="0"/>
              <a:t>Pole gaps vs Coil elongation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24EA9D-3289-66A1-5C01-2E8415FDE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1938018-3AEC-0906-6501-CDFAD40E647F}"/>
              </a:ext>
            </a:extLst>
          </p:cNvPr>
          <p:cNvSpPr txBox="1">
            <a:spLocks/>
          </p:cNvSpPr>
          <p:nvPr/>
        </p:nvSpPr>
        <p:spPr>
          <a:xfrm>
            <a:off x="381068" y="685244"/>
            <a:ext cx="5178226" cy="162578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To avoid tensioning the SC cable, the total pole gap must be higher than the coil elongation</a:t>
            </a:r>
          </a:p>
          <a:p>
            <a:pPr lvl="1"/>
            <a:r>
              <a:rPr lang="en-US" sz="1050" dirty="0"/>
              <a:t>The plotted total pole gap correspond to minimum value (feeler gauge measurement, precision 0.05 mm)</a:t>
            </a:r>
          </a:p>
          <a:p>
            <a:pPr lvl="1"/>
            <a:r>
              <a:rPr lang="en-US" sz="1050" dirty="0"/>
              <a:t>The coil elongation measurement is done using dial gauges (much more precise, precision 0.01 mm)</a:t>
            </a:r>
          </a:p>
          <a:p>
            <a:r>
              <a:rPr lang="en-US" sz="1600" dirty="0"/>
              <a:t> Pole gap will be increased in the next CR150</a:t>
            </a:r>
          </a:p>
          <a:p>
            <a:pPr lvl="1" algn="just"/>
            <a:endParaRPr lang="en-GB" sz="12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525172F-F14A-0C32-A3EE-0C1880516408}"/>
              </a:ext>
            </a:extLst>
          </p:cNvPr>
          <p:cNvSpPr/>
          <p:nvPr/>
        </p:nvSpPr>
        <p:spPr>
          <a:xfrm>
            <a:off x="8231161" y="4541895"/>
            <a:ext cx="72008" cy="7200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965AB8E-111B-5A33-43A7-86369FF5C36A}"/>
              </a:ext>
            </a:extLst>
          </p:cNvPr>
          <p:cNvSpPr/>
          <p:nvPr/>
        </p:nvSpPr>
        <p:spPr>
          <a:xfrm>
            <a:off x="8129237" y="4541895"/>
            <a:ext cx="72008" cy="7200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E5B0CD2-A6FC-29A5-8244-E2B285430914}"/>
              </a:ext>
            </a:extLst>
          </p:cNvPr>
          <p:cNvCxnSpPr>
            <a:cxnSpLocks/>
          </p:cNvCxnSpPr>
          <p:nvPr/>
        </p:nvCxnSpPr>
        <p:spPr>
          <a:xfrm flipH="1">
            <a:off x="5559293" y="3139207"/>
            <a:ext cx="1536669" cy="1127665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3B57BF6-754C-FCEB-F8DA-EA0F96725666}"/>
              </a:ext>
            </a:extLst>
          </p:cNvPr>
          <p:cNvCxnSpPr>
            <a:cxnSpLocks/>
          </p:cNvCxnSpPr>
          <p:nvPr/>
        </p:nvCxnSpPr>
        <p:spPr>
          <a:xfrm flipH="1">
            <a:off x="6177009" y="3139207"/>
            <a:ext cx="1019357" cy="1127665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7CC8FF5-46FC-2096-3721-84928CFACD70}"/>
              </a:ext>
            </a:extLst>
          </p:cNvPr>
          <p:cNvCxnSpPr>
            <a:cxnSpLocks/>
          </p:cNvCxnSpPr>
          <p:nvPr/>
        </p:nvCxnSpPr>
        <p:spPr>
          <a:xfrm>
            <a:off x="7236296" y="3139207"/>
            <a:ext cx="340518" cy="1063616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A6F262D4-EA6E-A566-F586-12BE5C1BDFDE}"/>
              </a:ext>
            </a:extLst>
          </p:cNvPr>
          <p:cNvSpPr txBox="1"/>
          <p:nvPr/>
        </p:nvSpPr>
        <p:spPr>
          <a:xfrm>
            <a:off x="6325410" y="2761648"/>
            <a:ext cx="2022183" cy="338554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800" b="1" dirty="0"/>
              <a:t>Coils where the elongation is close the total pole gap</a:t>
            </a:r>
            <a:endParaRPr lang="en-GB" sz="800" b="1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607B499B-5C5C-ACC6-7654-5B55CAF4A35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164"/>
          <a:stretch/>
        </p:blipFill>
        <p:spPr>
          <a:xfrm>
            <a:off x="5657303" y="704378"/>
            <a:ext cx="1679198" cy="1258993"/>
          </a:xfrm>
          <a:prstGeom prst="rect">
            <a:avLst/>
          </a:prstGeom>
        </p:spPr>
      </p:pic>
      <p:pic>
        <p:nvPicPr>
          <p:cNvPr id="34" name="Image 26">
            <a:extLst>
              <a:ext uri="{FF2B5EF4-FFF2-40B4-BE49-F238E27FC236}">
                <a16:creationId xmlns:a16="http://schemas.microsoft.com/office/drawing/2014/main" id="{B6A299DF-3C5B-064F-D5EF-06CE798C944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6555" y="704379"/>
            <a:ext cx="1677600" cy="125899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0873582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 xsi:nil="true"/>
    <Note xmlns="8946e33d-fd2f-4ae4-8ee9-d90c129cdf9e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DA649C1-7B00-4ECC-98F2-E673362ECA3E}">
  <ds:schemaRefs>
    <ds:schemaRef ds:uri="http://purl.org/dc/dcmitype/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8946e33d-fd2f-4ae4-8ee9-d90c129cdf9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54752</TotalTime>
  <Words>3513</Words>
  <Application>Microsoft Office PowerPoint</Application>
  <PresentationFormat>On-screen Show (4:3)</PresentationFormat>
  <Paragraphs>996</Paragraphs>
  <Slides>46</Slides>
  <Notes>39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3" baseType="lpstr">
      <vt:lpstr>Arial</vt:lpstr>
      <vt:lpstr>Calibri</vt:lpstr>
      <vt:lpstr>Helvetica Neue</vt:lpstr>
      <vt:lpstr>Roboto</vt:lpstr>
      <vt:lpstr>Times New Roman</vt:lpstr>
      <vt:lpstr>Wingdings</vt:lpstr>
      <vt:lpstr>Thème Office</vt:lpstr>
      <vt:lpstr>MQXFB07 Coils:  Coil fabrication, manufacturing data and NC</vt:lpstr>
      <vt:lpstr>Coils for MQXFB07</vt:lpstr>
      <vt:lpstr>Outline</vt:lpstr>
      <vt:lpstr>Outline</vt:lpstr>
      <vt:lpstr>Insulation thickness</vt:lpstr>
      <vt:lpstr>Torque monitoring during reaction fixture closure</vt:lpstr>
      <vt:lpstr>Coil elongation during reaction fixture opening</vt:lpstr>
      <vt:lpstr>Pole gaps</vt:lpstr>
      <vt:lpstr>Pole gaps vs Coil elongation</vt:lpstr>
      <vt:lpstr>Coil hump after reaction</vt:lpstr>
      <vt:lpstr>Impregnation fixture closure</vt:lpstr>
      <vt:lpstr>Impregnated coil geometry (Faro arm) - L+R</vt:lpstr>
      <vt:lpstr>Impregnated coil geometry (Faro arm) – L-R</vt:lpstr>
      <vt:lpstr>Impregnated coil geometry (Faro arm)</vt:lpstr>
      <vt:lpstr>Impregnated coil geometry (Faro arm) - OR</vt:lpstr>
      <vt:lpstr>Final coil length</vt:lpstr>
      <vt:lpstr>Dielectric strength </vt:lpstr>
      <vt:lpstr>Dielectric strength </vt:lpstr>
      <vt:lpstr>Outline</vt:lpstr>
      <vt:lpstr>Analysis of non-conformities</vt:lpstr>
      <vt:lpstr>RHT NCR – dwell1</vt:lpstr>
      <vt:lpstr>RHT NCR – dwell2</vt:lpstr>
      <vt:lpstr>RHT NCR – dwell3</vt:lpstr>
      <vt:lpstr>CR138 (NCR 2962606) → Furnace intervention</vt:lpstr>
      <vt:lpstr>CR138 (NCR 2961736) → RHT parameters out of spec</vt:lpstr>
      <vt:lpstr>CR138 (NCR 2974448) → Over heating during impregnation cycle</vt:lpstr>
      <vt:lpstr>PowerPoint Presentation</vt:lpstr>
      <vt:lpstr>Action plan and results</vt:lpstr>
      <vt:lpstr>Last updates</vt:lpstr>
      <vt:lpstr> CR138 (NCR 3128109) → Cable insulation damaged</vt:lpstr>
      <vt:lpstr> CR138 (NCR 3128109) → Cable insulation damaged</vt:lpstr>
      <vt:lpstr>CR146 (NCR3083049) – Inner layer connection cable damaged </vt:lpstr>
      <vt:lpstr>CR146 (NCR3083049) – Inner layer connection cable damaged </vt:lpstr>
      <vt:lpstr>Outline</vt:lpstr>
      <vt:lpstr>Conclusion/Proposal</vt:lpstr>
      <vt:lpstr>Thank you!</vt:lpstr>
      <vt:lpstr>Additional slides</vt:lpstr>
      <vt:lpstr>Coil elongation when opening the reaction fixture</vt:lpstr>
      <vt:lpstr>Pole gaps</vt:lpstr>
      <vt:lpstr>PowerPoint Presentation</vt:lpstr>
      <vt:lpstr>Action plan</vt:lpstr>
      <vt:lpstr>Splice analyses</vt:lpstr>
      <vt:lpstr>Splice analyses</vt:lpstr>
      <vt:lpstr>Splice analyses</vt:lpstr>
      <vt:lpstr>NbTi performance degradation</vt:lpstr>
      <vt:lpstr>Impregnation machine consolidation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MQXFB01 Coils:  Coil fabrication, manufacturing data and NC</dc:title>
  <dc:creator>Susana Izquierdo Bermudez</dc:creator>
  <cp:lastModifiedBy>Nicholas Lusa</cp:lastModifiedBy>
  <cp:revision>344</cp:revision>
  <cp:lastPrinted>2024-07-10T08:51:25Z</cp:lastPrinted>
  <dcterms:created xsi:type="dcterms:W3CDTF">2020-10-16T13:36:16Z</dcterms:created>
  <dcterms:modified xsi:type="dcterms:W3CDTF">2024-07-11T13:19:24Z</dcterms:modified>
</cp:coreProperties>
</file>