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21"/>
  </p:notesMasterIdLst>
  <p:handoutMasterIdLst>
    <p:handoutMasterId r:id="rId22"/>
  </p:handoutMasterIdLst>
  <p:sldIdLst>
    <p:sldId id="257" r:id="rId7"/>
    <p:sldId id="269" r:id="rId8"/>
    <p:sldId id="296" r:id="rId9"/>
    <p:sldId id="291" r:id="rId10"/>
    <p:sldId id="292" r:id="rId11"/>
    <p:sldId id="293" r:id="rId12"/>
    <p:sldId id="294" r:id="rId13"/>
    <p:sldId id="295" r:id="rId14"/>
    <p:sldId id="297" r:id="rId15"/>
    <p:sldId id="298" r:id="rId16"/>
    <p:sldId id="299" r:id="rId17"/>
    <p:sldId id="300" r:id="rId18"/>
    <p:sldId id="301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262"/>
    <a:srgbClr val="2E2D62"/>
    <a:srgbClr val="000000"/>
    <a:srgbClr val="F08900"/>
    <a:srgbClr val="0563C1"/>
    <a:srgbClr val="1E5DF8"/>
    <a:srgbClr val="003088"/>
    <a:srgbClr val="FF6900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09"/>
  </p:normalViewPr>
  <p:slideViewPr>
    <p:cSldViewPr snapToGrid="0">
      <p:cViewPr varScale="1">
        <p:scale>
          <a:sx n="96" d="100"/>
          <a:sy n="96" d="100"/>
        </p:scale>
        <p:origin x="200" y="488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06F64-BB54-6166-6146-3ED721554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4886B6-9AD8-3542-110D-3930EA5C98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ABEFE9-EBFA-E4C6-8DC4-F9033EAB6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44262-119F-CFF5-8ED3-CBE719FE3F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93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E2716-5B21-AE31-794D-86026B41D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EA43C2-BC15-5F39-B1FA-7D327C7107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55F93D-20D8-41B0-1CCB-1D54A7B5D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954F1-538E-2D4E-9303-D6C89CE6B8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04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B328D-1C57-A067-B766-B3BE282CF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165624-B287-DE7C-8ABF-E022296EE3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136F96-DAAC-A0F1-6ABD-411A9E275C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C6C4C-7BD8-1684-96FF-566F034038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84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95286-B89C-C5EA-94A0-141B0675E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8B5A7A-AEB1-AD85-D0B2-DC63B224B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4A1CCC-629F-656B-1DED-7960A4C2B8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738DA-EC36-2E9A-F061-E7EBB515E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51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B0DD9-F6A5-3AFB-4458-25DEF6BB1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DAAEAE-7E93-DB8F-C0CC-E85C87669C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879B7-DE06-A556-314F-4315CA40A8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D8889-6D41-8BAC-0F71-7EBE8137E6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61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956A2-31AD-0F9E-D79D-945FCFF1B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C97501-7E88-2119-8B5B-E1FFA3760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8DADCA-2D4C-C85B-0CCB-DD97D4189C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11B17-75B0-6323-6B20-7E7A35B574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98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13EBB-2A88-DA8C-F5EE-B31F3217A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D8C58C-C157-BCBA-E250-54E3394FD4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44E57D-2632-2F2C-44CE-D13C7769A8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D7114-C109-9CB6-8140-0118BA8ECF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59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0E340-F139-3765-2A22-FC080C981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2B859C-E0FE-BBD9-8BB6-0CA9F248E6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8E6A6C-6174-4E0E-0F8B-7F0E664030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That was a big blocker on completing testing, as sites sending us data is a bit moot when it’s not being displayed in a Portal.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25294-904A-1C17-859F-F954253CA9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78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6CF99-F2B6-83D7-A9F1-CF5F754D1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3644A1-9208-09B4-9029-4763D97DEF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012BA9-570E-C51F-D962-566D4681E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C1A3F-B75B-78DA-16AA-F462EA3562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15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1F1CB-8194-5904-1F66-5E616A5DE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3C8AB8-F972-B7E8-D723-95346DFDBF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19099E-AA34-136B-6204-73D897FA37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B7B23-DAF8-17C0-56CC-88DB63564C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22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FBE52-A0F4-19FD-389C-18290279B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4B06A-35D6-4233-54CB-AFC5285A97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76CE2D-B032-D1FB-6469-9593C7CA4F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FBB9C-7358-B693-8EE7-3F6BDF7D5B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5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el/apel/issues/37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github.com/apel/apel/issues/217" TargetMode="External"/><Relationship Id="rId4" Type="http://schemas.openxmlformats.org/officeDocument/2006/relationships/hyperlink" Target="https://github.com/apel/apel/issues/37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CF5DAF-3795-FB27-298F-7BCE3EB14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3" t="44946" r="19707" b="27096"/>
          <a:stretch/>
        </p:blipFill>
        <p:spPr>
          <a:xfrm rot="10800000">
            <a:off x="5154052" y="0"/>
            <a:ext cx="65448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72169" y="3189600"/>
            <a:ext cx="65448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Update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72169" y="4020597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GridPP52, August 2024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Dack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54271-D9FE-5369-C01A-F902151B7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353FD03-37BC-8CE8-CAF1-32D19D384A62}"/>
              </a:ext>
            </a:extLst>
          </p:cNvPr>
          <p:cNvSpPr txBox="1"/>
          <p:nvPr/>
        </p:nvSpPr>
        <p:spPr>
          <a:xfrm>
            <a:off x="403340" y="345182"/>
            <a:ext cx="108009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Ticketing and Support Improvements</a:t>
            </a:r>
            <a:endParaRPr lang="en-US" sz="2400" b="1" i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7BF2BB-B7CF-7C9D-1B4B-7AA0FBC09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86" y="1114622"/>
            <a:ext cx="11184336" cy="567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9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FCCC8-F8D6-AF16-A0AF-B497EBAD8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7B4C79C-3F47-EADF-C945-33E6067A9E78}"/>
              </a:ext>
            </a:extLst>
          </p:cNvPr>
          <p:cNvSpPr txBox="1"/>
          <p:nvPr/>
        </p:nvSpPr>
        <p:spPr>
          <a:xfrm>
            <a:off x="403340" y="345182"/>
            <a:ext cx="108009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Ticketing and Support Improvements</a:t>
            </a:r>
            <a:endParaRPr lang="en-US" sz="2400" b="1" i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0F2C20-6091-98A3-3A87-7AE2093C2CB3}"/>
              </a:ext>
            </a:extLst>
          </p:cNvPr>
          <p:cNvSpPr/>
          <p:nvPr/>
        </p:nvSpPr>
        <p:spPr>
          <a:xfrm>
            <a:off x="403341" y="1555799"/>
            <a:ext cx="107194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Ticketing has been a previous pain point – but improved processes and prioritisation has helped improvements in this 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Re-organisation of on duty responsibilities within the team, to have On Duty responsible for first-response &amp; triage, which can be escalated to service manager team as needed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shared knowledge between Federating Services Team service knowledge, to prevent single points of failure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recruitment for a role split between CA service manager and FED team helpdesk/service manager</a:t>
            </a:r>
          </a:p>
        </p:txBody>
      </p:sp>
    </p:spTree>
    <p:extLst>
      <p:ext uri="{BB962C8B-B14F-4D97-AF65-F5344CB8AC3E}">
        <p14:creationId xmlns:p14="http://schemas.microsoft.com/office/powerpoint/2010/main" val="3948674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7606-8353-A543-9897-7C0E58F29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7EC35A-9A38-5ACA-E6D5-56D427F61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" t="29344" b="4273"/>
          <a:stretch/>
        </p:blipFill>
        <p:spPr>
          <a:xfrm rot="10800000">
            <a:off x="702718" y="-3"/>
            <a:ext cx="11489279" cy="6858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2D85A9-9A65-C1A7-6564-6268CFB351C7}"/>
              </a:ext>
            </a:extLst>
          </p:cNvPr>
          <p:cNvSpPr txBox="1"/>
          <p:nvPr/>
        </p:nvSpPr>
        <p:spPr>
          <a:xfrm>
            <a:off x="972000" y="318960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Remarks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690DF1-C221-D026-973C-C08A079D1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74A558-6245-DCDE-40FA-C13F881A03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23" t="3438" r="41861" b="20967"/>
          <a:stretch/>
        </p:blipFill>
        <p:spPr>
          <a:xfrm rot="16200000">
            <a:off x="4189208" y="-1285798"/>
            <a:ext cx="6716998" cy="92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48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BF222-C6C5-EBB8-6048-778818AFA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697DFB7-2A79-5A93-5B31-D4F1F86A9305}"/>
              </a:ext>
            </a:extLst>
          </p:cNvPr>
          <p:cNvSpPr txBox="1"/>
          <p:nvPr/>
        </p:nvSpPr>
        <p:spPr>
          <a:xfrm>
            <a:off x="403340" y="345182"/>
            <a:ext cx="1080095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Remarks</a:t>
            </a:r>
            <a:endParaRPr lang="en-US" sz="2400" b="1" i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48FC7B-CD0F-1F41-DD7F-3B947B9D0162}"/>
              </a:ext>
            </a:extLst>
          </p:cNvPr>
          <p:cNvSpPr/>
          <p:nvPr/>
        </p:nvSpPr>
        <p:spPr>
          <a:xfrm>
            <a:off x="403341" y="1555799"/>
            <a:ext cx="10719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busy year for APEL, for several reasons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is now in a much healthier state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trajectory for service development and operations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stakeholder engagement with WLCG – engaging and sharing the team planning process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Nearing the position where the team can start delivering new features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597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9A5AC6-8D0D-200E-E25D-4C87BBA7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28" t="26557" r="14023" b="11544"/>
          <a:stretch/>
        </p:blipFill>
        <p:spPr>
          <a:xfrm>
            <a:off x="5257801" y="722134"/>
            <a:ext cx="6934199" cy="604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7194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Leader: Tom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Dack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Manager &amp; Lead Developer: Adrian Coveney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Federating Services Team Developer: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Saiteja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Vennapusa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Operational/Development Support: Greg Corbett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Operational Support as part of Federating Services on-duty currently provided by Rose Cooper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90728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APEL Team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888776-2AEB-EED6-E47A-6D471B60AC4E}"/>
              </a:ext>
            </a:extLst>
          </p:cNvPr>
          <p:cNvGrpSpPr/>
          <p:nvPr/>
        </p:nvGrpSpPr>
        <p:grpSpPr>
          <a:xfrm>
            <a:off x="4335230" y="3634711"/>
            <a:ext cx="6800544" cy="3204243"/>
            <a:chOff x="4335230" y="3634711"/>
            <a:chExt cx="6800544" cy="3204243"/>
          </a:xfrm>
        </p:grpSpPr>
        <p:pic>
          <p:nvPicPr>
            <p:cNvPr id="3" name="Picture 2" descr="A cat looking at the camera&#10;&#10;Description automatically generated">
              <a:extLst>
                <a:ext uri="{FF2B5EF4-FFF2-40B4-BE49-F238E27FC236}">
                  <a16:creationId xmlns:a16="http://schemas.microsoft.com/office/drawing/2014/main" id="{11EA99AC-CE2A-20B3-E391-2488948C6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7897" y="3634711"/>
              <a:ext cx="2140358" cy="2834911"/>
            </a:xfrm>
            <a:prstGeom prst="rect">
              <a:avLst/>
            </a:prstGeom>
          </p:spPr>
        </p:pic>
        <p:pic>
          <p:nvPicPr>
            <p:cNvPr id="6" name="Picture 5" descr="A cat sitting on a rug&#10;&#10;Description automatically generated">
              <a:extLst>
                <a:ext uri="{FF2B5EF4-FFF2-40B4-BE49-F238E27FC236}">
                  <a16:creationId xmlns:a16="http://schemas.microsoft.com/office/drawing/2014/main" id="{65959275-135B-77B9-BC2B-5B2938B32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746" t="9577" r="17771" b="15612"/>
            <a:stretch/>
          </p:blipFill>
          <p:spPr>
            <a:xfrm>
              <a:off x="9028996" y="3634711"/>
              <a:ext cx="2106778" cy="282139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B2652F-2745-D88A-22CA-7C67A2249A2A}"/>
                </a:ext>
              </a:extLst>
            </p:cNvPr>
            <p:cNvSpPr txBox="1"/>
            <p:nvPr/>
          </p:nvSpPr>
          <p:spPr>
            <a:xfrm>
              <a:off x="4335230" y="4094922"/>
              <a:ext cx="2223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626262"/>
                  </a:solidFill>
                </a:rPr>
                <a:t>Honorary Members: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8BFE045-9616-206F-5C8B-8C4CA6AF4DFE}"/>
                </a:ext>
              </a:extLst>
            </p:cNvPr>
            <p:cNvSpPr txBox="1"/>
            <p:nvPr/>
          </p:nvSpPr>
          <p:spPr>
            <a:xfrm>
              <a:off x="7470790" y="6456103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626262"/>
                  </a:solidFill>
                </a:rPr>
                <a:t>Pasta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47B24F-B6D1-7A63-6B34-721FFC17DECB}"/>
                </a:ext>
              </a:extLst>
            </p:cNvPr>
            <p:cNvSpPr txBox="1"/>
            <p:nvPr/>
          </p:nvSpPr>
          <p:spPr>
            <a:xfrm>
              <a:off x="9624535" y="6469622"/>
              <a:ext cx="915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626262"/>
                  </a:solidFill>
                </a:rPr>
                <a:t>Toastie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F4D90-BB8C-406D-9EB9-1112B640A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4C24D9-3197-1747-E793-9D25AC7C0C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" t="29344" b="4273"/>
          <a:stretch/>
        </p:blipFill>
        <p:spPr>
          <a:xfrm rot="10800000">
            <a:off x="702718" y="-3"/>
            <a:ext cx="11489279" cy="6858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E9461F-EA2E-30E2-180E-25094192BBF7}"/>
              </a:ext>
            </a:extLst>
          </p:cNvPr>
          <p:cNvSpPr txBox="1"/>
          <p:nvPr/>
        </p:nvSpPr>
        <p:spPr>
          <a:xfrm>
            <a:off x="972000" y="318960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Updates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79CE7B-DFAC-67B2-BBB6-A8879146E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DA9340-CEF7-E07E-1F75-3A7A1A1573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23" t="3438" r="41861" b="20967"/>
          <a:stretch/>
        </p:blipFill>
        <p:spPr>
          <a:xfrm rot="16200000">
            <a:off x="4189208" y="-1285798"/>
            <a:ext cx="6716998" cy="92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2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789752-BCD6-2CF0-74C7-86367BF7A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A288CE-3FC4-2BF1-4BC3-58A96D1E5AF0}"/>
              </a:ext>
            </a:extLst>
          </p:cNvPr>
          <p:cNvSpPr/>
          <p:nvPr/>
        </p:nvSpPr>
        <p:spPr>
          <a:xfrm>
            <a:off x="403341" y="1555799"/>
            <a:ext cx="107194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SL7 Migration Prep for APEL Server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part of this, moving APEL Server from dedicated hardware to VM platform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provides better sustainability and management of the service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Puts APEL with the RAL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Quattor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Configuration management platform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Moves database to managed Galera cluster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for </a:t>
            </a: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interTwin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simple accounting system (similar to IRIS dashboard) has been deployed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within the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interTwin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 – including storage, GPU, and Kubernetes accounting – will deliver value for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IRIS down the road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7F0D7B-73B2-1CF1-E477-13E5D5F61219}"/>
              </a:ext>
            </a:extLst>
          </p:cNvPr>
          <p:cNvSpPr txBox="1"/>
          <p:nvPr/>
        </p:nvSpPr>
        <p:spPr>
          <a:xfrm>
            <a:off x="403340" y="345182"/>
            <a:ext cx="1080095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Work Completed during June-July 2024</a:t>
            </a:r>
          </a:p>
          <a:p>
            <a:r>
              <a:rPr lang="en-US" sz="2000" b="1" i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Planning Increment 1</a:t>
            </a:r>
          </a:p>
        </p:txBody>
      </p:sp>
    </p:spTree>
    <p:extLst>
      <p:ext uri="{BB962C8B-B14F-4D97-AF65-F5344CB8AC3E}">
        <p14:creationId xmlns:p14="http://schemas.microsoft.com/office/powerpoint/2010/main" val="3204332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A8A5F9-CC34-948D-84BB-B7C71F99D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BF38B2-3684-4D6F-8E03-86E457828B24}"/>
              </a:ext>
            </a:extLst>
          </p:cNvPr>
          <p:cNvSpPr/>
          <p:nvPr/>
        </p:nvSpPr>
        <p:spPr>
          <a:xfrm>
            <a:off x="403341" y="1555799"/>
            <a:ext cx="107194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SL7 Migration Wrap-Up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IRIS Accounting hosts and other VMWare hosts migrated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steps for main server migration underway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Release for APEL software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Py3 client fix for LDAP issue [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github.com/apel/apel/issues/375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 for VOMS attribute parsing when no Role/Capability present [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github.com/apel/apel/issues/374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for deletion of stale Cloud Accounting summaries [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github.com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apel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apel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/issues/217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interTwin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 to deploy accounting platform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39AD8F-DD3E-B564-DB13-2BE755C90B0E}"/>
              </a:ext>
            </a:extLst>
          </p:cNvPr>
          <p:cNvSpPr txBox="1"/>
          <p:nvPr/>
        </p:nvSpPr>
        <p:spPr>
          <a:xfrm>
            <a:off x="403340" y="345182"/>
            <a:ext cx="1080095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Work Completed during Aug-Sept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Planning Increment 2</a:t>
            </a:r>
          </a:p>
        </p:txBody>
      </p:sp>
    </p:spTree>
    <p:extLst>
      <p:ext uri="{BB962C8B-B14F-4D97-AF65-F5344CB8AC3E}">
        <p14:creationId xmlns:p14="http://schemas.microsoft.com/office/powerpoint/2010/main" val="171427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EC6F23-09BC-A6CF-1EE7-2C7C975FB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C2520C-B367-865A-5981-DF45A1C48B51}"/>
              </a:ext>
            </a:extLst>
          </p:cNvPr>
          <p:cNvSpPr/>
          <p:nvPr/>
        </p:nvSpPr>
        <p:spPr>
          <a:xfrm>
            <a:off x="403341" y="1555799"/>
            <a:ext cx="107194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testing currently underway, targeting a late Sept/early Oct rollout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Greg Corbett is coordinating our side of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testing, working with Julia Andreeva and the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so far has been with the sites:</a:t>
            </a:r>
            <a:b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cover a range of clients and message types, from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the APEL Client, ARC, and more bespoke clients.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BE4BB-00A5-C2FB-D07D-EAC59C39DF79}"/>
              </a:ext>
            </a:extLst>
          </p:cNvPr>
          <p:cNvSpPr txBox="1"/>
          <p:nvPr/>
        </p:nvSpPr>
        <p:spPr>
          <a:xfrm>
            <a:off x="403340" y="345182"/>
            <a:ext cx="1080095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Work Completed during Aug-Sept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Planning Increment 2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9C4B9CA-C691-3B66-25DF-818F85FF6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475928"/>
              </p:ext>
            </p:extLst>
          </p:nvPr>
        </p:nvGraphicFramePr>
        <p:xfrm>
          <a:off x="1325945" y="3835980"/>
          <a:ext cx="8128000" cy="1005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7140149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5373180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396086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734954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CERN-PROD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FZK-LCG2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55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UNI-FREIBURG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INFN-CNAF-LHCB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IN2P3-CC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RAL-LCG2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222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951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265FB0-6A35-AB1E-5F08-A101EE273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FC4BDE7-C9B2-FADA-7C77-D844679F9AFD}"/>
              </a:ext>
            </a:extLst>
          </p:cNvPr>
          <p:cNvSpPr/>
          <p:nvPr/>
        </p:nvSpPr>
        <p:spPr>
          <a:xfrm>
            <a:off x="403341" y="1555799"/>
            <a:ext cx="107194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cont.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summary on each: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CERN-PROD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successfully sending test normalised data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KIT, FZK-LCG2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all using </a:t>
            </a:r>
            <a:r>
              <a:rPr lang="en-GB" sz="20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the APEL client, and have successfully tested sending individual job records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UNI-FREIBURG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INFN-CNAF-LHCB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both are using more bespoke means to send data, which have been tested successfully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RAL-LCG2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have successfully sent test data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IN2P3-CC is ongoing via GGUS 163458, they’ve just got back to us 28/08 in fact - so we will progress with validating the data.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also waiting to hear back from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OSG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TUBITAK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CESGA’s contractors, the issue with the staging version of the EGI Accounting Portal has been identified, and should be soon sorted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80BAB5-6147-5AEF-5F46-A2479C177332}"/>
              </a:ext>
            </a:extLst>
          </p:cNvPr>
          <p:cNvSpPr txBox="1"/>
          <p:nvPr/>
        </p:nvSpPr>
        <p:spPr>
          <a:xfrm>
            <a:off x="403340" y="345182"/>
            <a:ext cx="1080095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Work Completed during Aug-Sept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Planning Increment 2</a:t>
            </a:r>
          </a:p>
        </p:txBody>
      </p:sp>
    </p:spTree>
    <p:extLst>
      <p:ext uri="{BB962C8B-B14F-4D97-AF65-F5344CB8AC3E}">
        <p14:creationId xmlns:p14="http://schemas.microsoft.com/office/powerpoint/2010/main" val="2067105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D21EBA-6B1F-40BB-970D-DB6C2D842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0291F8-D3E9-C927-6F61-524DB6CB8BF9}"/>
              </a:ext>
            </a:extLst>
          </p:cNvPr>
          <p:cNvSpPr/>
          <p:nvPr/>
        </p:nvSpPr>
        <p:spPr>
          <a:xfrm>
            <a:off x="403341" y="1555799"/>
            <a:ext cx="107194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deployments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Targeting to be wrapped up by 25</a:t>
            </a:r>
            <a:r>
              <a:rPr lang="en-GB" sz="24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October, depending on planning &amp; scheduling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 and re-release of new pub/sync service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service, primarily used by EGI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anticipated that this will benefit other communities also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previous two are the last notable items on the current backlog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anticipate that in the second half of this PI, we will be able to look at new feature development for APEL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notable item in this list includes support for WLCG Tokens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C16B2C-D26D-493E-D0C9-0136B17F0BE5}"/>
              </a:ext>
            </a:extLst>
          </p:cNvPr>
          <p:cNvSpPr txBox="1"/>
          <p:nvPr/>
        </p:nvSpPr>
        <p:spPr>
          <a:xfrm>
            <a:off x="403340" y="345182"/>
            <a:ext cx="1080095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Work Planned For Oct-Nov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Planning Increment 3</a:t>
            </a:r>
          </a:p>
        </p:txBody>
      </p:sp>
    </p:spTree>
    <p:extLst>
      <p:ext uri="{BB962C8B-B14F-4D97-AF65-F5344CB8AC3E}">
        <p14:creationId xmlns:p14="http://schemas.microsoft.com/office/powerpoint/2010/main" val="2895757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E406B-FA29-2700-63DA-900EBB144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FDAB6E-133A-ACA4-D2BD-D968F03718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" t="29344" b="4273"/>
          <a:stretch/>
        </p:blipFill>
        <p:spPr>
          <a:xfrm rot="10800000">
            <a:off x="702718" y="-3"/>
            <a:ext cx="11489279" cy="6858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B480E8-2D5C-1060-FA42-3D7FE65743BF}"/>
              </a:ext>
            </a:extLst>
          </p:cNvPr>
          <p:cNvSpPr txBox="1"/>
          <p:nvPr/>
        </p:nvSpPr>
        <p:spPr>
          <a:xfrm>
            <a:off x="972000" y="318960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Updates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975E65-7703-19C6-5763-DE3696A99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57A08F-9A63-0954-3C06-0DB3C6F810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23" t="3438" r="41861" b="20967"/>
          <a:stretch/>
        </p:blipFill>
        <p:spPr>
          <a:xfrm rot="16200000">
            <a:off x="4189208" y="-1285798"/>
            <a:ext cx="6716998" cy="928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1087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6" ma:contentTypeDescription="Create a new document." ma:contentTypeScope="" ma:versionID="ecb6fdbc95b7128ae6c855aead06ca3b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e3228109375aff0327da3a13bdda0be5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</documentManagement>
</p:properties>
</file>

<file path=customXml/itemProps1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0A03AA-C9AC-447B-B6A9-A64B71A06482}">
  <ds:schemaRefs>
    <ds:schemaRef ds:uri="3e32309d-f48d-4471-8991-55b065ac2ec9"/>
    <ds:schemaRef ds:uri="5d2a7bdf-96b0-4308-940e-3e68c236cfe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5F1C4F4-B514-46B5-BA53-F3136A038A55}">
  <ds:schemaRefs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5d2a7bdf-96b0-4308-940e-3e68c236cfe2"/>
    <ds:schemaRef ds:uri="3e32309d-f48d-4471-8991-55b065ac2ec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1304</TotalTime>
  <Words>914</Words>
  <Application>Microsoft Macintosh PowerPoint</Application>
  <PresentationFormat>Widescreen</PresentationFormat>
  <Paragraphs>111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Tom Dack</cp:lastModifiedBy>
  <cp:revision>7</cp:revision>
  <cp:lastPrinted>2019-10-02T08:27:37Z</cp:lastPrinted>
  <dcterms:created xsi:type="dcterms:W3CDTF">2019-09-17T08:04:08Z</dcterms:created>
  <dcterms:modified xsi:type="dcterms:W3CDTF">2024-08-30T08:34:09Z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