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61" r:id="rId2"/>
    <p:sldId id="272" r:id="rId3"/>
    <p:sldId id="306" r:id="rId4"/>
    <p:sldId id="319" r:id="rId5"/>
    <p:sldId id="303" r:id="rId6"/>
    <p:sldId id="322" r:id="rId7"/>
    <p:sldId id="321" r:id="rId8"/>
    <p:sldId id="314" r:id="rId9"/>
    <p:sldId id="307" r:id="rId10"/>
    <p:sldId id="309" r:id="rId11"/>
    <p:sldId id="311" r:id="rId12"/>
    <p:sldId id="312" r:id="rId13"/>
    <p:sldId id="320" r:id="rId14"/>
    <p:sldId id="323" r:id="rId15"/>
    <p:sldId id="325" r:id="rId16"/>
    <p:sldId id="308" r:id="rId17"/>
    <p:sldId id="327" r:id="rId18"/>
    <p:sldId id="316" r:id="rId19"/>
    <p:sldId id="263" r:id="rId20"/>
    <p:sldId id="299" r:id="rId21"/>
    <p:sldId id="318" r:id="rId22"/>
    <p:sldId id="310" r:id="rId23"/>
    <p:sldId id="328" r:id="rId24"/>
    <p:sldId id="313" r:id="rId25"/>
    <p:sldId id="324" r:id="rId26"/>
    <p:sldId id="326"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195F9"/>
    <a:srgbClr val="0000FF"/>
    <a:srgbClr val="FF3300"/>
    <a:srgbClr val="0066FF"/>
    <a:srgbClr val="CC00FF"/>
    <a:srgbClr val="CC3300"/>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7"/>
    <p:restoredTop sz="86667" autoAdjust="0"/>
  </p:normalViewPr>
  <p:slideViewPr>
    <p:cSldViewPr snapToGrid="0">
      <p:cViewPr varScale="1">
        <p:scale>
          <a:sx n="84" d="100"/>
          <a:sy n="84" d="100"/>
        </p:scale>
        <p:origin x="629" y="9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284F82-26A2-48EC-AB0B-959CEF7D82B0}" type="datetimeFigureOut">
              <a:rPr lang="en-GB" smtClean="0"/>
              <a:t>29/08/2024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3BAF5E-7C9B-491F-9B9F-41567A7871F1}" type="slidenum">
              <a:rPr lang="en-GB" smtClean="0"/>
              <a:t>‹#›</a:t>
            </a:fld>
            <a:endParaRPr lang="en-GB"/>
          </a:p>
        </p:txBody>
      </p:sp>
    </p:spTree>
    <p:extLst>
      <p:ext uri="{BB962C8B-B14F-4D97-AF65-F5344CB8AC3E}">
        <p14:creationId xmlns:p14="http://schemas.microsoft.com/office/powerpoint/2010/main" val="36464582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PoW</a:t>
            </a:r>
            <a:r>
              <a:rPr lang="en-US" dirty="0"/>
              <a:t> @ </a:t>
            </a:r>
            <a:r>
              <a:rPr lang="en-US" dirty="0" err="1"/>
              <a:t>GridPP</a:t>
            </a:r>
            <a:endParaRPr lang="en-US" dirty="0"/>
          </a:p>
        </p:txBody>
      </p:sp>
      <p:sp>
        <p:nvSpPr>
          <p:cNvPr id="4" name="Slide Number Placeholder 3"/>
          <p:cNvSpPr>
            <a:spLocks noGrp="1"/>
          </p:cNvSpPr>
          <p:nvPr>
            <p:ph type="sldNum" sz="quarter" idx="5"/>
          </p:nvPr>
        </p:nvSpPr>
        <p:spPr/>
        <p:txBody>
          <a:bodyPr/>
          <a:lstStyle/>
          <a:p>
            <a:fld id="{A65CFA56-DF8D-4AFF-9953-9F009D79072F}" type="slidenum">
              <a:rPr lang="en-GB" smtClean="0"/>
              <a:t>1</a:t>
            </a:fld>
            <a:endParaRPr lang="en-GB"/>
          </a:p>
        </p:txBody>
      </p:sp>
    </p:spTree>
    <p:extLst>
      <p:ext uri="{BB962C8B-B14F-4D97-AF65-F5344CB8AC3E}">
        <p14:creationId xmlns:p14="http://schemas.microsoft.com/office/powerpoint/2010/main" val="29771504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a:t>AmpereOne</a:t>
            </a:r>
            <a:r>
              <a:rPr lang="en-US" dirty="0"/>
              <a:t>:  https://amperecomputing.com/briefs/ampereone-family-product-brief</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endParaRPr lang="en-GB" dirty="0"/>
          </a:p>
        </p:txBody>
      </p:sp>
      <p:sp>
        <p:nvSpPr>
          <p:cNvPr id="4" name="Slide Number Placeholder 3"/>
          <p:cNvSpPr>
            <a:spLocks noGrp="1"/>
          </p:cNvSpPr>
          <p:nvPr>
            <p:ph type="sldNum" sz="quarter" idx="5"/>
          </p:nvPr>
        </p:nvSpPr>
        <p:spPr/>
        <p:txBody>
          <a:bodyPr/>
          <a:lstStyle/>
          <a:p>
            <a:fld id="{483BAF5E-7C9B-491F-9B9F-41567A7871F1}" type="slidenum">
              <a:rPr lang="en-GB" smtClean="0"/>
              <a:t>10</a:t>
            </a:fld>
            <a:endParaRPr lang="en-GB"/>
          </a:p>
        </p:txBody>
      </p:sp>
    </p:spTree>
    <p:extLst>
      <p:ext uri="{BB962C8B-B14F-4D97-AF65-F5344CB8AC3E}">
        <p14:creationId xmlns:p14="http://schemas.microsoft.com/office/powerpoint/2010/main" val="8455510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r>
              <a:rPr lang="en-US" sz="1200" dirty="0">
                <a:solidFill>
                  <a:srgbClr val="FF0000"/>
                </a:solidFill>
                <a:latin typeface="Arial" panose="020B0604020202020204" pitchFamily="34" charset="0"/>
                <a:cs typeface="Arial" panose="020B0604020202020204" pitchFamily="34" charset="0"/>
              </a:rPr>
              <a:t>but, this is not the whole story:  each machine runs at its highest frequency (conservative governor), and frequency directly affects power usage. </a:t>
            </a:r>
          </a:p>
          <a:p>
            <a:r>
              <a:rPr lang="en-US" sz="1200" dirty="0">
                <a:solidFill>
                  <a:srgbClr val="FF0000"/>
                </a:solidFill>
                <a:latin typeface="Arial" panose="020B0604020202020204" pitchFamily="34" charset="0"/>
                <a:cs typeface="Arial" panose="020B0604020202020204" pitchFamily="34" charset="0"/>
              </a:rPr>
              <a:t>See next slide (!)</a:t>
            </a:r>
            <a:endParaRPr lang="en-GB" dirty="0"/>
          </a:p>
        </p:txBody>
      </p:sp>
      <p:sp>
        <p:nvSpPr>
          <p:cNvPr id="4" name="Slide Number Placeholder 3"/>
          <p:cNvSpPr>
            <a:spLocks noGrp="1"/>
          </p:cNvSpPr>
          <p:nvPr>
            <p:ph type="sldNum" sz="quarter" idx="5"/>
          </p:nvPr>
        </p:nvSpPr>
        <p:spPr/>
        <p:txBody>
          <a:bodyPr/>
          <a:lstStyle/>
          <a:p>
            <a:fld id="{483BAF5E-7C9B-491F-9B9F-41567A7871F1}" type="slidenum">
              <a:rPr lang="en-GB" smtClean="0"/>
              <a:t>11</a:t>
            </a:fld>
            <a:endParaRPr lang="en-GB"/>
          </a:p>
        </p:txBody>
      </p:sp>
    </p:spTree>
    <p:extLst>
      <p:ext uri="{BB962C8B-B14F-4D97-AF65-F5344CB8AC3E}">
        <p14:creationId xmlns:p14="http://schemas.microsoft.com/office/powerpoint/2010/main" val="7467243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latin typeface="Arial" panose="020B0604020202020204" pitchFamily="34" charset="0"/>
                <a:cs typeface="Arial" panose="020B0604020202020204" pitchFamily="34" charset="0"/>
              </a:rPr>
              <a:t>(!) see performance/watt of Max vs Grace …</a:t>
            </a:r>
          </a:p>
          <a:p>
            <a:endParaRPr lang="en-US" sz="1200" dirty="0">
              <a:latin typeface="Arial" panose="020B0604020202020204" pitchFamily="34" charset="0"/>
              <a:cs typeface="Arial" panose="020B0604020202020204" pitchFamily="34" charset="0"/>
            </a:endParaRPr>
          </a:p>
          <a:p>
            <a:r>
              <a:rPr lang="en-US" sz="1200" dirty="0">
                <a:latin typeface="Arial" panose="020B0604020202020204" pitchFamily="34" charset="0"/>
                <a:cs typeface="Arial" panose="020B0604020202020204" pitchFamily="34" charset="0"/>
              </a:rPr>
              <a:t>NOTE:  the x coordinate shows the “nominal” frequency, i.e., the frequency that has been set via ‘</a:t>
            </a:r>
            <a:r>
              <a:rPr lang="en-US" sz="1200" b="1" dirty="0" err="1">
                <a:latin typeface="Arial" panose="020B0604020202020204" pitchFamily="34" charset="0"/>
                <a:cs typeface="Arial" panose="020B0604020202020204" pitchFamily="34" charset="0"/>
              </a:rPr>
              <a:t>cpupower</a:t>
            </a:r>
            <a:r>
              <a:rPr lang="en-US" sz="1200" b="1" dirty="0">
                <a:latin typeface="Arial" panose="020B0604020202020204" pitchFamily="34" charset="0"/>
                <a:cs typeface="Arial" panose="020B0604020202020204" pitchFamily="34" charset="0"/>
              </a:rPr>
              <a:t> frequency-set</a:t>
            </a:r>
            <a:r>
              <a:rPr lang="en-US" sz="1200" dirty="0">
                <a:latin typeface="Arial" panose="020B0604020202020204" pitchFamily="34" charset="0"/>
                <a:cs typeface="Arial" panose="020B0604020202020204" pitchFamily="34" charset="0"/>
              </a:rPr>
              <a:t>’. </a:t>
            </a:r>
          </a:p>
          <a:p>
            <a:r>
              <a:rPr lang="en-US" sz="1200" dirty="0">
                <a:latin typeface="Arial" panose="020B0604020202020204" pitchFamily="34" charset="0"/>
                <a:cs typeface="Arial" panose="020B0604020202020204" pitchFamily="34" charset="0"/>
              </a:rPr>
              <a:t>This does not always stay constant during the run, especially x86 have a “high frequency” turbo mode that is switched on/off depending on load.</a:t>
            </a:r>
            <a:endParaRPr lang="en-GB" dirty="0"/>
          </a:p>
        </p:txBody>
      </p:sp>
      <p:sp>
        <p:nvSpPr>
          <p:cNvPr id="4" name="Slide Number Placeholder 3"/>
          <p:cNvSpPr>
            <a:spLocks noGrp="1"/>
          </p:cNvSpPr>
          <p:nvPr>
            <p:ph type="sldNum" sz="quarter" idx="5"/>
          </p:nvPr>
        </p:nvSpPr>
        <p:spPr/>
        <p:txBody>
          <a:bodyPr/>
          <a:lstStyle/>
          <a:p>
            <a:fld id="{483BAF5E-7C9B-491F-9B9F-41567A7871F1}" type="slidenum">
              <a:rPr lang="en-GB" smtClean="0"/>
              <a:t>12</a:t>
            </a:fld>
            <a:endParaRPr lang="en-GB"/>
          </a:p>
        </p:txBody>
      </p:sp>
    </p:spTree>
    <p:extLst>
      <p:ext uri="{BB962C8B-B14F-4D97-AF65-F5344CB8AC3E}">
        <p14:creationId xmlns:p14="http://schemas.microsoft.com/office/powerpoint/2010/main" val="25991233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dirty="0"/>
              <a:t>PDU specs:  </a:t>
            </a:r>
            <a:r>
              <a:rPr lang="en-US" sz="1800" b="0" i="0" u="none" strike="noStrike" baseline="0" dirty="0">
                <a:latin typeface="ArialUnicodeMS"/>
              </a:rPr>
              <a:t>APC Easy Rack PDU, Metered, </a:t>
            </a:r>
            <a:r>
              <a:rPr lang="pl-PL" sz="1800" b="0" i="0" u="none" strike="noStrike" baseline="0" dirty="0">
                <a:latin typeface="ArialUnicodeMS"/>
              </a:rPr>
              <a:t>1U, 1 Phase, 3.7kW, 230V, 16A, 8</a:t>
            </a:r>
            <a:r>
              <a:rPr lang="en-US" sz="1800" b="0" i="0" u="none" strike="noStrike" baseline="0" dirty="0">
                <a:latin typeface="ArialUnicodeMS"/>
              </a:rPr>
              <a:t> </a:t>
            </a:r>
            <a:r>
              <a:rPr lang="sv-SE" sz="1800" b="0" i="0" u="none" strike="noStrike" baseline="0" dirty="0">
                <a:latin typeface="ArialUnicodeMS"/>
              </a:rPr>
              <a:t>x C13 outlets, IEC60320 C20 inlet</a:t>
            </a:r>
            <a:endParaRPr lang="en-GB" dirty="0"/>
          </a:p>
        </p:txBody>
      </p:sp>
      <p:sp>
        <p:nvSpPr>
          <p:cNvPr id="4" name="Slide Number Placeholder 3"/>
          <p:cNvSpPr>
            <a:spLocks noGrp="1"/>
          </p:cNvSpPr>
          <p:nvPr>
            <p:ph type="sldNum" sz="quarter" idx="5"/>
          </p:nvPr>
        </p:nvSpPr>
        <p:spPr/>
        <p:txBody>
          <a:bodyPr/>
          <a:lstStyle/>
          <a:p>
            <a:fld id="{483BAF5E-7C9B-491F-9B9F-41567A7871F1}" type="slidenum">
              <a:rPr lang="en-GB" smtClean="0"/>
              <a:t>13</a:t>
            </a:fld>
            <a:endParaRPr lang="en-GB"/>
          </a:p>
        </p:txBody>
      </p:sp>
    </p:spTree>
    <p:extLst>
      <p:ext uri="{BB962C8B-B14F-4D97-AF65-F5344CB8AC3E}">
        <p14:creationId xmlns:p14="http://schemas.microsoft.com/office/powerpoint/2010/main" val="1394897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baseline</a:t>
            </a:r>
            <a:endParaRPr lang="en-GB" dirty="0"/>
          </a:p>
        </p:txBody>
      </p:sp>
      <p:sp>
        <p:nvSpPr>
          <p:cNvPr id="4" name="Slide Number Placeholder 3"/>
          <p:cNvSpPr>
            <a:spLocks noGrp="1"/>
          </p:cNvSpPr>
          <p:nvPr>
            <p:ph type="sldNum" sz="quarter" idx="5"/>
          </p:nvPr>
        </p:nvSpPr>
        <p:spPr/>
        <p:txBody>
          <a:bodyPr/>
          <a:lstStyle/>
          <a:p>
            <a:fld id="{483BAF5E-7C9B-491F-9B9F-41567A7871F1}" type="slidenum">
              <a:rPr lang="en-GB" smtClean="0"/>
              <a:t>14</a:t>
            </a:fld>
            <a:endParaRPr lang="en-GB"/>
          </a:p>
        </p:txBody>
      </p:sp>
    </p:spTree>
    <p:extLst>
      <p:ext uri="{BB962C8B-B14F-4D97-AF65-F5344CB8AC3E}">
        <p14:creationId xmlns:p14="http://schemas.microsoft.com/office/powerpoint/2010/main" val="37263492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Key points:</a:t>
            </a:r>
          </a:p>
          <a:p>
            <a:endParaRPr lang="en-US" dirty="0"/>
          </a:p>
          <a:p>
            <a:pPr marL="0" marR="0">
              <a:spcBef>
                <a:spcPts val="0"/>
              </a:spcBef>
              <a:spcAft>
                <a:spcPts val="0"/>
              </a:spcAft>
            </a:pPr>
            <a:r>
              <a:rPr lang="en-US" sz="1800" dirty="0">
                <a:effectLst/>
                <a:latin typeface="Aptos" panose="020B0004020202020204" pitchFamily="34" charset="0"/>
              </a:rPr>
              <a:t>* We believe we understand the difference between the IPMI and PDU readings: largely due to OOB services on the nodes which were offline during the tests (16 W from Eclipse / Grace).</a:t>
            </a:r>
          </a:p>
          <a:p>
            <a:pPr marL="0" marR="0">
              <a:spcBef>
                <a:spcPts val="0"/>
              </a:spcBef>
              <a:spcAft>
                <a:spcPts val="0"/>
              </a:spcAft>
            </a:pPr>
            <a:r>
              <a:rPr lang="en-US" sz="1800" dirty="0">
                <a:effectLst/>
                <a:latin typeface="Aptos" panose="020B0004020202020204" pitchFamily="34" charset="0"/>
              </a:rPr>
              <a:t> </a:t>
            </a:r>
          </a:p>
          <a:p>
            <a:pPr marL="0" marR="0">
              <a:spcBef>
                <a:spcPts val="0"/>
              </a:spcBef>
              <a:spcAft>
                <a:spcPts val="0"/>
              </a:spcAft>
            </a:pPr>
            <a:r>
              <a:rPr lang="en-US" sz="1800" dirty="0">
                <a:effectLst/>
                <a:latin typeface="Aptos" panose="020B0004020202020204" pitchFamily="34" charset="0"/>
              </a:rPr>
              <a:t>* We can quantify the difference between IPMI and PDU readings for a single host (e.g. ~1% on Eclipse hosts under load, about 4.5% on Grace when idle), but this needs to be done for each type of hardware and at various load levels.  IPMI accuracy / usefulness will vary from one type of host to another.  There will likely not be a general rule, which we knew.  These are preliminary results, and there is work to be done here.  </a:t>
            </a:r>
          </a:p>
          <a:p>
            <a:pPr marL="0" marR="0">
              <a:spcBef>
                <a:spcPts val="0"/>
              </a:spcBef>
              <a:spcAft>
                <a:spcPts val="0"/>
              </a:spcAft>
            </a:pPr>
            <a:r>
              <a:rPr lang="en-US" sz="1800" dirty="0">
                <a:effectLst/>
                <a:latin typeface="Aptos" panose="020B0004020202020204" pitchFamily="34" charset="0"/>
              </a:rPr>
              <a:t> </a:t>
            </a:r>
          </a:p>
          <a:p>
            <a:pPr marL="0" marR="0">
              <a:spcBef>
                <a:spcPts val="0"/>
              </a:spcBef>
              <a:spcAft>
                <a:spcPts val="0"/>
              </a:spcAft>
            </a:pPr>
            <a:r>
              <a:rPr lang="en-US" sz="1800" dirty="0">
                <a:effectLst/>
                <a:latin typeface="Aptos" panose="020B0004020202020204" pitchFamily="34" charset="0"/>
              </a:rPr>
              <a:t>* Our Eclipse test nodes exhibit significant variation when idle which makes </a:t>
            </a:r>
            <a:r>
              <a:rPr lang="en-US" sz="1800" dirty="0" err="1">
                <a:effectLst/>
                <a:latin typeface="Aptos" panose="020B0004020202020204" pitchFamily="34" charset="0"/>
              </a:rPr>
              <a:t>characterisation</a:t>
            </a:r>
            <a:r>
              <a:rPr lang="en-US" sz="1800" dirty="0">
                <a:effectLst/>
                <a:latin typeface="Aptos" panose="020B0004020202020204" pitchFamily="34" charset="0"/>
              </a:rPr>
              <a:t> tricky.  Grace is much more consistent.  This could be due to relative price point of the hardware, i.e. cheap PSUs in the Eclipse boxes? </a:t>
            </a:r>
          </a:p>
          <a:p>
            <a:pPr marL="0" marR="0">
              <a:spcBef>
                <a:spcPts val="0"/>
              </a:spcBef>
              <a:spcAft>
                <a:spcPts val="0"/>
              </a:spcAft>
            </a:pPr>
            <a:r>
              <a:rPr lang="en-US" sz="1800" dirty="0">
                <a:effectLst/>
                <a:latin typeface="Aptos" panose="020B0004020202020204" pitchFamily="34" charset="0"/>
              </a:rPr>
              <a:t> </a:t>
            </a:r>
          </a:p>
          <a:p>
            <a:pPr marL="0" marR="0">
              <a:spcBef>
                <a:spcPts val="0"/>
              </a:spcBef>
              <a:spcAft>
                <a:spcPts val="0"/>
              </a:spcAft>
            </a:pPr>
            <a:r>
              <a:rPr lang="en-US" sz="1800" dirty="0">
                <a:effectLst/>
                <a:latin typeface="Aptos" panose="020B0004020202020204" pitchFamily="34" charset="0"/>
              </a:rPr>
              <a:t>Worthy of further consideration: powering a node down will reduce power dissipation, but can totally mess with your PF, presumably as PF correction in the PSUs is ineffective / inactive when only minimal power is supplied.  Will have to correct elsewhere to keep utility suppliers happy.</a:t>
            </a:r>
          </a:p>
          <a:p>
            <a:endParaRPr lang="en-GB" dirty="0"/>
          </a:p>
        </p:txBody>
      </p:sp>
      <p:sp>
        <p:nvSpPr>
          <p:cNvPr id="4" name="Slide Number Placeholder 3"/>
          <p:cNvSpPr>
            <a:spLocks noGrp="1"/>
          </p:cNvSpPr>
          <p:nvPr>
            <p:ph type="sldNum" sz="quarter" idx="5"/>
          </p:nvPr>
        </p:nvSpPr>
        <p:spPr/>
        <p:txBody>
          <a:bodyPr/>
          <a:lstStyle/>
          <a:p>
            <a:fld id="{483BAF5E-7C9B-491F-9B9F-41567A7871F1}" type="slidenum">
              <a:rPr lang="en-GB" smtClean="0"/>
              <a:t>15</a:t>
            </a:fld>
            <a:endParaRPr lang="en-GB"/>
          </a:p>
        </p:txBody>
      </p:sp>
    </p:spTree>
    <p:extLst>
      <p:ext uri="{BB962C8B-B14F-4D97-AF65-F5344CB8AC3E}">
        <p14:creationId xmlns:p14="http://schemas.microsoft.com/office/powerpoint/2010/main" val="15485954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527FCA-5B99-C609-E56F-6389A919D4D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8429862-7A8C-0496-3AEA-5C6416ADD38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955C38D-38E1-37B6-6510-27B3BD8C7EF5}"/>
              </a:ext>
            </a:extLst>
          </p:cNvPr>
          <p:cNvSpPr>
            <a:spLocks noGrp="1"/>
          </p:cNvSpPr>
          <p:nvPr>
            <p:ph type="body" idx="1"/>
          </p:nvPr>
        </p:nvSpPr>
        <p:spPr/>
        <p:txBody>
          <a:bodyPr/>
          <a:lstStyle/>
          <a:p>
            <a:r>
              <a:rPr lang="en-GB" b="1" dirty="0"/>
              <a:t>European Processor Initiative</a:t>
            </a:r>
            <a:r>
              <a:rPr lang="en-GB" dirty="0"/>
              <a:t> (</a:t>
            </a:r>
            <a:r>
              <a:rPr lang="en-GB" b="1" dirty="0"/>
              <a:t>EPI</a:t>
            </a:r>
            <a:r>
              <a:rPr lang="en-GB" dirty="0"/>
              <a:t>):  </a:t>
            </a:r>
          </a:p>
          <a:p>
            <a:r>
              <a:rPr lang="en-GB" dirty="0"/>
              <a:t>  https://en.wikipedia.org/wiki/European_Processor_Initiative</a:t>
            </a:r>
          </a:p>
          <a:p>
            <a:r>
              <a:rPr lang="en-US" dirty="0"/>
              <a:t>  https://www.european-processor-initiative.eu/</a:t>
            </a:r>
          </a:p>
          <a:p>
            <a:br>
              <a:rPr lang="en-US" dirty="0"/>
            </a:br>
            <a:r>
              <a:rPr lang="en-US" dirty="0"/>
              <a:t>Here's a quick list of key motivations for adopting RISC-V architecture:</a:t>
            </a:r>
          </a:p>
          <a:p>
            <a:pPr>
              <a:buFont typeface="+mj-lt"/>
              <a:buAutoNum type="arabicPeriod"/>
            </a:pPr>
            <a:r>
              <a:rPr lang="en-US" dirty="0"/>
              <a:t>Open-source and royalty-free</a:t>
            </a:r>
          </a:p>
          <a:p>
            <a:pPr>
              <a:buFont typeface="+mj-lt"/>
              <a:buAutoNum type="arabicPeriod"/>
            </a:pPr>
            <a:r>
              <a:rPr lang="en-US" dirty="0"/>
              <a:t>Customizable and extensible</a:t>
            </a:r>
          </a:p>
          <a:p>
            <a:pPr>
              <a:buFont typeface="+mj-lt"/>
              <a:buAutoNum type="arabicPeriod"/>
            </a:pPr>
            <a:r>
              <a:rPr lang="en-US" dirty="0"/>
              <a:t>Lower power consumption</a:t>
            </a:r>
          </a:p>
          <a:p>
            <a:pPr>
              <a:buFont typeface="+mj-lt"/>
              <a:buAutoNum type="arabicPeriod"/>
            </a:pPr>
            <a:r>
              <a:rPr lang="en-US" dirty="0"/>
              <a:t>Reduced costs</a:t>
            </a:r>
          </a:p>
          <a:p>
            <a:pPr>
              <a:buFont typeface="+mj-lt"/>
              <a:buAutoNum type="arabicPeriod"/>
            </a:pPr>
            <a:r>
              <a:rPr lang="en-US" dirty="0"/>
              <a:t>Independence from proprietary architectures</a:t>
            </a:r>
          </a:p>
          <a:p>
            <a:pPr>
              <a:buFont typeface="+mj-lt"/>
              <a:buAutoNum type="arabicPeriod"/>
            </a:pPr>
            <a:r>
              <a:rPr lang="en-US" dirty="0"/>
              <a:t>Scalability across different applications</a:t>
            </a:r>
          </a:p>
          <a:p>
            <a:pPr>
              <a:buFont typeface="+mj-lt"/>
              <a:buAutoNum type="arabicPeriod"/>
            </a:pPr>
            <a:r>
              <a:rPr lang="en-US" dirty="0"/>
              <a:t>Growing ecosystem and community support</a:t>
            </a:r>
          </a:p>
          <a:p>
            <a:pPr>
              <a:buFont typeface="+mj-lt"/>
              <a:buAutoNum type="arabicPeriod"/>
            </a:pPr>
            <a:r>
              <a:rPr lang="en-US" dirty="0"/>
              <a:t>Potential for faster innovation</a:t>
            </a:r>
          </a:p>
          <a:p>
            <a:pPr>
              <a:buFont typeface="+mj-lt"/>
              <a:buAutoNum type="arabicPeriod"/>
            </a:pPr>
            <a:r>
              <a:rPr lang="en-US" dirty="0"/>
              <a:t>Alignment with European Processor Initiative (EPI)</a:t>
            </a:r>
          </a:p>
          <a:p>
            <a:pPr>
              <a:buFont typeface="+mj-lt"/>
              <a:buAutoNum type="arabicPeriod"/>
            </a:pPr>
            <a:r>
              <a:rPr lang="en-US" dirty="0"/>
              <a:t>Simplified licensing and compliance</a:t>
            </a:r>
          </a:p>
          <a:p>
            <a:endParaRPr lang="en-US" dirty="0"/>
          </a:p>
        </p:txBody>
      </p:sp>
      <p:sp>
        <p:nvSpPr>
          <p:cNvPr id="4" name="Slide Number Placeholder 3">
            <a:extLst>
              <a:ext uri="{FF2B5EF4-FFF2-40B4-BE49-F238E27FC236}">
                <a16:creationId xmlns:a16="http://schemas.microsoft.com/office/drawing/2014/main" id="{85B8985C-CBEF-B9B3-E876-610D49C6B39C}"/>
              </a:ext>
            </a:extLst>
          </p:cNvPr>
          <p:cNvSpPr>
            <a:spLocks noGrp="1"/>
          </p:cNvSpPr>
          <p:nvPr>
            <p:ph type="sldNum" sz="quarter" idx="5"/>
          </p:nvPr>
        </p:nvSpPr>
        <p:spPr/>
        <p:txBody>
          <a:bodyPr/>
          <a:lstStyle/>
          <a:p>
            <a:fld id="{483BAF5E-7C9B-491F-9B9F-41567A7871F1}" type="slidenum">
              <a:rPr lang="en-GB" smtClean="0"/>
              <a:t>16</a:t>
            </a:fld>
            <a:endParaRPr lang="en-GB"/>
          </a:p>
        </p:txBody>
      </p:sp>
    </p:spTree>
    <p:extLst>
      <p:ext uri="{BB962C8B-B14F-4D97-AF65-F5344CB8AC3E}">
        <p14:creationId xmlns:p14="http://schemas.microsoft.com/office/powerpoint/2010/main" val="35959669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527FCA-5B99-C609-E56F-6389A919D4D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8429862-7A8C-0496-3AEA-5C6416ADD38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955C38D-38E1-37B6-6510-27B3BD8C7EF5}"/>
              </a:ext>
            </a:extLst>
          </p:cNvPr>
          <p:cNvSpPr>
            <a:spLocks noGrp="1"/>
          </p:cNvSpPr>
          <p:nvPr>
            <p:ph type="body" idx="1"/>
          </p:nvPr>
        </p:nvSpPr>
        <p:spPr/>
        <p:txBody>
          <a:bodyPr/>
          <a:lstStyle/>
          <a:p>
            <a:r>
              <a:rPr lang="en-US" dirty="0"/>
              <a:t>ROOT:  https://github.com/hahnjo/root.git</a:t>
            </a:r>
          </a:p>
          <a:p>
            <a:r>
              <a:rPr lang="en-US" dirty="0"/>
              <a:t>CVMFS:  https://github.com/cvmfs/cvmfs.git</a:t>
            </a:r>
          </a:p>
          <a:p>
            <a:r>
              <a:rPr lang="en-US" dirty="0" err="1"/>
              <a:t>XRootD</a:t>
            </a:r>
            <a:r>
              <a:rPr lang="en-US" dirty="0"/>
              <a:t>:  https://github.com/xrootd/xrootd</a:t>
            </a:r>
          </a:p>
          <a:p>
            <a:r>
              <a:rPr lang="en-US" dirty="0"/>
              <a:t>Geant4:  https://gitlab.cern.ch/geant4/geant4</a:t>
            </a:r>
          </a:p>
          <a:p>
            <a:r>
              <a:rPr lang="en-US" dirty="0"/>
              <a:t>DB12:  https://github.com/DIRACGrid/DB12</a:t>
            </a:r>
            <a:br>
              <a:rPr lang="en-US" dirty="0"/>
            </a:br>
            <a:r>
              <a:rPr lang="en-US" dirty="0"/>
              <a:t>HEP-Score:  https://gitlab.cern.ch/hep-benchmarks/hep-score</a:t>
            </a:r>
          </a:p>
          <a:p>
            <a:endParaRPr lang="en-US" dirty="0"/>
          </a:p>
          <a:p>
            <a:r>
              <a:rPr lang="en-US" dirty="0"/>
              <a:t>indeed … </a:t>
            </a:r>
            <a:r>
              <a:rPr lang="en-US" sz="1200" dirty="0">
                <a:latin typeface="Arial" panose="020B0604020202020204" pitchFamily="34" charset="0"/>
                <a:cs typeface="Arial" panose="020B0604020202020204" pitchFamily="34" charset="0"/>
              </a:rPr>
              <a:t>RISC-V does not seem that good when compared to other chips, but its main selling point is the low power usage!</a:t>
            </a:r>
          </a:p>
          <a:p>
            <a:endParaRPr lang="en-US" dirty="0"/>
          </a:p>
        </p:txBody>
      </p:sp>
      <p:sp>
        <p:nvSpPr>
          <p:cNvPr id="4" name="Slide Number Placeholder 3">
            <a:extLst>
              <a:ext uri="{FF2B5EF4-FFF2-40B4-BE49-F238E27FC236}">
                <a16:creationId xmlns:a16="http://schemas.microsoft.com/office/drawing/2014/main" id="{85B8985C-CBEF-B9B3-E876-610D49C6B39C}"/>
              </a:ext>
            </a:extLst>
          </p:cNvPr>
          <p:cNvSpPr>
            <a:spLocks noGrp="1"/>
          </p:cNvSpPr>
          <p:nvPr>
            <p:ph type="sldNum" sz="quarter" idx="5"/>
          </p:nvPr>
        </p:nvSpPr>
        <p:spPr/>
        <p:txBody>
          <a:bodyPr/>
          <a:lstStyle/>
          <a:p>
            <a:fld id="{483BAF5E-7C9B-491F-9B9F-41567A7871F1}" type="slidenum">
              <a:rPr lang="en-GB" smtClean="0"/>
              <a:t>17</a:t>
            </a:fld>
            <a:endParaRPr lang="en-GB"/>
          </a:p>
        </p:txBody>
      </p:sp>
    </p:spTree>
    <p:extLst>
      <p:ext uri="{BB962C8B-B14F-4D97-AF65-F5344CB8AC3E}">
        <p14:creationId xmlns:p14="http://schemas.microsoft.com/office/powerpoint/2010/main" val="31966810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output</a:t>
            </a:r>
            <a:endParaRPr lang="en-GB" dirty="0"/>
          </a:p>
        </p:txBody>
      </p:sp>
      <p:sp>
        <p:nvSpPr>
          <p:cNvPr id="4" name="Slide Number Placeholder 3"/>
          <p:cNvSpPr>
            <a:spLocks noGrp="1"/>
          </p:cNvSpPr>
          <p:nvPr>
            <p:ph type="sldNum" sz="quarter" idx="5"/>
          </p:nvPr>
        </p:nvSpPr>
        <p:spPr/>
        <p:txBody>
          <a:bodyPr/>
          <a:lstStyle/>
          <a:p>
            <a:fld id="{483BAF5E-7C9B-491F-9B9F-41567A7871F1}" type="slidenum">
              <a:rPr lang="en-GB" smtClean="0"/>
              <a:t>18</a:t>
            </a:fld>
            <a:endParaRPr lang="en-GB"/>
          </a:p>
        </p:txBody>
      </p:sp>
    </p:spTree>
    <p:extLst>
      <p:ext uri="{BB962C8B-B14F-4D97-AF65-F5344CB8AC3E}">
        <p14:creationId xmlns:p14="http://schemas.microsoft.com/office/powerpoint/2010/main" val="8937750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outlook</a:t>
            </a:r>
            <a:endParaRPr lang="en-GB" dirty="0"/>
          </a:p>
        </p:txBody>
      </p:sp>
      <p:sp>
        <p:nvSpPr>
          <p:cNvPr id="4" name="Slide Number Placeholder 3"/>
          <p:cNvSpPr>
            <a:spLocks noGrp="1"/>
          </p:cNvSpPr>
          <p:nvPr>
            <p:ph type="sldNum" sz="quarter" idx="5"/>
          </p:nvPr>
        </p:nvSpPr>
        <p:spPr/>
        <p:txBody>
          <a:bodyPr/>
          <a:lstStyle/>
          <a:p>
            <a:fld id="{483BAF5E-7C9B-491F-9B9F-41567A7871F1}" type="slidenum">
              <a:rPr lang="en-GB" smtClean="0"/>
              <a:t>19</a:t>
            </a:fld>
            <a:endParaRPr lang="en-GB"/>
          </a:p>
        </p:txBody>
      </p:sp>
    </p:spTree>
    <p:extLst>
      <p:ext uri="{BB962C8B-B14F-4D97-AF65-F5344CB8AC3E}">
        <p14:creationId xmlns:p14="http://schemas.microsoft.com/office/powerpoint/2010/main" val="13419100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outline</a:t>
            </a:r>
            <a:endParaRPr lang="en-GB" dirty="0"/>
          </a:p>
        </p:txBody>
      </p:sp>
      <p:sp>
        <p:nvSpPr>
          <p:cNvPr id="4" name="Slide Number Placeholder 3"/>
          <p:cNvSpPr>
            <a:spLocks noGrp="1"/>
          </p:cNvSpPr>
          <p:nvPr>
            <p:ph type="sldNum" sz="quarter" idx="5"/>
          </p:nvPr>
        </p:nvSpPr>
        <p:spPr/>
        <p:txBody>
          <a:bodyPr/>
          <a:lstStyle/>
          <a:p>
            <a:fld id="{483BAF5E-7C9B-491F-9B9F-41567A7871F1}" type="slidenum">
              <a:rPr lang="en-GB" smtClean="0"/>
              <a:t>2</a:t>
            </a:fld>
            <a:endParaRPr lang="en-GB"/>
          </a:p>
        </p:txBody>
      </p:sp>
    </p:spTree>
    <p:extLst>
      <p:ext uri="{BB962C8B-B14F-4D97-AF65-F5344CB8AC3E}">
        <p14:creationId xmlns:p14="http://schemas.microsoft.com/office/powerpoint/2010/main" val="11648263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end</a:t>
            </a:r>
          </a:p>
        </p:txBody>
      </p:sp>
      <p:sp>
        <p:nvSpPr>
          <p:cNvPr id="4" name="Slide Number Placeholder 3"/>
          <p:cNvSpPr>
            <a:spLocks noGrp="1"/>
          </p:cNvSpPr>
          <p:nvPr>
            <p:ph type="sldNum" sz="quarter" idx="5"/>
          </p:nvPr>
        </p:nvSpPr>
        <p:spPr/>
        <p:txBody>
          <a:bodyPr/>
          <a:lstStyle/>
          <a:p>
            <a:fld id="{A65CFA56-DF8D-4AFF-9953-9F009D79072F}" type="slidenum">
              <a:rPr lang="en-GB" smtClean="0"/>
              <a:t>20</a:t>
            </a:fld>
            <a:endParaRPr lang="en-GB"/>
          </a:p>
        </p:txBody>
      </p:sp>
    </p:spTree>
    <p:extLst>
      <p:ext uri="{BB962C8B-B14F-4D97-AF65-F5344CB8AC3E}">
        <p14:creationId xmlns:p14="http://schemas.microsoft.com/office/powerpoint/2010/main" val="24194895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Glasgow updates</a:t>
            </a:r>
            <a:endParaRPr lang="en-GB" dirty="0"/>
          </a:p>
        </p:txBody>
      </p:sp>
      <p:sp>
        <p:nvSpPr>
          <p:cNvPr id="4" name="Slide Number Placeholder 3"/>
          <p:cNvSpPr>
            <a:spLocks noGrp="1"/>
          </p:cNvSpPr>
          <p:nvPr>
            <p:ph type="sldNum" sz="quarter" idx="5"/>
          </p:nvPr>
        </p:nvSpPr>
        <p:spPr/>
        <p:txBody>
          <a:bodyPr/>
          <a:lstStyle/>
          <a:p>
            <a:fld id="{483BAF5E-7C9B-491F-9B9F-41567A7871F1}" type="slidenum">
              <a:rPr lang="en-GB" smtClean="0"/>
              <a:t>21</a:t>
            </a:fld>
            <a:endParaRPr lang="en-GB"/>
          </a:p>
        </p:txBody>
      </p:sp>
    </p:spTree>
    <p:extLst>
      <p:ext uri="{BB962C8B-B14F-4D97-AF65-F5344CB8AC3E}">
        <p14:creationId xmlns:p14="http://schemas.microsoft.com/office/powerpoint/2010/main" val="1323045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u="sng" dirty="0"/>
              <a:t>Wordy explanation/motivation:</a:t>
            </a:r>
            <a:br>
              <a:rPr lang="en-US" sz="1200" dirty="0"/>
            </a:br>
            <a:r>
              <a:rPr lang="en-US" sz="1200" dirty="0"/>
              <a:t>  Neither the Max nor the Average power is the best way of characterizing the performance. The Max can be exaggerated by significant 'spikes' that can momentarily be higher than the plateau; the average is suppressed by the low-power start-up phase that can extend to 20% of the run-time for the short jobs in the HEP-Score suite. Thus, using Max power will underestimate HEP-Score/Watt and using Average power will overestimate HEP-Score/Watt. Instead, we propose to use the average power calculated from the 75-95% </a:t>
            </a:r>
            <a:r>
              <a:rPr lang="en-US" sz="1200" dirty="0" err="1"/>
              <a:t>quaNtile</a:t>
            </a:r>
            <a:r>
              <a:rPr lang="en-US" sz="1200" dirty="0"/>
              <a:t>. The upper quartile eliminates most of the start-up phase that would be over-emphasized by short benchmarking jobs, while the cut of the highest 5% prevents power spikes to have any significant effect. </a:t>
            </a:r>
          </a:p>
          <a:p>
            <a:r>
              <a:rPr lang="en-US" sz="1200" dirty="0"/>
              <a:t>The result is relatively insensitive to the shape of the distribution and well fits the upper plateau in the power drain plots, while giving less importance to the start-up phase and to isolated spikes in power. It can be noted that the modal power itself (the mode of the power distribution, corresponding to the most common power-draw) is a good estimate for single workloads, but not for the combination of different workloads in the HEP-Score suite that can have different power draws.</a:t>
            </a:r>
            <a:endParaRPr lang="en-GB" sz="1200" dirty="0"/>
          </a:p>
        </p:txBody>
      </p:sp>
      <p:sp>
        <p:nvSpPr>
          <p:cNvPr id="4" name="Slide Number Placeholder 3"/>
          <p:cNvSpPr>
            <a:spLocks noGrp="1"/>
          </p:cNvSpPr>
          <p:nvPr>
            <p:ph type="sldNum" sz="quarter" idx="5"/>
          </p:nvPr>
        </p:nvSpPr>
        <p:spPr/>
        <p:txBody>
          <a:bodyPr/>
          <a:lstStyle/>
          <a:p>
            <a:fld id="{483BAF5E-7C9B-491F-9B9F-41567A7871F1}" type="slidenum">
              <a:rPr lang="en-GB" smtClean="0"/>
              <a:t>22</a:t>
            </a:fld>
            <a:endParaRPr lang="en-GB"/>
          </a:p>
        </p:txBody>
      </p:sp>
    </p:spTree>
    <p:extLst>
      <p:ext uri="{BB962C8B-B14F-4D97-AF65-F5344CB8AC3E}">
        <p14:creationId xmlns:p14="http://schemas.microsoft.com/office/powerpoint/2010/main" val="10181408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to better understand the HEP-Score/Watt graph: the ranking slightly changed with the new definition power </a:t>
            </a:r>
            <a:r>
              <a:rPr lang="en-US" dirty="0" err="1"/>
              <a:t>F.o.M</a:t>
            </a:r>
            <a:r>
              <a:rPr lang="en-US" dirty="0"/>
              <a:t>.</a:t>
            </a:r>
          </a:p>
          <a:p>
            <a:r>
              <a:rPr lang="en-US" dirty="0"/>
              <a:t>Also confirmed by the Frequency Scan:  the HEP-Score shown here corresponds to the last data point in the frequency plot (i.e., the highest frequency set).</a:t>
            </a:r>
            <a:endParaRPr lang="en-GB" dirty="0"/>
          </a:p>
        </p:txBody>
      </p:sp>
      <p:sp>
        <p:nvSpPr>
          <p:cNvPr id="4" name="Slide Number Placeholder 3"/>
          <p:cNvSpPr>
            <a:spLocks noGrp="1"/>
          </p:cNvSpPr>
          <p:nvPr>
            <p:ph type="sldNum" sz="quarter" idx="5"/>
          </p:nvPr>
        </p:nvSpPr>
        <p:spPr/>
        <p:txBody>
          <a:bodyPr/>
          <a:lstStyle/>
          <a:p>
            <a:fld id="{483BAF5E-7C9B-491F-9B9F-41567A7871F1}" type="slidenum">
              <a:rPr lang="en-GB" smtClean="0"/>
              <a:t>23</a:t>
            </a:fld>
            <a:endParaRPr lang="en-GB"/>
          </a:p>
        </p:txBody>
      </p:sp>
    </p:spTree>
    <p:extLst>
      <p:ext uri="{BB962C8B-B14F-4D97-AF65-F5344CB8AC3E}">
        <p14:creationId xmlns:p14="http://schemas.microsoft.com/office/powerpoint/2010/main" val="3959171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Dwayne’s</a:t>
            </a:r>
            <a:endParaRPr lang="en-GB" dirty="0"/>
          </a:p>
        </p:txBody>
      </p:sp>
      <p:sp>
        <p:nvSpPr>
          <p:cNvPr id="4" name="Slide Number Placeholder 3"/>
          <p:cNvSpPr>
            <a:spLocks noGrp="1"/>
          </p:cNvSpPr>
          <p:nvPr>
            <p:ph type="sldNum" sz="quarter" idx="5"/>
          </p:nvPr>
        </p:nvSpPr>
        <p:spPr/>
        <p:txBody>
          <a:bodyPr/>
          <a:lstStyle/>
          <a:p>
            <a:fld id="{483BAF5E-7C9B-491F-9B9F-41567A7871F1}" type="slidenum">
              <a:rPr lang="en-GB" smtClean="0"/>
              <a:t>24</a:t>
            </a:fld>
            <a:endParaRPr lang="en-GB"/>
          </a:p>
        </p:txBody>
      </p:sp>
    </p:spTree>
    <p:extLst>
      <p:ext uri="{BB962C8B-B14F-4D97-AF65-F5344CB8AC3E}">
        <p14:creationId xmlns:p14="http://schemas.microsoft.com/office/powerpoint/2010/main" val="388127058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527FCA-5B99-C609-E56F-6389A919D4D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8429862-7A8C-0496-3AEA-5C6416ADD38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955C38D-38E1-37B6-6510-27B3BD8C7EF5}"/>
              </a:ext>
            </a:extLst>
          </p:cNvPr>
          <p:cNvSpPr>
            <a:spLocks noGrp="1"/>
          </p:cNvSpPr>
          <p:nvPr>
            <p:ph type="body" idx="1"/>
          </p:nvPr>
        </p:nvSpPr>
        <p:spPr/>
        <p:txBody>
          <a:bodyPr/>
          <a:lstStyle/>
          <a:p>
            <a:r>
              <a:rPr lang="en-US" dirty="0"/>
              <a:t>ROOT:  https://github.com/hahnjo/root.git</a:t>
            </a:r>
          </a:p>
          <a:p>
            <a:r>
              <a:rPr lang="en-US" dirty="0"/>
              <a:t>CVMFS:  https://github.com/cvmfs/cvmfs.git</a:t>
            </a:r>
          </a:p>
          <a:p>
            <a:r>
              <a:rPr lang="en-US" dirty="0" err="1"/>
              <a:t>XRootD</a:t>
            </a:r>
            <a:r>
              <a:rPr lang="en-US" dirty="0"/>
              <a:t>:  https://github.com/xrootd/xrootd</a:t>
            </a:r>
          </a:p>
          <a:p>
            <a:r>
              <a:rPr lang="en-US" dirty="0"/>
              <a:t>Geant4:  https://gitlab.cern.ch/geant4/geant4</a:t>
            </a:r>
          </a:p>
          <a:p>
            <a:r>
              <a:rPr lang="en-US" dirty="0"/>
              <a:t>DB12:  https://github.com/DIRACGrid/DB12</a:t>
            </a:r>
            <a:br>
              <a:rPr lang="en-US" dirty="0"/>
            </a:br>
            <a:r>
              <a:rPr lang="en-US" dirty="0"/>
              <a:t>HEP-Score:  https://gitlab.cern.ch/hep-benchmarks/hep-score</a:t>
            </a:r>
          </a:p>
        </p:txBody>
      </p:sp>
      <p:sp>
        <p:nvSpPr>
          <p:cNvPr id="4" name="Slide Number Placeholder 3">
            <a:extLst>
              <a:ext uri="{FF2B5EF4-FFF2-40B4-BE49-F238E27FC236}">
                <a16:creationId xmlns:a16="http://schemas.microsoft.com/office/drawing/2014/main" id="{85B8985C-CBEF-B9B3-E876-610D49C6B39C}"/>
              </a:ext>
            </a:extLst>
          </p:cNvPr>
          <p:cNvSpPr>
            <a:spLocks noGrp="1"/>
          </p:cNvSpPr>
          <p:nvPr>
            <p:ph type="sldNum" sz="quarter" idx="5"/>
          </p:nvPr>
        </p:nvSpPr>
        <p:spPr/>
        <p:txBody>
          <a:bodyPr/>
          <a:lstStyle/>
          <a:p>
            <a:fld id="{483BAF5E-7C9B-491F-9B9F-41567A7871F1}" type="slidenum">
              <a:rPr lang="en-GB" smtClean="0"/>
              <a:t>25</a:t>
            </a:fld>
            <a:endParaRPr lang="en-GB"/>
          </a:p>
        </p:txBody>
      </p:sp>
    </p:spTree>
    <p:extLst>
      <p:ext uri="{BB962C8B-B14F-4D97-AF65-F5344CB8AC3E}">
        <p14:creationId xmlns:p14="http://schemas.microsoft.com/office/powerpoint/2010/main" val="219753377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a:r>
          </a:p>
        </p:txBody>
      </p:sp>
      <p:sp>
        <p:nvSpPr>
          <p:cNvPr id="4" name="Slide Number Placeholder 3"/>
          <p:cNvSpPr>
            <a:spLocks noGrp="1"/>
          </p:cNvSpPr>
          <p:nvPr>
            <p:ph type="sldNum" sz="quarter" idx="5"/>
          </p:nvPr>
        </p:nvSpPr>
        <p:spPr/>
        <p:txBody>
          <a:bodyPr/>
          <a:lstStyle/>
          <a:p>
            <a:fld id="{A65CFA56-DF8D-4AFF-9953-9F009D79072F}" type="slidenum">
              <a:rPr lang="en-GB" smtClean="0"/>
              <a:t>26</a:t>
            </a:fld>
            <a:endParaRPr lang="en-GB"/>
          </a:p>
        </p:txBody>
      </p:sp>
    </p:spTree>
    <p:extLst>
      <p:ext uri="{BB962C8B-B14F-4D97-AF65-F5344CB8AC3E}">
        <p14:creationId xmlns:p14="http://schemas.microsoft.com/office/powerpoint/2010/main" val="34003185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hardware currently in production at Glasgow Tier2 compute cluster</a:t>
            </a:r>
            <a:endParaRPr lang="en-GB" dirty="0"/>
          </a:p>
        </p:txBody>
      </p:sp>
      <p:sp>
        <p:nvSpPr>
          <p:cNvPr id="4" name="Slide Number Placeholder 3"/>
          <p:cNvSpPr>
            <a:spLocks noGrp="1"/>
          </p:cNvSpPr>
          <p:nvPr>
            <p:ph type="sldNum" sz="quarter" idx="5"/>
          </p:nvPr>
        </p:nvSpPr>
        <p:spPr/>
        <p:txBody>
          <a:bodyPr/>
          <a:lstStyle/>
          <a:p>
            <a:fld id="{483BAF5E-7C9B-491F-9B9F-41567A7871F1}" type="slidenum">
              <a:rPr lang="en-GB" smtClean="0"/>
              <a:t>3</a:t>
            </a:fld>
            <a:endParaRPr lang="en-GB"/>
          </a:p>
        </p:txBody>
      </p:sp>
    </p:spTree>
    <p:extLst>
      <p:ext uri="{BB962C8B-B14F-4D97-AF65-F5344CB8AC3E}">
        <p14:creationId xmlns:p14="http://schemas.microsoft.com/office/powerpoint/2010/main" val="4133419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updates</a:t>
            </a:r>
            <a:endParaRPr lang="en-GB" dirty="0"/>
          </a:p>
        </p:txBody>
      </p:sp>
      <p:sp>
        <p:nvSpPr>
          <p:cNvPr id="4" name="Slide Number Placeholder 3"/>
          <p:cNvSpPr>
            <a:spLocks noGrp="1"/>
          </p:cNvSpPr>
          <p:nvPr>
            <p:ph type="sldNum" sz="quarter" idx="5"/>
          </p:nvPr>
        </p:nvSpPr>
        <p:spPr/>
        <p:txBody>
          <a:bodyPr/>
          <a:lstStyle/>
          <a:p>
            <a:fld id="{483BAF5E-7C9B-491F-9B9F-41567A7871F1}" type="slidenum">
              <a:rPr lang="en-GB" smtClean="0"/>
              <a:t>4</a:t>
            </a:fld>
            <a:endParaRPr lang="en-GB"/>
          </a:p>
        </p:txBody>
      </p:sp>
    </p:spTree>
    <p:extLst>
      <p:ext uri="{BB962C8B-B14F-4D97-AF65-F5344CB8AC3E}">
        <p14:creationId xmlns:p14="http://schemas.microsoft.com/office/powerpoint/2010/main" val="40681121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latin typeface="Arial" panose="020B0604020202020204" pitchFamily="34" charset="0"/>
                <a:cs typeface="Arial" panose="020B0604020202020204" pitchFamily="34" charset="0"/>
              </a:rPr>
              <a:t>ce01.gla.scotgrid.ac.uk</a:t>
            </a:r>
          </a:p>
          <a:p>
            <a:r>
              <a:rPr lang="en-GB" dirty="0">
                <a:latin typeface="Arial" panose="020B0604020202020204" pitchFamily="34" charset="0"/>
                <a:cs typeface="Arial" panose="020B0604020202020204" pitchFamily="34" charset="0"/>
              </a:rPr>
              <a:t>ce02.gla.scotgrid.ac.uk</a:t>
            </a:r>
          </a:p>
          <a:p>
            <a:r>
              <a:rPr lang="en-GB" dirty="0">
                <a:latin typeface="Arial" panose="020B0604020202020204" pitchFamily="34" charset="0"/>
                <a:cs typeface="Arial" panose="020B0604020202020204" pitchFamily="34" charset="0"/>
              </a:rPr>
              <a:t>ce03.gla.scotgrid.ac.uk</a:t>
            </a:r>
          </a:p>
          <a:p>
            <a:r>
              <a:rPr lang="en-GB" dirty="0">
                <a:latin typeface="Arial" panose="020B0604020202020204" pitchFamily="34" charset="0"/>
                <a:cs typeface="Arial" panose="020B0604020202020204" pitchFamily="34" charset="0"/>
              </a:rPr>
              <a:t>ce04.gla.scotgrid.ac.uk</a:t>
            </a:r>
          </a:p>
          <a:p>
            <a:endParaRPr lang="en-GB" dirty="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ce-test.gla.scotgrid.ac.uk</a:t>
            </a:r>
          </a:p>
          <a:p>
            <a:endParaRPr lang="en-GB"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483BAF5E-7C9B-491F-9B9F-41567A7871F1}" type="slidenum">
              <a:rPr lang="en-GB" smtClean="0"/>
              <a:t>5</a:t>
            </a:fld>
            <a:endParaRPr lang="en-GB"/>
          </a:p>
        </p:txBody>
      </p:sp>
    </p:spTree>
    <p:extLst>
      <p:ext uri="{BB962C8B-B14F-4D97-AF65-F5344CB8AC3E}">
        <p14:creationId xmlns:p14="http://schemas.microsoft.com/office/powerpoint/2010/main" val="1141022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latin typeface="Arial" panose="020B0604020202020204" pitchFamily="34" charset="0"/>
                <a:cs typeface="Arial" panose="020B0604020202020204" pitchFamily="34" charset="0"/>
              </a:rPr>
              <a:t>dual queue issues</a:t>
            </a:r>
          </a:p>
          <a:p>
            <a:endParaRPr lang="en-GB" dirty="0"/>
          </a:p>
        </p:txBody>
      </p:sp>
      <p:sp>
        <p:nvSpPr>
          <p:cNvPr id="4" name="Slide Number Placeholder 3"/>
          <p:cNvSpPr>
            <a:spLocks noGrp="1"/>
          </p:cNvSpPr>
          <p:nvPr>
            <p:ph type="sldNum" sz="quarter" idx="5"/>
          </p:nvPr>
        </p:nvSpPr>
        <p:spPr/>
        <p:txBody>
          <a:bodyPr/>
          <a:lstStyle/>
          <a:p>
            <a:fld id="{483BAF5E-7C9B-491F-9B9F-41567A7871F1}" type="slidenum">
              <a:rPr lang="en-GB" smtClean="0"/>
              <a:t>6</a:t>
            </a:fld>
            <a:endParaRPr lang="en-GB"/>
          </a:p>
        </p:txBody>
      </p:sp>
    </p:spTree>
    <p:extLst>
      <p:ext uri="{BB962C8B-B14F-4D97-AF65-F5344CB8AC3E}">
        <p14:creationId xmlns:p14="http://schemas.microsoft.com/office/powerpoint/2010/main" val="17373162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dual queue config</a:t>
            </a:r>
            <a:endParaRPr lang="en-GB" dirty="0"/>
          </a:p>
        </p:txBody>
      </p:sp>
      <p:sp>
        <p:nvSpPr>
          <p:cNvPr id="4" name="Slide Number Placeholder 3"/>
          <p:cNvSpPr>
            <a:spLocks noGrp="1"/>
          </p:cNvSpPr>
          <p:nvPr>
            <p:ph type="sldNum" sz="quarter" idx="5"/>
          </p:nvPr>
        </p:nvSpPr>
        <p:spPr/>
        <p:txBody>
          <a:bodyPr/>
          <a:lstStyle/>
          <a:p>
            <a:fld id="{483BAF5E-7C9B-491F-9B9F-41567A7871F1}" type="slidenum">
              <a:rPr lang="en-GB" smtClean="0"/>
              <a:t>7</a:t>
            </a:fld>
            <a:endParaRPr lang="en-GB"/>
          </a:p>
        </p:txBody>
      </p:sp>
    </p:spTree>
    <p:extLst>
      <p:ext uri="{BB962C8B-B14F-4D97-AF65-F5344CB8AC3E}">
        <p14:creationId xmlns:p14="http://schemas.microsoft.com/office/powerpoint/2010/main" val="28632626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GDB </a:t>
            </a:r>
            <a:r>
              <a:rPr lang="en-US" sz="1200" dirty="0">
                <a:latin typeface="Arial" panose="020B0604020202020204" pitchFamily="34" charset="0"/>
                <a:cs typeface="Arial" panose="020B0604020202020204" pitchFamily="34" charset="0"/>
              </a:rPr>
              <a:t>(June 2024 @ CERN</a:t>
            </a:r>
            <a:r>
              <a:rPr lang="en-US" dirty="0"/>
              <a:t>):  https://indico.cern.ch/event/1356135/</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ATLAS:  https://indico.cern.ch/event/1356135/contributions/5971895/attachments/2875966/5036670/20240612%20ARM%20for%20ATLAS.pdf</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(all ok, ready to pledge)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CMS:  https://indico.cern.ch/event/1356135/contributions/5971888/attachments/2875790/5036232/GDB_WLCG_CMS_Adriano_12Jun24_Pub.pdf</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(ok Monte Carlo simulations, significant differences for detector data, not ready to pledge</a:t>
            </a:r>
            <a:r>
              <a:rPr lang="en-US"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ALICE:  https://indico.cern.ch/event/1356135/contributions/5971898/attachments/2875360/5035311/ARM%20in%20ALICE.pdf</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(ok </a:t>
            </a:r>
            <a:r>
              <a:rPr lang="en-US" sz="1200" dirty="0">
                <a:latin typeface="Arial" panose="020B0604020202020204" pitchFamily="34" charset="0"/>
                <a:cs typeface="Arial" panose="020B0604020202020204" pitchFamily="34" charset="0"/>
              </a:rPr>
              <a:t>MC simulation jobs, no analysis workflows</a:t>
            </a:r>
            <a:r>
              <a:rPr lang="en-US"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a:t>LHCb</a:t>
            </a:r>
            <a:r>
              <a:rPr lang="en-US" dirty="0"/>
              <a:t>:  https://indico.cern.ch/event/1356135/contributions/5971887/attachments/2873979/5036103/20240612%20GDB%20-%20ARM%20status%20(1).pdf</a:t>
            </a:r>
          </a:p>
          <a:p>
            <a:pPr algn="l"/>
            <a:r>
              <a:rPr lang="en-GB" dirty="0"/>
              <a:t>(</a:t>
            </a:r>
            <a:r>
              <a:rPr lang="en-GB" sz="1800" b="0" i="0" u="none" strike="noStrike" baseline="0" dirty="0">
                <a:solidFill>
                  <a:srgbClr val="595959"/>
                </a:solidFill>
                <a:latin typeface="ArialMT"/>
              </a:rPr>
              <a:t>groundwork done</a:t>
            </a:r>
            <a:r>
              <a:rPr lang="en-US" sz="1800" b="0" i="0" u="none" strike="noStrike" baseline="0" dirty="0">
                <a:solidFill>
                  <a:srgbClr val="595959"/>
                </a:solidFill>
                <a:latin typeface="ArialMT"/>
              </a:rPr>
              <a:t>, full physics validation not done, creation of test-samples demonstrated, production use of ARM unlikely before end of 2024</a:t>
            </a:r>
            <a:r>
              <a:rPr lang="en-GB"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483BAF5E-7C9B-491F-9B9F-41567A7871F1}" type="slidenum">
              <a:rPr lang="en-GB" smtClean="0"/>
              <a:t>8</a:t>
            </a:fld>
            <a:endParaRPr lang="en-GB"/>
          </a:p>
        </p:txBody>
      </p:sp>
    </p:spTree>
    <p:extLst>
      <p:ext uri="{BB962C8B-B14F-4D97-AF65-F5344CB8AC3E}">
        <p14:creationId xmlns:p14="http://schemas.microsoft.com/office/powerpoint/2010/main" val="2573234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in-house</a:t>
            </a:r>
            <a:endParaRPr lang="en-GB" dirty="0"/>
          </a:p>
        </p:txBody>
      </p:sp>
      <p:sp>
        <p:nvSpPr>
          <p:cNvPr id="4" name="Slide Number Placeholder 3"/>
          <p:cNvSpPr>
            <a:spLocks noGrp="1"/>
          </p:cNvSpPr>
          <p:nvPr>
            <p:ph type="sldNum" sz="quarter" idx="5"/>
          </p:nvPr>
        </p:nvSpPr>
        <p:spPr/>
        <p:txBody>
          <a:bodyPr/>
          <a:lstStyle/>
          <a:p>
            <a:fld id="{483BAF5E-7C9B-491F-9B9F-41567A7871F1}" type="slidenum">
              <a:rPr lang="en-GB" smtClean="0"/>
              <a:t>9</a:t>
            </a:fld>
            <a:endParaRPr lang="en-GB"/>
          </a:p>
        </p:txBody>
      </p:sp>
    </p:spTree>
    <p:extLst>
      <p:ext uri="{BB962C8B-B14F-4D97-AF65-F5344CB8AC3E}">
        <p14:creationId xmlns:p14="http://schemas.microsoft.com/office/powerpoint/2010/main" val="41936055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ABE6E6-A15A-D3A7-B6F7-DFB1AD037AF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84554831-E3C6-6803-19D8-C4E8CF394F6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6E3F69C-CAC8-86CD-767D-64CF371DD3CE}"/>
              </a:ext>
            </a:extLst>
          </p:cNvPr>
          <p:cNvSpPr>
            <a:spLocks noGrp="1"/>
          </p:cNvSpPr>
          <p:nvPr>
            <p:ph type="dt" sz="half" idx="10"/>
          </p:nvPr>
        </p:nvSpPr>
        <p:spPr/>
        <p:txBody>
          <a:bodyPr/>
          <a:lstStyle/>
          <a:p>
            <a:fld id="{9A5D7158-E651-41A1-A7FE-4A6EDF3BB4FE}" type="datetimeFigureOut">
              <a:rPr lang="en-GB" smtClean="0"/>
              <a:t>29/08/2024</a:t>
            </a:fld>
            <a:endParaRPr lang="en-GB"/>
          </a:p>
        </p:txBody>
      </p:sp>
      <p:sp>
        <p:nvSpPr>
          <p:cNvPr id="5" name="Footer Placeholder 4">
            <a:extLst>
              <a:ext uri="{FF2B5EF4-FFF2-40B4-BE49-F238E27FC236}">
                <a16:creationId xmlns:a16="http://schemas.microsoft.com/office/drawing/2014/main" id="{98FBC6FE-0DEF-DB2B-0ACA-F14A41E8CD2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B6F497B-6AC1-D4B4-23D0-56EF7F3F1A20}"/>
              </a:ext>
            </a:extLst>
          </p:cNvPr>
          <p:cNvSpPr>
            <a:spLocks noGrp="1"/>
          </p:cNvSpPr>
          <p:nvPr>
            <p:ph type="sldNum" sz="quarter" idx="12"/>
          </p:nvPr>
        </p:nvSpPr>
        <p:spPr/>
        <p:txBody>
          <a:bodyPr/>
          <a:lstStyle/>
          <a:p>
            <a:fld id="{871D04E8-4C12-45E7-902F-A92E903208F2}" type="slidenum">
              <a:rPr lang="en-GB" smtClean="0"/>
              <a:t>‹#›</a:t>
            </a:fld>
            <a:endParaRPr lang="en-GB"/>
          </a:p>
        </p:txBody>
      </p:sp>
    </p:spTree>
    <p:extLst>
      <p:ext uri="{BB962C8B-B14F-4D97-AF65-F5344CB8AC3E}">
        <p14:creationId xmlns:p14="http://schemas.microsoft.com/office/powerpoint/2010/main" val="13724019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0AB72-88AC-8335-B37D-2BA8302160A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8B56B29-3D12-7985-09FF-A5D5225B611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64B7BCB-36B1-C5E6-A920-7901E5709CAC}"/>
              </a:ext>
            </a:extLst>
          </p:cNvPr>
          <p:cNvSpPr>
            <a:spLocks noGrp="1"/>
          </p:cNvSpPr>
          <p:nvPr>
            <p:ph type="dt" sz="half" idx="10"/>
          </p:nvPr>
        </p:nvSpPr>
        <p:spPr/>
        <p:txBody>
          <a:bodyPr/>
          <a:lstStyle/>
          <a:p>
            <a:fld id="{9A5D7158-E651-41A1-A7FE-4A6EDF3BB4FE}" type="datetimeFigureOut">
              <a:rPr lang="en-GB" smtClean="0"/>
              <a:t>29/08/2024</a:t>
            </a:fld>
            <a:endParaRPr lang="en-GB"/>
          </a:p>
        </p:txBody>
      </p:sp>
      <p:sp>
        <p:nvSpPr>
          <p:cNvPr id="5" name="Footer Placeholder 4">
            <a:extLst>
              <a:ext uri="{FF2B5EF4-FFF2-40B4-BE49-F238E27FC236}">
                <a16:creationId xmlns:a16="http://schemas.microsoft.com/office/drawing/2014/main" id="{E581F0BA-7AE5-DF9A-61A4-3DFB3353460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E72BDF7-5FCE-8D3B-33F0-8FCABA59913B}"/>
              </a:ext>
            </a:extLst>
          </p:cNvPr>
          <p:cNvSpPr>
            <a:spLocks noGrp="1"/>
          </p:cNvSpPr>
          <p:nvPr>
            <p:ph type="sldNum" sz="quarter" idx="12"/>
          </p:nvPr>
        </p:nvSpPr>
        <p:spPr/>
        <p:txBody>
          <a:bodyPr/>
          <a:lstStyle/>
          <a:p>
            <a:fld id="{871D04E8-4C12-45E7-902F-A92E903208F2}" type="slidenum">
              <a:rPr lang="en-GB" smtClean="0"/>
              <a:t>‹#›</a:t>
            </a:fld>
            <a:endParaRPr lang="en-GB"/>
          </a:p>
        </p:txBody>
      </p:sp>
    </p:spTree>
    <p:extLst>
      <p:ext uri="{BB962C8B-B14F-4D97-AF65-F5344CB8AC3E}">
        <p14:creationId xmlns:p14="http://schemas.microsoft.com/office/powerpoint/2010/main" val="11312040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EE6578C-A865-3831-E8C2-49B71C94A37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F05FA29-B564-33B7-DCF8-565F1A4C964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5328D64-6F12-C6E7-C497-1040FF9DBC97}"/>
              </a:ext>
            </a:extLst>
          </p:cNvPr>
          <p:cNvSpPr>
            <a:spLocks noGrp="1"/>
          </p:cNvSpPr>
          <p:nvPr>
            <p:ph type="dt" sz="half" idx="10"/>
          </p:nvPr>
        </p:nvSpPr>
        <p:spPr/>
        <p:txBody>
          <a:bodyPr/>
          <a:lstStyle/>
          <a:p>
            <a:fld id="{9A5D7158-E651-41A1-A7FE-4A6EDF3BB4FE}" type="datetimeFigureOut">
              <a:rPr lang="en-GB" smtClean="0"/>
              <a:t>29/08/2024</a:t>
            </a:fld>
            <a:endParaRPr lang="en-GB"/>
          </a:p>
        </p:txBody>
      </p:sp>
      <p:sp>
        <p:nvSpPr>
          <p:cNvPr id="5" name="Footer Placeholder 4">
            <a:extLst>
              <a:ext uri="{FF2B5EF4-FFF2-40B4-BE49-F238E27FC236}">
                <a16:creationId xmlns:a16="http://schemas.microsoft.com/office/drawing/2014/main" id="{D527394B-A2A1-3946-A0D5-C9B25FBF13B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43A41BA-F76D-8467-8A4A-4B3B15462E63}"/>
              </a:ext>
            </a:extLst>
          </p:cNvPr>
          <p:cNvSpPr>
            <a:spLocks noGrp="1"/>
          </p:cNvSpPr>
          <p:nvPr>
            <p:ph type="sldNum" sz="quarter" idx="12"/>
          </p:nvPr>
        </p:nvSpPr>
        <p:spPr/>
        <p:txBody>
          <a:bodyPr/>
          <a:lstStyle/>
          <a:p>
            <a:fld id="{871D04E8-4C12-45E7-902F-A92E903208F2}" type="slidenum">
              <a:rPr lang="en-GB" smtClean="0"/>
              <a:t>‹#›</a:t>
            </a:fld>
            <a:endParaRPr lang="en-GB"/>
          </a:p>
        </p:txBody>
      </p:sp>
    </p:spTree>
    <p:extLst>
      <p:ext uri="{BB962C8B-B14F-4D97-AF65-F5344CB8AC3E}">
        <p14:creationId xmlns:p14="http://schemas.microsoft.com/office/powerpoint/2010/main" val="33046591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D16F39-23AF-42BE-EF57-196AD33D954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FDAE68C-4C5A-56A2-1D7E-7E3D934F31F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ED12707-F4FE-F96B-4832-E0AB8F318911}"/>
              </a:ext>
            </a:extLst>
          </p:cNvPr>
          <p:cNvSpPr>
            <a:spLocks noGrp="1"/>
          </p:cNvSpPr>
          <p:nvPr>
            <p:ph type="dt" sz="half" idx="10"/>
          </p:nvPr>
        </p:nvSpPr>
        <p:spPr/>
        <p:txBody>
          <a:bodyPr/>
          <a:lstStyle/>
          <a:p>
            <a:fld id="{9A5D7158-E651-41A1-A7FE-4A6EDF3BB4FE}" type="datetimeFigureOut">
              <a:rPr lang="en-GB" smtClean="0"/>
              <a:t>29/08/2024</a:t>
            </a:fld>
            <a:endParaRPr lang="en-GB"/>
          </a:p>
        </p:txBody>
      </p:sp>
      <p:sp>
        <p:nvSpPr>
          <p:cNvPr id="5" name="Footer Placeholder 4">
            <a:extLst>
              <a:ext uri="{FF2B5EF4-FFF2-40B4-BE49-F238E27FC236}">
                <a16:creationId xmlns:a16="http://schemas.microsoft.com/office/drawing/2014/main" id="{7D024147-9A8E-8F3B-A641-2E0523280C7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0BAF4EE-0B90-0A8D-778B-A8AB2F6F7893}"/>
              </a:ext>
            </a:extLst>
          </p:cNvPr>
          <p:cNvSpPr>
            <a:spLocks noGrp="1"/>
          </p:cNvSpPr>
          <p:nvPr>
            <p:ph type="sldNum" sz="quarter" idx="12"/>
          </p:nvPr>
        </p:nvSpPr>
        <p:spPr/>
        <p:txBody>
          <a:bodyPr/>
          <a:lstStyle/>
          <a:p>
            <a:fld id="{871D04E8-4C12-45E7-902F-A92E903208F2}" type="slidenum">
              <a:rPr lang="en-GB" smtClean="0"/>
              <a:t>‹#›</a:t>
            </a:fld>
            <a:endParaRPr lang="en-GB"/>
          </a:p>
        </p:txBody>
      </p:sp>
    </p:spTree>
    <p:extLst>
      <p:ext uri="{BB962C8B-B14F-4D97-AF65-F5344CB8AC3E}">
        <p14:creationId xmlns:p14="http://schemas.microsoft.com/office/powerpoint/2010/main" val="40830903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EAA448-E12C-DC47-089B-2295F2C7AB8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32A42ED-6FEE-0DF3-991B-A2405E5EC68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5493CF7-B655-FFE5-901E-0B10B58BB60F}"/>
              </a:ext>
            </a:extLst>
          </p:cNvPr>
          <p:cNvSpPr>
            <a:spLocks noGrp="1"/>
          </p:cNvSpPr>
          <p:nvPr>
            <p:ph type="dt" sz="half" idx="10"/>
          </p:nvPr>
        </p:nvSpPr>
        <p:spPr/>
        <p:txBody>
          <a:bodyPr/>
          <a:lstStyle/>
          <a:p>
            <a:fld id="{9A5D7158-E651-41A1-A7FE-4A6EDF3BB4FE}" type="datetimeFigureOut">
              <a:rPr lang="en-GB" smtClean="0"/>
              <a:t>29/08/2024</a:t>
            </a:fld>
            <a:endParaRPr lang="en-GB"/>
          </a:p>
        </p:txBody>
      </p:sp>
      <p:sp>
        <p:nvSpPr>
          <p:cNvPr id="5" name="Footer Placeholder 4">
            <a:extLst>
              <a:ext uri="{FF2B5EF4-FFF2-40B4-BE49-F238E27FC236}">
                <a16:creationId xmlns:a16="http://schemas.microsoft.com/office/drawing/2014/main" id="{3636A680-78AC-8D44-790F-3395F7928C6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D46D637-3218-383B-4809-6D22015E99CC}"/>
              </a:ext>
            </a:extLst>
          </p:cNvPr>
          <p:cNvSpPr>
            <a:spLocks noGrp="1"/>
          </p:cNvSpPr>
          <p:nvPr>
            <p:ph type="sldNum" sz="quarter" idx="12"/>
          </p:nvPr>
        </p:nvSpPr>
        <p:spPr/>
        <p:txBody>
          <a:bodyPr/>
          <a:lstStyle/>
          <a:p>
            <a:fld id="{871D04E8-4C12-45E7-902F-A92E903208F2}" type="slidenum">
              <a:rPr lang="en-GB" smtClean="0"/>
              <a:t>‹#›</a:t>
            </a:fld>
            <a:endParaRPr lang="en-GB"/>
          </a:p>
        </p:txBody>
      </p:sp>
    </p:spTree>
    <p:extLst>
      <p:ext uri="{BB962C8B-B14F-4D97-AF65-F5344CB8AC3E}">
        <p14:creationId xmlns:p14="http://schemas.microsoft.com/office/powerpoint/2010/main" val="17497105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2F7EB-9E84-93B9-961D-8299C37ED53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8B388B6-AC4B-743E-5D0C-B2C37D3ACDC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AFAE1A5-7CD5-EEAD-0015-0D4C75D1D06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716B732-9331-8330-4ADC-20F2152C2624}"/>
              </a:ext>
            </a:extLst>
          </p:cNvPr>
          <p:cNvSpPr>
            <a:spLocks noGrp="1"/>
          </p:cNvSpPr>
          <p:nvPr>
            <p:ph type="dt" sz="half" idx="10"/>
          </p:nvPr>
        </p:nvSpPr>
        <p:spPr/>
        <p:txBody>
          <a:bodyPr/>
          <a:lstStyle/>
          <a:p>
            <a:fld id="{9A5D7158-E651-41A1-A7FE-4A6EDF3BB4FE}" type="datetimeFigureOut">
              <a:rPr lang="en-GB" smtClean="0"/>
              <a:t>29/08/2024</a:t>
            </a:fld>
            <a:endParaRPr lang="en-GB"/>
          </a:p>
        </p:txBody>
      </p:sp>
      <p:sp>
        <p:nvSpPr>
          <p:cNvPr id="6" name="Footer Placeholder 5">
            <a:extLst>
              <a:ext uri="{FF2B5EF4-FFF2-40B4-BE49-F238E27FC236}">
                <a16:creationId xmlns:a16="http://schemas.microsoft.com/office/drawing/2014/main" id="{B3992E0B-ABD5-25D2-9711-A298EE8C366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651623E-E268-D7B1-6F14-6624D18B39DC}"/>
              </a:ext>
            </a:extLst>
          </p:cNvPr>
          <p:cNvSpPr>
            <a:spLocks noGrp="1"/>
          </p:cNvSpPr>
          <p:nvPr>
            <p:ph type="sldNum" sz="quarter" idx="12"/>
          </p:nvPr>
        </p:nvSpPr>
        <p:spPr/>
        <p:txBody>
          <a:bodyPr/>
          <a:lstStyle/>
          <a:p>
            <a:fld id="{871D04E8-4C12-45E7-902F-A92E903208F2}" type="slidenum">
              <a:rPr lang="en-GB" smtClean="0"/>
              <a:t>‹#›</a:t>
            </a:fld>
            <a:endParaRPr lang="en-GB"/>
          </a:p>
        </p:txBody>
      </p:sp>
    </p:spTree>
    <p:extLst>
      <p:ext uri="{BB962C8B-B14F-4D97-AF65-F5344CB8AC3E}">
        <p14:creationId xmlns:p14="http://schemas.microsoft.com/office/powerpoint/2010/main" val="42182988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77380D-FBAA-66EB-C8E9-4B24395801EF}"/>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A4E8405-96DA-07EF-2FBD-828DFC50D67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43E9A74-59A9-93CE-C19A-0EFA940E7C8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0A625572-0223-EBD1-09BC-5A6CD34E1C5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4E5B4EC-3C05-6A79-2F96-BBC031739AB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F005BEB-AA94-61D5-284A-35B81BE02C7A}"/>
              </a:ext>
            </a:extLst>
          </p:cNvPr>
          <p:cNvSpPr>
            <a:spLocks noGrp="1"/>
          </p:cNvSpPr>
          <p:nvPr>
            <p:ph type="dt" sz="half" idx="10"/>
          </p:nvPr>
        </p:nvSpPr>
        <p:spPr/>
        <p:txBody>
          <a:bodyPr/>
          <a:lstStyle/>
          <a:p>
            <a:fld id="{9A5D7158-E651-41A1-A7FE-4A6EDF3BB4FE}" type="datetimeFigureOut">
              <a:rPr lang="en-GB" smtClean="0"/>
              <a:t>29/08/2024</a:t>
            </a:fld>
            <a:endParaRPr lang="en-GB"/>
          </a:p>
        </p:txBody>
      </p:sp>
      <p:sp>
        <p:nvSpPr>
          <p:cNvPr id="8" name="Footer Placeholder 7">
            <a:extLst>
              <a:ext uri="{FF2B5EF4-FFF2-40B4-BE49-F238E27FC236}">
                <a16:creationId xmlns:a16="http://schemas.microsoft.com/office/drawing/2014/main" id="{532758F7-33D7-822C-E2A7-CFCDFECF3E45}"/>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90E1F40-0945-2125-114E-28658F8111D2}"/>
              </a:ext>
            </a:extLst>
          </p:cNvPr>
          <p:cNvSpPr>
            <a:spLocks noGrp="1"/>
          </p:cNvSpPr>
          <p:nvPr>
            <p:ph type="sldNum" sz="quarter" idx="12"/>
          </p:nvPr>
        </p:nvSpPr>
        <p:spPr/>
        <p:txBody>
          <a:bodyPr/>
          <a:lstStyle/>
          <a:p>
            <a:fld id="{871D04E8-4C12-45E7-902F-A92E903208F2}" type="slidenum">
              <a:rPr lang="en-GB" smtClean="0"/>
              <a:t>‹#›</a:t>
            </a:fld>
            <a:endParaRPr lang="en-GB"/>
          </a:p>
        </p:txBody>
      </p:sp>
    </p:spTree>
    <p:extLst>
      <p:ext uri="{BB962C8B-B14F-4D97-AF65-F5344CB8AC3E}">
        <p14:creationId xmlns:p14="http://schemas.microsoft.com/office/powerpoint/2010/main" val="2743228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64E0DD-3833-D880-209E-BFC877A0F4C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B592156-2941-364E-8BAD-BB6F66611A55}"/>
              </a:ext>
            </a:extLst>
          </p:cNvPr>
          <p:cNvSpPr>
            <a:spLocks noGrp="1"/>
          </p:cNvSpPr>
          <p:nvPr>
            <p:ph type="dt" sz="half" idx="10"/>
          </p:nvPr>
        </p:nvSpPr>
        <p:spPr/>
        <p:txBody>
          <a:bodyPr/>
          <a:lstStyle/>
          <a:p>
            <a:fld id="{9A5D7158-E651-41A1-A7FE-4A6EDF3BB4FE}" type="datetimeFigureOut">
              <a:rPr lang="en-GB" smtClean="0"/>
              <a:t>29/08/2024</a:t>
            </a:fld>
            <a:endParaRPr lang="en-GB"/>
          </a:p>
        </p:txBody>
      </p:sp>
      <p:sp>
        <p:nvSpPr>
          <p:cNvPr id="4" name="Footer Placeholder 3">
            <a:extLst>
              <a:ext uri="{FF2B5EF4-FFF2-40B4-BE49-F238E27FC236}">
                <a16:creationId xmlns:a16="http://schemas.microsoft.com/office/drawing/2014/main" id="{C39B97A5-0A63-17E7-6AA6-7232B9BF495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BDFB6C6-30C0-EBBA-7051-AD4C718A50D8}"/>
              </a:ext>
            </a:extLst>
          </p:cNvPr>
          <p:cNvSpPr>
            <a:spLocks noGrp="1"/>
          </p:cNvSpPr>
          <p:nvPr>
            <p:ph type="sldNum" sz="quarter" idx="12"/>
          </p:nvPr>
        </p:nvSpPr>
        <p:spPr/>
        <p:txBody>
          <a:bodyPr/>
          <a:lstStyle/>
          <a:p>
            <a:fld id="{871D04E8-4C12-45E7-902F-A92E903208F2}" type="slidenum">
              <a:rPr lang="en-GB" smtClean="0"/>
              <a:t>‹#›</a:t>
            </a:fld>
            <a:endParaRPr lang="en-GB"/>
          </a:p>
        </p:txBody>
      </p:sp>
    </p:spTree>
    <p:extLst>
      <p:ext uri="{BB962C8B-B14F-4D97-AF65-F5344CB8AC3E}">
        <p14:creationId xmlns:p14="http://schemas.microsoft.com/office/powerpoint/2010/main" val="24751969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BBDE94C-16CA-93ED-E046-44FA8E905115}"/>
              </a:ext>
            </a:extLst>
          </p:cNvPr>
          <p:cNvSpPr>
            <a:spLocks noGrp="1"/>
          </p:cNvSpPr>
          <p:nvPr>
            <p:ph type="dt" sz="half" idx="10"/>
          </p:nvPr>
        </p:nvSpPr>
        <p:spPr/>
        <p:txBody>
          <a:bodyPr/>
          <a:lstStyle/>
          <a:p>
            <a:fld id="{9A5D7158-E651-41A1-A7FE-4A6EDF3BB4FE}" type="datetimeFigureOut">
              <a:rPr lang="en-GB" smtClean="0"/>
              <a:t>29/08/2024</a:t>
            </a:fld>
            <a:endParaRPr lang="en-GB"/>
          </a:p>
        </p:txBody>
      </p:sp>
      <p:sp>
        <p:nvSpPr>
          <p:cNvPr id="3" name="Footer Placeholder 2">
            <a:extLst>
              <a:ext uri="{FF2B5EF4-FFF2-40B4-BE49-F238E27FC236}">
                <a16:creationId xmlns:a16="http://schemas.microsoft.com/office/drawing/2014/main" id="{F714CC10-42C6-A373-F868-642DB8E49F2A}"/>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A23DF502-786E-45C9-6F7C-2DF92A891071}"/>
              </a:ext>
            </a:extLst>
          </p:cNvPr>
          <p:cNvSpPr>
            <a:spLocks noGrp="1"/>
          </p:cNvSpPr>
          <p:nvPr>
            <p:ph type="sldNum" sz="quarter" idx="12"/>
          </p:nvPr>
        </p:nvSpPr>
        <p:spPr/>
        <p:txBody>
          <a:bodyPr/>
          <a:lstStyle/>
          <a:p>
            <a:fld id="{871D04E8-4C12-45E7-902F-A92E903208F2}" type="slidenum">
              <a:rPr lang="en-GB" smtClean="0"/>
              <a:t>‹#›</a:t>
            </a:fld>
            <a:endParaRPr lang="en-GB"/>
          </a:p>
        </p:txBody>
      </p:sp>
    </p:spTree>
    <p:extLst>
      <p:ext uri="{BB962C8B-B14F-4D97-AF65-F5344CB8AC3E}">
        <p14:creationId xmlns:p14="http://schemas.microsoft.com/office/powerpoint/2010/main" val="32090979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850273-6B2C-DD8B-C6E5-8D498C27D96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843E49A-8D55-E3DC-3D8B-5E75986182C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44C082E-76DF-E485-A97D-F506299ADA4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ED93134-9E40-433D-64F7-F00D5EA1BD6D}"/>
              </a:ext>
            </a:extLst>
          </p:cNvPr>
          <p:cNvSpPr>
            <a:spLocks noGrp="1"/>
          </p:cNvSpPr>
          <p:nvPr>
            <p:ph type="dt" sz="half" idx="10"/>
          </p:nvPr>
        </p:nvSpPr>
        <p:spPr/>
        <p:txBody>
          <a:bodyPr/>
          <a:lstStyle/>
          <a:p>
            <a:fld id="{9A5D7158-E651-41A1-A7FE-4A6EDF3BB4FE}" type="datetimeFigureOut">
              <a:rPr lang="en-GB" smtClean="0"/>
              <a:t>29/08/2024</a:t>
            </a:fld>
            <a:endParaRPr lang="en-GB"/>
          </a:p>
        </p:txBody>
      </p:sp>
      <p:sp>
        <p:nvSpPr>
          <p:cNvPr id="6" name="Footer Placeholder 5">
            <a:extLst>
              <a:ext uri="{FF2B5EF4-FFF2-40B4-BE49-F238E27FC236}">
                <a16:creationId xmlns:a16="http://schemas.microsoft.com/office/drawing/2014/main" id="{56C7C052-064F-887B-B98A-11FBC0A1ED8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097A71A-B9FF-B06B-723B-2A487AF3E773}"/>
              </a:ext>
            </a:extLst>
          </p:cNvPr>
          <p:cNvSpPr>
            <a:spLocks noGrp="1"/>
          </p:cNvSpPr>
          <p:nvPr>
            <p:ph type="sldNum" sz="quarter" idx="12"/>
          </p:nvPr>
        </p:nvSpPr>
        <p:spPr/>
        <p:txBody>
          <a:bodyPr/>
          <a:lstStyle/>
          <a:p>
            <a:fld id="{871D04E8-4C12-45E7-902F-A92E903208F2}" type="slidenum">
              <a:rPr lang="en-GB" smtClean="0"/>
              <a:t>‹#›</a:t>
            </a:fld>
            <a:endParaRPr lang="en-GB"/>
          </a:p>
        </p:txBody>
      </p:sp>
    </p:spTree>
    <p:extLst>
      <p:ext uri="{BB962C8B-B14F-4D97-AF65-F5344CB8AC3E}">
        <p14:creationId xmlns:p14="http://schemas.microsoft.com/office/powerpoint/2010/main" val="37137171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6164A-0181-3E9D-2214-7082AC4CDDF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F5B5417-35CE-24C4-9D26-73D430EC760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2AB078EB-CC53-E51A-B410-3ABACAEFA9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2249B77-B61C-5AF0-9543-140A376D7A59}"/>
              </a:ext>
            </a:extLst>
          </p:cNvPr>
          <p:cNvSpPr>
            <a:spLocks noGrp="1"/>
          </p:cNvSpPr>
          <p:nvPr>
            <p:ph type="dt" sz="half" idx="10"/>
          </p:nvPr>
        </p:nvSpPr>
        <p:spPr/>
        <p:txBody>
          <a:bodyPr/>
          <a:lstStyle/>
          <a:p>
            <a:fld id="{9A5D7158-E651-41A1-A7FE-4A6EDF3BB4FE}" type="datetimeFigureOut">
              <a:rPr lang="en-GB" smtClean="0"/>
              <a:t>29/08/2024</a:t>
            </a:fld>
            <a:endParaRPr lang="en-GB"/>
          </a:p>
        </p:txBody>
      </p:sp>
      <p:sp>
        <p:nvSpPr>
          <p:cNvPr id="6" name="Footer Placeholder 5">
            <a:extLst>
              <a:ext uri="{FF2B5EF4-FFF2-40B4-BE49-F238E27FC236}">
                <a16:creationId xmlns:a16="http://schemas.microsoft.com/office/drawing/2014/main" id="{06E52D06-7451-A9F5-9CE6-7FB27381374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85EA535-6012-AE52-F636-043641295F10}"/>
              </a:ext>
            </a:extLst>
          </p:cNvPr>
          <p:cNvSpPr>
            <a:spLocks noGrp="1"/>
          </p:cNvSpPr>
          <p:nvPr>
            <p:ph type="sldNum" sz="quarter" idx="12"/>
          </p:nvPr>
        </p:nvSpPr>
        <p:spPr/>
        <p:txBody>
          <a:bodyPr/>
          <a:lstStyle/>
          <a:p>
            <a:fld id="{871D04E8-4C12-45E7-902F-A92E903208F2}" type="slidenum">
              <a:rPr lang="en-GB" smtClean="0"/>
              <a:t>‹#›</a:t>
            </a:fld>
            <a:endParaRPr lang="en-GB"/>
          </a:p>
        </p:txBody>
      </p:sp>
    </p:spTree>
    <p:extLst>
      <p:ext uri="{BB962C8B-B14F-4D97-AF65-F5344CB8AC3E}">
        <p14:creationId xmlns:p14="http://schemas.microsoft.com/office/powerpoint/2010/main" val="25313704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FF96245-C28F-5FA0-A436-B470A7D36A8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0CAA464-6E9F-FF18-BEA2-47BBF36E3DE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BC6B38D-8A75-4820-3A87-CEA14F53A47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5D7158-E651-41A1-A7FE-4A6EDF3BB4FE}" type="datetimeFigureOut">
              <a:rPr lang="en-GB" smtClean="0"/>
              <a:t>29/08/2024</a:t>
            </a:fld>
            <a:endParaRPr lang="en-GB"/>
          </a:p>
        </p:txBody>
      </p:sp>
      <p:sp>
        <p:nvSpPr>
          <p:cNvPr id="5" name="Footer Placeholder 4">
            <a:extLst>
              <a:ext uri="{FF2B5EF4-FFF2-40B4-BE49-F238E27FC236}">
                <a16:creationId xmlns:a16="http://schemas.microsoft.com/office/drawing/2014/main" id="{DCA1ED72-E546-8BEC-522B-C5747B8BE93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4F8FD71-2304-6AB7-53DB-4399DB5BAA6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1D04E8-4C12-45E7-902F-A92E903208F2}" type="slidenum">
              <a:rPr lang="en-GB" smtClean="0"/>
              <a:t>‹#›</a:t>
            </a:fld>
            <a:endParaRPr lang="en-GB"/>
          </a:p>
        </p:txBody>
      </p:sp>
    </p:spTree>
    <p:extLst>
      <p:ext uri="{BB962C8B-B14F-4D97-AF65-F5344CB8AC3E}">
        <p14:creationId xmlns:p14="http://schemas.microsoft.com/office/powerpoint/2010/main" val="2376981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16.emf"/><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hyperlink" Target="https://gitlab.cern.ch/geant4/geant4" TargetMode="External"/><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hyperlink" Target="https://github.com/xrootd/xrootd" TargetMode="External"/><Relationship Id="rId5" Type="http://schemas.openxmlformats.org/officeDocument/2006/relationships/hyperlink" Target="https://github.com/cvmfs/cvmfs.git" TargetMode="External"/><Relationship Id="rId4" Type="http://schemas.openxmlformats.org/officeDocument/2006/relationships/hyperlink" Target="https://github.com/hahnjo/root.git"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29.png"/><Relationship Id="rId5" Type="http://schemas.openxmlformats.org/officeDocument/2006/relationships/image" Target="../media/image28.emf"/><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hyperlink" Target="https://indico.cern.ch/event/1433496/" TargetMode="External"/><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31.svg"/><Relationship Id="rId5" Type="http://schemas.openxmlformats.org/officeDocument/2006/relationships/image" Target="../media/image30.png"/><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33.png"/></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2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40.emf"/><Relationship Id="rId5" Type="http://schemas.openxmlformats.org/officeDocument/2006/relationships/image" Target="../media/image29.png"/><Relationship Id="rId4" Type="http://schemas.openxmlformats.org/officeDocument/2006/relationships/image" Target="../media/image27.png"/></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31.svg"/><Relationship Id="rId5" Type="http://schemas.openxmlformats.org/officeDocument/2006/relationships/image" Target="../media/image30.png"/><Relationship Id="rId4" Type="http://schemas.openxmlformats.org/officeDocument/2006/relationships/image" Target="../media/image4.sv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6.sv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indico.cern.ch/event/1356135/"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 descr="The University of Edinburgh The University of Glasgow The University of  Durham Status and Future Plans">
            <a:extLst>
              <a:ext uri="{FF2B5EF4-FFF2-40B4-BE49-F238E27FC236}">
                <a16:creationId xmlns:a16="http://schemas.microsoft.com/office/drawing/2014/main" id="{D05AF132-E336-44CB-8A22-2FAE1DB8BF5D}"/>
              </a:ext>
            </a:extLst>
          </p:cNvPr>
          <p:cNvPicPr>
            <a:picLocks noChangeAspect="1" noChangeArrowheads="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r="63317"/>
          <a:stretch/>
        </p:blipFill>
        <p:spPr bwMode="auto">
          <a:xfrm>
            <a:off x="47378" y="43460"/>
            <a:ext cx="751409" cy="769366"/>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18E0A5C4-917B-42AF-B928-6BDA10FE76C9}"/>
              </a:ext>
            </a:extLst>
          </p:cNvPr>
          <p:cNvSpPr txBox="1"/>
          <p:nvPr/>
        </p:nvSpPr>
        <p:spPr>
          <a:xfrm>
            <a:off x="-1" y="12599"/>
            <a:ext cx="12192000" cy="1754326"/>
          </a:xfrm>
          <a:prstGeom prst="rect">
            <a:avLst/>
          </a:prstGeom>
          <a:noFill/>
        </p:spPr>
        <p:txBody>
          <a:bodyPr wrap="square" rtlCol="0">
            <a:spAutoFit/>
          </a:bodyPr>
          <a:lstStyle/>
          <a:p>
            <a:pPr algn="ctr"/>
            <a:r>
              <a:rPr lang="en-US" sz="5400" b="1" dirty="0">
                <a:solidFill>
                  <a:srgbClr val="0000CC"/>
                </a:solidFill>
                <a:effectLst>
                  <a:outerShdw blurRad="38100" dist="38100" dir="2700000" algn="tl">
                    <a:srgbClr val="000000">
                      <a:alpha val="43137"/>
                    </a:srgbClr>
                  </a:outerShdw>
                </a:effectLst>
                <a:latin typeface="Arial Rounded MT Bold" panose="020F0704030504030204" pitchFamily="34" charset="0"/>
                <a:cs typeface="Arial" panose="020B0604020202020204" pitchFamily="34" charset="0"/>
              </a:rPr>
              <a:t>ARM compute @ Glasgow </a:t>
            </a:r>
          </a:p>
          <a:p>
            <a:pPr algn="ctr"/>
            <a:r>
              <a:rPr lang="en-US" sz="5400" b="1" dirty="0">
                <a:solidFill>
                  <a:srgbClr val="0000CC"/>
                </a:solidFill>
                <a:effectLst>
                  <a:outerShdw blurRad="38100" dist="38100" dir="2700000" algn="tl">
                    <a:srgbClr val="000000">
                      <a:alpha val="43137"/>
                    </a:srgbClr>
                  </a:outerShdw>
                </a:effectLst>
                <a:latin typeface="Arial Rounded MT Bold" panose="020F0704030504030204" pitchFamily="34" charset="0"/>
                <a:cs typeface="Arial" panose="020B0604020202020204" pitchFamily="34" charset="0"/>
              </a:rPr>
              <a:t>Status &amp; Updates</a:t>
            </a:r>
            <a:endParaRPr lang="en-US" sz="4000" b="1" dirty="0">
              <a:solidFill>
                <a:srgbClr val="0000FF"/>
              </a:solidFill>
              <a:effectLst>
                <a:outerShdw blurRad="38100" dist="38100" dir="2700000" algn="tl">
                  <a:srgbClr val="000000">
                    <a:alpha val="43137"/>
                  </a:srgbClr>
                </a:outerShdw>
              </a:effectLst>
              <a:latin typeface="Arial Rounded MT Bold" panose="020F0704030504030204" pitchFamily="34" charset="0"/>
              <a:cs typeface="Arial" panose="020B0604020202020204" pitchFamily="34" charset="0"/>
            </a:endParaRPr>
          </a:p>
        </p:txBody>
      </p:sp>
      <p:sp>
        <p:nvSpPr>
          <p:cNvPr id="2" name="TextBox 1">
            <a:extLst>
              <a:ext uri="{FF2B5EF4-FFF2-40B4-BE49-F238E27FC236}">
                <a16:creationId xmlns:a16="http://schemas.microsoft.com/office/drawing/2014/main" id="{67A04F8F-2E74-F60B-36E0-FD1D7D0D48FA}"/>
              </a:ext>
            </a:extLst>
          </p:cNvPr>
          <p:cNvSpPr txBox="1"/>
          <p:nvPr/>
        </p:nvSpPr>
        <p:spPr>
          <a:xfrm>
            <a:off x="0" y="6550223"/>
            <a:ext cx="12192000" cy="307777"/>
          </a:xfrm>
          <a:prstGeom prst="rect">
            <a:avLst/>
          </a:prstGeom>
          <a:gradFill flip="none" rotWithShape="1">
            <a:gsLst>
              <a:gs pos="100000">
                <a:srgbClr val="FFFF00"/>
              </a:gs>
              <a:gs pos="71000">
                <a:srgbClr val="FF0000"/>
              </a:gs>
              <a:gs pos="0">
                <a:srgbClr val="0000CC"/>
              </a:gs>
              <a:gs pos="35000">
                <a:srgbClr val="9900FF"/>
              </a:gs>
            </a:gsLst>
            <a:lin ang="16200000" scaled="1"/>
            <a:tileRect/>
          </a:gradFill>
        </p:spPr>
        <p:txBody>
          <a:bodyPr wrap="square" rtlCol="0">
            <a:spAutoFit/>
          </a:bodyPr>
          <a:lstStyle/>
          <a:p>
            <a:r>
              <a:rPr lang="en-US" sz="1400" dirty="0">
                <a:solidFill>
                  <a:srgbClr val="00F0E5"/>
                </a:solidFill>
                <a:latin typeface="Arial Rounded MT Bold" panose="020F0704030504030204" pitchFamily="34" charset="0"/>
                <a:cs typeface="Arial" panose="020B0604020202020204" pitchFamily="34" charset="0"/>
              </a:rPr>
              <a:t>Emanuele Simili 		</a:t>
            </a:r>
            <a:r>
              <a:rPr lang="en-US" sz="1400" dirty="0">
                <a:solidFill>
                  <a:schemeClr val="bg1"/>
                </a:solidFill>
                <a:latin typeface="Arial Rounded MT Bold" panose="020F0704030504030204" pitchFamily="34" charset="0"/>
                <a:cs typeface="Arial" panose="020B0604020202020204" pitchFamily="34" charset="0"/>
              </a:rPr>
              <a:t>		     	</a:t>
            </a:r>
            <a:r>
              <a:rPr lang="en-US" sz="1400" dirty="0">
                <a:solidFill>
                  <a:srgbClr val="FFFF00"/>
                </a:solidFill>
                <a:latin typeface="Arial Rounded MT Bold" panose="020F0704030504030204" pitchFamily="34" charset="0"/>
                <a:cs typeface="Arial" panose="020B0604020202020204" pitchFamily="34" charset="0"/>
              </a:rPr>
              <a:t>GridPP52 </a:t>
            </a:r>
            <a:r>
              <a:rPr lang="en-US" sz="1400" dirty="0">
                <a:solidFill>
                  <a:schemeClr val="bg1"/>
                </a:solidFill>
                <a:latin typeface="Arial Rounded MT Bold" panose="020F0704030504030204" pitchFamily="34" charset="0"/>
                <a:cs typeface="Arial" panose="020B0604020202020204" pitchFamily="34" charset="0"/>
              </a:rPr>
              <a:t>				          Ambleside - 29 August 2024</a:t>
            </a:r>
            <a:endParaRPr lang="en-GB" dirty="0">
              <a:solidFill>
                <a:schemeClr val="bg1"/>
              </a:solidFill>
              <a:latin typeface="Arial Rounded MT Bold" panose="020F0704030504030204" pitchFamily="34" charset="0"/>
              <a:cs typeface="Arial" panose="020B0604020202020204" pitchFamily="34" charset="0"/>
            </a:endParaRPr>
          </a:p>
        </p:txBody>
      </p:sp>
      <p:pic>
        <p:nvPicPr>
          <p:cNvPr id="3" name="Picture 2" descr="Green Energy Png Photos - Solar Panel Solar Energy Logo, Transparent Png ,  Transparent Png Image - PNGitem">
            <a:extLst>
              <a:ext uri="{FF2B5EF4-FFF2-40B4-BE49-F238E27FC236}">
                <a16:creationId xmlns:a16="http://schemas.microsoft.com/office/drawing/2014/main" id="{095399BC-F402-E7CA-1076-BE4E9A8F1E14}"/>
              </a:ext>
            </a:extLst>
          </p:cNvPr>
          <p:cNvPicPr>
            <a:picLocks noChangeAspect="1" noChangeArrowheads="1"/>
          </p:cNvPicPr>
          <p:nvPr/>
        </p:nvPicPr>
        <p:blipFill>
          <a:blip r:embed="rId4">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11413454" y="1"/>
            <a:ext cx="849130" cy="76725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490129E1-9B85-6E68-91A0-0A402E2D1B42}"/>
              </a:ext>
            </a:extLst>
          </p:cNvPr>
          <p:cNvSpPr txBox="1"/>
          <p:nvPr/>
        </p:nvSpPr>
        <p:spPr>
          <a:xfrm>
            <a:off x="3261199" y="0"/>
            <a:ext cx="260215" cy="369332"/>
          </a:xfrm>
          <a:prstGeom prst="rect">
            <a:avLst/>
          </a:prstGeom>
          <a:noFill/>
        </p:spPr>
        <p:txBody>
          <a:bodyPr wrap="square">
            <a:spAutoFit/>
          </a:bodyPr>
          <a:lstStyle/>
          <a:p>
            <a:r>
              <a:rPr lang="en-US" sz="1800" b="1" dirty="0">
                <a:solidFill>
                  <a:srgbClr val="FF0000"/>
                </a:solidFill>
                <a:effectLst>
                  <a:outerShdw blurRad="38100" dist="38100" dir="2700000" algn="tl">
                    <a:srgbClr val="000000">
                      <a:alpha val="43137"/>
                    </a:srgbClr>
                  </a:outerShdw>
                </a:effectLst>
                <a:latin typeface="Arial Rounded MT Bold" panose="020F0704030504030204" pitchFamily="34" charset="0"/>
                <a:cs typeface="Arial" panose="020B0604020202020204" pitchFamily="34" charset="0"/>
              </a:rPr>
              <a:t>+</a:t>
            </a:r>
            <a:endParaRPr lang="en-GB" dirty="0">
              <a:solidFill>
                <a:srgbClr val="FF0000"/>
              </a:solidFill>
            </a:endParaRPr>
          </a:p>
        </p:txBody>
      </p:sp>
      <p:pic>
        <p:nvPicPr>
          <p:cNvPr id="7" name="Graphic 6" descr="Cmd Terminal outline">
            <a:extLst>
              <a:ext uri="{FF2B5EF4-FFF2-40B4-BE49-F238E27FC236}">
                <a16:creationId xmlns:a16="http://schemas.microsoft.com/office/drawing/2014/main" id="{4BB6A2C4-9711-7D9F-4DDC-9B296283BD1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001067" y="1063642"/>
            <a:ext cx="6189864" cy="6189864"/>
          </a:xfrm>
          <a:prstGeom prst="rect">
            <a:avLst/>
          </a:prstGeom>
        </p:spPr>
      </p:pic>
    </p:spTree>
    <p:extLst>
      <p:ext uri="{BB962C8B-B14F-4D97-AF65-F5344CB8AC3E}">
        <p14:creationId xmlns:p14="http://schemas.microsoft.com/office/powerpoint/2010/main" val="21652493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17D274A-E0AD-3501-37DB-5C51E6A9B1B9}"/>
              </a:ext>
            </a:extLst>
          </p:cNvPr>
          <p:cNvSpPr/>
          <p:nvPr/>
        </p:nvSpPr>
        <p:spPr>
          <a:xfrm>
            <a:off x="-3597" y="3814711"/>
            <a:ext cx="12192000" cy="3043289"/>
          </a:xfrm>
          <a:prstGeom prst="rect">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69C0540C-8A0B-EF6D-778D-DBEE182D0606}"/>
              </a:ext>
            </a:extLst>
          </p:cNvPr>
          <p:cNvSpPr/>
          <p:nvPr/>
        </p:nvSpPr>
        <p:spPr>
          <a:xfrm>
            <a:off x="0" y="660667"/>
            <a:ext cx="12192000" cy="3154043"/>
          </a:xfrm>
          <a:prstGeom prst="rect">
            <a:avLst/>
          </a:prstGeom>
          <a:solidFill>
            <a:schemeClr val="accent5">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C79BC98D-B392-01AF-BBAF-DD80DDC09A61}"/>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Remote Testing</a:t>
            </a:r>
            <a:endParaRPr lang="en-GB" sz="4000" b="1" dirty="0">
              <a:solidFill>
                <a:srgbClr val="0000FF"/>
              </a:solidFill>
              <a:latin typeface="Arial" panose="020B0604020202020204" pitchFamily="34" charset="0"/>
              <a:cs typeface="Arial" panose="020B0604020202020204" pitchFamily="34" charset="0"/>
            </a:endParaRPr>
          </a:p>
        </p:txBody>
      </p:sp>
      <p:sp>
        <p:nvSpPr>
          <p:cNvPr id="3" name="Shape 136">
            <a:extLst>
              <a:ext uri="{FF2B5EF4-FFF2-40B4-BE49-F238E27FC236}">
                <a16:creationId xmlns:a16="http://schemas.microsoft.com/office/drawing/2014/main" id="{C3ECD2A8-43E0-1B72-C2D3-05EAD9DBCE53}"/>
              </a:ext>
            </a:extLst>
          </p:cNvPr>
          <p:cNvSpPr txBox="1">
            <a:spLocks/>
          </p:cNvSpPr>
          <p:nvPr/>
        </p:nvSpPr>
        <p:spPr>
          <a:xfrm>
            <a:off x="51545" y="808610"/>
            <a:ext cx="12031686" cy="1422637"/>
          </a:xfrm>
          <a:prstGeom prst="rect">
            <a:avLst/>
          </a:prstGeom>
          <a:ln>
            <a:noFill/>
          </a:ln>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sz="2000" b="1" dirty="0">
                <a:solidFill>
                  <a:srgbClr val="7030A0"/>
                </a:solidFill>
                <a:latin typeface="Arial" panose="020B0604020202020204" pitchFamily="34" charset="0"/>
                <a:cs typeface="Arial" panose="020B0604020202020204" pitchFamily="34" charset="0"/>
              </a:rPr>
              <a:t>2*AMD256ht:  Dual Socket </a:t>
            </a:r>
            <a:r>
              <a:rPr lang="it-IT" sz="2000" b="1" dirty="0">
                <a:solidFill>
                  <a:srgbClr val="7030A0"/>
                </a:solidFill>
                <a:latin typeface="Arial" panose="020B0604020202020204" pitchFamily="34" charset="0"/>
                <a:cs typeface="Arial" panose="020B0604020202020204" pitchFamily="34" charset="0"/>
              </a:rPr>
              <a:t>AMD EPYC 9754 128-Core Processor </a:t>
            </a:r>
            <a:r>
              <a:rPr lang="en-US" sz="2000" b="1" dirty="0">
                <a:solidFill>
                  <a:srgbClr val="7030A0"/>
                </a:solidFill>
                <a:latin typeface="Arial" panose="020B0604020202020204" pitchFamily="34" charset="0"/>
                <a:cs typeface="Arial" panose="020B0604020202020204" pitchFamily="34" charset="0"/>
              </a:rPr>
              <a:t>(</a:t>
            </a:r>
            <a:r>
              <a:rPr lang="en-US" sz="2000" b="1" dirty="0" err="1">
                <a:solidFill>
                  <a:srgbClr val="7030A0"/>
                </a:solidFill>
                <a:latin typeface="Arial" panose="020B0604020202020204" pitchFamily="34" charset="0"/>
                <a:cs typeface="Arial" panose="020B0604020202020204" pitchFamily="34" charset="0"/>
              </a:rPr>
              <a:t>SuperMicro</a:t>
            </a:r>
            <a:r>
              <a:rPr lang="en-US" sz="2000" b="1" dirty="0">
                <a:solidFill>
                  <a:srgbClr val="7030A0"/>
                </a:solidFill>
                <a:latin typeface="Arial" panose="020B0604020202020204" pitchFamily="34" charset="0"/>
                <a:cs typeface="Arial" panose="020B0604020202020204" pitchFamily="34" charset="0"/>
              </a:rPr>
              <a:t>)</a:t>
            </a:r>
            <a:br>
              <a:rPr lang="en-US" sz="2000" b="1" dirty="0">
                <a:solidFill>
                  <a:srgbClr val="7030A0"/>
                </a:solidFill>
                <a:latin typeface="Arial" panose="020B0604020202020204" pitchFamily="34" charset="0"/>
                <a:cs typeface="Arial" panose="020B0604020202020204" pitchFamily="34" charset="0"/>
              </a:rPr>
            </a:br>
            <a:br>
              <a:rPr lang="en-US" sz="300" dirty="0">
                <a:solidFill>
                  <a:srgbClr val="7030A0"/>
                </a:solidFill>
                <a:latin typeface="Arial" panose="020B0604020202020204" pitchFamily="34" charset="0"/>
                <a:cs typeface="Arial" panose="020B0604020202020204" pitchFamily="34" charset="0"/>
              </a:rPr>
            </a:br>
            <a:r>
              <a:rPr lang="en-US" sz="2000" dirty="0">
                <a:solidFill>
                  <a:srgbClr val="7030A0"/>
                </a:solidFill>
                <a:latin typeface="Arial" panose="020B0604020202020204" pitchFamily="34" charset="0"/>
                <a:cs typeface="Arial" panose="020B0604020202020204" pitchFamily="34" charset="0"/>
              </a:rPr>
              <a:t>  CPU:	2 * x86 AMD EPYC 9754 (Bergamo), 128C/256HT @ 3.1GHz (TDP 360W)</a:t>
            </a:r>
            <a:br>
              <a:rPr lang="en-US" sz="2000" dirty="0">
                <a:solidFill>
                  <a:srgbClr val="7030A0"/>
                </a:solidFill>
                <a:latin typeface="Arial" panose="020B0604020202020204" pitchFamily="34" charset="0"/>
                <a:cs typeface="Arial" panose="020B0604020202020204" pitchFamily="34" charset="0"/>
              </a:rPr>
            </a:br>
            <a:r>
              <a:rPr lang="en-US" sz="2000" dirty="0">
                <a:solidFill>
                  <a:srgbClr val="7030A0"/>
                </a:solidFill>
                <a:latin typeface="Arial" panose="020B0604020202020204" pitchFamily="34" charset="0"/>
                <a:cs typeface="Arial" panose="020B0604020202020204" pitchFamily="34" charset="0"/>
              </a:rPr>
              <a:t>  RAM:	1.536TB (24 x 64GB) DDR4 3200MHz </a:t>
            </a:r>
            <a:r>
              <a:rPr lang="en-US" sz="2000" dirty="0">
                <a:solidFill>
                  <a:srgbClr val="7030A0"/>
                </a:solidFill>
                <a:latin typeface="Arial" panose="020B0604020202020204" pitchFamily="34" charset="0"/>
                <a:cs typeface="Arial" panose="020B0604020202020204" pitchFamily="34" charset="0"/>
                <a:sym typeface="Wingdings" panose="05000000000000000000" pitchFamily="2" charset="2"/>
              </a:rPr>
              <a:t> </a:t>
            </a:r>
            <a:r>
              <a:rPr lang="en-US" sz="2000" dirty="0">
                <a:solidFill>
                  <a:srgbClr val="7030A0"/>
                </a:solidFill>
                <a:latin typeface="Arial" panose="020B0604020202020204" pitchFamily="34" charset="0"/>
                <a:cs typeface="Arial" panose="020B0604020202020204" pitchFamily="34" charset="0"/>
              </a:rPr>
              <a:t>3 GB/core</a:t>
            </a:r>
            <a:br>
              <a:rPr lang="en-US" sz="2000" dirty="0">
                <a:solidFill>
                  <a:srgbClr val="7030A0"/>
                </a:solidFill>
                <a:latin typeface="Arial" panose="020B0604020202020204" pitchFamily="34" charset="0"/>
                <a:cs typeface="Arial" panose="020B0604020202020204" pitchFamily="34" charset="0"/>
              </a:rPr>
            </a:br>
            <a:r>
              <a:rPr lang="en-US" sz="2000" dirty="0">
                <a:solidFill>
                  <a:srgbClr val="7030A0"/>
                </a:solidFill>
                <a:latin typeface="Arial" panose="020B0604020202020204" pitchFamily="34" charset="0"/>
                <a:cs typeface="Arial" panose="020B0604020202020204" pitchFamily="34" charset="0"/>
              </a:rPr>
              <a:t>  HDD:	512GB </a:t>
            </a:r>
            <a:r>
              <a:rPr lang="en-US" sz="2000" dirty="0" err="1">
                <a:solidFill>
                  <a:srgbClr val="7030A0"/>
                </a:solidFill>
                <a:latin typeface="Arial" panose="020B0604020202020204" pitchFamily="34" charset="0"/>
                <a:cs typeface="Arial" panose="020B0604020202020204" pitchFamily="34" charset="0"/>
              </a:rPr>
              <a:t>NVMe</a:t>
            </a:r>
            <a:r>
              <a:rPr lang="en-US" sz="2000" dirty="0">
                <a:solidFill>
                  <a:srgbClr val="7030A0"/>
                </a:solidFill>
                <a:latin typeface="Arial" panose="020B0604020202020204" pitchFamily="34" charset="0"/>
                <a:cs typeface="Arial" panose="020B0604020202020204" pitchFamily="34" charset="0"/>
              </a:rPr>
              <a:t> + 3.84TB SSD</a:t>
            </a:r>
            <a:br>
              <a:rPr lang="en-US" sz="2000" dirty="0">
                <a:solidFill>
                  <a:srgbClr val="7030A0"/>
                </a:solidFill>
                <a:latin typeface="Arial" panose="020B0604020202020204" pitchFamily="34" charset="0"/>
                <a:cs typeface="Arial" panose="020B0604020202020204" pitchFamily="34" charset="0"/>
              </a:rPr>
            </a:br>
            <a:r>
              <a:rPr lang="en-US" sz="2000" dirty="0">
                <a:solidFill>
                  <a:srgbClr val="7030A0"/>
                </a:solidFill>
                <a:latin typeface="Arial" panose="020B0604020202020204" pitchFamily="34" charset="0"/>
                <a:cs typeface="Arial" panose="020B0604020202020204" pitchFamily="34" charset="0"/>
              </a:rPr>
              <a:t>  OS: 	Rocky 9.2 </a:t>
            </a:r>
          </a:p>
        </p:txBody>
      </p:sp>
      <p:sp>
        <p:nvSpPr>
          <p:cNvPr id="7" name="Shape 136">
            <a:extLst>
              <a:ext uri="{FF2B5EF4-FFF2-40B4-BE49-F238E27FC236}">
                <a16:creationId xmlns:a16="http://schemas.microsoft.com/office/drawing/2014/main" id="{20F8BE40-C484-176F-A9B0-4B63C64691E7}"/>
              </a:ext>
            </a:extLst>
          </p:cNvPr>
          <p:cNvSpPr txBox="1">
            <a:spLocks/>
          </p:cNvSpPr>
          <p:nvPr/>
        </p:nvSpPr>
        <p:spPr>
          <a:xfrm>
            <a:off x="18547" y="3894301"/>
            <a:ext cx="12031686" cy="1422637"/>
          </a:xfrm>
          <a:prstGeom prst="rect">
            <a:avLst/>
          </a:prstGeom>
          <a:ln>
            <a:noFill/>
          </a:ln>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sz="2000" b="1" dirty="0">
                <a:solidFill>
                  <a:srgbClr val="FF3300"/>
                </a:solidFill>
                <a:latin typeface="Arial" panose="020B0604020202020204" pitchFamily="34" charset="0"/>
                <a:cs typeface="Arial" panose="020B0604020202020204" pitchFamily="34" charset="0"/>
              </a:rPr>
              <a:t>ARM128c:  </a:t>
            </a:r>
            <a:r>
              <a:rPr lang="en-US" sz="2000" b="1" dirty="0">
                <a:solidFill>
                  <a:srgbClr val="FF0000"/>
                </a:solidFill>
                <a:latin typeface="Arial" panose="020B0604020202020204" pitchFamily="34" charset="0"/>
                <a:cs typeface="Arial" panose="020B0604020202020204" pitchFamily="34" charset="0"/>
              </a:rPr>
              <a:t>Single Socket Ampere </a:t>
            </a:r>
            <a:r>
              <a:rPr lang="en-US" sz="2000" b="1" dirty="0" err="1">
                <a:solidFill>
                  <a:srgbClr val="FF0000"/>
                </a:solidFill>
                <a:latin typeface="Arial" panose="020B0604020202020204" pitchFamily="34" charset="0"/>
                <a:cs typeface="Arial" panose="020B0604020202020204" pitchFamily="34" charset="0"/>
              </a:rPr>
              <a:t>Altra</a:t>
            </a:r>
            <a:r>
              <a:rPr lang="en-US" sz="2000" b="1" dirty="0">
                <a:solidFill>
                  <a:srgbClr val="FF0000"/>
                </a:solidFill>
                <a:latin typeface="Arial" panose="020B0604020202020204" pitchFamily="34" charset="0"/>
                <a:cs typeface="Arial" panose="020B0604020202020204" pitchFamily="34" charset="0"/>
              </a:rPr>
              <a:t> Max </a:t>
            </a:r>
            <a:r>
              <a:rPr lang="en-US" sz="2000" b="1" dirty="0">
                <a:solidFill>
                  <a:schemeClr val="tx1">
                    <a:lumMod val="50000"/>
                    <a:lumOff val="50000"/>
                  </a:schemeClr>
                </a:solidFill>
                <a:latin typeface="Arial" panose="020B0604020202020204" pitchFamily="34" charset="0"/>
                <a:cs typeface="Arial" panose="020B0604020202020204" pitchFamily="34" charset="0"/>
              </a:rPr>
              <a:t>M128-28</a:t>
            </a:r>
            <a:r>
              <a:rPr lang="en-US" sz="2000" b="1" dirty="0">
                <a:solidFill>
                  <a:srgbClr val="FF0000"/>
                </a:solidFill>
                <a:latin typeface="Arial" panose="020B0604020202020204" pitchFamily="34" charset="0"/>
                <a:cs typeface="Arial" panose="020B0604020202020204" pitchFamily="34" charset="0"/>
              </a:rPr>
              <a:t> 128-Core Processor (XMA)</a:t>
            </a:r>
            <a:br>
              <a:rPr lang="en-US" sz="2000" b="1" dirty="0">
                <a:solidFill>
                  <a:srgbClr val="FF0000"/>
                </a:solidFill>
                <a:latin typeface="Arial" panose="020B0604020202020204" pitchFamily="34" charset="0"/>
                <a:cs typeface="Arial" panose="020B0604020202020204" pitchFamily="34" charset="0"/>
              </a:rPr>
            </a:br>
            <a:br>
              <a:rPr lang="en-US" sz="300" dirty="0">
                <a:solidFill>
                  <a:srgbClr val="FF0000"/>
                </a:solidFill>
                <a:latin typeface="Arial" panose="020B0604020202020204" pitchFamily="34" charset="0"/>
                <a:cs typeface="Arial" panose="020B0604020202020204" pitchFamily="34" charset="0"/>
              </a:rPr>
            </a:br>
            <a:r>
              <a:rPr lang="en-US" sz="2000" dirty="0">
                <a:solidFill>
                  <a:srgbClr val="FF0000"/>
                </a:solidFill>
                <a:latin typeface="Arial" panose="020B0604020202020204" pitchFamily="34" charset="0"/>
                <a:cs typeface="Arial" panose="020B0604020202020204" pitchFamily="34" charset="0"/>
              </a:rPr>
              <a:t>  CPU:	ARM Ampere M128-28, 128C @ 2.8GHz (TDP 250W)</a:t>
            </a:r>
            <a:br>
              <a:rPr lang="en-US" sz="2000" dirty="0">
                <a:solidFill>
                  <a:srgbClr val="FF0000"/>
                </a:solidFill>
                <a:latin typeface="Arial" panose="020B0604020202020204" pitchFamily="34" charset="0"/>
                <a:cs typeface="Arial" panose="020B0604020202020204" pitchFamily="34" charset="0"/>
              </a:rPr>
            </a:br>
            <a:r>
              <a:rPr lang="en-US" sz="2000" dirty="0">
                <a:solidFill>
                  <a:srgbClr val="FF0000"/>
                </a:solidFill>
                <a:latin typeface="Arial" panose="020B0604020202020204" pitchFamily="34" charset="0"/>
                <a:cs typeface="Arial" panose="020B0604020202020204" pitchFamily="34" charset="0"/>
              </a:rPr>
              <a:t>  RAM:	512GB (8 x 64GB) DDR4 3200MHz </a:t>
            </a:r>
            <a:r>
              <a:rPr lang="en-US" sz="2000" dirty="0">
                <a:solidFill>
                  <a:srgbClr val="FF0000"/>
                </a:solidFill>
                <a:latin typeface="Arial" panose="020B0604020202020204" pitchFamily="34" charset="0"/>
                <a:cs typeface="Arial" panose="020B0604020202020204" pitchFamily="34" charset="0"/>
                <a:sym typeface="Wingdings" panose="05000000000000000000" pitchFamily="2" charset="2"/>
              </a:rPr>
              <a:t> 4</a:t>
            </a:r>
            <a:r>
              <a:rPr lang="en-US" sz="2000" dirty="0">
                <a:solidFill>
                  <a:srgbClr val="FF0000"/>
                </a:solidFill>
                <a:latin typeface="Arial" panose="020B0604020202020204" pitchFamily="34" charset="0"/>
                <a:cs typeface="Arial" panose="020B0604020202020204" pitchFamily="34" charset="0"/>
              </a:rPr>
              <a:t> GB/core</a:t>
            </a:r>
            <a:br>
              <a:rPr lang="en-US" sz="2000" dirty="0">
                <a:solidFill>
                  <a:srgbClr val="FF0000"/>
                </a:solidFill>
                <a:latin typeface="Arial" panose="020B0604020202020204" pitchFamily="34" charset="0"/>
                <a:cs typeface="Arial" panose="020B0604020202020204" pitchFamily="34" charset="0"/>
              </a:rPr>
            </a:br>
            <a:r>
              <a:rPr lang="en-US" sz="2000" dirty="0">
                <a:solidFill>
                  <a:srgbClr val="FF0000"/>
                </a:solidFill>
                <a:latin typeface="Arial" panose="020B0604020202020204" pitchFamily="34" charset="0"/>
                <a:cs typeface="Arial" panose="020B0604020202020204" pitchFamily="34" charset="0"/>
              </a:rPr>
              <a:t>  HDD:	1TB </a:t>
            </a:r>
            <a:r>
              <a:rPr lang="en-US" sz="2000" dirty="0" err="1">
                <a:solidFill>
                  <a:srgbClr val="FF0000"/>
                </a:solidFill>
                <a:latin typeface="Arial" panose="020B0604020202020204" pitchFamily="34" charset="0"/>
                <a:cs typeface="Arial" panose="020B0604020202020204" pitchFamily="34" charset="0"/>
              </a:rPr>
              <a:t>NVMe</a:t>
            </a:r>
            <a:r>
              <a:rPr lang="en-US" sz="2000" dirty="0">
                <a:solidFill>
                  <a:srgbClr val="FF0000"/>
                </a:solidFill>
                <a:latin typeface="Arial" panose="020B0604020202020204" pitchFamily="34" charset="0"/>
                <a:cs typeface="Arial" panose="020B0604020202020204" pitchFamily="34" charset="0"/>
              </a:rPr>
              <a:t> Storage</a:t>
            </a:r>
            <a:br>
              <a:rPr lang="en-US" sz="2000" dirty="0">
                <a:solidFill>
                  <a:srgbClr val="FF0000"/>
                </a:solidFill>
                <a:latin typeface="Arial" panose="020B0604020202020204" pitchFamily="34" charset="0"/>
                <a:cs typeface="Arial" panose="020B0604020202020204" pitchFamily="34" charset="0"/>
              </a:rPr>
            </a:br>
            <a:r>
              <a:rPr lang="en-US" sz="2000" dirty="0">
                <a:solidFill>
                  <a:srgbClr val="FF0000"/>
                </a:solidFill>
                <a:latin typeface="Arial" panose="020B0604020202020204" pitchFamily="34" charset="0"/>
                <a:cs typeface="Arial" panose="020B0604020202020204" pitchFamily="34" charset="0"/>
              </a:rPr>
              <a:t>  OS: 	Rocky 8.8</a:t>
            </a:r>
          </a:p>
        </p:txBody>
      </p:sp>
      <p:sp>
        <p:nvSpPr>
          <p:cNvPr id="12" name="Cloud 11">
            <a:extLst>
              <a:ext uri="{FF2B5EF4-FFF2-40B4-BE49-F238E27FC236}">
                <a16:creationId xmlns:a16="http://schemas.microsoft.com/office/drawing/2014/main" id="{F7A423CA-7E9A-E35C-6D60-BE455B41410A}"/>
              </a:ext>
            </a:extLst>
          </p:cNvPr>
          <p:cNvSpPr/>
          <p:nvPr/>
        </p:nvSpPr>
        <p:spPr>
          <a:xfrm>
            <a:off x="9796189" y="4283603"/>
            <a:ext cx="1856593" cy="703583"/>
          </a:xfrm>
          <a:prstGeom prst="cloud">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2060"/>
                </a:solidFill>
              </a:rPr>
              <a:t>XMA</a:t>
            </a:r>
            <a:endParaRPr lang="en-GB" dirty="0">
              <a:solidFill>
                <a:srgbClr val="002060"/>
              </a:solidFill>
            </a:endParaRPr>
          </a:p>
        </p:txBody>
      </p:sp>
      <p:sp>
        <p:nvSpPr>
          <p:cNvPr id="13" name="Shape 136">
            <a:extLst>
              <a:ext uri="{FF2B5EF4-FFF2-40B4-BE49-F238E27FC236}">
                <a16:creationId xmlns:a16="http://schemas.microsoft.com/office/drawing/2014/main" id="{0149D55D-F0B0-AB7D-4596-42BFD2E85797}"/>
              </a:ext>
            </a:extLst>
          </p:cNvPr>
          <p:cNvSpPr txBox="1">
            <a:spLocks/>
          </p:cNvSpPr>
          <p:nvPr/>
        </p:nvSpPr>
        <p:spPr>
          <a:xfrm>
            <a:off x="51545" y="2271044"/>
            <a:ext cx="12031686" cy="1503872"/>
          </a:xfrm>
          <a:prstGeom prst="rect">
            <a:avLst/>
          </a:prstGeom>
          <a:ln>
            <a:noFill/>
          </a:ln>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sz="2000" b="1" dirty="0">
                <a:solidFill>
                  <a:schemeClr val="accent1">
                    <a:lumMod val="75000"/>
                  </a:schemeClr>
                </a:solidFill>
                <a:latin typeface="Arial" panose="020B0604020202020204" pitchFamily="34" charset="0"/>
                <a:cs typeface="Arial" panose="020B0604020202020204" pitchFamily="34" charset="0"/>
              </a:rPr>
              <a:t>AMD128ht:  Single Socket </a:t>
            </a:r>
            <a:r>
              <a:rPr lang="it-IT" sz="2000" b="1" dirty="0">
                <a:solidFill>
                  <a:schemeClr val="accent1">
                    <a:lumMod val="75000"/>
                  </a:schemeClr>
                </a:solidFill>
                <a:latin typeface="Arial" panose="020B0604020202020204" pitchFamily="34" charset="0"/>
                <a:cs typeface="Arial" panose="020B0604020202020204" pitchFamily="34" charset="0"/>
              </a:rPr>
              <a:t>AMD EPYC 8534P 64-Core Processor </a:t>
            </a:r>
            <a:r>
              <a:rPr lang="en-US" sz="2000" b="1" dirty="0">
                <a:solidFill>
                  <a:schemeClr val="accent1">
                    <a:lumMod val="75000"/>
                  </a:schemeClr>
                </a:solidFill>
                <a:latin typeface="Arial" panose="020B0604020202020204" pitchFamily="34" charset="0"/>
                <a:cs typeface="Arial" panose="020B0604020202020204" pitchFamily="34" charset="0"/>
              </a:rPr>
              <a:t>(</a:t>
            </a:r>
            <a:r>
              <a:rPr lang="en-US" sz="2000" b="1" dirty="0" err="1">
                <a:solidFill>
                  <a:schemeClr val="accent1">
                    <a:lumMod val="75000"/>
                  </a:schemeClr>
                </a:solidFill>
                <a:latin typeface="Arial" panose="020B0604020202020204" pitchFamily="34" charset="0"/>
                <a:cs typeface="Arial" panose="020B0604020202020204" pitchFamily="34" charset="0"/>
              </a:rPr>
              <a:t>SuperMicro</a:t>
            </a:r>
            <a:r>
              <a:rPr lang="en-US" sz="2000" b="1" dirty="0">
                <a:solidFill>
                  <a:schemeClr val="accent1">
                    <a:lumMod val="75000"/>
                  </a:schemeClr>
                </a:solidFill>
                <a:latin typeface="Arial" panose="020B0604020202020204" pitchFamily="34" charset="0"/>
                <a:cs typeface="Arial" panose="020B0604020202020204" pitchFamily="34" charset="0"/>
              </a:rPr>
              <a:t>)</a:t>
            </a:r>
            <a:br>
              <a:rPr lang="en-US" sz="2000" b="1" dirty="0">
                <a:solidFill>
                  <a:schemeClr val="accent1">
                    <a:lumMod val="75000"/>
                  </a:schemeClr>
                </a:solidFill>
                <a:latin typeface="Arial" panose="020B0604020202020204" pitchFamily="34" charset="0"/>
                <a:cs typeface="Arial" panose="020B0604020202020204" pitchFamily="34" charset="0"/>
              </a:rPr>
            </a:br>
            <a:br>
              <a:rPr lang="en-US" sz="300" dirty="0">
                <a:solidFill>
                  <a:schemeClr val="accent1">
                    <a:lumMod val="75000"/>
                  </a:schemeClr>
                </a:solidFill>
                <a:latin typeface="Arial" panose="020B0604020202020204" pitchFamily="34" charset="0"/>
                <a:cs typeface="Arial" panose="020B0604020202020204" pitchFamily="34" charset="0"/>
              </a:rPr>
            </a:br>
            <a:r>
              <a:rPr lang="en-US" sz="2000" dirty="0">
                <a:solidFill>
                  <a:schemeClr val="accent1">
                    <a:lumMod val="75000"/>
                  </a:schemeClr>
                </a:solidFill>
                <a:latin typeface="Arial" panose="020B0604020202020204" pitchFamily="34" charset="0"/>
                <a:cs typeface="Arial" panose="020B0604020202020204" pitchFamily="34" charset="0"/>
              </a:rPr>
              <a:t>  CPU:	AMD EPYC 8534P (Siena), 64C/128HT @ 3.1GHz (TDP 200W)</a:t>
            </a:r>
            <a:br>
              <a:rPr lang="en-US" sz="2000" dirty="0">
                <a:solidFill>
                  <a:schemeClr val="accent1">
                    <a:lumMod val="75000"/>
                  </a:schemeClr>
                </a:solidFill>
                <a:latin typeface="Arial" panose="020B0604020202020204" pitchFamily="34" charset="0"/>
                <a:cs typeface="Arial" panose="020B0604020202020204" pitchFamily="34" charset="0"/>
              </a:rPr>
            </a:br>
            <a:r>
              <a:rPr lang="en-US" sz="2000" dirty="0">
                <a:solidFill>
                  <a:schemeClr val="accent1">
                    <a:lumMod val="75000"/>
                  </a:schemeClr>
                </a:solidFill>
                <a:latin typeface="Arial" panose="020B0604020202020204" pitchFamily="34" charset="0"/>
                <a:cs typeface="Arial" panose="020B0604020202020204" pitchFamily="34" charset="0"/>
              </a:rPr>
              <a:t>  RAM:	576GB (6 x 96GB) DDR5 3200MT/s </a:t>
            </a:r>
            <a:r>
              <a:rPr lang="en-US" sz="2000" dirty="0">
                <a:solidFill>
                  <a:schemeClr val="accent1">
                    <a:lumMod val="75000"/>
                  </a:schemeClr>
                </a:solidFill>
                <a:latin typeface="Arial" panose="020B0604020202020204" pitchFamily="34" charset="0"/>
                <a:cs typeface="Arial" panose="020B0604020202020204" pitchFamily="34" charset="0"/>
                <a:sym typeface="Wingdings" panose="05000000000000000000" pitchFamily="2" charset="2"/>
              </a:rPr>
              <a:t> 4.5</a:t>
            </a:r>
            <a:r>
              <a:rPr lang="en-US" sz="2000" dirty="0">
                <a:solidFill>
                  <a:schemeClr val="accent1">
                    <a:lumMod val="75000"/>
                  </a:schemeClr>
                </a:solidFill>
                <a:latin typeface="Arial" panose="020B0604020202020204" pitchFamily="34" charset="0"/>
                <a:cs typeface="Arial" panose="020B0604020202020204" pitchFamily="34" charset="0"/>
              </a:rPr>
              <a:t> GB/core</a:t>
            </a:r>
            <a:br>
              <a:rPr lang="en-US" sz="2000" dirty="0">
                <a:solidFill>
                  <a:schemeClr val="accent1">
                    <a:lumMod val="75000"/>
                  </a:schemeClr>
                </a:solidFill>
                <a:latin typeface="Arial" panose="020B0604020202020204" pitchFamily="34" charset="0"/>
                <a:cs typeface="Arial" panose="020B0604020202020204" pitchFamily="34" charset="0"/>
              </a:rPr>
            </a:br>
            <a:r>
              <a:rPr lang="en-US" sz="2000" dirty="0">
                <a:solidFill>
                  <a:schemeClr val="accent1">
                    <a:lumMod val="75000"/>
                  </a:schemeClr>
                </a:solidFill>
                <a:latin typeface="Arial" panose="020B0604020202020204" pitchFamily="34" charset="0"/>
                <a:cs typeface="Arial" panose="020B0604020202020204" pitchFamily="34" charset="0"/>
              </a:rPr>
              <a:t>  HDD:	1TB </a:t>
            </a:r>
            <a:r>
              <a:rPr lang="en-US" sz="2000" dirty="0" err="1">
                <a:solidFill>
                  <a:schemeClr val="accent1">
                    <a:lumMod val="75000"/>
                  </a:schemeClr>
                </a:solidFill>
                <a:latin typeface="Arial" panose="020B0604020202020204" pitchFamily="34" charset="0"/>
                <a:cs typeface="Arial" panose="020B0604020202020204" pitchFamily="34" charset="0"/>
              </a:rPr>
              <a:t>NVMe</a:t>
            </a:r>
            <a:r>
              <a:rPr lang="en-US" sz="2000" dirty="0">
                <a:solidFill>
                  <a:schemeClr val="accent1">
                    <a:lumMod val="75000"/>
                  </a:schemeClr>
                </a:solidFill>
                <a:latin typeface="Arial" panose="020B0604020202020204" pitchFamily="34" charset="0"/>
                <a:cs typeface="Arial" panose="020B0604020202020204" pitchFamily="34" charset="0"/>
              </a:rPr>
              <a:t> Storage</a:t>
            </a:r>
            <a:br>
              <a:rPr lang="en-US" sz="2000" dirty="0">
                <a:solidFill>
                  <a:schemeClr val="accent1">
                    <a:lumMod val="75000"/>
                  </a:schemeClr>
                </a:solidFill>
                <a:latin typeface="Arial" panose="020B0604020202020204" pitchFamily="34" charset="0"/>
                <a:cs typeface="Arial" panose="020B0604020202020204" pitchFamily="34" charset="0"/>
              </a:rPr>
            </a:br>
            <a:r>
              <a:rPr lang="en-US" sz="2000" dirty="0">
                <a:solidFill>
                  <a:schemeClr val="accent1">
                    <a:lumMod val="75000"/>
                  </a:schemeClr>
                </a:solidFill>
                <a:latin typeface="Arial" panose="020B0604020202020204" pitchFamily="34" charset="0"/>
                <a:cs typeface="Arial" panose="020B0604020202020204" pitchFamily="34" charset="0"/>
              </a:rPr>
              <a:t>  OS: 	Rocky 8.8</a:t>
            </a:r>
          </a:p>
        </p:txBody>
      </p:sp>
      <p:sp>
        <p:nvSpPr>
          <p:cNvPr id="16" name="TextBox 15">
            <a:extLst>
              <a:ext uri="{FF2B5EF4-FFF2-40B4-BE49-F238E27FC236}">
                <a16:creationId xmlns:a16="http://schemas.microsoft.com/office/drawing/2014/main" id="{5B052D60-1635-2A1E-B53C-AFED6B2A5D03}"/>
              </a:ext>
            </a:extLst>
          </p:cNvPr>
          <p:cNvSpPr txBox="1"/>
          <p:nvPr/>
        </p:nvSpPr>
        <p:spPr>
          <a:xfrm>
            <a:off x="-7194" y="5495392"/>
            <a:ext cx="12195597" cy="1138773"/>
          </a:xfrm>
          <a:prstGeom prst="rect">
            <a:avLst/>
          </a:prstGeom>
          <a:noFill/>
        </p:spPr>
        <p:txBody>
          <a:bodyPr wrap="square" rtlCol="0">
            <a:spAutoFit/>
          </a:bodyPr>
          <a:lstStyle/>
          <a:p>
            <a:r>
              <a:rPr lang="en-US" sz="2800" dirty="0">
                <a:latin typeface="Arial" panose="020B0604020202020204" pitchFamily="34" charset="0"/>
                <a:cs typeface="Arial" panose="020B0604020202020204" pitchFamily="34" charset="0"/>
              </a:rPr>
              <a:t>Coming soon :  </a:t>
            </a:r>
            <a:r>
              <a:rPr lang="en-US" sz="2800" b="1" dirty="0" err="1">
                <a:latin typeface="Arial" panose="020B0604020202020204" pitchFamily="34" charset="0"/>
                <a:cs typeface="Arial" panose="020B0604020202020204" pitchFamily="34" charset="0"/>
              </a:rPr>
              <a:t>AmpereOne</a:t>
            </a:r>
            <a:r>
              <a:rPr lang="en-US" sz="2800" dirty="0">
                <a:latin typeface="Arial" panose="020B0604020202020204" pitchFamily="34" charset="0"/>
                <a:cs typeface="Arial" panose="020B0604020202020204" pitchFamily="34" charset="0"/>
              </a:rPr>
              <a:t> (96 - </a:t>
            </a:r>
            <a:r>
              <a:rPr lang="en-US" sz="2800" u="sng" dirty="0">
                <a:latin typeface="Arial" panose="020B0604020202020204" pitchFamily="34" charset="0"/>
                <a:cs typeface="Arial" panose="020B0604020202020204" pitchFamily="34" charset="0"/>
              </a:rPr>
              <a:t>192</a:t>
            </a:r>
            <a:r>
              <a:rPr lang="en-US" sz="2800" dirty="0">
                <a:latin typeface="Arial" panose="020B0604020202020204" pitchFamily="34" charset="0"/>
                <a:cs typeface="Arial" panose="020B0604020202020204" pitchFamily="34" charset="0"/>
              </a:rPr>
              <a:t> cores) </a:t>
            </a:r>
          </a:p>
          <a:p>
            <a:endParaRPr lang="en-US" sz="1000" dirty="0">
              <a:latin typeface="Arial" panose="020B0604020202020204" pitchFamily="34" charset="0"/>
              <a:cs typeface="Arial" panose="020B0604020202020204" pitchFamily="34" charset="0"/>
            </a:endParaRPr>
          </a:p>
          <a:p>
            <a:endParaRPr lang="en-US" sz="1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 		 … we expect to get remote access to a test box next month!</a:t>
            </a:r>
          </a:p>
        </p:txBody>
      </p:sp>
      <p:sp>
        <p:nvSpPr>
          <p:cNvPr id="14" name="Cloud 13">
            <a:extLst>
              <a:ext uri="{FF2B5EF4-FFF2-40B4-BE49-F238E27FC236}">
                <a16:creationId xmlns:a16="http://schemas.microsoft.com/office/drawing/2014/main" id="{F4727E35-E4B2-0464-DE8A-F97BC7FAD20C}"/>
              </a:ext>
            </a:extLst>
          </p:cNvPr>
          <p:cNvSpPr/>
          <p:nvPr/>
        </p:nvSpPr>
        <p:spPr>
          <a:xfrm>
            <a:off x="9796189" y="2796921"/>
            <a:ext cx="1987814" cy="732443"/>
          </a:xfrm>
          <a:prstGeom prst="cloud">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rgbClr val="002060"/>
                </a:solidFill>
              </a:rPr>
              <a:t>SuperMicro</a:t>
            </a:r>
            <a:endParaRPr lang="en-GB" dirty="0">
              <a:solidFill>
                <a:srgbClr val="002060"/>
              </a:solidFill>
            </a:endParaRPr>
          </a:p>
        </p:txBody>
      </p:sp>
      <p:sp>
        <p:nvSpPr>
          <p:cNvPr id="8" name="Cloud 7">
            <a:extLst>
              <a:ext uri="{FF2B5EF4-FFF2-40B4-BE49-F238E27FC236}">
                <a16:creationId xmlns:a16="http://schemas.microsoft.com/office/drawing/2014/main" id="{E910FA29-9E32-6C4D-D29A-E0900FE4DE14}"/>
              </a:ext>
            </a:extLst>
          </p:cNvPr>
          <p:cNvSpPr/>
          <p:nvPr/>
        </p:nvSpPr>
        <p:spPr>
          <a:xfrm>
            <a:off x="9796189" y="5681714"/>
            <a:ext cx="1987814" cy="732443"/>
          </a:xfrm>
          <a:prstGeom prst="cloud">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rgbClr val="002060"/>
                </a:solidFill>
              </a:rPr>
              <a:t>SuperMicro</a:t>
            </a:r>
            <a:endParaRPr lang="en-GB" dirty="0">
              <a:solidFill>
                <a:srgbClr val="002060"/>
              </a:solidFill>
            </a:endParaRPr>
          </a:p>
        </p:txBody>
      </p:sp>
      <p:sp>
        <p:nvSpPr>
          <p:cNvPr id="2" name="Cloud 1">
            <a:extLst>
              <a:ext uri="{FF2B5EF4-FFF2-40B4-BE49-F238E27FC236}">
                <a16:creationId xmlns:a16="http://schemas.microsoft.com/office/drawing/2014/main" id="{8A16D8CF-9FA2-BF85-EAD5-5CF11FBF135F}"/>
              </a:ext>
            </a:extLst>
          </p:cNvPr>
          <p:cNvSpPr/>
          <p:nvPr/>
        </p:nvSpPr>
        <p:spPr>
          <a:xfrm>
            <a:off x="9948589" y="1531959"/>
            <a:ext cx="1987814" cy="732443"/>
          </a:xfrm>
          <a:prstGeom prst="cloud">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rgbClr val="002060"/>
                </a:solidFill>
              </a:rPr>
              <a:t>SuperMicro</a:t>
            </a:r>
            <a:endParaRPr lang="en-GB" dirty="0">
              <a:solidFill>
                <a:srgbClr val="002060"/>
              </a:solidFill>
            </a:endParaRPr>
          </a:p>
        </p:txBody>
      </p:sp>
      <p:sp>
        <p:nvSpPr>
          <p:cNvPr id="11" name="Cloud 10">
            <a:extLst>
              <a:ext uri="{FF2B5EF4-FFF2-40B4-BE49-F238E27FC236}">
                <a16:creationId xmlns:a16="http://schemas.microsoft.com/office/drawing/2014/main" id="{3BD26D5F-41D4-E203-D554-98F52C233653}"/>
              </a:ext>
            </a:extLst>
          </p:cNvPr>
          <p:cNvSpPr/>
          <p:nvPr/>
        </p:nvSpPr>
        <p:spPr>
          <a:xfrm>
            <a:off x="9796189" y="1443567"/>
            <a:ext cx="1987814" cy="732443"/>
          </a:xfrm>
          <a:prstGeom prst="cloud">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rgbClr val="002060"/>
                </a:solidFill>
              </a:rPr>
              <a:t>SuperMicro</a:t>
            </a:r>
            <a:endParaRPr lang="en-GB" dirty="0">
              <a:solidFill>
                <a:srgbClr val="002060"/>
              </a:solidFill>
            </a:endParaRPr>
          </a:p>
        </p:txBody>
      </p:sp>
      <p:cxnSp>
        <p:nvCxnSpPr>
          <p:cNvPr id="9" name="Straight Connector 8">
            <a:extLst>
              <a:ext uri="{FF2B5EF4-FFF2-40B4-BE49-F238E27FC236}">
                <a16:creationId xmlns:a16="http://schemas.microsoft.com/office/drawing/2014/main" id="{866FA7F7-036F-58BF-A3EF-F0519E51EDB3}"/>
              </a:ext>
            </a:extLst>
          </p:cNvPr>
          <p:cNvCxnSpPr>
            <a:cxnSpLocks/>
          </p:cNvCxnSpPr>
          <p:nvPr/>
        </p:nvCxnSpPr>
        <p:spPr>
          <a:xfrm>
            <a:off x="51545" y="3894301"/>
            <a:ext cx="9622807" cy="1326923"/>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5406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79BC98D-B392-01AF-BBAF-DD80DDC09A61}"/>
              </a:ext>
            </a:extLst>
          </p:cNvPr>
          <p:cNvSpPr txBox="1"/>
          <p:nvPr/>
        </p:nvSpPr>
        <p:spPr>
          <a:xfrm>
            <a:off x="0" y="0"/>
            <a:ext cx="12192000" cy="707886"/>
          </a:xfrm>
          <a:prstGeom prst="rect">
            <a:avLst/>
          </a:prstGeom>
          <a:noFill/>
        </p:spPr>
        <p:txBody>
          <a:bodyPr wrap="square" rtlCol="0">
            <a:spAutoFit/>
          </a:bodyPr>
          <a:lstStyle/>
          <a:p>
            <a:pPr algn="ctr"/>
            <a:r>
              <a:rPr lang="en-US" sz="4000" b="1" dirty="0" err="1">
                <a:solidFill>
                  <a:srgbClr val="0000FF"/>
                </a:solidFill>
                <a:latin typeface="Arial" panose="020B0604020202020204" pitchFamily="34" charset="0"/>
                <a:cs typeface="Arial" panose="020B0604020202020204" pitchFamily="34" charset="0"/>
              </a:rPr>
              <a:t>HEPscore</a:t>
            </a:r>
            <a:r>
              <a:rPr lang="en-US" sz="4000" b="1" dirty="0">
                <a:solidFill>
                  <a:srgbClr val="0000FF"/>
                </a:solidFill>
                <a:latin typeface="Arial" panose="020B0604020202020204" pitchFamily="34" charset="0"/>
                <a:cs typeface="Arial" panose="020B0604020202020204" pitchFamily="34" charset="0"/>
              </a:rPr>
              <a:t>/Watt</a:t>
            </a:r>
            <a:endParaRPr lang="en-GB" sz="4000" b="1" dirty="0">
              <a:solidFill>
                <a:srgbClr val="0000FF"/>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90EB686E-AE6C-B38D-0D80-72B7EB37005E}"/>
              </a:ext>
            </a:extLst>
          </p:cNvPr>
          <p:cNvSpPr txBox="1"/>
          <p:nvPr/>
        </p:nvSpPr>
        <p:spPr>
          <a:xfrm>
            <a:off x="12713" y="651128"/>
            <a:ext cx="12192000" cy="707886"/>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Using the new </a:t>
            </a:r>
            <a:r>
              <a:rPr lang="en-US" sz="2000" b="1" dirty="0">
                <a:latin typeface="Arial" panose="020B0604020202020204" pitchFamily="34" charset="0"/>
                <a:cs typeface="Arial" panose="020B0604020202020204" pitchFamily="34" charset="0"/>
              </a:rPr>
              <a:t>Figure of Merit </a:t>
            </a:r>
            <a:r>
              <a:rPr lang="en-US" sz="2000" dirty="0">
                <a:latin typeface="Arial" panose="020B0604020202020204" pitchFamily="34" charset="0"/>
                <a:cs typeface="Arial" panose="020B0604020202020204" pitchFamily="34" charset="0"/>
              </a:rPr>
              <a:t>(&lt;75-95%&gt; quantile average) as best proxy for Power, we estimate the Performance per Watt as </a:t>
            </a:r>
            <a:r>
              <a:rPr lang="en-US" sz="2000" b="1" dirty="0">
                <a:latin typeface="Arial" panose="020B0604020202020204" pitchFamily="34" charset="0"/>
                <a:cs typeface="Arial" panose="020B0604020202020204" pitchFamily="34" charset="0"/>
              </a:rPr>
              <a:t>HEP-Score/Power </a:t>
            </a:r>
            <a:r>
              <a:rPr lang="en-US" sz="2000" b="1" dirty="0" err="1">
                <a:latin typeface="Arial" panose="020B0604020202020204" pitchFamily="34" charset="0"/>
                <a:cs typeface="Arial" panose="020B0604020202020204" pitchFamily="34" charset="0"/>
              </a:rPr>
              <a:t>FoM</a:t>
            </a:r>
            <a:r>
              <a:rPr lang="en-US" sz="2000" dirty="0">
                <a:latin typeface="Arial" panose="020B0604020202020204" pitchFamily="34" charset="0"/>
                <a:cs typeface="Arial" panose="020B0604020202020204" pitchFamily="34" charset="0"/>
              </a:rPr>
              <a:t>.   (Note: replaced </a:t>
            </a:r>
            <a:r>
              <a:rPr lang="en-US" sz="2000" dirty="0" err="1">
                <a:latin typeface="Arial" panose="020B0604020202020204" pitchFamily="34" charset="0"/>
                <a:cs typeface="Arial" panose="020B0604020202020204" pitchFamily="34" charset="0"/>
              </a:rPr>
              <a:t>Altra</a:t>
            </a:r>
            <a:r>
              <a:rPr lang="en-US" sz="2000" dirty="0">
                <a:latin typeface="Arial" panose="020B0604020202020204" pitchFamily="34" charset="0"/>
                <a:cs typeface="Arial" panose="020B0604020202020204" pitchFamily="34" charset="0"/>
              </a:rPr>
              <a:t> Max </a:t>
            </a:r>
            <a:r>
              <a:rPr lang="en-US" sz="2000" b="1" dirty="0">
                <a:solidFill>
                  <a:schemeClr val="tx1">
                    <a:lumMod val="50000"/>
                    <a:lumOff val="50000"/>
                  </a:schemeClr>
                </a:solidFill>
                <a:latin typeface="Arial" panose="020B0604020202020204" pitchFamily="34" charset="0"/>
                <a:cs typeface="Arial" panose="020B0604020202020204" pitchFamily="34" charset="0"/>
              </a:rPr>
              <a:t>M128-28</a:t>
            </a:r>
            <a:r>
              <a:rPr lang="en-US" sz="2000" dirty="0">
                <a:latin typeface="Arial" panose="020B0604020202020204" pitchFamily="34" charset="0"/>
                <a:cs typeface="Arial" panose="020B0604020202020204" pitchFamily="34" charset="0"/>
              </a:rPr>
              <a:t> with </a:t>
            </a:r>
            <a:r>
              <a:rPr lang="en-US" sz="2000" b="1" dirty="0">
                <a:latin typeface="Arial" panose="020B0604020202020204" pitchFamily="34" charset="0"/>
                <a:cs typeface="Arial" panose="020B0604020202020204" pitchFamily="34" charset="0"/>
              </a:rPr>
              <a:t>M128-30</a:t>
            </a:r>
            <a:r>
              <a:rPr lang="en-US" sz="2000" dirty="0">
                <a:latin typeface="Arial" panose="020B0604020202020204" pitchFamily="34" charset="0"/>
                <a:cs typeface="Arial" panose="020B0604020202020204" pitchFamily="34" charset="0"/>
              </a:rPr>
              <a:t>).</a:t>
            </a:r>
          </a:p>
        </p:txBody>
      </p:sp>
      <p:pic>
        <p:nvPicPr>
          <p:cNvPr id="17" name="Picture 16">
            <a:extLst>
              <a:ext uri="{FF2B5EF4-FFF2-40B4-BE49-F238E27FC236}">
                <a16:creationId xmlns:a16="http://schemas.microsoft.com/office/drawing/2014/main" id="{C634F292-DB9D-3DC6-7D71-A520F486C6DD}"/>
              </a:ext>
            </a:extLst>
          </p:cNvPr>
          <p:cNvPicPr>
            <a:picLocks noChangeAspect="1"/>
          </p:cNvPicPr>
          <p:nvPr/>
        </p:nvPicPr>
        <p:blipFill rotWithShape="1">
          <a:blip r:embed="rId3"/>
          <a:srcRect t="1192" r="1513"/>
          <a:stretch/>
        </p:blipFill>
        <p:spPr>
          <a:xfrm>
            <a:off x="0" y="3195229"/>
            <a:ext cx="6055855" cy="3659678"/>
          </a:xfrm>
          <a:prstGeom prst="rect">
            <a:avLst/>
          </a:prstGeom>
        </p:spPr>
      </p:pic>
      <p:sp>
        <p:nvSpPr>
          <p:cNvPr id="24" name="TextBox 23">
            <a:extLst>
              <a:ext uri="{FF2B5EF4-FFF2-40B4-BE49-F238E27FC236}">
                <a16:creationId xmlns:a16="http://schemas.microsoft.com/office/drawing/2014/main" id="{AACD160E-7B20-AAFD-1EEF-67CB78F42B7B}"/>
              </a:ext>
            </a:extLst>
          </p:cNvPr>
          <p:cNvSpPr txBox="1"/>
          <p:nvPr/>
        </p:nvSpPr>
        <p:spPr>
          <a:xfrm>
            <a:off x="5640357" y="899452"/>
            <a:ext cx="364731" cy="400110"/>
          </a:xfrm>
          <a:prstGeom prst="rect">
            <a:avLst/>
          </a:prstGeom>
          <a:noFill/>
        </p:spPr>
        <p:txBody>
          <a:bodyPr wrap="square" rtlCol="0">
            <a:spAutoFit/>
          </a:bodyPr>
          <a:lstStyle/>
          <a:p>
            <a:r>
              <a:rPr lang="en-US" sz="2000" dirty="0">
                <a:solidFill>
                  <a:srgbClr val="FF0000"/>
                </a:solidFill>
                <a:latin typeface="Arial" panose="020B0604020202020204" pitchFamily="34" charset="0"/>
                <a:cs typeface="Arial" panose="020B0604020202020204" pitchFamily="34" charset="0"/>
              </a:rPr>
              <a:t>*</a:t>
            </a:r>
          </a:p>
        </p:txBody>
      </p:sp>
      <p:pic>
        <p:nvPicPr>
          <p:cNvPr id="13" name="Picture 12">
            <a:extLst>
              <a:ext uri="{FF2B5EF4-FFF2-40B4-BE49-F238E27FC236}">
                <a16:creationId xmlns:a16="http://schemas.microsoft.com/office/drawing/2014/main" id="{A8BE7D41-E7B0-A7CD-6881-EA3D3F37CE08}"/>
              </a:ext>
            </a:extLst>
          </p:cNvPr>
          <p:cNvPicPr>
            <a:picLocks noChangeAspect="1"/>
          </p:cNvPicPr>
          <p:nvPr/>
        </p:nvPicPr>
        <p:blipFill rotWithShape="1">
          <a:blip r:embed="rId4"/>
          <a:srcRect l="2420" t="2557" r="648"/>
          <a:stretch/>
        </p:blipFill>
        <p:spPr>
          <a:xfrm>
            <a:off x="6148858" y="1359014"/>
            <a:ext cx="6002997" cy="2746599"/>
          </a:xfrm>
          <a:prstGeom prst="rect">
            <a:avLst/>
          </a:prstGeom>
        </p:spPr>
      </p:pic>
      <p:pic>
        <p:nvPicPr>
          <p:cNvPr id="16" name="Picture 15">
            <a:extLst>
              <a:ext uri="{FF2B5EF4-FFF2-40B4-BE49-F238E27FC236}">
                <a16:creationId xmlns:a16="http://schemas.microsoft.com/office/drawing/2014/main" id="{713655B1-E6F0-3375-1C4A-2EDF1E10279C}"/>
              </a:ext>
            </a:extLst>
          </p:cNvPr>
          <p:cNvPicPr>
            <a:picLocks noChangeAspect="1"/>
          </p:cNvPicPr>
          <p:nvPr/>
        </p:nvPicPr>
        <p:blipFill rotWithShape="1">
          <a:blip r:embed="rId5"/>
          <a:srcRect l="1382" t="3099" r="649"/>
          <a:stretch/>
        </p:blipFill>
        <p:spPr>
          <a:xfrm>
            <a:off x="6096000" y="4117967"/>
            <a:ext cx="6055855" cy="2736939"/>
          </a:xfrm>
          <a:prstGeom prst="rect">
            <a:avLst/>
          </a:prstGeom>
        </p:spPr>
      </p:pic>
      <p:sp>
        <p:nvSpPr>
          <p:cNvPr id="6" name="TextBox 5">
            <a:extLst>
              <a:ext uri="{FF2B5EF4-FFF2-40B4-BE49-F238E27FC236}">
                <a16:creationId xmlns:a16="http://schemas.microsoft.com/office/drawing/2014/main" id="{84B6DFEE-5D00-F61A-93DE-02637F726C5F}"/>
              </a:ext>
            </a:extLst>
          </p:cNvPr>
          <p:cNvSpPr txBox="1"/>
          <p:nvPr/>
        </p:nvSpPr>
        <p:spPr>
          <a:xfrm>
            <a:off x="9709157" y="4057017"/>
            <a:ext cx="364731" cy="400110"/>
          </a:xfrm>
          <a:prstGeom prst="rect">
            <a:avLst/>
          </a:prstGeom>
          <a:noFill/>
        </p:spPr>
        <p:txBody>
          <a:bodyPr wrap="square" rtlCol="0">
            <a:spAutoFit/>
          </a:bodyPr>
          <a:lstStyle/>
          <a:p>
            <a:r>
              <a:rPr lang="en-US" sz="2000" dirty="0">
                <a:solidFill>
                  <a:srgbClr val="FF0000"/>
                </a:solidFill>
                <a:latin typeface="Arial" panose="020B0604020202020204" pitchFamily="34" charset="0"/>
                <a:cs typeface="Arial" panose="020B0604020202020204" pitchFamily="34" charset="0"/>
              </a:rPr>
              <a:t>*</a:t>
            </a:r>
          </a:p>
        </p:txBody>
      </p:sp>
      <p:pic>
        <p:nvPicPr>
          <p:cNvPr id="4" name="Picture 3">
            <a:extLst>
              <a:ext uri="{FF2B5EF4-FFF2-40B4-BE49-F238E27FC236}">
                <a16:creationId xmlns:a16="http://schemas.microsoft.com/office/drawing/2014/main" id="{068718E4-8787-4B1E-C125-CD8BD68E50D6}"/>
              </a:ext>
            </a:extLst>
          </p:cNvPr>
          <p:cNvPicPr>
            <a:picLocks noChangeAspect="1"/>
          </p:cNvPicPr>
          <p:nvPr/>
        </p:nvPicPr>
        <p:blipFill>
          <a:blip r:embed="rId6"/>
          <a:stretch>
            <a:fillRect/>
          </a:stretch>
        </p:blipFill>
        <p:spPr>
          <a:xfrm>
            <a:off x="40145" y="1371368"/>
            <a:ext cx="6055855" cy="1823861"/>
          </a:xfrm>
          <a:prstGeom prst="rect">
            <a:avLst/>
          </a:prstGeom>
        </p:spPr>
      </p:pic>
      <p:cxnSp>
        <p:nvCxnSpPr>
          <p:cNvPr id="26" name="Straight Connector 25">
            <a:extLst>
              <a:ext uri="{FF2B5EF4-FFF2-40B4-BE49-F238E27FC236}">
                <a16:creationId xmlns:a16="http://schemas.microsoft.com/office/drawing/2014/main" id="{67AB31BD-7F88-4D63-9462-A7037E465972}"/>
              </a:ext>
            </a:extLst>
          </p:cNvPr>
          <p:cNvCxnSpPr>
            <a:cxnSpLocks/>
          </p:cNvCxnSpPr>
          <p:nvPr/>
        </p:nvCxnSpPr>
        <p:spPr>
          <a:xfrm>
            <a:off x="31001" y="2657567"/>
            <a:ext cx="6096000" cy="1"/>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296395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79BC98D-B392-01AF-BBAF-DD80DDC09A61}"/>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Frequency Scan (update)</a:t>
            </a:r>
            <a:endParaRPr lang="en-GB" sz="4000" b="1" dirty="0">
              <a:solidFill>
                <a:srgbClr val="0000FF"/>
              </a:solidFill>
              <a:latin typeface="Arial" panose="020B0604020202020204" pitchFamily="34" charset="0"/>
              <a:cs typeface="Arial" panose="020B0604020202020204" pitchFamily="34" charset="0"/>
            </a:endParaRPr>
          </a:p>
        </p:txBody>
      </p:sp>
      <p:pic>
        <p:nvPicPr>
          <p:cNvPr id="10" name="Picture 9">
            <a:extLst>
              <a:ext uri="{FF2B5EF4-FFF2-40B4-BE49-F238E27FC236}">
                <a16:creationId xmlns:a16="http://schemas.microsoft.com/office/drawing/2014/main" id="{93590FF3-8FE2-8AC4-48DD-F7EC3D31D3A9}"/>
              </a:ext>
            </a:extLst>
          </p:cNvPr>
          <p:cNvPicPr>
            <a:picLocks noChangeAspect="1"/>
          </p:cNvPicPr>
          <p:nvPr/>
        </p:nvPicPr>
        <p:blipFill>
          <a:blip r:embed="rId3"/>
          <a:stretch>
            <a:fillRect/>
          </a:stretch>
        </p:blipFill>
        <p:spPr>
          <a:xfrm>
            <a:off x="0" y="1569791"/>
            <a:ext cx="5156779" cy="2841902"/>
          </a:xfrm>
          <a:prstGeom prst="rect">
            <a:avLst/>
          </a:prstGeom>
        </p:spPr>
      </p:pic>
      <p:pic>
        <p:nvPicPr>
          <p:cNvPr id="13" name="Picture 12">
            <a:extLst>
              <a:ext uri="{FF2B5EF4-FFF2-40B4-BE49-F238E27FC236}">
                <a16:creationId xmlns:a16="http://schemas.microsoft.com/office/drawing/2014/main" id="{CCC85AE7-8F84-F7B5-79BC-1C41F63C8B09}"/>
              </a:ext>
            </a:extLst>
          </p:cNvPr>
          <p:cNvPicPr>
            <a:picLocks noChangeAspect="1"/>
          </p:cNvPicPr>
          <p:nvPr/>
        </p:nvPicPr>
        <p:blipFill>
          <a:blip r:embed="rId4"/>
          <a:stretch>
            <a:fillRect/>
          </a:stretch>
        </p:blipFill>
        <p:spPr>
          <a:xfrm>
            <a:off x="-1" y="4392237"/>
            <a:ext cx="5148072" cy="2465763"/>
          </a:xfrm>
          <a:prstGeom prst="rect">
            <a:avLst/>
          </a:prstGeom>
        </p:spPr>
      </p:pic>
      <p:pic>
        <p:nvPicPr>
          <p:cNvPr id="8" name="Picture 7">
            <a:extLst>
              <a:ext uri="{FF2B5EF4-FFF2-40B4-BE49-F238E27FC236}">
                <a16:creationId xmlns:a16="http://schemas.microsoft.com/office/drawing/2014/main" id="{F795AD59-0975-AB10-A1E5-991D05DF2E52}"/>
              </a:ext>
            </a:extLst>
          </p:cNvPr>
          <p:cNvPicPr>
            <a:picLocks noChangeAspect="1"/>
          </p:cNvPicPr>
          <p:nvPr/>
        </p:nvPicPr>
        <p:blipFill>
          <a:blip r:embed="rId5"/>
          <a:stretch>
            <a:fillRect/>
          </a:stretch>
        </p:blipFill>
        <p:spPr>
          <a:xfrm>
            <a:off x="4187953" y="1850698"/>
            <a:ext cx="8004048" cy="4765366"/>
          </a:xfrm>
          <a:prstGeom prst="rect">
            <a:avLst/>
          </a:prstGeom>
        </p:spPr>
      </p:pic>
      <p:sp>
        <p:nvSpPr>
          <p:cNvPr id="3" name="TextBox 2">
            <a:extLst>
              <a:ext uri="{FF2B5EF4-FFF2-40B4-BE49-F238E27FC236}">
                <a16:creationId xmlns:a16="http://schemas.microsoft.com/office/drawing/2014/main" id="{976B35BA-2211-E622-07C3-B796D6E9B1F4}"/>
              </a:ext>
            </a:extLst>
          </p:cNvPr>
          <p:cNvSpPr txBox="1"/>
          <p:nvPr/>
        </p:nvSpPr>
        <p:spPr>
          <a:xfrm>
            <a:off x="0" y="641283"/>
            <a:ext cx="12200707" cy="1015663"/>
          </a:xfrm>
          <a:prstGeom prst="rect">
            <a:avLst/>
          </a:prstGeom>
          <a:noFill/>
        </p:spPr>
        <p:txBody>
          <a:bodyPr wrap="square" rtlCol="0">
            <a:spAutoFit/>
          </a:bodyPr>
          <a:lstStyle/>
          <a:p>
            <a:r>
              <a:rPr lang="en-US" sz="2000" b="1" dirty="0">
                <a:latin typeface="Arial" panose="020B0604020202020204" pitchFamily="34" charset="0"/>
                <a:cs typeface="Arial" panose="020B0604020202020204" pitchFamily="34" charset="0"/>
              </a:rPr>
              <a:t>HEP-Score/Watt</a:t>
            </a:r>
            <a:r>
              <a:rPr lang="en-US" sz="2000" dirty="0">
                <a:latin typeface="Arial" panose="020B0604020202020204" pitchFamily="34" charset="0"/>
                <a:cs typeface="Arial" panose="020B0604020202020204" pitchFamily="34" charset="0"/>
              </a:rPr>
              <a:t> vs. </a:t>
            </a:r>
            <a:r>
              <a:rPr lang="en-US" sz="2000" b="1" dirty="0">
                <a:latin typeface="Arial" panose="020B0604020202020204" pitchFamily="34" charset="0"/>
                <a:cs typeface="Arial" panose="020B0604020202020204" pitchFamily="34" charset="0"/>
              </a:rPr>
              <a:t>CPU Frequency</a:t>
            </a:r>
            <a:r>
              <a:rPr lang="en-US" sz="2000" dirty="0">
                <a:latin typeface="Arial" panose="020B0604020202020204" pitchFamily="34" charset="0"/>
                <a:cs typeface="Arial" panose="020B0604020202020204" pitchFamily="34" charset="0"/>
              </a:rPr>
              <a:t> gives a better picture of hardware potentials and shows optimal performances per watt at mid frequency range.  Plots have been updated with the most recent Power </a:t>
            </a:r>
            <a:r>
              <a:rPr lang="en-US" sz="2000" b="1" dirty="0" err="1">
                <a:latin typeface="Arial" panose="020B0604020202020204" pitchFamily="34" charset="0"/>
                <a:cs typeface="Arial" panose="020B0604020202020204" pitchFamily="34" charset="0"/>
              </a:rPr>
              <a:t>F.o.M</a:t>
            </a:r>
            <a:r>
              <a:rPr lang="en-US" sz="2000" b="1" dirty="0">
                <a:latin typeface="Arial" panose="020B0604020202020204" pitchFamily="34" charset="0"/>
                <a:cs typeface="Arial" panose="020B0604020202020204" pitchFamily="34" charset="0"/>
              </a:rPr>
              <a:t>.</a:t>
            </a:r>
            <a:r>
              <a:rPr lang="en-US" sz="2000" dirty="0">
                <a:latin typeface="Arial" panose="020B0604020202020204" pitchFamily="34" charset="0"/>
                <a:cs typeface="Arial" panose="020B0604020202020204" pitchFamily="34" charset="0"/>
              </a:rPr>
              <a:t> and a scan of the whole </a:t>
            </a:r>
            <a:r>
              <a:rPr lang="en-US" sz="2000" dirty="0" err="1">
                <a:latin typeface="Arial" panose="020B0604020202020204" pitchFamily="34" charset="0"/>
                <a:cs typeface="Arial" panose="020B0604020202020204" pitchFamily="34" charset="0"/>
              </a:rPr>
              <a:t>Altra</a:t>
            </a:r>
            <a:r>
              <a:rPr lang="en-US" sz="2000" dirty="0">
                <a:latin typeface="Arial" panose="020B0604020202020204" pitchFamily="34" charset="0"/>
                <a:cs typeface="Arial" panose="020B0604020202020204" pitchFamily="34" charset="0"/>
              </a:rPr>
              <a:t> Max frequency range, thanks to the newly acquired </a:t>
            </a:r>
            <a:r>
              <a:rPr lang="en-US" sz="2000" b="1" dirty="0">
                <a:latin typeface="Arial" panose="020B0604020202020204" pitchFamily="34" charset="0"/>
                <a:cs typeface="Arial" panose="020B0604020202020204" pitchFamily="34" charset="0"/>
              </a:rPr>
              <a:t>M128-30</a:t>
            </a:r>
            <a:r>
              <a:rPr lang="en-US" sz="2000" dirty="0">
                <a:latin typeface="Arial" panose="020B0604020202020204" pitchFamily="34" charset="0"/>
                <a:cs typeface="Arial" panose="020B0604020202020204" pitchFamily="34" charset="0"/>
              </a:rPr>
              <a:t> nodes.</a:t>
            </a:r>
          </a:p>
        </p:txBody>
      </p:sp>
      <p:grpSp>
        <p:nvGrpSpPr>
          <p:cNvPr id="15" name="Group 14">
            <a:extLst>
              <a:ext uri="{FF2B5EF4-FFF2-40B4-BE49-F238E27FC236}">
                <a16:creationId xmlns:a16="http://schemas.microsoft.com/office/drawing/2014/main" id="{9E358E25-CEE8-3E98-9B6B-5340FC2EB5F0}"/>
              </a:ext>
            </a:extLst>
          </p:cNvPr>
          <p:cNvGrpSpPr/>
          <p:nvPr/>
        </p:nvGrpSpPr>
        <p:grpSpPr>
          <a:xfrm>
            <a:off x="10612473" y="3742494"/>
            <a:ext cx="491020" cy="667647"/>
            <a:chOff x="10554105" y="3742494"/>
            <a:chExt cx="491020" cy="667647"/>
          </a:xfrm>
        </p:grpSpPr>
        <p:cxnSp>
          <p:nvCxnSpPr>
            <p:cNvPr id="4" name="Straight Connector 3">
              <a:extLst>
                <a:ext uri="{FF2B5EF4-FFF2-40B4-BE49-F238E27FC236}">
                  <a16:creationId xmlns:a16="http://schemas.microsoft.com/office/drawing/2014/main" id="{2050521D-3F5A-534C-5EB8-B45C3ABEAEE7}"/>
                </a:ext>
              </a:extLst>
            </p:cNvPr>
            <p:cNvCxnSpPr/>
            <p:nvPr/>
          </p:nvCxnSpPr>
          <p:spPr>
            <a:xfrm>
              <a:off x="10653928" y="3933088"/>
              <a:ext cx="228600" cy="0"/>
            </a:xfrm>
            <a:prstGeom prst="line">
              <a:avLst/>
            </a:prstGeom>
            <a:ln w="381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79966F58-27D2-EB9C-1AF5-AEF28D0EC798}"/>
                </a:ext>
              </a:extLst>
            </p:cNvPr>
            <p:cNvCxnSpPr/>
            <p:nvPr/>
          </p:nvCxnSpPr>
          <p:spPr>
            <a:xfrm>
              <a:off x="10653928" y="3962272"/>
              <a:ext cx="228600" cy="0"/>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49971B68-4960-F125-5017-EC8F5F7C5277}"/>
                </a:ext>
              </a:extLst>
            </p:cNvPr>
            <p:cNvCxnSpPr/>
            <p:nvPr/>
          </p:nvCxnSpPr>
          <p:spPr>
            <a:xfrm>
              <a:off x="10644784" y="4153581"/>
              <a:ext cx="228600" cy="0"/>
            </a:xfrm>
            <a:prstGeom prst="line">
              <a:avLst/>
            </a:prstGeom>
            <a:ln w="38100">
              <a:solidFill>
                <a:srgbClr val="A195F9"/>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86E24B3E-6E52-BB42-2FEF-8FB778B6BC4F}"/>
                </a:ext>
              </a:extLst>
            </p:cNvPr>
            <p:cNvCxnSpPr/>
            <p:nvPr/>
          </p:nvCxnSpPr>
          <p:spPr>
            <a:xfrm>
              <a:off x="10650685" y="4189245"/>
              <a:ext cx="2286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B5D17FDC-BC89-526F-C684-A3B6E6A87CCA}"/>
                </a:ext>
              </a:extLst>
            </p:cNvPr>
            <p:cNvSpPr txBox="1"/>
            <p:nvPr/>
          </p:nvSpPr>
          <p:spPr>
            <a:xfrm>
              <a:off x="10563249" y="3742494"/>
              <a:ext cx="403472" cy="246221"/>
            </a:xfrm>
            <a:prstGeom prst="rect">
              <a:avLst/>
            </a:prstGeom>
            <a:noFill/>
          </p:spPr>
          <p:txBody>
            <a:bodyPr wrap="square">
              <a:spAutoFit/>
            </a:bodyPr>
            <a:lstStyle/>
            <a:p>
              <a:r>
                <a:rPr lang="en-US" sz="1000" b="1" dirty="0">
                  <a:solidFill>
                    <a:schemeClr val="accent1">
                      <a:lumMod val="60000"/>
                      <a:lumOff val="40000"/>
                    </a:schemeClr>
                  </a:solidFill>
                  <a:latin typeface="Arial" panose="020B0604020202020204" pitchFamily="34" charset="0"/>
                  <a:cs typeface="Arial" panose="020B0604020202020204" pitchFamily="34" charset="0"/>
                </a:rPr>
                <a:t>x86</a:t>
              </a:r>
              <a:endParaRPr lang="en-GB" sz="1000" b="1" dirty="0">
                <a:solidFill>
                  <a:schemeClr val="accent1">
                    <a:lumMod val="60000"/>
                    <a:lumOff val="40000"/>
                  </a:schemeClr>
                </a:solidFill>
              </a:endParaRPr>
            </a:p>
          </p:txBody>
        </p:sp>
        <p:sp>
          <p:nvSpPr>
            <p:cNvPr id="14" name="TextBox 13">
              <a:extLst>
                <a:ext uri="{FF2B5EF4-FFF2-40B4-BE49-F238E27FC236}">
                  <a16:creationId xmlns:a16="http://schemas.microsoft.com/office/drawing/2014/main" id="{19E01EDB-582A-8C94-974E-7D4157F78739}"/>
                </a:ext>
              </a:extLst>
            </p:cNvPr>
            <p:cNvSpPr txBox="1"/>
            <p:nvPr/>
          </p:nvSpPr>
          <p:spPr>
            <a:xfrm>
              <a:off x="10554105" y="4179309"/>
              <a:ext cx="491020" cy="230832"/>
            </a:xfrm>
            <a:prstGeom prst="rect">
              <a:avLst/>
            </a:prstGeom>
            <a:noFill/>
          </p:spPr>
          <p:txBody>
            <a:bodyPr wrap="square">
              <a:spAutoFit/>
            </a:bodyPr>
            <a:lstStyle/>
            <a:p>
              <a:r>
                <a:rPr lang="en-US" sz="900" b="1" dirty="0">
                  <a:solidFill>
                    <a:schemeClr val="accent2">
                      <a:lumMod val="60000"/>
                      <a:lumOff val="40000"/>
                    </a:schemeClr>
                  </a:solidFill>
                  <a:latin typeface="Arial" panose="020B0604020202020204" pitchFamily="34" charset="0"/>
                  <a:cs typeface="Arial" panose="020B0604020202020204" pitchFamily="34" charset="0"/>
                </a:rPr>
                <a:t>ARM</a:t>
              </a:r>
              <a:endParaRPr lang="en-GB" sz="900" b="1" dirty="0">
                <a:solidFill>
                  <a:schemeClr val="accent2">
                    <a:lumMod val="60000"/>
                    <a:lumOff val="40000"/>
                  </a:schemeClr>
                </a:solidFill>
              </a:endParaRPr>
            </a:p>
          </p:txBody>
        </p:sp>
      </p:grpSp>
    </p:spTree>
    <p:extLst>
      <p:ext uri="{BB962C8B-B14F-4D97-AF65-F5344CB8AC3E}">
        <p14:creationId xmlns:p14="http://schemas.microsoft.com/office/powerpoint/2010/main" val="17023284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79BC98D-B392-01AF-BBAF-DD80DDC09A61}"/>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IPMI Validation</a:t>
            </a:r>
            <a:endParaRPr lang="en-GB" sz="4000" b="1" dirty="0">
              <a:solidFill>
                <a:srgbClr val="0000FF"/>
              </a:solidFill>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CF19B29D-C79B-BEC0-6785-7BA1079E05E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341501"/>
            <a:ext cx="6323488" cy="3529738"/>
          </a:xfrm>
          <a:prstGeom prst="rect">
            <a:avLst/>
          </a:prstGeom>
        </p:spPr>
      </p:pic>
      <p:sp>
        <p:nvSpPr>
          <p:cNvPr id="4" name="TextBox 3">
            <a:extLst>
              <a:ext uri="{FF2B5EF4-FFF2-40B4-BE49-F238E27FC236}">
                <a16:creationId xmlns:a16="http://schemas.microsoft.com/office/drawing/2014/main" id="{88029546-C1C8-1565-E713-89B7FE063FF7}"/>
              </a:ext>
            </a:extLst>
          </p:cNvPr>
          <p:cNvSpPr txBox="1"/>
          <p:nvPr/>
        </p:nvSpPr>
        <p:spPr>
          <a:xfrm>
            <a:off x="100774" y="742563"/>
            <a:ext cx="12192000" cy="861774"/>
          </a:xfrm>
          <a:prstGeom prst="rect">
            <a:avLst/>
          </a:prstGeom>
          <a:noFill/>
        </p:spPr>
        <p:txBody>
          <a:bodyPr wrap="square" rtlCol="0">
            <a:spAutoFit/>
          </a:bodyPr>
          <a:lstStyle/>
          <a:p>
            <a:r>
              <a:rPr lang="en-US" sz="2500" dirty="0">
                <a:latin typeface="Arial" panose="020B0604020202020204" pitchFamily="34" charset="0"/>
                <a:cs typeface="Arial" panose="020B0604020202020204" pitchFamily="34" charset="0"/>
              </a:rPr>
              <a:t>We acquired a </a:t>
            </a:r>
            <a:r>
              <a:rPr lang="en-US" sz="2500" b="1" dirty="0">
                <a:latin typeface="Arial" panose="020B0604020202020204" pitchFamily="34" charset="0"/>
                <a:cs typeface="Arial" panose="020B0604020202020204" pitchFamily="34" charset="0"/>
              </a:rPr>
              <a:t>metered PDU </a:t>
            </a:r>
            <a:r>
              <a:rPr lang="en-US" sz="2500" dirty="0">
                <a:latin typeface="Arial" panose="020B0604020202020204" pitchFamily="34" charset="0"/>
                <a:cs typeface="Arial" panose="020B0604020202020204" pitchFamily="34" charset="0"/>
              </a:rPr>
              <a:t>with remote readings and we are validating our IPMI power readings against the PDU. This is our current configuration:</a:t>
            </a:r>
          </a:p>
        </p:txBody>
      </p:sp>
      <p:cxnSp>
        <p:nvCxnSpPr>
          <p:cNvPr id="6" name="Connector: Elbow 5">
            <a:extLst>
              <a:ext uri="{FF2B5EF4-FFF2-40B4-BE49-F238E27FC236}">
                <a16:creationId xmlns:a16="http://schemas.microsoft.com/office/drawing/2014/main" id="{31379572-8484-6C5D-CB04-CD0B1077F0BB}"/>
              </a:ext>
            </a:extLst>
          </p:cNvPr>
          <p:cNvCxnSpPr>
            <a:cxnSpLocks/>
          </p:cNvCxnSpPr>
          <p:nvPr/>
        </p:nvCxnSpPr>
        <p:spPr>
          <a:xfrm rot="16200000" flipH="1">
            <a:off x="2748191" y="3662591"/>
            <a:ext cx="2791838" cy="1964732"/>
          </a:xfrm>
          <a:prstGeom prst="bentConnector3">
            <a:avLst>
              <a:gd name="adj1" fmla="val 100523"/>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Shape 136">
            <a:extLst>
              <a:ext uri="{FF2B5EF4-FFF2-40B4-BE49-F238E27FC236}">
                <a16:creationId xmlns:a16="http://schemas.microsoft.com/office/drawing/2014/main" id="{AD399C05-FBDE-3028-2A41-A9668EF946F1}"/>
              </a:ext>
            </a:extLst>
          </p:cNvPr>
          <p:cNvSpPr txBox="1">
            <a:spLocks/>
          </p:cNvSpPr>
          <p:nvPr/>
        </p:nvSpPr>
        <p:spPr>
          <a:xfrm>
            <a:off x="5214025" y="4195432"/>
            <a:ext cx="5566751" cy="368891"/>
          </a:xfrm>
          <a:prstGeom prst="rect">
            <a:avLst/>
          </a:prstGeom>
          <a:ln>
            <a:noFill/>
          </a:ln>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sz="2000" b="1" dirty="0">
                <a:solidFill>
                  <a:schemeClr val="accent1">
                    <a:lumMod val="75000"/>
                  </a:schemeClr>
                </a:solidFill>
                <a:latin typeface="Arial" panose="020B0604020202020204" pitchFamily="34" charset="0"/>
                <a:cs typeface="Arial" panose="020B0604020202020204" pitchFamily="34" charset="0"/>
              </a:rPr>
              <a:t>AMD96ht:  Single AMD EPYC 7003 48-Core</a:t>
            </a:r>
            <a:endParaRPr lang="en-US" sz="2000" i="1" dirty="0">
              <a:solidFill>
                <a:schemeClr val="accent1">
                  <a:lumMod val="75000"/>
                </a:schemeClr>
              </a:solidFill>
              <a:latin typeface="Arial" panose="020B0604020202020204" pitchFamily="34" charset="0"/>
              <a:cs typeface="Arial" panose="020B0604020202020204" pitchFamily="34" charset="0"/>
            </a:endParaRPr>
          </a:p>
        </p:txBody>
      </p:sp>
      <p:sp>
        <p:nvSpPr>
          <p:cNvPr id="12" name="Shape 136">
            <a:extLst>
              <a:ext uri="{FF2B5EF4-FFF2-40B4-BE49-F238E27FC236}">
                <a16:creationId xmlns:a16="http://schemas.microsoft.com/office/drawing/2014/main" id="{768F83A5-AE07-BC20-3096-B468860B00BB}"/>
              </a:ext>
            </a:extLst>
          </p:cNvPr>
          <p:cNvSpPr txBox="1">
            <a:spLocks/>
          </p:cNvSpPr>
          <p:nvPr/>
        </p:nvSpPr>
        <p:spPr>
          <a:xfrm>
            <a:off x="5214025" y="5848886"/>
            <a:ext cx="6096000" cy="375499"/>
          </a:xfrm>
          <a:prstGeom prst="rect">
            <a:avLst/>
          </a:prstGeom>
          <a:ln>
            <a:noFill/>
          </a:ln>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sz="2000" b="1" dirty="0">
                <a:solidFill>
                  <a:schemeClr val="accent4">
                    <a:lumMod val="50000"/>
                  </a:schemeClr>
                </a:solidFill>
                <a:latin typeface="Arial" panose="020B0604020202020204" pitchFamily="34" charset="0"/>
                <a:cs typeface="Arial" panose="020B0604020202020204" pitchFamily="34" charset="0"/>
              </a:rPr>
              <a:t>Grace144c: Dual Socket NVidia Grace 144-Core</a:t>
            </a:r>
            <a:endParaRPr lang="en-US" sz="2000" i="1" dirty="0">
              <a:solidFill>
                <a:schemeClr val="accent4">
                  <a:lumMod val="50000"/>
                </a:schemeClr>
              </a:solidFill>
              <a:latin typeface="Arial" panose="020B0604020202020204" pitchFamily="34" charset="0"/>
              <a:cs typeface="Arial" panose="020B0604020202020204" pitchFamily="34" charset="0"/>
            </a:endParaRPr>
          </a:p>
        </p:txBody>
      </p:sp>
      <p:sp>
        <p:nvSpPr>
          <p:cNvPr id="13" name="Shape 136">
            <a:extLst>
              <a:ext uri="{FF2B5EF4-FFF2-40B4-BE49-F238E27FC236}">
                <a16:creationId xmlns:a16="http://schemas.microsoft.com/office/drawing/2014/main" id="{BF3711CE-7B0C-C84E-486A-86C6C7071165}"/>
              </a:ext>
            </a:extLst>
          </p:cNvPr>
          <p:cNvSpPr txBox="1">
            <a:spLocks/>
          </p:cNvSpPr>
          <p:nvPr/>
        </p:nvSpPr>
        <p:spPr>
          <a:xfrm>
            <a:off x="5214025" y="5014430"/>
            <a:ext cx="6710497" cy="368892"/>
          </a:xfrm>
          <a:prstGeom prst="rect">
            <a:avLst/>
          </a:prstGeom>
          <a:ln>
            <a:noFill/>
          </a:ln>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sz="2000" b="1" dirty="0">
                <a:solidFill>
                  <a:schemeClr val="accent2">
                    <a:lumMod val="75000"/>
                  </a:schemeClr>
                </a:solidFill>
                <a:latin typeface="Arial" panose="020B0604020202020204" pitchFamily="34" charset="0"/>
                <a:cs typeface="Arial" panose="020B0604020202020204" pitchFamily="34" charset="0"/>
              </a:rPr>
              <a:t>ARM80c:  </a:t>
            </a:r>
            <a:r>
              <a:rPr lang="it-IT" sz="2000" b="1" dirty="0">
                <a:solidFill>
                  <a:schemeClr val="accent2">
                    <a:lumMod val="75000"/>
                  </a:schemeClr>
                </a:solidFill>
                <a:latin typeface="Arial" panose="020B0604020202020204" pitchFamily="34" charset="0"/>
                <a:cs typeface="Arial" panose="020B0604020202020204" pitchFamily="34" charset="0"/>
              </a:rPr>
              <a:t>Single socket Ampere Altra Q80-30 80-Core</a:t>
            </a:r>
            <a:endParaRPr lang="en-US" sz="2000" i="1" dirty="0">
              <a:solidFill>
                <a:schemeClr val="accent2">
                  <a:lumMod val="75000"/>
                </a:schemeClr>
              </a:solidFill>
              <a:latin typeface="Arial" panose="020B0604020202020204" pitchFamily="34" charset="0"/>
              <a:cs typeface="Arial" panose="020B0604020202020204" pitchFamily="34" charset="0"/>
            </a:endParaRPr>
          </a:p>
        </p:txBody>
      </p:sp>
      <p:cxnSp>
        <p:nvCxnSpPr>
          <p:cNvPr id="16" name="Connector: Elbow 15">
            <a:extLst>
              <a:ext uri="{FF2B5EF4-FFF2-40B4-BE49-F238E27FC236}">
                <a16:creationId xmlns:a16="http://schemas.microsoft.com/office/drawing/2014/main" id="{8AE4CC1A-D28A-5B45-70FD-9569BEDA67D3}"/>
              </a:ext>
            </a:extLst>
          </p:cNvPr>
          <p:cNvCxnSpPr>
            <a:cxnSpLocks/>
          </p:cNvCxnSpPr>
          <p:nvPr/>
        </p:nvCxnSpPr>
        <p:spPr>
          <a:xfrm rot="16200000" flipH="1">
            <a:off x="3606808" y="3688935"/>
            <a:ext cx="1862289" cy="1157591"/>
          </a:xfrm>
          <a:prstGeom prst="bentConnector3">
            <a:avLst>
              <a:gd name="adj1" fmla="val 100146"/>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Connector: Elbow 20">
            <a:extLst>
              <a:ext uri="{FF2B5EF4-FFF2-40B4-BE49-F238E27FC236}">
                <a16:creationId xmlns:a16="http://schemas.microsoft.com/office/drawing/2014/main" id="{375CD346-CD66-AC5D-A528-314A86951D05}"/>
              </a:ext>
            </a:extLst>
          </p:cNvPr>
          <p:cNvCxnSpPr>
            <a:cxnSpLocks/>
          </p:cNvCxnSpPr>
          <p:nvPr/>
        </p:nvCxnSpPr>
        <p:spPr>
          <a:xfrm rot="16200000" flipH="1">
            <a:off x="4366032" y="3580940"/>
            <a:ext cx="1054853" cy="505456"/>
          </a:xfrm>
          <a:prstGeom prst="bentConnector3">
            <a:avLst>
              <a:gd name="adj1" fmla="val 99798"/>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Connector: Elbow 23">
            <a:extLst>
              <a:ext uri="{FF2B5EF4-FFF2-40B4-BE49-F238E27FC236}">
                <a16:creationId xmlns:a16="http://schemas.microsoft.com/office/drawing/2014/main" id="{FB6E1BEB-78BE-1800-3FBC-B7F1CA903928}"/>
              </a:ext>
            </a:extLst>
          </p:cNvPr>
          <p:cNvCxnSpPr>
            <a:cxnSpLocks/>
          </p:cNvCxnSpPr>
          <p:nvPr/>
        </p:nvCxnSpPr>
        <p:spPr>
          <a:xfrm rot="10800000">
            <a:off x="5398857" y="2393008"/>
            <a:ext cx="1031127" cy="713363"/>
          </a:xfrm>
          <a:prstGeom prst="bentConnector3">
            <a:avLst>
              <a:gd name="adj1" fmla="val 0"/>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Shape 136">
            <a:extLst>
              <a:ext uri="{FF2B5EF4-FFF2-40B4-BE49-F238E27FC236}">
                <a16:creationId xmlns:a16="http://schemas.microsoft.com/office/drawing/2014/main" id="{54A24871-65C8-59C6-52D2-745DA142E7EF}"/>
              </a:ext>
            </a:extLst>
          </p:cNvPr>
          <p:cNvSpPr txBox="1">
            <a:spLocks/>
          </p:cNvSpPr>
          <p:nvPr/>
        </p:nvSpPr>
        <p:spPr>
          <a:xfrm>
            <a:off x="6196774" y="3214787"/>
            <a:ext cx="5894707" cy="341692"/>
          </a:xfrm>
          <a:prstGeom prst="rect">
            <a:avLst/>
          </a:prstGeom>
          <a:ln>
            <a:noFill/>
          </a:ln>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sz="2000" b="1" dirty="0">
                <a:ln w="3175">
                  <a:solidFill>
                    <a:schemeClr val="tx1"/>
                  </a:solidFill>
                </a:ln>
                <a:solidFill>
                  <a:srgbClr val="FFFF00"/>
                </a:solidFill>
                <a:latin typeface="Arial" panose="020B0604020202020204" pitchFamily="34" charset="0"/>
                <a:cs typeface="Arial" panose="020B0604020202020204" pitchFamily="34" charset="0"/>
              </a:rPr>
              <a:t>Milk-V Pioneer :  </a:t>
            </a:r>
            <a:r>
              <a:rPr lang="it-IT" sz="2000" b="1" dirty="0">
                <a:ln w="3175">
                  <a:solidFill>
                    <a:schemeClr val="tx1"/>
                  </a:solidFill>
                </a:ln>
                <a:solidFill>
                  <a:srgbClr val="FFFF00"/>
                </a:solidFill>
                <a:latin typeface="Arial" panose="020B0604020202020204" pitchFamily="34" charset="0"/>
                <a:cs typeface="Arial" panose="020B0604020202020204" pitchFamily="34" charset="0"/>
              </a:rPr>
              <a:t>Single </a:t>
            </a:r>
            <a:r>
              <a:rPr lang="it-IT" sz="2000" b="1" dirty="0" err="1">
                <a:ln w="3175">
                  <a:solidFill>
                    <a:schemeClr val="tx1"/>
                  </a:solidFill>
                </a:ln>
                <a:solidFill>
                  <a:srgbClr val="FFFF00"/>
                </a:solidFill>
                <a:latin typeface="Arial" panose="020B0604020202020204" pitchFamily="34" charset="0"/>
                <a:cs typeface="Arial" panose="020B0604020202020204" pitchFamily="34" charset="0"/>
              </a:rPr>
              <a:t>socket</a:t>
            </a:r>
            <a:r>
              <a:rPr lang="it-IT" sz="2000" b="1" dirty="0">
                <a:ln w="3175">
                  <a:solidFill>
                    <a:schemeClr val="tx1"/>
                  </a:solidFill>
                </a:ln>
                <a:solidFill>
                  <a:srgbClr val="FFFF00"/>
                </a:solidFill>
                <a:latin typeface="Arial" panose="020B0604020202020204" pitchFamily="34" charset="0"/>
                <a:cs typeface="Arial" panose="020B0604020202020204" pitchFamily="34" charset="0"/>
              </a:rPr>
              <a:t> RISC-V 64-Core</a:t>
            </a:r>
            <a:endParaRPr lang="en-US" sz="2000" i="1" dirty="0">
              <a:ln w="3175">
                <a:solidFill>
                  <a:schemeClr val="tx1"/>
                </a:solidFill>
              </a:ln>
              <a:solidFill>
                <a:srgbClr val="FFFF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9489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79BC98D-B392-01AF-BBAF-DD80DDC09A61}"/>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Validation Strategy</a:t>
            </a:r>
            <a:endParaRPr lang="en-GB" sz="4000" b="1" dirty="0">
              <a:solidFill>
                <a:srgbClr val="0000FF"/>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88029546-C1C8-1565-E713-89B7FE063FF7}"/>
              </a:ext>
            </a:extLst>
          </p:cNvPr>
          <p:cNvSpPr txBox="1"/>
          <p:nvPr/>
        </p:nvSpPr>
        <p:spPr>
          <a:xfrm>
            <a:off x="0" y="633615"/>
            <a:ext cx="12192000" cy="400110"/>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The PDU provides a single reading, so we measured the baseline with all machines off:</a:t>
            </a:r>
          </a:p>
        </p:txBody>
      </p:sp>
      <p:sp>
        <p:nvSpPr>
          <p:cNvPr id="7" name="TextBox 6">
            <a:extLst>
              <a:ext uri="{FF2B5EF4-FFF2-40B4-BE49-F238E27FC236}">
                <a16:creationId xmlns:a16="http://schemas.microsoft.com/office/drawing/2014/main" id="{7EFE8B67-8ED6-78FF-68A9-A793C42CEEBA}"/>
              </a:ext>
            </a:extLst>
          </p:cNvPr>
          <p:cNvSpPr txBox="1"/>
          <p:nvPr/>
        </p:nvSpPr>
        <p:spPr>
          <a:xfrm>
            <a:off x="0" y="3465026"/>
            <a:ext cx="12192000" cy="3385542"/>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When off, the </a:t>
            </a:r>
            <a:r>
              <a:rPr lang="en-US" sz="2000" b="1" dirty="0">
                <a:latin typeface="Arial" panose="020B0604020202020204" pitchFamily="34" charset="0"/>
                <a:cs typeface="Arial" panose="020B0604020202020204" pitchFamily="34" charset="0"/>
              </a:rPr>
              <a:t>AMD</a:t>
            </a:r>
            <a:r>
              <a:rPr lang="en-US" sz="2000" dirty="0">
                <a:latin typeface="Arial" panose="020B0604020202020204" pitchFamily="34" charset="0"/>
                <a:cs typeface="Arial" panose="020B0604020202020204" pitchFamily="34" charset="0"/>
              </a:rPr>
              <a:t>, </a:t>
            </a:r>
            <a:r>
              <a:rPr lang="en-US" sz="2000" b="1" dirty="0">
                <a:latin typeface="Arial" panose="020B0604020202020204" pitchFamily="34" charset="0"/>
                <a:cs typeface="Arial" panose="020B0604020202020204" pitchFamily="34" charset="0"/>
              </a:rPr>
              <a:t>ARM</a:t>
            </a:r>
            <a:r>
              <a:rPr lang="en-US" sz="2000" dirty="0">
                <a:latin typeface="Arial" panose="020B0604020202020204" pitchFamily="34" charset="0"/>
                <a:cs typeface="Arial" panose="020B0604020202020204" pitchFamily="34" charset="0"/>
              </a:rPr>
              <a:t> and </a:t>
            </a:r>
            <a:r>
              <a:rPr lang="en-US" sz="2000" b="1" dirty="0">
                <a:latin typeface="Arial" panose="020B0604020202020204" pitchFamily="34" charset="0"/>
                <a:cs typeface="Arial" panose="020B0604020202020204" pitchFamily="34" charset="0"/>
              </a:rPr>
              <a:t>Grace</a:t>
            </a:r>
            <a:r>
              <a:rPr lang="en-US" sz="2000" dirty="0">
                <a:latin typeface="Arial" panose="020B0604020202020204" pitchFamily="34" charset="0"/>
                <a:cs typeface="Arial" panose="020B0604020202020204" pitchFamily="34" charset="0"/>
              </a:rPr>
              <a:t> test boxes each draw about </a:t>
            </a:r>
            <a:r>
              <a:rPr lang="en-US" sz="2000" b="1" dirty="0">
                <a:latin typeface="Arial" panose="020B0604020202020204" pitchFamily="34" charset="0"/>
                <a:cs typeface="Arial" panose="020B0604020202020204" pitchFamily="34" charset="0"/>
              </a:rPr>
              <a:t>16 W</a:t>
            </a:r>
            <a:r>
              <a:rPr lang="en-US" sz="2000" dirty="0">
                <a:latin typeface="Arial" panose="020B0604020202020204" pitchFamily="34" charset="0"/>
                <a:cs typeface="Arial" panose="020B0604020202020204" pitchFamily="34" charset="0"/>
              </a:rPr>
              <a:t> for IPMI/OOB services, </a:t>
            </a:r>
            <a:r>
              <a:rPr lang="en-US" sz="2000" b="1" dirty="0">
                <a:latin typeface="Arial" panose="020B0604020202020204" pitchFamily="34" charset="0"/>
                <a:cs typeface="Arial" panose="020B0604020202020204" pitchFamily="34" charset="0"/>
              </a:rPr>
              <a:t>RISC-V</a:t>
            </a:r>
            <a:r>
              <a:rPr lang="en-US" sz="2000" dirty="0">
                <a:latin typeface="Arial" panose="020B0604020202020204" pitchFamily="34" charset="0"/>
                <a:cs typeface="Arial" panose="020B0604020202020204" pitchFamily="34" charset="0"/>
              </a:rPr>
              <a:t> next to nothing, as it’s a desktop PC with no BMC. </a:t>
            </a:r>
          </a:p>
          <a:p>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For testing, we turned on one machine at each time, and collected Power readings from:</a:t>
            </a:r>
          </a:p>
          <a:p>
            <a:pPr marL="342900" indent="-342900">
              <a:buFontTx/>
              <a:buChar char="-"/>
            </a:pPr>
            <a:r>
              <a:rPr lang="en-US" sz="2000" b="1" dirty="0">
                <a:latin typeface="Arial" panose="020B0604020202020204" pitchFamily="34" charset="0"/>
                <a:cs typeface="Arial" panose="020B0604020202020204" pitchFamily="34" charset="0"/>
              </a:rPr>
              <a:t>IPMI</a:t>
            </a:r>
            <a:r>
              <a:rPr lang="en-US" sz="2000" dirty="0">
                <a:latin typeface="Arial" panose="020B0604020202020204" pitchFamily="34" charset="0"/>
                <a:cs typeface="Arial" panose="020B0604020202020204" pitchFamily="34" charset="0"/>
              </a:rPr>
              <a:t> (via </a:t>
            </a:r>
            <a:r>
              <a:rPr lang="en-US" sz="2000" b="1" dirty="0" err="1">
                <a:latin typeface="Arial" panose="020B0604020202020204" pitchFamily="34" charset="0"/>
                <a:cs typeface="Arial" panose="020B0604020202020204" pitchFamily="34" charset="0"/>
              </a:rPr>
              <a:t>ipmitool</a:t>
            </a:r>
            <a:r>
              <a:rPr lang="en-US" sz="2000" dirty="0">
                <a:latin typeface="Arial" panose="020B0604020202020204" pitchFamily="34" charset="0"/>
                <a:cs typeface="Arial" panose="020B0604020202020204" pitchFamily="34" charset="0"/>
              </a:rPr>
              <a:t> “Instantaneous Power”) ; </a:t>
            </a:r>
          </a:p>
          <a:p>
            <a:pPr marL="342900" indent="-342900">
              <a:buFontTx/>
              <a:buChar char="-"/>
            </a:pPr>
            <a:r>
              <a:rPr lang="en-US" sz="2000" b="1" dirty="0">
                <a:latin typeface="Arial" panose="020B0604020202020204" pitchFamily="34" charset="0"/>
                <a:cs typeface="Arial" panose="020B0604020202020204" pitchFamily="34" charset="0"/>
              </a:rPr>
              <a:t>PDU</a:t>
            </a:r>
            <a:r>
              <a:rPr lang="en-US" sz="2000" dirty="0">
                <a:latin typeface="Arial" panose="020B0604020202020204" pitchFamily="34" charset="0"/>
                <a:cs typeface="Arial" panose="020B0604020202020204" pitchFamily="34" charset="0"/>
              </a:rPr>
              <a:t> (via </a:t>
            </a:r>
            <a:r>
              <a:rPr lang="en-US" sz="2000" b="1" dirty="0" err="1">
                <a:latin typeface="Arial" panose="020B0604020202020204" pitchFamily="34" charset="0"/>
                <a:cs typeface="Arial" panose="020B0604020202020204" pitchFamily="34" charset="0"/>
              </a:rPr>
              <a:t>ModBus</a:t>
            </a:r>
            <a:r>
              <a:rPr lang="en-US" sz="2000" dirty="0">
                <a:latin typeface="Arial" panose="020B0604020202020204" pitchFamily="34" charset="0"/>
                <a:cs typeface="Arial" panose="020B0604020202020204" pitchFamily="34" charset="0"/>
              </a:rPr>
              <a:t> “Active power”), with sampling interval </a:t>
            </a:r>
            <a:r>
              <a:rPr lang="en-US" sz="2000" b="1" dirty="0">
                <a:latin typeface="Arial" panose="020B0604020202020204" pitchFamily="34" charset="0"/>
                <a:cs typeface="Arial" panose="020B0604020202020204" pitchFamily="34" charset="0"/>
              </a:rPr>
              <a:t>5 sec</a:t>
            </a:r>
            <a:r>
              <a:rPr lang="en-US" sz="2000" dirty="0">
                <a:latin typeface="Arial" panose="020B0604020202020204" pitchFamily="34" charset="0"/>
                <a:cs typeface="Arial" panose="020B0604020202020204" pitchFamily="34" charset="0"/>
              </a:rPr>
              <a:t> for both.</a:t>
            </a:r>
          </a:p>
          <a:p>
            <a:endParaRPr lang="en-US" sz="6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We ran 3 tests:  </a:t>
            </a:r>
            <a:r>
              <a:rPr lang="en-US" sz="2000" b="1" dirty="0">
                <a:latin typeface="Arial" panose="020B0604020202020204" pitchFamily="34" charset="0"/>
                <a:cs typeface="Arial" panose="020B0604020202020204" pitchFamily="34" charset="0"/>
              </a:rPr>
              <a:t>stress</a:t>
            </a:r>
            <a:r>
              <a:rPr lang="en-US" sz="2000" dirty="0">
                <a:latin typeface="Arial" panose="020B0604020202020204" pitchFamily="34" charset="0"/>
                <a:cs typeface="Arial" panose="020B0604020202020204" pitchFamily="34" charset="0"/>
              </a:rPr>
              <a:t> (10 min.) , </a:t>
            </a:r>
            <a:r>
              <a:rPr lang="en-US" sz="2000" b="1" dirty="0">
                <a:latin typeface="Arial" panose="020B0604020202020204" pitchFamily="34" charset="0"/>
                <a:cs typeface="Arial" panose="020B0604020202020204" pitchFamily="34" charset="0"/>
              </a:rPr>
              <a:t>sleep</a:t>
            </a:r>
            <a:r>
              <a:rPr lang="en-US" sz="2000" dirty="0">
                <a:latin typeface="Arial" panose="020B0604020202020204" pitchFamily="34" charset="0"/>
                <a:cs typeface="Arial" panose="020B0604020202020204" pitchFamily="34" charset="0"/>
              </a:rPr>
              <a:t> (10 min.) , </a:t>
            </a:r>
            <a:r>
              <a:rPr lang="en-US" sz="2000" b="1" dirty="0">
                <a:latin typeface="Arial" panose="020B0604020202020204" pitchFamily="34" charset="0"/>
                <a:cs typeface="Arial" panose="020B0604020202020204" pitchFamily="34" charset="0"/>
              </a:rPr>
              <a:t>HEP-Score</a:t>
            </a:r>
            <a:r>
              <a:rPr lang="en-US" sz="2000" dirty="0">
                <a:latin typeface="Arial" panose="020B0604020202020204" pitchFamily="34" charset="0"/>
                <a:cs typeface="Arial" panose="020B0604020202020204" pitchFamily="34" charset="0"/>
              </a:rPr>
              <a:t> (3-6h) …</a:t>
            </a:r>
          </a:p>
          <a:p>
            <a:endParaRPr lang="en-US" sz="2000" dirty="0">
              <a:latin typeface="Arial" panose="020B0604020202020204" pitchFamily="34" charset="0"/>
              <a:cs typeface="Arial" panose="020B0604020202020204" pitchFamily="34" charset="0"/>
            </a:endParaRPr>
          </a:p>
          <a:p>
            <a:endParaRPr lang="en-US" sz="1600" dirty="0">
              <a:latin typeface="Arial" panose="020B0604020202020204" pitchFamily="34" charset="0"/>
              <a:cs typeface="Arial" panose="020B0604020202020204" pitchFamily="34" charset="0"/>
            </a:endParaRPr>
          </a:p>
          <a:p>
            <a:r>
              <a:rPr lang="en-US" sz="1600" dirty="0">
                <a:latin typeface="Arial" panose="020B0604020202020204" pitchFamily="34" charset="0"/>
                <a:cs typeface="Arial" panose="020B0604020202020204" pitchFamily="34" charset="0"/>
              </a:rPr>
              <a:t>This strategy was motivated by minimizing the presence in the data center … we also tried a different approach, by connecting a single machine per time to the PDU and measuring power usage during </a:t>
            </a:r>
            <a:r>
              <a:rPr lang="en-US" sz="1600" b="1" dirty="0">
                <a:latin typeface="Arial" panose="020B0604020202020204" pitchFamily="34" charset="0"/>
                <a:cs typeface="Arial" panose="020B0604020202020204" pitchFamily="34" charset="0"/>
              </a:rPr>
              <a:t>stress</a:t>
            </a:r>
            <a:r>
              <a:rPr lang="en-US" sz="1600" dirty="0">
                <a:latin typeface="Arial" panose="020B0604020202020204" pitchFamily="34" charset="0"/>
                <a:cs typeface="Arial" panose="020B0604020202020204" pitchFamily="34" charset="0"/>
              </a:rPr>
              <a:t> and </a:t>
            </a:r>
            <a:r>
              <a:rPr lang="en-US" sz="1600" b="1" dirty="0">
                <a:latin typeface="Arial" panose="020B0604020202020204" pitchFamily="34" charset="0"/>
                <a:cs typeface="Arial" panose="020B0604020202020204" pitchFamily="34" charset="0"/>
              </a:rPr>
              <a:t>sleep</a:t>
            </a:r>
            <a:r>
              <a:rPr lang="en-US" sz="1600" dirty="0">
                <a:latin typeface="Arial" panose="020B0604020202020204" pitchFamily="34" charset="0"/>
                <a:cs typeface="Arial" panose="020B0604020202020204" pitchFamily="34" charset="0"/>
              </a:rPr>
              <a:t>.  Results are still being interpreted. </a:t>
            </a:r>
          </a:p>
        </p:txBody>
      </p:sp>
      <p:pic>
        <p:nvPicPr>
          <p:cNvPr id="6" name="Picture 5">
            <a:extLst>
              <a:ext uri="{FF2B5EF4-FFF2-40B4-BE49-F238E27FC236}">
                <a16:creationId xmlns:a16="http://schemas.microsoft.com/office/drawing/2014/main" id="{D57451DB-E632-787F-0D37-1B0AF2EFC1C3}"/>
              </a:ext>
            </a:extLst>
          </p:cNvPr>
          <p:cNvPicPr>
            <a:picLocks noChangeAspect="1"/>
          </p:cNvPicPr>
          <p:nvPr/>
        </p:nvPicPr>
        <p:blipFill>
          <a:blip r:embed="rId3"/>
          <a:stretch>
            <a:fillRect/>
          </a:stretch>
        </p:blipFill>
        <p:spPr>
          <a:xfrm>
            <a:off x="260604" y="1061324"/>
            <a:ext cx="8122920" cy="2209800"/>
          </a:xfrm>
          <a:prstGeom prst="rect">
            <a:avLst/>
          </a:prstGeom>
        </p:spPr>
      </p:pic>
      <p:sp>
        <p:nvSpPr>
          <p:cNvPr id="8" name="TextBox 7">
            <a:extLst>
              <a:ext uri="{FF2B5EF4-FFF2-40B4-BE49-F238E27FC236}">
                <a16:creationId xmlns:a16="http://schemas.microsoft.com/office/drawing/2014/main" id="{7B2E7454-DA8A-CF7F-5E79-C79E3D2CF20E}"/>
              </a:ext>
            </a:extLst>
          </p:cNvPr>
          <p:cNvSpPr txBox="1"/>
          <p:nvPr/>
        </p:nvSpPr>
        <p:spPr>
          <a:xfrm>
            <a:off x="9651492" y="1434028"/>
            <a:ext cx="2279904" cy="1015663"/>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Base consumption is extremely stable at </a:t>
            </a:r>
            <a:r>
              <a:rPr lang="en-US" sz="2000" b="1" dirty="0">
                <a:latin typeface="Arial" panose="020B0604020202020204" pitchFamily="34" charset="0"/>
                <a:cs typeface="Arial" panose="020B0604020202020204" pitchFamily="34" charset="0"/>
              </a:rPr>
              <a:t>67 Watts</a:t>
            </a:r>
            <a:endParaRPr lang="en-US" sz="2000" dirty="0">
              <a:latin typeface="Arial" panose="020B0604020202020204" pitchFamily="34" charset="0"/>
              <a:cs typeface="Arial" panose="020B0604020202020204" pitchFamily="34" charset="0"/>
            </a:endParaRPr>
          </a:p>
        </p:txBody>
      </p:sp>
      <p:cxnSp>
        <p:nvCxnSpPr>
          <p:cNvPr id="9" name="Straight Arrow Connector 8">
            <a:extLst>
              <a:ext uri="{FF2B5EF4-FFF2-40B4-BE49-F238E27FC236}">
                <a16:creationId xmlns:a16="http://schemas.microsoft.com/office/drawing/2014/main" id="{811D04FE-39A2-B34F-80E4-ECC8181547F0}"/>
              </a:ext>
            </a:extLst>
          </p:cNvPr>
          <p:cNvCxnSpPr>
            <a:cxnSpLocks/>
          </p:cNvCxnSpPr>
          <p:nvPr/>
        </p:nvCxnSpPr>
        <p:spPr>
          <a:xfrm flipH="1">
            <a:off x="8557260" y="1941859"/>
            <a:ext cx="955548"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4851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79BC98D-B392-01AF-BBAF-DD80DDC09A61}"/>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Validation Results (preliminary)</a:t>
            </a:r>
            <a:endParaRPr lang="en-GB" sz="4000" b="1" dirty="0">
              <a:solidFill>
                <a:srgbClr val="0000FF"/>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88029546-C1C8-1565-E713-89B7FE063FF7}"/>
              </a:ext>
            </a:extLst>
          </p:cNvPr>
          <p:cNvSpPr txBox="1"/>
          <p:nvPr/>
        </p:nvSpPr>
        <p:spPr>
          <a:xfrm>
            <a:off x="0" y="682769"/>
            <a:ext cx="12192000" cy="400110"/>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Here a first comparison of 3 machines running </a:t>
            </a:r>
            <a:r>
              <a:rPr lang="en-US" sz="2000" b="1" dirty="0">
                <a:latin typeface="Arial" panose="020B0604020202020204" pitchFamily="34" charset="0"/>
                <a:cs typeface="Arial" panose="020B0604020202020204" pitchFamily="34" charset="0"/>
              </a:rPr>
              <a:t>stress</a:t>
            </a:r>
            <a:r>
              <a:rPr lang="en-US" sz="2000" dirty="0">
                <a:latin typeface="Arial" panose="020B0604020202020204" pitchFamily="34" charset="0"/>
                <a:cs typeface="Arial" panose="020B0604020202020204" pitchFamily="34" charset="0"/>
              </a:rPr>
              <a:t> and a </a:t>
            </a:r>
            <a:r>
              <a:rPr lang="en-US" sz="2000" b="1" dirty="0">
                <a:latin typeface="Arial" panose="020B0604020202020204" pitchFamily="34" charset="0"/>
                <a:cs typeface="Arial" panose="020B0604020202020204" pitchFamily="34" charset="0"/>
              </a:rPr>
              <a:t>sleep</a:t>
            </a:r>
            <a:r>
              <a:rPr lang="en-US" sz="2000" dirty="0">
                <a:latin typeface="Arial" panose="020B0604020202020204" pitchFamily="34" charset="0"/>
                <a:cs typeface="Arial" panose="020B0604020202020204" pitchFamily="34" charset="0"/>
              </a:rPr>
              <a:t> job, one after the other:</a:t>
            </a:r>
          </a:p>
        </p:txBody>
      </p:sp>
      <p:pic>
        <p:nvPicPr>
          <p:cNvPr id="13" name="Picture 12">
            <a:extLst>
              <a:ext uri="{FF2B5EF4-FFF2-40B4-BE49-F238E27FC236}">
                <a16:creationId xmlns:a16="http://schemas.microsoft.com/office/drawing/2014/main" id="{0CC3BE47-1288-3A35-AE2B-FD691ED534D1}"/>
              </a:ext>
            </a:extLst>
          </p:cNvPr>
          <p:cNvPicPr>
            <a:picLocks noChangeAspect="1"/>
          </p:cNvPicPr>
          <p:nvPr/>
        </p:nvPicPr>
        <p:blipFill>
          <a:blip r:embed="rId3"/>
          <a:stretch>
            <a:fillRect/>
          </a:stretch>
        </p:blipFill>
        <p:spPr>
          <a:xfrm>
            <a:off x="0" y="1082879"/>
            <a:ext cx="5903660" cy="2229286"/>
          </a:xfrm>
          <a:prstGeom prst="rect">
            <a:avLst/>
          </a:prstGeom>
        </p:spPr>
      </p:pic>
      <p:pic>
        <p:nvPicPr>
          <p:cNvPr id="15" name="Picture 14">
            <a:extLst>
              <a:ext uri="{FF2B5EF4-FFF2-40B4-BE49-F238E27FC236}">
                <a16:creationId xmlns:a16="http://schemas.microsoft.com/office/drawing/2014/main" id="{861EBC77-A01D-0131-8E63-A2205C24E54E}"/>
              </a:ext>
            </a:extLst>
          </p:cNvPr>
          <p:cNvPicPr>
            <a:picLocks noChangeAspect="1"/>
          </p:cNvPicPr>
          <p:nvPr/>
        </p:nvPicPr>
        <p:blipFill>
          <a:blip r:embed="rId4"/>
          <a:stretch>
            <a:fillRect/>
          </a:stretch>
        </p:blipFill>
        <p:spPr>
          <a:xfrm>
            <a:off x="5903660" y="1082879"/>
            <a:ext cx="5903660" cy="2229286"/>
          </a:xfrm>
          <a:prstGeom prst="rect">
            <a:avLst/>
          </a:prstGeom>
        </p:spPr>
      </p:pic>
      <p:pic>
        <p:nvPicPr>
          <p:cNvPr id="19" name="Picture 18">
            <a:extLst>
              <a:ext uri="{FF2B5EF4-FFF2-40B4-BE49-F238E27FC236}">
                <a16:creationId xmlns:a16="http://schemas.microsoft.com/office/drawing/2014/main" id="{F4661DFE-F0E8-F5A7-D691-5827B256F4BF}"/>
              </a:ext>
            </a:extLst>
          </p:cNvPr>
          <p:cNvPicPr>
            <a:picLocks noChangeAspect="1"/>
          </p:cNvPicPr>
          <p:nvPr/>
        </p:nvPicPr>
        <p:blipFill>
          <a:blip r:embed="rId5"/>
          <a:stretch>
            <a:fillRect/>
          </a:stretch>
        </p:blipFill>
        <p:spPr>
          <a:xfrm>
            <a:off x="0" y="3312165"/>
            <a:ext cx="5903660" cy="2229286"/>
          </a:xfrm>
          <a:prstGeom prst="rect">
            <a:avLst/>
          </a:prstGeom>
        </p:spPr>
      </p:pic>
      <p:sp>
        <p:nvSpPr>
          <p:cNvPr id="12" name="TextBox 11">
            <a:extLst>
              <a:ext uri="{FF2B5EF4-FFF2-40B4-BE49-F238E27FC236}">
                <a16:creationId xmlns:a16="http://schemas.microsoft.com/office/drawing/2014/main" id="{F9AD63BA-C4CE-A3A9-E641-21284656C2A8}"/>
              </a:ext>
            </a:extLst>
          </p:cNvPr>
          <p:cNvSpPr txBox="1"/>
          <p:nvPr/>
        </p:nvSpPr>
        <p:spPr>
          <a:xfrm>
            <a:off x="1078992" y="2965810"/>
            <a:ext cx="3547872" cy="369332"/>
          </a:xfrm>
          <a:prstGeom prst="rect">
            <a:avLst/>
          </a:prstGeom>
          <a:noFill/>
        </p:spPr>
        <p:txBody>
          <a:bodyPr wrap="square">
            <a:spAutoFit/>
          </a:bodyPr>
          <a:lstStyle/>
          <a:p>
            <a:r>
              <a:rPr lang="en-US" sz="1800" dirty="0">
                <a:solidFill>
                  <a:schemeClr val="accent1">
                    <a:lumMod val="50000"/>
                  </a:schemeClr>
                </a:solidFill>
                <a:latin typeface="Arial" panose="020B0604020202020204" pitchFamily="34" charset="0"/>
                <a:cs typeface="Arial" panose="020B0604020202020204" pitchFamily="34" charset="0"/>
              </a:rPr>
              <a:t>stress                               sleep </a:t>
            </a:r>
            <a:endParaRPr lang="en-GB" dirty="0">
              <a:solidFill>
                <a:schemeClr val="accent1">
                  <a:lumMod val="50000"/>
                </a:schemeClr>
              </a:solidFill>
            </a:endParaRPr>
          </a:p>
        </p:txBody>
      </p:sp>
      <p:sp>
        <p:nvSpPr>
          <p:cNvPr id="14" name="TextBox 13">
            <a:extLst>
              <a:ext uri="{FF2B5EF4-FFF2-40B4-BE49-F238E27FC236}">
                <a16:creationId xmlns:a16="http://schemas.microsoft.com/office/drawing/2014/main" id="{5ABEB6DC-FC55-AE9A-667E-EB3320363302}"/>
              </a:ext>
            </a:extLst>
          </p:cNvPr>
          <p:cNvSpPr txBox="1"/>
          <p:nvPr/>
        </p:nvSpPr>
        <p:spPr>
          <a:xfrm>
            <a:off x="1078992" y="5195096"/>
            <a:ext cx="3547872" cy="369332"/>
          </a:xfrm>
          <a:prstGeom prst="rect">
            <a:avLst/>
          </a:prstGeom>
          <a:noFill/>
        </p:spPr>
        <p:txBody>
          <a:bodyPr wrap="square">
            <a:spAutoFit/>
          </a:bodyPr>
          <a:lstStyle/>
          <a:p>
            <a:r>
              <a:rPr lang="en-US" sz="1800" dirty="0">
                <a:solidFill>
                  <a:schemeClr val="accent1">
                    <a:lumMod val="50000"/>
                  </a:schemeClr>
                </a:solidFill>
                <a:latin typeface="Arial" panose="020B0604020202020204" pitchFamily="34" charset="0"/>
                <a:cs typeface="Arial" panose="020B0604020202020204" pitchFamily="34" charset="0"/>
              </a:rPr>
              <a:t>stress                               sleep </a:t>
            </a:r>
            <a:endParaRPr lang="en-GB" dirty="0">
              <a:solidFill>
                <a:schemeClr val="accent1">
                  <a:lumMod val="50000"/>
                </a:schemeClr>
              </a:solidFill>
            </a:endParaRPr>
          </a:p>
        </p:txBody>
      </p:sp>
      <p:sp>
        <p:nvSpPr>
          <p:cNvPr id="16" name="TextBox 15">
            <a:extLst>
              <a:ext uri="{FF2B5EF4-FFF2-40B4-BE49-F238E27FC236}">
                <a16:creationId xmlns:a16="http://schemas.microsoft.com/office/drawing/2014/main" id="{E3C9925A-4C2B-F284-664E-F48FA44BC960}"/>
              </a:ext>
            </a:extLst>
          </p:cNvPr>
          <p:cNvSpPr txBox="1"/>
          <p:nvPr/>
        </p:nvSpPr>
        <p:spPr>
          <a:xfrm>
            <a:off x="6982652" y="3004804"/>
            <a:ext cx="3547872" cy="369332"/>
          </a:xfrm>
          <a:prstGeom prst="rect">
            <a:avLst/>
          </a:prstGeom>
          <a:noFill/>
        </p:spPr>
        <p:txBody>
          <a:bodyPr wrap="square">
            <a:spAutoFit/>
          </a:bodyPr>
          <a:lstStyle/>
          <a:p>
            <a:r>
              <a:rPr lang="en-US" sz="1800" dirty="0">
                <a:solidFill>
                  <a:schemeClr val="accent1">
                    <a:lumMod val="50000"/>
                  </a:schemeClr>
                </a:solidFill>
                <a:latin typeface="Arial" panose="020B0604020202020204" pitchFamily="34" charset="0"/>
                <a:cs typeface="Arial" panose="020B0604020202020204" pitchFamily="34" charset="0"/>
              </a:rPr>
              <a:t>stress                               sleep </a:t>
            </a:r>
            <a:endParaRPr lang="en-GB" dirty="0">
              <a:solidFill>
                <a:schemeClr val="accent1">
                  <a:lumMod val="50000"/>
                </a:schemeClr>
              </a:solidFill>
            </a:endParaRPr>
          </a:p>
        </p:txBody>
      </p:sp>
      <p:sp>
        <p:nvSpPr>
          <p:cNvPr id="2" name="TextBox 1">
            <a:extLst>
              <a:ext uri="{FF2B5EF4-FFF2-40B4-BE49-F238E27FC236}">
                <a16:creationId xmlns:a16="http://schemas.microsoft.com/office/drawing/2014/main" id="{4B9ACB37-2446-F960-47FC-C3C45699087E}"/>
              </a:ext>
            </a:extLst>
          </p:cNvPr>
          <p:cNvSpPr txBox="1"/>
          <p:nvPr/>
        </p:nvSpPr>
        <p:spPr>
          <a:xfrm>
            <a:off x="5903660" y="3390007"/>
            <a:ext cx="6288340" cy="3477875"/>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We’d expect difference (</a:t>
            </a:r>
            <a:r>
              <a:rPr lang="en-US" sz="2000" dirty="0">
                <a:latin typeface="Symbol" panose="05050102010706020507" pitchFamily="18" charset="2"/>
                <a:cs typeface="Arial" panose="020B0604020202020204" pitchFamily="34" charset="0"/>
              </a:rPr>
              <a:t>D</a:t>
            </a:r>
            <a:r>
              <a:rPr lang="en-US" sz="2000" dirty="0">
                <a:latin typeface="Arial" panose="020B0604020202020204" pitchFamily="34" charset="0"/>
                <a:cs typeface="Arial" panose="020B0604020202020204" pitchFamily="34" charset="0"/>
              </a:rPr>
              <a:t>=PDU-IPMI) to have small oscillation around the 67 Watts baseline … but it is not really the case. </a:t>
            </a:r>
          </a:p>
          <a:p>
            <a:endParaRPr lang="en-US" sz="800" dirty="0">
              <a:latin typeface="Arial" panose="020B0604020202020204" pitchFamily="34" charset="0"/>
              <a:cs typeface="Arial" panose="020B0604020202020204" pitchFamily="34" charset="0"/>
            </a:endParaRPr>
          </a:p>
          <a:p>
            <a:endParaRPr lang="en-US" sz="800"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Known issues:</a:t>
            </a:r>
          </a:p>
          <a:p>
            <a:r>
              <a:rPr lang="en-US" dirty="0">
                <a:latin typeface="Arial" panose="020B0604020202020204" pitchFamily="34" charset="0"/>
                <a:cs typeface="Arial" panose="020B0604020202020204" pitchFamily="34" charset="0"/>
              </a:rPr>
              <a:t>- there seem to be a lot more oscillations in idle (</a:t>
            </a:r>
            <a:r>
              <a:rPr lang="en-US" b="1" dirty="0">
                <a:latin typeface="Arial" panose="020B0604020202020204" pitchFamily="34" charset="0"/>
                <a:cs typeface="Arial" panose="020B0604020202020204" pitchFamily="34" charset="0"/>
              </a:rPr>
              <a:t>sleep</a:t>
            </a:r>
            <a:r>
              <a:rPr lang="en-US" dirty="0">
                <a:latin typeface="Arial" panose="020B0604020202020204" pitchFamily="34" charset="0"/>
                <a:cs typeface="Arial" panose="020B0604020202020204" pitchFamily="34" charset="0"/>
              </a:rPr>
              <a:t>) than at full load (</a:t>
            </a:r>
            <a:r>
              <a:rPr lang="en-US" b="1" dirty="0">
                <a:latin typeface="Arial" panose="020B0604020202020204" pitchFamily="34" charset="0"/>
                <a:cs typeface="Arial" panose="020B0604020202020204" pitchFamily="34" charset="0"/>
              </a:rPr>
              <a:t>stress</a:t>
            </a:r>
            <a:r>
              <a:rPr lang="en-US" dirty="0">
                <a:latin typeface="Arial" panose="020B0604020202020204" pitchFamily="34" charset="0"/>
                <a:cs typeface="Arial" panose="020B0604020202020204" pitchFamily="34" charset="0"/>
              </a:rPr>
              <a:t>), probably due to lower efficiency of the PSUs at lower output levels, and variation in background load having a relatively larger impact;</a:t>
            </a:r>
          </a:p>
          <a:p>
            <a:r>
              <a:rPr lang="en-US" dirty="0">
                <a:latin typeface="Arial" panose="020B0604020202020204" pitchFamily="34" charset="0"/>
                <a:cs typeface="Arial" panose="020B0604020202020204" pitchFamily="34" charset="0"/>
              </a:rPr>
              <a:t>- the export scripts tend to skip beats or introduces delays, making the two time-series asynchronous;</a:t>
            </a:r>
          </a:p>
          <a:p>
            <a:r>
              <a:rPr lang="en-US" dirty="0">
                <a:latin typeface="Arial" panose="020B0604020202020204" pitchFamily="34" charset="0"/>
                <a:cs typeface="Arial" panose="020B0604020202020204" pitchFamily="34" charset="0"/>
              </a:rPr>
              <a:t>- PDU readings show a longer tail (?) …</a:t>
            </a:r>
          </a:p>
        </p:txBody>
      </p:sp>
      <p:grpSp>
        <p:nvGrpSpPr>
          <p:cNvPr id="6" name="Group 5">
            <a:extLst>
              <a:ext uri="{FF2B5EF4-FFF2-40B4-BE49-F238E27FC236}">
                <a16:creationId xmlns:a16="http://schemas.microsoft.com/office/drawing/2014/main" id="{17C9CBB5-4038-6172-E69C-A0C758BD79AB}"/>
              </a:ext>
            </a:extLst>
          </p:cNvPr>
          <p:cNvGrpSpPr/>
          <p:nvPr/>
        </p:nvGrpSpPr>
        <p:grpSpPr>
          <a:xfrm>
            <a:off x="7878764" y="4257531"/>
            <a:ext cx="4313236" cy="338554"/>
            <a:chOff x="6300558" y="4404729"/>
            <a:chExt cx="5695098" cy="338554"/>
          </a:xfrm>
        </p:grpSpPr>
        <p:cxnSp>
          <p:nvCxnSpPr>
            <p:cNvPr id="41" name="Straight Arrow Connector 40">
              <a:extLst>
                <a:ext uri="{FF2B5EF4-FFF2-40B4-BE49-F238E27FC236}">
                  <a16:creationId xmlns:a16="http://schemas.microsoft.com/office/drawing/2014/main" id="{2921EC2C-5E19-D507-F069-4DC3C38874B5}"/>
                </a:ext>
              </a:extLst>
            </p:cNvPr>
            <p:cNvCxnSpPr>
              <a:cxnSpLocks/>
            </p:cNvCxnSpPr>
            <p:nvPr/>
          </p:nvCxnSpPr>
          <p:spPr>
            <a:xfrm flipH="1">
              <a:off x="6300558" y="4576094"/>
              <a:ext cx="4855594" cy="0"/>
            </a:xfrm>
            <a:prstGeom prst="straightConnector1">
              <a:avLst/>
            </a:prstGeom>
            <a:ln w="38100" cmpd="dbl">
              <a:solidFill>
                <a:srgbClr val="FF0000"/>
              </a:solidFill>
              <a:headEnd type="oval"/>
              <a:tailEnd type="oval" w="med" len="med"/>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CB413D7C-8CED-EC0F-4746-F67B1B48DACF}"/>
                </a:ext>
              </a:extLst>
            </p:cNvPr>
            <p:cNvSpPr txBox="1"/>
            <p:nvPr/>
          </p:nvSpPr>
          <p:spPr>
            <a:xfrm>
              <a:off x="11369200" y="4404729"/>
              <a:ext cx="626456" cy="338554"/>
            </a:xfrm>
            <a:prstGeom prst="rect">
              <a:avLst/>
            </a:prstGeom>
            <a:noFill/>
          </p:spPr>
          <p:txBody>
            <a:bodyPr wrap="square">
              <a:spAutoFit/>
            </a:bodyPr>
            <a:lstStyle/>
            <a:p>
              <a:r>
                <a:rPr lang="en-US" sz="1600" b="1" dirty="0">
                  <a:solidFill>
                    <a:srgbClr val="FF0000"/>
                  </a:solidFill>
                  <a:latin typeface="Arial" panose="020B0604020202020204" pitchFamily="34" charset="0"/>
                  <a:cs typeface="Arial" panose="020B0604020202020204" pitchFamily="34" charset="0"/>
                </a:rPr>
                <a:t>67</a:t>
              </a:r>
              <a:endParaRPr lang="en-GB" sz="1600" dirty="0">
                <a:solidFill>
                  <a:srgbClr val="FF0000"/>
                </a:solidFill>
              </a:endParaRPr>
            </a:p>
          </p:txBody>
        </p:sp>
      </p:grpSp>
      <p:sp>
        <p:nvSpPr>
          <p:cNvPr id="8" name="TextBox 7">
            <a:extLst>
              <a:ext uri="{FF2B5EF4-FFF2-40B4-BE49-F238E27FC236}">
                <a16:creationId xmlns:a16="http://schemas.microsoft.com/office/drawing/2014/main" id="{6CBD0032-0E0A-3163-4F5B-C71C47B36BCF}"/>
              </a:ext>
            </a:extLst>
          </p:cNvPr>
          <p:cNvSpPr txBox="1"/>
          <p:nvPr/>
        </p:nvSpPr>
        <p:spPr>
          <a:xfrm rot="20721238">
            <a:off x="1545337" y="5973836"/>
            <a:ext cx="2615183" cy="461665"/>
          </a:xfrm>
          <a:prstGeom prst="rect">
            <a:avLst/>
          </a:prstGeom>
          <a:noFill/>
        </p:spPr>
        <p:txBody>
          <a:bodyPr wrap="square">
            <a:spAutoFit/>
          </a:bodyPr>
          <a:lstStyle/>
          <a:p>
            <a:r>
              <a:rPr lang="en-US" sz="2400" dirty="0">
                <a:solidFill>
                  <a:srgbClr val="FF0000"/>
                </a:solidFill>
                <a:latin typeface="Arial" panose="020B0604020202020204" pitchFamily="34" charset="0"/>
                <a:cs typeface="Arial" panose="020B0604020202020204" pitchFamily="34" charset="0"/>
              </a:rPr>
              <a:t>Work in Progress</a:t>
            </a:r>
            <a:endParaRPr lang="en-GB" sz="2400" dirty="0"/>
          </a:p>
        </p:txBody>
      </p:sp>
    </p:spTree>
    <p:extLst>
      <p:ext uri="{BB962C8B-B14F-4D97-AF65-F5344CB8AC3E}">
        <p14:creationId xmlns:p14="http://schemas.microsoft.com/office/powerpoint/2010/main" val="35432602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534B8E-7476-C6B4-4212-905BE51D2BE0}"/>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6B8FC5B7-B2E4-E544-FEA3-E21EF3F3EB26}"/>
              </a:ext>
            </a:extLst>
          </p:cNvPr>
          <p:cNvSpPr/>
          <p:nvPr/>
        </p:nvSpPr>
        <p:spPr>
          <a:xfrm>
            <a:off x="-1" y="1101531"/>
            <a:ext cx="12192000" cy="1474726"/>
          </a:xfrm>
          <a:prstGeom prst="rect">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Shape 136">
            <a:extLst>
              <a:ext uri="{FF2B5EF4-FFF2-40B4-BE49-F238E27FC236}">
                <a16:creationId xmlns:a16="http://schemas.microsoft.com/office/drawing/2014/main" id="{CED1D334-D550-3A02-648A-C234AEC7D753}"/>
              </a:ext>
            </a:extLst>
          </p:cNvPr>
          <p:cNvSpPr txBox="1">
            <a:spLocks/>
          </p:cNvSpPr>
          <p:nvPr/>
        </p:nvSpPr>
        <p:spPr>
          <a:xfrm>
            <a:off x="-2" y="1101531"/>
            <a:ext cx="11566570" cy="1474725"/>
          </a:xfrm>
          <a:prstGeom prst="rect">
            <a:avLst/>
          </a:prstGeom>
          <a:ln>
            <a:noFill/>
          </a:ln>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sz="2000" b="1" dirty="0">
                <a:ln w="3175">
                  <a:solidFill>
                    <a:schemeClr val="tx1"/>
                  </a:solidFill>
                </a:ln>
                <a:solidFill>
                  <a:srgbClr val="FFFF00"/>
                </a:solidFill>
                <a:latin typeface="Arial" panose="020B0604020202020204" pitchFamily="34" charset="0"/>
                <a:cs typeface="Arial" panose="020B0604020202020204" pitchFamily="34" charset="0"/>
              </a:rPr>
              <a:t>Milk-V Pioneer :  </a:t>
            </a:r>
            <a:r>
              <a:rPr lang="it-IT" sz="2000" b="1" dirty="0">
                <a:ln w="3175">
                  <a:solidFill>
                    <a:schemeClr val="tx1"/>
                  </a:solidFill>
                </a:ln>
                <a:solidFill>
                  <a:srgbClr val="FFFF00"/>
                </a:solidFill>
                <a:latin typeface="Arial" panose="020B0604020202020204" pitchFamily="34" charset="0"/>
                <a:cs typeface="Arial" panose="020B0604020202020204" pitchFamily="34" charset="0"/>
              </a:rPr>
              <a:t>Single </a:t>
            </a:r>
            <a:r>
              <a:rPr lang="it-IT" sz="2000" b="1" dirty="0" err="1">
                <a:ln w="3175">
                  <a:solidFill>
                    <a:schemeClr val="tx1"/>
                  </a:solidFill>
                </a:ln>
                <a:solidFill>
                  <a:srgbClr val="FFFF00"/>
                </a:solidFill>
                <a:latin typeface="Arial" panose="020B0604020202020204" pitchFamily="34" charset="0"/>
                <a:cs typeface="Arial" panose="020B0604020202020204" pitchFamily="34" charset="0"/>
              </a:rPr>
              <a:t>socket</a:t>
            </a:r>
            <a:r>
              <a:rPr lang="it-IT" sz="2000" b="1" dirty="0">
                <a:ln w="3175">
                  <a:solidFill>
                    <a:schemeClr val="tx1"/>
                  </a:solidFill>
                </a:ln>
                <a:solidFill>
                  <a:srgbClr val="FFFF00"/>
                </a:solidFill>
                <a:latin typeface="Arial" panose="020B0604020202020204" pitchFamily="34" charset="0"/>
                <a:cs typeface="Arial" panose="020B0604020202020204" pitchFamily="34" charset="0"/>
              </a:rPr>
              <a:t> RISC-V 64-Core Processor (Milk-V)</a:t>
            </a:r>
            <a:br>
              <a:rPr lang="it-IT" sz="2000" b="1" dirty="0">
                <a:ln w="3175">
                  <a:solidFill>
                    <a:schemeClr val="tx1"/>
                  </a:solidFill>
                </a:ln>
                <a:solidFill>
                  <a:srgbClr val="FFFF00"/>
                </a:solidFill>
                <a:latin typeface="Arial" panose="020B0604020202020204" pitchFamily="34" charset="0"/>
                <a:cs typeface="Arial" panose="020B0604020202020204" pitchFamily="34" charset="0"/>
              </a:rPr>
            </a:br>
            <a:br>
              <a:rPr lang="en-US" sz="300" dirty="0">
                <a:ln w="3175">
                  <a:solidFill>
                    <a:schemeClr val="tx1"/>
                  </a:solidFill>
                </a:ln>
                <a:solidFill>
                  <a:srgbClr val="FFFF00"/>
                </a:solidFill>
                <a:latin typeface="Arial" panose="020B0604020202020204" pitchFamily="34" charset="0"/>
                <a:cs typeface="Arial" panose="020B0604020202020204" pitchFamily="34" charset="0"/>
              </a:rPr>
            </a:br>
            <a:r>
              <a:rPr lang="en-US" sz="2000" dirty="0">
                <a:ln w="3175">
                  <a:solidFill>
                    <a:schemeClr val="tx1"/>
                  </a:solidFill>
                </a:ln>
                <a:solidFill>
                  <a:srgbClr val="FFFF00"/>
                </a:solidFill>
                <a:latin typeface="Arial" panose="020B0604020202020204" pitchFamily="34" charset="0"/>
                <a:cs typeface="Arial" panose="020B0604020202020204" pitchFamily="34" charset="0"/>
              </a:rPr>
              <a:t>  CPU: 	SOPHON SG2042 (64 Core C920, RVV 0.71) riscv64 @ 2GHz (TDP 120W)</a:t>
            </a:r>
            <a:br>
              <a:rPr lang="en-US" sz="2000" dirty="0">
                <a:ln w="3175">
                  <a:solidFill>
                    <a:schemeClr val="tx1"/>
                  </a:solidFill>
                </a:ln>
                <a:solidFill>
                  <a:srgbClr val="FFFF00"/>
                </a:solidFill>
                <a:latin typeface="Arial" panose="020B0604020202020204" pitchFamily="34" charset="0"/>
                <a:cs typeface="Arial" panose="020B0604020202020204" pitchFamily="34" charset="0"/>
              </a:rPr>
            </a:br>
            <a:r>
              <a:rPr lang="en-US" sz="2000" dirty="0">
                <a:ln w="3175">
                  <a:solidFill>
                    <a:schemeClr val="tx1"/>
                  </a:solidFill>
                </a:ln>
                <a:solidFill>
                  <a:srgbClr val="FFFF00"/>
                </a:solidFill>
                <a:latin typeface="Arial" panose="020B0604020202020204" pitchFamily="34" charset="0"/>
                <a:cs typeface="Arial" panose="020B0604020202020204" pitchFamily="34" charset="0"/>
              </a:rPr>
              <a:t>  RAM: 	128GB (4 x 32GB) DDR4 3600 MT/s </a:t>
            </a:r>
            <a:r>
              <a:rPr lang="en-US" sz="2000" dirty="0">
                <a:ln w="3175">
                  <a:solidFill>
                    <a:schemeClr val="tx1"/>
                  </a:solidFill>
                </a:ln>
                <a:solidFill>
                  <a:srgbClr val="FFFF00"/>
                </a:solidFill>
                <a:latin typeface="Arial" panose="020B0604020202020204" pitchFamily="34" charset="0"/>
                <a:cs typeface="Arial" panose="020B0604020202020204" pitchFamily="34" charset="0"/>
                <a:sym typeface="Wingdings" panose="05000000000000000000" pitchFamily="2" charset="2"/>
              </a:rPr>
              <a:t> 2 GB/core</a:t>
            </a:r>
            <a:br>
              <a:rPr lang="en-US" sz="2000" dirty="0">
                <a:ln w="3175">
                  <a:solidFill>
                    <a:schemeClr val="tx1"/>
                  </a:solidFill>
                </a:ln>
                <a:solidFill>
                  <a:srgbClr val="FFFF00"/>
                </a:solidFill>
                <a:latin typeface="Arial" panose="020B0604020202020204" pitchFamily="34" charset="0"/>
                <a:cs typeface="Arial" panose="020B0604020202020204" pitchFamily="34" charset="0"/>
              </a:rPr>
            </a:br>
            <a:r>
              <a:rPr lang="en-US" sz="2000" dirty="0">
                <a:ln w="3175">
                  <a:solidFill>
                    <a:schemeClr val="tx1"/>
                  </a:solidFill>
                </a:ln>
                <a:solidFill>
                  <a:srgbClr val="FFFF00"/>
                </a:solidFill>
                <a:latin typeface="Arial" panose="020B0604020202020204" pitchFamily="34" charset="0"/>
                <a:cs typeface="Arial" panose="020B0604020202020204" pitchFamily="34" charset="0"/>
              </a:rPr>
              <a:t>  HDD: 	</a:t>
            </a:r>
            <a:r>
              <a:rPr lang="pl-PL" sz="2000" dirty="0">
                <a:ln w="3175">
                  <a:solidFill>
                    <a:schemeClr val="tx1"/>
                  </a:solidFill>
                </a:ln>
                <a:solidFill>
                  <a:srgbClr val="FFFF00"/>
                </a:solidFill>
                <a:latin typeface="Arial" panose="020B0604020202020204" pitchFamily="34" charset="0"/>
                <a:cs typeface="Arial" panose="020B0604020202020204" pitchFamily="34" charset="0"/>
              </a:rPr>
              <a:t>1TB PCIe 3.0</a:t>
            </a:r>
            <a:r>
              <a:rPr lang="en-US" sz="2000" dirty="0">
                <a:ln w="3175">
                  <a:solidFill>
                    <a:schemeClr val="tx1"/>
                  </a:solidFill>
                </a:ln>
                <a:solidFill>
                  <a:srgbClr val="FFFF00"/>
                </a:solidFill>
                <a:latin typeface="Arial" panose="020B0604020202020204" pitchFamily="34" charset="0"/>
                <a:cs typeface="Arial" panose="020B0604020202020204" pitchFamily="34" charset="0"/>
              </a:rPr>
              <a:t> </a:t>
            </a:r>
            <a:r>
              <a:rPr lang="en-US" sz="2000" dirty="0" err="1">
                <a:ln w="3175">
                  <a:solidFill>
                    <a:schemeClr val="tx1"/>
                  </a:solidFill>
                </a:ln>
                <a:solidFill>
                  <a:srgbClr val="FFFF00"/>
                </a:solidFill>
                <a:latin typeface="Arial" panose="020B0604020202020204" pitchFamily="34" charset="0"/>
                <a:cs typeface="Arial" panose="020B0604020202020204" pitchFamily="34" charset="0"/>
              </a:rPr>
              <a:t>NVMe</a:t>
            </a:r>
            <a:br>
              <a:rPr lang="en-US" sz="2000" dirty="0">
                <a:ln w="3175">
                  <a:solidFill>
                    <a:schemeClr val="tx1"/>
                  </a:solidFill>
                </a:ln>
                <a:solidFill>
                  <a:srgbClr val="FFFF00"/>
                </a:solidFill>
                <a:latin typeface="Arial" panose="020B0604020202020204" pitchFamily="34" charset="0"/>
                <a:cs typeface="Arial" panose="020B0604020202020204" pitchFamily="34" charset="0"/>
              </a:rPr>
            </a:br>
            <a:r>
              <a:rPr lang="en-US" sz="2000" dirty="0">
                <a:ln w="3175">
                  <a:solidFill>
                    <a:schemeClr val="tx1"/>
                  </a:solidFill>
                </a:ln>
                <a:solidFill>
                  <a:srgbClr val="FFFF00"/>
                </a:solidFill>
                <a:latin typeface="Arial" panose="020B0604020202020204" pitchFamily="34" charset="0"/>
                <a:cs typeface="Arial" panose="020B0604020202020204" pitchFamily="34" charset="0"/>
              </a:rPr>
              <a:t>  OS: 	Fedora 38</a:t>
            </a:r>
            <a:endParaRPr lang="en-US" sz="2000" i="1" dirty="0">
              <a:ln w="3175">
                <a:solidFill>
                  <a:schemeClr val="tx1"/>
                </a:solidFill>
              </a:ln>
              <a:solidFill>
                <a:srgbClr val="FFFF00"/>
              </a:solidFill>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256838F4-32B5-50B8-348A-D8BE5485586D}"/>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RISC-V testing</a:t>
            </a:r>
            <a:endParaRPr lang="en-GB" sz="4000" b="1" dirty="0">
              <a:solidFill>
                <a:srgbClr val="0000FF"/>
              </a:solidFill>
              <a:latin typeface="Arial" panose="020B0604020202020204" pitchFamily="34" charset="0"/>
              <a:cs typeface="Arial" panose="020B0604020202020204" pitchFamily="34" charset="0"/>
            </a:endParaRPr>
          </a:p>
        </p:txBody>
      </p:sp>
      <p:pic>
        <p:nvPicPr>
          <p:cNvPr id="12" name="Picture 11" descr="A close-up of a computer&#10;&#10;Description automatically generated">
            <a:extLst>
              <a:ext uri="{FF2B5EF4-FFF2-40B4-BE49-F238E27FC236}">
                <a16:creationId xmlns:a16="http://schemas.microsoft.com/office/drawing/2014/main" id="{237F6202-0374-9BD7-05A2-BFB3F12CDB62}"/>
              </a:ext>
            </a:extLst>
          </p:cNvPr>
          <p:cNvPicPr>
            <a:picLocks noChangeAspect="1"/>
          </p:cNvPicPr>
          <p:nvPr/>
        </p:nvPicPr>
        <p:blipFill rotWithShape="1">
          <a:blip r:embed="rId3">
            <a:clrChange>
              <a:clrFrom>
                <a:srgbClr val="000000"/>
              </a:clrFrom>
              <a:clrTo>
                <a:srgbClr val="000000">
                  <a:alpha val="0"/>
                </a:srgbClr>
              </a:clrTo>
            </a:clrChange>
            <a:extLst>
              <a:ext uri="{28A0092B-C50C-407E-A947-70E740481C1C}">
                <a14:useLocalDpi xmlns:a14="http://schemas.microsoft.com/office/drawing/2010/main" val="0"/>
              </a:ext>
            </a:extLst>
          </a:blip>
          <a:srcRect l="39559" t="18851" r="8835" b="21226"/>
          <a:stretch/>
        </p:blipFill>
        <p:spPr>
          <a:xfrm>
            <a:off x="10372609" y="1101531"/>
            <a:ext cx="1621821" cy="1474725"/>
          </a:xfrm>
          <a:prstGeom prst="rect">
            <a:avLst/>
          </a:prstGeom>
        </p:spPr>
      </p:pic>
      <p:sp>
        <p:nvSpPr>
          <p:cNvPr id="2" name="TextBox 1">
            <a:extLst>
              <a:ext uri="{FF2B5EF4-FFF2-40B4-BE49-F238E27FC236}">
                <a16:creationId xmlns:a16="http://schemas.microsoft.com/office/drawing/2014/main" id="{0EC94CDA-25EA-CBA2-7938-482D28BC2CF6}"/>
              </a:ext>
            </a:extLst>
          </p:cNvPr>
          <p:cNvSpPr txBox="1"/>
          <p:nvPr/>
        </p:nvSpPr>
        <p:spPr>
          <a:xfrm>
            <a:off x="-2" y="3934123"/>
            <a:ext cx="12192000" cy="2923877"/>
          </a:xfrm>
          <a:prstGeom prst="rect">
            <a:avLst/>
          </a:prstGeom>
          <a:noFill/>
        </p:spPr>
        <p:txBody>
          <a:bodyPr wrap="square" rtlCol="0">
            <a:spAutoFit/>
          </a:bodyPr>
          <a:lstStyle/>
          <a:p>
            <a:r>
              <a:rPr lang="en-US" sz="2000" u="sng" dirty="0">
                <a:latin typeface="Arial" panose="020B0604020202020204" pitchFamily="34" charset="0"/>
                <a:cs typeface="Arial" panose="020B0604020202020204" pitchFamily="34" charset="0"/>
              </a:rPr>
              <a:t>Progress:</a:t>
            </a:r>
            <a:r>
              <a:rPr lang="en-US" sz="2000" dirty="0">
                <a:latin typeface="Arial" panose="020B0604020202020204" pitchFamily="34" charset="0"/>
                <a:cs typeface="Arial" panose="020B0604020202020204" pitchFamily="34" charset="0"/>
              </a:rPr>
              <a:t> </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 We managed to compile and install </a:t>
            </a:r>
            <a:r>
              <a:rPr lang="en-US" sz="2000" b="1" dirty="0">
                <a:latin typeface="Arial" panose="020B0604020202020204" pitchFamily="34" charset="0"/>
                <a:cs typeface="Arial" panose="020B0604020202020204" pitchFamily="34" charset="0"/>
              </a:rPr>
              <a:t>ROOT</a:t>
            </a:r>
            <a:r>
              <a:rPr lang="en-US" sz="2000" dirty="0">
                <a:latin typeface="Arial" panose="020B0604020202020204" pitchFamily="34" charset="0"/>
                <a:cs typeface="Arial" panose="020B0604020202020204" pitchFamily="34" charset="0"/>
              </a:rPr>
              <a:t>, </a:t>
            </a:r>
            <a:r>
              <a:rPr lang="en-US" sz="2000" b="1" dirty="0">
                <a:latin typeface="Arial" panose="020B0604020202020204" pitchFamily="34" charset="0"/>
                <a:cs typeface="Arial" panose="020B0604020202020204" pitchFamily="34" charset="0"/>
              </a:rPr>
              <a:t>CVMFS</a:t>
            </a:r>
            <a:r>
              <a:rPr lang="en-US" sz="2000" dirty="0">
                <a:latin typeface="Arial" panose="020B0604020202020204" pitchFamily="34" charset="0"/>
                <a:cs typeface="Arial" panose="020B0604020202020204" pitchFamily="34" charset="0"/>
              </a:rPr>
              <a:t> and </a:t>
            </a:r>
            <a:r>
              <a:rPr lang="en-US" sz="2000" b="1" dirty="0" err="1">
                <a:latin typeface="Arial" panose="020B0604020202020204" pitchFamily="34" charset="0"/>
                <a:cs typeface="Arial" panose="020B0604020202020204" pitchFamily="34" charset="0"/>
              </a:rPr>
              <a:t>XRootD</a:t>
            </a:r>
            <a:r>
              <a:rPr lang="en-US" sz="2000" dirty="0">
                <a:latin typeface="Arial" panose="020B0604020202020204" pitchFamily="34" charset="0"/>
                <a:cs typeface="Arial" panose="020B0604020202020204" pitchFamily="34" charset="0"/>
              </a:rPr>
              <a:t> by building locally from source:</a:t>
            </a:r>
          </a:p>
          <a:p>
            <a:pPr lvl="1"/>
            <a:r>
              <a:rPr lang="nl-NL" b="1" dirty="0">
                <a:latin typeface="Arial" panose="020B0604020202020204" pitchFamily="34" charset="0"/>
                <a:cs typeface="Arial" panose="020B0604020202020204" pitchFamily="34" charset="0"/>
              </a:rPr>
              <a:t>ROOT</a:t>
            </a:r>
            <a:r>
              <a:rPr lang="nl-NL" dirty="0">
                <a:latin typeface="Arial" panose="020B0604020202020204" pitchFamily="34" charset="0"/>
                <a:cs typeface="Arial" panose="020B0604020202020204" pitchFamily="34" charset="0"/>
              </a:rPr>
              <a:t>:  	</a:t>
            </a:r>
            <a:r>
              <a:rPr lang="nl-NL" dirty="0">
                <a:latin typeface="Arial" panose="020B0604020202020204" pitchFamily="34" charset="0"/>
                <a:cs typeface="Arial" panose="020B0604020202020204" pitchFamily="34" charset="0"/>
                <a:hlinkClick r:id="rId4"/>
              </a:rPr>
              <a:t>https://github.com/hahnjo/root.git</a:t>
            </a:r>
            <a:r>
              <a:rPr lang="nl-NL" dirty="0">
                <a:latin typeface="Arial" panose="020B0604020202020204" pitchFamily="34" charset="0"/>
                <a:cs typeface="Arial" panose="020B0604020202020204" pitchFamily="34" charset="0"/>
              </a:rPr>
              <a:t>	(RISC-V </a:t>
            </a:r>
            <a:r>
              <a:rPr lang="nl-NL" dirty="0" err="1">
                <a:latin typeface="Arial" panose="020B0604020202020204" pitchFamily="34" charset="0"/>
                <a:cs typeface="Arial" panose="020B0604020202020204" pitchFamily="34" charset="0"/>
              </a:rPr>
              <a:t>ported</a:t>
            </a:r>
            <a:r>
              <a:rPr lang="nl-NL" dirty="0">
                <a:latin typeface="Arial" panose="020B0604020202020204" pitchFamily="34" charset="0"/>
                <a:cs typeface="Arial" panose="020B0604020202020204" pitchFamily="34" charset="0"/>
              </a:rPr>
              <a:t> </a:t>
            </a:r>
            <a:r>
              <a:rPr lang="nl-NL" dirty="0" err="1">
                <a:latin typeface="Arial" panose="020B0604020202020204" pitchFamily="34" charset="0"/>
                <a:cs typeface="Arial" panose="020B0604020202020204" pitchFamily="34" charset="0"/>
              </a:rPr>
              <a:t>version</a:t>
            </a:r>
            <a:r>
              <a:rPr lang="nl-NL" dirty="0">
                <a:latin typeface="Arial" panose="020B0604020202020204" pitchFamily="34" charset="0"/>
                <a:cs typeface="Arial" panose="020B0604020202020204" pitchFamily="34" charset="0"/>
              </a:rPr>
              <a:t>)</a:t>
            </a:r>
          </a:p>
          <a:p>
            <a:pPr lvl="1"/>
            <a:r>
              <a:rPr lang="nl-NL" b="1" dirty="0">
                <a:latin typeface="Arial" panose="020B0604020202020204" pitchFamily="34" charset="0"/>
                <a:cs typeface="Arial" panose="020B0604020202020204" pitchFamily="34" charset="0"/>
              </a:rPr>
              <a:t>CVMFS</a:t>
            </a:r>
            <a:r>
              <a:rPr lang="nl-NL" dirty="0">
                <a:latin typeface="Arial" panose="020B0604020202020204" pitchFamily="34" charset="0"/>
                <a:cs typeface="Arial" panose="020B0604020202020204" pitchFamily="34" charset="0"/>
              </a:rPr>
              <a:t>:  	</a:t>
            </a:r>
            <a:r>
              <a:rPr lang="nl-NL" dirty="0">
                <a:latin typeface="Arial" panose="020B0604020202020204" pitchFamily="34" charset="0"/>
                <a:cs typeface="Arial" panose="020B0604020202020204" pitchFamily="34" charset="0"/>
                <a:hlinkClick r:id="rId5"/>
              </a:rPr>
              <a:t>https://github.com/cvmfs/cvmfs.git</a:t>
            </a:r>
            <a:r>
              <a:rPr lang="nl-NL" dirty="0">
                <a:latin typeface="Arial" panose="020B0604020202020204" pitchFamily="34" charset="0"/>
                <a:cs typeface="Arial" panose="020B0604020202020204" pitchFamily="34" charset="0"/>
              </a:rPr>
              <a:t>	(</a:t>
            </a:r>
            <a:r>
              <a:rPr lang="nl-NL" dirty="0" err="1">
                <a:latin typeface="Arial" panose="020B0604020202020204" pitchFamily="34" charset="0"/>
                <a:cs typeface="Arial" panose="020B0604020202020204" pitchFamily="34" charset="0"/>
              </a:rPr>
              <a:t>original</a:t>
            </a:r>
            <a:r>
              <a:rPr lang="nl-NL" dirty="0">
                <a:latin typeface="Arial" panose="020B0604020202020204" pitchFamily="34" charset="0"/>
                <a:cs typeface="Arial" panose="020B0604020202020204" pitchFamily="34" charset="0"/>
              </a:rPr>
              <a:t> Git)</a:t>
            </a:r>
          </a:p>
          <a:p>
            <a:pPr lvl="1"/>
            <a:r>
              <a:rPr lang="nl-NL" b="1" dirty="0" err="1">
                <a:latin typeface="Arial" panose="020B0604020202020204" pitchFamily="34" charset="0"/>
                <a:cs typeface="Arial" panose="020B0604020202020204" pitchFamily="34" charset="0"/>
              </a:rPr>
              <a:t>XRootD</a:t>
            </a:r>
            <a:r>
              <a:rPr lang="nl-NL" dirty="0">
                <a:latin typeface="Arial" panose="020B0604020202020204" pitchFamily="34" charset="0"/>
                <a:cs typeface="Arial" panose="020B0604020202020204" pitchFamily="34" charset="0"/>
              </a:rPr>
              <a:t>:  	</a:t>
            </a:r>
            <a:r>
              <a:rPr lang="nl-NL" dirty="0">
                <a:latin typeface="Arial" panose="020B0604020202020204" pitchFamily="34" charset="0"/>
                <a:cs typeface="Arial" panose="020B0604020202020204" pitchFamily="34" charset="0"/>
                <a:hlinkClick r:id="rId6"/>
              </a:rPr>
              <a:t>https://github.com/xrootd/xrootd</a:t>
            </a:r>
            <a:r>
              <a:rPr lang="nl-NL" dirty="0">
                <a:latin typeface="Arial" panose="020B0604020202020204" pitchFamily="34" charset="0"/>
                <a:cs typeface="Arial" panose="020B0604020202020204" pitchFamily="34" charset="0"/>
              </a:rPr>
              <a:t> 	(</a:t>
            </a:r>
            <a:r>
              <a:rPr lang="nl-NL" dirty="0" err="1">
                <a:latin typeface="Arial" panose="020B0604020202020204" pitchFamily="34" charset="0"/>
                <a:cs typeface="Arial" panose="020B0604020202020204" pitchFamily="34" charset="0"/>
              </a:rPr>
              <a:t>original</a:t>
            </a:r>
            <a:r>
              <a:rPr lang="nl-NL" dirty="0">
                <a:latin typeface="Arial" panose="020B0604020202020204" pitchFamily="34" charset="0"/>
                <a:cs typeface="Arial" panose="020B0604020202020204" pitchFamily="34" charset="0"/>
              </a:rPr>
              <a:t> Git)</a:t>
            </a:r>
          </a:p>
          <a:p>
            <a:pPr lvl="1"/>
            <a:endParaRPr lang="nl-NL" sz="6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 Tommaso (</a:t>
            </a:r>
            <a:r>
              <a:rPr lang="en-US" sz="2000" b="1" dirty="0">
                <a:latin typeface="Arial" panose="020B0604020202020204" pitchFamily="34" charset="0"/>
                <a:cs typeface="Arial" panose="020B0604020202020204" pitchFamily="34" charset="0"/>
              </a:rPr>
              <a:t>INFN</a:t>
            </a:r>
            <a:r>
              <a:rPr lang="en-US" sz="2000" dirty="0">
                <a:latin typeface="Arial" panose="020B0604020202020204" pitchFamily="34" charset="0"/>
                <a:cs typeface="Arial" panose="020B0604020202020204" pitchFamily="34" charset="0"/>
              </a:rPr>
              <a:t>) managed to compile and run </a:t>
            </a:r>
            <a:r>
              <a:rPr lang="en-US" sz="2000" b="1" dirty="0">
                <a:latin typeface="Arial" panose="020B0604020202020204" pitchFamily="34" charset="0"/>
                <a:cs typeface="Arial" panose="020B0604020202020204" pitchFamily="34" charset="0"/>
              </a:rPr>
              <a:t>Geant4</a:t>
            </a:r>
            <a:r>
              <a:rPr lang="en-US" sz="2000" dirty="0">
                <a:latin typeface="Arial" panose="020B0604020202020204" pitchFamily="34" charset="0"/>
                <a:cs typeface="Arial" panose="020B0604020202020204" pitchFamily="34" charset="0"/>
              </a:rPr>
              <a:t>, also by building from source:</a:t>
            </a:r>
          </a:p>
          <a:p>
            <a:pPr lvl="1"/>
            <a:r>
              <a:rPr lang="en-US" b="1" dirty="0">
                <a:latin typeface="Arial" panose="020B0604020202020204" pitchFamily="34" charset="0"/>
                <a:cs typeface="Arial" panose="020B0604020202020204" pitchFamily="34" charset="0"/>
              </a:rPr>
              <a:t>Geant4</a:t>
            </a:r>
            <a:r>
              <a:rPr lang="en-US"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hlinkClick r:id="rId7"/>
              </a:rPr>
              <a:t>https://gitlab.cern.ch/geant4/geant4</a:t>
            </a:r>
            <a:r>
              <a:rPr lang="en-US" dirty="0">
                <a:latin typeface="Arial" panose="020B0604020202020204" pitchFamily="34" charset="0"/>
                <a:cs typeface="Arial" panose="020B0604020202020204" pitchFamily="34" charset="0"/>
              </a:rPr>
              <a:t> 	(original Git)</a:t>
            </a:r>
            <a:br>
              <a:rPr lang="en-US" dirty="0">
                <a:latin typeface="Arial" panose="020B0604020202020204" pitchFamily="34" charset="0"/>
                <a:cs typeface="Arial" panose="020B0604020202020204" pitchFamily="34" charset="0"/>
              </a:rPr>
            </a:br>
            <a:endParaRPr lang="en-US" sz="6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Muzafar</a:t>
            </a:r>
            <a:r>
              <a:rPr lang="en-US" sz="2000" dirty="0">
                <a:latin typeface="Arial" panose="020B0604020202020204" pitchFamily="34" charset="0"/>
                <a:cs typeface="Arial" panose="020B0604020202020204" pitchFamily="34" charset="0"/>
              </a:rPr>
              <a:t> (</a:t>
            </a:r>
            <a:r>
              <a:rPr lang="en-US" sz="2000" b="1" dirty="0">
                <a:latin typeface="Arial" panose="020B0604020202020204" pitchFamily="34" charset="0"/>
                <a:cs typeface="Arial" panose="020B0604020202020204" pitchFamily="34" charset="0"/>
              </a:rPr>
              <a:t>CMS</a:t>
            </a:r>
            <a:r>
              <a:rPr lang="en-US" sz="2000" dirty="0">
                <a:latin typeface="Arial" panose="020B0604020202020204" pitchFamily="34" charset="0"/>
                <a:cs typeface="Arial" panose="020B0604020202020204" pitchFamily="34" charset="0"/>
              </a:rPr>
              <a:t>) made some progress in porting the </a:t>
            </a:r>
            <a:r>
              <a:rPr lang="en-US" sz="2000" b="1" dirty="0">
                <a:latin typeface="Arial" panose="020B0604020202020204" pitchFamily="34" charset="0"/>
                <a:cs typeface="Arial" panose="020B0604020202020204" pitchFamily="34" charset="0"/>
              </a:rPr>
              <a:t>CMSSW</a:t>
            </a:r>
            <a:r>
              <a:rPr lang="en-US" sz="2000" dirty="0">
                <a:latin typeface="Arial" panose="020B0604020202020204" pitchFamily="34" charset="0"/>
                <a:cs typeface="Arial" panose="020B0604020202020204" pitchFamily="34" charset="0"/>
              </a:rPr>
              <a:t> framework to RISC-V:</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  most code can be ported, major issues are </a:t>
            </a:r>
            <a:r>
              <a:rPr lang="en-US" sz="2000" dirty="0" err="1">
                <a:latin typeface="Arial" panose="020B0604020202020204" pitchFamily="34" charset="0"/>
                <a:cs typeface="Arial" panose="020B0604020202020204" pitchFamily="34" charset="0"/>
              </a:rPr>
              <a:t>PyTorch</a:t>
            </a:r>
            <a:r>
              <a:rPr lang="en-US" sz="2000" dirty="0">
                <a:latin typeface="Arial" panose="020B0604020202020204" pitchFamily="34" charset="0"/>
                <a:cs typeface="Arial" panose="020B0604020202020204" pitchFamily="34" charset="0"/>
              </a:rPr>
              <a:t> &amp; TensorFlow compatibility.</a:t>
            </a:r>
          </a:p>
        </p:txBody>
      </p:sp>
      <p:sp>
        <p:nvSpPr>
          <p:cNvPr id="6" name="TextBox 5">
            <a:extLst>
              <a:ext uri="{FF2B5EF4-FFF2-40B4-BE49-F238E27FC236}">
                <a16:creationId xmlns:a16="http://schemas.microsoft.com/office/drawing/2014/main" id="{34B18D3D-3CC0-4203-6C02-11E9967B04CE}"/>
              </a:ext>
            </a:extLst>
          </p:cNvPr>
          <p:cNvSpPr txBox="1"/>
          <p:nvPr/>
        </p:nvSpPr>
        <p:spPr>
          <a:xfrm>
            <a:off x="0" y="633615"/>
            <a:ext cx="12192000" cy="400110"/>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We have acquired a RISC-V desktop PC and started experimenting with it:</a:t>
            </a:r>
          </a:p>
        </p:txBody>
      </p:sp>
      <p:sp>
        <p:nvSpPr>
          <p:cNvPr id="7" name="TextBox 6">
            <a:extLst>
              <a:ext uri="{FF2B5EF4-FFF2-40B4-BE49-F238E27FC236}">
                <a16:creationId xmlns:a16="http://schemas.microsoft.com/office/drawing/2014/main" id="{1DCEA77A-2E18-6FEE-17A0-A9969E18AB41}"/>
              </a:ext>
            </a:extLst>
          </p:cNvPr>
          <p:cNvSpPr txBox="1"/>
          <p:nvPr/>
        </p:nvSpPr>
        <p:spPr>
          <a:xfrm>
            <a:off x="-2" y="2644062"/>
            <a:ext cx="12192000" cy="1323439"/>
          </a:xfrm>
          <a:prstGeom prst="rect">
            <a:avLst/>
          </a:prstGeom>
          <a:noFill/>
        </p:spPr>
        <p:txBody>
          <a:bodyPr wrap="square" rtlCol="0">
            <a:spAutoFit/>
          </a:bodyPr>
          <a:lstStyle/>
          <a:p>
            <a:r>
              <a:rPr lang="en-US" sz="2000" u="sng" dirty="0">
                <a:latin typeface="Arial" panose="020B0604020202020204" pitchFamily="34" charset="0"/>
                <a:cs typeface="Arial" panose="020B0604020202020204" pitchFamily="34" charset="0"/>
              </a:rPr>
              <a:t>Main motivations:</a:t>
            </a:r>
          </a:p>
          <a:p>
            <a:r>
              <a:rPr lang="en-US" sz="2000" dirty="0">
                <a:latin typeface="Arial" panose="020B0604020202020204" pitchFamily="34" charset="0"/>
                <a:cs typeface="Arial" panose="020B0604020202020204" pitchFamily="34" charset="0"/>
              </a:rPr>
              <a:t>- Open-source and royalty-free architecture,</a:t>
            </a:r>
          </a:p>
          <a:p>
            <a:r>
              <a:rPr lang="en-US" sz="2000" dirty="0">
                <a:latin typeface="Arial" panose="020B0604020202020204" pitchFamily="34" charset="0"/>
                <a:cs typeface="Arial" panose="020B0604020202020204" pitchFamily="34" charset="0"/>
              </a:rPr>
              <a:t>- Extremely low power usage (</a:t>
            </a:r>
            <a:r>
              <a:rPr lang="en-US" sz="2000" b="1" dirty="0">
                <a:latin typeface="Arial" panose="020B0604020202020204" pitchFamily="34" charset="0"/>
                <a:cs typeface="Arial" panose="020B0604020202020204" pitchFamily="34" charset="0"/>
              </a:rPr>
              <a:t>140 Watts</a:t>
            </a:r>
            <a:r>
              <a:rPr lang="en-US" sz="2000" dirty="0">
                <a:latin typeface="Arial" panose="020B0604020202020204" pitchFamily="34" charset="0"/>
                <a:cs typeface="Arial" panose="020B0604020202020204" pitchFamily="34" charset="0"/>
              </a:rPr>
              <a:t> @ full load - 64 cores),</a:t>
            </a:r>
          </a:p>
          <a:p>
            <a:r>
              <a:rPr lang="en-US" sz="2000" dirty="0">
                <a:latin typeface="Arial" panose="020B0604020202020204" pitchFamily="34" charset="0"/>
                <a:cs typeface="Arial" panose="020B0604020202020204" pitchFamily="34" charset="0"/>
              </a:rPr>
              <a:t>- Growing ecosystem and potential for fast innovation (e.g., EPI will build on RISC-V).</a:t>
            </a:r>
          </a:p>
        </p:txBody>
      </p:sp>
    </p:spTree>
    <p:extLst>
      <p:ext uri="{BB962C8B-B14F-4D97-AF65-F5344CB8AC3E}">
        <p14:creationId xmlns:p14="http://schemas.microsoft.com/office/powerpoint/2010/main" val="721555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534B8E-7476-C6B4-4212-905BE51D2BE0}"/>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256838F4-32B5-50B8-348A-D8BE5485586D}"/>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RISC Results (preliminary)</a:t>
            </a:r>
            <a:endParaRPr lang="en-GB" sz="4000" b="1" dirty="0">
              <a:solidFill>
                <a:srgbClr val="0000FF"/>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0EC94CDA-25EA-CBA2-7938-482D28BC2CF6}"/>
              </a:ext>
            </a:extLst>
          </p:cNvPr>
          <p:cNvSpPr txBox="1"/>
          <p:nvPr/>
        </p:nvSpPr>
        <p:spPr>
          <a:xfrm>
            <a:off x="0" y="786931"/>
            <a:ext cx="12108024" cy="707886"/>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We could run </a:t>
            </a:r>
            <a:r>
              <a:rPr lang="en-US" sz="2000" b="1" dirty="0">
                <a:latin typeface="Arial" panose="020B0604020202020204" pitchFamily="34" charset="0"/>
                <a:cs typeface="Arial" panose="020B0604020202020204" pitchFamily="34" charset="0"/>
              </a:rPr>
              <a:t>ROOT tests</a:t>
            </a:r>
            <a:r>
              <a:rPr lang="en-US" sz="2000" dirty="0">
                <a:latin typeface="Arial" panose="020B0604020202020204" pitchFamily="34" charset="0"/>
                <a:cs typeface="Arial" panose="020B0604020202020204" pitchFamily="34" charset="0"/>
              </a:rPr>
              <a:t>, </a:t>
            </a:r>
            <a:r>
              <a:rPr lang="en-US" sz="2000" b="1" dirty="0">
                <a:latin typeface="Arial" panose="020B0604020202020204" pitchFamily="34" charset="0"/>
                <a:cs typeface="Arial" panose="020B0604020202020204" pitchFamily="34" charset="0"/>
              </a:rPr>
              <a:t>ROOT benchmarks</a:t>
            </a:r>
            <a:r>
              <a:rPr lang="en-US" sz="2000" dirty="0">
                <a:latin typeface="Arial" panose="020B0604020202020204" pitchFamily="34" charset="0"/>
                <a:cs typeface="Arial" panose="020B0604020202020204" pitchFamily="34" charset="0"/>
              </a:rPr>
              <a:t>, and </a:t>
            </a:r>
            <a:r>
              <a:rPr lang="en-US" sz="2000" b="1" dirty="0">
                <a:latin typeface="Arial" panose="020B0604020202020204" pitchFamily="34" charset="0"/>
                <a:cs typeface="Arial" panose="020B0604020202020204" pitchFamily="34" charset="0"/>
              </a:rPr>
              <a:t>DB12 </a:t>
            </a:r>
            <a:r>
              <a:rPr lang="en-US" sz="2000" dirty="0">
                <a:latin typeface="Arial" panose="020B0604020202020204" pitchFamily="34" charset="0"/>
                <a:cs typeface="Arial" panose="020B0604020202020204" pitchFamily="34" charset="0"/>
              </a:rPr>
              <a:t>on RISC and few other architectures.</a:t>
            </a:r>
          </a:p>
          <a:p>
            <a:r>
              <a:rPr lang="en-US" sz="2000" dirty="0">
                <a:latin typeface="Arial" panose="020B0604020202020204" pitchFamily="34" charset="0"/>
                <a:cs typeface="Arial" panose="020B0604020202020204" pitchFamily="34" charset="0"/>
              </a:rPr>
              <a:t>Results are a bit tricky to compare, because not all machines can run all benchmarks …</a:t>
            </a:r>
          </a:p>
        </p:txBody>
      </p:sp>
      <p:pic>
        <p:nvPicPr>
          <p:cNvPr id="11" name="Picture 10">
            <a:extLst>
              <a:ext uri="{FF2B5EF4-FFF2-40B4-BE49-F238E27FC236}">
                <a16:creationId xmlns:a16="http://schemas.microsoft.com/office/drawing/2014/main" id="{53176183-5B1A-918C-BC1B-DEFC6C80D049}"/>
              </a:ext>
            </a:extLst>
          </p:cNvPr>
          <p:cNvPicPr>
            <a:picLocks noChangeAspect="1"/>
          </p:cNvPicPr>
          <p:nvPr/>
        </p:nvPicPr>
        <p:blipFill>
          <a:blip r:embed="rId3"/>
          <a:stretch>
            <a:fillRect/>
          </a:stretch>
        </p:blipFill>
        <p:spPr>
          <a:xfrm>
            <a:off x="2512838" y="3979749"/>
            <a:ext cx="4839581" cy="2878251"/>
          </a:xfrm>
          <a:prstGeom prst="rect">
            <a:avLst/>
          </a:prstGeom>
        </p:spPr>
      </p:pic>
      <p:pic>
        <p:nvPicPr>
          <p:cNvPr id="13" name="Picture 12">
            <a:extLst>
              <a:ext uri="{FF2B5EF4-FFF2-40B4-BE49-F238E27FC236}">
                <a16:creationId xmlns:a16="http://schemas.microsoft.com/office/drawing/2014/main" id="{D5D2896B-D0C3-5A7F-7F77-16487A496999}"/>
              </a:ext>
            </a:extLst>
          </p:cNvPr>
          <p:cNvPicPr>
            <a:picLocks noChangeAspect="1"/>
          </p:cNvPicPr>
          <p:nvPr/>
        </p:nvPicPr>
        <p:blipFill>
          <a:blip r:embed="rId4"/>
          <a:stretch>
            <a:fillRect/>
          </a:stretch>
        </p:blipFill>
        <p:spPr>
          <a:xfrm>
            <a:off x="7352419" y="3979749"/>
            <a:ext cx="4839581" cy="2878251"/>
          </a:xfrm>
          <a:prstGeom prst="rect">
            <a:avLst/>
          </a:prstGeom>
        </p:spPr>
      </p:pic>
      <p:sp>
        <p:nvSpPr>
          <p:cNvPr id="14" name="Cloud 13">
            <a:extLst>
              <a:ext uri="{FF2B5EF4-FFF2-40B4-BE49-F238E27FC236}">
                <a16:creationId xmlns:a16="http://schemas.microsoft.com/office/drawing/2014/main" id="{B42578A3-D140-7EEC-BB45-25FCAF2DBE9E}"/>
              </a:ext>
            </a:extLst>
          </p:cNvPr>
          <p:cNvSpPr/>
          <p:nvPr/>
        </p:nvSpPr>
        <p:spPr>
          <a:xfrm>
            <a:off x="10891282" y="4158640"/>
            <a:ext cx="630936" cy="283464"/>
          </a:xfrm>
          <a:prstGeom prst="cloud">
            <a:avLst/>
          </a:prstGeom>
          <a:solidFill>
            <a:schemeClr val="accent5">
              <a:lumMod val="40000"/>
              <a:lumOff val="60000"/>
            </a:schemeClr>
          </a:solidFill>
          <a:ln w="19050">
            <a:solidFill>
              <a:srgbClr val="00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a:extLst>
              <a:ext uri="{FF2B5EF4-FFF2-40B4-BE49-F238E27FC236}">
                <a16:creationId xmlns:a16="http://schemas.microsoft.com/office/drawing/2014/main" id="{AD3E8794-BA0E-A480-93A6-066F017628AB}"/>
              </a:ext>
            </a:extLst>
          </p:cNvPr>
          <p:cNvSpPr txBox="1"/>
          <p:nvPr/>
        </p:nvSpPr>
        <p:spPr>
          <a:xfrm>
            <a:off x="83976" y="4145600"/>
            <a:ext cx="2428862" cy="1631216"/>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So far, </a:t>
            </a:r>
            <a:r>
              <a:rPr lang="en-US" sz="2000" b="1" dirty="0">
                <a:latin typeface="Arial" panose="020B0604020202020204" pitchFamily="34" charset="0"/>
                <a:cs typeface="Arial" panose="020B0604020202020204" pitchFamily="34" charset="0"/>
              </a:rPr>
              <a:t>DB12</a:t>
            </a:r>
            <a:r>
              <a:rPr lang="en-US" sz="2000" dirty="0">
                <a:latin typeface="Arial" panose="020B0604020202020204" pitchFamily="34" charset="0"/>
                <a:cs typeface="Arial" panose="020B0604020202020204" pitchFamily="34" charset="0"/>
              </a:rPr>
              <a:t> is the only benchmark that could run on all hardware !</a:t>
            </a:r>
          </a:p>
          <a:p>
            <a:endParaRPr lang="en-US" sz="2000" dirty="0">
              <a:latin typeface="Arial" panose="020B0604020202020204" pitchFamily="34" charset="0"/>
              <a:cs typeface="Arial" panose="020B0604020202020204" pitchFamily="34" charset="0"/>
            </a:endParaRPr>
          </a:p>
        </p:txBody>
      </p:sp>
      <p:grpSp>
        <p:nvGrpSpPr>
          <p:cNvPr id="10" name="Group 9">
            <a:extLst>
              <a:ext uri="{FF2B5EF4-FFF2-40B4-BE49-F238E27FC236}">
                <a16:creationId xmlns:a16="http://schemas.microsoft.com/office/drawing/2014/main" id="{4FE4E086-DE0B-D386-28AE-839595741BF2}"/>
              </a:ext>
            </a:extLst>
          </p:cNvPr>
          <p:cNvGrpSpPr/>
          <p:nvPr/>
        </p:nvGrpSpPr>
        <p:grpSpPr>
          <a:xfrm>
            <a:off x="83976" y="1400783"/>
            <a:ext cx="12009119" cy="2578966"/>
            <a:chOff x="91440" y="1393037"/>
            <a:chExt cx="12009119" cy="2578966"/>
          </a:xfrm>
        </p:grpSpPr>
        <p:sp>
          <p:nvSpPr>
            <p:cNvPr id="8" name="Rectangle 7">
              <a:extLst>
                <a:ext uri="{FF2B5EF4-FFF2-40B4-BE49-F238E27FC236}">
                  <a16:creationId xmlns:a16="http://schemas.microsoft.com/office/drawing/2014/main" id="{5D5CC1D9-B4A9-01C2-C0CA-807688549885}"/>
                </a:ext>
              </a:extLst>
            </p:cNvPr>
            <p:cNvSpPr/>
            <p:nvPr/>
          </p:nvSpPr>
          <p:spPr>
            <a:xfrm>
              <a:off x="91440" y="1393037"/>
              <a:ext cx="12009119" cy="2578966"/>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a:extLst>
                <a:ext uri="{FF2B5EF4-FFF2-40B4-BE49-F238E27FC236}">
                  <a16:creationId xmlns:a16="http://schemas.microsoft.com/office/drawing/2014/main" id="{F1AB9C72-0F6F-0289-2F13-4FB84796C6B9}"/>
                </a:ext>
              </a:extLst>
            </p:cNvPr>
            <p:cNvPicPr>
              <a:picLocks noChangeAspect="1"/>
            </p:cNvPicPr>
            <p:nvPr/>
          </p:nvPicPr>
          <p:blipFill>
            <a:blip r:embed="rId5"/>
            <a:stretch>
              <a:fillRect/>
            </a:stretch>
          </p:blipFill>
          <p:spPr>
            <a:xfrm>
              <a:off x="137161" y="1438413"/>
              <a:ext cx="9030840" cy="2533590"/>
            </a:xfrm>
            <a:prstGeom prst="rect">
              <a:avLst/>
            </a:prstGeom>
          </p:spPr>
        </p:pic>
      </p:grpSp>
      <p:pic>
        <p:nvPicPr>
          <p:cNvPr id="9" name="Picture 8">
            <a:extLst>
              <a:ext uri="{FF2B5EF4-FFF2-40B4-BE49-F238E27FC236}">
                <a16:creationId xmlns:a16="http://schemas.microsoft.com/office/drawing/2014/main" id="{53756678-A9F4-F954-B09C-17A7DF7795A1}"/>
              </a:ext>
            </a:extLst>
          </p:cNvPr>
          <p:cNvPicPr>
            <a:picLocks noChangeAspect="1"/>
          </p:cNvPicPr>
          <p:nvPr/>
        </p:nvPicPr>
        <p:blipFill>
          <a:blip r:embed="rId6"/>
          <a:stretch>
            <a:fillRect/>
          </a:stretch>
        </p:blipFill>
        <p:spPr>
          <a:xfrm>
            <a:off x="11325337" y="3675888"/>
            <a:ext cx="866663" cy="515432"/>
          </a:xfrm>
          <a:prstGeom prst="rect">
            <a:avLst/>
          </a:prstGeom>
        </p:spPr>
      </p:pic>
      <p:sp>
        <p:nvSpPr>
          <p:cNvPr id="4" name="TextBox 3">
            <a:extLst>
              <a:ext uri="{FF2B5EF4-FFF2-40B4-BE49-F238E27FC236}">
                <a16:creationId xmlns:a16="http://schemas.microsoft.com/office/drawing/2014/main" id="{1DE98510-B96A-8ECF-A244-118DD23D20FA}"/>
              </a:ext>
            </a:extLst>
          </p:cNvPr>
          <p:cNvSpPr txBox="1"/>
          <p:nvPr/>
        </p:nvSpPr>
        <p:spPr>
          <a:xfrm rot="19756422">
            <a:off x="9406912" y="2411314"/>
            <a:ext cx="2615183" cy="461665"/>
          </a:xfrm>
          <a:prstGeom prst="rect">
            <a:avLst/>
          </a:prstGeom>
          <a:noFill/>
        </p:spPr>
        <p:txBody>
          <a:bodyPr wrap="square">
            <a:spAutoFit/>
          </a:bodyPr>
          <a:lstStyle/>
          <a:p>
            <a:r>
              <a:rPr lang="en-US" sz="2400" dirty="0">
                <a:solidFill>
                  <a:srgbClr val="FF0000"/>
                </a:solidFill>
                <a:latin typeface="Arial" panose="020B0604020202020204" pitchFamily="34" charset="0"/>
                <a:cs typeface="Arial" panose="020B0604020202020204" pitchFamily="34" charset="0"/>
              </a:rPr>
              <a:t>Work in Progress</a:t>
            </a:r>
            <a:endParaRPr lang="en-GB" sz="2400" dirty="0"/>
          </a:p>
        </p:txBody>
      </p:sp>
    </p:spTree>
    <p:extLst>
      <p:ext uri="{BB962C8B-B14F-4D97-AF65-F5344CB8AC3E}">
        <p14:creationId xmlns:p14="http://schemas.microsoft.com/office/powerpoint/2010/main" val="8011773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79BC98D-B392-01AF-BBAF-DD80DDC09A61}"/>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Upcoming Conferences</a:t>
            </a:r>
            <a:endParaRPr lang="en-GB" sz="4000" b="1" dirty="0">
              <a:solidFill>
                <a:srgbClr val="0000FF"/>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44F841A7-54C1-F33C-006F-216F109710A6}"/>
              </a:ext>
            </a:extLst>
          </p:cNvPr>
          <p:cNvSpPr txBox="1"/>
          <p:nvPr/>
        </p:nvSpPr>
        <p:spPr>
          <a:xfrm>
            <a:off x="0" y="842974"/>
            <a:ext cx="12192000" cy="523220"/>
          </a:xfrm>
          <a:prstGeom prst="rect">
            <a:avLst/>
          </a:prstGeom>
          <a:noFill/>
        </p:spPr>
        <p:txBody>
          <a:bodyPr wrap="square" rtlCol="0">
            <a:spAutoFit/>
          </a:bodyPr>
          <a:lstStyle/>
          <a:p>
            <a:pPr marL="457200" indent="-457200">
              <a:buFont typeface="Wingdings" panose="05000000000000000000" pitchFamily="2" charset="2"/>
              <a:buChar char="v"/>
            </a:pPr>
            <a:r>
              <a:rPr lang="en-US" sz="2800" dirty="0">
                <a:latin typeface="Arial" panose="020B0604020202020204" pitchFamily="34" charset="0"/>
                <a:cs typeface="Arial" panose="020B0604020202020204" pitchFamily="34" charset="0"/>
              </a:rPr>
              <a:t>Talks accepted at </a:t>
            </a:r>
            <a:r>
              <a:rPr lang="en-US" sz="2800" b="1" dirty="0">
                <a:latin typeface="Arial" panose="020B0604020202020204" pitchFamily="34" charset="0"/>
                <a:cs typeface="Arial" panose="020B0604020202020204" pitchFamily="34" charset="0"/>
              </a:rPr>
              <a:t>CHEP</a:t>
            </a:r>
            <a:r>
              <a:rPr lang="en-US" sz="2800" dirty="0">
                <a:latin typeface="Arial" panose="020B0604020202020204" pitchFamily="34" charset="0"/>
                <a:cs typeface="Arial" panose="020B0604020202020204" pitchFamily="34" charset="0"/>
              </a:rPr>
              <a:t> (Krakow, October 2024)</a:t>
            </a:r>
          </a:p>
        </p:txBody>
      </p:sp>
      <p:sp>
        <p:nvSpPr>
          <p:cNvPr id="4" name="TextBox 3">
            <a:extLst>
              <a:ext uri="{FF2B5EF4-FFF2-40B4-BE49-F238E27FC236}">
                <a16:creationId xmlns:a16="http://schemas.microsoft.com/office/drawing/2014/main" id="{48B73D44-62B8-AA23-CC4D-338790E753E5}"/>
              </a:ext>
            </a:extLst>
          </p:cNvPr>
          <p:cNvSpPr txBox="1"/>
          <p:nvPr/>
        </p:nvSpPr>
        <p:spPr>
          <a:xfrm>
            <a:off x="275844" y="1366194"/>
            <a:ext cx="10669524" cy="4247317"/>
          </a:xfrm>
          <a:prstGeom prst="rect">
            <a:avLst/>
          </a:prstGeom>
          <a:noFill/>
        </p:spPr>
        <p:txBody>
          <a:bodyPr wrap="square">
            <a:spAutoFit/>
          </a:bodyPr>
          <a:lstStyle/>
          <a:p>
            <a:r>
              <a:rPr lang="en-GB" b="1" dirty="0"/>
              <a:t>Simulating the Carbon Cost of Grid Sites</a:t>
            </a:r>
          </a:p>
          <a:p>
            <a:r>
              <a:rPr lang="en-GB" dirty="0"/>
              <a:t>Main Authors: David Britton; Steve Lloyd</a:t>
            </a:r>
          </a:p>
          <a:p>
            <a:endParaRPr lang="en-GB" b="1" dirty="0"/>
          </a:p>
          <a:p>
            <a:r>
              <a:rPr lang="en-US" b="1" dirty="0"/>
              <a:t>Comparative efficiency of HEP codes across languages and architectures</a:t>
            </a:r>
            <a:br>
              <a:rPr lang="en-US" b="1" dirty="0"/>
            </a:br>
            <a:r>
              <a:rPr lang="en-GB" dirty="0"/>
              <a:t>Main </a:t>
            </a:r>
            <a:r>
              <a:rPr lang="en-US" dirty="0"/>
              <a:t>Author: Samuel </a:t>
            </a:r>
            <a:r>
              <a:rPr lang="en-US" dirty="0" err="1"/>
              <a:t>Cadellin</a:t>
            </a:r>
            <a:r>
              <a:rPr lang="en-US" dirty="0"/>
              <a:t> </a:t>
            </a:r>
            <a:r>
              <a:rPr lang="en-US" dirty="0" err="1"/>
              <a:t>Skipsey</a:t>
            </a:r>
            <a:endParaRPr lang="en-US" dirty="0"/>
          </a:p>
          <a:p>
            <a:endParaRPr lang="en-US" dirty="0"/>
          </a:p>
          <a:p>
            <a:r>
              <a:rPr lang="en-GB" b="1" dirty="0"/>
              <a:t>Heterogeneous Computing and Power Efficiency in HEP</a:t>
            </a:r>
          </a:p>
          <a:p>
            <a:r>
              <a:rPr lang="en-GB" dirty="0"/>
              <a:t>Main Author: Emanuele Simili</a:t>
            </a:r>
          </a:p>
          <a:p>
            <a:endParaRPr lang="en-GB" dirty="0"/>
          </a:p>
          <a:p>
            <a:r>
              <a:rPr lang="en-US" b="1" dirty="0"/>
              <a:t>Taking on RISC for Energy-Efficient Computing in HEP</a:t>
            </a:r>
          </a:p>
          <a:p>
            <a:r>
              <a:rPr lang="en-GB" dirty="0"/>
              <a:t>Main </a:t>
            </a:r>
            <a:r>
              <a:rPr lang="en-US" dirty="0"/>
              <a:t>Authors: Emanuele Simili; Tommaso </a:t>
            </a:r>
            <a:r>
              <a:rPr lang="en-US" dirty="0" err="1"/>
              <a:t>Boccali</a:t>
            </a:r>
            <a:r>
              <a:rPr lang="en-US" dirty="0"/>
              <a:t>; </a:t>
            </a:r>
            <a:r>
              <a:rPr lang="en-US" dirty="0" err="1"/>
              <a:t>Shazad</a:t>
            </a:r>
            <a:r>
              <a:rPr lang="en-US" dirty="0"/>
              <a:t> </a:t>
            </a:r>
            <a:r>
              <a:rPr lang="en-US" dirty="0" err="1"/>
              <a:t>Muzafar</a:t>
            </a:r>
            <a:endParaRPr lang="en-GB" dirty="0"/>
          </a:p>
          <a:p>
            <a:endParaRPr lang="en-GB" dirty="0"/>
          </a:p>
          <a:p>
            <a:r>
              <a:rPr lang="en-US" b="1" dirty="0"/>
              <a:t>On-Grid GPU development via interactive </a:t>
            </a:r>
            <a:r>
              <a:rPr lang="en-US" b="1" dirty="0" err="1"/>
              <a:t>HTCondor</a:t>
            </a:r>
            <a:r>
              <a:rPr lang="en-US" b="1" dirty="0"/>
              <a:t> jobs and Analysis Facility style workflows</a:t>
            </a:r>
          </a:p>
          <a:p>
            <a:r>
              <a:rPr lang="en-GB" dirty="0"/>
              <a:t>Main </a:t>
            </a:r>
            <a:r>
              <a:rPr lang="en-US" dirty="0"/>
              <a:t>Author: Albert </a:t>
            </a:r>
            <a:r>
              <a:rPr lang="en-US" dirty="0" err="1"/>
              <a:t>Gyorgy</a:t>
            </a:r>
            <a:r>
              <a:rPr lang="en-US" dirty="0"/>
              <a:t> Borbely</a:t>
            </a:r>
          </a:p>
          <a:p>
            <a:endParaRPr lang="en-US" dirty="0"/>
          </a:p>
        </p:txBody>
      </p:sp>
      <p:sp>
        <p:nvSpPr>
          <p:cNvPr id="3" name="TextBox 2">
            <a:extLst>
              <a:ext uri="{FF2B5EF4-FFF2-40B4-BE49-F238E27FC236}">
                <a16:creationId xmlns:a16="http://schemas.microsoft.com/office/drawing/2014/main" id="{FBACB116-C8B9-016E-1FCD-9063E2CDF56F}"/>
              </a:ext>
            </a:extLst>
          </p:cNvPr>
          <p:cNvSpPr txBox="1"/>
          <p:nvPr/>
        </p:nvSpPr>
        <p:spPr>
          <a:xfrm>
            <a:off x="0" y="5537972"/>
            <a:ext cx="12192000" cy="523220"/>
          </a:xfrm>
          <a:prstGeom prst="rect">
            <a:avLst/>
          </a:prstGeom>
          <a:noFill/>
        </p:spPr>
        <p:txBody>
          <a:bodyPr wrap="square" rtlCol="0">
            <a:spAutoFit/>
          </a:bodyPr>
          <a:lstStyle/>
          <a:p>
            <a:pPr marL="457200" indent="-457200">
              <a:buFont typeface="Wingdings" panose="05000000000000000000" pitchFamily="2" charset="2"/>
              <a:buChar char="v"/>
            </a:pPr>
            <a:r>
              <a:rPr lang="en-US" sz="2800" dirty="0">
                <a:latin typeface="Arial" panose="020B0604020202020204" pitchFamily="34" charset="0"/>
                <a:cs typeface="Arial" panose="020B0604020202020204" pitchFamily="34" charset="0"/>
              </a:rPr>
              <a:t>Contributions at the </a:t>
            </a:r>
            <a:r>
              <a:rPr lang="en-US" sz="2800" b="1" dirty="0" err="1">
                <a:latin typeface="Arial" panose="020B0604020202020204" pitchFamily="34" charset="0"/>
                <a:cs typeface="Arial" panose="020B0604020202020204" pitchFamily="34" charset="0"/>
              </a:rPr>
              <a:t>HTCondor</a:t>
            </a:r>
            <a:r>
              <a:rPr lang="en-US" sz="2800" b="1" dirty="0">
                <a:latin typeface="Arial" panose="020B0604020202020204" pitchFamily="34" charset="0"/>
                <a:cs typeface="Arial" panose="020B0604020202020204" pitchFamily="34" charset="0"/>
              </a:rPr>
              <a:t> </a:t>
            </a:r>
            <a:r>
              <a:rPr lang="en-US" sz="2800" dirty="0">
                <a:latin typeface="Arial" panose="020B0604020202020204" pitchFamily="34" charset="0"/>
                <a:cs typeface="Arial" panose="020B0604020202020204" pitchFamily="34" charset="0"/>
              </a:rPr>
              <a:t>Workshop (NIKHEF, September 2024) </a:t>
            </a:r>
          </a:p>
        </p:txBody>
      </p:sp>
      <p:sp>
        <p:nvSpPr>
          <p:cNvPr id="6" name="TextBox 5">
            <a:extLst>
              <a:ext uri="{FF2B5EF4-FFF2-40B4-BE49-F238E27FC236}">
                <a16:creationId xmlns:a16="http://schemas.microsoft.com/office/drawing/2014/main" id="{8ECADF07-04A8-A80C-BB03-108225435109}"/>
              </a:ext>
            </a:extLst>
          </p:cNvPr>
          <p:cNvSpPr txBox="1"/>
          <p:nvPr/>
        </p:nvSpPr>
        <p:spPr>
          <a:xfrm>
            <a:off x="275844" y="6136731"/>
            <a:ext cx="10669524" cy="646331"/>
          </a:xfrm>
          <a:prstGeom prst="rect">
            <a:avLst/>
          </a:prstGeom>
          <a:noFill/>
        </p:spPr>
        <p:txBody>
          <a:bodyPr wrap="square">
            <a:spAutoFit/>
          </a:bodyPr>
          <a:lstStyle/>
          <a:p>
            <a:r>
              <a:rPr lang="en-GB" b="1" dirty="0"/>
              <a:t>(titles to be defined)</a:t>
            </a:r>
          </a:p>
          <a:p>
            <a:r>
              <a:rPr lang="en-US" dirty="0"/>
              <a:t>Main Authors: Emanuele Simili &amp; Albert Borbely</a:t>
            </a:r>
          </a:p>
        </p:txBody>
      </p:sp>
    </p:spTree>
    <p:extLst>
      <p:ext uri="{BB962C8B-B14F-4D97-AF65-F5344CB8AC3E}">
        <p14:creationId xmlns:p14="http://schemas.microsoft.com/office/powerpoint/2010/main" val="16898593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79BC98D-B392-01AF-BBAF-DD80DDC09A61}"/>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Outlook</a:t>
            </a:r>
            <a:endParaRPr lang="en-GB" sz="4000" b="1" dirty="0">
              <a:solidFill>
                <a:srgbClr val="0000FF"/>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44F841A7-54C1-F33C-006F-216F109710A6}"/>
              </a:ext>
            </a:extLst>
          </p:cNvPr>
          <p:cNvSpPr txBox="1"/>
          <p:nvPr/>
        </p:nvSpPr>
        <p:spPr>
          <a:xfrm>
            <a:off x="0" y="733246"/>
            <a:ext cx="12192000" cy="5570756"/>
          </a:xfrm>
          <a:prstGeom prst="rect">
            <a:avLst/>
          </a:prstGeom>
          <a:noFill/>
        </p:spPr>
        <p:txBody>
          <a:bodyPr wrap="square" rtlCol="0">
            <a:spAutoFit/>
          </a:bodyPr>
          <a:lstStyle/>
          <a:p>
            <a:pPr marL="457200" indent="-457200">
              <a:buFont typeface="Wingdings" panose="05000000000000000000" pitchFamily="2" charset="2"/>
              <a:buChar char="v"/>
            </a:pPr>
            <a:r>
              <a:rPr lang="en-US" sz="2800" dirty="0">
                <a:latin typeface="Arial" panose="020B0604020202020204" pitchFamily="34" charset="0"/>
                <a:cs typeface="Arial" panose="020B0604020202020204" pitchFamily="34" charset="0"/>
              </a:rPr>
              <a:t>Improve on the methodology and develop an Analysis framework: </a:t>
            </a:r>
            <a:br>
              <a:rPr lang="en-US" sz="2800" dirty="0">
                <a:latin typeface="Arial" panose="020B0604020202020204" pitchFamily="34" charset="0"/>
                <a:cs typeface="Arial" panose="020B0604020202020204" pitchFamily="34" charset="0"/>
              </a:rPr>
            </a:br>
            <a:r>
              <a:rPr lang="en-US" sz="2800" dirty="0">
                <a:latin typeface="Arial" panose="020B0604020202020204" pitchFamily="34" charset="0"/>
                <a:cs typeface="Arial" panose="020B0604020202020204" pitchFamily="34" charset="0"/>
              </a:rPr>
              <a:t>- energy measurement is now integrated in HEP-Score</a:t>
            </a:r>
            <a:br>
              <a:rPr lang="en-US" sz="2800" dirty="0">
                <a:latin typeface="Arial" panose="020B0604020202020204" pitchFamily="34" charset="0"/>
                <a:cs typeface="Arial" panose="020B0604020202020204" pitchFamily="34" charset="0"/>
              </a:rPr>
            </a:br>
            <a:r>
              <a:rPr lang="en-US" sz="2800" dirty="0">
                <a:latin typeface="Arial" panose="020B0604020202020204" pitchFamily="34" charset="0"/>
                <a:cs typeface="Arial" panose="020B0604020202020204" pitchFamily="34" charset="0"/>
              </a:rPr>
              <a:t>- HEP-Score analysis package (</a:t>
            </a:r>
            <a:r>
              <a:rPr lang="en-US" sz="2800" dirty="0" err="1">
                <a:latin typeface="Arial" panose="020B0604020202020204" pitchFamily="34" charset="0"/>
                <a:cs typeface="Arial" panose="020B0604020202020204" pitchFamily="34" charset="0"/>
              </a:rPr>
              <a:t>HEPiX</a:t>
            </a:r>
            <a:r>
              <a:rPr lang="en-US" sz="2800" dirty="0">
                <a:latin typeface="Arial" panose="020B0604020202020204" pitchFamily="34" charset="0"/>
                <a:cs typeface="Arial" panose="020B0604020202020204" pitchFamily="34" charset="0"/>
              </a:rPr>
              <a:t> summer student is studying</a:t>
            </a:r>
            <a:br>
              <a:rPr lang="en-US" sz="2800" dirty="0">
                <a:latin typeface="Arial" panose="020B0604020202020204" pitchFamily="34" charset="0"/>
                <a:cs typeface="Arial" panose="020B0604020202020204" pitchFamily="34" charset="0"/>
              </a:rPr>
            </a:br>
            <a:r>
              <a:rPr lang="en-US" sz="2800" dirty="0">
                <a:latin typeface="Arial" panose="020B0604020202020204" pitchFamily="34" charset="0"/>
                <a:cs typeface="Arial" panose="020B0604020202020204" pitchFamily="34" charset="0"/>
              </a:rPr>
              <a:t>  aggregation metrics, e.g., k-mean: </a:t>
            </a:r>
            <a:r>
              <a:rPr lang="en-US" sz="2000" dirty="0">
                <a:effectLst/>
                <a:latin typeface="Arial" panose="020B0604020202020204" pitchFamily="34" charset="0"/>
                <a:cs typeface="Arial" panose="020B0604020202020204" pitchFamily="34" charset="0"/>
                <a:hlinkClick r:id="rId3"/>
              </a:rPr>
              <a:t>https://indico.cern.ch/event/1433496/</a:t>
            </a:r>
            <a:r>
              <a:rPr lang="en-US" sz="2800" dirty="0">
                <a:latin typeface="Arial" panose="020B0604020202020204" pitchFamily="34" charset="0"/>
                <a:cs typeface="Arial" panose="020B0604020202020204" pitchFamily="34" charset="0"/>
              </a:rPr>
              <a:t>)</a:t>
            </a:r>
          </a:p>
          <a:p>
            <a:pPr marL="457200" indent="-457200">
              <a:buFont typeface="Wingdings" panose="05000000000000000000" pitchFamily="2" charset="2"/>
              <a:buChar char="v"/>
            </a:pPr>
            <a:endParaRPr lang="en-US" sz="2400"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v"/>
            </a:pPr>
            <a:r>
              <a:rPr lang="en-US" sz="2800" dirty="0">
                <a:latin typeface="Arial" panose="020B0604020202020204" pitchFamily="34" charset="0"/>
                <a:cs typeface="Arial" panose="020B0604020202020204" pitchFamily="34" charset="0"/>
              </a:rPr>
              <a:t>Follow up on </a:t>
            </a:r>
            <a:r>
              <a:rPr lang="en-US" sz="2800" b="1" dirty="0">
                <a:latin typeface="Arial" panose="020B0604020202020204" pitchFamily="34" charset="0"/>
                <a:cs typeface="Arial" panose="020B0604020202020204" pitchFamily="34" charset="0"/>
              </a:rPr>
              <a:t>RISC-V </a:t>
            </a:r>
            <a:r>
              <a:rPr lang="en-US" sz="2800" dirty="0">
                <a:latin typeface="Arial" panose="020B0604020202020204" pitchFamily="34" charset="0"/>
                <a:cs typeface="Arial" panose="020B0604020202020204" pitchFamily="34" charset="0"/>
              </a:rPr>
              <a:t>updates and integration:</a:t>
            </a:r>
            <a:br>
              <a:rPr lang="en-US" sz="2800" dirty="0">
                <a:latin typeface="Arial" panose="020B0604020202020204" pitchFamily="34" charset="0"/>
                <a:cs typeface="Arial" panose="020B0604020202020204" pitchFamily="34" charset="0"/>
              </a:rPr>
            </a:br>
            <a:r>
              <a:rPr lang="en-US" sz="2800" dirty="0">
                <a:latin typeface="Arial" panose="020B0604020202020204" pitchFamily="34" charset="0"/>
                <a:cs typeface="Arial" panose="020B0604020202020204" pitchFamily="34" charset="0"/>
              </a:rPr>
              <a:t>- Actively participate in the testing and benchmarking cycle </a:t>
            </a:r>
            <a:br>
              <a:rPr lang="en-US" sz="2800" dirty="0">
                <a:latin typeface="Arial" panose="020B0604020202020204" pitchFamily="34" charset="0"/>
                <a:cs typeface="Arial" panose="020B0604020202020204" pitchFamily="34" charset="0"/>
              </a:rPr>
            </a:br>
            <a:r>
              <a:rPr lang="en-US" sz="2800" dirty="0">
                <a:latin typeface="Arial" panose="020B0604020202020204" pitchFamily="34" charset="0"/>
                <a:cs typeface="Arial" panose="020B0604020202020204" pitchFamily="34" charset="0"/>
              </a:rPr>
              <a:t>- Look into new hardware solutions (RISC servers?)</a:t>
            </a:r>
          </a:p>
          <a:p>
            <a:endParaRPr lang="en-US" sz="2400"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v"/>
            </a:pPr>
            <a:r>
              <a:rPr lang="en-US" sz="2800" dirty="0">
                <a:latin typeface="Arial" panose="020B0604020202020204" pitchFamily="34" charset="0"/>
                <a:cs typeface="Arial" panose="020B0604020202020204" pitchFamily="34" charset="0"/>
              </a:rPr>
              <a:t>Keep exploring new hardware:</a:t>
            </a:r>
            <a:br>
              <a:rPr lang="en-US" sz="2800" dirty="0">
                <a:latin typeface="Arial" panose="020B0604020202020204" pitchFamily="34" charset="0"/>
                <a:cs typeface="Arial" panose="020B0604020202020204" pitchFamily="34" charset="0"/>
              </a:rPr>
            </a:br>
            <a:r>
              <a:rPr lang="en-US" sz="2800" dirty="0">
                <a:latin typeface="Arial" panose="020B0604020202020204" pitchFamily="34" charset="0"/>
                <a:cs typeface="Arial" panose="020B0604020202020204" pitchFamily="34" charset="0"/>
              </a:rPr>
              <a:t>- benchmark </a:t>
            </a:r>
            <a:r>
              <a:rPr lang="en-US" sz="2800" b="1" dirty="0">
                <a:latin typeface="Arial" panose="020B0604020202020204" pitchFamily="34" charset="0"/>
                <a:cs typeface="Arial" panose="020B0604020202020204" pitchFamily="34" charset="0"/>
              </a:rPr>
              <a:t>GPU</a:t>
            </a:r>
            <a:r>
              <a:rPr lang="en-US" sz="2800" dirty="0">
                <a:latin typeface="Arial" panose="020B0604020202020204" pitchFamily="34" charset="0"/>
                <a:cs typeface="Arial" panose="020B0604020202020204" pitchFamily="34" charset="0"/>
              </a:rPr>
              <a:t>+</a:t>
            </a:r>
            <a:r>
              <a:rPr lang="en-US" sz="2800" b="1" dirty="0">
                <a:latin typeface="Arial" panose="020B0604020202020204" pitchFamily="34" charset="0"/>
                <a:cs typeface="Arial" panose="020B0604020202020204" pitchFamily="34" charset="0"/>
              </a:rPr>
              <a:t>CPU</a:t>
            </a:r>
            <a:r>
              <a:rPr lang="en-US" sz="2800" dirty="0">
                <a:latin typeface="Arial" panose="020B0604020202020204" pitchFamily="34" charset="0"/>
                <a:cs typeface="Arial" panose="020B0604020202020204" pitchFamily="34" charset="0"/>
              </a:rPr>
              <a:t> using </a:t>
            </a:r>
            <a:r>
              <a:rPr lang="en-US" sz="2800" dirty="0" err="1">
                <a:latin typeface="Arial" panose="020B0604020202020204" pitchFamily="34" charset="0"/>
                <a:cs typeface="Arial" panose="020B0604020202020204" pitchFamily="34" charset="0"/>
              </a:rPr>
              <a:t>Celeritas</a:t>
            </a:r>
            <a:r>
              <a:rPr lang="en-US" sz="2800" dirty="0">
                <a:latin typeface="Arial" panose="020B0604020202020204" pitchFamily="34" charset="0"/>
                <a:cs typeface="Arial" panose="020B0604020202020204" pitchFamily="34" charset="0"/>
              </a:rPr>
              <a:t> (Bruno) </a:t>
            </a:r>
            <a:br>
              <a:rPr lang="en-US" sz="2800" dirty="0">
                <a:latin typeface="Arial" panose="020B0604020202020204" pitchFamily="34" charset="0"/>
                <a:cs typeface="Arial" panose="020B0604020202020204" pitchFamily="34" charset="0"/>
              </a:rPr>
            </a:br>
            <a:r>
              <a:rPr lang="en-US" sz="2800" dirty="0">
                <a:latin typeface="Arial" panose="020B0604020202020204" pitchFamily="34" charset="0"/>
                <a:cs typeface="Arial" panose="020B0604020202020204" pitchFamily="34" charset="0"/>
              </a:rPr>
              <a:t>- test the newly released </a:t>
            </a:r>
            <a:r>
              <a:rPr lang="en-US" sz="2800" b="1" dirty="0" err="1">
                <a:latin typeface="Arial" panose="020B0604020202020204" pitchFamily="34" charset="0"/>
                <a:cs typeface="Arial" panose="020B0604020202020204" pitchFamily="34" charset="0"/>
              </a:rPr>
              <a:t>AmpereOne</a:t>
            </a:r>
            <a:r>
              <a:rPr lang="en-US" sz="2800" dirty="0">
                <a:latin typeface="Arial" panose="020B0604020202020204" pitchFamily="34" charset="0"/>
                <a:cs typeface="Arial" panose="020B0604020202020204" pitchFamily="34" charset="0"/>
              </a:rPr>
              <a:t> …</a:t>
            </a:r>
            <a:br>
              <a:rPr lang="en-US" sz="2800" dirty="0">
                <a:latin typeface="Arial" panose="020B0604020202020204" pitchFamily="34" charset="0"/>
                <a:cs typeface="Arial" panose="020B0604020202020204" pitchFamily="34" charset="0"/>
              </a:rPr>
            </a:br>
            <a:r>
              <a:rPr lang="en-US" sz="2800" dirty="0">
                <a:latin typeface="Arial" panose="020B0604020202020204" pitchFamily="34" charset="0"/>
                <a:cs typeface="Arial" panose="020B0604020202020204" pitchFamily="34" charset="0"/>
              </a:rPr>
              <a:t>- what’s next?</a:t>
            </a:r>
          </a:p>
        </p:txBody>
      </p:sp>
    </p:spTree>
    <p:extLst>
      <p:ext uri="{BB962C8B-B14F-4D97-AF65-F5344CB8AC3E}">
        <p14:creationId xmlns:p14="http://schemas.microsoft.com/office/powerpoint/2010/main" val="40236397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79BC98D-B392-01AF-BBAF-DD80DDC09A61}"/>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Outline</a:t>
            </a:r>
            <a:endParaRPr lang="en-GB" sz="4000" b="1" dirty="0">
              <a:solidFill>
                <a:srgbClr val="0000FF"/>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6AB2A0A6-78A5-8FD4-9671-57A4C6934824}"/>
              </a:ext>
            </a:extLst>
          </p:cNvPr>
          <p:cNvSpPr txBox="1"/>
          <p:nvPr/>
        </p:nvSpPr>
        <p:spPr>
          <a:xfrm>
            <a:off x="0" y="793926"/>
            <a:ext cx="12192000" cy="6063198"/>
          </a:xfrm>
          <a:prstGeom prst="rect">
            <a:avLst/>
          </a:prstGeom>
          <a:noFill/>
        </p:spPr>
        <p:txBody>
          <a:bodyPr wrap="square" rtlCol="0">
            <a:spAutoFit/>
          </a:bodyPr>
          <a:lstStyle/>
          <a:p>
            <a:pPr marL="457200" indent="-457200">
              <a:buFont typeface="Wingdings" panose="05000000000000000000" pitchFamily="2" charset="2"/>
              <a:buChar char="Ø"/>
            </a:pPr>
            <a:r>
              <a:rPr lang="en-US" sz="2800" dirty="0">
                <a:latin typeface="Arial" panose="020B0604020202020204" pitchFamily="34" charset="0"/>
                <a:cs typeface="Arial" panose="020B0604020202020204" pitchFamily="34" charset="0"/>
              </a:rPr>
              <a:t>Update on Glasgow cluster (heterogeneous compute)</a:t>
            </a:r>
            <a:br>
              <a:rPr lang="en-US" sz="28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ScotGrid</a:t>
            </a:r>
            <a:r>
              <a:rPr lang="en-US" sz="2400" dirty="0">
                <a:latin typeface="Arial" panose="020B0604020202020204" pitchFamily="34" charset="0"/>
                <a:cs typeface="Arial" panose="020B0604020202020204" pitchFamily="34" charset="0"/>
              </a:rPr>
              <a:t> Glasgow cluster fully updated</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 </a:t>
            </a:r>
            <a:r>
              <a:rPr lang="en-US" sz="2400" b="1" dirty="0">
                <a:latin typeface="Arial" panose="020B0604020202020204" pitchFamily="34" charset="0"/>
                <a:cs typeface="Arial" panose="020B0604020202020204" pitchFamily="34" charset="0"/>
              </a:rPr>
              <a:t>ARM</a:t>
            </a:r>
            <a:r>
              <a:rPr lang="en-US" sz="2400" dirty="0">
                <a:latin typeface="Arial" panose="020B0604020202020204" pitchFamily="34" charset="0"/>
                <a:cs typeface="Arial" panose="020B0604020202020204" pitchFamily="34" charset="0"/>
              </a:rPr>
              <a:t> &amp; </a:t>
            </a:r>
            <a:r>
              <a:rPr lang="en-US" sz="2400" b="1" dirty="0">
                <a:latin typeface="Arial" panose="020B0604020202020204" pitchFamily="34" charset="0"/>
                <a:cs typeface="Arial" panose="020B0604020202020204" pitchFamily="34" charset="0"/>
              </a:rPr>
              <a:t>x86</a:t>
            </a:r>
            <a:r>
              <a:rPr lang="en-US" sz="2400" dirty="0">
                <a:latin typeface="Arial" panose="020B0604020202020204" pitchFamily="34" charset="0"/>
                <a:cs typeface="Arial" panose="020B0604020202020204" pitchFamily="34" charset="0"/>
              </a:rPr>
              <a:t> resources “transparently” available through CE endpoints</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 Physics Validation updates (June 2024)</a:t>
            </a:r>
            <a:br>
              <a:rPr lang="en-US" sz="2400" dirty="0">
                <a:latin typeface="Arial" panose="020B0604020202020204" pitchFamily="34" charset="0"/>
                <a:cs typeface="Arial" panose="020B0604020202020204" pitchFamily="34" charset="0"/>
              </a:rPr>
            </a:br>
            <a:endParaRPr lang="en-US" sz="2800"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Ø"/>
            </a:pPr>
            <a:r>
              <a:rPr lang="en-US" sz="2800" dirty="0">
                <a:latin typeface="Arial" panose="020B0604020202020204" pitchFamily="34" charset="0"/>
                <a:cs typeface="Arial" panose="020B0604020202020204" pitchFamily="34" charset="0"/>
              </a:rPr>
              <a:t>Benchmarking and Power Measurement</a:t>
            </a:r>
            <a:br>
              <a:rPr lang="en-US" sz="28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 updates on </a:t>
            </a:r>
            <a:r>
              <a:rPr lang="en-US" sz="2400" b="1" dirty="0" err="1">
                <a:latin typeface="Arial" panose="020B0604020202020204" pitchFamily="34" charset="0"/>
                <a:cs typeface="Arial" panose="020B0604020202020204" pitchFamily="34" charset="0"/>
              </a:rPr>
              <a:t>HEPscore</a:t>
            </a:r>
            <a:r>
              <a:rPr lang="en-US" sz="2400" b="1" dirty="0">
                <a:latin typeface="Arial" panose="020B0604020202020204" pitchFamily="34" charset="0"/>
                <a:cs typeface="Arial" panose="020B0604020202020204" pitchFamily="34" charset="0"/>
              </a:rPr>
              <a:t>/Watt </a:t>
            </a:r>
            <a:r>
              <a:rPr lang="en-US" sz="2400" dirty="0">
                <a:latin typeface="Arial" panose="020B0604020202020204" pitchFamily="34" charset="0"/>
                <a:cs typeface="Arial" panose="020B0604020202020204" pitchFamily="34" charset="0"/>
              </a:rPr>
              <a:t>&amp; </a:t>
            </a:r>
            <a:r>
              <a:rPr lang="en-US" sz="2400" b="1" dirty="0">
                <a:latin typeface="Arial" panose="020B0604020202020204" pitchFamily="34" charset="0"/>
                <a:cs typeface="Arial" panose="020B0604020202020204" pitchFamily="34" charset="0"/>
              </a:rPr>
              <a:t>Frequency Scan</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 new </a:t>
            </a:r>
            <a:r>
              <a:rPr lang="en-US" sz="2400" b="1" dirty="0">
                <a:latin typeface="Arial" panose="020B0604020202020204" pitchFamily="34" charset="0"/>
                <a:cs typeface="Arial" panose="020B0604020202020204" pitchFamily="34" charset="0"/>
              </a:rPr>
              <a:t>IPMI</a:t>
            </a:r>
            <a:r>
              <a:rPr lang="en-US" sz="2400" dirty="0">
                <a:latin typeface="Arial" panose="020B0604020202020204" pitchFamily="34" charset="0"/>
                <a:cs typeface="Arial" panose="020B0604020202020204" pitchFamily="34" charset="0"/>
              </a:rPr>
              <a:t> validation campaign against external </a:t>
            </a:r>
            <a:r>
              <a:rPr lang="en-US" sz="2400" b="1" dirty="0">
                <a:latin typeface="Arial" panose="020B0604020202020204" pitchFamily="34" charset="0"/>
                <a:cs typeface="Arial" panose="020B0604020202020204" pitchFamily="34" charset="0"/>
              </a:rPr>
              <a:t>PDU</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 first step in testing </a:t>
            </a:r>
            <a:r>
              <a:rPr lang="en-US" sz="2400" b="1" dirty="0">
                <a:latin typeface="Arial" panose="020B0604020202020204" pitchFamily="34" charset="0"/>
                <a:cs typeface="Arial" panose="020B0604020202020204" pitchFamily="34" charset="0"/>
              </a:rPr>
              <a:t>RISC-V</a:t>
            </a:r>
            <a:r>
              <a:rPr lang="en-US" sz="2400" dirty="0">
                <a:latin typeface="Arial" panose="020B0604020202020204" pitchFamily="34" charset="0"/>
                <a:cs typeface="Arial" panose="020B0604020202020204" pitchFamily="34" charset="0"/>
              </a:rPr>
              <a:t> architecture for </a:t>
            </a:r>
            <a:r>
              <a:rPr lang="en-US" sz="2400" b="1" dirty="0">
                <a:latin typeface="Arial" panose="020B0604020202020204" pitchFamily="34" charset="0"/>
                <a:cs typeface="Arial" panose="020B0604020202020204" pitchFamily="34" charset="0"/>
              </a:rPr>
              <a:t>HEP</a:t>
            </a:r>
          </a:p>
          <a:p>
            <a:endParaRPr lang="en-US" sz="2800"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Ø"/>
            </a:pPr>
            <a:r>
              <a:rPr lang="en-US" sz="2800" dirty="0">
                <a:latin typeface="Arial" panose="020B0604020202020204" pitchFamily="34" charset="0"/>
                <a:cs typeface="Arial" panose="020B0604020202020204" pitchFamily="34" charset="0"/>
              </a:rPr>
              <a:t>Upcoming conferences</a:t>
            </a:r>
            <a:br>
              <a:rPr lang="en-US" sz="28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 Few contributions will be presented at </a:t>
            </a:r>
            <a:r>
              <a:rPr lang="en-US" sz="2400" b="1" dirty="0" err="1">
                <a:latin typeface="Arial" panose="020B0604020202020204" pitchFamily="34" charset="0"/>
                <a:cs typeface="Arial" panose="020B0604020202020204" pitchFamily="34" charset="0"/>
              </a:rPr>
              <a:t>HTCondor</a:t>
            </a:r>
            <a:r>
              <a:rPr lang="en-US" sz="2400" dirty="0">
                <a:latin typeface="Arial" panose="020B0604020202020204" pitchFamily="34" charset="0"/>
                <a:cs typeface="Arial" panose="020B0604020202020204" pitchFamily="34" charset="0"/>
              </a:rPr>
              <a:t> workshop (AMS, Sep. 2024)</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 A plenary and a few track talks accepted at </a:t>
            </a:r>
            <a:r>
              <a:rPr lang="en-US" sz="2400" b="1" dirty="0">
                <a:latin typeface="Arial" panose="020B0604020202020204" pitchFamily="34" charset="0"/>
                <a:cs typeface="Arial" panose="020B0604020202020204" pitchFamily="34" charset="0"/>
              </a:rPr>
              <a:t>CHEP 2024</a:t>
            </a:r>
            <a:r>
              <a:rPr lang="en-US" sz="2400" dirty="0">
                <a:latin typeface="Arial" panose="020B0604020202020204" pitchFamily="34" charset="0"/>
                <a:cs typeface="Arial" panose="020B0604020202020204" pitchFamily="34" charset="0"/>
              </a:rPr>
              <a:t> (KRK, Oct. 2024)</a:t>
            </a:r>
          </a:p>
          <a:p>
            <a:endParaRPr lang="en-US" sz="2800"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Ø"/>
            </a:pPr>
            <a:r>
              <a:rPr lang="en-US" sz="2800" dirty="0">
                <a:latin typeface="Arial" panose="020B0604020202020204" pitchFamily="34" charset="0"/>
                <a:cs typeface="Arial" panose="020B0604020202020204" pitchFamily="34" charset="0"/>
              </a:rPr>
              <a:t>Outlook …</a:t>
            </a:r>
          </a:p>
        </p:txBody>
      </p:sp>
    </p:spTree>
    <p:extLst>
      <p:ext uri="{BB962C8B-B14F-4D97-AF65-F5344CB8AC3E}">
        <p14:creationId xmlns:p14="http://schemas.microsoft.com/office/powerpoint/2010/main" val="38136060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 descr="The University of Edinburgh The University of Glasgow The University of  Durham Status and Future Plans">
            <a:extLst>
              <a:ext uri="{FF2B5EF4-FFF2-40B4-BE49-F238E27FC236}">
                <a16:creationId xmlns:a16="http://schemas.microsoft.com/office/drawing/2014/main" id="{D05AF132-E336-44CB-8A22-2FAE1DB8BF5D}"/>
              </a:ext>
            </a:extLst>
          </p:cNvPr>
          <p:cNvPicPr>
            <a:picLocks noChangeAspect="1" noChangeArrowheads="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r="63317"/>
          <a:stretch/>
        </p:blipFill>
        <p:spPr bwMode="auto">
          <a:xfrm>
            <a:off x="47378" y="43460"/>
            <a:ext cx="751409" cy="769366"/>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18E0A5C4-917B-42AF-B928-6BDA10FE76C9}"/>
              </a:ext>
            </a:extLst>
          </p:cNvPr>
          <p:cNvSpPr txBox="1"/>
          <p:nvPr/>
        </p:nvSpPr>
        <p:spPr>
          <a:xfrm>
            <a:off x="0" y="32317"/>
            <a:ext cx="12191999" cy="923330"/>
          </a:xfrm>
          <a:prstGeom prst="rect">
            <a:avLst/>
          </a:prstGeom>
          <a:noFill/>
        </p:spPr>
        <p:txBody>
          <a:bodyPr wrap="square" rtlCol="0">
            <a:spAutoFit/>
          </a:bodyPr>
          <a:lstStyle/>
          <a:p>
            <a:pPr algn="ctr"/>
            <a:r>
              <a:rPr lang="en-US" sz="5400" b="1" dirty="0">
                <a:solidFill>
                  <a:srgbClr val="0000CC"/>
                </a:solidFill>
                <a:effectLst>
                  <a:outerShdw blurRad="38100" dist="38100" dir="2700000" algn="tl">
                    <a:srgbClr val="000000">
                      <a:alpha val="43137"/>
                    </a:srgbClr>
                  </a:outerShdw>
                </a:effectLst>
                <a:latin typeface="Arial Rounded MT Bold" panose="020F0704030504030204" pitchFamily="34" charset="0"/>
                <a:cs typeface="Arial" panose="020B0604020202020204" pitchFamily="34" charset="0"/>
              </a:rPr>
              <a:t>end</a:t>
            </a:r>
            <a:endParaRPr lang="en-US" sz="4000" b="1" dirty="0">
              <a:solidFill>
                <a:srgbClr val="0000FF"/>
              </a:solidFill>
              <a:effectLst>
                <a:outerShdw blurRad="38100" dist="38100" dir="2700000" algn="tl">
                  <a:srgbClr val="000000">
                    <a:alpha val="43137"/>
                  </a:srgbClr>
                </a:outerShdw>
              </a:effectLst>
              <a:latin typeface="Arial Rounded MT Bold" panose="020F0704030504030204" pitchFamily="34" charset="0"/>
              <a:cs typeface="Arial" panose="020B0604020202020204" pitchFamily="34" charset="0"/>
            </a:endParaRPr>
          </a:p>
        </p:txBody>
      </p:sp>
      <p:pic>
        <p:nvPicPr>
          <p:cNvPr id="3" name="Picture 2" descr="Green Energy Png Photos - Solar Panel Solar Energy Logo, Transparent Png ,  Transparent Png Image - PNGitem">
            <a:extLst>
              <a:ext uri="{FF2B5EF4-FFF2-40B4-BE49-F238E27FC236}">
                <a16:creationId xmlns:a16="http://schemas.microsoft.com/office/drawing/2014/main" id="{095399BC-F402-E7CA-1076-BE4E9A8F1E14}"/>
              </a:ext>
            </a:extLst>
          </p:cNvPr>
          <p:cNvPicPr>
            <a:picLocks noChangeAspect="1" noChangeArrowheads="1"/>
          </p:cNvPicPr>
          <p:nvPr/>
        </p:nvPicPr>
        <p:blipFill>
          <a:blip r:embed="rId4">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11413454" y="1"/>
            <a:ext cx="849130" cy="76725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4E195068-1E83-7F7A-4470-DECF035E5E88}"/>
              </a:ext>
            </a:extLst>
          </p:cNvPr>
          <p:cNvSpPr txBox="1"/>
          <p:nvPr/>
        </p:nvSpPr>
        <p:spPr>
          <a:xfrm>
            <a:off x="0" y="6550223"/>
            <a:ext cx="12192000" cy="307777"/>
          </a:xfrm>
          <a:prstGeom prst="rect">
            <a:avLst/>
          </a:prstGeom>
          <a:gradFill flip="none" rotWithShape="1">
            <a:gsLst>
              <a:gs pos="100000">
                <a:srgbClr val="FFFF00"/>
              </a:gs>
              <a:gs pos="71000">
                <a:srgbClr val="FF0000"/>
              </a:gs>
              <a:gs pos="0">
                <a:srgbClr val="0000CC"/>
              </a:gs>
              <a:gs pos="35000">
                <a:srgbClr val="9900FF"/>
              </a:gs>
            </a:gsLst>
            <a:lin ang="16200000" scaled="1"/>
            <a:tileRect/>
          </a:gradFill>
        </p:spPr>
        <p:txBody>
          <a:bodyPr wrap="square" rtlCol="0">
            <a:spAutoFit/>
          </a:bodyPr>
          <a:lstStyle/>
          <a:p>
            <a:r>
              <a:rPr lang="en-US" sz="1400" dirty="0">
                <a:solidFill>
                  <a:srgbClr val="00F0E5"/>
                </a:solidFill>
                <a:latin typeface="Arial Rounded MT Bold" panose="020F0704030504030204" pitchFamily="34" charset="0"/>
                <a:cs typeface="Arial" panose="020B0604020202020204" pitchFamily="34" charset="0"/>
              </a:rPr>
              <a:t>Emanuele Simili 		</a:t>
            </a:r>
            <a:r>
              <a:rPr lang="en-US" sz="1400" dirty="0">
                <a:solidFill>
                  <a:schemeClr val="bg1"/>
                </a:solidFill>
                <a:latin typeface="Arial Rounded MT Bold" panose="020F0704030504030204" pitchFamily="34" charset="0"/>
                <a:cs typeface="Arial" panose="020B0604020202020204" pitchFamily="34" charset="0"/>
              </a:rPr>
              <a:t>		     	</a:t>
            </a:r>
            <a:r>
              <a:rPr lang="en-US" sz="1400" dirty="0">
                <a:solidFill>
                  <a:srgbClr val="FFFF00"/>
                </a:solidFill>
                <a:latin typeface="Arial Rounded MT Bold" panose="020F0704030504030204" pitchFamily="34" charset="0"/>
                <a:cs typeface="Arial" panose="020B0604020202020204" pitchFamily="34" charset="0"/>
              </a:rPr>
              <a:t>GridPP52 </a:t>
            </a:r>
            <a:r>
              <a:rPr lang="en-US" sz="1400" dirty="0">
                <a:solidFill>
                  <a:schemeClr val="bg1"/>
                </a:solidFill>
                <a:latin typeface="Arial Rounded MT Bold" panose="020F0704030504030204" pitchFamily="34" charset="0"/>
                <a:cs typeface="Arial" panose="020B0604020202020204" pitchFamily="34" charset="0"/>
              </a:rPr>
              <a:t>				          Ambleside - 29 August 2024</a:t>
            </a:r>
            <a:endParaRPr lang="en-GB" dirty="0">
              <a:solidFill>
                <a:schemeClr val="bg1"/>
              </a:solidFill>
              <a:latin typeface="Arial Rounded MT Bold" panose="020F0704030504030204" pitchFamily="34" charset="0"/>
              <a:cs typeface="Arial" panose="020B0604020202020204" pitchFamily="34" charset="0"/>
            </a:endParaRPr>
          </a:p>
        </p:txBody>
      </p:sp>
      <p:pic>
        <p:nvPicPr>
          <p:cNvPr id="10" name="Graphic 9" descr="Cmd Terminal outline">
            <a:extLst>
              <a:ext uri="{FF2B5EF4-FFF2-40B4-BE49-F238E27FC236}">
                <a16:creationId xmlns:a16="http://schemas.microsoft.com/office/drawing/2014/main" id="{88D57996-1B8B-2508-B0F2-FAACC4BAD84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001067" y="1063642"/>
            <a:ext cx="6189864" cy="6189864"/>
          </a:xfrm>
          <a:prstGeom prst="rect">
            <a:avLst/>
          </a:prstGeom>
        </p:spPr>
      </p:pic>
    </p:spTree>
    <p:extLst>
      <p:ext uri="{BB962C8B-B14F-4D97-AF65-F5344CB8AC3E}">
        <p14:creationId xmlns:p14="http://schemas.microsoft.com/office/powerpoint/2010/main" val="31054460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AFF91B76-7B2C-B269-EAC1-DBEE50CF6505}"/>
              </a:ext>
            </a:extLst>
          </p:cNvPr>
          <p:cNvSpPr txBox="1"/>
          <p:nvPr/>
        </p:nvSpPr>
        <p:spPr>
          <a:xfrm>
            <a:off x="791853" y="1329513"/>
            <a:ext cx="10457794" cy="3970318"/>
          </a:xfrm>
          <a:prstGeom prst="rect">
            <a:avLst/>
          </a:prstGeom>
          <a:noFill/>
        </p:spPr>
        <p:txBody>
          <a:bodyPr wrap="square">
            <a:spAutoFit/>
          </a:bodyPr>
          <a:lstStyle/>
          <a:p>
            <a:pPr algn="l" rtl="0" fontAlgn="base"/>
            <a:r>
              <a:rPr lang="en-US" sz="1800" b="0" i="0" u="none" strike="noStrike" dirty="0">
                <a:solidFill>
                  <a:srgbClr val="000000"/>
                </a:solidFill>
                <a:effectLst/>
                <a:latin typeface="Arial" panose="020B0604020202020204" pitchFamily="34" charset="0"/>
                <a:cs typeface="Arial" panose="020B0604020202020204" pitchFamily="34" charset="0"/>
              </a:rPr>
              <a:t>- Major work undertaken at your site since last </a:t>
            </a:r>
            <a:r>
              <a:rPr lang="en-US" sz="1800" b="0" i="0" u="none" strike="noStrike" dirty="0" err="1">
                <a:solidFill>
                  <a:srgbClr val="000000"/>
                </a:solidFill>
                <a:effectLst/>
                <a:latin typeface="Arial" panose="020B0604020202020204" pitchFamily="34" charset="0"/>
                <a:cs typeface="Arial" panose="020B0604020202020204" pitchFamily="34" charset="0"/>
              </a:rPr>
              <a:t>GridPP</a:t>
            </a:r>
            <a:r>
              <a:rPr lang="en-US" sz="1800" b="0" i="0" u="none" strike="noStrike" dirty="0">
                <a:solidFill>
                  <a:srgbClr val="000000"/>
                </a:solidFill>
                <a:effectLst/>
                <a:latin typeface="Arial" panose="020B0604020202020204" pitchFamily="34" charset="0"/>
                <a:cs typeface="Arial" panose="020B0604020202020204" pitchFamily="34" charset="0"/>
              </a:rPr>
              <a:t> meeting (April to July 24)</a:t>
            </a:r>
            <a:r>
              <a:rPr lang="en-US" sz="1800" b="0" i="0" dirty="0">
                <a:effectLst/>
                <a:latin typeface="Arial" panose="020B0604020202020204" pitchFamily="34" charset="0"/>
                <a:cs typeface="Arial" panose="020B0604020202020204" pitchFamily="34" charset="0"/>
              </a:rPr>
              <a:t>​</a:t>
            </a:r>
            <a:endParaRPr lang="en-US" b="0" i="0" dirty="0">
              <a:effectLst/>
              <a:latin typeface="Arial" panose="020B0604020202020204" pitchFamily="34" charset="0"/>
              <a:cs typeface="Arial" panose="020B0604020202020204" pitchFamily="34" charset="0"/>
            </a:endParaRPr>
          </a:p>
          <a:p>
            <a:pPr algn="l" rtl="0" fontAlgn="base"/>
            <a:r>
              <a:rPr lang="en-US" sz="1800" b="0" i="0" u="none" strike="noStrike" dirty="0">
                <a:solidFill>
                  <a:srgbClr val="000000"/>
                </a:solidFill>
                <a:effectLst/>
                <a:latin typeface="Arial" panose="020B0604020202020204" pitchFamily="34" charset="0"/>
                <a:cs typeface="Arial" panose="020B0604020202020204" pitchFamily="34" charset="0"/>
              </a:rPr>
              <a:t>    - Added 2,304 Ampere </a:t>
            </a:r>
            <a:r>
              <a:rPr lang="en-US" sz="1800" b="0" i="0" u="none" strike="noStrike" dirty="0" err="1">
                <a:solidFill>
                  <a:srgbClr val="000000"/>
                </a:solidFill>
                <a:effectLst/>
                <a:latin typeface="Arial" panose="020B0604020202020204" pitchFamily="34" charset="0"/>
                <a:cs typeface="Arial" panose="020B0604020202020204" pitchFamily="34" charset="0"/>
              </a:rPr>
              <a:t>Altra</a:t>
            </a:r>
            <a:r>
              <a:rPr lang="en-US" sz="1800" b="0" i="0" u="none" strike="noStrike" dirty="0">
                <a:solidFill>
                  <a:srgbClr val="000000"/>
                </a:solidFill>
                <a:effectLst/>
                <a:latin typeface="Arial" panose="020B0604020202020204" pitchFamily="34" charset="0"/>
                <a:cs typeface="Arial" panose="020B0604020202020204" pitchFamily="34" charset="0"/>
              </a:rPr>
              <a:t> Max M128-30 cores</a:t>
            </a:r>
            <a:r>
              <a:rPr lang="en-US" sz="1800" b="0" i="0" dirty="0">
                <a:effectLst/>
                <a:latin typeface="Arial" panose="020B0604020202020204" pitchFamily="34" charset="0"/>
                <a:cs typeface="Arial" panose="020B0604020202020204" pitchFamily="34" charset="0"/>
              </a:rPr>
              <a:t>​</a:t>
            </a:r>
            <a:endParaRPr lang="en-US" b="0" i="0" dirty="0">
              <a:effectLst/>
              <a:latin typeface="Arial" panose="020B0604020202020204" pitchFamily="34" charset="0"/>
              <a:cs typeface="Arial" panose="020B0604020202020204" pitchFamily="34" charset="0"/>
            </a:endParaRPr>
          </a:p>
          <a:p>
            <a:pPr algn="l" rtl="0" fontAlgn="base"/>
            <a:r>
              <a:rPr lang="en-US" sz="1800" b="0" i="0" u="none" strike="noStrike" dirty="0">
                <a:solidFill>
                  <a:srgbClr val="000000"/>
                </a:solidFill>
                <a:effectLst/>
                <a:latin typeface="Arial" panose="020B0604020202020204" pitchFamily="34" charset="0"/>
                <a:cs typeface="Arial" panose="020B0604020202020204" pitchFamily="34" charset="0"/>
              </a:rPr>
              <a:t>    - Migrated to EL9 and </a:t>
            </a:r>
            <a:r>
              <a:rPr lang="en-US" sz="1800" b="0" i="0" u="none" strike="noStrike" dirty="0" err="1">
                <a:solidFill>
                  <a:srgbClr val="000000"/>
                </a:solidFill>
                <a:effectLst/>
                <a:latin typeface="Arial" panose="020B0604020202020204" pitchFamily="34" charset="0"/>
                <a:cs typeface="Arial" panose="020B0604020202020204" pitchFamily="34" charset="0"/>
              </a:rPr>
              <a:t>HTCondor</a:t>
            </a:r>
            <a:r>
              <a:rPr lang="en-US" sz="1800" b="0" i="0" u="none" strike="noStrike" dirty="0">
                <a:solidFill>
                  <a:srgbClr val="000000"/>
                </a:solidFill>
                <a:effectLst/>
                <a:latin typeface="Arial" panose="020B0604020202020204" pitchFamily="34" charset="0"/>
                <a:cs typeface="Arial" panose="020B0604020202020204" pitchFamily="34" charset="0"/>
              </a:rPr>
              <a:t> 10</a:t>
            </a:r>
            <a:r>
              <a:rPr lang="en-US" sz="1800" b="0" i="0" dirty="0">
                <a:effectLst/>
                <a:latin typeface="Arial" panose="020B0604020202020204" pitchFamily="34" charset="0"/>
                <a:cs typeface="Arial" panose="020B0604020202020204" pitchFamily="34" charset="0"/>
              </a:rPr>
              <a:t>​</a:t>
            </a:r>
          </a:p>
          <a:p>
            <a:pPr algn="l" rtl="0" fontAlgn="base"/>
            <a:r>
              <a:rPr lang="en-US" dirty="0">
                <a:latin typeface="Arial" panose="020B0604020202020204" pitchFamily="34" charset="0"/>
                <a:cs typeface="Arial" panose="020B0604020202020204" pitchFamily="34" charset="0"/>
              </a:rPr>
              <a:t>    - set-up a heterogeneous endpoint with dual queue (ARM &amp; x86)</a:t>
            </a:r>
            <a:endParaRPr lang="en-US" b="0" i="0" dirty="0">
              <a:effectLst/>
              <a:latin typeface="Arial" panose="020B0604020202020204" pitchFamily="34" charset="0"/>
              <a:cs typeface="Arial" panose="020B0604020202020204" pitchFamily="34" charset="0"/>
            </a:endParaRPr>
          </a:p>
          <a:p>
            <a:pPr algn="l" rtl="0" fontAlgn="base"/>
            <a:endParaRPr lang="en-US" b="0" i="0" dirty="0">
              <a:effectLst/>
              <a:latin typeface="Arial" panose="020B0604020202020204" pitchFamily="34" charset="0"/>
              <a:cs typeface="Arial" panose="020B0604020202020204" pitchFamily="34" charset="0"/>
            </a:endParaRPr>
          </a:p>
          <a:p>
            <a:pPr algn="l" rtl="0" fontAlgn="base"/>
            <a:r>
              <a:rPr lang="en-US" sz="1800" b="0" i="0" u="none" strike="noStrike" dirty="0">
                <a:solidFill>
                  <a:srgbClr val="000000"/>
                </a:solidFill>
                <a:effectLst/>
                <a:latin typeface="Arial" panose="020B0604020202020204" pitchFamily="34" charset="0"/>
                <a:cs typeface="Arial" panose="020B0604020202020204" pitchFamily="34" charset="0"/>
              </a:rPr>
              <a:t>2 - Key problems faced and resolved during this time. </a:t>
            </a:r>
            <a:r>
              <a:rPr lang="en-US" sz="1800" b="0" i="0" dirty="0">
                <a:effectLst/>
                <a:latin typeface="Arial" panose="020B0604020202020204" pitchFamily="34" charset="0"/>
                <a:cs typeface="Arial" panose="020B0604020202020204" pitchFamily="34" charset="0"/>
              </a:rPr>
              <a:t>​</a:t>
            </a:r>
          </a:p>
          <a:p>
            <a:pPr algn="l" rtl="0" fontAlgn="base"/>
            <a:r>
              <a:rPr lang="en-US" dirty="0">
                <a:latin typeface="Arial" panose="020B0604020202020204" pitchFamily="34" charset="0"/>
                <a:cs typeface="Arial" panose="020B0604020202020204" pitchFamily="34" charset="0"/>
              </a:rPr>
              <a:t>    - dealing with a dual queue is tricky, and not all VOs can cope with it</a:t>
            </a:r>
            <a:endParaRPr lang="en-US" b="0" i="0" dirty="0">
              <a:effectLst/>
              <a:latin typeface="Arial" panose="020B0604020202020204" pitchFamily="34" charset="0"/>
              <a:cs typeface="Arial" panose="020B0604020202020204" pitchFamily="34" charset="0"/>
            </a:endParaRPr>
          </a:p>
          <a:p>
            <a:pPr algn="l" rtl="0" fontAlgn="base"/>
            <a:r>
              <a:rPr lang="en-US" sz="1800" b="0" i="0" dirty="0">
                <a:effectLst/>
                <a:latin typeface="Arial" panose="020B0604020202020204" pitchFamily="34" charset="0"/>
                <a:cs typeface="Arial" panose="020B0604020202020204" pitchFamily="34" charset="0"/>
              </a:rPr>
              <a:t>​</a:t>
            </a:r>
            <a:endParaRPr lang="en-US" b="0" i="0" dirty="0">
              <a:effectLst/>
              <a:latin typeface="Arial" panose="020B0604020202020204" pitchFamily="34" charset="0"/>
              <a:cs typeface="Arial" panose="020B0604020202020204" pitchFamily="34" charset="0"/>
            </a:endParaRPr>
          </a:p>
          <a:p>
            <a:pPr algn="l" rtl="0" fontAlgn="base"/>
            <a:r>
              <a:rPr lang="en-US" sz="1800" b="0" i="0" u="none" strike="noStrike" dirty="0">
                <a:solidFill>
                  <a:srgbClr val="000000"/>
                </a:solidFill>
                <a:effectLst/>
                <a:latin typeface="Arial" panose="020B0604020202020204" pitchFamily="34" charset="0"/>
                <a:cs typeface="Arial" panose="020B0604020202020204" pitchFamily="34" charset="0"/>
              </a:rPr>
              <a:t>3 - Pending issues and plans for resolving the existing issues. </a:t>
            </a:r>
            <a:r>
              <a:rPr lang="en-US" sz="1800" b="0" i="0" dirty="0">
                <a:effectLst/>
                <a:latin typeface="Arial" panose="020B0604020202020204" pitchFamily="34" charset="0"/>
                <a:cs typeface="Arial" panose="020B0604020202020204" pitchFamily="34" charset="0"/>
              </a:rPr>
              <a:t>​</a:t>
            </a:r>
            <a:endParaRPr lang="en-US" b="0" i="0" dirty="0">
              <a:effectLst/>
              <a:latin typeface="Arial" panose="020B0604020202020204" pitchFamily="34" charset="0"/>
              <a:cs typeface="Arial" panose="020B0604020202020204" pitchFamily="34" charset="0"/>
            </a:endParaRPr>
          </a:p>
          <a:p>
            <a:pPr algn="l" rtl="0" fontAlgn="base"/>
            <a:r>
              <a:rPr lang="en-US" sz="1800" b="0" i="0" u="none" strike="noStrike" dirty="0">
                <a:solidFill>
                  <a:srgbClr val="000000"/>
                </a:solidFill>
                <a:effectLst/>
                <a:latin typeface="Arial" panose="020B0604020202020204" pitchFamily="34" charset="0"/>
                <a:cs typeface="Arial" panose="020B0604020202020204" pitchFamily="34" charset="0"/>
              </a:rPr>
              <a:t>    - Upgrades to ARC 7 and latest version of </a:t>
            </a:r>
            <a:r>
              <a:rPr lang="en-US" sz="1800" b="0" i="0" u="none" strike="noStrike" dirty="0" err="1">
                <a:solidFill>
                  <a:srgbClr val="000000"/>
                </a:solidFill>
                <a:effectLst/>
                <a:latin typeface="Arial" panose="020B0604020202020204" pitchFamily="34" charset="0"/>
                <a:cs typeface="Arial" panose="020B0604020202020204" pitchFamily="34" charset="0"/>
              </a:rPr>
              <a:t>HTCondor</a:t>
            </a:r>
            <a:r>
              <a:rPr lang="en-US" sz="1800" b="0" i="0" dirty="0">
                <a:effectLst/>
                <a:latin typeface="Arial" panose="020B0604020202020204" pitchFamily="34" charset="0"/>
                <a:cs typeface="Arial" panose="020B0604020202020204" pitchFamily="34" charset="0"/>
              </a:rPr>
              <a:t>​</a:t>
            </a:r>
            <a:endParaRPr lang="en-US" b="0" i="0" dirty="0">
              <a:effectLst/>
              <a:latin typeface="Arial" panose="020B0604020202020204" pitchFamily="34" charset="0"/>
              <a:cs typeface="Arial" panose="020B0604020202020204" pitchFamily="34" charset="0"/>
            </a:endParaRPr>
          </a:p>
          <a:p>
            <a:pPr algn="l" rtl="0" fontAlgn="base"/>
            <a:r>
              <a:rPr lang="en-US" sz="1800" b="0" i="0" dirty="0">
                <a:effectLst/>
                <a:latin typeface="Arial" panose="020B0604020202020204" pitchFamily="34" charset="0"/>
                <a:cs typeface="Arial" panose="020B0604020202020204" pitchFamily="34" charset="0"/>
              </a:rPr>
              <a:t>​</a:t>
            </a:r>
            <a:endParaRPr lang="en-US" b="0" i="0" dirty="0">
              <a:effectLst/>
              <a:latin typeface="Arial" panose="020B0604020202020204" pitchFamily="34" charset="0"/>
              <a:cs typeface="Arial" panose="020B0604020202020204" pitchFamily="34" charset="0"/>
            </a:endParaRPr>
          </a:p>
          <a:p>
            <a:pPr algn="l" rtl="0" fontAlgn="base"/>
            <a:r>
              <a:rPr lang="en-US" sz="1800" b="0" i="0" u="none" strike="noStrike" dirty="0">
                <a:solidFill>
                  <a:srgbClr val="000000"/>
                </a:solidFill>
                <a:effectLst/>
                <a:latin typeface="Arial" panose="020B0604020202020204" pitchFamily="34" charset="0"/>
                <a:cs typeface="Arial" panose="020B0604020202020204" pitchFamily="34" charset="0"/>
              </a:rPr>
              <a:t>4 - Projection of resource availability for next year, will there be any change in the capacity and how much </a:t>
            </a:r>
            <a:r>
              <a:rPr lang="en-US" sz="1800" b="0" i="0" dirty="0">
                <a:effectLst/>
                <a:latin typeface="Arial" panose="020B0604020202020204" pitchFamily="34" charset="0"/>
                <a:cs typeface="Arial" panose="020B0604020202020204" pitchFamily="34" charset="0"/>
              </a:rPr>
              <a:t>​</a:t>
            </a:r>
            <a:endParaRPr lang="en-US" b="0" i="0" dirty="0">
              <a:effectLst/>
              <a:latin typeface="Arial" panose="020B0604020202020204" pitchFamily="34" charset="0"/>
              <a:cs typeface="Arial" panose="020B0604020202020204" pitchFamily="34" charset="0"/>
            </a:endParaRPr>
          </a:p>
          <a:p>
            <a:pPr algn="l" rtl="0" fontAlgn="base"/>
            <a:r>
              <a:rPr lang="en-US" sz="1800" b="0" i="0" u="none" strike="noStrike" dirty="0">
                <a:solidFill>
                  <a:srgbClr val="000000"/>
                </a:solidFill>
                <a:effectLst/>
                <a:latin typeface="Arial" panose="020B0604020202020204" pitchFamily="34" charset="0"/>
                <a:cs typeface="Arial" panose="020B0604020202020204" pitchFamily="34" charset="0"/>
              </a:rPr>
              <a:t>    - No significant change expected</a:t>
            </a:r>
            <a:endParaRPr lang="en-US" b="0" i="0" dirty="0">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897485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graph of power distribution&#10;&#10;Description automatically generated">
            <a:extLst>
              <a:ext uri="{FF2B5EF4-FFF2-40B4-BE49-F238E27FC236}">
                <a16:creationId xmlns:a16="http://schemas.microsoft.com/office/drawing/2014/main" id="{AB81B7C1-6492-AA1A-E267-3446C7AE02A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14295" y="1262035"/>
            <a:ext cx="8977706" cy="3785826"/>
          </a:xfrm>
          <a:prstGeom prst="rect">
            <a:avLst/>
          </a:prstGeom>
        </p:spPr>
      </p:pic>
      <p:sp>
        <p:nvSpPr>
          <p:cNvPr id="16" name="TextBox 15">
            <a:extLst>
              <a:ext uri="{FF2B5EF4-FFF2-40B4-BE49-F238E27FC236}">
                <a16:creationId xmlns:a16="http://schemas.microsoft.com/office/drawing/2014/main" id="{CBEDF9A3-A034-251E-A1D4-FEC11355877D}"/>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What Watt</a:t>
            </a:r>
            <a:endParaRPr lang="en-GB" sz="4000" b="1" dirty="0">
              <a:solidFill>
                <a:srgbClr val="0000FF"/>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720B18-B82A-F533-D375-D8FFAF9D2BD5}"/>
              </a:ext>
            </a:extLst>
          </p:cNvPr>
          <p:cNvSpPr txBox="1"/>
          <p:nvPr/>
        </p:nvSpPr>
        <p:spPr>
          <a:xfrm>
            <a:off x="-1" y="770505"/>
            <a:ext cx="12192001" cy="954107"/>
          </a:xfrm>
          <a:prstGeom prst="rect">
            <a:avLst/>
          </a:prstGeom>
          <a:noFill/>
        </p:spPr>
        <p:txBody>
          <a:bodyPr wrap="square" rtlCol="0">
            <a:spAutoFit/>
          </a:bodyPr>
          <a:lstStyle/>
          <a:p>
            <a:r>
              <a:rPr lang="en-US" sz="2800" dirty="0">
                <a:latin typeface="Arial" panose="020B0604020202020204" pitchFamily="34" charset="0"/>
                <a:cs typeface="Arial" panose="020B0604020202020204" pitchFamily="34" charset="0"/>
              </a:rPr>
              <a:t>New </a:t>
            </a:r>
            <a:r>
              <a:rPr lang="en-US" sz="2800" b="1" dirty="0">
                <a:latin typeface="Arial" panose="020B0604020202020204" pitchFamily="34" charset="0"/>
                <a:cs typeface="Arial" panose="020B0604020202020204" pitchFamily="34" charset="0"/>
              </a:rPr>
              <a:t>Figure of Merit </a:t>
            </a:r>
            <a:r>
              <a:rPr lang="en-US" sz="2800" dirty="0">
                <a:latin typeface="Arial" panose="020B0604020202020204" pitchFamily="34" charset="0"/>
                <a:cs typeface="Arial" panose="020B0604020202020204" pitchFamily="34" charset="0"/>
              </a:rPr>
              <a:t>(</a:t>
            </a:r>
            <a:r>
              <a:rPr lang="en-US" sz="2800" b="1" dirty="0" err="1">
                <a:latin typeface="Arial" panose="020B0604020202020204" pitchFamily="34" charset="0"/>
                <a:cs typeface="Arial" panose="020B0604020202020204" pitchFamily="34" charset="0"/>
              </a:rPr>
              <a:t>FoM</a:t>
            </a:r>
            <a:r>
              <a:rPr lang="en-US" sz="2800" dirty="0">
                <a:latin typeface="Arial" panose="020B0604020202020204" pitchFamily="34" charset="0"/>
                <a:cs typeface="Arial" panose="020B0604020202020204" pitchFamily="34" charset="0"/>
              </a:rPr>
              <a:t>), i.e., the best proxy of power usage for standard HEP workloads:</a:t>
            </a:r>
          </a:p>
        </p:txBody>
      </p:sp>
      <p:sp>
        <p:nvSpPr>
          <p:cNvPr id="3" name="TextBox 2">
            <a:extLst>
              <a:ext uri="{FF2B5EF4-FFF2-40B4-BE49-F238E27FC236}">
                <a16:creationId xmlns:a16="http://schemas.microsoft.com/office/drawing/2014/main" id="{38ACBAC4-F214-7C04-7417-6CC86227B0A9}"/>
              </a:ext>
            </a:extLst>
          </p:cNvPr>
          <p:cNvSpPr txBox="1"/>
          <p:nvPr/>
        </p:nvSpPr>
        <p:spPr>
          <a:xfrm>
            <a:off x="157097" y="1747890"/>
            <a:ext cx="3267238" cy="2862322"/>
          </a:xfrm>
          <a:prstGeom prst="rect">
            <a:avLst/>
          </a:prstGeom>
          <a:noFill/>
        </p:spPr>
        <p:txBody>
          <a:bodyPr wrap="square">
            <a:spAutoFit/>
          </a:bodyPr>
          <a:lstStyle/>
          <a:p>
            <a:r>
              <a:rPr lang="en-US" sz="2000" dirty="0" err="1"/>
              <a:t>FoM</a:t>
            </a:r>
            <a:r>
              <a:rPr lang="en-US" sz="2000" dirty="0"/>
              <a:t> should be easy to implement, we could fit this peak, but there are other ways of doing it. </a:t>
            </a:r>
          </a:p>
          <a:p>
            <a:endParaRPr lang="en-US" sz="2000" dirty="0"/>
          </a:p>
          <a:p>
            <a:r>
              <a:rPr lang="en-US" sz="2000" dirty="0"/>
              <a:t>Arrange the data in power order and perform an upper </a:t>
            </a:r>
            <a:r>
              <a:rPr lang="en-US" sz="2000" dirty="0" err="1"/>
              <a:t>quaRtile</a:t>
            </a:r>
            <a:r>
              <a:rPr lang="en-US" sz="2000" dirty="0"/>
              <a:t> average, but removing the top 5% of data  </a:t>
            </a:r>
            <a:endParaRPr lang="en-GB" sz="2000" dirty="0"/>
          </a:p>
        </p:txBody>
      </p:sp>
      <p:sp>
        <p:nvSpPr>
          <p:cNvPr id="5" name="Arrow: Up 4">
            <a:extLst>
              <a:ext uri="{FF2B5EF4-FFF2-40B4-BE49-F238E27FC236}">
                <a16:creationId xmlns:a16="http://schemas.microsoft.com/office/drawing/2014/main" id="{C7E16DAD-1C6E-6243-5EC4-B4C761228F64}"/>
              </a:ext>
            </a:extLst>
          </p:cNvPr>
          <p:cNvSpPr/>
          <p:nvPr/>
        </p:nvSpPr>
        <p:spPr>
          <a:xfrm>
            <a:off x="10560734" y="4735360"/>
            <a:ext cx="508627" cy="182629"/>
          </a:xfrm>
          <a:prstGeom prst="upArrow">
            <a:avLst>
              <a:gd name="adj1" fmla="val 25758"/>
              <a:gd name="adj2" fmla="val 55300"/>
            </a:avLst>
          </a:prstGeom>
          <a:solidFill>
            <a:srgbClr val="FF0000"/>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Arrow: Up 6">
            <a:extLst>
              <a:ext uri="{FF2B5EF4-FFF2-40B4-BE49-F238E27FC236}">
                <a16:creationId xmlns:a16="http://schemas.microsoft.com/office/drawing/2014/main" id="{8DF9713D-5BA3-E326-96D9-E5A1BE3ADCA1}"/>
              </a:ext>
            </a:extLst>
          </p:cNvPr>
          <p:cNvSpPr/>
          <p:nvPr/>
        </p:nvSpPr>
        <p:spPr>
          <a:xfrm rot="16200000">
            <a:off x="7072616" y="2041677"/>
            <a:ext cx="508627" cy="216052"/>
          </a:xfrm>
          <a:prstGeom prst="upArrow">
            <a:avLst>
              <a:gd name="adj1" fmla="val 25758"/>
              <a:gd name="adj2" fmla="val 55300"/>
            </a:avLst>
          </a:prstGeom>
          <a:solidFill>
            <a:srgbClr val="FF0000"/>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53958078-84D9-DD85-ABA2-92711A20AE1E}"/>
              </a:ext>
            </a:extLst>
          </p:cNvPr>
          <p:cNvSpPr txBox="1"/>
          <p:nvPr/>
        </p:nvSpPr>
        <p:spPr>
          <a:xfrm>
            <a:off x="8562300" y="1726112"/>
            <a:ext cx="1438450" cy="338554"/>
          </a:xfrm>
          <a:prstGeom prst="rect">
            <a:avLst/>
          </a:prstGeom>
          <a:noFill/>
        </p:spPr>
        <p:txBody>
          <a:bodyPr wrap="square" rtlCol="0">
            <a:spAutoFit/>
          </a:bodyPr>
          <a:lstStyle/>
          <a:p>
            <a:r>
              <a:rPr lang="en-US" sz="1600" b="1" dirty="0">
                <a:solidFill>
                  <a:srgbClr val="00B050"/>
                </a:solidFill>
                <a:latin typeface="Arial" panose="020B0604020202020204" pitchFamily="34" charset="0"/>
                <a:cs typeface="Arial" panose="020B0604020202020204" pitchFamily="34" charset="0"/>
              </a:rPr>
              <a:t>2*AMD64ht</a:t>
            </a:r>
            <a:endParaRPr lang="en-GB" sz="1600" b="1" dirty="0">
              <a:solidFill>
                <a:srgbClr val="00B050"/>
              </a:solidFill>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0A2A6D50-03D8-8784-D1D0-5D212BCE1F39}"/>
              </a:ext>
            </a:extLst>
          </p:cNvPr>
          <p:cNvSpPr txBox="1"/>
          <p:nvPr/>
        </p:nvSpPr>
        <p:spPr>
          <a:xfrm>
            <a:off x="3424335" y="4871084"/>
            <a:ext cx="5435911" cy="400110"/>
          </a:xfrm>
          <a:prstGeom prst="rect">
            <a:avLst/>
          </a:prstGeom>
          <a:noFill/>
        </p:spPr>
        <p:txBody>
          <a:bodyPr wrap="square">
            <a:spAutoFit/>
          </a:bodyPr>
          <a:lstStyle/>
          <a:p>
            <a:r>
              <a:rPr lang="en-US" sz="2000" dirty="0">
                <a:solidFill>
                  <a:srgbClr val="00B0F0"/>
                </a:solidFill>
                <a:latin typeface="Arial" panose="020B0604020202020204" pitchFamily="34" charset="0"/>
                <a:cs typeface="Arial" panose="020B0604020202020204" pitchFamily="34" charset="0"/>
              </a:rPr>
              <a:t>&lt;75-95%&gt; Blue line sits nicely in the plateau </a:t>
            </a:r>
          </a:p>
        </p:txBody>
      </p:sp>
      <p:sp>
        <p:nvSpPr>
          <p:cNvPr id="12" name="TextBox 11">
            <a:extLst>
              <a:ext uri="{FF2B5EF4-FFF2-40B4-BE49-F238E27FC236}">
                <a16:creationId xmlns:a16="http://schemas.microsoft.com/office/drawing/2014/main" id="{A9B4A25E-8BCF-0523-2D4D-CC701BA34F6E}"/>
              </a:ext>
            </a:extLst>
          </p:cNvPr>
          <p:cNvSpPr txBox="1"/>
          <p:nvPr/>
        </p:nvSpPr>
        <p:spPr>
          <a:xfrm>
            <a:off x="3424336" y="5579663"/>
            <a:ext cx="4921478" cy="1015663"/>
          </a:xfrm>
          <a:prstGeom prst="rect">
            <a:avLst/>
          </a:prstGeom>
          <a:noFill/>
        </p:spPr>
        <p:txBody>
          <a:bodyPr wrap="square">
            <a:spAutoFit/>
          </a:bodyPr>
          <a:lstStyle/>
          <a:p>
            <a:r>
              <a:rPr lang="en-US" sz="2000" dirty="0">
                <a:solidFill>
                  <a:srgbClr val="CC00FF"/>
                </a:solidFill>
                <a:latin typeface="Arial" panose="020B0604020202020204" pitchFamily="34" charset="0"/>
                <a:cs typeface="Arial" panose="020B0604020202020204" pitchFamily="34" charset="0"/>
              </a:rPr>
              <a:t>Modal power </a:t>
            </a:r>
            <a:r>
              <a:rPr lang="en-US" sz="2000" dirty="0">
                <a:latin typeface="Arial" panose="020B0604020202020204" pitchFamily="34" charset="0"/>
                <a:cs typeface="Arial" panose="020B0604020202020204" pitchFamily="34" charset="0"/>
              </a:rPr>
              <a:t>also sits in the plateau – but we found edge cases where this breaks (e.g., Grace has a very steady idle state)</a:t>
            </a:r>
          </a:p>
        </p:txBody>
      </p:sp>
      <p:grpSp>
        <p:nvGrpSpPr>
          <p:cNvPr id="14" name="Group 13">
            <a:extLst>
              <a:ext uri="{FF2B5EF4-FFF2-40B4-BE49-F238E27FC236}">
                <a16:creationId xmlns:a16="http://schemas.microsoft.com/office/drawing/2014/main" id="{71AAFCD9-07D3-D5A4-46EE-3023C89DBA38}"/>
              </a:ext>
            </a:extLst>
          </p:cNvPr>
          <p:cNvGrpSpPr/>
          <p:nvPr/>
        </p:nvGrpSpPr>
        <p:grpSpPr>
          <a:xfrm>
            <a:off x="104840" y="4986356"/>
            <a:ext cx="3109455" cy="1010229"/>
            <a:chOff x="203231" y="5687385"/>
            <a:chExt cx="3109455" cy="1010229"/>
          </a:xfrm>
        </p:grpSpPr>
        <p:sp>
          <p:nvSpPr>
            <p:cNvPr id="4" name="TextBox 3">
              <a:extLst>
                <a:ext uri="{FF2B5EF4-FFF2-40B4-BE49-F238E27FC236}">
                  <a16:creationId xmlns:a16="http://schemas.microsoft.com/office/drawing/2014/main" id="{9D92CCFC-BEBB-1E0D-76F3-6EF3BD7D13E9}"/>
                </a:ext>
              </a:extLst>
            </p:cNvPr>
            <p:cNvSpPr txBox="1"/>
            <p:nvPr/>
          </p:nvSpPr>
          <p:spPr>
            <a:xfrm>
              <a:off x="2947955" y="5687385"/>
              <a:ext cx="364731" cy="400110"/>
            </a:xfrm>
            <a:prstGeom prst="rect">
              <a:avLst/>
            </a:prstGeom>
            <a:noFill/>
          </p:spPr>
          <p:txBody>
            <a:bodyPr wrap="square" rtlCol="0">
              <a:spAutoFit/>
            </a:bodyPr>
            <a:lstStyle/>
            <a:p>
              <a:r>
                <a:rPr lang="en-US" sz="2000" dirty="0">
                  <a:solidFill>
                    <a:srgbClr val="FF0000"/>
                  </a:solidFill>
                  <a:latin typeface="Arial" panose="020B0604020202020204" pitchFamily="34" charset="0"/>
                  <a:cs typeface="Arial" panose="020B0604020202020204" pitchFamily="34" charset="0"/>
                </a:rPr>
                <a:t>*</a:t>
              </a:r>
            </a:p>
          </p:txBody>
        </p:sp>
        <p:sp>
          <p:nvSpPr>
            <p:cNvPr id="13" name="TextBox 12">
              <a:extLst>
                <a:ext uri="{FF2B5EF4-FFF2-40B4-BE49-F238E27FC236}">
                  <a16:creationId xmlns:a16="http://schemas.microsoft.com/office/drawing/2014/main" id="{9EE1C97A-CA35-9801-0245-8402FFD88E3C}"/>
                </a:ext>
              </a:extLst>
            </p:cNvPr>
            <p:cNvSpPr txBox="1"/>
            <p:nvPr/>
          </p:nvSpPr>
          <p:spPr>
            <a:xfrm>
              <a:off x="203231" y="5743507"/>
              <a:ext cx="3011064" cy="954107"/>
            </a:xfrm>
            <a:prstGeom prst="rect">
              <a:avLst/>
            </a:prstGeom>
            <a:noFill/>
          </p:spPr>
          <p:txBody>
            <a:bodyPr wrap="square" rtlCol="0">
              <a:spAutoFit/>
            </a:bodyPr>
            <a:lstStyle/>
            <a:p>
              <a:r>
                <a:rPr lang="en-US" sz="2800" b="1" dirty="0">
                  <a:latin typeface="Arial" panose="020B0604020202020204" pitchFamily="34" charset="0"/>
                  <a:cs typeface="Arial" panose="020B0604020202020204" pitchFamily="34" charset="0"/>
                </a:rPr>
                <a:t>75-95% </a:t>
              </a:r>
              <a:r>
                <a:rPr lang="en-US" sz="2800" b="1" dirty="0" err="1">
                  <a:latin typeface="Arial" panose="020B0604020202020204" pitchFamily="34" charset="0"/>
                  <a:cs typeface="Arial" panose="020B0604020202020204" pitchFamily="34" charset="0"/>
                </a:rPr>
                <a:t>quaNtile</a:t>
              </a:r>
              <a:r>
                <a:rPr lang="en-US" sz="2800" b="1" dirty="0">
                  <a:latin typeface="Arial" panose="020B0604020202020204" pitchFamily="34" charset="0"/>
                  <a:cs typeface="Arial" panose="020B0604020202020204" pitchFamily="34" charset="0"/>
                </a:rPr>
                <a:t> </a:t>
              </a:r>
            </a:p>
            <a:p>
              <a:r>
                <a:rPr lang="en-US" sz="2800" b="1" dirty="0">
                  <a:latin typeface="Arial" panose="020B0604020202020204" pitchFamily="34" charset="0"/>
                  <a:cs typeface="Arial" panose="020B0604020202020204" pitchFamily="34" charset="0"/>
                </a:rPr>
                <a:t>        average</a:t>
              </a:r>
              <a:endParaRPr lang="en-US" sz="2800" dirty="0">
                <a:latin typeface="Arial" panose="020B0604020202020204" pitchFamily="34" charset="0"/>
                <a:cs typeface="Arial" panose="020B0604020202020204" pitchFamily="34" charset="0"/>
              </a:endParaRPr>
            </a:p>
          </p:txBody>
        </p:sp>
      </p:grpSp>
      <p:pic>
        <p:nvPicPr>
          <p:cNvPr id="18" name="Picture 17" descr="A comparison of a graph&#10;&#10;Description automatically generated">
            <a:extLst>
              <a:ext uri="{FF2B5EF4-FFF2-40B4-BE49-F238E27FC236}">
                <a16:creationId xmlns:a16="http://schemas.microsoft.com/office/drawing/2014/main" id="{160FCAB1-6F37-A316-4F19-356D050B4E7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44204" y="5169057"/>
            <a:ext cx="3742092" cy="1655056"/>
          </a:xfrm>
          <a:prstGeom prst="rect">
            <a:avLst/>
          </a:prstGeom>
        </p:spPr>
      </p:pic>
    </p:spTree>
    <p:extLst>
      <p:ext uri="{BB962C8B-B14F-4D97-AF65-F5344CB8AC3E}">
        <p14:creationId xmlns:p14="http://schemas.microsoft.com/office/powerpoint/2010/main" val="40898579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79BC98D-B392-01AF-BBAF-DD80DDC09A61}"/>
              </a:ext>
            </a:extLst>
          </p:cNvPr>
          <p:cNvSpPr txBox="1"/>
          <p:nvPr/>
        </p:nvSpPr>
        <p:spPr>
          <a:xfrm>
            <a:off x="0" y="0"/>
            <a:ext cx="12192000" cy="707886"/>
          </a:xfrm>
          <a:prstGeom prst="rect">
            <a:avLst/>
          </a:prstGeom>
          <a:noFill/>
        </p:spPr>
        <p:txBody>
          <a:bodyPr wrap="square" rtlCol="0">
            <a:spAutoFit/>
          </a:bodyPr>
          <a:lstStyle/>
          <a:p>
            <a:pPr algn="ctr"/>
            <a:r>
              <a:rPr lang="en-US" sz="4000" b="1" dirty="0" err="1">
                <a:solidFill>
                  <a:srgbClr val="0000FF"/>
                </a:solidFill>
                <a:latin typeface="Arial" panose="020B0604020202020204" pitchFamily="34" charset="0"/>
                <a:cs typeface="Arial" panose="020B0604020202020204" pitchFamily="34" charset="0"/>
              </a:rPr>
              <a:t>HEPscore</a:t>
            </a:r>
            <a:r>
              <a:rPr lang="en-US" sz="4000" b="1" dirty="0">
                <a:solidFill>
                  <a:srgbClr val="0000FF"/>
                </a:solidFill>
                <a:latin typeface="Arial" panose="020B0604020202020204" pitchFamily="34" charset="0"/>
                <a:cs typeface="Arial" panose="020B0604020202020204" pitchFamily="34" charset="0"/>
              </a:rPr>
              <a:t>/Watt (comparing old &amp; new )</a:t>
            </a:r>
            <a:endParaRPr lang="en-GB" sz="4000" b="1" dirty="0">
              <a:solidFill>
                <a:srgbClr val="0000FF"/>
              </a:solidFill>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0686FB4B-53A1-1E5C-139B-EBCB84273451}"/>
              </a:ext>
            </a:extLst>
          </p:cNvPr>
          <p:cNvPicPr>
            <a:picLocks noChangeAspect="1"/>
          </p:cNvPicPr>
          <p:nvPr/>
        </p:nvPicPr>
        <p:blipFill rotWithShape="1">
          <a:blip r:embed="rId3"/>
          <a:srcRect t="3490" b="4407"/>
          <a:stretch/>
        </p:blipFill>
        <p:spPr>
          <a:xfrm>
            <a:off x="-3899" y="670366"/>
            <a:ext cx="4886795" cy="2029971"/>
          </a:xfrm>
          <a:prstGeom prst="rect">
            <a:avLst/>
          </a:prstGeom>
        </p:spPr>
      </p:pic>
      <p:pic>
        <p:nvPicPr>
          <p:cNvPr id="14" name="Picture 13">
            <a:extLst>
              <a:ext uri="{FF2B5EF4-FFF2-40B4-BE49-F238E27FC236}">
                <a16:creationId xmlns:a16="http://schemas.microsoft.com/office/drawing/2014/main" id="{5C262FB6-6E7E-D24C-48EE-D435BDFA9616}"/>
              </a:ext>
            </a:extLst>
          </p:cNvPr>
          <p:cNvPicPr>
            <a:picLocks noChangeAspect="1"/>
          </p:cNvPicPr>
          <p:nvPr/>
        </p:nvPicPr>
        <p:blipFill>
          <a:blip r:embed="rId4"/>
          <a:stretch>
            <a:fillRect/>
          </a:stretch>
        </p:blipFill>
        <p:spPr>
          <a:xfrm>
            <a:off x="5386912" y="3742750"/>
            <a:ext cx="6817801" cy="3115250"/>
          </a:xfrm>
          <a:prstGeom prst="rect">
            <a:avLst/>
          </a:prstGeom>
        </p:spPr>
      </p:pic>
      <p:pic>
        <p:nvPicPr>
          <p:cNvPr id="18" name="Picture 17">
            <a:extLst>
              <a:ext uri="{FF2B5EF4-FFF2-40B4-BE49-F238E27FC236}">
                <a16:creationId xmlns:a16="http://schemas.microsoft.com/office/drawing/2014/main" id="{6EA65EC3-C51C-AC2A-C878-C37E6E2CF0A2}"/>
              </a:ext>
            </a:extLst>
          </p:cNvPr>
          <p:cNvPicPr>
            <a:picLocks noChangeAspect="1"/>
          </p:cNvPicPr>
          <p:nvPr/>
        </p:nvPicPr>
        <p:blipFill rotWithShape="1">
          <a:blip r:embed="rId5"/>
          <a:srcRect t="5543" b="3034"/>
          <a:stretch/>
        </p:blipFill>
        <p:spPr>
          <a:xfrm>
            <a:off x="0" y="2748913"/>
            <a:ext cx="4882896" cy="2005968"/>
          </a:xfrm>
          <a:prstGeom prst="rect">
            <a:avLst/>
          </a:prstGeom>
        </p:spPr>
      </p:pic>
      <p:pic>
        <p:nvPicPr>
          <p:cNvPr id="20" name="Picture 19">
            <a:extLst>
              <a:ext uri="{FF2B5EF4-FFF2-40B4-BE49-F238E27FC236}">
                <a16:creationId xmlns:a16="http://schemas.microsoft.com/office/drawing/2014/main" id="{F9E4B653-D1C1-5EDD-9CEB-07F79A2EB419}"/>
              </a:ext>
            </a:extLst>
          </p:cNvPr>
          <p:cNvPicPr>
            <a:picLocks noChangeAspect="1"/>
          </p:cNvPicPr>
          <p:nvPr/>
        </p:nvPicPr>
        <p:blipFill rotWithShape="1">
          <a:blip r:embed="rId6"/>
          <a:srcRect t="5553" b="2835"/>
          <a:stretch/>
        </p:blipFill>
        <p:spPr>
          <a:xfrm>
            <a:off x="0" y="4852032"/>
            <a:ext cx="4882896" cy="2005968"/>
          </a:xfrm>
          <a:prstGeom prst="rect">
            <a:avLst/>
          </a:prstGeom>
        </p:spPr>
      </p:pic>
      <p:pic>
        <p:nvPicPr>
          <p:cNvPr id="22" name="Picture 21">
            <a:extLst>
              <a:ext uri="{FF2B5EF4-FFF2-40B4-BE49-F238E27FC236}">
                <a16:creationId xmlns:a16="http://schemas.microsoft.com/office/drawing/2014/main" id="{A66EC898-F3BC-5938-62F4-43C755851206}"/>
              </a:ext>
            </a:extLst>
          </p:cNvPr>
          <p:cNvPicPr>
            <a:picLocks noChangeAspect="1"/>
          </p:cNvPicPr>
          <p:nvPr/>
        </p:nvPicPr>
        <p:blipFill>
          <a:blip r:embed="rId7"/>
          <a:stretch>
            <a:fillRect/>
          </a:stretch>
        </p:blipFill>
        <p:spPr>
          <a:xfrm>
            <a:off x="5386912" y="670366"/>
            <a:ext cx="6817801" cy="3115250"/>
          </a:xfrm>
          <a:prstGeom prst="rect">
            <a:avLst/>
          </a:prstGeom>
        </p:spPr>
      </p:pic>
      <p:cxnSp>
        <p:nvCxnSpPr>
          <p:cNvPr id="23" name="Straight Arrow Connector 22">
            <a:extLst>
              <a:ext uri="{FF2B5EF4-FFF2-40B4-BE49-F238E27FC236}">
                <a16:creationId xmlns:a16="http://schemas.microsoft.com/office/drawing/2014/main" id="{C2E89179-1F0D-12C7-4D39-0504A0C9C10D}"/>
              </a:ext>
            </a:extLst>
          </p:cNvPr>
          <p:cNvCxnSpPr>
            <a:cxnSpLocks/>
          </p:cNvCxnSpPr>
          <p:nvPr/>
        </p:nvCxnSpPr>
        <p:spPr>
          <a:xfrm>
            <a:off x="2770632" y="786384"/>
            <a:ext cx="4800600" cy="44311"/>
          </a:xfrm>
          <a:prstGeom prst="straightConnector1">
            <a:avLst/>
          </a:prstGeom>
          <a:ln w="25400">
            <a:solidFill>
              <a:srgbClr val="0000FF"/>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693E5CD4-07D8-D21D-0D5D-256BC69FA3A5}"/>
              </a:ext>
            </a:extLst>
          </p:cNvPr>
          <p:cNvCxnSpPr>
            <a:cxnSpLocks/>
          </p:cNvCxnSpPr>
          <p:nvPr/>
        </p:nvCxnSpPr>
        <p:spPr>
          <a:xfrm flipV="1">
            <a:off x="2966936" y="969264"/>
            <a:ext cx="4604296" cy="1809571"/>
          </a:xfrm>
          <a:prstGeom prst="straightConnector1">
            <a:avLst/>
          </a:prstGeom>
          <a:ln w="25400">
            <a:solidFill>
              <a:srgbClr val="0000FF"/>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B2818402-ECCA-FCB9-DE62-6A8141A64658}"/>
              </a:ext>
            </a:extLst>
          </p:cNvPr>
          <p:cNvCxnSpPr>
            <a:cxnSpLocks/>
          </p:cNvCxnSpPr>
          <p:nvPr/>
        </p:nvCxnSpPr>
        <p:spPr>
          <a:xfrm>
            <a:off x="2770632" y="875296"/>
            <a:ext cx="4933674" cy="3055680"/>
          </a:xfrm>
          <a:prstGeom prst="straightConnector1">
            <a:avLst/>
          </a:prstGeom>
          <a:ln w="25400">
            <a:solidFill>
              <a:schemeClr val="tx1">
                <a:lumMod val="50000"/>
                <a:lumOff val="50000"/>
              </a:schemeClr>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6AE96632-9B36-B356-BECA-5EA845CB8525}"/>
              </a:ext>
            </a:extLst>
          </p:cNvPr>
          <p:cNvCxnSpPr>
            <a:cxnSpLocks/>
          </p:cNvCxnSpPr>
          <p:nvPr/>
        </p:nvCxnSpPr>
        <p:spPr>
          <a:xfrm flipV="1">
            <a:off x="2734604" y="4043845"/>
            <a:ext cx="4969702" cy="851054"/>
          </a:xfrm>
          <a:prstGeom prst="straightConnector1">
            <a:avLst/>
          </a:prstGeom>
          <a:ln w="25400">
            <a:solidFill>
              <a:schemeClr val="tx1">
                <a:lumMod val="50000"/>
                <a:lumOff val="50000"/>
              </a:schemeClr>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4B33BB09-E908-B629-9EFD-265DEF61DFF3}"/>
              </a:ext>
            </a:extLst>
          </p:cNvPr>
          <p:cNvCxnSpPr>
            <a:cxnSpLocks/>
          </p:cNvCxnSpPr>
          <p:nvPr/>
        </p:nvCxnSpPr>
        <p:spPr>
          <a:xfrm flipV="1">
            <a:off x="9795753" y="1528476"/>
            <a:ext cx="492512" cy="1900524"/>
          </a:xfrm>
          <a:prstGeom prst="line">
            <a:avLst/>
          </a:prstGeom>
          <a:ln w="38100" cmpd="sng">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49D7A62-2E9C-D634-DC06-0A8787DF49CD}"/>
              </a:ext>
            </a:extLst>
          </p:cNvPr>
          <p:cNvCxnSpPr>
            <a:cxnSpLocks/>
          </p:cNvCxnSpPr>
          <p:nvPr/>
        </p:nvCxnSpPr>
        <p:spPr>
          <a:xfrm>
            <a:off x="9866376" y="1528476"/>
            <a:ext cx="474126" cy="1769201"/>
          </a:xfrm>
          <a:prstGeom prst="line">
            <a:avLst/>
          </a:prstGeom>
          <a:ln w="38100" cmpd="sng">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EAC77782-ECAB-4F7E-F1AB-87DB93038208}"/>
              </a:ext>
            </a:extLst>
          </p:cNvPr>
          <p:cNvSpPr txBox="1"/>
          <p:nvPr/>
        </p:nvSpPr>
        <p:spPr>
          <a:xfrm>
            <a:off x="9546237" y="996112"/>
            <a:ext cx="1143099" cy="523220"/>
          </a:xfrm>
          <a:prstGeom prst="rect">
            <a:avLst/>
          </a:prstGeom>
          <a:noFill/>
        </p:spPr>
        <p:txBody>
          <a:bodyPr wrap="square">
            <a:spAutoFit/>
          </a:bodyPr>
          <a:lstStyle/>
          <a:p>
            <a:r>
              <a:rPr lang="en-US" sz="1400" dirty="0">
                <a:solidFill>
                  <a:schemeClr val="tx1">
                    <a:lumMod val="65000"/>
                    <a:lumOff val="35000"/>
                  </a:schemeClr>
                </a:solidFill>
                <a:latin typeface="Arial" panose="020B0604020202020204" pitchFamily="34" charset="0"/>
                <a:cs typeface="Arial" panose="020B0604020202020204" pitchFamily="34" charset="0"/>
              </a:rPr>
              <a:t>removed for consistency</a:t>
            </a:r>
            <a:endParaRPr lang="en-GB" sz="14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176874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CBEDF9A3-A034-251E-A1D4-FEC11355877D}"/>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ARM + x86 Farm @ Glasgow</a:t>
            </a:r>
            <a:endParaRPr lang="en-GB" sz="4000" b="1" dirty="0">
              <a:solidFill>
                <a:srgbClr val="0000FF"/>
              </a:solidFill>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A82665BC-7EE6-2B3E-E77E-CF840FB8017D}"/>
              </a:ext>
            </a:extLst>
          </p:cNvPr>
          <p:cNvPicPr>
            <a:picLocks noChangeAspect="1"/>
          </p:cNvPicPr>
          <p:nvPr/>
        </p:nvPicPr>
        <p:blipFill>
          <a:blip r:embed="rId3"/>
          <a:stretch>
            <a:fillRect/>
          </a:stretch>
        </p:blipFill>
        <p:spPr>
          <a:xfrm>
            <a:off x="0" y="1281240"/>
            <a:ext cx="12192000" cy="5576760"/>
          </a:xfrm>
          <a:prstGeom prst="rect">
            <a:avLst/>
          </a:prstGeom>
        </p:spPr>
      </p:pic>
      <p:sp>
        <p:nvSpPr>
          <p:cNvPr id="3" name="TextBox 2">
            <a:extLst>
              <a:ext uri="{FF2B5EF4-FFF2-40B4-BE49-F238E27FC236}">
                <a16:creationId xmlns:a16="http://schemas.microsoft.com/office/drawing/2014/main" id="{25941D0D-4E39-394C-245F-34D46FBE2554}"/>
              </a:ext>
            </a:extLst>
          </p:cNvPr>
          <p:cNvSpPr txBox="1"/>
          <p:nvPr/>
        </p:nvSpPr>
        <p:spPr>
          <a:xfrm>
            <a:off x="0" y="839778"/>
            <a:ext cx="12192000" cy="477054"/>
          </a:xfrm>
          <a:prstGeom prst="rect">
            <a:avLst/>
          </a:prstGeom>
          <a:noFill/>
        </p:spPr>
        <p:txBody>
          <a:bodyPr wrap="square">
            <a:spAutoFit/>
          </a:bodyPr>
          <a:lstStyle/>
          <a:p>
            <a:r>
              <a:rPr lang="en-US" sz="2500" dirty="0">
                <a:latin typeface="Arial" panose="020B0604020202020204" pitchFamily="34" charset="0"/>
                <a:cs typeface="Arial" panose="020B0604020202020204" pitchFamily="34" charset="0"/>
              </a:rPr>
              <a:t>Job submission chain @ </a:t>
            </a:r>
            <a:r>
              <a:rPr lang="en-US" sz="2500" dirty="0" err="1">
                <a:latin typeface="Arial" panose="020B0604020202020204" pitchFamily="34" charset="0"/>
                <a:cs typeface="Arial" panose="020B0604020202020204" pitchFamily="34" charset="0"/>
              </a:rPr>
              <a:t>ScotGrid</a:t>
            </a:r>
            <a:r>
              <a:rPr lang="en-US" sz="2500" dirty="0">
                <a:latin typeface="Arial" panose="020B0604020202020204" pitchFamily="34" charset="0"/>
                <a:cs typeface="Arial" panose="020B0604020202020204" pitchFamily="34" charset="0"/>
              </a:rPr>
              <a:t> Glasgow:</a:t>
            </a:r>
          </a:p>
        </p:txBody>
      </p:sp>
      <p:sp>
        <p:nvSpPr>
          <p:cNvPr id="4" name="TextBox 3">
            <a:extLst>
              <a:ext uri="{FF2B5EF4-FFF2-40B4-BE49-F238E27FC236}">
                <a16:creationId xmlns:a16="http://schemas.microsoft.com/office/drawing/2014/main" id="{C48FE168-7224-5BEE-38C2-81E3A79863DA}"/>
              </a:ext>
            </a:extLst>
          </p:cNvPr>
          <p:cNvSpPr txBox="1"/>
          <p:nvPr/>
        </p:nvSpPr>
        <p:spPr>
          <a:xfrm>
            <a:off x="6720840" y="3429000"/>
            <a:ext cx="1618488" cy="400110"/>
          </a:xfrm>
          <a:prstGeom prst="rect">
            <a:avLst/>
          </a:prstGeom>
          <a:noFill/>
        </p:spPr>
        <p:txBody>
          <a:bodyPr wrap="square" rtlCol="0">
            <a:spAutoFit/>
          </a:bodyPr>
          <a:lstStyle/>
          <a:p>
            <a:r>
              <a:rPr lang="en-US" sz="2000" b="1" dirty="0">
                <a:highlight>
                  <a:srgbClr val="CC00FF"/>
                </a:highlight>
                <a:latin typeface="Arial" panose="020B0604020202020204" pitchFamily="34" charset="0"/>
                <a:cs typeface="Arial" panose="020B0604020202020204" pitchFamily="34" charset="0"/>
              </a:rPr>
              <a:t>Condor10</a:t>
            </a:r>
            <a:endParaRPr lang="en-GB" sz="2000" b="1" dirty="0">
              <a:highlight>
                <a:srgbClr val="CC00FF"/>
              </a:highlight>
              <a:latin typeface="Arial" panose="020B0604020202020204" pitchFamily="34" charset="0"/>
              <a:cs typeface="Arial" panose="020B0604020202020204" pitchFamily="34" charset="0"/>
            </a:endParaRPr>
          </a:p>
        </p:txBody>
      </p:sp>
      <p:sp>
        <p:nvSpPr>
          <p:cNvPr id="5" name="Left Brace 4">
            <a:extLst>
              <a:ext uri="{FF2B5EF4-FFF2-40B4-BE49-F238E27FC236}">
                <a16:creationId xmlns:a16="http://schemas.microsoft.com/office/drawing/2014/main" id="{4B90AA26-70D5-904D-45F6-B176D5ADCC54}"/>
              </a:ext>
            </a:extLst>
          </p:cNvPr>
          <p:cNvSpPr/>
          <p:nvPr/>
        </p:nvSpPr>
        <p:spPr>
          <a:xfrm>
            <a:off x="8282712" y="2272187"/>
            <a:ext cx="871015" cy="4242816"/>
          </a:xfrm>
          <a:prstGeom prst="leftBrace">
            <a:avLst>
              <a:gd name="adj1" fmla="val 165049"/>
              <a:gd name="adj2" fmla="val 50000"/>
            </a:avLst>
          </a:prstGeom>
          <a:ln w="635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 name="TextBox 5">
            <a:extLst>
              <a:ext uri="{FF2B5EF4-FFF2-40B4-BE49-F238E27FC236}">
                <a16:creationId xmlns:a16="http://schemas.microsoft.com/office/drawing/2014/main" id="{B44DBAD5-3047-A26F-7750-D95BC0A13E8B}"/>
              </a:ext>
            </a:extLst>
          </p:cNvPr>
          <p:cNvSpPr txBox="1"/>
          <p:nvPr/>
        </p:nvSpPr>
        <p:spPr>
          <a:xfrm>
            <a:off x="9990306" y="1281240"/>
            <a:ext cx="1220530" cy="461665"/>
          </a:xfrm>
          <a:prstGeom prst="rect">
            <a:avLst/>
          </a:prstGeom>
          <a:noFill/>
        </p:spPr>
        <p:txBody>
          <a:bodyPr wrap="square" rtlCol="0">
            <a:spAutoFit/>
          </a:bodyPr>
          <a:lstStyle/>
          <a:p>
            <a:r>
              <a:rPr lang="en-US" sz="2400" b="1" dirty="0">
                <a:highlight>
                  <a:srgbClr val="CC00FF"/>
                </a:highlight>
                <a:latin typeface="Arial" panose="020B0604020202020204" pitchFamily="34" charset="0"/>
                <a:cs typeface="Arial" panose="020B0604020202020204" pitchFamily="34" charset="0"/>
              </a:rPr>
              <a:t>~17000</a:t>
            </a:r>
            <a:endParaRPr lang="en-GB" sz="2400" b="1" dirty="0">
              <a:highlight>
                <a:srgbClr val="CC00FF"/>
              </a:highlight>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601A86C4-846B-2A3E-7DD9-52642AB092BF}"/>
              </a:ext>
            </a:extLst>
          </p:cNvPr>
          <p:cNvSpPr txBox="1"/>
          <p:nvPr/>
        </p:nvSpPr>
        <p:spPr>
          <a:xfrm>
            <a:off x="7234136" y="1281240"/>
            <a:ext cx="1220530" cy="461665"/>
          </a:xfrm>
          <a:prstGeom prst="rect">
            <a:avLst/>
          </a:prstGeom>
          <a:noFill/>
        </p:spPr>
        <p:txBody>
          <a:bodyPr wrap="square" rtlCol="0">
            <a:spAutoFit/>
          </a:bodyPr>
          <a:lstStyle/>
          <a:p>
            <a:r>
              <a:rPr lang="en-US" sz="2400" b="1" dirty="0">
                <a:highlight>
                  <a:srgbClr val="CC00FF"/>
                </a:highlight>
                <a:latin typeface="Arial" panose="020B0604020202020204" pitchFamily="34" charset="0"/>
                <a:cs typeface="Arial" panose="020B0604020202020204" pitchFamily="34" charset="0"/>
              </a:rPr>
              <a:t>~ 4000  </a:t>
            </a:r>
            <a:endParaRPr lang="en-GB" sz="2400" b="1" dirty="0">
              <a:highlight>
                <a:srgbClr val="CC00FF"/>
              </a:highligh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436272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534B8E-7476-C6B4-4212-905BE51D2BE0}"/>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256838F4-32B5-50B8-348A-D8BE5485586D}"/>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Results^ (preliminary)</a:t>
            </a:r>
            <a:endParaRPr lang="en-GB" sz="4000" b="1" dirty="0">
              <a:solidFill>
                <a:srgbClr val="0000FF"/>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0EC94CDA-25EA-CBA2-7938-482D28BC2CF6}"/>
              </a:ext>
            </a:extLst>
          </p:cNvPr>
          <p:cNvSpPr txBox="1"/>
          <p:nvPr/>
        </p:nvSpPr>
        <p:spPr>
          <a:xfrm>
            <a:off x="0" y="786931"/>
            <a:ext cx="12108024" cy="707886"/>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We could run </a:t>
            </a:r>
            <a:r>
              <a:rPr lang="en-US" sz="2000" b="1" dirty="0">
                <a:latin typeface="Arial" panose="020B0604020202020204" pitchFamily="34" charset="0"/>
                <a:cs typeface="Arial" panose="020B0604020202020204" pitchFamily="34" charset="0"/>
              </a:rPr>
              <a:t>ROOT tests</a:t>
            </a:r>
            <a:r>
              <a:rPr lang="en-US" sz="2000" dirty="0">
                <a:latin typeface="Arial" panose="020B0604020202020204" pitchFamily="34" charset="0"/>
                <a:cs typeface="Arial" panose="020B0604020202020204" pitchFamily="34" charset="0"/>
              </a:rPr>
              <a:t>, </a:t>
            </a:r>
            <a:r>
              <a:rPr lang="en-US" sz="2000" b="1" dirty="0">
                <a:latin typeface="Arial" panose="020B0604020202020204" pitchFamily="34" charset="0"/>
                <a:cs typeface="Arial" panose="020B0604020202020204" pitchFamily="34" charset="0"/>
              </a:rPr>
              <a:t>ROOT benchmarks</a:t>
            </a:r>
            <a:r>
              <a:rPr lang="en-US" sz="2000" dirty="0">
                <a:latin typeface="Arial" panose="020B0604020202020204" pitchFamily="34" charset="0"/>
                <a:cs typeface="Arial" panose="020B0604020202020204" pitchFamily="34" charset="0"/>
              </a:rPr>
              <a:t>, and </a:t>
            </a:r>
            <a:r>
              <a:rPr lang="en-US" sz="2000" b="1" dirty="0">
                <a:latin typeface="Arial" panose="020B0604020202020204" pitchFamily="34" charset="0"/>
                <a:cs typeface="Arial" panose="020B0604020202020204" pitchFamily="34" charset="0"/>
              </a:rPr>
              <a:t>DB12 </a:t>
            </a:r>
            <a:r>
              <a:rPr lang="en-US" sz="2000" dirty="0">
                <a:latin typeface="Arial" panose="020B0604020202020204" pitchFamily="34" charset="0"/>
                <a:cs typeface="Arial" panose="020B0604020202020204" pitchFamily="34" charset="0"/>
              </a:rPr>
              <a:t>… results are a bit tricky to compare, because not all machines can run all benchmarks …</a:t>
            </a:r>
          </a:p>
        </p:txBody>
      </p:sp>
      <p:pic>
        <p:nvPicPr>
          <p:cNvPr id="11" name="Picture 10">
            <a:extLst>
              <a:ext uri="{FF2B5EF4-FFF2-40B4-BE49-F238E27FC236}">
                <a16:creationId xmlns:a16="http://schemas.microsoft.com/office/drawing/2014/main" id="{53176183-5B1A-918C-BC1B-DEFC6C80D049}"/>
              </a:ext>
            </a:extLst>
          </p:cNvPr>
          <p:cNvPicPr>
            <a:picLocks noChangeAspect="1"/>
          </p:cNvPicPr>
          <p:nvPr/>
        </p:nvPicPr>
        <p:blipFill>
          <a:blip r:embed="rId3"/>
          <a:stretch>
            <a:fillRect/>
          </a:stretch>
        </p:blipFill>
        <p:spPr>
          <a:xfrm>
            <a:off x="2512838" y="3979749"/>
            <a:ext cx="4839581" cy="2878251"/>
          </a:xfrm>
          <a:prstGeom prst="rect">
            <a:avLst/>
          </a:prstGeom>
        </p:spPr>
      </p:pic>
      <p:pic>
        <p:nvPicPr>
          <p:cNvPr id="13" name="Picture 12">
            <a:extLst>
              <a:ext uri="{FF2B5EF4-FFF2-40B4-BE49-F238E27FC236}">
                <a16:creationId xmlns:a16="http://schemas.microsoft.com/office/drawing/2014/main" id="{D5D2896B-D0C3-5A7F-7F77-16487A496999}"/>
              </a:ext>
            </a:extLst>
          </p:cNvPr>
          <p:cNvPicPr>
            <a:picLocks noChangeAspect="1"/>
          </p:cNvPicPr>
          <p:nvPr/>
        </p:nvPicPr>
        <p:blipFill>
          <a:blip r:embed="rId4"/>
          <a:stretch>
            <a:fillRect/>
          </a:stretch>
        </p:blipFill>
        <p:spPr>
          <a:xfrm>
            <a:off x="7352419" y="3979749"/>
            <a:ext cx="4839581" cy="2878251"/>
          </a:xfrm>
          <a:prstGeom prst="rect">
            <a:avLst/>
          </a:prstGeom>
        </p:spPr>
      </p:pic>
      <p:sp>
        <p:nvSpPr>
          <p:cNvPr id="14" name="Cloud 13">
            <a:extLst>
              <a:ext uri="{FF2B5EF4-FFF2-40B4-BE49-F238E27FC236}">
                <a16:creationId xmlns:a16="http://schemas.microsoft.com/office/drawing/2014/main" id="{B42578A3-D140-7EEC-BB45-25FCAF2DBE9E}"/>
              </a:ext>
            </a:extLst>
          </p:cNvPr>
          <p:cNvSpPr/>
          <p:nvPr/>
        </p:nvSpPr>
        <p:spPr>
          <a:xfrm>
            <a:off x="10891282" y="4158640"/>
            <a:ext cx="630936" cy="283464"/>
          </a:xfrm>
          <a:prstGeom prst="cloud">
            <a:avLst/>
          </a:prstGeom>
          <a:solidFill>
            <a:schemeClr val="accent5">
              <a:lumMod val="40000"/>
              <a:lumOff val="60000"/>
            </a:schemeClr>
          </a:solidFill>
          <a:ln w="19050">
            <a:solidFill>
              <a:srgbClr val="00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a:extLst>
              <a:ext uri="{FF2B5EF4-FFF2-40B4-BE49-F238E27FC236}">
                <a16:creationId xmlns:a16="http://schemas.microsoft.com/office/drawing/2014/main" id="{AD3E8794-BA0E-A480-93A6-066F017628AB}"/>
              </a:ext>
            </a:extLst>
          </p:cNvPr>
          <p:cNvSpPr txBox="1"/>
          <p:nvPr/>
        </p:nvSpPr>
        <p:spPr>
          <a:xfrm>
            <a:off x="91440" y="4187012"/>
            <a:ext cx="2304288" cy="1631216"/>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So far, </a:t>
            </a:r>
            <a:r>
              <a:rPr lang="en-US" sz="2000" b="1" dirty="0">
                <a:latin typeface="Arial" panose="020B0604020202020204" pitchFamily="34" charset="0"/>
                <a:cs typeface="Arial" panose="020B0604020202020204" pitchFamily="34" charset="0"/>
              </a:rPr>
              <a:t>DB12</a:t>
            </a:r>
            <a:r>
              <a:rPr lang="en-US" sz="2000" dirty="0">
                <a:latin typeface="Arial" panose="020B0604020202020204" pitchFamily="34" charset="0"/>
                <a:cs typeface="Arial" panose="020B0604020202020204" pitchFamily="34" charset="0"/>
              </a:rPr>
              <a:t> is the only benchmark that can run on all hardware !</a:t>
            </a:r>
          </a:p>
        </p:txBody>
      </p:sp>
      <p:pic>
        <p:nvPicPr>
          <p:cNvPr id="9" name="Picture 8">
            <a:extLst>
              <a:ext uri="{FF2B5EF4-FFF2-40B4-BE49-F238E27FC236}">
                <a16:creationId xmlns:a16="http://schemas.microsoft.com/office/drawing/2014/main" id="{53756678-A9F4-F954-B09C-17A7DF7795A1}"/>
              </a:ext>
            </a:extLst>
          </p:cNvPr>
          <p:cNvPicPr>
            <a:picLocks noChangeAspect="1"/>
          </p:cNvPicPr>
          <p:nvPr/>
        </p:nvPicPr>
        <p:blipFill>
          <a:blip r:embed="rId5"/>
          <a:stretch>
            <a:fillRect/>
          </a:stretch>
        </p:blipFill>
        <p:spPr>
          <a:xfrm>
            <a:off x="11345030" y="3689480"/>
            <a:ext cx="846970" cy="503720"/>
          </a:xfrm>
          <a:prstGeom prst="rect">
            <a:avLst/>
          </a:prstGeom>
        </p:spPr>
      </p:pic>
      <p:pic>
        <p:nvPicPr>
          <p:cNvPr id="6" name="Picture 5">
            <a:extLst>
              <a:ext uri="{FF2B5EF4-FFF2-40B4-BE49-F238E27FC236}">
                <a16:creationId xmlns:a16="http://schemas.microsoft.com/office/drawing/2014/main" id="{53298801-DBC0-BDC7-50B6-AAD9BB7D9B6A}"/>
              </a:ext>
            </a:extLst>
          </p:cNvPr>
          <p:cNvPicPr>
            <a:picLocks noChangeAspect="1"/>
          </p:cNvPicPr>
          <p:nvPr/>
        </p:nvPicPr>
        <p:blipFill>
          <a:blip r:embed="rId6"/>
          <a:stretch>
            <a:fillRect/>
          </a:stretch>
        </p:blipFill>
        <p:spPr>
          <a:xfrm>
            <a:off x="91440" y="1458619"/>
            <a:ext cx="11512016" cy="2488293"/>
          </a:xfrm>
          <a:prstGeom prst="rect">
            <a:avLst/>
          </a:prstGeom>
        </p:spPr>
      </p:pic>
    </p:spTree>
    <p:extLst>
      <p:ext uri="{BB962C8B-B14F-4D97-AF65-F5344CB8AC3E}">
        <p14:creationId xmlns:p14="http://schemas.microsoft.com/office/powerpoint/2010/main" val="37087714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phic 3" descr="Cmd Terminal outline">
            <a:extLst>
              <a:ext uri="{FF2B5EF4-FFF2-40B4-BE49-F238E27FC236}">
                <a16:creationId xmlns:a16="http://schemas.microsoft.com/office/drawing/2014/main" id="{0F689F80-DE61-AE94-682A-EDBEC5F0477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083363" y="334068"/>
            <a:ext cx="6189864" cy="6189864"/>
          </a:xfrm>
          <a:prstGeom prst="rect">
            <a:avLst/>
          </a:prstGeom>
        </p:spPr>
      </p:pic>
      <p:pic>
        <p:nvPicPr>
          <p:cNvPr id="10" name="Graphic 9" descr="Cmd Terminal outline">
            <a:extLst>
              <a:ext uri="{FF2B5EF4-FFF2-40B4-BE49-F238E27FC236}">
                <a16:creationId xmlns:a16="http://schemas.microsoft.com/office/drawing/2014/main" id="{88D57996-1B8B-2508-B0F2-FAACC4BAD84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083363" y="334068"/>
            <a:ext cx="6189864" cy="6189864"/>
          </a:xfrm>
          <a:prstGeom prst="rect">
            <a:avLst/>
          </a:prstGeom>
        </p:spPr>
      </p:pic>
    </p:spTree>
    <p:extLst>
      <p:ext uri="{BB962C8B-B14F-4D97-AF65-F5344CB8AC3E}">
        <p14:creationId xmlns:p14="http://schemas.microsoft.com/office/powerpoint/2010/main" val="40827060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6A9F322-24F7-49CB-7128-8FABFDE08FB4}"/>
              </a:ext>
            </a:extLst>
          </p:cNvPr>
          <p:cNvSpPr/>
          <p:nvPr/>
        </p:nvSpPr>
        <p:spPr>
          <a:xfrm>
            <a:off x="-18953" y="4244812"/>
            <a:ext cx="12210953" cy="2613188"/>
          </a:xfrm>
          <a:prstGeom prst="rect">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15" name="Rectangle 14">
            <a:extLst>
              <a:ext uri="{FF2B5EF4-FFF2-40B4-BE49-F238E27FC236}">
                <a16:creationId xmlns:a16="http://schemas.microsoft.com/office/drawing/2014/main" id="{ABF0DDCB-D64D-5848-E87A-5E87B3524245}"/>
              </a:ext>
            </a:extLst>
          </p:cNvPr>
          <p:cNvSpPr/>
          <p:nvPr/>
        </p:nvSpPr>
        <p:spPr>
          <a:xfrm>
            <a:off x="-18953" y="696929"/>
            <a:ext cx="12210954" cy="3584775"/>
          </a:xfrm>
          <a:prstGeom prst="rect">
            <a:avLst/>
          </a:prstGeom>
          <a:solidFill>
            <a:schemeClr val="accent5">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600" dirty="0"/>
          </a:p>
        </p:txBody>
      </p:sp>
      <p:sp>
        <p:nvSpPr>
          <p:cNvPr id="16" name="Shape 136">
            <a:extLst>
              <a:ext uri="{FF2B5EF4-FFF2-40B4-BE49-F238E27FC236}">
                <a16:creationId xmlns:a16="http://schemas.microsoft.com/office/drawing/2014/main" id="{74D84E29-7937-3BE2-7191-FE06748C7381}"/>
              </a:ext>
            </a:extLst>
          </p:cNvPr>
          <p:cNvSpPr txBox="1">
            <a:spLocks/>
          </p:cNvSpPr>
          <p:nvPr/>
        </p:nvSpPr>
        <p:spPr>
          <a:xfrm>
            <a:off x="-9041" y="1928809"/>
            <a:ext cx="12031686" cy="1108070"/>
          </a:xfrm>
          <a:prstGeom prst="rect">
            <a:avLst/>
          </a:prstGeom>
          <a:ln>
            <a:noFill/>
          </a:ln>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b="1" dirty="0">
                <a:solidFill>
                  <a:srgbClr val="00B050"/>
                </a:solidFill>
                <a:latin typeface="Arial" panose="020B0604020202020204" pitchFamily="34" charset="0"/>
                <a:cs typeface="Arial" panose="020B0604020202020204" pitchFamily="34" charset="0"/>
              </a:rPr>
              <a:t>2xAMD64ht:  Dual Socket AMD EPYC 7513 32-Core Processor (DELL)</a:t>
            </a:r>
            <a:br>
              <a:rPr lang="en-US" b="1" dirty="0">
                <a:solidFill>
                  <a:srgbClr val="00B050"/>
                </a:solidFill>
                <a:latin typeface="Arial" panose="020B0604020202020204" pitchFamily="34" charset="0"/>
                <a:cs typeface="Arial" panose="020B0604020202020204" pitchFamily="34" charset="0"/>
              </a:rPr>
            </a:br>
            <a:br>
              <a:rPr lang="en-US" sz="200" dirty="0">
                <a:solidFill>
                  <a:srgbClr val="00B050"/>
                </a:solidFill>
                <a:latin typeface="Arial" panose="020B0604020202020204" pitchFamily="34" charset="0"/>
                <a:cs typeface="Arial" panose="020B0604020202020204" pitchFamily="34" charset="0"/>
              </a:rPr>
            </a:br>
            <a:r>
              <a:rPr lang="en-US" dirty="0">
                <a:solidFill>
                  <a:srgbClr val="00B050"/>
                </a:solidFill>
                <a:latin typeface="Arial" panose="020B0604020202020204" pitchFamily="34" charset="0"/>
                <a:cs typeface="Arial" panose="020B0604020202020204" pitchFamily="34" charset="0"/>
              </a:rPr>
              <a:t>  CPU:	2 * x86 AMD EPYC 7513 (Milano), 32C/64HT @ 2.6GHz (TDP 200W)</a:t>
            </a:r>
            <a:br>
              <a:rPr lang="en-US" dirty="0">
                <a:solidFill>
                  <a:srgbClr val="00B050"/>
                </a:solidFill>
                <a:latin typeface="Arial" panose="020B0604020202020204" pitchFamily="34" charset="0"/>
                <a:cs typeface="Arial" panose="020B0604020202020204" pitchFamily="34" charset="0"/>
              </a:rPr>
            </a:br>
            <a:r>
              <a:rPr lang="en-US" dirty="0">
                <a:solidFill>
                  <a:srgbClr val="00B050"/>
                </a:solidFill>
                <a:latin typeface="Arial" panose="020B0604020202020204" pitchFamily="34" charset="0"/>
                <a:cs typeface="Arial" panose="020B0604020202020204" pitchFamily="34" charset="0"/>
              </a:rPr>
              <a:t>  RAM:	512GB (16 x 32GB) DDR4 3200MT/s </a:t>
            </a:r>
            <a:r>
              <a:rPr lang="en-US" dirty="0">
                <a:solidFill>
                  <a:srgbClr val="00B050"/>
                </a:solidFill>
                <a:latin typeface="Arial" panose="020B0604020202020204" pitchFamily="34" charset="0"/>
                <a:cs typeface="Arial" panose="020B0604020202020204" pitchFamily="34" charset="0"/>
                <a:sym typeface="Wingdings" panose="05000000000000000000" pitchFamily="2" charset="2"/>
              </a:rPr>
              <a:t> 4 GB/core</a:t>
            </a:r>
            <a:br>
              <a:rPr lang="en-US" dirty="0">
                <a:solidFill>
                  <a:srgbClr val="00B050"/>
                </a:solidFill>
                <a:latin typeface="Arial" panose="020B0604020202020204" pitchFamily="34" charset="0"/>
                <a:cs typeface="Arial" panose="020B0604020202020204" pitchFamily="34" charset="0"/>
              </a:rPr>
            </a:br>
            <a:r>
              <a:rPr lang="en-US" dirty="0">
                <a:solidFill>
                  <a:srgbClr val="00B050"/>
                </a:solidFill>
                <a:latin typeface="Arial" panose="020B0604020202020204" pitchFamily="34" charset="0"/>
                <a:cs typeface="Arial" panose="020B0604020202020204" pitchFamily="34" charset="0"/>
              </a:rPr>
              <a:t>  HDD:	3.84TB SSD SATA Read Intensive</a:t>
            </a:r>
          </a:p>
        </p:txBody>
      </p:sp>
      <p:sp>
        <p:nvSpPr>
          <p:cNvPr id="5" name="TextBox 4">
            <a:extLst>
              <a:ext uri="{FF2B5EF4-FFF2-40B4-BE49-F238E27FC236}">
                <a16:creationId xmlns:a16="http://schemas.microsoft.com/office/drawing/2014/main" id="{C79BC98D-B392-01AF-BBAF-DD80DDC09A61}"/>
              </a:ext>
            </a:extLst>
          </p:cNvPr>
          <p:cNvSpPr txBox="1"/>
          <p:nvPr/>
        </p:nvSpPr>
        <p:spPr>
          <a:xfrm>
            <a:off x="-9041" y="-80994"/>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in-House (production)</a:t>
            </a:r>
            <a:endParaRPr lang="en-GB" sz="4000" b="1" dirty="0">
              <a:solidFill>
                <a:srgbClr val="0000FF"/>
              </a:solidFill>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2711668A-67F4-E6E2-B160-C35163728675}"/>
              </a:ext>
            </a:extLst>
          </p:cNvPr>
          <p:cNvSpPr txBox="1"/>
          <p:nvPr/>
        </p:nvSpPr>
        <p:spPr>
          <a:xfrm>
            <a:off x="9765191" y="1862958"/>
            <a:ext cx="2006081" cy="400110"/>
          </a:xfrm>
          <a:prstGeom prst="rect">
            <a:avLst/>
          </a:prstGeom>
          <a:noFill/>
        </p:spPr>
        <p:txBody>
          <a:bodyPr wrap="square">
            <a:spAutoFit/>
          </a:bodyPr>
          <a:lstStyle/>
          <a:p>
            <a:r>
              <a:rPr lang="en-US" sz="2000" b="1" dirty="0">
                <a:solidFill>
                  <a:srgbClr val="FF0000"/>
                </a:solidFill>
                <a:latin typeface="Arial" panose="020B0604020202020204" pitchFamily="34" charset="0"/>
                <a:cs typeface="Arial" panose="020B0604020202020204" pitchFamily="34" charset="0"/>
              </a:rPr>
              <a:t>~ 5k cores</a:t>
            </a:r>
            <a:endParaRPr lang="en-GB" sz="2000" dirty="0"/>
          </a:p>
        </p:txBody>
      </p:sp>
      <p:sp>
        <p:nvSpPr>
          <p:cNvPr id="7" name="Shape 136">
            <a:extLst>
              <a:ext uri="{FF2B5EF4-FFF2-40B4-BE49-F238E27FC236}">
                <a16:creationId xmlns:a16="http://schemas.microsoft.com/office/drawing/2014/main" id="{55725977-491A-960B-7F6A-225586E1A3FA}"/>
              </a:ext>
            </a:extLst>
          </p:cNvPr>
          <p:cNvSpPr txBox="1">
            <a:spLocks/>
          </p:cNvSpPr>
          <p:nvPr/>
        </p:nvSpPr>
        <p:spPr>
          <a:xfrm>
            <a:off x="-37036" y="3098673"/>
            <a:ext cx="12031686" cy="1141104"/>
          </a:xfrm>
          <a:prstGeom prst="rect">
            <a:avLst/>
          </a:prstGeom>
          <a:ln>
            <a:noFill/>
          </a:ln>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b="1" dirty="0">
                <a:solidFill>
                  <a:schemeClr val="accent6">
                    <a:lumMod val="50000"/>
                  </a:schemeClr>
                </a:solidFill>
                <a:latin typeface="Arial" panose="020B0604020202020204" pitchFamily="34" charset="0"/>
                <a:cs typeface="Arial" panose="020B0604020202020204" pitchFamily="34" charset="0"/>
              </a:rPr>
              <a:t>2xAMD64ht:  Dual Socket AMD EPYC 7452 32-Core Processor (DELL)</a:t>
            </a:r>
            <a:br>
              <a:rPr lang="en-US" b="1" dirty="0">
                <a:solidFill>
                  <a:schemeClr val="accent6">
                    <a:lumMod val="50000"/>
                  </a:schemeClr>
                </a:solidFill>
                <a:latin typeface="Arial" panose="020B0604020202020204" pitchFamily="34" charset="0"/>
                <a:cs typeface="Arial" panose="020B0604020202020204" pitchFamily="34" charset="0"/>
              </a:rPr>
            </a:br>
            <a:br>
              <a:rPr lang="en-US" sz="200" dirty="0">
                <a:solidFill>
                  <a:schemeClr val="accent6">
                    <a:lumMod val="50000"/>
                  </a:schemeClr>
                </a:solidFill>
                <a:latin typeface="Arial" panose="020B0604020202020204" pitchFamily="34" charset="0"/>
                <a:cs typeface="Arial" panose="020B0604020202020204" pitchFamily="34" charset="0"/>
              </a:rPr>
            </a:br>
            <a:r>
              <a:rPr lang="en-US" dirty="0">
                <a:solidFill>
                  <a:schemeClr val="accent6">
                    <a:lumMod val="50000"/>
                  </a:schemeClr>
                </a:solidFill>
                <a:latin typeface="Arial" panose="020B0604020202020204" pitchFamily="34" charset="0"/>
                <a:cs typeface="Arial" panose="020B0604020202020204" pitchFamily="34" charset="0"/>
              </a:rPr>
              <a:t>  CPU:	2 * x86 AMD EPYC 7452 (Roma), 32C/64HT @ 2.35GHz (TDP 200W)</a:t>
            </a:r>
            <a:br>
              <a:rPr lang="en-US" dirty="0">
                <a:solidFill>
                  <a:schemeClr val="accent6">
                    <a:lumMod val="50000"/>
                  </a:schemeClr>
                </a:solidFill>
                <a:latin typeface="Arial" panose="020B0604020202020204" pitchFamily="34" charset="0"/>
                <a:cs typeface="Arial" panose="020B0604020202020204" pitchFamily="34" charset="0"/>
              </a:rPr>
            </a:br>
            <a:r>
              <a:rPr lang="en-US" dirty="0">
                <a:solidFill>
                  <a:schemeClr val="accent6">
                    <a:lumMod val="50000"/>
                  </a:schemeClr>
                </a:solidFill>
                <a:latin typeface="Arial" panose="020B0604020202020204" pitchFamily="34" charset="0"/>
                <a:cs typeface="Arial" panose="020B0604020202020204" pitchFamily="34" charset="0"/>
              </a:rPr>
              <a:t>  RAM:	512GB (16 x 32GB) DDR4 3200MT/s </a:t>
            </a:r>
            <a:r>
              <a:rPr lang="en-US" dirty="0">
                <a:solidFill>
                  <a:schemeClr val="accent6">
                    <a:lumMod val="50000"/>
                  </a:schemeClr>
                </a:solidFill>
                <a:latin typeface="Arial" panose="020B0604020202020204" pitchFamily="34" charset="0"/>
                <a:cs typeface="Arial" panose="020B0604020202020204" pitchFamily="34" charset="0"/>
                <a:sym typeface="Wingdings" panose="05000000000000000000" pitchFamily="2" charset="2"/>
              </a:rPr>
              <a:t> 4 GB/core</a:t>
            </a:r>
            <a:br>
              <a:rPr lang="en-US" dirty="0">
                <a:solidFill>
                  <a:schemeClr val="accent6">
                    <a:lumMod val="50000"/>
                  </a:schemeClr>
                </a:solidFill>
                <a:latin typeface="Arial" panose="020B0604020202020204" pitchFamily="34" charset="0"/>
                <a:cs typeface="Arial" panose="020B0604020202020204" pitchFamily="34" charset="0"/>
              </a:rPr>
            </a:br>
            <a:r>
              <a:rPr lang="en-US" dirty="0">
                <a:solidFill>
                  <a:schemeClr val="accent6">
                    <a:lumMod val="50000"/>
                  </a:schemeClr>
                </a:solidFill>
                <a:latin typeface="Arial" panose="020B0604020202020204" pitchFamily="34" charset="0"/>
                <a:cs typeface="Arial" panose="020B0604020202020204" pitchFamily="34" charset="0"/>
              </a:rPr>
              <a:t>  HDD:	3.84TB SSD SATA Read Intensive</a:t>
            </a:r>
          </a:p>
        </p:txBody>
      </p:sp>
      <p:sp>
        <p:nvSpPr>
          <p:cNvPr id="12" name="Shape 136">
            <a:extLst>
              <a:ext uri="{FF2B5EF4-FFF2-40B4-BE49-F238E27FC236}">
                <a16:creationId xmlns:a16="http://schemas.microsoft.com/office/drawing/2014/main" id="{C8B3EAF9-86F5-0079-6CF5-45FABABD2FC4}"/>
              </a:ext>
            </a:extLst>
          </p:cNvPr>
          <p:cNvSpPr txBox="1">
            <a:spLocks/>
          </p:cNvSpPr>
          <p:nvPr/>
        </p:nvSpPr>
        <p:spPr>
          <a:xfrm>
            <a:off x="-18953" y="757817"/>
            <a:ext cx="11566570" cy="1135973"/>
          </a:xfrm>
          <a:prstGeom prst="rect">
            <a:avLst/>
          </a:prstGeom>
          <a:ln>
            <a:noFill/>
          </a:ln>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b="1" dirty="0">
                <a:solidFill>
                  <a:schemeClr val="tx1">
                    <a:lumMod val="65000"/>
                    <a:lumOff val="35000"/>
                  </a:schemeClr>
                </a:solidFill>
                <a:latin typeface="Arial" panose="020B0604020202020204" pitchFamily="34" charset="0"/>
                <a:cs typeface="Arial" panose="020B0604020202020204" pitchFamily="34" charset="0"/>
              </a:rPr>
              <a:t>2xIntel40ht:  </a:t>
            </a:r>
            <a:r>
              <a:rPr lang="it-IT" b="1" dirty="0">
                <a:solidFill>
                  <a:schemeClr val="tx1">
                    <a:lumMod val="65000"/>
                    <a:lumOff val="35000"/>
                  </a:schemeClr>
                </a:solidFill>
                <a:latin typeface="Arial" panose="020B0604020202020204" pitchFamily="34" charset="0"/>
                <a:cs typeface="Arial" panose="020B0604020202020204" pitchFamily="34" charset="0"/>
              </a:rPr>
              <a:t>Dual </a:t>
            </a:r>
            <a:r>
              <a:rPr lang="it-IT" b="1" dirty="0" err="1">
                <a:solidFill>
                  <a:schemeClr val="tx1">
                    <a:lumMod val="65000"/>
                    <a:lumOff val="35000"/>
                  </a:schemeClr>
                </a:solidFill>
                <a:latin typeface="Arial" panose="020B0604020202020204" pitchFamily="34" charset="0"/>
                <a:cs typeface="Arial" panose="020B0604020202020204" pitchFamily="34" charset="0"/>
              </a:rPr>
              <a:t>Socket</a:t>
            </a:r>
            <a:r>
              <a:rPr lang="it-IT" b="1" dirty="0">
                <a:solidFill>
                  <a:schemeClr val="tx1">
                    <a:lumMod val="65000"/>
                    <a:lumOff val="35000"/>
                  </a:schemeClr>
                </a:solidFill>
                <a:latin typeface="Arial" panose="020B0604020202020204" pitchFamily="34" charset="0"/>
                <a:cs typeface="Arial" panose="020B0604020202020204" pitchFamily="34" charset="0"/>
              </a:rPr>
              <a:t> Intel XEON 10-Core CPU E5-2630 v4</a:t>
            </a:r>
            <a:r>
              <a:rPr lang="en-US" b="1" dirty="0">
                <a:solidFill>
                  <a:schemeClr val="tx1">
                    <a:lumMod val="65000"/>
                    <a:lumOff val="35000"/>
                  </a:schemeClr>
                </a:solidFill>
                <a:latin typeface="Arial" panose="020B0604020202020204" pitchFamily="34" charset="0"/>
                <a:cs typeface="Arial" panose="020B0604020202020204" pitchFamily="34" charset="0"/>
              </a:rPr>
              <a:t> (HP)</a:t>
            </a:r>
            <a:br>
              <a:rPr lang="en-US" b="1" dirty="0">
                <a:solidFill>
                  <a:schemeClr val="tx1">
                    <a:lumMod val="65000"/>
                    <a:lumOff val="35000"/>
                  </a:schemeClr>
                </a:solidFill>
                <a:latin typeface="Arial" panose="020B0604020202020204" pitchFamily="34" charset="0"/>
                <a:cs typeface="Arial" panose="020B0604020202020204" pitchFamily="34" charset="0"/>
              </a:rPr>
            </a:br>
            <a:br>
              <a:rPr lang="en-US" sz="200" b="1" dirty="0">
                <a:solidFill>
                  <a:schemeClr val="tx1">
                    <a:lumMod val="65000"/>
                    <a:lumOff val="35000"/>
                  </a:schemeClr>
                </a:solidFill>
                <a:latin typeface="Arial" panose="020B0604020202020204" pitchFamily="34" charset="0"/>
                <a:cs typeface="Arial" panose="020B0604020202020204" pitchFamily="34" charset="0"/>
              </a:rPr>
            </a:br>
            <a:r>
              <a:rPr lang="en-US" dirty="0">
                <a:solidFill>
                  <a:schemeClr val="tx1">
                    <a:lumMod val="65000"/>
                    <a:lumOff val="35000"/>
                  </a:schemeClr>
                </a:solidFill>
                <a:latin typeface="Arial" panose="020B0604020202020204" pitchFamily="34" charset="0"/>
                <a:cs typeface="Arial" panose="020B0604020202020204" pitchFamily="34" charset="0"/>
              </a:rPr>
              <a:t>  CPU: 	</a:t>
            </a:r>
            <a:r>
              <a:rPr lang="pt-BR" dirty="0">
                <a:solidFill>
                  <a:schemeClr val="tx1">
                    <a:lumMod val="65000"/>
                    <a:lumOff val="35000"/>
                  </a:schemeClr>
                </a:solidFill>
                <a:latin typeface="Arial" panose="020B0604020202020204" pitchFamily="34" charset="0"/>
                <a:cs typeface="Arial" panose="020B0604020202020204" pitchFamily="34" charset="0"/>
              </a:rPr>
              <a:t>2 * x86 Intel(R) Xeon(R) E5-2630 v4, 10C/20HT</a:t>
            </a:r>
            <a:r>
              <a:rPr lang="en-US" dirty="0">
                <a:solidFill>
                  <a:schemeClr val="tx1">
                    <a:lumMod val="65000"/>
                    <a:lumOff val="35000"/>
                  </a:schemeClr>
                </a:solidFill>
                <a:latin typeface="Arial" panose="020B0604020202020204" pitchFamily="34" charset="0"/>
                <a:cs typeface="Arial" panose="020B0604020202020204" pitchFamily="34" charset="0"/>
              </a:rPr>
              <a:t> @ 2.2GHz (TDP 85W)</a:t>
            </a:r>
            <a:br>
              <a:rPr lang="en-US" dirty="0">
                <a:solidFill>
                  <a:schemeClr val="tx1">
                    <a:lumMod val="65000"/>
                    <a:lumOff val="35000"/>
                  </a:schemeClr>
                </a:solidFill>
                <a:latin typeface="Arial" panose="020B0604020202020204" pitchFamily="34" charset="0"/>
                <a:cs typeface="Arial" panose="020B0604020202020204" pitchFamily="34" charset="0"/>
              </a:rPr>
            </a:br>
            <a:r>
              <a:rPr lang="en-US" dirty="0">
                <a:solidFill>
                  <a:schemeClr val="tx1">
                    <a:lumMod val="65000"/>
                    <a:lumOff val="35000"/>
                  </a:schemeClr>
                </a:solidFill>
                <a:latin typeface="Arial" panose="020B0604020202020204" pitchFamily="34" charset="0"/>
                <a:cs typeface="Arial" panose="020B0604020202020204" pitchFamily="34" charset="0"/>
              </a:rPr>
              <a:t>  RAM: 	160GB (4 x 32GB + 4 x 8GB) DDR4 2400 MHz </a:t>
            </a:r>
            <a:r>
              <a:rPr lang="en-US" dirty="0">
                <a:solidFill>
                  <a:schemeClr val="tx1">
                    <a:lumMod val="65000"/>
                    <a:lumOff val="35000"/>
                  </a:schemeClr>
                </a:solidFill>
                <a:latin typeface="Arial" panose="020B0604020202020204" pitchFamily="34" charset="0"/>
                <a:cs typeface="Arial" panose="020B0604020202020204" pitchFamily="34" charset="0"/>
                <a:sym typeface="Wingdings" panose="05000000000000000000" pitchFamily="2" charset="2"/>
              </a:rPr>
              <a:t> 4 GB/core</a:t>
            </a:r>
            <a:br>
              <a:rPr lang="en-US" dirty="0">
                <a:solidFill>
                  <a:schemeClr val="tx1">
                    <a:lumMod val="65000"/>
                    <a:lumOff val="35000"/>
                  </a:schemeClr>
                </a:solidFill>
                <a:latin typeface="Arial" panose="020B0604020202020204" pitchFamily="34" charset="0"/>
                <a:cs typeface="Arial" panose="020B0604020202020204" pitchFamily="34" charset="0"/>
              </a:rPr>
            </a:br>
            <a:r>
              <a:rPr lang="en-US" dirty="0">
                <a:solidFill>
                  <a:schemeClr val="tx1">
                    <a:lumMod val="65000"/>
                    <a:lumOff val="35000"/>
                  </a:schemeClr>
                </a:solidFill>
                <a:latin typeface="Arial" panose="020B0604020202020204" pitchFamily="34" charset="0"/>
                <a:cs typeface="Arial" panose="020B0604020202020204" pitchFamily="34" charset="0"/>
              </a:rPr>
              <a:t>  HDD: 	2TB disk SATA @ ‎7200 RPM </a:t>
            </a:r>
            <a:endParaRPr lang="en-US" i="1"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97C64666-5FA8-D328-EB31-17D16F041D78}"/>
              </a:ext>
            </a:extLst>
          </p:cNvPr>
          <p:cNvSpPr txBox="1"/>
          <p:nvPr/>
        </p:nvSpPr>
        <p:spPr>
          <a:xfrm>
            <a:off x="9765191" y="3071704"/>
            <a:ext cx="2006081" cy="400110"/>
          </a:xfrm>
          <a:prstGeom prst="rect">
            <a:avLst/>
          </a:prstGeom>
          <a:noFill/>
        </p:spPr>
        <p:txBody>
          <a:bodyPr wrap="square">
            <a:spAutoFit/>
          </a:bodyPr>
          <a:lstStyle/>
          <a:p>
            <a:r>
              <a:rPr lang="en-US" sz="2000" b="1" dirty="0">
                <a:solidFill>
                  <a:srgbClr val="FF0000"/>
                </a:solidFill>
                <a:latin typeface="Arial" panose="020B0604020202020204" pitchFamily="34" charset="0"/>
                <a:cs typeface="Arial" panose="020B0604020202020204" pitchFamily="34" charset="0"/>
              </a:rPr>
              <a:t>~ 7.5k cores</a:t>
            </a:r>
            <a:endParaRPr lang="en-GB" sz="2000" dirty="0"/>
          </a:p>
        </p:txBody>
      </p:sp>
      <p:sp>
        <p:nvSpPr>
          <p:cNvPr id="18" name="TextBox 17">
            <a:extLst>
              <a:ext uri="{FF2B5EF4-FFF2-40B4-BE49-F238E27FC236}">
                <a16:creationId xmlns:a16="http://schemas.microsoft.com/office/drawing/2014/main" id="{2483411F-E673-0D53-6C74-82889517DE3E}"/>
              </a:ext>
            </a:extLst>
          </p:cNvPr>
          <p:cNvSpPr txBox="1"/>
          <p:nvPr/>
        </p:nvSpPr>
        <p:spPr>
          <a:xfrm>
            <a:off x="9765192" y="699438"/>
            <a:ext cx="2006081" cy="400110"/>
          </a:xfrm>
          <a:prstGeom prst="rect">
            <a:avLst/>
          </a:prstGeom>
          <a:noFill/>
        </p:spPr>
        <p:txBody>
          <a:bodyPr wrap="square">
            <a:spAutoFit/>
          </a:bodyPr>
          <a:lstStyle/>
          <a:p>
            <a:r>
              <a:rPr lang="en-US" sz="2000" b="1" dirty="0">
                <a:solidFill>
                  <a:srgbClr val="FF0000"/>
                </a:solidFill>
                <a:latin typeface="Arial" panose="020B0604020202020204" pitchFamily="34" charset="0"/>
                <a:cs typeface="Arial" panose="020B0604020202020204" pitchFamily="34" charset="0"/>
              </a:rPr>
              <a:t>~ 1.5k cores</a:t>
            </a:r>
            <a:endParaRPr lang="en-GB" sz="2000" dirty="0"/>
          </a:p>
        </p:txBody>
      </p:sp>
      <p:sp>
        <p:nvSpPr>
          <p:cNvPr id="23" name="Rectangle 22">
            <a:extLst>
              <a:ext uri="{FF2B5EF4-FFF2-40B4-BE49-F238E27FC236}">
                <a16:creationId xmlns:a16="http://schemas.microsoft.com/office/drawing/2014/main" id="{B60DA0A3-6512-B007-6E81-B502C9CAED94}"/>
              </a:ext>
            </a:extLst>
          </p:cNvPr>
          <p:cNvSpPr/>
          <p:nvPr/>
        </p:nvSpPr>
        <p:spPr>
          <a:xfrm>
            <a:off x="-120790" y="4338796"/>
            <a:ext cx="12199194" cy="157436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24" name="Shape 136">
            <a:extLst>
              <a:ext uri="{FF2B5EF4-FFF2-40B4-BE49-F238E27FC236}">
                <a16:creationId xmlns:a16="http://schemas.microsoft.com/office/drawing/2014/main" id="{2ED0A572-BB59-F09F-9D3A-BFB5C871FA9C}"/>
              </a:ext>
            </a:extLst>
          </p:cNvPr>
          <p:cNvSpPr txBox="1">
            <a:spLocks/>
          </p:cNvSpPr>
          <p:nvPr/>
        </p:nvSpPr>
        <p:spPr>
          <a:xfrm>
            <a:off x="-18953" y="4408833"/>
            <a:ext cx="11566570" cy="1134592"/>
          </a:xfrm>
          <a:prstGeom prst="rect">
            <a:avLst/>
          </a:prstGeom>
          <a:noFill/>
          <a:ln>
            <a:noFill/>
          </a:ln>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b="1" dirty="0">
                <a:solidFill>
                  <a:srgbClr val="FF00FF"/>
                </a:solidFill>
                <a:latin typeface="Arial" panose="020B0604020202020204" pitchFamily="34" charset="0"/>
                <a:cs typeface="Arial" panose="020B0604020202020204" pitchFamily="34" charset="0"/>
              </a:rPr>
              <a:t>2*ARM80c:  </a:t>
            </a:r>
            <a:r>
              <a:rPr lang="it-IT" b="1" dirty="0">
                <a:solidFill>
                  <a:srgbClr val="FF00FF"/>
                </a:solidFill>
                <a:latin typeface="Arial" panose="020B0604020202020204" pitchFamily="34" charset="0"/>
                <a:cs typeface="Arial" panose="020B0604020202020204" pitchFamily="34" charset="0"/>
              </a:rPr>
              <a:t>Dual </a:t>
            </a:r>
            <a:r>
              <a:rPr lang="it-IT" b="1" dirty="0" err="1">
                <a:solidFill>
                  <a:srgbClr val="FF00FF"/>
                </a:solidFill>
                <a:latin typeface="Arial" panose="020B0604020202020204" pitchFamily="34" charset="0"/>
                <a:cs typeface="Arial" panose="020B0604020202020204" pitchFamily="34" charset="0"/>
              </a:rPr>
              <a:t>Socket</a:t>
            </a:r>
            <a:r>
              <a:rPr lang="it-IT" b="1" dirty="0">
                <a:solidFill>
                  <a:srgbClr val="FF00FF"/>
                </a:solidFill>
                <a:latin typeface="Arial" panose="020B0604020202020204" pitchFamily="34" charset="0"/>
                <a:cs typeface="Arial" panose="020B0604020202020204" pitchFamily="34" charset="0"/>
              </a:rPr>
              <a:t> Ampere Altra Q80-30 80-Core Processor (Ampere)</a:t>
            </a:r>
            <a:br>
              <a:rPr lang="it-IT" b="1" dirty="0">
                <a:solidFill>
                  <a:srgbClr val="FF00FF"/>
                </a:solidFill>
                <a:latin typeface="Arial" panose="020B0604020202020204" pitchFamily="34" charset="0"/>
                <a:cs typeface="Arial" panose="020B0604020202020204" pitchFamily="34" charset="0"/>
              </a:rPr>
            </a:br>
            <a:br>
              <a:rPr lang="en-US" sz="200" dirty="0">
                <a:solidFill>
                  <a:srgbClr val="FF00FF"/>
                </a:solidFill>
                <a:latin typeface="Arial" panose="020B0604020202020204" pitchFamily="34" charset="0"/>
                <a:cs typeface="Arial" panose="020B0604020202020204" pitchFamily="34" charset="0"/>
              </a:rPr>
            </a:br>
            <a:r>
              <a:rPr lang="en-US" dirty="0">
                <a:solidFill>
                  <a:srgbClr val="FF00FF"/>
                </a:solidFill>
                <a:latin typeface="Arial" panose="020B0604020202020204" pitchFamily="34" charset="0"/>
                <a:cs typeface="Arial" panose="020B0604020202020204" pitchFamily="34" charset="0"/>
              </a:rPr>
              <a:t>  CPU: 	2 * ARM Ampere Q80-30, 80C @ 3GHz (TDP 210W)</a:t>
            </a:r>
            <a:br>
              <a:rPr lang="en-US" dirty="0">
                <a:solidFill>
                  <a:srgbClr val="FF00FF"/>
                </a:solidFill>
                <a:latin typeface="Arial" panose="020B0604020202020204" pitchFamily="34" charset="0"/>
                <a:cs typeface="Arial" panose="020B0604020202020204" pitchFamily="34" charset="0"/>
              </a:rPr>
            </a:br>
            <a:r>
              <a:rPr lang="en-US" dirty="0">
                <a:solidFill>
                  <a:srgbClr val="FF00FF"/>
                </a:solidFill>
                <a:latin typeface="Arial" panose="020B0604020202020204" pitchFamily="34" charset="0"/>
                <a:cs typeface="Arial" panose="020B0604020202020204" pitchFamily="34" charset="0"/>
              </a:rPr>
              <a:t>  RAM: 	512GB (32 x 16GB or 16 x 32GB) DDR4 3200MT/s </a:t>
            </a:r>
            <a:r>
              <a:rPr lang="en-US" dirty="0">
                <a:solidFill>
                  <a:srgbClr val="FF00FF"/>
                </a:solidFill>
                <a:latin typeface="Arial" panose="020B0604020202020204" pitchFamily="34" charset="0"/>
                <a:cs typeface="Arial" panose="020B0604020202020204" pitchFamily="34" charset="0"/>
                <a:sym typeface="Wingdings" panose="05000000000000000000" pitchFamily="2" charset="2"/>
              </a:rPr>
              <a:t> 3.2 GB/core</a:t>
            </a:r>
            <a:br>
              <a:rPr lang="en-US" dirty="0">
                <a:solidFill>
                  <a:srgbClr val="FF00FF"/>
                </a:solidFill>
                <a:latin typeface="Arial" panose="020B0604020202020204" pitchFamily="34" charset="0"/>
                <a:cs typeface="Arial" panose="020B0604020202020204" pitchFamily="34" charset="0"/>
              </a:rPr>
            </a:br>
            <a:r>
              <a:rPr lang="en-US" dirty="0">
                <a:solidFill>
                  <a:srgbClr val="FF00FF"/>
                </a:solidFill>
                <a:latin typeface="Arial" panose="020B0604020202020204" pitchFamily="34" charset="0"/>
                <a:cs typeface="Arial" panose="020B0604020202020204" pitchFamily="34" charset="0"/>
              </a:rPr>
              <a:t>  HDD: 	2 * 1TB </a:t>
            </a:r>
            <a:r>
              <a:rPr lang="en-US" dirty="0" err="1">
                <a:solidFill>
                  <a:srgbClr val="FF00FF"/>
                </a:solidFill>
                <a:latin typeface="Arial" panose="020B0604020202020204" pitchFamily="34" charset="0"/>
                <a:cs typeface="Arial" panose="020B0604020202020204" pitchFamily="34" charset="0"/>
              </a:rPr>
              <a:t>NVMe</a:t>
            </a:r>
            <a:endParaRPr lang="en-US" i="1" dirty="0">
              <a:solidFill>
                <a:srgbClr val="FF00FF"/>
              </a:solidFill>
              <a:latin typeface="Arial" panose="020B0604020202020204" pitchFamily="34" charset="0"/>
              <a:cs typeface="Arial" panose="020B0604020202020204" pitchFamily="34" charset="0"/>
            </a:endParaRPr>
          </a:p>
        </p:txBody>
      </p:sp>
      <p:sp>
        <p:nvSpPr>
          <p:cNvPr id="26" name="TextBox 25">
            <a:extLst>
              <a:ext uri="{FF2B5EF4-FFF2-40B4-BE49-F238E27FC236}">
                <a16:creationId xmlns:a16="http://schemas.microsoft.com/office/drawing/2014/main" id="{7BA46FC8-D325-6BE3-1B9E-2469173E5E69}"/>
              </a:ext>
            </a:extLst>
          </p:cNvPr>
          <p:cNvSpPr txBox="1"/>
          <p:nvPr/>
        </p:nvSpPr>
        <p:spPr>
          <a:xfrm>
            <a:off x="9765191" y="4326417"/>
            <a:ext cx="2006081" cy="381399"/>
          </a:xfrm>
          <a:prstGeom prst="rect">
            <a:avLst/>
          </a:prstGeom>
          <a:noFill/>
        </p:spPr>
        <p:txBody>
          <a:bodyPr wrap="square">
            <a:spAutoFit/>
          </a:bodyPr>
          <a:lstStyle/>
          <a:p>
            <a:r>
              <a:rPr lang="en-US" sz="2000" b="1" dirty="0">
                <a:solidFill>
                  <a:srgbClr val="FF0000"/>
                </a:solidFill>
                <a:latin typeface="Arial" panose="020B0604020202020204" pitchFamily="34" charset="0"/>
                <a:cs typeface="Arial" panose="020B0604020202020204" pitchFamily="34" charset="0"/>
              </a:rPr>
              <a:t>~ 2k cores</a:t>
            </a:r>
            <a:endParaRPr lang="en-GB" sz="2000" dirty="0"/>
          </a:p>
        </p:txBody>
      </p:sp>
      <p:sp>
        <p:nvSpPr>
          <p:cNvPr id="2" name="Shape 136">
            <a:extLst>
              <a:ext uri="{FF2B5EF4-FFF2-40B4-BE49-F238E27FC236}">
                <a16:creationId xmlns:a16="http://schemas.microsoft.com/office/drawing/2014/main" id="{8328372E-F5A5-ACB5-727C-314EB0F14566}"/>
              </a:ext>
            </a:extLst>
          </p:cNvPr>
          <p:cNvSpPr txBox="1">
            <a:spLocks/>
          </p:cNvSpPr>
          <p:nvPr/>
        </p:nvSpPr>
        <p:spPr>
          <a:xfrm>
            <a:off x="1749" y="5582895"/>
            <a:ext cx="11566570" cy="1099096"/>
          </a:xfrm>
          <a:prstGeom prst="rect">
            <a:avLst/>
          </a:prstGeom>
          <a:noFill/>
          <a:ln>
            <a:noFill/>
          </a:ln>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b="1" dirty="0">
                <a:solidFill>
                  <a:srgbClr val="C00000"/>
                </a:solidFill>
                <a:latin typeface="Arial" panose="020B0604020202020204" pitchFamily="34" charset="0"/>
                <a:cs typeface="Arial" panose="020B0604020202020204" pitchFamily="34" charset="0"/>
              </a:rPr>
              <a:t>ARM128c:  </a:t>
            </a:r>
            <a:r>
              <a:rPr lang="it-IT" b="1" dirty="0">
                <a:solidFill>
                  <a:srgbClr val="C00000"/>
                </a:solidFill>
                <a:latin typeface="Arial" panose="020B0604020202020204" pitchFamily="34" charset="0"/>
                <a:cs typeface="Arial" panose="020B0604020202020204" pitchFamily="34" charset="0"/>
              </a:rPr>
              <a:t>Single </a:t>
            </a:r>
            <a:r>
              <a:rPr lang="it-IT" b="1" dirty="0" err="1">
                <a:solidFill>
                  <a:srgbClr val="C00000"/>
                </a:solidFill>
                <a:latin typeface="Arial" panose="020B0604020202020204" pitchFamily="34" charset="0"/>
                <a:cs typeface="Arial" panose="020B0604020202020204" pitchFamily="34" charset="0"/>
              </a:rPr>
              <a:t>Socket</a:t>
            </a:r>
            <a:r>
              <a:rPr lang="it-IT" b="1" dirty="0">
                <a:solidFill>
                  <a:srgbClr val="C00000"/>
                </a:solidFill>
                <a:latin typeface="Arial" panose="020B0604020202020204" pitchFamily="34" charset="0"/>
                <a:cs typeface="Arial" panose="020B0604020202020204" pitchFamily="34" charset="0"/>
              </a:rPr>
              <a:t> Ampere Altra Max M128-30 128-Core Processor (</a:t>
            </a:r>
            <a:r>
              <a:rPr lang="it-IT" b="1" dirty="0" err="1">
                <a:solidFill>
                  <a:srgbClr val="C00000"/>
                </a:solidFill>
                <a:latin typeface="Arial" panose="020B0604020202020204" pitchFamily="34" charset="0"/>
                <a:cs typeface="Arial" panose="020B0604020202020204" pitchFamily="34" charset="0"/>
              </a:rPr>
              <a:t>SuperMicro</a:t>
            </a:r>
            <a:r>
              <a:rPr lang="it-IT" b="1" dirty="0">
                <a:solidFill>
                  <a:srgbClr val="C00000"/>
                </a:solidFill>
                <a:latin typeface="Arial" panose="020B0604020202020204" pitchFamily="34" charset="0"/>
                <a:cs typeface="Arial" panose="020B0604020202020204" pitchFamily="34" charset="0"/>
              </a:rPr>
              <a:t>)</a:t>
            </a:r>
            <a:br>
              <a:rPr lang="it-IT" b="1" dirty="0">
                <a:solidFill>
                  <a:srgbClr val="C00000"/>
                </a:solidFill>
                <a:latin typeface="Arial" panose="020B0604020202020204" pitchFamily="34" charset="0"/>
                <a:cs typeface="Arial" panose="020B0604020202020204" pitchFamily="34" charset="0"/>
              </a:rPr>
            </a:br>
            <a:br>
              <a:rPr lang="en-US" sz="200" dirty="0">
                <a:solidFill>
                  <a:srgbClr val="C00000"/>
                </a:solidFill>
                <a:latin typeface="Arial" panose="020B0604020202020204" pitchFamily="34" charset="0"/>
                <a:cs typeface="Arial" panose="020B0604020202020204" pitchFamily="34" charset="0"/>
              </a:rPr>
            </a:br>
            <a:r>
              <a:rPr lang="en-US" dirty="0">
                <a:solidFill>
                  <a:srgbClr val="C00000"/>
                </a:solidFill>
                <a:latin typeface="Arial" panose="020B0604020202020204" pitchFamily="34" charset="0"/>
                <a:cs typeface="Arial" panose="020B0604020202020204" pitchFamily="34" charset="0"/>
              </a:rPr>
              <a:t>  CPU: 	ARM Ampere M128-30, 128C @ 3GHz (TDP 250W)</a:t>
            </a:r>
            <a:br>
              <a:rPr lang="en-US" dirty="0">
                <a:solidFill>
                  <a:srgbClr val="C00000"/>
                </a:solidFill>
                <a:latin typeface="Arial" panose="020B0604020202020204" pitchFamily="34" charset="0"/>
                <a:cs typeface="Arial" panose="020B0604020202020204" pitchFamily="34" charset="0"/>
              </a:rPr>
            </a:br>
            <a:r>
              <a:rPr lang="en-US" dirty="0">
                <a:solidFill>
                  <a:srgbClr val="C00000"/>
                </a:solidFill>
                <a:latin typeface="Arial" panose="020B0604020202020204" pitchFamily="34" charset="0"/>
                <a:cs typeface="Arial" panose="020B0604020202020204" pitchFamily="34" charset="0"/>
              </a:rPr>
              <a:t>  RAM: 	512GB (8 x 64 GB) DDR4 3200MHz </a:t>
            </a:r>
            <a:r>
              <a:rPr lang="en-US" dirty="0">
                <a:solidFill>
                  <a:srgbClr val="C00000"/>
                </a:solidFill>
                <a:latin typeface="Arial" panose="020B0604020202020204" pitchFamily="34" charset="0"/>
                <a:cs typeface="Arial" panose="020B0604020202020204" pitchFamily="34" charset="0"/>
                <a:sym typeface="Wingdings" panose="05000000000000000000" pitchFamily="2" charset="2"/>
              </a:rPr>
              <a:t></a:t>
            </a:r>
            <a:r>
              <a:rPr lang="en-US" dirty="0">
                <a:solidFill>
                  <a:srgbClr val="C00000"/>
                </a:solidFill>
                <a:latin typeface="Arial" panose="020B0604020202020204" pitchFamily="34" charset="0"/>
                <a:cs typeface="Arial" panose="020B0604020202020204" pitchFamily="34" charset="0"/>
              </a:rPr>
              <a:t> 4 GB/core</a:t>
            </a:r>
            <a:br>
              <a:rPr lang="en-US" dirty="0">
                <a:solidFill>
                  <a:srgbClr val="C00000"/>
                </a:solidFill>
                <a:latin typeface="Arial" panose="020B0604020202020204" pitchFamily="34" charset="0"/>
                <a:cs typeface="Arial" panose="020B0604020202020204" pitchFamily="34" charset="0"/>
              </a:rPr>
            </a:br>
            <a:r>
              <a:rPr lang="en-US" dirty="0">
                <a:solidFill>
                  <a:srgbClr val="C00000"/>
                </a:solidFill>
                <a:latin typeface="Arial" panose="020B0604020202020204" pitchFamily="34" charset="0"/>
                <a:cs typeface="Arial" panose="020B0604020202020204" pitchFamily="34" charset="0"/>
              </a:rPr>
              <a:t>  HDD: 	8TB </a:t>
            </a:r>
            <a:r>
              <a:rPr lang="en-US" dirty="0" err="1">
                <a:solidFill>
                  <a:srgbClr val="C00000"/>
                </a:solidFill>
                <a:latin typeface="Arial" panose="020B0604020202020204" pitchFamily="34" charset="0"/>
                <a:cs typeface="Arial" panose="020B0604020202020204" pitchFamily="34" charset="0"/>
              </a:rPr>
              <a:t>NVMe</a:t>
            </a:r>
            <a:endParaRPr lang="en-US" i="1" dirty="0">
              <a:solidFill>
                <a:srgbClr val="C00000"/>
              </a:solidFill>
              <a:latin typeface="Arial" panose="020B060402020202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CCA6B0FC-5B7B-1542-81A8-12DD4DEA0E53}"/>
              </a:ext>
            </a:extLst>
          </p:cNvPr>
          <p:cNvSpPr txBox="1"/>
          <p:nvPr/>
        </p:nvSpPr>
        <p:spPr>
          <a:xfrm>
            <a:off x="9765190" y="5552403"/>
            <a:ext cx="2006081" cy="400110"/>
          </a:xfrm>
          <a:prstGeom prst="rect">
            <a:avLst/>
          </a:prstGeom>
          <a:noFill/>
        </p:spPr>
        <p:txBody>
          <a:bodyPr wrap="square">
            <a:spAutoFit/>
          </a:bodyPr>
          <a:lstStyle/>
          <a:p>
            <a:r>
              <a:rPr lang="en-US" sz="2000" b="1" dirty="0">
                <a:solidFill>
                  <a:srgbClr val="FF0000"/>
                </a:solidFill>
                <a:latin typeface="Arial" panose="020B0604020202020204" pitchFamily="34" charset="0"/>
                <a:cs typeface="Arial" panose="020B0604020202020204" pitchFamily="34" charset="0"/>
              </a:rPr>
              <a:t>~ 2k cores</a:t>
            </a:r>
            <a:endParaRPr lang="en-GB" sz="2000" dirty="0"/>
          </a:p>
        </p:txBody>
      </p:sp>
      <p:pic>
        <p:nvPicPr>
          <p:cNvPr id="8" name="Graphic 7" descr="Processor outline">
            <a:extLst>
              <a:ext uri="{FF2B5EF4-FFF2-40B4-BE49-F238E27FC236}">
                <a16:creationId xmlns:a16="http://schemas.microsoft.com/office/drawing/2014/main" id="{4083E8BA-659F-3638-9C06-055AE020A97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204411" y="949371"/>
            <a:ext cx="914400" cy="914400"/>
          </a:xfrm>
          <a:prstGeom prst="rect">
            <a:avLst/>
          </a:prstGeom>
        </p:spPr>
      </p:pic>
      <p:pic>
        <p:nvPicPr>
          <p:cNvPr id="13" name="Graphic 12" descr="Processor outline">
            <a:extLst>
              <a:ext uri="{FF2B5EF4-FFF2-40B4-BE49-F238E27FC236}">
                <a16:creationId xmlns:a16="http://schemas.microsoft.com/office/drawing/2014/main" id="{67B4E655-E866-0574-5349-5A366FB7C47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205582" y="2116960"/>
            <a:ext cx="914400" cy="914400"/>
          </a:xfrm>
          <a:prstGeom prst="rect">
            <a:avLst/>
          </a:prstGeom>
        </p:spPr>
      </p:pic>
      <p:pic>
        <p:nvPicPr>
          <p:cNvPr id="14" name="Graphic 13" descr="Processor outline">
            <a:extLst>
              <a:ext uri="{FF2B5EF4-FFF2-40B4-BE49-F238E27FC236}">
                <a16:creationId xmlns:a16="http://schemas.microsoft.com/office/drawing/2014/main" id="{754D7339-5F72-8267-357D-C805BBBB24E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209513" y="3325546"/>
            <a:ext cx="914400" cy="914400"/>
          </a:xfrm>
          <a:prstGeom prst="rect">
            <a:avLst/>
          </a:prstGeom>
        </p:spPr>
      </p:pic>
      <p:pic>
        <p:nvPicPr>
          <p:cNvPr id="17" name="Graphic 16" descr="Processor outline">
            <a:extLst>
              <a:ext uri="{FF2B5EF4-FFF2-40B4-BE49-F238E27FC236}">
                <a16:creationId xmlns:a16="http://schemas.microsoft.com/office/drawing/2014/main" id="{3B52F886-4C39-F9C9-7AEB-2C4FDDBB8B5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209513" y="4657256"/>
            <a:ext cx="914400" cy="914400"/>
          </a:xfrm>
          <a:prstGeom prst="rect">
            <a:avLst/>
          </a:prstGeom>
        </p:spPr>
      </p:pic>
      <p:pic>
        <p:nvPicPr>
          <p:cNvPr id="20" name="Graphic 19" descr="Processor outline">
            <a:extLst>
              <a:ext uri="{FF2B5EF4-FFF2-40B4-BE49-F238E27FC236}">
                <a16:creationId xmlns:a16="http://schemas.microsoft.com/office/drawing/2014/main" id="{CDA9248F-BB29-67F7-FCAD-398A8115A4C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215255" y="5830864"/>
            <a:ext cx="914400" cy="914400"/>
          </a:xfrm>
          <a:prstGeom prst="rect">
            <a:avLst/>
          </a:prstGeom>
        </p:spPr>
      </p:pic>
      <p:pic>
        <p:nvPicPr>
          <p:cNvPr id="21" name="Graphic 20" descr="Processor outline">
            <a:extLst>
              <a:ext uri="{FF2B5EF4-FFF2-40B4-BE49-F238E27FC236}">
                <a16:creationId xmlns:a16="http://schemas.microsoft.com/office/drawing/2014/main" id="{B5B47539-58DD-CFBB-A7BB-21033C53381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356811" y="1101771"/>
            <a:ext cx="914400" cy="914400"/>
          </a:xfrm>
          <a:prstGeom prst="rect">
            <a:avLst/>
          </a:prstGeom>
        </p:spPr>
      </p:pic>
      <p:pic>
        <p:nvPicPr>
          <p:cNvPr id="22" name="Graphic 21" descr="Processor outline">
            <a:extLst>
              <a:ext uri="{FF2B5EF4-FFF2-40B4-BE49-F238E27FC236}">
                <a16:creationId xmlns:a16="http://schemas.microsoft.com/office/drawing/2014/main" id="{1FEFD849-CCA4-C8D1-1523-98C39FD609F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357982" y="2269360"/>
            <a:ext cx="914400" cy="914400"/>
          </a:xfrm>
          <a:prstGeom prst="rect">
            <a:avLst/>
          </a:prstGeom>
        </p:spPr>
      </p:pic>
      <p:pic>
        <p:nvPicPr>
          <p:cNvPr id="25" name="Graphic 24" descr="Processor outline">
            <a:extLst>
              <a:ext uri="{FF2B5EF4-FFF2-40B4-BE49-F238E27FC236}">
                <a16:creationId xmlns:a16="http://schemas.microsoft.com/office/drawing/2014/main" id="{424A4A37-86D4-700E-8CE6-D86302371F5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361913" y="3487090"/>
            <a:ext cx="914400" cy="914400"/>
          </a:xfrm>
          <a:prstGeom prst="rect">
            <a:avLst/>
          </a:prstGeom>
        </p:spPr>
      </p:pic>
      <p:pic>
        <p:nvPicPr>
          <p:cNvPr id="27" name="Graphic 26" descr="Processor outline">
            <a:extLst>
              <a:ext uri="{FF2B5EF4-FFF2-40B4-BE49-F238E27FC236}">
                <a16:creationId xmlns:a16="http://schemas.microsoft.com/office/drawing/2014/main" id="{F1130C13-A26E-9966-C16F-F66668C6F47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361913" y="4809656"/>
            <a:ext cx="914400" cy="914400"/>
          </a:xfrm>
          <a:prstGeom prst="rect">
            <a:avLst/>
          </a:prstGeom>
        </p:spPr>
      </p:pic>
    </p:spTree>
    <p:extLst>
      <p:ext uri="{BB962C8B-B14F-4D97-AF65-F5344CB8AC3E}">
        <p14:creationId xmlns:p14="http://schemas.microsoft.com/office/powerpoint/2010/main" val="28206742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79BC98D-B392-01AF-BBAF-DD80DDC09A61}"/>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Cluster Update</a:t>
            </a:r>
            <a:endParaRPr lang="en-GB" sz="4000" b="1" dirty="0">
              <a:solidFill>
                <a:srgbClr val="0000FF"/>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44F841A7-54C1-F33C-006F-216F109710A6}"/>
              </a:ext>
            </a:extLst>
          </p:cNvPr>
          <p:cNvSpPr txBox="1"/>
          <p:nvPr/>
        </p:nvSpPr>
        <p:spPr>
          <a:xfrm>
            <a:off x="0" y="1016710"/>
            <a:ext cx="12192000" cy="5148332"/>
          </a:xfrm>
          <a:prstGeom prst="rect">
            <a:avLst/>
          </a:prstGeom>
          <a:noFill/>
        </p:spPr>
        <p:txBody>
          <a:bodyPr wrap="square" rtlCol="0">
            <a:spAutoFit/>
          </a:bodyPr>
          <a:lstStyle/>
          <a:p>
            <a:r>
              <a:rPr lang="en-US" sz="2400" dirty="0">
                <a:latin typeface="Arial" panose="020B0604020202020204" pitchFamily="34" charset="0"/>
                <a:cs typeface="Arial" panose="020B0604020202020204" pitchFamily="34" charset="0"/>
              </a:rPr>
              <a:t>We have completed the update of our Tier2 cluster at Glasgow, due to the long-awaited End Of Life (in June 2024) of </a:t>
            </a:r>
            <a:r>
              <a:rPr lang="en-US" sz="2400" b="1" dirty="0">
                <a:latin typeface="Arial" panose="020B0604020202020204" pitchFamily="34" charset="0"/>
                <a:cs typeface="Arial" panose="020B0604020202020204" pitchFamily="34" charset="0"/>
              </a:rPr>
              <a:t>CentOS7,</a:t>
            </a:r>
            <a:r>
              <a:rPr lang="en-US" sz="2400" dirty="0">
                <a:latin typeface="Arial" panose="020B0604020202020204" pitchFamily="34" charset="0"/>
                <a:cs typeface="Arial" panose="020B0604020202020204" pitchFamily="34" charset="0"/>
              </a:rPr>
              <a:t> which we used for the past 4-5 years:</a:t>
            </a:r>
          </a:p>
          <a:p>
            <a:pPr>
              <a:lnSpc>
                <a:spcPct val="200000"/>
              </a:lnSpc>
            </a:pPr>
            <a:r>
              <a:rPr lang="en-US" sz="2400" dirty="0">
                <a:latin typeface="Arial" panose="020B0604020202020204" pitchFamily="34" charset="0"/>
                <a:cs typeface="Arial" panose="020B0604020202020204" pitchFamily="34" charset="0"/>
              </a:rPr>
              <a:t>- all compute nodes and services updated to </a:t>
            </a:r>
            <a:r>
              <a:rPr lang="en-US" sz="2400" b="1" dirty="0">
                <a:latin typeface="Arial" panose="020B0604020202020204" pitchFamily="34" charset="0"/>
                <a:cs typeface="Arial" panose="020B0604020202020204" pitchFamily="34" charset="0"/>
              </a:rPr>
              <a:t>Alma 9</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 all CEPH nodes updated to </a:t>
            </a:r>
            <a:r>
              <a:rPr lang="en-US" sz="2400" b="1" dirty="0">
                <a:latin typeface="Arial" panose="020B0604020202020204" pitchFamily="34" charset="0"/>
                <a:cs typeface="Arial" panose="020B0604020202020204" pitchFamily="34" charset="0"/>
              </a:rPr>
              <a:t>Alma 8</a:t>
            </a:r>
            <a:r>
              <a:rPr lang="en-US" sz="2400" dirty="0">
                <a:latin typeface="Arial" panose="020B0604020202020204" pitchFamily="34" charset="0"/>
                <a:cs typeface="Arial" panose="020B0604020202020204" pitchFamily="34" charset="0"/>
              </a:rPr>
              <a:t> and </a:t>
            </a:r>
            <a:r>
              <a:rPr lang="en-US" sz="2400" b="1" dirty="0">
                <a:latin typeface="Arial" panose="020B0604020202020204" pitchFamily="34" charset="0"/>
                <a:cs typeface="Arial" panose="020B0604020202020204" pitchFamily="34" charset="0"/>
              </a:rPr>
              <a:t>CEPH v14</a:t>
            </a:r>
            <a:r>
              <a:rPr lang="en-US" sz="2400" dirty="0">
                <a:latin typeface="Arial" panose="020B0604020202020204" pitchFamily="34" charset="0"/>
                <a:cs typeface="Arial" panose="020B0604020202020204" pitchFamily="34" charset="0"/>
              </a:rPr>
              <a:t> (</a:t>
            </a:r>
            <a:r>
              <a:rPr lang="en-US" sz="2400" b="1" dirty="0">
                <a:latin typeface="Arial" panose="020B0604020202020204" pitchFamily="34" charset="0"/>
                <a:cs typeface="Arial" panose="020B0604020202020204" pitchFamily="34" charset="0"/>
              </a:rPr>
              <a:t>Nautilus</a:t>
            </a:r>
            <a:r>
              <a:rPr lang="en-US" sz="2400" dirty="0">
                <a:latin typeface="Arial" panose="020B0604020202020204" pitchFamily="34" charset="0"/>
                <a:cs typeface="Arial" panose="020B0604020202020204" pitchFamily="34" charset="0"/>
              </a:rPr>
              <a:t>), next: </a:t>
            </a:r>
            <a:r>
              <a:rPr lang="en-US" sz="2400" b="1" dirty="0">
                <a:latin typeface="Arial" panose="020B0604020202020204" pitchFamily="34" charset="0"/>
                <a:cs typeface="Arial" panose="020B0604020202020204" pitchFamily="34" charset="0"/>
              </a:rPr>
              <a:t>Pacific</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 batch system updated to </a:t>
            </a:r>
            <a:r>
              <a:rPr lang="en-US" sz="2400" b="1" dirty="0" err="1">
                <a:latin typeface="Arial" panose="020B0604020202020204" pitchFamily="34" charset="0"/>
                <a:cs typeface="Arial" panose="020B0604020202020204" pitchFamily="34" charset="0"/>
              </a:rPr>
              <a:t>HTCondor</a:t>
            </a:r>
            <a:r>
              <a:rPr lang="en-US" sz="2400" b="1" dirty="0">
                <a:latin typeface="Arial" panose="020B0604020202020204" pitchFamily="34" charset="0"/>
                <a:cs typeface="Arial" panose="020B0604020202020204" pitchFamily="34" charset="0"/>
              </a:rPr>
              <a:t> 10.0</a:t>
            </a:r>
            <a:r>
              <a:rPr lang="en-US" sz="2400" dirty="0">
                <a:latin typeface="Arial" panose="020B0604020202020204" pitchFamily="34" charset="0"/>
                <a:cs typeface="Arial" panose="020B0604020202020204" pitchFamily="34" charset="0"/>
              </a:rPr>
              <a:t>, </a:t>
            </a:r>
            <a:r>
              <a:rPr lang="en-US" sz="2400" b="1" dirty="0">
                <a:latin typeface="Arial" panose="020B0604020202020204" pitchFamily="34" charset="0"/>
                <a:cs typeface="Arial" panose="020B0604020202020204" pitchFamily="34" charset="0"/>
              </a:rPr>
              <a:t>ARC-CE v6.20</a:t>
            </a:r>
            <a:r>
              <a:rPr lang="en-US" sz="2400" dirty="0">
                <a:latin typeface="Arial" panose="020B0604020202020204" pitchFamily="34" charset="0"/>
                <a:cs typeface="Arial" panose="020B0604020202020204" pitchFamily="34" charset="0"/>
              </a:rPr>
              <a:t> (waiting for </a:t>
            </a:r>
            <a:r>
              <a:rPr lang="en-US" sz="2400" b="1" dirty="0">
                <a:latin typeface="Arial" panose="020B0604020202020204" pitchFamily="34" charset="0"/>
                <a:cs typeface="Arial" panose="020B0604020202020204" pitchFamily="34" charset="0"/>
              </a:rPr>
              <a:t>v7</a:t>
            </a:r>
            <a:r>
              <a:rPr lang="en-US" sz="2400" dirty="0">
                <a:latin typeface="Arial" panose="020B0604020202020204" pitchFamily="34" charset="0"/>
                <a:cs typeface="Arial" panose="020B0604020202020204" pitchFamily="34" charset="0"/>
              </a:rPr>
              <a:t>), no </a:t>
            </a:r>
            <a:r>
              <a:rPr lang="en-US" sz="2400" b="1" dirty="0">
                <a:latin typeface="Arial" panose="020B0604020202020204" pitchFamily="34" charset="0"/>
                <a:cs typeface="Arial" panose="020B0604020202020204" pitchFamily="34" charset="0"/>
              </a:rPr>
              <a:t>ARGUS</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 updated monitoring services: </a:t>
            </a:r>
            <a:r>
              <a:rPr lang="en-US" sz="2400" b="1" dirty="0">
                <a:latin typeface="Arial" panose="020B0604020202020204" pitchFamily="34" charset="0"/>
                <a:cs typeface="Arial" panose="020B0604020202020204" pitchFamily="34" charset="0"/>
              </a:rPr>
              <a:t>Prometheus 2.5</a:t>
            </a:r>
            <a:r>
              <a:rPr lang="en-US" sz="2400" dirty="0">
                <a:latin typeface="Arial" panose="020B0604020202020204" pitchFamily="34" charset="0"/>
                <a:cs typeface="Arial" panose="020B0604020202020204" pitchFamily="34" charset="0"/>
              </a:rPr>
              <a:t>, </a:t>
            </a:r>
            <a:r>
              <a:rPr lang="en-US" sz="2400" b="1" dirty="0">
                <a:latin typeface="Arial" panose="020B0604020202020204" pitchFamily="34" charset="0"/>
                <a:cs typeface="Arial" panose="020B0604020202020204" pitchFamily="34" charset="0"/>
              </a:rPr>
              <a:t>Loki 3</a:t>
            </a:r>
            <a:r>
              <a:rPr lang="en-US" sz="2400" dirty="0">
                <a:latin typeface="Arial" panose="020B0604020202020204" pitchFamily="34" charset="0"/>
                <a:cs typeface="Arial" panose="020B0604020202020204" pitchFamily="34" charset="0"/>
              </a:rPr>
              <a:t>, </a:t>
            </a:r>
            <a:r>
              <a:rPr lang="en-US" sz="2400" b="1" dirty="0">
                <a:latin typeface="Arial" panose="020B0604020202020204" pitchFamily="34" charset="0"/>
                <a:cs typeface="Arial" panose="020B0604020202020204" pitchFamily="34" charset="0"/>
              </a:rPr>
              <a:t>Grafana 11</a:t>
            </a:r>
            <a:r>
              <a:rPr lang="en-US" sz="2400" dirty="0">
                <a:latin typeface="Arial" panose="020B0604020202020204" pitchFamily="34" charset="0"/>
                <a:cs typeface="Arial" panose="020B0604020202020204" pitchFamily="34" charset="0"/>
              </a:rPr>
              <a:t>, …</a:t>
            </a:r>
          </a:p>
          <a:p>
            <a:pPr>
              <a:lnSpc>
                <a:spcPct val="200000"/>
              </a:lnSpc>
            </a:pPr>
            <a:r>
              <a:rPr lang="en-US" sz="2400" dirty="0">
                <a:latin typeface="Arial" panose="020B0604020202020204" pitchFamily="34" charset="0"/>
                <a:cs typeface="Arial" panose="020B0604020202020204" pitchFamily="34" charset="0"/>
              </a:rPr>
              <a:t>- updated management stuff: </a:t>
            </a:r>
            <a:r>
              <a:rPr lang="en-US" sz="2400" b="1" dirty="0">
                <a:latin typeface="Arial" panose="020B0604020202020204" pitchFamily="34" charset="0"/>
                <a:cs typeface="Arial" panose="020B0604020202020204" pitchFamily="34" charset="0"/>
              </a:rPr>
              <a:t>Ansible v2.14</a:t>
            </a:r>
            <a:r>
              <a:rPr lang="en-US" sz="2400" dirty="0">
                <a:latin typeface="Arial" panose="020B0604020202020204" pitchFamily="34" charset="0"/>
                <a:cs typeface="Arial" panose="020B0604020202020204" pitchFamily="34" charset="0"/>
              </a:rPr>
              <a:t>, </a:t>
            </a:r>
            <a:r>
              <a:rPr lang="en-US" sz="2400" b="1" dirty="0">
                <a:latin typeface="Arial" panose="020B0604020202020204" pitchFamily="34" charset="0"/>
                <a:cs typeface="Arial" panose="020B0604020202020204" pitchFamily="34" charset="0"/>
              </a:rPr>
              <a:t>GitLab v17.3</a:t>
            </a:r>
            <a:r>
              <a:rPr lang="en-US" sz="2400" dirty="0">
                <a:latin typeface="Arial" panose="020B0604020202020204" pitchFamily="34" charset="0"/>
                <a:cs typeface="Arial" panose="020B0604020202020204" pitchFamily="34" charset="0"/>
              </a:rPr>
              <a:t>, …</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 installed </a:t>
            </a:r>
            <a:r>
              <a:rPr lang="en-US" sz="2400" b="1" dirty="0" err="1">
                <a:latin typeface="Arial" panose="020B0604020202020204" pitchFamily="34" charset="0"/>
                <a:cs typeface="Arial" panose="020B0604020202020204" pitchFamily="34" charset="0"/>
              </a:rPr>
              <a:t>perfSONAR</a:t>
            </a:r>
            <a:r>
              <a:rPr lang="en-US" sz="2400" b="1" dirty="0">
                <a:latin typeface="Arial" panose="020B0604020202020204" pitchFamily="34" charset="0"/>
                <a:cs typeface="Arial" panose="020B0604020202020204" pitchFamily="34" charset="0"/>
              </a:rPr>
              <a:t> 5.1 </a:t>
            </a:r>
            <a:r>
              <a:rPr lang="en-US" sz="2400" b="1" dirty="0" err="1">
                <a:latin typeface="Arial" panose="020B0604020202020204" pitchFamily="34" charset="0"/>
                <a:cs typeface="Arial" panose="020B0604020202020204" pitchFamily="34" charset="0"/>
              </a:rPr>
              <a:t>testpoint</a:t>
            </a:r>
            <a:r>
              <a:rPr lang="en-US" sz="2400" dirty="0">
                <a:latin typeface="Arial" panose="020B0604020202020204" pitchFamily="34" charset="0"/>
                <a:cs typeface="Arial" panose="020B0604020202020204" pitchFamily="34" charset="0"/>
              </a:rPr>
              <a:t> (rather than </a:t>
            </a:r>
            <a:r>
              <a:rPr lang="en-US" sz="2400" b="1" dirty="0">
                <a:latin typeface="Arial" panose="020B0604020202020204" pitchFamily="34" charset="0"/>
                <a:cs typeface="Arial" panose="020B0604020202020204" pitchFamily="34" charset="0"/>
              </a:rPr>
              <a:t>toolkit</a:t>
            </a:r>
            <a:r>
              <a:rPr lang="en-US" sz="24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4698929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79BC98D-B392-01AF-BBAF-DD80DDC09A61}"/>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Heterogeneous Compute Cluster</a:t>
            </a:r>
            <a:endParaRPr lang="en-GB" sz="4000" b="1" dirty="0">
              <a:solidFill>
                <a:srgbClr val="0000FF"/>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122D554C-F93A-4606-D8D4-10A80FBF874D}"/>
              </a:ext>
            </a:extLst>
          </p:cNvPr>
          <p:cNvSpPr txBox="1"/>
          <p:nvPr/>
        </p:nvSpPr>
        <p:spPr>
          <a:xfrm>
            <a:off x="5822191" y="3486264"/>
            <a:ext cx="2030854" cy="369332"/>
          </a:xfrm>
          <a:prstGeom prst="rect">
            <a:avLst/>
          </a:prstGeom>
          <a:solidFill>
            <a:schemeClr val="accent4">
              <a:lumMod val="20000"/>
              <a:lumOff val="80000"/>
            </a:schemeClr>
          </a:solidFill>
          <a:ln w="19050">
            <a:solidFill>
              <a:schemeClr val="tx1"/>
            </a:solidFill>
          </a:ln>
        </p:spPr>
        <p:txBody>
          <a:bodyPr wrap="square">
            <a:spAutoFit/>
          </a:bodyPr>
          <a:lstStyle/>
          <a:p>
            <a:r>
              <a:rPr lang="en-GB" sz="1800" i="0" u="none" strike="noStrike" baseline="0" dirty="0">
                <a:solidFill>
                  <a:srgbClr val="000000"/>
                </a:solidFill>
                <a:latin typeface="Arial" panose="020B0604020202020204" pitchFamily="34" charset="0"/>
                <a:cs typeface="Arial" panose="020B0604020202020204" pitchFamily="34" charset="0"/>
              </a:rPr>
              <a:t>Condor Manage</a:t>
            </a:r>
            <a:r>
              <a:rPr lang="en-GB" dirty="0">
                <a:solidFill>
                  <a:srgbClr val="000000"/>
                </a:solidFill>
                <a:latin typeface="Arial" panose="020B0604020202020204" pitchFamily="34" charset="0"/>
                <a:cs typeface="Arial" panose="020B0604020202020204" pitchFamily="34" charset="0"/>
              </a:rPr>
              <a:t>r</a:t>
            </a:r>
            <a:r>
              <a:rPr lang="en-GB" sz="1800" i="0" u="none" strike="noStrike" baseline="0" dirty="0">
                <a:solidFill>
                  <a:srgbClr val="000000"/>
                </a:solidFill>
                <a:latin typeface="Arial" panose="020B0604020202020204" pitchFamily="34" charset="0"/>
                <a:cs typeface="Arial" panose="020B0604020202020204" pitchFamily="34" charset="0"/>
              </a:rPr>
              <a:t> </a:t>
            </a:r>
            <a:endParaRPr lang="en-GB"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E24BD50A-0A85-AB5C-5379-FBA7F6770651}"/>
              </a:ext>
            </a:extLst>
          </p:cNvPr>
          <p:cNvSpPr txBox="1"/>
          <p:nvPr/>
        </p:nvSpPr>
        <p:spPr>
          <a:xfrm>
            <a:off x="10058271" y="2355995"/>
            <a:ext cx="999320" cy="369332"/>
          </a:xfrm>
          <a:prstGeom prst="rect">
            <a:avLst/>
          </a:prstGeom>
          <a:solidFill>
            <a:schemeClr val="accent1">
              <a:lumMod val="20000"/>
              <a:lumOff val="80000"/>
            </a:schemeClr>
          </a:solidFill>
          <a:ln w="19050">
            <a:solidFill>
              <a:schemeClr val="tx1"/>
            </a:solidFill>
          </a:ln>
        </p:spPr>
        <p:txBody>
          <a:bodyPr wrap="square">
            <a:spAutoFit/>
          </a:bodyPr>
          <a:lstStyle/>
          <a:p>
            <a:r>
              <a:rPr lang="en-GB" sz="1800" i="0" u="none" strike="noStrike" baseline="0" dirty="0">
                <a:solidFill>
                  <a:srgbClr val="000000"/>
                </a:solidFill>
                <a:latin typeface="Arial" panose="020B0604020202020204" pitchFamily="34" charset="0"/>
                <a:cs typeface="Arial" panose="020B0604020202020204" pitchFamily="34" charset="0"/>
              </a:rPr>
              <a:t>wn_x86</a:t>
            </a:r>
            <a:endParaRPr lang="en-GB" dirty="0">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752CB2DE-2C14-1EE5-6263-5C973E4092F6}"/>
              </a:ext>
            </a:extLst>
          </p:cNvPr>
          <p:cNvSpPr txBox="1"/>
          <p:nvPr/>
        </p:nvSpPr>
        <p:spPr>
          <a:xfrm>
            <a:off x="10109216" y="4241854"/>
            <a:ext cx="1116441" cy="369332"/>
          </a:xfrm>
          <a:prstGeom prst="rect">
            <a:avLst/>
          </a:prstGeom>
          <a:solidFill>
            <a:schemeClr val="accent2">
              <a:lumMod val="20000"/>
              <a:lumOff val="80000"/>
            </a:schemeClr>
          </a:solidFill>
          <a:ln w="19050">
            <a:solidFill>
              <a:schemeClr val="tx1"/>
            </a:solidFill>
          </a:ln>
        </p:spPr>
        <p:txBody>
          <a:bodyPr wrap="square">
            <a:spAutoFit/>
          </a:bodyPr>
          <a:lstStyle/>
          <a:p>
            <a:r>
              <a:rPr lang="en-GB" sz="1800" i="0" u="none" strike="noStrike" baseline="0" dirty="0" err="1">
                <a:solidFill>
                  <a:srgbClr val="000000"/>
                </a:solidFill>
                <a:latin typeface="Arial" panose="020B0604020202020204" pitchFamily="34" charset="0"/>
                <a:cs typeface="Arial" panose="020B0604020202020204" pitchFamily="34" charset="0"/>
              </a:rPr>
              <a:t>wn_ARM</a:t>
            </a:r>
            <a:endParaRPr lang="en-GB" dirty="0">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CD246CE4-C525-EA12-9E52-7866755D385E}"/>
              </a:ext>
            </a:extLst>
          </p:cNvPr>
          <p:cNvSpPr txBox="1"/>
          <p:nvPr/>
        </p:nvSpPr>
        <p:spPr>
          <a:xfrm>
            <a:off x="870465" y="2527576"/>
            <a:ext cx="3920362" cy="369332"/>
          </a:xfrm>
          <a:prstGeom prst="rect">
            <a:avLst/>
          </a:prstGeom>
          <a:noFill/>
        </p:spPr>
        <p:txBody>
          <a:bodyPr wrap="square">
            <a:spAutoFit/>
          </a:bodyPr>
          <a:lstStyle/>
          <a:p>
            <a:r>
              <a:rPr lang="en-GB" b="1" dirty="0">
                <a:latin typeface="Arial" panose="020B0604020202020204" pitchFamily="34" charset="0"/>
                <a:cs typeface="Arial" panose="020B0604020202020204" pitchFamily="34" charset="0"/>
              </a:rPr>
              <a:t>UKI-SCOTGRID-GLASGOW_CEPH</a:t>
            </a:r>
          </a:p>
        </p:txBody>
      </p:sp>
      <p:sp>
        <p:nvSpPr>
          <p:cNvPr id="12" name="TextBox 11">
            <a:extLst>
              <a:ext uri="{FF2B5EF4-FFF2-40B4-BE49-F238E27FC236}">
                <a16:creationId xmlns:a16="http://schemas.microsoft.com/office/drawing/2014/main" id="{6B4F0E6E-83B3-4376-D624-DB6F46292F23}"/>
              </a:ext>
            </a:extLst>
          </p:cNvPr>
          <p:cNvSpPr txBox="1"/>
          <p:nvPr/>
        </p:nvSpPr>
        <p:spPr>
          <a:xfrm>
            <a:off x="10015811" y="2396979"/>
            <a:ext cx="999320" cy="369332"/>
          </a:xfrm>
          <a:prstGeom prst="rect">
            <a:avLst/>
          </a:prstGeom>
          <a:solidFill>
            <a:schemeClr val="accent1">
              <a:lumMod val="20000"/>
              <a:lumOff val="80000"/>
            </a:schemeClr>
          </a:solidFill>
          <a:ln w="19050">
            <a:solidFill>
              <a:schemeClr val="tx1"/>
            </a:solidFill>
          </a:ln>
        </p:spPr>
        <p:txBody>
          <a:bodyPr wrap="square">
            <a:spAutoFit/>
          </a:bodyPr>
          <a:lstStyle/>
          <a:p>
            <a:r>
              <a:rPr lang="en-GB" sz="1800" i="0" u="none" strike="noStrike" baseline="0" dirty="0">
                <a:solidFill>
                  <a:srgbClr val="000000"/>
                </a:solidFill>
                <a:latin typeface="Arial" panose="020B0604020202020204" pitchFamily="34" charset="0"/>
                <a:cs typeface="Arial" panose="020B0604020202020204" pitchFamily="34" charset="0"/>
              </a:rPr>
              <a:t>wn_x86</a:t>
            </a:r>
            <a:endParaRPr lang="en-GB" dirty="0">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BFD75DAB-9400-5250-9315-F0630905B531}"/>
              </a:ext>
            </a:extLst>
          </p:cNvPr>
          <p:cNvSpPr txBox="1"/>
          <p:nvPr/>
        </p:nvSpPr>
        <p:spPr>
          <a:xfrm>
            <a:off x="9973351" y="2437963"/>
            <a:ext cx="999320" cy="369332"/>
          </a:xfrm>
          <a:prstGeom prst="rect">
            <a:avLst/>
          </a:prstGeom>
          <a:solidFill>
            <a:schemeClr val="accent1">
              <a:lumMod val="20000"/>
              <a:lumOff val="80000"/>
            </a:schemeClr>
          </a:solidFill>
          <a:ln w="19050">
            <a:solidFill>
              <a:schemeClr val="tx1"/>
            </a:solidFill>
          </a:ln>
        </p:spPr>
        <p:txBody>
          <a:bodyPr wrap="square">
            <a:spAutoFit/>
          </a:bodyPr>
          <a:lstStyle/>
          <a:p>
            <a:r>
              <a:rPr lang="en-GB" sz="1800" i="0" u="none" strike="noStrike" baseline="0" dirty="0">
                <a:solidFill>
                  <a:srgbClr val="000000"/>
                </a:solidFill>
                <a:latin typeface="Arial" panose="020B0604020202020204" pitchFamily="34" charset="0"/>
                <a:cs typeface="Arial" panose="020B0604020202020204" pitchFamily="34" charset="0"/>
              </a:rPr>
              <a:t>wn_x86</a:t>
            </a:r>
            <a:endParaRPr lang="en-GB" dirty="0">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974C29D6-27A5-3440-DF10-4E8F42602845}"/>
              </a:ext>
            </a:extLst>
          </p:cNvPr>
          <p:cNvSpPr txBox="1"/>
          <p:nvPr/>
        </p:nvSpPr>
        <p:spPr>
          <a:xfrm>
            <a:off x="9932824" y="2489617"/>
            <a:ext cx="999320" cy="369332"/>
          </a:xfrm>
          <a:prstGeom prst="rect">
            <a:avLst/>
          </a:prstGeom>
          <a:solidFill>
            <a:schemeClr val="accent1">
              <a:lumMod val="20000"/>
              <a:lumOff val="80000"/>
            </a:schemeClr>
          </a:solidFill>
          <a:ln w="19050">
            <a:solidFill>
              <a:schemeClr val="tx1"/>
            </a:solidFill>
          </a:ln>
        </p:spPr>
        <p:txBody>
          <a:bodyPr wrap="square">
            <a:spAutoFit/>
          </a:bodyPr>
          <a:lstStyle/>
          <a:p>
            <a:r>
              <a:rPr lang="en-GB" sz="1800" i="0" u="none" strike="noStrike" baseline="0" dirty="0">
                <a:solidFill>
                  <a:srgbClr val="000000"/>
                </a:solidFill>
                <a:latin typeface="Arial" panose="020B0604020202020204" pitchFamily="34" charset="0"/>
                <a:cs typeface="Arial" panose="020B0604020202020204" pitchFamily="34" charset="0"/>
              </a:rPr>
              <a:t>wn_x86</a:t>
            </a:r>
            <a:endParaRPr lang="en-GB" dirty="0">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DEDFFC58-D88D-ED7B-61D0-F8026AE9B587}"/>
              </a:ext>
            </a:extLst>
          </p:cNvPr>
          <p:cNvSpPr txBox="1"/>
          <p:nvPr/>
        </p:nvSpPr>
        <p:spPr>
          <a:xfrm>
            <a:off x="9883591" y="2541479"/>
            <a:ext cx="999320" cy="369332"/>
          </a:xfrm>
          <a:prstGeom prst="rect">
            <a:avLst/>
          </a:prstGeom>
          <a:solidFill>
            <a:schemeClr val="accent1">
              <a:lumMod val="20000"/>
              <a:lumOff val="80000"/>
            </a:schemeClr>
          </a:solidFill>
          <a:ln w="19050">
            <a:solidFill>
              <a:schemeClr val="tx1"/>
            </a:solidFill>
          </a:ln>
        </p:spPr>
        <p:txBody>
          <a:bodyPr wrap="square">
            <a:spAutoFit/>
          </a:bodyPr>
          <a:lstStyle/>
          <a:p>
            <a:r>
              <a:rPr lang="en-GB" sz="1800" i="0" u="none" strike="noStrike" baseline="0" dirty="0">
                <a:solidFill>
                  <a:srgbClr val="000000"/>
                </a:solidFill>
                <a:latin typeface="Arial" panose="020B0604020202020204" pitchFamily="34" charset="0"/>
                <a:cs typeface="Arial" panose="020B0604020202020204" pitchFamily="34" charset="0"/>
              </a:rPr>
              <a:t>wn_x86</a:t>
            </a:r>
            <a:endParaRPr lang="en-GB" dirty="0">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B35CCDA4-6203-B162-378C-4E78AA4FD786}"/>
              </a:ext>
            </a:extLst>
          </p:cNvPr>
          <p:cNvSpPr txBox="1"/>
          <p:nvPr/>
        </p:nvSpPr>
        <p:spPr>
          <a:xfrm>
            <a:off x="9834358" y="2604927"/>
            <a:ext cx="999320" cy="369332"/>
          </a:xfrm>
          <a:prstGeom prst="rect">
            <a:avLst/>
          </a:prstGeom>
          <a:solidFill>
            <a:schemeClr val="accent1">
              <a:lumMod val="20000"/>
              <a:lumOff val="80000"/>
            </a:schemeClr>
          </a:solidFill>
          <a:ln w="19050">
            <a:solidFill>
              <a:schemeClr val="tx1"/>
            </a:solidFill>
          </a:ln>
        </p:spPr>
        <p:txBody>
          <a:bodyPr wrap="square">
            <a:spAutoFit/>
          </a:bodyPr>
          <a:lstStyle/>
          <a:p>
            <a:r>
              <a:rPr lang="en-GB" sz="1800" i="0" u="none" strike="noStrike" baseline="0" dirty="0">
                <a:solidFill>
                  <a:srgbClr val="000000"/>
                </a:solidFill>
                <a:latin typeface="Arial" panose="020B0604020202020204" pitchFamily="34" charset="0"/>
                <a:cs typeface="Arial" panose="020B0604020202020204" pitchFamily="34" charset="0"/>
              </a:rPr>
              <a:t>wn_x86</a:t>
            </a:r>
            <a:endParaRPr lang="en-GB" dirty="0">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566339F5-019A-91EC-2DEB-5D3F88E51A15}"/>
              </a:ext>
            </a:extLst>
          </p:cNvPr>
          <p:cNvSpPr txBox="1"/>
          <p:nvPr/>
        </p:nvSpPr>
        <p:spPr>
          <a:xfrm>
            <a:off x="10032147" y="4298264"/>
            <a:ext cx="1116441" cy="369332"/>
          </a:xfrm>
          <a:prstGeom prst="rect">
            <a:avLst/>
          </a:prstGeom>
          <a:solidFill>
            <a:schemeClr val="accent2">
              <a:lumMod val="20000"/>
              <a:lumOff val="80000"/>
            </a:schemeClr>
          </a:solidFill>
          <a:ln w="19050">
            <a:solidFill>
              <a:schemeClr val="tx1"/>
            </a:solidFill>
          </a:ln>
        </p:spPr>
        <p:txBody>
          <a:bodyPr wrap="square">
            <a:spAutoFit/>
          </a:bodyPr>
          <a:lstStyle/>
          <a:p>
            <a:r>
              <a:rPr lang="en-GB" sz="1800" i="0" u="none" strike="noStrike" baseline="0" dirty="0" err="1">
                <a:solidFill>
                  <a:srgbClr val="000000"/>
                </a:solidFill>
                <a:latin typeface="Arial" panose="020B0604020202020204" pitchFamily="34" charset="0"/>
                <a:cs typeface="Arial" panose="020B0604020202020204" pitchFamily="34" charset="0"/>
              </a:rPr>
              <a:t>wn_ARM</a:t>
            </a:r>
            <a:endParaRPr lang="en-GB" dirty="0">
              <a:latin typeface="Arial" panose="020B060402020202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3AB64EC0-AD7F-76A5-3474-390A685BE310}"/>
              </a:ext>
            </a:extLst>
          </p:cNvPr>
          <p:cNvSpPr txBox="1"/>
          <p:nvPr/>
        </p:nvSpPr>
        <p:spPr>
          <a:xfrm>
            <a:off x="9955078" y="4350126"/>
            <a:ext cx="1116441" cy="369332"/>
          </a:xfrm>
          <a:prstGeom prst="rect">
            <a:avLst/>
          </a:prstGeom>
          <a:solidFill>
            <a:schemeClr val="accent2">
              <a:lumMod val="20000"/>
              <a:lumOff val="80000"/>
            </a:schemeClr>
          </a:solidFill>
          <a:ln w="19050">
            <a:solidFill>
              <a:schemeClr val="tx1"/>
            </a:solidFill>
          </a:ln>
        </p:spPr>
        <p:txBody>
          <a:bodyPr wrap="square">
            <a:spAutoFit/>
          </a:bodyPr>
          <a:lstStyle/>
          <a:p>
            <a:r>
              <a:rPr lang="en-GB" sz="1800" i="0" u="none" strike="noStrike" baseline="0" dirty="0" err="1">
                <a:solidFill>
                  <a:srgbClr val="000000"/>
                </a:solidFill>
                <a:latin typeface="Arial" panose="020B0604020202020204" pitchFamily="34" charset="0"/>
                <a:cs typeface="Arial" panose="020B0604020202020204" pitchFamily="34" charset="0"/>
              </a:rPr>
              <a:t>wn_ARM</a:t>
            </a:r>
            <a:endParaRPr lang="en-GB" dirty="0">
              <a:latin typeface="Arial" panose="020B06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95B3EC2B-361E-1EE3-E8E0-9D5A70375694}"/>
              </a:ext>
            </a:extLst>
          </p:cNvPr>
          <p:cNvSpPr txBox="1"/>
          <p:nvPr/>
        </p:nvSpPr>
        <p:spPr>
          <a:xfrm>
            <a:off x="9876141" y="4414032"/>
            <a:ext cx="1116441" cy="369332"/>
          </a:xfrm>
          <a:prstGeom prst="rect">
            <a:avLst/>
          </a:prstGeom>
          <a:solidFill>
            <a:schemeClr val="accent2">
              <a:lumMod val="20000"/>
              <a:lumOff val="80000"/>
            </a:schemeClr>
          </a:solidFill>
          <a:ln w="19050">
            <a:solidFill>
              <a:schemeClr val="tx1"/>
            </a:solidFill>
          </a:ln>
        </p:spPr>
        <p:txBody>
          <a:bodyPr wrap="square">
            <a:spAutoFit/>
          </a:bodyPr>
          <a:lstStyle/>
          <a:p>
            <a:r>
              <a:rPr lang="en-GB" sz="1800" i="0" u="none" strike="noStrike" baseline="0" dirty="0" err="1">
                <a:solidFill>
                  <a:srgbClr val="000000"/>
                </a:solidFill>
                <a:latin typeface="Arial" panose="020B0604020202020204" pitchFamily="34" charset="0"/>
                <a:cs typeface="Arial" panose="020B0604020202020204" pitchFamily="34" charset="0"/>
              </a:rPr>
              <a:t>wn_ARM</a:t>
            </a:r>
            <a:endParaRPr lang="en-GB" dirty="0">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ECC52EE7-E257-E378-5B8F-EE0C594EB651}"/>
              </a:ext>
            </a:extLst>
          </p:cNvPr>
          <p:cNvSpPr txBox="1"/>
          <p:nvPr/>
        </p:nvSpPr>
        <p:spPr>
          <a:xfrm>
            <a:off x="9811549" y="4473710"/>
            <a:ext cx="1116441" cy="369332"/>
          </a:xfrm>
          <a:prstGeom prst="rect">
            <a:avLst/>
          </a:prstGeom>
          <a:solidFill>
            <a:schemeClr val="accent2">
              <a:lumMod val="20000"/>
              <a:lumOff val="80000"/>
            </a:schemeClr>
          </a:solidFill>
          <a:ln w="19050">
            <a:solidFill>
              <a:schemeClr val="tx1"/>
            </a:solidFill>
          </a:ln>
        </p:spPr>
        <p:txBody>
          <a:bodyPr wrap="square">
            <a:spAutoFit/>
          </a:bodyPr>
          <a:lstStyle/>
          <a:p>
            <a:r>
              <a:rPr lang="en-GB" sz="1800" i="0" u="none" strike="noStrike" baseline="0" dirty="0" err="1">
                <a:solidFill>
                  <a:srgbClr val="000000"/>
                </a:solidFill>
                <a:latin typeface="Arial" panose="020B0604020202020204" pitchFamily="34" charset="0"/>
                <a:cs typeface="Arial" panose="020B0604020202020204" pitchFamily="34" charset="0"/>
              </a:rPr>
              <a:t>wn_ARM</a:t>
            </a:r>
            <a:endParaRPr lang="en-GB" dirty="0">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D061F0AE-C209-4D03-40BC-53FE1FBCCAA5}"/>
              </a:ext>
            </a:extLst>
          </p:cNvPr>
          <p:cNvSpPr txBox="1"/>
          <p:nvPr/>
        </p:nvSpPr>
        <p:spPr>
          <a:xfrm>
            <a:off x="9736888" y="4518270"/>
            <a:ext cx="1116441" cy="369332"/>
          </a:xfrm>
          <a:prstGeom prst="rect">
            <a:avLst/>
          </a:prstGeom>
          <a:solidFill>
            <a:schemeClr val="accent2">
              <a:lumMod val="20000"/>
              <a:lumOff val="80000"/>
            </a:schemeClr>
          </a:solidFill>
          <a:ln w="19050">
            <a:solidFill>
              <a:schemeClr val="tx1"/>
            </a:solidFill>
          </a:ln>
        </p:spPr>
        <p:txBody>
          <a:bodyPr wrap="square">
            <a:spAutoFit/>
          </a:bodyPr>
          <a:lstStyle/>
          <a:p>
            <a:r>
              <a:rPr lang="en-GB" sz="1800" i="0" u="none" strike="noStrike" baseline="0" dirty="0" err="1">
                <a:solidFill>
                  <a:srgbClr val="000000"/>
                </a:solidFill>
                <a:latin typeface="Arial" panose="020B0604020202020204" pitchFamily="34" charset="0"/>
                <a:cs typeface="Arial" panose="020B0604020202020204" pitchFamily="34" charset="0"/>
              </a:rPr>
              <a:t>wn_ARM</a:t>
            </a:r>
            <a:endParaRPr lang="en-GB" dirty="0">
              <a:latin typeface="Arial" panose="020B0604020202020204" pitchFamily="34" charset="0"/>
              <a:cs typeface="Arial" panose="020B0604020202020204" pitchFamily="34" charset="0"/>
            </a:endParaRPr>
          </a:p>
        </p:txBody>
      </p:sp>
      <p:sp>
        <p:nvSpPr>
          <p:cNvPr id="23" name="TextBox 22">
            <a:extLst>
              <a:ext uri="{FF2B5EF4-FFF2-40B4-BE49-F238E27FC236}">
                <a16:creationId xmlns:a16="http://schemas.microsoft.com/office/drawing/2014/main" id="{CA4C54B4-B8E6-7B94-CA82-CFFB847F64AD}"/>
              </a:ext>
            </a:extLst>
          </p:cNvPr>
          <p:cNvSpPr txBox="1"/>
          <p:nvPr/>
        </p:nvSpPr>
        <p:spPr>
          <a:xfrm>
            <a:off x="9672556" y="4582176"/>
            <a:ext cx="1116441" cy="369332"/>
          </a:xfrm>
          <a:prstGeom prst="rect">
            <a:avLst/>
          </a:prstGeom>
          <a:solidFill>
            <a:schemeClr val="accent2">
              <a:lumMod val="20000"/>
              <a:lumOff val="80000"/>
            </a:schemeClr>
          </a:solidFill>
          <a:ln w="19050">
            <a:solidFill>
              <a:schemeClr val="tx1"/>
            </a:solidFill>
          </a:ln>
        </p:spPr>
        <p:txBody>
          <a:bodyPr wrap="square">
            <a:spAutoFit/>
          </a:bodyPr>
          <a:lstStyle/>
          <a:p>
            <a:r>
              <a:rPr lang="en-GB" sz="1800" i="0" u="none" strike="noStrike" baseline="0" dirty="0" err="1">
                <a:solidFill>
                  <a:srgbClr val="000000"/>
                </a:solidFill>
                <a:latin typeface="Arial" panose="020B0604020202020204" pitchFamily="34" charset="0"/>
                <a:cs typeface="Arial" panose="020B0604020202020204" pitchFamily="34" charset="0"/>
              </a:rPr>
              <a:t>wn_ARM</a:t>
            </a:r>
            <a:endParaRPr lang="en-GB" dirty="0">
              <a:latin typeface="Arial" panose="020B060402020202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889C9F3E-7EF0-642F-8A0C-048B904171BA}"/>
              </a:ext>
            </a:extLst>
          </p:cNvPr>
          <p:cNvSpPr txBox="1"/>
          <p:nvPr/>
        </p:nvSpPr>
        <p:spPr>
          <a:xfrm>
            <a:off x="9780424" y="2660842"/>
            <a:ext cx="999320" cy="369332"/>
          </a:xfrm>
          <a:prstGeom prst="rect">
            <a:avLst/>
          </a:prstGeom>
          <a:solidFill>
            <a:schemeClr val="accent1">
              <a:lumMod val="20000"/>
              <a:lumOff val="80000"/>
            </a:schemeClr>
          </a:solidFill>
          <a:ln w="19050">
            <a:solidFill>
              <a:schemeClr val="tx1"/>
            </a:solidFill>
          </a:ln>
        </p:spPr>
        <p:txBody>
          <a:bodyPr wrap="square">
            <a:spAutoFit/>
          </a:bodyPr>
          <a:lstStyle/>
          <a:p>
            <a:r>
              <a:rPr lang="en-GB" sz="1800" i="0" u="none" strike="noStrike" baseline="0" dirty="0">
                <a:solidFill>
                  <a:srgbClr val="000000"/>
                </a:solidFill>
                <a:latin typeface="Arial" panose="020B0604020202020204" pitchFamily="34" charset="0"/>
                <a:cs typeface="Arial" panose="020B0604020202020204" pitchFamily="34" charset="0"/>
              </a:rPr>
              <a:t>wn_x86</a:t>
            </a:r>
            <a:endParaRPr lang="en-GB" dirty="0">
              <a:latin typeface="Arial" panose="020B0604020202020204" pitchFamily="34" charset="0"/>
              <a:cs typeface="Arial" panose="020B0604020202020204" pitchFamily="34" charset="0"/>
            </a:endParaRPr>
          </a:p>
        </p:txBody>
      </p:sp>
      <p:sp>
        <p:nvSpPr>
          <p:cNvPr id="25" name="TextBox 24">
            <a:extLst>
              <a:ext uri="{FF2B5EF4-FFF2-40B4-BE49-F238E27FC236}">
                <a16:creationId xmlns:a16="http://schemas.microsoft.com/office/drawing/2014/main" id="{C40F6E8C-A5F4-5CC5-6512-DB98EC9C95FA}"/>
              </a:ext>
            </a:extLst>
          </p:cNvPr>
          <p:cNvSpPr txBox="1"/>
          <p:nvPr/>
        </p:nvSpPr>
        <p:spPr>
          <a:xfrm>
            <a:off x="9726490" y="2733779"/>
            <a:ext cx="999320" cy="369332"/>
          </a:xfrm>
          <a:prstGeom prst="rect">
            <a:avLst/>
          </a:prstGeom>
          <a:solidFill>
            <a:schemeClr val="accent1">
              <a:lumMod val="20000"/>
              <a:lumOff val="80000"/>
            </a:schemeClr>
          </a:solidFill>
          <a:ln w="19050">
            <a:solidFill>
              <a:schemeClr val="tx1"/>
            </a:solidFill>
          </a:ln>
        </p:spPr>
        <p:txBody>
          <a:bodyPr wrap="square">
            <a:spAutoFit/>
          </a:bodyPr>
          <a:lstStyle/>
          <a:p>
            <a:r>
              <a:rPr lang="en-GB" sz="1800" i="0" u="none" strike="noStrike" baseline="0" dirty="0">
                <a:solidFill>
                  <a:srgbClr val="000000"/>
                </a:solidFill>
                <a:latin typeface="Arial" panose="020B0604020202020204" pitchFamily="34" charset="0"/>
                <a:cs typeface="Arial" panose="020B0604020202020204" pitchFamily="34" charset="0"/>
              </a:rPr>
              <a:t>wn_x86</a:t>
            </a:r>
            <a:endParaRPr lang="en-GB" dirty="0">
              <a:latin typeface="Arial" panose="020B0604020202020204" pitchFamily="34" charset="0"/>
              <a:cs typeface="Arial" panose="020B0604020202020204" pitchFamily="34" charset="0"/>
            </a:endParaRPr>
          </a:p>
        </p:txBody>
      </p:sp>
      <p:sp>
        <p:nvSpPr>
          <p:cNvPr id="26" name="TextBox 25">
            <a:extLst>
              <a:ext uri="{FF2B5EF4-FFF2-40B4-BE49-F238E27FC236}">
                <a16:creationId xmlns:a16="http://schemas.microsoft.com/office/drawing/2014/main" id="{48A024BD-8608-C42F-FDD3-AC44C8E9D7C5}"/>
              </a:ext>
            </a:extLst>
          </p:cNvPr>
          <p:cNvSpPr txBox="1"/>
          <p:nvPr/>
        </p:nvSpPr>
        <p:spPr>
          <a:xfrm>
            <a:off x="9672556" y="2778731"/>
            <a:ext cx="999320" cy="369332"/>
          </a:xfrm>
          <a:prstGeom prst="rect">
            <a:avLst/>
          </a:prstGeom>
          <a:solidFill>
            <a:schemeClr val="accent1">
              <a:lumMod val="20000"/>
              <a:lumOff val="80000"/>
            </a:schemeClr>
          </a:solidFill>
          <a:ln w="19050">
            <a:solidFill>
              <a:schemeClr val="tx1"/>
            </a:solidFill>
          </a:ln>
        </p:spPr>
        <p:txBody>
          <a:bodyPr wrap="square">
            <a:spAutoFit/>
          </a:bodyPr>
          <a:lstStyle/>
          <a:p>
            <a:r>
              <a:rPr lang="en-GB" sz="1800" i="0" u="none" strike="noStrike" baseline="0" dirty="0">
                <a:solidFill>
                  <a:srgbClr val="000000"/>
                </a:solidFill>
                <a:latin typeface="Arial" panose="020B0604020202020204" pitchFamily="34" charset="0"/>
                <a:cs typeface="Arial" panose="020B0604020202020204" pitchFamily="34" charset="0"/>
              </a:rPr>
              <a:t>wn_x86</a:t>
            </a:r>
            <a:endParaRPr lang="en-GB" dirty="0">
              <a:latin typeface="Arial" panose="020B0604020202020204" pitchFamily="34" charset="0"/>
              <a:cs typeface="Arial" panose="020B0604020202020204" pitchFamily="34" charset="0"/>
            </a:endParaRPr>
          </a:p>
        </p:txBody>
      </p:sp>
      <p:sp>
        <p:nvSpPr>
          <p:cNvPr id="28" name="TextBox 27">
            <a:extLst>
              <a:ext uri="{FF2B5EF4-FFF2-40B4-BE49-F238E27FC236}">
                <a16:creationId xmlns:a16="http://schemas.microsoft.com/office/drawing/2014/main" id="{CFA18E4D-F574-4341-7AE1-C17F58A221E1}"/>
              </a:ext>
            </a:extLst>
          </p:cNvPr>
          <p:cNvSpPr txBox="1"/>
          <p:nvPr/>
        </p:nvSpPr>
        <p:spPr>
          <a:xfrm>
            <a:off x="1074719" y="3051368"/>
            <a:ext cx="2585543" cy="369332"/>
          </a:xfrm>
          <a:prstGeom prst="rect">
            <a:avLst/>
          </a:prstGeom>
          <a:solidFill>
            <a:schemeClr val="accent6">
              <a:lumMod val="20000"/>
              <a:lumOff val="80000"/>
            </a:schemeClr>
          </a:solidFill>
          <a:ln w="19050">
            <a:solidFill>
              <a:schemeClr val="tx1"/>
            </a:solidFill>
          </a:ln>
        </p:spPr>
        <p:txBody>
          <a:bodyPr wrap="square">
            <a:spAutoFit/>
          </a:bodyPr>
          <a:lstStyle/>
          <a:p>
            <a:r>
              <a:rPr lang="en-GB" dirty="0">
                <a:latin typeface="Arial" panose="020B0604020202020204" pitchFamily="34" charset="0"/>
                <a:cs typeface="Arial" panose="020B0604020202020204" pitchFamily="34" charset="0"/>
              </a:rPr>
              <a:t>ce01.gla.scotgrid.ac.uk</a:t>
            </a:r>
          </a:p>
        </p:txBody>
      </p:sp>
      <p:sp>
        <p:nvSpPr>
          <p:cNvPr id="29" name="TextBox 28">
            <a:extLst>
              <a:ext uri="{FF2B5EF4-FFF2-40B4-BE49-F238E27FC236}">
                <a16:creationId xmlns:a16="http://schemas.microsoft.com/office/drawing/2014/main" id="{FB18B4E2-7AA9-968F-0EA6-0B55E3A45192}"/>
              </a:ext>
            </a:extLst>
          </p:cNvPr>
          <p:cNvSpPr txBox="1"/>
          <p:nvPr/>
        </p:nvSpPr>
        <p:spPr>
          <a:xfrm>
            <a:off x="1236847" y="3363829"/>
            <a:ext cx="2585543" cy="369332"/>
          </a:xfrm>
          <a:prstGeom prst="rect">
            <a:avLst/>
          </a:prstGeom>
          <a:solidFill>
            <a:schemeClr val="accent6">
              <a:lumMod val="20000"/>
              <a:lumOff val="80000"/>
            </a:schemeClr>
          </a:solidFill>
          <a:ln w="19050">
            <a:solidFill>
              <a:schemeClr val="tx1"/>
            </a:solidFill>
          </a:ln>
        </p:spPr>
        <p:txBody>
          <a:bodyPr wrap="square">
            <a:spAutoFit/>
          </a:bodyPr>
          <a:lstStyle/>
          <a:p>
            <a:r>
              <a:rPr lang="en-GB" dirty="0">
                <a:latin typeface="Arial" panose="020B0604020202020204" pitchFamily="34" charset="0"/>
                <a:cs typeface="Arial" panose="020B0604020202020204" pitchFamily="34" charset="0"/>
              </a:rPr>
              <a:t>ce02.gla.scotgrid.ac.uk</a:t>
            </a:r>
          </a:p>
        </p:txBody>
      </p:sp>
      <p:sp>
        <p:nvSpPr>
          <p:cNvPr id="30" name="TextBox 29">
            <a:extLst>
              <a:ext uri="{FF2B5EF4-FFF2-40B4-BE49-F238E27FC236}">
                <a16:creationId xmlns:a16="http://schemas.microsoft.com/office/drawing/2014/main" id="{10C05EC3-441B-9304-2732-599400F81A85}"/>
              </a:ext>
            </a:extLst>
          </p:cNvPr>
          <p:cNvSpPr txBox="1"/>
          <p:nvPr/>
        </p:nvSpPr>
        <p:spPr>
          <a:xfrm>
            <a:off x="1455760" y="3681672"/>
            <a:ext cx="2585543" cy="369332"/>
          </a:xfrm>
          <a:prstGeom prst="rect">
            <a:avLst/>
          </a:prstGeom>
          <a:solidFill>
            <a:schemeClr val="accent6">
              <a:lumMod val="20000"/>
              <a:lumOff val="80000"/>
            </a:schemeClr>
          </a:solidFill>
          <a:ln w="19050">
            <a:solidFill>
              <a:schemeClr val="tx1"/>
            </a:solidFill>
          </a:ln>
        </p:spPr>
        <p:txBody>
          <a:bodyPr wrap="square">
            <a:spAutoFit/>
          </a:bodyPr>
          <a:lstStyle/>
          <a:p>
            <a:r>
              <a:rPr lang="en-GB" dirty="0">
                <a:latin typeface="Arial" panose="020B0604020202020204" pitchFamily="34" charset="0"/>
                <a:cs typeface="Arial" panose="020B0604020202020204" pitchFamily="34" charset="0"/>
              </a:rPr>
              <a:t>ce03.gla.scotgrid.ac.uk</a:t>
            </a:r>
          </a:p>
        </p:txBody>
      </p:sp>
      <p:sp>
        <p:nvSpPr>
          <p:cNvPr id="31" name="TextBox 30">
            <a:extLst>
              <a:ext uri="{FF2B5EF4-FFF2-40B4-BE49-F238E27FC236}">
                <a16:creationId xmlns:a16="http://schemas.microsoft.com/office/drawing/2014/main" id="{412AD657-AA1F-1BEA-B9FF-F299EE8004C3}"/>
              </a:ext>
            </a:extLst>
          </p:cNvPr>
          <p:cNvSpPr txBox="1"/>
          <p:nvPr/>
        </p:nvSpPr>
        <p:spPr>
          <a:xfrm>
            <a:off x="1668428" y="3994133"/>
            <a:ext cx="2585543" cy="369332"/>
          </a:xfrm>
          <a:prstGeom prst="rect">
            <a:avLst/>
          </a:prstGeom>
          <a:solidFill>
            <a:schemeClr val="accent6">
              <a:lumMod val="20000"/>
              <a:lumOff val="80000"/>
            </a:schemeClr>
          </a:solidFill>
          <a:ln w="19050">
            <a:solidFill>
              <a:schemeClr val="tx1"/>
            </a:solidFill>
          </a:ln>
        </p:spPr>
        <p:txBody>
          <a:bodyPr wrap="square">
            <a:spAutoFit/>
          </a:bodyPr>
          <a:lstStyle/>
          <a:p>
            <a:r>
              <a:rPr lang="en-GB" dirty="0">
                <a:latin typeface="Arial" panose="020B0604020202020204" pitchFamily="34" charset="0"/>
                <a:cs typeface="Arial" panose="020B0604020202020204" pitchFamily="34" charset="0"/>
              </a:rPr>
              <a:t>ce04.gla.scotgrid.ac.uk</a:t>
            </a:r>
          </a:p>
        </p:txBody>
      </p:sp>
      <p:cxnSp>
        <p:nvCxnSpPr>
          <p:cNvPr id="33" name="Straight Arrow Connector 32">
            <a:extLst>
              <a:ext uri="{FF2B5EF4-FFF2-40B4-BE49-F238E27FC236}">
                <a16:creationId xmlns:a16="http://schemas.microsoft.com/office/drawing/2014/main" id="{2C66946B-91C2-5359-1430-3C482416E29B}"/>
              </a:ext>
            </a:extLst>
          </p:cNvPr>
          <p:cNvCxnSpPr>
            <a:cxnSpLocks/>
          </p:cNvCxnSpPr>
          <p:nvPr/>
        </p:nvCxnSpPr>
        <p:spPr>
          <a:xfrm>
            <a:off x="4182894" y="3669585"/>
            <a:ext cx="1550664" cy="0"/>
          </a:xfrm>
          <a:prstGeom prst="straightConnector1">
            <a:avLst/>
          </a:prstGeom>
          <a:ln w="38100" cmpd="dbl">
            <a:solidFill>
              <a:srgbClr val="7030A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FFF12023-9628-FE88-8688-51FB11F0E756}"/>
              </a:ext>
            </a:extLst>
          </p:cNvPr>
          <p:cNvCxnSpPr>
            <a:cxnSpLocks/>
          </p:cNvCxnSpPr>
          <p:nvPr/>
        </p:nvCxnSpPr>
        <p:spPr>
          <a:xfrm flipV="1">
            <a:off x="7930051" y="2955371"/>
            <a:ext cx="1661421" cy="667160"/>
          </a:xfrm>
          <a:prstGeom prst="straightConnector1">
            <a:avLst/>
          </a:prstGeom>
          <a:ln w="19050">
            <a:solidFill>
              <a:srgbClr val="0066FF"/>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8513E8C8-9FDF-D278-538C-3125BF9695A1}"/>
              </a:ext>
            </a:extLst>
          </p:cNvPr>
          <p:cNvCxnSpPr>
            <a:cxnSpLocks/>
          </p:cNvCxnSpPr>
          <p:nvPr/>
        </p:nvCxnSpPr>
        <p:spPr>
          <a:xfrm>
            <a:off x="7930051" y="3711671"/>
            <a:ext cx="1661421" cy="1022605"/>
          </a:xfrm>
          <a:prstGeom prst="straightConnector1">
            <a:avLst/>
          </a:prstGeom>
          <a:ln w="19050">
            <a:solidFill>
              <a:srgbClr val="FF3300"/>
            </a:solidFill>
            <a:tailEnd type="stealth" w="lg" len="lg"/>
          </a:ln>
        </p:spPr>
        <p:style>
          <a:lnRef idx="1">
            <a:schemeClr val="accent1"/>
          </a:lnRef>
          <a:fillRef idx="0">
            <a:schemeClr val="accent1"/>
          </a:fillRef>
          <a:effectRef idx="0">
            <a:schemeClr val="accent1"/>
          </a:effectRef>
          <a:fontRef idx="minor">
            <a:schemeClr val="tx1"/>
          </a:fontRef>
        </p:style>
      </p:cxnSp>
      <p:sp>
        <p:nvSpPr>
          <p:cNvPr id="50" name="Arc 49">
            <a:extLst>
              <a:ext uri="{FF2B5EF4-FFF2-40B4-BE49-F238E27FC236}">
                <a16:creationId xmlns:a16="http://schemas.microsoft.com/office/drawing/2014/main" id="{EE4092A6-C305-11E0-A28B-100278AFF560}"/>
              </a:ext>
            </a:extLst>
          </p:cNvPr>
          <p:cNvSpPr/>
          <p:nvPr/>
        </p:nvSpPr>
        <p:spPr>
          <a:xfrm rot="5400000" flipV="1">
            <a:off x="-1176284" y="652003"/>
            <a:ext cx="4256924" cy="1862409"/>
          </a:xfrm>
          <a:prstGeom prst="arc">
            <a:avLst>
              <a:gd name="adj1" fmla="val 19226718"/>
              <a:gd name="adj2" fmla="val 0"/>
            </a:avLst>
          </a:prstGeom>
          <a:ln w="19050">
            <a:solidFill>
              <a:srgbClr val="7030A0"/>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1" name="TextBox 50">
            <a:extLst>
              <a:ext uri="{FF2B5EF4-FFF2-40B4-BE49-F238E27FC236}">
                <a16:creationId xmlns:a16="http://schemas.microsoft.com/office/drawing/2014/main" id="{32C6A1C5-EBCF-5273-2E87-2EC04CD1C7CF}"/>
              </a:ext>
            </a:extLst>
          </p:cNvPr>
          <p:cNvSpPr txBox="1"/>
          <p:nvPr/>
        </p:nvSpPr>
        <p:spPr>
          <a:xfrm>
            <a:off x="-1" y="2158244"/>
            <a:ext cx="816531" cy="369332"/>
          </a:xfrm>
          <a:prstGeom prst="rect">
            <a:avLst/>
          </a:prstGeom>
          <a:noFill/>
        </p:spPr>
        <p:txBody>
          <a:bodyPr wrap="square">
            <a:spAutoFit/>
          </a:bodyPr>
          <a:lstStyle/>
          <a:p>
            <a:r>
              <a:rPr lang="en-GB" b="1" dirty="0">
                <a:latin typeface="Arial" panose="020B0604020202020204" pitchFamily="34" charset="0"/>
                <a:cs typeface="Arial" panose="020B0604020202020204" pitchFamily="34" charset="0"/>
              </a:rPr>
              <a:t>jobs</a:t>
            </a:r>
          </a:p>
        </p:txBody>
      </p:sp>
      <p:sp>
        <p:nvSpPr>
          <p:cNvPr id="52" name="TextBox 51">
            <a:extLst>
              <a:ext uri="{FF2B5EF4-FFF2-40B4-BE49-F238E27FC236}">
                <a16:creationId xmlns:a16="http://schemas.microsoft.com/office/drawing/2014/main" id="{5B9BEAD8-E8F9-EE59-A1F7-3FEAD78B4A0F}"/>
              </a:ext>
            </a:extLst>
          </p:cNvPr>
          <p:cNvSpPr txBox="1"/>
          <p:nvPr/>
        </p:nvSpPr>
        <p:spPr>
          <a:xfrm>
            <a:off x="7845966" y="2795000"/>
            <a:ext cx="1499917" cy="369332"/>
          </a:xfrm>
          <a:prstGeom prst="rect">
            <a:avLst/>
          </a:prstGeom>
          <a:noFill/>
        </p:spPr>
        <p:txBody>
          <a:bodyPr wrap="square">
            <a:spAutoFit/>
          </a:bodyPr>
          <a:lstStyle/>
          <a:p>
            <a:r>
              <a:rPr lang="en-GB" dirty="0">
                <a:latin typeface="Arial" panose="020B0604020202020204" pitchFamily="34" charset="0"/>
                <a:cs typeface="Arial" panose="020B0604020202020204" pitchFamily="34" charset="0"/>
              </a:rPr>
              <a:t>x86 queue</a:t>
            </a:r>
          </a:p>
        </p:txBody>
      </p:sp>
      <p:sp>
        <p:nvSpPr>
          <p:cNvPr id="53" name="TextBox 52">
            <a:extLst>
              <a:ext uri="{FF2B5EF4-FFF2-40B4-BE49-F238E27FC236}">
                <a16:creationId xmlns:a16="http://schemas.microsoft.com/office/drawing/2014/main" id="{A49D1CA3-D829-D369-3200-8519E4AECA0E}"/>
              </a:ext>
            </a:extLst>
          </p:cNvPr>
          <p:cNvSpPr txBox="1"/>
          <p:nvPr/>
        </p:nvSpPr>
        <p:spPr>
          <a:xfrm>
            <a:off x="7841690" y="4429273"/>
            <a:ext cx="1499917" cy="369332"/>
          </a:xfrm>
          <a:prstGeom prst="rect">
            <a:avLst/>
          </a:prstGeom>
          <a:noFill/>
        </p:spPr>
        <p:txBody>
          <a:bodyPr wrap="square">
            <a:spAutoFit/>
          </a:bodyPr>
          <a:lstStyle/>
          <a:p>
            <a:r>
              <a:rPr lang="en-GB" dirty="0">
                <a:latin typeface="Arial" panose="020B0604020202020204" pitchFamily="34" charset="0"/>
                <a:cs typeface="Arial" panose="020B0604020202020204" pitchFamily="34" charset="0"/>
              </a:rPr>
              <a:t>ARM queue</a:t>
            </a:r>
          </a:p>
        </p:txBody>
      </p:sp>
      <p:sp>
        <p:nvSpPr>
          <p:cNvPr id="54" name="TextBox 53">
            <a:extLst>
              <a:ext uri="{FF2B5EF4-FFF2-40B4-BE49-F238E27FC236}">
                <a16:creationId xmlns:a16="http://schemas.microsoft.com/office/drawing/2014/main" id="{D6C2F9A9-9360-4129-56EC-0777EA695D65}"/>
              </a:ext>
            </a:extLst>
          </p:cNvPr>
          <p:cNvSpPr txBox="1"/>
          <p:nvPr/>
        </p:nvSpPr>
        <p:spPr>
          <a:xfrm>
            <a:off x="9955078" y="1915316"/>
            <a:ext cx="1776479" cy="369332"/>
          </a:xfrm>
          <a:prstGeom prst="rect">
            <a:avLst/>
          </a:prstGeom>
          <a:noFill/>
        </p:spPr>
        <p:txBody>
          <a:bodyPr wrap="square">
            <a:spAutoFit/>
          </a:bodyPr>
          <a:lstStyle/>
          <a:p>
            <a:r>
              <a:rPr lang="en-GB" dirty="0">
                <a:latin typeface="Arial" panose="020B0604020202020204" pitchFamily="34" charset="0"/>
                <a:cs typeface="Arial" panose="020B0604020202020204" pitchFamily="34" charset="0"/>
              </a:rPr>
              <a:t>~15k cores (</a:t>
            </a:r>
            <a:r>
              <a:rPr lang="en-GB" dirty="0" err="1">
                <a:latin typeface="Arial" panose="020B0604020202020204" pitchFamily="34" charset="0"/>
                <a:cs typeface="Arial" panose="020B0604020202020204" pitchFamily="34" charset="0"/>
              </a:rPr>
              <a:t>ht</a:t>
            </a:r>
            <a:r>
              <a:rPr lang="en-GB" dirty="0">
                <a:latin typeface="Arial" panose="020B0604020202020204" pitchFamily="34" charset="0"/>
                <a:cs typeface="Arial" panose="020B0604020202020204" pitchFamily="34" charset="0"/>
              </a:rPr>
              <a:t>)</a:t>
            </a:r>
          </a:p>
        </p:txBody>
      </p:sp>
      <p:sp>
        <p:nvSpPr>
          <p:cNvPr id="55" name="TextBox 54">
            <a:extLst>
              <a:ext uri="{FF2B5EF4-FFF2-40B4-BE49-F238E27FC236}">
                <a16:creationId xmlns:a16="http://schemas.microsoft.com/office/drawing/2014/main" id="{920556CA-5892-678A-274D-CA19E3943E4B}"/>
              </a:ext>
            </a:extLst>
          </p:cNvPr>
          <p:cNvSpPr txBox="1"/>
          <p:nvPr/>
        </p:nvSpPr>
        <p:spPr>
          <a:xfrm>
            <a:off x="9932824" y="3810998"/>
            <a:ext cx="1499917" cy="369332"/>
          </a:xfrm>
          <a:prstGeom prst="rect">
            <a:avLst/>
          </a:prstGeom>
          <a:noFill/>
        </p:spPr>
        <p:txBody>
          <a:bodyPr wrap="square">
            <a:spAutoFit/>
          </a:bodyPr>
          <a:lstStyle/>
          <a:p>
            <a:r>
              <a:rPr lang="en-GB" dirty="0">
                <a:latin typeface="Arial" panose="020B0604020202020204" pitchFamily="34" charset="0"/>
                <a:cs typeface="Arial" panose="020B0604020202020204" pitchFamily="34" charset="0"/>
              </a:rPr>
              <a:t>~4k cores</a:t>
            </a:r>
          </a:p>
        </p:txBody>
      </p:sp>
      <p:pic>
        <p:nvPicPr>
          <p:cNvPr id="56" name="Picture 55">
            <a:extLst>
              <a:ext uri="{FF2B5EF4-FFF2-40B4-BE49-F238E27FC236}">
                <a16:creationId xmlns:a16="http://schemas.microsoft.com/office/drawing/2014/main" id="{23EA8F85-3AA7-61C6-C8DE-8206D04B3AD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73830" y="3003906"/>
            <a:ext cx="439052" cy="573824"/>
          </a:xfrm>
          <a:prstGeom prst="rect">
            <a:avLst/>
          </a:prstGeom>
        </p:spPr>
      </p:pic>
      <p:pic>
        <p:nvPicPr>
          <p:cNvPr id="57" name="Picture 56">
            <a:extLst>
              <a:ext uri="{FF2B5EF4-FFF2-40B4-BE49-F238E27FC236}">
                <a16:creationId xmlns:a16="http://schemas.microsoft.com/office/drawing/2014/main" id="{F2996AD3-22AF-5553-9C11-160E7958D86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0690" y="3995568"/>
            <a:ext cx="340478" cy="450264"/>
          </a:xfrm>
          <a:prstGeom prst="rect">
            <a:avLst/>
          </a:prstGeom>
        </p:spPr>
      </p:pic>
      <p:sp>
        <p:nvSpPr>
          <p:cNvPr id="58" name="TextBox 57">
            <a:extLst>
              <a:ext uri="{FF2B5EF4-FFF2-40B4-BE49-F238E27FC236}">
                <a16:creationId xmlns:a16="http://schemas.microsoft.com/office/drawing/2014/main" id="{DA4EAFB4-A848-AD06-32DC-3594857819E8}"/>
              </a:ext>
            </a:extLst>
          </p:cNvPr>
          <p:cNvSpPr txBox="1"/>
          <p:nvPr/>
        </p:nvSpPr>
        <p:spPr>
          <a:xfrm>
            <a:off x="1074718" y="5460690"/>
            <a:ext cx="2766916" cy="369332"/>
          </a:xfrm>
          <a:prstGeom prst="rect">
            <a:avLst/>
          </a:prstGeom>
          <a:solidFill>
            <a:schemeClr val="accent6">
              <a:lumMod val="20000"/>
              <a:lumOff val="80000"/>
            </a:schemeClr>
          </a:solidFill>
          <a:ln w="19050">
            <a:solidFill>
              <a:schemeClr val="bg1">
                <a:lumMod val="50000"/>
              </a:schemeClr>
            </a:solidFill>
          </a:ln>
        </p:spPr>
        <p:txBody>
          <a:bodyPr wrap="square">
            <a:spAutoFit/>
          </a:bodyPr>
          <a:lstStyle/>
          <a:p>
            <a:r>
              <a:rPr lang="en-GB" dirty="0">
                <a:solidFill>
                  <a:schemeClr val="bg1">
                    <a:lumMod val="50000"/>
                  </a:schemeClr>
                </a:solidFill>
                <a:latin typeface="Arial" panose="020B0604020202020204" pitchFamily="34" charset="0"/>
                <a:cs typeface="Arial" panose="020B0604020202020204" pitchFamily="34" charset="0"/>
              </a:rPr>
              <a:t>ce-test.gla.scotgrid.ac.uk</a:t>
            </a:r>
          </a:p>
        </p:txBody>
      </p:sp>
      <p:sp>
        <p:nvSpPr>
          <p:cNvPr id="63" name="TextBox 62">
            <a:extLst>
              <a:ext uri="{FF2B5EF4-FFF2-40B4-BE49-F238E27FC236}">
                <a16:creationId xmlns:a16="http://schemas.microsoft.com/office/drawing/2014/main" id="{B5F4A10D-E89D-1A8F-C92A-DDFA6CCE8AC2}"/>
              </a:ext>
            </a:extLst>
          </p:cNvPr>
          <p:cNvSpPr txBox="1"/>
          <p:nvPr/>
        </p:nvSpPr>
        <p:spPr>
          <a:xfrm>
            <a:off x="0" y="633615"/>
            <a:ext cx="12101209" cy="1323439"/>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We started providing </a:t>
            </a:r>
            <a:r>
              <a:rPr lang="en-US" sz="2000" b="1" dirty="0">
                <a:latin typeface="Arial" panose="020B0604020202020204" pitchFamily="34" charset="0"/>
                <a:cs typeface="Arial" panose="020B0604020202020204" pitchFamily="34" charset="0"/>
              </a:rPr>
              <a:t>ARM</a:t>
            </a:r>
            <a:r>
              <a:rPr lang="en-US" sz="2000" dirty="0">
                <a:latin typeface="Arial" panose="020B0604020202020204" pitchFamily="34" charset="0"/>
                <a:cs typeface="Arial" panose="020B0604020202020204" pitchFamily="34" charset="0"/>
              </a:rPr>
              <a:t> resources by creating a separate queue for ARM (former </a:t>
            </a:r>
            <a:r>
              <a:rPr lang="en-US" sz="2000" b="1" dirty="0" err="1">
                <a:latin typeface="Arial" panose="020B0604020202020204" pitchFamily="34" charset="0"/>
                <a:cs typeface="Arial" panose="020B0604020202020204" pitchFamily="34" charset="0"/>
              </a:rPr>
              <a:t>ce</a:t>
            </a:r>
            <a:r>
              <a:rPr lang="en-US" sz="2000" b="1" dirty="0">
                <a:latin typeface="Arial" panose="020B0604020202020204" pitchFamily="34" charset="0"/>
                <a:cs typeface="Arial" panose="020B0604020202020204" pitchFamily="34" charset="0"/>
              </a:rPr>
              <a:t>-test</a:t>
            </a:r>
            <a:r>
              <a:rPr lang="en-US" sz="2000" dirty="0">
                <a:latin typeface="Arial" panose="020B0604020202020204" pitchFamily="34" charset="0"/>
                <a:cs typeface="Arial" panose="020B0604020202020204" pitchFamily="34" charset="0"/>
              </a:rPr>
              <a:t> endpoint).</a:t>
            </a:r>
          </a:p>
          <a:p>
            <a:r>
              <a:rPr lang="en-US" sz="2000" dirty="0">
                <a:latin typeface="Arial" panose="020B0604020202020204" pitchFamily="34" charset="0"/>
                <a:cs typeface="Arial" panose="020B0604020202020204" pitchFamily="34" charset="0"/>
              </a:rPr>
              <a:t>Then, after upgrading the whole </a:t>
            </a:r>
            <a:r>
              <a:rPr lang="en-US" sz="2000" b="1" dirty="0" err="1">
                <a:latin typeface="Arial" panose="020B0604020202020204" pitchFamily="34" charset="0"/>
                <a:cs typeface="Arial" panose="020B0604020202020204" pitchFamily="34" charset="0"/>
              </a:rPr>
              <a:t>HTCondor</a:t>
            </a:r>
            <a:r>
              <a:rPr lang="en-US" sz="2000" dirty="0">
                <a:latin typeface="Arial" panose="020B0604020202020204" pitchFamily="34" charset="0"/>
                <a:cs typeface="Arial" panose="020B0604020202020204" pitchFamily="34" charset="0"/>
              </a:rPr>
              <a:t> cluster to </a:t>
            </a:r>
            <a:r>
              <a:rPr lang="en-US" sz="2000" b="1" dirty="0">
                <a:latin typeface="Arial" panose="020B0604020202020204" pitchFamily="34" charset="0"/>
                <a:cs typeface="Arial" panose="020B0604020202020204" pitchFamily="34" charset="0"/>
              </a:rPr>
              <a:t>v10</a:t>
            </a:r>
            <a:r>
              <a:rPr lang="en-US" sz="2000" dirty="0">
                <a:latin typeface="Arial" panose="020B0604020202020204" pitchFamily="34" charset="0"/>
                <a:cs typeface="Arial" panose="020B0604020202020204" pitchFamily="34" charset="0"/>
              </a:rPr>
              <a:t>, we tried to join the queues …</a:t>
            </a:r>
          </a:p>
          <a:p>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This is the </a:t>
            </a:r>
            <a:r>
              <a:rPr lang="en-US" sz="2000" u="sng" dirty="0">
                <a:latin typeface="Arial" panose="020B0604020202020204" pitchFamily="34" charset="0"/>
                <a:cs typeface="Arial" panose="020B0604020202020204" pitchFamily="34" charset="0"/>
              </a:rPr>
              <a:t>idealized</a:t>
            </a:r>
            <a:r>
              <a:rPr lang="en-US" sz="2000" dirty="0">
                <a:latin typeface="Arial" panose="020B0604020202020204" pitchFamily="34" charset="0"/>
                <a:cs typeface="Arial" panose="020B0604020202020204" pitchFamily="34" charset="0"/>
              </a:rPr>
              <a:t> view of our heterogeneous computing cluster:</a:t>
            </a:r>
          </a:p>
        </p:txBody>
      </p:sp>
      <p:sp>
        <p:nvSpPr>
          <p:cNvPr id="64" name="TextBox 63">
            <a:extLst>
              <a:ext uri="{FF2B5EF4-FFF2-40B4-BE49-F238E27FC236}">
                <a16:creationId xmlns:a16="http://schemas.microsoft.com/office/drawing/2014/main" id="{D9E5A194-61A3-9799-0145-FAC6C6993366}"/>
              </a:ext>
            </a:extLst>
          </p:cNvPr>
          <p:cNvSpPr txBox="1"/>
          <p:nvPr/>
        </p:nvSpPr>
        <p:spPr>
          <a:xfrm>
            <a:off x="1" y="6130101"/>
            <a:ext cx="12192000" cy="707886"/>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The </a:t>
            </a:r>
            <a:r>
              <a:rPr lang="en-US" sz="2000" b="1" dirty="0" err="1">
                <a:latin typeface="Lucida Sans Typewriter" panose="020B0509030504030204" pitchFamily="49" charset="0"/>
                <a:cs typeface="Arial" panose="020B0604020202020204" pitchFamily="34" charset="0"/>
              </a:rPr>
              <a:t>condor_requirements</a:t>
            </a:r>
            <a:r>
              <a:rPr lang="en-US" sz="2000" dirty="0">
                <a:latin typeface="Arial" panose="020B0604020202020204" pitchFamily="34" charset="0"/>
                <a:cs typeface="Arial" panose="020B0604020202020204" pitchFamily="34" charset="0"/>
              </a:rPr>
              <a:t> setting in the ARC-CE configuration modifies the </a:t>
            </a:r>
            <a:r>
              <a:rPr lang="en-US" sz="2000" b="1" dirty="0" err="1">
                <a:latin typeface="Arial" panose="020B0604020202020204" pitchFamily="34" charset="0"/>
                <a:cs typeface="Arial" panose="020B0604020202020204" pitchFamily="34" charset="0"/>
              </a:rPr>
              <a:t>ClassAd</a:t>
            </a:r>
            <a:r>
              <a:rPr lang="en-US" sz="2000" dirty="0">
                <a:latin typeface="Arial" panose="020B0604020202020204" pitchFamily="34" charset="0"/>
                <a:cs typeface="Arial" panose="020B0604020202020204" pitchFamily="34" charset="0"/>
              </a:rPr>
              <a:t> for the jobs that ARC submits to Condor by inserting an architecture request (*) </a:t>
            </a:r>
          </a:p>
        </p:txBody>
      </p:sp>
      <p:sp>
        <p:nvSpPr>
          <p:cNvPr id="66" name="TextBox 65">
            <a:extLst>
              <a:ext uri="{FF2B5EF4-FFF2-40B4-BE49-F238E27FC236}">
                <a16:creationId xmlns:a16="http://schemas.microsoft.com/office/drawing/2014/main" id="{C3004309-25F9-23B3-2A61-90BA550F1C8A}"/>
              </a:ext>
            </a:extLst>
          </p:cNvPr>
          <p:cNvSpPr txBox="1"/>
          <p:nvPr/>
        </p:nvSpPr>
        <p:spPr>
          <a:xfrm rot="20808126">
            <a:off x="851943" y="5145212"/>
            <a:ext cx="1918436" cy="369332"/>
          </a:xfrm>
          <a:prstGeom prst="rect">
            <a:avLst/>
          </a:prstGeom>
          <a:noFill/>
        </p:spPr>
        <p:txBody>
          <a:bodyPr wrap="square">
            <a:spAutoFit/>
          </a:bodyPr>
          <a:lstStyle/>
          <a:p>
            <a:r>
              <a:rPr lang="en-US" sz="1800" dirty="0">
                <a:latin typeface="Arial" panose="020B0604020202020204" pitchFamily="34" charset="0"/>
                <a:cs typeface="Arial" panose="020B0604020202020204" pitchFamily="34" charset="0"/>
              </a:rPr>
              <a:t>decommissioned</a:t>
            </a:r>
            <a:endParaRPr lang="en-GB" dirty="0"/>
          </a:p>
        </p:txBody>
      </p:sp>
    </p:spTree>
    <p:extLst>
      <p:ext uri="{BB962C8B-B14F-4D97-AF65-F5344CB8AC3E}">
        <p14:creationId xmlns:p14="http://schemas.microsoft.com/office/powerpoint/2010/main" val="12087379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79BC98D-B392-01AF-BBAF-DD80DDC09A61}"/>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Heterogeneous Compute Cluster Issues</a:t>
            </a:r>
            <a:endParaRPr lang="en-GB" sz="4000" b="1" dirty="0">
              <a:solidFill>
                <a:srgbClr val="0000FF"/>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122D554C-F93A-4606-D8D4-10A80FBF874D}"/>
              </a:ext>
            </a:extLst>
          </p:cNvPr>
          <p:cNvSpPr txBox="1"/>
          <p:nvPr/>
        </p:nvSpPr>
        <p:spPr>
          <a:xfrm>
            <a:off x="5822191" y="3486264"/>
            <a:ext cx="2030854" cy="369332"/>
          </a:xfrm>
          <a:prstGeom prst="rect">
            <a:avLst/>
          </a:prstGeom>
          <a:solidFill>
            <a:schemeClr val="accent4">
              <a:lumMod val="20000"/>
              <a:lumOff val="80000"/>
            </a:schemeClr>
          </a:solidFill>
          <a:ln w="19050">
            <a:solidFill>
              <a:schemeClr val="tx1"/>
            </a:solidFill>
          </a:ln>
        </p:spPr>
        <p:txBody>
          <a:bodyPr wrap="square">
            <a:spAutoFit/>
          </a:bodyPr>
          <a:lstStyle/>
          <a:p>
            <a:r>
              <a:rPr lang="en-GB" sz="1800" i="0" u="none" strike="noStrike" baseline="0" dirty="0">
                <a:solidFill>
                  <a:srgbClr val="000000"/>
                </a:solidFill>
                <a:latin typeface="Arial" panose="020B0604020202020204" pitchFamily="34" charset="0"/>
                <a:cs typeface="Arial" panose="020B0604020202020204" pitchFamily="34" charset="0"/>
              </a:rPr>
              <a:t>Condor Manage</a:t>
            </a:r>
            <a:r>
              <a:rPr lang="en-GB" dirty="0">
                <a:solidFill>
                  <a:srgbClr val="000000"/>
                </a:solidFill>
                <a:latin typeface="Arial" panose="020B0604020202020204" pitchFamily="34" charset="0"/>
                <a:cs typeface="Arial" panose="020B0604020202020204" pitchFamily="34" charset="0"/>
              </a:rPr>
              <a:t>r</a:t>
            </a:r>
            <a:r>
              <a:rPr lang="en-GB" sz="1800" i="0" u="none" strike="noStrike" baseline="0" dirty="0">
                <a:solidFill>
                  <a:srgbClr val="000000"/>
                </a:solidFill>
                <a:latin typeface="Arial" panose="020B0604020202020204" pitchFamily="34" charset="0"/>
                <a:cs typeface="Arial" panose="020B0604020202020204" pitchFamily="34" charset="0"/>
              </a:rPr>
              <a:t> </a:t>
            </a:r>
            <a:endParaRPr lang="en-GB"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E24BD50A-0A85-AB5C-5379-FBA7F6770651}"/>
              </a:ext>
            </a:extLst>
          </p:cNvPr>
          <p:cNvSpPr txBox="1"/>
          <p:nvPr/>
        </p:nvSpPr>
        <p:spPr>
          <a:xfrm>
            <a:off x="10058271" y="2355995"/>
            <a:ext cx="999320" cy="369332"/>
          </a:xfrm>
          <a:prstGeom prst="rect">
            <a:avLst/>
          </a:prstGeom>
          <a:solidFill>
            <a:schemeClr val="accent1">
              <a:lumMod val="20000"/>
              <a:lumOff val="80000"/>
            </a:schemeClr>
          </a:solidFill>
          <a:ln w="19050">
            <a:solidFill>
              <a:schemeClr val="tx1"/>
            </a:solidFill>
          </a:ln>
        </p:spPr>
        <p:txBody>
          <a:bodyPr wrap="square">
            <a:spAutoFit/>
          </a:bodyPr>
          <a:lstStyle/>
          <a:p>
            <a:r>
              <a:rPr lang="en-GB" sz="1800" i="0" u="none" strike="noStrike" baseline="0" dirty="0">
                <a:solidFill>
                  <a:srgbClr val="000000"/>
                </a:solidFill>
                <a:latin typeface="Arial" panose="020B0604020202020204" pitchFamily="34" charset="0"/>
                <a:cs typeface="Arial" panose="020B0604020202020204" pitchFamily="34" charset="0"/>
              </a:rPr>
              <a:t>wn_x86</a:t>
            </a:r>
            <a:endParaRPr lang="en-GB" dirty="0">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752CB2DE-2C14-1EE5-6263-5C973E4092F6}"/>
              </a:ext>
            </a:extLst>
          </p:cNvPr>
          <p:cNvSpPr txBox="1"/>
          <p:nvPr/>
        </p:nvSpPr>
        <p:spPr>
          <a:xfrm>
            <a:off x="10109216" y="4241854"/>
            <a:ext cx="1116441" cy="369332"/>
          </a:xfrm>
          <a:prstGeom prst="rect">
            <a:avLst/>
          </a:prstGeom>
          <a:solidFill>
            <a:schemeClr val="accent2">
              <a:lumMod val="20000"/>
              <a:lumOff val="80000"/>
            </a:schemeClr>
          </a:solidFill>
          <a:ln w="19050">
            <a:solidFill>
              <a:schemeClr val="tx1"/>
            </a:solidFill>
          </a:ln>
        </p:spPr>
        <p:txBody>
          <a:bodyPr wrap="square">
            <a:spAutoFit/>
          </a:bodyPr>
          <a:lstStyle/>
          <a:p>
            <a:r>
              <a:rPr lang="en-GB" sz="1800" i="0" u="none" strike="noStrike" baseline="0" dirty="0" err="1">
                <a:solidFill>
                  <a:srgbClr val="000000"/>
                </a:solidFill>
                <a:latin typeface="Arial" panose="020B0604020202020204" pitchFamily="34" charset="0"/>
                <a:cs typeface="Arial" panose="020B0604020202020204" pitchFamily="34" charset="0"/>
              </a:rPr>
              <a:t>wn_ARM</a:t>
            </a:r>
            <a:endParaRPr lang="en-GB" dirty="0">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CD246CE4-C525-EA12-9E52-7866755D385E}"/>
              </a:ext>
            </a:extLst>
          </p:cNvPr>
          <p:cNvSpPr txBox="1"/>
          <p:nvPr/>
        </p:nvSpPr>
        <p:spPr>
          <a:xfrm>
            <a:off x="870465" y="2527576"/>
            <a:ext cx="3920362" cy="369332"/>
          </a:xfrm>
          <a:prstGeom prst="rect">
            <a:avLst/>
          </a:prstGeom>
          <a:noFill/>
        </p:spPr>
        <p:txBody>
          <a:bodyPr wrap="square">
            <a:spAutoFit/>
          </a:bodyPr>
          <a:lstStyle/>
          <a:p>
            <a:r>
              <a:rPr lang="en-GB" b="1" dirty="0">
                <a:latin typeface="Arial" panose="020B0604020202020204" pitchFamily="34" charset="0"/>
                <a:cs typeface="Arial" panose="020B0604020202020204" pitchFamily="34" charset="0"/>
              </a:rPr>
              <a:t>UKI-SCOTGRID-GLASGOW_CEPH</a:t>
            </a:r>
          </a:p>
        </p:txBody>
      </p:sp>
      <p:sp>
        <p:nvSpPr>
          <p:cNvPr id="12" name="TextBox 11">
            <a:extLst>
              <a:ext uri="{FF2B5EF4-FFF2-40B4-BE49-F238E27FC236}">
                <a16:creationId xmlns:a16="http://schemas.microsoft.com/office/drawing/2014/main" id="{6B4F0E6E-83B3-4376-D624-DB6F46292F23}"/>
              </a:ext>
            </a:extLst>
          </p:cNvPr>
          <p:cNvSpPr txBox="1"/>
          <p:nvPr/>
        </p:nvSpPr>
        <p:spPr>
          <a:xfrm>
            <a:off x="10015811" y="2396979"/>
            <a:ext cx="999320" cy="369332"/>
          </a:xfrm>
          <a:prstGeom prst="rect">
            <a:avLst/>
          </a:prstGeom>
          <a:solidFill>
            <a:schemeClr val="accent1">
              <a:lumMod val="20000"/>
              <a:lumOff val="80000"/>
            </a:schemeClr>
          </a:solidFill>
          <a:ln w="19050">
            <a:solidFill>
              <a:schemeClr val="tx1"/>
            </a:solidFill>
          </a:ln>
        </p:spPr>
        <p:txBody>
          <a:bodyPr wrap="square">
            <a:spAutoFit/>
          </a:bodyPr>
          <a:lstStyle/>
          <a:p>
            <a:r>
              <a:rPr lang="en-GB" sz="1800" i="0" u="none" strike="noStrike" baseline="0" dirty="0">
                <a:solidFill>
                  <a:srgbClr val="000000"/>
                </a:solidFill>
                <a:latin typeface="Arial" panose="020B0604020202020204" pitchFamily="34" charset="0"/>
                <a:cs typeface="Arial" panose="020B0604020202020204" pitchFamily="34" charset="0"/>
              </a:rPr>
              <a:t>wn_x86</a:t>
            </a:r>
            <a:endParaRPr lang="en-GB" dirty="0">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BFD75DAB-9400-5250-9315-F0630905B531}"/>
              </a:ext>
            </a:extLst>
          </p:cNvPr>
          <p:cNvSpPr txBox="1"/>
          <p:nvPr/>
        </p:nvSpPr>
        <p:spPr>
          <a:xfrm>
            <a:off x="9973351" y="2437963"/>
            <a:ext cx="999320" cy="369332"/>
          </a:xfrm>
          <a:prstGeom prst="rect">
            <a:avLst/>
          </a:prstGeom>
          <a:solidFill>
            <a:schemeClr val="accent1">
              <a:lumMod val="20000"/>
              <a:lumOff val="80000"/>
            </a:schemeClr>
          </a:solidFill>
          <a:ln w="19050">
            <a:solidFill>
              <a:schemeClr val="tx1"/>
            </a:solidFill>
          </a:ln>
        </p:spPr>
        <p:txBody>
          <a:bodyPr wrap="square">
            <a:spAutoFit/>
          </a:bodyPr>
          <a:lstStyle/>
          <a:p>
            <a:r>
              <a:rPr lang="en-GB" sz="1800" i="0" u="none" strike="noStrike" baseline="0" dirty="0">
                <a:solidFill>
                  <a:srgbClr val="000000"/>
                </a:solidFill>
                <a:latin typeface="Arial" panose="020B0604020202020204" pitchFamily="34" charset="0"/>
                <a:cs typeface="Arial" panose="020B0604020202020204" pitchFamily="34" charset="0"/>
              </a:rPr>
              <a:t>wn_x86</a:t>
            </a:r>
            <a:endParaRPr lang="en-GB" dirty="0">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974C29D6-27A5-3440-DF10-4E8F42602845}"/>
              </a:ext>
            </a:extLst>
          </p:cNvPr>
          <p:cNvSpPr txBox="1"/>
          <p:nvPr/>
        </p:nvSpPr>
        <p:spPr>
          <a:xfrm>
            <a:off x="9932824" y="2489617"/>
            <a:ext cx="999320" cy="369332"/>
          </a:xfrm>
          <a:prstGeom prst="rect">
            <a:avLst/>
          </a:prstGeom>
          <a:solidFill>
            <a:schemeClr val="accent1">
              <a:lumMod val="20000"/>
              <a:lumOff val="80000"/>
            </a:schemeClr>
          </a:solidFill>
          <a:ln w="19050">
            <a:solidFill>
              <a:schemeClr val="tx1"/>
            </a:solidFill>
          </a:ln>
        </p:spPr>
        <p:txBody>
          <a:bodyPr wrap="square">
            <a:spAutoFit/>
          </a:bodyPr>
          <a:lstStyle/>
          <a:p>
            <a:r>
              <a:rPr lang="en-GB" sz="1800" i="0" u="none" strike="noStrike" baseline="0" dirty="0">
                <a:solidFill>
                  <a:srgbClr val="000000"/>
                </a:solidFill>
                <a:latin typeface="Arial" panose="020B0604020202020204" pitchFamily="34" charset="0"/>
                <a:cs typeface="Arial" panose="020B0604020202020204" pitchFamily="34" charset="0"/>
              </a:rPr>
              <a:t>wn_x86</a:t>
            </a:r>
            <a:endParaRPr lang="en-GB" dirty="0">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DEDFFC58-D88D-ED7B-61D0-F8026AE9B587}"/>
              </a:ext>
            </a:extLst>
          </p:cNvPr>
          <p:cNvSpPr txBox="1"/>
          <p:nvPr/>
        </p:nvSpPr>
        <p:spPr>
          <a:xfrm>
            <a:off x="9883591" y="2541479"/>
            <a:ext cx="999320" cy="369332"/>
          </a:xfrm>
          <a:prstGeom prst="rect">
            <a:avLst/>
          </a:prstGeom>
          <a:solidFill>
            <a:schemeClr val="accent1">
              <a:lumMod val="20000"/>
              <a:lumOff val="80000"/>
            </a:schemeClr>
          </a:solidFill>
          <a:ln w="19050">
            <a:solidFill>
              <a:schemeClr val="tx1"/>
            </a:solidFill>
          </a:ln>
        </p:spPr>
        <p:txBody>
          <a:bodyPr wrap="square">
            <a:spAutoFit/>
          </a:bodyPr>
          <a:lstStyle/>
          <a:p>
            <a:r>
              <a:rPr lang="en-GB" sz="1800" i="0" u="none" strike="noStrike" baseline="0" dirty="0">
                <a:solidFill>
                  <a:srgbClr val="000000"/>
                </a:solidFill>
                <a:latin typeface="Arial" panose="020B0604020202020204" pitchFamily="34" charset="0"/>
                <a:cs typeface="Arial" panose="020B0604020202020204" pitchFamily="34" charset="0"/>
              </a:rPr>
              <a:t>wn_x86</a:t>
            </a:r>
            <a:endParaRPr lang="en-GB" dirty="0">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B35CCDA4-6203-B162-378C-4E78AA4FD786}"/>
              </a:ext>
            </a:extLst>
          </p:cNvPr>
          <p:cNvSpPr txBox="1"/>
          <p:nvPr/>
        </p:nvSpPr>
        <p:spPr>
          <a:xfrm>
            <a:off x="9834358" y="2604927"/>
            <a:ext cx="999320" cy="369332"/>
          </a:xfrm>
          <a:prstGeom prst="rect">
            <a:avLst/>
          </a:prstGeom>
          <a:solidFill>
            <a:schemeClr val="accent1">
              <a:lumMod val="20000"/>
              <a:lumOff val="80000"/>
            </a:schemeClr>
          </a:solidFill>
          <a:ln w="19050">
            <a:solidFill>
              <a:schemeClr val="tx1"/>
            </a:solidFill>
          </a:ln>
        </p:spPr>
        <p:txBody>
          <a:bodyPr wrap="square">
            <a:spAutoFit/>
          </a:bodyPr>
          <a:lstStyle/>
          <a:p>
            <a:r>
              <a:rPr lang="en-GB" sz="1800" i="0" u="none" strike="noStrike" baseline="0" dirty="0">
                <a:solidFill>
                  <a:srgbClr val="000000"/>
                </a:solidFill>
                <a:latin typeface="Arial" panose="020B0604020202020204" pitchFamily="34" charset="0"/>
                <a:cs typeface="Arial" panose="020B0604020202020204" pitchFamily="34" charset="0"/>
              </a:rPr>
              <a:t>wn_x86</a:t>
            </a:r>
            <a:endParaRPr lang="en-GB" dirty="0">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566339F5-019A-91EC-2DEB-5D3F88E51A15}"/>
              </a:ext>
            </a:extLst>
          </p:cNvPr>
          <p:cNvSpPr txBox="1"/>
          <p:nvPr/>
        </p:nvSpPr>
        <p:spPr>
          <a:xfrm>
            <a:off x="10032147" y="4298264"/>
            <a:ext cx="1116441" cy="369332"/>
          </a:xfrm>
          <a:prstGeom prst="rect">
            <a:avLst/>
          </a:prstGeom>
          <a:solidFill>
            <a:schemeClr val="accent2">
              <a:lumMod val="20000"/>
              <a:lumOff val="80000"/>
            </a:schemeClr>
          </a:solidFill>
          <a:ln w="19050">
            <a:solidFill>
              <a:schemeClr val="tx1"/>
            </a:solidFill>
          </a:ln>
        </p:spPr>
        <p:txBody>
          <a:bodyPr wrap="square">
            <a:spAutoFit/>
          </a:bodyPr>
          <a:lstStyle/>
          <a:p>
            <a:r>
              <a:rPr lang="en-GB" sz="1800" i="0" u="none" strike="noStrike" baseline="0" dirty="0" err="1">
                <a:solidFill>
                  <a:srgbClr val="000000"/>
                </a:solidFill>
                <a:latin typeface="Arial" panose="020B0604020202020204" pitchFamily="34" charset="0"/>
                <a:cs typeface="Arial" panose="020B0604020202020204" pitchFamily="34" charset="0"/>
              </a:rPr>
              <a:t>wn_ARM</a:t>
            </a:r>
            <a:endParaRPr lang="en-GB" dirty="0">
              <a:latin typeface="Arial" panose="020B060402020202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3AB64EC0-AD7F-76A5-3474-390A685BE310}"/>
              </a:ext>
            </a:extLst>
          </p:cNvPr>
          <p:cNvSpPr txBox="1"/>
          <p:nvPr/>
        </p:nvSpPr>
        <p:spPr>
          <a:xfrm>
            <a:off x="9955078" y="4350126"/>
            <a:ext cx="1116441" cy="369332"/>
          </a:xfrm>
          <a:prstGeom prst="rect">
            <a:avLst/>
          </a:prstGeom>
          <a:solidFill>
            <a:schemeClr val="accent2">
              <a:lumMod val="20000"/>
              <a:lumOff val="80000"/>
            </a:schemeClr>
          </a:solidFill>
          <a:ln w="19050">
            <a:solidFill>
              <a:schemeClr val="tx1"/>
            </a:solidFill>
          </a:ln>
        </p:spPr>
        <p:txBody>
          <a:bodyPr wrap="square">
            <a:spAutoFit/>
          </a:bodyPr>
          <a:lstStyle/>
          <a:p>
            <a:r>
              <a:rPr lang="en-GB" sz="1800" i="0" u="none" strike="noStrike" baseline="0" dirty="0" err="1">
                <a:solidFill>
                  <a:srgbClr val="000000"/>
                </a:solidFill>
                <a:latin typeface="Arial" panose="020B0604020202020204" pitchFamily="34" charset="0"/>
                <a:cs typeface="Arial" panose="020B0604020202020204" pitchFamily="34" charset="0"/>
              </a:rPr>
              <a:t>wn_ARM</a:t>
            </a:r>
            <a:endParaRPr lang="en-GB" dirty="0">
              <a:latin typeface="Arial" panose="020B06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95B3EC2B-361E-1EE3-E8E0-9D5A70375694}"/>
              </a:ext>
            </a:extLst>
          </p:cNvPr>
          <p:cNvSpPr txBox="1"/>
          <p:nvPr/>
        </p:nvSpPr>
        <p:spPr>
          <a:xfrm>
            <a:off x="9876141" y="4414032"/>
            <a:ext cx="1116441" cy="369332"/>
          </a:xfrm>
          <a:prstGeom prst="rect">
            <a:avLst/>
          </a:prstGeom>
          <a:solidFill>
            <a:schemeClr val="accent2">
              <a:lumMod val="20000"/>
              <a:lumOff val="80000"/>
            </a:schemeClr>
          </a:solidFill>
          <a:ln w="19050">
            <a:solidFill>
              <a:schemeClr val="tx1"/>
            </a:solidFill>
          </a:ln>
        </p:spPr>
        <p:txBody>
          <a:bodyPr wrap="square">
            <a:spAutoFit/>
          </a:bodyPr>
          <a:lstStyle/>
          <a:p>
            <a:r>
              <a:rPr lang="en-GB" sz="1800" i="0" u="none" strike="noStrike" baseline="0" dirty="0" err="1">
                <a:solidFill>
                  <a:srgbClr val="000000"/>
                </a:solidFill>
                <a:latin typeface="Arial" panose="020B0604020202020204" pitchFamily="34" charset="0"/>
                <a:cs typeface="Arial" panose="020B0604020202020204" pitchFamily="34" charset="0"/>
              </a:rPr>
              <a:t>wn_ARM</a:t>
            </a:r>
            <a:endParaRPr lang="en-GB" dirty="0">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ECC52EE7-E257-E378-5B8F-EE0C594EB651}"/>
              </a:ext>
            </a:extLst>
          </p:cNvPr>
          <p:cNvSpPr txBox="1"/>
          <p:nvPr/>
        </p:nvSpPr>
        <p:spPr>
          <a:xfrm>
            <a:off x="9811549" y="4473710"/>
            <a:ext cx="1116441" cy="369332"/>
          </a:xfrm>
          <a:prstGeom prst="rect">
            <a:avLst/>
          </a:prstGeom>
          <a:solidFill>
            <a:schemeClr val="accent2">
              <a:lumMod val="20000"/>
              <a:lumOff val="80000"/>
            </a:schemeClr>
          </a:solidFill>
          <a:ln w="19050">
            <a:solidFill>
              <a:schemeClr val="tx1"/>
            </a:solidFill>
          </a:ln>
        </p:spPr>
        <p:txBody>
          <a:bodyPr wrap="square">
            <a:spAutoFit/>
          </a:bodyPr>
          <a:lstStyle/>
          <a:p>
            <a:r>
              <a:rPr lang="en-GB" sz="1800" i="0" u="none" strike="noStrike" baseline="0" dirty="0" err="1">
                <a:solidFill>
                  <a:srgbClr val="000000"/>
                </a:solidFill>
                <a:latin typeface="Arial" panose="020B0604020202020204" pitchFamily="34" charset="0"/>
                <a:cs typeface="Arial" panose="020B0604020202020204" pitchFamily="34" charset="0"/>
              </a:rPr>
              <a:t>wn_ARM</a:t>
            </a:r>
            <a:endParaRPr lang="en-GB" dirty="0">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D061F0AE-C209-4D03-40BC-53FE1FBCCAA5}"/>
              </a:ext>
            </a:extLst>
          </p:cNvPr>
          <p:cNvSpPr txBox="1"/>
          <p:nvPr/>
        </p:nvSpPr>
        <p:spPr>
          <a:xfrm>
            <a:off x="9736888" y="4518270"/>
            <a:ext cx="1116441" cy="369332"/>
          </a:xfrm>
          <a:prstGeom prst="rect">
            <a:avLst/>
          </a:prstGeom>
          <a:solidFill>
            <a:schemeClr val="accent2">
              <a:lumMod val="20000"/>
              <a:lumOff val="80000"/>
            </a:schemeClr>
          </a:solidFill>
          <a:ln w="19050">
            <a:solidFill>
              <a:schemeClr val="tx1"/>
            </a:solidFill>
          </a:ln>
        </p:spPr>
        <p:txBody>
          <a:bodyPr wrap="square">
            <a:spAutoFit/>
          </a:bodyPr>
          <a:lstStyle/>
          <a:p>
            <a:r>
              <a:rPr lang="en-GB" sz="1800" i="0" u="none" strike="noStrike" baseline="0" dirty="0" err="1">
                <a:solidFill>
                  <a:srgbClr val="000000"/>
                </a:solidFill>
                <a:latin typeface="Arial" panose="020B0604020202020204" pitchFamily="34" charset="0"/>
                <a:cs typeface="Arial" panose="020B0604020202020204" pitchFamily="34" charset="0"/>
              </a:rPr>
              <a:t>wn_ARM</a:t>
            </a:r>
            <a:endParaRPr lang="en-GB" dirty="0">
              <a:latin typeface="Arial" panose="020B0604020202020204" pitchFamily="34" charset="0"/>
              <a:cs typeface="Arial" panose="020B0604020202020204" pitchFamily="34" charset="0"/>
            </a:endParaRPr>
          </a:p>
        </p:txBody>
      </p:sp>
      <p:sp>
        <p:nvSpPr>
          <p:cNvPr id="23" name="TextBox 22">
            <a:extLst>
              <a:ext uri="{FF2B5EF4-FFF2-40B4-BE49-F238E27FC236}">
                <a16:creationId xmlns:a16="http://schemas.microsoft.com/office/drawing/2014/main" id="{CA4C54B4-B8E6-7B94-CA82-CFFB847F64AD}"/>
              </a:ext>
            </a:extLst>
          </p:cNvPr>
          <p:cNvSpPr txBox="1"/>
          <p:nvPr/>
        </p:nvSpPr>
        <p:spPr>
          <a:xfrm>
            <a:off x="9672556" y="4582176"/>
            <a:ext cx="1116441" cy="369332"/>
          </a:xfrm>
          <a:prstGeom prst="rect">
            <a:avLst/>
          </a:prstGeom>
          <a:solidFill>
            <a:schemeClr val="accent2">
              <a:lumMod val="20000"/>
              <a:lumOff val="80000"/>
            </a:schemeClr>
          </a:solidFill>
          <a:ln w="19050">
            <a:solidFill>
              <a:schemeClr val="tx1"/>
            </a:solidFill>
          </a:ln>
        </p:spPr>
        <p:txBody>
          <a:bodyPr wrap="square">
            <a:spAutoFit/>
          </a:bodyPr>
          <a:lstStyle/>
          <a:p>
            <a:r>
              <a:rPr lang="en-GB" sz="1800" i="0" u="none" strike="noStrike" baseline="0" dirty="0" err="1">
                <a:solidFill>
                  <a:srgbClr val="000000"/>
                </a:solidFill>
                <a:latin typeface="Arial" panose="020B0604020202020204" pitchFamily="34" charset="0"/>
                <a:cs typeface="Arial" panose="020B0604020202020204" pitchFamily="34" charset="0"/>
              </a:rPr>
              <a:t>wn_ARM</a:t>
            </a:r>
            <a:endParaRPr lang="en-GB" dirty="0">
              <a:latin typeface="Arial" panose="020B060402020202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889C9F3E-7EF0-642F-8A0C-048B904171BA}"/>
              </a:ext>
            </a:extLst>
          </p:cNvPr>
          <p:cNvSpPr txBox="1"/>
          <p:nvPr/>
        </p:nvSpPr>
        <p:spPr>
          <a:xfrm>
            <a:off x="9780424" y="2660842"/>
            <a:ext cx="999320" cy="369332"/>
          </a:xfrm>
          <a:prstGeom prst="rect">
            <a:avLst/>
          </a:prstGeom>
          <a:solidFill>
            <a:schemeClr val="accent1">
              <a:lumMod val="20000"/>
              <a:lumOff val="80000"/>
            </a:schemeClr>
          </a:solidFill>
          <a:ln w="19050">
            <a:solidFill>
              <a:schemeClr val="tx1"/>
            </a:solidFill>
          </a:ln>
        </p:spPr>
        <p:txBody>
          <a:bodyPr wrap="square">
            <a:spAutoFit/>
          </a:bodyPr>
          <a:lstStyle/>
          <a:p>
            <a:r>
              <a:rPr lang="en-GB" sz="1800" i="0" u="none" strike="noStrike" baseline="0" dirty="0">
                <a:solidFill>
                  <a:srgbClr val="000000"/>
                </a:solidFill>
                <a:latin typeface="Arial" panose="020B0604020202020204" pitchFamily="34" charset="0"/>
                <a:cs typeface="Arial" panose="020B0604020202020204" pitchFamily="34" charset="0"/>
              </a:rPr>
              <a:t>wn_x86</a:t>
            </a:r>
            <a:endParaRPr lang="en-GB" dirty="0">
              <a:latin typeface="Arial" panose="020B0604020202020204" pitchFamily="34" charset="0"/>
              <a:cs typeface="Arial" panose="020B0604020202020204" pitchFamily="34" charset="0"/>
            </a:endParaRPr>
          </a:p>
        </p:txBody>
      </p:sp>
      <p:sp>
        <p:nvSpPr>
          <p:cNvPr id="25" name="TextBox 24">
            <a:extLst>
              <a:ext uri="{FF2B5EF4-FFF2-40B4-BE49-F238E27FC236}">
                <a16:creationId xmlns:a16="http://schemas.microsoft.com/office/drawing/2014/main" id="{C40F6E8C-A5F4-5CC5-6512-DB98EC9C95FA}"/>
              </a:ext>
            </a:extLst>
          </p:cNvPr>
          <p:cNvSpPr txBox="1"/>
          <p:nvPr/>
        </p:nvSpPr>
        <p:spPr>
          <a:xfrm>
            <a:off x="9726490" y="2733779"/>
            <a:ext cx="999320" cy="369332"/>
          </a:xfrm>
          <a:prstGeom prst="rect">
            <a:avLst/>
          </a:prstGeom>
          <a:solidFill>
            <a:schemeClr val="accent1">
              <a:lumMod val="20000"/>
              <a:lumOff val="80000"/>
            </a:schemeClr>
          </a:solidFill>
          <a:ln w="19050">
            <a:solidFill>
              <a:schemeClr val="tx1"/>
            </a:solidFill>
          </a:ln>
        </p:spPr>
        <p:txBody>
          <a:bodyPr wrap="square">
            <a:spAutoFit/>
          </a:bodyPr>
          <a:lstStyle/>
          <a:p>
            <a:r>
              <a:rPr lang="en-GB" sz="1800" i="0" u="none" strike="noStrike" baseline="0" dirty="0">
                <a:solidFill>
                  <a:srgbClr val="000000"/>
                </a:solidFill>
                <a:latin typeface="Arial" panose="020B0604020202020204" pitchFamily="34" charset="0"/>
                <a:cs typeface="Arial" panose="020B0604020202020204" pitchFamily="34" charset="0"/>
              </a:rPr>
              <a:t>wn_x86</a:t>
            </a:r>
            <a:endParaRPr lang="en-GB" dirty="0">
              <a:latin typeface="Arial" panose="020B0604020202020204" pitchFamily="34" charset="0"/>
              <a:cs typeface="Arial" panose="020B0604020202020204" pitchFamily="34" charset="0"/>
            </a:endParaRPr>
          </a:p>
        </p:txBody>
      </p:sp>
      <p:sp>
        <p:nvSpPr>
          <p:cNvPr id="26" name="TextBox 25">
            <a:extLst>
              <a:ext uri="{FF2B5EF4-FFF2-40B4-BE49-F238E27FC236}">
                <a16:creationId xmlns:a16="http://schemas.microsoft.com/office/drawing/2014/main" id="{48A024BD-8608-C42F-FDD3-AC44C8E9D7C5}"/>
              </a:ext>
            </a:extLst>
          </p:cNvPr>
          <p:cNvSpPr txBox="1"/>
          <p:nvPr/>
        </p:nvSpPr>
        <p:spPr>
          <a:xfrm>
            <a:off x="9672556" y="2778731"/>
            <a:ext cx="999320" cy="369332"/>
          </a:xfrm>
          <a:prstGeom prst="rect">
            <a:avLst/>
          </a:prstGeom>
          <a:solidFill>
            <a:schemeClr val="accent1">
              <a:lumMod val="20000"/>
              <a:lumOff val="80000"/>
            </a:schemeClr>
          </a:solidFill>
          <a:ln w="19050">
            <a:solidFill>
              <a:schemeClr val="tx1"/>
            </a:solidFill>
          </a:ln>
        </p:spPr>
        <p:txBody>
          <a:bodyPr wrap="square">
            <a:spAutoFit/>
          </a:bodyPr>
          <a:lstStyle/>
          <a:p>
            <a:r>
              <a:rPr lang="en-GB" sz="1800" i="0" u="none" strike="noStrike" baseline="0" dirty="0">
                <a:solidFill>
                  <a:srgbClr val="000000"/>
                </a:solidFill>
                <a:latin typeface="Arial" panose="020B0604020202020204" pitchFamily="34" charset="0"/>
                <a:cs typeface="Arial" panose="020B0604020202020204" pitchFamily="34" charset="0"/>
              </a:rPr>
              <a:t>wn_x86</a:t>
            </a:r>
            <a:endParaRPr lang="en-GB" dirty="0">
              <a:latin typeface="Arial" panose="020B0604020202020204" pitchFamily="34" charset="0"/>
              <a:cs typeface="Arial" panose="020B0604020202020204" pitchFamily="34" charset="0"/>
            </a:endParaRPr>
          </a:p>
        </p:txBody>
      </p:sp>
      <p:sp>
        <p:nvSpPr>
          <p:cNvPr id="28" name="TextBox 27">
            <a:extLst>
              <a:ext uri="{FF2B5EF4-FFF2-40B4-BE49-F238E27FC236}">
                <a16:creationId xmlns:a16="http://schemas.microsoft.com/office/drawing/2014/main" id="{CFA18E4D-F574-4341-7AE1-C17F58A221E1}"/>
              </a:ext>
            </a:extLst>
          </p:cNvPr>
          <p:cNvSpPr txBox="1"/>
          <p:nvPr/>
        </p:nvSpPr>
        <p:spPr>
          <a:xfrm>
            <a:off x="1074719" y="3051368"/>
            <a:ext cx="2585543" cy="369332"/>
          </a:xfrm>
          <a:prstGeom prst="rect">
            <a:avLst/>
          </a:prstGeom>
          <a:solidFill>
            <a:schemeClr val="accent6">
              <a:lumMod val="20000"/>
              <a:lumOff val="80000"/>
            </a:schemeClr>
          </a:solidFill>
          <a:ln w="19050">
            <a:solidFill>
              <a:schemeClr val="tx1"/>
            </a:solidFill>
          </a:ln>
        </p:spPr>
        <p:txBody>
          <a:bodyPr wrap="square">
            <a:spAutoFit/>
          </a:bodyPr>
          <a:lstStyle/>
          <a:p>
            <a:r>
              <a:rPr lang="en-GB" dirty="0">
                <a:solidFill>
                  <a:srgbClr val="002060"/>
                </a:solidFill>
                <a:latin typeface="Arial" panose="020B0604020202020204" pitchFamily="34" charset="0"/>
                <a:cs typeface="Arial" panose="020B0604020202020204" pitchFamily="34" charset="0"/>
              </a:rPr>
              <a:t>ce01.gla.scotgrid.ac.uk</a:t>
            </a:r>
          </a:p>
        </p:txBody>
      </p:sp>
      <p:sp>
        <p:nvSpPr>
          <p:cNvPr id="29" name="TextBox 28">
            <a:extLst>
              <a:ext uri="{FF2B5EF4-FFF2-40B4-BE49-F238E27FC236}">
                <a16:creationId xmlns:a16="http://schemas.microsoft.com/office/drawing/2014/main" id="{FB18B4E2-7AA9-968F-0EA6-0B55E3A45192}"/>
              </a:ext>
            </a:extLst>
          </p:cNvPr>
          <p:cNvSpPr txBox="1"/>
          <p:nvPr/>
        </p:nvSpPr>
        <p:spPr>
          <a:xfrm>
            <a:off x="1236847" y="3363829"/>
            <a:ext cx="2585543" cy="369332"/>
          </a:xfrm>
          <a:prstGeom prst="rect">
            <a:avLst/>
          </a:prstGeom>
          <a:solidFill>
            <a:schemeClr val="accent6">
              <a:lumMod val="20000"/>
              <a:lumOff val="80000"/>
            </a:schemeClr>
          </a:solidFill>
          <a:ln w="19050">
            <a:solidFill>
              <a:schemeClr val="tx1"/>
            </a:solidFill>
          </a:ln>
        </p:spPr>
        <p:txBody>
          <a:bodyPr wrap="square">
            <a:spAutoFit/>
          </a:bodyPr>
          <a:lstStyle/>
          <a:p>
            <a:r>
              <a:rPr lang="en-GB" dirty="0">
                <a:solidFill>
                  <a:srgbClr val="002060"/>
                </a:solidFill>
                <a:latin typeface="Arial" panose="020B0604020202020204" pitchFamily="34" charset="0"/>
                <a:cs typeface="Arial" panose="020B0604020202020204" pitchFamily="34" charset="0"/>
              </a:rPr>
              <a:t>ce02.gla.scotgrid.ac.uk</a:t>
            </a:r>
          </a:p>
        </p:txBody>
      </p:sp>
      <p:sp>
        <p:nvSpPr>
          <p:cNvPr id="30" name="TextBox 29">
            <a:extLst>
              <a:ext uri="{FF2B5EF4-FFF2-40B4-BE49-F238E27FC236}">
                <a16:creationId xmlns:a16="http://schemas.microsoft.com/office/drawing/2014/main" id="{10C05EC3-441B-9304-2732-599400F81A85}"/>
              </a:ext>
            </a:extLst>
          </p:cNvPr>
          <p:cNvSpPr txBox="1"/>
          <p:nvPr/>
        </p:nvSpPr>
        <p:spPr>
          <a:xfrm>
            <a:off x="1455760" y="3681672"/>
            <a:ext cx="2585543" cy="369332"/>
          </a:xfrm>
          <a:prstGeom prst="rect">
            <a:avLst/>
          </a:prstGeom>
          <a:solidFill>
            <a:schemeClr val="accent6">
              <a:lumMod val="20000"/>
              <a:lumOff val="80000"/>
            </a:schemeClr>
          </a:solidFill>
          <a:ln w="19050">
            <a:solidFill>
              <a:schemeClr val="tx1"/>
            </a:solidFill>
          </a:ln>
        </p:spPr>
        <p:txBody>
          <a:bodyPr wrap="square">
            <a:spAutoFit/>
          </a:bodyPr>
          <a:lstStyle/>
          <a:p>
            <a:r>
              <a:rPr lang="en-GB" dirty="0">
                <a:solidFill>
                  <a:srgbClr val="7030A0"/>
                </a:solidFill>
                <a:latin typeface="Arial" panose="020B0604020202020204" pitchFamily="34" charset="0"/>
                <a:cs typeface="Arial" panose="020B0604020202020204" pitchFamily="34" charset="0"/>
              </a:rPr>
              <a:t>ce03.gla.scotgrid.ac.uk</a:t>
            </a:r>
          </a:p>
        </p:txBody>
      </p:sp>
      <p:sp>
        <p:nvSpPr>
          <p:cNvPr id="31" name="TextBox 30">
            <a:extLst>
              <a:ext uri="{FF2B5EF4-FFF2-40B4-BE49-F238E27FC236}">
                <a16:creationId xmlns:a16="http://schemas.microsoft.com/office/drawing/2014/main" id="{412AD657-AA1F-1BEA-B9FF-F299EE8004C3}"/>
              </a:ext>
            </a:extLst>
          </p:cNvPr>
          <p:cNvSpPr txBox="1"/>
          <p:nvPr/>
        </p:nvSpPr>
        <p:spPr>
          <a:xfrm>
            <a:off x="1668428" y="3994133"/>
            <a:ext cx="2585543" cy="369332"/>
          </a:xfrm>
          <a:prstGeom prst="rect">
            <a:avLst/>
          </a:prstGeom>
          <a:solidFill>
            <a:schemeClr val="accent6">
              <a:lumMod val="20000"/>
              <a:lumOff val="80000"/>
            </a:schemeClr>
          </a:solidFill>
          <a:ln w="19050">
            <a:solidFill>
              <a:schemeClr val="tx1"/>
            </a:solidFill>
          </a:ln>
        </p:spPr>
        <p:txBody>
          <a:bodyPr wrap="square">
            <a:spAutoFit/>
          </a:bodyPr>
          <a:lstStyle/>
          <a:p>
            <a:r>
              <a:rPr lang="en-GB" dirty="0">
                <a:solidFill>
                  <a:srgbClr val="002060"/>
                </a:solidFill>
                <a:latin typeface="Arial" panose="020B0604020202020204" pitchFamily="34" charset="0"/>
                <a:cs typeface="Arial" panose="020B0604020202020204" pitchFamily="34" charset="0"/>
              </a:rPr>
              <a:t>ce04.gla.scotgrid.ac.uk</a:t>
            </a:r>
          </a:p>
        </p:txBody>
      </p:sp>
      <p:cxnSp>
        <p:nvCxnSpPr>
          <p:cNvPr id="33" name="Straight Arrow Connector 32">
            <a:extLst>
              <a:ext uri="{FF2B5EF4-FFF2-40B4-BE49-F238E27FC236}">
                <a16:creationId xmlns:a16="http://schemas.microsoft.com/office/drawing/2014/main" id="{2C66946B-91C2-5359-1430-3C482416E29B}"/>
              </a:ext>
            </a:extLst>
          </p:cNvPr>
          <p:cNvCxnSpPr>
            <a:cxnSpLocks/>
          </p:cNvCxnSpPr>
          <p:nvPr/>
        </p:nvCxnSpPr>
        <p:spPr>
          <a:xfrm>
            <a:off x="3912208" y="3486264"/>
            <a:ext cx="1821350" cy="183321"/>
          </a:xfrm>
          <a:prstGeom prst="straightConnector1">
            <a:avLst/>
          </a:prstGeom>
          <a:ln w="19050">
            <a:solidFill>
              <a:srgbClr val="0000FF"/>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A870BCA1-69C7-CC6B-BE78-F4CBCDE150C6}"/>
              </a:ext>
            </a:extLst>
          </p:cNvPr>
          <p:cNvCxnSpPr>
            <a:cxnSpLocks/>
          </p:cNvCxnSpPr>
          <p:nvPr/>
        </p:nvCxnSpPr>
        <p:spPr>
          <a:xfrm flipV="1">
            <a:off x="3912208" y="3761441"/>
            <a:ext cx="1821350" cy="1883915"/>
          </a:xfrm>
          <a:prstGeom prst="straightConnector1">
            <a:avLst/>
          </a:prstGeom>
          <a:ln w="1905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FFF12023-9628-FE88-8688-51FB11F0E756}"/>
              </a:ext>
            </a:extLst>
          </p:cNvPr>
          <p:cNvCxnSpPr>
            <a:cxnSpLocks/>
          </p:cNvCxnSpPr>
          <p:nvPr/>
        </p:nvCxnSpPr>
        <p:spPr>
          <a:xfrm flipV="1">
            <a:off x="7930051" y="2955371"/>
            <a:ext cx="1661421" cy="667160"/>
          </a:xfrm>
          <a:prstGeom prst="straightConnector1">
            <a:avLst/>
          </a:prstGeom>
          <a:ln w="19050">
            <a:solidFill>
              <a:srgbClr val="0000FF"/>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8513E8C8-9FDF-D278-538C-3125BF9695A1}"/>
              </a:ext>
            </a:extLst>
          </p:cNvPr>
          <p:cNvCxnSpPr>
            <a:cxnSpLocks/>
          </p:cNvCxnSpPr>
          <p:nvPr/>
        </p:nvCxnSpPr>
        <p:spPr>
          <a:xfrm>
            <a:off x="7930051" y="3711671"/>
            <a:ext cx="1661421" cy="1022605"/>
          </a:xfrm>
          <a:prstGeom prst="straightConnector1">
            <a:avLst/>
          </a:prstGeom>
          <a:ln w="19050">
            <a:solidFill>
              <a:srgbClr val="FF3300"/>
            </a:solidFill>
            <a:tailEnd type="stealth" w="lg" len="lg"/>
          </a:ln>
        </p:spPr>
        <p:style>
          <a:lnRef idx="1">
            <a:schemeClr val="accent1"/>
          </a:lnRef>
          <a:fillRef idx="0">
            <a:schemeClr val="accent1"/>
          </a:fillRef>
          <a:effectRef idx="0">
            <a:schemeClr val="accent1"/>
          </a:effectRef>
          <a:fontRef idx="minor">
            <a:schemeClr val="tx1"/>
          </a:fontRef>
        </p:style>
      </p:cxnSp>
      <p:sp>
        <p:nvSpPr>
          <p:cNvPr id="50" name="Arc 49">
            <a:extLst>
              <a:ext uri="{FF2B5EF4-FFF2-40B4-BE49-F238E27FC236}">
                <a16:creationId xmlns:a16="http://schemas.microsoft.com/office/drawing/2014/main" id="{EE4092A6-C305-11E0-A28B-100278AFF560}"/>
              </a:ext>
            </a:extLst>
          </p:cNvPr>
          <p:cNvSpPr/>
          <p:nvPr/>
        </p:nvSpPr>
        <p:spPr>
          <a:xfrm rot="5400000" flipV="1">
            <a:off x="-1176284" y="652003"/>
            <a:ext cx="4256924" cy="1862409"/>
          </a:xfrm>
          <a:prstGeom prst="arc">
            <a:avLst>
              <a:gd name="adj1" fmla="val 19226718"/>
              <a:gd name="adj2" fmla="val 0"/>
            </a:avLst>
          </a:prstGeom>
          <a:ln w="19050">
            <a:solidFill>
              <a:srgbClr val="7030A0"/>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1" name="TextBox 50">
            <a:extLst>
              <a:ext uri="{FF2B5EF4-FFF2-40B4-BE49-F238E27FC236}">
                <a16:creationId xmlns:a16="http://schemas.microsoft.com/office/drawing/2014/main" id="{32C6A1C5-EBCF-5273-2E87-2EC04CD1C7CF}"/>
              </a:ext>
            </a:extLst>
          </p:cNvPr>
          <p:cNvSpPr txBox="1"/>
          <p:nvPr/>
        </p:nvSpPr>
        <p:spPr>
          <a:xfrm>
            <a:off x="0" y="2158244"/>
            <a:ext cx="722376" cy="369332"/>
          </a:xfrm>
          <a:prstGeom prst="rect">
            <a:avLst/>
          </a:prstGeom>
          <a:noFill/>
        </p:spPr>
        <p:txBody>
          <a:bodyPr wrap="square">
            <a:spAutoFit/>
          </a:bodyPr>
          <a:lstStyle/>
          <a:p>
            <a:r>
              <a:rPr lang="en-GB" b="1" dirty="0">
                <a:latin typeface="Arial" panose="020B0604020202020204" pitchFamily="34" charset="0"/>
                <a:cs typeface="Arial" panose="020B0604020202020204" pitchFamily="34" charset="0"/>
              </a:rPr>
              <a:t>jobs</a:t>
            </a:r>
          </a:p>
        </p:txBody>
      </p:sp>
      <p:sp>
        <p:nvSpPr>
          <p:cNvPr id="52" name="TextBox 51">
            <a:extLst>
              <a:ext uri="{FF2B5EF4-FFF2-40B4-BE49-F238E27FC236}">
                <a16:creationId xmlns:a16="http://schemas.microsoft.com/office/drawing/2014/main" id="{5B9BEAD8-E8F9-EE59-A1F7-3FEAD78B4A0F}"/>
              </a:ext>
            </a:extLst>
          </p:cNvPr>
          <p:cNvSpPr txBox="1"/>
          <p:nvPr/>
        </p:nvSpPr>
        <p:spPr>
          <a:xfrm>
            <a:off x="7845966" y="2795000"/>
            <a:ext cx="1499917" cy="369332"/>
          </a:xfrm>
          <a:prstGeom prst="rect">
            <a:avLst/>
          </a:prstGeom>
          <a:noFill/>
        </p:spPr>
        <p:txBody>
          <a:bodyPr wrap="square">
            <a:spAutoFit/>
          </a:bodyPr>
          <a:lstStyle/>
          <a:p>
            <a:r>
              <a:rPr lang="en-GB" dirty="0">
                <a:latin typeface="Arial" panose="020B0604020202020204" pitchFamily="34" charset="0"/>
                <a:cs typeface="Arial" panose="020B0604020202020204" pitchFamily="34" charset="0"/>
              </a:rPr>
              <a:t>x86 queue</a:t>
            </a:r>
          </a:p>
        </p:txBody>
      </p:sp>
      <p:sp>
        <p:nvSpPr>
          <p:cNvPr id="53" name="TextBox 52">
            <a:extLst>
              <a:ext uri="{FF2B5EF4-FFF2-40B4-BE49-F238E27FC236}">
                <a16:creationId xmlns:a16="http://schemas.microsoft.com/office/drawing/2014/main" id="{A49D1CA3-D829-D369-3200-8519E4AECA0E}"/>
              </a:ext>
            </a:extLst>
          </p:cNvPr>
          <p:cNvSpPr txBox="1"/>
          <p:nvPr/>
        </p:nvSpPr>
        <p:spPr>
          <a:xfrm>
            <a:off x="7841690" y="4429273"/>
            <a:ext cx="1499917" cy="369332"/>
          </a:xfrm>
          <a:prstGeom prst="rect">
            <a:avLst/>
          </a:prstGeom>
          <a:noFill/>
        </p:spPr>
        <p:txBody>
          <a:bodyPr wrap="square">
            <a:spAutoFit/>
          </a:bodyPr>
          <a:lstStyle/>
          <a:p>
            <a:r>
              <a:rPr lang="en-GB" dirty="0">
                <a:latin typeface="Arial" panose="020B0604020202020204" pitchFamily="34" charset="0"/>
                <a:cs typeface="Arial" panose="020B0604020202020204" pitchFamily="34" charset="0"/>
              </a:rPr>
              <a:t>ARM queue</a:t>
            </a:r>
          </a:p>
        </p:txBody>
      </p:sp>
      <p:sp>
        <p:nvSpPr>
          <p:cNvPr id="54" name="TextBox 53">
            <a:extLst>
              <a:ext uri="{FF2B5EF4-FFF2-40B4-BE49-F238E27FC236}">
                <a16:creationId xmlns:a16="http://schemas.microsoft.com/office/drawing/2014/main" id="{D6C2F9A9-9360-4129-56EC-0777EA695D65}"/>
              </a:ext>
            </a:extLst>
          </p:cNvPr>
          <p:cNvSpPr txBox="1"/>
          <p:nvPr/>
        </p:nvSpPr>
        <p:spPr>
          <a:xfrm>
            <a:off x="9955078" y="1915316"/>
            <a:ext cx="1776479" cy="369332"/>
          </a:xfrm>
          <a:prstGeom prst="rect">
            <a:avLst/>
          </a:prstGeom>
          <a:noFill/>
        </p:spPr>
        <p:txBody>
          <a:bodyPr wrap="square">
            <a:spAutoFit/>
          </a:bodyPr>
          <a:lstStyle/>
          <a:p>
            <a:r>
              <a:rPr lang="en-GB" dirty="0">
                <a:latin typeface="Arial" panose="020B0604020202020204" pitchFamily="34" charset="0"/>
                <a:cs typeface="Arial" panose="020B0604020202020204" pitchFamily="34" charset="0"/>
              </a:rPr>
              <a:t>~15k cores (</a:t>
            </a:r>
            <a:r>
              <a:rPr lang="en-GB" dirty="0" err="1">
                <a:latin typeface="Arial" panose="020B0604020202020204" pitchFamily="34" charset="0"/>
                <a:cs typeface="Arial" panose="020B0604020202020204" pitchFamily="34" charset="0"/>
              </a:rPr>
              <a:t>ht</a:t>
            </a:r>
            <a:r>
              <a:rPr lang="en-GB" dirty="0">
                <a:latin typeface="Arial" panose="020B0604020202020204" pitchFamily="34" charset="0"/>
                <a:cs typeface="Arial" panose="020B0604020202020204" pitchFamily="34" charset="0"/>
              </a:rPr>
              <a:t>)</a:t>
            </a:r>
          </a:p>
        </p:txBody>
      </p:sp>
      <p:sp>
        <p:nvSpPr>
          <p:cNvPr id="55" name="TextBox 54">
            <a:extLst>
              <a:ext uri="{FF2B5EF4-FFF2-40B4-BE49-F238E27FC236}">
                <a16:creationId xmlns:a16="http://schemas.microsoft.com/office/drawing/2014/main" id="{920556CA-5892-678A-274D-CA19E3943E4B}"/>
              </a:ext>
            </a:extLst>
          </p:cNvPr>
          <p:cNvSpPr txBox="1"/>
          <p:nvPr/>
        </p:nvSpPr>
        <p:spPr>
          <a:xfrm>
            <a:off x="9932824" y="3810998"/>
            <a:ext cx="1499917" cy="369332"/>
          </a:xfrm>
          <a:prstGeom prst="rect">
            <a:avLst/>
          </a:prstGeom>
          <a:noFill/>
        </p:spPr>
        <p:txBody>
          <a:bodyPr wrap="square">
            <a:spAutoFit/>
          </a:bodyPr>
          <a:lstStyle/>
          <a:p>
            <a:r>
              <a:rPr lang="en-GB" dirty="0">
                <a:latin typeface="Arial" panose="020B0604020202020204" pitchFamily="34" charset="0"/>
                <a:cs typeface="Arial" panose="020B0604020202020204" pitchFamily="34" charset="0"/>
              </a:rPr>
              <a:t>~4k cores</a:t>
            </a:r>
          </a:p>
        </p:txBody>
      </p:sp>
      <p:pic>
        <p:nvPicPr>
          <p:cNvPr id="56" name="Picture 55">
            <a:extLst>
              <a:ext uri="{FF2B5EF4-FFF2-40B4-BE49-F238E27FC236}">
                <a16:creationId xmlns:a16="http://schemas.microsoft.com/office/drawing/2014/main" id="{23EA8F85-3AA7-61C6-C8DE-8206D04B3AD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73830" y="3003906"/>
            <a:ext cx="439052" cy="573824"/>
          </a:xfrm>
          <a:prstGeom prst="rect">
            <a:avLst/>
          </a:prstGeom>
        </p:spPr>
      </p:pic>
      <p:pic>
        <p:nvPicPr>
          <p:cNvPr id="57" name="Picture 56">
            <a:extLst>
              <a:ext uri="{FF2B5EF4-FFF2-40B4-BE49-F238E27FC236}">
                <a16:creationId xmlns:a16="http://schemas.microsoft.com/office/drawing/2014/main" id="{F2996AD3-22AF-5553-9C11-160E7958D86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0690" y="3995568"/>
            <a:ext cx="340478" cy="450264"/>
          </a:xfrm>
          <a:prstGeom prst="rect">
            <a:avLst/>
          </a:prstGeom>
        </p:spPr>
      </p:pic>
      <p:sp>
        <p:nvSpPr>
          <p:cNvPr id="58" name="TextBox 57">
            <a:extLst>
              <a:ext uri="{FF2B5EF4-FFF2-40B4-BE49-F238E27FC236}">
                <a16:creationId xmlns:a16="http://schemas.microsoft.com/office/drawing/2014/main" id="{DA4EAFB4-A848-AD06-32DC-3594857819E8}"/>
              </a:ext>
            </a:extLst>
          </p:cNvPr>
          <p:cNvSpPr txBox="1"/>
          <p:nvPr/>
        </p:nvSpPr>
        <p:spPr>
          <a:xfrm>
            <a:off x="1074718" y="5460690"/>
            <a:ext cx="2766916" cy="369332"/>
          </a:xfrm>
          <a:prstGeom prst="rect">
            <a:avLst/>
          </a:prstGeom>
          <a:solidFill>
            <a:schemeClr val="accent6">
              <a:lumMod val="20000"/>
              <a:lumOff val="80000"/>
            </a:schemeClr>
          </a:solidFill>
          <a:ln w="19050">
            <a:solidFill>
              <a:schemeClr val="tx1"/>
            </a:solidFill>
          </a:ln>
        </p:spPr>
        <p:txBody>
          <a:bodyPr wrap="square">
            <a:spAutoFit/>
          </a:bodyPr>
          <a:lstStyle/>
          <a:p>
            <a:r>
              <a:rPr lang="en-GB" dirty="0">
                <a:solidFill>
                  <a:srgbClr val="C00000"/>
                </a:solidFill>
                <a:latin typeface="Arial" panose="020B0604020202020204" pitchFamily="34" charset="0"/>
                <a:cs typeface="Arial" panose="020B0604020202020204" pitchFamily="34" charset="0"/>
              </a:rPr>
              <a:t>ce-test.gla.scotgrid.ac.uk</a:t>
            </a:r>
          </a:p>
        </p:txBody>
      </p:sp>
      <p:sp>
        <p:nvSpPr>
          <p:cNvPr id="63" name="TextBox 62">
            <a:extLst>
              <a:ext uri="{FF2B5EF4-FFF2-40B4-BE49-F238E27FC236}">
                <a16:creationId xmlns:a16="http://schemas.microsoft.com/office/drawing/2014/main" id="{B5F4A10D-E89D-1A8F-C92A-DDFA6CCE8AC2}"/>
              </a:ext>
            </a:extLst>
          </p:cNvPr>
          <p:cNvSpPr txBox="1"/>
          <p:nvPr/>
        </p:nvSpPr>
        <p:spPr>
          <a:xfrm>
            <a:off x="0" y="633615"/>
            <a:ext cx="12101209" cy="1323439"/>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In reality, we only enabled the dual queue on </a:t>
            </a:r>
            <a:r>
              <a:rPr lang="en-US" sz="2000" b="1" dirty="0">
                <a:solidFill>
                  <a:srgbClr val="7030A0"/>
                </a:solidFill>
                <a:latin typeface="Arial" panose="020B0604020202020204" pitchFamily="34" charset="0"/>
                <a:cs typeface="Arial" panose="020B0604020202020204" pitchFamily="34" charset="0"/>
              </a:rPr>
              <a:t>ce03</a:t>
            </a:r>
            <a:r>
              <a:rPr lang="en-US" sz="2000" dirty="0">
                <a:latin typeface="Arial" panose="020B0604020202020204" pitchFamily="34" charset="0"/>
                <a:cs typeface="Arial" panose="020B0604020202020204" pitchFamily="34" charset="0"/>
              </a:rPr>
              <a:t>, because not all VOs can deal with the architecture settings (e.g., </a:t>
            </a:r>
            <a:r>
              <a:rPr lang="en-US" sz="2000" i="1" dirty="0">
                <a:latin typeface="Arial" panose="020B0604020202020204" pitchFamily="34" charset="0"/>
                <a:cs typeface="Arial" panose="020B0604020202020204" pitchFamily="34" charset="0"/>
              </a:rPr>
              <a:t>BioMed</a:t>
            </a:r>
            <a:r>
              <a:rPr lang="en-US" sz="2000" dirty="0">
                <a:latin typeface="Arial" panose="020B0604020202020204" pitchFamily="34" charset="0"/>
                <a:cs typeface="Arial" panose="020B0604020202020204" pitchFamily="34" charset="0"/>
              </a:rPr>
              <a:t>), and we kept the </a:t>
            </a:r>
            <a:r>
              <a:rPr lang="en-US" sz="2000" b="1" dirty="0" err="1">
                <a:solidFill>
                  <a:srgbClr val="C00000"/>
                </a:solidFill>
                <a:latin typeface="Arial" panose="020B0604020202020204" pitchFamily="34" charset="0"/>
                <a:cs typeface="Arial" panose="020B0604020202020204" pitchFamily="34" charset="0"/>
              </a:rPr>
              <a:t>ce</a:t>
            </a:r>
            <a:r>
              <a:rPr lang="en-US" sz="2000" b="1" dirty="0">
                <a:solidFill>
                  <a:srgbClr val="C00000"/>
                </a:solidFill>
                <a:latin typeface="Arial" panose="020B0604020202020204" pitchFamily="34" charset="0"/>
                <a:cs typeface="Arial" panose="020B0604020202020204" pitchFamily="34" charset="0"/>
              </a:rPr>
              <a:t>-test</a:t>
            </a:r>
            <a:r>
              <a:rPr lang="en-US" sz="2000" dirty="0">
                <a:latin typeface="Arial" panose="020B0604020202020204" pitchFamily="34" charset="0"/>
                <a:cs typeface="Arial" panose="020B0604020202020204" pitchFamily="34" charset="0"/>
              </a:rPr>
              <a:t> entry point because it is still in use by some VOs, while the other </a:t>
            </a:r>
            <a:r>
              <a:rPr lang="en-US" sz="2000" b="1" dirty="0" err="1">
                <a:solidFill>
                  <a:srgbClr val="002060"/>
                </a:solidFill>
                <a:latin typeface="Arial" panose="020B0604020202020204" pitchFamily="34" charset="0"/>
                <a:cs typeface="Arial" panose="020B0604020202020204" pitchFamily="34" charset="0"/>
              </a:rPr>
              <a:t>ce</a:t>
            </a:r>
            <a:r>
              <a:rPr lang="en-US" sz="2000" dirty="0" err="1">
                <a:latin typeface="Arial" panose="020B0604020202020204" pitchFamily="34" charset="0"/>
                <a:cs typeface="Arial" panose="020B0604020202020204" pitchFamily="34" charset="0"/>
              </a:rPr>
              <a:t>s</a:t>
            </a:r>
            <a:r>
              <a:rPr lang="en-US" sz="2000" dirty="0">
                <a:latin typeface="Arial" panose="020B0604020202020204" pitchFamily="34" charset="0"/>
                <a:cs typeface="Arial" panose="020B0604020202020204" pitchFamily="34" charset="0"/>
              </a:rPr>
              <a:t> are still single queue (x86).</a:t>
            </a:r>
            <a:endParaRPr lang="en-GB" sz="2000" dirty="0"/>
          </a:p>
          <a:p>
            <a:r>
              <a:rPr lang="en-US" sz="2000" dirty="0">
                <a:latin typeface="Arial" panose="020B0604020202020204" pitchFamily="34" charset="0"/>
                <a:cs typeface="Arial" panose="020B0604020202020204" pitchFamily="34" charset="0"/>
              </a:rPr>
              <a:t>So, this is the </a:t>
            </a:r>
            <a:r>
              <a:rPr lang="en-US" sz="2000" u="sng" dirty="0">
                <a:latin typeface="Arial" panose="020B0604020202020204" pitchFamily="34" charset="0"/>
                <a:cs typeface="Arial" panose="020B0604020202020204" pitchFamily="34" charset="0"/>
              </a:rPr>
              <a:t>actual</a:t>
            </a:r>
            <a:r>
              <a:rPr lang="en-US" sz="2000" dirty="0">
                <a:latin typeface="Arial" panose="020B0604020202020204" pitchFamily="34" charset="0"/>
                <a:cs typeface="Arial" panose="020B0604020202020204" pitchFamily="34" charset="0"/>
              </a:rPr>
              <a:t> view of our heterogeneous compute cluster:</a:t>
            </a:r>
          </a:p>
        </p:txBody>
      </p:sp>
      <p:sp>
        <p:nvSpPr>
          <p:cNvPr id="64" name="TextBox 63">
            <a:extLst>
              <a:ext uri="{FF2B5EF4-FFF2-40B4-BE49-F238E27FC236}">
                <a16:creationId xmlns:a16="http://schemas.microsoft.com/office/drawing/2014/main" id="{D9E5A194-61A3-9799-0145-FAC6C6993366}"/>
              </a:ext>
            </a:extLst>
          </p:cNvPr>
          <p:cNvSpPr txBox="1"/>
          <p:nvPr/>
        </p:nvSpPr>
        <p:spPr>
          <a:xfrm>
            <a:off x="1" y="6130101"/>
            <a:ext cx="12192000" cy="707886"/>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We are still in a transitioning state, but as more </a:t>
            </a:r>
            <a:r>
              <a:rPr lang="en-US" sz="2000" b="1" dirty="0">
                <a:latin typeface="Arial" panose="020B0604020202020204" pitchFamily="34" charset="0"/>
                <a:cs typeface="Arial" panose="020B0604020202020204" pitchFamily="34" charset="0"/>
              </a:rPr>
              <a:t>VOs</a:t>
            </a:r>
            <a:r>
              <a:rPr lang="en-US" sz="2000" dirty="0">
                <a:latin typeface="Arial" panose="020B0604020202020204" pitchFamily="34" charset="0"/>
                <a:cs typeface="Arial" panose="020B0604020202020204" pitchFamily="34" charset="0"/>
              </a:rPr>
              <a:t> adhere to the dual queue standard, we hope to make the dual queue submission mechanism more ideal …</a:t>
            </a:r>
          </a:p>
        </p:txBody>
      </p:sp>
      <p:sp>
        <p:nvSpPr>
          <p:cNvPr id="66" name="TextBox 65">
            <a:extLst>
              <a:ext uri="{FF2B5EF4-FFF2-40B4-BE49-F238E27FC236}">
                <a16:creationId xmlns:a16="http://schemas.microsoft.com/office/drawing/2014/main" id="{C3004309-25F9-23B3-2A61-90BA550F1C8A}"/>
              </a:ext>
            </a:extLst>
          </p:cNvPr>
          <p:cNvSpPr txBox="1"/>
          <p:nvPr/>
        </p:nvSpPr>
        <p:spPr>
          <a:xfrm rot="20699407">
            <a:off x="453774" y="4998126"/>
            <a:ext cx="3686840" cy="369332"/>
          </a:xfrm>
          <a:prstGeom prst="rect">
            <a:avLst/>
          </a:prstGeom>
          <a:noFill/>
        </p:spPr>
        <p:txBody>
          <a:bodyPr wrap="square">
            <a:spAutoFit/>
          </a:bodyPr>
          <a:lstStyle/>
          <a:p>
            <a:r>
              <a:rPr lang="en-US" sz="1800" dirty="0">
                <a:latin typeface="Arial" panose="020B0604020202020204" pitchFamily="34" charset="0"/>
                <a:cs typeface="Arial" panose="020B0604020202020204" pitchFamily="34" charset="0"/>
              </a:rPr>
              <a:t>… soon to be decommissioned</a:t>
            </a:r>
            <a:endParaRPr lang="en-GB" dirty="0"/>
          </a:p>
        </p:txBody>
      </p:sp>
      <p:cxnSp>
        <p:nvCxnSpPr>
          <p:cNvPr id="2" name="Straight Arrow Connector 1">
            <a:extLst>
              <a:ext uri="{FF2B5EF4-FFF2-40B4-BE49-F238E27FC236}">
                <a16:creationId xmlns:a16="http://schemas.microsoft.com/office/drawing/2014/main" id="{1FD2A2FE-B7DD-6B98-7005-0129B51976FE}"/>
              </a:ext>
            </a:extLst>
          </p:cNvPr>
          <p:cNvCxnSpPr>
            <a:cxnSpLocks/>
          </p:cNvCxnSpPr>
          <p:nvPr/>
        </p:nvCxnSpPr>
        <p:spPr>
          <a:xfrm>
            <a:off x="3725694" y="3192530"/>
            <a:ext cx="2007864" cy="477055"/>
          </a:xfrm>
          <a:prstGeom prst="straightConnector1">
            <a:avLst/>
          </a:prstGeom>
          <a:ln w="19050">
            <a:solidFill>
              <a:srgbClr val="0000FF"/>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3" name="Straight Arrow Connector 2">
            <a:extLst>
              <a:ext uri="{FF2B5EF4-FFF2-40B4-BE49-F238E27FC236}">
                <a16:creationId xmlns:a16="http://schemas.microsoft.com/office/drawing/2014/main" id="{2CA2707F-671D-387B-DAE8-D75D685ECCF8}"/>
              </a:ext>
            </a:extLst>
          </p:cNvPr>
          <p:cNvCxnSpPr>
            <a:cxnSpLocks/>
          </p:cNvCxnSpPr>
          <p:nvPr/>
        </p:nvCxnSpPr>
        <p:spPr>
          <a:xfrm flipV="1">
            <a:off x="4416357" y="3681672"/>
            <a:ext cx="1317201" cy="498658"/>
          </a:xfrm>
          <a:prstGeom prst="straightConnector1">
            <a:avLst/>
          </a:prstGeom>
          <a:ln w="19050">
            <a:solidFill>
              <a:srgbClr val="0000FF"/>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9190C4CC-C19D-45BD-DACE-786738C827C7}"/>
              </a:ext>
            </a:extLst>
          </p:cNvPr>
          <p:cNvCxnSpPr>
            <a:cxnSpLocks/>
          </p:cNvCxnSpPr>
          <p:nvPr/>
        </p:nvCxnSpPr>
        <p:spPr>
          <a:xfrm flipV="1">
            <a:off x="4125545" y="3689924"/>
            <a:ext cx="1476569" cy="133059"/>
          </a:xfrm>
          <a:prstGeom prst="straightConnector1">
            <a:avLst/>
          </a:prstGeom>
          <a:ln w="38100" cmpd="dbl">
            <a:solidFill>
              <a:srgbClr val="7030A0"/>
            </a:solidFill>
            <a:tailEnd type="stealth"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65380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7D75564-4049-3827-C032-4CC372B4FBB6}"/>
              </a:ext>
            </a:extLst>
          </p:cNvPr>
          <p:cNvSpPr txBox="1"/>
          <p:nvPr/>
        </p:nvSpPr>
        <p:spPr>
          <a:xfrm>
            <a:off x="0" y="4700892"/>
            <a:ext cx="7080114" cy="400110"/>
          </a:xfrm>
          <a:prstGeom prst="rect">
            <a:avLst/>
          </a:prstGeom>
          <a:noFill/>
        </p:spPr>
        <p:txBody>
          <a:bodyPr wrap="square">
            <a:spAutoFit/>
          </a:bodyPr>
          <a:lstStyle/>
          <a:p>
            <a:r>
              <a:rPr lang="en-US" sz="2000" dirty="0">
                <a:latin typeface="Arial" panose="020B0604020202020204" pitchFamily="34" charset="0"/>
                <a:cs typeface="Arial" panose="020B0604020202020204" pitchFamily="34" charset="0"/>
              </a:rPr>
              <a:t>This also works for </a:t>
            </a:r>
            <a:r>
              <a:rPr lang="en-US" sz="2000" b="1" dirty="0">
                <a:latin typeface="Arial" panose="020B0604020202020204" pitchFamily="34" charset="0"/>
                <a:cs typeface="Arial" panose="020B0604020202020204" pitchFamily="34" charset="0"/>
              </a:rPr>
              <a:t>GPU</a:t>
            </a:r>
            <a:r>
              <a:rPr lang="en-US" sz="2000" dirty="0">
                <a:latin typeface="Arial" panose="020B0604020202020204" pitchFamily="34" charset="0"/>
                <a:cs typeface="Arial" panose="020B0604020202020204" pitchFamily="34" charset="0"/>
              </a:rPr>
              <a:t> queue (tested already !)</a:t>
            </a:r>
          </a:p>
        </p:txBody>
      </p:sp>
      <p:sp>
        <p:nvSpPr>
          <p:cNvPr id="6" name="TextBox 5">
            <a:extLst>
              <a:ext uri="{FF2B5EF4-FFF2-40B4-BE49-F238E27FC236}">
                <a16:creationId xmlns:a16="http://schemas.microsoft.com/office/drawing/2014/main" id="{3FBD0E65-EB24-B0A0-725D-ECDF02CC17D2}"/>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Heterogeneous Compute Cluster Config</a:t>
            </a:r>
            <a:endParaRPr lang="en-GB" sz="4000" b="1" dirty="0">
              <a:solidFill>
                <a:srgbClr val="0000FF"/>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287435F2-BE47-7DE2-A67C-746BD1545482}"/>
              </a:ext>
            </a:extLst>
          </p:cNvPr>
          <p:cNvSpPr txBox="1"/>
          <p:nvPr/>
        </p:nvSpPr>
        <p:spPr>
          <a:xfrm>
            <a:off x="486383" y="2041814"/>
            <a:ext cx="11128442" cy="2462213"/>
          </a:xfrm>
          <a:prstGeom prst="rect">
            <a:avLst/>
          </a:prstGeom>
          <a:solidFill>
            <a:schemeClr val="accent4">
              <a:lumMod val="20000"/>
              <a:lumOff val="80000"/>
            </a:schemeClr>
          </a:solidFill>
        </p:spPr>
        <p:txBody>
          <a:bodyPr wrap="square">
            <a:spAutoFit/>
          </a:bodyPr>
          <a:lstStyle/>
          <a:p>
            <a:r>
              <a:rPr lang="en-GB" sz="1400" dirty="0">
                <a:latin typeface="Lucida Sans Typewriter" panose="020B0509030504030204" pitchFamily="49" charset="0"/>
              </a:rPr>
              <a:t> [</a:t>
            </a:r>
            <a:r>
              <a:rPr lang="en-GB" sz="1400" dirty="0" err="1">
                <a:latin typeface="Lucida Sans Typewriter" panose="020B0509030504030204" pitchFamily="49" charset="0"/>
              </a:rPr>
              <a:t>queue:condor</a:t>
            </a:r>
            <a:r>
              <a:rPr lang="en-GB" sz="1400" dirty="0">
                <a:latin typeface="Lucida Sans Typewriter" panose="020B0509030504030204" pitchFamily="49" charset="0"/>
              </a:rPr>
              <a:t>]</a:t>
            </a:r>
          </a:p>
          <a:p>
            <a:r>
              <a:rPr lang="en-GB" sz="1400" dirty="0">
                <a:latin typeface="Lucida Sans Typewriter" panose="020B0509030504030204" pitchFamily="49" charset="0"/>
              </a:rPr>
              <a:t>  comment = Condor queue</a:t>
            </a:r>
          </a:p>
          <a:p>
            <a:r>
              <a:rPr lang="en-GB" sz="1400" dirty="0">
                <a:latin typeface="Lucida Sans Typewriter" panose="020B0509030504030204" pitchFamily="49" charset="0"/>
              </a:rPr>
              <a:t>  </a:t>
            </a:r>
            <a:r>
              <a:rPr lang="en-GB" sz="1400" dirty="0" err="1">
                <a:latin typeface="Lucida Sans Typewriter" panose="020B0509030504030204" pitchFamily="49" charset="0"/>
              </a:rPr>
              <a:t>condor_requirements</a:t>
            </a:r>
            <a:r>
              <a:rPr lang="en-GB" sz="1400" dirty="0">
                <a:latin typeface="Lucida Sans Typewriter" panose="020B0509030504030204" pitchFamily="49" charset="0"/>
              </a:rPr>
              <a:t> = (Arch == "X86_64" &amp;&amp; (TARGET.GPUs IS UNDEFINED || TARGET.GPUs == 0))</a:t>
            </a:r>
          </a:p>
          <a:p>
            <a:endParaRPr lang="en-GB" sz="1400" dirty="0">
              <a:latin typeface="Lucida Sans Typewriter" panose="020B0509030504030204" pitchFamily="49" charset="0"/>
            </a:endParaRPr>
          </a:p>
          <a:p>
            <a:r>
              <a:rPr lang="en-GB" sz="1400" dirty="0">
                <a:latin typeface="Lucida Sans Typewriter" panose="020B0509030504030204" pitchFamily="49" charset="0"/>
              </a:rPr>
              <a:t> [queue:condor_arm]</a:t>
            </a:r>
          </a:p>
          <a:p>
            <a:r>
              <a:rPr lang="en-GB" sz="1400" dirty="0">
                <a:latin typeface="Lucida Sans Typewriter" panose="020B0509030504030204" pitchFamily="49" charset="0"/>
              </a:rPr>
              <a:t>  comment = Condor queue (ARM)</a:t>
            </a:r>
          </a:p>
          <a:p>
            <a:r>
              <a:rPr lang="en-GB" sz="1400" dirty="0">
                <a:latin typeface="Lucida Sans Typewriter" panose="020B0509030504030204" pitchFamily="49" charset="0"/>
              </a:rPr>
              <a:t>  </a:t>
            </a:r>
            <a:r>
              <a:rPr lang="en-GB" sz="1400" dirty="0" err="1">
                <a:latin typeface="Lucida Sans Typewriter" panose="020B0509030504030204" pitchFamily="49" charset="0"/>
              </a:rPr>
              <a:t>condor_requirements</a:t>
            </a:r>
            <a:r>
              <a:rPr lang="en-GB" sz="1400" dirty="0">
                <a:latin typeface="Lucida Sans Typewriter" panose="020B0509030504030204" pitchFamily="49" charset="0"/>
              </a:rPr>
              <a:t> = (Arch == "aarch64" &amp;&amp; (TARGET.GPUs IS UNDEFINED || TARGET.GPUs == 0))</a:t>
            </a:r>
          </a:p>
          <a:p>
            <a:endParaRPr lang="en-GB" sz="1400" dirty="0">
              <a:latin typeface="Lucida Sans Typewriter" panose="020B0509030504030204" pitchFamily="49" charset="0"/>
            </a:endParaRPr>
          </a:p>
          <a:p>
            <a:r>
              <a:rPr lang="en-GB" sz="1400" dirty="0">
                <a:latin typeface="Lucida Sans Typewriter" panose="020B0509030504030204" pitchFamily="49" charset="0"/>
              </a:rPr>
              <a:t> [queue:condor_gpu]</a:t>
            </a:r>
          </a:p>
          <a:p>
            <a:r>
              <a:rPr lang="en-GB" sz="1400" dirty="0">
                <a:latin typeface="Lucida Sans Typewriter" panose="020B0509030504030204" pitchFamily="49" charset="0"/>
              </a:rPr>
              <a:t>  comment = Condor queue (x86 + GPU)</a:t>
            </a:r>
          </a:p>
          <a:p>
            <a:r>
              <a:rPr lang="en-GB" sz="1400" dirty="0">
                <a:latin typeface="Lucida Sans Typewriter" panose="020B0509030504030204" pitchFamily="49" charset="0"/>
              </a:rPr>
              <a:t>  </a:t>
            </a:r>
            <a:r>
              <a:rPr lang="en-GB" sz="1400" dirty="0" err="1">
                <a:latin typeface="Lucida Sans Typewriter" panose="020B0509030504030204" pitchFamily="49" charset="0"/>
              </a:rPr>
              <a:t>condor_requirements</a:t>
            </a:r>
            <a:r>
              <a:rPr lang="en-GB" sz="1400" dirty="0">
                <a:latin typeface="Lucida Sans Typewriter" panose="020B0509030504030204" pitchFamily="49" charset="0"/>
              </a:rPr>
              <a:t> = TARGET.GPUs &gt; 0</a:t>
            </a:r>
          </a:p>
        </p:txBody>
      </p:sp>
      <p:sp>
        <p:nvSpPr>
          <p:cNvPr id="10" name="TextBox 9">
            <a:extLst>
              <a:ext uri="{FF2B5EF4-FFF2-40B4-BE49-F238E27FC236}">
                <a16:creationId xmlns:a16="http://schemas.microsoft.com/office/drawing/2014/main" id="{737812FB-0C0B-9071-B1CD-2A05B17C6264}"/>
              </a:ext>
            </a:extLst>
          </p:cNvPr>
          <p:cNvSpPr txBox="1"/>
          <p:nvPr/>
        </p:nvSpPr>
        <p:spPr>
          <a:xfrm>
            <a:off x="0" y="633615"/>
            <a:ext cx="12101209" cy="1323439"/>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 The </a:t>
            </a:r>
            <a:r>
              <a:rPr lang="en-US" sz="2000" b="1" dirty="0" err="1">
                <a:latin typeface="Lucida Sans Typewriter" panose="020B0509030504030204" pitchFamily="49" charset="0"/>
                <a:cs typeface="Arial" panose="020B0604020202020204" pitchFamily="34" charset="0"/>
              </a:rPr>
              <a:t>condor_requirements</a:t>
            </a:r>
            <a:r>
              <a:rPr lang="en-US" sz="2000" dirty="0">
                <a:latin typeface="Arial" panose="020B0604020202020204" pitchFamily="34" charset="0"/>
                <a:cs typeface="Arial" panose="020B0604020202020204" pitchFamily="34" charset="0"/>
              </a:rPr>
              <a:t> setting in the ARC-CE configuration modifies the </a:t>
            </a:r>
            <a:r>
              <a:rPr lang="en-US" sz="2000" b="1" dirty="0" err="1">
                <a:latin typeface="Arial" panose="020B0604020202020204" pitchFamily="34" charset="0"/>
                <a:cs typeface="Arial" panose="020B0604020202020204" pitchFamily="34" charset="0"/>
              </a:rPr>
              <a:t>ClassAd</a:t>
            </a:r>
            <a:r>
              <a:rPr lang="en-US" sz="2000" dirty="0">
                <a:latin typeface="Arial" panose="020B0604020202020204" pitchFamily="34" charset="0"/>
                <a:cs typeface="Arial" panose="020B0604020202020204" pitchFamily="34" charset="0"/>
              </a:rPr>
              <a:t> for the jobs that ARC submits to Condor by inserting an architecture request. </a:t>
            </a:r>
          </a:p>
          <a:p>
            <a:r>
              <a:rPr lang="en-US" sz="2000" dirty="0">
                <a:latin typeface="Arial" panose="020B0604020202020204" pitchFamily="34" charset="0"/>
                <a:cs typeface="Arial" panose="020B0604020202020204" pitchFamily="34" charset="0"/>
              </a:rPr>
              <a:t>Because … </a:t>
            </a:r>
            <a:r>
              <a:rPr lang="en-US" sz="2000" b="1" dirty="0" err="1">
                <a:latin typeface="Arial" panose="020B0604020202020204" pitchFamily="34" charset="0"/>
                <a:cs typeface="Arial" panose="020B0604020202020204" pitchFamily="34" charset="0"/>
              </a:rPr>
              <a:t>HTCondor</a:t>
            </a:r>
            <a:r>
              <a:rPr lang="en-US" sz="2000" dirty="0">
                <a:latin typeface="Arial" panose="020B0604020202020204" pitchFamily="34" charset="0"/>
                <a:cs typeface="Arial" panose="020B0604020202020204" pitchFamily="34" charset="0"/>
              </a:rPr>
              <a:t> doesn't have a concept of queues: it matches jobs to resources based on their </a:t>
            </a:r>
            <a:r>
              <a:rPr lang="en-US" sz="2000" dirty="0" err="1">
                <a:latin typeface="Arial" panose="020B0604020202020204" pitchFamily="34" charset="0"/>
                <a:cs typeface="Arial" panose="020B0604020202020204" pitchFamily="34" charset="0"/>
              </a:rPr>
              <a:t>ClassAd</a:t>
            </a:r>
            <a:r>
              <a:rPr lang="en-US" sz="2000" dirty="0">
                <a:latin typeface="Arial" panose="020B0604020202020204" pitchFamily="34" charset="0"/>
                <a:cs typeface="Arial" panose="020B0604020202020204" pitchFamily="34" charset="0"/>
              </a:rPr>
              <a:t>, which includes an architecture entry … </a:t>
            </a:r>
          </a:p>
        </p:txBody>
      </p:sp>
      <p:sp>
        <p:nvSpPr>
          <p:cNvPr id="11" name="TextBox 10">
            <a:extLst>
              <a:ext uri="{FF2B5EF4-FFF2-40B4-BE49-F238E27FC236}">
                <a16:creationId xmlns:a16="http://schemas.microsoft.com/office/drawing/2014/main" id="{E1553EC3-794D-B062-78E9-F1BA02175E4D}"/>
              </a:ext>
            </a:extLst>
          </p:cNvPr>
          <p:cNvSpPr txBox="1"/>
          <p:nvPr/>
        </p:nvSpPr>
        <p:spPr>
          <a:xfrm>
            <a:off x="0" y="5297867"/>
            <a:ext cx="12192000" cy="1569660"/>
          </a:xfrm>
          <a:prstGeom prst="rect">
            <a:avLst/>
          </a:prstGeom>
          <a:noFill/>
        </p:spPr>
        <p:txBody>
          <a:bodyPr wrap="square">
            <a:spAutoFit/>
          </a:bodyPr>
          <a:lstStyle/>
          <a:p>
            <a:r>
              <a:rPr lang="en-US" sz="2000" dirty="0">
                <a:latin typeface="Arial" panose="020B0604020202020204" pitchFamily="34" charset="0"/>
                <a:cs typeface="Arial" panose="020B0604020202020204" pitchFamily="34" charset="0"/>
              </a:rPr>
              <a:t>What </a:t>
            </a:r>
            <a:r>
              <a:rPr lang="en-US" sz="2000" b="1" dirty="0">
                <a:latin typeface="Arial" panose="020B0604020202020204" pitchFamily="34" charset="0"/>
                <a:cs typeface="Arial" panose="020B0604020202020204" pitchFamily="34" charset="0"/>
              </a:rPr>
              <a:t>VOs</a:t>
            </a:r>
            <a:r>
              <a:rPr lang="en-US" sz="2000" dirty="0">
                <a:latin typeface="Arial" panose="020B0604020202020204" pitchFamily="34" charset="0"/>
                <a:cs typeface="Arial" panose="020B0604020202020204" pitchFamily="34" charset="0"/>
              </a:rPr>
              <a:t> need to do is to </a:t>
            </a:r>
            <a:r>
              <a:rPr lang="en-US" sz="2000" u="sng" dirty="0">
                <a:latin typeface="Arial" panose="020B0604020202020204" pitchFamily="34" charset="0"/>
                <a:cs typeface="Arial" panose="020B0604020202020204" pitchFamily="34" charset="0"/>
              </a:rPr>
              <a:t>ensure that their job submission mechanism specifies the appropriate ARC queue</a:t>
            </a:r>
            <a:r>
              <a:rPr lang="en-US" sz="2000" dirty="0">
                <a:latin typeface="Arial" panose="020B0604020202020204" pitchFamily="34" charset="0"/>
                <a:cs typeface="Arial" panose="020B0604020202020204" pitchFamily="34" charset="0"/>
              </a:rPr>
              <a:t> (i.e., what architecture they are targeting).</a:t>
            </a:r>
          </a:p>
          <a:p>
            <a:endParaRPr lang="en-US" sz="2000"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r>
              <a:rPr lang="en-US" dirty="0">
                <a:solidFill>
                  <a:schemeClr val="tx1">
                    <a:lumMod val="50000"/>
                    <a:lumOff val="50000"/>
                  </a:schemeClr>
                </a:solidFill>
                <a:latin typeface="Arial" panose="020B0604020202020204" pitchFamily="34" charset="0"/>
                <a:cs typeface="Arial" panose="020B0604020202020204" pitchFamily="34" charset="0"/>
              </a:rPr>
              <a:t>Note: the ARC default queue selection appeared buggy in earlier version of </a:t>
            </a:r>
            <a:r>
              <a:rPr lang="en-US" b="1" dirty="0">
                <a:solidFill>
                  <a:schemeClr val="tx1">
                    <a:lumMod val="50000"/>
                    <a:lumOff val="50000"/>
                  </a:schemeClr>
                </a:solidFill>
                <a:latin typeface="Arial" panose="020B0604020202020204" pitchFamily="34" charset="0"/>
                <a:cs typeface="Arial" panose="020B0604020202020204" pitchFamily="34" charset="0"/>
              </a:rPr>
              <a:t>ARC v6</a:t>
            </a:r>
            <a:r>
              <a:rPr lang="en-US" dirty="0">
                <a:solidFill>
                  <a:schemeClr val="tx1">
                    <a:lumMod val="50000"/>
                    <a:lumOff val="50000"/>
                  </a:schemeClr>
                </a:solidFill>
                <a:latin typeface="Arial" panose="020B0604020202020204" pitchFamily="34" charset="0"/>
                <a:cs typeface="Arial" panose="020B0604020202020204" pitchFamily="34" charset="0"/>
              </a:rPr>
              <a:t>, hopefully it will improve in </a:t>
            </a:r>
            <a:r>
              <a:rPr lang="en-US" b="1" dirty="0">
                <a:solidFill>
                  <a:schemeClr val="tx1">
                    <a:lumMod val="50000"/>
                    <a:lumOff val="50000"/>
                  </a:schemeClr>
                </a:solidFill>
                <a:latin typeface="Arial" panose="020B0604020202020204" pitchFamily="34" charset="0"/>
                <a:cs typeface="Arial" panose="020B0604020202020204" pitchFamily="34" charset="0"/>
              </a:rPr>
              <a:t>v7</a:t>
            </a:r>
            <a:r>
              <a:rPr lang="en-US" dirty="0">
                <a:solidFill>
                  <a:schemeClr val="tx1">
                    <a:lumMod val="50000"/>
                    <a:lumOff val="50000"/>
                  </a:schemeClr>
                </a:solidFill>
                <a:latin typeface="Arial" panose="020B0604020202020204" pitchFamily="34" charset="0"/>
                <a:cs typeface="Arial" panose="020B0604020202020204" pitchFamily="34" charset="0"/>
              </a:rPr>
              <a:t>.</a:t>
            </a:r>
          </a:p>
        </p:txBody>
      </p:sp>
      <p:cxnSp>
        <p:nvCxnSpPr>
          <p:cNvPr id="38" name="Straight Arrow Connector 37">
            <a:extLst>
              <a:ext uri="{FF2B5EF4-FFF2-40B4-BE49-F238E27FC236}">
                <a16:creationId xmlns:a16="http://schemas.microsoft.com/office/drawing/2014/main" id="{2C6B7A89-2471-74FF-E065-73E500DE678B}"/>
              </a:ext>
            </a:extLst>
          </p:cNvPr>
          <p:cNvCxnSpPr>
            <a:cxnSpLocks/>
          </p:cNvCxnSpPr>
          <p:nvPr/>
        </p:nvCxnSpPr>
        <p:spPr>
          <a:xfrm>
            <a:off x="317219" y="3520997"/>
            <a:ext cx="338328" cy="0"/>
          </a:xfrm>
          <a:prstGeom prst="straightConnector1">
            <a:avLst/>
          </a:prstGeom>
          <a:ln w="19050">
            <a:solidFill>
              <a:srgbClr val="FF33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 name="Straight Arrow Connector 1">
            <a:extLst>
              <a:ext uri="{FF2B5EF4-FFF2-40B4-BE49-F238E27FC236}">
                <a16:creationId xmlns:a16="http://schemas.microsoft.com/office/drawing/2014/main" id="{4EBF99C4-925A-EE07-7A1F-D50C4D21DA86}"/>
              </a:ext>
            </a:extLst>
          </p:cNvPr>
          <p:cNvCxnSpPr>
            <a:cxnSpLocks/>
          </p:cNvCxnSpPr>
          <p:nvPr/>
        </p:nvCxnSpPr>
        <p:spPr>
          <a:xfrm>
            <a:off x="3258539" y="1927131"/>
            <a:ext cx="2017549" cy="0"/>
          </a:xfrm>
          <a:prstGeom prst="straightConnector1">
            <a:avLst/>
          </a:prstGeom>
          <a:ln w="19050">
            <a:solidFill>
              <a:srgbClr val="FF3300"/>
            </a:solidFill>
            <a:tailEnd type="non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26224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CBEDF9A3-A034-251E-A1D4-FEC11355877D}"/>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ARM Physics Validation</a:t>
            </a:r>
            <a:endParaRPr lang="en-GB" sz="4000" b="1" dirty="0">
              <a:solidFill>
                <a:srgbClr val="0000FF"/>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720B18-B82A-F533-D375-D8FFAF9D2BD5}"/>
              </a:ext>
            </a:extLst>
          </p:cNvPr>
          <p:cNvSpPr txBox="1"/>
          <p:nvPr/>
        </p:nvSpPr>
        <p:spPr>
          <a:xfrm>
            <a:off x="0" y="670191"/>
            <a:ext cx="12192000" cy="6247864"/>
          </a:xfrm>
          <a:prstGeom prst="rect">
            <a:avLst/>
          </a:prstGeom>
          <a:noFill/>
        </p:spPr>
        <p:txBody>
          <a:bodyPr wrap="square" rtlCol="0">
            <a:spAutoFit/>
          </a:bodyPr>
          <a:lstStyle/>
          <a:p>
            <a:r>
              <a:rPr lang="en-US" sz="2500" dirty="0">
                <a:latin typeface="Arial" panose="020B0604020202020204" pitchFamily="34" charset="0"/>
                <a:cs typeface="Arial" panose="020B0604020202020204" pitchFamily="34" charset="0"/>
              </a:rPr>
              <a:t>Most LHC experiments (</a:t>
            </a:r>
            <a:r>
              <a:rPr lang="en-US" sz="2500" b="1" dirty="0">
                <a:latin typeface="Arial" panose="020B0604020202020204" pitchFamily="34" charset="0"/>
                <a:cs typeface="Arial" panose="020B0604020202020204" pitchFamily="34" charset="0"/>
              </a:rPr>
              <a:t>ATLAS</a:t>
            </a:r>
            <a:r>
              <a:rPr lang="en-US" sz="2500" dirty="0">
                <a:latin typeface="Arial" panose="020B0604020202020204" pitchFamily="34" charset="0"/>
                <a:cs typeface="Arial" panose="020B0604020202020204" pitchFamily="34" charset="0"/>
              </a:rPr>
              <a:t>, </a:t>
            </a:r>
            <a:r>
              <a:rPr lang="en-US" sz="2500" b="1" dirty="0">
                <a:latin typeface="Arial" panose="020B0604020202020204" pitchFamily="34" charset="0"/>
                <a:cs typeface="Arial" panose="020B0604020202020204" pitchFamily="34" charset="0"/>
              </a:rPr>
              <a:t>CMS</a:t>
            </a:r>
            <a:r>
              <a:rPr lang="en-US" sz="2500" dirty="0">
                <a:latin typeface="Arial" panose="020B0604020202020204" pitchFamily="34" charset="0"/>
                <a:cs typeface="Arial" panose="020B0604020202020204" pitchFamily="34" charset="0"/>
              </a:rPr>
              <a:t>, </a:t>
            </a:r>
            <a:r>
              <a:rPr lang="en-US" sz="2500" b="1" dirty="0">
                <a:latin typeface="Arial" panose="020B0604020202020204" pitchFamily="34" charset="0"/>
                <a:cs typeface="Arial" panose="020B0604020202020204" pitchFamily="34" charset="0"/>
              </a:rPr>
              <a:t>ALICE</a:t>
            </a:r>
            <a:r>
              <a:rPr lang="en-US" sz="2500" dirty="0">
                <a:latin typeface="Arial" panose="020B0604020202020204" pitchFamily="34" charset="0"/>
                <a:cs typeface="Arial" panose="020B0604020202020204" pitchFamily="34" charset="0"/>
              </a:rPr>
              <a:t>) have done a first round of extensive Physics Validation campaigns against our ARM cluster @ Glasgow:</a:t>
            </a:r>
          </a:p>
          <a:p>
            <a:endParaRPr lang="en-US" sz="1200" dirty="0">
              <a:latin typeface="Arial" panose="020B0604020202020204" pitchFamily="34" charset="0"/>
              <a:cs typeface="Arial" panose="020B0604020202020204" pitchFamily="34" charset="0"/>
            </a:endParaRPr>
          </a:p>
          <a:p>
            <a:pPr marL="914400" lvl="1" indent="-457200">
              <a:buFont typeface="Arial" panose="020B0604020202020204" pitchFamily="34" charset="0"/>
              <a:buChar char="•"/>
            </a:pPr>
            <a:r>
              <a:rPr lang="en-US" sz="2500" b="1" dirty="0">
                <a:latin typeface="Arial" panose="020B0604020202020204" pitchFamily="34" charset="0"/>
                <a:cs typeface="Arial" panose="020B0604020202020204" pitchFamily="34" charset="0"/>
              </a:rPr>
              <a:t>ATLAS</a:t>
            </a:r>
            <a:r>
              <a:rPr lang="en-US" sz="2500" dirty="0">
                <a:latin typeface="Arial" panose="020B0604020202020204" pitchFamily="34" charset="0"/>
                <a:cs typeface="Arial" panose="020B0604020202020204" pitchFamily="34" charset="0"/>
              </a:rPr>
              <a:t>:  Full simulation and Reconstruction are physics validated.</a:t>
            </a:r>
          </a:p>
          <a:p>
            <a:pPr lvl="3"/>
            <a:r>
              <a:rPr lang="en-US" sz="2500" dirty="0">
                <a:latin typeface="Arial" panose="020B0604020202020204" pitchFamily="34" charset="0"/>
                <a:cs typeface="Arial" panose="020B0604020202020204" pitchFamily="34" charset="0"/>
              </a:rPr>
              <a:t>  	    </a:t>
            </a:r>
            <a:r>
              <a:rPr lang="en-US" sz="2500" u="sng" dirty="0">
                <a:latin typeface="Arial" panose="020B0604020202020204" pitchFamily="34" charset="0"/>
                <a:cs typeface="Arial" panose="020B0604020202020204" pitchFamily="34" charset="0"/>
              </a:rPr>
              <a:t>ATLAS is ready for pledged ARM resources!</a:t>
            </a:r>
            <a:r>
              <a:rPr lang="en-US" sz="2500" dirty="0">
                <a:latin typeface="Arial" panose="020B0604020202020204" pitchFamily="34" charset="0"/>
                <a:cs typeface="Arial" panose="020B0604020202020204" pitchFamily="34" charset="0"/>
              </a:rPr>
              <a:t> </a:t>
            </a:r>
            <a:endParaRPr lang="en-US" sz="600" b="0" i="0" u="sng" dirty="0">
              <a:solidFill>
                <a:srgbClr val="0078D7"/>
              </a:solidFill>
              <a:effectLst/>
              <a:latin typeface="Arial" panose="020B0604020202020204" pitchFamily="34" charset="0"/>
              <a:cs typeface="Arial" panose="020B0604020202020204" pitchFamily="34" charset="0"/>
            </a:endParaRPr>
          </a:p>
          <a:p>
            <a:pPr lvl="2"/>
            <a:endParaRPr lang="en-US" sz="600" b="0" i="0" u="sng" dirty="0">
              <a:solidFill>
                <a:srgbClr val="0078D7"/>
              </a:solidFill>
              <a:effectLst/>
              <a:latin typeface="Arial" panose="020B0604020202020204" pitchFamily="34" charset="0"/>
              <a:cs typeface="Arial" panose="020B0604020202020204" pitchFamily="34" charset="0"/>
            </a:endParaRPr>
          </a:p>
          <a:p>
            <a:pPr lvl="2"/>
            <a:endParaRPr lang="en-US" sz="600" b="0" i="0" u="sng" dirty="0">
              <a:solidFill>
                <a:srgbClr val="0078D7"/>
              </a:solidFill>
              <a:effectLst/>
              <a:latin typeface="Arial" panose="020B0604020202020204" pitchFamily="34" charset="0"/>
              <a:cs typeface="Arial" panose="020B0604020202020204" pitchFamily="34" charset="0"/>
            </a:endParaRPr>
          </a:p>
          <a:p>
            <a:pPr marL="914400" lvl="1" indent="-457200">
              <a:buFont typeface="Arial" panose="020B0604020202020204" pitchFamily="34" charset="0"/>
              <a:buChar char="•"/>
            </a:pPr>
            <a:r>
              <a:rPr lang="en-US" sz="2500" b="1" dirty="0">
                <a:latin typeface="Arial" panose="020B0604020202020204" pitchFamily="34" charset="0"/>
                <a:cs typeface="Arial" panose="020B0604020202020204" pitchFamily="34" charset="0"/>
              </a:rPr>
              <a:t>CMS</a:t>
            </a:r>
            <a:r>
              <a:rPr lang="en-US" sz="2500" dirty="0">
                <a:latin typeface="Arial" panose="020B0604020202020204" pitchFamily="34" charset="0"/>
                <a:cs typeface="Arial" panose="020B0604020202020204" pitchFamily="34" charset="0"/>
              </a:rPr>
              <a:t>: 	    Physics validation on ARM mostly successful, but not conclusive.</a:t>
            </a:r>
            <a:br>
              <a:rPr lang="en-US" sz="2500" dirty="0">
                <a:latin typeface="Arial" panose="020B0604020202020204" pitchFamily="34" charset="0"/>
                <a:cs typeface="Arial" panose="020B0604020202020204" pitchFamily="34" charset="0"/>
              </a:rPr>
            </a:br>
            <a:r>
              <a:rPr lang="en-US" sz="2500" dirty="0">
                <a:latin typeface="Arial" panose="020B0604020202020204" pitchFamily="34" charset="0"/>
                <a:cs typeface="Arial" panose="020B0604020202020204" pitchFamily="34" charset="0"/>
              </a:rPr>
              <a:t>	    </a:t>
            </a:r>
            <a:r>
              <a:rPr lang="en-US" sz="2500" u="sng" dirty="0">
                <a:latin typeface="Arial" panose="020B0604020202020204" pitchFamily="34" charset="0"/>
                <a:cs typeface="Arial" panose="020B0604020202020204" pitchFamily="34" charset="0"/>
              </a:rPr>
              <a:t>CMS is not in a position to use ARM processors in production!</a:t>
            </a:r>
          </a:p>
          <a:p>
            <a:pPr lvl="2"/>
            <a:endParaRPr lang="en-US" sz="600" dirty="0">
              <a:latin typeface="Arial" panose="020B0604020202020204" pitchFamily="34" charset="0"/>
              <a:cs typeface="Arial" panose="020B0604020202020204" pitchFamily="34" charset="0"/>
            </a:endParaRPr>
          </a:p>
          <a:p>
            <a:pPr lvl="2"/>
            <a:endParaRPr lang="en-US" sz="600" dirty="0">
              <a:latin typeface="Arial" panose="020B0604020202020204" pitchFamily="34" charset="0"/>
              <a:cs typeface="Arial" panose="020B0604020202020204" pitchFamily="34" charset="0"/>
            </a:endParaRPr>
          </a:p>
          <a:p>
            <a:pPr marL="914400" lvl="1" indent="-457200">
              <a:buFont typeface="Arial" panose="020B0604020202020204" pitchFamily="34" charset="0"/>
              <a:buChar char="•"/>
            </a:pPr>
            <a:r>
              <a:rPr lang="en-US" sz="2500" b="1" dirty="0">
                <a:latin typeface="Arial" panose="020B0604020202020204" pitchFamily="34" charset="0"/>
                <a:cs typeface="Arial" panose="020B0604020202020204" pitchFamily="34" charset="0"/>
              </a:rPr>
              <a:t>ALICE</a:t>
            </a:r>
            <a:r>
              <a:rPr lang="en-US" sz="2500" dirty="0">
                <a:latin typeface="Arial" panose="020B0604020202020204" pitchFamily="34" charset="0"/>
                <a:cs typeface="Arial" panose="020B0604020202020204" pitchFamily="34" charset="0"/>
              </a:rPr>
              <a:t>:   Extensive test of MC simulation jobs, no analysis workflows.</a:t>
            </a:r>
            <a:br>
              <a:rPr lang="en-US" sz="2500" dirty="0">
                <a:latin typeface="Arial" panose="020B0604020202020204" pitchFamily="34" charset="0"/>
                <a:cs typeface="Arial" panose="020B0604020202020204" pitchFamily="34" charset="0"/>
              </a:rPr>
            </a:br>
            <a:r>
              <a:rPr lang="en-US" sz="2500" dirty="0">
                <a:latin typeface="Arial" panose="020B0604020202020204" pitchFamily="34" charset="0"/>
                <a:cs typeface="Arial" panose="020B0604020202020204" pitchFamily="34" charset="0"/>
              </a:rPr>
              <a:t>	    </a:t>
            </a:r>
            <a:r>
              <a:rPr lang="en-US" sz="2500" u="sng" dirty="0">
                <a:latin typeface="Arial" panose="020B0604020202020204" pitchFamily="34" charset="0"/>
                <a:cs typeface="Arial" panose="020B0604020202020204" pitchFamily="34" charset="0"/>
              </a:rPr>
              <a:t>Recommends ARM segregation or mixed queue with enable/disable!</a:t>
            </a:r>
          </a:p>
          <a:p>
            <a:pPr lvl="1"/>
            <a:endParaRPr lang="en-US" sz="600" dirty="0">
              <a:latin typeface="Arial" panose="020B0604020202020204" pitchFamily="34" charset="0"/>
              <a:cs typeface="Arial" panose="020B0604020202020204" pitchFamily="34" charset="0"/>
            </a:endParaRPr>
          </a:p>
          <a:p>
            <a:pPr lvl="1"/>
            <a:endParaRPr lang="en-US" sz="600" dirty="0">
              <a:latin typeface="Arial" panose="020B0604020202020204" pitchFamily="34" charset="0"/>
              <a:cs typeface="Arial" panose="020B0604020202020204" pitchFamily="34" charset="0"/>
            </a:endParaRPr>
          </a:p>
          <a:p>
            <a:pPr marL="914400" lvl="1" indent="-457200">
              <a:buFont typeface="Arial" panose="020B0604020202020204" pitchFamily="34" charset="0"/>
              <a:buChar char="•"/>
            </a:pPr>
            <a:r>
              <a:rPr lang="en-US" sz="2500" b="1" dirty="0" err="1">
                <a:latin typeface="Arial" panose="020B0604020202020204" pitchFamily="34" charset="0"/>
                <a:cs typeface="Arial" panose="020B0604020202020204" pitchFamily="34" charset="0"/>
              </a:rPr>
              <a:t>LHCb</a:t>
            </a:r>
            <a:r>
              <a:rPr lang="en-US" sz="2500" dirty="0">
                <a:latin typeface="Arial" panose="020B0604020202020204" pitchFamily="34" charset="0"/>
                <a:cs typeface="Arial" panose="020B0604020202020204" pitchFamily="34" charset="0"/>
              </a:rPr>
              <a:t>:    Groundwork &amp; test samples done, full physics validation not done.</a:t>
            </a:r>
            <a:br>
              <a:rPr lang="en-US" sz="2500" dirty="0">
                <a:latin typeface="Arial" panose="020B0604020202020204" pitchFamily="34" charset="0"/>
                <a:cs typeface="Arial" panose="020B0604020202020204" pitchFamily="34" charset="0"/>
              </a:rPr>
            </a:br>
            <a:r>
              <a:rPr lang="en-US" sz="2500" dirty="0">
                <a:latin typeface="Arial" panose="020B0604020202020204" pitchFamily="34" charset="0"/>
                <a:cs typeface="Arial" panose="020B0604020202020204" pitchFamily="34" charset="0"/>
              </a:rPr>
              <a:t>	    </a:t>
            </a:r>
            <a:r>
              <a:rPr lang="en-US" sz="2500" u="sng" dirty="0">
                <a:latin typeface="Arial" panose="020B0604020202020204" pitchFamily="34" charset="0"/>
                <a:cs typeface="Arial" panose="020B0604020202020204" pitchFamily="34" charset="0"/>
              </a:rPr>
              <a:t>Production use of ARM unlikely before end of 2024!</a:t>
            </a:r>
            <a:endParaRPr lang="en-US" sz="2500" u="sng" dirty="0">
              <a:solidFill>
                <a:srgbClr val="FF0000"/>
              </a:solidFill>
              <a:latin typeface="Arial" panose="020B0604020202020204" pitchFamily="34" charset="0"/>
              <a:cs typeface="Arial" panose="020B0604020202020204" pitchFamily="34" charset="0"/>
            </a:endParaRPr>
          </a:p>
          <a:p>
            <a:endParaRPr lang="en-US" sz="1000" dirty="0">
              <a:latin typeface="Arial" panose="020B0604020202020204" pitchFamily="34" charset="0"/>
              <a:cs typeface="Arial" panose="020B0604020202020204" pitchFamily="34" charset="0"/>
            </a:endParaRPr>
          </a:p>
          <a:p>
            <a:endParaRPr lang="en-US" sz="1000" dirty="0">
              <a:latin typeface="Arial" panose="020B0604020202020204" pitchFamily="34" charset="0"/>
              <a:cs typeface="Arial" panose="020B0604020202020204" pitchFamily="34" charset="0"/>
            </a:endParaRPr>
          </a:p>
          <a:p>
            <a:endParaRPr lang="en-US" sz="800" u="sng" dirty="0">
              <a:latin typeface="Arial" panose="020B0604020202020204" pitchFamily="34" charset="0"/>
              <a:cs typeface="Arial" panose="020B0604020202020204" pitchFamily="34" charset="0"/>
            </a:endParaRPr>
          </a:p>
          <a:p>
            <a:r>
              <a:rPr lang="en-US" sz="2500" dirty="0">
                <a:latin typeface="Arial" panose="020B0604020202020204" pitchFamily="34" charset="0"/>
                <a:cs typeface="Arial" panose="020B0604020202020204" pitchFamily="34" charset="0"/>
              </a:rPr>
              <a:t>Latest reports from GDB (June 2024 @ CERN):   </a:t>
            </a:r>
            <a:r>
              <a:rPr lang="en-US" sz="2000" dirty="0">
                <a:latin typeface="Arial" panose="020B0604020202020204" pitchFamily="34" charset="0"/>
                <a:cs typeface="Arial" panose="020B0604020202020204" pitchFamily="34" charset="0"/>
                <a:hlinkClick r:id="rId3"/>
              </a:rPr>
              <a:t>https://indico.cern.ch/event/1356135/</a:t>
            </a:r>
            <a:endParaRPr lang="en-US" sz="2000" dirty="0">
              <a:latin typeface="Arial" panose="020B0604020202020204" pitchFamily="34" charset="0"/>
              <a:cs typeface="Arial" panose="020B0604020202020204" pitchFamily="34" charset="0"/>
            </a:endParaRPr>
          </a:p>
          <a:p>
            <a:endParaRPr lang="en-US" sz="600" dirty="0">
              <a:latin typeface="Arial" panose="020B0604020202020204" pitchFamily="34" charset="0"/>
              <a:cs typeface="Arial" panose="020B0604020202020204" pitchFamily="34" charset="0"/>
            </a:endParaRPr>
          </a:p>
          <a:p>
            <a:endParaRPr lang="en-US" sz="600" dirty="0">
              <a:latin typeface="Arial" panose="020B0604020202020204" pitchFamily="34" charset="0"/>
              <a:cs typeface="Arial" panose="020B0604020202020204" pitchFamily="34" charset="0"/>
            </a:endParaRPr>
          </a:p>
          <a:p>
            <a:endParaRPr lang="en-US" sz="600" dirty="0">
              <a:latin typeface="Arial" panose="020B0604020202020204" pitchFamily="34" charset="0"/>
              <a:cs typeface="Arial" panose="020B0604020202020204" pitchFamily="34" charset="0"/>
            </a:endParaRPr>
          </a:p>
          <a:p>
            <a:r>
              <a:rPr lang="en-US" sz="2500" dirty="0">
                <a:latin typeface="Arial" panose="020B0604020202020204" pitchFamily="34" charset="0"/>
                <a:cs typeface="Arial" panose="020B0604020202020204" pitchFamily="34" charset="0"/>
              </a:rPr>
              <a:t>It’s time for VOs to start sending ARM jobs our way … we have over 4k ARM cores !</a:t>
            </a:r>
          </a:p>
        </p:txBody>
      </p:sp>
      <p:sp>
        <p:nvSpPr>
          <p:cNvPr id="4" name="TextBox 3">
            <a:extLst>
              <a:ext uri="{FF2B5EF4-FFF2-40B4-BE49-F238E27FC236}">
                <a16:creationId xmlns:a16="http://schemas.microsoft.com/office/drawing/2014/main" id="{AA8AFC74-4959-92D1-042A-554493A59994}"/>
              </a:ext>
            </a:extLst>
          </p:cNvPr>
          <p:cNvSpPr txBox="1"/>
          <p:nvPr/>
        </p:nvSpPr>
        <p:spPr>
          <a:xfrm>
            <a:off x="0" y="1632499"/>
            <a:ext cx="603504" cy="523220"/>
          </a:xfrm>
          <a:prstGeom prst="rect">
            <a:avLst/>
          </a:prstGeom>
          <a:noFill/>
        </p:spPr>
        <p:txBody>
          <a:bodyPr wrap="square">
            <a:spAutoFit/>
          </a:bodyPr>
          <a:lstStyle/>
          <a:p>
            <a:r>
              <a:rPr lang="en-US" sz="2800" b="1" dirty="0">
                <a:solidFill>
                  <a:srgbClr val="00B050"/>
                </a:solidFill>
                <a:latin typeface="Arial" panose="020B0604020202020204" pitchFamily="34" charset="0"/>
                <a:cs typeface="Arial" panose="020B0604020202020204" pitchFamily="34" charset="0"/>
                <a:sym typeface="Wingdings" panose="05000000000000000000" pitchFamily="2" charset="2"/>
              </a:rPr>
              <a:t></a:t>
            </a:r>
            <a:endParaRPr lang="en-GB" sz="2800" b="1" dirty="0">
              <a:solidFill>
                <a:srgbClr val="00B050"/>
              </a:solidFill>
            </a:endParaRPr>
          </a:p>
        </p:txBody>
      </p:sp>
      <p:sp>
        <p:nvSpPr>
          <p:cNvPr id="5" name="TextBox 4">
            <a:extLst>
              <a:ext uri="{FF2B5EF4-FFF2-40B4-BE49-F238E27FC236}">
                <a16:creationId xmlns:a16="http://schemas.microsoft.com/office/drawing/2014/main" id="{AA190C33-31EA-AFF4-9A4E-1C286DBD833C}"/>
              </a:ext>
            </a:extLst>
          </p:cNvPr>
          <p:cNvSpPr txBox="1"/>
          <p:nvPr/>
        </p:nvSpPr>
        <p:spPr>
          <a:xfrm>
            <a:off x="0" y="4416034"/>
            <a:ext cx="603504" cy="523220"/>
          </a:xfrm>
          <a:prstGeom prst="rect">
            <a:avLst/>
          </a:prstGeom>
          <a:noFill/>
        </p:spPr>
        <p:txBody>
          <a:bodyPr wrap="square">
            <a:spAutoFit/>
          </a:bodyPr>
          <a:lstStyle/>
          <a:p>
            <a:r>
              <a:rPr lang="en-US" sz="2800" b="1" dirty="0">
                <a:solidFill>
                  <a:srgbClr val="FF0000"/>
                </a:solidFill>
                <a:latin typeface="Arial" panose="020B0604020202020204" pitchFamily="34" charset="0"/>
                <a:cs typeface="Arial" panose="020B0604020202020204" pitchFamily="34" charset="0"/>
                <a:sym typeface="Wingdings" panose="05000000000000000000" pitchFamily="2" charset="2"/>
              </a:rPr>
              <a:t></a:t>
            </a:r>
            <a:endParaRPr lang="en-GB" sz="2800" b="1" dirty="0">
              <a:solidFill>
                <a:srgbClr val="FF0000"/>
              </a:solidFill>
            </a:endParaRPr>
          </a:p>
        </p:txBody>
      </p:sp>
      <p:sp>
        <p:nvSpPr>
          <p:cNvPr id="7" name="TextBox 6">
            <a:extLst>
              <a:ext uri="{FF2B5EF4-FFF2-40B4-BE49-F238E27FC236}">
                <a16:creationId xmlns:a16="http://schemas.microsoft.com/office/drawing/2014/main" id="{ED4CE145-6138-0C60-FF97-DCE9C1261C67}"/>
              </a:ext>
            </a:extLst>
          </p:cNvPr>
          <p:cNvSpPr txBox="1"/>
          <p:nvPr/>
        </p:nvSpPr>
        <p:spPr>
          <a:xfrm>
            <a:off x="0" y="2560344"/>
            <a:ext cx="603504" cy="523220"/>
          </a:xfrm>
          <a:prstGeom prst="rect">
            <a:avLst/>
          </a:prstGeom>
          <a:noFill/>
        </p:spPr>
        <p:txBody>
          <a:bodyPr wrap="square">
            <a:spAutoFit/>
          </a:bodyPr>
          <a:lstStyle/>
          <a:p>
            <a:r>
              <a:rPr lang="en-US" sz="2800" b="1" dirty="0">
                <a:solidFill>
                  <a:srgbClr val="FFC000"/>
                </a:solidFill>
                <a:latin typeface="Arial" panose="020B0604020202020204" pitchFamily="34" charset="0"/>
                <a:cs typeface="Arial" panose="020B0604020202020204" pitchFamily="34" charset="0"/>
                <a:sym typeface="Wingdings" panose="05000000000000000000" pitchFamily="2" charset="2"/>
              </a:rPr>
              <a:t></a:t>
            </a:r>
            <a:endParaRPr lang="en-GB" sz="2800" b="1" dirty="0">
              <a:solidFill>
                <a:srgbClr val="FFC000"/>
              </a:solidFill>
            </a:endParaRPr>
          </a:p>
        </p:txBody>
      </p:sp>
      <p:sp>
        <p:nvSpPr>
          <p:cNvPr id="8" name="TextBox 7">
            <a:extLst>
              <a:ext uri="{FF2B5EF4-FFF2-40B4-BE49-F238E27FC236}">
                <a16:creationId xmlns:a16="http://schemas.microsoft.com/office/drawing/2014/main" id="{3521FDC8-70A8-652C-CD41-CEED4F514BA0}"/>
              </a:ext>
            </a:extLst>
          </p:cNvPr>
          <p:cNvSpPr txBox="1"/>
          <p:nvPr/>
        </p:nvSpPr>
        <p:spPr>
          <a:xfrm>
            <a:off x="0" y="3455569"/>
            <a:ext cx="603504" cy="523220"/>
          </a:xfrm>
          <a:prstGeom prst="rect">
            <a:avLst/>
          </a:prstGeom>
          <a:noFill/>
        </p:spPr>
        <p:txBody>
          <a:bodyPr wrap="square">
            <a:spAutoFit/>
          </a:bodyPr>
          <a:lstStyle/>
          <a:p>
            <a:r>
              <a:rPr lang="en-US" sz="2800" b="1" dirty="0">
                <a:solidFill>
                  <a:srgbClr val="FFC000"/>
                </a:solidFill>
                <a:latin typeface="Arial" panose="020B0604020202020204" pitchFamily="34" charset="0"/>
                <a:cs typeface="Arial" panose="020B0604020202020204" pitchFamily="34" charset="0"/>
                <a:sym typeface="Wingdings" panose="05000000000000000000" pitchFamily="2" charset="2"/>
              </a:rPr>
              <a:t></a:t>
            </a:r>
            <a:endParaRPr lang="en-GB" sz="2800" b="1" dirty="0">
              <a:solidFill>
                <a:srgbClr val="FFC000"/>
              </a:solidFill>
            </a:endParaRPr>
          </a:p>
        </p:txBody>
      </p:sp>
    </p:spTree>
    <p:extLst>
      <p:ext uri="{BB962C8B-B14F-4D97-AF65-F5344CB8AC3E}">
        <p14:creationId xmlns:p14="http://schemas.microsoft.com/office/powerpoint/2010/main" val="19740305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6258FB9D-4345-B0B4-359C-588D21CD154D}"/>
              </a:ext>
            </a:extLst>
          </p:cNvPr>
          <p:cNvSpPr/>
          <p:nvPr/>
        </p:nvSpPr>
        <p:spPr>
          <a:xfrm>
            <a:off x="-3598" y="4078224"/>
            <a:ext cx="12195597" cy="2792050"/>
          </a:xfrm>
          <a:prstGeom prst="rect">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815D7D70-C5D2-CC6F-08E8-DF7012FF249B}"/>
              </a:ext>
            </a:extLst>
          </p:cNvPr>
          <p:cNvSpPr/>
          <p:nvPr/>
        </p:nvSpPr>
        <p:spPr>
          <a:xfrm>
            <a:off x="-12327" y="864694"/>
            <a:ext cx="12192000" cy="3289524"/>
          </a:xfrm>
          <a:prstGeom prst="rect">
            <a:avLst/>
          </a:prstGeom>
          <a:solidFill>
            <a:schemeClr val="accent5">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Shape 136">
            <a:extLst>
              <a:ext uri="{FF2B5EF4-FFF2-40B4-BE49-F238E27FC236}">
                <a16:creationId xmlns:a16="http://schemas.microsoft.com/office/drawing/2014/main" id="{391FF8F1-A88B-612D-4A05-83D463D8E241}"/>
              </a:ext>
            </a:extLst>
          </p:cNvPr>
          <p:cNvSpPr txBox="1">
            <a:spLocks/>
          </p:cNvSpPr>
          <p:nvPr/>
        </p:nvSpPr>
        <p:spPr>
          <a:xfrm>
            <a:off x="0" y="919079"/>
            <a:ext cx="11566570" cy="1194471"/>
          </a:xfrm>
          <a:prstGeom prst="rect">
            <a:avLst/>
          </a:prstGeom>
          <a:ln>
            <a:noFill/>
          </a:ln>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sz="2000" b="1" dirty="0">
                <a:solidFill>
                  <a:schemeClr val="accent1">
                    <a:lumMod val="75000"/>
                  </a:schemeClr>
                </a:solidFill>
                <a:latin typeface="Arial" panose="020B0604020202020204" pitchFamily="34" charset="0"/>
                <a:cs typeface="Arial" panose="020B0604020202020204" pitchFamily="34" charset="0"/>
              </a:rPr>
              <a:t>AMD96ht:  Single AMD EPYC 7003 48-Core Processor (GIGABYTE)</a:t>
            </a:r>
            <a:br>
              <a:rPr lang="en-US" sz="2000" b="1" dirty="0">
                <a:solidFill>
                  <a:schemeClr val="accent1">
                    <a:lumMod val="75000"/>
                  </a:schemeClr>
                </a:solidFill>
                <a:latin typeface="Arial" panose="020B0604020202020204" pitchFamily="34" charset="0"/>
                <a:cs typeface="Arial" panose="020B0604020202020204" pitchFamily="34" charset="0"/>
              </a:rPr>
            </a:br>
            <a:br>
              <a:rPr lang="en-US" sz="300" b="1" dirty="0">
                <a:solidFill>
                  <a:schemeClr val="accent1">
                    <a:lumMod val="75000"/>
                  </a:schemeClr>
                </a:solidFill>
                <a:latin typeface="Arial" panose="020B0604020202020204" pitchFamily="34" charset="0"/>
                <a:cs typeface="Arial" panose="020B0604020202020204" pitchFamily="34" charset="0"/>
              </a:rPr>
            </a:br>
            <a:r>
              <a:rPr lang="en-US" sz="2000" dirty="0">
                <a:solidFill>
                  <a:schemeClr val="accent1">
                    <a:lumMod val="75000"/>
                  </a:schemeClr>
                </a:solidFill>
                <a:latin typeface="Arial" panose="020B0604020202020204" pitchFamily="34" charset="0"/>
                <a:cs typeface="Arial" panose="020B0604020202020204" pitchFamily="34" charset="0"/>
              </a:rPr>
              <a:t>  CPU: 	x86 AMD EPYC 7643, 48C/96HT @ 2.3GHz (TDP 225W)</a:t>
            </a:r>
            <a:br>
              <a:rPr lang="en-US" sz="2000" dirty="0">
                <a:solidFill>
                  <a:schemeClr val="accent1">
                    <a:lumMod val="75000"/>
                  </a:schemeClr>
                </a:solidFill>
                <a:latin typeface="Arial" panose="020B0604020202020204" pitchFamily="34" charset="0"/>
                <a:cs typeface="Arial" panose="020B0604020202020204" pitchFamily="34" charset="0"/>
              </a:rPr>
            </a:br>
            <a:r>
              <a:rPr lang="en-US" sz="2000" dirty="0">
                <a:solidFill>
                  <a:schemeClr val="accent1">
                    <a:lumMod val="75000"/>
                  </a:schemeClr>
                </a:solidFill>
                <a:latin typeface="Arial" panose="020B0604020202020204" pitchFamily="34" charset="0"/>
                <a:cs typeface="Arial" panose="020B0604020202020204" pitchFamily="34" charset="0"/>
              </a:rPr>
              <a:t>  RAM: 	256GB (16 x 16GB) DDR4 3200MHz </a:t>
            </a:r>
            <a:r>
              <a:rPr lang="en-US" sz="2000" dirty="0">
                <a:solidFill>
                  <a:schemeClr val="accent1">
                    <a:lumMod val="75000"/>
                  </a:schemeClr>
                </a:solidFill>
                <a:latin typeface="Arial" panose="020B0604020202020204" pitchFamily="34" charset="0"/>
                <a:cs typeface="Arial" panose="020B0604020202020204" pitchFamily="34" charset="0"/>
                <a:sym typeface="Wingdings" panose="05000000000000000000" pitchFamily="2" charset="2"/>
              </a:rPr>
              <a:t> 2.7 GB/core</a:t>
            </a:r>
            <a:br>
              <a:rPr lang="en-US" sz="2000" dirty="0">
                <a:solidFill>
                  <a:schemeClr val="accent1">
                    <a:lumMod val="75000"/>
                  </a:schemeClr>
                </a:solidFill>
                <a:latin typeface="Arial" panose="020B0604020202020204" pitchFamily="34" charset="0"/>
                <a:cs typeface="Arial" panose="020B0604020202020204" pitchFamily="34" charset="0"/>
              </a:rPr>
            </a:br>
            <a:r>
              <a:rPr lang="en-US" sz="2000" dirty="0">
                <a:solidFill>
                  <a:schemeClr val="accent1">
                    <a:lumMod val="75000"/>
                  </a:schemeClr>
                </a:solidFill>
                <a:latin typeface="Arial" panose="020B0604020202020204" pitchFamily="34" charset="0"/>
                <a:cs typeface="Arial" panose="020B0604020202020204" pitchFamily="34" charset="0"/>
              </a:rPr>
              <a:t>  HDD: 	3.84TB SSD SATA</a:t>
            </a:r>
            <a:endParaRPr lang="en-US" sz="2000" i="1" dirty="0">
              <a:solidFill>
                <a:schemeClr val="accent1">
                  <a:lumMod val="75000"/>
                </a:schemeClr>
              </a:solidFill>
              <a:latin typeface="Arial" panose="020B0604020202020204" pitchFamily="34" charset="0"/>
              <a:cs typeface="Arial" panose="020B0604020202020204" pitchFamily="34" charset="0"/>
            </a:endParaRPr>
          </a:p>
        </p:txBody>
      </p:sp>
      <p:sp>
        <p:nvSpPr>
          <p:cNvPr id="4" name="Shape 136">
            <a:extLst>
              <a:ext uri="{FF2B5EF4-FFF2-40B4-BE49-F238E27FC236}">
                <a16:creationId xmlns:a16="http://schemas.microsoft.com/office/drawing/2014/main" id="{6CA077EC-05CD-0A83-211C-021BA52C2322}"/>
              </a:ext>
            </a:extLst>
          </p:cNvPr>
          <p:cNvSpPr txBox="1">
            <a:spLocks/>
          </p:cNvSpPr>
          <p:nvPr/>
        </p:nvSpPr>
        <p:spPr>
          <a:xfrm>
            <a:off x="0" y="5630436"/>
            <a:ext cx="11566570" cy="1213133"/>
          </a:xfrm>
          <a:prstGeom prst="rect">
            <a:avLst/>
          </a:prstGeom>
          <a:ln>
            <a:noFill/>
          </a:ln>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sz="2000" b="1" dirty="0">
                <a:solidFill>
                  <a:schemeClr val="accent4">
                    <a:lumMod val="50000"/>
                  </a:schemeClr>
                </a:solidFill>
                <a:latin typeface="Arial" panose="020B0604020202020204" pitchFamily="34" charset="0"/>
                <a:cs typeface="Arial" panose="020B0604020202020204" pitchFamily="34" charset="0"/>
              </a:rPr>
              <a:t>Grace144c: Dual Socket* NVidia Grace 144-Core Processor (</a:t>
            </a:r>
            <a:r>
              <a:rPr lang="en-US" sz="2000" b="1" dirty="0" err="1">
                <a:solidFill>
                  <a:schemeClr val="accent4">
                    <a:lumMod val="50000"/>
                  </a:schemeClr>
                </a:solidFill>
                <a:latin typeface="Arial" panose="020B0604020202020204" pitchFamily="34" charset="0"/>
                <a:cs typeface="Arial" panose="020B0604020202020204" pitchFamily="34" charset="0"/>
              </a:rPr>
              <a:t>SuperMicro</a:t>
            </a:r>
            <a:r>
              <a:rPr lang="en-US" sz="2000" b="1" dirty="0">
                <a:solidFill>
                  <a:schemeClr val="accent4">
                    <a:lumMod val="50000"/>
                  </a:schemeClr>
                </a:solidFill>
                <a:latin typeface="Arial" panose="020B0604020202020204" pitchFamily="34" charset="0"/>
                <a:cs typeface="Arial" panose="020B0604020202020204" pitchFamily="34" charset="0"/>
              </a:rPr>
              <a:t>)</a:t>
            </a:r>
            <a:br>
              <a:rPr lang="en-US" sz="2000" b="1" dirty="0">
                <a:solidFill>
                  <a:schemeClr val="accent4">
                    <a:lumMod val="50000"/>
                  </a:schemeClr>
                </a:solidFill>
                <a:latin typeface="Arial" panose="020B0604020202020204" pitchFamily="34" charset="0"/>
                <a:cs typeface="Arial" panose="020B0604020202020204" pitchFamily="34" charset="0"/>
              </a:rPr>
            </a:br>
            <a:br>
              <a:rPr lang="en-US" sz="300" b="1" dirty="0">
                <a:solidFill>
                  <a:schemeClr val="accent4">
                    <a:lumMod val="50000"/>
                  </a:schemeClr>
                </a:solidFill>
                <a:latin typeface="Arial" panose="020B0604020202020204" pitchFamily="34" charset="0"/>
                <a:cs typeface="Arial" panose="020B0604020202020204" pitchFamily="34" charset="0"/>
              </a:rPr>
            </a:br>
            <a:r>
              <a:rPr lang="en-US" sz="2000" dirty="0">
                <a:solidFill>
                  <a:schemeClr val="accent4">
                    <a:lumMod val="50000"/>
                  </a:schemeClr>
                </a:solidFill>
                <a:latin typeface="Arial" panose="020B0604020202020204" pitchFamily="34" charset="0"/>
                <a:cs typeface="Arial" panose="020B0604020202020204" pitchFamily="34" charset="0"/>
              </a:rPr>
              <a:t>  CPU: 	NVidia Grace 144-Core 480GB DDR5 @ 3.4GHz (TDP 500W)</a:t>
            </a:r>
            <a:br>
              <a:rPr lang="en-US" sz="2000" dirty="0">
                <a:solidFill>
                  <a:schemeClr val="accent4">
                    <a:lumMod val="50000"/>
                  </a:schemeClr>
                </a:solidFill>
                <a:latin typeface="Arial" panose="020B0604020202020204" pitchFamily="34" charset="0"/>
                <a:cs typeface="Arial" panose="020B0604020202020204" pitchFamily="34" charset="0"/>
              </a:rPr>
            </a:br>
            <a:r>
              <a:rPr lang="en-US" sz="2000" dirty="0">
                <a:solidFill>
                  <a:schemeClr val="accent4">
                    <a:lumMod val="50000"/>
                  </a:schemeClr>
                </a:solidFill>
                <a:latin typeface="Arial" panose="020B0604020202020204" pitchFamily="34" charset="0"/>
                <a:cs typeface="Arial" panose="020B0604020202020204" pitchFamily="34" charset="0"/>
              </a:rPr>
              <a:t>  RAM: 	480GB (on chip) DDR5 4237MHz </a:t>
            </a:r>
            <a:r>
              <a:rPr lang="en-US" sz="2000" dirty="0">
                <a:solidFill>
                  <a:schemeClr val="accent4">
                    <a:lumMod val="50000"/>
                  </a:schemeClr>
                </a:solidFill>
                <a:latin typeface="Arial" panose="020B0604020202020204" pitchFamily="34" charset="0"/>
                <a:cs typeface="Arial" panose="020B0604020202020204" pitchFamily="34" charset="0"/>
                <a:sym typeface="Wingdings" panose="05000000000000000000" pitchFamily="2" charset="2"/>
              </a:rPr>
              <a:t> 3.3 GB/core</a:t>
            </a:r>
            <a:br>
              <a:rPr lang="en-US" sz="2000" dirty="0">
                <a:solidFill>
                  <a:schemeClr val="accent4">
                    <a:lumMod val="50000"/>
                  </a:schemeClr>
                </a:solidFill>
                <a:latin typeface="Arial" panose="020B0604020202020204" pitchFamily="34" charset="0"/>
                <a:cs typeface="Arial" panose="020B0604020202020204" pitchFamily="34" charset="0"/>
              </a:rPr>
            </a:br>
            <a:r>
              <a:rPr lang="en-US" sz="2000" dirty="0">
                <a:solidFill>
                  <a:schemeClr val="accent4">
                    <a:lumMod val="50000"/>
                  </a:schemeClr>
                </a:solidFill>
                <a:latin typeface="Arial" panose="020B0604020202020204" pitchFamily="34" charset="0"/>
                <a:cs typeface="Arial" panose="020B0604020202020204" pitchFamily="34" charset="0"/>
              </a:rPr>
              <a:t>  HDD: 	1TB </a:t>
            </a:r>
            <a:r>
              <a:rPr lang="en-US" sz="2000" dirty="0" err="1">
                <a:solidFill>
                  <a:schemeClr val="accent4">
                    <a:lumMod val="50000"/>
                  </a:schemeClr>
                </a:solidFill>
                <a:latin typeface="Arial" panose="020B0604020202020204" pitchFamily="34" charset="0"/>
                <a:cs typeface="Arial" panose="020B0604020202020204" pitchFamily="34" charset="0"/>
              </a:rPr>
              <a:t>NVMe</a:t>
            </a:r>
            <a:r>
              <a:rPr lang="en-US" sz="2000" dirty="0">
                <a:solidFill>
                  <a:schemeClr val="accent4">
                    <a:lumMod val="50000"/>
                  </a:schemeClr>
                </a:solidFill>
                <a:latin typeface="Arial" panose="020B0604020202020204" pitchFamily="34" charset="0"/>
                <a:cs typeface="Arial" panose="020B0604020202020204" pitchFamily="34" charset="0"/>
              </a:rPr>
              <a:t> + 4TB </a:t>
            </a:r>
            <a:r>
              <a:rPr lang="en-US" sz="2000" dirty="0" err="1">
                <a:solidFill>
                  <a:schemeClr val="accent4">
                    <a:lumMod val="50000"/>
                  </a:schemeClr>
                </a:solidFill>
                <a:latin typeface="Arial" panose="020B0604020202020204" pitchFamily="34" charset="0"/>
                <a:cs typeface="Arial" panose="020B0604020202020204" pitchFamily="34" charset="0"/>
              </a:rPr>
              <a:t>NVMe</a:t>
            </a:r>
            <a:endParaRPr lang="en-US" sz="2000" i="1" dirty="0">
              <a:solidFill>
                <a:schemeClr val="accent4">
                  <a:lumMod val="50000"/>
                </a:schemeClr>
              </a:solidFill>
              <a:latin typeface="Arial" panose="020B0604020202020204" pitchFamily="34" charset="0"/>
              <a:cs typeface="Arial" panose="020B0604020202020204" pitchFamily="34" charset="0"/>
            </a:endParaRPr>
          </a:p>
        </p:txBody>
      </p:sp>
      <p:sp>
        <p:nvSpPr>
          <p:cNvPr id="8" name="Shape 136">
            <a:extLst>
              <a:ext uri="{FF2B5EF4-FFF2-40B4-BE49-F238E27FC236}">
                <a16:creationId xmlns:a16="http://schemas.microsoft.com/office/drawing/2014/main" id="{8BBC6C8C-9D9D-A0F7-8280-8669AF48C67E}"/>
              </a:ext>
            </a:extLst>
          </p:cNvPr>
          <p:cNvSpPr txBox="1">
            <a:spLocks/>
          </p:cNvSpPr>
          <p:nvPr/>
        </p:nvSpPr>
        <p:spPr>
          <a:xfrm>
            <a:off x="-3599" y="4211783"/>
            <a:ext cx="11566570" cy="1268169"/>
          </a:xfrm>
          <a:prstGeom prst="rect">
            <a:avLst/>
          </a:prstGeom>
          <a:ln>
            <a:noFill/>
          </a:ln>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sz="2000" b="1" dirty="0">
                <a:solidFill>
                  <a:schemeClr val="accent2">
                    <a:lumMod val="75000"/>
                  </a:schemeClr>
                </a:solidFill>
                <a:latin typeface="Arial" panose="020B0604020202020204" pitchFamily="34" charset="0"/>
                <a:cs typeface="Arial" panose="020B0604020202020204" pitchFamily="34" charset="0"/>
              </a:rPr>
              <a:t>ARM80c:  </a:t>
            </a:r>
            <a:r>
              <a:rPr lang="it-IT" sz="2000" b="1" dirty="0">
                <a:solidFill>
                  <a:schemeClr val="accent2">
                    <a:lumMod val="75000"/>
                  </a:schemeClr>
                </a:solidFill>
                <a:latin typeface="Arial" panose="020B0604020202020204" pitchFamily="34" charset="0"/>
                <a:cs typeface="Arial" panose="020B0604020202020204" pitchFamily="34" charset="0"/>
              </a:rPr>
              <a:t>Single socket Ampere Altra Q80-30 80-Core Processor (GIGABYTE)</a:t>
            </a:r>
            <a:br>
              <a:rPr lang="it-IT" sz="2000" b="1" dirty="0">
                <a:solidFill>
                  <a:schemeClr val="accent2">
                    <a:lumMod val="75000"/>
                  </a:schemeClr>
                </a:solidFill>
                <a:latin typeface="Arial" panose="020B0604020202020204" pitchFamily="34" charset="0"/>
                <a:cs typeface="Arial" panose="020B0604020202020204" pitchFamily="34" charset="0"/>
              </a:rPr>
            </a:br>
            <a:br>
              <a:rPr lang="en-US" sz="300" dirty="0">
                <a:solidFill>
                  <a:schemeClr val="accent2">
                    <a:lumMod val="75000"/>
                  </a:schemeClr>
                </a:solidFill>
                <a:latin typeface="Arial" panose="020B0604020202020204" pitchFamily="34" charset="0"/>
                <a:cs typeface="Arial" panose="020B0604020202020204" pitchFamily="34" charset="0"/>
              </a:rPr>
            </a:br>
            <a:r>
              <a:rPr lang="en-US" sz="2000" dirty="0">
                <a:solidFill>
                  <a:schemeClr val="accent2">
                    <a:lumMod val="75000"/>
                  </a:schemeClr>
                </a:solidFill>
                <a:latin typeface="Arial" panose="020B0604020202020204" pitchFamily="34" charset="0"/>
                <a:cs typeface="Arial" panose="020B0604020202020204" pitchFamily="34" charset="0"/>
              </a:rPr>
              <a:t>  CPU: 	ARM Ampere Q80-30, 80C @ 3GHz (TDP 210W)</a:t>
            </a:r>
            <a:br>
              <a:rPr lang="en-US" sz="2000" dirty="0">
                <a:solidFill>
                  <a:schemeClr val="accent2">
                    <a:lumMod val="75000"/>
                  </a:schemeClr>
                </a:solidFill>
                <a:latin typeface="Arial" panose="020B0604020202020204" pitchFamily="34" charset="0"/>
                <a:cs typeface="Arial" panose="020B0604020202020204" pitchFamily="34" charset="0"/>
              </a:rPr>
            </a:br>
            <a:r>
              <a:rPr lang="en-US" sz="2000" dirty="0">
                <a:solidFill>
                  <a:schemeClr val="accent2">
                    <a:lumMod val="75000"/>
                  </a:schemeClr>
                </a:solidFill>
                <a:latin typeface="Arial" panose="020B0604020202020204" pitchFamily="34" charset="0"/>
                <a:cs typeface="Arial" panose="020B0604020202020204" pitchFamily="34" charset="0"/>
              </a:rPr>
              <a:t>  RAM: 	256GB (16 x 16GB) DDR4 3200MHz </a:t>
            </a:r>
            <a:r>
              <a:rPr lang="en-US" sz="2000" dirty="0">
                <a:solidFill>
                  <a:schemeClr val="accent2">
                    <a:lumMod val="75000"/>
                  </a:schemeClr>
                </a:solidFill>
                <a:latin typeface="Arial" panose="020B0604020202020204" pitchFamily="34" charset="0"/>
                <a:cs typeface="Arial" panose="020B0604020202020204" pitchFamily="34" charset="0"/>
                <a:sym typeface="Wingdings" panose="05000000000000000000" pitchFamily="2" charset="2"/>
              </a:rPr>
              <a:t> 3.2 GB/core</a:t>
            </a:r>
            <a:br>
              <a:rPr lang="en-US" sz="2000" dirty="0">
                <a:solidFill>
                  <a:schemeClr val="accent2">
                    <a:lumMod val="75000"/>
                  </a:schemeClr>
                </a:solidFill>
                <a:latin typeface="Arial" panose="020B0604020202020204" pitchFamily="34" charset="0"/>
                <a:cs typeface="Arial" panose="020B0604020202020204" pitchFamily="34" charset="0"/>
              </a:rPr>
            </a:br>
            <a:r>
              <a:rPr lang="en-US" sz="2000" dirty="0">
                <a:solidFill>
                  <a:schemeClr val="accent2">
                    <a:lumMod val="75000"/>
                  </a:schemeClr>
                </a:solidFill>
                <a:latin typeface="Arial" panose="020B0604020202020204" pitchFamily="34" charset="0"/>
                <a:cs typeface="Arial" panose="020B0604020202020204" pitchFamily="34" charset="0"/>
              </a:rPr>
              <a:t>  HDD: 	3.84TB SSD SATA</a:t>
            </a:r>
            <a:endParaRPr lang="en-US" sz="2000" i="1" dirty="0">
              <a:solidFill>
                <a:schemeClr val="accent2">
                  <a:lumMod val="75000"/>
                </a:schemeClr>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7F5CAE1B-51E9-28C3-E632-50F4CD98676A}"/>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in-House Testing</a:t>
            </a:r>
            <a:endParaRPr lang="en-GB" sz="4000" b="1" dirty="0">
              <a:solidFill>
                <a:srgbClr val="0000FF"/>
              </a:solidFill>
              <a:latin typeface="Arial" panose="020B0604020202020204" pitchFamily="34" charset="0"/>
              <a:cs typeface="Arial" panose="020B0604020202020204" pitchFamily="34" charset="0"/>
            </a:endParaRPr>
          </a:p>
        </p:txBody>
      </p:sp>
      <p:sp>
        <p:nvSpPr>
          <p:cNvPr id="15" name="Shape 136">
            <a:extLst>
              <a:ext uri="{FF2B5EF4-FFF2-40B4-BE49-F238E27FC236}">
                <a16:creationId xmlns:a16="http://schemas.microsoft.com/office/drawing/2014/main" id="{DA624AF5-F9DD-315A-01BA-A93C71A27629}"/>
              </a:ext>
            </a:extLst>
          </p:cNvPr>
          <p:cNvSpPr txBox="1">
            <a:spLocks/>
          </p:cNvSpPr>
          <p:nvPr/>
        </p:nvSpPr>
        <p:spPr>
          <a:xfrm>
            <a:off x="-3600" y="2324743"/>
            <a:ext cx="12191999" cy="1537023"/>
          </a:xfrm>
          <a:prstGeom prst="rect">
            <a:avLst/>
          </a:prstGeom>
          <a:ln>
            <a:noFill/>
          </a:ln>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sz="2000" b="1" dirty="0">
                <a:ln w="3175">
                  <a:solidFill>
                    <a:schemeClr val="accent2">
                      <a:lumMod val="50000"/>
                    </a:schemeClr>
                  </a:solidFill>
                </a:ln>
                <a:solidFill>
                  <a:srgbClr val="0066FF"/>
                </a:solidFill>
                <a:latin typeface="Arial" panose="020B0604020202020204" pitchFamily="34" charset="0"/>
                <a:cs typeface="Arial" panose="020B0604020202020204" pitchFamily="34" charset="0"/>
              </a:rPr>
              <a:t>2xAMD48ht+GPU:  Dual Socket </a:t>
            </a:r>
            <a:r>
              <a:rPr lang="it-IT" sz="2000" b="1" dirty="0">
                <a:ln w="3175">
                  <a:solidFill>
                    <a:schemeClr val="accent2">
                      <a:lumMod val="50000"/>
                    </a:schemeClr>
                  </a:solidFill>
                </a:ln>
                <a:solidFill>
                  <a:srgbClr val="0066FF"/>
                </a:solidFill>
                <a:latin typeface="Arial" panose="020B0604020202020204" pitchFamily="34" charset="0"/>
                <a:cs typeface="Arial" panose="020B0604020202020204" pitchFamily="34" charset="0"/>
              </a:rPr>
              <a:t>AMD EPYC 7443 24-Core Processor</a:t>
            </a:r>
            <a:r>
              <a:rPr lang="en-US" sz="2000" b="1" dirty="0">
                <a:ln w="3175">
                  <a:solidFill>
                    <a:schemeClr val="accent2">
                      <a:lumMod val="50000"/>
                    </a:schemeClr>
                  </a:solidFill>
                </a:ln>
                <a:solidFill>
                  <a:srgbClr val="0066FF"/>
                </a:solidFill>
                <a:latin typeface="Arial" panose="020B0604020202020204" pitchFamily="34" charset="0"/>
                <a:cs typeface="Arial" panose="020B0604020202020204" pitchFamily="34" charset="0"/>
              </a:rPr>
              <a:t> (DELL)</a:t>
            </a:r>
            <a:br>
              <a:rPr lang="en-US" sz="2000" b="1" dirty="0">
                <a:ln w="3175">
                  <a:solidFill>
                    <a:schemeClr val="accent2">
                      <a:lumMod val="50000"/>
                    </a:schemeClr>
                  </a:solidFill>
                </a:ln>
                <a:solidFill>
                  <a:srgbClr val="0066FF"/>
                </a:solidFill>
                <a:latin typeface="Arial" panose="020B0604020202020204" pitchFamily="34" charset="0"/>
                <a:cs typeface="Arial" panose="020B0604020202020204" pitchFamily="34" charset="0"/>
              </a:rPr>
            </a:br>
            <a:br>
              <a:rPr lang="en-US" sz="300" b="1" dirty="0">
                <a:ln w="3175">
                  <a:solidFill>
                    <a:schemeClr val="accent2">
                      <a:lumMod val="50000"/>
                    </a:schemeClr>
                  </a:solidFill>
                </a:ln>
                <a:solidFill>
                  <a:srgbClr val="0066FF"/>
                </a:solidFill>
                <a:latin typeface="Arial" panose="020B0604020202020204" pitchFamily="34" charset="0"/>
                <a:cs typeface="Arial" panose="020B0604020202020204" pitchFamily="34" charset="0"/>
              </a:rPr>
            </a:br>
            <a:r>
              <a:rPr lang="en-US" sz="2000" dirty="0">
                <a:ln w="3175">
                  <a:solidFill>
                    <a:schemeClr val="accent2">
                      <a:lumMod val="50000"/>
                    </a:schemeClr>
                  </a:solidFill>
                </a:ln>
                <a:solidFill>
                  <a:srgbClr val="0066FF"/>
                </a:solidFill>
                <a:latin typeface="Arial" panose="020B0604020202020204" pitchFamily="34" charset="0"/>
                <a:cs typeface="Arial" panose="020B0604020202020204" pitchFamily="34" charset="0"/>
              </a:rPr>
              <a:t>  CPU: 	2* AMD EPYC 7443, 24C/48HT @ 2.3GHz (TDP 200W)</a:t>
            </a:r>
            <a:br>
              <a:rPr lang="en-US" sz="2000" dirty="0">
                <a:ln w="3175">
                  <a:solidFill>
                    <a:schemeClr val="accent2">
                      <a:lumMod val="50000"/>
                    </a:schemeClr>
                  </a:solidFill>
                </a:ln>
                <a:solidFill>
                  <a:srgbClr val="0066FF"/>
                </a:solidFill>
                <a:latin typeface="Arial" panose="020B0604020202020204" pitchFamily="34" charset="0"/>
                <a:cs typeface="Arial" panose="020B0604020202020204" pitchFamily="34" charset="0"/>
              </a:rPr>
            </a:br>
            <a:r>
              <a:rPr lang="en-US" sz="2000" dirty="0">
                <a:ln w="3175">
                  <a:solidFill>
                    <a:schemeClr val="accent2">
                      <a:lumMod val="50000"/>
                    </a:schemeClr>
                  </a:solidFill>
                </a:ln>
                <a:solidFill>
                  <a:srgbClr val="0066FF"/>
                </a:solidFill>
                <a:latin typeface="Arial" panose="020B0604020202020204" pitchFamily="34" charset="0"/>
                <a:cs typeface="Arial" panose="020B0604020202020204" pitchFamily="34" charset="0"/>
              </a:rPr>
              <a:t>  </a:t>
            </a:r>
            <a:r>
              <a:rPr lang="pt-BR" sz="2000" dirty="0">
                <a:ln w="3175">
                  <a:solidFill>
                    <a:schemeClr val="accent2">
                      <a:lumMod val="50000"/>
                    </a:schemeClr>
                  </a:solidFill>
                </a:ln>
                <a:solidFill>
                  <a:srgbClr val="0066FF"/>
                </a:solidFill>
                <a:latin typeface="Arial" panose="020B0604020202020204" pitchFamily="34" charset="0"/>
                <a:cs typeface="Arial" panose="020B0604020202020204" pitchFamily="34" charset="0"/>
              </a:rPr>
              <a:t>GPU:  2* NVIDIA A100 PCIe 80GB</a:t>
            </a:r>
            <a:r>
              <a:rPr lang="en-US" sz="2000" dirty="0">
                <a:ln w="3175">
                  <a:solidFill>
                    <a:schemeClr val="accent2">
                      <a:lumMod val="50000"/>
                    </a:schemeClr>
                  </a:solidFill>
                </a:ln>
                <a:solidFill>
                  <a:srgbClr val="0066FF"/>
                </a:solidFill>
                <a:latin typeface="Arial" panose="020B0604020202020204" pitchFamily="34" charset="0"/>
                <a:cs typeface="Arial" panose="020B0604020202020204" pitchFamily="34" charset="0"/>
              </a:rPr>
              <a:t> (TDP 300W)</a:t>
            </a:r>
            <a:br>
              <a:rPr lang="en-US" sz="2000" dirty="0">
                <a:ln w="3175">
                  <a:solidFill>
                    <a:schemeClr val="accent2">
                      <a:lumMod val="50000"/>
                    </a:schemeClr>
                  </a:solidFill>
                </a:ln>
                <a:solidFill>
                  <a:srgbClr val="0066FF"/>
                </a:solidFill>
                <a:latin typeface="Arial" panose="020B0604020202020204" pitchFamily="34" charset="0"/>
                <a:cs typeface="Arial" panose="020B0604020202020204" pitchFamily="34" charset="0"/>
              </a:rPr>
            </a:br>
            <a:r>
              <a:rPr lang="en-US" sz="2000" dirty="0">
                <a:ln w="3175">
                  <a:solidFill>
                    <a:schemeClr val="accent2">
                      <a:lumMod val="50000"/>
                    </a:schemeClr>
                  </a:solidFill>
                </a:ln>
                <a:solidFill>
                  <a:srgbClr val="0066FF"/>
                </a:solidFill>
                <a:latin typeface="Arial" panose="020B0604020202020204" pitchFamily="34" charset="0"/>
                <a:cs typeface="Arial" panose="020B0604020202020204" pitchFamily="34" charset="0"/>
              </a:rPr>
              <a:t>  RAM: 	256GB (16 x 16GB) DDR4 3200MHz </a:t>
            </a:r>
            <a:r>
              <a:rPr lang="en-US" sz="2000" dirty="0">
                <a:ln w="3175">
                  <a:solidFill>
                    <a:schemeClr val="accent2">
                      <a:lumMod val="50000"/>
                    </a:schemeClr>
                  </a:solidFill>
                </a:ln>
                <a:solidFill>
                  <a:srgbClr val="0066FF"/>
                </a:solidFill>
                <a:latin typeface="Arial" panose="020B0604020202020204" pitchFamily="34" charset="0"/>
                <a:cs typeface="Arial" panose="020B0604020202020204" pitchFamily="34" charset="0"/>
                <a:sym typeface="Wingdings" panose="05000000000000000000" pitchFamily="2" charset="2"/>
              </a:rPr>
              <a:t> 2.7 GB/core</a:t>
            </a:r>
            <a:br>
              <a:rPr lang="en-US" sz="2000" dirty="0">
                <a:ln w="3175">
                  <a:solidFill>
                    <a:schemeClr val="accent2">
                      <a:lumMod val="50000"/>
                    </a:schemeClr>
                  </a:solidFill>
                </a:ln>
                <a:solidFill>
                  <a:srgbClr val="0066FF"/>
                </a:solidFill>
                <a:latin typeface="Arial" panose="020B0604020202020204" pitchFamily="34" charset="0"/>
                <a:cs typeface="Arial" panose="020B0604020202020204" pitchFamily="34" charset="0"/>
              </a:rPr>
            </a:br>
            <a:r>
              <a:rPr lang="en-US" sz="2000" dirty="0">
                <a:ln w="3175">
                  <a:solidFill>
                    <a:schemeClr val="accent2">
                      <a:lumMod val="50000"/>
                    </a:schemeClr>
                  </a:solidFill>
                </a:ln>
                <a:solidFill>
                  <a:srgbClr val="0066FF"/>
                </a:solidFill>
                <a:latin typeface="Arial" panose="020B0604020202020204" pitchFamily="34" charset="0"/>
                <a:cs typeface="Arial" panose="020B0604020202020204" pitchFamily="34" charset="0"/>
              </a:rPr>
              <a:t>  HDD: 	480GB SSD SATA + 5TB SSD SCSI</a:t>
            </a:r>
            <a:endParaRPr lang="en-US" sz="2000" i="1" dirty="0">
              <a:ln w="3175">
                <a:solidFill>
                  <a:schemeClr val="accent2">
                    <a:lumMod val="50000"/>
                  </a:schemeClr>
                </a:solidFill>
              </a:ln>
              <a:solidFill>
                <a:srgbClr val="0066FF"/>
              </a:solidFill>
              <a:latin typeface="Arial" panose="020B0604020202020204" pitchFamily="34" charset="0"/>
              <a:cs typeface="Arial" panose="020B0604020202020204" pitchFamily="34" charset="0"/>
            </a:endParaRPr>
          </a:p>
        </p:txBody>
      </p:sp>
      <p:pic>
        <p:nvPicPr>
          <p:cNvPr id="3" name="Graphic 2" descr="Processor with solid fill">
            <a:extLst>
              <a:ext uri="{FF2B5EF4-FFF2-40B4-BE49-F238E27FC236}">
                <a16:creationId xmlns:a16="http://schemas.microsoft.com/office/drawing/2014/main" id="{8CCE8022-D48E-EAEF-5CA9-D3508675A46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507685" y="1047705"/>
            <a:ext cx="914400" cy="914400"/>
          </a:xfrm>
          <a:prstGeom prst="rect">
            <a:avLst/>
          </a:prstGeom>
        </p:spPr>
      </p:pic>
      <p:pic>
        <p:nvPicPr>
          <p:cNvPr id="5" name="Graphic 4" descr="Processor with solid fill">
            <a:extLst>
              <a:ext uri="{FF2B5EF4-FFF2-40B4-BE49-F238E27FC236}">
                <a16:creationId xmlns:a16="http://schemas.microsoft.com/office/drawing/2014/main" id="{AB4ECF3E-84D7-46B9-FD25-5D0C4513056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507685" y="2618711"/>
            <a:ext cx="914400" cy="914400"/>
          </a:xfrm>
          <a:prstGeom prst="rect">
            <a:avLst/>
          </a:prstGeom>
        </p:spPr>
      </p:pic>
      <p:pic>
        <p:nvPicPr>
          <p:cNvPr id="6" name="Graphic 5" descr="Processor with solid fill">
            <a:extLst>
              <a:ext uri="{FF2B5EF4-FFF2-40B4-BE49-F238E27FC236}">
                <a16:creationId xmlns:a16="http://schemas.microsoft.com/office/drawing/2014/main" id="{F33EC82B-D0BD-36C7-B96F-B88FD12AFB0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533636" y="4294526"/>
            <a:ext cx="914400" cy="914400"/>
          </a:xfrm>
          <a:prstGeom prst="rect">
            <a:avLst/>
          </a:prstGeom>
        </p:spPr>
      </p:pic>
      <p:pic>
        <p:nvPicPr>
          <p:cNvPr id="7" name="Graphic 6" descr="Processor with solid fill">
            <a:extLst>
              <a:ext uri="{FF2B5EF4-FFF2-40B4-BE49-F238E27FC236}">
                <a16:creationId xmlns:a16="http://schemas.microsoft.com/office/drawing/2014/main" id="{B1D1D576-F604-3505-1219-141AD6F885C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533636" y="5865532"/>
            <a:ext cx="914400" cy="914400"/>
          </a:xfrm>
          <a:prstGeom prst="rect">
            <a:avLst/>
          </a:prstGeom>
        </p:spPr>
      </p:pic>
      <p:pic>
        <p:nvPicPr>
          <p:cNvPr id="10" name="Graphic 9" descr="Processor with solid fill">
            <a:extLst>
              <a:ext uri="{FF2B5EF4-FFF2-40B4-BE49-F238E27FC236}">
                <a16:creationId xmlns:a16="http://schemas.microsoft.com/office/drawing/2014/main" id="{B46CC668-6A19-94C8-FA5F-F1775238A6C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660085" y="2771111"/>
            <a:ext cx="914400" cy="914400"/>
          </a:xfrm>
          <a:prstGeom prst="rect">
            <a:avLst/>
          </a:prstGeom>
        </p:spPr>
      </p:pic>
      <p:pic>
        <p:nvPicPr>
          <p:cNvPr id="11" name="Graphic 10" descr="Processor with solid fill">
            <a:extLst>
              <a:ext uri="{FF2B5EF4-FFF2-40B4-BE49-F238E27FC236}">
                <a16:creationId xmlns:a16="http://schemas.microsoft.com/office/drawing/2014/main" id="{79CC1D07-80FC-440F-A1FF-3A4872E129E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686036" y="6017932"/>
            <a:ext cx="914400" cy="914400"/>
          </a:xfrm>
          <a:prstGeom prst="rect">
            <a:avLst/>
          </a:prstGeom>
        </p:spPr>
      </p:pic>
      <p:pic>
        <p:nvPicPr>
          <p:cNvPr id="12" name="Graphic 11" descr="3d Glasses with solid fill">
            <a:extLst>
              <a:ext uri="{FF2B5EF4-FFF2-40B4-BE49-F238E27FC236}">
                <a16:creationId xmlns:a16="http://schemas.microsoft.com/office/drawing/2014/main" id="{FD31508D-C535-BDC2-E6D6-B0572EAB3F7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308368" y="3213642"/>
            <a:ext cx="763622" cy="763622"/>
          </a:xfrm>
          <a:prstGeom prst="rect">
            <a:avLst/>
          </a:prstGeom>
        </p:spPr>
      </p:pic>
      <p:pic>
        <p:nvPicPr>
          <p:cNvPr id="2" name="Graphic 1" descr="3d Glasses with solid fill">
            <a:extLst>
              <a:ext uri="{FF2B5EF4-FFF2-40B4-BE49-F238E27FC236}">
                <a16:creationId xmlns:a16="http://schemas.microsoft.com/office/drawing/2014/main" id="{BB9949C8-6EFD-8827-0F0C-FF07580B6A6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151825" y="3034427"/>
            <a:ext cx="763622" cy="763622"/>
          </a:xfrm>
          <a:prstGeom prst="rect">
            <a:avLst/>
          </a:prstGeom>
        </p:spPr>
      </p:pic>
    </p:spTree>
    <p:extLst>
      <p:ext uri="{BB962C8B-B14F-4D97-AF65-F5344CB8AC3E}">
        <p14:creationId xmlns:p14="http://schemas.microsoft.com/office/powerpoint/2010/main" val="6368757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4520</Words>
  <Application>Microsoft Office PowerPoint</Application>
  <PresentationFormat>Widescreen</PresentationFormat>
  <Paragraphs>384</Paragraphs>
  <Slides>26</Slides>
  <Notes>26</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26</vt:i4>
      </vt:variant>
    </vt:vector>
  </HeadingPairs>
  <TitlesOfParts>
    <vt:vector size="37" baseType="lpstr">
      <vt:lpstr>Aptos</vt:lpstr>
      <vt:lpstr>Arial</vt:lpstr>
      <vt:lpstr>Arial Rounded MT Bold</vt:lpstr>
      <vt:lpstr>ArialMT</vt:lpstr>
      <vt:lpstr>ArialUnicodeMS</vt:lpstr>
      <vt:lpstr>Calibri</vt:lpstr>
      <vt:lpstr>Calibri Light</vt:lpstr>
      <vt:lpstr>Lucida Sans Typewriter</vt:lpstr>
      <vt:lpstr>Symbol</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Emanuele</dc:creator>
  <cp:lastModifiedBy>Emanuele Simili</cp:lastModifiedBy>
  <cp:revision>151</cp:revision>
  <dcterms:created xsi:type="dcterms:W3CDTF">2023-06-20T08:02:44Z</dcterms:created>
  <dcterms:modified xsi:type="dcterms:W3CDTF">2024-08-29T10:24:48Z</dcterms:modified>
</cp:coreProperties>
</file>