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4" r:id="rId5"/>
    <p:sldId id="273" r:id="rId6"/>
    <p:sldId id="260" r:id="rId7"/>
    <p:sldId id="266" r:id="rId8"/>
    <p:sldId id="277" r:id="rId9"/>
    <p:sldId id="265" r:id="rId10"/>
    <p:sldId id="262" r:id="rId11"/>
    <p:sldId id="263" r:id="rId12"/>
    <p:sldId id="267" r:id="rId13"/>
    <p:sldId id="269" r:id="rId14"/>
    <p:sldId id="270" r:id="rId15"/>
    <p:sldId id="259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t\TERA_CH-Structure\H-Structure\linacs_5-70Me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Comparison!$D$3</c:f>
              <c:strCache>
                <c:ptCount val="1"/>
                <c:pt idx="0">
                  <c:v>IH 750MHz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Comparison!$B$4:$B$8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30</c:v>
                </c:pt>
                <c:pt idx="3">
                  <c:v>50</c:v>
                </c:pt>
                <c:pt idx="4">
                  <c:v>70</c:v>
                </c:pt>
              </c:numCache>
            </c:numRef>
          </c:xVal>
          <c:yVal>
            <c:numRef>
              <c:f>Comparison!$D$4:$D$8</c:f>
              <c:numCache>
                <c:formatCode>0.0</c:formatCode>
                <c:ptCount val="5"/>
                <c:pt idx="0">
                  <c:v>276.8</c:v>
                </c:pt>
                <c:pt idx="1">
                  <c:v>150</c:v>
                </c:pt>
                <c:pt idx="2">
                  <c:v>98</c:v>
                </c:pt>
                <c:pt idx="3">
                  <c:v>70</c:v>
                </c:pt>
                <c:pt idx="4">
                  <c:v>56.3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676-4ADE-B948-E4ED50C71C88}"/>
            </c:ext>
          </c:extLst>
        </c:ser>
        <c:ser>
          <c:idx val="3"/>
          <c:order val="1"/>
          <c:tx>
            <c:strRef>
              <c:f>Comparison!$F$3</c:f>
              <c:strCache>
                <c:ptCount val="1"/>
                <c:pt idx="0">
                  <c:v>DTL 3GHz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Comparison!$B$4:$B$8</c:f>
              <c:numCache>
                <c:formatCode>General</c:formatCode>
                <c:ptCount val="5"/>
                <c:pt idx="0">
                  <c:v>5</c:v>
                </c:pt>
                <c:pt idx="1">
                  <c:v>15</c:v>
                </c:pt>
                <c:pt idx="2">
                  <c:v>30</c:v>
                </c:pt>
                <c:pt idx="3">
                  <c:v>50</c:v>
                </c:pt>
                <c:pt idx="4">
                  <c:v>70</c:v>
                </c:pt>
              </c:numCache>
            </c:numRef>
          </c:xVal>
          <c:yVal>
            <c:numRef>
              <c:f>Comparison!$F$4:$F$8</c:f>
              <c:numCache>
                <c:formatCode>General</c:formatCode>
                <c:ptCount val="5"/>
                <c:pt idx="0">
                  <c:v>59.1</c:v>
                </c:pt>
                <c:pt idx="1">
                  <c:v>123.2</c:v>
                </c:pt>
                <c:pt idx="2">
                  <c:v>136.6</c:v>
                </c:pt>
                <c:pt idx="3">
                  <c:v>125.5</c:v>
                </c:pt>
                <c:pt idx="4">
                  <c:v>111.4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676-4ADE-B948-E4ED50C71C88}"/>
            </c:ext>
          </c:extLst>
        </c:ser>
        <c:ser>
          <c:idx val="7"/>
          <c:order val="2"/>
          <c:tx>
            <c:strRef>
              <c:f>Comparison!$M$3</c:f>
              <c:strCache>
                <c:ptCount val="1"/>
                <c:pt idx="0">
                  <c:v>IH  750MHz opt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Comparison!$L$4:$L$5</c:f>
              <c:numCache>
                <c:formatCode>0.0</c:formatCode>
                <c:ptCount val="2"/>
                <c:pt idx="0" formatCode="General">
                  <c:v>5</c:v>
                </c:pt>
                <c:pt idx="1">
                  <c:v>10</c:v>
                </c:pt>
              </c:numCache>
            </c:numRef>
          </c:xVal>
          <c:yVal>
            <c:numRef>
              <c:f>Comparison!$M$4:$M$5</c:f>
              <c:numCache>
                <c:formatCode>0</c:formatCode>
                <c:ptCount val="2"/>
                <c:pt idx="0">
                  <c:v>410</c:v>
                </c:pt>
                <c:pt idx="1">
                  <c:v>296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676-4ADE-B948-E4ED50C71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8252584"/>
        <c:axId val="568252976"/>
      </c:scatterChart>
      <c:valAx>
        <c:axId val="568252584"/>
        <c:scaling>
          <c:orientation val="minMax"/>
          <c:max val="7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Energy [MeV]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252976"/>
        <c:crosses val="autoZero"/>
        <c:crossBetween val="midCat"/>
        <c:majorUnit val="15"/>
        <c:minorUnit val="5"/>
      </c:valAx>
      <c:valAx>
        <c:axId val="568252976"/>
        <c:scaling>
          <c:orientation val="minMax"/>
          <c:max val="420"/>
          <c:min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ZTT [M</a:t>
                </a:r>
                <a:r>
                  <a:rPr lang="el-GR"/>
                  <a:t>Ω/</a:t>
                </a:r>
                <a:r>
                  <a:rPr lang="en-US"/>
                  <a:t>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252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CCL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Interpolation!$C$5:$C$11</c:f>
              <c:numCache>
                <c:formatCode>General</c:formatCode>
                <c:ptCount val="7"/>
                <c:pt idx="0">
                  <c:v>76</c:v>
                </c:pt>
                <c:pt idx="1">
                  <c:v>105</c:v>
                </c:pt>
                <c:pt idx="2">
                  <c:v>138</c:v>
                </c:pt>
                <c:pt idx="3">
                  <c:v>181</c:v>
                </c:pt>
                <c:pt idx="4">
                  <c:v>230</c:v>
                </c:pt>
                <c:pt idx="5">
                  <c:v>290</c:v>
                </c:pt>
                <c:pt idx="6">
                  <c:v>350</c:v>
                </c:pt>
              </c:numCache>
            </c:numRef>
          </c:xVal>
          <c:yVal>
            <c:numRef>
              <c:f>Interpolation!$T$5:$T$9</c:f>
              <c:numCache>
                <c:formatCode>0.00</c:formatCode>
                <c:ptCount val="5"/>
                <c:pt idx="0">
                  <c:v>53.5</c:v>
                </c:pt>
                <c:pt idx="1">
                  <c:v>63.2</c:v>
                </c:pt>
                <c:pt idx="2">
                  <c:v>68.983000000000004</c:v>
                </c:pt>
                <c:pt idx="3">
                  <c:v>74.400000000000006</c:v>
                </c:pt>
                <c:pt idx="4">
                  <c:v>79.5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97D-40EF-8DD0-BA8AA40994AF}"/>
            </c:ext>
          </c:extLst>
        </c:ser>
        <c:ser>
          <c:idx val="0"/>
          <c:order val="1"/>
          <c:tx>
            <c:v>BTW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Interpolation!$C$5:$C$9</c:f>
              <c:numCache>
                <c:formatCode>General</c:formatCode>
                <c:ptCount val="5"/>
                <c:pt idx="0">
                  <c:v>76</c:v>
                </c:pt>
                <c:pt idx="1">
                  <c:v>105</c:v>
                </c:pt>
                <c:pt idx="2">
                  <c:v>138</c:v>
                </c:pt>
                <c:pt idx="3">
                  <c:v>181</c:v>
                </c:pt>
                <c:pt idx="4">
                  <c:v>230</c:v>
                </c:pt>
              </c:numCache>
            </c:numRef>
          </c:xVal>
          <c:yVal>
            <c:numRef>
              <c:f>Interpolation!$O$5:$O$9</c:f>
              <c:numCache>
                <c:formatCode>0.00</c:formatCode>
                <c:ptCount val="5"/>
                <c:pt idx="0">
                  <c:v>56.814159292035406</c:v>
                </c:pt>
                <c:pt idx="1">
                  <c:v>67.703539823008867</c:v>
                </c:pt>
                <c:pt idx="2">
                  <c:v>73.290265486725687</c:v>
                </c:pt>
                <c:pt idx="3">
                  <c:v>77.456637168141597</c:v>
                </c:pt>
                <c:pt idx="4">
                  <c:v>80.960176991150448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97D-40EF-8DD0-BA8AA4099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0794248"/>
        <c:axId val="570794640"/>
      </c:scatterChart>
      <c:scatterChart>
        <c:scatterStyle val="smoothMarker"/>
        <c:varyColors val="0"/>
        <c:ser>
          <c:idx val="2"/>
          <c:order val="2"/>
          <c:tx>
            <c:v>Ratio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Interpolation!$C$5:$C$9</c:f>
              <c:numCache>
                <c:formatCode>General</c:formatCode>
                <c:ptCount val="5"/>
                <c:pt idx="0">
                  <c:v>76</c:v>
                </c:pt>
                <c:pt idx="1">
                  <c:v>105</c:v>
                </c:pt>
                <c:pt idx="2">
                  <c:v>138</c:v>
                </c:pt>
                <c:pt idx="3">
                  <c:v>181</c:v>
                </c:pt>
                <c:pt idx="4">
                  <c:v>230</c:v>
                </c:pt>
              </c:numCache>
            </c:numRef>
          </c:xVal>
          <c:yVal>
            <c:numRef>
              <c:f>Interpolation!$AD$5:$AD$9</c:f>
              <c:numCache>
                <c:formatCode>General</c:formatCode>
                <c:ptCount val="5"/>
                <c:pt idx="0">
                  <c:v>1.0619469026548674</c:v>
                </c:pt>
                <c:pt idx="1">
                  <c:v>1.0712585415033049</c:v>
                </c:pt>
                <c:pt idx="2">
                  <c:v>1.0624395211389137</c:v>
                </c:pt>
                <c:pt idx="3">
                  <c:v>1.0410838329051288</c:v>
                </c:pt>
                <c:pt idx="4">
                  <c:v>1.018367006177993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97D-40EF-8DD0-BA8AA4099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0795424"/>
        <c:axId val="570795032"/>
      </c:scatterChart>
      <c:valAx>
        <c:axId val="570794248"/>
        <c:scaling>
          <c:orientation val="minMax"/>
          <c:min val="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Kinetic Energy [MeV]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794640"/>
        <c:crosses val="autoZero"/>
        <c:crossBetween val="midCat"/>
      </c:valAx>
      <c:valAx>
        <c:axId val="570794640"/>
        <c:scaling>
          <c:orientation val="minMax"/>
          <c:min val="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ZTT [M</a:t>
                </a:r>
                <a:r>
                  <a:rPr lang="el-GR"/>
                  <a:t>Ω</a:t>
                </a:r>
                <a:r>
                  <a:rPr lang="en-GB"/>
                  <a:t>/m]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794248"/>
        <c:crosses val="autoZero"/>
        <c:crossBetween val="midCat"/>
      </c:valAx>
      <c:valAx>
        <c:axId val="57079503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0795424"/>
        <c:crosses val="max"/>
        <c:crossBetween val="midCat"/>
      </c:valAx>
      <c:valAx>
        <c:axId val="570795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0795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E8594-BB40-44E9-9717-4B0FFCFE5CBB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3899B-2ABC-4E56-86BE-DCFDEF1F76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52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Many structures studied. TE, TM (IH, CH, DTL, CCL)</a:t>
            </a:r>
          </a:p>
          <a:p>
            <a:r>
              <a:rPr lang="en-US" baseline="0" dirty="0" smtClean="0"/>
              <a:t>Two frequencies, 750 MHz, 3 GHz</a:t>
            </a:r>
          </a:p>
          <a:p>
            <a:r>
              <a:rPr lang="en-US" baseline="0" dirty="0" smtClean="0"/>
              <a:t>DTL too short, even if it works at 2pi mode</a:t>
            </a:r>
          </a:p>
          <a:p>
            <a:r>
              <a:rPr lang="en-US" baseline="0" dirty="0" smtClean="0"/>
              <a:t>IH optimized solutions: RF details skipped, optimization of all the parameters. (You have current flowing through the stems, you can impact much more than on a DTL design)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53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00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Do a break, say it is the most important finding on this part, move one side to the other of the slides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577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437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Highlight that input couplers where also designed</a:t>
            </a:r>
          </a:p>
          <a:p>
            <a:r>
              <a:rPr lang="en-US" dirty="0" smtClean="0"/>
              <a:t>CCL wins for Q factor mainly</a:t>
            </a:r>
          </a:p>
          <a:p>
            <a:r>
              <a:rPr lang="en-US" dirty="0" smtClean="0"/>
              <a:t>Difference get negligible at higher geometrical</a:t>
            </a:r>
            <a:r>
              <a:rPr lang="en-US" baseline="0" dirty="0" smtClean="0"/>
              <a:t> betas. Due to non RF considerations, we decided to propose the BTW design for the high gradient TULIP linac. </a:t>
            </a:r>
          </a:p>
          <a:p>
            <a:r>
              <a:rPr lang="en-US" baseline="0" dirty="0" smtClean="0"/>
              <a:t>Same surface fields constraints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274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CCL BL is the ADE design!!</a:t>
            </a:r>
          </a:p>
          <a:p>
            <a:endParaRPr lang="en-US" dirty="0" smtClean="0"/>
          </a:p>
          <a:p>
            <a:r>
              <a:rPr lang="en-US" dirty="0" smtClean="0"/>
              <a:t>My CCL for CABOTO: septum 2mm (though to be discussed, for </a:t>
            </a:r>
            <a:r>
              <a:rPr lang="en-US" dirty="0" err="1" smtClean="0"/>
              <a:t>Rno</a:t>
            </a:r>
            <a:r>
              <a:rPr lang="en-US" dirty="0" smtClean="0"/>
              <a:t>…), not coupled solution studied</a:t>
            </a:r>
          </a:p>
          <a:p>
            <a:endParaRPr lang="en-US" dirty="0" smtClean="0"/>
          </a:p>
          <a:p>
            <a:r>
              <a:rPr lang="en-US" dirty="0" smtClean="0"/>
              <a:t>Lower radius</a:t>
            </a:r>
            <a:r>
              <a:rPr lang="en-US" baseline="0" dirty="0" smtClean="0"/>
              <a:t> advantage gets important for the CCL part. (14 % more ZTT going from 2.5 to 2mm)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Creep tests, three were performed. Eventually we chose a 2mm septum</a:t>
            </a:r>
            <a:r>
              <a:rPr lang="en-US" baseline="0" dirty="0" smtClean="0"/>
              <a:t> thickness, key parameter for RF efficiency, but has to guarantee mechanical stability.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591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all the graphs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17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Preliminary! (55/50)^16=4.6  (1.3/2.5)^3=0.14   -&gt; 2.5e-6/4.6/0.14=4.2e-6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6A4D1-2111-457B-8033-883BA108BE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31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7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93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29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94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73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69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40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4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5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6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3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6A57C-83A6-4F33-B206-774A514E6169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E444E-EB9B-43FF-A286-8EE563E8B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31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11" Type="http://schemas.openxmlformats.org/officeDocument/2006/relationships/image" Target="../media/image31.wmf"/><Relationship Id="rId5" Type="http://schemas.openxmlformats.org/officeDocument/2006/relationships/image" Target="../media/image33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2.png"/><Relationship Id="rId9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 cavity designs for ion therapy </a:t>
            </a:r>
            <a:r>
              <a:rPr lang="en-US" dirty="0" err="1" smtClean="0"/>
              <a:t>linacs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Alexej Grudiev</a:t>
            </a:r>
            <a:r>
              <a:rPr lang="en-US" dirty="0" smtClean="0"/>
              <a:t>, Stefano Benedetti,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Ions2018 workshop, </a:t>
            </a:r>
            <a:r>
              <a:rPr lang="en-US" dirty="0" err="1" smtClean="0"/>
              <a:t>Archamps</a:t>
            </a:r>
            <a:r>
              <a:rPr lang="en-US" dirty="0" smtClean="0"/>
              <a:t>, 19-21 June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66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252" y="19400"/>
            <a:ext cx="10515600" cy="1325563"/>
          </a:xfrm>
        </p:spPr>
        <p:txBody>
          <a:bodyPr/>
          <a:lstStyle/>
          <a:p>
            <a:r>
              <a:rPr lang="en-US" dirty="0" smtClean="0"/>
              <a:t>RF design of high gradient BTW and SCL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634" y="1409101"/>
            <a:ext cx="3475847" cy="4447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21482" y="1697573"/>
            <a:ext cx="1665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BTW-HG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221481" y="3455508"/>
            <a:ext cx="1665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SCL-HG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078481" y="5916012"/>
                <a:ext cx="41573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Full 3D RF design of two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𝟑𝟖</m:t>
                    </m:r>
                  </m:oMath>
                </a14:m>
                <a:r>
                  <a:rPr lang="en-GB" b="1" dirty="0"/>
                  <a:t> cavities Same 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481" y="5916012"/>
                <a:ext cx="4157375" cy="646331"/>
              </a:xfrm>
              <a:prstGeom prst="rect">
                <a:avLst/>
              </a:prstGeom>
              <a:blipFill>
                <a:blip r:embed="rId5"/>
                <a:stretch>
                  <a:fillRect t="-4717" r="-14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82775"/>
              </p:ext>
            </p:extLst>
          </p:nvPr>
        </p:nvGraphicFramePr>
        <p:xfrm>
          <a:off x="7235856" y="1443372"/>
          <a:ext cx="4266823" cy="218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BTW150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SCL-HG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Gap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TT factor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0.90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0.86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Q-factor (first/last)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7000/7450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9140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R’/Q (first/last) [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7430/7370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6570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ZTT (first/last) [M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52/55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60.0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7093652" y="3890894"/>
            <a:ext cx="4409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Comparison from 70 to 230 MeV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3346672"/>
              </p:ext>
            </p:extLst>
          </p:nvPr>
        </p:nvGraphicFramePr>
        <p:xfrm>
          <a:off x="7093651" y="4202431"/>
          <a:ext cx="4409027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11"/>
          <a:stretch/>
        </p:blipFill>
        <p:spPr bwMode="auto">
          <a:xfrm>
            <a:off x="227625" y="1551120"/>
            <a:ext cx="3032785" cy="284223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27625" y="4491763"/>
            <a:ext cx="2808311" cy="1656184"/>
            <a:chOff x="323529" y="4293096"/>
            <a:chExt cx="2808311" cy="1656184"/>
          </a:xfrm>
        </p:grpSpPr>
        <p:grpSp>
          <p:nvGrpSpPr>
            <p:cNvPr id="16" name="Group 15"/>
            <p:cNvGrpSpPr/>
            <p:nvPr/>
          </p:nvGrpSpPr>
          <p:grpSpPr>
            <a:xfrm>
              <a:off x="415156" y="4598318"/>
              <a:ext cx="2644676" cy="1350962"/>
              <a:chOff x="5572224" y="4741863"/>
              <a:chExt cx="2644676" cy="1350962"/>
            </a:xfrm>
          </p:grpSpPr>
          <p:graphicFrame>
            <p:nvGraphicFramePr>
              <p:cNvPr id="18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5117360"/>
                  </p:ext>
                </p:extLst>
              </p:nvPr>
            </p:nvGraphicFramePr>
            <p:xfrm>
              <a:off x="5572224" y="5076825"/>
              <a:ext cx="1016000" cy="8350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6" name="Equation" r:id="rId8" imgW="520474" imgH="431613" progId="Equation.3">
                      <p:embed/>
                    </p:oleObj>
                  </mc:Choice>
                  <mc:Fallback>
                    <p:oleObj name="Equation" r:id="rId8" imgW="520474" imgH="431613" progId="Equation.3">
                      <p:embed/>
                      <p:pic>
                        <p:nvPicPr>
                          <p:cNvPr id="2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72224" y="5076825"/>
                            <a:ext cx="1016000" cy="83502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6406989"/>
                  </p:ext>
                </p:extLst>
              </p:nvPr>
            </p:nvGraphicFramePr>
            <p:xfrm>
              <a:off x="6727825" y="4741863"/>
              <a:ext cx="1489075" cy="13509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7" name="Equation" r:id="rId10" imgW="761669" imgH="698197" progId="Equation.3">
                      <p:embed/>
                    </p:oleObj>
                  </mc:Choice>
                  <mc:Fallback>
                    <p:oleObj name="Equation" r:id="rId10" imgW="761669" imgH="698197" progId="Equation.3">
                      <p:embed/>
                      <p:pic>
                        <p:nvPicPr>
                          <p:cNvPr id="3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27825" y="4741863"/>
                            <a:ext cx="1489075" cy="13509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7" name="TextBox 16"/>
            <p:cNvSpPr txBox="1"/>
            <p:nvPr/>
          </p:nvSpPr>
          <p:spPr>
            <a:xfrm>
              <a:off x="323529" y="4293096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Cells are optimized to have minimum: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88143" y="3536951"/>
            <a:ext cx="1746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Sc</a:t>
            </a:r>
            <a:r>
              <a:rPr lang="en-US" sz="2000" dirty="0" smtClean="0"/>
              <a:t> in BTW cell: 1/32 segment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68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095" y="3795321"/>
            <a:ext cx="3974511" cy="30626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939" y="7497"/>
            <a:ext cx="10515600" cy="1325563"/>
          </a:xfrm>
        </p:spPr>
        <p:txBody>
          <a:bodyPr/>
          <a:lstStyle/>
          <a:p>
            <a:r>
              <a:rPr lang="en-US" dirty="0" smtClean="0"/>
              <a:t>RF design of high efficiency SCL for CABOTO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40878" y="1236940"/>
            <a:ext cx="48479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CABOTO </a:t>
            </a:r>
            <a:r>
              <a:rPr lang="en-US" dirty="0" smtClean="0"/>
              <a:t>may need lower gradient to reduce power consumption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Structures can be designed </a:t>
            </a:r>
            <a:r>
              <a:rPr lang="en-US" dirty="0" smtClean="0"/>
              <a:t>shorter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envelopes are </a:t>
            </a:r>
            <a:r>
              <a:rPr lang="en-US" dirty="0" smtClean="0"/>
              <a:t>smaller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apertures are </a:t>
            </a:r>
            <a:r>
              <a:rPr lang="en-US" dirty="0" smtClean="0"/>
              <a:t>smaller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ZTT </a:t>
            </a:r>
            <a:r>
              <a:rPr lang="en-US" dirty="0"/>
              <a:t>is </a:t>
            </a:r>
            <a:r>
              <a:rPr lang="en-US" dirty="0" smtClean="0"/>
              <a:t>higher, RF power is lower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06314" y="3307424"/>
            <a:ext cx="1934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Lower gradient allows a sharper nose design, </a:t>
            </a:r>
            <a:endParaRPr lang="en-US" dirty="0" smtClean="0"/>
          </a:p>
          <a:p>
            <a:pPr algn="ctr"/>
            <a:r>
              <a:rPr lang="en-US" dirty="0" smtClean="0"/>
              <a:t>BUT </a:t>
            </a:r>
          </a:p>
          <a:p>
            <a:pPr algn="ctr"/>
            <a:r>
              <a:rPr lang="en-US" dirty="0" smtClean="0"/>
              <a:t>the </a:t>
            </a:r>
            <a:r>
              <a:rPr lang="en-US" dirty="0"/>
              <a:t>greatest improvement comes from the aperture reduction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13" y="917514"/>
            <a:ext cx="4027693" cy="315738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469951" y="1895061"/>
            <a:ext cx="2324484" cy="4703030"/>
            <a:chOff x="3124200" y="3217509"/>
            <a:chExt cx="1828800" cy="3600000"/>
          </a:xfrm>
        </p:grpSpPr>
        <p:sp>
          <p:nvSpPr>
            <p:cNvPr id="9" name="Rectangle 8"/>
            <p:cNvSpPr/>
            <p:nvPr/>
          </p:nvSpPr>
          <p:spPr>
            <a:xfrm>
              <a:off x="3124200" y="3217509"/>
              <a:ext cx="1828800" cy="36000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44" t="16561" r="31037" b="22587"/>
            <a:stretch/>
          </p:blipFill>
          <p:spPr bwMode="auto">
            <a:xfrm>
              <a:off x="3303642" y="3479800"/>
              <a:ext cx="455719" cy="330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69" t="15687" r="22136" b="22608"/>
            <a:stretch/>
          </p:blipFill>
          <p:spPr bwMode="auto">
            <a:xfrm>
              <a:off x="3750123" y="3438000"/>
              <a:ext cx="1008249" cy="334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624149" y="3217509"/>
              <a:ext cx="828903" cy="235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S</a:t>
              </a:r>
              <a:r>
                <a:rPr lang="en-GB" sz="1400" b="1" dirty="0" smtClean="0"/>
                <a:t>CL-BL</a:t>
              </a:r>
              <a:endParaRPr lang="en-GB" sz="14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81724" y="3268265"/>
            <a:ext cx="2438400" cy="3347565"/>
            <a:chOff x="5638800" y="3268998"/>
            <a:chExt cx="2438400" cy="3347565"/>
          </a:xfrm>
        </p:grpSpPr>
        <p:sp>
          <p:nvSpPr>
            <p:cNvPr id="8" name="Rectangle 7"/>
            <p:cNvSpPr/>
            <p:nvPr/>
          </p:nvSpPr>
          <p:spPr>
            <a:xfrm>
              <a:off x="5638800" y="3308157"/>
              <a:ext cx="2438400" cy="330840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91" t="20573" r="30938" b="26749"/>
            <a:stretch/>
          </p:blipFill>
          <p:spPr bwMode="auto">
            <a:xfrm>
              <a:off x="6781800" y="3520563"/>
              <a:ext cx="1224709" cy="3077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565250" y="3268998"/>
              <a:ext cx="8289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S</a:t>
              </a:r>
              <a:r>
                <a:rPr lang="en-GB" sz="1400" b="1" dirty="0" smtClean="0"/>
                <a:t>CL-HG</a:t>
              </a:r>
              <a:endParaRPr lang="en-GB" sz="1400" b="1" dirty="0"/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47" t="18750" r="25000" b="22461"/>
            <a:stretch/>
          </p:blipFill>
          <p:spPr bwMode="auto">
            <a:xfrm>
              <a:off x="5791200" y="3502091"/>
              <a:ext cx="944798" cy="30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ight Arrow 6"/>
          <p:cNvSpPr/>
          <p:nvPr/>
        </p:nvSpPr>
        <p:spPr>
          <a:xfrm>
            <a:off x="7848204" y="5892747"/>
            <a:ext cx="13743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6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340" y="0"/>
            <a:ext cx="10515600" cy="1325563"/>
          </a:xfrm>
        </p:spPr>
        <p:txBody>
          <a:bodyPr/>
          <a:lstStyle/>
          <a:p>
            <a:r>
              <a:rPr lang="en-US" dirty="0" smtClean="0"/>
              <a:t>Mechanical tests: Creep and tuning pins</a:t>
            </a:r>
            <a:endParaRPr lang="en-GB" dirty="0"/>
          </a:p>
        </p:txBody>
      </p:sp>
      <p:pic>
        <p:nvPicPr>
          <p:cNvPr id="10" name="Picture 2" descr="C:\Giovanni\Dropbox\Camera Uploads\2013-10-10 14.42.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t="30823" b="19095"/>
          <a:stretch/>
        </p:blipFill>
        <p:spPr bwMode="auto">
          <a:xfrm>
            <a:off x="678150" y="1817372"/>
            <a:ext cx="2625495" cy="182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Giovanni\Dropbox\Camera Uploads\2013-10-10 14.51.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17501" r="8327"/>
          <a:stretch/>
        </p:blipFill>
        <p:spPr bwMode="auto">
          <a:xfrm>
            <a:off x="3303645" y="1817372"/>
            <a:ext cx="2514225" cy="181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79" y="3520441"/>
            <a:ext cx="5405456" cy="33375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5779" y="1191579"/>
            <a:ext cx="5292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H2 bonding – 1050 C max temperature</a:t>
            </a:r>
          </a:p>
          <a:p>
            <a:pPr algn="ctr"/>
            <a:r>
              <a:rPr lang="en-US" dirty="0"/>
              <a:t>20 mock-up RF cells </a:t>
            </a:r>
            <a:r>
              <a:rPr lang="en-US" dirty="0" smtClean="0"/>
              <a:t>tested Horizontal </a:t>
            </a:r>
            <a:r>
              <a:rPr lang="en-US" dirty="0"/>
              <a:t>and </a:t>
            </a:r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24478" y="4263902"/>
            <a:ext cx="2993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Results for the 2 mm septum</a:t>
            </a:r>
          </a:p>
          <a:p>
            <a:pPr algn="ctr"/>
            <a:r>
              <a:rPr lang="en-US" dirty="0"/>
              <a:t>Average axial deformation 13</a:t>
            </a:r>
            <a:r>
              <a:rPr lang="el-GR" dirty="0"/>
              <a:t>μ</a:t>
            </a:r>
            <a:r>
              <a:rPr lang="en-US" dirty="0"/>
              <a:t>m, radial 6</a:t>
            </a:r>
            <a:r>
              <a:rPr lang="el-GR" dirty="0"/>
              <a:t>μ</a:t>
            </a:r>
            <a:r>
              <a:rPr lang="en-US" dirty="0"/>
              <a:t>m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219" y="2121489"/>
            <a:ext cx="4018625" cy="45748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633" y="1002641"/>
            <a:ext cx="2991760" cy="26425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020679" y="1198939"/>
            <a:ext cx="3454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 dimple tuners per RF cell, </a:t>
            </a:r>
          </a:p>
          <a:p>
            <a:pPr algn="ctr"/>
            <a:r>
              <a:rPr lang="en-US" dirty="0"/>
              <a:t>10.5 mm diameter, </a:t>
            </a:r>
            <a:endParaRPr lang="en-US" dirty="0" smtClean="0"/>
          </a:p>
          <a:p>
            <a:pPr algn="ctr"/>
            <a:r>
              <a:rPr lang="en-US" dirty="0" smtClean="0"/>
              <a:t>1.6 </a:t>
            </a:r>
            <a:r>
              <a:rPr lang="en-US" dirty="0"/>
              <a:t>mm wall thickness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9885828" y="2491164"/>
            <a:ext cx="360000" cy="360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245828" y="2851164"/>
            <a:ext cx="382415" cy="21288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32647" y="4980013"/>
            <a:ext cx="1469971" cy="1355675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22" name="Straight Connector 21"/>
          <p:cNvCxnSpPr/>
          <p:nvPr/>
        </p:nvCxnSpPr>
        <p:spPr>
          <a:xfrm flipH="1" flipV="1">
            <a:off x="11134844" y="4701217"/>
            <a:ext cx="504814" cy="7729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11072397" y="4732851"/>
            <a:ext cx="504814" cy="7729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0159063" y="5334417"/>
            <a:ext cx="1151988" cy="762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0356446" y="5638708"/>
            <a:ext cx="1151988" cy="762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594034" y="3815414"/>
            <a:ext cx="1167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Test of Different Thickness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0853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270" y="2906"/>
            <a:ext cx="10515600" cy="1325563"/>
          </a:xfrm>
        </p:spPr>
        <p:txBody>
          <a:bodyPr/>
          <a:lstStyle/>
          <a:p>
            <a:r>
              <a:rPr lang="en-US" dirty="0" smtClean="0"/>
              <a:t>RF measurements and tuning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20" y="1525409"/>
            <a:ext cx="4303300" cy="30908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221" y="1614309"/>
            <a:ext cx="4145837" cy="2913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5366" y="4675197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Before tuning</a:t>
            </a:r>
          </a:p>
          <a:p>
            <a:r>
              <a:rPr lang="en-US" b="1" dirty="0">
                <a:solidFill>
                  <a:srgbClr val="0070C0"/>
                </a:solidFill>
              </a:rPr>
              <a:t>After tuning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876" y="4625239"/>
            <a:ext cx="4309863" cy="1895043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882270" y="1604784"/>
            <a:ext cx="1447800" cy="18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56260" y="5617279"/>
            <a:ext cx="32766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cavity would be actually ready to accelerate particles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41392" y="1416943"/>
            <a:ext cx="3031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prototype – under HG test</a:t>
            </a: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038838" y="1383606"/>
            <a:ext cx="3031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 prototype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05270" y="1702356"/>
            <a:ext cx="1963150" cy="1434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26761" y="1702356"/>
            <a:ext cx="1963150" cy="1434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1" b="5434"/>
          <a:stretch/>
        </p:blipFill>
        <p:spPr>
          <a:xfrm>
            <a:off x="8855849" y="4371381"/>
            <a:ext cx="3069346" cy="21489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b="6666"/>
          <a:stretch/>
        </p:blipFill>
        <p:spPr>
          <a:xfrm>
            <a:off x="8855849" y="468630"/>
            <a:ext cx="3042350" cy="359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70" y="3925"/>
            <a:ext cx="9605507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BTW150 high power RF conditioning history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494259" y="2125573"/>
            <a:ext cx="4426914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07222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214444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21667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428889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536111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643333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750556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857778" algn="l" defTabSz="4214444" rtl="0" eaLnBrk="1" latinLnBrk="0" hangingPunct="1">
              <a:defRPr sz="8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GB" sz="1000" b="1" dirty="0"/>
              <a:t>The prototype installed in CLIC CTF2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06" y="1232108"/>
            <a:ext cx="6648266" cy="4938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1884" y="2371794"/>
            <a:ext cx="5260115" cy="33810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6672" y="1311277"/>
            <a:ext cx="4810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62 MV/m at RF pulse length of 1.6us</a:t>
            </a:r>
          </a:p>
          <a:p>
            <a:r>
              <a:rPr lang="en-US" sz="2400" b="1" dirty="0" smtClean="0"/>
              <a:t>Breakdown rate is &lt; 10e-5 </a:t>
            </a:r>
            <a:r>
              <a:rPr lang="en-US" sz="2400" b="1" dirty="0" err="1" smtClean="0"/>
              <a:t>bpp</a:t>
            </a:r>
            <a:r>
              <a:rPr lang="en-US" sz="2400" b="1" dirty="0" smtClean="0"/>
              <a:t> 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404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Conclusion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7086"/>
            <a:ext cx="10515600" cy="4351338"/>
          </a:xfrm>
        </p:spPr>
        <p:txBody>
          <a:bodyPr/>
          <a:lstStyle/>
          <a:p>
            <a:r>
              <a:rPr lang="en-US" dirty="0" smtClean="0"/>
              <a:t>All-</a:t>
            </a:r>
            <a:r>
              <a:rPr lang="en-US" dirty="0" err="1" smtClean="0"/>
              <a:t>linac</a:t>
            </a:r>
            <a:r>
              <a:rPr lang="en-US" dirty="0" smtClean="0"/>
              <a:t> based solution is a promising technology choice for ion therapy</a:t>
            </a:r>
          </a:p>
          <a:p>
            <a:r>
              <a:rPr lang="en-US" dirty="0" smtClean="0"/>
              <a:t>Several concepts have been elaborated and different RF structures have been designed to cover the full range of ion energy </a:t>
            </a:r>
          </a:p>
          <a:p>
            <a:r>
              <a:rPr lang="en-US" dirty="0" smtClean="0"/>
              <a:t>POSSIBLE NEXT STEPS</a:t>
            </a:r>
          </a:p>
          <a:p>
            <a:pPr lvl="1"/>
            <a:r>
              <a:rPr lang="en-US" b="1" dirty="0"/>
              <a:t>O</a:t>
            </a:r>
            <a:r>
              <a:rPr lang="en-US" b="1" dirty="0" smtClean="0"/>
              <a:t>verall optimization </a:t>
            </a:r>
            <a:r>
              <a:rPr lang="en-US" dirty="0" smtClean="0"/>
              <a:t>taking into account user requirements as well as beam dynamics and RF constraints together with installation and operation cost</a:t>
            </a:r>
          </a:p>
          <a:p>
            <a:pPr lvl="1"/>
            <a:r>
              <a:rPr lang="en-US" b="1" dirty="0" smtClean="0"/>
              <a:t>Prototyping and high power testing </a:t>
            </a:r>
            <a:r>
              <a:rPr lang="en-US" dirty="0" smtClean="0"/>
              <a:t>of key RF components is essential for technical design of the accelerator and assessment of its reliability and cost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8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1339" y="2610678"/>
            <a:ext cx="51653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/>
              <a:t>Thank you !</a:t>
            </a:r>
            <a:endParaRPr lang="en-GB" sz="8000" b="1" dirty="0"/>
          </a:p>
        </p:txBody>
      </p:sp>
    </p:spTree>
    <p:extLst>
      <p:ext uri="{BB962C8B-B14F-4D97-AF65-F5344CB8AC3E}">
        <p14:creationId xmlns:p14="http://schemas.microsoft.com/office/powerpoint/2010/main" val="35854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frequency (HF)-RFQ </a:t>
            </a:r>
            <a:r>
              <a:rPr lang="en-US" dirty="0" err="1" smtClean="0"/>
              <a:t>linac</a:t>
            </a:r>
            <a:r>
              <a:rPr lang="en-US" dirty="0" smtClean="0"/>
              <a:t> cavity design</a:t>
            </a:r>
          </a:p>
          <a:p>
            <a:r>
              <a:rPr lang="en-US" dirty="0" smtClean="0"/>
              <a:t>Interdigital H-mode (IH) accelerating structure at 750 MHz</a:t>
            </a:r>
          </a:p>
          <a:p>
            <a:r>
              <a:rPr lang="en-US" dirty="0" smtClean="0"/>
              <a:t>High gradient backward travelling wave (BTW-HG) accelerating structure</a:t>
            </a:r>
          </a:p>
          <a:p>
            <a:r>
              <a:rPr lang="en-US" dirty="0" smtClean="0"/>
              <a:t>Side coupled </a:t>
            </a:r>
            <a:r>
              <a:rPr lang="en-US" dirty="0" err="1" smtClean="0"/>
              <a:t>linac</a:t>
            </a:r>
            <a:r>
              <a:rPr lang="en-US" dirty="0" smtClean="0"/>
              <a:t> (SCL): high gradient versus high efficiency</a:t>
            </a:r>
          </a:p>
          <a:p>
            <a:r>
              <a:rPr lang="en-US" dirty="0" smtClean="0"/>
              <a:t>Conclusion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73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4908"/>
            <a:ext cx="11407140" cy="1325563"/>
          </a:xfrm>
        </p:spPr>
        <p:txBody>
          <a:bodyPr/>
          <a:lstStyle/>
          <a:p>
            <a:r>
              <a:rPr lang="en-US" dirty="0" smtClean="0"/>
              <a:t>HF-RFQ: main features of the design at 750 MHz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490" y="1155867"/>
            <a:ext cx="4297680" cy="4895215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Higher injection efficiency into 3 GHz </a:t>
            </a:r>
            <a:r>
              <a:rPr lang="en-US" sz="3600" dirty="0" err="1" smtClean="0"/>
              <a:t>linac</a:t>
            </a:r>
            <a:endParaRPr lang="en-US" sz="3600" dirty="0"/>
          </a:p>
          <a:p>
            <a:r>
              <a:rPr lang="en-US" sz="3600" dirty="0" smtClean="0"/>
              <a:t>Compact RFQ cavity</a:t>
            </a:r>
          </a:p>
          <a:p>
            <a:r>
              <a:rPr lang="en-US" sz="3600" dirty="0" smtClean="0"/>
              <a:t>High (for RFQ </a:t>
            </a:r>
            <a:r>
              <a:rPr lang="en-US" sz="3600" dirty="0" err="1" smtClean="0"/>
              <a:t>linacs</a:t>
            </a:r>
            <a:r>
              <a:rPr lang="en-US" sz="3600" dirty="0" smtClean="0"/>
              <a:t>) accelerating gradient: 2.5 MeV/m</a:t>
            </a:r>
          </a:p>
          <a:p>
            <a:r>
              <a:rPr lang="en-US" sz="3600" dirty="0" smtClean="0"/>
              <a:t>Higher frequency -&gt; high </a:t>
            </a:r>
            <a:r>
              <a:rPr lang="en-US" sz="3600" dirty="0" err="1" smtClean="0"/>
              <a:t>ohmic</a:t>
            </a:r>
            <a:r>
              <a:rPr lang="en-US" sz="3600" dirty="0" smtClean="0"/>
              <a:t> losses. Optimized cavity shape for lower losses </a:t>
            </a:r>
          </a:p>
          <a:p>
            <a:r>
              <a:rPr lang="en-US" sz="3600" dirty="0" smtClean="0"/>
              <a:t>Four coaxial couplers provide RF power combination in the cavity:</a:t>
            </a:r>
          </a:p>
          <a:p>
            <a:pPr lvl="1"/>
            <a:r>
              <a:rPr lang="en-US" sz="3300" dirty="0" smtClean="0"/>
              <a:t>Compact, low cost power couplers and RF windows from PEEK</a:t>
            </a:r>
          </a:p>
          <a:p>
            <a:pPr lvl="1"/>
            <a:r>
              <a:rPr lang="en-US" sz="3300" dirty="0" smtClean="0"/>
              <a:t>Smaller perturbation of RF fields</a:t>
            </a:r>
          </a:p>
          <a:p>
            <a:r>
              <a:rPr lang="en-US" sz="3600" dirty="0" smtClean="0"/>
              <a:t>The same vacuum flange is used for tuners, pumping port and RF power couplers</a:t>
            </a:r>
          </a:p>
          <a:p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b="3650"/>
          <a:stretch/>
        </p:blipFill>
        <p:spPr>
          <a:xfrm>
            <a:off x="4472067" y="1200201"/>
            <a:ext cx="7719933" cy="4186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003" r="11647" b="64128"/>
          <a:stretch/>
        </p:blipFill>
        <p:spPr>
          <a:xfrm>
            <a:off x="685799" y="5386433"/>
            <a:ext cx="5111577" cy="1185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7003" r="11647" b="64128"/>
          <a:stretch/>
        </p:blipFill>
        <p:spPr>
          <a:xfrm>
            <a:off x="5697273" y="5386433"/>
            <a:ext cx="5111577" cy="118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4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RF design to minimize the </a:t>
            </a:r>
            <a:r>
              <a:rPr lang="en-US" dirty="0" err="1" smtClean="0"/>
              <a:t>ohmic</a:t>
            </a:r>
            <a:r>
              <a:rPr lang="en-US" dirty="0" smtClean="0"/>
              <a:t> losses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705" y="1595266"/>
            <a:ext cx="5413208" cy="53073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9859" b="31202"/>
          <a:stretch/>
        </p:blipFill>
        <p:spPr>
          <a:xfrm rot="16200000">
            <a:off x="8109423" y="2664001"/>
            <a:ext cx="5145981" cy="301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1380" y="1225934"/>
            <a:ext cx="248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2D cross-section of RFQ</a:t>
            </a:r>
            <a:endParaRPr lang="en-GB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4"/>
          <a:srcRect r="4804"/>
          <a:stretch/>
        </p:blipFill>
        <p:spPr>
          <a:xfrm rot="16200000">
            <a:off x="4982264" y="2208916"/>
            <a:ext cx="5095352" cy="38680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04443" y="1225934"/>
            <a:ext cx="304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Conical tuners cross-section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639313" y="1140897"/>
            <a:ext cx="236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 pumping ports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10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076" y="13201"/>
            <a:ext cx="10515600" cy="1325563"/>
          </a:xfrm>
        </p:spPr>
        <p:txBody>
          <a:bodyPr/>
          <a:lstStyle/>
          <a:p>
            <a:r>
              <a:rPr lang="en-US" dirty="0" smtClean="0"/>
              <a:t>Coaxial coupler design with PEEK RF window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8" r="46558" b="10054"/>
          <a:stretch/>
        </p:blipFill>
        <p:spPr bwMode="auto">
          <a:xfrm>
            <a:off x="0" y="1328228"/>
            <a:ext cx="3160985" cy="43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62" b="31064"/>
          <a:stretch/>
        </p:blipFill>
        <p:spPr bwMode="auto">
          <a:xfrm>
            <a:off x="766104" y="5131398"/>
            <a:ext cx="5376772" cy="166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image001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876" y="1819960"/>
            <a:ext cx="5933582" cy="485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0604" r="27632"/>
          <a:stretch/>
        </p:blipFill>
        <p:spPr>
          <a:xfrm>
            <a:off x="5094084" y="1328229"/>
            <a:ext cx="1883887" cy="3740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2457" r="28458"/>
          <a:stretch/>
        </p:blipFill>
        <p:spPr>
          <a:xfrm>
            <a:off x="3307737" y="1328228"/>
            <a:ext cx="1786347" cy="37401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75520" y="2183130"/>
            <a:ext cx="2200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Cross-section of RFQ with RF power coupler and 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probe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42378" y="145062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9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86407"/>
              </p:ext>
            </p:extLst>
          </p:nvPr>
        </p:nvGraphicFramePr>
        <p:xfrm>
          <a:off x="1163319" y="980902"/>
          <a:ext cx="8579197" cy="5572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61" y="1385254"/>
            <a:ext cx="2136548" cy="2160401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266007" y="0"/>
            <a:ext cx="112886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/>
              <a:t>The 750 MHz </a:t>
            </a:r>
            <a:r>
              <a:rPr lang="en-GB" sz="4800" dirty="0" smtClean="0"/>
              <a:t>IH structure for low energy </a:t>
            </a:r>
            <a:r>
              <a:rPr lang="en-GB" sz="4800" dirty="0" err="1" smtClean="0"/>
              <a:t>linac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7533" y="1697985"/>
            <a:ext cx="1599342" cy="153494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cxnSp>
        <p:nvCxnSpPr>
          <p:cNvPr id="11" name="Straight Connector 10"/>
          <p:cNvCxnSpPr/>
          <p:nvPr/>
        </p:nvCxnSpPr>
        <p:spPr>
          <a:xfrm flipH="1">
            <a:off x="2383642" y="1197488"/>
            <a:ext cx="10114" cy="4665233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897204" y="3602257"/>
                <a:ext cx="3068899" cy="103682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𝑍𝑇𝑇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𝑅𝐹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𝐹𝑟𝑒𝑞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𝑢𝑒𝑛𝑐𝑦</m:t>
                          </m:r>
                        </m:e>
                      </m:rad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𝑖𝑓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𝑏𝑜𝑟𝑒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𝑠𝑐𝑎𝑙𝑒𝑠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𝑤𝑒𝑙𝑙</m:t>
                      </m:r>
                    </m:oMath>
                  </m:oMathPara>
                </a14:m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GB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GB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Here constant 2.5mm bore radius</a:t>
                </a:r>
                <a:endParaRPr lang="en-GB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204" y="3602257"/>
                <a:ext cx="3068899" cy="1036822"/>
              </a:xfrm>
              <a:prstGeom prst="rect">
                <a:avLst/>
              </a:prstGeom>
              <a:blipFill>
                <a:blip r:embed="rId6"/>
                <a:stretch>
                  <a:fillRect l="-990" r="-792" b="-93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86" y="1385254"/>
            <a:ext cx="2164133" cy="2160401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809176" y="3530105"/>
            <a:ext cx="2136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IH 750 MHz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80639" y="3232925"/>
            <a:ext cx="169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DTL 3 GHz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37713" y="3530105"/>
            <a:ext cx="2136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IH 750 MHz opt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64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6812" y="22647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it-CH" dirty="0" smtClean="0"/>
              <a:t>2.5 – 10 MeV IH accelerating structures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858622"/>
              </p:ext>
            </p:extLst>
          </p:nvPr>
        </p:nvGraphicFramePr>
        <p:xfrm>
          <a:off x="4673600" y="4955537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10732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38224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0.826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608298" y="1164334"/>
            <a:ext cx="2819400" cy="3725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616812" y="1172842"/>
            <a:ext cx="2808000" cy="382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2.5 MeV – 522.5 M</a:t>
            </a:r>
            <a:r>
              <a:rPr lang="el-GR" dirty="0"/>
              <a:t>Ω</a:t>
            </a:r>
            <a:r>
              <a:rPr lang="en-GB" dirty="0"/>
              <a:t>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73600" y="1151634"/>
            <a:ext cx="2819400" cy="3725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673600" y="1151635"/>
            <a:ext cx="2819400" cy="382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5 MeV – 410.2 M</a:t>
            </a:r>
            <a:r>
              <a:rPr lang="el-GR" dirty="0"/>
              <a:t>Ω</a:t>
            </a:r>
            <a:r>
              <a:rPr lang="en-GB" dirty="0"/>
              <a:t>/m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692571" y="1134909"/>
            <a:ext cx="2819400" cy="3725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92571" y="1134910"/>
            <a:ext cx="2819400" cy="382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10 MeV – 296.1 M</a:t>
            </a:r>
            <a:r>
              <a:rPr lang="el-GR" dirty="0"/>
              <a:t>Ω</a:t>
            </a:r>
            <a:r>
              <a:rPr lang="en-GB" dirty="0"/>
              <a:t>/m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66427"/>
              </p:ext>
            </p:extLst>
          </p:nvPr>
        </p:nvGraphicFramePr>
        <p:xfrm>
          <a:off x="4673600" y="5737816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S.</a:t>
                      </a:r>
                      <a:r>
                        <a:rPr lang="en-GB" baseline="0" dirty="0" smtClean="0"/>
                        <a:t> Rad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20.586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389472"/>
              </p:ext>
            </p:extLst>
          </p:nvPr>
        </p:nvGraphicFramePr>
        <p:xfrm>
          <a:off x="1600200" y="4955537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10074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52072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0.780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832615"/>
              </p:ext>
            </p:extLst>
          </p:nvPr>
        </p:nvGraphicFramePr>
        <p:xfrm>
          <a:off x="1600200" y="5737816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S.</a:t>
                      </a:r>
                      <a:r>
                        <a:rPr lang="en-GB" baseline="0" dirty="0" smtClean="0"/>
                        <a:t> Rad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14.561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889706"/>
              </p:ext>
            </p:extLst>
          </p:nvPr>
        </p:nvGraphicFramePr>
        <p:xfrm>
          <a:off x="7685316" y="4955537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R/Q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11681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25352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0.842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483547"/>
              </p:ext>
            </p:extLst>
          </p:nvPr>
        </p:nvGraphicFramePr>
        <p:xfrm>
          <a:off x="7685316" y="5737816"/>
          <a:ext cx="2819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S.</a:t>
                      </a:r>
                      <a:r>
                        <a:rPr lang="en-GB" baseline="0" dirty="0" smtClean="0"/>
                        <a:t> Rad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28.949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1667" t="12667" r="32083" b="32000"/>
          <a:stretch/>
        </p:blipFill>
        <p:spPr>
          <a:xfrm>
            <a:off x="6688690" y="1643903"/>
            <a:ext cx="572530" cy="316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9167" t="12667" r="33333" b="32000"/>
          <a:stretch/>
        </p:blipFill>
        <p:spPr>
          <a:xfrm>
            <a:off x="4940784" y="1647408"/>
            <a:ext cx="1603084" cy="316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50417" t="12667" r="32083" b="32000"/>
          <a:stretch/>
        </p:blipFill>
        <p:spPr>
          <a:xfrm>
            <a:off x="7804444" y="1638902"/>
            <a:ext cx="1603084" cy="316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/>
          <a:srcRect l="61667" t="12667" r="30000" b="32000"/>
          <a:stretch/>
        </p:blipFill>
        <p:spPr>
          <a:xfrm>
            <a:off x="9530868" y="1638899"/>
            <a:ext cx="763374" cy="316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l="53333" t="12000" r="29167" b="33333"/>
          <a:stretch/>
        </p:blipFill>
        <p:spPr>
          <a:xfrm>
            <a:off x="1843826" y="1652494"/>
            <a:ext cx="1622634" cy="3168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/>
          <a:srcRect l="56667" t="12667" r="38750" b="32667"/>
          <a:stretch/>
        </p:blipFill>
        <p:spPr>
          <a:xfrm>
            <a:off x="3693759" y="1639794"/>
            <a:ext cx="424975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670695" y="152974"/>
            <a:ext cx="98701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IH dipole </a:t>
            </a:r>
            <a:r>
              <a:rPr lang="en-US" sz="4800" dirty="0" smtClean="0"/>
              <a:t>kicks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3496" y="5654619"/>
            <a:ext cx="57150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Dipole kicks are a non-zero real component of the transverse voltage across the cavity gap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95600" y="1628065"/>
                <a:ext cx="2949462" cy="62292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𝑇𝑇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𝑐𝑒𝑙𝑙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acc>
                                <m:accPr>
                                  <m:chr m:val="⃗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1628065"/>
                <a:ext cx="2949462" cy="6229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1" y="2309019"/>
            <a:ext cx="6206019" cy="32530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4600" y="441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Dipole component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 rot="1449062">
            <a:off x="2537391" y="2969419"/>
            <a:ext cx="250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Quadrupole component (RF defocusing)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381000" y="2362200"/>
            <a:ext cx="1391052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66667" t="18889" r="23333" b="15926"/>
          <a:stretch/>
        </p:blipFill>
        <p:spPr>
          <a:xfrm>
            <a:off x="469107" y="2048561"/>
            <a:ext cx="1207142" cy="352239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07272" y="1988473"/>
            <a:ext cx="90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653088" y="1262340"/>
            <a:ext cx="461665" cy="990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r"/>
            <a:r>
              <a:rPr lang="en-US" dirty="0" err="1"/>
              <a:t>L</a:t>
            </a:r>
            <a:r>
              <a:rPr lang="en-US" sz="1200" i="1" dirty="0" err="1"/>
              <a:t>cell</a:t>
            </a:r>
            <a:endParaRPr lang="en-GB" i="1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476248" y="2743200"/>
            <a:ext cx="0" cy="252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684" y="2764536"/>
            <a:ext cx="461665" cy="64633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x axis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6" y="3560134"/>
            <a:ext cx="5085079" cy="2972502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7329569" y="3637316"/>
            <a:ext cx="2833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Global compensation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5126" y="557297"/>
            <a:ext cx="5097094" cy="298274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64448" y="164110"/>
            <a:ext cx="2664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Local compensation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7552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419"/>
            <a:ext cx="10515600" cy="1325563"/>
          </a:xfrm>
        </p:spPr>
        <p:txBody>
          <a:bodyPr/>
          <a:lstStyle/>
          <a:p>
            <a:r>
              <a:rPr lang="fr-CH" dirty="0" smtClean="0"/>
              <a:t>End </a:t>
            </a:r>
            <a:r>
              <a:rPr lang="fr-CH" dirty="0" err="1" smtClean="0"/>
              <a:t>cell</a:t>
            </a:r>
            <a:r>
              <a:rPr lang="fr-CH" dirty="0" smtClean="0"/>
              <a:t> design in IH structure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57600" y="1661587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/>
              <a:t>Matching</a:t>
            </a:r>
            <a:r>
              <a:rPr lang="fr-CH" dirty="0"/>
              <a:t> </a:t>
            </a:r>
            <a:r>
              <a:rPr lang="fr-CH" dirty="0" err="1"/>
              <a:t>frequency</a:t>
            </a:r>
            <a:r>
              <a:rPr lang="fr-CH" dirty="0"/>
              <a:t> </a:t>
            </a:r>
          </a:p>
          <a:p>
            <a:pPr algn="ctr"/>
            <a:r>
              <a:rPr lang="fr-CH" dirty="0" err="1"/>
              <a:t>with</a:t>
            </a:r>
            <a:r>
              <a:rPr lang="fr-CH" dirty="0"/>
              <a:t> end </a:t>
            </a:r>
            <a:r>
              <a:rPr lang="fr-CH" dirty="0" err="1"/>
              <a:t>cell</a:t>
            </a:r>
            <a:r>
              <a:rPr lang="fr-CH" dirty="0"/>
              <a:t> </a:t>
            </a:r>
            <a:r>
              <a:rPr lang="fr-CH" dirty="0" err="1"/>
              <a:t>diameter</a:t>
            </a:r>
            <a:r>
              <a:rPr lang="fr-CH" dirty="0"/>
              <a:t> </a:t>
            </a:r>
          </a:p>
          <a:p>
            <a:pPr algn="ctr"/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inwards</a:t>
            </a:r>
            <a:r>
              <a:rPr lang="fr-CH" dirty="0"/>
              <a:t> </a:t>
            </a:r>
            <a:r>
              <a:rPr lang="fr-CH" dirty="0" err="1"/>
              <a:t>cavity</a:t>
            </a:r>
            <a:endParaRPr lang="fr-CH" dirty="0"/>
          </a:p>
          <a:p>
            <a:pPr algn="ctr"/>
            <a:r>
              <a:rPr lang="fr-CH" b="1" dirty="0"/>
              <a:t>ZTT = 90 </a:t>
            </a:r>
            <a:r>
              <a:rPr lang="fr-CH" b="1" dirty="0" err="1"/>
              <a:t>Mohm</a:t>
            </a:r>
            <a:r>
              <a:rPr lang="fr-CH" b="1" dirty="0"/>
              <a:t>/m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47083" t="32666" r="22500" b="24000"/>
          <a:stretch/>
        </p:blipFill>
        <p:spPr>
          <a:xfrm>
            <a:off x="6400800" y="1270308"/>
            <a:ext cx="2438400" cy="21711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461829" y="1587642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/>
              <a:t>Matching</a:t>
            </a:r>
            <a:r>
              <a:rPr lang="fr-CH" dirty="0"/>
              <a:t> </a:t>
            </a:r>
            <a:r>
              <a:rPr lang="fr-CH" dirty="0" err="1"/>
              <a:t>frequency</a:t>
            </a:r>
            <a:r>
              <a:rPr lang="fr-CH" dirty="0"/>
              <a:t> </a:t>
            </a:r>
          </a:p>
          <a:p>
            <a:pPr algn="ctr"/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inwards</a:t>
            </a:r>
            <a:r>
              <a:rPr lang="fr-CH" dirty="0"/>
              <a:t> </a:t>
            </a:r>
            <a:r>
              <a:rPr lang="fr-CH" dirty="0" err="1"/>
              <a:t>cavities</a:t>
            </a:r>
            <a:r>
              <a:rPr lang="fr-CH" dirty="0"/>
              <a:t> but </a:t>
            </a:r>
            <a:r>
              <a:rPr lang="fr-CH" dirty="0" err="1"/>
              <a:t>outer</a:t>
            </a:r>
            <a:r>
              <a:rPr lang="fr-CH" dirty="0"/>
              <a:t> volume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fixed</a:t>
            </a:r>
            <a:endParaRPr lang="fr-CH" dirty="0"/>
          </a:p>
          <a:p>
            <a:pPr algn="ctr"/>
            <a:r>
              <a:rPr lang="fr-CH" b="1" dirty="0"/>
              <a:t>ZTT = 175 </a:t>
            </a:r>
            <a:r>
              <a:rPr lang="fr-CH" b="1" dirty="0" err="1"/>
              <a:t>Mohm</a:t>
            </a:r>
            <a:r>
              <a:rPr lang="fr-CH" b="1" dirty="0"/>
              <a:t>/m</a:t>
            </a:r>
          </a:p>
          <a:p>
            <a:pPr algn="ctr"/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50833" t="44000" r="22501" b="24000"/>
          <a:stretch/>
        </p:blipFill>
        <p:spPr>
          <a:xfrm>
            <a:off x="6368143" y="3749675"/>
            <a:ext cx="3962400" cy="2971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39584" t="48000" r="13750" b="24000"/>
          <a:stretch/>
        </p:blipFill>
        <p:spPr>
          <a:xfrm>
            <a:off x="1524000" y="4347080"/>
            <a:ext cx="4724400" cy="17716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43100" y="3733800"/>
            <a:ext cx="430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Three</a:t>
            </a:r>
            <a:r>
              <a:rPr lang="fr-CH" dirty="0"/>
              <a:t> </a:t>
            </a:r>
            <a:r>
              <a:rPr lang="fr-CH" dirty="0" err="1"/>
              <a:t>cells</a:t>
            </a:r>
            <a:r>
              <a:rPr lang="fr-CH" dirty="0"/>
              <a:t> ZTT (0.5gap) </a:t>
            </a:r>
            <a:r>
              <a:rPr lang="fr-CH" dirty="0" err="1"/>
              <a:t>is</a:t>
            </a:r>
            <a:r>
              <a:rPr lang="fr-CH" dirty="0"/>
              <a:t> 89.6 </a:t>
            </a:r>
            <a:r>
              <a:rPr lang="fr-CH" dirty="0" err="1"/>
              <a:t>Mohm</a:t>
            </a:r>
            <a:r>
              <a:rPr lang="fr-CH" dirty="0"/>
              <a:t>/m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368144" y="1270309"/>
            <a:ext cx="4223657" cy="54511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524000" y="6282243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TERA Foundation – CLUSTER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55000" t="24000" r="5853" b="22000"/>
          <a:stretch/>
        </p:blipFill>
        <p:spPr>
          <a:xfrm>
            <a:off x="1582058" y="1572960"/>
            <a:ext cx="2304143" cy="198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2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952</Words>
  <Application>Microsoft Office PowerPoint</Application>
  <PresentationFormat>Widescreen</PresentationFormat>
  <Paragraphs>184</Paragraphs>
  <Slides>16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Equation</vt:lpstr>
      <vt:lpstr>RF cavity designs for ion therapy linacs</vt:lpstr>
      <vt:lpstr>Outline</vt:lpstr>
      <vt:lpstr>HF-RFQ: main features of the design at 750 MHz</vt:lpstr>
      <vt:lpstr>RF design to minimize the ohmic losses</vt:lpstr>
      <vt:lpstr>Coaxial coupler design with PEEK RF window</vt:lpstr>
      <vt:lpstr>PowerPoint Presentation</vt:lpstr>
      <vt:lpstr>2.5 – 10 MeV IH accelerating structures</vt:lpstr>
      <vt:lpstr>PowerPoint Presentation</vt:lpstr>
      <vt:lpstr>End cell design in IH structure</vt:lpstr>
      <vt:lpstr>RF design of high gradient BTW and SCL </vt:lpstr>
      <vt:lpstr>RF design of high efficiency SCL for CABOTO</vt:lpstr>
      <vt:lpstr>Mechanical tests: Creep and tuning pins</vt:lpstr>
      <vt:lpstr>RF measurements and tuning</vt:lpstr>
      <vt:lpstr>BTW150 high power RF conditioning history</vt:lpstr>
      <vt:lpstr>Conclusion and outlook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cavity designs for ion therapy linacs</dc:title>
  <dc:creator>Alexej Grudiev</dc:creator>
  <cp:lastModifiedBy>Alexej Grudiev</cp:lastModifiedBy>
  <cp:revision>36</cp:revision>
  <dcterms:created xsi:type="dcterms:W3CDTF">2018-06-18T09:12:48Z</dcterms:created>
  <dcterms:modified xsi:type="dcterms:W3CDTF">2018-06-21T12:35:06Z</dcterms:modified>
</cp:coreProperties>
</file>