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60" r:id="rId2"/>
  </p:sldMasterIdLst>
  <p:notesMasterIdLst>
    <p:notesMasterId r:id="rId17"/>
  </p:notesMasterIdLst>
  <p:handoutMasterIdLst>
    <p:handoutMasterId r:id="rId18"/>
  </p:handoutMasterIdLst>
  <p:sldIdLst>
    <p:sldId id="854" r:id="rId3"/>
    <p:sldId id="826" r:id="rId4"/>
    <p:sldId id="858" r:id="rId5"/>
    <p:sldId id="837" r:id="rId6"/>
    <p:sldId id="832" r:id="rId7"/>
    <p:sldId id="830" r:id="rId8"/>
    <p:sldId id="835" r:id="rId9"/>
    <p:sldId id="840" r:id="rId10"/>
    <p:sldId id="850" r:id="rId11"/>
    <p:sldId id="847" r:id="rId12"/>
    <p:sldId id="845" r:id="rId13"/>
    <p:sldId id="859" r:id="rId14"/>
    <p:sldId id="844" r:id="rId15"/>
    <p:sldId id="839" r:id="rId16"/>
  </p:sldIdLst>
  <p:sldSz cx="9144000" cy="6858000" type="screen4x3"/>
  <p:notesSz cx="6746875" cy="9913938"/>
  <p:defaultTextStyle>
    <a:defPPr>
      <a:defRPr lang="en-GB"/>
    </a:defPPr>
    <a:lvl1pPr algn="ctr" rtl="0" fontAlgn="base">
      <a:spcBef>
        <a:spcPct val="50000"/>
      </a:spcBef>
      <a:spcAft>
        <a:spcPct val="0"/>
      </a:spcAft>
      <a:defRPr sz="2000" kern="1200">
        <a:solidFill>
          <a:schemeClr val="folHlink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2000" kern="1200">
        <a:solidFill>
          <a:schemeClr val="folHlink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2000" kern="1200">
        <a:solidFill>
          <a:schemeClr val="folHlink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2000" kern="1200">
        <a:solidFill>
          <a:schemeClr val="folHlink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2000" kern="1200">
        <a:solidFill>
          <a:schemeClr val="folHlink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folHlink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folHlink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folHlink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folHlink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3">
          <p15:clr>
            <a:srgbClr val="A4A3A4"/>
          </p15:clr>
        </p15:guide>
        <p15:guide id="2" pos="2125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edrik John Carl Wenander" initials="FJCW" lastIdx="5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806E"/>
    <a:srgbClr val="1F67F3"/>
    <a:srgbClr val="2B70F3"/>
    <a:srgbClr val="00FF00"/>
    <a:srgbClr val="FF0000"/>
    <a:srgbClr val="FFFF99"/>
    <a:srgbClr val="DDDDDD"/>
    <a:srgbClr val="009900"/>
    <a:srgbClr val="33CC33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764" autoAdjust="0"/>
  </p:normalViewPr>
  <p:slideViewPr>
    <p:cSldViewPr snapToGrid="0" showGuides="1">
      <p:cViewPr varScale="1">
        <p:scale>
          <a:sx n="72" d="100"/>
          <a:sy n="72" d="100"/>
        </p:scale>
        <p:origin x="1068" y="54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 snapToObjects="1" showGuides="1">
      <p:cViewPr varScale="1">
        <p:scale>
          <a:sx n="56" d="100"/>
          <a:sy n="56" d="100"/>
        </p:scale>
        <p:origin x="2088" y="66"/>
      </p:cViewPr>
      <p:guideLst>
        <p:guide orient="horz" pos="3123"/>
        <p:guide pos="212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</a:lstStyle>
          <a:p>
            <a:endParaRPr lang="en-GB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1113" y="0"/>
            <a:ext cx="29257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</a:lstStyle>
          <a:p>
            <a:endParaRPr lang="en-GB" alt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8638"/>
            <a:ext cx="29257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</a:lstStyle>
          <a:p>
            <a:endParaRPr lang="en-GB" alt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1113" y="9418638"/>
            <a:ext cx="29257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</a:lstStyle>
          <a:p>
            <a:fld id="{672C6AB4-348E-4BD6-8F06-7E0FE1B0C3A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761545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560" units="cm"/>
          <inkml:channel name="Y" type="integer" max="1024" units="cm"/>
          <inkml:channel name="T" type="integer" max="2.14748E9" units="dev"/>
        </inkml:traceFormat>
        <inkml:channelProperties>
          <inkml:channelProperty channel="X" name="resolution" value="56.63717" units="1/cm"/>
          <inkml:channelProperty channel="Y" name="resolution" value="28.36565" units="1/cm"/>
          <inkml:channelProperty channel="T" name="resolution" value="1" units="1/dev"/>
        </inkml:channelProperties>
      </inkml:inkSource>
      <inkml:timestamp xml:id="ts0" timeString="2018-06-13T17:08:23.76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669F0A79-8AE7-48B4-9ACF-52F840A843FB}" emma:medium="tactile" emma:mode="ink">
          <msink:context xmlns:msink="http://schemas.microsoft.com/ink/2010/main" type="inkDrawing" rotatedBoundingBox="10716,8455 10751,8455 10751,8470 10716,8470" shapeName="Other"/>
        </emma:interpretation>
      </emma:emma>
    </inkml:annotationXML>
    <inkml:trace contextRef="#ctx0" brushRef="#br0">0 0 0,'35'0'47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560" units="cm"/>
          <inkml:channel name="Y" type="integer" max="1024" units="cm"/>
          <inkml:channel name="T" type="integer" max="2.14748E9" units="dev"/>
        </inkml:traceFormat>
        <inkml:channelProperties>
          <inkml:channelProperty channel="X" name="resolution" value="56.63717" units="1/cm"/>
          <inkml:channelProperty channel="Y" name="resolution" value="28.36565" units="1/cm"/>
          <inkml:channelProperty channel="T" name="resolution" value="1" units="1/dev"/>
        </inkml:channelProperties>
      </inkml:inkSource>
      <inkml:timestamp xml:id="ts0" timeString="2018-06-13T17:08:25.045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D574E0BD-2B18-47B1-9271-487A1001A4D3}" emma:medium="tactile" emma:mode="ink">
          <msink:context xmlns:msink="http://schemas.microsoft.com/ink/2010/main" type="writingRegion" rotatedBoundingBox="14961,6610 15031,6610 15031,6625 14961,6625"/>
        </emma:interpretation>
      </emma:emma>
    </inkml:annotationXML>
    <inkml:traceGroup>
      <inkml:annotationXML>
        <emma:emma xmlns:emma="http://www.w3.org/2003/04/emma" version="1.0">
          <emma:interpretation id="{30049943-CC54-44EF-8218-658B8EED1F81}" emma:medium="tactile" emma:mode="ink">
            <msink:context xmlns:msink="http://schemas.microsoft.com/ink/2010/main" type="paragraph" rotatedBoundingBox="14961,6610 15031,6610 15031,6625 14961,662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FDC838F-585E-44CF-957B-057B07B0CDDB}" emma:medium="tactile" emma:mode="ink">
              <msink:context xmlns:msink="http://schemas.microsoft.com/ink/2010/main" type="line" rotatedBoundingBox="14961,6610 15031,6610 15031,6625 14961,6625"/>
            </emma:interpretation>
          </emma:emma>
        </inkml:annotationXML>
        <inkml:traceGroup>
          <inkml:annotationXML>
            <emma:emma xmlns:emma="http://www.w3.org/2003/04/emma" version="1.0">
              <emma:interpretation id="{FBD9555D-9F70-4E72-9246-D09760C47ABA}" emma:medium="tactile" emma:mode="ink">
                <msink:context xmlns:msink="http://schemas.microsoft.com/ink/2010/main" type="inkWord" rotatedBoundingBox="14961,6610 15031,6610 15031,6625 14961,6625"/>
              </emma:interpretation>
              <emma:one-of disjunction-type="recognition" id="oneOf0">
                <emma:interpretation id="interp0" emma:lang="" emma:confidence="0">
                  <emma:literal>-</emma:literal>
                </emma:interpretation>
                <emma:interpretation id="interp1" emma:lang="" emma:confidence="0">
                  <emma:literal>_</emma:literal>
                </emma:interpretation>
                <emma:interpretation id="interp2" emma:lang="" emma:confidence="0">
                  <emma:literal>.</emma:literal>
                </emma:interpretation>
                <emma:interpretation id="interp3" emma:lang="" emma:confidence="0">
                  <emma:literal>=</emma:literal>
                </emma:interpretation>
                <emma:interpretation id="interp4" emma:lang="" emma:confidence="0">
                  <emma:literal>~</emma:literal>
                </emma:interpretation>
              </emma:one-of>
            </emma:emma>
          </inkml:annotationXML>
          <inkml:trace contextRef="#ctx0" brushRef="#br0">0 0 0,'35'0'78,"-35"0"-78,35 0 16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</a:lstStyle>
          <a:p>
            <a:endParaRPr lang="en-GB" alt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1113" y="0"/>
            <a:ext cx="29257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</a:lstStyle>
          <a:p>
            <a:endParaRPr lang="en-GB" alt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8525" y="744538"/>
            <a:ext cx="4954588" cy="3716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0113" y="4706938"/>
            <a:ext cx="4946650" cy="446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257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</a:lstStyle>
          <a:p>
            <a:endParaRPr lang="en-GB" alt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113" y="9418638"/>
            <a:ext cx="29257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</a:lstStyle>
          <a:p>
            <a:fld id="{67138CA9-77A3-4644-B296-DFA5702811D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003145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496F0E-AFF3-43EC-A692-2E4A1F670439}" type="slidenum">
              <a:rPr lang="en-GB" altLang="en-US">
                <a:solidFill>
                  <a:srgbClr val="800080"/>
                </a:solidFill>
              </a:rPr>
              <a:pPr/>
              <a:t>1</a:t>
            </a:fld>
            <a:endParaRPr lang="en-GB" altLang="en-US">
              <a:solidFill>
                <a:srgbClr val="800080"/>
              </a:solidFill>
            </a:endParaRPr>
          </a:p>
        </p:txBody>
      </p:sp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44538"/>
            <a:ext cx="4954587" cy="3716337"/>
          </a:xfrm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706938"/>
            <a:ext cx="4949825" cy="4462462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/>
              <a:t>IONS2018, </a:t>
            </a:r>
            <a:r>
              <a:rPr lang="en-US" altLang="en-US" dirty="0" err="1" smtClean="0"/>
              <a:t>Archamps</a:t>
            </a:r>
            <a:r>
              <a:rPr lang="en-US" altLang="en-US" dirty="0" smtClean="0"/>
              <a:t>, FR </a:t>
            </a:r>
            <a:endParaRPr lang="en-GB" altLang="en-US" dirty="0" smtClean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E. Benedetto et al., SC synchrotron and gantry based on CCT magnets  </a:t>
            </a:r>
            <a:endParaRPr lang="en-GB" alt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759009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5057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4478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20.06.18, Archamps, FR </a:t>
            </a:r>
            <a:endParaRPr lang="en-GB" altLang="en-US" dirty="0" smtClean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E. Benedetto et al., SC synchrotron and gantry based on CCT magnets  </a:t>
            </a:r>
            <a:endParaRPr lang="en-GB" alt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55908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20.06.18, Archamps, FR </a:t>
            </a:r>
            <a:endParaRPr lang="en-GB" alt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E. Benedetto et al., SC synchrotron and gantry based on CCT magnets  </a:t>
            </a:r>
            <a:endParaRPr lang="en-GB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835862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20.06.18, Archamps, FR </a:t>
            </a:r>
            <a:endParaRPr lang="en-GB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E. Benedetto et al., SC synchrotron and gantry based on CCT magnets  </a:t>
            </a:r>
            <a:endParaRPr lang="en-GB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56489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20.06.18, Archamps, FR </a:t>
            </a:r>
            <a:endParaRPr lang="en-GB" alt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E. Benedetto et al., SC synchrotron and gantry based on CCT magnets  </a:t>
            </a:r>
            <a:endParaRPr lang="en-GB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56157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20.06.18, Archamps, FR </a:t>
            </a:r>
            <a:endParaRPr lang="en-GB" alt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E. Benedetto et al., SC synchrotron and gantry based on CCT magnets  </a:t>
            </a:r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165719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20.06.18, Archamps, FR </a:t>
            </a:r>
            <a:endParaRPr lang="en-GB" alt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E. Benedetto et al., SC synchrotron and gantry based on CCT magnets  </a:t>
            </a:r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76860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25603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rgbClr val="1F67F3">
                    <a:alpha val="62000"/>
                  </a:srgbClr>
                </a:gs>
                <a:gs pos="100000">
                  <a:schemeClr val="accent2">
                    <a:alpha val="17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solidFill>
                  <a:srgbClr val="FFFF00"/>
                </a:solidFill>
              </a:endParaRPr>
            </a:p>
          </p:txBody>
        </p:sp>
        <p:sp>
          <p:nvSpPr>
            <p:cNvPr id="25604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FFFF00"/>
                </a:solidFill>
              </a:endParaRPr>
            </a:p>
          </p:txBody>
        </p:sp>
      </p:grpSp>
      <p:sp>
        <p:nvSpPr>
          <p:cNvPr id="25605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593793" y="762000"/>
            <a:ext cx="8472420" cy="1143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anchor="b"/>
          <a:lstStyle>
            <a:lvl1pPr>
              <a:defRPr sz="12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</a:p>
        </p:txBody>
      </p:sp>
      <p:sp>
        <p:nvSpPr>
          <p:cNvPr id="25610" name="Rectangle 10"/>
          <p:cNvSpPr>
            <a:spLocks noChangeAspect="1" noChangeArrowheads="1"/>
          </p:cNvSpPr>
          <p:nvPr userDrawn="1"/>
        </p:nvSpPr>
        <p:spPr bwMode="auto">
          <a:xfrm>
            <a:off x="4824413" y="6681788"/>
            <a:ext cx="3175" cy="317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solidFill>
                <a:srgbClr val="FFFF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000000"/>
                </a:solidFill>
              </a:rPr>
              <a:t>20.06.18, Archamps, FR </a:t>
            </a:r>
            <a:endParaRPr lang="en-GB" altLang="en-US" dirty="0" smtClean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GB" altLang="en-US" smtClean="0">
                <a:solidFill>
                  <a:srgbClr val="000000"/>
                </a:solidFill>
              </a:rPr>
              <a:t>E. Benedetto et al., SC synchrotron and gantry based on CCT magnets  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036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6477000"/>
            <a:ext cx="9144000" cy="424800"/>
          </a:xfrm>
          <a:prstGeom prst="rect">
            <a:avLst/>
          </a:prstGeom>
          <a:solidFill>
            <a:srgbClr val="1F67F3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270"/>
            <a:ext cx="8915400" cy="523862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52941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altLang="en-US" dirty="0" smtClean="0"/>
              <a:t>Click to edit Master title style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530904"/>
            <a:ext cx="2635128" cy="2776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</a:lstStyle>
          <a:p>
            <a:r>
              <a:rPr lang="en-US" altLang="en-US" dirty="0" smtClean="0"/>
              <a:t>IONS2018 -</a:t>
            </a:r>
            <a:r>
              <a:rPr lang="en-US" altLang="en-US" dirty="0" err="1" smtClean="0"/>
              <a:t>Archamps</a:t>
            </a:r>
            <a:r>
              <a:rPr lang="en-US" altLang="en-US" dirty="0" smtClean="0"/>
              <a:t>, FR </a:t>
            </a:r>
            <a:endParaRPr lang="en-GB" altLang="en-US" dirty="0" smtClean="0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89352" y="6519548"/>
            <a:ext cx="5257800" cy="2776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>
                <a:solidFill>
                  <a:srgbClr val="FFFFFF"/>
                </a:solidFill>
                <a:latin typeface="Arial Unicode MS" panose="020B0604020202020204" pitchFamily="34" charset="-128"/>
              </a:defRPr>
            </a:lvl1pPr>
          </a:lstStyle>
          <a:p>
            <a:r>
              <a:rPr lang="en-GB" altLang="en-US" dirty="0" smtClean="0"/>
              <a:t>E. Benedetto et al., SC synchrotron and gantry based on CCT magnets  </a:t>
            </a:r>
            <a:endParaRPr lang="en-GB" altLang="en-US" dirty="0"/>
          </a:p>
        </p:txBody>
      </p:sp>
      <p:sp>
        <p:nvSpPr>
          <p:cNvPr id="2458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504159"/>
            <a:ext cx="2438400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</a:lstStyle>
          <a:p>
            <a:fld id="{D486BC6C-0D7C-4E0F-B286-B1A20E1CFCEB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24585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Master text styles</a:t>
            </a:r>
          </a:p>
          <a:p>
            <a:pPr lvl="1"/>
            <a:r>
              <a:rPr lang="en-GB" altLang="en-US" dirty="0" smtClean="0"/>
              <a:t>Second level</a:t>
            </a:r>
          </a:p>
          <a:p>
            <a:pPr lvl="2"/>
            <a:r>
              <a:rPr lang="en-GB" altLang="en-US" dirty="0" smtClean="0"/>
              <a:t>Third level</a:t>
            </a:r>
          </a:p>
          <a:p>
            <a:pPr lvl="3"/>
            <a:r>
              <a:rPr lang="en-GB" altLang="en-US" dirty="0" smtClean="0"/>
              <a:t>Fourth level</a:t>
            </a:r>
          </a:p>
          <a:p>
            <a:pPr lvl="4"/>
            <a:r>
              <a:rPr lang="en-GB" altLang="en-US" dirty="0" smtClean="0"/>
              <a:t>Fifth level</a:t>
            </a:r>
          </a:p>
        </p:txBody>
      </p:sp>
      <p:sp>
        <p:nvSpPr>
          <p:cNvPr id="24586" name="Rectangle 10"/>
          <p:cNvSpPr>
            <a:spLocks noChangeAspect="1" noChangeArrowheads="1"/>
          </p:cNvSpPr>
          <p:nvPr userDrawn="1"/>
        </p:nvSpPr>
        <p:spPr bwMode="auto">
          <a:xfrm>
            <a:off x="4824413" y="6681788"/>
            <a:ext cx="3175" cy="317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24689" name="Picture 113" descr="tera_logo_noborder_gif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00800"/>
            <a:ext cx="83820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</p:sldLayoutIdLst>
  <p:hf hdr="0"/>
  <p:txStyles>
    <p:titleStyle>
      <a:lvl1pPr algn="r" rtl="0" fontAlgn="base">
        <a:spcBef>
          <a:spcPct val="0"/>
        </a:spcBef>
        <a:spcAft>
          <a:spcPct val="0"/>
        </a:spcAft>
        <a:defRPr sz="2800" b="1" i="1" kern="1200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250825" indent="-250825" algn="l" rtl="0" fontAlgn="base">
        <a:spcBef>
          <a:spcPct val="20000"/>
        </a:spcBef>
        <a:spcAft>
          <a:spcPct val="0"/>
        </a:spcAft>
        <a:buClrTx/>
        <a:buSzPct val="150000"/>
        <a:buFont typeface="Arial"/>
        <a:buChar char="•"/>
        <a:defRPr sz="2000" kern="1200">
          <a:solidFill>
            <a:schemeClr val="bg2"/>
          </a:solidFill>
          <a:latin typeface="+mn-lt"/>
          <a:ea typeface="+mn-ea"/>
          <a:cs typeface="+mn-cs"/>
        </a:defRPr>
      </a:lvl1pPr>
      <a:lvl2pPr marL="631825" indent="-285750" algn="l" rtl="0" fontAlgn="base">
        <a:spcBef>
          <a:spcPct val="20000"/>
        </a:spcBef>
        <a:spcAft>
          <a:spcPct val="0"/>
        </a:spcAft>
        <a:buClrTx/>
        <a:buChar char="–"/>
        <a:defRPr kern="1200">
          <a:solidFill>
            <a:schemeClr val="bg2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Tx/>
        <a:buFont typeface="Wingdings" charset="2"/>
        <a:buChar char=""/>
        <a:defRPr kern="1200">
          <a:solidFill>
            <a:schemeClr val="bg2"/>
          </a:solidFill>
          <a:latin typeface="+mn-lt"/>
          <a:ea typeface="+mn-ea"/>
          <a:cs typeface="+mn-cs"/>
        </a:defRPr>
      </a:lvl3pPr>
      <a:lvl4pPr marL="1341438" indent="-228600" algn="l" rtl="0" fontAlgn="base">
        <a:spcBef>
          <a:spcPct val="20000"/>
        </a:spcBef>
        <a:spcAft>
          <a:spcPct val="0"/>
        </a:spcAft>
        <a:buClrTx/>
        <a:buChar char="–"/>
        <a:defRPr kern="1200">
          <a:solidFill>
            <a:schemeClr val="bg2"/>
          </a:solidFill>
          <a:latin typeface="+mn-lt"/>
          <a:ea typeface="+mn-ea"/>
          <a:cs typeface="+mn-cs"/>
        </a:defRPr>
      </a:lvl4pPr>
      <a:lvl5pPr marL="1706563" indent="-228600" algn="l" rtl="0" fontAlgn="base">
        <a:spcBef>
          <a:spcPct val="20000"/>
        </a:spcBef>
        <a:spcAft>
          <a:spcPct val="0"/>
        </a:spcAft>
        <a:buClrTx/>
        <a:buChar char="•"/>
        <a:defRPr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0" name="Freeform 14"/>
          <p:cNvSpPr>
            <a:spLocks/>
          </p:cNvSpPr>
          <p:nvPr userDrawn="1"/>
        </p:nvSpPr>
        <p:spPr bwMode="auto">
          <a:xfrm>
            <a:off x="4572000" y="3429000"/>
            <a:ext cx="4572000" cy="3429000"/>
          </a:xfrm>
          <a:custGeom>
            <a:avLst/>
            <a:gdLst>
              <a:gd name="T0" fmla="*/ 1523 w 3699"/>
              <a:gd name="T1" fmla="*/ 2611 h 2613"/>
              <a:gd name="T2" fmla="*/ 3698 w 3699"/>
              <a:gd name="T3" fmla="*/ 2612 h 2613"/>
              <a:gd name="T4" fmla="*/ 3698 w 3699"/>
              <a:gd name="T5" fmla="*/ 2228 h 2613"/>
              <a:gd name="T6" fmla="*/ 0 w 3699"/>
              <a:gd name="T7" fmla="*/ 0 h 2613"/>
              <a:gd name="T8" fmla="*/ 160 w 3699"/>
              <a:gd name="T9" fmla="*/ 118 h 2613"/>
              <a:gd name="T10" fmla="*/ 292 w 3699"/>
              <a:gd name="T11" fmla="*/ 219 h 2613"/>
              <a:gd name="T12" fmla="*/ 441 w 3699"/>
              <a:gd name="T13" fmla="*/ 347 h 2613"/>
              <a:gd name="T14" fmla="*/ 585 w 3699"/>
              <a:gd name="T15" fmla="*/ 482 h 2613"/>
              <a:gd name="T16" fmla="*/ 796 w 3699"/>
              <a:gd name="T17" fmla="*/ 711 h 2613"/>
              <a:gd name="T18" fmla="*/ 983 w 3699"/>
              <a:gd name="T19" fmla="*/ 955 h 2613"/>
              <a:gd name="T20" fmla="*/ 1119 w 3699"/>
              <a:gd name="T21" fmla="*/ 1168 h 2613"/>
              <a:gd name="T22" fmla="*/ 1238 w 3699"/>
              <a:gd name="T23" fmla="*/ 1388 h 2613"/>
              <a:gd name="T24" fmla="*/ 1331 w 3699"/>
              <a:gd name="T25" fmla="*/ 1608 h 2613"/>
              <a:gd name="T26" fmla="*/ 1400 w 3699"/>
              <a:gd name="T27" fmla="*/ 1809 h 2613"/>
              <a:gd name="T28" fmla="*/ 1447 w 3699"/>
              <a:gd name="T29" fmla="*/ 1979 h 2613"/>
              <a:gd name="T30" fmla="*/ 1490 w 3699"/>
              <a:gd name="T31" fmla="*/ 2190 h 2613"/>
              <a:gd name="T32" fmla="*/ 1511 w 3699"/>
              <a:gd name="T33" fmla="*/ 2374 h 2613"/>
              <a:gd name="T34" fmla="*/ 1523 w 3699"/>
              <a:gd name="T35" fmla="*/ 2611 h 2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99" h="2613">
                <a:moveTo>
                  <a:pt x="1523" y="2611"/>
                </a:moveTo>
                <a:lnTo>
                  <a:pt x="3698" y="2612"/>
                </a:lnTo>
                <a:lnTo>
                  <a:pt x="3698" y="2228"/>
                </a:lnTo>
                <a:lnTo>
                  <a:pt x="0" y="0"/>
                </a:lnTo>
                <a:lnTo>
                  <a:pt x="160" y="118"/>
                </a:lnTo>
                <a:lnTo>
                  <a:pt x="292" y="219"/>
                </a:lnTo>
                <a:lnTo>
                  <a:pt x="441" y="347"/>
                </a:lnTo>
                <a:lnTo>
                  <a:pt x="585" y="482"/>
                </a:lnTo>
                <a:lnTo>
                  <a:pt x="796" y="711"/>
                </a:lnTo>
                <a:lnTo>
                  <a:pt x="983" y="955"/>
                </a:lnTo>
                <a:lnTo>
                  <a:pt x="1119" y="1168"/>
                </a:lnTo>
                <a:lnTo>
                  <a:pt x="1238" y="1388"/>
                </a:lnTo>
                <a:lnTo>
                  <a:pt x="1331" y="1608"/>
                </a:lnTo>
                <a:lnTo>
                  <a:pt x="1400" y="1809"/>
                </a:lnTo>
                <a:lnTo>
                  <a:pt x="1447" y="1979"/>
                </a:lnTo>
                <a:lnTo>
                  <a:pt x="1490" y="2190"/>
                </a:lnTo>
                <a:lnTo>
                  <a:pt x="1511" y="2374"/>
                </a:lnTo>
                <a:lnTo>
                  <a:pt x="1523" y="2611"/>
                </a:lnTo>
              </a:path>
            </a:pathLst>
          </a:custGeom>
          <a:gradFill rotWithShape="0">
            <a:gsLst>
              <a:gs pos="0">
                <a:schemeClr val="accent2">
                  <a:gamma/>
                  <a:tint val="60000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FFFF00"/>
              </a:solidFill>
            </a:endParaRP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28600"/>
            <a:ext cx="7772400" cy="4572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52941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534937"/>
            <a:ext cx="1981200" cy="246863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 sz="1000">
                <a:solidFill>
                  <a:schemeClr val="bg2"/>
                </a:solidFill>
                <a:latin typeface="Arial Unicode MS" panose="020B0604020202020204" pitchFamily="34" charset="-128"/>
              </a:defRPr>
            </a:lvl1pPr>
          </a:lstStyle>
          <a:p>
            <a:r>
              <a:rPr lang="en-US" altLang="en-US" smtClean="0">
                <a:solidFill>
                  <a:srgbClr val="000000"/>
                </a:solidFill>
              </a:rPr>
              <a:t>20.06.18, Archamps, FR </a:t>
            </a:r>
            <a:endParaRPr lang="en-GB" altLang="en-US" dirty="0" smtClean="0">
              <a:solidFill>
                <a:srgbClr val="000000"/>
              </a:solidFill>
            </a:endParaRPr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33600" y="6534937"/>
            <a:ext cx="5029200" cy="246863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bg2"/>
                </a:solidFill>
                <a:latin typeface="Arial Unicode MS" panose="020B0604020202020204" pitchFamily="34" charset="-128"/>
              </a:defRPr>
            </a:lvl1pPr>
          </a:lstStyle>
          <a:p>
            <a:r>
              <a:rPr lang="en-GB" altLang="en-US" smtClean="0">
                <a:solidFill>
                  <a:srgbClr val="000000"/>
                </a:solidFill>
              </a:rPr>
              <a:t>E. Benedetto et al., SC synchrotron and gantry based on CCT magnets  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2458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477000"/>
            <a:ext cx="2438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algn="r">
              <a:spcBef>
                <a:spcPct val="0"/>
              </a:spcBef>
              <a:defRPr sz="10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</a:lstStyle>
          <a:p>
            <a:fld id="{D486BC6C-0D7C-4E0F-B286-B1A20E1CFCEB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 dirty="0">
              <a:solidFill>
                <a:srgbClr val="FFFFFF"/>
              </a:solidFill>
            </a:endParaRPr>
          </a:p>
        </p:txBody>
      </p:sp>
      <p:sp>
        <p:nvSpPr>
          <p:cNvPr id="24585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24586" name="Rectangle 10"/>
          <p:cNvSpPr>
            <a:spLocks noChangeAspect="1" noChangeArrowheads="1"/>
          </p:cNvSpPr>
          <p:nvPr userDrawn="1"/>
        </p:nvSpPr>
        <p:spPr bwMode="auto">
          <a:xfrm>
            <a:off x="4824413" y="6681788"/>
            <a:ext cx="3175" cy="317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solidFill>
                <a:srgbClr val="FFFF00"/>
              </a:solidFill>
            </a:endParaRPr>
          </a:p>
        </p:txBody>
      </p:sp>
      <p:pic>
        <p:nvPicPr>
          <p:cNvPr id="24689" name="Picture 113" descr="tera_logo_noborder_gi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302375"/>
            <a:ext cx="83820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284270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r" rtl="0" fontAlgn="base">
        <a:spcBef>
          <a:spcPct val="0"/>
        </a:spcBef>
        <a:spcAft>
          <a:spcPct val="0"/>
        </a:spcAft>
        <a:defRPr sz="2400" b="1" i="1" kern="1200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l"/>
        <a:defRPr sz="2000" kern="1200">
          <a:solidFill>
            <a:schemeClr val="folHlink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–"/>
        <a:defRPr kern="1200">
          <a:solidFill>
            <a:schemeClr val="folHlink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l"/>
        <a:defRPr kern="1200">
          <a:solidFill>
            <a:schemeClr val="folHlink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–"/>
        <a:defRPr kern="1200">
          <a:solidFill>
            <a:schemeClr val="folHlink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kern="1200">
          <a:solidFill>
            <a:schemeClr val="folHlink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5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ChangeArrowheads="1"/>
          </p:cNvSpPr>
          <p:nvPr/>
        </p:nvSpPr>
        <p:spPr bwMode="auto">
          <a:xfrm>
            <a:off x="838200" y="1255050"/>
            <a:ext cx="8229600" cy="954750"/>
          </a:xfrm>
          <a:prstGeom prst="rect">
            <a:avLst/>
          </a:prstGeom>
          <a:gradFill flip="none" rotWithShape="1">
            <a:gsLst>
              <a:gs pos="0">
                <a:srgbClr val="1F67F3">
                  <a:alpha val="48000"/>
                </a:srgbClr>
              </a:gs>
              <a:gs pos="100000">
                <a:srgbClr val="FFFFFF">
                  <a:alpha val="48000"/>
                </a:srgbClr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lIns="92075" tIns="46038" rIns="92075" bIns="46038" anchor="ctr">
            <a:spAutoFit/>
          </a:bodyPr>
          <a:lstStyle>
            <a:lvl1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r>
              <a:rPr lang="en-GB" sz="2800" dirty="0" smtClean="0">
                <a:solidFill>
                  <a:schemeClr val="bg1"/>
                </a:solidFill>
              </a:rPr>
              <a:t>SC SYNCHROTRON AND GANTRY BASED ON CANTED COSINE THETA MAGNETS</a:t>
            </a:r>
            <a:endParaRPr lang="en-GB" altLang="en-US" sz="2000" dirty="0">
              <a:solidFill>
                <a:schemeClr val="bg1"/>
              </a:solidFill>
            </a:endParaRPr>
          </a:p>
        </p:txBody>
      </p:sp>
      <p:sp>
        <p:nvSpPr>
          <p:cNvPr id="432132" name="Rectangle 4"/>
          <p:cNvSpPr>
            <a:spLocks noChangeArrowheads="1"/>
          </p:cNvSpPr>
          <p:nvPr/>
        </p:nvSpPr>
        <p:spPr bwMode="auto">
          <a:xfrm>
            <a:off x="457200" y="2866918"/>
            <a:ext cx="8534400" cy="1016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 anchor="ctr">
            <a:spAutoFit/>
          </a:bodyPr>
          <a:lstStyle>
            <a:lvl1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sz="2000" b="0" dirty="0">
                <a:solidFill>
                  <a:schemeClr val="bg2"/>
                </a:solidFill>
                <a:effectLst/>
              </a:rPr>
              <a:t>E. </a:t>
            </a:r>
            <a:r>
              <a:rPr lang="en-GB" altLang="en-US" sz="2000" b="0" dirty="0" smtClean="0">
                <a:solidFill>
                  <a:schemeClr val="bg2"/>
                </a:solidFill>
                <a:effectLst/>
              </a:rPr>
              <a:t>Benedetto,</a:t>
            </a:r>
            <a:endParaRPr lang="en-GB" altLang="en-US" sz="2000" u="sng" dirty="0" smtClean="0">
              <a:solidFill>
                <a:schemeClr val="bg2"/>
              </a:solidFill>
              <a:effectLst/>
            </a:endParaRPr>
          </a:p>
          <a:p>
            <a:pPr algn="ctr"/>
            <a:r>
              <a:rPr lang="en-GB" altLang="en-US" sz="2000" b="0" dirty="0">
                <a:solidFill>
                  <a:schemeClr val="bg2"/>
                </a:solidFill>
                <a:effectLst/>
              </a:rPr>
              <a:t>N. Al </a:t>
            </a:r>
            <a:r>
              <a:rPr lang="en-GB" altLang="en-US" sz="2000" b="0" dirty="0" err="1">
                <a:solidFill>
                  <a:schemeClr val="bg2"/>
                </a:solidFill>
                <a:effectLst/>
              </a:rPr>
              <a:t>Harbi</a:t>
            </a:r>
            <a:r>
              <a:rPr lang="en-GB" altLang="en-US" sz="2000" b="0" dirty="0">
                <a:solidFill>
                  <a:schemeClr val="bg2"/>
                </a:solidFill>
                <a:effectLst/>
              </a:rPr>
              <a:t>, U. Amaldi, </a:t>
            </a:r>
            <a:r>
              <a:rPr lang="en-GB" altLang="en-US" sz="2000" b="0" dirty="0" smtClean="0">
                <a:solidFill>
                  <a:schemeClr val="bg2"/>
                </a:solidFill>
                <a:effectLst/>
              </a:rPr>
              <a:t>D</a:t>
            </a:r>
            <a:r>
              <a:rPr lang="en-GB" altLang="en-US" sz="2000" b="0" dirty="0">
                <a:solidFill>
                  <a:schemeClr val="bg2"/>
                </a:solidFill>
                <a:effectLst/>
              </a:rPr>
              <a:t>. </a:t>
            </a:r>
            <a:r>
              <a:rPr lang="en-GB" altLang="en-US" sz="2000" b="0" dirty="0" err="1">
                <a:solidFill>
                  <a:schemeClr val="bg2"/>
                </a:solidFill>
                <a:effectLst/>
              </a:rPr>
              <a:t>Bergesio</a:t>
            </a:r>
            <a:r>
              <a:rPr lang="en-GB" altLang="en-US" sz="2000" b="0" dirty="0">
                <a:solidFill>
                  <a:schemeClr val="bg2"/>
                </a:solidFill>
                <a:effectLst/>
              </a:rPr>
              <a:t>, A. Garonna, </a:t>
            </a:r>
            <a:r>
              <a:rPr lang="en-GB" sz="2000" b="0" dirty="0">
                <a:solidFill>
                  <a:schemeClr val="bg2"/>
                </a:solidFill>
                <a:effectLst/>
              </a:rPr>
              <a:t>V. Ljubicic, </a:t>
            </a:r>
            <a:r>
              <a:rPr lang="en-GB" altLang="en-US" sz="2000" b="0" dirty="0">
                <a:solidFill>
                  <a:schemeClr val="bg2"/>
                </a:solidFill>
                <a:effectLst/>
              </a:rPr>
              <a:t>P. Riboni, </a:t>
            </a:r>
            <a:r>
              <a:rPr lang="en-GB" altLang="en-US" sz="2000" dirty="0" smtClean="0">
                <a:solidFill>
                  <a:srgbClr val="0000FF"/>
                </a:solidFill>
                <a:effectLst/>
              </a:rPr>
              <a:t>TERA Foundation</a:t>
            </a:r>
            <a:endParaRPr lang="en-GB" altLang="en-US" sz="2000" dirty="0">
              <a:solidFill>
                <a:srgbClr val="0000FF"/>
              </a:solidFill>
              <a:effectLst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762066" y="3862811"/>
            <a:ext cx="4193958" cy="1708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 anchor="ctr">
            <a:spAutoFit/>
          </a:bodyPr>
          <a:lstStyle>
            <a:lvl1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algn="l"/>
            <a:endParaRPr lang="en-GB" altLang="en-US" sz="2000" b="0" dirty="0" smtClean="0">
              <a:solidFill>
                <a:schemeClr val="bg2"/>
              </a:solidFill>
              <a:effectLst/>
            </a:endParaRPr>
          </a:p>
          <a:p>
            <a:pPr algn="l">
              <a:spcAft>
                <a:spcPts val="600"/>
              </a:spcAft>
            </a:pPr>
            <a:r>
              <a:rPr lang="en-GB" altLang="en-US" sz="2000" u="sng" dirty="0" smtClean="0">
                <a:solidFill>
                  <a:schemeClr val="bg2"/>
                </a:solidFill>
                <a:effectLst/>
              </a:rPr>
              <a:t>Experts: </a:t>
            </a:r>
            <a:endParaRPr lang="en-GB" altLang="en-US" sz="2000" u="sng" dirty="0">
              <a:solidFill>
                <a:schemeClr val="bg2"/>
              </a:solidFill>
              <a:effectLst/>
            </a:endParaRPr>
          </a:p>
          <a:p>
            <a:pPr algn="l"/>
            <a:r>
              <a:rPr lang="en-GB" altLang="en-US" sz="2000" b="0" dirty="0" smtClean="0">
                <a:solidFill>
                  <a:schemeClr val="bg2"/>
                </a:solidFill>
                <a:effectLst/>
              </a:rPr>
              <a:t>F. Wenander, J. </a:t>
            </a:r>
            <a:r>
              <a:rPr lang="en-GB" altLang="en-US" sz="2000" b="0" dirty="0">
                <a:solidFill>
                  <a:schemeClr val="bg2"/>
                </a:solidFill>
                <a:effectLst/>
              </a:rPr>
              <a:t>Pitters, </a:t>
            </a:r>
            <a:r>
              <a:rPr lang="en-GB" altLang="en-US" sz="2000" b="0" dirty="0" smtClean="0">
                <a:solidFill>
                  <a:schemeClr val="bg2"/>
                </a:solidFill>
                <a:effectLst/>
              </a:rPr>
              <a:t>C. </a:t>
            </a:r>
            <a:r>
              <a:rPr lang="en-GB" altLang="en-US" sz="2000" b="0" dirty="0" err="1" smtClean="0">
                <a:solidFill>
                  <a:schemeClr val="bg2"/>
                </a:solidFill>
                <a:effectLst/>
              </a:rPr>
              <a:t>Carli</a:t>
            </a:r>
            <a:r>
              <a:rPr lang="en-GB" altLang="en-US" sz="2000" b="0" dirty="0" smtClean="0">
                <a:solidFill>
                  <a:schemeClr val="bg2"/>
                </a:solidFill>
                <a:effectLst/>
              </a:rPr>
              <a:t>, S</a:t>
            </a:r>
            <a:r>
              <a:rPr lang="en-GB" altLang="en-US" sz="2000" b="0" dirty="0">
                <a:solidFill>
                  <a:schemeClr val="bg2"/>
                </a:solidFill>
                <a:effectLst/>
              </a:rPr>
              <a:t>. </a:t>
            </a:r>
            <a:r>
              <a:rPr lang="en-GB" altLang="en-US" sz="2000" b="0" dirty="0" smtClean="0">
                <a:solidFill>
                  <a:schemeClr val="bg2"/>
                </a:solidFill>
                <a:effectLst/>
              </a:rPr>
              <a:t>Benedetti, M. Martino, </a:t>
            </a:r>
            <a:r>
              <a:rPr lang="en-GB" altLang="en-US" sz="2000" dirty="0" smtClean="0">
                <a:solidFill>
                  <a:srgbClr val="0000FF"/>
                </a:solidFill>
                <a:effectLst/>
              </a:rPr>
              <a:t>CERN </a:t>
            </a:r>
            <a:r>
              <a:rPr lang="en-GB" altLang="en-US" sz="2000" b="0" dirty="0" smtClean="0">
                <a:solidFill>
                  <a:srgbClr val="0000FF"/>
                </a:solidFill>
                <a:effectLst/>
              </a:rPr>
              <a:t> </a:t>
            </a:r>
          </a:p>
          <a:p>
            <a:pPr algn="l"/>
            <a:r>
              <a:rPr lang="en-GB" altLang="en-US" sz="2000" b="0" dirty="0" smtClean="0">
                <a:solidFill>
                  <a:schemeClr val="bg2"/>
                </a:solidFill>
                <a:effectLst/>
              </a:rPr>
              <a:t>A. Pikin</a:t>
            </a:r>
            <a:r>
              <a:rPr lang="en-GB" altLang="en-US" sz="2000" b="0" dirty="0" smtClean="0">
                <a:solidFill>
                  <a:srgbClr val="0000FF"/>
                </a:solidFill>
                <a:effectLst/>
              </a:rPr>
              <a:t>, </a:t>
            </a:r>
            <a:r>
              <a:rPr lang="en-GB" altLang="en-US" sz="2000" dirty="0" smtClean="0">
                <a:solidFill>
                  <a:srgbClr val="0000FF"/>
                </a:solidFill>
                <a:effectLst/>
              </a:rPr>
              <a:t>BNL</a:t>
            </a:r>
            <a:endParaRPr lang="en-GB" altLang="en-US" sz="2000" dirty="0">
              <a:solidFill>
                <a:srgbClr val="0000FF"/>
              </a:solidFill>
              <a:effectLst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90618" y="4191228"/>
            <a:ext cx="4871156" cy="1401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 anchor="ctr">
            <a:spAutoFit/>
          </a:bodyPr>
          <a:lstStyle>
            <a:lvl1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algn="l">
              <a:spcAft>
                <a:spcPts val="600"/>
              </a:spcAft>
            </a:pPr>
            <a:r>
              <a:rPr lang="en-GB" altLang="en-US" sz="2000" u="sng" dirty="0" smtClean="0">
                <a:solidFill>
                  <a:schemeClr val="bg2"/>
                </a:solidFill>
                <a:effectLst/>
              </a:rPr>
              <a:t>Collaborators: </a:t>
            </a:r>
            <a:endParaRPr lang="en-GB" altLang="en-US" sz="2000" u="sng" dirty="0">
              <a:solidFill>
                <a:schemeClr val="bg2"/>
              </a:solidFill>
              <a:effectLst/>
            </a:endParaRPr>
          </a:p>
          <a:p>
            <a:pPr algn="l"/>
            <a:r>
              <a:rPr lang="en-GB" altLang="en-US" sz="2000" b="0" dirty="0" smtClean="0">
                <a:solidFill>
                  <a:schemeClr val="bg2"/>
                </a:solidFill>
                <a:effectLst/>
              </a:rPr>
              <a:t>G. Arduini, D. Tommasini, </a:t>
            </a:r>
            <a:r>
              <a:rPr lang="en-GB" altLang="en-US" sz="2000" dirty="0" smtClean="0">
                <a:solidFill>
                  <a:srgbClr val="0000FF"/>
                </a:solidFill>
                <a:effectLst/>
              </a:rPr>
              <a:t>CERN</a:t>
            </a:r>
            <a:r>
              <a:rPr lang="en-GB" altLang="en-US" sz="2000" b="0" dirty="0" smtClean="0">
                <a:solidFill>
                  <a:srgbClr val="0000FF"/>
                </a:solidFill>
                <a:effectLst/>
              </a:rPr>
              <a:t> </a:t>
            </a:r>
          </a:p>
          <a:p>
            <a:pPr algn="l"/>
            <a:r>
              <a:rPr lang="en-GB" altLang="en-US" sz="2000" b="0" dirty="0" smtClean="0">
                <a:solidFill>
                  <a:schemeClr val="bg2"/>
                </a:solidFill>
                <a:effectLst/>
              </a:rPr>
              <a:t>B</a:t>
            </a:r>
            <a:r>
              <a:rPr lang="en-GB" altLang="en-US" sz="2000" b="0" dirty="0">
                <a:solidFill>
                  <a:schemeClr val="bg2"/>
                </a:solidFill>
                <a:effectLst/>
              </a:rPr>
              <a:t>. A</a:t>
            </a:r>
            <a:r>
              <a:rPr lang="en-GB" altLang="en-US" sz="2000" b="0" dirty="0" smtClean="0">
                <a:solidFill>
                  <a:schemeClr val="bg2"/>
                </a:solidFill>
                <a:effectLst/>
              </a:rPr>
              <a:t>uchmann</a:t>
            </a:r>
            <a:r>
              <a:rPr lang="en-GB" altLang="en-US" sz="2000" b="0" dirty="0">
                <a:solidFill>
                  <a:schemeClr val="bg2"/>
                </a:solidFill>
                <a:effectLst/>
              </a:rPr>
              <a:t>, </a:t>
            </a:r>
            <a:r>
              <a:rPr lang="en-GB" altLang="en-US" sz="2000" dirty="0" smtClean="0">
                <a:solidFill>
                  <a:srgbClr val="0000FF"/>
                </a:solidFill>
                <a:effectLst/>
              </a:rPr>
              <a:t>CERN/PSI </a:t>
            </a:r>
          </a:p>
          <a:p>
            <a:pPr algn="l"/>
            <a:r>
              <a:rPr lang="en-GB" altLang="en-US" sz="2000" b="0" dirty="0" smtClean="0">
                <a:solidFill>
                  <a:schemeClr val="bg2"/>
                </a:solidFill>
                <a:effectLst/>
              </a:rPr>
              <a:t>L</a:t>
            </a:r>
            <a:r>
              <a:rPr lang="en-GB" altLang="en-US" sz="2000" b="0" dirty="0">
                <a:solidFill>
                  <a:schemeClr val="bg2"/>
                </a:solidFill>
                <a:effectLst/>
              </a:rPr>
              <a:t>. Brouwer, S. Prestemon</a:t>
            </a:r>
            <a:r>
              <a:rPr lang="en-GB" altLang="en-US" sz="2000" b="0" dirty="0">
                <a:solidFill>
                  <a:srgbClr val="0000FF"/>
                </a:solidFill>
                <a:effectLst/>
              </a:rPr>
              <a:t>, </a:t>
            </a:r>
            <a:r>
              <a:rPr lang="en-GB" altLang="en-US" sz="2000" dirty="0" smtClean="0">
                <a:solidFill>
                  <a:srgbClr val="0000FF"/>
                </a:solidFill>
                <a:effectLst/>
              </a:rPr>
              <a:t>LBNL</a:t>
            </a:r>
            <a:endParaRPr lang="en-GB" altLang="en-US" sz="2000" dirty="0">
              <a:solidFill>
                <a:srgbClr val="0000FF"/>
              </a:soli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149093"/>
            <a:ext cx="8839200" cy="646331"/>
          </a:xfrm>
          <a:prstGeom prst="rect">
            <a:avLst/>
          </a:prstGeom>
          <a:solidFill>
            <a:srgbClr val="FFFFFF"/>
          </a:solidFill>
          <a:ln>
            <a:solidFill>
              <a:srgbClr val="0000FF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Ideas and Technologies for a next generation facility for medical research and therapy with </a:t>
            </a:r>
            <a:r>
              <a:rPr lang="en-US" sz="1800" dirty="0" smtClean="0">
                <a:solidFill>
                  <a:srgbClr val="000000"/>
                </a:solidFill>
              </a:rPr>
              <a:t>ions, </a:t>
            </a:r>
            <a:r>
              <a:rPr lang="en-US" sz="1800" dirty="0" err="1" smtClean="0">
                <a:solidFill>
                  <a:srgbClr val="000000"/>
                </a:solidFill>
              </a:rPr>
              <a:t>Archamps</a:t>
            </a:r>
            <a:r>
              <a:rPr lang="en-US" sz="1800" dirty="0" smtClean="0">
                <a:solidFill>
                  <a:srgbClr val="000000"/>
                </a:solidFill>
              </a:rPr>
              <a:t>, FR </a:t>
            </a:r>
            <a:r>
              <a:rPr lang="en-US" sz="1800" dirty="0">
                <a:solidFill>
                  <a:srgbClr val="000000"/>
                </a:solidFill>
              </a:rPr>
              <a:t>(ESI), 19-21 June 2018</a:t>
            </a:r>
            <a:endParaRPr lang="en-GB" sz="1800" dirty="0">
              <a:solidFill>
                <a:srgbClr val="000000"/>
              </a:solidFill>
            </a:endParaRPr>
          </a:p>
        </p:txBody>
      </p:sp>
      <p:pic>
        <p:nvPicPr>
          <p:cNvPr id="10" name="Picture 113" descr="tera_logo_noborder_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5981700"/>
            <a:ext cx="16002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0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Extraction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00"/>
                </a:solidFill>
              </a:rPr>
              <a:t>Slow extraction with RF knock-out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Qx</a:t>
            </a:r>
            <a:r>
              <a:rPr lang="en-GB" dirty="0">
                <a:solidFill>
                  <a:srgbClr val="000000"/>
                </a:solidFill>
              </a:rPr>
              <a:t>~</a:t>
            </a:r>
            <a:r>
              <a:rPr lang="en-GB" dirty="0" smtClean="0">
                <a:solidFill>
                  <a:srgbClr val="000000"/>
                </a:solidFill>
              </a:rPr>
              <a:t>1.67 (3</a:t>
            </a:r>
            <a:r>
              <a:rPr lang="en-GB" baseline="30000" dirty="0" smtClean="0">
                <a:solidFill>
                  <a:srgbClr val="000000"/>
                </a:solidFill>
              </a:rPr>
              <a:t>rd</a:t>
            </a:r>
            <a:r>
              <a:rPr lang="en-GB" dirty="0" smtClean="0">
                <a:solidFill>
                  <a:srgbClr val="000000"/>
                </a:solidFill>
              </a:rPr>
              <a:t> order)</a:t>
            </a:r>
            <a:endParaRPr lang="en-GB" dirty="0">
              <a:solidFill>
                <a:srgbClr val="00000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262301" y="1903867"/>
            <a:ext cx="3708979" cy="3708978"/>
            <a:chOff x="3361726" y="2315883"/>
            <a:chExt cx="4018061" cy="4018060"/>
          </a:xfrm>
        </p:grpSpPr>
        <p:grpSp>
          <p:nvGrpSpPr>
            <p:cNvPr id="15" name="Group 14"/>
            <p:cNvGrpSpPr>
              <a:grpSpLocks noChangeAspect="1"/>
            </p:cNvGrpSpPr>
            <p:nvPr/>
          </p:nvGrpSpPr>
          <p:grpSpPr>
            <a:xfrm>
              <a:off x="3416762" y="2345768"/>
              <a:ext cx="3883955" cy="3932595"/>
              <a:chOff x="641293" y="3420193"/>
              <a:chExt cx="2889788" cy="2908800"/>
            </a:xfrm>
          </p:grpSpPr>
          <p:cxnSp>
            <p:nvCxnSpPr>
              <p:cNvPr id="26" name="Straight Connector 25"/>
              <p:cNvCxnSpPr>
                <a:stCxn id="39" idx="1"/>
                <a:endCxn id="40" idx="0"/>
              </p:cNvCxnSpPr>
              <p:nvPr/>
            </p:nvCxnSpPr>
            <p:spPr>
              <a:xfrm flipV="1">
                <a:off x="1471452" y="3554155"/>
                <a:ext cx="1230690" cy="12491"/>
              </a:xfrm>
              <a:prstGeom prst="line">
                <a:avLst/>
              </a:prstGeom>
              <a:ln w="381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>
                <a:stCxn id="40" idx="1"/>
                <a:endCxn id="41" idx="0"/>
              </p:cNvCxnSpPr>
              <p:nvPr/>
            </p:nvCxnSpPr>
            <p:spPr>
              <a:xfrm flipH="1">
                <a:off x="3389540" y="4247568"/>
                <a:ext cx="1" cy="1249787"/>
              </a:xfrm>
              <a:prstGeom prst="line">
                <a:avLst/>
              </a:prstGeom>
              <a:ln w="381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>
                <a:stCxn id="41" idx="1"/>
                <a:endCxn id="42" idx="0"/>
              </p:cNvCxnSpPr>
              <p:nvPr/>
            </p:nvCxnSpPr>
            <p:spPr>
              <a:xfrm flipH="1">
                <a:off x="1465269" y="6185540"/>
                <a:ext cx="1230833" cy="10023"/>
              </a:xfrm>
              <a:prstGeom prst="line">
                <a:avLst/>
              </a:prstGeom>
              <a:ln w="381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>
                <a:stCxn id="39" idx="0"/>
                <a:endCxn id="42" idx="1"/>
              </p:cNvCxnSpPr>
              <p:nvPr/>
            </p:nvCxnSpPr>
            <p:spPr>
              <a:xfrm flipH="1">
                <a:off x="778151" y="4253450"/>
                <a:ext cx="4652" cy="1248192"/>
              </a:xfrm>
              <a:prstGeom prst="line">
                <a:avLst/>
              </a:prstGeom>
              <a:ln w="381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29"/>
              <p:cNvGrpSpPr>
                <a:grpSpLocks noChangeAspect="1"/>
              </p:cNvGrpSpPr>
              <p:nvPr/>
            </p:nvGrpSpPr>
            <p:grpSpPr>
              <a:xfrm>
                <a:off x="643935" y="3420193"/>
                <a:ext cx="2879567" cy="2908800"/>
                <a:chOff x="640249" y="3420193"/>
                <a:chExt cx="2512391" cy="2537894"/>
              </a:xfrm>
            </p:grpSpPr>
            <p:sp>
              <p:nvSpPr>
                <p:cNvPr id="39" name="Block Arc 38"/>
                <p:cNvSpPr/>
                <p:nvPr/>
              </p:nvSpPr>
              <p:spPr>
                <a:xfrm>
                  <a:off x="645336" y="3431898"/>
                  <a:ext cx="1427344" cy="1437262"/>
                </a:xfrm>
                <a:prstGeom prst="blockArc">
                  <a:avLst>
                    <a:gd name="adj1" fmla="val 10819263"/>
                    <a:gd name="adj2" fmla="val 16218488"/>
                    <a:gd name="adj3" fmla="val 16263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846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0" name="Block Arc 39"/>
                <p:cNvSpPr/>
                <p:nvPr/>
              </p:nvSpPr>
              <p:spPr>
                <a:xfrm rot="5400000">
                  <a:off x="1714009" y="3418824"/>
                  <a:ext cx="1437262" cy="1440000"/>
                </a:xfrm>
                <a:prstGeom prst="blockArc">
                  <a:avLst>
                    <a:gd name="adj1" fmla="val 10819263"/>
                    <a:gd name="adj2" fmla="val 16218488"/>
                    <a:gd name="adj3" fmla="val 16263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846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" name="Block Arc 40"/>
                <p:cNvSpPr/>
                <p:nvPr/>
              </p:nvSpPr>
              <p:spPr>
                <a:xfrm rot="10800000">
                  <a:off x="1715378" y="4509120"/>
                  <a:ext cx="1437262" cy="1440000"/>
                </a:xfrm>
                <a:prstGeom prst="blockArc">
                  <a:avLst>
                    <a:gd name="adj1" fmla="val 10819263"/>
                    <a:gd name="adj2" fmla="val 16218488"/>
                    <a:gd name="adj3" fmla="val 16263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846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" name="Block Arc 41"/>
                <p:cNvSpPr/>
                <p:nvPr/>
              </p:nvSpPr>
              <p:spPr>
                <a:xfrm rot="16200000">
                  <a:off x="641618" y="4519456"/>
                  <a:ext cx="1437262" cy="1440000"/>
                </a:xfrm>
                <a:prstGeom prst="blockArc">
                  <a:avLst>
                    <a:gd name="adj1" fmla="val 10819263"/>
                    <a:gd name="adj2" fmla="val 16218488"/>
                    <a:gd name="adj3" fmla="val 16263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846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31" name="Block Arc 30"/>
              <p:cNvSpPr/>
              <p:nvPr/>
            </p:nvSpPr>
            <p:spPr>
              <a:xfrm rot="1320000">
                <a:off x="655754" y="3439963"/>
                <a:ext cx="1635945" cy="1647314"/>
              </a:xfrm>
              <a:prstGeom prst="blockArc">
                <a:avLst>
                  <a:gd name="adj1" fmla="val 10819263"/>
                  <a:gd name="adj2" fmla="val 13519820"/>
                  <a:gd name="adj3" fmla="val 15849"/>
                </a:avLst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46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Block Arc 31"/>
              <p:cNvSpPr/>
              <p:nvPr/>
            </p:nvSpPr>
            <p:spPr>
              <a:xfrm rot="17580000">
                <a:off x="646977" y="4673209"/>
                <a:ext cx="1635945" cy="1647314"/>
              </a:xfrm>
              <a:prstGeom prst="blockArc">
                <a:avLst>
                  <a:gd name="adj1" fmla="val 10819263"/>
                  <a:gd name="adj2" fmla="val 13519820"/>
                  <a:gd name="adj3" fmla="val 15849"/>
                </a:avLst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46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Block Arc 32"/>
              <p:cNvSpPr/>
              <p:nvPr/>
            </p:nvSpPr>
            <p:spPr>
              <a:xfrm rot="6738616">
                <a:off x="1878155" y="3420193"/>
                <a:ext cx="1635945" cy="1647314"/>
              </a:xfrm>
              <a:prstGeom prst="blockArc">
                <a:avLst>
                  <a:gd name="adj1" fmla="val 10819263"/>
                  <a:gd name="adj2" fmla="val 13519820"/>
                  <a:gd name="adj3" fmla="val 15849"/>
                </a:avLst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46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Block Arc 33"/>
              <p:cNvSpPr/>
              <p:nvPr/>
            </p:nvSpPr>
            <p:spPr>
              <a:xfrm rot="12077871">
                <a:off x="1895136" y="4666832"/>
                <a:ext cx="1635945" cy="1647314"/>
              </a:xfrm>
              <a:prstGeom prst="blockArc">
                <a:avLst>
                  <a:gd name="adj1" fmla="val 10819263"/>
                  <a:gd name="adj2" fmla="val 13519820"/>
                  <a:gd name="adj3" fmla="val 15849"/>
                </a:avLst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46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35" name="Straight Arrow Connector 34"/>
              <p:cNvCxnSpPr/>
              <p:nvPr/>
            </p:nvCxnSpPr>
            <p:spPr>
              <a:xfrm flipH="1">
                <a:off x="3069076" y="3648690"/>
                <a:ext cx="210607" cy="193736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 flipH="1">
                <a:off x="816036" y="5860915"/>
                <a:ext cx="233684" cy="20425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>
                <a:off x="900439" y="3685415"/>
                <a:ext cx="180691" cy="1950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>
                <a:off x="3108661" y="5860915"/>
                <a:ext cx="193622" cy="20517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3361726" y="2315883"/>
              <a:ext cx="4018061" cy="4018060"/>
              <a:chOff x="3566012" y="2345067"/>
              <a:chExt cx="4018061" cy="4018060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4834057" y="2350118"/>
                <a:ext cx="115850" cy="474118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46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6174639" y="2345067"/>
                <a:ext cx="115850" cy="474118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46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831376" y="5889009"/>
                <a:ext cx="115850" cy="474118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46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6171958" y="5883958"/>
                <a:ext cx="115850" cy="474118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46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 rot="5400000">
                <a:off x="4845487" y="2340021"/>
                <a:ext cx="1459112" cy="4018061"/>
                <a:chOff x="4983777" y="2458555"/>
                <a:chExt cx="1459112" cy="4018061"/>
              </a:xfrm>
            </p:grpSpPr>
            <p:sp>
              <p:nvSpPr>
                <p:cNvPr id="22" name="Rectangle 21"/>
                <p:cNvSpPr/>
                <p:nvPr/>
              </p:nvSpPr>
              <p:spPr>
                <a:xfrm>
                  <a:off x="4986463" y="2514797"/>
                  <a:ext cx="115850" cy="474118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846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6327039" y="2458555"/>
                  <a:ext cx="115850" cy="474118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846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4983777" y="6002498"/>
                  <a:ext cx="115848" cy="474118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846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6324358" y="5997446"/>
                  <a:ext cx="115850" cy="474118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846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pic>
        <p:nvPicPr>
          <p:cNvPr id="43" name="Picture 42" descr="gv: madx.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05" t="9965" r="6048" b="5660"/>
          <a:stretch/>
        </p:blipFill>
        <p:spPr>
          <a:xfrm>
            <a:off x="123540" y="2684151"/>
            <a:ext cx="4526705" cy="3656184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 bwMode="auto">
          <a:xfrm>
            <a:off x="6582335" y="1993914"/>
            <a:ext cx="304800" cy="400110"/>
          </a:xfrm>
          <a:prstGeom prst="rect">
            <a:avLst/>
          </a:prstGeom>
          <a:solidFill>
            <a:srgbClr val="FF0000"/>
          </a:solidFill>
          <a:ln w="28575" cap="flat" cmpd="sng" algn="ctr">
            <a:solidFill>
              <a:srgbClr val="FFFF66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7327321" y="1989728"/>
            <a:ext cx="304800" cy="400110"/>
          </a:xfrm>
          <a:prstGeom prst="rect">
            <a:avLst/>
          </a:prstGeom>
          <a:solidFill>
            <a:srgbClr val="FF0000"/>
          </a:solidFill>
          <a:ln w="28575" cap="flat" cmpd="sng" algn="ctr">
            <a:solidFill>
              <a:srgbClr val="FFFF66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70880" y="1585340"/>
            <a:ext cx="5277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147685" y="1572876"/>
            <a:ext cx="5693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M</a:t>
            </a:r>
            <a:r>
              <a:rPr lang="en-GB" dirty="0" smtClean="0">
                <a:solidFill>
                  <a:srgbClr val="000000"/>
                </a:solidFill>
              </a:rPr>
              <a:t>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7029994" y="1958474"/>
            <a:ext cx="45719" cy="40011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7172147" y="1954191"/>
            <a:ext cx="45719" cy="40011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 rot="5400000">
            <a:off x="5469173" y="3104334"/>
            <a:ext cx="45719" cy="40011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 bwMode="auto">
          <a:xfrm rot="5400000">
            <a:off x="8706117" y="3104334"/>
            <a:ext cx="45719" cy="40011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8526600" y="3750182"/>
            <a:ext cx="392765" cy="120033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8534400" y="4165906"/>
            <a:ext cx="392765" cy="120033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58"/>
          <p:cNvSpPr/>
          <p:nvPr/>
        </p:nvSpPr>
        <p:spPr bwMode="auto">
          <a:xfrm rot="5400000">
            <a:off x="7367188" y="5335009"/>
            <a:ext cx="392765" cy="120033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Rectangle 59"/>
          <p:cNvSpPr/>
          <p:nvPr/>
        </p:nvSpPr>
        <p:spPr bwMode="auto">
          <a:xfrm rot="5400000">
            <a:off x="6447090" y="5356447"/>
            <a:ext cx="392765" cy="120033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524608" y="3492344"/>
            <a:ext cx="1560364" cy="132343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dirty="0" err="1">
                <a:solidFill>
                  <a:srgbClr val="000000"/>
                </a:solidFill>
              </a:rPr>
              <a:t>S</a:t>
            </a:r>
            <a:r>
              <a:rPr lang="en-GB" dirty="0" err="1" smtClean="0">
                <a:solidFill>
                  <a:srgbClr val="000000"/>
                </a:solidFill>
              </a:rPr>
              <a:t>extupoles</a:t>
            </a:r>
            <a:r>
              <a:rPr lang="en-GB" dirty="0" smtClean="0">
                <a:solidFill>
                  <a:srgbClr val="000000"/>
                </a:solidFill>
              </a:rPr>
              <a:t>:</a:t>
            </a:r>
          </a:p>
          <a:p>
            <a:pPr marL="176213" indent="-166688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resonance</a:t>
            </a:r>
          </a:p>
          <a:p>
            <a:pPr marL="176213" indent="-166688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phase</a:t>
            </a:r>
          </a:p>
          <a:p>
            <a:pPr marL="176213" indent="-166688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0000"/>
                </a:solidFill>
              </a:rPr>
              <a:t>Q’</a:t>
            </a:r>
            <a:r>
              <a:rPr lang="en-GB" baseline="-25000" dirty="0" err="1">
                <a:solidFill>
                  <a:srgbClr val="000000"/>
                </a:solidFill>
              </a:rPr>
              <a:t>x</a:t>
            </a:r>
            <a:r>
              <a:rPr lang="en-GB" dirty="0" smtClean="0">
                <a:solidFill>
                  <a:srgbClr val="000000"/>
                </a:solidFill>
              </a:rPr>
              <a:t>, </a:t>
            </a:r>
            <a:r>
              <a:rPr lang="en-GB" dirty="0" err="1" smtClean="0">
                <a:solidFill>
                  <a:srgbClr val="000000"/>
                </a:solidFill>
              </a:rPr>
              <a:t>Q’</a:t>
            </a:r>
            <a:r>
              <a:rPr lang="en-GB" baseline="-25000" dirty="0" err="1" smtClean="0">
                <a:solidFill>
                  <a:srgbClr val="000000"/>
                </a:solidFill>
              </a:rPr>
              <a:t>y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63" name="Straight Arrow Connector 62"/>
          <p:cNvCxnSpPr>
            <a:stCxn id="61" idx="2"/>
            <a:endCxn id="60" idx="1"/>
          </p:cNvCxnSpPr>
          <p:nvPr/>
        </p:nvCxnSpPr>
        <p:spPr bwMode="auto">
          <a:xfrm flipH="1">
            <a:off x="6643472" y="4815783"/>
            <a:ext cx="661318" cy="4042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64" name="Straight Arrow Connector 63"/>
          <p:cNvCxnSpPr>
            <a:stCxn id="61" idx="2"/>
            <a:endCxn id="59" idx="1"/>
          </p:cNvCxnSpPr>
          <p:nvPr/>
        </p:nvCxnSpPr>
        <p:spPr bwMode="auto">
          <a:xfrm>
            <a:off x="7304790" y="4815783"/>
            <a:ext cx="258780" cy="38286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65" name="Straight Arrow Connector 64"/>
          <p:cNvCxnSpPr>
            <a:stCxn id="61" idx="3"/>
            <a:endCxn id="57" idx="1"/>
          </p:cNvCxnSpPr>
          <p:nvPr/>
        </p:nvCxnSpPr>
        <p:spPr bwMode="auto">
          <a:xfrm flipV="1">
            <a:off x="8084972" y="3810199"/>
            <a:ext cx="441628" cy="34386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68" name="Straight Arrow Connector 67"/>
          <p:cNvCxnSpPr>
            <a:stCxn id="61" idx="3"/>
            <a:endCxn id="58" idx="1"/>
          </p:cNvCxnSpPr>
          <p:nvPr/>
        </p:nvCxnSpPr>
        <p:spPr bwMode="auto">
          <a:xfrm>
            <a:off x="8084972" y="4154064"/>
            <a:ext cx="449428" cy="7185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82" name="TextBox 81"/>
          <p:cNvSpPr txBox="1"/>
          <p:nvPr/>
        </p:nvSpPr>
        <p:spPr>
          <a:xfrm>
            <a:off x="6173700" y="2771796"/>
            <a:ext cx="1947969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Orbit correctors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84" name="Straight Arrow Connector 83"/>
          <p:cNvCxnSpPr>
            <a:stCxn id="82" idx="1"/>
            <a:endCxn id="54" idx="0"/>
          </p:cNvCxnSpPr>
          <p:nvPr/>
        </p:nvCxnSpPr>
        <p:spPr bwMode="auto">
          <a:xfrm flipH="1">
            <a:off x="5692088" y="2971851"/>
            <a:ext cx="481612" cy="33253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6" name="Straight Arrow Connector 85"/>
          <p:cNvCxnSpPr>
            <a:stCxn id="82" idx="0"/>
            <a:endCxn id="52" idx="2"/>
          </p:cNvCxnSpPr>
          <p:nvPr/>
        </p:nvCxnSpPr>
        <p:spPr bwMode="auto">
          <a:xfrm flipH="1" flipV="1">
            <a:off x="7052854" y="2358584"/>
            <a:ext cx="94831" cy="4132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90" name="Straight Arrow Connector 89"/>
          <p:cNvCxnSpPr>
            <a:stCxn id="82" idx="0"/>
            <a:endCxn id="53" idx="2"/>
          </p:cNvCxnSpPr>
          <p:nvPr/>
        </p:nvCxnSpPr>
        <p:spPr bwMode="auto">
          <a:xfrm flipV="1">
            <a:off x="7147685" y="2354301"/>
            <a:ext cx="47322" cy="41749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93" name="Straight Arrow Connector 92"/>
          <p:cNvCxnSpPr>
            <a:stCxn id="82" idx="3"/>
            <a:endCxn id="56" idx="2"/>
          </p:cNvCxnSpPr>
          <p:nvPr/>
        </p:nvCxnSpPr>
        <p:spPr bwMode="auto">
          <a:xfrm>
            <a:off x="8121669" y="2971851"/>
            <a:ext cx="407253" cy="33253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62" name="TextBox 61"/>
          <p:cNvSpPr txBox="1"/>
          <p:nvPr/>
        </p:nvSpPr>
        <p:spPr>
          <a:xfrm rot="19710261">
            <a:off x="3811657" y="2271757"/>
            <a:ext cx="192091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PRELIMINARY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20.06.18, Archamps, FR </a:t>
            </a:r>
            <a:endParaRPr lang="en-GB" alt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E. Benedetto et al., SC synchrotron and gantry based on CCT magnets  </a:t>
            </a:r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10</a:t>
            </a:fld>
            <a:endParaRPr lang="en-GB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6234464" y="1106578"/>
            <a:ext cx="27591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Symbol" panose="05050102010706020507" pitchFamily="18" charset="2"/>
              </a:rPr>
              <a:t>Dm</a:t>
            </a:r>
            <a:r>
              <a:rPr lang="en-GB" dirty="0">
                <a:solidFill>
                  <a:srgbClr val="000000"/>
                </a:solidFill>
              </a:rPr>
              <a:t>~90</a:t>
            </a:r>
            <a:r>
              <a:rPr lang="en-GB" baseline="30000" dirty="0">
                <a:solidFill>
                  <a:srgbClr val="000000"/>
                </a:solidFill>
              </a:rPr>
              <a:t>0</a:t>
            </a:r>
            <a:r>
              <a:rPr lang="en-GB" dirty="0">
                <a:solidFill>
                  <a:srgbClr val="000000"/>
                </a:solidFill>
              </a:rPr>
              <a:t> between septa </a:t>
            </a:r>
            <a:endParaRPr lang="en-US" dirty="0"/>
          </a:p>
        </p:txBody>
      </p:sp>
      <p:sp>
        <p:nvSpPr>
          <p:cNvPr id="66" name="Rectangle 65"/>
          <p:cNvSpPr/>
          <p:nvPr/>
        </p:nvSpPr>
        <p:spPr bwMode="auto">
          <a:xfrm>
            <a:off x="2084485" y="2682968"/>
            <a:ext cx="304800" cy="400110"/>
          </a:xfrm>
          <a:prstGeom prst="rect">
            <a:avLst/>
          </a:prstGeom>
          <a:solidFill>
            <a:srgbClr val="FF0000"/>
          </a:solidFill>
          <a:ln w="28575" cap="flat" cmpd="sng" algn="ctr">
            <a:solidFill>
              <a:srgbClr val="FFFF66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08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Gantry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00"/>
                </a:solidFill>
              </a:rPr>
              <a:t>Rotation independent</a:t>
            </a:r>
          </a:p>
          <a:p>
            <a:r>
              <a:rPr lang="en-GB" dirty="0" err="1" smtClean="0">
                <a:solidFill>
                  <a:srgbClr val="000000"/>
                </a:solidFill>
              </a:rPr>
              <a:t>Achromat</a:t>
            </a:r>
            <a:endParaRPr lang="en-GB" dirty="0" smtClean="0">
              <a:solidFill>
                <a:srgbClr val="000000"/>
              </a:solidFill>
            </a:endParaRPr>
          </a:p>
          <a:p>
            <a:r>
              <a:rPr lang="en-GB" dirty="0" smtClean="0">
                <a:solidFill>
                  <a:srgbClr val="000000"/>
                </a:solidFill>
              </a:rPr>
              <a:t>RE11=RE33=1.3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FWHM=4mm @ </a:t>
            </a:r>
            <a:r>
              <a:rPr lang="en-GB" dirty="0" err="1" smtClean="0">
                <a:solidFill>
                  <a:srgbClr val="000000"/>
                </a:solidFill>
              </a:rPr>
              <a:t>isocenter</a:t>
            </a:r>
            <a:endParaRPr lang="en-GB" dirty="0" smtClean="0">
              <a:solidFill>
                <a:srgbClr val="000000"/>
              </a:solidFill>
            </a:endParaRPr>
          </a:p>
        </p:txBody>
      </p:sp>
      <p:pic>
        <p:nvPicPr>
          <p:cNvPr id="4" name="Picture 3" descr="gv: madx.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6" t="9633" r="11097" b="6615"/>
          <a:stretch/>
        </p:blipFill>
        <p:spPr>
          <a:xfrm>
            <a:off x="4471394" y="766920"/>
            <a:ext cx="4672606" cy="3840251"/>
          </a:xfrm>
          <a:prstGeom prst="rect">
            <a:avLst/>
          </a:prstGeom>
          <a:ln>
            <a:noFill/>
          </a:ln>
        </p:spPr>
      </p:pic>
      <p:cxnSp>
        <p:nvCxnSpPr>
          <p:cNvPr id="17" name="Straight Arrow Connector 16"/>
          <p:cNvCxnSpPr/>
          <p:nvPr/>
        </p:nvCxnSpPr>
        <p:spPr>
          <a:xfrm>
            <a:off x="2189955" y="3978297"/>
            <a:ext cx="242854" cy="263633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03211" y="3184153"/>
            <a:ext cx="197350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800" dirty="0">
                <a:solidFill>
                  <a:srgbClr val="000000"/>
                </a:solidFill>
              </a:rPr>
              <a:t>k</a:t>
            </a:r>
            <a:r>
              <a:rPr lang="en-GB" sz="1800" dirty="0" smtClean="0">
                <a:solidFill>
                  <a:srgbClr val="000000"/>
                </a:solidFill>
              </a:rPr>
              <a:t>b=0.8m</a:t>
            </a:r>
            <a:r>
              <a:rPr lang="en-GB" sz="1800" baseline="30000" dirty="0" smtClean="0">
                <a:solidFill>
                  <a:srgbClr val="000000"/>
                </a:solidFill>
              </a:rPr>
              <a:t>-2</a:t>
            </a:r>
          </a:p>
          <a:p>
            <a:pPr algn="l">
              <a:spcBef>
                <a:spcPts val="0"/>
              </a:spcBef>
            </a:pPr>
            <a:r>
              <a:rPr lang="en-GB" sz="18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</a:t>
            </a:r>
            <a:r>
              <a:rPr lang="en-GB" sz="1800" dirty="0">
                <a:solidFill>
                  <a:srgbClr val="000000"/>
                </a:solidFill>
                <a:sym typeface="Wingdings" panose="05000000000000000000" pitchFamily="2" charset="2"/>
              </a:rPr>
              <a:t>~6T/</a:t>
            </a:r>
            <a:r>
              <a:rPr lang="en-GB" sz="1800" dirty="0" smtClean="0">
                <a:solidFill>
                  <a:srgbClr val="000000"/>
                </a:solidFill>
                <a:sym typeface="Wingdings" panose="05000000000000000000" pitchFamily="2" charset="2"/>
              </a:rPr>
              <a:t>m @ 3.5T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19710261">
            <a:off x="3290487" y="1331844"/>
            <a:ext cx="192091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PRELIMINARY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20.06.18, Archamps, FR </a:t>
            </a:r>
            <a:endParaRPr lang="en-GB" alt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E. Benedetto et al., SC synchrotron and gantry based on CCT magnets  </a:t>
            </a:r>
            <a:endParaRPr lang="en-GB" alt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11</a:t>
            </a:fld>
            <a:endParaRPr lang="en-GB" altLang="en-US" dirty="0"/>
          </a:p>
        </p:txBody>
      </p:sp>
      <p:cxnSp>
        <p:nvCxnSpPr>
          <p:cNvPr id="14" name="Straight Connector 13"/>
          <p:cNvCxnSpPr/>
          <p:nvPr/>
        </p:nvCxnSpPr>
        <p:spPr bwMode="auto">
          <a:xfrm flipV="1">
            <a:off x="4113682" y="3917579"/>
            <a:ext cx="250398" cy="25043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51" name="Straight Connector 50"/>
          <p:cNvCxnSpPr/>
          <p:nvPr/>
        </p:nvCxnSpPr>
        <p:spPr bwMode="auto">
          <a:xfrm flipH="1" flipV="1">
            <a:off x="2146269" y="3917579"/>
            <a:ext cx="286169" cy="28621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53" name="Straight Connector 52"/>
          <p:cNvCxnSpPr/>
          <p:nvPr/>
        </p:nvCxnSpPr>
        <p:spPr bwMode="auto">
          <a:xfrm flipH="1" flipV="1">
            <a:off x="1636903" y="5733608"/>
            <a:ext cx="286169" cy="28621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" name="Group 14"/>
          <p:cNvGrpSpPr/>
          <p:nvPr/>
        </p:nvGrpSpPr>
        <p:grpSpPr>
          <a:xfrm>
            <a:off x="0" y="3516923"/>
            <a:ext cx="6351194" cy="2882951"/>
            <a:chOff x="0" y="3516923"/>
            <a:chExt cx="6351194" cy="2882951"/>
          </a:xfrm>
        </p:grpSpPr>
        <p:cxnSp>
          <p:nvCxnSpPr>
            <p:cNvPr id="45" name="Straight Connector 44"/>
            <p:cNvCxnSpPr/>
            <p:nvPr/>
          </p:nvCxnSpPr>
          <p:spPr>
            <a:xfrm flipH="1" flipV="1">
              <a:off x="0" y="6129780"/>
              <a:ext cx="1113400" cy="5972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 12"/>
            <p:cNvGrpSpPr/>
            <p:nvPr/>
          </p:nvGrpSpPr>
          <p:grpSpPr>
            <a:xfrm>
              <a:off x="8049" y="3516923"/>
              <a:ext cx="6343145" cy="2882951"/>
              <a:chOff x="8049" y="3516923"/>
              <a:chExt cx="6343145" cy="2882951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8049" y="3582359"/>
                <a:ext cx="4725840" cy="2760007"/>
                <a:chOff x="24693" y="3618135"/>
                <a:chExt cx="4725840" cy="2760007"/>
              </a:xfrm>
            </p:grpSpPr>
            <p:sp>
              <p:nvSpPr>
                <p:cNvPr id="26" name="Rectangle 25"/>
                <p:cNvSpPr/>
                <p:nvPr/>
              </p:nvSpPr>
              <p:spPr bwMode="auto">
                <a:xfrm>
                  <a:off x="4448187" y="5329021"/>
                  <a:ext cx="182303" cy="686635"/>
                </a:xfrm>
                <a:prstGeom prst="rect">
                  <a:avLst/>
                </a:prstGeom>
                <a:solidFill>
                  <a:srgbClr val="6F806E"/>
                </a:solidFill>
                <a:ln w="28575" cap="flat" cmpd="sng" algn="ctr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000" b="0" i="0" u="none" strike="noStrike" cap="none" normalizeH="0" baseline="0" smtClean="0">
                    <a:ln>
                      <a:noFill/>
                    </a:ln>
                    <a:solidFill>
                      <a:schemeClr val="folHlink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27" name="Straight Connector 26"/>
                <p:cNvCxnSpPr/>
                <p:nvPr/>
              </p:nvCxnSpPr>
              <p:spPr>
                <a:xfrm flipH="1">
                  <a:off x="4521586" y="4782634"/>
                  <a:ext cx="2" cy="534725"/>
                </a:xfrm>
                <a:prstGeom prst="line">
                  <a:avLst/>
                </a:prstGeom>
                <a:ln w="38100"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9" name="Group 28"/>
                <p:cNvGrpSpPr/>
                <p:nvPr/>
              </p:nvGrpSpPr>
              <p:grpSpPr>
                <a:xfrm>
                  <a:off x="24693" y="3621178"/>
                  <a:ext cx="4725840" cy="2756964"/>
                  <a:chOff x="24693" y="3621178"/>
                  <a:chExt cx="4725840" cy="2756964"/>
                </a:xfrm>
              </p:grpSpPr>
              <p:grpSp>
                <p:nvGrpSpPr>
                  <p:cNvPr id="36" name="Group 35"/>
                  <p:cNvGrpSpPr/>
                  <p:nvPr/>
                </p:nvGrpSpPr>
                <p:grpSpPr>
                  <a:xfrm>
                    <a:off x="1853043" y="3621178"/>
                    <a:ext cx="2206804" cy="2243795"/>
                    <a:chOff x="1853043" y="3621178"/>
                    <a:chExt cx="2206804" cy="2243795"/>
                  </a:xfrm>
                </p:grpSpPr>
                <p:sp>
                  <p:nvSpPr>
                    <p:cNvPr id="43" name="Block Arc 42"/>
                    <p:cNvSpPr/>
                    <p:nvPr/>
                  </p:nvSpPr>
                  <p:spPr>
                    <a:xfrm>
                      <a:off x="1853043" y="3637863"/>
                      <a:ext cx="2198755" cy="2227110"/>
                    </a:xfrm>
                    <a:prstGeom prst="blockArc">
                      <a:avLst>
                        <a:gd name="adj1" fmla="val 10819263"/>
                        <a:gd name="adj2" fmla="val 16218488"/>
                        <a:gd name="adj3" fmla="val 16263"/>
                      </a:avLst>
                    </a:prstGeom>
                    <a:ln>
                      <a:solidFill>
                        <a:schemeClr val="bg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44" name="Block Arc 43"/>
                    <p:cNvSpPr/>
                    <p:nvPr/>
                  </p:nvSpPr>
                  <p:spPr>
                    <a:xfrm rot="1320000">
                      <a:off x="1861092" y="3621178"/>
                      <a:ext cx="2198755" cy="2227110"/>
                    </a:xfrm>
                    <a:prstGeom prst="blockArc">
                      <a:avLst>
                        <a:gd name="adj1" fmla="val 10819263"/>
                        <a:gd name="adj2" fmla="val 13519820"/>
                        <a:gd name="adj3" fmla="val 15849"/>
                      </a:avLst>
                    </a:prstGeom>
                    <a:solidFill>
                      <a:schemeClr val="accent2"/>
                    </a:solidFill>
                    <a:ln>
                      <a:solidFill>
                        <a:srgbClr val="0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  <p:grpSp>
                <p:nvGrpSpPr>
                  <p:cNvPr id="37" name="Group 36"/>
                  <p:cNvGrpSpPr/>
                  <p:nvPr/>
                </p:nvGrpSpPr>
                <p:grpSpPr>
                  <a:xfrm>
                    <a:off x="2506742" y="3656607"/>
                    <a:ext cx="2243791" cy="2206804"/>
                    <a:chOff x="2506742" y="3656607"/>
                    <a:chExt cx="2243791" cy="2206804"/>
                  </a:xfrm>
                </p:grpSpPr>
                <p:sp>
                  <p:nvSpPr>
                    <p:cNvPr id="41" name="Block Arc 40"/>
                    <p:cNvSpPr/>
                    <p:nvPr/>
                  </p:nvSpPr>
                  <p:spPr>
                    <a:xfrm rot="5400000">
                      <a:off x="2520919" y="3642430"/>
                      <a:ext cx="2198755" cy="2227110"/>
                    </a:xfrm>
                    <a:prstGeom prst="blockArc">
                      <a:avLst>
                        <a:gd name="adj1" fmla="val 10819263"/>
                        <a:gd name="adj2" fmla="val 16218488"/>
                        <a:gd name="adj3" fmla="val 16263"/>
                      </a:avLst>
                    </a:prstGeom>
                    <a:ln>
                      <a:solidFill>
                        <a:schemeClr val="bg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42" name="Block Arc 41"/>
                    <p:cNvSpPr/>
                    <p:nvPr/>
                  </p:nvSpPr>
                  <p:spPr>
                    <a:xfrm rot="6720000">
                      <a:off x="2537600" y="3650479"/>
                      <a:ext cx="2198755" cy="2227110"/>
                    </a:xfrm>
                    <a:prstGeom prst="blockArc">
                      <a:avLst>
                        <a:gd name="adj1" fmla="val 10819263"/>
                        <a:gd name="adj2" fmla="val 13519820"/>
                        <a:gd name="adj3" fmla="val 15849"/>
                      </a:avLst>
                    </a:prstGeom>
                    <a:solidFill>
                      <a:schemeClr val="accent2"/>
                    </a:solidFill>
                    <a:ln>
                      <a:solidFill>
                        <a:srgbClr val="0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  <p:grpSp>
                <p:nvGrpSpPr>
                  <p:cNvPr id="38" name="Group 37"/>
                  <p:cNvGrpSpPr/>
                  <p:nvPr/>
                </p:nvGrpSpPr>
                <p:grpSpPr>
                  <a:xfrm>
                    <a:off x="24693" y="4142441"/>
                    <a:ext cx="2203342" cy="2235701"/>
                    <a:chOff x="24693" y="4142441"/>
                    <a:chExt cx="2203342" cy="2235701"/>
                  </a:xfrm>
                </p:grpSpPr>
                <p:sp>
                  <p:nvSpPr>
                    <p:cNvPr id="39" name="Block Arc 38"/>
                    <p:cNvSpPr/>
                    <p:nvPr/>
                  </p:nvSpPr>
                  <p:spPr>
                    <a:xfrm rot="10800000">
                      <a:off x="24693" y="4151032"/>
                      <a:ext cx="2198755" cy="2227110"/>
                    </a:xfrm>
                    <a:prstGeom prst="blockArc">
                      <a:avLst>
                        <a:gd name="adj1" fmla="val 10819263"/>
                        <a:gd name="adj2" fmla="val 16218488"/>
                        <a:gd name="adj3" fmla="val 16263"/>
                      </a:avLst>
                    </a:prstGeom>
                    <a:ln>
                      <a:solidFill>
                        <a:schemeClr val="bg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40" name="Block Arc 39"/>
                    <p:cNvSpPr/>
                    <p:nvPr/>
                  </p:nvSpPr>
                  <p:spPr>
                    <a:xfrm rot="12120000">
                      <a:off x="29280" y="4142441"/>
                      <a:ext cx="2198755" cy="2227110"/>
                    </a:xfrm>
                    <a:prstGeom prst="blockArc">
                      <a:avLst>
                        <a:gd name="adj1" fmla="val 10819263"/>
                        <a:gd name="adj2" fmla="val 13519820"/>
                        <a:gd name="adj3" fmla="val 15849"/>
                      </a:avLst>
                    </a:prstGeom>
                    <a:solidFill>
                      <a:schemeClr val="accent2"/>
                    </a:solidFill>
                    <a:ln>
                      <a:solidFill>
                        <a:srgbClr val="0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</p:grpSp>
            <p:cxnSp>
              <p:nvCxnSpPr>
                <p:cNvPr id="30" name="Straight Connector 29"/>
                <p:cNvCxnSpPr/>
                <p:nvPr/>
              </p:nvCxnSpPr>
              <p:spPr>
                <a:xfrm flipH="1">
                  <a:off x="2041790" y="4709226"/>
                  <a:ext cx="2" cy="534725"/>
                </a:xfrm>
                <a:prstGeom prst="line">
                  <a:avLst/>
                </a:prstGeom>
                <a:ln w="38100"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Rectangle 30"/>
                <p:cNvSpPr/>
                <p:nvPr/>
              </p:nvSpPr>
              <p:spPr>
                <a:xfrm rot="5400000">
                  <a:off x="2017182" y="4893693"/>
                  <a:ext cx="106938" cy="43764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846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32" name="Straight Connector 31"/>
                <p:cNvCxnSpPr>
                  <a:endCxn id="41" idx="0"/>
                </p:cNvCxnSpPr>
                <p:nvPr/>
              </p:nvCxnSpPr>
              <p:spPr>
                <a:xfrm>
                  <a:off x="2972032" y="3810405"/>
                  <a:ext cx="653423" cy="25009"/>
                </a:xfrm>
                <a:prstGeom prst="line">
                  <a:avLst/>
                </a:prstGeom>
                <a:ln w="38100"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Rectangle 32"/>
                <p:cNvSpPr/>
                <p:nvPr/>
              </p:nvSpPr>
              <p:spPr>
                <a:xfrm>
                  <a:off x="3068943" y="3618135"/>
                  <a:ext cx="106938" cy="43764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846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4" name="Rectangle 33"/>
                <p:cNvSpPr/>
                <p:nvPr/>
              </p:nvSpPr>
              <p:spPr bwMode="auto">
                <a:xfrm>
                  <a:off x="4326650" y="4934053"/>
                  <a:ext cx="419297" cy="151911"/>
                </a:xfrm>
                <a:prstGeom prst="rect">
                  <a:avLst/>
                </a:prstGeom>
                <a:solidFill>
                  <a:srgbClr val="C0504D"/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000" b="0" i="0" u="none" strike="noStrike" cap="none" normalizeH="0" baseline="0" smtClean="0">
                    <a:ln>
                      <a:noFill/>
                    </a:ln>
                    <a:solidFill>
                      <a:schemeClr val="folHlink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5" name="Rectangle 34"/>
                <p:cNvSpPr/>
                <p:nvPr/>
              </p:nvSpPr>
              <p:spPr bwMode="auto">
                <a:xfrm>
                  <a:off x="4327131" y="5171523"/>
                  <a:ext cx="419297" cy="151911"/>
                </a:xfrm>
                <a:prstGeom prst="rect">
                  <a:avLst/>
                </a:prstGeom>
                <a:solidFill>
                  <a:srgbClr val="C0504D"/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000" b="0" i="0" u="none" strike="noStrike" cap="none" normalizeH="0" baseline="0" smtClean="0">
                    <a:ln>
                      <a:noFill/>
                    </a:ln>
                    <a:solidFill>
                      <a:schemeClr val="folHlink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46" name="Rectangle 45"/>
              <p:cNvSpPr/>
              <p:nvPr/>
            </p:nvSpPr>
            <p:spPr>
              <a:xfrm>
                <a:off x="74718" y="5935043"/>
                <a:ext cx="106938" cy="437647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46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871004" y="5926447"/>
                <a:ext cx="106938" cy="437647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46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 rot="5400000">
                <a:off x="4514492" y="5826656"/>
                <a:ext cx="59169" cy="677365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46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459636" y="5962227"/>
                <a:ext cx="106938" cy="437647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46">
                  <a:solidFill>
                    <a:srgbClr val="00000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461207" y="5438007"/>
                <a:ext cx="8899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>
                    <a:solidFill>
                      <a:schemeClr val="bg2"/>
                    </a:solidFill>
                  </a:rPr>
                  <a:t>2.82 m</a:t>
                </a:r>
              </a:p>
            </p:txBody>
          </p:sp>
          <p:cxnSp>
            <p:nvCxnSpPr>
              <p:cNvPr id="48" name="Straight Arrow Connector 47"/>
              <p:cNvCxnSpPr/>
              <p:nvPr/>
            </p:nvCxnSpPr>
            <p:spPr bwMode="auto">
              <a:xfrm flipH="1">
                <a:off x="5470016" y="4714361"/>
                <a:ext cx="1517" cy="1400817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triangl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" name="Straight Arrow Connector 48"/>
              <p:cNvCxnSpPr/>
              <p:nvPr/>
            </p:nvCxnSpPr>
            <p:spPr bwMode="auto">
              <a:xfrm flipV="1">
                <a:off x="4571892" y="4725717"/>
                <a:ext cx="934328" cy="755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" name="Straight Arrow Connector 51"/>
              <p:cNvCxnSpPr/>
              <p:nvPr/>
            </p:nvCxnSpPr>
            <p:spPr bwMode="auto">
              <a:xfrm flipV="1">
                <a:off x="1865923" y="6136073"/>
                <a:ext cx="3593755" cy="8773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19" name="TextBox 18"/>
              <p:cNvSpPr txBox="1"/>
              <p:nvPr/>
            </p:nvSpPr>
            <p:spPr>
              <a:xfrm>
                <a:off x="4652641" y="4699831"/>
                <a:ext cx="697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solidFill>
                      <a:schemeClr val="bg2"/>
                    </a:solidFill>
                  </a:rPr>
                  <a:t>SMx</a:t>
                </a:r>
                <a:endParaRPr lang="en-US" dirty="0" smtClean="0">
                  <a:solidFill>
                    <a:schemeClr val="bg2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4656083" y="4995411"/>
                <a:ext cx="697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solidFill>
                      <a:schemeClr val="bg2"/>
                    </a:solidFill>
                  </a:rPr>
                  <a:t>SMy</a:t>
                </a:r>
                <a:endParaRPr lang="en-US" dirty="0" smtClean="0">
                  <a:solidFill>
                    <a:schemeClr val="bg2"/>
                  </a:solidFill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2977906" y="4697925"/>
                <a:ext cx="7619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>
                    <a:solidFill>
                      <a:schemeClr val="bg2"/>
                    </a:solidFill>
                  </a:rPr>
                  <a:t>5.3 m</a:t>
                </a:r>
              </a:p>
            </p:txBody>
          </p:sp>
          <p:cxnSp>
            <p:nvCxnSpPr>
              <p:cNvPr id="57" name="Straight Arrow Connector 56"/>
              <p:cNvCxnSpPr/>
              <p:nvPr/>
            </p:nvCxnSpPr>
            <p:spPr bwMode="auto">
              <a:xfrm>
                <a:off x="2967042" y="3516923"/>
                <a:ext cx="16405" cy="2604117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triangl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257729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Gantry mechanical concept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7772400" cy="3348413"/>
          </a:xfrm>
        </p:spPr>
        <p:txBody>
          <a:bodyPr/>
          <a:lstStyle/>
          <a:p>
            <a:r>
              <a:rPr lang="en-US" dirty="0" smtClean="0"/>
              <a:t>Radius ~5.3 m</a:t>
            </a:r>
          </a:p>
          <a:p>
            <a:r>
              <a:rPr lang="en-US" dirty="0"/>
              <a:t>&lt; 20 T (without supports)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Magnet:</a:t>
            </a:r>
          </a:p>
          <a:p>
            <a:pPr lvl="1"/>
            <a:r>
              <a:rPr lang="en-US" dirty="0" err="1" smtClean="0"/>
              <a:t>gfr</a:t>
            </a:r>
            <a:r>
              <a:rPr lang="en-US" dirty="0"/>
              <a:t> (</a:t>
            </a:r>
            <a:r>
              <a:rPr lang="en-US" dirty="0" smtClean="0"/>
              <a:t>chamber)=15 mm radius</a:t>
            </a:r>
          </a:p>
          <a:p>
            <a:pPr lvl="1"/>
            <a:r>
              <a:rPr lang="en-US" dirty="0" smtClean="0"/>
              <a:t>Outer radius (iron</a:t>
            </a:r>
            <a:r>
              <a:rPr lang="en-US" smtClean="0"/>
              <a:t>)= 370 </a:t>
            </a:r>
            <a:r>
              <a:rPr lang="en-US" dirty="0" smtClean="0"/>
              <a:t>mm</a:t>
            </a:r>
            <a:endParaRPr lang="en-US" dirty="0"/>
          </a:p>
        </p:txBody>
      </p:sp>
      <p:pic>
        <p:nvPicPr>
          <p:cNvPr id="7" name="Picture 2" descr="C:\Users\USER\Desktop\CERN\Inventor-Projects-Nader\SC Ganty-new-1-17.06.2018\Magnet yoke support.bmp"/>
          <p:cNvPicPr>
            <a:picLocks noChangeAspect="1" noChangeArrowheads="1"/>
          </p:cNvPicPr>
          <p:nvPr/>
        </p:nvPicPr>
        <p:blipFill rotWithShape="1">
          <a:blip r:embed="rId2"/>
          <a:srcRect l="25167" t="5199" r="23369" b="9013"/>
          <a:stretch/>
        </p:blipFill>
        <p:spPr bwMode="auto">
          <a:xfrm>
            <a:off x="1118417" y="4120471"/>
            <a:ext cx="2169238" cy="2092955"/>
          </a:xfrm>
          <a:prstGeom prst="rect">
            <a:avLst/>
          </a:prstGeom>
          <a:noFill/>
        </p:spPr>
      </p:pic>
      <p:pic>
        <p:nvPicPr>
          <p:cNvPr id="2" name="Picture 1" descr="SC Gantry 20.06.2018_small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48" t="6462" r="14260" b="6539"/>
          <a:stretch/>
        </p:blipFill>
        <p:spPr>
          <a:xfrm>
            <a:off x="4408728" y="840762"/>
            <a:ext cx="4667634" cy="38718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90541" y="5882463"/>
            <a:ext cx="8244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warm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69948" y="5667209"/>
            <a:ext cx="655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cold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46992" y="5445519"/>
            <a:ext cx="865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warm</a:t>
            </a:r>
            <a:endParaRPr lang="en-US" dirty="0">
              <a:solidFill>
                <a:schemeClr val="bg2"/>
              </a:solidFill>
            </a:endParaRPr>
          </a:p>
        </p:txBody>
      </p:sp>
      <p:cxnSp>
        <p:nvCxnSpPr>
          <p:cNvPr id="13" name="Elbow Connector 12"/>
          <p:cNvCxnSpPr>
            <a:endCxn id="3" idx="1"/>
          </p:cNvCxnSpPr>
          <p:nvPr/>
        </p:nvCxnSpPr>
        <p:spPr bwMode="auto">
          <a:xfrm>
            <a:off x="2719659" y="5848195"/>
            <a:ext cx="1070882" cy="234323"/>
          </a:xfrm>
          <a:prstGeom prst="bentConnector3">
            <a:avLst/>
          </a:prstGeom>
          <a:solidFill>
            <a:schemeClr val="accent1"/>
          </a:solidFill>
          <a:ln w="28575" cap="flat" cmpd="sng" algn="ctr">
            <a:solidFill>
              <a:srgbClr val="1F67F3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" name="Elbow Connector 15"/>
          <p:cNvCxnSpPr>
            <a:endCxn id="10" idx="1"/>
          </p:cNvCxnSpPr>
          <p:nvPr/>
        </p:nvCxnSpPr>
        <p:spPr bwMode="auto">
          <a:xfrm>
            <a:off x="2570976" y="5773854"/>
            <a:ext cx="1698972" cy="93410"/>
          </a:xfrm>
          <a:prstGeom prst="bentConnector3">
            <a:avLst>
              <a:gd name="adj1" fmla="val 56199"/>
            </a:avLst>
          </a:prstGeom>
          <a:solidFill>
            <a:schemeClr val="accent1"/>
          </a:solidFill>
          <a:ln w="28575" cap="flat" cmpd="sng" algn="ctr">
            <a:solidFill>
              <a:srgbClr val="1F67F3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" name="Elbow Connector 18"/>
          <p:cNvCxnSpPr>
            <a:endCxn id="11" idx="1"/>
          </p:cNvCxnSpPr>
          <p:nvPr/>
        </p:nvCxnSpPr>
        <p:spPr bwMode="auto">
          <a:xfrm>
            <a:off x="2763024" y="5544635"/>
            <a:ext cx="1983968" cy="10093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rgbClr val="1F67F3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9581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Extraction and dose delivery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799"/>
            <a:ext cx="7772400" cy="4562733"/>
          </a:xfrm>
        </p:spPr>
        <p:txBody>
          <a:bodyPr/>
          <a:lstStyle/>
          <a:p>
            <a:pPr lvl="0">
              <a:buClr>
                <a:schemeClr val="bg2"/>
              </a:buClr>
            </a:pPr>
            <a:r>
              <a:rPr lang="en-GB" dirty="0">
                <a:solidFill>
                  <a:srgbClr val="0000FF"/>
                </a:solidFill>
              </a:rPr>
              <a:t>Field stability at </a:t>
            </a:r>
            <a:r>
              <a:rPr lang="en-GB" dirty="0" smtClean="0">
                <a:solidFill>
                  <a:srgbClr val="0000FF"/>
                </a:solidFill>
              </a:rPr>
              <a:t>extraction  </a:t>
            </a:r>
            <a:r>
              <a:rPr lang="en-GB" dirty="0" smtClean="0">
                <a:solidFill>
                  <a:srgbClr val="0000FF"/>
                </a:solidFill>
                <a:sym typeface="Wingdings"/>
              </a:rPr>
              <a:t> reduce intensity spikes</a:t>
            </a:r>
            <a:endParaRPr lang="en-GB" dirty="0">
              <a:solidFill>
                <a:srgbClr val="0000FF"/>
              </a:solidFill>
            </a:endParaRPr>
          </a:p>
          <a:p>
            <a:pPr lvl="1"/>
            <a:r>
              <a:rPr lang="en-GB" dirty="0" smtClean="0">
                <a:solidFill>
                  <a:srgbClr val="000000"/>
                </a:solidFill>
              </a:rPr>
              <a:t>CCT dipoles windings have large inductance (not the quads)</a:t>
            </a:r>
            <a:endParaRPr lang="en-GB" dirty="0">
              <a:solidFill>
                <a:srgbClr val="000000"/>
              </a:solidFill>
            </a:endParaRPr>
          </a:p>
          <a:p>
            <a:pPr lvl="1"/>
            <a:r>
              <a:rPr lang="en-GB" dirty="0">
                <a:solidFill>
                  <a:srgbClr val="000000"/>
                </a:solidFill>
              </a:rPr>
              <a:t>All dipoles and nested quads powered in series + current trims</a:t>
            </a:r>
          </a:p>
          <a:p>
            <a:pPr lvl="1"/>
            <a:r>
              <a:rPr lang="en-GB" dirty="0">
                <a:solidFill>
                  <a:srgbClr val="000000"/>
                </a:solidFill>
              </a:rPr>
              <a:t>Switch mode power supplies (&gt;50kHz)</a:t>
            </a:r>
          </a:p>
          <a:p>
            <a:pPr marL="0" indent="0">
              <a:buNone/>
            </a:pPr>
            <a:endParaRPr lang="en-GB" sz="2400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Oblique Raster Scanning method </a:t>
            </a:r>
            <a:r>
              <a:rPr lang="en-GB" dirty="0" smtClean="0">
                <a:solidFill>
                  <a:srgbClr val="008000"/>
                </a:solidFill>
                <a:sym typeface="Wingdings"/>
              </a:rPr>
              <a:t> </a:t>
            </a:r>
            <a:r>
              <a:rPr lang="en-GB" dirty="0" smtClean="0">
                <a:solidFill>
                  <a:srgbClr val="008000"/>
                </a:solidFill>
              </a:rPr>
              <a:t>see </a:t>
            </a:r>
            <a:r>
              <a:rPr lang="en-GB" dirty="0" err="1">
                <a:solidFill>
                  <a:srgbClr val="008000"/>
                </a:solidFill>
              </a:rPr>
              <a:t>A.Garonna’s</a:t>
            </a:r>
            <a:r>
              <a:rPr lang="en-GB" dirty="0">
                <a:solidFill>
                  <a:srgbClr val="008000"/>
                </a:solidFill>
              </a:rPr>
              <a:t> talk </a:t>
            </a:r>
            <a:endParaRPr lang="en-GB" dirty="0" smtClean="0">
              <a:solidFill>
                <a:srgbClr val="008000"/>
              </a:solidFill>
            </a:endParaRPr>
          </a:p>
          <a:p>
            <a:pPr lvl="1"/>
            <a:r>
              <a:rPr lang="en-GB" dirty="0" smtClean="0">
                <a:solidFill>
                  <a:srgbClr val="000000"/>
                </a:solidFill>
                <a:sym typeface="Wingdings" panose="05000000000000000000" pitchFamily="2" charset="2"/>
              </a:rPr>
              <a:t>Assuming 10x10x10 cm</a:t>
            </a:r>
            <a:r>
              <a:rPr lang="en-GB" baseline="30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3</a:t>
            </a:r>
            <a:r>
              <a:rPr lang="en-GB" dirty="0" smtClean="0">
                <a:solidFill>
                  <a:srgbClr val="000000"/>
                </a:solidFill>
                <a:sym typeface="Wingdings" panose="05000000000000000000" pitchFamily="2" charset="2"/>
              </a:rPr>
              <a:t> volume:</a:t>
            </a:r>
          </a:p>
          <a:p>
            <a:pPr lvl="2"/>
            <a:r>
              <a:rPr lang="en-GB" dirty="0">
                <a:solidFill>
                  <a:srgbClr val="000000"/>
                </a:solidFill>
                <a:sym typeface="Wingdings" panose="05000000000000000000" pitchFamily="2" charset="2"/>
              </a:rPr>
              <a:t>D</a:t>
            </a:r>
            <a:r>
              <a:rPr lang="en-GB" dirty="0" smtClean="0">
                <a:solidFill>
                  <a:srgbClr val="000000"/>
                </a:solidFill>
                <a:sym typeface="Wingdings" panose="05000000000000000000" pitchFamily="2" charset="2"/>
              </a:rPr>
              <a:t>ose delivery in 20s</a:t>
            </a:r>
            <a:r>
              <a:rPr lang="en-GB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anose="05000000000000000000" pitchFamily="2" charset="2"/>
              </a:rPr>
              <a:t>  </a:t>
            </a:r>
            <a:r>
              <a:rPr lang="en-GB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anose="05000000000000000000" pitchFamily="2" charset="2"/>
              </a:rPr>
              <a:t>FAST!!!</a:t>
            </a:r>
            <a:endParaRPr lang="en-GB" dirty="0" smtClean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lvl="2"/>
            <a:r>
              <a:rPr lang="en-GB" dirty="0" smtClean="0">
                <a:solidFill>
                  <a:srgbClr val="000000"/>
                </a:solidFill>
                <a:sym typeface="Wingdings" panose="05000000000000000000" pitchFamily="2" charset="2"/>
              </a:rPr>
              <a:t>10</a:t>
            </a:r>
            <a:r>
              <a:rPr lang="en-GB" baseline="30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10</a:t>
            </a:r>
            <a:r>
              <a:rPr lang="en-GB" dirty="0" smtClean="0">
                <a:solidFill>
                  <a:srgbClr val="000000"/>
                </a:solidFill>
                <a:sym typeface="Wingdings" panose="05000000000000000000" pitchFamily="2" charset="2"/>
              </a:rPr>
              <a:t> C</a:t>
            </a:r>
            <a:r>
              <a:rPr lang="en-GB" baseline="30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6+</a:t>
            </a:r>
            <a:endParaRPr lang="en-GB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lvl="1"/>
            <a:r>
              <a:rPr lang="en-GB" dirty="0" smtClean="0">
                <a:solidFill>
                  <a:srgbClr val="000000"/>
                </a:solidFill>
                <a:sym typeface="Wingdings" panose="05000000000000000000" pitchFamily="2" charset="2"/>
              </a:rPr>
              <a:t>dB/</a:t>
            </a:r>
            <a:r>
              <a:rPr lang="en-GB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dt</a:t>
            </a:r>
            <a:r>
              <a:rPr lang="en-GB" dirty="0" smtClean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~</a:t>
            </a:r>
            <a:r>
              <a:rPr lang="en-GB" dirty="0">
                <a:solidFill>
                  <a:srgbClr val="000000"/>
                </a:solidFill>
              </a:rPr>
              <a:t>0.05 T/s </a:t>
            </a:r>
            <a:r>
              <a:rPr lang="en-GB" dirty="0" smtClean="0">
                <a:solidFill>
                  <a:srgbClr val="000000"/>
                </a:solidFill>
              </a:rPr>
              <a:t>  </a:t>
            </a:r>
            <a:r>
              <a:rPr lang="en-GB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anose="05000000000000000000" pitchFamily="2" charset="2"/>
              </a:rPr>
              <a:t>SLOW !</a:t>
            </a:r>
            <a:r>
              <a:rPr lang="en-GB" sz="2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anose="05000000000000000000" pitchFamily="2" charset="2"/>
              </a:rPr>
              <a:t>!!</a:t>
            </a:r>
            <a:endParaRPr lang="en-GB" dirty="0" smtClean="0">
              <a:solidFill>
                <a:srgbClr val="000000"/>
              </a:solidFill>
            </a:endParaRPr>
          </a:p>
          <a:p>
            <a:pPr lvl="2"/>
            <a:r>
              <a:rPr lang="en-GB" dirty="0" smtClean="0">
                <a:solidFill>
                  <a:srgbClr val="000000"/>
                </a:solidFill>
                <a:sym typeface="Wingdings" panose="05000000000000000000" pitchFamily="2" charset="2"/>
              </a:rPr>
              <a:t>Ramp ~60s (10</a:t>
            </a:r>
            <a:r>
              <a:rPr lang="en-GB" dirty="0" smtClean="0">
                <a:solidFill>
                  <a:srgbClr val="000000"/>
                </a:solidFill>
                <a:sym typeface="Wingdings"/>
              </a:rPr>
              <a:t> 430 MeV/u)</a:t>
            </a:r>
          </a:p>
          <a:p>
            <a:pPr lvl="2"/>
            <a:r>
              <a:rPr lang="en-GB" dirty="0">
                <a:solidFill>
                  <a:srgbClr val="000000"/>
                </a:solidFill>
                <a:sym typeface="Wingdings" panose="05000000000000000000" pitchFamily="2" charset="2"/>
              </a:rPr>
              <a:t>Less cryogenics for SC magnets</a:t>
            </a:r>
          </a:p>
          <a:p>
            <a:pPr lvl="2"/>
            <a:r>
              <a:rPr lang="en-GB" dirty="0" smtClean="0">
                <a:solidFill>
                  <a:srgbClr val="000000"/>
                </a:solidFill>
                <a:sym typeface="Wingdings" panose="05000000000000000000" pitchFamily="2" charset="2"/>
              </a:rPr>
              <a:t>Eddy currents </a:t>
            </a:r>
            <a:r>
              <a:rPr lang="en-GB" smtClean="0">
                <a:solidFill>
                  <a:srgbClr val="000000"/>
                </a:solidFill>
                <a:sym typeface="Wingdings" panose="05000000000000000000" pitchFamily="2" charset="2"/>
              </a:rPr>
              <a:t>~negligible</a:t>
            </a:r>
            <a:endParaRPr lang="en-GB" dirty="0" smtClean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en-GB" dirty="0" smtClean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lvl="1">
              <a:buClr>
                <a:srgbClr val="FFFF00"/>
              </a:buClr>
            </a:pPr>
            <a:endParaRPr lang="en-GB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679" y="3730941"/>
            <a:ext cx="3613321" cy="2639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20.06.18, Archamps, FR </a:t>
            </a:r>
            <a:endParaRPr lang="en-GB" alt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E. Benedetto et al., SC synchrotron and gantry based on CCT magnets  </a:t>
            </a:r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13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1315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5563" y="817595"/>
            <a:ext cx="4104387" cy="24345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FF00"/>
                </a:solidFill>
              </a:rPr>
              <a:t>S</a:t>
            </a:r>
            <a:r>
              <a:rPr lang="en-GB" dirty="0" smtClean="0">
                <a:solidFill>
                  <a:srgbClr val="FFFF00"/>
                </a:solidFill>
              </a:rPr>
              <a:t>ummary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47800"/>
            <a:ext cx="8414046" cy="4114800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Proposal of compact design:</a:t>
            </a:r>
          </a:p>
          <a:p>
            <a:pPr marL="455613" lvl="1"/>
            <a:r>
              <a:rPr lang="en-GB" dirty="0" smtClean="0"/>
              <a:t>with Canted </a:t>
            </a:r>
            <a:r>
              <a:rPr lang="en-GB" dirty="0"/>
              <a:t>Cosine Theta magnets</a:t>
            </a:r>
            <a:endParaRPr lang="en-GB" dirty="0" smtClean="0"/>
          </a:p>
          <a:p>
            <a:pPr marL="455613" lvl="1"/>
            <a:r>
              <a:rPr lang="en-GB" dirty="0" err="1" smtClean="0"/>
              <a:t>Bmax</a:t>
            </a:r>
            <a:r>
              <a:rPr lang="en-GB" dirty="0"/>
              <a:t>=</a:t>
            </a:r>
            <a:r>
              <a:rPr lang="en-GB" dirty="0" smtClean="0"/>
              <a:t>3.5T</a:t>
            </a:r>
          </a:p>
          <a:p>
            <a:pPr marL="455613" lvl="1"/>
            <a:r>
              <a:rPr lang="en-GB" dirty="0" smtClean="0"/>
              <a:t>90</a:t>
            </a:r>
            <a:r>
              <a:rPr lang="en-GB" baseline="30000" dirty="0" smtClean="0"/>
              <a:t>0</a:t>
            </a:r>
            <a:r>
              <a:rPr lang="en-GB" dirty="0" smtClean="0"/>
              <a:t> bends with nested quads </a:t>
            </a:r>
          </a:p>
          <a:p>
            <a:pPr marL="455613" lvl="1"/>
            <a:r>
              <a:rPr lang="en-GB" dirty="0" smtClean="0"/>
              <a:t>Ring 27 m, gantry R=5.3 m</a:t>
            </a:r>
          </a:p>
          <a:p>
            <a:pPr lvl="1"/>
            <a:endParaRPr lang="en-GB" dirty="0" smtClean="0"/>
          </a:p>
          <a:p>
            <a:r>
              <a:rPr lang="en-GB" dirty="0" smtClean="0">
                <a:solidFill>
                  <a:srgbClr val="0000FF"/>
                </a:solidFill>
              </a:rPr>
              <a:t>Preliminary study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of Synchrotron &amp; Gantry</a:t>
            </a:r>
          </a:p>
          <a:p>
            <a:pPr lvl="1"/>
            <a:endParaRPr lang="en-GB" dirty="0" smtClean="0"/>
          </a:p>
          <a:p>
            <a:r>
              <a:rPr lang="en-GB" dirty="0" smtClean="0">
                <a:solidFill>
                  <a:srgbClr val="0000FF"/>
                </a:solidFill>
              </a:rPr>
              <a:t>Synergies with CERN developments: </a:t>
            </a:r>
          </a:p>
          <a:p>
            <a:pPr lvl="1"/>
            <a:r>
              <a:rPr lang="en-GB" dirty="0" smtClean="0"/>
              <a:t>Canted Cosine Theta magnets, for HL-LHC </a:t>
            </a:r>
            <a:endParaRPr lang="en-GB" dirty="0"/>
          </a:p>
          <a:p>
            <a:pPr lvl="1"/>
            <a:r>
              <a:rPr lang="en-GB" dirty="0"/>
              <a:t>H</a:t>
            </a:r>
            <a:r>
              <a:rPr lang="en-GB" dirty="0" smtClean="0"/>
              <a:t>igh frequency RFQ, IH and </a:t>
            </a:r>
            <a:r>
              <a:rPr lang="en-GB" dirty="0" err="1" smtClean="0"/>
              <a:t>MEDeGUN</a:t>
            </a:r>
            <a:r>
              <a:rPr lang="en-GB" dirty="0" smtClean="0"/>
              <a:t> EBIS, for medical C</a:t>
            </a:r>
            <a:r>
              <a:rPr lang="en-GB" baseline="30000" dirty="0" smtClean="0"/>
              <a:t>6+ </a:t>
            </a:r>
            <a:r>
              <a:rPr lang="en-GB" dirty="0" err="1" smtClean="0"/>
              <a:t>linac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20.06.18, Archamps, FR </a:t>
            </a:r>
            <a:endParaRPr lang="en-GB" alt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E. Benedetto et al., SC synchrotron and gantry based on CCT magnets  </a:t>
            </a:r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14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1006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4409" t="5881" b="10409"/>
          <a:stretch/>
        </p:blipFill>
        <p:spPr>
          <a:xfrm>
            <a:off x="4309486" y="3158485"/>
            <a:ext cx="4834513" cy="3175194"/>
          </a:xfrm>
          <a:prstGeom prst="rect">
            <a:avLst/>
          </a:prstGeom>
        </p:spPr>
      </p:pic>
      <p:sp>
        <p:nvSpPr>
          <p:cNvPr id="88167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FFFF00"/>
                </a:solidFill>
              </a:rPr>
              <a:t>Proposal: Compact synchrotron and gantry</a:t>
            </a:r>
            <a:endParaRPr lang="en-US" altLang="en-US" dirty="0">
              <a:solidFill>
                <a:srgbClr val="FFFF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199" y="1179480"/>
            <a:ext cx="8074219" cy="4114800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C</a:t>
            </a:r>
            <a:r>
              <a:rPr lang="en-GB" baseline="30000" dirty="0">
                <a:solidFill>
                  <a:schemeClr val="bg1"/>
                </a:solidFill>
              </a:rPr>
              <a:t>6+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up </a:t>
            </a:r>
            <a:r>
              <a:rPr lang="en-GB" dirty="0">
                <a:solidFill>
                  <a:schemeClr val="bg1"/>
                </a:solidFill>
              </a:rPr>
              <a:t>to 430 MeV/u  </a:t>
            </a:r>
          </a:p>
          <a:p>
            <a:pPr lvl="1"/>
            <a:r>
              <a:rPr lang="en-GB" dirty="0" smtClean="0"/>
              <a:t>…and other light ions (He)</a:t>
            </a:r>
          </a:p>
          <a:p>
            <a:endParaRPr lang="en-GB" sz="800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Full treatment in one cycle</a:t>
            </a:r>
          </a:p>
          <a:p>
            <a:pPr lvl="1"/>
            <a:r>
              <a:rPr lang="en-GB" dirty="0" smtClean="0">
                <a:solidFill>
                  <a:srgbClr val="000000"/>
                </a:solidFill>
              </a:rPr>
              <a:t>10</a:t>
            </a:r>
            <a:r>
              <a:rPr lang="en-GB" baseline="30000" dirty="0" smtClean="0">
                <a:solidFill>
                  <a:srgbClr val="000000"/>
                </a:solidFill>
              </a:rPr>
              <a:t>10</a:t>
            </a:r>
            <a:r>
              <a:rPr lang="en-GB" dirty="0" smtClean="0">
                <a:solidFill>
                  <a:srgbClr val="000000"/>
                </a:solidFill>
              </a:rPr>
              <a:t> C</a:t>
            </a:r>
            <a:r>
              <a:rPr lang="en-GB" baseline="30000" dirty="0" smtClean="0">
                <a:solidFill>
                  <a:srgbClr val="000000"/>
                </a:solidFill>
              </a:rPr>
              <a:t>6+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dirty="0"/>
              <a:t>10x10x10 cm</a:t>
            </a:r>
            <a:r>
              <a:rPr lang="en-US" baseline="30000" dirty="0"/>
              <a:t>3</a:t>
            </a:r>
            <a:r>
              <a:rPr lang="en-US" dirty="0"/>
              <a:t> target</a:t>
            </a:r>
            <a:r>
              <a:rPr lang="en-US" dirty="0" smtClean="0"/>
              <a:t>)</a:t>
            </a:r>
            <a:endParaRPr lang="en-GB" dirty="0">
              <a:solidFill>
                <a:schemeClr val="bg1"/>
              </a:solidFill>
            </a:endParaRPr>
          </a:p>
          <a:p>
            <a:endParaRPr lang="en-GB" sz="800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SC technology (CCT) makes it compact</a:t>
            </a:r>
          </a:p>
          <a:p>
            <a:pPr lvl="1"/>
            <a:r>
              <a:rPr lang="en-GB" dirty="0" smtClean="0">
                <a:solidFill>
                  <a:srgbClr val="000000"/>
                </a:solidFill>
              </a:rPr>
              <a:t>Ring: ~27 m length</a:t>
            </a:r>
          </a:p>
          <a:p>
            <a:pPr lvl="1"/>
            <a:r>
              <a:rPr lang="en-GB" dirty="0" smtClean="0">
                <a:solidFill>
                  <a:srgbClr val="000000"/>
                </a:solidFill>
              </a:rPr>
              <a:t>Gantry: 5.3 m height</a:t>
            </a:r>
          </a:p>
          <a:p>
            <a:pPr marL="0" indent="0">
              <a:buNone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20.06.18, Archamps, FR </a:t>
            </a:r>
            <a:endParaRPr lang="en-GB" alt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dirty="0" smtClean="0"/>
              <a:t>E. Benedetto et al., SC synchrotron and gantry based on CCT magnets  </a:t>
            </a:r>
            <a:endParaRPr lang="en-GB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2</a:t>
            </a:fld>
            <a:endParaRPr lang="en-GB" alt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6" name="Ink 25"/>
              <p14:cNvContentPartPr/>
              <p14:nvPr/>
            </p14:nvContentPartPr>
            <p14:xfrm>
              <a:off x="3857864" y="3043987"/>
              <a:ext cx="12960" cy="36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57864" y="3043987"/>
                <a:ext cx="12960" cy="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8" name="Ink 27"/>
              <p14:cNvContentPartPr/>
              <p14:nvPr/>
            </p14:nvContentPartPr>
            <p14:xfrm>
              <a:off x="5386064" y="2379787"/>
              <a:ext cx="25560" cy="36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386064" y="2379787"/>
                <a:ext cx="25560" cy="360"/>
              </a:xfrm>
              <a:prstGeom prst="rect">
                <a:avLst/>
              </a:prstGeom>
            </p:spPr>
          </p:pic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/>
          <a:srcRect t="21471" b="9886"/>
          <a:stretch/>
        </p:blipFill>
        <p:spPr>
          <a:xfrm>
            <a:off x="701778" y="4094328"/>
            <a:ext cx="3375913" cy="173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19306" y="1556297"/>
            <a:ext cx="6166333" cy="4901447"/>
          </a:xfrm>
          <a:prstGeom prst="rect">
            <a:avLst/>
          </a:prstGeom>
          <a:noFill/>
          <a:ln w="31750"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FFFF00"/>
                </a:solidFill>
              </a:rPr>
              <a:t>Proposal: Compact </a:t>
            </a:r>
            <a:r>
              <a:rPr lang="en-US" altLang="en-US" dirty="0">
                <a:solidFill>
                  <a:srgbClr val="FFFF00"/>
                </a:solidFill>
              </a:rPr>
              <a:t>synchrotron and gantry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07928"/>
            <a:ext cx="7772400" cy="4114800"/>
          </a:xfrm>
        </p:spPr>
        <p:txBody>
          <a:bodyPr/>
          <a:lstStyle/>
          <a:p>
            <a:r>
              <a:rPr lang="en-US" dirty="0" smtClean="0"/>
              <a:t>Compact! compared to PIMMS-derived facilities</a:t>
            </a:r>
            <a:endParaRPr lang="en-US" dirty="0"/>
          </a:p>
        </p:txBody>
      </p:sp>
      <p:sp>
        <p:nvSpPr>
          <p:cNvPr id="2" name="Rounded Rectangle 1"/>
          <p:cNvSpPr/>
          <p:nvPr/>
        </p:nvSpPr>
        <p:spPr bwMode="auto">
          <a:xfrm>
            <a:off x="2360894" y="1699411"/>
            <a:ext cx="1609702" cy="1896179"/>
          </a:xfrm>
          <a:prstGeom prst="roundRect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60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Outline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2328"/>
            <a:ext cx="77724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dirty="0" smtClean="0">
                <a:solidFill>
                  <a:srgbClr val="0000FF"/>
                </a:solidFill>
              </a:rPr>
              <a:t>Magnets technology </a:t>
            </a:r>
          </a:p>
          <a:p>
            <a:pPr marL="0" indent="0" algn="ctr">
              <a:buNone/>
            </a:pPr>
            <a:r>
              <a:rPr lang="en-GB" sz="2400" dirty="0" smtClean="0">
                <a:solidFill>
                  <a:srgbClr val="0000FF"/>
                </a:solidFill>
              </a:rPr>
              <a:t>Synchrotron</a:t>
            </a:r>
            <a:endParaRPr lang="en-GB" sz="2400" dirty="0">
              <a:solidFill>
                <a:srgbClr val="0000FF"/>
              </a:solidFill>
            </a:endParaRPr>
          </a:p>
          <a:p>
            <a:pPr marL="0" indent="-34925" algn="ctr">
              <a:buNone/>
            </a:pPr>
            <a:r>
              <a:rPr lang="en-GB" sz="1800" dirty="0" smtClean="0">
                <a:solidFill>
                  <a:srgbClr val="000000"/>
                </a:solidFill>
              </a:rPr>
              <a:t>Lattice</a:t>
            </a:r>
          </a:p>
          <a:p>
            <a:pPr marL="0" indent="-34925" algn="ctr">
              <a:buNone/>
            </a:pPr>
            <a:r>
              <a:rPr lang="en-GB" sz="1800" dirty="0" smtClean="0">
                <a:solidFill>
                  <a:srgbClr val="000000"/>
                </a:solidFill>
              </a:rPr>
              <a:t>Injection/extraction considerations</a:t>
            </a:r>
          </a:p>
          <a:p>
            <a:pPr marL="0" indent="0" algn="ctr">
              <a:buNone/>
            </a:pPr>
            <a:r>
              <a:rPr lang="en-GB" sz="2400" dirty="0">
                <a:solidFill>
                  <a:srgbClr val="0000FF"/>
                </a:solidFill>
              </a:rPr>
              <a:t>G</a:t>
            </a:r>
            <a:r>
              <a:rPr lang="en-GB" sz="2400" dirty="0" smtClean="0">
                <a:solidFill>
                  <a:srgbClr val="0000FF"/>
                </a:solidFill>
              </a:rPr>
              <a:t>antry</a:t>
            </a:r>
            <a:endParaRPr lang="en-GB" sz="2400" dirty="0">
              <a:solidFill>
                <a:srgbClr val="0000FF"/>
              </a:solidFill>
            </a:endParaRPr>
          </a:p>
          <a:p>
            <a:pPr marL="0" indent="-34925" algn="ctr">
              <a:buNone/>
            </a:pPr>
            <a:r>
              <a:rPr lang="en-GB" sz="1800" dirty="0">
                <a:solidFill>
                  <a:srgbClr val="000000"/>
                </a:solidFill>
              </a:rPr>
              <a:t>Optics and mechanical</a:t>
            </a:r>
          </a:p>
          <a:p>
            <a:pPr marL="0" indent="0" algn="ctr">
              <a:buNone/>
            </a:pPr>
            <a:r>
              <a:rPr lang="en-GB" sz="2400" dirty="0" smtClean="0">
                <a:solidFill>
                  <a:srgbClr val="0000FF"/>
                </a:solidFill>
              </a:rPr>
              <a:t>Dose delivery</a:t>
            </a:r>
          </a:p>
          <a:p>
            <a:pPr marL="0" indent="0" algn="ctr">
              <a:buNone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20.06.18, Archamps, FR </a:t>
            </a:r>
            <a:endParaRPr lang="en-GB" alt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E. Benedetto et al., SC synchrotron and gantry based on CCT magnets  </a:t>
            </a:r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79656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Magnets: Canted Cosine Theta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7188" indent="-357188">
              <a:buFont typeface="Wingdings" charset="2"/>
              <a:buChar char="ü"/>
            </a:pPr>
            <a:r>
              <a:rPr lang="en-GB" dirty="0" smtClean="0">
                <a:solidFill>
                  <a:srgbClr val="000000"/>
                </a:solidFill>
              </a:rPr>
              <a:t>Pure dipole field</a:t>
            </a:r>
          </a:p>
          <a:p>
            <a:pPr lvl="1"/>
            <a:r>
              <a:rPr lang="en-GB" dirty="0">
                <a:solidFill>
                  <a:srgbClr val="000000"/>
                </a:solidFill>
              </a:rPr>
              <a:t>2 tilted </a:t>
            </a:r>
            <a:r>
              <a:rPr lang="en-GB" dirty="0" smtClean="0">
                <a:solidFill>
                  <a:srgbClr val="000000"/>
                </a:solidFill>
              </a:rPr>
              <a:t>solenoids</a:t>
            </a:r>
          </a:p>
          <a:p>
            <a:pPr lvl="1"/>
            <a:endParaRPr lang="en-GB" dirty="0" smtClean="0">
              <a:solidFill>
                <a:srgbClr val="00000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D5FA27-1FF8-6F4E-9A85-DB170FE225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8" t="15034" r="2879"/>
          <a:stretch/>
        </p:blipFill>
        <p:spPr>
          <a:xfrm>
            <a:off x="0" y="4419600"/>
            <a:ext cx="5943600" cy="192149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12"/>
          <a:stretch/>
        </p:blipFill>
        <p:spPr>
          <a:xfrm>
            <a:off x="3486933" y="914400"/>
            <a:ext cx="5524500" cy="218030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F75CDD52-D48D-1741-90CC-E6D6579D9EC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3200400"/>
            <a:ext cx="5943600" cy="118391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20.06.18, Archamps, FR </a:t>
            </a:r>
            <a:endParaRPr lang="en-GB" alt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E. Benedetto et al., SC synchrotron and gantry based on CCT magnets  </a:t>
            </a:r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5</a:t>
            </a:fld>
            <a:endParaRPr lang="en-GB" alt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6147805" y="4805309"/>
            <a:ext cx="2846787" cy="1058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0825" indent="-250825" algn="l" rtl="0" fontAlgn="base">
              <a:spcBef>
                <a:spcPct val="20000"/>
              </a:spcBef>
              <a:spcAft>
                <a:spcPct val="0"/>
              </a:spcAft>
              <a:buClrTx/>
              <a:buSzPct val="150000"/>
              <a:buFont typeface="Arial"/>
              <a:buChar char="•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631825" indent="-285750" algn="l" rtl="0" fontAlgn="base">
              <a:spcBef>
                <a:spcPct val="20000"/>
              </a:spcBef>
              <a:spcAft>
                <a:spcPct val="0"/>
              </a:spcAft>
              <a:buClrTx/>
              <a:buChar char="–"/>
              <a:defRPr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995363" indent="-228600" algn="l" rtl="0" fontAlgn="base">
              <a:spcBef>
                <a:spcPct val="20000"/>
              </a:spcBef>
              <a:spcAft>
                <a:spcPct val="0"/>
              </a:spcAft>
              <a:buClrTx/>
              <a:buFont typeface="Wingdings" charset="2"/>
              <a:buChar char=""/>
              <a:defRPr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341438" indent="-228600" algn="l" rtl="0" fontAlgn="base">
              <a:spcBef>
                <a:spcPct val="20000"/>
              </a:spcBef>
              <a:spcAft>
                <a:spcPct val="0"/>
              </a:spcAft>
              <a:buClrTx/>
              <a:buChar char="–"/>
              <a:defRPr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1706563" indent="-228600" algn="l" rtl="0" fontAlgn="base">
              <a:spcBef>
                <a:spcPct val="20000"/>
              </a:spcBef>
              <a:spcAft>
                <a:spcPct val="0"/>
              </a:spcAft>
              <a:buClrTx/>
              <a:buChar char="•"/>
              <a:defRPr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spcBef>
                <a:spcPts val="1200"/>
              </a:spcBef>
              <a:buFont typeface="Wingdings" charset="2"/>
              <a:buChar char="ü"/>
            </a:pPr>
            <a:r>
              <a:rPr lang="en-GB" dirty="0" smtClean="0">
                <a:solidFill>
                  <a:srgbClr val="000000"/>
                </a:solidFill>
              </a:rPr>
              <a:t>Nested </a:t>
            </a:r>
            <a:r>
              <a:rPr lang="en-GB" dirty="0" err="1" smtClean="0">
                <a:solidFill>
                  <a:srgbClr val="000000"/>
                </a:solidFill>
              </a:rPr>
              <a:t>quadrupoles</a:t>
            </a:r>
            <a:endParaRPr lang="en-GB" dirty="0" smtClean="0">
              <a:solidFill>
                <a:srgbClr val="000000"/>
              </a:solidFill>
            </a:endParaRPr>
          </a:p>
          <a:p>
            <a:pPr lvl="1"/>
            <a:r>
              <a:rPr lang="en-GB" dirty="0" smtClean="0">
                <a:solidFill>
                  <a:srgbClr val="000000"/>
                </a:solidFill>
              </a:rPr>
              <a:t>add extra layers</a:t>
            </a:r>
          </a:p>
          <a:p>
            <a:pPr lvl="1"/>
            <a:endParaRPr lang="en-GB" dirty="0" smtClean="0">
              <a:solidFill>
                <a:srgbClr val="00000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29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Magnets: Canted Cosine Theta</a:t>
            </a:r>
            <a:endParaRPr lang="en-GB" dirty="0"/>
          </a:p>
        </p:txBody>
      </p:sp>
      <p:pic>
        <p:nvPicPr>
          <p:cNvPr id="20" name="Content Placeholder 5">
            <a:extLst>
              <a:ext uri="{FF2B5EF4-FFF2-40B4-BE49-F238E27FC236}">
                <a16:creationId xmlns:a16="http://schemas.microsoft.com/office/drawing/2014/main" id="{84B05059-E2D9-BD42-8669-99366842B8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0" b="2840"/>
          <a:stretch>
            <a:fillRect/>
          </a:stretch>
        </p:blipFill>
        <p:spPr>
          <a:xfrm>
            <a:off x="528742" y="982698"/>
            <a:ext cx="7772400" cy="4114800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108" y="3749364"/>
            <a:ext cx="2981181" cy="2490963"/>
          </a:xfrm>
          <a:prstGeom prst="rect">
            <a:avLst/>
          </a:prstGeom>
        </p:spPr>
      </p:pic>
      <p:sp>
        <p:nvSpPr>
          <p:cNvPr id="14" name="TextBox 5"/>
          <p:cNvSpPr txBox="1"/>
          <p:nvPr/>
        </p:nvSpPr>
        <p:spPr>
          <a:xfrm>
            <a:off x="1207942" y="3866275"/>
            <a:ext cx="1611458" cy="369332"/>
          </a:xfrm>
          <a:prstGeom prst="rect">
            <a:avLst/>
          </a:prstGeom>
          <a:solidFill>
            <a:srgbClr val="DDDDDD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FF0000"/>
                </a:solidFill>
              </a:rPr>
              <a:t>LBNL gantry</a:t>
            </a:r>
          </a:p>
        </p:txBody>
      </p:sp>
      <p:sp>
        <p:nvSpPr>
          <p:cNvPr id="19" name="TextBox 5"/>
          <p:cNvSpPr txBox="1"/>
          <p:nvPr/>
        </p:nvSpPr>
        <p:spPr>
          <a:xfrm>
            <a:off x="3115545" y="1053054"/>
            <a:ext cx="264361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>
                <a:solidFill>
                  <a:srgbClr val="FF0000"/>
                </a:solidFill>
              </a:rPr>
              <a:t>HL-LHC correctors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56974" y="2993632"/>
            <a:ext cx="2819400" cy="3352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6264281" y="2286976"/>
            <a:ext cx="2828795" cy="646331"/>
          </a:xfrm>
          <a:prstGeom prst="rect">
            <a:avLst/>
          </a:prstGeom>
          <a:solidFill>
            <a:srgbClr val="DDDDDD"/>
          </a:solidFill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800" b="1" dirty="0">
                <a:solidFill>
                  <a:srgbClr val="FF0000"/>
                </a:solidFill>
              </a:rPr>
              <a:t>PSI 16-T CCT Design </a:t>
            </a:r>
            <a:endParaRPr lang="en-GB" sz="1800" b="1" dirty="0" smtClean="0">
              <a:solidFill>
                <a:srgbClr val="FF0000"/>
              </a:solidFill>
            </a:endParaRPr>
          </a:p>
          <a:p>
            <a:pPr algn="l">
              <a:spcBef>
                <a:spcPts val="0"/>
              </a:spcBef>
            </a:pPr>
            <a:r>
              <a:rPr lang="en-GB" sz="1800" b="1" dirty="0" smtClean="0">
                <a:solidFill>
                  <a:srgbClr val="FF0000"/>
                </a:solidFill>
              </a:rPr>
              <a:t>for </a:t>
            </a:r>
            <a:r>
              <a:rPr lang="en-GB" sz="1800" b="1" dirty="0">
                <a:solidFill>
                  <a:srgbClr val="FF0000"/>
                </a:solidFill>
              </a:rPr>
              <a:t>FCC-</a:t>
            </a:r>
            <a:r>
              <a:rPr lang="en-GB" sz="1800" b="1" dirty="0" err="1">
                <a:solidFill>
                  <a:srgbClr val="FF0000"/>
                </a:solidFill>
              </a:rPr>
              <a:t>hh</a:t>
            </a:r>
            <a:endParaRPr lang="en-GB" sz="1800" b="1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20.06.18, Archamps, FR </a:t>
            </a:r>
            <a:endParaRPr lang="en-GB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E. Benedetto et al., SC synchrotron and gantry based on CCT magnets  </a:t>
            </a:r>
            <a:endParaRPr lang="en-GB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6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9809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Magnets for the optics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1797" y="1135364"/>
            <a:ext cx="4346195" cy="4114800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>
                <a:solidFill>
                  <a:srgbClr val="0000FF"/>
                </a:solidFill>
              </a:rPr>
              <a:t>Design choices: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90</a:t>
            </a:r>
            <a:r>
              <a:rPr lang="en-GB" baseline="30000" dirty="0" smtClean="0">
                <a:solidFill>
                  <a:srgbClr val="000000"/>
                </a:solidFill>
              </a:rPr>
              <a:t>0</a:t>
            </a:r>
            <a:r>
              <a:rPr lang="en-GB" dirty="0" smtClean="0">
                <a:solidFill>
                  <a:srgbClr val="000000"/>
                </a:solidFill>
              </a:rPr>
              <a:t> bends with nested quads</a:t>
            </a:r>
          </a:p>
          <a:p>
            <a:r>
              <a:rPr lang="en-GB" dirty="0">
                <a:solidFill>
                  <a:srgbClr val="000000"/>
                </a:solidFill>
              </a:rPr>
              <a:t>P</a:t>
            </a:r>
            <a:r>
              <a:rPr lang="en-GB" dirty="0" smtClean="0">
                <a:solidFill>
                  <a:srgbClr val="000000"/>
                </a:solidFill>
              </a:rPr>
              <a:t>owered in series</a:t>
            </a:r>
          </a:p>
          <a:p>
            <a:r>
              <a:rPr lang="en-GB" dirty="0" err="1" smtClean="0">
                <a:solidFill>
                  <a:srgbClr val="000000"/>
                </a:solidFill>
              </a:rPr>
              <a:t>Bmax</a:t>
            </a:r>
            <a:r>
              <a:rPr lang="en-GB" dirty="0">
                <a:solidFill>
                  <a:srgbClr val="000000"/>
                </a:solidFill>
              </a:rPr>
              <a:t>=</a:t>
            </a:r>
            <a:r>
              <a:rPr lang="en-GB" dirty="0" smtClean="0">
                <a:solidFill>
                  <a:srgbClr val="000000"/>
                </a:solidFill>
              </a:rPr>
              <a:t>3.5 T </a:t>
            </a:r>
          </a:p>
          <a:p>
            <a:r>
              <a:rPr lang="en-GB" dirty="0" smtClean="0">
                <a:solidFill>
                  <a:srgbClr val="000000"/>
                </a:solidFill>
                <a:latin typeface="Symbol" panose="05050102010706020507" pitchFamily="18" charset="2"/>
              </a:rPr>
              <a:t>r</a:t>
            </a:r>
            <a:r>
              <a:rPr lang="en-GB" dirty="0">
                <a:solidFill>
                  <a:srgbClr val="000000"/>
                </a:solidFill>
              </a:rPr>
              <a:t>=</a:t>
            </a:r>
            <a:r>
              <a:rPr lang="en-GB" dirty="0" smtClean="0">
                <a:solidFill>
                  <a:srgbClr val="000000"/>
                </a:solidFill>
              </a:rPr>
              <a:t>1.90 m</a:t>
            </a:r>
            <a:endParaRPr lang="en-GB" dirty="0">
              <a:solidFill>
                <a:srgbClr val="000000"/>
              </a:solidFill>
            </a:endParaRPr>
          </a:p>
          <a:p>
            <a:pPr lvl="1"/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20.06.18, Archamps, FR </a:t>
            </a:r>
            <a:endParaRPr lang="en-GB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E. Benedetto et al., SC synchrotron and gantry based on CCT magnets  </a:t>
            </a:r>
            <a:endParaRPr lang="en-GB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7</a:t>
            </a:fld>
            <a:endParaRPr lang="en-GB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97217" y="4371222"/>
            <a:ext cx="423920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dirty="0" smtClean="0">
                <a:solidFill>
                  <a:srgbClr val="0000FF"/>
                </a:solidFill>
              </a:rPr>
              <a:t>Apertures </a:t>
            </a:r>
            <a:r>
              <a:rPr lang="en-GB" dirty="0">
                <a:solidFill>
                  <a:srgbClr val="0000FF"/>
                </a:solidFill>
              </a:rPr>
              <a:t>magnets (</a:t>
            </a:r>
            <a:r>
              <a:rPr lang="en-GB" dirty="0" err="1">
                <a:solidFill>
                  <a:srgbClr val="0000FF"/>
                </a:solidFill>
              </a:rPr>
              <a:t>g.f.r</a:t>
            </a:r>
            <a:r>
              <a:rPr lang="en-GB" dirty="0">
                <a:solidFill>
                  <a:srgbClr val="0000FF"/>
                </a:solidFill>
              </a:rPr>
              <a:t>.) </a:t>
            </a:r>
            <a:r>
              <a:rPr lang="en-GB" dirty="0" smtClean="0">
                <a:solidFill>
                  <a:srgbClr val="0000FF"/>
                </a:solidFill>
              </a:rPr>
              <a:t>diameter: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Gantry: 30 mm  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Ring:     60 mm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692536" y="2700980"/>
            <a:ext cx="2210862" cy="815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>
                <a:solidFill>
                  <a:srgbClr val="000000"/>
                </a:solidFill>
              </a:rPr>
              <a:t>kf</a:t>
            </a:r>
            <a:r>
              <a:rPr lang="en-GB" dirty="0">
                <a:solidFill>
                  <a:srgbClr val="000000"/>
                </a:solidFill>
              </a:rPr>
              <a:t>=-</a:t>
            </a:r>
            <a:r>
              <a:rPr lang="en-GB" dirty="0" err="1">
                <a:solidFill>
                  <a:srgbClr val="000000"/>
                </a:solidFill>
              </a:rPr>
              <a:t>kd</a:t>
            </a:r>
            <a:r>
              <a:rPr lang="en-GB" dirty="0">
                <a:solidFill>
                  <a:srgbClr val="000000"/>
                </a:solidFill>
              </a:rPr>
              <a:t>=</a:t>
            </a:r>
            <a:r>
              <a:rPr lang="en-GB" sz="1800" dirty="0">
                <a:solidFill>
                  <a:srgbClr val="000000"/>
                </a:solidFill>
              </a:rPr>
              <a:t>~1 m</a:t>
            </a:r>
            <a:r>
              <a:rPr lang="en-GB" sz="1800" baseline="30000" dirty="0">
                <a:solidFill>
                  <a:srgbClr val="000000"/>
                </a:solidFill>
              </a:rPr>
              <a:t>-2 </a:t>
            </a:r>
            <a:r>
              <a:rPr lang="en-GB" sz="1800" dirty="0">
                <a:solidFill>
                  <a:srgbClr val="000000"/>
                </a:solidFill>
              </a:rPr>
              <a:t> </a:t>
            </a:r>
            <a:endParaRPr lang="en-GB" sz="1800" dirty="0" smtClean="0">
              <a:solidFill>
                <a:srgbClr val="000000"/>
              </a:solidFill>
            </a:endParaRPr>
          </a:p>
          <a:p>
            <a:r>
              <a:rPr lang="en-GB" sz="18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~6.6 </a:t>
            </a:r>
            <a:r>
              <a:rPr lang="en-GB" sz="1800" dirty="0">
                <a:solidFill>
                  <a:srgbClr val="000000"/>
                </a:solidFill>
                <a:sym typeface="Wingdings" panose="05000000000000000000" pitchFamily="2" charset="2"/>
              </a:rPr>
              <a:t>T/m @ 3.5T</a:t>
            </a:r>
            <a:endParaRPr lang="en-GB" sz="1800" dirty="0">
              <a:solidFill>
                <a:srgbClr val="000000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659931" y="1164471"/>
            <a:ext cx="4767036" cy="4799096"/>
            <a:chOff x="1133642" y="2190099"/>
            <a:chExt cx="4767036" cy="4799096"/>
          </a:xfrm>
        </p:grpSpPr>
        <p:grpSp>
          <p:nvGrpSpPr>
            <p:cNvPr id="12" name="Group 11"/>
            <p:cNvGrpSpPr/>
            <p:nvPr/>
          </p:nvGrpSpPr>
          <p:grpSpPr>
            <a:xfrm>
              <a:off x="1167008" y="2190099"/>
              <a:ext cx="4733670" cy="4799096"/>
              <a:chOff x="3428138" y="2344194"/>
              <a:chExt cx="4733670" cy="4799096"/>
            </a:xfrm>
          </p:grpSpPr>
          <p:sp>
            <p:nvSpPr>
              <p:cNvPr id="7" name="Block Arc 6"/>
              <p:cNvSpPr>
                <a:spLocks noChangeAspect="1"/>
              </p:cNvSpPr>
              <p:nvPr/>
            </p:nvSpPr>
            <p:spPr>
              <a:xfrm>
                <a:off x="3428138" y="2363895"/>
                <a:ext cx="4718551" cy="4779395"/>
              </a:xfrm>
              <a:prstGeom prst="blockArc">
                <a:avLst>
                  <a:gd name="adj1" fmla="val 10819263"/>
                  <a:gd name="adj2" fmla="val 16218488"/>
                  <a:gd name="adj3" fmla="val 16263"/>
                </a:avLst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Block Arc 7"/>
              <p:cNvSpPr>
                <a:spLocks noChangeAspect="1"/>
              </p:cNvSpPr>
              <p:nvPr/>
            </p:nvSpPr>
            <p:spPr>
              <a:xfrm rot="1320000">
                <a:off x="3443257" y="2344194"/>
                <a:ext cx="4718551" cy="4779395"/>
              </a:xfrm>
              <a:prstGeom prst="blockArc">
                <a:avLst>
                  <a:gd name="adj1" fmla="val 10819263"/>
                  <a:gd name="adj2" fmla="val 13519820"/>
                  <a:gd name="adj3" fmla="val 15849"/>
                </a:avLst>
              </a:prstGeom>
              <a:solidFill>
                <a:schemeClr val="accent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9" name="Straight Arrow Connector 8"/>
              <p:cNvCxnSpPr>
                <a:cxnSpLocks noChangeAspect="1"/>
              </p:cNvCxnSpPr>
              <p:nvPr/>
            </p:nvCxnSpPr>
            <p:spPr>
              <a:xfrm>
                <a:off x="4162822" y="3056039"/>
                <a:ext cx="521150" cy="565785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1445568" y="3962400"/>
              <a:ext cx="3417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0000"/>
                  </a:solidFill>
                </a:rPr>
                <a:t>F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971800" y="2438400"/>
              <a:ext cx="3417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0000"/>
                  </a:solidFill>
                </a:rPr>
                <a:t>F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680612" y="3303450"/>
              <a:ext cx="3706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01762" y="2735614"/>
              <a:ext cx="3706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0000"/>
                  </a:solidFill>
                </a:rPr>
                <a:t>D</a:t>
              </a:r>
            </a:p>
          </p:txBody>
        </p:sp>
        <p:cxnSp>
          <p:nvCxnSpPr>
            <p:cNvPr id="24" name="Straight Connector 23"/>
            <p:cNvCxnSpPr/>
            <p:nvPr/>
          </p:nvCxnSpPr>
          <p:spPr bwMode="auto">
            <a:xfrm>
              <a:off x="1430846" y="4579454"/>
              <a:ext cx="14722" cy="60214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6" name="Straight Connector 25"/>
            <p:cNvCxnSpPr/>
            <p:nvPr/>
          </p:nvCxnSpPr>
          <p:spPr bwMode="auto">
            <a:xfrm>
              <a:off x="1789155" y="4584446"/>
              <a:ext cx="12788" cy="57460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7" name="Straight Connector 26"/>
            <p:cNvCxnSpPr/>
            <p:nvPr/>
          </p:nvCxnSpPr>
          <p:spPr bwMode="auto">
            <a:xfrm>
              <a:off x="1133642" y="4931216"/>
              <a:ext cx="88235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0" name="TextBox 9"/>
          <p:cNvSpPr txBox="1"/>
          <p:nvPr/>
        </p:nvSpPr>
        <p:spPr>
          <a:xfrm rot="19710261">
            <a:off x="5818586" y="3701185"/>
            <a:ext cx="192091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PRELIMINARY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663222" y="3908778"/>
            <a:ext cx="296334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35" name="Straight Arrow Connector 34"/>
          <p:cNvCxnSpPr/>
          <p:nvPr/>
        </p:nvCxnSpPr>
        <p:spPr bwMode="auto">
          <a:xfrm flipH="1">
            <a:off x="1336813" y="3901292"/>
            <a:ext cx="38100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936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93" y="3232070"/>
            <a:ext cx="3037103" cy="2857810"/>
          </a:xfrm>
          <a:prstGeom prst="rect">
            <a:avLst/>
          </a:prstGeom>
        </p:spPr>
      </p:pic>
      <p:pic>
        <p:nvPicPr>
          <p:cNvPr id="55" name="Picture 54" descr="gv: madx.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05" t="9965" r="6048" b="5660"/>
          <a:stretch/>
        </p:blipFill>
        <p:spPr>
          <a:xfrm>
            <a:off x="3920813" y="1100935"/>
            <a:ext cx="5223188" cy="421872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FF00"/>
                </a:solidFill>
              </a:rPr>
              <a:t>L</a:t>
            </a:r>
            <a:r>
              <a:rPr lang="en-GB" dirty="0" smtClean="0">
                <a:solidFill>
                  <a:srgbClr val="FFFF00"/>
                </a:solidFill>
              </a:rPr>
              <a:t>attice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 err="1" smtClean="0">
                <a:solidFill>
                  <a:srgbClr val="000000"/>
                </a:solidFill>
                <a:latin typeface="Symbol" panose="05050102010706020507" pitchFamily="18" charset="2"/>
              </a:rPr>
              <a:t>g</a:t>
            </a:r>
            <a:r>
              <a:rPr lang="en-GB" baseline="-25000" dirty="0" err="1" smtClean="0">
                <a:solidFill>
                  <a:srgbClr val="000000"/>
                </a:solidFill>
              </a:rPr>
              <a:t>tr</a:t>
            </a:r>
            <a:r>
              <a:rPr lang="en-GB" dirty="0" smtClean="0">
                <a:solidFill>
                  <a:srgbClr val="000000"/>
                </a:solidFill>
              </a:rPr>
              <a:t>  &gt;1.43(@430 MeV/n)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 smtClean="0">
                <a:solidFill>
                  <a:srgbClr val="000000"/>
                </a:solidFill>
              </a:rPr>
              <a:t>Qx~1.67 for slow extraction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20.06.18, Archamps, FR </a:t>
            </a:r>
            <a:endParaRPr lang="en-GB" altLang="en-US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E. Benedetto et al., SC synchrotron and gantry based on CCT magnets  </a:t>
            </a:r>
            <a:endParaRPr lang="en-GB" alt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1367097" y="7218741"/>
            <a:ext cx="2438400" cy="277641"/>
          </a:xfrm>
        </p:spPr>
        <p:txBody>
          <a:bodyPr/>
          <a:lstStyle/>
          <a:p>
            <a:fld id="{D486BC6C-0D7C-4E0F-B286-B1A20E1CFCEB}" type="slidenum">
              <a:rPr lang="en-GB" altLang="en-US" smtClean="0"/>
              <a:pPr/>
              <a:t>8</a:t>
            </a:fld>
            <a:endParaRPr lang="en-GB" alt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3126975" y="5636403"/>
            <a:ext cx="2489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kb~0.6 m-1 </a:t>
            </a:r>
          </a:p>
          <a:p>
            <a:pPr algn="l">
              <a:spcBef>
                <a:spcPts val="0"/>
              </a:spcBef>
            </a:pPr>
            <a:r>
              <a:rPr lang="en-GB" sz="18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4 T/m @ 3.5T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951499" y="4898314"/>
            <a:ext cx="1355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Symbol" panose="05050102010706020507" pitchFamily="18" charset="2"/>
              </a:rPr>
              <a:t>r=</a:t>
            </a:r>
            <a:r>
              <a:rPr lang="en-GB" dirty="0" smtClean="0">
                <a:solidFill>
                  <a:srgbClr val="000000"/>
                </a:solidFill>
                <a:latin typeface="+mn-lt"/>
              </a:rPr>
              <a:t>1.90 m</a:t>
            </a:r>
            <a:endParaRPr lang="en-GB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>
            <a:off x="506768" y="5243614"/>
            <a:ext cx="1090254" cy="235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V="1">
            <a:off x="1359236" y="5212397"/>
            <a:ext cx="7670" cy="8972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07903" y="4421024"/>
            <a:ext cx="611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3 </a:t>
            </a:r>
            <a:r>
              <a:rPr lang="en-GB" dirty="0">
                <a:solidFill>
                  <a:srgbClr val="000000"/>
                </a:solidFill>
              </a:rPr>
              <a:t>m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473571" y="5994690"/>
            <a:ext cx="8242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3.6 </a:t>
            </a:r>
            <a:r>
              <a:rPr lang="en-GB" dirty="0">
                <a:solidFill>
                  <a:srgbClr val="000000"/>
                </a:solidFill>
              </a:rPr>
              <a:t>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5061" y="2844365"/>
            <a:ext cx="5982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k</a:t>
            </a:r>
            <a:r>
              <a:rPr lang="en-GB" dirty="0" smtClean="0">
                <a:solidFill>
                  <a:srgbClr val="000000"/>
                </a:solidFill>
              </a:rPr>
              <a:t>q1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-53658" y="3756581"/>
            <a:ext cx="715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kq2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69209" y="1895349"/>
            <a:ext cx="1496373" cy="400110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(1.67, </a:t>
            </a:r>
            <a:r>
              <a:rPr lang="en-GB" dirty="0">
                <a:solidFill>
                  <a:srgbClr val="000000"/>
                </a:solidFill>
              </a:rPr>
              <a:t>1.13)</a:t>
            </a:r>
          </a:p>
        </p:txBody>
      </p:sp>
      <p:sp>
        <p:nvSpPr>
          <p:cNvPr id="49" name="TextBox 48"/>
          <p:cNvSpPr txBox="1"/>
          <p:nvPr/>
        </p:nvSpPr>
        <p:spPr>
          <a:xfrm rot="19710261">
            <a:off x="7260069" y="5113777"/>
            <a:ext cx="192091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PRELIMINARY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32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Injection, </a:t>
            </a:r>
            <a:r>
              <a:rPr lang="en-GB" dirty="0" err="1" smtClean="0">
                <a:solidFill>
                  <a:srgbClr val="FFFF00"/>
                </a:solidFill>
              </a:rPr>
              <a:t>Linac</a:t>
            </a:r>
            <a:r>
              <a:rPr lang="en-GB" dirty="0" smtClean="0">
                <a:solidFill>
                  <a:srgbClr val="FFFF00"/>
                </a:solidFill>
              </a:rPr>
              <a:t> &amp; Source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5194"/>
            <a:ext cx="8097808" cy="4114800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dirty="0" err="1" smtClean="0">
                <a:solidFill>
                  <a:srgbClr val="000000"/>
                </a:solidFill>
              </a:rPr>
              <a:t>MultiTurn</a:t>
            </a:r>
            <a:r>
              <a:rPr lang="en-GB" dirty="0" smtClean="0">
                <a:solidFill>
                  <a:srgbClr val="000000"/>
                </a:solidFill>
              </a:rPr>
              <a:t> injection @ 10 MeV/u: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20.06.18, Archamps, FR </a:t>
            </a:r>
            <a:endParaRPr lang="en-GB" alt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E. Benedetto et al., SC synchrotron and gantry based on CCT magnets  </a:t>
            </a:r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9</a:t>
            </a:fld>
            <a:endParaRPr lang="en-GB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53685" y="1788044"/>
            <a:ext cx="5916445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Need ~10</a:t>
            </a:r>
            <a:r>
              <a:rPr lang="en-GB" baseline="30000" dirty="0" smtClean="0">
                <a:solidFill>
                  <a:srgbClr val="000000"/>
                </a:solidFill>
              </a:rPr>
              <a:t>10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C</a:t>
            </a:r>
            <a:r>
              <a:rPr lang="en-GB" baseline="30000" dirty="0">
                <a:solidFill>
                  <a:srgbClr val="000000"/>
                </a:solidFill>
              </a:rPr>
              <a:t>+6</a:t>
            </a:r>
            <a:r>
              <a:rPr lang="en-GB" dirty="0">
                <a:solidFill>
                  <a:srgbClr val="000000"/>
                </a:solidFill>
              </a:rPr>
              <a:t> in </a:t>
            </a:r>
            <a:r>
              <a:rPr lang="en-GB" dirty="0" smtClean="0">
                <a:solidFill>
                  <a:srgbClr val="000000"/>
                </a:solidFill>
              </a:rPr>
              <a:t>~100 turns x 0.6 </a:t>
            </a:r>
            <a:r>
              <a:rPr lang="en-GB" dirty="0" err="1" smtClean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GB" dirty="0" err="1" smtClean="0">
                <a:solidFill>
                  <a:srgbClr val="000000"/>
                </a:solidFill>
              </a:rPr>
              <a:t>s</a:t>
            </a:r>
            <a:r>
              <a:rPr lang="en-GB" dirty="0" smtClean="0">
                <a:solidFill>
                  <a:srgbClr val="000000"/>
                </a:solidFill>
              </a:rPr>
              <a:t> (rev. period) 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7852" y="2475955"/>
            <a:ext cx="867614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spcBef>
                <a:spcPts val="600"/>
              </a:spcBef>
              <a:spcAft>
                <a:spcPts val="600"/>
              </a:spcAft>
              <a:buSzPct val="150000"/>
            </a:pPr>
            <a:r>
              <a:rPr lang="en-GB" dirty="0">
                <a:solidFill>
                  <a:schemeClr val="bg2"/>
                </a:solidFill>
                <a:latin typeface="Arial"/>
              </a:rPr>
              <a:t>S</a:t>
            </a:r>
            <a:r>
              <a:rPr lang="en-GB" dirty="0" smtClean="0">
                <a:solidFill>
                  <a:schemeClr val="bg2"/>
                </a:solidFill>
                <a:latin typeface="Arial"/>
              </a:rPr>
              <a:t>ynergies with CERN:</a:t>
            </a:r>
          </a:p>
          <a:p>
            <a:pPr marL="250825" lvl="0" indent="-250825" algn="l">
              <a:spcBef>
                <a:spcPts val="600"/>
              </a:spcBef>
              <a:spcAft>
                <a:spcPts val="600"/>
              </a:spcAft>
              <a:buSzPct val="150000"/>
              <a:buFont typeface="Arial"/>
              <a:buChar char="•"/>
            </a:pPr>
            <a:r>
              <a:rPr lang="en-GB" dirty="0" smtClean="0">
                <a:solidFill>
                  <a:srgbClr val="0000FF"/>
                </a:solidFill>
                <a:latin typeface="Arial"/>
              </a:rPr>
              <a:t>EBIS </a:t>
            </a:r>
            <a:r>
              <a:rPr lang="en-GB" dirty="0" err="1">
                <a:solidFill>
                  <a:srgbClr val="0000FF"/>
                </a:solidFill>
                <a:latin typeface="Arial"/>
              </a:rPr>
              <a:t>MEDeGUN</a:t>
            </a:r>
            <a:r>
              <a:rPr lang="en-GB" dirty="0">
                <a:solidFill>
                  <a:srgbClr val="0000FF"/>
                </a:solidFill>
                <a:latin typeface="Arial"/>
              </a:rPr>
              <a:t> </a:t>
            </a:r>
            <a:r>
              <a:rPr lang="en-GB" dirty="0" smtClean="0">
                <a:solidFill>
                  <a:srgbClr val="000000"/>
                </a:solidFill>
                <a:latin typeface="Arial"/>
              </a:rPr>
              <a:t>(F. </a:t>
            </a:r>
            <a:r>
              <a:rPr lang="en-GB" dirty="0" err="1" smtClean="0">
                <a:solidFill>
                  <a:srgbClr val="000000"/>
                </a:solidFill>
                <a:latin typeface="Arial"/>
              </a:rPr>
              <a:t>Wenander</a:t>
            </a:r>
            <a:r>
              <a:rPr lang="en-GB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GB" dirty="0">
                <a:solidFill>
                  <a:srgbClr val="000000"/>
                </a:solidFill>
                <a:latin typeface="Arial"/>
              </a:rPr>
              <a:t>et al</a:t>
            </a:r>
            <a:r>
              <a:rPr lang="en-GB" dirty="0" smtClean="0">
                <a:solidFill>
                  <a:srgbClr val="000000"/>
                </a:solidFill>
                <a:latin typeface="Arial"/>
              </a:rPr>
              <a:t>.)</a:t>
            </a:r>
            <a:endParaRPr lang="en-GB" dirty="0">
              <a:solidFill>
                <a:srgbClr val="000000"/>
              </a:solidFill>
              <a:latin typeface="Arial"/>
            </a:endParaRPr>
          </a:p>
          <a:p>
            <a:pPr marL="631825" lvl="1" indent="-285750" algn="l">
              <a:spcBef>
                <a:spcPts val="600"/>
              </a:spcBef>
              <a:spcAft>
                <a:spcPts val="600"/>
              </a:spcAft>
              <a:buFontTx/>
              <a:buChar char="–"/>
            </a:pP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compact source (1A e- current) w. small emittance: ~0.03</a:t>
            </a:r>
            <a:r>
              <a:rPr lang="en-GB" sz="18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p </a:t>
            </a: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mm </a:t>
            </a:r>
            <a:r>
              <a:rPr lang="en-GB" sz="1800" dirty="0" err="1" smtClean="0">
                <a:solidFill>
                  <a:srgbClr val="000000"/>
                </a:solidFill>
                <a:latin typeface="Arial"/>
              </a:rPr>
              <a:t>mrad</a:t>
            </a: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, norm.</a:t>
            </a:r>
          </a:p>
          <a:p>
            <a:pPr marL="631825" lvl="1" indent="-285750" algn="l">
              <a:spcBef>
                <a:spcPts val="600"/>
              </a:spcBef>
              <a:spcAft>
                <a:spcPts val="600"/>
              </a:spcAft>
              <a:buFontTx/>
              <a:buChar char="–"/>
            </a:pPr>
            <a:r>
              <a:rPr lang="en-GB" sz="180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GB" sz="1800" baseline="30000" dirty="0">
                <a:solidFill>
                  <a:srgbClr val="000000"/>
                </a:solidFill>
                <a:latin typeface="Arial"/>
              </a:rPr>
              <a:t>+6</a:t>
            </a:r>
            <a:r>
              <a:rPr lang="en-GB" sz="1800" dirty="0">
                <a:solidFill>
                  <a:srgbClr val="000000"/>
                </a:solidFill>
                <a:latin typeface="Arial"/>
              </a:rPr>
              <a:t> ions, short pulses @180 Hz (developed for CABOTO </a:t>
            </a:r>
            <a:r>
              <a:rPr lang="en-GB" sz="1800" dirty="0" err="1">
                <a:solidFill>
                  <a:srgbClr val="000000"/>
                </a:solidFill>
                <a:latin typeface="Arial"/>
              </a:rPr>
              <a:t>linac</a:t>
            </a:r>
            <a:r>
              <a:rPr lang="en-GB" sz="1800" dirty="0">
                <a:solidFill>
                  <a:srgbClr val="000000"/>
                </a:solidFill>
                <a:latin typeface="Arial"/>
              </a:rPr>
              <a:t>)</a:t>
            </a:r>
          </a:p>
          <a:p>
            <a:pPr marL="631825" lvl="1" indent="-285750" algn="l">
              <a:spcBef>
                <a:spcPts val="600"/>
              </a:spcBef>
              <a:spcAft>
                <a:spcPts val="600"/>
              </a:spcAft>
              <a:buFontTx/>
              <a:buChar char="–"/>
            </a:pPr>
            <a:r>
              <a:rPr lang="en-GB" sz="1800" dirty="0">
                <a:solidFill>
                  <a:srgbClr val="000000"/>
                </a:solidFill>
                <a:latin typeface="Arial"/>
              </a:rPr>
              <a:t>we need longer trap length, i.e. 1m (vs</a:t>
            </a: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. 25 </a:t>
            </a:r>
            <a:r>
              <a:rPr lang="en-GB" sz="1800" dirty="0">
                <a:solidFill>
                  <a:srgbClr val="000000"/>
                </a:solidFill>
                <a:latin typeface="Arial"/>
              </a:rPr>
              <a:t>cm</a:t>
            </a: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) &amp; no rep. rate requirements</a:t>
            </a:r>
          </a:p>
          <a:p>
            <a:pPr marL="631825" lvl="1" indent="-285750" algn="l">
              <a:spcBef>
                <a:spcPts val="600"/>
              </a:spcBef>
              <a:spcAft>
                <a:spcPts val="600"/>
              </a:spcAft>
              <a:buFontTx/>
              <a:buChar char="–"/>
            </a:pP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10</a:t>
            </a:r>
            <a:r>
              <a:rPr lang="en-GB" sz="1800" baseline="30000" dirty="0" smtClean="0">
                <a:solidFill>
                  <a:srgbClr val="000000"/>
                </a:solidFill>
                <a:latin typeface="Arial"/>
              </a:rPr>
              <a:t>10 </a:t>
            </a: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is on the limit </a:t>
            </a:r>
            <a:r>
              <a:rPr lang="en-GB" sz="1800" b="1" dirty="0" smtClean="0">
                <a:solidFill>
                  <a:srgbClr val="FF0000"/>
                </a:solidFill>
                <a:latin typeface="Arial"/>
              </a:rPr>
              <a:t>!!!   </a:t>
            </a:r>
          </a:p>
          <a:p>
            <a:pPr marL="631825" lvl="1" indent="-285750" algn="l">
              <a:spcBef>
                <a:spcPts val="600"/>
              </a:spcBef>
              <a:spcAft>
                <a:spcPts val="600"/>
              </a:spcAft>
              <a:buFontTx/>
              <a:buChar char="–"/>
            </a:pPr>
            <a:r>
              <a:rPr lang="en-GB" sz="1800" dirty="0" smtClean="0">
                <a:solidFill>
                  <a:schemeClr val="bg1"/>
                </a:solidFill>
                <a:latin typeface="Arial"/>
              </a:rPr>
              <a:t>OR: </a:t>
            </a:r>
            <a:r>
              <a:rPr lang="en-GB" sz="1800" dirty="0" smtClean="0">
                <a:solidFill>
                  <a:schemeClr val="bg2"/>
                </a:solidFill>
                <a:latin typeface="Arial"/>
              </a:rPr>
              <a:t>source as ~RHIC EBIS (5A e- current, larger intensity </a:t>
            </a:r>
            <a:r>
              <a:rPr lang="en-GB" sz="1800" dirty="0" smtClean="0">
                <a:solidFill>
                  <a:srgbClr val="FF0000"/>
                </a:solidFill>
                <a:latin typeface="Arial"/>
              </a:rPr>
              <a:t>but also </a:t>
            </a:r>
            <a:r>
              <a:rPr lang="en-GB" sz="1800" dirty="0" smtClean="0">
                <a:solidFill>
                  <a:schemeClr val="bg2"/>
                </a:solidFill>
                <a:latin typeface="Arial"/>
              </a:rPr>
              <a:t>emittance)</a:t>
            </a:r>
          </a:p>
          <a:p>
            <a:pPr marL="250825" lvl="0" indent="-250825" algn="l">
              <a:spcBef>
                <a:spcPts val="600"/>
              </a:spcBef>
              <a:spcAft>
                <a:spcPts val="600"/>
              </a:spcAft>
              <a:buSzPct val="150000"/>
              <a:buFont typeface="Arial"/>
              <a:buChar char="•"/>
            </a:pPr>
            <a:r>
              <a:rPr lang="en-GB" dirty="0" smtClean="0">
                <a:solidFill>
                  <a:srgbClr val="0000FF"/>
                </a:solidFill>
                <a:latin typeface="Arial"/>
              </a:rPr>
              <a:t>High </a:t>
            </a:r>
            <a:r>
              <a:rPr lang="en-GB" dirty="0">
                <a:solidFill>
                  <a:srgbClr val="0000FF"/>
                </a:solidFill>
                <a:latin typeface="Arial"/>
              </a:rPr>
              <a:t>frequency RFQ for ions </a:t>
            </a:r>
            <a:r>
              <a:rPr lang="en-GB" dirty="0" smtClean="0">
                <a:solidFill>
                  <a:srgbClr val="000000"/>
                </a:solidFill>
                <a:latin typeface="Arial"/>
              </a:rPr>
              <a:t>(V. </a:t>
            </a:r>
            <a:r>
              <a:rPr lang="en-GB" dirty="0" err="1" smtClean="0">
                <a:solidFill>
                  <a:srgbClr val="000000"/>
                </a:solidFill>
                <a:latin typeface="Arial"/>
              </a:rPr>
              <a:t>Bencini</a:t>
            </a:r>
            <a:r>
              <a:rPr lang="en-GB" dirty="0" smtClean="0">
                <a:solidFill>
                  <a:srgbClr val="000000"/>
                </a:solidFill>
                <a:latin typeface="Arial"/>
              </a:rPr>
              <a:t>, A. Lombardi </a:t>
            </a:r>
            <a:r>
              <a:rPr lang="en-GB" dirty="0">
                <a:solidFill>
                  <a:srgbClr val="000000"/>
                </a:solidFill>
                <a:latin typeface="Arial"/>
              </a:rPr>
              <a:t>et al</a:t>
            </a:r>
            <a:r>
              <a:rPr lang="en-GB" dirty="0" smtClean="0">
                <a:solidFill>
                  <a:srgbClr val="000000"/>
                </a:solidFill>
                <a:latin typeface="Arial"/>
              </a:rPr>
              <a:t>.)</a:t>
            </a:r>
            <a:endParaRPr lang="en-GB" dirty="0">
              <a:solidFill>
                <a:srgbClr val="000000"/>
              </a:solidFill>
              <a:latin typeface="Arial"/>
            </a:endParaRPr>
          </a:p>
          <a:p>
            <a:pPr marL="250825" lvl="0" indent="-250825" algn="l">
              <a:spcBef>
                <a:spcPts val="600"/>
              </a:spcBef>
              <a:spcAft>
                <a:spcPts val="600"/>
              </a:spcAft>
              <a:buSzPct val="150000"/>
              <a:buFont typeface="Arial"/>
              <a:buChar char="•"/>
            </a:pPr>
            <a:r>
              <a:rPr lang="en-GB" dirty="0">
                <a:solidFill>
                  <a:srgbClr val="0000FF"/>
                </a:solidFill>
                <a:latin typeface="Arial"/>
              </a:rPr>
              <a:t>IH structure </a:t>
            </a:r>
            <a:r>
              <a:rPr lang="en-GB" dirty="0" smtClean="0">
                <a:solidFill>
                  <a:srgbClr val="000000"/>
                </a:solidFill>
                <a:latin typeface="Arial"/>
              </a:rPr>
              <a:t>(S. Benedetti </a:t>
            </a:r>
            <a:r>
              <a:rPr lang="en-GB" dirty="0">
                <a:solidFill>
                  <a:srgbClr val="000000"/>
                </a:solidFill>
                <a:latin typeface="Arial"/>
              </a:rPr>
              <a:t>et al</a:t>
            </a:r>
            <a:r>
              <a:rPr lang="en-GB" dirty="0" smtClean="0">
                <a:solidFill>
                  <a:srgbClr val="000000"/>
                </a:solidFill>
                <a:latin typeface="Arial"/>
              </a:rPr>
              <a:t>.)</a:t>
            </a:r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593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RA_Archamps">
  <a:themeElements>
    <a:clrScheme name="Soar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Soar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FFFF66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0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FFFF66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0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panose="020B0604020202020204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bg2"/>
            </a:solidFill>
          </a:defRPr>
        </a:defPPr>
      </a:lstStyle>
    </a:tx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raft_presentazione_EB_v1" id="{D84A4701-626C-4791-A439-EE6A64D20EDC}" vid="{D1E6043B-3509-4BA9-996B-FCC3E4EBD3C6}"/>
    </a:ext>
  </a:extLst>
</a:theme>
</file>

<file path=ppt/theme/theme2.xml><?xml version="1.0" encoding="utf-8"?>
<a:theme xmlns:a="http://schemas.openxmlformats.org/drawingml/2006/main" name="1_TERA_Archamps">
  <a:themeElements>
    <a:clrScheme name="Soar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Soar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FFFF66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0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FFFF66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0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raft_presentazione_EB_v1" id="{D84A4701-626C-4791-A439-EE6A64D20EDC}" vid="{D1E6043B-3509-4BA9-996B-FCC3E4EBD3C6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16001</TotalTime>
  <Words>898</Words>
  <Application>Microsoft Office PowerPoint</Application>
  <PresentationFormat>On-screen Show (4:3)</PresentationFormat>
  <Paragraphs>179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 Unicode MS</vt:lpstr>
      <vt:lpstr>Arial</vt:lpstr>
      <vt:lpstr>Symbol</vt:lpstr>
      <vt:lpstr>Wingdings</vt:lpstr>
      <vt:lpstr>TERA_Archamps</vt:lpstr>
      <vt:lpstr>1_TERA_Archamps</vt:lpstr>
      <vt:lpstr>PowerPoint Presentation</vt:lpstr>
      <vt:lpstr>Proposal: Compact synchrotron and gantry</vt:lpstr>
      <vt:lpstr>Proposal: Compact synchrotron and gantry</vt:lpstr>
      <vt:lpstr>Outline</vt:lpstr>
      <vt:lpstr>Magnets: Canted Cosine Theta</vt:lpstr>
      <vt:lpstr>Magnets: Canted Cosine Theta</vt:lpstr>
      <vt:lpstr>Magnets for the optics</vt:lpstr>
      <vt:lpstr>Lattice</vt:lpstr>
      <vt:lpstr>Injection, Linac &amp; Source</vt:lpstr>
      <vt:lpstr>Extraction</vt:lpstr>
      <vt:lpstr>Gantry</vt:lpstr>
      <vt:lpstr>Gantry mechanical concept</vt:lpstr>
      <vt:lpstr>Extraction and dose delivery</vt:lpstr>
      <vt:lpstr>Summary</vt:lpstr>
    </vt:vector>
  </TitlesOfParts>
  <Company>Fondazione TERA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TERA Foundation Conference Presentation</dc:title>
  <dc:creator>Elena Benedetto</dc:creator>
  <cp:lastModifiedBy>Elena Benedetto</cp:lastModifiedBy>
  <cp:revision>806</cp:revision>
  <cp:lastPrinted>2002-02-07T16:18:53Z</cp:lastPrinted>
  <dcterms:created xsi:type="dcterms:W3CDTF">2002-01-25T15:08:38Z</dcterms:created>
  <dcterms:modified xsi:type="dcterms:W3CDTF">2018-07-24T16:01:54Z</dcterms:modified>
</cp:coreProperties>
</file>