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60" r:id="rId3"/>
    <p:sldId id="262" r:id="rId4"/>
    <p:sldId id="279" r:id="rId5"/>
    <p:sldId id="280" r:id="rId6"/>
    <p:sldId id="281" r:id="rId7"/>
    <p:sldId id="282" r:id="rId8"/>
    <p:sldId id="288" r:id="rId9"/>
    <p:sldId id="289" r:id="rId10"/>
    <p:sldId id="278" r:id="rId11"/>
    <p:sldId id="283" r:id="rId12"/>
    <p:sldId id="284" r:id="rId13"/>
    <p:sldId id="285" r:id="rId14"/>
    <p:sldId id="286" r:id="rId15"/>
    <p:sldId id="292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C377B"/>
    <a:srgbClr val="0B387C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126" y="39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19/06/2018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6/19/2018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6/19/2018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5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3" y="2249074"/>
            <a:ext cx="3053867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6/19/2018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1" y="183334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1" y="183334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1" y="1805125"/>
            <a:ext cx="1221947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3" y="1833611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6/19/2018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3" y="1833611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6/19/2018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6/19/2018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4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81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3" y="952339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952339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6/19/2018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3" y="175120"/>
            <a:ext cx="8226855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11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52" indent="-45717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11" indent="-45717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54" indent="-34288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47" indent="-34288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09" indent="-34288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99" indent="-18287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44" indent="-18287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89" indent="-18287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04" indent="-18287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emf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emf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337" y="328273"/>
            <a:ext cx="8226855" cy="705332"/>
          </a:xfrm>
        </p:spPr>
        <p:txBody>
          <a:bodyPr>
            <a:normAutofit/>
          </a:bodyPr>
          <a:lstStyle/>
          <a:p>
            <a:r>
              <a:rPr lang="en-US" sz="2900" b="1" i="1" dirty="0"/>
              <a:t>Application : </a:t>
            </a:r>
            <a:r>
              <a:rPr lang="en-US" sz="2200" b="1" i="1" dirty="0"/>
              <a:t>CERN PS Booster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June 20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Paoluzzi BE-RF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416683" y="1057984"/>
            <a:ext cx="4777911" cy="1512700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Frequency range : 0.6 to 18 MHz</a:t>
            </a:r>
          </a:p>
          <a:p>
            <a:r>
              <a:rPr lang="en-US" dirty="0"/>
              <a:t>Total nominal voltage : </a:t>
            </a:r>
            <a:r>
              <a:rPr lang="en-US" dirty="0"/>
              <a:t>22 </a:t>
            </a:r>
            <a:r>
              <a:rPr lang="en-US" dirty="0"/>
              <a:t>kV </a:t>
            </a:r>
            <a:r>
              <a:rPr lang="en-US" dirty="0"/>
              <a:t>(Max 28 kV)</a:t>
            </a:r>
            <a:endParaRPr lang="en-US" dirty="0"/>
          </a:p>
          <a:p>
            <a:r>
              <a:rPr lang="en-US" dirty="0"/>
              <a:t>Cell voltage : Nominal </a:t>
            </a:r>
            <a:r>
              <a:rPr lang="en-US" dirty="0"/>
              <a:t>610 V </a:t>
            </a:r>
          </a:p>
          <a:p>
            <a:r>
              <a:rPr lang="en-US" dirty="0"/>
              <a:t>One Push-Pull amplifier per cell</a:t>
            </a:r>
          </a:p>
          <a:p>
            <a:r>
              <a:rPr lang="en-US" dirty="0"/>
              <a:t>36 </a:t>
            </a:r>
            <a:r>
              <a:rPr lang="en-US" dirty="0"/>
              <a:t>cells in groups of 6 per ring</a:t>
            </a:r>
          </a:p>
          <a:p>
            <a:r>
              <a:rPr lang="en-US" dirty="0"/>
              <a:t>144 cells total in the machine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505" y="680942"/>
            <a:ext cx="3268015" cy="19141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1843" y="2744542"/>
            <a:ext cx="3287884" cy="202724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3480521" y="2088668"/>
            <a:ext cx="2331999" cy="131175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84" y="2662839"/>
            <a:ext cx="3367849" cy="189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29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337" y="328273"/>
            <a:ext cx="8226855" cy="705332"/>
          </a:xfrm>
        </p:spPr>
        <p:txBody>
          <a:bodyPr>
            <a:normAutofit/>
          </a:bodyPr>
          <a:lstStyle/>
          <a:p>
            <a:r>
              <a:rPr lang="en-US" sz="2900" b="1" i="1" dirty="0"/>
              <a:t>Application : </a:t>
            </a:r>
            <a:r>
              <a:rPr lang="en-US" sz="2200" b="1" i="1" dirty="0"/>
              <a:t>CERN AD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June 20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Paoluzzi BE-RF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404847" y="1049784"/>
            <a:ext cx="4777911" cy="1512700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Frequency range : 0.174 to 3 MHz</a:t>
            </a:r>
          </a:p>
          <a:p>
            <a:r>
              <a:rPr lang="en-US" dirty="0"/>
              <a:t>Total nominal voltage : 3 kV </a:t>
            </a:r>
          </a:p>
          <a:p>
            <a:r>
              <a:rPr lang="en-US" dirty="0"/>
              <a:t>Cell voltage : Nominal </a:t>
            </a:r>
            <a:r>
              <a:rPr lang="en-US" dirty="0"/>
              <a:t>600 V (Max 800 V)</a:t>
            </a:r>
          </a:p>
          <a:p>
            <a:r>
              <a:rPr lang="en-US" dirty="0"/>
              <a:t>One Push-Pull </a:t>
            </a:r>
            <a:r>
              <a:rPr lang="en-US" dirty="0"/>
              <a:t>amplifier per cell</a:t>
            </a:r>
            <a:endParaRPr lang="en-US" dirty="0"/>
          </a:p>
          <a:p>
            <a:r>
              <a:rPr lang="en-US" dirty="0"/>
              <a:t>Group </a:t>
            </a:r>
            <a:r>
              <a:rPr lang="en-US" dirty="0"/>
              <a:t>of 5 cells</a:t>
            </a:r>
          </a:p>
          <a:p>
            <a:r>
              <a:rPr lang="en-US" dirty="0"/>
              <a:t>(Re-use of PSB Prototype system)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2287" y="1692916"/>
            <a:ext cx="4424517" cy="24791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041" y="2853433"/>
            <a:ext cx="3751775" cy="1318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59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337" y="328273"/>
            <a:ext cx="8226855" cy="705332"/>
          </a:xfrm>
        </p:spPr>
        <p:txBody>
          <a:bodyPr>
            <a:normAutofit/>
          </a:bodyPr>
          <a:lstStyle/>
          <a:p>
            <a:r>
              <a:rPr lang="en-US" sz="2900" b="1" i="1" dirty="0"/>
              <a:t>Application : </a:t>
            </a:r>
            <a:r>
              <a:rPr lang="en-US" sz="2200" b="1" i="1" dirty="0"/>
              <a:t>ELENA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June 20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Paoluzzi BE-RF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404847" y="1049784"/>
            <a:ext cx="4777911" cy="1512700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Frequency range : 0.15 to 2.3 MHz</a:t>
            </a:r>
          </a:p>
          <a:p>
            <a:r>
              <a:rPr lang="en-US" dirty="0"/>
              <a:t>Total nominal voltage : 500 V above 500 </a:t>
            </a:r>
            <a:r>
              <a:rPr lang="en-US" dirty="0"/>
              <a:t>kHz (Max 800 V)</a:t>
            </a:r>
            <a:endParaRPr lang="en-US" dirty="0"/>
          </a:p>
          <a:p>
            <a:r>
              <a:rPr lang="en-US" dirty="0"/>
              <a:t>		100 V below 500 kHz</a:t>
            </a:r>
          </a:p>
          <a:p>
            <a:r>
              <a:rPr lang="en-US" dirty="0"/>
              <a:t>One Push-Pull amplifier</a:t>
            </a:r>
            <a:endParaRPr lang="en-US" dirty="0"/>
          </a:p>
          <a:p>
            <a:r>
              <a:rPr lang="en-US" dirty="0"/>
              <a:t>Single cell</a:t>
            </a:r>
          </a:p>
          <a:p>
            <a:r>
              <a:rPr lang="en-US" dirty="0"/>
              <a:t>Special  vacuum chamber (</a:t>
            </a:r>
            <a:r>
              <a:rPr lang="en-US" dirty="0" err="1"/>
              <a:t>bakeable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416" y="934819"/>
            <a:ext cx="3106285" cy="272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05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337" y="328273"/>
            <a:ext cx="8226855" cy="705332"/>
          </a:xfrm>
        </p:spPr>
        <p:txBody>
          <a:bodyPr>
            <a:normAutofit/>
          </a:bodyPr>
          <a:lstStyle/>
          <a:p>
            <a:r>
              <a:rPr lang="en-US" sz="2900" b="1" i="1" dirty="0"/>
              <a:t>Application : </a:t>
            </a:r>
            <a:r>
              <a:rPr lang="en-US" sz="2200" b="1" i="1" dirty="0"/>
              <a:t>PS Longitudinal Damper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June 20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Paoluzzi BE-RF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404847" y="1049784"/>
            <a:ext cx="4777911" cy="1512700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Frequency range : 0.45 to 10 MHz</a:t>
            </a:r>
          </a:p>
          <a:p>
            <a:r>
              <a:rPr lang="en-US" dirty="0"/>
              <a:t>Total nominal voltage : 5 kV</a:t>
            </a:r>
          </a:p>
          <a:p>
            <a:r>
              <a:rPr lang="en-US" dirty="0"/>
              <a:t>Cell voltage : Nominal </a:t>
            </a:r>
            <a:r>
              <a:rPr lang="en-US" dirty="0"/>
              <a:t>830 V (Max 1000 V)</a:t>
            </a:r>
          </a:p>
          <a:p>
            <a:r>
              <a:rPr lang="en-US" dirty="0"/>
              <a:t>Two Single-Ended amplifiers per cell</a:t>
            </a:r>
            <a:endParaRPr lang="en-US" dirty="0"/>
          </a:p>
          <a:p>
            <a:r>
              <a:rPr lang="en-US" dirty="0"/>
              <a:t>Group of 6 cells</a:t>
            </a:r>
          </a:p>
          <a:p>
            <a:r>
              <a:rPr lang="en-US" dirty="0"/>
              <a:t>Displace RF Power Amplifier (radiation shielding)</a:t>
            </a:r>
          </a:p>
          <a:p>
            <a:r>
              <a:rPr lang="en-US" dirty="0"/>
              <a:t>Doubled RF Power (two amplifiers per cell)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2528" y="962724"/>
            <a:ext cx="3496061" cy="380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15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337" y="328273"/>
            <a:ext cx="8226855" cy="705332"/>
          </a:xfrm>
        </p:spPr>
        <p:txBody>
          <a:bodyPr>
            <a:normAutofit/>
          </a:bodyPr>
          <a:lstStyle/>
          <a:p>
            <a:r>
              <a:rPr lang="en-US" sz="2900" b="1" i="1" dirty="0"/>
              <a:t>Conclusion</a:t>
            </a:r>
            <a:endParaRPr lang="en-US" sz="2200" b="1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June 20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Paoluzzi BE-RF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404845" y="1204641"/>
            <a:ext cx="7043091" cy="2446741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37" indent="-285737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Modern Magnetic Alloys are nowadays a natural choice for low-medium energy </a:t>
            </a:r>
            <a:r>
              <a:rPr lang="en-US" b="1" dirty="0"/>
              <a:t>synchrotron </a:t>
            </a:r>
            <a:r>
              <a:rPr lang="en-US" b="1" dirty="0"/>
              <a:t>RF systems</a:t>
            </a:r>
          </a:p>
          <a:p>
            <a:pPr marL="285737" indent="-285737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Wide frequency ranges can be covered without tuning </a:t>
            </a:r>
            <a:endParaRPr lang="en-US" b="1" dirty="0"/>
          </a:p>
          <a:p>
            <a:pPr marL="285737" indent="-285737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Can be driven by solid-state amplifiers</a:t>
            </a:r>
            <a:endParaRPr lang="en-US" b="1" dirty="0"/>
          </a:p>
          <a:p>
            <a:pPr marL="285737" indent="-285737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The </a:t>
            </a:r>
            <a:r>
              <a:rPr lang="en-US" b="1" dirty="0"/>
              <a:t>configuration approach (maximum </a:t>
            </a:r>
            <a:r>
              <a:rPr lang="en-US" b="1" dirty="0"/>
              <a:t>bandwidth, </a:t>
            </a:r>
            <a:r>
              <a:rPr lang="en-US" b="1" dirty="0"/>
              <a:t>solid-state amplifier) proved </a:t>
            </a:r>
            <a:r>
              <a:rPr lang="en-US" b="1" dirty="0"/>
              <a:t>very </a:t>
            </a:r>
            <a:r>
              <a:rPr lang="en-US" b="1" dirty="0"/>
              <a:t>flexible at CERN</a:t>
            </a:r>
            <a:endParaRPr lang="en-US" b="1" dirty="0"/>
          </a:p>
          <a:p>
            <a:pPr marL="285737" indent="-285737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The system </a:t>
            </a:r>
            <a:r>
              <a:rPr lang="en-US" b="1" dirty="0"/>
              <a:t>seems also adapted for medical synchrotrons.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3775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9" y="2082429"/>
            <a:ext cx="8226855" cy="705332"/>
          </a:xfrm>
        </p:spPr>
        <p:txBody>
          <a:bodyPr>
            <a:normAutofit/>
          </a:bodyPr>
          <a:lstStyle/>
          <a:p>
            <a:pPr algn="ctr"/>
            <a:r>
              <a:rPr lang="en-US" sz="2900" b="1" i="1" dirty="0"/>
              <a:t>Thank you for your attention</a:t>
            </a:r>
            <a:endParaRPr lang="en-US" sz="2200" b="1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June 20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Paoluzzi BE-RF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10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Versatile Wideband RF System Design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June 20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Paoluzzi BE-RF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858085"/>
            <a:ext cx="2743200" cy="314740"/>
          </a:xfrm>
        </p:spPr>
        <p:txBody>
          <a:bodyPr/>
          <a:lstStyle/>
          <a:p>
            <a:r>
              <a:rPr lang="fr-CH" dirty="0" err="1"/>
              <a:t>M.Paoluzzi</a:t>
            </a:r>
            <a:r>
              <a:rPr lang="fr-CH" dirty="0"/>
              <a:t> – BE-RF</a:t>
            </a:r>
          </a:p>
        </p:txBody>
      </p:sp>
    </p:spTree>
    <p:extLst>
      <p:ext uri="{BB962C8B-B14F-4D97-AF65-F5344CB8AC3E}">
        <p14:creationId xmlns:p14="http://schemas.microsoft.com/office/powerpoint/2010/main" val="319585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487" y="204320"/>
            <a:ext cx="8226855" cy="705332"/>
          </a:xfrm>
        </p:spPr>
        <p:txBody>
          <a:bodyPr>
            <a:normAutofit fontScale="90000"/>
          </a:bodyPr>
          <a:lstStyle/>
          <a:p>
            <a:r>
              <a:rPr lang="en-US" sz="3200" b="1" i="1" dirty="0"/>
              <a:t>Same Basic Numbers from RF Point Of 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June 20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Paoluzzi BE-RF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593390" y="1141355"/>
            <a:ext cx="8093413" cy="2209727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37" indent="-285737">
              <a:buFont typeface="Arial" panose="020B0604020202020204" pitchFamily="34" charset="0"/>
              <a:buChar char="•"/>
            </a:pPr>
            <a:r>
              <a:rPr lang="en-US" dirty="0"/>
              <a:t>Synchrotrons </a:t>
            </a:r>
            <a:r>
              <a:rPr lang="en-US" dirty="0"/>
              <a:t>for </a:t>
            </a:r>
            <a:r>
              <a:rPr lang="en-US" dirty="0"/>
              <a:t>Hadron Therapy </a:t>
            </a:r>
            <a:r>
              <a:rPr lang="en-US" dirty="0"/>
              <a:t>typical energies :	</a:t>
            </a:r>
          </a:p>
          <a:p>
            <a:pPr marL="1190948" lvl="1" indent="-285737">
              <a:buFont typeface="Arial" panose="020B0604020202020204" pitchFamily="34" charset="0"/>
              <a:buChar char="•"/>
            </a:pPr>
            <a:r>
              <a:rPr lang="en-US" dirty="0"/>
              <a:t>Injection at few MeV</a:t>
            </a:r>
          </a:p>
          <a:p>
            <a:pPr marL="1190948" lvl="1" indent="-285737">
              <a:buFont typeface="Arial" panose="020B0604020202020204" pitchFamily="34" charset="0"/>
              <a:buChar char="•"/>
            </a:pPr>
            <a:r>
              <a:rPr lang="en-US" dirty="0"/>
              <a:t>Extraction at </a:t>
            </a:r>
            <a:r>
              <a:rPr lang="en-US" dirty="0"/>
              <a:t>few hundreds MeV</a:t>
            </a:r>
          </a:p>
          <a:p>
            <a:r>
              <a:rPr lang="en-US" sz="1200" b="1" i="1" dirty="0"/>
              <a:t>	Particles</a:t>
            </a:r>
            <a:r>
              <a:rPr lang="en-US" sz="1200" b="1" i="1" dirty="0"/>
              <a:t>’ </a:t>
            </a:r>
            <a:r>
              <a:rPr lang="en-US" sz="1200" b="1" i="1" dirty="0">
                <a:latin typeface="Symbol" panose="05050102010706020507" pitchFamily="18" charset="2"/>
              </a:rPr>
              <a:t>b</a:t>
            </a:r>
            <a:r>
              <a:rPr lang="en-US" sz="1200" b="1" i="1" dirty="0"/>
              <a:t> </a:t>
            </a:r>
            <a:r>
              <a:rPr lang="en-US" sz="1200" b="1" i="1" dirty="0"/>
              <a:t>substantial </a:t>
            </a:r>
            <a:r>
              <a:rPr lang="en-US" sz="1200" b="1" i="1" dirty="0"/>
              <a:t>increases from injection to </a:t>
            </a:r>
            <a:r>
              <a:rPr lang="en-US" sz="1200" b="1" i="1" dirty="0"/>
              <a:t>extraction</a:t>
            </a:r>
          </a:p>
          <a:p>
            <a:endParaRPr lang="en-US" sz="1200" b="1" i="1" dirty="0"/>
          </a:p>
          <a:p>
            <a:pPr marL="285737" indent="-285737">
              <a:buFont typeface="Arial" panose="020B0604020202020204" pitchFamily="34" charset="0"/>
              <a:buChar char="•"/>
            </a:pPr>
            <a:r>
              <a:rPr lang="en-US" dirty="0"/>
              <a:t>Beam </a:t>
            </a:r>
            <a:r>
              <a:rPr lang="en-US" dirty="0"/>
              <a:t>revolution </a:t>
            </a:r>
            <a:r>
              <a:rPr lang="en-US" dirty="0"/>
              <a:t>frequency :</a:t>
            </a:r>
          </a:p>
          <a:p>
            <a:pPr marL="1190948" lvl="1" indent="-285737">
              <a:buFont typeface="Arial" panose="020B0604020202020204" pitchFamily="34" charset="0"/>
              <a:buChar char="•"/>
            </a:pPr>
            <a:r>
              <a:rPr lang="en-US" dirty="0"/>
              <a:t>Injection at few hundreds </a:t>
            </a:r>
            <a:r>
              <a:rPr lang="en-US" dirty="0"/>
              <a:t>of </a:t>
            </a:r>
            <a:r>
              <a:rPr lang="en-US" dirty="0"/>
              <a:t>kHz</a:t>
            </a:r>
          </a:p>
          <a:p>
            <a:pPr marL="1190948" lvl="1" indent="-285737">
              <a:buFont typeface="Arial" panose="020B0604020202020204" pitchFamily="34" charset="0"/>
              <a:buChar char="•"/>
            </a:pPr>
            <a:r>
              <a:rPr lang="en-US" dirty="0"/>
              <a:t>Extraction at </a:t>
            </a:r>
            <a:r>
              <a:rPr lang="en-US" dirty="0"/>
              <a:t>few </a:t>
            </a:r>
            <a:r>
              <a:rPr lang="en-US" dirty="0"/>
              <a:t>MHz (10-20 MHz for small machines)</a:t>
            </a:r>
            <a:endParaRPr lang="en-US" dirty="0"/>
          </a:p>
          <a:p>
            <a:r>
              <a:rPr lang="en-US" sz="1200" b="1" i="1" dirty="0"/>
              <a:t>	Large frequency </a:t>
            </a:r>
            <a:r>
              <a:rPr lang="en-US" sz="1200" b="1" i="1" dirty="0"/>
              <a:t>range </a:t>
            </a:r>
            <a:r>
              <a:rPr lang="en-US" sz="1200" b="1" i="1" dirty="0" err="1"/>
              <a:t>f</a:t>
            </a:r>
            <a:r>
              <a:rPr lang="en-US" sz="1200" b="1" i="1" baseline="-25000" dirty="0" err="1"/>
              <a:t>ext</a:t>
            </a:r>
            <a:r>
              <a:rPr lang="en-US" sz="1200" b="1" i="1" dirty="0"/>
              <a:t>/</a:t>
            </a:r>
            <a:r>
              <a:rPr lang="en-US" sz="1200" b="1" i="1" dirty="0" err="1"/>
              <a:t>f</a:t>
            </a:r>
            <a:r>
              <a:rPr lang="en-US" sz="1200" b="1" i="1" baseline="-25000" dirty="0" err="1"/>
              <a:t>inj</a:t>
            </a:r>
            <a:r>
              <a:rPr lang="en-US" sz="1200" b="1" i="1" dirty="0"/>
              <a:t>≈ </a:t>
            </a:r>
            <a:r>
              <a:rPr lang="en-US" sz="1200" b="1" i="1" dirty="0"/>
              <a:t>10 or </a:t>
            </a:r>
            <a:r>
              <a:rPr lang="en-US" sz="1200" b="1" i="1" dirty="0"/>
              <a:t>higher</a:t>
            </a:r>
          </a:p>
          <a:p>
            <a:pPr marL="285737" indent="-285737">
              <a:buFont typeface="Arial" panose="020B0604020202020204" pitchFamily="34" charset="0"/>
              <a:buChar char="•"/>
            </a:pPr>
            <a:endParaRPr lang="en-US" dirty="0"/>
          </a:p>
          <a:p>
            <a:pPr marL="285737" indent="-285737">
              <a:buFont typeface="Arial" panose="020B0604020202020204" pitchFamily="34" charset="0"/>
              <a:buChar char="•"/>
            </a:pPr>
            <a:r>
              <a:rPr lang="en-US" dirty="0"/>
              <a:t>For </a:t>
            </a:r>
            <a:r>
              <a:rPr lang="en-US" dirty="0"/>
              <a:t>slow cycling machines required voltage are few </a:t>
            </a:r>
            <a:r>
              <a:rPr lang="en-US" dirty="0"/>
              <a:t>kV (tens of kV or RCS)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84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337" y="172637"/>
            <a:ext cx="8226855" cy="705332"/>
          </a:xfrm>
        </p:spPr>
        <p:txBody>
          <a:bodyPr>
            <a:normAutofit/>
          </a:bodyPr>
          <a:lstStyle/>
          <a:p>
            <a:r>
              <a:rPr lang="en-US" sz="2900" b="1" i="1" dirty="0"/>
              <a:t>Modern Magnetic Alloys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June 20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Paoluzzi BE-RF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609600" y="1351262"/>
            <a:ext cx="7468757" cy="355292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Modern Magnetic Alloys (MA) are now of common use for RF cavities up to 10 – 20 </a:t>
            </a:r>
            <a:r>
              <a:rPr lang="en-US" dirty="0" err="1"/>
              <a:t>MHz.</a:t>
            </a:r>
            <a:r>
              <a:rPr lang="en-US" dirty="0"/>
              <a:t> Among others :</a:t>
            </a:r>
          </a:p>
          <a:p>
            <a:pPr marL="1790610" lvl="1" indent="-173030">
              <a:buFont typeface="Arial" panose="020B0604020202020204" pitchFamily="34" charset="0"/>
              <a:buChar char="•"/>
            </a:pPr>
            <a:r>
              <a:rPr lang="en-US" sz="1100" dirty="0" err="1"/>
              <a:t>Vitrovac</a:t>
            </a:r>
            <a:r>
              <a:rPr lang="en-US" sz="1100" dirty="0"/>
              <a:t> from </a:t>
            </a:r>
            <a:r>
              <a:rPr lang="en-US" sz="1100" dirty="0" err="1"/>
              <a:t>Vacuumschmelze</a:t>
            </a:r>
            <a:r>
              <a:rPr lang="en-US" sz="1100" dirty="0"/>
              <a:t> (CNAO)</a:t>
            </a:r>
          </a:p>
          <a:p>
            <a:pPr marL="1790610" lvl="1" indent="-173030">
              <a:buFont typeface="Arial" panose="020B0604020202020204" pitchFamily="34" charset="0"/>
              <a:buChar char="•"/>
            </a:pPr>
            <a:r>
              <a:rPr lang="en-US" sz="1100" dirty="0" err="1"/>
              <a:t>Nanoperm</a:t>
            </a:r>
            <a:r>
              <a:rPr lang="en-US" sz="1100" dirty="0"/>
              <a:t> from </a:t>
            </a:r>
            <a:r>
              <a:rPr lang="en-US" sz="1100" dirty="0" err="1"/>
              <a:t>Magnetec</a:t>
            </a:r>
            <a:r>
              <a:rPr lang="en-US" sz="1100" dirty="0"/>
              <a:t> (GSI)</a:t>
            </a:r>
          </a:p>
          <a:p>
            <a:pPr marL="1790610" lvl="1" indent="-173030">
              <a:buFont typeface="Arial" panose="020B0604020202020204" pitchFamily="34" charset="0"/>
              <a:buChar char="•"/>
            </a:pPr>
            <a:r>
              <a:rPr lang="en-US" sz="1100" dirty="0" err="1"/>
              <a:t>Finemet</a:t>
            </a:r>
            <a:r>
              <a:rPr lang="en-US" sz="1100" dirty="0"/>
              <a:t> from Hitachi Metals (CERN, </a:t>
            </a:r>
            <a:r>
              <a:rPr lang="en-US" sz="1100" dirty="0" err="1"/>
              <a:t>MedAustron</a:t>
            </a:r>
            <a:r>
              <a:rPr lang="en-US" sz="1100" dirty="0"/>
              <a:t>, J-PARC</a:t>
            </a:r>
            <a:r>
              <a:rPr lang="en-US" sz="1100" dirty="0"/>
              <a:t>)</a:t>
            </a:r>
          </a:p>
          <a:p>
            <a:pPr marL="1790610" lvl="1" indent="-173030">
              <a:buFont typeface="Arial" panose="020B0604020202020204" pitchFamily="34" charset="0"/>
              <a:buChar char="•"/>
            </a:pPr>
            <a:r>
              <a:rPr lang="en-US" sz="1100" dirty="0"/>
              <a:t>FS from Toshiba (HIMAC)</a:t>
            </a:r>
          </a:p>
          <a:p>
            <a:pPr marL="1790610" lvl="1" indent="-173030">
              <a:buFont typeface="Arial" panose="020B0604020202020204" pitchFamily="34" charset="0"/>
              <a:buChar char="•"/>
            </a:pPr>
            <a:endParaRPr lang="en-US" sz="1100" dirty="0"/>
          </a:p>
          <a:p>
            <a:r>
              <a:rPr lang="en-US" dirty="0"/>
              <a:t>All MA exhibit a low quality factor allowing wideband operation 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→</a:t>
            </a:r>
            <a:r>
              <a:rPr lang="en-US" dirty="0"/>
              <a:t>  no tuning</a:t>
            </a:r>
          </a:p>
          <a:p>
            <a:pPr marL="285737" indent="-285737">
              <a:buFont typeface="Arial" panose="020B0604020202020204" pitchFamily="34" charset="0"/>
              <a:buChar char="•"/>
            </a:pPr>
            <a:endParaRPr lang="en-US" sz="300" dirty="0"/>
          </a:p>
          <a:p>
            <a:r>
              <a:rPr lang="en-US" dirty="0"/>
              <a:t>Saturation and Curie temperature are substantially higher than for ferrite </a:t>
            </a:r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</a:rPr>
              <a:t>→</a:t>
            </a:r>
            <a:r>
              <a:rPr lang="en-US" dirty="0"/>
              <a:t> higher acceleration gradient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39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337" y="172637"/>
            <a:ext cx="8226855" cy="705332"/>
          </a:xfrm>
        </p:spPr>
        <p:txBody>
          <a:bodyPr>
            <a:normAutofit/>
          </a:bodyPr>
          <a:lstStyle/>
          <a:p>
            <a:r>
              <a:rPr lang="en-US" sz="2900" b="1" i="1" dirty="0"/>
              <a:t>Basic Cell : </a:t>
            </a:r>
            <a:r>
              <a:rPr lang="en-US" sz="2000" b="1" i="1" dirty="0"/>
              <a:t>Basic Choices</a:t>
            </a:r>
            <a:endParaRPr lang="en-US" sz="2900" b="1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June 20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Paoluzzi BE-RF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716620" y="966777"/>
            <a:ext cx="7468757" cy="482972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/>
              <a:t>New RF system for the CERN PS Booster RF upgrade project</a:t>
            </a:r>
          </a:p>
          <a:p>
            <a:pPr algn="ctr"/>
            <a:r>
              <a:rPr lang="en-US" b="1" dirty="0"/>
              <a:t>Design to replace the three existing ones (C02, C04 and C16)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→</a:t>
            </a:r>
            <a:r>
              <a:rPr lang="en-US" sz="1051" b="1" dirty="0"/>
              <a:t> </a:t>
            </a:r>
            <a:r>
              <a:rPr lang="en-US" b="1" dirty="0"/>
              <a:t>0.6 to 18 MHz</a:t>
            </a:r>
          </a:p>
          <a:p>
            <a:pPr algn="ctr"/>
            <a:endParaRPr lang="en-US" sz="1200" dirty="0"/>
          </a:p>
        </p:txBody>
      </p:sp>
      <p:pic>
        <p:nvPicPr>
          <p:cNvPr id="13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36" y="1721650"/>
            <a:ext cx="3050141" cy="188666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ZoneTexte 16"/>
          <p:cNvSpPr txBox="1"/>
          <p:nvPr/>
        </p:nvSpPr>
        <p:spPr>
          <a:xfrm>
            <a:off x="3537602" y="1681894"/>
            <a:ext cx="51248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Selected material </a:t>
            </a:r>
            <a:r>
              <a:rPr lang="en-US" sz="1200" dirty="0" err="1"/>
              <a:t>Finemet</a:t>
            </a:r>
            <a:r>
              <a:rPr lang="en-US" sz="1200" baseline="30000" dirty="0"/>
              <a:t>®</a:t>
            </a:r>
            <a:r>
              <a:rPr lang="en-US" sz="1200" dirty="0"/>
              <a:t> FT3L</a:t>
            </a:r>
          </a:p>
          <a:p>
            <a:endParaRPr lang="en-US" sz="1200" dirty="0"/>
          </a:p>
          <a:p>
            <a:r>
              <a:rPr lang="en-US" sz="1200" dirty="0"/>
              <a:t>At low and mid frequency, stacking more cores across a gap proportionally increases the total impedance.</a:t>
            </a:r>
          </a:p>
          <a:p>
            <a:endParaRPr lang="en-US" sz="1200" dirty="0"/>
          </a:p>
          <a:p>
            <a:r>
              <a:rPr lang="en-US" sz="1200" dirty="0"/>
              <a:t>At high frequency the response is mainly limited by the structure capacitance that becomes effective earlier.</a:t>
            </a:r>
          </a:p>
          <a:p>
            <a:endParaRPr lang="en-US" sz="1200" dirty="0"/>
          </a:p>
          <a:p>
            <a:r>
              <a:rPr lang="en-US" sz="1200" dirty="0"/>
              <a:t>Full exploitation of wideband characteristics when using a single core or one on each side of the gap driven in push-pull.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0173" y="3608320"/>
            <a:ext cx="1479535" cy="122494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7302" y="3688251"/>
            <a:ext cx="2558853" cy="96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90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337" y="172637"/>
            <a:ext cx="8226855" cy="705332"/>
          </a:xfrm>
        </p:spPr>
        <p:txBody>
          <a:bodyPr>
            <a:normAutofit/>
          </a:bodyPr>
          <a:lstStyle/>
          <a:p>
            <a:r>
              <a:rPr lang="en-US" sz="2900" b="1" i="1" dirty="0"/>
              <a:t>Basic Cell : </a:t>
            </a:r>
            <a:r>
              <a:rPr lang="en-US" sz="2000" b="1" i="1" dirty="0"/>
              <a:t>Dimensions, Cooling, RF Voltage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June 20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Paoluzzi BE-RF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31" descr="Photo0285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406669" y="3108865"/>
            <a:ext cx="2041523" cy="1454983"/>
          </a:xfrm>
          <a:prstGeom prst="rect">
            <a:avLst/>
          </a:prstGeom>
          <a:ln w="25400" cmpd="sng">
            <a:noFill/>
          </a:ln>
        </p:spPr>
      </p:pic>
      <p:graphicFrame>
        <p:nvGraphicFramePr>
          <p:cNvPr id="9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327614"/>
              </p:ext>
            </p:extLst>
          </p:nvPr>
        </p:nvGraphicFramePr>
        <p:xfrm>
          <a:off x="406668" y="1319867"/>
          <a:ext cx="5125333" cy="1548971"/>
        </p:xfrm>
        <a:graphic>
          <a:graphicData uri="http://schemas.openxmlformats.org/drawingml/2006/table">
            <a:tbl>
              <a:tblPr/>
              <a:tblGrid>
                <a:gridCol w="1829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54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07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4897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Times New Roman"/>
                          <a:ea typeface="Calibri"/>
                          <a:cs typeface="Times New Roman"/>
                        </a:rPr>
                        <a:t>750 W </a:t>
                      </a:r>
                      <a:endParaRPr lang="fr-CH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Times New Roman"/>
                          <a:ea typeface="Calibri"/>
                          <a:cs typeface="Times New Roman"/>
                        </a:rPr>
                        <a:t>Water </a:t>
                      </a:r>
                      <a:r>
                        <a:rPr lang="en-GB" sz="900" i="1" dirty="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en-GB" sz="900" baseline="-25000" dirty="0">
                          <a:latin typeface="Times New Roman"/>
                          <a:ea typeface="Calibri"/>
                          <a:cs typeface="Times New Roman"/>
                        </a:rPr>
                        <a:t>in</a:t>
                      </a:r>
                      <a:r>
                        <a:rPr lang="en-GB" sz="900" dirty="0">
                          <a:latin typeface="Times New Roman"/>
                          <a:ea typeface="Calibri"/>
                          <a:cs typeface="Times New Roman"/>
                        </a:rPr>
                        <a:t>=18 ˚C </a:t>
                      </a:r>
                      <a:endParaRPr lang="fr-CH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Times New Roman"/>
                          <a:ea typeface="Calibri"/>
                          <a:cs typeface="Times New Roman"/>
                        </a:rPr>
                        <a:t>Water </a:t>
                      </a:r>
                      <a:r>
                        <a:rPr lang="en-GB" sz="900" i="1" dirty="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en-GB" sz="900" baseline="-25000" dirty="0">
                          <a:latin typeface="Times New Roman"/>
                          <a:ea typeface="Calibri"/>
                          <a:cs typeface="Times New Roman"/>
                        </a:rPr>
                        <a:t>out</a:t>
                      </a:r>
                      <a:r>
                        <a:rPr lang="en-GB" sz="900" dirty="0">
                          <a:latin typeface="Times New Roman"/>
                          <a:ea typeface="Calibri"/>
                          <a:cs typeface="Times New Roman"/>
                        </a:rPr>
                        <a:t>=33 ˚C</a:t>
                      </a:r>
                      <a:endParaRPr lang="fr-CH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>
                          <a:latin typeface="Times New Roman"/>
                          <a:ea typeface="Calibri"/>
                          <a:cs typeface="Times New Roman"/>
                        </a:rPr>
                        <a:t>3 litres/min</a:t>
                      </a:r>
                      <a:endParaRPr lang="fr-CH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9726" y="1362736"/>
            <a:ext cx="1727559" cy="1503444"/>
          </a:xfrm>
          <a:prstGeom prst="rect">
            <a:avLst/>
          </a:prstGeom>
          <a:noFill/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0337" y="1352425"/>
            <a:ext cx="2250496" cy="1503444"/>
          </a:xfrm>
          <a:prstGeom prst="rect">
            <a:avLst/>
          </a:prstGeom>
          <a:noFill/>
        </p:spPr>
      </p:pic>
      <p:sp>
        <p:nvSpPr>
          <p:cNvPr id="17" name="ZoneTexte 18"/>
          <p:cNvSpPr txBox="1"/>
          <p:nvPr/>
        </p:nvSpPr>
        <p:spPr>
          <a:xfrm>
            <a:off x="351203" y="822118"/>
            <a:ext cx="8008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 Core dimensions dictated by PS Booster </a:t>
            </a:r>
            <a:r>
              <a:rPr lang="en-US" sz="1400" b="1" dirty="0"/>
              <a:t>limitations : </a:t>
            </a:r>
            <a:r>
              <a:rPr lang="en-US" sz="1400" b="1" dirty="0"/>
              <a:t>330/200/25 </a:t>
            </a:r>
            <a:r>
              <a:rPr lang="en-US" sz="1400" b="1" dirty="0"/>
              <a:t>mm.</a:t>
            </a:r>
          </a:p>
          <a:p>
            <a:pPr algn="ctr"/>
            <a:r>
              <a:rPr lang="en-US" sz="1400" b="1" dirty="0"/>
              <a:t> Indirect </a:t>
            </a:r>
            <a:r>
              <a:rPr lang="en-US" sz="1400" b="1" dirty="0"/>
              <a:t>water </a:t>
            </a:r>
            <a:r>
              <a:rPr lang="en-US" sz="1400" b="1" dirty="0"/>
              <a:t>cooling selected.</a:t>
            </a:r>
            <a:endParaRPr lang="en-US" sz="1400" b="1" dirty="0"/>
          </a:p>
        </p:txBody>
      </p:sp>
      <p:sp>
        <p:nvSpPr>
          <p:cNvPr id="19" name="ZoneTexte 17"/>
          <p:cNvSpPr txBox="1"/>
          <p:nvPr/>
        </p:nvSpPr>
        <p:spPr>
          <a:xfrm>
            <a:off x="2614433" y="3104774"/>
            <a:ext cx="61683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Assuming 100°C maximum in the core one ring can dissipate 1 kW. </a:t>
            </a:r>
          </a:p>
          <a:p>
            <a:endParaRPr lang="en-US" sz="800" dirty="0"/>
          </a:p>
          <a:p>
            <a:r>
              <a:rPr lang="en-US" sz="1200" dirty="0"/>
              <a:t>From measure RF losses, a two cores cell can provide 0.7 - 1.5 </a:t>
            </a:r>
            <a:r>
              <a:rPr lang="en-US" sz="1200" dirty="0" err="1"/>
              <a:t>kV</a:t>
            </a:r>
            <a:r>
              <a:rPr lang="en-US" sz="1200" baseline="-25000" dirty="0" err="1"/>
              <a:t>PK</a:t>
            </a:r>
            <a:r>
              <a:rPr lang="en-US" sz="1200" dirty="0"/>
              <a:t> in the frequency range 0.1 - 100 </a:t>
            </a:r>
            <a:r>
              <a:rPr lang="en-US" sz="1200" dirty="0" err="1"/>
              <a:t>MHz.</a:t>
            </a:r>
            <a:endParaRPr lang="en-US" sz="1200" dirty="0"/>
          </a:p>
          <a:p>
            <a:endParaRPr lang="en-US" sz="800" dirty="0"/>
          </a:p>
          <a:p>
            <a:r>
              <a:rPr lang="en-US" sz="1200" dirty="0"/>
              <a:t>This power level </a:t>
            </a:r>
            <a:r>
              <a:rPr lang="en-US" sz="1200" dirty="0"/>
              <a:t>can be provided by </a:t>
            </a:r>
            <a:r>
              <a:rPr lang="en-US" sz="1200" dirty="0"/>
              <a:t>a compact solid-state amplifier.</a:t>
            </a:r>
          </a:p>
          <a:p>
            <a:endParaRPr lang="en-US" sz="1200" dirty="0"/>
          </a:p>
          <a:p>
            <a:r>
              <a:rPr lang="en-US" sz="1200" dirty="0"/>
              <a:t>The cell longitudinal length </a:t>
            </a:r>
            <a:r>
              <a:rPr lang="en-US" sz="1200" dirty="0"/>
              <a:t>is </a:t>
            </a:r>
            <a:r>
              <a:rPr lang="en-US" sz="1200" dirty="0"/>
              <a:t>130 mm.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0226" y="1319871"/>
            <a:ext cx="2336575" cy="1522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56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337" y="172637"/>
            <a:ext cx="8226855" cy="705332"/>
          </a:xfrm>
        </p:spPr>
        <p:txBody>
          <a:bodyPr>
            <a:normAutofit/>
          </a:bodyPr>
          <a:lstStyle/>
          <a:p>
            <a:r>
              <a:rPr lang="en-US" sz="2900" b="1" i="1" dirty="0"/>
              <a:t>Basic Cell : </a:t>
            </a:r>
            <a:r>
              <a:rPr lang="en-US" sz="2000" b="1" i="1" dirty="0"/>
              <a:t>RF Power Amplifier</a:t>
            </a:r>
            <a:endParaRPr lang="en-US" sz="3200" b="1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June 20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4767265"/>
            <a:ext cx="2895600" cy="273844"/>
          </a:xfrm>
        </p:spPr>
        <p:txBody>
          <a:bodyPr/>
          <a:lstStyle/>
          <a:p>
            <a:r>
              <a:rPr lang="en-US" dirty="0"/>
              <a:t>M. Paoluzzi BE-RF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1181" y="1022033"/>
            <a:ext cx="1584176" cy="1696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701" y="2862770"/>
            <a:ext cx="1083899" cy="177898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3198" y="2870438"/>
            <a:ext cx="802895" cy="1745105"/>
          </a:xfrm>
          <a:prstGeom prst="rect">
            <a:avLst/>
          </a:prstGeom>
        </p:spPr>
      </p:pic>
      <p:sp>
        <p:nvSpPr>
          <p:cNvPr id="29" name="Text Placeholder 5"/>
          <p:cNvSpPr txBox="1">
            <a:spLocks/>
          </p:cNvSpPr>
          <p:nvPr/>
        </p:nvSpPr>
        <p:spPr>
          <a:xfrm>
            <a:off x="376336" y="1240637"/>
            <a:ext cx="6096251" cy="3156508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37" indent="-285737">
              <a:buFont typeface="Arial" panose="020B0604020202020204" pitchFamily="34" charset="0"/>
              <a:buChar char="•"/>
            </a:pPr>
            <a:r>
              <a:rPr lang="en-US" dirty="0"/>
              <a:t>Best RF performances achievable with the RF Power amplifier </a:t>
            </a:r>
            <a:r>
              <a:rPr lang="en-US" dirty="0"/>
              <a:t>placed near </a:t>
            </a:r>
            <a:r>
              <a:rPr lang="en-US" dirty="0"/>
              <a:t>by the load.</a:t>
            </a:r>
          </a:p>
          <a:p>
            <a:pPr marL="285737" indent="-285737">
              <a:buFont typeface="Arial" panose="020B0604020202020204" pitchFamily="34" charset="0"/>
              <a:buChar char="•"/>
            </a:pPr>
            <a:r>
              <a:rPr lang="en-US" dirty="0"/>
              <a:t>Single box </a:t>
            </a:r>
            <a:r>
              <a:rPr lang="en-US" dirty="0"/>
              <a:t>(H323/D295/W120 mm) containing </a:t>
            </a:r>
            <a:r>
              <a:rPr lang="en-US" dirty="0"/>
              <a:t>two 1.6 kW power stages with </a:t>
            </a:r>
            <a:r>
              <a:rPr lang="en-US" dirty="0"/>
              <a:t>common </a:t>
            </a:r>
            <a:r>
              <a:rPr lang="en-US" dirty="0"/>
              <a:t>drive. </a:t>
            </a:r>
            <a:endParaRPr lang="en-US" dirty="0"/>
          </a:p>
          <a:p>
            <a:pPr marL="1190948" lvl="1" indent="-285737">
              <a:buFont typeface="Arial" panose="020B0604020202020204" pitchFamily="34" charset="0"/>
              <a:buChar char="•"/>
            </a:pPr>
            <a:r>
              <a:rPr lang="en-US" dirty="0"/>
              <a:t>Push-pull version with two 2 x 1.6 kW outputs</a:t>
            </a:r>
          </a:p>
          <a:p>
            <a:pPr marL="1190948" lvl="1" indent="-285737">
              <a:buFont typeface="Arial" panose="020B0604020202020204" pitchFamily="34" charset="0"/>
              <a:buChar char="•"/>
            </a:pPr>
            <a:r>
              <a:rPr lang="en-US" dirty="0"/>
              <a:t>Single-ended version </a:t>
            </a:r>
            <a:r>
              <a:rPr lang="en-US" dirty="0"/>
              <a:t>with </a:t>
            </a:r>
            <a:r>
              <a:rPr lang="en-US" dirty="0"/>
              <a:t>single 3.2 </a:t>
            </a:r>
            <a:r>
              <a:rPr lang="en-US" dirty="0"/>
              <a:t>kW </a:t>
            </a:r>
            <a:r>
              <a:rPr lang="en-US" dirty="0"/>
              <a:t>output</a:t>
            </a:r>
            <a:endParaRPr lang="en-US" dirty="0"/>
          </a:p>
          <a:p>
            <a:pPr marL="285737" indent="-285737">
              <a:buFont typeface="Arial" panose="020B0604020202020204" pitchFamily="34" charset="0"/>
              <a:buChar char="•"/>
            </a:pPr>
            <a:r>
              <a:rPr lang="en-US" dirty="0"/>
              <a:t>Operation frequency 0.1 MHz to 70 MHz (limited power above 10 MHz).</a:t>
            </a:r>
            <a:endParaRPr lang="en-US" dirty="0"/>
          </a:p>
          <a:p>
            <a:pPr marL="285737" indent="-285737">
              <a:buFont typeface="Arial" panose="020B0604020202020204" pitchFamily="34" charset="0"/>
              <a:buChar char="•"/>
            </a:pPr>
            <a:r>
              <a:rPr lang="en-US" dirty="0"/>
              <a:t>Plug-in unit.</a:t>
            </a:r>
          </a:p>
          <a:p>
            <a:pPr marL="285737" indent="-285737">
              <a:buFont typeface="Arial" panose="020B0604020202020204" pitchFamily="34" charset="0"/>
              <a:buChar char="•"/>
            </a:pPr>
            <a:r>
              <a:rPr lang="en-US" dirty="0"/>
              <a:t>Peculiar configuration selected to minimizes complexity and allow implementation of fast RF feedback.</a:t>
            </a:r>
          </a:p>
          <a:p>
            <a:pPr marL="285737" indent="-285737">
              <a:buFont typeface="Arial" panose="020B0604020202020204" pitchFamily="34" charset="0"/>
              <a:buChar char="•"/>
            </a:pPr>
            <a:r>
              <a:rPr lang="en-US" dirty="0"/>
              <a:t>Radiation tolerant devices and design including radiation effects compensation.</a:t>
            </a:r>
          </a:p>
          <a:p>
            <a:pPr marL="285737" indent="-285737">
              <a:buFont typeface="Arial" panose="020B0604020202020204" pitchFamily="34" charset="0"/>
              <a:buChar char="•"/>
            </a:pPr>
            <a:r>
              <a:rPr lang="en-US" dirty="0"/>
              <a:t>De-rated use of power devices, built-in redundancy and reserves</a:t>
            </a:r>
          </a:p>
          <a:p>
            <a:pPr marL="285737" indent="-285737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44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337" y="172637"/>
            <a:ext cx="8226855" cy="705332"/>
          </a:xfrm>
        </p:spPr>
        <p:txBody>
          <a:bodyPr>
            <a:normAutofit/>
          </a:bodyPr>
          <a:lstStyle/>
          <a:p>
            <a:r>
              <a:rPr lang="en-US" sz="2900" b="1" i="1" dirty="0"/>
              <a:t>Basic Cell : </a:t>
            </a:r>
            <a:r>
              <a:rPr lang="en-US" sz="2000" b="1" i="1" dirty="0"/>
              <a:t>Layout and response</a:t>
            </a:r>
            <a:endParaRPr lang="en-US" sz="3200" b="1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June 20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4767265"/>
            <a:ext cx="2895600" cy="273844"/>
          </a:xfrm>
        </p:spPr>
        <p:txBody>
          <a:bodyPr/>
          <a:lstStyle/>
          <a:p>
            <a:r>
              <a:rPr lang="en-US" dirty="0"/>
              <a:t>M. Paoluzzi BE-RF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9" name="Text Placeholder 5"/>
          <p:cNvSpPr txBox="1">
            <a:spLocks/>
          </p:cNvSpPr>
          <p:nvPr/>
        </p:nvSpPr>
        <p:spPr>
          <a:xfrm>
            <a:off x="452106" y="964462"/>
            <a:ext cx="5012351" cy="185815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37" indent="-285737">
              <a:buFont typeface="Arial" panose="020B0604020202020204" pitchFamily="34" charset="0"/>
              <a:buChar char="•"/>
            </a:pPr>
            <a:r>
              <a:rPr lang="en-US" sz="1200" dirty="0"/>
              <a:t>Operation </a:t>
            </a:r>
            <a:r>
              <a:rPr lang="en-US" sz="1200" dirty="0"/>
              <a:t>from </a:t>
            </a:r>
            <a:r>
              <a:rPr lang="en-US" sz="1200" dirty="0"/>
              <a:t>100 </a:t>
            </a:r>
            <a:r>
              <a:rPr lang="en-US" sz="1200" dirty="0"/>
              <a:t>kHz to 20 </a:t>
            </a:r>
            <a:r>
              <a:rPr lang="en-US" sz="1200" dirty="0"/>
              <a:t>MHz</a:t>
            </a:r>
          </a:p>
          <a:p>
            <a:pPr marL="285737" indent="-285737">
              <a:buFont typeface="Arial" panose="020B0604020202020204" pitchFamily="34" charset="0"/>
              <a:buChar char="•"/>
            </a:pPr>
            <a:r>
              <a:rPr lang="en-US" sz="1200" dirty="0"/>
              <a:t>With Push-Pull amplifier:</a:t>
            </a:r>
            <a:endParaRPr lang="en-US" sz="1200" dirty="0"/>
          </a:p>
          <a:p>
            <a:pPr marL="447651" lvl="1" indent="-180966">
              <a:buFont typeface="Arial" panose="020B0604020202020204" pitchFamily="34" charset="0"/>
              <a:buChar char="•"/>
            </a:pPr>
            <a:r>
              <a:rPr lang="en-US" sz="1000" dirty="0"/>
              <a:t>800 </a:t>
            </a:r>
            <a:r>
              <a:rPr lang="en-US" sz="1000" dirty="0"/>
              <a:t>V</a:t>
            </a:r>
            <a:r>
              <a:rPr lang="en-US" sz="1000" baseline="-25000" dirty="0"/>
              <a:t>PK</a:t>
            </a:r>
            <a:r>
              <a:rPr lang="en-US" sz="1000" dirty="0"/>
              <a:t> from 0.5 MHz to 5 </a:t>
            </a:r>
            <a:r>
              <a:rPr lang="en-US" sz="1000" dirty="0"/>
              <a:t>MHz (limitations outside this range)</a:t>
            </a:r>
            <a:endParaRPr lang="en-US" sz="1000" dirty="0"/>
          </a:p>
          <a:p>
            <a:pPr marL="285737" indent="-285737">
              <a:buFont typeface="Arial" panose="020B0604020202020204" pitchFamily="34" charset="0"/>
              <a:buChar char="•"/>
            </a:pPr>
            <a:r>
              <a:rPr lang="en-US" sz="1200" dirty="0"/>
              <a:t>With Single-Ended amplifier on each side</a:t>
            </a:r>
          </a:p>
          <a:p>
            <a:pPr marL="447651" lvl="1" indent="-180966">
              <a:buFont typeface="Arial" panose="020B0604020202020204" pitchFamily="34" charset="0"/>
              <a:buChar char="•"/>
            </a:pPr>
            <a:r>
              <a:rPr lang="en-US" sz="1000" dirty="0"/>
              <a:t>1 </a:t>
            </a:r>
            <a:r>
              <a:rPr lang="en-US" sz="1000" dirty="0" err="1"/>
              <a:t>k</a:t>
            </a:r>
            <a:r>
              <a:rPr lang="en-US" sz="1000" dirty="0" err="1"/>
              <a:t>V</a:t>
            </a:r>
            <a:r>
              <a:rPr lang="en-US" sz="1000" baseline="-25000" dirty="0" err="1"/>
              <a:t>PK</a:t>
            </a:r>
            <a:r>
              <a:rPr lang="en-US" sz="1000" dirty="0"/>
              <a:t> from 0.5 MHz to </a:t>
            </a:r>
            <a:r>
              <a:rPr lang="en-US" sz="1000" dirty="0"/>
              <a:t>10 </a:t>
            </a:r>
            <a:r>
              <a:rPr lang="en-US" sz="1000" dirty="0"/>
              <a:t>MHz (limitations outside this range)</a:t>
            </a:r>
          </a:p>
          <a:p>
            <a:pPr marL="285737" indent="-285737">
              <a:buFont typeface="Arial" panose="020B0604020202020204" pitchFamily="34" charset="0"/>
              <a:buChar char="•"/>
            </a:pPr>
            <a:r>
              <a:rPr lang="en-US" sz="1200" dirty="0"/>
              <a:t>Optional fast </a:t>
            </a:r>
            <a:r>
              <a:rPr lang="en-US" sz="1200" dirty="0"/>
              <a:t>RF feedback loop </a:t>
            </a:r>
            <a:r>
              <a:rPr lang="en-US" sz="1200" dirty="0"/>
              <a:t>gain (PP amplifier).</a:t>
            </a:r>
            <a:endParaRPr lang="en-US" sz="1200" dirty="0"/>
          </a:p>
          <a:p>
            <a:pPr marL="285737" indent="-285737">
              <a:buFont typeface="Arial" panose="020B0604020202020204" pitchFamily="34" charset="0"/>
              <a:buChar char="•"/>
            </a:pPr>
            <a:r>
              <a:rPr lang="en-US" sz="1200" dirty="0"/>
              <a:t>Gap </a:t>
            </a:r>
            <a:r>
              <a:rPr lang="en-US" sz="1200" dirty="0"/>
              <a:t>voltage monitor</a:t>
            </a:r>
          </a:p>
          <a:p>
            <a:pPr marL="285737" indent="-285737">
              <a:buFont typeface="Arial" panose="020B0604020202020204" pitchFamily="34" charset="0"/>
              <a:buChar char="•"/>
            </a:pPr>
            <a:r>
              <a:rPr lang="en-US" sz="1200" dirty="0"/>
              <a:t>Gap relay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755" y="1656757"/>
            <a:ext cx="3103133" cy="273124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557100" y="897307"/>
            <a:ext cx="3087787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Cell layout and dimensions</a:t>
            </a:r>
          </a:p>
          <a:p>
            <a:pPr algn="ctr"/>
            <a:r>
              <a:rPr lang="en-US" sz="900" b="1" dirty="0">
                <a:solidFill>
                  <a:srgbClr val="C00000"/>
                </a:solidFill>
              </a:rPr>
              <a:t>Central Resonator with amplifier emplacement on each side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048216" y="3674266"/>
            <a:ext cx="2404485" cy="627424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6939452" y="3674268"/>
            <a:ext cx="934005" cy="234404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20696942">
            <a:off x="7259291" y="3967047"/>
            <a:ext cx="417067" cy="1231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b="1" dirty="0">
                <a:solidFill>
                  <a:srgbClr val="C00000"/>
                </a:solidFill>
              </a:rPr>
              <a:t>1020.0</a:t>
            </a:r>
          </a:p>
        </p:txBody>
      </p:sp>
      <p:sp>
        <p:nvSpPr>
          <p:cNvPr id="32" name="TextBox 31"/>
          <p:cNvSpPr txBox="1"/>
          <p:nvPr/>
        </p:nvSpPr>
        <p:spPr>
          <a:xfrm rot="20849587">
            <a:off x="7260153" y="3636656"/>
            <a:ext cx="306315" cy="1231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b="1" dirty="0">
                <a:solidFill>
                  <a:srgbClr val="C00000"/>
                </a:solidFill>
              </a:rPr>
              <a:t>424.0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8455739" y="2438313"/>
            <a:ext cx="35823" cy="958228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 rot="16368218">
            <a:off x="8422431" y="2877633"/>
            <a:ext cx="306932" cy="1231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b="1" dirty="0">
                <a:solidFill>
                  <a:srgbClr val="C00000"/>
                </a:solidFill>
              </a:rPr>
              <a:t>350.0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5797914" y="3908675"/>
            <a:ext cx="228919" cy="119927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 rot="1632997">
            <a:off x="5702563" y="4037244"/>
            <a:ext cx="306932" cy="1231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b="1" dirty="0">
                <a:solidFill>
                  <a:srgbClr val="C00000"/>
                </a:solidFill>
              </a:rPr>
              <a:t>130.0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6033" y="2607263"/>
            <a:ext cx="3489008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6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337" y="172637"/>
            <a:ext cx="8226855" cy="705332"/>
          </a:xfrm>
        </p:spPr>
        <p:txBody>
          <a:bodyPr>
            <a:normAutofit/>
          </a:bodyPr>
          <a:lstStyle/>
          <a:p>
            <a:r>
              <a:rPr lang="en-US" sz="2900" b="1" i="1" dirty="0"/>
              <a:t>Basic Cell : </a:t>
            </a:r>
            <a:r>
              <a:rPr lang="en-US" sz="2000" b="1" i="1" dirty="0"/>
              <a:t>Multi-harmonic operation</a:t>
            </a:r>
            <a:endParaRPr lang="en-US" sz="3200" b="1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June 20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4767265"/>
            <a:ext cx="2895600" cy="273844"/>
          </a:xfrm>
        </p:spPr>
        <p:txBody>
          <a:bodyPr/>
          <a:lstStyle/>
          <a:p>
            <a:r>
              <a:rPr lang="en-US" dirty="0"/>
              <a:t>M. Paoluzzi BE-RF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AutoShape 2" descr="data:image/png;base64,iVBORw0KGgoAAAANSUhEUgAABAAAAAMTCAIAAACwmvJvAAAAAXNSR0IArs4c6QAAAARnQU1BAACxjwv8YQUAAAAJcEhZcwAADsQAAA7EAZUrDhsAAP+lSURBVHhe7J0HYBzF1YB3r3f1LkuyinvvuGAbbMAYTCf0HhIIkJAQkhACIYQQ8gOhE3rvvRgbMMa9N1lyU++9Xu/3v9mdO92dtNo92QJj3ufn0/TbfTtv9s3tzi57xooLGARBEARBEARBfh6w//tyHx8K+DwBZ4PN69ZoRyiUWpZl+XQEQRAEQRAEOYEJBALm7s6erq6A30+ThoTBZEpMTZPJ5F6Pu625ye100owhodJoUtLSlWqNzOtu3LOjvboStpPmxY5cocybNsOYVxSQydjnviwOMAHW74+XtY4a3brBUttRnJ6ZOEMmV9DiCIIgCIIgCHLi4rDbAtaOqRNHKZVKmjQkjpRXN5u9yWkZh/buWjhnYmpKEs0YEm3tnRu2lYyZOqNm3dd5SvusaWPBdad5seNwuld/u9W44CxDWib73MpimPYoXb3zs9zp00xfeHesfbOhSLU4PikdLwIgCIIgCIIgJzxWszlNFygaPdrjG/pP7AS39dutBzJz87Z/v+bO317XYXbR9AHo/0XRjneySf3ok69MX3hq8buv3nDWrGyFizmKCxSsWvv2V1scExcn5BWwz3+13+d1x9fuO3u8xrsg/uNA6cpnTLoK9/xli1hWRmsI4rd3NHZ2W2Bb5Or41OxMlb+3tbbbkJunF7t+4O6pb263MIwxpSBbdxSzmXBom+qkjBGpKpy9IAiCIAiCIBKwmc2pukB+0Si396huAVJ47d9u4yYAa9f88bfXtfY4aEYkZQdKyvfvCfi8NM4wKmPCaeecTyNB0uK1jz71yoyFp+5755VfLp+ZHrCxAR/J4OYO8OHw+rrsHn+A3NSTrFN5fP4ehwfS1QpZkk6lAE+eDZBy4BQHGFaje++bHY7Jp5IJwEurS7vqK8Z/+94pp+jM12r/G2j++t9n2D/pvPlvC3QGE2k+COdQR3nVll0v/N9OS8LI3MTuiuIRK+48Kc+x99sjWUvPyNDSEgNj3rvqudXOgky91aZfcMO8kSqafjSY9375zLu23HEJqeNPWjTVKJfTdARBEARBEAQRxmruTdb4Rx71BEDps3+37WBW3sit331zx23XtQhMADZ9+/XZS2bm5WbTOMPcfOvdv/zjXTQSJD1e+9+nXp21eMmet1++7vQp6T4L4/P1OeMBZl1tJ1M40RhnsvSarQf3NVuck085Va6QVxw8tFDvTtOraVnuj0yje3/tHvfU0xJHFrKvfHOwdt2Xy998evIF8rZ/K28LWDffe7v7hdTbH4zLzivoqwR/yN/Qd/JYdj7/bNuEi06fM7K9+NWtB7JPu2SJQcragf2P3PdlwR/uOtfg7bW4TEZ9VLNDoeqt5d9pHrz63Ekq9PwRBEEQBEEQycAEIEntyyksOsoJgMrn+H7Hwey8/C1rvv79rdc2R04AKg6U7tu+1e/328xmk0GrUtH1BtdcdeF/Hn7u+jujJwAZ8drHn3lt9uKlu9966epTJqS7uwMBfyDA++RkArCn1bLdKrvnvjsh9tor746fMPakuTOamltfeuyZ83IMCVpl0MOGvwGYAHy4Yb935plJMAF4fc3h0vdfLHrn+ZT5nq4bZc/62ar3L/F8lXfahZac0YUyuV8JzXsZf4DNHz9dqzfQdijWnc891TrhF2fMHdlT/tH6jZqlV2V/dfnT+U8/Pyule8cTv3p1baUmbewN/3hznGz1f2++75DLnb/0d7+8/sok9Yb/Xf3YtPtenVXAX2Rwl3/57xdf/6zbyZz70O4zs/a+dtdft9a16jK4umnF7178tO7KsZuef9Nw3sN/vmqhKtCz9tm/fLJmlyuw4k9f3MtNU4rfPu//mDPT133+/dQb37zhzLFKnAYgCIIgCIIgErD09iaovMdiAmBfv/PwiJH5G79dffst17T2RDwF6MOXn7/3LzdrNGoaZ5g/3v1w5ojcpfPGP/XsG7+8826aGiQtXvvEM6/OPfX0XW++eOXicSn2joDPB94/v3oAnHpfILCx0by2yf7iCw97vV6ZTC6Tsbf8+o8X5scVJWjJbT/BwoBCq/9w80Fm9llJ+YXsm2uPdLU19Xa0sTJWppRDoYBfBlp49cmDrhUVExZ+db3HF3iF2bMnbtTDrybmFdE2KNYd/3u0LHH2nElZ1d+95J1962kzet8+69HCl5/Xr/33ZsVpN5w3VylnGV/ZRzf/xXPjG5dM9mx8/v9aJ1577vwCV9uO9x++1zru1ovOP0PTserjrxvOuvK6VCNMN8xbn/lHVf4Nvzh9TNeeV78pjT/7stzPz7+p8fyHf3dx0qd3P6z99VNz/Z98+YV5xlnzDeUvrdTefsvpOQyz942zHmX/evcVI9sfvufTWf964OTkPuUiCIIgCIIgiBDg+ircFnVcst3loUkcTpulbv92BcvdeR+GP8Am5I1NyhhB40GyE9Ql5Q0wAdjwzepLL15xpL6TZnBsX/XxfXf9uqW1g4+OyM68/Y77U1MSf3Hx8qefffPkC6/h00OMHpH03gefz196xs43XjgrRxHY8Y3f4wm7bYYE7TLFLs0I4/yl11x1IUQffewl44EtU5yNqgBdzsxyP/9DQJWQvM2TqDvrOjIBeGddBVkdEJodEAIet+eRv39ee1rp7HM++IvL636I2XBwbPZ9T8VH76dl+zMPbrUmFOYlGROnz1wyWcfsfu3MR4teeMLy1ivqcy9dMCqL/BDfu/N/v1s945k7Z2jVTesfXO89+8JFE8gv9K6WbS/c+XnCnbfkbt7cNH75xfN1UNjT+fV/aV1Xa+nazdvnnD5l5UWPFr321twU+96nf7F3yrtnBF58d1VHwZSRSoaJm3DWvLGpDP+9pEz3lodubzrzmQsnksYQBEEQBEEQZHDMvT1yV68mIdUROQEwd7Znqu1Llyyg8SC1dY0fr9mTN24yjQfJjFOWlDfm5heuW73y0kvOqWjoohkcW1Z+dPcfb/jb/U+OHDep+uD++/92633/fHzypDGQVVbTNmPJWXyxEIXZSe+99+nJpy/f/trzy/MUiuKN/rB1w0A3o96qSBu77OxTT5138FBFVmZaXJxx5edf965bNc3fqWL4eUtwAhCXsMmiNZx9Q3J+kUwmZ+XwIQ8XuUqjHjlaGXB3eq0Bq43p9sq8ufkqoxEKRwkrMxTMv/DMX1y/+PQpBj4Fvketz8ztPbC/OhBgSLG4uGTl7rJDfpnfXHlAmZIRpyhbvb+Xlen0asbGMgF9ZnZve6nN5iWF1SqTvrGhygLN2BqK3f6ROj20WVZR2SlzVJYcmDBqnFKVFKfUZ80986qzLrl+wYQ0bkvGjZ1XuWnbYVlb6aaKrOyRCi4RBQUFBQUFBQUFRUxk8ClXAxpNuKjUapvN3tGPnp4ehUIZVRhErlBwTYGHzCqV0QVYlnU6nR6Xs6mqHD4BVqlRZYwFmXbKsqjCIEqlgtyhQ1ojr/FSGuNAVH1iqtalzr74F/PmTW9oaF7/8aevvfiW1WpdeMo8+fSTnYZElYkrZjLx5ZUGIyuHXeUa/HBzDTc5iCAQCOzase2lzv8bP7/kJrev+0V1Y+7vxl94rVIZ9bgey9anHmuddNlZCwoU5CoEsOvlpQ+PeuvduYmHPr75t19WN+qyxt/873fHeD5+8FcPlHnkk8+/+7rrzklUbHj09Jv3soxv5u+evfsak8a25Zm73vx0vZVlLnqsdHnaluf+ePe2hrb4EWfd9ui/CuL3vrL0oa45nuKtRybf8PYtF01Ve1u/evQPH3+3180yede+ef9lU+GL/Z6y1391znd1Gaf+5ZnLFo9RiT7CFEEQBEEQBEEYxtzTI/dYEjNzXZ6Iu33sFvOW1Z+aO9tpPIhKo525ZHladi6NB4lXefcdrMkrLPpu5RfXXnNJXbuVZnB8/c4rv7nhAhphGLVa9ejT75x+6bU03o+cFMNrr723+Myztrzy7Iqx8bqakoA3tHkBhmEr3Iq1bpMjINOy/tPV5jaffJvH6GeYDJl7mdZilEGZ0E0+rMIY912dzXjm1SkFo9hPttbR9EjaO5v+t/f3uvyd1/j8FatzM07974hxU7i7iH54dr146n9Gv/3+gjQaRxAEQRAEQZBjRW9vt8JjS83Jd3mOahGwUebcc7B6ZEHRmpWf33D95Q2dEU8Bqjly4OCubYGwl3mNnzU3b/R4GulHdpL25VfePmXZ2Ztefua8KRmGxiPhrw6IBXIXkMJg+rqs03j6ZakFo9nPdzTSrEi8Xs+OklW7K58tdFuS0q+bMu9SpVrzI00Adj6/6KEx7394ciqNIwiCIAiCIMixwtzb47V2jJs4gRF/De5gdLY0VdR35OYXrl298rKLz2KUg78YSwyP4933v1x0xvKtr78wP980PsPEBn/QD/2wz0McfBqMgE/nP32s7L1VW9LOvCIlv4j9YlcTLdIPt9tp7m1j/F5jXLpa8yOuqbV1lLVqRuYb6MNSEQRBEARBEOSY4XG7Kw8fsJp7BvajJaNSa/LHjjcYTc0N9U01lYHAUTXHsmz6iLys3Lz2skN73n7J2d5MM4YGK0udNGPqJddoTHHsyj1H1xaCIAiCIAiC/MTxc9DIUAGXXS4nj8AE19/vow/iHDIsw8jkcmgTWvO53eH3Dg0NmUIhVyjIVq7a20LTEARBEARBEAQ50WFfe+W1o59PIAiCIAiCIAjyk4B9+T93n37RlTSGIAiCIAiCIMiJywfPP86+/uh9F/3qt74hPlQIQRAEQRAEEYS8IfWH4wf9MmGiN0OyEmLefq7loe31YLWEN3ho3wVwGxpzbUkV+jUrUut/999JJgAX3nib3xfx3mMEQRAEQRAEiZEw15MLDuSKirinHNFPnher0y9/4AokVawpDgmuerDEQCWj0wZrLTJP+iP3ByhHkiKSB27rWX4CcMEvb/F53TQNQRAEQRAEQYYC53H2fQxIv5wBig7qgNM8CUX4v4MV5IkoIfDdwq305ZCQcDkeERefy+xXYoAqA7dCU/syByj2v/v/DBOAv59/w298XhdNQxAEQRAEQZDYCHM0uWCk4zmAG9rHQB53MEmgYl/ywAW41LCsAUoNXJGHFb8CEFlggK8atAWSOXCBAVoCBBuLzqDxvuQBaj73z79wE4Drb/KKTACsK/95119eWNPNMrqMov/853cb7n9/1OP/Pcu78u2vNNfevjxZRcvFzt57xl33ss0Fel729w+evHK8mjw7lU9/bNqq/3Y/80jXqTfctmSkgg1IOBgRVHz1n4dqpj/xy1O0Spap+HrZB94PL+q5+eZDd3z4z4kmWmYY4HRVN3PLk5cZgjtT+9q1F76Z+fJHDwzn98ZMICA0x5XErqcuuvSxA04P94Y5lpnyp0++uGk0zRNk8z1Lv7po6HoA3T5VM+sXNy4ZqSTv6at6Yvljmof/c+NYDZ/NEVUGQRAEQZAfhqBXMcBv3IM6HEF3ZKBCAhX7kgfxZcJy+hUS+x1+4Nxg6gDNhTFA3eiKAxQBolP74iIeW0QuifRLCOe5B+6Sgffm9/sDIuLzuJKuefqzyorSw5s/WTFv4cOrn75xtMrndbtdbr8vqnBM4nHZCv+7qbSuqvS5q8aq2PB0u0cWf82D9/9+Sa6CWffn+Xfs6w7lSpKC0ZMaylu6PR5obd/2PQsn5MlzL3119T8mGKJLHlMhuhpd9dGje8w0xbz2/scOquxO31Ep6hhL3d53/nX/J22O6HTpMv3m98rKSjd/+rebrn9g96HSz39VFFVgIPG4jkoPoFuXy+0NRr1uh9Pt8YUVAIkqg4KCgoKCgvIDSIAGINSXKCakWrDiABKWxUX6pC9I6CtGhDTJ0VeoL6tPgok0Hkkol0hfkWC5UNJACXytgQkWCv4l0kd0vI/QlgxMvwzBkgQmwMjPO33R2KnT/F4P+UFYUJyH123vyZowszBeBpUC7eue/aoxqyDOdrj4iGLa3CJd764n//XSZ2srtKPyMg0qNrr6INK05omtWdeeP9ZAU9oPffvE42/vdXk7Pz8y4vrlvs1rD3nM+5594/1tB6pU8dNGjTCqYRNC1QcVDdv+5isHxp42O67ng2/rp82bmp/U9OWTmwwTi4y20pf/8+KH3+7oVaXKqj7c7Bg3OslTuhq+y5SdpOmo3V3e7m9Z9/Yz767avO9Ixugpiep+jQsK0ZV/UnrVO+1TLxofF7AVv/TW1jMWj9veMeHSU9Ocfd+blx1Xs/I/j7y+9rvy3tEFsF+9q556+JUv1jdrC8Zmtn71FLed8vov//mZY/Ko9u/Xbtm54a0P6wvmZxz87N2X3vr8m7U9hYty6mGbO+q/efntVXsPx6m97735xuervu9OmjQ2VcX0hn+XZfU/P6u0H3nltY8PuFKmjux5/77nVxaXlSnSF41Tf/PMI8Hv1XPHNwbpbT1A+wDMJb3WrXTb1ssK5ueZAsFtWFfWqyjMy9LI67579ciES09qWfnykHUb1g+7tr6xRXH60pmJzuD3Ep000zJdXz3+dUn1nvff+/ygomjGCF2/1lBQUFBQUFCOqXBeRKQfyN1yEC5cEic0q5/fSDKiJZTFBUiV8FwiYbVo4b50NpQVISQrWCxcmAHKs3yAq9JPuPJQLSIxKJFVuDLB9iOzQkLKRGSFbU8wPfq7gumc9JXv1xTI7o3fy+APN03wDSp+JtD2/r03LVm64pyrb9/V3L37o+/2dbo5lUHdA09c8oJ84YqLZ8s+3lTl8nj7VR9EoIWy+y9dsWjJHR+VtXgDe174y0uZ81dM7Sj52g/tOCu3bNtbzU4+Z/YoU87S+ZMTtLJ+LQiLOuvM03WbdzVZO9vccf6cJBMTaNj8wYY2V92bv3+9bdLSi5dNq6856O5o/NuHuwK2zh1bPnnqm3K3x1u27sPy0u0P7JOfefbyc884OU3br+XBBHQVMBWdvTzpmVUHfIHesnf2J//6lBxOzxHf29ztTJt85sUXLkkr271qb7Nn55vPtI+6+MIV8wpMMobfTmitZdPLX5VbQA9fvF2sWLFiord8/cZi7+JzVlycv/PF7xog/S8Pbc5ZdsY459Y7X9owdu5pF+e3PvHg583R31W/6eXHnik1XDw7+aNHPtrsME1ZMnXcmGkrZuUp9rwV9r3hOyJJgn2AhFvKv/58Q/u8ZSsunq98/U+PHbHCNty/O/nUi89ZaF638r0ddR7yyrlAoHbHUeiW9sNFS0BufrGsycP4WyJ00hbcpIZPnn6+2JF29sKEVX94cE17VFMoKCgoKCgowy0DepiQyMuAieHp4Ym8CKULCe/lRkmIWNMBoXQg1nRAKB04VukDABMC8kMqQy8rDCpM0jl/+s8nH73x1tP/mJwCUdA/nwWOVsW6sk3//OUVK2596I1v93tgAhBeUUR8Aabgjuff+OLje88amSirOVCddf6Zp4w56cKzT1coSAEGPjQZY7KS1HGFOWkaOYlLFrZg4SLPqg3llg4Nk6RTc3WBjqbt5Vuf+u21K6645d/vbfFmjMzde/hwp1WTmSArPlTtqirZ5s0fm5ay6a0HtyvGFOTqFVHNigm3zWf+7po9L3+1a+Nq1aKTxuvk/b+31+LQlX929nm/fOjddbU2tz/e5Fn1ZlUgc0S8ihwRgGgY9APHlOh/5knTJ03I8Fbte+vF/7vi4itW3Pf+1tI6clyuPOfkyeOnLVl8UkrexMnjJ152zszGktbqqO+yg54vPX/xxNNOXuZvOFitzshPT03KGpsVzyZEfu9QhHYGc1WLIX/KjJljJp5y69LCdU3lsA2jTvvF2IlTZp21QN3U1uX1cvulUR+Fbmk//OJjkIeuLEiX++B7o3QCBf2wSUlpU1acdfKUhdfefPK6/dX9mkJBQUFBQUE5hgIOgd8v4ktwZXiBkryEUogQryIU7bvLN1QYTvIg4e1EC1eASrBWVIGQRBULSXgZKlFlwI0OVe8rw//lCvflEleurzxXnRQLElYyWBj8Hc6dDAktGtEOXyZcgtX7SvLSl06FTAC4H0slwCrVGp1Wq9WQW3DIxQRSDz4DAYVcxZz83PYtVWV7G5+9VK+S0RqSgAZkKq1Wp1MrWCagVMjs3Q53wG3u7e0rwH3yf2OEyZ57iXHNa59vV6WPNqlIAmlHLlOyM+/7dm3Vkd31H907ceaSy+O+e3frbmXm2Zelt5bu+npPwpKC/BlPfL36ycz3zzj38m+rvHxrkiHbKss/bZ77syc3xC+dlq3iVqNGf6/nmzN+4/3k0MZX71iWog4Eci/9ZOXjh/933XUvFTs8KoXG6YWvtVo7yZECWLmMJU0rElbc8tCu0u1V5cWrfzOZHBelnFwIY+UKFjQIXywnMydZ5HdlGkDPCijIsvBB/GOiCq7hvPDvldYXIgi2Q7aN9bpcXpiZu3osdqNSA9tgs1nBF/dabaxaBbM3Tg+J049Ct7Qf6nQgGqWMhX7YTyf8FoF9OT0w5XDXlJQY9RquNoIgCIIgwwTnREj3JKAkL8HYYIQK8zI4UYVBIiBeECW8TPjkYEBCuf2lP1EFooR+cISnR0hoQkELEkIpg8vgJcEZ4z3TqPQBBApxHn9flDYOgeRJN98se+nW++6+98G7390JPleomBRhmKYPHn0Q6j759RF38uwFhg13/fnBR97e3OT1kSkL/d6chKT9z7z5VWOPI6q6mCQsvXL07o8O5k/IVvIp0KAx99Ir9Z/cSb707hegTR2U2ffazqQJYxeeY/jqgf1jzpmubz/0zOOPPbNTPn7ERJPBE9mmiAS3OWXuOXNSkkz5qXpwuQf4Xqcpd1TZq/98/JPtNU44yJXf/OO/r7W5C/NHKFm2aObc7if++eDdL37X6PGG6cGfOnZSoOrrB/76L2jkmQ11EccFjgUfHmAfHaEDDX8AtS65teyzf3+403lkddj3BpuKSYLfC9umrP/uX3c/ePdfHukae9v4QrINq//26N33/PuDQ+mnTslUyLht6zh63fZFASGdOHvr33r2sbvveqh03D3Lx/bVQkFBQUFBQTn2woR+rhaQ8DN4mHBZnC8RVoATSA4Wg8Z5CVUJk/4FooRvPFgmrFleQumhMn25XOFQOhXaAjh4vHB1w6qD0Lokke0Tcnc+vUGfa4Er0CfRJbnVDlz50FfwxfiSNDdMaN2wYgMIuITsa4/cu+LKqzxuO3EQBfH3tnS4dfHJJhX3JCF3W2W7LCszLtDbZZYlpZoUnu7yshYn5JjSx49IID/LSsXRdLCu0w97xWiSswvSjK6uhopmiyY5Sdfp0I8awXbS7+2qO9TkjS8ckaaN9eGO7u6aOmfayAwteSanranCnABhv7m6vNkK36vj2gz00jIkvTuhKDfeb6mobXG4vSpt6siCpFgec9qnK5/LYXX6jXF6+cDfm2hvrGmyy3QarSk1NZnpLq3pYhhtZkFWolbp7CR6YEzGBIvPEKYHNuDrbGps6baByrRpI1J8dj7d6+ihx4Id8LuM3eVduqKceCU9dglyV0NttVmVPj7BdaC2O/S9MRw6Dk/f90JPC22bdsTovHglZPPbwJhSMrJC25ZpaGw4Wt2G98NktX8gnez668LP5j/+yxEKT0LO6GxTjN0GQRAEQRCpcKfl6Cdr9vMpSAJNDMvjghFl+yJhoYgSQWgi+RMW7Afdssi8sFi/utF5YXGO/hWiS3DQumF5AxULqztwSRoUKBYWCRJWISwY4sV//4NMAM6+4srBJwClBw6fe+G1NMIwf7nztuuvvZRGjg5oFhqnEYYp3vWdXq+jkaPmwf88+dIrb9MIx7Ftf0CidBXOMdTb8UDUsQMqDm2loeFBSLcC37v17iWrLv74H5OOp3cvIAiCIMiJCOdfxuzpChWPKsb9jSgA9KswgAselsIF+z4iGMCHjk4isQEq9iUNFKIM/B6rsDQSpNHIksFYRGpYaR7hHQ8rGlHmpYfIBOCesy+/0uMa/AoAgvzkKPnfbduWPPjLQj2NIwiCIAgyPHD+5UBeM6WfGxoMcX/DCnKExWmb0SU4+nIGLkMSIhIjivXlRJThGchpD0vpa2OgYtFpUuYJXFRcgQAJRReLjIfyw/5ElHjpP/dzE4ArrvZ6yP07CIIgCIIgCDIUIhzRCI8zSJhHGk5fvF8tgRqQ0i+nf5mBXe9+DODs908bdOci4wM1R/9CiAb7FworQ//ycLH+xfsQnAAAA9Z7+f8eYF966K5Tz7uIrEJAEARBEARBkKNlMHc1No5ZS0fb0LHbpRCxNHlMv/6Tl59jH73zRrlCQRMQBEEQBEEQBDlx8Xq8bM2REu5RQQiCIMjPAkNcgt5oamuqD3BPYEN+EqRmjYBzdldbC56ykZ86iakZSlUsjwBEhgH2uX/eOW3eIhpDEARBTmgsvT1avWHK3IUvPPjXk049k6Yixzd7Nq299JY7ezrad2/8LntkIU1FkJ8glYdK5i49KyUzm8aRHwn29Ufvy1h2265GL02InSumqNMMQ3jIeuhupqH9mEGre8KWL7OsTKFQ0kjs+P1en89HIwyjUKgGfnCTCMd+v8Kx9vasX/mJw2qlceSoYWUsdJu41MxFZ55Nk4T5eepfJpfJFcrsorHT5y6gSQOxadXnLfW1NIL82MDoJVcq45IzTj37fDh8NJVh2prq6yvLYALw/AN3/fpvD3m9LpoBJ+aDJSXbN3s9HhpHOPInTNPoDTQiGblcnjkixxQfD2E4lcjlQ7vVlp4R3n3m4XOvvQkmAM111RNnzyOvPQpSX1Nrs1hoJBYqS3Y5rEOp+INB+rBCaUxOg8GZV+C7pf42G585FG49SasibwSKlWNzWv9pVifAKEHeVRVEqVTTUGzQLdm06tPCCVNwAvCjQyYAusW35mcZ0uOGMjx9d8g6J9WTZQr1sBjg3Gs2fCCLBd45Z31e9/a130yYOd9g0kP/lMmGYtykNTIB8AcCvtf/+68b7/6P09Yjk0NTx8d+BS2vtuzQkZK9U+cuSs3K4VOk8+KDf7v2j39XKNUK5Yl83a2h6nDVodLJcxawcqmTUr/P63I4y0r2+APMSacs5RM7Wpo629rHTp0OuXwKcJT6v+neR2jkR2Xjqk9SMjIyc/O5Xi8Jn8fjcjoP7d2RNbIgr2g0nxjeP7vaWvZu3ZiQlDT95NP4XOls+ebLgnGTktOzNDojTUL64XJYPnjuseWXXw8+PU0SxR9wOh01hw90tLctu+hylqUWETkB+LfHzb0mnGEO7dnR0dYy4+SlOkPMB+KjF5+65OY7aeSEo2T3duj2arWWxiURcLtdzQ216ZkZao0GhnSZbGjvIiRnBJlM8d6zj4YmABNmzgmdX+pr67Q6Q3p2Lh+VTl1VeUpqut74g74n5c3H7h9CH64+XNre2rz03ItAF0/u8F86L0UlH8qp+eVNXb+ZIVMPaQLAn5eP8rR+dNWZkCcQI1AdvhrqDqU693AZ1udzh58TZUOdzcKOwEC05esvT4AJQPjhoEfop4b8vNMXK0fOTopXWfxyi4e1xiIuP9ve487QeowqUMUQIO9ApsGYoXXhKNRXHEnNylOpwa+FOJ8bK2CW/DuimV0b1s5evMzrcZKmh8gx3y/Kui8+nnLSosy8QoVCAVMd6SKXK3dv+HbmotOUag3M3eVyxYkq1p6u3u6OEQWFSpVKoVRIESVoRKtNSErtbG5yOGyJKWmgapvFbLNYUzOzuL5BOUr9n7R0RdTW/ihSV3EoLiEhMTUV9jxKFUICytRotXpD3OH9exKSUzQ68ja98P5ZVrLPGJc4YdYClVodte8iIpc3VJWD92+MT1Br9FGbihISf8B3YNdW8PxUGpjDRx+ggUUF5q4xJSZ5HPaDxbvzx4wjZ3Oub5u7O9NH5O3e+N2MhUtCU9yd69aA9w/HF74u+jANKnKF8sCubVPnnRLa2hNMWprqk1NSoav32/XBBKxGqVS1NjeZTCZwD4Z+bgr4wWc6sHvbmKkznXa7pbcnLQs8J+J8tLW0aLT6dIiSYYqcNSQKbI+lp8cUn6jV/aBGV7x13ZD6cLLH6Ty8f3de0ZgdjYEpeYZWR7Q3IioKGXug0Tk9zS8nznCshM7pQzuz89WPyivwH131o/p2cI0CEefEo+nMULW+qiLpB598HkP8fn9DY9O69ZvWfLdu+45ddfWNGo0mPg7M/Cc2DSC/ScCx9PsZl5dxxihuL/Ga+QaGJsEOMRThOrTP7/fB15ONCPhAospIF86+AHILEKeQoTcFcmz3C8K8dLa2jCgs8vtcbpctJuFa+9nAqxF2WaLA+ZUJGEzG5IxMq8XMq5ocQaJ80iVCcgLpn+tmIQ2ICeiTZQPxyUngiLhdTl4b4f3TZunNyMlTKNioHRcVr9sZ9jMKMjjkDBp1aAYXONA6vX5E4aiO1mY4XgHuZw7+wPGE93CH3ZaQkuL1OKOOkajwxnJiAyrjXZiY0Or1fi/R8FGdm0C4H6eCQMP0kLldLmNcAv9dMUNb+4GBLx5KH84hfbgVdhma8PmiXREp4oYjQPY5Wr0ShWz2UR7EfonS5Wjqghxtde7mCNJIcMSIKiBdoDrfzk8aj8dbX9/Y3NLih77oD3R2dJSXV3h+gndOwgSAs4kA4/ENRcCiuLGEHtcfRXiz5sLHYEt4hUQl/igStl/BFCbAymTc6aQvUZJEnD9OcKBLwogVrQEJolAqw3VLmgrL5VJOEP0PzVLI1VsZG9JteP+EPzK53Of38lHpAq2RI4ZIgQy20QoUFRjdlSq1zwedlsIfOB4ugZbk7zIYSvcOa/BEhd/NWOG7drBuSF19Uny4/eu1e3j5ftOBzl5XVIGQkMPPw7UVTIdE4pHxSTHx45jdUfRhcLa4MLii0X5ImoaZHM/4/NHp4eKFqkR50Y2H5PDhI3MXnAqfUemDy5q1G1ft6v222L5qe8f3e3u8vugCg8snn63+eq9t5Y7uNbu6oHpUrqh89OX6b4sdn21pX7une9dhS1TuMRSujxENhieGSwx6ID3vR+l8xwyVSjl27Kg5s2eOnzBu3Pixs2bNmD5tiuon+FAj/q5EYlFuf8zi8XO/JpGDGknYyWbIFDyXetoZ4r9tkA7J7QMJ9N8SDoub2VyitFhJicEJ65c0pT8luz9/6/4Jb9w16o0/F77+p4IHryvgTpkx0NFQ/Pq9hZ2NJfA172UVHP7fizQjjPD9ChOS3GdIkqWvsZ8DQ1IRSHDFR4S2w6I0JaqWFDne9E+2aih+HpwAQEdUG8FdomEi3EkiVqHNIGKQsbaf9qRIWMcO+0Ohh45PjqooUfi6Jzh8H4dPYs7SpE8t/IGLoK418OlXO9pam5edvignd8TyZadMmlD0/fpduw92ewc4n9CGAH476F8+zoejvn0QCdX9wTkmfRgc/ShXRMEyZyxeMF7VCz5JVFZIYAJAjl4k0PTf//FgVs6o3l7zrb/705Yt2+Aza8SoM848T8q0atuelp7k+enTCkzjcybNG5MzKfubXT3i1Tig+U9XVzNjz02dkpsxvXDySaMyJ2Ru2m+m2WLA5r32wRHdlOXxE3Ly546dNqdImZ5Q2eSk2bGwv05WXOMA2VfDDNT3CH19hgtHEaMefvJjPsuyCfHxEyeOX3jyvEUL50+dMik5Ofl4vv/H7fa0t3e2tLTZ7XTFFw83AeCuCru5a2QhaWlkGuoYpqZOXbyHsZrDs0ICs+oB+kIgoJ+zSLZjV3+h2dKw3886nAN4xv3gzJpsBhkmaFoUzoCvuyvgd9GoIKQFTiE0zCVG4HRYNCrVDQ81/+rf239xzSyDzi7z27e+93uaLYG2+r1b3rtk4tjMze9e3FK1tcNm7/R4aF4EUftFt41mDgTkVtmNWmMqjUdC9isMj6Pr4O6tQGUXucZqbqncs4PEuEdCeDsqi7dv27q3pLHv+SBS8Llqm1psLnKVlsPRWFLWbPc7uuqr6zpgaP5h4Ha3T2m8sDJ5F5Pk9Muj0sOFKLyvLq/8UJQrcOz0b2upOBKtE0vNju0ljX0P5fB7HJUHS2u7HFDZ1nKEHK2tR7rg7HfUwPb0v0iiUhtqXAlwpo1KDxdalQ9TFQXDZC8hPDBOv8IiS5bJQP8RBN2RSHpr9hRX2kKrr6FflR3h9RAEdHWww00jwA/cx34seG1HCatN6fSooxLDhN76wB8jKkG4g0BLhuIDAme9Q9Y4rT6RxsMIb3CIODpL9u6C/r1rb0kvGXTcrQfJeFRa1dQ3nAwEsYs9R7oc3MV30k+KOTPZypkRHceCbR4VsJPcbkbsqUyuaHUIL+2l5UFDvIb7aGxzVlWWn75k7rlnL9FqNWkpSUqlMntE9lnLz/U6rbsPdNJyQTgzCUISQoeM2x7hQwAW4fArol0TWn7gKn0MYHfHgNDGh4vEPkzC3OZHuSIwKDocjqSEeH1zCRyPqFxeglcAIti3tzgjMwe8/7ETZrjdbr1eD58NjY2PP/HUk08/V3rgoNfrpUX7UXqw7kC9V6fxd5hZs1XW0WpNtHpGjM/4bp+NlhAGHLLPv9rP5uZlFZk6Gm2HXl7f02YbE29QZSQdaRB1VAJmi/W5l7emz5uekKmzOlmbW+b0yUanxlVbFV0WwQ3uwx8Ad9/u8rk8/vImd4IukGjQgehUTGmNt6ze43aDzqMgKUEFRuSCHjbsr0/K1TW09BRvL+6xupL8HrOj/sO1NQNPorg0cjB+4shlMgWHTCY7zm/+7+zqamxq6ujqam1rD3/WpYw/DmBVMFKELpaV7WI+f4NpfnvvyH/dWfTwnSOfe0DR0x7K7RPeB4Dj6Y+8ac9ul+3ew8ubHx/a/p932n99l+6Mc6OKDS5ks8i453tit+5Pd5vCsyKFDoK0T0bncsLdvkY+/b7KdranW6gY7AgdZ8n0nEh0mZaG0vzRs+VyRW/Jbas+/L63h0lLYGxeQ0v5xqiSA0rJxmePfHuzSp/WmrJMFZd2ZO2t9ZOZ8n4K5CRsv+jGBAew6JJEIH1Vlfe0V6t6zD1RWSDkOEVaXHfJd99u3bnzvQcuuv6dckvrCy8988W3G1b9946/f1ttq1x75yMvbtq6/a3H/7n6SCetIAFLU8kb769qsYe6V+1r1971brnT2d1U09DlidyA4aRPYyHx+zyPbai/ZXWPl1FGZfUJTzDMNRTRFN92lG55iUn/m5750+/+9Y/Hn/22O+KmwZL/Lrnmtw893xCcondVfXPT6Zc8uaHO077pyT8+u3rnzp3fvP/FgaE/sTcE7ANnthHi9Tiu+aDyzrVWGNaisqiQvSDCR6EZ0hTXP7kwMdeoHecF7OWW1d1v7G7y+7xRWaR6RMew7Xnn33947sF7rnjgSPBRq5b2kodu+M3zoAfuCHCArn7zbSuNAME+Vv3xn57a00MTTzzogYiUkobOKz9ubbFzk9t+uZyGg52ZgxzEICQeKkmjUQeICJzfnt7tXPBCmcdpjcoiEnEEh4Kto754zw7o4J8/dc9zq484q7d+vGn7zg1f/+tvT6yp6e477NEcefnWX7/5fXm3k4wuXpf9yH5oY+fON/5889+/7Ww98u2Wrdt3BNukVYYKUQ0BxpIQPo/79T0d2+rtEalBSGliFJyNkJpUXW63t7qmfua0sayMPkplRHZ6h4X9+lv3+k2eGTNmNNZV1DWZQ+WJkKbC4IyOCJ9Mbs4bSBhmZbltf7OVFIrOEnVYOj974o+333DnKxF2dwygWx4pUvowAYaaQMDb7xYg0nc5zl22pLv4e1BrVAEQcgWAfHuYVv2+zMy0rs62+vr6hx56iDYRZOXK1Rs27bz7nvujqoRk9dfrbLUt1WuKU/T+5HimsrL11ce+Dmh1Sia6ZH/p7OioaWnPHGnsKa7q3naovrR651eHvv++QmnUyyVU37l9j1+ny87Tdu8qb1mzrfTDtZs+Lt1d3KRSK1nOzxERziNq7vY3dXkVcoXD5emx2Jvbu5mAR62RewJsXbvH7Ykaq4n6QS38UQjPAj2sX/WOpbns+bturNr55cqVX/3+rnv2Hyz58KUHeacrWsJnsz8IZJs5YDpnsVjtdjvNAEvy+11ud1d3T0tLW2NTc2trW6/Zws/6aAlh+DahBYfTCc2GO9aDAFWgpMPu6Onpbe/obG+HvtBptlhgTsgPGrTcoHDfHHB7PFarrbu7Bxppa+vo7Owymy0ul5sOPmFNeTweMlFhGf5eUJoacQtQcKJ8cBOzdjVz5tk951tefVVx3ba7X1Y31WtL94UKVJYwPZ00TM78BPi+MElOcv3yGl4+P+em3dOXNGeMDJAHUUUWG0gWPJX27ns6CEDDXNv+jx7U/e/Z90MFBhKyPyRAdrtPGiyyPQeU3H2D/DaSxMYKn8Vq5QtECTdO812TlO4vdlu3Ts0Y4kfA6KkKrFm0iDn/AoaVM7vXvNzVUBJVuL8c2Py8q+nD1vqOtIv/fcaKf8Fna6dt2dW5RUUDfx2k0v0KCokKbFulWX7r6u52zvmOyiJClBlB4rglN950220P3DZuzZvfFxe3utKvvOmOu++aVf7vj75d9wU7/hc33/rbK5emFn93QPoT71sbS3ILZ+XGR98Jl1Awe/HcUbqhPaA1dkBB0btPDi7RwAcHbYveaFcoB/qpiVdRMAqB8ChNPEb6H3P65RefMSOZxsJJz/Dv28lfhmGYxgNre7WZCRAq/fxD39TbgLtuWT5y6G+6CMGpCIjaTrKRL+yx3LCyl/upPiqX6jAsJTzKKaYvq09A20vf7gDNR9btE0gPQz1y3rlXXXpqAY0SWos/72BSB38Me7CPNa9/9qMjx/WTzY8CAQ1DzuZ659nvdXhZTVQWEdL3+A7IBaiE6GuTi4RVDAr4i8/scd2/qccDY2lY+ZBQYzkK1BkTLr8OxqPbrrn6TKaizpU66aKrb7ntjttOT3IdONIOpycB6soPZlx9zVkFCTrwZ+Xa+FPPu5aYyUO3ZqzfaY7LPeOiG24lbZ7avWu/Jex60RAgWuOgcQqJr691lrQNcImBFCb58Dfi3GSz2RPiTImJ8clJ5BUBXVbmw89cH33k2LrGGqc2Gw3s0sVzvlz1fag8kchFRKF0CHJxktRP/K8Vmw/AhkWncyKOceaKy5aMHRHTo0/FISoM26+gQI54HyaVSclwd4WXUA9pa2v77fVXJHQdIrcJRZbx8u5Z5AYkJyWae7uh1k033cRl93HS3Pm33nrbG2++G14+XBx2p8vlmLt8QlGiPNvEFM3Jdwcc4OXYwHXuVzhKiIvJMgaVvOdwU/ve+l5LV/fB+qZDDbBxLnIXTnT5KHE5nAqNyqhgu/Y31H1/sHLN7q491R017S4fWXMeVXhAAT34AzDIyz1eP7iMLodtdJbKZrVoFWDurNUR8HiiqvgGPCeCgB4UKmW8nNmx5ptly8/saKkp3rn5wut+2dxYM+DhPvrhQiKgZLC1rq7u+vrG0tKDGzZu+eLLVZ99vvLAgcNerw/85kOHj6xdu+HTz1Z+uXLVV6u/XrXq25Wrvvnii5Wff7Fq69YdTU0tbnf0qOHxeh0O4u63trZXVVXv3rPv62/XfvbZyk2btzmdg11nBM8balVV10DLa9asW79hM9QtKT2wt3j/xk1b4Ks//3zl999vPHz4CEwMfLSzRkO6h8sNewRbvm79xjVr1m7atHnP3uLS0gN79u7bvGXbN99+9/kXK1d/893O3XsaGptgqgOTAaio02phAiCXkyf/hZ4HDdAQlPFwT/UB2bSNyc1ikt0NcY1HjihGrd+as/+SP47Y8qXc3A25PR3MxlVMVy8pCbNqbiShxhkm4YnhhBIFpeSBrvaOnVyYJ8B2wUcr/P/H1vjsOdk2zpHoE9KZuMK0Y/VluTsCtu4W0nFJNJhFLlt4IbCjWbW/BHypvvIRXZMEIloD8XldgfbHPXvTXbvidLPaUoou3bSJqWtlJk6aOGreNVGFo6Sn9XBX+et1ZY055789b+QKg0I/M315wekftbd22Wte6WouiSofvV+8EMKiQVGoDfNfbeG9T0K/Aty+RKAwJGjlTKCrs33m6WM1zRpvlkEvV02alte2Y9d2ZVFWslzGxhfkeBua7LRXmz+96y8P33Vjampy5tjZ7+/tYQL1z6/IiIuLW3LbU/VmKBBoLd6SPm6cggV3+Lm5cXETL733SDv53a1+7xv/vPe5Z2+Y/dsvONfsyCcnX/HfUv6qvTTef//9J/uxb98+mh0JGXP6DTogfG5pm/u0tztkcmVULif82ZFoDKJcU1FqBCJTOIlV/8kFk0alDezQTjjl9MY1O4g6maoNnzUtmjee/Eg4/5Rx259cs6fLr4hPNh6Da41kZ/udJyCZz/3wkO25Yg+cB6IKEOF7Jt2psP5JwkELChO5QgXa3t4QHBn7FSAS/F4ORULOmMkjyKyHEqha+5Fr+oz0/ndalH3x1zFxcSfd9YXN7ef62AN/OunXL1k3XX/ytKe+3/3+zXNSE+MKpi36/jh+NdnmzZtpbw4DejvN7kfEsQgKn1Xe5cl9olGhIr+eREroJx9yjIISIvxAQE5YNCgHuhR/W9fjCF3C61cgssGhACcnaAfOkSU71ionFpj0CclqlvF6LCm5U0bGhZ75Hqh7f0VGKow5p97yRF3vtj9lXfrc4Q+vveW+8nbSwcBxkclYaKTy3VeKz1mQpzEkaBRQ1e3yZo7NNx7dCj0yqFD6dMvteMDj968st7VYPeFZnAB85ZCWiIDt6fU6sstAZ2fCledPcH7TUelJSNJMnp0kY5n0jDQH+ZGSlidCG+IJs8G+IxsBfPHrxZYG8yBXCyOqbHn+rxc98IXd49vz2p33fVjMmasqs2BsqnFo73sajH5aIsJnifRhoglSEtwV3lcJCefkUJqamhbNmb4ovjfk0vBC1wCQoZg0BOLzeXPzJ6amptx806+sVuvGjRuhOnwaDAboS9nZ2Trueceh8lESAG/b5T50sNPgD0A5e7PF4/S6vIxOKY8qOYAEAl44s/p8F1570i9+vzgfBr1bFqeduwA2knvFQb/y0cI4LTaWCVx268m/e/aqW9783ax/nBk3f4qClXHGElV4AAE9+HwBrw8+/d095kkFer1WNj5P29PbDbkwCSGT/fAq3IEgTfMdLywL9OBze+JZ9vkXX7z9mmsWLjv98j/ev2J84QVX3MJ5n30lI2XY6ezqPny4bNeuveBhr1+/qXjf/tra+o6Ojs7OzkMHD23atK30wCGrzarTakxGo1FvUCrk4DFDfn19/a7de1Z//e3evcWWyFfstba0VVZVlxw4uHXr9jXfrdu6ZXvZ4bKW5har1RK09mggHSYbxftLV3+9ZvPmbS63e9Toonnz5sybO2f+3DkLF8xdvPjkzMyMtrb20gMH165dv3Ll6kNHysDRp/WDwNyjsal5y5btMIeBT5gkjBkzet68udDO3HlzFi2cv/Dk+ZMnTdDr9HU1ddu27ly16pu1328or6iy2x0JCfGpaSkpyUkZGenysFckQYgYRWi6XL6TUfuZSSuYCaue65q/eMaypH2HmA5FBtPSoa8+AjPbxjpGqWW0eq68l6scYah8L4FdDoX7CCUOIgx3LZcEQlW4vgIB9yrGVvmS3+/kSwaFbAFXoO9LqZDM0GQ6OtdbA/bfGJlI4JriWuvnIX18/6yv3tzw2lsGdlyFs/5/q99752AZM3Xq5NNv/RTOPFGFw6W9ft+3L5/jcukLl7++eN5ZMkbm8fjcLt/YCTOzl77sVxq/e/XCpsrNkbXC94sSFeXRGVPOea/d4SW5PDQjEpoXhqOz+P/+/tLie2/MYVXxcQkqmA3B+ZNcE0tOT1OTt9awMMKEKga87to3uuZXN7Su/tP89d9s7dn1/t81d+ypbF/zxC0jTAzT88FHK2dNyGcZ97pfLfjvtZt6N/35rDoFuZHb7/e43aYLfn3ll298amF8e3bvPfPiJaPI90nl4osvzsjI8IQxatSoKVOm0OxoQHWhE2SYBNnf6v6iWiGXEZ8jqgB/5Im6+B2nMUq/BMKQ9T8gKdmTXUxxc4enZ/Pz+zMvGZPE2ar8jMfXPrrx7oWX/O2dQ+0D/zYQI7BF3C86EUI3EkzuqZ3mJk88p4++AtAt+xQUVFEoTD5It+1DJlO8XBoAbYd2nmZEEDFE9MPd8tqDX848uwA6ZjQHtrYu2lm3YdHWpx7b5+D6WP4f1v3vesP8lzbsuWVEw1Pec7/c01C5Z93imF+R9MMxb9486Mler5d2a48nKSkJejvN7k/Y4eiTIHZP4JavzSq1PiKXOkdU3RxcAgdN4Bjw+BjiM379VacH+kQQmhEJzRs6vWv+ffWpCxe85fvFiglJ/BYf3PJumy5+Uk4aPV95S+499+Fxb1b1ttdcoyl98TvT/fXv/HrcFW88e29RCu+nuvd/9NCFpy24svyiZ87J58+fPdWfvPzm5jmLp2u46FFA9MPJAPgCzJfldkYeNcmg5cNGdSpNLW1lFXVwhmH27m2NT0yeP/Ocgs8Sk9uS49j6hpbi0jLuSn14lb6v5vRNUgjcV0QBZfa0eFqs1PsfoAQHn8sz98Ybz9q39X+b/vvhl+NvvHDysff6wwnvnCEJItqH4RO8ZN5dCUnUwiiHw5GcGJ9j3g/zv1AZ8nslaaJPq3mFk3vN5vjE9AMHD0PLWi252gGf4P1Pmzbt9ttv379//+TJE8KrhMvIgjSVwt1TUtbtJaO/uawqb/zEmpIGdW8bayfPxh1EtHoN62mrLS1TsKwiXpMxL1sVp9Fp2abSOmV3G+NxR5WPkuzczI6qHfUHaxVyuV+tkKmVrELO+t3WukZFZxt/m42I+APgiTpcXjdMAvx+u5M4XSwLXg/kBri3VkSWJ32N6zPkIAB9WaCHiy+/ZPSYCWdffPF3JSUF4yfMPf30Jz7cPqtojNxpDy/JC3w3aWf4SUpMmDhx3Pz5J82YNpU84o98L9mFpubWbrNl3PjRpy5euOyMpWecvmTZGaedccaSpUtPBWd6xIhshUIJW2k2m3ft3rtu/eb29g6+QSA+Ia6oMH/GtCkzZk6DMMx9OBsE+p+hCDC2V1XXfL9u444du6HcSXNmzZs7e2RejtFo0GjUKpVKrVbHx8WB456VlSljWY/H297RuWfPPpiHgJb5RiBgtdlL9h/4fu36ktJSm90+edJEcPpH5uXy7UBDGo0mLs5UVFS4aNGCk+bOjo+PByuoqKz6/vsN332/DmYOcUZjYiK4eRF+l4yzCXLKd/oYl4+pbmQKpjMjOkp1O3dWT11immXMSGU27E5vmLJwzOpXPC739tXM6JkMoyOF3fQpQPwxDRPSeWiYfg9HKHEQIcW4BvsCnBK4FBLiEyOEL8CNFOHpECWlaRgCfGscXMDldPV09/AFSAr/SRuD0rRuSGat+BtI4cKbmNZN3755T0kps2D5DUt+/W5Usf7S2bQ/Y9JNzMjfzTp5uUwmW/f+b9d/8Nstn/zearXGZc7Y3DUvZdx1Pa1HomqF9iuUwsWj1WjtafnkPP3vZseRXI6oAiC8DsPxWtpeef09z5kP/H6+VqnWeQI9bg9Mmdt7FelpWfbOHjdU8vRYWYOB/6GKI+OyM2bDLDlu4viknh73yLOfXqz5/OX7//vu993Onk3//jD9r5dmQKnWlpqxN50xkYmbPHNpQlJf7YkX/J/q82fWH9zakX3GlFzyK0ksXHjhhTNmzODDJ5988umnn86HB4BTURRwMGkuwzy9LPHMETaPx0nzgoT6BhFukApXPgipfIz0L4Q+NTff59mx84t/PlZz8W1LQm9kTcg9+amPvr7Y/srlLw583SMmgjsaAaTwudkmxVsr4tPZdvLrUBhcAVqTCFecqoiEiWpoFidej+ua0W7Qtjr4E25f3ZBAzeD3DsTh//1rrWfbW698//3nL72yrjn8R5HxV9+w1BhXOG9qa2MLb7ZhZM28Z2Hqns8e/es/H45lGcuPAPTkU045hQ9DD7/kkkv4cH84/YLOoqHZDPPA4oTHT1E67b00g4dqmPsMhUOQRumxIMn9DpC5s+HTC0wLc4P+c/8jSDZgkCMokbild725btOW+8cffObF73u8TOemZx78uvvci85P19MSTE9Pg+ekk2YpGFXCzDkmlwtmfTQniGryhX/55LstW25x//2qRyocTM+et3/18LfTbnliJhmYjhLowwMKyRqVpLp0vIHxwRgalcsS1USem0CHaSlJowpzZDLW+4/7PTt2NP/jnxO+/+a8S/Og7Ijs9PGjR3KVIqpEHLTgUSCHL5QSBI751DTFmYU6GffGq4i8EFytMHKvvt3w9+V3GW6/+hioShjS3Ybah2Gb+V0Gdx/cj3CJuknsjjvuePzxx48cOihj+8qQlQykib4O/Pe/3fnwww/feuutL774IvhhtHIY11133VuvPRsqHyVnL1uQnOqKL/IdKms7VNXlTEz2JPW07fl+VsNL+n2rWJs1qny4xBn15y6fV7Zu3Qcff3qk1Ro3Pqupou3AqpXu/V8VVrys27sBPMeoKuEydvTI886au/HtDz5b9e2Bio5Dpc2VO6qPfPNlRsWHaQdf0u3dHlW+v2TGyxLUDl5GpqvtDvp1oB+/zx+vC6jITaBhVbjjBjohgfB0Tg+BjqaPPvh4e0ljRVVX+a66Q9+sadnxnZAeoAkiw49CoQAPW6fTpqYm63XcvWxk9QuTlJw4a8bU/JF54BDDcSdvAlWrjEZjZmb6pInjFy86efLkiSruB0qPx1NdVb1x81Zwpkl1hjHo9VAFmk1IiDfoDNT8BHC53MXFpevXb25oaIiLN4Hrn5+fN+DTQg0G/YwZUydNnjgyPz+/YOSookLw7ENr9x12x/YdO3fs3N3Z1QUqHDt2NGyhjpup8gXCgf0dP27MggUnJSYmgp6dDkdVRfWmTVsaGpvAkmihIPxvK3QNABjJqDlM+kRm7DP3tc1ZWJsxAVKmnsNUVzI7Ci/2VTdNKVst1zGzuler2sjDGaAK2X2uZ4QLb2TBcB+hxEGEL0cDXBX4iApECU3nhonILB6YpHBh8kkCwQ0OuN2N4IIHC1Mh3zrQt4AUnXSFKXfmuOzET168Y9c+ZubSayctvZVlB/vtn5ei6ZdkjL9AZiqA6ZfH46vb+/q4hPq2g+/Y7XYX623xGlJHnzN61hVRtUL7FZYy8IZ53I47Z8gum0DvKonK5YXPCnHk6+eq45fecvYMlVwWn1RY76hp6bQ2rPq4bOlZZ89L+WLrPtjOipJdhklFcUKeunHUeTf95ooz5zfXlrRXfPdY55m/nMZtQHpG/oEnviyGs++2VV0dYRehM866Y9r3/3nTk5A5InMoN7LMnTt33LhxZ5555vTp02nSQPBnPPgIF5LCsfbKjLNzPeCcRhUAIWXIB68xvrOFolSH4dGQDEH/gsiNp52c9foDf908+tZFoVPxtvdXtzKMVqfymRXSmxqEsL3ukyBf/CJ5bJwLzgPRBTilhHQCQSjM90+aHLnLIF6vG7S98Zp0vuWoXCp83sAU/PKjTx689fLF48fPOGXx+IS+6STDlGzb28r0HPx28/STZoanc2gzl1x+3XWXX5Hv2ra/4XhfEzB58mS+V0MPl5FLb8JEHg4qHK+ek3LjBL/X7YzO5Q4MV7UPvgoQfiCioiGJlzufP8M4Jpn+dBSVy8mgxzAWnBazekSatuSlMx5p/+Xtf5yWE/au0PiEEapNm7Z5GXfXts3KvNwEhdDQ1FTfNmZMcuOaXz5dftHt919yLNz/MGBnw4VJ1snOLNDqlDCkRWfxgIaIjoLqksnkG7bsbW5pY1atauw2a+eeNOqGq2WPPWbi7zdhmAcffm7GzFmh8rzQPCCsKQhzzfPQRF7GJiuumwwjErclkVl8aS4rRPVLD1n/tfYR60MvNdKUYQO+ur9wSOjDZLgAd4X36UMSmgC8/fbb8Amz6LRltylmXNJk6ytDbv6FFsLOp9dcdUl6iuGNN96A8kIPcee+ua9KuOh06uVnzfbaOta++eI3zz+964OXqjZ97XMptrcbrN1bjdtWMd7+d4X1yYic9Asvmt9aW7nm5WfXvfLs3o9ert32ncWpL25yBOzfmb5fFVU+SsZPKLzsspMr9u78+sVnNr3+3L5PX2ku2VNljT9U36p0rTJs3xJVPkoSDUx6oiooyqQ44u83dASUar3T5dKpAnJZZBXOvRpQITHrAZrilfuDQW4O7BtXtVoNMKD3LJfLwbOfPGlCXh6ZjQPgV7aS9cEtfDQEWUoP80thPwa0VVlZvXfffrPZDCY/IjsrLTVFaHiH9IyM9DmzZ5x6ysmnLDp52rTJMAGgeQxzuKz8yJFyMgkJkCnM5El0fiIEzHxyRmSPGzdGpSLTWjhgnR1d0EL/24rI1sDBgIkBuUzmZSa4Ss95/0/a2vpvLv2njVFDCqNjRmYx27fEd+TPzL//r/Piqqd9/gzTY4YsD7f6nnSLkPh8MHMlDYdSwoEsXkK5kXLhJb+cOPHcT7+4f/m5V44cOZdhX4NAgFk0ceKHENiybdnEic9ffNm1EbXCCUuHOVNvb7Fe13jw4KGqygN6XWVVZVlJyUG9rqSjo2b//oN+3wYm4A7feBIOJywrJG6X7av3H9lTUjV2/ISpZ/xBrlBHFRhMyITS53R5FHK50aiDzuMIeF0K0ONA3yUEyYH/0aJkXI8v0U3LgOPd/zwEDfKVuRih5q3/+9fTt67ISU2Kj49/prbwwpSai6dnjXthxusPLB156iXXNz88MiPxbwdPv/bM0cGTLHeDLdfhwXJIP97+SHZ6cuG8X5tVY9ylX6evuCCB75PKBU++uOwP8+MX/GflyIAJTou0PPcD3QTPl4H0cYnk1tyYgW69dOnS0aNHD2i6fXCHsj+w9d9dmT7RZPH5BnhQGqfzML33hSIh6aRklEjVP8dL52ZPXHTrw4//suiUu8PXQsjkctg1/fTTrhp1wZ/vnKYM6Xxm/GtFcKByL2u+9KvbhG58igG6z5FAqlzG1tw2IktlGfDVFlQ9YUqKgtvPaPH7vSO1ZtA8N/JF53ISTueHvzkpNfG854+8s3DBZSvL7RkTJ02ZMmlkenpWfl6qpm/0lMknNr9zXnzuKc2X/ur8FPJbCNfHZi+7av8vT5721HNPLJpWkFo4/Ym1U6dN7BtJj1ugVy9YsIDeFy4EOQIDAB3u/kUJy0e4A74BHigMRwBqCmk86mAOeAThnJ2osG+8KiVOzeu/fwEueei4tjx/y/hM6OHxVz9luvbKwq+ef+bQ1/85a3QWpFzx3D7w3giKcXe/97vSy/PjU8av1E46d+pIspwNuiyXCbSXrzx7DGkkfknLg69dXrnmo92fPnTt9HySQNcpHQV9KowAvv66KQYt8f77Q8tz/znz4cSgk5u0PjgZ1/z3yRH/uDfp6SfVM2YwSUlQqqW1o6uru6m5bd7U9PAq8J+0xxG+BTTMHWI+GE6yTn7VJNL5++VxzYax5fkXvpw88+ppv545+csX6BqAmrvn5Vzz9DP3XTEzZenjx2xWwO1Nf6T0YdoCTAD6rQGAFHDdmppbvFN+cdttt4EpnZZmbbNHlPHS3yu5fQ9KZkZqW1sb+Yp+3HXXXf+89w7yy3FklXAxGnQXrDjltpsvuPWm8/7w24smTB1dUb3poPKkA406r2prwlcfEdeqX62QJCXGXXXJ8lt/c8Fvb77gD7+7OLco93Dj4f3ek45U21nThrh130WVj5LU1MTrrz7n1pvO/90tF97xu4uNSdojVtkex0kVFa1K/xpN+ZGo8tFClkPA5nG65VLsdrvTCe6ZLwXm3eElQYBwJUXmxqyHHx7eZyDfTnx3LmlgyClYr8sdkQ2jCxdnfF4vOPFcZgw4HPa6unobWbQaUCjkJpNRyPvngVy1Wm0w6EFgOhpycmAGUllZ5Xa5IAEUJ5crTMbQnQGCgDlkZWYa9HrOYwMD8XV2doauY4RgX3vkXu2im3VxCfu7lDCNnvz+UwV7vv38vne96r7V/z4bs/UzxmZn/jHh7YzXni++4g/l886GdKOKUbgsJye2ZOjpfcmG3/9VXlnlK8i3PvoAn3J/Rcq0PWsnF28Yd3Ar66fFzO++HODutzt6wHR3bVg/bcEyuYysDRBxDTlcLteBQ0ccDrI+NS83Jysz9PMk6ZfvPPPUzX9/pLutun9T1t7WNa/fWl9WMnb8pCW/fo+mSqOmoa2qyTln4XS73b3jydFZuUUHDx4c9ceN9ibZBy+99psrzxhdSC77hojaLz4Rtu26P97tsHXz0f4YEzLlClVPew2NB9HqE17+vwdu/Ou/FCqNQnF0q+EGoPa1f+1d+Puz8jSDui8/CPUVB48Ub504a3aUsYFaQDmW7iafN3oSzANz9OaGlvaW+gnTyOWFzrZWq9ldMLbI6+l7fuBR6v+2B56i8R+V9V9+EJ9kyByRQ8fEILCRal1cb0ftgKdDAAbErevWF44dnZyaBtHw/gnhcdPn6A1qobpC+pfJFXu3bB09aWZKZrZGF/ZzLxKJ02F5+4kHl13yC4Ui+ref+JQ8h7XL5Rj4FAWG4HYHVn/8wS9u+DU5FYCj3NzYXFc/Ze7C5x+467o//tVho49NXfXeeyuuvNrjjj5JhIhLzvX7PHAQaTyIzpj8ySvPX/Hbu2n8hGPv9k0jRo7sf5cIjKVgFJ6wISKaAFtTUZaaZoKjEHVCeePDzWectshg0GVnpR8pqykqynW73LW1DV+sWr9o0ckj0yKW+qjUuk9fe/m8637T09HeUHVk1KQJfh/5oa2ttTMzp0ipEhx44UvB9MDoogwTNru5oT49K9dg6rt38Qfg5YfuGnIf/ur9t1dcdtkLB0zzJ2RuaIhQ5ow0Znwi8/YRxqRietY89a97//LJJ59Upy9p7XveI1OUwBys6frVmHaVPEIVL77y5sjCiRdeeCH4TDQJzvVW6/3/+Pt5Z59aWBBxXhbl67Xbtm0vKYwbMVO/c0qRRcEsNs9dRvMk8P4n31ZX9RTqtDP0WyYUKD2ZlzhHjqV5YvSarW+//6XDHleo9MxN2lyQkmGbdpU3LpFm98fPBp8DT/zzhg5Pl00ukwUm5Q5wZQ36T/g5UdTRGkQPMObv2byZH/P5lOGmu7vnq1XftLe3k0iAGT9h3NIli7kcQSorq1et/tbrJT/PKeSKhQsXTJw4js/isdsd69ZvLCsrJ5EAk5WdteyMpeC7c5mE7q6etes2NNQ3wJwDHPppU6fMnDFNLnjVUhCP2/P+R5+0t9GNZ2Wya6+9QsocwGq1rf56TWNjI2/7yUlJS5YsTktLDT921EkC19/D3dKz84Jb3n3gM7tCSy4IBMWnYWb9gll8LfP9zMvefmrdgTln8+n8U4DIhC54ccfyyP09n74Fn6GUuwtaz7xofNY/b+r9+HXI4sWvGeSVH7EJbDvRCoFMZ2FTBge8/0OHy+Hg8VGuY1O4dvhhlwSivgjEbW03N5TMW3btKb98IypLVOB71q5bd8//PfD3hx9Ycyh55Q7HtpqUV/734nsvv9xYX8VtRWT5iP2CMC8AJJI9HVAs3Q097VVRiZzwTQ0TuVffde7x4P0HgS4Jhy9CvB5Hd1slfEalhwmvJXLoOYEoAJ8h5YMAx6H+Ywf6GDGWCA3YrR2gIr/fG5UeJsTaud3htcHvFB+FMC+hXY4Qn9cJmoHPqPRgI4gUQP/RRw0EjprT3h2VGCYhDfNHJ0rhEOWPJggfDT86EdLbUQ09PCqRk6g2T0hgH6PF63V5PDBfik4PCj/hAoiWwod3kHOXLyg/sv+TL9a9+c6nq79d/857n7/93hfbd+4+49SZean9niPJt0aBMDTIHzLyeyaxSwH8ZHU8WexE4yEiGvwhOZo+DJ+kl/J3LIfLlibmhVLG5mGabczCS24ZPXr00qVLl4+MKENuASK7HaZVTq6/5jJzV8Mf/vB77isoR44c0WtlBfm5UYVF5bTFs05bMrve0bHNPvv70tSPmzqiCgwuZy9bUFSUcMRq3uJYsqpUV9w78CPLBxSTUXf+iqXGOHuJ2bapZ8H7R9ztbldYgX6wfYlOt6/dHIjXBybkyGhSJEFLB0jfC2t2YBlED9w1hx8PkZkLAbbS6XT6gs/11+m06enkN6/B6NesTCELTilZj8dTV9/Q3tHOaVIcMFiXmzzOH8IwZ4iLM9EvIMbuP3SwTEozMhnLPfCH3zJWq9PyC9y5KIWfAMAwwVlI7EK2g/v/40kIPsp3U0EpPUge/BSqTrpjX254awAtExJTysizf/fhpCW/YWVwXKNzB5eMtPjrfrH4V8uW/vb85Tfd8fRF1z1yy53P/XbZOb+9cvm//3pz7oiMqPJ0EwjhYbLFQ4PW/znAnQ5Jt4xBoBpZMcc3MAicLocCrX+c0Lfj0oWrF9kbOWgKVwpGzpgZoElEAE5dMQl3zKLPuIIa549IrOARFIBTDtUOH+gTg8Zz0oxRy08ZO2l08uKTCiaOSpo9JWvpyePTk+Dkwp+MwiWKqJTwktLlx4HrMDEJ2djwPuwLe2lpf1nXwDz24tt79+59+1BEeug9AMHd75NzV5zx0osvcdlhQE5kMYkyY+qYWTNHVXVXv3dYPmHBsqjcwUWjVp6+ZG5BQdKBlsObutMy8sdEFRhcUlPiLz5vaVqGZnt9tSN9ps6UGJbLOzmREvR/1CpmTLZsRDJ4i2G5EQIthBNqVlCE9MAd0R8LCe4/wzidLvDXiVvMMEqFcvLkyYmJ5JUdg9Fvn8DfTk5OlCsUnNceaG1r27Frb3vYs32EgIlHTW19eXmll7udXiaTjR0zBtz3ULXS0gMdHeKPtnC73S4nf+mPJS8az8qCmQzNC0ImAFDAzz0fP3y6LEWgCtFQ8Lj+KBLSJgmRsIhMnjRuzuxpIcnMSA1l8e4L1xaJhNJDIleq49NHw2dUuhRRKeUjczIK80cMKGq1Mqo83RI+FASifh+5bhdZVoL87AA7lyosK+Pu9mN9nL1RXXPa5jpCH5Byougfdpz/FBd+EQcIKABMBHYnpA0gFPb7fCyriNhriYLERvQBEhL+wMGH1+OFEDl8QQnBH74QtG7o0EgT+EAGIajbAcRkUGSmJ/CSlmJSksuo0WWIhB0zEicJXJt9yT8tIjrqIBLeh+GTUyO5XyXKFQmXTgfzpWXUe9YpzbaIdP5NwH0qjZTSfd93NB0MyYg09Q3XXxZVRqIo5LKF86b85Y6r/vXgr9NSuYcpxyI6reqCFYv/9udrf//7S4xG8NiiCwwuJqPu6kvP/PvdN5x11jyVSuyXSvKQKiIyNqBTM/DZlxUpPJz6+IC4DKYH+PhRgD4lBniB1VU1dbX1UFipVE2ZOnn8hLHht4eFIHoI2xFePyEUCsXoUUXJKWRtDwDeRU117YaNmxsam0PXFqKAFhwO577iktIDB41GQ2hJWG5O9oxpU0O3IFqslt279/S/oT+K9vZOi8VMWoWZYVrKqFGF/deYgd9DNppMAMLmylKFv6b2o8JvAdkVaZtCHJkw4epRaFPB1n5cwrckJDCNs1nNcrlSLiOPsZcupJ2fDawMZt0quUItWTQKpQZOKjaLRQF2HlI4EApzcsLoXwa7EK2EQUTDq8jj9vp9XmI1IZ0AXEAul9mtliFoRkYvpiHigCukkEcdmkFFSY4ajHm9XZ0ajZaM8vTA0QYJNIWITMZ63J6oAyRFyNzihAd2MWZhfdyd+vzc6yjhWuQgQXrIwBY9bjd3HosRroEfnqPpw8QB4vaav2N5ELF7GJs7OhEmANxeD4xWA6cAX0igKJwLaF7swG4q4SSkVNB4jIAlKqG+YogbAKMxVIdGaPxYwGueHEIuIJGB9QADUagz/8BwX9vW2tba2u7xeKMuWPt8fpvdXlJyYNv2HS63y2g0zZo1fcb0KRp19LJJKOz1kZe30Dj3wFCPl3+4CE2BfU9JSV66ZHFebi6/qBf6VUN941crV6/+eg18S31DY0dHZ1dXd1dXV2trW1l55cZNWz//4qu6uvrpU6eMyM4OrWOErjB58oR5c+ckJiRAr4Cmqqprdu8pNpvNMJfo+0oOiEJiW1v7/v2lDqdLp9ONKipauuSUhIR4qEgLBZGfd/pCRd5Mn1KrU8uTtEyyLgaB8k6XO19rNiq4BfY/hsC/1sbG9JxCJuCmHXTIcK0dLt4/fcEpDmuX8GT4h5Dw/Qpd/fR5fS0N9anZecbENJXWKF3kCtXujWunn3wq+Macy3XCYu5q7+nqyioYq1Bp4eQhQbQyudrnl9WVH+5obcwrKlJx82yn3eHxMgmJcT7ybG/KUep/9qln0oZ+VGrLDpoSkhNSsuSqKFUMLAqllpGrfH628mCJUilPz8qUcT+HhPfPgM9fW1kuV6rTc4qi9n1wUar19VUVSWkZeqNJQa6tIQPj9boP7Nw6btZ8pUYfdYAEhPR/6NhNtdW15UcmzZxjjIvjfwCDqZrVbEkfkbd743dT5873uOlKSUtvj81qzcgp0hoTog7T4AKjysE9OybNOZlv58SjpbEuPiFRoSRLfqWL3+frbG9VKvwqtYI8eKTfIC9dwBU+sn/f2KmznHa7ubs9KTWZc1IZmH71dPdCrlanh4E9JjH39hhN8Sr1Ub8hLRaKt6wbUh+uqj58YMykiXqjYW+HLjXJBF5QlDciKolapq3HMSPJIgeF9tPwiS9HB7iV4efEo/GOWFbe0tCYnJ4FYz5tfZhxOp1l5RV28nZtGAFZ8KctFktvr9lus9uI2CDc2tZRW1NXeuBQVWW1RqPJzx85c8bUosKC8OfDgmPtcDjs5AmTvdXVtXV1DZAiJ7f6y2HaCM0qlSpIAUKP6dRptSNysk0mExSDKLioMFMArx+8/MrKqvKKqoryyrJy+FvT2tIKzn1BQf60qVOSkpJg/sa3wAOTgZTkpPT0NHDoYWyB6UdHe0dbewfMWLxeL3w7zD9cLjdsG8wpoLmS0gMOhxP2Yvq0KVOnTNTrg88YjoR97ZF7NCfftKcNRpIh/IzAOD3+q4raM3R9TtIPDCtXVB46lD92qowFR8QHcx+aETsszLdY2aavvz794qtsva30Oeg/EpH7RScAHre7q729ePsOcj00RjpbmsDNgq4D9keTTkQ8LqfL6dDq+16iIQ5LrEup1c87ZaFWT1fxW3t7HU5felZ6+FNrjlL/yRk/0EMPBsdm7oGBSsk9IVgq0G9ksvjU1Blz5yiDA2J4//T5vHB62L1pk9Vs5XOlYzP3qjVa2CRuaQ0yMKDj7o72uMSkGDo2udQjU+mN805dGp+UEqrW0dLU0tDEPwXomj/82eXo5dNdTmfVoUO1FVX84rOY6OloT0gRWyf3kyWzYCynefqDnETgQCUk6MldHOSQkd/laEbsqDSGz998/bzrbgE911ceGj1pgt9PhiCPm7w5v7PD6vHE3LjH7ao9vN/lCHtQzvDT1dYScx+WyRRa7awF8+ISEiD6woF4q18TQ/0wbC7fHZNaop4ChEgBHJLwc2KAu7Q1NGRy5d6tO8ZMmfXDPQWoq2flqq87OvgX+rKjRhdNmzKpvb3DYrG6PLAv5EqAn8xMWI1GlZiYmJKUZIozhj+Lk8fhdLa1tTudLrfbDZMKt5t7mxAPy0B5rVYLn0Be7giazgFTAnDHzRZLZ3tnZ3c3TDzcHg/M4WEeDqdirVaTkJCQmpIcHx8Hcw9u5e7AwHaCu293OLu6umBLLGaLx+sFA1FzrzOTsTAvI9cxYEJiNOqTk5Pj4+LUGjWk0/r9YF99+J6zr/6lL/YRPwT5cYPMB38s2O72trjEFBl92+jRbAlpoa6iLH/sRK/HdXRNHT1R+xWEnEe8P97E5IQFTJ2s1wkC9g0nV0NcXGj2RfkZ6x8GGv63f57+/dPHXQOlkZ8JdO8jjVQyXDWxuuJtD1YiqmMDHS3N7U3N/ATg6j/8mV/rxgOuP0zmaAQJEt7tpQNHhTgQfWffcNMglwTCiYjTYHgJ9tNXnj//ejIBqK04OGHGLJpM2qR3etCEWIBD/5MwWK4PwyEgCgneyj9ElMEHXyKS4fpmIPKcGOyb3N/wjhoVi8wKsn3tt2OnzP5hHwP6NXj8fHT8+HFLTl1MRjov+eflbg7jTm7gjivgM8rvDwHGIvHHEWiEhsLgzBT8B/KV4KaDyGSsQgHDs5L7Um64kAa/JdCOx0PuROK3CqpzjSnIXijIu5ZEG2Sfvve3heMn0RiCIAhyQuOw2dKy8/gJwJgp02gqcnxTcWD/lb/7K0wANq76ODk9k6YiyE+Q5rraU875xfH8HoCfCez2tStpEEEQBPkZkJEzMiUj68CurT78vf+nw4QZJ7mcjvLSfTSOID9ZiiZM0ep/oHe0wwRg5VfBW4BimQAEyN07Aa+P3CUEUZZlZCzrC3BrSLgwhPxcloy7z4ZeHiBZDJQitxVxtUAgDCkyGaOQsUr5IHflDIbH64WvUHMv/oPv9Xi8CiW9e9/j8fn8fg15niS5PuBwuDUaFb+QwO0hV+bV3LIECNidbr2W3gDMvvbo38MvASMIghy3/OKmP9AQgiAIgojR1tb+xcrVFrOFj+bl5Zx91jIZ8dkHdsPBWff6GZvbZ3f5feC1MwGX12+1e1gZI2fZzl47uWNHxpq0CpsT/G7ytCONEpIYq9NDfG5WZlTLIQwev8/PGnQKmCZ4fH69WqlVyaE4lNSrFUatQqMk99XSbx0UcNytNsfeg1XZ6SkjR6R6fb6KqqYeq33yuHytWtXZbd53qCovO70wN93pcpeW1Xb1WhfPmQR72NLWvXHngYVzJ6cnxVntzr2HqjRKxazJo/hmyQTgol/+jo8cJbCJNBQj0bdZ/yzheiILvYoGwxiyYo8ezkAGNpJjARx52Lcfbe9+6vzc+swLD/71xr/+i0YQBEEQZCDgDOgmeOwOx+HDZfv3l4ZWN2l12nnzTkpJSVYplTK5TK/ThW7Zh7Om2xuweQLgvavkjEbJev2s3QPnM79OCZ+sy8v02Nx+n9fl9qmVsgB5riLjcHlkrEwJnrxMBq652+3XauTk53424HT5DBpZvF4FPq7F4fH6AnHg96vkdpfP5vTCfCDeoILo4FcEYF+6zdbig9UmvW78qBFyheJwRX1bR++ksXlJCcbW9t59h6tGZCSPyc8G739PSaXL4z1p2mi1WllZ23K4qnHK2PyczKSOLsu+w9UatXLmxCKthj7Jg3390fu4H9WG5i6QjfZ6yeumzb297S1tEldIhGM199Yd2ke8mKFdFDn+AG20NzfGJSXL5TE8AJ5MR+XKggmTxkycEr5oTy5X7dm25Qd7YFY4Pp8vITE+NSODxhmms7U5OT07EPDBrsmG+Hh72mccdmt7U8P+bZt89A2NMdBcX5OenYt9hu8zhRMmj540RRHWZ2Qy5Y/YZxKTkjKyyc2dMGz5fJ5j1WfgWP/v/jt/eRdOABAEQZDB8Pn8HR0dZrPZZrebzZaIB/dxT+zR6/Xcw3MUWZkZOh15SqbHF3B4Gbc/AK68TiHz+gN2N7mJR0emCQy4/V4/TAkYjZx1eok373C5A76AVi1n5XK31+9xuZUKmVql9AVYl8vDygLxOqVerbC5fVaHRymXxcE0wB+A+YMv4DdpVRqlHBqxu71qBUwD1BAd0J0Bn76+qaO+pTMtKS4/J81sdVbUtsD5dHxRjlKhrG1ua2nrLszJSE+N7+y2VNe3GfWa0flZbq+vqr7FaneOzsuKN+ma2rpqGztSEk35OekqZd8CZTIBuOhXv+WfKRY7ZIPB6W9vaw0E2LTMbIUy+o0JgwPTph0bv5825ySFSqNQxFb3uMXrcb791ENLzrvElJBIkyRAHhRls5WXFsuV8okzZsuCj0SUK9SHSvZPnT2fj/6QwNysvbkuNSOdxhnmoxefvuQ3f/a4LMQdG6LzTfvM1jVfqdTaibPmGuLIw91i4n//II4g9pmwPqPg+gy9mPjj9pmO1sb0rCwIwwTA7/Mcqz4DO/XcP/+EEwAEQRBkcODswz9rh8aFUSmVLCsDX9/hC6jkrJZ7nb0VXH8GXH9WJQfXP+Dysxo5o1GwfoYxO/wKOaNVsgqW7bR5e61Ov8+XaITJhKLL5rY73RDITtR6/X6zw+N0eZKMao1KaXF6YRqgUcoSjBqXx2e2w0QjkGTUwLnN6vDanR6TVhlnjH5kZ6/ZdqiyUSGX52YnG3S66obWLrM1Mzk+IzWx22yraWzXqpV5mSkqlbKsptnmcOVkJKUlxzW3ddc2dSTFG3IzU0AFh6oaYRqTn52anGCKesYoiYCmyEKGoQh5Zx5UbmlozMjKlcvlAR95Er9UIXVBy0O7+HC8A8cxJlEo5HqjMW/UmIoDpV7yOEXoHkRocz8SZOFKcEu4jSEHiwQgGt0ZJArtM+UleyfMPEmj1XpcjpgEGuG37cQjqkuISlifKfF6PWGH6ceF9hnSSY5hnyF3ZiIIgiCICCxL3qasUatFhZXJLO6A0xswqmQGFQtnmk57QCFj49QypZzpsAWcPiZOzeqVrMsb6LD5YVZgUpMfaLucfqVClpuiT0/QtvU4GzrsKSZNfppRr5LVtpkVclmKSQsuflOXw+7yJhhUqfFal8ff0WPXqRVp8VqtStHSaWP8TJJJnWzSdNtcnb0OOGXSHYD2e6zb9lckJRgnjM5JMOkPVTWYrY7xhSPystN6LfYj1U3ZaYnjCrNhF3YeqAYXf9KonMzUhINVTVUNbaPyMkaPzLTaXVuKyxMM+smjc1KS4vq/YYCPw1cOXeDUDudnGffaaj9ZBi1VoPwJfP93IABubmzCsgG90eTxeLipEXGeiEZ/VBWRYxTcEiI0EcL06A9NoAWP2wPOq8/n9vs9MUloM048ovqDFDk++ww9ytyB5jeF2zCafhSCIAiCIMcMq5sBFz9eK1PJyV1A4OLHa1ijmlyu7rCTlQDJWplCxsAkAUqm6GVamCT4Ax0OMkmI15BJAqNQ6A1aGeOx210qhQwc/QS9uqHd4vX5jHp1XqqhpdNqtro1SnlWst7i8ja0WeF0lmRU67XKypZuj8cPgYxEfXuvvbXT5idvKAjUNXWs33WkKDe9ICcNCm8trgCnf8qY3DiDrq2zd+OesnEF2dnpiX5/YP3Og/FG3cSiHL1WfaiqqddsnzOpMD0lvttsKy6rm1iYPaogU6fVRF1b4IEJAHeSPjoh52bubN93ppYgtPwJCuxd7PT9XEoTiM/040I3g4c/XlwwogMMQbhmhqalE7bT0N2LjeO5z5BNOnZ95oQ97giCIMgPCZxRXN5AtyPg8gSSNORdtnZPwOwKgIsPTr/bx/Q4/ToFa9LIfIEAeP9eH5OoJU/ccHoZs4sxqWUwT/AGmG4nA1k5ier8jHiby93Wbfd4fYlxGoNWCX6/1e5SKuXZKcYOi72t2+rz+4sy4ljWV99qtjk8KXHarERjZVN3Z69DIZcVZsbbnJ6K+s6DFfU1jW3zphRmpye1dPRuL6k06DTzpo12uj0lR2p2H649bc54k0ELk4QtxRUFOakTCrN6LbZ9R2psduesCfkMK6uqbztS0zJpVE5WRhJ5MJEA9BYgmHMMGdAk1xSc6clV/gEFJh/kBuV+6aTWCQqnVHLrQrgo1Tq11hSVGJJAwMcrJNxb4lv70QjbEm5j+M0j4aOB7zOkx/RTQkiEdEU9yhMRTqvR+/vT7TN8ILh5A/QZm131xZdNLreMjzY0+vcWW2EwhTB8bt3e09Hh5LMAaIJvHkEQBEGGBpxJvH7yw7/Dy4Cvn6hjXT7yAz/4Fgka4ixbPTAZYLRKmUZJHgEE7j7MD0wa8sM/zBCc3oBBxSrljM0TgJIaBZOgJT62SinPTDJA9aYOa6/VlWjUJBjUHT32lk6LQiHLTjb6Gba5wwouflZKXLxBA04/iFGvKsiMd7i8bV1W+FTJ/fVN7Z299pHZ6UqFvLKutb3bPHZk5rj8rOb2nuqGDoNBv3TOeG8gUFbbbLE7p47OyUpLrK5vq23qSIwzThqV2222HapqsDvdE4tGZKTEDfjDfwjyXmz+3Bwl7/0jaV21IipxQPGH35HB35scJQzz8SGL2+Ptnz4w1cylZzNTpjAnnc6sPkTTDr7DTDmT+b6GCWxlppzEPLGacdOc45QoLVHx+Ra9Uq9QKKPTOQFNwifUDE+kzQUp283s5qS0kabw1JZw6SWM/Zi6f9xv9NEbE54CIpO7VC89pL76NvWVd8m/KovKHVBonyE/DwengpEil8mv/qTN5nRHpXMixRHs8N91jfecS3xPrmRsNCmw8U3fezsYmLMD9Vt8L20g0/zjiSgtUTnaPrPPd84loAqijfdraBqhxXcLl37LqwHX0J4BMDDckEI3KLQxoW0Ll1deq1iztnX//i4++sZbVR99XNfe7oAwfH7+RaPF6uazODmBp34IgiDIsAPnEfD7ze4AeMZ6FVnj2+sMwARAq2C1SsbhIz69nGWNavLsOYsrAFMFvVqmVbI2N6mokjFGbp0AZJFn/CvIauDQL+wwB0hJ0CXHaXutzrZum1ajzEoxQnpDe6/H60uJ0xp1qpYuS0evDQLJ8Tpw0+vazLBNqQk6u8O5aW95RW3LmJHpY/Mzq5vat+yr8Pn8RTnpSrmspKIBPPuczKSslPiK+vbyuuYEo74oN93r8+2vaPD4/YW5aWmJxuqGttZOc3Zq4pj8zHiTTvSpG9wagH5+mKo9eVWbvPk7gw3qR2bxAo5HZAq0IujTr62xH2x3QR0aD0HK96tiZu66i8m6mlm3iXn3P8xHzzJH2kjy0/cz/3yUOTmHuXMFc94DzK+XMMf581/AZYlUEZGA31vS6ljyVjsrI++GGEho5T6JBBRfMIHMjhS1zL5qLsnJ7NvK+LNI4pQCpqubSzxWhG9JaGNolG4zy/hlbUr2nv+6/3OdsrlU1uoIZYVLdJ8hzQwM9Ip7N9o+PGj2+sgb7PozsCPoC+tge3cFrnlS8eKDTNkuX20zn8amJweq2vhigdKdTFIyE3z673HC8PQZG+MdKXv+VcW7tzOPXe99di9Ja1zpnX85ewUkvqq4I9m/c0CFHgX9N4ZG+zbb6TatWXNg7tzsioomiDrcCUeONPr9ztIDHr8v0NahSEpUJiZowqoc641EEARBfh7Aid/pY9ocxMvXKRiVPGB1+bud5C5/o4rkdjkYj4/hZwVml9/i8msUrEHJeL3+Tid5HqhBTe4O6nExDm9Ar5JBLaU82oWVyViDTpWZbCQP4mzscrg9aYkGk05d29LT2mk1QVaSsdfiPFzXHvD70hPJ0oF9FU1l1Y1N7d1ZKXGmOFNrl7WyvkUhY3Mzkp0e/+HKpuIj9clxBpgJeDyerSUVLpdrTG5GYpz+UFXzwarm7JSE/KwUs8W+o6SKZQOjR2akJscpFZJ8G7oIOIoDnypOvsrVq5e3d0OMW1zI/dIYIrIK73iFnfLDZF+zY2u9EwpFpVPp58o1VTLsOOb2ZUy8gckdx8xlmQ3VTNkWps3J9JqZyt1MrZ2ROWDSRsv/kDQOBNm1gQCdDQCXta3B9afvrXYfWTYdiT9A+iEXCEq0hlhGJieO65jpjLKbsXqZ+nJGP5oZmUgS5TomO4kWHARzb7e5pytKfL4BfgamWxXaGG5rSDi8P5BEGaPWBOJNAa0+4PZI7jN9LYcE5qxvH/Y/uq03eJEgukDwlrMouv1/eRq8SBqbeoZ8lJFJSmJzTEynh+owPZvdu8Xf5WV8PYGDJnZsEjP8/j/tJZHA/tPsSMj+9YfLOqo+I5OzWg2jnS3/5HZ2/bcBW7PvwQ/Zh7+UzYFEDZN3lnw+eUn44DQ1NdGtDwPGI5odBtkAbpP448sF+vWZQGDnzrbs7JQpE9nObo3Nzqxb1zSqKLFgpNrpIrWKi3smTdDpdbQwIXqvEARBEKQPOEmEiy/AePzg97M2Dwv+vcXF6BWsRs46vMTdZ1gZuPs+hu1ykmd96jjX3+IKdDmgKqtVyVw+psMZsHkZg5KVy1izOwDev0HFJGpYtTwgdGs9+DBqlSI3LT4lXl/b1FPZ0MkGAhmJerPNWVrR3N1rTTSpE/SqA1VNh6qb2np6u7q6D9S2wTRDIZM57bayuqbOHptapfL7vS1tnZXNnTKZzOHy7D1YVVbTnJOWmJpoauns3XOoRimXjclLg9NlSVltc0fvlLG5Ywuy9Dpu/bI0BlgErGgx3FPmWzHVrG5013dqffzTRcJ8NY+Pv/mYRsmPcwT+LN2HTCb/rsq+stzO5RJoRhjcMYrA0sLEZzAJei6iZAqLmPo6pq4YDgNTA4EDTIePuLw9cPB+cKqqqt6LBFK4vRgQ8Hi4R52GCc1hmOd2W2771ibTJEQUIH4zaY0oNpjIlx8ANaOTMy4bY/ExyXE0TSJ2i6V459Zwaait9of/gt4HbEv4FnJJEAjrD1CEYTrYV55RPvq+X270J2sCfu4xpqJ9BvY21DInGq3p3s3um7/qILkcUQVAuK+L5PAa3/1P+ku2+R96xPf0a4HQNZD2moAyWTY6lU7SjUWyU8yBDZ1MV2cgXskmx/DE/SFzfPWZtMlMwn6mopGxzWQnxfZOro6ODroDQXbv3j3gBAAgvj7ZEu5zoD4DsnJl8QUXTIiL0zgcbE+P/d13tp155uhx4zL37Wv3eLzbtpWPHZcSXp72GQRBEAQZCJeXvKUL/Htyg76bMbsC3eT34oDdw58lIUB8fZ8fHHooHICJgdMTYEkO63AH7F7iK4Cv7yFzBrIqQKdgQeDkA75ynIpJ0ZEXAkhxsGUyNileP7EwPS3RCO57j8WhkAVYNlBW21p8qBYcf4/LVVHXWlreCKfIgowkm91RWtnQ1NZdkJmsVSvK6loP1bRq1cqsZFNzl3l/ZWNHj0WtkFc1tO07XNfU2h2n1yqUCovdCafZMflZM8bnx5v0bPBdQBIhpWHXw0+0R77Xp5/miWfsJ430lTZoPH4ZVwAgucSNIz8V95WHDL4tgC/H4/N5J6YqaWQgaJ0oPIzTzoS7MEY9c/KvmElJzLIlzJJrmIkqZvEFTFEKzf0hOemkk8aNG0cjDDN9+nRICb19KQpuF8O1RASSaTbDrBil87t6IwvwV0VAu5xXHYoKAN9MXv/qY2K9gzs9O2fMxKk0wjA6vaFo7ESlaqCbqkKbEb4xZM/6NpvbKWPg1DM8585nG1qZxp4AI6nPkM9IcTstV0zkJ39B+pXh60aQPVl28XI2dxR7/grZssWsgSb7X3+CHTeTTdbQOKNml54c+G5zwNrByE2MXvxn76PneOszjDKTAf2YbeHNSmHSpEnLly+nEYZJSkpaunQp/wLFaMgGBCW0MWTP+jbbYlN1dDqzsw1Go9LrNdfUsx2d1rR0/ahR8WVllc1tOrvdaTRELnugDSEIgiDIAKjkAbWcAdESx53cr5+oZZK1DHzGq8ljfJK0TJKOTdAwCRo2WcdFtRAlxSAA0XgNyYVAMhfQqxidkjGoyadCgnfNnegI5NTMXQ2IN2pHpCfkZCSOSE8syk2bPSl/9uTCcYVZk8fmnT5v4jmnTDt5xpixBZmLZ487e+GUMxdOHVc0Ys6UorMXTl6+cMrsKaMmjc45c/6k5fMnLpk7afzo3DmTixbNHAMFRo3MHJmVkp+dlpuVYjTo+hYixIKMO00H/QZO1r7OfnSDfmTRyCW/i7vvI4XLE1EAvgSmR14P90MsJ7C70BD85Xc4BESTdfKrJxmEZkv9qwAJRYyjk+nqJeGAkykuZpLTiKd7PKBQKMDpSU8nb8aFzwULFkAKn9Uffu+i4J0u0Mc/Fycsz/X4POTmqD5InyGODhcS8XsCdqbXw6j0TIKW6ejgGyYIlY8iJS0jK3ckBKCDTp2zYGDvn+5F38bwzZNA8OhzJSBNzeTkB0blsHmt2ho/CxO4sAJCfYYEwhoH8XpcIzWWtVemhzpzVAEQ0kIUhhR2dD4bn8yOKmLzcxhw7KHkm7/x626ULRnNTXKD5M9nHV/7dxxmEwvY0LxgODme+kyAqd4YaC1k8vPZgj2Bjc5gX6FfIcqoUaOmTZsGAZjAXH755Vqtlk/vB79lPAP3mcpKa3Z2VlpSt1LuSTAFiot7J00qSjT2GHV2k1G9eUvHxAmZ//d/95WUHAivxbeOIAiCIP0BzwFEzouMuOwgEIBoeLgvS6BYKAoi0bUGp7+jo6uxuaW+vhGkoaHJbLHwJy3wspQKuUat1GlUeq3aoNNo1SqXw26zmNVKBUQh0ajX6HUaPgyfnECAhCEL6tptVqfDBrlQTKdVazUqtUrR/91eMUEq9/kNAb+vPOGbC/2lByuOlByqrij/b4v/jcqIC/EgtXV18xYus8C+BVO4puj5PkoyjfLT8jUqcrN1/1xQTvRJPTWHybIyL3zJrNvIfP4Rc8DInJrPxHazwnAil8svu+yyvLw8+BT6HZeH7F1/4bh6sv43k9mAzxOdS5wkUoAoMghXo4+Aj7Gamd5epvwIk1zEgAuWMYLxNDFlDSSxt5Np6aElRWDZ/FHj0rNGzF18+qA7QjeDJyyp7zhCAlmJfLjUu72EqUl35LEwAwgvADJgn+Ha6Y9/crz94SXxBhXfOQeA24owehoCu2vYi+ayBw4ESo+QC3ur/8/7XqZsjjKwd1+g1d7Xy9hM2YVx/ufXMmPzaMrw86P3GcbRHdi3N7D7c99f18vuu5FlE2XXXRJ47Wrf25C4N7D+A//ege/kiQJGsUWLFk2cOPGWW24ZdBozwMZwwb7+UF7eOmtWpkJBEidNHlFe3nHWWaPIHZsB39IlEzZtqmpt2/bE08/7yCrwvlp8UwiCIAhyXOHz+Xt7e1VKZVNLa3NLq9vttlisoXMhLRQ8U7Ms4/F4W9s6yEs8+86S3CcX5uFPphCQy2Q2m629vdM30A/uEIbph9vjgU+aJA3OHeFq82JXW/+ypFMt8ykUcoieeld3kaI3lAsC05prrr+1orI6VItrh9/q8C3vY1q6+uzRJpWy/2/MsHM01Iee+c3dzKQAc2A/0xFg7vo7k5NAki+8ixnB/eB44cPMDC7lR+T888+noUEIc1xColBpHjkz+9FFKo+bPOuwn4A6QJ/kD4R5aGtBUrOZgIOxWpn0CUwmecAUwxiZSROZeJYkWr2xrQcoGjdJNuiTcOD76XZw8MeLRoJdwusOOBdPc7aXKOu6XadO9WeZQlm8CPYZLt5ffD7P1WMDz6/IMOgMUVkgUIvWDmFpDxwup1JVF/D4mLjJ8kuLGC6F6XbRYhzsKb+S//4mNjfyRqPh58frM/myaxcy9aAKlezpZ2RjuLQx5yiee4hlOI1ZithJMayGXrp06SDePwfpNLyQjRmoz4wdpZ4xVS6DZL9/3GjN8tNNUyayfNb8ufrt2//37LN/obWCVQYYKxAEQRDkOIBl2aSkxMSEBBlHckqyQa8HL7+uvqGxqdkC/hnDmC2WpubWuoYmi9WmVCp8fm9Tc8uhw2WQbrPboWR3d29tbX1rWzu48k6nCyrW1jd2dHZB3dBpF+YVNZDa1Gy1kVt529o7a+rqK6tryyuqWlra6huaurp7envNza3tQov0QvC/RxLngRd9ln1SukVGXotGJGFM76n5llAuyPkXX1NSSh7Ozz97BARO0VwjwXP8QIxKYP0DPdKRrxhNAnPxFcxvfsNcfwUzwkTTFlzKpKi5wI1MUfAm7+MbUEu02MytF+X2ej32qPQw4SAqjUwJkpTFZHFiCr+DXcGk8elpjFLa5SrJwDEK3xj+kIXCRODAuifNdp+71H3eYvfoeD/rDWXxItxnIoqFi8/rOj3T4jQ3RaUHJZIRU2WXX0xlxVLWoGbnniG7jKawYxIintRlHCVbPoc9Th8iyys2Qo66z2SwVDnL2IQwRx/0wKefNZVVDHZdYkiEjhRsDH+8+A2j6WPHmBJMbj5Fo3YvXJCkkpO3o4P8/o5ba2u/4apAjJYPCoIgCIIcdygUcpPJCJ98VK/TGo2G8opKcNAhCh47OP3lldVQoKenp7m5FaYMHrcXioHTX1fXAPOH9vbOuoZGmVxeU1Nntdmra+t6es1qlerIkYqeHjN//nM5Xbv3FcOJEaYW1TV1ZovtSFmFjJV1d/cE/AH4RphtgN8PrXncbrnYg84HustCwJOH7xs7eUFVdS1fk6aSM3SUwzEAXEHxYicU3D5H4fW4uN9xB4Pzc3h3h5cfl/AtCW0M3dQ+ht5nwhuPEJgDeD2OqEROTlyoeiI4YftMP/x+/30PPPLZF6tD1zFpBkdYUwiCIAhyfBF+iy+44HDW6ujsdrndDodLIQO/v9dhc4DHn5ebk5GeCmc0jVYTFxcXH2dyulzgxENKfHxcYkI8nOocDieUV6tVJqPe4/V2d3ez3A+ZvWaLxWLVQysatdVqA19fBr6+1yuXyQwGPaRDC42NzXaHM85kDN+eAeGz+ZOriNz5l/sKC/LmzJ7OC3xfMCtEX2HJcuLCecUxCRxeck9HtGaOTy3xGykig/cZcv/KkOCrn4CEdQaJclz3GdiuCPiNFJTKqppdu/fNmjk11GFgOAsrgCAIgiDHL8G7blifn7zUKD7epFYpwd3PyEgD91yhUthsDoVc7vWSJ6PDKZL8Iedx1uvzsuS9u36/jzwFUy6XmQwGr8drsztUKqXRaODuhQ1otRqjwehwOl1uD5wfNWq1RqOGKQHMJUwmE3xjZnq6xWqDuYHJxN8jPhjEIeOAlkXkkf/c+9mHr4REo1EFs8jpmXNBYmZotX4asDAxky7gGytYVgHHG7oCd0CCtz7/qIRvSWhjSJjLEJXB+4zP45WxcpgHxCYnsCsY3SsGl+O5z/AHmWwSTZTQZwryc8J7CwikhBU4gQ88giAI8pMHPPP01NS0tBRw8cGhH1VYkJ6WCv66TMaaTIb8vFzw/J0uF/jrKqUygfzYH4iPM0F5OEOmpKSArw+NwIQBcvPycmD+4PP5igrz4+Pj9VodlNTrdJMmjlMq5Gq1Kjd3hFwuh4parZplmJaW1q7uHoZlkhLj09NSYDLAb9IgcFcAiDN2FOIPwBSkp6sLnJLoLClygqLRxmn0CdIkUWtI0uiTFGpje0uzwWgg13qOH/2EtiS0MeEpQxN/IDElpaG6QqnWaw2w+zGI6FWtny4nSJ8JbUD4xvDhoxQEQRAEOV7R6/XZ2ZnZWZlaDXkjr1arycrMSExMMOj1Crk8JTkJXPOE+DgdufnHlJWZDumZmemZGSQAJdNSUwwGQ3ZWFnzqdDqIpqYkJyclKpWKxMT4jPQ0mCFAdZhUQLrJYICvUKuVcrlCoVTqDXq3291Q35iensZdPBeH96VgEjJ0gf9Z2UmtTXUul1up0sQkDDdH8ft8J5IAoFFfQObzy6WJzOsjE8fO9rb66oppc2fLFfKQfrkDBKHQ76A/pNDjGxKlWsW90jU8bSgC/8dMnnxk/57ebrNSa4pJ5GryAJ8onf/U5YTqM5EDyrHqMzgDQBAEQY5nZDJWLpeBhH6Al8lkckjlovAphzzuR0ySTsI0JViRTyFRqMGX4etyZUgqwFeBgFqtmjB+bMHIvMKCkTnZmTAxGDt2VFJiAmSR7xaDfe2Re86+4iqfx0kTYoeVyR0Ol1KpbG3p9IJXEjuHdm6ioZ8xcDiVavWYqVMzsrNoEodWn3y4tIRGfnASEk2muL4nZh7cu3fqvFNd9i5ya8dRrOqGPgOmYLNYdq5f77Q7aCoSI8dnn0lKToxL4J7eBVManyvUZxjuLiCuyFBQaY2vPvLvG//6II0jCIIgCDJU2Bf+9acFy86mMQQZFJvVYjDF/eh3mSPHPfzPD8Tdj+gz0n6WEGL1e2/+6u5/0wiCIAiCIEOFvfWmX2l1ku4WQhAE+RGxW62Jaek0giAIgiDIUGHPO++8L774gsYQBEEQBEEQBDlxufzyy9lzzz33008/nTZtmsHw03i/LoIgCIIgCIIgsVJVVdXQ0HD11VfTCcCuXbumT59OMxEEQRAEQRAEObG44447HnnkEZgAnLCPVEcQBEEQBEEQpD84AUAQBEEQBEGQnxFHMQFoLw/s3BPYeYSxuWkKj6udpO+vZJxemoIgCIIgCIIgyPHBkCcAjb4PNgfKKwNrP/N9sYfxhh4M3+i//3/+3ZWBVe/41h9mfPjyTgRBEARBEAQ5jqATgEsuuWRSP15//XU+dyCSZBddLLvsItm1C5niukBoAnBko889RX7DRbKrFjGbDgc8Q3kxMIIgCIIgCIIgwwSdAFRUVKxysBud8pA82etqb2/ncwdCw6Zwrw+zWgOp8ayMvuAzUH2EnTSWUTBMejZzqIXx4StjEQRBEARBEOQ4Qj5mzJjDhw9D6O6kDL1MpmRZXtp93rrZ0+bOncuXGxhbg/+1w7LzF7DJeppSvi7gnCyblMiwvYF3j7Dnz/ApZF0Oj93j0yrlMEuweXxmlxeiOqUcivc4PVa3z+3zaxQk2ulwQxbLMkoZmZl02ElUJZfJWNbrD2A7P/N2ep0eX4BB/WA72M5wtwO5Lp/f5vahfrAdbGdY2wnVRf0M0k6Urn707Tk+2wmFB+ebb77ZunXrlClTyPcNlRr/Y58xC+eyeYk0gWHYuESms5eEHHYmxcDIWKvbW9FjM7u9gQBZD+D0+iAMQsrw++P2wicftXBZsA98lC/p4yrCJx89IdvZ1dLj8x9H2wNyHLazp7UX9QPwJQdsp6rH1mJzQZQriPoZuJ1NDV1cQdSPYDswbjeYncfP9nAFj7t2YETqcXlOvP06hu2ArR1X2wPh460dGLHB1iCK+hmkHd7WIIr6AeEKDtAOaIkPS4S+CAxCXUVTDNz8g2eP077p1hv+8Ic/0Hg0Zb6LX2L/9HvZ1DT+NqLA/lWBnjGyWW3eMz6Sf/Qf9tALvpKR8htO6fH52u3uosTgJQJkINbWdpw8IkkRvJMKGRDQ0im5yTSCDERJu3mEURuvUdI4MhCfl7esKEqnEWQgepweHLdFwXFbFLQ1UdDWpIC2JgWJPtLRvggssOZDf9Vm369/4ZmzyHP5/wJOL+OwkOeBamYq/pnuPWOR56VO2dmzGaUsTqMsTMCeLcLCHOzZ4oCWaAgRYHyyESyORhABlhem0RAiAI7bUsBxWxS0NVHQ1qSAtiaFWH2kvgnAJod1vd0Skj1OO80YCHbJXcpdm5Q71yl3rFO+9WtWo2BnXyxbNpo0OP/3JP2VP7PZRlISBI+aGHLUkQRQS6LIWNSRONiRRAEFoZJEwY4kCqpIFLQ1KWBHkkKsWqITgD//+c8Nd/2+/C+3h4S5989Llizhc48Gu8fXZnfRCCLAkS6rn7vHCxkE0BINIQI0WpxgcTSCCLC/zUxDiAA4bksBx21R0NZEQVuTAtqaFGL1kegE4MILL7ypH5MnT+Zzjwa3z9+LrwQWA/w2bg0wMhigJRpCBOhykucA0AgiQE3vYJc3EQDHbSnguC0K2pooaGtSQFuTQqw+0hDXAMQEXroRRYY6kgBqSRSWXE9GRMCOJAVUkijYkURBFUkBlSQKdiQpxKqlYZ8AxOMCFwkswgUuEgAt0RAiwIQUIz4CSJSzcGGiGDhuSwHHbVHQ1kRBW5MC2poUYvWRfogrAAiCIAiCIAiCHCcM+wTA7PbWmR00ggiwo6mbfxEYMgigJRpCBCjvIi/doxFEgHW1HTSECIDjthRw3BYFbU0UtDUpoK1JIVYf6ZhOAPw+JvwIeb1MgPH7Ay4vrkoUwerxYdcWBbREQ4gATp8PLI5GEAFwjiQKjttSwHFbFLQ1UdDWpIC2JoVYfaRjOgHY8rL3k2LGyx0mb4v/nv/4G1wKGatVyrlsRJAEjRKXuIgCWqIhRAC9UoE3SoqSrFXRECIAjttSwHFbFLQ1UdDWpIC2JoVYfaRjOgGYPJtZWxLwcDP+mn2B9FlsmsKgUmQbNVw2IsjUtDh8z4UooCUaQgTIj9eBxdEIIsDc7EQaQgTAcVsKOG6LgrYmCtqaFNDWpBCrj3RMJwDGsfKCjf5SD8N4Avua2Cl5rALntQiCIAiCIAhyHHFsFwEr2VNm+7/ew7gtgU4dA1N/GdPj9FR022g+IsD6uk4v3rotBmiJhhABDrRbwOJoBBFgZUUrDSEC4LgtBRy3RUFbEwVtTQpoa1KI1Uc6thMAhpmyWLbpc39DFxOvZZNNfBq+v1kUH+pIAqglUfwMqkgc7EhSQCWJgh1JFFSRFFBJomBHkkKsWjrWEwAmX36j3f/mWiZtLGsi9yJrlfJUPS4DEmF0ogGXbooCWqIhRIAsgwbXk4kyKZX+NoEIgeO2FHDcFgVtTRS0NSmgrUkhVh/pmE8AGOaMC5jtW5i8fD6mlsvi1PjwFhGyjBp807UooCUaQgRI1KrA4mgEESAvTkdDiAA4bksBx21R0NZEQVuTAtqaFGL1kYbBV9AtVHz8vCy371EkeOlGFD/qSAKoJVFQQ1LAjiQFVJIo2JFEQRVJAZUkCnYkKcSqpeH4sVDGqFVMcKqGC1yksA4XuEgAtERDiAClHWZcBCzKl7gwUQwct6WA47YoaGuioK1JAW1NCrH6SHi3AIIgCIIgCIL8jBj2CYBRrciN09IIIsDszAQ5rnARA7REQ4gARQkGsDgaQQRYnJtMQ4gAOG5LAcdtUdDWREFbkwLamhRi9ZGGfQIgZ1kVrkoUQ6+UY9cWBbREQ4gAGoUMX5coihFfliwGjttSwHFbFLQ1UdDWpIC2JoVYfaRh73Zef8Du8dEIIkC304NLXEQBLdEQIoDV7cUbJUXpsLtpCBEAx20p4LgtCtqaKGhrUkBbk0KsPtKwTwDAI2m0OGkEEWBvay++50IU0BINIQJU99rB4mgEEWBLYxcNIQLguC0FHLdFQVsTBW1NCmhrUojVR8ILTwiCIAiCIAjyM2LYJwBxGmVhgp5GEAEW5SQpcIGLGKAlGkIEGJ9sAoujEUSA5YVpNIQIgOO2FHDcFgVtTRS0NSmgrUkhVh9p2CcAcMRwUaIo+Io7KaCWRIEREnUkCq6TFgUUhEoSBUckUdDWREFbkwLamhRi1dKwTwDsHl+b3UUjiABHOq34ojtRQEs0hAjQaHHiejJR9reZaQgRAMdtKeC4LQramihoa1JAW5NCrD7SsE8A3D5/rxNXJYrQaHXis1tEAS3RECJAl9MNFkcjiAA1vXYaQgTAcVsKOG6LgrYmCtqaFNDWpBCrj/RDLALGSzei4HVSKaCWRME7gKSAHUkKqCRRsCOJgiqSAipJFOxIUohVS8M+AYjHBS4SWIgLXCQAWqIhRIAJKUawOBpBBMCFiaLguC0FHLdFQVsTBW1NCmhrUojVR/ohrgAgCIIgCIIgCHKcMOwTALPbW9vroBFEgO1N3T68wU0M0BINIQKUddnA4mgEEeD72g4aQgTAcVsKOG6LgrYmCtqaFNDWpBCrjzTsEwC/P4CrEkWxeXzYtUUBLdEQIoDL5wOLoxFEAAvOkcTAcVsKOG6LgrYmCtqaFNDWpBCrjzTsEwCFjNUp5TSCCJCoUeISF1FASzSECGBQKvBGSVFSdGoaQgTAcVsKOG6LgrYmCtqaFNDWpBCrjzTsEwCDSpFl1NAIIsCUtDhc5C4KaImGEAFGxuvA4mgEEeCkrAQaQgTAcVsKOG6LgrYmCtqaFNDWpBCrj4SLgBEEQRAEQRDkZ8SwTwB6nJ6KbhuNIAKsr+v04q3bYoCWaAgRoLTdAhZHI4gAKytaaQgRAMdtKeC4LQramihoa1JAW5NCrD7SD3EFAN/fLIoPdSQB1JIoAfiHiIEdSQqoJFGwI4mCKpICKkkU7EhSiFVLwz4B0CrlqXpcBiTCmCSDDO9vEwO0REOIAFkGLVgcjSACTE7FxSQi4LgtBRy3RUFbEwVtTQpoa1KI1Uca9gmAWi6LU+OqRBEyDRp8dosooCUaQgRI1CrB4mgEESA3TktDiAA4bksBx21R0NZEQVuTAtqaFGL1kYbdVwjg5S0J+FFHEkAtieLHe4AkgFeTRQEFoZJEwRFJFLQ1UdDWpIC2JoVYtTTsE4BeXOAigXW4wEUCoCUaQgQ40GEGi6MRRABcmCgKjttSwHFbFLQ1UdDWpIC2JoVYfSS8WwBBEARBEARBfkYM+wTAqFbgXYCizM5MkOMNbmKAlmgIEWBUggEsjkYQARbnJtMQIgCO21LAcVsUtDVR0NakgLYmhVh9pGGfAMhZVoWrEsXQK+XYtUUBLdEQIoBaIcPXJYpixJcli4HjthRw3BYFbU0UtDUpoK1JIVYfadi7ndcfsHt8NIII0OX04BIXUUBLNIQIYHV78UZJUdrtbhpCBMBxWwo4bouCtiYK2poU0NakEKuPNOwTAPBIGi1OGkEE2Nfai09LEAW0REOIANW9drA4GkEE2NrYRUOIADhuSwHHbVHQ1kRBW5MC2poUYvWR8MITgiAIgiAIgvyMGPYJQJxGWZigpxFEgEU5SQpc4CIGaImGEAEmJJvA4mgEEWB5YRoNIQLguC0FHLdFQVsTBW1NCmhrUojVRxr2CQAcMVyUKAq+41oKqCVRQEOoI1FwnbQooCBUkig4IomCtiYK2poU0NakEKuWhn0CYPf42mwuGkEEONxpxRfdiQJaoiFEgEaLE9eTiVLcZqYhRAAct6WA47YoaGuioK1JAW1NCrH6SMM+AXD7/L0uXJUoQpPVic9uEQW0REOIAF1ON1gcjSAC1PbaaQgRAMdtKeC4LQramihoa1JAW5NCrD7S8C8CZhm8cUsUvE4qBdSSKDKwN1SSGNiRxMFxWwLYkURBFYmDtiYB7EhSiFVLwz4BiFcrC3CBixgLcYGLBEBLNIQIMD7FCBZHI4gAuDBRFBy3pYDjtihoa6KgrUkBbU0KsfpIw38FAEEQBEEQBEGQ44ZhnwCYXd7aXgeNIAJsb+r24Q1uYoCWaAgRoKzLChZHI4gA39d20BAiAI7bUsBxWxS0NVHQ1qSAtiaFWH2ko5sAeNyMd6AVhx4X43Ay3NNI/IEArkoUxebxYdcWBbREQ4gALp8fH5UgigVfliwGjttSwHFbFLQ1UdDWpIC2JoVYfaQhTwAsga3b/Y/f43t9J00I0XLQ//Tfvbfe4fvsAOMLKGSsTimnWYgASRoVLnERBbREQ4gABpUCb5QUJVWnpiFEABy3pYDjtihoa6KgrUkBbU0KsfpIQ54AeJiWNmbCnH5HpMH3l7eZM/6oePEp+YWTGDkLHkmWUUMzEQEmp5lwkbsooCUaQgQYGacDi6MRRIA5WQk0hAiA47YUcNwWBW1NFLQ1KaCtSSFWH2nIE4BE9ryz2RE6GgtxeKM/9WTmkxu9Z97lr8Cb/xAEQRAEQRDk+OJYLwJ2OZjvHwwse0t+3yT/Y58GnN4ep6esy+bzB0ILOHwBEoZPGuWyQvct0ygXhk8+ysXIrXLh0ROpnXW1Ha7gXYDHw/aER4+fdtbVdUL0+NkePnpctVPabul0uEn06NoBjqv9Ao5hO19WtB5X20Oix1k70Isqum0kenTtHG/7dWzbgREJxm2IHmU7JMpXpLETp52VYGvHoh0+64RsJ2RrfBRkaO2AHJPtATkO2wFb83JhEuWyhtZORJQLwycf5WI/7XZ4H0k68jFjxhw+fPjGG2/MzMykadJpr2QaNezUbBoFeg4FLMsUl49is4yBFw+w5053ydiDHZZWu6vB4swxaaFISbulqsfe4/Km68ndgTuaeuotDrmMNanJrQtbG7uhZKJGqZLLbG7v7pZeiGYZNTKWrTU7DnVaT8h26s2OLocnJw71M1g7YP8j43Won0HaAUOr6XU0W52on0HagTOuxx9A/QzSTrPNZVQpkrQq1M8g7UCg1epqtDpRP0LtHO60djk9qJ9B2mmyUls7ynZOVP3w7XQ43Llxuu1NqJ/B2oEs8JEgMDjffPPN1q1bp0yZwp577rmffvrprl27pk+fTjMlEzjwTWB7nOy62SRStSNgzWGLun2/+S973/OywFrv4y3yBy72KGXguPEbhwjRZHWm6+Fg0ygyIKClTAPeKzkYcK41KOUwiNA4MhB1Zgc/mCJCuH1+HLdFwXFbFLQ1UdDWpIC2JgWJPtIdd9zxyCOPXH311UN2FMp8F1zm++1/fS/9w3vLGwGXN9BWFajvYbRF8ttm+K++0PvntbKrFrJqBfgi2LNFgWOGPVsU9P5F4X9CoBFEAPRIRMFxWwo4bouCtiYK2poU0NakEKuPNGRfoUj+zquKlZ8p136iePRScPTZWRfJlo1mGAUz+XrFqrcVr/5dNimTYcn9TMGblxBBQnd0IYOAWhIl7G5ARJDQ/ZSIEKAgVJIoOCKJgrYmCtqaFNDWpBCrloY8AWAZlYpRc8I/dlAmZ/gJGiunidwzm3qdnsrgAhdEiPXcAhcaQQQALdEQIsCBDgtYHI0gAqysbKUhRAAct6WA47YoaGuioK1JAW1NCrH6SHi3AIIgCIIgCIL8jBj2CYBRrcjlHm6DDMKczAQ53uAmBmiJhhABRiUawOJoBBHglNxkGkIEwHFbCjhui4K2JgramhTQ1qQQq4807BMAOcviqkRRdEo5dm1R8H3poqjlMnxdoij4smRRcNyWAo7boqCtiYK2JgW0NSnE6iMNe7fz+AN2j49GEAE6HW5c4iIKaImGEAEsbi9YHI0gArTZXTSECIDjthRw3BYFbU0UtDUpoK1JIVYfadgnADa3t9HipBFEgOI2My5yFwW0REOIADW9drA4GkEE2NbYTUOIADhuSwHHbVHQ1kRBW5MC2poUYvWR8MITgiAIgiAIgvyMGPYJQJxGWZigpxFEgEU5SQpc4CIGaImGEAEmJJvA4mgEEeCswjQaQgTAcVsKOG6LgrYmCtqaFNDWpBCrjzTsEwA4YrgoURQZ6kgCqCVRQEOoI1GwI4kCCkIliYIdSRRUkShoa1LAjiSFWLU07BMAu8fXasNlQCIc7rTi/W2igJZoCBGgweLE9WSi7GvtpSFEABy3pYDjtihoa6KgrUkBbU0KsfpIwz4BcPv8ZheuShShyerEvi0KaImGEAG6nW6wOBpBBKgzO2gIEQDHbSnguC0K2pooaGtSQFuTQqw+0vAvAmYZvHFLFHx2uxRQS6KQK4CoJDHwXlJxcNyWAI5IoqCtiYO2JgG0NSnEqqVhnwDEq5UFuMBFjIW4wEUCoCUaQgQYn2wEi6MRRIAzC3Bhogg4bksBx21R0NZEQVuTAtqaFGL1kYb/CgCCIAiCIAiCIMcNwz4BMLu8tb14F6AI25u6ffgCVzFASzSECFDWZcXbSUVZW9tBQ4gAOG5LAcdtUdDWREFbkwLamhRi9ZGGfQLgDwRwVaIoNo8Pu7YooCUaQgRw+fxgcTSCCGDFlyWLgeO2FHDcFgVtTRS0NSmgrUkhVh9p2CcAChmrV8lpBBEgSavCJS6igJZoCBHAqFLgjZKipOnVNIQIgOO2FHDcFgVtTRS0NSmgrUkhVh9p2CcABpUi06ChEUSAyakmXOQuCmiJhhAB8uJ0YHE0gggwOzOBhhABcNyWAo7boqCtiYK2JgW0NSnE6iPhImAEQRAEQRAE+Rkx7BOAHqenottGI4gA6+o6vbjARQzQEg0hApS2W8DiaAQR4MuKVhpCBMBxWwo4bouCtiYK2poU0NakEKuP9ENcAcBFiaLgwk0poJZECcA/RAzsSFJAJYmCHUkUVJEUUEmiYEeSQqxaGvYJgE4px2VAooxNMpB3uCKDAlqiIUSAbKMWLI5GEAGmpMXRECIAjttSwHFbFLQ1UdDWpIC2JoVYfaRhnwCo5DKTGlclipBh0OCzW0QBLdEQIkCCRgkWRyOIADkmLQ0hAuC4LQUct0VBWxMFbU0KaGtSiNVHGnZfIYDXbiTgQxVJALUkCtga6kgUvJdUFFAQjtui4IgkCtqaKGhrUkBbk0KsWhr2CUCv01PZbacRRID1uMBFAqAlGkIEONBhAYujEUSArypxYaIIOG5LAcdtUdDWREFbkwLamhRi9ZHwbgEEQRAEQRAE+Rkx7BMAo1qRG4d3AYowJzNBjje4iQFaoiFEgFGJBrA4GkEEOCU3mYYQAXDclgKO26KgrYmCtiYFtDUpxOojDfsEQM6yuCpRFJ1Sjl1bFHy+jShquQxflygKvixZFBy3pYDjtihoa6KgrUkBbU0KsfpIw97tPP6AzeOjEUSATocbl7iIAlqiIUQAi9sLFkcjiACtNhcNIQLguC0FHLdFQVsTBW1NCmhrUojVRxr2CYDN7W2yOGkEEaC4zYyL3EUBLdEQIkBNrx0sjkYQAbY3ddMQIgCO21LAcVsUtDVR0NakgLYmhVh9JLzwhCAIgiAIgiA/I4Z9AhCvURYm6mkEEWBRTpICF7iIAVqiIUSACckmsDgaQQQ4qzCNhhABcNyWAo7boqCtiYK2JgW0NSnE6iP9EFcA8KCJgu+4lgJqSRTUkBSwI0kBdSQKdiRRUEVSQB2Jgh1JCrFqadgnAHaPD5cBiXKo04r3t4kCWqIhRIAGiwMsjkYQAfa19tIQIgCO21LAcVsUtDVR0NakgLYmhVh9pGGfALh9frMLVyWK0Gx1Yt8WBbREQ4gA3U4PWByNIALUmR00hAiA47YUcNwWBW1NFLQ1KaCtSSFWH2n4bwFiGbxxSxQFXt6SAGpJFHIFEJUkBt5LKg6O2xLAEUkUtDVx0NYkgLYmhVi1NPyLgNXKggRc4CLCybjARQKgJRpCBBifbASLoxFEgDMLcGGiCDhuSwHHbVHQ1kRBW5MC2poUYvWRfohFwAiCIAiCIAiCHCcM+wTA7PLW9tppBBFgW1O3D1/gKgZoiYYQAcq6rHg7qShraztoCBEAx20p4LgtCtqaKGhrUkBbk0KsPtKwTwD8gYDbh4dNBLsHdSQOPt9GFJfPDxZHI4gAVnxZshg4bksBx21R0NZEQVuTAtqaFGL1kYZ9AqCUy/QqOY0gAiRrVbjERRTQEg0hAhhVCrA4GkEESNeraQgRAMdtKeC4LQramihoa1JAW5NCrD7SsPsKeqU806ChEUSASakmOfZuMUBLNIQIkBenA4ujEUSAWZkJNIQIgOO2FHDcFgVtTRS0NSmgrUkhVh8JfyxEEARBEARBkJ8Rwz4B6HF6KrptNIIIsK6u04sLXMQALdEQIkBpuwUsjkYQAb6saKUhRAAct6WA47YoaGuioK1JAW1NCrH6SD/EFQBclCgKLtyUAmpJlAD8Q8TAjiQFVJIo2JFEQRVJAZUkCnYkKcSqpWGfAOiU8jRcBiTG2CQjeYcrMiigJRpCBMg2asHiaAQRYGpaHA0hAuC4LQUct0VBWxMFbU0KaGtSiNVHGvYJgEouM6kVNIIIkGFQ40vuRAEt0RAiQIJGCRZHI4gAI0xaGkIEwHFbCjhui4K2JgramhTQ1qQQq4807L5CAK/dSABvbpMCakkUsDXUkSjYkUQBBeG4LQp2JFFQRaKgrUkBO5IUYtXSsE8Aep2eym58y50IG+pxgYs4oCUaQgQ40GEBi6MRRICvKnFhogg4bksBx21R0NZEQVuTAtqaFGL1kfBuAQRBEARBEAT5GTHsEwCTWpEbh3cBijAnM0GON7iJAVqiIUSAUYkGvJ1UlFNyk2kIEQDHbSnguC0K2pooaGtSQFuTQqw+0rBPAGQsi6sSRdEp5di1RcHn24iilsvwUQmiGFQ4RxIBx20p4LgtCtqaKGhrUkBbk0KsPtKwdzuP32/z+GgEEaDD7sZVQKKAlmgIEcDs8oLF0QgiQIvNRUOIADhuSwHHbVHQ1kRBW5MC2poUYvWRhn0CYHP7mixOGkEE2N9u9mHvFgO0REOIALVmO1gcjSAC7GjqpiFEABy3pYDjtihoa6KgrUkBbU0KsfpIeOEJQRAEQRAEQX5GDHkC4GOsNv9/f+t7bSdNoPgC79/umbvEM+smf3EjxOM1ysJEPZ+HCLEoJ0mBC1zEAC3RECLAhGQTWByNIAKcVZhGQ4gAOG5LAcdtUdDWREFbkwLamhRi9ZGGPAGo9/3tH4Gkuawv6objer/818ota5SvL/d/tiPgIncj4EETBRduSgG1JApqSArYkaSAOhIFO5IoqCIpoI5EwY4khVi1NOQJQJ78vw/Jpvd/5FCe/ILR5K8pnpGT5f92j68VlwGJcajDgve3iQJaoiFEgAazAyyORhAB9rb20hAiAI7bUsBxWxS0NVHQ1qSAtiaFWH0k+ZgxYw4fPnzjjTdmZmbSNOm0VzKNGnZqNo32Yfe/voNdMEOWk2Dz+LY3ddf0Oip77AUJ5DrXtsbug53Wdrs720Sefbu2pqO826aQsfytC99Ut0PJFJ1arZCZXd719Z0QzYvTwcymrMu6u6X3hGzncKet3uwsRP0M2o7d6xsZr0P9DNJOrdlR2m6p6rGjfgZpB6ZJvS4v6meQdmp67XqlIkmrQv0M0k5Ju6Wiyw7mhvoRamdncw8MSqifQdqpCtraUbZzouqHb6fO4sw16dbUdBxlOyeqfvh2YEQCHwkCg/PNN99s3bp1ypQp7Lnnnvvpp5/u2rVr+vTpNFMygQPfBLbHya6bTeMUX2DPl/4tevmNpzIqttflgW3N57YJdgY+/cFpXHiUBbhEPspnRUUhSP6diO1srO+ck5XAPwz4aNo53vbr2LazqaHr5BFJR99OeMWo6E+9nQMdlkyDJo57F9jRtBPKioqeGO2srmo/Iz/l6NuBz6joCdMOTJC6HG445RxlO1HRE6ydDTBuZybA2fc42Z5Q9PhpZ1Vl2+n5KcfP9hyH7YRsjY+GsqKiou3A53G1X/B5DNsBH2luViK/CuBo2uFrhleMiv6k24ERCXwkLjgYd9xxxyOPPHL11VcfuwlAd2PAHcem+QPrvvZ/55PddQlL5icIgiAIgiAIgvz4hCYAQ18E7L/nfv+TH/i/es33+DcBjy9wZGNgV0Ng/4e+370YMB/033cPn06LIwiCIAiCIAhyHDDkCUAqe8M1sj//Tf7wn2UXzWIVMnbKctmifLbgHPlnL8hvv0H26xv4dLPLW9trp5UQAbY1dvv89MoOIgRoiYYQAcq6rGBxNIIIsLamg4YQAXDclgKO26KgrYmCtiYFtDUpxOojDXkCoGZzRrB5OUQy4xmWZTRGRq9i9ElsLpcYTPcHAm4fHjYR7F7UkTigJRpCBHD5/KF7BBEhrB6cI4mA47YUcNwWBW1NFLQ1KaCtSSFWH2nIEwCpKOUyg0pOI4gAKToVXcSBCANaoiFEAJNKCRZHI4gA6QYNDSEC4LgtBRy3RUFbEwVtTQpoa1KI1Ucadl9Br5Rn4BAgxsQUkxx7txigJRpCBMiN04LF0QgiwKyMeBpCBMBxWwo4bouCtiYK2poU0NakEKuPhD8WIgiCIAiCIMjPiGGfAPQ4PRXdNhpBBFhX1+HFBS5igJZoCBGgtN0CFkcjiABfVrTSECIAjttSwHFbFLQ1UdDWpIC2JoVYfaQf4goALkoUBTu2FFBLovBvDEEGB9dJSwGVJAqOSKKgrUkBlSQK2poUYtXSsE8AdEp5ukFNI4gA45KNeH+bKKAlGkIEGGHUgsXRCCLAtLQ4GkIEwHFbCjhui4K2JgramhTQ1qQQq4807BMAlVxmVCloBBEgXa/Gvi0KaImGEAHiNUqwOBpBBMg24VvKRcBxWwo4bouCtiYK2poU0NakEKuPNOy+QgAvAkoAb26TAmpJFF8AjU0cD3YkMUBBOG6LgiOSKGhroqCtSQFtTQqxamnYJwC9Tk9lN77lToQN9Z3Yv0UBLdEQIsDBDgtYHI0gAqyqxIWJIuC4LQUct0VBWxMFbU0KaGtSiNVHwrsFEARBEARBEORnxLBPAExqRV4c3gUowklZCXIZ3uAmAmiJhhABRicawOJoBBHg1LwUGkIEwHFbCjhui4K2JgramhTQ1qQQq4807BMAGcsqcVWiGFqFHLu2KKAlGkIEUMllYHE0ggiAL0sWBcdtKeC4LQramihoa1JAW5NCrD7SsHc7j99vdXtpBBGg3e7GVUCigJZoCBHA7PKCxdEIIkCz1UlDiAA4bksBx21R0NZEQVuTAtqaFGL1kYZ9AmBz+5qtLhpBBChpN/uwd4sBWqIhRIBasx0sjkYQAXY299AQIgCO21LAcVsUtDVR0NakgLYmhVh9JLzwhCAIgiAIgiA/I4Z9AhCvURYm6mkEEWBRTrICF7iIAVqiIUSACckmsDgaQQQ4qzCNhhABcNyWAo7boqCtiYK2JgW0NSnE6iP9EFcA8KCJgh1bCqglUXABsBRwnbQUUEei4IgkCtqaFFBHoqCtSSFWLQ37BMDu8bXY8P42EQ52WPD+NlFASzSECFBv/n/27gNOiiL7A3iHmc05kBElCSoeCuaEOSvmLJ6emDPq6Xmnnvc3YzrzeXp6wayYFQMYMYAZyTmzOYeZ7v5X7zzXZdneqp6Znunw+/75+K83C327tfXeVu10dbWwjKMALHy7vo5aYAF1WwTqNhdyjQu5JgK5JsLuHMnxBUC7pje0YYc7B8t/jG0uVEmu2rYIyzgKwMLqhhZqgQXUbRGo21zINS7kmgjkmgi7cyTHFwCyLCmpuM/I28J4f0sAeolLlRlqg5UwShIP6rYIVCQu5BoXck0Eck2E3V5yfNwVZoaHFWGDC8deg0uxwYWL9RK1wMI2Zfks4ygAC4cO60MtsIC6LQJ1mwu5xoVcE4FcE2F3joSFJwAAAABAgDi+AKhviy6va6YALHy5piaq4wY3DtZL1AILC6obWcZRABY+XF5JLbCAui0CdZsLucaFXBOBXBNhd47k+AJAN4yIhm8bR3MUT27hQy9xtWs6yzgKwEJTBGskDtRtEahIXMg1LuSaCOSaCLu95PgCIKwqeRkqBWChT04G9m5ysV6iFlgoyAizjKMALPTPy6IWWEDdFoG6zYVc40KuiUCuibA7R3J8rpAbVlECuLYrL1AxunlYL1ELLAwpzGYZRwFY2Kl/EbXAAuq2CNRtLuQaF3JNBHJNhN05En5ZCAAAAAAQII4vAGpbI4trmigACzNXVmKDCxfrJWqBhZ8rGljGUQAW3ly8gVpgAXVbBOo2F3KNC7kmArkmwu4cKRXvAGBTIhcGtgj0EpfB/g94sE9aBDqJCxWJC7kmAp3EhVwTYbeXHF8A5ITVfnmZFICFbcvycX8bF+slaoGFwfnZLOMoAAs79sN9yRyo2yJQt7mQa1zINRHINRF250iOLwAyVCU/I0RB8uiPP2UsWkKB9/XNzcTY5mK9RC2wUJQVZhlHAVgYlI8tdxwO1W2fQd3mQq5xIddEINdE2J0jOT5XMIzkvQnY2ibV17MrGnO+1578j1RXb4axP5q3nxGLm9tE+L+X6huowXRtC9NYdmAo8UR0nVpgIZl1279Qt7mClWtNTeZsxCbkmgjkmgi7veT4AqCuLbKkJhmn3NU3aI/+U/vz3/R3puszPgl/+aE+81MWxv7oL78uefmciE9WVWF8c7FeopYfGV9+rd10G/tvt7Ytv1Q2sIyjACy8s2QjtcBC0up2V/UNxvKVPbQ9C3Wby/e5xqq0/t6HZmPBIu2Oe9lsxG7ddiTXfAe5JsLuHMkzdwsYq1bLhQXq/XdKsqJOuZS9wv7Lwtgf/fmXpba22N8E8Bbt/of1N94xlq1Q7/wr+6929Q2dbePjz9lHMbbBo4zVa83xvHota2v3PqS/9tbmbQDv0u56QGpoMAf5Rx+rV13CZiOxGs7+oG6Dy8kTJ06cNm3a7Nmzx40bR68llW4YmmGElURXGtFzLwlNvVUq6HmLg7F+gzb5Uqm1VZl8tnL80fSqd7REtayQijvcesd6KTvktx2u0aNPZktZY8Ei5cxTpIwMqb3dWL9R7tcn1tYeeFTZZbx21/2h15+nf9Crdk0PKbKCmyV71RTRcFxa75JYt9U/X6vdcoe0YqX6zONyZmb0mj93bYceuFObcoP60FT6B56Cus3l71zTH39KHr21vMduxuo1clEhzU86ajj7/9rFV4nU7WTlmr8h10QIzpGmTJkyderUSZMmOb4ASIimafc9rL/yOmuGP35HCvW6USYSZQsB7ZEnlD12k3f8nYQ5ELhe9KSzQo8/YP7YMAypxx8Ami4pcnS/w0NvvCjl5dKLAG62ed2ORs0RHg6bH920HT30WPW+O4xv5ihnnCKpWJWB67W2Rs+/PPYMEvXCPyinnmg12YjuexjqNrhQ5wLA8UVnRNMb29nUPB76y6+zqXz48/fZH87snwmH2A8V9dILtFvvlppb6EWP2Njchl1AXKyXqOULxoJF8tbDpaxM8+eH1a9/VIV9NDTjbe3Oe0Xuma5ri7CMowAsrG1spRZYSHLdZv+Nzfg3a4fef13edrSxocKYv5Be9A7UbS7/5Zp2/yPq1ZfFhrdy2km9/KqR1e3oMady63YiuRYcyDURdudIji8AmiLausY452368y8r++5NgTD18gvNd5w95eeKBg2jm4f1ErW8r/OeUSlT6Lld7G/qr71Ft5ZaW1nfwjKOArAwe10ttcBCiuu2cuSh+kuvee6eadRtLj/lmnbDX1n5lQvy5UED6CUe5dLzY3W7l7GdSK4FB3JNhN05kntvOzPvjY7rxlB5r92ViydHDzpaf2kavQTgJmxsK5ecr5x+klRYSC9xFRaqk05h/0r/YCa9AuA+8dVteZtRynm/j55wpnbRVfQSgJuwkamceardus1Wtqxum+9uefkpheBXji8AirLCw0ts3gPX2ho96/zQvx+X+/WlV2ySBw0MvfWysXS58ct8esnd9t2iLKRg0wIH6yVqeZl53/8zj8tbDJLybR5sXFTE/lX4m5ksO6S2dnpxU9uVF7CMowAsHDE8zsISHLbrtqZpU/8e2eNAY/2G+Oo2+1ehV/6rXPgH/an/eOVcF9RtLn/kmnb3A2yBKo8cHl/dDr36v+jEU6TGJnplU/HMkYIHuSbC7hwpFe8A2Pum1ddrjz6p3vJnqaCAXolPOGRuNfPIe0bYsSzCB73Ucd//CPO+/7iFQiw79Kf+3eOJMxhHIvCUJBG2+siYv1AuKTZvjP5qBr0Uh1DI3A+w0TP7ATCOuPyQa6zShkJScTGFcTD3urwWnXQehZvBOOJCromw20up2AOwvsnG/W3GqjVyYYE8eCDFCei4r3SaJ+4r/aUS97fxsV6ilmfp095UTjpW8L5/Kyw75L330O59aPOxvQp7AAR8u76OWmDBbt1mlVbeZw8KEoO67SdezzXtT39llVY56tDE5yTK8RO1KX8yVq+h+Fd2cy2YkGsi7M6RHF8ARDS9oc3GDnftvoeT9SB/eZtRxo9zPXHvHct/jG0ur1fJ6EFHy6Ul8ohhFCeg457ps6PHn0nxr2rxFCABqxs89pSw1LNbt1mllYduRUFiULf9xOu5pr/7Pqu0SRnbynFHKZdeoN18u9SySZ/YzbVgQq6JsDtHcnwBIMuSauvOreoa2/fYWQs9/69e7r1zjzBubhPg6V6K7LJv6K2XlbPPME/4SgbzTuvGxm5jW5UZaoOVsJqKWx89zVbdNsf28/+iIBlQt33D07kWPems8Edvxb0XsbuMDHmLQaFH7o1MOIxe6WB7jhRIyDURdnvJ8eQszAwPLcqhgEf/YIa8+y4UJEXHvXfanfcZy1fQK6601+BSbHDhYr1ELa8xZn2l7Lm7uS8lqcc9hma81e2+0m3K8lnGUQAWDh3ah1pgQbBuGwsW6e9+YI5t7jkttqBu+4V3cy0J+7V6FAopE/ZiPxEotDlHCizkmgi7cyQXrc61+x6WmprNJ6MnW+wZ6pvfeweQGtrdf1f/+icKAHyBVVTjo0+kaFS942Z6KamUk441ZnxKAUBqJWW/Vo/UO/7KfiJQAJA+ji8A6tuiy+uaKbCmP/aUMm6sctQmb40lTWGB1Nom1fXw1BSXmLWmJqrjBjcO1kvU8hQ2ttXLL5RysilOKnblruddLKhqZBlHAVj4cHkFtcCCUN1mFTUrUznikCT/+v9X8ohhRlW1sWgJxe6Dus3l0Vxjoy5Z+7V61LVuC86RAg65JsLuHMnxBYBuGBGN820zn9YfDsl77ubgo56ys8ydN27dRdKCU0IEeLKX6uqN+nqpvMyhsc2yxli73pjzXWxst+s6y7jYh8AKHpTEJVK3zYqamZwNLT3LyDAPBGjv+cgLN0Dd5vJqrtXVmb+ySdJ+rc11rdtCuRZ4yDURdnvJ8QVAWFXyMji/HzJ++kXeaksHZ/9swX3pBdpt90jNLn0iQZ+cTCe/ep9gvUQtj9Dfn6HdeKsyfkd51Eh6KelkWb30fH3mZ/pb77GoMDOMHa5cA/KyqAUWROo2q6jKqSdS4AyWOMbP81z7RCDUbS4v5hqr2/rHnzs7tjvqtnbrVDYnEck1QK6JsDtHcnyukBtW++dxPif9hVfkffeiwDHq5Rdpf72dApfZrjxfxejmYb1ELY/Q/vgX9b7bUzG2r7pEu/H/WGOLgmyWcbEXwcr4/kXUAgvcuq396a+solLgGOXow9lPB9eeCYC6zeW5XNPue0hqdmQv4uZicxKRORIg10TYnSMF6JeF8l676R8kcEolgB3aRVeGnkvmsxF7F3rtefa/SAGAw/R332cVlQInqQ/fEz35LAoAHGZ8Oks5YF8KHIY5CaSX4wuA2tbI4hrrxzk3NkYPPCr0/NMUOiz81YzoWee78PdJM1dUYoMLF+slanmBsX6jPKA/Bc6TBw1g/4s/VzSwjKOXwMKbizdQCyz0VrdbW1kVDc94m0KHyX37mAcCNDZS7Cao21wey7XWVik7W0rhL5rlgoLaypre5kjQAbkmwu4cKRXvAFhtSjTmL9Tuuj/05otSKFU3LYRC6tWX6f97kULXwNmtIjzUS2xsy9uNTt3A7sD+F/VlyykAa9gnLcKqk7T7H2FVVCpI3f14oRlvsZ8UxjLXnQmAus3lrVwzx/Z1V0o5qXsqf8dZLuejIHEh10TY7aUEFgDVX2tX/Un7v/8YGzddvMZev+pRY3Uti3LCaj+L+9v0195STnTkObu9kAcNNOrr3XYmwLZluL+Nj/UStVwvLWNbvfKSQTNm5GzAr7c5xvXDHgAOq7rNKqdcUMCqKMWpwrLJmOm6MwFQt7k8lGvpGtt5px7Xd843FIAF5JoIu3OkuBcAC7TT/yuffoEyYp3+4Y9StHMB++vrB2Zor3wtRfQMVcnvaYe708/ZteTKMwH65mKHOx/rJWq5WxrHdsl5k5S/3WE+nxGsDczHU4A4rOp27Nn/ZhUF1G0BXsq1NI3tzLFj8lavpgAsINdE2J0jxbsA+P4zfY8TlB0GyQcdKM1Zbvz2mDbNqO0rb91H3nKQpKiSwbCXenp/q9bZ5+z2JjvLfB6om951i+DmNgGe6aX0jW2toMBobzfYJwDW2jW8n8xhVbe1m29XJp1KQQrJ24wyKirNE2PcBHWby0u5xmYFjp5rYWWbUVp9gzGbznKBHiHXRNjtpTgXAMa6VfKWHRsci4qlpZXSb0m+jXpLm3burdqjv6gH/07KUOvaIktrejjlTrvd8WdIWzHPBLjdXWcCfLqqChtcuFgvUcvd0ji2f6lqaHrswegRJ1AMPXl36UZqgQWrum2ezKWkYudYd7JsTo9cNkNC3ebySq7p73+kf+rws/8t1LVFl59xpnabeSYAvQSbQa6JsDtHUkeNGjV//vzJkycPGDCAXhOxeKbR8jtl+xI2eo3nF8jHjpczOvY71v1oPFopT/ydXNpqbAgrowa06saCqsbKlvZ+eZmKLK+qb1lY3bS2sbX/228rJx07t7JhRV1LbVskdn7BnPV1axpaVUWOnYvxzbpa9jeLssIZqtIU0X7YWM/CbteJvcNo9zoFr72RdfzRUkY4wesk6/OpbY0ML85N/DrJ+nzceR32T0KK7PKvq+iW2xYcdkSfUeb9P6n/fDY2t61uaO3/7LOh885O5Dqu+r4n/Tpsdju61LxXEv1jdZ3S7IzmiLa+qa3rdbTrb55zwKGhLbdIy9cll5boL7z63VZb10R1l/Tzsrpm9qONTeBc8vm48Dqsf9i0zeVfV/ZDj8n5+d8efESC14nv82FZlhsOFb/x5ne77bWmTXNh/7jhOrFcW9fYhv7p5Tptmr5VEX8L+/Tp02fNmjV27Fh54sSJ06ZNmz179rhx4+iDIuY8HvlgTPja3aT6H7Ubf1JuPVHODpuv//xM5L8DwrcdILUt0H7/kfLEOUZ2uCVqvj+QE1bljjcEI7oRPeqkgn89LPft0xLVWHVQZCm743kp7EcOW+JlqHK445dM7Itn/80OKewr1w1j8+uwMHbskd3rZFVVGudeEnrjhQSvw8KkfD4sxHW412mNaqosu/zrCu0yIfrVzPR+PjkbNui33q0+fI8L+wfX8cR12Ec1w4jqRtfrRMbt1f7lzDR+XdHjTm/75yNKXo5v+hnXccN15BPODD3zeFOGOYtK/efDsH8bqqisn3QBm5O4sH/ccJ2ufYX+sbqO/Gu7d1OmTJk6deqkSZPiXQAYc6P7PKT88zZ5wVN69Xj11D2MOS8a1b9Txq2JHvOV+taF0k9vaC9H1NvPkLPMNc0mGhrZAiA04y0K0yS63xGh156T8vMoBkicO8Y2w6ZKoZf/QwFAwqInTQo9/vc0b//VtOihx4Ze/i/qNiRNS2t08iWhxx4wN26lFeYkkBqdCwBzwREPedvQPw81Hr5dX7qFcuR4KSRLJYOkfvlSn/3Uu8v1m2/XX2lQrzqGzf7ZkqWhPUr/ii0c5i/U7n4g9O4rFKdP6KM32WfikmdLb2xqw/4fLtZL1HKr6Fnnm+dapE9dW4RlHGvI223jwuemu8TahlZqgYXN67Y8amvzGSnppaqh6a+hbnuI+3NNe+AR9Y9XpnH235lrbE5iHlQKPUGuibA7R4p3AcCMOFK99zb10mPlYvNuJHnE7soO5i4Cebc/mK/fe4E82HwAcHNEW9/42+fU8Xz0Y1L8fHQr7DNxybOlf65s6PlZSdAF6yVqgYWV9S0s41jDPWPbhWavN48ogV6gbotA3eZCrnF1yzXoEXJNhN05UgILAPuMRYs7no8+nOJ0Y5+JUVXNPiuKARKgP/akesVFaX8fOQZjG5LFbXUbIFncNrbZTxD9pWkUADjM8QVAUVZ4eEkuBe0RSVWljI7twm7APpOMDKm2Pu1Pl9t3i7KQIlMAFlgvUcuVzKfvFxeZzytMn+3KC1jGma2MsHrlxdqf/io19fQwx2A7Yng/aoGFTeo2q5A5Oe6p2+45EwB1m8vtueaCsd011+Q9djWWLnfbeRdugFwTYXeOlIp3ANz8TVMvPd8NZwLgiDsRru4ld5yQukkPKUqXAzrgN/g5IqKzkzrOtXDTyRKuORMAdZvL5bnmkrH9WyfJsjxqpPHTXCn62w4cYJBrIuz2kuMLgKaOh0nH2vqLr8r77BlrQ1dzcX+bANZL1HIfY/UauaBAHjSQ4jRZWd8Se4hYjHrFRdrNt1EAv5qD+5J5utZtF1KOOoz9NJHa0vwZom5zuTnXtOtvMm/aTLduuWaO7RfY2G6nGDog10TYnSM5vgCIaHpDG61ljZ9+kYduGWu7h/rwPdGTz6IgTTZgh7sA1kvUch/t3oeU4ydSkD51bRGWcRRIkrznbvqHMymAX63BU4B4Out29KiTWIWMvege8uit2U8TKfrbWjctULe53Jxr+nsfsgpJQfp0nSOBFeSaCLtzJMcXALIsqR3vAkZ22Tf0wtOxF11F7tvHvE+6oZHidIgdAAG9c28v1dWZ79i64PnNqsxQO0YuLEzv2HahDBXpxtFZt401a80K6T7sp0lkv8MpSBPUbS735lpDo1yQ5js2YzpzrZMbxrbbINdE2O0lx/u0MDM8NHY0MZshqfwjytIi7c/f3WtwCTa4cLFeopbLRPY7IvSvRylIq23K8lnGUdABz5be3CFD3TijdZVY3TY+/1LZfwK95Daqquy3D/sMKUwH1G0u1+Za2s9s6fTbHKkTmylhD8CmkGsi7M6RUrSo0u59UL3xOgpcSTkBz02HeLh/bAPYtWyZ9NZbknaPq8e2ettN7DOkAMBH1FtvYj9ZKABwhuMLgPq26PK6ZuMzF/8mqYM8Jp0np85aUxPVcYMbB+slarmJq8b2gqpGlnEU/ArPlu7mg+UV1AILF1zw8yefPDHvwntccq6FO6Fuc7kz11x1ZktsjkTBr5SD92c/WSgA5JoYu3MkxxcAumG03nGf+Wuk3E3f5HKZ9D5buiXdu9k8Ab3E1a7rLOMo6FRchG0AXcUOS4Ye1dZKw4dXv/nmDrfeev5Vd/y8chW97k7sJ4v+9P8oSDlUJC535pobzmzpxCp2ROtpasvWJ+l+zpV7INdE2O0lxxcA4cbG/NxsqaSIYtditYDNnNK0z7xvbqY7apGrsV6ilmsY8xbIY7aRQm7Z3FKYGQ5vvuuusEBqbTNPKoAOA/OzqAWb+v576brrpv/888BQKKqq2vTp+99449PTp9NH3YiNdj1th12gbnMh17hYxc7PDFHQhfrHK/X/uWKXghsg10TYnSM5vgDI2bC+/4DytD8f3eW2LctXMbp5WC9RyzX0199WTjhGynTLymSLguzccPfVCMs+o77eWL2G4sAb18/1v49Ih6VLpbfe+s+tt56clfXboxufeur3y5Zd/9ZbFEJXqNtcLsw1l5zZ0olV7H49zdtQt7tCromwO0dyfAHgIep5Z2v3PiS1pPlUYICkw9gGroEDpfr6w9as6T4xevXVi/Z06/mN8ojhRlW1sXAxxQBc7ji1nQ/v3IId0aNOopYwxxcAhqpqGRkUuFxRoVRTK6Vjo8nMFZXY4MLFeola7mD8Ml8uL5O3GUWxC/xc0VDbGqGgq/SNbRd6c/EGakEXmZnSrbeWXHXVdytXDom9UltbNHx4zZtvDiwsjL3gPhlhSdOkSE9j3nmo21wuzDXt5tuUSadS4AKsYi+uaaJgU+rVl5lHuTd13yIcQMg1LmPNWrtzJMcXAPVbbrX8UM8caZGuk1PTdhOrp7itl4wff5aHbeWSnWQxBvs/CzgVuFMP+6Shg6pK770Xuumm5e+9d/B33+1w3XXf/vxzUaiH+5NdpONU4LlpeW466jaX23JNf+8DebddJJedKmXZSezz7HKye5ChF3pnfDZL2X+C3V5yfg9AWO2X57q9m1bUKy4yF9wptx3ubxPAeola7qC/OE3ex133RmxRkM0yjoJNpWtsuxD2APTuH31vWr782bfffvbWW7fKcv0eTuWow1gmSm3tFKcQ6jaX23JNu/5m8wGgbtL7HEm98mLtplspCDDkWu+0ex9Sb7zO7hzJ8QVAhqrkZ7j7N0ibCr3+gnbhFRSkSh/scBfAeolaLhA98iT1kXspcI3CzLB7z953DTyZpHf69A/POqv44ou3Li6mV6BHqNtcyDWu3udI8h676h99TEGAIddE2J0jOT5XMAxJ89Qb7vLA/kZDk7n5JoUi6XuSnYe4qpeMtWvlPuUUuEZUN3rJtvBXM6InTqIgwNrxrnov6hvkwsKMDCmvwDN1O/TC05F903CjKeo2l6tyjVW/8AzXPdDKc3OktECu9UK76/7YWVt2e8nxBUBdW2Rpjce2sKh/vEJ/NqXP3/10VTU2uHCxXqJWupn32x2wLwVuMq+qgWUcBZsLhcwdk4H37tKN1ILNRH9/QeiNFzxWt1VVOWACy0oKUwV1m8tducaqn+q6+xG4uaYcfEDqx7bbINcs1dWbz0LoOGvL7hwJdwsA2Gbeb/eXP1IA4BfmuRYnuuhcC3HqrTeaD7oFsICxDb6UyLkWji8ACjJDWxblUOARqX+29O4Di1UFN7hxsF6iFljYuiSPZRwFPVGvuMjcMRlsB2zpunu3XMI82Xo782RrL9bt1EPd5nJPrnWObYpdA7kmArkmwu4cyfEFgCLLYc9921L+bOmskIqhzcV6iVrp1dIi5eS46umfnTJUhWUcBT0qK5Xq6wN+I5DVg5KCjo0KRTEfBerNuq3eeJ3+9H8pSAnUbS7kGpdIrqV+bLsNcs1K13Mt7M6RHF8AtGt6Q3santCcIHmbUcaPqXu29IamNuwC4mK9RK200h54VP3jFVJONsVuUtsa6X3XnTxqpFFZZcxfSHEgrWlopRZ0wUaFXFbKRghre7Juq0qKj7pD3eZyS665+PRfoVxL+dh2G+SaJfYT/9dzLezOkRxfADRHtPWNrpi32aIceaj+UuqeLT23sgHPAeBivUQtsLCqoYVlHAVgYc76WmqBBS/WbXnQQKO+3li1hmLnoW5zuSTXErlP2mkiuZb6se02yDURdudIji8AAPzEWLhYLi2RRwyn2IPU888xt5S1tFAM0IGNCuWEiRR4UWGB+fjm+noKAX6FsQ2+FD3yxETOI3J8AVCUFR5ekkuBtxTkG3V11HbYvluUhbDBhYf1ErXSqLZOys0xd4m40nblBSzjKLDCfpbU1Ab5DeUjh/ejFnTFRkVeXqzp4bqdQqjbXK7Itdpac3/Lr2PbbURzLSdbamo2Tw0IJORaj4y167qeR2R3jpSKdwA8+k0LPfUIW11R4DAccSfCDb2k3XGvcsoJFLiPYA/Je+2ufzCDguBBum1Of/d9Nioo6ODFTkrx3i0MJC43dFFk/yPZT3MKXEmkk9RLzmc/faTmgL5zi1zbnPHpF93OI7LbS44vAJq8uQcgxeZW4P42PtZL1EoT7Y83qlddQoErraxvYRlHgTX18gu1v95OQfDMXoc9AN1pf/orGxUUeLZup3rvFuo2D3KNC3MkEci1zWn3PdztPCK7cyTHFwARbz4FKCb0xgvaBVdQ4KQNzdjhzsd6iVppor//kbz7LhS4Ul1bhGUcBWBhbSOeAsTh6bqdMqjbXGnPNfYTPPT80xS4EnJNBHJNhN05kuMLAFmWvHt8gzygv9HUZG6+cVjGr09xgl6kuZfqG+SiQmq7VUhmqN278FczoydOoiBgMlSk2ybYSAjPeIuCDt6t26EXno7sezgFDkPd5kp7rhkbK+T+rt7zI55rqRzbboNc60a76371puvMHYld2O0lx/u0MDM81Mun3KnXXqE/+yIFjtlzcAk2uHCxXqJWOkR/f0Ho9RcocKvRZfks4yjoXUgN7HFghwztQy1gM6Rf5svbjpYyMynu4OG6rarKQfsan35BoZNQt7nSm2vm2N5+Oxee/tuVjVxTWdEO6HsFyLVN1NVJGRlScfdzf+3OkbCoAgAILv2Nd5Tjj+62APA09W9/0e57mAIIMP+NbQDGWL1WLsiXBw2gOF6OLwDq26LL65opAAuz1tREg33OnwjWS9RKOf3RJ9UrLnLn6b9dLahqZBlHAQ/7ivQXX6UgSD5YXkEtsIC6LQJ1mwu5xmUr11K2L9FtkGsi7M6RHF8A6IYR0Tz8bTOfK1dRafwyn2JntERxeitfGnvJPBGiuMj9jyJr13WWcRRwsa+osYnaQYLDkjuZ90iUl7EqR/GvvF631Zuu0//1Xwocg7rNlcZcsxrbbmMr18x9iRuDuKZCrnWl3XSbMulUCrqw20uOLwDCqpKfGaLAi9icj82oHN5/3i830/Vzy/RjvUQtsFCUGWYZRwFXYaHU2mreTRgwg/Ld/k5O6rDKxkrPZtXH83VbUVJwZBLqNlc6c81ibLuN53MtJZBrm9B1s8Rtxu4cyfEFQG5YxbyNa5uyfBWjm4f1ErVSy1i1Ri4skAcPpNjFBhdks4yjgEceNMCobzBWr6U4MHbs5/anOaWM/sIr8oS9KOgCdVsE6jZXGnPNamy7jd1cU0481pjxKQWBgVwTYXeO5PgCwAfU88/R7nlQagnoCXwg1deb28gKCigE8Avj53nyVkMo8BF55HCjqtpYuJhiCB7fju3tRhvLV1AAwRM98kT1kXspSIzjC4Da1sjiGo/fZ1xYINXWSU5uQJm5ohIbXLhYL1Ertazut3OhnyvqWcZRIEC9+jL21UlNwdru+cbiDdQCC56v2+Gw+ZTbiI1ciAPqNlfacq2m1vzB7QW2c01VzTtAAnZPPHKtk7F2ndynnIJN2Z0jpeIdAOdvxfQ8nN0qIm29ZHG/nQvZTjX2dbGvLmAMlKQO+jvT5b33oGAzXu8kedvRxg8/S1EHn5uOus2VrlyLHHBk6EnPPArWVifJo0YalVXGgoUUBwNyLcb45HPlwP0o2IzdXkrFHoD+eZ6/l1S96hLtxv+jwAHbleP+Nj7WS9RKIe3av7DvPgWut4WdPQAxTo9tFxrfv4hawabdcIt62QUUbMoHdVs54hD95dektnaKHYC6zYVc4/LHHMlpyLUY7f5H1D9fS8Fm7M6RHF8AhFUlL8PzO9zl3XfRZ3xCgQP65GCHOx/rJWqlkP7BDPbdp8D1Cm09BaiD02PbhQbkZVELLPijbjsNdZsrLbkWveDy0AvPUOB6ceRaAPclItdE2J0jOb4AMAxJ88Ub7nJxsVRXT0GytWt4g4sPvcQV1XF7C18bBhJTVy8XWf521h91O/TC05F9D6PAAahIXOnJtY2Vcr++1Ha9eHLN+X2JboNcY7S77ldvuk7KzaF4M3Z7yfEFQF1bZGmNH7YYhj54PXr2hRQk22erq7HBhYv1ErVSxbzf7qD9KfCCeVUNLOMoEKYcdhD7SikIgPeWbqRWgLFqFnr9eQo245O6rarKwfs7N7ZRt7mQa1y+mSM5Crlm4m1HtDtHcnwB4CfKSccG7WaJgDPvt7vhGgr8S73lz+wrpQDARzC2g0Z/7S32k9p8cLOvqVMu1f7yNwogAJw4j8jxBUBBZmjLIss3LLxF3na0tHwlBUm1+8ASVcENbhysl6gFFrYuyWMZRwFYOGDLnp+hFhz6o/9Ur7xYyrE8pdVPdds5qNtcqc81Y/5C8yd1yN6zENIovlyTd9tZnxmg48CQayLnEdmdIzm+AFBkOYwSyZMVQh/xsV6iVmo0N0u5ue4/Sb6rDFVhGUeBLewrbW2ltt/l2HxQkv8YdfVSUWEvY9tPdVu96Tr9X/+lIKlQt7mQa1yYI4lAromwO0dyfEbVrukN7Q4+iTmlCgvNSVJtHYXJs76pDXs3uVgvUSsltL8/pl57eS+/JXWh2tZIfJul2FeqP/sSBX63uiHYp3qzCpaVZVYza76q24pi70HrwlC3uVKdawJj223izjXlsIONj4Oydwu5ZvzwkzxsKwos2J0jOb4AaI5o6xtTOm9zjjxogFHfYKxZS3Hy/FLZ4I9nJTmK9RK1wMKqhhaWcRSAhW/XJ38N7yGsgskF+ayaUdwTP9Vt56Buc6U410TGttvEnWvqLTdoDwRlfwtyTX/59V7ObYyxO0dK7T0VAB5hLFwsl5bII4dT7HfsKzWqqtlXTTGAX2BsAwBszvEFQFFWeHhJLgU+kJMjNTUl/Q3lfbcowx1uXKyXqJUCkYikqlI4TKFHbFdewDKOAlvYV6pp5lcdAEcO70ctsOCruu3Y2Ebd5kpxrmk33aZMOo0Cj0gk15zb3+I2Qc+16hrz8Aceu3OkVLwD4KdvmnrJedod90nNSb6v0VMbTdMmlb0kcr+dCyXSQ/K2o9lXLUX9cue3tYCnm+DYRk3iQt3mSnUXmQ9K9953Jf7P2LH9LW4T8FyLHHhU6MmHKbBmt5ccXwA0RbR1jUF5ukjcfq7AvaR8rJeo5TyR++1caGV9C8s4CmxSjjiEfdVSWzvF/jV7XS21AklkbPusbisTj9Cff0VqS/KuBtRtrlTmmnbNn9Upl1LgHYnkmjx4oFFXb6xaQ7F/IddE2J0jOb4AiGh6Yzt2JXJsbMbTJPhYL1ELLNS1RVjGUQAW1uJXEjw+q9vy1iOMufOkaJK/ItRtrlTmmv7hTHm3nSnwjoRyraDAXNbW11PoX0HOtej5l4deeIaCXtmdIzm+AJBlyWfHN4ReeDqy72EUJEmGmop7sbwudb0kdr+dC4VkhtpxcGJsu1BmgNMtsvME9l2mwJr/6jbLaKMmyb+NRt3mCnKuCUo013JzpMbk70t0m0DnWkWl3K8vtXtlt5cS6NPmFfprb+nvzzEaN7tnoK3R+HyOUWveKF+YGR7qsxMlVdXcUpZUew4qwWYyLtZL1HKY4P12LjS6LJ9lHAVxcGBsu9DBQ/tQK4DY95d9l3n8V7dZRkePPomCJEHd5kpZrhkff6YcfAAFnpJgrqkXn6fdmfx9iW4T2Fwz5s6Tx44RPNna7hwp7gXACu2aJ6TWLGn+e/qMXyRtk9WnUTFH+9tzxhrfPmxbvfMW7e4HKAAA8AJWtdS/3kABgI9oDzyq/ulqCgD8Qn/zXeXYo6TMTIqTKt4FwLzP9II9lOP3V07cT5q1yOi273D6+/K2o2PN+rbo8rrmWNs3lP0nGLO+piAZvlhTHdVxMykH6yVqOcm83+5FofvtXGh+VSPLOAriEnrzRdYDFPjUB8sqqBUwrGopE/aioFe+rNtJH9uo21yBzTVxieda6NH7oiecSYFPIddE2J0jxbkAMFYskrcZIamS1LeftGC99Nu+Q12aeY8WPkouo/sQdIOtDvz4bcvLlVqStr2pNYqNm3wp6qWKSrmv0P12LhTRdZZxFMRF7t+P9QAFPtWc7M2gnqDddb9603XmHcMCfFm3kz62Ube5UpRrTc3mT+RE9j+lTxJyrbzM2LCB2j4VzFwz5s6Xy8vkbUZRzGO3l9RRo0bNnz9/8uTJAwbYOT170Uyj9XfK9iWSVGc8v0A+dryc0XGL0prPtDdz1Yt3kT6fJ40cJvfJY2u22rYIqwJ1bdHY3cnrm9qqWyMtUT0vI8TCVfUt7EOyLMd2C63sCLNDqqrI7Zq+prGVhfkZYZbaNa2RiuZ2l1xHGTm8+rV3K7celeB1Yp8P+2hYUYo7jnDyR/84cZ0MVSnPyXT68wm/PE055siVrdEEr5OWfmYfaopEG9q1RK6T/9obyknHuurrSu51Vte3FmWF/fd19X4d+fNZWdtsLfcpF7kOG0X5GSF2KZ/1T2xsJ36d2OfTEtVao1p9u3/6J+nXWVDdmB1Wnf58Gu68v+7kk3K3HOzFfmZ/QZHl0uyMRK6jP/7UmlNOcdXXldzrsGVSWU7G6gbzH/rp6+Jcp6KiZulK8Xkmq0hsjsQavZs+ffqsWbPGjh1r/ps4yMVl0sYas9XUKPUr+PXojQr9nn/qc2fql/1Zn/GWfteTxtpITljtn5fFCgD70/F3JFVmf1gYi6SQYn6o8/OI/c3YB9l/u4YsSWJhR+SG61DYESVyHXlMeUHn9u1ErhMLOyIfXmebsnwWOvr5SNPeVE46TsrMjP3NuK+Trn4eXJDN5m0dYcfH4roO6wF9xieu+rqYJF5nfP8iV30+HWEscuw6q9cohQXy4EGsLXIdNor65po/SHzWP7GxzcKkfD6sIrG6zULf9E/Sr7OTmWuOfz6yJLOfn4lfp2uYsuuwXOufR5O2rv/Q1nXUO2+Rpz7gqq+LhUm8Dsu12F9jfxK5Tkzsb3rkOhR2RJzrxOZI4uSJEydOmzZt9uzZ48aNo9dEtM+O7vdfddq98txHtPlbq2dPMH56y6gdKY8pkSJRSWrWH3lP3n+CssdoKfzrZ+ovxtx5xtdzlN+fTjH4gnbHvcoRh3TuYAkmjG3/wfc0Bv3gS6jbTPS400Mv/4cC8IXoOReF7r/TvL0tqaZMmTJ16tRJkyZ1rhxsyhgXundE9NhDos+1KUfvIoUVydAkXZXLy+UB/c0/ffrI/crY7L+2NbK4pon+lY/I24wyKiqNufMpTsyMFZXY4MLFeolaYOHninqWcRTELRQyT9SPJrSZ2M3eWOzz+2UT59e6nVyo21wpyDW790m7TdJyLan7Et0moLlWW2dr9m93jhTvAkCSpZ0uDH/ybuiRy+V+5ucnj5uoHDA89jFJylEuOV4eRQ8A9ucJFbLc8YUl52vDzxARjvcSS7asLKmokEIPSkoXmcemVlYZCxZR7DtG8I6UNL7/SR4+lAIx/uwklt2trWamJwPqNldKcs0wfxz/eo+EFyWlk9RrLtefe4kC30GuibDbS3EvAETlmnsAHHmCqZ+MKTfvb6MALLBeopYzjDVr5YJ8eaCd3fAus0VBDss4CsDCTv2LqBUY+iuvy3vtToEAv9Ztlt1GfQPLdIoTg7rNlYJc0597Wd53bwo8KFm5Jg8eZNTVG6tWU+wvAcw17Zo/q1dfRoEYu3MkxxcAYVWJ7Vb2H/WCc7R7HkzKCXzlOZn4OcIlsr094AozQyzjKEhAEse2C/XPy6IWWPBx3U4i1G2uFOSa8ct8ecstKPCgpOVaQb7U1ibVN1DoLwHMNf3DmfKuO1Egxu4cyfEFgGFIml/v3CooMN9KTsa7d+2/HaQAlpzuJe2m25SzTqPAm6J6kt5yT97YdqG2oKVbVbXdG9v8XLdzc6TGJtTt1HA81+yPbbdJZq4lb2y7DXJNhN1ecnwBUNcWWVrrtxMlk+6z1Tjljo/1ErUcouuevpGUmVfVwDKOgsTIE/bS332fAn95b+lGagVD5KCjQ/98iAIxPq7b6sXnaXfel5R3t1C3uZzOtTjGttskMdeSOLbdJmi5Zsz8VDnkQAqE2Z0jOb4A8Df16su0P99CAYCPqJecp916NwUAAACQEtrfH1Ovn0KBYxxfABRkhrYqEjp83ovkXXfSP/6MggTsPrAkRIepgSXWS9RyQPTw40OP3keBZ40qyWMZRwFYOHCrcmoFQPT8y0Mv/psCYf6u2yzToyecQUECULe5HM21+Ma22/g715IFuSbC7hzJ8QWAIsv+/rbJpSWJP1QuK4S3Yvgc7SVj/QapvIwCzwqrCss4ChKWlLHtQtmhID0oqaJS7ktPZBbn87pdXmZsSMKtKajbXM7mWlxj222Sm2uhF56J7HsYBT4SqFzT7rpfvek6c0eHTXZ7yfE+bdf0+jbfnijEhKa/Fj3nIgritb6xDbeScrFeohZYqGmNJHGzVFLGtgutqvfn042SyPd1WzniUGPmpxTEC3WbC7nGleRcUxVJ06jtI8HKNV2XlHgm53bnSI4vAJoj2oYmzNs4fqlq0H36xJUkYr1ErWQzF9y3/JkCL1vd0MIyjgKw8N0GH76t0SN92pvKycdJWbafn+v7uq3efL3298coiBfqNpdzuRb32HYbzJFEINdE2J0jBehdFeeoV16sv/AqBeBBxpffKPvsSQGAXxgLFsnbjJJUnA0HfoOxbSX01kvR8+0dIAXuYSxcLJeWyCOHU+wkxxcARVnh4SW5FPhVUaHU1ETtuOw7pAwbXLhYL1ELLGxXXsAyjoJkUG+6Tv/XfynwiyOH96MWWAhE3c7LlVoSukEFdZsLucaV9FyT+/WVKqoo8IsA5VokYi5rw/H8HLc7R0rFOwAokFzoIhEO9ZLx8y/yDttLIT88PCf5XaQo/jtWJignStbWSVlZcR+T5PtOUq+5XH/uZQrigrrN5VSuJTa23QYDiQtdJMJuLzm+AGiKaOsaWynwKXnwIKOu3li1mmL7fqqo13B/Gw/rJWollf7We8oxR0qZGRR72Yq6FpZxFCRD4mPbhb5ZV0stXzPWrJUL8uWBAyi2Iwh1O3Go21wO5VoiY9ttnMg15eTj9I8+psAXgpNr+nMvy/vtTYFNdudIji8AIpre2O73XYkF+VJbm1Qf/xbViuZ2/BzhYr1ELbBQ3x5hGUdBUiQ8tl0IU1uuQNTthKFucyHXuJzINXN3xIpVFPhCcHLN+GW+PGQLCmyyO0dyfAEgyxLukuTKVFNxL5bXOdFLxtz5cnmZWS59IZTMYwB8Kyjp1tgkZWdR26Yg1G2W9UZFJasAFNuHus3lVBclMLbdxpFcC4XMR0lG/fMkX+SaCLu95HifFmaGg3DKnTxmW+O7H+POtz0G4ZQ7PtZL1EomwyzAfpk1jy7NYxlHQZIkOLZd6OChnj88SIR2533KycdTYFMg6jbLevOXivH/XhF1m8uhXEtkbLuNE7kmbz3CqKwyFiyi2PsCkmv6G+8o+8Z5/w9jd46ERVVyKIcdpL/6htSGe1Q8Rn/upbjvtwsIjG0AAACnaTfdqlw8mQLnOb4AqG+LLqtrpgAsfLG6OoojJXlYL1EreYxfFsR9v50Lza9q9PcBrknx/rIKaoGFgNRt9YI/aFP/LjXH+TBQ1G0uJ3Itevjxocfup8D7MEcSgVwTYXeO5PgCQDeMqBaMb1txkVEd5wy1NbkbN30q+b1UVc2+a9T2hYiuO3JcYgJj24Vaov7f3hrZeULoxWcosC8odbsgX6qrj/tBt6jbXE7kmrF+g1RWSoH3OZRr6tWXaTfdJjX5ZGkRiFyrrZNLErrP2W4vOb4AyFCVgkw/PGGdK/TEg9GJp1BgU/+8LL/che4g1kvUSpLIQUez7xoFvlCcFWYZR0HyJDK2XWiLgmxq+ZimmWc4xCs4dTsRqNtcgci1xDiVayz9df9MmoOQa9FzLgpNe5aCuNidIzm+AMgJq31zMykAC6NL81T8JOFhvUQtsDAoP5tlHAVgYWxfn5wfZEW78z71b3+hIC7BqdvqNZdrN/yVAptQt7mSnmuJj223wRxJBHJNhN05kuMLgEAJvfVS9LzLKAAASAfjq9nK3ntQAL2Sdxmvf/I5BeB6GNviQo/dHz3+DAoANuP4AqC2NbK4pokCv5P79ZUqqyiwY8aKSmxw4WK9RK1kiJ54Znjm2xT4xc8V9SzjKEiq8NczWY9R4HFvLNpALV9qapLy8xJ8sm2w6nZpqVQTz4G1qNtcPs+1ZHAw18pKjY0bqe1xvs817a771Zuuk3ITeiCs3TlSKt4BwFmJXOghEUnuJU2XFL/dLePgQFJVs8d8wfB1wmkPPq5efZmUk+i918Gp26Hp06J/uJgCO1C3uZKba8ZPc+UdfmeecuUvmCNx+b+HdDYhSXRCbreXHF8A5Gao/fMCdH+bcsrx+kcfUyBsTHkB7m/jYr1ELbAwpCCHZRwFYGGn/r569JMTgla344O6zZXcXNPfnq4cc4SUmUGxLyDXRPg714xVq+XCAnnwIIrjZXeO5PgCIKwoeRkBepqEPHpracUqCoSV52Tg5wgX6yVqJUx/5An1qksS/y2p2xRkhljGUZBsrMf0F16hwMuS/jgp9zAWLpZLS+SRwymOV9DqdnxjG3Wby8e5liyO5lrorZf9sS/R57lW3yBlZppPJU6M3TmS4wsA3ZCCdZdkKGS+lRO1dxhTO54nLSCJvWSwfCssSPA+aRdiueZgtrEe88VTpVuj/k23SMS8WSscpjBegavbcY1t1G2uJOaaMXe+3KdM3mYUxX7haK7J/frEty/RbZBrIuz2kuMLgPq2yLLaAJ1yJ289wqisMhYsoljMZzjlTgDrJWolqLZWysqSinx4H8i8qgaWcRSAhenLfLIxzjlBq9vxQd3mSmqusa6W/fdbG+SaCH/nmvHtD/KIYRQkwO4cyfEFAIDbGGvWyQX58sD+FIMYefAgo67eWLmaYnAf/dmX5P32oQCEYWy7H8Z2fOLblwippE97U95zNwpSyPEFQEFmaKuihB5sFAS7DywJKbiZlIP1ErXAwqjSPAcPcC3Il9rapIYGCj3rwK3KqeU7xrwF8pDBFCQgcHU7rrGNus2VxFxL1th2G6dzLb59iW6DXBNhd47k+AJAkeWgfdvkvFypodHWk72yQngrhi9ZvaTddJty1mkU+EtYUVjGUQAWskN4UBJHAOt2HFC3uZKWa5VVUrE/H96FXBPh41yL7Dwh9OIzFCTGbi853qftml7fZm9HrNcpF03W7rpfam6hWMC6xlbcSsrFeolaCdJ1/91IGlPTGnF0s5S8/bbGtz/Y3ePuNivrbeSmh+ivvaUk6R6JANbtOKBucyUr1yIHTww98SAF/uJ4rhUVSa2t8R115x5+zjVNS/wEgBi7cyTHFwDNEW1DUxsFYGFeVaOOs0B4WC9RKwHaVX9Sr72cAt9Z3dDCMo4CByiHHqRPe1Nqa6fYm77fUEctf9H+erty0bkUJCaAdVs59kj92ZfMG4GEoW5z+TXXksjpXJMH9jfqG4y16yj2JuSaCLtzJN++qwLQI33mJ/LO4ykAAOggjxhuzFsgRR1cP0N8ouddFnrpPxQA+Eh6x7bjC4CirPCIklwKAiP04jORCYdRIGDfIWW4C5CL9RK1wMJ25QUs4yhwSHGRUZWk57GmyZEj+lHLR6InnBme+TYFCQtm3bYLdZsrOblWWSX38e3G/RTkWhz7Et3Gt7mW1LFtd46EdwCcoSiSbuM3SfgZIiLxXtI//Fg5/GAK/CgFAyn0xIPRY06hwJv8mW66LinY3JxSqNtc6CI3iGNfotv4ciAZP86Vd/ydeXpsktjtJccXAE0RLWl7Nz0lNPVW7Y57KeD5qaJew/1tPKyXqBUv/eF/qNdeSYEfrahrYRlHAVj4Zp2398NtTn/lDeWU46WsTIoTFsy6rV57hfanmykQgLrNlXiuJX1su01g50i2+DLX9HemKxOPkDIzKE6Y3TmS4wuAiKY3tgdxRiJP2Mv4eg4FPBXN7fg5wsV6iVpgob49wjKOArDgvx+3xqLF5tO+1aS9AxDMui3vPE7/9AsKBKBucyWea0kf224T2DmSLf7LNWPhYrm0RB45nOJksDtHcnwBIMsS7pLkylRxLxZfor3U2CTl5/n1AaAxoZQcAxD++uPoCWdS4EFZOAeAB3VbBOo2V6K5Fo2a99Mm7x4JF0pNrtndl+g2Psy1SMRc1oaTuWfPbi853qeFmeHAngQs7ziWLfIo6NUeg3DKHR/rJWrFRXvocfXqy6ScbIr9aHRpHss4CpzDqozu4fcZDvLZScA1tVJ2VnKPSQps3VaOPkL/8GMKeFC3uRLMNWPBIrmsVN56BMV+lKJcs7kv0W38l2vGt9/LI4ZRkCR250j4BYaDlImHG59/SQEAgAOMtevk/Hx5QH+KIQHqX67VH/4HBQAAztCnvSXvuRsFaeL4AqCuLbqstpkCsPDF6uoojpTkYb1ELfucuN/OheZXNbKMowAsvL+sglpgAXVbBOo2F3KNK2W5Fnr75eh5l1LgNcg1EXbnSI4vAAzDCO63LRQy75SI8idkrdi4KSChXnLgfjsXiug6yzgKnKTedJ3+r/9S4DUt/jrsSbvpNuWs0yhIkkDX7fw8wQcmom5zJZhrToxtt0lZrsl9+0iVXj3CxW+5VlEplRRTO3ns9pLjC4AMVSnI9PMOnl7IW48wKquMBYsotjYgL8vXe1OTg/UStewz5nzv+1//M8VZGSzjKHCUonj3WJktCvy1D0TXk761Pch1W736Mv35lynoFeo2V6K55sDYdpsg55o4n+Va5JBjQv/4OwXJY3eO5PhcISes9s317RN8k2VUaZ6KnyQ8rJeoZZ/+2lvyHrtS4F+D8rNYxlHgJHmLQUZdvbFyNcWeMrZvIbXAAuq2CNRtrkRyTbvqevXaKyjwr1TmmnLKCfqHMynwFOSaCLtzpJT8shAAfCY/X2prkxoaKIQ0iR52XOjxBygA8BF95qfyzuMogGSQR4+UvPlbG3CC4wuA2tbI4pomCoJHveZy7aZbpSbOFp8ZKyqxwYWL9RK1bIrsNCH04jMU+NpPFfUs4yhwmJyXJzU0evFGoDcWbaCW9xkbNkqlCT0et0dBrtvyNqONjRXG3HkUW0Pd5vJTrjkkpbkmvC/RbfyUa9ETzgzPfIeCpLI7R0rFOwCBPitRliWBUYufISLi7yVdM+9Zh6RSLjpXu+t+we2SrmIg4QQEt24L32iAYcQVd67pH85UjjiEAr9LWa6J70t0G1/lGluDOTMhsdtLjs+KcjPUAfnx790MiO3LC3B/GxfrJWqBhSEFOSzjKAALOw9I/uMX0kK741711psoSCrUbRGo21xx55r+8BPqNf7fAMAg10T4Jtf0V15XTj1BynJk14fdOZLjC4CwouSmZFeia4UefyB63OkUWCjLycDPES7WS9SyIzr50tDL/6HA7woyQyzjKAAL/fyyvdX4eo7izFEyqNsiULe5fJNrzkGuifBNrhmLlsijRpoPJXeA3TmS43MFPcjPk44pLTEqOIehtOF50gLi7KWqark8oePoPSSiGyzjKHBe6MVnIhMOpcA7WqO+SLfGRqkg36GHJAa8bgvu3ULd5ooz15wc226T4lwTHNtu45Nci0bNm39CTj311W4vOb4AqMeJkgI+xyl3AlgvUQsszK9qYBlHQQqwWqZ7ry5PX7aRWl6mPfQPdcqlUo4jZxoEvW6zqadAQUbd5oov1xwd226T6lwTG9tu449cMxYskstK5a1HUJxsdudIuFsgFUL33KbdcS8FkEKO3m8HAH6l/vEK7XpH9lcAALiB4wuAgszQVkU5FASVvM+extdzKOjJHoNKQgpuJuVgvUQtYY7eb+dCo0rzUnyoZOjtV6KTL6XAIw7cyvO3hBkLF8ulJc4dbo26Le80Tv9sFgUWULe5fJBrTkt9ronsS3Qb5JoIu3OkBBYAWou0scKorJO63XW06euKLOPbZirIl5ot3+bLVPFWDB96iSusKCzjKEgJuW+5VOWxW7OyQ95fEEYi5rI2HKYw2VC3Gbm8TKquoaAnqEhcceSaMXee3Kdc3mY0xX6XhlwT2JfoNv7INe2mW5WzTqPAAXZ7Ke4+rTaefky74zH91qn6l0u73FLW/fV2Ta9L5U3JbqVOuVR//hUKNrO2sRW3knKxXqKWoJpaKTtLKi6iMACqWyMs4yhIFXncWGPhYgq8YEWd984uSDHUbSb07qvRcy+hoCeo21zx51pglp/INRE+yTX2NTj5Gzq7c6R4FwDLZmpz+qq33qBesrfx4c9G5Nc5x2avN0e0jU1t9FGwML+qMZUPb/Eo1kvUEmOsXSfn58sD+lMcAGsaWljGUZAqytGHG59/SYEX/LCxjlqepf/vRXn/CRQ4AHVbBOo2lw9yzWlpyTVzX+Lt91DgBcg1EXbnSHEuAIxFc6Wdx0uZkjRkmPTzGilKcw6r1wEAIFmM+QvlLQZRAOAj2t0PKCceSwE4w9yX+M23FEBKRA89LvT4AxS4gzpq1Kj58+dPnjx5wIAB9JqIhTOMtrHK9iWSXG88O18+drwcO390s9ezczIqmttnr69dXNM0vDiX/ZUvVlfPrWxgS97BBeZDvt5fVrGopkmV5eIs837Wd5duZH+zT05mZkipb4vOWFnJwi0LcxRZZosb717nvQZd+WBmcb8yuU/55tepbG5fWtc8IsD9I3KdA7Yql+1cR1qybP6qjXNKBwSkf9h1+uRmfre+LsWfj1RTO//bX2aXDdqqJM8T/RzRjYpmF30+cVxHevHVhQcc5Nznw/7O2L6FiV/HVd/3OK6jbjt63n9emdNvix6vs2VRzkfLK4PcP9zrrKhvsXudoW++oZx+UkD6h11nZX0Lq9up/3yGfvWFctB+X2xo8EQ/79CvkP3XPZ9PHNfp+48nvj7hFEc/H1aRRG4wmj59+qxZs8aOHStPnDhx2rRps2fPHjduHH1QxMd3R+cdHDp/jNS+UJv8sfLwWXKO+T9v+TpI5rn9yhGHyNsGZW9T2kWPOz04ZwCnF8Z2KumvviFt2Kicfw7F4Bhj7jzzuOXfe+yRKd6FsZ0yGNspFhm3V3jOpxSk1ZQpU6ZOnTpp0qR49wDssLP0xqtGrST98JW0wxZySDUWfKrPXrP5600RzfbezeD5cWO9hvvbeFgvUQssrKhrZhlHQQopxx2l/+9Fqc0bd41/vZZVKA/T/nan0zMk1O0YeYtBRl29sXI1xZtC3eaym2spGNtug1wT4fVc026/R73N8XNF7M6R4l0AFOwWuiQjeuShkcdWKUftLGUoUs0aaUPD5q9HNL2pHTsBTOqF52p3PyA19/BUhMqWdvwc4WK9RC0B0UOPddv9dilQ3x5lGUdBCsnDhxnzF3plz8/6Jvy45UDdJvn55rK2oYHCTaFucyHXuNKVa/LIEUZVlbFgEcXu5vVcM775VtljNwocY2uOxMT9GNCwdPC14Y/fCj9+nbxVMYvlXU5SDhvVw+t4nnSn/DypvkHqaRTjedIibPWSsbFCKrV9cJjXhc1jAJBuHFmePgegukYuK6O2Y1C3RaBuc9nKtegJZ4ZnvkNBYKQt18Ih87CmqDeeQOrtXGtoNE+Ccv5Hc8rOATCHraQoUufAZWGsuenrhTgJWABOuRMRx0nAQTOqNI9lHAWppRy4r/7G2xS420FePp00eu4loVf+S4FjULc7yb8bY8z+rsd5Euo2l71c03Vz8hAwacy1Xsa223g617SH/6FOuVTKMbftOiqFJwGDfeofr9Suc/w+MEjN/XbQlXL+Odpd91MA4BfKIQfor78ttdl7bx3A/TC2A87xBUBdW3RZbTMFgSfvtKP++SwKuvh8dXUUR0rysF6iFk9q7rdzoflVjThUkuv9ZR47Br+TnqrfJKFui0Dd5hLPtZSNbbdBrolArokQnyPFOL4AMAwD37au5D7lUnUNBb9qS8fGTc9BL3FFdJ1lHAUpF/7m4+gJZ1LgYi2ePaDQSNW9pKjbmygtMSoqqd0FKhKXeK6lbGy7TZpzzWJsu413c82YO4/N+lLzjGy7veT4AiBDVdJ1U7I7hd55JXruJRT8amBeFm4l5WK9RC2wUJKVwTKOgtRTFPMuXtcbUoi72zlQt7sKPf5A9LjTKOgCdZsLucaV3lyzGttug1wTYXeO5PhcISes9snNpAAsbF1qHqFKAVhgvUStXukvv6aceqKUFcRRNzA/i2UcBWDhd30KqOUpxspVcmGhvMVgip2Eui0CdZtLMNdSObbdBrkmArkmQnCO1Cl9vywMMHXKpfrzr1AAyWYsXiqPGiGpmAenAca2gxoapcwM82nCkHLmO7eTL6UAkg5jO30wth2l3f2ActKxFLiM4wuA2tbIopomCiCmIF9q3mTTz4wVlbjjlov1ErXAwk8V9SzjKEiLzca2C72xaAO1wALqdjfm3q2q7hvsULe5RHOtvkHKCejNQmnPtR7Httt4ONdSOLbtzpFS8g4AKmQ3xUVSS6tU89sZ6eghEUK9xHo1O8vsYUiLzca2CxneTDhj9nfy1iMoSAFUpU3J43fodmwqeohLMNfc/FvSVEj3SNp8bLuNR3NNf+V15aD9KHCe3V5yfAGQm6EOyMfezU3IA/obDQ3G2nUUS9L2fQpU3N/Gw3qJWtZYr8r5+ayHKQ6YIYU5LOMoSIfNx7YL7TzAPKTcc/TX35Z334UCh6Fub0456jDji68o6IC6zeXRXEslN+Ta5mPbbTyaa9r/3aWcdzYFzhOZI3Xl+AIgrCi52JXIU5adgZ8jXKyXqAUWCjJCLOMoAAv9sOWOB3VbBOo2l0iuRQ89NvSPv1MQPMg1Ecg1EXbnSI7PFXQ8T7on6jWXazfdKjXR3dJ4nrQIkV5ivaqc5YGHmjkkohss4yhIk25j24VaPXgOgLGxQiq1d8x7IlC3NydvO5p9F4y58yhG3RYgkmvm2C4J7hsFbsi1zce22yDXRLjuHIB6nHLXI7aY7ZLzOOVOhNApd6wbA/yLgvlVDSzjKEiXTce2C0334EnA5m9JH3+AAuehbotA3ebi5po+/SPlqMMpCCSX5Jo8dntj9rdS1KUHyXsx11I/tl13EjBYUa+7SvvjjRQA+AjGNviSctzR+n9fkFrbKIaE6Y89qU7BMyjTTzl4f/31d6S2doohYe4f244vAAoyQ1sV4SzAHsjjd9C/+DLW3mNQSQjH3PGwXqKWheghgb6XlBlVms8yjoL06Tq2Xeigrcqp5RHRcy8JvfJfClICdbtH8vCh5sNSNLqtBXWby3O5lnrINRHINRHcOVI3ji8AFFnGt81K+JuPoyecyRqZKt6K4eP2klER6HtJmbAiu+S4RLlPH9c+Wzor5LUtd9U1clkZtVMCddtK6MVnIhMOjbVRt7k4udbQKBUUBPmmTcY9udZ1bLuN53JNu/M+9abrpdyULu3s9pLjfdqm6XVtaT2ZyM0URdLNTRtrGlrTvnfT/VgvUQssVLe0u2SzVOidl117uuTyOtzdzoG6bUlRlGOO1Kd/xJqo21y955r28D/UKZdIOdkUB5KLcu3XCYkLeS/X2Geb8nWd3TmS4wuAloi2sQl3lVlSTjtR/2DGgupG7CXjYr1ErZ5ot01Vb7+ZgqBa09jKMo4CsPDjxnpqeYH+8musSkhZKX10Kep2L9Trp+iPPckaqNtc3sq1tHBVroXuvYP9JKXATbyVa8bKVXJhobzFYIpTpfc50ubwDmaamUd7rlpDASTAmP2dsvuuFIALqFMu1Z9/mQKIl7F4qVklVDwp3EUwtsGX5L13Zz9JKYC4NTRKmRlSfh6FbuX4AqAoKzyiJJcC2Ezs+bsTGitwxy3XvkNSehu0F40pL2AZR0HalZaYdTDiujtJjhzRj1rux3qPTf3Dqf6eom5zFORLzS2sIqFu9663XEvT2HYb1+VaYYELT3FBromwO0fCOwCugHEtopdeMr7/Ud5pRymc/gfgQCd55HCjqtpYuJhi1/BQurHek0tLWE9SDC5RXCy1tMjVNRSChd6KNsa2K6lXXaK/8AoFruGtOZLxzbfm27YpZ7eXHF8ANEaiaxuxd7M3yvF4trSQXm4n1d/7UDnyUCnD3jnY/rO8rpllHAUu4M6x/dVazNs4ULd7Jw/oZzQ0/vDDQg2bgHuFXONyW67JWww26uqMlasodgf2099Duaa/8Y68+y4UpJDdLTeOLwCimtHUjl2JvZGHbfJsabBS2YJdiRwN7VGWcRS4gDvH9oYmLLY5ULdFsIqE+X/vesk17e4HlJOOpSDAXJdr+XnmcWAN9raTOg25JsLuHMnxBYCM50mLKCsxNnKOTIcsq2fc4l7SX4UVhWUcBS7hvrGd7aFzAOrqU/wk6RjUbS71msv3fvLxUEsLxdCT3nKtvkHKwQFYbsw1Nra1G2911U4Ay5/+7mNs2Mh+6lGQWnZ7yfE+LcQpdwJCjz0QPf50CsDC7han3OFe0k6jSvNYxlHgDi4c2wd653RSberflRPT8FtS1G0+NnHD7yR5PJRr6eLGXJNl8zH2bsJ++nvlVxLRw45jP/UoSC2rOZIVzyyqfC90n0ufvwsAAJtTr79K++NfKAA7tMuvZb1HAbgPxnYQOL4AqGuLLqvFuZscn6+u1vbYDc/f7R3rJWqBhflVjSzjKHCN8LuvRs+9hAIXmL4Mt9txoG6L+KLvkMhnX1IAPbHKNf3TL+RxO1AQbO7MNfbd0b/4igIXYD/9ozh1j8fuHMnxBYBhGPi2cbVpHedvu/L5u+5BvbQZ7cZblbNOoyDYIrrOMo4C9ygvk9z0wMTWqDe2t0Z22if04jMUpBbqtghWkULffBw94UyKYTNeybU0cm2uyX37SFVu+aWb1U9/t2HVIDzzHQpSzm4vOb4AyFCVwiw8nZ1jYH6WIrv0+bvuwXqJWt2wKa/bdr6mSUlWBss4CtxE3mlHY/5CCtJty0KP3N2u65KSnu8m6rYIs26zdGPfJrDQY66ZT20++ggKAs+1uRZ6++Xo5EspSLfYHMkD0le0Gcs5kgXHP9GcsNonJ5MCsLB1SZ759BZXPn/XPVgvUasL3EvaFct/lnEUuIly5KHGrK8pSLft+xRQCyygbouI1W3ltJP0D2bQS7CpHnNNf/wp9SoX3ROYXsg1EbFco8Ct9JdeY9VAykrbd7PHOVIv3PjLwuBy5fN3XQ73knqCvPUIo7LKPBMAxETPvST0yv8oABeTtx4urVpDAYCPqFMu1Z9/mQLgMZYsNauB6pnHTDu+AKhtjSyqaaIALMxYUYk7brlYL1ELLPxUUc8yjgJXCYXM90ajrtig/Mai9dRys+oauayU2imHui0CdZvLG7mWVq7OtYJ8qdkVJ10g10TYnSOl5B0AfNd4OntI3uF3xtdzXDJPcpvNx5H+3gfKRNxL6g3uGdvuL0jGdz/KO4+Twmm9Mxh1m4d6qKRYamlx1TZ399h8ELlibLuNa3PNNWPbA9WI9VJ2ttlj6WO3lxxfAORmhAbY3JcQQL/rU6B23N+mHLSf/ua75o1AsBnWS9T6lf74v9QrcS/pb7YszGEZR4HLuGds7zIgnTVahD79Q+WIQ6SMDIpTDnVbRKxuy/37GQ2Nxjr8qrsHm+da2se227g519wztjvnSK7FeknOz2M9RnE6bD5H6p3jC4CwIue6cleiq5RmZ+AxNlysl6gFFvIzQizjKAALfXOx5Y4DdVsE6jYXco0LuSYCuSbC7hzJ8QWAjudJC2iN/vYgudCL/45MOJQC6KJrL5nqG8yTE1AVuojo5kEAFLiPS8Z2i8ufTR6JmNvIwmEK0wF1W0RnRVKvuVy78Vac4rK57rnmgrHtNi7PNZeM7e4//V2orl7KTfMDpu32kuMLgHqcKCngizVdTrlTZDxYukesl6jVQXvkCfNZcjnZFEPHScAs4yhwIXeM7ffdfRKwsXCxXFoijxxOcTqgbov4rW7LsnkaCWymW665YWy7jdtzzR1je5M5kitpU/+unHgsBWnSbY7ElZJNwGBT6P47tVvvpgAAANxNvX6Kdu2fKQAAcD3HFwAFmaGtijxy7mb67DGoJNTl1m15z92MOd9TAL9ivUQtsDCqNJ9lHAWuFH731ei5ad63fdBWfagFFlC3RXSt2/K4sbprjrpzD+Qal/tzLfTE36PHnEpBmnSbI0GP7M6RHF8AKLKMbxtXpoq3Yvi69pIxd57cp1zedjTF0CGsyG4/LrG8LO0PlcsKuTrdtBtvVc46jYI0Qd0W0a1uy/36SpVVFECHbrnmhrHtNh7IteJioyrNA9vlc6TITvuEXvw3Beljt5cc79M2Ta9rc+XJRG6ypqG1295NeedxxvyFFEAH1kvUAgtVLe0s4ygAC8vr3H13OysF6V7FoW6L6Fa3Q2+9FD3vMgqgQ/dcc8HYdhvkmojN50juouvmDrd0sztHcnwB0BLRNjbhqfYcC6obu+1vUY44xMAbyptivUQtsLC2sZVlHAVupZx+kv7+DArS4ceN9dQCC6jbIjav29BN11zTLrtGvX4KBfArT+Ra2vclItdE2J0jufpdFQAr2l33KycdRwF4ivkMkNVrKADwEfXqy/TnX6YANqV/NkseN5YC8BTsS+xF9NyLQ6/+jwJPcXwBUJQVHlGSSwFY2HdIWbe7AOVtRxsbK4y58yiGjl6iFtPQiAeAbm5MeQHLOArAwpEj0nlYY+9cci8p6raIzeu2lJ8nNbdQG9yday6BXBPRQ665R3WtXFpK7bTaZI4kAO8AuAJuihTR2Uv6C68qhxxAAXhOSbHU0pLGrcCuTjd33EsKIvB94vqtaL/7gXLMkRSAB5n7EuelbV8ick2E3V5yfAHQ2B5d24i9mxw/bqzX3LzBxR06byfV7rhHOfesWBu6Wl7XzDKOAreS+/czGhqNdespTrmv1qb5MURWtFvvVu+8hYK0Qt0WsXndlrcYbNTWGStWURx4nbmm/+Nf6hUXx9rQlVdyzdyX+GXa9iW6do6kvzRNOf0kKSuT4rTquuVGhOMLgKhuNLW7fVdi2lW2tG8+ttWLJmt33Y83lDuxXqIWWGhoj7r8uEQ32NDURi2XMeZ8r+y6MwVphbotooe6nZ8ntbdLjXhcAXFtrrkHck1Ej3MkNzCWLDN3takqxWlld47k+ALAfMatindvOLJ6fHprXq55p7s7R306UC9VVsl9cbhMz8KK4vZzADqo11yu3Xir1JSex3Fmh1xRrLurb5AKC13ykETUbRE9123ognLNTWPbbTyTa+GwpGlSJD1PLEWuibDbS473qXnKXSFOlOTYHafcCWC9xP4bPe8yN+ySdKdRpXkuPwmYsKlA+la2B25VTi030R55Qr3qYpdsbUfdFtFj3ZZ3/J3x9Rwp4vY78VIjlmuuGttu45Vck0cON6qqjYWLKU4tl86Rqmuk7GxzV5s7xOZI4rCocjX1T1O0a/5MAQAAuJty4H76m++aNwIBgK8Z69bL+Xlyf68+6srxBUBdW2RZrbvP3XSBz1dX93jrtrzjWD19227chvUStcDCvKpGrxwqGXriwegxp1KQWtOXVVALLKBui7Cq29AJucbloVxL475E5JoIu3MkxxcAhmHucaEALLRpOrXAGusl7c771Juvl3Jxc0LPorqrj0vfRHGRUVVF7dRqjbpuy50xd57cp1zedjTF6Ya6LcKybpeXGRs2UjvYWK65bWy7jZdyLX37Et05R9JuvFU56zQKXMBuLzm+AMhQlaIsL9yUnFaD8rOsbm9TTjxWf+d9CoKN9ZJZerCTzFppdgbLOArAwlZFWEByoG6LsKrboUfvi55wBgXBhlzjQq6J6GWOlE4um5CYcyQ7HJ8r5ITV8hxXPCHVzUaW5Fk9vEW99gr9iacpCLYRDTVyUaE8ZDDFsJkBeVks4ygAC2PKC6gFFlC3RfRStyEGucaFXBOBXBPBeolaYvDLQvCOxkYpI0PKszfEwbXC702L/gFnA5m0u+5XTjqOAgAfwdj2k469W6dQAB4X9wIgIn333+iEI6PH/VGft0HqdktY5SLtjGv0ueZJn7WtkUU1TbGXwcqMFZW93QVYVCg1og/NXqIWWPipop5lHAXuV1Yq1dRSO4XeWJS2Q4gtNTS66iGJqNsieqnb4W8+xl1AjJlrLhvbbuOxXDP3bqXhaRycOVI6RMbvE3rJXU8ktztHincBUPlx9Nb16htvhP6yo/H2HCOyyaY646cPjUiXx5G667vmRr33kHrlxfqLr1IQYAN+mSuP3poCgHihIAlBN/H01kOKImEXtSRt8d67yqEHUgBWMFJ43NhDhu62HYl2eynOBYDx0xzp4EPlfEnaZkfpu1VS16dqzH9ZX9hXGTMwFuVmhAbY3JcQQL/rU6Di/jae4bM+k3fdiQLoyZaFOSzjKPAC5YyT9fc/oiBVdh3glnNbYrRLr1b/dDUF7oC6LaL3up2Wse022zz1T+UPkyiAnngu10IP3KX9310UpIrb5kisB9Q7/0aBa7BeopYYddSoUfPnz588efKAAQPoNRHzPzCiOyrbl0hqg/GfX+RjxssZsa2HlfpNM5Qpx0mzF0ojh8l98tj3bElt8zfrahbVNI3o2KDw+erqnyvqNza3b1Fgvi04fVnFgurGkKIUZ4VZ+PaSDexv9snNzAqpdW2Rj1ZUsnCrolxFludVNfr1OuwfLra+zvplqwc31Mo7bM+9jr/7edj705WTjvXf15XE62Sqypdrajz0dX2+oqLxh18yx49N5eezrK7ZVf3T9/a7vj73fPd8Puw6VS3tw4pzE7+Oq/o56dfJCavvL7e8jqRp8z6dM7vfFoHtHxbqjz/13gGH++/rSuJ1Ftc05oRUD31dQ8dsLT3wyIIDDkrl58PWSGz+757+KXjsCfWS899eVZ3gdZL7/RJ8BMj06dNnzZo1duxYeeLEidOmTZs9e/a4cePog1YqP9Um3Wu05SjnTZEL39TWnTicIVcAAI7WSURBVBiaNFLSl2mnvKM8+Qc5N0OSosZLN2qhP6g76/oj78n7T1D2GK2HJM2QYmc4x5ZvnW9SdA07V3bioZ+u0xLVslRa3/ZwHUPS77xXOeIQedvR4pft4Tpi/5Bx4XWi4/fRZn2YFQ4leB2m6z9k/HSdiKarrGZ0jKTYR+O7DhNrM45eR587z/h6jvr702Nh3NcRD1m7JaJlh9XErxOT6HUqKrVJ56tvv5TodTr+yyTlOoZh6B11O8HrMF1Dn12nNaqzJTdr9fw3587Tv56j/P507nWYrh9ixENXX6eisv60c/Onv5rodez8Q8Zb19E7ci3cMUdK5DqMyD9kEr9O9JyL1PvvNI8FSOw6MV1Dq+uwXMsKKYlfJybB60h19dqV14UevNvINmfhcV9H5B8y4teJ9RIF1qZMmTJ16tRJkybZuQWobC/1rVdCH/xHOWGsvO1YaeYnRrMkLZorjR0khVRp/SJj+Qqjdkv55xf1J58zfp6jv/aRUROtb4sur21mn1/npxhrdws7iYexdrewk3gYa3cLO4mHsXa3sFPv4aw1Ndqvh2vEPtT5UbPd5a92/RDTSxhrdws7iYexdrewk3gYa3cLO3FDydC/WGtuGI19qPOjXduMeBhrdws7iYexdrewk3gYa3cLOwmG86sbWcZ1/WjXNiMextrdwk7iYazdLewklxTLLS1SdQ2F3T7aJYy1u4WdxEPW+GB5Rdews82Ih7F2t7CTeKidf3noxWc6w17+JtNLGGt3CzuJh7E2G0Wx00m7fogRD2PtbmEn8TDW7hZ2Eg9j7W5hJ/Ew1o6FX6ypZnW780NM54dieglj7W5hJ/Ew1u4WdhIPY+1uYSfxMNaOhdHzL59559TODzGdH4rpJYy1u4WdxMNYu1vYSTyMtbuFncTDWLtr2NAxR+oMOz/E9BLG2t3CTuJhrN0t7GQVqldebLxorus6Pxprdws7iYexdreQYbkW1c1c6/wQ00sYa3cLO4mHsXa3UH/0n6wHpOzsrh9ieglj7W5hJ/Ew1u4WdmK9RC0x8W4CHriPuuca7YJLo0/8LB9u3v9jLJ9jzI0ofzhXveEa9YbLlV0nKH84Xu5jvisBANAjuX8/o6HRWOe+x/IAJEYeMtiorTNWrKIYAMBN4l0ASPnymVNCd/8l9KeLle36szWIPO5o5YDh9EEpR7noeGXrPqxVkBnGWYBcew4qid0lBT2K/uHi0KvPsl6iGCyMLs1nGUcBWDhoK7M0uYH+0OPq1Ze58CGJqNsiOHU7L09qbzdPLwmwg4aWUwsseDHX5K1HGJVVxoJFFDvPPXMk9lXLZaWsByh2E7tzpLgXAJIUzpXKy6SiPCn2XQlnS5mdjx+RpbxsqeNWJPZBTG25MlTON0K95nLtxlulJnqjMHBqauXSEm4vAcs1z2Vb6se2yF2SqWE0Nkn5eW57lhyDui0CFakX2p33qTdfn1WQTzFY8GSuhUKSrkvRKIXOc1Gusa9aUcwecB+7veR4n7Zpem2bd04mSpPVDS36r3sAesamCL3/hQBgvUQtsFDV0s4yjgKvSPnYjt3dnn7VNVJ2tlTirmeSxqBui+DWbXncWOOr2VIkdfMkF2E9I8tuyTUXQ66J4M+RUoVltGvPI7I7R3J8AdAS0Sqa2ikACwurm3BojBX9xVeVM06WsjJZL9FLYGFtYyvLOArAwk8V9dRKK2Pdejk/T+7fj2I3Qd0Wwa3bygH76m+9Z94IFFQuyTU382iuKScco//7Oam1jWKHuWeOxDLatecR2Z0j4R1Mzwg98WD0mFMoCBJj6XJ5xDBJFXrALXhRYMc2gC+5+T5pSAp56JbGoiWSht83eZjjC4CirPCIEvNhsdCL/YaU8e8CLC4yquw948kPIhFz6h82N7ayXoq9BlbGlBewjKPAQ1I7to8c4Y5futfWxR6k7UKo2yKE6nZ5mbF+A7WD49f7pN2Say6GXBMhlGvOMx9YV+7eeYjdORLeAQBXMxYulktL5JGdD5gCSJRLNtxp9zyonHAMBeBToUfvi554JgWBYXz5Tew+aa9tbgUblMMO0l9+jYJgiB5xAstoCrzP8QVAY3t0bUMrBWDhh431nQeB9SL097u1v91FQfCwXqIWWFhe18wyjgJPSeXY/nINnTsGVlC3RQjW7QDS354eu08aucbl3VxTzjlTu/9hChyGXBNhd47k+AIgqhtN2JXIU9XSLjK25d13Mb77gYJg0O66Xzn5uFib9VKsAVYa2qMs4yjwlFSO7Y3NKdq45l2o2yIE63b4vWnRP1xMQcAg17iQayIEcy3g7M6RHF8AKLIcVvE2IEe2+IPJiwqlxiA9DKeh0XxUYgcbvRRUYUVhGUcBWMgJp39DeWT8PqGX/k2B+6BuixCtSGWlUk0ttQOg69h2Q665nKdzzXyIWUUlBU5yw0//6PFnhD9+hwJXsttLjvdpQWZoy0KcKMmx20DRU+7UKy/WX3yVAr/Tn3tJOewgCjp6iVpgYVRpHss4CrxG3nUn45f5FDjpgC1dcDqpoZsHILgV6rYI8bodLF3Gtityzd08nWuhN1+Mnn85BU5yRa4ZhiS7+reQdudIrv5iIODM+3/OCdz+ucBiiz3z1KQA0P52p3rX/1EAAaCccbI+/SMKfA1jG3yp8zwiin3B8QVAXVsEZwFyfb662qO3bqcS6yVqgYV5VY0s4ygAC+8traBWmhjf/ajsMp4CV0LdFiFet82TTNaspcDXuo3ttOea+3k919RrLtOfe4kCx6R9juSJ84jszpEcXwAYhrnHhQKw0Kbp1OKRtx1tbKww5s6j2Mc2Vsr9+lK7g3gvBVZUd8lx6fFI2dhuS+vhNdqd96k3Xy/luvpNf9RtEahIXOnNNU/wfK7l5Uktjj/FKM251uU8Ijez20uOLwAyQ4onTyZKrcH52biVtJvoBZeHXniGgg6sl6gFFkqzM1jGUQAWhhaldfJt3kjq9mxH3RZho26XlEjNLZLfT3I05nxnPv0z/Ns2pDTnmhd4PtdSMrbTO0fyynlEdudIjs8VskNqeU4GBWBhREkuHt7CheMSuQbkZbGMo8CDlBOP0f/9nNTq7KMDtysvoFbKGStWyUWF8pDBFLsV6rYI8bot9+9rNDb6/khg/YOZ5mMbMn4bOWnMNa/weq6lZmxjjiTC7hwJvyz0HvXiydqd95trbgB/kbfa0li0RPLxbQONjeb0KC+PQgAAgHRwfAFQ2xpZVBOk59bHZcaKSht3AebmmtMI797rLaDH+6RZL1ELLPxUUc8yjgJvkvuUO/3LpDcWracWWEDdFmGrbsuFBVJNnZ/rdk/3SSPXuHyQa+o1l2s33io1ObiV2d4cKdnYV6ecdRoFLmZ3jpSSdwD8PFNNDrs9pBx+sP7SNAp8qaf7pDGOgkB95N7oic4++zWNA8n48ht5m1EUuBzyjcdWDynnn6Pd+6CP37nt8T5pDCIhXu8m9sPa4ZVtmnvICxu3GLu95PgCIDcjNDA/iwKwMLZPgWpneClnn6E98AgFgcF6iVpgYcvCHJZxFICFXQcWUyvl9Leny+5+AGgM6rYIu3U7gNKYa16BXBOBXBNhd47k+AIgrMg4DJyrJDsDY7uTsWCRXFYqbz2C4l+xXqIWWMjPCLGMowAs9Mnx1WEuTkDdFmG3bof++VB04skU+I52533KycdR8CvkGpc/cs3psZ3GOVL0oKPZV0eBu9mdIzm+ANANI4LnSfO0RjW7fRSe/Un0+DMo8JmKSqkgXwp1/0026yVqgYV2zcsHAfzK6bHdHEnPQDLWrpP7lFPgbqjbImzX7aJCKSvL2OjTs7Eam6Ts7k8hTFeueYhPcq2o0KiuobYD4pgjJYtRVW1mrhfYnSM5vgCob4sux4mSPF+sqdHslgC2HPbpfjLt3oeUE46hoAvWS9QCCwuqG1nGUeBdDo/tD5anZwYWPfJE9ZF7KXA31G0RcdTt0BsvaBdcQYGP6M++qBx+MAVdpCvXPAS5JiKeOVLw2J0jpWQTMDhDOfMUffpHFAD4CMY2gIdodz+gnO3Td6RBTOjBqdotd1LgF+wrUu/+Pwp8x/EFQEFmGGcBcu05qCRk/9ZtefhQac1aCvyil/vtWC9RCyyMLs1nGUeBlzk6tg8e2odaYAF1W0R8dVu95nL9uZco8DvkGpdvck3ebWfj+x8pSLb4ci1x7CtSdvbAYxti7M6RHF8AsG+Zil2JPBlqXN+IcNg8Mqnd289976aX++3i7KUgYSXSH9kmbzva2FhhzJ1HcVJlpmMgRY8/I/zxuxS4Huq2iDgrUl6u1NJKbV9gqSr370fBptKSa97iq1wrLjIPKXJAen7619WbX5F3vjt2e8nxPm3TdK+fTJQCq+pb4ti7KY8czqbLxqLFFPsd6yVqgYXKlnaWcRR4nDx+B2PW11Ik+Vsalqb8jltj9nfyrjtJGZ55cwZ1W0R8ddt/tAuuCD3/NAWbSn2ueY6fck294iL9RUdOKEpLrmmP/pN9RZtvbXctu3MkxxcALRGtormdArCwqKYJ+1uY3u+3w9GkXOsaW1nGUeBxyv4T9Hfel9qTXz1+rqinVqroH85UDj1QyvDMc2xRt0XEV7flIVsYtXXGipUU+1rqc81zkGsiUj9HYhkqFxWybKXYC+zOkfD2nLepF5+n3Xmfb06X9Nb9dgAAtuXlmsvaRp/8OkN/8HH1msulHM/8lhScI289wqisMhYsotjTWIZmZJjZ6l+OLwCKssIjSvzcg0mx35CyODe45OaYwzQYb0OzXqIWWBhTXsAyjgLvC73078g+h1CQPEeN6Pl+ZYcYc+fJfcrlbUdT7AWo2yLirttyUaFUU+uPum00NZmTJItTmlKca17kq1wLheSCfPMkn2SP7fjnSHFjGZqXR22PsDtHwjsA4BbmfdK77SyFu5//BcHl38MuIMiU887W7n3IN+/cAnTyzdjuOI9oIgU+5fgCoLE9uqbBV088cMIPG+q1eCc66p+vjU65ngIv494nzXqJWmBhWW0zyzgKwMKXOFGOB3VbRCJ12x+490kj17iQayKQayLszpEcXwBEdQOHgXNVtbbHPbblsWOMr+dQ4Gusl6gFFhojUZZxFPhCePpr0XMuoiBJNja3USsltDvvU04+ngKPQN0WkUjdDv3zoejEkynwLt590inONS9CrolIJNfi0Mt5RG5md47k+AJAkeWw6pmnqKZLdkilVlzkAQOMjR4/cb09IqmqebKBtQR7KQgyFIVlHAX+UFoi1dZRO0lywqkdSGySlJ1FbY9A3RaRUEUqKpSysj1ft3n3Sac61zzIf7nmxN6tFP/07+U8Ijez20uOLwAKMkNbFuJESY7dBhYnssEl9Mbz2gVXUOBNxqLFcmmJPHI4xT1hvUQtsLB1aR7LOAr8wjxgMqkngh2wZTm1wALqtgjUbe590sg1Lh/mmgN7txLMNVv0N99VTjiGAk+xO0fCJmCfUM48RZ/+IQUepD/zrHzQ/hQAdKEceqB3b3LTLrpK/fO1FAD4CMY2WAk9OFW75Q4KvEZ/6j/qJedT4GuOLwDq2iI4C5Drs9XVCd66LQ8fKq1ZR4EHGYuXygP7U2CB9RK1wMK8ygaWcRSAhfeWbqSW8/Qvv5bHjqHAO1C3RSRet9VrLtefe4kCrxEZ26nMNY/yZa6Zb9t+/xMFyZB4rgnSHnzMu+da2J0jOb4AMAxJ89euRCe0azq14hYOS5pm3knvQcaatXLfPhRYS0Iv+V3UYKjtG/K2o42NFUm8C6gtVQPJ2FAh9/fkc9BRt0UkoSLl5UotnnwCjODYTlmueZdvc624SGpopHbCUvTTn82gWtvMz9ybW+ns9pLjC4DMkOKnk4kcMrggO8Hb2+SRw42qamPRYoo9JXrUSerD91BgjfUStcBCWXYGyzgKfETeaUdj1tdSJDnr26FFKTp2R7vwitDzT1PgKajbIhKv294lOLZTlmve5ddcU6+4SH9pGgUJS02uiexFdDO7cyTH5wrZIbU8x/LJ7hAzojjXbw9vcQDrJWqBhf55Wb58VpKy3z76O+8n6w2u7crzqeUk/YVXlDNPkbIyKfYU1G0RiddtecgWRm2dsWIlxb6TmlzzNL/mWnLHdmrmSF7fi2h3juTDXxYGlnrxedqd9+F0SQA3MJatMHfmqHgMIljLy5Xa280HxXqKp++ThhTx4NgW2YvoJ44vAGpbI4tqPFbdUm/GisokbHDJzTGTzWv3gEePPyP88bsU9Ir1ErXAwk8V9SzjKPCXJD5b+o1F66nlGGPuPLlPubztaIq9BnVbRFLqtlxUaD5N31t1u6nZnN4J/EY2BbnmdT7ONbZK1G681RwtCUvOHMnv7M6RUvIOAL5rPMnqIeXIQ/UXXqHAK9hPPrG39jCOAo0NkiRNkjCQhKCbeJLSQ8p5Z2v3PuSld26rqs3f/ZeWUNgrDCIhfu0mTxVt/b8vsBkUBd5kt5ccXwDkZYQG5nvsFMzUG9unUE3G/W3KWadpDz5GgRfYuk+a9RK1wMJWhTks4yjwndBD92h/TcKzpXcbKDR3SYTX7yVF3RaRrLrtLdqd9ynHHi3360txr1KQa17n71xT/3Jt9KrrKUhACnJNu+fvbAZFgTfZnSM5vgAIKTIOA+cqyQ4na2yH3389es5FFLierfukWS9RCyywnyUpOy4x9eRddzJ+SMKzpVOw5c7r95KibotIVt0OPflQ9OiTKXA9W2MbW8m5/J1r8u/GGN8k4RjHJM6RfMzuHMnxBYBuGBHcucXTEtWS1kclxebjt576D4UuZnw2Sx62lfh90qyXqAUW2jWdZRwFfqTefH3iY7s54uxAEjzXws1Qt0UkrW4XFko52cYGD5yZFRm/d+ilf1MgwOlc8wHf55o8cEDiYzuZc6SeiO9FdDO7cyTHFwD1bdHlOFGSZ9aammQeBeKRlbJ270PK8RMpEMB6iVpgYUF1I8s4CnyprNS8W7oqoTOhP1heQS1nCJ5r4Wao2yKSWLdDrz+vXXglBW4mvGUrxulc8wHf51pSxnaS50ibMr75Vt5tZynD87cY2J0jpWQTMKSWJ54trV10pfqXaykAECP36ysffpB2x73meY2upP31jtDU2ygA8BGMbfAl/aOPlUMOkDICd7ua4wuAwszw0KIcCsDCnoNKknnrtheev6t/+Y38uzEUiGG9RC2wMLo0n2UcBT4lbznEWLJM0uK/teDgoQ7en2P88JO8044UeBbqtojk1m31msv1Z1+iwJXiGNuO5po/BCHXEh/bSZ4jdWEsWCSXlcpbj6DYy+zOkRxfAMiypPp3V2KyZKjBeivG2LBRHmB7i2TQeikOrEQGYaeU3LePsXYdBfZlOjaQtDvvU2++3jyRw+NQt0UkuSLl5UqtrdR2odo6qaRYsjkqnMs13whCrsm7jDdWrjLmzqPYPgd/+kejkqJIIT88Pc9uLzmenG2a7teTiZJoVX1LcvduyjuNM774Soq4tOe1C68MPfcvCoSxXqIWWKhsbmcZR4F/qQ/fEz35LArsW+LQsTtV1VJ2lrlLwftQt0UkuW6XliS+v8U52mNPqpdfKGXbO/3XqVzzkYDkWoJzkqTPkTqxz8q7JzZ2Y3eO5PgCoCWiVTS3UwAWFtU0JXd/i7Lf3vq7H0jtviorOJqUa11TK8s4CsDC3MoGaiWVsX6DnJcn+Hx0l0PdFpHcus1GjtHYyEYRxb7gUK75SUByLcE5SdLnSJ3YZyXvPI4Cj7M7R8Lbc5Bq2oOPqddcbp4lCRAv87yLsy+kwB3MA5JOPp4CAPvUS85jo8iFpwL76T5pAIhxfAFQlBUeUZJLAVjYb0hZ0je4hF76d2SfQyhwj/Z28/ktJcVxPKuU9RK1wMKY8gKWcRT4GxtCdfXUtumoEf2olVyNTeYtQL6Aui0i+XU7J0fOy43stDeF7rGxQiosiOM+aadyzUeCk2tyv/j3bjkxR2LsnmvhcnbnSHgHwL9kWTntRP2Ndyh0B/3p/yl77yGPGEYxQLzk3Xcxfo5/V1ly6f95XjnqUAoA4qU+dI/yh0muqttsbBtLl9k6swVgc2xsJ7J3K+lYliknHhvH7yJ9I4EFQOWn2tkXRq95zFi/6U1+sdfPvttYbm5mamyPrmlw8ZMN3OH7DXWaAxtc1Csu1v/1XwrcIZH77VgvUQssLKttZhlHgd8phxwQ3yHzST9RTvvr7fLggcqk0yj2PtRtEQGp29q9D8Y9tnF6I1egci308D2sWlJghxO5xrJMvWgyBb5gd44U9wLgF+2E5+Rr/qbu3qi//6MU7fzG/Pr6GX20V7+S2rWobuAwcK7q1ogzG9zd9Wzp6IFHhZ58mAL7WC9RCyw0RqIs4yjwO3nrEUZllbFgEcXCKpqTfIiY8cPP8njPP/u/K9RtEQGp24lIeq75T6ByTd5lJ1YtKbAj6bnmy72IdudI8S4Avv1cP/h0ZVSJvN+B0rfLjUjnLx1VSR4gl2fIpeXm88JkWZHlsBrcd1gEZYdUaiVdSbHU1GTeee8CRnWNeSNpvBzsJb/IUBSWcRT4XigkFxSYdyfb/MmQG07mQPLNs/+7Qt0WEYS6HT3+jPDH71JgX3JzzZcCl2tsbDfYfjZUknMtgb2Ibma3l+JcABgb1siDO074KyiUVlRLv/3ScWvlr4p27o3Rx+epB46RwkpBZmjLQpwoybHbwGKHTrmTRwwzqqqNRUsoTh/99beVk46jIC6sl6gFFrYuzWMZR0EAKOf9XrvvYbtPTdl/y3JqJc5Hz/7vCnVbRBDqtrm6TmCSlMxc86mg5Zp6yw36M8/ZPe8iubnGMksuLfHfXkS7cyR11KhR8+fPnzx58oABA+g1KzVztCtu11+ZIWUNlo2fjZbfKduXSFKd8fwC+djxckbHyqNmjn77euWSg+U+DcZiQ9lmUKOmfb22dmV9y8CCLLbSXVbbPLeigYVbFJrvvHy/oW5xTXN1a3u/PPPpGbPW1Kyoa1EVOTaJ+WxVNfubJdnhDFVpbI/iOvFdx/j8yx8Ky5eEctL7+Sg3/PWHyy4fXGq+A4DvF66TrOvoL7zy1c57rGiOpuXzGVy1Qaqo+nHktr7vZ1wnxddRvviqcMwouU95Gj+fPm+9LY/f4cvCPivqW/H9wnWScp3Pa9rlmZ8WbDWYje10fT4Ff3+46thjCsrM6bKf+nlwgfk61/Tp02fNmjV27Fh54sSJ06ZNmz179rhxvK2ZertU2yQZspSbK817OvLuNuHrdpfqftBunqv83wlydsfDB396OvLCFuFb9pWii7XTpitP/aFOkdc1tQ0tyokdCR7VjdhOjljYrpnvHbBlHftSWRg7xDQky6wvOsOMjpsa2D9q183Ql9dh3/J9tihlC1xHPp/m5pbJlymP3Cvn5KSxf4wTztCfejSzII+F8V3ns9XVuw4odsP3i4XuvM5PFfV9czILs8Iu+XxScZ26+qajTwl9+Ib4dd5bujH2dMLEP5+M+QuMr+dEzzw1+V9XWq/TGtWqWiKD8rNc8vm48zofrajcZUBxWJEd+XxaWowLrww9el9bZiYL09I/6t33K0cc0j5qa/ZifNd5d+nGQ4b2ccn3y53XqW+LNrRH2RzJJZ9PCq7TObaN7GzB67Cf/jv2LWRXSMrno5x4pvLiv13bP+y/8V3nm3W1ew4qYe3eTZkyZerUqZMmTTL/mSglw7xlqrRIygpLO+ypzPyv/u1q44MPpZ2HyuGQ8eVz+tsLpP5Dlc8+N1auNt7/xNiqQOr4tNgXFvt0zbZitjtD9nmzduyzZ2IfivVCZ8h6gWH/jYUdH/HbdWJtxpHPh837CwvU408PV1R2fDDe6yTw+ch33x+6+frY7J+J7zpsuLvk+8X+dHzEdddhYv+2azuNn08qrlNYkFmYn1FRKX6dWJtJ/PPRbrxV+f3piV8nFrrnOuynDPvh4p7PJxa67ToMazv1+eTlyvl5xpo1sTD+68T7+YS/+FIetpW87ejYh+K7Tud/mdiH4v58/HodtoDsmMgleh23fV29XKdzbItfh/30j4WJfz4Z69Yp/fo68XWxP+m9DuulWFsQ/Uv7RqmPn2C8/6Lesr1y2I7mHL//KHmrYqlsL+W+0fqzL+o/5qqXHy1nhjJDSnFATiZKwBYF2b9+9x2hPjQ19N407aIrKU6xJN0nzXqJWmChLDuDZRwFgRF67TlbY3tYcXKO3dH//ZxypD+f/Y+6LSIFdVt/8z399bcpTiE2to2lyxN/9n+ycs3HgplrbGxHT/49BQKSmGvRo09m/+sU+IvdOZKdW4DA48wfJJkZysEHUJwq2jV/Vi6/UB7Qn2KAZIsed3ro5f9QkCqRcXuF53xKAYAzMLbBl4yvZuvvfqDe+EeKU0K7+XZlwp7yPntSHEhx3QIEHicP20pau56CFDKWLMPsHxylXpvq56ZHz74w9NrzFAA4BmMbfEneZbz+4qupHNva3x9TDj1A3nsPigPP8QVAbWtkUU0TBWBhxorKaMddgI6Stx1tbKww5s6jOCUi4/cOvfRvChLDeolaYOGninqWcRQEibzzeKmhwfj0C3PbFM/rixJeBtfWSqoql/r2ubSo2yJSU7fNp260pvak2Lp6ubiI2olJQq75XZBzLfzTl8bKVSJzksRzjf2vyHm55k+K2P31fmR3jpSSdwCcr5Be59ceomf/JynfMI6gF8rkeM4EiI/22FPq5ReaZx36GPKNJ0U9VFoqNTdLlVUUOsz4eo68x65S2HwiIaRIYHNNluWdxxmffylFOL+3QjUSYbeXHF8A5GWEBuabzyiFXuzQt1BNyaqUTcf1p/+Xst8nsf8t9cJzKUgY6yVqgYWtCnNYxlEQPOqNf4xeyb+jdLeB/Ael9cJYvlIuKpS33IJiP0LdFpGaui3362M0NhkbNlLsMH3GJ8rB+0sZGRQnJsFcC4KA55qy7976ex9K7ZwFQOK5xmYjMhvYvmZ3juT4AiCkyDk4DJynOCucmnel2KzFWLJMsvmsKJfAY0m42M8SlnEUBI+8/XbG7O8osFaek9jkpqnJnB7l+vnxJqjbIlJWt9VLztPuuDcF724Z8xfKZaXy1iMpTliiuRYAyLXQkw9HjzqJAguJ51oQ9iLanSM5vgDQDSPScZAB9KIlqqXsHa7QS/+OnnaOsX4Dxc4wPv0ievBE9babpNykHXLOeolaYKFd01nGURBI8qCB3LHdFElsIFXXSPn51PYp1G0RqavbOTmhpx+Lnnq203Vbu+EW5ZwzpVDS5qOJ5loAINekwgIpL7f3sZ1griVxL6Kb2Z0jOb4AqG+LLq9NxV25njZrTU3sKJBUkOXQtGf1/71o/PwLvZJs5jOkl60IvTdNHjmcXkoG1kvUAgsLqhtZxlEQSOaZACef1fvY/nB5BbXiot33sHL80RT4FOq2CP/VbeWowyhIkgRzLQiQawy3bieaa4bh472/nezOkVKyCRjcRzl4f+ObbylINu2+h5QzT6EAILXU227W359hLF9JcVJpF1yh3ngdBQCphboNfqWcd45DY1u7+bbQvbdTAF04vgAozAwPLU7aTSB+teegkiDfui2I9RK1wMLo0nyWcRQElbzbzup5v9f+8jere6YPHtqHWjZFz75QueFqefttKfYv1G0Rfqrb5rP/X0/+s//jzrXgQK7FKCccY1RWGfMXUrypuHOt49n/B8l77U6xr9mdIzm+AJBlKTXPt/G0DDXVb8U4dyZA9Pgzwh+/S0FSpb6XPIeVSGSbKSdHzs83Vq+hcFOZcQ0k7c771CsvlgcOoNjXULdFpKVuS5GIed5F0m89qquXi5Lz7P+u4su1QEGukZCqTrlUu+EWqamZXukivlz79dn/44Jw/w9jt5ccT862qF4TyJOJbFlZ35L6vZvKzuNFnr9ri/kM6d13kTIc+SU06yVqgYWK5naWcRQEm/rQ1Ogpv6dgU4vjOHanssp86n95GYV+h7otIj11e/LvjWUr9KeSuaPRuWf/x5NrAYNc+40sK0cdpj/Xw9nA8eUam+HI221DQQDYnSM5vgBoiWqVze0UgAVWJVO2l6yTvO9e8q47Ry+6iuJkSO4zpLvBzxKu9U2teFYS1y+VDdQSZmzYaP4mqW9Q7mdA3RaRlrrNKGeeIo/ZVrv5NooT5lzdjiPXgga51hUb29rD/6Cgi/hyTX/vQ3mnHSkIALtzJLw9F2jy9tuG7vhr9OwLKU5M0p8hDZCI8AdvJGtsa3fcq5xyPAUA6SbvPE459CD92RcpTgDqNrhKsup29ICjQk8+TAH0xPEFQFFWeESJn0/MSYr9hpSlbTNZcZF65cX6U/+hMF7GqtX6g48n9xnS3bBeohZYGFNewDKOAmBj+49XRnbZt9tel6NG9KMWV01tdPKl0YOPCT39mJQVoNM6UbdFpLNuM7k5UmsbtePldN22kWtBhVzrrqe6bS/XOuq2pCrmCQNBYneOhHcAQDLvbG5uNu9yTkB04inqg3dTAOAO8sjhoTv+anwW116XyirtP8+rt9wQeu/VgOwhAy8pK0XdBl9KUt2eRq+ABccXAI3t0TUNrRSAhe831GnpO8BV7tvHaGwyNmyk2K1YL1ELLCyrbWYZRwF0kCfsJe++yV6XWWuqqdWroN333xXqtgg31O3oBVdIrXF+p1LwfHTBXAsy5FqPutVt8VwLct22O0dyfAEQ1Y1mHAbOU90aSd/PEZN6yfnaHfdaPTedy6FnSHfDeolaYKExEmUZRwH8Sh6zrTHnOwo6npVErV4F+b5/1G0Rbqjbocfujx5+AsV2pOb56IK5FmTINSuxuh3Z/QD2p+r7uYK5FuS6bXeO5PgCQJHlsIp3zzlyHLtvXlROdujpx6KnnWOs20CvCGpvN1askkIhuaSYXnFM+nvJ9TJUhWUcBdBFePYn0aNOMsdqe3tur4871O68L7rv4dFDjpEL8gN1339XqNsi3FC3pZLi0Aevm3c814s+bycyfm82vI0335WKi5y+t633XAMGudYLVrfDn7+vnnVadk21ZPCfcG2sWh3kum23IskTJ06cNm3a7Nmzx40bR69BgGn3PqQcsK88RvTRufpjTxr1DeZj6QL5jht4iHbX/ey/7MeDcvYZUthiq3RllfbsS8qJx2A8g4cYc+cZX89Rfn86xdb0194yFi1Rp1xKMYAX6P9+VmprV/4wieLNGF/NNn7+xaipxdjmmjJlytSpUydNmoRNwLAJdfJZ+gczjOUrKe5V9PzL5d13Ua++DLMlcD82UM2xuvsu0YuupJd+pT/3cvSsC9gf8+3j44/GeAZvkbfcwqitozF8U8/nA8Q+KimKesVF9BKARyhnnKI98kRsDHfOT1jdjrXZf43vf5S3HYWxbYvjC4C6tsjS2h4OdoauPltV7ZZbt3NzpfZ2qck8TiL6e86zeI1v5shjtqXAeayXqAUW5lU2sIyjAHrScV/p96yh/f2xyO4HSM0txvyFbMCH7rmV/VH/fI3cHw8uRN0W4qq6rZ53dmwMK4f1cD5A9IAj6aOHHiSpqbtz6b2lbn+2RNoh10SwXJOnvx4bw9pf/sbqtlm9m5pibfZfZdKp8q47p3Jsu5DdOZLjCwDDkDTsSuRp1/k3t6WMeu0V+iP/jB5yjHrdlfoTTxsrVrE/LIy1o0efzNqxP+FP36N/kxKu6iV3ihoMtcHKO8++yEavPKBf+PP3o6edQ89BLyk2/xQE67nRVlC3RbirInXsBzD/FBdJTc1UqydfajaOOik07Tn6aGr3LbRpKNocyDURZq6xgd0xhmP7FVn1ZnU71g7aOS1W7FYkxxcAmSGlOBsnE3EMKchO43kym1MfvDv07qvyyOHy8KH6i6+yP2bY0Q69+Axrx/5IOTn0D1KC9RK1wEJ5dibLOArAwvCSXDZ6leOOlmQ59Or/8Bz0zaFui3Bb3Y6RRwzrrNXqLTewhrz3HlJGer6bw4txxBUHck3EJrnWUbdp/3rXduDZnSNhEzAAAAAAgP9hEzAAAAAAQBA5vgCobY0sqjF3lEIvZqyoxPlNXKyXqAUWfqqoZxlHAVh4fdF6aoEF1G0RqNtcyDUu5JoI5JoIu3OklLwDgO8aD3pIBHoJIHWQbzzoIUgOjCQe9JAIu73k+AIgLyM0MB+7szl26FuoYhcLD+slaoGFrQpzWMZRABZ2H1hCLbCAui0CdZsLucaFXBOBXBNhd47k+AIgpMg54UA/mVVEcVYYY5uL9RK1wAL7WcIyjgKwUJaTQS2wgLotAnWbC7nGhVwTgVwTYXeO5PgCQDeMCJ4EzNMc0fAOFxfrJWqBhTZNZxlHAVhowkDiQd0WgbrNhVzjQq6JQK6JsDtHcnwBUN8WXV7XQgFY+HJtDY4C4WK9RC2wsLC6kWUcBWDhw+UV1AILqNsiULe5kGtcyDURyDURdudIKdkEDAAAAAAA7uD4AqAwMzy0OKXnxXrRXoNKcOs2F+slaoGF0aX5LOMoAAuHDO1DLbCAui0CdZsLucaFXBOBXBNhd47k+AJAliXs3eYKq3grhg+9xMVKJLKNKwMDiQd1WwQqEhdyjQu5JgK5JsJuLznep61RvQYnE/GsqGvB3k0u1kvUAgsVze0s4ygAC4tx7A4P6rYI1G0u5BoXck0Eck2E3TlSChYAWmVzOwVgYUltE/a3cLFeohZYWN/UyjKOArDwS2UDtcAC6rYI1G0u5BoXck0Eck2E3TkS3lUBAAAAAAgQxxcARVnhESW5FICF/YaUYYMLF+slaoGFMeUFLOMoAAtHjehHLbCAui0CdZsLucaFXBOBXBNhd46EdwAAAAAAAALE8QVAY3t0TUMrBWDhuw11Gja48LBeohZYWFrbzDKOArDwxepqaoEF1G0RqNtcyDUu5JoI5JoIu3MkxxcAUd2wezpxANW0RjC2ufCoBK6mSJRlHAVgobIFW+44ULdFoG5zIde4kGsikGsi7M6RHF8AKLKcoeLOLY6cEPqIj/UStcBCpqqwjKMALOSFQ9QCC6jbIlC3uZBrXMg1Ecg1EXbnSI4vAAoyQ0MKccodx64Di1VscOFhvUQtsDCyJI9lHAVgYb8tsZucA3VbBOo2F3KNC7kmArkmwu4cCZuAAQAAAAACxPEFQF1bZGltMwVg4bNV1bh1m4v1ErXAwi+VDSzjKAAL7y7dSC2wgLotAnWbC7nGhVwTgVwTYXeO5PgCwDAkDd82nnZdpxZYQy9xaQZDbbDSrmEgcaBui0BF4kKucSHXRCDXRNjtJccXAJkhpTgbJxNxDCnIxu1tXKyXqAUWynMyWcZRABZGFOPYHQ7UbRGo21zINS7kmgjkmgi7cyTH5wrZIbUsO4MCsDCsOBcPb+FivUQtsNAvN5NlHAVgYXRZPrXAAuq2CNRtLuQaF3JNBHJNhN05En5ZCAAAAAAQII4vAGpbI4tqmigACzNWVGKDCxfrJWqBhZ8q6lnGUQAWXl+0nlpgAXVbBOo2F3KNC7kmArkmwu4cKSXvAOC7xoMeEoFeAkgd5BsPegiSAyOJBz0kwm4vOb4AyMsIDSrIogAs7NC3EIdccLFeohZYGFqUyzKOArCw+6ASaoEF1G0RqNtcyDUu5JoI5JoIu3MkxxcAIUXGrkSu4qwwhjYX6yVqgYXcsMoyjgKwgC13XKjbIlC3uZBrXMg1Ecg1EXbnSI4vAHTDwJOAuZojGt7h4mK9RC2w0KbpLOMoAAuN7VFqgQXUbRGo21zINS7kmgjkmgi7c6SEFgDGV+8aP66loNO8d/XHn9Ife9OoaGRRfVt0RV1L7CNg5cu1NTgKhIv1ErXAwsLqRpZxFICFj7CbnAd1WwTqNhdyjQu5JgK5JsLuHCnuBcBSbfLF+qeLjNmr6AWyVHuvRR67vZS7Ups2W4pgXQsAAAAA4CJxLwC2UO/8P2X/ERT9Zgv1vCPlnccph+4iL95gaHphZnhocQ59ECzsNbgEt25zsV6iFljYpjSfZRwFYOGQoX2oBRZQt0WgbnMh17iQayKQayLszpHiXgCEpKJCKWPzfx6SskOSpEtrKo2h/WTVPLtNxfltPGEloXuxAgK9xGUmHLKNJ0PFQOJA3RaBisSFXONCrolAromw20vqqFGj5s+fP3ny5AEDBtBrVpqW6v9+3fjmFymjVO7bcb53xRJpTZa8w6COD3dR8Yv28lr1+D3loqzWqL6kpqmqpZ39KcsxHwiwoq55Q1NbUyRa1LFheVF1U2Vzu/LrRvgFVY3sb+ZlhNhqr/PflmSH2bymorltdX0rrhPY68T+Lfqnl+t066u0fz64jkevw8LYv0X/9HKdbn2V9s8H18F1/HqdjU1tBZmhhdXmP0T/WF2HfTT2eu+mT58+a9assWPH2lkASIYkZ8r9+koD+sp5meYLPS8A5mnXv6OccYw8pEiSzYcAVLa098vNygmr7E/sb2SFzDb7byxknzoLO9cusb9pvncgSey/ZpgR6lggy+zvxD5qRj66zk8VDUMKc9i334zQPxbXmV/duFWR+VapSz4f9seM3HSdpbXN7F+xEsDafvq6zCh515mzvm7r0jz/fV1JvI5mGE3tWmnHMxzRP1bX+XZD3eCC7LxwiIVu+Hxioauu8/nq6q1L8ljoks+Hcdt1ovpvucbE/mYaPx93XufHioYtCnLoH6J/LK7DKlJsjtS7zgWAPHHixGnTps2ePXvcuHH0QWHG3OnGV4XK2buY7dmvGjXbKQdGovs9ovzjDmVoDpv9M7WtkYrm9hEluWYAFj5aUbn34FK2+KMYesJ6ab8hZRRAT36qqB+cny3yO4Age33R+qNG9KMAeoK6LQJ1mwu5xoVcE4FcEyE4R5oyZcrUqVMnTZpEiw/7FmrHnqJd/Zj+4p3Ri54x2qJSKFPKUI1PP5Ly1umXnBE9/LjY62wugpHNxb5nGNlcmP1zjSkvwOyfCzMSLtRtEajbXMg1LuSaCOSaCLtzpITeAQAAAAAAAE9I/B0AUY3t0dUNrRSAhe821Gk4wJWH9RK1wMLS2mYcvcn1+epqaoEF1G0RqNtcyDUu5JoI5JoIu3MkxxcAUd1osXk6cQDVtEYwtrlYL1ELLDRFoizjKAALVS3t1AILqNsiULe5kGtcyDURyDURdudIji8AFFnOUHHnFkduGH3Ex3qJWmAhU1VijxGAXnQ+bgusoG6LQN3mQq5xIddEINdE2J0jOb4AKMgMDSnEKXccuwwoVrHBhYf1ErXAwsiSPJZxFIAF7CbnQt0WgbrNhVzjQq6JQK6JsDtHcnwBAAAAAAAA7uH4AqCuLbK0tpkCsPDpqmrcus3FeolaYOGXygaWcRSAhXeXbqQWWEDdFoG6zYVc40KuiUCuibA7R3J8AWAYkoZvG09E16kF1tBLXJrBUBustGsYSByo2yJQkbiQa1zINRHINRF2e8nxBUBmSCnJxslEHFsW5uD2Ni7WS9QCC31yMlnGUQAWRpbkUQssoG6LQN3mQq5xIddEINdE2J0jOT5XyA6ppdkZFICFoUVscGN0c7BeohZY6JubyTKOArAwqhSTEg7UbRGo21zINS7kmgjkmgi7cyT8shAAAAAAIEAcXwDUtkYWVTdRABZmrKjEBhcu1kvUAgs/VdSzjKMALLy+aD21wALqtgjUbS7kGhdyTQRyTYTdORLeAXAFjGsR6CUAcA9UJIDUQK6JsNtLji8A8jJCgwqyKAALO/YtxCEXXKyXqAUWhhbl4uhNrj0GlVALLKBui0Dd5kKucSHXRCDXRNidIzm+AAgpMnYlchVlhTG0uVgvUQss5IZVlnEUgAVsueNC3RaBus2FXONCrolAromwO0dyfAGgGQaeBMzVHNHwDhcX6yVqgYU2TWcZRwFYaGyPUgssoG6LQN3mQq5xIddEINdE2J0jOb4AaGiLrqhroQAsfLm2BkeBcLFeohZYWFjdyDKOArDwEXaT86Bui0Dd5kKucSHXRCDXRNidI2ETMAAAAABAgDi+ACjMDA8txvlNHHsNLsWt21ysl6gFFrYpzWcZRwFYOGRoH2qBBdRtEajbXMg1LuSaCOSaCLtzJMcXALIsqTi/jSeMkS0AvcSlKjKyjStDxTufHKjbIlCRuJBrXMg1Ecg1EXZ7yfHkbI3q1S04mYhjeV2zjr2bPKyXqAUWNja3sYyjACwsrG6kFlhA3RaBus2FXONCrolAromwO0dKwQJAq2pppwAsLK1lg5vaYIX1ErXAwoYmtgDAs5I45ldhUsKBui0CdZsLucaFXBOBXBNhd46Et+cAAAAAAALE8QVAUVZ4REkuBWBhvyFl2ODCxXqJWmBhTHkBjkvjOmpEP2qBBdRtEajbXMg1LuSaCOSaCLtzJLwDAAAAAAAQII4vABrbo6sbcMgFx7fr63CAKxfrJWqBhaW1zTh6k+vz1dXUAguo2yJQt7mQa1zINRHINRF250iOLwCiutESwWNJOGrbIhjbXKyXqAUWmiJRlnEUgAVsueNC3RaBus2FXONCrolAromwO0dyfAGgyDKeBMyVG1ZxdxsX6yVqgYVMVWEZRwFYyM8IUQssoG6LQN3mQq5xIddEINdE2J0jOT7sCjJDQwqzKQALuwwoVrHBhYf1ErXAwsiSPJZxFICFfbGbnAd1WwTqNhdyjQu5JgK5JsLuHAnrTgAAAACAAHF8AVDXFsH5TVyfrqrCrdtcrJeoBRZ+qWxgGUcBWHh36UZqgQXUbRGo21zINS7kmgjkmgi7cyTHFwCGIWn4tvFE0EUC0EtcmsFQG6y0a9hyx4G6LQIViQu5xoVcE4FcE2G3lxxfAGSFlJJsnEzEsVVhDm5v42K9RC2w0Ccnk2UcBWBhZEketcAC6rYI1G0u5BoXck0Eck2E3TlSChYAaml2BgVgYasiNrgxujlYL1ELLPTNZQsAPCuJY1QpJiUcqNsiULe5kGtcyDURyDURdudI+GUhAAAAAECAOL4AqG2NLKpuogAszFhRiQ0uXKyXqAUWfqqoZxlHAVh4fdF6aoEF1G0RqNtcyDUu5JoI5JoIu3MkvAPgChjXItBLAOAeqEgAqYFcE2G3lxxfAORlhAYVZFEAFnbsV4hDLrhYL1ELLAwtymUZRwFY2GNQCbXAAuq2CNRtLuQaF3JNBHJNhN05kuMLgJAiZ2NXIk9RZhhDm4v1ErXAQm5YZRlHAVjAljsu1G0RqNtcyDUu5JoI5JoIu3MkxxcAmmHgScBcTREN73BxsV6iFlhoi+os4ygACw3tUWqBBdRtEajbXMg1LuSaCOSaCLtzJMcXAA1t0RV1LRSAha/W1uAoEC7WS9QCCwtrGlnGUQAWsJucC3VbBOo2F3KNC7kmArkmwu4cCZuAAQAAAAACxPEFQGFmeGgxzm/i2GtwKW7d5mK9RC2wsE1ZPss4CsDCoUP7UAssoG6LQN3mQq5xIddEINdE2J0jOb4AkGVJxfltPGGMbAHoJS6Wa8g2rrCKdz45ULdFoCJxIde4kGsikGsi7PaS48nZGtWrW9opAAvL6pp17N3kYb1ELbCwsamNZRwFYGFBdSO1wALqtgjUbS7kGhdyTQRyTYTdOVIKFgBaVQuOJuVYVssGN7XBCuslaoGFDc1sAYBnJXEsqMKkhAN1WwTqNhdyjQu5JgK5JsLuHAlvzwEAAAAABIjjC4CirPCIklwKwMJ+Q8qwwYWL9RK1wMKY8gKWcRSAhaNG9KMWWEDdFoG6zYVc40KuiUCuibA7R8I7AAAAAAAAAeL4AqChPbq6AYdccHy7vg4HuHKxXqIWWFha24SjN7k+W11NLbCAui0CdZsLucaFXBOBXBNhd47k+AJA042WCB5LwlHbFsHY5mK9RC2w0BTRcFwiF565wYW6LQJ1mwu5xoVcE4FcE2F3juT4AkBR5Aw8CZgnN6zi7jYu1kvUAguZqsoyjgKwkJ8RohZYQN0WgbrNhVzjQq6JQK6JsDtHcnzYFWSEhhRmUwAWdhlQrGLexsN6iVpgYWRJLss4CsDCvthNzoO6LQJ1mwu5xoVcE4FcE2F3joR1JwAAAABAgDi+AKhriyzF+U08n66qiuLWbR7WS9QCC79UNrCMowAsvLNkI7XAAuq2CNRtLuQaF3JNBHJNhN05UmILgKq1Um1Pu9erVhuLlxpVTZIhGYa5x4VeBwsRdJEA9BKXZjDUBisRHVvuOFC3RaAicSHXuJBrIpBrIuz2UtwLgA36Y//UnnpSe+VHeqHT3De1/71mvPuBsaCCDe2skFqajZOJOLYqzMHtbVysl6gFFvrkZLKMowAsbF2SRy2wgLotAnWbC7nGhVwTgVwTYXeOFPcCIE/eZSd517GbfUeWaNfNkU84S7l4srL7lpIiZ4WUkuwM+iBY2KqIDW6Mbg7WS9QCC31z2QIAG3s4ti7FpIQDdVsE6jYXco0LuSYCuSbC7hwp7rlCrjx2e7l4s1H78+f6DvtI9x8R2fkiff4GehEAAAAAANxBHTVq1Pz58ydPnjxgwAB6zUq00Vi2Wqquk5VMKavjHauKJdKaLHmHQR0f7rBujv7wv+S/vBs6OqrdM1s+8Hd1mv7RisoV9S1La5uHFuWyv/L12pp5VY2Vze0D881HX81YUbmktkmVlaKOa36wvIL9zbKczExVqW+PfrqqioVDCszF36Lqpu821PnyOp+tql5V3zKsGP3T23WW17WwBS76p5fr/FRR//2GuuV1zeifXq7z9drahvYo+qeX67AXDUMqzc5A//RyHfajbXFN07K6ZvSP1XVeX7R+VUML+qeX6yysbozlWoLX8Wv/xK7z7Ya6wQVmxiV4Hb/2T+w6rH9E3gSYPn36rFmzxo4dK0+cOHHatGmzZ88eN24cfdBK4xL9vzOlSFjeY395h4HsBWPudOOrQuXsXWIfNy15KfpwTmjqYZK0Qjv2deXf59WpckVz+4gS81MHK+zbtvfg0hDucesV66X98FTpXrEFwOD87FgtACtsUnLUiH4UQE9qWyOo21yo21zINS7kmgjkmgjBOdKUKVOmTp06adIkO7cA5Q1TzjtHufjM2Oy/G2PuB/qsldIWOyo1T2mLJWnhz8Y2/eSQkpcRGlSQRX8JLIzrV4hDLrhYL1ELLAwrymUZRwFY2HNQCbXAAuq2CNRtLuQaF3JNBHJNhN05Utx7AOZGJxwSPfOv2gNTIqc/arRGpYZKqbpZCm+lXD/ROHHfyFWfKGfsI2WG2IotG48l4SnMDGNoc7FeohZYyAmr+B0JF7bccaFui0Dd5kKucSHXRCDXRNidI8W9ANg2NPPd8JzPwt9/Gv7P+XJWSN71ZOXwUZIkS8NPC307I/zGHcrWfdjf0wyjXcOTgDmaIhoecsvFeolaYKE1qrOMowAsNLRHqQUWULdFoG5zIde4kGsikGsi7M6RHH9iYENbdEVdT4eFQRdfra3BUSBcrJeoBRYW1TSyjKMALMxYUUktsIC6LQJ1mwu5xoVcE4FcE2F3juT4AgAAAAAAANzD8QVAYWZ4WDHOb+LA9nYRrJeoBRa2KcvHTgmuQ4eZdydCL1C3RaBucyHXuJBrIpBrIuzOkRxfAMiypOD8Nh6MbBHoJS5VZqgNVsIK3vnkQN0WgYrEhVzjQq6JQK6JsNtLjidna1SrammnACwsq23WsXeTh/UStcDChqY2lnEUgIUFVY3UAguo2yJQt7mQa1zINRHINRF250gpWADo1S0RCsDCsjo2uKkNVlgvUQssbGxmCwA8UIJjQTUmJRyo2yJQt7mQa1zINRHINRF250h4ew4AAAAAIEAcXwAUZYVxxjXXfkPKcIsbl8gZ1wE3pryAZRwFYOGoEf2oBRZQt0WgbnMh17iQayKQayLszpHwDgAAAAAAQIA4vgBoaI+urschFxxz1tfhkAsu1kvUAgtLappw9CbXZ6uqqQUWULdFoG5zIde4kGsikGsi7M6RHF8AsO9ZC3Yl8tS1RTC0uVgvUQssNEc1VEmu6lY8c4MDdVsE6jYXco0LuSYCuSbC7hzJ8QWAosgZKm404sgLq7i7jYv1ErXAQpaqsoyjACwUZISoBRZQt0WgbnMh17iQayKQayLszpEcH3Ys/4cUZlMAFnYeUKxi3sbDeolaYGFESS5+4nJNwG5yHtRtEajbXMg1LuSaCOSaCLtzJKw7AQAAAAACxPEFQF1bZEltEwVg4dNVVVHcus3DeolaYOGXygbslOB6Z8lGaoEF1G0RqNtcyDUu5JoI5JoIu3MkxxcAhiHp2N/CE8HIFoBe4tIMhtpgJYKSxIO6LQIViQu5xoVcE4FcE2G3lxxfAGSF1NJsnEzEMbQoB7e3cbFeohZY6JuTyTKOArAwqjSPWmABdVsE6jYXco0LuSYCuSbC7hwpBQsApSQ7gwKwsGUhG9wY3Rysl6gFFvrksgUANvZwjCzBpIQDdVsE6jYXco0LuSYCuSbC7hwJcwUAAAAAgABxfAFQ2xpZVI0NLhwfrajEBhcu1kvUAgs/VdSzjKMALLy+aD21wALqtgjUbS7kGhdyTQRyTYTdORLeAQAAAAAACBDHFwB5GaHBBVkUgIVx/QpxyAUX6yVqgYVhRbks4ygAC3sOLqUWWEDdFoG6zYVc40KuiUCuibA7R3J8ARBSZDyWhKswM4yhzcV6iVpgISessoyjACyUZGEgcaBui0Dd5kKucSHXRCDXRNidIzm+ANAMo13DQ245GiNR3N3GxXqJWmChNaqzjKMALNS3YSBxoG6LQN3mQq5xIddEINdE2J0jOb4AaGiLrqhroQAsfL22VsMGFx7WS9QCC4tqGlnGUQAWZq7EbnIO1G0RqNtcyDUu5JoI5JoIu3MkbAIGAAAAAAgQxxcAhVnhYcU4v4lj78GluHWbi/UStcDCNmX5LOMoAAuHDutLLbCAui0CdZsLucaFXBOBXBNhd47k+AKAfcdwfhsXRrYI9BKXKiPZ+MIYSDysg1C3uVCRuJBrXMg1Ecg1EXZ7yfEFQGtUq2pppwAsLK1t1rF3k4f1ErXAwoamNpZxFICF+VWN1AILqNsiULe5kGtcyDURyDURdudIKVgA6NUtOJqUY3kdG9zUBiusl6gFFjY2swUAHijBsbAakxIO1G0RqNtcyDUu5JoI5JoIu3MkbAIGAAAAAAgQxxcARVnhESW5FICF/YaU4RY3LtZL1AILY8oLWMZRABaOGtGPWmABdVsE6jYXco0LuSYCuSbC7hwJ7wAAAAAAAASI4wuAhvboqnoccsExZz0OueBjvUQtsLCkpollHAVg4dNV1dQCC6jbIlC3uZBrXMg1Ecg1EXbnSI4vANj3DLsSueracMw1H+slaoGF5qiGKslV04pnbnCgbotA3eZCrnEh10Qg10TYnSM5vgBQFTkzhBuNOPLCIdzdxsV6iVpgIUtVWcZRABYKMjGQOFC3RaBucyHXuJBrIpBrIuzOkRwfdvkZoS0KsikACzsPKMK8jYv1ErXAwoiSXJZxFICFCVtgNzkH6rYI1G0u5BoXck0Eck2E3TkS1p0AAAAAAAHi+AKgri2ypLaJArDwyaqqKG7d5mG9RC2w8EtlA8s4CsDCO0s2UgssoG6LQN3mQq5xIddEINdE2J0jOb4AMAxJx/4WHoxsEeglLs1gqA1WIihJPKjbIlCRuJBrXMg1Ecg1EXZ7yfEFQFZILc3JoAAsDC3Kwe1tXKyXqAUW+uZmsoyjACyMLs2nFlhA3RaBus2FXONCrolAromwO0dKwQJAKcHRpDxbFrLBjdHNwXqJWmChTw5bAGBjDwfO3eRC3RaBus2FXONCrolAromwO0fCXAEAAAAAIEAcXwDUtkYWVWODC8dHKypxixsX6yVqgYWfKupZxlEAFl5ftJ5aYAF1WwTqNhdyjQu5JgK5JsLuHAnvAAAAAAAABIjjC4C8jNBgHHLBM74fDrngY71ELbAwrCiXZRwFYGGvwaXUAguo2yJQt7mQa1zINRHINRF250iOLwBCioxdiVwFmTjmmg+nynPlhFWWcRSAhWJsueNB3RaBus2FXONCrolAromwO0dyfNhphtGm4SG3HI3tUdzdxsV6iVpgoTWqsYyjACzUt2EgcaBui0Dd5kKucSHXRCDXRNidIzm+AGhoi66sa6EALHy9rlbDBhce1kvUAguLappYxlEAFmauxG5yDtRtEajbXMg1LuSaCOSaCLtzJLzxBAAAAAAQII4vAAqzwsOKcX4Tx96DS3HrNhfrJWqBhW3K8lnGUQAWDh3Wl1pgAXVbBOo2F3KNC7kmArkmwu4cyfEFAPuO4fw2LoxsEeglLlVGsvGFMZB4WAehbnOhInEh17iQayKQayLs9pLjC4CWqFbV0k4BWFha26xj7yYP6yVqgYX1TW0s4ygAC/OqGqkFFlC3RaBucyHXuJBrIpBrIuzOkRxfALRF9eoWHE3KsbyODW5qgxXWS9QCCxXNbSzjKAALi6oxKeFA3RaBus2FXONCrolAromwO0eKfwFgvHpFZKd9IuMv1OdtoJdi1r4WHb9P5Ogb9BU19AoAAAAAACTbhAkTioqKjhozjP33+++/p1d55IkTJ06bNm327Nnjxo2j14Qs0p5sVs/+nfTzq9HXlNCUI6RM1Xy55avoYa+oL91x9W1T3njjjezsTc63C4VC7H+IAgAAAAAAiEtLS8v5V1/9DGuVl8dekV566Yt//GO3XXelcDNTpkyZOnXqpEmT4n4HYIQ5+2dK+0q6ZLD/i5n9uXTCqXLHRuT//e9/bCHSVcffAAAAAACAhFz0xz8+097+2+yfOf743W+88aGHHqLQWoJ7AFr0N1cp+42RMzp+/S9JRmO9VJgXa4O4OetxyAUf6yVqgYUlNU0NOC+Z59NVVdQCC2wUrarH4UQcqNtcyDUu5JoI5JqVp156SRo4kIJOu+/+1FNPUduaOmrUqPnz50+ePHnAgAH0mpWNH0UPPld7+GUpZ4SyvfmXjXnvG3Oz1KN3ksK/Pnto8Uyj5XfK9iXTp08fM2ZMt2s+/vjjex57ypdrahZWN25daq4TPllV9ePG+g3NbUMKzefgvrNk4/yqhpAil2RnsPCNRevZ3+yXl5kVUuvaIu8vq2DhsOJcRZZ/qWzw03VqWiMjS/P893Ul9zr9crPmVzWif3q5zprG1u821CV+Hb/2T+w6De3a6LL8xK+TrM/HhdfZrk9Bfkbo09XV6J9ersPKEXsF/dPLdSqb2yta2tE/vVynujWyXXm+LMvon16u0ycnc/qyCvTP5td59l+PSz3dwD9g4UI2sadgU2x+PmvWrLFjx8a9B6DVWDhDv2+Fctf5cm7HC821UjRbWv9q5B854duOmvLHKaecckq3a44fPx57AAAAAAAAEiQPHCj1NNEf98YbVvPthPcALHxVO/EhqX9Uf+xB7d+fG1Hd+PFd/dNl0sj91LwvtdseNGZ/R38TAAAAAACS6uIzz5RWrqSg08yZF198MbWtxbsA6LOX+u/blaMnKAdMUHYZJiuyvN2B8h5D2AeUqy5hr0tDBp911lm7bor+LQAAAAAAJOD2G244NTNTqqykmJk27aObbmIzcAqtxX0LEEdra2tbWxsFv1JVNS/PvHUJAAAAAAASwebbu+2zz/c//BALZ77//t577inLv27N3UzijwHlyMrKKtwMZv8AAAAAAEnB5tvfffWV0doa+7PPXnv1MvvvyqkFAAAAAAAAuBAWAAAAAAAAAeLgAmDDW9cM6Pun7sf/1s65ZvcxpUVFu1/zVgO9FGCrnz2oqKhop7PeW1K1yREXsdeLjvjX92s1eimo2quevuzYwawzJv5jA71Eauc8vfsY8yPXvNXtIwHTa06tfvb08RMeWUNRgFnkGusfM9WQa73Xos1fDyCLWtReteSyY7c3B1HRtUE/7h61SIR1Tr33f+ZHDvq/91oiwc42q5/7na8j1zr0nFMb3jp9QN+iwWP+9vov7fRSzxxaADR/cs+1d6zoe2pDdJOfqXrtc3e+M/qWNzbU1P6x7J53ZlcGeow3f3Le3h9cv7j2pzuHv/Dqp/XtOr0uzblhm2mXL65d+eHx977yWXNboKcly799c+OAyT9V1M7Y555b/rOksy+a1/500/uNj3+woLa29s7D+9KrAdRrTjVXvP/k55njGn8bWwFlmWu/vFZ9ORtCK2ee/PjzM+vagnqIslX/WPZbEFnVoppozZl/ep+NovlPbrz0zi+DW69Ri0RY5lTzd7ee8uhW97GBNP1PB2d3Hq4aSFa5tvqnD6uLJn1fUTv/0VV/uH8OvRpQq/536sQ7lP0mdsuptrk3nvr+0Z+sWPvN/6QFLy3Z0Nsh0w4tAHL2vvKOey6ckBXa5PpaXe2CLfvvvG3fkCxtv/e5Dd8vDfL51w1ffvD1hRdMKJMG7zZx8MzlCyKdk4+BOx+V/8mn3/zwQ3T/MUPDrLMCbN3Sn0v3G1cUlnY4567cFz/tPFZ+5fwvSlsb33jiluuueyPIv1LqLaeq5t361C+H3XjqYIqDyzrXtrnoovHs/xWUDyjXlbag/kLCqn+s+y2IrGpR377jx40zfwfRb/iYgubWwPYRapEIy5xa886VHx/w+9C/r7vuH1+vqQv4Mskq1/KKB9fpG9as/ub96UOO2WMgvRpQg0/937S/nzSCol+1LPzx+6MOO2yLjJzywcOb+q2s6G0sOXgL0OY0LZKnShkhlbVD4Wy5riXIv9xubKjdsjjfbGVlF69vrNc7Zx/9DrluzMzzTzr9xZ+PGz88U03p98htoi31RVmZZqugMH9NXeeTZZtWzJlV2bbThGN2z/zvRVM/aaKXA8c6pyJzP/hxq30O+V2Zebp4wFnnWkzzZ/9ddvBBO5Rlmt0YQFb9w+u3YLGqRb+a/+jZFWedv1PH3wgi1CIRljm1fvWcRfetyD1m/5FVf5r6yvLAvhvZwSrXCvsPLap456zDT7qsdezl4/vRq9BFa0tjv7xsRTafu5/XqLW2RXup2smbXLZXPX3psYPNp33i3ixrHfdmFRaOuOrBzxvppc1seOvs/ddPXfT9p9eNvvI/HzQF7xagJe/+3/bmQDrv/cbNfsh2Kh60zzGn77f7zof/6dzfvfBDDb0aDF1yzerA7faqlT9lhA4cPSK47ySL5FqHtd+//VV94XG7s74K9LttkIBlj0y4V37k2mP65dIL8CvUIlHH/N95h+y8/5nHHPTZmuXtQf7tqKWlH78WGXbhm19+/9mBrx7+CGaaiUreAiCjdNIDr6yqY+4YSy91EalbtqxKzslraIisq2liK5LqDfOUUf2y6MOB0ffw/6zdUFe3aOrFe4wYsf0PX35XF5HaVi9euOfgYWG1rbGqqq7V2LByxhE771BQMHD8Lge/u3BO8N52H3bIn340B9JjB+ZlFvQfvmzFOraGbfru0zUHbVOiNa9eVdWmGyV9hxRtXN9qSNGGuuaC7DD902Dokmu7bJ5THblWsfH7N/76t6P3GbfDDuc8PO+Rex76sDZC/zooRHJNal7348tP37zk6OuO75sd3Lfa+lv0T7/NXqd/EEhWtSjSvOalq58ruPlP54wvCnIHZaAWCbDKNWPINsct/X5Jm6S3tTTkZWYH+5cRVrnW0F6ljBnar6Bg+NEnjn9u1lr669ChvXrV6rqC/lsunb+sskXXmxtW9pf6lOT28oNNHTVq1Pz58ydPnjxgwAB6LQna5r31wuNPPvv+Z3MWa1U5ZcO3lD7/w6Xf7nvGrqNX//jA/1794rOPvqhTjj/yiD65IfoXAVQ+YIcPnrr+vc8/+W7eDkccNWFYnxVfP/vez9nbjR9ZPu3Jh7+e9clzs2oP2/+kXYbnmm/nBFRuhjrjySdf/+TjF37acMofzhmlzr3hL5+MPHDMwPzQ16888eq7n7318aphV0zab0BQz5gLZw7qllONH5xz6bdHXHzapPNjxra8OuiCJ07pG+S5iUWuDTHePnGXv9Xus+WKWR98sMjYfuyWucG8486qFu29w/hNX1cCPC+xqkUrXv7Lba/Oj7Ys/fSjD35uHrDD1uUB/amGWiTCKtfGjdm65el7Hv565lc/6ccfftp2g0L4ub9ZrvXT297/99PvfvbJW499V3rNpAOHlQZ4Bln1+d8feezVN2d8+u0iOTRs66Glta9dc9f6CSfvvsM3r1336gfffDlLGTnm0PHbZYe7/1CbPn36rFmzxo4dK0+cOHHatGmzZ88eN24cfTAJtNqVy5atrzbX+WrmgKEjB+a1Ll4e3XJEebitdu6CZU2tkdwttt0W75Y2rP563lqpoM+2QwezEd/aUNEQzSsrzo5ULvp+aQ1bBm+57dDy3IxA/ypAa1+5bNH66iap78idhxRJ0cYVq1v6blGWJWsVy5esrKjTCobsMKpvsN4B6KZbTkVqFsVyjT7csHZuU9m2/YJ++21PuVYgbfxpyUY9dhtu3oAxowZ23DsZSBa1SN70dfrLwWRRi1rXzlu4lu4yy+47YpshxcHtJtQiEVa51l75y/dLG7NKRo7csigrwDNbxiLXMvW25UsWVJibAvpuu/OQYM8g29bPXbCqqdX86RUbM0rt8nXqYFZ/mtbPmbdKUzO3GD6qX34P2TZlypSpU6dOmjTJoQUAAAAAAAC4SOcCILi3vQIAAAAABBAWAAAAAAAAAYIFAAAAAABAgGABAAAAAAAQIJtsAtYefIxeTh714vOoBQAAAAAAaYJNwAAAAAAAQWRnAdB/jHLcRGX3YRQyBYOUo49RJoyS1EA/qh4AAAAAwCvsLAA2/KK/MUtSsilkBg4xvvvQiI5Whgf70AoAAAAAAI/gLwDk3U5URhfLv9tOzs+Q2iNSx6GZMXKuJFXUG6vWS8XF9JKlOTcUXDfHbCy5f/zfPmhoW/vTiydM2G7HHXe86/Pmjr8AAAAAAACO4y8AjFnTjfJtpNp1RkMLvdQpFP8v/muW/1J2yE3TP/3m6j1y6CUAAAAAAHCYyC1AeXKRImcXSJvf59+oSfmZcp8caW09vSJs2F5/OGebDZNP3H/qF3gHAAAAAAAgRQRuAdpvvPT1D0ZJubzdBPWco+Xtd1X2204et5+yc7mxfoN82GnKwFp9XTv97d48Out7qXbOJ89UbYhIUlbRwHGHT/73Hw+79e2v6OMAAAAAAOAwgVuAPpqmr683vvja+GGm9s+ntEee0D/62Zjzkf51hVS5SP/Xk9q0OVJEp7/dm/OXvbzj2S/MP3Gb0SWqPO/lP4/baZe9Lmt4/fo96OMAAAAAAOAwkVuAkubUW7595Y47rn3rwl1yMkYfd8u3plv2yMmgDwMAAAAAgMM2OQnY2FhBLyeP3Ke84/83rfm2pmjHQbkdAQAAAAAApFLPJwGzyXrS/9ClpdyBmP0DAAAAAKTdxIkTqQUAAAAAAL42adIk+bTTTlu0aBG9AAAAAAAA/rXddtvJ/3fVZEMXeYYPAAAAAAB4nvz01JuOP/dSigAAAAAAwL+euP3P8jP33HzCeZdqWpRecwFVDSlKiAJ7zMOK7/2iOSopmx9bLKKyUbthL0U1ItFIJCsnV5IM+kBqqWrGnC+/yMnJo9gLmhrrd9hl5wS/d9Fom2HotVWVxWV9WCP2AUVR5/34oySz7+n/t3cdgFEV6f9tL9mUTe8JKSSk0AKEXqQriooiRZoNEc+zXtGznJ718PTsBQWVohwSaQICgYTQIaSRHtLbpm2S7fU/M2/27XtvNyEFSPSfHz+yM998M++bb+ZN2Ve2b63aX1gsptjEBDJM2fbqCbOnrG81JRo6TJsW9O2ReOgBcHTgKGVzk9zHj/ISgNVi0ag6MzNONNXVWXvZdUGHNxoMUpkrjg8omupq5D6+XG4vXlLM4XIFYum4abMCQsM4HNxPWhrrfQKCLRYzGQUA1dSoO88dO9SpVGJRj6HuaAdjAl8wKF5b3NpY7+7lTdW0J+CCYcXFdcqcBXJv+G4GPl/I4fTtNdDwoEajlowA6HW6mspqk6nXk4hWoxaLxWSBAwvQScAZIBD2unGFIlFoeLhQhDOCDjawc8dNgkAAmqkPoFp2wLyB5hQra05BuPG9js8X9OecMpl0ZKTfYFcNzKGAONIjkPboyUg/wLCkx8NVT/Uo2Erudcbus3RrcB+OBQBz9WbYJtGjDA7FXifXF2/8BW0AHgMbACOWDQLAWa33HkKA2T46b1o1zUdr7nUJYj7xXUbr46PNHYra5gZF/LjxlgHaF/H4ooLcnDHJU3H894AzqUdGjRvbz7azwLvRrClbvly6/mmjAa8wwI4CeGPUhClgd0FKbjEunzkZmxBPhinbXj1peeF2P1XvzxuZgHjvkOKNWb0ajilg54L1ys+bP1228W9GfScSQKg62rPPZoRERkfGjQILYiztGRS11fVVleNmzMPxAcXH//jT8iefF0ukON4DmEzGNoWitCBP7u09YnQSKfzm3X8++fqHWnUbGQWoKC6oLS+LiEsMi47Doh4j49AvcUlT/ILDcHxAsXXTy3ev3cAXCHD8egAbQpPB2FhTXV6cHxoVHR4d29seQgM8ycGumIwoW9vUao1/UAha9fYCYKmUe/l8THwCj9e3c+FGQq1SKdvaAkPsu8eewarq7GxR1Hv7+qCdDNFUP8Bzx01CX3sL6U2OlejbbcYwO9o69G3/ALM7nVNuEvp7TlnNhPWm7JTgtqRX/bq/9tAORvYAFHSG65mF05kfXcIh3XkGKL1eUQDABzjUDZCKMz0nsu6KY6b16NDdHYOR4rwssAGA/RXMDWBnPLho6RvNYGEEKmO2EC26XlMDFnPQFxbc6UFBLKtuFeHRf4fA9rMbpYck285efVwaYB9H/xsIe0+wxWHAYGZ3oZ4Q5IIlsKvfQ0IvkY4CZZCWUNRpVBIXWUhUjMmkB1NdrwhtGkzggoUYGAN7TIFA4OUfEBEz4lJGGuUQVBLjLG6sqQJL/8CwCFb1r0uTUT/w3ZAJlge6J/CnQCgMCBsWEROXe+k89Aa7a/WcoAea4OiIXKpoaAgMGSYSi4Hcau4xLWBtgc+mQQIwSWJ3keGekMNxdXNz9/DSqFSkN0B3g2XZnPPHIbsP9JDkeGVykPeQaKyDZMl7SDxUAqIWZoyWN4VsA3pOm5dYBd4w9taHN8gewkFiJwmWEBHkwsRKbAUGbYDnHj0vIksHg5Kz9MlCKNLU7ERw1GQQCZ3AQadL0o4FwE6l2HU5jFxdqeFfAiYXE38YEmYzYTD1miYwJUFvQNfAD1zagPB3ClYt+kDbutYugdFBALsxNttgh2F1oZ4Q5EKgCuwzSdglFotFKBJxOGD0NvaWYIzA5Q0OwBmrl+TxOG5yL61GTfMJCSoKVp4mFzc3i4Vd/esTTIf2AgcFWNW/LsG4yOdzPLx9tRoN3Sd9JZ41wBqLLxSgCQessyw9JKmPazI4ANqXBMvUbkjq8wR88Jf0BtlJmMPXEAFBbxlAAgPAf7o9g5OkqYOHg82eId5Ywg0AY6cxGADWMcgmJgkOwRWhMdohiUlQK7OVMFp6TRPMiicBKjAgINvmdwdgufO2o7GwsGhYVLzM3Y9i5pUsmgJZfYb3QRgVP5DAptBsA59962YgFyqDqnLfiJ2CbKEBSGAT9AGouEEDXMfeAPQ9+JwIzScwyHQRjPTNRWC9N6gAq9KHhkYusoV7wrJcNUtiI4bNGBSGzu0Rsf6gQp9rYQuQgCX9AWFverVR/WrmW9MPLnTOXyEraxX0LLgMBJ1Jn99WmNmc7Zwt2fltRUYjeYnJCdRGTVZLLjsXxZbsmo56s5lxRADUvrcA9Cpbclpy2c6hiLz0W/4ZsxlszqksNwvUvNzLtuszepL3Ruv0x97e4lYeq5fouWngnODdM3/miLHjzWYjlg0CEAQHh2ggONyrTSVcLl/CR9eau8bFes6IIFmTlmMGiy3EYRKjO9/iyrO6880gQKfRwlGbsKaET5TUa5N8jXp1h06j8/b3s5i7HIZuKvh8UbNCERAcCoet3wmqy8t8/Lydth2J6laryuIqcguMTphwNuOERtVBZly75kE/P19SBw3SluKcrLixE0xGHSnk8vgtiib/oNBePRV6A1FXVe7p7UkaQ9mWXsUbHS5r0eI+1nO6CYnMCvWMkO76cA9gKbxyOXHCNKMBrM8wNKpOjUrlExCALnw7h1jiDvI6nu96Lej1HYHhkbjOA4oLqYfix0/g8XjYOBtEEjcwAlAdgwXQecwmc87Fs6MnTiYl2WczJsycr9epyChADeil/sEiiaircZLD4YrErmaTgeVDDodTV1HuGxgqc/PAVg4orpxJHT5qDLAK22dDV+1LAmQ0mcwledmxo0aDMJba8PkXLklJ8IlJOuYlWXwlbcOTJDhuA3mqgv8tTS2+AUHA90DilMBIcOYCo9hyLrepoc7b12+gzms6jAaDTqtxdXODO0i6nRz4ACWoKaguQ24nYTAYjHot6lTwHBzYueMmATrFhry2gg5Cv2HsA9NCRs8Jn0RxdvikGaHjJwWOEXd47P3h2qLbxuAMTFSpqoNcg91FUrnYjU4PQJGrm9AVDGlmPUcqFuIMTOS15o/2GS0V8J1md+G7tDVrXUQSPo9L6iPD2XPKTQLdSwBjUqbkrLoywseH7iXAWWHJU4OTgrmh33+WffesZJapZPjGgpqXe9V2fbLH7gGQHURI2kALOsKWgcpFI7QFkAFaMkinH45JnBcq0IjTnMhsdA6oxwF/sRqVFycjOJcCcOwpVKgbYAV7LidwLgWAubrF5VPH0cgLRzcHqho/f+3JWbPvmDX7gzxW0o2hKu2Lr3dkVJssLDnocM55ofLc28feqexo5HAFrCQGya9mzXYG11yNWDoxamly5NKJIEBx2N/XSLkWSs12BQCZQXNLwYHNy+4CfiC5/tuztTab637e8NgX59WU5g2jAyqOf3jvWz9pyPvHBy1YDcFkg5Jo0rg0aV1ik+Z+sOWIu4cXzkRXIx2LxHZvME7Fii2r7500HuKhN7c3qLD0poMyBkXIAFjNU52HzvJi4ujPVLjgqdvHA6pUGlICcsEiaLUuKi6eOft2QI0Gf9v62OMeGg3TM0zaLKEZRgnhqMQU2ijgix7a2whvXnBIQmVhNBQUrEAeBli07I3CTuWRN5ZNSR5/7+otdTC9cffG6ePHz31z+/meuD9ny+rHd9h+ajBny4x3T+Fwt0Bf0jvQYn5kvwKuJllyO8kRmVkpKgoJ+xLQZArtLFUSO3PbWUJEWC5ZHoTyyhvLFiUDB01f9OmRQkMXPmk88sb0Kclz7119Hjnu/KYZW3JQwo2AUxcVNul25cMnOlhyiqh7wB7CkgP+8w3XmbN9WCzRhL/0hs+JXW0sZXyqAtJBPXNgJ3GhVtukMrDlXcKqaq4vKijKy69VY8ktAvSLA8DJcr5a3aLu+gsy1OGAQ7A3SIfQo5CXX7n30V2X6ilJe86+h5Y9v7NUS0kGORlNDyQEkd166kzTAZKnFfszGvedqN/za/VPv1Ruf//0+6RPuqa1w9iiNDTR2aZXNOsamnT1DZ31Dvo0wu5rYec1NLXqG0H2Rm1dh66Doe98TgG8+vGd95LT+it7SgxgXGakAlZt2/Dm/3rTRozjAglBqE3tlJdIR6U17j1at3t/1c6vsz9vUDUysthHZmjb+u1XbdHLnzzyYXEnldpr0o/irO32n2xIOVTj0HZOZ4oeEt3FzhSy/G8jdaMRS24nLQnf04UI5RRtCphISBZr12emYiIJpYOzINr1mVnoOvRcdB2Kdk0HQgXw6VSTDpocZ8EJNtAUWLALHJIQuDCTM5SeSmmV37UtZce+D92LLnUefPPdT45cM/TzW0sGTG21tQ1KrePVeKbf7TRZTLn1OX/b/0JFex2XK2Cl0ggfeaDfdMHRaLg5mdzcTPiXRk5pIVzD2QhHAOgNaBBwDWkMQPTclZu37dj394mmu/6xL2XTyiRfHk70ufPf768dC7/4ubEg28YOfdOh8wrJoS3flnb1Wq7Uv07cmN2OIwMFaDm7LWikdcHwqLivfj6PIzQdR+dDMPqurj7fuvi/B1IP/ZRYnv9bSfWt2RJhS2i2gUBXtwCpVUSLAoc/+sujr25PBeSKJKQE3gIEaa91ZET4PnCipewYnTSVlBQV8c1gP0rTYZE0gDKGAoo7nFEIfIE48tPafIXGAu8IZwNkJAsE8B0+/OtUhH+MqxAP4+X8+GLzzN0Hf3tg+KHdJyprd7+23vTEoZ/eLc8/UlKNL+N0g/jIyB/PFpPh84e+jBmeSIavA4cqA4Ix4Mfcjq+z9PABYYdUVAVICrgkGthxJgRC6dSt9fWdBnAkLLIDSFBxJEyq8qthz+z7NfXgj4/cFq1w7pPi7372+k/KoY9evqM8I1tfu/v1yj+txG+T6j+cn2sqvXHDweaCNi70hkMqIKwKcgFLDhgZadyX0siiRGKdHlk29S4ZS5nqZsiYLpf1jSrT8XINXF2xAJVJMmAx6hVqS2D4sHAPVWXtLdvfM0DWiwSopFJr3Hylw2BydtbYgSUAjAhGR+OlxvNXLjTh6yudp1J+TT+W06C5kRNqv5H5SvyalFocYYHV+mSdSYDUdVGvvjhya1NHR4de02HQEuS7qVhZnBD2RJLgjDNbTGaL2WQ2wQnc8YgM2jMC+IlDTSaT2WwCKwSzGUwIsHNSymRHJe1kQlWTQzz06Y59m9ae2vTdUQ372pfVqm0sqmjsTRtRB8VkwlcUmug2S6lRt+uglwyEiYCnqV2fNBUB2lZ37KX0KjLaUVNQpXFySen0q/NeymnHkW5AHQKSBnA80HZanVmpVXfotay2o9kzOHErzRvkrugLwBwCrwDAEJo46dSqm1QuYlexRBa/elFca01NXVVpYU5NO2E1Ntdcy83Jzc7JbVQDTV1jSWVTe1NRTm5BRYMePuHYWVtYUV0JdUoUWliaSVVdXJiTk1tYojCAqFFZlpeXW1Ci1LIvCpPsytekqS3qlr8f+Gtmw1Uz2L3gEYABoAXWTvTHLrsBmJgoNbA4g8fAZlABK08gcJG5yCQCnlAsk0mEfF1DXkNDQ3llQ0tLjcrIAWs6Q11lKXBIdl1za02dDizxtM25eXnZ+UWVVXWtah0wU9/RUACdVt1hMRu17YrK6oLC8madcw/APzRoWhraXEKeeDgiZXe2AQp0DYXXFFpwJpvbamoalS1VWcXVzTVXS6rgJQJ9U0EmxLUmsNRD+fsBlUqlcEBraytOZgO430nbBYTEzrjtjsdXLnz4nnEr54/48Zv3gapYIj1/+piPjzdWQrB5ABZlJymwgydycXWVe3h6W1RNBtQv+gJQC1wfGjTw+UinoOyhwvCSEdV56PzgaWL/ZuL0ocK/3Tvl1Z0ZPLEroMHEIVPhwh7kp4HL4chcQBdzKcy78OCax157XV9ULFi4CN8W5RQ2SwDIsJ2oCdhU6HjjNjc0qNB2CRbAVkB5Mbg8HnCwqyv3yP9S5iyZWn3uyqykZE+5fMzY5JYLqbt3X1x99yLv4JBxzdqLNa220wv1SWUj6HtFVY2q5sqsK1ey8graNGZezNi5u74/ogYqV34+vGDFXAnO0S2gjQ4AcnBuPXe0dU8JsBhfN6cAV+24FtgVKAxARaEa/Gt7NwhFICxXCXzer9IYUS5mKklUAh2q+rKyypoWM7fp+M9OfSJ0k+qqykrBGGA1VW19v+av790lvFFvvHQ29AGAFL3ZOunb+stNfLC8xlIabLXAUTrCQjs+/nTTA8vvy8+/KHMxk3wwMWPec5f+++kb4NTAegioHHtpoDxHNnYaNmd2mMkvbR1pz26HyaThcIQAMm9PnlKptaWDJtNpNGqNRn/z3q4JjSKrRgeMGs3Wf59tb9Wyj03qo6rA/zbCFCYJqUzQUqeoa1aBg5haGy97eU739RKAJPt8WqMmrLr2+sJ8OLcWK8AJY2yrLgHz5tXC0k4DmmfhjGlS1tcr2nVgF1GTX1ZcXNms1VsNLWD+zc4pg2Ha/FvdbmqvKwGlFdW1g7ODeSxUTl11Ti6ci9u0alB+XUfLteKipk4N7bi4CiygOmKAc4PPFYl4ktrmljadul2vtvKgAla9PsDZCBbvJqMZET1tj86464PHEYS5xIi5UrnQ12g2g+xgD4DTbKCawBagkysGA2/s8KmuHU11ZoO2taFBCfLDNUxxjRYMEmQuB7/VVJbl5Na069vLUGMBP5MFsoAOiuEjCt0Q++6SiPXR0gmtapVSr9YT6B3SWBeCLMRG7rTb78/OON2J3hoB4vAPWjuBI5bUNBnM6tq8azWtYNyt0cCphd4H9HXF0LCKZrAGgKXR/QlLQuBzhPeGbgyTjXhv0v/4Jo9WrYrVduiwN5DkEOpAeKAuknpDUBAt2ssCe1lZ5rEAb4D9THZT4A08lu0tQPAcZDJ0yoLAiiPvvPZmSr5W19FQWVNbnp95qriprfr055u+OXj0dPrej996Z3+dpmrbhmcefXv3idTf/vv2pweyFSbL5X/du/GTn46l7f/6zxu+yFFq8w7s2bztyIm007/u2H6htjrtozf+tTktLfXU6eJKDeyX7EOT0y2LpLkkwB7g/RObDpWe4AgkBLwLlqUJl/VgnqDYDcBqjFIzorOYvLAOkmBpdKtQGgoXb77zyU+PnM8vz9m5fucltb65IO2LT3cdOnE6PfXHF579oqy55uC7n3+Ykp6elvrBvz7cdqHW2Jb90w/H0tNPp/+0/bnDpYqiYx++8fWvJ3Jq1SbGIWwkbaOgqM6RuUYn3r16ZPrW8/D3iyq+ffAv24t1YAly/MMPtp7Mzj+ZU62uv5hd0Kkr2/v8mre/TU3d/83LT//3ZF1/f96hra3tl19+2cYE2P3gZCag8bSGoBgzPPLEsX2fbzv0TcqlV97fhrUJIjo64tuvPwoMgL9mZSdZfTD82L1hb3qE+oMfvPTCs/+66D36jonB/G7uJugWoBY7d+7EVUIANe3stL9W3w6GMTgKPsDITHUeOv/6PTH9vgNVJSl/++4EKwmQfAsQrqwD33/vDaHwk+efzTt2pI6VxCAwAI5ZyOcUnfZbi7nV7Lr8F2VhC+4McGhnKkCynQx62Z7/ZC5ZNlPeWh8QHerG5RIiP7lVWXHtatLYRB4hFHq7Gtoa9RZ4TKj97YOrVrzy/W+//vza35959cvdR48f3/7uC58czNf5zXx8Rd6Rk0rFudSqu6dOEPXo1fWOtQCkbHxoX9PLp/QisSszFXiG4ROky6gsjNpPZEwOh5NaK1iwQ4FX/05dhHxrh8uwpc9NtpzL+PLlZ7Ycv1BW4tQn4Ssfj6s+d6q0ns9TNcruu3ey7eeibgicjJy4yhBztjVszrPy+EKGArr4gxzg5FSNjnpl/txZB/buzLxy5YuvviWFskm7WpVPjx77zbubXtTrwbqTlgWVCT2KHEYHh8O9WKfbkmU/m3ACDUCG02gAwy+fL4APBQiFfKvR9sosQtfRVN+k7OhQUW10wwG8wqgdJmkn5A85nTWdqAvRFIDFOC/2sNNz0CKU+yeLW9MLasA6tfZalq97RIiPC8jbVn3x+892HUk9nb71s+9ylBrFtQtnTqenb3vzbzvA4vz1T7cdP3HqzMWsNi2YZ9/aVaq1WlQnP/96e0aV0XL57aVPbTmQVdtReuCVTVv3n07fs+uTE6V60yU8/27/9+pn3tq8Ny19zzePPrMtV2tgHqvu5OebNr694/jJjF0fv/X1kezizJI6c3tB5uXqkgu049qqwKgybgLgiDkBKwDdBJ4gujr+T6uiNnLNUisfuouehUG0ggHgcXhyoY+H0Fcu8PUU+XmLAvwkASbQ5BzUFKxcduIkCc/FXxxGut5T5O0vCQbdBW4AoIiuD9sCm2tvEUBQjbrdH7z18kcnPFYvvT2M11D02zdfn2wFG2jL5Y8f/rCoE7U7u42g3178YHfqyZKc87s/33EQTOtFTUZcJv2gthEDHHaC94L1MW+S0T+PeXVl5Mam9natxUDAB/IZWWi2EUFxk/glJ1Phmor0WBO5dkpP/e2LTV8dyrtWlFFQq1Fk5pZ06soP0vtA8d6/fPgTMOxqbQd+j6qtfFAMaQaILAp+eJTnNDL6z+RPgoXDm9UdVgGz7bA9vSQamgiGEBTFLA2ORTbDUBLQJ4kUkBCbQSnb5DZCffhjBXDwZzc6VGaVg85WSKzPyEJTo0ipQb+RAdB7UcCmQ4GmT1+jU0JErAuASkSaNn0so2hPokS2YsnSkMwuJImKQsT6ztVIkm8BcgaZd8KajQ8tm+m+Y/3yfYro8aMSJi28b8PMsObCfEvItMeeenjj82/Ea74vbYG6cdMXrnvyiUemcnMrFUaTVeIavOCBZRuee2WV9/a0os4L6akHDh9M2Xtw96mTeVeu7M3xWfvXtRseWT41yk/YxdFtzmWQ7KkkmlRNl6svETywmHC+ATCY7ewGYLSg1MivZm3+cnQMSMUhKxE+467F8yeEi+ElPGttVYF81pJnNz688a6pMXKLtan4M1P0K39at/GRlXeMDJDwLURp2uuffL3jl4N7Tu7ds+NSi1UYEjNl3cMLEz3Y32KSgEenoSo7TR6b6OoxdvVtZe/8lI2ldgTd9tQ9Y70TVi2Z76fN3bxFtvKd559/6d2lAfsO5PX3l/xCQkKWLFkioP3e0NKlS+PinP+IErae2RyQMInsl8R/+K/vS/qlRl+B9C2TJ03whs/X2jThSUg2gh0gAku3w33U/CUPPHBnaMXFXzMbQAv2DaAWy5cvxxEEUFM/Pz8cYQKbQrfNoZtRbG8r4AjyZq78s5krZCUBkndD2KvMJPDGqpX3Z2W9YDTiN4t3QewUZAoGGQF/WZRxtMM96b+hxlZAxGkUsvd/b75/+VhXENRpNPSzSNXp/NYM91Fz7t/w9+fme7rwwmb/+ZnnH39kviansNPgOnX1yqajqVlFneNiAvk88kuH68ChvpA4DeHuWKlBz3QRvGMVVgS5AQKoocrZAauJJGQCTjab4z0JOTiZKTAVMOmQBC9Yu/65559/Yv3kmlPZnQbnPnGNXfDnZ55bs2i2QSIdXrd51jT78wD9BDQIglZ9RJyMcFuY0GyEP61NI6q/s7yLFi+7/77Fo0clgPBjj6wB2/Jdu1Og/I65aWlETg4xZtQUHnxa0ZYFnaoA+GAIpAQALDvC3XnwRi0Ee4INSBvlYQMWjYM0WC1GrZnn6e0jl/R1x99vSARcuRheVMFxOmxVBB8oygZBCEbPSyw5nFmlM+alpYSNHuMC5g7C2lyYsWfvwb37D+45c2R/ermHwHz61Kk9v1woLSls1Kjbc3OKvec8vGJxsAyWQR4EHQIGJG5hi1fMTyTKt+08dPi3g3uOH/rh12yj0YLn35fWRqVekM9asfEv62Yorp6vNrKORVglUclzNjz+8LoVUzUFzbGLpycIA+bdf//oQC7zuCRs7Y6I6gwXkVN875zuv9hVAJ+MXx637oGotXyDi5VHOoSWhVyHIcJsoASrhWvlufE93fmeHgIvT6G3t8jHR+QHlvAsfRbJpY+AI/QS+vPQPTQk5ULPWI8RcP8Aj8zMBT0GpGwQhEfSzMlEaXtoQogHD3ZWSssWcNJGwG+Rkxc+/vhU7/a6KrX8ruWrbxsG3wOLYKsvItlgE31unxOwjMexj8BLoh98Zfy7erORvQFAppIAagKZ/9I5UVtSs3R6VKn2ir17rXNfWLPxySeWJxmulFkmPTRnlGf00kVTfbRF39P7gK65sbBmxNxlCxO80AqFBD4KKBmUvi7q1VGe05E5EHKx12vJm7x4gVZgJjSbbc+gR1em/t7lNxGg3dGch3q7AwkXr8D4GY++vky89XgW1IJbd6tFbxGIRFywRxfI5a46E/w+RhwY5CkgzAadRgcWClZCKJR5yMQcvlbTotbrLEZT9Ib/fJiy+/vDP3+3NslLL/LylhEcHt9NIuGhMh0O3QVpGBuctHHKkxZdp8Wkd1ADWz9Cb7GzG8BrBTbCW4AoVwCQAQZJIUjz9HSFDwKAOLC/oa6CL5PwQVgq95MS7U31SqlYLgR7Ex7wgxBMGXpd4Pq39+/+fu/BX8s/v1tuBeoyPtp8OSU6PIXUz57aun5elLub97Q30kq2HK7EcmcwGHSEl6uMIPgyH0+jHl7A7S+8vLzWr19PhsHqPzg4mAw7AbMWNKIkhHz/y9WjKtUcdJ80Q4dGEqyoHdLguLHjJk9Kjm4rKm+hviPsA3x9fUGNyDCoI6gpGXYCljEoAPYeVOehc+srj85Y9axVKGXJSeIdC1WgAwMD/D/7+N9JE25jydkk4SBEQwmDfIvm47myUWC7TQKe+2wdIMWpGMWHt7uCBaGQEPmGusCn7q2ErraZ4zU8JokAm3xCr29UiryDxbQ3uEiDw3yFPJ5M5OYlk4C5jS9zEZjgFXXRqPvG1P6wu8RjZJgX7PY9ALTRETiROPqg/xi5xgRXt2zAZPCXJAkqCiWIzLpbLCZvvvrUGl+ZEBtHT6WIsrMh9fQUmNxD47vyCUTdtVSen0fqb/4fUM8D4JR+AVeYCZxGENf+FBIqUTm8DgiM4EiHcoiNOblXY6IjqWhIcKBC0QQCIxPiHl23g2t99o6Fd3LRip5NXBgELBkBhL0kvKcnuOEo+UED1ndI4HAFYIcIS9LrjVyhwLZqksqDIzyJkoK80pZuB/R+gXoswTkfGuUqhRccHcn0JysKCWWioJETteePn9q+v/LOCcPFwJVoPpXMfejFH3/+fu/hY/970G/rJ2eT1/9jz+6PlsaAkXf8Jzu3PKV5a8zsFaeqQRG2uRKE4LxJ8HkSkYBL6MGYP/f9vd/v3b/3yjuLpQIunn+lUk+OFFhMCEXuXJNBxzzWQ3Fghenj7gJmJ75UKjCaLGDWBIcA5bOOa6+FjbZm05j0Dx1dsODHCcWtBSAa80l4xGfBlxovE/BbZKYTYBYakURjUuW3XMlWXLrScOFS/fkLdWfP1Z42WPS0l544I8oLnM7joH0GjVK+FOw86V+CQmIDEMgwRUISnjh543L/o2fKDAa4XodC6GSkDM8UhzZCfnOVwFk9eu4z79/FW3fH9BeOqBnFUkRdw03gKeCKUIl2DHONMppMUIGVhSK0nOMxbtr91Z+8maaDeQwmvVXmBn9um+fqyrOa4VoLAtjJ6gOxa37a/MyBl+9e/12+HoxLrGLBf4s1UDoMZbbD3yXAagRbKlQoPUtvCS2/Hq+rA+10ENJJKnSjQyl0pUNXIMlSAGQpALIVoLPYxJ+kAkUKKIpLwCIEStMmxUFKCCM0IImj2CFugxM5+hYCTW8sNp5J2X8mNys348f0ltlxQSKJtaWmJLtG6Rrh215y8cLZ3KzDn6ZVLR8eAnpf5bHDp7MuXUjP9ZkwyofHtSiVeWcyLmcd23O4fv3cyaLoqM7Du88UFZeVVlQrxV7J2gPvfZd9+cz5Izn5StB5HQ6NLg85CLGvCS6HmxQy7unpT8l5PItJ66AGT2MwlJH3W5PsBvTbuMEGAADOkOhYaIailwyE9jAOQC1LTFSyJuPM2ZzcrCP/+yHf6hY5avGV/P9l5WRduvi/U0WNaqs1fNSkk/uP5l0rvXatUW1irT8cCe2woWP3t+WP/9yo6uzo6FBpK54Yvje70DPpNsW5E5mZZ84dKyxtg1quIlFLYWmlxi9mXvzxlC2Zmak/bE27+77b2ONO3yAUCteuXbtw4cLuVv/QY87bDvkSV2pEw9jg7FCpFX6xTNeh0yGJ1XG1tQVZmefOnC6QRYd78vt3UzWo0cyZM0HtXFzgyOoUZCuThFFbAHQYqvOQrCkt3LRqyqT7MlL+I1Sr2KkkyW5GFejI2jru7Pkx33x1efW6J8AijJVKEdrl6Cjw3xkIo+rUKs/JIbA/YJEDoFkY1prfftkVmnznCKAvHjkt4sC+lIsXLh6/UhwxbdaS5cM++89X505fyA3zmRTkRb+y0CW4w+PiW8/XdET4ynu2/odWOiFYCAo4mxd5jpVr0MVfRir0CaoG5RBckN0/gF3BwtEr658OiPGCF7uwjAVUHAlVU01uFnzS5tuPvvaaOe++tV36RN908sAu04x5ce625wF4YhFaGPQb+IoHkwQR5Mq7/LCfq6XNiQJc08B+w/SJZf0TzxbknKZLRibGNTQosrJzQHjC+KSNG9ajxb9dwU6yPAh2EtjsrR8LdoHwmKwkqI46MAt8gcRs1HR2qFoVHTxvuRiLCYvJYBa6BnnKzGCBeLNA2QNrRKeXhPuXSW7o2hUrCQM611YvGIWgaorlVkK+9JEx3/z5S59FUzxQS1itZtcIv5qc05mXi8DUUNPU2eRqNrTUX8s8dbHCatV3VlVVapP+9Ny8UJVGNHJK66XTeVkXM0+WVNrmTXSUgIhZwy/88M1FUEJpQzt6rzySQ4JDoIDjsdrA1Ik6BPqSHGURu8p1lcVFiuYW2nE7bUUxCFauapNeZdSpuSqTVG/lwnNNaVG2CZRqgdYqpDvEKa1GM7xdB14Q5ZjNXECTiWMycoAEz6pdE/5RGVS5TZczG85frD97vvbMmZqMjOr09Ko0M7xRxEl21ChsIeqCVp8pM8en7nzrRK3AzcdgLrqSmZu191g6WUi3ftO11Te5j/nr/VNb2xtoZdoJDmq2WrYWfrwoZdyUH0aM3hIx/KvAoE+9vD5ynbR9opFnBm5kZaERJXE8l/3t6Y5XX9oPDir3TY7OP7gNrCvO7E+XjYkDay2pQNhWXF6j8Qpn9IFORYXStPiOOyW8TvQ6Y8a8DA6qMekeSV04d9eo8d9Fx38TGvmlv/8ncrcPpecU563owRRKuS+E1w3AyEMXOi2QBAwDZZo+CSpKFwLTsDIiCwxNAKCACDVJMsC8vkHpdKlvA5XqSEewFFhkVq0LohOCJAVK0j2vo0n+DkDMqNEWM/tmcYvInHfiXGFVq2Tek0/PDPX0F7ZWl5RaAmaNTvQVdeTkFZa3BSx/fnGYsO3c9kLfaQGNZdUhU6bOSQwX86rTtlaK4qW1Deb5z65NlovCEkZ4dlZll5RXNrZ5BI6cOzdeUZJV26EfP2HGmPjwAA9n0yHLUKuVy+VlNRbUttfembB4w8RH3LhciwWspNlqgJcVohBf13Kl/XcAJhHV/J3f4pJpsPoFlC16tFrFJdU8RIRCqR3nrdZrVAa92dPHy2Km7R64Qok8MM5XShAcodQ9ZEygC8EVSGQBcX6B/kGGzuLsvGtVwRFxVzUxDyyYMYFz5XRueYtS1ikNTYqNiUwcncA5ey6nqqpGK4+K9XeRust9/GRdLYaEYlfqdwAaGmoSZt0T7w2XbgTh5h3kI/CInD55TH3++VJFe8KY6VPGxQV5Rvv41+Y08GMjxs97cFb96eNX6/kLnlszDRzixqw1CIlE4uPjgyPOUF1e5uXtDkO2hvjt6Ikftu06mXa6qrp29cr7GzsFfLFbTGNM3nvHW67VXjxz7PK5NJAaEx0pk7ngXAil+fkjxiQZDfBthgB8gai1udX2OwDA55z2+pJrVc0xC5fdNzVK1NMVZZcICAgAtcMRZ6iruuYhx99lUrZl1Ikj/WTVHbiPAean7y+5dOqeF7+8uJ/XXE1EJBM8kT2VYoALUdqgnhYAX/PplLm5opS9bl5epuefSdzy3Y6I8FC7fygSRHFuTmLydL0GPhRCQqNSaTVabz9f9DUYnLzoNBn1qxJdPD28RniCsI6VajRaNCq17XcALB0dmshxUyaFeXO5HHFA9ARuZVpmgduYtctnDnOPGj/NkHWyTLvwrvvHDPO0uR+0izxiTGygC48vlAZERQR5Sng8gatnUFiYt4BLeAbHjBwxLi7aD4Sviwuph2JHj+bBvR3DSBdXnxAPweIwHRqvGEmAHIIDVry5ly6OmjCeLCf34oXxM+fr1HYX1VVW+gQEC4Toze4OJZgM2iXxbv5yuZdAi859exKXw62vrvELCid/B0BRnJmafrqorDxo9l/WLYj1dO4TCFXJRf3Ee8d4+8WEt6edvKw0ymfdPtuLWtj2FVcyjkclJIDWoRsJ6Obhe1soN0oKb45iJQFyOGC1ZS3Jz41JTKR3p0W3z+Xz+XQJoEgoPHz0xMTxSTxw3lmtX339fWL8CDIMaYOyrcPXPxisk3CcCYmAG+Qu8nIR8OHXugyAIb25sYH1OwAcLk/C52i0WpPAM8jXhUow6VRtnVoTV+bnKxM4e91QP2E0GLQajQu8eMoAh8MVCgTJgaDLYAkTsFJGg0mvU4nE8AobOAedzB0ETyjxHhYfKg0Ylhwyavr84TI4nbiFJgyLDAgPc9dfLSgur6rp9Iy9PU5SUVBUaoleODN6mK/g3JnzBSUV4qA5s6dGxQ6PbCzOKm9WjUgYlzwyKsDDRSRFZfK8J9yZpM3PLqyqqTJ5jB3mJ3bxQXKeUOoVOTbKU+jsWK7hI8O8/cJDwPzL5fJlHr4hwdFR8brSshYPN9HVrCzbcdF3BgC0jtGgUzSYlWqLolpV02HQdpq0LRrl6aozGY2ntTwD+XKb+IaZt0+Pp+eiqDS0u4pcO4yt8JldK+iPYHFqNsOf2gZhuE7lWnhynqdUDJai7LyA4Oj+Lv7N+ga40gSLIw7Yu8OAGfzlwCjPKPJxkcNbDcksCKw5BYHyj1tUoqyyzjp2TKzU0Hq1oKQqaOyKEdHD4sM9ZN35TVl26dDpvGZe0rrlI+XkREuzE/C/RV9tGLn+SG2KjmM08k0GvknHM+h4Rg3XoOcZrTyrd2XcqtkzWKYiULYRhDR08oRgeVj82PiEiXNGG69ezKtujZo167b4ICHHz9OnMV/Biw5LmLVkgr0PSBtSUrMa9YGLF40LkAnx2YIOQbadxtpUr6vXc6BJBh6wyggM03INcE/Cp7Vd30B6AgV7CKBs07/OqU1q0vS7A13ZiT5zGKFp4itQXYGmyaBTsHToRLDbwEq1E14rxKRASbpn95pXMk5yvnv/1btWrWWeGL1C+Ye3/1e06Z0NcdScdual2b8+kPKvkXjJ1Gs4Hd65PNEvJan+bgFJ/nF8C3zmBic44Ks8tynxgWnV9lJeGN7CLS3EERqsEukJaeJF+LoMiGhPorCi9bFYRWdLg6rDEBkXbTKgS289huL4a48enPjdfxaQvxVk6qh9c9PPE9c8ODeSsSa4LmQegYV5uWOSp+L47wFnUo9Ex4TS266urkHR3AICUol4eHRkdp1M5B6s12kryvKBsL2tZWQAfEZweHSE1Lb+JsecI7t/vmftYxoVzAsgkriXFpWMmjCFx+vR1803HBdPHQuPCCLDlG3vXJbPHe1/wXY/91cPjR8xa0ny/U8JxdK6IqIik5jMeL7AjgmBxJEsxUvjcO2cYs7CYb/srpS5WIAPX3r17Zqa+qOHduE0BOCogzu2r3jqH+3N5VhEEC2Kxram1uEj45mLDwb4AglYPcPNMxMatbGpXjFuxjwcH1B8/I8/3bNujUjMXibzBWIrWGmanH8HDNZqJhNnxxefrdr4BCnZ+dknT7z2fpvC7qJL6WlxSRNdZPA3hrCICVAIjy8Ch0ALaDuA9MqZc4kTZvoFh2HRgOLbd/++cNkDcNXORFftSwKsucEC7dddO+5asaInq+jikrJnX3j1wC/bvtz8fVBgwO0LZlOLdcp/FddqE5KSwfYSxx0A39nKAcs0hj8B+HxhQU5WTEIij9e/q3g3AmqVqrW5yS8wEFrLBOgSrM5AB9DXqLSdygY3d3gJEZyDfZs7BjnoXslWXs3SV/56Ze+VxkwzzwJo4ljACt4isFqEFvK24qVXXv30lQeQOgl7/gp1lb9r0NX6XBO8VA/vkwGrdrgiAesupMU1CaIEUT6e8CqxI8DRx/iOPVd1Bi2MrPBmIJAdhcnsIrVbvG+EBO3HAMgznTWn3CSw+s6wfeMzFmfM2jINuMiCHGXmgoAV/CVfthNz4r6jb70sAVsdhC7GpBsAyjDHtkNWwV2XmQ8vDgBQbdcne8DJThZDB1OAY/CDrelw9pGwF8lId8gN/zstgZGdEaEDC+xypoaTipEqDhmc6AHDnErxJwAj2JUuQ44iNoljig0wggUM+eZ3/kmO5vDsGzx0DsJ6/+ilEwMTuSYdWN9goTOA+sBbgCx2/rvE613rFEe+pxlzTsGn1PBDwNgMaIgtfB02XN2zOHZ8ROz45McEL749x52o3rJkSUzs+OHj16kDJ0wc5gFvtOodf6cgWwAjIMBvVGIcYHRUBIiSGmKJNDZhHGBU7EgyVSKGqzoSVPXhaM7ggMNuic02dP+YjSs+Sh33wLOEUArCXpHEmCX2JBZBLlhIt9j7c4VUAq9lAx9+8t+39+z6lpRTIA1AIMMUHSUMmowai8XJ1+eIgwm4ogwYDdrr/ZYnzsysERUlJfQom3B/YdSg77PZSSjvIAJZYRaMBk1XPwNsQze52QBn7o/bvhwWM95kNC2cfxuYwnCC/VS9vlugtsPqf1CCXik7u+gMFMlZlSlh+OePQDoS3GL1p1zb9owIyVgenrYyMnVVzPE1cSfWJRx9aOTBR0buh9z013uxNgZ5ewZkiCSouqKZp/QUKn1ESl9Rm6+41U/S6idt8Zc2Q8q1/l4eUnoWOhPcYnLzywXtPmR2MZm9xZ492CVALOJT+rYqgP/26twkspC78OSGDVtCMpaFp6+IOPFg9LHVsb+tjTu8LvHXh0kvffb4Y8hUDFZpN5AUHNtu+NE1I35bG3/4oZEH2G3HKqSvRL5ns1dCgJstpOO6cjq6EbLQc00Ap0Kn6Fd28grA6n5cAbhF4PIEXL7YpFddt25fX/UYHxt4rJKx1+kJYj2J8trW9bEN6AqAKXJEJLpTYgAg8wj+fV4B6O4JgZJmF6HMl9oGK9uaR/o7/xmpI7tT7l77iNZ+BcCjtKh0QK8AHA2PCCTDlG3vXPaanuB/ppYU9wKTg4iTeYoXk5pwvK84uGPHiqdebm8uw3H07WOrQjl8ZJzjHX3XhUZtam5oGkRXANasEjpcAegW8Lt7o9H641efr9q4gRTt/OyzJ17b1Ka4RkYBLqWnjxgz0cVViFYGvQAYf7LOnE9MHkRXABYsvd/xCkC34HC5fL3efHjPj3cx33/VH1Rcq0tImtiHoRJdAcgeTFcAFE6vAHQPoK9WaVXKetoVgIGcO4bgFKw5ZQg3DY5XABxOKCyAH2xNB122Gg450QNwPDZbE8WcHsapmC3CMbYeitv/0ECL28tiKznmZcdJYIFdbgs5VWeq4RhDafM7r8MrAGBBTW2XBy3NJr1R125F9wh2T1AjC+3lnj0nvAIAvyUA/8g9BtgDswu/Nez5Bm5QgVULFqO8OkNFZSHCUpKJfkqWAkVcmD068N6gGYNiKGC2sLtQTwhyoSJwgX0mLIVZDoiYzSawyIMOA+dArzjYwOGCFX2PyeNyeeCvQafn0l5VCcuBZzPNRQRhMhp4PCG7+j3hIAOHYDmhO3KRiwgOT6fVggDdJ/0kNAUPmL9/gHr0ligbAvLGQM8dQ3TKoUa5JXT0sKMEkAQrCkBJei5koScSAKdCNsDZjUMMOArhSY8/7bAJ7SAldCFNgsUwio6L46SESRLdS0ghS8ImALoFCMbgUf8whLcAOSy8rkv4GlBylIAfyEEDxd8pWLXoM1lFDQbQjbEFTH3bZ9IL6Q9J0CQ8Hl/d2a7XGSQuHhKZZ6+Ix4NBA7HUQ+wi7xmB/V5iFy+LlVdfXenl42P3CQkqaiWkLi4NNZUWK4dV/etSJHWllTjwAIt4sUsvXCRGLjIYTLUVZXIvL7pP+kmhUNDSpIC7C4ek7jnIehyyCn5D1ktyuJ3tSh58jtNeqYGcOwYnBxCUAZQxQxwokmAJKTKSmItSCnQhnRRYckA6WEmAdDCT8EKQDqYCGz1PxaAp0VJpUgCmTjfoUyrYAKBB649EwgrWWPMjes1Q9A4bwmKF35jx0Gv+B4q/U7Bq0VcKBOgODbsEFz+QcLSNIFyE7C7UE4Jc9AL7TIFQxPSSVSyRWEz6opwsgdhdLJP3igKRFJk1WGDlCKwcYc8osBA8nd5QV1VVW1k+c+ECyiFCkdhiYbjILyiwsboCuIhV/evTRc7l235IYRAAvqqiNy4yW7kajbaiuLi+uip5+jS6T/pJf395U311e1u7UCzpFXm9u3/ppgNeKuHxe0Meh8ttrK0z6julUhHpjYGfOwYnWRfTbiWRAQ5zyhCH+P+eYND77v1X7ly5yqhXk4PgHwC/lLs36/o+tayJaTVqOg0Gq6ePZx/upb4hkLoHFOTAH1/7fSEszPnP6PYWRbn5CeMmGOHzHhBCiVt1Za1OqyGjtx5CoSAgAP7WPQBl23dFnkYLhxT2AY+M6O/dqAVZWWOnztOqFDhuQ+7Fi9Xl5U6+vfhDg8fjiWWu46ZMlrnaXx5y5ezZKfPu0nSyH7e4mJ6mqG/Akf8f4MCfXuRJ3eWTZ824sffca3UGsUjQ0NBmMAzMaDmwkEhEvr7kW98g4GtAB3TuGIJTsOaUIdwcoAmRceM8c4qEMYbEFkGf9hSGDgQs00FIl+ACWDpYygTzKZ9u3xpES3RUsx+N/UkCxhgSFLH/sYERgXBSWVvULoYhppKjh3Cc9sHQ+Oa9N9AG4ME1JuNgfwj4VgK+0sxKCATwTQJYNIRbCI1aI3N16+pVhgOLwWObRqV2dZebzQYcH4IDVB0d7p7eZtOQi4ZwizA0dwxODOY55Q8EtL50XBhToK1BHdLoIseQE3WG0Gm6TdrdOt55moMaDSjN/ocGZhzH2Eokut1aAEAhMwHFnOpidLkBAHCa79t/v8nZuumVe9Y9Zh0Ut1kMYQhDGMIQhjCEIQxhCP0EXvd2t2zuD25MuTfLuuti66Y3Oe+/8ChfgH+HYghDGMIQhjCEIQxhCEMYwh8YRoPh/wAegErcyPxl3wAAAABJRU5ErkJggg==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4" descr="data:image/png;base64,iVBORw0KGgoAAAANSUhEUgAABAAAAAMTCAIAAACwmvJvAAAAAXNSR0IArs4c6QAAAARnQU1BAACxjwv8YQUAAAAJcEhZcwAADsQAAA7EAZUrDhsAAP+lSURBVHhe7J0HYBzF1YB3r3f1LkuyinvvuGAbbMAYTCf0HhIIkJAQkhACIYQQ8gOhE3rvvRgbMMa9N1lyU++9Xu/3v9mdO92dtNo92QJj3ufn0/TbfTtv9s3tzi57xooLGARBEARBEARBfh6w//tyHx8K+DwBZ4PN69ZoRyiUWpZl+XQEQRAEQRAEOYEJBALm7s6erq6A30+ThoTBZEpMTZPJ5F6Pu625ye100owhodJoUtLSlWqNzOtu3LOjvboStpPmxY5cocybNsOYVxSQydjnviwOMAHW74+XtY4a3brBUttRnJ6ZOEMmV9DiCIIgCIIgCHLi4rDbAtaOqRNHKZVKmjQkjpRXN5u9yWkZh/buWjhnYmpKEs0YEm3tnRu2lYyZOqNm3dd5SvusaWPBdad5seNwuld/u9W44CxDWib73MpimPYoXb3zs9zp00xfeHesfbOhSLU4PikdLwIgCIIgCIIgJzxWszlNFygaPdrjG/pP7AS39dutBzJz87Z/v+bO317XYXbR9AHo/0XRjneySf3ok69MX3hq8buv3nDWrGyFizmKCxSsWvv2V1scExcn5BWwz3+13+d1x9fuO3u8xrsg/uNA6cpnTLoK9/xli1hWRmsI4rd3NHZ2W2Bb5Or41OxMlb+3tbbbkJunF7t+4O6pb263MIwxpSBbdxSzmXBom+qkjBGpKpy9IAiCIAiCIBKwmc2pukB+0Si396huAVJ47d9u4yYAa9f88bfXtfY4aEYkZQdKyvfvCfi8NM4wKmPCaeecTyNB0uK1jz71yoyFp+5755VfLp+ZHrCxAR/J4OYO8OHw+rrsHn+A3NSTrFN5fP4ehwfS1QpZkk6lAE+eDZBy4BQHGFaje++bHY7Jp5IJwEurS7vqK8Z/+94pp+jM12r/G2j++t9n2D/pvPlvC3QGE2k+COdQR3nVll0v/N9OS8LI3MTuiuIRK+48Kc+x99sjWUvPyNDSEgNj3rvqudXOgky91aZfcMO8kSqafjSY9375zLu23HEJqeNPWjTVKJfTdARBEARBEAQRxmruTdb4Rx71BEDps3+37WBW3sit331zx23XtQhMADZ9+/XZS2bm5WbTOMPcfOvdv/zjXTQSJD1e+9+nXp21eMmet1++7vQp6T4L4/P1OeMBZl1tJ1M40RhnsvSarQf3NVuck085Va6QVxw8tFDvTtOraVnuj0yje3/tHvfU0xJHFrKvfHOwdt2Xy998evIF8rZ/K28LWDffe7v7hdTbH4zLzivoqwR/yN/Qd/JYdj7/bNuEi06fM7K9+NWtB7JPu2SJQcragf2P3PdlwR/uOtfg7bW4TEZ9VLNDoeqt5d9pHrz63Ekq9PwRBEEQBEEQycAEIEntyyksOsoJgMrn+H7Hwey8/C1rvv79rdc2R04AKg6U7tu+1e/328xmk0GrUtH1BtdcdeF/Hn7u+jujJwAZ8drHn3lt9uKlu9966epTJqS7uwMBfyDA++RkArCn1bLdKrvnvjsh9tor746fMPakuTOamltfeuyZ83IMCVpl0MOGvwGYAHy4Yb935plJMAF4fc3h0vdfLHrn+ZT5nq4bZc/62ar3L/F8lXfahZac0YUyuV8JzXsZf4DNHz9dqzfQdijWnc891TrhF2fMHdlT/tH6jZqlV2V/dfnT+U8/Pyule8cTv3p1baUmbewN/3hznGz1f2++75DLnb/0d7+8/sok9Yb/Xf3YtPtenVXAX2Rwl3/57xdf/6zbyZz70O4zs/a+dtdft9a16jK4umnF7178tO7KsZuef9Nw3sN/vmqhKtCz9tm/fLJmlyuw4k9f3MtNU4rfPu//mDPT133+/dQb37zhzLFKnAYgCIIgCIIgErD09iaovMdiAmBfv/PwiJH5G79dffst17T2RDwF6MOXn7/3LzdrNGoaZ5g/3v1w5ojcpfPGP/XsG7+8826aGiQtXvvEM6/OPfX0XW++eOXicSn2joDPB94/v3oAnHpfILCx0by2yf7iCw97vV6ZTC6Tsbf8+o8X5scVJWjJbT/BwoBCq/9w80Fm9llJ+YXsm2uPdLU19Xa0sTJWppRDoYBfBlp49cmDrhUVExZ+db3HF3iF2bMnbtTDrybmFdE2KNYd/3u0LHH2nElZ1d+95J1962kzet8+69HCl5/Xr/33ZsVpN5w3VylnGV/ZRzf/xXPjG5dM9mx8/v9aJ1577vwCV9uO9x++1zru1ovOP0PTserjrxvOuvK6VCNMN8xbn/lHVf4Nvzh9TNeeV78pjT/7stzPz7+p8fyHf3dx0qd3P6z99VNz/Z98+YV5xlnzDeUvrdTefsvpOQyz942zHmX/evcVI9sfvufTWf964OTkPuUiCIIgCIIgiBDg+ircFnVcst3loUkcTpulbv92BcvdeR+GP8Am5I1NyhhB40GyE9Ql5Q0wAdjwzepLL15xpL6TZnBsX/XxfXf9uqW1g4+OyM68/Y77U1MSf3Hx8qefffPkC6/h00OMHpH03gefz196xs43XjgrRxHY8Y3f4wm7bYYE7TLFLs0I4/yl11x1IUQffewl44EtU5yNqgBdzsxyP/9DQJWQvM2TqDvrOjIBeGddBVkdEJodEAIet+eRv39ee1rp7HM++IvL636I2XBwbPZ9T8VH76dl+zMPbrUmFOYlGROnz1wyWcfsfu3MR4teeMLy1ivqcy9dMCqL/BDfu/N/v1s945k7Z2jVTesfXO89+8JFE8gv9K6WbS/c+XnCnbfkbt7cNH75xfN1UNjT+fV/aV1Xa+nazdvnnD5l5UWPFr321twU+96nf7F3yrtnBF58d1VHwZSRSoaJm3DWvLGpDP+9pEz3lodubzrzmQsnksYQBEEQBEEQZHDMvT1yV68mIdUROQEwd7Znqu1Llyyg8SC1dY0fr9mTN24yjQfJjFOWlDfm5heuW73y0kvOqWjoohkcW1Z+dPcfb/jb/U+OHDep+uD++/92633/fHzypDGQVVbTNmPJWXyxEIXZSe+99+nJpy/f/trzy/MUiuKN/rB1w0A3o96qSBu77OxTT5138FBFVmZaXJxx5edf965bNc3fqWL4eUtwAhCXsMmiNZx9Q3J+kUwmZ+XwIQ8XuUqjHjlaGXB3eq0Bq43p9sq8ufkqoxEKRwkrMxTMv/DMX1y/+PQpBj4Fvketz8ztPbC/OhBgSLG4uGTl7rJDfpnfXHlAmZIRpyhbvb+Xlen0asbGMgF9ZnZve6nN5iWF1SqTvrGhygLN2BqK3f6ROj20WVZR2SlzVJYcmDBqnFKVFKfUZ80986qzLrl+wYQ0bkvGjZ1XuWnbYVlb6aaKrOyRCi4RBQUFBQUFBQUFRUxk8ClXAxpNuKjUapvN3tGPnp4ehUIZVRhErlBwTYGHzCqV0QVYlnU6nR6Xs6mqHD4BVqlRZYwFmXbKsqjCIEqlgtyhQ1ojr/FSGuNAVH1iqtalzr74F/PmTW9oaF7/8aevvfiW1WpdeMo8+fSTnYZElYkrZjLx5ZUGIyuHXeUa/HBzDTc5iCAQCOzase2lzv8bP7/kJrev+0V1Y+7vxl94rVIZ9bgey9anHmuddNlZCwoU5CoEsOvlpQ+PeuvduYmHPr75t19WN+qyxt/873fHeD5+8FcPlHnkk8+/+7rrzklUbHj09Jv3soxv5u+evfsak8a25Zm73vx0vZVlLnqsdHnaluf+ePe2hrb4EWfd9ui/CuL3vrL0oa45nuKtRybf8PYtF01Ve1u/evQPH3+3180yede+ef9lU+GL/Z6y1391znd1Gaf+5ZnLFo9RiT7CFEEQBEEQBEEYxtzTI/dYEjNzXZ6Iu33sFvOW1Z+aO9tpPIhKo525ZHladi6NB4lXefcdrMkrLPpu5RfXXnNJXbuVZnB8/c4rv7nhAhphGLVa9ejT75x+6bU03o+cFMNrr723+Myztrzy7Iqx8bqakoA3tHkBhmEr3Iq1bpMjINOy/tPV5jaffJvH6GeYDJl7mdZilEGZ0E0+rMIY912dzXjm1SkFo9hPttbR9EjaO5v+t/f3uvyd1/j8FatzM07974hxU7i7iH54dr146n9Gv/3+gjQaRxAEQRAEQZBjRW9vt8JjS83Jd3mOahGwUebcc7B6ZEHRmpWf33D95Q2dEU8Bqjly4OCubYGwl3mNnzU3b/R4GulHdpL25VfePmXZ2Ztefua8KRmGxiPhrw6IBXIXkMJg+rqs03j6ZakFo9nPdzTSrEi8Xs+OklW7K58tdFuS0q+bMu9SpVrzI00Adj6/6KEx7394ciqNIwiCIAiCIMixwtzb47V2jJs4gRF/De5gdLY0VdR35OYXrl298rKLz2KUg78YSwyP4933v1x0xvKtr78wP980PsPEBn/QD/2wz0McfBqMgE/nP32s7L1VW9LOvCIlv4j9YlcTLdIPt9tp7m1j/F5jXLpa8yOuqbV1lLVqRuYb6MNSEQRBEARBEOSY4XG7Kw8fsJp7BvajJaNSa/LHjjcYTc0N9U01lYHAUTXHsmz6iLys3Lz2skN73n7J2d5MM4YGK0udNGPqJddoTHHsyj1H1xaCIAiCIAiC/MTxc9DIUAGXXS4nj8AE19/vow/iHDIsw8jkcmgTWvO53eH3Dg0NmUIhVyjIVq7a20LTEARBEARBEAQ50WFfe+W1o59PIAiCIAiCIAjyk4B9+T93n37RlTSGIAiCIAiCIMiJywfPP86+/uh9F/3qt74hPlQIQRAEQRAEEYS8IfWH4wf9MmGiN0OyEmLefq7loe31YLWEN3ho3wVwGxpzbUkV+jUrUut/999JJgAX3nib3xfx3mMEQRAEQRAEiZEw15MLDuSKirinHNFPnher0y9/4AokVawpDgmuerDEQCWj0wZrLTJP+iP3ByhHkiKSB27rWX4CcMEvb/F53TQNQRAEQRAEQYYC53H2fQxIv5wBig7qgNM8CUX4v4MV5IkoIfDdwq305ZCQcDkeERefy+xXYoAqA7dCU/syByj2v/v/DBOAv59/w298XhdNQxAEQRAEQZDYCHM0uWCk4zmAG9rHQB53MEmgYl/ywAW41LCsAUoNXJGHFb8CEFlggK8atAWSOXCBAVoCBBuLzqDxvuQBaj73z79wE4Drb/KKTACsK/95119eWNPNMrqMov/853cb7n9/1OP/Pcu78u2vNNfevjxZRcvFzt57xl33ss0Fel729w+evHK8mjw7lU9/bNqq/3Y/80jXqTfctmSkgg1IOBgRVHz1n4dqpj/xy1O0Spap+HrZB94PL+q5+eZDd3z4z4kmWmYY4HRVN3PLk5cZgjtT+9q1F76Z+fJHDwzn98ZMICA0x5XErqcuuvSxA04P94Y5lpnyp0++uGk0zRNk8z1Lv7po6HoA3T5VM+sXNy4ZqSTv6at6Yvljmof/c+NYDZ/NEVUGQRAEQZAfhqBXMcBv3IM6HEF3ZKBCAhX7kgfxZcJy+hUS+x1+4Nxg6gDNhTFA3eiKAxQBolP74iIeW0QuifRLCOe5B+6Sgffm9/sDIuLzuJKuefqzyorSw5s/WTFv4cOrn75xtMrndbtdbr8vqnBM4nHZCv+7qbSuqvS5q8aq2PB0u0cWf82D9/9+Sa6CWffn+Xfs6w7lSpKC0ZMaylu6PR5obd/2PQsn5MlzL3119T8mGKJLHlMhuhpd9dGje8w0xbz2/scOquxO31Ep6hhL3d53/nX/J22O6HTpMv3m98rKSjd/+rebrn9g96HSz39VFFVgIPG4jkoPoFuXy+0NRr1uh9Pt8YUVAIkqg4KCgoKCgvIDSIAGINSXKCakWrDiABKWxUX6pC9I6CtGhDTJ0VeoL6tPgok0Hkkol0hfkWC5UNJACXytgQkWCv4l0kd0vI/QlgxMvwzBkgQmwMjPO33R2KnT/F4P+UFYUJyH123vyZowszBeBpUC7eue/aoxqyDOdrj4iGLa3CJd764n//XSZ2srtKPyMg0qNrr6INK05omtWdeeP9ZAU9oPffvE42/vdXk7Pz8y4vrlvs1rD3nM+5594/1tB6pU8dNGjTCqYRNC1QcVDdv+5isHxp42O67ng2/rp82bmp/U9OWTmwwTi4y20pf/8+KH3+7oVaXKqj7c7Bg3OslTuhq+y5SdpOmo3V3e7m9Z9/Yz767avO9Ixugpiep+jQsK0ZV/UnrVO+1TLxofF7AVv/TW1jMWj9veMeHSU9Ocfd+blx1Xs/I/j7y+9rvy3tEFsF+9q556+JUv1jdrC8Zmtn71FLed8vov//mZY/Ko9u/Xbtm54a0P6wvmZxz87N2X3vr8m7U9hYty6mGbO+q/efntVXsPx6m97735xuervu9OmjQ2VcX0hn+XZfU/P6u0H3nltY8PuFKmjux5/77nVxaXlSnSF41Tf/PMI8Hv1XPHNwbpbT1A+wDMJb3WrXTb1ssK5ueZAsFtWFfWqyjMy9LI67579ciES09qWfnykHUb1g+7tr6xRXH60pmJzuD3Ep000zJdXz3+dUn1nvff+/ygomjGCF2/1lBQUFBQUFCOqXBeRKQfyN1yEC5cEic0q5/fSDKiJZTFBUiV8FwiYbVo4b50NpQVISQrWCxcmAHKs3yAq9JPuPJQLSIxKJFVuDLB9iOzQkLKRGSFbU8wPfq7gumc9JXv1xTI7o3fy+APN03wDSp+JtD2/r03LVm64pyrb9/V3L37o+/2dbo5lUHdA09c8oJ84YqLZ8s+3lTl8nj7VR9EoIWy+y9dsWjJHR+VtXgDe174y0uZ81dM7Sj52g/tOCu3bNtbzU4+Z/YoU87S+ZMTtLJ+LQiLOuvM03WbdzVZO9vccf6cJBMTaNj8wYY2V92bv3+9bdLSi5dNq6856O5o/NuHuwK2zh1bPnnqm3K3x1u27sPy0u0P7JOfefbyc884OU3br+XBBHQVMBWdvTzpmVUHfIHesnf2J//6lBxOzxHf29ztTJt85sUXLkkr271qb7Nn55vPtI+6+MIV8wpMMobfTmitZdPLX5VbQA9fvF2sWLFiord8/cZi7+JzVlycv/PF7xog/S8Pbc5ZdsY459Y7X9owdu5pF+e3PvHg583R31W/6eXHnik1XDw7+aNHPtrsME1ZMnXcmGkrZuUp9rwV9r3hOyJJgn2AhFvKv/58Q/u8ZSsunq98/U+PHbHCNty/O/nUi89ZaF638r0ddR7yyrlAoHbHUeiW9sNFS0BufrGsycP4WyJ00hbcpIZPnn6+2JF29sKEVX94cE17VFMoKCgoKCgowy0DepiQyMuAieHp4Ym8CKULCe/lRkmIWNMBoXQg1nRAKB04VukDABMC8kMqQy8rDCpM0jl/+s8nH73x1tP/mJwCUdA/nwWOVsW6sk3//OUVK2596I1v93tgAhBeUUR8Aabgjuff+OLje88amSirOVCddf6Zp4w56cKzT1coSAEGPjQZY7KS1HGFOWkaOYlLFrZg4SLPqg3llg4Nk6RTc3WBjqbt5Vuf+u21K6645d/vbfFmjMzde/hwp1WTmSArPlTtqirZ5s0fm5ay6a0HtyvGFOTqFVHNigm3zWf+7po9L3+1a+Nq1aKTxuvk/b+31+LQlX929nm/fOjddbU2tz/e5Fn1ZlUgc0S8ihwRgGgY9APHlOh/5knTJ03I8Fbte+vF/7vi4itW3Pf+1tI6clyuPOfkyeOnLVl8UkrexMnjJ152zszGktbqqO+yg54vPX/xxNNOXuZvOFitzshPT03KGpsVzyZEfu9QhHYGc1WLIX/KjJljJp5y69LCdU3lsA2jTvvF2IlTZp21QN3U1uX1cvulUR+Fbmk//OJjkIeuLEiX++B7o3QCBf2wSUlpU1acdfKUhdfefPK6/dX9mkJBQUFBQUE5hgIOgd8v4ktwZXiBkryEUogQryIU7bvLN1QYTvIg4e1EC1eASrBWVIGQRBULSXgZKlFlwI0OVe8rw//lCvflEleurzxXnRQLElYyWBj8Hc6dDAktGtEOXyZcgtX7SvLSl06FTAC4H0slwCrVGp1Wq9WQW3DIxQRSDz4DAYVcxZz83PYtVWV7G5+9VK+S0RqSgAZkKq1Wp1MrWCagVMjs3Q53wG3u7e0rwH3yf2OEyZ57iXHNa59vV6WPNqlIAmlHLlOyM+/7dm3Vkd31H907ceaSy+O+e3frbmXm2Zelt5bu+npPwpKC/BlPfL36ycz3zzj38m+rvHxrkiHbKss/bZ77syc3xC+dlq3iVqNGf6/nmzN+4/3k0MZX71iWog4Eci/9ZOXjh/933XUvFTs8KoXG6YWvtVo7yZECWLmMJU0rElbc8tCu0u1V5cWrfzOZHBelnFwIY+UKFjQIXywnMydZ5HdlGkDPCijIsvBB/GOiCq7hvPDvldYXIgi2Q7aN9bpcXpiZu3osdqNSA9tgs1nBF/dabaxaBbM3Tg+J049Ct7Qf6nQgGqWMhX7YTyf8FoF9OT0w5XDXlJQY9RquNoIgCIIgwwTnREj3JKAkL8HYYIQK8zI4UYVBIiBeECW8TPjkYEBCuf2lP1EFooR+cISnR0hoQkELEkIpg8vgJcEZ4z3TqPQBBApxHn9flDYOgeRJN98se+nW++6+98G7390JPleomBRhmKYPHn0Q6j759RF38uwFhg13/fnBR97e3OT1kSkL/d6chKT9z7z5VWOPI6q6mCQsvXL07o8O5k/IVvIp0KAx99Ir9Z/cSb707hegTR2U2ffazqQJYxeeY/jqgf1jzpmubz/0zOOPPbNTPn7ERJPBE9mmiAS3OWXuOXNSkkz5qXpwuQf4Xqcpd1TZq/98/JPtNU44yJXf/OO/r7W5C/NHKFm2aObc7if++eDdL37X6PGG6cGfOnZSoOrrB/76L2jkmQ11EccFjgUfHmAfHaEDDX8AtS65teyzf3+403lkddj3BpuKSYLfC9umrP/uX3c/ePdfHukae9v4QrINq//26N33/PuDQ+mnTslUyLht6zh63fZFASGdOHvr33r2sbvveqh03D3Lx/bVQkFBQUFBQTn2woR+rhaQ8DN4mHBZnC8RVoATSA4Wg8Z5CVUJk/4FooRvPFgmrFleQumhMn25XOFQOhXaAjh4vHB1w6qD0Lokke0Tcnc+vUGfa4Er0CfRJbnVDlz50FfwxfiSNDdMaN2wYgMIuITsa4/cu+LKqzxuO3EQBfH3tnS4dfHJJhX3JCF3W2W7LCszLtDbZZYlpZoUnu7yshYn5JjSx49IID/LSsXRdLCu0w97xWiSswvSjK6uhopmiyY5Sdfp0I8awXbS7+2qO9TkjS8ckaaN9eGO7u6aOmfayAwteSanranCnABhv7m6vNkK36vj2gz00jIkvTuhKDfeb6mobXG4vSpt6siCpFgec9qnK5/LYXX6jXF6+cDfm2hvrGmyy3QarSk1NZnpLq3pYhhtZkFWolbp7CR6YEzGBIvPEKYHNuDrbGps6baByrRpI1J8dj7d6+ihx4Id8LuM3eVduqKceCU9dglyV0NttVmVPj7BdaC2O/S9MRw6Dk/f90JPC22bdsTovHglZPPbwJhSMrJC25ZpaGw4Wt2G98NktX8gnez668LP5j/+yxEKT0LO6GxTjN0GQRAEQRCpcKfl6Cdr9vMpSAJNDMvjghFl+yJhoYgSQWgi+RMW7Afdssi8sFi/utF5YXGO/hWiS3DQumF5AxULqztwSRoUKBYWCRJWISwY4sV//4NMAM6+4srBJwClBw6fe+G1NMIwf7nztuuvvZRGjg5oFhqnEYYp3vWdXq+jkaPmwf88+dIrb9MIx7Ftf0CidBXOMdTb8UDUsQMqDm2loeFBSLcC37v17iWrLv74H5OOp3cvIAiCIMiJCOdfxuzpChWPKsb9jSgA9KswgAselsIF+z4iGMCHjk4isQEq9iUNFKIM/B6rsDQSpNHIksFYRGpYaR7hHQ8rGlHmpYfIBOCesy+/0uMa/AoAgvzkKPnfbduWPPjLQj2NIwiCIAgyPHD+5UBeM6WfGxoMcX/DCnKExWmb0SU4+nIGLkMSIhIjivXlRJThGchpD0vpa2OgYtFpUuYJXFRcgQAJRReLjIfyw/5ElHjpP/dzE4ArrvZ6yP07CIIgCIIgCDIUIhzRCI8zSJhHGk5fvF8tgRqQ0i+nf5mBXe9+DODs908bdOci4wM1R/9CiAb7FworQ//ycLH+xfsQnAAAA9Z7+f8eYF966K5Tz7uIrEJAEARBEARBkKNlMHc1No5ZS0fb0LHbpRCxNHlMv/6Tl59jH73zRrlCQRMQBEEQBEEQBDlx8Xq8bM2REu5RQQiCIMjPAkNcgt5oamuqD3BPYEN+EqRmjYBzdldbC56ykZ86iakZSlUsjwBEhgH2uX/eOW3eIhpDEARBTmgsvT1avWHK3IUvPPjXk049k6Yixzd7Nq299JY7ezrad2/8LntkIU1FkJ8glYdK5i49KyUzm8aRHwn29Ufvy1h2265GL02InSumqNMMQ3jIeuhupqH9mEGre8KWL7OsTKFQ0kjs+P1en89HIwyjUKgGfnCTCMd+v8Kx9vasX/mJw2qlceSoYWUsdJu41MxFZ55Nk4T5eepfJpfJFcrsorHT5y6gSQOxadXnLfW1NIL82MDoJVcq45IzTj37fDh8NJVh2prq6yvLYALw/AN3/fpvD3m9LpoBJ+aDJSXbN3s9HhpHOPInTNPoDTQiGblcnjkixxQfD2E4lcjlQ7vVlp4R3n3m4XOvvQkmAM111RNnzyOvPQpSX1Nrs1hoJBYqS3Y5rEOp+INB+rBCaUxOg8GZV+C7pf42G585FG49SasibwSKlWNzWv9pVifAKEHeVRVEqVTTUGzQLdm06tPCCVNwAvCjQyYAusW35mcZ0uOGMjx9d8g6J9WTZQr1sBjg3Gs2fCCLBd45Z31e9/a130yYOd9g0kP/lMmGYtykNTIB8AcCvtf/+68b7/6P09Yjk0NTx8d+BS2vtuzQkZK9U+cuSs3K4VOk8+KDf7v2j39XKNUK5Yl83a2h6nDVodLJcxawcqmTUr/P63I4y0r2+APMSacs5RM7Wpo629rHTp0OuXwKcJT6v+neR2jkR2Xjqk9SMjIyc/O5Xi8Jn8fjcjoP7d2RNbIgr2g0nxjeP7vaWvZu3ZiQlDT95NP4XOls+ebLgnGTktOzNDojTUL64XJYPnjuseWXXw8+PU0SxR9wOh01hw90tLctu+hylqUWETkB+LfHzb0mnGEO7dnR0dYy4+SlOkPMB+KjF5+65OY7aeSEo2T3duj2arWWxiURcLtdzQ216ZkZao0GhnSZbGjvIiRnBJlM8d6zj4YmABNmzgmdX+pr67Q6Q3p2Lh+VTl1VeUpqut74g74n5c3H7h9CH64+XNre2rz03ItAF0/u8F86L0UlH8qp+eVNXb+ZIVMPaQLAn5eP8rR+dNWZkCcQI1AdvhrqDqU693AZ1udzh58TZUOdzcKOwEC05esvT4AJQPjhoEfop4b8vNMXK0fOTopXWfxyi4e1xiIuP9ve487QeowqUMUQIO9ApsGYoXXhKNRXHEnNylOpwa+FOJ8bK2CW/DuimV0b1s5evMzrcZKmh8gx3y/Kui8+nnLSosy8QoVCAVMd6SKXK3dv+HbmotOUag3M3eVyxYkq1p6u3u6OEQWFSpVKoVRIESVoRKtNSErtbG5yOGyJKWmgapvFbLNYUzOzuL5BOUr9n7R0RdTW/ihSV3EoLiEhMTUV9jxKFUICytRotXpD3OH9exKSUzQ68ja98P5ZVrLPGJc4YdYClVodte8iIpc3VJWD92+MT1Br9FGbihISf8B3YNdW8PxUGpjDRx+ggUUF5q4xJSZ5HPaDxbvzx4wjZ3Oub5u7O9NH5O3e+N2MhUtCU9yd69aA9w/HF74u+jANKnKF8sCubVPnnRLa2hNMWprqk1NSoav32/XBBKxGqVS1NjeZTCZwD4Z+bgr4wWc6sHvbmKkznXa7pbcnLQs8J+J8tLW0aLT6dIiSYYqcNSQKbI+lp8cUn6jV/aBGV7x13ZD6cLLH6Ty8f3de0ZgdjYEpeYZWR7Q3IioKGXug0Tk9zS8nznCshM7pQzuz89WPyivwH131o/p2cI0CEefEo+nMULW+qiLpB598HkP8fn9DY9O69ZvWfLdu+45ddfWNGo0mPg7M/Cc2DSC/ScCx9PsZl5dxxihuL/Ga+QaGJsEOMRThOrTP7/fB15ONCPhAospIF86+AHILEKeQoTcFcmz3C8K8dLa2jCgs8vtcbpctJuFa+9nAqxF2WaLA+ZUJGEzG5IxMq8XMq5ocQaJ80iVCcgLpn+tmIQ2ICeiTZQPxyUngiLhdTl4b4f3TZunNyMlTKNioHRcVr9sZ9jMKMjjkDBp1aAYXONA6vX5E4aiO1mY4XgHuZw7+wPGE93CH3ZaQkuL1OKOOkajwxnJiAyrjXZiY0Or1fi/R8FGdm0C4H6eCQMP0kLldLmNcAv9dMUNb+4GBLx5KH84hfbgVdhma8PmiXREp4oYjQPY5Wr0ShWz2UR7EfonS5Wjqghxtde7mCNJIcMSIKiBdoDrfzk8aj8dbX9/Y3NLih77oD3R2dJSXV3h+gndOwgSAs4kA4/ENRcCiuLGEHtcfRXiz5sLHYEt4hUQl/igStl/BFCbAymTc6aQvUZJEnD9OcKBLwogVrQEJolAqw3VLmgrL5VJOEP0PzVLI1VsZG9JteP+EPzK53Of38lHpAq2RI4ZIgQy20QoUFRjdlSq1zwedlsIfOB4ugZbk7zIYSvcOa/BEhd/NWOG7drBuSF19Uny4/eu1e3j5ftOBzl5XVIGQkMPPw7UVTIdE4pHxSTHx45jdUfRhcLa4MLii0X5ImoaZHM/4/NHp4eKFqkR50Y2H5PDhI3MXnAqfUemDy5q1G1ft6v222L5qe8f3e3u8vugCg8snn63+eq9t5Y7uNbu6oHpUrqh89OX6b4sdn21pX7une9dhS1TuMRSujxENhieGSwx6ID3vR+l8xwyVSjl27Kg5s2eOnzBu3Pixs2bNmD5tiuon+FAj/q5EYlFuf8zi8XO/JpGDGknYyWbIFDyXetoZ4r9tkA7J7QMJ9N8SDoub2VyitFhJicEJ65c0pT8luz9/6/4Jb9w16o0/F77+p4IHryvgTpkx0NFQ/Pq9hZ2NJfA172UVHP7fizQjjPD9ChOS3GdIkqWvsZ8DQ1IRSHDFR4S2w6I0JaqWFDne9E+2aih+HpwAQEdUG8FdomEi3EkiVqHNIGKQsbaf9qRIWMcO+0Ohh45PjqooUfi6Jzh8H4dPYs7SpE8t/IGLoK418OlXO9pam5edvignd8TyZadMmlD0/fpduw92ewc4n9CGAH476F8+zoejvn0QCdX9wTkmfRgc/ShXRMEyZyxeMF7VCz5JVFZIYAJAjl4k0PTf//FgVs6o3l7zrb/705Yt2+Aza8SoM848T8q0atuelp7k+enTCkzjcybNG5MzKfubXT3i1Tig+U9XVzNjz02dkpsxvXDySaMyJ2Ru2m+m2WLA5r32wRHdlOXxE3Ly546dNqdImZ5Q2eSk2bGwv05WXOMA2VfDDNT3CH19hgtHEaMefvJjPsuyCfHxEyeOX3jyvEUL50+dMik5Ofl4vv/H7fa0t3e2tLTZ7XTFFw83AeCuCru5a2QhaWlkGuoYpqZOXbyHsZrDs0ICs+oB+kIgoJ+zSLZjV3+h2dKw3886nAN4xv3gzJpsBhkmaFoUzoCvuyvgd9GoIKQFTiE0zCVG4HRYNCrVDQ81/+rf239xzSyDzi7z27e+93uaLYG2+r1b3rtk4tjMze9e3FK1tcNm7/R4aF4EUftFt41mDgTkVtmNWmMqjUdC9isMj6Pr4O6tQGUXucZqbqncs4PEuEdCeDsqi7dv27q3pLHv+SBS8Llqm1psLnKVlsPRWFLWbPc7uuqr6zpgaP5h4Ha3T2m8sDJ5F5Pk9Muj0sOFKLyvLq/8UJQrcOz0b2upOBKtE0vNju0ljX0P5fB7HJUHS2u7HFDZ1nKEHK2tR7rg7HfUwPb0v0iiUhtqXAlwpo1KDxdalQ9TFQXDZC8hPDBOv8IiS5bJQP8RBN2RSHpr9hRX2kKrr6FflR3h9RAEdHWww00jwA/cx34seG1HCatN6fSooxLDhN76wB8jKkG4g0BLhuIDAme9Q9Y4rT6RxsMIb3CIODpL9u6C/r1rb0kvGXTcrQfJeFRa1dQ3nAwEsYs9R7oc3MV30k+KOTPZypkRHceCbR4VsJPcbkbsqUyuaHUIL+2l5UFDvIb7aGxzVlWWn75k7rlnL9FqNWkpSUqlMntE9lnLz/U6rbsPdNJyQTgzCUISQoeM2x7hQwAW4fArol0TWn7gKn0MYHfHgNDGh4vEPkzC3OZHuSIwKDocjqSEeH1zCRyPqFxeglcAIti3tzgjMwe8/7ETZrjdbr1eD58NjY2PP/HUk08/V3rgoNfrpUX7UXqw7kC9V6fxd5hZs1XW0WpNtHpGjM/4bp+NlhAGHLLPv9rP5uZlFZk6Gm2HXl7f02YbE29QZSQdaRB1VAJmi/W5l7emz5uekKmzOlmbW+b0yUanxlVbFV0WwQ3uwx8Ad9/u8rk8/vImd4IukGjQgehUTGmNt6ze43aDzqMgKUEFRuSCHjbsr0/K1TW09BRvL+6xupL8HrOj/sO1NQNPorg0cjB+4shlMgWHTCY7zm/+7+zqamxq6ujqam1rD3/WpYw/DmBVMFKELpaV7WI+f4NpfnvvyH/dWfTwnSOfe0DR0x7K7RPeB4Dj6Y+8ac9ul+3ew8ubHx/a/p932n99l+6Mc6OKDS5ks8i453tit+5Pd5vCsyKFDoK0T0bncsLdvkY+/b7KdranW6gY7AgdZ8n0nEh0mZaG0vzRs+VyRW/Jbas+/L63h0lLYGxeQ0v5xqiSA0rJxmePfHuzSp/WmrJMFZd2ZO2t9ZOZ8n4K5CRsv+jGBAew6JJEIH1Vlfe0V6t6zD1RWSDkOEVaXHfJd99u3bnzvQcuuv6dckvrCy8988W3G1b9946/f1ttq1x75yMvbtq6/a3H/7n6SCetIAFLU8kb769qsYe6V+1r1971brnT2d1U09DlidyA4aRPYyHx+zyPbai/ZXWPl1FGZfUJTzDMNRTRFN92lG55iUn/m5750+/+9Y/Hn/22O+KmwZL/Lrnmtw893xCcondVfXPT6Zc8uaHO077pyT8+u3rnzp3fvP/FgaE/sTcE7ANnthHi9Tiu+aDyzrVWGNaisqiQvSDCR6EZ0hTXP7kwMdeoHecF7OWW1d1v7G7y+7xRWaR6RMew7Xnn33947sF7rnjgSPBRq5b2kodu+M3zoAfuCHCArn7zbSuNAME+Vv3xn57a00MTTzzogYiUkobOKz9ubbFzk9t+uZyGg52ZgxzEICQeKkmjUQeICJzfnt7tXPBCmcdpjcoiEnEEh4Kto754zw7o4J8/dc9zq484q7d+vGn7zg1f/+tvT6yp6e477NEcefnWX7/5fXm3k4wuXpf9yH5oY+fON/5889+/7Ww98u2Wrdt3BNukVYYKUQ0BxpIQPo/79T0d2+rtEalBSGliFJyNkJpUXW63t7qmfua0sayMPkplRHZ6h4X9+lv3+k2eGTNmNNZV1DWZQ+WJkKbC4IyOCJ9Mbs4bSBhmZbltf7OVFIrOEnVYOj974o+333DnKxF2dwygWx4pUvowAYaaQMDb7xYg0nc5zl22pLv4e1BrVAEQcgWAfHuYVv2+zMy0rs62+vr6hx56iDYRZOXK1Rs27bz7nvujqoRk9dfrbLUt1WuKU/T+5HimsrL11ce+Dmh1Sia6ZH/p7OioaWnPHGnsKa7q3naovrR651eHvv++QmnUyyVU37l9j1+ny87Tdu8qb1mzrfTDtZs+Lt1d3KRSK1nOzxERziNq7vY3dXkVcoXD5emx2Jvbu5mAR62RewJsXbvH7Ykaq4n6QS38UQjPAj2sX/WOpbns+bturNr55cqVX/3+rnv2Hyz58KUHeacrWsJnsz8IZJs5YDpnsVjtdjvNAEvy+11ud1d3T0tLW2NTc2trW6/Zws/6aAlh+DahBYfTCc2GO9aDAFWgpMPu6Onpbe/obG+HvtBptlhgTsgPGrTcoHDfHHB7PFarrbu7Bxppa+vo7Owymy0ul5sOPmFNeTweMlFhGf5eUJoacQtQcKJ8cBOzdjVz5tk951tefVVx3ba7X1Y31WtL94UKVJYwPZ00TM78BPi+MElOcv3yGl4+P+em3dOXNGeMDJAHUUUWG0gWPJX27ns6CEDDXNv+jx7U/e/Z90MFBhKyPyRAdrtPGiyyPQeU3H2D/DaSxMYKn8Vq5QtECTdO812TlO4vdlu3Ts0Y4kfA6KkKrFm0iDn/AoaVM7vXvNzVUBJVuL8c2Py8q+nD1vqOtIv/fcaKf8Fna6dt2dW5RUUDfx2k0v0KCokKbFulWX7r6u52zvmOyiJClBlB4rglN950220P3DZuzZvfFxe3utKvvOmOu++aVf7vj75d9wU7/hc33/rbK5emFn93QPoT71sbS3ILZ+XGR98Jl1Awe/HcUbqhPaA1dkBB0btPDi7RwAcHbYveaFcoB/qpiVdRMAqB8ChNPEb6H3P65RefMSOZxsJJz/Dv28lfhmGYxgNre7WZCRAq/fxD39TbgLtuWT5y6G+6CMGpCIjaTrKRL+yx3LCyl/upPiqX6jAsJTzKKaYvq09A20vf7gDNR9btE0gPQz1y3rlXXXpqAY0SWos/72BSB38Me7CPNa9/9qMjx/WTzY8CAQ1DzuZ659nvdXhZTVQWEdL3+A7IBaiE6GuTi4RVDAr4i8/scd2/qccDY2lY+ZBQYzkK1BkTLr8OxqPbrrn6TKaizpU66aKrb7ntjttOT3IdONIOpycB6soPZlx9zVkFCTrwZ+Xa+FPPu5aYyUO3ZqzfaY7LPeOiG24lbZ7avWu/Jex60RAgWuOgcQqJr691lrQNcImBFCb58Dfi3GSz2RPiTImJ8clJ5BUBXVbmw89cH33k2LrGGqc2Gw3s0sVzvlz1fag8kchFRKF0CHJxktRP/K8Vmw/AhkWncyKOceaKy5aMHRHTo0/FISoM26+gQI54HyaVSclwd4WXUA9pa2v77fVXJHQdIrcJRZbx8u5Z5AYkJyWae7uh1k033cRl93HS3Pm33nrbG2++G14+XBx2p8vlmLt8QlGiPNvEFM3Jdwcc4OXYwHXuVzhKiIvJMgaVvOdwU/ve+l5LV/fB+qZDDbBxLnIXTnT5KHE5nAqNyqhgu/Y31H1/sHLN7q491R017S4fWXMeVXhAAT34AzDIyz1eP7iMLodtdJbKZrVoFWDurNUR8HiiqvgGPCeCgB4UKmW8nNmx5ptly8/saKkp3rn5wut+2dxYM+DhPvrhQiKgZLC1rq7u+vrG0tKDGzZu+eLLVZ99vvLAgcNerw/85kOHj6xdu+HTz1Z+uXLVV6u/XrXq25Wrvvnii5Wff7Fq69YdTU0tbnf0qOHxeh0O4u63trZXVVXv3rPv62/XfvbZyk2btzmdg11nBM8balVV10DLa9asW79hM9QtKT2wt3j/xk1b4Ks//3zl999vPHz4CEwMfLSzRkO6h8sNewRbvm79xjVr1m7atHnP3uLS0gN79u7bvGXbN99+9/kXK1d/893O3XsaGptgqgOTAaio02phAiCXkyf/hZ4HDdAQlPFwT/UB2bSNyc1ikt0NcY1HjihGrd+as/+SP47Y8qXc3A25PR3MxlVMVy8pCbNqbiShxhkm4YnhhBIFpeSBrvaOnVyYJ8B2wUcr/P/H1vjsOdk2zpHoE9KZuMK0Y/VluTsCtu4W0nFJNJhFLlt4IbCjWbW/BHypvvIRXZMEIloD8XldgfbHPXvTXbvidLPaUoou3bSJqWtlJk6aOGreNVGFo6Sn9XBX+et1ZY055789b+QKg0I/M315wekftbd22Wte6WouiSofvV+8EMKiQVGoDfNfbeG9T0K/Aty+RKAwJGjlTKCrs33m6WM1zRpvlkEvV02alte2Y9d2ZVFWslzGxhfkeBua7LRXmz+96y8P33Vjampy5tjZ7+/tYQL1z6/IiIuLW3LbU/VmKBBoLd6SPm6cggV3+Lm5cXETL733SDv53a1+7xv/vPe5Z2+Y/dsvONfsyCcnX/HfUv6qvTTef//9J/uxb98+mh0JGXP6DTogfG5pm/u0tztkcmVULif82ZFoDKJcU1FqBCJTOIlV/8kFk0alDezQTjjl9MY1O4g6maoNnzUtmjee/Eg4/5Rx259cs6fLr4hPNh6Da41kZ/udJyCZz/3wkO25Yg+cB6IKEOF7Jt2psP5JwkELChO5QgXa3t4QHBn7FSAS/F4ORULOmMkjyKyHEqha+5Fr+oz0/ndalH3x1zFxcSfd9YXN7ef62AN/OunXL1k3XX/ytKe+3/3+zXNSE+MKpi36/jh+NdnmzZtpbw4DejvN7kfEsQgKn1Xe5cl9olGhIr+eREroJx9yjIISIvxAQE5YNCgHuhR/W9fjCF3C61cgssGhACcnaAfOkSU71ionFpj0CclqlvF6LCm5U0bGhZ75Hqh7f0VGKow5p97yRF3vtj9lXfrc4Q+vveW+8nbSwcBxkclYaKTy3VeKz1mQpzEkaBRQ1e3yZo7NNx7dCj0yqFD6dMvteMDj968st7VYPeFZnAB85ZCWiIDt6fU6sstAZ2fCledPcH7TUelJSNJMnp0kY5n0jDQH+ZGSlidCG+IJs8G+IxsBfPHrxZYG8yBXCyOqbHn+rxc98IXd49vz2p33fVjMmasqs2BsqnFo73sajH5aIsJnifRhoglSEtwV3lcJCefkUJqamhbNmb4ovjfk0vBC1wCQoZg0BOLzeXPzJ6amptx806+sVuvGjRuhOnwaDAboS9nZ2Trueceh8lESAG/b5T50sNPgD0A5e7PF4/S6vIxOKY8qOYAEAl44s/p8F1570i9+vzgfBr1bFqeduwA2knvFQb/y0cI4LTaWCVx268m/e/aqW9783ax/nBk3f4qClXHGElV4AAE9+HwBrw8+/d095kkFer1WNj5P29PbDbkwCSGT/fAq3IEgTfMdLywL9OBze+JZ9vkXX7z9mmsWLjv98j/ev2J84QVX3MJ5n30lI2XY6ezqPny4bNeuveBhr1+/qXjf/tra+o6Ojs7OzkMHD23atK30wCGrzarTakxGo1FvUCrk4DFDfn19/a7de1Z//e3evcWWyFfstba0VVZVlxw4uHXr9jXfrdu6ZXvZ4bKW5har1RK09mggHSYbxftLV3+9ZvPmbS63e9Toonnz5sybO2f+3DkLF8xdvPjkzMyMtrb20gMH165dv3Ll6kNHysDRp/WDwNyjsal5y5btMIeBT5gkjBkzet68udDO3HlzFi2cv/Dk+ZMnTdDr9HU1ddu27ly16pu1328or6iy2x0JCfGpaSkpyUkZGenysFckQYgYRWi6XL6TUfuZSSuYCaue65q/eMaypH2HmA5FBtPSoa8+AjPbxjpGqWW0eq68l6scYah8L4FdDoX7CCUOIgx3LZcEQlW4vgIB9yrGVvmS3+/kSwaFbAFXoO9LqZDM0GQ6OtdbA/bfGJlI4JriWuvnIX18/6yv3tzw2lsGdlyFs/5/q99752AZM3Xq5NNv/RTOPFGFw6W9ft+3L5/jcukLl7++eN5ZMkbm8fjcLt/YCTOzl77sVxq/e/XCpsrNkbXC94sSFeXRGVPOea/d4SW5PDQjEpoXhqOz+P/+/tLie2/MYVXxcQkqmA3B+ZNcE0tOT1OTt9awMMKEKga87to3uuZXN7Su/tP89d9s7dn1/t81d+ypbF/zxC0jTAzT88FHK2dNyGcZ97pfLfjvtZt6N/35rDoFuZHb7/e43aYLfn3ll298amF8e3bvPfPiJaPI90nl4osvzsjI8IQxatSoKVOm0OxoQHWhE2SYBNnf6v6iWiGXEZ8jqgB/5Im6+B2nMUq/BMKQ9T8gKdmTXUxxc4enZ/Pz+zMvGZPE2ar8jMfXPrrx7oWX/O2dQ+0D/zYQI7BF3C86EUI3EkzuqZ3mJk88p4++AtAt+xQUVFEoTD5It+1DJlO8XBoAbYd2nmZEEDFE9MPd8tqDX848uwA6ZjQHtrYu2lm3YdHWpx7b5+D6WP4f1v3vesP8lzbsuWVEw1Pec7/c01C5Z93imF+R9MMxb9486Mler5d2a48nKSkJejvN7k/Y4eiTIHZP4JavzSq1PiKXOkdU3RxcAgdN4Bjw+BjiM379VacH+kQQmhEJzRs6vWv+ffWpCxe85fvFiglJ/BYf3PJumy5+Uk4aPV95S+499+Fxb1b1ttdcoyl98TvT/fXv/HrcFW88e29RCu+nuvd/9NCFpy24svyiZ87J58+fPdWfvPzm5jmLp2u46FFA9MPJAPgCzJfldkYeNcmg5cNGdSpNLW1lFXVwhmH27m2NT0yeP/Ocgs8Sk9uS49j6hpbi0jLuSn14lb6v5vRNUgjcV0QBZfa0eFqs1PsfoAQHn8sz98Ybz9q39X+b/vvhl+NvvHDysff6wwnvnCEJItqH4RO8ZN5dCUnUwiiHw5GcGJ9j3g/zv1AZ8nslaaJPq3mFk3vN5vjE9AMHD0PLWi252gGf4P1Pmzbt9ttv379//+TJE8KrhMvIgjSVwt1TUtbtJaO/uawqb/zEmpIGdW8bayfPxh1EtHoN62mrLS1TsKwiXpMxL1sVp9Fp2abSOmV3G+NxR5WPkuzczI6qHfUHaxVyuV+tkKmVrELO+t3WukZFZxt/m42I+APgiTpcXjdMAvx+u5M4XSwLXg/kBri3VkSWJ32N6zPkIAB9WaCHiy+/ZPSYCWdffPF3JSUF4yfMPf30Jz7cPqtojNxpDy/JC3w3aWf4SUpMmDhx3Pz5J82YNpU84o98L9mFpubWbrNl3PjRpy5euOyMpWecvmTZGaedccaSpUtPBWd6xIhshUIJW2k2m3ft3rtu/eb29g6+QSA+Ia6oMH/GtCkzZk6DMMx9OBsE+p+hCDC2V1XXfL9u444du6HcSXNmzZs7e2RejtFo0GjUKpVKrVbHx8WB456VlSljWY/H297RuWfPPpiHgJb5RiBgtdlL9h/4fu36ktJSm90+edJEcPpH5uXy7UBDGo0mLs5UVFS4aNGCk+bOjo+PByuoqKz6/vsN332/DmYOcUZjYiK4eRF+l4yzCXLKd/oYl4+pbmQKpjMjOkp1O3dWT11immXMSGU27E5vmLJwzOpXPC739tXM6JkMoyOF3fQpQPwxDRPSeWiYfg9HKHEQIcW4BvsCnBK4FBLiEyOEL8CNFOHpECWlaRgCfGscXMDldPV09/AFSAr/SRuD0rRuSGat+BtI4cKbmNZN3755T0kps2D5DUt+/W5Usf7S2bQ/Y9JNzMjfzTp5uUwmW/f+b9d/8Nstn/zearXGZc7Y3DUvZdx1Pa1HomqF9iuUwsWj1WjtafnkPP3vZseRXI6oAiC8DsPxWtpeef09z5kP/H6+VqnWeQI9bg9Mmdt7FelpWfbOHjdU8vRYWYOB/6GKI+OyM2bDLDlu4viknh73yLOfXqz5/OX7//vu993Onk3//jD9r5dmQKnWlpqxN50xkYmbPHNpQlJf7YkX/J/q82fWH9zakX3GlFzyK0ksXHjhhTNmzODDJ5988umnn86HB4BTURRwMGkuwzy9LPHMETaPx0nzgoT6BhFukApXPgipfIz0L4Q+NTff59mx84t/PlZz8W1LQm9kTcg9+amPvr7Y/srlLw583SMmgjsaAaTwudkmxVsr4tPZdvLrUBhcAVqTCFecqoiEiWpoFidej+ua0W7Qtjr4E25f3ZBAzeD3DsTh//1rrWfbW698//3nL72yrjn8R5HxV9+w1BhXOG9qa2MLb7ZhZM28Z2Hqns8e/es/H45lGcuPAPTkU045hQ9DD7/kkkv4cH84/YLOoqHZDPPA4oTHT1E67b00g4dqmPsMhUOQRumxIMn9DpC5s+HTC0wLc4P+c/8jSDZgkCMokbild725btOW+8cffObF73u8TOemZx78uvvci85P19MSTE9Pg+ekk2YpGFXCzDkmlwtmfTQniGryhX/55LstW25x//2qRyocTM+et3/18LfTbnliJhmYjhLowwMKyRqVpLp0vIHxwRgalcsS1USem0CHaSlJowpzZDLW+4/7PTt2NP/jnxO+/+a8S/Og7Ijs9PGjR3KVIqpEHLTgUSCHL5QSBI751DTFmYU6GffGq4i8EFytMHKvvt3w9+V3GW6/+hioShjS3Ybah2Gb+V0Gdx/cj3CJuknsjjvuePzxx48cOihj+8qQlQykib4O/Pe/3fnwww/feuutL774IvhhtHIY11133VuvPRsqHyVnL1uQnOqKL/IdKms7VNXlTEz2JPW07fl+VsNL+n2rWJs1qny4xBn15y6fV7Zu3Qcff3qk1Ro3Pqupou3AqpXu/V8VVrys27sBPMeoKuEydvTI886au/HtDz5b9e2Bio5Dpc2VO6qPfPNlRsWHaQdf0u3dHlW+v2TGyxLUDl5GpqvtDvp1oB+/zx+vC6jITaBhVbjjBjohgfB0Tg+BjqaPPvh4e0ljRVVX+a66Q9+sadnxnZAeoAkiw49CoQAPW6fTpqYm63XcvWxk9QuTlJw4a8bU/JF54BDDcSdvAlWrjEZjZmb6pInjFy86efLkiSruB0qPx1NdVb1x81Zwpkl1hjHo9VAFmk1IiDfoDNT8BHC53MXFpevXb25oaIiLN4Hrn5+fN+DTQg0G/YwZUydNnjgyPz+/YOSookLw7ENr9x12x/YdO3fs3N3Z1QUqHDt2NGyhjpup8gXCgf0dP27MggUnJSYmgp6dDkdVRfWmTVsaGpvAkmihIPxvK3QNABjJqDlM+kRm7DP3tc1ZWJsxAVKmnsNUVzI7Ci/2VTdNKVst1zGzuler2sjDGaAK2X2uZ4QLb2TBcB+hxEGEL0cDXBX4iApECU3nhonILB6YpHBh8kkCwQ0OuN2N4IIHC1Mh3zrQt4AUnXSFKXfmuOzET168Y9c+ZubSayctvZVlB/vtn5ei6ZdkjL9AZiqA6ZfH46vb+/q4hPq2g+/Y7XYX623xGlJHnzN61hVRtUL7FZYy8IZ53I47Z8gum0DvKonK5YXPCnHk6+eq45fecvYMlVwWn1RY76hp6bQ2rPq4bOlZZ89L+WLrPtjOipJdhklFcUKeunHUeTf95ooz5zfXlrRXfPdY55m/nMZtQHpG/oEnviyGs++2VV0dYRehM866Y9r3/3nTk5A5InMoN7LMnTt33LhxZ5555vTp02nSQPBnPPgIF5LCsfbKjLNzPeCcRhUAIWXIB68xvrOFolSH4dGQDEH/gsiNp52c9foDf908+tZFoVPxtvdXtzKMVqfymRXSmxqEsL3ukyBf/CJ5bJwLzgPRBTilhHQCQSjM90+aHLnLIF6vG7S98Zp0vuWoXCp83sAU/PKjTx689fLF48fPOGXx+IS+6STDlGzb28r0HPx28/STZoanc2gzl1x+3XWXX5Hv2ra/4XhfEzB58mS+V0MPl5FLb8JEHg4qHK+ek3LjBL/X7YzO5Q4MV7UPvgoQfiCioiGJlzufP8M4Jpn+dBSVy8mgxzAWnBazekSatuSlMx5p/+Xtf5yWE/au0PiEEapNm7Z5GXfXts3KvNwEhdDQ1FTfNmZMcuOaXz5dftHt919yLNz/MGBnw4VJ1snOLNDqlDCkRWfxgIaIjoLqksnkG7bsbW5pY1atauw2a+eeNOqGq2WPPWbi7zdhmAcffm7GzFmh8rzQPCCsKQhzzfPQRF7GJiuumwwjErclkVl8aS4rRPVLD1n/tfYR60MvNdKUYQO+ur9wSOjDZLgAd4X36UMSmgC8/fbb8Amz6LRltylmXNJk6ytDbv6FFsLOp9dcdUl6iuGNN96A8kIPcee+ua9KuOh06uVnzfbaOta++eI3zz+964OXqjZ97XMptrcbrN1bjdtWMd7+d4X1yYic9Asvmt9aW7nm5WfXvfLs3o9ert32ncWpL25yBOzfmb5fFVU+SsZPKLzsspMr9u78+sVnNr3+3L5PX2ku2VNljT9U36p0rTJs3xJVPkoSDUx6oiooyqQ44u83dASUar3T5dKpAnJZZBXOvRpQITHrAZrilfuDQW4O7BtXtVoNMKD3LJfLwbOfPGlCXh6ZjQPgV7aS9cEtfDQEWUoP80thPwa0VVlZvXfffrPZDCY/IjsrLTVFaHiH9IyM9DmzZ5x6ysmnLDp52rTJMAGgeQxzuKz8yJFyMgkJkCnM5El0fiIEzHxyRmSPGzdGpSLTWjhgnR1d0EL/24rI1sDBgIkBuUzmZSa4Ss95/0/a2vpvLv2njVFDCqNjRmYx27fEd+TPzL//r/Piqqd9/gzTY4YsD7f6nnSLkPh8MHMlDYdSwoEsXkK5kXLhJb+cOPHcT7+4f/m5V44cOZdhX4NAgFk0ceKHENiybdnEic9ffNm1EbXCCUuHOVNvb7Fe13jw4KGqygN6XWVVZVlJyUG9rqSjo2b//oN+3wYm4A7feBIOJywrJG6X7av3H9lTUjV2/ISpZ/xBrlBHFRhMyITS53R5FHK50aiDzuMIeF0K0ONA3yUEyYH/0aJkXI8v0U3LgOPd/zwEDfKVuRih5q3/+9fTt67ISU2Kj49/prbwwpSai6dnjXthxusPLB156iXXNz88MiPxbwdPv/bM0cGTLHeDLdfhwXJIP97+SHZ6cuG8X5tVY9ylX6evuCCB75PKBU++uOwP8+MX/GflyIAJTou0PPcD3QTPl4H0cYnk1tyYgW69dOnS0aNHD2i6fXCHsj+w9d9dmT7RZPH5BnhQGqfzML33hSIh6aRklEjVP8dL52ZPXHTrw4//suiUu8PXQsjkctg1/fTTrhp1wZ/vnKYM6Xxm/GtFcKByL2u+9KvbhG58igG6z5FAqlzG1tw2IktlGfDVFlQ9YUqKgtvPaPH7vSO1ZtA8N/JF53ISTueHvzkpNfG854+8s3DBZSvL7RkTJ02ZMmlkenpWfl6qpm/0lMknNr9zXnzuKc2X/ur8FPJbCNfHZi+7av8vT5721HNPLJpWkFo4/Ym1U6dN7BtJj1ugVy9YsIDeFy4EOQIDAB3u/kUJy0e4A74BHigMRwBqCmk86mAOeAThnJ2osG+8KiVOzeu/fwEueei4tjx/y/hM6OHxVz9luvbKwq+ef+bQ1/85a3QWpFzx3D7w3giKcXe/97vSy/PjU8av1E46d+pIspwNuiyXCbSXrzx7DGkkfknLg69dXrnmo92fPnTt9HySQNcpHQV9KowAvv66KQYt8f77Q8tz/znz4cSgk5u0PjgZ1/z3yRH/uDfp6SfVM2YwSUlQqqW1o6uru6m5bd7U9PAq8J+0xxG+BTTMHWI+GE6yTn7VJNL5++VxzYax5fkXvpw88+ppv545+csX6BqAmrvn5Vzz9DP3XTEzZenjx2xWwO1Nf6T0YdoCTAD6rQGAFHDdmppbvFN+cdttt4EpnZZmbbNHlPHS3yu5fQ9KZkZqW1sb+Yp+3HXXXf+89w7yy3FklXAxGnQXrDjltpsvuPWm8/7w24smTB1dUb3poPKkA406r2prwlcfEdeqX62QJCXGXXXJ8lt/c8Fvb77gD7+7OLco93Dj4f3ek45U21nThrh130WVj5LU1MTrrz7n1pvO/90tF97xu4uNSdojVtkex0kVFa1K/xpN+ZGo8tFClkPA5nG65VLsdrvTCe6ZLwXm3eElQYBwJUXmxqyHHx7eZyDfTnx3LmlgyClYr8sdkQ2jCxdnfF4vOPFcZgw4HPa6unobWbQaUCjkJpNRyPvngVy1Wm0w6EFgOhpycmAGUllZ5Xa5IAEUJ5crTMbQnQGCgDlkZWYa9HrOYwMD8XV2doauY4RgX3vkXu2im3VxCfu7lDCNnvz+UwV7vv38vne96r7V/z4bs/UzxmZn/jHh7YzXni++4g/l886GdKOKUbgsJye2ZOjpfcmG3/9VXlnlK8i3PvoAn3J/Rcq0PWsnF28Yd3Ar66fFzO++HODutzt6wHR3bVg/bcEyuYysDRBxDTlcLteBQ0ccDrI+NS83Jysz9PMk6ZfvPPPUzX9/pLutun9T1t7WNa/fWl9WMnb8pCW/fo+mSqOmoa2qyTln4XS73b3jydFZuUUHDx4c9ceN9ibZBy+99psrzxhdSC77hojaLz4Rtu26P97tsHXz0f4YEzLlClVPew2NB9HqE17+vwdu/Ou/FCqNQnF0q+EGoPa1f+1d+Puz8jSDui8/CPUVB48Ub504a3aUsYFaQDmW7iafN3oSzANz9OaGlvaW+gnTyOWFzrZWq9ldMLbI6+l7fuBR6v+2B56i8R+V9V9+EJ9kyByRQ8fEILCRal1cb0ftgKdDAAbErevWF44dnZyaBtHw/gnhcdPn6A1qobpC+pfJFXu3bB09aWZKZrZGF/ZzLxKJ02F5+4kHl13yC4Ui+ref+JQ8h7XL5Rj4FAWG4HYHVn/8wS9u+DU5FYCj3NzYXFc/Ze7C5x+467o//tVho49NXfXeeyuuvNrjjj5JhIhLzvX7PHAQaTyIzpj8ySvPX/Hbu2n8hGPv9k0jRo7sf5cIjKVgFJ6wISKaAFtTUZaaZoKjEHVCeePDzWectshg0GVnpR8pqykqynW73LW1DV+sWr9o0ckj0yKW+qjUuk9fe/m8637T09HeUHVk1KQJfh/5oa2ttTMzp0ipEhx44UvB9MDoogwTNru5oT49K9dg6rt38Qfg5YfuGnIf/ur9t1dcdtkLB0zzJ2RuaIhQ5ow0Znwi8/YRxqRietY89a97//LJJ59Upy9p7XveI1OUwBys6frVmHaVPEIVL77y5sjCiRdeeCH4TDQJzvVW6/3/+Pt5Z59aWBBxXhbl67Xbtm0vKYwbMVO/c0qRRcEsNs9dRvMk8P4n31ZX9RTqtDP0WyYUKD2ZlzhHjqV5YvSarW+//6XDHleo9MxN2lyQkmGbdpU3LpFm98fPBp8DT/zzhg5Pl00ukwUm5Q5wZQ36T/g5UdTRGkQPMObv2byZH/P5lOGmu7vnq1XftLe3k0iAGT9h3NIli7kcQSorq1et/tbrJT/PKeSKhQsXTJw4js/isdsd69ZvLCsrJ5EAk5WdteyMpeC7c5mE7q6etes2NNQ3wJwDHPppU6fMnDFNLnjVUhCP2/P+R5+0t9GNZ2Wya6+9QsocwGq1rf56TWNjI2/7yUlJS5YsTktLDT921EkC19/D3dKz84Jb3n3gM7tCSy4IBMWnYWb9gll8LfP9zMvefmrdgTln8+n8U4DIhC54ccfyyP09n74Fn6GUuwtaz7xofNY/b+r9+HXI4sWvGeSVH7EJbDvRCoFMZ2FTBge8/0OHy+Hg8VGuY1O4dvhhlwSivgjEbW03N5TMW3btKb98IypLVOB71q5bd8//PfD3hx9Ycyh55Q7HtpqUV/734nsvv9xYX8VtRWT5iP2CMC8AJJI9HVAs3Q097VVRiZzwTQ0TuVffde7x4P0HgS4Jhy9CvB5Hd1slfEalhwmvJXLoOYEoAJ8h5YMAx6H+Ywf6GDGWCA3YrR2gIr/fG5UeJsTaud3htcHvFB+FMC+hXY4Qn9cJmoHPqPRgI4gUQP/RRw0EjprT3h2VGCYhDfNHJ0rhEOWPJggfDT86EdLbUQ09PCqRk6g2T0hgH6PF63V5PDBfik4PCj/hAoiWwod3kHOXLyg/sv+TL9a9+c6nq79d/857n7/93hfbd+4+49SZean9niPJt0aBMDTIHzLyeyaxSwH8ZHU8WexE4yEiGvwhOZo+DJ+kl/J3LIfLlibmhVLG5mGabczCS24ZPXr00qVLl4+MKENuASK7HaZVTq6/5jJzV8Mf/vB77isoR44c0WtlBfm5UYVF5bTFs05bMrve0bHNPvv70tSPmzqiCgwuZy9bUFSUcMRq3uJYsqpUV9w78CPLBxSTUXf+iqXGOHuJ2bapZ8H7R9ztbldYgX6wfYlOt6/dHIjXBybkyGhSJEFLB0jfC2t2YBlED9w1hx8PkZkLAbbS6XT6gs/11+m06enkN6/B6NesTCELTilZj8dTV9/Q3tHOaVIcMFiXmzzOH8IwZ4iLM9EvIMbuP3SwTEozMhnLPfCH3zJWq9PyC9y5KIWfAMAwwVlI7EK2g/v/40kIPsp3U0EpPUge/BSqTrpjX254awAtExJTysizf/fhpCW/YWVwXKNzB5eMtPjrfrH4V8uW/vb85Tfd8fRF1z1yy53P/XbZOb+9cvm//3pz7oiMqPJ0EwjhYbLFQ4PW/znAnQ5Jt4xBoBpZMcc3MAicLocCrX+c0Lfj0oWrF9kbOWgKVwpGzpgZoElEAE5dMQl3zKLPuIIa549IrOARFIBTDtUOH+gTg8Zz0oxRy08ZO2l08uKTCiaOSpo9JWvpyePTk+Dkwp+MwiWKqJTwktLlx4HrMDEJ2djwPuwLe2lpf1nXwDz24tt79+59+1BEeug9AMHd75NzV5zx0osvcdlhQE5kMYkyY+qYWTNHVXVXv3dYPmHBsqjcwUWjVp6+ZG5BQdKBlsObutMy8sdEFRhcUlPiLz5vaVqGZnt9tSN9ps6UGJbLOzmREvR/1CpmTLZsRDJ4i2G5EQIthBNqVlCE9MAd0R8LCe4/wzidLvDXiVvMMEqFcvLkyYmJ5JUdg9Fvn8DfTk5OlCsUnNceaG1r27Frb3vYs32EgIlHTW19eXmll7udXiaTjR0zBtz3ULXS0gMdHeKPtnC73S4nf+mPJS8az8qCmQzNC0ImAFDAzz0fP3y6LEWgCtFQ8Lj+KBLSJgmRsIhMnjRuzuxpIcnMSA1l8e4L1xaJhNJDIleq49NHw2dUuhRRKeUjczIK80cMKGq1Mqo83RI+FASifh+5bhdZVoL87AA7lyosK+Pu9mN9nL1RXXPa5jpCH5Byougfdpz/FBd+EQcIKABMBHYnpA0gFPb7fCyriNhriYLERvQBEhL+wMGH1+OFEDl8QQnBH74QtG7o0EgT+EAGIajbAcRkUGSmJ/CSlmJSksuo0WWIhB0zEicJXJt9yT8tIjrqIBLeh+GTUyO5XyXKFQmXTgfzpWXUe9YpzbaIdP5NwH0qjZTSfd93NB0MyYg09Q3XXxZVRqIo5LKF86b85Y6r/vXgr9NSuYcpxyI6reqCFYv/9udrf//7S4xG8NiiCwwuJqPu6kvP/PvdN5x11jyVSuyXSvKQKiIyNqBTM/DZlxUpPJz6+IC4DKYH+PhRgD4lBniB1VU1dbX1UFipVE2ZOnn8hLHht4eFIHoI2xFePyEUCsXoUUXJKWRtDwDeRU117YaNmxsam0PXFqKAFhwO577iktIDB41GQ2hJWG5O9oxpU0O3IFqslt279/S/oT+K9vZOi8VMWoWZYVrKqFGF/deYgd9DNppMAMLmylKFv6b2o8JvAdkVaZtCHJkw4epRaFPB1n5cwrckJDCNs1nNcrlSLiOPsZcupJ2fDawMZt0quUItWTQKpQZOKjaLRQF2HlI4EApzcsLoXwa7EK2EQUTDq8jj9vp9XmI1IZ0AXEAul9mtliFoRkYvpiHigCukkEcdmkFFSY4ajHm9XZ0ajZaM8vTA0QYJNIWITMZ63J6oAyRFyNzihAd2MWZhfdyd+vzc6yjhWuQgQXrIwBY9bjd3HosRroEfnqPpw8QB4vaav2N5ELF7GJs7OhEmANxeD4xWA6cAX0igKJwLaF7swG4q4SSkVNB4jIAlKqG+YogbAKMxVIdGaPxYwGueHEIuIJGB9QADUagz/8BwX9vW2tba2u7xeKMuWPt8fpvdXlJyYNv2HS63y2g0zZo1fcb0KRp19LJJKOz1kZe30Dj3wFCPl3+4CE2BfU9JSV66ZHFebi6/qBf6VUN941crV6/+eg18S31DY0dHZ1dXd1dXV2trW1l55cZNWz//4qu6uvrpU6eMyM4OrWOErjB58oR5c+ckJiRAr4Cmqqprdu8pNpvNMJfo+0oOiEJiW1v7/v2lDqdLp9ONKipauuSUhIR4qEgLBZGfd/pCRd5Mn1KrU8uTtEyyLgaB8k6XO19rNiq4BfY/hsC/1sbG9JxCJuCmHXTIcK0dLt4/fcEpDmuX8GT4h5Dw/Qpd/fR5fS0N9anZecbENJXWKF3kCtXujWunn3wq+Macy3XCYu5q7+nqyioYq1Bp4eQhQbQyudrnl9WVH+5obcwrKlJx82yn3eHxMgmJcT7ybG/KUep/9qln0oZ+VGrLDpoSkhNSsuSqKFUMLAqllpGrfH628mCJUilPz8qUcT+HhPfPgM9fW1kuV6rTc4qi9n1wUar19VUVSWkZeqNJQa6tIQPj9boP7Nw6btZ8pUYfdYAEhPR/6NhNtdW15UcmzZxjjIvjfwCDqZrVbEkfkbd743dT5873uOlKSUtvj81qzcgp0hoTog7T4AKjysE9OybNOZlv58SjpbEuPiFRoSRLfqWL3+frbG9VKvwqtYI8eKTfIC9dwBU+sn/f2KmznHa7ubs9KTWZc1IZmH71dPdCrlanh4E9JjH39hhN8Sr1Ub8hLRaKt6wbUh+uqj58YMykiXqjYW+HLjXJBF5QlDciKolapq3HMSPJIgeF9tPwiS9HB7iV4efEo/GOWFbe0tCYnJ4FYz5tfZhxOp1l5RV28nZtGAFZ8KctFktvr9lus9uI2CDc2tZRW1NXeuBQVWW1RqPJzx85c8bUosKC8OfDgmPtcDjs5AmTvdXVtXV1DZAiJ7f6y2HaCM0qlSpIAUKP6dRptSNysk0mExSDKLioMFMArx+8/MrKqvKKqoryyrJy+FvT2tIKzn1BQf60qVOSkpJg/sa3wAOTgZTkpPT0NHDoYWyB6UdHe0dbewfMWLxeL3w7zD9cLjdsG8wpoLmS0gMOhxP2Yvq0KVOnTNTrg88YjoR97ZF7NCfftKcNRpIh/IzAOD3+q4raM3R9TtIPDCtXVB46lD92qowFR8QHcx+aETsszLdY2aavvz794qtsva30Oeg/EpH7RScAHre7q729ePsOcj00RjpbmsDNgq4D9keTTkQ8LqfL6dDq+16iIQ5LrEup1c87ZaFWT1fxW3t7HU5felZ6+FNrjlL/yRk/0EMPBsdm7oGBSsk9IVgq0G9ksvjU1Blz5yiDA2J4//T5vHB62L1pk9Vs5XOlYzP3qjVa2CRuaQ0yMKDj7o72uMSkGDo2udQjU+mN805dGp+UEqrW0dLU0tDEPwXomj/82eXo5dNdTmfVoUO1FVX84rOY6OloT0gRWyf3kyWzYCynefqDnETgQCUk6MldHOSQkd/laEbsqDSGz998/bzrbgE911ceGj1pgt9PhiCPm7w5v7PD6vHE3LjH7ao9vN/lCHtQzvDT1dYScx+WyRRa7awF8+ISEiD6woF4q18TQ/0wbC7fHZNaop4ChEgBHJLwc2KAu7Q1NGRy5d6tO8ZMmfXDPQWoq2flqq87OvgX+rKjRhdNmzKpvb3DYrG6PLAv5EqAn8xMWI1GlZiYmJKUZIozhj+Lk8fhdLa1tTudLrfbDZMKt5t7mxAPy0B5rVYLn0Be7giazgFTAnDHzRZLZ3tnZ3c3TDzcHg/M4WEeDqdirVaTkJCQmpIcHx8Hcw9u5e7AwHaCu293OLu6umBLLGaLx+sFA1FzrzOTsTAvI9cxYEJiNOqTk5Pj4+LUGjWk0/r9YF99+J6zr/6lL/YRPwT5cYPMB38s2O72trjEFBl92+jRbAlpoa6iLH/sRK/HdXRNHT1R+xWEnEe8P97E5IQFTJ2s1wkC9g0nV0NcXGj2RfkZ6x8GGv63f57+/dPHXQOlkZ8JdO8jjVQyXDWxuuJtD1YiqmMDHS3N7U3N/ATg6j/8mV/rxgOuP0zmaAQJEt7tpQNHhTgQfWffcNMglwTCiYjTYHgJ9tNXnj//ejIBqK04OGHGLJpM2qR3etCEWIBD/5MwWK4PwyEgCgneyj9ElMEHXyKS4fpmIPKcGOyb3N/wjhoVi8wKsn3tt2OnzP5hHwP6NXj8fHT8+HFLTl1MRjov+eflbg7jTm7gjivgM8rvDwHGIvHHEWiEhsLgzBT8B/KV4KaDyGSsQgHDs5L7Um64kAa/JdCOx0PuROK3CqpzjSnIXijIu5ZEG2Sfvve3heMn0RiCIAhyQuOw2dKy8/gJwJgp02gqcnxTcWD/lb/7K0wANq76ODk9k6YiyE+Q5rraU875xfH8HoCfCez2tStpEEEQBPkZkJEzMiUj68CurT78vf+nw4QZJ7mcjvLSfTSOID9ZiiZM0ep/oHe0wwRg5VfBW4BimQAEyN07Aa+P3CUEUZZlZCzrC3BrSLgwhPxcloy7z4ZeHiBZDJQitxVxtUAgDCkyGaOQsUr5IHflDIbH64WvUHMv/oPv9Xi8CiW9e9/j8fn8fg15niS5PuBwuDUaFb+QwO0hV+bV3LIECNidbr2W3gDMvvbo38MvASMIghy3/OKmP9AQgiAIgojR1tb+xcrVFrOFj+bl5Zx91jIZ8dkHdsPBWff6GZvbZ3f5feC1MwGX12+1e1gZI2fZzl47uWNHxpq0CpsT/G7ytCONEpIYq9NDfG5WZlTLIQwev8/PGnQKmCZ4fH69WqlVyaE4lNSrFUatQqMk99XSbx0UcNytNsfeg1XZ6SkjR6R6fb6KqqYeq33yuHytWtXZbd53qCovO70wN93pcpeW1Xb1WhfPmQR72NLWvXHngYVzJ6cnxVntzr2HqjRKxazJo/hmyQTgol/+jo8cJbCJNBQj0bdZ/yzheiILvYoGwxiyYo8ezkAGNpJjARx52Lcfbe9+6vzc+swLD/71xr/+i0YQBEEQZCDgDOgmeOwOx+HDZfv3l4ZWN2l12nnzTkpJSVYplTK5TK/ThW7Zh7Om2xuweQLgvavkjEbJev2s3QPnM79OCZ+sy8v02Nx+n9fl9qmVsgB5riLjcHlkrEwJnrxMBq652+3XauTk53424HT5DBpZvF4FPq7F4fH6AnHg96vkdpfP5vTCfCDeoILo4FcEYF+6zdbig9UmvW78qBFyheJwRX1bR++ksXlJCcbW9t59h6tGZCSPyc8G739PSaXL4z1p2mi1WllZ23K4qnHK2PyczKSOLsu+w9UatXLmxCKthj7Jg3390fu4H9WG5i6QjfZ6yeumzb297S1tEldIhGM199Yd2ke8mKFdFDn+AG20NzfGJSXL5TE8AJ5MR+XKggmTxkycEr5oTy5X7dm25Qd7YFY4Pp8vITE+NSODxhmms7U5OT07EPDBrsmG+Hh72mccdmt7U8P+bZt89A2NMdBcX5OenYt9hu8zhRMmj540RRHWZ2Qy5Y/YZxKTkjKyyc2dMGz5fJ5j1WfgWP/v/jt/eRdOABAEQZDB8Pn8HR0dZrPZZrebzZaIB/dxT+zR6/Xcw3MUWZkZOh15SqbHF3B4Gbc/AK68TiHz+gN2N7mJR0emCQy4/V4/TAkYjZx1eok373C5A76AVi1n5XK31+9xuZUKmVql9AVYl8vDygLxOqVerbC5fVaHRymXxcE0wB+A+YMv4DdpVRqlHBqxu71qBUwD1BAd0J0Bn76+qaO+pTMtKS4/J81sdVbUtsD5dHxRjlKhrG1ua2nrLszJSE+N7+y2VNe3GfWa0flZbq+vqr7FaneOzsuKN+ma2rpqGztSEk35OekqZd8CZTIBuOhXv+WfKRY7ZIPB6W9vaw0E2LTMbIUy+o0JgwPTph0bv5825ySFSqNQxFb3uMXrcb791ENLzrvElJBIkyRAHhRls5WXFsuV8okzZsuCj0SUK9SHSvZPnT2fj/6QwNysvbkuNSOdxhnmoxefvuQ3f/a4LMQdG6LzTfvM1jVfqdTaibPmGuLIw91i4n//II4g9pmwPqPg+gy9mPjj9pmO1sb0rCwIwwTA7/Mcqz4DO/XcP/+EEwAEQRBkcODswz9rh8aFUSmVLCsDX9/hC6jkrJZ7nb0VXH8GXH9WJQfXP+Dysxo5o1GwfoYxO/wKOaNVsgqW7bR5e61Ov8+XaITJhKLL5rY73RDITtR6/X6zw+N0eZKMao1KaXF6YRqgUcoSjBqXx2e2w0QjkGTUwLnN6vDanR6TVhlnjH5kZ6/ZdqiyUSGX52YnG3S66obWLrM1Mzk+IzWx22yraWzXqpV5mSkqlbKsptnmcOVkJKUlxzW3ddc2dSTFG3IzU0AFh6oaYRqTn52anGCKesYoiYCmyEKGoQh5Zx5UbmlozMjKlcvlAR95Er9UIXVBy0O7+HC8A8cxJlEo5HqjMW/UmIoDpV7yOEXoHkRocz8SZOFKcEu4jSEHiwQgGt0ZJArtM+UleyfMPEmj1XpcjpgEGuG37cQjqkuISlifKfF6PWGH6ceF9hnSSY5hnyF3ZiIIgiCICCxL3qasUatFhZXJLO6A0xswqmQGFQtnmk57QCFj49QypZzpsAWcPiZOzeqVrMsb6LD5YVZgUpMfaLucfqVClpuiT0/QtvU4GzrsKSZNfppRr5LVtpkVclmKSQsuflOXw+7yJhhUqfFal8ff0WPXqRVp8VqtStHSaWP8TJJJnWzSdNtcnb0OOGXSHYD2e6zb9lckJRgnjM5JMOkPVTWYrY7xhSPystN6LfYj1U3ZaYnjCrNhF3YeqAYXf9KonMzUhINVTVUNbaPyMkaPzLTaXVuKyxMM+smjc1KS4vq/YYCPw1cOXeDUDudnGffaaj9ZBi1VoPwJfP93IABubmzCsgG90eTxeLipEXGeiEZ/VBWRYxTcEiI0EcL06A9NoAWP2wPOq8/n9vs9MUloM048ovqDFDk++ww9ytyB5jeF2zCafhSCIAiCIMcMq5sBFz9eK1PJyV1A4OLHa1ijmlyu7rCTlQDJWplCxsAkAUqm6GVamCT4Ax0OMkmI15BJAqNQ6A1aGeOx210qhQwc/QS9uqHd4vX5jHp1XqqhpdNqtro1SnlWst7i8ja0WeF0lmRU67XKypZuj8cPgYxEfXuvvbXT5idvKAjUNXWs33WkKDe9ICcNCm8trgCnf8qY3DiDrq2zd+OesnEF2dnpiX5/YP3Og/FG3cSiHL1WfaiqqddsnzOpMD0lvttsKy6rm1iYPaogU6fVRF1b4IEJAHeSPjoh52bubN93ppYgtPwJCuxd7PT9XEoTiM/040I3g4c/XlwwogMMQbhmhqalE7bT0N2LjeO5z5BNOnZ95oQ97giCIMgPCZxRXN5AtyPg8gSSNORdtnZPwOwKgIsPTr/bx/Q4/ToFa9LIfIEAeP9eH5OoJU/ccHoZs4sxqWUwT/AGmG4nA1k5ier8jHiby93Wbfd4fYlxGoNWCX6/1e5SKuXZKcYOi72t2+rz+4sy4ljWV99qtjk8KXHarERjZVN3Z69DIZcVZsbbnJ6K+s6DFfU1jW3zphRmpye1dPRuL6k06DTzpo12uj0lR2p2H649bc54k0ELk4QtxRUFOakTCrN6LbZ9R2psduesCfkMK6uqbztS0zJpVE5WRhJ5MJEA9BYgmHMMGdAk1xSc6clV/gEFJh/kBuV+6aTWCQqnVHLrQrgo1Tq11hSVGJJAwMcrJNxb4lv70QjbEm5j+M0j4aOB7zOkx/RTQkiEdEU9yhMRTqvR+/vT7TN8ILh5A/QZm131xZdNLreMjzY0+vcWW2EwhTB8bt3e09Hh5LMAaIJvHkEQBEGGBpxJvH7yw7/Dy4Cvn6hjXT7yAz/4Fgka4ixbPTAZYLRKmUZJHgEE7j7MD0wa8sM/zBCc3oBBxSrljM0TgJIaBZOgJT62SinPTDJA9aYOa6/VlWjUJBjUHT32lk6LQiHLTjb6Gba5wwouflZKXLxBA04/iFGvKsiMd7i8bV1W+FTJ/fVN7Z299pHZ6UqFvLKutb3bPHZk5rj8rOb2nuqGDoNBv3TOeG8gUFbbbLE7p47OyUpLrK5vq23qSIwzThqV2222HapqsDvdE4tGZKTEDfjDfwjyXmz+3Bwl7/0jaV21IipxQPGH35HB35scJQzz8SGL2+Ptnz4w1cylZzNTpjAnnc6sPkTTDr7DTDmT+b6GCWxlppzEPLGacdOc45QoLVHx+Ra9Uq9QKKPTOQFNwifUDE+kzQUp283s5qS0kabw1JZw6SWM/Zi6f9xv9NEbE54CIpO7VC89pL76NvWVd8m/KovKHVBonyE/DwengpEil8mv/qTN5nRHpXMixRHs8N91jfecS3xPrmRsNCmw8U3fezsYmLMD9Vt8L20g0/zjiSgtUTnaPrPPd84loAqijfdraBqhxXcLl37LqwHX0J4BMDDckEI3KLQxoW0Ll1deq1iztnX//i4++sZbVR99XNfe7oAwfH7+RaPF6uazODmBp34IgiDIsAPnEfD7ze4AeMZ6FVnj2+sMwARAq2C1SsbhIz69nGWNavLsOYsrAFMFvVqmVbI2N6mokjFGbp0AZJFn/CvIauDQL+wwB0hJ0CXHaXutzrZum1ajzEoxQnpDe6/H60uJ0xp1qpYuS0evDQLJ8Tpw0+vazLBNqQk6u8O5aW95RW3LmJHpY/Mzq5vat+yr8Pn8RTnpSrmspKIBPPuczKSslPiK+vbyuuYEo74oN93r8+2vaPD4/YW5aWmJxuqGttZOc3Zq4pj8zHiTTvSpG9wagH5+mKo9eVWbvPk7gw3qR2bxAo5HZAq0IujTr62xH2x3QR0aD0HK96tiZu66i8m6mlm3iXn3P8xHzzJH2kjy0/cz/3yUOTmHuXMFc94DzK+XMMf581/AZYlUEZGA31vS6ljyVjsrI++GGEho5T6JBBRfMIHMjhS1zL5qLsnJ7NvK+LNI4pQCpqubSzxWhG9JaGNolG4zy/hlbUr2nv+6/3OdsrlU1uoIZYVLdJ8hzQwM9Ip7N9o+PGj2+sgb7PozsCPoC+tge3cFrnlS8eKDTNkuX20zn8amJweq2vhigdKdTFIyE3z673HC8PQZG+MdKXv+VcW7tzOPXe99di9Ja1zpnX85ewUkvqq4I9m/c0CFHgX9N4ZG+zbb6TatWXNg7tzsioomiDrcCUeONPr9ztIDHr8v0NahSEpUJiZowqoc641EEARBfh7Aid/pY9ocxMvXKRiVPGB1+bud5C5/o4rkdjkYj4/hZwVml9/i8msUrEHJeL3+Tid5HqhBTe4O6nExDm9Ar5JBLaU82oWVyViDTpWZbCQP4mzscrg9aYkGk05d29LT2mk1QVaSsdfiPFzXHvD70hPJ0oF9FU1l1Y1N7d1ZKXGmOFNrl7WyvkUhY3Mzkp0e/+HKpuIj9clxBpgJeDyerSUVLpdrTG5GYpz+UFXzwarm7JSE/KwUs8W+o6SKZQOjR2akJscpFZJ8G7oIOIoDnypOvsrVq5e3d0OMW1zI/dIYIrIK73iFnfLDZF+zY2u9EwpFpVPp58o1VTLsOOb2ZUy8gckdx8xlmQ3VTNkWps3J9JqZyt1MrZ2ROWDSRsv/kDQOBNm1gQCdDQCXta3B9afvrXYfWTYdiT9A+iEXCEq0hlhGJieO65jpjLKbsXqZ+nJGP5oZmUgS5TomO4kWHARzb7e5pytKfL4BfgamWxXaGG5rSDi8P5BEGaPWBOJNAa0+4PZI7jN9LYcE5qxvH/Y/uq03eJEgukDwlrMouv1/eRq8SBqbeoZ8lJFJSmJzTEynh+owPZvdu8Xf5WV8PYGDJnZsEjP8/j/tJZHA/tPsSMj+9YfLOqo+I5OzWg2jnS3/5HZ2/bcBW7PvwQ/Zh7+UzYFEDZN3lnw+eUn44DQ1NdGtDwPGI5odBtkAbpP448sF+vWZQGDnzrbs7JQpE9nObo3Nzqxb1zSqKLFgpNrpIrWKi3smTdDpdbQwIXqvEARBEKQPOEmEiy/AePzg97M2Dwv+vcXF6BWsRs46vMTdZ1gZuPs+hu1ykmd96jjX3+IKdDmgKqtVyVw+psMZsHkZg5KVy1izOwDev0HFJGpYtTwgdGs9+DBqlSI3LT4lXl/b1FPZ0MkGAhmJerPNWVrR3N1rTTSpE/SqA1VNh6qb2np6u7q6D9S2wTRDIZM57bayuqbOHptapfL7vS1tnZXNnTKZzOHy7D1YVVbTnJOWmJpoauns3XOoRimXjclLg9NlSVltc0fvlLG5Ywuy9Dpu/bI0BlgErGgx3FPmWzHVrG5013dqffzTRcJ8NY+Pv/mYRsmPcwT+LN2HTCb/rsq+stzO5RJoRhjcMYrA0sLEZzAJei6iZAqLmPo6pq4YDgNTA4EDTIePuLw9cPB+cKqqqt6LBFK4vRgQ8Hi4R52GCc1hmOd2W2771ibTJEQUIH4zaY0oNpjIlx8ANaOTMy4bY/ExyXE0TSJ2i6V459Zwaait9of/gt4HbEv4FnJJEAjrD1CEYTrYV55RPvq+X270J2sCfu4xpqJ9BvY21DInGq3p3s3um7/qILkcUQVAuK+L5PAa3/1P+ku2+R96xPf0a4HQNZD2moAyWTY6lU7SjUWyU8yBDZ1MV2cgXskmx/DE/SFzfPWZtMlMwn6mopGxzWQnxfZOro6ODroDQXbv3j3gBAAgvj7ZEu5zoD4DsnJl8QUXTIiL0zgcbE+P/d13tp155uhx4zL37Wv3eLzbtpWPHZcSXp72GQRBEAQZCJeXvKUL/Htyg76bMbsC3eT34oDdw58lIUB8fZ8fHHooHICJgdMTYEkO63AH7F7iK4Cv7yFzBrIqQKdgQeDkA75ynIpJ0ZEXAkhxsGUyNileP7EwPS3RCO57j8WhkAVYNlBW21p8qBYcf4/LVVHXWlreCKfIgowkm91RWtnQ1NZdkJmsVSvK6loP1bRq1cqsZFNzl3l/ZWNHj0WtkFc1tO07XNfU2h2n1yqUCovdCafZMflZM8bnx5v0bPBdQBIhpWHXw0+0R77Xp5/miWfsJ430lTZoPH4ZVwAgucSNIz8V95WHDL4tgC/H4/N5J6YqaWQgaJ0oPIzTzoS7MEY9c/KvmElJzLIlzJJrmIkqZvEFTFEKzf0hOemkk8aNG0cjDDN9+nRICb19KQpuF8O1RASSaTbDrBil87t6IwvwV0VAu5xXHYoKAN9MXv/qY2K9gzs9O2fMxKk0wjA6vaFo7ESlaqCbqkKbEb4xZM/6NpvbKWPg1DM8585nG1qZxp4AI6nPkM9IcTstV0zkJ39B+pXh60aQPVl28XI2dxR7/grZssWsgSb7X3+CHTeTTdbQOKNml54c+G5zwNrByE2MXvxn76PneOszjDKTAf2YbeHNSmHSpEnLly+nEYZJSkpaunQp/wLFaMgGBCW0MWTP+jbbYlN1dDqzsw1Go9LrNdfUsx2d1rR0/ahR8WVllc1tOrvdaTRELnugDSEIgiDIAKjkAbWcAdESx53cr5+oZZK1DHzGq8ljfJK0TJKOTdAwCRo2WcdFtRAlxSAA0XgNyYVAMhfQqxidkjGoyadCgnfNnegI5NTMXQ2IN2pHpCfkZCSOSE8syk2bPSl/9uTCcYVZk8fmnT5v4jmnTDt5xpixBZmLZ487e+GUMxdOHVc0Ys6UorMXTl6+cMrsKaMmjc45c/6k5fMnLpk7afzo3DmTixbNHAMFRo3MHJmVkp+dlpuVYjTo+hYixIKMO00H/QZO1r7OfnSDfmTRyCW/i7vvI4XLE1EAvgSmR14P90MsJ7C70BD85Xc4BESTdfKrJxmEZkv9qwAJRYyjk+nqJeGAkykuZpLTiKd7PKBQKMDpSU8nb8aFzwULFkAKn9Uffu+i4J0u0Mc/Fycsz/X4POTmqD5InyGODhcS8XsCdqbXw6j0TIKW6ejgGyYIlY8iJS0jK3ckBKCDTp2zYGDvn+5F38bwzZNA8OhzJSBNzeTkB0blsHmt2ho/CxO4sAJCfYYEwhoH8XpcIzWWtVemhzpzVAEQ0kIUhhR2dD4bn8yOKmLzcxhw7KHkm7/x626ULRnNTXKD5M9nHV/7dxxmEwvY0LxgODme+kyAqd4YaC1k8vPZgj2Bjc5gX6FfIcqoUaOmTZsGAZjAXH755Vqtlk/vB79lPAP3mcpKa3Z2VlpSt1LuSTAFiot7J00qSjT2GHV2k1G9eUvHxAmZ//d/95WUHAivxbeOIAiCIP0BzwFEzouMuOwgEIBoeLgvS6BYKAoi0bUGp7+jo6uxuaW+vhGkoaHJbLHwJy3wspQKuUat1GlUeq3aoNNo1SqXw26zmNVKBUQh0ajX6HUaPgyfnECAhCEL6tptVqfDBrlQTKdVazUqtUrR/91eMUEq9/kNAb+vPOGbC/2lByuOlByqrij/b4v/jcqIC/EgtXV18xYus8C+BVO4puj5PkoyjfLT8jUqcrN1/1xQTvRJPTWHybIyL3zJrNvIfP4Rc8DInJrPxHazwnAil8svu+yyvLw8+BT6HZeH7F1/4bh6sv43k9mAzxOdS5wkUoAoMghXo4+Aj7Gamd5epvwIk1zEgAuWMYLxNDFlDSSxt5Np6aElRWDZ/FHj0rNGzF18+qA7QjeDJyyp7zhCAlmJfLjUu72EqUl35LEwAwgvADJgn+Ha6Y9/crz94SXxBhXfOQeA24owehoCu2vYi+ayBw4ESo+QC3ur/8/7XqZsjjKwd1+g1d7Xy9hM2YVx/ufXMmPzaMrw86P3GcbRHdi3N7D7c99f18vuu5FlE2XXXRJ47Wrf25C4N7D+A//ege/kiQJGsUWLFk2cOPGWW24ZdBozwMZwwb7+UF7eOmtWpkJBEidNHlFe3nHWWaPIHZsB39IlEzZtqmpt2/bE08/7yCrwvlp8UwiCIAhyXOHz+Xt7e1VKZVNLa3NLq9vttlisoXMhLRQ8U7Ms4/F4W9s6yEs8+86S3CcX5uFPphCQy2Q2m629vdM30A/uEIbph9vjgU+aJA3OHeFq82JXW/+ypFMt8ykUcoieeld3kaI3lAsC05prrr+1orI6VItrh9/q8C3vY1q6+uzRJpWy/2/MsHM01Iee+c3dzKQAc2A/0xFg7vo7k5NAki+8ixnB/eB44cPMDC7lR+T888+noUEIc1xColBpHjkz+9FFKo+bPOuwn4A6QJ/kD4R5aGtBUrOZgIOxWpn0CUwmecAUwxiZSROZeJYkWr2xrQcoGjdJNuiTcOD76XZw8MeLRoJdwusOOBdPc7aXKOu6XadO9WeZQlm8CPYZLt5ffD7P1WMDz6/IMOgMUVkgUIvWDmFpDxwup1JVF/D4mLjJ8kuLGC6F6XbRYhzsKb+S//4mNjfyRqPh58frM/myaxcy9aAKlezpZ2RjuLQx5yiee4hlOI1ZithJMayGXrp06SDePwfpNLyQjRmoz4wdpZ4xVS6DZL9/3GjN8tNNUyayfNb8ufrt2//37LN/obWCVQYYKxAEQRDkOIBl2aSkxMSEBBlHckqyQa8HL7+uvqGxqdkC/hnDmC2WpubWuoYmi9WmVCp8fm9Tc8uhw2WQbrPboWR3d29tbX1rWzu48k6nCyrW1jd2dHZB3dBpF+YVNZDa1Gy1kVt529o7a+rqK6tryyuqWlra6huaurp7envNza3tQov0QvC/RxLngRd9ln1SukVGXotGJGFM76n5llAuyPkXX1NSSh7Ozz97BARO0VwjwXP8QIxKYP0DPdKRrxhNAnPxFcxvfsNcfwUzwkTTFlzKpKi5wI1MUfAm7+MbUEu02MytF+X2ej32qPQw4SAqjUwJkpTFZHFiCr+DXcGk8elpjFLa5SrJwDEK3xj+kIXCRODAuifNdp+71H3eYvfoeD/rDWXxItxnIoqFi8/rOj3T4jQ3RaUHJZIRU2WXX0xlxVLWoGbnniG7jKawYxIintRlHCVbPoc9Th8iyys2Qo66z2SwVDnL2IQwRx/0wKefNZVVDHZdYkiEjhRsDH+8+A2j6WPHmBJMbj5Fo3YvXJCkkpO3o4P8/o5ba2u/4apAjJYPCoIgCIIcdygUcpPJCJ98VK/TGo2G8opKcNAhCh47OP3lldVQoKenp7m5FaYMHrcXioHTX1fXAPOH9vbOuoZGmVxeU1Nntdmra+t6es1qlerIkYqeHjN//nM5Xbv3FcOJEaYW1TV1ZovtSFmFjJV1d/cE/AH4RphtgN8PrXncbrnYg84HustCwJOH7xs7eUFVdS1fk6aSM3SUwzEAXEHxYicU3D5H4fW4uN9xB4Pzc3h3h5cfl/AtCW0M3dQ+ht5nwhuPEJgDeD2OqEROTlyoeiI4YftMP/x+/30PPPLZF6tD1zFpBkdYUwiCIAhyfBF+iy+44HDW6ujsdrndDodLIQO/v9dhc4DHn5ebk5GeCmc0jVYTFxcXH2dyulzgxENKfHxcYkI8nOocDieUV6tVJqPe4/V2d3ez3A+ZvWaLxWLVQysatdVqA19fBr6+1yuXyQwGPaRDC42NzXaHM85kDN+eAeGz+ZOriNz5l/sKC/LmzJ7OC3xfMCtEX2HJcuLCecUxCRxeck9HtGaOTy3xGykig/cZcv/KkOCrn4CEdQaJclz3GdiuCPiNFJTKqppdu/fNmjk11GFgOAsrgCAIgiDHL8G7blifn7zUKD7epFYpwd3PyEgD91yhUthsDoVc7vWSJ6PDKZL8Iedx1uvzsuS9u36/jzwFUy6XmQwGr8drsztUKqXRaODuhQ1otRqjwehwOl1uD5wfNWq1RqOGKQHMJUwmE3xjZnq6xWqDuYHJxN8jPhjEIeOAlkXkkf/c+9mHr4REo1EFs8jpmXNBYmZotX4asDAxky7gGytYVgHHG7oCd0CCtz7/qIRvSWhjSJjLEJXB+4zP45WxcpgHxCYnsCsY3SsGl+O5z/AHmWwSTZTQZwryc8J7CwikhBU4gQ88giAI8pMHPPP01NS0tBRw8cGhH1VYkJ6WCv66TMaaTIb8vFzw/J0uF/jrKqUygfzYH4iPM0F5OEOmpKSArw+NwIQBcvPycmD+4PP5igrz4+Pj9VodlNTrdJMmjlMq5Gq1Kjd3hFwuh4parZplmJaW1q7uHoZlkhLj09NSYDLAb9IgcFcAiDN2FOIPwBSkp6sLnJLoLClygqLRxmn0CdIkUWtI0uiTFGpje0uzwWgg13qOH/2EtiS0MeEpQxN/IDElpaG6QqnWaw2w+zGI6FWtny4nSJ8JbUD4xvDhoxQEQRAEOV7R6/XZ2ZnZWZlaDXkjr1arycrMSExMMOj1Crk8JTkJXPOE+DgdufnHlJWZDumZmemZGSQAJdNSUwwGQ3ZWFnzqdDqIpqYkJyclKpWKxMT4jPQ0mCFAdZhUQLrJYICvUKuVcrlCoVTqDXq3291Q35iensZdPBeH96VgEjJ0gf9Z2UmtTXUul1up0sQkDDdH8ft8J5IAoFFfQObzy6WJzOsjE8fO9rb66oppc2fLFfKQfrkDBKHQ76A/pNDjGxKlWsW90jU8bSgC/8dMnnxk/57ebrNSa4pJ5GryAJ8onf/U5YTqM5EDyrHqMzgDQBAEQY5nZDJWLpeBhH6Al8lkckjlovAphzzuR0ySTsI0JViRTyFRqMGX4etyZUgqwFeBgFqtmjB+bMHIvMKCkTnZmTAxGDt2VFJiAmSR7xaDfe2Re86+4iqfx0kTYoeVyR0Ol1KpbG3p9IJXEjuHdm6ioZ8xcDiVavWYqVMzsrNoEodWn3y4tIRGfnASEk2muL4nZh7cu3fqvFNd9i5ya8dRrOqGPgOmYLNYdq5f77Q7aCoSI8dnn0lKToxL4J7eBVManyvUZxjuLiCuyFBQaY2vPvLvG//6II0jCIIgCDJU2Bf+9acFy86mMQQZFJvVYjDF/eh3mSPHPfzPD8Tdj+gz0n6WEGL1e2/+6u5/0wiCIAiCIEOFvfWmX2l1ku4WQhAE+RGxW62Jaek0giAIgiDIUGHPO++8L774gsYQBEEQBEEQBDlxufzyy9lzzz33008/nTZtmsHw03i/LoIgCIIgCIIgsVJVVdXQ0HD11VfTCcCuXbumT59OMxEEQRAEQRAEObG44447HnnkEZgAnLCPVEcQBEEQBEEQpD84AUAQBEEQBEGQnxFHMQFoLw/s3BPYeYSxuWkKj6udpO+vZJxemoIgCIIgCIIgyPHBkCcAjb4PNgfKKwNrP/N9sYfxhh4M3+i//3/+3ZWBVe/41h9mfPjyTgRBEARBEAQ5jqATgEsuuWRSP15//XU+dyCSZBddLLvsItm1C5niukBoAnBko889RX7DRbKrFjGbDgc8Q3kxMIIgCIIgCIIgwwSdAFRUVKxysBud8pA82etqb2/ncwdCw6Zwrw+zWgOp8ayMvuAzUH2EnTSWUTBMejZzqIXx4StjEQRBEARBEOQ4Qj5mzJjDhw9D6O6kDL1MpmRZXtp93rrZ0+bOncuXGxhbg/+1w7LzF7DJeppSvi7gnCyblMiwvYF3j7Dnz/ApZF0Oj93j0yrlMEuweXxmlxeiOqUcivc4PVa3z+3zaxQk2ulwQxbLMkoZmZl02ElUJZfJWNbrD2A7P/N2ep0eX4BB/WA72M5wtwO5Lp/f5vahfrAdbGdY2wnVRf0M0k6Urn707Tk+2wmFB+ebb77ZunXrlClTyPcNlRr/Y58xC+eyeYk0gWHYuESms5eEHHYmxcDIWKvbW9FjM7u9gQBZD+D0+iAMQsrw++P2wicftXBZsA98lC/p4yrCJx89IdvZ1dLj8x9H2wNyHLazp7UX9QPwJQdsp6rH1mJzQZQriPoZuJ1NDV1cQdSPYDswbjeYncfP9nAFj7t2YETqcXlOvP06hu2ArR1X2wPh460dGLHB1iCK+hmkHd7WIIr6AeEKDtAOaIkPS4S+CAxCXUVTDNz8g2eP077p1hv+8Ic/0Hg0Zb6LX2L/9HvZ1DT+NqLA/lWBnjGyWW3eMz6Sf/Qf9tALvpKR8htO6fH52u3uosTgJQJkINbWdpw8IkkRvJMKGRDQ0im5yTSCDERJu3mEURuvUdI4MhCfl7esKEqnEWQgepweHLdFwXFbFLQ1UdDWpIC2JgWJPtLRvggssOZDf9Vm369/4ZmzyHP5/wJOL+OwkOeBamYq/pnuPWOR56VO2dmzGaUsTqMsTMCeLcLCHOzZ4oCWaAgRYHyyESyORhABlhem0RAiAI7bUsBxWxS0NVHQ1qSAtiaFWH2kvgnAJod1vd0Skj1OO80YCHbJXcpdm5Q71yl3rFO+9WtWo2BnXyxbNpo0OP/3JP2VP7PZRlISBI+aGHLUkQRQS6LIWNSRONiRRAEFoZJEwY4kCqpIFLQ1KWBHkkKsWqITgD//+c8Nd/2+/C+3h4S5989Llizhc48Gu8fXZnfRCCLAkS6rn7vHCxkE0BINIQI0WpxgcTSCCLC/zUxDiAA4bksBx21R0NZEQVuTAtqaFGL1kegE4MILL7ypH5MnT+Zzjwa3z9+LrwQWA/w2bg0wMhigJRpCBOhykucA0AgiQE3vYJc3EQDHbSnguC0K2pooaGtSQFuTQqw+0hDXAMQEXroRRYY6kgBqSRSWXE9GRMCOJAVUkijYkURBFUkBlSQKdiQpxKqlYZ8AxOMCFwkswgUuEgAt0RAiwIQUIz4CSJSzcGGiGDhuSwHHbVHQ1kRBW5MC2poUYvWRfogrAAiCIAiCIAiCHCcM+wTA7PbWmR00ggiwo6mbfxEYMgigJRpCBCjvIi/doxFEgHW1HTSECIDjthRw3BYFbU0UtDUpoK1JIVYf6ZhOAPw+JvwIeb1MgPH7Ay4vrkoUwerxYdcWBbREQ4gATp8PLI5GEAFwjiQKjttSwHFbFLQ1UdDWpIC2JoVYfaRjOgHY8rL3k2LGyx0mb4v/nv/4G1wKGatVyrlsRJAEjRKXuIgCWqIhRAC9UoE3SoqSrFXRECIAjttSwHFbFLQ1UdDWpIC2JoVYfaRjOgGYPJtZWxLwcDP+mn2B9FlsmsKgUmQbNVw2IsjUtDh8z4UooCUaQgTIj9eBxdEIIsDc7EQaQgTAcVsKOG6LgrYmCtqaFNDWpBCrj3RMJwDGsfKCjf5SD8N4Avua2Cl5rALntQiCIAiCIAhyHHFsFwEr2VNm+7/ew7gtgU4dA1N/GdPj9FR022g+IsD6uk4v3rotBmiJhhABDrRbwOJoBBFgZUUrDSEC4LgtBRy3RUFbEwVtTQpoa1KI1Uc6thMAhpmyWLbpc39DFxOvZZNNfBq+v1kUH+pIAqglUfwMqkgc7EhSQCWJgh1JFFSRFFBJomBHkkKsWjrWEwAmX36j3f/mWiZtLGsi9yJrlfJUPS4DEmF0ogGXbooCWqIhRIAsgwbXk4kyKZX+NoEIgeO2FHDcFgVtTRS0NSmgrUkhVh/pmE8AGOaMC5jtW5i8fD6mlsvi1PjwFhGyjBp807UooCUaQgRI1KrA4mgEESAvTkdDiAA4bksBx21R0NZEQVuTAtqaFGL1kYbBV9AtVHz8vCy371EkeOlGFD/qSAKoJVFQQ1LAjiQFVJIo2JFEQRVJAZUkCnYkKcSqpeH4sVDGqFVMcKqGC1yksA4XuEgAtERDiAClHWZcBCzKl7gwUQwct6WA47YoaGuioK1JAW1NCrH6SHi3AIIgCIIgCIL8jBj2CYBRrciN09IIIsDszAQ5rnARA7REQ4gARQkGsDgaQQRYnJtMQ4gAOG5LAcdtUdDWREFbkwLamhRi9ZGGfQIgZ1kVrkoUQ6+UY9cWBbREQ4gAGoUMX5coihFfliwGjttSwHFbFLQ1UdDWpIC2JoVYfaRh73Zef8Du8dEIIkC304NLXEQBLdEQIoDV7cUbJUXpsLtpCBEAx20p4LgtCtqaKGhrUkBbk0KsPtKwTwDAI2m0OGkEEWBvay++50IU0BINIQJU99rB4mgEEWBLYxcNIQLguC0FHLdFQVsTBW1NCmhrUojVR8ILTwiCIAiCIAjyM2LYJwBxGmVhgp5GEAEW5SQpcIGLGKAlGkIEGJ9sAoujEUSA5YVpNIQIgOO2FHDcFgVtTRS0NSmgrUkhVh9p2CcAcMRwUaIo+Io7KaCWRIEREnUkCq6TFgUUhEoSBUckUdDWREFbkwLamhRi1dKwTwDsHl+b3UUjiABHOq34ojtRQEs0hAjQaHHiejJR9reZaQgRAMdtKeC4LQramihoa1JAW5NCrD7SsE8A3D5/rxNXJYrQaHXis1tEAS3RECJAl9MNFkcjiAA1vXYaQgTAcVsKOG6LgrYmCtqaFNDWpBCrj/RDLALGSzei4HVSKaCWRME7gKSAHUkKqCRRsCOJgiqSAipJFOxIUohVS8M+AYjHBS4SWIgLXCQAWqIhRIAJKUawOBpBBMCFiaLguC0FHLdFQVsTBW1NCmhrUojVR/ohrgAgCIIgCIIgCHKcMOwTALPbW9vroBFEgO1N3T68wU0M0BINIQKUddnA4mgEEeD72g4aQgTAcVsKOG6LgrYmCtqaFNDWpBCrjzTsEwC/P4CrEkWxeXzYtUUBLdEQIoDL5wOLoxFEAAvOkcTAcVsKOG6LgrYmCtqaFNDWpBCrjzTsEwCFjNUp5TSCCJCoUeISF1FASzSECGBQKvBGSVFSdGoaQgTAcVsKOG6LgrYmCtqaFNDWpBCrjzTsEwCDSpFl1NAIIsCUtDhc5C4KaImGEAFGxuvA4mgEEeCkrAQaQgTAcVsKOG6LgrYmCtqaFNDWpBCrj4SLgBEEQRAEQRDkZ8SwTwB6nJ6KbhuNIAKsr+v04q3bYoCWaAgRoLTdAhZHI4gAKytaaQgRAMdtKeC4LQramihoa1JAW5NCrD7SD3EFAN/fLIoPdSQB1JIoAfiHiIEdSQqoJFGwI4mCKpICKkkU7EhSiFVLwz4B0CrlqXpcBiTCmCSDDO9vEwO0REOIAFkGLVgcjSACTE7FxSQi4LgtBRy3RUFbEwVtTQpoa1KI1Uca9gmAWi6LU+OqRBEyDRp8dosooCUaQgRI1CrB4mgEESA3TktDiAA4bksBx21R0NZEQVuTAtqaFGL1kYbdVwjg5S0J+FFHEkAtieLHe4AkgFeTRQEFoZJEwRFJFLQ1UdDWpIC2JoVYtTTsE4BeXOAigXW4wEUCoCUaQgQ40GEGi6MRRABcmCgKjttSwHFbFLQ1UdDWpIC2JoVYfSS8WwBBEARBEARBfkYM+wTAqFbgXYCizM5MkOMNbmKAlmgIEWBUggEsjkYQARbnJtMQIgCO21LAcVsUtDVR0NakgLYmhVh9pGGfAMhZVoWrEsXQK+XYtUUBLdEQIoBaIcPXJYpixJcli4HjthRw3BYFbU0UtDUpoK1JIVYfadi7ndcfsHt8NIII0OX04BIXUUBLNIQIYHV78UZJUdrtbhpCBMBxWwo4bouCtiYK2poU0NakEKuPNOwTAPBIGi1OGkEE2Nfai09LEAW0REOIANW9drA4GkEE2NrYRUOIADhuSwHHbVHQ1kRBW5MC2poUYvWR8MITgiAIgiAIgvyMGPYJQJxGWZigpxFEgEU5SQpc4CIGaImGEAEmJJvA4mgEEWB5YRoNIQLguC0FHLdFQVsTBW1NCmhrUojVRxr2CQAcMVyUKAq+41oKqCVRQEOoI1FwnbQooCBUkig4IomCtiYK2poU0NakEKuWhn0CYPf42mwuGkEEONxpxRfdiQJaoiFEgEaLE9eTiVLcZqYhRAAct6WA47YoaGuioK1JAW1NCrH6SMM+AXD7/L0uXJUoQpPVic9uEQW0REOIAF1ON1gcjSAC1PbaaQgRAMdtKeC4LQramihoa1JAW5NCrD7S8C8CZhm8cUsUvE4qBdSSKDKwN1SSGNiRxMFxWwLYkURBFYmDtiYB7EhSiFVLwz4BiFcrC3CBixgLcYGLBEBLNIQIMD7FCBZHI4gAuDBRFBy3pYDjtihoa6KgrUkBbU0KsfpIw38FAEEQBEEQBEGQ44ZhnwCYXd7aXgeNIAJsb+r24Q1uYoCWaAgRoKzLChZHI4gA39d20BAiAI7bUsBxWxS0NVHQ1qSAtiaFWH2ko5sAeNyMd6AVhx4X43Ay3NNI/IEArkoUxebxYdcWBbREQ4gALp8fH5UgigVfliwGjttSwHFbFLQ1UdDWpIC2JoVYfaQhTwAsga3b/Y/f43t9J00I0XLQ//Tfvbfe4fvsAOMLKGSsTimnWYgASRoVLnERBbREQ4gABpUCb5QUJVWnpiFEABy3pYDjtihoa6KgrUkBbU0KsfpIQ54AeJiWNmbCnH5HpMH3l7eZM/6oePEp+YWTGDkLHkmWUUMzEQEmp5lwkbsooCUaQgQYGacDi6MRRIA5WQk0hAiA47YUcNwWBW1NFLQ1KaCtSSFWH2nIE4BE9ryz2RE6GgtxeKM/9WTmkxu9Z97lr8Cb/xAEQRAEQRDk+OJYLwJ2OZjvHwwse0t+3yT/Y58GnN4ep6esy+bzB0ILOHwBEoZPGuWyQvct0ygXhk8+ysXIrXLh0ROpnXW1Ha7gXYDHw/aER4+fdtbVdUL0+NkePnpctVPabul0uEn06NoBjqv9Ao5hO19WtB5X20Oix1k70Isqum0kenTtHG/7dWzbgREJxm2IHmU7JMpXpLETp52VYGvHoh0+64RsJ2RrfBRkaO2AHJPtATkO2wFb83JhEuWyhtZORJQLwycf5WI/7XZ4H0k68jFjxhw+fPjGG2/MzMykadJpr2QaNezUbBoFeg4FLMsUl49is4yBFw+w5053ydiDHZZWu6vB4swxaaFISbulqsfe4/Km68ndgTuaeuotDrmMNanJrQtbG7uhZKJGqZLLbG7v7pZeiGYZNTKWrTU7DnVaT8h26s2OLocnJw71M1g7YP8j43Won0HaAUOr6XU0W52on0HagTOuxx9A/QzSTrPNZVQpkrQq1M8g7UCg1epqtDpRP0LtHO60djk9qJ9B2mmyUls7ynZOVP3w7XQ43Llxuu1NqJ/B2oEs8JEgMDjffPPN1q1bp0yZwp577rmffvrprl27pk+fTjMlEzjwTWB7nOy62SRStSNgzWGLun2/+S973/OywFrv4y3yBy72KGXguPEbhwjRZHWm6+Fg0ygyIKClTAPeKzkYcK41KOUwiNA4MhB1Zgc/mCJCuH1+HLdFwXFbFLQ1UdDWpIC2JgWJPtIdd9zxyCOPXH311UN2FMp8F1zm++1/fS/9w3vLGwGXN9BWFajvYbRF8ttm+K++0PvntbKrFrJqBfgi2LNFgWOGPVsU9P5F4X9CoBFEAPRIRMFxWwo4bouCtiYK2poU0NakEKuPNGRfoUj+zquKlZ8p136iePRScPTZWRfJlo1mGAUz+XrFqrcVr/5dNimTYcn9TMGblxBBQnd0IYOAWhIl7G5ARJDQ/ZSIEKAgVJIoOCKJgrYmCtqaFNDWpBCrloY8AWAZlYpRc8I/dlAmZ/gJGiunidwzm3qdnsrgAhdEiPXcAhcaQQQALdEQIsCBDgtYHI0gAqysbKUhRAAct6WA47YoaGuioK1JAW1NCrH6SHi3AIIgCIIgCIL8jBj2CYBRrcjlHm6DDMKczAQ53uAmBmiJhhABRiUawOJoBBHglNxkGkIEwHFbCjhui4K2JgramhTQ1qQQq4807BMAOcviqkRRdEo5dm1R8H3poqjlMnxdoij4smRRcNyWAo7boqCtiYK2JgW0NSnE6iMNe7fz+AN2j49GEAE6HW5c4iIKaImGEAEsbi9YHI0gArTZXTSECIDjthRw3BYFbU0UtDUpoK1JIVYfadgnADa3t9HipBFEgOI2My5yFwW0REOIADW9drA4GkEE2NbYTUOIADhuSwHHbVHQ1kRBW5MC2poUYvWR8MITgiAIgiAIgvyMGPYJQJxGWZigpxFEgEU5SQpc4CIGaImGEAEmJJvA4mgEEeCswjQaQgTAcVsKOG6LgrYmCtqaFNDWpBCrjzTsEwA4YrgoURQZ6kgCqCVRQEOoI1GwI4kCCkIliYIdSRRUkShoa1LAjiSFWLU07BMAu8fXasNlQCIc7rTi/W2igJZoCBGgweLE9WSi7GvtpSFEABy3pYDjtihoa6KgrUkBbU0KsfpIwz4BcPv8ZheuShShyerEvi0KaImGEAG6nW6wOBpBBKgzO2gIEQDHbSnguC0K2pooaGtSQFuTQqw+0vAvAmYZvHFLFHx2uxRQS6KQK4CoJDHwXlJxcNyWAI5IoqCtiYO2JgG0NSnEqqVhnwDEq5UFuMBFjIW4wEUCoCUaQgQYn2wEi6MRRIAzC3Bhogg4bksBx21R0NZEQVuTAtqaFGL1kYb/CgCCIAiCIAiCIMcNwz4BMLu8tb14F6AI25u6ffgCVzFASzSECFDWZcXbSUVZW9tBQ4gAOG5LAcdtUdDWREFbkwLamhRi9ZGGfQLgDwRwVaIoNo8Pu7YooCUaQgRw+fxgcTSCCGDFlyWLgeO2FHDcFgVtTRS0NSmgrUkhVh9p2CcAChmrV8lpBBEgSavCJS6igJZoCBHAqFLgjZKipOnVNIQIgOO2FHDcFgVtTRS0NSmgrUkhVh9p2CcABpUi06ChEUSAyakmXOQuCmiJhhAB8uJ0YHE0gggwOzOBhhABcNyWAo7boqCtiYK2JgW0NSnE6iPhImAEQRAEQRAE+Rkx7BOAHqenottGI4gA6+o6vbjARQzQEg0hApS2W8DiaAQR4MuKVhpCBMBxWwo4bouCtiYK2poU0NakEKuP9ENcAcBFiaLgwk0poJZECcA/RAzsSFJAJYmCHUkUVJEUUEmiYEeSQqxaGvYJgE4px2VAooxNMpB3uCKDAlqiIUSAbKMWLI5GEAGmpMXRECIAjttSwHFbFLQ1UdDWpIC2JoVYfaRhnwCo5DKTGlclipBh0OCzW0QBLdEQIkCCRgkWRyOIADkmLQ0hAuC4LQUct0VBWxMFbU0KaGtSiNVHGnZfIYDXbiTgQxVJALUkCtga6kgUvJdUFFAQjtui4IgkCtqaKGhrUkBbk0KsWhr2CUCv01PZbacRRID1uMBFAqAlGkIEONBhAYujEUSArypxYaIIOG5LAcdtUdDWREFbkwLamhRi9ZHwbgEEQRAEQRAE+Rkx7BMAo1qRG4d3AYowJzNBjje4iQFaoiFEgFGJBrA4GkEEOCU3mYYQAXDclgKO26KgrYmCtiYFtDUpxOojDfsEQM6yuCpRFJ1Sjl1bFHy+jShquQxflygKvixZFBy3pYDjtihoa6KgrUkBbU0KsfpIw97tPP6AzeOjEUSATocbl7iIAlqiIUQAi9sLFkcjiACtNhcNIQLguC0FHLdFQVsTBW1NCmhrUojVRxr2CYDN7W2yOGkEEaC4zYyL3EUBLdEQIkBNrx0sjkYQAbY3ddMQIgCO21LAcVsUtDVR0NakgLYmhVh9JLzwhCAIgiAIgiA/I4Z9AhCvURYm6mkEEWBRTpICF7iIAVqiIUSACckmsDgaQQQ4qzCNhhABcNyWAo7boqCtiYK2JgW0NSnE6iP9EFcA8KCJgu+4lgJqSRTUkBSwI0kBdSQKdiRRUEVSQB2Jgh1JCrFqadgnAHaPD5cBiXKo04r3t4kCWqIhRIAGiwMsjkYQAfa19tIQIgCO21LAcVsUtDVR0NakgLYmhVh9pGGfALh9frMLVyWK0Gx1Yt8WBbREQ4gA3U4PWByNIALUmR00hAiA47YUcNwWBW1NFLQ1KaCtSSFWH2n4bwFiGbxxSxQFXt6SAGpJFHIFEJUkBt5LKg6O2xLAEUkUtDVx0NYkgLYmhVi1NPyLgNXKggRc4CLCybjARQKgJRpCBBifbASLoxFEgDMLcGGiCDhuSwHHbVHQ1kRBW5MC2poUYvWRfohFwAiCIAiCIAiCHCcM+wTA7PLW9tppBBFgW1O3D1/gKgZoiYYQAcq6rHg7qShraztoCBEAx20p4LgtCtqaKGhrUkBbk0KsPtKwTwD8gYDbh4dNBLsHdSQOPt9GFJfPDxZHI4gAVnxZshg4bksBx21R0NZEQVuTAtqaFGL1kYZ9AqCUy/QqOY0gAiRrVbjERRTQEg0hAhhVCrA4GkEESNeraQgRAMdtKeC4LQramihoa1JAW5NCrD7SsPsKeqU806ChEUSASakmOfZuMUBLNIQIkBenA4ujEUSAWZkJNIQIgOO2FHDcFgVtTRS0NSmgrUkhVh8JfyxEEARBEARBkJ8Rwz4B6HF6KrptNIIIsK6u04sLXMQALdEQIkBpuwUsjkYQAb6saKUhRAAct6WA47YoaGuioK1JAW1NCrH6SD/EFQBclCgKLtyUAmpJlAD8Q8TAjiQFVJIo2JFEQRVJAZUkCnYkKcSqpWGfAOiU8jRcBiTG2CQjeYcrMiigJRpCBMg2asHiaAQRYGpaHA0hAuC4LQUct0VBWxMFbU0KaGtSiNVHGvYJgEouM6kVNIIIkGFQ40vuRAEt0RAiQIJGCRZHI4gAI0xaGkIEwHFbCjhui4K2JgramhTQ1qQQq4807L5CAK/dSABvbpMCakkUsDXUkSjYkUQBBeG4LQp2JFFQRaKgrUkBO5IUYtXSsE8Aep2eym58y50IG+pxgYs4oCUaQgQ40GEBi6MRRICvKnFhogg4bksBx21R0NZEQVuTAtqaFGL1kfBuAQRBEARBEAT5GTHsEwCTWpEbh3cBijAnM0GON7iJAVqiIUSAUYkGvJ1UlFNyk2kIEQDHbSnguC0K2pooaGtSQFuTQqw+0rBPAGQsi6sSRdEp5di1RcHn24iilsvwUQmiGFQ4RxIBx20p4LgtCtqaKGhrUkBbk0KsPtKwdzuP32/z+GgEEaDD7sZVQKKAlmgIEcDs8oLF0QgiQIvNRUOIADhuSwHHbVHQ1kRBW5MC2poUYvWRhn0CYHP7mixOGkEE2N9u9mHvFgO0REOIALVmO1gcjSAC7GjqpiFEABy3pYDjtihoa6KgrUkBbU0KsfpIeOEJQRAEQRAEQX5GDHkC4GOsNv9/f+t7bSdNoPgC79/umbvEM+smf3EjxOM1ysJEPZ+HCLEoJ0mBC1zEAC3RECLAhGQTWByNIAKcVZhGQ4gAOG5LAcdtUdDWREFbkwLamhRi9ZGGPAGo9/3tH4Gkuawv6objer/818ota5SvL/d/tiPgIncj4EETBRduSgG1JApqSArYkaSAOhIFO5IoqCIpoI5EwY4khVi1NOQJQJ78vw/Jpvd/5FCe/ILR5K8pnpGT5f92j68VlwGJcajDgve3iQJaoiFEgAazAyyORhAB9rb20hAiAI7bUsBxWxS0NVHQ1qSAtiaFWH0k+ZgxYw4fPnzjjTdmZmbSNOm0VzKNGnZqNo32Yfe/voNdMEOWk2Dz+LY3ddf0Oip77AUJ5DrXtsbug53Wdrs720Sefbu2pqO826aQsfytC99Ut0PJFJ1arZCZXd719Z0QzYvTwcymrMu6u6X3hGzncKet3uwsRP0M2o7d6xsZr0P9DNJOrdlR2m6p6rGjfgZpB6ZJvS4v6meQdmp67XqlIkmrQv0M0k5Ju6Wiyw7mhvoRamdncw8MSqifQdqpCtraUbZzouqHb6fO4sw16dbUdBxlOyeqfvh2YEQCHwkCg/PNN99s3bp1ypQp7Lnnnvvpp5/u2rVr+vTpNFMygQPfBLbHya6bTeMUX2DPl/4tevmNpzIqttflgW3N57YJdgY+/cFpXHiUBbhEPspnRUUhSP6diO1srO+ck5XAPwz4aNo53vbr2LazqaHr5BFJR99OeMWo6E+9nQMdlkyDJo57F9jRtBPKioqeGO2srmo/Iz/l6NuBz6joCdMOTJC6HG445RxlO1HRE6ydDTBuZybA2fc42Z5Q9PhpZ1Vl2+n5KcfP9hyH7YRsjY+GsqKiou3A53G1X/B5DNsBH2luViK/CuBo2uFrhleMiv6k24ERCXwkLjgYd9xxxyOPPHL11VcfuwlAd2PAHcem+QPrvvZ/55PddQlL5icIgiAIgiAIgvz4hCYAQ18E7L/nfv+TH/i/es33+DcBjy9wZGNgV0Ng/4e+370YMB/033cPn06LIwiCIAiCIAhyHDDkCUAqe8M1sj//Tf7wn2UXzWIVMnbKctmifLbgHPlnL8hvv0H26xv4dLPLW9trp5UQAbY1dvv89MoOIgRoiYYQAcq6rGBxNIIIsLamg4YQAXDclgKO26KgrYmCtiYFtDUpxOojDXkCoGZzRrB5OUQy4xmWZTRGRq9i9ElsLpcYTPcHAm4fHjYR7F7UkTigJRpCBHD5/KF7BBEhrB6cI4mA47YUcNwWBW1NFLQ1KaCtSSFWH2nIEwCpKOUyg0pOI4gAKToVXcSBCANaoiFEAJNKCRZHI4gA6QYNDSEC4LgtBRy3RUFbEwVtTQpoa1KI1Ucadl9Br5Rn4BAgxsQUkxx7txigJRpCBMiN04LF0QgiwKyMeBpCBMBxWwo4bouCtiYK2poU0NakEKuPhD8WIgiCIAiCIMjPiGGfAPQ4PRXdNhpBBFhX1+HFBS5igJZoCBGgtN0CFkcjiABfVrTSECIAjttSwHFbFLQ1UdDWpIC2JoVYfaQf4goALkoUBTu2FFBLovBvDEEGB9dJSwGVJAqOSKKgrUkBlSQK2poUYtXSsE8AdEp5ukFNI4gA45KNeH+bKKAlGkIEGGHUgsXRCCLAtLQ4GkIEwHFbCjhui4K2JgramhTQ1qQQq4807BMAlVxmVCloBBEgXa/Gvi0KaImGEAHiNUqwOBpBBMg24VvKRcBxWwo4bouCtiYK2poU0NakEKuPNOy+QgAvAkoAb26TAmpJFF8AjU0cD3YkMUBBOG6LgiOSKGhroqCtSQFtTQqxamnYJwC9Tk9lN77lToQN9Z3Yv0UBLdEQIsDBDgtYHI0gAqyqxIWJIuC4LQUct0VBWxMFbU0KaGtSiNVHwrsFEARBEARBEORnxLBPAExqRV4c3gUowklZCXIZ3uAmAmiJhhABRicawOJoBBHg1LwUGkIEwHFbCjhui4K2JgramhTQ1qQQq4807BMAGcsqcVWiGFqFHLu2KKAlGkIEUMllYHE0ggiAL0sWBcdtKeC4LQramihoa1JAW5NCrD7SsHc7j99vdXtpBBGg3e7GVUCigJZoCBHA7PKCxdEIIkCz1UlDiAA4bksBx21R0NZEQVuTAtqaFGL1kYZ9AmBz+5qtLhpBBChpN/uwd4sBWqIhRIBasx0sjkYQAXY299AQIgCO21LAcVsUtDVR0NakgLYmhVh9JLzwhCAIgiAIgiA/I4Z9AhCvURYm6mkEEWBRTrICF7iIAVqiIUSACckmsDgaQQQ4qzCNhhABcNyWAo7boqCtiYK2JgW0NSnE6iP9EFcA8KCJgh1bCqglUXABsBRwnbQUUEei4IgkCtqaFFBHoqCtSSFWLQ37BMDu8bXY8P42EQ52WPD+NlFASzSECFBv/n/27gNOiiL7A3iHmc05kBElCSoeCuaEOSvmLJ6emDPq6Xmnnvc3YzrzeXp6wayYFQMYMYAZyTmzOYeZ7v5X7zzXZdneqp6Znunw+/75+K83C327tfXeVu10dbWwjKMALHy7vo5aYAF1WwTqNhdyjQu5JgK5JsLuHMnxBUC7pje0YYc7B8t/jG0uVEmu2rYIyzgKwMLqhhZqgQXUbRGo21zINS7kmgjkmgi7cyTHFwCyLCmpuM/I28J4f0sAeolLlRlqg5UwShIP6rYIVCQu5BoXck0Eck2E3V5yfNwVZoaHFWGDC8deg0uxwYWL9RK1wMI2Zfks4ygAC4cO60MtsIC6LQJ1mwu5xoVcE4FcE2F3joSFJwAAAABAgDi+AKhviy6va6YALHy5piaq4wY3DtZL1AILC6obWcZRABY+XF5JLbCAui0CdZsLucaFXBOBXBNhd47k+AJAN4yIhm8bR3MUT27hQy9xtWs6yzgKwEJTBGskDtRtEahIXMg1LuSaCOSaCLu95PgCIKwqeRkqBWChT04G9m5ysV6iFlgoyAizjKMALPTPy6IWWEDdFoG6zYVc40KuiUCuibA7R3J8rpAbVlECuLYrL1AxunlYL1ELLAwpzGYZRwFY2Kl/EbXAAuq2CNRtLuQaF3JNBHJNhN05En5ZCAAAAAAQII4vAGpbI4trmigACzNXVmKDCxfrJWqBhZ8rGljGUQAW3ly8gVpgAXVbBOo2F3KNC7kmArkmwu4cKRXvAGBTIhcGtgj0EpfB/g94sE9aBDqJCxWJC7kmAp3EhVwTYbeXHF8A5ITVfnmZFICFbcvycX8bF+slaoGFwfnZLOMoAAs79sN9yRyo2yJQt7mQa1zINRHINRF250iOLwAyVCU/I0RB8uiPP2UsWkKB9/XNzcTY5mK9RC2wUJQVZhlHAVgYlI8tdxwO1W2fQd3mQq5xIddEINdE2J0jOT5XMIzkvQnY2ibV17MrGnO+1578j1RXb4axP5q3nxGLm9tE+L+X6huowXRtC9NYdmAo8UR0nVpgIZl1279Qt7mClWtNTeZsxCbkmgjkmgi7veT4AqCuLbKkJhmn3NU3aI/+U/vz3/R3puszPgl/+aE+81MWxv7oL78uefmciE9WVWF8c7FeopYfGV9+rd10G/tvt7Ytv1Q2sIyjACy8s2QjtcBC0up2V/UNxvKVPbQ9C3Wby/e5xqq0/t6HZmPBIu2Oe9lsxG7ddiTXfAe5JsLuHMkzdwsYq1bLhQXq/XdKsqJOuZS9wv7Lwtgf/fmXpba22N8E8Bbt/of1N94xlq1Q7/wr+6929Q2dbePjz9lHMbbBo4zVa83xvHota2v3PqS/9tbmbQDv0u56QGpoMAf5Rx+rV13CZiOxGs7+oG6Dy8kTJ06cNm3a7Nmzx40bR68llW4YmmGElURXGtFzLwlNvVUq6HmLg7F+gzb5Uqm1VZl8tnL80fSqd7REtayQijvcesd6KTvktx2u0aNPZktZY8Ei5cxTpIwMqb3dWL9R7tcn1tYeeFTZZbx21/2h15+nf9Crdk0PKbKCmyV71RTRcFxa75JYt9U/X6vdcoe0YqX6zONyZmb0mj93bYceuFObcoP60FT6B56Cus3l71zTH39KHr21vMduxuo1clEhzU86ajj7/9rFV4nU7WTlmr8h10QIzpGmTJkyderUSZMmOb4ASIimafc9rL/yOmuGP35HCvW6USYSZQsB7ZEnlD12k3f8nYQ5ELhe9KSzQo8/YP7YMAypxx8Ami4pcnS/w0NvvCjl5dKLAG62ed2ORs0RHg6bH920HT30WPW+O4xv5ihnnCKpWJWB67W2Rs+/PPYMEvXCPyinnmg12YjuexjqNrhQ5wLA8UVnRNMb29nUPB76y6+zqXz48/fZH87snwmH2A8V9dILtFvvlppb6EWP2Njchl1AXKyXqOULxoJF8tbDpaxM8+eH1a9/VIV9NDTjbe3Oe0Xuma5ri7CMowAsrG1spRZYSHLdZv+Nzfg3a4fef13edrSxocKYv5Be9A7UbS7/5Zp2/yPq1ZfFhrdy2km9/KqR1e3oMady63YiuRYcyDURdudIji8AmiLausY452368y8r++5NgTD18gvNd5w95eeKBg2jm4f1ErW8r/OeUSlT6Lld7G/qr71Ft5ZaW1nfwjKOArAwe10ttcBCiuu2cuSh+kuvee6eadRtLj/lmnbDX1n5lQvy5UED6CUe5dLzY3W7l7GdSK4FB3JNhN05kntvOzPvjY7rxlB5r92ViydHDzpaf2kavQTgJmxsK5ecr5x+klRYSC9xFRaqk05h/0r/YCa9AuA+8dVteZtRynm/j55wpnbRVfQSgJuwkamceardus1Wtqxum+9uefkpheBXji8AirLCw0ts3gPX2ho96/zQvx+X+/WlV2ySBw0MvfWysXS58ct8esnd9t2iLKRg0wIH6yVqeZl53/8zj8tbDJLybR5sXFTE/lX4m5ksO6S2dnpxU9uVF7CMowAsHDE8zsISHLbrtqZpU/8e2eNAY/2G+Oo2+1ehV/6rXPgH/an/eOVcF9RtLn/kmnb3A2yBKo8cHl/dDr36v+jEU6TGJnplU/HMkYIHuSbC7hwpFe8A2Pum1ddrjz6p3vJnqaCAXolPOGRuNfPIe0bYsSzCB73Ucd//CPO+/7iFQiw79Kf+3eOJMxhHIvCUJBG2+siYv1AuKTZvjP5qBr0Uh1DI3A+w0TP7ATCOuPyQa6zShkJScTGFcTD3urwWnXQehZvBOOJCromw20up2AOwvsnG/W3GqjVyYYE8eCDFCei4r3SaJ+4r/aUS97fxsV6ilmfp095UTjpW8L5/Kyw75L330O59aPOxvQp7AAR8u76OWmDBbt1mlVbeZw8KEoO67SdezzXtT39llVY56tDE5yTK8RO1KX8yVq+h+Fd2cy2YkGsi7M6RHF8ARDS9oc3GDnftvoeT9SB/eZtRxo9zPXHvHct/jG0ur1fJ6EFHy6Ul8ohhFCeg457ps6PHn0nxr2rxFCABqxs89pSw1LNbt1mllYduRUFiULf9xOu5pr/7Pqu0SRnbynFHKZdeoN18u9SySZ/YzbVgQq6JsDtHcnwBIMuSauvOreoa2/fYWQs9/69e7r1zjzBubhPg6V6K7LJv6K2XlbPPME/4SgbzTuvGxm5jW5UZaoOVsJqKWx89zVbdNsf28/+iIBlQt33D07kWPems8Edvxb0XsbuMDHmLQaFH7o1MOIxe6WB7jhRIyDURdnvJ8eQszAwPLcqhgEf/YIa8+y4UJEXHvXfanfcZy1fQK6601+BSbHDhYr1ELa8xZn2l7Lm7uS8lqcc9hma81e2+0m3K8lnGUQAWDh3ah1pgQbBuGwsW6e9+YI5t7jkttqBu+4V3cy0J+7V6FAopE/ZiPxEotDlHCizkmgi7cyQXrc61+x6WmprNJ6MnW+wZ6pvfeweQGtrdf1f/+icKAHyBVVTjo0+kaFS942Z6KamUk441ZnxKAUBqJWW/Vo/UO/7KfiJQAJA+ji8A6tuiy+uaKbCmP/aUMm6sctQmb40lTWGB1Nom1fXw1BSXmLWmJqrjBjcO1kvU8hQ2ttXLL5RysilOKnblruddLKhqZBlHAVj4cHkFtcCCUN1mFTUrUznikCT/+v9X8ohhRlW1sWgJxe6Dus3l0Vxjoy5Z+7V61LVuC86RAg65JsLuHMnxBYBuGBGN820zn9YfDsl77ubgo56ys8ydN27dRdKCU0IEeLKX6uqN+nqpvMyhsc2yxli73pjzXWxst+s6y7jYh8AKHpTEJVK3zYqamZwNLT3LyDAPBGjv+cgLN0Dd5vJqrtXVmb+ySdJ+rc11rdtCuRZ4yDURdnvJ8QVAWFXyMji/HzJ++kXeaksHZ/9swX3pBdpt90jNLn0iQZ+cTCe/ep9gvUQtj9Dfn6HdeKsyfkd51Eh6KelkWb30fH3mZ/pb77GoMDOMHa5cA/KyqAUWROo2q6jKqSdS4AyWOMbP81z7RCDUbS4v5hqr2/rHnzs7tjvqtnbrVDYnEck1QK6JsDtHcnyukBtW++dxPif9hVfkffeiwDHq5Rdpf72dApfZrjxfxejmYb1ELY/Q/vgX9b7bUzG2r7pEu/H/WGOLgmyWcbEXwcr4/kXUAgvcuq396a+solLgGOXow9lPB9eeCYC6zeW5XNPue0hqdmQv4uZicxKRORIg10TYnSMF6JeF8l676R8kcEolgB3aRVeGnkvmsxF7F3rtefa/SAGAw/R332cVlQInqQ/fEz35LAoAHGZ8Oks5YF8KHIY5CaSX4wuA2tbI4hrrxzk3NkYPPCr0/NMUOiz81YzoWee78PdJM1dUYoMLF+slanmBsX6jPKA/Bc6TBw1g/4s/VzSwjKOXwMKbizdQCyz0VrdbW1kVDc94m0KHyX37mAcCNDZS7Cao21wey7XWVik7W0rhL5rlgoLaypre5kjQAbkmwu4cKRXvAFhtSjTmL9Tuuj/05otSKFU3LYRC6tWX6f97kULXwNmtIjzUS2xsy9uNTt3A7sD+F/VlyykAa9gnLcKqk7T7H2FVVCpI3f14oRlvsZ8UxjLXnQmAus3lrVwzx/Z1V0o5qXsqf8dZLuejIHEh10TY7aUEFgDVX2tX/Un7v/8YGzddvMZev+pRY3Uti3LCaj+L+9v0195STnTkObu9kAcNNOrr3XYmwLZluL+Nj/UStVwvLWNbvfKSQTNm5GzAr7c5xvXDHgAOq7rNKqdcUMCqKMWpwrLJmOm6MwFQt7k8lGvpGtt5px7Xd843FIAF5JoIu3OkuBcAC7TT/yuffoEyYp3+4Y9StHMB++vrB2Zor3wtRfQMVcnvaYe708/ZteTKMwH65mKHOx/rJWq5WxrHdsl5k5S/3WE+nxGsDczHU4A4rOp27Nn/ZhUF1G0BXsq1NI3tzLFj8lavpgAsINdE2J0jxbsA+P4zfY8TlB0GyQcdKM1Zbvz2mDbNqO0rb91H3nKQpKiSwbCXenp/q9bZ5+z2JjvLfB6om951i+DmNgGe6aX0jW2toMBobzfYJwDW2jW8n8xhVbe1m29XJp1KQQrJ24wyKirNE2PcBHWby0u5xmYFjp5rYWWbUVp9gzGbznKBHiHXRNjtpTgXAMa6VfKWHRsci4qlpZXSb0m+jXpLm3burdqjv6gH/07KUOvaIktrejjlTrvd8WdIWzHPBLjdXWcCfLqqChtcuFgvUcvd0ji2f6lqaHrswegRJ1AMPXl36UZqgQWrum2ezKWkYudYd7JsTo9cNkNC3ebySq7p73+kf+rws/8t1LVFl59xpnabeSYAvQSbQa6JsDtHUkeNGjV//vzJkycPGDCAXhOxeKbR8jtl+xI2eo3nF8jHjpczOvY71v1oPFopT/ydXNpqbAgrowa06saCqsbKlvZ+eZmKLK+qb1lY3bS2sbX/228rJx07t7JhRV1LbVskdn7BnPV1axpaVUWOnYvxzbpa9jeLssIZqtIU0X7YWM/CbteJvcNo9zoFr72RdfzRUkY4wesk6/OpbY0ML85N/DrJ+nzceR32T0KK7PKvq+iW2xYcdkSfUeb9P6n/fDY2t61uaO3/7LOh885O5Dqu+r4n/Tpsdju61LxXEv1jdZ3S7IzmiLa+qa3rdbTrb55zwKGhLbdIy9cll5boL7z63VZb10R1l/Tzsrpm9qONTeBc8vm48Dqsf9i0zeVfV/ZDj8n5+d8efESC14nv82FZlhsOFb/x5ne77bWmTXNh/7jhOrFcW9fYhv7p5Tptmr5VEX8L+/Tp02fNmjV27Fh54sSJ06ZNmz179rhx4+iDIuY8HvlgTPja3aT6H7Ubf1JuPVHODpuv//xM5L8DwrcdILUt0H7/kfLEOUZ2uCVqvj+QE1bljjcEI7oRPeqkgn89LPft0xLVWHVQZCm743kp7EcOW+JlqHK445dM7Itn/80OKewr1w1j8+uwMHbskd3rZFVVGudeEnrjhQSvw8KkfD4sxHW412mNaqosu/zrCu0yIfrVzPR+PjkbNui33q0+fI8L+wfX8cR12Ec1w4jqRtfrRMbt1f7lzDR+XdHjTm/75yNKXo5v+hnXccN15BPODD3zeFOGOYtK/efDsH8bqqisn3QBm5O4sH/ccJ2ufYX+sbqO/Gu7d1OmTJk6deqkSZPiXQAYc6P7PKT88zZ5wVN69Xj11D2MOS8a1b9Txq2JHvOV+taF0k9vaC9H1NvPkLPMNc0mGhrZAiA04y0K0yS63xGh156T8vMoBkicO8Y2w6ZKoZf/QwFAwqInTQo9/vc0b//VtOihx4Ze/i/qNiRNS2t08iWhxx4wN26lFeYkkBqdCwBzwREPedvQPw81Hr5dX7qFcuR4KSRLJYOkfvlSn/3Uu8v1m2/XX2lQrzqGzf7ZkqWhPUr/ii0c5i/U7n4g9O4rFKdP6KM32WfikmdLb2xqw/4fLtZL1HKr6Fnnm+dapE9dW4RlHGvI223jwuemu8TahlZqgYXN67Y8amvzGSnppaqh6a+hbnuI+3NNe+AR9Y9XpnH235lrbE5iHlQKPUGuibA7R4p3AcCMOFK99zb10mPlYvNuJHnE7soO5i4Cebc/mK/fe4E82HwAcHNEW9/42+fU8Xz0Y1L8fHQr7DNxybOlf65s6PlZSdAF6yVqgYWV9S0s41jDPWPbhWavN48ogV6gbotA3eZCrnF1yzXoEXJNhN05UgILAPuMRYs7no8+nOJ0Y5+JUVXNPiuKARKgP/akesVFaX8fOQZjG5LFbXUbIFncNrbZTxD9pWkUADjM8QVAUVZ4eEkuBe0RSVWljI7twm7APpOMDKm2Pu1Pl9t3i7KQIlMAFlgvUcuVzKfvFxeZzytMn+3KC1jGma2MsHrlxdqf/io19fQwx2A7Yng/aoGFTeo2q5A5Oe6p2+45EwB1m8vtueaCsd011+Q9djWWLnfbeRdugFwTYXeOlIp3ANz8TVMvPd8NZwLgiDsRru4ld5yQukkPKUqXAzrgN/g5IqKzkzrOtXDTyRKuORMAdZvL5bnmkrH9WyfJsjxqpPHTXCn62w4cYJBrIuz2kuMLgKaOh0nH2vqLr8r77BlrQ1dzcX+bANZL1HIfY/UauaBAHjSQ4jRZWd8Se4hYjHrFRdrNt1EAv5qD+5J5utZtF1KOOoz9NJHa0vwZom5zuTnXtOtvMm/aTLduuWaO7RfY2G6nGDog10TYnSM5vgCIaHpDG61ljZ9+kYduGWu7h/rwPdGTz6IgTTZgh7sA1kvUch/t3oeU4ydSkD51bRGWcRRIkrznbvqHMymAX63BU4B4Out29KiTWIWMvege8uit2U8TKfrbWjctULe53Jxr+nsfsgpJQfp0nSOBFeSaCLtzJMcXALIsqR3vAkZ22Tf0wtOxF11F7tvHvE+6oZHidIgdAAG9c28v1dWZ79i64PnNqsxQO0YuLEzv2HahDBXpxtFZt401a80K6T7sp0lkv8MpSBPUbS735lpDo1yQ5js2YzpzrZMbxrbbINdE2O0lx/u0MDM8NHY0MZshqfwjytIi7c/f3WtwCTa4cLFeopbLRPY7IvSvRylIq23K8lnGUdABz5be3CFD3TijdZVY3TY+/1LZfwK95Daqquy3D/sMKUwH1G0u1+Za2s9s6fTbHKkTmylhD8CmkGsi7M6RUrSo0u59UL3xOgpcSTkBz02HeLh/bAPYtWyZ9NZbknaPq8e2ettN7DOkAMBH1FtvYj9ZKABwhuMLgPq26PK6ZuMzF/8mqYM8Jp0np85aUxPVcYMbB+slarmJq8b2gqpGlnEU/ArPlu7mg+UV1AILF1zw8yefPDHvwntccq6FO6Fuc7kz11x1ZktsjkTBr5SD92c/WSgA5JoYu3MkxxcAumG03nGf+Wuk3E3f5HKZ9D5buiXdu9k8Ab3E1a7rLOMo6FRchG0AXcUOS4Ye1dZKw4dXv/nmDrfeev5Vd/y8chW97k7sJ4v+9P8oSDlUJC535pobzmzpxCp2ROtpasvWJ+l+zpV7INdE2O0lxxcA4cbG/NxsqaSIYtditYDNnNK0z7xvbqY7apGrsV6ilmsY8xbIY7aRQm7Z3FKYGQ5vvuuusEBqbTNPKoAOA/OzqAWb+v576brrpv/888BQKKqq2vTp+99449PTp9NH3YiNdj1th12gbnMh17hYxc7PDFHQhfrHK/X/uWKXghsg10TYnSM5vgDI2bC+/4DytD8f3eW2LctXMbp5WC9RyzX0199WTjhGynTLymSLguzccPfVCMs+o77eWL2G4sAb18/1v49Ih6VLpbfe+s+tt56clfXboxufeur3y5Zd/9ZbFEJXqNtcLsw1l5zZ0olV7H49zdtQt7tCromwO0dyfAHgIep5Z2v3PiS1pPlUYICkw9gGroEDpfr6w9as6T4xevXVi/Z06/mN8ojhRlW1sXAxxQBc7ji1nQ/v3IId0aNOopYwxxcAhqpqGRkUuFxRoVRTK6Vjo8nMFZXY4MLFeola7mD8Ml8uL5O3GUWxC/xc0VDbGqGgq/SNbRd6c/EGakEXmZnSrbeWXHXVdytXDom9UltbNHx4zZtvDiwsjL3gPhlhSdOkSE9j3nmo21wuzDXt5tuUSadS4AKsYi+uaaJgU+rVl5lHuTd13yIcQMg1LmPNWrtzJMcXAPVbbrX8UM8caZGuk1PTdhOrp7itl4wff5aHbeWSnWQxBvs/CzgVuFMP+6Shg6pK770Xuumm5e+9d/B33+1w3XXf/vxzUaiH+5NdpONU4LlpeW466jaX23JNf+8DebddJJedKmXZSezz7HKye5ChF3pnfDZL2X+C3V5yfg9AWO2X57q9m1bUKy4yF9wptx3ubxPAeola7qC/OE3ex133RmxRkM0yjoJNpWtsuxD2APTuH31vWr782bfffvbWW7fKcv0eTuWow1gmSm3tFKcQ6jaX23JNu/5m8wGgbtL7HEm98mLtplspCDDkWu+0ex9Sb7zO7hzJ8QVAhqrkZ7j7N0ibCr3+gnbhFRSkSh/scBfAeolaLhA98iT1kXspcI3CzLB7z953DTyZpHf69A/POqv44ou3Li6mV6BHqNtcyDWu3udI8h676h99TEGAIddE2J0jOT5XMAxJ89Qb7vLA/kZDk7n5JoUi6XuSnYe4qpeMtWvlPuUUuEZUN3rJtvBXM6InTqIgwNrxrnov6hvkwsKMDCmvwDN1O/TC05F903CjKeo2l6tyjVW/8AzXPdDKc3OktECu9UK76/7YWVt2e8nxBUBdW2Rpjce2sKh/vEJ/NqXP3/10VTU2uHCxXqJWupn32x2wLwVuMq+qgWUcBZsLhcwdk4H37tKN1ILNRH9/QeiNFzxWt1VVOWACy0oKUwV1m8tducaqn+q6+xG4uaYcfEDqx7bbINcs1dWbz0LoOGvL7hwJdwsA2Gbeb/eXP1IA4BfmuRYnuuhcC3HqrTeaD7oFsICxDb6UyLkWji8ACjJDWxblUOARqX+29O4Di1UFN7hxsF6iFljYuiSPZRwFPVGvuMjcMRlsB2zpunu3XMI82Xo782RrL9bt1EPd5nJPrnWObYpdA7kmArkmwu4cyfEFgCLLYc9921L+bOmskIqhzcV6iVrp1dIi5eS46umfnTJUhWUcBT0qK5Xq6wN+I5DVg5KCjo0KRTEfBerNuq3eeJ3+9H8pSAnUbS7kGpdIrqV+bLsNcs1K13Mt7M6RHF8AtGt6Q3santCcIHmbUcaPqXu29IamNuwC4mK9RK200h54VP3jFVJONsVuUtsa6X3XnTxqpFFZZcxfSHEgrWlopRZ0wUaFXFbKRghre7Juq0qKj7pD3eZyS665+PRfoVxL+dh2G+SaJfYT/9dzLezOkRxfADRHtPWNrpi32aIceaj+UuqeLT23sgHPAeBivUQtsLCqoYVlHAVgYc76WmqBBS/WbXnQQKO+3li1hmLnoW5zuSTXErlP2mkiuZb6se02yDURdudIji8AAPzEWLhYLi2RRwyn2IPU888xt5S1tFAM0IGNCuWEiRR4UWGB+fjm+noKAX6FsQ2+FD3yxETOI3J8AVCUFR5ekkuBtxTkG3V11HbYvluUhbDBhYf1ErXSqLZOys0xd4m40nblBSzjKLDCfpbU1Ab5DeUjh/ejFnTFRkVeXqzp4bqdQqjbXK7Itdpac3/Lr2PbbURzLSdbamo2Tw0IJORaj4y167qeR2R3jpSKdwA8+k0LPfUIW11R4DAccSfCDb2k3XGvcsoJFLiPYA/Je+2ufzCDguBBum1Of/d9Nioo6ODFTkrx3i0MJC43dFFk/yPZT3MKXEmkk9RLzmc/faTmgL5zi1zbnPHpF93OI7LbS44vAJq8uQcgxeZW4P42PtZL1EoT7Y83qlddQoErraxvYRlHgTX18gu1v95OQfDMXoc9AN1pf/orGxUUeLZup3rvFuo2D3KNC3MkEci1zWn3PdztPCK7cyTHFwARbz4FKCb0xgvaBVdQ4KQNzdjhzsd6iVppor//kbz7LhS4Ul1bhGUcBWBhbSOeAsTh6bqdMqjbXGnPNfYTPPT80xS4EnJNBHJNhN05kuMLAFmWvHt8gzygv9HUZG6+cVjGr09xgl6kuZfqG+SiQmq7VUhmqN278FczoydOoiBgMlSk2ybYSAjPeIuCDt6t26EXno7sezgFDkPd5kp7rhkbK+T+rt7zI55rqRzbboNc60a76371puvMHYld2O0lx/u0MDM81Mun3KnXXqE/+yIFjtlzcAk2uHCxXqJWOkR/f0Ho9RcocKvRZfks4yjoXUgN7HFghwztQy1gM6Rf5svbjpYyMynu4OG6rarKQfsan35BoZNQt7nSm2vm2N5+Oxee/tuVjVxTWdEO6HsFyLVN1NVJGRlScfdzf+3OkbCoAgAILv2Nd5Tjj+62APA09W9/0e57mAIIMP+NbQDGWL1WLsiXBw2gOF6OLwDq26LL65opAAuz1tREg33OnwjWS9RKOf3RJ9UrLnLn6b9dLahqZBlHAQ/7ivQXX6UgSD5YXkEtsIC6LQJ1mwu5xmUr11K2L9FtkGsi7M6RHF8A6IYR0Tz8bTOfK1dRafwyn2JntERxeitfGnvJPBGiuMj9jyJr13WWcRRwsa+osYnaQYLDkjuZ90iUl7EqR/GvvF631Zuu0//1Xwocg7rNlcZcsxrbbmMr18x9iRuDuKZCrnWl3XSbMulUCrqw20uOLwDCqpKfGaLAi9icj82oHN5/3i830/Vzy/RjvUQtsFCUGWYZRwFXYaHU2mreTRgwg/Ld/k5O6rDKxkrPZtXH83VbUVJwZBLqNlc6c81ibLuN53MtJZBrm9B1s8Rtxu4cyfEFQG5YxbyNa5uyfBWjm4f1ErVSy1i1Ri4skAcPpNjFBhdks4yjgEceNMCobzBWr6U4MHbs5/anOaWM/sIr8oS9KOgCdVsE6jZXGnPNamy7jd1cU0481pjxKQWBgVwTYXeO5PgCwAfU88/R7nlQagnoCXwg1deb28gKCigE8Avj53nyVkMo8BF55HCjqtpYuJhiCB7fju3tRhvLV1AAwRM98kT1kXspSIzjC4Da1sjiGo/fZ1xYINXWSU5uQJm5ohIbXLhYL1Ertazut3OhnyvqWcZRIEC9+jL21UlNwdru+cbiDdQCC56v2+Gw+ZTbiI1ciAPqNlfacq2m1vzB7QW2c01VzTtAAnZPPHKtk7F2ndynnIJN2Z0jpeIdAOdvxfQ8nN0qIm29ZHG/nQvZTjX2dbGvLmAMlKQO+jvT5b33oGAzXu8kedvRxg8/S1EHn5uOus2VrlyLHHBk6EnPPArWVifJo0YalVXGgoUUBwNyLcb45HPlwP0o2IzdXkrFHoD+eZ6/l1S96hLtxv+jwAHbleP+Nj7WS9RKIe3av7DvPgWut4WdPQAxTo9tFxrfv4hawabdcIt62QUUbMoHdVs54hD95dektnaKHYC6zYVc4/LHHMlpyLUY7f5H1D9fS8Fm7M6RHF8AhFUlL8PzO9zl3XfRZ3xCgQP65GCHOx/rJWqlkP7BDPbdp8D1Cm09BaiD02PbhQbkZVELLPijbjsNdZsrLbkWveDy0AvPUOB6ceRaAPclItdE2J0jOb4AMAxJ88Ub7nJxsVRXT0GytWt4g4sPvcQV1XF7C18bBhJTVy8XWf521h91O/TC05F9D6PAAahIXOnJtY2Vcr++1Ha9eHLN+X2JboNcY7S77ldvuk7KzaF4M3Z7yfEFQF1bZGmNH7YYhj54PXr2hRQk22erq7HBhYv1ErVSxbzf7qD9KfCCeVUNLOMoEKYcdhD7SikIgPeWbqRWgLFqFnr9eQo245O6rarKwfs7N7ZRt7mQa1y+mSM5Crlm4m1HtDtHcnwB4CfKSccG7WaJgDPvt7vhGgr8S73lz+wrpQDARzC2g0Z/7S32k9p8cLOvqVMu1f7yNwogAJw4j8jxBUBBZmjLIss3LLxF3na0tHwlBUm1+8ASVcENbhysl6gFFrYuyWMZRwFYOGDLnp+hFhz6o/9Ur7xYyrE8pdVPdds5qNtcqc81Y/5C8yd1yN6zENIovlyTd9tZnxmg48CQayLnEdmdIzm+AFBkOYwSyZMVQh/xsV6iVmo0N0u5ue4/Sb6rDFVhGUeBLewrbW2ltt/l2HxQkv8YdfVSUWEvY9tPdVu96Tr9X/+lIKlQt7mQa1yYI4lAromwO0dyfEbVrukN7Q4+iTmlCgvNSVJtHYXJs76pDXs3uVgvUSsltL8/pl57eS+/JXWh2tZIfJul2FeqP/sSBX63uiHYp3qzCpaVZVYza76q24pi70HrwlC3uVKdawJj223izjXlsIONj4Oydwu5ZvzwkzxsKwos2J0jOb4AaI5o6xtTOm9zjjxogFHfYKxZS3Hy/FLZ4I9nJTmK9RK1wMKqhhaWcRSAhW/XJ38N7yGsgskF+ayaUdwTP9Vt56Buc6U410TGttvEnWvqLTdoDwRlfwtyTX/59V7ObYyxO0dK7T0VAB5hLFwsl5bII4dT7HfsKzWqqtlXTTGAX2BsAwBszvEFQFFWeHhJLgU+kJMjNTUl/Q3lfbcowx1uXKyXqJUCkYikqlI4TKFHbFdewDKOAlvYV6pp5lcdAEcO70ctsOCruu3Y2Ebd5kpxrmk33aZMOo0Cj0gk15zb3+I2Qc+16hrz8Aceu3OkVLwD4KdvmnrJedod90nNSb6v0VMbTdMmlb0kcr+dCyXSQ/K2o9lXLUX9cue3tYCnm+DYRk3iQt3mSnUXmQ9K9953Jf7P2LH9LW4T8FyLHHhU6MmHKbBmt5ccXwA0RbR1jUF5ukjcfq7AvaR8rJeo5TyR++1caGV9C8s4CmxSjjiEfdVSWzvF/jV7XS21AklkbPusbisTj9Cff0VqS/KuBtRtrlTmmnbNn9Upl1LgHYnkmjx4oFFXb6xaQ7F/IddE2J0jOb4AiGh6Yzt2JXJsbMbTJPhYL1ELLNS1RVjGUQAW1uJXEjw+q9vy1iOMufOkaJK/ItRtrlTmmv7hTHm3nSnwjoRyraDAXNbW11PoX0HOtej5l4deeIaCXtmdIzm+AJBlyWfHN4ReeDqy72EUJEmGmop7sbwudb0kdr+dC4VkhtpxcGJsu1BmgNMtsvME9l2mwJr/6jbLaKMmyb+NRt3mCnKuCUo013JzpMbk70t0m0DnWkWl3K8vtXtlt5cS6NPmFfprb+nvzzEaN7tnoK3R+HyOUWveKF+YGR7qsxMlVdXcUpZUew4qwWYyLtZL1HKY4P12LjS6LJ9lHAVxcGBsu9DBQ/tQK4DY95d9l3n8V7dZRkePPomCJEHd5kpZrhkff6YcfAAFnpJgrqkXn6fdmfx9iW4T2Fwz5s6Tx44RPNna7hwp7gXACu2aJ6TWLGn+e/qMXyRtk9WnUTFH+9tzxhrfPmxbvfMW7e4HKAAA8AJWtdS/3kABgI9oDzyq/ulqCgD8Qn/zXeXYo6TMTIqTKt4FwLzP9II9lOP3V07cT5q1yOi273D6+/K2o2PN+rbo8rrmWNs3lP0nGLO+piAZvlhTHdVxMykH6yVqOcm83+5FofvtXGh+VSPLOAriEnrzRdYDFPjUB8sqqBUwrGopE/aioFe+rNtJH9uo21yBzTVxieda6NH7oiecSYFPIddE2J0jxbkAMFYskrcZIamS1LeftGC99Nu+Q12aeY8WPkouo/sQdIOtDvz4bcvLlVqStr2pNYqNm3wp6qWKSrmv0P12LhTRdZZxFMRF7t+P9QAFPtWc7M2gnqDddb9603XmHcMCfFm3kz62Ube5UpRrTc3mT+RE9j+lTxJyrbzM2LCB2j4VzFwz5s6Xy8vkbUZRzGO3l9RRo0bNnz9/8uTJAwbYOT170Uyj9XfK9iWSVGc8v0A+dryc0XGL0prPtDdz1Yt3kT6fJ40cJvfJY2u22rYIqwJ1bdHY3cnrm9qqWyMtUT0vI8TCVfUt7EOyLMd2C63sCLNDqqrI7Zq+prGVhfkZYZbaNa2RiuZ2l1xHGTm8+rV3K7celeB1Yp8P+2hYUYo7jnDyR/84cZ0MVSnPyXT68wm/PE055siVrdEEr5OWfmYfaopEG9q1RK6T/9obyknHuurrSu51Vte3FmWF/fd19X4d+fNZWdtsLfcpF7kOG0X5GSF2KZ/1T2xsJ36d2OfTEtVao1p9u3/6J+nXWVDdmB1Wnf58Gu68v+7kk3K3HOzFfmZ/QZHl0uyMRK6jP/7UmlNOcdXXldzrsGVSWU7G6gbzH/rp6+Jcp6KiZulK8Xkmq0hsjsQavZs+ffqsWbPGjh1r/ps4yMVl0sYas9XUKPUr+PXojQr9nn/qc2fql/1Zn/GWfteTxtpITljtn5fFCgD70/F3JFVmf1gYi6SQYn6o8/OI/c3YB9l/u4YsSWJhR+SG61DYESVyHXlMeUHn9u1ErhMLOyIfXmebsnwWOvr5SNPeVE46TsrMjP3NuK+Trn4eXJDN5m0dYcfH4roO6wF9xieu+rqYJF5nfP8iV30+HWEscuw6q9cohQXy4EGsLXIdNor65po/SHzWP7GxzcKkfD6sIrG6zULf9E/Sr7OTmWuOfz6yJLOfn4lfp2uYsuuwXOufR5O2rv/Q1nXUO2+Rpz7gqq+LhUm8Dsu12F9jfxK5Tkzsb3rkOhR2RJzrxOZI4uSJEydOmzZt9uzZ48aNo9dEtM+O7vdfddq98txHtPlbq2dPMH56y6gdKY8pkSJRSWrWH3lP3n+CssdoKfzrZ+ovxtx5xtdzlN+fTjH4gnbHvcoRh3TuYAkmjG3/wfc0Bv3gS6jbTPS400Mv/4cC8IXoOReF7r/TvL0tqaZMmTJ16tRJkyZ1rhxsyhgXundE9NhDos+1KUfvIoUVydAkXZXLy+UB/c0/ffrI/crY7L+2NbK4pon+lY/I24wyKiqNufMpTsyMFZXY4MLFeolaYOHninqWcRTELRQyT9SPJrSZ2M3eWOzz+2UT59e6nVyo21wpyDW790m7TdJyLan7Et0moLlWW2dr9m93jhTvAkCSpZ0uDH/ybuiRy+V+5ucnj5uoHDA89jFJylEuOV4eRQ8A9ucJFbLc8YUl52vDzxARjvcSS7asLKmokEIPSkoXmcemVlYZCxZR7DtG8I6UNL7/SR4+lAIx/uwklt2trWamJwPqNldKcs0wfxz/eo+EFyWlk9RrLtefe4kC30GuibDbS3EvAETlmnsAHHmCqZ+MKTfvb6MALLBeopYzjDVr5YJ8eaCd3fAus0VBDss4CsDCTv2LqBUY+iuvy3vtToEAv9Ztlt1GfQPLdIoTg7rNlYJc0597Wd53bwo8KFm5Jg8eZNTVG6tWU+wvAcw17Zo/q1dfRoEYu3MkxxcAYVWJ7Vb2H/WCc7R7HkzKCXzlOZn4OcIlsr094AozQyzjKEhAEse2C/XPy6IWWPBx3U4i1G2uFOSa8ct8ecstKPCgpOVaQb7U1ibVN1DoLwHMNf3DmfKuO1Egxu4cyfEFgGFIml/v3CooMN9KTsa7d+2/HaQAlpzuJe2m25SzTqPAm6J6kt5yT97YdqG2oKVbVbXdG9v8XLdzc6TGJtTt1HA81+yPbbdJZq4lb2y7DXJNhN1ecnwBUNcWWVrrtxMlk+6z1Tjljo/1ErUcouuevpGUmVfVwDKOgsTIE/bS332fAn95b+lGagVD5KCjQ/98iAIxPq7b6sXnaXfel5R3t1C3uZzOtTjGttskMdeSOLbdJmi5Zsz8VDnkQAqE2Z0jOb4A8Df16su0P99CAYCPqJecp916NwUAAACQEtrfH1Ovn0KBYxxfABRkhrYqEjp83ovkXXfSP/6MggTsPrAkRIepgSXWS9RyQPTw40OP3keBZ40qyWMZRwFYOHCrcmoFQPT8y0Mv/psCYf6u2yzToyecQUECULe5HM21+Ma22/g715IFuSbC7hzJ8QWAIsv+/rbJpSWJP1QuK4S3Yvgc7SVj/QapvIwCzwqrCss4ChKWlLHtQtmhID0oqaJS7ktPZBbn87pdXmZsSMKtKajbXM7mWlxj222Sm2uhF56J7HsYBT4SqFzT7rpfvek6c0eHTXZ7yfE+bdf0+jbfnijEhKa/Fj3nIgritb6xDbeScrFeohZYqGmNJHGzVFLGtgutqvfn042SyPd1WzniUGPmpxTEC3WbC7nGleRcUxVJ06jtI8HKNV2XlHgm53bnSI4vAJoj2oYmzNs4fqlq0H36xJUkYr1ErWQzF9y3/JkCL1vd0MIyjgKw8N0GH76t0SN92pvKycdJWbafn+v7uq3efL3298coiBfqNpdzuRb32HYbzJFEINdE2J0jBehdFeeoV16sv/AqBeBBxpffKPvsSQGAXxgLFsnbjJJUnA0HfoOxbSX01kvR8+0dIAXuYSxcLJeWyCOHU+wkxxcARVnh4SW5FPhVUaHU1ETtuOw7pAwbXLhYL1ELLGxXXsAyjoJkUG+6Tv/XfynwiyOH96MWWAhE3c7LlVoSukEFdZsLucaV9FyT+/WVKqoo8IsA5VokYi5rw/H8HLc7R0rFOwAokFzoIhEO9ZLx8y/yDttLIT88PCf5XaQo/jtWJignStbWSVlZcR+T5PtOUq+5XH/uZQrigrrN5VSuJTa23QYDiQtdJMJuLzm+AGiKaOsaWynwKXnwIKOu3li1mmL7fqqo13B/Gw/rJWollf7We8oxR0qZGRR72Yq6FpZxFCRD4mPbhb5ZV0stXzPWrJUL8uWBAyi2Iwh1O3Go21wO5VoiY9ttnMg15eTj9I8+psAXgpNr+nMvy/vtTYFNdudIji8AIpre2O73XYkF+VJbm1Qf/xbViuZ2/BzhYr1ELbBQ3x5hGUdBUiQ8tl0IU1uuQNTthKFucyHXuJzINXN3xIpVFPhCcHLN+GW+PGQLCmyyO0dyfAEgyxLukuTKVFNxL5bXOdFLxtz5cnmZWS59IZTMYwB8Kyjp1tgkZWdR26Yg1G2W9UZFJasAFNuHus3lVBclMLbdxpFcC4XMR0lG/fMkX+SaCLu95HifFmaGg3DKnTxmW+O7H+POtz0G4ZQ7PtZL1EomwyzAfpk1jy7NYxlHQZIkOLZd6OChnj88SIR2533KycdTYFMg6jbLevOXivH/XhF1m8uhXEtkbLuNE7kmbz3CqKwyFiyi2PsCkmv6G+8o+8Z5/w9jd46ERVVyKIcdpL/6htSGe1Q8Rn/upbjvtwsIjG0AAACnaTfdqlw8mQLnOb4AqG+LLqtrpgAsfLG6OoojJXlYL1EreYxfFsR9v50Lza9q9PcBrknx/rIKaoGFgNRt9YI/aFP/LjXH+TBQ1G0uJ3Itevjxocfup8D7MEcSgVwTYXeO5PgCQDeMqBaMb1txkVEd5wy1NbkbN30q+b1UVc2+a9T2hYiuO3JcYgJj24Vaov7f3hrZeULoxWcosC8odbsgX6qrj/tBt6jbXE7kmrF+g1RWSoH3OZRr6tWXaTfdJjX5ZGkRiFyrrZNLErrP2W4vOb4AyFCVgkw/PGGdK/TEg9GJp1BgU/+8LL/che4g1kvUSpLIQUez7xoFvlCcFWYZR0HyJDK2XWiLgmxq+ZimmWc4xCs4dTsRqNtcgci1xDiVayz9df9MmoOQa9FzLgpNe5aCuNidIzm+AMgJq31zMykAC6NL81T8JOFhvUQtsDAoP5tlHAVgYWxfn5wfZEW78z71b3+hIC7BqdvqNZdrN/yVAptQt7mSnmuJj223wRxJBHJNhN05kuMLgEAJvfVS9LzLKAAASAfjq9nK3ntQAL2Sdxmvf/I5BeB6GNviQo/dHz3+DAoANuP4AqC2NbK4pokCv5P79ZUqqyiwY8aKSmxw4WK9RK1kiJ54Znjm2xT4xc8V9SzjKEiq8NczWY9R4HFvLNpALV9qapLy8xJ8sm2w6nZpqVQTz4G1qNtcPs+1ZHAw18pKjY0bqe1xvs817a771Zuuk3ITeiCs3TlSKt4BwFmJXOghEUnuJU2XFL/dLePgQFJVs8d8wfB1wmkPPq5efZmUk+i918Gp26Hp06J/uJgCO1C3uZKba8ZPc+UdfmeecuUvmCNx+b+HdDYhSXRCbreXHF8A5Gao/fMCdH+bcsrx+kcfUyBsTHkB7m/jYr1ELbAwpCCHZRwFYGGn/r569JMTgla344O6zZXcXNPfnq4cc4SUmUGxLyDXRPg714xVq+XCAnnwIIrjZXeO5PgCIKwoeRkBepqEPHpracUqCoSV52Tg5wgX6yVqJUx/5An1qksS/y2p2xRkhljGUZBsrMf0F16hwMuS/jgp9zAWLpZLS+SRwymOV9DqdnxjG3Wby8e5liyO5lrorZf9sS/R57lW3yBlZppPJU6M3TmS4wsA3ZCCdZdkKGS+lRO1dxhTO54nLSCJvWSwfCssSPA+aRdiueZgtrEe88VTpVuj/k23SMS8WSscpjBegavbcY1t1G2uJOaaMXe+3KdM3mYUxX7haK7J/frEty/RbZBrIuz2kuMLgPq2yLLaAJ1yJ289wqisMhYsoljMZzjlTgDrJWolqLZWysqSinx4H8i8qgaWcRSAhenLfLIxzjlBq9vxQd3mSmqusa6W/fdbG+SaCH/nmvHtD/KIYRQkwO4cyfEFAIDbGGvWyQX58sD+FIMYefAgo67eWLmaYnAf/dmX5P32oQCEYWy7H8Z2fOLblwippE97U95zNwpSyPEFQEFmaKuihB5sFAS7DywJKbiZlIP1ErXAwqjSPAcPcC3Il9rapIYGCj3rwK3KqeU7xrwF8pDBFCQgcHU7rrGNus2VxFxL1th2G6dzLb59iW6DXBNhd47k+AJAkeWgfdvkvFypodHWk72yQngrhi9ZvaTddJty1mkU+EtYUVjGUQAWskN4UBJHAOt2HFC3uZKWa5VVUrE/H96FXBPh41yL7Dwh9OIzFCTGbi853qftml7fZm9HrNcpF03W7rpfam6hWMC6xlbcSsrFeolaCdJ1/91IGlPTGnF0s5S8/bbGtz/Y3ePuNivrbeSmh+ivvaUk6R6JANbtOKBucyUr1yIHTww98SAF/uJ4rhUVSa2t8R115x5+zjVNS/wEgBi7cyTHFwDNEW1DUxsFYGFeVaOOs0B4WC9RKwHaVX9Sr72cAt9Z3dDCMo4CByiHHqRPe1Nqa6fYm77fUEctf9H+erty0bkUJCaAdVs59kj92ZfMG4GEoW5z+TXXksjpXJMH9jfqG4y16yj2JuSaCLtzJN++qwLQI33mJ/LO4ykAAOggjxhuzFsgRR1cP0N8ouddFnrpPxQA+Eh6x7bjC4CirPCIklwKAiP04jORCYdRIGDfIWW4C5CL9RK1wMJ25QUs4yhwSHGRUZWk57GmyZEj+lHLR6InnBme+TYFCQtm3bYLdZsrOblWWSX38e3G/RTkWhz7Et3Gt7mW1LFtd46EdwCcoSiSbuM3SfgZIiLxXtI//Fg5/GAK/CgFAyn0xIPRY06hwJv8mW66LinY3JxSqNtc6CI3iGNfotv4ciAZP86Vd/ydeXpsktjtJccXAE0RLWl7Nz0lNPVW7Y57KeD5qaJew/1tPKyXqBUv/eF/qNdeSYEfrahrYRlHAVj4Zp2398NtTn/lDeWU46WsTIoTFsy6rV57hfanmykQgLrNlXiuJX1su01g50i2+DLX9HemKxOPkDIzKE6Y3TmS4wuAiKY3tgdxRiJP2Mv4eg4FPBXN7fg5wsV6iVpgob49wjKOArDgvx+3xqLF5tO+1aS9AxDMui3vPE7/9AsKBKBucyWea0kf224T2DmSLf7LNWPhYrm0RB45nOJksDtHcnwBIMsS7pLkylRxLxZfor3U2CTl5/n1AaAxoZQcAxD++uPoCWdS4EFZOAeAB3VbBOo2V6K5Fo2a99Mm7x4JF0pNrtndl+g2Psy1SMRc1oaTuWfPbi853qeFmeHAngQs7ziWLfIo6NUeg3DKHR/rJWrFRXvocfXqy6ScbIr9aHRpHss4CpzDqozu4fcZDvLZScA1tVJ2VnKPSQps3VaOPkL/8GMKeFC3uRLMNWPBIrmsVN56BMV+lKJcs7kv0W38l2vGt9/LI4ZRkCR250j4BYaDlImHG59/SQEAgAOMtevk/Hx5QH+KIQHqX67VH/4HBQAAztCnvSXvuRsFaeL4AqCuLbqstpkCsPDF6uoojpTkYb1ELfucuN/OheZXNbKMowAsvL+sglpgAXVbBOo2F3KNK2W5Fnr75eh5l1LgNcg1EXbnSI4vAAzDCO63LRQy75SI8idkrdi4KSChXnLgfjsXiug6yzgKnKTedJ3+r/9S4DUt/jrsSbvpNuWs0yhIkkDX7fw8wQcmom5zJZhrToxtt0lZrsl9+0iVXj3CxW+5VlEplRRTO3ns9pLjC4AMVSnI9PMOnl7IW48wKquMBYsotjYgL8vXe1OTg/UStewz5nzv+1//M8VZGSzjKHCUonj3WJktCvy1D0TXk761Pch1W736Mv35lynoFeo2V6K55sDYdpsg55o4n+Va5JBjQv/4OwXJY3eO5PhcISes9s317RN8k2VUaZ6KnyQ8rJeoZZ/+2lvyHrtS4F+D8rNYxlHgJHmLQUZdvbFyNcWeMrZvIbXAAuq2CNRtrkRyTbvqevXaKyjwr1TmmnLKCfqHMynwFOSaCLtzpJT8shAAfCY/X2prkxoaKIQ0iR52XOjxBygA8BF95qfyzuMogGSQR4+UvPlbG3CC4wuA2tbI4pomCoJHveZy7aZbpSbOFp8ZKyqxwYWL9RK1bIrsNCH04jMU+NpPFfUs4yhwmJyXJzU0evFGoDcWbaCW9xkbNkqlCT0et0dBrtvyNqONjRXG3HkUW0Pd5vJTrjkkpbkmvC/RbfyUa9ETzgzPfIeCpLI7R0rFOwCBPitRliWBUYufISLi7yVdM+9Zh6RSLjpXu+t+we2SrmIg4QQEt24L32iAYcQVd67pH85UjjiEAr9LWa6J70t0G1/lGluDOTMhsdtLjs+KcjPUAfnx790MiO3LC3B/GxfrJWqBhSEFOSzjKAALOw9I/uMX0kK741711psoSCrUbRGo21xx55r+8BPqNf7fAMAg10T4Jtf0V15XTj1BynJk14fdOZLjC4CwouSmZFeia4UefyB63OkUWCjLycDPES7WS9SyIzr50tDL/6HA7woyQyzjKAAL/fyyvdX4eo7izFEyqNsiULe5fJNrzkGuifBNrhmLlsijRpoPJXeA3TmS43MFPcjPk44pLTEqOIehtOF50gLi7KWqark8oePoPSSiGyzjKHBe6MVnIhMOpcA7WqO+SLfGRqkg36GHJAa8bgvu3ULd5ooz15wc226T4lwTHNtu45Nci0bNm39CTj311W4vOb4AqMeJkgI+xyl3AlgvUQsszK9qYBlHQQqwWqZ7ry5PX7aRWl6mPfQPdcqlUo4jZxoEvW6zqadAQUbd5oov1xwd226T6lwTG9tu449cMxYskstK5a1HUJxsdudIuFsgFUL33KbdcS8FkEKO3m8HAH6l/vEK7XpH9lcAALiB4wuAgszQVkU5FASVvM+extdzKOjJHoNKQgpuJuVgvUQtYY7eb+dCo0rzUnyoZOjtV6KTL6XAIw7cyvO3hBkLF8ulJc4dbo26Le80Tv9sFgUWULe5fJBrTkt9ronsS3Qb5JoIu3OkBBYAWou0scKorJO63XW06euKLOPbZirIl5ot3+bLVPFWDB96iSusKCzjKEgJuW+5VOWxW7OyQ95fEEYi5rI2HKYw2VC3Gbm8TKquoaAnqEhcceSaMXee3Kdc3mY0xX6XhlwT2JfoNv7INe2mW5WzTqPAAXZ7Ke4+rTaefky74zH91qn6l0u73FLW/fV2Ta9L5U3JbqVOuVR//hUKNrO2sRW3knKxXqKWoJpaKTtLKi6iMACqWyMs4yhIFXncWGPhYgq8YEWd984uSDHUbSb07qvRcy+hoCeo21zx51pglp/INRE+yTX2NTj5Gzq7c6R4FwDLZmpz+qq33qBesrfx4c9G5Nc5x2avN0e0jU1t9FGwML+qMZUPb/Eo1kvUEmOsXSfn58sD+lMcAGsaWljGUZAqytGHG59/SYEX/LCxjlqepf/vRXn/CRQ4AHVbBOo2lw9yzWlpyTVzX+Lt91DgBcg1EXbnSHEuAIxFc6Wdx0uZkjRkmPTzGilKcw6r1wEAIFmM+QvlLQZRAOAj2t0PKCceSwE4w9yX+M23FEBKRA89LvT4AxS4gzpq1Kj58+dPnjx5wIAB9JqIhTOMtrHK9iWSXG88O18+drwcO390s9ezczIqmttnr69dXNM0vDiX/ZUvVlfPrWxgS97BBeZDvt5fVrGopkmV5eIs837Wd5duZH+zT05mZkipb4vOWFnJwi0LcxRZZosb717nvQZd+WBmcb8yuU/55tepbG5fWtc8IsD9I3KdA7Yql+1cR1qybP6qjXNKBwSkf9h1+uRmfre+LsWfj1RTO//bX2aXDdqqJM8T/RzRjYpmF30+cVxHevHVhQcc5Nznw/7O2L6FiV/HVd/3OK6jbjt63n9emdNvix6vs2VRzkfLK4PcP9zrrKhvsXudoW++oZx+UkD6h11nZX0Lq9up/3yGfvWFctB+X2xo8EQ/79CvkP3XPZ9PHNfp+48nvj7hFEc/H1aRRG4wmj59+qxZs8aOHStPnDhx2rRps2fPHjduHH1QxMd3R+cdHDp/jNS+UJv8sfLwWXKO+T9v+TpI5rn9yhGHyNsGZW9T2kWPOz04ZwCnF8Z2KumvviFt2Kicfw7F4Bhj7jzzuOXfe+yRKd6FsZ0yGNspFhm3V3jOpxSk1ZQpU6ZOnTpp0qR49wDssLP0xqtGrST98JW0wxZySDUWfKrPXrP5600RzfbezeD5cWO9hvvbeFgvUQssrKhrZhlHQQopxx2l/+9Fqc0bd41/vZZVKA/T/nan0zMk1O0YeYtBRl29sXI1xZtC3eaym2spGNtug1wT4fVc026/R73N8XNF7M6R4l0AFOwWuiQjeuShkcdWKUftLGUoUs0aaUPD5q9HNL2pHTsBTOqF52p3PyA19/BUhMqWdvwc4WK9RC0B0UOPddv9dilQ3x5lGUdBCsnDhxnzF3plz8/6Jvy45UDdJvn55rK2oYHCTaFucyHXuNKVa/LIEUZVlbFgEcXu5vVcM775VtljNwocY2uOxMT9GNCwdPC14Y/fCj9+nbxVMYvlXU5SDhvVw+t4nnSn/DypvkHqaRTjedIibPWSsbFCKrV9cJjXhc1jAJBuHFmePgegukYuK6O2Y1C3RaBuc9nKtegJZ4ZnvkNBYKQt18Ih87CmqDeeQOrtXGtoNE+Ccv5Hc8rOATCHraQoUufAZWGsuenrhTgJWABOuRMRx0nAQTOqNI9lHAWppRy4r/7G2xS420FePp00eu4loVf+S4FjULc7yb8bY8z+rsd5Euo2l71c03Vz8hAwacy1Xsa223g617SH/6FOuVTKMbftOiqFJwGDfeofr9Suc/w+MEjN/XbQlXL+Odpd91MA4BfKIQfor78ttdl7bx3A/TC2A87xBUBdW3RZbTMFgSfvtKP++SwKuvh8dXUUR0rysF6iFk9q7rdzoflVjThUkuv9ZR47Br+TnqrfJKFui0Dd5hLPtZSNbbdBrolArokQnyPFOL4AMAwD37au5D7lUnUNBb9qS8fGTc9BL3FFdJ1lHAUpF/7m4+gJZ1LgYi2ePaDQSNW9pKjbmygtMSoqqd0FKhKXeK6lbGy7TZpzzWJsu413c82YO4/N+lLzjGy7veT4AiBDVdJ1U7I7hd55JXruJRT8amBeFm4l5WK9RC2wUJKVwTKOgtRTFPMuXtcbUoi72zlQt7sKPf5A9LjTKOgCdZsLucaV3lyzGttug1wTYXeO5PhcISes9snNpAAsbF1qHqFKAVhgvUStXukvv6aceqKUFcRRNzA/i2UcBWDhd30KqOUpxspVcmGhvMVgip2Eui0CdZtLMNdSObbdBrkmArkmQnCO1Cl9vywMMHXKpfrzr1AAyWYsXiqPGiGpmAenAca2gxoapcwM82nCkHLmO7eTL6UAkg5jO30wth2l3f2ActKxFLiM4wuA2tbIopomCiCmIF9q3mTTz4wVlbjjlov1ErXAwk8V9SzjKEiLzca2C72xaAO1wALqdjfm3q2q7hvsULe5RHOtvkHKCejNQmnPtR7Httt4ONdSOLbtzpFS8g4AKmQ3xUVSS6tU89sZ6eghEUK9xHo1O8vsYUiLzca2CxneTDhj9nfy1iMoSAFUpU3J43fodmwqeohLMNfc/FvSVEj3SNp8bLuNR3NNf+V15aD9KHCe3V5yfAGQm6EOyMfezU3IA/obDQ3G2nUUS9L2fQpU3N/Gw3qJWtZYr8r5+ayHKQ6YIYU5LOMoSIfNx7YL7TzAPKTcc/TX35Z334UCh6Fub0456jDji68o6IC6zeXRXEslN+Ta5mPbbTyaa9r/3aWcdzYFzhOZI3Xl+AIgrCi52JXIU5adgZ8jXKyXqAUWCjJCLOMoAAv9sOWOB3VbBOo2l0iuRQ89NvSPv1MQPMg1Ecg1EXbnSI7PFXQ8T7on6jWXazfdKjXR3dJ4nrQIkV5ivaqc5YGHmjkkohss4yhIk25j24VaPXgOgLGxQiq1d8x7IlC3NydvO5p9F4y58yhG3RYgkmvm2C4J7hsFbsi1zce22yDXRLjuHIB6nHLXI7aY7ZLzOOVOhNApd6wbA/yLgvlVDSzjKEiXTce2C0334EnA5m9JH3+AAuehbotA3ebi5po+/SPlqMMpCCSX5Jo8dntj9rdS1KUHyXsx11I/tl13EjBYUa+7SvvjjRQA+AjGNviSctzR+n9fkFrbKIaE6Y89qU7BMyjTTzl4f/31d6S2doohYe4f244vAAoyQ1sV4SzAHsjjd9C/+DLW3mNQSQjH3PGwXqKWheghgb6XlBlVms8yjoL06Tq2Xeigrcqp5RHRcy8JvfJfClICdbtH8vCh5sNSNLqtBXWby3O5lnrINRHINRHcOVI3ji8AFFnGt81K+JuPoyecyRqZKt6K4eP2klER6HtJmbAiu+S4RLlPH9c+Wzor5LUtd9U1clkZtVMCddtK6MVnIhMOjbVRt7k4udbQKBUUBPmmTcY9udZ1bLuN53JNu/M+9abrpdyULu3s9pLjfdqm6XVtaT2ZyM0URdLNTRtrGlrTvnfT/VgvUQssVLe0u2SzVOidl117uuTyOtzdzoG6bUlRlGOO1Kd/xJqo21y955r28D/UKZdIOdkUB5KLcu3XCYkLeS/X2Geb8nWd3TmS4wuAloi2sQl3lVlSTjtR/2DGgupG7CXjYr1ErZ5ot01Vb7+ZgqBa09jKMo4CsPDjxnpqeYH+8musSkhZKX10Kep2L9Trp+iPPckaqNtc3sq1tHBVroXuvYP9JKXATbyVa8bKVXJhobzFYIpTpfc50ubwDmaamUd7rlpDASTAmP2dsvuuFIALqFMu1Z9/mQKIl7F4qVklVDwp3EUwtsGX5L13Zz9JKYC4NTRKmRlSfh6FbuX4AqAoKzyiJJcC2Ezs+bsTGitwxy3XvkNSehu0F40pL2AZR0HalZaYdTDiujtJjhzRj1rux3qPTf3Dqf6eom5zFORLzS2sIqFu9663XEvT2HYb1+VaYYELT3FBromwO0fCOwCugHEtopdeMr7/Ud5pRymc/gfgQCd55HCjqtpYuJhi1/BQurHek0tLWE9SDC5RXCy1tMjVNRSChd6KNsa2K6lXXaK/8AoFruGtOZLxzbfm27YpZ7eXHF8ANEaiaxuxd7M3yvF4trSQXm4n1d/7UDnyUCnD3jnY/rO8rpllHAUu4M6x/dVazNs4ULd7Jw/oZzQ0/vDDQg2bgHuFXONyW67JWww26uqMlasodgf2099Duaa/8Y68+y4UpJDdLTeOLwCimtHUjl2JvZGHbfJsabBS2YJdiRwN7VGWcRS4gDvH9oYmLLY5ULdFsIqE+X/vesk17e4HlJOOpSDAXJdr+XnmcWAN9raTOg25JsLuHMnxBYCM50mLKCsxNnKOTIcsq2fc4l7SX4UVhWUcBS7hvrGd7aFzAOrqU/wk6RjUbS71msv3fvLxUEsLxdCT3nKtvkHKwQFYbsw1Nra1G2911U4Ay5/+7mNs2Mh+6lGQWnZ7yfE+LcQpdwJCjz0QPf50CsDC7han3OFe0k6jSvNYxlHgDi4c2wd653RSberflRPT8FtS1G0+NnHD7yR5PJRr6eLGXJNl8zH2bsJ++nvlVxLRw45jP/UoSC2rOZIVzyyqfC90n0ufvwsAAJtTr79K++NfKAA7tMuvZb1HAbgPxnYQOL4AqGuLLqvFuZscn6+u1vbYDc/f7R3rJWqBhflVjSzjKHCN8LuvRs+9hAIXmL4Mt9txoG6L+KLvkMhnX1IAPbHKNf3TL+RxO1AQbO7MNfbd0b/4igIXYD/9ozh1j8fuHMnxBYBhGPi2cbVpHedvu/L5u+5BvbQZ7cZblbNOoyDYIrrOMo4C9ygvk9z0wMTWqDe2t0Z22if04jMUpBbqtghWkULffBw94UyKYTNeybU0cm2uyX37SFVu+aWb1U9/t2HVIDzzHQpSzm4vOb4AyFCVwiw8nZ1jYH6WIrv0+bvuwXqJWt2wKa/bdr6mSUlWBss4CtxE3mlHY/5CCtJty0KP3N2u65KSnu8m6rYIs26zdGPfJrDQY66ZT20++ggKAs+1uRZ6++Xo5EspSLfYHMkD0le0Gcs5kgXHP9GcsNonJ5MCsLB1SZ759BZXPn/XPVgvUasL3EvaFct/lnEUuIly5KHGrK8pSLft+xRQCyygbouI1W3ltJP0D2bQS7CpHnNNf/wp9SoX3ROYXsg1EbFco8Ct9JdeY9VAykrbd7PHOVIv3PjLwuBy5fN3XQ73knqCvPUIo7LKPBMAxETPvST0yv8oABeTtx4urVpDAYCPqFMu1Z9/mQLgMZYsNauB6pnHTDu+AKhtjSyqaaIALMxYUYk7brlYL1ELLPxUUc8yjgJXCYXM90ajrtig/Mai9dRys+oauayU2imHui0CdZvLG7mWVq7OtYJ8qdkVJ10g10TYnSOl5B0AfNd4OntI3uF3xtdzXDJPcpvNx5H+3gfKRNxL6g3uGdvuL0jGdz/KO4+Twmm9Mxh1m4d6qKRYamlx1TZ399h8ELlibLuNa3PNNWPbA9WI9VJ2ttlj6WO3lxxfAORmhAbY3JcQQL/rU6B23N+mHLSf/ua75o1AsBnWS9T6lf74v9QrcS/pb7YszGEZR4HLuGds7zIgnTVahD79Q+WIQ6SMDIpTDnVbRKxuy/37GQ2Nxjr8qrsHm+da2se227g519wztjvnSK7FeknOz2M9RnE6bD5H6p3jC4CwIue6cleiq5RmZ+AxNlysl6gFFvIzQizjKAALfXOx5Y4DdVsE6jYXco0LuSYCuSbC7hzJ8QWAjudJC2iN/vYgudCL/45MOJQC6KJrL5nqG8yTE1AVuojo5kEAFLiPS8Z2i8ufTR6JmNvIwmEK0wF1W0RnRVKvuVy78Vac4rK57rnmgrHtNi7PNZeM7e4//V2orl7KTfMDpu32kuMLgHqcKCngizVdTrlTZDxYukesl6jVQXvkCfNZcjnZFEPHScAs4yhwIXeM7ffdfRKwsXCxXFoijxxOcTqgbov4rW7LsnkaCWymW665YWy7jdtzzR1je5M5kitpU/+unHgsBWnSbY7ElZJNwGBT6P47tVvvpgAAANxNvX6Kdu2fKQAAcD3HFwAFmaGtijxy7mb67DGoJNTl1m15z92MOd9TAL9ivUQtsDCqNJ9lHAWuFH731ei5ad63fdBWfagFFlC3RXSt2/K4sbprjrpzD+Qal/tzLfTE36PHnEpBmnSbI0GP7M6RHF8AKLKMbxtXpoq3Yvi69pIxd57cp1zedjTF0CGsyG4/LrG8LO0PlcsKuTrdtBtvVc46jYI0Qd0W0a1uy/36SpVVFECHbrnmhrHtNh7IteJioyrNA9vlc6TITvuEXvw3Beljt5cc79M2Ta9rc+XJRG6ypqG1295NeedxxvyFFEAH1kvUAgtVLe0s4ygAC8vr3H13OysF6V7FoW6L6Fa3Q2+9FD3vMgqgQ/dcc8HYdhvkmojN50juouvmDrd0sztHcnwB0BLRNjbhqfYcC6obu+1vUY44xMAbyptivUQtsLC2sZVlHAVupZx+kv7+DArS4ceN9dQCC6jbIjav29BN11zTLrtGvX4KBfArT+Ra2vclItdE2J0jufpdFQAr2l33KycdRwF4ivkMkNVrKADwEfXqy/TnX6YANqV/NkseN5YC8BTsS+xF9NyLQ6/+jwJPcXwBUJQVHlGSSwFY2HdIWbe7AOVtRxsbK4y58yiGjl6iFtPQiAeAbm5MeQHLOArAwpEj0nlYY+9cci8p6raIzeu2lJ8nNbdQG9yday6BXBPRQ665R3WtXFpK7bTaZI4kAO8AuAJuihTR2Uv6C68qhxxAAXhOSbHU0pLGrcCuTjd33EsKIvB94vqtaL/7gXLMkRSAB5n7EuelbV8ick2E3V5yfAHQ2B5d24i9mxw/bqzX3LzBxR06byfV7rhHOfesWBu6Wl7XzDKOAreS+/czGhqNdespTrmv1qb5MURWtFvvVu+8hYK0Qt0WsXndlrcYbNTWGStWURx4nbmm/+Nf6hUXx9rQlVdyzdyX+GXa9iW6do6kvzRNOf0kKSuT4rTquuVGhOMLgKhuNLW7fVdi2lW2tG8+ttWLJmt33Y83lDuxXqIWWGhoj7r8uEQ32NDURi2XMeZ8r+y6MwVphbotooe6nZ8ntbdLjXhcAXFtrrkHck1Ej3MkNzCWLDN3takqxWlld47k+ALAfMatindvOLJ6fHprXq55p7s7R306UC9VVsl9cbhMz8KK4vZzADqo11yu3Xir1JSex3Fmh1xRrLurb5AKC13ykETUbRE9123ognLNTWPbbTyTa+GwpGlSJD1PLEWuibDbS473qXnKXSFOlOTYHafcCWC9xP4bPe8yN+ySdKdRpXkuPwmYsKlA+la2B25VTi030R55Qr3qYpdsbUfdFtFj3ZZ3/J3x9Rwp4vY78VIjlmuuGttu45Vck0cON6qqjYWLKU4tl86Rqmuk7GxzV5s7xOZI4rCocjX1T1O0a/5MAQAAuJty4H76m++aNwIBgK8Z69bL+Xlyf68+6srxBUBdW2RZrbvP3XSBz1dX93jrtrzjWD19227chvUStcDCvKpGrxwqGXriwegxp1KQWtOXVVALLKBui7Cq29AJucbloVxL475E5JoIu3MkxxcAhmHucaEALLRpOrXAGusl7c771Juvl3Jxc0LPorqrj0vfRHGRUVVF7dRqjbpuy50xd57cp1zedjTF6Ya6LcKybpeXGRs2UjvYWK65bWy7jZdyLX37Et05R9JuvFU56zQKXMBuLzm+AMhQlaIsL9yUnFaD8rOsbm9TTjxWf+d9CoKN9ZJZerCTzFppdgbLOArAwlZFWEByoG6LsKrboUfvi55wBgXBhlzjQq6J6GWOlE4um5CYcyQ7HJ8r5ITV8hxXPCHVzUaW5Fk9vEW99gr9iacpCLYRDTVyUaE8ZDDFsJkBeVks4ygAC2PKC6gFFlC3RfRStyEGucaFXBOBXBPBeolaYvDLQvCOxkYpI0PKszfEwbXC702L/gFnA5m0u+5XTjqOAgAfwdj2k469W6dQAB4X9wIgIn333+iEI6PH/VGft0HqdktY5SLtjGv0ueZJn7WtkUU1TbGXwcqMFZW93QVYVCg1og/NXqIWWPipop5lHAXuV1Yq1dRSO4XeWJS2Q4gtNTS66iGJqNsieqnb4W8+xl1AjJlrLhvbbuOxXDP3bqXhaRycOVI6RMbvE3rJXU8ktztHincBUPlx9Nb16htvhP6yo/H2HCOyyaY646cPjUiXx5G667vmRr33kHrlxfqLr1IQYAN+mSuP3poCgHihIAlBN/H01kOKImEXtSRt8d67yqEHUgBWMFJ43NhDhu62HYl2eynOBYDx0xzp4EPlfEnaZkfpu1VS16dqzH9ZX9hXGTMwFuVmhAbY3JcQQL/rU6Di/jae4bM+k3fdiQLoyZaFOSzjKPAC5YyT9fc/oiBVdh3glnNbYrRLr1b/dDUF7oC6LaL3up2Wse022zz1T+UPkyiAnngu10IP3KX9310UpIrb5kisB9Q7/0aBa7BeopYYddSoUfPnz588efKAAQPoNRHzPzCiOyrbl0hqg/GfX+RjxssZsa2HlfpNM5Qpx0mzF0ojh8l98tj3bElt8zfrahbVNI3o2KDw+erqnyvqNza3b1Fgvi04fVnFgurGkKIUZ4VZ+PaSDexv9snNzAqpdW2Rj1ZUsnCrolxFludVNfr1OuwfLra+zvplqwc31Mo7bM+9jr/7edj705WTjvXf15XE62Sqypdrajz0dX2+oqLxh18yx49N5eezrK7ZVf3T9/a7vj73fPd8Puw6VS3tw4pzE7+Oq/o56dfJCavvL7e8jqRp8z6dM7vfFoHtHxbqjz/13gGH++/rSuJ1Ftc05oRUD31dQ8dsLT3wyIIDDkrl58PWSGz+757+KXjsCfWS899eVZ3gdZL7/RJ8BMj06dNnzZo1duxYeeLEidOmTZs9e/a4cePog1YqP9Um3Wu05SjnTZEL39TWnTicIVcAAI7WSURBVBiaNFLSl2mnvKM8+Qc5N0OSosZLN2qhP6g76/oj78n7T1D2GK2HJM2QYmc4x5ZvnW9SdA07V3bioZ+u0xLVslRa3/ZwHUPS77xXOeIQedvR4pft4Tpi/5Bx4XWi4/fRZn2YFQ4leB2m6z9k/HSdiKarrGZ0jKTYR+O7DhNrM45eR587z/h6jvr702Nh3NcRD1m7JaJlh9XErxOT6HUqKrVJ56tvv5TodTr+yyTlOoZh6B11O8HrMF1Dn12nNaqzJTdr9fw3587Tv56j/P507nWYrh9ixENXX6eisv60c/Onv5rodez8Q8Zb19E7ci3cMUdK5DqMyD9kEr9O9JyL1PvvNI8FSOw6MV1Dq+uwXMsKKYlfJybB60h19dqV14UevNvINmfhcV9H5B8y4teJ9RIF1qZMmTJ16tRJkybZuQWobC/1rVdCH/xHOWGsvO1YaeYnRrMkLZorjR0khVRp/SJj+Qqjdkv55xf1J58zfp6jv/aRUROtb4sur21mn1/npxhrdws7iYexdrewk3gYa3cLO4mHsXa3sFPv4aw1Ndqvh2vEPtT5UbPd5a92/RDTSxhrdws7iYexdrewk3gYa3cLO3FDydC/WGtuGI19qPOjXduMeBhrdws7iYexdrewk3gYa3cLOwmG86sbWcZ1/WjXNiMextrdwk7iYazdLewklxTLLS1SdQ2F3T7aJYy1u4WdxEPW+GB5Rdews82Ih7F2t7CTeKidf3noxWc6w17+JtNLGGt3CzuJh7E2G0Wx00m7fogRD2PtbmEn8TDW7hZ2Eg9j7W5hJ/Ew1o6FX6ypZnW780NM54dieglj7W5hJ/Ew1u4WdhIPY+1uYSfxMNaOhdHzL59559TODzGdH4rpJYy1u4WdxMNYu1vYSTyMtbuFncTDWLtr2NAxR+oMOz/E9BLG2t3CTuJhrN0t7GQVqldebLxorus6Pxprdws7iYexdreQYbkW1c1c6/wQ00sYa3cLO4mHsXa3UH/0n6wHpOzsrh9ieglj7W5hJ/Ew1u4WdmK9RC0x8W4CHriPuuca7YJLo0/8LB9u3v9jLJ9jzI0ofzhXveEa9YbLlV0nKH84Xu5jvisBANAjuX8/o6HRWOe+x/IAJEYeMtiorTNWrKIYAMBN4l0ASPnymVNCd/8l9KeLle36szWIPO5o5YDh9EEpR7noeGXrPqxVkBnGWYBcew4qid0lBT2K/uHi0KvPsl6iGCyMLs1nGUcBWDhoK7M0uYH+0OPq1Ze58CGJqNsiOHU7L09qbzdPLwmwg4aWUwsseDHX5K1HGJVVxoJFFDvPPXMk9lXLZaWsByh2E7tzpLgXAJIUzpXKy6SiPCn2XQlnS5mdjx+RpbxsqeNWJPZBTG25MlTON0K95nLtxlulJnqjMHBqauXSEm4vAcs1z2Vb6se2yF2SqWE0Nkn5eW57lhyDui0CFakX2p33qTdfn1WQTzFY8GSuhUKSrkvRKIXOc1Gusa9aUcwecB+7veR4n7Zpem2bd04mSpPVDS36r3sAesamCL3/hQBgvUQtsFDV0s4yjgKvSPnYjt3dnn7VNVJ2tlTirmeSxqBui+DWbXncWOOr2VIkdfMkF2E9I8tuyTUXQ66J4M+RUoVltGvPI7I7R3J8AdAS0Sqa2ikACwurm3BojBX9xVeVM06WsjJZL9FLYGFtYyvLOArAwk8V9dRKK2Pdejk/T+7fj2I3Qd0Wwa3bygH76m+9Z94IFFQuyTU382iuKScco//7Oam1jWKHuWeOxDLatecR2Z0j4R1Mzwg98WD0mFMoCBJj6XJ5xDBJFXrALXhRYMc2gC+5+T5pSAp56JbGoiWSht83eZjjC4CirPCIEvNhsdCL/YaU8e8CLC4yquw948kPIhFz6h82N7ayXoq9BlbGlBewjKPAQ1I7to8c4Y5futfWxR6k7UKo2yKE6nZ5mbF+A7WD49f7pN2Say6GXBMhlGvOMx9YV+7eeYjdORLeAQBXMxYulktL5JGdD5gCSJRLNtxp9zyonHAMBeBToUfvi554JgWBYXz5Tew+aa9tbgUblMMO0l9+jYJgiB5xAstoCrzP8QVAY3t0bUMrBWDhh431nQeB9SL097u1v91FQfCwXqIWWFhe18wyjgJPSeXY/nINnTsGVlC3RQjW7QDS354eu08aucbl3VxTzjlTu/9hChyGXBNhd47k+AIgqhtN2JXIU9XSLjK25d13Mb77gYJg0O66Xzn5uFib9VKsAVYa2qMs4yjwlFSO7Y3NKdq45l2o2yIE63b4vWnRP1xMQcAg17iQayIEcy3g7M6RHF8AKLIcVvE2IEe2+IPJiwqlxiA9DKeh0XxUYgcbvRRUYUVhGUcBWMgJp39DeWT8PqGX/k2B+6BuixCtSGWlUk0ttQOg69h2Q665nKdzzXyIWUUlBU5yw0//6PFnhD9+hwJXsttLjvdpQWZoy0KcKMmx20DRU+7UKy/WX3yVAr/Tn3tJOewgCjp6iVpgYVRpHss4CrxG3nUn45f5FDjpgC1dcDqpoZsHILgV6rYI8bodLF3Gtityzd08nWuhN1+Mnn85BU5yRa4ZhiS7+reQdudIrv5iIODM+3/OCdz+ucBiiz3z1KQA0P52p3rX/1EAAaCccbI+/SMKfA1jG3yp8zwiin3B8QVAXVsEZwFyfb662qO3bqcS6yVqgYV5VY0s4ygAC+8traBWmhjf/ajsMp4CV0LdFiFet82TTNaspcDXuo3ttOea+3k919RrLtOfe4kCx6R9juSJ84jszpEcXwAYhrnHhQKw0Kbp1OKRtx1tbKww5s6j2Mc2Vsr9+lK7g3gvBVZUd8lx6fFI2dhuS+vhNdqd96k3Xy/luvpNf9RtEahIXOnNNU/wfK7l5Uktjj/FKM251uU8Ijez20uOLwAyQ4onTyZKrcH52biVtJvoBZeHXniGgg6sl6gFFkqzM1jGUQAWhhaldfJt3kjq9mxH3RZho26XlEjNLZLfT3I05nxnPv0z/Ns2pDTnmhd4PtdSMrbTO0fyynlEdudIjs8VskNqeU4GBWBhREkuHt7CheMSuQbkZbGMo8CDlBOP0f/9nNTq7KMDtysvoFbKGStWyUWF8pDBFLsV6rYI8bot9+9rNDb6/khg/YOZ5mMbMn4bOWnMNa/weq6lZmxjjiTC7hwJvyz0HvXiydqd95trbgB/kbfa0li0RPLxbQONjeb0KC+PQgAAgHRwfAFQ2xpZVBOk59bHZcaKSht3AebmmtMI797rLaDH+6RZL1ELLPxUUc8yjgJvkvuUO/3LpDcWracWWEDdFmGrbsuFBVJNnZ/rdk/3SSPXuHyQa+o1l2s33io1ObiV2d4cKdnYV6ecdRoFLmZ3jpSSdwD8PFNNDrs9pBx+sP7SNAp8qaf7pDGOgkB95N7oic4++zWNA8n48ht5m1EUuBzyjcdWDynnn6Pd+6CP37nt8T5pDCIhXu8m9sPa4ZVtmnvICxu3GLu95PgCIDcjNDA/iwKwMLZPgWpneClnn6E98AgFgcF6iVpgYcvCHJZxFICFXQcWUyvl9Leny+5+AGgM6rYIu3U7gNKYa16BXBOBXBNhd47k+AIgrMg4DJyrJDsDY7uTsWCRXFYqbz2C4l+xXqIWWMjPCLGMowAs9Mnx1WEuTkDdFmG3bof++VB04skU+I52533KycdR8CvkGpc/cs3psZ3GOVL0oKPZV0eBu9mdIzm+ANANI4LnSfO0RjW7fRSe/Un0+DMo8JmKSqkgXwp1/0026yVqgYV2zcsHAfzK6bHdHEnPQDLWrpP7lFPgbqjbImzX7aJCKSvL2OjTs7Eam6Ts7k8hTFeueYhPcq2o0KiuobYD4pgjJYtRVW1mrhfYnSM5vgCob4sux4mSPF+sqdHslgC2HPbpfjLt3oeUE46hoAvWS9QCCwuqG1nGUeBdDo/tD5anZwYWPfJE9ZF7KXA31G0RcdTt0BsvaBdcQYGP6M++qBx+MAVdpCvXPAS5JiKeOVLw2J0jpWQTMDhDOfMUffpHFAD4CMY2gIdodz+gnO3Td6RBTOjBqdotd1LgF+wrUu/+Pwp8x/EFQEFmGGcBcu05qCRk/9ZtefhQac1aCvyil/vtWC9RCyyMLs1nGUeBlzk6tg8e2odaYAF1W0R8dVu95nL9uZco8DvkGpdvck3ebWfj+x8pSLb4ci1x7CtSdvbAYxti7M6RHF8AsG+Zil2JPBlqXN+IcNg8Mqnd289976aX++3i7KUgYSXSH9kmbzva2FhhzJ1HcVJlpmMgRY8/I/zxuxS4Huq2iDgrUl6u1NJKbV9gqSr370fBptKSa97iq1wrLjIPKXJAen7619WbX5F3vjt2e8nxPm3TdK+fTJQCq+pb4ti7KY8czqbLxqLFFPsd6yVqgYXKlnaWcRR4nDx+B2PW11Ik+Vsalqb8jltj9nfyrjtJGZ55cwZ1W0R8ddt/tAuuCD3/NAWbSn2ueY6fck294iL9RUdOKEpLrmmP/pN9RZtvbXctu3MkxxcALRGtormdArCwqKYJ+1uY3u+3w9GkXOsaW1nGUeBxyv4T9Hfel9qTXz1+rqinVqroH85UDj1QyvDMc2xRt0XEV7flIVsYtXXGipUU+1rqc81zkGsiUj9HYhkqFxWybKXYC+zOkfD2nLepF5+n3Xmfb06X9Nb9dgAAtuXlmsvaRp/8OkN/8HH1msulHM/8lhScI289wqisMhYsotjTWIZmZJjZ6l+OLwCKssIjSvzcg0mx35CyODe45OaYwzQYb0OzXqIWWBhTXsAyjgLvC73078g+h1CQPEeN6Pl+ZYcYc+fJfcrlbUdT7AWo2yLirttyUaFUU+uPum00NZmTJItTmlKca17kq1wLheSCfPMkn2SP7fjnSHFjGZqXR22PsDtHwjsA4BbmfdK77SyFu5//BcHl38MuIMiU887W7n3IN+/cAnTyzdjuOI9oIgU+5fgCoLE9uqbBV088cMIPG+q1eCc66p+vjU65ngIv494nzXqJWmBhWW0zyzgKwMKXOFGOB3VbRCJ12x+490kj17iQayKQayLszpEcXwBEdQOHgXNVtbbHPbblsWOMr+dQ4Gusl6gFFhojUZZxFPhCePpr0XMuoiBJNja3USsltDvvU04+ngKPQN0WkUjdDv3zoejEkynwLt590inONS9CrolIJNfi0Mt5RG5md47k+AJAkeWw6pmnqKZLdkilVlzkAQOMjR4/cb09IqmqebKBtQR7KQgyFIVlHAX+UFoi1dZRO0lywqkdSGySlJ1FbY9A3RaRUEUqKpSysj1ft3n3Sac61zzIf7nmxN6tFP/07+U8Ijez20uOLwAKMkNbFuJESY7dBhYnssEl9Mbz2gVXUOBNxqLFcmmJPHI4xT1hvUQtsLB1aR7LOAr8wjxgMqkngh2wZTm1wALqtgjUbe590sg1Lh/mmgN7txLMNVv0N99VTjiGAk+xO0fCJmCfUM48RZ/+IQUepD/zrHzQ/hQAdKEceqB3b3LTLrpK/fO1FAD4CMY2WAk9OFW75Q4KvEZ/6j/qJedT4GuOLwDq2iI4C5Drs9XVCd66LQ8fKq1ZR4EHGYuXygP7U2CB9RK1wMK8ygaWcRSAhfeWbqSW8/Qvv5bHjqHAO1C3RSRet9VrLtefe4kCrxEZ26nMNY/yZa6Zb9t+/xMFyZB4rgnSHnzMu+da2J0jOb4AMAxJ89euRCe0azq14hYOS5pm3knvQcaatXLfPhRYS0Iv+V3UYKjtG/K2o42NFUm8C6gtVQPJ2FAh9/fkc9BRt0UkoSLl5UotnnwCjODYTlmueZdvc624SGpopHbCUvTTn82gWtvMz9ybW+ns9pLjC4DMkOKnk4kcMrggO8Hb2+SRw42qamPRYoo9JXrUSerD91BgjfUStcBCWXYGyzgKfETeaUdj1tdSJDnr26FFKTp2R7vwitDzT1PgKajbIhKv294lOLZTlmve5ddcU6+4SH9pGgUJS02uiexFdDO7cyTH5wrZIbU8x/LJ7hAzojjXbw9vcQDrJWqBhf55Wb58VpKy3z76O+8n6w2u7crzqeUk/YVXlDNPkbIyKfYU1G0RiddtecgWRm2dsWIlxb6TmlzzNL/mWnLHdmrmSF7fi2h3juTDXxYGlnrxedqd9+F0SQA3MJatMHfmqHgMIljLy5Xa280HxXqKp++ThhTx4NgW2YvoJ44vAGpbI4tqPFbdUm/GisokbHDJzTGTzWv3gEePPyP88bsU9Ir1ErXAwk8V9SzjKPCXJD5b+o1F66nlGGPuPLlPubztaIq9BnVbRFLqtlxUaD5N31t1u6nZnN4J/EY2BbnmdT7ONbZK1G681RwtCUvOHMnv7M6RUvIOAL5rPMnqIeXIQ/UXXqHAK9hPPrG39jCOAo0NkiRNkjCQhKCbeJLSQ8p5Z2v3PuSld26rqs3f/ZeWUNgrDCIhfu0mTxVt/b8vsBkUBd5kt5ccXwDkZYQG5nvsFMzUG9unUE3G/W3KWadpDz5GgRfYuk+a9RK1wMJWhTks4yjwndBD92h/TcKzpXcbKDR3SYTX7yVF3RaRrLrtLdqd9ynHHi3360txr1KQa17n71xT/3Jt9KrrKUhACnJNu+fvbAZFgTfZnSM5vgAIKTIOA+cqyQ4na2yH3389es5FFLierfukWS9RCyywnyUpOy4x9eRddzJ+SMKzpVOw5c7r95KibotIVt0OPflQ9OiTKXA9W2MbW8m5/J1r8u/GGN8k4RjHJM6RfMzuHMnxBYBuGBHcucXTEtWS1kclxebjt576D4UuZnw2Sx62lfh90qyXqAUW2jWdZRwFfqTefH3iY7s54uxAEjzXws1Qt0UkrW4XFko52cYGD5yZFRm/d+ilf1MgwOlc8wHf55o8cEDiYzuZc6SeiO9FdDO7cyTHFwD1bdHlOFGSZ9aammQeBeKRlbJ270PK8RMpEMB6iVpgYUF1I8s4CnyprNS8W7oqoTOhP1heQS1nCJ5r4Wao2yKSWLdDrz+vXXglBW4mvGUrxulc8wHf51pSxnaS50ibMr75Vt5tZynD87cY2J0jpWQTMKSWJ54trV10pfqXaykAECP36ysffpB2x73meY2upP31jtDU2ygA8BGMbfAl/aOPlUMOkDICd7ua4wuAwszw0KIcCsDCnoNKknnrtheev6t/+Y38uzEUiGG9RC2wMLo0n2UcBT4lbznEWLJM0uK/teDgoQ7en2P88JO8044UeBbqtojk1m31msv1Z1+iwJXiGNuO5po/BCHXEh/bSZ4jdWEsWCSXlcpbj6DYy+zOkRxfAMiypPp3V2KyZKjBeivG2LBRHmB7i2TQeikOrEQGYaeU3LePsXYdBfZlOjaQtDvvU2++3jyRw+NQt0UkuSLl5UqtrdR2odo6qaRYsjkqnMs13whCrsm7jDdWrjLmzqPYPgd/+kejkqJIIT88Pc9uLzmenG2a7teTiZJoVX1LcvduyjuNM774Soq4tOe1C68MPfcvCoSxXqIWWKhsbmcZR4F/qQ/fEz35LArsW+LQsTtV1VJ2lrlLwftQt0UkuW6XliS+v8U52mNPqpdfKGXbO/3XqVzzkYDkWoJzkqTPkTqxz8q7JzZ2Y3eO5PgCoCWiVTS3UwAWFtU0JXd/i7Lf3vq7H0jtviorOJqUa11TK8s4CsDC3MoGaiWVsX6DnJcn+Hx0l0PdFpHcus1GjtHYyEYRxb7gUK75SUByLcE5SdLnSJ3YZyXvPI4Cj7M7R8Lbc5Bq2oOPqddcbp4lCRAv87yLsy+kwB3MA5JOPp4CAPvUS85jo8iFpwL76T5pAIhxfAFQlBUeUZJLAVjYb0hZ0je4hF76d2SfQyhwj/Z28/ktJcVxPKuU9RK1wMKY8gKWcRT4GxtCdfXUtumoEf2olVyNTeYtQL6Aui0i+XU7J0fOy43stDeF7rGxQiosiOM+aadyzUeCk2tyv/j3bjkxR2LsnmvhcnbnSHgHwL9kWTntRP2Ndyh0B/3p/yl77yGPGEYxQLzk3Xcxfo5/V1ly6f95XjnqUAoA4qU+dI/yh0muqttsbBtLl9k6swVgc2xsJ7J3K+lYliknHhvH7yJ9I4EFQOWn2tkXRq95zFi/6U1+sdfPvttYbm5mamyPrmlw8ZMN3OH7DXWaAxtc1Csu1v/1XwrcIZH77VgvUQssLKttZhlHgd8phxwQ3yHzST9RTvvr7fLggcqk0yj2PtRtEQGp29q9D8Y9tnF6I1egci308D2sWlJghxO5xrJMvWgyBb5gd44U9wLgF+2E5+Rr/qbu3qi//6MU7fzG/Pr6GX20V7+S2rWobuAwcK7q1ogzG9zd9Wzp6IFHhZ58mAL7WC9RCyw0RqIs4yjwO3nrEUZllbFgEcXCKpqTfIiY8cPP8njPP/u/K9RtEQGp24lIeq75T6ByTd5lJ1YtKbAj6bnmy72IdudI8S4Avv1cP/h0ZVSJvN+B0rfLjUjnLx1VSR4gl2fIpeXm88JkWZHlsBrcd1gEZYdUaiVdSbHU1GTeee8CRnWNeSNpvBzsJb/IUBSWcRT4XigkFxSYdyfb/MmQG07mQPLNs/+7Qt0WEYS6HT3+jPDH71JgX3JzzZcCl2tsbDfYfjZUknMtgb2Ibma3l+JcABgb1siDO074KyiUVlRLv/3ScWvlr4p27o3Rx+epB46RwkpBZmjLQpwoybHbwGKHTrmTRwwzqqqNRUsoTh/99beVk46jIC6sl6gFFrYuzWMZR0EAKOf9XrvvYbtPTdl/y3JqJc5Hz/7vCnVbRBDqtrm6TmCSlMxc86mg5Zp6yw36M8/ZPe8iubnGMksuLfHfXkS7cyR11KhR8+fPnzx58oABA+g1KzVztCtu11+ZIWUNlo2fjZbfKduXSFKd8fwC+djxckbHyqNmjn77euWSg+U+DcZiQ9lmUKOmfb22dmV9y8CCLLbSXVbbPLeigYVbFJrvvHy/oW5xTXN1a3u/PPPpGbPW1Kyoa1EVOTaJ+WxVNfubJdnhDFVpbI/iOvFdx/j8yx8Ky5eEctL7+Sg3/PWHyy4fXGq+A4DvF66TrOvoL7zy1c57rGiOpuXzGVy1Qaqo+nHktr7vZ1wnxddRvviqcMwouU95Gj+fPm+9LY/f4cvCPivqW/H9wnWScp3Pa9rlmZ8WbDWYje10fT4Ff3+46thjCsrM6bKf+nlwgfk61/Tp02fNmjV27Fh54sSJ06ZNmz179rhxvK2ZertU2yQZspSbK817OvLuNuHrdpfqftBunqv83wlydsfDB396OvLCFuFb9pWii7XTpitP/aFOkdc1tQ0tyokdCR7VjdhOjljYrpnvHbBlHftSWRg7xDQky6wvOsOMjpsa2D9q183Ql9dh3/J9tihlC1xHPp/m5pbJlymP3Cvn5KSxf4wTztCfejSzII+F8V3ns9XVuw4odsP3i4XuvM5PFfV9czILs8Iu+XxScZ26+qajTwl9+Ib4dd5bujH2dMLEP5+M+QuMr+dEzzw1+V9XWq/TGtWqWiKD8rNc8vm48zofrajcZUBxWJEd+XxaWowLrww9el9bZiYL09I/6t33K0cc0j5qa/ZifNd5d+nGQ4b2ccn3y53XqW+LNrRH2RzJJZ9PCq7TObaN7GzB67Cf/jv2LWRXSMrno5x4pvLiv13bP+y/8V3nm3W1ew4qYe3eTZkyZerUqZMmTTL/mSglw7xlqrRIygpLO+ypzPyv/u1q44MPpZ2HyuGQ8eVz+tsLpP5Dlc8+N1auNt7/xNiqQOr4tNgXFvt0zbZitjtD9nmzduyzZ2IfivVCZ8h6gWH/jYUdH/HbdWJtxpHPh837CwvU408PV1R2fDDe6yTw+ch33x+6+frY7J+J7zpsuLvk+8X+dHzEdddhYv+2azuNn08qrlNYkFmYn1FRKX6dWJtJ/PPRbrxV+f3piV8nFrrnOuynDPvh4p7PJxa67ToMazv1+eTlyvl5xpo1sTD+68T7+YS/+FIetpW87ejYh+K7Tud/mdiH4v58/HodtoDsmMgleh23fV29XKdzbItfh/30j4WJfz4Z69Yp/fo68XWxP+m9DuulWFsQ/Uv7RqmPn2C8/6Lesr1y2I7mHL//KHmrYqlsL+W+0fqzL+o/5qqXHy1nhjJDSnFATiZKwBYF2b9+9x2hPjQ19N407aIrKU6xJN0nzXqJWmChLDuDZRwFgRF67TlbY3tYcXKO3dH//ZxypD+f/Y+6LSIFdVt/8z399bcpTiE2to2lyxN/9n+ycs3HgplrbGxHT/49BQKSmGvRo09m/+sU+IvdOZKdW4DA48wfJJkZysEHUJwq2jV/Vi6/UB7Qn2KAZIsed3ro5f9QkCqRcXuF53xKAYAzMLbBl4yvZuvvfqDe+EeKU0K7+XZlwp7yPntSHEhx3QIEHicP20pau56CFDKWLMPsHxylXpvq56ZHz74w9NrzFAA4BmMbfEneZbz+4qupHNva3x9TDj1A3nsPigPP8QVAbWtkUU0TBWBhxorKaMddgI6Stx1tbKww5s6jOCUi4/cOvfRvChLDeolaYOGninqWcRQEibzzeKmhwfj0C3PbFM/rixJeBtfWSqoql/r2ubSo2yJSU7fNp260pvak2Lp6ubiI2olJQq75XZBzLfzTl8bKVSJzksRzjf2vyHm55k+K2P31fmR3jpSSdwCcr5Be59ceomf/JynfMI6gF8rkeM4EiI/22FPq5ReaZx36GPKNJ0U9VFoqNTdLlVUUOsz4eo68x65S2HwiIaRIYHNNluWdxxmffylFOL+3QjUSYbeXHF8A5GWEBuabzyiFXuzQt1BNyaqUTcf1p/+Xst8nsf8t9cJzKUgY6yVqgYWtCnNYxlEQPOqNf4xeyb+jdLeB/Ael9cJYvlIuKpS33IJiP0LdFpGaui3362M0NhkbNlLsMH3GJ8rB+0sZGRQnJsFcC4KA55qy7976ex9K7ZwFQOK5xmYjMhvYvmZ3juT4AiCkyDk4DJynOCucmnel2KzFWLJMsvmsKJfAY0m42M8SlnEUBI+8/XbG7O8osFaek9jkpqnJnB7l+vnxJqjbIlJWt9VLztPuuDcF724Z8xfKZaXy1iMpTliiuRYAyLXQkw9HjzqJAguJ51oQ9iLanSM5vgDQDSPScZAB9KIlqqXsHa7QS/+OnnaOsX4Dxc4wPv0ievBE9babpNykHXLOeolaYKFd01nGURBI8qCB3LHdFElsIFXXSPn51PYp1G0RqavbOTmhpx+Lnnq203Vbu+EW5ZwzpVDS5qOJ5loAINekwgIpL7f3sZ1griVxL6Kb2Z0jOb4AqG+LLq9NxV25njZrTU3sKJBUkOXQtGf1/71o/PwLvZJs5jOkl60IvTdNHjmcXkoG1kvUAgsLqhtZxlEQSOaZACef1fvY/nB5BbXiot33sHL80RT4FOq2CP/VbeWowyhIkgRzLQiQawy3bieaa4bh472/nezOkVKyCRjcRzl4f+ObbylINu2+h5QzT6EAILXU227W359hLF9JcVJpF1yh3ngdBQCphboNfqWcd45DY1u7+bbQvbdTAF04vgAozAwPLU7aTSB+teegkiDfui2I9RK1wMLo0nyWcRQElbzbzup5v9f+8jere6YPHtqHWjZFz75QueFqefttKfYv1G0Rfqrb5rP/X0/+s//jzrXgQK7FKCccY1RWGfMXUrypuHOt49n/B8l77U6xr9mdIzm+AJBlKTXPt/G0DDXVb8U4dyZA9Pgzwh+/S0FSpb6XPIeVSGSbKSdHzs83Vq+hcFOZcQ0k7c771CsvlgcOoNjXULdFpKVuS5GIed5F0m89qquXi5Lz7P+u4su1QEGukZCqTrlUu+EWqamZXukivlz79dn/44Jw/w9jt5ccT862qF4TyJOJbFlZ35L6vZvKzuNFnr9ri/kM6d13kTIc+SU06yVqgYWK5naWcRQEm/rQ1Ogpv6dgU4vjOHanssp86n95GYV+h7otIj11e/LvjWUr9KeSuaPRuWf/x5NrAYNc+40sK0cdpj/Xw9nA8eUam+HI221DQQDYnSM5vgBoiWqVze0UgAVWJVO2l6yTvO9e8q47Ry+6iuJkSO4zpLvBzxKu9U2teFYS1y+VDdQSZmzYaP4mqW9Q7mdA3RaRlrrNKGeeIo/ZVrv5NooT5lzdjiPXgga51hUb29rD/6Cgi/hyTX/vQ3mnHSkIALtzJLw9F2jy9tuG7vhr9OwLKU5M0p8hDZCI8AdvJGtsa3fcq5xyPAUA6SbvPE459CD92RcpTgDqNrhKsup29ICjQk8+TAH0xPEFQFFWeESJn0/MSYr9hpSlbTNZcZF65cX6U/+hMF7GqtX6g48n9xnS3bBeohZYGFNewDKOAmBj+49XRnbZt9tel6NG9KMWV01tdPKl0YOPCT39mJQVoNM6UbdFpLNuM7k5UmsbtePldN22kWtBhVzrrqe6bS/XOuq2pCrmCQNBYneOhHcAQDLvbG5uNu9yTkB04inqg3dTAOAO8sjhoTv+anwW116XyirtP8+rt9wQeu/VgOwhAy8pK0XdBl9KUt2eRq+ABccXAI3t0TUNrRSAhe831GnpO8BV7tvHaGwyNmyk2K1YL1ELLCyrbWYZRwF0kCfsJe++yV6XWWuqqdWroN333xXqtgg31O3oBVdIrXF+p1LwfHTBXAsy5FqPutVt8VwLct22O0dyfAEQ1Y1mHAbOU90aSd/PEZN6yfnaHfdaPTedy6FnSHfDeolaYKExEmUZRwH8Sh6zrTHnOwo6npVErV4F+b5/1G0Rbqjbocfujx5+AsV2pOb56IK5FmTINSuxuh3Z/QD2p+r7uYK5FuS6bXeO5PgCQJHlsIp3zzlyHLtvXlROdujpx6KnnWOs20CvCGpvN1askkIhuaSYXnFM+nvJ9TJUhWUcBdBFePYn0aNOMsdqe3tur4871O68L7rv4dFDjpEL8gN1339XqNsi3FC3pZLi0Aevm3c814s+bycyfm82vI0335WKi5y+t633XAMGudYLVrfDn7+vnnVadk21ZPCfcG2sWh3kum23IskTJ06cNm3a7Nmzx40bR69BgGn3PqQcsK88RvTRufpjTxr1DeZj6QL5jht4iHbX/ey/7MeDcvYZUthiq3RllfbsS8qJx2A8g4cYc+cZX89Rfn86xdb0194yFi1Rp1xKMYAX6P9+VmprV/4wieLNGF/NNn7+xaipxdjmmjJlytSpUydNmoRNwLAJdfJZ+gczjOUrKe5V9PzL5d13Ua++DLMlcD82UM2xuvsu0YuupJd+pT/3cvSsC9gf8+3j44/GeAZvkbfcwqitozF8U8/nA8Q+KimKesVF9BKARyhnnKI98kRsDHfOT1jdjrXZf43vf5S3HYWxbYvjC4C6tsjS2h4OdoauPltV7ZZbt3NzpfZ2qck8TiL6e86zeI1v5shjtqXAeayXqAUW5lU2sIyjAHrScV/p96yh/f2xyO4HSM0txvyFbMCH7rmV/VH/fI3cHw8uRN0W4qq6rZ53dmwMK4f1cD5A9IAj6aOHHiSpqbtz6b2lbn+2RNoh10SwXJOnvx4bw9pf/sbqtlm9m5pibfZfZdKp8q47p3Jsu5DdOZLjCwDDkDTsSuRp1/k3t6WMeu0V+iP/jB5yjHrdlfoTTxsrVrE/LIy1o0efzNqxP+FP36N/kxKu6iV3ihoMtcHKO8++yEavPKBf+PP3o6edQ89BLyk2/xQE67nRVlC3RbirInXsBzD/FBdJTc1UqydfajaOOik07Tn6aGr3LbRpKNocyDURZq6xgd0xhmP7FVn1ZnU71g7aOS1W7FYkxxcAmSGlOBsnE3EMKchO43kym1MfvDv07qvyyOHy8KH6i6+yP2bY0Q69+Axrx/5IOTn0D1KC9RK1wEJ5dibLOArAwvCSXDZ6leOOlmQ59Or/8Bz0zaFui3Bb3Y6RRwzrrNXqLTewhrz3HlJGer6bw4txxBUHck3EJrnWUbdp/3rXduDZnSNhEzAAAAAAgP9hEzAAAAAAQBA5vgCobY0sqjF3lEIvZqyoxPlNXKyXqAUWfqqoZxlHAVh4fdF6aoEF1G0RqNtcyDUu5JoI5JoIu3OklLwDgO8aD3pIBHoJIHWQbzzoIUgOjCQe9JAIu73k+AIgLyM0MB+7szl26FuoYhcLD+slaoGFrQpzWMZRABZ2H1hCLbCAui0CdZsLucaFXBOBXBNhd47k+AIgpMg54UA/mVVEcVYYY5uL9RK1wAL7WcIyjgKwUJaTQS2wgLotAnWbC7nGhVwTgVwTYXeO5PgCQDeMCJ4EzNMc0fAOFxfrJWqBhTZNZxlHAVhowkDiQd0WgbrNhVzjQq6JQK6JsDtHcnwBUN8WXV7XQgFY+HJtDY4C4WK9RC2wsLC6kWUcBWDhw+UV1AILqNsiULe5kGtcyDURyDURdudIKdkEDAAAAAAA7uD4AqAwMzy0OKXnxXrRXoNKcOs2F+slaoGF0aX5LOMoAAuHDO1DLbCAui0CdZsLucaFXBOBXBNhd47k+AJAliXs3eYKq3grhg+9xMVKJLKNKwMDiQd1WwQqEhdyjQu5JgK5JsJuLznep61RvQYnE/GsqGvB3k0u1kvUAgsVze0s4ygAC4tx7A4P6rYI1G0u5BoXck0Eck2E3TlSChYAWmVzOwVgYUltE/a3cLFeohZYWN/UyjKOArDwS2UDtcAC6rYI1G0u5BoXck0Eck2E3TkS3lUBAAAAAAgQxxcARVnhESW5FICF/YaUYYMLF+slaoGFMeUFLOMoAAtHjehHLbCAui0CdZsLucaFXBOBXBNhd46EdwAAAAAAAALE8QVAY3t0TUMrBWDhuw11Gja48LBeohZYWFrbzDKOArDwxepqaoEF1G0RqNtcyDUu5JoI5JoIu3MkxxcAUd2wezpxANW0RjC2ufCoBK6mSJRlHAVgobIFW+44ULdFoG5zIde4kGsikGsi7M6RHF8AKLKcoeLOLY6cEPqIj/UStcBCpqqwjKMALOSFQ9QCC6jbIlC3uZBrXMg1Ecg1EXbnSI4vAAoyQ0MKccodx64Di1VscOFhvUQtsDCyJI9lHAVgYb8tsZucA3VbBOo2F3KNC7kmArkmwu4cCZuAAQAAAAACxPEFQF1bZGltMwVg4bNV1bh1m4v1ErXAwi+VDSzjKAAL7y7dSC2wgLotAnWbC7nGhVwTgVwTYXeO5PgCwDAkDd82nnZdpxZYQy9xaQZDbbDSrmEgcaBui0BF4kKucSHXRCDXRNjtJccXAJkhpTgbJxNxDCnIxu1tXKyXqAUWynMyWcZRABZGFOPYHQ7UbRGo21zINS7kmgjkmgi7cyTH5wrZIbUsO4MCsDCsOBcPb+FivUQtsNAvN5NlHAVgYXRZPrXAAuq2CNRtLuQaF3JNBHJNhN05En5ZCAAAAAAQII4vAGpbI4tqmigACzNWVGKDCxfrJWqBhZ8q6lnGUQAWXl+0nlpgAXVbBOo2F3KNC7kmArkmwu4cKSXvAOC7xoMeEoFeAkgd5BsPegiSAyOJBz0kwm4vOb4AyMsIDSrIogAs7NC3EIdccLFeohZYGFqUyzKOArCw+6ASaoEF1G0RqNtcyDUu5JoI5JoIu3MkxxcAIUXGrkSu4qwwhjYX6yVqgYXcsMoyjgKwgC13XKjbIlC3uZBrXMg1Ecg1EXbnSI4vAHTDwJOAuZojGt7h4mK9RC2w0KbpLOMoAAuN7VFqgQXUbRGo21zINS7kmgjkmgi7c6SEFgDGV+8aP66loNO8d/XHn9Ife9OoaGRRfVt0RV1L7CNg5cu1NTgKhIv1ErXAwsLqRpZxFICFj7CbnAd1WwTqNhdyjQu5JgK5JsLuHCnuBcBSbfLF+qeLjNmr6AWyVHuvRR67vZS7Ups2W4pgXQsAAAAA4CJxLwC2UO/8P2X/ERT9Zgv1vCPlnccph+4iL95gaHphZnhocQ59ECzsNbgEt25zsV6iFljYpjSfZRwFYOGQoX2oBRZQt0WgbnMh17iQayKQayLszpHiXgCEpKJCKWPzfx6SskOSpEtrKo2h/WTVPLtNxfltPGEloXuxAgK9xGUmHLKNJ0PFQOJA3RaBisSFXONCrolAromw20vqqFGj5s+fP3ny5AEDBtBrVpqW6v9+3fjmFymjVO7bcb53xRJpTZa8w6COD3dR8Yv28lr1+D3loqzWqL6kpqmqpZ39KcsxHwiwoq55Q1NbUyRa1LFheVF1U2Vzu/LrRvgFVY3sb+ZlhNhqr/PflmSH2bymorltdX0rrhPY68T+Lfqnl+t066u0fz64jkevw8LYv0X/9HKdbn2V9s8H18F1/HqdjU1tBZmhhdXmP0T/WF2HfTT2eu+mT58+a9assWPH2lkASIYkZ8r9+koD+sp5meYLPS8A5mnXv6OccYw8pEiSzYcAVLa098vNygmr7E/sb2SFzDb7byxknzoLO9cusb9pvncgSey/ZpgR6lggy+zvxD5qRj66zk8VDUMKc9i334zQPxbXmV/duFWR+VapSz4f9seM3HSdpbXN7F+xEsDafvq6zCh515mzvm7r0jz/fV1JvI5mGE3tWmnHMxzRP1bX+XZD3eCC7LxwiIVu+Hxioauu8/nq6q1L8ljoks+Hcdt1ovpvucbE/mYaPx93XufHioYtCnLoH6J/LK7DKlJsjtS7zgWAPHHixGnTps2ePXvcuHH0QWHG3OnGV4XK2buY7dmvGjXbKQdGovs9ovzjDmVoDpv9M7WtkYrm9hEluWYAFj5aUbn34FK2+KMYesJ6ab8hZRRAT36qqB+cny3yO4Age33R+qNG9KMAeoK6LQJ1mwu5xoVcE4FcEyE4R5oyZcrUqVMnTZpEiw/7FmrHnqJd/Zj+4p3Ri54x2qJSKFPKUI1PP5Ly1umXnBE9/LjY62wugpHNxb5nGNlcmP1zjSkvwOyfCzMSLtRtEajbXMg1LuSaCOSaCLtzpITeAQAAAAAAAE9I/B0AUY3t0dUNrRSAhe821Gk4wJWH9RK1wMLS2mYcvcn1+epqaoEF1G0RqNtcyDUu5JoI5JoIu3MkxxcAUd1osXk6cQDVtEYwtrlYL1ELLDRFoizjKAALVS3t1AILqNsiULe5kGtcyDURyDURdudIji8AFFnOUHHnFkduGH3Ex3qJWmAhU1VijxGAXnQ+bgusoG6LQN3mQq5xIddEINdE2J0jOb4AKMgMDSnEKXccuwwoVrHBhYf1ErXAwsiSPJZxFIAF7CbnQt0WgbrNhVzjQq6JQK6JsDtHcnwBAAAAAAAA7uH4AqCuLbK0tpkCsPDpqmrcus3FeolaYOGXygaWcRSAhXeXbqQWWEDdFoG6zYVc40KuiUCuibA7R3J8AWAYkoZvG09E16kF1tBLXJrBUBustGsYSByo2yJQkbiQa1zINRHINRF2e8nxBUBmSCnJxslEHFsW5uD2Ni7WS9QCC31yMlnGUQAWRpbkUQssoG6LQN3mQq5xIddEINdE2J0jOT5XyA6ppdkZFICFoUVscGN0c7BeohZY6JubyTKOArAwqhSTEg7UbRGo21zINS7kmgjkmgi7cyT8shAAAAAAIEAcXwDUtkYWVTdRABZmrKjEBhcu1kvUAgs/VdSzjKMALLy+aD21wALqtgjUbS7kGhdyTQRyTYTdORLeAXAFjGsR6CUAcA9UJIDUQK6JsNtLji8A8jJCgwqyKAALO/YtxCEXXKyXqAUWhhbl4uhNrj0GlVALLKBui0Dd5kKucSHXRCDXRNidIzm+AAgpMnYlchVlhTG0uVgvUQss5IZVlnEUgAVsueNC3RaBus2FXONCrolAromwO0dyfAGgGQaeBMzVHNHwDhcX6yVqgYU2TWcZRwFYaGyPUgssoG6LQN3mQq5xIddEINdE2J0jOb4AaGiLrqhroQAsfLm2BkeBcLFeohZYWFjdyDKOArDwEXaT86Bui0Dd5kKucSHXRCDXRNidI2ETMAAAAABAgDi+ACjMDA8txvlNHHsNLsWt21ysl6gFFrYpzWcZRwFYOGRoH2qBBdRtEajbXMg1LuSaCOSaCLtzJMcXALIsqTi/jSeMkS0AvcSlKjKyjStDxTufHKjbIlCRuJBrXMg1Ecg1EXZ7yfHkbI3q1S04mYhjeV2zjr2bPKyXqAUWNja3sYyjACwsrG6kFlhA3RaBus2FXONCrolAromwO0dKwQJAq2pppwAsLK1lg5vaYIX1ErXAwoYmtgDAs5I45ldhUsKBui0CdZsLucaFXBOBXBNhd46Et+cAAAAAAALE8QVAUVZ4REkuBWBhvyFl2ODCxXqJWmBhTHkBjkvjOmpEP2qBBdRtEajbXMg1LuSaCOSaCLtzJLwDAAAAAAAQII4vABrbo6sbcMgFx7fr63CAKxfrJWqBhaW1zTh6k+vz1dXUAguo2yJQt7mQa1zINRHINRF250iOLwCiutESwWNJOGrbIhjbXKyXqAUWmiJRlnEUgAVsueNC3RaBus2FXONCrolAromwO0dyfAGgyDKeBMyVG1ZxdxsX6yVqgYVMVWEZRwFYyM8IUQssoG6LQN3mQq5xIddEINdE2J0jOT7sCjJDQwqzKQALuwwoVrHBhYf1ErXAwsiSPJZxFICFfbGbnAd1WwTqNhdyjQu5JgK5JsLuHAnrTgAAAACAAHF8AVDXFsH5TVyfrqrCrdtcrJeoBRZ+qWxgGUcBWHh36UZqgQXUbRGo21zINS7kmgjkmgi7cyTHFwCGIWn4tvFE0EUC0EtcmsFQG6y0a9hyx4G6LQIViQu5xoVcE4FcE2G3lxxfAGSFlJJsnEzEsVVhDm5v42K9RC2w0Ccnk2UcBWBhZEketcAC6rYI1G0u5BoXck0Eck2E3TlSChYAaml2BgVgYasiNrgxujlYL1ELLPTNZQsAPCuJY1QpJiUcqNsiULe5kGtcyDURyDURdudI+GUhAAAAAECAOL4AqG2NLKpuogAszFhRiQ0uXKyXqAUWfqqoZxlHAVh4fdF6aoEF1G0RqNtcyDUu5JoI5JoIu3MkvAPgChjXItBLAOAeqEgAqYFcE2G3lxxfAORlhAYVZFEAFnbsV4hDLrhYL1ELLAwtymUZRwFY2GNQCbXAAuq2CNRtLuQaF3JNBHJNhN05kuMLgJAiZ2NXIk9RZhhDm4v1ErXAQm5YZRlHAVjAljsu1G0RqNtcyDUu5JoI5JoIu3MkxxcAmmHgScBcTREN73BxsV6iFlhoi+os4ygACw3tUWqBBdRtEajbXMg1LuSaCOSaCLtzJMcXAA1t0RV1LRSAha/W1uAoEC7WS9QCCwtrGlnGUQAWsJucC3VbBOo2F3KNC7kmArkmwu4cCZuAAQAAAAACxPEFQGFmeGgxzm/i2GtwKW7d5mK9RC2wsE1ZPss4CsDCoUP7UAssoG6LQN3mQq5xIddEINdE2J0jOb4AkGVJxfltPGGMbAHoJS6Wa8g2rrCKdz45ULdFoCJxIde4kGsikGsi7PaS48nZGtWrW9opAAvL6pp17N3kYb1ELbCwsamNZRwFYGFBdSO1wALqtgjUbS7kGhdyTQRyTYTdOVIKFgBaVQuOJuVYVssGN7XBCuslaoGFDc1sAYBnJXEsqMKkhAN1WwTqNhdyjQu5JgK5JsLuHAlvzwEAAAAABIjjC4CirPCIklwKwMJ+Q8qwwYWL9RK1wMKY8gKWcRSAhaNG9KMWWEDdFoG6zYVc40KuiUCuibA7R8I7AAAAAAAAAeL4AqChPbq6AYdccHy7vg4HuHKxXqIWWFha24SjN7k+W11NLbCAui0CdZsLucaFXBOBXBNhd47k+AJA042WCB5LwlHbFsHY5mK9RC2w0BTRcFwiF565wYW6LQJ1mwu5xoVcE4FcE2F3juT4AkBR5Aw8CZgnN6zi7jYu1kvUAguZqsoyjgKwkJ8RohZYQN0WgbrNhVzjQq6JQK6JsDtHcnzYFWSEhhRmUwAWdhlQrGLexsN6iVpgYWRJLss4CsDCvthNzoO6LQJ1mwu5xoVcE4FcE2F3joR1JwAAAABAgDi+AKhriyzF+U08n66qiuLWbR7WS9QCC79UNrCMowAsvLNkI7XAAuq2CNRtLuQaF3JNBHJNhN05UmILgKq1Um1Pu9erVhuLlxpVTZIhGYa5x4VeBwsRdJEA9BKXZjDUBisRHVvuOFC3RaAicSHXuJBrIpBrIuz2UtwLgA36Y//UnnpSe+VHeqHT3De1/71mvPuBsaCCDe2skFqajZOJOLYqzMHtbVysl6gFFvrkZLKMowAsbF2SRy2wgLotAnWbC7nGhVwTgVwTYXeOFPcCIE/eZSd517GbfUeWaNfNkU84S7l4srL7lpIiZ4WUkuwM+iBY2KqIDW6Mbg7WS9QCC31z2QIAG3s4ti7FpIQDdVsE6jYXco0LuSYCuSbC7hwp7rlCrjx2e7l4s1H78+f6DvtI9x8R2fkiff4GehEAAAAAANxBHTVq1Pz58ydPnjxgwAB6zUq00Vi2Wqquk5VMKavjHauKJdKaLHmHQR0f7rBujv7wv+S/vBs6OqrdM1s+8Hd1mv7RisoV9S1La5uHFuWyv/L12pp5VY2Vze0D881HX81YUbmktkmVlaKOa36wvIL9zbKczExVqW+PfrqqioVDCszF36Lqpu821PnyOp+tql5V3zKsGP3T23WW17WwBS76p5fr/FRR//2GuuV1zeifXq7z9drahvYo+qeX67AXDUMqzc5A//RyHfajbXFN07K6ZvSP1XVeX7R+VUML+qeX6yysbozlWoLX8Wv/xK7z7Ya6wQVmxiV4Hb/2T+w6rH9E3gSYPn36rFmzxo4dK0+cOHHatGmzZ88eN24cfdBK4xL9vzOlSFjeY395h4HsBWPudOOrQuXsXWIfNy15KfpwTmjqYZK0Qjv2deXf59WpckVz+4gS81MHK+zbtvfg0hDucesV66X98FTpXrEFwOD87FgtACtsUnLUiH4UQE9qWyOo21yo21zINS7kmgjkmgjBOdKUKVOmTp06adIkO7cA5Q1TzjtHufjM2Oy/G2PuB/qsldIWOyo1T2mLJWnhz8Y2/eSQkpcRGlSQRX8JLIzrV4hDLrhYL1ELLAwrymUZRwFY2HNQCbXAAuq2CNRtLuQaF3JNBHJNhN05Utx7AOZGJxwSPfOv2gNTIqc/arRGpYZKqbpZCm+lXD/ROHHfyFWfKGfsI2WG2IotG48l4SnMDGNoc7FeohZYyAmr+B0JF7bccaFui0Dd5kKucSHXRCDXRNidI8W9ANg2NPPd8JzPwt9/Gv7P+XJWSN71ZOXwUZIkS8NPC307I/zGHcrWfdjf0wyjXcOTgDmaIhoecsvFeolaYKE1qrOMowAsNLRHqQUWULdFoG5zIde4kGsikGsi7M6RHH9iYENbdEVdT4eFQRdfra3BUSBcrJeoBRYW1TSyjKMALMxYUUktsIC6LQJ1mwu5xoVcE4FcE2F3juT4AgAAAAAAANzD8QVAYWZ4WDHOb+LA9nYRrJeoBRa2KcvHTgmuQ4eZdydCL1C3RaBucyHXuJBrIpBrIuzOkRxfAMiypOD8Nh6MbBHoJS5VZqgNVsIK3vnkQN0WgYrEhVzjQq6JQK6JsNtLjidna1SrammnACwsq23WsXeTh/UStcDChqY2lnEUgIUFVY3UAguo2yJQt7mQa1zINRHINRF250gpWADo1S0RCsDCsjo2uKkNVlgvUQssbGxmCwA8UIJjQTUmJRyo2yJQt7mQa1zINRHINRF250h4ew4AAAAAIEAcXwAUZYVxxjXXfkPKcIsbl8gZ1wE3pryAZRwFYOGoEf2oBRZQt0WgbnMh17iQayKQayLszpHwDgAAAAAAQIA4vgBoaI+urschFxxz1tfhkAsu1kvUAgtLappw9CbXZ6uqqQUWULdFoG5zIde4kGsikGsi7M6RHF8AsO9ZC3Yl8tS1RTC0uVgvUQssNEc1VEmu6lY8c4MDdVsE6jYXco0LuSYCuSbC7hzJ8QWAosgZKm404sgLq7i7jYv1ErXAQpaqsoyjACwUZISoBRZQt0WgbnMh17iQayKQayLszpEcH3Ys/4cUZlMAFnYeUKxi3sbDeolaYGFESS5+4nJNwG5yHtRtEajbXMg1LuSaCOSaCLtzJKw7AQAAAAACxPEFQF1bZEltEwVg4dNVVVHcus3DeolaYOGXygbslOB6Z8lGaoEF1G0RqNtcyDUu5JoI5JoIu3MkxxcAhiHp2N/CE8HIFoBe4tIMhtpgJYKSxIO6LQIViQu5xoVcE4FcE2G3lxxfAGSF1NJsnEzEMbQoB7e3cbFeohZY6JuTyTKOArAwqjSPWmABdVsE6jYXco0LuSYCuSbC7hwpBQsApSQ7gwKwsGUhG9wY3Rysl6gFFvrksgUANvZwjCzBpIQDdVsE6jYXco0LuSYCuSbC7hwJcwUAAAAAgABxfAFQ2xpZVI0NLhwfrajEBhcu1kvUAgs/VdSzjKMALLy+aD21wALqtgjUbS7kGhdyTQRyTYTdORLeAQAAAAAACBDHFwB5GaHBBVkUgIVx/QpxyAUX6yVqgYVhRbks4ygAC3sOLqUWWEDdFoG6zYVc40KuiUCuibA7R3J8ARBSZDyWhKswM4yhzcV6iVpgISessoyjACyUZGEgcaBui0Dd5kKucSHXRCDXRNidIzm+ANAMo13DQ245GiNR3N3GxXqJWmChNaqzjKMALNS3YSBxoG6LQN3mQq5xIddEINdE2J0jOb4AaGiLrqhroQAsfL22VsMGFx7WS9QCC4tqGlnGUQAWZq7EbnIO1G0RqNtcyDUu5JoI5JoIu3MkbAIGAAAAAAgQxxcAhVnhYcU4v4lj78GluHWbi/UStcDCNmX5LOMoAAuHDutLLbCAui0CdZsLucaFXBOBXBNhd47k+AKAfcdwfhsXRrYI9BKXKiPZ+MIYSDysg1C3uVCRuJBrXMg1Ecg1EXZ7yfEFQGtUq2pppwAsLK1t1rF3k4f1ErXAwoamNpZxFICF+VWN1AILqNsiULe5kGtcyDURyDURdudIKVgA6NUtOJqUY3kdG9zUBiusl6gFFjY2swUAHijBsbAakxIO1G0RqNtcyDUu5JoI5JoIu3MkbAIGAAAAAAgQxxcARVnhESW5FICF/YaU4RY3LtZL1AILY8oLWMZRABaOGtGPWmABdVsE6jYXco0LuSYCuSbC7hwJ7wAAAAAAAASI4wuAhvboqnoccsExZz0OueBjvUQtsLCkpollHAVg4dNV1dQCC6jbIlC3uZBrXMg1Ecg1EXbnSI4vANj3DLsSueracMw1H+slaoGF5qiGKslV04pnbnCgbotA3eZCrnEh10Qg10TYnSM5vgBQFTkzhBuNOPLCIdzdxsV6iVpgIUtVWcZRABYKMjGQOFC3RaBucyHXuJBrIpBrIuzOkRwfdvkZoS0KsikACzsPKMK8jYv1ErXAwoiSXJZxFICFCVtgNzkH6rYI1G0u5BoXck0Eck2E3TkS1p0AAAAAAAHi+AKgri2ypLaJArDwyaqqKG7d5mG9RC2w8EtlA8s4CsDCO0s2UgssoG6LQN3mQq5xIddEINdE2J0jOb4AMAxJx/4WHoxsEeglLs1gqA1WIihJPKjbIlCRuJBrXMg1Ecg1EXZ7yfEFQFZILc3JoAAsDC3Kwe1tXKyXqAUW+uZmsoyjACyMLs2nFlhA3RaBus2FXONCrolAromwO0dKwQJAKcHRpDxbFrLBjdHNwXqJWmChTw5bAGBjDwfO3eRC3RaBus2FXONCrolAromwO0fCXAEAAAAAIEAcXwDUtkYWVWODC8dHKypxixsX6yVqgYWfKupZxlEAFl5ftJ5aYAF1WwTqNhdyjQu5JgK5JsLuHAnvAAAAAAAABIjjC4C8jNBgHHLBM74fDrngY71ELbAwrCiXZRwFYGGvwaXUAguo2yJQt7mQa1zINRHINRF250iOLwBCioxdiVwFmTjmmg+nynPlhFWWcRSAhWJsueNB3RaBus2FXONCrolAromwO0dyfNhphtGm4SG3HI3tUdzdxsV6iVpgoTWqsYyjACzUt2EgcaBui0Dd5kKucSHXRCDXRNidIzm+AGhoi66sa6EALHy9rlbDBhce1kvUAguLappYxlEAFmauxG5yDtRtEajbXMg1LuSaCOSaCLtzJLzxBAAAAAAQII4vAAqzwsOKcX4Tx96DS3HrNhfrJWqBhW3K8lnGUQAWDh3Wl1pgAXVbBOo2F3KNC7kmArkmwu4cyfEFAPuO4fw2LoxsEeglLlVGsvGFMZB4WAehbnOhInEh17iQayKQayLs9pLjC4CWqFbV0k4BWFha26xj7yYP6yVqgYX1TW0s4ygAC/OqGqkFFlC3RaBucyHXuJBrIpBrIuzOkRxfALRF9eoWHE3KsbyODW5qgxXWS9QCCxXNbSzjKAALi6oxKeFA3RaBus2FXONCrolAromwO0eKfwFgvHpFZKd9IuMv1OdtoJdi1r4WHb9P5Ogb9BU19AoAAAAAACTbhAkTioqKjhozjP33+++/p1d55IkTJ06bNm327Nnjxo2j14Qs0p5sVs/+nfTzq9HXlNCUI6RM1Xy55avoYa+oL91x9W1T3njjjezsTc63C4VC7H+IAgAAAAAAiEtLS8v5V1/9DGuVl8dekV566Yt//GO3XXelcDNTpkyZOnXqpEmT4n4HYIQ5+2dK+0q6ZLD/i5n9uXTCqXLHRuT//e9/bCHSVcffAAAAAACAhFz0xz8+097+2+yfOf743W+88aGHHqLQWoJ7AFr0N1cp+42RMzp+/S9JRmO9VJgXa4O4OetxyAUf6yVqgYUlNU0NOC+Z59NVVdQCC2wUrarH4UQcqNtcyDUu5JoI5JqVp156SRo4kIJOu+/+1FNPUduaOmrUqPnz50+ePHnAgAH0mpWNH0UPPld7+GUpZ4SyvfmXjXnvG3Oz1KN3ksK/Pnto8Uyj5XfK9iXTp08fM2ZMt2s+/vjjex57ypdrahZWN25daq4TPllV9ePG+g3NbUMKzefgvrNk4/yqhpAil2RnsPCNRevZ3+yXl5kVUuvaIu8vq2DhsOJcRZZ/qWzw03VqWiMjS/P893Ul9zr9crPmVzWif3q5zprG1u821CV+Hb/2T+w6De3a6LL8xK+TrM/HhdfZrk9Bfkbo09XV6J9ersPKEXsF/dPLdSqb2yta2tE/vVynujWyXXm+LMvon16u0ycnc/qyCvTP5td59l+PSz3dwD9g4UI2sadgU2x+PmvWrLFjx8a9B6DVWDhDv2+Fctf5cm7HC821UjRbWv9q5B854duOmvLHKaecckq3a44fPx57AAAAAAAAEiQPHCj1NNEf98YbVvPthPcALHxVO/EhqX9Uf+xB7d+fG1Hd+PFd/dNl0sj91LwvtdseNGZ/R38TAAAAAACS6uIzz5RWrqSg08yZF198MbWtxbsA6LOX+u/blaMnKAdMUHYZJiuyvN2B8h5D2AeUqy5hr0tDBp911lm7bor+LQAAAAAAJOD2G244NTNTqqykmJk27aObbmIzcAqtxX0LEEdra2tbWxsFv1JVNS/PvHUJAAAAAAASwebbu+2zz/c//BALZ77//t577inLv27N3UzijwHlyMrKKtwMZv8AAAAAAEnB5tvfffWV0doa+7PPXnv1MvvvyqkFAAAAAAAAuBAWAAAAAAAAAeLgAmDDW9cM6Pun7sf/1s65ZvcxpUVFu1/zVgO9FGCrnz2oqKhop7PeW1K1yREXsdeLjvjX92s1eimo2quevuzYwawzJv5jA71Eauc8vfsY8yPXvNXtIwHTa06tfvb08RMeWUNRgFnkGusfM9WQa73Xos1fDyCLWtReteSyY7c3B1HRtUE/7h61SIR1Tr33f+ZHDvq/91oiwc42q5/7na8j1zr0nFMb3jp9QN+iwWP+9vov7fRSzxxaADR/cs+1d6zoe2pDdJOfqXrtc3e+M/qWNzbU1P6x7J53ZlcGeow3f3Le3h9cv7j2pzuHv/Dqp/XtOr0uzblhm2mXL65d+eHx977yWXNboKcly799c+OAyT9V1M7Y555b/rOksy+a1/500/uNj3+woLa29s7D+9KrAdRrTjVXvP/k55njGn8bWwFlmWu/vFZ9ORtCK2ee/PjzM+vagnqIslX/WPZbEFnVoppozZl/ep+NovlPbrz0zi+DW69Ri0RY5lTzd7ee8uhW97GBNP1PB2d3Hq4aSFa5tvqnD6uLJn1fUTv/0VV/uH8OvRpQq/536sQ7lP0mdsuptrk3nvr+0Z+sWPvN/6QFLy3Z0Nsh0w4tAHL2vvKOey6ckBXa5PpaXe2CLfvvvG3fkCxtv/e5Dd8vDfL51w1ffvD1hRdMKJMG7zZx8MzlCyKdk4+BOx+V/8mn3/zwQ3T/MUPDrLMCbN3Sn0v3G1cUlnY4567cFz/tPFZ+5fwvSlsb33jiluuueyPIv1LqLaeq5t361C+H3XjqYIqDyzrXtrnoovHs/xWUDyjXlbag/kLCqn+s+y2IrGpR377jx40zfwfRb/iYgubWwPYRapEIy5xa886VHx/w+9C/r7vuH1+vqQv4Mskq1/KKB9fpG9as/ub96UOO2WMgvRpQg0/937S/nzSCol+1LPzx+6MOO2yLjJzywcOb+q2s6G0sOXgL0OY0LZKnShkhlbVD4Wy5riXIv9xubKjdsjjfbGVlF69vrNc7Zx/9DrluzMzzTzr9xZ+PGz88U03p98htoi31RVmZZqugMH9NXeeTZZtWzJlV2bbThGN2z/zvRVM/aaKXA8c6pyJzP/hxq30O+V2Zebp4wFnnWkzzZ/9ddvBBO5Rlmt0YQFb9w+u3YLGqRb+a/+jZFWedv1PH3wgi1CIRljm1fvWcRfetyD1m/5FVf5r6yvLAvhvZwSrXCvsPLap456zDT7qsdezl4/vRq9BFa0tjv7xsRTafu5/XqLW2RXup2smbXLZXPX3psYPNp33i3ixrHfdmFRaOuOrBzxvppc1seOvs/ddPXfT9p9eNvvI/HzQF7xagJe/+3/bmQDrv/cbNfsh2Kh60zzGn77f7zof/6dzfvfBDDb0aDF1yzerA7faqlT9lhA4cPSK47ySL5FqHtd+//VV94XG7s74K9LttkIBlj0y4V37k2mP65dIL8CvUIlHH/N95h+y8/5nHHPTZmuXtQf7tqKWlH78WGXbhm19+/9mBrx7+CGaaiUreAiCjdNIDr6yqY+4YSy91EalbtqxKzslraIisq2liK5LqDfOUUf2y6MOB0ffw/6zdUFe3aOrFe4wYsf0PX35XF5HaVi9euOfgYWG1rbGqqq7V2LByxhE771BQMHD8Lge/u3BO8N52H3bIn340B9JjB+ZlFvQfvmzFOraGbfru0zUHbVOiNa9eVdWmGyV9hxRtXN9qSNGGuuaC7DD902Dokmu7bJ5THblWsfH7N/76t6P3GbfDDuc8PO+Rex76sDZC/zooRHJNal7348tP37zk6OuO75sd3Lfa+lv0T7/NXqd/EEhWtSjSvOalq58ruPlP54wvCnIHZaAWCbDKNWPINsct/X5Jm6S3tTTkZWYH+5cRVrnW0F6ljBnar6Bg+NEnjn9u1lr669ChvXrV6rqC/lsunb+sskXXmxtW9pf6lOT28oNNHTVq1Pz58ydPnjxgwAB6LQna5r31wuNPPvv+Z3MWa1U5ZcO3lD7/w6Xf7nvGrqNX//jA/1794rOPvqhTjj/yiD65IfoXAVQ+YIcPnrr+vc8/+W7eDkccNWFYnxVfP/vez9nbjR9ZPu3Jh7+e9clzs2oP2/+kXYbnmm/nBFRuhjrjySdf/+TjF37acMofzhmlzr3hL5+MPHDMwPzQ16888eq7n7318aphV0zab0BQz5gLZw7qllONH5xz6bdHXHzapPNjxra8OuiCJ07pG+S5iUWuDTHePnGXv9Xus+WKWR98sMjYfuyWucG8486qFu29w/hNX1cCPC+xqkUrXv7Lba/Oj7Ys/fSjD35uHrDD1uUB/amGWiTCKtfGjdm65el7Hv565lc/6ccfftp2g0L4ub9ZrvXT297/99PvfvbJW499V3rNpAOHlQZ4Bln1+d8feezVN2d8+u0iOTRs66Glta9dc9f6CSfvvsM3r1336gfffDlLGTnm0PHbZYe7/1CbPn36rFmzxo4dK0+cOHHatGmzZ88eN24cfTAJtNqVy5atrzbX+WrmgKEjB+a1Ll4e3XJEebitdu6CZU2tkdwttt0W75Y2rP563lqpoM+2QwezEd/aUNEQzSsrzo5ULvp+aQ1bBm+57dDy3IxA/ypAa1+5bNH66iap78idhxRJ0cYVq1v6blGWJWsVy5esrKjTCobsMKpvsN4B6KZbTkVqFsVyjT7csHZuU9m2/YJ++21PuVYgbfxpyUY9dhtu3oAxowZ23DsZSBa1SN70dfrLwWRRi1rXzlu4lu4yy+47YpshxcHtJtQiEVa51l75y/dLG7NKRo7csigrwDNbxiLXMvW25UsWVJibAvpuu/OQYM8g29bPXbCqqdX86RUbM0rt8nXqYFZ/mtbPmbdKUzO3GD6qX34P2TZlypSpU6dOmjTJoQUAAAAAAAC4SOcCILi3vQIAAAAABBAWAAAAAAAAAYIFAAAAAABAgGABAAAAAAAQIJtsAtYefIxeTh714vOoBQAAAAAAaYJNwAAAAAAAQWRnAdB/jHLcRGX3YRQyBYOUo49RJoyS1EA/qh4AAAAAwCvsLAA2/KK/MUtSsilkBg4xvvvQiI5Whgf70AoAAAAAAI/gLwDk3U5URhfLv9tOzs+Q2iNSx6GZMXKuJFXUG6vWS8XF9JKlOTcUXDfHbCy5f/zfPmhoW/vTiydM2G7HHXe86/Pmjr8AAAAAAACO4y8AjFnTjfJtpNp1RkMLvdQpFP8v/muW/1J2yE3TP/3m6j1y6CUAAAAAAHCYyC1AeXKRImcXSJvf59+oSfmZcp8caW09vSJs2F5/OGebDZNP3H/qF3gHAAAAAAAgRQRuAdpvvPT1D0ZJubzdBPWco+Xtd1X2204et5+yc7mxfoN82GnKwFp9XTv97d48Out7qXbOJ89UbYhIUlbRwHGHT/73Hw+79e2v6OMAAAAAAOAwgVuAPpqmr683vvja+GGm9s+ntEee0D/62Zjzkf51hVS5SP/Xk9q0OVJEp7/dm/OXvbzj2S/MP3Gb0SWqPO/lP4/baZe9Lmt4/fo96OMAAAAAAOAwkVuAkubUW7595Y47rn3rwl1yMkYfd8u3plv2yMmgDwMAAAAAgMM2OQnY2FhBLyeP3Ke84/83rfm2pmjHQbkdAQAAAAAApFLPJwGzyXrS/9ClpdyBmP0DAAAAAKTdxIkTqQUAAAAAAL42adIk+bTTTlu0aBG9AAAAAAAA/rXddtvJ/3fVZEMXeYYPAAAAAAB4nvz01JuOP/dSigAAAAAAwL+euP3P8jP33HzCeZdqWpRecwFVDSlKiAJ7zMOK7/2iOSopmx9bLKKyUbthL0U1ItFIJCsnV5IM+kBqqWrGnC+/yMnJo9gLmhrrd9hl5wS/d9Fom2HotVWVxWV9WCP2AUVR5/34oySz7+n/t3cdgFEV6f9tL9mUTe8JKSSk0AKEXqQriooiRZoNEc+zXtGznJ718PTsBQWVohwSaQICgYTQIaSRHtLbpm2S7fU/M2/27XtvNyEFSPSfHz+yM998M++bb+ZN2Ve2b63aX1gsptjEBDJM2fbqCbOnrG81JRo6TJsW9O2ReOgBcHTgKGVzk9zHj/ISgNVi0ag6MzNONNXVWXvZdUGHNxoMUpkrjg8omupq5D6+XG4vXlLM4XIFYum4abMCQsM4HNxPWhrrfQKCLRYzGQUA1dSoO88dO9SpVGJRj6HuaAdjAl8wKF5b3NpY7+7lTdW0J+CCYcXFdcqcBXJv+G4GPl/I4fTtNdDwoEajlowA6HW6mspqk6nXk4hWoxaLxWSBAwvQScAZIBD2unGFIlFoeLhQhDOCDjawc8dNgkAAmqkPoFp2wLyB5hQra05BuPG9js8X9OecMpl0ZKTfYFcNzKGAONIjkPboyUg/wLCkx8NVT/Uo2Erudcbus3RrcB+OBQBz9WbYJtGjDA7FXifXF2/8BW0AHgMbACOWDQLAWa33HkKA2T46b1o1zUdr7nUJYj7xXUbr46PNHYra5gZF/LjxlgHaF/H4ooLcnDHJU3H894AzqUdGjRvbz7azwLvRrClbvly6/mmjAa8wwI4CeGPUhClgd0FKbjEunzkZmxBPhinbXj1peeF2P1XvzxuZgHjvkOKNWb0ajilg54L1ys+bP1228W9GfScSQKg62rPPZoRERkfGjQILYiztGRS11fVVleNmzMPxAcXH//jT8iefF0ukON4DmEzGNoWitCBP7u09YnQSKfzm3X8++fqHWnUbGQWoKC6oLS+LiEsMi47Doh4j49AvcUlT/ILDcHxAsXXTy3ev3cAXCHD8egAbQpPB2FhTXV6cHxoVHR4d29seQgM8ycGumIwoW9vUao1/UAha9fYCYKmUe/l8THwCj9e3c+FGQq1SKdvaAkPsu8eewarq7GxR1Hv7+qCdDNFUP8Bzx01CX3sL6U2OlejbbcYwO9o69G3/ALM7nVNuEvp7TlnNhPWm7JTgtqRX/bq/9tAORvYAFHSG65mF05kfXcIh3XkGKL1eUQDABzjUDZCKMz0nsu6KY6b16NDdHYOR4rwssAGA/RXMDWBnPLho6RvNYGEEKmO2EC26XlMDFnPQFxbc6UFBLKtuFeHRf4fA9rMbpYck285efVwaYB9H/xsIe0+wxWHAYGZ3oZ4Q5IIlsKvfQ0IvkY4CZZCWUNRpVBIXWUhUjMmkB1NdrwhtGkzggoUYGAN7TIFA4OUfEBEz4lJGGuUQVBLjLG6sqQJL/8CwCFb1r0uTUT/w3ZAJlge6J/CnQCgMCBsWEROXe+k89Aa7a/WcoAea4OiIXKpoaAgMGSYSi4Hcau4xLWBtgc+mQQIwSWJ3keGekMNxdXNz9/DSqFSkN0B3g2XZnPPHIbsP9JDkeGVykPeQaKyDZMl7SDxUAqIWZoyWN4VsA3pOm5dYBd4w9taHN8gewkFiJwmWEBHkwsRKbAUGbYDnHj0vIksHg5Kz9MlCKNLU7ERw1GQQCZ3AQadL0o4FwE6l2HU5jFxdqeFfAiYXE38YEmYzYTD1miYwJUFvQNfAD1zagPB3ClYt+kDbutYugdFBALsxNttgh2F1oZ4Q5EKgCuwzSdglFotFKBJxOGD0NvaWYIzA5Q0OwBmrl+TxOG5yL61GTfMJCSoKVp4mFzc3i4Vd/esTTIf2AgcFWNW/LsG4yOdzPLx9tRoN3Sd9JZ41wBqLLxSgCQessyw9JKmPazI4ANqXBMvUbkjq8wR88Jf0BtlJmMPXEAFBbxlAAgPAf7o9g5OkqYOHg82eId5Ywg0AY6cxGADWMcgmJgkOwRWhMdohiUlQK7OVMFp6TRPMiicBKjAgINvmdwdgufO2o7GwsGhYVLzM3Y9i5pUsmgJZfYb3QRgVP5DAptBsA59962YgFyqDqnLfiJ2CbKEBSGAT9AGouEEDXMfeAPQ9+JwIzScwyHQRjPTNRWC9N6gAq9KHhkYusoV7wrJcNUtiI4bNGBSGzu0Rsf6gQp9rYQuQgCX9AWFverVR/WrmW9MPLnTOXyEraxX0LLgMBJ1Jn99WmNmc7Zwt2fltRUYjeYnJCdRGTVZLLjsXxZbsmo56s5lxRADUvrcA9Cpbclpy2c6hiLz0W/4ZsxlszqksNwvUvNzLtuszepL3Ruv0x97e4lYeq5fouWngnODdM3/miLHjzWYjlg0CEAQHh2ggONyrTSVcLl/CR9eau8bFes6IIFmTlmMGiy3EYRKjO9/iyrO6880gQKfRwlGbsKaET5TUa5N8jXp1h06j8/b3s5i7HIZuKvh8UbNCERAcCoet3wmqy8t8/Lydth2J6laryuIqcguMTphwNuOERtVBZly75kE/P19SBw3SluKcrLixE0xGHSnk8vgtiib/oNBePRV6A1FXVe7p7UkaQ9mWXsUbHS5r0eI+1nO6CYnMCvWMkO76cA9gKbxyOXHCNKMBrM8wNKpOjUrlExCALnw7h1jiDvI6nu96Lej1HYHhkbjOA4oLqYfix0/g8XjYOBtEEjcwAlAdgwXQecwmc87Fs6MnTiYl2WczJsycr9epyChADeil/sEiiaircZLD4YrErmaTgeVDDodTV1HuGxgqc/PAVg4orpxJHT5qDLAK22dDV+1LAmQ0mcwledmxo0aDMJba8PkXLklJ8IlJOuYlWXwlbcOTJDhuA3mqgv8tTS2+AUHA90DilMBIcOYCo9hyLrepoc7b12+gzms6jAaDTqtxdXODO0i6nRz4ACWoKaguQ24nYTAYjHot6lTwHBzYueMmATrFhry2gg5Cv2HsA9NCRs8Jn0RxdvikGaHjJwWOEXd47P3h2qLbxuAMTFSpqoNcg91FUrnYjU4PQJGrm9AVDGlmPUcqFuIMTOS15o/2GS0V8J1md+G7tDVrXUQSPo9L6iPD2XPKTQLdSwBjUqbkrLoywseH7iXAWWHJU4OTgrmh33+WffesZJapZPjGgpqXe9V2fbLH7gGQHURI2kALOsKWgcpFI7QFkAFaMkinH45JnBcq0IjTnMhsdA6oxwF/sRqVFycjOJcCcOwpVKgbYAV7LidwLgWAubrF5VPH0cgLRzcHqho/f+3JWbPvmDX7gzxW0o2hKu2Lr3dkVJssLDnocM55ofLc28feqexo5HAFrCQGya9mzXYG11yNWDoxamly5NKJIEBx2N/XSLkWSs12BQCZQXNLwYHNy+4CfiC5/tuztTab637e8NgX59WU5g2jAyqOf3jvWz9pyPvHBy1YDcFkg5Jo0rg0aV1ik+Z+sOWIu4cXzkRXIx2LxHZvME7Fii2r7500HuKhN7c3qLD0poMyBkXIAFjNU52HzvJi4ujPVLjgqdvHA6pUGlICcsEiaLUuKi6eOft2QI0Gf9v62OMeGg3TM0zaLKEZRgnhqMQU2ijgix7a2whvXnBIQmVhNBQUrEAeBli07I3CTuWRN5ZNSR5/7+otdTC9cffG6ePHz31z+/meuD9ny+rHd9h+ajBny4x3T+Fwt0Bf0jvQYn5kvwKuJllyO8kRmVkpKgoJ+xLQZArtLFUSO3PbWUJEWC5ZHoTyyhvLFiUDB01f9OmRQkMXPmk88sb0Kclz7119Hjnu/KYZW3JQwo2AUxcVNul25cMnOlhyiqh7wB7CkgP+8w3XmbN9WCzRhL/0hs+JXW0sZXyqAtJBPXNgJ3GhVtukMrDlXcKqaq4vKijKy69VY8ktAvSLA8DJcr5a3aLu+gsy1OGAQ7A3SIfQo5CXX7n30V2X6ilJe86+h5Y9v7NUS0kGORlNDyQEkd166kzTAZKnFfszGvedqN/za/VPv1Ruf//0+6RPuqa1w9iiNDTR2aZXNOsamnT1DZ31Dvo0wu5rYec1NLXqG0H2Rm1dh66Doe98TgG8+vGd95LT+it7SgxgXGakAlZt2/Dm/3rTRozjAglBqE3tlJdIR6U17j1at3t/1c6vsz9vUDUysthHZmjb+u1XbdHLnzzyYXEnldpr0o/irO32n2xIOVTj0HZOZ4oeEt3FzhSy/G8jdaMRS24nLQnf04UI5RRtCphISBZr12emYiIJpYOzINr1mVnoOvRcdB2Kdk0HQgXw6VSTDpocZ8EJNtAUWLALHJIQuDCTM5SeSmmV37UtZce+D92LLnUefPPdT45cM/TzW0sGTG21tQ1KrePVeKbf7TRZTLn1OX/b/0JFex2XK2Cl0ggfeaDfdMHRaLg5mdzcTPiXRk5pIVzD2QhHAOgNaBBwDWkMQPTclZu37dj394mmu/6xL2XTyiRfHk70ufPf768dC7/4ubEg28YOfdOh8wrJoS3flnb1Wq7Uv07cmN2OIwMFaDm7LWikdcHwqLivfj6PIzQdR+dDMPqurj7fuvi/B1IP/ZRYnv9bSfWt2RJhS2i2gUBXtwCpVUSLAoc/+sujr25PBeSKJKQE3gIEaa91ZET4PnCipewYnTSVlBQV8c1gP0rTYZE0gDKGAoo7nFEIfIE48tPafIXGAu8IZwNkJAsE8B0+/OtUhH+MqxAP4+X8+GLzzN0Hf3tg+KHdJyprd7+23vTEoZ/eLc8/UlKNL+N0g/jIyB/PFpPh84e+jBmeSIavA4cqA4Ix4Mfcjq+z9PABYYdUVAVICrgkGthxJgRC6dSt9fWdBnAkLLIDSFBxJEyq8qthz+z7NfXgj4/cFq1w7pPi7372+k/KoY9evqM8I1tfu/v1yj+txG+T6j+cn2sqvXHDweaCNi70hkMqIKwKcgFLDhgZadyX0siiRGKdHlk29S4ZS5nqZsiYLpf1jSrT8XINXF2xAJVJMmAx6hVqS2D4sHAPVWXtLdvfM0DWiwSopFJr3Hylw2BydtbYgSUAjAhGR+OlxvNXLjTh6yudp1J+TT+W06C5kRNqv5H5SvyalFocYYHV+mSdSYDUdVGvvjhya1NHR4de02HQEuS7qVhZnBD2RJLgjDNbTGaL2WQ2wQnc8YgM2jMC+IlDTSaT2WwCKwSzGUwIsHNSymRHJe1kQlWTQzz06Y59m9ae2vTdUQ372pfVqm0sqmjsTRtRB8VkwlcUmug2S6lRt+uglwyEiYCnqV2fNBUB2lZ37KX0KjLaUVNQpXFySen0q/NeymnHkW5AHQKSBnA80HZanVmpVXfotay2o9kzOHErzRvkrugLwBwCrwDAEJo46dSqm1QuYlexRBa/elFca01NXVVpYU5NO2E1Ntdcy83Jzc7JbVQDTV1jSWVTe1NRTm5BRYMePuHYWVtYUV0JdUoUWliaSVVdXJiTk1tYojCAqFFZlpeXW1Ci1LIvCpPsytekqS3qlr8f+Gtmw1Uz2L3gEYABoAXWTvTHLrsBmJgoNbA4g8fAZlABK08gcJG5yCQCnlAsk0mEfF1DXkNDQ3llQ0tLjcrIAWs6Q11lKXBIdl1za02dDizxtM25eXnZ+UWVVXWtah0wU9/RUACdVt1hMRu17YrK6oLC8madcw/APzRoWhraXEKeeDgiZXe2AQp0DYXXFFpwJpvbamoalS1VWcXVzTVXS6rgJQJ9U0EmxLUmsNRD+fsBlUqlcEBraytOZgO430nbBYTEzrjtjsdXLnz4nnEr54/48Zv3gapYIj1/+piPjzdWQrB5ABZlJymwgydycXWVe3h6W1RNBtQv+gJQC1wfGjTw+UinoOyhwvCSEdV56PzgaWL/ZuL0ocK/3Tvl1Z0ZPLEroMHEIVPhwh7kp4HL4chcQBdzKcy78OCax157XV9ULFi4CN8W5RQ2SwDIsJ2oCdhU6HjjNjc0qNB2CRbAVkB5Mbg8HnCwqyv3yP9S5iyZWn3uyqykZE+5fMzY5JYLqbt3X1x99yLv4JBxzdqLNa220wv1SWUj6HtFVY2q5sqsK1ey8graNGZezNi5u74/ogYqV34+vGDFXAnO0S2gjQ4AcnBuPXe0dU8JsBhfN6cAV+24FtgVKAxARaEa/Gt7NwhFICxXCXzer9IYUS5mKklUAh2q+rKyypoWM7fp+M9OfSJ0k+qqykrBGGA1VW19v+av790lvFFvvHQ29AGAFL3ZOunb+stNfLC8xlIabLXAUTrCQjs+/nTTA8vvy8+/KHMxk3wwMWPec5f+++kb4NTAegioHHtpoDxHNnYaNmd2mMkvbR1pz26HyaThcIQAMm9PnlKptaWDJtNpNGqNRn/z3q4JjSKrRgeMGs3Wf59tb9Wyj03qo6rA/zbCFCYJqUzQUqeoa1aBg5haGy97eU739RKAJPt8WqMmrLr2+sJ8OLcWK8AJY2yrLgHz5tXC0k4DmmfhjGlS1tcr2nVgF1GTX1ZcXNms1VsNLWD+zc4pg2Ha/FvdbmqvKwGlFdW1g7ODeSxUTl11Ti6ci9u0alB+XUfLteKipk4N7bi4CiygOmKAc4PPFYl4ktrmljadul2vtvKgAla9PsDZCBbvJqMZET1tj86464PHEYS5xIi5UrnQ12g2g+xgD4DTbKCawBagkysGA2/s8KmuHU11ZoO2taFBCfLDNUxxjRYMEmQuB7/VVJbl5Na069vLUGMBP5MFsoAOiuEjCt0Q++6SiPXR0gmtapVSr9YT6B3SWBeCLMRG7rTb78/OON2J3hoB4vAPWjuBI5bUNBnM6tq8azWtYNyt0cCphd4H9HXF0LCKZrAGgKXR/QlLQuBzhPeGbgyTjXhv0v/4Jo9WrYrVduiwN5DkEOpAeKAuknpDUBAt2ssCe1lZ5rEAb4D9THZT4A08lu0tQPAcZDJ0yoLAiiPvvPZmSr5W19FQWVNbnp95qriprfr055u+OXj0dPrej996Z3+dpmrbhmcefXv3idTf/vv2pweyFSbL5X/du/GTn46l7f/6zxu+yFFq8w7s2bztyIm007/u2H6htjrtozf+tTktLfXU6eJKDeyX7EOT0y2LpLkkwB7g/RObDpWe4AgkBLwLlqUJl/VgnqDYDcBqjFIzorOYvLAOkmBpdKtQGgoXb77zyU+PnM8vz9m5fucltb65IO2LT3cdOnE6PfXHF579oqy55uC7n3+Ykp6elvrBvz7cdqHW2Jb90w/H0tNPp/+0/bnDpYqiYx++8fWvJ3Jq1SbGIWwkbaOgqM6RuUYn3r16ZPrW8/D3iyq+ffAv24t1YAly/MMPtp7Mzj+ZU62uv5hd0Kkr2/v8mre/TU3d/83LT//3ZF1/f96hra3tl19+2cYE2P3gZCag8bSGoBgzPPLEsX2fbzv0TcqlV97fhrUJIjo64tuvPwoMgL9mZSdZfTD82L1hb3qE+oMfvPTCs/+66D36jonB/G7uJugWoBY7d+7EVUIANe3stL9W3w6GMTgKPsDITHUeOv/6PTH9vgNVJSl/++4EKwmQfAsQrqwD33/vDaHwk+efzTt2pI6VxCAwAI5ZyOcUnfZbi7nV7Lr8F2VhC+4McGhnKkCynQx62Z7/ZC5ZNlPeWh8QHerG5RIiP7lVWXHtatLYRB4hFHq7Gtoa9RZ4TKj97YOrVrzy/W+//vza35959cvdR48f3/7uC58czNf5zXx8Rd6Rk0rFudSqu6dOEPXo1fWOtQCkbHxoX9PLp/QisSszFXiG4ROky6gsjNpPZEwOh5NaK1iwQ4FX/05dhHxrh8uwpc9NtpzL+PLlZ7Ycv1BW4tQn4Ssfj6s+d6q0ns9TNcruu3ey7eeibgicjJy4yhBztjVszrPy+EKGArr4gxzg5FSNjnpl/txZB/buzLxy5YuvviWFskm7WpVPjx77zbubXtTrwbqTlgWVCT2KHEYHh8O9WKfbkmU/m3ACDUCG02gAwy+fL4APBQiFfKvR9sosQtfRVN+k7OhQUW10wwG8wqgdJmkn5A85nTWdqAvRFIDFOC/2sNNz0CKU+yeLW9MLasA6tfZalq97RIiPC8jbVn3x+892HUk9nb71s+9ylBrFtQtnTqenb3vzbzvA4vz1T7cdP3HqzMWsNi2YZ9/aVaq1WlQnP/96e0aV0XL57aVPbTmQVdtReuCVTVv3n07fs+uTE6V60yU8/27/9+pn3tq8Ny19zzePPrMtV2tgHqvu5OebNr694/jJjF0fv/X1kezizJI6c3tB5uXqkgu049qqwKgybgLgiDkBKwDdBJ4gujr+T6uiNnLNUisfuouehUG0ggHgcXhyoY+H0Fcu8PUU+XmLAvwkASbQ5BzUFKxcduIkCc/FXxxGut5T5O0vCQbdBW4AoIiuD9sCm2tvEUBQjbrdH7z18kcnPFYvvT2M11D02zdfn2wFG2jL5Y8f/rCoE7U7u42g3178YHfqyZKc87s/33EQTOtFTUZcJv2gthEDHHaC94L1MW+S0T+PeXVl5Mam9natxUDAB/IZWWi2EUFxk/glJ1Phmor0WBO5dkpP/e2LTV8dyrtWlFFQq1Fk5pZ06soP0vtA8d6/fPgTMOxqbQd+j6qtfFAMaQaILAp+eJTnNDL6z+RPgoXDm9UdVgGz7bA9vSQamgiGEBTFLA2ORTbDUBLQJ4kUkBCbQSnb5DZCffhjBXDwZzc6VGaVg85WSKzPyEJTo0ipQb+RAdB7UcCmQ4GmT1+jU0JErAuASkSaNn0so2hPokS2YsnSkMwuJImKQsT6ztVIkm8BcgaZd8KajQ8tm+m+Y/3yfYro8aMSJi28b8PMsObCfEvItMeeenjj82/Ea74vbYG6cdMXrnvyiUemcnMrFUaTVeIavOCBZRuee2WV9/a0os4L6akHDh9M2Xtw96mTeVeu7M3xWfvXtRseWT41yk/YxdFtzmWQ7KkkmlRNl6svETywmHC+ATCY7ewGYLSg1MivZm3+cnQMSMUhKxE+467F8yeEi+ElPGttVYF81pJnNz688a6pMXKLtan4M1P0K39at/GRlXeMDJDwLURp2uuffL3jl4N7Tu7ds+NSi1UYEjNl3cMLEz3Y32KSgEenoSo7TR6b6OoxdvVtZe/8lI2ldgTd9tQ9Y70TVi2Z76fN3bxFtvKd559/6d2lAfsO5PX3l/xCQkKWLFkioP3e0NKlS+PinP+IErae2RyQMInsl8R/+K/vS/qlRl+B9C2TJ03whs/X2jThSUg2gh0gAku3w33U/CUPPHBnaMXFXzMbQAv2DaAWy5cvxxEEUFM/Pz8cYQKbQrfNoZtRbG8r4AjyZq78s5krZCUBkndD2KvMJPDGqpX3Z2W9YDTiN4t3QewUZAoGGQF/WZRxtMM96b+hxlZAxGkUsvd/b75/+VhXENRpNPSzSNXp/NYM91Fz7t/w9+fme7rwwmb/+ZnnH39kviansNPgOnX1yqajqVlFneNiAvk88kuH68ChvpA4DeHuWKlBz3QRvGMVVgS5AQKoocrZAauJJGQCTjab4z0JOTiZKTAVMOmQBC9Yu/65559/Yv3kmlPZnQbnPnGNXfDnZ55bs2i2QSIdXrd51jT78wD9BDQIglZ9RJyMcFuY0GyEP61NI6q/s7yLFi+7/77Fo0clgPBjj6wB2/Jdu1Og/I65aWlETg4xZtQUHnxa0ZYFnaoA+GAIpAQALDvC3XnwRi0Ee4INSBvlYQMWjYM0WC1GrZnn6e0jl/R1x99vSARcuRheVMFxOmxVBB8oygZBCEbPSyw5nFmlM+alpYSNHuMC5g7C2lyYsWfvwb37D+45c2R/ermHwHz61Kk9v1woLSls1Kjbc3OKvec8vGJxsAyWQR4EHQIGJG5hi1fMTyTKt+08dPi3g3uOH/rh12yj0YLn35fWRqVekM9asfEv62Yorp6vNrKORVglUclzNjz+8LoVUzUFzbGLpycIA+bdf//oQC7zuCRs7Y6I6gwXkVN875zuv9hVAJ+MXx637oGotXyDi5VHOoSWhVyHIcJsoASrhWvlufE93fmeHgIvT6G3t8jHR+QHlvAsfRbJpY+AI/QS+vPQPTQk5ULPWI8RcP8Aj8zMBT0GpGwQhEfSzMlEaXtoQogHD3ZWSssWcNJGwG+Rkxc+/vhU7/a6KrX8ruWrbxsG3wOLYKsvItlgE31unxOwjMexj8BLoh98Zfy7erORvQFAppIAagKZ/9I5UVtSs3R6VKn2ir17rXNfWLPxySeWJxmulFkmPTRnlGf00kVTfbRF39P7gK65sbBmxNxlCxO80AqFBD4KKBmUvi7q1VGe05E5EHKx12vJm7x4gVZgJjSbbc+gR1em/t7lNxGg3dGch3q7AwkXr8D4GY++vky89XgW1IJbd6tFbxGIRFywRxfI5a46E/w+RhwY5CkgzAadRgcWClZCKJR5yMQcvlbTotbrLEZT9Ib/fJiy+/vDP3+3NslLL/LylhEcHt9NIuGhMh0O3QVpGBuctHHKkxZdp8Wkd1ADWz9Cb7GzG8BrBTbCW4AoVwCQAQZJIUjz9HSFDwKAOLC/oa6CL5PwQVgq95MS7U31SqlYLgR7Ex7wgxBMGXpd4Pq39+/+fu/BX8s/v1tuBeoyPtp8OSU6PIXUz57aun5elLub97Q30kq2HK7EcmcwGHSEl6uMIPgyH0+jHl7A7S+8vLzWr19PhsHqPzg4mAw7AbMWNKIkhHz/y9WjKtUcdJ80Q4dGEqyoHdLguLHjJk9Kjm4rKm+hviPsA3x9fUGNyDCoI6gpGXYCljEoAPYeVOehc+srj85Y9axVKGXJSeIdC1WgAwMD/D/7+N9JE25jydkk4SBEQwmDfIvm47myUWC7TQKe+2wdIMWpGMWHt7uCBaGQEPmGusCn7q2ErraZ4zU8JokAm3xCr29UiryDxbQ3uEiDw3yFPJ5M5OYlk4C5jS9zEZjgFXXRqPvG1P6wu8RjZJgX7PY9ALTRETiROPqg/xi5xgRXt2zAZPCXJAkqCiWIzLpbLCZvvvrUGl+ZEBtHT6WIsrMh9fQUmNxD47vyCUTdtVSen0fqb/4fUM8D4JR+AVeYCZxGENf+FBIqUTm8DgiM4EiHcoiNOblXY6IjqWhIcKBC0QQCIxPiHl23g2t99o6Fd3LRip5NXBgELBkBhL0kvKcnuOEo+UED1ndI4HAFYIcIS9LrjVyhwLZqksqDIzyJkoK80pZuB/R+gXoswTkfGuUqhRccHcn0JysKCWWioJETteePn9q+v/LOCcPFwJVoPpXMfejFH3/+fu/hY/970G/rJ2eT1/9jz+6PlsaAkXf8Jzu3PKV5a8zsFaeqQRG2uRKE4LxJ8HkSkYBL6MGYP/f9vd/v3b/3yjuLpQIunn+lUk+OFFhMCEXuXJNBxzzWQ3Fghenj7gJmJ75UKjCaLGDWBIcA5bOOa6+FjbZm05j0Dx1dsODHCcWtBSAa80l4xGfBlxovE/BbZKYTYBYakURjUuW3XMlWXLrScOFS/fkLdWfP1Z42WPS0l544I8oLnM7joH0GjVK+FOw86V+CQmIDEMgwRUISnjh543L/o2fKDAa4XodC6GSkDM8UhzZCfnOVwFk9eu4z79/FW3fH9BeOqBnFUkRdw03gKeCKUIl2DHONMppMUIGVhSK0nOMxbtr91Z+8maaDeQwmvVXmBn9um+fqyrOa4VoLAtjJ6gOxa37a/MyBl+9e/12+HoxLrGLBf4s1UDoMZbbD3yXAagRbKlQoPUtvCS2/Hq+rA+10ENJJKnSjQyl0pUNXIMlSAGQpALIVoLPYxJ+kAkUKKIpLwCIEStMmxUFKCCM0IImj2CFugxM5+hYCTW8sNp5J2X8mNys348f0ltlxQSKJtaWmJLtG6Rrh215y8cLZ3KzDn6ZVLR8eAnpf5bHDp7MuXUjP9ZkwyofHtSiVeWcyLmcd23O4fv3cyaLoqM7Du88UFZeVVlQrxV7J2gPvfZd9+cz5Izn5StB5HQ6NLg85CLGvCS6HmxQy7unpT8l5PItJ66AGT2MwlJH3W5PsBvTbuMEGAADOkOhYaIailwyE9jAOQC1LTFSyJuPM2ZzcrCP/+yHf6hY5avGV/P9l5WRduvi/U0WNaqs1fNSkk/uP5l0rvXatUW1irT8cCe2woWP3t+WP/9yo6uzo6FBpK54Yvje70DPpNsW5E5mZZ84dKyxtg1quIlFLYWmlxi9mXvzxlC2Zmak/bE27+77b2ONO3yAUCteuXbtw4cLuVv/QY87bDvkSV2pEw9jg7FCpFX6xTNeh0yGJ1XG1tQVZmefOnC6QRYd78vt3UzWo0cyZM0HtXFzgyOoUZCuThFFbAHQYqvOQrCkt3LRqyqT7MlL+I1Sr2KkkyW5GFejI2jru7Pkx33x1efW6J8AijJVKEdrl6Cjw3xkIo+rUKs/JIbA/YJEDoFkY1prfftkVmnznCKAvHjkt4sC+lIsXLh6/UhwxbdaS5cM++89X505fyA3zmRTkRb+y0CW4w+PiW8/XdET4ynu2/odWOiFYCAo4mxd5jpVr0MVfRir0CaoG5RBckN0/gF3BwtEr658OiPGCF7uwjAVUHAlVU01uFnzS5tuPvvaaOe++tV36RN908sAu04x5ce625wF4YhFaGPQb+IoHkwQR5Mq7/LCfq6XNiQJc08B+w/SJZf0TzxbknKZLRibGNTQosrJzQHjC+KSNG9ajxb9dwU6yPAh2EtjsrR8LdoHwmKwkqI46MAt8gcRs1HR2qFoVHTxvuRiLCYvJYBa6BnnKzGCBeLNA2QNrRKeXhPuXSW7o2hUrCQM611YvGIWgaorlVkK+9JEx3/z5S59FUzxQS1itZtcIv5qc05mXi8DUUNPU2eRqNrTUX8s8dbHCatV3VlVVapP+9Ny8UJVGNHJK66XTeVkXM0+WVNrmTXSUgIhZwy/88M1FUEJpQzt6rzySQ4JDoIDjsdrA1Ik6BPqSHGURu8p1lcVFiuYW2nE7bUUxCFauapNeZdSpuSqTVG/lwnNNaVG2CZRqgdYqpDvEKa1GM7xdB14Q5ZjNXECTiWMycoAEz6pdE/5RGVS5TZczG85frD97vvbMmZqMjOr09Ko0M7xRxEl21ChsIeqCVp8pM8en7nzrRK3AzcdgLrqSmZu191g6WUi3ftO11Te5j/nr/VNb2xtoZdoJDmq2WrYWfrwoZdyUH0aM3hIx/KvAoE+9vD5ynbR9opFnBm5kZaERJXE8l/3t6Y5XX9oPDir3TY7OP7gNrCvO7E+XjYkDay2pQNhWXF6j8Qpn9IFORYXStPiOOyW8TvQ6Y8a8DA6qMekeSV04d9eo8d9Fx38TGvmlv/8ncrcPpecU563owRRKuS+E1w3AyEMXOi2QBAwDZZo+CSpKFwLTsDIiCwxNAKCACDVJMsC8vkHpdKlvA5XqSEewFFhkVq0LohOCJAVK0j2vo0n+DkDMqNEWM/tmcYvInHfiXGFVq2Tek0/PDPX0F7ZWl5RaAmaNTvQVdeTkFZa3BSx/fnGYsO3c9kLfaQGNZdUhU6bOSQwX86rTtlaK4qW1Deb5z65NlovCEkZ4dlZll5RXNrZ5BI6cOzdeUZJV26EfP2HGmPjwAA9n0yHLUKuVy+VlNRbUttfembB4w8RH3LhciwWspNlqgJcVohBf13Kl/XcAJhHV/J3f4pJpsPoFlC16tFrFJdU8RIRCqR3nrdZrVAa92dPHy2Km7R64Qok8MM5XShAcodQ9ZEygC8EVSGQBcX6B/kGGzuLsvGtVwRFxVzUxDyyYMYFz5XRueYtS1ikNTYqNiUwcncA5ey6nqqpGK4+K9XeRust9/GRdLYaEYlfqdwAaGmoSZt0T7w2XbgTh5h3kI/CInD55TH3++VJFe8KY6VPGxQV5Rvv41+Y08GMjxs97cFb96eNX6/kLnlszDRzixqw1CIlE4uPjgyPOUF1e5uXtDkO2hvjt6Ikftu06mXa6qrp29cr7GzsFfLFbTGNM3nvHW67VXjxz7PK5NJAaEx0pk7ngXAil+fkjxiQZDfBthgB8gai1udX2OwDA55z2+pJrVc0xC5fdNzVK1NMVZZcICAgAtcMRZ6iruuYhx99lUrZl1Ikj/WTVHbiPAean7y+5dOqeF7+8uJ/XXE1EJBM8kT2VYoALUdqgnhYAX/PplLm5opS9bl5epuefSdzy3Y6I8FC7fygSRHFuTmLydL0GPhRCQqNSaTVabz9f9DUYnLzoNBn1qxJdPD28RniCsI6VajRaNCq17XcALB0dmshxUyaFeXO5HHFA9ARuZVpmgduYtctnDnOPGj/NkHWyTLvwrvvHDPO0uR+0izxiTGygC48vlAZERQR5Sng8gatnUFiYt4BLeAbHjBwxLi7aD4Sviwuph2JHj+bBvR3DSBdXnxAPweIwHRqvGEmAHIIDVry5ly6OmjCeLCf34oXxM+fr1HYX1VVW+gQEC4Toze4OJZgM2iXxbv5yuZdAi859exKXw62vrvELCid/B0BRnJmafrqorDxo9l/WLYj1dO4TCFXJRf3Ee8d4+8WEt6edvKw0ymfdPtuLWtj2FVcyjkclJIDWoRsJ6Obhe1soN0oKb45iJQFyOGC1ZS3Jz41JTKR3p0W3z+Xz+XQJoEgoPHz0xMTxSTxw3lmtX339fWL8CDIMaYOyrcPXPxisk3CcCYmAG+Qu8nIR8OHXugyAIb25sYH1OwAcLk/C52i0WpPAM8jXhUow6VRtnVoTV+bnKxM4e91QP2E0GLQajQu8eMoAh8MVCgTJgaDLYAkTsFJGg0mvU4nE8AobOAedzB0ETyjxHhYfKg0Ylhwyavr84TI4nbiFJgyLDAgPc9dfLSgur6rp9Iy9PU5SUVBUaoleODN6mK/g3JnzBSUV4qA5s6dGxQ6PbCzOKm9WjUgYlzwyKsDDRSRFZfK8J9yZpM3PLqyqqTJ5jB3mJ3bxQXKeUOoVOTbKU+jsWK7hI8O8/cJDwPzL5fJlHr4hwdFR8brSshYPN9HVrCzbcdF3BgC0jtGgUzSYlWqLolpV02HQdpq0LRrl6aozGY2ntTwD+XKb+IaZt0+Pp+eiqDS0u4pcO4yt8JldK+iPYHFqNsOf2gZhuE7lWnhynqdUDJai7LyA4Oj+Lv7N+ga40gSLIw7Yu8OAGfzlwCjPKPJxkcNbDcksCKw5BYHyj1tUoqyyzjp2TKzU0Hq1oKQqaOyKEdHD4sM9ZN35TVl26dDpvGZe0rrlI+XkREuzE/C/RV9tGLn+SG2KjmM08k0GvknHM+h4Rg3XoOcZrTyrd2XcqtkzWKYiULYRhDR08oRgeVj82PiEiXNGG69ezKtujZo167b4ICHHz9OnMV/Biw5LmLVkgr0PSBtSUrMa9YGLF40LkAnx2YIOQbadxtpUr6vXc6BJBh6wyggM03INcE/Cp7Vd30B6AgV7CKBs07/OqU1q0vS7A13ZiT5zGKFp4itQXYGmyaBTsHToRLDbwEq1E14rxKRASbpn95pXMk5yvnv/1btWrWWeGL1C+Ye3/1e06Z0NcdScdual2b8+kPKvkXjJ1Gs4Hd65PNEvJan+bgFJ/nF8C3zmBic44Ks8tynxgWnV9lJeGN7CLS3EERqsEukJaeJF+LoMiGhPorCi9bFYRWdLg6rDEBkXbTKgS289huL4a48enPjdfxaQvxVk6qh9c9PPE9c8ODeSsSa4LmQegYV5uWOSp+L47wFnUo9Ex4TS266urkHR3AICUol4eHRkdp1M5B6s12kryvKBsL2tZWQAfEZweHSE1Lb+JsecI7t/vmftYxoVzAsgkriXFpWMmjCFx+vR1803HBdPHQuPCCLDlG3vXJbPHe1/wXY/91cPjR8xa0ny/U8JxdK6IqIik5jMeL7AjgmBxJEsxUvjcO2cYs7CYb/srpS5WIAPX3r17Zqa+qOHduE0BOCogzu2r3jqH+3N5VhEEC2Kxram1uEj45mLDwb4AglYPcPNMxMatbGpXjFuxjwcH1B8/I8/3bNujUjMXibzBWIrWGmanH8HDNZqJhNnxxefrdr4BCnZ+dknT7z2fpvC7qJL6WlxSRNdZPA3hrCICVAIjy8Ch0ALaDuA9MqZc4kTZvoFh2HRgOLbd/++cNkDcNXORFftSwKsucEC7dddO+5asaInq+jikrJnX3j1wC/bvtz8fVBgwO0LZlOLdcp/FddqE5KSwfYSxx0A39nKAcs0hj8B+HxhQU5WTEIij9e/q3g3AmqVqrW5yS8wEFrLBOgSrM5AB9DXqLSdygY3d3gJEZyDfZs7BjnoXslWXs3SV/56Ze+VxkwzzwJo4ljACt4isFqEFvK24qVXXv30lQeQOgl7/gp1lb9r0NX6XBO8VA/vkwGrdrgiAesupMU1CaIEUT6e8CqxI8DRx/iOPVd1Bi2MrPBmIJAdhcnsIrVbvG+EBO3HAMgznTWn3CSw+s6wfeMzFmfM2jINuMiCHGXmgoAV/CVfthNz4r6jb70sAVsdhC7GpBsAyjDHtkNWwV2XmQ8vDgBQbdcne8DJThZDB1OAY/CDrelw9pGwF8lId8gN/zstgZGdEaEDC+xypoaTipEqDhmc6AHDnErxJwAj2JUuQ44iNoljig0wggUM+eZ3/kmO5vDsGzx0DsJ6/+ilEwMTuSYdWN9goTOA+sBbgCx2/rvE613rFEe+pxlzTsGn1PBDwNgMaIgtfB02XN2zOHZ8ROz45McEL749x52o3rJkSUzs+OHj16kDJ0wc5gFvtOodf6cgWwAjIMBvVGIcYHRUBIiSGmKJNDZhHGBU7EgyVSKGqzoSVPXhaM7ggMNuic02dP+YjSs+Sh33wLOEUArCXpHEmCX2JBZBLlhIt9j7c4VUAq9lAx9+8t+39+z6lpRTIA1AIMMUHSUMmowai8XJ1+eIgwm4ogwYDdrr/ZYnzsysERUlJfQom3B/YdSg77PZSSjvIAJZYRaMBk1XPwNsQze52QBn7o/bvhwWM95kNC2cfxuYwnCC/VS9vlugtsPqf1CCXik7u+gMFMlZlSlh+OePQDoS3GL1p1zb9owIyVgenrYyMnVVzPE1cSfWJRx9aOTBR0buh9z013uxNgZ5ewZkiCSouqKZp/QUKn1ESl9Rm6+41U/S6idt8Zc2Q8q1/l4eUnoWOhPcYnLzywXtPmR2MZm9xZ492CVALOJT+rYqgP/26twkspC78OSGDVtCMpaFp6+IOPFg9LHVsb+tjTu8LvHXh0kvffb4Y8hUDFZpN5AUHNtu+NE1I35bG3/4oZEH2G3HKqSvRL5ns1dCgJstpOO6cjq6EbLQc00Ap0Kn6Fd28grA6n5cAbhF4PIEXL7YpFddt25fX/UYHxt4rJKx1+kJYj2J8trW9bEN6AqAKXJEJLpTYgAg8wj+fV4B6O4JgZJmF6HMl9oGK9uaR/o7/xmpI7tT7l77iNZ+BcCjtKh0QK8AHA2PCCTDlG3vXPaanuB/ppYU9wKTg4iTeYoXk5pwvK84uGPHiqdebm8uw3H07WOrQjl8ZJzjHX3XhUZtam5oGkRXANasEjpcAegW8Lt7o9H641efr9q4gRTt/OyzJ17b1Ka4RkYBLqWnjxgz0cVViFYGvQAYf7LOnE9MHkRXABYsvd/xCkC34HC5fL3efHjPj3cx33/VH1Rcq0tImtiHoRJdAcgeTFcAFE6vAHQPoK9WaVXKetoVgIGcO4bgFKw5ZQg3DY5XABxOKCyAH2xNB122Gg450QNwPDZbE8WcHsapmC3CMbYeitv/0ECL28tiKznmZcdJYIFdbgs5VWeq4RhDafM7r8MrAGBBTW2XBy3NJr1R125F9wh2T1AjC+3lnj0nvAIAvyUA/8g9BtgDswu/Nez5Bm5QgVULFqO8OkNFZSHCUpKJfkqWAkVcmD068N6gGYNiKGC2sLtQTwhyoSJwgX0mLIVZDoiYzSawyIMOA+dArzjYwOGCFX2PyeNyeeCvQafn0l5VCcuBZzPNRQRhMhp4PCG7+j3hIAOHYDmhO3KRiwgOT6fVggDdJ/0kNAUPmL9/gHr0ligbAvLGQM8dQ3TKoUa5JXT0sKMEkAQrCkBJei5koScSAKdCNsDZjUMMOArhSY8/7bAJ7SAldCFNgsUwio6L46SESRLdS0ghS8ImALoFCMbgUf8whLcAOSy8rkv4GlBylIAfyEEDxd8pWLXoM1lFDQbQjbEFTH3bZ9IL6Q9J0CQ8Hl/d2a7XGSQuHhKZZ6+Ix4NBA7HUQ+wi7xmB/V5iFy+LlVdfXenl42P3CQkqaiWkLi4NNZUWK4dV/etSJHWllTjwAIt4sUsvXCRGLjIYTLUVZXIvL7pP+kmhUNDSpIC7C4ek7jnIehyyCn5D1ktyuJ3tSh58jtNeqYGcOwYnBxCUAZQxQxwokmAJKTKSmItSCnQhnRRYckA6WEmAdDCT8EKQDqYCGz1PxaAp0VJpUgCmTjfoUyrYAKBB649EwgrWWPMjes1Q9A4bwmKF35jx0Gv+B4q/U7Bq0VcKBOgODbsEFz+QcLSNIFyE7C7UE4Jc9AL7TIFQxPSSVSyRWEz6opwsgdhdLJP3igKRFJk1WGDlCKwcYc8osBA8nd5QV1VVW1k+c+ECyiFCkdhiYbjILyiwsboCuIhV/evTRc7l235IYRAAvqqiNy4yW7kajbaiuLi+uip5+jS6T/pJf395U311e1u7UCzpFXm9u3/ppgNeKuHxe0Meh8ttrK0z6julUhHpjYGfOwYnWRfTbiWRAQ5zyhCH+P+eYND77v1X7ly5yqhXk4PgHwC/lLs36/o+tayJaTVqOg0Gq6ePZx/upb4hkLoHFOTAH1/7fSEszPnP6PYWRbn5CeMmGOHzHhBCiVt1Za1OqyGjtx5CoSAgAP7WPQBl23dFnkYLhxT2AY+M6O/dqAVZWWOnztOqFDhuQ+7Fi9Xl5U6+vfhDg8fjiWWu46ZMlrnaXx5y5ezZKfPu0nSyH7e4mJ6mqG/Akf8f4MCfXuRJ3eWTZ824sffca3UGsUjQ0NBmMAzMaDmwkEhEvr7kW98g4GtAB3TuGIJTsOaUIdwcoAmRceM8c4qEMYbEFkGf9hSGDgQs00FIl+ACWDpYygTzKZ9u3xpES3RUsx+N/UkCxhgSFLH/sYERgXBSWVvULoYhppKjh3Cc9sHQ+Oa9N9AG4ME1JuNgfwj4VgK+0sxKCATwTQJYNIRbCI1aI3N16+pVhgOLwWObRqV2dZebzQYcH4IDVB0d7p7eZtOQi4ZwizA0dwxODOY55Q8EtL50XBhToK1BHdLoIseQE3WG0Gm6TdrdOt55moMaDSjN/ocGZhzH2Eokut1aAEAhMwHFnOpidLkBAHCa79t/v8nZuumVe9Y9Zh0Ut1kMYQhDGMIQhjCEIQxhCP0EXvd2t2zuD25MuTfLuuti66Y3Oe+/8ChfgH+HYghDGMIQhjCEIQxhCEMYwh8YRoPh/wAegErcyPxl3wAAAABJRU5ErkJggg=="/>
          <p:cNvSpPr>
            <a:spLocks noChangeAspect="1" noChangeArrowheads="1"/>
          </p:cNvSpPr>
          <p:nvPr/>
        </p:nvSpPr>
        <p:spPr bwMode="auto">
          <a:xfrm>
            <a:off x="120651" y="15874"/>
            <a:ext cx="3268501" cy="326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Text Placeholder 5"/>
          <p:cNvSpPr txBox="1">
            <a:spLocks/>
          </p:cNvSpPr>
          <p:nvPr/>
        </p:nvSpPr>
        <p:spPr>
          <a:xfrm rot="16200000">
            <a:off x="6213305" y="963005"/>
            <a:ext cx="873191" cy="293331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i="1" dirty="0"/>
              <a:t>h</a:t>
            </a:r>
            <a:r>
              <a:rPr lang="en-US" b="1" i="1" dirty="0"/>
              <a:t>1</a:t>
            </a:r>
            <a:endParaRPr lang="en-US" b="1" i="1" dirty="0"/>
          </a:p>
        </p:txBody>
      </p:sp>
      <p:sp>
        <p:nvSpPr>
          <p:cNvPr id="34" name="Text Placeholder 5"/>
          <p:cNvSpPr txBox="1">
            <a:spLocks/>
          </p:cNvSpPr>
          <p:nvPr/>
        </p:nvSpPr>
        <p:spPr>
          <a:xfrm rot="16200000">
            <a:off x="6127354" y="3905121"/>
            <a:ext cx="1033615" cy="293331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i="1" dirty="0"/>
              <a:t>h</a:t>
            </a:r>
            <a:r>
              <a:rPr lang="en-US" b="1" i="1" dirty="0"/>
              <a:t>1+h2+h10</a:t>
            </a:r>
            <a:endParaRPr lang="en-US" b="1" i="1" dirty="0"/>
          </a:p>
        </p:txBody>
      </p:sp>
      <p:sp>
        <p:nvSpPr>
          <p:cNvPr id="35" name="Text Placeholder 5"/>
          <p:cNvSpPr txBox="1">
            <a:spLocks/>
          </p:cNvSpPr>
          <p:nvPr/>
        </p:nvSpPr>
        <p:spPr>
          <a:xfrm rot="16200000">
            <a:off x="6207565" y="2467382"/>
            <a:ext cx="873191" cy="293331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i="1" dirty="0"/>
              <a:t>h1-+h2</a:t>
            </a:r>
          </a:p>
          <a:p>
            <a:pPr algn="ctr"/>
            <a:endParaRPr lang="en-US" b="1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5644" y="1628513"/>
            <a:ext cx="1996499" cy="14824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535" y="334119"/>
            <a:ext cx="1872200" cy="14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0994" y="1834683"/>
            <a:ext cx="1872199" cy="14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0994" y="3331783"/>
            <a:ext cx="1872199" cy="1440000"/>
          </a:xfrm>
          <a:prstGeom prst="rect">
            <a:avLst/>
          </a:prstGeom>
        </p:spPr>
      </p:pic>
      <p:sp>
        <p:nvSpPr>
          <p:cNvPr id="23" name="Text Placeholder 5"/>
          <p:cNvSpPr txBox="1">
            <a:spLocks/>
          </p:cNvSpPr>
          <p:nvPr/>
        </p:nvSpPr>
        <p:spPr>
          <a:xfrm>
            <a:off x="4679553" y="1364429"/>
            <a:ext cx="1033615" cy="293331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i="1" dirty="0"/>
              <a:t>h1+h2+h3</a:t>
            </a:r>
            <a:endParaRPr lang="en-US" b="1" i="1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915149" y="946021"/>
            <a:ext cx="0" cy="282380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915149" y="1238228"/>
            <a:ext cx="0" cy="1789063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 Placeholder 5"/>
          <p:cNvSpPr txBox="1">
            <a:spLocks/>
          </p:cNvSpPr>
          <p:nvPr/>
        </p:nvSpPr>
        <p:spPr>
          <a:xfrm>
            <a:off x="-80141" y="2076383"/>
            <a:ext cx="1033615" cy="293331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i="1" dirty="0">
                <a:solidFill>
                  <a:srgbClr val="C00000"/>
                </a:solidFill>
              </a:rPr>
              <a:t>h1+h2+h3</a:t>
            </a:r>
            <a:endParaRPr lang="en-US" b="1" i="1" dirty="0">
              <a:solidFill>
                <a:srgbClr val="C00000"/>
              </a:solidFill>
            </a:endParaRPr>
          </a:p>
        </p:txBody>
      </p:sp>
      <p:sp>
        <p:nvSpPr>
          <p:cNvPr id="37" name="Text Placeholder 5"/>
          <p:cNvSpPr txBox="1">
            <a:spLocks/>
          </p:cNvSpPr>
          <p:nvPr/>
        </p:nvSpPr>
        <p:spPr>
          <a:xfrm>
            <a:off x="116360" y="999111"/>
            <a:ext cx="699019" cy="293331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i="1" dirty="0">
                <a:solidFill>
                  <a:srgbClr val="C00000"/>
                </a:solidFill>
              </a:rPr>
              <a:t>h1+h2</a:t>
            </a:r>
            <a:endParaRPr lang="en-US" b="1" i="1" dirty="0">
              <a:solidFill>
                <a:srgbClr val="C00000"/>
              </a:solidFill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1799" y="946019"/>
            <a:ext cx="3191852" cy="2880000"/>
          </a:xfrm>
          <a:prstGeom prst="rect">
            <a:avLst/>
          </a:prstGeom>
        </p:spPr>
      </p:pic>
      <p:sp>
        <p:nvSpPr>
          <p:cNvPr id="21" name="Text Placeholder 5"/>
          <p:cNvSpPr txBox="1">
            <a:spLocks/>
          </p:cNvSpPr>
          <p:nvPr/>
        </p:nvSpPr>
        <p:spPr>
          <a:xfrm>
            <a:off x="1754903" y="3859272"/>
            <a:ext cx="1634251" cy="155223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/>
              <a:t>Courtesy S. </a:t>
            </a:r>
            <a:r>
              <a:rPr lang="en-US" sz="900" dirty="0" err="1"/>
              <a:t>Abright</a:t>
            </a:r>
            <a:endParaRPr lang="en-US" sz="900" dirty="0"/>
          </a:p>
        </p:txBody>
      </p:sp>
      <p:sp>
        <p:nvSpPr>
          <p:cNvPr id="22" name="Text Placeholder 5"/>
          <p:cNvSpPr txBox="1">
            <a:spLocks/>
          </p:cNvSpPr>
          <p:nvPr/>
        </p:nvSpPr>
        <p:spPr>
          <a:xfrm>
            <a:off x="4379232" y="3093240"/>
            <a:ext cx="1634251" cy="155223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/>
              <a:t>Courtesy S. </a:t>
            </a:r>
            <a:r>
              <a:rPr lang="en-US" sz="900" dirty="0" err="1"/>
              <a:t>Abright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16436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14116</TotalTime>
  <Words>837</Words>
  <Application>Microsoft Office PowerPoint</Application>
  <PresentationFormat>On-screen Show (16:9)</PresentationFormat>
  <Paragraphs>160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Symbol</vt:lpstr>
      <vt:lpstr>Times New Roman</vt:lpstr>
      <vt:lpstr>CERN2Corporate16-9</vt:lpstr>
      <vt:lpstr>PowerPoint Presentation</vt:lpstr>
      <vt:lpstr>A Versatile Wideband RF System Design</vt:lpstr>
      <vt:lpstr>Same Basic Numbers from RF Point Of View</vt:lpstr>
      <vt:lpstr>Modern Magnetic Alloys</vt:lpstr>
      <vt:lpstr>Basic Cell : Basic Choices</vt:lpstr>
      <vt:lpstr>Basic Cell : Dimensions, Cooling, RF Voltage</vt:lpstr>
      <vt:lpstr>Basic Cell : RF Power Amplifier</vt:lpstr>
      <vt:lpstr>Basic Cell : Layout and response</vt:lpstr>
      <vt:lpstr>Basic Cell : Multi-harmonic operation</vt:lpstr>
      <vt:lpstr>Application : CERN PS Booster</vt:lpstr>
      <vt:lpstr>Application : CERN AD</vt:lpstr>
      <vt:lpstr>Application : ELENA</vt:lpstr>
      <vt:lpstr>Application : PS Longitudinal Damper</vt:lpstr>
      <vt:lpstr>Conclusion</vt:lpstr>
      <vt:lpstr>Thank you for your attention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Mauro Paoluzzi</dc:creator>
  <cp:lastModifiedBy>Mauro Paoluzzi</cp:lastModifiedBy>
  <cp:revision>200</cp:revision>
  <dcterms:created xsi:type="dcterms:W3CDTF">2018-06-05T09:09:16Z</dcterms:created>
  <dcterms:modified xsi:type="dcterms:W3CDTF">2018-06-19T18:16:50Z</dcterms:modified>
</cp:coreProperties>
</file>