
<file path=[Content_Types].xml><?xml version="1.0" encoding="utf-8"?>
<Types xmlns="http://schemas.openxmlformats.org/package/2006/content-types">
  <Default Extension="emf" ContentType="image/x-emf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41"/>
  </p:notesMasterIdLst>
  <p:handoutMasterIdLst>
    <p:handoutMasterId r:id="rId42"/>
  </p:handoutMasterIdLst>
  <p:sldIdLst>
    <p:sldId id="256" r:id="rId2"/>
    <p:sldId id="546" r:id="rId3"/>
    <p:sldId id="578" r:id="rId4"/>
    <p:sldId id="518" r:id="rId5"/>
    <p:sldId id="633" r:id="rId6"/>
    <p:sldId id="636" r:id="rId7"/>
    <p:sldId id="637" r:id="rId8"/>
    <p:sldId id="640" r:id="rId9"/>
    <p:sldId id="455" r:id="rId10"/>
    <p:sldId id="654" r:id="rId11"/>
    <p:sldId id="646" r:id="rId12"/>
    <p:sldId id="641" r:id="rId13"/>
    <p:sldId id="642" r:id="rId14"/>
    <p:sldId id="643" r:id="rId15"/>
    <p:sldId id="644" r:id="rId16"/>
    <p:sldId id="647" r:id="rId17"/>
    <p:sldId id="649" r:id="rId18"/>
    <p:sldId id="648" r:id="rId19"/>
    <p:sldId id="650" r:id="rId20"/>
    <p:sldId id="653" r:id="rId21"/>
    <p:sldId id="655" r:id="rId22"/>
    <p:sldId id="525" r:id="rId23"/>
    <p:sldId id="634" r:id="rId24"/>
    <p:sldId id="651" r:id="rId25"/>
    <p:sldId id="619" r:id="rId26"/>
    <p:sldId id="624" r:id="rId27"/>
    <p:sldId id="623" r:id="rId28"/>
    <p:sldId id="621" r:id="rId29"/>
    <p:sldId id="627" r:id="rId30"/>
    <p:sldId id="628" r:id="rId31"/>
    <p:sldId id="630" r:id="rId32"/>
    <p:sldId id="626" r:id="rId33"/>
    <p:sldId id="625" r:id="rId34"/>
    <p:sldId id="631" r:id="rId35"/>
    <p:sldId id="614" r:id="rId36"/>
    <p:sldId id="498" r:id="rId37"/>
    <p:sldId id="544" r:id="rId38"/>
    <p:sldId id="542" r:id="rId39"/>
    <p:sldId id="543" r:id="rId40"/>
  </p:sldIdLst>
  <p:sldSz cx="9144000" cy="6858000" type="screen4x3"/>
  <p:notesSz cx="7099300" cy="10234613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Title" id="{47311C8B-C804-4165-9EAF-97246E933A87}">
          <p14:sldIdLst>
            <p14:sldId id="256"/>
            <p14:sldId id="546"/>
            <p14:sldId id="578"/>
            <p14:sldId id="518"/>
            <p14:sldId id="633"/>
            <p14:sldId id="636"/>
            <p14:sldId id="637"/>
            <p14:sldId id="640"/>
          </p14:sldIdLst>
        </p14:section>
        <p14:section name="Looking for Odderon effects" id="{D8A48355-7349-468F-9553-671BFC44694F}">
          <p14:sldIdLst>
            <p14:sldId id="455"/>
            <p14:sldId id="654"/>
          </p14:sldIdLst>
        </p14:section>
        <p14:section name="New results 2023-24" id="{58A3F447-0888-4155-BE0A-C0F768C47634}">
          <p14:sldIdLst>
            <p14:sldId id="646"/>
            <p14:sldId id="641"/>
            <p14:sldId id="642"/>
            <p14:sldId id="643"/>
            <p14:sldId id="644"/>
          </p14:sldIdLst>
        </p14:section>
        <p14:section name="New results with the ReBB model" id="{F89EBAEB-6FA6-4DAD-A2FA-1E9222520E29}">
          <p14:sldIdLst>
            <p14:sldId id="647"/>
            <p14:sldId id="649"/>
            <p14:sldId id="648"/>
            <p14:sldId id="650"/>
          </p14:sldIdLst>
        </p14:section>
        <p14:section name="Summary" id="{C915E2E3-A2D4-4959-827D-60BF4B5B694C}">
          <p14:sldIdLst>
            <p14:sldId id="653"/>
            <p14:sldId id="655"/>
            <p14:sldId id="525"/>
          </p14:sldIdLst>
        </p14:section>
        <p14:section name="Levy at small -t" id="{1FCABD38-D375-4994-A9DF-9679B17AAF30}">
          <p14:sldIdLst>
            <p14:sldId id="634"/>
            <p14:sldId id="651"/>
            <p14:sldId id="619"/>
            <p14:sldId id="624"/>
            <p14:sldId id="623"/>
            <p14:sldId id="621"/>
            <p14:sldId id="627"/>
            <p14:sldId id="628"/>
            <p14:sldId id="630"/>
            <p14:sldId id="626"/>
            <p14:sldId id="625"/>
            <p14:sldId id="631"/>
          </p14:sldIdLst>
        </p14:section>
        <p14:section name="Formalism" id="{552803C7-37AE-468E-AFC3-80B8A44318C7}">
          <p14:sldIdLst>
            <p14:sldId id="614"/>
            <p14:sldId id="498"/>
          </p14:sldIdLst>
        </p14:section>
        <p14:section name="Popular view" id="{AF8CDEA9-7166-448B-9881-36DEFAE89242}">
          <p14:sldIdLst>
            <p14:sldId id="544"/>
            <p14:sldId id="542"/>
            <p14:sldId id="543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FF0000"/>
    <a:srgbClr val="FFFFFF"/>
    <a:srgbClr val="FFFF00"/>
    <a:srgbClr val="385D8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Közepesen sötét stílus 2 – 1. jelölőszín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Közepesen sötét stílus 2 – 5. jelölőszín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8982" autoAdjust="0"/>
    <p:restoredTop sz="94660"/>
  </p:normalViewPr>
  <p:slideViewPr>
    <p:cSldViewPr>
      <p:cViewPr varScale="1">
        <p:scale>
          <a:sx n="85" d="100"/>
          <a:sy n="85" d="100"/>
        </p:scale>
        <p:origin x="691" y="53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-11669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Élőfej helye 1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080520" cy="511200"/>
          </a:xfrm>
          <a:prstGeom prst="rect">
            <a:avLst/>
          </a:prstGeom>
          <a:noFill/>
          <a:ln>
            <a:noFill/>
          </a:ln>
        </p:spPr>
        <p:txBody>
          <a:bodyPr vert="horz" lIns="90000" tIns="45000" rIns="90000" bIns="45000" compatLnSpc="1"/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/>
            </a:pPr>
            <a:endParaRPr lang="hu-HU" sz="1400" b="0" i="0" u="none" strike="noStrike" baseline="0">
              <a:ln>
                <a:noFill/>
              </a:ln>
              <a:solidFill>
                <a:srgbClr val="000000"/>
              </a:solidFill>
              <a:latin typeface="Times New Roman" pitchFamily="18"/>
              <a:ea typeface="Lucida Sans Unicode" pitchFamily="2"/>
              <a:cs typeface="Lucida Sans Unicode" pitchFamily="2"/>
            </a:endParaRPr>
          </a:p>
        </p:txBody>
      </p:sp>
      <p:sp>
        <p:nvSpPr>
          <p:cNvPr id="3" name="Dátum helye 2"/>
          <p:cNvSpPr txBox="1">
            <a:spLocks noGrp="1"/>
          </p:cNvSpPr>
          <p:nvPr>
            <p:ph type="dt" sz="quarter" idx="1"/>
          </p:nvPr>
        </p:nvSpPr>
        <p:spPr>
          <a:xfrm>
            <a:off x="4018320" y="0"/>
            <a:ext cx="3080520" cy="511200"/>
          </a:xfrm>
          <a:prstGeom prst="rect">
            <a:avLst/>
          </a:prstGeom>
          <a:noFill/>
          <a:ln>
            <a:noFill/>
          </a:ln>
        </p:spPr>
        <p:txBody>
          <a:bodyPr vert="horz" lIns="90000" tIns="45000" rIns="90000" bIns="45000" compatLnSpc="1"/>
          <a:lstStyle/>
          <a:p>
            <a:pPr marL="0" marR="0" lvl="0" indent="0" algn="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/>
            </a:pPr>
            <a:fld id="{389DC73A-65FC-4DC7-9880-A0BCA7F38A36}" type="datetimeFigureOut">
              <a:t>2024. 06. 26.</a:t>
            </a:fld>
            <a:endParaRPr lang="hu-HU" sz="1400" b="0" i="0" u="none" strike="noStrike" baseline="0">
              <a:ln>
                <a:noFill/>
              </a:ln>
              <a:solidFill>
                <a:srgbClr val="000000"/>
              </a:solidFill>
              <a:latin typeface="Times New Roman" pitchFamily="18"/>
              <a:ea typeface="Lucida Sans Unicode" pitchFamily="2"/>
              <a:cs typeface="Lucida Sans Unicode" pitchFamily="2"/>
            </a:endParaRPr>
          </a:p>
        </p:txBody>
      </p:sp>
      <p:sp>
        <p:nvSpPr>
          <p:cNvPr id="4" name="Élőláb helye 3"/>
          <p:cNvSpPr txBox="1">
            <a:spLocks noGrp="1"/>
          </p:cNvSpPr>
          <p:nvPr>
            <p:ph type="ftr" sz="quarter" idx="2"/>
          </p:nvPr>
        </p:nvSpPr>
        <p:spPr>
          <a:xfrm>
            <a:off x="0" y="9723240"/>
            <a:ext cx="3080520" cy="511200"/>
          </a:xfrm>
          <a:prstGeom prst="rect">
            <a:avLst/>
          </a:prstGeom>
          <a:noFill/>
          <a:ln>
            <a:noFill/>
          </a:ln>
        </p:spPr>
        <p:txBody>
          <a:bodyPr vert="horz" lIns="90000" tIns="45000" rIns="90000" bIns="45000" anchor="b" compatLnSpc="1"/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/>
            </a:pPr>
            <a:endParaRPr lang="hu-HU" sz="1400" b="0" i="0" u="none" strike="noStrike" baseline="0">
              <a:ln>
                <a:noFill/>
              </a:ln>
              <a:solidFill>
                <a:srgbClr val="000000"/>
              </a:solidFill>
              <a:latin typeface="Times New Roman" pitchFamily="18"/>
              <a:ea typeface="Lucida Sans Unicode" pitchFamily="2"/>
              <a:cs typeface="Lucida Sans Unicode" pitchFamily="2"/>
            </a:endParaRPr>
          </a:p>
        </p:txBody>
      </p:sp>
      <p:sp>
        <p:nvSpPr>
          <p:cNvPr id="5" name="Dia számának helye 4"/>
          <p:cNvSpPr txBox="1">
            <a:spLocks noGrp="1"/>
          </p:cNvSpPr>
          <p:nvPr>
            <p:ph type="sldNum" sz="quarter" idx="3"/>
          </p:nvPr>
        </p:nvSpPr>
        <p:spPr>
          <a:xfrm>
            <a:off x="4018320" y="9723240"/>
            <a:ext cx="3080520" cy="511200"/>
          </a:xfrm>
          <a:prstGeom prst="rect">
            <a:avLst/>
          </a:prstGeom>
          <a:noFill/>
          <a:ln>
            <a:noFill/>
          </a:ln>
        </p:spPr>
        <p:txBody>
          <a:bodyPr vert="horz" lIns="90000" tIns="45000" rIns="90000" bIns="45000" anchor="b" compatLnSpc="1"/>
          <a:lstStyle/>
          <a:p>
            <a:pPr marL="0" marR="0" lvl="0" indent="0" algn="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/>
            </a:pPr>
            <a:fld id="{7066AFAC-24ED-4B1A-B4CB-B719CDDB8C6E}" type="slidenum">
              <a:t>‹#›</a:t>
            </a:fld>
            <a:endParaRPr lang="hu-HU" sz="1400" b="0" i="0" u="none" strike="noStrike" baseline="0">
              <a:ln>
                <a:noFill/>
              </a:ln>
              <a:solidFill>
                <a:srgbClr val="000000"/>
              </a:solidFill>
              <a:latin typeface="Times New Roman" pitchFamily="18"/>
              <a:ea typeface="Lucida Sans Unicode" pitchFamily="2"/>
              <a:cs typeface="Lucida Sans Unicode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45298612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églalap 1"/>
          <p:cNvSpPr>
            <a:spLocks noMove="1" noResize="1"/>
          </p:cNvSpPr>
          <p:nvPr/>
        </p:nvSpPr>
        <p:spPr>
          <a:xfrm>
            <a:off x="0" y="0"/>
            <a:ext cx="7099200" cy="10234800"/>
          </a:xfrm>
          <a:prstGeom prst="rect">
            <a:avLst/>
          </a:prstGeom>
          <a:solidFill>
            <a:srgbClr val="FFFFFF"/>
          </a:solidFill>
          <a:ln>
            <a:noFill/>
            <a:prstDash val="solid"/>
          </a:ln>
        </p:spPr>
        <p:txBody>
          <a:bodyPr vert="horz" lIns="0" tIns="0" rIns="0" bIns="0" anchor="ctr" anchorCtr="1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Szabadkézi sokszög 2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/>
          </a:solidFill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4" name="Szabadkézi sokszög 3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/>
          </a:solidFill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5" name="Szabadkézi sokszög 4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/>
          </a:solidFill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6" name="Szabadkézi sokszög 5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/>
          </a:solidFill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7" name="Szabadkézi sokszög 6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/>
          </a:solidFill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8" name="Szabadkézi sokszög 7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/>
          </a:solidFill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9" name="Szabadkézi sokszög 8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/>
          </a:solidFill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10" name="Szabadkézi sokszög 9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/>
          </a:solidFill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11" name="Szabadkézi sokszög 10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/>
          </a:solidFill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12" name="Szabadkézi sokszög 11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/>
          </a:solidFill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13" name="Szabadkézi sokszög 12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/>
          </a:solidFill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14" name="Szabadkézi sokszög 13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/>
          </a:solidFill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15" name="Szabadkézi sokszög 14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/>
          </a:solidFill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16" name="Szabadkézi sokszög 15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/>
          </a:solidFill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17" name="Szabadkézi sokszög 16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/>
          </a:solidFill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18" name="Szabadkézi sokszög 17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/>
          </a:solidFill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19" name="Szabadkézi sokszög 18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>
              <a:alpha val="30000"/>
            </a:srgbClr>
          </a:solidFill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20" name="Szabadkézi sokszög 19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>
              <a:alpha val="30000"/>
            </a:srgbClr>
          </a:solidFill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21" name="Szabadkézi sokszög 20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>
              <a:alpha val="30000"/>
            </a:srgbClr>
          </a:solidFill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22" name="Szabadkézi sokszög 21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>
              <a:alpha val="30000"/>
            </a:srgbClr>
          </a:solidFill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23" name="Szabadkézi sokszög 22"/>
          <p:cNvSpPr/>
          <p:nvPr/>
        </p:nvSpPr>
        <p:spPr>
          <a:xfrm>
            <a:off x="0" y="339840"/>
            <a:ext cx="33288120" cy="2496636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24" name="Jegyzetek helye 23"/>
          <p:cNvSpPr txBox="1">
            <a:spLocks noGrp="1"/>
          </p:cNvSpPr>
          <p:nvPr>
            <p:ph type="body" sz="quarter" idx="3"/>
          </p:nvPr>
        </p:nvSpPr>
        <p:spPr>
          <a:xfrm>
            <a:off x="522000" y="4830480"/>
            <a:ext cx="6041879" cy="4523040"/>
          </a:xfrm>
          <a:prstGeom prst="rect">
            <a:avLst/>
          </a:prstGeom>
          <a:noFill/>
          <a:ln>
            <a:noFill/>
          </a:ln>
        </p:spPr>
        <p:txBody>
          <a:bodyPr vert="horz" lIns="0" tIns="0" rIns="0" bIns="0" compatLnSpc="1"/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hu-HU"/>
          </a:p>
        </p:txBody>
      </p:sp>
      <p:sp>
        <p:nvSpPr>
          <p:cNvPr id="25" name="Diakép helye 24"/>
          <p:cNvSpPr>
            <a:spLocks noGrp="1" noRot="1" noChangeAspect="1"/>
          </p:cNvSpPr>
          <p:nvPr>
            <p:ph type="sldImg" idx="2"/>
          </p:nvPr>
        </p:nvSpPr>
        <p:spPr>
          <a:xfrm>
            <a:off x="990360" y="777600"/>
            <a:ext cx="5095800" cy="3816720"/>
          </a:xfrm>
          <a:prstGeom prst="rect">
            <a:avLst/>
          </a:prstGeom>
          <a:noFill/>
          <a:ln>
            <a:noFill/>
            <a:prstDash val="solid"/>
          </a:ln>
        </p:spPr>
      </p:sp>
    </p:spTree>
    <p:extLst>
      <p:ext uri="{BB962C8B-B14F-4D97-AF65-F5344CB8AC3E}">
        <p14:creationId xmlns:p14="http://schemas.microsoft.com/office/powerpoint/2010/main" val="33053818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marR="0" indent="0" algn="l" rtl="0" hangingPunct="0">
      <a:lnSpc>
        <a:spcPct val="100000"/>
      </a:lnSpc>
      <a:spcBef>
        <a:spcPts val="448"/>
      </a:spcBef>
      <a:spcAft>
        <a:spcPts val="0"/>
      </a:spcAft>
      <a:tabLst>
        <a:tab pos="0" algn="l"/>
        <a:tab pos="457200" algn="l"/>
        <a:tab pos="914400" algn="l"/>
        <a:tab pos="1371599" algn="l"/>
        <a:tab pos="1828800" algn="l"/>
        <a:tab pos="2286000" algn="l"/>
        <a:tab pos="2743199" algn="l"/>
        <a:tab pos="3200400" algn="l"/>
        <a:tab pos="3657600" algn="l"/>
        <a:tab pos="4114800" algn="l"/>
        <a:tab pos="4572000" algn="l"/>
        <a:tab pos="5029200" algn="l"/>
        <a:tab pos="5486399" algn="l"/>
        <a:tab pos="5943600" algn="l"/>
        <a:tab pos="6400799" algn="l"/>
        <a:tab pos="6858000" algn="l"/>
        <a:tab pos="7315200" algn="l"/>
        <a:tab pos="7772400" algn="l"/>
        <a:tab pos="8229600" algn="l"/>
        <a:tab pos="8686800" algn="l"/>
        <a:tab pos="9144000" algn="l"/>
      </a:tabLst>
      <a:defRPr lang="hu-HU" sz="1200" b="0" i="0" u="none" strike="noStrike" baseline="0">
        <a:ln>
          <a:noFill/>
        </a:ln>
        <a:solidFill>
          <a:srgbClr val="000000"/>
        </a:solidFill>
        <a:latin typeface="Times New Roman" pitchFamily="18"/>
        <a:ea typeface="MS Gothic" pitchFamily="2"/>
        <a:cs typeface="Tahoma" pitchFamily="2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abadkézi sokszög 1"/>
          <p:cNvSpPr/>
          <p:nvPr/>
        </p:nvSpPr>
        <p:spPr>
          <a:xfrm>
            <a:off x="990719" y="768240"/>
            <a:ext cx="5116320" cy="38372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Jegyzetek helye 2"/>
          <p:cNvSpPr txBox="1">
            <a:spLocks noGrp="1"/>
          </p:cNvSpPr>
          <p:nvPr>
            <p:ph type="body" sz="quarter" idx="1"/>
          </p:nvPr>
        </p:nvSpPr>
        <p:spPr>
          <a:xfrm>
            <a:off x="709560" y="4862160"/>
            <a:ext cx="5680079" cy="271401"/>
          </a:xfrm>
        </p:spPr>
        <p:txBody>
          <a:bodyPr wrap="square" lIns="95040" tIns="47520" rIns="95040" bIns="47520" anchor="t" anchorCtr="0">
            <a:spAutoFit/>
          </a:bodyPr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pPr lvl="0" hangingPunct="1">
              <a:lnSpc>
                <a:spcPct val="95000"/>
              </a:lnSpc>
              <a:buNone/>
            </a:pPr>
            <a:endParaRPr lang="en-GB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abadkézi sokszög 1"/>
          <p:cNvSpPr/>
          <p:nvPr/>
        </p:nvSpPr>
        <p:spPr>
          <a:xfrm>
            <a:off x="1004342" y="680908"/>
            <a:ext cx="4905905" cy="3402608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83079" tIns="43201" rIns="83079" bIns="43201" anchor="ctr" anchorCtr="0" compatLnSpc="0"/>
          <a:lstStyle/>
          <a:p>
            <a:pPr lvl="0" rtl="0" hangingPunct="0">
              <a:buNone/>
              <a:tabLst/>
            </a:pPr>
            <a:endParaRPr lang="hu-HU" sz="22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Jegyzetek helye 2"/>
          <p:cNvSpPr txBox="1">
            <a:spLocks noGrp="1"/>
          </p:cNvSpPr>
          <p:nvPr>
            <p:ph type="body" sz="quarter" idx="1"/>
          </p:nvPr>
        </p:nvSpPr>
        <p:spPr>
          <a:xfrm>
            <a:off x="504258" y="4315738"/>
            <a:ext cx="5836520" cy="276999"/>
          </a:xfrm>
        </p:spPr>
        <p:txBody>
          <a:bodyPr>
            <a:spAutoFit/>
          </a:bodyPr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07513967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abadkézi sokszög 1"/>
          <p:cNvSpPr/>
          <p:nvPr/>
        </p:nvSpPr>
        <p:spPr>
          <a:xfrm>
            <a:off x="990719" y="768240"/>
            <a:ext cx="5116320" cy="38372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Jegyzetek helye 2"/>
          <p:cNvSpPr txBox="1">
            <a:spLocks noGrp="1"/>
          </p:cNvSpPr>
          <p:nvPr>
            <p:ph type="body" sz="quarter" idx="1"/>
          </p:nvPr>
        </p:nvSpPr>
        <p:spPr>
          <a:xfrm>
            <a:off x="709560" y="4862160"/>
            <a:ext cx="5680079" cy="271401"/>
          </a:xfrm>
        </p:spPr>
        <p:txBody>
          <a:bodyPr wrap="square" lIns="95040" tIns="47520" rIns="95040" bIns="47520" anchor="t" anchorCtr="0">
            <a:spAutoFit/>
          </a:bodyPr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pPr lvl="0" hangingPunct="1">
              <a:lnSpc>
                <a:spcPct val="95000"/>
              </a:lnSpc>
              <a:buNone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375277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abadkézi sokszög 1"/>
          <p:cNvSpPr/>
          <p:nvPr/>
        </p:nvSpPr>
        <p:spPr>
          <a:xfrm>
            <a:off x="1004342" y="680908"/>
            <a:ext cx="4905905" cy="3402608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83079" tIns="43201" rIns="83079" bIns="43201" anchor="ctr" anchorCtr="0" compatLnSpc="0"/>
          <a:lstStyle/>
          <a:p>
            <a:pPr lvl="0" rtl="0" hangingPunct="0">
              <a:buNone/>
              <a:tabLst/>
            </a:pPr>
            <a:endParaRPr lang="hu-HU" sz="22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Jegyzetek helye 2"/>
          <p:cNvSpPr txBox="1">
            <a:spLocks noGrp="1"/>
          </p:cNvSpPr>
          <p:nvPr>
            <p:ph type="body" sz="quarter" idx="1"/>
          </p:nvPr>
        </p:nvSpPr>
        <p:spPr>
          <a:xfrm>
            <a:off x="504258" y="4315738"/>
            <a:ext cx="5836520" cy="276999"/>
          </a:xfrm>
        </p:spPr>
        <p:txBody>
          <a:bodyPr>
            <a:spAutoFit/>
          </a:bodyPr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74861726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abadkézi sokszög 1"/>
          <p:cNvSpPr/>
          <p:nvPr/>
        </p:nvSpPr>
        <p:spPr>
          <a:xfrm>
            <a:off x="1004342" y="680908"/>
            <a:ext cx="4905905" cy="3402608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83079" tIns="43201" rIns="83079" bIns="43201" anchor="ctr" anchorCtr="0" compatLnSpc="0"/>
          <a:lstStyle/>
          <a:p>
            <a:pPr lvl="0" rtl="0" hangingPunct="0">
              <a:buNone/>
              <a:tabLst/>
            </a:pPr>
            <a:endParaRPr lang="hu-HU" sz="22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Jegyzetek helye 2"/>
          <p:cNvSpPr txBox="1">
            <a:spLocks noGrp="1"/>
          </p:cNvSpPr>
          <p:nvPr>
            <p:ph type="body" sz="quarter" idx="1"/>
          </p:nvPr>
        </p:nvSpPr>
        <p:spPr>
          <a:xfrm>
            <a:off x="504258" y="4315738"/>
            <a:ext cx="5836520" cy="276999"/>
          </a:xfrm>
        </p:spPr>
        <p:txBody>
          <a:bodyPr>
            <a:spAutoFit/>
          </a:bodyPr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04162056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abadkézi sokszög 1"/>
          <p:cNvSpPr/>
          <p:nvPr/>
        </p:nvSpPr>
        <p:spPr>
          <a:xfrm>
            <a:off x="1004342" y="680908"/>
            <a:ext cx="4905905" cy="3402608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83079" tIns="43201" rIns="83079" bIns="43201" anchor="ctr" anchorCtr="0" compatLnSpc="0"/>
          <a:lstStyle/>
          <a:p>
            <a:pPr lvl="0" rtl="0" hangingPunct="0">
              <a:buNone/>
              <a:tabLst/>
            </a:pPr>
            <a:endParaRPr lang="hu-HU" sz="22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Jegyzetek helye 2"/>
          <p:cNvSpPr txBox="1">
            <a:spLocks noGrp="1"/>
          </p:cNvSpPr>
          <p:nvPr>
            <p:ph type="body" sz="quarter" idx="1"/>
          </p:nvPr>
        </p:nvSpPr>
        <p:spPr>
          <a:xfrm>
            <a:off x="504258" y="4315738"/>
            <a:ext cx="5836520" cy="276999"/>
          </a:xfrm>
        </p:spPr>
        <p:txBody>
          <a:bodyPr>
            <a:spAutoFit/>
          </a:bodyPr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06751014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abadkézi sokszög 1"/>
          <p:cNvSpPr/>
          <p:nvPr/>
        </p:nvSpPr>
        <p:spPr>
          <a:xfrm>
            <a:off x="1004342" y="680908"/>
            <a:ext cx="4905905" cy="3402608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83079" tIns="43201" rIns="83079" bIns="43201" anchor="ctr" anchorCtr="0" compatLnSpc="0"/>
          <a:lstStyle/>
          <a:p>
            <a:pPr lvl="0" rtl="0" hangingPunct="0">
              <a:buNone/>
              <a:tabLst/>
            </a:pPr>
            <a:endParaRPr lang="hu-HU" sz="22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Jegyzetek helye 2"/>
          <p:cNvSpPr txBox="1">
            <a:spLocks noGrp="1"/>
          </p:cNvSpPr>
          <p:nvPr>
            <p:ph type="body" sz="quarter" idx="1"/>
          </p:nvPr>
        </p:nvSpPr>
        <p:spPr>
          <a:xfrm>
            <a:off x="504258" y="4315738"/>
            <a:ext cx="5836520" cy="276999"/>
          </a:xfrm>
        </p:spPr>
        <p:txBody>
          <a:bodyPr>
            <a:spAutoFit/>
          </a:bodyPr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45532675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abadkézi sokszög 1"/>
          <p:cNvSpPr/>
          <p:nvPr/>
        </p:nvSpPr>
        <p:spPr>
          <a:xfrm>
            <a:off x="990719" y="768240"/>
            <a:ext cx="5116320" cy="38372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Jegyzetek helye 2"/>
          <p:cNvSpPr txBox="1">
            <a:spLocks noGrp="1"/>
          </p:cNvSpPr>
          <p:nvPr>
            <p:ph type="body" sz="quarter" idx="1"/>
          </p:nvPr>
        </p:nvSpPr>
        <p:spPr>
          <a:xfrm>
            <a:off x="709560" y="4862160"/>
            <a:ext cx="5680079" cy="271401"/>
          </a:xfrm>
        </p:spPr>
        <p:txBody>
          <a:bodyPr wrap="square" lIns="95040" tIns="47520" rIns="95040" bIns="47520" anchor="t" anchorCtr="0">
            <a:spAutoFit/>
          </a:bodyPr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pPr lvl="0" hangingPunct="1">
              <a:lnSpc>
                <a:spcPct val="95000"/>
              </a:lnSpc>
              <a:buNone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6348757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abadkézi sokszög 1"/>
          <p:cNvSpPr/>
          <p:nvPr/>
        </p:nvSpPr>
        <p:spPr>
          <a:xfrm>
            <a:off x="1004342" y="680908"/>
            <a:ext cx="4905905" cy="3402608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83079" tIns="43201" rIns="83079" bIns="43201" anchor="ctr" anchorCtr="0" compatLnSpc="0"/>
          <a:lstStyle/>
          <a:p>
            <a:pPr lvl="0" rtl="0" hangingPunct="0">
              <a:buNone/>
              <a:tabLst/>
            </a:pPr>
            <a:endParaRPr lang="hu-HU" sz="22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Jegyzetek helye 2"/>
          <p:cNvSpPr txBox="1">
            <a:spLocks noGrp="1"/>
          </p:cNvSpPr>
          <p:nvPr>
            <p:ph type="body" sz="quarter" idx="1"/>
          </p:nvPr>
        </p:nvSpPr>
        <p:spPr>
          <a:xfrm>
            <a:off x="504258" y="4315738"/>
            <a:ext cx="5836520" cy="276999"/>
          </a:xfrm>
        </p:spPr>
        <p:txBody>
          <a:bodyPr>
            <a:spAutoFit/>
          </a:bodyPr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48598287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abadkézi sokszög 1"/>
          <p:cNvSpPr/>
          <p:nvPr/>
        </p:nvSpPr>
        <p:spPr>
          <a:xfrm>
            <a:off x="1004342" y="680908"/>
            <a:ext cx="4905905" cy="3402608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83079" tIns="43201" rIns="83079" bIns="43201" anchor="ctr" anchorCtr="0" compatLnSpc="0"/>
          <a:lstStyle/>
          <a:p>
            <a:pPr lvl="0" rtl="0" hangingPunct="0">
              <a:buNone/>
              <a:tabLst/>
            </a:pPr>
            <a:endParaRPr lang="hu-HU" sz="22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Jegyzetek helye 2"/>
          <p:cNvSpPr txBox="1">
            <a:spLocks noGrp="1"/>
          </p:cNvSpPr>
          <p:nvPr>
            <p:ph type="body" sz="quarter" idx="1"/>
          </p:nvPr>
        </p:nvSpPr>
        <p:spPr>
          <a:xfrm>
            <a:off x="504258" y="4315738"/>
            <a:ext cx="5836520" cy="276999"/>
          </a:xfrm>
        </p:spPr>
        <p:txBody>
          <a:bodyPr>
            <a:spAutoFit/>
          </a:bodyPr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75298863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abadkézi sokszög 1"/>
          <p:cNvSpPr/>
          <p:nvPr/>
        </p:nvSpPr>
        <p:spPr>
          <a:xfrm>
            <a:off x="1004342" y="680908"/>
            <a:ext cx="4905905" cy="3402608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83079" tIns="43201" rIns="83079" bIns="43201" anchor="ctr" anchorCtr="0" compatLnSpc="0"/>
          <a:lstStyle/>
          <a:p>
            <a:pPr lvl="0" rtl="0" hangingPunct="0">
              <a:buNone/>
              <a:tabLst/>
            </a:pPr>
            <a:endParaRPr lang="hu-HU" sz="22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Jegyzetek helye 2"/>
          <p:cNvSpPr txBox="1">
            <a:spLocks noGrp="1"/>
          </p:cNvSpPr>
          <p:nvPr>
            <p:ph type="body" sz="quarter" idx="1"/>
          </p:nvPr>
        </p:nvSpPr>
        <p:spPr>
          <a:xfrm>
            <a:off x="504258" y="4315738"/>
            <a:ext cx="5836520" cy="276999"/>
          </a:xfrm>
        </p:spPr>
        <p:txBody>
          <a:bodyPr>
            <a:spAutoFit/>
          </a:bodyPr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17217397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abadkézi sokszög 1"/>
          <p:cNvSpPr/>
          <p:nvPr/>
        </p:nvSpPr>
        <p:spPr>
          <a:xfrm>
            <a:off x="1004342" y="680908"/>
            <a:ext cx="4905905" cy="3402608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83079" tIns="43201" rIns="83079" bIns="43201" anchor="ctr" anchorCtr="0" compatLnSpc="0"/>
          <a:lstStyle/>
          <a:p>
            <a:pPr lvl="0" rtl="0" hangingPunct="0">
              <a:buNone/>
              <a:tabLst/>
            </a:pPr>
            <a:endParaRPr lang="hu-HU" sz="22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Jegyzetek helye 2"/>
          <p:cNvSpPr txBox="1">
            <a:spLocks noGrp="1"/>
          </p:cNvSpPr>
          <p:nvPr>
            <p:ph type="body" sz="quarter" idx="1"/>
          </p:nvPr>
        </p:nvSpPr>
        <p:spPr>
          <a:xfrm>
            <a:off x="504258" y="4315738"/>
            <a:ext cx="5836520" cy="276999"/>
          </a:xfrm>
        </p:spPr>
        <p:txBody>
          <a:bodyPr>
            <a:spAutoFit/>
          </a:bodyPr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17618509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abadkézi sokszög 1"/>
          <p:cNvSpPr/>
          <p:nvPr/>
        </p:nvSpPr>
        <p:spPr>
          <a:xfrm>
            <a:off x="990719" y="768240"/>
            <a:ext cx="5116320" cy="38372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Jegyzetek helye 2"/>
          <p:cNvSpPr txBox="1">
            <a:spLocks noGrp="1"/>
          </p:cNvSpPr>
          <p:nvPr>
            <p:ph type="body" sz="quarter" idx="1"/>
          </p:nvPr>
        </p:nvSpPr>
        <p:spPr>
          <a:xfrm>
            <a:off x="709560" y="4862160"/>
            <a:ext cx="5680079" cy="271401"/>
          </a:xfrm>
        </p:spPr>
        <p:txBody>
          <a:bodyPr wrap="square" lIns="95040" tIns="47520" rIns="95040" bIns="47520" anchor="t" anchorCtr="0">
            <a:spAutoFit/>
          </a:bodyPr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pPr lvl="0" hangingPunct="1">
              <a:lnSpc>
                <a:spcPct val="95000"/>
              </a:lnSpc>
              <a:buNone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2911361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abadkézi sokszög 1"/>
          <p:cNvSpPr/>
          <p:nvPr/>
        </p:nvSpPr>
        <p:spPr>
          <a:xfrm>
            <a:off x="990719" y="768240"/>
            <a:ext cx="5116320" cy="38372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Jegyzetek helye 2"/>
          <p:cNvSpPr txBox="1">
            <a:spLocks noGrp="1"/>
          </p:cNvSpPr>
          <p:nvPr>
            <p:ph type="body" sz="quarter" idx="1"/>
          </p:nvPr>
        </p:nvSpPr>
        <p:spPr>
          <a:xfrm>
            <a:off x="709560" y="4862160"/>
            <a:ext cx="5680079" cy="271401"/>
          </a:xfrm>
        </p:spPr>
        <p:txBody>
          <a:bodyPr wrap="square" lIns="95040" tIns="47520" rIns="95040" bIns="47520" anchor="t" anchorCtr="0">
            <a:spAutoFit/>
          </a:bodyPr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pPr lvl="0" hangingPunct="1">
              <a:lnSpc>
                <a:spcPct val="95000"/>
              </a:lnSpc>
              <a:buNone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7056029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abadkézi sokszög 1"/>
          <p:cNvSpPr/>
          <p:nvPr/>
        </p:nvSpPr>
        <p:spPr>
          <a:xfrm>
            <a:off x="990719" y="768240"/>
            <a:ext cx="5116320" cy="38372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Jegyzetek helye 2"/>
          <p:cNvSpPr txBox="1">
            <a:spLocks noGrp="1"/>
          </p:cNvSpPr>
          <p:nvPr>
            <p:ph type="body" sz="quarter" idx="1"/>
          </p:nvPr>
        </p:nvSpPr>
        <p:spPr>
          <a:xfrm>
            <a:off x="709560" y="4862160"/>
            <a:ext cx="5680079" cy="271401"/>
          </a:xfrm>
        </p:spPr>
        <p:txBody>
          <a:bodyPr wrap="square" lIns="95040" tIns="47520" rIns="95040" bIns="47520" anchor="t" anchorCtr="0">
            <a:spAutoFit/>
          </a:bodyPr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pPr lvl="0" hangingPunct="1">
              <a:lnSpc>
                <a:spcPct val="95000"/>
              </a:lnSpc>
              <a:buNone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0935970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abadkézi sokszög 1"/>
          <p:cNvSpPr/>
          <p:nvPr/>
        </p:nvSpPr>
        <p:spPr>
          <a:xfrm>
            <a:off x="1004342" y="680908"/>
            <a:ext cx="4905905" cy="3402608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83079" tIns="43201" rIns="83079" bIns="43201" anchor="ctr" anchorCtr="0" compatLnSpc="0"/>
          <a:lstStyle/>
          <a:p>
            <a:pPr lvl="0" rtl="0" hangingPunct="0">
              <a:buNone/>
              <a:tabLst/>
            </a:pPr>
            <a:endParaRPr lang="hu-HU" sz="22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Jegyzetek helye 2"/>
          <p:cNvSpPr txBox="1">
            <a:spLocks noGrp="1"/>
          </p:cNvSpPr>
          <p:nvPr>
            <p:ph type="body" sz="quarter" idx="1"/>
          </p:nvPr>
        </p:nvSpPr>
        <p:spPr>
          <a:xfrm>
            <a:off x="504258" y="4315738"/>
            <a:ext cx="5836520" cy="276999"/>
          </a:xfrm>
        </p:spPr>
        <p:txBody>
          <a:bodyPr>
            <a:spAutoFit/>
          </a:bodyPr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311509702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abadkézi sokszög 1"/>
          <p:cNvSpPr/>
          <p:nvPr/>
        </p:nvSpPr>
        <p:spPr>
          <a:xfrm>
            <a:off x="990719" y="768240"/>
            <a:ext cx="5116320" cy="38372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Jegyzetek helye 2"/>
          <p:cNvSpPr txBox="1">
            <a:spLocks noGrp="1"/>
          </p:cNvSpPr>
          <p:nvPr>
            <p:ph type="body" sz="quarter" idx="1"/>
          </p:nvPr>
        </p:nvSpPr>
        <p:spPr>
          <a:xfrm>
            <a:off x="709560" y="4862160"/>
            <a:ext cx="5680079" cy="271401"/>
          </a:xfrm>
        </p:spPr>
        <p:txBody>
          <a:bodyPr wrap="square" lIns="95040" tIns="47520" rIns="95040" bIns="47520" anchor="t" anchorCtr="0">
            <a:spAutoFit/>
          </a:bodyPr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pPr lvl="0" hangingPunct="1">
              <a:lnSpc>
                <a:spcPct val="95000"/>
              </a:lnSpc>
              <a:buNone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27138256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Diakép helye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44588" y="695325"/>
            <a:ext cx="4548187" cy="3409950"/>
          </a:xfrm>
          <a:ln/>
        </p:spPr>
      </p:sp>
      <p:sp>
        <p:nvSpPr>
          <p:cNvPr id="16387" name="Jegyzetek helye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hu-HU"/>
          </a:p>
        </p:txBody>
      </p:sp>
      <p:sp>
        <p:nvSpPr>
          <p:cNvPr id="16388" name="Dia számának helye 3"/>
          <p:cNvSpPr>
            <a:spLocks noGrp="1"/>
          </p:cNvSpPr>
          <p:nvPr>
            <p:ph type="sldNum" sz="quarter" idx="5"/>
          </p:nvPr>
        </p:nvSpPr>
        <p:spPr>
          <a:xfrm>
            <a:off x="3884464" y="8685382"/>
            <a:ext cx="2972004" cy="457200"/>
          </a:xfrm>
          <a:prstGeom prst="rect">
            <a:avLst/>
          </a:prstGeom>
          <a:noFill/>
        </p:spPr>
        <p:txBody>
          <a:bodyPr/>
          <a:lstStyle/>
          <a:p>
            <a:fld id="{36A61896-73AD-4BF3-9D1B-350C8ECBA130}" type="slidenum">
              <a:rPr lang="en-US" smtClean="0"/>
              <a:pPr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0815159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Diakép helye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44588" y="695325"/>
            <a:ext cx="4548187" cy="3409950"/>
          </a:xfrm>
          <a:ln/>
        </p:spPr>
      </p:sp>
      <p:sp>
        <p:nvSpPr>
          <p:cNvPr id="16387" name="Jegyzetek helye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hu-HU"/>
          </a:p>
        </p:txBody>
      </p:sp>
      <p:sp>
        <p:nvSpPr>
          <p:cNvPr id="16388" name="Dia számának helye 3"/>
          <p:cNvSpPr>
            <a:spLocks noGrp="1"/>
          </p:cNvSpPr>
          <p:nvPr>
            <p:ph type="sldNum" sz="quarter" idx="5"/>
          </p:nvPr>
        </p:nvSpPr>
        <p:spPr>
          <a:xfrm>
            <a:off x="3884464" y="8685382"/>
            <a:ext cx="2972004" cy="457200"/>
          </a:xfrm>
          <a:prstGeom prst="rect">
            <a:avLst/>
          </a:prstGeom>
          <a:noFill/>
        </p:spPr>
        <p:txBody>
          <a:bodyPr/>
          <a:lstStyle/>
          <a:p>
            <a:fld id="{36A61896-73AD-4BF3-9D1B-350C8ECBA130}" type="slidenum">
              <a:rPr lang="en-US" smtClean="0"/>
              <a:pPr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4119101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Diakép helye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44588" y="695325"/>
            <a:ext cx="4548187" cy="3409950"/>
          </a:xfrm>
          <a:ln/>
        </p:spPr>
      </p:sp>
      <p:sp>
        <p:nvSpPr>
          <p:cNvPr id="16387" name="Jegyzetek helye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hu-HU"/>
          </a:p>
        </p:txBody>
      </p:sp>
      <p:sp>
        <p:nvSpPr>
          <p:cNvPr id="16388" name="Dia számának helye 3"/>
          <p:cNvSpPr>
            <a:spLocks noGrp="1"/>
          </p:cNvSpPr>
          <p:nvPr>
            <p:ph type="sldNum" sz="quarter" idx="5"/>
          </p:nvPr>
        </p:nvSpPr>
        <p:spPr>
          <a:xfrm>
            <a:off x="3884464" y="8685382"/>
            <a:ext cx="2972004" cy="457200"/>
          </a:xfrm>
          <a:prstGeom prst="rect">
            <a:avLst/>
          </a:prstGeom>
          <a:noFill/>
        </p:spPr>
        <p:txBody>
          <a:bodyPr/>
          <a:lstStyle/>
          <a:p>
            <a:fld id="{36A61896-73AD-4BF3-9D1B-350C8ECBA130}" type="slidenum">
              <a:rPr lang="en-US" smtClean="0"/>
              <a:pPr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6731397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Diakép helye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44588" y="695325"/>
            <a:ext cx="4548187" cy="3409950"/>
          </a:xfrm>
          <a:ln/>
        </p:spPr>
      </p:sp>
      <p:sp>
        <p:nvSpPr>
          <p:cNvPr id="16387" name="Jegyzetek helye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hu-HU"/>
          </a:p>
        </p:txBody>
      </p:sp>
      <p:sp>
        <p:nvSpPr>
          <p:cNvPr id="16388" name="Dia számának helye 3"/>
          <p:cNvSpPr>
            <a:spLocks noGrp="1"/>
          </p:cNvSpPr>
          <p:nvPr>
            <p:ph type="sldNum" sz="quarter" idx="5"/>
          </p:nvPr>
        </p:nvSpPr>
        <p:spPr>
          <a:xfrm>
            <a:off x="3884464" y="8685382"/>
            <a:ext cx="2972004" cy="457200"/>
          </a:xfrm>
          <a:prstGeom prst="rect">
            <a:avLst/>
          </a:prstGeom>
          <a:noFill/>
        </p:spPr>
        <p:txBody>
          <a:bodyPr/>
          <a:lstStyle/>
          <a:p>
            <a:fld id="{36A61896-73AD-4BF3-9D1B-350C8ECBA130}" type="slidenum">
              <a:rPr lang="en-US" smtClean="0"/>
              <a:pPr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7573481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Diakép helye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44588" y="695325"/>
            <a:ext cx="4548187" cy="3409950"/>
          </a:xfrm>
          <a:ln/>
        </p:spPr>
      </p:sp>
      <p:sp>
        <p:nvSpPr>
          <p:cNvPr id="16387" name="Jegyzetek helye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hu-HU"/>
          </a:p>
        </p:txBody>
      </p:sp>
      <p:sp>
        <p:nvSpPr>
          <p:cNvPr id="16388" name="Dia számának helye 3"/>
          <p:cNvSpPr>
            <a:spLocks noGrp="1"/>
          </p:cNvSpPr>
          <p:nvPr>
            <p:ph type="sldNum" sz="quarter" idx="5"/>
          </p:nvPr>
        </p:nvSpPr>
        <p:spPr>
          <a:xfrm>
            <a:off x="3884464" y="8685382"/>
            <a:ext cx="2972004" cy="457200"/>
          </a:xfrm>
          <a:prstGeom prst="rect">
            <a:avLst/>
          </a:prstGeom>
          <a:noFill/>
        </p:spPr>
        <p:txBody>
          <a:bodyPr/>
          <a:lstStyle/>
          <a:p>
            <a:fld id="{36A61896-73AD-4BF3-9D1B-350C8ECBA130}" type="slidenum">
              <a:rPr lang="en-US" smtClean="0"/>
              <a:pPr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626884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abadkézi sokszög 1"/>
          <p:cNvSpPr/>
          <p:nvPr/>
        </p:nvSpPr>
        <p:spPr>
          <a:xfrm>
            <a:off x="1004342" y="680908"/>
            <a:ext cx="4905905" cy="3402608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83079" tIns="43201" rIns="83079" bIns="43201" anchor="ctr" anchorCtr="0" compatLnSpc="0"/>
          <a:lstStyle/>
          <a:p>
            <a:pPr lvl="0" rtl="0" hangingPunct="0">
              <a:buNone/>
              <a:tabLst/>
            </a:pPr>
            <a:endParaRPr lang="hu-HU" sz="22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Jegyzetek helye 2"/>
          <p:cNvSpPr txBox="1">
            <a:spLocks noGrp="1"/>
          </p:cNvSpPr>
          <p:nvPr>
            <p:ph type="body" sz="quarter" idx="1"/>
          </p:nvPr>
        </p:nvSpPr>
        <p:spPr>
          <a:xfrm>
            <a:off x="504258" y="4315738"/>
            <a:ext cx="5836520" cy="276999"/>
          </a:xfrm>
        </p:spPr>
        <p:txBody>
          <a:bodyPr>
            <a:spAutoFit/>
          </a:bodyPr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091823148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Diakép helye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44588" y="695325"/>
            <a:ext cx="4548187" cy="3409950"/>
          </a:xfrm>
          <a:ln/>
        </p:spPr>
      </p:sp>
      <p:sp>
        <p:nvSpPr>
          <p:cNvPr id="16387" name="Jegyzetek helye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hu-HU"/>
          </a:p>
        </p:txBody>
      </p:sp>
      <p:sp>
        <p:nvSpPr>
          <p:cNvPr id="16388" name="Dia számának helye 3"/>
          <p:cNvSpPr>
            <a:spLocks noGrp="1"/>
          </p:cNvSpPr>
          <p:nvPr>
            <p:ph type="sldNum" sz="quarter" idx="5"/>
          </p:nvPr>
        </p:nvSpPr>
        <p:spPr>
          <a:xfrm>
            <a:off x="3884464" y="8685382"/>
            <a:ext cx="2972004" cy="457200"/>
          </a:xfrm>
          <a:prstGeom prst="rect">
            <a:avLst/>
          </a:prstGeom>
          <a:noFill/>
        </p:spPr>
        <p:txBody>
          <a:bodyPr/>
          <a:lstStyle/>
          <a:p>
            <a:fld id="{36A61896-73AD-4BF3-9D1B-350C8ECBA130}" type="slidenum">
              <a:rPr lang="en-US" smtClean="0"/>
              <a:pPr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8523189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Diakép helye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44588" y="695325"/>
            <a:ext cx="4548187" cy="3409950"/>
          </a:xfrm>
          <a:ln/>
        </p:spPr>
      </p:sp>
      <p:sp>
        <p:nvSpPr>
          <p:cNvPr id="16387" name="Jegyzetek helye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hu-HU"/>
          </a:p>
        </p:txBody>
      </p:sp>
      <p:sp>
        <p:nvSpPr>
          <p:cNvPr id="16388" name="Dia számának helye 3"/>
          <p:cNvSpPr>
            <a:spLocks noGrp="1"/>
          </p:cNvSpPr>
          <p:nvPr>
            <p:ph type="sldNum" sz="quarter" idx="5"/>
          </p:nvPr>
        </p:nvSpPr>
        <p:spPr>
          <a:xfrm>
            <a:off x="3884464" y="8685382"/>
            <a:ext cx="2972004" cy="457200"/>
          </a:xfrm>
          <a:prstGeom prst="rect">
            <a:avLst/>
          </a:prstGeom>
          <a:noFill/>
        </p:spPr>
        <p:txBody>
          <a:bodyPr/>
          <a:lstStyle/>
          <a:p>
            <a:fld id="{36A61896-73AD-4BF3-9D1B-350C8ECBA130}" type="slidenum">
              <a:rPr lang="en-US" smtClean="0"/>
              <a:pPr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4372455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abadkézi sokszög 1"/>
          <p:cNvSpPr/>
          <p:nvPr/>
        </p:nvSpPr>
        <p:spPr>
          <a:xfrm>
            <a:off x="1004342" y="680908"/>
            <a:ext cx="4905905" cy="3402608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83079" tIns="43201" rIns="83079" bIns="43201" anchor="ctr" anchorCtr="0" compatLnSpc="0"/>
          <a:lstStyle/>
          <a:p>
            <a:pPr lvl="0" rtl="0" hangingPunct="0">
              <a:buNone/>
              <a:tabLst/>
            </a:pPr>
            <a:endParaRPr lang="hu-HU" sz="22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Jegyzetek helye 2"/>
          <p:cNvSpPr txBox="1">
            <a:spLocks noGrp="1"/>
          </p:cNvSpPr>
          <p:nvPr>
            <p:ph type="body" sz="quarter" idx="1"/>
          </p:nvPr>
        </p:nvSpPr>
        <p:spPr>
          <a:xfrm>
            <a:off x="504258" y="4315738"/>
            <a:ext cx="5836520" cy="276999"/>
          </a:xfrm>
        </p:spPr>
        <p:txBody>
          <a:bodyPr>
            <a:spAutoFit/>
          </a:bodyPr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581691537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abadkézi sokszög 1"/>
          <p:cNvSpPr/>
          <p:nvPr/>
        </p:nvSpPr>
        <p:spPr>
          <a:xfrm>
            <a:off x="1004342" y="680908"/>
            <a:ext cx="4905905" cy="3402608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83079" tIns="43201" rIns="83079" bIns="43201" anchor="ctr" anchorCtr="0" compatLnSpc="0"/>
          <a:lstStyle/>
          <a:p>
            <a:pPr lvl="0" rtl="0" hangingPunct="0">
              <a:buNone/>
              <a:tabLst/>
            </a:pPr>
            <a:endParaRPr lang="hu-HU" sz="22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Jegyzetek helye 2"/>
          <p:cNvSpPr txBox="1">
            <a:spLocks noGrp="1"/>
          </p:cNvSpPr>
          <p:nvPr>
            <p:ph type="body" sz="quarter" idx="1"/>
          </p:nvPr>
        </p:nvSpPr>
        <p:spPr>
          <a:xfrm>
            <a:off x="504258" y="4315738"/>
            <a:ext cx="5836520" cy="276999"/>
          </a:xfrm>
        </p:spPr>
        <p:txBody>
          <a:bodyPr>
            <a:spAutoFit/>
          </a:bodyPr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83547966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abadkézi sokszög 1"/>
          <p:cNvSpPr/>
          <p:nvPr/>
        </p:nvSpPr>
        <p:spPr>
          <a:xfrm>
            <a:off x="1004342" y="680908"/>
            <a:ext cx="4905905" cy="3402608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83079" tIns="43201" rIns="83079" bIns="43201" anchor="ctr" anchorCtr="0" compatLnSpc="0"/>
          <a:lstStyle/>
          <a:p>
            <a:pPr lvl="0" rtl="0" hangingPunct="0">
              <a:buNone/>
              <a:tabLst/>
            </a:pPr>
            <a:endParaRPr lang="hu-HU" sz="22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Jegyzetek helye 2"/>
          <p:cNvSpPr txBox="1">
            <a:spLocks noGrp="1"/>
          </p:cNvSpPr>
          <p:nvPr>
            <p:ph type="body" sz="quarter" idx="1"/>
          </p:nvPr>
        </p:nvSpPr>
        <p:spPr>
          <a:xfrm>
            <a:off x="504258" y="4315738"/>
            <a:ext cx="5836520" cy="276999"/>
          </a:xfrm>
        </p:spPr>
        <p:txBody>
          <a:bodyPr>
            <a:spAutoFit/>
          </a:bodyPr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31735769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abadkézi sokszög 1"/>
          <p:cNvSpPr/>
          <p:nvPr/>
        </p:nvSpPr>
        <p:spPr>
          <a:xfrm>
            <a:off x="1004342" y="680908"/>
            <a:ext cx="4905905" cy="3402608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83079" tIns="43201" rIns="83079" bIns="43201" anchor="ctr" anchorCtr="0" compatLnSpc="0"/>
          <a:lstStyle/>
          <a:p>
            <a:pPr lvl="0" rtl="0" hangingPunct="0">
              <a:buNone/>
              <a:tabLst/>
            </a:pPr>
            <a:endParaRPr lang="hu-HU" sz="22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Jegyzetek helye 2"/>
          <p:cNvSpPr txBox="1">
            <a:spLocks noGrp="1"/>
          </p:cNvSpPr>
          <p:nvPr>
            <p:ph type="body" sz="quarter" idx="1"/>
          </p:nvPr>
        </p:nvSpPr>
        <p:spPr>
          <a:xfrm>
            <a:off x="504258" y="4315738"/>
            <a:ext cx="5836520" cy="276999"/>
          </a:xfrm>
        </p:spPr>
        <p:txBody>
          <a:bodyPr>
            <a:spAutoFit/>
          </a:bodyPr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7779052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abadkézi sokszög 1"/>
          <p:cNvSpPr/>
          <p:nvPr/>
        </p:nvSpPr>
        <p:spPr>
          <a:xfrm>
            <a:off x="1004342" y="680908"/>
            <a:ext cx="4905905" cy="3402608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83079" tIns="43201" rIns="83079" bIns="43201" anchor="ctr" anchorCtr="0" compatLnSpc="0"/>
          <a:lstStyle/>
          <a:p>
            <a:pPr lvl="0" rtl="0" hangingPunct="0">
              <a:buNone/>
              <a:tabLst/>
            </a:pPr>
            <a:endParaRPr lang="hu-HU" sz="22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Jegyzetek helye 2"/>
          <p:cNvSpPr txBox="1">
            <a:spLocks noGrp="1"/>
          </p:cNvSpPr>
          <p:nvPr>
            <p:ph type="body" sz="quarter" idx="1"/>
          </p:nvPr>
        </p:nvSpPr>
        <p:spPr>
          <a:xfrm>
            <a:off x="504258" y="4315738"/>
            <a:ext cx="5836520" cy="276999"/>
          </a:xfrm>
        </p:spPr>
        <p:txBody>
          <a:bodyPr>
            <a:spAutoFit/>
          </a:bodyPr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3718833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abadkézi sokszög 1"/>
          <p:cNvSpPr/>
          <p:nvPr/>
        </p:nvSpPr>
        <p:spPr>
          <a:xfrm>
            <a:off x="1004342" y="680908"/>
            <a:ext cx="4905905" cy="3402608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83079" tIns="43201" rIns="83079" bIns="43201" anchor="ctr" anchorCtr="0" compatLnSpc="0"/>
          <a:lstStyle/>
          <a:p>
            <a:pPr lvl="0" rtl="0" hangingPunct="0">
              <a:buNone/>
              <a:tabLst/>
            </a:pPr>
            <a:endParaRPr lang="hu-HU" sz="22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Jegyzetek helye 2"/>
          <p:cNvSpPr txBox="1">
            <a:spLocks noGrp="1"/>
          </p:cNvSpPr>
          <p:nvPr>
            <p:ph type="body" sz="quarter" idx="1"/>
          </p:nvPr>
        </p:nvSpPr>
        <p:spPr>
          <a:xfrm>
            <a:off x="504258" y="4315738"/>
            <a:ext cx="5836520" cy="276999"/>
          </a:xfrm>
        </p:spPr>
        <p:txBody>
          <a:bodyPr>
            <a:spAutoFit/>
          </a:bodyPr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04387273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abadkézi sokszög 1"/>
          <p:cNvSpPr/>
          <p:nvPr/>
        </p:nvSpPr>
        <p:spPr>
          <a:xfrm>
            <a:off x="1004342" y="680908"/>
            <a:ext cx="4905905" cy="3402608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83079" tIns="43201" rIns="83079" bIns="43201" anchor="ctr" anchorCtr="0" compatLnSpc="0"/>
          <a:lstStyle/>
          <a:p>
            <a:pPr lvl="0" rtl="0" hangingPunct="0">
              <a:buNone/>
              <a:tabLst/>
            </a:pPr>
            <a:endParaRPr lang="hu-HU" sz="22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Jegyzetek helye 2"/>
          <p:cNvSpPr txBox="1">
            <a:spLocks noGrp="1"/>
          </p:cNvSpPr>
          <p:nvPr>
            <p:ph type="body" sz="quarter" idx="1"/>
          </p:nvPr>
        </p:nvSpPr>
        <p:spPr>
          <a:xfrm>
            <a:off x="504258" y="4315738"/>
            <a:ext cx="5836520" cy="276999"/>
          </a:xfrm>
        </p:spPr>
        <p:txBody>
          <a:bodyPr>
            <a:spAutoFit/>
          </a:bodyPr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75905688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abadkézi sokszög 1"/>
          <p:cNvSpPr/>
          <p:nvPr/>
        </p:nvSpPr>
        <p:spPr>
          <a:xfrm>
            <a:off x="1004342" y="680908"/>
            <a:ext cx="4905905" cy="3402608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83079" tIns="43201" rIns="83079" bIns="43201" anchor="ctr" anchorCtr="0" compatLnSpc="0"/>
          <a:lstStyle/>
          <a:p>
            <a:pPr lvl="0" rtl="0" hangingPunct="0">
              <a:buNone/>
              <a:tabLst/>
            </a:pPr>
            <a:endParaRPr lang="hu-HU" sz="22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Jegyzetek helye 2"/>
          <p:cNvSpPr txBox="1">
            <a:spLocks noGrp="1"/>
          </p:cNvSpPr>
          <p:nvPr>
            <p:ph type="body" sz="quarter" idx="1"/>
          </p:nvPr>
        </p:nvSpPr>
        <p:spPr>
          <a:xfrm>
            <a:off x="504258" y="4315738"/>
            <a:ext cx="5836520" cy="276999"/>
          </a:xfrm>
        </p:spPr>
        <p:txBody>
          <a:bodyPr>
            <a:spAutoFit/>
          </a:bodyPr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68502869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Diakép helye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44588" y="695325"/>
            <a:ext cx="4548187" cy="3409950"/>
          </a:xfrm>
          <a:ln/>
        </p:spPr>
      </p:sp>
      <p:sp>
        <p:nvSpPr>
          <p:cNvPr id="16387" name="Jegyzetek helye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hu-HU"/>
          </a:p>
        </p:txBody>
      </p:sp>
      <p:sp>
        <p:nvSpPr>
          <p:cNvPr id="16388" name="Dia számának helye 3"/>
          <p:cNvSpPr>
            <a:spLocks noGrp="1"/>
          </p:cNvSpPr>
          <p:nvPr>
            <p:ph type="sldNum" sz="quarter" idx="5"/>
          </p:nvPr>
        </p:nvSpPr>
        <p:spPr>
          <a:xfrm>
            <a:off x="3884464" y="8685382"/>
            <a:ext cx="2972004" cy="457200"/>
          </a:xfrm>
          <a:prstGeom prst="rect">
            <a:avLst/>
          </a:prstGeom>
          <a:noFill/>
        </p:spPr>
        <p:txBody>
          <a:bodyPr/>
          <a:lstStyle/>
          <a:p>
            <a:fld id="{36A61896-73AD-4BF3-9D1B-350C8ECBA130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31826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buFontTx/>
              <a:buNone/>
              <a:defRPr/>
            </a:lvl1pPr>
          </a:lstStyle>
          <a:p>
            <a:r>
              <a:rPr lang="hu-HU" dirty="0"/>
              <a:t>Mintacím szerkesztése</a:t>
            </a:r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u-HU"/>
              <a:t>Alcím mintájának szerkesztése</a:t>
            </a:r>
          </a:p>
        </p:txBody>
      </p:sp>
    </p:spTree>
    <p:extLst>
      <p:ext uri="{BB962C8B-B14F-4D97-AF65-F5344CB8AC3E}">
        <p14:creationId xmlns:p14="http://schemas.microsoft.com/office/powerpoint/2010/main" val="22490901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</p:spTree>
    <p:extLst>
      <p:ext uri="{BB962C8B-B14F-4D97-AF65-F5344CB8AC3E}">
        <p14:creationId xmlns:p14="http://schemas.microsoft.com/office/powerpoint/2010/main" val="8705402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/>
          <p:cNvSpPr>
            <a:spLocks noGrp="1"/>
          </p:cNvSpPr>
          <p:nvPr>
            <p:ph type="title" orient="vert"/>
          </p:nvPr>
        </p:nvSpPr>
        <p:spPr>
          <a:xfrm>
            <a:off x="6865938" y="-25400"/>
            <a:ext cx="2287587" cy="5459413"/>
          </a:xfrm>
        </p:spPr>
        <p:txBody>
          <a:bodyPr vert="eaVert"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>
          <a:xfrm>
            <a:off x="0" y="-25400"/>
            <a:ext cx="6713538" cy="5459413"/>
          </a:xfrm>
        </p:spPr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</p:spTree>
    <p:extLst>
      <p:ext uri="{BB962C8B-B14F-4D97-AF65-F5344CB8AC3E}">
        <p14:creationId xmlns:p14="http://schemas.microsoft.com/office/powerpoint/2010/main" val="38773607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</p:spTree>
    <p:extLst>
      <p:ext uri="{BB962C8B-B14F-4D97-AF65-F5344CB8AC3E}">
        <p14:creationId xmlns:p14="http://schemas.microsoft.com/office/powerpoint/2010/main" val="10849716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/>
              <a:t>Mintaszöveg szerkesztése</a:t>
            </a:r>
          </a:p>
        </p:txBody>
      </p:sp>
    </p:spTree>
    <p:extLst>
      <p:ext uri="{BB962C8B-B14F-4D97-AF65-F5344CB8AC3E}">
        <p14:creationId xmlns:p14="http://schemas.microsoft.com/office/powerpoint/2010/main" val="38722708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>
          <a:xfrm>
            <a:off x="539750" y="908050"/>
            <a:ext cx="36798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371975" y="908050"/>
            <a:ext cx="36798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</p:spTree>
    <p:extLst>
      <p:ext uri="{BB962C8B-B14F-4D97-AF65-F5344CB8AC3E}">
        <p14:creationId xmlns:p14="http://schemas.microsoft.com/office/powerpoint/2010/main" val="13395530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5" name="Szöveg hely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6" name="Tartalom helye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</p:spTree>
    <p:extLst>
      <p:ext uri="{BB962C8B-B14F-4D97-AF65-F5344CB8AC3E}">
        <p14:creationId xmlns:p14="http://schemas.microsoft.com/office/powerpoint/2010/main" val="8280523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buFontTx/>
              <a:buNone/>
              <a:defRPr/>
            </a:lvl1pPr>
          </a:lstStyle>
          <a:p>
            <a:r>
              <a:rPr lang="hu-HU" dirty="0"/>
              <a:t>Mintacím szerkesztése</a:t>
            </a:r>
          </a:p>
        </p:txBody>
      </p:sp>
    </p:spTree>
    <p:extLst>
      <p:ext uri="{BB962C8B-B14F-4D97-AF65-F5344CB8AC3E}">
        <p14:creationId xmlns:p14="http://schemas.microsoft.com/office/powerpoint/2010/main" val="30933371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852212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</p:spTree>
    <p:extLst>
      <p:ext uri="{BB962C8B-B14F-4D97-AF65-F5344CB8AC3E}">
        <p14:creationId xmlns:p14="http://schemas.microsoft.com/office/powerpoint/2010/main" val="14146426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Kép hely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</p:spTree>
    <p:extLst>
      <p:ext uri="{BB962C8B-B14F-4D97-AF65-F5344CB8AC3E}">
        <p14:creationId xmlns:p14="http://schemas.microsoft.com/office/powerpoint/2010/main" val="8508140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0000"/>
            </a:gs>
            <a:gs pos="50000">
              <a:srgbClr val="0000CC"/>
            </a:gs>
            <a:gs pos="100000">
              <a:srgbClr val="000000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gyenes összekötő 1"/>
          <p:cNvSpPr/>
          <p:nvPr/>
        </p:nvSpPr>
        <p:spPr>
          <a:xfrm>
            <a:off x="0" y="685799"/>
            <a:ext cx="9144000" cy="1440"/>
          </a:xfrm>
          <a:prstGeom prst="line">
            <a:avLst/>
          </a:prstGeom>
          <a:noFill/>
          <a:ln w="18360">
            <a:solidFill>
              <a:srgbClr val="FFFFFF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Szabadkézi sokszög 2"/>
          <p:cNvSpPr/>
          <p:nvPr/>
        </p:nvSpPr>
        <p:spPr>
          <a:xfrm>
            <a:off x="31680" y="3046320"/>
            <a:ext cx="9144000" cy="1800"/>
          </a:xfrm>
          <a:custGeom>
            <a:avLst>
              <a:gd name="f0" fmla="val 10800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4" name="Szabadkézi sokszög 3"/>
          <p:cNvSpPr/>
          <p:nvPr/>
        </p:nvSpPr>
        <p:spPr>
          <a:xfrm>
            <a:off x="0" y="3200400"/>
            <a:ext cx="9144000" cy="1440"/>
          </a:xfrm>
          <a:custGeom>
            <a:avLst>
              <a:gd name="f0" fmla="val 10800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grpSp>
        <p:nvGrpSpPr>
          <p:cNvPr id="5" name="Csoportba foglalás 4"/>
          <p:cNvGrpSpPr/>
          <p:nvPr/>
        </p:nvGrpSpPr>
        <p:grpSpPr>
          <a:xfrm>
            <a:off x="2139840" y="2987640"/>
            <a:ext cx="4854600" cy="885960"/>
            <a:chOff x="2139840" y="2987640"/>
            <a:chExt cx="4854600" cy="885960"/>
          </a:xfrm>
        </p:grpSpPr>
        <p:sp>
          <p:nvSpPr>
            <p:cNvPr id="6" name="Szabadkézi sokszög 5"/>
            <p:cNvSpPr/>
            <p:nvPr/>
          </p:nvSpPr>
          <p:spPr>
            <a:xfrm>
              <a:off x="2139840" y="2987640"/>
              <a:ext cx="3125880" cy="1800"/>
            </a:xfrm>
            <a:custGeom>
              <a:avLst>
                <a:gd name="f0" fmla="val 10800"/>
              </a:avLst>
              <a:gdLst>
                <a:gd name="f1" fmla="val 10800000"/>
                <a:gd name="f2" fmla="val 5400000"/>
                <a:gd name="f3" fmla="val 1620000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val 45"/>
                <a:gd name="f10" fmla="val 10800"/>
                <a:gd name="f11" fmla="val -2147483647"/>
                <a:gd name="f12" fmla="val 2147483647"/>
                <a:gd name="f13" fmla="abs f4"/>
                <a:gd name="f14" fmla="abs f5"/>
                <a:gd name="f15" fmla="abs f6"/>
                <a:gd name="f16" fmla="*/ f8 1 180"/>
                <a:gd name="f17" fmla="pin 0 f0 10800"/>
                <a:gd name="f18" fmla="+- 0 0 f2"/>
                <a:gd name="f19" fmla="?: f13 f4 1"/>
                <a:gd name="f20" fmla="?: f14 f5 1"/>
                <a:gd name="f21" fmla="?: f15 f6 1"/>
                <a:gd name="f22" fmla="*/ f9 f16 1"/>
                <a:gd name="f23" fmla="+- f7 f17 0"/>
                <a:gd name="f24" fmla="*/ f19 1 21600"/>
                <a:gd name="f25" fmla="*/ f20 1 21600"/>
                <a:gd name="f26" fmla="*/ 21600 f19 1"/>
                <a:gd name="f27" fmla="*/ 21600 f20 1"/>
                <a:gd name="f28" fmla="+- 0 0 f22"/>
                <a:gd name="f29" fmla="min f25 f24"/>
                <a:gd name="f30" fmla="*/ f26 1 f21"/>
                <a:gd name="f31" fmla="*/ f27 1 f21"/>
                <a:gd name="f32" fmla="*/ f28 f1 1"/>
                <a:gd name="f33" fmla="*/ f32 1 f8"/>
                <a:gd name="f34" fmla="+- f31 0 f17"/>
                <a:gd name="f35" fmla="+- f30 0 f17"/>
                <a:gd name="f36" fmla="*/ f17 f29 1"/>
                <a:gd name="f37" fmla="*/ f7 f29 1"/>
                <a:gd name="f38" fmla="*/ f23 f29 1"/>
                <a:gd name="f39" fmla="*/ f31 f29 1"/>
                <a:gd name="f40" fmla="*/ f30 f29 1"/>
                <a:gd name="f41" fmla="+- f33 0 f2"/>
                <a:gd name="f42" fmla="+- f37 0 f38"/>
                <a:gd name="f43" fmla="+- f38 0 f37"/>
                <a:gd name="f44" fmla="*/ f34 f29 1"/>
                <a:gd name="f45" fmla="*/ f35 f29 1"/>
                <a:gd name="f46" fmla="cos 1 f41"/>
                <a:gd name="f47" fmla="abs f42"/>
                <a:gd name="f48" fmla="abs f43"/>
                <a:gd name="f49" fmla="?: f42 f18 f2"/>
                <a:gd name="f50" fmla="?: f42 f2 f18"/>
                <a:gd name="f51" fmla="?: f42 f3 f2"/>
                <a:gd name="f52" fmla="?: f42 f2 f3"/>
                <a:gd name="f53" fmla="+- f39 0 f44"/>
                <a:gd name="f54" fmla="?: f43 f18 f2"/>
                <a:gd name="f55" fmla="?: f43 f2 f18"/>
                <a:gd name="f56" fmla="+- f40 0 f45"/>
                <a:gd name="f57" fmla="+- f44 0 f39"/>
                <a:gd name="f58" fmla="+- f45 0 f40"/>
                <a:gd name="f59" fmla="?: f42 0 f1"/>
                <a:gd name="f60" fmla="?: f42 f1 0"/>
                <a:gd name="f61" fmla="+- 0 0 f46"/>
                <a:gd name="f62" fmla="?: f42 f52 f51"/>
                <a:gd name="f63" fmla="?: f42 f51 f52"/>
                <a:gd name="f64" fmla="?: f43 f50 f49"/>
                <a:gd name="f65" fmla="abs f53"/>
                <a:gd name="f66" fmla="?: f53 0 f1"/>
                <a:gd name="f67" fmla="?: f53 f1 0"/>
                <a:gd name="f68" fmla="?: f53 f54 f55"/>
                <a:gd name="f69" fmla="abs f56"/>
                <a:gd name="f70" fmla="abs f57"/>
                <a:gd name="f71" fmla="?: f56 f18 f2"/>
                <a:gd name="f72" fmla="?: f56 f2 f18"/>
                <a:gd name="f73" fmla="?: f56 f3 f2"/>
                <a:gd name="f74" fmla="?: f56 f2 f3"/>
                <a:gd name="f75" fmla="abs f58"/>
                <a:gd name="f76" fmla="?: f58 f18 f2"/>
                <a:gd name="f77" fmla="?: f58 f2 f18"/>
                <a:gd name="f78" fmla="?: f58 f60 f59"/>
                <a:gd name="f79" fmla="?: f58 f59 f60"/>
                <a:gd name="f80" fmla="*/ f17 f61 1"/>
                <a:gd name="f81" fmla="?: f43 f63 f62"/>
                <a:gd name="f82" fmla="?: f43 f67 f66"/>
                <a:gd name="f83" fmla="?: f43 f66 f67"/>
                <a:gd name="f84" fmla="?: f56 f74 f73"/>
                <a:gd name="f85" fmla="?: f56 f73 f74"/>
                <a:gd name="f86" fmla="?: f57 f72 f71"/>
                <a:gd name="f87" fmla="?: f42 f78 f79"/>
                <a:gd name="f88" fmla="?: f42 f76 f77"/>
                <a:gd name="f89" fmla="*/ f80 3163 1"/>
                <a:gd name="f90" fmla="?: f53 f82 f83"/>
                <a:gd name="f91" fmla="?: f57 f85 f84"/>
                <a:gd name="f92" fmla="*/ f89 1 7636"/>
                <a:gd name="f93" fmla="+- f7 f92 0"/>
                <a:gd name="f94" fmla="+- f30 0 f92"/>
                <a:gd name="f95" fmla="+- f31 0 f92"/>
                <a:gd name="f96" fmla="*/ f93 f29 1"/>
                <a:gd name="f97" fmla="*/ f94 f29 1"/>
                <a:gd name="f98" fmla="*/ f95 f29 1"/>
              </a:gdLst>
              <a:ahLst>
                <a:ahXY gdRefX="f0" minX="f7" maxX="f10">
                  <a:pos x="f36" y="f37"/>
                </a:ahXY>
              </a:ahLst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96" t="f96" r="f97" b="f98"/>
              <a:pathLst>
                <a:path>
                  <a:moveTo>
                    <a:pt x="f38" y="f37"/>
                  </a:moveTo>
                  <a:arcTo wR="f47" hR="f48" stAng="f81" swAng="f64"/>
                  <a:lnTo>
                    <a:pt x="f37" y="f44"/>
                  </a:lnTo>
                  <a:arcTo wR="f48" hR="f65" stAng="f90" swAng="f68"/>
                  <a:lnTo>
                    <a:pt x="f45" y="f39"/>
                  </a:lnTo>
                  <a:arcTo wR="f69" hR="f70" stAng="f91" swAng="f86"/>
                  <a:lnTo>
                    <a:pt x="f40" y="f38"/>
                  </a:lnTo>
                  <a:arcTo wR="f75" hR="f47" stAng="f87" swAng="f88"/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none" lIns="90000" tIns="46800" rIns="90000" bIns="46800" anchor="ctr" anchorCtr="0" compatLnSpc="0"/>
            <a:lstStyle/>
            <a:p>
              <a:pPr lvl="0" rtl="0" hangingPunct="0">
                <a:buNone/>
                <a:tabLst/>
              </a:pPr>
              <a:endParaRPr lang="hu-HU" sz="2400">
                <a:latin typeface="Times New Roman" pitchFamily="18"/>
                <a:ea typeface="Arial Unicode MS" pitchFamily="2"/>
                <a:cs typeface="Tahoma" pitchFamily="2"/>
              </a:endParaRPr>
            </a:p>
          </p:txBody>
        </p:sp>
        <p:grpSp>
          <p:nvGrpSpPr>
            <p:cNvPr id="7" name="Csoportba foglalás 6"/>
            <p:cNvGrpSpPr/>
            <p:nvPr/>
          </p:nvGrpSpPr>
          <p:grpSpPr>
            <a:xfrm>
              <a:off x="2139840" y="2987640"/>
              <a:ext cx="4854600" cy="885960"/>
              <a:chOff x="2139840" y="2987640"/>
              <a:chExt cx="4854600" cy="885960"/>
            </a:xfrm>
          </p:grpSpPr>
          <p:sp>
            <p:nvSpPr>
              <p:cNvPr id="8" name="Szabadkézi sokszög 7"/>
              <p:cNvSpPr/>
              <p:nvPr/>
            </p:nvSpPr>
            <p:spPr>
              <a:xfrm>
                <a:off x="2139840" y="2987640"/>
                <a:ext cx="4854600" cy="857159"/>
              </a:xfrm>
              <a:custGeom>
                <a:avLst>
                  <a:gd name="f0" fmla="val 40"/>
                </a:avLst>
                <a:gdLst>
                  <a:gd name="f1" fmla="val 10800000"/>
                  <a:gd name="f2" fmla="val 5400000"/>
                  <a:gd name="f3" fmla="val 16200000"/>
                  <a:gd name="f4" fmla="val w"/>
                  <a:gd name="f5" fmla="val h"/>
                  <a:gd name="f6" fmla="val ss"/>
                  <a:gd name="f7" fmla="val 0"/>
                  <a:gd name="f8" fmla="*/ 5419351 1 1725033"/>
                  <a:gd name="f9" fmla="val 45"/>
                  <a:gd name="f10" fmla="val 10800"/>
                  <a:gd name="f11" fmla="val -2147483647"/>
                  <a:gd name="f12" fmla="val 2147483647"/>
                  <a:gd name="f13" fmla="abs f4"/>
                  <a:gd name="f14" fmla="abs f5"/>
                  <a:gd name="f15" fmla="abs f6"/>
                  <a:gd name="f16" fmla="*/ f8 1 180"/>
                  <a:gd name="f17" fmla="pin 0 f0 10800"/>
                  <a:gd name="f18" fmla="+- 0 0 f2"/>
                  <a:gd name="f19" fmla="?: f13 f4 1"/>
                  <a:gd name="f20" fmla="?: f14 f5 1"/>
                  <a:gd name="f21" fmla="?: f15 f6 1"/>
                  <a:gd name="f22" fmla="*/ f9 f16 1"/>
                  <a:gd name="f23" fmla="+- f7 f17 0"/>
                  <a:gd name="f24" fmla="*/ f19 1 21600"/>
                  <a:gd name="f25" fmla="*/ f20 1 21600"/>
                  <a:gd name="f26" fmla="*/ 21600 f19 1"/>
                  <a:gd name="f27" fmla="*/ 21600 f20 1"/>
                  <a:gd name="f28" fmla="+- 0 0 f22"/>
                  <a:gd name="f29" fmla="min f25 f24"/>
                  <a:gd name="f30" fmla="*/ f26 1 f21"/>
                  <a:gd name="f31" fmla="*/ f27 1 f21"/>
                  <a:gd name="f32" fmla="*/ f28 f1 1"/>
                  <a:gd name="f33" fmla="*/ f32 1 f8"/>
                  <a:gd name="f34" fmla="+- f31 0 f17"/>
                  <a:gd name="f35" fmla="+- f30 0 f17"/>
                  <a:gd name="f36" fmla="*/ f17 f29 1"/>
                  <a:gd name="f37" fmla="*/ f7 f29 1"/>
                  <a:gd name="f38" fmla="*/ f23 f29 1"/>
                  <a:gd name="f39" fmla="*/ f31 f29 1"/>
                  <a:gd name="f40" fmla="*/ f30 f29 1"/>
                  <a:gd name="f41" fmla="+- f33 0 f2"/>
                  <a:gd name="f42" fmla="+- f37 0 f38"/>
                  <a:gd name="f43" fmla="+- f38 0 f37"/>
                  <a:gd name="f44" fmla="*/ f34 f29 1"/>
                  <a:gd name="f45" fmla="*/ f35 f29 1"/>
                  <a:gd name="f46" fmla="cos 1 f41"/>
                  <a:gd name="f47" fmla="abs f42"/>
                  <a:gd name="f48" fmla="abs f43"/>
                  <a:gd name="f49" fmla="?: f42 f18 f2"/>
                  <a:gd name="f50" fmla="?: f42 f2 f18"/>
                  <a:gd name="f51" fmla="?: f42 f3 f2"/>
                  <a:gd name="f52" fmla="?: f42 f2 f3"/>
                  <a:gd name="f53" fmla="+- f39 0 f44"/>
                  <a:gd name="f54" fmla="?: f43 f18 f2"/>
                  <a:gd name="f55" fmla="?: f43 f2 f18"/>
                  <a:gd name="f56" fmla="+- f40 0 f45"/>
                  <a:gd name="f57" fmla="+- f44 0 f39"/>
                  <a:gd name="f58" fmla="+- f45 0 f40"/>
                  <a:gd name="f59" fmla="?: f42 0 f1"/>
                  <a:gd name="f60" fmla="?: f42 f1 0"/>
                  <a:gd name="f61" fmla="+- 0 0 f46"/>
                  <a:gd name="f62" fmla="?: f42 f52 f51"/>
                  <a:gd name="f63" fmla="?: f42 f51 f52"/>
                  <a:gd name="f64" fmla="?: f43 f50 f49"/>
                  <a:gd name="f65" fmla="abs f53"/>
                  <a:gd name="f66" fmla="?: f53 0 f1"/>
                  <a:gd name="f67" fmla="?: f53 f1 0"/>
                  <a:gd name="f68" fmla="?: f53 f54 f55"/>
                  <a:gd name="f69" fmla="abs f56"/>
                  <a:gd name="f70" fmla="abs f57"/>
                  <a:gd name="f71" fmla="?: f56 f18 f2"/>
                  <a:gd name="f72" fmla="?: f56 f2 f18"/>
                  <a:gd name="f73" fmla="?: f56 f3 f2"/>
                  <a:gd name="f74" fmla="?: f56 f2 f3"/>
                  <a:gd name="f75" fmla="abs f58"/>
                  <a:gd name="f76" fmla="?: f58 f18 f2"/>
                  <a:gd name="f77" fmla="?: f58 f2 f18"/>
                  <a:gd name="f78" fmla="?: f58 f60 f59"/>
                  <a:gd name="f79" fmla="?: f58 f59 f60"/>
                  <a:gd name="f80" fmla="*/ f17 f61 1"/>
                  <a:gd name="f81" fmla="?: f43 f63 f62"/>
                  <a:gd name="f82" fmla="?: f43 f67 f66"/>
                  <a:gd name="f83" fmla="?: f43 f66 f67"/>
                  <a:gd name="f84" fmla="?: f56 f74 f73"/>
                  <a:gd name="f85" fmla="?: f56 f73 f74"/>
                  <a:gd name="f86" fmla="?: f57 f72 f71"/>
                  <a:gd name="f87" fmla="?: f42 f78 f79"/>
                  <a:gd name="f88" fmla="?: f42 f76 f77"/>
                  <a:gd name="f89" fmla="*/ f80 3163 1"/>
                  <a:gd name="f90" fmla="?: f53 f82 f83"/>
                  <a:gd name="f91" fmla="?: f57 f85 f84"/>
                  <a:gd name="f92" fmla="*/ f89 1 7636"/>
                  <a:gd name="f93" fmla="+- f7 f92 0"/>
                  <a:gd name="f94" fmla="+- f30 0 f92"/>
                  <a:gd name="f95" fmla="+- f31 0 f92"/>
                  <a:gd name="f96" fmla="*/ f93 f29 1"/>
                  <a:gd name="f97" fmla="*/ f94 f29 1"/>
                  <a:gd name="f98" fmla="*/ f95 f29 1"/>
                </a:gdLst>
                <a:ahLst>
                  <a:ahXY gdRefX="f0" minX="f7" maxX="f10">
                    <a:pos x="f36" y="f37"/>
                  </a:ahXY>
                </a:ahLst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</a:cxnLst>
                <a:rect l="f96" t="f96" r="f97" b="f98"/>
                <a:pathLst>
                  <a:path>
                    <a:moveTo>
                      <a:pt x="f38" y="f37"/>
                    </a:moveTo>
                    <a:arcTo wR="f47" hR="f48" stAng="f81" swAng="f64"/>
                    <a:lnTo>
                      <a:pt x="f37" y="f44"/>
                    </a:lnTo>
                    <a:arcTo wR="f48" hR="f65" stAng="f90" swAng="f68"/>
                    <a:lnTo>
                      <a:pt x="f45" y="f39"/>
                    </a:lnTo>
                    <a:arcTo wR="f69" hR="f70" stAng="f91" swAng="f86"/>
                    <a:lnTo>
                      <a:pt x="f40" y="f38"/>
                    </a:lnTo>
                    <a:arcTo wR="f75" hR="f47" stAng="f87" swAng="f88"/>
                    <a:close/>
                  </a:path>
                </a:pathLst>
              </a:custGeom>
              <a:noFill/>
              <a:ln>
                <a:noFill/>
                <a:prstDash val="solid"/>
              </a:ln>
            </p:spPr>
            <p:txBody>
              <a:bodyPr vert="horz" wrap="none" lIns="90000" tIns="46800" rIns="90000" bIns="46800" anchor="ctr" anchorCtr="0" compatLnSpc="0"/>
              <a:lstStyle/>
              <a:p>
                <a:pPr lvl="0" rtl="0" hangingPunct="0">
                  <a:buNone/>
                  <a:tabLst/>
                </a:pPr>
                <a:endParaRPr lang="hu-HU" sz="2400">
                  <a:latin typeface="Times New Roman" pitchFamily="18"/>
                  <a:ea typeface="Arial Unicode MS" pitchFamily="2"/>
                  <a:cs typeface="Tahoma" pitchFamily="2"/>
                </a:endParaRPr>
              </a:p>
            </p:txBody>
          </p:sp>
          <p:sp>
            <p:nvSpPr>
              <p:cNvPr id="9" name="Szabadkézi sokszög 8"/>
              <p:cNvSpPr/>
              <p:nvPr/>
            </p:nvSpPr>
            <p:spPr>
              <a:xfrm>
                <a:off x="2139840" y="2987640"/>
                <a:ext cx="4854600" cy="885960"/>
              </a:xfrm>
              <a:custGeom>
                <a:avLst/>
                <a:gdLst>
                  <a:gd name="f0" fmla="val 0"/>
                  <a:gd name="f1" fmla="val 21600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</a:cxnLst>
                <a:rect l="l" t="t" r="r" b="b"/>
                <a:pathLst>
                  <a:path w="21600" h="21600">
                    <a:moveTo>
                      <a:pt x="f0" y="f0"/>
                    </a:moveTo>
                    <a:lnTo>
                      <a:pt x="f1" y="f0"/>
                    </a:lnTo>
                    <a:lnTo>
                      <a:pt x="f1" y="f1"/>
                    </a:lnTo>
                    <a:lnTo>
                      <a:pt x="f0" y="f1"/>
                    </a:lnTo>
                    <a:lnTo>
                      <a:pt x="f0" y="f0"/>
                    </a:lnTo>
                    <a:close/>
                  </a:path>
                </a:pathLst>
              </a:custGeom>
              <a:noFill/>
              <a:ln>
                <a:noFill/>
                <a:prstDash val="solid"/>
              </a:ln>
            </p:spPr>
            <p:txBody>
              <a:bodyPr vert="horz" wrap="square" lIns="90000" tIns="46800" rIns="90000" bIns="46800" anchor="t" anchorCtr="0" compatLnSpc="0">
                <a:spAutoFit/>
              </a:bodyPr>
              <a:lstStyle/>
              <a:p>
                <a:pPr marL="0" marR="0" lvl="0" indent="0" rtl="0" hangingPunct="1">
                  <a:buNone/>
                  <a:tabLst/>
                </a:pPr>
                <a:r>
                  <a:rPr lang="en-GB" sz="2400">
                    <a:latin typeface="Times New Roman" pitchFamily="18"/>
                    <a:ea typeface="Arial Unicode MS" pitchFamily="2"/>
                    <a:cs typeface="Tahoma" pitchFamily="2"/>
                  </a:rPr>
                  <a:t>  </a:t>
                </a:r>
                <a:r>
                  <a:rPr lang="en-GB" sz="5200">
                    <a:latin typeface="Times New Roman" pitchFamily="18"/>
                    <a:ea typeface="Arial Unicode MS" pitchFamily="2"/>
                    <a:cs typeface="Tahoma" pitchFamily="2"/>
                  </a:rPr>
                  <a:t> </a:t>
                </a:r>
                <a:r>
                  <a:rPr lang="en-GB" sz="2400">
                    <a:latin typeface="Times New Roman" pitchFamily="18"/>
                    <a:ea typeface="Arial Unicode MS" pitchFamily="2"/>
                    <a:cs typeface="Tahoma" pitchFamily="2"/>
                  </a:rPr>
                  <a:t>                      </a:t>
                </a:r>
              </a:p>
            </p:txBody>
          </p:sp>
        </p:grpSp>
      </p:grpSp>
      <p:sp>
        <p:nvSpPr>
          <p:cNvPr id="11" name="Szabadkézi sokszög 10"/>
          <p:cNvSpPr/>
          <p:nvPr/>
        </p:nvSpPr>
        <p:spPr>
          <a:xfrm>
            <a:off x="0" y="6580440"/>
            <a:ext cx="3702780" cy="277560"/>
          </a:xfrm>
          <a:custGeom>
            <a:avLst>
              <a:gd name="f0" fmla="val 12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14" name="Szabadkézi sokszög 13"/>
          <p:cNvSpPr/>
          <p:nvPr/>
        </p:nvSpPr>
        <p:spPr>
          <a:xfrm>
            <a:off x="8018999" y="6624719"/>
            <a:ext cx="1148760" cy="277560"/>
          </a:xfrm>
          <a:custGeom>
            <a:avLst>
              <a:gd name="f0" fmla="val 12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16" name="Cím helye 15"/>
          <p:cNvSpPr txBox="1">
            <a:spLocks noGrp="1"/>
          </p:cNvSpPr>
          <p:nvPr>
            <p:ph type="title"/>
          </p:nvPr>
        </p:nvSpPr>
        <p:spPr>
          <a:xfrm>
            <a:off x="0" y="-25560"/>
            <a:ext cx="9153360" cy="6354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ctr" anchorCtr="0" compatLnSpc="1"/>
          <a:lstStyle>
            <a:defPPr lvl="0">
              <a:buClr>
                <a:srgbClr val="FF9900"/>
              </a:buClr>
              <a:buSzPct val="100000"/>
              <a:buFont typeface="Arial Rounded MT Bold" pitchFamily="34"/>
              <a:buNone/>
            </a:defPPr>
            <a:lvl1pPr lvl="0">
              <a:buClr>
                <a:srgbClr val="FF9900"/>
              </a:buClr>
              <a:buSzPct val="100000"/>
              <a:buFont typeface="Arial Rounded MT Bold" pitchFamily="34"/>
              <a:buChar char="•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/>
            <a:r>
              <a:rPr lang="hu-HU" dirty="0"/>
              <a:t> Címszöveg formátumának szerkesztése</a:t>
            </a:r>
          </a:p>
        </p:txBody>
      </p:sp>
      <p:sp>
        <p:nvSpPr>
          <p:cNvPr id="17" name="Szöveg helye 16"/>
          <p:cNvSpPr txBox="1">
            <a:spLocks noGrp="1"/>
          </p:cNvSpPr>
          <p:nvPr>
            <p:ph type="body" idx="1"/>
          </p:nvPr>
        </p:nvSpPr>
        <p:spPr>
          <a:xfrm>
            <a:off x="539280" y="907919"/>
            <a:ext cx="7512120" cy="4526280"/>
          </a:xfrm>
          <a:prstGeom prst="rect">
            <a:avLst/>
          </a:prstGeom>
          <a:noFill/>
          <a:ln>
            <a:noFill/>
          </a:ln>
        </p:spPr>
        <p:txBody>
          <a:bodyPr vert="horz" lIns="0" tIns="0" rIns="0" bIns="0" compatLnSpc="1"/>
          <a:lstStyle>
            <a:defPPr marL="311040" marR="0" lvl="0" indent="-311040" algn="l" rtl="0" hangingPunct="1">
              <a:lnSpc>
                <a:spcPct val="97000"/>
              </a:lnSpc>
              <a:spcBef>
                <a:spcPts val="598"/>
              </a:spcBef>
              <a:spcAft>
                <a:spcPts val="0"/>
              </a:spcAft>
              <a:buClr>
                <a:srgbClr val="FFFFFF"/>
              </a:buClr>
              <a:buSzPct val="45000"/>
              <a:buFont typeface="Wingdings" pitchFamily="2"/>
              <a:buNone/>
              <a:tabLst>
                <a:tab pos="311040" algn="l"/>
                <a:tab pos="456840" algn="l"/>
                <a:tab pos="914040" algn="l"/>
                <a:tab pos="1371240" algn="l"/>
                <a:tab pos="1828440" algn="l"/>
                <a:tab pos="2285640" algn="l"/>
                <a:tab pos="2742840" algn="l"/>
                <a:tab pos="3200040" algn="l"/>
                <a:tab pos="3657240" algn="l"/>
                <a:tab pos="4114440" algn="l"/>
                <a:tab pos="4571640" algn="l"/>
                <a:tab pos="5028840" algn="l"/>
                <a:tab pos="5486040" algn="l"/>
                <a:tab pos="5943240" algn="l"/>
                <a:tab pos="6400440" algn="l"/>
                <a:tab pos="6857640" algn="l"/>
                <a:tab pos="7314839" algn="l"/>
                <a:tab pos="7772039" algn="l"/>
                <a:tab pos="8229239" algn="l"/>
                <a:tab pos="8686439" algn="l"/>
                <a:tab pos="9143640" algn="l"/>
              </a:tabLst>
              <a:defRPr lang="hu-HU" sz="2400" b="1" i="0" u="none" strike="noStrike" baseline="0">
                <a:ln>
                  <a:noFill/>
                </a:ln>
                <a:solidFill>
                  <a:srgbClr val="FFFFFF"/>
                </a:solidFill>
                <a:latin typeface="Verdana" pitchFamily="34"/>
                <a:ea typeface="Arial" pitchFamily="34"/>
                <a:cs typeface="Arial" pitchFamily="34"/>
              </a:defRPr>
            </a:defPPr>
            <a:lvl1pPr marL="311040" marR="0" lvl="0" indent="-311040" algn="l" rtl="0" hangingPunct="1">
              <a:lnSpc>
                <a:spcPct val="97000"/>
              </a:lnSpc>
              <a:spcBef>
                <a:spcPts val="598"/>
              </a:spcBef>
              <a:spcAft>
                <a:spcPts val="0"/>
              </a:spcAft>
              <a:buClr>
                <a:srgbClr val="FFFFFF"/>
              </a:buClr>
              <a:buSzPct val="45000"/>
              <a:buFont typeface="Wingdings" pitchFamily="2"/>
              <a:buChar char=""/>
              <a:tabLst>
                <a:tab pos="311040" algn="l"/>
                <a:tab pos="456840" algn="l"/>
                <a:tab pos="914040" algn="l"/>
                <a:tab pos="1371240" algn="l"/>
                <a:tab pos="1828440" algn="l"/>
                <a:tab pos="2285640" algn="l"/>
                <a:tab pos="2742840" algn="l"/>
                <a:tab pos="3200040" algn="l"/>
                <a:tab pos="3657240" algn="l"/>
                <a:tab pos="4114440" algn="l"/>
                <a:tab pos="4571640" algn="l"/>
                <a:tab pos="5028840" algn="l"/>
                <a:tab pos="5486040" algn="l"/>
                <a:tab pos="5943240" algn="l"/>
                <a:tab pos="6400440" algn="l"/>
                <a:tab pos="6857640" algn="l"/>
                <a:tab pos="7314839" algn="l"/>
                <a:tab pos="7772039" algn="l"/>
                <a:tab pos="8229239" algn="l"/>
                <a:tab pos="8686439" algn="l"/>
                <a:tab pos="9143640" algn="l"/>
              </a:tabLst>
              <a:defRPr lang="hu-HU" sz="2400" b="1" i="0" u="none" strike="noStrike" baseline="0">
                <a:ln>
                  <a:noFill/>
                </a:ln>
                <a:solidFill>
                  <a:srgbClr val="FFFFFF"/>
                </a:solidFill>
                <a:latin typeface="Verdana" pitchFamily="34"/>
                <a:ea typeface="Arial" pitchFamily="34"/>
                <a:cs typeface="Arial" pitchFamily="34"/>
              </a:defRPr>
            </a:lvl1pPr>
            <a:lvl2pPr marL="711000" marR="0" lvl="1" indent="-253800" algn="l" rtl="0" hangingPunct="1">
              <a:lnSpc>
                <a:spcPct val="97000"/>
              </a:lnSpc>
              <a:spcBef>
                <a:spcPts val="499"/>
              </a:spcBef>
              <a:spcAft>
                <a:spcPts val="0"/>
              </a:spcAft>
              <a:buClr>
                <a:srgbClr val="FFFF0D"/>
              </a:buClr>
              <a:buSzPct val="45000"/>
              <a:buFont typeface="Wingdings" pitchFamily="2"/>
              <a:buChar char=""/>
              <a:tabLst>
                <a:tab pos="711000" algn="l"/>
                <a:tab pos="914040" algn="l"/>
                <a:tab pos="1371240" algn="l"/>
                <a:tab pos="1828440" algn="l"/>
                <a:tab pos="2285639" algn="l"/>
                <a:tab pos="2742839" algn="l"/>
                <a:tab pos="3200040" algn="l"/>
                <a:tab pos="3657239" algn="l"/>
                <a:tab pos="4114440" algn="l"/>
                <a:tab pos="4571639" algn="l"/>
                <a:tab pos="5028840" algn="l"/>
                <a:tab pos="5486040" algn="l"/>
                <a:tab pos="5943240" algn="l"/>
                <a:tab pos="6400440" algn="l"/>
                <a:tab pos="6857640" algn="l"/>
                <a:tab pos="7314840" algn="l"/>
                <a:tab pos="7772040" algn="l"/>
                <a:tab pos="8229240" algn="l"/>
                <a:tab pos="8686440" algn="l"/>
                <a:tab pos="9143640" algn="l"/>
                <a:tab pos="9600840" algn="l"/>
              </a:tabLst>
              <a:defRPr lang="hu-HU" sz="2000" b="1" i="0" u="none" strike="noStrike" baseline="0">
                <a:ln>
                  <a:noFill/>
                </a:ln>
                <a:solidFill>
                  <a:srgbClr val="FFFF0D"/>
                </a:solidFill>
                <a:latin typeface="Verdana" pitchFamily="34"/>
                <a:ea typeface="Arial" pitchFamily="34"/>
                <a:cs typeface="Arial" pitchFamily="34"/>
              </a:defRPr>
            </a:lvl2pPr>
            <a:lvl3pPr marL="1143000" marR="0" lvl="2" indent="-228600" algn="l" rtl="0" hangingPunct="1">
              <a:lnSpc>
                <a:spcPct val="97000"/>
              </a:lnSpc>
              <a:spcBef>
                <a:spcPts val="448"/>
              </a:spcBef>
              <a:spcAft>
                <a:spcPts val="0"/>
              </a:spcAft>
              <a:buClr>
                <a:srgbClr val="FFCC66"/>
              </a:buClr>
              <a:buSzPct val="45000"/>
              <a:buFont typeface="Wingdings" pitchFamily="2"/>
              <a:buChar char=""/>
              <a:tabLst>
                <a:tab pos="1143000" algn="l"/>
                <a:tab pos="1371600" algn="l"/>
                <a:tab pos="1828799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799" algn="l"/>
                <a:tab pos="9143999" algn="l"/>
                <a:tab pos="9601200" algn="l"/>
                <a:tab pos="10058399" algn="l"/>
              </a:tabLst>
              <a:defRPr lang="hu-HU" sz="1800" b="1" i="0" u="none" strike="noStrike" baseline="0">
                <a:ln>
                  <a:noFill/>
                </a:ln>
                <a:solidFill>
                  <a:srgbClr val="FFCC66"/>
                </a:solidFill>
                <a:latin typeface="Verdana" pitchFamily="34"/>
                <a:ea typeface="Arial" pitchFamily="34"/>
                <a:cs typeface="Arial" pitchFamily="34"/>
              </a:defRPr>
            </a:lvl3pPr>
            <a:lvl4pPr marL="1600199" marR="0" lvl="3" indent="-228600" algn="l" rtl="0" hangingPunct="1">
              <a:lnSpc>
                <a:spcPct val="97000"/>
              </a:lnSpc>
              <a:spcBef>
                <a:spcPts val="400"/>
              </a:spcBef>
              <a:spcAft>
                <a:spcPts val="0"/>
              </a:spcAft>
              <a:buClr>
                <a:srgbClr val="FF6600"/>
              </a:buClr>
              <a:buSzPct val="45000"/>
              <a:buFont typeface="Wingdings" pitchFamily="2"/>
              <a:buChar char=""/>
              <a:tabLst>
                <a:tab pos="1600200" algn="l"/>
                <a:tab pos="1828800" algn="l"/>
                <a:tab pos="2285999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3999" algn="l"/>
                <a:tab pos="9601199" algn="l"/>
                <a:tab pos="10058400" algn="l"/>
                <a:tab pos="10515599" algn="l"/>
              </a:tabLst>
              <a:defRPr lang="hu-HU" sz="1600" b="1" i="0" u="none" strike="noStrike" baseline="0">
                <a:ln>
                  <a:noFill/>
                </a:ln>
                <a:solidFill>
                  <a:srgbClr val="FF6600"/>
                </a:solidFill>
                <a:latin typeface="Verdana" pitchFamily="34"/>
                <a:ea typeface="Arial" pitchFamily="34"/>
                <a:cs typeface="Arial" pitchFamily="34"/>
              </a:defRPr>
            </a:lvl4pPr>
            <a:lvl5pPr marL="2057400" marR="0" lvl="4" indent="-228600" algn="l" rtl="0" hangingPunct="1">
              <a:lnSpc>
                <a:spcPct val="97000"/>
              </a:lnSpc>
              <a:spcBef>
                <a:spcPts val="400"/>
              </a:spcBef>
              <a:spcAft>
                <a:spcPts val="0"/>
              </a:spcAft>
              <a:buClr>
                <a:srgbClr val="FF6600"/>
              </a:buClr>
              <a:buSzPct val="45000"/>
              <a:buFont typeface="Wingdings" pitchFamily="2"/>
              <a:buChar char=""/>
              <a:tabLst>
                <a:tab pos="20574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199" algn="l"/>
                <a:tab pos="10058399" algn="l"/>
                <a:tab pos="10515600" algn="l"/>
              </a:tabLst>
              <a:defRPr lang="hu-HU" sz="1600" b="1" i="0" u="none" strike="noStrike" baseline="0">
                <a:ln>
                  <a:noFill/>
                </a:ln>
                <a:solidFill>
                  <a:srgbClr val="FF66CC"/>
                </a:solidFill>
                <a:latin typeface="Verdana" pitchFamily="34"/>
                <a:ea typeface="Arial" pitchFamily="34"/>
                <a:cs typeface="Arial" pitchFamily="34"/>
              </a:defRPr>
            </a:lvl5pPr>
            <a:lvl6pPr marL="2057400" marR="0" lvl="5" indent="-228600" algn="l" rtl="0" hangingPunct="1">
              <a:lnSpc>
                <a:spcPct val="97000"/>
              </a:lnSpc>
              <a:spcBef>
                <a:spcPts val="400"/>
              </a:spcBef>
              <a:spcAft>
                <a:spcPts val="0"/>
              </a:spcAft>
              <a:buClr>
                <a:srgbClr val="FF6600"/>
              </a:buClr>
              <a:buSzPct val="45000"/>
              <a:buFont typeface="Wingdings" pitchFamily="2"/>
              <a:buChar char=""/>
              <a:tabLst>
                <a:tab pos="20574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199" algn="l"/>
                <a:tab pos="10058399" algn="l"/>
                <a:tab pos="10515600" algn="l"/>
              </a:tabLst>
              <a:defRPr lang="hu-HU" sz="1600" b="1" i="0" u="none" strike="noStrike" baseline="0">
                <a:ln>
                  <a:noFill/>
                </a:ln>
                <a:solidFill>
                  <a:srgbClr val="FF66CC"/>
                </a:solidFill>
                <a:latin typeface="Verdana" pitchFamily="34"/>
                <a:ea typeface="Arial" pitchFamily="34"/>
                <a:cs typeface="Arial" pitchFamily="34"/>
              </a:defRPr>
            </a:lvl6pPr>
            <a:lvl7pPr marL="2057400" marR="0" lvl="6" indent="-228600" algn="l" rtl="0" hangingPunct="1">
              <a:lnSpc>
                <a:spcPct val="97000"/>
              </a:lnSpc>
              <a:spcBef>
                <a:spcPts val="400"/>
              </a:spcBef>
              <a:spcAft>
                <a:spcPts val="0"/>
              </a:spcAft>
              <a:buClr>
                <a:srgbClr val="FF6600"/>
              </a:buClr>
              <a:buSzPct val="45000"/>
              <a:buFont typeface="Wingdings" pitchFamily="2"/>
              <a:buChar char=""/>
              <a:tabLst>
                <a:tab pos="20574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199" algn="l"/>
                <a:tab pos="10058399" algn="l"/>
                <a:tab pos="10515600" algn="l"/>
              </a:tabLst>
              <a:defRPr lang="hu-HU" sz="1600" b="1" i="0" u="none" strike="noStrike" baseline="0">
                <a:ln>
                  <a:noFill/>
                </a:ln>
                <a:solidFill>
                  <a:srgbClr val="FF66CC"/>
                </a:solidFill>
                <a:latin typeface="Verdana" pitchFamily="34"/>
                <a:ea typeface="Arial" pitchFamily="34"/>
                <a:cs typeface="Arial" pitchFamily="34"/>
              </a:defRPr>
            </a:lvl7pPr>
            <a:lvl8pPr marL="2057400" marR="0" lvl="7" indent="-228600" algn="l" rtl="0" hangingPunct="1">
              <a:lnSpc>
                <a:spcPct val="97000"/>
              </a:lnSpc>
              <a:spcBef>
                <a:spcPts val="400"/>
              </a:spcBef>
              <a:spcAft>
                <a:spcPts val="0"/>
              </a:spcAft>
              <a:buClr>
                <a:srgbClr val="FF6600"/>
              </a:buClr>
              <a:buSzPct val="45000"/>
              <a:buFont typeface="Wingdings" pitchFamily="2"/>
              <a:buChar char=""/>
              <a:tabLst>
                <a:tab pos="20574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199" algn="l"/>
                <a:tab pos="10058399" algn="l"/>
                <a:tab pos="10515600" algn="l"/>
              </a:tabLst>
              <a:defRPr lang="hu-HU" sz="1600" b="1" i="0" u="none" strike="noStrike" baseline="0">
                <a:ln>
                  <a:noFill/>
                </a:ln>
                <a:solidFill>
                  <a:srgbClr val="FF66CC"/>
                </a:solidFill>
                <a:latin typeface="Verdana" pitchFamily="34"/>
                <a:ea typeface="Arial" pitchFamily="34"/>
                <a:cs typeface="Arial" pitchFamily="34"/>
              </a:defRPr>
            </a:lvl8pPr>
            <a:lvl9pPr marL="2057400" marR="0" lvl="8" indent="-228600" algn="l" rtl="0" hangingPunct="1">
              <a:lnSpc>
                <a:spcPct val="97000"/>
              </a:lnSpc>
              <a:spcBef>
                <a:spcPts val="400"/>
              </a:spcBef>
              <a:spcAft>
                <a:spcPts val="0"/>
              </a:spcAft>
              <a:buClr>
                <a:srgbClr val="FF6600"/>
              </a:buClr>
              <a:buSzPct val="45000"/>
              <a:buFont typeface="Wingdings" pitchFamily="2"/>
              <a:buChar char=""/>
              <a:tabLst>
                <a:tab pos="20574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199" algn="l"/>
                <a:tab pos="10058399" algn="l"/>
                <a:tab pos="10515600" algn="l"/>
              </a:tabLst>
              <a:defRPr lang="hu-HU" sz="1600" b="1" i="0" u="none" strike="noStrike" baseline="0">
                <a:ln>
                  <a:noFill/>
                </a:ln>
                <a:solidFill>
                  <a:srgbClr val="FF66CC"/>
                </a:solidFill>
                <a:latin typeface="Verdana" pitchFamily="34"/>
                <a:ea typeface="Arial" pitchFamily="34"/>
                <a:cs typeface="Arial" pitchFamily="34"/>
              </a:defRPr>
            </a:lvl9pPr>
          </a:lstStyle>
          <a:p>
            <a:pPr lvl="0"/>
            <a:r>
              <a:rPr lang="hu-HU" dirty="0"/>
              <a:t>Mintaszöveg szerkesztése</a:t>
            </a:r>
          </a:p>
          <a:p>
            <a:pPr lvl="1"/>
            <a:r>
              <a:rPr lang="hu-HU" dirty="0"/>
              <a:t>Második szint</a:t>
            </a:r>
          </a:p>
          <a:p>
            <a:pPr lvl="2"/>
            <a:r>
              <a:rPr lang="hu-HU" dirty="0"/>
              <a:t>Harmadik szint</a:t>
            </a:r>
          </a:p>
          <a:p>
            <a:pPr lvl="3"/>
            <a:r>
              <a:rPr lang="hu-HU" dirty="0"/>
              <a:t>Negyedik szint</a:t>
            </a:r>
          </a:p>
          <a:p>
            <a:pPr lvl="4"/>
            <a:r>
              <a:rPr lang="hu-HU" dirty="0"/>
              <a:t>Ötödik szint</a:t>
            </a:r>
          </a:p>
        </p:txBody>
      </p:sp>
      <p:sp>
        <p:nvSpPr>
          <p:cNvPr id="18" name="Szabadkézi sokszög 17"/>
          <p:cNvSpPr/>
          <p:nvPr/>
        </p:nvSpPr>
        <p:spPr>
          <a:xfrm>
            <a:off x="4071960" y="6309320"/>
            <a:ext cx="979560" cy="4334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none" lIns="90000" tIns="45000" rIns="90000" bIns="45000" anchor="t" anchorCtr="0" compatLnSpc="0"/>
          <a:lstStyle/>
          <a:p>
            <a:pPr marL="0" marR="0" lvl="0" indent="0" algn="ctr" rtl="0" hangingPunct="0">
              <a:lnSpc>
                <a:spcPct val="100000"/>
              </a:lnSpc>
              <a:buNone/>
              <a:tabLst/>
            </a:pPr>
            <a:endParaRPr lang="hu-HU" sz="1200">
              <a:solidFill>
                <a:srgbClr val="FFFFFF"/>
              </a:solidFill>
              <a:latin typeface="Verdana" pitchFamily="34"/>
              <a:ea typeface="Arial Unicode MS" pitchFamily="2"/>
              <a:cs typeface="Tahoma" pitchFamily="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marL="0" marR="0" lvl="0" indent="0" algn="ctr" rtl="0" hangingPunct="1">
        <a:lnSpc>
          <a:spcPct val="97000"/>
        </a:lnSpc>
        <a:spcBef>
          <a:spcPts val="0"/>
        </a:spcBef>
        <a:spcAft>
          <a:spcPts val="0"/>
        </a:spcAft>
        <a:buFontTx/>
        <a:buNone/>
        <a:tabLst>
          <a:tab pos="0" algn="l"/>
          <a:tab pos="457200" algn="l"/>
          <a:tab pos="914400" algn="l"/>
          <a:tab pos="1371599" algn="l"/>
          <a:tab pos="1828800" algn="l"/>
          <a:tab pos="2286000" algn="l"/>
          <a:tab pos="2743199" algn="l"/>
          <a:tab pos="3200400" algn="l"/>
          <a:tab pos="3657600" algn="l"/>
          <a:tab pos="4114800" algn="l"/>
          <a:tab pos="4572000" algn="l"/>
          <a:tab pos="5029200" algn="l"/>
          <a:tab pos="5486399" algn="l"/>
          <a:tab pos="5943600" algn="l"/>
          <a:tab pos="6400799" algn="l"/>
          <a:tab pos="6858000" algn="l"/>
          <a:tab pos="7315200" algn="l"/>
          <a:tab pos="7772400" algn="l"/>
          <a:tab pos="8229600" algn="l"/>
          <a:tab pos="8686800" algn="l"/>
          <a:tab pos="9144000" algn="l"/>
        </a:tabLst>
        <a:defRPr lang="hu-HU" sz="3200" b="1" i="0" u="none" strike="noStrike" baseline="0">
          <a:ln>
            <a:noFill/>
          </a:ln>
          <a:solidFill>
            <a:srgbClr val="FFFF00"/>
          </a:solidFill>
          <a:latin typeface="Verdana" pitchFamily="34"/>
          <a:ea typeface="Arial" pitchFamily="34"/>
          <a:cs typeface="Arial" pitchFamily="34"/>
        </a:defRPr>
      </a:lvl1pPr>
    </p:titleStyle>
    <p:bodyStyle>
      <a:lvl1pPr marL="0" marR="0" indent="0" algn="l" rtl="0" hangingPunct="1">
        <a:lnSpc>
          <a:spcPct val="97000"/>
        </a:lnSpc>
        <a:spcBef>
          <a:spcPts val="598"/>
        </a:spcBef>
        <a:spcAft>
          <a:spcPts val="0"/>
        </a:spcAft>
        <a:buFontTx/>
        <a:buNone/>
        <a:tabLst>
          <a:tab pos="311040" algn="l"/>
          <a:tab pos="456840" algn="l"/>
          <a:tab pos="914040" algn="l"/>
          <a:tab pos="1371240" algn="l"/>
          <a:tab pos="1828440" algn="l"/>
          <a:tab pos="2285640" algn="l"/>
          <a:tab pos="2742840" algn="l"/>
          <a:tab pos="3200040" algn="l"/>
          <a:tab pos="3657240" algn="l"/>
          <a:tab pos="4114440" algn="l"/>
          <a:tab pos="4571640" algn="l"/>
          <a:tab pos="5028840" algn="l"/>
          <a:tab pos="5486040" algn="l"/>
          <a:tab pos="5943240" algn="l"/>
          <a:tab pos="6400440" algn="l"/>
          <a:tab pos="6857640" algn="l"/>
          <a:tab pos="7314839" algn="l"/>
          <a:tab pos="7772039" algn="l"/>
          <a:tab pos="8229239" algn="l"/>
          <a:tab pos="8686439" algn="l"/>
          <a:tab pos="9143640" algn="l"/>
        </a:tabLst>
        <a:defRPr lang="hu-HU" sz="2400" b="1" i="0" u="none" strike="noStrike" baseline="0">
          <a:ln>
            <a:noFill/>
          </a:ln>
          <a:solidFill>
            <a:srgbClr val="FFFFFF"/>
          </a:solidFill>
          <a:latin typeface="Verdana" pitchFamily="34"/>
          <a:cs typeface="Arial" pitchFamily="34"/>
        </a:defRPr>
      </a:lvl1pPr>
      <a:lvl2pPr marL="457200" indent="0">
        <a:buFontTx/>
        <a:buNone/>
        <a:defRPr/>
      </a:lvl2pPr>
      <a:lvl3pPr marL="914400" indent="0">
        <a:buFontTx/>
        <a:buNone/>
        <a:defRPr/>
      </a:lvl3pPr>
      <a:lvl4pPr marL="1371599" indent="0">
        <a:buFontTx/>
        <a:buNone/>
        <a:defRPr/>
      </a:lvl4pPr>
      <a:lvl5pPr marL="1828800" indent="0">
        <a:buFontTx/>
        <a:buNone/>
        <a:defRPr/>
      </a:lvl5pPr>
    </p:bodyStyle>
    <p:otherStyle/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https://arxiv.org/abs/2405.06733" TargetMode="External"/><Relationship Id="rId3" Type="http://schemas.openxmlformats.org/officeDocument/2006/relationships/image" Target="../media/image1.png"/><Relationship Id="rId7" Type="http://schemas.openxmlformats.org/officeDocument/2006/relationships/hyperlink" Target="https://doi.org/10.3390/universe10060264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arxiv.org/abs/2405.06733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arxiv.org/abs/2405.06733" TargetMode="Externa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4.png"/><Relationship Id="rId4" Type="http://schemas.openxmlformats.org/officeDocument/2006/relationships/image" Target="../media/image3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5.png"/><Relationship Id="rId4" Type="http://schemas.openxmlformats.org/officeDocument/2006/relationships/hyperlink" Target="https://arxiv.org/abs/2405.06733" TargetMode="Externa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arxiv.org/abs/2405.06733" TargetMode="Externa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1.png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3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Relationship Id="rId5" Type="http://schemas.openxmlformats.org/officeDocument/2006/relationships/hyperlink" Target="https://arxiv.org/abs/2005.14319" TargetMode="External"/><Relationship Id="rId4" Type="http://schemas.openxmlformats.org/officeDocument/2006/relationships/image" Target="../media/image47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0.png"/><Relationship Id="rId3" Type="http://schemas.openxmlformats.org/officeDocument/2006/relationships/image" Target="../media/image48.png"/><Relationship Id="rId7" Type="http://schemas.openxmlformats.org/officeDocument/2006/relationships/hyperlink" Target="https://link.springer.com/article/10.1140/epjc/s10052-022-10770-7#citeas" TargetMode="External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9.png"/><Relationship Id="rId5" Type="http://schemas.openxmlformats.org/officeDocument/2006/relationships/hyperlink" Target="https://doi.org/10.1140/epjc/s10052-022-10065-x" TargetMode="External"/><Relationship Id="rId4" Type="http://schemas.openxmlformats.org/officeDocument/2006/relationships/hyperlink" Target="https://link.springer.com/article/10.1140/epjc/s10052-022-10065-x" TargetMode="External"/><Relationship Id="rId9" Type="http://schemas.openxmlformats.org/officeDocument/2006/relationships/image" Target="../media/image51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5.emf"/><Relationship Id="rId5" Type="http://schemas.openxmlformats.org/officeDocument/2006/relationships/image" Target="../media/image54.png"/><Relationship Id="rId4" Type="http://schemas.openxmlformats.org/officeDocument/2006/relationships/image" Target="../media/image53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7" Type="http://schemas.openxmlformats.org/officeDocument/2006/relationships/image" Target="../media/image52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8.png"/><Relationship Id="rId5" Type="http://schemas.openxmlformats.org/officeDocument/2006/relationships/image" Target="../media/image57.png"/><Relationship Id="rId4" Type="http://schemas.openxmlformats.org/officeDocument/2006/relationships/image" Target="../media/image56.png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1.png"/><Relationship Id="rId3" Type="http://schemas.openxmlformats.org/officeDocument/2006/relationships/image" Target="../media/image28.png"/><Relationship Id="rId7" Type="http://schemas.openxmlformats.org/officeDocument/2006/relationships/image" Target="../media/image60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7.png"/><Relationship Id="rId5" Type="http://schemas.openxmlformats.org/officeDocument/2006/relationships/image" Target="../media/image59.png"/><Relationship Id="rId4" Type="http://schemas.openxmlformats.org/officeDocument/2006/relationships/image" Target="../media/image56.png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67.png"/><Relationship Id="rId3" Type="http://schemas.openxmlformats.org/officeDocument/2006/relationships/image" Target="../media/image62.png"/><Relationship Id="rId7" Type="http://schemas.openxmlformats.org/officeDocument/2006/relationships/image" Target="../media/image66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5.png"/><Relationship Id="rId5" Type="http://schemas.openxmlformats.org/officeDocument/2006/relationships/image" Target="../media/image64.png"/><Relationship Id="rId4" Type="http://schemas.openxmlformats.org/officeDocument/2006/relationships/image" Target="../media/image63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0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claymath.org/millennium-problems/rules/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emf"/><Relationship Id="rId4" Type="http://schemas.openxmlformats.org/officeDocument/2006/relationships/image" Target="../media/image7.emf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0.png"/><Relationship Id="rId4" Type="http://schemas.openxmlformats.org/officeDocument/2006/relationships/image" Target="../media/image71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6.png"/><Relationship Id="rId5" Type="http://schemas.openxmlformats.org/officeDocument/2006/relationships/image" Target="../media/image75.png"/><Relationship Id="rId4" Type="http://schemas.openxmlformats.org/officeDocument/2006/relationships/image" Target="../media/image74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1.png"/><Relationship Id="rId4" Type="http://schemas.openxmlformats.org/officeDocument/2006/relationships/image" Target="../media/image78.png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image" Target="../media/image83.emf"/><Relationship Id="rId3" Type="http://schemas.openxmlformats.org/officeDocument/2006/relationships/image" Target="../media/image55.emf"/><Relationship Id="rId7" Type="http://schemas.openxmlformats.org/officeDocument/2006/relationships/image" Target="../media/image82.emf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1.emf"/><Relationship Id="rId11" Type="http://schemas.openxmlformats.org/officeDocument/2006/relationships/image" Target="../media/image53.png"/><Relationship Id="rId5" Type="http://schemas.openxmlformats.org/officeDocument/2006/relationships/image" Target="../media/image80.emf"/><Relationship Id="rId10" Type="http://schemas.openxmlformats.org/officeDocument/2006/relationships/image" Target="../media/image85.png"/><Relationship Id="rId4" Type="http://schemas.openxmlformats.org/officeDocument/2006/relationships/image" Target="../media/image79.emf"/><Relationship Id="rId9" Type="http://schemas.openxmlformats.org/officeDocument/2006/relationships/image" Target="../media/image84.emf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emf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8.emf"/><Relationship Id="rId5" Type="http://schemas.openxmlformats.org/officeDocument/2006/relationships/image" Target="../media/image87.emf"/><Relationship Id="rId4" Type="http://schemas.openxmlformats.org/officeDocument/2006/relationships/image" Target="../media/image86.emf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0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1.emf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emf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doi.org/10.1051/epjconf/202023506002" TargetMode="Externa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https://doi.org/10.1140/epjc/s10052-021-09381-5" TargetMode="External"/><Relationship Id="rId13" Type="http://schemas.openxmlformats.org/officeDocument/2006/relationships/image" Target="../media/image14.png"/><Relationship Id="rId3" Type="http://schemas.openxmlformats.org/officeDocument/2006/relationships/image" Target="../media/image10.png"/><Relationship Id="rId7" Type="http://schemas.openxmlformats.org/officeDocument/2006/relationships/hyperlink" Target="https://link.springer.com/article/10.1140%2Fepjc%2Fs10052-021-09381-5#article-info" TargetMode="External"/><Relationship Id="rId12" Type="http://schemas.openxmlformats.org/officeDocument/2006/relationships/image" Target="../media/image1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doi.org/10.1140/epjc/s10052-021-08867-6" TargetMode="External"/><Relationship Id="rId11" Type="http://schemas.openxmlformats.org/officeDocument/2006/relationships/hyperlink" Target="https://doi.org/10.1103/PhysRevLett.127.062003" TargetMode="External"/><Relationship Id="rId5" Type="http://schemas.openxmlformats.org/officeDocument/2006/relationships/hyperlink" Target="https://link.springer.com/article/10.1140%2Fepjc%2Fs10052-021-08867-6#article-info" TargetMode="External"/><Relationship Id="rId10" Type="http://schemas.openxmlformats.org/officeDocument/2006/relationships/hyperlink" Target="https://journals.aps.org/prl/abstract/10.1103/PhysRevLett.127.062003" TargetMode="External"/><Relationship Id="rId4" Type="http://schemas.openxmlformats.org/officeDocument/2006/relationships/image" Target="../media/image11.png"/><Relationship Id="rId9" Type="http://schemas.openxmlformats.org/officeDocument/2006/relationships/image" Target="../media/image12.png"/><Relationship Id="rId1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5" Type="http://schemas.openxmlformats.org/officeDocument/2006/relationships/hyperlink" Target="https://doi.org/10.1140/epjc/s10052-021-08867-6" TargetMode="External"/><Relationship Id="rId4" Type="http://schemas.openxmlformats.org/officeDocument/2006/relationships/image" Target="../media/image17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hyperlink" Target="https://doi.org/10.1140/epjc/s10052-022-10770-7" TargetMode="External"/><Relationship Id="rId3" Type="http://schemas.openxmlformats.org/officeDocument/2006/relationships/image" Target="../media/image18.png"/><Relationship Id="rId7" Type="http://schemas.openxmlformats.org/officeDocument/2006/relationships/image" Target="../media/image21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emf"/><Relationship Id="rId5" Type="http://schemas.openxmlformats.org/officeDocument/2006/relationships/image" Target="../media/image19.emf"/><Relationship Id="rId4" Type="http://schemas.openxmlformats.org/officeDocument/2006/relationships/hyperlink" Target="https://doi.org/10.1140/epjc/s10052-021-09381-5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arxiv.org/abs/2405.06733" TargetMode="External"/><Relationship Id="rId5" Type="http://schemas.openxmlformats.org/officeDocument/2006/relationships/hyperlink" Target="https://doi.org/10.3390/universe10060264" TargetMode="External"/><Relationship Id="rId4" Type="http://schemas.openxmlformats.org/officeDocument/2006/relationships/image" Target="../media/image2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emf"/><Relationship Id="rId7" Type="http://schemas.openxmlformats.org/officeDocument/2006/relationships/image" Target="../media/image2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png"/><Relationship Id="rId5" Type="http://schemas.openxmlformats.org/officeDocument/2006/relationships/image" Target="../media/image26.emf"/><Relationship Id="rId4" Type="http://schemas.openxmlformats.org/officeDocument/2006/relationships/image" Target="../media/image2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 txBox="1">
            <a:spLocks noGrp="1"/>
          </p:cNvSpPr>
          <p:nvPr>
            <p:ph type="title" idx="4294967295"/>
          </p:nvPr>
        </p:nvSpPr>
        <p:spPr>
          <a:xfrm>
            <a:off x="0" y="82587"/>
            <a:ext cx="9144000" cy="553998"/>
          </a:xfrm>
        </p:spPr>
        <p:txBody>
          <a:bodyPr>
            <a:spAutoFit/>
          </a:bodyPr>
          <a:lstStyle>
            <a:defPPr lvl="0">
              <a:buClr>
                <a:srgbClr val="FF9900"/>
              </a:buClr>
              <a:buSzPct val="100000"/>
              <a:buFont typeface="Arial Rounded MT Bold" pitchFamily="34"/>
              <a:buNone/>
            </a:defPPr>
            <a:lvl1pPr lvl="0">
              <a:buClr>
                <a:srgbClr val="FF9900"/>
              </a:buClr>
              <a:buSzPct val="100000"/>
              <a:buFont typeface="Arial Rounded MT Bold" pitchFamily="34"/>
              <a:buChar char="•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>
              <a:lnSpc>
                <a:spcPct val="100000"/>
              </a:lnSpc>
              <a:buNone/>
            </a:pPr>
            <a:r>
              <a:rPr lang="hu-HU" sz="3600" dirty="0"/>
              <a:t>ODDERON EXCHANGE </a:t>
            </a:r>
            <a:endParaRPr lang="hu-HU" sz="3600" dirty="0">
              <a:effectLst>
                <a:outerShdw dist="17961" dir="2700000">
                  <a:scrgbClr r="0" g="0" b="0"/>
                </a:outerShdw>
              </a:effectLst>
            </a:endParaRPr>
          </a:p>
        </p:txBody>
      </p:sp>
      <p:sp>
        <p:nvSpPr>
          <p:cNvPr id="3" name="Szöveg helye 2"/>
          <p:cNvSpPr txBox="1">
            <a:spLocks noGrp="1"/>
          </p:cNvSpPr>
          <p:nvPr>
            <p:ph type="body" idx="4294967295"/>
          </p:nvPr>
        </p:nvSpPr>
        <p:spPr>
          <a:xfrm>
            <a:off x="2677" y="1268760"/>
            <a:ext cx="9144000" cy="5027400"/>
          </a:xfrm>
        </p:spPr>
        <p:txBody>
          <a:bodyPr wrap="square" lIns="92160" tIns="46080" rIns="92160" bIns="46080" anchor="t" anchorCtr="0"/>
          <a:lstStyle>
            <a:defPPr marL="311040" marR="0" lvl="0" indent="-311040" algn="l" rtl="0" hangingPunct="1">
              <a:lnSpc>
                <a:spcPct val="97000"/>
              </a:lnSpc>
              <a:spcBef>
                <a:spcPts val="598"/>
              </a:spcBef>
              <a:spcAft>
                <a:spcPts val="0"/>
              </a:spcAft>
              <a:buClr>
                <a:srgbClr val="FFFFFF"/>
              </a:buClr>
              <a:buSzPct val="45000"/>
              <a:buFont typeface="Wingdings" pitchFamily="2"/>
              <a:buNone/>
              <a:tabLst>
                <a:tab pos="311040" algn="l"/>
                <a:tab pos="456840" algn="l"/>
                <a:tab pos="914040" algn="l"/>
                <a:tab pos="1371240" algn="l"/>
                <a:tab pos="1828440" algn="l"/>
                <a:tab pos="2285640" algn="l"/>
                <a:tab pos="2742840" algn="l"/>
                <a:tab pos="3200040" algn="l"/>
                <a:tab pos="3657240" algn="l"/>
                <a:tab pos="4114440" algn="l"/>
                <a:tab pos="4571640" algn="l"/>
                <a:tab pos="5028840" algn="l"/>
                <a:tab pos="5486040" algn="l"/>
                <a:tab pos="5943240" algn="l"/>
                <a:tab pos="6400440" algn="l"/>
                <a:tab pos="6857640" algn="l"/>
                <a:tab pos="7314839" algn="l"/>
                <a:tab pos="7772039" algn="l"/>
                <a:tab pos="8229239" algn="l"/>
                <a:tab pos="8686439" algn="l"/>
                <a:tab pos="9143640" algn="l"/>
              </a:tabLst>
              <a:defRPr lang="hu-HU" sz="2400" b="1" i="0" u="none" strike="noStrike" baseline="0">
                <a:ln>
                  <a:noFill/>
                </a:ln>
                <a:solidFill>
                  <a:srgbClr val="FFFFFF"/>
                </a:solidFill>
                <a:latin typeface="Verdana" pitchFamily="34"/>
                <a:ea typeface="Arial" pitchFamily="34"/>
                <a:cs typeface="Arial" pitchFamily="34"/>
              </a:defRPr>
            </a:defPPr>
            <a:lvl1pPr marL="311040" marR="0" lvl="0" indent="-311040" algn="l" rtl="0" hangingPunct="1">
              <a:lnSpc>
                <a:spcPct val="97000"/>
              </a:lnSpc>
              <a:spcBef>
                <a:spcPts val="598"/>
              </a:spcBef>
              <a:spcAft>
                <a:spcPts val="0"/>
              </a:spcAft>
              <a:buClr>
                <a:srgbClr val="FFFFFF"/>
              </a:buClr>
              <a:buSzPct val="45000"/>
              <a:buFont typeface="Wingdings" pitchFamily="2"/>
              <a:buChar char=""/>
              <a:tabLst>
                <a:tab pos="311040" algn="l"/>
                <a:tab pos="456840" algn="l"/>
                <a:tab pos="914040" algn="l"/>
                <a:tab pos="1371240" algn="l"/>
                <a:tab pos="1828440" algn="l"/>
                <a:tab pos="2285640" algn="l"/>
                <a:tab pos="2742840" algn="l"/>
                <a:tab pos="3200040" algn="l"/>
                <a:tab pos="3657240" algn="l"/>
                <a:tab pos="4114440" algn="l"/>
                <a:tab pos="4571640" algn="l"/>
                <a:tab pos="5028840" algn="l"/>
                <a:tab pos="5486040" algn="l"/>
                <a:tab pos="5943240" algn="l"/>
                <a:tab pos="6400440" algn="l"/>
                <a:tab pos="6857640" algn="l"/>
                <a:tab pos="7314839" algn="l"/>
                <a:tab pos="7772039" algn="l"/>
                <a:tab pos="8229239" algn="l"/>
                <a:tab pos="8686439" algn="l"/>
                <a:tab pos="9143640" algn="l"/>
              </a:tabLst>
              <a:defRPr lang="hu-HU" sz="2400" b="1" i="0" u="none" strike="noStrike" baseline="0">
                <a:ln>
                  <a:noFill/>
                </a:ln>
                <a:solidFill>
                  <a:srgbClr val="FFFFFF"/>
                </a:solidFill>
                <a:latin typeface="Verdana" pitchFamily="34"/>
                <a:ea typeface="Arial" pitchFamily="34"/>
                <a:cs typeface="Arial" pitchFamily="34"/>
              </a:defRPr>
            </a:lvl1pPr>
            <a:lvl2pPr marL="711000" marR="0" lvl="1" indent="-253800" algn="l" rtl="0" hangingPunct="1">
              <a:lnSpc>
                <a:spcPct val="97000"/>
              </a:lnSpc>
              <a:spcBef>
                <a:spcPts val="499"/>
              </a:spcBef>
              <a:spcAft>
                <a:spcPts val="0"/>
              </a:spcAft>
              <a:buClr>
                <a:srgbClr val="FFFF0D"/>
              </a:buClr>
              <a:buSzPct val="45000"/>
              <a:buFont typeface="Wingdings" pitchFamily="2"/>
              <a:buChar char=""/>
              <a:tabLst>
                <a:tab pos="711000" algn="l"/>
                <a:tab pos="914040" algn="l"/>
                <a:tab pos="1371240" algn="l"/>
                <a:tab pos="1828440" algn="l"/>
                <a:tab pos="2285639" algn="l"/>
                <a:tab pos="2742839" algn="l"/>
                <a:tab pos="3200040" algn="l"/>
                <a:tab pos="3657239" algn="l"/>
                <a:tab pos="4114440" algn="l"/>
                <a:tab pos="4571639" algn="l"/>
                <a:tab pos="5028840" algn="l"/>
                <a:tab pos="5486040" algn="l"/>
                <a:tab pos="5943240" algn="l"/>
                <a:tab pos="6400440" algn="l"/>
                <a:tab pos="6857640" algn="l"/>
                <a:tab pos="7314840" algn="l"/>
                <a:tab pos="7772040" algn="l"/>
                <a:tab pos="8229240" algn="l"/>
                <a:tab pos="8686440" algn="l"/>
                <a:tab pos="9143640" algn="l"/>
                <a:tab pos="9600840" algn="l"/>
              </a:tabLst>
              <a:defRPr lang="hu-HU" sz="2000" b="1" i="0" u="none" strike="noStrike" baseline="0">
                <a:ln>
                  <a:noFill/>
                </a:ln>
                <a:solidFill>
                  <a:srgbClr val="FFFF0D"/>
                </a:solidFill>
                <a:latin typeface="Verdana" pitchFamily="34"/>
                <a:ea typeface="Arial" pitchFamily="34"/>
                <a:cs typeface="Arial" pitchFamily="34"/>
              </a:defRPr>
            </a:lvl2pPr>
            <a:lvl3pPr marL="1143000" marR="0" lvl="2" indent="-228600" algn="l" rtl="0" hangingPunct="1">
              <a:lnSpc>
                <a:spcPct val="97000"/>
              </a:lnSpc>
              <a:spcBef>
                <a:spcPts val="448"/>
              </a:spcBef>
              <a:spcAft>
                <a:spcPts val="0"/>
              </a:spcAft>
              <a:buClr>
                <a:srgbClr val="FFCC66"/>
              </a:buClr>
              <a:buSzPct val="45000"/>
              <a:buFont typeface="Wingdings" pitchFamily="2"/>
              <a:buChar char=""/>
              <a:tabLst>
                <a:tab pos="1143000" algn="l"/>
                <a:tab pos="1371600" algn="l"/>
                <a:tab pos="1828799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799" algn="l"/>
                <a:tab pos="9143999" algn="l"/>
                <a:tab pos="9601200" algn="l"/>
                <a:tab pos="10058399" algn="l"/>
              </a:tabLst>
              <a:defRPr lang="hu-HU" sz="1800" b="1" i="0" u="none" strike="noStrike" baseline="0">
                <a:ln>
                  <a:noFill/>
                </a:ln>
                <a:solidFill>
                  <a:srgbClr val="FFCC66"/>
                </a:solidFill>
                <a:latin typeface="Verdana" pitchFamily="34"/>
                <a:ea typeface="Arial" pitchFamily="34"/>
                <a:cs typeface="Arial" pitchFamily="34"/>
              </a:defRPr>
            </a:lvl3pPr>
            <a:lvl4pPr marL="1600199" marR="0" lvl="3" indent="-228600" algn="l" rtl="0" hangingPunct="1">
              <a:lnSpc>
                <a:spcPct val="97000"/>
              </a:lnSpc>
              <a:spcBef>
                <a:spcPts val="400"/>
              </a:spcBef>
              <a:spcAft>
                <a:spcPts val="0"/>
              </a:spcAft>
              <a:buClr>
                <a:srgbClr val="FF6600"/>
              </a:buClr>
              <a:buSzPct val="45000"/>
              <a:buFont typeface="Wingdings" pitchFamily="2"/>
              <a:buChar char=""/>
              <a:tabLst>
                <a:tab pos="1600200" algn="l"/>
                <a:tab pos="1828800" algn="l"/>
                <a:tab pos="2285999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3999" algn="l"/>
                <a:tab pos="9601199" algn="l"/>
                <a:tab pos="10058400" algn="l"/>
                <a:tab pos="10515599" algn="l"/>
              </a:tabLst>
              <a:defRPr lang="hu-HU" sz="1600" b="1" i="0" u="none" strike="noStrike" baseline="0">
                <a:ln>
                  <a:noFill/>
                </a:ln>
                <a:solidFill>
                  <a:srgbClr val="FF6600"/>
                </a:solidFill>
                <a:latin typeface="Verdana" pitchFamily="34"/>
                <a:ea typeface="Arial" pitchFamily="34"/>
                <a:cs typeface="Arial" pitchFamily="34"/>
              </a:defRPr>
            </a:lvl4pPr>
            <a:lvl5pPr marL="2057400" marR="0" lvl="4" indent="-228600" algn="l" rtl="0" hangingPunct="1">
              <a:lnSpc>
                <a:spcPct val="97000"/>
              </a:lnSpc>
              <a:spcBef>
                <a:spcPts val="400"/>
              </a:spcBef>
              <a:spcAft>
                <a:spcPts val="0"/>
              </a:spcAft>
              <a:buClr>
                <a:srgbClr val="FF6600"/>
              </a:buClr>
              <a:buSzPct val="45000"/>
              <a:buFont typeface="Wingdings" pitchFamily="2"/>
              <a:buChar char=""/>
              <a:tabLst>
                <a:tab pos="20574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199" algn="l"/>
                <a:tab pos="10058399" algn="l"/>
                <a:tab pos="10515600" algn="l"/>
              </a:tabLst>
              <a:defRPr lang="hu-HU" sz="1600" b="1" i="0" u="none" strike="noStrike" baseline="0">
                <a:ln>
                  <a:noFill/>
                </a:ln>
                <a:solidFill>
                  <a:srgbClr val="FF66CC"/>
                </a:solidFill>
                <a:latin typeface="Verdana" pitchFamily="34"/>
                <a:ea typeface="Arial" pitchFamily="34"/>
                <a:cs typeface="Arial" pitchFamily="34"/>
              </a:defRPr>
            </a:lvl5pPr>
            <a:lvl6pPr marL="2057400" marR="0" lvl="5" indent="-228600" algn="l" rtl="0" hangingPunct="1">
              <a:lnSpc>
                <a:spcPct val="97000"/>
              </a:lnSpc>
              <a:spcBef>
                <a:spcPts val="400"/>
              </a:spcBef>
              <a:spcAft>
                <a:spcPts val="0"/>
              </a:spcAft>
              <a:buClr>
                <a:srgbClr val="FF6600"/>
              </a:buClr>
              <a:buSzPct val="45000"/>
              <a:buFont typeface="Wingdings" pitchFamily="2"/>
              <a:buChar char=""/>
              <a:tabLst>
                <a:tab pos="20574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199" algn="l"/>
                <a:tab pos="10058399" algn="l"/>
                <a:tab pos="10515600" algn="l"/>
              </a:tabLst>
              <a:defRPr lang="hu-HU" sz="1600" b="1" i="0" u="none" strike="noStrike" baseline="0">
                <a:ln>
                  <a:noFill/>
                </a:ln>
                <a:solidFill>
                  <a:srgbClr val="FF66CC"/>
                </a:solidFill>
                <a:latin typeface="Verdana" pitchFamily="34"/>
                <a:ea typeface="Arial" pitchFamily="34"/>
                <a:cs typeface="Arial" pitchFamily="34"/>
              </a:defRPr>
            </a:lvl6pPr>
            <a:lvl7pPr marL="2057400" marR="0" lvl="6" indent="-228600" algn="l" rtl="0" hangingPunct="1">
              <a:lnSpc>
                <a:spcPct val="97000"/>
              </a:lnSpc>
              <a:spcBef>
                <a:spcPts val="400"/>
              </a:spcBef>
              <a:spcAft>
                <a:spcPts val="0"/>
              </a:spcAft>
              <a:buClr>
                <a:srgbClr val="FF6600"/>
              </a:buClr>
              <a:buSzPct val="45000"/>
              <a:buFont typeface="Wingdings" pitchFamily="2"/>
              <a:buChar char=""/>
              <a:tabLst>
                <a:tab pos="20574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199" algn="l"/>
                <a:tab pos="10058399" algn="l"/>
                <a:tab pos="10515600" algn="l"/>
              </a:tabLst>
              <a:defRPr lang="hu-HU" sz="1600" b="1" i="0" u="none" strike="noStrike" baseline="0">
                <a:ln>
                  <a:noFill/>
                </a:ln>
                <a:solidFill>
                  <a:srgbClr val="FF66CC"/>
                </a:solidFill>
                <a:latin typeface="Verdana" pitchFamily="34"/>
                <a:ea typeface="Arial" pitchFamily="34"/>
                <a:cs typeface="Arial" pitchFamily="34"/>
              </a:defRPr>
            </a:lvl7pPr>
            <a:lvl8pPr marL="2057400" marR="0" lvl="7" indent="-228600" algn="l" rtl="0" hangingPunct="1">
              <a:lnSpc>
                <a:spcPct val="97000"/>
              </a:lnSpc>
              <a:spcBef>
                <a:spcPts val="400"/>
              </a:spcBef>
              <a:spcAft>
                <a:spcPts val="0"/>
              </a:spcAft>
              <a:buClr>
                <a:srgbClr val="FF6600"/>
              </a:buClr>
              <a:buSzPct val="45000"/>
              <a:buFont typeface="Wingdings" pitchFamily="2"/>
              <a:buChar char=""/>
              <a:tabLst>
                <a:tab pos="20574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199" algn="l"/>
                <a:tab pos="10058399" algn="l"/>
                <a:tab pos="10515600" algn="l"/>
              </a:tabLst>
              <a:defRPr lang="hu-HU" sz="1600" b="1" i="0" u="none" strike="noStrike" baseline="0">
                <a:ln>
                  <a:noFill/>
                </a:ln>
                <a:solidFill>
                  <a:srgbClr val="FF66CC"/>
                </a:solidFill>
                <a:latin typeface="Verdana" pitchFamily="34"/>
                <a:ea typeface="Arial" pitchFamily="34"/>
                <a:cs typeface="Arial" pitchFamily="34"/>
              </a:defRPr>
            </a:lvl8pPr>
            <a:lvl9pPr marL="2057400" marR="0" lvl="8" indent="-228600" algn="l" rtl="0" hangingPunct="1">
              <a:lnSpc>
                <a:spcPct val="97000"/>
              </a:lnSpc>
              <a:spcBef>
                <a:spcPts val="400"/>
              </a:spcBef>
              <a:spcAft>
                <a:spcPts val="0"/>
              </a:spcAft>
              <a:buClr>
                <a:srgbClr val="FF6600"/>
              </a:buClr>
              <a:buSzPct val="45000"/>
              <a:buFont typeface="Wingdings" pitchFamily="2"/>
              <a:buChar char=""/>
              <a:tabLst>
                <a:tab pos="20574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199" algn="l"/>
                <a:tab pos="10058399" algn="l"/>
                <a:tab pos="10515600" algn="l"/>
              </a:tabLst>
              <a:defRPr lang="hu-HU" sz="1600" b="1" i="0" u="none" strike="noStrike" baseline="0">
                <a:ln>
                  <a:noFill/>
                </a:ln>
                <a:solidFill>
                  <a:srgbClr val="FF66CC"/>
                </a:solidFill>
                <a:latin typeface="Verdana" pitchFamily="34"/>
                <a:ea typeface="Arial" pitchFamily="34"/>
                <a:cs typeface="Arial" pitchFamily="34"/>
              </a:defRPr>
            </a:lvl9pPr>
          </a:lstStyle>
          <a:p>
            <a:pPr lvl="0" algn="ctr">
              <a:lnSpc>
                <a:spcPct val="87000"/>
              </a:lnSpc>
              <a:spcBef>
                <a:spcPts val="799"/>
              </a:spcBef>
              <a:buNone/>
            </a:pPr>
            <a:r>
              <a:rPr lang="hu-HU" sz="1800" dirty="0">
                <a:effectLst>
                  <a:outerShdw dist="17961" dir="2700000">
                    <a:scrgbClr r="0" g="0" b="0"/>
                  </a:outerShdw>
                </a:effectLst>
              </a:rPr>
              <a:t>T. </a:t>
            </a:r>
            <a:r>
              <a:rPr lang="en-GB" sz="1800" dirty="0" err="1">
                <a:effectLst>
                  <a:outerShdw dist="17961" dir="2700000">
                    <a:scrgbClr r="0" g="0" b="0"/>
                  </a:outerShdw>
                </a:effectLst>
              </a:rPr>
              <a:t>Csörgő</a:t>
            </a:r>
            <a:r>
              <a:rPr lang="hu-HU" sz="1800" baseline="30000" dirty="0">
                <a:effectLst>
                  <a:outerShdw dist="17961" dir="2700000">
                    <a:scrgbClr r="0" g="0" b="0"/>
                  </a:outerShdw>
                </a:effectLst>
              </a:rPr>
              <a:t>1,2 </a:t>
            </a:r>
            <a:r>
              <a:rPr lang="hu-HU" sz="1800" dirty="0">
                <a:effectLst>
                  <a:outerShdw dist="17961" dir="2700000">
                    <a:scrgbClr r="0" g="0" b="0"/>
                  </a:outerShdw>
                </a:effectLst>
              </a:rPr>
              <a:t>, T. Novák</a:t>
            </a:r>
            <a:r>
              <a:rPr lang="hu-HU" sz="1800" baseline="30000" dirty="0">
                <a:effectLst>
                  <a:outerShdw dist="17961" dir="2700000">
                    <a:scrgbClr r="0" g="0" b="0"/>
                  </a:outerShdw>
                </a:effectLst>
              </a:rPr>
              <a:t>2</a:t>
            </a:r>
            <a:r>
              <a:rPr lang="hu-HU" sz="1800" dirty="0">
                <a:effectLst>
                  <a:outerShdw dist="17961" dir="2700000">
                    <a:scrgbClr r="0" g="0" b="0"/>
                  </a:outerShdw>
                </a:effectLst>
              </a:rPr>
              <a:t>, R. </a:t>
            </a:r>
            <a:r>
              <a:rPr lang="hu-HU" sz="1800" dirty="0" err="1">
                <a:effectLst>
                  <a:outerShdw dist="17961" dir="2700000">
                    <a:scrgbClr r="0" g="0" b="0"/>
                  </a:outerShdw>
                </a:effectLst>
              </a:rPr>
              <a:t>Pasechnik</a:t>
            </a:r>
            <a:r>
              <a:rPr lang="hu-HU" sz="1800" baseline="30000" dirty="0">
                <a:effectLst>
                  <a:outerShdw dist="17961" dir="2700000">
                    <a:scrgbClr r="0" g="0" b="0"/>
                  </a:outerShdw>
                </a:effectLst>
              </a:rPr>
              <a:t> 3</a:t>
            </a:r>
            <a:r>
              <a:rPr lang="hu-HU" sz="1800" dirty="0">
                <a:effectLst>
                  <a:outerShdw dist="17961" dir="2700000">
                    <a:scrgbClr r="0" g="0" b="0"/>
                  </a:outerShdw>
                </a:effectLst>
              </a:rPr>
              <a:t>, A. </a:t>
            </a:r>
            <a:r>
              <a:rPr lang="hu-HU" sz="1800" dirty="0" err="1">
                <a:effectLst>
                  <a:outerShdw dist="17961" dir="2700000">
                    <a:scrgbClr r="0" g="0" b="0"/>
                  </a:outerShdw>
                </a:effectLst>
              </a:rPr>
              <a:t>Ster</a:t>
            </a:r>
            <a:r>
              <a:rPr lang="hu-HU" sz="1800" baseline="30000" dirty="0">
                <a:effectLst>
                  <a:outerShdw dist="17961" dir="2700000">
                    <a:scrgbClr r="0" g="0" b="0"/>
                  </a:outerShdw>
                </a:effectLst>
              </a:rPr>
              <a:t> 1</a:t>
            </a:r>
            <a:r>
              <a:rPr lang="hu-HU" sz="1800" dirty="0">
                <a:effectLst>
                  <a:outerShdw dist="17961" dir="2700000">
                    <a:scrgbClr r="0" g="0" b="0"/>
                  </a:outerShdw>
                </a:effectLst>
              </a:rPr>
              <a:t> and I. Szanyi</a:t>
            </a:r>
            <a:r>
              <a:rPr lang="hu-HU" sz="1800" baseline="30000" dirty="0">
                <a:effectLst>
                  <a:outerShdw dist="17961" dir="2700000">
                    <a:scrgbClr r="0" g="0" b="0"/>
                  </a:outerShdw>
                </a:effectLst>
              </a:rPr>
              <a:t> 1,4</a:t>
            </a:r>
            <a:endParaRPr lang="en-GB" sz="1800" dirty="0">
              <a:effectLst>
                <a:outerShdw dist="17961" dir="2700000">
                  <a:scrgbClr r="0" g="0" b="0"/>
                </a:outerShdw>
              </a:effectLst>
            </a:endParaRPr>
          </a:p>
          <a:p>
            <a:pPr lvl="0" algn="ctr">
              <a:lnSpc>
                <a:spcPct val="87000"/>
              </a:lnSpc>
              <a:spcBef>
                <a:spcPts val="499"/>
              </a:spcBef>
              <a:buNone/>
            </a:pPr>
            <a:endParaRPr lang="en-GB" sz="1100" dirty="0">
              <a:solidFill>
                <a:srgbClr val="FFFF00"/>
              </a:solidFill>
              <a:effectLst>
                <a:outerShdw dist="17961" dir="2700000">
                  <a:scrgbClr r="0" g="0" b="0"/>
                </a:outerShdw>
              </a:effectLst>
            </a:endParaRPr>
          </a:p>
          <a:p>
            <a:pPr lvl="0" algn="ctr">
              <a:lnSpc>
                <a:spcPct val="87000"/>
              </a:lnSpc>
              <a:spcBef>
                <a:spcPts val="499"/>
              </a:spcBef>
              <a:buNone/>
            </a:pPr>
            <a:r>
              <a:rPr lang="en-GB" sz="2000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 </a:t>
            </a:r>
            <a:r>
              <a:rPr lang="hu-HU" sz="1800" baseline="30000" dirty="0">
                <a:effectLst>
                  <a:outerShdw dist="17961" dir="2700000">
                    <a:scrgbClr r="0" g="0" b="0"/>
                  </a:outerShdw>
                </a:effectLst>
              </a:rPr>
              <a:t>1 </a:t>
            </a:r>
            <a:r>
              <a:rPr lang="en-GB" sz="1800" baseline="30000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 </a:t>
            </a:r>
            <a:r>
              <a:rPr lang="en-GB" sz="1800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Wigner</a:t>
            </a:r>
            <a:r>
              <a:rPr lang="hu-HU" sz="1800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 RCP</a:t>
            </a:r>
            <a:r>
              <a:rPr lang="en-GB" sz="1800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, </a:t>
            </a:r>
            <a:r>
              <a:rPr lang="hu-HU" sz="1800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 Budapest, Hungary</a:t>
            </a:r>
          </a:p>
          <a:p>
            <a:pPr lvl="0" algn="ctr">
              <a:lnSpc>
                <a:spcPct val="87000"/>
              </a:lnSpc>
              <a:spcBef>
                <a:spcPts val="499"/>
              </a:spcBef>
              <a:buNone/>
            </a:pPr>
            <a:r>
              <a:rPr lang="hu-HU" sz="1800" baseline="30000" dirty="0">
                <a:effectLst>
                  <a:outerShdw dist="17961" dir="2700000">
                    <a:scrgbClr r="0" g="0" b="0"/>
                  </a:outerShdw>
                </a:effectLst>
              </a:rPr>
              <a:t>2 </a:t>
            </a:r>
            <a:r>
              <a:rPr lang="hu-HU" sz="1800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MATE KRC, Gyöngyös, Hungary</a:t>
            </a:r>
          </a:p>
          <a:p>
            <a:pPr algn="ctr">
              <a:lnSpc>
                <a:spcPct val="87000"/>
              </a:lnSpc>
              <a:spcBef>
                <a:spcPts val="499"/>
              </a:spcBef>
              <a:buNone/>
            </a:pPr>
            <a:r>
              <a:rPr lang="hu-HU" sz="1800" baseline="30000" dirty="0">
                <a:effectLst>
                  <a:outerShdw dist="17961" dir="2700000">
                    <a:scrgbClr r="0" g="0" b="0"/>
                  </a:outerShdw>
                </a:effectLst>
              </a:rPr>
              <a:t>3 </a:t>
            </a:r>
            <a:r>
              <a:rPr lang="hu-HU" sz="1800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University of </a:t>
            </a:r>
            <a:r>
              <a:rPr lang="hu-HU" sz="1800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Lund</a:t>
            </a:r>
            <a:r>
              <a:rPr lang="hu-HU" sz="1800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, </a:t>
            </a:r>
            <a:r>
              <a:rPr lang="hu-HU" sz="1800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Lund</a:t>
            </a:r>
            <a:r>
              <a:rPr lang="hu-HU" sz="1800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, </a:t>
            </a:r>
            <a:r>
              <a:rPr lang="hu-HU" sz="1800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Sweden</a:t>
            </a:r>
            <a:endParaRPr lang="hu-HU" sz="1800" dirty="0">
              <a:solidFill>
                <a:srgbClr val="FFFF00"/>
              </a:solidFill>
              <a:effectLst>
                <a:outerShdw dist="17961" dir="2700000">
                  <a:scrgbClr r="0" g="0" b="0"/>
                </a:outerShdw>
              </a:effectLst>
            </a:endParaRPr>
          </a:p>
          <a:p>
            <a:pPr algn="ctr">
              <a:lnSpc>
                <a:spcPct val="87000"/>
              </a:lnSpc>
              <a:spcBef>
                <a:spcPts val="499"/>
              </a:spcBef>
              <a:buNone/>
            </a:pPr>
            <a:r>
              <a:rPr lang="hu-HU" sz="1800" baseline="30000" dirty="0">
                <a:effectLst>
                  <a:outerShdw dist="17961" dir="2700000">
                    <a:scrgbClr r="0" g="0" b="0"/>
                  </a:outerShdw>
                </a:effectLst>
              </a:rPr>
              <a:t>4 </a:t>
            </a:r>
            <a:r>
              <a:rPr lang="hu-HU" sz="1800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Eötvös University, Budapest, Hungary</a:t>
            </a:r>
          </a:p>
          <a:p>
            <a:pPr lvl="0" algn="ctr">
              <a:lnSpc>
                <a:spcPct val="87000"/>
              </a:lnSpc>
              <a:spcBef>
                <a:spcPts val="499"/>
              </a:spcBef>
              <a:buNone/>
            </a:pPr>
            <a:r>
              <a:rPr lang="hu-HU" sz="1400" dirty="0">
                <a:effectLst>
                  <a:outerShdw dist="17961" dir="2700000">
                    <a:scrgbClr r="0" g="0" b="0"/>
                  </a:outerShdw>
                </a:effectLst>
              </a:rPr>
              <a:t> </a:t>
            </a:r>
            <a:endParaRPr lang="hu-HU" sz="1800" b="0" dirty="0">
              <a:effectLst>
                <a:outerShdw dist="17961" dir="2700000">
                  <a:scrgbClr r="0" g="0" b="0"/>
                </a:outerShdw>
              </a:effectLst>
            </a:endParaRPr>
          </a:p>
          <a:p>
            <a:pPr lvl="0" algn="ctr">
              <a:lnSpc>
                <a:spcPct val="87000"/>
              </a:lnSpc>
              <a:spcBef>
                <a:spcPts val="499"/>
              </a:spcBef>
              <a:buNone/>
            </a:pPr>
            <a:r>
              <a:rPr lang="hu-HU" sz="2000" dirty="0" err="1">
                <a:effectLst>
                  <a:outerShdw dist="17961" dir="2700000">
                    <a:scrgbClr r="0" g="0" b="0"/>
                  </a:outerShdw>
                </a:effectLst>
              </a:rPr>
              <a:t>Intro</a:t>
            </a:r>
            <a:r>
              <a:rPr lang="hu-HU" sz="2000" dirty="0">
                <a:effectLst>
                  <a:outerShdw dist="17961" dir="2700000">
                    <a:scrgbClr r="0" g="0" b="0"/>
                  </a:outerShdw>
                </a:effectLst>
              </a:rPr>
              <a:t> </a:t>
            </a:r>
            <a:r>
              <a:rPr lang="hu-HU" sz="2000" dirty="0" err="1">
                <a:effectLst>
                  <a:outerShdw dist="17961" dir="2700000">
                    <a:scrgbClr r="0" g="0" b="0"/>
                  </a:outerShdw>
                </a:effectLst>
              </a:rPr>
              <a:t>to</a:t>
            </a:r>
            <a:r>
              <a:rPr lang="hu-HU" sz="2000" dirty="0">
                <a:effectLst>
                  <a:outerShdw dist="17961" dir="2700000">
                    <a:scrgbClr r="0" g="0" b="0"/>
                  </a:outerShdw>
                </a:effectLst>
              </a:rPr>
              <a:t> </a:t>
            </a:r>
            <a:r>
              <a:rPr lang="hu-HU" sz="2000" dirty="0" err="1">
                <a:effectLst>
                  <a:outerShdw dist="17961" dir="2700000">
                    <a:scrgbClr r="0" g="0" b="0"/>
                  </a:outerShdw>
                </a:effectLst>
              </a:rPr>
              <a:t>Odderon</a:t>
            </a:r>
            <a:r>
              <a:rPr lang="hu-HU" sz="2000" dirty="0">
                <a:effectLst>
                  <a:outerShdw dist="17961" dir="2700000">
                    <a:scrgbClr r="0" g="0" b="0"/>
                  </a:outerShdw>
                </a:effectLst>
              </a:rPr>
              <a:t> </a:t>
            </a:r>
            <a:r>
              <a:rPr lang="hu-HU" sz="2000" dirty="0" err="1">
                <a:effectLst>
                  <a:outerShdw dist="17961" dir="2700000">
                    <a:scrgbClr r="0" g="0" b="0"/>
                  </a:outerShdw>
                </a:effectLst>
              </a:rPr>
              <a:t>exchange</a:t>
            </a:r>
            <a:endParaRPr lang="hu-HU" sz="2000" dirty="0">
              <a:effectLst>
                <a:outerShdw dist="17961" dir="2700000">
                  <a:scrgbClr r="0" g="0" b="0"/>
                </a:outerShdw>
              </a:effectLst>
            </a:endParaRPr>
          </a:p>
          <a:p>
            <a:pPr lvl="0" algn="ctr">
              <a:lnSpc>
                <a:spcPct val="87000"/>
              </a:lnSpc>
              <a:spcBef>
                <a:spcPts val="499"/>
              </a:spcBef>
              <a:buNone/>
            </a:pPr>
            <a:r>
              <a:rPr lang="hu-HU" sz="2000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Model</a:t>
            </a:r>
            <a:r>
              <a:rPr lang="hu-HU" sz="2000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 </a:t>
            </a:r>
            <a:r>
              <a:rPr lang="hu-HU" sz="2000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independent</a:t>
            </a:r>
            <a:r>
              <a:rPr lang="hu-HU" sz="2000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 </a:t>
            </a:r>
            <a:r>
              <a:rPr lang="hu-HU" sz="2000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results</a:t>
            </a:r>
            <a:r>
              <a:rPr lang="hu-HU" sz="2000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:</a:t>
            </a:r>
          </a:p>
          <a:p>
            <a:pPr algn="ctr">
              <a:lnSpc>
                <a:spcPct val="87000"/>
              </a:lnSpc>
              <a:spcBef>
                <a:spcPts val="499"/>
              </a:spcBef>
              <a:buNone/>
            </a:pPr>
            <a:r>
              <a:rPr lang="hu-HU" sz="2000" dirty="0" err="1">
                <a:effectLst>
                  <a:outerShdw dist="17961" dir="2700000">
                    <a:scrgbClr r="0" g="0" b="0"/>
                  </a:outerShdw>
                </a:effectLst>
              </a:rPr>
              <a:t>Significance</a:t>
            </a:r>
            <a:r>
              <a:rPr lang="hu-HU" sz="2000" dirty="0">
                <a:effectLst>
                  <a:outerShdw dist="17961" dir="2700000">
                    <a:scrgbClr r="0" g="0" b="0"/>
                  </a:outerShdw>
                </a:effectLst>
              </a:rPr>
              <a:t> </a:t>
            </a:r>
            <a:r>
              <a:rPr lang="hu-HU" sz="2000" dirty="0" err="1">
                <a:effectLst>
                  <a:outerShdw dist="17961" dir="2700000">
                    <a:scrgbClr r="0" g="0" b="0"/>
                  </a:outerShdw>
                </a:effectLst>
              </a:rPr>
              <a:t>at</a:t>
            </a:r>
            <a:r>
              <a:rPr lang="hu-HU" sz="2000" dirty="0">
                <a:effectLst>
                  <a:outerShdw dist="17961" dir="2700000">
                    <a:scrgbClr r="0" g="0" b="0"/>
                  </a:outerShdw>
                </a:effectLst>
              </a:rPr>
              <a:t> </a:t>
            </a:r>
            <a:r>
              <a:rPr lang="hu-HU" sz="2000" dirty="0" err="1">
                <a:effectLst>
                  <a:outerShdw dist="17961" dir="2700000">
                    <a:scrgbClr r="0" g="0" b="0"/>
                  </a:outerShdw>
                </a:effectLst>
              </a:rPr>
              <a:t>least</a:t>
            </a:r>
            <a:r>
              <a:rPr lang="hu-HU" sz="2000" dirty="0">
                <a:effectLst>
                  <a:outerShdw dist="17961" dir="2700000">
                    <a:scrgbClr r="0" g="0" b="0"/>
                  </a:outerShdw>
                </a:effectLst>
              </a:rPr>
              <a:t> 6.26 </a:t>
            </a:r>
            <a:r>
              <a:rPr lang="hu-HU" sz="2000" dirty="0">
                <a:effectLst>
                  <a:outerShdw dist="17961" dir="2700000">
                    <a:scrgbClr r="0" g="0" b="0"/>
                  </a:outerShdw>
                </a:effectLst>
                <a:latin typeface="Symbol" panose="05050102010706020507" pitchFamily="18" charset="2"/>
              </a:rPr>
              <a:t>s</a:t>
            </a:r>
          </a:p>
          <a:p>
            <a:pPr lvl="0" algn="ctr">
              <a:lnSpc>
                <a:spcPct val="87000"/>
              </a:lnSpc>
              <a:spcBef>
                <a:spcPts val="499"/>
              </a:spcBef>
              <a:buNone/>
            </a:pPr>
            <a:r>
              <a:rPr lang="hu-HU" sz="2000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Model</a:t>
            </a:r>
            <a:r>
              <a:rPr lang="hu-HU" sz="2000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 </a:t>
            </a:r>
            <a:r>
              <a:rPr lang="hu-HU" sz="2000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dependent</a:t>
            </a:r>
            <a:r>
              <a:rPr lang="hu-HU" sz="2000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 </a:t>
            </a:r>
            <a:r>
              <a:rPr lang="hu-HU" sz="2000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results</a:t>
            </a:r>
            <a:r>
              <a:rPr lang="hu-HU" sz="2000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:</a:t>
            </a:r>
          </a:p>
          <a:p>
            <a:pPr algn="ctr">
              <a:lnSpc>
                <a:spcPct val="87000"/>
              </a:lnSpc>
              <a:spcBef>
                <a:spcPts val="499"/>
              </a:spcBef>
              <a:buNone/>
            </a:pPr>
            <a:r>
              <a:rPr lang="hu-HU" sz="2000" dirty="0" err="1">
                <a:effectLst>
                  <a:outerShdw dist="17961" dir="2700000">
                    <a:scrgbClr r="0" g="0" b="0"/>
                  </a:outerShdw>
                </a:effectLst>
              </a:rPr>
              <a:t>Significance</a:t>
            </a:r>
            <a:r>
              <a:rPr lang="hu-HU" sz="2000" dirty="0">
                <a:effectLst>
                  <a:outerShdw dist="17961" dir="2700000">
                    <a:scrgbClr r="0" g="0" b="0"/>
                  </a:outerShdw>
                </a:effectLst>
              </a:rPr>
              <a:t> </a:t>
            </a:r>
            <a:r>
              <a:rPr lang="hu-HU" sz="2000" dirty="0" err="1">
                <a:effectLst>
                  <a:outerShdw dist="17961" dir="2700000">
                    <a:scrgbClr r="0" g="0" b="0"/>
                  </a:outerShdw>
                </a:effectLst>
              </a:rPr>
              <a:t>at</a:t>
            </a:r>
            <a:r>
              <a:rPr lang="hu-HU" sz="2000" dirty="0">
                <a:effectLst>
                  <a:outerShdw dist="17961" dir="2700000">
                    <a:scrgbClr r="0" g="0" b="0"/>
                  </a:outerShdw>
                </a:effectLst>
              </a:rPr>
              <a:t> </a:t>
            </a:r>
            <a:r>
              <a:rPr lang="hu-HU" sz="2000" dirty="0" err="1">
                <a:effectLst>
                  <a:outerShdw dist="17961" dir="2700000">
                    <a:scrgbClr r="0" g="0" b="0"/>
                  </a:outerShdw>
                </a:effectLst>
              </a:rPr>
              <a:t>least</a:t>
            </a:r>
            <a:r>
              <a:rPr lang="hu-HU" sz="2000" dirty="0">
                <a:effectLst>
                  <a:outerShdw dist="17961" dir="2700000">
                    <a:scrgbClr r="0" g="0" b="0"/>
                  </a:outerShdw>
                </a:effectLst>
              </a:rPr>
              <a:t> 7.08 </a:t>
            </a:r>
            <a:r>
              <a:rPr lang="hu-HU" sz="2000" dirty="0">
                <a:effectLst>
                  <a:outerShdw dist="17961" dir="2700000">
                    <a:scrgbClr r="0" g="0" b="0"/>
                  </a:outerShdw>
                </a:effectLst>
                <a:latin typeface="Symbol" panose="05050102010706020507" pitchFamily="18" charset="2"/>
              </a:rPr>
              <a:t>s</a:t>
            </a:r>
            <a:endParaRPr lang="hu-HU" sz="2000" dirty="0">
              <a:effectLst>
                <a:outerShdw dist="17961" dir="2700000">
                  <a:scrgbClr r="0" g="0" b="0"/>
                </a:outerShdw>
              </a:effectLst>
            </a:endParaRPr>
          </a:p>
          <a:p>
            <a:pPr lvl="0" algn="ctr">
              <a:lnSpc>
                <a:spcPct val="87000"/>
              </a:lnSpc>
              <a:spcBef>
                <a:spcPts val="499"/>
              </a:spcBef>
              <a:buNone/>
            </a:pPr>
            <a:r>
              <a:rPr lang="hu-HU" sz="2000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New </a:t>
            </a:r>
            <a:r>
              <a:rPr lang="hu-HU" sz="2000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results</a:t>
            </a:r>
            <a:r>
              <a:rPr lang="hu-HU" sz="2000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 </a:t>
            </a:r>
            <a:r>
              <a:rPr lang="hu-HU" sz="2000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at</a:t>
            </a:r>
            <a:r>
              <a:rPr lang="hu-HU" sz="2000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 8 </a:t>
            </a:r>
            <a:r>
              <a:rPr lang="hu-HU" sz="2000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TeV</a:t>
            </a:r>
            <a:r>
              <a:rPr lang="hu-HU" sz="2000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 </a:t>
            </a:r>
          </a:p>
          <a:p>
            <a:pPr lvl="0" algn="ctr">
              <a:lnSpc>
                <a:spcPct val="87000"/>
              </a:lnSpc>
              <a:spcBef>
                <a:spcPts val="499"/>
              </a:spcBef>
              <a:buNone/>
            </a:pPr>
            <a:r>
              <a:rPr lang="hu-HU" sz="2000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1: H(x) </a:t>
            </a:r>
            <a:r>
              <a:rPr lang="hu-HU" sz="2000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scaling</a:t>
            </a:r>
            <a:endParaRPr lang="hu-HU" sz="2000" dirty="0">
              <a:solidFill>
                <a:srgbClr val="FFFF00"/>
              </a:solidFill>
              <a:effectLst>
                <a:outerShdw dist="17961" dir="2700000">
                  <a:scrgbClr r="0" g="0" b="0"/>
                </a:outerShdw>
              </a:effectLst>
            </a:endParaRPr>
          </a:p>
          <a:p>
            <a:pPr lvl="0" algn="ctr">
              <a:lnSpc>
                <a:spcPct val="87000"/>
              </a:lnSpc>
              <a:spcBef>
                <a:spcPts val="499"/>
              </a:spcBef>
              <a:buNone/>
            </a:pPr>
            <a:r>
              <a:rPr lang="hu-HU" sz="2000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2: </a:t>
            </a:r>
            <a:r>
              <a:rPr lang="hu-HU" sz="2000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ReBB</a:t>
            </a:r>
            <a:r>
              <a:rPr lang="hu-HU" sz="2000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 </a:t>
            </a:r>
            <a:r>
              <a:rPr lang="hu-HU" sz="2000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Model</a:t>
            </a:r>
            <a:r>
              <a:rPr lang="hu-HU" sz="2000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 </a:t>
            </a:r>
            <a:r>
              <a:rPr lang="hu-HU" sz="2000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vs</a:t>
            </a:r>
            <a:r>
              <a:rPr lang="hu-HU" sz="2000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 ATLAS and TOTEM </a:t>
            </a:r>
          </a:p>
          <a:p>
            <a:pPr lvl="0" algn="ctr">
              <a:lnSpc>
                <a:spcPct val="87000"/>
              </a:lnSpc>
              <a:spcBef>
                <a:spcPts val="499"/>
              </a:spcBef>
              <a:buNone/>
            </a:pPr>
            <a:r>
              <a:rPr lang="hu-HU" sz="2000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Summary</a:t>
            </a:r>
            <a:endParaRPr lang="hu-HU" sz="2000" dirty="0">
              <a:solidFill>
                <a:srgbClr val="FFFF00"/>
              </a:solidFill>
              <a:effectLst>
                <a:outerShdw dist="17961" dir="2700000">
                  <a:scrgbClr r="0" g="0" b="0"/>
                </a:outerShdw>
              </a:effectLst>
            </a:endParaRPr>
          </a:p>
          <a:p>
            <a:pPr lvl="0" algn="ctr">
              <a:lnSpc>
                <a:spcPct val="87000"/>
              </a:lnSpc>
              <a:spcBef>
                <a:spcPts val="499"/>
              </a:spcBef>
              <a:buNone/>
            </a:pPr>
            <a:endParaRPr lang="hu-HU" sz="2000" dirty="0">
              <a:solidFill>
                <a:schemeClr val="bg1"/>
              </a:solidFill>
              <a:effectLst>
                <a:outerShdw dist="17961" dir="2700000">
                  <a:scrgbClr r="0" g="0" b="0"/>
                </a:outerShdw>
              </a:effectLst>
            </a:endParaRPr>
          </a:p>
          <a:p>
            <a:pPr lvl="0" algn="ctr">
              <a:lnSpc>
                <a:spcPct val="87000"/>
              </a:lnSpc>
              <a:spcBef>
                <a:spcPts val="499"/>
              </a:spcBef>
              <a:buNone/>
            </a:pPr>
            <a:endParaRPr lang="hu-HU" sz="2000" dirty="0">
              <a:effectLst>
                <a:outerShdw dist="17961" dir="2700000">
                  <a:scrgbClr r="0" g="0" b="0"/>
                </a:outerShdw>
              </a:effectLst>
            </a:endParaRPr>
          </a:p>
        </p:txBody>
      </p:sp>
      <p:sp>
        <p:nvSpPr>
          <p:cNvPr id="4" name="Szövegdoboz 3"/>
          <p:cNvSpPr txBox="1"/>
          <p:nvPr/>
        </p:nvSpPr>
        <p:spPr>
          <a:xfrm>
            <a:off x="7607860" y="2540833"/>
            <a:ext cx="180720" cy="456119"/>
          </a:xfrm>
          <a:prstGeom prst="rect">
            <a:avLst/>
          </a:prstGeom>
          <a:noFill/>
          <a:ln>
            <a:noFill/>
          </a:ln>
        </p:spPr>
        <p:txBody>
          <a:bodyPr vert="horz" lIns="90000" tIns="45000" rIns="90000" bIns="45000" anchorCtr="0" compatLnSpc="1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hu-HU" sz="2400" b="0" i="0" u="none" strike="noStrike" baseline="0">
              <a:ln>
                <a:noFill/>
              </a:ln>
              <a:solidFill>
                <a:srgbClr val="000000"/>
              </a:solidFill>
              <a:latin typeface="Times New Roman" pitchFamily="18"/>
              <a:ea typeface="Lucida Sans Unicode" pitchFamily="2"/>
              <a:cs typeface="Lucida Sans Unicode" pitchFamily="2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017" b="16666"/>
          <a:stretch/>
        </p:blipFill>
        <p:spPr bwMode="auto">
          <a:xfrm>
            <a:off x="7242662" y="5013175"/>
            <a:ext cx="1889696" cy="732807"/>
          </a:xfrm>
          <a:prstGeom prst="rect">
            <a:avLst/>
          </a:prstGeom>
          <a:noFill/>
          <a:ln w="28575">
            <a:solidFill>
              <a:srgbClr val="FFFF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5" name="Picture 2" descr="KapcsolÃ³dÃ³ kÃ©p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5013176"/>
            <a:ext cx="1656184" cy="1656184"/>
          </a:xfrm>
          <a:prstGeom prst="ellipse">
            <a:avLst/>
          </a:prstGeom>
          <a:solidFill>
            <a:schemeClr val="bg1"/>
          </a:solidFill>
          <a:ln w="28575" cap="rnd">
            <a:solidFill>
              <a:srgbClr val="FFFF0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9" name="Kép 8"/>
          <p:cNvPicPr>
            <a:picLocks noChangeAspect="1"/>
          </p:cNvPicPr>
          <p:nvPr/>
        </p:nvPicPr>
        <p:blipFill rotWithShape="1">
          <a:blip r:embed="rId5"/>
          <a:srcRect t="3402" r="3402"/>
          <a:stretch/>
        </p:blipFill>
        <p:spPr>
          <a:xfrm>
            <a:off x="179512" y="3284984"/>
            <a:ext cx="1656184" cy="1656184"/>
          </a:xfrm>
          <a:prstGeom prst="ellipse">
            <a:avLst/>
          </a:prstGeom>
          <a:ln w="28575" cap="rnd">
            <a:solidFill>
              <a:srgbClr val="FFFF0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</p:spPr>
      </p:pic>
      <p:sp>
        <p:nvSpPr>
          <p:cNvPr id="11" name="Cím 1"/>
          <p:cNvSpPr txBox="1">
            <a:spLocks/>
          </p:cNvSpPr>
          <p:nvPr/>
        </p:nvSpPr>
        <p:spPr>
          <a:xfrm>
            <a:off x="35496" y="755412"/>
            <a:ext cx="9144000" cy="369332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ctr" anchorCtr="0" compatLnSpc="1">
            <a:spAutoFit/>
          </a:bodyPr>
          <a:lstStyle>
            <a:defPPr lvl="0">
              <a:buClr>
                <a:srgbClr val="FF9900"/>
              </a:buClr>
              <a:buSzPct val="100000"/>
              <a:buFont typeface="Arial Rounded MT Bold" pitchFamily="34"/>
              <a:buNone/>
              <a:defRPr/>
            </a:defPPr>
            <a:lvl1pPr marL="0" marR="0" lvl="0" indent="0" algn="ctr" rtl="0" hangingPunct="1">
              <a:lnSpc>
                <a:spcPct val="97000"/>
              </a:lnSpc>
              <a:spcBef>
                <a:spcPts val="0"/>
              </a:spcBef>
              <a:spcAft>
                <a:spcPts val="0"/>
              </a:spcAft>
              <a:buClr>
                <a:srgbClr val="FF9900"/>
              </a:buClr>
              <a:buSzPct val="100000"/>
              <a:buFont typeface="Arial Rounded MT Bold" pitchFamily="34"/>
              <a:buChar char="•"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lang="hu-HU" sz="3200" b="1" i="0" u="none" strike="noStrike" baseline="0">
                <a:ln>
                  <a:noFill/>
                </a:ln>
                <a:solidFill>
                  <a:srgbClr val="FFFF00"/>
                </a:solidFill>
                <a:latin typeface="Verdana" pitchFamily="34"/>
                <a:ea typeface="Arial" pitchFamily="34"/>
                <a:cs typeface="Arial" pitchFamily="34"/>
              </a:defRPr>
            </a:lvl1pPr>
            <a:lvl2pPr lvl="1">
              <a:buSzPct val="45000"/>
              <a:buFont typeface="StarSymbol"/>
              <a:buChar char="●"/>
              <a:defRPr/>
            </a:lvl2pPr>
            <a:lvl3pPr lvl="2">
              <a:buSzPct val="45000"/>
              <a:buFont typeface="StarSymbol"/>
              <a:buChar char="●"/>
              <a:defRPr/>
            </a:lvl3pPr>
            <a:lvl4pPr lvl="3">
              <a:buSzPct val="45000"/>
              <a:buFont typeface="StarSymbol"/>
              <a:buChar char="●"/>
              <a:defRPr/>
            </a:lvl4pPr>
            <a:lvl5pPr lvl="4">
              <a:buSzPct val="45000"/>
              <a:buFont typeface="StarSymbol"/>
              <a:buChar char="●"/>
              <a:defRPr/>
            </a:lvl5pPr>
            <a:lvl6pPr lvl="5">
              <a:buSzPct val="45000"/>
              <a:buFont typeface="StarSymbol"/>
              <a:buChar char="●"/>
              <a:defRPr/>
            </a:lvl6pPr>
            <a:lvl7pPr lvl="6">
              <a:buSzPct val="45000"/>
              <a:buFont typeface="StarSymbol"/>
              <a:buChar char="●"/>
              <a:defRPr/>
            </a:lvl7pPr>
            <a:lvl8pPr lvl="7">
              <a:buSzPct val="45000"/>
              <a:buFont typeface="StarSymbol"/>
              <a:buChar char="●"/>
              <a:defRPr/>
            </a:lvl8pPr>
            <a:lvl9pPr lvl="8">
              <a:buSzPct val="45000"/>
              <a:buFont typeface="StarSymbol"/>
              <a:buChar char="●"/>
              <a:defRPr/>
            </a:lvl9pPr>
          </a:lstStyle>
          <a:p>
            <a:pPr>
              <a:lnSpc>
                <a:spcPct val="100000"/>
              </a:lnSpc>
              <a:buFont typeface="Arial Rounded MT Bold" pitchFamily="34"/>
              <a:buNone/>
            </a:pPr>
            <a:r>
              <a:rPr lang="hu-HU" sz="2400" kern="0" dirty="0"/>
              <a:t>OBSERVATION AND</a:t>
            </a:r>
            <a:r>
              <a:rPr lang="en-US" sz="2400" kern="0" dirty="0"/>
              <a:t> PROPERTIES</a:t>
            </a:r>
            <a:endParaRPr lang="en-US" sz="2400" kern="0" dirty="0">
              <a:effectLst>
                <a:outerShdw dist="17961" dir="2700000">
                  <a:scrgbClr r="0" g="0" b="0"/>
                </a:outerShdw>
              </a:effectLst>
            </a:endParaRPr>
          </a:p>
        </p:txBody>
      </p:sp>
      <p:pic>
        <p:nvPicPr>
          <p:cNvPr id="6" name="Picture 2" descr="https://uni-mate.hu/sites/default/files/mate_2021_icon_green.png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40" t="20130" r="9500" b="17370"/>
          <a:stretch/>
        </p:blipFill>
        <p:spPr bwMode="auto">
          <a:xfrm>
            <a:off x="7251627" y="4221088"/>
            <a:ext cx="1856877" cy="720080"/>
          </a:xfrm>
          <a:prstGeom prst="rect">
            <a:avLst/>
          </a:prstGeom>
          <a:solidFill>
            <a:schemeClr val="bg1"/>
          </a:solidFill>
          <a:ln w="38100">
            <a:solidFill>
              <a:srgbClr val="FFFF00"/>
            </a:solidFill>
          </a:ln>
        </p:spPr>
      </p:pic>
      <p:graphicFrame>
        <p:nvGraphicFramePr>
          <p:cNvPr id="7" name="Táblázat 6">
            <a:extLst>
              <a:ext uri="{FF2B5EF4-FFF2-40B4-BE49-F238E27FC236}">
                <a16:creationId xmlns:a16="http://schemas.microsoft.com/office/drawing/2014/main" id="{EDA03128-F275-4022-996D-4A4AB11C006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24333970"/>
              </p:ext>
            </p:extLst>
          </p:nvPr>
        </p:nvGraphicFramePr>
        <p:xfrm>
          <a:off x="1790592" y="6212159"/>
          <a:ext cx="7353407" cy="640080"/>
        </p:xfrm>
        <a:graphic>
          <a:graphicData uri="http://schemas.openxmlformats.org/drawingml/2006/table">
            <a:tbl>
              <a:tblPr/>
              <a:tblGrid>
                <a:gridCol w="4437592">
                  <a:extLst>
                    <a:ext uri="{9D8B030D-6E8A-4147-A177-3AD203B41FA5}">
                      <a16:colId xmlns:a16="http://schemas.microsoft.com/office/drawing/2014/main" val="3349490334"/>
                    </a:ext>
                  </a:extLst>
                </a:gridCol>
                <a:gridCol w="2915815">
                  <a:extLst>
                    <a:ext uri="{9D8B030D-6E8A-4147-A177-3AD203B41FA5}">
                      <a16:colId xmlns:a16="http://schemas.microsoft.com/office/drawing/2014/main" val="3354008689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nl-NL" b="0" i="1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Universe</a:t>
                      </a:r>
                      <a:r>
                        <a:rPr lang="nl-NL" b="0" i="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r>
                        <a:rPr lang="nl-NL" b="1" i="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2024</a:t>
                      </a:r>
                      <a:r>
                        <a:rPr lang="nl-NL" b="0" i="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 </a:t>
                      </a:r>
                      <a:r>
                        <a:rPr lang="nl-NL" b="0" i="1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</a:t>
                      </a:r>
                      <a:r>
                        <a:rPr lang="nl-NL" b="0" i="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(6),264; </a:t>
                      </a:r>
                      <a:endParaRPr lang="hu-HU" b="0" i="0" dirty="0">
                        <a:solidFill>
                          <a:schemeClr val="bg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nl-NL" b="1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7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https://doi.org/10.3390/universe10060264</a:t>
                      </a:r>
                      <a:endParaRPr lang="hu-HU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hu-HU" b="1" dirty="0">
                          <a:solidFill>
                            <a:schemeClr val="bg1"/>
                          </a:solidFill>
                          <a:hlinkClick r:id="rId8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arXiv:2405.06733</a:t>
                      </a:r>
                      <a:r>
                        <a:rPr lang="hu-HU" b="1" dirty="0">
                          <a:solidFill>
                            <a:schemeClr val="bg1"/>
                          </a:solidFill>
                        </a:rPr>
                        <a:t> [</a:t>
                      </a:r>
                      <a:r>
                        <a:rPr lang="hu-HU" b="1" dirty="0" err="1">
                          <a:solidFill>
                            <a:schemeClr val="bg1"/>
                          </a:solidFill>
                        </a:rPr>
                        <a:t>hep-ph</a:t>
                      </a:r>
                      <a:r>
                        <a:rPr lang="hu-HU" b="1" dirty="0">
                          <a:solidFill>
                            <a:schemeClr val="bg1"/>
                          </a:solidFill>
                        </a:rPr>
                        <a:t>]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55139975"/>
                  </a:ext>
                </a:extLst>
              </a:tr>
            </a:tbl>
          </a:graphicData>
        </a:graphic>
      </p:graphicFrame>
    </p:spTree>
  </p:cSld>
  <p:clrMapOvr>
    <a:masterClrMapping/>
  </p:clrMapOvr>
  <p:transition spd="med" advTm="21000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Csoportba foglalás 1"/>
          <p:cNvGrpSpPr/>
          <p:nvPr/>
        </p:nvGrpSpPr>
        <p:grpSpPr>
          <a:xfrm>
            <a:off x="0" y="116632"/>
            <a:ext cx="9144000" cy="685799"/>
            <a:chOff x="0" y="0"/>
            <a:chExt cx="9144000" cy="685799"/>
          </a:xfrm>
        </p:grpSpPr>
        <p:sp>
          <p:nvSpPr>
            <p:cNvPr id="3" name="Szabadkézi sokszög 2"/>
            <p:cNvSpPr/>
            <p:nvPr/>
          </p:nvSpPr>
          <p:spPr>
            <a:xfrm>
              <a:off x="0" y="0"/>
              <a:ext cx="9144000" cy="685799"/>
            </a:xfrm>
            <a:custGeom>
              <a:avLst>
                <a:gd name="f0" fmla="val 41"/>
              </a:avLst>
              <a:gdLst>
                <a:gd name="f1" fmla="val 10800000"/>
                <a:gd name="f2" fmla="val 5400000"/>
                <a:gd name="f3" fmla="val 1620000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val 45"/>
                <a:gd name="f10" fmla="val 10800"/>
                <a:gd name="f11" fmla="val -2147483647"/>
                <a:gd name="f12" fmla="val 2147483647"/>
                <a:gd name="f13" fmla="abs f4"/>
                <a:gd name="f14" fmla="abs f5"/>
                <a:gd name="f15" fmla="abs f6"/>
                <a:gd name="f16" fmla="*/ f8 1 180"/>
                <a:gd name="f17" fmla="pin 0 f0 10800"/>
                <a:gd name="f18" fmla="+- 0 0 f2"/>
                <a:gd name="f19" fmla="?: f13 f4 1"/>
                <a:gd name="f20" fmla="?: f14 f5 1"/>
                <a:gd name="f21" fmla="?: f15 f6 1"/>
                <a:gd name="f22" fmla="*/ f9 f16 1"/>
                <a:gd name="f23" fmla="+- f7 f17 0"/>
                <a:gd name="f24" fmla="*/ f19 1 21600"/>
                <a:gd name="f25" fmla="*/ f20 1 21600"/>
                <a:gd name="f26" fmla="*/ 21600 f19 1"/>
                <a:gd name="f27" fmla="*/ 21600 f20 1"/>
                <a:gd name="f28" fmla="+- 0 0 f22"/>
                <a:gd name="f29" fmla="min f25 f24"/>
                <a:gd name="f30" fmla="*/ f26 1 f21"/>
                <a:gd name="f31" fmla="*/ f27 1 f21"/>
                <a:gd name="f32" fmla="*/ f28 f1 1"/>
                <a:gd name="f33" fmla="*/ f32 1 f8"/>
                <a:gd name="f34" fmla="+- f31 0 f17"/>
                <a:gd name="f35" fmla="+- f30 0 f17"/>
                <a:gd name="f36" fmla="*/ f17 f29 1"/>
                <a:gd name="f37" fmla="*/ f7 f29 1"/>
                <a:gd name="f38" fmla="*/ f23 f29 1"/>
                <a:gd name="f39" fmla="*/ f31 f29 1"/>
                <a:gd name="f40" fmla="*/ f30 f29 1"/>
                <a:gd name="f41" fmla="+- f33 0 f2"/>
                <a:gd name="f42" fmla="+- f37 0 f38"/>
                <a:gd name="f43" fmla="+- f38 0 f37"/>
                <a:gd name="f44" fmla="*/ f34 f29 1"/>
                <a:gd name="f45" fmla="*/ f35 f29 1"/>
                <a:gd name="f46" fmla="cos 1 f41"/>
                <a:gd name="f47" fmla="abs f42"/>
                <a:gd name="f48" fmla="abs f43"/>
                <a:gd name="f49" fmla="?: f42 f18 f2"/>
                <a:gd name="f50" fmla="?: f42 f2 f18"/>
                <a:gd name="f51" fmla="?: f42 f3 f2"/>
                <a:gd name="f52" fmla="?: f42 f2 f3"/>
                <a:gd name="f53" fmla="+- f39 0 f44"/>
                <a:gd name="f54" fmla="?: f43 f18 f2"/>
                <a:gd name="f55" fmla="?: f43 f2 f18"/>
                <a:gd name="f56" fmla="+- f40 0 f45"/>
                <a:gd name="f57" fmla="+- f44 0 f39"/>
                <a:gd name="f58" fmla="+- f45 0 f40"/>
                <a:gd name="f59" fmla="?: f42 0 f1"/>
                <a:gd name="f60" fmla="?: f42 f1 0"/>
                <a:gd name="f61" fmla="+- 0 0 f46"/>
                <a:gd name="f62" fmla="?: f42 f52 f51"/>
                <a:gd name="f63" fmla="?: f42 f51 f52"/>
                <a:gd name="f64" fmla="?: f43 f50 f49"/>
                <a:gd name="f65" fmla="abs f53"/>
                <a:gd name="f66" fmla="?: f53 0 f1"/>
                <a:gd name="f67" fmla="?: f53 f1 0"/>
                <a:gd name="f68" fmla="?: f53 f54 f55"/>
                <a:gd name="f69" fmla="abs f56"/>
                <a:gd name="f70" fmla="abs f57"/>
                <a:gd name="f71" fmla="?: f56 f18 f2"/>
                <a:gd name="f72" fmla="?: f56 f2 f18"/>
                <a:gd name="f73" fmla="?: f56 f3 f2"/>
                <a:gd name="f74" fmla="?: f56 f2 f3"/>
                <a:gd name="f75" fmla="abs f58"/>
                <a:gd name="f76" fmla="?: f58 f18 f2"/>
                <a:gd name="f77" fmla="?: f58 f2 f18"/>
                <a:gd name="f78" fmla="?: f58 f60 f59"/>
                <a:gd name="f79" fmla="?: f58 f59 f60"/>
                <a:gd name="f80" fmla="*/ f17 f61 1"/>
                <a:gd name="f81" fmla="?: f43 f63 f62"/>
                <a:gd name="f82" fmla="?: f43 f67 f66"/>
                <a:gd name="f83" fmla="?: f43 f66 f67"/>
                <a:gd name="f84" fmla="?: f56 f74 f73"/>
                <a:gd name="f85" fmla="?: f56 f73 f74"/>
                <a:gd name="f86" fmla="?: f57 f72 f71"/>
                <a:gd name="f87" fmla="?: f42 f78 f79"/>
                <a:gd name="f88" fmla="?: f42 f76 f77"/>
                <a:gd name="f89" fmla="*/ f80 3163 1"/>
                <a:gd name="f90" fmla="?: f53 f82 f83"/>
                <a:gd name="f91" fmla="?: f57 f85 f84"/>
                <a:gd name="f92" fmla="*/ f89 1 7636"/>
                <a:gd name="f93" fmla="+- f7 f92 0"/>
                <a:gd name="f94" fmla="+- f30 0 f92"/>
                <a:gd name="f95" fmla="+- f31 0 f92"/>
                <a:gd name="f96" fmla="*/ f93 f29 1"/>
                <a:gd name="f97" fmla="*/ f94 f29 1"/>
                <a:gd name="f98" fmla="*/ f95 f29 1"/>
              </a:gdLst>
              <a:ahLst>
                <a:ahXY gdRefX="f0" minX="f7" maxX="f10">
                  <a:pos x="f36" y="f37"/>
                </a:ahXY>
              </a:ahLst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96" t="f96" r="f97" b="f98"/>
              <a:pathLst>
                <a:path>
                  <a:moveTo>
                    <a:pt x="f38" y="f37"/>
                  </a:moveTo>
                  <a:arcTo wR="f47" hR="f48" stAng="f81" swAng="f64"/>
                  <a:lnTo>
                    <a:pt x="f37" y="f44"/>
                  </a:lnTo>
                  <a:arcTo wR="f48" hR="f65" stAng="f90" swAng="f68"/>
                  <a:lnTo>
                    <a:pt x="f45" y="f39"/>
                  </a:lnTo>
                  <a:arcTo wR="f69" hR="f70" stAng="f91" swAng="f86"/>
                  <a:lnTo>
                    <a:pt x="f40" y="f38"/>
                  </a:lnTo>
                  <a:arcTo wR="f75" hR="f47" stAng="f87" swAng="f88"/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none" lIns="90000" tIns="46800" rIns="90000" bIns="46800" anchor="ctr" anchorCtr="0" compatLnSpc="0"/>
            <a:lstStyle/>
            <a:p>
              <a:pPr lvl="0" rtl="0" hangingPunct="0">
                <a:buNone/>
                <a:tabLst/>
              </a:pPr>
              <a:endParaRPr lang="hu-HU" sz="2400">
                <a:latin typeface="Times New Roman" pitchFamily="18"/>
                <a:ea typeface="Arial Unicode MS" pitchFamily="2"/>
                <a:cs typeface="Tahoma" pitchFamily="2"/>
              </a:endParaRPr>
            </a:p>
          </p:txBody>
        </p:sp>
        <p:sp>
          <p:nvSpPr>
            <p:cNvPr id="4" name="Szabadkézi sokszög 3"/>
            <p:cNvSpPr/>
            <p:nvPr/>
          </p:nvSpPr>
          <p:spPr>
            <a:xfrm>
              <a:off x="0" y="83481"/>
              <a:ext cx="9144000" cy="436402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0" tIns="0" rIns="0" bIns="0" anchor="ctr" anchorCtr="0" compatLnSpc="0">
              <a:spAutoFit/>
            </a:bodyPr>
            <a:lstStyle/>
            <a:p>
              <a:pPr marL="190440" marR="0" lvl="0" indent="-190440" algn="ctr" rtl="0" hangingPunct="1">
                <a:lnSpc>
                  <a:spcPct val="100000"/>
                </a:lnSpc>
                <a:buNone/>
                <a:tabLst/>
              </a:pPr>
              <a:endParaRPr lang="hu-HU" sz="2800" b="1" cap="all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endParaRPr>
            </a:p>
          </p:txBody>
        </p:sp>
      </p:grpSp>
      <p:sp>
        <p:nvSpPr>
          <p:cNvPr id="17" name="Szabadkézi sokszög 16"/>
          <p:cNvSpPr/>
          <p:nvPr/>
        </p:nvSpPr>
        <p:spPr>
          <a:xfrm>
            <a:off x="480607" y="5301208"/>
            <a:ext cx="8208912" cy="132562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Advantages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:</a:t>
            </a: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1) H(x) ~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exp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(-x) in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the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diffractive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cone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 </a:t>
            </a: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2) Start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from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a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place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that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you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know</a:t>
            </a:r>
            <a:endParaRPr lang="hu-HU" sz="2000" dirty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3)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Measurable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both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for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pp and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pbarp</a:t>
            </a:r>
            <a:endParaRPr lang="hu-HU" sz="2000" dirty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</p:txBody>
      </p:sp>
      <p:sp>
        <p:nvSpPr>
          <p:cNvPr id="10" name="Cím 1"/>
          <p:cNvSpPr txBox="1">
            <a:spLocks/>
          </p:cNvSpPr>
          <p:nvPr/>
        </p:nvSpPr>
        <p:spPr>
          <a:xfrm>
            <a:off x="0" y="42863"/>
            <a:ext cx="9144000" cy="719137"/>
          </a:xfrm>
          <a:prstGeom prst="rect">
            <a:avLst/>
          </a:prstGeom>
        </p:spPr>
        <p:txBody>
          <a:bodyPr>
            <a:normAutofit/>
          </a:bodyPr>
          <a:lstStyle>
            <a:lvl1pPr marL="0" marR="0" lvl="0" indent="0" algn="ctr" rtl="0" hangingPunct="1">
              <a:lnSpc>
                <a:spcPct val="97000"/>
              </a:lnSpc>
              <a:spcBef>
                <a:spcPts val="0"/>
              </a:spcBef>
              <a:spcAft>
                <a:spcPts val="0"/>
              </a:spcAft>
              <a:buFontTx/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lang="hu-HU" sz="3200" b="1" i="0" u="none" strike="noStrike" baseline="0">
                <a:ln>
                  <a:noFill/>
                </a:ln>
                <a:solidFill>
                  <a:srgbClr val="FFFF00"/>
                </a:solidFill>
                <a:latin typeface="Verdana" pitchFamily="34"/>
                <a:ea typeface="Arial" pitchFamily="34"/>
                <a:cs typeface="Arial" pitchFamily="34"/>
              </a:defRPr>
            </a:lvl1pPr>
          </a:lstStyle>
          <a:p>
            <a:r>
              <a:rPr lang="hu-HU" kern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Scaling</a:t>
            </a:r>
            <a:r>
              <a:rPr lang="hu-HU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in </a:t>
            </a:r>
            <a:r>
              <a:rPr lang="hu-HU" kern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the</a:t>
            </a:r>
            <a:r>
              <a:rPr lang="hu-HU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kern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diffractive</a:t>
            </a:r>
            <a:r>
              <a:rPr lang="hu-HU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kern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cone</a:t>
            </a:r>
            <a:r>
              <a:rPr lang="hu-HU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kern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region</a:t>
            </a:r>
            <a:endParaRPr lang="hu-HU" kern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4" name="Szövegdoboz 13"/>
          <p:cNvSpPr txBox="1"/>
          <p:nvPr/>
        </p:nvSpPr>
        <p:spPr>
          <a:xfrm>
            <a:off x="8689519" y="5589240"/>
            <a:ext cx="437811" cy="2785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24942F06-CD1F-46D5-ABA6-6E76DB6D1968}" type="slidenum">
              <a:rPr lang="hu-HU" sz="1210" b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 algn="ctr"/>
              <a:t>10</a:t>
            </a:fld>
            <a:endParaRPr lang="en-US" sz="121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5" name="Kép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43125" y="1916832"/>
            <a:ext cx="4857750" cy="809625"/>
          </a:xfrm>
          <a:prstGeom prst="rect">
            <a:avLst/>
          </a:prstGeom>
          <a:ln w="12700">
            <a:solidFill>
              <a:srgbClr val="000000"/>
            </a:solidFill>
          </a:ln>
        </p:spPr>
      </p:pic>
      <p:pic>
        <p:nvPicPr>
          <p:cNvPr id="6" name="Kép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90875" y="836712"/>
            <a:ext cx="2762250" cy="885825"/>
          </a:xfrm>
          <a:prstGeom prst="rect">
            <a:avLst/>
          </a:prstGeom>
          <a:ln w="12700">
            <a:solidFill>
              <a:srgbClr val="000000"/>
            </a:solidFill>
          </a:ln>
        </p:spPr>
      </p:pic>
      <p:pic>
        <p:nvPicPr>
          <p:cNvPr id="9" name="Kép 8"/>
          <p:cNvPicPr>
            <a:picLocks noChangeAspect="1"/>
          </p:cNvPicPr>
          <p:nvPr/>
        </p:nvPicPr>
        <p:blipFill rotWithShape="1">
          <a:blip r:embed="rId5"/>
          <a:srcRect r="43043"/>
          <a:stretch/>
        </p:blipFill>
        <p:spPr>
          <a:xfrm>
            <a:off x="2843808" y="2883024"/>
            <a:ext cx="3537198" cy="762000"/>
          </a:xfrm>
          <a:prstGeom prst="rect">
            <a:avLst/>
          </a:prstGeom>
          <a:ln w="12700">
            <a:solidFill>
              <a:srgbClr val="000000"/>
            </a:solidFill>
          </a:ln>
        </p:spPr>
      </p:pic>
      <p:pic>
        <p:nvPicPr>
          <p:cNvPr id="15" name="Kép 1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043237" y="3789040"/>
            <a:ext cx="3057525" cy="1371600"/>
          </a:xfrm>
          <a:prstGeom prst="rect">
            <a:avLst/>
          </a:prstGeom>
          <a:ln w="12700">
            <a:solidFill>
              <a:srgbClr val="000000"/>
            </a:solidFill>
          </a:ln>
        </p:spPr>
      </p:pic>
    </p:spTree>
    <p:extLst>
      <p:ext uri="{BB962C8B-B14F-4D97-AF65-F5344CB8AC3E}">
        <p14:creationId xmlns:p14="http://schemas.microsoft.com/office/powerpoint/2010/main" val="13214275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 txBox="1">
            <a:spLocks noGrp="1"/>
          </p:cNvSpPr>
          <p:nvPr>
            <p:ph type="title" idx="4294967295"/>
          </p:nvPr>
        </p:nvSpPr>
        <p:spPr>
          <a:xfrm>
            <a:off x="0" y="82587"/>
            <a:ext cx="9144000" cy="553998"/>
          </a:xfrm>
        </p:spPr>
        <p:txBody>
          <a:bodyPr>
            <a:spAutoFit/>
          </a:bodyPr>
          <a:lstStyle>
            <a:defPPr lvl="0">
              <a:buClr>
                <a:srgbClr val="FF9900"/>
              </a:buClr>
              <a:buSzPct val="100000"/>
              <a:buFont typeface="Arial Rounded MT Bold" pitchFamily="34"/>
              <a:buNone/>
            </a:defPPr>
            <a:lvl1pPr lvl="0">
              <a:buClr>
                <a:srgbClr val="FF9900"/>
              </a:buClr>
              <a:buSzPct val="100000"/>
              <a:buFont typeface="Arial Rounded MT Bold" pitchFamily="34"/>
              <a:buChar char="•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>
              <a:lnSpc>
                <a:spcPct val="100000"/>
              </a:lnSpc>
              <a:buNone/>
            </a:pPr>
            <a:r>
              <a:rPr lang="hu-HU" sz="3600" dirty="0">
                <a:effectLst>
                  <a:outerShdw dist="17961" dir="2700000">
                    <a:scrgbClr r="0" g="0" b="0"/>
                  </a:outerShdw>
                </a:effectLst>
              </a:rPr>
              <a:t>NEW RESULTS 1</a:t>
            </a:r>
          </a:p>
        </p:txBody>
      </p:sp>
      <p:sp>
        <p:nvSpPr>
          <p:cNvPr id="4" name="Szövegdoboz 3"/>
          <p:cNvSpPr txBox="1"/>
          <p:nvPr/>
        </p:nvSpPr>
        <p:spPr>
          <a:xfrm>
            <a:off x="7607860" y="2540833"/>
            <a:ext cx="180720" cy="456119"/>
          </a:xfrm>
          <a:prstGeom prst="rect">
            <a:avLst/>
          </a:prstGeom>
          <a:noFill/>
          <a:ln>
            <a:noFill/>
          </a:ln>
        </p:spPr>
        <p:txBody>
          <a:bodyPr vert="horz" lIns="90000" tIns="45000" rIns="90000" bIns="45000" anchorCtr="0" compatLnSpc="1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hu-HU" sz="2400" b="0" i="0" u="none" strike="noStrike" baseline="0">
              <a:ln>
                <a:noFill/>
              </a:ln>
              <a:solidFill>
                <a:srgbClr val="000000"/>
              </a:solidFill>
              <a:latin typeface="Times New Roman" pitchFamily="18"/>
              <a:ea typeface="Lucida Sans Unicode" pitchFamily="2"/>
              <a:cs typeface="Lucida Sans Unicode" pitchFamily="2"/>
            </a:endParaRPr>
          </a:p>
        </p:txBody>
      </p:sp>
      <p:sp>
        <p:nvSpPr>
          <p:cNvPr id="9" name="Szövegdoboz 8">
            <a:extLst>
              <a:ext uri="{FF2B5EF4-FFF2-40B4-BE49-F238E27FC236}">
                <a16:creationId xmlns:a16="http://schemas.microsoft.com/office/drawing/2014/main" id="{DD59AC8F-75AB-4F1A-BD85-9DAA644EACCB}"/>
              </a:ext>
            </a:extLst>
          </p:cNvPr>
          <p:cNvSpPr txBox="1"/>
          <p:nvPr/>
        </p:nvSpPr>
        <p:spPr>
          <a:xfrm>
            <a:off x="0" y="3101353"/>
            <a:ext cx="91440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hu-HU" sz="3600" b="1" kern="0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cs typeface="Arial" pitchFamily="34"/>
              </a:rPr>
              <a:t>H(x) SCALING, USING 8 </a:t>
            </a:r>
            <a:r>
              <a:rPr lang="hu-HU" sz="3600" b="1" kern="0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cs typeface="Arial" pitchFamily="34"/>
              </a:rPr>
              <a:t>TeV</a:t>
            </a: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1221737509"/>
      </p:ext>
    </p:extLst>
  </p:cSld>
  <p:clrMapOvr>
    <a:masterClrMapping/>
  </p:clrMapOvr>
  <p:transition spd="med" advTm="21000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Csoportba foglalás 1"/>
          <p:cNvGrpSpPr/>
          <p:nvPr/>
        </p:nvGrpSpPr>
        <p:grpSpPr>
          <a:xfrm>
            <a:off x="0" y="116632"/>
            <a:ext cx="9144000" cy="685799"/>
            <a:chOff x="0" y="0"/>
            <a:chExt cx="9144000" cy="685799"/>
          </a:xfrm>
        </p:grpSpPr>
        <p:sp>
          <p:nvSpPr>
            <p:cNvPr id="3" name="Szabadkézi sokszög 2"/>
            <p:cNvSpPr/>
            <p:nvPr/>
          </p:nvSpPr>
          <p:spPr>
            <a:xfrm>
              <a:off x="0" y="0"/>
              <a:ext cx="9144000" cy="685799"/>
            </a:xfrm>
            <a:custGeom>
              <a:avLst>
                <a:gd name="f0" fmla="val 41"/>
              </a:avLst>
              <a:gdLst>
                <a:gd name="f1" fmla="val 10800000"/>
                <a:gd name="f2" fmla="val 5400000"/>
                <a:gd name="f3" fmla="val 1620000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val 45"/>
                <a:gd name="f10" fmla="val 10800"/>
                <a:gd name="f11" fmla="val -2147483647"/>
                <a:gd name="f12" fmla="val 2147483647"/>
                <a:gd name="f13" fmla="abs f4"/>
                <a:gd name="f14" fmla="abs f5"/>
                <a:gd name="f15" fmla="abs f6"/>
                <a:gd name="f16" fmla="*/ f8 1 180"/>
                <a:gd name="f17" fmla="pin 0 f0 10800"/>
                <a:gd name="f18" fmla="+- 0 0 f2"/>
                <a:gd name="f19" fmla="?: f13 f4 1"/>
                <a:gd name="f20" fmla="?: f14 f5 1"/>
                <a:gd name="f21" fmla="?: f15 f6 1"/>
                <a:gd name="f22" fmla="*/ f9 f16 1"/>
                <a:gd name="f23" fmla="+- f7 f17 0"/>
                <a:gd name="f24" fmla="*/ f19 1 21600"/>
                <a:gd name="f25" fmla="*/ f20 1 21600"/>
                <a:gd name="f26" fmla="*/ 21600 f19 1"/>
                <a:gd name="f27" fmla="*/ 21600 f20 1"/>
                <a:gd name="f28" fmla="+- 0 0 f22"/>
                <a:gd name="f29" fmla="min f25 f24"/>
                <a:gd name="f30" fmla="*/ f26 1 f21"/>
                <a:gd name="f31" fmla="*/ f27 1 f21"/>
                <a:gd name="f32" fmla="*/ f28 f1 1"/>
                <a:gd name="f33" fmla="*/ f32 1 f8"/>
                <a:gd name="f34" fmla="+- f31 0 f17"/>
                <a:gd name="f35" fmla="+- f30 0 f17"/>
                <a:gd name="f36" fmla="*/ f17 f29 1"/>
                <a:gd name="f37" fmla="*/ f7 f29 1"/>
                <a:gd name="f38" fmla="*/ f23 f29 1"/>
                <a:gd name="f39" fmla="*/ f31 f29 1"/>
                <a:gd name="f40" fmla="*/ f30 f29 1"/>
                <a:gd name="f41" fmla="+- f33 0 f2"/>
                <a:gd name="f42" fmla="+- f37 0 f38"/>
                <a:gd name="f43" fmla="+- f38 0 f37"/>
                <a:gd name="f44" fmla="*/ f34 f29 1"/>
                <a:gd name="f45" fmla="*/ f35 f29 1"/>
                <a:gd name="f46" fmla="cos 1 f41"/>
                <a:gd name="f47" fmla="abs f42"/>
                <a:gd name="f48" fmla="abs f43"/>
                <a:gd name="f49" fmla="?: f42 f18 f2"/>
                <a:gd name="f50" fmla="?: f42 f2 f18"/>
                <a:gd name="f51" fmla="?: f42 f3 f2"/>
                <a:gd name="f52" fmla="?: f42 f2 f3"/>
                <a:gd name="f53" fmla="+- f39 0 f44"/>
                <a:gd name="f54" fmla="?: f43 f18 f2"/>
                <a:gd name="f55" fmla="?: f43 f2 f18"/>
                <a:gd name="f56" fmla="+- f40 0 f45"/>
                <a:gd name="f57" fmla="+- f44 0 f39"/>
                <a:gd name="f58" fmla="+- f45 0 f40"/>
                <a:gd name="f59" fmla="?: f42 0 f1"/>
                <a:gd name="f60" fmla="?: f42 f1 0"/>
                <a:gd name="f61" fmla="+- 0 0 f46"/>
                <a:gd name="f62" fmla="?: f42 f52 f51"/>
                <a:gd name="f63" fmla="?: f42 f51 f52"/>
                <a:gd name="f64" fmla="?: f43 f50 f49"/>
                <a:gd name="f65" fmla="abs f53"/>
                <a:gd name="f66" fmla="?: f53 0 f1"/>
                <a:gd name="f67" fmla="?: f53 f1 0"/>
                <a:gd name="f68" fmla="?: f53 f54 f55"/>
                <a:gd name="f69" fmla="abs f56"/>
                <a:gd name="f70" fmla="abs f57"/>
                <a:gd name="f71" fmla="?: f56 f18 f2"/>
                <a:gd name="f72" fmla="?: f56 f2 f18"/>
                <a:gd name="f73" fmla="?: f56 f3 f2"/>
                <a:gd name="f74" fmla="?: f56 f2 f3"/>
                <a:gd name="f75" fmla="abs f58"/>
                <a:gd name="f76" fmla="?: f58 f18 f2"/>
                <a:gd name="f77" fmla="?: f58 f2 f18"/>
                <a:gd name="f78" fmla="?: f58 f60 f59"/>
                <a:gd name="f79" fmla="?: f58 f59 f60"/>
                <a:gd name="f80" fmla="*/ f17 f61 1"/>
                <a:gd name="f81" fmla="?: f43 f63 f62"/>
                <a:gd name="f82" fmla="?: f43 f67 f66"/>
                <a:gd name="f83" fmla="?: f43 f66 f67"/>
                <a:gd name="f84" fmla="?: f56 f74 f73"/>
                <a:gd name="f85" fmla="?: f56 f73 f74"/>
                <a:gd name="f86" fmla="?: f57 f72 f71"/>
                <a:gd name="f87" fmla="?: f42 f78 f79"/>
                <a:gd name="f88" fmla="?: f42 f76 f77"/>
                <a:gd name="f89" fmla="*/ f80 3163 1"/>
                <a:gd name="f90" fmla="?: f53 f82 f83"/>
                <a:gd name="f91" fmla="?: f57 f85 f84"/>
                <a:gd name="f92" fmla="*/ f89 1 7636"/>
                <a:gd name="f93" fmla="+- f7 f92 0"/>
                <a:gd name="f94" fmla="+- f30 0 f92"/>
                <a:gd name="f95" fmla="+- f31 0 f92"/>
                <a:gd name="f96" fmla="*/ f93 f29 1"/>
                <a:gd name="f97" fmla="*/ f94 f29 1"/>
                <a:gd name="f98" fmla="*/ f95 f29 1"/>
              </a:gdLst>
              <a:ahLst>
                <a:ahXY gdRefX="f0" minX="f7" maxX="f10">
                  <a:pos x="f36" y="f37"/>
                </a:ahXY>
              </a:ahLst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96" t="f96" r="f97" b="f98"/>
              <a:pathLst>
                <a:path>
                  <a:moveTo>
                    <a:pt x="f38" y="f37"/>
                  </a:moveTo>
                  <a:arcTo wR="f47" hR="f48" stAng="f81" swAng="f64"/>
                  <a:lnTo>
                    <a:pt x="f37" y="f44"/>
                  </a:lnTo>
                  <a:arcTo wR="f48" hR="f65" stAng="f90" swAng="f68"/>
                  <a:lnTo>
                    <a:pt x="f45" y="f39"/>
                  </a:lnTo>
                  <a:arcTo wR="f69" hR="f70" stAng="f91" swAng="f86"/>
                  <a:lnTo>
                    <a:pt x="f40" y="f38"/>
                  </a:lnTo>
                  <a:arcTo wR="f75" hR="f47" stAng="f87" swAng="f88"/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none" lIns="90000" tIns="46800" rIns="90000" bIns="46800" anchor="ctr" anchorCtr="0" compatLnSpc="0"/>
            <a:lstStyle/>
            <a:p>
              <a:pPr lvl="0" rtl="0" hangingPunct="0">
                <a:buNone/>
                <a:tabLst/>
              </a:pPr>
              <a:endParaRPr lang="hu-HU" sz="2400">
                <a:latin typeface="Times New Roman" pitchFamily="18"/>
                <a:ea typeface="Arial Unicode MS" pitchFamily="2"/>
                <a:cs typeface="Tahoma" pitchFamily="2"/>
              </a:endParaRPr>
            </a:p>
          </p:txBody>
        </p:sp>
        <p:sp>
          <p:nvSpPr>
            <p:cNvPr id="4" name="Szabadkézi sokszög 3"/>
            <p:cNvSpPr/>
            <p:nvPr/>
          </p:nvSpPr>
          <p:spPr>
            <a:xfrm>
              <a:off x="0" y="83481"/>
              <a:ext cx="9144000" cy="436402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0" tIns="0" rIns="0" bIns="0" anchor="ctr" anchorCtr="0" compatLnSpc="0">
              <a:spAutoFit/>
            </a:bodyPr>
            <a:lstStyle/>
            <a:p>
              <a:pPr marL="190440" marR="0" lvl="0" indent="-190440" algn="ctr" rtl="0" hangingPunct="1">
                <a:lnSpc>
                  <a:spcPct val="100000"/>
                </a:lnSpc>
                <a:buNone/>
                <a:tabLst/>
              </a:pPr>
              <a:endParaRPr lang="hu-HU" sz="2800" b="1" cap="all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endParaRPr>
            </a:p>
          </p:txBody>
        </p:sp>
      </p:grpSp>
      <p:sp>
        <p:nvSpPr>
          <p:cNvPr id="17" name="Szabadkézi sokszög 16"/>
          <p:cNvSpPr/>
          <p:nvPr/>
        </p:nvSpPr>
        <p:spPr>
          <a:xfrm>
            <a:off x="242107" y="5813462"/>
            <a:ext cx="8659786" cy="1017844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b="1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Between</a:t>
            </a:r>
            <a:r>
              <a:rPr lang="hu-HU" sz="2000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2.76 and 8 </a:t>
            </a:r>
            <a:r>
              <a:rPr lang="hu-HU" sz="2000" b="1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TeV</a:t>
            </a:r>
            <a:r>
              <a:rPr lang="hu-HU" sz="2000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, H(x) </a:t>
            </a:r>
            <a:r>
              <a:rPr lang="hu-HU" sz="2000" b="1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scaling</a:t>
            </a:r>
            <a:r>
              <a:rPr lang="hu-HU" sz="2000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b="1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observed</a:t>
            </a:r>
            <a:r>
              <a:rPr lang="hu-HU" sz="2000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!</a:t>
            </a:r>
          </a:p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err="1"/>
              <a:t>Hungarian-Swedish</a:t>
            </a:r>
            <a:r>
              <a:rPr lang="hu-HU" sz="2000" dirty="0"/>
              <a:t> team, e-Print: </a:t>
            </a:r>
            <a:r>
              <a:rPr lang="hu-HU" sz="2000" dirty="0">
                <a:hlinkClick r:id="rId3"/>
              </a:rPr>
              <a:t>2405.06733</a:t>
            </a:r>
            <a:r>
              <a:rPr lang="hu-HU" sz="2000" dirty="0"/>
              <a:t> [</a:t>
            </a:r>
            <a:r>
              <a:rPr lang="hu-HU" sz="2000" dirty="0" err="1"/>
              <a:t>hep-ph</a:t>
            </a:r>
            <a:r>
              <a:rPr lang="hu-HU" sz="2000" dirty="0"/>
              <a:t>], </a:t>
            </a:r>
          </a:p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/>
              <a:t>MDPI </a:t>
            </a:r>
            <a:r>
              <a:rPr lang="hu-HU" sz="2000" dirty="0" err="1"/>
              <a:t>Universe</a:t>
            </a:r>
            <a:r>
              <a:rPr lang="hu-HU" b="1" dirty="0"/>
              <a:t> 2024</a:t>
            </a:r>
            <a:r>
              <a:rPr lang="hu-HU" dirty="0"/>
              <a:t>, </a:t>
            </a:r>
            <a:r>
              <a:rPr lang="hu-HU" i="1" dirty="0"/>
              <a:t>10</a:t>
            </a:r>
            <a:r>
              <a:rPr lang="hu-HU" dirty="0"/>
              <a:t>(6), 264</a:t>
            </a:r>
            <a:endParaRPr lang="hu-HU" sz="2000" dirty="0"/>
          </a:p>
        </p:txBody>
      </p:sp>
      <p:sp>
        <p:nvSpPr>
          <p:cNvPr id="10" name="Cím 1"/>
          <p:cNvSpPr txBox="1">
            <a:spLocks/>
          </p:cNvSpPr>
          <p:nvPr/>
        </p:nvSpPr>
        <p:spPr>
          <a:xfrm>
            <a:off x="0" y="42863"/>
            <a:ext cx="9144000" cy="719137"/>
          </a:xfrm>
          <a:prstGeom prst="rect">
            <a:avLst/>
          </a:prstGeom>
        </p:spPr>
        <p:txBody>
          <a:bodyPr>
            <a:normAutofit/>
          </a:bodyPr>
          <a:lstStyle>
            <a:lvl1pPr marL="0" marR="0" lvl="0" indent="0" algn="ctr" rtl="0" hangingPunct="1">
              <a:lnSpc>
                <a:spcPct val="97000"/>
              </a:lnSpc>
              <a:spcBef>
                <a:spcPts val="0"/>
              </a:spcBef>
              <a:spcAft>
                <a:spcPts val="0"/>
              </a:spcAft>
              <a:buFontTx/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lang="hu-HU" sz="3200" b="1" i="0" u="none" strike="noStrike" baseline="0">
                <a:ln>
                  <a:noFill/>
                </a:ln>
                <a:solidFill>
                  <a:srgbClr val="FFFF00"/>
                </a:solidFill>
                <a:latin typeface="Verdana" pitchFamily="34"/>
                <a:ea typeface="Arial" pitchFamily="34"/>
                <a:cs typeface="Arial" pitchFamily="34"/>
              </a:defRPr>
            </a:lvl1pPr>
          </a:lstStyle>
          <a:p>
            <a:r>
              <a:rPr lang="hu-HU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Test of H(x) </a:t>
            </a:r>
            <a:r>
              <a:rPr lang="hu-HU" kern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scaling</a:t>
            </a:r>
            <a:r>
              <a:rPr lang="hu-HU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: 8 </a:t>
            </a:r>
            <a:r>
              <a:rPr lang="hu-HU" kern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vs</a:t>
            </a:r>
            <a:r>
              <a:rPr lang="hu-HU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2.76 </a:t>
            </a:r>
            <a:r>
              <a:rPr lang="hu-HU" kern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TeV</a:t>
            </a:r>
            <a:r>
              <a:rPr lang="hu-HU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</a:p>
        </p:txBody>
      </p:sp>
      <p:sp>
        <p:nvSpPr>
          <p:cNvPr id="14" name="Szövegdoboz 13"/>
          <p:cNvSpPr txBox="1"/>
          <p:nvPr/>
        </p:nvSpPr>
        <p:spPr>
          <a:xfrm>
            <a:off x="8689519" y="5589240"/>
            <a:ext cx="437811" cy="2785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24942F06-CD1F-46D5-ABA6-6E76DB6D1968}" type="slidenum">
              <a:rPr lang="hu-HU" sz="1210" b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 algn="ctr"/>
              <a:t>12</a:t>
            </a:fld>
            <a:endParaRPr lang="en-US" sz="121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15" name="Kép 1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70735" y="705759"/>
            <a:ext cx="3057525" cy="1371600"/>
          </a:xfrm>
          <a:prstGeom prst="rect">
            <a:avLst/>
          </a:prstGeom>
          <a:ln w="12700">
            <a:solidFill>
              <a:srgbClr val="000000"/>
            </a:solidFill>
          </a:ln>
        </p:spPr>
      </p:pic>
      <p:pic>
        <p:nvPicPr>
          <p:cNvPr id="7" name="Kép 6">
            <a:extLst>
              <a:ext uri="{FF2B5EF4-FFF2-40B4-BE49-F238E27FC236}">
                <a16:creationId xmlns:a16="http://schemas.microsoft.com/office/drawing/2014/main" id="{CFA152C5-5741-4DB1-BB05-C503FE01A60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2132856"/>
            <a:ext cx="9144000" cy="3661933"/>
          </a:xfrm>
          <a:prstGeom prst="rect">
            <a:avLst/>
          </a:prstGeom>
        </p:spPr>
      </p:pic>
      <p:sp>
        <p:nvSpPr>
          <p:cNvPr id="8" name="Rectangle 1">
            <a:extLst>
              <a:ext uri="{FF2B5EF4-FFF2-40B4-BE49-F238E27FC236}">
                <a16:creationId xmlns:a16="http://schemas.microsoft.com/office/drawing/2014/main" id="{51015905-6490-4BBE-B43B-9955D1F1B1F4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0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hu-HU" altLang="hu-HU" sz="1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-apple-system"/>
              </a:rPr>
              <a:t> 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hu-HU" altLang="hu-HU" sz="1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-apple-system"/>
              </a:rPr>
              <a:t>e-Print: 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hu-HU" altLang="hu-HU" sz="1000" b="0" i="0" u="none" strike="noStrike" cap="none" normalizeH="0" baseline="0">
                <a:ln>
                  <a:noFill/>
                </a:ln>
                <a:solidFill>
                  <a:srgbClr val="0050B3"/>
                </a:solidFill>
                <a:effectLst/>
                <a:latin typeface="-apple-system"/>
                <a:hlinkClick r:id="rId3"/>
              </a:rPr>
              <a:t>2405.06733</a:t>
            </a:r>
            <a:r>
              <a:rPr kumimoji="0" lang="hu-HU" altLang="hu-HU" sz="1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-apple-system"/>
              </a:rPr>
              <a:t> [hep-ph]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hu-HU" altLang="hu-H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" name="Rectangle 2">
            <a:extLst>
              <a:ext uri="{FF2B5EF4-FFF2-40B4-BE49-F238E27FC236}">
                <a16:creationId xmlns:a16="http://schemas.microsoft.com/office/drawing/2014/main" id="{D205019E-0E19-479D-AD44-7ACFFEF2559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152400"/>
            <a:ext cx="9144000" cy="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0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hu-HU" altLang="hu-HU" sz="1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-apple-system"/>
              </a:rPr>
              <a:t> 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hu-HU" altLang="hu-HU" sz="1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-apple-system"/>
              </a:rPr>
              <a:t>e-Print: 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hu-HU" altLang="hu-HU" sz="1000" b="0" i="0" u="none" strike="noStrike" cap="none" normalizeH="0" baseline="0">
                <a:ln>
                  <a:noFill/>
                </a:ln>
                <a:solidFill>
                  <a:srgbClr val="0050B3"/>
                </a:solidFill>
                <a:effectLst/>
                <a:latin typeface="-apple-system"/>
                <a:hlinkClick r:id="rId3"/>
              </a:rPr>
              <a:t>2405.06733</a:t>
            </a:r>
            <a:r>
              <a:rPr kumimoji="0" lang="hu-HU" altLang="hu-HU" sz="1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-apple-system"/>
              </a:rPr>
              <a:t> [hep-ph]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hu-HU" altLang="hu-H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206319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Csoportba foglalás 1"/>
          <p:cNvGrpSpPr/>
          <p:nvPr/>
        </p:nvGrpSpPr>
        <p:grpSpPr>
          <a:xfrm>
            <a:off x="0" y="116632"/>
            <a:ext cx="9144000" cy="685799"/>
            <a:chOff x="0" y="0"/>
            <a:chExt cx="9144000" cy="685799"/>
          </a:xfrm>
        </p:grpSpPr>
        <p:sp>
          <p:nvSpPr>
            <p:cNvPr id="3" name="Szabadkézi sokszög 2"/>
            <p:cNvSpPr/>
            <p:nvPr/>
          </p:nvSpPr>
          <p:spPr>
            <a:xfrm>
              <a:off x="0" y="0"/>
              <a:ext cx="9144000" cy="685799"/>
            </a:xfrm>
            <a:custGeom>
              <a:avLst>
                <a:gd name="f0" fmla="val 41"/>
              </a:avLst>
              <a:gdLst>
                <a:gd name="f1" fmla="val 10800000"/>
                <a:gd name="f2" fmla="val 5400000"/>
                <a:gd name="f3" fmla="val 1620000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val 45"/>
                <a:gd name="f10" fmla="val 10800"/>
                <a:gd name="f11" fmla="val -2147483647"/>
                <a:gd name="f12" fmla="val 2147483647"/>
                <a:gd name="f13" fmla="abs f4"/>
                <a:gd name="f14" fmla="abs f5"/>
                <a:gd name="f15" fmla="abs f6"/>
                <a:gd name="f16" fmla="*/ f8 1 180"/>
                <a:gd name="f17" fmla="pin 0 f0 10800"/>
                <a:gd name="f18" fmla="+- 0 0 f2"/>
                <a:gd name="f19" fmla="?: f13 f4 1"/>
                <a:gd name="f20" fmla="?: f14 f5 1"/>
                <a:gd name="f21" fmla="?: f15 f6 1"/>
                <a:gd name="f22" fmla="*/ f9 f16 1"/>
                <a:gd name="f23" fmla="+- f7 f17 0"/>
                <a:gd name="f24" fmla="*/ f19 1 21600"/>
                <a:gd name="f25" fmla="*/ f20 1 21600"/>
                <a:gd name="f26" fmla="*/ 21600 f19 1"/>
                <a:gd name="f27" fmla="*/ 21600 f20 1"/>
                <a:gd name="f28" fmla="+- 0 0 f22"/>
                <a:gd name="f29" fmla="min f25 f24"/>
                <a:gd name="f30" fmla="*/ f26 1 f21"/>
                <a:gd name="f31" fmla="*/ f27 1 f21"/>
                <a:gd name="f32" fmla="*/ f28 f1 1"/>
                <a:gd name="f33" fmla="*/ f32 1 f8"/>
                <a:gd name="f34" fmla="+- f31 0 f17"/>
                <a:gd name="f35" fmla="+- f30 0 f17"/>
                <a:gd name="f36" fmla="*/ f17 f29 1"/>
                <a:gd name="f37" fmla="*/ f7 f29 1"/>
                <a:gd name="f38" fmla="*/ f23 f29 1"/>
                <a:gd name="f39" fmla="*/ f31 f29 1"/>
                <a:gd name="f40" fmla="*/ f30 f29 1"/>
                <a:gd name="f41" fmla="+- f33 0 f2"/>
                <a:gd name="f42" fmla="+- f37 0 f38"/>
                <a:gd name="f43" fmla="+- f38 0 f37"/>
                <a:gd name="f44" fmla="*/ f34 f29 1"/>
                <a:gd name="f45" fmla="*/ f35 f29 1"/>
                <a:gd name="f46" fmla="cos 1 f41"/>
                <a:gd name="f47" fmla="abs f42"/>
                <a:gd name="f48" fmla="abs f43"/>
                <a:gd name="f49" fmla="?: f42 f18 f2"/>
                <a:gd name="f50" fmla="?: f42 f2 f18"/>
                <a:gd name="f51" fmla="?: f42 f3 f2"/>
                <a:gd name="f52" fmla="?: f42 f2 f3"/>
                <a:gd name="f53" fmla="+- f39 0 f44"/>
                <a:gd name="f54" fmla="?: f43 f18 f2"/>
                <a:gd name="f55" fmla="?: f43 f2 f18"/>
                <a:gd name="f56" fmla="+- f40 0 f45"/>
                <a:gd name="f57" fmla="+- f44 0 f39"/>
                <a:gd name="f58" fmla="+- f45 0 f40"/>
                <a:gd name="f59" fmla="?: f42 0 f1"/>
                <a:gd name="f60" fmla="?: f42 f1 0"/>
                <a:gd name="f61" fmla="+- 0 0 f46"/>
                <a:gd name="f62" fmla="?: f42 f52 f51"/>
                <a:gd name="f63" fmla="?: f42 f51 f52"/>
                <a:gd name="f64" fmla="?: f43 f50 f49"/>
                <a:gd name="f65" fmla="abs f53"/>
                <a:gd name="f66" fmla="?: f53 0 f1"/>
                <a:gd name="f67" fmla="?: f53 f1 0"/>
                <a:gd name="f68" fmla="?: f53 f54 f55"/>
                <a:gd name="f69" fmla="abs f56"/>
                <a:gd name="f70" fmla="abs f57"/>
                <a:gd name="f71" fmla="?: f56 f18 f2"/>
                <a:gd name="f72" fmla="?: f56 f2 f18"/>
                <a:gd name="f73" fmla="?: f56 f3 f2"/>
                <a:gd name="f74" fmla="?: f56 f2 f3"/>
                <a:gd name="f75" fmla="abs f58"/>
                <a:gd name="f76" fmla="?: f58 f18 f2"/>
                <a:gd name="f77" fmla="?: f58 f2 f18"/>
                <a:gd name="f78" fmla="?: f58 f60 f59"/>
                <a:gd name="f79" fmla="?: f58 f59 f60"/>
                <a:gd name="f80" fmla="*/ f17 f61 1"/>
                <a:gd name="f81" fmla="?: f43 f63 f62"/>
                <a:gd name="f82" fmla="?: f43 f67 f66"/>
                <a:gd name="f83" fmla="?: f43 f66 f67"/>
                <a:gd name="f84" fmla="?: f56 f74 f73"/>
                <a:gd name="f85" fmla="?: f56 f73 f74"/>
                <a:gd name="f86" fmla="?: f57 f72 f71"/>
                <a:gd name="f87" fmla="?: f42 f78 f79"/>
                <a:gd name="f88" fmla="?: f42 f76 f77"/>
                <a:gd name="f89" fmla="*/ f80 3163 1"/>
                <a:gd name="f90" fmla="?: f53 f82 f83"/>
                <a:gd name="f91" fmla="?: f57 f85 f84"/>
                <a:gd name="f92" fmla="*/ f89 1 7636"/>
                <a:gd name="f93" fmla="+- f7 f92 0"/>
                <a:gd name="f94" fmla="+- f30 0 f92"/>
                <a:gd name="f95" fmla="+- f31 0 f92"/>
                <a:gd name="f96" fmla="*/ f93 f29 1"/>
                <a:gd name="f97" fmla="*/ f94 f29 1"/>
                <a:gd name="f98" fmla="*/ f95 f29 1"/>
              </a:gdLst>
              <a:ahLst>
                <a:ahXY gdRefX="f0" minX="f7" maxX="f10">
                  <a:pos x="f36" y="f37"/>
                </a:ahXY>
              </a:ahLst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96" t="f96" r="f97" b="f98"/>
              <a:pathLst>
                <a:path>
                  <a:moveTo>
                    <a:pt x="f38" y="f37"/>
                  </a:moveTo>
                  <a:arcTo wR="f47" hR="f48" stAng="f81" swAng="f64"/>
                  <a:lnTo>
                    <a:pt x="f37" y="f44"/>
                  </a:lnTo>
                  <a:arcTo wR="f48" hR="f65" stAng="f90" swAng="f68"/>
                  <a:lnTo>
                    <a:pt x="f45" y="f39"/>
                  </a:lnTo>
                  <a:arcTo wR="f69" hR="f70" stAng="f91" swAng="f86"/>
                  <a:lnTo>
                    <a:pt x="f40" y="f38"/>
                  </a:lnTo>
                  <a:arcTo wR="f75" hR="f47" stAng="f87" swAng="f88"/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none" lIns="90000" tIns="46800" rIns="90000" bIns="46800" anchor="ctr" anchorCtr="0" compatLnSpc="0"/>
            <a:lstStyle/>
            <a:p>
              <a:pPr lvl="0" rtl="0" hangingPunct="0">
                <a:buNone/>
                <a:tabLst/>
              </a:pPr>
              <a:endParaRPr lang="hu-HU" sz="2400">
                <a:latin typeface="Times New Roman" pitchFamily="18"/>
                <a:ea typeface="Arial Unicode MS" pitchFamily="2"/>
                <a:cs typeface="Tahoma" pitchFamily="2"/>
              </a:endParaRPr>
            </a:p>
          </p:txBody>
        </p:sp>
        <p:sp>
          <p:nvSpPr>
            <p:cNvPr id="4" name="Szabadkézi sokszög 3"/>
            <p:cNvSpPr/>
            <p:nvPr/>
          </p:nvSpPr>
          <p:spPr>
            <a:xfrm>
              <a:off x="0" y="83481"/>
              <a:ext cx="9144000" cy="436402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0" tIns="0" rIns="0" bIns="0" anchor="ctr" anchorCtr="0" compatLnSpc="0">
              <a:spAutoFit/>
            </a:bodyPr>
            <a:lstStyle/>
            <a:p>
              <a:pPr marL="190440" marR="0" lvl="0" indent="-190440" algn="ctr" rtl="0" hangingPunct="1">
                <a:lnSpc>
                  <a:spcPct val="100000"/>
                </a:lnSpc>
                <a:buNone/>
                <a:tabLst/>
              </a:pPr>
              <a:endParaRPr lang="hu-HU" sz="2800" b="1" cap="all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endParaRPr>
            </a:p>
          </p:txBody>
        </p:sp>
      </p:grpSp>
      <p:sp>
        <p:nvSpPr>
          <p:cNvPr id="17" name="Szabadkézi sokszög 16"/>
          <p:cNvSpPr/>
          <p:nvPr/>
        </p:nvSpPr>
        <p:spPr>
          <a:xfrm>
            <a:off x="304702" y="5661248"/>
            <a:ext cx="8659786" cy="1079399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b="1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Between</a:t>
            </a:r>
            <a:r>
              <a:rPr lang="hu-HU" sz="2000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7 and 8 </a:t>
            </a:r>
            <a:r>
              <a:rPr lang="hu-HU" sz="2000" b="1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TeV</a:t>
            </a:r>
            <a:r>
              <a:rPr lang="hu-HU" sz="2000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, H(x) </a:t>
            </a:r>
            <a:r>
              <a:rPr lang="hu-HU" sz="2000" b="1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scaling</a:t>
            </a:r>
            <a:r>
              <a:rPr lang="hu-HU" sz="2000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b="1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observed</a:t>
            </a:r>
            <a:r>
              <a:rPr lang="hu-HU" sz="2000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, </a:t>
            </a:r>
            <a:r>
              <a:rPr lang="hu-HU" sz="2000" b="1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but</a:t>
            </a:r>
            <a:r>
              <a:rPr lang="hu-HU" sz="2000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…</a:t>
            </a:r>
          </a:p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err="1"/>
              <a:t>Hungarian-Swedish</a:t>
            </a:r>
            <a:r>
              <a:rPr lang="hu-HU" sz="2000" dirty="0"/>
              <a:t> team, e-Print: </a:t>
            </a:r>
            <a:r>
              <a:rPr lang="hu-HU" sz="2000" dirty="0">
                <a:hlinkClick r:id="rId3"/>
              </a:rPr>
              <a:t>2405.06733</a:t>
            </a:r>
            <a:r>
              <a:rPr lang="hu-HU" sz="2000" dirty="0"/>
              <a:t> [</a:t>
            </a:r>
            <a:r>
              <a:rPr lang="hu-HU" sz="2000" dirty="0" err="1"/>
              <a:t>hep-ph</a:t>
            </a:r>
            <a:r>
              <a:rPr lang="hu-HU" sz="2000" dirty="0"/>
              <a:t>],</a:t>
            </a:r>
          </a:p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400" dirty="0"/>
              <a:t>MDPI </a:t>
            </a:r>
            <a:r>
              <a:rPr lang="hu-HU" sz="2400" dirty="0" err="1"/>
              <a:t>Universe</a:t>
            </a:r>
            <a:r>
              <a:rPr lang="hu-HU" sz="2000" b="1" dirty="0"/>
              <a:t> 2024</a:t>
            </a:r>
            <a:r>
              <a:rPr lang="hu-HU" sz="2000" dirty="0"/>
              <a:t>, </a:t>
            </a:r>
            <a:r>
              <a:rPr lang="hu-HU" sz="2000" i="1" dirty="0"/>
              <a:t>10</a:t>
            </a:r>
            <a:r>
              <a:rPr lang="hu-HU" sz="2000" dirty="0"/>
              <a:t>(6), 264</a:t>
            </a:r>
            <a:endParaRPr lang="hu-HU" sz="2400" dirty="0"/>
          </a:p>
        </p:txBody>
      </p:sp>
      <p:sp>
        <p:nvSpPr>
          <p:cNvPr id="10" name="Cím 1"/>
          <p:cNvSpPr txBox="1">
            <a:spLocks/>
          </p:cNvSpPr>
          <p:nvPr/>
        </p:nvSpPr>
        <p:spPr>
          <a:xfrm>
            <a:off x="0" y="42863"/>
            <a:ext cx="9144000" cy="719137"/>
          </a:xfrm>
          <a:prstGeom prst="rect">
            <a:avLst/>
          </a:prstGeom>
        </p:spPr>
        <p:txBody>
          <a:bodyPr>
            <a:normAutofit/>
          </a:bodyPr>
          <a:lstStyle>
            <a:lvl1pPr marL="0" marR="0" lvl="0" indent="0" algn="ctr" rtl="0" hangingPunct="1">
              <a:lnSpc>
                <a:spcPct val="97000"/>
              </a:lnSpc>
              <a:spcBef>
                <a:spcPts val="0"/>
              </a:spcBef>
              <a:spcAft>
                <a:spcPts val="0"/>
              </a:spcAft>
              <a:buFontTx/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lang="hu-HU" sz="3200" b="1" i="0" u="none" strike="noStrike" baseline="0">
                <a:ln>
                  <a:noFill/>
                </a:ln>
                <a:solidFill>
                  <a:srgbClr val="FFFF00"/>
                </a:solidFill>
                <a:latin typeface="Verdana" pitchFamily="34"/>
                <a:ea typeface="Arial" pitchFamily="34"/>
                <a:cs typeface="Arial" pitchFamily="34"/>
              </a:defRPr>
            </a:lvl1pPr>
          </a:lstStyle>
          <a:p>
            <a:r>
              <a:rPr lang="hu-HU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Test of H(x) </a:t>
            </a:r>
            <a:r>
              <a:rPr lang="hu-HU" kern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scaling</a:t>
            </a:r>
            <a:r>
              <a:rPr lang="hu-HU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: 8 </a:t>
            </a:r>
            <a:r>
              <a:rPr lang="hu-HU" kern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vs</a:t>
            </a:r>
            <a:r>
              <a:rPr lang="hu-HU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7 </a:t>
            </a:r>
            <a:r>
              <a:rPr lang="hu-HU" kern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TeV</a:t>
            </a:r>
            <a:r>
              <a:rPr lang="hu-HU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TOTEM </a:t>
            </a:r>
          </a:p>
        </p:txBody>
      </p:sp>
      <p:sp>
        <p:nvSpPr>
          <p:cNvPr id="14" name="Szövegdoboz 13"/>
          <p:cNvSpPr txBox="1"/>
          <p:nvPr/>
        </p:nvSpPr>
        <p:spPr>
          <a:xfrm>
            <a:off x="8689519" y="5589240"/>
            <a:ext cx="437811" cy="2785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24942F06-CD1F-46D5-ABA6-6E76DB6D1968}" type="slidenum">
              <a:rPr lang="hu-HU" sz="1210" b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 algn="ctr"/>
              <a:t>13</a:t>
            </a:fld>
            <a:endParaRPr lang="en-US" sz="121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15" name="Kép 1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70735" y="705759"/>
            <a:ext cx="3057525" cy="1371600"/>
          </a:xfrm>
          <a:prstGeom prst="rect">
            <a:avLst/>
          </a:prstGeom>
          <a:ln w="12700">
            <a:solidFill>
              <a:srgbClr val="000000"/>
            </a:solidFill>
          </a:ln>
        </p:spPr>
      </p:pic>
      <p:sp>
        <p:nvSpPr>
          <p:cNvPr id="8" name="Rectangle 1">
            <a:extLst>
              <a:ext uri="{FF2B5EF4-FFF2-40B4-BE49-F238E27FC236}">
                <a16:creationId xmlns:a16="http://schemas.microsoft.com/office/drawing/2014/main" id="{51015905-6490-4BBE-B43B-9955D1F1B1F4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0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hu-HU" altLang="hu-HU" sz="1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-apple-system"/>
              </a:rPr>
              <a:t> 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hu-HU" altLang="hu-HU" sz="1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-apple-system"/>
              </a:rPr>
              <a:t>e-Print: 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hu-HU" altLang="hu-HU" sz="1000" b="0" i="0" u="none" strike="noStrike" cap="none" normalizeH="0" baseline="0">
                <a:ln>
                  <a:noFill/>
                </a:ln>
                <a:solidFill>
                  <a:srgbClr val="0050B3"/>
                </a:solidFill>
                <a:effectLst/>
                <a:latin typeface="-apple-system"/>
                <a:hlinkClick r:id="rId3"/>
              </a:rPr>
              <a:t>2405.06733</a:t>
            </a:r>
            <a:r>
              <a:rPr kumimoji="0" lang="hu-HU" altLang="hu-HU" sz="1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-apple-system"/>
              </a:rPr>
              <a:t> [hep-ph]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hu-HU" altLang="hu-H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" name="Rectangle 2">
            <a:extLst>
              <a:ext uri="{FF2B5EF4-FFF2-40B4-BE49-F238E27FC236}">
                <a16:creationId xmlns:a16="http://schemas.microsoft.com/office/drawing/2014/main" id="{D205019E-0E19-479D-AD44-7ACFFEF2559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152400"/>
            <a:ext cx="9144000" cy="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0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hu-HU" altLang="hu-HU" sz="1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-apple-system"/>
              </a:rPr>
              <a:t> 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hu-HU" altLang="hu-HU" sz="1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-apple-system"/>
              </a:rPr>
              <a:t>e-Print: 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hu-HU" altLang="hu-HU" sz="1000" b="0" i="0" u="none" strike="noStrike" cap="none" normalizeH="0" baseline="0">
                <a:ln>
                  <a:noFill/>
                </a:ln>
                <a:solidFill>
                  <a:srgbClr val="0050B3"/>
                </a:solidFill>
                <a:effectLst/>
                <a:latin typeface="-apple-system"/>
                <a:hlinkClick r:id="rId3"/>
              </a:rPr>
              <a:t>2405.06733</a:t>
            </a:r>
            <a:r>
              <a:rPr kumimoji="0" lang="hu-HU" altLang="hu-HU" sz="1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-apple-system"/>
              </a:rPr>
              <a:t> [hep-ph]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hu-HU" altLang="hu-H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6" name="Kép 5">
            <a:extLst>
              <a:ext uri="{FF2B5EF4-FFF2-40B4-BE49-F238E27FC236}">
                <a16:creationId xmlns:a16="http://schemas.microsoft.com/office/drawing/2014/main" id="{C427FEE3-BE5E-4B59-9417-F9E7877FAA3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2133248"/>
            <a:ext cx="9144000" cy="3513971"/>
          </a:xfrm>
          <a:prstGeom prst="rect">
            <a:avLst/>
          </a:prstGeom>
        </p:spPr>
      </p:pic>
      <p:sp>
        <p:nvSpPr>
          <p:cNvPr id="11" name="Ellipszis 10">
            <a:extLst>
              <a:ext uri="{FF2B5EF4-FFF2-40B4-BE49-F238E27FC236}">
                <a16:creationId xmlns:a16="http://schemas.microsoft.com/office/drawing/2014/main" id="{A8DF8845-3C85-455A-AFCA-CC160151F311}"/>
              </a:ext>
            </a:extLst>
          </p:cNvPr>
          <p:cNvSpPr/>
          <p:nvPr/>
        </p:nvSpPr>
        <p:spPr>
          <a:xfrm rot="1204549">
            <a:off x="5098819" y="3926859"/>
            <a:ext cx="1255148" cy="36004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16" name="Ellipszis 15">
            <a:extLst>
              <a:ext uri="{FF2B5EF4-FFF2-40B4-BE49-F238E27FC236}">
                <a16:creationId xmlns:a16="http://schemas.microsoft.com/office/drawing/2014/main" id="{11F7D93A-FA31-4FC6-8B01-4B9FAA16594A}"/>
              </a:ext>
            </a:extLst>
          </p:cNvPr>
          <p:cNvSpPr/>
          <p:nvPr/>
        </p:nvSpPr>
        <p:spPr>
          <a:xfrm rot="18131535">
            <a:off x="5755826" y="3723987"/>
            <a:ext cx="1132882" cy="36004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585183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1" grpId="0" animBg="1"/>
      <p:bldP spid="16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Csoportba foglalás 1"/>
          <p:cNvGrpSpPr/>
          <p:nvPr/>
        </p:nvGrpSpPr>
        <p:grpSpPr>
          <a:xfrm>
            <a:off x="0" y="116632"/>
            <a:ext cx="9144000" cy="685799"/>
            <a:chOff x="0" y="0"/>
            <a:chExt cx="9144000" cy="685799"/>
          </a:xfrm>
        </p:grpSpPr>
        <p:sp>
          <p:nvSpPr>
            <p:cNvPr id="3" name="Szabadkézi sokszög 2"/>
            <p:cNvSpPr/>
            <p:nvPr/>
          </p:nvSpPr>
          <p:spPr>
            <a:xfrm>
              <a:off x="0" y="0"/>
              <a:ext cx="9144000" cy="685799"/>
            </a:xfrm>
            <a:custGeom>
              <a:avLst>
                <a:gd name="f0" fmla="val 41"/>
              </a:avLst>
              <a:gdLst>
                <a:gd name="f1" fmla="val 10800000"/>
                <a:gd name="f2" fmla="val 5400000"/>
                <a:gd name="f3" fmla="val 1620000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val 45"/>
                <a:gd name="f10" fmla="val 10800"/>
                <a:gd name="f11" fmla="val -2147483647"/>
                <a:gd name="f12" fmla="val 2147483647"/>
                <a:gd name="f13" fmla="abs f4"/>
                <a:gd name="f14" fmla="abs f5"/>
                <a:gd name="f15" fmla="abs f6"/>
                <a:gd name="f16" fmla="*/ f8 1 180"/>
                <a:gd name="f17" fmla="pin 0 f0 10800"/>
                <a:gd name="f18" fmla="+- 0 0 f2"/>
                <a:gd name="f19" fmla="?: f13 f4 1"/>
                <a:gd name="f20" fmla="?: f14 f5 1"/>
                <a:gd name="f21" fmla="?: f15 f6 1"/>
                <a:gd name="f22" fmla="*/ f9 f16 1"/>
                <a:gd name="f23" fmla="+- f7 f17 0"/>
                <a:gd name="f24" fmla="*/ f19 1 21600"/>
                <a:gd name="f25" fmla="*/ f20 1 21600"/>
                <a:gd name="f26" fmla="*/ 21600 f19 1"/>
                <a:gd name="f27" fmla="*/ 21600 f20 1"/>
                <a:gd name="f28" fmla="+- 0 0 f22"/>
                <a:gd name="f29" fmla="min f25 f24"/>
                <a:gd name="f30" fmla="*/ f26 1 f21"/>
                <a:gd name="f31" fmla="*/ f27 1 f21"/>
                <a:gd name="f32" fmla="*/ f28 f1 1"/>
                <a:gd name="f33" fmla="*/ f32 1 f8"/>
                <a:gd name="f34" fmla="+- f31 0 f17"/>
                <a:gd name="f35" fmla="+- f30 0 f17"/>
                <a:gd name="f36" fmla="*/ f17 f29 1"/>
                <a:gd name="f37" fmla="*/ f7 f29 1"/>
                <a:gd name="f38" fmla="*/ f23 f29 1"/>
                <a:gd name="f39" fmla="*/ f31 f29 1"/>
                <a:gd name="f40" fmla="*/ f30 f29 1"/>
                <a:gd name="f41" fmla="+- f33 0 f2"/>
                <a:gd name="f42" fmla="+- f37 0 f38"/>
                <a:gd name="f43" fmla="+- f38 0 f37"/>
                <a:gd name="f44" fmla="*/ f34 f29 1"/>
                <a:gd name="f45" fmla="*/ f35 f29 1"/>
                <a:gd name="f46" fmla="cos 1 f41"/>
                <a:gd name="f47" fmla="abs f42"/>
                <a:gd name="f48" fmla="abs f43"/>
                <a:gd name="f49" fmla="?: f42 f18 f2"/>
                <a:gd name="f50" fmla="?: f42 f2 f18"/>
                <a:gd name="f51" fmla="?: f42 f3 f2"/>
                <a:gd name="f52" fmla="?: f42 f2 f3"/>
                <a:gd name="f53" fmla="+- f39 0 f44"/>
                <a:gd name="f54" fmla="?: f43 f18 f2"/>
                <a:gd name="f55" fmla="?: f43 f2 f18"/>
                <a:gd name="f56" fmla="+- f40 0 f45"/>
                <a:gd name="f57" fmla="+- f44 0 f39"/>
                <a:gd name="f58" fmla="+- f45 0 f40"/>
                <a:gd name="f59" fmla="?: f42 0 f1"/>
                <a:gd name="f60" fmla="?: f42 f1 0"/>
                <a:gd name="f61" fmla="+- 0 0 f46"/>
                <a:gd name="f62" fmla="?: f42 f52 f51"/>
                <a:gd name="f63" fmla="?: f42 f51 f52"/>
                <a:gd name="f64" fmla="?: f43 f50 f49"/>
                <a:gd name="f65" fmla="abs f53"/>
                <a:gd name="f66" fmla="?: f53 0 f1"/>
                <a:gd name="f67" fmla="?: f53 f1 0"/>
                <a:gd name="f68" fmla="?: f53 f54 f55"/>
                <a:gd name="f69" fmla="abs f56"/>
                <a:gd name="f70" fmla="abs f57"/>
                <a:gd name="f71" fmla="?: f56 f18 f2"/>
                <a:gd name="f72" fmla="?: f56 f2 f18"/>
                <a:gd name="f73" fmla="?: f56 f3 f2"/>
                <a:gd name="f74" fmla="?: f56 f2 f3"/>
                <a:gd name="f75" fmla="abs f58"/>
                <a:gd name="f76" fmla="?: f58 f18 f2"/>
                <a:gd name="f77" fmla="?: f58 f2 f18"/>
                <a:gd name="f78" fmla="?: f58 f60 f59"/>
                <a:gd name="f79" fmla="?: f58 f59 f60"/>
                <a:gd name="f80" fmla="*/ f17 f61 1"/>
                <a:gd name="f81" fmla="?: f43 f63 f62"/>
                <a:gd name="f82" fmla="?: f43 f67 f66"/>
                <a:gd name="f83" fmla="?: f43 f66 f67"/>
                <a:gd name="f84" fmla="?: f56 f74 f73"/>
                <a:gd name="f85" fmla="?: f56 f73 f74"/>
                <a:gd name="f86" fmla="?: f57 f72 f71"/>
                <a:gd name="f87" fmla="?: f42 f78 f79"/>
                <a:gd name="f88" fmla="?: f42 f76 f77"/>
                <a:gd name="f89" fmla="*/ f80 3163 1"/>
                <a:gd name="f90" fmla="?: f53 f82 f83"/>
                <a:gd name="f91" fmla="?: f57 f85 f84"/>
                <a:gd name="f92" fmla="*/ f89 1 7636"/>
                <a:gd name="f93" fmla="+- f7 f92 0"/>
                <a:gd name="f94" fmla="+- f30 0 f92"/>
                <a:gd name="f95" fmla="+- f31 0 f92"/>
                <a:gd name="f96" fmla="*/ f93 f29 1"/>
                <a:gd name="f97" fmla="*/ f94 f29 1"/>
                <a:gd name="f98" fmla="*/ f95 f29 1"/>
              </a:gdLst>
              <a:ahLst>
                <a:ahXY gdRefX="f0" minX="f7" maxX="f10">
                  <a:pos x="f36" y="f37"/>
                </a:ahXY>
              </a:ahLst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96" t="f96" r="f97" b="f98"/>
              <a:pathLst>
                <a:path>
                  <a:moveTo>
                    <a:pt x="f38" y="f37"/>
                  </a:moveTo>
                  <a:arcTo wR="f47" hR="f48" stAng="f81" swAng="f64"/>
                  <a:lnTo>
                    <a:pt x="f37" y="f44"/>
                  </a:lnTo>
                  <a:arcTo wR="f48" hR="f65" stAng="f90" swAng="f68"/>
                  <a:lnTo>
                    <a:pt x="f45" y="f39"/>
                  </a:lnTo>
                  <a:arcTo wR="f69" hR="f70" stAng="f91" swAng="f86"/>
                  <a:lnTo>
                    <a:pt x="f40" y="f38"/>
                  </a:lnTo>
                  <a:arcTo wR="f75" hR="f47" stAng="f87" swAng="f88"/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none" lIns="90000" tIns="46800" rIns="90000" bIns="46800" anchor="ctr" anchorCtr="0" compatLnSpc="0"/>
            <a:lstStyle/>
            <a:p>
              <a:pPr lvl="0" rtl="0" hangingPunct="0">
                <a:buNone/>
                <a:tabLst/>
              </a:pPr>
              <a:endParaRPr lang="hu-HU" sz="2400">
                <a:latin typeface="Times New Roman" pitchFamily="18"/>
                <a:ea typeface="Arial Unicode MS" pitchFamily="2"/>
                <a:cs typeface="Tahoma" pitchFamily="2"/>
              </a:endParaRPr>
            </a:p>
          </p:txBody>
        </p:sp>
        <p:sp>
          <p:nvSpPr>
            <p:cNvPr id="4" name="Szabadkézi sokszög 3"/>
            <p:cNvSpPr/>
            <p:nvPr/>
          </p:nvSpPr>
          <p:spPr>
            <a:xfrm>
              <a:off x="0" y="83481"/>
              <a:ext cx="9144000" cy="436402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0" tIns="0" rIns="0" bIns="0" anchor="ctr" anchorCtr="0" compatLnSpc="0">
              <a:spAutoFit/>
            </a:bodyPr>
            <a:lstStyle/>
            <a:p>
              <a:pPr marL="190440" marR="0" lvl="0" indent="-190440" algn="ctr" rtl="0" hangingPunct="1">
                <a:lnSpc>
                  <a:spcPct val="100000"/>
                </a:lnSpc>
                <a:buNone/>
                <a:tabLst/>
              </a:pPr>
              <a:endParaRPr lang="hu-HU" sz="2800" b="1" cap="all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endParaRPr>
            </a:p>
          </p:txBody>
        </p:sp>
      </p:grpSp>
      <p:sp>
        <p:nvSpPr>
          <p:cNvPr id="10" name="Cím 1"/>
          <p:cNvSpPr txBox="1">
            <a:spLocks/>
          </p:cNvSpPr>
          <p:nvPr/>
        </p:nvSpPr>
        <p:spPr>
          <a:xfrm>
            <a:off x="0" y="42863"/>
            <a:ext cx="9144000" cy="719137"/>
          </a:xfrm>
          <a:prstGeom prst="rect">
            <a:avLst/>
          </a:prstGeom>
        </p:spPr>
        <p:txBody>
          <a:bodyPr>
            <a:normAutofit/>
          </a:bodyPr>
          <a:lstStyle>
            <a:lvl1pPr marL="0" marR="0" lvl="0" indent="0" algn="ctr" rtl="0" hangingPunct="1">
              <a:lnSpc>
                <a:spcPct val="97000"/>
              </a:lnSpc>
              <a:spcBef>
                <a:spcPts val="0"/>
              </a:spcBef>
              <a:spcAft>
                <a:spcPts val="0"/>
              </a:spcAft>
              <a:buFontTx/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lang="hu-HU" sz="3200" b="1" i="0" u="none" strike="noStrike" baseline="0">
                <a:ln>
                  <a:noFill/>
                </a:ln>
                <a:solidFill>
                  <a:srgbClr val="FFFF00"/>
                </a:solidFill>
                <a:latin typeface="Verdana" pitchFamily="34"/>
                <a:ea typeface="Arial" pitchFamily="34"/>
                <a:cs typeface="Arial" pitchFamily="34"/>
              </a:defRPr>
            </a:lvl1pPr>
          </a:lstStyle>
          <a:p>
            <a:r>
              <a:rPr lang="hu-HU" kern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Odderon</a:t>
            </a:r>
            <a:r>
              <a:rPr lang="hu-HU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of H(x) </a:t>
            </a:r>
            <a:r>
              <a:rPr lang="hu-HU" kern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scaling</a:t>
            </a:r>
            <a:r>
              <a:rPr lang="hu-HU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: 8 </a:t>
            </a:r>
            <a:r>
              <a:rPr lang="hu-HU" kern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vs</a:t>
            </a:r>
            <a:r>
              <a:rPr lang="hu-HU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1.96 </a:t>
            </a:r>
            <a:r>
              <a:rPr lang="hu-HU" kern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TeV</a:t>
            </a:r>
            <a:r>
              <a:rPr lang="hu-HU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</a:p>
        </p:txBody>
      </p:sp>
      <p:sp>
        <p:nvSpPr>
          <p:cNvPr id="14" name="Szövegdoboz 13"/>
          <p:cNvSpPr txBox="1"/>
          <p:nvPr/>
        </p:nvSpPr>
        <p:spPr>
          <a:xfrm>
            <a:off x="8689519" y="5589240"/>
            <a:ext cx="437811" cy="2785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24942F06-CD1F-46D5-ABA6-6E76DB6D1968}" type="slidenum">
              <a:rPr lang="hu-HU" sz="1210" b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 algn="ctr"/>
              <a:t>14</a:t>
            </a:fld>
            <a:endParaRPr lang="en-US" sz="121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15" name="Kép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70735" y="705759"/>
            <a:ext cx="3057525" cy="1371600"/>
          </a:xfrm>
          <a:prstGeom prst="rect">
            <a:avLst/>
          </a:prstGeom>
          <a:ln w="12700">
            <a:solidFill>
              <a:srgbClr val="000000"/>
            </a:solidFill>
          </a:ln>
        </p:spPr>
      </p:pic>
      <p:sp>
        <p:nvSpPr>
          <p:cNvPr id="8" name="Rectangle 1">
            <a:extLst>
              <a:ext uri="{FF2B5EF4-FFF2-40B4-BE49-F238E27FC236}">
                <a16:creationId xmlns:a16="http://schemas.microsoft.com/office/drawing/2014/main" id="{51015905-6490-4BBE-B43B-9955D1F1B1F4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0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hu-HU" altLang="hu-HU" sz="1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-apple-system"/>
              </a:rPr>
              <a:t> 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hu-HU" altLang="hu-HU" sz="1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-apple-system"/>
              </a:rPr>
              <a:t>e-Print: 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hu-HU" altLang="hu-HU" sz="1000" b="0" i="0" u="none" strike="noStrike" cap="none" normalizeH="0" baseline="0">
                <a:ln>
                  <a:noFill/>
                </a:ln>
                <a:solidFill>
                  <a:srgbClr val="0050B3"/>
                </a:solidFill>
                <a:effectLst/>
                <a:latin typeface="-apple-system"/>
                <a:hlinkClick r:id="rId4"/>
              </a:rPr>
              <a:t>2405.06733</a:t>
            </a:r>
            <a:r>
              <a:rPr kumimoji="0" lang="hu-HU" altLang="hu-HU" sz="1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-apple-system"/>
              </a:rPr>
              <a:t> [hep-ph]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hu-HU" altLang="hu-H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" name="Rectangle 2">
            <a:extLst>
              <a:ext uri="{FF2B5EF4-FFF2-40B4-BE49-F238E27FC236}">
                <a16:creationId xmlns:a16="http://schemas.microsoft.com/office/drawing/2014/main" id="{D205019E-0E19-479D-AD44-7ACFFEF2559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152400"/>
            <a:ext cx="9144000" cy="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0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hu-HU" altLang="hu-HU" sz="1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-apple-system"/>
              </a:rPr>
              <a:t> 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hu-HU" altLang="hu-HU" sz="1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-apple-system"/>
              </a:rPr>
              <a:t>e-Print: 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hu-HU" altLang="hu-HU" sz="1000" b="0" i="0" u="none" strike="noStrike" cap="none" normalizeH="0" baseline="0">
                <a:ln>
                  <a:noFill/>
                </a:ln>
                <a:solidFill>
                  <a:srgbClr val="0050B3"/>
                </a:solidFill>
                <a:effectLst/>
                <a:latin typeface="-apple-system"/>
                <a:hlinkClick r:id="rId4"/>
              </a:rPr>
              <a:t>2405.06733</a:t>
            </a:r>
            <a:r>
              <a:rPr kumimoji="0" lang="hu-HU" altLang="hu-HU" sz="1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-apple-system"/>
              </a:rPr>
              <a:t> [hep-ph]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hu-HU" altLang="hu-H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7" name="Kép 6">
            <a:extLst>
              <a:ext uri="{FF2B5EF4-FFF2-40B4-BE49-F238E27FC236}">
                <a16:creationId xmlns:a16="http://schemas.microsoft.com/office/drawing/2014/main" id="{D3AD09C1-E3FB-482C-9FA4-115C72E46E8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2100129"/>
            <a:ext cx="9144000" cy="3561119"/>
          </a:xfrm>
          <a:prstGeom prst="rect">
            <a:avLst/>
          </a:prstGeom>
        </p:spPr>
      </p:pic>
      <p:sp>
        <p:nvSpPr>
          <p:cNvPr id="17" name="Szabadkézi sokszög 16"/>
          <p:cNvSpPr/>
          <p:nvPr/>
        </p:nvSpPr>
        <p:spPr>
          <a:xfrm>
            <a:off x="304702" y="5559764"/>
            <a:ext cx="8659786" cy="132562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b="1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Between</a:t>
            </a:r>
            <a:r>
              <a:rPr lang="hu-HU" sz="2000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1.96 and 8 </a:t>
            </a:r>
            <a:r>
              <a:rPr lang="hu-HU" sz="2000" b="1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TeV</a:t>
            </a:r>
            <a:r>
              <a:rPr lang="hu-HU" sz="2000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, H(</a:t>
            </a:r>
            <a:r>
              <a:rPr lang="hu-HU" sz="2000" b="1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x|s,pp</a:t>
            </a:r>
            <a:r>
              <a:rPr lang="hu-HU" sz="2000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) and H(</a:t>
            </a:r>
            <a:r>
              <a:rPr lang="hu-HU" sz="2000" b="1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x|s,pbarp</a:t>
            </a:r>
            <a:r>
              <a:rPr lang="hu-HU" sz="2000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) </a:t>
            </a:r>
            <a:r>
              <a:rPr lang="hu-HU" sz="2000" b="1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are</a:t>
            </a:r>
            <a:r>
              <a:rPr lang="hu-HU" sz="2000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b="1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clearly</a:t>
            </a:r>
            <a:r>
              <a:rPr lang="hu-HU" sz="2000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b="1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different</a:t>
            </a:r>
            <a:r>
              <a:rPr lang="hu-HU" sz="2000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, </a:t>
            </a:r>
            <a:r>
              <a:rPr lang="hu-HU" sz="2000" b="1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with</a:t>
            </a:r>
            <a:r>
              <a:rPr lang="hu-HU" sz="2000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3 &lt; 3.79 &lt; 5 </a:t>
            </a:r>
            <a:r>
              <a:rPr lang="hu-HU" sz="2000" b="1" dirty="0">
                <a:solidFill>
                  <a:srgbClr val="000000"/>
                </a:solidFill>
                <a:latin typeface="Symbol" panose="05050102010706020507" pitchFamily="18" charset="2"/>
                <a:ea typeface="Lucida Sans Unicode" pitchFamily="2"/>
                <a:cs typeface="Lucida Sans Unicode" pitchFamily="2"/>
              </a:rPr>
              <a:t>s</a:t>
            </a:r>
          </a:p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err="1"/>
              <a:t>Hungarian-Swedish</a:t>
            </a:r>
            <a:r>
              <a:rPr lang="hu-HU" sz="2000" dirty="0"/>
              <a:t> team, e-Print: </a:t>
            </a:r>
            <a:r>
              <a:rPr lang="hu-HU" sz="2000" dirty="0">
                <a:hlinkClick r:id="rId4"/>
              </a:rPr>
              <a:t>2405.06733</a:t>
            </a:r>
            <a:r>
              <a:rPr lang="hu-HU" sz="2000" dirty="0"/>
              <a:t> [</a:t>
            </a:r>
            <a:r>
              <a:rPr lang="hu-HU" sz="2000" dirty="0" err="1"/>
              <a:t>hep-ph</a:t>
            </a:r>
            <a:r>
              <a:rPr lang="hu-HU" sz="2000" dirty="0"/>
              <a:t>], </a:t>
            </a:r>
          </a:p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/>
              <a:t>MDPI </a:t>
            </a:r>
            <a:r>
              <a:rPr lang="hu-HU" sz="2000" dirty="0" err="1"/>
              <a:t>Universe</a:t>
            </a:r>
            <a:r>
              <a:rPr lang="hu-HU" b="1" dirty="0"/>
              <a:t> 2024</a:t>
            </a:r>
            <a:r>
              <a:rPr lang="hu-HU" dirty="0"/>
              <a:t>, </a:t>
            </a:r>
            <a:r>
              <a:rPr lang="hu-HU" i="1" dirty="0"/>
              <a:t>10</a:t>
            </a:r>
            <a:r>
              <a:rPr lang="hu-HU" dirty="0"/>
              <a:t>(6), 264</a:t>
            </a:r>
            <a:endParaRPr lang="hu-HU" sz="2400" dirty="0"/>
          </a:p>
        </p:txBody>
      </p:sp>
    </p:spTree>
    <p:extLst>
      <p:ext uri="{BB962C8B-B14F-4D97-AF65-F5344CB8AC3E}">
        <p14:creationId xmlns:p14="http://schemas.microsoft.com/office/powerpoint/2010/main" val="36094196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Csoportba foglalás 1"/>
          <p:cNvGrpSpPr/>
          <p:nvPr/>
        </p:nvGrpSpPr>
        <p:grpSpPr>
          <a:xfrm>
            <a:off x="0" y="116632"/>
            <a:ext cx="9144000" cy="685799"/>
            <a:chOff x="0" y="0"/>
            <a:chExt cx="9144000" cy="685799"/>
          </a:xfrm>
        </p:grpSpPr>
        <p:sp>
          <p:nvSpPr>
            <p:cNvPr id="3" name="Szabadkézi sokszög 2"/>
            <p:cNvSpPr/>
            <p:nvPr/>
          </p:nvSpPr>
          <p:spPr>
            <a:xfrm>
              <a:off x="0" y="0"/>
              <a:ext cx="9144000" cy="685799"/>
            </a:xfrm>
            <a:custGeom>
              <a:avLst>
                <a:gd name="f0" fmla="val 41"/>
              </a:avLst>
              <a:gdLst>
                <a:gd name="f1" fmla="val 10800000"/>
                <a:gd name="f2" fmla="val 5400000"/>
                <a:gd name="f3" fmla="val 1620000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val 45"/>
                <a:gd name="f10" fmla="val 10800"/>
                <a:gd name="f11" fmla="val -2147483647"/>
                <a:gd name="f12" fmla="val 2147483647"/>
                <a:gd name="f13" fmla="abs f4"/>
                <a:gd name="f14" fmla="abs f5"/>
                <a:gd name="f15" fmla="abs f6"/>
                <a:gd name="f16" fmla="*/ f8 1 180"/>
                <a:gd name="f17" fmla="pin 0 f0 10800"/>
                <a:gd name="f18" fmla="+- 0 0 f2"/>
                <a:gd name="f19" fmla="?: f13 f4 1"/>
                <a:gd name="f20" fmla="?: f14 f5 1"/>
                <a:gd name="f21" fmla="?: f15 f6 1"/>
                <a:gd name="f22" fmla="*/ f9 f16 1"/>
                <a:gd name="f23" fmla="+- f7 f17 0"/>
                <a:gd name="f24" fmla="*/ f19 1 21600"/>
                <a:gd name="f25" fmla="*/ f20 1 21600"/>
                <a:gd name="f26" fmla="*/ 21600 f19 1"/>
                <a:gd name="f27" fmla="*/ 21600 f20 1"/>
                <a:gd name="f28" fmla="+- 0 0 f22"/>
                <a:gd name="f29" fmla="min f25 f24"/>
                <a:gd name="f30" fmla="*/ f26 1 f21"/>
                <a:gd name="f31" fmla="*/ f27 1 f21"/>
                <a:gd name="f32" fmla="*/ f28 f1 1"/>
                <a:gd name="f33" fmla="*/ f32 1 f8"/>
                <a:gd name="f34" fmla="+- f31 0 f17"/>
                <a:gd name="f35" fmla="+- f30 0 f17"/>
                <a:gd name="f36" fmla="*/ f17 f29 1"/>
                <a:gd name="f37" fmla="*/ f7 f29 1"/>
                <a:gd name="f38" fmla="*/ f23 f29 1"/>
                <a:gd name="f39" fmla="*/ f31 f29 1"/>
                <a:gd name="f40" fmla="*/ f30 f29 1"/>
                <a:gd name="f41" fmla="+- f33 0 f2"/>
                <a:gd name="f42" fmla="+- f37 0 f38"/>
                <a:gd name="f43" fmla="+- f38 0 f37"/>
                <a:gd name="f44" fmla="*/ f34 f29 1"/>
                <a:gd name="f45" fmla="*/ f35 f29 1"/>
                <a:gd name="f46" fmla="cos 1 f41"/>
                <a:gd name="f47" fmla="abs f42"/>
                <a:gd name="f48" fmla="abs f43"/>
                <a:gd name="f49" fmla="?: f42 f18 f2"/>
                <a:gd name="f50" fmla="?: f42 f2 f18"/>
                <a:gd name="f51" fmla="?: f42 f3 f2"/>
                <a:gd name="f52" fmla="?: f42 f2 f3"/>
                <a:gd name="f53" fmla="+- f39 0 f44"/>
                <a:gd name="f54" fmla="?: f43 f18 f2"/>
                <a:gd name="f55" fmla="?: f43 f2 f18"/>
                <a:gd name="f56" fmla="+- f40 0 f45"/>
                <a:gd name="f57" fmla="+- f44 0 f39"/>
                <a:gd name="f58" fmla="+- f45 0 f40"/>
                <a:gd name="f59" fmla="?: f42 0 f1"/>
                <a:gd name="f60" fmla="?: f42 f1 0"/>
                <a:gd name="f61" fmla="+- 0 0 f46"/>
                <a:gd name="f62" fmla="?: f42 f52 f51"/>
                <a:gd name="f63" fmla="?: f42 f51 f52"/>
                <a:gd name="f64" fmla="?: f43 f50 f49"/>
                <a:gd name="f65" fmla="abs f53"/>
                <a:gd name="f66" fmla="?: f53 0 f1"/>
                <a:gd name="f67" fmla="?: f53 f1 0"/>
                <a:gd name="f68" fmla="?: f53 f54 f55"/>
                <a:gd name="f69" fmla="abs f56"/>
                <a:gd name="f70" fmla="abs f57"/>
                <a:gd name="f71" fmla="?: f56 f18 f2"/>
                <a:gd name="f72" fmla="?: f56 f2 f18"/>
                <a:gd name="f73" fmla="?: f56 f3 f2"/>
                <a:gd name="f74" fmla="?: f56 f2 f3"/>
                <a:gd name="f75" fmla="abs f58"/>
                <a:gd name="f76" fmla="?: f58 f18 f2"/>
                <a:gd name="f77" fmla="?: f58 f2 f18"/>
                <a:gd name="f78" fmla="?: f58 f60 f59"/>
                <a:gd name="f79" fmla="?: f58 f59 f60"/>
                <a:gd name="f80" fmla="*/ f17 f61 1"/>
                <a:gd name="f81" fmla="?: f43 f63 f62"/>
                <a:gd name="f82" fmla="?: f43 f67 f66"/>
                <a:gd name="f83" fmla="?: f43 f66 f67"/>
                <a:gd name="f84" fmla="?: f56 f74 f73"/>
                <a:gd name="f85" fmla="?: f56 f73 f74"/>
                <a:gd name="f86" fmla="?: f57 f72 f71"/>
                <a:gd name="f87" fmla="?: f42 f78 f79"/>
                <a:gd name="f88" fmla="?: f42 f76 f77"/>
                <a:gd name="f89" fmla="*/ f80 3163 1"/>
                <a:gd name="f90" fmla="?: f53 f82 f83"/>
                <a:gd name="f91" fmla="?: f57 f85 f84"/>
                <a:gd name="f92" fmla="*/ f89 1 7636"/>
                <a:gd name="f93" fmla="+- f7 f92 0"/>
                <a:gd name="f94" fmla="+- f30 0 f92"/>
                <a:gd name="f95" fmla="+- f31 0 f92"/>
                <a:gd name="f96" fmla="*/ f93 f29 1"/>
                <a:gd name="f97" fmla="*/ f94 f29 1"/>
                <a:gd name="f98" fmla="*/ f95 f29 1"/>
              </a:gdLst>
              <a:ahLst>
                <a:ahXY gdRefX="f0" minX="f7" maxX="f10">
                  <a:pos x="f36" y="f37"/>
                </a:ahXY>
              </a:ahLst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96" t="f96" r="f97" b="f98"/>
              <a:pathLst>
                <a:path>
                  <a:moveTo>
                    <a:pt x="f38" y="f37"/>
                  </a:moveTo>
                  <a:arcTo wR="f47" hR="f48" stAng="f81" swAng="f64"/>
                  <a:lnTo>
                    <a:pt x="f37" y="f44"/>
                  </a:lnTo>
                  <a:arcTo wR="f48" hR="f65" stAng="f90" swAng="f68"/>
                  <a:lnTo>
                    <a:pt x="f45" y="f39"/>
                  </a:lnTo>
                  <a:arcTo wR="f69" hR="f70" stAng="f91" swAng="f86"/>
                  <a:lnTo>
                    <a:pt x="f40" y="f38"/>
                  </a:lnTo>
                  <a:arcTo wR="f75" hR="f47" stAng="f87" swAng="f88"/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none" lIns="90000" tIns="46800" rIns="90000" bIns="46800" anchor="ctr" anchorCtr="0" compatLnSpc="0"/>
            <a:lstStyle/>
            <a:p>
              <a:pPr lvl="0" rtl="0" hangingPunct="0">
                <a:buNone/>
                <a:tabLst/>
              </a:pPr>
              <a:endParaRPr lang="hu-HU" sz="2400">
                <a:latin typeface="Times New Roman" pitchFamily="18"/>
                <a:ea typeface="Arial Unicode MS" pitchFamily="2"/>
                <a:cs typeface="Tahoma" pitchFamily="2"/>
              </a:endParaRPr>
            </a:p>
          </p:txBody>
        </p:sp>
        <p:sp>
          <p:nvSpPr>
            <p:cNvPr id="4" name="Szabadkézi sokszög 3"/>
            <p:cNvSpPr/>
            <p:nvPr/>
          </p:nvSpPr>
          <p:spPr>
            <a:xfrm>
              <a:off x="0" y="83481"/>
              <a:ext cx="9144000" cy="436402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0" tIns="0" rIns="0" bIns="0" anchor="ctr" anchorCtr="0" compatLnSpc="0">
              <a:spAutoFit/>
            </a:bodyPr>
            <a:lstStyle/>
            <a:p>
              <a:pPr marL="190440" marR="0" lvl="0" indent="-190440" algn="ctr" rtl="0" hangingPunct="1">
                <a:lnSpc>
                  <a:spcPct val="100000"/>
                </a:lnSpc>
                <a:buNone/>
                <a:tabLst/>
              </a:pPr>
              <a:endParaRPr lang="hu-HU" sz="2800" b="1" cap="all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endParaRPr>
            </a:p>
          </p:txBody>
        </p:sp>
      </p:grpSp>
      <p:sp>
        <p:nvSpPr>
          <p:cNvPr id="17" name="Szabadkézi sokszög 16"/>
          <p:cNvSpPr/>
          <p:nvPr/>
        </p:nvSpPr>
        <p:spPr>
          <a:xfrm>
            <a:off x="88678" y="5138974"/>
            <a:ext cx="8659786" cy="1633397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b="1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If</a:t>
            </a:r>
            <a:r>
              <a:rPr lang="hu-HU" sz="2000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1.96, 2.76, 7 and  8 </a:t>
            </a:r>
            <a:r>
              <a:rPr lang="hu-HU" sz="2000" b="1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TeV</a:t>
            </a:r>
            <a:r>
              <a:rPr lang="hu-HU" sz="2000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b="1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data</a:t>
            </a:r>
            <a:r>
              <a:rPr lang="hu-HU" sz="2000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b="1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are</a:t>
            </a:r>
            <a:r>
              <a:rPr lang="hu-HU" sz="2000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b="1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combined</a:t>
            </a:r>
            <a:r>
              <a:rPr lang="hu-HU" sz="2000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, H(x) </a:t>
            </a:r>
            <a:r>
              <a:rPr lang="hu-HU" sz="2000" b="1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significances</a:t>
            </a:r>
            <a:r>
              <a:rPr lang="hu-HU" sz="2000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b="1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on</a:t>
            </a:r>
            <a:r>
              <a:rPr lang="hu-HU" sz="2000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b="1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all</a:t>
            </a:r>
            <a:r>
              <a:rPr lang="hu-HU" sz="2000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b="1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data</a:t>
            </a:r>
            <a:r>
              <a:rPr lang="hu-HU" sz="2000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b="1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results</a:t>
            </a:r>
            <a:r>
              <a:rPr lang="hu-HU" sz="2000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in  5 &lt; 5.8  </a:t>
            </a:r>
            <a:r>
              <a:rPr lang="hu-HU" sz="2000" b="1" dirty="0">
                <a:solidFill>
                  <a:srgbClr val="000000"/>
                </a:solidFill>
                <a:latin typeface="Symbol" panose="05050102010706020507" pitchFamily="18" charset="2"/>
                <a:ea typeface="Lucida Sans Unicode" pitchFamily="2"/>
                <a:cs typeface="Lucida Sans Unicode" pitchFamily="2"/>
              </a:rPr>
              <a:t>s</a:t>
            </a:r>
          </a:p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b="1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If</a:t>
            </a:r>
            <a:r>
              <a:rPr lang="hu-HU" sz="2000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1.96,  7 and  8 </a:t>
            </a:r>
            <a:r>
              <a:rPr lang="hu-HU" sz="2000" b="1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TeV</a:t>
            </a:r>
            <a:r>
              <a:rPr lang="hu-HU" sz="2000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b="1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data</a:t>
            </a:r>
            <a:r>
              <a:rPr lang="hu-HU" sz="2000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b="1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are</a:t>
            </a:r>
            <a:r>
              <a:rPr lang="hu-HU" sz="2000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b="1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combined</a:t>
            </a:r>
            <a:r>
              <a:rPr lang="hu-HU" sz="2000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, </a:t>
            </a:r>
            <a:r>
              <a:rPr lang="hu-HU" sz="2000" b="1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at</a:t>
            </a:r>
            <a:r>
              <a:rPr lang="hu-HU" sz="2000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b="1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least</a:t>
            </a:r>
            <a:r>
              <a:rPr lang="hu-HU" sz="2000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7.08 </a:t>
            </a:r>
            <a:r>
              <a:rPr lang="hu-HU" sz="2000" b="1" dirty="0">
                <a:solidFill>
                  <a:srgbClr val="000000"/>
                </a:solidFill>
                <a:latin typeface="Symbol" panose="05050102010706020507" pitchFamily="18" charset="2"/>
                <a:ea typeface="Lucida Sans Unicode" pitchFamily="2"/>
                <a:cs typeface="Lucida Sans Unicode" pitchFamily="2"/>
              </a:rPr>
              <a:t>s.  </a:t>
            </a:r>
          </a:p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err="1"/>
              <a:t>Hungarian-Swedish</a:t>
            </a:r>
            <a:r>
              <a:rPr lang="hu-HU" sz="2000" dirty="0"/>
              <a:t> team, e-Print: </a:t>
            </a:r>
            <a:r>
              <a:rPr lang="hu-HU" sz="2000" dirty="0">
                <a:hlinkClick r:id="rId3"/>
              </a:rPr>
              <a:t>2405.06733</a:t>
            </a:r>
            <a:r>
              <a:rPr lang="hu-HU" sz="2000" dirty="0"/>
              <a:t> [</a:t>
            </a:r>
            <a:r>
              <a:rPr lang="hu-HU" sz="2000" dirty="0" err="1"/>
              <a:t>hep-ph</a:t>
            </a:r>
            <a:r>
              <a:rPr lang="hu-HU" sz="2000" dirty="0"/>
              <a:t>],</a:t>
            </a:r>
          </a:p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/>
              <a:t>MDPI </a:t>
            </a:r>
            <a:r>
              <a:rPr lang="hu-HU" sz="2000" dirty="0" err="1"/>
              <a:t>Universe</a:t>
            </a:r>
            <a:r>
              <a:rPr lang="hu-HU" sz="2000" b="1" dirty="0"/>
              <a:t> 2024</a:t>
            </a:r>
            <a:r>
              <a:rPr lang="hu-HU" sz="2000" dirty="0"/>
              <a:t>, </a:t>
            </a:r>
            <a:r>
              <a:rPr lang="hu-HU" sz="2000" i="1" dirty="0"/>
              <a:t>10</a:t>
            </a:r>
            <a:r>
              <a:rPr lang="hu-HU" sz="2000" dirty="0"/>
              <a:t>(6), 264</a:t>
            </a:r>
          </a:p>
        </p:txBody>
      </p:sp>
      <p:sp>
        <p:nvSpPr>
          <p:cNvPr id="10" name="Cím 1"/>
          <p:cNvSpPr txBox="1">
            <a:spLocks/>
          </p:cNvSpPr>
          <p:nvPr/>
        </p:nvSpPr>
        <p:spPr>
          <a:xfrm>
            <a:off x="0" y="42863"/>
            <a:ext cx="9144000" cy="719137"/>
          </a:xfrm>
          <a:prstGeom prst="rect">
            <a:avLst/>
          </a:prstGeom>
        </p:spPr>
        <p:txBody>
          <a:bodyPr>
            <a:normAutofit fontScale="92500"/>
          </a:bodyPr>
          <a:lstStyle>
            <a:lvl1pPr marL="0" marR="0" lvl="0" indent="0" algn="ctr" rtl="0" hangingPunct="1">
              <a:lnSpc>
                <a:spcPct val="97000"/>
              </a:lnSpc>
              <a:spcBef>
                <a:spcPts val="0"/>
              </a:spcBef>
              <a:spcAft>
                <a:spcPts val="0"/>
              </a:spcAft>
              <a:buFontTx/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lang="hu-HU" sz="3200" b="1" i="0" u="none" strike="noStrike" baseline="0">
                <a:ln>
                  <a:noFill/>
                </a:ln>
                <a:solidFill>
                  <a:srgbClr val="FFFF00"/>
                </a:solidFill>
                <a:latin typeface="Verdana" pitchFamily="34"/>
                <a:ea typeface="Arial" pitchFamily="34"/>
                <a:cs typeface="Arial" pitchFamily="34"/>
              </a:defRPr>
            </a:lvl1pPr>
          </a:lstStyle>
          <a:p>
            <a:r>
              <a:rPr lang="hu-HU" kern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Odderon</a:t>
            </a:r>
            <a:r>
              <a:rPr lang="hu-HU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kern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significances</a:t>
            </a:r>
            <a:r>
              <a:rPr lang="hu-HU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kern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from</a:t>
            </a:r>
            <a:r>
              <a:rPr lang="hu-HU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H(x) </a:t>
            </a:r>
            <a:r>
              <a:rPr lang="hu-HU" kern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scaling</a:t>
            </a:r>
            <a:r>
              <a:rPr lang="hu-HU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</a:p>
        </p:txBody>
      </p:sp>
      <p:sp>
        <p:nvSpPr>
          <p:cNvPr id="14" name="Szövegdoboz 13"/>
          <p:cNvSpPr txBox="1"/>
          <p:nvPr/>
        </p:nvSpPr>
        <p:spPr>
          <a:xfrm>
            <a:off x="8689519" y="5589240"/>
            <a:ext cx="437811" cy="2785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24942F06-CD1F-46D5-ABA6-6E76DB6D1968}" type="slidenum">
              <a:rPr lang="hu-HU" sz="1210" b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 algn="ctr"/>
              <a:t>15</a:t>
            </a:fld>
            <a:endParaRPr lang="en-US" sz="121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8" name="Rectangle 1">
            <a:extLst>
              <a:ext uri="{FF2B5EF4-FFF2-40B4-BE49-F238E27FC236}">
                <a16:creationId xmlns:a16="http://schemas.microsoft.com/office/drawing/2014/main" id="{51015905-6490-4BBE-B43B-9955D1F1B1F4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0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hu-HU" altLang="hu-HU" sz="1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-apple-system"/>
              </a:rPr>
              <a:t> 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hu-HU" altLang="hu-HU" sz="1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-apple-system"/>
              </a:rPr>
              <a:t>e-Print: 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hu-HU" altLang="hu-HU" sz="1000" b="0" i="0" u="none" strike="noStrike" cap="none" normalizeH="0" baseline="0">
                <a:ln>
                  <a:noFill/>
                </a:ln>
                <a:solidFill>
                  <a:srgbClr val="0050B3"/>
                </a:solidFill>
                <a:effectLst/>
                <a:latin typeface="-apple-system"/>
                <a:hlinkClick r:id="rId3"/>
              </a:rPr>
              <a:t>2405.06733</a:t>
            </a:r>
            <a:r>
              <a:rPr kumimoji="0" lang="hu-HU" altLang="hu-HU" sz="1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-apple-system"/>
              </a:rPr>
              <a:t> [hep-ph]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hu-HU" altLang="hu-H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" name="Rectangle 2">
            <a:extLst>
              <a:ext uri="{FF2B5EF4-FFF2-40B4-BE49-F238E27FC236}">
                <a16:creationId xmlns:a16="http://schemas.microsoft.com/office/drawing/2014/main" id="{D205019E-0E19-479D-AD44-7ACFFEF2559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152400"/>
            <a:ext cx="9144000" cy="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0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hu-HU" altLang="hu-HU" sz="1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-apple-system"/>
              </a:rPr>
              <a:t> 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hu-HU" altLang="hu-HU" sz="1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-apple-system"/>
              </a:rPr>
              <a:t>e-Print: 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hu-HU" altLang="hu-HU" sz="1000" b="0" i="0" u="none" strike="noStrike" cap="none" normalizeH="0" baseline="0">
                <a:ln>
                  <a:noFill/>
                </a:ln>
                <a:solidFill>
                  <a:srgbClr val="0050B3"/>
                </a:solidFill>
                <a:effectLst/>
                <a:latin typeface="-apple-system"/>
                <a:hlinkClick r:id="rId3"/>
              </a:rPr>
              <a:t>2405.06733</a:t>
            </a:r>
            <a:r>
              <a:rPr kumimoji="0" lang="hu-HU" altLang="hu-HU" sz="1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-apple-system"/>
              </a:rPr>
              <a:t> [hep-ph]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hu-HU" altLang="hu-H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6" name="Kép 5">
            <a:extLst>
              <a:ext uri="{FF2B5EF4-FFF2-40B4-BE49-F238E27FC236}">
                <a16:creationId xmlns:a16="http://schemas.microsoft.com/office/drawing/2014/main" id="{FD1A8E70-DD32-4096-A50D-FEC2D22C37C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692696"/>
            <a:ext cx="9144000" cy="2209335"/>
          </a:xfrm>
          <a:prstGeom prst="rect">
            <a:avLst/>
          </a:prstGeom>
        </p:spPr>
      </p:pic>
      <p:pic>
        <p:nvPicPr>
          <p:cNvPr id="12" name="Kép 11">
            <a:extLst>
              <a:ext uri="{FF2B5EF4-FFF2-40B4-BE49-F238E27FC236}">
                <a16:creationId xmlns:a16="http://schemas.microsoft.com/office/drawing/2014/main" id="{7B5341B2-E3AD-40D9-B529-8D32FB4F4A0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2996952"/>
            <a:ext cx="9144000" cy="20486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64323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 txBox="1">
            <a:spLocks noGrp="1"/>
          </p:cNvSpPr>
          <p:nvPr>
            <p:ph type="title" idx="4294967295"/>
          </p:nvPr>
        </p:nvSpPr>
        <p:spPr>
          <a:xfrm>
            <a:off x="0" y="82587"/>
            <a:ext cx="9144000" cy="553998"/>
          </a:xfrm>
        </p:spPr>
        <p:txBody>
          <a:bodyPr>
            <a:spAutoFit/>
          </a:bodyPr>
          <a:lstStyle>
            <a:defPPr lvl="0">
              <a:buClr>
                <a:srgbClr val="FF9900"/>
              </a:buClr>
              <a:buSzPct val="100000"/>
              <a:buFont typeface="Arial Rounded MT Bold" pitchFamily="34"/>
              <a:buNone/>
            </a:defPPr>
            <a:lvl1pPr lvl="0">
              <a:buClr>
                <a:srgbClr val="FF9900"/>
              </a:buClr>
              <a:buSzPct val="100000"/>
              <a:buFont typeface="Arial Rounded MT Bold" pitchFamily="34"/>
              <a:buChar char="•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>
              <a:lnSpc>
                <a:spcPct val="100000"/>
              </a:lnSpc>
              <a:buNone/>
            </a:pPr>
            <a:r>
              <a:rPr lang="hu-HU" sz="3600" dirty="0">
                <a:effectLst>
                  <a:outerShdw dist="17961" dir="2700000">
                    <a:scrgbClr r="0" g="0" b="0"/>
                  </a:outerShdw>
                </a:effectLst>
              </a:rPr>
              <a:t>NEW RESULTS 2</a:t>
            </a:r>
          </a:p>
        </p:txBody>
      </p:sp>
      <p:sp>
        <p:nvSpPr>
          <p:cNvPr id="4" name="Szövegdoboz 3"/>
          <p:cNvSpPr txBox="1"/>
          <p:nvPr/>
        </p:nvSpPr>
        <p:spPr>
          <a:xfrm>
            <a:off x="7607860" y="2540833"/>
            <a:ext cx="180720" cy="456119"/>
          </a:xfrm>
          <a:prstGeom prst="rect">
            <a:avLst/>
          </a:prstGeom>
          <a:noFill/>
          <a:ln>
            <a:noFill/>
          </a:ln>
        </p:spPr>
        <p:txBody>
          <a:bodyPr vert="horz" lIns="90000" tIns="45000" rIns="90000" bIns="45000" anchorCtr="0" compatLnSpc="1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hu-HU" sz="2400" b="0" i="0" u="none" strike="noStrike" baseline="0">
              <a:ln>
                <a:noFill/>
              </a:ln>
              <a:solidFill>
                <a:srgbClr val="000000"/>
              </a:solidFill>
              <a:latin typeface="Times New Roman" pitchFamily="18"/>
              <a:ea typeface="Lucida Sans Unicode" pitchFamily="2"/>
              <a:cs typeface="Lucida Sans Unicode" pitchFamily="2"/>
            </a:endParaRPr>
          </a:p>
        </p:txBody>
      </p:sp>
      <p:sp>
        <p:nvSpPr>
          <p:cNvPr id="9" name="Szövegdoboz 8">
            <a:extLst>
              <a:ext uri="{FF2B5EF4-FFF2-40B4-BE49-F238E27FC236}">
                <a16:creationId xmlns:a16="http://schemas.microsoft.com/office/drawing/2014/main" id="{DD59AC8F-75AB-4F1A-BD85-9DAA644EACCB}"/>
              </a:ext>
            </a:extLst>
          </p:cNvPr>
          <p:cNvSpPr txBox="1"/>
          <p:nvPr/>
        </p:nvSpPr>
        <p:spPr>
          <a:xfrm>
            <a:off x="0" y="2708920"/>
            <a:ext cx="9144000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hu-HU" sz="3600" b="1" kern="0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cs typeface="Arial" pitchFamily="34"/>
              </a:rPr>
              <a:t>Low-t </a:t>
            </a:r>
            <a:r>
              <a:rPr lang="hu-HU" sz="3600" b="1" kern="0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cs typeface="Arial" pitchFamily="34"/>
              </a:rPr>
              <a:t>extension</a:t>
            </a:r>
            <a:r>
              <a:rPr lang="hu-HU" sz="3600" b="1" kern="0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cs typeface="Arial" pitchFamily="34"/>
              </a:rPr>
              <a:t> of </a:t>
            </a:r>
            <a:r>
              <a:rPr lang="hu-HU" sz="3600" b="1" kern="0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cs typeface="Arial" pitchFamily="34"/>
              </a:rPr>
              <a:t>ReBB</a:t>
            </a:r>
            <a:endParaRPr lang="hu-HU" sz="3600" b="1" kern="0" dirty="0">
              <a:solidFill>
                <a:srgbClr val="FFFF00"/>
              </a:solidFill>
              <a:effectLst>
                <a:outerShdw dist="17961" dir="2700000">
                  <a:scrgbClr r="0" g="0" b="0"/>
                </a:outerShdw>
              </a:effectLst>
              <a:latin typeface="Verdana" pitchFamily="34"/>
              <a:cs typeface="Arial" pitchFamily="34"/>
            </a:endParaRPr>
          </a:p>
          <a:p>
            <a:pPr algn="ctr"/>
            <a:r>
              <a:rPr lang="hu-HU" sz="3600" b="1" kern="0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cs typeface="Arial" pitchFamily="34"/>
              </a:rPr>
              <a:t>7 and 8 </a:t>
            </a:r>
            <a:r>
              <a:rPr lang="hu-HU" sz="3600" b="1" kern="0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cs typeface="Arial" pitchFamily="34"/>
              </a:rPr>
              <a:t>TeV</a:t>
            </a:r>
            <a:r>
              <a:rPr lang="hu-HU" sz="3600" b="1" kern="0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cs typeface="Arial" pitchFamily="34"/>
              </a:rPr>
              <a:t> pp</a:t>
            </a:r>
          </a:p>
          <a:p>
            <a:pPr algn="ctr"/>
            <a:r>
              <a:rPr lang="hu-HU" sz="3600" b="1" kern="0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cs typeface="Arial" pitchFamily="34"/>
              </a:rPr>
              <a:t>(</a:t>
            </a:r>
            <a:r>
              <a:rPr lang="hu-HU" sz="3600" b="1" kern="0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cs typeface="Arial" pitchFamily="34"/>
              </a:rPr>
              <a:t>cross-check</a:t>
            </a:r>
            <a:r>
              <a:rPr lang="hu-HU" sz="3600" b="1" kern="0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cs typeface="Arial" pitchFamily="34"/>
              </a:rPr>
              <a:t>, </a:t>
            </a:r>
            <a:r>
              <a:rPr lang="hu-HU" sz="3600" b="1" kern="0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cs typeface="Arial" pitchFamily="34"/>
              </a:rPr>
              <a:t>without</a:t>
            </a:r>
            <a:r>
              <a:rPr lang="hu-HU" sz="3600" b="1" kern="0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cs typeface="Arial" pitchFamily="34"/>
              </a:rPr>
              <a:t> </a:t>
            </a:r>
            <a:r>
              <a:rPr lang="hu-HU" sz="3600" b="1" kern="0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cs typeface="Arial" pitchFamily="34"/>
              </a:rPr>
              <a:t>Levy</a:t>
            </a:r>
            <a:r>
              <a:rPr lang="hu-HU" sz="3600" b="1" kern="0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cs typeface="Arial" pitchFamily="34"/>
              </a:rPr>
              <a:t>)</a:t>
            </a: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1529963344"/>
      </p:ext>
    </p:extLst>
  </p:cSld>
  <p:clrMapOvr>
    <a:masterClrMapping/>
  </p:clrMapOvr>
  <p:transition spd="med" advTm="21000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Kép 12">
            <a:extLst>
              <a:ext uri="{FF2B5EF4-FFF2-40B4-BE49-F238E27FC236}">
                <a16:creationId xmlns:a16="http://schemas.microsoft.com/office/drawing/2014/main" id="{DF4EFCA4-0D35-4616-B9CD-4AC648FE673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94635" y="684476"/>
            <a:ext cx="3749365" cy="5685013"/>
          </a:xfrm>
          <a:prstGeom prst="rect">
            <a:avLst/>
          </a:prstGeom>
        </p:spPr>
      </p:pic>
      <p:grpSp>
        <p:nvGrpSpPr>
          <p:cNvPr id="2" name="Csoportba foglalás 1"/>
          <p:cNvGrpSpPr/>
          <p:nvPr/>
        </p:nvGrpSpPr>
        <p:grpSpPr>
          <a:xfrm>
            <a:off x="0" y="116632"/>
            <a:ext cx="9144000" cy="685799"/>
            <a:chOff x="0" y="0"/>
            <a:chExt cx="9144000" cy="685799"/>
          </a:xfrm>
        </p:grpSpPr>
        <p:sp>
          <p:nvSpPr>
            <p:cNvPr id="3" name="Szabadkézi sokszög 2"/>
            <p:cNvSpPr/>
            <p:nvPr/>
          </p:nvSpPr>
          <p:spPr>
            <a:xfrm>
              <a:off x="0" y="0"/>
              <a:ext cx="9144000" cy="685799"/>
            </a:xfrm>
            <a:custGeom>
              <a:avLst>
                <a:gd name="f0" fmla="val 41"/>
              </a:avLst>
              <a:gdLst>
                <a:gd name="f1" fmla="val 10800000"/>
                <a:gd name="f2" fmla="val 5400000"/>
                <a:gd name="f3" fmla="val 1620000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val 45"/>
                <a:gd name="f10" fmla="val 10800"/>
                <a:gd name="f11" fmla="val -2147483647"/>
                <a:gd name="f12" fmla="val 2147483647"/>
                <a:gd name="f13" fmla="abs f4"/>
                <a:gd name="f14" fmla="abs f5"/>
                <a:gd name="f15" fmla="abs f6"/>
                <a:gd name="f16" fmla="*/ f8 1 180"/>
                <a:gd name="f17" fmla="pin 0 f0 10800"/>
                <a:gd name="f18" fmla="+- 0 0 f2"/>
                <a:gd name="f19" fmla="?: f13 f4 1"/>
                <a:gd name="f20" fmla="?: f14 f5 1"/>
                <a:gd name="f21" fmla="?: f15 f6 1"/>
                <a:gd name="f22" fmla="*/ f9 f16 1"/>
                <a:gd name="f23" fmla="+- f7 f17 0"/>
                <a:gd name="f24" fmla="*/ f19 1 21600"/>
                <a:gd name="f25" fmla="*/ f20 1 21600"/>
                <a:gd name="f26" fmla="*/ 21600 f19 1"/>
                <a:gd name="f27" fmla="*/ 21600 f20 1"/>
                <a:gd name="f28" fmla="+- 0 0 f22"/>
                <a:gd name="f29" fmla="min f25 f24"/>
                <a:gd name="f30" fmla="*/ f26 1 f21"/>
                <a:gd name="f31" fmla="*/ f27 1 f21"/>
                <a:gd name="f32" fmla="*/ f28 f1 1"/>
                <a:gd name="f33" fmla="*/ f32 1 f8"/>
                <a:gd name="f34" fmla="+- f31 0 f17"/>
                <a:gd name="f35" fmla="+- f30 0 f17"/>
                <a:gd name="f36" fmla="*/ f17 f29 1"/>
                <a:gd name="f37" fmla="*/ f7 f29 1"/>
                <a:gd name="f38" fmla="*/ f23 f29 1"/>
                <a:gd name="f39" fmla="*/ f31 f29 1"/>
                <a:gd name="f40" fmla="*/ f30 f29 1"/>
                <a:gd name="f41" fmla="+- f33 0 f2"/>
                <a:gd name="f42" fmla="+- f37 0 f38"/>
                <a:gd name="f43" fmla="+- f38 0 f37"/>
                <a:gd name="f44" fmla="*/ f34 f29 1"/>
                <a:gd name="f45" fmla="*/ f35 f29 1"/>
                <a:gd name="f46" fmla="cos 1 f41"/>
                <a:gd name="f47" fmla="abs f42"/>
                <a:gd name="f48" fmla="abs f43"/>
                <a:gd name="f49" fmla="?: f42 f18 f2"/>
                <a:gd name="f50" fmla="?: f42 f2 f18"/>
                <a:gd name="f51" fmla="?: f42 f3 f2"/>
                <a:gd name="f52" fmla="?: f42 f2 f3"/>
                <a:gd name="f53" fmla="+- f39 0 f44"/>
                <a:gd name="f54" fmla="?: f43 f18 f2"/>
                <a:gd name="f55" fmla="?: f43 f2 f18"/>
                <a:gd name="f56" fmla="+- f40 0 f45"/>
                <a:gd name="f57" fmla="+- f44 0 f39"/>
                <a:gd name="f58" fmla="+- f45 0 f40"/>
                <a:gd name="f59" fmla="?: f42 0 f1"/>
                <a:gd name="f60" fmla="?: f42 f1 0"/>
                <a:gd name="f61" fmla="+- 0 0 f46"/>
                <a:gd name="f62" fmla="?: f42 f52 f51"/>
                <a:gd name="f63" fmla="?: f42 f51 f52"/>
                <a:gd name="f64" fmla="?: f43 f50 f49"/>
                <a:gd name="f65" fmla="abs f53"/>
                <a:gd name="f66" fmla="?: f53 0 f1"/>
                <a:gd name="f67" fmla="?: f53 f1 0"/>
                <a:gd name="f68" fmla="?: f53 f54 f55"/>
                <a:gd name="f69" fmla="abs f56"/>
                <a:gd name="f70" fmla="abs f57"/>
                <a:gd name="f71" fmla="?: f56 f18 f2"/>
                <a:gd name="f72" fmla="?: f56 f2 f18"/>
                <a:gd name="f73" fmla="?: f56 f3 f2"/>
                <a:gd name="f74" fmla="?: f56 f2 f3"/>
                <a:gd name="f75" fmla="abs f58"/>
                <a:gd name="f76" fmla="?: f58 f18 f2"/>
                <a:gd name="f77" fmla="?: f58 f2 f18"/>
                <a:gd name="f78" fmla="?: f58 f60 f59"/>
                <a:gd name="f79" fmla="?: f58 f59 f60"/>
                <a:gd name="f80" fmla="*/ f17 f61 1"/>
                <a:gd name="f81" fmla="?: f43 f63 f62"/>
                <a:gd name="f82" fmla="?: f43 f67 f66"/>
                <a:gd name="f83" fmla="?: f43 f66 f67"/>
                <a:gd name="f84" fmla="?: f56 f74 f73"/>
                <a:gd name="f85" fmla="?: f56 f73 f74"/>
                <a:gd name="f86" fmla="?: f57 f72 f71"/>
                <a:gd name="f87" fmla="?: f42 f78 f79"/>
                <a:gd name="f88" fmla="?: f42 f76 f77"/>
                <a:gd name="f89" fmla="*/ f80 3163 1"/>
                <a:gd name="f90" fmla="?: f53 f82 f83"/>
                <a:gd name="f91" fmla="?: f57 f85 f84"/>
                <a:gd name="f92" fmla="*/ f89 1 7636"/>
                <a:gd name="f93" fmla="+- f7 f92 0"/>
                <a:gd name="f94" fmla="+- f30 0 f92"/>
                <a:gd name="f95" fmla="+- f31 0 f92"/>
                <a:gd name="f96" fmla="*/ f93 f29 1"/>
                <a:gd name="f97" fmla="*/ f94 f29 1"/>
                <a:gd name="f98" fmla="*/ f95 f29 1"/>
              </a:gdLst>
              <a:ahLst>
                <a:ahXY gdRefX="f0" minX="f7" maxX="f10">
                  <a:pos x="f36" y="f37"/>
                </a:ahXY>
              </a:ahLst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96" t="f96" r="f97" b="f98"/>
              <a:pathLst>
                <a:path>
                  <a:moveTo>
                    <a:pt x="f38" y="f37"/>
                  </a:moveTo>
                  <a:arcTo wR="f47" hR="f48" stAng="f81" swAng="f64"/>
                  <a:lnTo>
                    <a:pt x="f37" y="f44"/>
                  </a:lnTo>
                  <a:arcTo wR="f48" hR="f65" stAng="f90" swAng="f68"/>
                  <a:lnTo>
                    <a:pt x="f45" y="f39"/>
                  </a:lnTo>
                  <a:arcTo wR="f69" hR="f70" stAng="f91" swAng="f86"/>
                  <a:lnTo>
                    <a:pt x="f40" y="f38"/>
                  </a:lnTo>
                  <a:arcTo wR="f75" hR="f47" stAng="f87" swAng="f88"/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none" lIns="90000" tIns="46800" rIns="90000" bIns="46800" anchor="ctr" anchorCtr="0" compatLnSpc="0"/>
            <a:lstStyle/>
            <a:p>
              <a:pPr lvl="0" rtl="0" hangingPunct="0">
                <a:buNone/>
                <a:tabLst/>
              </a:pPr>
              <a:endParaRPr lang="hu-HU" sz="2400">
                <a:latin typeface="Times New Roman" pitchFamily="18"/>
                <a:ea typeface="Arial Unicode MS" pitchFamily="2"/>
                <a:cs typeface="Tahoma" pitchFamily="2"/>
              </a:endParaRPr>
            </a:p>
          </p:txBody>
        </p:sp>
        <p:sp>
          <p:nvSpPr>
            <p:cNvPr id="4" name="Szabadkézi sokszög 3"/>
            <p:cNvSpPr/>
            <p:nvPr/>
          </p:nvSpPr>
          <p:spPr>
            <a:xfrm>
              <a:off x="0" y="83481"/>
              <a:ext cx="9144000" cy="436402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0" tIns="0" rIns="0" bIns="0" anchor="ctr" anchorCtr="0" compatLnSpc="0">
              <a:spAutoFit/>
            </a:bodyPr>
            <a:lstStyle/>
            <a:p>
              <a:pPr marL="190440" marR="0" lvl="0" indent="-190440" algn="ctr" rtl="0" hangingPunct="1">
                <a:lnSpc>
                  <a:spcPct val="100000"/>
                </a:lnSpc>
                <a:buNone/>
                <a:tabLst/>
              </a:pPr>
              <a:endParaRPr lang="hu-HU" sz="2800" b="1" cap="all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endParaRPr>
            </a:p>
          </p:txBody>
        </p:sp>
      </p:grpSp>
      <p:sp>
        <p:nvSpPr>
          <p:cNvPr id="10" name="Cím 1"/>
          <p:cNvSpPr txBox="1">
            <a:spLocks/>
          </p:cNvSpPr>
          <p:nvPr/>
        </p:nvSpPr>
        <p:spPr>
          <a:xfrm>
            <a:off x="0" y="42863"/>
            <a:ext cx="9144000" cy="719137"/>
          </a:xfrm>
          <a:prstGeom prst="rect">
            <a:avLst/>
          </a:prstGeom>
        </p:spPr>
        <p:txBody>
          <a:bodyPr>
            <a:normAutofit fontScale="92500"/>
          </a:bodyPr>
          <a:lstStyle>
            <a:lvl1pPr marL="0" marR="0" lvl="0" indent="0" algn="ctr" rtl="0" hangingPunct="1">
              <a:lnSpc>
                <a:spcPct val="97000"/>
              </a:lnSpc>
              <a:spcBef>
                <a:spcPts val="0"/>
              </a:spcBef>
              <a:spcAft>
                <a:spcPts val="0"/>
              </a:spcAft>
              <a:buFontTx/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lang="hu-HU" sz="3200" b="1" i="0" u="none" strike="noStrike" baseline="0">
                <a:ln>
                  <a:noFill/>
                </a:ln>
                <a:solidFill>
                  <a:srgbClr val="FFFF00"/>
                </a:solidFill>
                <a:latin typeface="Verdana" pitchFamily="34"/>
                <a:ea typeface="Arial" pitchFamily="34"/>
                <a:cs typeface="Arial" pitchFamily="34"/>
              </a:defRPr>
            </a:lvl1pPr>
          </a:lstStyle>
          <a:p>
            <a:r>
              <a:rPr lang="hu-HU" kern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Statement</a:t>
            </a:r>
            <a:r>
              <a:rPr lang="hu-HU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of </a:t>
            </a:r>
            <a:r>
              <a:rPr lang="hu-HU" kern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the</a:t>
            </a:r>
            <a:r>
              <a:rPr lang="hu-HU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kern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problem</a:t>
            </a:r>
            <a:r>
              <a:rPr lang="hu-HU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, </a:t>
            </a:r>
            <a:r>
              <a:rPr lang="hu-HU" kern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with</a:t>
            </a:r>
            <a:r>
              <a:rPr lang="hu-HU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old chi2 </a:t>
            </a:r>
          </a:p>
        </p:txBody>
      </p:sp>
      <p:sp>
        <p:nvSpPr>
          <p:cNvPr id="14" name="Szövegdoboz 13"/>
          <p:cNvSpPr txBox="1"/>
          <p:nvPr/>
        </p:nvSpPr>
        <p:spPr>
          <a:xfrm>
            <a:off x="8689519" y="5589240"/>
            <a:ext cx="437811" cy="2785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24942F06-CD1F-46D5-ABA6-6E76DB6D1968}" type="slidenum">
              <a:rPr lang="hu-HU" sz="1210" b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 algn="ctr"/>
              <a:t>17</a:t>
            </a:fld>
            <a:endParaRPr lang="en-US" sz="121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9" name="Kép 8">
            <a:extLst>
              <a:ext uri="{FF2B5EF4-FFF2-40B4-BE49-F238E27FC236}">
                <a16:creationId xmlns:a16="http://schemas.microsoft.com/office/drawing/2014/main" id="{D8825A25-EC86-4386-8BEC-F29398EB031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670" y="676856"/>
            <a:ext cx="3909399" cy="5616427"/>
          </a:xfrm>
          <a:prstGeom prst="rect">
            <a:avLst/>
          </a:prstGeom>
        </p:spPr>
      </p:pic>
      <p:pic>
        <p:nvPicPr>
          <p:cNvPr id="16" name="Kép 15">
            <a:extLst>
              <a:ext uri="{FF2B5EF4-FFF2-40B4-BE49-F238E27FC236}">
                <a16:creationId xmlns:a16="http://schemas.microsoft.com/office/drawing/2014/main" id="{62A86724-3B81-45FC-BFAB-FC53531DCDB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410140" y="676856"/>
            <a:ext cx="3749365" cy="5700254"/>
          </a:xfrm>
          <a:prstGeom prst="rect">
            <a:avLst/>
          </a:prstGeom>
        </p:spPr>
      </p:pic>
      <p:sp>
        <p:nvSpPr>
          <p:cNvPr id="17" name="Szabadkézi sokszög 16"/>
          <p:cNvSpPr/>
          <p:nvPr/>
        </p:nvSpPr>
        <p:spPr>
          <a:xfrm>
            <a:off x="16670" y="6196789"/>
            <a:ext cx="9168612" cy="648512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TOTEM </a:t>
            </a:r>
            <a:r>
              <a:rPr lang="hu-HU" sz="2000" b="1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low</a:t>
            </a:r>
            <a:r>
              <a:rPr lang="hu-HU" sz="2000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-t </a:t>
            </a:r>
            <a:r>
              <a:rPr lang="hu-HU" sz="2000" b="1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vs</a:t>
            </a:r>
            <a:r>
              <a:rPr lang="hu-HU" sz="2000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TOTEM-</a:t>
            </a:r>
            <a:r>
              <a:rPr lang="hu-HU" sz="2000" b="1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large</a:t>
            </a:r>
            <a:r>
              <a:rPr lang="hu-HU" sz="2000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-t fit </a:t>
            </a:r>
            <a:r>
              <a:rPr lang="hu-HU" sz="2000" b="1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acceptable</a:t>
            </a:r>
            <a:r>
              <a:rPr lang="hu-HU" sz="2000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b="1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at</a:t>
            </a:r>
            <a:r>
              <a:rPr lang="hu-HU" sz="2000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7 </a:t>
            </a:r>
            <a:r>
              <a:rPr lang="hu-HU" sz="2000" b="1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TeV</a:t>
            </a:r>
            <a:r>
              <a:rPr lang="hu-HU" sz="2000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, </a:t>
            </a:r>
            <a:r>
              <a:rPr lang="hu-HU" sz="2000" b="1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but</a:t>
            </a:r>
            <a:r>
              <a:rPr lang="hu-HU" sz="2000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1600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The </a:t>
            </a:r>
            <a:r>
              <a:rPr lang="hu-HU" sz="1600" b="1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two</a:t>
            </a:r>
            <a:r>
              <a:rPr lang="hu-HU" sz="1600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1600" b="1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datasets</a:t>
            </a:r>
            <a:r>
              <a:rPr lang="hu-HU" sz="1600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1600" b="1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could</a:t>
            </a:r>
            <a:r>
              <a:rPr lang="hu-HU" sz="1600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1600" b="1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not</a:t>
            </a:r>
            <a:r>
              <a:rPr lang="hu-HU" sz="1600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be </a:t>
            </a:r>
            <a:r>
              <a:rPr lang="hu-HU" sz="1600" b="1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ReBB</a:t>
            </a:r>
            <a:r>
              <a:rPr lang="hu-HU" sz="1600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fitted </a:t>
            </a:r>
            <a:r>
              <a:rPr lang="hu-HU" sz="1600" b="1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without</a:t>
            </a:r>
            <a:r>
              <a:rPr lang="hu-HU" sz="1600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a PHENIX </a:t>
            </a:r>
            <a:r>
              <a:rPr lang="hu-HU" sz="1600" b="1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method</a:t>
            </a:r>
            <a:r>
              <a:rPr lang="hu-HU" sz="1600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! </a:t>
            </a:r>
          </a:p>
        </p:txBody>
      </p:sp>
      <p:pic>
        <p:nvPicPr>
          <p:cNvPr id="7" name="Kép 6">
            <a:extLst>
              <a:ext uri="{FF2B5EF4-FFF2-40B4-BE49-F238E27FC236}">
                <a16:creationId xmlns:a16="http://schemas.microsoft.com/office/drawing/2014/main" id="{54ABEA48-9A95-46DC-AF98-2A79F34681D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18837" y="4968353"/>
            <a:ext cx="8501635" cy="11969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94111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Csoportba foglalás 1"/>
          <p:cNvGrpSpPr/>
          <p:nvPr/>
        </p:nvGrpSpPr>
        <p:grpSpPr>
          <a:xfrm>
            <a:off x="0" y="116632"/>
            <a:ext cx="9144000" cy="685799"/>
            <a:chOff x="0" y="0"/>
            <a:chExt cx="9144000" cy="685799"/>
          </a:xfrm>
        </p:grpSpPr>
        <p:sp>
          <p:nvSpPr>
            <p:cNvPr id="3" name="Szabadkézi sokszög 2"/>
            <p:cNvSpPr/>
            <p:nvPr/>
          </p:nvSpPr>
          <p:spPr>
            <a:xfrm>
              <a:off x="0" y="0"/>
              <a:ext cx="9144000" cy="685799"/>
            </a:xfrm>
            <a:custGeom>
              <a:avLst>
                <a:gd name="f0" fmla="val 41"/>
              </a:avLst>
              <a:gdLst>
                <a:gd name="f1" fmla="val 10800000"/>
                <a:gd name="f2" fmla="val 5400000"/>
                <a:gd name="f3" fmla="val 1620000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val 45"/>
                <a:gd name="f10" fmla="val 10800"/>
                <a:gd name="f11" fmla="val -2147483647"/>
                <a:gd name="f12" fmla="val 2147483647"/>
                <a:gd name="f13" fmla="abs f4"/>
                <a:gd name="f14" fmla="abs f5"/>
                <a:gd name="f15" fmla="abs f6"/>
                <a:gd name="f16" fmla="*/ f8 1 180"/>
                <a:gd name="f17" fmla="pin 0 f0 10800"/>
                <a:gd name="f18" fmla="+- 0 0 f2"/>
                <a:gd name="f19" fmla="?: f13 f4 1"/>
                <a:gd name="f20" fmla="?: f14 f5 1"/>
                <a:gd name="f21" fmla="?: f15 f6 1"/>
                <a:gd name="f22" fmla="*/ f9 f16 1"/>
                <a:gd name="f23" fmla="+- f7 f17 0"/>
                <a:gd name="f24" fmla="*/ f19 1 21600"/>
                <a:gd name="f25" fmla="*/ f20 1 21600"/>
                <a:gd name="f26" fmla="*/ 21600 f19 1"/>
                <a:gd name="f27" fmla="*/ 21600 f20 1"/>
                <a:gd name="f28" fmla="+- 0 0 f22"/>
                <a:gd name="f29" fmla="min f25 f24"/>
                <a:gd name="f30" fmla="*/ f26 1 f21"/>
                <a:gd name="f31" fmla="*/ f27 1 f21"/>
                <a:gd name="f32" fmla="*/ f28 f1 1"/>
                <a:gd name="f33" fmla="*/ f32 1 f8"/>
                <a:gd name="f34" fmla="+- f31 0 f17"/>
                <a:gd name="f35" fmla="+- f30 0 f17"/>
                <a:gd name="f36" fmla="*/ f17 f29 1"/>
                <a:gd name="f37" fmla="*/ f7 f29 1"/>
                <a:gd name="f38" fmla="*/ f23 f29 1"/>
                <a:gd name="f39" fmla="*/ f31 f29 1"/>
                <a:gd name="f40" fmla="*/ f30 f29 1"/>
                <a:gd name="f41" fmla="+- f33 0 f2"/>
                <a:gd name="f42" fmla="+- f37 0 f38"/>
                <a:gd name="f43" fmla="+- f38 0 f37"/>
                <a:gd name="f44" fmla="*/ f34 f29 1"/>
                <a:gd name="f45" fmla="*/ f35 f29 1"/>
                <a:gd name="f46" fmla="cos 1 f41"/>
                <a:gd name="f47" fmla="abs f42"/>
                <a:gd name="f48" fmla="abs f43"/>
                <a:gd name="f49" fmla="?: f42 f18 f2"/>
                <a:gd name="f50" fmla="?: f42 f2 f18"/>
                <a:gd name="f51" fmla="?: f42 f3 f2"/>
                <a:gd name="f52" fmla="?: f42 f2 f3"/>
                <a:gd name="f53" fmla="+- f39 0 f44"/>
                <a:gd name="f54" fmla="?: f43 f18 f2"/>
                <a:gd name="f55" fmla="?: f43 f2 f18"/>
                <a:gd name="f56" fmla="+- f40 0 f45"/>
                <a:gd name="f57" fmla="+- f44 0 f39"/>
                <a:gd name="f58" fmla="+- f45 0 f40"/>
                <a:gd name="f59" fmla="?: f42 0 f1"/>
                <a:gd name="f60" fmla="?: f42 f1 0"/>
                <a:gd name="f61" fmla="+- 0 0 f46"/>
                <a:gd name="f62" fmla="?: f42 f52 f51"/>
                <a:gd name="f63" fmla="?: f42 f51 f52"/>
                <a:gd name="f64" fmla="?: f43 f50 f49"/>
                <a:gd name="f65" fmla="abs f53"/>
                <a:gd name="f66" fmla="?: f53 0 f1"/>
                <a:gd name="f67" fmla="?: f53 f1 0"/>
                <a:gd name="f68" fmla="?: f53 f54 f55"/>
                <a:gd name="f69" fmla="abs f56"/>
                <a:gd name="f70" fmla="abs f57"/>
                <a:gd name="f71" fmla="?: f56 f18 f2"/>
                <a:gd name="f72" fmla="?: f56 f2 f18"/>
                <a:gd name="f73" fmla="?: f56 f3 f2"/>
                <a:gd name="f74" fmla="?: f56 f2 f3"/>
                <a:gd name="f75" fmla="abs f58"/>
                <a:gd name="f76" fmla="?: f58 f18 f2"/>
                <a:gd name="f77" fmla="?: f58 f2 f18"/>
                <a:gd name="f78" fmla="?: f58 f60 f59"/>
                <a:gd name="f79" fmla="?: f58 f59 f60"/>
                <a:gd name="f80" fmla="*/ f17 f61 1"/>
                <a:gd name="f81" fmla="?: f43 f63 f62"/>
                <a:gd name="f82" fmla="?: f43 f67 f66"/>
                <a:gd name="f83" fmla="?: f43 f66 f67"/>
                <a:gd name="f84" fmla="?: f56 f74 f73"/>
                <a:gd name="f85" fmla="?: f56 f73 f74"/>
                <a:gd name="f86" fmla="?: f57 f72 f71"/>
                <a:gd name="f87" fmla="?: f42 f78 f79"/>
                <a:gd name="f88" fmla="?: f42 f76 f77"/>
                <a:gd name="f89" fmla="*/ f80 3163 1"/>
                <a:gd name="f90" fmla="?: f53 f82 f83"/>
                <a:gd name="f91" fmla="?: f57 f85 f84"/>
                <a:gd name="f92" fmla="*/ f89 1 7636"/>
                <a:gd name="f93" fmla="+- f7 f92 0"/>
                <a:gd name="f94" fmla="+- f30 0 f92"/>
                <a:gd name="f95" fmla="+- f31 0 f92"/>
                <a:gd name="f96" fmla="*/ f93 f29 1"/>
                <a:gd name="f97" fmla="*/ f94 f29 1"/>
                <a:gd name="f98" fmla="*/ f95 f29 1"/>
              </a:gdLst>
              <a:ahLst>
                <a:ahXY gdRefX="f0" minX="f7" maxX="f10">
                  <a:pos x="f36" y="f37"/>
                </a:ahXY>
              </a:ahLst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96" t="f96" r="f97" b="f98"/>
              <a:pathLst>
                <a:path>
                  <a:moveTo>
                    <a:pt x="f38" y="f37"/>
                  </a:moveTo>
                  <a:arcTo wR="f47" hR="f48" stAng="f81" swAng="f64"/>
                  <a:lnTo>
                    <a:pt x="f37" y="f44"/>
                  </a:lnTo>
                  <a:arcTo wR="f48" hR="f65" stAng="f90" swAng="f68"/>
                  <a:lnTo>
                    <a:pt x="f45" y="f39"/>
                  </a:lnTo>
                  <a:arcTo wR="f69" hR="f70" stAng="f91" swAng="f86"/>
                  <a:lnTo>
                    <a:pt x="f40" y="f38"/>
                  </a:lnTo>
                  <a:arcTo wR="f75" hR="f47" stAng="f87" swAng="f88"/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none" lIns="90000" tIns="46800" rIns="90000" bIns="46800" anchor="ctr" anchorCtr="0" compatLnSpc="0"/>
            <a:lstStyle/>
            <a:p>
              <a:pPr lvl="0" rtl="0" hangingPunct="0">
                <a:buNone/>
                <a:tabLst/>
              </a:pPr>
              <a:endParaRPr lang="hu-HU" sz="2400">
                <a:latin typeface="Times New Roman" pitchFamily="18"/>
                <a:ea typeface="Arial Unicode MS" pitchFamily="2"/>
                <a:cs typeface="Tahoma" pitchFamily="2"/>
              </a:endParaRPr>
            </a:p>
          </p:txBody>
        </p:sp>
        <p:sp>
          <p:nvSpPr>
            <p:cNvPr id="4" name="Szabadkézi sokszög 3"/>
            <p:cNvSpPr/>
            <p:nvPr/>
          </p:nvSpPr>
          <p:spPr>
            <a:xfrm>
              <a:off x="0" y="83481"/>
              <a:ext cx="9144000" cy="436402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0" tIns="0" rIns="0" bIns="0" anchor="ctr" anchorCtr="0" compatLnSpc="0">
              <a:spAutoFit/>
            </a:bodyPr>
            <a:lstStyle/>
            <a:p>
              <a:pPr marL="190440" marR="0" lvl="0" indent="-190440" algn="ctr" rtl="0" hangingPunct="1">
                <a:lnSpc>
                  <a:spcPct val="100000"/>
                </a:lnSpc>
                <a:buNone/>
                <a:tabLst/>
              </a:pPr>
              <a:endParaRPr lang="hu-HU" sz="2800" b="1" cap="all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endParaRPr>
            </a:p>
          </p:txBody>
        </p:sp>
      </p:grpSp>
      <p:sp>
        <p:nvSpPr>
          <p:cNvPr id="10" name="Cím 1"/>
          <p:cNvSpPr txBox="1">
            <a:spLocks/>
          </p:cNvSpPr>
          <p:nvPr/>
        </p:nvSpPr>
        <p:spPr>
          <a:xfrm>
            <a:off x="0" y="42863"/>
            <a:ext cx="9144000" cy="719137"/>
          </a:xfrm>
          <a:prstGeom prst="rect">
            <a:avLst/>
          </a:prstGeom>
        </p:spPr>
        <p:txBody>
          <a:bodyPr>
            <a:normAutofit/>
          </a:bodyPr>
          <a:lstStyle>
            <a:lvl1pPr marL="0" marR="0" lvl="0" indent="0" algn="ctr" rtl="0" hangingPunct="1">
              <a:lnSpc>
                <a:spcPct val="97000"/>
              </a:lnSpc>
              <a:spcBef>
                <a:spcPts val="0"/>
              </a:spcBef>
              <a:spcAft>
                <a:spcPts val="0"/>
              </a:spcAft>
              <a:buFontTx/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lang="hu-HU" sz="3200" b="1" i="0" u="none" strike="noStrike" baseline="0">
                <a:ln>
                  <a:noFill/>
                </a:ln>
                <a:solidFill>
                  <a:srgbClr val="FFFF00"/>
                </a:solidFill>
                <a:latin typeface="Verdana" pitchFamily="34"/>
                <a:ea typeface="Arial" pitchFamily="34"/>
                <a:cs typeface="Arial" pitchFamily="34"/>
              </a:defRPr>
            </a:lvl1pPr>
          </a:lstStyle>
          <a:p>
            <a:r>
              <a:rPr lang="hu-HU" kern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ReBB</a:t>
            </a:r>
            <a:r>
              <a:rPr lang="hu-HU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kern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model</a:t>
            </a:r>
            <a:r>
              <a:rPr lang="hu-HU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kern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extension</a:t>
            </a:r>
            <a:r>
              <a:rPr lang="hu-HU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kern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to</a:t>
            </a:r>
            <a:r>
              <a:rPr lang="hu-HU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kern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low</a:t>
            </a:r>
            <a:r>
              <a:rPr lang="hu-HU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–t, 7 </a:t>
            </a:r>
            <a:r>
              <a:rPr lang="hu-HU" kern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TeV</a:t>
            </a:r>
            <a:r>
              <a:rPr lang="hu-HU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</a:p>
        </p:txBody>
      </p:sp>
      <p:sp>
        <p:nvSpPr>
          <p:cNvPr id="14" name="Szövegdoboz 13"/>
          <p:cNvSpPr txBox="1"/>
          <p:nvPr/>
        </p:nvSpPr>
        <p:spPr>
          <a:xfrm>
            <a:off x="8689519" y="5589240"/>
            <a:ext cx="437811" cy="2785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24942F06-CD1F-46D5-ABA6-6E76DB6D1968}" type="slidenum">
              <a:rPr lang="hu-HU" sz="1210" b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 algn="ctr"/>
              <a:t>18</a:t>
            </a:fld>
            <a:endParaRPr lang="en-US" sz="121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6" name="Kép 5">
            <a:extLst>
              <a:ext uri="{FF2B5EF4-FFF2-40B4-BE49-F238E27FC236}">
                <a16:creationId xmlns:a16="http://schemas.microsoft.com/office/drawing/2014/main" id="{7C2F31D0-15D8-497F-9145-14621E5E5AA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36512" y="692696"/>
            <a:ext cx="4474998" cy="6185232"/>
          </a:xfrm>
          <a:prstGeom prst="rect">
            <a:avLst/>
          </a:prstGeom>
        </p:spPr>
      </p:pic>
      <p:pic>
        <p:nvPicPr>
          <p:cNvPr id="12" name="Kép 11">
            <a:extLst>
              <a:ext uri="{FF2B5EF4-FFF2-40B4-BE49-F238E27FC236}">
                <a16:creationId xmlns:a16="http://schemas.microsoft.com/office/drawing/2014/main" id="{D5592176-3E5B-405F-BEB2-E6A1620C09C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64232" y="693419"/>
            <a:ext cx="4474998" cy="6171712"/>
          </a:xfrm>
          <a:prstGeom prst="rect">
            <a:avLst/>
          </a:prstGeom>
        </p:spPr>
      </p:pic>
      <p:sp>
        <p:nvSpPr>
          <p:cNvPr id="17" name="Szabadkézi sokszög 16"/>
          <p:cNvSpPr/>
          <p:nvPr/>
        </p:nvSpPr>
        <p:spPr>
          <a:xfrm>
            <a:off x="-41282" y="5877272"/>
            <a:ext cx="9168612" cy="1017844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TOTEM </a:t>
            </a:r>
            <a:r>
              <a:rPr lang="hu-HU" sz="2000" b="1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low</a:t>
            </a:r>
            <a:r>
              <a:rPr lang="hu-HU" sz="2000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-t </a:t>
            </a:r>
            <a:r>
              <a:rPr lang="hu-HU" sz="2000" b="1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vs</a:t>
            </a:r>
            <a:r>
              <a:rPr lang="hu-HU" sz="2000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TOTEM-</a:t>
            </a:r>
            <a:r>
              <a:rPr lang="hu-HU" sz="2000" b="1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large</a:t>
            </a:r>
            <a:r>
              <a:rPr lang="hu-HU" sz="2000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-t fit </a:t>
            </a:r>
            <a:r>
              <a:rPr lang="hu-HU" sz="2000" b="1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acceptable</a:t>
            </a:r>
            <a:r>
              <a:rPr lang="hu-HU" sz="2000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b="1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at</a:t>
            </a:r>
            <a:r>
              <a:rPr lang="hu-HU" sz="2000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7 </a:t>
            </a:r>
            <a:r>
              <a:rPr lang="hu-HU" sz="2000" b="1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TeV</a:t>
            </a:r>
            <a:r>
              <a:rPr lang="hu-HU" sz="2000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, </a:t>
            </a:r>
            <a:r>
              <a:rPr lang="hu-HU" sz="2000" b="1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using</a:t>
            </a:r>
            <a:r>
              <a:rPr lang="hu-HU" sz="2000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b="1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using</a:t>
            </a:r>
            <a:r>
              <a:rPr lang="hu-HU" sz="2000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PHENIX </a:t>
            </a:r>
            <a:r>
              <a:rPr lang="hu-HU" sz="2000" b="1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method</a:t>
            </a:r>
            <a:r>
              <a:rPr lang="hu-HU" sz="2000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of </a:t>
            </a:r>
            <a:r>
              <a:rPr lang="hu-HU" sz="2000" b="1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covariance</a:t>
            </a:r>
            <a:r>
              <a:rPr lang="hu-HU" sz="2000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b="1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diagonalization</a:t>
            </a:r>
            <a:r>
              <a:rPr lang="hu-HU" sz="2000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, </a:t>
            </a:r>
            <a:r>
              <a:rPr lang="hu-HU" sz="2000" b="1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but</a:t>
            </a:r>
            <a:r>
              <a:rPr lang="hu-HU" sz="2000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 ...</a:t>
            </a:r>
          </a:p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ATLAS </a:t>
            </a:r>
            <a:r>
              <a:rPr lang="hu-HU" sz="2000" b="1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low</a:t>
            </a:r>
            <a:r>
              <a:rPr lang="hu-HU" sz="2000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-t </a:t>
            </a:r>
            <a:r>
              <a:rPr lang="hu-HU" sz="2000" b="1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vs</a:t>
            </a:r>
            <a:r>
              <a:rPr lang="hu-HU" sz="2000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TOTEM-</a:t>
            </a:r>
            <a:r>
              <a:rPr lang="hu-HU" sz="2000" b="1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large</a:t>
            </a:r>
            <a:r>
              <a:rPr lang="hu-HU" sz="2000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-t fit </a:t>
            </a:r>
            <a:r>
              <a:rPr lang="hu-HU" sz="2000" b="1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successful</a:t>
            </a:r>
            <a:r>
              <a:rPr lang="hu-HU" sz="2000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b="1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at</a:t>
            </a:r>
            <a:r>
              <a:rPr lang="hu-HU" sz="2000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7 </a:t>
            </a:r>
            <a:r>
              <a:rPr lang="hu-HU" sz="2000" b="1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TeV</a:t>
            </a:r>
            <a:r>
              <a:rPr lang="hu-HU" sz="2000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! </a:t>
            </a:r>
          </a:p>
        </p:txBody>
      </p:sp>
    </p:spTree>
    <p:extLst>
      <p:ext uri="{BB962C8B-B14F-4D97-AF65-F5344CB8AC3E}">
        <p14:creationId xmlns:p14="http://schemas.microsoft.com/office/powerpoint/2010/main" val="40975035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Csoportba foglalás 1"/>
          <p:cNvGrpSpPr/>
          <p:nvPr/>
        </p:nvGrpSpPr>
        <p:grpSpPr>
          <a:xfrm>
            <a:off x="0" y="116632"/>
            <a:ext cx="9144000" cy="685799"/>
            <a:chOff x="0" y="0"/>
            <a:chExt cx="9144000" cy="685799"/>
          </a:xfrm>
        </p:grpSpPr>
        <p:sp>
          <p:nvSpPr>
            <p:cNvPr id="3" name="Szabadkézi sokszög 2"/>
            <p:cNvSpPr/>
            <p:nvPr/>
          </p:nvSpPr>
          <p:spPr>
            <a:xfrm>
              <a:off x="0" y="0"/>
              <a:ext cx="9144000" cy="685799"/>
            </a:xfrm>
            <a:custGeom>
              <a:avLst>
                <a:gd name="f0" fmla="val 41"/>
              </a:avLst>
              <a:gdLst>
                <a:gd name="f1" fmla="val 10800000"/>
                <a:gd name="f2" fmla="val 5400000"/>
                <a:gd name="f3" fmla="val 1620000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val 45"/>
                <a:gd name="f10" fmla="val 10800"/>
                <a:gd name="f11" fmla="val -2147483647"/>
                <a:gd name="f12" fmla="val 2147483647"/>
                <a:gd name="f13" fmla="abs f4"/>
                <a:gd name="f14" fmla="abs f5"/>
                <a:gd name="f15" fmla="abs f6"/>
                <a:gd name="f16" fmla="*/ f8 1 180"/>
                <a:gd name="f17" fmla="pin 0 f0 10800"/>
                <a:gd name="f18" fmla="+- 0 0 f2"/>
                <a:gd name="f19" fmla="?: f13 f4 1"/>
                <a:gd name="f20" fmla="?: f14 f5 1"/>
                <a:gd name="f21" fmla="?: f15 f6 1"/>
                <a:gd name="f22" fmla="*/ f9 f16 1"/>
                <a:gd name="f23" fmla="+- f7 f17 0"/>
                <a:gd name="f24" fmla="*/ f19 1 21600"/>
                <a:gd name="f25" fmla="*/ f20 1 21600"/>
                <a:gd name="f26" fmla="*/ 21600 f19 1"/>
                <a:gd name="f27" fmla="*/ 21600 f20 1"/>
                <a:gd name="f28" fmla="+- 0 0 f22"/>
                <a:gd name="f29" fmla="min f25 f24"/>
                <a:gd name="f30" fmla="*/ f26 1 f21"/>
                <a:gd name="f31" fmla="*/ f27 1 f21"/>
                <a:gd name="f32" fmla="*/ f28 f1 1"/>
                <a:gd name="f33" fmla="*/ f32 1 f8"/>
                <a:gd name="f34" fmla="+- f31 0 f17"/>
                <a:gd name="f35" fmla="+- f30 0 f17"/>
                <a:gd name="f36" fmla="*/ f17 f29 1"/>
                <a:gd name="f37" fmla="*/ f7 f29 1"/>
                <a:gd name="f38" fmla="*/ f23 f29 1"/>
                <a:gd name="f39" fmla="*/ f31 f29 1"/>
                <a:gd name="f40" fmla="*/ f30 f29 1"/>
                <a:gd name="f41" fmla="+- f33 0 f2"/>
                <a:gd name="f42" fmla="+- f37 0 f38"/>
                <a:gd name="f43" fmla="+- f38 0 f37"/>
                <a:gd name="f44" fmla="*/ f34 f29 1"/>
                <a:gd name="f45" fmla="*/ f35 f29 1"/>
                <a:gd name="f46" fmla="cos 1 f41"/>
                <a:gd name="f47" fmla="abs f42"/>
                <a:gd name="f48" fmla="abs f43"/>
                <a:gd name="f49" fmla="?: f42 f18 f2"/>
                <a:gd name="f50" fmla="?: f42 f2 f18"/>
                <a:gd name="f51" fmla="?: f42 f3 f2"/>
                <a:gd name="f52" fmla="?: f42 f2 f3"/>
                <a:gd name="f53" fmla="+- f39 0 f44"/>
                <a:gd name="f54" fmla="?: f43 f18 f2"/>
                <a:gd name="f55" fmla="?: f43 f2 f18"/>
                <a:gd name="f56" fmla="+- f40 0 f45"/>
                <a:gd name="f57" fmla="+- f44 0 f39"/>
                <a:gd name="f58" fmla="+- f45 0 f40"/>
                <a:gd name="f59" fmla="?: f42 0 f1"/>
                <a:gd name="f60" fmla="?: f42 f1 0"/>
                <a:gd name="f61" fmla="+- 0 0 f46"/>
                <a:gd name="f62" fmla="?: f42 f52 f51"/>
                <a:gd name="f63" fmla="?: f42 f51 f52"/>
                <a:gd name="f64" fmla="?: f43 f50 f49"/>
                <a:gd name="f65" fmla="abs f53"/>
                <a:gd name="f66" fmla="?: f53 0 f1"/>
                <a:gd name="f67" fmla="?: f53 f1 0"/>
                <a:gd name="f68" fmla="?: f53 f54 f55"/>
                <a:gd name="f69" fmla="abs f56"/>
                <a:gd name="f70" fmla="abs f57"/>
                <a:gd name="f71" fmla="?: f56 f18 f2"/>
                <a:gd name="f72" fmla="?: f56 f2 f18"/>
                <a:gd name="f73" fmla="?: f56 f3 f2"/>
                <a:gd name="f74" fmla="?: f56 f2 f3"/>
                <a:gd name="f75" fmla="abs f58"/>
                <a:gd name="f76" fmla="?: f58 f18 f2"/>
                <a:gd name="f77" fmla="?: f58 f2 f18"/>
                <a:gd name="f78" fmla="?: f58 f60 f59"/>
                <a:gd name="f79" fmla="?: f58 f59 f60"/>
                <a:gd name="f80" fmla="*/ f17 f61 1"/>
                <a:gd name="f81" fmla="?: f43 f63 f62"/>
                <a:gd name="f82" fmla="?: f43 f67 f66"/>
                <a:gd name="f83" fmla="?: f43 f66 f67"/>
                <a:gd name="f84" fmla="?: f56 f74 f73"/>
                <a:gd name="f85" fmla="?: f56 f73 f74"/>
                <a:gd name="f86" fmla="?: f57 f72 f71"/>
                <a:gd name="f87" fmla="?: f42 f78 f79"/>
                <a:gd name="f88" fmla="?: f42 f76 f77"/>
                <a:gd name="f89" fmla="*/ f80 3163 1"/>
                <a:gd name="f90" fmla="?: f53 f82 f83"/>
                <a:gd name="f91" fmla="?: f57 f85 f84"/>
                <a:gd name="f92" fmla="*/ f89 1 7636"/>
                <a:gd name="f93" fmla="+- f7 f92 0"/>
                <a:gd name="f94" fmla="+- f30 0 f92"/>
                <a:gd name="f95" fmla="+- f31 0 f92"/>
                <a:gd name="f96" fmla="*/ f93 f29 1"/>
                <a:gd name="f97" fmla="*/ f94 f29 1"/>
                <a:gd name="f98" fmla="*/ f95 f29 1"/>
              </a:gdLst>
              <a:ahLst>
                <a:ahXY gdRefX="f0" minX="f7" maxX="f10">
                  <a:pos x="f36" y="f37"/>
                </a:ahXY>
              </a:ahLst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96" t="f96" r="f97" b="f98"/>
              <a:pathLst>
                <a:path>
                  <a:moveTo>
                    <a:pt x="f38" y="f37"/>
                  </a:moveTo>
                  <a:arcTo wR="f47" hR="f48" stAng="f81" swAng="f64"/>
                  <a:lnTo>
                    <a:pt x="f37" y="f44"/>
                  </a:lnTo>
                  <a:arcTo wR="f48" hR="f65" stAng="f90" swAng="f68"/>
                  <a:lnTo>
                    <a:pt x="f45" y="f39"/>
                  </a:lnTo>
                  <a:arcTo wR="f69" hR="f70" stAng="f91" swAng="f86"/>
                  <a:lnTo>
                    <a:pt x="f40" y="f38"/>
                  </a:lnTo>
                  <a:arcTo wR="f75" hR="f47" stAng="f87" swAng="f88"/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none" lIns="90000" tIns="46800" rIns="90000" bIns="46800" anchor="ctr" anchorCtr="0" compatLnSpc="0"/>
            <a:lstStyle/>
            <a:p>
              <a:pPr lvl="0" rtl="0" hangingPunct="0">
                <a:buNone/>
                <a:tabLst/>
              </a:pPr>
              <a:endParaRPr lang="hu-HU" sz="2400">
                <a:latin typeface="Times New Roman" pitchFamily="18"/>
                <a:ea typeface="Arial Unicode MS" pitchFamily="2"/>
                <a:cs typeface="Tahoma" pitchFamily="2"/>
              </a:endParaRPr>
            </a:p>
          </p:txBody>
        </p:sp>
        <p:sp>
          <p:nvSpPr>
            <p:cNvPr id="4" name="Szabadkézi sokszög 3"/>
            <p:cNvSpPr/>
            <p:nvPr/>
          </p:nvSpPr>
          <p:spPr>
            <a:xfrm>
              <a:off x="0" y="83481"/>
              <a:ext cx="9144000" cy="436402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0" tIns="0" rIns="0" bIns="0" anchor="ctr" anchorCtr="0" compatLnSpc="0">
              <a:spAutoFit/>
            </a:bodyPr>
            <a:lstStyle/>
            <a:p>
              <a:pPr marL="190440" marR="0" lvl="0" indent="-190440" algn="ctr" rtl="0" hangingPunct="1">
                <a:lnSpc>
                  <a:spcPct val="100000"/>
                </a:lnSpc>
                <a:buNone/>
                <a:tabLst/>
              </a:pPr>
              <a:endParaRPr lang="hu-HU" sz="2800" b="1" cap="all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endParaRPr>
            </a:p>
          </p:txBody>
        </p:sp>
      </p:grpSp>
      <p:sp>
        <p:nvSpPr>
          <p:cNvPr id="10" name="Cím 1"/>
          <p:cNvSpPr txBox="1">
            <a:spLocks/>
          </p:cNvSpPr>
          <p:nvPr/>
        </p:nvSpPr>
        <p:spPr>
          <a:xfrm>
            <a:off x="0" y="42863"/>
            <a:ext cx="9144000" cy="719137"/>
          </a:xfrm>
          <a:prstGeom prst="rect">
            <a:avLst/>
          </a:prstGeom>
        </p:spPr>
        <p:txBody>
          <a:bodyPr>
            <a:normAutofit/>
          </a:bodyPr>
          <a:lstStyle>
            <a:lvl1pPr marL="0" marR="0" lvl="0" indent="0" algn="ctr" rtl="0" hangingPunct="1">
              <a:lnSpc>
                <a:spcPct val="97000"/>
              </a:lnSpc>
              <a:spcBef>
                <a:spcPts val="0"/>
              </a:spcBef>
              <a:spcAft>
                <a:spcPts val="0"/>
              </a:spcAft>
              <a:buFontTx/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lang="hu-HU" sz="3200" b="1" i="0" u="none" strike="noStrike" baseline="0">
                <a:ln>
                  <a:noFill/>
                </a:ln>
                <a:solidFill>
                  <a:srgbClr val="FFFF00"/>
                </a:solidFill>
                <a:latin typeface="Verdana" pitchFamily="34"/>
                <a:ea typeface="Arial" pitchFamily="34"/>
                <a:cs typeface="Arial" pitchFamily="34"/>
              </a:defRPr>
            </a:lvl1pPr>
          </a:lstStyle>
          <a:p>
            <a:r>
              <a:rPr lang="hu-HU" kern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ReBB</a:t>
            </a:r>
            <a:r>
              <a:rPr lang="hu-HU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kern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model</a:t>
            </a:r>
            <a:r>
              <a:rPr lang="hu-HU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kern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extension</a:t>
            </a:r>
            <a:r>
              <a:rPr lang="hu-HU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kern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to</a:t>
            </a:r>
            <a:r>
              <a:rPr lang="hu-HU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kern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low</a:t>
            </a:r>
            <a:r>
              <a:rPr lang="hu-HU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–t, 8 </a:t>
            </a:r>
            <a:r>
              <a:rPr lang="hu-HU" kern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TeV</a:t>
            </a:r>
            <a:r>
              <a:rPr lang="hu-HU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</a:p>
        </p:txBody>
      </p:sp>
      <p:sp>
        <p:nvSpPr>
          <p:cNvPr id="14" name="Szövegdoboz 13"/>
          <p:cNvSpPr txBox="1"/>
          <p:nvPr/>
        </p:nvSpPr>
        <p:spPr>
          <a:xfrm>
            <a:off x="8689519" y="5589240"/>
            <a:ext cx="437811" cy="2785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24942F06-CD1F-46D5-ABA6-6E76DB6D1968}" type="slidenum">
              <a:rPr lang="hu-HU" sz="1210" b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 algn="ctr"/>
              <a:t>19</a:t>
            </a:fld>
            <a:endParaRPr lang="en-US" sz="121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7" name="Kép 6">
            <a:extLst>
              <a:ext uri="{FF2B5EF4-FFF2-40B4-BE49-F238E27FC236}">
                <a16:creationId xmlns:a16="http://schemas.microsoft.com/office/drawing/2014/main" id="{E3ADD659-82BF-4F0C-8361-F1C6749A2B2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36512" y="690254"/>
            <a:ext cx="4486865" cy="6167745"/>
          </a:xfrm>
          <a:prstGeom prst="rect">
            <a:avLst/>
          </a:prstGeom>
        </p:spPr>
      </p:pic>
      <p:pic>
        <p:nvPicPr>
          <p:cNvPr id="9" name="Kép 8">
            <a:extLst>
              <a:ext uri="{FF2B5EF4-FFF2-40B4-BE49-F238E27FC236}">
                <a16:creationId xmlns:a16="http://schemas.microsoft.com/office/drawing/2014/main" id="{DEBDD38D-2949-4083-9309-F1CFFC57A17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62962" y="690255"/>
            <a:ext cx="4455307" cy="6195129"/>
          </a:xfrm>
          <a:prstGeom prst="rect">
            <a:avLst/>
          </a:prstGeom>
        </p:spPr>
      </p:pic>
      <p:sp>
        <p:nvSpPr>
          <p:cNvPr id="17" name="Szabadkézi sokszög 16"/>
          <p:cNvSpPr/>
          <p:nvPr/>
        </p:nvSpPr>
        <p:spPr>
          <a:xfrm>
            <a:off x="-41282" y="6175317"/>
            <a:ext cx="9168612" cy="710067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TOTEM </a:t>
            </a:r>
            <a:r>
              <a:rPr lang="hu-HU" sz="2000" b="1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low</a:t>
            </a:r>
            <a:r>
              <a:rPr lang="hu-HU" sz="2000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-t </a:t>
            </a:r>
            <a:r>
              <a:rPr lang="hu-HU" sz="2000" b="1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vs</a:t>
            </a:r>
            <a:r>
              <a:rPr lang="hu-HU" sz="2000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TOTEM-</a:t>
            </a:r>
            <a:r>
              <a:rPr lang="hu-HU" sz="2000" b="1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large</a:t>
            </a:r>
            <a:r>
              <a:rPr lang="hu-HU" sz="2000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-t fit FAILS </a:t>
            </a:r>
            <a:r>
              <a:rPr lang="hu-HU" sz="2000" b="1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at</a:t>
            </a:r>
            <a:r>
              <a:rPr lang="hu-HU" sz="2000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8 </a:t>
            </a:r>
            <a:r>
              <a:rPr lang="hu-HU" sz="2000" b="1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TeV</a:t>
            </a:r>
            <a:r>
              <a:rPr lang="hu-HU" sz="2000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, </a:t>
            </a:r>
            <a:r>
              <a:rPr lang="hu-HU" sz="2000" b="1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but</a:t>
            </a:r>
            <a:r>
              <a:rPr lang="hu-HU" sz="2000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...</a:t>
            </a:r>
          </a:p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b="1" dirty="0">
                <a:solidFill>
                  <a:srgbClr val="FF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ATLAS </a:t>
            </a:r>
            <a:r>
              <a:rPr lang="hu-HU" sz="2000" b="1" dirty="0" err="1">
                <a:solidFill>
                  <a:srgbClr val="FF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low</a:t>
            </a:r>
            <a:r>
              <a:rPr lang="hu-HU" sz="2000" b="1" dirty="0">
                <a:solidFill>
                  <a:srgbClr val="FF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-t </a:t>
            </a:r>
            <a:r>
              <a:rPr lang="hu-HU" sz="2000" b="1" dirty="0" err="1">
                <a:solidFill>
                  <a:srgbClr val="FF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vs</a:t>
            </a:r>
            <a:r>
              <a:rPr lang="hu-HU" sz="2000" b="1" dirty="0">
                <a:solidFill>
                  <a:srgbClr val="FF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TOTEM-</a:t>
            </a:r>
            <a:r>
              <a:rPr lang="hu-HU" sz="2000" b="1" dirty="0" err="1">
                <a:solidFill>
                  <a:srgbClr val="FF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large</a:t>
            </a:r>
            <a:r>
              <a:rPr lang="hu-HU" sz="2000" b="1" dirty="0">
                <a:solidFill>
                  <a:srgbClr val="FF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-t fit SUCCESSFUL </a:t>
            </a:r>
            <a:r>
              <a:rPr lang="hu-HU" sz="2000" b="1" dirty="0" err="1">
                <a:solidFill>
                  <a:srgbClr val="FF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at</a:t>
            </a:r>
            <a:r>
              <a:rPr lang="hu-HU" sz="2000" b="1" dirty="0">
                <a:solidFill>
                  <a:srgbClr val="FF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8 </a:t>
            </a:r>
            <a:r>
              <a:rPr lang="hu-HU" sz="2000" b="1" dirty="0" err="1">
                <a:solidFill>
                  <a:srgbClr val="FF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TeV</a:t>
            </a:r>
            <a:r>
              <a:rPr lang="hu-HU" sz="2000" b="1" dirty="0">
                <a:solidFill>
                  <a:srgbClr val="FF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! </a:t>
            </a:r>
          </a:p>
        </p:txBody>
      </p:sp>
    </p:spTree>
    <p:extLst>
      <p:ext uri="{BB962C8B-B14F-4D97-AF65-F5344CB8AC3E}">
        <p14:creationId xmlns:p14="http://schemas.microsoft.com/office/powerpoint/2010/main" val="40400066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Csoportba foglalás 1"/>
          <p:cNvGrpSpPr/>
          <p:nvPr/>
        </p:nvGrpSpPr>
        <p:grpSpPr>
          <a:xfrm>
            <a:off x="0" y="116632"/>
            <a:ext cx="9144000" cy="813988"/>
            <a:chOff x="0" y="-128189"/>
            <a:chExt cx="9144000" cy="813988"/>
          </a:xfrm>
        </p:grpSpPr>
        <p:sp>
          <p:nvSpPr>
            <p:cNvPr id="3" name="Szabadkézi sokszög 2"/>
            <p:cNvSpPr/>
            <p:nvPr/>
          </p:nvSpPr>
          <p:spPr>
            <a:xfrm>
              <a:off x="0" y="0"/>
              <a:ext cx="9144000" cy="685799"/>
            </a:xfrm>
            <a:custGeom>
              <a:avLst>
                <a:gd name="f0" fmla="val 41"/>
              </a:avLst>
              <a:gdLst>
                <a:gd name="f1" fmla="val 10800000"/>
                <a:gd name="f2" fmla="val 5400000"/>
                <a:gd name="f3" fmla="val 1620000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val 45"/>
                <a:gd name="f10" fmla="val 10800"/>
                <a:gd name="f11" fmla="val -2147483647"/>
                <a:gd name="f12" fmla="val 2147483647"/>
                <a:gd name="f13" fmla="abs f4"/>
                <a:gd name="f14" fmla="abs f5"/>
                <a:gd name="f15" fmla="abs f6"/>
                <a:gd name="f16" fmla="*/ f8 1 180"/>
                <a:gd name="f17" fmla="pin 0 f0 10800"/>
                <a:gd name="f18" fmla="+- 0 0 f2"/>
                <a:gd name="f19" fmla="?: f13 f4 1"/>
                <a:gd name="f20" fmla="?: f14 f5 1"/>
                <a:gd name="f21" fmla="?: f15 f6 1"/>
                <a:gd name="f22" fmla="*/ f9 f16 1"/>
                <a:gd name="f23" fmla="+- f7 f17 0"/>
                <a:gd name="f24" fmla="*/ f19 1 21600"/>
                <a:gd name="f25" fmla="*/ f20 1 21600"/>
                <a:gd name="f26" fmla="*/ 21600 f19 1"/>
                <a:gd name="f27" fmla="*/ 21600 f20 1"/>
                <a:gd name="f28" fmla="+- 0 0 f22"/>
                <a:gd name="f29" fmla="min f25 f24"/>
                <a:gd name="f30" fmla="*/ f26 1 f21"/>
                <a:gd name="f31" fmla="*/ f27 1 f21"/>
                <a:gd name="f32" fmla="*/ f28 f1 1"/>
                <a:gd name="f33" fmla="*/ f32 1 f8"/>
                <a:gd name="f34" fmla="+- f31 0 f17"/>
                <a:gd name="f35" fmla="+- f30 0 f17"/>
                <a:gd name="f36" fmla="*/ f17 f29 1"/>
                <a:gd name="f37" fmla="*/ f7 f29 1"/>
                <a:gd name="f38" fmla="*/ f23 f29 1"/>
                <a:gd name="f39" fmla="*/ f31 f29 1"/>
                <a:gd name="f40" fmla="*/ f30 f29 1"/>
                <a:gd name="f41" fmla="+- f33 0 f2"/>
                <a:gd name="f42" fmla="+- f37 0 f38"/>
                <a:gd name="f43" fmla="+- f38 0 f37"/>
                <a:gd name="f44" fmla="*/ f34 f29 1"/>
                <a:gd name="f45" fmla="*/ f35 f29 1"/>
                <a:gd name="f46" fmla="cos 1 f41"/>
                <a:gd name="f47" fmla="abs f42"/>
                <a:gd name="f48" fmla="abs f43"/>
                <a:gd name="f49" fmla="?: f42 f18 f2"/>
                <a:gd name="f50" fmla="?: f42 f2 f18"/>
                <a:gd name="f51" fmla="?: f42 f3 f2"/>
                <a:gd name="f52" fmla="?: f42 f2 f3"/>
                <a:gd name="f53" fmla="+- f39 0 f44"/>
                <a:gd name="f54" fmla="?: f43 f18 f2"/>
                <a:gd name="f55" fmla="?: f43 f2 f18"/>
                <a:gd name="f56" fmla="+- f40 0 f45"/>
                <a:gd name="f57" fmla="+- f44 0 f39"/>
                <a:gd name="f58" fmla="+- f45 0 f40"/>
                <a:gd name="f59" fmla="?: f42 0 f1"/>
                <a:gd name="f60" fmla="?: f42 f1 0"/>
                <a:gd name="f61" fmla="+- 0 0 f46"/>
                <a:gd name="f62" fmla="?: f42 f52 f51"/>
                <a:gd name="f63" fmla="?: f42 f51 f52"/>
                <a:gd name="f64" fmla="?: f43 f50 f49"/>
                <a:gd name="f65" fmla="abs f53"/>
                <a:gd name="f66" fmla="?: f53 0 f1"/>
                <a:gd name="f67" fmla="?: f53 f1 0"/>
                <a:gd name="f68" fmla="?: f53 f54 f55"/>
                <a:gd name="f69" fmla="abs f56"/>
                <a:gd name="f70" fmla="abs f57"/>
                <a:gd name="f71" fmla="?: f56 f18 f2"/>
                <a:gd name="f72" fmla="?: f56 f2 f18"/>
                <a:gd name="f73" fmla="?: f56 f3 f2"/>
                <a:gd name="f74" fmla="?: f56 f2 f3"/>
                <a:gd name="f75" fmla="abs f58"/>
                <a:gd name="f76" fmla="?: f58 f18 f2"/>
                <a:gd name="f77" fmla="?: f58 f2 f18"/>
                <a:gd name="f78" fmla="?: f58 f60 f59"/>
                <a:gd name="f79" fmla="?: f58 f59 f60"/>
                <a:gd name="f80" fmla="*/ f17 f61 1"/>
                <a:gd name="f81" fmla="?: f43 f63 f62"/>
                <a:gd name="f82" fmla="?: f43 f67 f66"/>
                <a:gd name="f83" fmla="?: f43 f66 f67"/>
                <a:gd name="f84" fmla="?: f56 f74 f73"/>
                <a:gd name="f85" fmla="?: f56 f73 f74"/>
                <a:gd name="f86" fmla="?: f57 f72 f71"/>
                <a:gd name="f87" fmla="?: f42 f78 f79"/>
                <a:gd name="f88" fmla="?: f42 f76 f77"/>
                <a:gd name="f89" fmla="*/ f80 3163 1"/>
                <a:gd name="f90" fmla="?: f53 f82 f83"/>
                <a:gd name="f91" fmla="?: f57 f85 f84"/>
                <a:gd name="f92" fmla="*/ f89 1 7636"/>
                <a:gd name="f93" fmla="+- f7 f92 0"/>
                <a:gd name="f94" fmla="+- f30 0 f92"/>
                <a:gd name="f95" fmla="+- f31 0 f92"/>
                <a:gd name="f96" fmla="*/ f93 f29 1"/>
                <a:gd name="f97" fmla="*/ f94 f29 1"/>
                <a:gd name="f98" fmla="*/ f95 f29 1"/>
              </a:gdLst>
              <a:ahLst>
                <a:ahXY gdRefX="f0" minX="f7" maxX="f10">
                  <a:pos x="f36" y="f37"/>
                </a:ahXY>
              </a:ahLst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96" t="f96" r="f97" b="f98"/>
              <a:pathLst>
                <a:path>
                  <a:moveTo>
                    <a:pt x="f38" y="f37"/>
                  </a:moveTo>
                  <a:arcTo wR="f47" hR="f48" stAng="f81" swAng="f64"/>
                  <a:lnTo>
                    <a:pt x="f37" y="f44"/>
                  </a:lnTo>
                  <a:arcTo wR="f48" hR="f65" stAng="f90" swAng="f68"/>
                  <a:lnTo>
                    <a:pt x="f45" y="f39"/>
                  </a:lnTo>
                  <a:arcTo wR="f69" hR="f70" stAng="f91" swAng="f86"/>
                  <a:lnTo>
                    <a:pt x="f40" y="f38"/>
                  </a:lnTo>
                  <a:arcTo wR="f75" hR="f47" stAng="f87" swAng="f88"/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none" lIns="90000" tIns="46800" rIns="90000" bIns="46800" anchor="ctr" anchorCtr="0" compatLnSpc="0"/>
            <a:lstStyle/>
            <a:p>
              <a:pPr lvl="0" rtl="0" hangingPunct="0">
                <a:buNone/>
                <a:tabLst/>
              </a:pPr>
              <a:endParaRPr lang="hu-HU" sz="2400">
                <a:latin typeface="Times New Roman" pitchFamily="18"/>
                <a:ea typeface="Arial Unicode MS" pitchFamily="2"/>
                <a:cs typeface="Tahoma" pitchFamily="2"/>
              </a:endParaRPr>
            </a:p>
          </p:txBody>
        </p:sp>
        <p:sp>
          <p:nvSpPr>
            <p:cNvPr id="4" name="Szabadkézi sokszög 3"/>
            <p:cNvSpPr/>
            <p:nvPr/>
          </p:nvSpPr>
          <p:spPr>
            <a:xfrm>
              <a:off x="0" y="-128189"/>
              <a:ext cx="9144000" cy="436402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0" tIns="0" rIns="0" bIns="0" anchor="ctr" anchorCtr="0" compatLnSpc="0">
              <a:spAutoFit/>
            </a:bodyPr>
            <a:lstStyle/>
            <a:p>
              <a:pPr marL="190440" marR="0" lvl="0" indent="-190440" algn="ctr" rtl="0" hangingPunct="1">
                <a:lnSpc>
                  <a:spcPct val="100000"/>
                </a:lnSpc>
                <a:buNone/>
                <a:tabLst/>
              </a:pPr>
              <a:r>
                <a:rPr lang="hu-HU" sz="2800" b="1" cap="all" dirty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 </a:t>
              </a:r>
            </a:p>
          </p:txBody>
        </p:sp>
      </p:grpSp>
      <p:sp>
        <p:nvSpPr>
          <p:cNvPr id="19" name="Cím 1"/>
          <p:cNvSpPr txBox="1">
            <a:spLocks/>
          </p:cNvSpPr>
          <p:nvPr/>
        </p:nvSpPr>
        <p:spPr>
          <a:xfrm>
            <a:off x="0" y="42863"/>
            <a:ext cx="9144000" cy="719137"/>
          </a:xfrm>
          <a:prstGeom prst="rect">
            <a:avLst/>
          </a:prstGeom>
        </p:spPr>
        <p:txBody>
          <a:bodyPr>
            <a:normAutofit/>
          </a:bodyPr>
          <a:lstStyle>
            <a:lvl1pPr marL="0" marR="0" lvl="0" indent="0" algn="ctr" rtl="0" hangingPunct="1">
              <a:lnSpc>
                <a:spcPct val="97000"/>
              </a:lnSpc>
              <a:spcBef>
                <a:spcPts val="0"/>
              </a:spcBef>
              <a:spcAft>
                <a:spcPts val="0"/>
              </a:spcAft>
              <a:buFontTx/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lang="hu-HU" sz="3200" b="1" i="0" u="none" strike="noStrike" baseline="0">
                <a:ln>
                  <a:noFill/>
                </a:ln>
                <a:solidFill>
                  <a:srgbClr val="FFFF00"/>
                </a:solidFill>
                <a:latin typeface="Verdana" pitchFamily="34"/>
                <a:ea typeface="Arial" pitchFamily="34"/>
                <a:cs typeface="Arial" pitchFamily="34"/>
              </a:defRPr>
            </a:lvl1pPr>
          </a:lstStyle>
          <a:p>
            <a:r>
              <a:rPr lang="hu-HU" kern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Odderon</a:t>
            </a:r>
            <a:r>
              <a:rPr lang="hu-HU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: 48 </a:t>
            </a:r>
            <a:r>
              <a:rPr lang="hu-HU" kern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years</a:t>
            </a:r>
            <a:r>
              <a:rPr lang="hu-HU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old </a:t>
            </a:r>
            <a:r>
              <a:rPr lang="hu-HU" kern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scientific</a:t>
            </a:r>
            <a:r>
              <a:rPr lang="hu-HU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puzzle</a:t>
            </a:r>
          </a:p>
        </p:txBody>
      </p:sp>
      <p:sp>
        <p:nvSpPr>
          <p:cNvPr id="10" name="Szövegdoboz 9"/>
          <p:cNvSpPr txBox="1"/>
          <p:nvPr/>
        </p:nvSpPr>
        <p:spPr>
          <a:xfrm>
            <a:off x="8689519" y="5589240"/>
            <a:ext cx="437811" cy="2785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24942F06-CD1F-46D5-ABA6-6E76DB6D1968}" type="slidenum">
              <a:rPr lang="hu-HU" sz="1210" b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 algn="ctr"/>
              <a:t>2</a:t>
            </a:fld>
            <a:endParaRPr lang="en-US" sz="121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1" name="Szabadkézi sokszög 10"/>
          <p:cNvSpPr/>
          <p:nvPr/>
        </p:nvSpPr>
        <p:spPr>
          <a:xfrm>
            <a:off x="35497" y="693997"/>
            <a:ext cx="4883481" cy="1294843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Odderon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: L. Lukaszuk, B.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Nicolescu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,</a:t>
            </a: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Lett.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Nuovo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Cim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. 8, 405 (1973)</a:t>
            </a:r>
          </a:p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dirty="0" err="1"/>
              <a:t>Received</a:t>
            </a:r>
            <a:r>
              <a:rPr lang="hu-HU" dirty="0"/>
              <a:t>: </a:t>
            </a:r>
            <a:r>
              <a:rPr lang="hu-HU" b="1" dirty="0"/>
              <a:t>31 </a:t>
            </a:r>
            <a:r>
              <a:rPr lang="hu-HU" b="1" dirty="0" err="1"/>
              <a:t>July</a:t>
            </a:r>
            <a:r>
              <a:rPr lang="hu-HU" b="1" dirty="0"/>
              <a:t> 1973</a:t>
            </a: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endParaRPr lang="hu-HU" sz="2000" dirty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</p:txBody>
      </p:sp>
      <p:pic>
        <p:nvPicPr>
          <p:cNvPr id="5" name="Kép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216" y="2551841"/>
            <a:ext cx="4847761" cy="3354907"/>
          </a:xfrm>
          <a:prstGeom prst="rect">
            <a:avLst/>
          </a:prstGeom>
        </p:spPr>
      </p:pic>
      <p:sp>
        <p:nvSpPr>
          <p:cNvPr id="13" name="Szabadkézi sokszög 12"/>
          <p:cNvSpPr/>
          <p:nvPr/>
        </p:nvSpPr>
        <p:spPr>
          <a:xfrm>
            <a:off x="0" y="5828351"/>
            <a:ext cx="9144000" cy="987066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Odderon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name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coined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: D.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Joynson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, E.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Leader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, </a:t>
            </a:r>
            <a:r>
              <a:rPr lang="hu-HU" sz="2000" u="sng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B. </a:t>
            </a:r>
            <a:r>
              <a:rPr lang="hu-HU" sz="2000" u="sng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Nicolescu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, C.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Lopez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,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Nuovo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Cim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. 30A, 345 (1975) -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Well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established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in QCD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by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now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!</a:t>
            </a: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Honorable</a:t>
            </a:r>
            <a:r>
              <a:rPr lang="hu-HU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mention: A. V. </a:t>
            </a:r>
            <a:r>
              <a:rPr lang="hu-HU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Efremov</a:t>
            </a:r>
            <a:r>
              <a:rPr lang="hu-HU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, R. </a:t>
            </a:r>
            <a:r>
              <a:rPr lang="hu-HU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Peschanski</a:t>
            </a:r>
            <a:r>
              <a:rPr lang="hu-HU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, JINR-E2-6350 (1972)</a:t>
            </a:r>
          </a:p>
        </p:txBody>
      </p:sp>
      <p:pic>
        <p:nvPicPr>
          <p:cNvPr id="6" name="Kép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84179" y="747489"/>
            <a:ext cx="4124325" cy="5057775"/>
          </a:xfrm>
          <a:prstGeom prst="rect">
            <a:avLst/>
          </a:prstGeom>
        </p:spPr>
      </p:pic>
      <p:sp>
        <p:nvSpPr>
          <p:cNvPr id="12" name="Szabadkézi sokszög 11"/>
          <p:cNvSpPr/>
          <p:nvPr/>
        </p:nvSpPr>
        <p:spPr>
          <a:xfrm>
            <a:off x="35496" y="1691076"/>
            <a:ext cx="4883481" cy="1017844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Odderon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is an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odd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component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of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elastic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scattering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:</a:t>
            </a: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Changes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sign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for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crossing</a:t>
            </a:r>
            <a:endParaRPr lang="hu-HU" sz="2000" dirty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11815404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3" grpId="0" animBg="1"/>
      <p:bldP spid="12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Kép 12">
            <a:extLst>
              <a:ext uri="{FF2B5EF4-FFF2-40B4-BE49-F238E27FC236}">
                <a16:creationId xmlns:a16="http://schemas.microsoft.com/office/drawing/2014/main" id="{34C54150-4903-4E25-A980-29CE41BC47B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556792"/>
            <a:ext cx="9144000" cy="5477386"/>
          </a:xfrm>
          <a:prstGeom prst="rect">
            <a:avLst/>
          </a:prstGeom>
        </p:spPr>
      </p:pic>
      <p:sp>
        <p:nvSpPr>
          <p:cNvPr id="4" name="Szövegdoboz 3"/>
          <p:cNvSpPr txBox="1"/>
          <p:nvPr/>
        </p:nvSpPr>
        <p:spPr>
          <a:xfrm>
            <a:off x="7607860" y="2540833"/>
            <a:ext cx="180720" cy="456119"/>
          </a:xfrm>
          <a:prstGeom prst="rect">
            <a:avLst/>
          </a:prstGeom>
          <a:noFill/>
          <a:ln>
            <a:noFill/>
          </a:ln>
        </p:spPr>
        <p:txBody>
          <a:bodyPr vert="horz" lIns="90000" tIns="45000" rIns="90000" bIns="45000" anchorCtr="0" compatLnSpc="1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hu-HU" sz="2400" b="0" i="0" u="none" strike="noStrike" baseline="0">
              <a:ln>
                <a:noFill/>
              </a:ln>
              <a:solidFill>
                <a:srgbClr val="000000"/>
              </a:solidFill>
              <a:latin typeface="Times New Roman" pitchFamily="18"/>
              <a:ea typeface="Lucida Sans Unicode" pitchFamily="2"/>
              <a:cs typeface="Lucida Sans Unicode" pitchFamily="2"/>
            </a:endParaRPr>
          </a:p>
        </p:txBody>
      </p:sp>
      <p:pic>
        <p:nvPicPr>
          <p:cNvPr id="6" name="Kép 5">
            <a:extLst>
              <a:ext uri="{FF2B5EF4-FFF2-40B4-BE49-F238E27FC236}">
                <a16:creationId xmlns:a16="http://schemas.microsoft.com/office/drawing/2014/main" id="{9139B448-35D4-49A3-BAE7-FFFD9EC1A922}"/>
              </a:ext>
            </a:extLst>
          </p:cNvPr>
          <p:cNvPicPr>
            <a:picLocks noChangeAspect="1"/>
          </p:cNvPicPr>
          <p:nvPr/>
        </p:nvPicPr>
        <p:blipFill>
          <a:blip r:embed="rId4">
            <a:alphaModFix amt="50000"/>
          </a:blip>
          <a:stretch>
            <a:fillRect/>
          </a:stretch>
        </p:blipFill>
        <p:spPr>
          <a:xfrm>
            <a:off x="1138892" y="411868"/>
            <a:ext cx="6866215" cy="6482481"/>
          </a:xfrm>
          <a:prstGeom prst="rect">
            <a:avLst/>
          </a:prstGeom>
        </p:spPr>
      </p:pic>
      <p:sp>
        <p:nvSpPr>
          <p:cNvPr id="11" name="Cím 1">
            <a:extLst>
              <a:ext uri="{FF2B5EF4-FFF2-40B4-BE49-F238E27FC236}">
                <a16:creationId xmlns:a16="http://schemas.microsoft.com/office/drawing/2014/main" id="{B25420A6-8E7D-4101-AC27-F7B90D08A536}"/>
              </a:ext>
            </a:extLst>
          </p:cNvPr>
          <p:cNvSpPr txBox="1">
            <a:spLocks/>
          </p:cNvSpPr>
          <p:nvPr/>
        </p:nvSpPr>
        <p:spPr>
          <a:xfrm>
            <a:off x="0" y="42863"/>
            <a:ext cx="9144000" cy="719137"/>
          </a:xfrm>
          <a:prstGeom prst="rect">
            <a:avLst/>
          </a:prstGeom>
        </p:spPr>
        <p:txBody>
          <a:bodyPr>
            <a:normAutofit fontScale="92500"/>
          </a:bodyPr>
          <a:lstStyle>
            <a:lvl1pPr marL="0" marR="0" lvl="0" indent="0" algn="ctr" rtl="0" hangingPunct="1">
              <a:lnSpc>
                <a:spcPct val="97000"/>
              </a:lnSpc>
              <a:spcBef>
                <a:spcPts val="0"/>
              </a:spcBef>
              <a:spcAft>
                <a:spcPts val="0"/>
              </a:spcAft>
              <a:buFontTx/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lang="hu-HU" sz="3200" b="1" i="0" u="none" strike="noStrike" baseline="0">
                <a:ln>
                  <a:noFill/>
                </a:ln>
                <a:solidFill>
                  <a:srgbClr val="FFFF00"/>
                </a:solidFill>
                <a:latin typeface="Verdana" pitchFamily="34"/>
                <a:ea typeface="Arial" pitchFamily="34"/>
                <a:cs typeface="Arial" pitchFamily="34"/>
              </a:defRPr>
            </a:lvl1pPr>
          </a:lstStyle>
          <a:p>
            <a:r>
              <a:rPr lang="hu-HU" kern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ReBB</a:t>
            </a:r>
            <a:r>
              <a:rPr lang="hu-HU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kern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at</a:t>
            </a:r>
            <a:r>
              <a:rPr lang="hu-HU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kern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low</a:t>
            </a:r>
            <a:r>
              <a:rPr lang="hu-HU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–t </a:t>
            </a:r>
            <a:r>
              <a:rPr lang="hu-HU" kern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vs</a:t>
            </a:r>
            <a:r>
              <a:rPr lang="hu-HU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ATLAS and TOTEM </a:t>
            </a:r>
            <a:r>
              <a:rPr lang="hu-HU" kern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mbol" panose="05050102010706020507" pitchFamily="18" charset="2"/>
                <a:ea typeface="Verdana" panose="020B0604030504040204" pitchFamily="34" charset="0"/>
              </a:rPr>
              <a:t>s</a:t>
            </a:r>
            <a:r>
              <a:rPr lang="hu-HU" kern="0" baseline="-250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tot</a:t>
            </a:r>
            <a:r>
              <a:rPr lang="hu-HU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</a:p>
        </p:txBody>
      </p:sp>
      <p:sp>
        <p:nvSpPr>
          <p:cNvPr id="14" name="Szabadkézi sokszög 10">
            <a:extLst>
              <a:ext uri="{FF2B5EF4-FFF2-40B4-BE49-F238E27FC236}">
                <a16:creationId xmlns:a16="http://schemas.microsoft.com/office/drawing/2014/main" id="{176EBB49-6471-4E1C-AD8B-15BA533F3438}"/>
              </a:ext>
            </a:extLst>
          </p:cNvPr>
          <p:cNvSpPr/>
          <p:nvPr/>
        </p:nvSpPr>
        <p:spPr>
          <a:xfrm>
            <a:off x="-1" y="551542"/>
            <a:ext cx="9176339" cy="402291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ReBB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prediction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vs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TOTEM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data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at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low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-t:</a:t>
            </a:r>
            <a:r>
              <a:rPr lang="hu-HU" sz="2000" dirty="0"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</a:p>
        </p:txBody>
      </p:sp>
      <p:sp>
        <p:nvSpPr>
          <p:cNvPr id="17" name="Rectangle 3">
            <a:extLst>
              <a:ext uri="{FF2B5EF4-FFF2-40B4-BE49-F238E27FC236}">
                <a16:creationId xmlns:a16="http://schemas.microsoft.com/office/drawing/2014/main" id="{794FB26D-3F24-4AA3-9107-5159F279B756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5373216"/>
            <a:ext cx="914400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hu-HU" altLang="hu-HU" sz="18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T</a:t>
            </a:r>
            <a:r>
              <a:rPr kumimoji="0" lang="hu-HU" altLang="hu-HU" sz="1800" b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. Csörgő and </a:t>
            </a:r>
            <a:r>
              <a:rPr lang="hu-HU" altLang="hu-HU" dirty="0">
                <a:latin typeface="Arial" panose="020B0604020202020204" pitchFamily="34" charset="0"/>
              </a:rPr>
              <a:t>I. Szanyi, </a:t>
            </a:r>
            <a:r>
              <a:rPr kumimoji="0" lang="hu-HU" altLang="hu-HU" sz="1800" b="0" i="1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Eur.Phys.J.C</a:t>
            </a:r>
            <a:r>
              <a:rPr kumimoji="0" lang="hu-HU" altLang="hu-HU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81 (2021) 7, 611 •e-Print:  </a:t>
            </a:r>
            <a:r>
              <a:rPr kumimoji="0" lang="hu-HU" altLang="hu-HU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hlinkClick r:id="rId5"/>
              </a:rPr>
              <a:t>2005.14319</a:t>
            </a:r>
            <a:r>
              <a:rPr kumimoji="0" lang="hu-HU" altLang="hu-HU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[</a:t>
            </a:r>
            <a:r>
              <a:rPr kumimoji="0" lang="hu-HU" altLang="hu-HU" sz="18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hep-ph</a:t>
            </a:r>
            <a:r>
              <a:rPr kumimoji="0" lang="hu-HU" altLang="hu-HU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]</a:t>
            </a:r>
          </a:p>
        </p:txBody>
      </p:sp>
      <p:sp>
        <p:nvSpPr>
          <p:cNvPr id="18" name="Szabadkézi sokszög 10">
            <a:extLst>
              <a:ext uri="{FF2B5EF4-FFF2-40B4-BE49-F238E27FC236}">
                <a16:creationId xmlns:a16="http://schemas.microsoft.com/office/drawing/2014/main" id="{22B0BF4D-EFC8-480A-A206-38FF6EC4B871}"/>
              </a:ext>
            </a:extLst>
          </p:cNvPr>
          <p:cNvSpPr/>
          <p:nvPr/>
        </p:nvSpPr>
        <p:spPr>
          <a:xfrm>
            <a:off x="4173" y="560507"/>
            <a:ext cx="9176339" cy="402291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ReBB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prediction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vs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ATLAS and TOTEM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data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at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low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-t:</a:t>
            </a:r>
            <a:r>
              <a:rPr lang="hu-HU" sz="2000" dirty="0"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182123442"/>
      </p:ext>
    </p:extLst>
  </p:cSld>
  <p:clrMapOvr>
    <a:masterClrMapping/>
  </p:clrMapOvr>
  <p:transition spd="med" advTm="21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7" grpId="0"/>
      <p:bldP spid="18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 txBox="1">
            <a:spLocks noGrp="1"/>
          </p:cNvSpPr>
          <p:nvPr>
            <p:ph type="title" idx="4294967295"/>
          </p:nvPr>
        </p:nvSpPr>
        <p:spPr>
          <a:xfrm>
            <a:off x="0" y="82587"/>
            <a:ext cx="9144000" cy="553998"/>
          </a:xfrm>
        </p:spPr>
        <p:txBody>
          <a:bodyPr>
            <a:spAutoFit/>
          </a:bodyPr>
          <a:lstStyle>
            <a:defPPr lvl="0">
              <a:buClr>
                <a:srgbClr val="FF9900"/>
              </a:buClr>
              <a:buSzPct val="100000"/>
              <a:buFont typeface="Arial Rounded MT Bold" pitchFamily="34"/>
              <a:buNone/>
            </a:defPPr>
            <a:lvl1pPr lvl="0">
              <a:buClr>
                <a:srgbClr val="FF9900"/>
              </a:buClr>
              <a:buSzPct val="100000"/>
              <a:buFont typeface="Arial Rounded MT Bold" pitchFamily="34"/>
              <a:buChar char="•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>
              <a:lnSpc>
                <a:spcPct val="100000"/>
              </a:lnSpc>
              <a:buNone/>
            </a:pPr>
            <a:r>
              <a:rPr lang="hu-HU" sz="3600" dirty="0" err="1">
                <a:effectLst>
                  <a:outerShdw dist="17961" dir="2700000">
                    <a:scrgbClr r="0" g="0" b="0"/>
                  </a:outerShdw>
                </a:effectLst>
              </a:rPr>
              <a:t>Detailed</a:t>
            </a:r>
            <a:r>
              <a:rPr lang="hu-HU" sz="3600" dirty="0">
                <a:effectLst>
                  <a:outerShdw dist="17961" dir="2700000">
                    <a:scrgbClr r="0" g="0" b="0"/>
                  </a:outerShdw>
                </a:effectLst>
              </a:rPr>
              <a:t> </a:t>
            </a:r>
            <a:r>
              <a:rPr lang="hu-HU" sz="3600" dirty="0" err="1">
                <a:effectLst>
                  <a:outerShdw dist="17961" dir="2700000">
                    <a:scrgbClr r="0" g="0" b="0"/>
                  </a:outerShdw>
                </a:effectLst>
              </a:rPr>
              <a:t>Summary</a:t>
            </a:r>
            <a:r>
              <a:rPr lang="hu-HU" sz="3600" dirty="0">
                <a:effectLst>
                  <a:outerShdw dist="17961" dir="2700000">
                    <a:scrgbClr r="0" g="0" b="0"/>
                  </a:outerShdw>
                </a:effectLst>
              </a:rPr>
              <a:t> and </a:t>
            </a:r>
            <a:r>
              <a:rPr lang="hu-HU" sz="3600" dirty="0" err="1">
                <a:effectLst>
                  <a:outerShdw dist="17961" dir="2700000">
                    <a:scrgbClr r="0" g="0" b="0"/>
                  </a:outerShdw>
                </a:effectLst>
              </a:rPr>
              <a:t>Conclusions</a:t>
            </a:r>
            <a:endParaRPr lang="hu-HU" sz="3600" dirty="0">
              <a:effectLst>
                <a:outerShdw dist="17961" dir="2700000">
                  <a:scrgbClr r="0" g="0" b="0"/>
                </a:outerShdw>
              </a:effectLst>
            </a:endParaRPr>
          </a:p>
        </p:txBody>
      </p:sp>
      <p:sp>
        <p:nvSpPr>
          <p:cNvPr id="4" name="Szövegdoboz 3"/>
          <p:cNvSpPr txBox="1"/>
          <p:nvPr/>
        </p:nvSpPr>
        <p:spPr>
          <a:xfrm>
            <a:off x="7607860" y="2540833"/>
            <a:ext cx="180720" cy="456119"/>
          </a:xfrm>
          <a:prstGeom prst="rect">
            <a:avLst/>
          </a:prstGeom>
          <a:noFill/>
          <a:ln>
            <a:noFill/>
          </a:ln>
        </p:spPr>
        <p:txBody>
          <a:bodyPr vert="horz" lIns="90000" tIns="45000" rIns="90000" bIns="45000" anchorCtr="0" compatLnSpc="1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hu-HU" sz="2400" b="0" i="0" u="none" strike="noStrike" baseline="0">
              <a:ln>
                <a:noFill/>
              </a:ln>
              <a:solidFill>
                <a:srgbClr val="000000"/>
              </a:solidFill>
              <a:latin typeface="Times New Roman" pitchFamily="18"/>
              <a:ea typeface="Lucida Sans Unicode" pitchFamily="2"/>
              <a:cs typeface="Lucida Sans Unicode" pitchFamily="2"/>
            </a:endParaRPr>
          </a:p>
        </p:txBody>
      </p:sp>
      <p:sp>
        <p:nvSpPr>
          <p:cNvPr id="5" name="Szabadkézi sokszög 8">
            <a:extLst>
              <a:ext uri="{FF2B5EF4-FFF2-40B4-BE49-F238E27FC236}">
                <a16:creationId xmlns:a16="http://schemas.microsoft.com/office/drawing/2014/main" id="{56B0E4D4-24AE-49CD-B4CF-61EF154B0B08}"/>
              </a:ext>
            </a:extLst>
          </p:cNvPr>
          <p:cNvSpPr/>
          <p:nvPr/>
        </p:nvSpPr>
        <p:spPr>
          <a:xfrm>
            <a:off x="1907704" y="1772816"/>
            <a:ext cx="5832648" cy="710067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New 8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TeV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TOTEM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data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strenghten</a:t>
            </a:r>
            <a:endParaRPr lang="hu-HU" sz="2000" dirty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Odderon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signal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using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H(x) 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scaling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method</a:t>
            </a:r>
            <a:endParaRPr lang="hu-HU" sz="2000" dirty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</p:txBody>
      </p:sp>
      <p:sp>
        <p:nvSpPr>
          <p:cNvPr id="6" name="Szabadkézi sokszög 8">
            <a:extLst>
              <a:ext uri="{FF2B5EF4-FFF2-40B4-BE49-F238E27FC236}">
                <a16:creationId xmlns:a16="http://schemas.microsoft.com/office/drawing/2014/main" id="{F53AB3FE-70D6-4781-9255-F5AE6938824B}"/>
              </a:ext>
            </a:extLst>
          </p:cNvPr>
          <p:cNvSpPr/>
          <p:nvPr/>
        </p:nvSpPr>
        <p:spPr>
          <a:xfrm>
            <a:off x="1916898" y="3006965"/>
            <a:ext cx="5832648" cy="710067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New 8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TeV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TOTEM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data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strenghten</a:t>
            </a:r>
            <a:endParaRPr lang="hu-HU" sz="2000" dirty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Odderon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signal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using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ReBB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model</a:t>
            </a:r>
            <a:endParaRPr lang="hu-HU" sz="2000" dirty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</p:txBody>
      </p:sp>
      <p:sp>
        <p:nvSpPr>
          <p:cNvPr id="7" name="Szabadkézi sokszög 8">
            <a:extLst>
              <a:ext uri="{FF2B5EF4-FFF2-40B4-BE49-F238E27FC236}">
                <a16:creationId xmlns:a16="http://schemas.microsoft.com/office/drawing/2014/main" id="{C844B08F-21C8-4B4A-BA2C-FD433DBF4C21}"/>
              </a:ext>
            </a:extLst>
          </p:cNvPr>
          <p:cNvSpPr/>
          <p:nvPr/>
        </p:nvSpPr>
        <p:spPr>
          <a:xfrm>
            <a:off x="179512" y="4221088"/>
            <a:ext cx="8712968" cy="710067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ReBB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fit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range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can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be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extended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to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low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–t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at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8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TeV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,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if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ATLAS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data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are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used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instead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of TOTEM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low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–t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data</a:t>
            </a:r>
            <a:endParaRPr lang="hu-HU" sz="2000" dirty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2668753386"/>
      </p:ext>
    </p:extLst>
  </p:cSld>
  <p:clrMapOvr>
    <a:masterClrMapping/>
  </p:clrMapOvr>
  <p:transition spd="med" advTm="21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 txBox="1">
            <a:spLocks noGrp="1"/>
          </p:cNvSpPr>
          <p:nvPr>
            <p:ph type="title" idx="4294967295"/>
          </p:nvPr>
        </p:nvSpPr>
        <p:spPr>
          <a:xfrm>
            <a:off x="0" y="82587"/>
            <a:ext cx="9144000" cy="553998"/>
          </a:xfrm>
        </p:spPr>
        <p:txBody>
          <a:bodyPr>
            <a:spAutoFit/>
          </a:bodyPr>
          <a:lstStyle>
            <a:defPPr lvl="0">
              <a:buClr>
                <a:srgbClr val="FF9900"/>
              </a:buClr>
              <a:buSzPct val="100000"/>
              <a:buFont typeface="Arial Rounded MT Bold" pitchFamily="34"/>
              <a:buNone/>
            </a:defPPr>
            <a:lvl1pPr lvl="0">
              <a:buClr>
                <a:srgbClr val="FF9900"/>
              </a:buClr>
              <a:buSzPct val="100000"/>
              <a:buFont typeface="Arial Rounded MT Bold" pitchFamily="34"/>
              <a:buChar char="•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>
              <a:lnSpc>
                <a:spcPct val="100000"/>
              </a:lnSpc>
              <a:buNone/>
            </a:pPr>
            <a:r>
              <a:rPr lang="hu-HU" sz="3600" dirty="0">
                <a:effectLst>
                  <a:outerShdw dist="17961" dir="2700000">
                    <a:scrgbClr r="0" g="0" b="0"/>
                  </a:outerShdw>
                </a:effectLst>
              </a:rPr>
              <a:t>THANK YOU !</a:t>
            </a:r>
          </a:p>
        </p:txBody>
      </p:sp>
      <p:sp>
        <p:nvSpPr>
          <p:cNvPr id="4" name="Szövegdoboz 3"/>
          <p:cNvSpPr txBox="1"/>
          <p:nvPr/>
        </p:nvSpPr>
        <p:spPr>
          <a:xfrm>
            <a:off x="7607860" y="2540833"/>
            <a:ext cx="180720" cy="456119"/>
          </a:xfrm>
          <a:prstGeom prst="rect">
            <a:avLst/>
          </a:prstGeom>
          <a:noFill/>
          <a:ln>
            <a:noFill/>
          </a:ln>
        </p:spPr>
        <p:txBody>
          <a:bodyPr vert="horz" lIns="90000" tIns="45000" rIns="90000" bIns="45000" anchorCtr="0" compatLnSpc="1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hu-HU" sz="2400" b="0" i="0" u="none" strike="noStrike" baseline="0">
              <a:ln>
                <a:noFill/>
              </a:ln>
              <a:solidFill>
                <a:srgbClr val="000000"/>
              </a:solidFill>
              <a:latin typeface="Times New Roman" pitchFamily="18"/>
              <a:ea typeface="Lucida Sans Unicode" pitchFamily="2"/>
              <a:cs typeface="Lucida Sans Unicode" pitchFamily="2"/>
            </a:endParaRPr>
          </a:p>
        </p:txBody>
      </p:sp>
      <p:sp>
        <p:nvSpPr>
          <p:cNvPr id="5" name="Cím 1">
            <a:extLst>
              <a:ext uri="{FF2B5EF4-FFF2-40B4-BE49-F238E27FC236}">
                <a16:creationId xmlns:a16="http://schemas.microsoft.com/office/drawing/2014/main" id="{4B6097E8-552E-4BF7-9BE2-FB35B237A536}"/>
              </a:ext>
            </a:extLst>
          </p:cNvPr>
          <p:cNvSpPr txBox="1">
            <a:spLocks/>
          </p:cNvSpPr>
          <p:nvPr/>
        </p:nvSpPr>
        <p:spPr>
          <a:xfrm>
            <a:off x="0" y="6043354"/>
            <a:ext cx="9143999" cy="553998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0" tIns="0" rIns="0" bIns="0" anchor="ctr" anchorCtr="0" compatLnSpc="1">
            <a:spAutoFit/>
          </a:bodyPr>
          <a:lstStyle>
            <a:defPPr lvl="0">
              <a:buClr>
                <a:srgbClr val="FF9900"/>
              </a:buClr>
              <a:buSzPct val="100000"/>
              <a:buFont typeface="Arial Rounded MT Bold" pitchFamily="34"/>
              <a:buNone/>
              <a:defRPr/>
            </a:defPPr>
            <a:lvl1pPr marL="0" marR="0" lvl="0" indent="0" algn="ctr" rtl="0" hangingPunct="1">
              <a:lnSpc>
                <a:spcPct val="97000"/>
              </a:lnSpc>
              <a:spcBef>
                <a:spcPts val="0"/>
              </a:spcBef>
              <a:spcAft>
                <a:spcPts val="0"/>
              </a:spcAft>
              <a:buClr>
                <a:srgbClr val="FF9900"/>
              </a:buClr>
              <a:buSzPct val="100000"/>
              <a:buFont typeface="Arial Rounded MT Bold" pitchFamily="34"/>
              <a:buChar char="•"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lang="hu-HU" sz="3200" b="1" i="0" u="none" strike="noStrike" baseline="0">
                <a:ln>
                  <a:noFill/>
                </a:ln>
                <a:solidFill>
                  <a:srgbClr val="FFFF00"/>
                </a:solidFill>
                <a:latin typeface="Verdana" pitchFamily="34"/>
                <a:ea typeface="Arial" pitchFamily="34"/>
                <a:cs typeface="Arial" pitchFamily="34"/>
              </a:defRPr>
            </a:lvl1pPr>
            <a:lvl2pPr lvl="1">
              <a:buSzPct val="45000"/>
              <a:buFont typeface="StarSymbol"/>
              <a:buChar char="●"/>
              <a:defRPr/>
            </a:lvl2pPr>
            <a:lvl3pPr lvl="2">
              <a:buSzPct val="45000"/>
              <a:buFont typeface="StarSymbol"/>
              <a:buChar char="●"/>
              <a:defRPr/>
            </a:lvl3pPr>
            <a:lvl4pPr lvl="3">
              <a:buSzPct val="45000"/>
              <a:buFont typeface="StarSymbol"/>
              <a:buChar char="●"/>
              <a:defRPr/>
            </a:lvl4pPr>
            <a:lvl5pPr lvl="4">
              <a:buSzPct val="45000"/>
              <a:buFont typeface="StarSymbol"/>
              <a:buChar char="●"/>
              <a:defRPr/>
            </a:lvl5pPr>
            <a:lvl6pPr lvl="5">
              <a:buSzPct val="45000"/>
              <a:buFont typeface="StarSymbol"/>
              <a:buChar char="●"/>
              <a:defRPr/>
            </a:lvl6pPr>
            <a:lvl7pPr lvl="6">
              <a:buSzPct val="45000"/>
              <a:buFont typeface="StarSymbol"/>
              <a:buChar char="●"/>
              <a:defRPr/>
            </a:lvl7pPr>
            <a:lvl8pPr lvl="7">
              <a:buSzPct val="45000"/>
              <a:buFont typeface="StarSymbol"/>
              <a:buChar char="●"/>
              <a:defRPr/>
            </a:lvl8pPr>
            <a:lvl9pPr lvl="8">
              <a:buSzPct val="45000"/>
              <a:buFont typeface="StarSymbol"/>
              <a:buChar char="●"/>
              <a:defRPr/>
            </a:lvl9pPr>
          </a:lstStyle>
          <a:p>
            <a:pPr>
              <a:lnSpc>
                <a:spcPct val="100000"/>
              </a:lnSpc>
              <a:buFont typeface="Arial Rounded MT Bold" pitchFamily="34"/>
              <a:buNone/>
            </a:pPr>
            <a:r>
              <a:rPr lang="hu-HU" sz="3600" kern="0" dirty="0">
                <a:effectLst>
                  <a:outerShdw dist="17961" dir="2700000">
                    <a:scrgbClr r="0" g="0" b="0"/>
                  </a:outerShdw>
                </a:effectLst>
              </a:rPr>
              <a:t>QUESTIONS?</a:t>
            </a:r>
          </a:p>
        </p:txBody>
      </p:sp>
    </p:spTree>
    <p:extLst>
      <p:ext uri="{BB962C8B-B14F-4D97-AF65-F5344CB8AC3E}">
        <p14:creationId xmlns:p14="http://schemas.microsoft.com/office/powerpoint/2010/main" val="1725528428"/>
      </p:ext>
    </p:extLst>
  </p:cSld>
  <p:clrMapOvr>
    <a:masterClrMapping/>
  </p:clrMapOvr>
  <p:transition spd="med" advTm="21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Kép 1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6405" y="836712"/>
            <a:ext cx="8837027" cy="1554138"/>
          </a:xfrm>
          <a:prstGeom prst="rect">
            <a:avLst/>
          </a:prstGeom>
        </p:spPr>
      </p:pic>
      <p:grpSp>
        <p:nvGrpSpPr>
          <p:cNvPr id="2" name="Csoportba foglalás 1"/>
          <p:cNvGrpSpPr/>
          <p:nvPr/>
        </p:nvGrpSpPr>
        <p:grpSpPr>
          <a:xfrm>
            <a:off x="0" y="116632"/>
            <a:ext cx="9144000" cy="813988"/>
            <a:chOff x="0" y="-128189"/>
            <a:chExt cx="9144000" cy="813988"/>
          </a:xfrm>
        </p:grpSpPr>
        <p:sp>
          <p:nvSpPr>
            <p:cNvPr id="3" name="Szabadkézi sokszög 2"/>
            <p:cNvSpPr/>
            <p:nvPr/>
          </p:nvSpPr>
          <p:spPr>
            <a:xfrm>
              <a:off x="0" y="0"/>
              <a:ext cx="9144000" cy="685799"/>
            </a:xfrm>
            <a:custGeom>
              <a:avLst>
                <a:gd name="f0" fmla="val 41"/>
              </a:avLst>
              <a:gdLst>
                <a:gd name="f1" fmla="val 10800000"/>
                <a:gd name="f2" fmla="val 5400000"/>
                <a:gd name="f3" fmla="val 1620000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val 45"/>
                <a:gd name="f10" fmla="val 10800"/>
                <a:gd name="f11" fmla="val -2147483647"/>
                <a:gd name="f12" fmla="val 2147483647"/>
                <a:gd name="f13" fmla="abs f4"/>
                <a:gd name="f14" fmla="abs f5"/>
                <a:gd name="f15" fmla="abs f6"/>
                <a:gd name="f16" fmla="*/ f8 1 180"/>
                <a:gd name="f17" fmla="pin 0 f0 10800"/>
                <a:gd name="f18" fmla="+- 0 0 f2"/>
                <a:gd name="f19" fmla="?: f13 f4 1"/>
                <a:gd name="f20" fmla="?: f14 f5 1"/>
                <a:gd name="f21" fmla="?: f15 f6 1"/>
                <a:gd name="f22" fmla="*/ f9 f16 1"/>
                <a:gd name="f23" fmla="+- f7 f17 0"/>
                <a:gd name="f24" fmla="*/ f19 1 21600"/>
                <a:gd name="f25" fmla="*/ f20 1 21600"/>
                <a:gd name="f26" fmla="*/ 21600 f19 1"/>
                <a:gd name="f27" fmla="*/ 21600 f20 1"/>
                <a:gd name="f28" fmla="+- 0 0 f22"/>
                <a:gd name="f29" fmla="min f25 f24"/>
                <a:gd name="f30" fmla="*/ f26 1 f21"/>
                <a:gd name="f31" fmla="*/ f27 1 f21"/>
                <a:gd name="f32" fmla="*/ f28 f1 1"/>
                <a:gd name="f33" fmla="*/ f32 1 f8"/>
                <a:gd name="f34" fmla="+- f31 0 f17"/>
                <a:gd name="f35" fmla="+- f30 0 f17"/>
                <a:gd name="f36" fmla="*/ f17 f29 1"/>
                <a:gd name="f37" fmla="*/ f7 f29 1"/>
                <a:gd name="f38" fmla="*/ f23 f29 1"/>
                <a:gd name="f39" fmla="*/ f31 f29 1"/>
                <a:gd name="f40" fmla="*/ f30 f29 1"/>
                <a:gd name="f41" fmla="+- f33 0 f2"/>
                <a:gd name="f42" fmla="+- f37 0 f38"/>
                <a:gd name="f43" fmla="+- f38 0 f37"/>
                <a:gd name="f44" fmla="*/ f34 f29 1"/>
                <a:gd name="f45" fmla="*/ f35 f29 1"/>
                <a:gd name="f46" fmla="cos 1 f41"/>
                <a:gd name="f47" fmla="abs f42"/>
                <a:gd name="f48" fmla="abs f43"/>
                <a:gd name="f49" fmla="?: f42 f18 f2"/>
                <a:gd name="f50" fmla="?: f42 f2 f18"/>
                <a:gd name="f51" fmla="?: f42 f3 f2"/>
                <a:gd name="f52" fmla="?: f42 f2 f3"/>
                <a:gd name="f53" fmla="+- f39 0 f44"/>
                <a:gd name="f54" fmla="?: f43 f18 f2"/>
                <a:gd name="f55" fmla="?: f43 f2 f18"/>
                <a:gd name="f56" fmla="+- f40 0 f45"/>
                <a:gd name="f57" fmla="+- f44 0 f39"/>
                <a:gd name="f58" fmla="+- f45 0 f40"/>
                <a:gd name="f59" fmla="?: f42 0 f1"/>
                <a:gd name="f60" fmla="?: f42 f1 0"/>
                <a:gd name="f61" fmla="+- 0 0 f46"/>
                <a:gd name="f62" fmla="?: f42 f52 f51"/>
                <a:gd name="f63" fmla="?: f42 f51 f52"/>
                <a:gd name="f64" fmla="?: f43 f50 f49"/>
                <a:gd name="f65" fmla="abs f53"/>
                <a:gd name="f66" fmla="?: f53 0 f1"/>
                <a:gd name="f67" fmla="?: f53 f1 0"/>
                <a:gd name="f68" fmla="?: f53 f54 f55"/>
                <a:gd name="f69" fmla="abs f56"/>
                <a:gd name="f70" fmla="abs f57"/>
                <a:gd name="f71" fmla="?: f56 f18 f2"/>
                <a:gd name="f72" fmla="?: f56 f2 f18"/>
                <a:gd name="f73" fmla="?: f56 f3 f2"/>
                <a:gd name="f74" fmla="?: f56 f2 f3"/>
                <a:gd name="f75" fmla="abs f58"/>
                <a:gd name="f76" fmla="?: f58 f18 f2"/>
                <a:gd name="f77" fmla="?: f58 f2 f18"/>
                <a:gd name="f78" fmla="?: f58 f60 f59"/>
                <a:gd name="f79" fmla="?: f58 f59 f60"/>
                <a:gd name="f80" fmla="*/ f17 f61 1"/>
                <a:gd name="f81" fmla="?: f43 f63 f62"/>
                <a:gd name="f82" fmla="?: f43 f67 f66"/>
                <a:gd name="f83" fmla="?: f43 f66 f67"/>
                <a:gd name="f84" fmla="?: f56 f74 f73"/>
                <a:gd name="f85" fmla="?: f56 f73 f74"/>
                <a:gd name="f86" fmla="?: f57 f72 f71"/>
                <a:gd name="f87" fmla="?: f42 f78 f79"/>
                <a:gd name="f88" fmla="?: f42 f76 f77"/>
                <a:gd name="f89" fmla="*/ f80 3163 1"/>
                <a:gd name="f90" fmla="?: f53 f82 f83"/>
                <a:gd name="f91" fmla="?: f57 f85 f84"/>
                <a:gd name="f92" fmla="*/ f89 1 7636"/>
                <a:gd name="f93" fmla="+- f7 f92 0"/>
                <a:gd name="f94" fmla="+- f30 0 f92"/>
                <a:gd name="f95" fmla="+- f31 0 f92"/>
                <a:gd name="f96" fmla="*/ f93 f29 1"/>
                <a:gd name="f97" fmla="*/ f94 f29 1"/>
                <a:gd name="f98" fmla="*/ f95 f29 1"/>
              </a:gdLst>
              <a:ahLst>
                <a:ahXY gdRefX="f0" minX="f7" maxX="f10">
                  <a:pos x="f36" y="f37"/>
                </a:ahXY>
              </a:ahLst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96" t="f96" r="f97" b="f98"/>
              <a:pathLst>
                <a:path>
                  <a:moveTo>
                    <a:pt x="f38" y="f37"/>
                  </a:moveTo>
                  <a:arcTo wR="f47" hR="f48" stAng="f81" swAng="f64"/>
                  <a:lnTo>
                    <a:pt x="f37" y="f44"/>
                  </a:lnTo>
                  <a:arcTo wR="f48" hR="f65" stAng="f90" swAng="f68"/>
                  <a:lnTo>
                    <a:pt x="f45" y="f39"/>
                  </a:lnTo>
                  <a:arcTo wR="f69" hR="f70" stAng="f91" swAng="f86"/>
                  <a:lnTo>
                    <a:pt x="f40" y="f38"/>
                  </a:lnTo>
                  <a:arcTo wR="f75" hR="f47" stAng="f87" swAng="f88"/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none" lIns="90000" tIns="46800" rIns="90000" bIns="46800" anchor="ctr" anchorCtr="0" compatLnSpc="0"/>
            <a:lstStyle/>
            <a:p>
              <a:pPr lvl="0" rtl="0" hangingPunct="0">
                <a:buNone/>
                <a:tabLst/>
              </a:pPr>
              <a:endParaRPr lang="hu-HU" sz="2400">
                <a:latin typeface="Times New Roman" pitchFamily="18"/>
                <a:ea typeface="Arial Unicode MS" pitchFamily="2"/>
                <a:cs typeface="Tahoma" pitchFamily="2"/>
              </a:endParaRPr>
            </a:p>
          </p:txBody>
        </p:sp>
        <p:sp>
          <p:nvSpPr>
            <p:cNvPr id="4" name="Szabadkézi sokszög 3"/>
            <p:cNvSpPr/>
            <p:nvPr/>
          </p:nvSpPr>
          <p:spPr>
            <a:xfrm>
              <a:off x="0" y="-128189"/>
              <a:ext cx="9144000" cy="436402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0" tIns="0" rIns="0" bIns="0" anchor="ctr" anchorCtr="0" compatLnSpc="0">
              <a:spAutoFit/>
            </a:bodyPr>
            <a:lstStyle/>
            <a:p>
              <a:pPr marL="190440" marR="0" lvl="0" indent="-190440" algn="ctr" rtl="0" hangingPunct="1">
                <a:lnSpc>
                  <a:spcPct val="100000"/>
                </a:lnSpc>
                <a:buNone/>
                <a:tabLst/>
              </a:pPr>
              <a:r>
                <a:rPr lang="hu-HU" sz="2800" b="1" cap="all" dirty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 </a:t>
              </a:r>
            </a:p>
          </p:txBody>
        </p:sp>
      </p:grpSp>
      <p:sp>
        <p:nvSpPr>
          <p:cNvPr id="19" name="Cím 1"/>
          <p:cNvSpPr txBox="1">
            <a:spLocks/>
          </p:cNvSpPr>
          <p:nvPr/>
        </p:nvSpPr>
        <p:spPr>
          <a:xfrm>
            <a:off x="0" y="19441"/>
            <a:ext cx="9144000" cy="719137"/>
          </a:xfrm>
          <a:prstGeom prst="rect">
            <a:avLst/>
          </a:prstGeom>
        </p:spPr>
        <p:txBody>
          <a:bodyPr>
            <a:normAutofit fontScale="92500"/>
          </a:bodyPr>
          <a:lstStyle>
            <a:lvl1pPr marL="0" marR="0" lvl="0" indent="0" algn="ctr" rtl="0" hangingPunct="1">
              <a:lnSpc>
                <a:spcPct val="97000"/>
              </a:lnSpc>
              <a:spcBef>
                <a:spcPts val="0"/>
              </a:spcBef>
              <a:spcAft>
                <a:spcPts val="0"/>
              </a:spcAft>
              <a:buFontTx/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lang="hu-HU" sz="3200" b="1" i="0" u="none" strike="noStrike" baseline="0">
                <a:ln>
                  <a:noFill/>
                </a:ln>
                <a:solidFill>
                  <a:srgbClr val="FFFF00"/>
                </a:solidFill>
                <a:latin typeface="Verdana" pitchFamily="34"/>
                <a:ea typeface="Arial" pitchFamily="34"/>
                <a:cs typeface="Arial" pitchFamily="34"/>
              </a:defRPr>
            </a:lvl1pPr>
          </a:lstStyle>
          <a:p>
            <a:r>
              <a:rPr lang="hu-HU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2022 </a:t>
            </a:r>
            <a:r>
              <a:rPr lang="hu-HU" kern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observations</a:t>
            </a:r>
            <a:r>
              <a:rPr lang="hu-HU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of </a:t>
            </a:r>
            <a:r>
              <a:rPr lang="hu-HU" kern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Odderon</a:t>
            </a:r>
            <a:r>
              <a:rPr lang="hu-HU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kern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with</a:t>
            </a:r>
            <a:r>
              <a:rPr lang="hu-HU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&gt; 5 </a:t>
            </a:r>
            <a:r>
              <a:rPr lang="hu-HU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mbol" panose="05050102010706020507" pitchFamily="18" charset="2"/>
                <a:ea typeface="Verdana" panose="020B0604030504040204" pitchFamily="34" charset="0"/>
              </a:rPr>
              <a:t>s</a:t>
            </a:r>
          </a:p>
        </p:txBody>
      </p:sp>
      <p:sp>
        <p:nvSpPr>
          <p:cNvPr id="10" name="Szövegdoboz 9"/>
          <p:cNvSpPr txBox="1"/>
          <p:nvPr/>
        </p:nvSpPr>
        <p:spPr>
          <a:xfrm>
            <a:off x="8689519" y="6534838"/>
            <a:ext cx="437811" cy="2785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24942F06-CD1F-46D5-ABA6-6E76DB6D1968}" type="slidenum">
              <a:rPr lang="hu-HU" sz="1210" b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 algn="ctr"/>
              <a:t>23</a:t>
            </a:fld>
            <a:endParaRPr lang="en-US" sz="121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4" name="Szabadkézi sokszög 13"/>
          <p:cNvSpPr/>
          <p:nvPr/>
        </p:nvSpPr>
        <p:spPr>
          <a:xfrm>
            <a:off x="4211960" y="2142288"/>
            <a:ext cx="4824536" cy="894733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indent="-152280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1400" dirty="0"/>
              <a:t>TOTEM </a:t>
            </a:r>
            <a:r>
              <a:rPr lang="hu-HU" sz="1400" dirty="0" err="1"/>
              <a:t>Collaboration</a:t>
            </a:r>
            <a:r>
              <a:rPr lang="hu-HU" sz="1400" dirty="0"/>
              <a:t>:</a:t>
            </a:r>
          </a:p>
          <a:p>
            <a:pPr marL="152280" indent="-152280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1400" dirty="0"/>
              <a:t> 8 </a:t>
            </a:r>
            <a:r>
              <a:rPr lang="hu-HU" sz="1400" dirty="0" err="1"/>
              <a:t>TeV</a:t>
            </a:r>
            <a:r>
              <a:rPr lang="hu-HU" sz="1400" dirty="0"/>
              <a:t>: EPJ C (2022) 82, 263 (2022).</a:t>
            </a:r>
            <a:r>
              <a:rPr lang="hu-HU" sz="1400" dirty="0" err="1">
                <a:hlinkClick r:id="rId4"/>
              </a:rPr>
              <a:t>Published</a:t>
            </a:r>
            <a:r>
              <a:rPr lang="hu-HU" sz="1400" dirty="0">
                <a:hlinkClick r:id="rId4"/>
              </a:rPr>
              <a:t>: </a:t>
            </a:r>
            <a:r>
              <a:rPr lang="hu-HU" sz="1400" dirty="0" err="1">
                <a:hlinkClick r:id="rId4"/>
              </a:rPr>
              <a:t>March</a:t>
            </a:r>
            <a:r>
              <a:rPr lang="hu-HU" sz="1400" dirty="0">
                <a:hlinkClick r:id="rId4"/>
              </a:rPr>
              <a:t> 26, 2022</a:t>
            </a:r>
            <a:endParaRPr lang="hu-HU" sz="1400" b="1" dirty="0"/>
          </a:p>
          <a:p>
            <a:pPr marL="152280" lvl="0" indent="-152280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12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  <a:hlinkClick r:id="rId5"/>
              </a:rPr>
              <a:t>https://doi.org/10.1140/epjc/s10052-022-10065-x</a:t>
            </a:r>
            <a:r>
              <a:rPr lang="hu-HU" sz="12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</a:p>
          <a:p>
            <a:pPr marL="152280" lvl="0" indent="-152280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12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Publishes</a:t>
            </a:r>
            <a:r>
              <a:rPr lang="hu-HU" sz="12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12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final</a:t>
            </a:r>
            <a:r>
              <a:rPr lang="hu-HU" sz="12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12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data</a:t>
            </a:r>
            <a:r>
              <a:rPr lang="hu-HU" sz="12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12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for</a:t>
            </a:r>
            <a:r>
              <a:rPr lang="hu-HU" sz="12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D0-TOTEM PRL </a:t>
            </a:r>
            <a:r>
              <a:rPr lang="hu-HU" sz="12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published</a:t>
            </a:r>
            <a:r>
              <a:rPr lang="hu-HU" sz="12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in 2021</a:t>
            </a:r>
          </a:p>
        </p:txBody>
      </p:sp>
      <p:pic>
        <p:nvPicPr>
          <p:cNvPr id="5" name="Kép 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79512" y="3578150"/>
            <a:ext cx="8316400" cy="1651050"/>
          </a:xfrm>
          <a:prstGeom prst="rect">
            <a:avLst/>
          </a:prstGeom>
        </p:spPr>
      </p:pic>
      <p:sp>
        <p:nvSpPr>
          <p:cNvPr id="21" name="Szabadkézi sokszög 20"/>
          <p:cNvSpPr/>
          <p:nvPr/>
        </p:nvSpPr>
        <p:spPr>
          <a:xfrm>
            <a:off x="4211960" y="4863815"/>
            <a:ext cx="4811473" cy="1171732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indent="-152280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1400" dirty="0" err="1"/>
              <a:t>Hungarian</a:t>
            </a:r>
            <a:r>
              <a:rPr lang="hu-HU" sz="1400" dirty="0"/>
              <a:t> team, </a:t>
            </a:r>
            <a:r>
              <a:rPr lang="hu-HU" sz="1400" dirty="0" err="1"/>
              <a:t>model</a:t>
            </a:r>
            <a:r>
              <a:rPr lang="hu-HU" sz="1400" dirty="0"/>
              <a:t> of </a:t>
            </a:r>
            <a:r>
              <a:rPr lang="hu-HU" sz="1400" dirty="0" err="1"/>
              <a:t>Polish</a:t>
            </a:r>
            <a:r>
              <a:rPr lang="hu-HU" sz="1400" dirty="0"/>
              <a:t> </a:t>
            </a:r>
            <a:r>
              <a:rPr lang="hu-HU" sz="1400" dirty="0" err="1"/>
              <a:t>origin</a:t>
            </a:r>
            <a:r>
              <a:rPr lang="hu-HU" sz="1400" dirty="0"/>
              <a:t>:</a:t>
            </a:r>
          </a:p>
          <a:p>
            <a:pPr marL="152280" indent="-152280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1400" dirty="0"/>
              <a:t>New TOTEM 8 </a:t>
            </a:r>
            <a:r>
              <a:rPr lang="hu-HU" sz="1400" dirty="0" err="1"/>
              <a:t>TeV</a:t>
            </a:r>
            <a:r>
              <a:rPr lang="hu-HU" sz="1400" dirty="0"/>
              <a:t> </a:t>
            </a:r>
            <a:r>
              <a:rPr lang="hu-HU" sz="1400" dirty="0" err="1"/>
              <a:t>data</a:t>
            </a:r>
            <a:r>
              <a:rPr lang="hu-HU" sz="1400" dirty="0"/>
              <a:t> </a:t>
            </a:r>
            <a:r>
              <a:rPr lang="hu-HU" sz="1400" dirty="0" err="1"/>
              <a:t>vs</a:t>
            </a:r>
            <a:r>
              <a:rPr lang="hu-HU" sz="1400" dirty="0"/>
              <a:t> </a:t>
            </a:r>
            <a:r>
              <a:rPr lang="hu-HU" sz="1400" dirty="0" err="1"/>
              <a:t>ReBB</a:t>
            </a:r>
            <a:r>
              <a:rPr lang="hu-HU" sz="1400" dirty="0"/>
              <a:t> </a:t>
            </a:r>
            <a:r>
              <a:rPr lang="hu-HU" sz="1400" dirty="0" err="1"/>
              <a:t>model</a:t>
            </a:r>
            <a:r>
              <a:rPr lang="hu-HU" sz="1400" dirty="0"/>
              <a:t> </a:t>
            </a:r>
            <a:r>
              <a:rPr lang="hu-HU" sz="1400" dirty="0" err="1"/>
              <a:t>predictions</a:t>
            </a:r>
            <a:r>
              <a:rPr lang="hu-HU" sz="1400" dirty="0"/>
              <a:t>: </a:t>
            </a:r>
          </a:p>
          <a:p>
            <a:pPr marL="152280" indent="-152280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1400" dirty="0"/>
              <a:t>EPJ C 82 (2022) 9, 827. </a:t>
            </a:r>
            <a:r>
              <a:rPr lang="hu-HU" sz="1400" dirty="0" err="1">
                <a:hlinkClick r:id="rId7"/>
              </a:rPr>
              <a:t>Published</a:t>
            </a:r>
            <a:r>
              <a:rPr lang="hu-HU" sz="1400" dirty="0">
                <a:hlinkClick r:id="rId7"/>
              </a:rPr>
              <a:t>: </a:t>
            </a:r>
            <a:r>
              <a:rPr lang="hu-HU" sz="1400" dirty="0" err="1">
                <a:hlinkClick r:id="rId7"/>
              </a:rPr>
              <a:t>Sept</a:t>
            </a:r>
            <a:r>
              <a:rPr lang="hu-HU" sz="1400" dirty="0">
                <a:hlinkClick r:id="rId7"/>
              </a:rPr>
              <a:t> 19, 2022</a:t>
            </a:r>
            <a:endParaRPr lang="hu-HU" sz="1200" dirty="0"/>
          </a:p>
          <a:p>
            <a:pPr marL="152280" indent="-152280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1400" b="1" dirty="0"/>
              <a:t>In </a:t>
            </a:r>
            <a:r>
              <a:rPr lang="hu-HU" sz="1400" b="1" dirty="0" err="1"/>
              <a:t>the</a:t>
            </a:r>
            <a:r>
              <a:rPr lang="hu-HU" sz="1400" b="1" dirty="0"/>
              <a:t> </a:t>
            </a:r>
            <a:r>
              <a:rPr lang="hu-HU" sz="1400" b="1" dirty="0" err="1"/>
              <a:t>ReBB</a:t>
            </a:r>
            <a:r>
              <a:rPr lang="hu-HU" sz="1400" b="1" dirty="0"/>
              <a:t> </a:t>
            </a:r>
            <a:r>
              <a:rPr lang="hu-HU" sz="1400" b="1" dirty="0" err="1"/>
              <a:t>model</a:t>
            </a:r>
            <a:r>
              <a:rPr lang="hu-HU" sz="1400" b="1" dirty="0"/>
              <a:t>, </a:t>
            </a:r>
            <a:r>
              <a:rPr lang="hu-HU" sz="1400" b="1" dirty="0" err="1"/>
              <a:t>Odderon</a:t>
            </a:r>
            <a:r>
              <a:rPr lang="hu-HU" sz="1400" b="1" dirty="0"/>
              <a:t> </a:t>
            </a:r>
            <a:r>
              <a:rPr lang="hu-HU" sz="1400" b="1" dirty="0" err="1"/>
              <a:t>exchange</a:t>
            </a:r>
            <a:r>
              <a:rPr lang="hu-HU" sz="1400" b="1" dirty="0"/>
              <a:t> is a </a:t>
            </a:r>
            <a:r>
              <a:rPr lang="hu-HU" sz="1400" b="1" dirty="0" err="1"/>
              <a:t>certainty</a:t>
            </a:r>
            <a:endParaRPr lang="hu-HU" sz="1400" b="1" dirty="0"/>
          </a:p>
          <a:p>
            <a:pPr marL="152280" indent="-152280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1400" dirty="0" err="1"/>
              <a:t>Presented</a:t>
            </a:r>
            <a:r>
              <a:rPr lang="hu-HU" sz="1400" dirty="0"/>
              <a:t> </a:t>
            </a:r>
            <a:r>
              <a:rPr lang="hu-HU" sz="1400" dirty="0" err="1"/>
              <a:t>at</a:t>
            </a:r>
            <a:r>
              <a:rPr lang="hu-HU" sz="1400" dirty="0"/>
              <a:t> Zimányi’22 </a:t>
            </a:r>
            <a:r>
              <a:rPr lang="hu-HU" sz="1400" dirty="0" err="1"/>
              <a:t>by</a:t>
            </a:r>
            <a:r>
              <a:rPr lang="hu-HU" sz="1400" dirty="0"/>
              <a:t> I. Szanyi</a:t>
            </a:r>
            <a:endParaRPr lang="hu-HU" sz="1600" dirty="0"/>
          </a:p>
        </p:txBody>
      </p:sp>
      <p:pic>
        <p:nvPicPr>
          <p:cNvPr id="6" name="Kép 5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79513" y="4855212"/>
            <a:ext cx="4032448" cy="1670132"/>
          </a:xfrm>
          <a:prstGeom prst="rect">
            <a:avLst/>
          </a:prstGeom>
        </p:spPr>
      </p:pic>
      <p:pic>
        <p:nvPicPr>
          <p:cNvPr id="7" name="Kép 6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86405" y="1972679"/>
            <a:ext cx="3665515" cy="1531768"/>
          </a:xfrm>
          <a:prstGeom prst="rect">
            <a:avLst/>
          </a:prstGeom>
        </p:spPr>
      </p:pic>
      <p:sp>
        <p:nvSpPr>
          <p:cNvPr id="13" name="Szabadkézi sokszög 12"/>
          <p:cNvSpPr/>
          <p:nvPr/>
        </p:nvSpPr>
        <p:spPr>
          <a:xfrm>
            <a:off x="4355976" y="6215386"/>
            <a:ext cx="4667456" cy="309958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indent="-152280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1400" dirty="0" err="1"/>
              <a:t>What</a:t>
            </a:r>
            <a:r>
              <a:rPr lang="hu-HU" sz="1400" dirty="0"/>
              <a:t> </a:t>
            </a:r>
            <a:r>
              <a:rPr lang="hu-HU" sz="1400" dirty="0" err="1"/>
              <a:t>about</a:t>
            </a:r>
            <a:r>
              <a:rPr lang="hu-HU" sz="1400" dirty="0"/>
              <a:t> </a:t>
            </a:r>
            <a:r>
              <a:rPr lang="hu-HU" sz="1400" dirty="0" err="1"/>
              <a:t>model</a:t>
            </a:r>
            <a:r>
              <a:rPr lang="hu-HU" sz="1400" dirty="0"/>
              <a:t> </a:t>
            </a:r>
            <a:r>
              <a:rPr lang="hu-HU" sz="1400" dirty="0" err="1"/>
              <a:t>independent</a:t>
            </a:r>
            <a:r>
              <a:rPr lang="hu-HU" sz="1400" dirty="0"/>
              <a:t> </a:t>
            </a:r>
            <a:r>
              <a:rPr lang="hu-HU" sz="1400" dirty="0" err="1"/>
              <a:t>results</a:t>
            </a:r>
            <a:r>
              <a:rPr lang="hu-HU" sz="1400" dirty="0"/>
              <a:t>? </a:t>
            </a:r>
          </a:p>
        </p:txBody>
      </p:sp>
    </p:spTree>
    <p:extLst>
      <p:ext uri="{BB962C8B-B14F-4D97-AF65-F5344CB8AC3E}">
        <p14:creationId xmlns:p14="http://schemas.microsoft.com/office/powerpoint/2010/main" val="42268339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21" grpId="0" animBg="1"/>
      <p:bldP spid="13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 txBox="1">
            <a:spLocks noGrp="1"/>
          </p:cNvSpPr>
          <p:nvPr>
            <p:ph type="title" idx="4294967295"/>
          </p:nvPr>
        </p:nvSpPr>
        <p:spPr>
          <a:xfrm>
            <a:off x="0" y="82587"/>
            <a:ext cx="9144000" cy="553998"/>
          </a:xfrm>
        </p:spPr>
        <p:txBody>
          <a:bodyPr>
            <a:spAutoFit/>
          </a:bodyPr>
          <a:lstStyle>
            <a:defPPr lvl="0">
              <a:buClr>
                <a:srgbClr val="FF9900"/>
              </a:buClr>
              <a:buSzPct val="100000"/>
              <a:buFont typeface="Arial Rounded MT Bold" pitchFamily="34"/>
              <a:buNone/>
            </a:defPPr>
            <a:lvl1pPr lvl="0">
              <a:buClr>
                <a:srgbClr val="FF9900"/>
              </a:buClr>
              <a:buSzPct val="100000"/>
              <a:buFont typeface="Arial Rounded MT Bold" pitchFamily="34"/>
              <a:buChar char="•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>
              <a:lnSpc>
                <a:spcPct val="100000"/>
              </a:lnSpc>
              <a:buNone/>
            </a:pPr>
            <a:r>
              <a:rPr lang="hu-HU" sz="3600" dirty="0">
                <a:effectLst>
                  <a:outerShdw dist="17961" dir="2700000">
                    <a:scrgbClr r="0" g="0" b="0"/>
                  </a:outerShdw>
                </a:effectLst>
              </a:rPr>
              <a:t>NEW RESULTS 3</a:t>
            </a:r>
          </a:p>
        </p:txBody>
      </p:sp>
      <p:sp>
        <p:nvSpPr>
          <p:cNvPr id="4" name="Szövegdoboz 3"/>
          <p:cNvSpPr txBox="1"/>
          <p:nvPr/>
        </p:nvSpPr>
        <p:spPr>
          <a:xfrm>
            <a:off x="7607860" y="2540833"/>
            <a:ext cx="180720" cy="456119"/>
          </a:xfrm>
          <a:prstGeom prst="rect">
            <a:avLst/>
          </a:prstGeom>
          <a:noFill/>
          <a:ln>
            <a:noFill/>
          </a:ln>
        </p:spPr>
        <p:txBody>
          <a:bodyPr vert="horz" lIns="90000" tIns="45000" rIns="90000" bIns="45000" anchorCtr="0" compatLnSpc="1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hu-HU" sz="2400" b="0" i="0" u="none" strike="noStrike" baseline="0">
              <a:ln>
                <a:noFill/>
              </a:ln>
              <a:solidFill>
                <a:srgbClr val="000000"/>
              </a:solidFill>
              <a:latin typeface="Times New Roman" pitchFamily="18"/>
              <a:ea typeface="Lucida Sans Unicode" pitchFamily="2"/>
              <a:cs typeface="Lucida Sans Unicode" pitchFamily="2"/>
            </a:endParaRPr>
          </a:p>
        </p:txBody>
      </p:sp>
      <p:sp>
        <p:nvSpPr>
          <p:cNvPr id="9" name="Szövegdoboz 8">
            <a:extLst>
              <a:ext uri="{FF2B5EF4-FFF2-40B4-BE49-F238E27FC236}">
                <a16:creationId xmlns:a16="http://schemas.microsoft.com/office/drawing/2014/main" id="{DD59AC8F-75AB-4F1A-BD85-9DAA644EACCB}"/>
              </a:ext>
            </a:extLst>
          </p:cNvPr>
          <p:cNvSpPr txBox="1"/>
          <p:nvPr/>
        </p:nvSpPr>
        <p:spPr>
          <a:xfrm>
            <a:off x="0" y="2708920"/>
            <a:ext cx="9144000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hu-HU" sz="3600" b="1" kern="0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cs typeface="Arial" pitchFamily="34"/>
              </a:rPr>
              <a:t>Simple</a:t>
            </a:r>
            <a:r>
              <a:rPr lang="hu-HU" sz="3600" b="1" kern="0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cs typeface="Arial" pitchFamily="34"/>
              </a:rPr>
              <a:t> </a:t>
            </a:r>
            <a:r>
              <a:rPr lang="hu-HU" sz="3600" b="1" kern="0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cs typeface="Arial" pitchFamily="34"/>
              </a:rPr>
              <a:t>Levy</a:t>
            </a:r>
            <a:r>
              <a:rPr lang="hu-HU" sz="3600" b="1" kern="0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cs typeface="Arial" pitchFamily="34"/>
              </a:rPr>
              <a:t> </a:t>
            </a:r>
            <a:r>
              <a:rPr lang="hu-HU" sz="3600" b="1" kern="0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cs typeface="Arial" pitchFamily="34"/>
              </a:rPr>
              <a:t>fits</a:t>
            </a:r>
            <a:r>
              <a:rPr lang="hu-HU" sz="3600" b="1" kern="0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cs typeface="Arial" pitchFamily="34"/>
              </a:rPr>
              <a:t> </a:t>
            </a:r>
            <a:r>
              <a:rPr lang="hu-HU" sz="3600" b="1" kern="0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cs typeface="Arial" pitchFamily="34"/>
              </a:rPr>
              <a:t>at</a:t>
            </a:r>
            <a:r>
              <a:rPr lang="hu-HU" sz="3600" b="1" kern="0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cs typeface="Arial" pitchFamily="34"/>
              </a:rPr>
              <a:t> </a:t>
            </a:r>
            <a:r>
              <a:rPr lang="hu-HU" sz="3600" b="1" kern="0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cs typeface="Arial" pitchFamily="34"/>
              </a:rPr>
              <a:t>small</a:t>
            </a:r>
            <a:r>
              <a:rPr lang="hu-HU" sz="3600" b="1" kern="0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cs typeface="Arial" pitchFamily="34"/>
              </a:rPr>
              <a:t> –t</a:t>
            </a:r>
          </a:p>
          <a:p>
            <a:pPr algn="ctr"/>
            <a:r>
              <a:rPr lang="hu-HU" sz="2800" b="1" kern="0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cs typeface="Arial" pitchFamily="34"/>
              </a:rPr>
              <a:t>(</a:t>
            </a:r>
            <a:r>
              <a:rPr lang="hu-HU" sz="2800" b="1" kern="0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cs typeface="Arial" pitchFamily="34"/>
              </a:rPr>
              <a:t>For</a:t>
            </a:r>
            <a:r>
              <a:rPr lang="hu-HU" sz="2800" b="1" kern="0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cs typeface="Arial" pitchFamily="34"/>
              </a:rPr>
              <a:t> </a:t>
            </a:r>
            <a:r>
              <a:rPr lang="hu-HU" sz="2800" b="1" kern="0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cs typeface="Arial" pitchFamily="34"/>
              </a:rPr>
              <a:t>details</a:t>
            </a:r>
            <a:r>
              <a:rPr lang="hu-HU" sz="2800" b="1" kern="0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cs typeface="Arial" pitchFamily="34"/>
              </a:rPr>
              <a:t>, </a:t>
            </a:r>
            <a:r>
              <a:rPr lang="hu-HU" sz="2800" b="1" kern="0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cs typeface="Arial" pitchFamily="34"/>
              </a:rPr>
              <a:t>see</a:t>
            </a:r>
            <a:r>
              <a:rPr lang="hu-HU" sz="2800" b="1" kern="0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cs typeface="Arial" pitchFamily="34"/>
              </a:rPr>
              <a:t> </a:t>
            </a:r>
            <a:r>
              <a:rPr lang="hu-HU" sz="2800" b="1" kern="0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cs typeface="Arial" pitchFamily="34"/>
              </a:rPr>
              <a:t>talk</a:t>
            </a:r>
            <a:r>
              <a:rPr lang="hu-HU" sz="2800" b="1" kern="0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cs typeface="Arial" pitchFamily="34"/>
              </a:rPr>
              <a:t> of I. Szanyi)</a:t>
            </a:r>
            <a:endParaRPr lang="hu-HU" sz="3600" b="1" kern="0" dirty="0">
              <a:solidFill>
                <a:srgbClr val="FFFF00"/>
              </a:solidFill>
              <a:effectLst>
                <a:outerShdw dist="17961" dir="2700000">
                  <a:scrgbClr r="0" g="0" b="0"/>
                </a:outerShdw>
              </a:effectLst>
              <a:latin typeface="Verdana" pitchFamily="34"/>
              <a:cs typeface="Arial" pitchFamily="34"/>
            </a:endParaRPr>
          </a:p>
        </p:txBody>
      </p:sp>
    </p:spTree>
    <p:extLst>
      <p:ext uri="{BB962C8B-B14F-4D97-AF65-F5344CB8AC3E}">
        <p14:creationId xmlns:p14="http://schemas.microsoft.com/office/powerpoint/2010/main" val="217184409"/>
      </p:ext>
    </p:extLst>
  </p:cSld>
  <p:clrMapOvr>
    <a:masterClrMapping/>
  </p:clrMapOvr>
  <p:transition spd="med" advTm="21000"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4" name="Cím 1"/>
          <p:cNvSpPr>
            <a:spLocks noGrp="1"/>
          </p:cNvSpPr>
          <p:nvPr>
            <p:ph type="title"/>
          </p:nvPr>
        </p:nvSpPr>
        <p:spPr>
          <a:xfrm>
            <a:off x="0" y="-88"/>
            <a:ext cx="9144000" cy="719137"/>
          </a:xfrm>
        </p:spPr>
        <p:txBody>
          <a:bodyPr>
            <a:noAutofit/>
          </a:bodyPr>
          <a:lstStyle/>
          <a:p>
            <a:pPr algn="ctr" eaLnBrk="1" hangingPunct="1">
              <a:buNone/>
            </a:pPr>
            <a:r>
              <a:rPr lang="hu-HU" sz="28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Review</a:t>
            </a:r>
            <a:r>
              <a:rPr lang="hu-HU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: </a:t>
            </a:r>
            <a:r>
              <a:rPr lang="hu-HU" sz="28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Elastic</a:t>
            </a:r>
            <a:r>
              <a:rPr lang="hu-HU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sz="28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scattering</a:t>
            </a:r>
            <a:r>
              <a:rPr lang="hu-HU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sz="28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at</a:t>
            </a:r>
            <a:r>
              <a:rPr lang="hu-HU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sz="28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small</a:t>
            </a:r>
            <a:r>
              <a:rPr lang="hu-HU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-t</a:t>
            </a:r>
            <a:endParaRPr lang="hu-HU" sz="28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5" name="Szabadkézi sokszög 14"/>
          <p:cNvSpPr/>
          <p:nvPr/>
        </p:nvSpPr>
        <p:spPr>
          <a:xfrm>
            <a:off x="8323" y="6031301"/>
            <a:ext cx="9144000" cy="710067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If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Odderon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exists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: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signals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possible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both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at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t = 0 and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at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–t &gt; 0.</a:t>
            </a:r>
          </a:p>
          <a:p>
            <a:pPr marL="152280" lvl="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Where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the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significance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of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the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signal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is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coming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from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?</a:t>
            </a:r>
          </a:p>
        </p:txBody>
      </p:sp>
      <p:sp>
        <p:nvSpPr>
          <p:cNvPr id="14" name="Szövegdoboz 13"/>
          <p:cNvSpPr txBox="1"/>
          <p:nvPr/>
        </p:nvSpPr>
        <p:spPr>
          <a:xfrm>
            <a:off x="8689519" y="5554913"/>
            <a:ext cx="437811" cy="2785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24942F06-CD1F-46D5-ABA6-6E76DB6D1968}" type="slidenum">
              <a:rPr lang="hu-HU" sz="1210" b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 algn="ctr"/>
              <a:t>25</a:t>
            </a:fld>
            <a:endParaRPr lang="en-US" sz="121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16" name="Kép 15">
            <a:extLst>
              <a:ext uri="{FF2B5EF4-FFF2-40B4-BE49-F238E27FC236}">
                <a16:creationId xmlns:a16="http://schemas.microsoft.com/office/drawing/2014/main" id="{AAADAEA3-137D-45EE-87C4-C936A00E17C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78266" y="908720"/>
            <a:ext cx="3787468" cy="1089754"/>
          </a:xfrm>
          <a:prstGeom prst="rect">
            <a:avLst/>
          </a:prstGeom>
          <a:ln w="38100">
            <a:solidFill>
              <a:srgbClr val="FFC000"/>
            </a:solidFill>
          </a:ln>
        </p:spPr>
      </p:pic>
      <p:pic>
        <p:nvPicPr>
          <p:cNvPr id="12" name="Kép 11">
            <a:extLst>
              <a:ext uri="{FF2B5EF4-FFF2-40B4-BE49-F238E27FC236}">
                <a16:creationId xmlns:a16="http://schemas.microsoft.com/office/drawing/2014/main" id="{D6D572F2-C52C-45A0-92D3-8847A633BD1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33473" y="3231182"/>
            <a:ext cx="4077053" cy="861135"/>
          </a:xfrm>
          <a:prstGeom prst="rect">
            <a:avLst/>
          </a:prstGeom>
          <a:ln w="38100">
            <a:solidFill>
              <a:srgbClr val="FF0000"/>
            </a:solidFill>
          </a:ln>
        </p:spPr>
      </p:pic>
      <p:pic>
        <p:nvPicPr>
          <p:cNvPr id="18" name="Kép 17">
            <a:extLst>
              <a:ext uri="{FF2B5EF4-FFF2-40B4-BE49-F238E27FC236}">
                <a16:creationId xmlns:a16="http://schemas.microsoft.com/office/drawing/2014/main" id="{E6E99B89-104F-4230-B390-F93A2C1C5F1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407733" y="4290169"/>
            <a:ext cx="4328535" cy="1066892"/>
          </a:xfrm>
          <a:prstGeom prst="rect">
            <a:avLst/>
          </a:prstGeom>
          <a:ln w="38100">
            <a:solidFill>
              <a:srgbClr val="FFC000"/>
            </a:solidFill>
          </a:ln>
        </p:spPr>
      </p:pic>
      <p:pic>
        <p:nvPicPr>
          <p:cNvPr id="20" name="Kép 19">
            <a:extLst>
              <a:ext uri="{FF2B5EF4-FFF2-40B4-BE49-F238E27FC236}">
                <a16:creationId xmlns:a16="http://schemas.microsoft.com/office/drawing/2014/main" id="{3FE3709C-BED7-411E-81D8-F8E261D651D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302776" y="2196705"/>
            <a:ext cx="2538448" cy="836625"/>
          </a:xfrm>
          <a:prstGeom prst="rect">
            <a:avLst/>
          </a:prstGeom>
          <a:ln w="38100"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6786502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4" name="Cím 1"/>
          <p:cNvSpPr>
            <a:spLocks noGrp="1"/>
          </p:cNvSpPr>
          <p:nvPr>
            <p:ph type="title"/>
          </p:nvPr>
        </p:nvSpPr>
        <p:spPr>
          <a:xfrm>
            <a:off x="0" y="42863"/>
            <a:ext cx="9144000" cy="577825"/>
          </a:xfrm>
        </p:spPr>
        <p:txBody>
          <a:bodyPr>
            <a:normAutofit fontScale="90000"/>
          </a:bodyPr>
          <a:lstStyle/>
          <a:p>
            <a:pPr algn="ctr" eaLnBrk="1" hangingPunct="1">
              <a:buNone/>
            </a:pPr>
            <a:r>
              <a:rPr lang="hu-HU" sz="49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Odderon</a:t>
            </a:r>
            <a:r>
              <a:rPr lang="hu-HU" sz="49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sz="49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Search</a:t>
            </a:r>
            <a:r>
              <a:rPr lang="hu-HU" sz="49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sz="49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at</a:t>
            </a:r>
            <a:r>
              <a:rPr lang="hu-HU" sz="49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sz="49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small</a:t>
            </a:r>
            <a:r>
              <a:rPr lang="hu-HU" sz="49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-t</a:t>
            </a:r>
            <a:endParaRPr lang="hu-HU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7" name="Cím 1"/>
          <p:cNvSpPr txBox="1">
            <a:spLocks/>
          </p:cNvSpPr>
          <p:nvPr/>
        </p:nvSpPr>
        <p:spPr>
          <a:xfrm>
            <a:off x="3372" y="1628800"/>
            <a:ext cx="9144000" cy="576064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ctr" anchorCtr="0" compatLnSpc="1">
            <a:normAutofit fontScale="92500"/>
          </a:bodyPr>
          <a:lstStyle>
            <a:defPPr lvl="0">
              <a:buClr>
                <a:srgbClr val="FF9900"/>
              </a:buClr>
              <a:buSzPct val="100000"/>
              <a:buFont typeface="Arial Rounded MT Bold" pitchFamily="34"/>
              <a:buNone/>
              <a:defRPr/>
            </a:defPPr>
            <a:lvl1pPr marL="0" marR="0" lvl="0" indent="0" algn="ctr" rtl="0" hangingPunct="1">
              <a:lnSpc>
                <a:spcPct val="97000"/>
              </a:lnSpc>
              <a:spcBef>
                <a:spcPts val="0"/>
              </a:spcBef>
              <a:spcAft>
                <a:spcPts val="0"/>
              </a:spcAft>
              <a:buClr>
                <a:srgbClr val="FF9900"/>
              </a:buClr>
              <a:buSzPct val="100000"/>
              <a:buFont typeface="Arial Rounded MT Bold" pitchFamily="34"/>
              <a:buChar char="•"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lang="hu-HU" sz="3200" b="1" i="0" u="none" strike="noStrike" baseline="0">
                <a:ln>
                  <a:noFill/>
                </a:ln>
                <a:solidFill>
                  <a:srgbClr val="FFFF00"/>
                </a:solidFill>
                <a:latin typeface="Verdana" pitchFamily="34"/>
                <a:ea typeface="Arial" pitchFamily="34"/>
                <a:cs typeface="Arial" pitchFamily="34"/>
              </a:defRPr>
            </a:lvl1pPr>
            <a:lvl2pPr lvl="1">
              <a:buSzPct val="45000"/>
              <a:buFont typeface="StarSymbol"/>
              <a:buChar char="●"/>
              <a:defRPr/>
            </a:lvl2pPr>
            <a:lvl3pPr lvl="2">
              <a:buSzPct val="45000"/>
              <a:buFont typeface="StarSymbol"/>
              <a:buChar char="●"/>
              <a:defRPr/>
            </a:lvl3pPr>
            <a:lvl4pPr lvl="3">
              <a:buSzPct val="45000"/>
              <a:buFont typeface="StarSymbol"/>
              <a:buChar char="●"/>
              <a:defRPr/>
            </a:lvl4pPr>
            <a:lvl5pPr lvl="4">
              <a:buSzPct val="45000"/>
              <a:buFont typeface="StarSymbol"/>
              <a:buChar char="●"/>
              <a:defRPr/>
            </a:lvl5pPr>
            <a:lvl6pPr lvl="5">
              <a:buSzPct val="45000"/>
              <a:buFont typeface="StarSymbol"/>
              <a:buChar char="●"/>
              <a:defRPr/>
            </a:lvl6pPr>
            <a:lvl7pPr lvl="6">
              <a:buSzPct val="45000"/>
              <a:buFont typeface="StarSymbol"/>
              <a:buChar char="●"/>
              <a:defRPr/>
            </a:lvl7pPr>
            <a:lvl8pPr lvl="7">
              <a:buSzPct val="45000"/>
              <a:buFont typeface="StarSymbol"/>
              <a:buChar char="●"/>
              <a:defRPr/>
            </a:lvl8pPr>
            <a:lvl9pPr lvl="8">
              <a:buSzPct val="45000"/>
              <a:buFont typeface="StarSymbol"/>
              <a:buChar char="●"/>
              <a:defRPr/>
            </a:lvl9pPr>
          </a:lstStyle>
          <a:p>
            <a:pPr>
              <a:buFont typeface="Arial Rounded MT Bold" pitchFamily="34"/>
              <a:buNone/>
            </a:pPr>
            <a:r>
              <a:rPr lang="hu-HU" sz="2400" kern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Some</a:t>
            </a:r>
            <a:r>
              <a:rPr lang="hu-HU" sz="2400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sz="2400" kern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simple</a:t>
            </a:r>
            <a:r>
              <a:rPr lang="hu-HU" sz="2400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sz="2400" kern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consequences</a:t>
            </a:r>
            <a:r>
              <a:rPr lang="hu-HU" sz="2400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sz="2400" kern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at</a:t>
            </a:r>
            <a:r>
              <a:rPr lang="hu-HU" sz="2400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sz="2400" kern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small</a:t>
            </a:r>
            <a:r>
              <a:rPr lang="hu-HU" sz="2400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–t, Gaussian </a:t>
            </a:r>
            <a:r>
              <a:rPr lang="hu-HU" sz="2400" kern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sources</a:t>
            </a:r>
            <a:r>
              <a:rPr lang="hu-HU" sz="2400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:</a:t>
            </a:r>
          </a:p>
        </p:txBody>
      </p:sp>
      <p:sp>
        <p:nvSpPr>
          <p:cNvPr id="9" name="Szövegdoboz 8"/>
          <p:cNvSpPr txBox="1"/>
          <p:nvPr/>
        </p:nvSpPr>
        <p:spPr>
          <a:xfrm>
            <a:off x="8689519" y="5589240"/>
            <a:ext cx="437811" cy="2785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24942F06-CD1F-46D5-ABA6-6E76DB6D1968}" type="slidenum">
              <a:rPr lang="hu-HU" sz="1210" b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 algn="ctr"/>
              <a:t>26</a:t>
            </a:fld>
            <a:endParaRPr lang="en-US" sz="121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27" name="Csoportba foglalás 26">
            <a:extLst>
              <a:ext uri="{FF2B5EF4-FFF2-40B4-BE49-F238E27FC236}">
                <a16:creationId xmlns:a16="http://schemas.microsoft.com/office/drawing/2014/main" id="{7BC1DB96-0C2D-4904-B714-4AE604749AF5}"/>
              </a:ext>
            </a:extLst>
          </p:cNvPr>
          <p:cNvGrpSpPr/>
          <p:nvPr/>
        </p:nvGrpSpPr>
        <p:grpSpPr>
          <a:xfrm>
            <a:off x="1115616" y="757116"/>
            <a:ext cx="8190000" cy="840083"/>
            <a:chOff x="1115616" y="757116"/>
            <a:chExt cx="8190000" cy="840083"/>
          </a:xfrm>
        </p:grpSpPr>
        <p:pic>
          <p:nvPicPr>
            <p:cNvPr id="11" name="Kép 10"/>
            <p:cNvPicPr>
              <a:picLocks noChangeAspect="1"/>
            </p:cNvPicPr>
            <p:nvPr/>
          </p:nvPicPr>
          <p:blipFill rotWithShape="1">
            <a:blip r:embed="rId3"/>
            <a:srcRect l="-1" t="46380" r="32679"/>
            <a:stretch/>
          </p:blipFill>
          <p:spPr>
            <a:xfrm>
              <a:off x="1115616" y="764704"/>
              <a:ext cx="4392487" cy="832495"/>
            </a:xfrm>
            <a:prstGeom prst="rect">
              <a:avLst/>
            </a:prstGeom>
            <a:ln w="12700">
              <a:solidFill>
                <a:schemeClr val="tx1"/>
              </a:solidFill>
            </a:ln>
          </p:spPr>
        </p:pic>
        <p:pic>
          <p:nvPicPr>
            <p:cNvPr id="13" name="Kép 12"/>
            <p:cNvPicPr>
              <a:picLocks noChangeAspect="1"/>
            </p:cNvPicPr>
            <p:nvPr/>
          </p:nvPicPr>
          <p:blipFill rotWithShape="1">
            <a:blip r:embed="rId3"/>
            <a:srcRect l="74616" b="46380"/>
            <a:stretch/>
          </p:blipFill>
          <p:spPr>
            <a:xfrm>
              <a:off x="7252240" y="757116"/>
              <a:ext cx="1656184" cy="832495"/>
            </a:xfrm>
            <a:prstGeom prst="rect">
              <a:avLst/>
            </a:prstGeom>
            <a:ln w="12700">
              <a:solidFill>
                <a:srgbClr val="000000"/>
              </a:solidFill>
            </a:ln>
          </p:spPr>
        </p:pic>
        <p:sp>
          <p:nvSpPr>
            <p:cNvPr id="18" name="Cím 1"/>
            <p:cNvSpPr txBox="1">
              <a:spLocks/>
            </p:cNvSpPr>
            <p:nvPr/>
          </p:nvSpPr>
          <p:spPr>
            <a:xfrm>
              <a:off x="3563888" y="908720"/>
              <a:ext cx="5741728" cy="576064"/>
            </a:xfrm>
            <a:prstGeom prst="rect">
              <a:avLst/>
            </a:prstGeom>
            <a:noFill/>
            <a:ln>
              <a:noFill/>
            </a:ln>
          </p:spPr>
          <p:txBody>
            <a:bodyPr vert="horz" wrap="square" lIns="0" tIns="0" rIns="0" bIns="0" anchor="ctr" anchorCtr="0" compatLnSpc="1">
              <a:normAutofit/>
            </a:bodyPr>
            <a:lstStyle>
              <a:defPPr lvl="0">
                <a:buClr>
                  <a:srgbClr val="FF9900"/>
                </a:buClr>
                <a:buSzPct val="100000"/>
                <a:buFont typeface="Arial Rounded MT Bold" pitchFamily="34"/>
                <a:buNone/>
                <a:defRPr/>
              </a:defPPr>
              <a:lvl1pPr marL="0" marR="0" lvl="0" indent="0" algn="ctr" rtl="0" hangingPunct="1">
                <a:lnSpc>
                  <a:spcPct val="97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9900"/>
                </a:buClr>
                <a:buSzPct val="100000"/>
                <a:buFont typeface="Arial Rounded MT Bold" pitchFamily="34"/>
                <a:buChar char="•"/>
                <a:tabLst>
                  <a:tab pos="0" algn="l"/>
                  <a:tab pos="457200" algn="l"/>
                  <a:tab pos="914400" algn="l"/>
                  <a:tab pos="1371599" algn="l"/>
                  <a:tab pos="1828800" algn="l"/>
                  <a:tab pos="2286000" algn="l"/>
                  <a:tab pos="2743199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399" algn="l"/>
                  <a:tab pos="5943600" algn="l"/>
                  <a:tab pos="6400799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lang="hu-HU" sz="3200" b="1" i="0" u="none" strike="noStrike" baseline="0">
                  <a:ln>
                    <a:noFill/>
                  </a:ln>
                  <a:solidFill>
                    <a:srgbClr val="FFFF00"/>
                  </a:solidFill>
                  <a:latin typeface="Verdana" pitchFamily="34"/>
                  <a:ea typeface="Arial" pitchFamily="34"/>
                  <a:cs typeface="Arial" pitchFamily="34"/>
                </a:defRPr>
              </a:lvl1pPr>
              <a:lvl2pPr lvl="1">
                <a:buSzPct val="45000"/>
                <a:buFont typeface="StarSymbol"/>
                <a:buChar char="●"/>
                <a:defRPr/>
              </a:lvl2pPr>
              <a:lvl3pPr lvl="2">
                <a:buSzPct val="45000"/>
                <a:buFont typeface="StarSymbol"/>
                <a:buChar char="●"/>
                <a:defRPr/>
              </a:lvl3pPr>
              <a:lvl4pPr lvl="3">
                <a:buSzPct val="45000"/>
                <a:buFont typeface="StarSymbol"/>
                <a:buChar char="●"/>
                <a:defRPr/>
              </a:lvl4pPr>
              <a:lvl5pPr lvl="4">
                <a:buSzPct val="45000"/>
                <a:buFont typeface="StarSymbol"/>
                <a:buChar char="●"/>
                <a:defRPr/>
              </a:lvl5pPr>
              <a:lvl6pPr lvl="5">
                <a:buSzPct val="45000"/>
                <a:buFont typeface="StarSymbol"/>
                <a:buChar char="●"/>
                <a:defRPr/>
              </a:lvl6pPr>
              <a:lvl7pPr lvl="6">
                <a:buSzPct val="45000"/>
                <a:buFont typeface="StarSymbol"/>
                <a:buChar char="●"/>
                <a:defRPr/>
              </a:lvl7pPr>
              <a:lvl8pPr lvl="7">
                <a:buSzPct val="45000"/>
                <a:buFont typeface="StarSymbol"/>
                <a:buChar char="●"/>
                <a:defRPr/>
              </a:lvl8pPr>
              <a:lvl9pPr lvl="8">
                <a:buSzPct val="45000"/>
                <a:buFont typeface="StarSymbol"/>
                <a:buChar char="●"/>
                <a:defRPr/>
              </a:lvl9pPr>
            </a:lstStyle>
            <a:p>
              <a:pPr>
                <a:buFont typeface="Arial Rounded MT Bold" pitchFamily="34"/>
                <a:buNone/>
              </a:pPr>
              <a:r>
                <a:rPr lang="hu-HU" sz="2400" kern="0" dirty="0" err="1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Verdana" panose="020B0604030504040204" pitchFamily="34" charset="0"/>
                  <a:ea typeface="Verdana" panose="020B0604030504040204" pitchFamily="34" charset="0"/>
                </a:rPr>
                <a:t>valid</a:t>
              </a:r>
              <a:r>
                <a:rPr lang="hu-HU" sz="2400" kern="0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Verdana" panose="020B0604030504040204" pitchFamily="34" charset="0"/>
                  <a:ea typeface="Verdana" panose="020B0604030504040204" pitchFamily="34" charset="0"/>
                </a:rPr>
                <a:t> </a:t>
              </a:r>
              <a:r>
                <a:rPr lang="hu-HU" sz="2400" kern="0" dirty="0" err="1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Verdana" panose="020B0604030504040204" pitchFamily="34" charset="0"/>
                  <a:ea typeface="Verdana" panose="020B0604030504040204" pitchFamily="34" charset="0"/>
                </a:rPr>
                <a:t>for</a:t>
              </a:r>
              <a:endParaRPr lang="hu-HU" sz="2400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</p:grpSp>
      <p:grpSp>
        <p:nvGrpSpPr>
          <p:cNvPr id="6" name="Csoportba foglalás 5">
            <a:extLst>
              <a:ext uri="{FF2B5EF4-FFF2-40B4-BE49-F238E27FC236}">
                <a16:creationId xmlns:a16="http://schemas.microsoft.com/office/drawing/2014/main" id="{45FC7940-FF5C-4742-8B46-FC31490A9B22}"/>
              </a:ext>
            </a:extLst>
          </p:cNvPr>
          <p:cNvGrpSpPr/>
          <p:nvPr/>
        </p:nvGrpSpPr>
        <p:grpSpPr>
          <a:xfrm>
            <a:off x="611560" y="2917356"/>
            <a:ext cx="7920880" cy="3824012"/>
            <a:chOff x="611560" y="2276872"/>
            <a:chExt cx="7920880" cy="3824012"/>
          </a:xfrm>
        </p:grpSpPr>
        <p:sp>
          <p:nvSpPr>
            <p:cNvPr id="10" name="Téglalap 9"/>
            <p:cNvSpPr/>
            <p:nvPr/>
          </p:nvSpPr>
          <p:spPr>
            <a:xfrm>
              <a:off x="611560" y="2276872"/>
              <a:ext cx="7920880" cy="3824012"/>
            </a:xfrm>
            <a:prstGeom prst="rect">
              <a:avLst/>
            </a:prstGeom>
            <a:solidFill>
              <a:srgbClr val="FFFF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pic>
          <p:nvPicPr>
            <p:cNvPr id="24" name="Kép 23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959299" y="3952206"/>
              <a:ext cx="4429125" cy="628650"/>
            </a:xfrm>
            <a:prstGeom prst="rect">
              <a:avLst/>
            </a:prstGeom>
            <a:ln w="9525">
              <a:solidFill>
                <a:schemeClr val="tx1"/>
              </a:solidFill>
            </a:ln>
          </p:spPr>
        </p:pic>
        <p:sp>
          <p:nvSpPr>
            <p:cNvPr id="25" name="Szövegdoboz 24">
              <a:extLst>
                <a:ext uri="{FF2B5EF4-FFF2-40B4-BE49-F238E27FC236}">
                  <a16:creationId xmlns:a16="http://schemas.microsoft.com/office/drawing/2014/main" id="{89150498-C172-461F-A10F-7FE54B4187B1}"/>
                </a:ext>
              </a:extLst>
            </p:cNvPr>
            <p:cNvSpPr txBox="1"/>
            <p:nvPr/>
          </p:nvSpPr>
          <p:spPr>
            <a:xfrm>
              <a:off x="611560" y="2339316"/>
              <a:ext cx="1368152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buFont typeface="Arial Rounded MT Bold" pitchFamily="34"/>
                <a:buNone/>
              </a:pPr>
              <a:r>
                <a:rPr lang="hu-HU" b="1" kern="0" dirty="0" err="1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Verdana" panose="020B0604030504040204" pitchFamily="34" charset="0"/>
                  <a:ea typeface="Verdana" panose="020B0604030504040204" pitchFamily="34" charset="0"/>
                </a:rPr>
                <a:t>If</a:t>
              </a:r>
              <a:r>
                <a:rPr lang="hu-HU" b="1" kern="0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Verdana" panose="020B0604030504040204" pitchFamily="34" charset="0"/>
                  <a:ea typeface="Verdana" panose="020B0604030504040204" pitchFamily="34" charset="0"/>
                </a:rPr>
                <a:t> </a:t>
              </a:r>
              <a:r>
                <a:rPr lang="hu-HU" b="1" kern="0" dirty="0" err="1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Verdana" panose="020B0604030504040204" pitchFamily="34" charset="0"/>
                  <a:ea typeface="Verdana" panose="020B0604030504040204" pitchFamily="34" charset="0"/>
                </a:rPr>
                <a:t>any</a:t>
              </a:r>
              <a:r>
                <a:rPr lang="hu-HU" b="1" kern="0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Verdana" panose="020B0604030504040204" pitchFamily="34" charset="0"/>
                  <a:ea typeface="Verdana" panose="020B0604030504040204" pitchFamily="34" charset="0"/>
                </a:rPr>
                <a:t> of   </a:t>
              </a:r>
              <a:endParaRPr lang="hu-HU" sz="1800" b="1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26" name="Szövegdoboz 25">
              <a:extLst>
                <a:ext uri="{FF2B5EF4-FFF2-40B4-BE49-F238E27FC236}">
                  <a16:creationId xmlns:a16="http://schemas.microsoft.com/office/drawing/2014/main" id="{58790195-85CF-4B3E-A014-05321FF8D330}"/>
                </a:ext>
              </a:extLst>
            </p:cNvPr>
            <p:cNvSpPr txBox="1"/>
            <p:nvPr/>
          </p:nvSpPr>
          <p:spPr>
            <a:xfrm>
              <a:off x="4499992" y="3419436"/>
              <a:ext cx="3594819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buFont typeface="Arial Rounded MT Bold" pitchFamily="34"/>
                <a:buNone/>
              </a:pPr>
              <a:r>
                <a:rPr lang="hu-HU" b="1" kern="0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Verdana" panose="020B0604030504040204" pitchFamily="34" charset="0"/>
                  <a:ea typeface="Verdana" panose="020B0604030504040204" pitchFamily="34" charset="0"/>
                </a:rPr>
                <a:t>is </a:t>
              </a:r>
              <a:r>
                <a:rPr lang="hu-HU" b="1" kern="0" dirty="0" err="1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Verdana" panose="020B0604030504040204" pitchFamily="34" charset="0"/>
                  <a:ea typeface="Verdana" panose="020B0604030504040204" pitchFamily="34" charset="0"/>
                </a:rPr>
                <a:t>statistically</a:t>
              </a:r>
              <a:r>
                <a:rPr lang="hu-HU" b="1" kern="0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Verdana" panose="020B0604030504040204" pitchFamily="34" charset="0"/>
                  <a:ea typeface="Verdana" panose="020B0604030504040204" pitchFamily="34" charset="0"/>
                </a:rPr>
                <a:t> </a:t>
              </a:r>
              <a:r>
                <a:rPr lang="hu-HU" b="1" kern="0" dirty="0" err="1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Verdana" panose="020B0604030504040204" pitchFamily="34" charset="0"/>
                  <a:ea typeface="Verdana" panose="020B0604030504040204" pitchFamily="34" charset="0"/>
                </a:rPr>
                <a:t>significant</a:t>
              </a:r>
              <a:r>
                <a:rPr lang="hu-HU" b="1" kern="0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Verdana" panose="020B0604030504040204" pitchFamily="34" charset="0"/>
                  <a:ea typeface="Verdana" panose="020B0604030504040204" pitchFamily="34" charset="0"/>
                </a:rPr>
                <a:t>  </a:t>
              </a:r>
              <a:r>
                <a:rPr lang="hu-HU" b="1" kern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Verdana" panose="020B0604030504040204" pitchFamily="34" charset="0"/>
                  <a:ea typeface="Verdana" panose="020B0604030504040204" pitchFamily="34" charset="0"/>
                </a:rPr>
                <a:t> </a:t>
              </a:r>
              <a:endParaRPr lang="hu-HU" sz="1800" b="1" kern="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pic>
          <p:nvPicPr>
            <p:cNvPr id="5" name="Kép 4">
              <a:extLst>
                <a:ext uri="{FF2B5EF4-FFF2-40B4-BE49-F238E27FC236}">
                  <a16:creationId xmlns:a16="http://schemas.microsoft.com/office/drawing/2014/main" id="{09C7FC6B-757C-4081-AF32-AE6A037999B9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906903" y="4266531"/>
              <a:ext cx="2644369" cy="1615580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pic>
          <p:nvPicPr>
            <p:cNvPr id="4" name="Kép 3">
              <a:extLst>
                <a:ext uri="{FF2B5EF4-FFF2-40B4-BE49-F238E27FC236}">
                  <a16:creationId xmlns:a16="http://schemas.microsoft.com/office/drawing/2014/main" id="{D7A0D43C-0E5A-4CAF-8477-F29DDE1F560F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990731" y="3023482"/>
              <a:ext cx="2476715" cy="1036410"/>
            </a:xfrm>
            <a:prstGeom prst="rect">
              <a:avLst/>
            </a:prstGeom>
            <a:ln w="9525">
              <a:solidFill>
                <a:schemeClr val="tx1"/>
              </a:solidFill>
            </a:ln>
          </p:spPr>
        </p:pic>
      </p:grpSp>
      <p:pic>
        <p:nvPicPr>
          <p:cNvPr id="19" name="Kép 18">
            <a:extLst>
              <a:ext uri="{FF2B5EF4-FFF2-40B4-BE49-F238E27FC236}">
                <a16:creationId xmlns:a16="http://schemas.microsoft.com/office/drawing/2014/main" id="{1AFA873B-81FF-466E-9175-F27ACCDE9F0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364088" y="2398254"/>
            <a:ext cx="3117870" cy="897093"/>
          </a:xfrm>
          <a:prstGeom prst="rect">
            <a:avLst/>
          </a:prstGeom>
          <a:ln w="38100">
            <a:solidFill>
              <a:srgbClr val="FFC000"/>
            </a:solidFill>
          </a:ln>
        </p:spPr>
      </p:pic>
    </p:spTree>
    <p:extLst>
      <p:ext uri="{BB962C8B-B14F-4D97-AF65-F5344CB8AC3E}">
        <p14:creationId xmlns:p14="http://schemas.microsoft.com/office/powerpoint/2010/main" val="16639778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4" name="Cím 1"/>
          <p:cNvSpPr>
            <a:spLocks noGrp="1"/>
          </p:cNvSpPr>
          <p:nvPr>
            <p:ph type="title"/>
          </p:nvPr>
        </p:nvSpPr>
        <p:spPr>
          <a:xfrm>
            <a:off x="0" y="42863"/>
            <a:ext cx="9144000" cy="577825"/>
          </a:xfrm>
        </p:spPr>
        <p:txBody>
          <a:bodyPr>
            <a:normAutofit fontScale="90000"/>
          </a:bodyPr>
          <a:lstStyle/>
          <a:p>
            <a:pPr algn="ctr" eaLnBrk="1" hangingPunct="1">
              <a:buNone/>
            </a:pPr>
            <a:r>
              <a:rPr lang="hu-HU" sz="49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Odderon</a:t>
            </a:r>
            <a:r>
              <a:rPr lang="hu-HU" sz="49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sz="49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Search</a:t>
            </a:r>
            <a:r>
              <a:rPr lang="hu-HU" sz="49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sz="49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at</a:t>
            </a:r>
            <a:r>
              <a:rPr lang="hu-HU" sz="49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sz="49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small</a:t>
            </a:r>
            <a:r>
              <a:rPr lang="hu-HU" sz="49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-t</a:t>
            </a:r>
            <a:endParaRPr lang="hu-HU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7" name="Cím 1"/>
          <p:cNvSpPr txBox="1">
            <a:spLocks/>
          </p:cNvSpPr>
          <p:nvPr/>
        </p:nvSpPr>
        <p:spPr>
          <a:xfrm>
            <a:off x="3372" y="1484784"/>
            <a:ext cx="9144000" cy="576064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ctr" anchorCtr="0" compatLnSpc="1">
            <a:normAutofit fontScale="92500"/>
          </a:bodyPr>
          <a:lstStyle>
            <a:defPPr lvl="0">
              <a:buClr>
                <a:srgbClr val="FF9900"/>
              </a:buClr>
              <a:buSzPct val="100000"/>
              <a:buFont typeface="Arial Rounded MT Bold" pitchFamily="34"/>
              <a:buNone/>
              <a:defRPr/>
            </a:defPPr>
            <a:lvl1pPr marL="0" marR="0" lvl="0" indent="0" algn="ctr" rtl="0" hangingPunct="1">
              <a:lnSpc>
                <a:spcPct val="97000"/>
              </a:lnSpc>
              <a:spcBef>
                <a:spcPts val="0"/>
              </a:spcBef>
              <a:spcAft>
                <a:spcPts val="0"/>
              </a:spcAft>
              <a:buClr>
                <a:srgbClr val="FF9900"/>
              </a:buClr>
              <a:buSzPct val="100000"/>
              <a:buFont typeface="Arial Rounded MT Bold" pitchFamily="34"/>
              <a:buChar char="•"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lang="hu-HU" sz="3200" b="1" i="0" u="none" strike="noStrike" baseline="0">
                <a:ln>
                  <a:noFill/>
                </a:ln>
                <a:solidFill>
                  <a:srgbClr val="FFFF00"/>
                </a:solidFill>
                <a:latin typeface="Verdana" pitchFamily="34"/>
                <a:ea typeface="Arial" pitchFamily="34"/>
                <a:cs typeface="Arial" pitchFamily="34"/>
              </a:defRPr>
            </a:lvl1pPr>
            <a:lvl2pPr lvl="1">
              <a:buSzPct val="45000"/>
              <a:buFont typeface="StarSymbol"/>
              <a:buChar char="●"/>
              <a:defRPr/>
            </a:lvl2pPr>
            <a:lvl3pPr lvl="2">
              <a:buSzPct val="45000"/>
              <a:buFont typeface="StarSymbol"/>
              <a:buChar char="●"/>
              <a:defRPr/>
            </a:lvl3pPr>
            <a:lvl4pPr lvl="3">
              <a:buSzPct val="45000"/>
              <a:buFont typeface="StarSymbol"/>
              <a:buChar char="●"/>
              <a:defRPr/>
            </a:lvl4pPr>
            <a:lvl5pPr lvl="4">
              <a:buSzPct val="45000"/>
              <a:buFont typeface="StarSymbol"/>
              <a:buChar char="●"/>
              <a:defRPr/>
            </a:lvl5pPr>
            <a:lvl6pPr lvl="5">
              <a:buSzPct val="45000"/>
              <a:buFont typeface="StarSymbol"/>
              <a:buChar char="●"/>
              <a:defRPr/>
            </a:lvl6pPr>
            <a:lvl7pPr lvl="6">
              <a:buSzPct val="45000"/>
              <a:buFont typeface="StarSymbol"/>
              <a:buChar char="●"/>
              <a:defRPr/>
            </a:lvl7pPr>
            <a:lvl8pPr lvl="7">
              <a:buSzPct val="45000"/>
              <a:buFont typeface="StarSymbol"/>
              <a:buChar char="●"/>
              <a:defRPr/>
            </a:lvl8pPr>
            <a:lvl9pPr lvl="8">
              <a:buSzPct val="45000"/>
              <a:buFont typeface="StarSymbol"/>
              <a:buChar char="●"/>
              <a:defRPr/>
            </a:lvl9pPr>
          </a:lstStyle>
          <a:p>
            <a:pPr>
              <a:buFont typeface="Arial Rounded MT Bold" pitchFamily="34"/>
              <a:buNone/>
            </a:pPr>
            <a:r>
              <a:rPr lang="hu-HU" sz="2400" kern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Some</a:t>
            </a:r>
            <a:r>
              <a:rPr lang="hu-HU" sz="2400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sz="2400" kern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simple</a:t>
            </a:r>
            <a:r>
              <a:rPr lang="hu-HU" sz="2400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sz="2400" kern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consequences</a:t>
            </a:r>
            <a:r>
              <a:rPr lang="hu-HU" sz="2400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sz="2400" kern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at</a:t>
            </a:r>
            <a:r>
              <a:rPr lang="hu-HU" sz="2400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sz="2400" kern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small</a:t>
            </a:r>
            <a:r>
              <a:rPr lang="hu-HU" sz="2400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–t, </a:t>
            </a:r>
            <a:r>
              <a:rPr lang="hu-HU" sz="2400" kern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Levy</a:t>
            </a:r>
            <a:r>
              <a:rPr lang="hu-HU" sz="2400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sz="2400" kern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sources</a:t>
            </a:r>
            <a:r>
              <a:rPr lang="hu-HU" sz="2400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:</a:t>
            </a:r>
          </a:p>
        </p:txBody>
      </p:sp>
      <p:sp>
        <p:nvSpPr>
          <p:cNvPr id="9" name="Szövegdoboz 8"/>
          <p:cNvSpPr txBox="1"/>
          <p:nvPr/>
        </p:nvSpPr>
        <p:spPr>
          <a:xfrm>
            <a:off x="8689519" y="5589240"/>
            <a:ext cx="437811" cy="2785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24942F06-CD1F-46D5-ABA6-6E76DB6D1968}" type="slidenum">
              <a:rPr lang="hu-HU" sz="1210" b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 algn="ctr"/>
              <a:t>27</a:t>
            </a:fld>
            <a:endParaRPr lang="en-US" sz="121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27" name="Csoportba foglalás 26">
            <a:extLst>
              <a:ext uri="{FF2B5EF4-FFF2-40B4-BE49-F238E27FC236}">
                <a16:creationId xmlns:a16="http://schemas.microsoft.com/office/drawing/2014/main" id="{7BC1DB96-0C2D-4904-B714-4AE604749AF5}"/>
              </a:ext>
            </a:extLst>
          </p:cNvPr>
          <p:cNvGrpSpPr/>
          <p:nvPr/>
        </p:nvGrpSpPr>
        <p:grpSpPr>
          <a:xfrm>
            <a:off x="1115616" y="757116"/>
            <a:ext cx="8190000" cy="840083"/>
            <a:chOff x="1115616" y="757116"/>
            <a:chExt cx="8190000" cy="840083"/>
          </a:xfrm>
        </p:grpSpPr>
        <p:pic>
          <p:nvPicPr>
            <p:cNvPr id="11" name="Kép 10"/>
            <p:cNvPicPr>
              <a:picLocks noChangeAspect="1"/>
            </p:cNvPicPr>
            <p:nvPr/>
          </p:nvPicPr>
          <p:blipFill rotWithShape="1">
            <a:blip r:embed="rId3"/>
            <a:srcRect l="-1" t="46380" r="32679"/>
            <a:stretch/>
          </p:blipFill>
          <p:spPr>
            <a:xfrm>
              <a:off x="1115616" y="764704"/>
              <a:ext cx="4392487" cy="832495"/>
            </a:xfrm>
            <a:prstGeom prst="rect">
              <a:avLst/>
            </a:prstGeom>
            <a:ln w="12700">
              <a:solidFill>
                <a:schemeClr val="tx1"/>
              </a:solidFill>
            </a:ln>
          </p:spPr>
        </p:pic>
        <p:pic>
          <p:nvPicPr>
            <p:cNvPr id="13" name="Kép 12"/>
            <p:cNvPicPr>
              <a:picLocks noChangeAspect="1"/>
            </p:cNvPicPr>
            <p:nvPr/>
          </p:nvPicPr>
          <p:blipFill rotWithShape="1">
            <a:blip r:embed="rId3"/>
            <a:srcRect l="74616" b="46380"/>
            <a:stretch/>
          </p:blipFill>
          <p:spPr>
            <a:xfrm>
              <a:off x="7252240" y="757116"/>
              <a:ext cx="1656184" cy="832495"/>
            </a:xfrm>
            <a:prstGeom prst="rect">
              <a:avLst/>
            </a:prstGeom>
            <a:ln w="12700">
              <a:solidFill>
                <a:srgbClr val="000000"/>
              </a:solidFill>
            </a:ln>
          </p:spPr>
        </p:pic>
        <p:sp>
          <p:nvSpPr>
            <p:cNvPr id="18" name="Cím 1"/>
            <p:cNvSpPr txBox="1">
              <a:spLocks/>
            </p:cNvSpPr>
            <p:nvPr/>
          </p:nvSpPr>
          <p:spPr>
            <a:xfrm>
              <a:off x="3563888" y="908720"/>
              <a:ext cx="5741728" cy="576064"/>
            </a:xfrm>
            <a:prstGeom prst="rect">
              <a:avLst/>
            </a:prstGeom>
            <a:noFill/>
            <a:ln>
              <a:noFill/>
            </a:ln>
          </p:spPr>
          <p:txBody>
            <a:bodyPr vert="horz" wrap="square" lIns="0" tIns="0" rIns="0" bIns="0" anchor="ctr" anchorCtr="0" compatLnSpc="1">
              <a:normAutofit/>
            </a:bodyPr>
            <a:lstStyle>
              <a:defPPr lvl="0">
                <a:buClr>
                  <a:srgbClr val="FF9900"/>
                </a:buClr>
                <a:buSzPct val="100000"/>
                <a:buFont typeface="Arial Rounded MT Bold" pitchFamily="34"/>
                <a:buNone/>
                <a:defRPr/>
              </a:defPPr>
              <a:lvl1pPr marL="0" marR="0" lvl="0" indent="0" algn="ctr" rtl="0" hangingPunct="1">
                <a:lnSpc>
                  <a:spcPct val="97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9900"/>
                </a:buClr>
                <a:buSzPct val="100000"/>
                <a:buFont typeface="Arial Rounded MT Bold" pitchFamily="34"/>
                <a:buChar char="•"/>
                <a:tabLst>
                  <a:tab pos="0" algn="l"/>
                  <a:tab pos="457200" algn="l"/>
                  <a:tab pos="914400" algn="l"/>
                  <a:tab pos="1371599" algn="l"/>
                  <a:tab pos="1828800" algn="l"/>
                  <a:tab pos="2286000" algn="l"/>
                  <a:tab pos="2743199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399" algn="l"/>
                  <a:tab pos="5943600" algn="l"/>
                  <a:tab pos="6400799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lang="hu-HU" sz="3200" b="1" i="0" u="none" strike="noStrike" baseline="0">
                  <a:ln>
                    <a:noFill/>
                  </a:ln>
                  <a:solidFill>
                    <a:srgbClr val="FFFF00"/>
                  </a:solidFill>
                  <a:latin typeface="Verdana" pitchFamily="34"/>
                  <a:ea typeface="Arial" pitchFamily="34"/>
                  <a:cs typeface="Arial" pitchFamily="34"/>
                </a:defRPr>
              </a:lvl1pPr>
              <a:lvl2pPr lvl="1">
                <a:buSzPct val="45000"/>
                <a:buFont typeface="StarSymbol"/>
                <a:buChar char="●"/>
                <a:defRPr/>
              </a:lvl2pPr>
              <a:lvl3pPr lvl="2">
                <a:buSzPct val="45000"/>
                <a:buFont typeface="StarSymbol"/>
                <a:buChar char="●"/>
                <a:defRPr/>
              </a:lvl3pPr>
              <a:lvl4pPr lvl="3">
                <a:buSzPct val="45000"/>
                <a:buFont typeface="StarSymbol"/>
                <a:buChar char="●"/>
                <a:defRPr/>
              </a:lvl4pPr>
              <a:lvl5pPr lvl="4">
                <a:buSzPct val="45000"/>
                <a:buFont typeface="StarSymbol"/>
                <a:buChar char="●"/>
                <a:defRPr/>
              </a:lvl5pPr>
              <a:lvl6pPr lvl="5">
                <a:buSzPct val="45000"/>
                <a:buFont typeface="StarSymbol"/>
                <a:buChar char="●"/>
                <a:defRPr/>
              </a:lvl6pPr>
              <a:lvl7pPr lvl="6">
                <a:buSzPct val="45000"/>
                <a:buFont typeface="StarSymbol"/>
                <a:buChar char="●"/>
                <a:defRPr/>
              </a:lvl7pPr>
              <a:lvl8pPr lvl="7">
                <a:buSzPct val="45000"/>
                <a:buFont typeface="StarSymbol"/>
                <a:buChar char="●"/>
                <a:defRPr/>
              </a:lvl8pPr>
              <a:lvl9pPr lvl="8">
                <a:buSzPct val="45000"/>
                <a:buFont typeface="StarSymbol"/>
                <a:buChar char="●"/>
                <a:defRPr/>
              </a:lvl9pPr>
            </a:lstStyle>
            <a:p>
              <a:pPr>
                <a:buFont typeface="Arial Rounded MT Bold" pitchFamily="34"/>
                <a:buNone/>
              </a:pPr>
              <a:r>
                <a:rPr lang="hu-HU" sz="2400" kern="0" dirty="0" err="1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Verdana" panose="020B0604030504040204" pitchFamily="34" charset="0"/>
                  <a:ea typeface="Verdana" panose="020B0604030504040204" pitchFamily="34" charset="0"/>
                </a:rPr>
                <a:t>valid</a:t>
              </a:r>
              <a:r>
                <a:rPr lang="hu-HU" sz="2400" kern="0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Verdana" panose="020B0604030504040204" pitchFamily="34" charset="0"/>
                  <a:ea typeface="Verdana" panose="020B0604030504040204" pitchFamily="34" charset="0"/>
                </a:rPr>
                <a:t> </a:t>
              </a:r>
              <a:r>
                <a:rPr lang="hu-HU" sz="2400" kern="0" dirty="0" err="1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Verdana" panose="020B0604030504040204" pitchFamily="34" charset="0"/>
                  <a:ea typeface="Verdana" panose="020B0604030504040204" pitchFamily="34" charset="0"/>
                </a:rPr>
                <a:t>for</a:t>
              </a:r>
              <a:endParaRPr lang="hu-HU" sz="2400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</p:grpSp>
      <p:grpSp>
        <p:nvGrpSpPr>
          <p:cNvPr id="6" name="Csoportba foglalás 5">
            <a:extLst>
              <a:ext uri="{FF2B5EF4-FFF2-40B4-BE49-F238E27FC236}">
                <a16:creationId xmlns:a16="http://schemas.microsoft.com/office/drawing/2014/main" id="{BEB692B0-EED7-408F-B30F-A2375643D131}"/>
              </a:ext>
            </a:extLst>
          </p:cNvPr>
          <p:cNvGrpSpPr/>
          <p:nvPr/>
        </p:nvGrpSpPr>
        <p:grpSpPr>
          <a:xfrm>
            <a:off x="395536" y="1916832"/>
            <a:ext cx="7920880" cy="4248472"/>
            <a:chOff x="611560" y="2276872"/>
            <a:chExt cx="7920880" cy="4248472"/>
          </a:xfrm>
        </p:grpSpPr>
        <p:sp>
          <p:nvSpPr>
            <p:cNvPr id="10" name="Téglalap 9"/>
            <p:cNvSpPr/>
            <p:nvPr/>
          </p:nvSpPr>
          <p:spPr>
            <a:xfrm>
              <a:off x="611560" y="2276872"/>
              <a:ext cx="7920880" cy="4248472"/>
            </a:xfrm>
            <a:prstGeom prst="rect">
              <a:avLst/>
            </a:prstGeom>
            <a:solidFill>
              <a:srgbClr val="FFFF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 dirty="0"/>
            </a:p>
          </p:txBody>
        </p:sp>
        <p:pic>
          <p:nvPicPr>
            <p:cNvPr id="24" name="Kép 23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959299" y="3952206"/>
              <a:ext cx="4429125" cy="628650"/>
            </a:xfrm>
            <a:prstGeom prst="rect">
              <a:avLst/>
            </a:prstGeom>
            <a:ln w="9525">
              <a:solidFill>
                <a:schemeClr val="tx1"/>
              </a:solidFill>
            </a:ln>
          </p:spPr>
        </p:pic>
        <p:sp>
          <p:nvSpPr>
            <p:cNvPr id="25" name="Szövegdoboz 24">
              <a:extLst>
                <a:ext uri="{FF2B5EF4-FFF2-40B4-BE49-F238E27FC236}">
                  <a16:creationId xmlns:a16="http://schemas.microsoft.com/office/drawing/2014/main" id="{89150498-C172-461F-A10F-7FE54B4187B1}"/>
                </a:ext>
              </a:extLst>
            </p:cNvPr>
            <p:cNvSpPr txBox="1"/>
            <p:nvPr/>
          </p:nvSpPr>
          <p:spPr>
            <a:xfrm>
              <a:off x="611560" y="2339316"/>
              <a:ext cx="1368152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buFont typeface="Arial Rounded MT Bold" pitchFamily="34"/>
                <a:buNone/>
              </a:pPr>
              <a:r>
                <a:rPr lang="hu-HU" b="1" kern="0" dirty="0" err="1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Verdana" panose="020B0604030504040204" pitchFamily="34" charset="0"/>
                  <a:ea typeface="Verdana" panose="020B0604030504040204" pitchFamily="34" charset="0"/>
                </a:rPr>
                <a:t>If</a:t>
              </a:r>
              <a:r>
                <a:rPr lang="hu-HU" b="1" kern="0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Verdana" panose="020B0604030504040204" pitchFamily="34" charset="0"/>
                  <a:ea typeface="Verdana" panose="020B0604030504040204" pitchFamily="34" charset="0"/>
                </a:rPr>
                <a:t> </a:t>
              </a:r>
              <a:r>
                <a:rPr lang="hu-HU" b="1" kern="0" dirty="0" err="1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Verdana" panose="020B0604030504040204" pitchFamily="34" charset="0"/>
                  <a:ea typeface="Verdana" panose="020B0604030504040204" pitchFamily="34" charset="0"/>
                </a:rPr>
                <a:t>any</a:t>
              </a:r>
              <a:r>
                <a:rPr lang="hu-HU" b="1" kern="0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Verdana" panose="020B0604030504040204" pitchFamily="34" charset="0"/>
                  <a:ea typeface="Verdana" panose="020B0604030504040204" pitchFamily="34" charset="0"/>
                </a:rPr>
                <a:t> of   </a:t>
              </a:r>
              <a:endParaRPr lang="hu-HU" sz="1800" b="1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26" name="Szövegdoboz 25">
              <a:extLst>
                <a:ext uri="{FF2B5EF4-FFF2-40B4-BE49-F238E27FC236}">
                  <a16:creationId xmlns:a16="http://schemas.microsoft.com/office/drawing/2014/main" id="{58790195-85CF-4B3E-A014-05321FF8D330}"/>
                </a:ext>
              </a:extLst>
            </p:cNvPr>
            <p:cNvSpPr txBox="1"/>
            <p:nvPr/>
          </p:nvSpPr>
          <p:spPr>
            <a:xfrm>
              <a:off x="4499992" y="3419436"/>
              <a:ext cx="3594819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buFont typeface="Arial Rounded MT Bold" pitchFamily="34"/>
                <a:buNone/>
              </a:pPr>
              <a:r>
                <a:rPr lang="hu-HU" b="1" kern="0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Verdana" panose="020B0604030504040204" pitchFamily="34" charset="0"/>
                  <a:ea typeface="Verdana" panose="020B0604030504040204" pitchFamily="34" charset="0"/>
                </a:rPr>
                <a:t>is </a:t>
              </a:r>
              <a:r>
                <a:rPr lang="hu-HU" b="1" kern="0" dirty="0" err="1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Verdana" panose="020B0604030504040204" pitchFamily="34" charset="0"/>
                  <a:ea typeface="Verdana" panose="020B0604030504040204" pitchFamily="34" charset="0"/>
                </a:rPr>
                <a:t>statistically</a:t>
              </a:r>
              <a:r>
                <a:rPr lang="hu-HU" b="1" kern="0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Verdana" panose="020B0604030504040204" pitchFamily="34" charset="0"/>
                  <a:ea typeface="Verdana" panose="020B0604030504040204" pitchFamily="34" charset="0"/>
                </a:rPr>
                <a:t> </a:t>
              </a:r>
              <a:r>
                <a:rPr lang="hu-HU" b="1" kern="0" dirty="0" err="1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Verdana" panose="020B0604030504040204" pitchFamily="34" charset="0"/>
                  <a:ea typeface="Verdana" panose="020B0604030504040204" pitchFamily="34" charset="0"/>
                </a:rPr>
                <a:t>significant</a:t>
              </a:r>
              <a:r>
                <a:rPr lang="hu-HU" b="1" kern="0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Verdana" panose="020B0604030504040204" pitchFamily="34" charset="0"/>
                  <a:ea typeface="Verdana" panose="020B0604030504040204" pitchFamily="34" charset="0"/>
                </a:rPr>
                <a:t>  </a:t>
              </a:r>
              <a:r>
                <a:rPr lang="hu-HU" b="1" kern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Verdana" panose="020B0604030504040204" pitchFamily="34" charset="0"/>
                  <a:ea typeface="Verdana" panose="020B0604030504040204" pitchFamily="34" charset="0"/>
                </a:rPr>
                <a:t> </a:t>
              </a:r>
              <a:endParaRPr lang="hu-HU" sz="1800" b="1" kern="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pic>
          <p:nvPicPr>
            <p:cNvPr id="3" name="Kép 2">
              <a:extLst>
                <a:ext uri="{FF2B5EF4-FFF2-40B4-BE49-F238E27FC236}">
                  <a16:creationId xmlns:a16="http://schemas.microsoft.com/office/drawing/2014/main" id="{E37AFE79-3762-4C2B-871F-905DEEF8F24F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773544" y="2807480"/>
              <a:ext cx="2911092" cy="1684166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pic>
          <p:nvPicPr>
            <p:cNvPr id="5" name="Kép 4">
              <a:extLst>
                <a:ext uri="{FF2B5EF4-FFF2-40B4-BE49-F238E27FC236}">
                  <a16:creationId xmlns:a16="http://schemas.microsoft.com/office/drawing/2014/main" id="{09C7FC6B-757C-4081-AF32-AE6A037999B9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906905" y="4653136"/>
              <a:ext cx="2644369" cy="1615580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</p:grpSp>
      <p:pic>
        <p:nvPicPr>
          <p:cNvPr id="12" name="Kép 11">
            <a:extLst>
              <a:ext uri="{FF2B5EF4-FFF2-40B4-BE49-F238E27FC236}">
                <a16:creationId xmlns:a16="http://schemas.microsoft.com/office/drawing/2014/main" id="{B826EA45-7A52-4A0F-BB5C-00CBD5C3890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779912" y="1930060"/>
            <a:ext cx="4511431" cy="1066892"/>
          </a:xfrm>
          <a:prstGeom prst="rect">
            <a:avLst/>
          </a:prstGeom>
          <a:ln w="28575">
            <a:solidFill>
              <a:srgbClr val="FFC000"/>
            </a:solidFill>
          </a:ln>
        </p:spPr>
      </p:pic>
      <p:pic>
        <p:nvPicPr>
          <p:cNvPr id="4" name="Kép 3">
            <a:extLst>
              <a:ext uri="{FF2B5EF4-FFF2-40B4-BE49-F238E27FC236}">
                <a16:creationId xmlns:a16="http://schemas.microsoft.com/office/drawing/2014/main" id="{699B6DBB-59CE-483B-A6C0-A323A7DF72F5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95536" y="5733256"/>
            <a:ext cx="7920880" cy="11110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62982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4" name="Cím 1"/>
          <p:cNvSpPr>
            <a:spLocks noGrp="1"/>
          </p:cNvSpPr>
          <p:nvPr>
            <p:ph type="title"/>
          </p:nvPr>
        </p:nvSpPr>
        <p:spPr>
          <a:xfrm>
            <a:off x="0" y="42863"/>
            <a:ext cx="9144000" cy="577825"/>
          </a:xfrm>
        </p:spPr>
        <p:txBody>
          <a:bodyPr>
            <a:normAutofit/>
          </a:bodyPr>
          <a:lstStyle/>
          <a:p>
            <a:pPr algn="ctr" eaLnBrk="1" hangingPunct="1">
              <a:buNone/>
            </a:pPr>
            <a:r>
              <a:rPr lang="hu-HU" b="1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Levy</a:t>
            </a:r>
            <a:r>
              <a:rPr lang="hu-HU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b="1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generalized</a:t>
            </a:r>
            <a:r>
              <a:rPr lang="hu-HU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b="1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Bialas-Bzdak</a:t>
            </a:r>
            <a:r>
              <a:rPr lang="hu-HU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b="1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Model</a:t>
            </a:r>
            <a:endParaRPr lang="hu-HU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7" name="Cím 1"/>
          <p:cNvSpPr txBox="1">
            <a:spLocks/>
          </p:cNvSpPr>
          <p:nvPr/>
        </p:nvSpPr>
        <p:spPr>
          <a:xfrm>
            <a:off x="3372" y="692696"/>
            <a:ext cx="9144000" cy="576064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ctr" anchorCtr="0" compatLnSpc="1">
            <a:normAutofit/>
          </a:bodyPr>
          <a:lstStyle>
            <a:defPPr lvl="0">
              <a:buClr>
                <a:srgbClr val="FF9900"/>
              </a:buClr>
              <a:buSzPct val="100000"/>
              <a:buFont typeface="Arial Rounded MT Bold" pitchFamily="34"/>
              <a:buNone/>
              <a:defRPr/>
            </a:defPPr>
            <a:lvl1pPr marL="0" marR="0" lvl="0" indent="0" algn="ctr" rtl="0" hangingPunct="1">
              <a:lnSpc>
                <a:spcPct val="97000"/>
              </a:lnSpc>
              <a:spcBef>
                <a:spcPts val="0"/>
              </a:spcBef>
              <a:spcAft>
                <a:spcPts val="0"/>
              </a:spcAft>
              <a:buClr>
                <a:srgbClr val="FF9900"/>
              </a:buClr>
              <a:buSzPct val="100000"/>
              <a:buFont typeface="Arial Rounded MT Bold" pitchFamily="34"/>
              <a:buChar char="•"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lang="hu-HU" sz="3200" b="1" i="0" u="none" strike="noStrike" baseline="0">
                <a:ln>
                  <a:noFill/>
                </a:ln>
                <a:solidFill>
                  <a:srgbClr val="FFFF00"/>
                </a:solidFill>
                <a:latin typeface="Verdana" pitchFamily="34"/>
                <a:ea typeface="Arial" pitchFamily="34"/>
                <a:cs typeface="Arial" pitchFamily="34"/>
              </a:defRPr>
            </a:lvl1pPr>
            <a:lvl2pPr lvl="1">
              <a:buSzPct val="45000"/>
              <a:buFont typeface="StarSymbol"/>
              <a:buChar char="●"/>
              <a:defRPr/>
            </a:lvl2pPr>
            <a:lvl3pPr lvl="2">
              <a:buSzPct val="45000"/>
              <a:buFont typeface="StarSymbol"/>
              <a:buChar char="●"/>
              <a:defRPr/>
            </a:lvl3pPr>
            <a:lvl4pPr lvl="3">
              <a:buSzPct val="45000"/>
              <a:buFont typeface="StarSymbol"/>
              <a:buChar char="●"/>
              <a:defRPr/>
            </a:lvl4pPr>
            <a:lvl5pPr lvl="4">
              <a:buSzPct val="45000"/>
              <a:buFont typeface="StarSymbol"/>
              <a:buChar char="●"/>
              <a:defRPr/>
            </a:lvl5pPr>
            <a:lvl6pPr lvl="5">
              <a:buSzPct val="45000"/>
              <a:buFont typeface="StarSymbol"/>
              <a:buChar char="●"/>
              <a:defRPr/>
            </a:lvl6pPr>
            <a:lvl7pPr lvl="6">
              <a:buSzPct val="45000"/>
              <a:buFont typeface="StarSymbol"/>
              <a:buChar char="●"/>
              <a:defRPr/>
            </a:lvl7pPr>
            <a:lvl8pPr lvl="7">
              <a:buSzPct val="45000"/>
              <a:buFont typeface="StarSymbol"/>
              <a:buChar char="●"/>
              <a:defRPr/>
            </a:lvl8pPr>
            <a:lvl9pPr lvl="8">
              <a:buSzPct val="45000"/>
              <a:buFont typeface="StarSymbol"/>
              <a:buChar char="●"/>
              <a:defRPr/>
            </a:lvl9pPr>
          </a:lstStyle>
          <a:p>
            <a:pPr>
              <a:buFont typeface="Arial Rounded MT Bold" pitchFamily="34"/>
              <a:buNone/>
            </a:pPr>
            <a:r>
              <a:rPr lang="hu-HU" sz="2400" kern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Simple</a:t>
            </a:r>
            <a:r>
              <a:rPr lang="hu-HU" sz="2400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sz="2400" kern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results</a:t>
            </a:r>
            <a:r>
              <a:rPr lang="hu-HU" sz="2400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sz="2400" kern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at</a:t>
            </a:r>
            <a:r>
              <a:rPr lang="hu-HU" sz="2400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sz="2400" kern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small</a:t>
            </a:r>
            <a:r>
              <a:rPr lang="hu-HU" sz="2400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-t:</a:t>
            </a:r>
          </a:p>
        </p:txBody>
      </p:sp>
      <p:sp>
        <p:nvSpPr>
          <p:cNvPr id="9" name="Szövegdoboz 8"/>
          <p:cNvSpPr txBox="1"/>
          <p:nvPr/>
        </p:nvSpPr>
        <p:spPr>
          <a:xfrm>
            <a:off x="8689519" y="5589240"/>
            <a:ext cx="437811" cy="2785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24942F06-CD1F-46D5-ABA6-6E76DB6D1968}" type="slidenum">
              <a:rPr lang="hu-HU" sz="1210" b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 algn="ctr"/>
              <a:t>28</a:t>
            </a:fld>
            <a:endParaRPr lang="en-US" sz="121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3" name="Kép 2">
            <a:extLst>
              <a:ext uri="{FF2B5EF4-FFF2-40B4-BE49-F238E27FC236}">
                <a16:creationId xmlns:a16="http://schemas.microsoft.com/office/drawing/2014/main" id="{E050E082-283A-4E24-98EE-5FCAE055D7F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38517" y="1251656"/>
            <a:ext cx="4922947" cy="784928"/>
          </a:xfrm>
          <a:prstGeom prst="rect">
            <a:avLst/>
          </a:prstGeom>
        </p:spPr>
      </p:pic>
      <p:pic>
        <p:nvPicPr>
          <p:cNvPr id="5" name="Kép 4">
            <a:extLst>
              <a:ext uri="{FF2B5EF4-FFF2-40B4-BE49-F238E27FC236}">
                <a16:creationId xmlns:a16="http://schemas.microsoft.com/office/drawing/2014/main" id="{0FDD5DA2-8742-4D8E-BE46-F0C1557B29A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269" y="2078842"/>
            <a:ext cx="9144000" cy="906424"/>
          </a:xfrm>
          <a:prstGeom prst="rect">
            <a:avLst/>
          </a:prstGeom>
        </p:spPr>
      </p:pic>
      <p:pic>
        <p:nvPicPr>
          <p:cNvPr id="15" name="Kép 14">
            <a:extLst>
              <a:ext uri="{FF2B5EF4-FFF2-40B4-BE49-F238E27FC236}">
                <a16:creationId xmlns:a16="http://schemas.microsoft.com/office/drawing/2014/main" id="{E9AD4179-A2F5-49C5-BC34-0DB69F564E7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652006" y="3633785"/>
            <a:ext cx="3939881" cy="731583"/>
          </a:xfrm>
          <a:prstGeom prst="rect">
            <a:avLst/>
          </a:prstGeom>
        </p:spPr>
      </p:pic>
      <p:pic>
        <p:nvPicPr>
          <p:cNvPr id="17" name="Kép 16">
            <a:extLst>
              <a:ext uri="{FF2B5EF4-FFF2-40B4-BE49-F238E27FC236}">
                <a16:creationId xmlns:a16="http://schemas.microsoft.com/office/drawing/2014/main" id="{5FE8F3A3-4A81-4B98-8725-9F52B685557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452149" y="3050423"/>
            <a:ext cx="2095682" cy="518205"/>
          </a:xfrm>
          <a:prstGeom prst="rect">
            <a:avLst/>
          </a:prstGeom>
        </p:spPr>
      </p:pic>
      <p:pic>
        <p:nvPicPr>
          <p:cNvPr id="20" name="Kép 19">
            <a:extLst>
              <a:ext uri="{FF2B5EF4-FFF2-40B4-BE49-F238E27FC236}">
                <a16:creationId xmlns:a16="http://schemas.microsoft.com/office/drawing/2014/main" id="{59877B2C-677A-46AB-9FFC-FB476D5D6EB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918728" y="4432261"/>
            <a:ext cx="3406435" cy="807790"/>
          </a:xfrm>
          <a:prstGeom prst="rect">
            <a:avLst/>
          </a:prstGeom>
        </p:spPr>
      </p:pic>
      <p:sp>
        <p:nvSpPr>
          <p:cNvPr id="27" name="Cím 1">
            <a:extLst>
              <a:ext uri="{FF2B5EF4-FFF2-40B4-BE49-F238E27FC236}">
                <a16:creationId xmlns:a16="http://schemas.microsoft.com/office/drawing/2014/main" id="{DF11FFBE-C3ED-4D70-813E-98CBE36E544E}"/>
              </a:ext>
            </a:extLst>
          </p:cNvPr>
          <p:cNvSpPr txBox="1">
            <a:spLocks/>
          </p:cNvSpPr>
          <p:nvPr/>
        </p:nvSpPr>
        <p:spPr>
          <a:xfrm>
            <a:off x="-16670" y="5157192"/>
            <a:ext cx="9144000" cy="1009873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ctr" anchorCtr="0" compatLnSpc="1">
            <a:normAutofit/>
          </a:bodyPr>
          <a:lstStyle>
            <a:defPPr lvl="0">
              <a:buClr>
                <a:srgbClr val="FF9900"/>
              </a:buClr>
              <a:buSzPct val="100000"/>
              <a:buFont typeface="Arial Rounded MT Bold" pitchFamily="34"/>
              <a:buNone/>
              <a:defRPr/>
            </a:defPPr>
            <a:lvl1pPr marL="0" marR="0" lvl="0" indent="0" algn="ctr" rtl="0" hangingPunct="1">
              <a:lnSpc>
                <a:spcPct val="97000"/>
              </a:lnSpc>
              <a:spcBef>
                <a:spcPts val="0"/>
              </a:spcBef>
              <a:spcAft>
                <a:spcPts val="0"/>
              </a:spcAft>
              <a:buClr>
                <a:srgbClr val="FF9900"/>
              </a:buClr>
              <a:buSzPct val="100000"/>
              <a:buFont typeface="Arial Rounded MT Bold" pitchFamily="34"/>
              <a:buChar char="•"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lang="hu-HU" sz="3200" b="1" i="0" u="none" strike="noStrike" baseline="0">
                <a:ln>
                  <a:noFill/>
                </a:ln>
                <a:solidFill>
                  <a:srgbClr val="FFFF00"/>
                </a:solidFill>
                <a:latin typeface="Verdana" pitchFamily="34"/>
                <a:ea typeface="Arial" pitchFamily="34"/>
                <a:cs typeface="Arial" pitchFamily="34"/>
              </a:defRPr>
            </a:lvl1pPr>
            <a:lvl2pPr lvl="1">
              <a:buSzPct val="45000"/>
              <a:buFont typeface="StarSymbol"/>
              <a:buChar char="●"/>
              <a:defRPr/>
            </a:lvl2pPr>
            <a:lvl3pPr lvl="2">
              <a:buSzPct val="45000"/>
              <a:buFont typeface="StarSymbol"/>
              <a:buChar char="●"/>
              <a:defRPr/>
            </a:lvl3pPr>
            <a:lvl4pPr lvl="3">
              <a:buSzPct val="45000"/>
              <a:buFont typeface="StarSymbol"/>
              <a:buChar char="●"/>
              <a:defRPr/>
            </a:lvl4pPr>
            <a:lvl5pPr lvl="4">
              <a:buSzPct val="45000"/>
              <a:buFont typeface="StarSymbol"/>
              <a:buChar char="●"/>
              <a:defRPr/>
            </a:lvl5pPr>
            <a:lvl6pPr lvl="5">
              <a:buSzPct val="45000"/>
              <a:buFont typeface="StarSymbol"/>
              <a:buChar char="●"/>
              <a:defRPr/>
            </a:lvl6pPr>
            <a:lvl7pPr lvl="6">
              <a:buSzPct val="45000"/>
              <a:buFont typeface="StarSymbol"/>
              <a:buChar char="●"/>
              <a:defRPr/>
            </a:lvl7pPr>
            <a:lvl8pPr lvl="7">
              <a:buSzPct val="45000"/>
              <a:buFont typeface="StarSymbol"/>
              <a:buChar char="●"/>
              <a:defRPr/>
            </a:lvl8pPr>
            <a:lvl9pPr lvl="8">
              <a:buSzPct val="45000"/>
              <a:buFont typeface="StarSymbol"/>
              <a:buChar char="●"/>
              <a:defRPr/>
            </a:lvl9pPr>
          </a:lstStyle>
          <a:p>
            <a:pPr>
              <a:buFont typeface="Arial Rounded MT Bold" pitchFamily="34"/>
              <a:buNone/>
            </a:pPr>
            <a:r>
              <a:rPr lang="hu-HU" sz="2400" kern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From</a:t>
            </a:r>
            <a:r>
              <a:rPr lang="hu-HU" sz="2400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sz="2400" kern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data</a:t>
            </a:r>
            <a:r>
              <a:rPr lang="hu-HU" sz="2400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sz="2400" kern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fits</a:t>
            </a:r>
            <a:r>
              <a:rPr lang="hu-HU" sz="2400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: </a:t>
            </a:r>
            <a:r>
              <a:rPr lang="hu-HU" sz="2400" kern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R</a:t>
            </a:r>
            <a:r>
              <a:rPr lang="hu-HU" sz="2400" kern="0" baseline="-250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q</a:t>
            </a:r>
            <a:r>
              <a:rPr lang="hu-HU" sz="2400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, </a:t>
            </a:r>
            <a:r>
              <a:rPr lang="hu-HU" sz="2400" kern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R</a:t>
            </a:r>
            <a:r>
              <a:rPr lang="hu-HU" sz="2400" kern="0" baseline="-250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d</a:t>
            </a:r>
            <a:r>
              <a:rPr lang="hu-HU" sz="2400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, </a:t>
            </a:r>
            <a:r>
              <a:rPr lang="hu-HU" sz="2400" kern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R</a:t>
            </a:r>
            <a:r>
              <a:rPr lang="hu-HU" sz="2400" kern="0" baseline="-250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qd</a:t>
            </a:r>
            <a:r>
              <a:rPr lang="hu-HU" sz="2400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, </a:t>
            </a:r>
            <a:r>
              <a:rPr lang="hu-HU" sz="2400" kern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mbol" panose="05050102010706020507" pitchFamily="18" charset="2"/>
                <a:ea typeface="Verdana" panose="020B0604030504040204" pitchFamily="34" charset="0"/>
              </a:rPr>
              <a:t>a</a:t>
            </a:r>
            <a:r>
              <a:rPr lang="hu-HU" sz="2400" kern="0" baseline="-250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L</a:t>
            </a:r>
            <a:r>
              <a:rPr lang="hu-HU" sz="2400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is </a:t>
            </a:r>
            <a:r>
              <a:rPr lang="hu-HU" sz="2400" kern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same</a:t>
            </a:r>
            <a:r>
              <a:rPr lang="hu-HU" sz="2400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in pp and </a:t>
            </a:r>
            <a:r>
              <a:rPr lang="hu-HU" sz="2400" kern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pbarb</a:t>
            </a:r>
            <a:endParaRPr lang="hu-HU" sz="2400" kern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>
              <a:buFont typeface="Arial Rounded MT Bold" pitchFamily="34"/>
              <a:buNone/>
            </a:pPr>
            <a:r>
              <a:rPr lang="hu-HU" sz="2400" kern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But</a:t>
            </a:r>
            <a:r>
              <a:rPr lang="hu-HU" sz="2400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!  </a:t>
            </a:r>
          </a:p>
        </p:txBody>
      </p:sp>
      <p:pic>
        <p:nvPicPr>
          <p:cNvPr id="28" name="Kép 27">
            <a:extLst>
              <a:ext uri="{FF2B5EF4-FFF2-40B4-BE49-F238E27FC236}">
                <a16:creationId xmlns:a16="http://schemas.microsoft.com/office/drawing/2014/main" id="{ED6015DB-E15D-4127-80C6-8A5001DCFD17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563888" y="6144125"/>
            <a:ext cx="2438611" cy="4953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62862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27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Kép 2">
            <a:extLst>
              <a:ext uri="{FF2B5EF4-FFF2-40B4-BE49-F238E27FC236}">
                <a16:creationId xmlns:a16="http://schemas.microsoft.com/office/drawing/2014/main" id="{C2E8C5F7-E948-40B1-A637-03CE05F78DC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1048" y="1263402"/>
            <a:ext cx="7871392" cy="5549974"/>
          </a:xfrm>
          <a:prstGeom prst="rect">
            <a:avLst/>
          </a:prstGeom>
        </p:spPr>
      </p:pic>
      <p:pic>
        <p:nvPicPr>
          <p:cNvPr id="4" name="Kép 3">
            <a:extLst>
              <a:ext uri="{FF2B5EF4-FFF2-40B4-BE49-F238E27FC236}">
                <a16:creationId xmlns:a16="http://schemas.microsoft.com/office/drawing/2014/main" id="{D9C24C33-D96E-4C6D-AAFE-AB400D96817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7342" y="44624"/>
            <a:ext cx="8009314" cy="1158340"/>
          </a:xfrm>
          <a:prstGeom prst="rect">
            <a:avLst/>
          </a:prstGeom>
        </p:spPr>
      </p:pic>
      <p:pic>
        <p:nvPicPr>
          <p:cNvPr id="5" name="Kép 4">
            <a:extLst>
              <a:ext uri="{FF2B5EF4-FFF2-40B4-BE49-F238E27FC236}">
                <a16:creationId xmlns:a16="http://schemas.microsoft.com/office/drawing/2014/main" id="{4CB27ED8-31CB-4348-970A-D4B92B3F29C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44008" y="836712"/>
            <a:ext cx="4624651" cy="1093667"/>
          </a:xfrm>
          <a:prstGeom prst="rect">
            <a:avLst/>
          </a:prstGeom>
          <a:ln w="28575">
            <a:solidFill>
              <a:srgbClr val="FFC000"/>
            </a:solidFill>
          </a:ln>
        </p:spPr>
      </p:pic>
    </p:spTree>
    <p:extLst>
      <p:ext uri="{BB962C8B-B14F-4D97-AF65-F5344CB8AC3E}">
        <p14:creationId xmlns:p14="http://schemas.microsoft.com/office/powerpoint/2010/main" val="29275113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Csoportba foglalás 1"/>
          <p:cNvGrpSpPr/>
          <p:nvPr/>
        </p:nvGrpSpPr>
        <p:grpSpPr>
          <a:xfrm>
            <a:off x="0" y="116632"/>
            <a:ext cx="9144000" cy="813988"/>
            <a:chOff x="0" y="-128189"/>
            <a:chExt cx="9144000" cy="813988"/>
          </a:xfrm>
        </p:grpSpPr>
        <p:sp>
          <p:nvSpPr>
            <p:cNvPr id="3" name="Szabadkézi sokszög 2"/>
            <p:cNvSpPr/>
            <p:nvPr/>
          </p:nvSpPr>
          <p:spPr>
            <a:xfrm>
              <a:off x="0" y="0"/>
              <a:ext cx="9144000" cy="685799"/>
            </a:xfrm>
            <a:custGeom>
              <a:avLst>
                <a:gd name="f0" fmla="val 41"/>
              </a:avLst>
              <a:gdLst>
                <a:gd name="f1" fmla="val 10800000"/>
                <a:gd name="f2" fmla="val 5400000"/>
                <a:gd name="f3" fmla="val 1620000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val 45"/>
                <a:gd name="f10" fmla="val 10800"/>
                <a:gd name="f11" fmla="val -2147483647"/>
                <a:gd name="f12" fmla="val 2147483647"/>
                <a:gd name="f13" fmla="abs f4"/>
                <a:gd name="f14" fmla="abs f5"/>
                <a:gd name="f15" fmla="abs f6"/>
                <a:gd name="f16" fmla="*/ f8 1 180"/>
                <a:gd name="f17" fmla="pin 0 f0 10800"/>
                <a:gd name="f18" fmla="+- 0 0 f2"/>
                <a:gd name="f19" fmla="?: f13 f4 1"/>
                <a:gd name="f20" fmla="?: f14 f5 1"/>
                <a:gd name="f21" fmla="?: f15 f6 1"/>
                <a:gd name="f22" fmla="*/ f9 f16 1"/>
                <a:gd name="f23" fmla="+- f7 f17 0"/>
                <a:gd name="f24" fmla="*/ f19 1 21600"/>
                <a:gd name="f25" fmla="*/ f20 1 21600"/>
                <a:gd name="f26" fmla="*/ 21600 f19 1"/>
                <a:gd name="f27" fmla="*/ 21600 f20 1"/>
                <a:gd name="f28" fmla="+- 0 0 f22"/>
                <a:gd name="f29" fmla="min f25 f24"/>
                <a:gd name="f30" fmla="*/ f26 1 f21"/>
                <a:gd name="f31" fmla="*/ f27 1 f21"/>
                <a:gd name="f32" fmla="*/ f28 f1 1"/>
                <a:gd name="f33" fmla="*/ f32 1 f8"/>
                <a:gd name="f34" fmla="+- f31 0 f17"/>
                <a:gd name="f35" fmla="+- f30 0 f17"/>
                <a:gd name="f36" fmla="*/ f17 f29 1"/>
                <a:gd name="f37" fmla="*/ f7 f29 1"/>
                <a:gd name="f38" fmla="*/ f23 f29 1"/>
                <a:gd name="f39" fmla="*/ f31 f29 1"/>
                <a:gd name="f40" fmla="*/ f30 f29 1"/>
                <a:gd name="f41" fmla="+- f33 0 f2"/>
                <a:gd name="f42" fmla="+- f37 0 f38"/>
                <a:gd name="f43" fmla="+- f38 0 f37"/>
                <a:gd name="f44" fmla="*/ f34 f29 1"/>
                <a:gd name="f45" fmla="*/ f35 f29 1"/>
                <a:gd name="f46" fmla="cos 1 f41"/>
                <a:gd name="f47" fmla="abs f42"/>
                <a:gd name="f48" fmla="abs f43"/>
                <a:gd name="f49" fmla="?: f42 f18 f2"/>
                <a:gd name="f50" fmla="?: f42 f2 f18"/>
                <a:gd name="f51" fmla="?: f42 f3 f2"/>
                <a:gd name="f52" fmla="?: f42 f2 f3"/>
                <a:gd name="f53" fmla="+- f39 0 f44"/>
                <a:gd name="f54" fmla="?: f43 f18 f2"/>
                <a:gd name="f55" fmla="?: f43 f2 f18"/>
                <a:gd name="f56" fmla="+- f40 0 f45"/>
                <a:gd name="f57" fmla="+- f44 0 f39"/>
                <a:gd name="f58" fmla="+- f45 0 f40"/>
                <a:gd name="f59" fmla="?: f42 0 f1"/>
                <a:gd name="f60" fmla="?: f42 f1 0"/>
                <a:gd name="f61" fmla="+- 0 0 f46"/>
                <a:gd name="f62" fmla="?: f42 f52 f51"/>
                <a:gd name="f63" fmla="?: f42 f51 f52"/>
                <a:gd name="f64" fmla="?: f43 f50 f49"/>
                <a:gd name="f65" fmla="abs f53"/>
                <a:gd name="f66" fmla="?: f53 0 f1"/>
                <a:gd name="f67" fmla="?: f53 f1 0"/>
                <a:gd name="f68" fmla="?: f53 f54 f55"/>
                <a:gd name="f69" fmla="abs f56"/>
                <a:gd name="f70" fmla="abs f57"/>
                <a:gd name="f71" fmla="?: f56 f18 f2"/>
                <a:gd name="f72" fmla="?: f56 f2 f18"/>
                <a:gd name="f73" fmla="?: f56 f3 f2"/>
                <a:gd name="f74" fmla="?: f56 f2 f3"/>
                <a:gd name="f75" fmla="abs f58"/>
                <a:gd name="f76" fmla="?: f58 f18 f2"/>
                <a:gd name="f77" fmla="?: f58 f2 f18"/>
                <a:gd name="f78" fmla="?: f58 f60 f59"/>
                <a:gd name="f79" fmla="?: f58 f59 f60"/>
                <a:gd name="f80" fmla="*/ f17 f61 1"/>
                <a:gd name="f81" fmla="?: f43 f63 f62"/>
                <a:gd name="f82" fmla="?: f43 f67 f66"/>
                <a:gd name="f83" fmla="?: f43 f66 f67"/>
                <a:gd name="f84" fmla="?: f56 f74 f73"/>
                <a:gd name="f85" fmla="?: f56 f73 f74"/>
                <a:gd name="f86" fmla="?: f57 f72 f71"/>
                <a:gd name="f87" fmla="?: f42 f78 f79"/>
                <a:gd name="f88" fmla="?: f42 f76 f77"/>
                <a:gd name="f89" fmla="*/ f80 3163 1"/>
                <a:gd name="f90" fmla="?: f53 f82 f83"/>
                <a:gd name="f91" fmla="?: f57 f85 f84"/>
                <a:gd name="f92" fmla="*/ f89 1 7636"/>
                <a:gd name="f93" fmla="+- f7 f92 0"/>
                <a:gd name="f94" fmla="+- f30 0 f92"/>
                <a:gd name="f95" fmla="+- f31 0 f92"/>
                <a:gd name="f96" fmla="*/ f93 f29 1"/>
                <a:gd name="f97" fmla="*/ f94 f29 1"/>
                <a:gd name="f98" fmla="*/ f95 f29 1"/>
              </a:gdLst>
              <a:ahLst>
                <a:ahXY gdRefX="f0" minX="f7" maxX="f10">
                  <a:pos x="f36" y="f37"/>
                </a:ahXY>
              </a:ahLst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96" t="f96" r="f97" b="f98"/>
              <a:pathLst>
                <a:path>
                  <a:moveTo>
                    <a:pt x="f38" y="f37"/>
                  </a:moveTo>
                  <a:arcTo wR="f47" hR="f48" stAng="f81" swAng="f64"/>
                  <a:lnTo>
                    <a:pt x="f37" y="f44"/>
                  </a:lnTo>
                  <a:arcTo wR="f48" hR="f65" stAng="f90" swAng="f68"/>
                  <a:lnTo>
                    <a:pt x="f45" y="f39"/>
                  </a:lnTo>
                  <a:arcTo wR="f69" hR="f70" stAng="f91" swAng="f86"/>
                  <a:lnTo>
                    <a:pt x="f40" y="f38"/>
                  </a:lnTo>
                  <a:arcTo wR="f75" hR="f47" stAng="f87" swAng="f88"/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none" lIns="90000" tIns="46800" rIns="90000" bIns="46800" anchor="ctr" anchorCtr="0" compatLnSpc="0"/>
            <a:lstStyle/>
            <a:p>
              <a:pPr lvl="0" rtl="0" hangingPunct="0">
                <a:buNone/>
                <a:tabLst/>
              </a:pPr>
              <a:endParaRPr lang="hu-HU" sz="2400">
                <a:latin typeface="Times New Roman" pitchFamily="18"/>
                <a:ea typeface="Arial Unicode MS" pitchFamily="2"/>
                <a:cs typeface="Tahoma" pitchFamily="2"/>
              </a:endParaRPr>
            </a:p>
          </p:txBody>
        </p:sp>
        <p:sp>
          <p:nvSpPr>
            <p:cNvPr id="4" name="Szabadkézi sokszög 3"/>
            <p:cNvSpPr/>
            <p:nvPr/>
          </p:nvSpPr>
          <p:spPr>
            <a:xfrm>
              <a:off x="0" y="-128189"/>
              <a:ext cx="9144000" cy="436402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0" tIns="0" rIns="0" bIns="0" anchor="ctr" anchorCtr="0" compatLnSpc="0">
              <a:spAutoFit/>
            </a:bodyPr>
            <a:lstStyle/>
            <a:p>
              <a:pPr marL="190440" marR="0" lvl="0" indent="-190440" algn="ctr" rtl="0" hangingPunct="1">
                <a:lnSpc>
                  <a:spcPct val="100000"/>
                </a:lnSpc>
                <a:buNone/>
                <a:tabLst/>
              </a:pPr>
              <a:r>
                <a:rPr lang="hu-HU" sz="2800" b="1" cap="all" dirty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 </a:t>
              </a:r>
            </a:p>
          </p:txBody>
        </p:sp>
      </p:grpSp>
      <p:sp>
        <p:nvSpPr>
          <p:cNvPr id="19" name="Cím 1"/>
          <p:cNvSpPr txBox="1">
            <a:spLocks/>
          </p:cNvSpPr>
          <p:nvPr/>
        </p:nvSpPr>
        <p:spPr>
          <a:xfrm>
            <a:off x="0" y="42863"/>
            <a:ext cx="9144000" cy="719137"/>
          </a:xfrm>
          <a:prstGeom prst="rect">
            <a:avLst/>
          </a:prstGeom>
        </p:spPr>
        <p:txBody>
          <a:bodyPr>
            <a:normAutofit/>
          </a:bodyPr>
          <a:lstStyle>
            <a:lvl1pPr marL="0" marR="0" lvl="0" indent="0" algn="ctr" rtl="0" hangingPunct="1">
              <a:lnSpc>
                <a:spcPct val="97000"/>
              </a:lnSpc>
              <a:spcBef>
                <a:spcPts val="0"/>
              </a:spcBef>
              <a:spcAft>
                <a:spcPts val="0"/>
              </a:spcAft>
              <a:buFontTx/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lang="hu-HU" sz="3200" b="1" i="0" u="none" strike="noStrike" baseline="0">
                <a:ln>
                  <a:noFill/>
                </a:ln>
                <a:solidFill>
                  <a:srgbClr val="FFFF00"/>
                </a:solidFill>
                <a:latin typeface="Verdana" pitchFamily="34"/>
                <a:ea typeface="Arial" pitchFamily="34"/>
                <a:cs typeface="Arial" pitchFamily="34"/>
              </a:defRPr>
            </a:lvl1pPr>
          </a:lstStyle>
          <a:p>
            <a:r>
              <a:rPr lang="hu-HU" kern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Odderon</a:t>
            </a:r>
            <a:r>
              <a:rPr lang="hu-HU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: </a:t>
            </a:r>
            <a:r>
              <a:rPr lang="hu-HU" kern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elusive</a:t>
            </a:r>
            <a:r>
              <a:rPr lang="hu-HU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kern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experimentally</a:t>
            </a:r>
            <a:endParaRPr lang="hu-HU" kern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0" name="Szövegdoboz 9"/>
          <p:cNvSpPr txBox="1"/>
          <p:nvPr/>
        </p:nvSpPr>
        <p:spPr>
          <a:xfrm>
            <a:off x="8689519" y="5589240"/>
            <a:ext cx="437811" cy="2785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24942F06-CD1F-46D5-ABA6-6E76DB6D1968}" type="slidenum">
              <a:rPr lang="hu-HU" sz="1210" b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 algn="ctr"/>
              <a:t>3</a:t>
            </a:fld>
            <a:endParaRPr lang="en-US" sz="121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1" name="Szabadkézi sokszög 10"/>
          <p:cNvSpPr/>
          <p:nvPr/>
        </p:nvSpPr>
        <p:spPr>
          <a:xfrm>
            <a:off x="0" y="709025"/>
            <a:ext cx="9144000" cy="710067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Odderon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search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at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ISR: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indication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but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no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conclusive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result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</a:p>
          <a:p>
            <a:pPr marL="152280" lvl="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Breakstone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et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al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,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Phys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.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Rev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. Lett. 54, 2180 (</a:t>
            </a:r>
            <a:r>
              <a:rPr lang="hu-HU" sz="2000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1985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): CL = 99.9 %</a:t>
            </a:r>
          </a:p>
        </p:txBody>
      </p:sp>
      <p:sp>
        <p:nvSpPr>
          <p:cNvPr id="21" name="Szabadkézi sokszög 20"/>
          <p:cNvSpPr/>
          <p:nvPr/>
        </p:nvSpPr>
        <p:spPr>
          <a:xfrm>
            <a:off x="-16670" y="4723194"/>
            <a:ext cx="9144000" cy="2033506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b="1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Terminology</a:t>
            </a:r>
            <a:r>
              <a:rPr lang="hu-HU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for</a:t>
            </a:r>
            <a:r>
              <a:rPr lang="hu-HU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b="1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this</a:t>
            </a:r>
            <a:r>
              <a:rPr lang="hu-HU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talk</a:t>
            </a:r>
            <a:r>
              <a:rPr lang="hu-HU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:</a:t>
            </a: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b="1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Agreement</a:t>
            </a:r>
            <a:r>
              <a:rPr lang="hu-HU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if</a:t>
            </a:r>
            <a:r>
              <a:rPr lang="hu-HU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statistical</a:t>
            </a:r>
            <a:r>
              <a:rPr lang="hu-HU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significance</a:t>
            </a:r>
            <a:r>
              <a:rPr lang="hu-HU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is &lt; </a:t>
            </a:r>
            <a:r>
              <a:rPr lang="hu-HU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3 </a:t>
            </a:r>
            <a:r>
              <a:rPr lang="hu-HU" b="1" dirty="0">
                <a:solidFill>
                  <a:srgbClr val="000000"/>
                </a:solidFill>
                <a:latin typeface="Symbol" panose="05050102010706020507" pitchFamily="18" charset="2"/>
                <a:ea typeface="Lucida Sans Unicode" pitchFamily="2"/>
                <a:cs typeface="Lucida Sans Unicode" pitchFamily="2"/>
              </a:rPr>
              <a:t>s</a:t>
            </a:r>
          </a:p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b="1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Indication</a:t>
            </a:r>
            <a:r>
              <a:rPr lang="hu-HU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of </a:t>
            </a:r>
            <a:r>
              <a:rPr lang="hu-HU" b="1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signal</a:t>
            </a:r>
            <a:r>
              <a:rPr lang="hu-HU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if</a:t>
            </a:r>
            <a:r>
              <a:rPr lang="hu-HU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3 </a:t>
            </a:r>
            <a:r>
              <a:rPr lang="hu-HU" b="1" dirty="0">
                <a:solidFill>
                  <a:srgbClr val="000000"/>
                </a:solidFill>
                <a:latin typeface="Symbol" panose="05050102010706020507" pitchFamily="18" charset="2"/>
                <a:ea typeface="Lucida Sans Unicode" pitchFamily="2"/>
                <a:cs typeface="Lucida Sans Unicode" pitchFamily="2"/>
              </a:rPr>
              <a:t>s</a:t>
            </a:r>
            <a:r>
              <a:rPr lang="hu-HU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≤ </a:t>
            </a:r>
            <a:r>
              <a:rPr lang="hu-HU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significance</a:t>
            </a:r>
            <a:r>
              <a:rPr lang="hu-HU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&lt; </a:t>
            </a:r>
            <a:r>
              <a:rPr lang="hu-HU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5 </a:t>
            </a:r>
            <a:r>
              <a:rPr lang="hu-HU" b="1" dirty="0">
                <a:solidFill>
                  <a:srgbClr val="000000"/>
                </a:solidFill>
                <a:latin typeface="Symbol" panose="05050102010706020507" pitchFamily="18" charset="2"/>
                <a:ea typeface="Lucida Sans Unicode" pitchFamily="2"/>
                <a:cs typeface="Lucida Sans Unicode" pitchFamily="2"/>
              </a:rPr>
              <a:t>s</a:t>
            </a:r>
          </a:p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 </a:t>
            </a:r>
            <a:r>
              <a:rPr lang="hu-HU" b="1" dirty="0" err="1">
                <a:latin typeface="Verdana" panose="020B0604030504040204" pitchFamily="34" charset="0"/>
                <a:ea typeface="Verdana" panose="020B0604030504040204" pitchFamily="34" charset="0"/>
              </a:rPr>
              <a:t>Evidence</a:t>
            </a:r>
            <a:r>
              <a:rPr lang="hu-HU" b="1" dirty="0"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b="1" dirty="0" err="1">
                <a:latin typeface="Verdana" panose="020B0604030504040204" pitchFamily="34" charset="0"/>
                <a:ea typeface="Verdana" panose="020B0604030504040204" pitchFamily="34" charset="0"/>
              </a:rPr>
              <a:t>or</a:t>
            </a:r>
            <a:r>
              <a:rPr lang="hu-HU" b="1" dirty="0"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b="1" dirty="0" err="1">
                <a:latin typeface="Verdana" panose="020B0604030504040204" pitchFamily="34" charset="0"/>
                <a:ea typeface="Verdana" panose="020B0604030504040204" pitchFamily="34" charset="0"/>
              </a:rPr>
              <a:t>observation</a:t>
            </a:r>
            <a:r>
              <a:rPr lang="hu-HU" dirty="0">
                <a:latin typeface="Verdana" panose="020B0604030504040204" pitchFamily="34" charset="0"/>
                <a:ea typeface="Verdana" panose="020B0604030504040204" pitchFamily="34" charset="0"/>
              </a:rPr>
              <a:t> of </a:t>
            </a:r>
            <a:r>
              <a:rPr lang="hu-HU" dirty="0" err="1">
                <a:latin typeface="Verdana" panose="020B0604030504040204" pitchFamily="34" charset="0"/>
                <a:ea typeface="Verdana" panose="020B0604030504040204" pitchFamily="34" charset="0"/>
              </a:rPr>
              <a:t>signal</a:t>
            </a:r>
            <a:r>
              <a:rPr lang="hu-HU" dirty="0"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if</a:t>
            </a:r>
            <a:r>
              <a:rPr lang="hu-HU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5 </a:t>
            </a:r>
            <a:r>
              <a:rPr lang="hu-HU" b="1" dirty="0">
                <a:solidFill>
                  <a:srgbClr val="000000"/>
                </a:solidFill>
                <a:latin typeface="Symbol" panose="05050102010706020507" pitchFamily="18" charset="2"/>
                <a:ea typeface="Lucida Sans Unicode" pitchFamily="2"/>
                <a:cs typeface="Lucida Sans Unicode" pitchFamily="2"/>
              </a:rPr>
              <a:t>s</a:t>
            </a:r>
            <a:r>
              <a:rPr lang="hu-HU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≤ </a:t>
            </a:r>
            <a:r>
              <a:rPr lang="hu-HU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significance</a:t>
            </a:r>
            <a:endParaRPr lang="hu-HU" dirty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b="1" dirty="0" err="1">
                <a:latin typeface="Verdana" panose="020B0604030504040204" pitchFamily="34" charset="0"/>
                <a:ea typeface="Verdana" panose="020B0604030504040204" pitchFamily="34" charset="0"/>
              </a:rPr>
              <a:t>Discovery</a:t>
            </a:r>
            <a:r>
              <a:rPr lang="hu-HU" b="1" dirty="0"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dirty="0">
                <a:latin typeface="Verdana" panose="020B0604030504040204" pitchFamily="34" charset="0"/>
                <a:ea typeface="Verdana" panose="020B0604030504040204" pitchFamily="34" charset="0"/>
              </a:rPr>
              <a:t>of </a:t>
            </a:r>
            <a:r>
              <a:rPr lang="hu-HU" dirty="0" err="1">
                <a:latin typeface="Verdana" panose="020B0604030504040204" pitchFamily="34" charset="0"/>
                <a:ea typeface="Verdana" panose="020B0604030504040204" pitchFamily="34" charset="0"/>
              </a:rPr>
              <a:t>signal</a:t>
            </a:r>
            <a:r>
              <a:rPr lang="hu-HU" dirty="0"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if</a:t>
            </a:r>
            <a:r>
              <a:rPr lang="hu-HU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5 </a:t>
            </a:r>
            <a:r>
              <a:rPr lang="hu-HU" b="1" dirty="0">
                <a:solidFill>
                  <a:srgbClr val="000000"/>
                </a:solidFill>
                <a:latin typeface="Symbol" panose="05050102010706020507" pitchFamily="18" charset="2"/>
                <a:ea typeface="Lucida Sans Unicode" pitchFamily="2"/>
                <a:cs typeface="Lucida Sans Unicode" pitchFamily="2"/>
              </a:rPr>
              <a:t>s</a:t>
            </a:r>
            <a:r>
              <a:rPr lang="hu-HU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≤ </a:t>
            </a:r>
            <a:r>
              <a:rPr lang="hu-HU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significance</a:t>
            </a:r>
            <a:r>
              <a:rPr lang="hu-HU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b="1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for</a:t>
            </a:r>
            <a:r>
              <a:rPr lang="hu-HU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b="1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the</a:t>
            </a:r>
            <a:r>
              <a:rPr lang="hu-HU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b="1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first</a:t>
            </a:r>
            <a:r>
              <a:rPr lang="hu-HU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b="1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time</a:t>
            </a:r>
            <a:r>
              <a:rPr lang="hu-HU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.</a:t>
            </a:r>
          </a:p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b="1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Accepted</a:t>
            </a:r>
            <a:r>
              <a:rPr lang="hu-HU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b="1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discovery</a:t>
            </a:r>
            <a:r>
              <a:rPr lang="hu-HU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if</a:t>
            </a:r>
            <a:r>
              <a:rPr lang="hu-HU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  <a:hlinkClick r:id="rId3"/>
              </a:rPr>
              <a:t>Clay</a:t>
            </a:r>
            <a:r>
              <a:rPr lang="hu-HU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  <a:hlinkClick r:id="rId3"/>
              </a:rPr>
              <a:t> </a:t>
            </a:r>
            <a:r>
              <a:rPr lang="hu-HU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  <a:hlinkClick r:id="rId3"/>
              </a:rPr>
              <a:t>Mathematical</a:t>
            </a:r>
            <a:r>
              <a:rPr lang="hu-HU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  <a:hlinkClick r:id="rId3"/>
              </a:rPr>
              <a:t> Institute (CMI) </a:t>
            </a:r>
            <a:r>
              <a:rPr lang="hu-HU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  <a:hlinkClick r:id="rId3"/>
              </a:rPr>
              <a:t>criteria</a:t>
            </a:r>
            <a:r>
              <a:rPr lang="hu-HU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satisfied</a:t>
            </a:r>
            <a:r>
              <a:rPr lang="hu-HU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. </a:t>
            </a:r>
          </a:p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b="1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Miscovery</a:t>
            </a:r>
            <a:r>
              <a:rPr lang="hu-HU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if</a:t>
            </a:r>
            <a:r>
              <a:rPr lang="hu-HU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  <a:hlinkClick r:id="rId3"/>
              </a:rPr>
              <a:t>CMI </a:t>
            </a:r>
            <a:r>
              <a:rPr lang="hu-HU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  <a:hlinkClick r:id="rId3"/>
              </a:rPr>
              <a:t>criteria</a:t>
            </a:r>
            <a:r>
              <a:rPr lang="hu-HU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  <a:hlinkClick r:id="rId3"/>
              </a:rPr>
              <a:t> </a:t>
            </a:r>
            <a:r>
              <a:rPr lang="hu-HU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  <a:hlinkClick r:id="rId3"/>
              </a:rPr>
              <a:t>for</a:t>
            </a:r>
            <a:r>
              <a:rPr lang="hu-HU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  <a:hlinkClick r:id="rId3"/>
              </a:rPr>
              <a:t> </a:t>
            </a:r>
            <a:r>
              <a:rPr lang="hu-HU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  <a:hlinkClick r:id="rId3"/>
              </a:rPr>
              <a:t>Millenium</a:t>
            </a:r>
            <a:r>
              <a:rPr lang="hu-HU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  <a:hlinkClick r:id="rId3"/>
              </a:rPr>
              <a:t> </a:t>
            </a:r>
            <a:r>
              <a:rPr lang="hu-HU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  <a:hlinkClick r:id="rId3"/>
              </a:rPr>
              <a:t>Prize</a:t>
            </a:r>
            <a:r>
              <a:rPr lang="hu-HU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  <a:hlinkClick r:id="rId3"/>
              </a:rPr>
              <a:t> </a:t>
            </a:r>
            <a:r>
              <a:rPr lang="hu-HU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  <a:hlinkClick r:id="rId3"/>
              </a:rPr>
              <a:t>Problems</a:t>
            </a:r>
            <a:r>
              <a:rPr lang="hu-HU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  <a:hlinkClick r:id="rId3"/>
              </a:rPr>
              <a:t> </a:t>
            </a:r>
            <a:r>
              <a:rPr lang="hu-HU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are</a:t>
            </a:r>
            <a:r>
              <a:rPr lang="hu-HU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b="1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not</a:t>
            </a:r>
            <a:r>
              <a:rPr lang="hu-HU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satisfied</a:t>
            </a:r>
            <a:r>
              <a:rPr lang="hu-HU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.</a:t>
            </a:r>
          </a:p>
        </p:txBody>
      </p:sp>
      <p:pic>
        <p:nvPicPr>
          <p:cNvPr id="5" name="Kép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83054" y="1434959"/>
            <a:ext cx="2840874" cy="3218177"/>
          </a:xfrm>
          <a:prstGeom prst="rect">
            <a:avLst/>
          </a:prstGeom>
        </p:spPr>
      </p:pic>
      <p:pic>
        <p:nvPicPr>
          <p:cNvPr id="6" name="Kép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46959" y="1412777"/>
            <a:ext cx="3200356" cy="3240359"/>
          </a:xfrm>
          <a:prstGeom prst="rect">
            <a:avLst/>
          </a:prstGeom>
        </p:spPr>
      </p:pic>
      <p:sp>
        <p:nvSpPr>
          <p:cNvPr id="17" name="Szabadkézi sokszög 16"/>
          <p:cNvSpPr/>
          <p:nvPr/>
        </p:nvSpPr>
        <p:spPr>
          <a:xfrm>
            <a:off x="5796136" y="2132856"/>
            <a:ext cx="3312368" cy="1017844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38100">
            <a:solidFill>
              <a:srgbClr val="FF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lvl="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b="1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Indication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of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Odderon</a:t>
            </a:r>
            <a:endParaRPr lang="hu-HU" sz="2000" dirty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  <a:p>
            <a:pPr marL="152280" lvl="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CL = 99.9 %,</a:t>
            </a:r>
          </a:p>
          <a:p>
            <a:pPr marL="152280" lvl="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Significance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: 3.35 </a:t>
            </a:r>
            <a:r>
              <a:rPr lang="hu-HU" sz="2000" dirty="0">
                <a:solidFill>
                  <a:srgbClr val="000000"/>
                </a:solidFill>
                <a:latin typeface="Symbol" panose="05050102010706020507" pitchFamily="18" charset="2"/>
                <a:ea typeface="Lucida Sans Unicode" pitchFamily="2"/>
                <a:cs typeface="Lucida Sans Unicode" pitchFamily="2"/>
              </a:rPr>
              <a:t>s</a:t>
            </a:r>
          </a:p>
        </p:txBody>
      </p:sp>
    </p:spTree>
    <p:extLst>
      <p:ext uri="{BB962C8B-B14F-4D97-AF65-F5344CB8AC3E}">
        <p14:creationId xmlns:p14="http://schemas.microsoft.com/office/powerpoint/2010/main" val="3637550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21" grpId="0" animBg="1"/>
      <p:bldP spid="17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Kép 2">
            <a:extLst>
              <a:ext uri="{FF2B5EF4-FFF2-40B4-BE49-F238E27FC236}">
                <a16:creationId xmlns:a16="http://schemas.microsoft.com/office/drawing/2014/main" id="{86840C6A-3917-4C4C-ABAE-E4B285C4A02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7342" y="44624"/>
            <a:ext cx="8009314" cy="1158340"/>
          </a:xfrm>
          <a:prstGeom prst="rect">
            <a:avLst/>
          </a:prstGeom>
        </p:spPr>
      </p:pic>
      <p:pic>
        <p:nvPicPr>
          <p:cNvPr id="5" name="Kép 4">
            <a:extLst>
              <a:ext uri="{FF2B5EF4-FFF2-40B4-BE49-F238E27FC236}">
                <a16:creationId xmlns:a16="http://schemas.microsoft.com/office/drawing/2014/main" id="{A76A1B13-189A-463F-860C-384C259E495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2533" y="1264522"/>
            <a:ext cx="4013444" cy="5510349"/>
          </a:xfrm>
          <a:prstGeom prst="rect">
            <a:avLst/>
          </a:prstGeom>
        </p:spPr>
      </p:pic>
      <p:pic>
        <p:nvPicPr>
          <p:cNvPr id="7" name="Kép 6">
            <a:extLst>
              <a:ext uri="{FF2B5EF4-FFF2-40B4-BE49-F238E27FC236}">
                <a16:creationId xmlns:a16="http://schemas.microsoft.com/office/drawing/2014/main" id="{3AC944ED-3DF7-47DA-B19B-3E67DF91486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27984" y="1274972"/>
            <a:ext cx="4624651" cy="3240360"/>
          </a:xfrm>
          <a:prstGeom prst="rect">
            <a:avLst/>
          </a:prstGeom>
        </p:spPr>
      </p:pic>
      <p:pic>
        <p:nvPicPr>
          <p:cNvPr id="8" name="Kép 7">
            <a:extLst>
              <a:ext uri="{FF2B5EF4-FFF2-40B4-BE49-F238E27FC236}">
                <a16:creationId xmlns:a16="http://schemas.microsoft.com/office/drawing/2014/main" id="{A28057B9-3354-4EC4-BAA5-7A902482A8F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27984" y="4639588"/>
            <a:ext cx="4624651" cy="1093667"/>
          </a:xfrm>
          <a:prstGeom prst="rect">
            <a:avLst/>
          </a:prstGeom>
          <a:ln w="28575">
            <a:solidFill>
              <a:srgbClr val="FFC000"/>
            </a:solidFill>
          </a:ln>
        </p:spPr>
      </p:pic>
      <p:sp>
        <p:nvSpPr>
          <p:cNvPr id="14" name="Szövegdoboz 13">
            <a:extLst>
              <a:ext uri="{FF2B5EF4-FFF2-40B4-BE49-F238E27FC236}">
                <a16:creationId xmlns:a16="http://schemas.microsoft.com/office/drawing/2014/main" id="{59B12E75-96D7-409F-966E-4D71383CA7C1}"/>
              </a:ext>
            </a:extLst>
          </p:cNvPr>
          <p:cNvSpPr txBox="1"/>
          <p:nvPr/>
        </p:nvSpPr>
        <p:spPr>
          <a:xfrm>
            <a:off x="4446427" y="5802894"/>
            <a:ext cx="4587764" cy="923330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hu-HU" kern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From</a:t>
            </a:r>
            <a:r>
              <a:rPr lang="hu-HU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kern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Glauber’s</a:t>
            </a:r>
            <a:r>
              <a:rPr lang="hu-HU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kern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theory</a:t>
            </a:r>
            <a:r>
              <a:rPr lang="hu-HU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, p=(</a:t>
            </a:r>
            <a:r>
              <a:rPr lang="hu-HU" kern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q,d</a:t>
            </a:r>
            <a:r>
              <a:rPr lang="hu-HU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)</a:t>
            </a:r>
          </a:p>
          <a:p>
            <a:r>
              <a:rPr lang="hu-HU" sz="1800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Good </a:t>
            </a:r>
            <a:r>
              <a:rPr lang="hu-HU" sz="1800" kern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quality</a:t>
            </a:r>
            <a:r>
              <a:rPr lang="hu-HU" sz="1800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sz="1800" kern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fits</a:t>
            </a:r>
            <a:r>
              <a:rPr lang="hu-HU" sz="1800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sz="1800" kern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at</a:t>
            </a:r>
            <a:r>
              <a:rPr lang="hu-HU" sz="1800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8 </a:t>
            </a:r>
            <a:r>
              <a:rPr lang="hu-HU" sz="1800" kern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TeV</a:t>
            </a:r>
            <a:r>
              <a:rPr lang="hu-HU" sz="1800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and </a:t>
            </a:r>
            <a:r>
              <a:rPr lang="hu-HU" sz="1800" kern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also</a:t>
            </a:r>
            <a:endParaRPr lang="hu-HU" sz="1800" kern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r>
              <a:rPr lang="hu-HU" kern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at</a:t>
            </a:r>
            <a:r>
              <a:rPr lang="hu-HU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kern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every</a:t>
            </a:r>
            <a:r>
              <a:rPr lang="hu-HU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kern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low</a:t>
            </a:r>
            <a:r>
              <a:rPr lang="hu-HU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–t </a:t>
            </a:r>
            <a:r>
              <a:rPr lang="hu-HU" kern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dataset</a:t>
            </a:r>
            <a:r>
              <a:rPr lang="hu-HU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kern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for</a:t>
            </a:r>
            <a:r>
              <a:rPr lang="hu-HU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pp, </a:t>
            </a:r>
            <a:r>
              <a:rPr lang="hu-HU" kern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pbarp</a:t>
            </a:r>
            <a:r>
              <a:rPr lang="hu-HU" sz="1800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11933504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Kép 1">
            <a:extLst>
              <a:ext uri="{FF2B5EF4-FFF2-40B4-BE49-F238E27FC236}">
                <a16:creationId xmlns:a16="http://schemas.microsoft.com/office/drawing/2014/main" id="{C7B23E39-201B-46E9-9B8C-29A3C280B78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59673" y="116632"/>
            <a:ext cx="4624651" cy="1093667"/>
          </a:xfrm>
          <a:prstGeom prst="rect">
            <a:avLst/>
          </a:prstGeom>
          <a:ln w="28575">
            <a:solidFill>
              <a:srgbClr val="FFC000"/>
            </a:solidFill>
          </a:ln>
        </p:spPr>
      </p:pic>
      <p:pic>
        <p:nvPicPr>
          <p:cNvPr id="4" name="Kép 3">
            <a:extLst>
              <a:ext uri="{FF2B5EF4-FFF2-40B4-BE49-F238E27FC236}">
                <a16:creationId xmlns:a16="http://schemas.microsoft.com/office/drawing/2014/main" id="{0ECC3DC1-5132-4BDE-914C-3379ED064FB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3568" y="1244242"/>
            <a:ext cx="7886633" cy="55691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67513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Kép 2">
            <a:extLst>
              <a:ext uri="{FF2B5EF4-FFF2-40B4-BE49-F238E27FC236}">
                <a16:creationId xmlns:a16="http://schemas.microsoft.com/office/drawing/2014/main" id="{901F0B63-BE85-4A07-8548-43CBEF84601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3964" y="888701"/>
            <a:ext cx="8436071" cy="5852667"/>
          </a:xfrm>
          <a:prstGeom prst="rect">
            <a:avLst/>
          </a:prstGeom>
        </p:spPr>
      </p:pic>
      <p:pic>
        <p:nvPicPr>
          <p:cNvPr id="4" name="Kép 3">
            <a:extLst>
              <a:ext uri="{FF2B5EF4-FFF2-40B4-BE49-F238E27FC236}">
                <a16:creationId xmlns:a16="http://schemas.microsoft.com/office/drawing/2014/main" id="{80E2F7EE-0A9B-4BB0-BC03-6EEFE6BB820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59673" y="116632"/>
            <a:ext cx="4624651" cy="1093667"/>
          </a:xfrm>
          <a:prstGeom prst="rect">
            <a:avLst/>
          </a:prstGeom>
          <a:ln w="28575">
            <a:solidFill>
              <a:srgbClr val="FFC000"/>
            </a:solidFill>
          </a:ln>
        </p:spPr>
      </p:pic>
    </p:spTree>
    <p:extLst>
      <p:ext uri="{BB962C8B-B14F-4D97-AF65-F5344CB8AC3E}">
        <p14:creationId xmlns:p14="http://schemas.microsoft.com/office/powerpoint/2010/main" val="22946749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4" name="Cím 1"/>
          <p:cNvSpPr>
            <a:spLocks noGrp="1"/>
          </p:cNvSpPr>
          <p:nvPr>
            <p:ph type="title"/>
          </p:nvPr>
        </p:nvSpPr>
        <p:spPr>
          <a:xfrm>
            <a:off x="0" y="42863"/>
            <a:ext cx="9144000" cy="577825"/>
          </a:xfrm>
        </p:spPr>
        <p:txBody>
          <a:bodyPr>
            <a:normAutofit/>
          </a:bodyPr>
          <a:lstStyle/>
          <a:p>
            <a:pPr algn="ctr" eaLnBrk="1" hangingPunct="1">
              <a:buNone/>
            </a:pPr>
            <a:r>
              <a:rPr lang="hu-H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mbol" panose="05050102010706020507" pitchFamily="18" charset="2"/>
                <a:ea typeface="Verdana" panose="020B0604030504040204" pitchFamily="34" charset="0"/>
              </a:rPr>
              <a:t>r</a:t>
            </a:r>
            <a:r>
              <a:rPr lang="hu-HU" baseline="-25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0</a:t>
            </a:r>
            <a:r>
              <a:rPr lang="hu-HU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b="1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from</a:t>
            </a:r>
            <a:r>
              <a:rPr lang="hu-HU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b="1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fits</a:t>
            </a:r>
            <a:r>
              <a:rPr lang="hu-HU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b="1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to</a:t>
            </a:r>
            <a:r>
              <a:rPr lang="hu-HU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b="1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data</a:t>
            </a:r>
            <a:endParaRPr lang="hu-HU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9" name="Szövegdoboz 8"/>
          <p:cNvSpPr txBox="1"/>
          <p:nvPr/>
        </p:nvSpPr>
        <p:spPr>
          <a:xfrm>
            <a:off x="8689519" y="5589240"/>
            <a:ext cx="437811" cy="2785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24942F06-CD1F-46D5-ABA6-6E76DB6D1968}" type="slidenum">
              <a:rPr lang="hu-HU" sz="1210" b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 algn="ctr"/>
              <a:t>33</a:t>
            </a:fld>
            <a:endParaRPr lang="en-US" sz="121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7" name="Cím 1">
            <a:extLst>
              <a:ext uri="{FF2B5EF4-FFF2-40B4-BE49-F238E27FC236}">
                <a16:creationId xmlns:a16="http://schemas.microsoft.com/office/drawing/2014/main" id="{DF11FFBE-C3ED-4D70-813E-98CBE36E544E}"/>
              </a:ext>
            </a:extLst>
          </p:cNvPr>
          <p:cNvSpPr txBox="1">
            <a:spLocks/>
          </p:cNvSpPr>
          <p:nvPr/>
        </p:nvSpPr>
        <p:spPr>
          <a:xfrm>
            <a:off x="23602" y="4919710"/>
            <a:ext cx="9144000" cy="1009873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ctr" anchorCtr="0" compatLnSpc="1">
            <a:normAutofit/>
          </a:bodyPr>
          <a:lstStyle>
            <a:defPPr lvl="0">
              <a:buClr>
                <a:srgbClr val="FF9900"/>
              </a:buClr>
              <a:buSzPct val="100000"/>
              <a:buFont typeface="Arial Rounded MT Bold" pitchFamily="34"/>
              <a:buNone/>
              <a:defRPr/>
            </a:defPPr>
            <a:lvl1pPr marL="0" marR="0" lvl="0" indent="0" algn="ctr" rtl="0" hangingPunct="1">
              <a:lnSpc>
                <a:spcPct val="97000"/>
              </a:lnSpc>
              <a:spcBef>
                <a:spcPts val="0"/>
              </a:spcBef>
              <a:spcAft>
                <a:spcPts val="0"/>
              </a:spcAft>
              <a:buClr>
                <a:srgbClr val="FF9900"/>
              </a:buClr>
              <a:buSzPct val="100000"/>
              <a:buFont typeface="Arial Rounded MT Bold" pitchFamily="34"/>
              <a:buChar char="•"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lang="hu-HU" sz="3200" b="1" i="0" u="none" strike="noStrike" baseline="0">
                <a:ln>
                  <a:noFill/>
                </a:ln>
                <a:solidFill>
                  <a:srgbClr val="FFFF00"/>
                </a:solidFill>
                <a:latin typeface="Verdana" pitchFamily="34"/>
                <a:ea typeface="Arial" pitchFamily="34"/>
                <a:cs typeface="Arial" pitchFamily="34"/>
              </a:defRPr>
            </a:lvl1pPr>
            <a:lvl2pPr lvl="1">
              <a:buSzPct val="45000"/>
              <a:buFont typeface="StarSymbol"/>
              <a:buChar char="●"/>
              <a:defRPr/>
            </a:lvl2pPr>
            <a:lvl3pPr lvl="2">
              <a:buSzPct val="45000"/>
              <a:buFont typeface="StarSymbol"/>
              <a:buChar char="●"/>
              <a:defRPr/>
            </a:lvl3pPr>
            <a:lvl4pPr lvl="3">
              <a:buSzPct val="45000"/>
              <a:buFont typeface="StarSymbol"/>
              <a:buChar char="●"/>
              <a:defRPr/>
            </a:lvl4pPr>
            <a:lvl5pPr lvl="4">
              <a:buSzPct val="45000"/>
              <a:buFont typeface="StarSymbol"/>
              <a:buChar char="●"/>
              <a:defRPr/>
            </a:lvl5pPr>
            <a:lvl6pPr lvl="5">
              <a:buSzPct val="45000"/>
              <a:buFont typeface="StarSymbol"/>
              <a:buChar char="●"/>
              <a:defRPr/>
            </a:lvl6pPr>
            <a:lvl7pPr lvl="6">
              <a:buSzPct val="45000"/>
              <a:buFont typeface="StarSymbol"/>
              <a:buChar char="●"/>
              <a:defRPr/>
            </a:lvl7pPr>
            <a:lvl8pPr lvl="7">
              <a:buSzPct val="45000"/>
              <a:buFont typeface="StarSymbol"/>
              <a:buChar char="●"/>
              <a:defRPr/>
            </a:lvl8pPr>
            <a:lvl9pPr lvl="8">
              <a:buSzPct val="45000"/>
              <a:buFont typeface="StarSymbol"/>
              <a:buChar char="●"/>
              <a:defRPr/>
            </a:lvl9pPr>
          </a:lstStyle>
          <a:p>
            <a:pPr>
              <a:buFont typeface="Arial Rounded MT Bold" pitchFamily="34"/>
              <a:buNone/>
            </a:pPr>
            <a:r>
              <a:rPr lang="hu-HU" sz="2400" kern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From</a:t>
            </a:r>
            <a:r>
              <a:rPr lang="hu-HU" sz="2400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sz="2400" kern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data</a:t>
            </a:r>
            <a:r>
              <a:rPr lang="hu-HU" sz="2400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sz="2400" kern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fits</a:t>
            </a:r>
            <a:r>
              <a:rPr lang="hu-HU" sz="2400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: </a:t>
            </a:r>
            <a:r>
              <a:rPr lang="hu-HU" sz="2400" kern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R</a:t>
            </a:r>
            <a:r>
              <a:rPr lang="hu-HU" sz="2400" kern="0" baseline="-250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q</a:t>
            </a:r>
            <a:r>
              <a:rPr lang="hu-HU" sz="2400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, </a:t>
            </a:r>
            <a:r>
              <a:rPr lang="hu-HU" sz="2400" kern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R</a:t>
            </a:r>
            <a:r>
              <a:rPr lang="hu-HU" sz="2400" kern="0" baseline="-250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d</a:t>
            </a:r>
            <a:r>
              <a:rPr lang="hu-HU" sz="2400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, </a:t>
            </a:r>
            <a:r>
              <a:rPr lang="hu-HU" sz="2400" kern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R</a:t>
            </a:r>
            <a:r>
              <a:rPr lang="hu-HU" sz="2400" kern="0" baseline="-250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qd</a:t>
            </a:r>
            <a:r>
              <a:rPr lang="hu-HU" sz="2400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is </a:t>
            </a:r>
            <a:r>
              <a:rPr lang="hu-HU" sz="2400" kern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the</a:t>
            </a:r>
            <a:r>
              <a:rPr lang="hu-HU" sz="2400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sz="2400" kern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same</a:t>
            </a:r>
            <a:r>
              <a:rPr lang="hu-HU" sz="2400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, </a:t>
            </a:r>
            <a:r>
              <a:rPr lang="hu-HU" sz="2400" kern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but</a:t>
            </a:r>
            <a:endParaRPr lang="hu-HU" sz="2400" kern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>
              <a:buFont typeface="Arial Rounded MT Bold" pitchFamily="34"/>
              <a:buNone/>
            </a:pPr>
            <a:r>
              <a:rPr lang="hu-HU" sz="2400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sz="2400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mbol" panose="05050102010706020507" pitchFamily="18" charset="2"/>
                <a:ea typeface="Verdana" panose="020B0604030504040204" pitchFamily="34" charset="0"/>
              </a:rPr>
              <a:t>a ~ r</a:t>
            </a:r>
            <a:r>
              <a:rPr lang="hu-HU" sz="2400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(</a:t>
            </a:r>
            <a:r>
              <a:rPr lang="hu-HU" sz="2400" kern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opacity</a:t>
            </a:r>
            <a:r>
              <a:rPr lang="hu-HU" sz="2400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) is </a:t>
            </a:r>
            <a:r>
              <a:rPr lang="hu-HU" sz="2400" kern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not</a:t>
            </a:r>
            <a:r>
              <a:rPr lang="hu-HU" sz="2400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sz="2400" kern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the</a:t>
            </a:r>
            <a:r>
              <a:rPr lang="hu-HU" sz="2400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sz="2400" kern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same</a:t>
            </a:r>
            <a:r>
              <a:rPr lang="hu-HU" sz="2400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in pp and </a:t>
            </a:r>
            <a:r>
              <a:rPr lang="hu-HU" sz="2400" kern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pbarb</a:t>
            </a:r>
            <a:endParaRPr lang="hu-HU" sz="2400" kern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28" name="Kép 27">
            <a:extLst>
              <a:ext uri="{FF2B5EF4-FFF2-40B4-BE49-F238E27FC236}">
                <a16:creationId xmlns:a16="http://schemas.microsoft.com/office/drawing/2014/main" id="{ED6015DB-E15D-4127-80C6-8A5001DCFD1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97757" y="5990972"/>
            <a:ext cx="2438611" cy="495343"/>
          </a:xfrm>
          <a:prstGeom prst="rect">
            <a:avLst/>
          </a:prstGeom>
        </p:spPr>
      </p:pic>
      <p:pic>
        <p:nvPicPr>
          <p:cNvPr id="8" name="Kép 7">
            <a:extLst>
              <a:ext uri="{FF2B5EF4-FFF2-40B4-BE49-F238E27FC236}">
                <a16:creationId xmlns:a16="http://schemas.microsoft.com/office/drawing/2014/main" id="{F267F0DD-53BD-46DD-8A66-9C28411088A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07156" y="690935"/>
            <a:ext cx="7552074" cy="975445"/>
          </a:xfrm>
          <a:prstGeom prst="rect">
            <a:avLst/>
          </a:prstGeom>
        </p:spPr>
      </p:pic>
      <p:pic>
        <p:nvPicPr>
          <p:cNvPr id="14" name="Kép 13">
            <a:extLst>
              <a:ext uri="{FF2B5EF4-FFF2-40B4-BE49-F238E27FC236}">
                <a16:creationId xmlns:a16="http://schemas.microsoft.com/office/drawing/2014/main" id="{99BBF612-BDCA-4B86-A03C-781CA2F5539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90765" y="1913460"/>
            <a:ext cx="4160491" cy="2948162"/>
          </a:xfrm>
          <a:prstGeom prst="rect">
            <a:avLst/>
          </a:prstGeom>
        </p:spPr>
      </p:pic>
      <p:pic>
        <p:nvPicPr>
          <p:cNvPr id="21" name="Kép 20">
            <a:extLst>
              <a:ext uri="{FF2B5EF4-FFF2-40B4-BE49-F238E27FC236}">
                <a16:creationId xmlns:a16="http://schemas.microsoft.com/office/drawing/2014/main" id="{ADF2239B-276E-48C0-BE73-B54DBAFDA25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817063" y="1905334"/>
            <a:ext cx="4160491" cy="29644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44034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Kép 1">
            <a:extLst>
              <a:ext uri="{FF2B5EF4-FFF2-40B4-BE49-F238E27FC236}">
                <a16:creationId xmlns:a16="http://schemas.microsoft.com/office/drawing/2014/main" id="{2F546B5B-E363-487E-83B3-4FD067D4120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95736" y="908720"/>
            <a:ext cx="4624651" cy="1093667"/>
          </a:xfrm>
          <a:prstGeom prst="rect">
            <a:avLst/>
          </a:prstGeom>
          <a:ln w="28575">
            <a:solidFill>
              <a:srgbClr val="FFC000"/>
            </a:solidFill>
          </a:ln>
        </p:spPr>
      </p:pic>
      <p:sp>
        <p:nvSpPr>
          <p:cNvPr id="13" name="Cím 1">
            <a:extLst>
              <a:ext uri="{FF2B5EF4-FFF2-40B4-BE49-F238E27FC236}">
                <a16:creationId xmlns:a16="http://schemas.microsoft.com/office/drawing/2014/main" id="{C37DCFB0-BB8B-4F37-A0D0-17FB0003354B}"/>
              </a:ext>
            </a:extLst>
          </p:cNvPr>
          <p:cNvSpPr txBox="1">
            <a:spLocks/>
          </p:cNvSpPr>
          <p:nvPr/>
        </p:nvSpPr>
        <p:spPr>
          <a:xfrm>
            <a:off x="0" y="42863"/>
            <a:ext cx="9144000" cy="719137"/>
          </a:xfrm>
          <a:prstGeom prst="rect">
            <a:avLst/>
          </a:prstGeom>
        </p:spPr>
        <p:txBody>
          <a:bodyPr>
            <a:normAutofit/>
          </a:bodyPr>
          <a:lstStyle>
            <a:lvl1pPr marL="0" marR="0" lvl="0" indent="0" algn="ctr" rtl="0" hangingPunct="1">
              <a:lnSpc>
                <a:spcPct val="97000"/>
              </a:lnSpc>
              <a:spcBef>
                <a:spcPts val="0"/>
              </a:spcBef>
              <a:spcAft>
                <a:spcPts val="0"/>
              </a:spcAft>
              <a:buFontTx/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lang="hu-HU" sz="3200" b="1" i="0" u="none" strike="noStrike" baseline="0">
                <a:ln>
                  <a:noFill/>
                </a:ln>
                <a:solidFill>
                  <a:srgbClr val="FFFF00"/>
                </a:solidFill>
                <a:latin typeface="Verdana" pitchFamily="34"/>
                <a:ea typeface="Arial" pitchFamily="34"/>
                <a:cs typeface="Arial" pitchFamily="34"/>
              </a:defRPr>
            </a:lvl1pPr>
          </a:lstStyle>
          <a:p>
            <a:r>
              <a:rPr lang="hu-HU" kern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Levy</a:t>
            </a:r>
            <a:r>
              <a:rPr lang="hu-HU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+ </a:t>
            </a:r>
            <a:r>
              <a:rPr lang="hu-HU" kern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Bialas-Bzdak</a:t>
            </a:r>
            <a:r>
              <a:rPr lang="hu-HU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kern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at</a:t>
            </a:r>
            <a:r>
              <a:rPr lang="hu-HU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kern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small</a:t>
            </a:r>
            <a:r>
              <a:rPr lang="hu-HU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t</a:t>
            </a:r>
            <a:endParaRPr lang="hu-HU" kern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ymbol" panose="05050102010706020507" pitchFamily="18" charset="2"/>
              <a:ea typeface="Verdana" panose="020B0604030504040204" pitchFamily="34" charset="0"/>
            </a:endParaRPr>
          </a:p>
        </p:txBody>
      </p:sp>
      <p:sp>
        <p:nvSpPr>
          <p:cNvPr id="14" name="Cím 1">
            <a:extLst>
              <a:ext uri="{FF2B5EF4-FFF2-40B4-BE49-F238E27FC236}">
                <a16:creationId xmlns:a16="http://schemas.microsoft.com/office/drawing/2014/main" id="{5313D4A4-E90B-40C2-8501-191363DE7886}"/>
              </a:ext>
            </a:extLst>
          </p:cNvPr>
          <p:cNvSpPr txBox="1">
            <a:spLocks/>
          </p:cNvSpPr>
          <p:nvPr/>
        </p:nvSpPr>
        <p:spPr>
          <a:xfrm>
            <a:off x="4980" y="2133800"/>
            <a:ext cx="9144000" cy="372644"/>
          </a:xfrm>
          <a:prstGeom prst="rect">
            <a:avLst/>
          </a:prstGeom>
        </p:spPr>
        <p:txBody>
          <a:bodyPr>
            <a:normAutofit fontScale="70000" lnSpcReduction="20000"/>
          </a:bodyPr>
          <a:lstStyle>
            <a:lvl1pPr marL="0" marR="0" lvl="0" indent="0" algn="ctr" rtl="0" hangingPunct="1">
              <a:lnSpc>
                <a:spcPct val="97000"/>
              </a:lnSpc>
              <a:spcBef>
                <a:spcPts val="0"/>
              </a:spcBef>
              <a:spcAft>
                <a:spcPts val="0"/>
              </a:spcAft>
              <a:buFontTx/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lang="hu-HU" sz="3200" b="1" i="0" u="none" strike="noStrike" baseline="0">
                <a:ln>
                  <a:noFill/>
                </a:ln>
                <a:solidFill>
                  <a:srgbClr val="FFFF00"/>
                </a:solidFill>
                <a:latin typeface="Verdana" pitchFamily="34"/>
                <a:ea typeface="Arial" pitchFamily="34"/>
                <a:cs typeface="Arial" pitchFamily="34"/>
              </a:defRPr>
            </a:lvl1pPr>
          </a:lstStyle>
          <a:p>
            <a:r>
              <a:rPr lang="hu-HU" kern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Easy</a:t>
            </a:r>
            <a:r>
              <a:rPr lang="hu-HU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kern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to</a:t>
            </a:r>
            <a:r>
              <a:rPr lang="hu-HU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fit </a:t>
            </a:r>
            <a:r>
              <a:rPr lang="hu-HU" kern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model</a:t>
            </a:r>
            <a:r>
              <a:rPr lang="hu-HU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, </a:t>
            </a:r>
            <a:r>
              <a:rPr lang="hu-HU" kern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with</a:t>
            </a:r>
            <a:r>
              <a:rPr lang="hu-HU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kern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dramatic</a:t>
            </a:r>
            <a:r>
              <a:rPr lang="hu-HU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kern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consequences</a:t>
            </a:r>
            <a:endParaRPr lang="hu-HU" kern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ymbol" panose="05050102010706020507" pitchFamily="18" charset="2"/>
              <a:ea typeface="Verdana" panose="020B0604030504040204" pitchFamily="34" charset="0"/>
            </a:endParaRPr>
          </a:p>
        </p:txBody>
      </p:sp>
      <p:pic>
        <p:nvPicPr>
          <p:cNvPr id="16" name="Kép 15">
            <a:extLst>
              <a:ext uri="{FF2B5EF4-FFF2-40B4-BE49-F238E27FC236}">
                <a16:creationId xmlns:a16="http://schemas.microsoft.com/office/drawing/2014/main" id="{D590AADB-7BA5-40C1-BDBF-E4DD94EB157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92660" y="2564904"/>
            <a:ext cx="2758679" cy="1447925"/>
          </a:xfrm>
          <a:prstGeom prst="rect">
            <a:avLst/>
          </a:prstGeom>
        </p:spPr>
      </p:pic>
      <p:sp>
        <p:nvSpPr>
          <p:cNvPr id="19" name="Cím 1">
            <a:extLst>
              <a:ext uri="{FF2B5EF4-FFF2-40B4-BE49-F238E27FC236}">
                <a16:creationId xmlns:a16="http://schemas.microsoft.com/office/drawing/2014/main" id="{4EA33EC1-7729-43B6-8750-F09D59C1C963}"/>
              </a:ext>
            </a:extLst>
          </p:cNvPr>
          <p:cNvSpPr txBox="1">
            <a:spLocks/>
          </p:cNvSpPr>
          <p:nvPr/>
        </p:nvSpPr>
        <p:spPr>
          <a:xfrm>
            <a:off x="0" y="4077071"/>
            <a:ext cx="9144000" cy="864098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0" marR="0" lvl="0" indent="0" algn="ctr" rtl="0" hangingPunct="1">
              <a:lnSpc>
                <a:spcPct val="97000"/>
              </a:lnSpc>
              <a:spcBef>
                <a:spcPts val="0"/>
              </a:spcBef>
              <a:spcAft>
                <a:spcPts val="0"/>
              </a:spcAft>
              <a:buFontTx/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lang="hu-HU" sz="3200" b="1" i="0" u="none" strike="noStrike" baseline="0">
                <a:ln>
                  <a:noFill/>
                </a:ln>
                <a:solidFill>
                  <a:srgbClr val="FFFF00"/>
                </a:solidFill>
                <a:latin typeface="Verdana" pitchFamily="34"/>
                <a:ea typeface="Arial" pitchFamily="34"/>
                <a:cs typeface="Arial" pitchFamily="34"/>
              </a:defRPr>
            </a:lvl1pPr>
          </a:lstStyle>
          <a:p>
            <a:r>
              <a:rPr lang="hu-HU" sz="1800" u="sng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Strong </a:t>
            </a:r>
            <a:r>
              <a:rPr lang="hu-HU" sz="1800" u="sng" kern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form</a:t>
            </a:r>
            <a:r>
              <a:rPr lang="hu-HU" sz="1800" u="sng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of </a:t>
            </a:r>
            <a:r>
              <a:rPr lang="hu-HU" sz="1800" u="sng" kern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Pomeranchuk</a:t>
            </a:r>
            <a:r>
              <a:rPr lang="hu-HU" sz="1800" u="sng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sz="1800" u="sng" kern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theorem</a:t>
            </a:r>
            <a:r>
              <a:rPr lang="hu-HU" sz="1800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,</a:t>
            </a:r>
          </a:p>
          <a:p>
            <a:r>
              <a:rPr lang="hu-HU" sz="1800" kern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with</a:t>
            </a:r>
            <a:r>
              <a:rPr lang="hu-HU" sz="1800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sz="1800" kern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small</a:t>
            </a:r>
            <a:r>
              <a:rPr lang="hu-HU" sz="1800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sz="1800" kern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signals</a:t>
            </a:r>
            <a:r>
              <a:rPr lang="hu-HU" sz="1800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of </a:t>
            </a:r>
            <a:r>
              <a:rPr lang="hu-HU" sz="1800" kern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odderon</a:t>
            </a:r>
            <a:r>
              <a:rPr lang="hu-HU" sz="1800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sz="1800" kern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exchange</a:t>
            </a:r>
            <a:r>
              <a:rPr lang="hu-HU" sz="1800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in </a:t>
            </a:r>
          </a:p>
          <a:p>
            <a:r>
              <a:rPr lang="hu-HU" sz="1800" kern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optical</a:t>
            </a:r>
            <a:r>
              <a:rPr lang="hu-HU" sz="1800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sz="1800" kern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point</a:t>
            </a:r>
            <a:r>
              <a:rPr lang="hu-HU" sz="1800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, </a:t>
            </a:r>
            <a:r>
              <a:rPr lang="hu-HU" sz="1800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mbol" panose="05050102010706020507" pitchFamily="18" charset="2"/>
                <a:ea typeface="Verdana" panose="020B0604030504040204" pitchFamily="34" charset="0"/>
              </a:rPr>
              <a:t>r</a:t>
            </a:r>
            <a:r>
              <a:rPr lang="hu-HU" sz="1800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and </a:t>
            </a:r>
            <a:r>
              <a:rPr lang="hu-HU" sz="1800" kern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elastic</a:t>
            </a:r>
            <a:r>
              <a:rPr lang="hu-HU" sz="1800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sz="1800" kern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cross-section</a:t>
            </a:r>
            <a:r>
              <a:rPr lang="hu-HU" sz="1800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! </a:t>
            </a:r>
            <a:r>
              <a:rPr lang="hu-HU" sz="1800" kern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Tests</a:t>
            </a:r>
            <a:r>
              <a:rPr lang="hu-HU" sz="1800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sz="1800" kern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are</a:t>
            </a:r>
            <a:r>
              <a:rPr lang="hu-HU" sz="1800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sz="1800" kern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needed</a:t>
            </a:r>
            <a:r>
              <a:rPr lang="hu-HU" sz="1800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…</a:t>
            </a:r>
          </a:p>
          <a:p>
            <a:endParaRPr lang="hu-HU" sz="1800" kern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21" name="Kép 20">
            <a:extLst>
              <a:ext uri="{FF2B5EF4-FFF2-40B4-BE49-F238E27FC236}">
                <a16:creationId xmlns:a16="http://schemas.microsoft.com/office/drawing/2014/main" id="{184B9E54-A1F3-4C10-8B90-987D5C3F6BD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92660" y="4941169"/>
            <a:ext cx="2865368" cy="1767993"/>
          </a:xfrm>
          <a:prstGeom prst="rect">
            <a:avLst/>
          </a:prstGeom>
        </p:spPr>
      </p:pic>
      <p:pic>
        <p:nvPicPr>
          <p:cNvPr id="4" name="Kép 3">
            <a:extLst>
              <a:ext uri="{FF2B5EF4-FFF2-40B4-BE49-F238E27FC236}">
                <a16:creationId xmlns:a16="http://schemas.microsoft.com/office/drawing/2014/main" id="{160A9A76-0AC9-4DD6-97DA-CE28FF0A8E9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7294" y="762000"/>
            <a:ext cx="9144000" cy="12826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93545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9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4" name="Cím 1"/>
          <p:cNvSpPr>
            <a:spLocks noGrp="1"/>
          </p:cNvSpPr>
          <p:nvPr>
            <p:ph type="title"/>
          </p:nvPr>
        </p:nvSpPr>
        <p:spPr>
          <a:xfrm>
            <a:off x="0" y="-88"/>
            <a:ext cx="9144000" cy="719137"/>
          </a:xfrm>
        </p:spPr>
        <p:txBody>
          <a:bodyPr>
            <a:noAutofit/>
          </a:bodyPr>
          <a:lstStyle/>
          <a:p>
            <a:pPr algn="ctr" eaLnBrk="1" hangingPunct="1">
              <a:buNone/>
            </a:pPr>
            <a:r>
              <a:rPr lang="hu-HU" sz="28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Formalism</a:t>
            </a:r>
            <a:r>
              <a:rPr lang="hu-HU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: </a:t>
            </a:r>
            <a:r>
              <a:rPr lang="hu-HU" sz="28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elastic</a:t>
            </a:r>
            <a:r>
              <a:rPr lang="hu-HU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sz="28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scattering</a:t>
            </a:r>
            <a:endParaRPr lang="hu-HU" sz="28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3" name="Kép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5536" y="1872295"/>
            <a:ext cx="2538448" cy="836625"/>
          </a:xfrm>
          <a:prstGeom prst="rect">
            <a:avLst/>
          </a:prstGeom>
          <a:ln w="38100">
            <a:solidFill>
              <a:srgbClr val="FF0000"/>
            </a:solidFill>
          </a:ln>
        </p:spPr>
      </p:pic>
      <p:pic>
        <p:nvPicPr>
          <p:cNvPr id="6" name="Kép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88024" y="4358986"/>
            <a:ext cx="3187274" cy="582182"/>
          </a:xfrm>
          <a:prstGeom prst="rect">
            <a:avLst/>
          </a:prstGeom>
          <a:ln w="38100">
            <a:solidFill>
              <a:srgbClr val="FF0000"/>
            </a:solidFill>
          </a:ln>
        </p:spPr>
      </p:pic>
      <p:pic>
        <p:nvPicPr>
          <p:cNvPr id="8" name="Kép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88024" y="5557148"/>
            <a:ext cx="2828557" cy="463781"/>
          </a:xfrm>
          <a:prstGeom prst="rect">
            <a:avLst/>
          </a:prstGeom>
          <a:ln w="28575">
            <a:solidFill>
              <a:srgbClr val="FF0000"/>
            </a:solidFill>
          </a:ln>
        </p:spPr>
      </p:pic>
      <p:pic>
        <p:nvPicPr>
          <p:cNvPr id="7" name="Kép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95536" y="5085184"/>
            <a:ext cx="2357131" cy="691125"/>
          </a:xfrm>
          <a:prstGeom prst="rect">
            <a:avLst/>
          </a:prstGeom>
          <a:ln w="28575">
            <a:solidFill>
              <a:srgbClr val="FFFF00"/>
            </a:solidFill>
          </a:ln>
        </p:spPr>
      </p:pic>
      <p:pic>
        <p:nvPicPr>
          <p:cNvPr id="9" name="Kép 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88024" y="5020080"/>
            <a:ext cx="2647239" cy="454688"/>
          </a:xfrm>
          <a:prstGeom prst="rect">
            <a:avLst/>
          </a:prstGeom>
          <a:ln w="28575">
            <a:solidFill>
              <a:srgbClr val="FF0000"/>
            </a:solidFill>
          </a:ln>
        </p:spPr>
      </p:pic>
      <p:pic>
        <p:nvPicPr>
          <p:cNvPr id="5" name="Kép 4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216151" y="764704"/>
            <a:ext cx="4711696" cy="773958"/>
          </a:xfrm>
          <a:prstGeom prst="rect">
            <a:avLst/>
          </a:prstGeom>
          <a:ln w="38100">
            <a:solidFill>
              <a:srgbClr val="FFFF00"/>
            </a:solidFill>
          </a:ln>
        </p:spPr>
      </p:pic>
      <p:pic>
        <p:nvPicPr>
          <p:cNvPr id="13" name="Kép 12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95536" y="4346537"/>
            <a:ext cx="2288230" cy="666639"/>
          </a:xfrm>
          <a:prstGeom prst="rect">
            <a:avLst/>
          </a:prstGeom>
          <a:ln w="28575">
            <a:solidFill>
              <a:srgbClr val="FFFF00"/>
            </a:solidFill>
          </a:ln>
        </p:spPr>
      </p:pic>
      <p:sp>
        <p:nvSpPr>
          <p:cNvPr id="15" name="Szabadkézi sokszög 14"/>
          <p:cNvSpPr/>
          <p:nvPr/>
        </p:nvSpPr>
        <p:spPr>
          <a:xfrm>
            <a:off x="11113" y="6103309"/>
            <a:ext cx="9144000" cy="710067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lvl="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Basic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problem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: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d</a:t>
            </a:r>
            <a:r>
              <a:rPr lang="hu-HU" sz="2000" dirty="0" err="1">
                <a:solidFill>
                  <a:srgbClr val="000000"/>
                </a:solidFill>
                <a:latin typeface="Symbol" panose="05050102010706020507" pitchFamily="18" charset="2"/>
                <a:ea typeface="Lucida Sans Unicode" pitchFamily="2"/>
                <a:cs typeface="Lucida Sans Unicode" pitchFamily="2"/>
              </a:rPr>
              <a:t>s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/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dt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measures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an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amplitude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, </a:t>
            </a:r>
            <a:r>
              <a:rPr lang="hu-HU" sz="2000" i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modulus </a:t>
            </a:r>
            <a:r>
              <a:rPr lang="hu-HU" sz="2000" i="1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squared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.</a:t>
            </a: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If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Odderon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exists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: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signals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in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elastic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scattering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at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t = 0 and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at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–t &gt; 0.</a:t>
            </a:r>
          </a:p>
        </p:txBody>
      </p:sp>
      <p:sp>
        <p:nvSpPr>
          <p:cNvPr id="14" name="Szövegdoboz 13"/>
          <p:cNvSpPr txBox="1"/>
          <p:nvPr/>
        </p:nvSpPr>
        <p:spPr>
          <a:xfrm>
            <a:off x="8689519" y="5589240"/>
            <a:ext cx="437811" cy="2785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24942F06-CD1F-46D5-ABA6-6E76DB6D1968}" type="slidenum">
              <a:rPr lang="hu-HU" sz="1210" b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 algn="ctr"/>
              <a:t>35</a:t>
            </a:fld>
            <a:endParaRPr lang="en-US" sz="121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11" name="Kép 10">
            <a:extLst>
              <a:ext uri="{FF2B5EF4-FFF2-40B4-BE49-F238E27FC236}">
                <a16:creationId xmlns:a16="http://schemas.microsoft.com/office/drawing/2014/main" id="{0303F2DF-F45D-4D6E-8C66-15C174E1517C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95536" y="2817353"/>
            <a:ext cx="2557355" cy="899679"/>
          </a:xfrm>
          <a:prstGeom prst="rect">
            <a:avLst/>
          </a:prstGeom>
          <a:ln w="38100">
            <a:solidFill>
              <a:srgbClr val="FF0000"/>
            </a:solidFill>
          </a:ln>
        </p:spPr>
      </p:pic>
      <p:pic>
        <p:nvPicPr>
          <p:cNvPr id="17" name="Kép 16">
            <a:extLst>
              <a:ext uri="{FF2B5EF4-FFF2-40B4-BE49-F238E27FC236}">
                <a16:creationId xmlns:a16="http://schemas.microsoft.com/office/drawing/2014/main" id="{9EE2A0BD-45F1-43FE-AA40-64876298196A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860032" y="2564904"/>
            <a:ext cx="4077053" cy="861135"/>
          </a:xfrm>
          <a:prstGeom prst="rect">
            <a:avLst/>
          </a:prstGeom>
          <a:ln w="38100">
            <a:solidFill>
              <a:srgbClr val="FFC000"/>
            </a:solidFill>
          </a:ln>
        </p:spPr>
      </p:pic>
    </p:spTree>
    <p:extLst>
      <p:ext uri="{BB962C8B-B14F-4D97-AF65-F5344CB8AC3E}">
        <p14:creationId xmlns:p14="http://schemas.microsoft.com/office/powerpoint/2010/main" val="28810648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4" name="Cím 1"/>
          <p:cNvSpPr>
            <a:spLocks noGrp="1"/>
          </p:cNvSpPr>
          <p:nvPr>
            <p:ph type="title"/>
          </p:nvPr>
        </p:nvSpPr>
        <p:spPr>
          <a:xfrm>
            <a:off x="0" y="-88"/>
            <a:ext cx="9144000" cy="719137"/>
          </a:xfrm>
        </p:spPr>
        <p:txBody>
          <a:bodyPr>
            <a:noAutofit/>
          </a:bodyPr>
          <a:lstStyle/>
          <a:p>
            <a:pPr algn="ctr" eaLnBrk="1" hangingPunct="1">
              <a:buNone/>
            </a:pPr>
            <a:r>
              <a:rPr lang="hu-HU" sz="28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Formalism</a:t>
            </a:r>
            <a:r>
              <a:rPr lang="hu-HU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in b </a:t>
            </a:r>
            <a:r>
              <a:rPr lang="hu-HU" sz="28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space</a:t>
            </a:r>
            <a:endParaRPr lang="hu-HU" sz="28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5" name="Kép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16152" y="782834"/>
            <a:ext cx="4711696" cy="773958"/>
          </a:xfrm>
          <a:prstGeom prst="rect">
            <a:avLst/>
          </a:prstGeom>
          <a:ln w="38100">
            <a:solidFill>
              <a:srgbClr val="FFFF00"/>
            </a:solidFill>
          </a:ln>
        </p:spPr>
      </p:pic>
      <p:sp>
        <p:nvSpPr>
          <p:cNvPr id="15" name="Szabadkézi sokszög 14"/>
          <p:cNvSpPr/>
          <p:nvPr/>
        </p:nvSpPr>
        <p:spPr>
          <a:xfrm>
            <a:off x="-35496" y="5805264"/>
            <a:ext cx="9144000" cy="1079399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lvl="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16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Impact</a:t>
            </a:r>
            <a:r>
              <a:rPr lang="hu-HU" sz="16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16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parameter</a:t>
            </a:r>
            <a:r>
              <a:rPr lang="hu-HU" sz="16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16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or</a:t>
            </a:r>
            <a:r>
              <a:rPr lang="hu-HU" sz="16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b </a:t>
            </a:r>
            <a:r>
              <a:rPr lang="hu-HU" sz="16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space</a:t>
            </a:r>
            <a:r>
              <a:rPr lang="hu-HU" sz="16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: </a:t>
            </a:r>
          </a:p>
          <a:p>
            <a:pPr marL="152280" lvl="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1600" i="1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elastic</a:t>
            </a:r>
            <a:r>
              <a:rPr lang="hu-HU" sz="1600" i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1600" i="1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scattering</a:t>
            </a:r>
            <a:r>
              <a:rPr lang="hu-HU" sz="1600" i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1600" i="1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interferes</a:t>
            </a:r>
            <a:r>
              <a:rPr lang="hu-HU" sz="1600" i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1600" i="1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with</a:t>
            </a:r>
            <a:r>
              <a:rPr lang="hu-HU" sz="1600" i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1600" i="1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propagation</a:t>
            </a:r>
            <a:r>
              <a:rPr lang="hu-HU" sz="1600" i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w/o </a:t>
            </a:r>
            <a:r>
              <a:rPr lang="hu-HU" sz="1600" i="1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collisions</a:t>
            </a:r>
            <a:r>
              <a:rPr lang="hu-HU" sz="16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: </a:t>
            </a:r>
            <a:r>
              <a:rPr lang="hu-HU" sz="16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Genuine</a:t>
            </a:r>
            <a:r>
              <a:rPr lang="hu-HU" sz="16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16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quantum</a:t>
            </a:r>
            <a:r>
              <a:rPr lang="hu-HU" sz="16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16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physics</a:t>
            </a:r>
            <a:r>
              <a:rPr lang="hu-HU" sz="16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.</a:t>
            </a: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16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Complex</a:t>
            </a:r>
            <a:r>
              <a:rPr lang="hu-HU" sz="16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16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opacity</a:t>
            </a:r>
            <a:r>
              <a:rPr lang="hu-HU" sz="16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16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function</a:t>
            </a:r>
            <a:r>
              <a:rPr lang="hu-HU" sz="16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1600" dirty="0">
                <a:solidFill>
                  <a:srgbClr val="000000"/>
                </a:solidFill>
                <a:latin typeface="Symbol" panose="05050102010706020507" pitchFamily="18" charset="2"/>
                <a:ea typeface="Lucida Sans Unicode" pitchFamily="2"/>
                <a:cs typeface="Lucida Sans Unicode" pitchFamily="2"/>
              </a:rPr>
              <a:t>W</a:t>
            </a:r>
            <a:r>
              <a:rPr lang="hu-HU" sz="16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(</a:t>
            </a:r>
            <a:r>
              <a:rPr lang="hu-HU" sz="16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s,b</a:t>
            </a:r>
            <a:r>
              <a:rPr lang="hu-HU" sz="16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) (</a:t>
            </a:r>
            <a:r>
              <a:rPr lang="hu-HU" sz="16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eikonal</a:t>
            </a:r>
            <a:r>
              <a:rPr lang="hu-HU" sz="16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, </a:t>
            </a:r>
            <a:r>
              <a:rPr lang="hu-HU" sz="16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from</a:t>
            </a:r>
            <a:r>
              <a:rPr lang="hu-HU" sz="16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16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unitarity</a:t>
            </a:r>
            <a:r>
              <a:rPr lang="hu-HU" sz="16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)</a:t>
            </a: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16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0 ≤ P(</a:t>
            </a:r>
            <a:r>
              <a:rPr lang="hu-HU" sz="16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s,b</a:t>
            </a:r>
            <a:r>
              <a:rPr lang="hu-HU" sz="16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) ≤ 1 : </a:t>
            </a:r>
            <a:r>
              <a:rPr lang="hu-HU" sz="1600" i="1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inelastic</a:t>
            </a:r>
            <a:r>
              <a:rPr lang="hu-HU" sz="16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16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scattering</a:t>
            </a:r>
            <a:r>
              <a:rPr lang="hu-HU" sz="16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has a </a:t>
            </a:r>
            <a:r>
              <a:rPr lang="hu-HU" sz="16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probabilistic</a:t>
            </a:r>
            <a:r>
              <a:rPr lang="hu-HU" sz="16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16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interpretation</a:t>
            </a:r>
            <a:r>
              <a:rPr lang="hu-HU" sz="16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</a:p>
        </p:txBody>
      </p:sp>
      <p:sp>
        <p:nvSpPr>
          <p:cNvPr id="14" name="Szövegdoboz 13"/>
          <p:cNvSpPr txBox="1"/>
          <p:nvPr/>
        </p:nvSpPr>
        <p:spPr>
          <a:xfrm>
            <a:off x="8689519" y="5589240"/>
            <a:ext cx="437811" cy="2785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24942F06-CD1F-46D5-ABA6-6E76DB6D1968}" type="slidenum">
              <a:rPr lang="hu-HU" sz="1210" b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 algn="ctr"/>
              <a:t>36</a:t>
            </a:fld>
            <a:endParaRPr lang="en-US" sz="121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2" name="Kép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79712" y="1700808"/>
            <a:ext cx="5142831" cy="2016223"/>
          </a:xfrm>
          <a:prstGeom prst="rect">
            <a:avLst/>
          </a:prstGeom>
        </p:spPr>
      </p:pic>
      <p:pic>
        <p:nvPicPr>
          <p:cNvPr id="4" name="Kép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771800" y="3790182"/>
            <a:ext cx="3600400" cy="917411"/>
          </a:xfrm>
          <a:prstGeom prst="rect">
            <a:avLst/>
          </a:prstGeom>
        </p:spPr>
      </p:pic>
      <p:pic>
        <p:nvPicPr>
          <p:cNvPr id="10" name="Kép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771800" y="4741572"/>
            <a:ext cx="3600400" cy="10385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5722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Csoportba foglalás 1"/>
          <p:cNvGrpSpPr/>
          <p:nvPr/>
        </p:nvGrpSpPr>
        <p:grpSpPr>
          <a:xfrm>
            <a:off x="0" y="116632"/>
            <a:ext cx="9144000" cy="813988"/>
            <a:chOff x="0" y="-128189"/>
            <a:chExt cx="9144000" cy="813988"/>
          </a:xfrm>
        </p:grpSpPr>
        <p:sp>
          <p:nvSpPr>
            <p:cNvPr id="3" name="Szabadkézi sokszög 2"/>
            <p:cNvSpPr/>
            <p:nvPr/>
          </p:nvSpPr>
          <p:spPr>
            <a:xfrm>
              <a:off x="0" y="0"/>
              <a:ext cx="9144000" cy="685799"/>
            </a:xfrm>
            <a:custGeom>
              <a:avLst>
                <a:gd name="f0" fmla="val 41"/>
              </a:avLst>
              <a:gdLst>
                <a:gd name="f1" fmla="val 10800000"/>
                <a:gd name="f2" fmla="val 5400000"/>
                <a:gd name="f3" fmla="val 1620000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val 45"/>
                <a:gd name="f10" fmla="val 10800"/>
                <a:gd name="f11" fmla="val -2147483647"/>
                <a:gd name="f12" fmla="val 2147483647"/>
                <a:gd name="f13" fmla="abs f4"/>
                <a:gd name="f14" fmla="abs f5"/>
                <a:gd name="f15" fmla="abs f6"/>
                <a:gd name="f16" fmla="*/ f8 1 180"/>
                <a:gd name="f17" fmla="pin 0 f0 10800"/>
                <a:gd name="f18" fmla="+- 0 0 f2"/>
                <a:gd name="f19" fmla="?: f13 f4 1"/>
                <a:gd name="f20" fmla="?: f14 f5 1"/>
                <a:gd name="f21" fmla="?: f15 f6 1"/>
                <a:gd name="f22" fmla="*/ f9 f16 1"/>
                <a:gd name="f23" fmla="+- f7 f17 0"/>
                <a:gd name="f24" fmla="*/ f19 1 21600"/>
                <a:gd name="f25" fmla="*/ f20 1 21600"/>
                <a:gd name="f26" fmla="*/ 21600 f19 1"/>
                <a:gd name="f27" fmla="*/ 21600 f20 1"/>
                <a:gd name="f28" fmla="+- 0 0 f22"/>
                <a:gd name="f29" fmla="min f25 f24"/>
                <a:gd name="f30" fmla="*/ f26 1 f21"/>
                <a:gd name="f31" fmla="*/ f27 1 f21"/>
                <a:gd name="f32" fmla="*/ f28 f1 1"/>
                <a:gd name="f33" fmla="*/ f32 1 f8"/>
                <a:gd name="f34" fmla="+- f31 0 f17"/>
                <a:gd name="f35" fmla="+- f30 0 f17"/>
                <a:gd name="f36" fmla="*/ f17 f29 1"/>
                <a:gd name="f37" fmla="*/ f7 f29 1"/>
                <a:gd name="f38" fmla="*/ f23 f29 1"/>
                <a:gd name="f39" fmla="*/ f31 f29 1"/>
                <a:gd name="f40" fmla="*/ f30 f29 1"/>
                <a:gd name="f41" fmla="+- f33 0 f2"/>
                <a:gd name="f42" fmla="+- f37 0 f38"/>
                <a:gd name="f43" fmla="+- f38 0 f37"/>
                <a:gd name="f44" fmla="*/ f34 f29 1"/>
                <a:gd name="f45" fmla="*/ f35 f29 1"/>
                <a:gd name="f46" fmla="cos 1 f41"/>
                <a:gd name="f47" fmla="abs f42"/>
                <a:gd name="f48" fmla="abs f43"/>
                <a:gd name="f49" fmla="?: f42 f18 f2"/>
                <a:gd name="f50" fmla="?: f42 f2 f18"/>
                <a:gd name="f51" fmla="?: f42 f3 f2"/>
                <a:gd name="f52" fmla="?: f42 f2 f3"/>
                <a:gd name="f53" fmla="+- f39 0 f44"/>
                <a:gd name="f54" fmla="?: f43 f18 f2"/>
                <a:gd name="f55" fmla="?: f43 f2 f18"/>
                <a:gd name="f56" fmla="+- f40 0 f45"/>
                <a:gd name="f57" fmla="+- f44 0 f39"/>
                <a:gd name="f58" fmla="+- f45 0 f40"/>
                <a:gd name="f59" fmla="?: f42 0 f1"/>
                <a:gd name="f60" fmla="?: f42 f1 0"/>
                <a:gd name="f61" fmla="+- 0 0 f46"/>
                <a:gd name="f62" fmla="?: f42 f52 f51"/>
                <a:gd name="f63" fmla="?: f42 f51 f52"/>
                <a:gd name="f64" fmla="?: f43 f50 f49"/>
                <a:gd name="f65" fmla="abs f53"/>
                <a:gd name="f66" fmla="?: f53 0 f1"/>
                <a:gd name="f67" fmla="?: f53 f1 0"/>
                <a:gd name="f68" fmla="?: f53 f54 f55"/>
                <a:gd name="f69" fmla="abs f56"/>
                <a:gd name="f70" fmla="abs f57"/>
                <a:gd name="f71" fmla="?: f56 f18 f2"/>
                <a:gd name="f72" fmla="?: f56 f2 f18"/>
                <a:gd name="f73" fmla="?: f56 f3 f2"/>
                <a:gd name="f74" fmla="?: f56 f2 f3"/>
                <a:gd name="f75" fmla="abs f58"/>
                <a:gd name="f76" fmla="?: f58 f18 f2"/>
                <a:gd name="f77" fmla="?: f58 f2 f18"/>
                <a:gd name="f78" fmla="?: f58 f60 f59"/>
                <a:gd name="f79" fmla="?: f58 f59 f60"/>
                <a:gd name="f80" fmla="*/ f17 f61 1"/>
                <a:gd name="f81" fmla="?: f43 f63 f62"/>
                <a:gd name="f82" fmla="?: f43 f67 f66"/>
                <a:gd name="f83" fmla="?: f43 f66 f67"/>
                <a:gd name="f84" fmla="?: f56 f74 f73"/>
                <a:gd name="f85" fmla="?: f56 f73 f74"/>
                <a:gd name="f86" fmla="?: f57 f72 f71"/>
                <a:gd name="f87" fmla="?: f42 f78 f79"/>
                <a:gd name="f88" fmla="?: f42 f76 f77"/>
                <a:gd name="f89" fmla="*/ f80 3163 1"/>
                <a:gd name="f90" fmla="?: f53 f82 f83"/>
                <a:gd name="f91" fmla="?: f57 f85 f84"/>
                <a:gd name="f92" fmla="*/ f89 1 7636"/>
                <a:gd name="f93" fmla="+- f7 f92 0"/>
                <a:gd name="f94" fmla="+- f30 0 f92"/>
                <a:gd name="f95" fmla="+- f31 0 f92"/>
                <a:gd name="f96" fmla="*/ f93 f29 1"/>
                <a:gd name="f97" fmla="*/ f94 f29 1"/>
                <a:gd name="f98" fmla="*/ f95 f29 1"/>
              </a:gdLst>
              <a:ahLst>
                <a:ahXY gdRefX="f0" minX="f7" maxX="f10">
                  <a:pos x="f36" y="f37"/>
                </a:ahXY>
              </a:ahLst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96" t="f96" r="f97" b="f98"/>
              <a:pathLst>
                <a:path>
                  <a:moveTo>
                    <a:pt x="f38" y="f37"/>
                  </a:moveTo>
                  <a:arcTo wR="f47" hR="f48" stAng="f81" swAng="f64"/>
                  <a:lnTo>
                    <a:pt x="f37" y="f44"/>
                  </a:lnTo>
                  <a:arcTo wR="f48" hR="f65" stAng="f90" swAng="f68"/>
                  <a:lnTo>
                    <a:pt x="f45" y="f39"/>
                  </a:lnTo>
                  <a:arcTo wR="f69" hR="f70" stAng="f91" swAng="f86"/>
                  <a:lnTo>
                    <a:pt x="f40" y="f38"/>
                  </a:lnTo>
                  <a:arcTo wR="f75" hR="f47" stAng="f87" swAng="f88"/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none" lIns="90000" tIns="46800" rIns="90000" bIns="46800" anchor="ctr" anchorCtr="0" compatLnSpc="0"/>
            <a:lstStyle/>
            <a:p>
              <a:pPr lvl="0" rtl="0" hangingPunct="0">
                <a:buNone/>
                <a:tabLst/>
              </a:pPr>
              <a:endParaRPr lang="hu-HU" sz="2400">
                <a:latin typeface="Times New Roman" pitchFamily="18"/>
                <a:ea typeface="Arial Unicode MS" pitchFamily="2"/>
                <a:cs typeface="Tahoma" pitchFamily="2"/>
              </a:endParaRPr>
            </a:p>
          </p:txBody>
        </p:sp>
        <p:sp>
          <p:nvSpPr>
            <p:cNvPr id="4" name="Szabadkézi sokszög 3"/>
            <p:cNvSpPr/>
            <p:nvPr/>
          </p:nvSpPr>
          <p:spPr>
            <a:xfrm>
              <a:off x="0" y="-128189"/>
              <a:ext cx="9144000" cy="436402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0" tIns="0" rIns="0" bIns="0" anchor="ctr" anchorCtr="0" compatLnSpc="0">
              <a:spAutoFit/>
            </a:bodyPr>
            <a:lstStyle/>
            <a:p>
              <a:pPr marL="190440" marR="0" lvl="0" indent="-190440" algn="ctr" rtl="0" hangingPunct="1">
                <a:lnSpc>
                  <a:spcPct val="100000"/>
                </a:lnSpc>
                <a:buNone/>
                <a:tabLst/>
              </a:pPr>
              <a:r>
                <a:rPr lang="hu-HU" sz="2800" b="1" cap="all" dirty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 </a:t>
              </a:r>
            </a:p>
          </p:txBody>
        </p:sp>
      </p:grpSp>
      <p:sp>
        <p:nvSpPr>
          <p:cNvPr id="19" name="Cím 1"/>
          <p:cNvSpPr txBox="1">
            <a:spLocks/>
          </p:cNvSpPr>
          <p:nvPr/>
        </p:nvSpPr>
        <p:spPr>
          <a:xfrm>
            <a:off x="0" y="42863"/>
            <a:ext cx="9144000" cy="719137"/>
          </a:xfrm>
          <a:prstGeom prst="rect">
            <a:avLst/>
          </a:prstGeom>
        </p:spPr>
        <p:txBody>
          <a:bodyPr>
            <a:normAutofit/>
          </a:bodyPr>
          <a:lstStyle>
            <a:lvl1pPr marL="0" marR="0" lvl="0" indent="0" algn="ctr" rtl="0" hangingPunct="1">
              <a:lnSpc>
                <a:spcPct val="97000"/>
              </a:lnSpc>
              <a:spcBef>
                <a:spcPts val="0"/>
              </a:spcBef>
              <a:spcAft>
                <a:spcPts val="0"/>
              </a:spcAft>
              <a:buFontTx/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lang="hu-HU" sz="3200" b="1" i="0" u="none" strike="noStrike" baseline="0">
                <a:ln>
                  <a:noFill/>
                </a:ln>
                <a:solidFill>
                  <a:srgbClr val="FFFF00"/>
                </a:solidFill>
                <a:latin typeface="Verdana" pitchFamily="34"/>
                <a:ea typeface="Arial" pitchFamily="34"/>
                <a:cs typeface="Arial" pitchFamily="34"/>
              </a:defRPr>
            </a:lvl1pPr>
          </a:lstStyle>
          <a:p>
            <a:r>
              <a:rPr lang="hu-HU" kern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Mandelstam</a:t>
            </a:r>
            <a:r>
              <a:rPr lang="hu-HU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kern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variables</a:t>
            </a:r>
            <a:endParaRPr lang="hu-HU" kern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0" name="Szövegdoboz 9"/>
          <p:cNvSpPr txBox="1"/>
          <p:nvPr/>
        </p:nvSpPr>
        <p:spPr>
          <a:xfrm>
            <a:off x="8689519" y="5589240"/>
            <a:ext cx="437811" cy="2785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24942F06-CD1F-46D5-ABA6-6E76DB6D1968}" type="slidenum">
              <a:rPr lang="hu-HU" sz="1210" b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 algn="ctr"/>
              <a:t>37</a:t>
            </a:fld>
            <a:endParaRPr lang="en-US" sz="121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1026" name="Picture 2" descr="https://upload.wikimedia.org/wikipedia/commons/thumb/7/75/Mandelstam.svg/800px-Mandelstam.svg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261286"/>
            <a:ext cx="3908443" cy="34638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Szabadkézi sokszög 14"/>
          <p:cNvSpPr/>
          <p:nvPr/>
        </p:nvSpPr>
        <p:spPr>
          <a:xfrm>
            <a:off x="251521" y="5013176"/>
            <a:ext cx="4032448" cy="1633397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p</a:t>
            </a:r>
            <a:r>
              <a:rPr lang="hu-HU" sz="2000" baseline="-25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1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,p</a:t>
            </a:r>
            <a:r>
              <a:rPr lang="hu-HU" sz="2000" baseline="-25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2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: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four-momenta</a:t>
            </a:r>
            <a:endParaRPr lang="hu-HU" sz="2000" baseline="-25000" dirty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before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elastic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scattering</a:t>
            </a:r>
            <a:endParaRPr lang="hu-HU" sz="2000" dirty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endParaRPr lang="hu-HU" sz="2000" dirty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  <a:p>
            <a:pPr marL="152280" lvl="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p</a:t>
            </a:r>
            <a:r>
              <a:rPr lang="hu-HU" sz="2000" baseline="-25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3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,p</a:t>
            </a:r>
            <a:r>
              <a:rPr lang="hu-HU" sz="2000" baseline="-25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4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: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four-momenta</a:t>
            </a:r>
            <a:endParaRPr lang="hu-HU" sz="2000" baseline="-25000" dirty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after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elastic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scattering</a:t>
            </a:r>
            <a:endParaRPr lang="hu-HU" sz="2000" dirty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</p:txBody>
      </p:sp>
      <p:pic>
        <p:nvPicPr>
          <p:cNvPr id="5" name="Kép 4"/>
          <p:cNvPicPr>
            <a:picLocks noChangeAspect="1"/>
          </p:cNvPicPr>
          <p:nvPr/>
        </p:nvPicPr>
        <p:blipFill rotWithShape="1">
          <a:blip r:embed="rId4"/>
          <a:srcRect l="2239" r="1602"/>
          <a:stretch/>
        </p:blipFill>
        <p:spPr>
          <a:xfrm>
            <a:off x="4716016" y="2146133"/>
            <a:ext cx="3973503" cy="1568711"/>
          </a:xfrm>
          <a:prstGeom prst="rect">
            <a:avLst/>
          </a:prstGeom>
        </p:spPr>
      </p:pic>
      <p:sp>
        <p:nvSpPr>
          <p:cNvPr id="18" name="Szabadkézi sokszög 17"/>
          <p:cNvSpPr/>
          <p:nvPr/>
        </p:nvSpPr>
        <p:spPr>
          <a:xfrm>
            <a:off x="4716016" y="5013176"/>
            <a:ext cx="4032448" cy="1017844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s: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square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of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the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cms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energy</a:t>
            </a:r>
            <a:endParaRPr lang="hu-HU" sz="2000" dirty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t: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square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of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four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-momentum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transfer</a:t>
            </a:r>
            <a:endParaRPr lang="hu-HU" sz="2000" dirty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27104509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8" grpId="0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Csoportba foglalás 1"/>
          <p:cNvGrpSpPr/>
          <p:nvPr/>
        </p:nvGrpSpPr>
        <p:grpSpPr>
          <a:xfrm>
            <a:off x="0" y="116632"/>
            <a:ext cx="9144000" cy="813988"/>
            <a:chOff x="0" y="-128189"/>
            <a:chExt cx="9144000" cy="813988"/>
          </a:xfrm>
        </p:grpSpPr>
        <p:sp>
          <p:nvSpPr>
            <p:cNvPr id="3" name="Szabadkézi sokszög 2"/>
            <p:cNvSpPr/>
            <p:nvPr/>
          </p:nvSpPr>
          <p:spPr>
            <a:xfrm>
              <a:off x="0" y="0"/>
              <a:ext cx="9144000" cy="685799"/>
            </a:xfrm>
            <a:custGeom>
              <a:avLst>
                <a:gd name="f0" fmla="val 41"/>
              </a:avLst>
              <a:gdLst>
                <a:gd name="f1" fmla="val 10800000"/>
                <a:gd name="f2" fmla="val 5400000"/>
                <a:gd name="f3" fmla="val 1620000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val 45"/>
                <a:gd name="f10" fmla="val 10800"/>
                <a:gd name="f11" fmla="val -2147483647"/>
                <a:gd name="f12" fmla="val 2147483647"/>
                <a:gd name="f13" fmla="abs f4"/>
                <a:gd name="f14" fmla="abs f5"/>
                <a:gd name="f15" fmla="abs f6"/>
                <a:gd name="f16" fmla="*/ f8 1 180"/>
                <a:gd name="f17" fmla="pin 0 f0 10800"/>
                <a:gd name="f18" fmla="+- 0 0 f2"/>
                <a:gd name="f19" fmla="?: f13 f4 1"/>
                <a:gd name="f20" fmla="?: f14 f5 1"/>
                <a:gd name="f21" fmla="?: f15 f6 1"/>
                <a:gd name="f22" fmla="*/ f9 f16 1"/>
                <a:gd name="f23" fmla="+- f7 f17 0"/>
                <a:gd name="f24" fmla="*/ f19 1 21600"/>
                <a:gd name="f25" fmla="*/ f20 1 21600"/>
                <a:gd name="f26" fmla="*/ 21600 f19 1"/>
                <a:gd name="f27" fmla="*/ 21600 f20 1"/>
                <a:gd name="f28" fmla="+- 0 0 f22"/>
                <a:gd name="f29" fmla="min f25 f24"/>
                <a:gd name="f30" fmla="*/ f26 1 f21"/>
                <a:gd name="f31" fmla="*/ f27 1 f21"/>
                <a:gd name="f32" fmla="*/ f28 f1 1"/>
                <a:gd name="f33" fmla="*/ f32 1 f8"/>
                <a:gd name="f34" fmla="+- f31 0 f17"/>
                <a:gd name="f35" fmla="+- f30 0 f17"/>
                <a:gd name="f36" fmla="*/ f17 f29 1"/>
                <a:gd name="f37" fmla="*/ f7 f29 1"/>
                <a:gd name="f38" fmla="*/ f23 f29 1"/>
                <a:gd name="f39" fmla="*/ f31 f29 1"/>
                <a:gd name="f40" fmla="*/ f30 f29 1"/>
                <a:gd name="f41" fmla="+- f33 0 f2"/>
                <a:gd name="f42" fmla="+- f37 0 f38"/>
                <a:gd name="f43" fmla="+- f38 0 f37"/>
                <a:gd name="f44" fmla="*/ f34 f29 1"/>
                <a:gd name="f45" fmla="*/ f35 f29 1"/>
                <a:gd name="f46" fmla="cos 1 f41"/>
                <a:gd name="f47" fmla="abs f42"/>
                <a:gd name="f48" fmla="abs f43"/>
                <a:gd name="f49" fmla="?: f42 f18 f2"/>
                <a:gd name="f50" fmla="?: f42 f2 f18"/>
                <a:gd name="f51" fmla="?: f42 f3 f2"/>
                <a:gd name="f52" fmla="?: f42 f2 f3"/>
                <a:gd name="f53" fmla="+- f39 0 f44"/>
                <a:gd name="f54" fmla="?: f43 f18 f2"/>
                <a:gd name="f55" fmla="?: f43 f2 f18"/>
                <a:gd name="f56" fmla="+- f40 0 f45"/>
                <a:gd name="f57" fmla="+- f44 0 f39"/>
                <a:gd name="f58" fmla="+- f45 0 f40"/>
                <a:gd name="f59" fmla="?: f42 0 f1"/>
                <a:gd name="f60" fmla="?: f42 f1 0"/>
                <a:gd name="f61" fmla="+- 0 0 f46"/>
                <a:gd name="f62" fmla="?: f42 f52 f51"/>
                <a:gd name="f63" fmla="?: f42 f51 f52"/>
                <a:gd name="f64" fmla="?: f43 f50 f49"/>
                <a:gd name="f65" fmla="abs f53"/>
                <a:gd name="f66" fmla="?: f53 0 f1"/>
                <a:gd name="f67" fmla="?: f53 f1 0"/>
                <a:gd name="f68" fmla="?: f53 f54 f55"/>
                <a:gd name="f69" fmla="abs f56"/>
                <a:gd name="f70" fmla="abs f57"/>
                <a:gd name="f71" fmla="?: f56 f18 f2"/>
                <a:gd name="f72" fmla="?: f56 f2 f18"/>
                <a:gd name="f73" fmla="?: f56 f3 f2"/>
                <a:gd name="f74" fmla="?: f56 f2 f3"/>
                <a:gd name="f75" fmla="abs f58"/>
                <a:gd name="f76" fmla="?: f58 f18 f2"/>
                <a:gd name="f77" fmla="?: f58 f2 f18"/>
                <a:gd name="f78" fmla="?: f58 f60 f59"/>
                <a:gd name="f79" fmla="?: f58 f59 f60"/>
                <a:gd name="f80" fmla="*/ f17 f61 1"/>
                <a:gd name="f81" fmla="?: f43 f63 f62"/>
                <a:gd name="f82" fmla="?: f43 f67 f66"/>
                <a:gd name="f83" fmla="?: f43 f66 f67"/>
                <a:gd name="f84" fmla="?: f56 f74 f73"/>
                <a:gd name="f85" fmla="?: f56 f73 f74"/>
                <a:gd name="f86" fmla="?: f57 f72 f71"/>
                <a:gd name="f87" fmla="?: f42 f78 f79"/>
                <a:gd name="f88" fmla="?: f42 f76 f77"/>
                <a:gd name="f89" fmla="*/ f80 3163 1"/>
                <a:gd name="f90" fmla="?: f53 f82 f83"/>
                <a:gd name="f91" fmla="?: f57 f85 f84"/>
                <a:gd name="f92" fmla="*/ f89 1 7636"/>
                <a:gd name="f93" fmla="+- f7 f92 0"/>
                <a:gd name="f94" fmla="+- f30 0 f92"/>
                <a:gd name="f95" fmla="+- f31 0 f92"/>
                <a:gd name="f96" fmla="*/ f93 f29 1"/>
                <a:gd name="f97" fmla="*/ f94 f29 1"/>
                <a:gd name="f98" fmla="*/ f95 f29 1"/>
              </a:gdLst>
              <a:ahLst>
                <a:ahXY gdRefX="f0" minX="f7" maxX="f10">
                  <a:pos x="f36" y="f37"/>
                </a:ahXY>
              </a:ahLst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96" t="f96" r="f97" b="f98"/>
              <a:pathLst>
                <a:path>
                  <a:moveTo>
                    <a:pt x="f38" y="f37"/>
                  </a:moveTo>
                  <a:arcTo wR="f47" hR="f48" stAng="f81" swAng="f64"/>
                  <a:lnTo>
                    <a:pt x="f37" y="f44"/>
                  </a:lnTo>
                  <a:arcTo wR="f48" hR="f65" stAng="f90" swAng="f68"/>
                  <a:lnTo>
                    <a:pt x="f45" y="f39"/>
                  </a:lnTo>
                  <a:arcTo wR="f69" hR="f70" stAng="f91" swAng="f86"/>
                  <a:lnTo>
                    <a:pt x="f40" y="f38"/>
                  </a:lnTo>
                  <a:arcTo wR="f75" hR="f47" stAng="f87" swAng="f88"/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none" lIns="90000" tIns="46800" rIns="90000" bIns="46800" anchor="ctr" anchorCtr="0" compatLnSpc="0"/>
            <a:lstStyle/>
            <a:p>
              <a:pPr lvl="0" rtl="0" hangingPunct="0">
                <a:buNone/>
                <a:tabLst/>
              </a:pPr>
              <a:endParaRPr lang="hu-HU" sz="2400">
                <a:latin typeface="Times New Roman" pitchFamily="18"/>
                <a:ea typeface="Arial Unicode MS" pitchFamily="2"/>
                <a:cs typeface="Tahoma" pitchFamily="2"/>
              </a:endParaRPr>
            </a:p>
          </p:txBody>
        </p:sp>
        <p:sp>
          <p:nvSpPr>
            <p:cNvPr id="4" name="Szabadkézi sokszög 3"/>
            <p:cNvSpPr/>
            <p:nvPr/>
          </p:nvSpPr>
          <p:spPr>
            <a:xfrm>
              <a:off x="0" y="-128189"/>
              <a:ext cx="9144000" cy="436402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0" tIns="0" rIns="0" bIns="0" anchor="ctr" anchorCtr="0" compatLnSpc="0">
              <a:spAutoFit/>
            </a:bodyPr>
            <a:lstStyle/>
            <a:p>
              <a:pPr marL="190440" marR="0" lvl="0" indent="-190440" algn="ctr" rtl="0" hangingPunct="1">
                <a:lnSpc>
                  <a:spcPct val="100000"/>
                </a:lnSpc>
                <a:buNone/>
                <a:tabLst/>
              </a:pPr>
              <a:r>
                <a:rPr lang="hu-HU" sz="2800" b="1" cap="all" dirty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 </a:t>
              </a:r>
            </a:p>
          </p:txBody>
        </p:sp>
      </p:grpSp>
      <p:sp>
        <p:nvSpPr>
          <p:cNvPr id="19" name="Cím 1"/>
          <p:cNvSpPr txBox="1">
            <a:spLocks/>
          </p:cNvSpPr>
          <p:nvPr/>
        </p:nvSpPr>
        <p:spPr>
          <a:xfrm>
            <a:off x="0" y="42863"/>
            <a:ext cx="9144000" cy="719137"/>
          </a:xfrm>
          <a:prstGeom prst="rect">
            <a:avLst/>
          </a:prstGeom>
        </p:spPr>
        <p:txBody>
          <a:bodyPr>
            <a:normAutofit/>
          </a:bodyPr>
          <a:lstStyle>
            <a:lvl1pPr marL="0" marR="0" lvl="0" indent="0" algn="ctr" rtl="0" hangingPunct="1">
              <a:lnSpc>
                <a:spcPct val="97000"/>
              </a:lnSpc>
              <a:spcBef>
                <a:spcPts val="0"/>
              </a:spcBef>
              <a:spcAft>
                <a:spcPts val="0"/>
              </a:spcAft>
              <a:buFontTx/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lang="hu-HU" sz="3200" b="1" i="0" u="none" strike="noStrike" baseline="0">
                <a:ln>
                  <a:noFill/>
                </a:ln>
                <a:solidFill>
                  <a:srgbClr val="FFFF00"/>
                </a:solidFill>
                <a:latin typeface="Verdana" pitchFamily="34"/>
                <a:ea typeface="Arial" pitchFamily="34"/>
                <a:cs typeface="Arial" pitchFamily="34"/>
              </a:defRPr>
            </a:lvl1pPr>
          </a:lstStyle>
          <a:p>
            <a:r>
              <a:rPr lang="hu-HU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kern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Odderon</a:t>
            </a:r>
            <a:r>
              <a:rPr lang="hu-HU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and QCD in </a:t>
            </a:r>
            <a:r>
              <a:rPr lang="hu-HU" kern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Laymen’s</a:t>
            </a:r>
            <a:r>
              <a:rPr lang="hu-HU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kern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Terms</a:t>
            </a:r>
            <a:endParaRPr lang="hu-HU" kern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0" name="Szövegdoboz 9"/>
          <p:cNvSpPr txBox="1"/>
          <p:nvPr/>
        </p:nvSpPr>
        <p:spPr>
          <a:xfrm>
            <a:off x="8689519" y="5589240"/>
            <a:ext cx="437811" cy="2785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24942F06-CD1F-46D5-ABA6-6E76DB6D1968}" type="slidenum">
              <a:rPr lang="hu-HU" sz="1210" b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 algn="ctr"/>
              <a:t>38</a:t>
            </a:fld>
            <a:endParaRPr lang="en-US" sz="121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18" name="Kép 1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9560" y="4530767"/>
            <a:ext cx="2876550" cy="1990725"/>
          </a:xfrm>
          <a:prstGeom prst="rect">
            <a:avLst/>
          </a:prstGeom>
        </p:spPr>
      </p:pic>
      <p:pic>
        <p:nvPicPr>
          <p:cNvPr id="1050" name="Kép 104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99169" y="3624399"/>
            <a:ext cx="4345663" cy="452673"/>
          </a:xfrm>
          <a:prstGeom prst="rect">
            <a:avLst/>
          </a:prstGeom>
        </p:spPr>
      </p:pic>
      <p:sp>
        <p:nvSpPr>
          <p:cNvPr id="41" name="Szabadkézi sokszög 40"/>
          <p:cNvSpPr/>
          <p:nvPr/>
        </p:nvSpPr>
        <p:spPr>
          <a:xfrm>
            <a:off x="3819101" y="4531919"/>
            <a:ext cx="4929363" cy="1941173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Pomeron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(2+4+…)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gluon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in pp: </a:t>
            </a: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(RGB)+(RGB) 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  <a:sym typeface="Wingdings" panose="05000000000000000000" pitchFamily="2" charset="2"/>
              </a:rPr>
              <a:t> (GRB)+(GRB)</a:t>
            </a: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endParaRPr lang="hu-HU" sz="2000" dirty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  <a:sym typeface="Wingdings" panose="05000000000000000000" pitchFamily="2" charset="2"/>
            </a:endParaRPr>
          </a:p>
          <a:p>
            <a:pPr marL="152280" lvl="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  <a:sym typeface="Wingdings" panose="05000000000000000000" pitchFamily="2" charset="2"/>
              </a:rPr>
              <a:t>Odderon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  <a:sym typeface="Wingdings" panose="05000000000000000000" pitchFamily="2" charset="2"/>
              </a:rPr>
              <a:t> (3+5+…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  <a:sym typeface="Wingdings" panose="05000000000000000000" pitchFamily="2" charset="2"/>
              </a:rPr>
              <a:t>gluon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  <a:sym typeface="Wingdings" panose="05000000000000000000" pitchFamily="2" charset="2"/>
              </a:rPr>
              <a:t>) in pp:</a:t>
            </a: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  <a:sym typeface="Wingdings" panose="05000000000000000000" pitchFamily="2" charset="2"/>
              </a:rPr>
              <a:t>(RGB)+(RGB)  (GBR)+(BRG)</a:t>
            </a: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Well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established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in QCD</a:t>
            </a:r>
          </a:p>
        </p:txBody>
      </p:sp>
      <p:grpSp>
        <p:nvGrpSpPr>
          <p:cNvPr id="43" name="Csoportba foglalás 42"/>
          <p:cNvGrpSpPr/>
          <p:nvPr/>
        </p:nvGrpSpPr>
        <p:grpSpPr>
          <a:xfrm>
            <a:off x="251521" y="762000"/>
            <a:ext cx="8656903" cy="1226840"/>
            <a:chOff x="251521" y="762000"/>
            <a:chExt cx="8656903" cy="1226840"/>
          </a:xfrm>
        </p:grpSpPr>
        <p:cxnSp>
          <p:nvCxnSpPr>
            <p:cNvPr id="79" name="Egyenes összekötő 78"/>
            <p:cNvCxnSpPr/>
            <p:nvPr/>
          </p:nvCxnSpPr>
          <p:spPr>
            <a:xfrm>
              <a:off x="755576" y="1052736"/>
              <a:ext cx="7632848" cy="0"/>
            </a:xfrm>
            <a:prstGeom prst="line">
              <a:avLst/>
            </a:prstGeom>
            <a:ln w="762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Egyenes összekötő 79"/>
            <p:cNvCxnSpPr/>
            <p:nvPr/>
          </p:nvCxnSpPr>
          <p:spPr>
            <a:xfrm>
              <a:off x="755576" y="1340768"/>
              <a:ext cx="7632848" cy="0"/>
            </a:xfrm>
            <a:prstGeom prst="line">
              <a:avLst/>
            </a:prstGeom>
            <a:ln w="762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Egyenes összekötő 80"/>
            <p:cNvCxnSpPr/>
            <p:nvPr/>
          </p:nvCxnSpPr>
          <p:spPr>
            <a:xfrm>
              <a:off x="755576" y="1628800"/>
              <a:ext cx="7632848" cy="0"/>
            </a:xfrm>
            <a:prstGeom prst="line">
              <a:avLst/>
            </a:prstGeom>
            <a:ln w="76200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2" name="Ellipszis 81"/>
            <p:cNvSpPr/>
            <p:nvPr/>
          </p:nvSpPr>
          <p:spPr>
            <a:xfrm>
              <a:off x="251521" y="762000"/>
              <a:ext cx="648071" cy="1226840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hu-HU" dirty="0"/>
                <a:t>p</a:t>
              </a:r>
              <a:r>
                <a:rPr lang="hu-HU" baseline="-25000" dirty="0"/>
                <a:t>1</a:t>
              </a:r>
              <a:endParaRPr lang="hu-HU" dirty="0"/>
            </a:p>
          </p:txBody>
        </p:sp>
        <p:sp>
          <p:nvSpPr>
            <p:cNvPr id="83" name="Ellipszis 82"/>
            <p:cNvSpPr/>
            <p:nvPr/>
          </p:nvSpPr>
          <p:spPr>
            <a:xfrm>
              <a:off x="8260353" y="762000"/>
              <a:ext cx="648071" cy="1226840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hu-HU" dirty="0"/>
                <a:t>p</a:t>
              </a:r>
              <a:r>
                <a:rPr lang="hu-HU" baseline="-25000" dirty="0"/>
                <a:t>3</a:t>
              </a:r>
              <a:endParaRPr lang="hu-HU" dirty="0"/>
            </a:p>
          </p:txBody>
        </p:sp>
      </p:grpSp>
      <p:cxnSp>
        <p:nvCxnSpPr>
          <p:cNvPr id="74" name="Egyenes összekötő 73"/>
          <p:cNvCxnSpPr/>
          <p:nvPr/>
        </p:nvCxnSpPr>
        <p:spPr>
          <a:xfrm>
            <a:off x="755575" y="2567608"/>
            <a:ext cx="7632848" cy="0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Egyenes összekötő 74"/>
          <p:cNvCxnSpPr/>
          <p:nvPr/>
        </p:nvCxnSpPr>
        <p:spPr>
          <a:xfrm>
            <a:off x="755575" y="2855640"/>
            <a:ext cx="7632848" cy="0"/>
          </a:xfrm>
          <a:prstGeom prst="line">
            <a:avLst/>
          </a:prstGeom>
          <a:ln w="762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Egyenes összekötő 75"/>
          <p:cNvCxnSpPr/>
          <p:nvPr/>
        </p:nvCxnSpPr>
        <p:spPr>
          <a:xfrm>
            <a:off x="755575" y="3143672"/>
            <a:ext cx="7632848" cy="0"/>
          </a:xfrm>
          <a:prstGeom prst="line">
            <a:avLst/>
          </a:prstGeom>
          <a:ln w="762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" name="Ellipszis 76"/>
          <p:cNvSpPr/>
          <p:nvPr/>
        </p:nvSpPr>
        <p:spPr>
          <a:xfrm>
            <a:off x="251520" y="2276872"/>
            <a:ext cx="648071" cy="1226840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hu-HU" dirty="0"/>
              <a:t>p</a:t>
            </a:r>
            <a:r>
              <a:rPr lang="hu-HU" baseline="-25000" dirty="0"/>
              <a:t>2</a:t>
            </a:r>
            <a:endParaRPr lang="hu-HU" dirty="0"/>
          </a:p>
        </p:txBody>
      </p:sp>
      <p:sp>
        <p:nvSpPr>
          <p:cNvPr id="78" name="Ellipszis 77"/>
          <p:cNvSpPr/>
          <p:nvPr/>
        </p:nvSpPr>
        <p:spPr>
          <a:xfrm>
            <a:off x="8260352" y="2276872"/>
            <a:ext cx="648071" cy="1226840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hu-HU" dirty="0"/>
              <a:t>p</a:t>
            </a:r>
            <a:r>
              <a:rPr lang="hu-HU" baseline="-25000" dirty="0"/>
              <a:t>4</a:t>
            </a:r>
            <a:endParaRPr lang="hu-HU" dirty="0"/>
          </a:p>
        </p:txBody>
      </p:sp>
      <p:cxnSp>
        <p:nvCxnSpPr>
          <p:cNvPr id="45" name="Egyenes összekötő 44"/>
          <p:cNvCxnSpPr/>
          <p:nvPr/>
        </p:nvCxnSpPr>
        <p:spPr>
          <a:xfrm>
            <a:off x="3115896" y="1052736"/>
            <a:ext cx="5200520" cy="0"/>
          </a:xfrm>
          <a:prstGeom prst="line">
            <a:avLst/>
          </a:prstGeom>
          <a:ln w="762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Egyenes összekötő 45"/>
          <p:cNvCxnSpPr>
            <a:endCxn id="78" idx="2"/>
          </p:cNvCxnSpPr>
          <p:nvPr/>
        </p:nvCxnSpPr>
        <p:spPr>
          <a:xfrm>
            <a:off x="3401191" y="2890292"/>
            <a:ext cx="485916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Egyenes összekötő 49"/>
          <p:cNvCxnSpPr/>
          <p:nvPr/>
        </p:nvCxnSpPr>
        <p:spPr>
          <a:xfrm>
            <a:off x="3347865" y="2852936"/>
            <a:ext cx="4912487" cy="2704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Egyenes összekötő 54"/>
          <p:cNvCxnSpPr/>
          <p:nvPr/>
        </p:nvCxnSpPr>
        <p:spPr>
          <a:xfrm>
            <a:off x="2627784" y="1628800"/>
            <a:ext cx="103286" cy="949167"/>
          </a:xfrm>
          <a:prstGeom prst="line">
            <a:avLst/>
          </a:prstGeom>
          <a:ln w="762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Egyenes összekötő 55"/>
          <p:cNvCxnSpPr/>
          <p:nvPr/>
        </p:nvCxnSpPr>
        <p:spPr>
          <a:xfrm>
            <a:off x="3832164" y="1330410"/>
            <a:ext cx="4415126" cy="12191"/>
          </a:xfrm>
          <a:prstGeom prst="line">
            <a:avLst/>
          </a:prstGeom>
          <a:ln w="762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Egyenes összekötő 56"/>
          <p:cNvCxnSpPr/>
          <p:nvPr/>
        </p:nvCxnSpPr>
        <p:spPr>
          <a:xfrm>
            <a:off x="2766506" y="1630111"/>
            <a:ext cx="5493846" cy="9155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Egyenes összekötő 57"/>
          <p:cNvCxnSpPr/>
          <p:nvPr/>
        </p:nvCxnSpPr>
        <p:spPr>
          <a:xfrm>
            <a:off x="2713722" y="2570313"/>
            <a:ext cx="5602694" cy="4580"/>
          </a:xfrm>
          <a:prstGeom prst="line">
            <a:avLst/>
          </a:prstGeom>
          <a:ln w="762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Ellipszis 59"/>
          <p:cNvSpPr/>
          <p:nvPr/>
        </p:nvSpPr>
        <p:spPr>
          <a:xfrm>
            <a:off x="4139952" y="1845222"/>
            <a:ext cx="2808312" cy="508756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hu-HU" dirty="0"/>
              <a:t>O = (g</a:t>
            </a:r>
            <a:r>
              <a:rPr lang="hu-HU" baseline="-25000" dirty="0"/>
              <a:t>1</a:t>
            </a:r>
            <a:r>
              <a:rPr lang="hu-HU" dirty="0"/>
              <a:t>, g</a:t>
            </a:r>
            <a:r>
              <a:rPr lang="hu-HU" baseline="-25000" dirty="0"/>
              <a:t>2</a:t>
            </a:r>
            <a:r>
              <a:rPr lang="hu-HU" dirty="0"/>
              <a:t>, g</a:t>
            </a:r>
            <a:r>
              <a:rPr lang="hu-HU" baseline="-25000" dirty="0"/>
              <a:t>3</a:t>
            </a:r>
            <a:r>
              <a:rPr lang="hu-HU" dirty="0"/>
              <a:t>)</a:t>
            </a:r>
          </a:p>
        </p:txBody>
      </p:sp>
      <p:cxnSp>
        <p:nvCxnSpPr>
          <p:cNvPr id="62" name="Egyenes összekötő 61"/>
          <p:cNvCxnSpPr/>
          <p:nvPr/>
        </p:nvCxnSpPr>
        <p:spPr>
          <a:xfrm>
            <a:off x="3059832" y="1052736"/>
            <a:ext cx="230162" cy="1837556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Egyenes összekötő 62"/>
          <p:cNvCxnSpPr/>
          <p:nvPr/>
        </p:nvCxnSpPr>
        <p:spPr>
          <a:xfrm>
            <a:off x="3117702" y="1052736"/>
            <a:ext cx="230162" cy="1837556"/>
          </a:xfrm>
          <a:prstGeom prst="line">
            <a:avLst/>
          </a:prstGeom>
          <a:ln w="5715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Egyenes összekötő 63"/>
          <p:cNvCxnSpPr/>
          <p:nvPr/>
        </p:nvCxnSpPr>
        <p:spPr>
          <a:xfrm>
            <a:off x="3170217" y="1052736"/>
            <a:ext cx="230162" cy="1837556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Egyenes összekötő 64"/>
          <p:cNvCxnSpPr/>
          <p:nvPr/>
        </p:nvCxnSpPr>
        <p:spPr>
          <a:xfrm>
            <a:off x="3707904" y="1316475"/>
            <a:ext cx="230162" cy="1837556"/>
          </a:xfrm>
          <a:prstGeom prst="line">
            <a:avLst/>
          </a:prstGeom>
          <a:ln w="762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Egyenes összekötő 65"/>
          <p:cNvCxnSpPr/>
          <p:nvPr/>
        </p:nvCxnSpPr>
        <p:spPr>
          <a:xfrm>
            <a:off x="3832164" y="1316475"/>
            <a:ext cx="230162" cy="1837556"/>
          </a:xfrm>
          <a:prstGeom prst="line">
            <a:avLst/>
          </a:prstGeom>
          <a:ln w="571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Egyenes összekötő 66"/>
          <p:cNvCxnSpPr/>
          <p:nvPr/>
        </p:nvCxnSpPr>
        <p:spPr>
          <a:xfrm>
            <a:off x="3779912" y="1316475"/>
            <a:ext cx="230162" cy="1837556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Téglalap 68"/>
          <p:cNvSpPr/>
          <p:nvPr/>
        </p:nvSpPr>
        <p:spPr>
          <a:xfrm>
            <a:off x="2267744" y="1844824"/>
            <a:ext cx="37537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u-HU" dirty="0">
                <a:solidFill>
                  <a:schemeClr val="bg1"/>
                </a:solidFill>
              </a:rPr>
              <a:t>g</a:t>
            </a:r>
            <a:r>
              <a:rPr lang="hu-HU" baseline="-25000" dirty="0">
                <a:solidFill>
                  <a:schemeClr val="bg1"/>
                </a:solidFill>
              </a:rPr>
              <a:t>1</a:t>
            </a:r>
            <a:endParaRPr lang="hu-HU" dirty="0">
              <a:solidFill>
                <a:schemeClr val="bg1"/>
              </a:solidFill>
            </a:endParaRPr>
          </a:p>
        </p:txBody>
      </p:sp>
      <p:sp>
        <p:nvSpPr>
          <p:cNvPr id="70" name="Téglalap 69"/>
          <p:cNvSpPr/>
          <p:nvPr/>
        </p:nvSpPr>
        <p:spPr>
          <a:xfrm>
            <a:off x="2828473" y="1855288"/>
            <a:ext cx="37537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u-HU" dirty="0">
                <a:solidFill>
                  <a:schemeClr val="bg1"/>
                </a:solidFill>
              </a:rPr>
              <a:t>g</a:t>
            </a:r>
            <a:r>
              <a:rPr lang="hu-HU" baseline="-25000" dirty="0">
                <a:solidFill>
                  <a:schemeClr val="bg1"/>
                </a:solidFill>
              </a:rPr>
              <a:t>2</a:t>
            </a:r>
            <a:endParaRPr lang="hu-HU" dirty="0">
              <a:solidFill>
                <a:schemeClr val="bg1"/>
              </a:solidFill>
            </a:endParaRPr>
          </a:p>
        </p:txBody>
      </p:sp>
      <p:sp>
        <p:nvSpPr>
          <p:cNvPr id="71" name="Téglalap 70"/>
          <p:cNvSpPr/>
          <p:nvPr/>
        </p:nvSpPr>
        <p:spPr>
          <a:xfrm>
            <a:off x="3476545" y="1857887"/>
            <a:ext cx="37537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u-HU" dirty="0">
                <a:solidFill>
                  <a:schemeClr val="bg1"/>
                </a:solidFill>
              </a:rPr>
              <a:t>g</a:t>
            </a:r>
            <a:r>
              <a:rPr lang="hu-HU" baseline="-25000" dirty="0">
                <a:solidFill>
                  <a:schemeClr val="bg1"/>
                </a:solidFill>
              </a:rPr>
              <a:t>3</a:t>
            </a:r>
            <a:endParaRPr lang="hu-HU" dirty="0">
              <a:solidFill>
                <a:schemeClr val="bg1"/>
              </a:solidFill>
            </a:endParaRPr>
          </a:p>
        </p:txBody>
      </p:sp>
      <p:cxnSp>
        <p:nvCxnSpPr>
          <p:cNvPr id="72" name="Egyenes összekötő 71"/>
          <p:cNvCxnSpPr/>
          <p:nvPr/>
        </p:nvCxnSpPr>
        <p:spPr>
          <a:xfrm>
            <a:off x="2736518" y="1581085"/>
            <a:ext cx="107613" cy="989489"/>
          </a:xfrm>
          <a:prstGeom prst="line">
            <a:avLst/>
          </a:prstGeom>
          <a:ln w="5715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Egyenes összekötő 72"/>
          <p:cNvCxnSpPr/>
          <p:nvPr/>
        </p:nvCxnSpPr>
        <p:spPr>
          <a:xfrm>
            <a:off x="2680036" y="1581085"/>
            <a:ext cx="108788" cy="977342"/>
          </a:xfrm>
          <a:prstGeom prst="line">
            <a:avLst/>
          </a:prstGeom>
          <a:ln w="571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Egyenes összekötő 46"/>
          <p:cNvCxnSpPr/>
          <p:nvPr/>
        </p:nvCxnSpPr>
        <p:spPr>
          <a:xfrm>
            <a:off x="3923928" y="3140968"/>
            <a:ext cx="4336424" cy="2704"/>
          </a:xfrm>
          <a:prstGeom prst="line">
            <a:avLst/>
          </a:prstGeom>
          <a:ln w="762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965910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Csoportba foglalás 1"/>
          <p:cNvGrpSpPr/>
          <p:nvPr/>
        </p:nvGrpSpPr>
        <p:grpSpPr>
          <a:xfrm>
            <a:off x="0" y="116632"/>
            <a:ext cx="9144000" cy="813988"/>
            <a:chOff x="0" y="-128189"/>
            <a:chExt cx="9144000" cy="813988"/>
          </a:xfrm>
        </p:grpSpPr>
        <p:sp>
          <p:nvSpPr>
            <p:cNvPr id="3" name="Szabadkézi sokszög 2"/>
            <p:cNvSpPr/>
            <p:nvPr/>
          </p:nvSpPr>
          <p:spPr>
            <a:xfrm>
              <a:off x="0" y="0"/>
              <a:ext cx="9144000" cy="685799"/>
            </a:xfrm>
            <a:custGeom>
              <a:avLst>
                <a:gd name="f0" fmla="val 41"/>
              </a:avLst>
              <a:gdLst>
                <a:gd name="f1" fmla="val 10800000"/>
                <a:gd name="f2" fmla="val 5400000"/>
                <a:gd name="f3" fmla="val 1620000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val 45"/>
                <a:gd name="f10" fmla="val 10800"/>
                <a:gd name="f11" fmla="val -2147483647"/>
                <a:gd name="f12" fmla="val 2147483647"/>
                <a:gd name="f13" fmla="abs f4"/>
                <a:gd name="f14" fmla="abs f5"/>
                <a:gd name="f15" fmla="abs f6"/>
                <a:gd name="f16" fmla="*/ f8 1 180"/>
                <a:gd name="f17" fmla="pin 0 f0 10800"/>
                <a:gd name="f18" fmla="+- 0 0 f2"/>
                <a:gd name="f19" fmla="?: f13 f4 1"/>
                <a:gd name="f20" fmla="?: f14 f5 1"/>
                <a:gd name="f21" fmla="?: f15 f6 1"/>
                <a:gd name="f22" fmla="*/ f9 f16 1"/>
                <a:gd name="f23" fmla="+- f7 f17 0"/>
                <a:gd name="f24" fmla="*/ f19 1 21600"/>
                <a:gd name="f25" fmla="*/ f20 1 21600"/>
                <a:gd name="f26" fmla="*/ 21600 f19 1"/>
                <a:gd name="f27" fmla="*/ 21600 f20 1"/>
                <a:gd name="f28" fmla="+- 0 0 f22"/>
                <a:gd name="f29" fmla="min f25 f24"/>
                <a:gd name="f30" fmla="*/ f26 1 f21"/>
                <a:gd name="f31" fmla="*/ f27 1 f21"/>
                <a:gd name="f32" fmla="*/ f28 f1 1"/>
                <a:gd name="f33" fmla="*/ f32 1 f8"/>
                <a:gd name="f34" fmla="+- f31 0 f17"/>
                <a:gd name="f35" fmla="+- f30 0 f17"/>
                <a:gd name="f36" fmla="*/ f17 f29 1"/>
                <a:gd name="f37" fmla="*/ f7 f29 1"/>
                <a:gd name="f38" fmla="*/ f23 f29 1"/>
                <a:gd name="f39" fmla="*/ f31 f29 1"/>
                <a:gd name="f40" fmla="*/ f30 f29 1"/>
                <a:gd name="f41" fmla="+- f33 0 f2"/>
                <a:gd name="f42" fmla="+- f37 0 f38"/>
                <a:gd name="f43" fmla="+- f38 0 f37"/>
                <a:gd name="f44" fmla="*/ f34 f29 1"/>
                <a:gd name="f45" fmla="*/ f35 f29 1"/>
                <a:gd name="f46" fmla="cos 1 f41"/>
                <a:gd name="f47" fmla="abs f42"/>
                <a:gd name="f48" fmla="abs f43"/>
                <a:gd name="f49" fmla="?: f42 f18 f2"/>
                <a:gd name="f50" fmla="?: f42 f2 f18"/>
                <a:gd name="f51" fmla="?: f42 f3 f2"/>
                <a:gd name="f52" fmla="?: f42 f2 f3"/>
                <a:gd name="f53" fmla="+- f39 0 f44"/>
                <a:gd name="f54" fmla="?: f43 f18 f2"/>
                <a:gd name="f55" fmla="?: f43 f2 f18"/>
                <a:gd name="f56" fmla="+- f40 0 f45"/>
                <a:gd name="f57" fmla="+- f44 0 f39"/>
                <a:gd name="f58" fmla="+- f45 0 f40"/>
                <a:gd name="f59" fmla="?: f42 0 f1"/>
                <a:gd name="f60" fmla="?: f42 f1 0"/>
                <a:gd name="f61" fmla="+- 0 0 f46"/>
                <a:gd name="f62" fmla="?: f42 f52 f51"/>
                <a:gd name="f63" fmla="?: f42 f51 f52"/>
                <a:gd name="f64" fmla="?: f43 f50 f49"/>
                <a:gd name="f65" fmla="abs f53"/>
                <a:gd name="f66" fmla="?: f53 0 f1"/>
                <a:gd name="f67" fmla="?: f53 f1 0"/>
                <a:gd name="f68" fmla="?: f53 f54 f55"/>
                <a:gd name="f69" fmla="abs f56"/>
                <a:gd name="f70" fmla="abs f57"/>
                <a:gd name="f71" fmla="?: f56 f18 f2"/>
                <a:gd name="f72" fmla="?: f56 f2 f18"/>
                <a:gd name="f73" fmla="?: f56 f3 f2"/>
                <a:gd name="f74" fmla="?: f56 f2 f3"/>
                <a:gd name="f75" fmla="abs f58"/>
                <a:gd name="f76" fmla="?: f58 f18 f2"/>
                <a:gd name="f77" fmla="?: f58 f2 f18"/>
                <a:gd name="f78" fmla="?: f58 f60 f59"/>
                <a:gd name="f79" fmla="?: f58 f59 f60"/>
                <a:gd name="f80" fmla="*/ f17 f61 1"/>
                <a:gd name="f81" fmla="?: f43 f63 f62"/>
                <a:gd name="f82" fmla="?: f43 f67 f66"/>
                <a:gd name="f83" fmla="?: f43 f66 f67"/>
                <a:gd name="f84" fmla="?: f56 f74 f73"/>
                <a:gd name="f85" fmla="?: f56 f73 f74"/>
                <a:gd name="f86" fmla="?: f57 f72 f71"/>
                <a:gd name="f87" fmla="?: f42 f78 f79"/>
                <a:gd name="f88" fmla="?: f42 f76 f77"/>
                <a:gd name="f89" fmla="*/ f80 3163 1"/>
                <a:gd name="f90" fmla="?: f53 f82 f83"/>
                <a:gd name="f91" fmla="?: f57 f85 f84"/>
                <a:gd name="f92" fmla="*/ f89 1 7636"/>
                <a:gd name="f93" fmla="+- f7 f92 0"/>
                <a:gd name="f94" fmla="+- f30 0 f92"/>
                <a:gd name="f95" fmla="+- f31 0 f92"/>
                <a:gd name="f96" fmla="*/ f93 f29 1"/>
                <a:gd name="f97" fmla="*/ f94 f29 1"/>
                <a:gd name="f98" fmla="*/ f95 f29 1"/>
              </a:gdLst>
              <a:ahLst>
                <a:ahXY gdRefX="f0" minX="f7" maxX="f10">
                  <a:pos x="f36" y="f37"/>
                </a:ahXY>
              </a:ahLst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96" t="f96" r="f97" b="f98"/>
              <a:pathLst>
                <a:path>
                  <a:moveTo>
                    <a:pt x="f38" y="f37"/>
                  </a:moveTo>
                  <a:arcTo wR="f47" hR="f48" stAng="f81" swAng="f64"/>
                  <a:lnTo>
                    <a:pt x="f37" y="f44"/>
                  </a:lnTo>
                  <a:arcTo wR="f48" hR="f65" stAng="f90" swAng="f68"/>
                  <a:lnTo>
                    <a:pt x="f45" y="f39"/>
                  </a:lnTo>
                  <a:arcTo wR="f69" hR="f70" stAng="f91" swAng="f86"/>
                  <a:lnTo>
                    <a:pt x="f40" y="f38"/>
                  </a:lnTo>
                  <a:arcTo wR="f75" hR="f47" stAng="f87" swAng="f88"/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none" lIns="90000" tIns="46800" rIns="90000" bIns="46800" anchor="ctr" anchorCtr="0" compatLnSpc="0"/>
            <a:lstStyle/>
            <a:p>
              <a:pPr lvl="0" rtl="0" hangingPunct="0">
                <a:buNone/>
                <a:tabLst/>
              </a:pPr>
              <a:endParaRPr lang="hu-HU" sz="2400">
                <a:latin typeface="Times New Roman" pitchFamily="18"/>
                <a:ea typeface="Arial Unicode MS" pitchFamily="2"/>
                <a:cs typeface="Tahoma" pitchFamily="2"/>
              </a:endParaRPr>
            </a:p>
          </p:txBody>
        </p:sp>
        <p:sp>
          <p:nvSpPr>
            <p:cNvPr id="4" name="Szabadkézi sokszög 3"/>
            <p:cNvSpPr/>
            <p:nvPr/>
          </p:nvSpPr>
          <p:spPr>
            <a:xfrm>
              <a:off x="0" y="-128189"/>
              <a:ext cx="9144000" cy="436402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0" tIns="0" rIns="0" bIns="0" anchor="ctr" anchorCtr="0" compatLnSpc="0">
              <a:spAutoFit/>
            </a:bodyPr>
            <a:lstStyle/>
            <a:p>
              <a:pPr marL="190440" marR="0" lvl="0" indent="-190440" algn="ctr" rtl="0" hangingPunct="1">
                <a:lnSpc>
                  <a:spcPct val="100000"/>
                </a:lnSpc>
                <a:buNone/>
                <a:tabLst/>
              </a:pPr>
              <a:r>
                <a:rPr lang="hu-HU" sz="2800" b="1" cap="all" dirty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 </a:t>
              </a:r>
            </a:p>
          </p:txBody>
        </p:sp>
      </p:grpSp>
      <p:sp>
        <p:nvSpPr>
          <p:cNvPr id="19" name="Cím 1"/>
          <p:cNvSpPr txBox="1">
            <a:spLocks/>
          </p:cNvSpPr>
          <p:nvPr/>
        </p:nvSpPr>
        <p:spPr>
          <a:xfrm>
            <a:off x="0" y="42863"/>
            <a:ext cx="9144000" cy="719137"/>
          </a:xfrm>
          <a:prstGeom prst="rect">
            <a:avLst/>
          </a:prstGeom>
        </p:spPr>
        <p:txBody>
          <a:bodyPr>
            <a:normAutofit/>
          </a:bodyPr>
          <a:lstStyle>
            <a:lvl1pPr marL="0" marR="0" lvl="0" indent="0" algn="ctr" rtl="0" hangingPunct="1">
              <a:lnSpc>
                <a:spcPct val="97000"/>
              </a:lnSpc>
              <a:spcBef>
                <a:spcPts val="0"/>
              </a:spcBef>
              <a:spcAft>
                <a:spcPts val="0"/>
              </a:spcAft>
              <a:buFontTx/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lang="hu-HU" sz="3200" b="1" i="0" u="none" strike="noStrike" baseline="0">
                <a:ln>
                  <a:noFill/>
                </a:ln>
                <a:solidFill>
                  <a:srgbClr val="FFFF00"/>
                </a:solidFill>
                <a:latin typeface="Verdana" pitchFamily="34"/>
                <a:ea typeface="Arial" pitchFamily="34"/>
                <a:cs typeface="Arial" pitchFamily="34"/>
              </a:defRPr>
            </a:lvl1pPr>
          </a:lstStyle>
          <a:p>
            <a:r>
              <a:rPr lang="hu-HU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kern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Odderon</a:t>
            </a:r>
            <a:r>
              <a:rPr lang="hu-HU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and </a:t>
            </a:r>
            <a:r>
              <a:rPr lang="hu-HU" kern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elastic</a:t>
            </a:r>
            <a:r>
              <a:rPr lang="hu-HU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kern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collisions</a:t>
            </a:r>
            <a:endParaRPr lang="hu-HU" kern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grpSp>
        <p:nvGrpSpPr>
          <p:cNvPr id="1039" name="Csoportba foglalás 1038"/>
          <p:cNvGrpSpPr/>
          <p:nvPr/>
        </p:nvGrpSpPr>
        <p:grpSpPr>
          <a:xfrm>
            <a:off x="1763688" y="3140968"/>
            <a:ext cx="6496663" cy="962089"/>
            <a:chOff x="1763688" y="3140968"/>
            <a:chExt cx="6535853" cy="962089"/>
          </a:xfrm>
        </p:grpSpPr>
        <p:cxnSp>
          <p:nvCxnSpPr>
            <p:cNvPr id="59" name="Egyenes összekötő 58"/>
            <p:cNvCxnSpPr/>
            <p:nvPr/>
          </p:nvCxnSpPr>
          <p:spPr>
            <a:xfrm>
              <a:off x="3932312" y="3140968"/>
              <a:ext cx="4367229" cy="9988"/>
            </a:xfrm>
            <a:prstGeom prst="line">
              <a:avLst/>
            </a:prstGeom>
            <a:ln w="762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2" name="Szabadkézi sokszög 91"/>
            <p:cNvSpPr/>
            <p:nvPr/>
          </p:nvSpPr>
          <p:spPr>
            <a:xfrm>
              <a:off x="1763688" y="3239102"/>
              <a:ext cx="4929363" cy="863955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FFFF00"/>
            </a:solidFill>
            <a:ln w="9360">
              <a:solidFill>
                <a:srgbClr val="000000"/>
              </a:solidFill>
              <a:prstDash val="solid"/>
              <a:miter/>
            </a:ln>
          </p:spPr>
          <p:txBody>
            <a:bodyPr vert="horz" wrap="square" lIns="90000" tIns="46800" rIns="90000" bIns="46800" anchor="t" anchorCtr="0" compatLnSpc="1">
              <a:spAutoFit/>
            </a:bodyPr>
            <a:lstStyle/>
            <a:p>
              <a:pPr marL="152280" marR="0" lvl="0" indent="-152280" algn="ctr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152280" algn="l"/>
                  <a:tab pos="609480" algn="l"/>
                  <a:tab pos="1066680" algn="l"/>
                  <a:tab pos="1523879" algn="l"/>
                  <a:tab pos="1981080" algn="l"/>
                  <a:tab pos="2438280" algn="l"/>
                  <a:tab pos="2895479" algn="l"/>
                  <a:tab pos="3352680" algn="l"/>
                  <a:tab pos="3809880" algn="l"/>
                  <a:tab pos="4267080" algn="l"/>
                  <a:tab pos="4724280" algn="l"/>
                  <a:tab pos="5181480" algn="l"/>
                  <a:tab pos="5638679" algn="l"/>
                  <a:tab pos="6095880" algn="l"/>
                  <a:tab pos="6553079" algn="l"/>
                  <a:tab pos="7010280" algn="l"/>
                  <a:tab pos="7467480" algn="l"/>
                  <a:tab pos="7924680" algn="l"/>
                  <a:tab pos="8381880" algn="l"/>
                  <a:tab pos="8839080" algn="l"/>
                  <a:tab pos="9296280" algn="l"/>
                </a:tabLst>
              </a:pPr>
              <a:r>
                <a:rPr lang="hu-HU" sz="1600" b="1" dirty="0" err="1">
                  <a:solidFill>
                    <a:srgbClr val="000000"/>
                  </a:solidFill>
                  <a:latin typeface="Verdana" pitchFamily="34"/>
                  <a:ea typeface="Lucida Sans Unicode" pitchFamily="2"/>
                  <a:cs typeface="Lucida Sans Unicode" pitchFamily="2"/>
                  <a:sym typeface="Wingdings" panose="05000000000000000000" pitchFamily="2" charset="2"/>
                </a:rPr>
                <a:t>Odderon</a:t>
              </a:r>
              <a:r>
                <a:rPr lang="hu-HU" sz="1600" dirty="0">
                  <a:solidFill>
                    <a:srgbClr val="000000"/>
                  </a:solidFill>
                  <a:latin typeface="Verdana" pitchFamily="34"/>
                  <a:ea typeface="Lucida Sans Unicode" pitchFamily="2"/>
                  <a:cs typeface="Lucida Sans Unicode" pitchFamily="2"/>
                  <a:sym typeface="Wingdings" panose="05000000000000000000" pitchFamily="2" charset="2"/>
                </a:rPr>
                <a:t> </a:t>
              </a:r>
              <a:r>
                <a:rPr lang="hu-HU" sz="1600" b="1" dirty="0" err="1">
                  <a:solidFill>
                    <a:srgbClr val="000000"/>
                  </a:solidFill>
                  <a:latin typeface="Verdana" pitchFamily="34"/>
                  <a:ea typeface="Lucida Sans Unicode" pitchFamily="2"/>
                  <a:cs typeface="Lucida Sans Unicode" pitchFamily="2"/>
                  <a:sym typeface="Wingdings" panose="05000000000000000000" pitchFamily="2" charset="2"/>
                </a:rPr>
                <a:t>exchange</a:t>
              </a:r>
              <a:r>
                <a:rPr lang="hu-HU" sz="1600" b="1" dirty="0">
                  <a:solidFill>
                    <a:srgbClr val="000000"/>
                  </a:solidFill>
                  <a:latin typeface="Verdana" pitchFamily="34"/>
                  <a:ea typeface="Lucida Sans Unicode" pitchFamily="2"/>
                  <a:cs typeface="Lucida Sans Unicode" pitchFamily="2"/>
                  <a:sym typeface="Wingdings" panose="05000000000000000000" pitchFamily="2" charset="2"/>
                </a:rPr>
                <a:t>: </a:t>
              </a:r>
              <a:r>
                <a:rPr lang="hu-HU" sz="1600" b="1" dirty="0" err="1">
                  <a:solidFill>
                    <a:srgbClr val="000000"/>
                  </a:solidFill>
                  <a:latin typeface="Verdana" pitchFamily="34"/>
                  <a:ea typeface="Lucida Sans Unicode" pitchFamily="2"/>
                  <a:cs typeface="Lucida Sans Unicode" pitchFamily="2"/>
                  <a:sym typeface="Wingdings" panose="05000000000000000000" pitchFamily="2" charset="2"/>
                </a:rPr>
                <a:t>both</a:t>
              </a:r>
              <a:r>
                <a:rPr lang="hu-HU" sz="1600" b="1" dirty="0">
                  <a:solidFill>
                    <a:srgbClr val="000000"/>
                  </a:solidFill>
                  <a:latin typeface="Verdana" pitchFamily="34"/>
                  <a:ea typeface="Lucida Sans Unicode" pitchFamily="2"/>
                  <a:cs typeface="Lucida Sans Unicode" pitchFamily="2"/>
                  <a:sym typeface="Wingdings" panose="05000000000000000000" pitchFamily="2" charset="2"/>
                </a:rPr>
                <a:t> pp and pp</a:t>
              </a:r>
            </a:p>
            <a:p>
              <a:pPr marL="152280" marR="0" lvl="0" indent="-152280" algn="ctr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152280" algn="l"/>
                  <a:tab pos="609480" algn="l"/>
                  <a:tab pos="1066680" algn="l"/>
                  <a:tab pos="1523879" algn="l"/>
                  <a:tab pos="1981080" algn="l"/>
                  <a:tab pos="2438280" algn="l"/>
                  <a:tab pos="2895479" algn="l"/>
                  <a:tab pos="3352680" algn="l"/>
                  <a:tab pos="3809880" algn="l"/>
                  <a:tab pos="4267080" algn="l"/>
                  <a:tab pos="4724280" algn="l"/>
                  <a:tab pos="5181480" algn="l"/>
                  <a:tab pos="5638679" algn="l"/>
                  <a:tab pos="6095880" algn="l"/>
                  <a:tab pos="6553079" algn="l"/>
                  <a:tab pos="7010280" algn="l"/>
                  <a:tab pos="7467480" algn="l"/>
                  <a:tab pos="7924680" algn="l"/>
                  <a:tab pos="8381880" algn="l"/>
                  <a:tab pos="8839080" algn="l"/>
                  <a:tab pos="9296280" algn="l"/>
                </a:tabLst>
              </a:pPr>
              <a:r>
                <a:rPr lang="hu-HU" sz="1600" b="1" dirty="0">
                  <a:solidFill>
                    <a:srgbClr val="000000"/>
                  </a:solidFill>
                  <a:latin typeface="Verdana" pitchFamily="34"/>
                  <a:ea typeface="Lucida Sans Unicode" pitchFamily="2"/>
                  <a:cs typeface="Lucida Sans Unicode" pitchFamily="2"/>
                  <a:sym typeface="Wingdings" panose="05000000000000000000" pitchFamily="2" charset="2"/>
                </a:rPr>
                <a:t>(RGB)+(RBG)  (BRG)+(BGR)</a:t>
              </a:r>
            </a:p>
            <a:p>
              <a:pPr marL="152280" marR="0" lvl="0" indent="-152280" algn="ctr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152280" algn="l"/>
                  <a:tab pos="609480" algn="l"/>
                  <a:tab pos="1066680" algn="l"/>
                  <a:tab pos="1523879" algn="l"/>
                  <a:tab pos="1981080" algn="l"/>
                  <a:tab pos="2438280" algn="l"/>
                  <a:tab pos="2895479" algn="l"/>
                  <a:tab pos="3352680" algn="l"/>
                  <a:tab pos="3809880" algn="l"/>
                  <a:tab pos="4267080" algn="l"/>
                  <a:tab pos="4724280" algn="l"/>
                  <a:tab pos="5181480" algn="l"/>
                  <a:tab pos="5638679" algn="l"/>
                  <a:tab pos="6095880" algn="l"/>
                  <a:tab pos="6553079" algn="l"/>
                  <a:tab pos="7010280" algn="l"/>
                  <a:tab pos="7467480" algn="l"/>
                  <a:tab pos="7924680" algn="l"/>
                  <a:tab pos="8381880" algn="l"/>
                  <a:tab pos="8839080" algn="l"/>
                  <a:tab pos="9296280" algn="l"/>
                </a:tabLst>
              </a:pPr>
              <a:r>
                <a:rPr lang="hu-HU" sz="1600" b="1" dirty="0" err="1">
                  <a:solidFill>
                    <a:srgbClr val="000000"/>
                  </a:solidFill>
                  <a:latin typeface="Verdana" pitchFamily="34"/>
                  <a:ea typeface="Lucida Sans Unicode" pitchFamily="2"/>
                  <a:cs typeface="Lucida Sans Unicode" pitchFamily="2"/>
                </a:rPr>
                <a:t>Changes</a:t>
              </a:r>
              <a:r>
                <a:rPr lang="hu-HU" sz="1600" b="1" dirty="0">
                  <a:solidFill>
                    <a:srgbClr val="000000"/>
                  </a:solidFill>
                  <a:latin typeface="Verdana" pitchFamily="34"/>
                  <a:ea typeface="Lucida Sans Unicode" pitchFamily="2"/>
                  <a:cs typeface="Lucida Sans Unicode" pitchFamily="2"/>
                </a:rPr>
                <a:t> </a:t>
              </a:r>
              <a:r>
                <a:rPr lang="hu-HU" sz="1600" b="1" dirty="0" err="1">
                  <a:solidFill>
                    <a:srgbClr val="000000"/>
                  </a:solidFill>
                  <a:latin typeface="Verdana" pitchFamily="34"/>
                  <a:ea typeface="Lucida Sans Unicode" pitchFamily="2"/>
                  <a:cs typeface="Lucida Sans Unicode" pitchFamily="2"/>
                </a:rPr>
                <a:t>sign</a:t>
              </a:r>
              <a:r>
                <a:rPr lang="hu-HU" sz="1600" b="1" dirty="0">
                  <a:solidFill>
                    <a:srgbClr val="000000"/>
                  </a:solidFill>
                  <a:latin typeface="Verdana" pitchFamily="34"/>
                  <a:ea typeface="Lucida Sans Unicode" pitchFamily="2"/>
                  <a:cs typeface="Lucida Sans Unicode" pitchFamily="2"/>
                </a:rPr>
                <a:t> </a:t>
              </a:r>
              <a:r>
                <a:rPr lang="hu-HU" sz="1600" b="1" dirty="0" err="1">
                  <a:solidFill>
                    <a:srgbClr val="000000"/>
                  </a:solidFill>
                  <a:latin typeface="Verdana" pitchFamily="34"/>
                  <a:ea typeface="Lucida Sans Unicode" pitchFamily="2"/>
                  <a:cs typeface="Lucida Sans Unicode" pitchFamily="2"/>
                </a:rPr>
                <a:t>for</a:t>
              </a:r>
              <a:r>
                <a:rPr lang="hu-HU" sz="1600" b="1" dirty="0">
                  <a:solidFill>
                    <a:srgbClr val="000000"/>
                  </a:solidFill>
                  <a:latin typeface="Verdana" pitchFamily="34"/>
                  <a:ea typeface="Lucida Sans Unicode" pitchFamily="2"/>
                  <a:cs typeface="Lucida Sans Unicode" pitchFamily="2"/>
                </a:rPr>
                <a:t> </a:t>
              </a:r>
              <a:r>
                <a:rPr lang="hu-HU" sz="1600" b="1" dirty="0" err="1">
                  <a:solidFill>
                    <a:srgbClr val="000000"/>
                  </a:solidFill>
                  <a:latin typeface="Verdana" pitchFamily="34"/>
                  <a:ea typeface="Lucida Sans Unicode" pitchFamily="2"/>
                  <a:cs typeface="Lucida Sans Unicode" pitchFamily="2"/>
                </a:rPr>
                <a:t>crossing</a:t>
              </a:r>
              <a:endParaRPr lang="hu-HU" sz="1600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endParaRPr>
            </a:p>
          </p:txBody>
        </p:sp>
        <p:cxnSp>
          <p:nvCxnSpPr>
            <p:cNvPr id="95" name="Egyenes összekötő 94"/>
            <p:cNvCxnSpPr/>
            <p:nvPr/>
          </p:nvCxnSpPr>
          <p:spPr>
            <a:xfrm>
              <a:off x="6107121" y="3330866"/>
              <a:ext cx="108000" cy="0"/>
            </a:xfrm>
            <a:prstGeom prst="line">
              <a:avLst/>
            </a:prstGeom>
            <a:ln w="3810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Egyenes összekötő 95"/>
            <p:cNvCxnSpPr/>
            <p:nvPr/>
          </p:nvCxnSpPr>
          <p:spPr>
            <a:xfrm>
              <a:off x="3504943" y="3529148"/>
              <a:ext cx="108000" cy="0"/>
            </a:xfrm>
            <a:prstGeom prst="line">
              <a:avLst/>
            </a:prstGeom>
            <a:ln w="3810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Egyenes összekötő 96"/>
            <p:cNvCxnSpPr/>
            <p:nvPr/>
          </p:nvCxnSpPr>
          <p:spPr>
            <a:xfrm>
              <a:off x="3670406" y="3529148"/>
              <a:ext cx="108000" cy="0"/>
            </a:xfrm>
            <a:prstGeom prst="line">
              <a:avLst/>
            </a:prstGeom>
            <a:ln w="3810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Egyenes összekötő 97"/>
            <p:cNvCxnSpPr/>
            <p:nvPr/>
          </p:nvCxnSpPr>
          <p:spPr>
            <a:xfrm>
              <a:off x="3822806" y="3529148"/>
              <a:ext cx="108000" cy="0"/>
            </a:xfrm>
            <a:prstGeom prst="line">
              <a:avLst/>
            </a:prstGeom>
            <a:ln w="3810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Egyenes összekötő 99"/>
            <p:cNvCxnSpPr/>
            <p:nvPr/>
          </p:nvCxnSpPr>
          <p:spPr>
            <a:xfrm>
              <a:off x="5422525" y="3524792"/>
              <a:ext cx="108000" cy="0"/>
            </a:xfrm>
            <a:prstGeom prst="line">
              <a:avLst/>
            </a:prstGeom>
            <a:ln w="3810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Egyenes összekötő 101"/>
            <p:cNvCxnSpPr/>
            <p:nvPr/>
          </p:nvCxnSpPr>
          <p:spPr>
            <a:xfrm>
              <a:off x="5587988" y="3524792"/>
              <a:ext cx="108000" cy="0"/>
            </a:xfrm>
            <a:prstGeom prst="line">
              <a:avLst/>
            </a:prstGeom>
            <a:ln w="3810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" name="Egyenes összekötő 102"/>
            <p:cNvCxnSpPr/>
            <p:nvPr/>
          </p:nvCxnSpPr>
          <p:spPr>
            <a:xfrm>
              <a:off x="5740388" y="3524792"/>
              <a:ext cx="108000" cy="0"/>
            </a:xfrm>
            <a:prstGeom prst="line">
              <a:avLst/>
            </a:prstGeom>
            <a:ln w="3810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05" name="Kép 10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26537" y="6381328"/>
            <a:ext cx="4345663" cy="452673"/>
          </a:xfrm>
          <a:prstGeom prst="rect">
            <a:avLst/>
          </a:prstGeom>
        </p:spPr>
      </p:pic>
      <p:grpSp>
        <p:nvGrpSpPr>
          <p:cNvPr id="1047" name="Csoportba foglalás 1046"/>
          <p:cNvGrpSpPr/>
          <p:nvPr/>
        </p:nvGrpSpPr>
        <p:grpSpPr>
          <a:xfrm>
            <a:off x="251520" y="3927648"/>
            <a:ext cx="8875810" cy="2741712"/>
            <a:chOff x="251520" y="3927648"/>
            <a:chExt cx="8875810" cy="2741712"/>
          </a:xfrm>
        </p:grpSpPr>
        <p:cxnSp>
          <p:nvCxnSpPr>
            <p:cNvPr id="87" name="Egyenes összekötő 86"/>
            <p:cNvCxnSpPr/>
            <p:nvPr/>
          </p:nvCxnSpPr>
          <p:spPr>
            <a:xfrm flipV="1">
              <a:off x="2846920" y="5975729"/>
              <a:ext cx="5413431" cy="6155"/>
            </a:xfrm>
            <a:prstGeom prst="line">
              <a:avLst/>
            </a:prstGeom>
            <a:ln w="762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Szövegdoboz 9"/>
            <p:cNvSpPr txBox="1"/>
            <p:nvPr/>
          </p:nvSpPr>
          <p:spPr>
            <a:xfrm>
              <a:off x="8689519" y="5589240"/>
              <a:ext cx="437811" cy="27853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fld id="{24942F06-CD1F-46D5-ABA6-6E76DB6D1968}" type="slidenum">
                <a:rPr lang="hu-HU" sz="1210" b="1">
                  <a:solidFill>
                    <a:schemeClr val="bg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pPr algn="ctr"/>
                <a:t>39</a:t>
              </a:fld>
              <a:endParaRPr lang="en-US" sz="121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grpSp>
          <p:nvGrpSpPr>
            <p:cNvPr id="41" name="Csoportba foglalás 40"/>
            <p:cNvGrpSpPr/>
            <p:nvPr/>
          </p:nvGrpSpPr>
          <p:grpSpPr>
            <a:xfrm>
              <a:off x="251520" y="3927648"/>
              <a:ext cx="8656903" cy="1226840"/>
              <a:chOff x="251521" y="762000"/>
              <a:chExt cx="8656903" cy="1226840"/>
            </a:xfrm>
          </p:grpSpPr>
          <p:cxnSp>
            <p:nvCxnSpPr>
              <p:cNvPr id="42" name="Egyenes összekötő 41"/>
              <p:cNvCxnSpPr/>
              <p:nvPr/>
            </p:nvCxnSpPr>
            <p:spPr>
              <a:xfrm>
                <a:off x="755576" y="1052736"/>
                <a:ext cx="7632848" cy="0"/>
              </a:xfrm>
              <a:prstGeom prst="line">
                <a:avLst/>
              </a:prstGeom>
              <a:ln w="762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Egyenes összekötő 42"/>
              <p:cNvCxnSpPr/>
              <p:nvPr/>
            </p:nvCxnSpPr>
            <p:spPr>
              <a:xfrm>
                <a:off x="755576" y="1340768"/>
                <a:ext cx="2952329" cy="0"/>
              </a:xfrm>
              <a:prstGeom prst="line">
                <a:avLst/>
              </a:prstGeom>
              <a:ln w="7620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Egyenes összekötő 43"/>
              <p:cNvCxnSpPr/>
              <p:nvPr/>
            </p:nvCxnSpPr>
            <p:spPr>
              <a:xfrm>
                <a:off x="755576" y="1628800"/>
                <a:ext cx="7632848" cy="0"/>
              </a:xfrm>
              <a:prstGeom prst="line">
                <a:avLst/>
              </a:prstGeom>
              <a:ln w="76200">
                <a:solidFill>
                  <a:srgbClr val="00B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5" name="Ellipszis 44"/>
              <p:cNvSpPr/>
              <p:nvPr/>
            </p:nvSpPr>
            <p:spPr>
              <a:xfrm>
                <a:off x="251521" y="762000"/>
                <a:ext cx="648071" cy="1226840"/>
              </a:xfrm>
              <a:prstGeom prst="ellips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hu-HU" dirty="0"/>
                  <a:t>p</a:t>
                </a:r>
                <a:r>
                  <a:rPr lang="hu-HU" baseline="-25000" dirty="0"/>
                  <a:t>1</a:t>
                </a:r>
                <a:endParaRPr lang="hu-HU" dirty="0"/>
              </a:p>
            </p:txBody>
          </p:sp>
          <p:sp>
            <p:nvSpPr>
              <p:cNvPr id="46" name="Ellipszis 45"/>
              <p:cNvSpPr/>
              <p:nvPr/>
            </p:nvSpPr>
            <p:spPr>
              <a:xfrm>
                <a:off x="8260353" y="762000"/>
                <a:ext cx="648071" cy="1226840"/>
              </a:xfrm>
              <a:prstGeom prst="ellips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hu-HU" dirty="0"/>
                  <a:t>p</a:t>
                </a:r>
                <a:r>
                  <a:rPr lang="hu-HU" baseline="-25000" dirty="0"/>
                  <a:t>3</a:t>
                </a:r>
                <a:endParaRPr lang="hu-HU" dirty="0"/>
              </a:p>
            </p:txBody>
          </p:sp>
        </p:grpSp>
        <p:cxnSp>
          <p:nvCxnSpPr>
            <p:cNvPr id="55" name="Egyenes összekötő 54"/>
            <p:cNvCxnSpPr/>
            <p:nvPr/>
          </p:nvCxnSpPr>
          <p:spPr>
            <a:xfrm flipV="1">
              <a:off x="755575" y="5744174"/>
              <a:ext cx="2504946" cy="2145"/>
            </a:xfrm>
            <a:prstGeom prst="line">
              <a:avLst/>
            </a:prstGeom>
            <a:ln w="76200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Egyenes összekötő 55"/>
            <p:cNvCxnSpPr/>
            <p:nvPr/>
          </p:nvCxnSpPr>
          <p:spPr>
            <a:xfrm flipV="1">
              <a:off x="862877" y="6047414"/>
              <a:ext cx="1890565" cy="8526"/>
            </a:xfrm>
            <a:prstGeom prst="line">
              <a:avLst/>
            </a:prstGeom>
            <a:ln w="762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Egyenes összekötő 56"/>
            <p:cNvCxnSpPr/>
            <p:nvPr/>
          </p:nvCxnSpPr>
          <p:spPr>
            <a:xfrm>
              <a:off x="755575" y="6296257"/>
              <a:ext cx="7632848" cy="0"/>
            </a:xfrm>
            <a:prstGeom prst="line">
              <a:avLst/>
            </a:prstGeom>
            <a:ln w="76200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8" name="Ellipszis 57"/>
            <p:cNvSpPr/>
            <p:nvPr/>
          </p:nvSpPr>
          <p:spPr>
            <a:xfrm>
              <a:off x="251520" y="5442520"/>
              <a:ext cx="648071" cy="1226840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hu-HU" dirty="0"/>
                <a:t>p</a:t>
              </a:r>
              <a:r>
                <a:rPr lang="hu-HU" baseline="-25000" dirty="0"/>
                <a:t>2</a:t>
              </a:r>
              <a:endParaRPr lang="hu-HU" dirty="0"/>
            </a:p>
          </p:txBody>
        </p:sp>
        <p:sp>
          <p:nvSpPr>
            <p:cNvPr id="60" name="Ellipszis 59"/>
            <p:cNvSpPr/>
            <p:nvPr/>
          </p:nvSpPr>
          <p:spPr>
            <a:xfrm>
              <a:off x="8260352" y="5442520"/>
              <a:ext cx="648071" cy="1226840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hu-HU" dirty="0"/>
                <a:t>p</a:t>
              </a:r>
              <a:r>
                <a:rPr lang="hu-HU" baseline="-25000" dirty="0"/>
                <a:t>4</a:t>
              </a:r>
              <a:endParaRPr lang="hu-HU" dirty="0"/>
            </a:p>
          </p:txBody>
        </p:sp>
        <p:cxnSp>
          <p:nvCxnSpPr>
            <p:cNvPr id="62" name="Egyenes összekötő 61"/>
            <p:cNvCxnSpPr/>
            <p:nvPr/>
          </p:nvCxnSpPr>
          <p:spPr>
            <a:xfrm>
              <a:off x="3115896" y="4218384"/>
              <a:ext cx="5200520" cy="0"/>
            </a:xfrm>
            <a:prstGeom prst="line">
              <a:avLst/>
            </a:prstGeom>
            <a:ln w="76200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Egyenes összekötő 62"/>
            <p:cNvCxnSpPr>
              <a:endCxn id="60" idx="2"/>
            </p:cNvCxnSpPr>
            <p:nvPr/>
          </p:nvCxnSpPr>
          <p:spPr>
            <a:xfrm>
              <a:off x="3401191" y="6055940"/>
              <a:ext cx="485916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Egyenes összekötő 63"/>
            <p:cNvCxnSpPr/>
            <p:nvPr/>
          </p:nvCxnSpPr>
          <p:spPr>
            <a:xfrm>
              <a:off x="2924997" y="6050937"/>
              <a:ext cx="5335355" cy="7708"/>
            </a:xfrm>
            <a:prstGeom prst="line">
              <a:avLst/>
            </a:prstGeom>
            <a:ln w="76200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Egyenes összekötő 69"/>
            <p:cNvCxnSpPr/>
            <p:nvPr/>
          </p:nvCxnSpPr>
          <p:spPr>
            <a:xfrm>
              <a:off x="3753786" y="4500632"/>
              <a:ext cx="4519629" cy="1248"/>
            </a:xfrm>
            <a:prstGeom prst="line">
              <a:avLst/>
            </a:prstGeom>
            <a:ln w="762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Egyenes összekötő 70"/>
            <p:cNvCxnSpPr/>
            <p:nvPr/>
          </p:nvCxnSpPr>
          <p:spPr>
            <a:xfrm>
              <a:off x="3308675" y="5661248"/>
              <a:ext cx="5003929" cy="9633"/>
            </a:xfrm>
            <a:prstGeom prst="line">
              <a:avLst/>
            </a:prstGeom>
            <a:ln w="762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Egyenes összekötő 71"/>
            <p:cNvCxnSpPr/>
            <p:nvPr/>
          </p:nvCxnSpPr>
          <p:spPr>
            <a:xfrm>
              <a:off x="2651029" y="4787863"/>
              <a:ext cx="5609323" cy="3988"/>
            </a:xfrm>
            <a:prstGeom prst="line">
              <a:avLst/>
            </a:prstGeom>
            <a:ln w="762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4" name="Ellipszis 73"/>
            <p:cNvSpPr/>
            <p:nvPr/>
          </p:nvSpPr>
          <p:spPr>
            <a:xfrm>
              <a:off x="4499992" y="5010870"/>
              <a:ext cx="2808312" cy="508756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hu-HU" dirty="0"/>
                <a:t>O = (g</a:t>
              </a:r>
              <a:r>
                <a:rPr lang="hu-HU" baseline="-25000" dirty="0"/>
                <a:t>1</a:t>
              </a:r>
              <a:r>
                <a:rPr lang="hu-HU" dirty="0"/>
                <a:t>, g</a:t>
              </a:r>
              <a:r>
                <a:rPr lang="hu-HU" baseline="-25000" dirty="0"/>
                <a:t>2</a:t>
              </a:r>
              <a:r>
                <a:rPr lang="hu-HU" dirty="0"/>
                <a:t>, g</a:t>
              </a:r>
              <a:r>
                <a:rPr lang="hu-HU" baseline="-25000" dirty="0"/>
                <a:t>3</a:t>
              </a:r>
              <a:r>
                <a:rPr lang="hu-HU" dirty="0"/>
                <a:t>)</a:t>
              </a:r>
            </a:p>
          </p:txBody>
        </p:sp>
        <p:cxnSp>
          <p:nvCxnSpPr>
            <p:cNvPr id="76" name="Egyenes összekötő 75"/>
            <p:cNvCxnSpPr/>
            <p:nvPr/>
          </p:nvCxnSpPr>
          <p:spPr>
            <a:xfrm>
              <a:off x="3083492" y="4175206"/>
              <a:ext cx="192364" cy="1614839"/>
            </a:xfrm>
            <a:prstGeom prst="line">
              <a:avLst/>
            </a:prstGeom>
            <a:ln w="762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Egyenes összekötő 76"/>
            <p:cNvCxnSpPr/>
            <p:nvPr/>
          </p:nvCxnSpPr>
          <p:spPr>
            <a:xfrm>
              <a:off x="3153989" y="4218384"/>
              <a:ext cx="180812" cy="1482054"/>
            </a:xfrm>
            <a:prstGeom prst="line">
              <a:avLst/>
            </a:prstGeom>
            <a:ln w="5715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Egyenes összekötő 77"/>
            <p:cNvCxnSpPr/>
            <p:nvPr/>
          </p:nvCxnSpPr>
          <p:spPr>
            <a:xfrm>
              <a:off x="3197755" y="4218384"/>
              <a:ext cx="188299" cy="1570566"/>
            </a:xfrm>
            <a:prstGeom prst="line">
              <a:avLst/>
            </a:prstGeom>
            <a:ln w="571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Egyenes összekötő 79"/>
            <p:cNvCxnSpPr/>
            <p:nvPr/>
          </p:nvCxnSpPr>
          <p:spPr>
            <a:xfrm>
              <a:off x="3707904" y="4482123"/>
              <a:ext cx="236855" cy="1906912"/>
            </a:xfrm>
            <a:prstGeom prst="line">
              <a:avLst/>
            </a:prstGeom>
            <a:ln w="762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Egyenes összekötő 80"/>
            <p:cNvCxnSpPr/>
            <p:nvPr/>
          </p:nvCxnSpPr>
          <p:spPr>
            <a:xfrm>
              <a:off x="3792975" y="4482123"/>
              <a:ext cx="230162" cy="1837556"/>
            </a:xfrm>
            <a:prstGeom prst="line">
              <a:avLst/>
            </a:prstGeom>
            <a:ln w="76200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Egyenes összekötő 81"/>
            <p:cNvCxnSpPr/>
            <p:nvPr/>
          </p:nvCxnSpPr>
          <p:spPr>
            <a:xfrm>
              <a:off x="3852336" y="4480560"/>
              <a:ext cx="235364" cy="1874642"/>
            </a:xfrm>
            <a:prstGeom prst="line">
              <a:avLst/>
            </a:prstGeom>
            <a:ln w="762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Egyenes összekötő 82"/>
            <p:cNvCxnSpPr/>
            <p:nvPr/>
          </p:nvCxnSpPr>
          <p:spPr>
            <a:xfrm>
              <a:off x="467544" y="5949280"/>
              <a:ext cx="180000" cy="0"/>
            </a:xfrm>
            <a:prstGeom prst="line">
              <a:avLst/>
            </a:prstGeom>
            <a:ln w="3810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Egyenes összekötő 83"/>
            <p:cNvCxnSpPr/>
            <p:nvPr/>
          </p:nvCxnSpPr>
          <p:spPr>
            <a:xfrm>
              <a:off x="8486558" y="5962343"/>
              <a:ext cx="180000" cy="0"/>
            </a:xfrm>
            <a:prstGeom prst="line">
              <a:avLst/>
            </a:prstGeom>
            <a:ln w="3810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Egyenes összekötő 84"/>
            <p:cNvCxnSpPr/>
            <p:nvPr/>
          </p:nvCxnSpPr>
          <p:spPr>
            <a:xfrm flipV="1">
              <a:off x="874058" y="5968553"/>
              <a:ext cx="1892878" cy="26448"/>
            </a:xfrm>
            <a:prstGeom prst="line">
              <a:avLst/>
            </a:prstGeom>
            <a:ln w="762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Téglalap 19"/>
            <p:cNvSpPr/>
            <p:nvPr/>
          </p:nvSpPr>
          <p:spPr>
            <a:xfrm>
              <a:off x="3260521" y="4931876"/>
              <a:ext cx="370953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hu-HU" dirty="0">
                  <a:solidFill>
                    <a:schemeClr val="bg1"/>
                  </a:solidFill>
                </a:rPr>
                <a:t>g</a:t>
              </a:r>
              <a:r>
                <a:rPr lang="hu-HU" baseline="-25000" dirty="0">
                  <a:solidFill>
                    <a:schemeClr val="bg1"/>
                  </a:solidFill>
                </a:rPr>
                <a:t>1</a:t>
              </a:r>
              <a:endParaRPr lang="hu-HU" dirty="0">
                <a:solidFill>
                  <a:schemeClr val="bg1"/>
                </a:solidFill>
              </a:endParaRPr>
            </a:p>
          </p:txBody>
        </p:sp>
        <p:cxnSp>
          <p:nvCxnSpPr>
            <p:cNvPr id="91" name="Egyenes összekötő 90"/>
            <p:cNvCxnSpPr/>
            <p:nvPr/>
          </p:nvCxnSpPr>
          <p:spPr>
            <a:xfrm flipV="1">
              <a:off x="834276" y="5667618"/>
              <a:ext cx="2392513" cy="11876"/>
            </a:xfrm>
            <a:prstGeom prst="line">
              <a:avLst/>
            </a:prstGeom>
            <a:ln w="762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3" name="Téglalap 92"/>
            <p:cNvSpPr/>
            <p:nvPr/>
          </p:nvSpPr>
          <p:spPr>
            <a:xfrm>
              <a:off x="2699792" y="4941168"/>
              <a:ext cx="375375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hu-HU" dirty="0">
                  <a:solidFill>
                    <a:schemeClr val="bg1"/>
                  </a:solidFill>
                </a:rPr>
                <a:t>g</a:t>
              </a:r>
              <a:r>
                <a:rPr lang="hu-HU" baseline="-25000" dirty="0">
                  <a:solidFill>
                    <a:schemeClr val="bg1"/>
                  </a:solidFill>
                </a:rPr>
                <a:t>3</a:t>
              </a:r>
              <a:endParaRPr lang="hu-HU" dirty="0">
                <a:solidFill>
                  <a:schemeClr val="bg1"/>
                </a:solidFill>
              </a:endParaRPr>
            </a:p>
          </p:txBody>
        </p:sp>
        <p:cxnSp>
          <p:nvCxnSpPr>
            <p:cNvPr id="94" name="Egyenes összekötő 93"/>
            <p:cNvCxnSpPr/>
            <p:nvPr/>
          </p:nvCxnSpPr>
          <p:spPr>
            <a:xfrm>
              <a:off x="834276" y="6372802"/>
              <a:ext cx="3110483" cy="819"/>
            </a:xfrm>
            <a:prstGeom prst="line">
              <a:avLst/>
            </a:prstGeom>
            <a:ln w="762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Egyenes összekötő 98"/>
            <p:cNvCxnSpPr/>
            <p:nvPr/>
          </p:nvCxnSpPr>
          <p:spPr>
            <a:xfrm>
              <a:off x="4049263" y="6359428"/>
              <a:ext cx="4228831" cy="2705"/>
            </a:xfrm>
            <a:prstGeom prst="line">
              <a:avLst/>
            </a:prstGeom>
            <a:ln w="762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Egyenes összekötő 100"/>
            <p:cNvCxnSpPr/>
            <p:nvPr/>
          </p:nvCxnSpPr>
          <p:spPr>
            <a:xfrm flipV="1">
              <a:off x="3384700" y="5733256"/>
              <a:ext cx="4931716" cy="279"/>
            </a:xfrm>
            <a:prstGeom prst="line">
              <a:avLst/>
            </a:prstGeom>
            <a:ln w="762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3" name="Téglalap 112"/>
            <p:cNvSpPr/>
            <p:nvPr/>
          </p:nvSpPr>
          <p:spPr>
            <a:xfrm>
              <a:off x="3851920" y="4941168"/>
              <a:ext cx="375375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hu-HU" dirty="0">
                  <a:solidFill>
                    <a:schemeClr val="bg1"/>
                  </a:solidFill>
                </a:rPr>
                <a:t>g</a:t>
              </a:r>
              <a:r>
                <a:rPr lang="hu-HU" baseline="-25000" dirty="0">
                  <a:solidFill>
                    <a:schemeClr val="bg1"/>
                  </a:solidFill>
                </a:rPr>
                <a:t>2</a:t>
              </a:r>
              <a:endParaRPr lang="hu-HU" dirty="0">
                <a:solidFill>
                  <a:schemeClr val="bg1"/>
                </a:solidFill>
              </a:endParaRPr>
            </a:p>
          </p:txBody>
        </p:sp>
        <p:cxnSp>
          <p:nvCxnSpPr>
            <p:cNvPr id="66" name="Egyenes összekötő 65"/>
            <p:cNvCxnSpPr/>
            <p:nvPr/>
          </p:nvCxnSpPr>
          <p:spPr>
            <a:xfrm>
              <a:off x="2613185" y="4762500"/>
              <a:ext cx="153321" cy="1319566"/>
            </a:xfrm>
            <a:prstGeom prst="line">
              <a:avLst/>
            </a:prstGeom>
            <a:ln w="76200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Egyenes összekötő 66"/>
            <p:cNvCxnSpPr/>
            <p:nvPr/>
          </p:nvCxnSpPr>
          <p:spPr>
            <a:xfrm>
              <a:off x="2741403" y="4754793"/>
              <a:ext cx="181106" cy="1332498"/>
            </a:xfrm>
            <a:prstGeom prst="line">
              <a:avLst/>
            </a:prstGeom>
            <a:ln w="57150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Egyenes összekötő 68"/>
            <p:cNvCxnSpPr/>
            <p:nvPr/>
          </p:nvCxnSpPr>
          <p:spPr>
            <a:xfrm>
              <a:off x="2694222" y="4799507"/>
              <a:ext cx="155468" cy="1234844"/>
            </a:xfrm>
            <a:prstGeom prst="line">
              <a:avLst/>
            </a:prstGeom>
            <a:ln w="762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" name="Csoportba foglalás 11"/>
          <p:cNvGrpSpPr/>
          <p:nvPr/>
        </p:nvGrpSpPr>
        <p:grpSpPr>
          <a:xfrm>
            <a:off x="251521" y="762000"/>
            <a:ext cx="8656903" cy="1226840"/>
            <a:chOff x="251521" y="762000"/>
            <a:chExt cx="8656903" cy="1226840"/>
          </a:xfrm>
        </p:grpSpPr>
        <p:cxnSp>
          <p:nvCxnSpPr>
            <p:cNvPr id="8" name="Egyenes összekötő 7"/>
            <p:cNvCxnSpPr/>
            <p:nvPr/>
          </p:nvCxnSpPr>
          <p:spPr>
            <a:xfrm>
              <a:off x="755576" y="1052736"/>
              <a:ext cx="7632848" cy="0"/>
            </a:xfrm>
            <a:prstGeom prst="line">
              <a:avLst/>
            </a:prstGeom>
            <a:ln w="762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Egyenes összekötő 20"/>
            <p:cNvCxnSpPr/>
            <p:nvPr/>
          </p:nvCxnSpPr>
          <p:spPr>
            <a:xfrm>
              <a:off x="755576" y="1340768"/>
              <a:ext cx="7632848" cy="0"/>
            </a:xfrm>
            <a:prstGeom prst="line">
              <a:avLst/>
            </a:prstGeom>
            <a:ln w="762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Egyenes összekötő 23"/>
            <p:cNvCxnSpPr/>
            <p:nvPr/>
          </p:nvCxnSpPr>
          <p:spPr>
            <a:xfrm>
              <a:off x="755576" y="1628800"/>
              <a:ext cx="7632848" cy="0"/>
            </a:xfrm>
            <a:prstGeom prst="line">
              <a:avLst/>
            </a:prstGeom>
            <a:ln w="76200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Ellipszis 10"/>
            <p:cNvSpPr/>
            <p:nvPr/>
          </p:nvSpPr>
          <p:spPr>
            <a:xfrm>
              <a:off x="251521" y="762000"/>
              <a:ext cx="648071" cy="1226840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hu-HU" dirty="0"/>
                <a:t>p</a:t>
              </a:r>
              <a:r>
                <a:rPr lang="hu-HU" baseline="-25000" dirty="0"/>
                <a:t>1</a:t>
              </a:r>
              <a:endParaRPr lang="hu-HU" dirty="0"/>
            </a:p>
          </p:txBody>
        </p:sp>
        <p:sp>
          <p:nvSpPr>
            <p:cNvPr id="25" name="Ellipszis 24"/>
            <p:cNvSpPr/>
            <p:nvPr/>
          </p:nvSpPr>
          <p:spPr>
            <a:xfrm>
              <a:off x="8260353" y="762000"/>
              <a:ext cx="648071" cy="1226840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hu-HU" dirty="0"/>
                <a:t>p</a:t>
              </a:r>
              <a:r>
                <a:rPr lang="hu-HU" baseline="-25000" dirty="0"/>
                <a:t>3</a:t>
              </a:r>
              <a:endParaRPr lang="hu-HU" dirty="0"/>
            </a:p>
          </p:txBody>
        </p:sp>
      </p:grpSp>
      <p:grpSp>
        <p:nvGrpSpPr>
          <p:cNvPr id="26" name="Csoportba foglalás 25"/>
          <p:cNvGrpSpPr/>
          <p:nvPr/>
        </p:nvGrpSpPr>
        <p:grpSpPr>
          <a:xfrm>
            <a:off x="251520" y="2276872"/>
            <a:ext cx="8656903" cy="1226840"/>
            <a:chOff x="251521" y="762000"/>
            <a:chExt cx="8656903" cy="1226840"/>
          </a:xfrm>
        </p:grpSpPr>
        <p:cxnSp>
          <p:nvCxnSpPr>
            <p:cNvPr id="27" name="Egyenes összekötő 26"/>
            <p:cNvCxnSpPr/>
            <p:nvPr/>
          </p:nvCxnSpPr>
          <p:spPr>
            <a:xfrm>
              <a:off x="755576" y="1052736"/>
              <a:ext cx="7632848" cy="0"/>
            </a:xfrm>
            <a:prstGeom prst="line">
              <a:avLst/>
            </a:prstGeom>
            <a:ln w="762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Egyenes összekötő 27"/>
            <p:cNvCxnSpPr/>
            <p:nvPr/>
          </p:nvCxnSpPr>
          <p:spPr>
            <a:xfrm>
              <a:off x="755576" y="1340768"/>
              <a:ext cx="7632848" cy="0"/>
            </a:xfrm>
            <a:prstGeom prst="line">
              <a:avLst/>
            </a:prstGeom>
            <a:ln w="762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Egyenes összekötő 28"/>
            <p:cNvCxnSpPr/>
            <p:nvPr/>
          </p:nvCxnSpPr>
          <p:spPr>
            <a:xfrm>
              <a:off x="755576" y="1628800"/>
              <a:ext cx="7632848" cy="0"/>
            </a:xfrm>
            <a:prstGeom prst="line">
              <a:avLst/>
            </a:prstGeom>
            <a:ln w="76200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Ellipszis 29"/>
            <p:cNvSpPr/>
            <p:nvPr/>
          </p:nvSpPr>
          <p:spPr>
            <a:xfrm>
              <a:off x="251521" y="762000"/>
              <a:ext cx="648071" cy="1226840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hu-HU" dirty="0"/>
                <a:t>p</a:t>
              </a:r>
              <a:r>
                <a:rPr lang="hu-HU" baseline="-25000" dirty="0"/>
                <a:t>2</a:t>
              </a:r>
              <a:endParaRPr lang="hu-HU" dirty="0"/>
            </a:p>
          </p:txBody>
        </p:sp>
        <p:sp>
          <p:nvSpPr>
            <p:cNvPr id="31" name="Ellipszis 30"/>
            <p:cNvSpPr/>
            <p:nvPr/>
          </p:nvSpPr>
          <p:spPr>
            <a:xfrm>
              <a:off x="8260353" y="762000"/>
              <a:ext cx="648071" cy="1226840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hu-HU" dirty="0"/>
                <a:t>p</a:t>
              </a:r>
              <a:r>
                <a:rPr lang="hu-HU" baseline="-25000" dirty="0"/>
                <a:t>4</a:t>
              </a:r>
              <a:endParaRPr lang="hu-HU" dirty="0"/>
            </a:p>
          </p:txBody>
        </p:sp>
      </p:grpSp>
      <p:cxnSp>
        <p:nvCxnSpPr>
          <p:cNvPr id="1027" name="Egyenes összekötő 1026"/>
          <p:cNvCxnSpPr/>
          <p:nvPr/>
        </p:nvCxnSpPr>
        <p:spPr>
          <a:xfrm>
            <a:off x="3115896" y="1052736"/>
            <a:ext cx="5200520" cy="0"/>
          </a:xfrm>
          <a:prstGeom prst="line">
            <a:avLst/>
          </a:prstGeom>
          <a:ln w="762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1" name="Egyenes összekötő 1030"/>
          <p:cNvCxnSpPr>
            <a:endCxn id="31" idx="2"/>
          </p:cNvCxnSpPr>
          <p:nvPr/>
        </p:nvCxnSpPr>
        <p:spPr>
          <a:xfrm>
            <a:off x="3401191" y="2890292"/>
            <a:ext cx="485916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3" name="Egyenes összekötő 1032"/>
          <p:cNvCxnSpPr/>
          <p:nvPr/>
        </p:nvCxnSpPr>
        <p:spPr>
          <a:xfrm>
            <a:off x="3347865" y="2852936"/>
            <a:ext cx="4912487" cy="2704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Egyenes összekötő 46"/>
          <p:cNvCxnSpPr/>
          <p:nvPr/>
        </p:nvCxnSpPr>
        <p:spPr>
          <a:xfrm>
            <a:off x="2627784" y="1628800"/>
            <a:ext cx="103286" cy="949167"/>
          </a:xfrm>
          <a:prstGeom prst="line">
            <a:avLst/>
          </a:prstGeom>
          <a:ln w="762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Egyenes összekötő 53"/>
          <p:cNvCxnSpPr>
            <a:endCxn id="25" idx="2"/>
          </p:cNvCxnSpPr>
          <p:nvPr/>
        </p:nvCxnSpPr>
        <p:spPr>
          <a:xfrm>
            <a:off x="3779912" y="1340768"/>
            <a:ext cx="4480441" cy="34652"/>
          </a:xfrm>
          <a:prstGeom prst="line">
            <a:avLst/>
          </a:prstGeom>
          <a:ln w="762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Egyenes összekötő 60"/>
          <p:cNvCxnSpPr/>
          <p:nvPr/>
        </p:nvCxnSpPr>
        <p:spPr>
          <a:xfrm>
            <a:off x="2766506" y="1630111"/>
            <a:ext cx="5493846" cy="9155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Egyenes összekötő 67"/>
          <p:cNvCxnSpPr/>
          <p:nvPr/>
        </p:nvCxnSpPr>
        <p:spPr>
          <a:xfrm>
            <a:off x="2713722" y="2570313"/>
            <a:ext cx="5602694" cy="4580"/>
          </a:xfrm>
          <a:prstGeom prst="line">
            <a:avLst/>
          </a:prstGeom>
          <a:ln w="762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48" name="Ellipszis 1047"/>
          <p:cNvSpPr/>
          <p:nvPr/>
        </p:nvSpPr>
        <p:spPr>
          <a:xfrm>
            <a:off x="4139952" y="1845222"/>
            <a:ext cx="2808312" cy="508756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hu-HU" dirty="0"/>
              <a:t>O = (g</a:t>
            </a:r>
            <a:r>
              <a:rPr lang="hu-HU" baseline="-25000" dirty="0"/>
              <a:t>1</a:t>
            </a:r>
            <a:r>
              <a:rPr lang="hu-HU" dirty="0"/>
              <a:t>, g</a:t>
            </a:r>
            <a:r>
              <a:rPr lang="hu-HU" baseline="-25000" dirty="0"/>
              <a:t>2</a:t>
            </a:r>
            <a:r>
              <a:rPr lang="hu-HU" dirty="0"/>
              <a:t>, g</a:t>
            </a:r>
            <a:r>
              <a:rPr lang="hu-HU" baseline="-25000" dirty="0"/>
              <a:t>3</a:t>
            </a:r>
            <a:r>
              <a:rPr lang="hu-HU" dirty="0"/>
              <a:t>)</a:t>
            </a:r>
          </a:p>
        </p:txBody>
      </p:sp>
      <p:cxnSp>
        <p:nvCxnSpPr>
          <p:cNvPr id="1024" name="Egyenes összekötő 1023"/>
          <p:cNvCxnSpPr/>
          <p:nvPr/>
        </p:nvCxnSpPr>
        <p:spPr>
          <a:xfrm>
            <a:off x="3059832" y="1052736"/>
            <a:ext cx="230162" cy="1837556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9" name="Egyenes összekötő 1028"/>
          <p:cNvCxnSpPr/>
          <p:nvPr/>
        </p:nvCxnSpPr>
        <p:spPr>
          <a:xfrm>
            <a:off x="3117702" y="1052736"/>
            <a:ext cx="230162" cy="1837556"/>
          </a:xfrm>
          <a:prstGeom prst="line">
            <a:avLst/>
          </a:prstGeom>
          <a:ln w="5715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Egyenes összekötő 38"/>
          <p:cNvCxnSpPr/>
          <p:nvPr/>
        </p:nvCxnSpPr>
        <p:spPr>
          <a:xfrm>
            <a:off x="3170217" y="1052736"/>
            <a:ext cx="230162" cy="1837556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Egyenes összekötő 50"/>
          <p:cNvCxnSpPr/>
          <p:nvPr/>
        </p:nvCxnSpPr>
        <p:spPr>
          <a:xfrm>
            <a:off x="3707904" y="1316475"/>
            <a:ext cx="230162" cy="1837556"/>
          </a:xfrm>
          <a:prstGeom prst="line">
            <a:avLst/>
          </a:prstGeom>
          <a:ln w="762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Egyenes összekötő 51"/>
          <p:cNvCxnSpPr/>
          <p:nvPr/>
        </p:nvCxnSpPr>
        <p:spPr>
          <a:xfrm>
            <a:off x="3832164" y="1316475"/>
            <a:ext cx="230162" cy="1837556"/>
          </a:xfrm>
          <a:prstGeom prst="line">
            <a:avLst/>
          </a:prstGeom>
          <a:ln w="571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Egyenes összekötő 52"/>
          <p:cNvCxnSpPr/>
          <p:nvPr/>
        </p:nvCxnSpPr>
        <p:spPr>
          <a:xfrm>
            <a:off x="3779912" y="1316475"/>
            <a:ext cx="230162" cy="1837556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8" name="Téglalap 87"/>
          <p:cNvSpPr/>
          <p:nvPr/>
        </p:nvSpPr>
        <p:spPr>
          <a:xfrm>
            <a:off x="2267744" y="1844824"/>
            <a:ext cx="37537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u-HU" dirty="0">
                <a:solidFill>
                  <a:schemeClr val="bg1"/>
                </a:solidFill>
              </a:rPr>
              <a:t>g</a:t>
            </a:r>
            <a:r>
              <a:rPr lang="hu-HU" baseline="-25000" dirty="0">
                <a:solidFill>
                  <a:schemeClr val="bg1"/>
                </a:solidFill>
              </a:rPr>
              <a:t>1</a:t>
            </a:r>
            <a:endParaRPr lang="hu-HU" dirty="0">
              <a:solidFill>
                <a:schemeClr val="bg1"/>
              </a:solidFill>
            </a:endParaRPr>
          </a:p>
        </p:txBody>
      </p:sp>
      <p:sp>
        <p:nvSpPr>
          <p:cNvPr id="89" name="Téglalap 88"/>
          <p:cNvSpPr/>
          <p:nvPr/>
        </p:nvSpPr>
        <p:spPr>
          <a:xfrm>
            <a:off x="2828473" y="1855288"/>
            <a:ext cx="37537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u-HU" dirty="0">
                <a:solidFill>
                  <a:schemeClr val="bg1"/>
                </a:solidFill>
              </a:rPr>
              <a:t>g</a:t>
            </a:r>
            <a:r>
              <a:rPr lang="hu-HU" baseline="-25000" dirty="0">
                <a:solidFill>
                  <a:schemeClr val="bg1"/>
                </a:solidFill>
              </a:rPr>
              <a:t>2</a:t>
            </a:r>
            <a:endParaRPr lang="hu-HU" dirty="0">
              <a:solidFill>
                <a:schemeClr val="bg1"/>
              </a:solidFill>
            </a:endParaRPr>
          </a:p>
        </p:txBody>
      </p:sp>
      <p:sp>
        <p:nvSpPr>
          <p:cNvPr id="90" name="Téglalap 89"/>
          <p:cNvSpPr/>
          <p:nvPr/>
        </p:nvSpPr>
        <p:spPr>
          <a:xfrm>
            <a:off x="3476545" y="1857887"/>
            <a:ext cx="37537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u-HU" dirty="0">
                <a:solidFill>
                  <a:schemeClr val="bg1"/>
                </a:solidFill>
              </a:rPr>
              <a:t>g</a:t>
            </a:r>
            <a:r>
              <a:rPr lang="hu-HU" baseline="-25000" dirty="0">
                <a:solidFill>
                  <a:schemeClr val="bg1"/>
                </a:solidFill>
              </a:rPr>
              <a:t>3</a:t>
            </a:r>
            <a:endParaRPr lang="hu-HU" dirty="0">
              <a:solidFill>
                <a:schemeClr val="bg1"/>
              </a:solidFill>
            </a:endParaRPr>
          </a:p>
        </p:txBody>
      </p:sp>
      <p:cxnSp>
        <p:nvCxnSpPr>
          <p:cNvPr id="48" name="Egyenes összekötő 47"/>
          <p:cNvCxnSpPr/>
          <p:nvPr/>
        </p:nvCxnSpPr>
        <p:spPr>
          <a:xfrm>
            <a:off x="2736518" y="1581085"/>
            <a:ext cx="107613" cy="989489"/>
          </a:xfrm>
          <a:prstGeom prst="line">
            <a:avLst/>
          </a:prstGeom>
          <a:ln w="5715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Egyenes összekötő 48"/>
          <p:cNvCxnSpPr/>
          <p:nvPr/>
        </p:nvCxnSpPr>
        <p:spPr>
          <a:xfrm>
            <a:off x="2680036" y="1581085"/>
            <a:ext cx="108788" cy="977342"/>
          </a:xfrm>
          <a:prstGeom prst="line">
            <a:avLst/>
          </a:prstGeom>
          <a:ln w="571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Egyenes összekötő 103"/>
          <p:cNvCxnSpPr/>
          <p:nvPr/>
        </p:nvCxnSpPr>
        <p:spPr>
          <a:xfrm flipV="1">
            <a:off x="3917811" y="3147663"/>
            <a:ext cx="4368123" cy="10841"/>
          </a:xfrm>
          <a:prstGeom prst="line">
            <a:avLst/>
          </a:prstGeom>
          <a:ln w="762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246305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Kép 5"/>
          <p:cNvPicPr>
            <a:picLocks noChangeAspect="1"/>
          </p:cNvPicPr>
          <p:nvPr/>
        </p:nvPicPr>
        <p:blipFill rotWithShape="1">
          <a:blip r:embed="rId3"/>
          <a:srcRect t="71943"/>
          <a:stretch/>
        </p:blipFill>
        <p:spPr>
          <a:xfrm>
            <a:off x="1174264" y="2204864"/>
            <a:ext cx="7083504" cy="1461338"/>
          </a:xfrm>
          <a:prstGeom prst="rect">
            <a:avLst/>
          </a:prstGeom>
        </p:spPr>
      </p:pic>
      <p:grpSp>
        <p:nvGrpSpPr>
          <p:cNvPr id="2" name="Csoportba foglalás 1"/>
          <p:cNvGrpSpPr/>
          <p:nvPr/>
        </p:nvGrpSpPr>
        <p:grpSpPr>
          <a:xfrm>
            <a:off x="0" y="116632"/>
            <a:ext cx="9144000" cy="685799"/>
            <a:chOff x="0" y="0"/>
            <a:chExt cx="9144000" cy="685799"/>
          </a:xfrm>
        </p:grpSpPr>
        <p:sp>
          <p:nvSpPr>
            <p:cNvPr id="3" name="Szabadkézi sokszög 2"/>
            <p:cNvSpPr/>
            <p:nvPr/>
          </p:nvSpPr>
          <p:spPr>
            <a:xfrm>
              <a:off x="0" y="0"/>
              <a:ext cx="9144000" cy="685799"/>
            </a:xfrm>
            <a:custGeom>
              <a:avLst>
                <a:gd name="f0" fmla="val 41"/>
              </a:avLst>
              <a:gdLst>
                <a:gd name="f1" fmla="val 10800000"/>
                <a:gd name="f2" fmla="val 5400000"/>
                <a:gd name="f3" fmla="val 1620000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val 45"/>
                <a:gd name="f10" fmla="val 10800"/>
                <a:gd name="f11" fmla="val -2147483647"/>
                <a:gd name="f12" fmla="val 2147483647"/>
                <a:gd name="f13" fmla="abs f4"/>
                <a:gd name="f14" fmla="abs f5"/>
                <a:gd name="f15" fmla="abs f6"/>
                <a:gd name="f16" fmla="*/ f8 1 180"/>
                <a:gd name="f17" fmla="pin 0 f0 10800"/>
                <a:gd name="f18" fmla="+- 0 0 f2"/>
                <a:gd name="f19" fmla="?: f13 f4 1"/>
                <a:gd name="f20" fmla="?: f14 f5 1"/>
                <a:gd name="f21" fmla="?: f15 f6 1"/>
                <a:gd name="f22" fmla="*/ f9 f16 1"/>
                <a:gd name="f23" fmla="+- f7 f17 0"/>
                <a:gd name="f24" fmla="*/ f19 1 21600"/>
                <a:gd name="f25" fmla="*/ f20 1 21600"/>
                <a:gd name="f26" fmla="*/ 21600 f19 1"/>
                <a:gd name="f27" fmla="*/ 21600 f20 1"/>
                <a:gd name="f28" fmla="+- 0 0 f22"/>
                <a:gd name="f29" fmla="min f25 f24"/>
                <a:gd name="f30" fmla="*/ f26 1 f21"/>
                <a:gd name="f31" fmla="*/ f27 1 f21"/>
                <a:gd name="f32" fmla="*/ f28 f1 1"/>
                <a:gd name="f33" fmla="*/ f32 1 f8"/>
                <a:gd name="f34" fmla="+- f31 0 f17"/>
                <a:gd name="f35" fmla="+- f30 0 f17"/>
                <a:gd name="f36" fmla="*/ f17 f29 1"/>
                <a:gd name="f37" fmla="*/ f7 f29 1"/>
                <a:gd name="f38" fmla="*/ f23 f29 1"/>
                <a:gd name="f39" fmla="*/ f31 f29 1"/>
                <a:gd name="f40" fmla="*/ f30 f29 1"/>
                <a:gd name="f41" fmla="+- f33 0 f2"/>
                <a:gd name="f42" fmla="+- f37 0 f38"/>
                <a:gd name="f43" fmla="+- f38 0 f37"/>
                <a:gd name="f44" fmla="*/ f34 f29 1"/>
                <a:gd name="f45" fmla="*/ f35 f29 1"/>
                <a:gd name="f46" fmla="cos 1 f41"/>
                <a:gd name="f47" fmla="abs f42"/>
                <a:gd name="f48" fmla="abs f43"/>
                <a:gd name="f49" fmla="?: f42 f18 f2"/>
                <a:gd name="f50" fmla="?: f42 f2 f18"/>
                <a:gd name="f51" fmla="?: f42 f3 f2"/>
                <a:gd name="f52" fmla="?: f42 f2 f3"/>
                <a:gd name="f53" fmla="+- f39 0 f44"/>
                <a:gd name="f54" fmla="?: f43 f18 f2"/>
                <a:gd name="f55" fmla="?: f43 f2 f18"/>
                <a:gd name="f56" fmla="+- f40 0 f45"/>
                <a:gd name="f57" fmla="+- f44 0 f39"/>
                <a:gd name="f58" fmla="+- f45 0 f40"/>
                <a:gd name="f59" fmla="?: f42 0 f1"/>
                <a:gd name="f60" fmla="?: f42 f1 0"/>
                <a:gd name="f61" fmla="+- 0 0 f46"/>
                <a:gd name="f62" fmla="?: f42 f52 f51"/>
                <a:gd name="f63" fmla="?: f42 f51 f52"/>
                <a:gd name="f64" fmla="?: f43 f50 f49"/>
                <a:gd name="f65" fmla="abs f53"/>
                <a:gd name="f66" fmla="?: f53 0 f1"/>
                <a:gd name="f67" fmla="?: f53 f1 0"/>
                <a:gd name="f68" fmla="?: f53 f54 f55"/>
                <a:gd name="f69" fmla="abs f56"/>
                <a:gd name="f70" fmla="abs f57"/>
                <a:gd name="f71" fmla="?: f56 f18 f2"/>
                <a:gd name="f72" fmla="?: f56 f2 f18"/>
                <a:gd name="f73" fmla="?: f56 f3 f2"/>
                <a:gd name="f74" fmla="?: f56 f2 f3"/>
                <a:gd name="f75" fmla="abs f58"/>
                <a:gd name="f76" fmla="?: f58 f18 f2"/>
                <a:gd name="f77" fmla="?: f58 f2 f18"/>
                <a:gd name="f78" fmla="?: f58 f60 f59"/>
                <a:gd name="f79" fmla="?: f58 f59 f60"/>
                <a:gd name="f80" fmla="*/ f17 f61 1"/>
                <a:gd name="f81" fmla="?: f43 f63 f62"/>
                <a:gd name="f82" fmla="?: f43 f67 f66"/>
                <a:gd name="f83" fmla="?: f43 f66 f67"/>
                <a:gd name="f84" fmla="?: f56 f74 f73"/>
                <a:gd name="f85" fmla="?: f56 f73 f74"/>
                <a:gd name="f86" fmla="?: f57 f72 f71"/>
                <a:gd name="f87" fmla="?: f42 f78 f79"/>
                <a:gd name="f88" fmla="?: f42 f76 f77"/>
                <a:gd name="f89" fmla="*/ f80 3163 1"/>
                <a:gd name="f90" fmla="?: f53 f82 f83"/>
                <a:gd name="f91" fmla="?: f57 f85 f84"/>
                <a:gd name="f92" fmla="*/ f89 1 7636"/>
                <a:gd name="f93" fmla="+- f7 f92 0"/>
                <a:gd name="f94" fmla="+- f30 0 f92"/>
                <a:gd name="f95" fmla="+- f31 0 f92"/>
                <a:gd name="f96" fmla="*/ f93 f29 1"/>
                <a:gd name="f97" fmla="*/ f94 f29 1"/>
                <a:gd name="f98" fmla="*/ f95 f29 1"/>
              </a:gdLst>
              <a:ahLst>
                <a:ahXY gdRefX="f0" minX="f7" maxX="f10">
                  <a:pos x="f36" y="f37"/>
                </a:ahXY>
              </a:ahLst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96" t="f96" r="f97" b="f98"/>
              <a:pathLst>
                <a:path>
                  <a:moveTo>
                    <a:pt x="f38" y="f37"/>
                  </a:moveTo>
                  <a:arcTo wR="f47" hR="f48" stAng="f81" swAng="f64"/>
                  <a:lnTo>
                    <a:pt x="f37" y="f44"/>
                  </a:lnTo>
                  <a:arcTo wR="f48" hR="f65" stAng="f90" swAng="f68"/>
                  <a:lnTo>
                    <a:pt x="f45" y="f39"/>
                  </a:lnTo>
                  <a:arcTo wR="f69" hR="f70" stAng="f91" swAng="f86"/>
                  <a:lnTo>
                    <a:pt x="f40" y="f38"/>
                  </a:lnTo>
                  <a:arcTo wR="f75" hR="f47" stAng="f87" swAng="f88"/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none" lIns="90000" tIns="46800" rIns="90000" bIns="46800" anchor="ctr" anchorCtr="0" compatLnSpc="0"/>
            <a:lstStyle/>
            <a:p>
              <a:pPr lvl="0" rtl="0" hangingPunct="0">
                <a:buNone/>
                <a:tabLst/>
              </a:pPr>
              <a:endParaRPr lang="hu-HU" sz="2400">
                <a:latin typeface="Times New Roman" pitchFamily="18"/>
                <a:ea typeface="Arial Unicode MS" pitchFamily="2"/>
                <a:cs typeface="Tahoma" pitchFamily="2"/>
              </a:endParaRPr>
            </a:p>
          </p:txBody>
        </p:sp>
        <p:sp>
          <p:nvSpPr>
            <p:cNvPr id="4" name="Szabadkézi sokszög 3"/>
            <p:cNvSpPr/>
            <p:nvPr/>
          </p:nvSpPr>
          <p:spPr>
            <a:xfrm>
              <a:off x="0" y="83481"/>
              <a:ext cx="9144000" cy="436402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0" tIns="0" rIns="0" bIns="0" anchor="ctr" anchorCtr="0" compatLnSpc="0">
              <a:spAutoFit/>
            </a:bodyPr>
            <a:lstStyle/>
            <a:p>
              <a:pPr marL="190440" marR="0" lvl="0" indent="-190440" algn="ctr" rtl="0" hangingPunct="1">
                <a:lnSpc>
                  <a:spcPct val="100000"/>
                </a:lnSpc>
                <a:buNone/>
                <a:tabLst/>
              </a:pPr>
              <a:endParaRPr lang="hu-HU" sz="2800" b="1" cap="all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endParaRPr>
            </a:p>
          </p:txBody>
        </p:sp>
      </p:grpSp>
      <p:sp>
        <p:nvSpPr>
          <p:cNvPr id="17" name="Szabadkézi sokszög 16"/>
          <p:cNvSpPr/>
          <p:nvPr/>
        </p:nvSpPr>
        <p:spPr>
          <a:xfrm>
            <a:off x="267464" y="3798731"/>
            <a:ext cx="8640960" cy="1479509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lvl="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First</a:t>
            </a:r>
            <a:r>
              <a:rPr lang="hu-HU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publication</a:t>
            </a:r>
            <a:r>
              <a:rPr lang="hu-HU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of an </a:t>
            </a:r>
            <a:r>
              <a:rPr lang="hu-HU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at</a:t>
            </a:r>
            <a:r>
              <a:rPr lang="hu-HU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least</a:t>
            </a:r>
            <a:r>
              <a:rPr lang="hu-HU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5.0 </a:t>
            </a:r>
            <a:r>
              <a:rPr lang="hu-HU" dirty="0">
                <a:solidFill>
                  <a:srgbClr val="000000"/>
                </a:solidFill>
                <a:latin typeface="Symbol" panose="05050102010706020507" pitchFamily="18" charset="2"/>
                <a:ea typeface="Lucida Sans Unicode" pitchFamily="2"/>
                <a:cs typeface="Lucida Sans Unicode" pitchFamily="2"/>
              </a:rPr>
              <a:t>s </a:t>
            </a:r>
            <a:r>
              <a:rPr lang="hu-HU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(6.26 </a:t>
            </a:r>
            <a:r>
              <a:rPr lang="hu-HU" dirty="0">
                <a:solidFill>
                  <a:srgbClr val="000000"/>
                </a:solidFill>
                <a:latin typeface="Symbol" panose="05050102010706020507" pitchFamily="18" charset="2"/>
                <a:ea typeface="Lucida Sans Unicode" pitchFamily="2"/>
                <a:cs typeface="Lucida Sans Unicode" pitchFamily="2"/>
              </a:rPr>
              <a:t>s)</a:t>
            </a:r>
            <a:r>
              <a:rPr lang="hu-HU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odderon</a:t>
            </a:r>
            <a:r>
              <a:rPr lang="hu-HU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effect</a:t>
            </a:r>
            <a:r>
              <a:rPr lang="hu-HU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:</a:t>
            </a: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May 11, 2020</a:t>
            </a:r>
            <a:r>
              <a:rPr lang="hu-HU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,</a:t>
            </a: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EPJ Web of </a:t>
            </a:r>
            <a:r>
              <a:rPr lang="hu-HU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Conf</a:t>
            </a:r>
            <a:r>
              <a:rPr lang="hu-HU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. 235 (2020) 06002</a:t>
            </a: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in an </a:t>
            </a:r>
            <a:r>
              <a:rPr lang="hu-HU" b="1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anonymously</a:t>
            </a:r>
            <a:r>
              <a:rPr lang="hu-HU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b="1" u="sng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refereed</a:t>
            </a:r>
            <a:r>
              <a:rPr lang="hu-HU" b="1" u="sng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/ </a:t>
            </a:r>
            <a:r>
              <a:rPr lang="hu-HU" b="1" u="sng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peer</a:t>
            </a:r>
            <a:r>
              <a:rPr lang="hu-HU" b="1" u="sng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b="1" u="sng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reviewed</a:t>
            </a:r>
            <a:r>
              <a:rPr lang="hu-HU" b="1" u="sng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u="sng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conference</a:t>
            </a:r>
            <a:r>
              <a:rPr lang="hu-HU" u="sng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u="sng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proceedigs</a:t>
            </a:r>
            <a:r>
              <a:rPr lang="hu-HU" u="sng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.</a:t>
            </a:r>
            <a:r>
              <a:rPr lang="hu-HU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(</a:t>
            </a:r>
            <a:r>
              <a:rPr lang="hu-HU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Proc</a:t>
            </a:r>
            <a:r>
              <a:rPr lang="hu-HU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. ISMD 2019, Santa Fe, USA)</a:t>
            </a:r>
          </a:p>
        </p:txBody>
      </p:sp>
      <p:sp>
        <p:nvSpPr>
          <p:cNvPr id="10" name="Cím 1"/>
          <p:cNvSpPr txBox="1">
            <a:spLocks/>
          </p:cNvSpPr>
          <p:nvPr/>
        </p:nvSpPr>
        <p:spPr>
          <a:xfrm>
            <a:off x="0" y="42863"/>
            <a:ext cx="9144000" cy="719137"/>
          </a:xfrm>
          <a:prstGeom prst="rect">
            <a:avLst/>
          </a:prstGeom>
        </p:spPr>
        <p:txBody>
          <a:bodyPr>
            <a:normAutofit/>
          </a:bodyPr>
          <a:lstStyle>
            <a:lvl1pPr marL="0" marR="0" lvl="0" indent="0" algn="ctr" rtl="0" hangingPunct="1">
              <a:lnSpc>
                <a:spcPct val="97000"/>
              </a:lnSpc>
              <a:spcBef>
                <a:spcPts val="0"/>
              </a:spcBef>
              <a:spcAft>
                <a:spcPts val="0"/>
              </a:spcAft>
              <a:buFontTx/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lang="hu-HU" sz="3200" b="1" i="0" u="none" strike="noStrike" baseline="0">
                <a:ln>
                  <a:noFill/>
                </a:ln>
                <a:solidFill>
                  <a:srgbClr val="FFFF00"/>
                </a:solidFill>
                <a:latin typeface="Verdana" pitchFamily="34"/>
                <a:ea typeface="Arial" pitchFamily="34"/>
                <a:cs typeface="Arial" pitchFamily="34"/>
              </a:defRPr>
            </a:lvl1pPr>
          </a:lstStyle>
          <a:p>
            <a:r>
              <a:rPr lang="hu-HU" kern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Odderon</a:t>
            </a:r>
            <a:r>
              <a:rPr lang="hu-HU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: </a:t>
            </a:r>
            <a:r>
              <a:rPr lang="hu-HU" kern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first</a:t>
            </a:r>
            <a:r>
              <a:rPr lang="hu-HU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kern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observation</a:t>
            </a:r>
            <a:r>
              <a:rPr lang="hu-HU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kern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with</a:t>
            </a:r>
            <a:r>
              <a:rPr lang="hu-HU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&gt; 5 </a:t>
            </a:r>
            <a:r>
              <a:rPr lang="hu-HU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mbol" panose="05050102010706020507" pitchFamily="18" charset="2"/>
                <a:ea typeface="Verdana" panose="020B0604030504040204" pitchFamily="34" charset="0"/>
              </a:rPr>
              <a:t>s</a:t>
            </a:r>
            <a:r>
              <a:rPr lang="hu-HU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</a:p>
        </p:txBody>
      </p:sp>
      <p:sp>
        <p:nvSpPr>
          <p:cNvPr id="11" name="Szövegdoboz 10"/>
          <p:cNvSpPr txBox="1"/>
          <p:nvPr/>
        </p:nvSpPr>
        <p:spPr>
          <a:xfrm>
            <a:off x="8689519" y="5589240"/>
            <a:ext cx="437811" cy="2785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24942F06-CD1F-46D5-ABA6-6E76DB6D1968}" type="slidenum">
              <a:rPr lang="hu-HU" sz="1210" b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 algn="ctr"/>
              <a:t>4</a:t>
            </a:fld>
            <a:endParaRPr lang="en-US" sz="121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Szabadkézi sokszög 11"/>
          <p:cNvSpPr/>
          <p:nvPr/>
        </p:nvSpPr>
        <p:spPr>
          <a:xfrm>
            <a:off x="2699792" y="1556352"/>
            <a:ext cx="4032448" cy="525401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lvl="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1400" dirty="0"/>
              <a:t>EP</a:t>
            </a:r>
            <a:r>
              <a:rPr lang="fr-FR" sz="1400" dirty="0"/>
              <a:t>J</a:t>
            </a:r>
            <a:r>
              <a:rPr lang="hu-HU" sz="1400" dirty="0"/>
              <a:t> Web of </a:t>
            </a:r>
            <a:r>
              <a:rPr lang="hu-HU" sz="1400" dirty="0" err="1"/>
              <a:t>Conf</a:t>
            </a:r>
            <a:r>
              <a:rPr lang="hu-HU" sz="1400" dirty="0"/>
              <a:t>. </a:t>
            </a:r>
            <a:r>
              <a:rPr lang="fr-FR" sz="1400" dirty="0"/>
              <a:t>(202</a:t>
            </a:r>
            <a:r>
              <a:rPr lang="hu-HU" sz="1400" dirty="0"/>
              <a:t>0</a:t>
            </a:r>
            <a:r>
              <a:rPr lang="fr-FR" sz="1400" dirty="0"/>
              <a:t>) </a:t>
            </a:r>
            <a:r>
              <a:rPr lang="hu-HU" sz="1400" b="1" dirty="0"/>
              <a:t>235</a:t>
            </a:r>
            <a:r>
              <a:rPr lang="fr-FR" sz="1400" dirty="0"/>
              <a:t>: </a:t>
            </a:r>
            <a:r>
              <a:rPr lang="hu-HU" sz="1400" dirty="0"/>
              <a:t>06005</a:t>
            </a:r>
            <a:br>
              <a:rPr lang="fr-FR" sz="1400" dirty="0"/>
            </a:br>
            <a:r>
              <a:rPr lang="fr-FR" sz="1400" dirty="0">
                <a:hlinkClick r:id="rId4"/>
              </a:rPr>
              <a:t>https://doi.org/10.1051/epjconf/202023506002</a:t>
            </a:r>
            <a:r>
              <a:rPr lang="hu-HU" sz="1400" dirty="0"/>
              <a:t> </a:t>
            </a:r>
            <a:endParaRPr lang="hu-HU" sz="1400" dirty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6571305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Kép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6405" y="814485"/>
            <a:ext cx="8837028" cy="1712904"/>
          </a:xfrm>
          <a:prstGeom prst="rect">
            <a:avLst/>
          </a:prstGeom>
        </p:spPr>
      </p:pic>
      <p:pic>
        <p:nvPicPr>
          <p:cNvPr id="8" name="Kép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6405" y="2940405"/>
            <a:ext cx="8850091" cy="1496707"/>
          </a:xfrm>
          <a:prstGeom prst="rect">
            <a:avLst/>
          </a:prstGeom>
        </p:spPr>
      </p:pic>
      <p:grpSp>
        <p:nvGrpSpPr>
          <p:cNvPr id="2" name="Csoportba foglalás 1"/>
          <p:cNvGrpSpPr/>
          <p:nvPr/>
        </p:nvGrpSpPr>
        <p:grpSpPr>
          <a:xfrm>
            <a:off x="0" y="116632"/>
            <a:ext cx="9144000" cy="813988"/>
            <a:chOff x="0" y="-128189"/>
            <a:chExt cx="9144000" cy="813988"/>
          </a:xfrm>
        </p:grpSpPr>
        <p:sp>
          <p:nvSpPr>
            <p:cNvPr id="3" name="Szabadkézi sokszög 2"/>
            <p:cNvSpPr/>
            <p:nvPr/>
          </p:nvSpPr>
          <p:spPr>
            <a:xfrm>
              <a:off x="0" y="0"/>
              <a:ext cx="9144000" cy="685799"/>
            </a:xfrm>
            <a:custGeom>
              <a:avLst>
                <a:gd name="f0" fmla="val 41"/>
              </a:avLst>
              <a:gdLst>
                <a:gd name="f1" fmla="val 10800000"/>
                <a:gd name="f2" fmla="val 5400000"/>
                <a:gd name="f3" fmla="val 1620000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val 45"/>
                <a:gd name="f10" fmla="val 10800"/>
                <a:gd name="f11" fmla="val -2147483647"/>
                <a:gd name="f12" fmla="val 2147483647"/>
                <a:gd name="f13" fmla="abs f4"/>
                <a:gd name="f14" fmla="abs f5"/>
                <a:gd name="f15" fmla="abs f6"/>
                <a:gd name="f16" fmla="*/ f8 1 180"/>
                <a:gd name="f17" fmla="pin 0 f0 10800"/>
                <a:gd name="f18" fmla="+- 0 0 f2"/>
                <a:gd name="f19" fmla="?: f13 f4 1"/>
                <a:gd name="f20" fmla="?: f14 f5 1"/>
                <a:gd name="f21" fmla="?: f15 f6 1"/>
                <a:gd name="f22" fmla="*/ f9 f16 1"/>
                <a:gd name="f23" fmla="+- f7 f17 0"/>
                <a:gd name="f24" fmla="*/ f19 1 21600"/>
                <a:gd name="f25" fmla="*/ f20 1 21600"/>
                <a:gd name="f26" fmla="*/ 21600 f19 1"/>
                <a:gd name="f27" fmla="*/ 21600 f20 1"/>
                <a:gd name="f28" fmla="+- 0 0 f22"/>
                <a:gd name="f29" fmla="min f25 f24"/>
                <a:gd name="f30" fmla="*/ f26 1 f21"/>
                <a:gd name="f31" fmla="*/ f27 1 f21"/>
                <a:gd name="f32" fmla="*/ f28 f1 1"/>
                <a:gd name="f33" fmla="*/ f32 1 f8"/>
                <a:gd name="f34" fmla="+- f31 0 f17"/>
                <a:gd name="f35" fmla="+- f30 0 f17"/>
                <a:gd name="f36" fmla="*/ f17 f29 1"/>
                <a:gd name="f37" fmla="*/ f7 f29 1"/>
                <a:gd name="f38" fmla="*/ f23 f29 1"/>
                <a:gd name="f39" fmla="*/ f31 f29 1"/>
                <a:gd name="f40" fmla="*/ f30 f29 1"/>
                <a:gd name="f41" fmla="+- f33 0 f2"/>
                <a:gd name="f42" fmla="+- f37 0 f38"/>
                <a:gd name="f43" fmla="+- f38 0 f37"/>
                <a:gd name="f44" fmla="*/ f34 f29 1"/>
                <a:gd name="f45" fmla="*/ f35 f29 1"/>
                <a:gd name="f46" fmla="cos 1 f41"/>
                <a:gd name="f47" fmla="abs f42"/>
                <a:gd name="f48" fmla="abs f43"/>
                <a:gd name="f49" fmla="?: f42 f18 f2"/>
                <a:gd name="f50" fmla="?: f42 f2 f18"/>
                <a:gd name="f51" fmla="?: f42 f3 f2"/>
                <a:gd name="f52" fmla="?: f42 f2 f3"/>
                <a:gd name="f53" fmla="+- f39 0 f44"/>
                <a:gd name="f54" fmla="?: f43 f18 f2"/>
                <a:gd name="f55" fmla="?: f43 f2 f18"/>
                <a:gd name="f56" fmla="+- f40 0 f45"/>
                <a:gd name="f57" fmla="+- f44 0 f39"/>
                <a:gd name="f58" fmla="+- f45 0 f40"/>
                <a:gd name="f59" fmla="?: f42 0 f1"/>
                <a:gd name="f60" fmla="?: f42 f1 0"/>
                <a:gd name="f61" fmla="+- 0 0 f46"/>
                <a:gd name="f62" fmla="?: f42 f52 f51"/>
                <a:gd name="f63" fmla="?: f42 f51 f52"/>
                <a:gd name="f64" fmla="?: f43 f50 f49"/>
                <a:gd name="f65" fmla="abs f53"/>
                <a:gd name="f66" fmla="?: f53 0 f1"/>
                <a:gd name="f67" fmla="?: f53 f1 0"/>
                <a:gd name="f68" fmla="?: f53 f54 f55"/>
                <a:gd name="f69" fmla="abs f56"/>
                <a:gd name="f70" fmla="abs f57"/>
                <a:gd name="f71" fmla="?: f56 f18 f2"/>
                <a:gd name="f72" fmla="?: f56 f2 f18"/>
                <a:gd name="f73" fmla="?: f56 f3 f2"/>
                <a:gd name="f74" fmla="?: f56 f2 f3"/>
                <a:gd name="f75" fmla="abs f58"/>
                <a:gd name="f76" fmla="?: f58 f18 f2"/>
                <a:gd name="f77" fmla="?: f58 f2 f18"/>
                <a:gd name="f78" fmla="?: f58 f60 f59"/>
                <a:gd name="f79" fmla="?: f58 f59 f60"/>
                <a:gd name="f80" fmla="*/ f17 f61 1"/>
                <a:gd name="f81" fmla="?: f43 f63 f62"/>
                <a:gd name="f82" fmla="?: f43 f67 f66"/>
                <a:gd name="f83" fmla="?: f43 f66 f67"/>
                <a:gd name="f84" fmla="?: f56 f74 f73"/>
                <a:gd name="f85" fmla="?: f56 f73 f74"/>
                <a:gd name="f86" fmla="?: f57 f72 f71"/>
                <a:gd name="f87" fmla="?: f42 f78 f79"/>
                <a:gd name="f88" fmla="?: f42 f76 f77"/>
                <a:gd name="f89" fmla="*/ f80 3163 1"/>
                <a:gd name="f90" fmla="?: f53 f82 f83"/>
                <a:gd name="f91" fmla="?: f57 f85 f84"/>
                <a:gd name="f92" fmla="*/ f89 1 7636"/>
                <a:gd name="f93" fmla="+- f7 f92 0"/>
                <a:gd name="f94" fmla="+- f30 0 f92"/>
                <a:gd name="f95" fmla="+- f31 0 f92"/>
                <a:gd name="f96" fmla="*/ f93 f29 1"/>
                <a:gd name="f97" fmla="*/ f94 f29 1"/>
                <a:gd name="f98" fmla="*/ f95 f29 1"/>
              </a:gdLst>
              <a:ahLst>
                <a:ahXY gdRefX="f0" minX="f7" maxX="f10">
                  <a:pos x="f36" y="f37"/>
                </a:ahXY>
              </a:ahLst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96" t="f96" r="f97" b="f98"/>
              <a:pathLst>
                <a:path>
                  <a:moveTo>
                    <a:pt x="f38" y="f37"/>
                  </a:moveTo>
                  <a:arcTo wR="f47" hR="f48" stAng="f81" swAng="f64"/>
                  <a:lnTo>
                    <a:pt x="f37" y="f44"/>
                  </a:lnTo>
                  <a:arcTo wR="f48" hR="f65" stAng="f90" swAng="f68"/>
                  <a:lnTo>
                    <a:pt x="f45" y="f39"/>
                  </a:lnTo>
                  <a:arcTo wR="f69" hR="f70" stAng="f91" swAng="f86"/>
                  <a:lnTo>
                    <a:pt x="f40" y="f38"/>
                  </a:lnTo>
                  <a:arcTo wR="f75" hR="f47" stAng="f87" swAng="f88"/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none" lIns="90000" tIns="46800" rIns="90000" bIns="46800" anchor="ctr" anchorCtr="0" compatLnSpc="0"/>
            <a:lstStyle/>
            <a:p>
              <a:pPr lvl="0" rtl="0" hangingPunct="0">
                <a:buNone/>
                <a:tabLst/>
              </a:pPr>
              <a:endParaRPr lang="hu-HU" sz="2400">
                <a:latin typeface="Times New Roman" pitchFamily="18"/>
                <a:ea typeface="Arial Unicode MS" pitchFamily="2"/>
                <a:cs typeface="Tahoma" pitchFamily="2"/>
              </a:endParaRPr>
            </a:p>
          </p:txBody>
        </p:sp>
        <p:sp>
          <p:nvSpPr>
            <p:cNvPr id="4" name="Szabadkézi sokszög 3"/>
            <p:cNvSpPr/>
            <p:nvPr/>
          </p:nvSpPr>
          <p:spPr>
            <a:xfrm>
              <a:off x="0" y="-128189"/>
              <a:ext cx="9144000" cy="436402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0" tIns="0" rIns="0" bIns="0" anchor="ctr" anchorCtr="0" compatLnSpc="0">
              <a:spAutoFit/>
            </a:bodyPr>
            <a:lstStyle/>
            <a:p>
              <a:pPr marL="190440" marR="0" lvl="0" indent="-190440" algn="ctr" rtl="0" hangingPunct="1">
                <a:lnSpc>
                  <a:spcPct val="100000"/>
                </a:lnSpc>
                <a:buNone/>
                <a:tabLst/>
              </a:pPr>
              <a:r>
                <a:rPr lang="hu-HU" sz="2800" b="1" cap="all" dirty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 </a:t>
              </a:r>
            </a:p>
          </p:txBody>
        </p:sp>
      </p:grpSp>
      <p:sp>
        <p:nvSpPr>
          <p:cNvPr id="19" name="Cím 1"/>
          <p:cNvSpPr txBox="1">
            <a:spLocks/>
          </p:cNvSpPr>
          <p:nvPr/>
        </p:nvSpPr>
        <p:spPr>
          <a:xfrm>
            <a:off x="0" y="19441"/>
            <a:ext cx="9144000" cy="719137"/>
          </a:xfrm>
          <a:prstGeom prst="rect">
            <a:avLst/>
          </a:prstGeom>
        </p:spPr>
        <p:txBody>
          <a:bodyPr>
            <a:normAutofit fontScale="92500"/>
          </a:bodyPr>
          <a:lstStyle>
            <a:lvl1pPr marL="0" marR="0" lvl="0" indent="0" algn="ctr" rtl="0" hangingPunct="1">
              <a:lnSpc>
                <a:spcPct val="97000"/>
              </a:lnSpc>
              <a:spcBef>
                <a:spcPts val="0"/>
              </a:spcBef>
              <a:spcAft>
                <a:spcPts val="0"/>
              </a:spcAft>
              <a:buFontTx/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lang="hu-HU" sz="3200" b="1" i="0" u="none" strike="noStrike" baseline="0">
                <a:ln>
                  <a:noFill/>
                </a:ln>
                <a:solidFill>
                  <a:srgbClr val="FFFF00"/>
                </a:solidFill>
                <a:latin typeface="Verdana" pitchFamily="34"/>
                <a:ea typeface="Arial" pitchFamily="34"/>
                <a:cs typeface="Arial" pitchFamily="34"/>
              </a:defRPr>
            </a:lvl1pPr>
          </a:lstStyle>
          <a:p>
            <a:r>
              <a:rPr lang="hu-HU" kern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First</a:t>
            </a:r>
            <a:r>
              <a:rPr lang="hu-HU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kern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journal</a:t>
            </a:r>
            <a:r>
              <a:rPr lang="hu-HU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kern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publications</a:t>
            </a:r>
            <a:r>
              <a:rPr lang="hu-HU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, </a:t>
            </a:r>
            <a:r>
              <a:rPr lang="hu-HU" kern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Odderon</a:t>
            </a:r>
            <a:r>
              <a:rPr lang="hu-HU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&gt; 5 </a:t>
            </a:r>
            <a:r>
              <a:rPr lang="hu-HU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mbol" panose="05050102010706020507" pitchFamily="18" charset="2"/>
                <a:ea typeface="Verdana" panose="020B0604030504040204" pitchFamily="34" charset="0"/>
              </a:rPr>
              <a:t>s</a:t>
            </a:r>
          </a:p>
        </p:txBody>
      </p:sp>
      <p:sp>
        <p:nvSpPr>
          <p:cNvPr id="10" name="Szövegdoboz 9"/>
          <p:cNvSpPr txBox="1"/>
          <p:nvPr/>
        </p:nvSpPr>
        <p:spPr>
          <a:xfrm>
            <a:off x="8689519" y="5589240"/>
            <a:ext cx="437811" cy="2785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24942F06-CD1F-46D5-ABA6-6E76DB6D1968}" type="slidenum">
              <a:rPr lang="hu-HU" sz="1210" b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 algn="ctr"/>
              <a:t>5</a:t>
            </a:fld>
            <a:endParaRPr lang="en-US" sz="121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6" name="Szabadkézi sokszög 15"/>
          <p:cNvSpPr/>
          <p:nvPr/>
        </p:nvSpPr>
        <p:spPr>
          <a:xfrm>
            <a:off x="4427984" y="1916832"/>
            <a:ext cx="4608512" cy="80240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r>
              <a:rPr lang="hu-HU" sz="1400" dirty="0" err="1"/>
              <a:t>Hungarian-Swedish</a:t>
            </a:r>
            <a:r>
              <a:rPr lang="hu-HU" sz="1400" dirty="0"/>
              <a:t> team:</a:t>
            </a:r>
          </a:p>
          <a:p>
            <a:r>
              <a:rPr lang="fr-FR" sz="1400" dirty="0"/>
              <a:t>Eur. Phys. J. C (2021) </a:t>
            </a:r>
            <a:r>
              <a:rPr lang="fr-FR" sz="1400" b="1" dirty="0"/>
              <a:t>81</a:t>
            </a:r>
            <a:r>
              <a:rPr lang="fr-FR" sz="1400" dirty="0"/>
              <a:t>: 180</a:t>
            </a:r>
            <a:r>
              <a:rPr lang="hu-HU" sz="1400" dirty="0"/>
              <a:t>, </a:t>
            </a:r>
            <a:r>
              <a:rPr lang="hu-HU" dirty="0"/>
              <a:t> </a:t>
            </a:r>
            <a:r>
              <a:rPr lang="en-US" sz="1400" u="sng" dirty="0">
                <a:hlinkClick r:id="rId5"/>
              </a:rPr>
              <a:t>Published: 23 February 2021</a:t>
            </a:r>
            <a:br>
              <a:rPr lang="fr-FR" sz="1400" dirty="0"/>
            </a:br>
            <a:r>
              <a:rPr lang="fr-FR" sz="1400" dirty="0">
                <a:hlinkClick r:id="rId6"/>
              </a:rPr>
              <a:t>https://doi.org/10.1140/epjc/s10052-021-08867-6</a:t>
            </a:r>
            <a:endParaRPr lang="hu-HU" sz="1400" dirty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</p:txBody>
      </p:sp>
      <p:sp>
        <p:nvSpPr>
          <p:cNvPr id="17" name="Szabadkézi sokszög 16"/>
          <p:cNvSpPr/>
          <p:nvPr/>
        </p:nvSpPr>
        <p:spPr>
          <a:xfrm>
            <a:off x="3203848" y="3861048"/>
            <a:ext cx="4608512" cy="710067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r>
              <a:rPr lang="hu-HU" sz="1400" dirty="0" err="1"/>
              <a:t>Hungarian</a:t>
            </a:r>
            <a:r>
              <a:rPr lang="hu-HU" sz="1400" dirty="0"/>
              <a:t> team, </a:t>
            </a:r>
            <a:r>
              <a:rPr lang="hu-HU" sz="1400" dirty="0" err="1"/>
              <a:t>model</a:t>
            </a:r>
            <a:r>
              <a:rPr lang="hu-HU" sz="1400" dirty="0"/>
              <a:t> of </a:t>
            </a:r>
            <a:r>
              <a:rPr lang="hu-HU" sz="1400" dirty="0" err="1"/>
              <a:t>Polish</a:t>
            </a:r>
            <a:r>
              <a:rPr lang="hu-HU" sz="1400" dirty="0"/>
              <a:t> </a:t>
            </a:r>
            <a:r>
              <a:rPr lang="hu-HU" sz="1400" dirty="0" err="1"/>
              <a:t>origin</a:t>
            </a:r>
            <a:r>
              <a:rPr lang="hu-HU" sz="1400" dirty="0"/>
              <a:t>:</a:t>
            </a:r>
          </a:p>
          <a:p>
            <a:r>
              <a:rPr lang="fr-FR" sz="1400" dirty="0"/>
              <a:t>Eur. Phys. J. C </a:t>
            </a:r>
            <a:r>
              <a:rPr lang="hu-HU" sz="1400" dirty="0"/>
              <a:t>(2021) </a:t>
            </a:r>
            <a:r>
              <a:rPr lang="hu-HU" sz="1400" b="1" dirty="0"/>
              <a:t>81</a:t>
            </a:r>
            <a:r>
              <a:rPr lang="hu-HU" sz="1400" dirty="0"/>
              <a:t>:611 , </a:t>
            </a:r>
            <a:r>
              <a:rPr lang="en-US" sz="1400" u="sng" dirty="0">
                <a:hlinkClick r:id="rId7"/>
              </a:rPr>
              <a:t>Published: 13 July 2021</a:t>
            </a:r>
            <a:endParaRPr lang="hu-HU" sz="1400" dirty="0"/>
          </a:p>
          <a:p>
            <a:pPr marL="152280" lvl="0" indent="-152280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12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  <a:hlinkClick r:id="rId8"/>
              </a:rPr>
              <a:t>https://doi.org/10.1140/epjc/s10052-021-09381-5</a:t>
            </a:r>
            <a:r>
              <a:rPr lang="hu-HU" sz="12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</a:p>
        </p:txBody>
      </p:sp>
      <p:pic>
        <p:nvPicPr>
          <p:cNvPr id="11" name="Kép 10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76533" y="5046580"/>
            <a:ext cx="8859963" cy="1766796"/>
          </a:xfrm>
          <a:prstGeom prst="rect">
            <a:avLst/>
          </a:prstGeom>
        </p:spPr>
      </p:pic>
      <p:sp>
        <p:nvSpPr>
          <p:cNvPr id="20" name="Szabadkézi sokszög 19"/>
          <p:cNvSpPr/>
          <p:nvPr/>
        </p:nvSpPr>
        <p:spPr>
          <a:xfrm>
            <a:off x="4211960" y="6093296"/>
            <a:ext cx="4824536" cy="710067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indent="-152280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1400" dirty="0"/>
              <a:t>D0 and TOTEM </a:t>
            </a:r>
            <a:r>
              <a:rPr lang="hu-HU" sz="1400" dirty="0" err="1"/>
              <a:t>Collaborations</a:t>
            </a:r>
            <a:r>
              <a:rPr lang="hu-HU" sz="1400" dirty="0"/>
              <a:t>:</a:t>
            </a:r>
          </a:p>
          <a:p>
            <a:pPr marL="152280" indent="-152280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1400" dirty="0" err="1"/>
              <a:t>Phys</a:t>
            </a:r>
            <a:r>
              <a:rPr lang="hu-HU" sz="1400" dirty="0"/>
              <a:t>. </a:t>
            </a:r>
            <a:r>
              <a:rPr lang="hu-HU" sz="1400" dirty="0" err="1"/>
              <a:t>Rev</a:t>
            </a:r>
            <a:r>
              <a:rPr lang="hu-HU" sz="1400" dirty="0"/>
              <a:t>. Lett.</a:t>
            </a:r>
            <a:r>
              <a:rPr lang="fr-FR" sz="1400" dirty="0"/>
              <a:t> </a:t>
            </a:r>
            <a:r>
              <a:rPr lang="hu-HU" sz="1400" b="1" dirty="0"/>
              <a:t>127</a:t>
            </a:r>
            <a:r>
              <a:rPr lang="hu-HU" sz="1400" dirty="0"/>
              <a:t> </a:t>
            </a:r>
            <a:r>
              <a:rPr lang="fr-FR" sz="1400" dirty="0"/>
              <a:t>(2021)</a:t>
            </a:r>
            <a:r>
              <a:rPr lang="hu-HU" sz="1400" dirty="0"/>
              <a:t> 6, 062003</a:t>
            </a:r>
            <a:r>
              <a:rPr lang="hu-HU" sz="1400" dirty="0">
                <a:hlinkClick r:id="rId10"/>
              </a:rPr>
              <a:t>, </a:t>
            </a:r>
            <a:r>
              <a:rPr lang="hu-HU" sz="1400" dirty="0" err="1">
                <a:hlinkClick r:id="rId10"/>
              </a:rPr>
              <a:t>Published</a:t>
            </a:r>
            <a:r>
              <a:rPr lang="hu-HU" sz="1400" dirty="0">
                <a:hlinkClick r:id="rId10"/>
              </a:rPr>
              <a:t>: 4 August 2021</a:t>
            </a:r>
            <a:endParaRPr lang="hu-HU" sz="1400" b="1" dirty="0"/>
          </a:p>
          <a:p>
            <a:pPr marL="152280" lvl="0" indent="-152280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12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  <a:hlinkClick r:id="rId11"/>
              </a:rPr>
              <a:t>https://doi.org/10.1103/PhysRevLett.127.062003</a:t>
            </a:r>
            <a:r>
              <a:rPr lang="hu-HU" sz="12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</a:p>
        </p:txBody>
      </p:sp>
      <p:pic>
        <p:nvPicPr>
          <p:cNvPr id="5" name="Kép 4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79512" y="1988840"/>
            <a:ext cx="4248472" cy="1741737"/>
          </a:xfrm>
          <a:prstGeom prst="rect">
            <a:avLst/>
          </a:prstGeom>
        </p:spPr>
      </p:pic>
      <p:pic>
        <p:nvPicPr>
          <p:cNvPr id="6" name="Kép 5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5796136" y="5157192"/>
            <a:ext cx="3240360" cy="879430"/>
          </a:xfrm>
          <a:prstGeom prst="rect">
            <a:avLst/>
          </a:prstGeom>
        </p:spPr>
      </p:pic>
      <p:pic>
        <p:nvPicPr>
          <p:cNvPr id="7" name="Kép 6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233206" y="3904842"/>
            <a:ext cx="2610602" cy="1141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52303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  <p:bldP spid="2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Csoportba foglalás 1"/>
          <p:cNvGrpSpPr/>
          <p:nvPr/>
        </p:nvGrpSpPr>
        <p:grpSpPr>
          <a:xfrm>
            <a:off x="0" y="116632"/>
            <a:ext cx="9144000" cy="685799"/>
            <a:chOff x="0" y="0"/>
            <a:chExt cx="9144000" cy="685799"/>
          </a:xfrm>
        </p:grpSpPr>
        <p:sp>
          <p:nvSpPr>
            <p:cNvPr id="3" name="Szabadkézi sokszög 2"/>
            <p:cNvSpPr/>
            <p:nvPr/>
          </p:nvSpPr>
          <p:spPr>
            <a:xfrm>
              <a:off x="0" y="0"/>
              <a:ext cx="9144000" cy="685799"/>
            </a:xfrm>
            <a:custGeom>
              <a:avLst>
                <a:gd name="f0" fmla="val 41"/>
              </a:avLst>
              <a:gdLst>
                <a:gd name="f1" fmla="val 10800000"/>
                <a:gd name="f2" fmla="val 5400000"/>
                <a:gd name="f3" fmla="val 1620000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val 45"/>
                <a:gd name="f10" fmla="val 10800"/>
                <a:gd name="f11" fmla="val -2147483647"/>
                <a:gd name="f12" fmla="val 2147483647"/>
                <a:gd name="f13" fmla="abs f4"/>
                <a:gd name="f14" fmla="abs f5"/>
                <a:gd name="f15" fmla="abs f6"/>
                <a:gd name="f16" fmla="*/ f8 1 180"/>
                <a:gd name="f17" fmla="pin 0 f0 10800"/>
                <a:gd name="f18" fmla="+- 0 0 f2"/>
                <a:gd name="f19" fmla="?: f13 f4 1"/>
                <a:gd name="f20" fmla="?: f14 f5 1"/>
                <a:gd name="f21" fmla="?: f15 f6 1"/>
                <a:gd name="f22" fmla="*/ f9 f16 1"/>
                <a:gd name="f23" fmla="+- f7 f17 0"/>
                <a:gd name="f24" fmla="*/ f19 1 21600"/>
                <a:gd name="f25" fmla="*/ f20 1 21600"/>
                <a:gd name="f26" fmla="*/ 21600 f19 1"/>
                <a:gd name="f27" fmla="*/ 21600 f20 1"/>
                <a:gd name="f28" fmla="+- 0 0 f22"/>
                <a:gd name="f29" fmla="min f25 f24"/>
                <a:gd name="f30" fmla="*/ f26 1 f21"/>
                <a:gd name="f31" fmla="*/ f27 1 f21"/>
                <a:gd name="f32" fmla="*/ f28 f1 1"/>
                <a:gd name="f33" fmla="*/ f32 1 f8"/>
                <a:gd name="f34" fmla="+- f31 0 f17"/>
                <a:gd name="f35" fmla="+- f30 0 f17"/>
                <a:gd name="f36" fmla="*/ f17 f29 1"/>
                <a:gd name="f37" fmla="*/ f7 f29 1"/>
                <a:gd name="f38" fmla="*/ f23 f29 1"/>
                <a:gd name="f39" fmla="*/ f31 f29 1"/>
                <a:gd name="f40" fmla="*/ f30 f29 1"/>
                <a:gd name="f41" fmla="+- f33 0 f2"/>
                <a:gd name="f42" fmla="+- f37 0 f38"/>
                <a:gd name="f43" fmla="+- f38 0 f37"/>
                <a:gd name="f44" fmla="*/ f34 f29 1"/>
                <a:gd name="f45" fmla="*/ f35 f29 1"/>
                <a:gd name="f46" fmla="cos 1 f41"/>
                <a:gd name="f47" fmla="abs f42"/>
                <a:gd name="f48" fmla="abs f43"/>
                <a:gd name="f49" fmla="?: f42 f18 f2"/>
                <a:gd name="f50" fmla="?: f42 f2 f18"/>
                <a:gd name="f51" fmla="?: f42 f3 f2"/>
                <a:gd name="f52" fmla="?: f42 f2 f3"/>
                <a:gd name="f53" fmla="+- f39 0 f44"/>
                <a:gd name="f54" fmla="?: f43 f18 f2"/>
                <a:gd name="f55" fmla="?: f43 f2 f18"/>
                <a:gd name="f56" fmla="+- f40 0 f45"/>
                <a:gd name="f57" fmla="+- f44 0 f39"/>
                <a:gd name="f58" fmla="+- f45 0 f40"/>
                <a:gd name="f59" fmla="?: f42 0 f1"/>
                <a:gd name="f60" fmla="?: f42 f1 0"/>
                <a:gd name="f61" fmla="+- 0 0 f46"/>
                <a:gd name="f62" fmla="?: f42 f52 f51"/>
                <a:gd name="f63" fmla="?: f42 f51 f52"/>
                <a:gd name="f64" fmla="?: f43 f50 f49"/>
                <a:gd name="f65" fmla="abs f53"/>
                <a:gd name="f66" fmla="?: f53 0 f1"/>
                <a:gd name="f67" fmla="?: f53 f1 0"/>
                <a:gd name="f68" fmla="?: f53 f54 f55"/>
                <a:gd name="f69" fmla="abs f56"/>
                <a:gd name="f70" fmla="abs f57"/>
                <a:gd name="f71" fmla="?: f56 f18 f2"/>
                <a:gd name="f72" fmla="?: f56 f2 f18"/>
                <a:gd name="f73" fmla="?: f56 f3 f2"/>
                <a:gd name="f74" fmla="?: f56 f2 f3"/>
                <a:gd name="f75" fmla="abs f58"/>
                <a:gd name="f76" fmla="?: f58 f18 f2"/>
                <a:gd name="f77" fmla="?: f58 f2 f18"/>
                <a:gd name="f78" fmla="?: f58 f60 f59"/>
                <a:gd name="f79" fmla="?: f58 f59 f60"/>
                <a:gd name="f80" fmla="*/ f17 f61 1"/>
                <a:gd name="f81" fmla="?: f43 f63 f62"/>
                <a:gd name="f82" fmla="?: f43 f67 f66"/>
                <a:gd name="f83" fmla="?: f43 f66 f67"/>
                <a:gd name="f84" fmla="?: f56 f74 f73"/>
                <a:gd name="f85" fmla="?: f56 f73 f74"/>
                <a:gd name="f86" fmla="?: f57 f72 f71"/>
                <a:gd name="f87" fmla="?: f42 f78 f79"/>
                <a:gd name="f88" fmla="?: f42 f76 f77"/>
                <a:gd name="f89" fmla="*/ f80 3163 1"/>
                <a:gd name="f90" fmla="?: f53 f82 f83"/>
                <a:gd name="f91" fmla="?: f57 f85 f84"/>
                <a:gd name="f92" fmla="*/ f89 1 7636"/>
                <a:gd name="f93" fmla="+- f7 f92 0"/>
                <a:gd name="f94" fmla="+- f30 0 f92"/>
                <a:gd name="f95" fmla="+- f31 0 f92"/>
                <a:gd name="f96" fmla="*/ f93 f29 1"/>
                <a:gd name="f97" fmla="*/ f94 f29 1"/>
                <a:gd name="f98" fmla="*/ f95 f29 1"/>
              </a:gdLst>
              <a:ahLst>
                <a:ahXY gdRefX="f0" minX="f7" maxX="f10">
                  <a:pos x="f36" y="f37"/>
                </a:ahXY>
              </a:ahLst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96" t="f96" r="f97" b="f98"/>
              <a:pathLst>
                <a:path>
                  <a:moveTo>
                    <a:pt x="f38" y="f37"/>
                  </a:moveTo>
                  <a:arcTo wR="f47" hR="f48" stAng="f81" swAng="f64"/>
                  <a:lnTo>
                    <a:pt x="f37" y="f44"/>
                  </a:lnTo>
                  <a:arcTo wR="f48" hR="f65" stAng="f90" swAng="f68"/>
                  <a:lnTo>
                    <a:pt x="f45" y="f39"/>
                  </a:lnTo>
                  <a:arcTo wR="f69" hR="f70" stAng="f91" swAng="f86"/>
                  <a:lnTo>
                    <a:pt x="f40" y="f38"/>
                  </a:lnTo>
                  <a:arcTo wR="f75" hR="f47" stAng="f87" swAng="f88"/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none" lIns="90000" tIns="46800" rIns="90000" bIns="46800" anchor="ctr" anchorCtr="0" compatLnSpc="0"/>
            <a:lstStyle/>
            <a:p>
              <a:pPr lvl="0" rtl="0" hangingPunct="0">
                <a:buNone/>
                <a:tabLst/>
              </a:pPr>
              <a:endParaRPr lang="hu-HU" sz="2400">
                <a:latin typeface="Times New Roman" pitchFamily="18"/>
                <a:ea typeface="Arial Unicode MS" pitchFamily="2"/>
                <a:cs typeface="Tahoma" pitchFamily="2"/>
              </a:endParaRPr>
            </a:p>
          </p:txBody>
        </p:sp>
        <p:sp>
          <p:nvSpPr>
            <p:cNvPr id="4" name="Szabadkézi sokszög 3"/>
            <p:cNvSpPr/>
            <p:nvPr/>
          </p:nvSpPr>
          <p:spPr>
            <a:xfrm>
              <a:off x="0" y="83481"/>
              <a:ext cx="9144000" cy="436402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0" tIns="0" rIns="0" bIns="0" anchor="ctr" anchorCtr="0" compatLnSpc="0">
              <a:spAutoFit/>
            </a:bodyPr>
            <a:lstStyle/>
            <a:p>
              <a:pPr marL="190440" marR="0" lvl="0" indent="-190440" algn="ctr" rtl="0" hangingPunct="1">
                <a:lnSpc>
                  <a:spcPct val="100000"/>
                </a:lnSpc>
                <a:buNone/>
                <a:tabLst/>
              </a:pPr>
              <a:endParaRPr lang="hu-HU" sz="2800" b="1" cap="all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endParaRPr>
            </a:p>
          </p:txBody>
        </p:sp>
      </p:grpSp>
      <p:sp>
        <p:nvSpPr>
          <p:cNvPr id="10" name="Cím 1"/>
          <p:cNvSpPr txBox="1">
            <a:spLocks/>
          </p:cNvSpPr>
          <p:nvPr/>
        </p:nvSpPr>
        <p:spPr>
          <a:xfrm>
            <a:off x="0" y="184286"/>
            <a:ext cx="9144000" cy="436402"/>
          </a:xfrm>
          <a:prstGeom prst="rect">
            <a:avLst/>
          </a:prstGeom>
        </p:spPr>
        <p:txBody>
          <a:bodyPr>
            <a:normAutofit fontScale="85000" lnSpcReduction="20000"/>
          </a:bodyPr>
          <a:lstStyle>
            <a:lvl1pPr marL="0" marR="0" lvl="0" indent="0" algn="ctr" rtl="0" hangingPunct="1">
              <a:lnSpc>
                <a:spcPct val="97000"/>
              </a:lnSpc>
              <a:spcBef>
                <a:spcPts val="0"/>
              </a:spcBef>
              <a:spcAft>
                <a:spcPts val="0"/>
              </a:spcAft>
              <a:buFontTx/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lang="hu-HU" sz="3200" b="1" i="0" u="none" strike="noStrike" baseline="0">
                <a:ln>
                  <a:noFill/>
                </a:ln>
                <a:solidFill>
                  <a:srgbClr val="FFFF00"/>
                </a:solidFill>
                <a:latin typeface="Verdana" pitchFamily="34"/>
                <a:ea typeface="Arial" pitchFamily="34"/>
                <a:cs typeface="Arial" pitchFamily="34"/>
              </a:defRPr>
            </a:lvl1pPr>
          </a:lstStyle>
          <a:p>
            <a:r>
              <a:rPr lang="hu-HU" kern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Hungarian-Swedish</a:t>
            </a:r>
            <a:r>
              <a:rPr lang="hu-HU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team, </a:t>
            </a:r>
            <a:r>
              <a:rPr lang="hu-HU" kern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Odderon</a:t>
            </a:r>
            <a:r>
              <a:rPr lang="hu-HU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&gt; 6.26 </a:t>
            </a:r>
            <a:r>
              <a:rPr lang="hu-HU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mbol" panose="05050102010706020507" pitchFamily="18" charset="2"/>
                <a:ea typeface="Verdana" panose="020B0604030504040204" pitchFamily="34" charset="0"/>
              </a:rPr>
              <a:t>s</a:t>
            </a:r>
            <a:endParaRPr lang="hu-HU" kern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1" name="Szövegdoboz 10"/>
          <p:cNvSpPr txBox="1"/>
          <p:nvPr/>
        </p:nvSpPr>
        <p:spPr>
          <a:xfrm>
            <a:off x="8689519" y="5589240"/>
            <a:ext cx="437811" cy="2785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24942F06-CD1F-46D5-ABA6-6E76DB6D1968}" type="slidenum">
              <a:rPr lang="hu-HU" sz="1210" b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 algn="ctr"/>
              <a:t>6</a:t>
            </a:fld>
            <a:endParaRPr lang="en-US" sz="121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7" name="Kép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160" y="2420888"/>
            <a:ext cx="9089679" cy="3503691"/>
          </a:xfrm>
          <a:prstGeom prst="rect">
            <a:avLst/>
          </a:prstGeom>
        </p:spPr>
      </p:pic>
      <p:sp>
        <p:nvSpPr>
          <p:cNvPr id="12" name="Szabadkézi sokszög 11"/>
          <p:cNvSpPr/>
          <p:nvPr/>
        </p:nvSpPr>
        <p:spPr>
          <a:xfrm>
            <a:off x="611560" y="5887865"/>
            <a:ext cx="8064896" cy="925511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lvl="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S: </a:t>
            </a:r>
            <a:r>
              <a:rPr lang="hu-HU" b="1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Model</a:t>
            </a:r>
            <a:r>
              <a:rPr lang="hu-HU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b="1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independent</a:t>
            </a:r>
            <a:r>
              <a:rPr lang="hu-HU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b="1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Odderon</a:t>
            </a:r>
            <a:r>
              <a:rPr lang="hu-HU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b="1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significance</a:t>
            </a:r>
            <a:r>
              <a:rPr lang="hu-HU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≥ 6.26 </a:t>
            </a:r>
            <a:r>
              <a:rPr lang="hu-HU" b="1" dirty="0">
                <a:solidFill>
                  <a:srgbClr val="000000"/>
                </a:solidFill>
                <a:latin typeface="Symbol" panose="05050102010706020507" pitchFamily="18" charset="2"/>
                <a:ea typeface="Lucida Sans Unicode" pitchFamily="2"/>
                <a:cs typeface="Lucida Sans Unicode" pitchFamily="2"/>
              </a:rPr>
              <a:t>s</a:t>
            </a:r>
            <a:endParaRPr lang="hu-HU" b="1" dirty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  <a:p>
            <a:pPr marL="152280" lvl="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C1:</a:t>
            </a:r>
            <a:r>
              <a:rPr lang="hu-HU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b="1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All</a:t>
            </a:r>
            <a:r>
              <a:rPr lang="hu-HU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D0 and TOTEM </a:t>
            </a:r>
            <a:r>
              <a:rPr lang="hu-HU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published</a:t>
            </a:r>
            <a:r>
              <a:rPr lang="hu-HU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data</a:t>
            </a:r>
            <a:r>
              <a:rPr lang="hu-HU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at</a:t>
            </a:r>
            <a:r>
              <a:rPr lang="hu-HU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1.96, 2.76 and 7.0 </a:t>
            </a:r>
            <a:r>
              <a:rPr lang="hu-HU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TeV</a:t>
            </a:r>
            <a:endParaRPr lang="hu-HU" dirty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  <a:p>
            <a:pPr marL="152280" lvl="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C2: </a:t>
            </a:r>
            <a:r>
              <a:rPr lang="hu-HU" b="1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domain</a:t>
            </a:r>
            <a:r>
              <a:rPr lang="hu-HU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of </a:t>
            </a:r>
            <a:r>
              <a:rPr lang="hu-HU" b="1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validity</a:t>
            </a:r>
            <a:r>
              <a:rPr lang="hu-HU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is </a:t>
            </a:r>
            <a:r>
              <a:rPr lang="hu-HU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still</a:t>
            </a:r>
            <a:r>
              <a:rPr lang="hu-HU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determined</a:t>
            </a:r>
            <a:r>
              <a:rPr lang="hu-HU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b="1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model</a:t>
            </a:r>
            <a:r>
              <a:rPr lang="hu-HU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b="1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dependently</a:t>
            </a:r>
            <a:r>
              <a:rPr lang="hu-HU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. </a:t>
            </a:r>
          </a:p>
        </p:txBody>
      </p:sp>
      <p:pic>
        <p:nvPicPr>
          <p:cNvPr id="13" name="Kép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5709" y="692696"/>
            <a:ext cx="8880787" cy="1723917"/>
          </a:xfrm>
          <a:prstGeom prst="rect">
            <a:avLst/>
          </a:prstGeom>
        </p:spPr>
      </p:pic>
      <p:sp>
        <p:nvSpPr>
          <p:cNvPr id="14" name="Szabadkézi sokszög 13"/>
          <p:cNvSpPr/>
          <p:nvPr/>
        </p:nvSpPr>
        <p:spPr>
          <a:xfrm>
            <a:off x="4716016" y="1459164"/>
            <a:ext cx="4176464" cy="525401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lvl="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fr-FR" sz="1400" dirty="0"/>
              <a:t>Eur. Phys. J. C (2021) </a:t>
            </a:r>
            <a:r>
              <a:rPr lang="fr-FR" sz="1400" b="1" dirty="0"/>
              <a:t>81</a:t>
            </a:r>
            <a:r>
              <a:rPr lang="fr-FR" sz="1400" dirty="0"/>
              <a:t>: 180</a:t>
            </a:r>
            <a:r>
              <a:rPr lang="hu-HU" sz="1400" dirty="0"/>
              <a:t>, </a:t>
            </a:r>
            <a:r>
              <a:rPr lang="hu-HU" sz="1400" dirty="0" err="1"/>
              <a:t>published</a:t>
            </a:r>
            <a:r>
              <a:rPr lang="hu-HU" sz="1400" dirty="0"/>
              <a:t> </a:t>
            </a:r>
            <a:r>
              <a:rPr lang="hu-HU" sz="1400" dirty="0" err="1"/>
              <a:t>February</a:t>
            </a:r>
            <a:r>
              <a:rPr lang="hu-HU" sz="1400" dirty="0"/>
              <a:t> 2021</a:t>
            </a:r>
            <a:br>
              <a:rPr lang="fr-FR" sz="1400" dirty="0"/>
            </a:br>
            <a:r>
              <a:rPr lang="fr-FR" sz="1400" dirty="0">
                <a:hlinkClick r:id="rId5"/>
              </a:rPr>
              <a:t>https://doi.org/10.1140/epjc/s10052-021-08867-6</a:t>
            </a:r>
            <a:endParaRPr lang="hu-HU" sz="1400" dirty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</p:txBody>
      </p:sp>
      <p:sp>
        <p:nvSpPr>
          <p:cNvPr id="15" name="Szabadkézi sokszög 14"/>
          <p:cNvSpPr/>
          <p:nvPr/>
        </p:nvSpPr>
        <p:spPr>
          <a:xfrm>
            <a:off x="3851920" y="5517232"/>
            <a:ext cx="1800200" cy="340735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lvl="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1600" b="1" dirty="0"/>
              <a:t>x = - B t = - B</a:t>
            </a:r>
            <a:r>
              <a:rPr lang="hu-HU" sz="1600" b="1" baseline="-25000" dirty="0"/>
              <a:t>0</a:t>
            </a:r>
            <a:r>
              <a:rPr lang="hu-HU" sz="1600" b="1" dirty="0"/>
              <a:t>(s) t</a:t>
            </a:r>
            <a:endParaRPr lang="hu-HU" sz="1600" b="1" dirty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</p:txBody>
      </p:sp>
      <p:sp>
        <p:nvSpPr>
          <p:cNvPr id="16" name="Szabadkézi sokszög 15"/>
          <p:cNvSpPr/>
          <p:nvPr/>
        </p:nvSpPr>
        <p:spPr>
          <a:xfrm rot="16200000">
            <a:off x="3321512" y="3762688"/>
            <a:ext cx="3024336" cy="340735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lvl="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1600" b="1" dirty="0"/>
              <a:t>H(x) = 1/(B </a:t>
            </a:r>
            <a:r>
              <a:rPr lang="hu-HU" sz="1600" b="1" dirty="0" err="1">
                <a:solidFill>
                  <a:srgbClr val="000000"/>
                </a:solidFill>
                <a:latin typeface="Symbol" panose="05050102010706020507" pitchFamily="18" charset="2"/>
                <a:ea typeface="Lucida Sans Unicode" pitchFamily="2"/>
                <a:cs typeface="Lucida Sans Unicode" pitchFamily="2"/>
              </a:rPr>
              <a:t>s</a:t>
            </a:r>
            <a:r>
              <a:rPr lang="hu-HU" sz="1600" b="1" baseline="-25000" dirty="0" err="1"/>
              <a:t>el</a:t>
            </a:r>
            <a:r>
              <a:rPr lang="hu-HU" sz="1600" b="1" dirty="0"/>
              <a:t>) </a:t>
            </a:r>
            <a:r>
              <a:rPr lang="hu-HU" sz="1600" b="1" dirty="0" err="1"/>
              <a:t>d</a:t>
            </a:r>
            <a:r>
              <a:rPr lang="hu-HU" sz="1600" b="1" dirty="0" err="1">
                <a:solidFill>
                  <a:srgbClr val="000000"/>
                </a:solidFill>
                <a:latin typeface="Symbol" panose="05050102010706020507" pitchFamily="18" charset="2"/>
                <a:ea typeface="Lucida Sans Unicode" pitchFamily="2"/>
                <a:cs typeface="Lucida Sans Unicode" pitchFamily="2"/>
              </a:rPr>
              <a:t>s</a:t>
            </a:r>
            <a:r>
              <a:rPr lang="hu-HU" sz="1600" b="1" dirty="0">
                <a:solidFill>
                  <a:srgbClr val="000000"/>
                </a:solidFill>
                <a:latin typeface="Symbol" panose="05050102010706020507" pitchFamily="18" charset="2"/>
                <a:ea typeface="Lucida Sans Unicode" pitchFamily="2"/>
                <a:cs typeface="Lucida Sans Unicode" pitchFamily="2"/>
              </a:rPr>
              <a:t>/</a:t>
            </a:r>
            <a:r>
              <a:rPr lang="hu-HU" sz="1600" b="1" dirty="0" err="1"/>
              <a:t>dt</a:t>
            </a:r>
            <a:r>
              <a:rPr lang="hu-HU" sz="1600" b="1" dirty="0"/>
              <a:t> </a:t>
            </a:r>
            <a:r>
              <a:rPr lang="hu-HU" sz="1600" b="1" dirty="0" err="1"/>
              <a:t>vs</a:t>
            </a:r>
            <a:r>
              <a:rPr lang="hu-HU" sz="1600" b="1" dirty="0"/>
              <a:t> x = - B t </a:t>
            </a:r>
            <a:endParaRPr lang="hu-HU" sz="1600" b="1" dirty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</p:txBody>
      </p:sp>
      <p:sp>
        <p:nvSpPr>
          <p:cNvPr id="17" name="Szabadkézi sokszög 16"/>
          <p:cNvSpPr/>
          <p:nvPr/>
        </p:nvSpPr>
        <p:spPr>
          <a:xfrm>
            <a:off x="0" y="5517232"/>
            <a:ext cx="2195736" cy="340735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lvl="0" indent="-152280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1600" b="1" dirty="0"/>
              <a:t>B  ≡ B</a:t>
            </a:r>
            <a:r>
              <a:rPr lang="hu-HU" sz="1600" b="1" baseline="-25000" dirty="0"/>
              <a:t>0</a:t>
            </a:r>
            <a:r>
              <a:rPr lang="hu-HU" sz="1600" b="1" dirty="0"/>
              <a:t>(s)  </a:t>
            </a:r>
            <a:r>
              <a:rPr lang="hu-HU" sz="1600" b="1" dirty="0" err="1"/>
              <a:t>from</a:t>
            </a:r>
            <a:r>
              <a:rPr lang="hu-HU" sz="1600" b="1" dirty="0"/>
              <a:t> </a:t>
            </a:r>
            <a:r>
              <a:rPr lang="hu-HU" sz="1600" b="1" dirty="0" err="1"/>
              <a:t>now</a:t>
            </a:r>
            <a:r>
              <a:rPr lang="hu-HU" sz="1600" b="1" dirty="0"/>
              <a:t> </a:t>
            </a:r>
            <a:r>
              <a:rPr lang="hu-HU" sz="1600" b="1" dirty="0" err="1"/>
              <a:t>on</a:t>
            </a:r>
            <a:r>
              <a:rPr lang="hu-HU" sz="1600" b="1" dirty="0"/>
              <a:t> </a:t>
            </a:r>
            <a:endParaRPr lang="hu-HU" sz="1600" b="1" dirty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10714365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4" grpId="0" animBg="1"/>
      <p:bldP spid="15" grpId="0" animBg="1"/>
      <p:bldP spid="16" grpId="0" animBg="1"/>
      <p:bldP spid="1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Csoportba foglalás 1"/>
          <p:cNvGrpSpPr/>
          <p:nvPr/>
        </p:nvGrpSpPr>
        <p:grpSpPr>
          <a:xfrm>
            <a:off x="0" y="116632"/>
            <a:ext cx="9144000" cy="685799"/>
            <a:chOff x="0" y="0"/>
            <a:chExt cx="9144000" cy="685799"/>
          </a:xfrm>
        </p:grpSpPr>
        <p:sp>
          <p:nvSpPr>
            <p:cNvPr id="3" name="Szabadkézi sokszög 2"/>
            <p:cNvSpPr/>
            <p:nvPr/>
          </p:nvSpPr>
          <p:spPr>
            <a:xfrm>
              <a:off x="0" y="0"/>
              <a:ext cx="9144000" cy="685799"/>
            </a:xfrm>
            <a:custGeom>
              <a:avLst>
                <a:gd name="f0" fmla="val 41"/>
              </a:avLst>
              <a:gdLst>
                <a:gd name="f1" fmla="val 10800000"/>
                <a:gd name="f2" fmla="val 5400000"/>
                <a:gd name="f3" fmla="val 1620000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val 45"/>
                <a:gd name="f10" fmla="val 10800"/>
                <a:gd name="f11" fmla="val -2147483647"/>
                <a:gd name="f12" fmla="val 2147483647"/>
                <a:gd name="f13" fmla="abs f4"/>
                <a:gd name="f14" fmla="abs f5"/>
                <a:gd name="f15" fmla="abs f6"/>
                <a:gd name="f16" fmla="*/ f8 1 180"/>
                <a:gd name="f17" fmla="pin 0 f0 10800"/>
                <a:gd name="f18" fmla="+- 0 0 f2"/>
                <a:gd name="f19" fmla="?: f13 f4 1"/>
                <a:gd name="f20" fmla="?: f14 f5 1"/>
                <a:gd name="f21" fmla="?: f15 f6 1"/>
                <a:gd name="f22" fmla="*/ f9 f16 1"/>
                <a:gd name="f23" fmla="+- f7 f17 0"/>
                <a:gd name="f24" fmla="*/ f19 1 21600"/>
                <a:gd name="f25" fmla="*/ f20 1 21600"/>
                <a:gd name="f26" fmla="*/ 21600 f19 1"/>
                <a:gd name="f27" fmla="*/ 21600 f20 1"/>
                <a:gd name="f28" fmla="+- 0 0 f22"/>
                <a:gd name="f29" fmla="min f25 f24"/>
                <a:gd name="f30" fmla="*/ f26 1 f21"/>
                <a:gd name="f31" fmla="*/ f27 1 f21"/>
                <a:gd name="f32" fmla="*/ f28 f1 1"/>
                <a:gd name="f33" fmla="*/ f32 1 f8"/>
                <a:gd name="f34" fmla="+- f31 0 f17"/>
                <a:gd name="f35" fmla="+- f30 0 f17"/>
                <a:gd name="f36" fmla="*/ f17 f29 1"/>
                <a:gd name="f37" fmla="*/ f7 f29 1"/>
                <a:gd name="f38" fmla="*/ f23 f29 1"/>
                <a:gd name="f39" fmla="*/ f31 f29 1"/>
                <a:gd name="f40" fmla="*/ f30 f29 1"/>
                <a:gd name="f41" fmla="+- f33 0 f2"/>
                <a:gd name="f42" fmla="+- f37 0 f38"/>
                <a:gd name="f43" fmla="+- f38 0 f37"/>
                <a:gd name="f44" fmla="*/ f34 f29 1"/>
                <a:gd name="f45" fmla="*/ f35 f29 1"/>
                <a:gd name="f46" fmla="cos 1 f41"/>
                <a:gd name="f47" fmla="abs f42"/>
                <a:gd name="f48" fmla="abs f43"/>
                <a:gd name="f49" fmla="?: f42 f18 f2"/>
                <a:gd name="f50" fmla="?: f42 f2 f18"/>
                <a:gd name="f51" fmla="?: f42 f3 f2"/>
                <a:gd name="f52" fmla="?: f42 f2 f3"/>
                <a:gd name="f53" fmla="+- f39 0 f44"/>
                <a:gd name="f54" fmla="?: f43 f18 f2"/>
                <a:gd name="f55" fmla="?: f43 f2 f18"/>
                <a:gd name="f56" fmla="+- f40 0 f45"/>
                <a:gd name="f57" fmla="+- f44 0 f39"/>
                <a:gd name="f58" fmla="+- f45 0 f40"/>
                <a:gd name="f59" fmla="?: f42 0 f1"/>
                <a:gd name="f60" fmla="?: f42 f1 0"/>
                <a:gd name="f61" fmla="+- 0 0 f46"/>
                <a:gd name="f62" fmla="?: f42 f52 f51"/>
                <a:gd name="f63" fmla="?: f42 f51 f52"/>
                <a:gd name="f64" fmla="?: f43 f50 f49"/>
                <a:gd name="f65" fmla="abs f53"/>
                <a:gd name="f66" fmla="?: f53 0 f1"/>
                <a:gd name="f67" fmla="?: f53 f1 0"/>
                <a:gd name="f68" fmla="?: f53 f54 f55"/>
                <a:gd name="f69" fmla="abs f56"/>
                <a:gd name="f70" fmla="abs f57"/>
                <a:gd name="f71" fmla="?: f56 f18 f2"/>
                <a:gd name="f72" fmla="?: f56 f2 f18"/>
                <a:gd name="f73" fmla="?: f56 f3 f2"/>
                <a:gd name="f74" fmla="?: f56 f2 f3"/>
                <a:gd name="f75" fmla="abs f58"/>
                <a:gd name="f76" fmla="?: f58 f18 f2"/>
                <a:gd name="f77" fmla="?: f58 f2 f18"/>
                <a:gd name="f78" fmla="?: f58 f60 f59"/>
                <a:gd name="f79" fmla="?: f58 f59 f60"/>
                <a:gd name="f80" fmla="*/ f17 f61 1"/>
                <a:gd name="f81" fmla="?: f43 f63 f62"/>
                <a:gd name="f82" fmla="?: f43 f67 f66"/>
                <a:gd name="f83" fmla="?: f43 f66 f67"/>
                <a:gd name="f84" fmla="?: f56 f74 f73"/>
                <a:gd name="f85" fmla="?: f56 f73 f74"/>
                <a:gd name="f86" fmla="?: f57 f72 f71"/>
                <a:gd name="f87" fmla="?: f42 f78 f79"/>
                <a:gd name="f88" fmla="?: f42 f76 f77"/>
                <a:gd name="f89" fmla="*/ f80 3163 1"/>
                <a:gd name="f90" fmla="?: f53 f82 f83"/>
                <a:gd name="f91" fmla="?: f57 f85 f84"/>
                <a:gd name="f92" fmla="*/ f89 1 7636"/>
                <a:gd name="f93" fmla="+- f7 f92 0"/>
                <a:gd name="f94" fmla="+- f30 0 f92"/>
                <a:gd name="f95" fmla="+- f31 0 f92"/>
                <a:gd name="f96" fmla="*/ f93 f29 1"/>
                <a:gd name="f97" fmla="*/ f94 f29 1"/>
                <a:gd name="f98" fmla="*/ f95 f29 1"/>
              </a:gdLst>
              <a:ahLst>
                <a:ahXY gdRefX="f0" minX="f7" maxX="f10">
                  <a:pos x="f36" y="f37"/>
                </a:ahXY>
              </a:ahLst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96" t="f96" r="f97" b="f98"/>
              <a:pathLst>
                <a:path>
                  <a:moveTo>
                    <a:pt x="f38" y="f37"/>
                  </a:moveTo>
                  <a:arcTo wR="f47" hR="f48" stAng="f81" swAng="f64"/>
                  <a:lnTo>
                    <a:pt x="f37" y="f44"/>
                  </a:lnTo>
                  <a:arcTo wR="f48" hR="f65" stAng="f90" swAng="f68"/>
                  <a:lnTo>
                    <a:pt x="f45" y="f39"/>
                  </a:lnTo>
                  <a:arcTo wR="f69" hR="f70" stAng="f91" swAng="f86"/>
                  <a:lnTo>
                    <a:pt x="f40" y="f38"/>
                  </a:lnTo>
                  <a:arcTo wR="f75" hR="f47" stAng="f87" swAng="f88"/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none" lIns="90000" tIns="46800" rIns="90000" bIns="46800" anchor="ctr" anchorCtr="0" compatLnSpc="0"/>
            <a:lstStyle/>
            <a:p>
              <a:pPr lvl="0" rtl="0" hangingPunct="0">
                <a:buNone/>
                <a:tabLst/>
              </a:pPr>
              <a:endParaRPr lang="hu-HU" sz="2400">
                <a:latin typeface="Times New Roman" pitchFamily="18"/>
                <a:ea typeface="Arial Unicode MS" pitchFamily="2"/>
                <a:cs typeface="Tahoma" pitchFamily="2"/>
              </a:endParaRPr>
            </a:p>
          </p:txBody>
        </p:sp>
        <p:sp>
          <p:nvSpPr>
            <p:cNvPr id="4" name="Szabadkézi sokszög 3"/>
            <p:cNvSpPr/>
            <p:nvPr/>
          </p:nvSpPr>
          <p:spPr>
            <a:xfrm>
              <a:off x="0" y="83481"/>
              <a:ext cx="9144000" cy="436402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0" tIns="0" rIns="0" bIns="0" anchor="ctr" anchorCtr="0" compatLnSpc="0">
              <a:spAutoFit/>
            </a:bodyPr>
            <a:lstStyle/>
            <a:p>
              <a:pPr marL="190440" marR="0" lvl="0" indent="-190440" algn="ctr" rtl="0" hangingPunct="1">
                <a:lnSpc>
                  <a:spcPct val="100000"/>
                </a:lnSpc>
                <a:buNone/>
                <a:tabLst/>
              </a:pPr>
              <a:endParaRPr lang="hu-HU" sz="2800" b="1" cap="all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endParaRPr>
            </a:p>
          </p:txBody>
        </p:sp>
      </p:grpSp>
      <p:sp>
        <p:nvSpPr>
          <p:cNvPr id="10" name="Cím 1"/>
          <p:cNvSpPr txBox="1">
            <a:spLocks/>
          </p:cNvSpPr>
          <p:nvPr/>
        </p:nvSpPr>
        <p:spPr>
          <a:xfrm>
            <a:off x="36512" y="188640"/>
            <a:ext cx="9144000" cy="471539"/>
          </a:xfrm>
          <a:prstGeom prst="rect">
            <a:avLst/>
          </a:prstGeom>
        </p:spPr>
        <p:txBody>
          <a:bodyPr>
            <a:normAutofit fontScale="77500" lnSpcReduction="20000"/>
          </a:bodyPr>
          <a:lstStyle>
            <a:lvl1pPr marL="0" marR="0" lvl="0" indent="0" algn="ctr" rtl="0" hangingPunct="1">
              <a:lnSpc>
                <a:spcPct val="97000"/>
              </a:lnSpc>
              <a:spcBef>
                <a:spcPts val="0"/>
              </a:spcBef>
              <a:spcAft>
                <a:spcPts val="0"/>
              </a:spcAft>
              <a:buFontTx/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lang="hu-HU" sz="3200" b="1" i="0" u="none" strike="noStrike" baseline="0">
                <a:ln>
                  <a:noFill/>
                </a:ln>
                <a:solidFill>
                  <a:srgbClr val="FFFF00"/>
                </a:solidFill>
                <a:latin typeface="Verdana" pitchFamily="34"/>
                <a:ea typeface="Arial" pitchFamily="34"/>
                <a:cs typeface="Arial" pitchFamily="34"/>
              </a:defRPr>
            </a:lvl1pPr>
          </a:lstStyle>
          <a:p>
            <a:r>
              <a:rPr lang="hu-HU" kern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Hungarian</a:t>
            </a:r>
            <a:r>
              <a:rPr lang="hu-HU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team, </a:t>
            </a:r>
            <a:r>
              <a:rPr lang="hu-HU" kern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Polish</a:t>
            </a:r>
            <a:r>
              <a:rPr lang="hu-HU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kern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model</a:t>
            </a:r>
            <a:r>
              <a:rPr lang="hu-HU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, </a:t>
            </a:r>
            <a:r>
              <a:rPr lang="hu-HU" kern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Odderon</a:t>
            </a:r>
            <a:r>
              <a:rPr lang="hu-HU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&gt; 7.08 </a:t>
            </a:r>
            <a:r>
              <a:rPr lang="hu-HU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mbol" panose="05050102010706020507" pitchFamily="18" charset="2"/>
                <a:ea typeface="Verdana" panose="020B0604030504040204" pitchFamily="34" charset="0"/>
              </a:rPr>
              <a:t>s</a:t>
            </a:r>
            <a:endParaRPr lang="hu-HU" kern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1" name="Szövegdoboz 10"/>
          <p:cNvSpPr txBox="1"/>
          <p:nvPr/>
        </p:nvSpPr>
        <p:spPr>
          <a:xfrm>
            <a:off x="8689519" y="5589240"/>
            <a:ext cx="437811" cy="2785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24942F06-CD1F-46D5-ABA6-6E76DB6D1968}" type="slidenum">
              <a:rPr lang="hu-HU" sz="1210" b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 algn="ctr"/>
              <a:t>7</a:t>
            </a:fld>
            <a:endParaRPr lang="en-US" sz="121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12" name="Kép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6055" y="679633"/>
            <a:ext cx="8860441" cy="1487615"/>
          </a:xfrm>
          <a:prstGeom prst="rect">
            <a:avLst/>
          </a:prstGeom>
        </p:spPr>
      </p:pic>
      <p:sp>
        <p:nvSpPr>
          <p:cNvPr id="13" name="Szabadkézi sokszög 12"/>
          <p:cNvSpPr/>
          <p:nvPr/>
        </p:nvSpPr>
        <p:spPr>
          <a:xfrm>
            <a:off x="4860032" y="1196752"/>
            <a:ext cx="4176464" cy="494624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lvl="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fr-FR" sz="1400" dirty="0"/>
              <a:t>Eur. Phys. J. C </a:t>
            </a:r>
            <a:r>
              <a:rPr lang="hu-HU" sz="1400" dirty="0"/>
              <a:t>(2021) </a:t>
            </a:r>
            <a:r>
              <a:rPr lang="hu-HU" sz="1400" b="1" dirty="0"/>
              <a:t>81</a:t>
            </a:r>
            <a:r>
              <a:rPr lang="hu-HU" sz="1400" dirty="0"/>
              <a:t>:611, </a:t>
            </a:r>
            <a:r>
              <a:rPr lang="hu-HU" sz="1400" dirty="0" err="1"/>
              <a:t>published</a:t>
            </a:r>
            <a:r>
              <a:rPr lang="hu-HU" sz="1400" dirty="0"/>
              <a:t> </a:t>
            </a:r>
            <a:r>
              <a:rPr lang="hu-HU" sz="1400" dirty="0" err="1"/>
              <a:t>July</a:t>
            </a:r>
            <a:r>
              <a:rPr lang="hu-HU" sz="1400" dirty="0"/>
              <a:t> 2021 </a:t>
            </a:r>
            <a:r>
              <a:rPr lang="fr-FR" sz="1400" dirty="0"/>
              <a:t> </a:t>
            </a:r>
            <a:endParaRPr lang="hu-HU" sz="1400" dirty="0"/>
          </a:p>
          <a:p>
            <a:pPr marL="152280" lvl="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12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  <a:hlinkClick r:id="rId4"/>
              </a:rPr>
              <a:t>https://doi.org/10.1140/epjc/s10052-021-09381-5</a:t>
            </a:r>
            <a:r>
              <a:rPr lang="hu-HU" sz="12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</a:p>
        </p:txBody>
      </p:sp>
      <p:pic>
        <p:nvPicPr>
          <p:cNvPr id="5" name="Kép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550" y="1673689"/>
            <a:ext cx="3639353" cy="5211695"/>
          </a:xfrm>
          <a:prstGeom prst="rect">
            <a:avLst/>
          </a:prstGeom>
        </p:spPr>
      </p:pic>
      <p:pic>
        <p:nvPicPr>
          <p:cNvPr id="7" name="Kép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902560" y="1700809"/>
            <a:ext cx="3635061" cy="5256584"/>
          </a:xfrm>
          <a:prstGeom prst="rect">
            <a:avLst/>
          </a:prstGeom>
        </p:spPr>
      </p:pic>
      <p:pic>
        <p:nvPicPr>
          <p:cNvPr id="8" name="Kép 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558104" y="1700808"/>
            <a:ext cx="3622407" cy="5211695"/>
          </a:xfrm>
          <a:prstGeom prst="rect">
            <a:avLst/>
          </a:prstGeom>
        </p:spPr>
      </p:pic>
      <p:sp>
        <p:nvSpPr>
          <p:cNvPr id="17" name="Szabadkézi sokszög 16"/>
          <p:cNvSpPr/>
          <p:nvPr/>
        </p:nvSpPr>
        <p:spPr>
          <a:xfrm>
            <a:off x="251520" y="6143650"/>
            <a:ext cx="8640960" cy="648512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lvl="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b="1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Model</a:t>
            </a:r>
            <a:r>
              <a:rPr lang="hu-HU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b="1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dependent</a:t>
            </a:r>
            <a:r>
              <a:rPr lang="hu-HU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, Real </a:t>
            </a:r>
            <a:r>
              <a:rPr lang="hu-HU" b="1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Extended</a:t>
            </a:r>
            <a:r>
              <a:rPr lang="hu-HU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b="1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Bialas-Bzdak</a:t>
            </a:r>
            <a:r>
              <a:rPr lang="hu-HU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b="1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theory</a:t>
            </a:r>
            <a:r>
              <a:rPr lang="hu-HU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b="1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results</a:t>
            </a:r>
            <a:r>
              <a:rPr lang="hu-HU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,</a:t>
            </a:r>
          </a:p>
          <a:p>
            <a:pPr marL="152280" lvl="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b="1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Odderon</a:t>
            </a:r>
            <a:r>
              <a:rPr lang="hu-HU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b="1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significance</a:t>
            </a:r>
            <a:r>
              <a:rPr lang="hu-HU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 ≥ 7.08 </a:t>
            </a:r>
            <a:r>
              <a:rPr lang="hu-HU" b="1" dirty="0">
                <a:solidFill>
                  <a:srgbClr val="000000"/>
                </a:solidFill>
                <a:latin typeface="Symbol" panose="05050102010706020507" pitchFamily="18" charset="2"/>
                <a:ea typeface="Lucida Sans Unicode" pitchFamily="2"/>
                <a:cs typeface="Lucida Sans Unicode" pitchFamily="2"/>
              </a:rPr>
              <a:t>s</a:t>
            </a:r>
            <a:r>
              <a:rPr lang="hu-HU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, </a:t>
            </a:r>
            <a:r>
              <a:rPr lang="hu-HU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from</a:t>
            </a:r>
            <a:r>
              <a:rPr lang="hu-HU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1.96 and 2.76 </a:t>
            </a:r>
            <a:r>
              <a:rPr lang="hu-HU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TeV</a:t>
            </a:r>
            <a:r>
              <a:rPr lang="hu-HU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data</a:t>
            </a:r>
            <a:r>
              <a:rPr lang="hu-HU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only</a:t>
            </a:r>
            <a:endParaRPr lang="hu-HU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4" name="Szabadkézi sokszög 13"/>
          <p:cNvSpPr/>
          <p:nvPr/>
        </p:nvSpPr>
        <p:spPr>
          <a:xfrm>
            <a:off x="251520" y="4818778"/>
            <a:ext cx="8640960" cy="120251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lvl="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S: </a:t>
            </a:r>
            <a:r>
              <a:rPr lang="hu-HU" b="1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Model</a:t>
            </a:r>
            <a:r>
              <a:rPr lang="hu-HU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b="1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dependent</a:t>
            </a:r>
            <a:r>
              <a:rPr lang="hu-HU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b="1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Odderon</a:t>
            </a:r>
            <a:r>
              <a:rPr lang="hu-HU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b="1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significance</a:t>
            </a:r>
            <a:r>
              <a:rPr lang="hu-HU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≥ 7.08 </a:t>
            </a:r>
            <a:r>
              <a:rPr lang="hu-HU" b="1" dirty="0">
                <a:solidFill>
                  <a:srgbClr val="000000"/>
                </a:solidFill>
                <a:latin typeface="Symbol" panose="05050102010706020507" pitchFamily="18" charset="2"/>
                <a:ea typeface="Lucida Sans Unicode" pitchFamily="2"/>
                <a:cs typeface="Lucida Sans Unicode" pitchFamily="2"/>
              </a:rPr>
              <a:t>s</a:t>
            </a:r>
            <a:endParaRPr lang="hu-HU" b="1" dirty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  <a:p>
            <a:pPr marL="152280" lvl="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C1:</a:t>
            </a:r>
            <a:r>
              <a:rPr lang="hu-HU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b="1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All</a:t>
            </a:r>
            <a:r>
              <a:rPr lang="hu-HU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D0 and TOTEM </a:t>
            </a:r>
            <a:r>
              <a:rPr lang="hu-HU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published</a:t>
            </a:r>
            <a:r>
              <a:rPr lang="hu-HU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data</a:t>
            </a:r>
            <a:r>
              <a:rPr lang="hu-HU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at</a:t>
            </a:r>
            <a:r>
              <a:rPr lang="hu-HU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1.96, 2.76, and 7.0 </a:t>
            </a:r>
            <a:r>
              <a:rPr lang="hu-HU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TeV</a:t>
            </a:r>
            <a:endParaRPr lang="hu-HU" dirty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C2: </a:t>
            </a:r>
            <a:r>
              <a:rPr lang="hu-HU" b="1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domain</a:t>
            </a:r>
            <a:r>
              <a:rPr lang="hu-HU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of </a:t>
            </a:r>
            <a:r>
              <a:rPr lang="hu-HU" b="1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validity</a:t>
            </a:r>
            <a:r>
              <a:rPr lang="hu-HU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extended</a:t>
            </a:r>
            <a:r>
              <a:rPr lang="hu-HU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to</a:t>
            </a:r>
            <a:r>
              <a:rPr lang="hu-HU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both</a:t>
            </a:r>
            <a:r>
              <a:rPr lang="hu-HU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pp and </a:t>
            </a:r>
            <a:r>
              <a:rPr lang="hu-HU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pbarp</a:t>
            </a:r>
            <a:endParaRPr lang="hu-HU" dirty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  <a:p>
            <a:pPr marL="152280" lvl="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dirty="0" err="1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Lucida Sans Unicode" pitchFamily="2"/>
              </a:rPr>
              <a:t>But</a:t>
            </a:r>
            <a:r>
              <a:rPr lang="hu-HU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Lucida Sans Unicode" pitchFamily="2"/>
              </a:rPr>
              <a:t> </a:t>
            </a:r>
            <a:r>
              <a:rPr lang="hu-HU" b="1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Lucida Sans Unicode" pitchFamily="2"/>
              </a:rPr>
              <a:t>limited </a:t>
            </a:r>
            <a:r>
              <a:rPr lang="hu-HU" b="1" dirty="0" err="1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Lucida Sans Unicode" pitchFamily="2"/>
              </a:rPr>
              <a:t>to</a:t>
            </a:r>
            <a:r>
              <a:rPr lang="hu-HU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Lucida Sans Unicode" pitchFamily="2"/>
              </a:rPr>
              <a:t> </a:t>
            </a:r>
            <a:r>
              <a:rPr lang="pt-BR" dirty="0">
                <a:latin typeface="Verdana" panose="020B0604030504040204" pitchFamily="34" charset="0"/>
                <a:ea typeface="Verdana" panose="020B0604030504040204" pitchFamily="34" charset="0"/>
              </a:rPr>
              <a:t> 0.37 ≤ −t ≤ 1.2 GeV</a:t>
            </a:r>
            <a:r>
              <a:rPr lang="pt-BR" baseline="30000" dirty="0">
                <a:latin typeface="Verdana" panose="020B0604030504040204" pitchFamily="34" charset="0"/>
                <a:ea typeface="Verdana" panose="020B0604030504040204" pitchFamily="34" charset="0"/>
              </a:rPr>
              <a:t>2</a:t>
            </a:r>
            <a:r>
              <a:rPr lang="hu-HU" dirty="0"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Lucida Sans Unicode" pitchFamily="2"/>
              </a:rPr>
              <a:t>and </a:t>
            </a:r>
            <a:r>
              <a:rPr lang="pt-BR" dirty="0">
                <a:latin typeface="Verdana" panose="020B0604030504040204" pitchFamily="34" charset="0"/>
                <a:ea typeface="Verdana" panose="020B0604030504040204" pitchFamily="34" charset="0"/>
              </a:rPr>
              <a:t>0.</a:t>
            </a:r>
            <a:r>
              <a:rPr lang="hu-HU" dirty="0">
                <a:latin typeface="Verdana" panose="020B0604030504040204" pitchFamily="34" charset="0"/>
                <a:ea typeface="Verdana" panose="020B0604030504040204" pitchFamily="34" charset="0"/>
              </a:rPr>
              <a:t>546</a:t>
            </a:r>
            <a:r>
              <a:rPr lang="pt-BR" dirty="0">
                <a:latin typeface="Verdana" panose="020B0604030504040204" pitchFamily="34" charset="0"/>
                <a:ea typeface="Verdana" panose="020B0604030504040204" pitchFamily="34" charset="0"/>
              </a:rPr>
              <a:t> ≤ </a:t>
            </a:r>
            <a:r>
              <a:rPr lang="hu-HU" dirty="0" err="1">
                <a:latin typeface="Verdana" panose="020B0604030504040204" pitchFamily="34" charset="0"/>
                <a:ea typeface="Verdana" panose="020B0604030504040204" pitchFamily="34" charset="0"/>
              </a:rPr>
              <a:t>sqrt</a:t>
            </a:r>
            <a:r>
              <a:rPr lang="hu-HU" dirty="0">
                <a:latin typeface="Verdana" panose="020B0604030504040204" pitchFamily="34" charset="0"/>
                <a:ea typeface="Verdana" panose="020B0604030504040204" pitchFamily="34" charset="0"/>
              </a:rPr>
              <a:t>(s)</a:t>
            </a:r>
            <a:r>
              <a:rPr lang="pt-BR" dirty="0">
                <a:latin typeface="Verdana" panose="020B0604030504040204" pitchFamily="34" charset="0"/>
                <a:ea typeface="Verdana" panose="020B0604030504040204" pitchFamily="34" charset="0"/>
              </a:rPr>
              <a:t> ≤</a:t>
            </a:r>
            <a:r>
              <a:rPr lang="hu-HU" dirty="0">
                <a:latin typeface="Verdana" panose="020B0604030504040204" pitchFamily="34" charset="0"/>
                <a:ea typeface="Verdana" panose="020B0604030504040204" pitchFamily="34" charset="0"/>
              </a:rPr>
              <a:t> 7 </a:t>
            </a:r>
            <a:r>
              <a:rPr lang="hu-HU" dirty="0">
                <a:latin typeface="Verdana" panose="020B0604030504040204" pitchFamily="34" charset="0"/>
                <a:ea typeface="Verdana" panose="020B0604030504040204" pitchFamily="34" charset="0"/>
                <a:sym typeface="Wingdings" panose="05000000000000000000" pitchFamily="2" charset="2"/>
              </a:rPr>
              <a:t></a:t>
            </a:r>
            <a:r>
              <a:rPr lang="pt-BR" dirty="0"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dirty="0">
                <a:latin typeface="Verdana" panose="020B0604030504040204" pitchFamily="34" charset="0"/>
                <a:ea typeface="Verdana" panose="020B0604030504040204" pitchFamily="34" charset="0"/>
              </a:rPr>
              <a:t>8 </a:t>
            </a:r>
            <a:r>
              <a:rPr lang="hu-HU" dirty="0" err="1">
                <a:latin typeface="Verdana" panose="020B0604030504040204" pitchFamily="34" charset="0"/>
                <a:ea typeface="Verdana" panose="020B0604030504040204" pitchFamily="34" charset="0"/>
              </a:rPr>
              <a:t>TeV</a:t>
            </a:r>
            <a:r>
              <a:rPr lang="hu-HU" dirty="0"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endParaRPr lang="hu-HU" dirty="0">
              <a:solidFill>
                <a:srgbClr val="000000"/>
              </a:solidFill>
              <a:latin typeface="Verdana" panose="020B0604030504040204" pitchFamily="34" charset="0"/>
              <a:ea typeface="Verdana" panose="020B0604030504040204" pitchFamily="34" charset="0"/>
              <a:cs typeface="Lucida Sans Unicode" pitchFamily="2"/>
            </a:endParaRPr>
          </a:p>
        </p:txBody>
      </p:sp>
      <p:sp>
        <p:nvSpPr>
          <p:cNvPr id="15" name="Szabadkézi sokszög 14"/>
          <p:cNvSpPr/>
          <p:nvPr/>
        </p:nvSpPr>
        <p:spPr>
          <a:xfrm>
            <a:off x="6588224" y="1988840"/>
            <a:ext cx="944488" cy="371513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lvl="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7 </a:t>
            </a:r>
            <a:r>
              <a:rPr lang="hu-HU" b="1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TeV</a:t>
            </a:r>
            <a:endParaRPr lang="hu-HU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6" name="Szabadkézi sokszög 15"/>
          <p:cNvSpPr/>
          <p:nvPr/>
        </p:nvSpPr>
        <p:spPr>
          <a:xfrm>
            <a:off x="3707904" y="1988840"/>
            <a:ext cx="1440160" cy="371513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lvl="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2.76 </a:t>
            </a:r>
            <a:r>
              <a:rPr lang="hu-HU" b="1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TeV</a:t>
            </a:r>
            <a:endParaRPr lang="hu-HU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8" name="Szabadkézi sokszög 17"/>
          <p:cNvSpPr/>
          <p:nvPr/>
        </p:nvSpPr>
        <p:spPr>
          <a:xfrm>
            <a:off x="827584" y="1988840"/>
            <a:ext cx="1440160" cy="371513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lvl="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1.96 </a:t>
            </a:r>
            <a:r>
              <a:rPr lang="hu-HU" b="1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TeV</a:t>
            </a:r>
            <a:endParaRPr lang="hu-HU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1" name="Szabadkézi sokszög 20"/>
          <p:cNvSpPr/>
          <p:nvPr/>
        </p:nvSpPr>
        <p:spPr>
          <a:xfrm>
            <a:off x="1907704" y="3212976"/>
            <a:ext cx="3744417" cy="648512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lvl="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dirty="0" err="1">
                <a:solidFill>
                  <a:srgbClr val="000000"/>
                </a:solidFill>
                <a:latin typeface="Verdana" pitchFamily="34"/>
                <a:ea typeface="Verdana" panose="020B0604030504040204" pitchFamily="34" charset="0"/>
                <a:cs typeface="Lucida Sans Unicode" pitchFamily="2"/>
              </a:rPr>
              <a:t>With</a:t>
            </a:r>
            <a:r>
              <a:rPr lang="hu-HU" dirty="0">
                <a:solidFill>
                  <a:srgbClr val="000000"/>
                </a:solidFill>
                <a:latin typeface="Verdana" pitchFamily="34"/>
                <a:ea typeface="Verdana" panose="020B0604030504040204" pitchFamily="34" charset="0"/>
                <a:cs typeface="Lucida Sans Unicode" pitchFamily="2"/>
              </a:rPr>
              <a:t> </a:t>
            </a:r>
            <a:r>
              <a:rPr lang="hu-HU" dirty="0" err="1">
                <a:solidFill>
                  <a:srgbClr val="000000"/>
                </a:solidFill>
                <a:latin typeface="Verdana" pitchFamily="34"/>
                <a:ea typeface="Verdana" panose="020B0604030504040204" pitchFamily="34" charset="0"/>
                <a:cs typeface="Lucida Sans Unicode" pitchFamily="2"/>
              </a:rPr>
              <a:t>new</a:t>
            </a:r>
            <a:r>
              <a:rPr lang="hu-HU" dirty="0">
                <a:solidFill>
                  <a:srgbClr val="000000"/>
                </a:solidFill>
                <a:latin typeface="Verdana" pitchFamily="34"/>
                <a:ea typeface="Verdana" panose="020B0604030504040204" pitchFamily="34" charset="0"/>
                <a:cs typeface="Lucida Sans Unicode" pitchFamily="2"/>
              </a:rPr>
              <a:t> 8 </a:t>
            </a:r>
            <a:r>
              <a:rPr lang="hu-HU" dirty="0" err="1">
                <a:solidFill>
                  <a:srgbClr val="000000"/>
                </a:solidFill>
                <a:latin typeface="Verdana" pitchFamily="34"/>
                <a:ea typeface="Verdana" panose="020B0604030504040204" pitchFamily="34" charset="0"/>
                <a:cs typeface="Lucida Sans Unicode" pitchFamily="2"/>
              </a:rPr>
              <a:t>TeV</a:t>
            </a:r>
            <a:r>
              <a:rPr lang="hu-HU" dirty="0">
                <a:solidFill>
                  <a:srgbClr val="000000"/>
                </a:solidFill>
                <a:latin typeface="Verdana" pitchFamily="34"/>
                <a:ea typeface="Verdana" panose="020B0604030504040204" pitchFamily="34" charset="0"/>
                <a:cs typeface="Lucida Sans Unicode" pitchFamily="2"/>
              </a:rPr>
              <a:t> </a:t>
            </a:r>
            <a:r>
              <a:rPr lang="hu-HU" dirty="0" err="1">
                <a:solidFill>
                  <a:srgbClr val="000000"/>
                </a:solidFill>
                <a:latin typeface="Verdana" pitchFamily="34"/>
                <a:ea typeface="Verdana" panose="020B0604030504040204" pitchFamily="34" charset="0"/>
                <a:cs typeface="Lucida Sans Unicode" pitchFamily="2"/>
              </a:rPr>
              <a:t>data</a:t>
            </a:r>
            <a:r>
              <a:rPr lang="hu-HU" dirty="0">
                <a:solidFill>
                  <a:srgbClr val="000000"/>
                </a:solidFill>
                <a:latin typeface="Verdana" pitchFamily="34"/>
                <a:ea typeface="Verdana" panose="020B0604030504040204" pitchFamily="34" charset="0"/>
                <a:cs typeface="Lucida Sans Unicode" pitchFamily="2"/>
              </a:rPr>
              <a:t>: </a:t>
            </a:r>
          </a:p>
          <a:p>
            <a:pPr marL="152280" lvl="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b="1" dirty="0" err="1">
                <a:solidFill>
                  <a:srgbClr val="000000"/>
                </a:solidFill>
                <a:latin typeface="Verdana" pitchFamily="34"/>
                <a:ea typeface="Verdana" panose="020B0604030504040204" pitchFamily="34" charset="0"/>
                <a:cs typeface="Lucida Sans Unicode" pitchFamily="2"/>
              </a:rPr>
              <a:t>Model</a:t>
            </a:r>
            <a:r>
              <a:rPr lang="hu-HU" b="1" dirty="0">
                <a:solidFill>
                  <a:srgbClr val="000000"/>
                </a:solidFill>
                <a:latin typeface="Verdana" pitchFamily="34"/>
                <a:ea typeface="Verdana" panose="020B0604030504040204" pitchFamily="34" charset="0"/>
                <a:cs typeface="Lucida Sans Unicode" pitchFamily="2"/>
              </a:rPr>
              <a:t> </a:t>
            </a:r>
            <a:r>
              <a:rPr lang="hu-HU" b="1" dirty="0" err="1">
                <a:solidFill>
                  <a:srgbClr val="000000"/>
                </a:solidFill>
                <a:latin typeface="Verdana" pitchFamily="34"/>
                <a:ea typeface="Verdana" panose="020B0604030504040204" pitchFamily="34" charset="0"/>
                <a:cs typeface="Lucida Sans Unicode" pitchFamily="2"/>
              </a:rPr>
              <a:t>dependent</a:t>
            </a:r>
            <a:r>
              <a:rPr lang="hu-HU" b="1" dirty="0">
                <a:solidFill>
                  <a:srgbClr val="000000"/>
                </a:solidFill>
                <a:latin typeface="Verdana" pitchFamily="34"/>
                <a:ea typeface="Verdana" panose="020B0604030504040204" pitchFamily="34" charset="0"/>
                <a:cs typeface="Lucida Sans Unicode" pitchFamily="2"/>
              </a:rPr>
              <a:t> </a:t>
            </a:r>
            <a:r>
              <a:rPr lang="hu-HU" b="1" dirty="0" err="1">
                <a:solidFill>
                  <a:srgbClr val="000000"/>
                </a:solidFill>
                <a:latin typeface="Verdana" pitchFamily="34"/>
                <a:ea typeface="Verdana" panose="020B0604030504040204" pitchFamily="34" charset="0"/>
                <a:cs typeface="Lucida Sans Unicode" pitchFamily="2"/>
              </a:rPr>
              <a:t>certainty</a:t>
            </a:r>
            <a:endParaRPr lang="hu-HU" b="1" dirty="0">
              <a:solidFill>
                <a:srgbClr val="000000"/>
              </a:solidFill>
              <a:latin typeface="Verdana" pitchFamily="34"/>
              <a:ea typeface="Verdana" panose="020B0604030504040204" pitchFamily="34" charset="0"/>
              <a:cs typeface="Lucida Sans Unicode" pitchFamily="2"/>
            </a:endParaRPr>
          </a:p>
        </p:txBody>
      </p:sp>
      <p:sp>
        <p:nvSpPr>
          <p:cNvPr id="22" name="Szabadkézi sokszög 21"/>
          <p:cNvSpPr/>
          <p:nvPr/>
        </p:nvSpPr>
        <p:spPr>
          <a:xfrm>
            <a:off x="1691680" y="4158512"/>
            <a:ext cx="4392488" cy="525401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lvl="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fr-FR" sz="1400" dirty="0"/>
              <a:t>Eur. Phys. J. C </a:t>
            </a:r>
            <a:r>
              <a:rPr lang="hu-HU" sz="1400" dirty="0"/>
              <a:t>(2022) 82,  827, </a:t>
            </a:r>
            <a:r>
              <a:rPr lang="hu-HU" sz="1400" dirty="0" err="1"/>
              <a:t>published</a:t>
            </a:r>
            <a:r>
              <a:rPr lang="hu-HU" sz="1400" dirty="0"/>
              <a:t> </a:t>
            </a:r>
            <a:r>
              <a:rPr lang="hu-HU" sz="1400" b="1" dirty="0" err="1"/>
              <a:t>September</a:t>
            </a:r>
            <a:r>
              <a:rPr lang="hu-HU" sz="1400" b="1" dirty="0"/>
              <a:t> 2022</a:t>
            </a:r>
          </a:p>
          <a:p>
            <a:pPr marL="152280" lvl="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1400" dirty="0"/>
              <a:t> </a:t>
            </a:r>
            <a:r>
              <a:rPr lang="fr-FR" sz="1400" dirty="0">
                <a:hlinkClick r:id="rId8"/>
              </a:rPr>
              <a:t>  https://doi.org/10.1140/epjc/s10052-022-10770-7</a:t>
            </a:r>
            <a:endParaRPr lang="hu-HU" sz="1400" dirty="0"/>
          </a:p>
        </p:txBody>
      </p:sp>
    </p:spTree>
    <p:extLst>
      <p:ext uri="{BB962C8B-B14F-4D97-AF65-F5344CB8AC3E}">
        <p14:creationId xmlns:p14="http://schemas.microsoft.com/office/powerpoint/2010/main" val="8349328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7" grpId="0" animBg="1"/>
      <p:bldP spid="14" grpId="0" animBg="1"/>
      <p:bldP spid="15" grpId="0" animBg="1"/>
      <p:bldP spid="16" grpId="0" animBg="1"/>
      <p:bldP spid="18" grpId="0" animBg="1"/>
      <p:bldP spid="21" grpId="0" animBg="1"/>
      <p:bldP spid="2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Csoportba foglalás 1"/>
          <p:cNvGrpSpPr/>
          <p:nvPr/>
        </p:nvGrpSpPr>
        <p:grpSpPr>
          <a:xfrm>
            <a:off x="0" y="116632"/>
            <a:ext cx="9144000" cy="813988"/>
            <a:chOff x="0" y="-128189"/>
            <a:chExt cx="9144000" cy="813988"/>
          </a:xfrm>
        </p:grpSpPr>
        <p:sp>
          <p:nvSpPr>
            <p:cNvPr id="3" name="Szabadkézi sokszög 2"/>
            <p:cNvSpPr/>
            <p:nvPr/>
          </p:nvSpPr>
          <p:spPr>
            <a:xfrm>
              <a:off x="0" y="0"/>
              <a:ext cx="9144000" cy="685799"/>
            </a:xfrm>
            <a:custGeom>
              <a:avLst>
                <a:gd name="f0" fmla="val 41"/>
              </a:avLst>
              <a:gdLst>
                <a:gd name="f1" fmla="val 10800000"/>
                <a:gd name="f2" fmla="val 5400000"/>
                <a:gd name="f3" fmla="val 1620000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val 45"/>
                <a:gd name="f10" fmla="val 10800"/>
                <a:gd name="f11" fmla="val -2147483647"/>
                <a:gd name="f12" fmla="val 2147483647"/>
                <a:gd name="f13" fmla="abs f4"/>
                <a:gd name="f14" fmla="abs f5"/>
                <a:gd name="f15" fmla="abs f6"/>
                <a:gd name="f16" fmla="*/ f8 1 180"/>
                <a:gd name="f17" fmla="pin 0 f0 10800"/>
                <a:gd name="f18" fmla="+- 0 0 f2"/>
                <a:gd name="f19" fmla="?: f13 f4 1"/>
                <a:gd name="f20" fmla="?: f14 f5 1"/>
                <a:gd name="f21" fmla="?: f15 f6 1"/>
                <a:gd name="f22" fmla="*/ f9 f16 1"/>
                <a:gd name="f23" fmla="+- f7 f17 0"/>
                <a:gd name="f24" fmla="*/ f19 1 21600"/>
                <a:gd name="f25" fmla="*/ f20 1 21600"/>
                <a:gd name="f26" fmla="*/ 21600 f19 1"/>
                <a:gd name="f27" fmla="*/ 21600 f20 1"/>
                <a:gd name="f28" fmla="+- 0 0 f22"/>
                <a:gd name="f29" fmla="min f25 f24"/>
                <a:gd name="f30" fmla="*/ f26 1 f21"/>
                <a:gd name="f31" fmla="*/ f27 1 f21"/>
                <a:gd name="f32" fmla="*/ f28 f1 1"/>
                <a:gd name="f33" fmla="*/ f32 1 f8"/>
                <a:gd name="f34" fmla="+- f31 0 f17"/>
                <a:gd name="f35" fmla="+- f30 0 f17"/>
                <a:gd name="f36" fmla="*/ f17 f29 1"/>
                <a:gd name="f37" fmla="*/ f7 f29 1"/>
                <a:gd name="f38" fmla="*/ f23 f29 1"/>
                <a:gd name="f39" fmla="*/ f31 f29 1"/>
                <a:gd name="f40" fmla="*/ f30 f29 1"/>
                <a:gd name="f41" fmla="+- f33 0 f2"/>
                <a:gd name="f42" fmla="+- f37 0 f38"/>
                <a:gd name="f43" fmla="+- f38 0 f37"/>
                <a:gd name="f44" fmla="*/ f34 f29 1"/>
                <a:gd name="f45" fmla="*/ f35 f29 1"/>
                <a:gd name="f46" fmla="cos 1 f41"/>
                <a:gd name="f47" fmla="abs f42"/>
                <a:gd name="f48" fmla="abs f43"/>
                <a:gd name="f49" fmla="?: f42 f18 f2"/>
                <a:gd name="f50" fmla="?: f42 f2 f18"/>
                <a:gd name="f51" fmla="?: f42 f3 f2"/>
                <a:gd name="f52" fmla="?: f42 f2 f3"/>
                <a:gd name="f53" fmla="+- f39 0 f44"/>
                <a:gd name="f54" fmla="?: f43 f18 f2"/>
                <a:gd name="f55" fmla="?: f43 f2 f18"/>
                <a:gd name="f56" fmla="+- f40 0 f45"/>
                <a:gd name="f57" fmla="+- f44 0 f39"/>
                <a:gd name="f58" fmla="+- f45 0 f40"/>
                <a:gd name="f59" fmla="?: f42 0 f1"/>
                <a:gd name="f60" fmla="?: f42 f1 0"/>
                <a:gd name="f61" fmla="+- 0 0 f46"/>
                <a:gd name="f62" fmla="?: f42 f52 f51"/>
                <a:gd name="f63" fmla="?: f42 f51 f52"/>
                <a:gd name="f64" fmla="?: f43 f50 f49"/>
                <a:gd name="f65" fmla="abs f53"/>
                <a:gd name="f66" fmla="?: f53 0 f1"/>
                <a:gd name="f67" fmla="?: f53 f1 0"/>
                <a:gd name="f68" fmla="?: f53 f54 f55"/>
                <a:gd name="f69" fmla="abs f56"/>
                <a:gd name="f70" fmla="abs f57"/>
                <a:gd name="f71" fmla="?: f56 f18 f2"/>
                <a:gd name="f72" fmla="?: f56 f2 f18"/>
                <a:gd name="f73" fmla="?: f56 f3 f2"/>
                <a:gd name="f74" fmla="?: f56 f2 f3"/>
                <a:gd name="f75" fmla="abs f58"/>
                <a:gd name="f76" fmla="?: f58 f18 f2"/>
                <a:gd name="f77" fmla="?: f58 f2 f18"/>
                <a:gd name="f78" fmla="?: f58 f60 f59"/>
                <a:gd name="f79" fmla="?: f58 f59 f60"/>
                <a:gd name="f80" fmla="*/ f17 f61 1"/>
                <a:gd name="f81" fmla="?: f43 f63 f62"/>
                <a:gd name="f82" fmla="?: f43 f67 f66"/>
                <a:gd name="f83" fmla="?: f43 f66 f67"/>
                <a:gd name="f84" fmla="?: f56 f74 f73"/>
                <a:gd name="f85" fmla="?: f56 f73 f74"/>
                <a:gd name="f86" fmla="?: f57 f72 f71"/>
                <a:gd name="f87" fmla="?: f42 f78 f79"/>
                <a:gd name="f88" fmla="?: f42 f76 f77"/>
                <a:gd name="f89" fmla="*/ f80 3163 1"/>
                <a:gd name="f90" fmla="?: f53 f82 f83"/>
                <a:gd name="f91" fmla="?: f57 f85 f84"/>
                <a:gd name="f92" fmla="*/ f89 1 7636"/>
                <a:gd name="f93" fmla="+- f7 f92 0"/>
                <a:gd name="f94" fmla="+- f30 0 f92"/>
                <a:gd name="f95" fmla="+- f31 0 f92"/>
                <a:gd name="f96" fmla="*/ f93 f29 1"/>
                <a:gd name="f97" fmla="*/ f94 f29 1"/>
                <a:gd name="f98" fmla="*/ f95 f29 1"/>
              </a:gdLst>
              <a:ahLst>
                <a:ahXY gdRefX="f0" minX="f7" maxX="f10">
                  <a:pos x="f36" y="f37"/>
                </a:ahXY>
              </a:ahLst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96" t="f96" r="f97" b="f98"/>
              <a:pathLst>
                <a:path>
                  <a:moveTo>
                    <a:pt x="f38" y="f37"/>
                  </a:moveTo>
                  <a:arcTo wR="f47" hR="f48" stAng="f81" swAng="f64"/>
                  <a:lnTo>
                    <a:pt x="f37" y="f44"/>
                  </a:lnTo>
                  <a:arcTo wR="f48" hR="f65" stAng="f90" swAng="f68"/>
                  <a:lnTo>
                    <a:pt x="f45" y="f39"/>
                  </a:lnTo>
                  <a:arcTo wR="f69" hR="f70" stAng="f91" swAng="f86"/>
                  <a:lnTo>
                    <a:pt x="f40" y="f38"/>
                  </a:lnTo>
                  <a:arcTo wR="f75" hR="f47" stAng="f87" swAng="f88"/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none" lIns="90000" tIns="46800" rIns="90000" bIns="46800" anchor="ctr" anchorCtr="0" compatLnSpc="0"/>
            <a:lstStyle/>
            <a:p>
              <a:pPr lvl="0" rtl="0" hangingPunct="0">
                <a:buNone/>
                <a:tabLst/>
              </a:pPr>
              <a:endParaRPr lang="hu-HU" sz="2400">
                <a:latin typeface="Times New Roman" pitchFamily="18"/>
                <a:ea typeface="Arial Unicode MS" pitchFamily="2"/>
                <a:cs typeface="Tahoma" pitchFamily="2"/>
              </a:endParaRPr>
            </a:p>
          </p:txBody>
        </p:sp>
        <p:sp>
          <p:nvSpPr>
            <p:cNvPr id="4" name="Szabadkézi sokszög 3"/>
            <p:cNvSpPr/>
            <p:nvPr/>
          </p:nvSpPr>
          <p:spPr>
            <a:xfrm>
              <a:off x="0" y="-128189"/>
              <a:ext cx="9144000" cy="436402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0" tIns="0" rIns="0" bIns="0" anchor="ctr" anchorCtr="0" compatLnSpc="0">
              <a:spAutoFit/>
            </a:bodyPr>
            <a:lstStyle/>
            <a:p>
              <a:pPr marL="190440" marR="0" lvl="0" indent="-190440" algn="ctr" rtl="0" hangingPunct="1">
                <a:lnSpc>
                  <a:spcPct val="100000"/>
                </a:lnSpc>
                <a:buNone/>
                <a:tabLst/>
              </a:pPr>
              <a:r>
                <a:rPr lang="hu-HU" sz="2800" b="1" cap="all" dirty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 </a:t>
              </a:r>
            </a:p>
          </p:txBody>
        </p:sp>
      </p:grpSp>
      <p:sp>
        <p:nvSpPr>
          <p:cNvPr id="19" name="Cím 1"/>
          <p:cNvSpPr txBox="1">
            <a:spLocks/>
          </p:cNvSpPr>
          <p:nvPr/>
        </p:nvSpPr>
        <p:spPr>
          <a:xfrm>
            <a:off x="0" y="19441"/>
            <a:ext cx="9144000" cy="719137"/>
          </a:xfrm>
          <a:prstGeom prst="rect">
            <a:avLst/>
          </a:prstGeom>
        </p:spPr>
        <p:txBody>
          <a:bodyPr>
            <a:normAutofit fontScale="92500"/>
          </a:bodyPr>
          <a:lstStyle>
            <a:lvl1pPr marL="0" marR="0" lvl="0" indent="0" algn="ctr" rtl="0" hangingPunct="1">
              <a:lnSpc>
                <a:spcPct val="97000"/>
              </a:lnSpc>
              <a:spcBef>
                <a:spcPts val="0"/>
              </a:spcBef>
              <a:spcAft>
                <a:spcPts val="0"/>
              </a:spcAft>
              <a:buFontTx/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lang="hu-HU" sz="3200" b="1" i="0" u="none" strike="noStrike" baseline="0">
                <a:ln>
                  <a:noFill/>
                </a:ln>
                <a:solidFill>
                  <a:srgbClr val="FFFF00"/>
                </a:solidFill>
                <a:latin typeface="Verdana" pitchFamily="34"/>
                <a:ea typeface="Arial" pitchFamily="34"/>
                <a:cs typeface="Arial" pitchFamily="34"/>
              </a:defRPr>
            </a:lvl1pPr>
          </a:lstStyle>
          <a:p>
            <a:r>
              <a:rPr lang="hu-HU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2023-24: </a:t>
            </a:r>
            <a:r>
              <a:rPr lang="hu-HU" kern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new</a:t>
            </a:r>
            <a:r>
              <a:rPr lang="hu-HU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O </a:t>
            </a:r>
            <a:r>
              <a:rPr lang="hu-HU" kern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observations</a:t>
            </a:r>
            <a:r>
              <a:rPr lang="hu-HU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kern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with</a:t>
            </a:r>
            <a:r>
              <a:rPr lang="hu-HU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&gt; 5 </a:t>
            </a:r>
            <a:r>
              <a:rPr lang="hu-HU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mbol" panose="05050102010706020507" pitchFamily="18" charset="2"/>
                <a:ea typeface="Verdana" panose="020B0604030504040204" pitchFamily="34" charset="0"/>
              </a:rPr>
              <a:t>s</a:t>
            </a:r>
          </a:p>
        </p:txBody>
      </p:sp>
      <p:sp>
        <p:nvSpPr>
          <p:cNvPr id="10" name="Szövegdoboz 9"/>
          <p:cNvSpPr txBox="1"/>
          <p:nvPr/>
        </p:nvSpPr>
        <p:spPr>
          <a:xfrm>
            <a:off x="8689519" y="6534838"/>
            <a:ext cx="437811" cy="2785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24942F06-CD1F-46D5-ABA6-6E76DB6D1968}" type="slidenum">
              <a:rPr lang="hu-HU" sz="1210" b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 algn="ctr"/>
              <a:t>8</a:t>
            </a:fld>
            <a:endParaRPr lang="en-US" sz="121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1" name="Szabadkézi sokszög 20"/>
          <p:cNvSpPr/>
          <p:nvPr/>
        </p:nvSpPr>
        <p:spPr>
          <a:xfrm>
            <a:off x="4211960" y="4560944"/>
            <a:ext cx="4811473" cy="956288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indent="-152280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1400" dirty="0" err="1"/>
              <a:t>Hungarian</a:t>
            </a:r>
            <a:r>
              <a:rPr lang="hu-HU" sz="1400" dirty="0"/>
              <a:t> – </a:t>
            </a:r>
            <a:r>
              <a:rPr lang="hu-HU" sz="1400" dirty="0" err="1"/>
              <a:t>Swedish</a:t>
            </a:r>
            <a:r>
              <a:rPr lang="hu-HU" sz="1400" dirty="0"/>
              <a:t> team, </a:t>
            </a:r>
            <a:r>
              <a:rPr lang="hu-HU" sz="1400" dirty="0" err="1"/>
              <a:t>scaling</a:t>
            </a:r>
            <a:r>
              <a:rPr lang="hu-HU" sz="1400" dirty="0"/>
              <a:t> </a:t>
            </a:r>
            <a:r>
              <a:rPr lang="hu-HU" sz="1400" dirty="0" err="1"/>
              <a:t>method</a:t>
            </a:r>
            <a:r>
              <a:rPr lang="hu-HU" sz="1400" dirty="0"/>
              <a:t>:</a:t>
            </a:r>
          </a:p>
          <a:p>
            <a:pPr marL="152280" indent="-152280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1400" dirty="0"/>
              <a:t>New TOTEM 8 </a:t>
            </a:r>
            <a:r>
              <a:rPr lang="hu-HU" sz="1400" dirty="0" err="1"/>
              <a:t>TeV</a:t>
            </a:r>
            <a:r>
              <a:rPr lang="hu-HU" sz="1400" dirty="0"/>
              <a:t> </a:t>
            </a:r>
            <a:r>
              <a:rPr lang="hu-HU" sz="1400" dirty="0" err="1"/>
              <a:t>data</a:t>
            </a:r>
            <a:r>
              <a:rPr lang="hu-HU" sz="1400" dirty="0"/>
              <a:t> </a:t>
            </a:r>
            <a:r>
              <a:rPr lang="hu-HU" sz="1400" dirty="0" err="1"/>
              <a:t>vs</a:t>
            </a:r>
            <a:r>
              <a:rPr lang="hu-HU" sz="1400" dirty="0"/>
              <a:t> H(x) </a:t>
            </a:r>
            <a:r>
              <a:rPr lang="hu-HU" sz="1400" dirty="0" err="1"/>
              <a:t>scaling</a:t>
            </a:r>
            <a:r>
              <a:rPr lang="hu-HU" sz="1400" dirty="0"/>
              <a:t>: </a:t>
            </a:r>
          </a:p>
          <a:p>
            <a:pPr marL="152280" indent="-152280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1400" dirty="0"/>
              <a:t>MDPI </a:t>
            </a:r>
            <a:r>
              <a:rPr lang="hu-HU" sz="1400" dirty="0" err="1"/>
              <a:t>Universe</a:t>
            </a:r>
            <a:r>
              <a:rPr lang="hu-HU" sz="1400" dirty="0"/>
              <a:t> (2024) 10(6), 264;</a:t>
            </a:r>
            <a:endParaRPr lang="hu-HU" sz="1200" dirty="0"/>
          </a:p>
          <a:p>
            <a:pPr marL="152280" indent="-152280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1400" b="1" dirty="0" err="1"/>
              <a:t>Detailed</a:t>
            </a:r>
            <a:r>
              <a:rPr lang="hu-HU" sz="1400" b="1" dirty="0"/>
              <a:t> </a:t>
            </a:r>
            <a:r>
              <a:rPr lang="hu-HU" sz="1400" b="1" dirty="0" err="1"/>
              <a:t>peer</a:t>
            </a:r>
            <a:r>
              <a:rPr lang="hu-HU" sz="1400" b="1" dirty="0"/>
              <a:t> </a:t>
            </a:r>
            <a:r>
              <a:rPr lang="hu-HU" sz="1400" b="1" dirty="0" err="1"/>
              <a:t>reviewed</a:t>
            </a:r>
            <a:r>
              <a:rPr lang="hu-HU" sz="1400" b="1" dirty="0"/>
              <a:t> </a:t>
            </a:r>
            <a:r>
              <a:rPr lang="hu-HU" sz="1400" b="1" dirty="0" err="1"/>
              <a:t>paper</a:t>
            </a:r>
            <a:r>
              <a:rPr lang="hu-HU" sz="1400" b="1" dirty="0"/>
              <a:t>, </a:t>
            </a:r>
            <a:r>
              <a:rPr lang="hu-HU" sz="1400" b="1" dirty="0" err="1"/>
              <a:t>see</a:t>
            </a:r>
            <a:r>
              <a:rPr lang="hu-HU" sz="1400" b="1" dirty="0"/>
              <a:t> </a:t>
            </a:r>
            <a:r>
              <a:rPr lang="hu-HU" sz="1400" b="1" dirty="0" err="1"/>
              <a:t>talk</a:t>
            </a:r>
            <a:r>
              <a:rPr lang="hu-HU" sz="1400" b="1" dirty="0"/>
              <a:t> of A. </a:t>
            </a:r>
            <a:r>
              <a:rPr lang="hu-HU" sz="1400" b="1" dirty="0" err="1"/>
              <a:t>Ster</a:t>
            </a:r>
            <a:endParaRPr lang="hu-HU" sz="1400" b="1" dirty="0"/>
          </a:p>
        </p:txBody>
      </p:sp>
      <p:sp>
        <p:nvSpPr>
          <p:cNvPr id="13" name="Szabadkézi sokszög 12"/>
          <p:cNvSpPr/>
          <p:nvPr/>
        </p:nvSpPr>
        <p:spPr>
          <a:xfrm>
            <a:off x="4355976" y="6215386"/>
            <a:ext cx="4667456" cy="525401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indent="-152280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1400" dirty="0" err="1"/>
              <a:t>What</a:t>
            </a:r>
            <a:r>
              <a:rPr lang="hu-HU" sz="1400" dirty="0"/>
              <a:t> </a:t>
            </a:r>
            <a:r>
              <a:rPr lang="hu-HU" sz="1400" dirty="0" err="1"/>
              <a:t>about</a:t>
            </a:r>
            <a:r>
              <a:rPr lang="hu-HU" sz="1400" dirty="0"/>
              <a:t> </a:t>
            </a:r>
            <a:r>
              <a:rPr lang="hu-HU" sz="1400" dirty="0" err="1"/>
              <a:t>domain</a:t>
            </a:r>
            <a:r>
              <a:rPr lang="hu-HU" sz="1400" dirty="0"/>
              <a:t> of </a:t>
            </a:r>
            <a:r>
              <a:rPr lang="hu-HU" sz="1400" dirty="0" err="1"/>
              <a:t>validity</a:t>
            </a:r>
            <a:r>
              <a:rPr lang="hu-HU" sz="1400" dirty="0"/>
              <a:t>, </a:t>
            </a:r>
            <a:r>
              <a:rPr lang="hu-HU" sz="1400" dirty="0" err="1"/>
              <a:t>model</a:t>
            </a:r>
            <a:r>
              <a:rPr lang="hu-HU" sz="1400" dirty="0"/>
              <a:t> </a:t>
            </a:r>
            <a:r>
              <a:rPr lang="hu-HU" sz="1400" dirty="0" err="1"/>
              <a:t>independently</a:t>
            </a:r>
            <a:r>
              <a:rPr lang="hu-HU" sz="1400" dirty="0"/>
              <a:t>? </a:t>
            </a:r>
          </a:p>
          <a:p>
            <a:pPr marL="152280" indent="-152280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1400" dirty="0"/>
              <a:t>-- </a:t>
            </a:r>
            <a:r>
              <a:rPr lang="hu-HU" sz="1400" dirty="0" err="1"/>
              <a:t>stay</a:t>
            </a:r>
            <a:r>
              <a:rPr lang="hu-HU" sz="1400" dirty="0"/>
              <a:t> </a:t>
            </a:r>
            <a:r>
              <a:rPr lang="hu-HU" sz="1400" dirty="0" err="1"/>
              <a:t>tuned</a:t>
            </a:r>
            <a:r>
              <a:rPr lang="hu-HU" sz="1400" dirty="0"/>
              <a:t>… </a:t>
            </a:r>
            <a:r>
              <a:rPr lang="hu-HU" sz="1400" dirty="0" err="1"/>
              <a:t>coming</a:t>
            </a:r>
            <a:r>
              <a:rPr lang="hu-HU" sz="1400" dirty="0"/>
              <a:t> </a:t>
            </a:r>
            <a:r>
              <a:rPr lang="hu-HU" sz="1400" dirty="0" err="1"/>
              <a:t>soon</a:t>
            </a:r>
            <a:r>
              <a:rPr lang="hu-HU" sz="1400" dirty="0"/>
              <a:t> </a:t>
            </a:r>
          </a:p>
        </p:txBody>
      </p:sp>
      <p:pic>
        <p:nvPicPr>
          <p:cNvPr id="9" name="Kép 8">
            <a:extLst>
              <a:ext uri="{FF2B5EF4-FFF2-40B4-BE49-F238E27FC236}">
                <a16:creationId xmlns:a16="http://schemas.microsoft.com/office/drawing/2014/main" id="{51CA330D-88B7-43F5-9591-81B816C760A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8734" y="3426986"/>
            <a:ext cx="7986452" cy="1082134"/>
          </a:xfrm>
          <a:prstGeom prst="rect">
            <a:avLst/>
          </a:prstGeom>
        </p:spPr>
      </p:pic>
      <p:pic>
        <p:nvPicPr>
          <p:cNvPr id="12" name="Kép 11">
            <a:extLst>
              <a:ext uri="{FF2B5EF4-FFF2-40B4-BE49-F238E27FC236}">
                <a16:creationId xmlns:a16="http://schemas.microsoft.com/office/drawing/2014/main" id="{EE233A8B-6D2A-44EF-A63B-90CF83955EF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3493" y="892144"/>
            <a:ext cx="8001693" cy="1425063"/>
          </a:xfrm>
          <a:prstGeom prst="rect">
            <a:avLst/>
          </a:prstGeom>
        </p:spPr>
      </p:pic>
      <p:sp>
        <p:nvSpPr>
          <p:cNvPr id="20" name="Szabadkézi sokszög 20">
            <a:extLst>
              <a:ext uri="{FF2B5EF4-FFF2-40B4-BE49-F238E27FC236}">
                <a16:creationId xmlns:a16="http://schemas.microsoft.com/office/drawing/2014/main" id="{486445EE-06AB-4CF8-99BB-CD29D432D405}"/>
              </a:ext>
            </a:extLst>
          </p:cNvPr>
          <p:cNvSpPr/>
          <p:nvPr/>
        </p:nvSpPr>
        <p:spPr>
          <a:xfrm>
            <a:off x="4211960" y="2379864"/>
            <a:ext cx="4811473" cy="956288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indent="-152280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1400" dirty="0" err="1"/>
              <a:t>Hungarian</a:t>
            </a:r>
            <a:r>
              <a:rPr lang="hu-HU" sz="1400" dirty="0"/>
              <a:t> – </a:t>
            </a:r>
            <a:r>
              <a:rPr lang="hu-HU" sz="1400" dirty="0" err="1"/>
              <a:t>Swedish</a:t>
            </a:r>
            <a:r>
              <a:rPr lang="hu-HU" sz="1400" dirty="0"/>
              <a:t> team, </a:t>
            </a:r>
            <a:r>
              <a:rPr lang="hu-HU" sz="1400" dirty="0" err="1"/>
              <a:t>new</a:t>
            </a:r>
            <a:r>
              <a:rPr lang="hu-HU" sz="1400" dirty="0"/>
              <a:t> TOTEM </a:t>
            </a:r>
            <a:r>
              <a:rPr lang="hu-HU" sz="1400" dirty="0" err="1"/>
              <a:t>data</a:t>
            </a:r>
            <a:r>
              <a:rPr lang="hu-HU" sz="1400" dirty="0"/>
              <a:t> </a:t>
            </a:r>
            <a:r>
              <a:rPr lang="hu-HU" sz="1400" dirty="0" err="1"/>
              <a:t>at</a:t>
            </a:r>
            <a:r>
              <a:rPr lang="hu-HU" sz="1400" dirty="0"/>
              <a:t> 8 </a:t>
            </a:r>
            <a:r>
              <a:rPr lang="hu-HU" sz="1400" dirty="0" err="1"/>
              <a:t>TeV</a:t>
            </a:r>
            <a:r>
              <a:rPr lang="hu-HU" sz="1400" dirty="0"/>
              <a:t>:</a:t>
            </a:r>
          </a:p>
          <a:p>
            <a:pPr marL="152280" indent="-152280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1400" dirty="0" err="1"/>
              <a:t>Model-independent</a:t>
            </a:r>
            <a:r>
              <a:rPr lang="hu-HU" sz="1400" dirty="0"/>
              <a:t> H(x) </a:t>
            </a:r>
            <a:r>
              <a:rPr lang="hu-HU" sz="1400" dirty="0" err="1"/>
              <a:t>scaling</a:t>
            </a:r>
            <a:r>
              <a:rPr lang="hu-HU" sz="1400" dirty="0"/>
              <a:t> </a:t>
            </a:r>
            <a:r>
              <a:rPr lang="hu-HU" sz="1400" dirty="0" err="1"/>
              <a:t>method</a:t>
            </a:r>
            <a:r>
              <a:rPr lang="hu-HU" sz="1400" dirty="0"/>
              <a:t> </a:t>
            </a:r>
          </a:p>
          <a:p>
            <a:pPr marL="152280" indent="-152280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1400" dirty="0" err="1"/>
              <a:t>Proc</a:t>
            </a:r>
            <a:r>
              <a:rPr lang="hu-HU" sz="1400" dirty="0"/>
              <a:t>. </a:t>
            </a:r>
            <a:r>
              <a:rPr lang="hu-HU" sz="1400" dirty="0" err="1"/>
              <a:t>Diffraction</a:t>
            </a:r>
            <a:r>
              <a:rPr lang="hu-HU" sz="1400" dirty="0"/>
              <a:t> and Low-x 2022 </a:t>
            </a:r>
            <a:r>
              <a:rPr lang="hu-HU" sz="1200" dirty="0" err="1"/>
              <a:t>by</a:t>
            </a:r>
            <a:r>
              <a:rPr lang="hu-HU" sz="1200" dirty="0"/>
              <a:t> T. Csörgő</a:t>
            </a:r>
          </a:p>
          <a:p>
            <a:pPr marL="152280" indent="-152280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1400" b="1" dirty="0"/>
              <a:t>8 </a:t>
            </a:r>
            <a:r>
              <a:rPr lang="hu-HU" sz="1400" b="1" dirty="0" err="1"/>
              <a:t>TeV</a:t>
            </a:r>
            <a:r>
              <a:rPr lang="hu-HU" sz="1400" b="1" dirty="0"/>
              <a:t> </a:t>
            </a:r>
            <a:r>
              <a:rPr lang="hu-HU" sz="1400" b="1" dirty="0" err="1"/>
              <a:t>data</a:t>
            </a:r>
            <a:r>
              <a:rPr lang="hu-HU" sz="1400" b="1" dirty="0"/>
              <a:t> </a:t>
            </a:r>
            <a:r>
              <a:rPr lang="hu-HU" sz="1400" b="1" dirty="0" err="1"/>
              <a:t>confirm</a:t>
            </a:r>
            <a:r>
              <a:rPr lang="hu-HU" sz="1400" b="1" dirty="0"/>
              <a:t> and </a:t>
            </a:r>
            <a:r>
              <a:rPr lang="hu-HU" sz="1400" b="1" dirty="0" err="1"/>
              <a:t>strengthen</a:t>
            </a:r>
            <a:r>
              <a:rPr lang="hu-HU" sz="1400" b="1" dirty="0"/>
              <a:t> </a:t>
            </a:r>
            <a:r>
              <a:rPr lang="hu-HU" sz="1400" b="1" dirty="0" err="1"/>
              <a:t>the</a:t>
            </a:r>
            <a:r>
              <a:rPr lang="hu-HU" sz="1400" b="1" dirty="0"/>
              <a:t> </a:t>
            </a:r>
            <a:r>
              <a:rPr lang="hu-HU" sz="1400" b="1" dirty="0" err="1"/>
              <a:t>Odderon</a:t>
            </a:r>
            <a:r>
              <a:rPr lang="hu-HU" sz="1400" b="1" dirty="0"/>
              <a:t> </a:t>
            </a:r>
            <a:r>
              <a:rPr lang="hu-HU" sz="1400" b="1" dirty="0" err="1"/>
              <a:t>signal</a:t>
            </a:r>
            <a:endParaRPr lang="hu-HU" sz="1400" b="1" dirty="0"/>
          </a:p>
        </p:txBody>
      </p:sp>
      <p:graphicFrame>
        <p:nvGraphicFramePr>
          <p:cNvPr id="14" name="Táblázat 13">
            <a:extLst>
              <a:ext uri="{FF2B5EF4-FFF2-40B4-BE49-F238E27FC236}">
                <a16:creationId xmlns:a16="http://schemas.microsoft.com/office/drawing/2014/main" id="{215C68D2-479B-425D-B5EC-5B5744985AE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20037598"/>
              </p:ext>
            </p:extLst>
          </p:nvPr>
        </p:nvGraphicFramePr>
        <p:xfrm>
          <a:off x="107504" y="5445224"/>
          <a:ext cx="7353407" cy="640080"/>
        </p:xfrm>
        <a:graphic>
          <a:graphicData uri="http://schemas.openxmlformats.org/drawingml/2006/table">
            <a:tbl>
              <a:tblPr/>
              <a:tblGrid>
                <a:gridCol w="4437592">
                  <a:extLst>
                    <a:ext uri="{9D8B030D-6E8A-4147-A177-3AD203B41FA5}">
                      <a16:colId xmlns:a16="http://schemas.microsoft.com/office/drawing/2014/main" val="3349490334"/>
                    </a:ext>
                  </a:extLst>
                </a:gridCol>
                <a:gridCol w="2915815">
                  <a:extLst>
                    <a:ext uri="{9D8B030D-6E8A-4147-A177-3AD203B41FA5}">
                      <a16:colId xmlns:a16="http://schemas.microsoft.com/office/drawing/2014/main" val="3354008689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nl-NL" b="0" i="1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Universe</a:t>
                      </a:r>
                      <a:r>
                        <a:rPr lang="nl-NL" b="0" i="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r>
                        <a:rPr lang="nl-NL" b="1" i="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2024</a:t>
                      </a:r>
                      <a:r>
                        <a:rPr lang="nl-NL" b="0" i="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 </a:t>
                      </a:r>
                      <a:r>
                        <a:rPr lang="nl-NL" b="0" i="1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</a:t>
                      </a:r>
                      <a:r>
                        <a:rPr lang="nl-NL" b="0" i="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(6),264; </a:t>
                      </a:r>
                      <a:endParaRPr lang="hu-HU" b="0" i="0" dirty="0">
                        <a:solidFill>
                          <a:schemeClr val="bg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nl-NL" b="1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5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https://doi.org/10.3390/universe10060264</a:t>
                      </a:r>
                      <a:endParaRPr lang="hu-HU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hu-HU" b="1" dirty="0">
                          <a:solidFill>
                            <a:schemeClr val="bg1"/>
                          </a:solidFill>
                          <a:hlinkClick r:id="rId6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arXiv:2405.06733</a:t>
                      </a:r>
                      <a:r>
                        <a:rPr lang="hu-HU" b="1" dirty="0">
                          <a:solidFill>
                            <a:schemeClr val="bg1"/>
                          </a:solidFill>
                        </a:rPr>
                        <a:t> [</a:t>
                      </a:r>
                      <a:r>
                        <a:rPr lang="hu-HU" b="1" dirty="0" err="1">
                          <a:solidFill>
                            <a:schemeClr val="bg1"/>
                          </a:solidFill>
                        </a:rPr>
                        <a:t>hep-ph</a:t>
                      </a:r>
                      <a:r>
                        <a:rPr lang="hu-HU" b="1" dirty="0">
                          <a:solidFill>
                            <a:schemeClr val="bg1"/>
                          </a:solidFill>
                        </a:rPr>
                        <a:t>]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5513997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727145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13" grpId="0" animBg="1"/>
      <p:bldP spid="20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4" name="Cím 1"/>
          <p:cNvSpPr>
            <a:spLocks noGrp="1"/>
          </p:cNvSpPr>
          <p:nvPr>
            <p:ph type="title"/>
          </p:nvPr>
        </p:nvSpPr>
        <p:spPr>
          <a:xfrm>
            <a:off x="0" y="42863"/>
            <a:ext cx="9144000" cy="719137"/>
          </a:xfrm>
        </p:spPr>
        <p:txBody>
          <a:bodyPr>
            <a:normAutofit/>
          </a:bodyPr>
          <a:lstStyle/>
          <a:p>
            <a:pPr algn="ctr" eaLnBrk="1" hangingPunct="1">
              <a:buNone/>
            </a:pPr>
            <a:r>
              <a:rPr lang="hu-HU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Looking</a:t>
            </a:r>
            <a:r>
              <a:rPr lang="hu-H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for</a:t>
            </a:r>
            <a:r>
              <a:rPr lang="hu-H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Crossing-Odd</a:t>
            </a:r>
            <a:r>
              <a:rPr lang="hu-H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(</a:t>
            </a:r>
            <a:r>
              <a:rPr lang="hu-HU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eron</a:t>
            </a:r>
            <a:r>
              <a:rPr lang="hu-H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) </a:t>
            </a:r>
            <a:r>
              <a:rPr lang="hu-HU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effects</a:t>
            </a:r>
            <a:endParaRPr lang="hu-HU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7" name="Cím 1"/>
          <p:cNvSpPr txBox="1">
            <a:spLocks/>
          </p:cNvSpPr>
          <p:nvPr/>
        </p:nvSpPr>
        <p:spPr>
          <a:xfrm>
            <a:off x="9216" y="3420326"/>
            <a:ext cx="9144000" cy="576064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ctr" anchorCtr="0" compatLnSpc="1">
            <a:normAutofit/>
          </a:bodyPr>
          <a:lstStyle>
            <a:defPPr lvl="0">
              <a:buClr>
                <a:srgbClr val="FF9900"/>
              </a:buClr>
              <a:buSzPct val="100000"/>
              <a:buFont typeface="Arial Rounded MT Bold" pitchFamily="34"/>
              <a:buNone/>
              <a:defRPr/>
            </a:defPPr>
            <a:lvl1pPr marL="0" marR="0" lvl="0" indent="0" algn="ctr" rtl="0" hangingPunct="1">
              <a:lnSpc>
                <a:spcPct val="97000"/>
              </a:lnSpc>
              <a:spcBef>
                <a:spcPts val="0"/>
              </a:spcBef>
              <a:spcAft>
                <a:spcPts val="0"/>
              </a:spcAft>
              <a:buClr>
                <a:srgbClr val="FF9900"/>
              </a:buClr>
              <a:buSzPct val="100000"/>
              <a:buFont typeface="Arial Rounded MT Bold" pitchFamily="34"/>
              <a:buChar char="•"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lang="hu-HU" sz="3200" b="1" i="0" u="none" strike="noStrike" baseline="0">
                <a:ln>
                  <a:noFill/>
                </a:ln>
                <a:solidFill>
                  <a:srgbClr val="FFFF00"/>
                </a:solidFill>
                <a:latin typeface="Verdana" pitchFamily="34"/>
                <a:ea typeface="Arial" pitchFamily="34"/>
                <a:cs typeface="Arial" pitchFamily="34"/>
              </a:defRPr>
            </a:lvl1pPr>
            <a:lvl2pPr lvl="1">
              <a:buSzPct val="45000"/>
              <a:buFont typeface="StarSymbol"/>
              <a:buChar char="●"/>
              <a:defRPr/>
            </a:lvl2pPr>
            <a:lvl3pPr lvl="2">
              <a:buSzPct val="45000"/>
              <a:buFont typeface="StarSymbol"/>
              <a:buChar char="●"/>
              <a:defRPr/>
            </a:lvl3pPr>
            <a:lvl4pPr lvl="3">
              <a:buSzPct val="45000"/>
              <a:buFont typeface="StarSymbol"/>
              <a:buChar char="●"/>
              <a:defRPr/>
            </a:lvl4pPr>
            <a:lvl5pPr lvl="4">
              <a:buSzPct val="45000"/>
              <a:buFont typeface="StarSymbol"/>
              <a:buChar char="●"/>
              <a:defRPr/>
            </a:lvl5pPr>
            <a:lvl6pPr lvl="5">
              <a:buSzPct val="45000"/>
              <a:buFont typeface="StarSymbol"/>
              <a:buChar char="●"/>
              <a:defRPr/>
            </a:lvl6pPr>
            <a:lvl7pPr lvl="6">
              <a:buSzPct val="45000"/>
              <a:buFont typeface="StarSymbol"/>
              <a:buChar char="●"/>
              <a:defRPr/>
            </a:lvl7pPr>
            <a:lvl8pPr lvl="7">
              <a:buSzPct val="45000"/>
              <a:buFont typeface="StarSymbol"/>
              <a:buChar char="●"/>
              <a:defRPr/>
            </a:lvl8pPr>
            <a:lvl9pPr lvl="8">
              <a:buSzPct val="45000"/>
              <a:buFont typeface="StarSymbol"/>
              <a:buChar char="●"/>
              <a:defRPr/>
            </a:lvl9pPr>
          </a:lstStyle>
          <a:p>
            <a:pPr>
              <a:buFont typeface="Arial Rounded MT Bold" pitchFamily="34"/>
              <a:buNone/>
            </a:pPr>
            <a:r>
              <a:rPr lang="hu-HU" sz="2400" kern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Three</a:t>
            </a:r>
            <a:r>
              <a:rPr lang="hu-HU" sz="2400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sz="2400" kern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simple</a:t>
            </a:r>
            <a:r>
              <a:rPr lang="hu-HU" sz="2400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sz="2400" kern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consequences</a:t>
            </a:r>
            <a:r>
              <a:rPr lang="hu-HU" sz="2400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:</a:t>
            </a:r>
          </a:p>
        </p:txBody>
      </p:sp>
      <p:pic>
        <p:nvPicPr>
          <p:cNvPr id="4" name="Kép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88497" y="3933056"/>
            <a:ext cx="5367005" cy="736594"/>
          </a:xfrm>
          <a:prstGeom prst="rect">
            <a:avLst/>
          </a:prstGeom>
          <a:ln w="12700">
            <a:solidFill>
              <a:srgbClr val="000000"/>
            </a:solidFill>
          </a:ln>
        </p:spPr>
      </p:pic>
      <p:pic>
        <p:nvPicPr>
          <p:cNvPr id="5" name="Kép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70366" y="4728174"/>
            <a:ext cx="5403268" cy="745688"/>
          </a:xfrm>
          <a:prstGeom prst="rect">
            <a:avLst/>
          </a:prstGeom>
          <a:ln w="12700">
            <a:solidFill>
              <a:srgbClr val="000000"/>
            </a:solidFill>
          </a:ln>
        </p:spPr>
      </p:pic>
      <p:pic>
        <p:nvPicPr>
          <p:cNvPr id="6" name="Kép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861599" y="5550643"/>
            <a:ext cx="5420802" cy="698304"/>
          </a:xfrm>
          <a:prstGeom prst="rect">
            <a:avLst/>
          </a:prstGeom>
          <a:ln w="28575">
            <a:solidFill>
              <a:srgbClr val="FFFF00"/>
            </a:solidFill>
          </a:ln>
        </p:spPr>
      </p:pic>
      <p:sp>
        <p:nvSpPr>
          <p:cNvPr id="9" name="Szövegdoboz 8"/>
          <p:cNvSpPr txBox="1"/>
          <p:nvPr/>
        </p:nvSpPr>
        <p:spPr>
          <a:xfrm>
            <a:off x="8689519" y="5589240"/>
            <a:ext cx="437811" cy="2785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24942F06-CD1F-46D5-ABA6-6E76DB6D1968}" type="slidenum">
              <a:rPr lang="hu-HU" sz="1210" b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 algn="ctr"/>
              <a:t>9</a:t>
            </a:fld>
            <a:endParaRPr lang="en-US" sz="121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0" name="Szabadkézi sokszög 9"/>
          <p:cNvSpPr/>
          <p:nvPr/>
        </p:nvSpPr>
        <p:spPr>
          <a:xfrm>
            <a:off x="0" y="6325728"/>
            <a:ext cx="9127330" cy="586957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14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Odderon</a:t>
            </a:r>
            <a:r>
              <a:rPr lang="hu-HU" sz="14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14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differential</a:t>
            </a:r>
            <a:r>
              <a:rPr lang="hu-HU" sz="14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14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cross-section</a:t>
            </a:r>
            <a:r>
              <a:rPr lang="hu-HU" sz="14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14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from</a:t>
            </a:r>
            <a:r>
              <a:rPr lang="hu-HU" sz="14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pp and </a:t>
            </a:r>
            <a:r>
              <a:rPr lang="hu-HU" sz="14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ppbar</a:t>
            </a:r>
            <a:r>
              <a:rPr lang="hu-HU" sz="14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14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collisions</a:t>
            </a:r>
            <a:r>
              <a:rPr lang="hu-HU" sz="14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, </a:t>
            </a:r>
            <a:r>
              <a:rPr lang="hu-HU" sz="14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Reggeized</a:t>
            </a:r>
            <a:r>
              <a:rPr lang="hu-HU" sz="14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Philips-</a:t>
            </a:r>
            <a:r>
              <a:rPr lang="hu-HU" sz="14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Barger</a:t>
            </a:r>
            <a:r>
              <a:rPr lang="hu-HU" sz="14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: </a:t>
            </a:r>
          </a:p>
          <a:p>
            <a:pPr algn="ctr"/>
            <a:r>
              <a:rPr lang="hu-HU" sz="14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A. </a:t>
            </a:r>
            <a:r>
              <a:rPr lang="hu-HU" sz="14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Ster</a:t>
            </a:r>
            <a:r>
              <a:rPr lang="hu-HU" sz="14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, L. </a:t>
            </a:r>
            <a:r>
              <a:rPr lang="hu-HU" sz="14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Jenkovszky</a:t>
            </a:r>
            <a:r>
              <a:rPr lang="hu-HU" sz="14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, T. Cs., </a:t>
            </a:r>
            <a:r>
              <a:rPr lang="hu-HU" sz="1400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arxiv:1501.03860, </a:t>
            </a:r>
            <a:r>
              <a:rPr lang="hu-HU" i="1" dirty="0" err="1"/>
              <a:t>Phys.Rev.D</a:t>
            </a:r>
            <a:r>
              <a:rPr lang="hu-HU" dirty="0"/>
              <a:t> </a:t>
            </a:r>
            <a:r>
              <a:rPr lang="hu-HU" b="1" dirty="0"/>
              <a:t>91</a:t>
            </a:r>
            <a:r>
              <a:rPr lang="hu-HU" dirty="0"/>
              <a:t> (2015) 7, 074018</a:t>
            </a:r>
          </a:p>
        </p:txBody>
      </p:sp>
      <p:pic>
        <p:nvPicPr>
          <p:cNvPr id="8" name="Kép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79512" y="908720"/>
            <a:ext cx="3962400" cy="2028825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pic>
        <p:nvPicPr>
          <p:cNvPr id="11" name="Kép 10"/>
          <p:cNvPicPr>
            <a:picLocks noChangeAspect="1"/>
          </p:cNvPicPr>
          <p:nvPr/>
        </p:nvPicPr>
        <p:blipFill rotWithShape="1">
          <a:blip r:embed="rId7"/>
          <a:srcRect l="-1" r="32679"/>
          <a:stretch/>
        </p:blipFill>
        <p:spPr>
          <a:xfrm>
            <a:off x="4572001" y="908720"/>
            <a:ext cx="4392487" cy="1552575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pic>
        <p:nvPicPr>
          <p:cNvPr id="13" name="Kép 12"/>
          <p:cNvPicPr>
            <a:picLocks noChangeAspect="1"/>
          </p:cNvPicPr>
          <p:nvPr/>
        </p:nvPicPr>
        <p:blipFill rotWithShape="1">
          <a:blip r:embed="rId7"/>
          <a:srcRect l="67193" b="46380"/>
          <a:stretch/>
        </p:blipFill>
        <p:spPr>
          <a:xfrm>
            <a:off x="6823967" y="2524497"/>
            <a:ext cx="2140521" cy="832495"/>
          </a:xfrm>
          <a:prstGeom prst="rect">
            <a:avLst/>
          </a:prstGeom>
          <a:ln w="12700">
            <a:solidFill>
              <a:srgbClr val="000000"/>
            </a:solidFill>
          </a:ln>
        </p:spPr>
      </p:pic>
    </p:spTree>
    <p:extLst>
      <p:ext uri="{BB962C8B-B14F-4D97-AF65-F5344CB8AC3E}">
        <p14:creationId xmlns:p14="http://schemas.microsoft.com/office/powerpoint/2010/main" val="29434402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0" grpId="0" animBg="1"/>
    </p:bldLst>
  </p:timing>
</p:sld>
</file>

<file path=ppt/theme/theme1.xml><?xml version="1.0" encoding="utf-8"?>
<a:theme xmlns:a="http://schemas.openxmlformats.org/drawingml/2006/main" name="Alapértelmezett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30536</TotalTime>
  <Words>2194</Words>
  <Application>Microsoft Office PowerPoint</Application>
  <PresentationFormat>Diavetítés a képernyőre (4:3 oldalarány)</PresentationFormat>
  <Paragraphs>310</Paragraphs>
  <Slides>39</Slides>
  <Notes>34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9</vt:i4>
      </vt:variant>
      <vt:variant>
        <vt:lpstr>Téma</vt:lpstr>
      </vt:variant>
      <vt:variant>
        <vt:i4>1</vt:i4>
      </vt:variant>
      <vt:variant>
        <vt:lpstr>Diacímek</vt:lpstr>
      </vt:variant>
      <vt:variant>
        <vt:i4>39</vt:i4>
      </vt:variant>
    </vt:vector>
  </HeadingPairs>
  <TitlesOfParts>
    <vt:vector size="49" baseType="lpstr">
      <vt:lpstr>-apple-system</vt:lpstr>
      <vt:lpstr>Arial</vt:lpstr>
      <vt:lpstr>Arial Rounded MT Bold</vt:lpstr>
      <vt:lpstr>Calibri</vt:lpstr>
      <vt:lpstr>StarSymbol</vt:lpstr>
      <vt:lpstr>Symbol</vt:lpstr>
      <vt:lpstr>Times New Roman</vt:lpstr>
      <vt:lpstr>Verdana</vt:lpstr>
      <vt:lpstr>Wingdings</vt:lpstr>
      <vt:lpstr>Alapértelmezett</vt:lpstr>
      <vt:lpstr>ODDERON EXCHANGE 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Looking for Crossing-Odd(eron) effects</vt:lpstr>
      <vt:lpstr>PowerPoint-bemutató</vt:lpstr>
      <vt:lpstr>NEW RESULTS 1</vt:lpstr>
      <vt:lpstr>PowerPoint-bemutató</vt:lpstr>
      <vt:lpstr>PowerPoint-bemutató</vt:lpstr>
      <vt:lpstr>PowerPoint-bemutató</vt:lpstr>
      <vt:lpstr>PowerPoint-bemutató</vt:lpstr>
      <vt:lpstr>NEW RESULTS 2</vt:lpstr>
      <vt:lpstr>PowerPoint-bemutató</vt:lpstr>
      <vt:lpstr>PowerPoint-bemutató</vt:lpstr>
      <vt:lpstr>PowerPoint-bemutató</vt:lpstr>
      <vt:lpstr>PowerPoint-bemutató</vt:lpstr>
      <vt:lpstr>Detailed Summary and Conclusions</vt:lpstr>
      <vt:lpstr>THANK YOU !</vt:lpstr>
      <vt:lpstr>PowerPoint-bemutató</vt:lpstr>
      <vt:lpstr>NEW RESULTS 3</vt:lpstr>
      <vt:lpstr>Review: Elastic scattering at small -t</vt:lpstr>
      <vt:lpstr>Odderon Search at small -t</vt:lpstr>
      <vt:lpstr>Odderon Search at small -t</vt:lpstr>
      <vt:lpstr>Levy generalized Bialas-Bzdak Model</vt:lpstr>
      <vt:lpstr>PowerPoint-bemutató</vt:lpstr>
      <vt:lpstr>PowerPoint-bemutató</vt:lpstr>
      <vt:lpstr>PowerPoint-bemutató</vt:lpstr>
      <vt:lpstr>PowerPoint-bemutató</vt:lpstr>
      <vt:lpstr>r0 from fits to data</vt:lpstr>
      <vt:lpstr>PowerPoint-bemutató</vt:lpstr>
      <vt:lpstr>Formalism: elastic scattering</vt:lpstr>
      <vt:lpstr>Formalism in b space</vt:lpstr>
      <vt:lpstr>PowerPoint-bemutató</vt:lpstr>
      <vt:lpstr>PowerPoint-bemutató</vt:lpstr>
      <vt:lpstr>PowerPoint-bemutató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Proton holography and Odderon discovery</dc:title>
  <dc:subject>STAR Regional Meeting, Warsaw, November 5, 2012</dc:subject>
  <dc:creator>Csörgő.Tamás</dc:creator>
  <cp:lastModifiedBy>Dr. Csörgő Tamás</cp:lastModifiedBy>
  <cp:revision>577</cp:revision>
  <dcterms:modified xsi:type="dcterms:W3CDTF">2024-06-26T11:27:57Z</dcterms:modified>
</cp:coreProperties>
</file>