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8" r:id="rId9"/>
    <p:sldId id="269" r:id="rId10"/>
    <p:sldId id="270" r:id="rId11"/>
    <p:sldId id="271" r:id="rId12"/>
    <p:sldId id="272" r:id="rId13"/>
    <p:sldId id="273" r:id="rId14"/>
    <p:sldId id="27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1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150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503B9-7082-5B94-99C9-A96FA380B8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6C14DC-1ECE-3B10-BE3F-0D41CF82FC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2DED9C-2A22-1C2D-1D40-13C8A7C01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6829-DAA5-4C35-8985-90C166CC5E79}" type="datetimeFigureOut">
              <a:rPr lang="en-GB" smtClean="0"/>
              <a:t>22/06/2024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E91295-38E8-020E-8E92-474005354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03AE4-1A3E-9612-D6AA-E604780A2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D17D-E852-486D-B814-971598A2C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101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0B032-8018-46F5-0C7E-D148FDE1F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85EE06-222C-BE43-0DD9-BFF10A10E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6D784-7224-14DA-98DA-26DFE74BA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6829-DAA5-4C35-8985-90C166CC5E79}" type="datetimeFigureOut">
              <a:rPr lang="en-GB" smtClean="0"/>
              <a:t>22/06/2024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A1A07-D06D-A2D6-BAE2-ECDEDAB71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6B2C7-4D04-12BA-5E4C-BCFC1B3E0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D17D-E852-486D-B814-971598A2C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187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5B4B94-A6D7-7D8D-2C58-E3329DF719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910830-37E9-6175-C585-87C6660F6B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32C8A-49B2-28F1-F6DC-EA714B00F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6829-DAA5-4C35-8985-90C166CC5E79}" type="datetimeFigureOut">
              <a:rPr lang="en-GB" smtClean="0"/>
              <a:t>22/06/2024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B965E-6C65-D85E-3C30-F3B6C5C45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BA497-EE85-4789-7FF6-5EED9B3E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D17D-E852-486D-B814-971598A2C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113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E9B4A-B077-1524-706F-D80EB1E12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0D2BF-68B4-177B-C544-FA6AC98DF2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2AC409-5AB5-A08D-3614-369B83141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6829-DAA5-4C35-8985-90C166CC5E79}" type="datetimeFigureOut">
              <a:rPr lang="en-GB" smtClean="0"/>
              <a:t>22/06/2024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954C91-5A2D-935B-2A9E-2A99A757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BD846-6310-D5C8-134F-9EB8DE46F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D17D-E852-486D-B814-971598A2C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610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40CD8-73A1-C19B-85AD-6D3DE3810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DEE3D1-5C07-B88E-FF8E-67669E4BF3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0A6CC-54F6-FE53-A1E6-26ED133E3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6829-DAA5-4C35-8985-90C166CC5E79}" type="datetimeFigureOut">
              <a:rPr lang="en-GB" smtClean="0"/>
              <a:t>22/06/2024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F323F-3D4B-3FC9-AA50-548190483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DBADA-FABD-D21D-CBC9-62501631B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D17D-E852-486D-B814-971598A2C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44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42219-6CB5-B14B-1C31-3491FEFEB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76D33-5FC9-7F3F-3D3A-D633F57D3C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E5FACC-4BB5-AE5E-D8A2-AA7D09548A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DA741C-280E-192E-DD33-56E51098A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6829-DAA5-4C35-8985-90C166CC5E79}" type="datetimeFigureOut">
              <a:rPr lang="en-GB" smtClean="0"/>
              <a:t>22/06/2024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CA2545-22EA-2286-080D-B70089855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507B7D-17A7-5B29-11DC-8EB770DD5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D17D-E852-486D-B814-971598A2C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638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2A2A2-1103-EE1D-8A24-82CB94794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D5B6CB-E990-A5BD-FF39-31D6F847E8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ACA08B-AE03-50A5-492B-B6219635DE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505759-6E73-7C83-6D85-639F1A1501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E92DC7-2D2D-6A07-FF8A-B24AE58F1A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28C952-A14F-F311-090B-F6A36819C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6829-DAA5-4C35-8985-90C166CC5E79}" type="datetimeFigureOut">
              <a:rPr lang="en-GB" smtClean="0"/>
              <a:t>22/06/2024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E70D4E-ED3E-49DB-4781-B11C5F49E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5C654D-2567-6F29-8C1F-8AF7C4689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D17D-E852-486D-B814-971598A2C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12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4D42B-3AD3-4541-9F3B-CCA083BD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84AF16-B687-5288-BA6F-EF6EE6FE6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6829-DAA5-4C35-8985-90C166CC5E79}" type="datetimeFigureOut">
              <a:rPr lang="en-GB" smtClean="0"/>
              <a:t>22/06/2024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7259E2-E09A-6AEF-79A8-3639206C2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A19147-5A03-2F7A-04F7-AB9D71ABA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D17D-E852-486D-B814-971598A2C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944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DAFB56-AD1A-8BBF-5620-A59EB32F2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6829-DAA5-4C35-8985-90C166CC5E79}" type="datetimeFigureOut">
              <a:rPr lang="en-GB" smtClean="0"/>
              <a:t>22/06/2024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0775E7-85B5-970D-9E0D-A24E94510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2D54AA-B268-E03A-2C3E-C0AACBB4D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D17D-E852-486D-B814-971598A2C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648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811CC-C140-097A-E669-B2E4FAB34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78CEE7-0C45-BC1A-BB41-E7D268DC9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D792FC-C188-5777-3DCC-35D6B21139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FD28F1-ACE3-22E6-44A7-3AE8260D0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6829-DAA5-4C35-8985-90C166CC5E79}" type="datetimeFigureOut">
              <a:rPr lang="en-GB" smtClean="0"/>
              <a:t>22/06/2024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0E8482-B1DB-7431-7485-E72A8A36A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453B5-9C82-B391-A82D-5892F69AF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D17D-E852-486D-B814-971598A2C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550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43F43-B347-6CC0-2A6F-7C7F77FD8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55684E-CC06-E76C-705D-589EB35E52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0DAF87-A3A8-4086-36CD-ACCE4BA851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1C1D5F-94EB-6D3A-4269-A4B03B1A9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6829-DAA5-4C35-8985-90C166CC5E79}" type="datetimeFigureOut">
              <a:rPr lang="en-GB" smtClean="0"/>
              <a:t>22/06/2024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D1668D-55DB-D1E3-C0BD-74FD36C6B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938705-E441-53BF-ECF1-522F56F6F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D17D-E852-486D-B814-971598A2C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901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19E37E-3567-D736-C5E8-40A0281F9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752153-5D18-9038-0A26-D4B9473F5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794A2-875F-2240-78E2-872CB9369C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3DC6829-DAA5-4C35-8985-90C166CC5E79}" type="datetimeFigureOut">
              <a:rPr lang="en-GB" smtClean="0"/>
              <a:t>22/06/2024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9312A-7C0D-6447-2C20-2EB858706C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61B4C-9907-D3E1-65AA-F113C4D9FF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6ED17D-E852-486D-B814-971598A2C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71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literature/445564" TargetMode="External"/><Relationship Id="rId3" Type="http://schemas.openxmlformats.org/officeDocument/2006/relationships/image" Target="../media/image25.png"/><Relationship Id="rId7" Type="http://schemas.openxmlformats.org/officeDocument/2006/relationships/hyperlink" Target="https://inspirehep.net/literature/422222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hyperlink" Target="https://link.springer.com/book/10.1007/978-1-4419-0916-9" TargetMode="External"/><Relationship Id="rId5" Type="http://schemas.openxmlformats.org/officeDocument/2006/relationships/image" Target="../media/image27.png"/><Relationship Id="rId10" Type="http://schemas.openxmlformats.org/officeDocument/2006/relationships/hyperlink" Target="https://inspirehep.net/literature/427562" TargetMode="External"/><Relationship Id="rId4" Type="http://schemas.openxmlformats.org/officeDocument/2006/relationships/image" Target="../media/image26.png"/><Relationship Id="rId9" Type="http://schemas.openxmlformats.org/officeDocument/2006/relationships/hyperlink" Target="https://inspirehep.net/literature/446790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B0203-1478-B86B-2E44-B64C174521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Heavy tailed distributions in high energy physics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178636-9E29-1A0E-0C6D-7465CC2707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GB" dirty="0"/>
              <a:t>Nem</a:t>
            </a:r>
            <a:r>
              <a:rPr lang="hu-HU" dirty="0"/>
              <a:t>zetközi Tudományos Napok</a:t>
            </a:r>
          </a:p>
          <a:p>
            <a:r>
              <a:rPr lang="hu-HU" dirty="0"/>
              <a:t>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8135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B4F11751-F3B4-4DE0-8E1E-DAE100CBB7E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19132"/>
                <a:ext cx="10515600" cy="1034967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𝑝𝑎𝑟𝑡</m:t>
                        </m:r>
                      </m:sub>
                    </m:sSub>
                  </m:oMath>
                </a14:m>
                <a:r>
                  <a:rPr lang="en-US" sz="4000" dirty="0"/>
                  <a:t> dependence – PHENIX </a:t>
                </a:r>
                <a:r>
                  <a:rPr lang="en-US" sz="4000" dirty="0" err="1"/>
                  <a:t>Au+Au</a:t>
                </a:r>
                <a:endParaRPr lang="en-US" sz="4000" dirty="0"/>
              </a:p>
            </p:txBody>
          </p:sp>
        </mc:Choice>
        <mc:Fallback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B4F11751-F3B4-4DE0-8E1E-DAE100CBB7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19132"/>
                <a:ext cx="10515600" cy="1034967"/>
              </a:xfrm>
              <a:blipFill>
                <a:blip r:embed="rId2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F5BA2-262A-47A5-9D9C-F2D954EB5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10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19F914C-4830-4160-98E7-531D3C376E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8368" y="1054100"/>
            <a:ext cx="3934672" cy="2856732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E327DD-513F-4815-A9AC-4720889F86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48906" y="1058782"/>
            <a:ext cx="3886220" cy="28473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E6ECDD-88E0-42A0-BA9C-DF81C39FE8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58746" y="3910832"/>
            <a:ext cx="3929896" cy="28567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EA29AC6-8C11-41C0-AD25-C2EC7838C2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647" y="3910832"/>
            <a:ext cx="3942796" cy="28613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BBD5142-1144-44ED-893C-5F81835AD624}"/>
                  </a:ext>
                </a:extLst>
              </p:cNvPr>
              <p:cNvSpPr txBox="1"/>
              <p:nvPr/>
            </p:nvSpPr>
            <p:spPr>
              <a:xfrm>
                <a:off x="8419889" y="1080409"/>
                <a:ext cx="3523871" cy="52915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 exhibits hydro scaling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1&lt;⟨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⟩&lt;2</m:t>
                    </m:r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⟨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S" sz="2400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sz="2400" b="0" dirty="0"/>
                  <a:t>depends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𝑝𝑎𝑟𝑡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 suppressed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The suppression doesn’t depend on centrality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Models can be ruled out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Preliminary results!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Improved, final results very soon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BBD5142-1144-44ED-893C-5F81835AD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9889" y="1080409"/>
                <a:ext cx="3523871" cy="5291513"/>
              </a:xfrm>
              <a:prstGeom prst="rect">
                <a:avLst/>
              </a:prstGeom>
              <a:blipFill>
                <a:blip r:embed="rId7"/>
                <a:stretch>
                  <a:fillRect l="-2249" t="-922" b="-17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8E94FDF8-967C-4A9D-9B1D-C9C17D6B16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39" y="1039095"/>
            <a:ext cx="7856901" cy="57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662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0E51C-4915-8BE4-48D0-061DD7C4B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221"/>
            <a:ext cx="10515600" cy="902619"/>
          </a:xfrm>
        </p:spPr>
        <p:txBody>
          <a:bodyPr/>
          <a:lstStyle/>
          <a:p>
            <a:r>
              <a:rPr lang="en-US" dirty="0"/>
              <a:t>Application in multiplicity measurement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CE6106F-7D83-23D6-3EFC-9B88EE14A9C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05426"/>
                <a:ext cx="10515600" cy="487153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Charged particle multiplicity</a:t>
                </a:r>
              </a:p>
              <a:p>
                <a:pPr lvl="1"/>
                <a:r>
                  <a:rPr lang="en-US" dirty="0"/>
                  <a:t>One of the simplest observable (dealing with positive integers)</a:t>
                </a:r>
              </a:p>
              <a:p>
                <a:r>
                  <a:rPr lang="en-US" dirty="0"/>
                  <a:t>Monte Carlo models having hard time to reproduce them</a:t>
                </a:r>
              </a:p>
              <a:p>
                <a:r>
                  <a:rPr lang="en-US" dirty="0"/>
                  <a:t>Particle creation and the structure of the QCD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KNO scaling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den>
                      </m:f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Ψ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Functional form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 dirty="0"/>
                  <a:t> can be constrained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measurement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Ψ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z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p>
                    </m:sSup>
                  </m:oMath>
                </a14:m>
                <a:r>
                  <a:rPr lang="en-US" dirty="0"/>
                  <a:t> 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⟨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⟩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/>
                  <a:t>  NBD</a:t>
                </a:r>
              </a:p>
              <a:p>
                <a:r>
                  <a:rPr lang="en-US" dirty="0"/>
                  <a:t>A generalization from S. </a:t>
                </a:r>
                <a:r>
                  <a:rPr lang="en-US" dirty="0" err="1"/>
                  <a:t>Hegyi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CE6106F-7D83-23D6-3EFC-9B88EE14A9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05426"/>
                <a:ext cx="10515600" cy="4871537"/>
              </a:xfrm>
              <a:blipFill>
                <a:blip r:embed="rId2"/>
                <a:stretch>
                  <a:fillRect l="-1043" t="-2128" r="-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0634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315CA-4E9A-0D75-81CD-610A8DD57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304"/>
            <a:ext cx="10515600" cy="783891"/>
          </a:xfrm>
        </p:spPr>
        <p:txBody>
          <a:bodyPr/>
          <a:lstStyle/>
          <a:p>
            <a:r>
              <a:rPr lang="en-US" dirty="0"/>
              <a:t>Generalized NBD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23FBD7-1106-14C8-89D2-3959A4D7A2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12921"/>
                <a:ext cx="10515600" cy="5064042"/>
              </a:xfrm>
            </p:spPr>
            <p:txBody>
              <a:bodyPr/>
              <a:lstStyle/>
              <a:p>
                <a:r>
                  <a:rPr lang="en-US" dirty="0"/>
                  <a:t>Let’s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dirty="0"/>
                  <a:t> as a Poisson transform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Ψ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e>
                      </m:nary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d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𝑑𝑧</m:t>
                      </m:r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and let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GB" dirty="0"/>
                  <a:t> be the generalized gamma distribution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Ψ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⁡(−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dirty="0"/>
                  <a:t> restore the gamma distribution</a:t>
                </a:r>
              </a:p>
              <a:p>
                <a:r>
                  <a:rPr lang="en-GB" dirty="0"/>
                  <a:t>It can be shown that the above integral can be expressed as Fox’s H function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23FBD7-1106-14C8-89D2-3959A4D7A2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12921"/>
                <a:ext cx="10515600" cy="5064042"/>
              </a:xfrm>
              <a:blipFill>
                <a:blip r:embed="rId2"/>
                <a:stretch>
                  <a:fillRect l="-1043" t="-21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7619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BBB17-A8DB-F00F-2298-0F14101B7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9749"/>
          </a:xfrm>
        </p:spPr>
        <p:txBody>
          <a:bodyPr/>
          <a:lstStyle/>
          <a:p>
            <a:r>
              <a:rPr lang="en-US" dirty="0"/>
              <a:t>Generalized NBD – Fox’s H function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4EB59C-42EC-7822-D4AD-F30AE2E4D8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63152" y="1217243"/>
                <a:ext cx="4215063" cy="79408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den>
                    </m:f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0,1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1,0</m:t>
                        </m:r>
                      </m:sup>
                    </m:sSubSup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e>
                          </m:mr>
                          <m:mr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den>
                                  </m:f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f>
                                    <m:f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den>
                                  </m:f>
                                </m:e>
                              </m:d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4EB59C-42EC-7822-D4AD-F30AE2E4D8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63152" y="1217243"/>
                <a:ext cx="4215063" cy="79408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3F5862F-AFEA-A3F2-296E-9DFDB61EDA2E}"/>
                  </a:ext>
                </a:extLst>
              </p:cNvPr>
              <p:cNvSpPr txBox="1"/>
              <p:nvPr/>
            </p:nvSpPr>
            <p:spPr>
              <a:xfrm>
                <a:off x="512602" y="4547592"/>
                <a:ext cx="5769142" cy="100976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nary>
                        <m:nary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den>
                              </m:f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begChr m:val="⟨"/>
                                          <m:endChr m:val="⟩"/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den>
                                  </m:f>
                                </m:e>
                              </m:d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den>
                                  </m:f>
                                </m:sup>
                              </m:sSup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3F5862F-AFEA-A3F2-296E-9DFDB61EDA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602" y="4547592"/>
                <a:ext cx="5769142" cy="10097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7F016F4-79A0-8DD9-E3A5-E6A7D6A4916F}"/>
                  </a:ext>
                </a:extLst>
              </p:cNvPr>
              <p:cNvSpPr txBox="1"/>
              <p:nvPr/>
            </p:nvSpPr>
            <p:spPr>
              <a:xfrm>
                <a:off x="913320" y="2379353"/>
                <a:ext cx="4967707" cy="20992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den>
                    </m:f>
                    <m:sSubSup>
                      <m:sSub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1,1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1,1</m:t>
                        </m:r>
                      </m:sup>
                    </m:sSubSup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num>
                          <m:den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den>
                        </m:f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|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e>
                              </m:d>
                            </m:e>
                          </m:mr>
                          <m:mr>
                            <m:e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f>
                                    <m:f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den>
                                  </m:f>
                                </m:e>
                              </m:d>
                            </m:e>
                          </m:mr>
                        </m:m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𝑖𝑓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 0&lt;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US" sz="1800" b="0" dirty="0"/>
                  <a:t> </a:t>
                </a:r>
              </a:p>
              <a:p>
                <a:pPr marL="0" indent="0">
                  <a:buNone/>
                </a:pPr>
                <a:endParaRPr lang="en-GB" sz="18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den>
                    </m:f>
                    <m:sSubSup>
                      <m:sSub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1,1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1,1</m:t>
                        </m:r>
                      </m:sup>
                    </m:sSubSup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num>
                          <m:den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den>
                        </m:f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|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f>
                                    <m:f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,1 </m:t>
                                  </m:r>
                                </m:e>
                              </m:d>
                            </m:e>
                          </m:mr>
                        </m:m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𝑖𝑓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GB" sz="1800" dirty="0"/>
                  <a:t> 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7F016F4-79A0-8DD9-E3A5-E6A7D6A491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320" y="2379353"/>
                <a:ext cx="4967707" cy="20992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D323489-C4E2-8538-0426-85EBC7772D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5" t="7871" r="7881" b="4368"/>
          <a:stretch/>
        </p:blipFill>
        <p:spPr>
          <a:xfrm>
            <a:off x="7688179" y="3838075"/>
            <a:ext cx="4164933" cy="2731170"/>
          </a:xfrm>
          <a:prstGeom prst="rect">
            <a:avLst/>
          </a:prstGeom>
        </p:spPr>
      </p:pic>
      <p:pic>
        <p:nvPicPr>
          <p:cNvPr id="9" name="Picture 8" descr="A graph of colored lines&#10;&#10;Description automatically generated">
            <a:extLst>
              <a:ext uri="{FF2B5EF4-FFF2-40B4-BE49-F238E27FC236}">
                <a16:creationId xmlns:a16="http://schemas.microsoft.com/office/drawing/2014/main" id="{0577E8CB-87D4-C293-C7C9-F04F0824A2A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9" t="7807" r="7682" b="4433"/>
          <a:stretch/>
        </p:blipFill>
        <p:spPr>
          <a:xfrm>
            <a:off x="7688179" y="924278"/>
            <a:ext cx="4168017" cy="27311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DB7194-650A-4627-8E79-40C8D004AC04}"/>
              </a:ext>
            </a:extLst>
          </p:cNvPr>
          <p:cNvSpPr txBox="1"/>
          <p:nvPr/>
        </p:nvSpPr>
        <p:spPr>
          <a:xfrm>
            <a:off x="559468" y="5937584"/>
            <a:ext cx="5321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Details and more applications:</a:t>
            </a:r>
          </a:p>
          <a:p>
            <a:r>
              <a:rPr lang="en-US" dirty="0">
                <a:hlinkClick r:id="rId7"/>
              </a:rPr>
              <a:t>[1]</a:t>
            </a:r>
            <a:r>
              <a:rPr lang="en-US" dirty="0"/>
              <a:t> , </a:t>
            </a:r>
            <a:r>
              <a:rPr lang="en-US" dirty="0">
                <a:hlinkClick r:id="rId8"/>
              </a:rPr>
              <a:t>[2]</a:t>
            </a:r>
            <a:r>
              <a:rPr lang="en-US" dirty="0"/>
              <a:t> , </a:t>
            </a:r>
            <a:r>
              <a:rPr lang="en-US" dirty="0">
                <a:hlinkClick r:id="rId9"/>
              </a:rPr>
              <a:t>[3]</a:t>
            </a:r>
            <a:r>
              <a:rPr lang="en-US" dirty="0"/>
              <a:t> , </a:t>
            </a:r>
            <a:r>
              <a:rPr lang="en-US" dirty="0">
                <a:hlinkClick r:id="rId10"/>
              </a:rPr>
              <a:t>[4]</a:t>
            </a:r>
            <a:r>
              <a:rPr lang="en-US" dirty="0"/>
              <a:t> , </a:t>
            </a:r>
            <a:r>
              <a:rPr lang="en-US" dirty="0">
                <a:hlinkClick r:id="rId11"/>
              </a:rPr>
              <a:t>[5]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8686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13088-41A6-FF8E-809F-12ED418ED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FA8F914-8488-E933-7909-7C764135D1B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More precise measurements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heavy tailed distributions</a:t>
                </a:r>
              </a:p>
              <a:p>
                <a:r>
                  <a:rPr lang="en-GB" dirty="0"/>
                  <a:t>Mathematically more involved but worth it</a:t>
                </a:r>
              </a:p>
              <a:p>
                <a:r>
                  <a:rPr lang="en-GB" dirty="0"/>
                  <a:t>Can give insight to real physics or quantify deviation from expectations</a:t>
                </a:r>
              </a:p>
              <a:p>
                <a:r>
                  <a:rPr lang="en-GB" dirty="0"/>
                  <a:t>Learn it now while everybody </a:t>
                </a:r>
                <a:r>
                  <a:rPr lang="en-GB" dirty="0" err="1"/>
                  <a:t>stucks</a:t>
                </a:r>
                <a:r>
                  <a:rPr lang="en-GB" dirty="0"/>
                  <a:t> with Gauss </a:t>
                </a:r>
                <a:r>
                  <a:rPr lang="en-GB" dirty="0">
                    <a:sym typeface="Wingdings" panose="05000000000000000000" pitchFamily="2" charset="2"/>
                  </a:rPr>
                  <a:t></a:t>
                </a:r>
              </a:p>
              <a:p>
                <a:endParaRPr lang="en-GB" dirty="0">
                  <a:sym typeface="Wingdings" panose="05000000000000000000" pitchFamily="2" charset="2"/>
                </a:endParaRPr>
              </a:p>
              <a:p>
                <a:pPr marL="0" indent="0" algn="ctr">
                  <a:buNone/>
                </a:pPr>
                <a:r>
                  <a:rPr lang="en-GB" dirty="0">
                    <a:sym typeface="Wingdings" panose="05000000000000000000" pitchFamily="2" charset="2"/>
                  </a:rPr>
                  <a:t>Thank you for your attention!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FA8F914-8488-E933-7909-7C764135D1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4125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2D2E9-26C6-4E36-1FB0-326BD061A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A0786-1322-10EC-074C-5E50FCABB1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Stable distributions and their representations</a:t>
            </a:r>
          </a:p>
          <a:p>
            <a:r>
              <a:rPr lang="hu-HU" dirty="0"/>
              <a:t>Application in HBT measurements</a:t>
            </a:r>
          </a:p>
          <a:p>
            <a:r>
              <a:rPr lang="hu-HU" dirty="0"/>
              <a:t>Application in multiplicity measurements</a:t>
            </a:r>
          </a:p>
          <a:p>
            <a:r>
              <a:rPr lang="hu-HU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165076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766F4-5F21-CD29-F56E-84637F079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Stable distributions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8DD6A9-716E-9BE0-7B39-01884B5F808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/>
                  <a:t> to be a random variable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/>
                  <a:t> its independent copies</a:t>
                </a:r>
              </a:p>
              <a:p>
                <a:r>
                  <a:rPr lang="en-GB" dirty="0"/>
                  <a:t>If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𝑐𝑋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holds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dirty="0"/>
                  <a:t> then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GB" dirty="0"/>
                  <a:t> is </a:t>
                </a:r>
                <a:r>
                  <a:rPr lang="en-GB" u="sng" dirty="0"/>
                  <a:t>stable</a:t>
                </a:r>
                <a:r>
                  <a:rPr lang="en-GB" dirty="0"/>
                  <a:t> in the </a:t>
                </a:r>
                <a:r>
                  <a:rPr lang="en-GB" i="1" dirty="0"/>
                  <a:t>broad sense</a:t>
                </a:r>
              </a:p>
              <a:p>
                <a:r>
                  <a:rPr lang="en-GB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 then in the </a:t>
                </a:r>
                <a:r>
                  <a:rPr lang="en-GB" i="1" dirty="0"/>
                  <a:t>strict sense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GB" i="1" dirty="0"/>
                  <a:t> </a:t>
                </a:r>
                <a:r>
                  <a:rPr lang="en-GB" dirty="0"/>
                  <a:t>is symmetric stable if it is symmetrically distributed around 0.</a:t>
                </a:r>
              </a:p>
              <a:p>
                <a:r>
                  <a:rPr lang="en-GB" dirty="0"/>
                  <a:t>Examples: Gaussian, Cauchy, Levy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8DD6A9-716E-9BE0-7B39-01884B5F80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1937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9C27EA-F826-0001-9F1F-78BC1B07F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5400"/>
              <a:t>Examples</a:t>
            </a:r>
            <a:endParaRPr lang="en-GB" sz="5400"/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DFFC1D-A2FD-AE88-0771-240C741E051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0935" y="2807208"/>
                <a:ext cx="4157811" cy="3410712"/>
              </a:xfrm>
            </p:spPr>
            <p:txBody>
              <a:bodyPr anchor="t">
                <a:normAutofit/>
              </a:bodyPr>
              <a:lstStyle/>
              <a:p>
                <a:r>
                  <a:rPr lang="en-GB" sz="1700" dirty="0"/>
                  <a:t>Gaussian: </a:t>
                </a:r>
                <a14:m>
                  <m:oMath xmlns:m="http://schemas.openxmlformats.org/officeDocument/2006/math">
                    <m:r>
                      <a:rPr lang="en-US" sz="1700" b="0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1700" b="0" i="1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sz="1700" b="0" i="1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sz="17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b="0" i="1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sz="1700" b="0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17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700" b="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n-US" sz="17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GB" sz="17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b="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7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700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7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700" b="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700" b="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7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700" b="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r>
                            <a:rPr lang="en-US" sz="1700" b="0" i="1">
                              <a:latin typeface="Cambria Math" panose="02040503050406030204" pitchFamily="18" charset="0"/>
                            </a:rPr>
                            <m:t>𝜎</m:t>
                          </m:r>
                        </m:den>
                      </m:f>
                      <m:func>
                        <m:funcPr>
                          <m:ctrlPr>
                            <a:rPr lang="en-US" sz="1700" b="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700" b="0" i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17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700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700" b="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700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700" b="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700" b="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 sz="1700" b="0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1700" b="0" i="1">
                                              <a:latin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700" b="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700" b="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en-US" sz="1700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700" b="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p>
                                      <m:r>
                                        <a:rPr lang="en-US" sz="1700" b="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1700" dirty="0"/>
              </a:p>
              <a:p>
                <a:endParaRPr lang="en-GB" sz="1700" dirty="0"/>
              </a:p>
              <a:p>
                <a:r>
                  <a:rPr lang="en-GB" sz="1700" dirty="0"/>
                  <a:t>Cauchy: </a:t>
                </a:r>
                <a14:m>
                  <m:oMath xmlns:m="http://schemas.openxmlformats.org/officeDocument/2006/math">
                    <m:r>
                      <a:rPr lang="en-US" sz="1700" b="0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1700" b="0" i="1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sz="1700" b="0" i="1">
                        <a:latin typeface="Cambria Math" panose="02040503050406030204" pitchFamily="18" charset="0"/>
                      </a:rPr>
                      <m:t>𝐶𝑎𝑢𝑐h𝑦</m:t>
                    </m:r>
                    <m:d>
                      <m:dPr>
                        <m:ctrlPr>
                          <a:rPr lang="en-US" sz="17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b="0" i="1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US" sz="17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700" b="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</m:d>
                  </m:oMath>
                </a14:m>
                <a:endParaRPr lang="en-US" sz="1700" b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b="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7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700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7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sz="1700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700" b="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num>
                            <m:den>
                              <m:r>
                                <a:rPr lang="en-US" sz="1700" b="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  <m:r>
                            <a:rPr lang="en-US" sz="1700" b="0" i="1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sz="17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700" b="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17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700" b="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7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700" b="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700" b="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700" b="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700" b="0" i="1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7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700" dirty="0"/>
              </a:p>
              <a:p>
                <a:endParaRPr lang="en-GB" sz="1700" dirty="0"/>
              </a:p>
              <a:p>
                <a:r>
                  <a:rPr lang="en-GB" sz="1700" dirty="0"/>
                  <a:t>Levy: </a:t>
                </a:r>
                <a14:m>
                  <m:oMath xmlns:m="http://schemas.openxmlformats.org/officeDocument/2006/math">
                    <m:r>
                      <a:rPr lang="en-US" sz="1700" b="0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1700" b="0" i="1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sz="1700" b="0" i="1">
                        <a:latin typeface="Cambria Math" panose="02040503050406030204" pitchFamily="18" charset="0"/>
                      </a:rPr>
                      <m:t>𝐿𝑒𝑣𝑦</m:t>
                    </m:r>
                    <m:d>
                      <m:dPr>
                        <m:ctrlPr>
                          <a:rPr lang="en-US" sz="17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b="0" i="1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US" sz="17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700" b="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</m:d>
                  </m:oMath>
                </a14:m>
                <a:endParaRPr lang="en-GB" sz="17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b="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7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700" b="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700" b="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700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700" b="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num>
                            <m:den>
                              <m:r>
                                <a:rPr lang="en-US" sz="17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700" b="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  <m:f>
                        <m:fPr>
                          <m:ctrlPr>
                            <a:rPr lang="en-US" sz="17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700" b="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17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700" b="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700" b="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700" b="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700" b="0" i="1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700" b="0" i="1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p>
                          </m:sSup>
                        </m:den>
                      </m:f>
                      <m:func>
                        <m:funcPr>
                          <m:ctrlPr>
                            <a:rPr lang="en-US" sz="1700" b="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700" b="0" i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17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700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700" b="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700" b="0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num>
                                <m:den>
                                  <m:r>
                                    <a:rPr lang="en-US" sz="1700" b="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d>
                                    <m:dPr>
                                      <m:ctrlPr>
                                        <a:rPr lang="en-US" sz="1700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700" b="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sz="1700" b="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700" b="0" i="1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1700" dirty="0"/>
              </a:p>
              <a:p>
                <a:endParaRPr lang="en-GB" sz="17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DFFC1D-A2FD-AE88-0771-240C741E05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0935" y="2807208"/>
                <a:ext cx="4157811" cy="3410712"/>
              </a:xfrm>
              <a:blipFill>
                <a:blip r:embed="rId2"/>
                <a:stretch>
                  <a:fillRect l="-586" t="-12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graph of normal distribution&#10;&#10;Description automatically generated">
            <a:extLst>
              <a:ext uri="{FF2B5EF4-FFF2-40B4-BE49-F238E27FC236}">
                <a16:creationId xmlns:a16="http://schemas.microsoft.com/office/drawing/2014/main" id="{6C86D39A-0196-1165-B597-A61BD349C5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96" y="1176661"/>
            <a:ext cx="6903720" cy="4504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557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4AA35-D4AE-8914-A0E2-16CED1255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5539"/>
            <a:ext cx="10515600" cy="944730"/>
          </a:xfrm>
        </p:spPr>
        <p:txBody>
          <a:bodyPr/>
          <a:lstStyle/>
          <a:p>
            <a:r>
              <a:rPr lang="en-US" dirty="0"/>
              <a:t>Parametrizations – 1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DA222B0-AEE7-B80A-037C-D4B1B409570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56393"/>
                <a:ext cx="10515600" cy="4351338"/>
              </a:xfrm>
            </p:spPr>
            <p:txBody>
              <a:bodyPr/>
              <a:lstStyle/>
              <a:p>
                <a:r>
                  <a:rPr lang="en-US" dirty="0"/>
                  <a:t>No unique but general formula is known for stable distributions</a:t>
                </a:r>
              </a:p>
              <a:p>
                <a:r>
                  <a:rPr lang="en-US" dirty="0"/>
                  <a:t>The most concrete way is through the characteristic function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func>
                                <m:func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sSup>
                                            <m:sSup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𝛾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</m:sup>
                                          </m:sSup>
                                          <m:d>
                                            <m:dPr>
                                              <m:begChr m:val="|"/>
                                              <m:endChr m:val="|"/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𝑢</m:t>
                                              </m:r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sup>
                                      </m:sSup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1−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  <m:func>
                                            <m:func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2400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tan</m:t>
                                              </m:r>
                                            </m:fName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f>
                                                    <m:fPr>
                                                      <m:ctrlPr>
                                                        <a:rPr lang="en-US" sz="2400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lang="en-US" sz="2400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𝜋𝛼</m:t>
                                                      </m:r>
                                                    </m:num>
                                                    <m:den>
                                                      <m:r>
                                                        <a:rPr lang="en-US" sz="2400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</m:den>
                                                  </m:f>
                                                </m:e>
                                              </m:d>
                                            </m:e>
                                          </m:func>
                                          <m:d>
                                            <m:d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𝑠𝑖𝑔𝑛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𝑢</m:t>
                                                  </m:r>
                                                </m:e>
                                              </m:d>
                                            </m:e>
                                          </m:d>
                                        </m:e>
                                      </m:d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</m:func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≠1</m:t>
                              </m:r>
                            </m:e>
                            <m:e>
                              <m:func>
                                <m:func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</m:d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𝑠𝑖𝑔𝑛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𝑢</m:t>
                                                  </m:r>
                                                </m:e>
                                              </m:d>
                                            </m:e>
                                          </m:d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log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⁡(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e>
                                      </m:d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                  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𝑖𝑓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e>
                              </m:func>
                            </m:e>
                          </m:eqArr>
                        </m:e>
                      </m:d>
                    </m:oMath>
                  </m:oMathPara>
                </a14:m>
                <a:endParaRPr lang="en-US" sz="2400" b="0" dirty="0"/>
              </a:p>
              <a:p>
                <a:endParaRPr lang="en-GB" dirty="0"/>
              </a:p>
              <a:p>
                <a:r>
                  <a:rPr lang="en-GB" dirty="0"/>
                  <a:t>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≤2,   −1≤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≤1,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≥0, 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r>
                  <a:rPr lang="en-GB" dirty="0"/>
                  <a:t>Usual high energy physics application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, </a:t>
                </a:r>
                <a:r>
                  <a:rPr lang="en-GB" dirty="0" err="1"/>
                  <a:t>i</a:t>
                </a:r>
                <a:r>
                  <a:rPr lang="en-GB" dirty="0"/>
                  <a:t>. e.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DA222B0-AEE7-B80A-037C-D4B1B40957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56393"/>
                <a:ext cx="10515600" cy="4351338"/>
              </a:xfrm>
              <a:blipFill>
                <a:blip r:embed="rId2"/>
                <a:stretch>
                  <a:fillRect l="-1043" t="-2525" b="-16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FF4B3FE-5D29-1B4B-05CE-FDDB914D362C}"/>
                  </a:ext>
                </a:extLst>
              </p:cNvPr>
              <p:cNvSpPr txBox="1"/>
              <p:nvPr/>
            </p:nvSpPr>
            <p:spPr>
              <a:xfrm>
                <a:off x="1118937" y="5950749"/>
                <a:ext cx="10130589" cy="603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 ⇒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S</m:t>
                      </m:r>
                      <m:d>
                        <m:dPr>
                          <m:ctrlPr>
                            <a:rPr lang="en-US" sz="3200" b="0" i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,0,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,0;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=∫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𝑖𝑢𝑥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</m:oMath>
                  </m:oMathPara>
                </a14:m>
                <a:endParaRPr lang="en-GB" sz="32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FF4B3FE-5D29-1B4B-05CE-FDDB914D36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8937" y="5950749"/>
                <a:ext cx="10130589" cy="60356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1740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C6D99-16FE-FAEC-F418-381048659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Parametrizations – 2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4A0DD6-76AB-2204-1733-E6F4D2765E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Utilization of Fox’s H-function (generalized hyperbolic functions)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,…,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…,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den>
                      </m:f>
                      <m:nary>
                        <m:naryPr>
                          <m:sup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nary>
                                        <m:naryPr>
                                          <m:chr m:val="∏"/>
                                          <m:limLoc m:val="subSup"/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r>
                                            <m:rPr>
                                              <m:brk m:alnAt="25"/>
                                            </m:r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=1</m:t>
                                          </m:r>
                                        </m:sub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sup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b="0" i="0" smtClean="0">
                                              <a:latin typeface="Cambria Math" panose="02040503050406030204" pitchFamily="18" charset="0"/>
                                            </a:rPr>
                                            <m:t>Γ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𝑏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e>
                                      </m:nary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d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nary>
                                        <m:naryPr>
                                          <m:chr m:val="∏"/>
                                          <m:limLoc m:val="subSup"/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r>
                                            <m:rPr>
                                              <m:brk m:alnAt="25"/>
                                            </m:r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=1</m:t>
                                          </m:r>
                                        </m:sub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p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b="0" i="0" smtClean="0">
                                              <a:latin typeface="Cambria Math" panose="02040503050406030204" pitchFamily="18" charset="0"/>
                                            </a:rPr>
                                            <m:t>Γ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1−</m:t>
                                              </m:r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𝐴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e>
                                      </m:nary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d>
                                </m:e>
                              </m:d>
                            </m:num>
                            <m:den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∏"/>
                                      <m:limLoc m:val="subSup"/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5"/>
                                        </m:r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sub>
                                    <m:sup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sup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nary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∏"/>
                                      <m:limLoc m:val="subSup"/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5"/>
                                        </m:r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sub>
                                    <m:sup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p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nary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den>
                          </m:f>
                        </m:e>
                      </m:nary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Symmetric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) and centralized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) stable distributions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,0,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,0;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𝛼𝛾</m:t>
                          </m:r>
                        </m:den>
                      </m:f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2,2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1,1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den>
                          </m:f>
                        </m:e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den>
                                    </m:f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</m:mr>
                            <m:m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0,1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=…=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𝛼𝛾𝜋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</m:d>
                            </m:e>
                          </m:d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𝜋𝜈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=…=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sup>
                          </m:sSup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𝑥𝑤</m:t>
                                  </m:r>
                                </m:e>
                              </m:d>
                            </m:e>
                          </m:func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𝑑𝑤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4A0DD6-76AB-2204-1733-E6F4D2765E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30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3867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95DC8FEC-E72B-4F5E-907E-49FD18EC3A0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448" y="3113535"/>
            <a:ext cx="5024487" cy="33238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6A55315-062B-4DEE-8AFC-5C0B3F7007E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87648" y="-77075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Levy parametrization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b="1" dirty="0"/>
              </a:p>
            </p:txBody>
          </p:sp>
        </mc:Choice>
        <mc:Fallback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6A55315-062B-4DEE-8AFC-5C0B3F7007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87648" y="-77075"/>
                <a:ext cx="10515600" cy="1325563"/>
              </a:xfrm>
              <a:blipFill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053746"/>
                <a:ext cx="10390739" cy="4750508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/>
                  <a:t>Generalized Gaussian – Levy distribution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∫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𝑖𝑞𝑟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𝑞𝑅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US" sz="2800" dirty="0"/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sz="2800" dirty="0"/>
                  <a:t>: Gaussian,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800" dirty="0"/>
                  <a:t>: Cauchy,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0&lt;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≤2</m:t>
                    </m:r>
                  </m:oMath>
                </a14:m>
                <a:r>
                  <a:rPr lang="en-US" sz="2800" dirty="0"/>
                  <a:t>: Levy</a:t>
                </a:r>
              </a:p>
              <a:p>
                <a:r>
                  <a:rPr lang="en-US" sz="2800" dirty="0"/>
                  <a:t>Assume the source to be Levy!		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d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𝝀</m:t>
                    </m:r>
                    <m:sSup>
                      <m:s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sSup>
                          <m:sSup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𝑹</m:t>
                                </m:r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e>
                            </m:d>
                          </m:e>
                          <m:sup>
                            <m:r>
                              <a:rPr lang="en-US" sz="28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𝜶</m:t>
                            </m:r>
                          </m:sup>
                        </m:sSup>
                      </m:sup>
                    </m:sSup>
                  </m:oMath>
                </a14:m>
                <a:endParaRPr lang="en-US" sz="2800" b="1" dirty="0"/>
              </a:p>
              <a:p>
                <a:endParaRPr lang="en-US" sz="2800" b="1" dirty="0"/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):</m:t>
                    </m:r>
                  </m:oMath>
                </a14:m>
                <a:r>
                  <a:rPr lang="en-US" sz="2800" dirty="0"/>
                  <a:t> core-halo parameter</a:t>
                </a: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: Levy-scale parameter</a:t>
                </a: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: Levy index of stability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053746"/>
                <a:ext cx="10390739" cy="4750508"/>
              </a:xfrm>
              <a:blipFill>
                <a:blip r:embed="rId4"/>
                <a:stretch>
                  <a:fillRect l="-1056" t="-23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DD36C0-3775-4A55-AB32-5D6683340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7</a:t>
            </a:fld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80354C9-D8DE-4790-85C4-B37FBE274CEC}"/>
              </a:ext>
            </a:extLst>
          </p:cNvPr>
          <p:cNvSpPr/>
          <p:nvPr/>
        </p:nvSpPr>
        <p:spPr>
          <a:xfrm>
            <a:off x="7847050" y="2790759"/>
            <a:ext cx="3414817" cy="645552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22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Graphical user interface&#10;&#10;Description automatically generated">
            <a:extLst>
              <a:ext uri="{FF2B5EF4-FFF2-40B4-BE49-F238E27FC236}">
                <a16:creationId xmlns:a16="http://schemas.microsoft.com/office/drawing/2014/main" id="{31D6D6CE-9D7D-424B-81F9-2A4C813498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88" y="1027741"/>
            <a:ext cx="6821084" cy="530982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E5DD61-0B88-41C7-A578-3084E3E42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first results – PHENIX 0-30% </a:t>
            </a:r>
            <a:r>
              <a:rPr lang="en-US" dirty="0" err="1"/>
              <a:t>Au+Au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DA14CA-A116-4F90-8D6F-7CBCD274C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8</a:t>
            </a:fld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A555845-28C1-4B4E-BF15-FA5D6C161C98}"/>
              </a:ext>
            </a:extLst>
          </p:cNvPr>
          <p:cNvSpPr/>
          <p:nvPr/>
        </p:nvSpPr>
        <p:spPr>
          <a:xfrm>
            <a:off x="2139883" y="1649691"/>
            <a:ext cx="1668546" cy="669303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5FF4F8F-A8BF-4D61-B867-5E8D30E1AEE6}"/>
              </a:ext>
            </a:extLst>
          </p:cNvPr>
          <p:cNvSpPr/>
          <p:nvPr/>
        </p:nvSpPr>
        <p:spPr>
          <a:xfrm>
            <a:off x="2139883" y="2897873"/>
            <a:ext cx="1668546" cy="518474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6F1BDEE-900F-447E-874B-9C55A45D3EE1}"/>
                  </a:ext>
                </a:extLst>
              </p:cNvPr>
              <p:cNvSpPr txBox="1"/>
              <p:nvPr/>
            </p:nvSpPr>
            <p:spPr>
              <a:xfrm>
                <a:off x="7777112" y="1253765"/>
                <a:ext cx="3820999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Measured correlation function in 31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dirty="0"/>
                  <a:t> bin with 0-30% cent.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Coulomb correction incorporated into the fit function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≠2</m:t>
                    </m:r>
                  </m:oMath>
                </a14:m>
                <a:r>
                  <a:rPr lang="en-US" sz="2400" dirty="0"/>
                  <a:t>   nor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≠1</m:t>
                    </m:r>
                  </m:oMath>
                </a14:m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The fits are acceptable in terms of confidence level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𝑁𝐷𝐹</m:t>
                    </m:r>
                  </m:oMath>
                </a14:m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Gaussian parametrization cannot describe the data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6F1BDEE-900F-447E-874B-9C55A45D3E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7112" y="1253765"/>
                <a:ext cx="3820999" cy="4524315"/>
              </a:xfrm>
              <a:prstGeom prst="rect">
                <a:avLst/>
              </a:prstGeom>
              <a:blipFill>
                <a:blip r:embed="rId3"/>
                <a:stretch>
                  <a:fillRect l="-2233" t="-1078" r="-2073" b="-2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074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F11751-F3B4-4DE0-8E1E-DAE100CBB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270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The first results – PHENIX 0-30%, </a:t>
            </a:r>
            <a:r>
              <a:rPr lang="en-US" dirty="0" err="1"/>
              <a:t>Au+Au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F5BA2-262A-47A5-9D9C-F2D954EB5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mtClean="0"/>
              <a:t>9</a:t>
            </a:fld>
            <a:endParaRPr lang="en-US"/>
          </a:p>
        </p:txBody>
      </p:sp>
      <p:pic>
        <p:nvPicPr>
          <p:cNvPr id="9" name="Content Placeholder 8" descr="Chart&#10;&#10;Description automatically generated">
            <a:extLst>
              <a:ext uri="{FF2B5EF4-FFF2-40B4-BE49-F238E27FC236}">
                <a16:creationId xmlns:a16="http://schemas.microsoft.com/office/drawing/2014/main" id="{A19F914C-4830-4160-98E7-531D3C376E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02" y="1054100"/>
            <a:ext cx="3986404" cy="2856732"/>
          </a:xfr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81E327DD-513F-4815-A9AC-4720889F86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906" y="1054100"/>
            <a:ext cx="3886220" cy="2856732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B4E6ECDD-88E0-42A0-BA9C-DF81C39FE8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906" y="3910832"/>
            <a:ext cx="3949575" cy="2856732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0EA29AC6-8C11-41C0-AD25-C2EC7838C2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30" y="3910832"/>
            <a:ext cx="3949576" cy="28613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BBD5142-1144-44ED-893C-5F81835AD624}"/>
                  </a:ext>
                </a:extLst>
              </p:cNvPr>
              <p:cNvSpPr txBox="1"/>
              <p:nvPr/>
            </p:nvSpPr>
            <p:spPr>
              <a:xfrm>
                <a:off x="8419890" y="1080409"/>
                <a:ext cx="3664812" cy="56704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 exhibits hydro scaling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1&lt;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&lt;2 , 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≈1.2</m:t>
                    </m:r>
                  </m:oMath>
                </a14:m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 suppressed which compatible with modified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400" dirty="0"/>
                  <a:t> mass in the medium (compared with a resonance model)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New scaling parameter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Interpretation?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Interpretation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400" dirty="0"/>
                  <a:t> 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Let’s see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𝑝𝑎𝑟𝑡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2400" dirty="0"/>
                  <a:t> dependence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BBD5142-1144-44ED-893C-5F81835AD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9890" y="1080409"/>
                <a:ext cx="3664812" cy="5670463"/>
              </a:xfrm>
              <a:prstGeom prst="rect">
                <a:avLst/>
              </a:prstGeom>
              <a:blipFill>
                <a:blip r:embed="rId6"/>
                <a:stretch>
                  <a:fillRect l="-2163" t="-860" r="-41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325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726</Words>
  <Application>Microsoft Office PowerPoint</Application>
  <PresentationFormat>Widescreen</PresentationFormat>
  <Paragraphs>113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Aptos</vt:lpstr>
      <vt:lpstr>Aptos Display</vt:lpstr>
      <vt:lpstr>Arial</vt:lpstr>
      <vt:lpstr>Cambria Math</vt:lpstr>
      <vt:lpstr>Wingdings</vt:lpstr>
      <vt:lpstr>Office Theme</vt:lpstr>
      <vt:lpstr>Heavy tailed distributions in high energy physics</vt:lpstr>
      <vt:lpstr>Outline</vt:lpstr>
      <vt:lpstr>Stable distributions</vt:lpstr>
      <vt:lpstr>Examples</vt:lpstr>
      <vt:lpstr>Parametrizations – 1</vt:lpstr>
      <vt:lpstr>Parametrizations – 2</vt:lpstr>
      <vt:lpstr>Levy parametrization of the C_2</vt:lpstr>
      <vt:lpstr>The first results – PHENIX 0-30% Au+Au</vt:lpstr>
      <vt:lpstr>The first results – PHENIX 0-30%, Au+Au</vt:lpstr>
      <vt:lpstr>N_part dependence – PHENIX Au+Au</vt:lpstr>
      <vt:lpstr>Application in multiplicity measurement</vt:lpstr>
      <vt:lpstr>Generalized NBD</vt:lpstr>
      <vt:lpstr>Generalized NBD – Fox’s H function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Sándor Lökös</dc:creator>
  <cp:lastModifiedBy>Sándor Lökös</cp:lastModifiedBy>
  <cp:revision>2</cp:revision>
  <dcterms:created xsi:type="dcterms:W3CDTF">2024-06-21T22:46:43Z</dcterms:created>
  <dcterms:modified xsi:type="dcterms:W3CDTF">2024-06-22T00:31:00Z</dcterms:modified>
</cp:coreProperties>
</file>