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8"/>
  </p:notesMasterIdLst>
  <p:sldIdLst>
    <p:sldId id="256" r:id="rId2"/>
    <p:sldId id="258" r:id="rId3"/>
    <p:sldId id="257" r:id="rId4"/>
    <p:sldId id="259" r:id="rId5"/>
    <p:sldId id="260" r:id="rId6"/>
    <p:sldId id="283" r:id="rId7"/>
    <p:sldId id="262" r:id="rId8"/>
    <p:sldId id="261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5" r:id="rId18"/>
    <p:sldId id="280" r:id="rId19"/>
    <p:sldId id="271" r:id="rId20"/>
    <p:sldId id="276" r:id="rId21"/>
    <p:sldId id="274" r:id="rId22"/>
    <p:sldId id="277" r:id="rId23"/>
    <p:sldId id="279" r:id="rId24"/>
    <p:sldId id="278" r:id="rId25"/>
    <p:sldId id="282" r:id="rId26"/>
    <p:sldId id="284" r:id="rId27"/>
  </p:sldIdLst>
  <p:sldSz cx="18288000" cy="10287000"/>
  <p:notesSz cx="6858000" cy="9144000"/>
  <p:embeddedFontLst>
    <p:embeddedFont>
      <p:font typeface="Calibri" panose="020F0502020204030204" pitchFamily="34" charset="0"/>
      <p:regular r:id="rId29"/>
      <p:bold r:id="rId30"/>
      <p:italic r:id="rId31"/>
      <p:boldItalic r:id="rId32"/>
    </p:embeddedFont>
    <p:embeddedFont>
      <p:font typeface="Cambria Math" panose="02040503050406030204" pitchFamily="18" charset="0"/>
      <p:regular r:id="rId33"/>
    </p:embeddedFont>
    <p:embeddedFont>
      <p:font typeface="Libre Baskerville" panose="02000000000000000000" pitchFamily="2" charset="0"/>
      <p:regular r:id="rId34"/>
      <p:bold r:id="rId35"/>
      <p:italic r:id="rId3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67206" autoAdjust="0"/>
  </p:normalViewPr>
  <p:slideViewPr>
    <p:cSldViewPr>
      <p:cViewPr>
        <p:scale>
          <a:sx n="50" d="100"/>
          <a:sy n="50" d="100"/>
        </p:scale>
        <p:origin x="1960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5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2.fntdata"/><Relationship Id="rId35" Type="http://schemas.openxmlformats.org/officeDocument/2006/relationships/font" Target="fonts/font7.fntdata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2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60E11D-00DA-124E-BA97-AC051A437F1A}" type="datetimeFigureOut">
              <a:rPr lang="en-GB" smtClean="0"/>
              <a:t>26/06/2024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D95ACC-76E8-A84F-A2EE-A237911DD0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2648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D95ACC-76E8-A84F-A2EE-A237911DD0E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20244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- first tests to see how channels respond to the loads</a:t>
            </a:r>
          </a:p>
          <a:p>
            <a:endParaRPr lang="en-GB" dirty="0"/>
          </a:p>
          <a:p>
            <a:r>
              <a:rPr lang="en-GB" dirty="0"/>
              <a:t>- python script: allows to remotely control oscilloscope and channels and perform measurements</a:t>
            </a:r>
          </a:p>
          <a:p>
            <a:endParaRPr lang="en-GB" dirty="0"/>
          </a:p>
          <a:p>
            <a:r>
              <a:rPr lang="en-GB" dirty="0"/>
              <a:t>used the script:</a:t>
            </a:r>
          </a:p>
          <a:p>
            <a:r>
              <a:rPr lang="en-GB" dirty="0"/>
              <a:t>- module M2 test at 2 different T</a:t>
            </a:r>
          </a:p>
          <a:p>
            <a:endParaRPr lang="en-GB" dirty="0"/>
          </a:p>
          <a:p>
            <a:r>
              <a:rPr lang="en-GB" dirty="0"/>
              <a:t>- same tests on module M6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D95ACC-76E8-A84F-A2EE-A237911DD0E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10956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- chose ramp up parameters 12 (=20ms)  and 101 (=2ms)</a:t>
            </a:r>
          </a:p>
          <a:p>
            <a:r>
              <a:rPr lang="en-GB" dirty="0"/>
              <a:t>- measured channel 1 of module M2 for these ramp up speed</a:t>
            </a:r>
          </a:p>
          <a:p>
            <a:r>
              <a:rPr lang="en-GB" dirty="0"/>
              <a:t>- made measurements for all capacitive loads</a:t>
            </a:r>
          </a:p>
          <a:p>
            <a:endParaRPr lang="en-GB" dirty="0"/>
          </a:p>
          <a:p>
            <a:r>
              <a:rPr lang="en-GB" dirty="0"/>
              <a:t>Current = red, voltage = blue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D95ACC-76E8-A84F-A2EE-A237911DD0E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24113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- idea of python script: use it to test channels of modules </a:t>
            </a:r>
          </a:p>
          <a:p>
            <a:r>
              <a:rPr lang="en-GB" dirty="0"/>
              <a:t>- remote control of oscilloscope: set trigger and panel</a:t>
            </a:r>
          </a:p>
          <a:p>
            <a:r>
              <a:rPr lang="en-GB" dirty="0"/>
              <a:t>- remotely control channels: turn on voltage with desired parameters: output voltage, ramp up parameter, OCP</a:t>
            </a:r>
          </a:p>
          <a:p>
            <a:r>
              <a:rPr lang="en-GB" dirty="0"/>
              <a:t>- plots</a:t>
            </a:r>
          </a:p>
          <a:p>
            <a:r>
              <a:rPr lang="en-GB" dirty="0"/>
              <a:t>- derived ramp up speed same way as before (linear fit between 10% and 90% maximum voltage)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D95ACC-76E8-A84F-A2EE-A237911DD0E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82876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python script now used for module tests on module M2</a:t>
            </a:r>
          </a:p>
          <a:p>
            <a:endParaRPr lang="en-GB" dirty="0"/>
          </a:p>
          <a:p>
            <a:r>
              <a:rPr lang="en-GB" dirty="0"/>
              <a:t>these are the tested parameters</a:t>
            </a:r>
          </a:p>
          <a:p>
            <a:endParaRPr lang="en-GB" dirty="0"/>
          </a:p>
          <a:p>
            <a:r>
              <a:rPr lang="en-GB" dirty="0"/>
              <a:t>12 V -&gt; only for 4 channels (OVP)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D95ACC-76E8-A84F-A2EE-A237911DD0E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61558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- the ide was to test all parameter settings at highest capacitive load</a:t>
            </a:r>
          </a:p>
          <a:p>
            <a:endParaRPr lang="en-GB" dirty="0"/>
          </a:p>
          <a:p>
            <a:r>
              <a:rPr lang="en-GB" dirty="0"/>
              <a:t>- then lower the capacitance for the settings that tripped </a:t>
            </a:r>
          </a:p>
          <a:p>
            <a:endParaRPr lang="en-GB" dirty="0"/>
          </a:p>
          <a:p>
            <a:r>
              <a:rPr lang="en-GB" dirty="0"/>
              <a:t>- again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D95ACC-76E8-A84F-A2EE-A237911DD0ED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99032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RESULTS:</a:t>
            </a:r>
          </a:p>
          <a:p>
            <a:endParaRPr lang="en-GB" dirty="0"/>
          </a:p>
          <a:p>
            <a:r>
              <a:rPr lang="en-GB" dirty="0"/>
              <a:t>- 4 channels showed this really sudden voltage drop before 12 V</a:t>
            </a:r>
          </a:p>
          <a:p>
            <a:r>
              <a:rPr lang="en-GB" dirty="0"/>
              <a:t>- extreme negative current </a:t>
            </a:r>
          </a:p>
          <a:p>
            <a:endParaRPr lang="en-GB" dirty="0"/>
          </a:p>
          <a:p>
            <a:r>
              <a:rPr lang="en-GB" dirty="0"/>
              <a:t>- found out that the OVP was set below 12 V, current from discharge of capacitor</a:t>
            </a:r>
          </a:p>
          <a:p>
            <a:endParaRPr lang="en-GB" dirty="0"/>
          </a:p>
          <a:p>
            <a:r>
              <a:rPr lang="en-GB" dirty="0"/>
              <a:t>-&gt; Continued measurements only for 10, 11 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D95ACC-76E8-A84F-A2EE-A237911DD0ED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09537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RESULTS:</a:t>
            </a:r>
          </a:p>
          <a:p>
            <a:endParaRPr lang="en-GB" dirty="0"/>
          </a:p>
          <a:p>
            <a:r>
              <a:rPr lang="en-GB" dirty="0"/>
              <a:t>all channels showed the same behaviour:</a:t>
            </a:r>
          </a:p>
          <a:p>
            <a:endParaRPr lang="en-GB" dirty="0"/>
          </a:p>
          <a:p>
            <a:r>
              <a:rPr lang="en-GB" dirty="0"/>
              <a:t>- 200 </a:t>
            </a:r>
            <a:r>
              <a:rPr lang="en-GB" dirty="0" err="1"/>
              <a:t>mikroF</a:t>
            </a:r>
            <a:r>
              <a:rPr lang="en-GB" dirty="0"/>
              <a:t> -&gt; faster ramp up speed: two lowest OCP limits trips</a:t>
            </a:r>
          </a:p>
          <a:p>
            <a:r>
              <a:rPr lang="en-GB" dirty="0"/>
              <a:t>- 100 </a:t>
            </a:r>
            <a:r>
              <a:rPr lang="en-GB" dirty="0" err="1"/>
              <a:t>mikroF</a:t>
            </a:r>
            <a:r>
              <a:rPr lang="en-GB" dirty="0"/>
              <a:t> -&gt; lowest OCP limits still trips</a:t>
            </a:r>
          </a:p>
          <a:p>
            <a:r>
              <a:rPr lang="en-GB" dirty="0"/>
              <a:t>- 50 </a:t>
            </a:r>
            <a:r>
              <a:rPr lang="en-GB" dirty="0" err="1"/>
              <a:t>mikroF</a:t>
            </a:r>
            <a:r>
              <a:rPr lang="en-GB" dirty="0"/>
              <a:t> -&gt; all channels turn 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D95ACC-76E8-A84F-A2EE-A237911DD0ED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4298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Example of channel 1 at lowest OCP 0.5 A</a:t>
            </a:r>
          </a:p>
          <a:p>
            <a:endParaRPr lang="en-GB" dirty="0"/>
          </a:p>
          <a:p>
            <a:pPr marL="171450" indent="-171450">
              <a:buFont typeface="Wingdings" pitchFamily="2" charset="2"/>
              <a:buChar char="à"/>
            </a:pPr>
            <a:r>
              <a:rPr lang="en-GB" dirty="0">
                <a:sym typeface="Wingdings" pitchFamily="2" charset="2"/>
              </a:rPr>
              <a:t>Trips at about 1 A</a:t>
            </a:r>
          </a:p>
          <a:p>
            <a:pPr marL="171450" indent="-171450">
              <a:buFont typeface="Wingdings" pitchFamily="2" charset="2"/>
              <a:buChar char="à"/>
            </a:pPr>
            <a:r>
              <a:rPr lang="en-GB" dirty="0">
                <a:sym typeface="Wingdings" pitchFamily="2" charset="2"/>
              </a:rPr>
              <a:t> it should trip; for some period of time OCP disabled (=increased threshold for this time)</a:t>
            </a:r>
          </a:p>
          <a:p>
            <a:pPr marL="171450" indent="-171450">
              <a:buFont typeface="Wingdings" pitchFamily="2" charset="2"/>
              <a:buChar char="à"/>
            </a:pPr>
            <a:r>
              <a:rPr lang="en-GB" dirty="0">
                <a:sym typeface="Wingdings" pitchFamily="2" charset="2"/>
              </a:rPr>
              <a:t>Increased threshold more or less 3 times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D95ACC-76E8-A84F-A2EE-A237911DD0ED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3875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ANOTHER RESULT:</a:t>
            </a:r>
          </a:p>
          <a:p>
            <a:endParaRPr lang="en-GB" dirty="0"/>
          </a:p>
          <a:p>
            <a:r>
              <a:rPr lang="en-GB" dirty="0"/>
              <a:t>Krzysztof helped me to find out that this is because the OVP on this channel is somehow lower than on the other channels</a:t>
            </a:r>
          </a:p>
          <a:p>
            <a:pPr marL="171450" indent="-171450">
              <a:buFont typeface="Wingdings" pitchFamily="2" charset="2"/>
              <a:buChar char="è"/>
            </a:pPr>
            <a:r>
              <a:rPr lang="en-GB" dirty="0"/>
              <a:t>Needs to be checked</a:t>
            </a:r>
          </a:p>
          <a:p>
            <a:pPr marL="171450" indent="-171450">
              <a:buFont typeface="Wingdings" pitchFamily="2" charset="2"/>
              <a:buChar char="è"/>
            </a:pPr>
            <a:r>
              <a:rPr lang="en-GB" dirty="0"/>
              <a:t>Actually requested </a:t>
            </a:r>
            <a:r>
              <a:rPr lang="en-GB" dirty="0" err="1"/>
              <a:t>ovp</a:t>
            </a:r>
            <a:r>
              <a:rPr lang="en-GB" dirty="0"/>
              <a:t> at 11V </a:t>
            </a:r>
            <a:r>
              <a:rPr lang="en-GB" dirty="0">
                <a:sym typeface="Wingdings" pitchFamily="2" charset="2"/>
              </a:rPr>
              <a:t></a:t>
            </a:r>
            <a:r>
              <a:rPr lang="en-GB" b="1" dirty="0">
                <a:sym typeface="Wingdings" pitchFamily="2" charset="2"/>
              </a:rPr>
              <a:t>expected behaviour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D95ACC-76E8-A84F-A2EE-A237911DD0ED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98976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went on performing the same measurements at higher temperature of 50°C</a:t>
            </a:r>
          </a:p>
          <a:p>
            <a:endParaRPr lang="en-GB" dirty="0"/>
          </a:p>
          <a:p>
            <a:r>
              <a:rPr lang="en-GB" dirty="0"/>
              <a:t>- 200 </a:t>
            </a:r>
            <a:r>
              <a:rPr lang="en-GB" dirty="0" err="1"/>
              <a:t>mikroF</a:t>
            </a:r>
            <a:r>
              <a:rPr lang="en-GB" dirty="0"/>
              <a:t> : same behaviour (two lowest OCP fail at higher ramp up speed)</a:t>
            </a:r>
          </a:p>
          <a:p>
            <a:r>
              <a:rPr lang="en-GB" dirty="0"/>
              <a:t>- 100 </a:t>
            </a:r>
            <a:r>
              <a:rPr lang="en-GB" dirty="0" err="1"/>
              <a:t>mikroF</a:t>
            </a:r>
            <a:r>
              <a:rPr lang="en-GB" dirty="0"/>
              <a:t>: 7 channels turned on for every setting</a:t>
            </a:r>
          </a:p>
          <a:p>
            <a:r>
              <a:rPr lang="en-GB" dirty="0"/>
              <a:t>- 50 </a:t>
            </a:r>
            <a:r>
              <a:rPr lang="en-GB" dirty="0" err="1"/>
              <a:t>mikroF</a:t>
            </a:r>
            <a:r>
              <a:rPr lang="en-GB" dirty="0"/>
              <a:t> rest of channels which did not turn on turned on now</a:t>
            </a:r>
          </a:p>
          <a:p>
            <a:endParaRPr lang="en-GB" dirty="0"/>
          </a:p>
          <a:p>
            <a:r>
              <a:rPr lang="en-GB" dirty="0"/>
              <a:t>-&gt; Current readout changes with temperature; OCP slightly higher but enough to </a:t>
            </a:r>
            <a:r>
              <a:rPr lang="en-GB" dirty="0" err="1"/>
              <a:t>runn</a:t>
            </a:r>
            <a:r>
              <a:rPr lang="en-GB" dirty="0"/>
              <a:t> channels at 100 </a:t>
            </a:r>
            <a:r>
              <a:rPr lang="en-GB" dirty="0" err="1"/>
              <a:t>mikroF</a:t>
            </a:r>
            <a:endParaRPr lang="en-GB" dirty="0"/>
          </a:p>
          <a:p>
            <a:endParaRPr lang="en-GB" dirty="0"/>
          </a:p>
          <a:p>
            <a:r>
              <a:rPr lang="en-GB" dirty="0"/>
              <a:t>SO FOR EXAMPLE CHANNEL 3 --&gt; next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D95ACC-76E8-A84F-A2EE-A237911DD0ED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4028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D95ACC-76E8-A84F-A2EE-A237911DD0E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55297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- for example channel 3 tripped at OCP 0.5 for 200 </a:t>
            </a:r>
            <a:r>
              <a:rPr lang="en-GB" dirty="0" err="1"/>
              <a:t>mikroF</a:t>
            </a:r>
            <a:r>
              <a:rPr lang="en-GB" dirty="0"/>
              <a:t> but turned on for 100 </a:t>
            </a:r>
            <a:r>
              <a:rPr lang="en-GB" dirty="0" err="1"/>
              <a:t>mikroF</a:t>
            </a:r>
            <a:endParaRPr lang="en-GB" dirty="0"/>
          </a:p>
          <a:p>
            <a:r>
              <a:rPr lang="en-GB" dirty="0"/>
              <a:t>- at 100 </a:t>
            </a:r>
            <a:r>
              <a:rPr lang="en-GB" dirty="0" err="1"/>
              <a:t>mikroF</a:t>
            </a:r>
            <a:r>
              <a:rPr lang="en-GB" dirty="0"/>
              <a:t> and lower temperature, it did not turn on before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D95ACC-76E8-A84F-A2EE-A237911DD0ED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09028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Channel 12 did not turn on at all</a:t>
            </a:r>
          </a:p>
          <a:p>
            <a:endParaRPr lang="en-GB" dirty="0"/>
          </a:p>
          <a:p>
            <a:r>
              <a:rPr lang="en-GB" dirty="0"/>
              <a:t>for no parameter setting </a:t>
            </a:r>
          </a:p>
          <a:p>
            <a:endParaRPr lang="en-GB" dirty="0"/>
          </a:p>
          <a:p>
            <a:r>
              <a:rPr lang="en-GB" dirty="0">
                <a:sym typeface="Wingdings" pitchFamily="2" charset="2"/>
              </a:rPr>
              <a:t> </a:t>
            </a:r>
            <a:r>
              <a:rPr lang="en-GB" b="1" dirty="0">
                <a:sym typeface="Wingdings" pitchFamily="2" charset="2"/>
              </a:rPr>
              <a:t>It was already known (just confirmed)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D95ACC-76E8-A84F-A2EE-A237911DD0ED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525997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DIFFERENCES VERSUS OTHER CHANNELS</a:t>
            </a:r>
          </a:p>
          <a:p>
            <a:endParaRPr lang="en-GB" dirty="0"/>
          </a:p>
          <a:p>
            <a:r>
              <a:rPr lang="en-GB" dirty="0"/>
              <a:t>- channel 5 failed to turn on for a setting for which it did on module M2</a:t>
            </a:r>
          </a:p>
          <a:p>
            <a:r>
              <a:rPr lang="en-GB" dirty="0"/>
              <a:t>- for all other channels, they turned on under these parameter settings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D95ACC-76E8-A84F-A2EE-A237911DD0ED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906419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- channel 9 did not turn on for OCP 1.5 </a:t>
            </a:r>
            <a:r>
              <a:rPr lang="en-GB" b="1" dirty="0"/>
              <a:t>which it did in all other cases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D95ACC-76E8-A84F-A2EE-A237911DD0ED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474962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 ALSO OBSERVED ABOUT THESE TWO CHANNELS AND CHANNEL 10:</a:t>
            </a:r>
          </a:p>
          <a:p>
            <a:endParaRPr lang="en-GB" dirty="0"/>
          </a:p>
          <a:p>
            <a:r>
              <a:rPr lang="en-GB" dirty="0"/>
              <a:t>- then I also observed higher inrush current for the 3 channels 5, 9, 10</a:t>
            </a:r>
          </a:p>
          <a:p>
            <a:r>
              <a:rPr lang="en-GB" dirty="0"/>
              <a:t>- I don’t know why that is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D95ACC-76E8-A84F-A2EE-A237911DD0ED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991230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D95ACC-76E8-A84F-A2EE-A237911DD0ED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599690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D95ACC-76E8-A84F-A2EE-A237911DD0ED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93839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- the low voltage power supplies are the second step of the updated power distribution chain of the CMS</a:t>
            </a:r>
          </a:p>
          <a:p>
            <a:endParaRPr lang="en-GB" dirty="0"/>
          </a:p>
          <a:p>
            <a:r>
              <a:rPr lang="en-GB" dirty="0"/>
              <a:t>- convert 380 V DC to 12 V DC</a:t>
            </a:r>
          </a:p>
          <a:p>
            <a:endParaRPr lang="en-GB" dirty="0"/>
          </a:p>
          <a:p>
            <a:r>
              <a:rPr lang="en-GB" dirty="0"/>
              <a:t>there are important technical requirements:</a:t>
            </a:r>
          </a:p>
          <a:p>
            <a:endParaRPr lang="en-GB" dirty="0"/>
          </a:p>
          <a:p>
            <a:r>
              <a:rPr lang="en-GB" dirty="0"/>
              <a:t>- located 40 m from front end electronics -&gt; needs to be tolerant to radiation and magnetic field</a:t>
            </a:r>
          </a:p>
          <a:p>
            <a:endParaRPr lang="en-GB" dirty="0"/>
          </a:p>
          <a:p>
            <a:r>
              <a:rPr lang="en-GB" dirty="0"/>
              <a:t>- strict and redundant OVP to protect point of load DC-DC converters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D95ACC-76E8-A84F-A2EE-A237911DD0E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96911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D95ACC-76E8-A84F-A2EE-A237911DD0E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75115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- needed a cable with special output to fit modules (built it with Ashley)</a:t>
            </a:r>
          </a:p>
          <a:p>
            <a:endParaRPr lang="en-GB" dirty="0"/>
          </a:p>
          <a:p>
            <a:r>
              <a:rPr lang="en-GB" dirty="0"/>
              <a:t>- box with two capacitors with a load of 100 </a:t>
            </a:r>
            <a:r>
              <a:rPr lang="en-GB" dirty="0" err="1"/>
              <a:t>mikro</a:t>
            </a:r>
            <a:r>
              <a:rPr lang="en-GB" dirty="0"/>
              <a:t> F, that are connected to banana outputs</a:t>
            </a:r>
          </a:p>
          <a:p>
            <a:endParaRPr lang="en-GB" dirty="0"/>
          </a:p>
          <a:p>
            <a:r>
              <a:rPr lang="en-GB" dirty="0"/>
              <a:t>-&gt; can be connected in 3 ways</a:t>
            </a:r>
          </a:p>
          <a:p>
            <a:endParaRPr lang="en-GB" dirty="0"/>
          </a:p>
          <a:p>
            <a:r>
              <a:rPr lang="en-GB" dirty="0"/>
              <a:t>--&gt; measuring circuit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D95ACC-76E8-A84F-A2EE-A237911DD0E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5135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measurement circuit you can see here</a:t>
            </a:r>
          </a:p>
          <a:p>
            <a:endParaRPr lang="en-GB" dirty="0"/>
          </a:p>
          <a:p>
            <a:r>
              <a:rPr lang="en-GB" dirty="0"/>
              <a:t>- voltage and current were measured by the oscilloscope</a:t>
            </a:r>
          </a:p>
          <a:p>
            <a:r>
              <a:rPr lang="en-GB" dirty="0"/>
              <a:t>- capacitance was either: 50, 100 or 200 </a:t>
            </a:r>
            <a:r>
              <a:rPr lang="en-GB" dirty="0" err="1"/>
              <a:t>mikroF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D95ACC-76E8-A84F-A2EE-A237911DD0E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91198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- WIENER-Control is software allows to operate and monitor the channel of the modules</a:t>
            </a:r>
          </a:p>
          <a:p>
            <a:endParaRPr lang="en-GB" dirty="0"/>
          </a:p>
          <a:p>
            <a:r>
              <a:rPr lang="en-GB" dirty="0"/>
              <a:t>- WIENER-Control only allows to set ramp up parameters which are not given in V/s</a:t>
            </a:r>
          </a:p>
          <a:p>
            <a:r>
              <a:rPr lang="en-GB" dirty="0"/>
              <a:t>- we want ramp up speed and risetime form 10% to 90% max. voltage</a:t>
            </a:r>
          </a:p>
          <a:p>
            <a:r>
              <a:rPr lang="en-GB" dirty="0"/>
              <a:t>-&gt; measured waveforms at ramp up for 13 ramp up parameters from1 to 128 (this range is interesting for operation)</a:t>
            </a:r>
          </a:p>
          <a:p>
            <a:endParaRPr lang="en-GB" dirty="0"/>
          </a:p>
          <a:p>
            <a:r>
              <a:rPr lang="en-GB" dirty="0"/>
              <a:t>- linear fit</a:t>
            </a:r>
          </a:p>
          <a:p>
            <a:endParaRPr lang="en-GB" dirty="0"/>
          </a:p>
          <a:p>
            <a:r>
              <a:rPr lang="en-GB" dirty="0"/>
              <a:t>- obtain information about instantaneous ramp up speed -&gt; resample voltage</a:t>
            </a:r>
          </a:p>
          <a:p>
            <a:r>
              <a:rPr lang="en-GB" dirty="0"/>
              <a:t>- derivative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D95ACC-76E8-A84F-A2EE-A237911DD0E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29621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- now we can use interpolation to choose a ramp up parameter which corresponds to a desired risetime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D95ACC-76E8-A84F-A2EE-A237911DD0E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1195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- fitted plots and derivative</a:t>
            </a:r>
          </a:p>
          <a:p>
            <a:endParaRPr lang="en-GB" dirty="0"/>
          </a:p>
          <a:p>
            <a:r>
              <a:rPr lang="en-GB" dirty="0"/>
              <a:t>- blue : signal</a:t>
            </a:r>
          </a:p>
          <a:p>
            <a:r>
              <a:rPr lang="en-GB" dirty="0"/>
              <a:t>- orange : fit</a:t>
            </a:r>
          </a:p>
          <a:p>
            <a:r>
              <a:rPr lang="en-GB" dirty="0"/>
              <a:t>- red : linear fit -&gt; ramp up speed and risetime</a:t>
            </a:r>
          </a:p>
          <a:p>
            <a:r>
              <a:rPr lang="en-GB" dirty="0"/>
              <a:t>- green lines show the voltage range from 10% to 90% maximum voltage</a:t>
            </a:r>
          </a:p>
          <a:p>
            <a:endParaRPr lang="en-GB" dirty="0"/>
          </a:p>
          <a:p>
            <a:r>
              <a:rPr lang="en-GB" dirty="0"/>
              <a:t>- derivative of filtered signal </a:t>
            </a:r>
          </a:p>
          <a:p>
            <a:r>
              <a:rPr lang="en-GB" dirty="0"/>
              <a:t>- without edges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D95ACC-76E8-A84F-A2EE-A237911DD0E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6542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D5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3283182" y="1089025"/>
            <a:ext cx="11721636" cy="4000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3000" dirty="0">
                <a:solidFill>
                  <a:srgbClr val="000000"/>
                </a:solidFill>
                <a:latin typeface="Libre Baskerville"/>
              </a:rPr>
              <a:t>Semester Project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3283182" y="8858250"/>
            <a:ext cx="11721636" cy="4000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3000" dirty="0">
                <a:solidFill>
                  <a:srgbClr val="000000"/>
                </a:solidFill>
                <a:latin typeface="Libre Baskerville"/>
              </a:rPr>
              <a:t>Tamara Leuthold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AE327F9-6D35-A00F-5E8E-BF8EF4D4B7B2}"/>
              </a:ext>
            </a:extLst>
          </p:cNvPr>
          <p:cNvSpPr txBox="1">
            <a:spLocks/>
          </p:cNvSpPr>
          <p:nvPr/>
        </p:nvSpPr>
        <p:spPr>
          <a:xfrm>
            <a:off x="2989412" y="3543300"/>
            <a:ext cx="12309175" cy="41148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000" b="1" dirty="0">
                <a:solidFill>
                  <a:srgbClr val="000000"/>
                </a:solidFill>
                <a:latin typeface="Libre Baskerville"/>
              </a:rPr>
              <a:t>LVPS capacitive load tests</a:t>
            </a:r>
            <a:endParaRPr lang="en-CH" sz="9000" b="1" dirty="0">
              <a:latin typeface="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04800D56-0E67-C7AE-7198-AAF245DEC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144018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7200" b="1" dirty="0">
                <a:solidFill>
                  <a:srgbClr val="000000"/>
                </a:solidFill>
                <a:latin typeface="Libre Baskerville"/>
              </a:rPr>
              <a:t>Capacitive load measurements</a:t>
            </a:r>
            <a:endParaRPr lang="en-CH" sz="6600" b="1" dirty="0">
              <a:latin typeface="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1E9616D-EB61-4FBF-B51F-CE357E74E3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15621000" cy="8686800"/>
          </a:xfrm>
        </p:spPr>
        <p:txBody>
          <a:bodyPr>
            <a:normAutofit/>
          </a:bodyPr>
          <a:lstStyle/>
          <a:p>
            <a:pPr marL="914400" lvl="2" indent="0">
              <a:buNone/>
            </a:pPr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lvl="2"/>
            <a:r>
              <a:rPr lang="en-US" sz="4000" dirty="0">
                <a:solidFill>
                  <a:srgbClr val="000000"/>
                </a:solidFill>
                <a:latin typeface="Libre Baskerville"/>
              </a:rPr>
              <a:t> First capacitive load tests on channel 1 of  module M2</a:t>
            </a:r>
          </a:p>
          <a:p>
            <a:pPr marL="914400" lvl="2" indent="0">
              <a:buNone/>
            </a:pPr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lvl="2"/>
            <a:r>
              <a:rPr lang="en-US" sz="4000" dirty="0">
                <a:solidFill>
                  <a:srgbClr val="000000"/>
                </a:solidFill>
                <a:latin typeface="Libre Baskerville"/>
              </a:rPr>
              <a:t> Python script</a:t>
            </a:r>
          </a:p>
          <a:p>
            <a:pPr marL="914400" lvl="2" indent="0">
              <a:buNone/>
            </a:pPr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lvl="2"/>
            <a:r>
              <a:rPr lang="en-US" sz="4000" dirty="0">
                <a:solidFill>
                  <a:srgbClr val="000000"/>
                </a:solidFill>
                <a:latin typeface="Libre Baskerville"/>
              </a:rPr>
              <a:t> Module M2 tests at two different temperatures</a:t>
            </a:r>
          </a:p>
          <a:p>
            <a:pPr lvl="2"/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lvl="2"/>
            <a:r>
              <a:rPr lang="en-US" sz="4000" dirty="0">
                <a:solidFill>
                  <a:srgbClr val="000000"/>
                </a:solidFill>
                <a:latin typeface="Libre Baskerville"/>
              </a:rPr>
              <a:t> Module M6 tests</a:t>
            </a:r>
          </a:p>
          <a:p>
            <a:endParaRPr lang="en-CH" sz="4800" dirty="0"/>
          </a:p>
        </p:txBody>
      </p:sp>
    </p:spTree>
    <p:extLst>
      <p:ext uri="{BB962C8B-B14F-4D97-AF65-F5344CB8AC3E}">
        <p14:creationId xmlns:p14="http://schemas.microsoft.com/office/powerpoint/2010/main" val="36319377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04800D56-0E67-C7AE-7198-AAF245DEC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144018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7200" b="1" dirty="0">
                <a:solidFill>
                  <a:srgbClr val="000000"/>
                </a:solidFill>
                <a:latin typeface="Libre Baskerville"/>
              </a:rPr>
              <a:t>Capacitive load measurements</a:t>
            </a:r>
            <a:endParaRPr lang="en-CH" sz="6600" b="1" dirty="0">
              <a:latin typeface="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1E9616D-EB61-4FBF-B51F-CE357E74E3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15544800" cy="8686800"/>
          </a:xfrm>
        </p:spPr>
        <p:txBody>
          <a:bodyPr>
            <a:normAutofit/>
          </a:bodyPr>
          <a:lstStyle/>
          <a:p>
            <a:pPr marL="914400" lvl="2" indent="0">
              <a:buNone/>
            </a:pPr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marL="914400" lvl="2" indent="0">
              <a:buNone/>
            </a:pPr>
            <a:r>
              <a:rPr lang="en-US" sz="4000" dirty="0">
                <a:solidFill>
                  <a:srgbClr val="000000"/>
                </a:solidFill>
                <a:latin typeface="Libre Baskerville"/>
              </a:rPr>
              <a:t>First capacitive load tests on channel 1 of  module M2</a:t>
            </a:r>
          </a:p>
          <a:p>
            <a:pPr marL="914400" lvl="2" indent="0">
              <a:buNone/>
            </a:pPr>
            <a:endParaRPr lang="en-US" sz="4000" dirty="0">
              <a:solidFill>
                <a:srgbClr val="000000"/>
              </a:solidFill>
              <a:latin typeface="Libre Baskerville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A98EE96-FA0B-82F8-D15E-CC347963C8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937" y="3040062"/>
            <a:ext cx="6912000" cy="6912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5D223E0-F0E8-50F1-CA7D-0E7ADF3A6A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3040062"/>
            <a:ext cx="6912000" cy="69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8723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04800D56-0E67-C7AE-7198-AAF245DEC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144018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7200" b="1" dirty="0">
                <a:solidFill>
                  <a:srgbClr val="000000"/>
                </a:solidFill>
                <a:latin typeface="Libre Baskerville"/>
              </a:rPr>
              <a:t>Capacitive load measurements</a:t>
            </a:r>
            <a:endParaRPr lang="en-CH" sz="6600" b="1" dirty="0">
              <a:latin typeface="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1E9616D-EB61-4FBF-B51F-CE357E74E3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15544800" cy="8686800"/>
          </a:xfrm>
        </p:spPr>
        <p:txBody>
          <a:bodyPr>
            <a:normAutofit/>
          </a:bodyPr>
          <a:lstStyle/>
          <a:p>
            <a:pPr marL="914400" lvl="2" indent="0">
              <a:buNone/>
            </a:pPr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marL="914400" lvl="2" indent="0">
              <a:buNone/>
            </a:pPr>
            <a:r>
              <a:rPr lang="en-US" sz="4000" dirty="0">
                <a:solidFill>
                  <a:srgbClr val="000000"/>
                </a:solidFill>
                <a:latin typeface="Libre Baskerville"/>
              </a:rPr>
              <a:t>Python script</a:t>
            </a:r>
          </a:p>
          <a:p>
            <a:pPr marL="914400" lvl="2" indent="0">
              <a:buNone/>
            </a:pPr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lvl="2"/>
            <a:r>
              <a:rPr lang="en-US" sz="4000" dirty="0">
                <a:solidFill>
                  <a:srgbClr val="000000"/>
                </a:solidFill>
                <a:latin typeface="Libre Baskerville"/>
              </a:rPr>
              <a:t> Set trigger and panel settings on oscilloscope remotely</a:t>
            </a:r>
          </a:p>
          <a:p>
            <a:pPr marL="914400" lvl="2" indent="0">
              <a:buNone/>
            </a:pPr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lvl="2"/>
            <a:r>
              <a:rPr lang="en-US" sz="4000" dirty="0">
                <a:solidFill>
                  <a:srgbClr val="000000"/>
                </a:solidFill>
                <a:latin typeface="Libre Baskerville"/>
              </a:rPr>
              <a:t> Remotely turn on channels for chosen parameters (output voltage, ramp up parameter, OCP)</a:t>
            </a:r>
          </a:p>
          <a:p>
            <a:pPr lvl="2"/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lvl="2"/>
            <a:r>
              <a:rPr lang="en-US" sz="4000" dirty="0">
                <a:solidFill>
                  <a:srgbClr val="000000"/>
                </a:solidFill>
                <a:latin typeface="Libre Baskerville"/>
              </a:rPr>
              <a:t> Plot voltage and current waveform and computed ramp up speed for channels that did not trip</a:t>
            </a:r>
          </a:p>
          <a:p>
            <a:pPr marL="914400" lvl="2" indent="0">
              <a:buNone/>
            </a:pPr>
            <a:endParaRPr lang="en-US" sz="4000" dirty="0">
              <a:solidFill>
                <a:srgbClr val="000000"/>
              </a:solidFill>
              <a:latin typeface="Libre Baskerville"/>
            </a:endParaRPr>
          </a:p>
        </p:txBody>
      </p:sp>
    </p:spTree>
    <p:extLst>
      <p:ext uri="{BB962C8B-B14F-4D97-AF65-F5344CB8AC3E}">
        <p14:creationId xmlns:p14="http://schemas.microsoft.com/office/powerpoint/2010/main" val="27728305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04800D56-0E67-C7AE-7198-AAF245DEC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144018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7200" b="1" dirty="0">
                <a:solidFill>
                  <a:srgbClr val="000000"/>
                </a:solidFill>
                <a:latin typeface="Libre Baskerville"/>
              </a:rPr>
              <a:t>Capacitive load measurements</a:t>
            </a:r>
            <a:endParaRPr lang="en-CH" sz="6600" b="1" dirty="0">
              <a:latin typeface="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1E9616D-EB61-4FBF-B51F-CE357E74E3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15544800" cy="8686800"/>
          </a:xfrm>
        </p:spPr>
        <p:txBody>
          <a:bodyPr>
            <a:normAutofit/>
          </a:bodyPr>
          <a:lstStyle/>
          <a:p>
            <a:pPr marL="914400" lvl="2" indent="0">
              <a:buNone/>
            </a:pPr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marL="914400" lvl="2" indent="0">
              <a:buNone/>
            </a:pPr>
            <a:r>
              <a:rPr lang="en-US" sz="4000" dirty="0">
                <a:solidFill>
                  <a:srgbClr val="000000"/>
                </a:solidFill>
                <a:latin typeface="Libre Baskerville"/>
              </a:rPr>
              <a:t>Module M2 tests at two different temperatures</a:t>
            </a:r>
          </a:p>
          <a:p>
            <a:pPr marL="914400" lvl="2" indent="0">
              <a:buNone/>
            </a:pPr>
            <a:endParaRPr lang="en-US" sz="4000" dirty="0">
              <a:solidFill>
                <a:srgbClr val="000000"/>
              </a:solidFill>
              <a:latin typeface="Libre Baskerville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F25A48E-05D3-22C8-722F-5C30DAE27752}"/>
              </a:ext>
            </a:extLst>
          </p:cNvPr>
          <p:cNvSpPr txBox="1"/>
          <p:nvPr/>
        </p:nvSpPr>
        <p:spPr>
          <a:xfrm>
            <a:off x="914400" y="3771900"/>
            <a:ext cx="7391400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  <a:latin typeface="Libre Baskerville"/>
              </a:rPr>
              <a:t> Output voltages: </a:t>
            </a:r>
          </a:p>
          <a:p>
            <a:pPr lvl="2"/>
            <a:endParaRPr lang="en-US" sz="3600" dirty="0">
              <a:solidFill>
                <a:srgbClr val="000000"/>
              </a:solidFill>
              <a:latin typeface="Libre Baskerville"/>
            </a:endParaRPr>
          </a:p>
          <a:p>
            <a:pPr marL="1943100" lvl="3" indent="-5715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0000"/>
                </a:solidFill>
                <a:latin typeface="Libre Baskerville"/>
              </a:rPr>
              <a:t> 10 V</a:t>
            </a:r>
          </a:p>
          <a:p>
            <a:pPr marL="1943100" lvl="3" indent="-5715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0000"/>
                </a:solidFill>
                <a:latin typeface="Libre Baskerville"/>
              </a:rPr>
              <a:t> 11 V</a:t>
            </a:r>
          </a:p>
          <a:p>
            <a:pPr marL="1943100" lvl="3" indent="-5715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0000"/>
                </a:solidFill>
                <a:latin typeface="Libre Baskerville"/>
              </a:rPr>
              <a:t>12 V*</a:t>
            </a:r>
          </a:p>
          <a:p>
            <a:pPr lvl="2"/>
            <a:endParaRPr lang="en-US" sz="3600" dirty="0">
              <a:solidFill>
                <a:srgbClr val="000000"/>
              </a:solidFill>
              <a:latin typeface="Libre Baskerville"/>
            </a:endParaRP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  <a:latin typeface="Libre Baskerville"/>
              </a:rPr>
              <a:t>Ramp up parameters:</a:t>
            </a:r>
          </a:p>
          <a:p>
            <a:pPr lvl="2"/>
            <a:r>
              <a:rPr lang="en-US" sz="3600" dirty="0">
                <a:solidFill>
                  <a:srgbClr val="000000"/>
                </a:solidFill>
                <a:latin typeface="Libre Baskerville"/>
              </a:rPr>
              <a:t> </a:t>
            </a:r>
          </a:p>
          <a:p>
            <a:pPr marL="1943100" lvl="3" indent="-5715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0000"/>
                </a:solidFill>
                <a:latin typeface="Libre Baskerville"/>
              </a:rPr>
              <a:t> 12</a:t>
            </a:r>
          </a:p>
          <a:p>
            <a:pPr marL="1943100" lvl="3" indent="-5715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0000"/>
                </a:solidFill>
                <a:latin typeface="Libre Baskerville"/>
              </a:rPr>
              <a:t> 101</a:t>
            </a:r>
          </a:p>
          <a:p>
            <a:pPr lvl="2"/>
            <a:endParaRPr lang="en-US" sz="3600" dirty="0">
              <a:solidFill>
                <a:srgbClr val="000000"/>
              </a:solidFill>
              <a:latin typeface="Libre Baskerville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D84406-39D5-98D3-E8CD-00BD53F53FBE}"/>
              </a:ext>
            </a:extLst>
          </p:cNvPr>
          <p:cNvSpPr txBox="1"/>
          <p:nvPr/>
        </p:nvSpPr>
        <p:spPr>
          <a:xfrm>
            <a:off x="8302256" y="3771900"/>
            <a:ext cx="9144000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0000"/>
                </a:solidFill>
                <a:latin typeface="Libre Baskerville"/>
              </a:rPr>
              <a:t>OCP limits:</a:t>
            </a:r>
          </a:p>
          <a:p>
            <a:pPr lvl="2"/>
            <a:endParaRPr lang="en-US" sz="3600" dirty="0">
              <a:solidFill>
                <a:srgbClr val="000000"/>
              </a:solidFill>
              <a:latin typeface="Libre Baskerville"/>
            </a:endParaRPr>
          </a:p>
          <a:p>
            <a:pPr marL="1943100" lvl="3" indent="-5715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0000"/>
                </a:solidFill>
                <a:latin typeface="Libre Baskerville"/>
              </a:rPr>
              <a:t>0.5 A</a:t>
            </a:r>
          </a:p>
          <a:p>
            <a:pPr marL="1943100" lvl="3" indent="-5715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0000"/>
                </a:solidFill>
                <a:latin typeface="Libre Baskerville"/>
              </a:rPr>
              <a:t>1 A</a:t>
            </a:r>
          </a:p>
          <a:p>
            <a:pPr marL="1943100" lvl="3" indent="-5715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0000"/>
                </a:solidFill>
                <a:latin typeface="Libre Baskerville"/>
              </a:rPr>
              <a:t>1.5 A</a:t>
            </a:r>
          </a:p>
          <a:p>
            <a:pPr marL="1943100" lvl="3" indent="-5715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0000"/>
                </a:solidFill>
                <a:latin typeface="Libre Baskerville"/>
              </a:rPr>
              <a:t>2.5 A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9F90494-AD15-C58E-C255-91F0042BB6CC}"/>
              </a:ext>
            </a:extLst>
          </p:cNvPr>
          <p:cNvCxnSpPr/>
          <p:nvPr/>
        </p:nvCxnSpPr>
        <p:spPr>
          <a:xfrm>
            <a:off x="8328837" y="3771900"/>
            <a:ext cx="0" cy="59436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66079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04800D56-0E67-C7AE-7198-AAF245DEC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144018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7200" b="1" dirty="0">
                <a:solidFill>
                  <a:srgbClr val="000000"/>
                </a:solidFill>
                <a:latin typeface="Libre Baskerville"/>
              </a:rPr>
              <a:t>Capacitive load measurements</a:t>
            </a:r>
            <a:endParaRPr lang="en-CH" sz="6600" b="1" dirty="0">
              <a:latin typeface="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0E629D5C-C493-852B-C9CD-C05996827AA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15544800" cy="8686800"/>
              </a:xfrm>
            </p:spPr>
            <p:txBody>
              <a:bodyPr>
                <a:normAutofit/>
              </a:bodyPr>
              <a:lstStyle/>
              <a:p>
                <a:pPr marL="914400" lvl="2" indent="0">
                  <a:buNone/>
                </a:pPr>
                <a:endParaRPr lang="en-US" sz="4000" dirty="0">
                  <a:solidFill>
                    <a:srgbClr val="000000"/>
                  </a:solidFill>
                  <a:latin typeface="Libre Baskerville"/>
                </a:endParaRPr>
              </a:p>
              <a:p>
                <a:pPr lvl="2"/>
                <a:r>
                  <a:rPr lang="en-US" sz="4000" dirty="0">
                    <a:solidFill>
                      <a:srgbClr val="000000"/>
                    </a:solidFill>
                    <a:latin typeface="Libre Baskerville"/>
                  </a:rPr>
                  <a:t>  Measure all channels for a capacitive load of </a:t>
                </a:r>
                <a14:m>
                  <m:oMath xmlns:m="http://schemas.openxmlformats.org/officeDocument/2006/math">
                    <m:r>
                      <a:rPr lang="de-CH" sz="44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200 </m:t>
                    </m:r>
                    <m:r>
                      <m:rPr>
                        <m:sty m:val="p"/>
                      </m:rPr>
                      <a:rPr lang="de-CH" sz="44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μF</m:t>
                    </m:r>
                  </m:oMath>
                </a14:m>
                <a:endParaRPr lang="de-CH" sz="4400" b="0" dirty="0">
                  <a:solidFill>
                    <a:srgbClr val="000000"/>
                  </a:solidFill>
                  <a:latin typeface="Libre Baskerville"/>
                </a:endParaRPr>
              </a:p>
              <a:p>
                <a:pPr marL="914400" lvl="2" indent="0">
                  <a:buNone/>
                </a:pPr>
                <a:endParaRPr lang="de-CH" sz="4000" b="0" dirty="0">
                  <a:solidFill>
                    <a:srgbClr val="000000"/>
                  </a:solidFill>
                  <a:latin typeface="Libre Baskerville"/>
                </a:endParaRPr>
              </a:p>
              <a:p>
                <a:pPr lvl="2"/>
                <a:r>
                  <a:rPr lang="en-US" sz="4000" dirty="0">
                    <a:solidFill>
                      <a:srgbClr val="000000"/>
                    </a:solidFill>
                    <a:latin typeface="Libre Baskerville"/>
                  </a:rPr>
                  <a:t> For those parameters for which the channel didn’t manage to turn on, lower capacitance to </a:t>
                </a:r>
                <a14:m>
                  <m:oMath xmlns:m="http://schemas.openxmlformats.org/officeDocument/2006/math">
                    <m:r>
                      <a:rPr lang="de-CH" sz="44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100 </m:t>
                    </m:r>
                    <m:r>
                      <m:rPr>
                        <m:sty m:val="p"/>
                      </m:rPr>
                      <a:rPr lang="de-CH" sz="44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μF</m:t>
                    </m:r>
                  </m:oMath>
                </a14:m>
                <a:endParaRPr lang="de-CH" sz="4400" b="0" dirty="0">
                  <a:solidFill>
                    <a:srgbClr val="000000"/>
                  </a:solidFill>
                  <a:latin typeface="Libre Baskerville"/>
                </a:endParaRPr>
              </a:p>
              <a:p>
                <a:pPr marL="914400" lvl="2" indent="0">
                  <a:buNone/>
                </a:pPr>
                <a:endParaRPr lang="en-US" sz="4000" dirty="0">
                  <a:solidFill>
                    <a:srgbClr val="000000"/>
                  </a:solidFill>
                  <a:latin typeface="Libre Baskerville"/>
                </a:endParaRPr>
              </a:p>
              <a:p>
                <a:pPr lvl="2"/>
                <a:r>
                  <a:rPr lang="en-US" sz="4000" dirty="0">
                    <a:solidFill>
                      <a:srgbClr val="000000"/>
                    </a:solidFill>
                    <a:latin typeface="Libre Baskerville"/>
                  </a:rPr>
                  <a:t> Do the same again for </a:t>
                </a:r>
                <a14:m>
                  <m:oMath xmlns:m="http://schemas.openxmlformats.org/officeDocument/2006/math">
                    <m:r>
                      <a:rPr lang="de-CH" sz="44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50 </m:t>
                    </m:r>
                    <m:r>
                      <m:rPr>
                        <m:sty m:val="p"/>
                      </m:rPr>
                      <a:rPr lang="de-CH" sz="44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μF</m:t>
                    </m:r>
                  </m:oMath>
                </a14:m>
                <a:r>
                  <a:rPr lang="en-US" sz="4400" dirty="0">
                    <a:solidFill>
                      <a:srgbClr val="000000"/>
                    </a:solidFill>
                    <a:latin typeface="Libre Baskerville"/>
                  </a:rPr>
                  <a:t> </a:t>
                </a:r>
                <a:endParaRPr lang="en-US" sz="4000" dirty="0">
                  <a:solidFill>
                    <a:srgbClr val="000000"/>
                  </a:solidFill>
                  <a:latin typeface="Libre Baskerville"/>
                </a:endParaRPr>
              </a:p>
            </p:txBody>
          </p:sp>
        </mc:Choice>
        <mc:Fallback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0E629D5C-C493-852B-C9CD-C05996827AA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15544800" cy="8686800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13337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04800D56-0E67-C7AE-7198-AAF245DEC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144018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7200" b="1" dirty="0">
                <a:solidFill>
                  <a:srgbClr val="000000"/>
                </a:solidFill>
                <a:latin typeface="Libre Baskerville"/>
              </a:rPr>
              <a:t>Capacitive load measurements</a:t>
            </a:r>
            <a:endParaRPr lang="en-CH" sz="6600" b="1" dirty="0">
              <a:latin typeface="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E629D5C-C493-852B-C9CD-C05996827A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8686800"/>
          </a:xfrm>
        </p:spPr>
        <p:txBody>
          <a:bodyPr>
            <a:normAutofit/>
          </a:bodyPr>
          <a:lstStyle/>
          <a:p>
            <a:pPr marL="914400" lvl="2" indent="0">
              <a:buNone/>
            </a:pPr>
            <a:endParaRPr lang="de-CH" sz="4000" dirty="0">
              <a:solidFill>
                <a:srgbClr val="000000"/>
              </a:solidFill>
              <a:latin typeface="Libre Baskerville"/>
            </a:endParaRPr>
          </a:p>
          <a:p>
            <a:pPr lvl="2"/>
            <a:r>
              <a:rPr lang="en-US" sz="4000" dirty="0">
                <a:solidFill>
                  <a:srgbClr val="000000"/>
                </a:solidFill>
                <a:latin typeface="Libre Baskerville"/>
              </a:rPr>
              <a:t> Sudden voltage drop before 12 V was reached</a:t>
            </a:r>
          </a:p>
          <a:p>
            <a:pPr marL="914400" lvl="2" indent="0">
              <a:buNone/>
            </a:pPr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marL="914400" lvl="2" indent="0">
              <a:buNone/>
            </a:pPr>
            <a:r>
              <a:rPr lang="en-US" sz="4000" dirty="0">
                <a:solidFill>
                  <a:srgbClr val="000000"/>
                </a:solidFill>
                <a:latin typeface="Libre Baskerville"/>
              </a:rPr>
              <a:t>-&gt; OVP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E033732-F9A8-90A5-A476-FD5F47CC17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9074" y="2171700"/>
            <a:ext cx="9245600" cy="693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0448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04800D56-0E67-C7AE-7198-AAF245DEC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144018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7200" b="1" dirty="0">
                <a:solidFill>
                  <a:srgbClr val="000000"/>
                </a:solidFill>
                <a:latin typeface="Libre Baskerville"/>
              </a:rPr>
              <a:t>Capacitive load measurements</a:t>
            </a:r>
            <a:endParaRPr lang="en-CH" sz="6600" b="1" dirty="0">
              <a:latin typeface="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0E629D5C-C493-852B-C9CD-C05996827AA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15544800" cy="8686800"/>
              </a:xfrm>
            </p:spPr>
            <p:txBody>
              <a:bodyPr>
                <a:normAutofit/>
              </a:bodyPr>
              <a:lstStyle/>
              <a:p>
                <a:pPr marL="914400" lvl="2" indent="0">
                  <a:buNone/>
                </a:pPr>
                <a:endParaRPr lang="en-US" sz="4000" dirty="0">
                  <a:solidFill>
                    <a:srgbClr val="000000"/>
                  </a:solidFill>
                  <a:latin typeface="Libre Baskerville"/>
                </a:endParaRPr>
              </a:p>
              <a:p>
                <a:pPr marL="914400" lvl="2" indent="0">
                  <a:buNone/>
                </a:pPr>
                <a:r>
                  <a:rPr lang="en-US" sz="4000" dirty="0">
                    <a:solidFill>
                      <a:srgbClr val="000000"/>
                    </a:solidFill>
                    <a:latin typeface="Libre Baskerville"/>
                  </a:rPr>
                  <a:t>Module M2 measurements at room temperature</a:t>
                </a:r>
              </a:p>
              <a:p>
                <a:pPr marL="914400" lvl="2" indent="0">
                  <a:buNone/>
                </a:pPr>
                <a:endParaRPr lang="en-US" sz="4000" dirty="0">
                  <a:solidFill>
                    <a:srgbClr val="000000"/>
                  </a:solidFill>
                  <a:latin typeface="Libre Baskerville"/>
                </a:endParaRPr>
              </a:p>
              <a:p>
                <a:pPr lvl="2"/>
                <a:r>
                  <a:rPr lang="en-US" sz="4000" dirty="0">
                    <a:solidFill>
                      <a:srgbClr val="000000"/>
                    </a:solidFill>
                    <a:latin typeface="Libre Baskerville"/>
                  </a:rPr>
                  <a:t> Load of </a:t>
                </a:r>
                <a14:m>
                  <m:oMath xmlns:m="http://schemas.openxmlformats.org/officeDocument/2006/math">
                    <m:r>
                      <a:rPr lang="de-CH" sz="440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de-CH" sz="44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00</m:t>
                    </m:r>
                    <m:r>
                      <a:rPr lang="de-CH" sz="44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de-CH" sz="44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μF</m:t>
                    </m:r>
                  </m:oMath>
                </a14:m>
                <a:r>
                  <a:rPr lang="en-US" sz="4000" dirty="0">
                    <a:solidFill>
                      <a:srgbClr val="000000"/>
                    </a:solidFill>
                    <a:latin typeface="Libre Baskerville"/>
                  </a:rPr>
                  <a:t> :</a:t>
                </a:r>
              </a:p>
              <a:p>
                <a:pPr lvl="5"/>
                <a:r>
                  <a:rPr lang="en-US" sz="3600" dirty="0">
                    <a:solidFill>
                      <a:srgbClr val="000000"/>
                    </a:solidFill>
                    <a:latin typeface="Libre Baskerville"/>
                  </a:rPr>
                  <a:t>Ramp up parameter 101 and OVP 0.5 A and 1 A fail</a:t>
                </a:r>
              </a:p>
              <a:p>
                <a:pPr lvl="2"/>
                <a:endParaRPr lang="en-US" sz="3600" dirty="0">
                  <a:solidFill>
                    <a:srgbClr val="000000"/>
                  </a:solidFill>
                  <a:latin typeface="Libre Baskerville"/>
                </a:endParaRPr>
              </a:p>
              <a:p>
                <a:pPr lvl="2"/>
                <a:r>
                  <a:rPr lang="en-US" sz="3600" dirty="0">
                    <a:solidFill>
                      <a:srgbClr val="000000"/>
                    </a:solidFill>
                    <a:latin typeface="Libre Baskerville"/>
                  </a:rPr>
                  <a:t> </a:t>
                </a:r>
                <a:r>
                  <a:rPr lang="en-US" sz="4000" dirty="0">
                    <a:solidFill>
                      <a:srgbClr val="000000"/>
                    </a:solidFill>
                    <a:latin typeface="Libre Baskerville"/>
                  </a:rPr>
                  <a:t>Load of </a:t>
                </a:r>
                <a14:m>
                  <m:oMath xmlns:m="http://schemas.openxmlformats.org/officeDocument/2006/math">
                    <m:r>
                      <a:rPr lang="de-CH" sz="44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100 </m:t>
                    </m:r>
                    <m:r>
                      <m:rPr>
                        <m:sty m:val="p"/>
                      </m:rPr>
                      <a:rPr lang="de-CH" sz="44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μF</m:t>
                    </m:r>
                  </m:oMath>
                </a14:m>
                <a:r>
                  <a:rPr lang="en-US" sz="4400" dirty="0">
                    <a:solidFill>
                      <a:srgbClr val="000000"/>
                    </a:solidFill>
                    <a:latin typeface="Libre Baskerville"/>
                  </a:rPr>
                  <a:t> </a:t>
                </a:r>
                <a:r>
                  <a:rPr lang="en-US" sz="4000" dirty="0">
                    <a:solidFill>
                      <a:srgbClr val="000000"/>
                    </a:solidFill>
                    <a:latin typeface="Libre Baskerville"/>
                  </a:rPr>
                  <a:t>:</a:t>
                </a:r>
              </a:p>
              <a:p>
                <a:pPr lvl="5"/>
                <a:r>
                  <a:rPr lang="en-US" sz="3600" dirty="0">
                    <a:solidFill>
                      <a:srgbClr val="000000"/>
                    </a:solidFill>
                    <a:latin typeface="Libre Baskerville"/>
                  </a:rPr>
                  <a:t> Ramp up parameter 101 and OVP 0.5 A still fails</a:t>
                </a:r>
              </a:p>
              <a:p>
                <a:pPr lvl="2"/>
                <a:endParaRPr lang="en-US" sz="4000" dirty="0">
                  <a:solidFill>
                    <a:srgbClr val="000000"/>
                  </a:solidFill>
                  <a:latin typeface="Libre Baskerville"/>
                </a:endParaRPr>
              </a:p>
              <a:p>
                <a:pPr lvl="2"/>
                <a:r>
                  <a:rPr lang="en-US" sz="4000" dirty="0">
                    <a:solidFill>
                      <a:srgbClr val="000000"/>
                    </a:solidFill>
                    <a:latin typeface="Libre Baskerville"/>
                  </a:rPr>
                  <a:t>Load of </a:t>
                </a:r>
                <a14:m>
                  <m:oMath xmlns:m="http://schemas.openxmlformats.org/officeDocument/2006/math">
                    <m:r>
                      <a:rPr lang="de-CH" sz="44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50 </m:t>
                    </m:r>
                    <m:r>
                      <m:rPr>
                        <m:sty m:val="p"/>
                      </m:rPr>
                      <a:rPr lang="de-CH" sz="44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μF</m:t>
                    </m:r>
                  </m:oMath>
                </a14:m>
                <a:r>
                  <a:rPr lang="en-US" sz="4400" dirty="0">
                    <a:solidFill>
                      <a:srgbClr val="000000"/>
                    </a:solidFill>
                    <a:latin typeface="Libre Baskerville"/>
                  </a:rPr>
                  <a:t> </a:t>
                </a:r>
                <a:r>
                  <a:rPr lang="en-US" sz="4000" dirty="0">
                    <a:solidFill>
                      <a:srgbClr val="000000"/>
                    </a:solidFill>
                    <a:latin typeface="Libre Baskerville"/>
                  </a:rPr>
                  <a:t>:</a:t>
                </a:r>
              </a:p>
              <a:p>
                <a:pPr lvl="5"/>
                <a:r>
                  <a:rPr lang="en-US" sz="3600" dirty="0">
                    <a:solidFill>
                      <a:srgbClr val="000000"/>
                    </a:solidFill>
                    <a:latin typeface="Libre Baskerville"/>
                  </a:rPr>
                  <a:t> All channels turn on for all parameter settings</a:t>
                </a:r>
              </a:p>
            </p:txBody>
          </p:sp>
        </mc:Choice>
        <mc:Fallback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0E629D5C-C493-852B-C9CD-C05996827AA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15544800" cy="8686800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133371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04800D56-0E67-C7AE-7198-AAF245DEC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144018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7200" b="1" dirty="0">
                <a:solidFill>
                  <a:srgbClr val="000000"/>
                </a:solidFill>
                <a:latin typeface="Libre Baskerville"/>
              </a:rPr>
              <a:t>Capacitive load measurements</a:t>
            </a:r>
            <a:endParaRPr lang="en-CH" sz="6600" b="1" dirty="0">
              <a:latin typeface="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E629D5C-C493-852B-C9CD-C05996827A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15544800" cy="8686800"/>
          </a:xfrm>
        </p:spPr>
        <p:txBody>
          <a:bodyPr>
            <a:normAutofit/>
          </a:bodyPr>
          <a:lstStyle/>
          <a:p>
            <a:pPr marL="914400" lvl="2" indent="0">
              <a:buNone/>
            </a:pPr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marL="914400" lvl="2" indent="0">
              <a:buNone/>
            </a:pPr>
            <a:r>
              <a:rPr lang="en-US" sz="4000" dirty="0">
                <a:solidFill>
                  <a:srgbClr val="000000"/>
                </a:solidFill>
                <a:latin typeface="Libre Baskerville"/>
              </a:rPr>
              <a:t>Module M2 measurements at room temperature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7A6DF81-D313-9ED0-8404-7255EE2DD9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88800" y="3841861"/>
            <a:ext cx="5842000" cy="43815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139E185-4C62-EFEF-0465-FDB26E4324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3507" y="3848063"/>
            <a:ext cx="5842000" cy="43815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40C65D6-1128-FB25-C7BD-D068F9714F0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767" y="3848063"/>
            <a:ext cx="5842000" cy="43815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FED19380-7B28-9CD5-56ED-28E8CCFFA10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-33080" y="7876068"/>
                <a:ext cx="3928140" cy="198917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914400" lvl="2" indent="0">
                  <a:buFont typeface="Arial" pitchFamily="34" charset="0"/>
                  <a:buNone/>
                </a:pPr>
                <a:endParaRPr lang="en-US" sz="4000" dirty="0">
                  <a:solidFill>
                    <a:srgbClr val="000000"/>
                  </a:solidFill>
                  <a:latin typeface="Libre Baskerville"/>
                </a:endParaRPr>
              </a:p>
              <a:p>
                <a:pPr marL="914400" lvl="2" indent="0">
                  <a:buNone/>
                </a:pPr>
                <a14:m>
                  <m:oMath xmlns:m="http://schemas.openxmlformats.org/officeDocument/2006/math">
                    <m:r>
                      <a:rPr lang="de-CH" sz="40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de-CH" sz="4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00 </m:t>
                    </m:r>
                    <m:r>
                      <m:rPr>
                        <m:sty m:val="p"/>
                      </m:rPr>
                      <a:rPr lang="de-CH" sz="4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μF</m:t>
                    </m:r>
                  </m:oMath>
                </a14:m>
                <a:r>
                  <a:rPr lang="en-US" sz="4000" dirty="0">
                    <a:solidFill>
                      <a:srgbClr val="000000"/>
                    </a:solidFill>
                    <a:latin typeface="Libre Baskerville"/>
                  </a:rPr>
                  <a:t> </a:t>
                </a:r>
                <a:r>
                  <a:rPr lang="en-US" sz="3600" dirty="0">
                    <a:solidFill>
                      <a:srgbClr val="000000"/>
                    </a:solidFill>
                    <a:latin typeface="Libre Baskerville"/>
                  </a:rPr>
                  <a:t>		</a:t>
                </a:r>
                <a:endParaRPr lang="en-US" sz="4000" dirty="0">
                  <a:solidFill>
                    <a:srgbClr val="000000"/>
                  </a:solidFill>
                  <a:latin typeface="Libre Baskerville"/>
                </a:endParaRPr>
              </a:p>
            </p:txBody>
          </p:sp>
        </mc:Choice>
        <mc:Fallback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FED19380-7B28-9CD5-56ED-28E8CCFFA1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3080" y="7876068"/>
                <a:ext cx="3928140" cy="198917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24A3EFBB-CF43-381F-26ED-E0EE72F4995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091274" y="7876068"/>
                <a:ext cx="3928140" cy="198917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914400" lvl="2" indent="0">
                  <a:buFont typeface="Arial" pitchFamily="34" charset="0"/>
                  <a:buNone/>
                </a:pPr>
                <a:endParaRPr lang="en-US" sz="4000" dirty="0">
                  <a:solidFill>
                    <a:srgbClr val="000000"/>
                  </a:solidFill>
                  <a:latin typeface="Libre Baskerville"/>
                </a:endParaRPr>
              </a:p>
              <a:p>
                <a:pPr marL="914400" lvl="2" indent="0">
                  <a:buNone/>
                </a:pPr>
                <a14:m>
                  <m:oMath xmlns:m="http://schemas.openxmlformats.org/officeDocument/2006/math">
                    <m:r>
                      <a:rPr lang="de-CH" sz="400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de-CH" sz="4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00 </m:t>
                    </m:r>
                    <m:r>
                      <m:rPr>
                        <m:sty m:val="p"/>
                      </m:rPr>
                      <a:rPr lang="de-CH" sz="4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μF</m:t>
                    </m:r>
                  </m:oMath>
                </a14:m>
                <a:r>
                  <a:rPr lang="en-US" sz="4000" dirty="0">
                    <a:solidFill>
                      <a:srgbClr val="000000"/>
                    </a:solidFill>
                    <a:latin typeface="Libre Baskerville"/>
                  </a:rPr>
                  <a:t> </a:t>
                </a:r>
                <a:r>
                  <a:rPr lang="en-US" sz="3600" dirty="0">
                    <a:solidFill>
                      <a:srgbClr val="000000"/>
                    </a:solidFill>
                    <a:latin typeface="Libre Baskerville"/>
                  </a:rPr>
                  <a:t>		</a:t>
                </a:r>
                <a:endParaRPr lang="en-US" sz="4000" dirty="0">
                  <a:solidFill>
                    <a:srgbClr val="000000"/>
                  </a:solidFill>
                  <a:latin typeface="Libre Baskerville"/>
                </a:endParaRPr>
              </a:p>
            </p:txBody>
          </p:sp>
        </mc:Choice>
        <mc:Fallback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24A3EFBB-CF43-381F-26ED-E0EE72F499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1274" y="7876068"/>
                <a:ext cx="3928140" cy="198917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171A9167-FD6D-C344-812E-992455CAF2B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327861" y="7878726"/>
                <a:ext cx="3928140" cy="198917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914400" lvl="2" indent="0">
                  <a:buFont typeface="Arial" pitchFamily="34" charset="0"/>
                  <a:buNone/>
                </a:pPr>
                <a:endParaRPr lang="en-US" sz="4000" dirty="0">
                  <a:solidFill>
                    <a:srgbClr val="000000"/>
                  </a:solidFill>
                  <a:latin typeface="Libre Baskerville"/>
                </a:endParaRPr>
              </a:p>
              <a:p>
                <a:pPr marL="914400" lvl="2" indent="0">
                  <a:buNone/>
                </a:pPr>
                <a14:m>
                  <m:oMath xmlns:m="http://schemas.openxmlformats.org/officeDocument/2006/math">
                    <m:r>
                      <a:rPr lang="de-CH" sz="400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5</m:t>
                    </m:r>
                    <m:r>
                      <a:rPr lang="de-CH" sz="4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0 </m:t>
                    </m:r>
                    <m:r>
                      <m:rPr>
                        <m:sty m:val="p"/>
                      </m:rPr>
                      <a:rPr lang="de-CH" sz="4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μF</m:t>
                    </m:r>
                  </m:oMath>
                </a14:m>
                <a:r>
                  <a:rPr lang="en-US" sz="4000" dirty="0">
                    <a:solidFill>
                      <a:srgbClr val="000000"/>
                    </a:solidFill>
                    <a:latin typeface="Libre Baskerville"/>
                  </a:rPr>
                  <a:t> </a:t>
                </a:r>
                <a:r>
                  <a:rPr lang="en-US" sz="3600" dirty="0">
                    <a:solidFill>
                      <a:srgbClr val="000000"/>
                    </a:solidFill>
                    <a:latin typeface="Libre Baskerville"/>
                  </a:rPr>
                  <a:t>		</a:t>
                </a:r>
                <a:endParaRPr lang="en-US" sz="4000" dirty="0">
                  <a:solidFill>
                    <a:srgbClr val="000000"/>
                  </a:solidFill>
                  <a:latin typeface="Libre Baskerville"/>
                </a:endParaRPr>
              </a:p>
            </p:txBody>
          </p:sp>
        </mc:Choice>
        <mc:Fallback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171A9167-FD6D-C344-812E-992455CAF2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27861" y="7878726"/>
                <a:ext cx="3928140" cy="198917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63126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04800D56-0E67-C7AE-7198-AAF245DEC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144018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7200" b="1" dirty="0">
                <a:solidFill>
                  <a:srgbClr val="000000"/>
                </a:solidFill>
                <a:latin typeface="Libre Baskerville"/>
              </a:rPr>
              <a:t>Capacitive load measurements</a:t>
            </a:r>
            <a:endParaRPr lang="en-CH" sz="6600" b="1" dirty="0">
              <a:latin typeface="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E629D5C-C493-852B-C9CD-C05996827A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15544800" cy="8686800"/>
          </a:xfrm>
        </p:spPr>
        <p:txBody>
          <a:bodyPr>
            <a:normAutofit/>
          </a:bodyPr>
          <a:lstStyle/>
          <a:p>
            <a:pPr marL="914400" lvl="2" indent="0">
              <a:buNone/>
            </a:pPr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marL="914400" lvl="2" indent="0">
              <a:buNone/>
            </a:pPr>
            <a:r>
              <a:rPr lang="en-US" sz="4000" dirty="0">
                <a:solidFill>
                  <a:srgbClr val="000000"/>
                </a:solidFill>
                <a:latin typeface="Libre Baskerville"/>
              </a:rPr>
              <a:t>Module M2 measurements at room temperature</a:t>
            </a:r>
          </a:p>
          <a:p>
            <a:pPr marL="914400" lvl="2" indent="0">
              <a:buNone/>
            </a:pPr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lvl="2"/>
            <a:r>
              <a:rPr lang="en-US" sz="4000" dirty="0">
                <a:solidFill>
                  <a:srgbClr val="000000"/>
                </a:solidFill>
                <a:latin typeface="Libre Baskerville"/>
              </a:rPr>
              <a:t> Channel 11 trips for 11 V </a:t>
            </a:r>
          </a:p>
          <a:p>
            <a:pPr marL="914400" lvl="2" indent="0">
              <a:buNone/>
            </a:pPr>
            <a:r>
              <a:rPr lang="en-US" sz="4000" dirty="0">
                <a:solidFill>
                  <a:srgbClr val="000000"/>
                </a:solidFill>
                <a:latin typeface="Libre Baskerville"/>
              </a:rPr>
              <a:t>   and OCP 0.5 A at every </a:t>
            </a:r>
          </a:p>
          <a:p>
            <a:pPr marL="914400" lvl="2" indent="0">
              <a:buNone/>
            </a:pPr>
            <a:r>
              <a:rPr lang="en-US" sz="4000" dirty="0">
                <a:solidFill>
                  <a:srgbClr val="000000"/>
                </a:solidFill>
                <a:latin typeface="Libre Baskerville"/>
              </a:rPr>
              <a:t>   capacitive load</a:t>
            </a:r>
          </a:p>
          <a:p>
            <a:pPr marL="914400" lvl="2" indent="0">
              <a:buNone/>
            </a:pPr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marL="914400" lvl="2" indent="0">
              <a:buNone/>
            </a:pPr>
            <a:r>
              <a:rPr lang="en-US" sz="4000" dirty="0">
                <a:solidFill>
                  <a:srgbClr val="000000"/>
                </a:solidFill>
                <a:latin typeface="Libre Baskerville"/>
              </a:rPr>
              <a:t>   </a:t>
            </a:r>
            <a:r>
              <a:rPr lang="en-US" sz="4000" dirty="0">
                <a:solidFill>
                  <a:srgbClr val="000000"/>
                </a:solidFill>
                <a:latin typeface="Libre Baskerville"/>
                <a:sym typeface="Wingdings" pitchFamily="2" charset="2"/>
              </a:rPr>
              <a:t> OVP lower than for </a:t>
            </a:r>
          </a:p>
          <a:p>
            <a:pPr marL="914400" lvl="2" indent="0">
              <a:buNone/>
            </a:pPr>
            <a:r>
              <a:rPr lang="en-US" sz="4000" dirty="0">
                <a:solidFill>
                  <a:srgbClr val="000000"/>
                </a:solidFill>
                <a:latin typeface="Libre Baskerville"/>
                <a:sym typeface="Wingdings" pitchFamily="2" charset="2"/>
              </a:rPr>
              <a:t>	 other channels</a:t>
            </a:r>
            <a:endParaRPr lang="en-US" sz="3600" dirty="0">
              <a:solidFill>
                <a:srgbClr val="000000"/>
              </a:solidFill>
              <a:latin typeface="Libre Baskerville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BE60BB0-1ED7-6ED2-EEDB-76054F933C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3618000"/>
            <a:ext cx="8160000" cy="61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129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04800D56-0E67-C7AE-7198-AAF245DEC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144018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7200" b="1" dirty="0">
                <a:solidFill>
                  <a:srgbClr val="000000"/>
                </a:solidFill>
                <a:latin typeface="Libre Baskerville"/>
              </a:rPr>
              <a:t>Capacitive load measurements</a:t>
            </a:r>
            <a:endParaRPr lang="en-CH" sz="6600" b="1" dirty="0">
              <a:latin typeface="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0E629D5C-C493-852B-C9CD-C05996827AA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15544800" cy="8686800"/>
              </a:xfrm>
            </p:spPr>
            <p:txBody>
              <a:bodyPr>
                <a:normAutofit fontScale="92500" lnSpcReduction="20000"/>
              </a:bodyPr>
              <a:lstStyle/>
              <a:p>
                <a:pPr marL="914400" lvl="2" indent="0">
                  <a:buNone/>
                </a:pPr>
                <a:endParaRPr lang="en-US" sz="4000" dirty="0">
                  <a:solidFill>
                    <a:srgbClr val="000000"/>
                  </a:solidFill>
                  <a:latin typeface="Libre Baskerville"/>
                </a:endParaRPr>
              </a:p>
              <a:p>
                <a:pPr marL="914400" lvl="2" indent="0">
                  <a:buNone/>
                </a:pPr>
                <a:r>
                  <a:rPr lang="de-CH" sz="4000" dirty="0">
                    <a:solidFill>
                      <a:srgbClr val="000000"/>
                    </a:solidFill>
                    <a:latin typeface="Libre Baskerville"/>
                  </a:rPr>
                  <a:t>Module M2 </a:t>
                </a:r>
                <a:r>
                  <a:rPr lang="en-GB" sz="4000" dirty="0">
                    <a:solidFill>
                      <a:srgbClr val="000000"/>
                    </a:solidFill>
                    <a:latin typeface="Libre Baskerville"/>
                  </a:rPr>
                  <a:t>measurements</a:t>
                </a:r>
                <a:r>
                  <a:rPr lang="de-CH" sz="4000" dirty="0">
                    <a:solidFill>
                      <a:srgbClr val="000000"/>
                    </a:solidFill>
                    <a:latin typeface="Libre Baskerville"/>
                  </a:rPr>
                  <a:t> at </a:t>
                </a:r>
                <a14:m>
                  <m:oMath xmlns:m="http://schemas.openxmlformats.org/officeDocument/2006/math">
                    <m:r>
                      <a:rPr lang="de-CH" sz="440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de-CH" sz="44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50</m:t>
                    </m:r>
                  </m:oMath>
                </a14:m>
                <a:r>
                  <a:rPr lang="en-US" sz="4000" dirty="0">
                    <a:solidFill>
                      <a:srgbClr val="000000"/>
                    </a:solidFill>
                    <a:latin typeface="Libre Baskerville"/>
                  </a:rPr>
                  <a:t>°C</a:t>
                </a:r>
              </a:p>
              <a:p>
                <a:pPr marL="914400" lvl="2" indent="0">
                  <a:buNone/>
                </a:pPr>
                <a:endParaRPr lang="en-US" sz="4000" dirty="0">
                  <a:solidFill>
                    <a:srgbClr val="000000"/>
                  </a:solidFill>
                  <a:latin typeface="Libre Baskerville"/>
                </a:endParaRPr>
              </a:p>
              <a:p>
                <a:pPr lvl="2"/>
                <a:r>
                  <a:rPr lang="en-US" sz="4000" dirty="0">
                    <a:solidFill>
                      <a:srgbClr val="000000"/>
                    </a:solidFill>
                    <a:latin typeface="Libre Baskerville"/>
                  </a:rPr>
                  <a:t> </a:t>
                </a:r>
                <a:r>
                  <a:rPr lang="en-US" sz="4300" dirty="0">
                    <a:solidFill>
                      <a:srgbClr val="000000"/>
                    </a:solidFill>
                    <a:latin typeface="Libre Baskerville"/>
                  </a:rPr>
                  <a:t>Load of </a:t>
                </a:r>
                <a14:m>
                  <m:oMath xmlns:m="http://schemas.openxmlformats.org/officeDocument/2006/math">
                    <m:r>
                      <a:rPr lang="de-CH" sz="48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200 </m:t>
                    </m:r>
                    <m:r>
                      <m:rPr>
                        <m:sty m:val="p"/>
                      </m:rPr>
                      <a:rPr lang="de-CH" sz="48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μF</m:t>
                    </m:r>
                  </m:oMath>
                </a14:m>
                <a:r>
                  <a:rPr lang="en-US" sz="4800" dirty="0">
                    <a:solidFill>
                      <a:srgbClr val="000000"/>
                    </a:solidFill>
                    <a:latin typeface="Libre Baskerville"/>
                  </a:rPr>
                  <a:t> </a:t>
                </a:r>
                <a:r>
                  <a:rPr lang="en-US" sz="4400" dirty="0">
                    <a:solidFill>
                      <a:srgbClr val="000000"/>
                    </a:solidFill>
                    <a:latin typeface="Libre Baskerville"/>
                  </a:rPr>
                  <a:t>:</a:t>
                </a:r>
              </a:p>
              <a:p>
                <a:pPr lvl="5"/>
                <a:r>
                  <a:rPr lang="en-US" sz="4000" dirty="0">
                    <a:solidFill>
                      <a:srgbClr val="000000"/>
                    </a:solidFill>
                    <a:latin typeface="Libre Baskerville"/>
                  </a:rPr>
                  <a:t> No difference to 20°C</a:t>
                </a:r>
              </a:p>
              <a:p>
                <a:pPr lvl="5"/>
                <a:r>
                  <a:rPr lang="en-US" sz="4000" dirty="0">
                    <a:solidFill>
                      <a:srgbClr val="000000"/>
                    </a:solidFill>
                    <a:latin typeface="Libre Baskerville"/>
                  </a:rPr>
                  <a:t> (</a:t>
                </a:r>
                <a:r>
                  <a:rPr lang="en-US" sz="3500" dirty="0">
                    <a:solidFill>
                      <a:srgbClr val="000000"/>
                    </a:solidFill>
                    <a:latin typeface="Libre Baskerville"/>
                  </a:rPr>
                  <a:t>Ramp up parameter 101 and OCP 0.5 A and 1 A fail)</a:t>
                </a:r>
                <a:endParaRPr lang="en-US" sz="4000" dirty="0">
                  <a:solidFill>
                    <a:srgbClr val="000000"/>
                  </a:solidFill>
                  <a:latin typeface="Libre Baskerville"/>
                </a:endParaRPr>
              </a:p>
              <a:p>
                <a:pPr lvl="2"/>
                <a:endParaRPr lang="en-US" sz="4400" dirty="0">
                  <a:solidFill>
                    <a:srgbClr val="000000"/>
                  </a:solidFill>
                  <a:latin typeface="Libre Baskerville"/>
                </a:endParaRPr>
              </a:p>
              <a:p>
                <a:pPr lvl="2"/>
                <a:r>
                  <a:rPr lang="en-US" sz="4300" dirty="0">
                    <a:solidFill>
                      <a:srgbClr val="000000"/>
                    </a:solidFill>
                    <a:latin typeface="Libre Baskerville"/>
                  </a:rPr>
                  <a:t> Load of </a:t>
                </a:r>
                <a14:m>
                  <m:oMath xmlns:m="http://schemas.openxmlformats.org/officeDocument/2006/math">
                    <m:r>
                      <a:rPr lang="de-CH" sz="480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de-CH" sz="48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00 </m:t>
                    </m:r>
                    <m:r>
                      <m:rPr>
                        <m:sty m:val="p"/>
                      </m:rPr>
                      <a:rPr lang="de-CH" sz="48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μF</m:t>
                    </m:r>
                  </m:oMath>
                </a14:m>
                <a:r>
                  <a:rPr lang="en-US" sz="4800" dirty="0">
                    <a:solidFill>
                      <a:srgbClr val="000000"/>
                    </a:solidFill>
                    <a:latin typeface="Libre Baskerville"/>
                  </a:rPr>
                  <a:t> </a:t>
                </a:r>
                <a:r>
                  <a:rPr lang="en-US" sz="4000" dirty="0">
                    <a:solidFill>
                      <a:srgbClr val="000000"/>
                    </a:solidFill>
                    <a:latin typeface="Libre Baskerville"/>
                  </a:rPr>
                  <a:t>:</a:t>
                </a:r>
              </a:p>
              <a:p>
                <a:pPr lvl="5"/>
                <a:r>
                  <a:rPr lang="en-US" sz="3600" dirty="0">
                    <a:solidFill>
                      <a:srgbClr val="000000"/>
                    </a:solidFill>
                    <a:latin typeface="Libre Baskerville"/>
                  </a:rPr>
                  <a:t> Channel 3, 4, 8, 9, 10, 11, 12 turned on at </a:t>
                </a:r>
                <a14:m>
                  <m:oMath xmlns:m="http://schemas.openxmlformats.org/officeDocument/2006/math">
                    <m:r>
                      <a:rPr lang="de-CH" sz="4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100 </m:t>
                    </m:r>
                    <m:r>
                      <m:rPr>
                        <m:sty m:val="p"/>
                      </m:rPr>
                      <a:rPr lang="de-CH" sz="4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μF</m:t>
                    </m:r>
                  </m:oMath>
                </a14:m>
                <a:r>
                  <a:rPr lang="en-US" sz="4000" dirty="0">
                    <a:solidFill>
                      <a:srgbClr val="000000"/>
                    </a:solidFill>
                    <a:latin typeface="Libre Baskerville"/>
                  </a:rPr>
                  <a:t> </a:t>
                </a:r>
                <a:r>
                  <a:rPr lang="en-US" sz="3600" dirty="0">
                    <a:solidFill>
                      <a:srgbClr val="000000"/>
                    </a:solidFill>
                    <a:latin typeface="Libre Baskerville"/>
                  </a:rPr>
                  <a:t>for every parameter setting</a:t>
                </a:r>
              </a:p>
              <a:p>
                <a:pPr lvl="2"/>
                <a:endParaRPr lang="en-US" sz="4000" dirty="0">
                  <a:solidFill>
                    <a:srgbClr val="000000"/>
                  </a:solidFill>
                  <a:latin typeface="Libre Baskerville"/>
                </a:endParaRPr>
              </a:p>
              <a:p>
                <a:pPr lvl="2"/>
                <a:r>
                  <a:rPr lang="en-US" sz="4300" dirty="0">
                    <a:solidFill>
                      <a:srgbClr val="000000"/>
                    </a:solidFill>
                    <a:latin typeface="Libre Baskerville"/>
                  </a:rPr>
                  <a:t> Load of </a:t>
                </a:r>
                <a14:m>
                  <m:oMath xmlns:m="http://schemas.openxmlformats.org/officeDocument/2006/math">
                    <m:r>
                      <a:rPr lang="de-CH" sz="48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50 </m:t>
                    </m:r>
                    <m:r>
                      <m:rPr>
                        <m:sty m:val="p"/>
                      </m:rPr>
                      <a:rPr lang="de-CH" sz="48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μF</m:t>
                    </m:r>
                  </m:oMath>
                </a14:m>
                <a:r>
                  <a:rPr lang="en-US" sz="4800" dirty="0">
                    <a:solidFill>
                      <a:srgbClr val="000000"/>
                    </a:solidFill>
                    <a:latin typeface="Libre Baskerville"/>
                  </a:rPr>
                  <a:t> </a:t>
                </a:r>
                <a:r>
                  <a:rPr lang="en-US" sz="4000" dirty="0">
                    <a:solidFill>
                      <a:srgbClr val="000000"/>
                    </a:solidFill>
                    <a:latin typeface="Libre Baskerville"/>
                  </a:rPr>
                  <a:t>:</a:t>
                </a:r>
              </a:p>
              <a:p>
                <a:pPr lvl="5"/>
                <a:r>
                  <a:rPr lang="en-US" sz="4000" dirty="0">
                    <a:solidFill>
                      <a:srgbClr val="000000"/>
                    </a:solidFill>
                    <a:latin typeface="Libre Baskerville"/>
                  </a:rPr>
                  <a:t>  No difference to 20°C</a:t>
                </a:r>
              </a:p>
              <a:p>
                <a:pPr lvl="5"/>
                <a:r>
                  <a:rPr lang="en-US" sz="3600" dirty="0">
                    <a:solidFill>
                      <a:srgbClr val="000000"/>
                    </a:solidFill>
                    <a:latin typeface="Libre Baskerville"/>
                  </a:rPr>
                  <a:t> (</a:t>
                </a:r>
                <a:r>
                  <a:rPr lang="en-US" sz="3500" dirty="0">
                    <a:solidFill>
                      <a:srgbClr val="000000"/>
                    </a:solidFill>
                    <a:latin typeface="Libre Baskerville"/>
                  </a:rPr>
                  <a:t>All channels turn on for all parameter settings)</a:t>
                </a:r>
              </a:p>
            </p:txBody>
          </p:sp>
        </mc:Choice>
        <mc:Fallback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0E629D5C-C493-852B-C9CD-C05996827AA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15544800" cy="8686800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1085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87977-934A-703C-10F1-13A2EF233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7200" b="1" dirty="0">
                <a:solidFill>
                  <a:srgbClr val="000000"/>
                </a:solidFill>
                <a:latin typeface="Libre Baskerville"/>
              </a:rPr>
              <a:t>Overview</a:t>
            </a:r>
            <a:endParaRPr lang="en-CH" sz="6600" b="1" dirty="0">
              <a:latin typeface="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EE8D09-6A34-2CF9-90C6-84978713F2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16230600" cy="8686800"/>
          </a:xfrm>
        </p:spPr>
        <p:txBody>
          <a:bodyPr>
            <a:normAutofit/>
          </a:bodyPr>
          <a:lstStyle/>
          <a:p>
            <a:r>
              <a:rPr lang="en-US" sz="4400" dirty="0">
                <a:solidFill>
                  <a:srgbClr val="000000"/>
                </a:solidFill>
                <a:latin typeface="Libre Baskerville"/>
              </a:rPr>
              <a:t> LVPS</a:t>
            </a:r>
          </a:p>
          <a:p>
            <a:endParaRPr lang="en-US" sz="2800" dirty="0">
              <a:solidFill>
                <a:srgbClr val="000000"/>
              </a:solidFill>
              <a:latin typeface="Libre Baskerville"/>
            </a:endParaRPr>
          </a:p>
          <a:p>
            <a:r>
              <a:rPr lang="en-US" sz="4400" dirty="0">
                <a:solidFill>
                  <a:srgbClr val="000000"/>
                </a:solidFill>
                <a:latin typeface="Libre Baskerville"/>
              </a:rPr>
              <a:t> Measurement setup</a:t>
            </a:r>
          </a:p>
          <a:p>
            <a:pPr marL="0" indent="0">
              <a:buNone/>
            </a:pPr>
            <a:endParaRPr lang="en-US" sz="2800" dirty="0">
              <a:solidFill>
                <a:srgbClr val="000000"/>
              </a:solidFill>
              <a:latin typeface="Libre Baskerville"/>
            </a:endParaRPr>
          </a:p>
          <a:p>
            <a:r>
              <a:rPr lang="en-US" sz="4400" dirty="0">
                <a:solidFill>
                  <a:srgbClr val="000000"/>
                </a:solidFill>
                <a:latin typeface="Libre Baskerville"/>
              </a:rPr>
              <a:t> Ramp up speed measurements</a:t>
            </a:r>
          </a:p>
          <a:p>
            <a:pPr lvl="2"/>
            <a:r>
              <a:rPr lang="en-US" sz="3600" dirty="0">
                <a:solidFill>
                  <a:srgbClr val="000000"/>
                </a:solidFill>
                <a:latin typeface="Libre Baskerville"/>
              </a:rPr>
              <a:t> Ramp up parameter vs. risetime</a:t>
            </a:r>
          </a:p>
          <a:p>
            <a:pPr lvl="2"/>
            <a:r>
              <a:rPr lang="en-US" sz="3600" dirty="0">
                <a:solidFill>
                  <a:srgbClr val="000000"/>
                </a:solidFill>
                <a:latin typeface="Libre Baskerville"/>
              </a:rPr>
              <a:t> Derivative of ramp up voltage </a:t>
            </a:r>
          </a:p>
          <a:p>
            <a:pPr marL="914400" lvl="2" indent="0">
              <a:buNone/>
            </a:pPr>
            <a:endParaRPr lang="en-US" sz="2800" dirty="0">
              <a:solidFill>
                <a:srgbClr val="000000"/>
              </a:solidFill>
              <a:latin typeface="Libre Baskerville"/>
            </a:endParaRPr>
          </a:p>
          <a:p>
            <a:r>
              <a:rPr lang="en-US" sz="4400" dirty="0">
                <a:solidFill>
                  <a:srgbClr val="000000"/>
                </a:solidFill>
                <a:latin typeface="Libre Baskerville"/>
              </a:rPr>
              <a:t> Capacitive load measurements</a:t>
            </a:r>
          </a:p>
          <a:p>
            <a:pPr lvl="2"/>
            <a:r>
              <a:rPr lang="en-US" sz="3600" dirty="0">
                <a:solidFill>
                  <a:srgbClr val="000000"/>
                </a:solidFill>
                <a:latin typeface="Libre Baskerville"/>
              </a:rPr>
              <a:t> First tests</a:t>
            </a:r>
          </a:p>
          <a:p>
            <a:pPr lvl="2"/>
            <a:r>
              <a:rPr lang="en-US" sz="3600" dirty="0">
                <a:solidFill>
                  <a:srgbClr val="000000"/>
                </a:solidFill>
                <a:latin typeface="Libre Baskerville"/>
              </a:rPr>
              <a:t> Python script</a:t>
            </a:r>
          </a:p>
          <a:p>
            <a:pPr lvl="2"/>
            <a:r>
              <a:rPr lang="en-US" sz="3600" dirty="0">
                <a:solidFill>
                  <a:srgbClr val="000000"/>
                </a:solidFill>
                <a:latin typeface="Libre Baskerville"/>
              </a:rPr>
              <a:t> Capacitive load tests</a:t>
            </a:r>
          </a:p>
          <a:p>
            <a:pPr lvl="2"/>
            <a:endParaRPr lang="en-US" sz="3600" dirty="0">
              <a:solidFill>
                <a:srgbClr val="000000"/>
              </a:solidFill>
              <a:latin typeface="Libre Baskerville"/>
            </a:endParaRPr>
          </a:p>
          <a:p>
            <a:pPr lvl="2"/>
            <a:endParaRPr lang="en-US" sz="3600" dirty="0">
              <a:solidFill>
                <a:srgbClr val="000000"/>
              </a:solidFill>
              <a:latin typeface="Libre Baskerville"/>
            </a:endParaRPr>
          </a:p>
          <a:p>
            <a:pPr lvl="2"/>
            <a:endParaRPr lang="en-US" sz="3600" dirty="0">
              <a:solidFill>
                <a:srgbClr val="000000"/>
              </a:solidFill>
              <a:latin typeface="Libre Baskerville"/>
            </a:endParaRPr>
          </a:p>
          <a:p>
            <a:pPr lvl="2"/>
            <a:endParaRPr lang="en-US" sz="3600" dirty="0">
              <a:solidFill>
                <a:srgbClr val="000000"/>
              </a:solidFill>
              <a:latin typeface="Libre Baskerville"/>
            </a:endParaRPr>
          </a:p>
          <a:p>
            <a:pPr lvl="2"/>
            <a:endParaRPr lang="en-US" sz="3600" dirty="0">
              <a:solidFill>
                <a:srgbClr val="000000"/>
              </a:solidFill>
              <a:latin typeface="Libre Baskerville"/>
            </a:endParaRPr>
          </a:p>
          <a:p>
            <a:endParaRPr lang="en-CH" sz="440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361E1D2-7A8D-4963-CF1C-09613C3C76C9}"/>
              </a:ext>
            </a:extLst>
          </p:cNvPr>
          <p:cNvSpPr txBox="1">
            <a:spLocks/>
          </p:cNvSpPr>
          <p:nvPr/>
        </p:nvSpPr>
        <p:spPr>
          <a:xfrm>
            <a:off x="10172700" y="1635605"/>
            <a:ext cx="16230600" cy="868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dirty="0">
                <a:solidFill>
                  <a:srgbClr val="000000"/>
                </a:solidFill>
                <a:latin typeface="Libre Baskerville"/>
              </a:rPr>
              <a:t> Summary</a:t>
            </a:r>
          </a:p>
          <a:p>
            <a:endParaRPr lang="en-US" sz="2800" dirty="0">
              <a:solidFill>
                <a:srgbClr val="000000"/>
              </a:solidFill>
              <a:latin typeface="Libre Baskerville"/>
            </a:endParaRPr>
          </a:p>
          <a:p>
            <a:pPr lvl="2"/>
            <a:endParaRPr lang="en-US" sz="3600" dirty="0">
              <a:solidFill>
                <a:srgbClr val="000000"/>
              </a:solidFill>
              <a:latin typeface="Libre Baskerville"/>
            </a:endParaRPr>
          </a:p>
          <a:p>
            <a:pPr lvl="2"/>
            <a:endParaRPr lang="en-US" sz="3600" dirty="0">
              <a:solidFill>
                <a:srgbClr val="000000"/>
              </a:solidFill>
              <a:latin typeface="Libre Baskerville"/>
            </a:endParaRPr>
          </a:p>
          <a:p>
            <a:pPr lvl="2"/>
            <a:endParaRPr lang="en-US" sz="3600" dirty="0">
              <a:solidFill>
                <a:srgbClr val="000000"/>
              </a:solidFill>
              <a:latin typeface="Libre Baskerville"/>
            </a:endParaRPr>
          </a:p>
          <a:p>
            <a:pPr lvl="2"/>
            <a:endParaRPr lang="en-US" sz="3600" dirty="0">
              <a:solidFill>
                <a:srgbClr val="000000"/>
              </a:solidFill>
              <a:latin typeface="Libre Baskerville"/>
            </a:endParaRPr>
          </a:p>
          <a:p>
            <a:endParaRPr lang="en-CH" sz="4400" dirty="0"/>
          </a:p>
        </p:txBody>
      </p:sp>
    </p:spTree>
    <p:extLst>
      <p:ext uri="{BB962C8B-B14F-4D97-AF65-F5344CB8AC3E}">
        <p14:creationId xmlns:p14="http://schemas.microsoft.com/office/powerpoint/2010/main" val="31384199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04800D56-0E67-C7AE-7198-AAF245DEC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144018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7200" b="1" dirty="0">
                <a:solidFill>
                  <a:srgbClr val="000000"/>
                </a:solidFill>
                <a:latin typeface="Libre Baskerville"/>
              </a:rPr>
              <a:t>Capacitive load measurements</a:t>
            </a:r>
            <a:endParaRPr lang="en-CH" sz="6600" b="1" dirty="0">
              <a:latin typeface="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0E629D5C-C493-852B-C9CD-C05996827AA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15544800" cy="8686800"/>
              </a:xfrm>
            </p:spPr>
            <p:txBody>
              <a:bodyPr>
                <a:normAutofit/>
              </a:bodyPr>
              <a:lstStyle/>
              <a:p>
                <a:pPr marL="914400" lvl="2" indent="0">
                  <a:buNone/>
                </a:pPr>
                <a:endParaRPr lang="en-US" sz="4000" dirty="0">
                  <a:solidFill>
                    <a:srgbClr val="000000"/>
                  </a:solidFill>
                  <a:latin typeface="Libre Baskerville"/>
                </a:endParaRPr>
              </a:p>
              <a:p>
                <a:pPr marL="914400" lvl="2" indent="0">
                  <a:buNone/>
                </a:pPr>
                <a:r>
                  <a:rPr lang="de-CH" sz="4000" dirty="0">
                    <a:solidFill>
                      <a:srgbClr val="000000"/>
                    </a:solidFill>
                    <a:latin typeface="Libre Baskerville"/>
                  </a:rPr>
                  <a:t>Module M2 </a:t>
                </a:r>
                <a:r>
                  <a:rPr lang="en-GB" sz="4000" dirty="0">
                    <a:solidFill>
                      <a:srgbClr val="000000"/>
                    </a:solidFill>
                    <a:latin typeface="Libre Baskerville"/>
                  </a:rPr>
                  <a:t>measurements</a:t>
                </a:r>
                <a:r>
                  <a:rPr lang="de-CH" sz="4000" dirty="0">
                    <a:solidFill>
                      <a:srgbClr val="000000"/>
                    </a:solidFill>
                    <a:latin typeface="Libre Baskerville"/>
                  </a:rPr>
                  <a:t> at </a:t>
                </a:r>
                <a14:m>
                  <m:oMath xmlns:m="http://schemas.openxmlformats.org/officeDocument/2006/math">
                    <m:r>
                      <a:rPr lang="de-CH" sz="440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de-CH" sz="44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50</m:t>
                    </m:r>
                  </m:oMath>
                </a14:m>
                <a:r>
                  <a:rPr lang="en-US" sz="4000" dirty="0">
                    <a:solidFill>
                      <a:srgbClr val="000000"/>
                    </a:solidFill>
                    <a:latin typeface="Libre Baskerville"/>
                  </a:rPr>
                  <a:t>°C</a:t>
                </a:r>
              </a:p>
            </p:txBody>
          </p:sp>
        </mc:Choice>
        <mc:Fallback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0E629D5C-C493-852B-C9CD-C05996827AA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15544800" cy="8686800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DB5F9E32-9948-FF3A-0A31-D674A64452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0311" y="3254655"/>
            <a:ext cx="7488000" cy="56160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ontent Placeholder 2">
                <a:extLst>
                  <a:ext uri="{FF2B5EF4-FFF2-40B4-BE49-F238E27FC236}">
                    <a16:creationId xmlns:a16="http://schemas.microsoft.com/office/drawing/2014/main" id="{F3C6A7CE-9781-C9D1-59A5-C302DB41FEC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14400" y="8297826"/>
                <a:ext cx="3928140" cy="198917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914400" lvl="2" indent="0">
                  <a:buFont typeface="Arial" pitchFamily="34" charset="0"/>
                  <a:buNone/>
                </a:pPr>
                <a:endParaRPr lang="en-US" sz="4000" dirty="0">
                  <a:solidFill>
                    <a:srgbClr val="000000"/>
                  </a:solidFill>
                  <a:latin typeface="Libre Baskerville"/>
                </a:endParaRPr>
              </a:p>
              <a:p>
                <a:pPr marL="914400" lvl="2" indent="0">
                  <a:buNone/>
                </a:pPr>
                <a14:m>
                  <m:oMath xmlns:m="http://schemas.openxmlformats.org/officeDocument/2006/math">
                    <m:r>
                      <a:rPr lang="de-CH" sz="40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de-CH" sz="4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00 </m:t>
                    </m:r>
                    <m:r>
                      <m:rPr>
                        <m:sty m:val="p"/>
                      </m:rPr>
                      <a:rPr lang="de-CH" sz="4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μF</m:t>
                    </m:r>
                  </m:oMath>
                </a14:m>
                <a:r>
                  <a:rPr lang="en-US" sz="4000" dirty="0">
                    <a:solidFill>
                      <a:srgbClr val="000000"/>
                    </a:solidFill>
                    <a:latin typeface="Libre Baskerville"/>
                  </a:rPr>
                  <a:t> </a:t>
                </a:r>
                <a:r>
                  <a:rPr lang="en-US" sz="3600" dirty="0">
                    <a:solidFill>
                      <a:srgbClr val="000000"/>
                    </a:solidFill>
                    <a:latin typeface="Libre Baskerville"/>
                  </a:rPr>
                  <a:t>		</a:t>
                </a:r>
                <a:endParaRPr lang="en-US" sz="4000" dirty="0">
                  <a:solidFill>
                    <a:srgbClr val="000000"/>
                  </a:solidFill>
                  <a:latin typeface="Libre Baskerville"/>
                </a:endParaRPr>
              </a:p>
            </p:txBody>
          </p:sp>
        </mc:Choice>
        <mc:Fallback>
          <p:sp>
            <p:nvSpPr>
              <p:cNvPr id="13" name="Content Placeholder 2">
                <a:extLst>
                  <a:ext uri="{FF2B5EF4-FFF2-40B4-BE49-F238E27FC236}">
                    <a16:creationId xmlns:a16="http://schemas.microsoft.com/office/drawing/2014/main" id="{F3C6A7CE-9781-C9D1-59A5-C302DB41FE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0" y="8297826"/>
                <a:ext cx="3928140" cy="198917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Content Placeholder 2">
                <a:extLst>
                  <a:ext uri="{FF2B5EF4-FFF2-40B4-BE49-F238E27FC236}">
                    <a16:creationId xmlns:a16="http://schemas.microsoft.com/office/drawing/2014/main" id="{44873BDE-6E04-C438-2843-1BB5963B003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458200" y="8297826"/>
                <a:ext cx="3928140" cy="198917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914400" lvl="2" indent="0">
                  <a:buFont typeface="Arial" pitchFamily="34" charset="0"/>
                  <a:buNone/>
                </a:pPr>
                <a:endParaRPr lang="en-US" sz="4000" dirty="0">
                  <a:solidFill>
                    <a:srgbClr val="000000"/>
                  </a:solidFill>
                  <a:latin typeface="Libre Baskerville"/>
                </a:endParaRPr>
              </a:p>
              <a:p>
                <a:pPr marL="914400" lvl="2" indent="0">
                  <a:buNone/>
                </a:pPr>
                <a14:m>
                  <m:oMath xmlns:m="http://schemas.openxmlformats.org/officeDocument/2006/math">
                    <m:r>
                      <a:rPr lang="de-CH" sz="400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de-CH" sz="4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00 </m:t>
                    </m:r>
                    <m:r>
                      <m:rPr>
                        <m:sty m:val="p"/>
                      </m:rPr>
                      <a:rPr lang="de-CH" sz="4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μF</m:t>
                    </m:r>
                  </m:oMath>
                </a14:m>
                <a:r>
                  <a:rPr lang="en-US" sz="4000" dirty="0">
                    <a:solidFill>
                      <a:srgbClr val="000000"/>
                    </a:solidFill>
                    <a:latin typeface="Libre Baskerville"/>
                  </a:rPr>
                  <a:t> </a:t>
                </a:r>
                <a:r>
                  <a:rPr lang="en-US" sz="3600" dirty="0">
                    <a:solidFill>
                      <a:srgbClr val="000000"/>
                    </a:solidFill>
                    <a:latin typeface="Libre Baskerville"/>
                  </a:rPr>
                  <a:t>		</a:t>
                </a:r>
                <a:endParaRPr lang="en-US" sz="4000" dirty="0">
                  <a:solidFill>
                    <a:srgbClr val="000000"/>
                  </a:solidFill>
                  <a:latin typeface="Libre Baskerville"/>
                </a:endParaRPr>
              </a:p>
            </p:txBody>
          </p:sp>
        </mc:Choice>
        <mc:Fallback>
          <p:sp>
            <p:nvSpPr>
              <p:cNvPr id="14" name="Content Placeholder 2">
                <a:extLst>
                  <a:ext uri="{FF2B5EF4-FFF2-40B4-BE49-F238E27FC236}">
                    <a16:creationId xmlns:a16="http://schemas.microsoft.com/office/drawing/2014/main" id="{44873BDE-6E04-C438-2843-1BB5963B00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58200" y="8297826"/>
                <a:ext cx="3928140" cy="198917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61C469EB-59FC-E43B-8550-2DCBA06A67B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9691" y="3254655"/>
            <a:ext cx="7488000" cy="56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9512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04800D56-0E67-C7AE-7198-AAF245DEC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144018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7200" b="1" dirty="0">
                <a:solidFill>
                  <a:srgbClr val="000000"/>
                </a:solidFill>
                <a:latin typeface="Libre Baskerville"/>
              </a:rPr>
              <a:t>Capacitive load measurements</a:t>
            </a:r>
            <a:endParaRPr lang="en-CH" sz="6600" b="1" dirty="0">
              <a:latin typeface="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E629D5C-C493-852B-C9CD-C05996827A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15544800" cy="8686800"/>
          </a:xfrm>
        </p:spPr>
        <p:txBody>
          <a:bodyPr>
            <a:normAutofit/>
          </a:bodyPr>
          <a:lstStyle/>
          <a:p>
            <a:pPr marL="914400" lvl="2" indent="0">
              <a:buNone/>
            </a:pPr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marL="914400" lvl="2" indent="0">
              <a:buNone/>
            </a:pPr>
            <a:r>
              <a:rPr lang="en-US" sz="4000" dirty="0">
                <a:solidFill>
                  <a:srgbClr val="000000"/>
                </a:solidFill>
                <a:latin typeface="Libre Baskerville"/>
              </a:rPr>
              <a:t>Module M6 measurements at room temperature</a:t>
            </a:r>
          </a:p>
          <a:p>
            <a:pPr marL="914400" lvl="2" indent="0">
              <a:buNone/>
            </a:pPr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lvl="2"/>
            <a:r>
              <a:rPr lang="en-US" sz="4000" dirty="0">
                <a:solidFill>
                  <a:srgbClr val="000000"/>
                </a:solidFill>
                <a:latin typeface="Libre Baskerville"/>
              </a:rPr>
              <a:t> It was confirmed that</a:t>
            </a:r>
          </a:p>
          <a:p>
            <a:pPr marL="914400" lvl="2" indent="0">
              <a:buNone/>
            </a:pPr>
            <a:r>
              <a:rPr lang="en-US" sz="4000" dirty="0">
                <a:solidFill>
                  <a:srgbClr val="000000"/>
                </a:solidFill>
                <a:latin typeface="Libre Baskerville"/>
              </a:rPr>
              <a:t>   Channel 12 is broken </a:t>
            </a:r>
          </a:p>
          <a:p>
            <a:pPr marL="914400" lvl="2" indent="0">
              <a:buNone/>
            </a:pPr>
            <a:r>
              <a:rPr lang="en-US" sz="4000" dirty="0">
                <a:solidFill>
                  <a:srgbClr val="000000"/>
                </a:solidFill>
                <a:latin typeface="Libre Baskerville"/>
              </a:rPr>
              <a:t>    </a:t>
            </a:r>
          </a:p>
          <a:p>
            <a:pPr marL="914400" lvl="2" indent="0">
              <a:buNone/>
            </a:pPr>
            <a:endParaRPr lang="de-CH" sz="4000" dirty="0">
              <a:solidFill>
                <a:srgbClr val="000000"/>
              </a:solidFill>
              <a:latin typeface="Libre Baskerville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C8E1C7B-E945-F447-24FD-5243D53E1A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3619500"/>
            <a:ext cx="8160000" cy="61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7979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04800D56-0E67-C7AE-7198-AAF245DEC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144018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7200" b="1" dirty="0">
                <a:solidFill>
                  <a:srgbClr val="000000"/>
                </a:solidFill>
                <a:latin typeface="Libre Baskerville"/>
              </a:rPr>
              <a:t>Capacitive load measurements</a:t>
            </a:r>
            <a:endParaRPr lang="en-CH" sz="6600" b="1" dirty="0">
              <a:latin typeface="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0E629D5C-C493-852B-C9CD-C05996827AA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15544800" cy="8686800"/>
              </a:xfrm>
            </p:spPr>
            <p:txBody>
              <a:bodyPr>
                <a:normAutofit/>
              </a:bodyPr>
              <a:lstStyle/>
              <a:p>
                <a:pPr marL="914400" lvl="2" indent="0">
                  <a:buNone/>
                </a:pPr>
                <a:endParaRPr lang="en-US" sz="4000" dirty="0">
                  <a:solidFill>
                    <a:srgbClr val="000000"/>
                  </a:solidFill>
                  <a:latin typeface="Libre Baskerville"/>
                </a:endParaRPr>
              </a:p>
              <a:p>
                <a:pPr marL="914400" lvl="2" indent="0">
                  <a:buNone/>
                </a:pPr>
                <a:r>
                  <a:rPr lang="en-US" sz="4000" dirty="0">
                    <a:solidFill>
                      <a:srgbClr val="000000"/>
                    </a:solidFill>
                    <a:latin typeface="Libre Baskerville"/>
                  </a:rPr>
                  <a:t>Module M6 measurements at room temperature</a:t>
                </a:r>
              </a:p>
              <a:p>
                <a:pPr marL="914400" lvl="2" indent="0">
                  <a:buNone/>
                </a:pPr>
                <a:endParaRPr lang="en-US" sz="4000" dirty="0">
                  <a:solidFill>
                    <a:srgbClr val="000000"/>
                  </a:solidFill>
                  <a:latin typeface="Libre Baskerville"/>
                </a:endParaRPr>
              </a:p>
              <a:p>
                <a:pPr lvl="2"/>
                <a:r>
                  <a:rPr lang="en-US" sz="4000" dirty="0">
                    <a:solidFill>
                      <a:srgbClr val="000000"/>
                    </a:solidFill>
                    <a:latin typeface="Libre Baskerville"/>
                  </a:rPr>
                  <a:t> Channel 5 tripped at lower</a:t>
                </a:r>
              </a:p>
              <a:p>
                <a:pPr marL="914400" lvl="2" indent="0">
                  <a:buNone/>
                </a:pPr>
                <a:r>
                  <a:rPr lang="en-US" sz="4000" dirty="0">
                    <a:solidFill>
                      <a:srgbClr val="000000"/>
                    </a:solidFill>
                    <a:latin typeface="Libre Baskerville"/>
                  </a:rPr>
                  <a:t>  ramp up parameter 12 </a:t>
                </a:r>
              </a:p>
              <a:p>
                <a:pPr marL="914400" lvl="2" indent="0">
                  <a:buNone/>
                </a:pPr>
                <a:r>
                  <a:rPr lang="en-US" sz="4000" dirty="0">
                    <a:solidFill>
                      <a:srgbClr val="000000"/>
                    </a:solidFill>
                    <a:latin typeface="Libre Baskerville"/>
                  </a:rPr>
                  <a:t>  for OCP limit</a:t>
                </a:r>
              </a:p>
              <a:p>
                <a:pPr marL="914400" lvl="2" indent="0">
                  <a:buNone/>
                </a:pPr>
                <a:r>
                  <a:rPr lang="en-US" sz="4000" dirty="0">
                    <a:solidFill>
                      <a:srgbClr val="000000"/>
                    </a:solidFill>
                    <a:latin typeface="Libre Baskerville"/>
                  </a:rPr>
                  <a:t>  0.5 A and </a:t>
                </a:r>
                <a14:m>
                  <m:oMath xmlns:m="http://schemas.openxmlformats.org/officeDocument/2006/math">
                    <m:r>
                      <a:rPr lang="de-CH" sz="44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de-CH" sz="44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00 </m:t>
                    </m:r>
                    <m:r>
                      <m:rPr>
                        <m:sty m:val="p"/>
                      </m:rPr>
                      <a:rPr lang="de-CH" sz="44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μF</m:t>
                    </m:r>
                  </m:oMath>
                </a14:m>
                <a:r>
                  <a:rPr lang="en-US" sz="4400" dirty="0">
                    <a:solidFill>
                      <a:srgbClr val="000000"/>
                    </a:solidFill>
                    <a:latin typeface="Libre Baskerville"/>
                  </a:rPr>
                  <a:t> </a:t>
                </a:r>
              </a:p>
              <a:p>
                <a:pPr marL="914400" lvl="2" indent="0">
                  <a:buNone/>
                </a:pPr>
                <a:r>
                  <a:rPr lang="en-US" sz="4000" dirty="0">
                    <a:solidFill>
                      <a:srgbClr val="000000"/>
                    </a:solidFill>
                    <a:latin typeface="Libre Baskerville"/>
                  </a:rPr>
                  <a:t>  </a:t>
                </a:r>
              </a:p>
              <a:p>
                <a:pPr marL="914400" lvl="2" indent="0">
                  <a:buNone/>
                </a:pPr>
                <a:r>
                  <a:rPr lang="en-US" sz="4000" dirty="0">
                    <a:solidFill>
                      <a:srgbClr val="000000"/>
                    </a:solidFill>
                    <a:latin typeface="Libre Baskerville"/>
                  </a:rPr>
                  <a:t> </a:t>
                </a:r>
              </a:p>
              <a:p>
                <a:pPr marL="914400" lvl="2" indent="0">
                  <a:buNone/>
                </a:pPr>
                <a:endParaRPr lang="de-CH" sz="4000" dirty="0">
                  <a:solidFill>
                    <a:srgbClr val="000000"/>
                  </a:solidFill>
                  <a:latin typeface="Libre Baskerville"/>
                </a:endParaRPr>
              </a:p>
            </p:txBody>
          </p:sp>
        </mc:Choice>
        <mc:Fallback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0E629D5C-C493-852B-C9CD-C05996827AA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15544800" cy="8686800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76CFC461-D1A9-C38E-A62E-2DC282CFE5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3618000"/>
            <a:ext cx="8160000" cy="61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3509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04800D56-0E67-C7AE-7198-AAF245DEC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144018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7200" b="1" dirty="0">
                <a:solidFill>
                  <a:srgbClr val="000000"/>
                </a:solidFill>
                <a:latin typeface="Libre Baskerville"/>
              </a:rPr>
              <a:t>Capacitive load measurements</a:t>
            </a:r>
            <a:endParaRPr lang="en-CH" sz="6600" b="1" dirty="0">
              <a:latin typeface="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0E629D5C-C493-852B-C9CD-C05996827AA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15544800" cy="8686800"/>
              </a:xfrm>
            </p:spPr>
            <p:txBody>
              <a:bodyPr>
                <a:normAutofit/>
              </a:bodyPr>
              <a:lstStyle/>
              <a:p>
                <a:pPr marL="914400" lvl="2" indent="0">
                  <a:buNone/>
                </a:pPr>
                <a:endParaRPr lang="en-US" sz="4000" dirty="0">
                  <a:solidFill>
                    <a:srgbClr val="000000"/>
                  </a:solidFill>
                  <a:latin typeface="Libre Baskerville"/>
                </a:endParaRPr>
              </a:p>
              <a:p>
                <a:pPr marL="914400" lvl="2" indent="0">
                  <a:buNone/>
                </a:pPr>
                <a:r>
                  <a:rPr lang="en-US" sz="4000" dirty="0">
                    <a:solidFill>
                      <a:srgbClr val="000000"/>
                    </a:solidFill>
                    <a:latin typeface="Libre Baskerville"/>
                  </a:rPr>
                  <a:t>Module M6 measurements at room temperature</a:t>
                </a:r>
              </a:p>
              <a:p>
                <a:pPr marL="914400" lvl="2" indent="0">
                  <a:buNone/>
                </a:pPr>
                <a:endParaRPr lang="en-US" sz="4000" dirty="0">
                  <a:solidFill>
                    <a:srgbClr val="000000"/>
                  </a:solidFill>
                  <a:latin typeface="Libre Baskerville"/>
                </a:endParaRPr>
              </a:p>
              <a:p>
                <a:pPr lvl="2"/>
                <a:r>
                  <a:rPr lang="en-US" sz="4000" dirty="0">
                    <a:solidFill>
                      <a:srgbClr val="000000"/>
                    </a:solidFill>
                    <a:latin typeface="Libre Baskerville"/>
                  </a:rPr>
                  <a:t> Channel 9 tripped at </a:t>
                </a:r>
              </a:p>
              <a:p>
                <a:pPr marL="914400" lvl="2" indent="0">
                  <a:buNone/>
                </a:pPr>
                <a:r>
                  <a:rPr lang="en-US" sz="4000" dirty="0">
                    <a:solidFill>
                      <a:srgbClr val="000000"/>
                    </a:solidFill>
                    <a:latin typeface="Libre Baskerville"/>
                  </a:rPr>
                  <a:t>   ramp up parameter 101 </a:t>
                </a:r>
              </a:p>
              <a:p>
                <a:pPr marL="914400" lvl="2" indent="0">
                  <a:buNone/>
                </a:pPr>
                <a:r>
                  <a:rPr lang="en-US" sz="4000" dirty="0">
                    <a:solidFill>
                      <a:srgbClr val="000000"/>
                    </a:solidFill>
                    <a:latin typeface="Libre Baskerville"/>
                  </a:rPr>
                  <a:t>   for OPC 1.5 A and</a:t>
                </a:r>
                <a:r>
                  <a:rPr lang="en-US" sz="3600" dirty="0">
                    <a:solidFill>
                      <a:srgbClr val="000000"/>
                    </a:solidFill>
                    <a:latin typeface="Libre Baskerville"/>
                  </a:rPr>
                  <a:t> </a:t>
                </a:r>
                <a14:m>
                  <m:oMath xmlns:m="http://schemas.openxmlformats.org/officeDocument/2006/math">
                    <m:r>
                      <a:rPr lang="de-CH" sz="44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de-CH" sz="44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00 </m:t>
                    </m:r>
                    <m:r>
                      <m:rPr>
                        <m:sty m:val="p"/>
                      </m:rPr>
                      <a:rPr lang="de-CH" sz="44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μF</m:t>
                    </m:r>
                  </m:oMath>
                </a14:m>
                <a:r>
                  <a:rPr lang="en-US" sz="4400" dirty="0">
                    <a:solidFill>
                      <a:srgbClr val="000000"/>
                    </a:solidFill>
                    <a:latin typeface="Libre Baskerville"/>
                  </a:rPr>
                  <a:t> </a:t>
                </a:r>
                <a:endParaRPr lang="en-US" sz="4000" dirty="0">
                  <a:solidFill>
                    <a:srgbClr val="000000"/>
                  </a:solidFill>
                  <a:latin typeface="Libre Baskerville"/>
                </a:endParaRPr>
              </a:p>
              <a:p>
                <a:pPr marL="914400" lvl="2" indent="0">
                  <a:buNone/>
                </a:pPr>
                <a:endParaRPr lang="de-CH" sz="4000" dirty="0">
                  <a:solidFill>
                    <a:srgbClr val="000000"/>
                  </a:solidFill>
                  <a:latin typeface="Libre Baskerville"/>
                </a:endParaRPr>
              </a:p>
            </p:txBody>
          </p:sp>
        </mc:Choice>
        <mc:Fallback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0E629D5C-C493-852B-C9CD-C05996827AA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15544800" cy="8686800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D671A91E-4FD8-E4A6-7C0B-670C7F52F4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3618000"/>
            <a:ext cx="8160000" cy="61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6649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04800D56-0E67-C7AE-7198-AAF245DEC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144018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7200" b="1" dirty="0">
                <a:solidFill>
                  <a:srgbClr val="000000"/>
                </a:solidFill>
                <a:latin typeface="Libre Baskerville"/>
              </a:rPr>
              <a:t>Capacitive load measurements</a:t>
            </a:r>
            <a:endParaRPr lang="en-CH" sz="6600" b="1" dirty="0">
              <a:latin typeface="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E629D5C-C493-852B-C9CD-C05996827A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15544800" cy="8686800"/>
          </a:xfrm>
        </p:spPr>
        <p:txBody>
          <a:bodyPr>
            <a:normAutofit/>
          </a:bodyPr>
          <a:lstStyle/>
          <a:p>
            <a:pPr marL="914400" lvl="2" indent="0">
              <a:buNone/>
            </a:pPr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marL="914400" lvl="2" indent="0">
              <a:buNone/>
            </a:pPr>
            <a:r>
              <a:rPr lang="en-US" sz="4000" dirty="0">
                <a:solidFill>
                  <a:srgbClr val="000000"/>
                </a:solidFill>
                <a:latin typeface="Libre Baskerville"/>
              </a:rPr>
              <a:t>Module M6 measurements at room temperature</a:t>
            </a:r>
          </a:p>
          <a:p>
            <a:pPr marL="914400" lvl="2" indent="0">
              <a:buNone/>
            </a:pPr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lvl="2"/>
            <a:r>
              <a:rPr lang="en-US" sz="4000" dirty="0">
                <a:solidFill>
                  <a:srgbClr val="000000"/>
                </a:solidFill>
                <a:latin typeface="Libre Baskerville"/>
              </a:rPr>
              <a:t> Higher inrush current </a:t>
            </a:r>
          </a:p>
          <a:p>
            <a:pPr marL="914400" lvl="2" indent="0">
              <a:buNone/>
            </a:pPr>
            <a:r>
              <a:rPr lang="en-US" sz="4000" dirty="0">
                <a:solidFill>
                  <a:srgbClr val="000000"/>
                </a:solidFill>
                <a:latin typeface="Libre Baskerville"/>
              </a:rPr>
              <a:t>  for channels 5, 9 and 10  </a:t>
            </a:r>
          </a:p>
          <a:p>
            <a:pPr marL="914400" lvl="2" indent="0">
              <a:buNone/>
            </a:pPr>
            <a:r>
              <a:rPr lang="en-US" sz="4000" dirty="0">
                <a:solidFill>
                  <a:srgbClr val="000000"/>
                </a:solidFill>
                <a:latin typeface="Libre Baskerville"/>
              </a:rPr>
              <a:t> </a:t>
            </a:r>
          </a:p>
          <a:p>
            <a:pPr marL="914400" lvl="2" indent="0">
              <a:buNone/>
            </a:pPr>
            <a:endParaRPr lang="de-CH" sz="4000" dirty="0">
              <a:solidFill>
                <a:srgbClr val="000000"/>
              </a:solidFill>
              <a:latin typeface="Libre Baskerville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A6DC721-3145-E1AA-5F43-15052E6FA5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3618000"/>
            <a:ext cx="8160000" cy="61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1391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04800D56-0E67-C7AE-7198-AAF245DEC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144018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7200" b="1" dirty="0">
                <a:solidFill>
                  <a:srgbClr val="000000"/>
                </a:solidFill>
                <a:latin typeface="Libre Baskerville"/>
              </a:rPr>
              <a:t>Summary</a:t>
            </a:r>
            <a:endParaRPr lang="en-CH" sz="6600" b="1" dirty="0">
              <a:latin typeface="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E629D5C-C493-852B-C9CD-C05996827A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15544800" cy="8686800"/>
          </a:xfrm>
        </p:spPr>
        <p:txBody>
          <a:bodyPr>
            <a:normAutofit/>
          </a:bodyPr>
          <a:lstStyle/>
          <a:p>
            <a:pPr marL="914400" lvl="2" indent="0">
              <a:buNone/>
            </a:pPr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lvl="2"/>
            <a:r>
              <a:rPr lang="en-US" sz="4000" dirty="0">
                <a:solidFill>
                  <a:srgbClr val="000000"/>
                </a:solidFill>
                <a:latin typeface="Libre Baskerville"/>
              </a:rPr>
              <a:t> Script which scales ramp up parameters to standard units is ready to be reused in the future </a:t>
            </a:r>
          </a:p>
          <a:p>
            <a:pPr lvl="2"/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lvl="2"/>
            <a:r>
              <a:rPr lang="en-US" sz="4000" dirty="0">
                <a:solidFill>
                  <a:srgbClr val="000000"/>
                </a:solidFill>
                <a:latin typeface="Libre Baskerville"/>
              </a:rPr>
              <a:t> Script to remotely acquire waveforms from oscilloscope</a:t>
            </a:r>
          </a:p>
          <a:p>
            <a:pPr lvl="2"/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lvl="2"/>
            <a:r>
              <a:rPr lang="en-US" sz="4000" dirty="0">
                <a:solidFill>
                  <a:srgbClr val="000000"/>
                </a:solidFill>
                <a:latin typeface="Libre Baskerville"/>
              </a:rPr>
              <a:t> OCP is temperature dependent and at higher temperature higher inrush current is permitted</a:t>
            </a:r>
          </a:p>
          <a:p>
            <a:pPr lvl="2"/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lvl="2"/>
            <a:r>
              <a:rPr lang="en-US" sz="4000" dirty="0">
                <a:solidFill>
                  <a:srgbClr val="000000"/>
                </a:solidFill>
                <a:latin typeface="Libre Baskerville"/>
              </a:rPr>
              <a:t>OCP may trip due to inrush current, if the current is 3 times higher than the OCP settings</a:t>
            </a:r>
          </a:p>
          <a:p>
            <a:pPr marL="914400" lvl="2" indent="0">
              <a:buNone/>
            </a:pPr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lvl="2"/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marL="914400" lvl="2" indent="0">
              <a:buNone/>
            </a:pPr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marL="914400" lvl="2" indent="0">
              <a:buNone/>
            </a:pPr>
            <a:endParaRPr lang="de-CH" sz="4000" dirty="0">
              <a:solidFill>
                <a:srgbClr val="000000"/>
              </a:solidFill>
              <a:latin typeface="Libre Baskerville"/>
            </a:endParaRPr>
          </a:p>
        </p:txBody>
      </p:sp>
    </p:spTree>
    <p:extLst>
      <p:ext uri="{BB962C8B-B14F-4D97-AF65-F5344CB8AC3E}">
        <p14:creationId xmlns:p14="http://schemas.microsoft.com/office/powerpoint/2010/main" val="27814341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AE327F9-6D35-A00F-5E8E-BF8EF4D4B7B2}"/>
              </a:ext>
            </a:extLst>
          </p:cNvPr>
          <p:cNvSpPr txBox="1">
            <a:spLocks/>
          </p:cNvSpPr>
          <p:nvPr/>
        </p:nvSpPr>
        <p:spPr>
          <a:xfrm>
            <a:off x="2989412" y="3543300"/>
            <a:ext cx="12309175" cy="41148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000" b="1" dirty="0">
                <a:solidFill>
                  <a:srgbClr val="000000"/>
                </a:solidFill>
                <a:latin typeface="Libre Baskerville"/>
              </a:rPr>
              <a:t>Thank you!</a:t>
            </a:r>
            <a:endParaRPr lang="en-CH" sz="9000" b="1" dirty="0">
              <a:latin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8629901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87977-934A-703C-10F1-13A2EF233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7200" b="1" dirty="0">
                <a:solidFill>
                  <a:srgbClr val="000000"/>
                </a:solidFill>
                <a:latin typeface="Libre Baskerville"/>
              </a:rPr>
              <a:t>LVPS</a:t>
            </a:r>
            <a:endParaRPr lang="en-CH" sz="6600" b="1" dirty="0">
              <a:latin typeface="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EE8D09-6A34-2CF9-90C6-84978713F2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16230600" cy="8686800"/>
          </a:xfrm>
        </p:spPr>
        <p:txBody>
          <a:bodyPr>
            <a:normAutofit/>
          </a:bodyPr>
          <a:lstStyle/>
          <a:p>
            <a:pPr marL="914400" lvl="2" indent="0">
              <a:buNone/>
            </a:pPr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lvl="2"/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lvl="2"/>
            <a:r>
              <a:rPr lang="en-US" sz="4000" dirty="0">
                <a:solidFill>
                  <a:srgbClr val="000000"/>
                </a:solidFill>
                <a:latin typeface="Libre Baskerville"/>
              </a:rPr>
              <a:t> Second conversion step in the powering concept</a:t>
            </a:r>
          </a:p>
          <a:p>
            <a:pPr marL="914400" lvl="2" indent="0">
              <a:buNone/>
            </a:pPr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lvl="2"/>
            <a:r>
              <a:rPr lang="en-US" sz="4000" dirty="0">
                <a:solidFill>
                  <a:srgbClr val="000000"/>
                </a:solidFill>
                <a:latin typeface="Libre Baskerville"/>
              </a:rPr>
              <a:t> Convert 380 V DC to 12 V DC</a:t>
            </a:r>
          </a:p>
          <a:p>
            <a:pPr lvl="2"/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lvl="2"/>
            <a:r>
              <a:rPr lang="en-US" sz="4000" dirty="0">
                <a:solidFill>
                  <a:srgbClr val="000000"/>
                </a:solidFill>
                <a:latin typeface="Libre Baskerville"/>
              </a:rPr>
              <a:t> Located in a hazardous environment (radiation and magnetic field)</a:t>
            </a:r>
          </a:p>
          <a:p>
            <a:pPr lvl="2"/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lvl="2"/>
            <a:r>
              <a:rPr lang="en-US" sz="4000" dirty="0">
                <a:solidFill>
                  <a:srgbClr val="000000"/>
                </a:solidFill>
                <a:latin typeface="Libre Baskerville"/>
              </a:rPr>
              <a:t> Needs strict and redundant OVP</a:t>
            </a:r>
          </a:p>
          <a:p>
            <a:pPr lvl="2"/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lvl="2"/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endParaRPr lang="en-CH" sz="4800" dirty="0"/>
          </a:p>
        </p:txBody>
      </p:sp>
    </p:spTree>
    <p:extLst>
      <p:ext uri="{BB962C8B-B14F-4D97-AF65-F5344CB8AC3E}">
        <p14:creationId xmlns:p14="http://schemas.microsoft.com/office/powerpoint/2010/main" val="7972852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87977-934A-703C-10F1-13A2EF233F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11277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7200" b="1" dirty="0">
                <a:solidFill>
                  <a:srgbClr val="000000"/>
                </a:solidFill>
                <a:latin typeface="Libre Baskerville"/>
              </a:rPr>
              <a:t>Measurement Setup</a:t>
            </a:r>
            <a:endParaRPr lang="en-CH" sz="6600" b="1" dirty="0">
              <a:latin typeface="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EE8D09-6A34-2CF9-90C6-84978713F2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16230600" cy="8686800"/>
          </a:xfrm>
        </p:spPr>
        <p:txBody>
          <a:bodyPr>
            <a:normAutofit/>
          </a:bodyPr>
          <a:lstStyle/>
          <a:p>
            <a:pPr marL="914400" lvl="2" indent="0">
              <a:buNone/>
            </a:pPr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lvl="2"/>
            <a:r>
              <a:rPr lang="en-US" sz="4000" dirty="0">
                <a:solidFill>
                  <a:srgbClr val="000000"/>
                </a:solidFill>
                <a:latin typeface="Libre Baskerville"/>
              </a:rPr>
              <a:t> 380 V DC power supply</a:t>
            </a:r>
          </a:p>
          <a:p>
            <a:pPr marL="914400" lvl="2" indent="0">
              <a:buNone/>
            </a:pPr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lvl="2"/>
            <a:r>
              <a:rPr lang="en-US" sz="4000" dirty="0">
                <a:solidFill>
                  <a:srgbClr val="000000"/>
                </a:solidFill>
                <a:latin typeface="Libre Baskerville"/>
              </a:rPr>
              <a:t> Oscilloscope </a:t>
            </a:r>
          </a:p>
          <a:p>
            <a:pPr marL="914400" lvl="2" indent="0">
              <a:buNone/>
            </a:pPr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lvl="2"/>
            <a:r>
              <a:rPr lang="en-US" sz="4000" dirty="0">
                <a:solidFill>
                  <a:srgbClr val="000000"/>
                </a:solidFill>
                <a:latin typeface="Libre Baskerville"/>
              </a:rPr>
              <a:t> LVPS module </a:t>
            </a:r>
          </a:p>
          <a:p>
            <a:pPr lvl="2"/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lvl="2"/>
            <a:r>
              <a:rPr lang="en-US" sz="4000" dirty="0">
                <a:solidFill>
                  <a:srgbClr val="000000"/>
                </a:solidFill>
                <a:latin typeface="Libre Baskerville"/>
              </a:rPr>
              <a:t> Water cooling</a:t>
            </a:r>
          </a:p>
          <a:p>
            <a:pPr marL="914400" lvl="2" indent="0">
              <a:buNone/>
            </a:pPr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lvl="2"/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lvl="2"/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endParaRPr lang="en-CH" sz="4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B463268-F377-C1D9-AD67-611D953C422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92" t="3263" r="28284" b="7267"/>
          <a:stretch/>
        </p:blipFill>
        <p:spPr>
          <a:xfrm>
            <a:off x="12496800" y="137319"/>
            <a:ext cx="4408428" cy="10012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0134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87977-934A-703C-10F1-13A2EF233F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11277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7200" b="1" dirty="0">
                <a:solidFill>
                  <a:srgbClr val="000000"/>
                </a:solidFill>
                <a:latin typeface="Libre Baskerville"/>
              </a:rPr>
              <a:t>Measurement Setup</a:t>
            </a:r>
            <a:endParaRPr lang="en-CH" sz="6600" b="1" dirty="0">
              <a:latin typeface="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1EE8D09-6A34-2CF9-90C6-84978713F2A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11125200" cy="8686800"/>
              </a:xfrm>
            </p:spPr>
            <p:txBody>
              <a:bodyPr>
                <a:normAutofit/>
              </a:bodyPr>
              <a:lstStyle/>
              <a:p>
                <a:pPr marL="914400" lvl="2" indent="0">
                  <a:buNone/>
                </a:pPr>
                <a:endParaRPr lang="en-US" sz="4000" dirty="0">
                  <a:solidFill>
                    <a:srgbClr val="000000"/>
                  </a:solidFill>
                  <a:latin typeface="Libre Baskerville"/>
                </a:endParaRPr>
              </a:p>
              <a:p>
                <a:pPr lvl="2"/>
                <a:r>
                  <a:rPr lang="en-US" sz="4000" dirty="0">
                    <a:solidFill>
                      <a:srgbClr val="000000"/>
                    </a:solidFill>
                    <a:latin typeface="Libre Baskerville"/>
                  </a:rPr>
                  <a:t> Cable to connect oscilloscope to Module</a:t>
                </a:r>
              </a:p>
              <a:p>
                <a:pPr lvl="2"/>
                <a:endParaRPr lang="en-US" sz="4000" dirty="0">
                  <a:solidFill>
                    <a:srgbClr val="000000"/>
                  </a:solidFill>
                  <a:latin typeface="Libre Baskerville"/>
                </a:endParaRPr>
              </a:p>
              <a:p>
                <a:pPr lvl="2"/>
                <a:r>
                  <a:rPr lang="en-US" sz="4000" dirty="0">
                    <a:solidFill>
                      <a:srgbClr val="000000"/>
                    </a:solidFill>
                    <a:latin typeface="Libre Baskerville"/>
                  </a:rPr>
                  <a:t> Two capacitors with a load of </a:t>
                </a:r>
                <a14:m>
                  <m:oMath xmlns:m="http://schemas.openxmlformats.org/officeDocument/2006/math">
                    <m:r>
                      <a:rPr lang="de-CH" sz="440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de-CH" sz="44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de-CH" sz="44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0 </m:t>
                    </m:r>
                    <m:r>
                      <m:rPr>
                        <m:sty m:val="p"/>
                      </m:rPr>
                      <a:rPr lang="de-CH" sz="44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μF</m:t>
                    </m:r>
                  </m:oMath>
                </a14:m>
                <a:r>
                  <a:rPr lang="en-US" sz="4400" dirty="0">
                    <a:solidFill>
                      <a:srgbClr val="000000"/>
                    </a:solidFill>
                    <a:latin typeface="Libre Baskerville"/>
                  </a:rPr>
                  <a:t> </a:t>
                </a:r>
                <a:r>
                  <a:rPr lang="en-US" sz="4000" dirty="0">
                    <a:solidFill>
                      <a:srgbClr val="000000"/>
                    </a:solidFill>
                    <a:latin typeface="Libre Baskerville"/>
                  </a:rPr>
                  <a:t>connected to banana cable output, can be connected individually, in series (</a:t>
                </a:r>
                <a14:m>
                  <m:oMath xmlns:m="http://schemas.openxmlformats.org/officeDocument/2006/math">
                    <m:r>
                      <a:rPr lang="de-CH" sz="440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5</m:t>
                    </m:r>
                    <m:r>
                      <a:rPr lang="de-CH" sz="440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0 </m:t>
                    </m:r>
                    <m:r>
                      <m:rPr>
                        <m:sty m:val="p"/>
                      </m:rPr>
                      <a:rPr lang="de-CH" sz="440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μF</m:t>
                    </m:r>
                  </m:oMath>
                </a14:m>
                <a:r>
                  <a:rPr lang="en-US" sz="4400" dirty="0">
                    <a:solidFill>
                      <a:srgbClr val="000000"/>
                    </a:solidFill>
                    <a:latin typeface="Libre Baskerville"/>
                  </a:rPr>
                  <a:t> </a:t>
                </a:r>
                <a:r>
                  <a:rPr lang="en-US" sz="4000" dirty="0">
                    <a:solidFill>
                      <a:srgbClr val="000000"/>
                    </a:solidFill>
                    <a:latin typeface="Libre Baskerville"/>
                  </a:rPr>
                  <a:t>) or parallel (</a:t>
                </a:r>
                <a14:m>
                  <m:oMath xmlns:m="http://schemas.openxmlformats.org/officeDocument/2006/math">
                    <m:r>
                      <a:rPr lang="de-CH" sz="440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de-CH" sz="440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00 </m:t>
                    </m:r>
                    <m:r>
                      <m:rPr>
                        <m:sty m:val="p"/>
                      </m:rPr>
                      <a:rPr lang="de-CH" sz="440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μF</m:t>
                    </m:r>
                  </m:oMath>
                </a14:m>
                <a:r>
                  <a:rPr lang="en-US" sz="4400" dirty="0">
                    <a:solidFill>
                      <a:srgbClr val="000000"/>
                    </a:solidFill>
                    <a:latin typeface="Libre Baskerville"/>
                  </a:rPr>
                  <a:t> </a:t>
                </a:r>
                <a:r>
                  <a:rPr lang="en-US" sz="4000" dirty="0">
                    <a:solidFill>
                      <a:srgbClr val="000000"/>
                    </a:solidFill>
                    <a:latin typeface="Libre Baskerville"/>
                  </a:rPr>
                  <a:t>)</a:t>
                </a:r>
              </a:p>
              <a:p>
                <a:pPr marL="914400" lvl="2" indent="0">
                  <a:buNone/>
                </a:pPr>
                <a:endParaRPr lang="en-US" sz="4000" dirty="0">
                  <a:solidFill>
                    <a:srgbClr val="000000"/>
                  </a:solidFill>
                  <a:latin typeface="Libre Baskerville"/>
                </a:endParaRPr>
              </a:p>
              <a:p>
                <a:pPr lvl="2"/>
                <a:endParaRPr lang="en-US" sz="4000" dirty="0">
                  <a:solidFill>
                    <a:srgbClr val="000000"/>
                  </a:solidFill>
                  <a:latin typeface="Libre Baskerville"/>
                </a:endParaRPr>
              </a:p>
              <a:p>
                <a:pPr lvl="2"/>
                <a:endParaRPr lang="en-US" sz="4000" dirty="0">
                  <a:solidFill>
                    <a:srgbClr val="000000"/>
                  </a:solidFill>
                  <a:latin typeface="Libre Baskerville"/>
                </a:endParaRPr>
              </a:p>
              <a:p>
                <a:endParaRPr lang="en-CH" sz="48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1EE8D09-6A34-2CF9-90C6-84978713F2A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11125200" cy="8686800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4F873B0D-D2C6-1C19-C3EA-4316CEE52B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5636" y="5365714"/>
            <a:ext cx="5399427" cy="432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62317B9-B567-3ADF-6CAD-5F8475ECFF3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35" t="-3539" r="3835" b="3539"/>
          <a:stretch/>
        </p:blipFill>
        <p:spPr>
          <a:xfrm>
            <a:off x="11334005" y="660176"/>
            <a:ext cx="5401058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4917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87977-934A-703C-10F1-13A2EF233F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11277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7200" b="1" dirty="0">
                <a:solidFill>
                  <a:srgbClr val="000000"/>
                </a:solidFill>
                <a:latin typeface="Libre Baskerville"/>
              </a:rPr>
              <a:t>Measurement Setup</a:t>
            </a:r>
            <a:endParaRPr lang="en-CH" sz="6600" b="1" dirty="0">
              <a:latin typeface="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91984F1-6794-57D9-164A-E3A8D3C728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0493" y="3321050"/>
            <a:ext cx="10227013" cy="4794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3880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87977-934A-703C-10F1-13A2EF233F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144018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7200" b="1" dirty="0">
                <a:solidFill>
                  <a:srgbClr val="000000"/>
                </a:solidFill>
                <a:latin typeface="Libre Baskerville"/>
              </a:rPr>
              <a:t>Ramp up speed measurements</a:t>
            </a:r>
            <a:endParaRPr lang="en-CH" sz="6600" b="1" dirty="0">
              <a:latin typeface="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EE8D09-6A34-2CF9-90C6-84978713F2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13716000" cy="8686800"/>
          </a:xfrm>
        </p:spPr>
        <p:txBody>
          <a:bodyPr>
            <a:normAutofit/>
          </a:bodyPr>
          <a:lstStyle/>
          <a:p>
            <a:pPr marL="914400" lvl="2" indent="0">
              <a:buNone/>
            </a:pPr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lvl="2"/>
            <a:r>
              <a:rPr lang="en-US" sz="4000" dirty="0">
                <a:solidFill>
                  <a:srgbClr val="000000"/>
                </a:solidFill>
                <a:latin typeface="Libre Baskerville"/>
              </a:rPr>
              <a:t> Measuring voltage waveform at ramp up for 13 ramp up parameters from 1 to 128 </a:t>
            </a:r>
          </a:p>
          <a:p>
            <a:pPr marL="914400" lvl="2" indent="0">
              <a:buNone/>
            </a:pPr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lvl="2"/>
            <a:r>
              <a:rPr lang="en-US" sz="4000" dirty="0">
                <a:solidFill>
                  <a:srgbClr val="000000"/>
                </a:solidFill>
                <a:latin typeface="Libre Baskerville"/>
              </a:rPr>
              <a:t> Linear fit for ramp up speed and risetime</a:t>
            </a:r>
          </a:p>
          <a:p>
            <a:pPr lvl="2"/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lvl="2"/>
            <a:r>
              <a:rPr lang="en-US" sz="4000" dirty="0">
                <a:solidFill>
                  <a:srgbClr val="000000"/>
                </a:solidFill>
                <a:latin typeface="Libre Baskerville"/>
              </a:rPr>
              <a:t> Resample voltage signal to 200 samples</a:t>
            </a:r>
          </a:p>
          <a:p>
            <a:pPr marL="914400" lvl="2" indent="0">
              <a:buNone/>
            </a:pPr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lvl="2"/>
            <a:r>
              <a:rPr lang="en-US" sz="4000" dirty="0">
                <a:solidFill>
                  <a:srgbClr val="000000"/>
                </a:solidFill>
                <a:latin typeface="Libre Baskerville"/>
              </a:rPr>
              <a:t> Derivative of filtered voltage signal using finite differences</a:t>
            </a:r>
          </a:p>
          <a:p>
            <a:pPr lvl="2"/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lvl="2"/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endParaRPr lang="en-CH" sz="4800" dirty="0"/>
          </a:p>
        </p:txBody>
      </p:sp>
    </p:spTree>
    <p:extLst>
      <p:ext uri="{BB962C8B-B14F-4D97-AF65-F5344CB8AC3E}">
        <p14:creationId xmlns:p14="http://schemas.microsoft.com/office/powerpoint/2010/main" val="24327036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87977-934A-703C-10F1-13A2EF233F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144018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7200" b="1" dirty="0">
                <a:solidFill>
                  <a:srgbClr val="000000"/>
                </a:solidFill>
                <a:latin typeface="Libre Baskerville"/>
              </a:rPr>
              <a:t>Ramp up speed measurements</a:t>
            </a:r>
            <a:endParaRPr lang="en-CH" sz="6600" b="1" dirty="0">
              <a:latin typeface="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EE8D09-6A34-2CF9-90C6-84978713F2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00402"/>
            <a:ext cx="11277600" cy="8686800"/>
          </a:xfrm>
        </p:spPr>
        <p:txBody>
          <a:bodyPr>
            <a:normAutofit/>
          </a:bodyPr>
          <a:lstStyle/>
          <a:p>
            <a:pPr marL="914400" lvl="2" indent="0">
              <a:buNone/>
            </a:pPr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marL="914400" lvl="2" indent="0">
              <a:buNone/>
            </a:pPr>
            <a:r>
              <a:rPr lang="en-US" sz="4000" dirty="0">
                <a:solidFill>
                  <a:srgbClr val="000000"/>
                </a:solidFill>
                <a:latin typeface="Libre Baskerville"/>
              </a:rPr>
              <a:t>Ramp up parameter vs. risetime</a:t>
            </a:r>
          </a:p>
          <a:p>
            <a:pPr marL="914400" lvl="2" indent="0">
              <a:buNone/>
            </a:pPr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lvl="2"/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lvl="2"/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endParaRPr lang="en-CH" sz="4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DFEA61F-8AEA-04D1-7628-8C8F22218E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4400" y="3543300"/>
            <a:ext cx="8064000" cy="604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61D1F9A-48C0-529D-A694-F4F6067B09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0" y="3543300"/>
            <a:ext cx="8064000" cy="6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0758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50C0E83-3E63-C9CD-7D6B-86712EFC383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95"/>
          <a:stretch/>
        </p:blipFill>
        <p:spPr>
          <a:xfrm>
            <a:off x="1066800" y="1638300"/>
            <a:ext cx="6345736" cy="7776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0E06218-0B54-A923-832D-10789567B71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95"/>
          <a:stretch/>
        </p:blipFill>
        <p:spPr>
          <a:xfrm>
            <a:off x="9677400" y="1528343"/>
            <a:ext cx="6345736" cy="7776000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E14EEDF-5C69-ABE6-7153-3A011C4971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717" y="8953500"/>
            <a:ext cx="11277600" cy="8686800"/>
          </a:xfrm>
        </p:spPr>
        <p:txBody>
          <a:bodyPr>
            <a:normAutofit/>
          </a:bodyPr>
          <a:lstStyle/>
          <a:p>
            <a:pPr marL="914400" lvl="2" indent="0">
              <a:buNone/>
            </a:pPr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marL="914400" lvl="2" indent="0">
              <a:buNone/>
            </a:pPr>
            <a:r>
              <a:rPr lang="en-US" dirty="0">
                <a:solidFill>
                  <a:srgbClr val="000000"/>
                </a:solidFill>
                <a:latin typeface="Libre Baskerville"/>
              </a:rPr>
              <a:t>Ramp up parameter 8</a:t>
            </a:r>
          </a:p>
          <a:p>
            <a:pPr marL="914400" lvl="2" indent="0">
              <a:buNone/>
            </a:pPr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lvl="2"/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lvl="2"/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endParaRPr lang="en-CH" sz="4800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1A0303B-59D6-9F08-E49F-1484AA04FDBC}"/>
              </a:ext>
            </a:extLst>
          </p:cNvPr>
          <p:cNvSpPr txBox="1">
            <a:spLocks/>
          </p:cNvSpPr>
          <p:nvPr/>
        </p:nvSpPr>
        <p:spPr>
          <a:xfrm>
            <a:off x="8915400" y="8953500"/>
            <a:ext cx="11277600" cy="868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2" indent="0">
              <a:buFont typeface="Arial" pitchFamily="34" charset="0"/>
              <a:buNone/>
            </a:pPr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marL="914400" lvl="2" indent="0">
              <a:buFont typeface="Arial" pitchFamily="34" charset="0"/>
              <a:buNone/>
            </a:pPr>
            <a:r>
              <a:rPr lang="en-US" dirty="0">
                <a:solidFill>
                  <a:srgbClr val="000000"/>
                </a:solidFill>
                <a:latin typeface="Libre Baskerville"/>
              </a:rPr>
              <a:t>Ramp up parameter 112</a:t>
            </a:r>
          </a:p>
          <a:p>
            <a:pPr marL="914400" lvl="2" indent="0">
              <a:buFont typeface="Arial" pitchFamily="34" charset="0"/>
              <a:buNone/>
            </a:pPr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lvl="2"/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pPr lvl="2"/>
            <a:endParaRPr lang="en-US" sz="4000" dirty="0">
              <a:solidFill>
                <a:srgbClr val="000000"/>
              </a:solidFill>
              <a:latin typeface="Libre Baskerville"/>
            </a:endParaRPr>
          </a:p>
          <a:p>
            <a:endParaRPr lang="en-CH" sz="4800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04800D56-0E67-C7AE-7198-AAF245DEC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144018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7200" b="1" dirty="0">
                <a:solidFill>
                  <a:srgbClr val="000000"/>
                </a:solidFill>
                <a:latin typeface="Libre Baskerville"/>
              </a:rPr>
              <a:t>Ramp up speed measurements</a:t>
            </a:r>
            <a:endParaRPr lang="en-CH" sz="6600" b="1" dirty="0">
              <a:latin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9030712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4225</TotalTime>
  <Words>1684</Words>
  <Application>Microsoft Macintosh PowerPoint</Application>
  <PresentationFormat>Custom</PresentationFormat>
  <Paragraphs>370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Calibri</vt:lpstr>
      <vt:lpstr>Cambria Math</vt:lpstr>
      <vt:lpstr>Wingdings</vt:lpstr>
      <vt:lpstr>Libre Baskerville</vt:lpstr>
      <vt:lpstr>Arial</vt:lpstr>
      <vt:lpstr>Office Theme</vt:lpstr>
      <vt:lpstr>PowerPoint Presentation</vt:lpstr>
      <vt:lpstr>Overview</vt:lpstr>
      <vt:lpstr>LVPS</vt:lpstr>
      <vt:lpstr>Measurement Setup</vt:lpstr>
      <vt:lpstr>Measurement Setup</vt:lpstr>
      <vt:lpstr>Measurement Setup</vt:lpstr>
      <vt:lpstr>Ramp up speed measurements</vt:lpstr>
      <vt:lpstr>Ramp up speed measurements</vt:lpstr>
      <vt:lpstr>Ramp up speed measurements</vt:lpstr>
      <vt:lpstr>Capacitive load measurements</vt:lpstr>
      <vt:lpstr>Capacitive load measurements</vt:lpstr>
      <vt:lpstr>Capacitive load measurements</vt:lpstr>
      <vt:lpstr>Capacitive load measurements</vt:lpstr>
      <vt:lpstr>Capacitive load measurements</vt:lpstr>
      <vt:lpstr>Capacitive load measurements</vt:lpstr>
      <vt:lpstr>Capacitive load measurements</vt:lpstr>
      <vt:lpstr>Capacitive load measurements</vt:lpstr>
      <vt:lpstr>Capacitive load measurements</vt:lpstr>
      <vt:lpstr>Capacitive load measurements</vt:lpstr>
      <vt:lpstr>Capacitive load measurements</vt:lpstr>
      <vt:lpstr>Capacitive load measurements</vt:lpstr>
      <vt:lpstr>Capacitive load measurements</vt:lpstr>
      <vt:lpstr>Capacitive load measurements</vt:lpstr>
      <vt:lpstr>Capacitive load measurements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Tamara Leuthold</cp:lastModifiedBy>
  <cp:revision>64</cp:revision>
  <cp:lastPrinted>2024-06-26T14:13:37Z</cp:lastPrinted>
  <dcterms:created xsi:type="dcterms:W3CDTF">2006-08-16T00:00:00Z</dcterms:created>
  <dcterms:modified xsi:type="dcterms:W3CDTF">2024-06-27T08:09:56Z</dcterms:modified>
  <dc:identifier>DAGJCeVbRnA</dc:identifier>
</cp:coreProperties>
</file>