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61" r:id="rId3"/>
    <p:sldId id="263" r:id="rId4"/>
    <p:sldId id="266" r:id="rId5"/>
    <p:sldId id="270" r:id="rId6"/>
    <p:sldId id="267" r:id="rId7"/>
    <p:sldId id="277" r:id="rId8"/>
    <p:sldId id="278" r:id="rId9"/>
    <p:sldId id="279" r:id="rId10"/>
    <p:sldId id="297" r:id="rId11"/>
    <p:sldId id="296" r:id="rId12"/>
    <p:sldId id="281" r:id="rId13"/>
    <p:sldId id="265" r:id="rId14"/>
    <p:sldId id="280" r:id="rId15"/>
    <p:sldId id="262" r:id="rId16"/>
    <p:sldId id="284" r:id="rId17"/>
    <p:sldId id="283" r:id="rId18"/>
    <p:sldId id="286" r:id="rId19"/>
    <p:sldId id="288" r:id="rId20"/>
    <p:sldId id="287" r:id="rId21"/>
    <p:sldId id="295" r:id="rId22"/>
    <p:sldId id="289" r:id="rId23"/>
    <p:sldId id="290" r:id="rId24"/>
    <p:sldId id="291" r:id="rId25"/>
    <p:sldId id="292" r:id="rId26"/>
    <p:sldId id="298" r:id="rId27"/>
    <p:sldId id="294" r:id="rId28"/>
    <p:sldId id="285" r:id="rId2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A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9B3F00-CFC6-F747-8E22-E44B01A43C51}" v="2561" dt="2024-06-27T07:37:15.33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92" autoAdjust="0"/>
    <p:restoredTop sz="75240"/>
  </p:normalViewPr>
  <p:slideViewPr>
    <p:cSldViewPr snapToGrid="0" showGuides="1">
      <p:cViewPr>
        <p:scale>
          <a:sx n="97" d="100"/>
          <a:sy n="97" d="100"/>
        </p:scale>
        <p:origin x="-136" y="144"/>
      </p:cViewPr>
      <p:guideLst>
        <p:guide orient="horz" pos="2160"/>
        <p:guide pos="3840"/>
      </p:guideLst>
    </p:cSldViewPr>
  </p:slideViewPr>
  <p:notesTextViewPr>
    <p:cViewPr>
      <p:scale>
        <a:sx n="1" d="1"/>
        <a:sy n="1" d="1"/>
      </p:scale>
      <p:origin x="0" y="0"/>
    </p:cViewPr>
  </p:notesTextViewPr>
  <p:notesViewPr>
    <p:cSldViewPr snapToGrid="0" showGuides="1">
      <p:cViewPr varScale="1">
        <p:scale>
          <a:sx n="80" d="100"/>
          <a:sy n="80" d="100"/>
        </p:scale>
        <p:origin x="4176" y="45"/>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8AF70A90-CA7E-49EB-AB17-C37FEDD075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a:extLst>
              <a:ext uri="{FF2B5EF4-FFF2-40B4-BE49-F238E27FC236}">
                <a16:creationId xmlns:a16="http://schemas.microsoft.com/office/drawing/2014/main" id="{5A7711EA-1FBE-4E98-9D43-C2D65C45D0E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68ABEA4-9216-4FDF-AAE1-D8632908A8EC}" type="datetimeFigureOut">
              <a:rPr lang="de-CH" smtClean="0"/>
              <a:t>24.06.24</a:t>
            </a:fld>
            <a:endParaRPr lang="de-CH"/>
          </a:p>
        </p:txBody>
      </p:sp>
      <p:sp>
        <p:nvSpPr>
          <p:cNvPr id="4" name="Fußzeilenplatzhalter 3">
            <a:extLst>
              <a:ext uri="{FF2B5EF4-FFF2-40B4-BE49-F238E27FC236}">
                <a16:creationId xmlns:a16="http://schemas.microsoft.com/office/drawing/2014/main" id="{82CCD3C8-8930-4E0E-A891-B770724F2BD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a:extLst>
              <a:ext uri="{FF2B5EF4-FFF2-40B4-BE49-F238E27FC236}">
                <a16:creationId xmlns:a16="http://schemas.microsoft.com/office/drawing/2014/main" id="{A7798FB5-86BC-42DA-9D05-F96D484814F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685DCD-866D-47AE-A236-118539F53379}" type="slidenum">
              <a:rPr lang="de-CH" smtClean="0"/>
              <a:t>‹#›</a:t>
            </a:fld>
            <a:endParaRPr lang="de-CH"/>
          </a:p>
        </p:txBody>
      </p:sp>
    </p:spTree>
    <p:extLst>
      <p:ext uri="{BB962C8B-B14F-4D97-AF65-F5344CB8AC3E}">
        <p14:creationId xmlns:p14="http://schemas.microsoft.com/office/powerpoint/2010/main" val="14232272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78A90D-FE7E-41AF-B03D-808D82937CB9}" type="datetimeFigureOut">
              <a:rPr lang="de-CH" smtClean="0"/>
              <a:t>24.06.24</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15DDFD-030C-4D5A-B33E-3A7E7538D2BE}" type="slidenum">
              <a:rPr lang="de-CH" smtClean="0"/>
              <a:t>‹#›</a:t>
            </a:fld>
            <a:endParaRPr lang="de-CH"/>
          </a:p>
        </p:txBody>
      </p:sp>
    </p:spTree>
    <p:extLst>
      <p:ext uri="{BB962C8B-B14F-4D97-AF65-F5344CB8AC3E}">
        <p14:creationId xmlns:p14="http://schemas.microsoft.com/office/powerpoint/2010/main" val="44149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t>
            </a:r>
            <a:r>
              <a:rPr lang="en-CH" dirty="0"/>
              <a:t>aturation water vapor pressure rises</a:t>
            </a:r>
          </a:p>
        </p:txBody>
      </p:sp>
      <p:sp>
        <p:nvSpPr>
          <p:cNvPr id="4" name="Slide Number Placeholder 3"/>
          <p:cNvSpPr>
            <a:spLocks noGrp="1"/>
          </p:cNvSpPr>
          <p:nvPr>
            <p:ph type="sldNum" sz="quarter" idx="5"/>
          </p:nvPr>
        </p:nvSpPr>
        <p:spPr/>
        <p:txBody>
          <a:bodyPr/>
          <a:lstStyle/>
          <a:p>
            <a:fld id="{F615DDFD-030C-4D5A-B33E-3A7E7538D2BE}" type="slidenum">
              <a:rPr lang="de-CH" smtClean="0"/>
              <a:t>4</a:t>
            </a:fld>
            <a:endParaRPr lang="de-CH"/>
          </a:p>
        </p:txBody>
      </p:sp>
    </p:spTree>
    <p:extLst>
      <p:ext uri="{BB962C8B-B14F-4D97-AF65-F5344CB8AC3E}">
        <p14:creationId xmlns:p14="http://schemas.microsoft.com/office/powerpoint/2010/main" val="1034193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frequency and efficiency of those </a:t>
            </a:r>
            <a:r>
              <a:rPr lang="en-GB" dirty="0" err="1"/>
              <a:t>collisionsin</a:t>
            </a:r>
            <a:r>
              <a:rPr lang="en-GB" dirty="0"/>
              <a:t> transferring translational kinetic energy  dictates the heat flow rate =&gt; thermal conductivity </a:t>
            </a:r>
            <a:endParaRPr lang="en-CH" dirty="0"/>
          </a:p>
        </p:txBody>
      </p:sp>
      <p:sp>
        <p:nvSpPr>
          <p:cNvPr id="4" name="Slide Number Placeholder 3"/>
          <p:cNvSpPr>
            <a:spLocks noGrp="1"/>
          </p:cNvSpPr>
          <p:nvPr>
            <p:ph type="sldNum" sz="quarter" idx="5"/>
          </p:nvPr>
        </p:nvSpPr>
        <p:spPr/>
        <p:txBody>
          <a:bodyPr/>
          <a:lstStyle/>
          <a:p>
            <a:fld id="{F615DDFD-030C-4D5A-B33E-3A7E7538D2BE}" type="slidenum">
              <a:rPr lang="de-CH" smtClean="0"/>
              <a:t>7</a:t>
            </a:fld>
            <a:endParaRPr lang="de-CH"/>
          </a:p>
        </p:txBody>
      </p:sp>
    </p:spTree>
    <p:extLst>
      <p:ext uri="{BB962C8B-B14F-4D97-AF65-F5344CB8AC3E}">
        <p14:creationId xmlns:p14="http://schemas.microsoft.com/office/powerpoint/2010/main" val="1145418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615DDFD-030C-4D5A-B33E-3A7E7538D2BE}" type="slidenum">
              <a:rPr lang="de-CH" smtClean="0"/>
              <a:t>19</a:t>
            </a:fld>
            <a:endParaRPr lang="de-CH"/>
          </a:p>
        </p:txBody>
      </p:sp>
    </p:spTree>
    <p:extLst>
      <p:ext uri="{BB962C8B-B14F-4D97-AF65-F5344CB8AC3E}">
        <p14:creationId xmlns:p14="http://schemas.microsoft.com/office/powerpoint/2010/main" val="1225738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615DDFD-030C-4D5A-B33E-3A7E7538D2BE}" type="slidenum">
              <a:rPr lang="de-CH" smtClean="0"/>
              <a:t>20</a:t>
            </a:fld>
            <a:endParaRPr lang="de-CH"/>
          </a:p>
        </p:txBody>
      </p:sp>
    </p:spTree>
    <p:extLst>
      <p:ext uri="{BB962C8B-B14F-4D97-AF65-F5344CB8AC3E}">
        <p14:creationId xmlns:p14="http://schemas.microsoft.com/office/powerpoint/2010/main" val="3623349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615DDFD-030C-4D5A-B33E-3A7E7538D2BE}" type="slidenum">
              <a:rPr lang="de-CH" smtClean="0"/>
              <a:t>21</a:t>
            </a:fld>
            <a:endParaRPr lang="de-CH"/>
          </a:p>
        </p:txBody>
      </p:sp>
    </p:spTree>
    <p:extLst>
      <p:ext uri="{BB962C8B-B14F-4D97-AF65-F5344CB8AC3E}">
        <p14:creationId xmlns:p14="http://schemas.microsoft.com/office/powerpoint/2010/main" val="4107798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
            </a:r>
            <a:r>
              <a:rPr lang="en-CH" dirty="0"/>
              <a:t>e h</a:t>
            </a:r>
            <a:r>
              <a:rPr lang="en-GB" dirty="0" err="1"/>
              <a:t>av</a:t>
            </a:r>
            <a:r>
              <a:rPr lang="en-CH" dirty="0"/>
              <a:t>e a saturated solution -&gt; any additional salt added will </a:t>
            </a:r>
            <a:r>
              <a:rPr lang="en-GB" dirty="0"/>
              <a:t>remain undissolved in the solution!</a:t>
            </a:r>
          </a:p>
          <a:p>
            <a:endParaRPr lang="en-GB" dirty="0"/>
          </a:p>
          <a:p>
            <a:r>
              <a:rPr lang="en-GB" dirty="0"/>
              <a:t>prepare a saturated NaCl solution by adding NaCl to water until no more salt can dissolve and some solid salt remains.</a:t>
            </a:r>
          </a:p>
          <a:p>
            <a:endParaRPr lang="en-GB" dirty="0"/>
          </a:p>
          <a:p>
            <a:r>
              <a:rPr lang="en-GB" dirty="0"/>
              <a:t>This additional salt acts as a buffer! - &gt; </a:t>
            </a:r>
          </a:p>
          <a:p>
            <a:endParaRPr lang="en-GB" dirty="0"/>
          </a:p>
          <a:p>
            <a:r>
              <a:rPr lang="en-GB" dirty="0"/>
              <a:t>If the relative humidity in the environment decreases, the solution releases water vapor by dissolving more salt. If the relative humidity increases, the solution absorbs water vapor, leading to precipitation of some salt.</a:t>
            </a:r>
          </a:p>
          <a:p>
            <a:endParaRPr lang="en-CH" dirty="0"/>
          </a:p>
        </p:txBody>
      </p:sp>
      <p:sp>
        <p:nvSpPr>
          <p:cNvPr id="4" name="Slide Number Placeholder 3"/>
          <p:cNvSpPr>
            <a:spLocks noGrp="1"/>
          </p:cNvSpPr>
          <p:nvPr>
            <p:ph type="sldNum" sz="quarter" idx="5"/>
          </p:nvPr>
        </p:nvSpPr>
        <p:spPr/>
        <p:txBody>
          <a:bodyPr/>
          <a:lstStyle/>
          <a:p>
            <a:fld id="{F615DDFD-030C-4D5A-B33E-3A7E7538D2BE}" type="slidenum">
              <a:rPr lang="de-CH" smtClean="0"/>
              <a:t>26</a:t>
            </a:fld>
            <a:endParaRPr lang="de-CH"/>
          </a:p>
        </p:txBody>
      </p:sp>
    </p:spTree>
    <p:extLst>
      <p:ext uri="{BB962C8B-B14F-4D97-AF65-F5344CB8AC3E}">
        <p14:creationId xmlns:p14="http://schemas.microsoft.com/office/powerpoint/2010/main" val="1858286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615DDFD-030C-4D5A-B33E-3A7E7538D2BE}" type="slidenum">
              <a:rPr lang="de-CH" smtClean="0"/>
              <a:t>27</a:t>
            </a:fld>
            <a:endParaRPr lang="de-CH"/>
          </a:p>
        </p:txBody>
      </p:sp>
    </p:spTree>
    <p:extLst>
      <p:ext uri="{BB962C8B-B14F-4D97-AF65-F5344CB8AC3E}">
        <p14:creationId xmlns:p14="http://schemas.microsoft.com/office/powerpoint/2010/main" val="480060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01">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en-GB" noProof="0"/>
              <a:t>Click icon to add picture</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2772000"/>
          </a:xfrm>
          <a:solidFill>
            <a:schemeClr val="accent1"/>
          </a:solidFill>
        </p:spPr>
        <p:txBody>
          <a:bodyPr lIns="1080000" tIns="252000" anchor="t" anchorCtr="0"/>
          <a:lstStyle>
            <a:lvl1pPr algn="l">
              <a:lnSpc>
                <a:spcPct val="100000"/>
              </a:lnSpc>
              <a:defRPr sz="3600">
                <a:solidFill>
                  <a:schemeClr val="bg1"/>
                </a:solidFill>
              </a:defRPr>
            </a:lvl1pPr>
          </a:lstStyle>
          <a:p>
            <a:r>
              <a:rPr lang="en-GB" noProof="0"/>
              <a:t>Click to edit Master title style</a:t>
            </a:r>
            <a:endParaRPr lang="de-CH" noProof="0" dirty="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9" name="Bildplatzhalter 8">
            <a:extLst>
              <a:ext uri="{FF2B5EF4-FFF2-40B4-BE49-F238E27FC236}">
                <a16:creationId xmlns:a16="http://schemas.microsoft.com/office/drawing/2014/main" id="{C3C296D1-2CD0-479F-A866-6EC741D2293B}"/>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en-GB" noProof="0"/>
              <a:t>Click icon to add picture</a:t>
            </a:r>
            <a:endParaRPr lang="de-CH" noProof="0"/>
          </a:p>
        </p:txBody>
      </p:sp>
      <p:sp>
        <p:nvSpPr>
          <p:cNvPr id="4" name="Textplatzhalter 3">
            <a:extLst>
              <a:ext uri="{FF2B5EF4-FFF2-40B4-BE49-F238E27FC236}">
                <a16:creationId xmlns:a16="http://schemas.microsoft.com/office/drawing/2014/main" id="{EE41BE31-9613-4103-99FF-7DCFF643B329}"/>
              </a:ext>
            </a:extLst>
          </p:cNvPr>
          <p:cNvSpPr>
            <a:spLocks noGrp="1"/>
          </p:cNvSpPr>
          <p:nvPr>
            <p:ph type="body" sz="quarter" idx="13"/>
          </p:nvPr>
        </p:nvSpPr>
        <p:spPr>
          <a:xfrm>
            <a:off x="1078516" y="3860495"/>
            <a:ext cx="4680000" cy="1008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en-GB" noProof="0"/>
              <a:t>Click to edit Master text styles</a:t>
            </a:r>
          </a:p>
        </p:txBody>
      </p:sp>
      <p:sp>
        <p:nvSpPr>
          <p:cNvPr id="6" name="Textplatzhalter 5">
            <a:extLst>
              <a:ext uri="{FF2B5EF4-FFF2-40B4-BE49-F238E27FC236}">
                <a16:creationId xmlns:a16="http://schemas.microsoft.com/office/drawing/2014/main" id="{EDEB298C-798E-4D73-9DD6-F896C06530C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4293381049"/>
      </p:ext>
    </p:extLst>
  </p:cSld>
  <p:clrMapOvr>
    <a:masterClrMapping/>
  </p:clrMapOvr>
  <p:extLst>
    <p:ext uri="{DCECCB84-F9BA-43D5-87BE-67443E8EF086}">
      <p15:sldGuideLst xmlns:p15="http://schemas.microsoft.com/office/powerpoint/2012/main">
        <p15:guide id="2" pos="3840" userDrawn="1">
          <p15:clr>
            <a:srgbClr val="FBAE40"/>
          </p15:clr>
        </p15:guide>
        <p15:guide id="3" orient="horz" pos="640" userDrawn="1">
          <p15:clr>
            <a:srgbClr val="FBAE40"/>
          </p15:clr>
        </p15:guide>
        <p15:guide id="4" orient="horz" pos="3952" userDrawn="1">
          <p15:clr>
            <a:srgbClr val="FBAE40"/>
          </p15:clr>
        </p15:guide>
        <p15:guide id="5" pos="610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halt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lvl1pPr>
              <a:defRPr/>
            </a:lvl1pPr>
          </a:lstStyle>
          <a:p>
            <a:r>
              <a:rPr lang="en-GB" noProof="0"/>
              <a:t>Click to edit Master title style</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C47C2547-0B26-4181-9958-0F74634B97A1}"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05941150-30DE-48F5-9038-0E82CD18DE28}"/>
              </a:ext>
            </a:extLst>
          </p:cNvPr>
          <p:cNvSpPr>
            <a:spLocks noGrp="1"/>
          </p:cNvSpPr>
          <p:nvPr>
            <p:ph type="pic" sz="quarter" idx="13"/>
          </p:nvPr>
        </p:nvSpPr>
        <p:spPr>
          <a:xfrm>
            <a:off x="731837" y="1412874"/>
            <a:ext cx="10728000" cy="4860000"/>
          </a:xfrm>
        </p:spPr>
        <p:txBody>
          <a:bodyPr tIns="1620000"/>
          <a:lstStyle>
            <a:lvl1pPr marL="0" indent="0" algn="ctr">
              <a:buNone/>
              <a:defRPr/>
            </a:lvl1pPr>
          </a:lstStyle>
          <a:p>
            <a:r>
              <a:rPr lang="en-GB" noProof="0"/>
              <a:t>Click icon to add picture</a:t>
            </a:r>
            <a:endParaRPr lang="de-CH" noProof="0"/>
          </a:p>
        </p:txBody>
      </p:sp>
    </p:spTree>
    <p:extLst>
      <p:ext uri="{BB962C8B-B14F-4D97-AF65-F5344CB8AC3E}">
        <p14:creationId xmlns:p14="http://schemas.microsoft.com/office/powerpoint/2010/main" val="943852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ld full p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4A533879-9C0F-4F94-919F-30B833E8871A}"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05941150-30DE-48F5-9038-0E82CD18DE28}"/>
              </a:ext>
            </a:extLst>
          </p:cNvPr>
          <p:cNvSpPr>
            <a:spLocks noGrp="1"/>
          </p:cNvSpPr>
          <p:nvPr>
            <p:ph type="pic" sz="quarter" idx="13"/>
          </p:nvPr>
        </p:nvSpPr>
        <p:spPr>
          <a:xfrm>
            <a:off x="731837" y="260350"/>
            <a:ext cx="10728000" cy="6012524"/>
          </a:xfrm>
        </p:spPr>
        <p:txBody>
          <a:bodyPr tIns="2160000"/>
          <a:lstStyle>
            <a:lvl1pPr marL="0" indent="0" algn="ctr">
              <a:buNone/>
              <a:defRPr/>
            </a:lvl1pPr>
          </a:lstStyle>
          <a:p>
            <a:r>
              <a:rPr lang="en-GB" noProof="0"/>
              <a:t>Click icon to add picture</a:t>
            </a:r>
            <a:endParaRPr lang="de-CH" noProof="0"/>
          </a:p>
        </p:txBody>
      </p:sp>
    </p:spTree>
    <p:extLst>
      <p:ext uri="{BB962C8B-B14F-4D97-AF65-F5344CB8AC3E}">
        <p14:creationId xmlns:p14="http://schemas.microsoft.com/office/powerpoint/2010/main" val="2842048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halt zwei Spal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GB"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6204163" y="1412875"/>
            <a:ext cx="5256000" cy="4860000"/>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68EF82BE-DF56-4719-B180-C3B0D509F71F}"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731838" y="1412875"/>
            <a:ext cx="5040000" cy="4860000"/>
          </a:xfrm>
        </p:spPr>
        <p:txBody>
          <a:bodyPr tIns="1620000"/>
          <a:lstStyle>
            <a:lvl1pPr marL="0" indent="0" algn="ctr">
              <a:buNone/>
              <a:defRPr/>
            </a:lvl1pPr>
          </a:lstStyle>
          <a:p>
            <a:r>
              <a:rPr lang="en-GB" noProof="0"/>
              <a:t>Click icon to add picture</a:t>
            </a:r>
            <a:endParaRPr lang="de-CH" noProof="0"/>
          </a:p>
        </p:txBody>
      </p:sp>
    </p:spTree>
    <p:extLst>
      <p:ext uri="{BB962C8B-B14F-4D97-AF65-F5344CB8AC3E}">
        <p14:creationId xmlns:p14="http://schemas.microsoft.com/office/powerpoint/2010/main" val="3996394784"/>
      </p:ext>
    </p:extLst>
  </p:cSld>
  <p:clrMapOvr>
    <a:masterClrMapping/>
  </p:clrMapOvr>
  <p:extLst>
    <p:ext uri="{DCECCB84-F9BA-43D5-87BE-67443E8EF086}">
      <p15:sldGuideLst xmlns:p15="http://schemas.microsoft.com/office/powerpoint/2012/main">
        <p15:guide id="1" orient="horz" pos="395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halt 2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GB"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6" y="5121800"/>
            <a:ext cx="5255999" cy="1152000"/>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3E1B9425-7348-43E2-B0E9-6A2A48F5FA8A}"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731838" y="1412875"/>
            <a:ext cx="5256000" cy="3420000"/>
          </a:xfrm>
        </p:spPr>
        <p:txBody>
          <a:bodyPr tIns="900000"/>
          <a:lstStyle>
            <a:lvl1pPr marL="0" indent="0" algn="ctr">
              <a:buNone/>
              <a:defRPr/>
            </a:lvl1pPr>
          </a:lstStyle>
          <a:p>
            <a:r>
              <a:rPr lang="en-GB" noProof="0"/>
              <a:t>Click icon to add picture</a:t>
            </a:r>
            <a:endParaRPr lang="de-CH" noProof="0"/>
          </a:p>
        </p:txBody>
      </p:sp>
      <p:sp>
        <p:nvSpPr>
          <p:cNvPr id="9" name="Bildplatzhalter 10">
            <a:extLst>
              <a:ext uri="{FF2B5EF4-FFF2-40B4-BE49-F238E27FC236}">
                <a16:creationId xmlns:a16="http://schemas.microsoft.com/office/drawing/2014/main" id="{1AAB6914-2518-430D-BF4C-14EA51B61410}"/>
              </a:ext>
            </a:extLst>
          </p:cNvPr>
          <p:cNvSpPr>
            <a:spLocks noGrp="1"/>
          </p:cNvSpPr>
          <p:nvPr>
            <p:ph type="pic" sz="quarter" idx="14"/>
          </p:nvPr>
        </p:nvSpPr>
        <p:spPr>
          <a:xfrm>
            <a:off x="6204162" y="1412875"/>
            <a:ext cx="5256000" cy="3420000"/>
          </a:xfrm>
        </p:spPr>
        <p:txBody>
          <a:bodyPr tIns="900000"/>
          <a:lstStyle>
            <a:lvl1pPr marL="0" indent="0" algn="ctr">
              <a:buNone/>
              <a:defRPr/>
            </a:lvl1pPr>
          </a:lstStyle>
          <a:p>
            <a:r>
              <a:rPr lang="en-GB" noProof="0"/>
              <a:t>Click icon to add picture</a:t>
            </a:r>
            <a:endParaRPr lang="de-CH" noProof="0"/>
          </a:p>
        </p:txBody>
      </p:sp>
      <p:sp>
        <p:nvSpPr>
          <p:cNvPr id="12" name="Inhaltsplatzhalter 2">
            <a:extLst>
              <a:ext uri="{FF2B5EF4-FFF2-40B4-BE49-F238E27FC236}">
                <a16:creationId xmlns:a16="http://schemas.microsoft.com/office/drawing/2014/main" id="{5092EEFB-079B-4C38-A665-E52B9837601B}"/>
              </a:ext>
            </a:extLst>
          </p:cNvPr>
          <p:cNvSpPr>
            <a:spLocks noGrp="1"/>
          </p:cNvSpPr>
          <p:nvPr>
            <p:ph idx="15"/>
          </p:nvPr>
        </p:nvSpPr>
        <p:spPr>
          <a:xfrm>
            <a:off x="6204162" y="5121800"/>
            <a:ext cx="5256001" cy="1152000"/>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de-CH" noProof="0"/>
          </a:p>
        </p:txBody>
      </p:sp>
    </p:spTree>
    <p:extLst>
      <p:ext uri="{BB962C8B-B14F-4D97-AF65-F5344CB8AC3E}">
        <p14:creationId xmlns:p14="http://schemas.microsoft.com/office/powerpoint/2010/main" val="1085750778"/>
      </p:ext>
    </p:extLst>
  </p:cSld>
  <p:clrMapOvr>
    <a:masterClrMapping/>
  </p:clrMapOvr>
  <p:extLst>
    <p:ext uri="{DCECCB84-F9BA-43D5-87BE-67443E8EF086}">
      <p15:sldGuideLst xmlns:p15="http://schemas.microsoft.com/office/powerpoint/2012/main">
        <p15:guide id="1" orient="horz" pos="3952"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halt 3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GB"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6" y="4166439"/>
            <a:ext cx="10728327" cy="2124401"/>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0F7782B2-018B-4FD3-AD95-2F64EDE0E9D6}"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731838" y="1412875"/>
            <a:ext cx="3420000" cy="2484000"/>
          </a:xfrm>
        </p:spPr>
        <p:txBody>
          <a:bodyPr tIns="360000"/>
          <a:lstStyle>
            <a:lvl1pPr marL="0" indent="0" algn="ctr">
              <a:buNone/>
              <a:defRPr/>
            </a:lvl1pPr>
          </a:lstStyle>
          <a:p>
            <a:r>
              <a:rPr lang="en-GB" noProof="0"/>
              <a:t>Click icon to add picture</a:t>
            </a:r>
            <a:endParaRPr lang="de-CH" noProof="0"/>
          </a:p>
        </p:txBody>
      </p:sp>
      <p:sp>
        <p:nvSpPr>
          <p:cNvPr id="13" name="Bildplatzhalter 10">
            <a:extLst>
              <a:ext uri="{FF2B5EF4-FFF2-40B4-BE49-F238E27FC236}">
                <a16:creationId xmlns:a16="http://schemas.microsoft.com/office/drawing/2014/main" id="{36793346-BF6B-42A8-ADE0-3AA3DC3B239A}"/>
              </a:ext>
            </a:extLst>
          </p:cNvPr>
          <p:cNvSpPr>
            <a:spLocks noGrp="1"/>
          </p:cNvSpPr>
          <p:nvPr>
            <p:ph type="pic" sz="quarter" idx="16"/>
          </p:nvPr>
        </p:nvSpPr>
        <p:spPr>
          <a:xfrm>
            <a:off x="8040162" y="1414800"/>
            <a:ext cx="3420000" cy="2484000"/>
          </a:xfrm>
        </p:spPr>
        <p:txBody>
          <a:bodyPr tIns="360000"/>
          <a:lstStyle>
            <a:lvl1pPr marL="0" indent="0" algn="ctr">
              <a:buNone/>
              <a:defRPr/>
            </a:lvl1pPr>
          </a:lstStyle>
          <a:p>
            <a:r>
              <a:rPr lang="en-GB" noProof="0"/>
              <a:t>Click icon to add picture</a:t>
            </a:r>
            <a:endParaRPr lang="de-CH" noProof="0"/>
          </a:p>
        </p:txBody>
      </p:sp>
      <p:sp>
        <p:nvSpPr>
          <p:cNvPr id="14" name="Bildplatzhalter 10">
            <a:extLst>
              <a:ext uri="{FF2B5EF4-FFF2-40B4-BE49-F238E27FC236}">
                <a16:creationId xmlns:a16="http://schemas.microsoft.com/office/drawing/2014/main" id="{FE637F68-618E-43EB-B240-4BFA26852FC5}"/>
              </a:ext>
            </a:extLst>
          </p:cNvPr>
          <p:cNvSpPr>
            <a:spLocks noGrp="1"/>
          </p:cNvSpPr>
          <p:nvPr>
            <p:ph type="pic" sz="quarter" idx="17"/>
          </p:nvPr>
        </p:nvSpPr>
        <p:spPr>
          <a:xfrm>
            <a:off x="4385999" y="1414800"/>
            <a:ext cx="3420000" cy="2484000"/>
          </a:xfrm>
        </p:spPr>
        <p:txBody>
          <a:bodyPr tIns="360000"/>
          <a:lstStyle>
            <a:lvl1pPr marL="0" indent="0" algn="ctr">
              <a:buNone/>
              <a:defRPr/>
            </a:lvl1pPr>
          </a:lstStyle>
          <a:p>
            <a:r>
              <a:rPr lang="en-GB" noProof="0"/>
              <a:t>Click icon to add picture</a:t>
            </a:r>
            <a:endParaRPr lang="de-CH" noProof="0"/>
          </a:p>
        </p:txBody>
      </p:sp>
    </p:spTree>
    <p:extLst>
      <p:ext uri="{BB962C8B-B14F-4D97-AF65-F5344CB8AC3E}">
        <p14:creationId xmlns:p14="http://schemas.microsoft.com/office/powerpoint/2010/main" val="2252988954"/>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halt Tabel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GB"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7" y="1412875"/>
            <a:ext cx="10728325" cy="396000"/>
          </a:xfrm>
        </p:spPr>
        <p:txBody>
          <a:bodyPr/>
          <a:lstStyle>
            <a:lvl1pPr marL="0" indent="0">
              <a:buNone/>
              <a:defRPr b="1"/>
            </a:lvl1pPr>
            <a:lvl2pPr marL="266700" indent="0">
              <a:buNone/>
              <a:defRPr b="1"/>
            </a:lvl2pPr>
            <a:lvl3pPr marL="538163" indent="0">
              <a:buNone/>
              <a:defRPr b="1"/>
            </a:lvl3pPr>
            <a:lvl4pPr marL="804862" indent="0">
              <a:buNone/>
              <a:defRPr b="1"/>
            </a:lvl4pPr>
            <a:lvl5pPr marL="1076325" indent="0">
              <a:buNone/>
              <a:defRPr b="1"/>
            </a:lvl5pPr>
          </a:lstStyle>
          <a:p>
            <a:pPr lvl="0"/>
            <a:r>
              <a:rPr lang="en-GB" noProof="0"/>
              <a:t>Click to edit Master text styles</a:t>
            </a:r>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D0A0FED0-443D-411A-B8E4-0668A8890EE3}"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9" name="Tabellenplatzhalter 8">
            <a:extLst>
              <a:ext uri="{FF2B5EF4-FFF2-40B4-BE49-F238E27FC236}">
                <a16:creationId xmlns:a16="http://schemas.microsoft.com/office/drawing/2014/main" id="{A1D947E6-CC00-458E-BDE1-B0877E30333C}"/>
              </a:ext>
            </a:extLst>
          </p:cNvPr>
          <p:cNvSpPr>
            <a:spLocks noGrp="1"/>
          </p:cNvSpPr>
          <p:nvPr>
            <p:ph type="tbl" sz="quarter" idx="13"/>
          </p:nvPr>
        </p:nvSpPr>
        <p:spPr>
          <a:xfrm>
            <a:off x="731838" y="2061398"/>
            <a:ext cx="10728325" cy="4212401"/>
          </a:xfrm>
        </p:spPr>
        <p:txBody>
          <a:bodyPr tIns="1260000"/>
          <a:lstStyle>
            <a:lvl1pPr marL="0" indent="0" algn="ctr">
              <a:spcBef>
                <a:spcPts val="0"/>
              </a:spcBef>
              <a:buNone/>
              <a:defRPr sz="1400"/>
            </a:lvl1pPr>
          </a:lstStyle>
          <a:p>
            <a:r>
              <a:rPr lang="en-GB" noProof="0"/>
              <a:t>Click icon to add table</a:t>
            </a:r>
            <a:endParaRPr lang="de-CH" noProof="0"/>
          </a:p>
        </p:txBody>
      </p:sp>
    </p:spTree>
    <p:extLst>
      <p:ext uri="{BB962C8B-B14F-4D97-AF65-F5344CB8AC3E}">
        <p14:creationId xmlns:p14="http://schemas.microsoft.com/office/powerpoint/2010/main" val="2928661315"/>
      </p:ext>
    </p:extLst>
  </p:cSld>
  <p:clrMapOvr>
    <a:masterClrMapping/>
  </p:clrMapOvr>
  <p:extLst>
    <p:ext uri="{DCECCB84-F9BA-43D5-87BE-67443E8EF086}">
      <p15:sldGuideLst xmlns:p15="http://schemas.microsoft.com/office/powerpoint/2012/main">
        <p15:guide id="1" orient="horz" pos="39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chlussfolie">
    <p:bg>
      <p:bgPr>
        <a:solidFill>
          <a:schemeClr val="bg1"/>
        </a:solidFill>
        <a:effectLst/>
      </p:bgPr>
    </p:bg>
    <p:spTree>
      <p:nvGrpSpPr>
        <p:cNvPr id="1" name=""/>
        <p:cNvGrpSpPr/>
        <p:nvPr/>
      </p:nvGrpSpPr>
      <p:grpSpPr>
        <a:xfrm>
          <a:off x="0" y="0"/>
          <a:ext cx="0" cy="0"/>
          <a:chOff x="0" y="0"/>
          <a:chExt cx="0" cy="0"/>
        </a:xfrm>
      </p:grpSpPr>
      <p:sp>
        <p:nvSpPr>
          <p:cNvPr id="20" name="Inhaltsplatzhalter 2">
            <a:extLst>
              <a:ext uri="{FF2B5EF4-FFF2-40B4-BE49-F238E27FC236}">
                <a16:creationId xmlns:a16="http://schemas.microsoft.com/office/drawing/2014/main" id="{394B20FF-3667-40DF-92A1-C6CF3BBCA26D}"/>
              </a:ext>
            </a:extLst>
          </p:cNvPr>
          <p:cNvSpPr>
            <a:spLocks noGrp="1"/>
          </p:cNvSpPr>
          <p:nvPr>
            <p:ph idx="1"/>
          </p:nvPr>
        </p:nvSpPr>
        <p:spPr>
          <a:xfrm>
            <a:off x="731837" y="2135492"/>
            <a:ext cx="10728325" cy="3960000"/>
          </a:xfrm>
        </p:spPr>
        <p:txBody>
          <a:bodyPr/>
          <a:lstStyle>
            <a:lvl1pPr marL="0" indent="0">
              <a:spcBef>
                <a:spcPts val="0"/>
              </a:spcBef>
              <a:buNone/>
              <a:defRPr>
                <a:solidFill>
                  <a:schemeClr val="tx1"/>
                </a:solidFill>
              </a:defRPr>
            </a:lvl1pPr>
            <a:lvl2pPr marL="266700" indent="0">
              <a:buNone/>
              <a:defRPr>
                <a:solidFill>
                  <a:schemeClr val="bg1"/>
                </a:solidFill>
              </a:defRPr>
            </a:lvl2pPr>
            <a:lvl3pPr marL="540000" indent="0">
              <a:buNone/>
              <a:defRPr>
                <a:solidFill>
                  <a:schemeClr val="bg1"/>
                </a:solidFill>
              </a:defRPr>
            </a:lvl3pPr>
            <a:lvl4pPr marL="808537" indent="0">
              <a:buNone/>
              <a:defRPr>
                <a:solidFill>
                  <a:schemeClr val="bg1"/>
                </a:solidFill>
              </a:defRPr>
            </a:lvl4pPr>
            <a:lvl5pPr marL="1080000" indent="0">
              <a:buNone/>
              <a:defRPr>
                <a:solidFill>
                  <a:schemeClr val="bg1"/>
                </a:solidFill>
              </a:defRPr>
            </a:lvl5pPr>
          </a:lstStyle>
          <a:p>
            <a:pPr lvl="0"/>
            <a:r>
              <a:rPr lang="en-GB" noProof="0"/>
              <a:t>Click to edit Master text styles</a:t>
            </a:r>
          </a:p>
        </p:txBody>
      </p:sp>
      <p:sp>
        <p:nvSpPr>
          <p:cNvPr id="21" name="Bildplatzhalter 8">
            <a:extLst>
              <a:ext uri="{FF2B5EF4-FFF2-40B4-BE49-F238E27FC236}">
                <a16:creationId xmlns:a16="http://schemas.microsoft.com/office/drawing/2014/main" id="{794484F1-3B7F-46CE-AD0B-2310A557A990}"/>
              </a:ext>
            </a:extLst>
          </p:cNvPr>
          <p:cNvSpPr>
            <a:spLocks noGrp="1"/>
          </p:cNvSpPr>
          <p:nvPr>
            <p:ph type="pic" sz="quarter" idx="12"/>
          </p:nvPr>
        </p:nvSpPr>
        <p:spPr>
          <a:xfrm>
            <a:off x="10200163" y="6489088"/>
            <a:ext cx="1260000" cy="180000"/>
          </a:xfrm>
        </p:spPr>
        <p:txBody>
          <a:bodyPr/>
          <a:lstStyle>
            <a:lvl1pPr marL="0" indent="0" algn="l">
              <a:buNone/>
              <a:defRPr sz="700">
                <a:solidFill>
                  <a:schemeClr val="tx1"/>
                </a:solidFill>
              </a:defRPr>
            </a:lvl1pPr>
          </a:lstStyle>
          <a:p>
            <a:r>
              <a:rPr lang="en-GB" noProof="0"/>
              <a:t>Click icon to add picture</a:t>
            </a:r>
            <a:endParaRPr lang="de-CH" noProof="0"/>
          </a:p>
        </p:txBody>
      </p:sp>
      <p:pic>
        <p:nvPicPr>
          <p:cNvPr id="22" name="Grafik 21">
            <a:extLst>
              <a:ext uri="{FF2B5EF4-FFF2-40B4-BE49-F238E27FC236}">
                <a16:creationId xmlns:a16="http://schemas.microsoft.com/office/drawing/2014/main" id="{F900572E-A73E-42BE-96FA-38ADC4E79FD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Tree>
    <p:extLst>
      <p:ext uri="{BB962C8B-B14F-4D97-AF65-F5344CB8AC3E}">
        <p14:creationId xmlns:p14="http://schemas.microsoft.com/office/powerpoint/2010/main" val="1752670339"/>
      </p:ext>
    </p:extLst>
  </p:cSld>
  <p:clrMapOvr>
    <a:masterClrMapping/>
  </p:clrMapOvr>
  <p:extLst>
    <p:ext uri="{DCECCB84-F9BA-43D5-87BE-67443E8EF086}">
      <p15:sldGuideLst xmlns:p15="http://schemas.microsoft.com/office/powerpoint/2012/main">
        <p15:guide id="1" pos="6698">
          <p15:clr>
            <a:srgbClr val="FBAE40"/>
          </p15:clr>
        </p15:guide>
        <p15:guide id="3" orient="horz" pos="640">
          <p15:clr>
            <a:srgbClr val="FBAE40"/>
          </p15:clr>
        </p15:guide>
        <p15:guide id="4" orient="horz" pos="395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02">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8A01615F-450E-43D0-B554-DA3FBD48DF34}"/>
              </a:ext>
            </a:extLst>
          </p:cNvPr>
          <p:cNvSpPr>
            <a:spLocks noGrp="1"/>
          </p:cNvSpPr>
          <p:nvPr>
            <p:ph type="pic" sz="quarter" idx="11"/>
          </p:nvPr>
        </p:nvSpPr>
        <p:spPr>
          <a:xfrm>
            <a:off x="731838" y="1016000"/>
            <a:ext cx="10728325" cy="5256000"/>
          </a:xfrm>
        </p:spPr>
        <p:txBody>
          <a:bodyPr lIns="0" tIns="0" rIns="5580000" anchor="ctr" anchorCtr="0"/>
          <a:lstStyle>
            <a:lvl1pPr marL="0" indent="0" algn="ctr">
              <a:buNone/>
              <a:defRPr/>
            </a:lvl1pPr>
          </a:lstStyle>
          <a:p>
            <a:r>
              <a:rPr lang="en-GB" noProof="0"/>
              <a:t>Click icon to add picture</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6504000" y="2957494"/>
            <a:ext cx="5688000" cy="2268000"/>
          </a:xfrm>
          <a:solidFill>
            <a:schemeClr val="accent6"/>
          </a:solidFill>
        </p:spPr>
        <p:txBody>
          <a:bodyPr lIns="324000" tIns="252000" anchor="t" anchorCtr="0"/>
          <a:lstStyle>
            <a:lvl1pPr algn="l">
              <a:lnSpc>
                <a:spcPct val="100000"/>
              </a:lnSpc>
              <a:defRPr sz="3600">
                <a:solidFill>
                  <a:schemeClr val="bg1"/>
                </a:solidFill>
              </a:defRPr>
            </a:lvl1pPr>
          </a:lstStyle>
          <a:p>
            <a:r>
              <a:rPr lang="en-GB" noProof="0"/>
              <a:t>Click to edit Master title style</a:t>
            </a:r>
            <a:endParaRPr lang="de-CH" noProof="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9" name="Textplatzhalter 3">
            <a:extLst>
              <a:ext uri="{FF2B5EF4-FFF2-40B4-BE49-F238E27FC236}">
                <a16:creationId xmlns:a16="http://schemas.microsoft.com/office/drawing/2014/main" id="{003A487C-8977-4264-A8A1-D6C1DB604682}"/>
              </a:ext>
            </a:extLst>
          </p:cNvPr>
          <p:cNvSpPr>
            <a:spLocks noGrp="1"/>
          </p:cNvSpPr>
          <p:nvPr>
            <p:ph type="body" sz="quarter" idx="13"/>
          </p:nvPr>
        </p:nvSpPr>
        <p:spPr>
          <a:xfrm>
            <a:off x="6845210" y="4639666"/>
            <a:ext cx="4320000" cy="468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en-GB" noProof="0"/>
              <a:t>Click to edit Master text styles</a:t>
            </a:r>
          </a:p>
        </p:txBody>
      </p:sp>
      <p:sp>
        <p:nvSpPr>
          <p:cNvPr id="13" name="Bildplatzhalter 8">
            <a:extLst>
              <a:ext uri="{FF2B5EF4-FFF2-40B4-BE49-F238E27FC236}">
                <a16:creationId xmlns:a16="http://schemas.microsoft.com/office/drawing/2014/main" id="{E91D3734-CD8F-4F94-A813-570EF31C4732}"/>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en-GB" noProof="0"/>
              <a:t>Click icon to add picture</a:t>
            </a:r>
            <a:endParaRPr lang="de-CH" noProof="0"/>
          </a:p>
        </p:txBody>
      </p:sp>
      <p:sp>
        <p:nvSpPr>
          <p:cNvPr id="8" name="Textplatzhalter 5">
            <a:extLst>
              <a:ext uri="{FF2B5EF4-FFF2-40B4-BE49-F238E27FC236}">
                <a16:creationId xmlns:a16="http://schemas.microsoft.com/office/drawing/2014/main" id="{547D2927-4A99-4714-8EBA-F773EAA26308}"/>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00241141"/>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03">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62D94F76-218E-49F2-87F8-05982912ED18}"/>
              </a:ext>
            </a:extLst>
          </p:cNvPr>
          <p:cNvSpPr/>
          <p:nvPr userDrawn="1"/>
        </p:nvSpPr>
        <p:spPr>
          <a:xfrm>
            <a:off x="731838" y="1016000"/>
            <a:ext cx="10728325" cy="5257800"/>
          </a:xfrm>
          <a:prstGeom prst="rect">
            <a:avLst/>
          </a:prstGeom>
          <a:solidFill>
            <a:srgbClr val="8E67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1" y="1940405"/>
            <a:ext cx="10188000" cy="3420000"/>
          </a:xfrm>
          <a:solidFill>
            <a:schemeClr val="accent3"/>
          </a:solidFill>
          <a:ln>
            <a:noFill/>
          </a:ln>
        </p:spPr>
        <p:txBody>
          <a:bodyPr lIns="1080000" tIns="252000" anchor="t" anchorCtr="0"/>
          <a:lstStyle>
            <a:lvl1pPr algn="l">
              <a:lnSpc>
                <a:spcPct val="100000"/>
              </a:lnSpc>
              <a:defRPr sz="3600">
                <a:solidFill>
                  <a:schemeClr val="bg1"/>
                </a:solidFill>
              </a:defRPr>
            </a:lvl1pPr>
          </a:lstStyle>
          <a:p>
            <a:r>
              <a:rPr lang="en-GB" noProof="0"/>
              <a:t>Click to edit Master title style</a:t>
            </a:r>
            <a:endParaRPr lang="de-CH" noProof="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7" name="Textplatzhalter 3">
            <a:extLst>
              <a:ext uri="{FF2B5EF4-FFF2-40B4-BE49-F238E27FC236}">
                <a16:creationId xmlns:a16="http://schemas.microsoft.com/office/drawing/2014/main" id="{0503E57F-F89F-431B-8D38-7CC97B7C201A}"/>
              </a:ext>
            </a:extLst>
          </p:cNvPr>
          <p:cNvSpPr>
            <a:spLocks noGrp="1"/>
          </p:cNvSpPr>
          <p:nvPr>
            <p:ph type="body" sz="quarter" idx="13"/>
          </p:nvPr>
        </p:nvSpPr>
        <p:spPr>
          <a:xfrm>
            <a:off x="1078516" y="4217884"/>
            <a:ext cx="8640000" cy="1008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en-GB" noProof="0"/>
              <a:t>Click to edit Master text styles</a:t>
            </a:r>
          </a:p>
        </p:txBody>
      </p:sp>
      <p:sp>
        <p:nvSpPr>
          <p:cNvPr id="12" name="Bildplatzhalter 8">
            <a:extLst>
              <a:ext uri="{FF2B5EF4-FFF2-40B4-BE49-F238E27FC236}">
                <a16:creationId xmlns:a16="http://schemas.microsoft.com/office/drawing/2014/main" id="{1BEB6197-C509-4752-B57E-CEE955F5D926}"/>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en-GB" noProof="0"/>
              <a:t>Click icon to add picture</a:t>
            </a:r>
            <a:endParaRPr lang="de-CH" noProof="0"/>
          </a:p>
        </p:txBody>
      </p:sp>
      <p:sp>
        <p:nvSpPr>
          <p:cNvPr id="8" name="Textplatzhalter 5">
            <a:extLst>
              <a:ext uri="{FF2B5EF4-FFF2-40B4-BE49-F238E27FC236}">
                <a16:creationId xmlns:a16="http://schemas.microsoft.com/office/drawing/2014/main" id="{4ADF7DEC-21BD-45CA-9E91-B9F58A69F62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3924069494"/>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folie 04">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731837" y="1016000"/>
            <a:ext cx="10728326" cy="5256000"/>
          </a:xfrm>
          <a:solidFill>
            <a:schemeClr val="accent6"/>
          </a:solidFill>
          <a:ln>
            <a:noFill/>
          </a:ln>
        </p:spPr>
        <p:txBody>
          <a:bodyPr lIns="324000" tIns="1152000" anchor="t" anchorCtr="0"/>
          <a:lstStyle>
            <a:lvl1pPr algn="l">
              <a:lnSpc>
                <a:spcPct val="100000"/>
              </a:lnSpc>
              <a:defRPr sz="3600">
                <a:solidFill>
                  <a:schemeClr val="bg1"/>
                </a:solidFill>
              </a:defRPr>
            </a:lvl1pPr>
          </a:lstStyle>
          <a:p>
            <a:r>
              <a:rPr lang="en-GB" noProof="0"/>
              <a:t>Click to edit Master title style</a:t>
            </a:r>
            <a:endParaRPr lang="de-CH" noProof="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6" name="Textplatzhalter 3">
            <a:extLst>
              <a:ext uri="{FF2B5EF4-FFF2-40B4-BE49-F238E27FC236}">
                <a16:creationId xmlns:a16="http://schemas.microsoft.com/office/drawing/2014/main" id="{5FCAD79B-EF47-46A0-9575-229F3DAA72F5}"/>
              </a:ext>
            </a:extLst>
          </p:cNvPr>
          <p:cNvSpPr>
            <a:spLocks noGrp="1"/>
          </p:cNvSpPr>
          <p:nvPr>
            <p:ph type="body" sz="quarter" idx="13"/>
          </p:nvPr>
        </p:nvSpPr>
        <p:spPr>
          <a:xfrm>
            <a:off x="1078515" y="5122625"/>
            <a:ext cx="10044000" cy="1008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en-GB" noProof="0"/>
              <a:t>Click to edit Master text styles</a:t>
            </a:r>
          </a:p>
        </p:txBody>
      </p:sp>
      <p:sp>
        <p:nvSpPr>
          <p:cNvPr id="8" name="Bildplatzhalter 8">
            <a:extLst>
              <a:ext uri="{FF2B5EF4-FFF2-40B4-BE49-F238E27FC236}">
                <a16:creationId xmlns:a16="http://schemas.microsoft.com/office/drawing/2014/main" id="{72236FC6-C8FF-43C1-86B9-BF112345926F}"/>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en-GB" noProof="0"/>
              <a:t>Click icon to add picture</a:t>
            </a:r>
            <a:endParaRPr lang="de-CH" noProof="0"/>
          </a:p>
        </p:txBody>
      </p:sp>
      <p:sp>
        <p:nvSpPr>
          <p:cNvPr id="7" name="Textplatzhalter 5">
            <a:extLst>
              <a:ext uri="{FF2B5EF4-FFF2-40B4-BE49-F238E27FC236}">
                <a16:creationId xmlns:a16="http://schemas.microsoft.com/office/drawing/2014/main" id="{789A3267-E086-4EC3-A0BB-F8ECD01A5C7E}"/>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732532068"/>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folie 04 – Uni Zürich">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en-GB" noProof="0"/>
              <a:t>Click icon to add picture</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2772000"/>
          </a:xfrm>
          <a:solidFill>
            <a:schemeClr val="accent2"/>
          </a:solidFill>
        </p:spPr>
        <p:txBody>
          <a:bodyPr lIns="1080000" tIns="252000" anchor="t" anchorCtr="0"/>
          <a:lstStyle>
            <a:lvl1pPr algn="l">
              <a:lnSpc>
                <a:spcPct val="100000"/>
              </a:lnSpc>
              <a:defRPr sz="3600">
                <a:solidFill>
                  <a:schemeClr val="bg1"/>
                </a:solidFill>
              </a:defRPr>
            </a:lvl1pPr>
          </a:lstStyle>
          <a:p>
            <a:r>
              <a:rPr lang="en-GB" noProof="0"/>
              <a:t>Click to edit Master title style</a:t>
            </a:r>
            <a:endParaRPr lang="de-CH" noProof="0"/>
          </a:p>
        </p:txBody>
      </p:sp>
      <p:pic>
        <p:nvPicPr>
          <p:cNvPr id="4" name="Grafik 3">
            <a:extLst>
              <a:ext uri="{FF2B5EF4-FFF2-40B4-BE49-F238E27FC236}">
                <a16:creationId xmlns:a16="http://schemas.microsoft.com/office/drawing/2014/main" id="{793E2EDD-B19F-478D-BB03-AD55EC1E86B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7672" y="228020"/>
            <a:ext cx="3679200" cy="552508"/>
          </a:xfrm>
          <a:prstGeom prst="rect">
            <a:avLst/>
          </a:prstGeom>
        </p:spPr>
      </p:pic>
      <p:sp>
        <p:nvSpPr>
          <p:cNvPr id="7" name="Textplatzhalter 3">
            <a:extLst>
              <a:ext uri="{FF2B5EF4-FFF2-40B4-BE49-F238E27FC236}">
                <a16:creationId xmlns:a16="http://schemas.microsoft.com/office/drawing/2014/main" id="{D364BCB8-820F-4C3A-BA37-7048A4C8D4C3}"/>
              </a:ext>
            </a:extLst>
          </p:cNvPr>
          <p:cNvSpPr>
            <a:spLocks noGrp="1"/>
          </p:cNvSpPr>
          <p:nvPr>
            <p:ph type="body" sz="quarter" idx="13"/>
          </p:nvPr>
        </p:nvSpPr>
        <p:spPr>
          <a:xfrm>
            <a:off x="1078516" y="3860495"/>
            <a:ext cx="4680000" cy="1008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en-GB" noProof="0"/>
              <a:t>Click to edit Master text styles</a:t>
            </a:r>
          </a:p>
        </p:txBody>
      </p:sp>
      <p:sp>
        <p:nvSpPr>
          <p:cNvPr id="11" name="Bildplatzhalter 8">
            <a:extLst>
              <a:ext uri="{FF2B5EF4-FFF2-40B4-BE49-F238E27FC236}">
                <a16:creationId xmlns:a16="http://schemas.microsoft.com/office/drawing/2014/main" id="{A73913C2-8DFE-4F15-B2DB-2A6D5C267009}"/>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en-GB" noProof="0"/>
              <a:t>Click icon to add picture</a:t>
            </a:r>
            <a:endParaRPr lang="de-CH" noProof="0"/>
          </a:p>
        </p:txBody>
      </p:sp>
      <p:sp>
        <p:nvSpPr>
          <p:cNvPr id="9" name="Textplatzhalter 5">
            <a:extLst>
              <a:ext uri="{FF2B5EF4-FFF2-40B4-BE49-F238E27FC236}">
                <a16:creationId xmlns:a16="http://schemas.microsoft.com/office/drawing/2014/main" id="{791A1AD7-DB7D-4C75-BEFB-EB6D34D3B2AB}"/>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2789257521"/>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GB"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p:txBody>
          <a:bodyPr/>
          <a:lstStyle>
            <a:lvl1pPr marL="539750" indent="-539750">
              <a:buFont typeface="+mj-lt"/>
              <a:buAutoNum type="arabicPeriod"/>
              <a:defRPr/>
            </a:lvl1pPr>
            <a:lvl2pPr marL="1079500" indent="-539750">
              <a:buFont typeface="+mj-lt"/>
              <a:buAutoNum type="arabicPeriod"/>
              <a:defRPr/>
            </a:lvl2pPr>
            <a:lvl3pPr marL="1612900" indent="-533400">
              <a:buFont typeface="+mj-lt"/>
              <a:buAutoNum type="arabicPeriod"/>
              <a:defRPr/>
            </a:lvl3pPr>
            <a:lvl4pPr marL="2152650" indent="-539750">
              <a:buFont typeface="+mj-lt"/>
              <a:buAutoNum type="arabicPeriod"/>
              <a:defRPr/>
            </a:lvl4pPr>
            <a:lvl5pPr marL="2692400" indent="-539750">
              <a:buFont typeface="+mj-lt"/>
              <a:buAutoNum type="arabicPeriod"/>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1332D50A-E6CC-4D88-8908-F2129032F4C7}"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dirty="0"/>
              <a:t>Organisationseinheit verbal</a:t>
            </a:r>
            <a:endParaRPr lang="de-CH" noProof="0" dirty="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Tree>
    <p:extLst>
      <p:ext uri="{BB962C8B-B14F-4D97-AF65-F5344CB8AC3E}">
        <p14:creationId xmlns:p14="http://schemas.microsoft.com/office/powerpoint/2010/main" val="2221599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GB"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11B96697-4585-4368-989A-16003D150648}"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dirty="0"/>
              <a:t>Organisationseinheit verbal</a:t>
            </a:r>
            <a:endParaRPr lang="de-CH" noProof="0" dirty="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Tree>
    <p:extLst>
      <p:ext uri="{BB962C8B-B14F-4D97-AF65-F5344CB8AC3E}">
        <p14:creationId xmlns:p14="http://schemas.microsoft.com/office/powerpoint/2010/main" val="1888753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mit Fussno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GB"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7" y="1412875"/>
            <a:ext cx="10728325" cy="3960000"/>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3A01E762-278A-4155-9BEB-7C2CB2386E92}"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Textplatzhalter 10">
            <a:extLst>
              <a:ext uri="{FF2B5EF4-FFF2-40B4-BE49-F238E27FC236}">
                <a16:creationId xmlns:a16="http://schemas.microsoft.com/office/drawing/2014/main" id="{2F6D94FA-21C6-4AE0-AA4F-3A077810ED93}"/>
              </a:ext>
            </a:extLst>
          </p:cNvPr>
          <p:cNvSpPr>
            <a:spLocks noGrp="1"/>
          </p:cNvSpPr>
          <p:nvPr>
            <p:ph type="body" sz="quarter" idx="13"/>
          </p:nvPr>
        </p:nvSpPr>
        <p:spPr>
          <a:xfrm>
            <a:off x="731836" y="5570135"/>
            <a:ext cx="5364164" cy="721233"/>
          </a:xfrm>
        </p:spPr>
        <p:txBody>
          <a:bodyPr anchor="b" anchorCtr="0"/>
          <a:lstStyle>
            <a:lvl1pPr marL="179388" indent="-179388">
              <a:spcBef>
                <a:spcPts val="0"/>
              </a:spcBef>
              <a:buFont typeface="+mj-lt"/>
              <a:buAutoNum type="arabicPeriod"/>
              <a:defRPr sz="800"/>
            </a:lvl1pPr>
            <a:lvl2pPr marL="266700" indent="0">
              <a:buNone/>
              <a:defRPr sz="800"/>
            </a:lvl2pPr>
            <a:lvl3pPr marL="538163" indent="0">
              <a:buNone/>
              <a:defRPr sz="800"/>
            </a:lvl3pPr>
            <a:lvl4pPr marL="804862" indent="0">
              <a:buNone/>
              <a:defRPr sz="800"/>
            </a:lvl4pPr>
            <a:lvl5pPr marL="1076325" indent="0">
              <a:buNone/>
              <a:defRPr sz="800"/>
            </a:lvl5pPr>
          </a:lstStyle>
          <a:p>
            <a:pPr lvl="0"/>
            <a:r>
              <a:rPr lang="en-GB" noProof="0"/>
              <a:t>Click to edit Master text styles</a:t>
            </a:r>
          </a:p>
        </p:txBody>
      </p:sp>
    </p:spTree>
    <p:extLst>
      <p:ext uri="{BB962C8B-B14F-4D97-AF65-F5344CB8AC3E}">
        <p14:creationId xmlns:p14="http://schemas.microsoft.com/office/powerpoint/2010/main" val="426001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wischenslide">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a:xfrm>
            <a:off x="731837" y="2224781"/>
            <a:ext cx="10728325" cy="1260000"/>
          </a:xfrm>
        </p:spPr>
        <p:txBody>
          <a:bodyPr/>
          <a:lstStyle>
            <a:lvl1pPr>
              <a:lnSpc>
                <a:spcPct val="100000"/>
              </a:lnSpc>
              <a:defRPr sz="3600">
                <a:solidFill>
                  <a:schemeClr val="bg1"/>
                </a:solidFill>
              </a:defRPr>
            </a:lvl1pPr>
          </a:lstStyle>
          <a:p>
            <a:r>
              <a:rPr lang="en-GB" noProof="0"/>
              <a:t>Click to edit Master title style</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lvl1pPr>
              <a:defRPr>
                <a:solidFill>
                  <a:schemeClr val="bg1"/>
                </a:solidFill>
              </a:defRPr>
            </a:lvl1pPr>
          </a:lstStyle>
          <a:p>
            <a:fld id="{6C4EAFE7-317E-4912-B75C-DD6945F82242}" type="datetime1">
              <a:rPr lang="de-CH" noProof="0" smtClean="0"/>
              <a:t>24.06.24</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lvl1pPr>
              <a:defRPr>
                <a:solidFill>
                  <a:schemeClr val="bg1"/>
                </a:solidFill>
              </a:defRPr>
            </a:lvl1pPr>
          </a:lstStyle>
          <a:p>
            <a:r>
              <a:rPr lang="de-DE" noProof="0"/>
              <a:t>Organisationseinheit verbal</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lvl1pPr>
              <a:defRPr>
                <a:solidFill>
                  <a:schemeClr val="bg1"/>
                </a:solidFill>
              </a:defRPr>
            </a:lvl1pPr>
          </a:lstStyle>
          <a:p>
            <a:fld id="{5ACA52AF-F19D-405C-AD5F-7D94B96A5CC3}" type="slidenum">
              <a:rPr lang="de-CH" noProof="0" smtClean="0"/>
              <a:pPr/>
              <a:t>‹#›</a:t>
            </a:fld>
            <a:endParaRPr lang="de-CH" noProof="0"/>
          </a:p>
        </p:txBody>
      </p:sp>
      <p:grpSp>
        <p:nvGrpSpPr>
          <p:cNvPr id="10" name="Grafik 6">
            <a:extLst>
              <a:ext uri="{FF2B5EF4-FFF2-40B4-BE49-F238E27FC236}">
                <a16:creationId xmlns:a16="http://schemas.microsoft.com/office/drawing/2014/main" id="{7F7C476A-2849-4D68-9FA2-3A5CFC13C833}"/>
              </a:ext>
            </a:extLst>
          </p:cNvPr>
          <p:cNvGrpSpPr/>
          <p:nvPr/>
        </p:nvGrpSpPr>
        <p:grpSpPr>
          <a:xfrm>
            <a:off x="731837" y="6507088"/>
            <a:ext cx="984462" cy="162000"/>
            <a:chOff x="731837" y="6507088"/>
            <a:chExt cx="984462" cy="162000"/>
          </a:xfrm>
          <a:solidFill>
            <a:schemeClr val="bg1"/>
          </a:solidFill>
        </p:grpSpPr>
        <p:grpSp>
          <p:nvGrpSpPr>
            <p:cNvPr id="12" name="Grafik 6">
              <a:extLst>
                <a:ext uri="{FF2B5EF4-FFF2-40B4-BE49-F238E27FC236}">
                  <a16:creationId xmlns:a16="http://schemas.microsoft.com/office/drawing/2014/main" id="{7F7C476A-2849-4D68-9FA2-3A5CFC13C833}"/>
                </a:ext>
              </a:extLst>
            </p:cNvPr>
            <p:cNvGrpSpPr/>
            <p:nvPr/>
          </p:nvGrpSpPr>
          <p:grpSpPr>
            <a:xfrm>
              <a:off x="1266489" y="6555186"/>
              <a:ext cx="197463" cy="110963"/>
              <a:chOff x="1266489" y="6555186"/>
              <a:chExt cx="197463" cy="110963"/>
            </a:xfrm>
            <a:grpFill/>
          </p:grpSpPr>
          <p:sp>
            <p:nvSpPr>
              <p:cNvPr id="13" name="Freihandform: Form 12">
                <a:extLst>
                  <a:ext uri="{FF2B5EF4-FFF2-40B4-BE49-F238E27FC236}">
                    <a16:creationId xmlns:a16="http://schemas.microsoft.com/office/drawing/2014/main" id="{18BB0752-F87C-44D9-A9A5-97AF1DEDA1AE}"/>
                  </a:ext>
                </a:extLst>
              </p:cNvPr>
              <p:cNvSpPr/>
              <p:nvPr/>
            </p:nvSpPr>
            <p:spPr>
              <a:xfrm>
                <a:off x="1266489" y="6556934"/>
                <a:ext cx="95902" cy="109216"/>
              </a:xfrm>
              <a:custGeom>
                <a:avLst/>
                <a:gdLst>
                  <a:gd name="connsiteX0" fmla="*/ 66742 w 95902"/>
                  <a:gd name="connsiteY0" fmla="*/ 65797 h 109216"/>
                  <a:gd name="connsiteX1" fmla="*/ 35339 w 95902"/>
                  <a:gd name="connsiteY1" fmla="*/ 95082 h 109216"/>
                  <a:gd name="connsiteX2" fmla="*/ 15953 w 95902"/>
                  <a:gd name="connsiteY2" fmla="*/ 79537 h 109216"/>
                  <a:gd name="connsiteX3" fmla="*/ 15899 w 95902"/>
                  <a:gd name="connsiteY3" fmla="*/ 76265 h 109216"/>
                  <a:gd name="connsiteX4" fmla="*/ 16896 w 95902"/>
                  <a:gd name="connsiteY4" fmla="*/ 66295 h 109216"/>
                  <a:gd name="connsiteX5" fmla="*/ 30230 w 95902"/>
                  <a:gd name="connsiteY5" fmla="*/ 0 h 109216"/>
                  <a:gd name="connsiteX6" fmla="*/ 30230 w 95902"/>
                  <a:gd name="connsiteY6" fmla="*/ 0 h 109216"/>
                  <a:gd name="connsiteX7" fmla="*/ 14528 w 95902"/>
                  <a:gd name="connsiteY7" fmla="*/ 0 h 109216"/>
                  <a:gd name="connsiteX8" fmla="*/ 1194 w 95902"/>
                  <a:gd name="connsiteY8" fmla="*/ 67791 h 109216"/>
                  <a:gd name="connsiteX9" fmla="*/ 1194 w 95902"/>
                  <a:gd name="connsiteY9" fmla="*/ 68788 h 109216"/>
                  <a:gd name="connsiteX10" fmla="*/ 73 w 95902"/>
                  <a:gd name="connsiteY10" fmla="*/ 78508 h 109216"/>
                  <a:gd name="connsiteX11" fmla="*/ 26638 w 95902"/>
                  <a:gd name="connsiteY11" fmla="*/ 109122 h 109216"/>
                  <a:gd name="connsiteX12" fmla="*/ 29980 w 95902"/>
                  <a:gd name="connsiteY12" fmla="*/ 109163 h 109216"/>
                  <a:gd name="connsiteX13" fmla="*/ 61384 w 95902"/>
                  <a:gd name="connsiteY13" fmla="*/ 96702 h 109216"/>
                  <a:gd name="connsiteX14" fmla="*/ 59265 w 95902"/>
                  <a:gd name="connsiteY14" fmla="*/ 107917 h 109216"/>
                  <a:gd name="connsiteX15" fmla="*/ 59265 w 95902"/>
                  <a:gd name="connsiteY15" fmla="*/ 107917 h 109216"/>
                  <a:gd name="connsiteX16" fmla="*/ 74842 w 95902"/>
                  <a:gd name="connsiteY16" fmla="*/ 107917 h 109216"/>
                  <a:gd name="connsiteX17" fmla="*/ 95902 w 95902"/>
                  <a:gd name="connsiteY17" fmla="*/ 0 h 109216"/>
                  <a:gd name="connsiteX18" fmla="*/ 95902 w 95902"/>
                  <a:gd name="connsiteY18" fmla="*/ 0 h 109216"/>
                  <a:gd name="connsiteX19" fmla="*/ 79951 w 95902"/>
                  <a:gd name="connsiteY19" fmla="*/ 0 h 109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902" h="109216">
                    <a:moveTo>
                      <a:pt x="66742" y="65797"/>
                    </a:moveTo>
                    <a:cubicBezTo>
                      <a:pt x="65228" y="82115"/>
                      <a:pt x="51723" y="94709"/>
                      <a:pt x="35339" y="95082"/>
                    </a:cubicBezTo>
                    <a:cubicBezTo>
                      <a:pt x="25692" y="96142"/>
                      <a:pt x="17013" y="89183"/>
                      <a:pt x="15953" y="79537"/>
                    </a:cubicBezTo>
                    <a:cubicBezTo>
                      <a:pt x="15833" y="78450"/>
                      <a:pt x="15814" y="77355"/>
                      <a:pt x="15899" y="76265"/>
                    </a:cubicBezTo>
                    <a:cubicBezTo>
                      <a:pt x="15976" y="72921"/>
                      <a:pt x="16309" y="69588"/>
                      <a:pt x="16896" y="66295"/>
                    </a:cubicBezTo>
                    <a:lnTo>
                      <a:pt x="30230" y="0"/>
                    </a:lnTo>
                    <a:lnTo>
                      <a:pt x="30230" y="0"/>
                    </a:lnTo>
                    <a:lnTo>
                      <a:pt x="14528" y="0"/>
                    </a:lnTo>
                    <a:lnTo>
                      <a:pt x="1194" y="67791"/>
                    </a:lnTo>
                    <a:lnTo>
                      <a:pt x="1194" y="68788"/>
                    </a:lnTo>
                    <a:cubicBezTo>
                      <a:pt x="472" y="71978"/>
                      <a:pt x="95" y="75237"/>
                      <a:pt x="73" y="78508"/>
                    </a:cubicBezTo>
                    <a:cubicBezTo>
                      <a:pt x="-1045" y="94298"/>
                      <a:pt x="10848" y="108004"/>
                      <a:pt x="26638" y="109122"/>
                    </a:cubicBezTo>
                    <a:cubicBezTo>
                      <a:pt x="27751" y="109200"/>
                      <a:pt x="28866" y="109214"/>
                      <a:pt x="29980" y="109163"/>
                    </a:cubicBezTo>
                    <a:cubicBezTo>
                      <a:pt x="41760" y="109765"/>
                      <a:pt x="53221" y="105218"/>
                      <a:pt x="61384" y="96702"/>
                    </a:cubicBezTo>
                    <a:lnTo>
                      <a:pt x="59265" y="107917"/>
                    </a:lnTo>
                    <a:lnTo>
                      <a:pt x="59265" y="107917"/>
                    </a:lnTo>
                    <a:lnTo>
                      <a:pt x="74842" y="107917"/>
                    </a:lnTo>
                    <a:lnTo>
                      <a:pt x="95902" y="0"/>
                    </a:lnTo>
                    <a:lnTo>
                      <a:pt x="95902" y="0"/>
                    </a:lnTo>
                    <a:lnTo>
                      <a:pt x="79951" y="0"/>
                    </a:lnTo>
                    <a:close/>
                  </a:path>
                </a:pathLst>
              </a:custGeom>
              <a:grpFill/>
              <a:ln w="12419" cap="flat">
                <a:noFill/>
                <a:prstDash val="solid"/>
                <a:miter/>
              </a:ln>
            </p:spPr>
            <p:txBody>
              <a:bodyPr rtlCol="0" anchor="ctr"/>
              <a:lstStyle/>
              <a:p>
                <a:endParaRPr lang="de-CH" noProof="0"/>
              </a:p>
            </p:txBody>
          </p:sp>
          <p:sp>
            <p:nvSpPr>
              <p:cNvPr id="14" name="Freihandform: Form 13">
                <a:extLst>
                  <a:ext uri="{FF2B5EF4-FFF2-40B4-BE49-F238E27FC236}">
                    <a16:creationId xmlns:a16="http://schemas.microsoft.com/office/drawing/2014/main" id="{ED44DE23-7081-4AC9-BF06-502BEC71C004}"/>
                  </a:ext>
                </a:extLst>
              </p:cNvPr>
              <p:cNvSpPr/>
              <p:nvPr/>
            </p:nvSpPr>
            <p:spPr>
              <a:xfrm>
                <a:off x="1376472" y="6555186"/>
                <a:ext cx="87480" cy="109664"/>
              </a:xfrm>
              <a:custGeom>
                <a:avLst/>
                <a:gdLst>
                  <a:gd name="connsiteX0" fmla="*/ 64302 w 87480"/>
                  <a:gd name="connsiteY0" fmla="*/ 3 h 109664"/>
                  <a:gd name="connsiteX1" fmla="*/ 34518 w 87480"/>
                  <a:gd name="connsiteY1" fmla="*/ 14209 h 109664"/>
                  <a:gd name="connsiteX2" fmla="*/ 36886 w 87480"/>
                  <a:gd name="connsiteY2" fmla="*/ 1747 h 109664"/>
                  <a:gd name="connsiteX3" fmla="*/ 36886 w 87480"/>
                  <a:gd name="connsiteY3" fmla="*/ 1747 h 109664"/>
                  <a:gd name="connsiteX4" fmla="*/ 21434 w 87480"/>
                  <a:gd name="connsiteY4" fmla="*/ 1747 h 109664"/>
                  <a:gd name="connsiteX5" fmla="*/ 0 w 87480"/>
                  <a:gd name="connsiteY5" fmla="*/ 109664 h 109664"/>
                  <a:gd name="connsiteX6" fmla="*/ 0 w 87480"/>
                  <a:gd name="connsiteY6" fmla="*/ 109664 h 109664"/>
                  <a:gd name="connsiteX7" fmla="*/ 15826 w 87480"/>
                  <a:gd name="connsiteY7" fmla="*/ 109664 h 109664"/>
                  <a:gd name="connsiteX8" fmla="*/ 28288 w 87480"/>
                  <a:gd name="connsiteY8" fmla="*/ 43493 h 109664"/>
                  <a:gd name="connsiteX9" fmla="*/ 59940 w 87480"/>
                  <a:gd name="connsiteY9" fmla="*/ 14209 h 109664"/>
                  <a:gd name="connsiteX10" fmla="*/ 75019 w 87480"/>
                  <a:gd name="connsiteY10" fmla="*/ 21810 h 109664"/>
                  <a:gd name="connsiteX11" fmla="*/ 75019 w 87480"/>
                  <a:gd name="connsiteY11" fmla="*/ 21810 h 109664"/>
                  <a:gd name="connsiteX12" fmla="*/ 87480 w 87480"/>
                  <a:gd name="connsiteY12" fmla="*/ 10346 h 109664"/>
                  <a:gd name="connsiteX13" fmla="*/ 87480 w 87480"/>
                  <a:gd name="connsiteY13" fmla="*/ 10346 h 109664"/>
                  <a:gd name="connsiteX14" fmla="*/ 63928 w 87480"/>
                  <a:gd name="connsiteY14" fmla="*/ 252 h 109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7480" h="109664">
                    <a:moveTo>
                      <a:pt x="64302" y="3"/>
                    </a:moveTo>
                    <a:cubicBezTo>
                      <a:pt x="52709" y="-136"/>
                      <a:pt x="41706" y="5111"/>
                      <a:pt x="34518" y="14209"/>
                    </a:cubicBezTo>
                    <a:lnTo>
                      <a:pt x="36886" y="1747"/>
                    </a:lnTo>
                    <a:lnTo>
                      <a:pt x="36886" y="1747"/>
                    </a:lnTo>
                    <a:lnTo>
                      <a:pt x="21434" y="1747"/>
                    </a:lnTo>
                    <a:lnTo>
                      <a:pt x="0" y="109664"/>
                    </a:lnTo>
                    <a:lnTo>
                      <a:pt x="0" y="109664"/>
                    </a:lnTo>
                    <a:lnTo>
                      <a:pt x="15826" y="109664"/>
                    </a:lnTo>
                    <a:lnTo>
                      <a:pt x="28288" y="43493"/>
                    </a:lnTo>
                    <a:cubicBezTo>
                      <a:pt x="30515" y="27438"/>
                      <a:pt x="43760" y="15183"/>
                      <a:pt x="59940" y="14209"/>
                    </a:cubicBezTo>
                    <a:cubicBezTo>
                      <a:pt x="65919" y="14072"/>
                      <a:pt x="71573" y="16922"/>
                      <a:pt x="75019" y="21810"/>
                    </a:cubicBezTo>
                    <a:lnTo>
                      <a:pt x="75019" y="21810"/>
                    </a:lnTo>
                    <a:lnTo>
                      <a:pt x="87480" y="10346"/>
                    </a:lnTo>
                    <a:lnTo>
                      <a:pt x="87480" y="10346"/>
                    </a:lnTo>
                    <a:cubicBezTo>
                      <a:pt x="81552" y="3603"/>
                      <a:pt x="72899" y="-105"/>
                      <a:pt x="63928" y="252"/>
                    </a:cubicBezTo>
                  </a:path>
                </a:pathLst>
              </a:custGeom>
              <a:grpFill/>
              <a:ln w="12419" cap="flat">
                <a:noFill/>
                <a:prstDash val="solid"/>
                <a:miter/>
              </a:ln>
            </p:spPr>
            <p:txBody>
              <a:bodyPr rtlCol="0" anchor="ctr"/>
              <a:lstStyle/>
              <a:p>
                <a:endParaRPr lang="de-CH" noProof="0"/>
              </a:p>
            </p:txBody>
          </p:sp>
        </p:grpSp>
        <p:sp>
          <p:nvSpPr>
            <p:cNvPr id="15" name="Freihandform: Form 14">
              <a:extLst>
                <a:ext uri="{FF2B5EF4-FFF2-40B4-BE49-F238E27FC236}">
                  <a16:creationId xmlns:a16="http://schemas.microsoft.com/office/drawing/2014/main" id="{18C24FD2-AEE2-43CA-8EB3-8E646C2E5E46}"/>
                </a:ext>
              </a:extLst>
            </p:cNvPr>
            <p:cNvSpPr/>
            <p:nvPr/>
          </p:nvSpPr>
          <p:spPr>
            <a:xfrm>
              <a:off x="1159517" y="6556560"/>
              <a:ext cx="96452" cy="108166"/>
            </a:xfrm>
            <a:custGeom>
              <a:avLst/>
              <a:gdLst>
                <a:gd name="connsiteX0" fmla="*/ 23303 w 96452"/>
                <a:gd name="connsiteY0" fmla="*/ 0 h 108166"/>
                <a:gd name="connsiteX1" fmla="*/ 20562 w 96452"/>
                <a:gd name="connsiteY1" fmla="*/ 13708 h 108166"/>
                <a:gd name="connsiteX2" fmla="*/ 20562 w 96452"/>
                <a:gd name="connsiteY2" fmla="*/ 13957 h 108166"/>
                <a:gd name="connsiteX3" fmla="*/ 74271 w 96452"/>
                <a:gd name="connsiteY3" fmla="*/ 13957 h 108166"/>
                <a:gd name="connsiteX4" fmla="*/ 2742 w 96452"/>
                <a:gd name="connsiteY4" fmla="*/ 94957 h 108166"/>
                <a:gd name="connsiteX5" fmla="*/ 2617 w 96452"/>
                <a:gd name="connsiteY5" fmla="*/ 94957 h 108166"/>
                <a:gd name="connsiteX6" fmla="*/ 0 w 96452"/>
                <a:gd name="connsiteY6" fmla="*/ 108166 h 108166"/>
                <a:gd name="connsiteX7" fmla="*/ 76265 w 96452"/>
                <a:gd name="connsiteY7" fmla="*/ 108166 h 108166"/>
                <a:gd name="connsiteX8" fmla="*/ 79006 w 96452"/>
                <a:gd name="connsiteY8" fmla="*/ 94209 h 108166"/>
                <a:gd name="connsiteX9" fmla="*/ 21932 w 96452"/>
                <a:gd name="connsiteY9" fmla="*/ 94209 h 108166"/>
                <a:gd name="connsiteX10" fmla="*/ 93835 w 96452"/>
                <a:gd name="connsiteY10" fmla="*/ 13209 h 108166"/>
                <a:gd name="connsiteX11" fmla="*/ 93835 w 96452"/>
                <a:gd name="connsiteY11" fmla="*/ 13209 h 108166"/>
                <a:gd name="connsiteX12" fmla="*/ 96452 w 96452"/>
                <a:gd name="connsiteY12" fmla="*/ 0 h 108166"/>
                <a:gd name="connsiteX13" fmla="*/ 23303 w 96452"/>
                <a:gd name="connsiteY13" fmla="*/ 0 h 10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6452" h="108166">
                  <a:moveTo>
                    <a:pt x="23303" y="0"/>
                  </a:moveTo>
                  <a:lnTo>
                    <a:pt x="20562" y="13708"/>
                  </a:lnTo>
                  <a:lnTo>
                    <a:pt x="20562" y="13957"/>
                  </a:lnTo>
                  <a:lnTo>
                    <a:pt x="74271" y="13957"/>
                  </a:lnTo>
                  <a:lnTo>
                    <a:pt x="2742" y="94957"/>
                  </a:lnTo>
                  <a:lnTo>
                    <a:pt x="2617" y="94957"/>
                  </a:lnTo>
                  <a:lnTo>
                    <a:pt x="0" y="108166"/>
                  </a:lnTo>
                  <a:lnTo>
                    <a:pt x="76265" y="108166"/>
                  </a:lnTo>
                  <a:lnTo>
                    <a:pt x="79006" y="94209"/>
                  </a:lnTo>
                  <a:lnTo>
                    <a:pt x="21932" y="94209"/>
                  </a:lnTo>
                  <a:lnTo>
                    <a:pt x="93835" y="13209"/>
                  </a:lnTo>
                  <a:lnTo>
                    <a:pt x="93835" y="13209"/>
                  </a:lnTo>
                  <a:lnTo>
                    <a:pt x="96452" y="0"/>
                  </a:lnTo>
                  <a:lnTo>
                    <a:pt x="23303" y="0"/>
                  </a:lnTo>
                  <a:close/>
                </a:path>
              </a:pathLst>
            </a:custGeom>
            <a:grpFill/>
            <a:ln w="12419" cap="flat">
              <a:noFill/>
              <a:prstDash val="solid"/>
              <a:miter/>
            </a:ln>
          </p:spPr>
          <p:txBody>
            <a:bodyPr rtlCol="0" anchor="ctr"/>
            <a:lstStyle/>
            <a:p>
              <a:endParaRPr lang="de-CH" noProof="0"/>
            </a:p>
          </p:txBody>
        </p:sp>
        <p:sp>
          <p:nvSpPr>
            <p:cNvPr id="16" name="Freihandform: Form 15">
              <a:extLst>
                <a:ext uri="{FF2B5EF4-FFF2-40B4-BE49-F238E27FC236}">
                  <a16:creationId xmlns:a16="http://schemas.microsoft.com/office/drawing/2014/main" id="{AEE7F6F4-4D2C-45B3-A061-9606B2BD36A7}"/>
                </a:ext>
              </a:extLst>
            </p:cNvPr>
            <p:cNvSpPr/>
            <p:nvPr/>
          </p:nvSpPr>
          <p:spPr>
            <a:xfrm>
              <a:off x="1466445" y="6556560"/>
              <a:ext cx="37259" cy="108166"/>
            </a:xfrm>
            <a:custGeom>
              <a:avLst/>
              <a:gdLst>
                <a:gd name="connsiteX0" fmla="*/ 21683 w 37259"/>
                <a:gd name="connsiteY0" fmla="*/ 0 h 108166"/>
                <a:gd name="connsiteX1" fmla="*/ 0 w 37259"/>
                <a:gd name="connsiteY1" fmla="*/ 107917 h 108166"/>
                <a:gd name="connsiteX2" fmla="*/ 0 w 37259"/>
                <a:gd name="connsiteY2" fmla="*/ 108166 h 108166"/>
                <a:gd name="connsiteX3" fmla="*/ 15702 w 37259"/>
                <a:gd name="connsiteY3" fmla="*/ 108166 h 108166"/>
                <a:gd name="connsiteX4" fmla="*/ 37260 w 37259"/>
                <a:gd name="connsiteY4" fmla="*/ 0 h 108166"/>
                <a:gd name="connsiteX5" fmla="*/ 21683 w 37259"/>
                <a:gd name="connsiteY5" fmla="*/ 0 h 10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259" h="108166">
                  <a:moveTo>
                    <a:pt x="21683" y="0"/>
                  </a:moveTo>
                  <a:lnTo>
                    <a:pt x="0" y="107917"/>
                  </a:lnTo>
                  <a:lnTo>
                    <a:pt x="0" y="108166"/>
                  </a:lnTo>
                  <a:lnTo>
                    <a:pt x="15702" y="108166"/>
                  </a:lnTo>
                  <a:lnTo>
                    <a:pt x="37260" y="0"/>
                  </a:lnTo>
                  <a:lnTo>
                    <a:pt x="21683" y="0"/>
                  </a:lnTo>
                  <a:close/>
                </a:path>
              </a:pathLst>
            </a:custGeom>
            <a:grpFill/>
            <a:ln w="12419" cap="flat">
              <a:noFill/>
              <a:prstDash val="solid"/>
              <a:miter/>
            </a:ln>
          </p:spPr>
          <p:txBody>
            <a:bodyPr rtlCol="0" anchor="ctr"/>
            <a:lstStyle/>
            <a:p>
              <a:endParaRPr lang="de-CH" noProof="0"/>
            </a:p>
          </p:txBody>
        </p:sp>
        <p:grpSp>
          <p:nvGrpSpPr>
            <p:cNvPr id="17" name="Grafik 6">
              <a:extLst>
                <a:ext uri="{FF2B5EF4-FFF2-40B4-BE49-F238E27FC236}">
                  <a16:creationId xmlns:a16="http://schemas.microsoft.com/office/drawing/2014/main" id="{7F7C476A-2849-4D68-9FA2-3A5CFC13C833}"/>
                </a:ext>
              </a:extLst>
            </p:cNvPr>
            <p:cNvGrpSpPr/>
            <p:nvPr/>
          </p:nvGrpSpPr>
          <p:grpSpPr>
            <a:xfrm>
              <a:off x="1518879" y="6507337"/>
              <a:ext cx="191395" cy="158803"/>
              <a:chOff x="1518879" y="6507337"/>
              <a:chExt cx="191395" cy="158803"/>
            </a:xfrm>
            <a:grpFill/>
          </p:grpSpPr>
          <p:sp>
            <p:nvSpPr>
              <p:cNvPr id="18" name="Freihandform: Form 17">
                <a:extLst>
                  <a:ext uri="{FF2B5EF4-FFF2-40B4-BE49-F238E27FC236}">
                    <a16:creationId xmlns:a16="http://schemas.microsoft.com/office/drawing/2014/main" id="{B2186F78-5D28-4695-8B1C-5A3F1A53AAB3}"/>
                  </a:ext>
                </a:extLst>
              </p:cNvPr>
              <p:cNvSpPr/>
              <p:nvPr/>
            </p:nvSpPr>
            <p:spPr>
              <a:xfrm>
                <a:off x="1614114" y="6507337"/>
                <a:ext cx="96160" cy="157638"/>
              </a:xfrm>
              <a:custGeom>
                <a:avLst/>
                <a:gdLst>
                  <a:gd name="connsiteX0" fmla="*/ 66046 w 96160"/>
                  <a:gd name="connsiteY0" fmla="*/ 47852 h 157638"/>
                  <a:gd name="connsiteX1" fmla="*/ 35142 w 96160"/>
                  <a:gd name="connsiteY1" fmla="*/ 60314 h 157638"/>
                  <a:gd name="connsiteX2" fmla="*/ 47603 w 96160"/>
                  <a:gd name="connsiteY2" fmla="*/ 0 h 157638"/>
                  <a:gd name="connsiteX3" fmla="*/ 31652 w 96160"/>
                  <a:gd name="connsiteY3" fmla="*/ 0 h 157638"/>
                  <a:gd name="connsiteX4" fmla="*/ 0 w 96160"/>
                  <a:gd name="connsiteY4" fmla="*/ 157389 h 157638"/>
                  <a:gd name="connsiteX5" fmla="*/ 15701 w 96160"/>
                  <a:gd name="connsiteY5" fmla="*/ 157389 h 157638"/>
                  <a:gd name="connsiteX6" fmla="*/ 28911 w 96160"/>
                  <a:gd name="connsiteY6" fmla="*/ 91218 h 157638"/>
                  <a:gd name="connsiteX7" fmla="*/ 60563 w 96160"/>
                  <a:gd name="connsiteY7" fmla="*/ 62058 h 157638"/>
                  <a:gd name="connsiteX8" fmla="*/ 79837 w 96160"/>
                  <a:gd name="connsiteY8" fmla="*/ 77742 h 157638"/>
                  <a:gd name="connsiteX9" fmla="*/ 79878 w 96160"/>
                  <a:gd name="connsiteY9" fmla="*/ 80875 h 157638"/>
                  <a:gd name="connsiteX10" fmla="*/ 78757 w 96160"/>
                  <a:gd name="connsiteY10" fmla="*/ 90969 h 157638"/>
                  <a:gd name="connsiteX11" fmla="*/ 65423 w 96160"/>
                  <a:gd name="connsiteY11" fmla="*/ 157638 h 157638"/>
                  <a:gd name="connsiteX12" fmla="*/ 81125 w 96160"/>
                  <a:gd name="connsiteY12" fmla="*/ 157638 h 157638"/>
                  <a:gd name="connsiteX13" fmla="*/ 94957 w 96160"/>
                  <a:gd name="connsiteY13" fmla="*/ 89474 h 157638"/>
                  <a:gd name="connsiteX14" fmla="*/ 96078 w 96160"/>
                  <a:gd name="connsiteY14" fmla="*/ 78757 h 157638"/>
                  <a:gd name="connsiteX15" fmla="*/ 69522 w 96160"/>
                  <a:gd name="connsiteY15" fmla="*/ 47902 h 157638"/>
                  <a:gd name="connsiteX16" fmla="*/ 66046 w 96160"/>
                  <a:gd name="connsiteY16" fmla="*/ 47852 h 15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6160" h="157638">
                    <a:moveTo>
                      <a:pt x="66046" y="47852"/>
                    </a:moveTo>
                    <a:cubicBezTo>
                      <a:pt x="54431" y="47363"/>
                      <a:pt x="43168" y="51904"/>
                      <a:pt x="35142" y="60314"/>
                    </a:cubicBezTo>
                    <a:lnTo>
                      <a:pt x="47603" y="0"/>
                    </a:lnTo>
                    <a:lnTo>
                      <a:pt x="31652" y="0"/>
                    </a:lnTo>
                    <a:lnTo>
                      <a:pt x="0" y="157389"/>
                    </a:lnTo>
                    <a:lnTo>
                      <a:pt x="15701" y="157389"/>
                    </a:lnTo>
                    <a:lnTo>
                      <a:pt x="28911" y="91218"/>
                    </a:lnTo>
                    <a:cubicBezTo>
                      <a:pt x="30603" y="74910"/>
                      <a:pt x="44170" y="62411"/>
                      <a:pt x="60563" y="62058"/>
                    </a:cubicBezTo>
                    <a:cubicBezTo>
                      <a:pt x="70216" y="61067"/>
                      <a:pt x="78845" y="68088"/>
                      <a:pt x="79837" y="77742"/>
                    </a:cubicBezTo>
                    <a:cubicBezTo>
                      <a:pt x="79945" y="78783"/>
                      <a:pt x="79958" y="79832"/>
                      <a:pt x="79878" y="80875"/>
                    </a:cubicBezTo>
                    <a:cubicBezTo>
                      <a:pt x="79822" y="84268"/>
                      <a:pt x="79446" y="87647"/>
                      <a:pt x="78757" y="90969"/>
                    </a:cubicBezTo>
                    <a:lnTo>
                      <a:pt x="65423" y="157638"/>
                    </a:lnTo>
                    <a:lnTo>
                      <a:pt x="81125" y="157638"/>
                    </a:lnTo>
                    <a:lnTo>
                      <a:pt x="94957" y="89474"/>
                    </a:lnTo>
                    <a:cubicBezTo>
                      <a:pt x="95657" y="85943"/>
                      <a:pt x="96034" y="82356"/>
                      <a:pt x="96078" y="78757"/>
                    </a:cubicBezTo>
                    <a:cubicBezTo>
                      <a:pt x="97265" y="62903"/>
                      <a:pt x="85375" y="49089"/>
                      <a:pt x="69522" y="47902"/>
                    </a:cubicBezTo>
                    <a:cubicBezTo>
                      <a:pt x="68365" y="47815"/>
                      <a:pt x="67205" y="47799"/>
                      <a:pt x="66046" y="47852"/>
                    </a:cubicBezTo>
                  </a:path>
                </a:pathLst>
              </a:custGeom>
              <a:grpFill/>
              <a:ln w="12419" cap="flat">
                <a:noFill/>
                <a:prstDash val="solid"/>
                <a:miter/>
              </a:ln>
            </p:spPr>
            <p:txBody>
              <a:bodyPr rtlCol="0" anchor="ctr"/>
              <a:lstStyle/>
              <a:p>
                <a:endParaRPr lang="de-CH" noProof="0"/>
              </a:p>
            </p:txBody>
          </p:sp>
          <p:sp>
            <p:nvSpPr>
              <p:cNvPr id="19" name="Freihandform: Form 18">
                <a:extLst>
                  <a:ext uri="{FF2B5EF4-FFF2-40B4-BE49-F238E27FC236}">
                    <a16:creationId xmlns:a16="http://schemas.microsoft.com/office/drawing/2014/main" id="{1FE5475E-83C3-4BE3-BBF1-FAE9A6986B3F}"/>
                  </a:ext>
                </a:extLst>
              </p:cNvPr>
              <p:cNvSpPr/>
              <p:nvPr/>
            </p:nvSpPr>
            <p:spPr>
              <a:xfrm>
                <a:off x="1518879" y="6555189"/>
                <a:ext cx="87882" cy="110951"/>
              </a:xfrm>
              <a:custGeom>
                <a:avLst/>
                <a:gdLst>
                  <a:gd name="connsiteX0" fmla="*/ 56853 w 87882"/>
                  <a:gd name="connsiteY0" fmla="*/ 0 h 110951"/>
                  <a:gd name="connsiteX1" fmla="*/ 1649 w 87882"/>
                  <a:gd name="connsiteY1" fmla="*/ 55329 h 110951"/>
                  <a:gd name="connsiteX2" fmla="*/ 153 w 87882"/>
                  <a:gd name="connsiteY2" fmla="*/ 71903 h 110951"/>
                  <a:gd name="connsiteX3" fmla="*/ 32484 w 87882"/>
                  <a:gd name="connsiteY3" fmla="*/ 110801 h 110951"/>
                  <a:gd name="connsiteX4" fmla="*/ 37538 w 87882"/>
                  <a:gd name="connsiteY4" fmla="*/ 110908 h 110951"/>
                  <a:gd name="connsiteX5" fmla="*/ 73552 w 87882"/>
                  <a:gd name="connsiteY5" fmla="*/ 95705 h 110951"/>
                  <a:gd name="connsiteX6" fmla="*/ 73552 w 87882"/>
                  <a:gd name="connsiteY6" fmla="*/ 95705 h 110951"/>
                  <a:gd name="connsiteX7" fmla="*/ 64455 w 87882"/>
                  <a:gd name="connsiteY7" fmla="*/ 84614 h 110951"/>
                  <a:gd name="connsiteX8" fmla="*/ 64455 w 87882"/>
                  <a:gd name="connsiteY8" fmla="*/ 84614 h 110951"/>
                  <a:gd name="connsiteX9" fmla="*/ 64455 w 87882"/>
                  <a:gd name="connsiteY9" fmla="*/ 84614 h 110951"/>
                  <a:gd name="connsiteX10" fmla="*/ 38535 w 87882"/>
                  <a:gd name="connsiteY10" fmla="*/ 97075 h 110951"/>
                  <a:gd name="connsiteX11" fmla="*/ 15233 w 87882"/>
                  <a:gd name="connsiteY11" fmla="*/ 75551 h 110951"/>
                  <a:gd name="connsiteX12" fmla="*/ 15356 w 87882"/>
                  <a:gd name="connsiteY12" fmla="*/ 72152 h 110951"/>
                  <a:gd name="connsiteX13" fmla="*/ 17101 w 87882"/>
                  <a:gd name="connsiteY13" fmla="*/ 55952 h 110951"/>
                  <a:gd name="connsiteX14" fmla="*/ 31058 w 87882"/>
                  <a:gd name="connsiteY14" fmla="*/ 25048 h 110951"/>
                  <a:gd name="connsiteX15" fmla="*/ 55233 w 87882"/>
                  <a:gd name="connsiteY15" fmla="*/ 14206 h 110951"/>
                  <a:gd name="connsiteX16" fmla="*/ 76293 w 87882"/>
                  <a:gd name="connsiteY16" fmla="*/ 26668 h 110951"/>
                  <a:gd name="connsiteX17" fmla="*/ 76293 w 87882"/>
                  <a:gd name="connsiteY17" fmla="*/ 26668 h 110951"/>
                  <a:gd name="connsiteX18" fmla="*/ 87883 w 87882"/>
                  <a:gd name="connsiteY18" fmla="*/ 16823 h 110951"/>
                  <a:gd name="connsiteX19" fmla="*/ 87883 w 87882"/>
                  <a:gd name="connsiteY19" fmla="*/ 16823 h 110951"/>
                  <a:gd name="connsiteX20" fmla="*/ 56729 w 87882"/>
                  <a:gd name="connsiteY20" fmla="*/ 748 h 11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882" h="110951">
                    <a:moveTo>
                      <a:pt x="56853" y="0"/>
                    </a:moveTo>
                    <a:cubicBezTo>
                      <a:pt x="28192" y="0"/>
                      <a:pt x="8129" y="20188"/>
                      <a:pt x="1649" y="55329"/>
                    </a:cubicBezTo>
                    <a:cubicBezTo>
                      <a:pt x="671" y="60800"/>
                      <a:pt x="170" y="66345"/>
                      <a:pt x="153" y="71903"/>
                    </a:cubicBezTo>
                    <a:cubicBezTo>
                      <a:pt x="-1660" y="91572"/>
                      <a:pt x="12814" y="108987"/>
                      <a:pt x="32484" y="110801"/>
                    </a:cubicBezTo>
                    <a:cubicBezTo>
                      <a:pt x="34163" y="110955"/>
                      <a:pt x="35853" y="110991"/>
                      <a:pt x="37538" y="110908"/>
                    </a:cubicBezTo>
                    <a:cubicBezTo>
                      <a:pt x="51112" y="110955"/>
                      <a:pt x="64118" y="105465"/>
                      <a:pt x="73552" y="95705"/>
                    </a:cubicBezTo>
                    <a:lnTo>
                      <a:pt x="73552" y="95705"/>
                    </a:lnTo>
                    <a:lnTo>
                      <a:pt x="64455" y="84614"/>
                    </a:lnTo>
                    <a:lnTo>
                      <a:pt x="64455" y="84614"/>
                    </a:lnTo>
                    <a:lnTo>
                      <a:pt x="64455" y="84614"/>
                    </a:lnTo>
                    <a:cubicBezTo>
                      <a:pt x="58138" y="92466"/>
                      <a:pt x="48613" y="97045"/>
                      <a:pt x="38535" y="97075"/>
                    </a:cubicBezTo>
                    <a:cubicBezTo>
                      <a:pt x="26157" y="97566"/>
                      <a:pt x="15724" y="87929"/>
                      <a:pt x="15233" y="75551"/>
                    </a:cubicBezTo>
                    <a:cubicBezTo>
                      <a:pt x="15188" y="74416"/>
                      <a:pt x="15229" y="73280"/>
                      <a:pt x="15356" y="72152"/>
                    </a:cubicBezTo>
                    <a:cubicBezTo>
                      <a:pt x="15424" y="66709"/>
                      <a:pt x="16008" y="61285"/>
                      <a:pt x="17101" y="55952"/>
                    </a:cubicBezTo>
                    <a:cubicBezTo>
                      <a:pt x="18838" y="44568"/>
                      <a:pt x="23666" y="33878"/>
                      <a:pt x="31058" y="25048"/>
                    </a:cubicBezTo>
                    <a:cubicBezTo>
                      <a:pt x="37213" y="18167"/>
                      <a:pt x="46002" y="14225"/>
                      <a:pt x="55233" y="14206"/>
                    </a:cubicBezTo>
                    <a:cubicBezTo>
                      <a:pt x="64085" y="13892"/>
                      <a:pt x="72308" y="18758"/>
                      <a:pt x="76293" y="26668"/>
                    </a:cubicBezTo>
                    <a:lnTo>
                      <a:pt x="76293" y="26668"/>
                    </a:lnTo>
                    <a:lnTo>
                      <a:pt x="87883" y="16823"/>
                    </a:lnTo>
                    <a:lnTo>
                      <a:pt x="87883" y="16823"/>
                    </a:lnTo>
                    <a:cubicBezTo>
                      <a:pt x="81104" y="6298"/>
                      <a:pt x="69235" y="174"/>
                      <a:pt x="56729" y="748"/>
                    </a:cubicBezTo>
                  </a:path>
                </a:pathLst>
              </a:custGeom>
              <a:grpFill/>
              <a:ln w="12419" cap="flat">
                <a:noFill/>
                <a:prstDash val="solid"/>
                <a:miter/>
              </a:ln>
            </p:spPr>
            <p:txBody>
              <a:bodyPr rtlCol="0" anchor="ctr"/>
              <a:lstStyle/>
              <a:p>
                <a:endParaRPr lang="de-CH" noProof="0"/>
              </a:p>
            </p:txBody>
          </p:sp>
        </p:grpSp>
        <p:sp>
          <p:nvSpPr>
            <p:cNvPr id="20" name="Freihandform: Form 19">
              <a:extLst>
                <a:ext uri="{FF2B5EF4-FFF2-40B4-BE49-F238E27FC236}">
                  <a16:creationId xmlns:a16="http://schemas.microsoft.com/office/drawing/2014/main" id="{41B77B6E-E7CB-412B-95AC-A9322C6799BB}"/>
                </a:ext>
              </a:extLst>
            </p:cNvPr>
            <p:cNvSpPr/>
            <p:nvPr/>
          </p:nvSpPr>
          <p:spPr>
            <a:xfrm>
              <a:off x="1493985" y="6507088"/>
              <a:ext cx="19689" cy="19689"/>
            </a:xfrm>
            <a:custGeom>
              <a:avLst/>
              <a:gdLst>
                <a:gd name="connsiteX0" fmla="*/ 3988 w 19689"/>
                <a:gd name="connsiteY0" fmla="*/ 0 h 19689"/>
                <a:gd name="connsiteX1" fmla="*/ 0 w 19689"/>
                <a:gd name="connsiteY1" fmla="*/ 19689 h 19689"/>
                <a:gd name="connsiteX2" fmla="*/ 15826 w 19689"/>
                <a:gd name="connsiteY2" fmla="*/ 19689 h 19689"/>
                <a:gd name="connsiteX3" fmla="*/ 19689 w 19689"/>
                <a:gd name="connsiteY3" fmla="*/ 0 h 19689"/>
                <a:gd name="connsiteX4" fmla="*/ 3988 w 19689"/>
                <a:gd name="connsiteY4" fmla="*/ 0 h 1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 h="19689">
                  <a:moveTo>
                    <a:pt x="3988" y="0"/>
                  </a:moveTo>
                  <a:lnTo>
                    <a:pt x="0" y="19689"/>
                  </a:lnTo>
                  <a:lnTo>
                    <a:pt x="15826" y="19689"/>
                  </a:lnTo>
                  <a:lnTo>
                    <a:pt x="19689" y="0"/>
                  </a:lnTo>
                  <a:lnTo>
                    <a:pt x="3988" y="0"/>
                  </a:lnTo>
                  <a:close/>
                </a:path>
              </a:pathLst>
            </a:custGeom>
            <a:grpFill/>
            <a:ln w="12419" cap="flat">
              <a:noFill/>
              <a:prstDash val="solid"/>
              <a:miter/>
            </a:ln>
          </p:spPr>
          <p:txBody>
            <a:bodyPr rtlCol="0" anchor="ctr"/>
            <a:lstStyle/>
            <a:p>
              <a:endParaRPr lang="de-CH" noProof="0"/>
            </a:p>
          </p:txBody>
        </p:sp>
        <p:sp>
          <p:nvSpPr>
            <p:cNvPr id="21" name="Freihandform: Form 20">
              <a:extLst>
                <a:ext uri="{FF2B5EF4-FFF2-40B4-BE49-F238E27FC236}">
                  <a16:creationId xmlns:a16="http://schemas.microsoft.com/office/drawing/2014/main" id="{832E5C1A-13CE-49A6-B590-B6EAA5F9E1AD}"/>
                </a:ext>
              </a:extLst>
            </p:cNvPr>
            <p:cNvSpPr/>
            <p:nvPr/>
          </p:nvSpPr>
          <p:spPr>
            <a:xfrm>
              <a:off x="1340708" y="6507088"/>
              <a:ext cx="19689" cy="19689"/>
            </a:xfrm>
            <a:custGeom>
              <a:avLst/>
              <a:gdLst>
                <a:gd name="connsiteX0" fmla="*/ 3988 w 19689"/>
                <a:gd name="connsiteY0" fmla="*/ 0 h 19689"/>
                <a:gd name="connsiteX1" fmla="*/ 0 w 19689"/>
                <a:gd name="connsiteY1" fmla="*/ 19689 h 19689"/>
                <a:gd name="connsiteX2" fmla="*/ 15826 w 19689"/>
                <a:gd name="connsiteY2" fmla="*/ 19689 h 19689"/>
                <a:gd name="connsiteX3" fmla="*/ 19689 w 19689"/>
                <a:gd name="connsiteY3" fmla="*/ 0 h 19689"/>
                <a:gd name="connsiteX4" fmla="*/ 3988 w 19689"/>
                <a:gd name="connsiteY4" fmla="*/ 0 h 1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 h="19689">
                  <a:moveTo>
                    <a:pt x="3988" y="0"/>
                  </a:moveTo>
                  <a:lnTo>
                    <a:pt x="0" y="19689"/>
                  </a:lnTo>
                  <a:lnTo>
                    <a:pt x="15826" y="19689"/>
                  </a:lnTo>
                  <a:lnTo>
                    <a:pt x="19689" y="0"/>
                  </a:lnTo>
                  <a:lnTo>
                    <a:pt x="3988" y="0"/>
                  </a:lnTo>
                  <a:close/>
                </a:path>
              </a:pathLst>
            </a:custGeom>
            <a:grpFill/>
            <a:ln w="12419" cap="flat">
              <a:noFill/>
              <a:prstDash val="solid"/>
              <a:miter/>
            </a:ln>
          </p:spPr>
          <p:txBody>
            <a:bodyPr rtlCol="0" anchor="ctr"/>
            <a:lstStyle/>
            <a:p>
              <a:endParaRPr lang="de-CH" noProof="0"/>
            </a:p>
          </p:txBody>
        </p:sp>
        <p:sp>
          <p:nvSpPr>
            <p:cNvPr id="22" name="Freihandform: Form 21">
              <a:extLst>
                <a:ext uri="{FF2B5EF4-FFF2-40B4-BE49-F238E27FC236}">
                  <a16:creationId xmlns:a16="http://schemas.microsoft.com/office/drawing/2014/main" id="{63AE00B0-780F-4053-8FE9-B7D321217AFF}"/>
                </a:ext>
              </a:extLst>
            </p:cNvPr>
            <p:cNvSpPr/>
            <p:nvPr/>
          </p:nvSpPr>
          <p:spPr>
            <a:xfrm>
              <a:off x="1298712" y="6507088"/>
              <a:ext cx="19689" cy="19689"/>
            </a:xfrm>
            <a:custGeom>
              <a:avLst/>
              <a:gdLst>
                <a:gd name="connsiteX0" fmla="*/ 3988 w 19689"/>
                <a:gd name="connsiteY0" fmla="*/ 0 h 19689"/>
                <a:gd name="connsiteX1" fmla="*/ 0 w 19689"/>
                <a:gd name="connsiteY1" fmla="*/ 19689 h 19689"/>
                <a:gd name="connsiteX2" fmla="*/ 15702 w 19689"/>
                <a:gd name="connsiteY2" fmla="*/ 19689 h 19689"/>
                <a:gd name="connsiteX3" fmla="*/ 19689 w 19689"/>
                <a:gd name="connsiteY3" fmla="*/ 0 h 19689"/>
                <a:gd name="connsiteX4" fmla="*/ 3988 w 19689"/>
                <a:gd name="connsiteY4" fmla="*/ 0 h 1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 h="19689">
                  <a:moveTo>
                    <a:pt x="3988" y="0"/>
                  </a:moveTo>
                  <a:lnTo>
                    <a:pt x="0" y="19689"/>
                  </a:lnTo>
                  <a:lnTo>
                    <a:pt x="15702" y="19689"/>
                  </a:lnTo>
                  <a:lnTo>
                    <a:pt x="19689" y="0"/>
                  </a:lnTo>
                  <a:lnTo>
                    <a:pt x="3988" y="0"/>
                  </a:lnTo>
                  <a:close/>
                </a:path>
              </a:pathLst>
            </a:custGeom>
            <a:grpFill/>
            <a:ln w="12419" cap="flat">
              <a:noFill/>
              <a:prstDash val="solid"/>
              <a:miter/>
            </a:ln>
          </p:spPr>
          <p:txBody>
            <a:bodyPr rtlCol="0" anchor="ctr"/>
            <a:lstStyle/>
            <a:p>
              <a:endParaRPr lang="de-CH" noProof="0"/>
            </a:p>
          </p:txBody>
        </p:sp>
        <p:sp>
          <p:nvSpPr>
            <p:cNvPr id="23" name="Freihandform: Form 22">
              <a:extLst>
                <a:ext uri="{FF2B5EF4-FFF2-40B4-BE49-F238E27FC236}">
                  <a16:creationId xmlns:a16="http://schemas.microsoft.com/office/drawing/2014/main" id="{2406CEAF-7399-4CCB-A322-03F0BA2532F5}"/>
                </a:ext>
              </a:extLst>
            </p:cNvPr>
            <p:cNvSpPr/>
            <p:nvPr/>
          </p:nvSpPr>
          <p:spPr>
            <a:xfrm>
              <a:off x="731837" y="6507088"/>
              <a:ext cx="417960" cy="157638"/>
            </a:xfrm>
            <a:custGeom>
              <a:avLst/>
              <a:gdLst>
                <a:gd name="connsiteX0" fmla="*/ 368612 w 417960"/>
                <a:gd name="connsiteY0" fmla="*/ 0 h 157638"/>
                <a:gd name="connsiteX1" fmla="*/ 356151 w 417960"/>
                <a:gd name="connsiteY1" fmla="*/ 61062 h 157638"/>
                <a:gd name="connsiteX2" fmla="*/ 320760 w 417960"/>
                <a:gd name="connsiteY2" fmla="*/ 61062 h 157638"/>
                <a:gd name="connsiteX3" fmla="*/ 333222 w 417960"/>
                <a:gd name="connsiteY3" fmla="*/ 0 h 157638"/>
                <a:gd name="connsiteX4" fmla="*/ 31652 w 417960"/>
                <a:gd name="connsiteY4" fmla="*/ 0 h 157638"/>
                <a:gd name="connsiteX5" fmla="*/ 0 w 417960"/>
                <a:gd name="connsiteY5" fmla="*/ 157638 h 157638"/>
                <a:gd name="connsiteX6" fmla="*/ 120254 w 417960"/>
                <a:gd name="connsiteY6" fmla="*/ 157638 h 157638"/>
                <a:gd name="connsiteX7" fmla="*/ 128105 w 417960"/>
                <a:gd name="connsiteY7" fmla="*/ 118260 h 157638"/>
                <a:gd name="connsiteX8" fmla="*/ 57074 w 417960"/>
                <a:gd name="connsiteY8" fmla="*/ 118260 h 157638"/>
                <a:gd name="connsiteX9" fmla="*/ 61435 w 417960"/>
                <a:gd name="connsiteY9" fmla="*/ 96577 h 157638"/>
                <a:gd name="connsiteX10" fmla="*/ 132342 w 417960"/>
                <a:gd name="connsiteY10" fmla="*/ 96577 h 157638"/>
                <a:gd name="connsiteX11" fmla="*/ 139569 w 417960"/>
                <a:gd name="connsiteY11" fmla="*/ 61062 h 157638"/>
                <a:gd name="connsiteX12" fmla="*/ 68538 w 417960"/>
                <a:gd name="connsiteY12" fmla="*/ 61062 h 157638"/>
                <a:gd name="connsiteX13" fmla="*/ 72900 w 417960"/>
                <a:gd name="connsiteY13" fmla="*/ 39378 h 157638"/>
                <a:gd name="connsiteX14" fmla="*/ 185303 w 417960"/>
                <a:gd name="connsiteY14" fmla="*/ 39378 h 157638"/>
                <a:gd name="connsiteX15" fmla="*/ 161626 w 417960"/>
                <a:gd name="connsiteY15" fmla="*/ 157638 h 157638"/>
                <a:gd name="connsiteX16" fmla="*/ 210849 w 417960"/>
                <a:gd name="connsiteY16" fmla="*/ 157638 h 157638"/>
                <a:gd name="connsiteX17" fmla="*/ 234651 w 417960"/>
                <a:gd name="connsiteY17" fmla="*/ 39378 h 157638"/>
                <a:gd name="connsiteX18" fmla="*/ 276023 w 417960"/>
                <a:gd name="connsiteY18" fmla="*/ 39378 h 157638"/>
                <a:gd name="connsiteX19" fmla="*/ 252222 w 417960"/>
                <a:gd name="connsiteY19" fmla="*/ 157638 h 157638"/>
                <a:gd name="connsiteX20" fmla="*/ 301569 w 417960"/>
                <a:gd name="connsiteY20" fmla="*/ 157638 h 157638"/>
                <a:gd name="connsiteX21" fmla="*/ 313657 w 417960"/>
                <a:gd name="connsiteY21" fmla="*/ 96577 h 157638"/>
                <a:gd name="connsiteX22" fmla="*/ 349172 w 417960"/>
                <a:gd name="connsiteY22" fmla="*/ 96577 h 157638"/>
                <a:gd name="connsiteX23" fmla="*/ 336960 w 417960"/>
                <a:gd name="connsiteY23" fmla="*/ 157638 h 157638"/>
                <a:gd name="connsiteX24" fmla="*/ 386308 w 417960"/>
                <a:gd name="connsiteY24" fmla="*/ 157638 h 157638"/>
                <a:gd name="connsiteX25" fmla="*/ 417960 w 417960"/>
                <a:gd name="connsiteY25" fmla="*/ 0 h 157638"/>
                <a:gd name="connsiteX26" fmla="*/ 368612 w 417960"/>
                <a:gd name="connsiteY26" fmla="*/ 0 h 15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17960" h="157638">
                  <a:moveTo>
                    <a:pt x="368612" y="0"/>
                  </a:moveTo>
                  <a:lnTo>
                    <a:pt x="356151" y="61062"/>
                  </a:lnTo>
                  <a:lnTo>
                    <a:pt x="320760" y="61062"/>
                  </a:lnTo>
                  <a:lnTo>
                    <a:pt x="333222" y="0"/>
                  </a:lnTo>
                  <a:lnTo>
                    <a:pt x="31652" y="0"/>
                  </a:lnTo>
                  <a:lnTo>
                    <a:pt x="0" y="157638"/>
                  </a:lnTo>
                  <a:lnTo>
                    <a:pt x="120254" y="157638"/>
                  </a:lnTo>
                  <a:lnTo>
                    <a:pt x="128105" y="118260"/>
                  </a:lnTo>
                  <a:lnTo>
                    <a:pt x="57074" y="118260"/>
                  </a:lnTo>
                  <a:lnTo>
                    <a:pt x="61435" y="96577"/>
                  </a:lnTo>
                  <a:lnTo>
                    <a:pt x="132342" y="96577"/>
                  </a:lnTo>
                  <a:lnTo>
                    <a:pt x="139569" y="61062"/>
                  </a:lnTo>
                  <a:lnTo>
                    <a:pt x="68538" y="61062"/>
                  </a:lnTo>
                  <a:lnTo>
                    <a:pt x="72900" y="39378"/>
                  </a:lnTo>
                  <a:lnTo>
                    <a:pt x="185303" y="39378"/>
                  </a:lnTo>
                  <a:lnTo>
                    <a:pt x="161626" y="157638"/>
                  </a:lnTo>
                  <a:lnTo>
                    <a:pt x="210849" y="157638"/>
                  </a:lnTo>
                  <a:lnTo>
                    <a:pt x="234651" y="39378"/>
                  </a:lnTo>
                  <a:lnTo>
                    <a:pt x="276023" y="39378"/>
                  </a:lnTo>
                  <a:lnTo>
                    <a:pt x="252222" y="157638"/>
                  </a:lnTo>
                  <a:lnTo>
                    <a:pt x="301569" y="157638"/>
                  </a:lnTo>
                  <a:lnTo>
                    <a:pt x="313657" y="96577"/>
                  </a:lnTo>
                  <a:lnTo>
                    <a:pt x="349172" y="96577"/>
                  </a:lnTo>
                  <a:lnTo>
                    <a:pt x="336960" y="157638"/>
                  </a:lnTo>
                  <a:lnTo>
                    <a:pt x="386308" y="157638"/>
                  </a:lnTo>
                  <a:lnTo>
                    <a:pt x="417960" y="0"/>
                  </a:lnTo>
                  <a:lnTo>
                    <a:pt x="368612" y="0"/>
                  </a:lnTo>
                  <a:close/>
                </a:path>
              </a:pathLst>
            </a:custGeom>
            <a:grpFill/>
            <a:ln w="12419" cap="flat">
              <a:noFill/>
              <a:prstDash val="solid"/>
              <a:miter/>
            </a:ln>
          </p:spPr>
          <p:txBody>
            <a:bodyPr rtlCol="0" anchor="ctr"/>
            <a:lstStyle/>
            <a:p>
              <a:endParaRPr lang="de-CH" noProof="0"/>
            </a:p>
          </p:txBody>
        </p:sp>
      </p:grpSp>
    </p:spTree>
    <p:extLst>
      <p:ext uri="{BB962C8B-B14F-4D97-AF65-F5344CB8AC3E}">
        <p14:creationId xmlns:p14="http://schemas.microsoft.com/office/powerpoint/2010/main" val="3716835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29CEF804-E58C-481B-A606-7D35AF68FF55}"/>
              </a:ext>
            </a:extLst>
          </p:cNvPr>
          <p:cNvSpPr>
            <a:spLocks noGrp="1"/>
          </p:cNvSpPr>
          <p:nvPr>
            <p:ph type="title"/>
          </p:nvPr>
        </p:nvSpPr>
        <p:spPr>
          <a:xfrm>
            <a:off x="731837" y="260351"/>
            <a:ext cx="10728325" cy="900000"/>
          </a:xfrm>
          <a:prstGeom prst="rect">
            <a:avLst/>
          </a:prstGeom>
        </p:spPr>
        <p:txBody>
          <a:bodyPr vert="horz" lIns="0" tIns="0" rIns="0" bIns="0" rtlCol="0" anchor="t" anchorCtr="0">
            <a:noAutofit/>
          </a:bodyPr>
          <a:lstStyle/>
          <a:p>
            <a:r>
              <a:rPr lang="de-CH" noProof="0"/>
              <a:t>Mastertitelformat bearbeiten</a:t>
            </a:r>
          </a:p>
        </p:txBody>
      </p:sp>
      <p:sp>
        <p:nvSpPr>
          <p:cNvPr id="3" name="Textplatzhalter 2">
            <a:extLst>
              <a:ext uri="{FF2B5EF4-FFF2-40B4-BE49-F238E27FC236}">
                <a16:creationId xmlns:a16="http://schemas.microsoft.com/office/drawing/2014/main" id="{65C6EC0D-393C-42F2-B6A7-B19C9B098F2D}"/>
              </a:ext>
            </a:extLst>
          </p:cNvPr>
          <p:cNvSpPr>
            <a:spLocks noGrp="1"/>
          </p:cNvSpPr>
          <p:nvPr>
            <p:ph type="body" idx="1"/>
          </p:nvPr>
        </p:nvSpPr>
        <p:spPr>
          <a:xfrm>
            <a:off x="731837" y="1412875"/>
            <a:ext cx="10728325" cy="4680000"/>
          </a:xfrm>
          <a:prstGeom prst="rect">
            <a:avLst/>
          </a:prstGeom>
        </p:spPr>
        <p:txBody>
          <a:bodyPr vert="horz" lIns="0" tIns="0" rIns="0" bIns="0" rtlCol="0">
            <a:noAutofit/>
          </a:bodyPr>
          <a:lstStyle/>
          <a:p>
            <a:pPr lvl="0"/>
            <a:r>
              <a:rPr lang="de-CH" noProof="0"/>
              <a:t>Mastertextformat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4" name="Datumsplatzhalter 3">
            <a:extLst>
              <a:ext uri="{FF2B5EF4-FFF2-40B4-BE49-F238E27FC236}">
                <a16:creationId xmlns:a16="http://schemas.microsoft.com/office/drawing/2014/main" id="{37C96E51-36C9-4BEE-A761-33378A0DF03D}"/>
              </a:ext>
            </a:extLst>
          </p:cNvPr>
          <p:cNvSpPr>
            <a:spLocks noGrp="1"/>
          </p:cNvSpPr>
          <p:nvPr>
            <p:ph type="dt" sz="half" idx="2"/>
          </p:nvPr>
        </p:nvSpPr>
        <p:spPr>
          <a:xfrm>
            <a:off x="10473692" y="6522444"/>
            <a:ext cx="612000" cy="216000"/>
          </a:xfrm>
          <a:prstGeom prst="rect">
            <a:avLst/>
          </a:prstGeom>
        </p:spPr>
        <p:txBody>
          <a:bodyPr vert="horz" lIns="0" tIns="0" rIns="0" bIns="0" rtlCol="0" anchor="ctr"/>
          <a:lstStyle>
            <a:lvl1pPr algn="l">
              <a:defRPr sz="800">
                <a:solidFill>
                  <a:schemeClr val="tx1"/>
                </a:solidFill>
              </a:defRPr>
            </a:lvl1pPr>
          </a:lstStyle>
          <a:p>
            <a:fld id="{4A358CF3-A22A-46C1-A4E5-5810212466EF}" type="datetime1">
              <a:rPr lang="de-CH" noProof="0" smtClean="0"/>
              <a:t>24.06.24</a:t>
            </a:fld>
            <a:endParaRPr lang="de-CH" noProof="0"/>
          </a:p>
        </p:txBody>
      </p:sp>
      <p:sp>
        <p:nvSpPr>
          <p:cNvPr id="5" name="Fußzeilenplatzhalter 4">
            <a:extLst>
              <a:ext uri="{FF2B5EF4-FFF2-40B4-BE49-F238E27FC236}">
                <a16:creationId xmlns:a16="http://schemas.microsoft.com/office/drawing/2014/main" id="{411EC403-6E63-4450-AFDD-66CA49D6CCBE}"/>
              </a:ext>
            </a:extLst>
          </p:cNvPr>
          <p:cNvSpPr>
            <a:spLocks noGrp="1"/>
          </p:cNvSpPr>
          <p:nvPr>
            <p:ph type="ftr" sz="quarter" idx="3"/>
          </p:nvPr>
        </p:nvSpPr>
        <p:spPr>
          <a:xfrm>
            <a:off x="2171700" y="6522444"/>
            <a:ext cx="5400000" cy="216000"/>
          </a:xfrm>
          <a:prstGeom prst="rect">
            <a:avLst/>
          </a:prstGeom>
        </p:spPr>
        <p:txBody>
          <a:bodyPr vert="horz" lIns="0" tIns="0" rIns="0" bIns="0" rtlCol="0" anchor="ctr"/>
          <a:lstStyle>
            <a:lvl1pPr algn="l">
              <a:defRPr sz="800">
                <a:solidFill>
                  <a:schemeClr val="tx1"/>
                </a:solidFill>
              </a:defRPr>
            </a:lvl1pPr>
          </a:lstStyle>
          <a:p>
            <a:r>
              <a:rPr lang="de-DE" noProof="0"/>
              <a:t>Organisationseinheit verbal</a:t>
            </a:r>
            <a:endParaRPr lang="de-CH" noProof="0"/>
          </a:p>
        </p:txBody>
      </p:sp>
      <p:sp>
        <p:nvSpPr>
          <p:cNvPr id="6" name="Foliennummernplatzhalter 5">
            <a:extLst>
              <a:ext uri="{FF2B5EF4-FFF2-40B4-BE49-F238E27FC236}">
                <a16:creationId xmlns:a16="http://schemas.microsoft.com/office/drawing/2014/main" id="{7FDFCC57-7DDC-4B2C-A6BE-862DAF9C9F11}"/>
              </a:ext>
            </a:extLst>
          </p:cNvPr>
          <p:cNvSpPr>
            <a:spLocks noGrp="1"/>
          </p:cNvSpPr>
          <p:nvPr>
            <p:ph type="sldNum" sz="quarter" idx="4"/>
          </p:nvPr>
        </p:nvSpPr>
        <p:spPr>
          <a:xfrm>
            <a:off x="11137585" y="6522444"/>
            <a:ext cx="322577" cy="216000"/>
          </a:xfrm>
          <a:prstGeom prst="rect">
            <a:avLst/>
          </a:prstGeom>
        </p:spPr>
        <p:txBody>
          <a:bodyPr vert="horz" lIns="0" tIns="0" rIns="0" bIns="0" rtlCol="0" anchor="ctr"/>
          <a:lstStyle>
            <a:lvl1pPr algn="r">
              <a:defRPr sz="800">
                <a:solidFill>
                  <a:schemeClr val="tx1"/>
                </a:solidFill>
              </a:defRPr>
            </a:lvl1pPr>
          </a:lstStyle>
          <a:p>
            <a:fld id="{5ACA52AF-F19D-405C-AD5F-7D94B96A5CC3}" type="slidenum">
              <a:rPr lang="de-CH" noProof="0" smtClean="0"/>
              <a:pPr/>
              <a:t>‹#›</a:t>
            </a:fld>
            <a:endParaRPr lang="de-CH" noProof="0"/>
          </a:p>
        </p:txBody>
      </p:sp>
    </p:spTree>
    <p:extLst>
      <p:ext uri="{BB962C8B-B14F-4D97-AF65-F5344CB8AC3E}">
        <p14:creationId xmlns:p14="http://schemas.microsoft.com/office/powerpoint/2010/main" val="40960627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0"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hdr="0"/>
  <p:txStyles>
    <p:titleStyle>
      <a:lvl1pPr algn="l" defTabSz="914400" rtl="0" eaLnBrk="1" latinLnBrk="0" hangingPunct="1">
        <a:lnSpc>
          <a:spcPct val="90000"/>
        </a:lnSpc>
        <a:spcBef>
          <a:spcPct val="0"/>
        </a:spcBef>
        <a:buNone/>
        <a:defRPr sz="2600" kern="1200">
          <a:solidFill>
            <a:schemeClr val="tx1"/>
          </a:solidFill>
          <a:latin typeface="+mj-lt"/>
          <a:ea typeface="+mj-ea"/>
          <a:cs typeface="+mj-cs"/>
        </a:defRPr>
      </a:lvl1pPr>
    </p:titleStyle>
    <p:bodyStyle>
      <a:lvl1pPr marL="270000" indent="-270000" algn="l" defTabSz="914400" rtl="0" eaLnBrk="1" latinLnBrk="0" hangingPunct="1">
        <a:lnSpc>
          <a:spcPct val="100000"/>
        </a:lnSpc>
        <a:spcBef>
          <a:spcPts val="1000"/>
        </a:spcBef>
        <a:buFont typeface="Arial" panose="020B0604020202020204" pitchFamily="34" charset="0"/>
        <a:buChar char="•"/>
        <a:defRPr sz="1800" kern="1200">
          <a:solidFill>
            <a:schemeClr val="tx1"/>
          </a:solidFill>
          <a:latin typeface="+mn-lt"/>
          <a:ea typeface="+mn-ea"/>
          <a:cs typeface="+mn-cs"/>
        </a:defRPr>
      </a:lvl1pPr>
      <a:lvl2pPr marL="538163"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2pPr>
      <a:lvl3pPr marL="81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3pPr>
      <a:lvl4pPr marL="1080000"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4pPr>
      <a:lvl5pPr marL="135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461" userDrawn="1">
          <p15:clr>
            <a:srgbClr val="F26B43"/>
          </p15:clr>
        </p15:guide>
        <p15:guide id="3" pos="7219" userDrawn="1">
          <p15:clr>
            <a:srgbClr val="F26B43"/>
          </p15:clr>
        </p15:guide>
        <p15:guide id="4" orient="horz" pos="164" userDrawn="1">
          <p15:clr>
            <a:srgbClr val="F26B43"/>
          </p15:clr>
        </p15:guide>
        <p15:guide id="5" orient="horz" pos="890" userDrawn="1">
          <p15:clr>
            <a:srgbClr val="F26B43"/>
          </p15:clr>
        </p15:guide>
        <p15:guide id="6" orient="horz" pos="4201" userDrawn="1">
          <p15:clr>
            <a:srgbClr val="F26B43"/>
          </p15:clr>
        </p15:guide>
        <p15:guide id="7"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6.xml"/><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3.jpeg"/></Relationships>
</file>

<file path=ppt/slides/_rels/slide2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Bildplatzhalter 18">
            <a:extLst>
              <a:ext uri="{FF2B5EF4-FFF2-40B4-BE49-F238E27FC236}">
                <a16:creationId xmlns:a16="http://schemas.microsoft.com/office/drawing/2014/main" id="{882FF669-564A-4497-A386-BA8B28F256B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3025" b="13025"/>
          <a:stretch/>
        </p:blipFill>
        <p:spPr/>
      </p:pic>
      <p:sp>
        <p:nvSpPr>
          <p:cNvPr id="3" name="Titel 2">
            <a:extLst>
              <a:ext uri="{FF2B5EF4-FFF2-40B4-BE49-F238E27FC236}">
                <a16:creationId xmlns:a16="http://schemas.microsoft.com/office/drawing/2014/main" id="{AC1FB292-90C1-439C-8480-EB4116CF2374}"/>
              </a:ext>
            </a:extLst>
          </p:cNvPr>
          <p:cNvSpPr>
            <a:spLocks noGrp="1"/>
          </p:cNvSpPr>
          <p:nvPr>
            <p:ph type="ctrTitle"/>
          </p:nvPr>
        </p:nvSpPr>
        <p:spPr>
          <a:xfrm>
            <a:off x="0" y="2233538"/>
            <a:ext cx="5920154" cy="2924616"/>
          </a:xfrm>
        </p:spPr>
        <p:txBody>
          <a:bodyPr/>
          <a:lstStyle/>
          <a:p>
            <a:r>
              <a:rPr lang="de-CH" dirty="0" err="1"/>
              <a:t>Devoloping</a:t>
            </a:r>
            <a:r>
              <a:rPr lang="de-CH" dirty="0"/>
              <a:t> a </a:t>
            </a:r>
            <a:r>
              <a:rPr lang="de-CH" dirty="0" err="1"/>
              <a:t>protoype</a:t>
            </a:r>
            <a:r>
              <a:rPr lang="de-CH" dirty="0"/>
              <a:t> </a:t>
            </a:r>
            <a:r>
              <a:rPr lang="de-CH" dirty="0" err="1"/>
              <a:t>humidity</a:t>
            </a:r>
            <a:r>
              <a:rPr lang="de-CH" dirty="0"/>
              <a:t> </a:t>
            </a:r>
            <a:r>
              <a:rPr lang="de-CH" dirty="0" err="1"/>
              <a:t>sensor</a:t>
            </a:r>
            <a:endParaRPr lang="de-CH" dirty="0"/>
          </a:p>
        </p:txBody>
      </p:sp>
      <p:sp>
        <p:nvSpPr>
          <p:cNvPr id="6" name="Textplatzhalter 5">
            <a:extLst>
              <a:ext uri="{FF2B5EF4-FFF2-40B4-BE49-F238E27FC236}">
                <a16:creationId xmlns:a16="http://schemas.microsoft.com/office/drawing/2014/main" id="{4171C1F6-869F-40B1-8975-92FF2042F4CD}"/>
              </a:ext>
            </a:extLst>
          </p:cNvPr>
          <p:cNvSpPr>
            <a:spLocks noGrp="1"/>
          </p:cNvSpPr>
          <p:nvPr>
            <p:ph type="body" sz="quarter" idx="13"/>
          </p:nvPr>
        </p:nvSpPr>
        <p:spPr/>
        <p:txBody>
          <a:bodyPr/>
          <a:lstStyle/>
          <a:p>
            <a:r>
              <a:rPr lang="de-DE" dirty="0"/>
              <a:t>Lukas Lazek</a:t>
            </a:r>
          </a:p>
          <a:p>
            <a:r>
              <a:rPr lang="de-DE" dirty="0"/>
              <a:t>Summer Student</a:t>
            </a:r>
          </a:p>
          <a:p>
            <a:endParaRPr lang="de-DE" dirty="0"/>
          </a:p>
          <a:p>
            <a:r>
              <a:rPr lang="de-DE" dirty="0"/>
              <a:t>27 June 2024, CERN</a:t>
            </a:r>
            <a:endParaRPr lang="de-CH" dirty="0"/>
          </a:p>
        </p:txBody>
      </p:sp>
    </p:spTree>
    <p:extLst>
      <p:ext uri="{BB962C8B-B14F-4D97-AF65-F5344CB8AC3E}">
        <p14:creationId xmlns:p14="http://schemas.microsoft.com/office/powerpoint/2010/main" val="3536168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6C7DC3-2470-4708-A950-F7F2B6DA929E}"/>
              </a:ext>
            </a:extLst>
          </p:cNvPr>
          <p:cNvSpPr>
            <a:spLocks noGrp="1"/>
          </p:cNvSpPr>
          <p:nvPr>
            <p:ph type="title"/>
          </p:nvPr>
        </p:nvSpPr>
        <p:spPr>
          <a:xfrm>
            <a:off x="731837" y="260351"/>
            <a:ext cx="10728325" cy="900000"/>
          </a:xfrm>
        </p:spPr>
        <p:txBody>
          <a:bodyPr anchor="t">
            <a:normAutofit/>
          </a:bodyPr>
          <a:lstStyle/>
          <a:p>
            <a:r>
              <a:rPr lang="de-CH" dirty="0"/>
              <a:t>Quantum </a:t>
            </a:r>
            <a:r>
              <a:rPr lang="de-CH" dirty="0" err="1"/>
              <a:t>mechanical</a:t>
            </a:r>
            <a:r>
              <a:rPr lang="de-CH" dirty="0"/>
              <a:t> </a:t>
            </a:r>
            <a:r>
              <a:rPr lang="de-CH" dirty="0" err="1"/>
              <a:t>treatment</a:t>
            </a:r>
            <a:r>
              <a:rPr lang="de-CH" dirty="0"/>
              <a:t> </a:t>
            </a:r>
            <a:r>
              <a:rPr lang="de-CH" dirty="0" err="1"/>
              <a:t>of</a:t>
            </a:r>
            <a:r>
              <a:rPr lang="de-CH" dirty="0"/>
              <a:t> </a:t>
            </a:r>
            <a:r>
              <a:rPr lang="de-CH" dirty="0" err="1"/>
              <a:t>the</a:t>
            </a:r>
            <a:r>
              <a:rPr lang="de-CH" dirty="0"/>
              <a:t> </a:t>
            </a:r>
            <a:r>
              <a:rPr lang="de-CH" dirty="0" err="1"/>
              <a:t>vibrational</a:t>
            </a:r>
            <a:r>
              <a:rPr lang="de-CH" dirty="0"/>
              <a:t> </a:t>
            </a:r>
            <a:r>
              <a:rPr lang="de-CH" dirty="0" err="1"/>
              <a:t>modes</a:t>
            </a:r>
            <a:endParaRPr lang="de-CH" dirty="0"/>
          </a:p>
        </p:txBody>
      </p:sp>
      <p:sp>
        <p:nvSpPr>
          <p:cNvPr id="4" name="Datumsplatzhalter 3">
            <a:extLst>
              <a:ext uri="{FF2B5EF4-FFF2-40B4-BE49-F238E27FC236}">
                <a16:creationId xmlns:a16="http://schemas.microsoft.com/office/drawing/2014/main" id="{0E5C9AAA-EE1E-4108-BF00-BDB560A7EF58}"/>
              </a:ext>
            </a:extLst>
          </p:cNvPr>
          <p:cNvSpPr>
            <a:spLocks noGrp="1"/>
          </p:cNvSpPr>
          <p:nvPr>
            <p:ph type="dt" sz="half" idx="10"/>
          </p:nvPr>
        </p:nvSpPr>
        <p:spPr>
          <a:xfrm>
            <a:off x="10473692" y="6522444"/>
            <a:ext cx="612000" cy="216000"/>
          </a:xfrm>
        </p:spPr>
        <p:txBody>
          <a:bodyPr anchor="ctr">
            <a:normAutofit/>
          </a:bodyPr>
          <a:lstStyle/>
          <a:p>
            <a:pPr>
              <a:spcAft>
                <a:spcPts val="600"/>
              </a:spcAft>
            </a:pPr>
            <a:fld id="{688E238B-19C1-43CC-B369-032B8A600BC8}" type="datetime1">
              <a:rPr lang="de-CH" noProof="0" smtClean="0"/>
              <a:pPr>
                <a:spcAft>
                  <a:spcPts val="600"/>
                </a:spcAft>
              </a:pPr>
              <a:t>26.06.24</a:t>
            </a:fld>
            <a:endParaRPr lang="de-CH" noProof="0"/>
          </a:p>
        </p:txBody>
      </p:sp>
      <p:sp>
        <p:nvSpPr>
          <p:cNvPr id="15" name="Footer Placeholder 3">
            <a:extLst>
              <a:ext uri="{FF2B5EF4-FFF2-40B4-BE49-F238E27FC236}">
                <a16:creationId xmlns:a16="http://schemas.microsoft.com/office/drawing/2014/main" id="{0010AD37-391B-F9F4-6571-6B4F4A8834D7}"/>
              </a:ext>
            </a:extLst>
          </p:cNvPr>
          <p:cNvSpPr>
            <a:spLocks noGrp="1"/>
          </p:cNvSpPr>
          <p:nvPr>
            <p:ph type="ftr" sz="quarter" idx="11"/>
          </p:nvPr>
        </p:nvSpPr>
        <p:spPr>
          <a:xfrm>
            <a:off x="2171700" y="6522444"/>
            <a:ext cx="5400000" cy="216000"/>
          </a:xfrm>
        </p:spPr>
        <p:txBody>
          <a:bodyPr/>
          <a:lstStyle/>
          <a:p>
            <a:pPr>
              <a:spcAft>
                <a:spcPts val="600"/>
              </a:spcAft>
            </a:pPr>
            <a:endParaRPr lang="de-CH" noProof="0" dirty="0"/>
          </a:p>
        </p:txBody>
      </p:sp>
      <p:sp>
        <p:nvSpPr>
          <p:cNvPr id="6" name="Foliennummernplatzhalter 5">
            <a:extLst>
              <a:ext uri="{FF2B5EF4-FFF2-40B4-BE49-F238E27FC236}">
                <a16:creationId xmlns:a16="http://schemas.microsoft.com/office/drawing/2014/main" id="{C726B961-5611-4E48-81E9-C811AD8DD168}"/>
              </a:ext>
            </a:extLst>
          </p:cNvPr>
          <p:cNvSpPr>
            <a:spLocks noGrp="1"/>
          </p:cNvSpPr>
          <p:nvPr>
            <p:ph type="sldNum" sz="quarter" idx="12"/>
          </p:nvPr>
        </p:nvSpPr>
        <p:spPr>
          <a:xfrm>
            <a:off x="11137585" y="6522444"/>
            <a:ext cx="322577" cy="216000"/>
          </a:xfrm>
        </p:spPr>
        <p:txBody>
          <a:bodyPr anchor="ctr">
            <a:normAutofit/>
          </a:bodyPr>
          <a:lstStyle/>
          <a:p>
            <a:pPr>
              <a:spcAft>
                <a:spcPts val="600"/>
              </a:spcAft>
            </a:pPr>
            <a:fld id="{5ACA52AF-F19D-405C-AD5F-7D94B96A5CC3}" type="slidenum">
              <a:rPr lang="de-CH" noProof="0" smtClean="0"/>
              <a:pPr>
                <a:spcAft>
                  <a:spcPts val="600"/>
                </a:spcAft>
              </a:pPr>
              <a:t>10</a:t>
            </a:fld>
            <a:endParaRPr lang="de-CH" noProof="0"/>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6230048E-91D1-7D1F-9247-E0F7BE280F74}"/>
                  </a:ext>
                </a:extLst>
              </p:cNvPr>
              <p:cNvSpPr txBox="1"/>
              <p:nvPr/>
            </p:nvSpPr>
            <p:spPr>
              <a:xfrm>
                <a:off x="731838" y="1603513"/>
                <a:ext cx="11351916" cy="3563540"/>
              </a:xfrm>
              <a:prstGeom prst="rect">
                <a:avLst/>
              </a:prstGeom>
              <a:noFill/>
            </p:spPr>
            <p:txBody>
              <a:bodyPr wrap="square" rtlCol="0">
                <a:spAutoFit/>
              </a:bodyPr>
              <a:lstStyle/>
              <a:p>
                <a:pPr marL="285750" indent="-285750">
                  <a:buFont typeface="Arial" panose="020B0604020202020204" pitchFamily="34" charset="0"/>
                  <a:buChar char="•"/>
                </a:pPr>
                <a:r>
                  <a:rPr lang="en-CH" dirty="0"/>
                  <a:t>Molecular vibrations are extremely small displacements from the equilibrium bond length.</a:t>
                </a:r>
              </a:p>
              <a:p>
                <a:pPr lvl="1"/>
                <a:endParaRPr lang="en-CH" dirty="0"/>
              </a:p>
              <a:p>
                <a:pPr marL="742950" lvl="1" indent="-285750">
                  <a:buFont typeface="Symbol" pitchFamily="2" charset="2"/>
                  <a:buChar char="Þ"/>
                </a:pPr>
                <a:r>
                  <a:rPr lang="en-CH" dirty="0"/>
                  <a:t>Taylor expansion of the bond potential around equilibrium bond length, neglecting terms of order </a:t>
                </a:r>
                <a14:m>
                  <m:oMath xmlns:m="http://schemas.openxmlformats.org/officeDocument/2006/math">
                    <m:r>
                      <a:rPr lang="en-CH" i="1" smtClean="0">
                        <a:latin typeface="Cambria Math" panose="02040503050406030204" pitchFamily="18" charset="0"/>
                        <a:ea typeface="Cambria Math" panose="02040503050406030204" pitchFamily="18" charset="0"/>
                      </a:rPr>
                      <m:t>&gt;</m:t>
                    </m:r>
                    <m:r>
                      <a:rPr lang="en-US" b="0" i="1" smtClean="0">
                        <a:latin typeface="Cambria Math" panose="02040503050406030204" pitchFamily="18" charset="0"/>
                        <a:ea typeface="Cambria Math" panose="02040503050406030204" pitchFamily="18" charset="0"/>
                      </a:rPr>
                      <m:t>2</m:t>
                    </m:r>
                  </m:oMath>
                </a14:m>
                <a:endParaRPr lang="en-US" dirty="0">
                  <a:ea typeface="Cambria Math" panose="02040503050406030204" pitchFamily="18" charset="0"/>
                </a:endParaRPr>
              </a:p>
              <a:p>
                <a:endParaRPr lang="en-US" dirty="0">
                  <a:ea typeface="Cambria Math" panose="02040503050406030204" pitchFamily="18" charset="0"/>
                </a:endParaRPr>
              </a:p>
              <a:p>
                <a:pPr marL="285750" indent="-285750">
                  <a:buFont typeface="Arial" panose="020B0604020202020204" pitchFamily="34" charset="0"/>
                  <a:buChar char="•"/>
                </a:pPr>
                <a:r>
                  <a:rPr lang="en-CH" dirty="0"/>
                  <a:t>We are left with a quadratic function, which is exactly w</a:t>
                </a:r>
                <a:r>
                  <a:rPr lang="en-GB" dirty="0"/>
                  <a:t>ha</a:t>
                </a:r>
                <a:r>
                  <a:rPr lang="en-CH" dirty="0"/>
                  <a:t>t the harmonic oscillator potential is.</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dirty="0"/>
                  <a:t>Solving the </a:t>
                </a:r>
                <a:r>
                  <a:rPr lang="en-GB" dirty="0"/>
                  <a:t>Schrödinger equation yields the following energy levels:</a:t>
                </a:r>
              </a:p>
              <a:p>
                <a:pPr lvl="7"/>
                <a:r>
                  <a:rPr lang="en-GB" dirty="0"/>
                  <a:t>		</a:t>
                </a:r>
              </a:p>
              <a:p>
                <a:pPr lvl="7"/>
                <a:r>
                  <a:rPr lang="en-GB"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𝑛</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e>
                    </m:d>
                    <m:r>
                      <a:rPr lang="en-US" b="0" i="1" smtClean="0">
                        <a:latin typeface="Cambria Math" panose="02040503050406030204" pitchFamily="18" charset="0"/>
                      </a:rPr>
                      <m:t>h𝑣</m:t>
                    </m:r>
                    <m:r>
                      <a:rPr lang="en-US" b="0" i="0" smtClean="0">
                        <a:latin typeface="Cambria Math" panose="02040503050406030204" pitchFamily="18" charset="0"/>
                      </a:rPr>
                      <m:t>       </m:t>
                    </m:r>
                    <m:r>
                      <m:rPr>
                        <m:sty m:val="p"/>
                      </m:rPr>
                      <a:rPr lang="en-US" b="0" i="0" smtClean="0">
                        <a:latin typeface="Cambria Math" panose="02040503050406030204" pitchFamily="18" charset="0"/>
                      </a:rPr>
                      <m:t>n</m:t>
                    </m:r>
                    <m:r>
                      <a:rPr lang="en-US" b="0" i="0" smtClean="0">
                        <a:latin typeface="Cambria Math" panose="02040503050406030204" pitchFamily="18" charset="0"/>
                      </a:rPr>
                      <m:t>=0,1,2,…</m:t>
                    </m:r>
                  </m:oMath>
                </a14:m>
                <a:endParaRPr lang="en-GB" dirty="0"/>
              </a:p>
              <a:p>
                <a:pPr lvl="1"/>
                <a:endParaRPr lang="en-CH" dirty="0"/>
              </a:p>
              <a:p>
                <a:pPr lvl="1"/>
                <a:r>
                  <a:rPr lang="en-GB" dirty="0"/>
                  <a:t>with </a:t>
                </a:r>
                <a14:m>
                  <m:oMath xmlns:m="http://schemas.openxmlformats.org/officeDocument/2006/math">
                    <m:r>
                      <a:rPr lang="en-CH" i="1" smtClean="0">
                        <a:latin typeface="Cambria Math" panose="02040503050406030204" pitchFamily="18" charset="0"/>
                        <a:ea typeface="Cambria Math" panose="02040503050406030204" pitchFamily="18" charset="0"/>
                      </a:rPr>
                      <m:t>𝜐</m:t>
                    </m:r>
                    <m:r>
                      <a:rPr lang="en-US" b="0" i="1" smtClean="0">
                        <a:latin typeface="Cambria Math" panose="02040503050406030204" pitchFamily="18" charset="0"/>
                        <a:ea typeface="Cambria Math" panose="02040503050406030204" pitchFamily="18" charset="0"/>
                      </a:rPr>
                      <m:t>= </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den>
                    </m:f>
                    <m:rad>
                      <m:radPr>
                        <m:degHide m:val="on"/>
                        <m:ctrlPr>
                          <a:rPr lang="en-US" b="0" i="1" smtClean="0">
                            <a:latin typeface="Cambria Math" panose="02040503050406030204" pitchFamily="18" charset="0"/>
                            <a:ea typeface="Cambria Math" panose="02040503050406030204" pitchFamily="18" charset="0"/>
                          </a:rPr>
                        </m:ctrlPr>
                      </m:radPr>
                      <m:deg/>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𝑘</m:t>
                            </m:r>
                          </m:num>
                          <m:den>
                            <m:r>
                              <a:rPr lang="en-US" b="0" i="1" smtClean="0">
                                <a:latin typeface="Cambria Math" panose="02040503050406030204" pitchFamily="18" charset="0"/>
                                <a:ea typeface="Cambria Math" panose="02040503050406030204" pitchFamily="18" charset="0"/>
                              </a:rPr>
                              <m:t>𝜇</m:t>
                            </m:r>
                          </m:den>
                        </m:f>
                      </m:e>
                    </m:rad>
                  </m:oMath>
                </a14:m>
                <a:r>
                  <a:rPr lang="en-CH" dirty="0"/>
                  <a:t>  the fundamental frequency.</a:t>
                </a:r>
              </a:p>
            </p:txBody>
          </p:sp>
        </mc:Choice>
        <mc:Fallback>
          <p:sp>
            <p:nvSpPr>
              <p:cNvPr id="10" name="TextBox 9">
                <a:extLst>
                  <a:ext uri="{FF2B5EF4-FFF2-40B4-BE49-F238E27FC236}">
                    <a16:creationId xmlns:a16="http://schemas.microsoft.com/office/drawing/2014/main" id="{6230048E-91D1-7D1F-9247-E0F7BE280F74}"/>
                  </a:ext>
                </a:extLst>
              </p:cNvPr>
              <p:cNvSpPr txBox="1">
                <a:spLocks noRot="1" noChangeAspect="1" noMove="1" noResize="1" noEditPoints="1" noAdjustHandles="1" noChangeArrowheads="1" noChangeShapeType="1" noTextEdit="1"/>
              </p:cNvSpPr>
              <p:nvPr/>
            </p:nvSpPr>
            <p:spPr>
              <a:xfrm>
                <a:off x="731838" y="1603513"/>
                <a:ext cx="11351916" cy="3563540"/>
              </a:xfrm>
              <a:prstGeom prst="rect">
                <a:avLst/>
              </a:prstGeom>
              <a:blipFill>
                <a:blip r:embed="rId2"/>
                <a:stretch>
                  <a:fillRect l="-335" t="-709"/>
                </a:stretch>
              </a:blipFill>
            </p:spPr>
            <p:txBody>
              <a:bodyPr/>
              <a:lstStyle/>
              <a:p>
                <a:r>
                  <a:rPr lang="en-CH">
                    <a:noFill/>
                  </a:rPr>
                  <a:t> </a:t>
                </a:r>
              </a:p>
            </p:txBody>
          </p:sp>
        </mc:Fallback>
      </mc:AlternateContent>
    </p:spTree>
    <p:extLst>
      <p:ext uri="{BB962C8B-B14F-4D97-AF65-F5344CB8AC3E}">
        <p14:creationId xmlns:p14="http://schemas.microsoft.com/office/powerpoint/2010/main" val="10923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6C7DC3-2470-4708-A950-F7F2B6DA929E}"/>
              </a:ext>
            </a:extLst>
          </p:cNvPr>
          <p:cNvSpPr>
            <a:spLocks noGrp="1"/>
          </p:cNvSpPr>
          <p:nvPr>
            <p:ph type="title"/>
          </p:nvPr>
        </p:nvSpPr>
        <p:spPr>
          <a:xfrm>
            <a:off x="731837" y="260351"/>
            <a:ext cx="10728325" cy="900000"/>
          </a:xfrm>
        </p:spPr>
        <p:txBody>
          <a:bodyPr anchor="t">
            <a:normAutofit/>
          </a:bodyPr>
          <a:lstStyle/>
          <a:p>
            <a:r>
              <a:rPr lang="de-CH" dirty="0"/>
              <a:t>Can </a:t>
            </a:r>
            <a:r>
              <a:rPr lang="de-CH" dirty="0" err="1"/>
              <a:t>the</a:t>
            </a:r>
            <a:r>
              <a:rPr lang="de-CH" dirty="0"/>
              <a:t> </a:t>
            </a:r>
            <a:r>
              <a:rPr lang="de-CH" dirty="0" err="1"/>
              <a:t>vibrational</a:t>
            </a:r>
            <a:r>
              <a:rPr lang="de-CH" dirty="0"/>
              <a:t> </a:t>
            </a:r>
            <a:r>
              <a:rPr lang="de-CH" dirty="0" err="1"/>
              <a:t>modes</a:t>
            </a:r>
            <a:r>
              <a:rPr lang="de-CH" dirty="0"/>
              <a:t> </a:t>
            </a:r>
            <a:r>
              <a:rPr lang="de-CH" dirty="0" err="1"/>
              <a:t>be</a:t>
            </a:r>
            <a:r>
              <a:rPr lang="de-CH" dirty="0"/>
              <a:t> </a:t>
            </a:r>
            <a:r>
              <a:rPr lang="de-CH" dirty="0" err="1"/>
              <a:t>populated</a:t>
            </a:r>
            <a:r>
              <a:rPr lang="de-CH" dirty="0"/>
              <a:t>?</a:t>
            </a:r>
          </a:p>
        </p:txBody>
      </p:sp>
      <p:sp>
        <p:nvSpPr>
          <p:cNvPr id="4" name="Datumsplatzhalter 3">
            <a:extLst>
              <a:ext uri="{FF2B5EF4-FFF2-40B4-BE49-F238E27FC236}">
                <a16:creationId xmlns:a16="http://schemas.microsoft.com/office/drawing/2014/main" id="{0E5C9AAA-EE1E-4108-BF00-BDB560A7EF58}"/>
              </a:ext>
            </a:extLst>
          </p:cNvPr>
          <p:cNvSpPr>
            <a:spLocks noGrp="1"/>
          </p:cNvSpPr>
          <p:nvPr>
            <p:ph type="dt" sz="half" idx="10"/>
          </p:nvPr>
        </p:nvSpPr>
        <p:spPr>
          <a:xfrm>
            <a:off x="10473692" y="6522444"/>
            <a:ext cx="612000" cy="216000"/>
          </a:xfrm>
        </p:spPr>
        <p:txBody>
          <a:bodyPr anchor="ctr">
            <a:normAutofit/>
          </a:bodyPr>
          <a:lstStyle/>
          <a:p>
            <a:pPr>
              <a:spcAft>
                <a:spcPts val="600"/>
              </a:spcAft>
            </a:pPr>
            <a:fld id="{688E238B-19C1-43CC-B369-032B8A600BC8}" type="datetime1">
              <a:rPr lang="de-CH" noProof="0" smtClean="0"/>
              <a:pPr>
                <a:spcAft>
                  <a:spcPts val="600"/>
                </a:spcAft>
              </a:pPr>
              <a:t>26.06.24</a:t>
            </a:fld>
            <a:endParaRPr lang="de-CH" noProof="0"/>
          </a:p>
        </p:txBody>
      </p:sp>
      <p:sp>
        <p:nvSpPr>
          <p:cNvPr id="15" name="Footer Placeholder 3">
            <a:extLst>
              <a:ext uri="{FF2B5EF4-FFF2-40B4-BE49-F238E27FC236}">
                <a16:creationId xmlns:a16="http://schemas.microsoft.com/office/drawing/2014/main" id="{0010AD37-391B-F9F4-6571-6B4F4A8834D7}"/>
              </a:ext>
            </a:extLst>
          </p:cNvPr>
          <p:cNvSpPr>
            <a:spLocks noGrp="1"/>
          </p:cNvSpPr>
          <p:nvPr>
            <p:ph type="ftr" sz="quarter" idx="11"/>
          </p:nvPr>
        </p:nvSpPr>
        <p:spPr>
          <a:xfrm>
            <a:off x="2171700" y="6522444"/>
            <a:ext cx="5400000" cy="216000"/>
          </a:xfrm>
        </p:spPr>
        <p:txBody>
          <a:bodyPr/>
          <a:lstStyle/>
          <a:p>
            <a:pPr>
              <a:spcAft>
                <a:spcPts val="600"/>
              </a:spcAft>
            </a:pPr>
            <a:endParaRPr lang="de-CH" noProof="0" dirty="0"/>
          </a:p>
        </p:txBody>
      </p:sp>
      <p:sp>
        <p:nvSpPr>
          <p:cNvPr id="6" name="Foliennummernplatzhalter 5">
            <a:extLst>
              <a:ext uri="{FF2B5EF4-FFF2-40B4-BE49-F238E27FC236}">
                <a16:creationId xmlns:a16="http://schemas.microsoft.com/office/drawing/2014/main" id="{C726B961-5611-4E48-81E9-C811AD8DD168}"/>
              </a:ext>
            </a:extLst>
          </p:cNvPr>
          <p:cNvSpPr>
            <a:spLocks noGrp="1"/>
          </p:cNvSpPr>
          <p:nvPr>
            <p:ph type="sldNum" sz="quarter" idx="12"/>
          </p:nvPr>
        </p:nvSpPr>
        <p:spPr>
          <a:xfrm>
            <a:off x="11137585" y="6522444"/>
            <a:ext cx="322577" cy="216000"/>
          </a:xfrm>
        </p:spPr>
        <p:txBody>
          <a:bodyPr anchor="ctr">
            <a:normAutofit/>
          </a:bodyPr>
          <a:lstStyle/>
          <a:p>
            <a:pPr>
              <a:spcAft>
                <a:spcPts val="600"/>
              </a:spcAft>
            </a:pPr>
            <a:fld id="{5ACA52AF-F19D-405C-AD5F-7D94B96A5CC3}" type="slidenum">
              <a:rPr lang="de-CH" noProof="0" smtClean="0"/>
              <a:pPr>
                <a:spcAft>
                  <a:spcPts val="600"/>
                </a:spcAft>
              </a:pPr>
              <a:t>11</a:t>
            </a:fld>
            <a:endParaRPr lang="de-CH" noProof="0"/>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9FEE55D0-C0E6-2C94-55DF-3422656744EF}"/>
                  </a:ext>
                </a:extLst>
              </p:cNvPr>
              <p:cNvSpPr txBox="1"/>
              <p:nvPr/>
            </p:nvSpPr>
            <p:spPr>
              <a:xfrm>
                <a:off x="795130" y="1683026"/>
                <a:ext cx="8462573" cy="3393942"/>
              </a:xfrm>
              <a:prstGeom prst="rect">
                <a:avLst/>
              </a:prstGeom>
              <a:noFill/>
            </p:spPr>
            <p:txBody>
              <a:bodyPr wrap="none" rtlCol="0">
                <a:spAutoFit/>
              </a:bodyPr>
              <a:lstStyle/>
              <a:p>
                <a:pPr marL="285750" indent="-285750">
                  <a:buFont typeface="Arial" panose="020B0604020202020204" pitchFamily="34" charset="0"/>
                  <a:buChar char="•"/>
                </a:pPr>
                <a:r>
                  <a:rPr lang="en-CH" dirty="0"/>
                  <a:t>The total internal energy of a molecule is defined as:   </a:t>
                </a:r>
                <a14:m>
                  <m:oMath xmlns:m="http://schemas.openxmlformats.org/officeDocument/2006/math">
                    <m:r>
                      <a:rPr lang="en-US" b="0" i="1" smtClean="0">
                        <a:latin typeface="Cambria Math" panose="02040503050406030204" pitchFamily="18" charset="0"/>
                      </a:rPr>
                      <m:t>𝑈</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a:rPr lang="en-US" b="0" i="1" smtClean="0">
                                <a:latin typeface="Cambria Math" panose="02040503050406030204" pitchFamily="18" charset="0"/>
                              </a:rPr>
                              <m:t>𝑡𝑜𝑡</m:t>
                            </m:r>
                          </m:sub>
                        </m:sSub>
                      </m:num>
                      <m:den>
                        <m:r>
                          <a:rPr lang="en-US" b="0" i="1" smtClean="0">
                            <a:latin typeface="Cambria Math" panose="02040503050406030204" pitchFamily="18" charset="0"/>
                          </a:rPr>
                          <m:t>2</m:t>
                        </m:r>
                      </m:den>
                    </m:f>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𝐵</m:t>
                        </m:r>
                      </m:sub>
                    </m:sSub>
                    <m:r>
                      <m:rPr>
                        <m:sty m:val="p"/>
                      </m:rPr>
                      <a:rPr lang="en-US" b="0" i="0" smtClean="0">
                        <a:latin typeface="Cambria Math" panose="02040503050406030204" pitchFamily="18" charset="0"/>
                      </a:rPr>
                      <m:t>T</m:t>
                    </m:r>
                  </m:oMath>
                </a14:m>
                <a:endParaRPr lang="en-US" b="0" dirty="0"/>
              </a:p>
              <a:p>
                <a:endParaRPr lang="en-US" b="0" dirty="0"/>
              </a:p>
              <a:p>
                <a:pPr marL="285750" indent="-285750">
                  <a:buFont typeface="Arial" panose="020B0604020202020204" pitchFamily="34" charset="0"/>
                  <a:buChar char="•"/>
                </a:pPr>
                <a14:m>
                  <m:oMath xmlns:m="http://schemas.openxmlformats.org/officeDocument/2006/math">
                    <m:sSubSup>
                      <m:sSubSupPr>
                        <m:ctrlPr>
                          <a:rPr lang="en-CH" b="1" i="1" smtClean="0">
                            <a:latin typeface="Cambria Math" panose="02040503050406030204" pitchFamily="18" charset="0"/>
                          </a:rPr>
                        </m:ctrlPr>
                      </m:sSubSupPr>
                      <m:e>
                        <m:r>
                          <a:rPr lang="en-US" b="1" i="1" smtClean="0">
                            <a:latin typeface="Cambria Math" panose="02040503050406030204" pitchFamily="18" charset="0"/>
                          </a:rPr>
                          <m:t>𝒊</m:t>
                        </m:r>
                      </m:e>
                      <m:sub>
                        <m:r>
                          <a:rPr lang="en-US" b="1" i="1" smtClean="0">
                            <a:latin typeface="Cambria Math" panose="02040503050406030204" pitchFamily="18" charset="0"/>
                          </a:rPr>
                          <m:t>𝒕𝒐𝒕</m:t>
                        </m:r>
                      </m:sub>
                      <m:sup>
                        <m:sSub>
                          <m:sSubPr>
                            <m:ctrlPr>
                              <a:rPr lang="en-US" b="1" i="1" smtClean="0">
                                <a:latin typeface="Cambria Math" panose="02040503050406030204" pitchFamily="18" charset="0"/>
                              </a:rPr>
                            </m:ctrlPr>
                          </m:sSubPr>
                          <m:e>
                            <m:r>
                              <a:rPr lang="en-US" b="1" i="1" smtClean="0">
                                <a:latin typeface="Cambria Math" panose="02040503050406030204" pitchFamily="18" charset="0"/>
                              </a:rPr>
                              <m:t>𝑯</m:t>
                            </m:r>
                          </m:e>
                          <m:sub>
                            <m:r>
                              <a:rPr lang="en-US" b="1" i="1" smtClean="0">
                                <a:latin typeface="Cambria Math" panose="02040503050406030204" pitchFamily="18" charset="0"/>
                              </a:rPr>
                              <m:t>𝟐</m:t>
                            </m:r>
                          </m:sub>
                        </m:sSub>
                        <m:r>
                          <a:rPr lang="en-US" b="1" i="1" smtClean="0">
                            <a:latin typeface="Cambria Math" panose="02040503050406030204" pitchFamily="18" charset="0"/>
                          </a:rPr>
                          <m:t>𝑶</m:t>
                        </m:r>
                      </m:sup>
                    </m:sSubSup>
                    <m:r>
                      <a:rPr lang="en-US" b="0" i="0" smtClean="0">
                        <a:latin typeface="Cambria Math" panose="02040503050406030204" pitchFamily="18" charset="0"/>
                        <a:ea typeface="Cambria Math" panose="02040503050406030204" pitchFamily="18" charset="0"/>
                      </a:rPr>
                      <m:t>=12  </m:t>
                    </m:r>
                  </m:oMath>
                </a14:m>
                <a:r>
                  <a:rPr lang="en-US" b="0" i="0" dirty="0">
                    <a:latin typeface="+mj-lt"/>
                    <a:ea typeface="Cambria Math" panose="02040503050406030204" pitchFamily="18" charset="0"/>
                  </a:rPr>
                  <a:t>and</a:t>
                </a:r>
                <a14:m>
                  <m:oMath xmlns:m="http://schemas.openxmlformats.org/officeDocument/2006/math">
                    <m:r>
                      <a:rPr lang="en-US" b="0" i="0" smtClean="0">
                        <a:latin typeface="Cambria Math" panose="02040503050406030204" pitchFamily="18" charset="0"/>
                        <a:ea typeface="Cambria Math" panose="02040503050406030204" pitchFamily="18" charset="0"/>
                      </a:rPr>
                      <m:t>  </m:t>
                    </m:r>
                    <m:sSubSup>
                      <m:sSubSupPr>
                        <m:ctrlPr>
                          <a:rPr lang="en-CH" b="1" i="1">
                            <a:latin typeface="Cambria Math" panose="02040503050406030204" pitchFamily="18" charset="0"/>
                          </a:rPr>
                        </m:ctrlPr>
                      </m:sSubSupPr>
                      <m:e>
                        <m:r>
                          <a:rPr lang="en-US" b="1" i="1">
                            <a:latin typeface="Cambria Math" panose="02040503050406030204" pitchFamily="18" charset="0"/>
                          </a:rPr>
                          <m:t>𝒊</m:t>
                        </m:r>
                      </m:e>
                      <m:sub>
                        <m:r>
                          <a:rPr lang="en-US" b="1" i="1">
                            <a:latin typeface="Cambria Math" panose="02040503050406030204" pitchFamily="18" charset="0"/>
                          </a:rPr>
                          <m:t>𝒕𝒐𝒕</m:t>
                        </m:r>
                      </m:sub>
                      <m:sup>
                        <m:sSub>
                          <m:sSubPr>
                            <m:ctrlPr>
                              <a:rPr lang="en-US" b="1" i="1">
                                <a:latin typeface="Cambria Math" panose="02040503050406030204" pitchFamily="18" charset="0"/>
                              </a:rPr>
                            </m:ctrlPr>
                          </m:sSubPr>
                          <m:e>
                            <m:r>
                              <a:rPr lang="en-US" b="1" i="1" smtClean="0">
                                <a:latin typeface="Cambria Math" panose="02040503050406030204" pitchFamily="18" charset="0"/>
                              </a:rPr>
                              <m:t>𝑵</m:t>
                            </m:r>
                          </m:e>
                          <m:sub>
                            <m:r>
                              <a:rPr lang="en-US" b="1" i="1">
                                <a:latin typeface="Cambria Math" panose="02040503050406030204" pitchFamily="18" charset="0"/>
                              </a:rPr>
                              <m:t>𝟐</m:t>
                            </m:r>
                          </m:sub>
                        </m:sSub>
                      </m:sup>
                    </m:sSubSup>
                    <m:r>
                      <a:rPr lang="en-US">
                        <a:latin typeface="Cambria Math" panose="02040503050406030204" pitchFamily="18" charset="0"/>
                        <a:ea typeface="Cambria Math" panose="02040503050406030204" pitchFamily="18" charset="0"/>
                      </a:rPr>
                      <m:t>=</m:t>
                    </m:r>
                    <m:sSubSup>
                      <m:sSubSupPr>
                        <m:ctrlPr>
                          <a:rPr lang="en-CH" b="1" i="1">
                            <a:latin typeface="Cambria Math" panose="02040503050406030204" pitchFamily="18" charset="0"/>
                          </a:rPr>
                        </m:ctrlPr>
                      </m:sSubSupPr>
                      <m:e>
                        <m:r>
                          <a:rPr lang="en-US" b="1" i="1">
                            <a:latin typeface="Cambria Math" panose="02040503050406030204" pitchFamily="18" charset="0"/>
                          </a:rPr>
                          <m:t>𝒊</m:t>
                        </m:r>
                      </m:e>
                      <m:sub>
                        <m:r>
                          <a:rPr lang="en-US" b="1" i="1">
                            <a:latin typeface="Cambria Math" panose="02040503050406030204" pitchFamily="18" charset="0"/>
                          </a:rPr>
                          <m:t>𝒕𝒐𝒕</m:t>
                        </m:r>
                      </m:sub>
                      <m:sup>
                        <m:sSub>
                          <m:sSubPr>
                            <m:ctrlPr>
                              <a:rPr lang="en-US" b="1" i="1">
                                <a:latin typeface="Cambria Math" panose="02040503050406030204" pitchFamily="18" charset="0"/>
                              </a:rPr>
                            </m:ctrlPr>
                          </m:sSubPr>
                          <m:e>
                            <m:r>
                              <a:rPr lang="en-US" b="1" i="1" smtClean="0">
                                <a:latin typeface="Cambria Math" panose="02040503050406030204" pitchFamily="18" charset="0"/>
                              </a:rPr>
                              <m:t>𝑶</m:t>
                            </m:r>
                          </m:e>
                          <m:sub>
                            <m:r>
                              <a:rPr lang="en-US" b="1" i="1" smtClean="0">
                                <a:latin typeface="Cambria Math" panose="02040503050406030204" pitchFamily="18" charset="0"/>
                              </a:rPr>
                              <m:t>𝟐</m:t>
                            </m:r>
                          </m:sub>
                        </m:sSub>
                      </m:sup>
                    </m:sSubSup>
                    <m:r>
                      <a:rPr lang="en-US" b="0" i="0" smtClean="0">
                        <a:latin typeface="Cambria Math" panose="02040503050406030204" pitchFamily="18" charset="0"/>
                      </a:rPr>
                      <m:t>=7</m:t>
                    </m:r>
                  </m:oMath>
                </a14:m>
                <a:endParaRPr lang="en-US" b="0" i="0" dirty="0">
                  <a:latin typeface="+mj-lt"/>
                </a:endParaRPr>
              </a:p>
              <a:p>
                <a:pPr marL="285750" indent="-285750">
                  <a:buFont typeface="Arial" panose="020B0604020202020204" pitchFamily="34" charset="0"/>
                  <a:buChar char="•"/>
                </a:pPr>
                <a:endParaRPr lang="en-US" dirty="0">
                  <a:latin typeface="+mj-lt"/>
                </a:endParaRPr>
              </a:p>
              <a:p>
                <a:pPr marL="285750" indent="-285750">
                  <a:buFont typeface="Arial" panose="020B0604020202020204" pitchFamily="34" charset="0"/>
                  <a:buChar char="•"/>
                </a:pPr>
                <a:r>
                  <a:rPr lang="en-US" dirty="0">
                    <a:latin typeface="+mj-lt"/>
                  </a:rPr>
                  <a:t>At different temperatures we get the following:</a:t>
                </a:r>
              </a:p>
              <a:p>
                <a:pPr marL="742950" lvl="1" indent="-285750">
                  <a:buFont typeface="Arial" panose="020B0604020202020204" pitchFamily="34" charset="0"/>
                  <a:buChar char="•"/>
                </a:pPr>
                <a:endParaRPr lang="en-US" b="0" i="0" dirty="0">
                  <a:latin typeface="+mj-lt"/>
                </a:endParaRPr>
              </a:p>
              <a:p>
                <a:pPr marL="742950" lvl="1" indent="-285750">
                  <a:buFont typeface="Arial" panose="020B0604020202020204" pitchFamily="34" charset="0"/>
                  <a:buChar char="•"/>
                </a:pPr>
                <a:r>
                  <a:rPr lang="en-US" b="0" i="0" dirty="0">
                    <a:latin typeface="+mj-lt"/>
                  </a:rPr>
                  <a:t>25C: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𝑈</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2</m:t>
                            </m:r>
                          </m:sub>
                        </m:sSub>
                        <m:r>
                          <a:rPr lang="en-US" b="0" i="1" smtClean="0">
                            <a:latin typeface="Cambria Math" panose="02040503050406030204" pitchFamily="18" charset="0"/>
                          </a:rPr>
                          <m:t>𝑂</m:t>
                        </m:r>
                      </m:sub>
                    </m:sSub>
                    <m:r>
                      <a:rPr lang="en-US" b="0" i="0" smtClean="0">
                        <a:latin typeface="Cambria Math" panose="02040503050406030204" pitchFamily="18" charset="0"/>
                      </a:rPr>
                      <m:t>=</m:t>
                    </m:r>
                    <m:r>
                      <m:rPr>
                        <m:nor/>
                      </m:rPr>
                      <a:rPr lang="en-GB"/>
                      <m:t>0.154</m:t>
                    </m:r>
                    <m:r>
                      <m:rPr>
                        <m:nor/>
                      </m:rPr>
                      <a:rPr lang="en-GB"/>
                      <m:t>eV</m:t>
                    </m:r>
                  </m:oMath>
                </a14:m>
                <a:endParaRPr lang="en-US" b="0" dirty="0"/>
              </a:p>
              <a:p>
                <a:pPr marL="742950" lvl="1" indent="-285750">
                  <a:buFont typeface="Arial" panose="020B0604020202020204" pitchFamily="34" charset="0"/>
                  <a:buChar char="•"/>
                </a:pPr>
                <a:r>
                  <a:rPr lang="en-US" dirty="0"/>
                  <a:t>100C: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𝑈</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2</m:t>
                            </m:r>
                          </m:sub>
                        </m:sSub>
                        <m:r>
                          <a:rPr lang="en-US" b="0" i="1" smtClean="0">
                            <a:latin typeface="Cambria Math" panose="02040503050406030204" pitchFamily="18" charset="0"/>
                          </a:rPr>
                          <m:t>𝑂</m:t>
                        </m:r>
                      </m:sub>
                    </m:sSub>
                    <m:r>
                      <a:rPr lang="en-US" b="0" i="0" smtClean="0">
                        <a:latin typeface="Cambria Math" panose="02040503050406030204" pitchFamily="18" charset="0"/>
                      </a:rPr>
                      <m:t>=</m:t>
                    </m:r>
                    <m:r>
                      <m:rPr>
                        <m:nor/>
                      </m:rPr>
                      <a:rPr lang="en-GB"/>
                      <m:t>0.</m:t>
                    </m:r>
                    <m:r>
                      <m:rPr>
                        <m:nor/>
                      </m:rPr>
                      <a:rPr lang="en-GB"/>
                      <m:t>193</m:t>
                    </m:r>
                    <m:r>
                      <m:rPr>
                        <m:nor/>
                      </m:rPr>
                      <a:rPr lang="en-GB"/>
                      <m:t>eV</m:t>
                    </m:r>
                  </m:oMath>
                </a14:m>
                <a:endParaRPr lang="en-US" b="0" dirty="0"/>
              </a:p>
              <a:p>
                <a:pPr marL="742950" lvl="1" indent="-285750">
                  <a:buFont typeface="Arial" panose="020B0604020202020204" pitchFamily="34" charset="0"/>
                  <a:buChar char="•"/>
                </a:pPr>
                <a:r>
                  <a:rPr lang="en-US" dirty="0"/>
                  <a:t>195C: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𝑈</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2</m:t>
                            </m:r>
                          </m:sub>
                        </m:sSub>
                        <m:r>
                          <a:rPr lang="en-US" b="0" i="1" smtClean="0">
                            <a:latin typeface="Cambria Math" panose="02040503050406030204" pitchFamily="18" charset="0"/>
                          </a:rPr>
                          <m:t>𝑂</m:t>
                        </m:r>
                      </m:sub>
                    </m:sSub>
                    <m:r>
                      <a:rPr lang="en-US" b="0" i="0" smtClean="0">
                        <a:latin typeface="Cambria Math" panose="02040503050406030204" pitchFamily="18" charset="0"/>
                      </a:rPr>
                      <m:t>=</m:t>
                    </m:r>
                    <m:r>
                      <m:rPr>
                        <m:nor/>
                      </m:rPr>
                      <a:rPr lang="en-CH"/>
                      <m:t>0.242</m:t>
                    </m:r>
                  </m:oMath>
                </a14:m>
                <a:r>
                  <a:rPr lang="en-US" b="0" dirty="0"/>
                  <a:t>eV</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dirty="0"/>
                  <a:t>This is just a </a:t>
                </a:r>
                <a:r>
                  <a:rPr lang="en-CH" dirty="0">
                    <a:solidFill>
                      <a:srgbClr val="FF0000"/>
                    </a:solidFill>
                  </a:rPr>
                  <a:t>statistical description </a:t>
                </a:r>
                <a:r>
                  <a:rPr lang="en-CH" dirty="0"/>
                  <a:t>(average) of what is happening inside a gas!</a:t>
                </a:r>
              </a:p>
            </p:txBody>
          </p:sp>
        </mc:Choice>
        <mc:Fallback>
          <p:sp>
            <p:nvSpPr>
              <p:cNvPr id="9" name="TextBox 8">
                <a:extLst>
                  <a:ext uri="{FF2B5EF4-FFF2-40B4-BE49-F238E27FC236}">
                    <a16:creationId xmlns:a16="http://schemas.microsoft.com/office/drawing/2014/main" id="{9FEE55D0-C0E6-2C94-55DF-3422656744EF}"/>
                  </a:ext>
                </a:extLst>
              </p:cNvPr>
              <p:cNvSpPr txBox="1">
                <a:spLocks noRot="1" noChangeAspect="1" noMove="1" noResize="1" noEditPoints="1" noAdjustHandles="1" noChangeArrowheads="1" noChangeShapeType="1" noTextEdit="1"/>
              </p:cNvSpPr>
              <p:nvPr/>
            </p:nvSpPr>
            <p:spPr>
              <a:xfrm>
                <a:off x="795130" y="1683026"/>
                <a:ext cx="8462573" cy="3393942"/>
              </a:xfrm>
              <a:prstGeom prst="rect">
                <a:avLst/>
              </a:prstGeom>
              <a:blipFill>
                <a:blip r:embed="rId2"/>
                <a:stretch>
                  <a:fillRect l="-449" r="-449" b="-1866"/>
                </a:stretch>
              </a:blipFill>
            </p:spPr>
            <p:txBody>
              <a:bodyPr/>
              <a:lstStyle/>
              <a:p>
                <a:r>
                  <a:rPr lang="en-CH">
                    <a:noFill/>
                  </a:rPr>
                  <a:t> </a:t>
                </a:r>
              </a:p>
            </p:txBody>
          </p:sp>
        </mc:Fallback>
      </mc:AlternateContent>
    </p:spTree>
    <p:extLst>
      <p:ext uri="{BB962C8B-B14F-4D97-AF65-F5344CB8AC3E}">
        <p14:creationId xmlns:p14="http://schemas.microsoft.com/office/powerpoint/2010/main" val="2554876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6C7DC3-2470-4708-A950-F7F2B6DA929E}"/>
              </a:ext>
            </a:extLst>
          </p:cNvPr>
          <p:cNvSpPr>
            <a:spLocks noGrp="1"/>
          </p:cNvSpPr>
          <p:nvPr>
            <p:ph type="title"/>
          </p:nvPr>
        </p:nvSpPr>
        <p:spPr/>
        <p:txBody>
          <a:bodyPr/>
          <a:lstStyle/>
          <a:p>
            <a:r>
              <a:rPr lang="de-CH" dirty="0" err="1"/>
              <a:t>What</a:t>
            </a:r>
            <a:r>
              <a:rPr lang="de-CH" dirty="0"/>
              <a:t> </a:t>
            </a:r>
            <a:r>
              <a:rPr lang="de-CH" dirty="0" err="1"/>
              <a:t>is</a:t>
            </a:r>
            <a:r>
              <a:rPr lang="de-CH" dirty="0"/>
              <a:t> </a:t>
            </a:r>
            <a:r>
              <a:rPr lang="de-CH" dirty="0" err="1"/>
              <a:t>the</a:t>
            </a:r>
            <a:r>
              <a:rPr lang="de-CH" dirty="0"/>
              <a:t> </a:t>
            </a:r>
            <a:r>
              <a:rPr lang="de-CH" dirty="0" err="1"/>
              <a:t>consequence</a:t>
            </a:r>
            <a:r>
              <a:rPr lang="de-CH" dirty="0"/>
              <a:t> </a:t>
            </a:r>
            <a:r>
              <a:rPr lang="de-CH" dirty="0" err="1"/>
              <a:t>of</a:t>
            </a:r>
            <a:r>
              <a:rPr lang="de-CH" dirty="0"/>
              <a:t> a </a:t>
            </a:r>
            <a:r>
              <a:rPr lang="de-CH" dirty="0" err="1"/>
              <a:t>mixture</a:t>
            </a:r>
            <a:r>
              <a:rPr lang="de-CH" dirty="0"/>
              <a:t> </a:t>
            </a:r>
            <a:r>
              <a:rPr lang="de-CH" dirty="0" err="1"/>
              <a:t>of</a:t>
            </a:r>
            <a:r>
              <a:rPr lang="de-CH" dirty="0"/>
              <a:t> </a:t>
            </a:r>
            <a:r>
              <a:rPr lang="de-CH" dirty="0" err="1"/>
              <a:t>gases</a:t>
            </a:r>
            <a:r>
              <a:rPr lang="de-CH" dirty="0"/>
              <a:t>?</a:t>
            </a:r>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8F039987-0BC5-4753-9A7E-3FA3EECBCB9E}"/>
                  </a:ext>
                </a:extLst>
              </p:cNvPr>
              <p:cNvSpPr>
                <a:spLocks noGrp="1"/>
              </p:cNvSpPr>
              <p:nvPr>
                <p:ph idx="1"/>
              </p:nvPr>
            </p:nvSpPr>
            <p:spPr>
              <a:xfrm>
                <a:off x="731837" y="1025611"/>
                <a:ext cx="10728325" cy="5067264"/>
              </a:xfrm>
            </p:spPr>
            <p:txBody>
              <a:bodyPr/>
              <a:lstStyle/>
              <a:p>
                <a:r>
                  <a:rPr lang="de-CH" dirty="0"/>
                  <a:t>The total thermal </a:t>
                </a:r>
                <a:r>
                  <a:rPr lang="de-CH" dirty="0" err="1"/>
                  <a:t>conductivity</a:t>
                </a:r>
                <a:r>
                  <a:rPr lang="de-CH" dirty="0"/>
                  <a:t> </a:t>
                </a:r>
                <a:r>
                  <a:rPr lang="de-CH" dirty="0" err="1"/>
                  <a:t>is</a:t>
                </a:r>
                <a:r>
                  <a:rPr lang="de-CH" dirty="0"/>
                  <a:t> </a:t>
                </a:r>
                <a:r>
                  <a:rPr lang="de-CH" dirty="0" err="1"/>
                  <a:t>the</a:t>
                </a:r>
                <a:r>
                  <a:rPr lang="de-CH" dirty="0"/>
                  <a:t> </a:t>
                </a:r>
                <a:r>
                  <a:rPr lang="de-CH" dirty="0" err="1"/>
                  <a:t>weighted</a:t>
                </a:r>
                <a:r>
                  <a:rPr lang="de-CH" dirty="0"/>
                  <a:t> </a:t>
                </a:r>
                <a:r>
                  <a:rPr lang="de-CH" dirty="0" err="1"/>
                  <a:t>average</a:t>
                </a:r>
                <a:r>
                  <a:rPr lang="de-CH" dirty="0"/>
                  <a:t> </a:t>
                </a:r>
                <a:r>
                  <a:rPr lang="de-CH" dirty="0" err="1"/>
                  <a:t>of</a:t>
                </a:r>
                <a:r>
                  <a:rPr lang="de-CH" dirty="0"/>
                  <a:t> </a:t>
                </a:r>
                <a:r>
                  <a:rPr lang="de-CH" dirty="0" err="1"/>
                  <a:t>the</a:t>
                </a:r>
                <a:r>
                  <a:rPr lang="de-CH" dirty="0"/>
                  <a:t> </a:t>
                </a:r>
                <a:r>
                  <a:rPr lang="de-CH" dirty="0" err="1"/>
                  <a:t>constituents</a:t>
                </a:r>
                <a:r>
                  <a:rPr lang="de-CH" dirty="0"/>
                  <a:t>’ thermal </a:t>
                </a:r>
                <a:r>
                  <a:rPr lang="de-CH" dirty="0" err="1"/>
                  <a:t>conductivity</a:t>
                </a:r>
                <a:r>
                  <a:rPr lang="de-CH" dirty="0"/>
                  <a:t>, </a:t>
                </a:r>
                <a:r>
                  <a:rPr lang="de-CH" dirty="0" err="1"/>
                  <a:t>as</a:t>
                </a:r>
                <a:r>
                  <a:rPr lang="de-CH" dirty="0"/>
                  <a:t> </a:t>
                </a:r>
                <a:r>
                  <a:rPr lang="de-CH" dirty="0" err="1"/>
                  <a:t>is</a:t>
                </a:r>
                <a:r>
                  <a:rPr lang="de-CH" dirty="0"/>
                  <a:t> </a:t>
                </a:r>
                <a:r>
                  <a:rPr lang="de-CH" dirty="0" err="1"/>
                  <a:t>the</a:t>
                </a:r>
                <a:r>
                  <a:rPr lang="de-CH" dirty="0"/>
                  <a:t> </a:t>
                </a:r>
                <a:r>
                  <a:rPr lang="de-CH" dirty="0" err="1"/>
                  <a:t>mean</a:t>
                </a:r>
                <a:r>
                  <a:rPr lang="de-CH" dirty="0"/>
                  <a:t> </a:t>
                </a:r>
                <a:r>
                  <a:rPr lang="de-CH" dirty="0" err="1"/>
                  <a:t>free</a:t>
                </a:r>
                <a:r>
                  <a:rPr lang="de-CH" dirty="0"/>
                  <a:t> </a:t>
                </a:r>
                <a:r>
                  <a:rPr lang="de-CH" dirty="0" err="1"/>
                  <a:t>path</a:t>
                </a:r>
                <a:r>
                  <a:rPr lang="de-CH" dirty="0"/>
                  <a:t>.</a:t>
                </a:r>
              </a:p>
              <a:p>
                <a:pPr marL="0" indent="0">
                  <a:buNone/>
                </a:pPr>
                <a:endParaRPr lang="de-CH" dirty="0"/>
              </a:p>
              <a:p>
                <a:pPr lvl="1"/>
                <a14:m>
                  <m:oMath xmlns:m="http://schemas.openxmlformats.org/officeDocument/2006/math">
                    <m:sSub>
                      <m:sSubPr>
                        <m:ctrlPr>
                          <a:rPr lang="en-US" b="1" i="1" smtClean="0">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𝝀</m:t>
                        </m:r>
                      </m:e>
                      <m:sub>
                        <m:sSub>
                          <m:sSubPr>
                            <m:ctrlPr>
                              <a:rPr lang="en-US" b="1" i="1" smtClean="0">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𝑯</m:t>
                            </m:r>
                          </m:e>
                          <m:sub>
                            <m:r>
                              <a:rPr lang="en-US" b="1" i="1" smtClean="0">
                                <a:latin typeface="Cambria Math" panose="02040503050406030204" pitchFamily="18" charset="0"/>
                                <a:ea typeface="Cambria Math" panose="02040503050406030204" pitchFamily="18" charset="0"/>
                              </a:rPr>
                              <m:t>𝟐</m:t>
                            </m:r>
                          </m:sub>
                        </m:sSub>
                        <m:r>
                          <a:rPr lang="en-US" b="1" i="1" smtClean="0">
                            <a:latin typeface="Cambria Math" panose="02040503050406030204" pitchFamily="18" charset="0"/>
                            <a:ea typeface="Cambria Math" panose="02040503050406030204" pitchFamily="18" charset="0"/>
                          </a:rPr>
                          <m:t>𝑶</m:t>
                        </m:r>
                        <m:r>
                          <a:rPr lang="en-US" b="1" i="1" smtClean="0">
                            <a:latin typeface="Cambria Math" panose="02040503050406030204" pitchFamily="18" charset="0"/>
                            <a:ea typeface="Cambria Math" panose="02040503050406030204" pitchFamily="18" charset="0"/>
                          </a:rPr>
                          <m:t> </m:t>
                        </m:r>
                      </m:sub>
                    </m:sSub>
                    <m:r>
                      <a:rPr lang="en-US" b="1"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280</m:t>
                    </m:r>
                  </m:oMath>
                </a14:m>
                <a:r>
                  <a:rPr lang="en-US" i="0" dirty="0">
                    <a:latin typeface="+mj-lt"/>
                    <a:ea typeface="Cambria Math" panose="02040503050406030204" pitchFamily="18" charset="0"/>
                  </a:rPr>
                  <a:t>pm</a:t>
                </a:r>
                <a14:m>
                  <m:oMath xmlns:m="http://schemas.openxmlformats.org/officeDocument/2006/math">
                    <m:r>
                      <a:rPr lang="en-US" b="1" i="1" smtClean="0">
                        <a:latin typeface="Cambria Math" panose="02040503050406030204" pitchFamily="18" charset="0"/>
                        <a:ea typeface="Cambria Math" panose="02040503050406030204" pitchFamily="18" charset="0"/>
                      </a:rPr>
                      <m:t> </m:t>
                    </m:r>
                  </m:oMath>
                </a14:m>
                <a:r>
                  <a:rPr lang="de-CH" b="1" dirty="0"/>
                  <a:t> </a:t>
                </a:r>
                <a:r>
                  <a:rPr lang="de-CH" dirty="0"/>
                  <a:t>vs. </a:t>
                </a:r>
                <a14:m>
                  <m:oMath xmlns:m="http://schemas.openxmlformats.org/officeDocument/2006/math">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𝝀</m:t>
                        </m:r>
                      </m:e>
                      <m:sub>
                        <m:sSub>
                          <m:sSubPr>
                            <m:ctrlPr>
                              <a:rPr lang="en-US" b="1" i="1">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𝑵</m:t>
                            </m:r>
                          </m:e>
                          <m:sub>
                            <m:r>
                              <a:rPr lang="en-US" b="1" i="1">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 </m:t>
                        </m:r>
                      </m:sub>
                    </m:sSub>
                    <m:r>
                      <a:rPr lang="en-US" b="1" i="1" smtClean="0">
                        <a:latin typeface="Cambria Math" panose="02040503050406030204" pitchFamily="18" charset="0"/>
                        <a:ea typeface="Cambria Math" panose="02040503050406030204" pitchFamily="18" charset="0"/>
                      </a:rPr>
                      <m:t>=</m:t>
                    </m:r>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𝝀</m:t>
                        </m:r>
                      </m:e>
                      <m:sub>
                        <m:sSub>
                          <m:sSubPr>
                            <m:ctrlPr>
                              <a:rPr lang="en-US" b="1" i="1">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𝑶</m:t>
                            </m:r>
                          </m:e>
                          <m:sub>
                            <m:r>
                              <a:rPr lang="en-US" b="1" i="1">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 </m:t>
                        </m:r>
                      </m:sub>
                    </m:sSub>
                    <m:r>
                      <a:rPr lang="en-US" b="1"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300</m:t>
                    </m:r>
                  </m:oMath>
                </a14:m>
                <a:r>
                  <a:rPr lang="en-US" dirty="0">
                    <a:ea typeface="Cambria Math" panose="02040503050406030204" pitchFamily="18" charset="0"/>
                  </a:rPr>
                  <a:t>pm</a:t>
                </a:r>
                <a14:m>
                  <m:oMath xmlns:m="http://schemas.openxmlformats.org/officeDocument/2006/math">
                    <m:r>
                      <a:rPr lang="en-US" b="1" i="1">
                        <a:latin typeface="Cambria Math" panose="02040503050406030204" pitchFamily="18" charset="0"/>
                        <a:ea typeface="Cambria Math" panose="02040503050406030204" pitchFamily="18" charset="0"/>
                      </a:rPr>
                      <m:t> </m:t>
                    </m:r>
                  </m:oMath>
                </a14:m>
                <a:endParaRPr lang="de-CH" b="1" dirty="0"/>
              </a:p>
              <a:p>
                <a:pPr marL="266700" lvl="1" indent="0">
                  <a:buNone/>
                </a:pPr>
                <a:endParaRPr lang="de-CH" b="1" dirty="0"/>
              </a:p>
              <a:p>
                <a:r>
                  <a:rPr lang="de-CH" dirty="0" err="1"/>
                  <a:t>Eventually</a:t>
                </a:r>
                <a:r>
                  <a:rPr lang="de-CH" dirty="0"/>
                  <a:t>, thermal </a:t>
                </a:r>
                <a:r>
                  <a:rPr lang="de-CH" dirty="0" err="1"/>
                  <a:t>equilibrium</a:t>
                </a:r>
                <a:r>
                  <a:rPr lang="de-CH" dirty="0"/>
                  <a:t> </a:t>
                </a:r>
                <a:r>
                  <a:rPr lang="de-CH" dirty="0" err="1"/>
                  <a:t>is</a:t>
                </a:r>
                <a:r>
                  <a:rPr lang="de-CH" dirty="0"/>
                  <a:t> </a:t>
                </a:r>
                <a:r>
                  <a:rPr lang="de-CH" dirty="0" err="1"/>
                  <a:t>reached</a:t>
                </a:r>
                <a:r>
                  <a:rPr lang="de-CH" dirty="0"/>
                  <a:t>, </a:t>
                </a:r>
                <a:r>
                  <a:rPr lang="de-CH" dirty="0" err="1"/>
                  <a:t>meaning</a:t>
                </a:r>
                <a:r>
                  <a:rPr lang="de-CH" dirty="0"/>
                  <a:t> </a:t>
                </a:r>
                <a:r>
                  <a:rPr lang="de-CH" dirty="0" err="1"/>
                  <a:t>that</a:t>
                </a:r>
                <a:r>
                  <a:rPr lang="de-CH" dirty="0"/>
                  <a:t> all </a:t>
                </a:r>
                <a:r>
                  <a:rPr lang="de-CH" dirty="0" err="1"/>
                  <a:t>components</a:t>
                </a:r>
                <a:r>
                  <a:rPr lang="de-CH" dirty="0"/>
                  <a:t> </a:t>
                </a:r>
                <a:r>
                  <a:rPr lang="de-CH" dirty="0" err="1"/>
                  <a:t>of</a:t>
                </a:r>
                <a:r>
                  <a:rPr lang="de-CH" dirty="0"/>
                  <a:t> </a:t>
                </a:r>
                <a:r>
                  <a:rPr lang="de-CH" dirty="0" err="1"/>
                  <a:t>the</a:t>
                </a:r>
                <a:r>
                  <a:rPr lang="de-CH" dirty="0"/>
                  <a:t> </a:t>
                </a:r>
                <a:r>
                  <a:rPr lang="de-CH" dirty="0" err="1"/>
                  <a:t>mixture</a:t>
                </a:r>
                <a:r>
                  <a:rPr lang="de-CH" dirty="0"/>
                  <a:t> </a:t>
                </a:r>
                <a:r>
                  <a:rPr lang="de-CH" dirty="0" err="1"/>
                  <a:t>have</a:t>
                </a:r>
                <a:r>
                  <a:rPr lang="de-CH" dirty="0"/>
                  <a:t> </a:t>
                </a:r>
                <a:r>
                  <a:rPr lang="de-CH" dirty="0" err="1"/>
                  <a:t>the</a:t>
                </a:r>
                <a:r>
                  <a:rPr lang="de-CH" dirty="0"/>
                  <a:t> same </a:t>
                </a:r>
                <a:r>
                  <a:rPr lang="de-CH" dirty="0" err="1"/>
                  <a:t>temperature</a:t>
                </a:r>
                <a:r>
                  <a:rPr lang="de-CH" dirty="0"/>
                  <a:t>.</a:t>
                </a:r>
              </a:p>
              <a:p>
                <a:pPr marL="0" indent="0">
                  <a:buNone/>
                </a:pPr>
                <a:endParaRPr lang="de-CH" dirty="0"/>
              </a:p>
              <a:p>
                <a:pPr marL="266700" lvl="1" indent="0">
                  <a:buNone/>
                </a:pPr>
                <a:r>
                  <a:rPr lang="en-US" b="1" dirty="0"/>
                  <a:t>	</a:t>
                </a:r>
                <a14:m>
                  <m:oMath xmlns:m="http://schemas.openxmlformats.org/officeDocument/2006/math">
                    <m:f>
                      <m:fPr>
                        <m:ctrlPr>
                          <a:rPr lang="en-US" b="1" i="1" smtClean="0">
                            <a:latin typeface="Cambria Math" panose="02040503050406030204" pitchFamily="18" charset="0"/>
                          </a:rPr>
                        </m:ctrlPr>
                      </m:fPr>
                      <m:num>
                        <m:sSub>
                          <m:sSubPr>
                            <m:ctrlPr>
                              <a:rPr lang="en-US" b="1" i="1" smtClean="0">
                                <a:latin typeface="Cambria Math" panose="02040503050406030204" pitchFamily="18" charset="0"/>
                              </a:rPr>
                            </m:ctrlPr>
                          </m:sSubPr>
                          <m:e>
                            <m:r>
                              <a:rPr lang="en-US" b="1" i="1" smtClean="0">
                                <a:latin typeface="Cambria Math" panose="02040503050406030204" pitchFamily="18" charset="0"/>
                              </a:rPr>
                              <m:t>𝒊</m:t>
                            </m:r>
                          </m:e>
                          <m:sub>
                            <m:r>
                              <a:rPr lang="en-US" b="1" i="1" smtClean="0">
                                <a:latin typeface="Cambria Math" panose="02040503050406030204" pitchFamily="18" charset="0"/>
                              </a:rPr>
                              <m:t>𝒌𝒊𝒏</m:t>
                            </m:r>
                          </m:sub>
                        </m:sSub>
                      </m:num>
                      <m:den>
                        <m:r>
                          <a:rPr lang="en-US" b="1" i="1" smtClean="0">
                            <a:latin typeface="Cambria Math" panose="02040503050406030204" pitchFamily="18" charset="0"/>
                          </a:rPr>
                          <m:t>𝟐</m:t>
                        </m:r>
                      </m:den>
                    </m:f>
                    <m:sSub>
                      <m:sSubPr>
                        <m:ctrlPr>
                          <a:rPr lang="en-US" b="1" i="1" smtClean="0">
                            <a:latin typeface="Cambria Math" panose="02040503050406030204" pitchFamily="18" charset="0"/>
                          </a:rPr>
                        </m:ctrlPr>
                      </m:sSubPr>
                      <m:e>
                        <m:r>
                          <a:rPr lang="en-US" b="1" i="1" smtClean="0">
                            <a:latin typeface="Cambria Math" panose="02040503050406030204" pitchFamily="18" charset="0"/>
                          </a:rPr>
                          <m:t>𝒌</m:t>
                        </m:r>
                      </m:e>
                      <m:sub>
                        <m:r>
                          <a:rPr lang="en-US" b="1" i="1" smtClean="0">
                            <a:latin typeface="Cambria Math" panose="02040503050406030204" pitchFamily="18" charset="0"/>
                          </a:rPr>
                          <m:t>𝑩</m:t>
                        </m:r>
                      </m:sub>
                    </m:sSub>
                    <m:r>
                      <a:rPr lang="en-US" b="1" i="1" smtClean="0">
                        <a:latin typeface="Cambria Math" panose="02040503050406030204" pitchFamily="18" charset="0"/>
                      </a:rPr>
                      <m:t>𝑻</m:t>
                    </m:r>
                    <m:r>
                      <a:rPr lang="en-US" b="1" i="1" smtClean="0">
                        <a:latin typeface="Cambria Math" panose="02040503050406030204" pitchFamily="18" charset="0"/>
                      </a:rPr>
                      <m:t>= </m:t>
                    </m:r>
                    <m:f>
                      <m:fPr>
                        <m:ctrlPr>
                          <a:rPr lang="en-US" b="1" i="1" smtClean="0">
                            <a:latin typeface="Cambria Math" panose="02040503050406030204" pitchFamily="18" charset="0"/>
                          </a:rPr>
                        </m:ctrlPr>
                      </m:fPr>
                      <m:num>
                        <m:r>
                          <a:rPr lang="en-US" b="1" i="1" smtClean="0">
                            <a:latin typeface="Cambria Math" panose="02040503050406030204" pitchFamily="18" charset="0"/>
                          </a:rPr>
                          <m:t>𝟏</m:t>
                        </m:r>
                      </m:num>
                      <m:den>
                        <m:r>
                          <a:rPr lang="en-US" b="1" i="1" smtClean="0">
                            <a:latin typeface="Cambria Math" panose="02040503050406030204" pitchFamily="18" charset="0"/>
                          </a:rPr>
                          <m:t>𝟐</m:t>
                        </m:r>
                      </m:den>
                    </m:f>
                    <m:r>
                      <a:rPr lang="en-US" b="1" i="1" smtClean="0">
                        <a:latin typeface="Cambria Math" panose="02040503050406030204" pitchFamily="18" charset="0"/>
                      </a:rPr>
                      <m:t>𝒎</m:t>
                    </m:r>
                    <m:d>
                      <m:dPr>
                        <m:begChr m:val="⟨"/>
                        <m:endChr m:val="⟩"/>
                        <m:ctrlPr>
                          <a:rPr lang="en-US" b="1" i="1" smtClean="0">
                            <a:latin typeface="Cambria Math" panose="02040503050406030204" pitchFamily="18" charset="0"/>
                          </a:rPr>
                        </m:ctrlPr>
                      </m:dPr>
                      <m:e>
                        <m:sSup>
                          <m:sSupPr>
                            <m:ctrlPr>
                              <a:rPr lang="en-US" b="1" i="1" smtClean="0">
                                <a:latin typeface="Cambria Math" panose="02040503050406030204" pitchFamily="18" charset="0"/>
                              </a:rPr>
                            </m:ctrlPr>
                          </m:sSupPr>
                          <m:e>
                            <m:r>
                              <a:rPr lang="en-US" b="1" i="1" smtClean="0">
                                <a:latin typeface="Cambria Math" panose="02040503050406030204" pitchFamily="18" charset="0"/>
                              </a:rPr>
                              <m:t>𝒗</m:t>
                            </m:r>
                          </m:e>
                          <m:sup>
                            <m:r>
                              <a:rPr lang="en-US" b="1" i="1" smtClean="0">
                                <a:latin typeface="Cambria Math" panose="02040503050406030204" pitchFamily="18" charset="0"/>
                              </a:rPr>
                              <m:t>𝟐</m:t>
                            </m:r>
                          </m:sup>
                        </m:sSup>
                      </m:e>
                    </m:d>
                  </m:oMath>
                </a14:m>
                <a:r>
                  <a:rPr lang="en-CH" dirty="0"/>
                  <a:t> </a:t>
                </a:r>
                <a14:m>
                  <m:oMath xmlns:m="http://schemas.openxmlformats.org/officeDocument/2006/math">
                    <m:r>
                      <a:rPr lang="en-US" b="0" i="0" dirty="0" smtClean="0">
                        <a:latin typeface="Cambria Math" panose="02040503050406030204" pitchFamily="18" charset="0"/>
                        <a:ea typeface="Cambria Math" panose="02040503050406030204" pitchFamily="18" charset="0"/>
                      </a:rPr>
                      <m:t>     </m:t>
                    </m:r>
                    <m:r>
                      <a:rPr lang="en-CH" b="1" i="1" dirty="0" smtClean="0">
                        <a:latin typeface="Cambria Math" panose="02040503050406030204" pitchFamily="18" charset="0"/>
                        <a:ea typeface="Cambria Math" panose="02040503050406030204" pitchFamily="18" charset="0"/>
                      </a:rPr>
                      <m:t>=&gt;</m:t>
                    </m:r>
                  </m:oMath>
                </a14:m>
                <a:r>
                  <a:rPr lang="en-CH" b="1" dirty="0"/>
                  <a:t>  </a:t>
                </a:r>
                <a14:m>
                  <m:oMath xmlns:m="http://schemas.openxmlformats.org/officeDocument/2006/math">
                    <m:sSub>
                      <m:sSubPr>
                        <m:ctrlPr>
                          <a:rPr lang="en-CH" b="1" i="1" dirty="0" smtClean="0">
                            <a:latin typeface="Cambria Math" panose="02040503050406030204" pitchFamily="18" charset="0"/>
                          </a:rPr>
                        </m:ctrlPr>
                      </m:sSubPr>
                      <m:e>
                        <m:r>
                          <a:rPr lang="en-US" b="1" i="1" dirty="0" smtClean="0">
                            <a:latin typeface="Cambria Math" panose="02040503050406030204" pitchFamily="18" charset="0"/>
                          </a:rPr>
                          <m:t>𝒗</m:t>
                        </m:r>
                      </m:e>
                      <m:sub>
                        <m:r>
                          <a:rPr lang="en-US" b="1" i="1" dirty="0" smtClean="0">
                            <a:latin typeface="Cambria Math" panose="02040503050406030204" pitchFamily="18" charset="0"/>
                          </a:rPr>
                          <m:t>𝒓𝒎𝒔</m:t>
                        </m:r>
                      </m:sub>
                    </m:sSub>
                    <m:r>
                      <a:rPr lang="en-US" b="1" i="1" dirty="0" smtClean="0">
                        <a:latin typeface="Cambria Math" panose="02040503050406030204" pitchFamily="18" charset="0"/>
                      </a:rPr>
                      <m:t>= </m:t>
                    </m:r>
                    <m:rad>
                      <m:radPr>
                        <m:degHide m:val="on"/>
                        <m:ctrlPr>
                          <a:rPr lang="en-US" b="1" i="1" dirty="0" smtClean="0">
                            <a:latin typeface="Cambria Math" panose="02040503050406030204" pitchFamily="18" charset="0"/>
                          </a:rPr>
                        </m:ctrlPr>
                      </m:radPr>
                      <m:deg/>
                      <m:e>
                        <m:f>
                          <m:fPr>
                            <m:ctrlPr>
                              <a:rPr lang="en-US" b="1" i="1" dirty="0" smtClean="0">
                                <a:latin typeface="Cambria Math" panose="02040503050406030204" pitchFamily="18" charset="0"/>
                              </a:rPr>
                            </m:ctrlPr>
                          </m:fPr>
                          <m:num>
                            <m:sSub>
                              <m:sSubPr>
                                <m:ctrlPr>
                                  <a:rPr lang="en-US" b="1" i="1" dirty="0" smtClean="0">
                                    <a:latin typeface="Cambria Math" panose="02040503050406030204" pitchFamily="18" charset="0"/>
                                  </a:rPr>
                                </m:ctrlPr>
                              </m:sSubPr>
                              <m:e>
                                <m:r>
                                  <a:rPr lang="en-US" b="1" i="1" dirty="0" smtClean="0">
                                    <a:latin typeface="Cambria Math" panose="02040503050406030204" pitchFamily="18" charset="0"/>
                                  </a:rPr>
                                  <m:t>𝒊</m:t>
                                </m:r>
                              </m:e>
                              <m:sub>
                                <m:r>
                                  <a:rPr lang="en-US" b="1" i="1" dirty="0" smtClean="0">
                                    <a:latin typeface="Cambria Math" panose="02040503050406030204" pitchFamily="18" charset="0"/>
                                  </a:rPr>
                                  <m:t>𝒌𝒊𝒏</m:t>
                                </m:r>
                              </m:sub>
                            </m:sSub>
                            <m:sSub>
                              <m:sSubPr>
                                <m:ctrlPr>
                                  <a:rPr lang="en-US" b="1" i="1">
                                    <a:latin typeface="Cambria Math" panose="02040503050406030204" pitchFamily="18" charset="0"/>
                                  </a:rPr>
                                </m:ctrlPr>
                              </m:sSubPr>
                              <m:e>
                                <m:r>
                                  <a:rPr lang="en-US" b="1" i="1">
                                    <a:latin typeface="Cambria Math" panose="02040503050406030204" pitchFamily="18" charset="0"/>
                                  </a:rPr>
                                  <m:t>𝒌</m:t>
                                </m:r>
                              </m:e>
                              <m:sub>
                                <m:r>
                                  <a:rPr lang="en-US" b="1" i="1">
                                    <a:latin typeface="Cambria Math" panose="02040503050406030204" pitchFamily="18" charset="0"/>
                                  </a:rPr>
                                  <m:t>𝑩</m:t>
                                </m:r>
                              </m:sub>
                            </m:sSub>
                            <m:r>
                              <a:rPr lang="en-US" b="1" i="1">
                                <a:latin typeface="Cambria Math" panose="02040503050406030204" pitchFamily="18" charset="0"/>
                              </a:rPr>
                              <m:t>𝑻</m:t>
                            </m:r>
                          </m:num>
                          <m:den>
                            <m:r>
                              <a:rPr lang="en-US" b="1" i="1" dirty="0" smtClean="0">
                                <a:latin typeface="Cambria Math" panose="02040503050406030204" pitchFamily="18" charset="0"/>
                              </a:rPr>
                              <m:t>𝒎</m:t>
                            </m:r>
                          </m:den>
                        </m:f>
                      </m:e>
                    </m:rad>
                  </m:oMath>
                </a14:m>
                <a:endParaRPr lang="en-CH" b="1" dirty="0"/>
              </a:p>
              <a:p>
                <a:pPr marL="266700" lvl="1" indent="0">
                  <a:buNone/>
                </a:pPr>
                <a:endParaRPr lang="en-CH" b="1" dirty="0"/>
              </a:p>
              <a:p>
                <a:r>
                  <a:rPr lang="de-CH" dirty="0" err="1"/>
                  <a:t>Taking</a:t>
                </a:r>
                <a:r>
                  <a:rPr lang="de-CH" dirty="0"/>
                  <a:t> </a:t>
                </a:r>
                <a14:m>
                  <m:oMath xmlns:m="http://schemas.openxmlformats.org/officeDocument/2006/math">
                    <m:sSub>
                      <m:sSubPr>
                        <m:ctrlPr>
                          <a:rPr lang="en-US" b="1" i="1">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 </m:t>
                        </m:r>
                        <m:r>
                          <a:rPr lang="en-US" b="1" i="1" smtClean="0">
                            <a:latin typeface="Cambria Math" panose="02040503050406030204" pitchFamily="18" charset="0"/>
                            <a:ea typeface="Cambria Math" panose="02040503050406030204" pitchFamily="18" charset="0"/>
                          </a:rPr>
                          <m:t>𝒎</m:t>
                        </m:r>
                      </m:e>
                      <m:sub>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𝑯</m:t>
                            </m:r>
                          </m:e>
                          <m:sub>
                            <m:r>
                              <a:rPr lang="en-US" b="1" i="1">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𝑶</m:t>
                        </m:r>
                        <m:r>
                          <a:rPr lang="en-US" b="1" i="1">
                            <a:latin typeface="Cambria Math" panose="02040503050406030204" pitchFamily="18" charset="0"/>
                            <a:ea typeface="Cambria Math" panose="02040503050406030204" pitchFamily="18" charset="0"/>
                          </a:rPr>
                          <m:t> </m:t>
                        </m:r>
                      </m:sub>
                    </m:sSub>
                    <m:r>
                      <a:rPr lang="en-US" b="0" i="0" smtClean="0">
                        <a:latin typeface="Cambria Math" panose="02040503050406030204" pitchFamily="18" charset="0"/>
                        <a:ea typeface="Cambria Math" panose="02040503050406030204" pitchFamily="18" charset="0"/>
                      </a:rPr>
                      <m:t>=18</m:t>
                    </m:r>
                    <m:r>
                      <m:rPr>
                        <m:sty m:val="p"/>
                      </m:rPr>
                      <a:rPr lang="en-US" b="0" i="0" smtClean="0">
                        <a:latin typeface="Cambria Math" panose="02040503050406030204" pitchFamily="18" charset="0"/>
                        <a:ea typeface="Cambria Math" panose="02040503050406030204" pitchFamily="18" charset="0"/>
                      </a:rPr>
                      <m:t>u</m:t>
                    </m:r>
                  </m:oMath>
                </a14:m>
                <a:r>
                  <a:rPr lang="de-CH" dirty="0"/>
                  <a:t>, </a:t>
                </a:r>
                <a14:m>
                  <m:oMath xmlns:m="http://schemas.openxmlformats.org/officeDocument/2006/math">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 </m:t>
                        </m:r>
                        <m:r>
                          <a:rPr lang="en-US" b="1" i="1">
                            <a:latin typeface="Cambria Math" panose="02040503050406030204" pitchFamily="18" charset="0"/>
                            <a:ea typeface="Cambria Math" panose="02040503050406030204" pitchFamily="18" charset="0"/>
                          </a:rPr>
                          <m:t>𝒎</m:t>
                        </m:r>
                      </m:e>
                      <m:sub>
                        <m:sSub>
                          <m:sSubPr>
                            <m:ctrlPr>
                              <a:rPr lang="en-US" b="1" i="1">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𝟎</m:t>
                            </m:r>
                          </m:e>
                          <m:sub>
                            <m:r>
                              <a:rPr lang="en-US" b="1" i="1">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 </m:t>
                        </m:r>
                      </m:sub>
                    </m:sSub>
                    <m:r>
                      <a:rPr lang="en-US">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32</m:t>
                    </m:r>
                    <m:r>
                      <m:rPr>
                        <m:sty m:val="p"/>
                      </m:rPr>
                      <a:rPr lang="en-US">
                        <a:latin typeface="Cambria Math" panose="02040503050406030204" pitchFamily="18" charset="0"/>
                        <a:ea typeface="Cambria Math" panose="02040503050406030204" pitchFamily="18" charset="0"/>
                      </a:rPr>
                      <m:t>u</m:t>
                    </m:r>
                  </m:oMath>
                </a14:m>
                <a:r>
                  <a:rPr lang="de-CH" dirty="0"/>
                  <a:t>, </a:t>
                </a:r>
                <a14:m>
                  <m:oMath xmlns:m="http://schemas.openxmlformats.org/officeDocument/2006/math">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 </m:t>
                        </m:r>
                        <m:r>
                          <a:rPr lang="en-US" b="1" i="1">
                            <a:latin typeface="Cambria Math" panose="02040503050406030204" pitchFamily="18" charset="0"/>
                            <a:ea typeface="Cambria Math" panose="02040503050406030204" pitchFamily="18" charset="0"/>
                          </a:rPr>
                          <m:t>𝒎</m:t>
                        </m:r>
                      </m:e>
                      <m:sub>
                        <m:sSub>
                          <m:sSubPr>
                            <m:ctrlPr>
                              <a:rPr lang="en-US" b="1" i="1">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𝑵</m:t>
                            </m:r>
                          </m:e>
                          <m:sub>
                            <m:r>
                              <a:rPr lang="en-US" b="1" i="1">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 </m:t>
                        </m:r>
                      </m:sub>
                    </m:sSub>
                    <m:r>
                      <a:rPr lang="en-US">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28</m:t>
                    </m:r>
                    <m:r>
                      <m:rPr>
                        <m:sty m:val="p"/>
                      </m:rPr>
                      <a:rPr lang="en-US">
                        <a:latin typeface="Cambria Math" panose="02040503050406030204" pitchFamily="18" charset="0"/>
                        <a:ea typeface="Cambria Math" panose="02040503050406030204" pitchFamily="18" charset="0"/>
                      </a:rPr>
                      <m:t>u</m:t>
                    </m:r>
                  </m:oMath>
                </a14:m>
                <a:r>
                  <a:rPr lang="de-CH" dirty="0"/>
                  <a:t>, </a:t>
                </a:r>
                <a14:m>
                  <m:oMath xmlns:m="http://schemas.openxmlformats.org/officeDocument/2006/math">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  </m:t>
                        </m:r>
                        <m:r>
                          <a:rPr lang="en-US" b="1" i="1" smtClean="0">
                            <a:latin typeface="Cambria Math" panose="02040503050406030204" pitchFamily="18" charset="0"/>
                            <a:ea typeface="Cambria Math" panose="02040503050406030204" pitchFamily="18" charset="0"/>
                          </a:rPr>
                          <m:t>𝒊</m:t>
                        </m:r>
                      </m:e>
                      <m:sub>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𝑯</m:t>
                            </m:r>
                          </m:e>
                          <m:sub>
                            <m:r>
                              <a:rPr lang="en-US" b="1" i="1">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𝑶</m:t>
                        </m:r>
                        <m:r>
                          <a:rPr lang="en-US" b="1" i="1">
                            <a:latin typeface="Cambria Math" panose="02040503050406030204" pitchFamily="18" charset="0"/>
                            <a:ea typeface="Cambria Math" panose="02040503050406030204" pitchFamily="18" charset="0"/>
                          </a:rPr>
                          <m:t> </m:t>
                        </m:r>
                      </m:sub>
                    </m:sSub>
                  </m:oMath>
                </a14:m>
                <a:r>
                  <a:rPr lang="de-CH" dirty="0"/>
                  <a:t> = 9, and </a:t>
                </a:r>
                <a14:m>
                  <m:oMath xmlns:m="http://schemas.openxmlformats.org/officeDocument/2006/math">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  </m:t>
                        </m:r>
                        <m:r>
                          <a:rPr lang="en-US" b="1" i="1" smtClean="0">
                            <a:latin typeface="Cambria Math" panose="02040503050406030204" pitchFamily="18" charset="0"/>
                            <a:ea typeface="Cambria Math" panose="02040503050406030204" pitchFamily="18" charset="0"/>
                          </a:rPr>
                          <m:t>𝒊</m:t>
                        </m:r>
                      </m:e>
                      <m:sub>
                        <m:sSub>
                          <m:sSubPr>
                            <m:ctrlPr>
                              <a:rPr lang="en-US" b="1" i="1">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𝑶</m:t>
                            </m:r>
                          </m:e>
                          <m:sub>
                            <m:r>
                              <a:rPr lang="en-US" b="1" i="1">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 </m:t>
                        </m:r>
                      </m:sub>
                    </m:sSub>
                  </m:oMath>
                </a14:m>
                <a:r>
                  <a:rPr lang="de-CH" dirty="0"/>
                  <a:t> = </a:t>
                </a:r>
                <a14:m>
                  <m:oMath xmlns:m="http://schemas.openxmlformats.org/officeDocument/2006/math">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  </m:t>
                        </m:r>
                        <m:r>
                          <a:rPr lang="en-US" b="1" i="1">
                            <a:latin typeface="Cambria Math" panose="02040503050406030204" pitchFamily="18" charset="0"/>
                            <a:ea typeface="Cambria Math" panose="02040503050406030204" pitchFamily="18" charset="0"/>
                          </a:rPr>
                          <m:t>𝒊</m:t>
                        </m:r>
                      </m:e>
                      <m:sub>
                        <m:sSub>
                          <m:sSubPr>
                            <m:ctrlPr>
                              <a:rPr lang="en-US" b="1" i="1" smtClean="0">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𝑵</m:t>
                            </m:r>
                          </m:e>
                          <m:sub>
                            <m:r>
                              <a:rPr lang="en-US" b="1" i="1" smtClean="0">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 </m:t>
                        </m:r>
                      </m:sub>
                    </m:sSub>
                    <m:r>
                      <a:rPr lang="en-US" b="1" i="1" smtClean="0">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6 </m:t>
                    </m:r>
                  </m:oMath>
                </a14:m>
                <a:r>
                  <a:rPr lang="de-CH" dirty="0" err="1"/>
                  <a:t>yields</a:t>
                </a:r>
                <a:r>
                  <a:rPr lang="de-CH" dirty="0"/>
                  <a:t>:</a:t>
                </a:r>
              </a:p>
              <a:p>
                <a:pPr marL="540000" lvl="2" indent="0">
                  <a:buNone/>
                </a:pPr>
                <a:r>
                  <a:rPr lang="de-CH" dirty="0"/>
                  <a:t>	</a:t>
                </a:r>
              </a:p>
              <a:p>
                <a:pPr marL="540000" lvl="2" indent="0">
                  <a:buNone/>
                </a:pPr>
                <a:r>
                  <a:rPr lang="de-CH" dirty="0"/>
                  <a:t>	</a:t>
                </a:r>
                <a:r>
                  <a:rPr lang="en-CH" b="1" dirty="0"/>
                  <a:t> </a:t>
                </a:r>
                <a14:m>
                  <m:oMath xmlns:m="http://schemas.openxmlformats.org/officeDocument/2006/math">
                    <m:sSubSup>
                      <m:sSubSupPr>
                        <m:ctrlPr>
                          <a:rPr lang="en-CH" b="1" i="1" smtClean="0">
                            <a:latin typeface="Cambria Math" panose="02040503050406030204" pitchFamily="18" charset="0"/>
                          </a:rPr>
                        </m:ctrlPr>
                      </m:sSubSupPr>
                      <m:e>
                        <m:r>
                          <a:rPr lang="en-US" b="1" i="1" smtClean="0">
                            <a:latin typeface="Cambria Math" panose="02040503050406030204" pitchFamily="18" charset="0"/>
                          </a:rPr>
                          <m:t>𝒗</m:t>
                        </m:r>
                      </m:e>
                      <m:sub>
                        <m:r>
                          <a:rPr lang="en-US" b="1" i="1" smtClean="0">
                            <a:latin typeface="Cambria Math" panose="02040503050406030204" pitchFamily="18" charset="0"/>
                          </a:rPr>
                          <m:t>𝒓𝒎𝒔</m:t>
                        </m:r>
                      </m:sub>
                      <m:sup>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𝑯</m:t>
                            </m:r>
                          </m:e>
                          <m:sub>
                            <m:r>
                              <a:rPr lang="en-US" b="1" i="1">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𝑶</m:t>
                        </m:r>
                      </m:sup>
                    </m:sSubSup>
                  </m:oMath>
                </a14:m>
                <a:r>
                  <a:rPr lang="de-CH" dirty="0"/>
                  <a:t>= 1.63</a:t>
                </a:r>
                <a14:m>
                  <m:oMath xmlns:m="http://schemas.openxmlformats.org/officeDocument/2006/math">
                    <m:sSubSup>
                      <m:sSubSupPr>
                        <m:ctrlPr>
                          <a:rPr lang="en-CH" b="1" i="1">
                            <a:latin typeface="Cambria Math" panose="02040503050406030204" pitchFamily="18" charset="0"/>
                          </a:rPr>
                        </m:ctrlPr>
                      </m:sSubSupPr>
                      <m:e>
                        <m:r>
                          <a:rPr lang="en-US" b="1" i="1">
                            <a:latin typeface="Cambria Math" panose="02040503050406030204" pitchFamily="18" charset="0"/>
                          </a:rPr>
                          <m:t>𝒗</m:t>
                        </m:r>
                      </m:e>
                      <m:sub>
                        <m:r>
                          <a:rPr lang="en-US" b="1" i="1">
                            <a:latin typeface="Cambria Math" panose="02040503050406030204" pitchFamily="18" charset="0"/>
                          </a:rPr>
                          <m:t>𝒓𝒎𝒔</m:t>
                        </m:r>
                      </m:sub>
                      <m:sup>
                        <m:sSub>
                          <m:sSubPr>
                            <m:ctrlPr>
                              <a:rPr lang="en-US" b="1" i="1">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𝑶</m:t>
                            </m:r>
                          </m:e>
                          <m:sub>
                            <m:r>
                              <a:rPr lang="en-US" b="1" i="1">
                                <a:latin typeface="Cambria Math" panose="02040503050406030204" pitchFamily="18" charset="0"/>
                                <a:ea typeface="Cambria Math" panose="02040503050406030204" pitchFamily="18" charset="0"/>
                              </a:rPr>
                              <m:t>𝟐</m:t>
                            </m:r>
                          </m:sub>
                        </m:sSub>
                      </m:sup>
                    </m:sSubSup>
                  </m:oMath>
                </a14:m>
                <a:r>
                  <a:rPr lang="de-CH" dirty="0"/>
                  <a:t>  and  </a:t>
                </a:r>
                <a14:m>
                  <m:oMath xmlns:m="http://schemas.openxmlformats.org/officeDocument/2006/math">
                    <m:sSubSup>
                      <m:sSubSupPr>
                        <m:ctrlPr>
                          <a:rPr lang="en-CH" b="1" i="1">
                            <a:latin typeface="Cambria Math" panose="02040503050406030204" pitchFamily="18" charset="0"/>
                          </a:rPr>
                        </m:ctrlPr>
                      </m:sSubSupPr>
                      <m:e>
                        <m:r>
                          <a:rPr lang="en-US" b="1" i="1">
                            <a:latin typeface="Cambria Math" panose="02040503050406030204" pitchFamily="18" charset="0"/>
                          </a:rPr>
                          <m:t>𝒗</m:t>
                        </m:r>
                      </m:e>
                      <m:sub>
                        <m:r>
                          <a:rPr lang="en-US" b="1" i="1">
                            <a:latin typeface="Cambria Math" panose="02040503050406030204" pitchFamily="18" charset="0"/>
                          </a:rPr>
                          <m:t>𝒓𝒎𝒔</m:t>
                        </m:r>
                      </m:sub>
                      <m:sup>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𝑯</m:t>
                            </m:r>
                          </m:e>
                          <m:sub>
                            <m:r>
                              <a:rPr lang="en-US" b="1" i="1">
                                <a:latin typeface="Cambria Math" panose="02040503050406030204" pitchFamily="18" charset="0"/>
                                <a:ea typeface="Cambria Math" panose="02040503050406030204" pitchFamily="18" charset="0"/>
                              </a:rPr>
                              <m:t>𝟐</m:t>
                            </m:r>
                          </m:sub>
                        </m:sSub>
                        <m:r>
                          <a:rPr lang="en-US" b="1" i="1">
                            <a:latin typeface="Cambria Math" panose="02040503050406030204" pitchFamily="18" charset="0"/>
                            <a:ea typeface="Cambria Math" panose="02040503050406030204" pitchFamily="18" charset="0"/>
                          </a:rPr>
                          <m:t>𝑶</m:t>
                        </m:r>
                      </m:sup>
                    </m:sSubSup>
                  </m:oMath>
                </a14:m>
                <a:r>
                  <a:rPr lang="de-CH" dirty="0"/>
                  <a:t>= 1.52</a:t>
                </a:r>
                <a:r>
                  <a:rPr lang="en-CH" b="1" dirty="0"/>
                  <a:t> </a:t>
                </a:r>
                <a14:m>
                  <m:oMath xmlns:m="http://schemas.openxmlformats.org/officeDocument/2006/math">
                    <m:sSubSup>
                      <m:sSubSupPr>
                        <m:ctrlPr>
                          <a:rPr lang="en-CH" b="1" i="1">
                            <a:latin typeface="Cambria Math" panose="02040503050406030204" pitchFamily="18" charset="0"/>
                          </a:rPr>
                        </m:ctrlPr>
                      </m:sSubSupPr>
                      <m:e>
                        <m:r>
                          <a:rPr lang="en-US" b="1" i="1">
                            <a:latin typeface="Cambria Math" panose="02040503050406030204" pitchFamily="18" charset="0"/>
                          </a:rPr>
                          <m:t>𝒗</m:t>
                        </m:r>
                      </m:e>
                      <m:sub>
                        <m:r>
                          <a:rPr lang="en-US" b="1" i="1">
                            <a:latin typeface="Cambria Math" panose="02040503050406030204" pitchFamily="18" charset="0"/>
                          </a:rPr>
                          <m:t>𝒓𝒎𝒔</m:t>
                        </m:r>
                      </m:sub>
                      <m:sup>
                        <m:sSub>
                          <m:sSubPr>
                            <m:ctrlPr>
                              <a:rPr lang="en-US" b="1" i="1">
                                <a:latin typeface="Cambria Math" panose="02040503050406030204" pitchFamily="18" charset="0"/>
                                <a:ea typeface="Cambria Math" panose="02040503050406030204" pitchFamily="18" charset="0"/>
                              </a:rPr>
                            </m:ctrlPr>
                          </m:sSubPr>
                          <m:e>
                            <m:r>
                              <a:rPr lang="en-US" b="1" i="1">
                                <a:latin typeface="Cambria Math" panose="02040503050406030204" pitchFamily="18" charset="0"/>
                                <a:ea typeface="Cambria Math" panose="02040503050406030204" pitchFamily="18" charset="0"/>
                              </a:rPr>
                              <m:t>𝑵</m:t>
                            </m:r>
                          </m:e>
                          <m:sub>
                            <m:r>
                              <a:rPr lang="en-US" b="1" i="1">
                                <a:latin typeface="Cambria Math" panose="02040503050406030204" pitchFamily="18" charset="0"/>
                                <a:ea typeface="Cambria Math" panose="02040503050406030204" pitchFamily="18" charset="0"/>
                              </a:rPr>
                              <m:t>𝟐</m:t>
                            </m:r>
                          </m:sub>
                        </m:sSub>
                      </m:sup>
                    </m:sSubSup>
                  </m:oMath>
                </a14:m>
                <a:endParaRPr lang="de-CH" dirty="0"/>
              </a:p>
              <a:p>
                <a:pPr marL="540000" lvl="2" indent="0">
                  <a:buNone/>
                </a:pPr>
                <a:r>
                  <a:rPr lang="de-CH" dirty="0"/>
                  <a:t>	</a:t>
                </a:r>
              </a:p>
              <a:p>
                <a:pPr lvl="1"/>
                <a:endParaRPr lang="de-CH" dirty="0"/>
              </a:p>
              <a:p>
                <a:pPr lvl="1"/>
                <a:endParaRPr lang="de-CH" dirty="0"/>
              </a:p>
            </p:txBody>
          </p:sp>
        </mc:Choice>
        <mc:Fallback>
          <p:sp>
            <p:nvSpPr>
              <p:cNvPr id="3" name="Inhaltsplatzhalter 2">
                <a:extLst>
                  <a:ext uri="{FF2B5EF4-FFF2-40B4-BE49-F238E27FC236}">
                    <a16:creationId xmlns:a16="http://schemas.microsoft.com/office/drawing/2014/main" id="{8F039987-0BC5-4753-9A7E-3FA3EECBCB9E}"/>
                  </a:ext>
                </a:extLst>
              </p:cNvPr>
              <p:cNvSpPr>
                <a:spLocks noGrp="1" noRot="1" noChangeAspect="1" noMove="1" noResize="1" noEditPoints="1" noAdjustHandles="1" noChangeArrowheads="1" noChangeShapeType="1" noTextEdit="1"/>
              </p:cNvSpPr>
              <p:nvPr>
                <p:ph idx="1"/>
              </p:nvPr>
            </p:nvSpPr>
            <p:spPr>
              <a:xfrm>
                <a:off x="731837" y="1025611"/>
                <a:ext cx="10728325" cy="5067264"/>
              </a:xfrm>
              <a:blipFill>
                <a:blip r:embed="rId2"/>
                <a:stretch>
                  <a:fillRect l="-1182" t="-1500" r="-1182"/>
                </a:stretch>
              </a:blipFill>
            </p:spPr>
            <p:txBody>
              <a:bodyPr/>
              <a:lstStyle/>
              <a:p>
                <a:r>
                  <a:rPr lang="en-CH">
                    <a:noFill/>
                  </a:rPr>
                  <a:t> </a:t>
                </a:r>
              </a:p>
            </p:txBody>
          </p:sp>
        </mc:Fallback>
      </mc:AlternateContent>
      <p:sp>
        <p:nvSpPr>
          <p:cNvPr id="4" name="Datumsplatzhalter 3">
            <a:extLst>
              <a:ext uri="{FF2B5EF4-FFF2-40B4-BE49-F238E27FC236}">
                <a16:creationId xmlns:a16="http://schemas.microsoft.com/office/drawing/2014/main" id="{0E5C9AAA-EE1E-4108-BF00-BDB560A7EF58}"/>
              </a:ext>
            </a:extLst>
          </p:cNvPr>
          <p:cNvSpPr>
            <a:spLocks noGrp="1"/>
          </p:cNvSpPr>
          <p:nvPr>
            <p:ph type="dt" sz="half" idx="10"/>
          </p:nvPr>
        </p:nvSpPr>
        <p:spPr/>
        <p:txBody>
          <a:bodyPr/>
          <a:lstStyle/>
          <a:p>
            <a:fld id="{688E238B-19C1-43CC-B369-032B8A600BC8}" type="datetime1">
              <a:rPr lang="de-CH" noProof="0" smtClean="0"/>
              <a:t>25.06.24</a:t>
            </a:fld>
            <a:endParaRPr lang="de-CH" noProof="0"/>
          </a:p>
        </p:txBody>
      </p:sp>
      <p:sp>
        <p:nvSpPr>
          <p:cNvPr id="6" name="Foliennummernplatzhalter 5">
            <a:extLst>
              <a:ext uri="{FF2B5EF4-FFF2-40B4-BE49-F238E27FC236}">
                <a16:creationId xmlns:a16="http://schemas.microsoft.com/office/drawing/2014/main" id="{C726B961-5611-4E48-81E9-C811AD8DD168}"/>
              </a:ext>
            </a:extLst>
          </p:cNvPr>
          <p:cNvSpPr>
            <a:spLocks noGrp="1"/>
          </p:cNvSpPr>
          <p:nvPr>
            <p:ph type="sldNum" sz="quarter" idx="12"/>
          </p:nvPr>
        </p:nvSpPr>
        <p:spPr/>
        <p:txBody>
          <a:bodyPr/>
          <a:lstStyle/>
          <a:p>
            <a:fld id="{5ACA52AF-F19D-405C-AD5F-7D94B96A5CC3}" type="slidenum">
              <a:rPr lang="de-CH" noProof="0" smtClean="0"/>
              <a:t>12</a:t>
            </a:fld>
            <a:endParaRPr lang="de-CH" noProof="0"/>
          </a:p>
        </p:txBody>
      </p:sp>
    </p:spTree>
    <p:extLst>
      <p:ext uri="{BB962C8B-B14F-4D97-AF65-F5344CB8AC3E}">
        <p14:creationId xmlns:p14="http://schemas.microsoft.com/office/powerpoint/2010/main" val="60169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F31ECF-EF04-4AAA-9A8E-583E3D217F33}"/>
              </a:ext>
            </a:extLst>
          </p:cNvPr>
          <p:cNvSpPr>
            <a:spLocks noGrp="1"/>
          </p:cNvSpPr>
          <p:nvPr>
            <p:ph type="title"/>
          </p:nvPr>
        </p:nvSpPr>
        <p:spPr/>
        <p:txBody>
          <a:bodyPr/>
          <a:lstStyle/>
          <a:p>
            <a:r>
              <a:rPr lang="de-CH" dirty="0" err="1"/>
              <a:t>Water</a:t>
            </a:r>
            <a:r>
              <a:rPr lang="de-CH" dirty="0"/>
              <a:t> </a:t>
            </a:r>
            <a:r>
              <a:rPr lang="de-CH" dirty="0" err="1"/>
              <a:t>vapour’s</a:t>
            </a:r>
            <a:r>
              <a:rPr lang="de-CH" dirty="0"/>
              <a:t> </a:t>
            </a:r>
            <a:r>
              <a:rPr lang="de-CH" dirty="0" err="1"/>
              <a:t>influence</a:t>
            </a:r>
            <a:r>
              <a:rPr lang="de-CH" dirty="0"/>
              <a:t> on thermal </a:t>
            </a:r>
            <a:r>
              <a:rPr lang="de-CH" dirty="0" err="1"/>
              <a:t>conductivity</a:t>
            </a:r>
            <a:r>
              <a:rPr lang="de-CH" dirty="0"/>
              <a:t> </a:t>
            </a:r>
            <a:r>
              <a:rPr lang="de-CH" dirty="0" err="1"/>
              <a:t>of</a:t>
            </a:r>
            <a:r>
              <a:rPr lang="de-CH" dirty="0"/>
              <a:t> </a:t>
            </a:r>
            <a:r>
              <a:rPr lang="de-CH" dirty="0" err="1"/>
              <a:t>air</a:t>
            </a:r>
            <a:endParaRPr lang="de-CH" dirty="0"/>
          </a:p>
        </p:txBody>
      </p:sp>
      <p:pic>
        <p:nvPicPr>
          <p:cNvPr id="8" name="Content Placeholder 7" descr="A graph with different colored lines&#10;&#10;Description automatically generated">
            <a:extLst>
              <a:ext uri="{FF2B5EF4-FFF2-40B4-BE49-F238E27FC236}">
                <a16:creationId xmlns:a16="http://schemas.microsoft.com/office/drawing/2014/main" id="{DB86C4F9-9DAA-6C54-15DC-6C7C230F682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59582" y="1574762"/>
            <a:ext cx="5570894" cy="3866856"/>
          </a:xfrm>
        </p:spPr>
      </p:pic>
      <p:sp>
        <p:nvSpPr>
          <p:cNvPr id="4" name="Datumsplatzhalter 3">
            <a:extLst>
              <a:ext uri="{FF2B5EF4-FFF2-40B4-BE49-F238E27FC236}">
                <a16:creationId xmlns:a16="http://schemas.microsoft.com/office/drawing/2014/main" id="{44DAA5A3-8CEF-4027-9289-B60138CD16A2}"/>
              </a:ext>
            </a:extLst>
          </p:cNvPr>
          <p:cNvSpPr>
            <a:spLocks noGrp="1"/>
          </p:cNvSpPr>
          <p:nvPr>
            <p:ph type="dt" sz="half" idx="10"/>
          </p:nvPr>
        </p:nvSpPr>
        <p:spPr/>
        <p:txBody>
          <a:bodyPr/>
          <a:lstStyle/>
          <a:p>
            <a:fld id="{8D93BFA6-70D2-4653-B5CB-D3376F3BFAE7}" type="datetime1">
              <a:rPr lang="de-CH" noProof="0" smtClean="0"/>
              <a:t>24.06.24</a:t>
            </a:fld>
            <a:endParaRPr lang="de-CH" noProof="0"/>
          </a:p>
        </p:txBody>
      </p:sp>
      <p:sp>
        <p:nvSpPr>
          <p:cNvPr id="6" name="Foliennummernplatzhalter 5">
            <a:extLst>
              <a:ext uri="{FF2B5EF4-FFF2-40B4-BE49-F238E27FC236}">
                <a16:creationId xmlns:a16="http://schemas.microsoft.com/office/drawing/2014/main" id="{5C9B1E27-9E06-4598-A6EF-3BCBC8D0152F}"/>
              </a:ext>
            </a:extLst>
          </p:cNvPr>
          <p:cNvSpPr>
            <a:spLocks noGrp="1"/>
          </p:cNvSpPr>
          <p:nvPr>
            <p:ph type="sldNum" sz="quarter" idx="12"/>
          </p:nvPr>
        </p:nvSpPr>
        <p:spPr/>
        <p:txBody>
          <a:bodyPr/>
          <a:lstStyle/>
          <a:p>
            <a:fld id="{5ACA52AF-F19D-405C-AD5F-7D94B96A5CC3}" type="slidenum">
              <a:rPr lang="de-CH" noProof="0" smtClean="0"/>
              <a:t>13</a:t>
            </a:fld>
            <a:endParaRPr lang="de-CH" noProof="0"/>
          </a:p>
        </p:txBody>
      </p:sp>
      <p:pic>
        <p:nvPicPr>
          <p:cNvPr id="10" name="Picture 9" descr="A graph of a function&#10;&#10;Description automatically generated with medium confidence">
            <a:extLst>
              <a:ext uri="{FF2B5EF4-FFF2-40B4-BE49-F238E27FC236}">
                <a16:creationId xmlns:a16="http://schemas.microsoft.com/office/drawing/2014/main" id="{E3D27C49-7B1E-5DA5-C4A4-945A523438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585" y="939212"/>
            <a:ext cx="5780265" cy="5168822"/>
          </a:xfrm>
          <a:prstGeom prst="rect">
            <a:avLst/>
          </a:prstGeom>
        </p:spPr>
      </p:pic>
    </p:spTree>
    <p:extLst>
      <p:ext uri="{BB962C8B-B14F-4D97-AF65-F5344CB8AC3E}">
        <p14:creationId xmlns:p14="http://schemas.microsoft.com/office/powerpoint/2010/main" val="294303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6C7DC3-2470-4708-A950-F7F2B6DA929E}"/>
              </a:ext>
            </a:extLst>
          </p:cNvPr>
          <p:cNvSpPr>
            <a:spLocks noGrp="1"/>
          </p:cNvSpPr>
          <p:nvPr>
            <p:ph type="title"/>
          </p:nvPr>
        </p:nvSpPr>
        <p:spPr/>
        <p:txBody>
          <a:bodyPr/>
          <a:lstStyle/>
          <a:p>
            <a:r>
              <a:rPr lang="de-CH" dirty="0"/>
              <a:t>NTC Thermistors</a:t>
            </a:r>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8F039987-0BC5-4753-9A7E-3FA3EECBCB9E}"/>
                  </a:ext>
                </a:extLst>
              </p:cNvPr>
              <p:cNvSpPr>
                <a:spLocks noGrp="1"/>
              </p:cNvSpPr>
              <p:nvPr>
                <p:ph idx="1"/>
              </p:nvPr>
            </p:nvSpPr>
            <p:spPr>
              <a:xfrm>
                <a:off x="731838" y="1412875"/>
                <a:ext cx="6210830" cy="4671836"/>
              </a:xfrm>
            </p:spPr>
            <p:txBody>
              <a:bodyPr/>
              <a:lstStyle/>
              <a:p>
                <a:r>
                  <a:rPr lang="de-CH" dirty="0"/>
                  <a:t>Resistors </a:t>
                </a:r>
                <a:r>
                  <a:rPr lang="de-CH" dirty="0" err="1"/>
                  <a:t>with</a:t>
                </a:r>
                <a:r>
                  <a:rPr lang="de-CH" dirty="0"/>
                  <a:t> a negative </a:t>
                </a:r>
                <a:r>
                  <a:rPr lang="de-CH" dirty="0" err="1"/>
                  <a:t>temperature</a:t>
                </a:r>
                <a:r>
                  <a:rPr lang="de-CH" dirty="0"/>
                  <a:t> </a:t>
                </a:r>
                <a:r>
                  <a:rPr lang="de-CH" dirty="0" err="1"/>
                  <a:t>coefficient</a:t>
                </a:r>
                <a:r>
                  <a:rPr lang="de-CH" dirty="0"/>
                  <a:t> (NTC)</a:t>
                </a:r>
              </a:p>
              <a:p>
                <a:pPr lvl="1"/>
                <a:r>
                  <a:rPr lang="de-CH" dirty="0" err="1"/>
                  <a:t>Increase</a:t>
                </a:r>
                <a:r>
                  <a:rPr lang="de-CH" dirty="0"/>
                  <a:t> in </a:t>
                </a:r>
                <a:r>
                  <a:rPr lang="de-CH" dirty="0" err="1"/>
                  <a:t>temperature</a:t>
                </a:r>
                <a:r>
                  <a:rPr lang="de-CH" dirty="0"/>
                  <a:t> </a:t>
                </a:r>
                <a:r>
                  <a:rPr lang="de-CH" dirty="0" err="1"/>
                  <a:t>results</a:t>
                </a:r>
                <a:r>
                  <a:rPr lang="de-CH" dirty="0"/>
                  <a:t> in a </a:t>
                </a:r>
                <a:r>
                  <a:rPr lang="de-CH" dirty="0" err="1"/>
                  <a:t>decrease</a:t>
                </a:r>
                <a:r>
                  <a:rPr lang="de-CH" dirty="0"/>
                  <a:t> in </a:t>
                </a:r>
                <a:r>
                  <a:rPr lang="de-CH" dirty="0" err="1"/>
                  <a:t>resistance</a:t>
                </a:r>
                <a:r>
                  <a:rPr lang="de-CH" dirty="0"/>
                  <a:t>!</a:t>
                </a:r>
              </a:p>
              <a:p>
                <a:pPr lvl="1"/>
                <a:r>
                  <a:rPr lang="de-CH" dirty="0" err="1"/>
                  <a:t>Doped</a:t>
                </a:r>
                <a:r>
                  <a:rPr lang="de-CH" dirty="0"/>
                  <a:t> </a:t>
                </a:r>
                <a:r>
                  <a:rPr lang="de-CH" dirty="0" err="1"/>
                  <a:t>NiFe</a:t>
                </a:r>
                <a:r>
                  <a:rPr lang="de-CH" dirty="0"/>
                  <a:t> </a:t>
                </a:r>
                <a:r>
                  <a:rPr lang="de-CH" dirty="0" err="1"/>
                  <a:t>alloy</a:t>
                </a:r>
                <a:r>
                  <a:rPr lang="de-CH" dirty="0"/>
                  <a:t> </a:t>
                </a:r>
                <a:r>
                  <a:rPr lang="de-CH" dirty="0" err="1"/>
                  <a:t>with</a:t>
                </a:r>
                <a:r>
                  <a:rPr lang="de-CH" dirty="0"/>
                  <a:t> </a:t>
                </a:r>
                <a:r>
                  <a:rPr lang="en-GB" dirty="0"/>
                  <a:t>epoxy lacquer coating.</a:t>
                </a:r>
                <a:endParaRPr lang="de-CH" dirty="0"/>
              </a:p>
              <a:p>
                <a:endParaRPr lang="de-CH" dirty="0"/>
              </a:p>
              <a:p>
                <a14:m>
                  <m:oMath xmlns:m="http://schemas.openxmlformats.org/officeDocument/2006/math">
                    <m:f>
                      <m:fPr>
                        <m:ctrlPr>
                          <a:rPr lang="de-CH" i="1" smtClean="0">
                            <a:latin typeface="Cambria Math" panose="02040503050406030204" pitchFamily="18" charset="0"/>
                          </a:rPr>
                        </m:ctrlPr>
                      </m:fPr>
                      <m:num>
                        <m:r>
                          <a:rPr lang="en-US" b="0" i="1" smtClean="0">
                            <a:latin typeface="Cambria Math" panose="02040503050406030204" pitchFamily="18" charset="0"/>
                          </a:rPr>
                          <m:t>𝑑𝑅</m:t>
                        </m:r>
                      </m:num>
                      <m:den>
                        <m:r>
                          <a:rPr lang="en-US" b="0" i="1" smtClean="0">
                            <a:latin typeface="Cambria Math" panose="02040503050406030204" pitchFamily="18" charset="0"/>
                          </a:rPr>
                          <m:t>𝑑𝑇</m:t>
                        </m:r>
                      </m:den>
                    </m:f>
                    <m:r>
                      <a:rPr lang="en-US" b="0" i="1" smtClean="0">
                        <a:latin typeface="Cambria Math" panose="02040503050406030204" pitchFamily="18" charset="0"/>
                      </a:rPr>
                      <m:t>=</m:t>
                    </m:r>
                    <m:r>
                      <a:rPr lang="en-US" b="0" i="1" smtClean="0">
                        <a:latin typeface="Cambria Math" panose="02040503050406030204" pitchFamily="18" charset="0"/>
                      </a:rPr>
                      <m:t>𝑅</m:t>
                    </m:r>
                    <m:r>
                      <a:rPr lang="en-US" b="0" i="1" smtClean="0">
                        <a:latin typeface="Cambria Math" panose="02040503050406030204" pitchFamily="18" charset="0"/>
                        <a:ea typeface="Cambria Math" panose="02040503050406030204" pitchFamily="18" charset="0"/>
                      </a:rPr>
                      <m:t>𝛼</m:t>
                    </m:r>
                    <m:r>
                      <a:rPr lang="en-US" b="0" i="0" smtClean="0">
                        <a:latin typeface="Cambria Math" panose="02040503050406030204" pitchFamily="18" charset="0"/>
                        <a:ea typeface="Cambria Math" panose="02040503050406030204" pitchFamily="18" charset="0"/>
                      </a:rPr>
                      <m:t> </m:t>
                    </m:r>
                    <m:r>
                      <a:rPr lang="en-US" b="0" i="1" dirty="0" smtClean="0">
                        <a:latin typeface="Cambria Math" panose="02040503050406030204" pitchFamily="18" charset="0"/>
                        <a:ea typeface="Cambria Math" panose="02040503050406030204" pitchFamily="18" charset="0"/>
                      </a:rPr>
                      <m:t>=&gt;</m:t>
                    </m:r>
                    <m:r>
                      <a:rPr lang="en-US" b="0" i="1" dirty="0" smtClean="0">
                        <a:latin typeface="Cambria Math" panose="02040503050406030204" pitchFamily="18" charset="0"/>
                        <a:ea typeface="Cambria Math" panose="02040503050406030204" pitchFamily="18" charset="0"/>
                      </a:rPr>
                      <m:t>𝑅</m:t>
                    </m:r>
                    <m:r>
                      <a:rPr lang="en-US" b="0"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𝑇</m:t>
                    </m:r>
                    <m:r>
                      <a:rPr lang="en-US" b="0"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𝐴</m:t>
                    </m:r>
                    <m:sSup>
                      <m:sSupPr>
                        <m:ctrlPr>
                          <a:rPr lang="en-US" b="0"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𝑒</m:t>
                        </m:r>
                      </m:e>
                      <m:sup>
                        <m:r>
                          <a:rPr lang="en-US" b="0" i="1" dirty="0" smtClean="0">
                            <a:latin typeface="Cambria Math" panose="02040503050406030204" pitchFamily="18" charset="0"/>
                            <a:ea typeface="Cambria Math" panose="02040503050406030204" pitchFamily="18" charset="0"/>
                          </a:rPr>
                          <m:t>𝛼</m:t>
                        </m:r>
                        <m:r>
                          <a:rPr lang="en-US" b="0" i="1" dirty="0" smtClean="0">
                            <a:latin typeface="Cambria Math" panose="02040503050406030204" pitchFamily="18" charset="0"/>
                            <a:ea typeface="Cambria Math" panose="02040503050406030204" pitchFamily="18" charset="0"/>
                          </a:rPr>
                          <m:t>𝑇</m:t>
                        </m:r>
                      </m:sup>
                    </m:sSup>
                    <m:r>
                      <a:rPr lang="de-CH" i="1" dirty="0" smtClean="0">
                        <a:latin typeface="Cambria Math" panose="02040503050406030204" pitchFamily="18" charset="0"/>
                      </a:rPr>
                      <m:t> </m:t>
                    </m:r>
                    <m:r>
                      <a:rPr lang="de-CH" i="1" dirty="0" err="1" smtClean="0">
                        <a:latin typeface="Cambria Math" panose="02040503050406030204" pitchFamily="18" charset="0"/>
                      </a:rPr>
                      <m:t>𝑤𝑖𝑡h</m:t>
                    </m:r>
                    <m:r>
                      <a:rPr lang="de-CH" i="1" dirty="0" smtClean="0">
                        <a:latin typeface="Cambria Math" panose="02040503050406030204" pitchFamily="18" charset="0"/>
                      </a:rPr>
                      <m:t> </m:t>
                    </m:r>
                    <m:r>
                      <a:rPr lang="de-CH" i="1" dirty="0" smtClean="0">
                        <a:latin typeface="Cambria Math" panose="02040503050406030204" pitchFamily="18" charset="0"/>
                        <a:ea typeface="Cambria Math" panose="02040503050406030204" pitchFamily="18" charset="0"/>
                      </a:rPr>
                      <m:t>𝛼</m:t>
                    </m:r>
                    <m:r>
                      <a:rPr lang="en-US" b="0" i="1" dirty="0" smtClean="0">
                        <a:latin typeface="Cambria Math" panose="02040503050406030204" pitchFamily="18" charset="0"/>
                        <a:ea typeface="Cambria Math" panose="02040503050406030204" pitchFamily="18" charset="0"/>
                      </a:rPr>
                      <m:t> &lt;0</m:t>
                    </m:r>
                  </m:oMath>
                </a14:m>
                <a:endParaRPr lang="de-CH" dirty="0"/>
              </a:p>
              <a:p>
                <a:endParaRPr lang="de-CH" dirty="0"/>
              </a:p>
              <a:p>
                <a:r>
                  <a:rPr lang="de-CH" dirty="0"/>
                  <a:t>As </a:t>
                </a:r>
                <a:r>
                  <a:rPr lang="de-CH" dirty="0" err="1"/>
                  <a:t>voltage</a:t>
                </a:r>
                <a:r>
                  <a:rPr lang="de-CH" dirty="0"/>
                  <a:t> </a:t>
                </a:r>
                <a:r>
                  <a:rPr lang="de-CH" dirty="0" err="1"/>
                  <a:t>is</a:t>
                </a:r>
                <a:r>
                  <a:rPr lang="de-CH" dirty="0"/>
                  <a:t> </a:t>
                </a:r>
                <a:r>
                  <a:rPr lang="de-CH" dirty="0" err="1"/>
                  <a:t>applied</a:t>
                </a:r>
                <a:r>
                  <a:rPr lang="de-CH" dirty="0"/>
                  <a:t>, </a:t>
                </a:r>
                <a:r>
                  <a:rPr lang="de-CH" dirty="0" err="1"/>
                  <a:t>current</a:t>
                </a:r>
                <a:r>
                  <a:rPr lang="de-CH" dirty="0"/>
                  <a:t> </a:t>
                </a:r>
                <a:r>
                  <a:rPr lang="de-CH" dirty="0" err="1"/>
                  <a:t>flows</a:t>
                </a:r>
                <a:r>
                  <a:rPr lang="de-CH" dirty="0"/>
                  <a:t> </a:t>
                </a:r>
                <a:r>
                  <a:rPr lang="de-CH" dirty="0" err="1"/>
                  <a:t>through</a:t>
                </a:r>
                <a:r>
                  <a:rPr lang="de-CH" dirty="0"/>
                  <a:t> </a:t>
                </a:r>
                <a:r>
                  <a:rPr lang="de-CH" dirty="0" err="1"/>
                  <a:t>the</a:t>
                </a:r>
                <a:r>
                  <a:rPr lang="de-CH" dirty="0"/>
                  <a:t> </a:t>
                </a:r>
                <a:r>
                  <a:rPr lang="de-CH" dirty="0" err="1"/>
                  <a:t>thermistor</a:t>
                </a:r>
                <a:r>
                  <a:rPr lang="de-CH" dirty="0"/>
                  <a:t>, </a:t>
                </a:r>
                <a:r>
                  <a:rPr lang="de-CH" dirty="0" err="1"/>
                  <a:t>causing</a:t>
                </a:r>
                <a:r>
                  <a:rPr lang="de-CH" dirty="0"/>
                  <a:t> </a:t>
                </a:r>
                <a:r>
                  <a:rPr lang="de-CH" dirty="0" err="1"/>
                  <a:t>it</a:t>
                </a:r>
                <a:r>
                  <a:rPr lang="de-CH" dirty="0"/>
                  <a:t> </a:t>
                </a:r>
                <a:r>
                  <a:rPr lang="de-CH" dirty="0" err="1"/>
                  <a:t>to</a:t>
                </a:r>
                <a:r>
                  <a:rPr lang="de-CH" dirty="0"/>
                  <a:t> </a:t>
                </a:r>
                <a:r>
                  <a:rPr lang="de-CH" dirty="0" err="1"/>
                  <a:t>heat</a:t>
                </a:r>
                <a:r>
                  <a:rPr lang="de-CH" dirty="0"/>
                  <a:t> </a:t>
                </a:r>
                <a:r>
                  <a:rPr lang="de-CH" dirty="0" err="1"/>
                  <a:t>up</a:t>
                </a:r>
                <a:r>
                  <a:rPr lang="de-CH" dirty="0"/>
                  <a:t>. This </a:t>
                </a:r>
                <a:r>
                  <a:rPr lang="de-CH" dirty="0" err="1"/>
                  <a:t>decreases</a:t>
                </a:r>
                <a:r>
                  <a:rPr lang="de-CH" dirty="0"/>
                  <a:t> </a:t>
                </a:r>
                <a:r>
                  <a:rPr lang="de-CH" dirty="0" err="1"/>
                  <a:t>the</a:t>
                </a:r>
                <a:r>
                  <a:rPr lang="de-CH" dirty="0"/>
                  <a:t> </a:t>
                </a:r>
                <a:r>
                  <a:rPr lang="de-CH" dirty="0" err="1"/>
                  <a:t>resistance</a:t>
                </a:r>
                <a:r>
                  <a:rPr lang="de-CH" dirty="0"/>
                  <a:t>, </a:t>
                </a:r>
                <a:r>
                  <a:rPr lang="de-CH" dirty="0" err="1"/>
                  <a:t>further</a:t>
                </a:r>
                <a:r>
                  <a:rPr lang="de-CH" dirty="0"/>
                  <a:t> </a:t>
                </a:r>
                <a:r>
                  <a:rPr lang="de-CH" dirty="0" err="1"/>
                  <a:t>increasing</a:t>
                </a:r>
                <a:r>
                  <a:rPr lang="de-CH" dirty="0"/>
                  <a:t> </a:t>
                </a:r>
                <a:r>
                  <a:rPr lang="de-CH" dirty="0" err="1"/>
                  <a:t>the</a:t>
                </a:r>
                <a:r>
                  <a:rPr lang="de-CH" dirty="0"/>
                  <a:t> </a:t>
                </a:r>
                <a:r>
                  <a:rPr lang="de-CH" dirty="0" err="1"/>
                  <a:t>current</a:t>
                </a:r>
                <a:r>
                  <a:rPr lang="de-CH" dirty="0"/>
                  <a:t>, and </a:t>
                </a:r>
                <a:r>
                  <a:rPr lang="de-CH" dirty="0" err="1"/>
                  <a:t>generating</a:t>
                </a:r>
                <a:r>
                  <a:rPr lang="de-CH" dirty="0"/>
                  <a:t> </a:t>
                </a:r>
                <a:r>
                  <a:rPr lang="de-CH" dirty="0" err="1"/>
                  <a:t>even</a:t>
                </a:r>
                <a:r>
                  <a:rPr lang="de-CH" dirty="0"/>
                  <a:t> </a:t>
                </a:r>
                <a:r>
                  <a:rPr lang="de-CH" dirty="0" err="1"/>
                  <a:t>more</a:t>
                </a:r>
                <a:r>
                  <a:rPr lang="de-CH" dirty="0"/>
                  <a:t> </a:t>
                </a:r>
                <a:r>
                  <a:rPr lang="de-CH" dirty="0" err="1"/>
                  <a:t>heat</a:t>
                </a:r>
                <a:r>
                  <a:rPr lang="de-CH" dirty="0"/>
                  <a:t>.</a:t>
                </a:r>
              </a:p>
              <a:p>
                <a:pPr marL="0" indent="0">
                  <a:buNone/>
                </a:pPr>
                <a:endParaRPr lang="de-CH" dirty="0"/>
              </a:p>
              <a:p>
                <a:r>
                  <a:rPr lang="de-CH" dirty="0"/>
                  <a:t>Lasts </a:t>
                </a:r>
                <a:r>
                  <a:rPr lang="de-CH" dirty="0" err="1"/>
                  <a:t>until</a:t>
                </a:r>
                <a:r>
                  <a:rPr lang="de-CH" dirty="0"/>
                  <a:t>:</a:t>
                </a:r>
                <a14:m>
                  <m:oMath xmlns:m="http://schemas.openxmlformats.org/officeDocument/2006/math">
                    <m:r>
                      <a:rPr lang="en-US" b="0" i="1" dirty="0" smtClean="0">
                        <a:latin typeface="Cambria Math" panose="02040503050406030204" pitchFamily="18" charset="0"/>
                      </a:rPr>
                      <m:t>     </m:t>
                    </m:r>
                    <m:sSub>
                      <m:sSubPr>
                        <m:ctrlPr>
                          <a:rPr lang="en-US" b="0" i="1" dirty="0" err="1" smtClean="0">
                            <a:latin typeface="Cambria Math" panose="02040503050406030204" pitchFamily="18" charset="0"/>
                          </a:rPr>
                        </m:ctrlPr>
                      </m:sSubPr>
                      <m:e>
                        <m:r>
                          <a:rPr lang="en-US" b="0" i="1" dirty="0" err="1" smtClean="0">
                            <a:latin typeface="Cambria Math" panose="02040503050406030204" pitchFamily="18" charset="0"/>
                          </a:rPr>
                          <m:t>𝑃</m:t>
                        </m:r>
                      </m:e>
                      <m:sub>
                        <m:r>
                          <a:rPr lang="en-US" b="0" i="1" dirty="0" err="1" smtClean="0">
                            <a:latin typeface="Cambria Math" panose="02040503050406030204" pitchFamily="18" charset="0"/>
                          </a:rPr>
                          <m:t>𝑔𝑒𝑛𝑒𝑟𝑎𝑡𝑒𝑑</m:t>
                        </m:r>
                      </m:sub>
                    </m:sSub>
                    <m:r>
                      <a:rPr lang="en-US" b="0" i="1" dirty="0" smtClean="0">
                        <a:latin typeface="Cambria Math" panose="02040503050406030204" pitchFamily="18" charset="0"/>
                      </a:rPr>
                      <m:t>=</m:t>
                    </m:r>
                    <m:r>
                      <a:rPr lang="en-US" b="0" i="1" dirty="0" smtClean="0">
                        <a:latin typeface="Cambria Math" panose="02040503050406030204" pitchFamily="18" charset="0"/>
                      </a:rPr>
                      <m:t>𝑅</m:t>
                    </m:r>
                    <m:sSup>
                      <m:sSupPr>
                        <m:ctrlPr>
                          <a:rPr lang="en-US" b="0" i="1" dirty="0" smtClean="0">
                            <a:latin typeface="Cambria Math" panose="02040503050406030204" pitchFamily="18" charset="0"/>
                          </a:rPr>
                        </m:ctrlPr>
                      </m:sSupPr>
                      <m:e>
                        <m:r>
                          <a:rPr lang="en-US" b="0" i="1" dirty="0" smtClean="0">
                            <a:latin typeface="Cambria Math" panose="02040503050406030204" pitchFamily="18" charset="0"/>
                          </a:rPr>
                          <m:t>𝐼</m:t>
                        </m:r>
                      </m:e>
                      <m:sup>
                        <m:r>
                          <a:rPr lang="en-US" b="0" i="1" dirty="0" smtClean="0">
                            <a:latin typeface="Cambria Math" panose="02040503050406030204" pitchFamily="18" charset="0"/>
                          </a:rPr>
                          <m:t>2</m:t>
                        </m:r>
                      </m:sup>
                    </m:sSup>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𝑃</m:t>
                        </m:r>
                      </m:e>
                      <m:sub>
                        <m:r>
                          <a:rPr lang="en-US" b="0" i="1" dirty="0" smtClean="0">
                            <a:latin typeface="Cambria Math" panose="02040503050406030204" pitchFamily="18" charset="0"/>
                          </a:rPr>
                          <m:t>𝑑𝑖𝑠𝑠𝑖𝑝𝑎𝑡𝑒𝑑</m:t>
                        </m:r>
                      </m:sub>
                    </m:sSub>
                    <m:r>
                      <a:rPr lang="en-US" b="0" i="0" dirty="0" smtClean="0">
                        <a:latin typeface="Cambria Math" panose="02040503050406030204" pitchFamily="18" charset="0"/>
                      </a:rPr>
                      <m:t>=−</m:t>
                    </m:r>
                    <m:r>
                      <m:rPr>
                        <m:sty m:val="p"/>
                      </m:rPr>
                      <a:rPr lang="en-US" b="0" i="0" dirty="0" smtClean="0">
                        <a:latin typeface="Cambria Math" panose="02040503050406030204" pitchFamily="18" charset="0"/>
                      </a:rPr>
                      <m:t>k</m:t>
                    </m:r>
                    <m:r>
                      <m:rPr>
                        <m:sty m:val="p"/>
                      </m:rPr>
                      <a:rPr lang="en-US" b="0"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𝑇𝐴</m:t>
                    </m:r>
                  </m:oMath>
                </a14:m>
                <a:endParaRPr lang="en-US" b="0" dirty="0"/>
              </a:p>
              <a:p>
                <a:endParaRPr lang="de-CH" dirty="0"/>
              </a:p>
            </p:txBody>
          </p:sp>
        </mc:Choice>
        <mc:Fallback>
          <p:sp>
            <p:nvSpPr>
              <p:cNvPr id="3" name="Inhaltsplatzhalter 2">
                <a:extLst>
                  <a:ext uri="{FF2B5EF4-FFF2-40B4-BE49-F238E27FC236}">
                    <a16:creationId xmlns:a16="http://schemas.microsoft.com/office/drawing/2014/main" id="{8F039987-0BC5-4753-9A7E-3FA3EECBCB9E}"/>
                  </a:ext>
                </a:extLst>
              </p:cNvPr>
              <p:cNvSpPr>
                <a:spLocks noGrp="1" noRot="1" noChangeAspect="1" noMove="1" noResize="1" noEditPoints="1" noAdjustHandles="1" noChangeArrowheads="1" noChangeShapeType="1" noTextEdit="1"/>
              </p:cNvSpPr>
              <p:nvPr>
                <p:ph idx="1"/>
              </p:nvPr>
            </p:nvSpPr>
            <p:spPr>
              <a:xfrm>
                <a:off x="731838" y="1412875"/>
                <a:ext cx="6210830" cy="4671836"/>
              </a:xfrm>
              <a:blipFill>
                <a:blip r:embed="rId2"/>
                <a:stretch>
                  <a:fillRect l="-2041" t="-1626" r="-2245" b="-813"/>
                </a:stretch>
              </a:blipFill>
            </p:spPr>
            <p:txBody>
              <a:bodyPr/>
              <a:lstStyle/>
              <a:p>
                <a:r>
                  <a:rPr lang="en-CH">
                    <a:noFill/>
                  </a:rPr>
                  <a:t> </a:t>
                </a:r>
              </a:p>
            </p:txBody>
          </p:sp>
        </mc:Fallback>
      </mc:AlternateContent>
      <p:sp>
        <p:nvSpPr>
          <p:cNvPr id="4" name="Datumsplatzhalter 3">
            <a:extLst>
              <a:ext uri="{FF2B5EF4-FFF2-40B4-BE49-F238E27FC236}">
                <a16:creationId xmlns:a16="http://schemas.microsoft.com/office/drawing/2014/main" id="{0E5C9AAA-EE1E-4108-BF00-BDB560A7EF58}"/>
              </a:ext>
            </a:extLst>
          </p:cNvPr>
          <p:cNvSpPr>
            <a:spLocks noGrp="1"/>
          </p:cNvSpPr>
          <p:nvPr>
            <p:ph type="dt" sz="half" idx="10"/>
          </p:nvPr>
        </p:nvSpPr>
        <p:spPr/>
        <p:txBody>
          <a:bodyPr/>
          <a:lstStyle/>
          <a:p>
            <a:fld id="{688E238B-19C1-43CC-B369-032B8A600BC8}" type="datetime1">
              <a:rPr lang="de-CH" noProof="0" smtClean="0"/>
              <a:t>25.06.24</a:t>
            </a:fld>
            <a:endParaRPr lang="de-CH" noProof="0"/>
          </a:p>
        </p:txBody>
      </p:sp>
      <p:sp>
        <p:nvSpPr>
          <p:cNvPr id="6" name="Foliennummernplatzhalter 5">
            <a:extLst>
              <a:ext uri="{FF2B5EF4-FFF2-40B4-BE49-F238E27FC236}">
                <a16:creationId xmlns:a16="http://schemas.microsoft.com/office/drawing/2014/main" id="{C726B961-5611-4E48-81E9-C811AD8DD168}"/>
              </a:ext>
            </a:extLst>
          </p:cNvPr>
          <p:cNvSpPr>
            <a:spLocks noGrp="1"/>
          </p:cNvSpPr>
          <p:nvPr>
            <p:ph type="sldNum" sz="quarter" idx="12"/>
          </p:nvPr>
        </p:nvSpPr>
        <p:spPr/>
        <p:txBody>
          <a:bodyPr/>
          <a:lstStyle/>
          <a:p>
            <a:fld id="{5ACA52AF-F19D-405C-AD5F-7D94B96A5CC3}" type="slidenum">
              <a:rPr lang="de-CH" noProof="0" smtClean="0"/>
              <a:t>14</a:t>
            </a:fld>
            <a:endParaRPr lang="de-CH" noProof="0"/>
          </a:p>
        </p:txBody>
      </p:sp>
      <p:pic>
        <p:nvPicPr>
          <p:cNvPr id="8" name="Picture 7" descr="A graph of a graph with a line&#10;&#10;Description automatically generated with medium confidence">
            <a:extLst>
              <a:ext uri="{FF2B5EF4-FFF2-40B4-BE49-F238E27FC236}">
                <a16:creationId xmlns:a16="http://schemas.microsoft.com/office/drawing/2014/main" id="{FDA6A855-3EB6-D248-8419-E6BBE7900B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2668" y="2400237"/>
            <a:ext cx="5249332" cy="3936998"/>
          </a:xfrm>
          <a:prstGeom prst="rect">
            <a:avLst/>
          </a:prstGeom>
        </p:spPr>
      </p:pic>
      <p:pic>
        <p:nvPicPr>
          <p:cNvPr id="11" name="Picture 10" descr="A black and white string&#10;&#10;Description automatically generated">
            <a:extLst>
              <a:ext uri="{FF2B5EF4-FFF2-40B4-BE49-F238E27FC236}">
                <a16:creationId xmlns:a16="http://schemas.microsoft.com/office/drawing/2014/main" id="{DC3B2F79-CA95-D056-5162-6FE2107761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40600" y="86689"/>
            <a:ext cx="3084730" cy="2313547"/>
          </a:xfrm>
          <a:prstGeom prst="rect">
            <a:avLst/>
          </a:prstGeom>
        </p:spPr>
      </p:pic>
    </p:spTree>
    <p:extLst>
      <p:ext uri="{BB962C8B-B14F-4D97-AF65-F5344CB8AC3E}">
        <p14:creationId xmlns:p14="http://schemas.microsoft.com/office/powerpoint/2010/main" val="190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6C7DC3-2470-4708-A950-F7F2B6DA929E}"/>
              </a:ext>
            </a:extLst>
          </p:cNvPr>
          <p:cNvSpPr>
            <a:spLocks noGrp="1"/>
          </p:cNvSpPr>
          <p:nvPr>
            <p:ph type="title"/>
          </p:nvPr>
        </p:nvSpPr>
        <p:spPr>
          <a:xfrm>
            <a:off x="731837" y="315125"/>
            <a:ext cx="10728325" cy="900000"/>
          </a:xfrm>
        </p:spPr>
        <p:txBody>
          <a:bodyPr/>
          <a:lstStyle/>
          <a:p>
            <a:r>
              <a:rPr lang="de-CH" dirty="0"/>
              <a:t>Operational </a:t>
            </a:r>
            <a:r>
              <a:rPr lang="de-CH" dirty="0" err="1"/>
              <a:t>principle</a:t>
            </a:r>
            <a:r>
              <a:rPr lang="de-CH" dirty="0"/>
              <a:t> </a:t>
            </a:r>
            <a:r>
              <a:rPr lang="de-CH" dirty="0" err="1"/>
              <a:t>of</a:t>
            </a:r>
            <a:r>
              <a:rPr lang="de-CH" dirty="0"/>
              <a:t> </a:t>
            </a:r>
            <a:r>
              <a:rPr lang="de-CH" dirty="0" err="1"/>
              <a:t>the</a:t>
            </a:r>
            <a:r>
              <a:rPr lang="de-CH" dirty="0"/>
              <a:t> </a:t>
            </a:r>
            <a:r>
              <a:rPr lang="de-CH" dirty="0" err="1"/>
              <a:t>sensor</a:t>
            </a:r>
            <a:r>
              <a:rPr lang="de-CH" dirty="0"/>
              <a:t>!</a:t>
            </a:r>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8F039987-0BC5-4753-9A7E-3FA3EECBCB9E}"/>
                  </a:ext>
                </a:extLst>
              </p:cNvPr>
              <p:cNvSpPr>
                <a:spLocks noGrp="1"/>
              </p:cNvSpPr>
              <p:nvPr>
                <p:ph idx="1"/>
              </p:nvPr>
            </p:nvSpPr>
            <p:spPr>
              <a:xfrm>
                <a:off x="383582" y="1215125"/>
                <a:ext cx="4604935" cy="4877750"/>
              </a:xfrm>
            </p:spPr>
            <p:txBody>
              <a:bodyPr/>
              <a:lstStyle/>
              <a:p>
                <a:r>
                  <a:rPr lang="de-CH" dirty="0"/>
                  <a:t>Measure </a:t>
                </a:r>
                <a:r>
                  <a:rPr lang="de-CH" dirty="0" err="1"/>
                  <a:t>the</a:t>
                </a:r>
                <a:r>
                  <a:rPr lang="de-CH" dirty="0"/>
                  <a:t> </a:t>
                </a:r>
                <a:r>
                  <a:rPr lang="de-CH" dirty="0" err="1"/>
                  <a:t>voltage</a:t>
                </a:r>
                <a:r>
                  <a:rPr lang="de-CH" dirty="0"/>
                  <a:t> </a:t>
                </a:r>
                <a:r>
                  <a:rPr lang="de-CH" dirty="0" err="1"/>
                  <a:t>between</a:t>
                </a:r>
                <a:r>
                  <a:rPr lang="de-CH" dirty="0"/>
                  <a:t> </a:t>
                </a:r>
                <a:r>
                  <a:rPr lang="de-CH" dirty="0" err="1"/>
                  <a:t>points</a:t>
                </a:r>
                <a:r>
                  <a:rPr lang="de-CH" dirty="0"/>
                  <a:t> A and B!</a:t>
                </a:r>
              </a:p>
              <a:p>
                <a:pPr marL="0" indent="0">
                  <a:buNone/>
                </a:pPr>
                <a:endParaRPr lang="de-CH" dirty="0"/>
              </a:p>
              <a:p>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𝑉</m:t>
                        </m:r>
                      </m:e>
                      <m:sub>
                        <m:r>
                          <a:rPr lang="en-US" b="0" i="1" dirty="0" smtClean="0">
                            <a:latin typeface="Cambria Math" panose="02040503050406030204" pitchFamily="18" charset="0"/>
                          </a:rPr>
                          <m:t>𝐼𝑁</m:t>
                        </m:r>
                        <m:r>
                          <a:rPr lang="en-US" b="0" i="1" dirty="0" smtClean="0">
                            <a:latin typeface="Cambria Math" panose="02040503050406030204" pitchFamily="18" charset="0"/>
                          </a:rPr>
                          <m:t>2</m:t>
                        </m:r>
                      </m:sub>
                    </m:sSub>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𝑉</m:t>
                        </m:r>
                      </m:e>
                      <m:sub>
                        <m:r>
                          <a:rPr lang="en-US" b="0" i="1" dirty="0" smtClean="0">
                            <a:latin typeface="Cambria Math" panose="02040503050406030204" pitchFamily="18" charset="0"/>
                          </a:rPr>
                          <m:t>𝐼𝑁</m:t>
                        </m:r>
                      </m:sub>
                    </m:sSub>
                    <m:r>
                      <a:rPr lang="en-US" b="0" i="1" dirty="0" smtClean="0">
                        <a:latin typeface="Cambria Math" panose="02040503050406030204" pitchFamily="18" charset="0"/>
                      </a:rPr>
                      <m:t>−</m:t>
                    </m:r>
                    <m:r>
                      <a:rPr lang="en-US" b="0" i="1" dirty="0" smtClean="0">
                        <a:latin typeface="Cambria Math" panose="02040503050406030204" pitchFamily="18" charset="0"/>
                      </a:rPr>
                      <m:t>𝐼</m:t>
                    </m:r>
                    <m:r>
                      <a:rPr lang="en-US" b="0" i="1" dirty="0" smtClean="0">
                        <a:latin typeface="Cambria Math" panose="02040503050406030204" pitchFamily="18" charset="0"/>
                      </a:rPr>
                      <m:t> (</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𝑅</m:t>
                        </m:r>
                      </m:e>
                      <m:sub>
                        <m:r>
                          <a:rPr lang="en-US" b="0" i="1" dirty="0" smtClean="0">
                            <a:latin typeface="Cambria Math" panose="02040503050406030204" pitchFamily="18" charset="0"/>
                          </a:rPr>
                          <m:t>𝑆</m:t>
                        </m:r>
                      </m:sub>
                    </m:sSub>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𝑅</m:t>
                        </m:r>
                      </m:e>
                      <m:sub>
                        <m:r>
                          <a:rPr lang="en-US" b="0" i="1" dirty="0" smtClean="0">
                            <a:latin typeface="Cambria Math" panose="02040503050406030204" pitchFamily="18" charset="0"/>
                          </a:rPr>
                          <m:t>𝑣𝑎𝑟</m:t>
                        </m:r>
                      </m:sub>
                    </m:sSub>
                    <m:r>
                      <a:rPr lang="en-US" b="0" i="1" dirty="0" smtClean="0">
                        <a:latin typeface="Cambria Math" panose="02040503050406030204" pitchFamily="18" charset="0"/>
                      </a:rPr>
                      <m:t>)</m:t>
                    </m:r>
                  </m:oMath>
                </a14:m>
                <a:endParaRPr lang="de-CH" dirty="0"/>
              </a:p>
              <a:p>
                <a:pPr marL="0" indent="0">
                  <a:buNone/>
                </a:pPr>
                <a:endParaRPr lang="de-CH" dirty="0"/>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𝐴𝐵</m:t>
                        </m:r>
                      </m:sub>
                    </m:sSub>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𝐼𝑁</m:t>
                        </m:r>
                        <m:r>
                          <a:rPr lang="en-US" b="0" i="1" smtClean="0">
                            <a:latin typeface="Cambria Math" panose="02040503050406030204" pitchFamily="18" charset="0"/>
                          </a:rPr>
                          <m:t>2</m:t>
                        </m:r>
                      </m:sub>
                    </m:sSub>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𝑇</m:t>
                            </m:r>
                            <m:r>
                              <a:rPr lang="en-US" b="0" i="1" smtClean="0">
                                <a:latin typeface="Cambria Math" panose="02040503050406030204" pitchFamily="18" charset="0"/>
                              </a:rPr>
                              <m:t>1</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𝑣𝑎𝑟</m:t>
                                </m:r>
                                <m:r>
                                  <a:rPr lang="en-US" b="0" i="1" smtClean="0">
                                    <a:latin typeface="Cambria Math" panose="02040503050406030204" pitchFamily="18" charset="0"/>
                                  </a:rPr>
                                  <m:t>2</m:t>
                                </m:r>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𝑇</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𝑣𝑎𝑟</m:t>
                            </m:r>
                            <m:r>
                              <a:rPr lang="en-US" b="0" i="1" smtClean="0">
                                <a:latin typeface="Cambria Math" panose="02040503050406030204" pitchFamily="18" charset="0"/>
                              </a:rPr>
                              <m:t>1</m:t>
                            </m:r>
                          </m:sub>
                        </m:sSub>
                        <m:r>
                          <a:rPr lang="en-US" b="0" i="1" smtClean="0">
                            <a:latin typeface="Cambria Math" panose="02040503050406030204" pitchFamily="18" charset="0"/>
                          </a:rPr>
                          <m:t>)</m:t>
                        </m:r>
                      </m:num>
                      <m:den>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𝑇</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𝑇</m:t>
                            </m:r>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𝑣𝑎𝑟</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𝑣𝑎𝑟</m:t>
                            </m:r>
                          </m:sub>
                        </m:sSub>
                        <m:r>
                          <a:rPr lang="en-US" b="0" i="1" smtClean="0">
                            <a:latin typeface="Cambria Math" panose="02040503050406030204" pitchFamily="18" charset="0"/>
                          </a:rPr>
                          <m:t>)</m:t>
                        </m:r>
                      </m:den>
                    </m:f>
                  </m:oMath>
                </a14:m>
                <a:endParaRPr lang="de-CH" dirty="0"/>
              </a:p>
              <a:p>
                <a:pPr marL="0" indent="0">
                  <a:buNone/>
                </a:pPr>
                <a:endParaRPr lang="de-CH" dirty="0"/>
              </a:p>
              <a:p>
                <a:r>
                  <a:rPr lang="de-CH" dirty="0"/>
                  <a:t>So </a:t>
                </a:r>
                <a:r>
                  <a:rPr lang="de-CH" dirty="0" err="1"/>
                  <a:t>for</a:t>
                </a:r>
                <a:r>
                  <a:rPr lang="de-CH" dirty="0"/>
                  <a:t> </a:t>
                </a:r>
                <a:r>
                  <a:rPr lang="de-CH" dirty="0" err="1"/>
                  <a:t>the</a:t>
                </a:r>
                <a:r>
                  <a:rPr lang="de-CH" dirty="0"/>
                  <a:t> </a:t>
                </a:r>
                <a:r>
                  <a:rPr lang="de-CH" dirty="0" err="1"/>
                  <a:t>bridge</a:t>
                </a:r>
                <a:r>
                  <a:rPr lang="de-CH" dirty="0"/>
                  <a:t> </a:t>
                </a:r>
                <a:r>
                  <a:rPr lang="de-CH" dirty="0" err="1"/>
                  <a:t>to</a:t>
                </a:r>
                <a:r>
                  <a:rPr lang="de-CH" dirty="0"/>
                  <a:t> </a:t>
                </a:r>
                <a:r>
                  <a:rPr lang="de-CH" dirty="0" err="1"/>
                  <a:t>be</a:t>
                </a:r>
                <a:r>
                  <a:rPr lang="de-CH" dirty="0"/>
                  <a:t> </a:t>
                </a:r>
                <a:r>
                  <a:rPr lang="de-CH" dirty="0" err="1"/>
                  <a:t>balanced</a:t>
                </a:r>
                <a:r>
                  <a:rPr lang="de-CH"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𝐴𝐵</m:t>
                        </m:r>
                      </m:sub>
                    </m:sSub>
                  </m:oMath>
                </a14:m>
                <a:r>
                  <a:rPr lang="de-CH" dirty="0"/>
                  <a:t> = 0), </a:t>
                </a:r>
                <a:r>
                  <a:rPr lang="de-CH" dirty="0" err="1"/>
                  <a:t>the</a:t>
                </a:r>
                <a:r>
                  <a:rPr lang="de-CH" dirty="0"/>
                  <a:t> </a:t>
                </a:r>
                <a:r>
                  <a:rPr lang="de-CH" dirty="0" err="1"/>
                  <a:t>following</a:t>
                </a:r>
                <a:r>
                  <a:rPr lang="de-CH" dirty="0"/>
                  <a:t> </a:t>
                </a:r>
                <a:r>
                  <a:rPr lang="de-CH" dirty="0" err="1"/>
                  <a:t>has</a:t>
                </a:r>
                <a:r>
                  <a:rPr lang="de-CH" dirty="0"/>
                  <a:t> </a:t>
                </a:r>
                <a:r>
                  <a:rPr lang="de-CH" dirty="0" err="1"/>
                  <a:t>to</a:t>
                </a:r>
                <a:r>
                  <a:rPr lang="de-CH" dirty="0"/>
                  <a:t> </a:t>
                </a:r>
                <a:r>
                  <a:rPr lang="de-CH" dirty="0" err="1"/>
                  <a:t>be</a:t>
                </a:r>
                <a:r>
                  <a:rPr lang="de-CH" dirty="0"/>
                  <a:t> </a:t>
                </a:r>
                <a:r>
                  <a:rPr lang="de-CH" dirty="0" err="1"/>
                  <a:t>satisfied</a:t>
                </a:r>
                <a:r>
                  <a:rPr lang="de-CH" dirty="0"/>
                  <a:t>:</a:t>
                </a:r>
              </a:p>
              <a:p>
                <a:endParaRPr lang="de-CH" dirty="0"/>
              </a:p>
              <a:p>
                <a:pPr marL="0" indent="0">
                  <a:buNone/>
                </a:pPr>
                <a:r>
                  <a:rPr lang="de-CH" dirty="0"/>
                  <a:t>	 </a:t>
                </a:r>
                <a14:m>
                  <m:oMath xmlns:m="http://schemas.openxmlformats.org/officeDocument/2006/math">
                    <m:f>
                      <m:fPr>
                        <m:ctrlPr>
                          <a:rPr lang="de-CH"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𝑇</m:t>
                            </m:r>
                            <m:r>
                              <a:rPr lang="en-US" b="0" i="1" smtClean="0">
                                <a:latin typeface="Cambria Math" panose="02040503050406030204" pitchFamily="18" charset="0"/>
                              </a:rPr>
                              <m:t>1</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𝑇</m:t>
                            </m:r>
                            <m:r>
                              <a:rPr lang="en-US" b="0" i="1" smtClean="0">
                                <a:latin typeface="Cambria Math" panose="02040503050406030204" pitchFamily="18" charset="0"/>
                              </a:rPr>
                              <m:t>2</m:t>
                            </m:r>
                          </m:sub>
                        </m:sSub>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𝑣𝑎𝑟</m:t>
                            </m:r>
                            <m:r>
                              <a:rPr lang="en-US" b="0" i="1" smtClean="0">
                                <a:latin typeface="Cambria Math" panose="02040503050406030204" pitchFamily="18" charset="0"/>
                              </a:rPr>
                              <m:t>2</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𝑣𝑎𝑟</m:t>
                            </m:r>
                            <m:r>
                              <a:rPr lang="en-US" b="0" i="1" smtClean="0">
                                <a:latin typeface="Cambria Math" panose="02040503050406030204" pitchFamily="18" charset="0"/>
                              </a:rPr>
                              <m:t>1</m:t>
                            </m:r>
                          </m:sub>
                        </m:sSub>
                      </m:den>
                    </m:f>
                  </m:oMath>
                </a14:m>
                <a:endParaRPr lang="de-CH" dirty="0"/>
              </a:p>
              <a:p>
                <a:pPr marL="0" indent="0">
                  <a:buNone/>
                </a:pPr>
                <a:endParaRPr lang="de-CH" dirty="0"/>
              </a:p>
              <a:p>
                <a:endParaRPr lang="de-CH" dirty="0"/>
              </a:p>
              <a:p>
                <a:endParaRPr lang="de-CH" dirty="0"/>
              </a:p>
              <a:p>
                <a:pPr>
                  <a:buFontTx/>
                  <a:buChar char="-"/>
                </a:pPr>
                <a:endParaRPr lang="de-CH" dirty="0"/>
              </a:p>
            </p:txBody>
          </p:sp>
        </mc:Choice>
        <mc:Fallback>
          <p:sp>
            <p:nvSpPr>
              <p:cNvPr id="3" name="Inhaltsplatzhalter 2">
                <a:extLst>
                  <a:ext uri="{FF2B5EF4-FFF2-40B4-BE49-F238E27FC236}">
                    <a16:creationId xmlns:a16="http://schemas.microsoft.com/office/drawing/2014/main" id="{8F039987-0BC5-4753-9A7E-3FA3EECBCB9E}"/>
                  </a:ext>
                </a:extLst>
              </p:cNvPr>
              <p:cNvSpPr>
                <a:spLocks noGrp="1" noRot="1" noChangeAspect="1" noMove="1" noResize="1" noEditPoints="1" noAdjustHandles="1" noChangeArrowheads="1" noChangeShapeType="1" noTextEdit="1"/>
              </p:cNvSpPr>
              <p:nvPr>
                <p:ph idx="1"/>
              </p:nvPr>
            </p:nvSpPr>
            <p:spPr>
              <a:xfrm>
                <a:off x="383582" y="1215125"/>
                <a:ext cx="4604935" cy="4877750"/>
              </a:xfrm>
              <a:blipFill>
                <a:blip r:embed="rId2"/>
                <a:stretch>
                  <a:fillRect l="-2755" t="-1558" r="-2755"/>
                </a:stretch>
              </a:blipFill>
            </p:spPr>
            <p:txBody>
              <a:bodyPr/>
              <a:lstStyle/>
              <a:p>
                <a:r>
                  <a:rPr lang="en-CH">
                    <a:noFill/>
                  </a:rPr>
                  <a:t> </a:t>
                </a:r>
              </a:p>
            </p:txBody>
          </p:sp>
        </mc:Fallback>
      </mc:AlternateContent>
      <p:sp>
        <p:nvSpPr>
          <p:cNvPr id="4" name="Datumsplatzhalter 3">
            <a:extLst>
              <a:ext uri="{FF2B5EF4-FFF2-40B4-BE49-F238E27FC236}">
                <a16:creationId xmlns:a16="http://schemas.microsoft.com/office/drawing/2014/main" id="{0E5C9AAA-EE1E-4108-BF00-BDB560A7EF58}"/>
              </a:ext>
            </a:extLst>
          </p:cNvPr>
          <p:cNvSpPr>
            <a:spLocks noGrp="1"/>
          </p:cNvSpPr>
          <p:nvPr>
            <p:ph type="dt" sz="half" idx="10"/>
          </p:nvPr>
        </p:nvSpPr>
        <p:spPr/>
        <p:txBody>
          <a:bodyPr/>
          <a:lstStyle/>
          <a:p>
            <a:fld id="{688E238B-19C1-43CC-B369-032B8A600BC8}" type="datetime1">
              <a:rPr lang="de-CH" noProof="0" smtClean="0"/>
              <a:t>24.06.24</a:t>
            </a:fld>
            <a:endParaRPr lang="de-CH" noProof="0"/>
          </a:p>
        </p:txBody>
      </p:sp>
      <p:sp>
        <p:nvSpPr>
          <p:cNvPr id="6" name="Foliennummernplatzhalter 5">
            <a:extLst>
              <a:ext uri="{FF2B5EF4-FFF2-40B4-BE49-F238E27FC236}">
                <a16:creationId xmlns:a16="http://schemas.microsoft.com/office/drawing/2014/main" id="{C726B961-5611-4E48-81E9-C811AD8DD168}"/>
              </a:ext>
            </a:extLst>
          </p:cNvPr>
          <p:cNvSpPr>
            <a:spLocks noGrp="1"/>
          </p:cNvSpPr>
          <p:nvPr>
            <p:ph type="sldNum" sz="quarter" idx="12"/>
          </p:nvPr>
        </p:nvSpPr>
        <p:spPr/>
        <p:txBody>
          <a:bodyPr/>
          <a:lstStyle/>
          <a:p>
            <a:fld id="{5ACA52AF-F19D-405C-AD5F-7D94B96A5CC3}" type="slidenum">
              <a:rPr lang="de-CH" noProof="0" smtClean="0"/>
              <a:t>15</a:t>
            </a:fld>
            <a:endParaRPr lang="de-CH" noProof="0"/>
          </a:p>
        </p:txBody>
      </p:sp>
      <p:pic>
        <p:nvPicPr>
          <p:cNvPr id="12" name="Picture 11" descr="A diagram of a circuit&#10;&#10;Description automatically generated">
            <a:extLst>
              <a:ext uri="{FF2B5EF4-FFF2-40B4-BE49-F238E27FC236}">
                <a16:creationId xmlns:a16="http://schemas.microsoft.com/office/drawing/2014/main" id="{50108FE1-2CBE-0051-D0F2-86CB17349A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8517" y="765125"/>
            <a:ext cx="6819900" cy="4613278"/>
          </a:xfrm>
          <a:prstGeom prst="rect">
            <a:avLst/>
          </a:prstGeom>
        </p:spPr>
      </p:pic>
    </p:spTree>
    <p:extLst>
      <p:ext uri="{BB962C8B-B14F-4D97-AF65-F5344CB8AC3E}">
        <p14:creationId xmlns:p14="http://schemas.microsoft.com/office/powerpoint/2010/main" val="71027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50A74-6ED2-41B3-AD63-74F89C447FBB}"/>
              </a:ext>
            </a:extLst>
          </p:cNvPr>
          <p:cNvSpPr>
            <a:spLocks noGrp="1"/>
          </p:cNvSpPr>
          <p:nvPr>
            <p:ph type="title"/>
          </p:nvPr>
        </p:nvSpPr>
        <p:spPr/>
        <p:txBody>
          <a:bodyPr/>
          <a:lstStyle/>
          <a:p>
            <a:r>
              <a:rPr lang="de-CH" dirty="0"/>
              <a:t>First </a:t>
            </a:r>
            <a:r>
              <a:rPr lang="de-CH" dirty="0" err="1"/>
              <a:t>measurements</a:t>
            </a:r>
            <a:r>
              <a:rPr lang="de-CH" dirty="0"/>
              <a:t> </a:t>
            </a:r>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94792F61-F3A1-4E2C-B0EE-9742603FD08B}"/>
                  </a:ext>
                </a:extLst>
              </p:cNvPr>
              <p:cNvSpPr>
                <a:spLocks noGrp="1"/>
              </p:cNvSpPr>
              <p:nvPr>
                <p:ph idx="1"/>
              </p:nvPr>
            </p:nvSpPr>
            <p:spPr/>
            <p:txBody>
              <a:bodyPr/>
              <a:lstStyle/>
              <a:p>
                <a:pPr marL="285750" indent="-285750">
                  <a:buFont typeface="Arial" panose="020B0604020202020204" pitchFamily="34" charset="0"/>
                  <a:buChar char="•"/>
                </a:pPr>
                <a:r>
                  <a:rPr lang="de-DE" dirty="0"/>
                  <a:t>No </a:t>
                </a:r>
                <a:r>
                  <a:rPr lang="de-DE" dirty="0" err="1"/>
                  <a:t>knowledge</a:t>
                </a:r>
                <a:r>
                  <a:rPr lang="de-DE" dirty="0"/>
                  <a:t> </a:t>
                </a:r>
                <a:r>
                  <a:rPr lang="de-DE" dirty="0" err="1"/>
                  <a:t>about</a:t>
                </a:r>
                <a:r>
                  <a:rPr lang="de-DE" dirty="0"/>
                  <a:t> </a:t>
                </a:r>
                <a:r>
                  <a:rPr lang="de-DE" dirty="0" err="1"/>
                  <a:t>the</a:t>
                </a:r>
                <a:r>
                  <a:rPr lang="de-DE" dirty="0"/>
                  <a:t> </a:t>
                </a:r>
                <a:r>
                  <a:rPr lang="de-DE" dirty="0" err="1"/>
                  <a:t>thermistor‘s</a:t>
                </a:r>
                <a:r>
                  <a:rPr lang="de-DE" dirty="0"/>
                  <a:t> </a:t>
                </a:r>
                <a:r>
                  <a:rPr lang="de-DE" dirty="0" err="1"/>
                  <a:t>behaviour</a:t>
                </a:r>
                <a:r>
                  <a:rPr lang="de-DE" dirty="0"/>
                  <a:t> </a:t>
                </a:r>
              </a:p>
              <a:p>
                <a:pPr marL="0" indent="0">
                  <a:buNone/>
                </a:pPr>
                <a:r>
                  <a:rPr lang="de-DE" dirty="0"/>
                  <a:t>    </a:t>
                </a:r>
                <a:r>
                  <a:rPr lang="de-DE" dirty="0" err="1"/>
                  <a:t>under</a:t>
                </a:r>
                <a:r>
                  <a:rPr lang="de-DE" dirty="0"/>
                  <a:t> different </a:t>
                </a:r>
                <a:r>
                  <a:rPr lang="de-DE" dirty="0" err="1"/>
                  <a:t>currents</a:t>
                </a:r>
                <a:r>
                  <a:rPr lang="de-DE" dirty="0"/>
                  <a:t>.</a:t>
                </a:r>
              </a:p>
              <a:p>
                <a:pPr marL="0" indent="0">
                  <a:buNone/>
                </a:pPr>
                <a:endParaRPr lang="de-DE" dirty="0"/>
              </a:p>
              <a:p>
                <a:pPr marL="0" indent="0">
                  <a:buNone/>
                </a:pPr>
                <a:r>
                  <a:rPr lang="de-DE" dirty="0"/>
                  <a:t>  </a:t>
                </a:r>
                <a14:m>
                  <m:oMath xmlns:m="http://schemas.openxmlformats.org/officeDocument/2006/math">
                    <m:r>
                      <a:rPr lang="de-DE" i="1" smtClean="0">
                        <a:latin typeface="Cambria Math" panose="02040503050406030204" pitchFamily="18" charset="0"/>
                        <a:ea typeface="Cambria Math" panose="02040503050406030204" pitchFamily="18" charset="0"/>
                      </a:rPr>
                      <m:t>=&gt;</m:t>
                    </m:r>
                    <m:r>
                      <a:rPr lang="en-US" b="0" i="1" smtClean="0">
                        <a:latin typeface="Cambria Math" panose="02040503050406030204" pitchFamily="18" charset="0"/>
                        <a:ea typeface="Cambria Math" panose="02040503050406030204" pitchFamily="18" charset="0"/>
                      </a:rPr>
                      <m:t>  </m:t>
                    </m:r>
                  </m:oMath>
                </a14:m>
                <a:r>
                  <a:rPr lang="de-DE" dirty="0"/>
                  <a:t> determining  I-T </a:t>
                </a:r>
                <a:r>
                  <a:rPr lang="de-DE" dirty="0" err="1"/>
                  <a:t>dependance</a:t>
                </a:r>
                <a:endParaRPr lang="de-DE" dirty="0"/>
              </a:p>
              <a:p>
                <a:endParaRPr lang="de-DE" dirty="0"/>
              </a:p>
              <a:p>
                <a:endParaRPr lang="de-DE" dirty="0"/>
              </a:p>
              <a:p>
                <a:endParaRPr lang="de-CH" dirty="0"/>
              </a:p>
            </p:txBody>
          </p:sp>
        </mc:Choice>
        <mc:Fallback>
          <p:sp>
            <p:nvSpPr>
              <p:cNvPr id="3" name="Inhaltsplatzhalter 2">
                <a:extLst>
                  <a:ext uri="{FF2B5EF4-FFF2-40B4-BE49-F238E27FC236}">
                    <a16:creationId xmlns:a16="http://schemas.microsoft.com/office/drawing/2014/main" id="{94792F61-F3A1-4E2C-B0EE-9742603FD08B}"/>
                  </a:ext>
                </a:extLst>
              </p:cNvPr>
              <p:cNvSpPr>
                <a:spLocks noGrp="1" noRot="1" noChangeAspect="1" noMove="1" noResize="1" noEditPoints="1" noAdjustHandles="1" noChangeArrowheads="1" noChangeShapeType="1" noTextEdit="1"/>
              </p:cNvSpPr>
              <p:nvPr>
                <p:ph idx="1"/>
              </p:nvPr>
            </p:nvSpPr>
            <p:spPr>
              <a:blipFill>
                <a:blip r:embed="rId2"/>
                <a:stretch>
                  <a:fillRect l="-1182" t="-1626"/>
                </a:stretch>
              </a:blipFill>
            </p:spPr>
            <p:txBody>
              <a:bodyPr/>
              <a:lstStyle/>
              <a:p>
                <a:r>
                  <a:rPr lang="en-CH">
                    <a:noFill/>
                  </a:rPr>
                  <a:t> </a:t>
                </a:r>
              </a:p>
            </p:txBody>
          </p:sp>
        </mc:Fallback>
      </mc:AlternateContent>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p:txBody>
          <a:bodyPr/>
          <a:lstStyle/>
          <a:p>
            <a:r>
              <a:rPr lang="de-CH" noProof="0"/>
              <a:t>27.06.24</a:t>
            </a:r>
            <a:endParaRPr lang="de-CH" noProof="0" dirty="0"/>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p:txBody>
          <a:bodyPr/>
          <a:lstStyle/>
          <a:p>
            <a:fld id="{5ACA52AF-F19D-405C-AD5F-7D94B96A5CC3}" type="slidenum">
              <a:rPr lang="de-CH" noProof="0" smtClean="0"/>
              <a:t>16</a:t>
            </a:fld>
            <a:endParaRPr lang="de-CH" noProof="0"/>
          </a:p>
        </p:txBody>
      </p:sp>
      <p:pic>
        <p:nvPicPr>
          <p:cNvPr id="7" name="Picture 6" descr="A diagram of a circuit&#10;&#10;Description automatically generated">
            <a:extLst>
              <a:ext uri="{FF2B5EF4-FFF2-40B4-BE49-F238E27FC236}">
                <a16:creationId xmlns:a16="http://schemas.microsoft.com/office/drawing/2014/main" id="{06C7C385-45D4-E874-F329-D9EE8DF531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8476" y="213458"/>
            <a:ext cx="4986681" cy="3136783"/>
          </a:xfrm>
          <a:prstGeom prst="rect">
            <a:avLst/>
          </a:prstGeom>
        </p:spPr>
      </p:pic>
      <p:pic>
        <p:nvPicPr>
          <p:cNvPr id="10" name="Picture 9" descr="A circuit board with wires&#10;&#10;Description automatically generated">
            <a:extLst>
              <a:ext uri="{FF2B5EF4-FFF2-40B4-BE49-F238E27FC236}">
                <a16:creationId xmlns:a16="http://schemas.microsoft.com/office/drawing/2014/main" id="{105EDDA6-F36C-289E-66CC-93F1F1AAD4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2437" y="3350241"/>
            <a:ext cx="4182377" cy="3136783"/>
          </a:xfrm>
          <a:prstGeom prst="rect">
            <a:avLst/>
          </a:prstGeom>
        </p:spPr>
      </p:pic>
    </p:spTree>
    <p:extLst>
      <p:ext uri="{BB962C8B-B14F-4D97-AF65-F5344CB8AC3E}">
        <p14:creationId xmlns:p14="http://schemas.microsoft.com/office/powerpoint/2010/main" val="180465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146BF-5658-3500-B6EF-A7B87E0842D9}"/>
              </a:ext>
            </a:extLst>
          </p:cNvPr>
          <p:cNvSpPr>
            <a:spLocks noGrp="1"/>
          </p:cNvSpPr>
          <p:nvPr>
            <p:ph type="title"/>
          </p:nvPr>
        </p:nvSpPr>
        <p:spPr/>
        <p:txBody>
          <a:bodyPr/>
          <a:lstStyle/>
          <a:p>
            <a:endParaRPr lang="en-CH" dirty="0"/>
          </a:p>
        </p:txBody>
      </p:sp>
      <p:pic>
        <p:nvPicPr>
          <p:cNvPr id="8" name="Content Placeholder 7" descr="A graph with red lines&#10;&#10;Description automatically generated">
            <a:extLst>
              <a:ext uri="{FF2B5EF4-FFF2-40B4-BE49-F238E27FC236}">
                <a16:creationId xmlns:a16="http://schemas.microsoft.com/office/drawing/2014/main" id="{4481D40C-E89E-6408-315B-C8D79A9B57F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78739" y="0"/>
            <a:ext cx="4285006" cy="3213754"/>
          </a:xfrm>
        </p:spPr>
      </p:pic>
      <p:sp>
        <p:nvSpPr>
          <p:cNvPr id="4" name="Date Placeholder 3">
            <a:extLst>
              <a:ext uri="{FF2B5EF4-FFF2-40B4-BE49-F238E27FC236}">
                <a16:creationId xmlns:a16="http://schemas.microsoft.com/office/drawing/2014/main" id="{87E67D3A-EDFC-9CEA-E70A-1E83DBE2587C}"/>
              </a:ext>
            </a:extLst>
          </p:cNvPr>
          <p:cNvSpPr>
            <a:spLocks noGrp="1"/>
          </p:cNvSpPr>
          <p:nvPr>
            <p:ph type="dt" sz="half" idx="10"/>
          </p:nvPr>
        </p:nvSpPr>
        <p:spPr/>
        <p:txBody>
          <a:bodyPr/>
          <a:lstStyle/>
          <a:p>
            <a:fld id="{11B96697-4585-4368-989A-16003D150648}" type="datetime1">
              <a:rPr lang="de-CH" noProof="0" smtClean="0"/>
              <a:t>26.06.24</a:t>
            </a:fld>
            <a:endParaRPr lang="de-CH" noProof="0"/>
          </a:p>
        </p:txBody>
      </p:sp>
      <p:sp>
        <p:nvSpPr>
          <p:cNvPr id="6" name="Slide Number Placeholder 5">
            <a:extLst>
              <a:ext uri="{FF2B5EF4-FFF2-40B4-BE49-F238E27FC236}">
                <a16:creationId xmlns:a16="http://schemas.microsoft.com/office/drawing/2014/main" id="{02279AE5-4F4F-6D02-4DBD-CDBA1DC96F2C}"/>
              </a:ext>
            </a:extLst>
          </p:cNvPr>
          <p:cNvSpPr>
            <a:spLocks noGrp="1"/>
          </p:cNvSpPr>
          <p:nvPr>
            <p:ph type="sldNum" sz="quarter" idx="12"/>
          </p:nvPr>
        </p:nvSpPr>
        <p:spPr/>
        <p:txBody>
          <a:bodyPr/>
          <a:lstStyle/>
          <a:p>
            <a:fld id="{5ACA52AF-F19D-405C-AD5F-7D94B96A5CC3}" type="slidenum">
              <a:rPr lang="de-CH" noProof="0" smtClean="0"/>
              <a:t>17</a:t>
            </a:fld>
            <a:endParaRPr lang="de-CH" noProof="0"/>
          </a:p>
        </p:txBody>
      </p:sp>
      <p:pic>
        <p:nvPicPr>
          <p:cNvPr id="12" name="Picture 11" descr="A graph with red and blue dots&#10;&#10;Description automatically generated">
            <a:extLst>
              <a:ext uri="{FF2B5EF4-FFF2-40B4-BE49-F238E27FC236}">
                <a16:creationId xmlns:a16="http://schemas.microsoft.com/office/drawing/2014/main" id="{8752FA10-E238-7988-6EB9-9A124A0D24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8739" y="3121077"/>
            <a:ext cx="4285006" cy="3213755"/>
          </a:xfrm>
          <a:prstGeom prst="rect">
            <a:avLst/>
          </a:prstGeom>
        </p:spPr>
      </p:pic>
      <p:pic>
        <p:nvPicPr>
          <p:cNvPr id="14" name="Picture 13" descr="A graph of a curve&#10;&#10;Description automatically generated">
            <a:extLst>
              <a:ext uri="{FF2B5EF4-FFF2-40B4-BE49-F238E27FC236}">
                <a16:creationId xmlns:a16="http://schemas.microsoft.com/office/drawing/2014/main" id="{A6839093-CE30-7D7B-6E87-8DE594686F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4215" y="3195888"/>
            <a:ext cx="4285006" cy="3213755"/>
          </a:xfrm>
          <a:prstGeom prst="rect">
            <a:avLst/>
          </a:prstGeom>
        </p:spPr>
      </p:pic>
      <p:pic>
        <p:nvPicPr>
          <p:cNvPr id="16" name="Picture 15" descr="A graph with red dots&#10;&#10;Description automatically generated">
            <a:extLst>
              <a:ext uri="{FF2B5EF4-FFF2-40B4-BE49-F238E27FC236}">
                <a16:creationId xmlns:a16="http://schemas.microsoft.com/office/drawing/2014/main" id="{8E7D83E9-438E-E1F6-3F26-6BB4B702DB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34215" y="47468"/>
            <a:ext cx="4285006" cy="3213754"/>
          </a:xfrm>
          <a:prstGeom prst="rect">
            <a:avLst/>
          </a:prstGeom>
        </p:spPr>
      </p:pic>
    </p:spTree>
    <p:extLst>
      <p:ext uri="{BB962C8B-B14F-4D97-AF65-F5344CB8AC3E}">
        <p14:creationId xmlns:p14="http://schemas.microsoft.com/office/powerpoint/2010/main" val="1309254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50A74-6ED2-41B3-AD63-74F89C447FBB}"/>
              </a:ext>
            </a:extLst>
          </p:cNvPr>
          <p:cNvSpPr>
            <a:spLocks noGrp="1"/>
          </p:cNvSpPr>
          <p:nvPr>
            <p:ph type="title"/>
          </p:nvPr>
        </p:nvSpPr>
        <p:spPr/>
        <p:txBody>
          <a:bodyPr/>
          <a:lstStyle/>
          <a:p>
            <a:r>
              <a:rPr lang="de-CH" dirty="0"/>
              <a:t>Building </a:t>
            </a:r>
            <a:r>
              <a:rPr lang="de-CH" dirty="0" err="1"/>
              <a:t>the</a:t>
            </a:r>
            <a:r>
              <a:rPr lang="de-CH" dirty="0"/>
              <a:t> </a:t>
            </a:r>
            <a:r>
              <a:rPr lang="de-CH" dirty="0" err="1"/>
              <a:t>encasings</a:t>
            </a:r>
            <a:endParaRPr lang="de-CH" dirty="0"/>
          </a:p>
        </p:txBody>
      </p:sp>
      <p:sp>
        <p:nvSpPr>
          <p:cNvPr id="3" name="Inhaltsplatzhalter 2">
            <a:extLst>
              <a:ext uri="{FF2B5EF4-FFF2-40B4-BE49-F238E27FC236}">
                <a16:creationId xmlns:a16="http://schemas.microsoft.com/office/drawing/2014/main" id="{94792F61-F3A1-4E2C-B0EE-9742603FD08B}"/>
              </a:ext>
            </a:extLst>
          </p:cNvPr>
          <p:cNvSpPr>
            <a:spLocks noGrp="1"/>
          </p:cNvSpPr>
          <p:nvPr>
            <p:ph idx="1"/>
          </p:nvPr>
        </p:nvSpPr>
        <p:spPr/>
        <p:txBody>
          <a:bodyPr/>
          <a:lstStyle/>
          <a:p>
            <a:pPr marL="0" indent="0">
              <a:buNone/>
            </a:pPr>
            <a:endParaRPr lang="de-DE" dirty="0"/>
          </a:p>
          <a:p>
            <a:endParaRPr lang="de-DE" dirty="0"/>
          </a:p>
          <a:p>
            <a:pPr marL="0" indent="0">
              <a:buNone/>
            </a:pPr>
            <a:endParaRPr lang="de-DE" dirty="0"/>
          </a:p>
          <a:p>
            <a:endParaRPr lang="de-DE" dirty="0"/>
          </a:p>
          <a:p>
            <a:endParaRPr lang="de-DE" dirty="0"/>
          </a:p>
          <a:p>
            <a:endParaRPr lang="de-CH" dirty="0"/>
          </a:p>
        </p:txBody>
      </p:sp>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p:txBody>
          <a:bodyPr/>
          <a:lstStyle/>
          <a:p>
            <a:r>
              <a:rPr lang="de-CH" noProof="0" dirty="0"/>
              <a:t>27.06.24</a:t>
            </a:r>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p:txBody>
          <a:bodyPr/>
          <a:lstStyle/>
          <a:p>
            <a:fld id="{5ACA52AF-F19D-405C-AD5F-7D94B96A5CC3}" type="slidenum">
              <a:rPr lang="de-CH" noProof="0" smtClean="0"/>
              <a:t>18</a:t>
            </a:fld>
            <a:endParaRPr lang="de-CH" noProof="0"/>
          </a:p>
        </p:txBody>
      </p:sp>
      <p:pic>
        <p:nvPicPr>
          <p:cNvPr id="7" name="Picture 6" descr="A metal object with holes&#10;&#10;Description automatically generated">
            <a:extLst>
              <a:ext uri="{FF2B5EF4-FFF2-40B4-BE49-F238E27FC236}">
                <a16:creationId xmlns:a16="http://schemas.microsoft.com/office/drawing/2014/main" id="{226A03F0-56EB-4CA8-641B-4E6191ECBC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837" y="765125"/>
            <a:ext cx="3994484" cy="2995863"/>
          </a:xfrm>
          <a:prstGeom prst="rect">
            <a:avLst/>
          </a:prstGeom>
        </p:spPr>
      </p:pic>
      <p:pic>
        <p:nvPicPr>
          <p:cNvPr id="9" name="Picture 8" descr="A black and red wire&#10;&#10;Description automatically generated">
            <a:extLst>
              <a:ext uri="{FF2B5EF4-FFF2-40B4-BE49-F238E27FC236}">
                <a16:creationId xmlns:a16="http://schemas.microsoft.com/office/drawing/2014/main" id="{516D7C88-7170-E6C7-99AC-A409FF14B7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1207" y="710351"/>
            <a:ext cx="3994485" cy="2995864"/>
          </a:xfrm>
          <a:prstGeom prst="rect">
            <a:avLst/>
          </a:prstGeom>
        </p:spPr>
      </p:pic>
      <p:pic>
        <p:nvPicPr>
          <p:cNvPr id="11" name="Picture 10" descr="A black and white device with a transparent tube&#10;&#10;Description automatically generated">
            <a:extLst>
              <a:ext uri="{FF2B5EF4-FFF2-40B4-BE49-F238E27FC236}">
                <a16:creationId xmlns:a16="http://schemas.microsoft.com/office/drawing/2014/main" id="{6AF6B178-DB61-8542-65EB-0C30F61942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7339" y="3812767"/>
            <a:ext cx="3994484" cy="2995863"/>
          </a:xfrm>
          <a:prstGeom prst="rect">
            <a:avLst/>
          </a:prstGeom>
        </p:spPr>
      </p:pic>
    </p:spTree>
    <p:extLst>
      <p:ext uri="{BB962C8B-B14F-4D97-AF65-F5344CB8AC3E}">
        <p14:creationId xmlns:p14="http://schemas.microsoft.com/office/powerpoint/2010/main" val="366561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50A74-6ED2-41B3-AD63-74F89C447FBB}"/>
              </a:ext>
            </a:extLst>
          </p:cNvPr>
          <p:cNvSpPr>
            <a:spLocks noGrp="1"/>
          </p:cNvSpPr>
          <p:nvPr>
            <p:ph type="title"/>
          </p:nvPr>
        </p:nvSpPr>
        <p:spPr/>
        <p:txBody>
          <a:bodyPr/>
          <a:lstStyle/>
          <a:p>
            <a:endParaRPr lang="de-CH" dirty="0"/>
          </a:p>
        </p:txBody>
      </p:sp>
      <p:sp>
        <p:nvSpPr>
          <p:cNvPr id="3" name="Inhaltsplatzhalter 2">
            <a:extLst>
              <a:ext uri="{FF2B5EF4-FFF2-40B4-BE49-F238E27FC236}">
                <a16:creationId xmlns:a16="http://schemas.microsoft.com/office/drawing/2014/main" id="{94792F61-F3A1-4E2C-B0EE-9742603FD08B}"/>
              </a:ext>
            </a:extLst>
          </p:cNvPr>
          <p:cNvSpPr>
            <a:spLocks noGrp="1"/>
          </p:cNvSpPr>
          <p:nvPr>
            <p:ph idx="1"/>
          </p:nvPr>
        </p:nvSpPr>
        <p:spPr/>
        <p:txBody>
          <a:bodyPr/>
          <a:lstStyle/>
          <a:p>
            <a:endParaRPr lang="de-DE" dirty="0"/>
          </a:p>
          <a:p>
            <a:endParaRPr lang="de-DE" dirty="0"/>
          </a:p>
          <a:p>
            <a:endParaRPr lang="de-DE" dirty="0"/>
          </a:p>
          <a:p>
            <a:endParaRPr lang="de-DE" dirty="0"/>
          </a:p>
          <a:p>
            <a:endParaRPr lang="de-CH" dirty="0"/>
          </a:p>
        </p:txBody>
      </p:sp>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p:txBody>
          <a:bodyPr/>
          <a:lstStyle/>
          <a:p>
            <a:r>
              <a:rPr lang="de-CH" noProof="0"/>
              <a:t>27.06.24</a:t>
            </a:r>
            <a:endParaRPr lang="de-CH" noProof="0" dirty="0"/>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p:txBody>
          <a:bodyPr/>
          <a:lstStyle/>
          <a:p>
            <a:fld id="{5ACA52AF-F19D-405C-AD5F-7D94B96A5CC3}" type="slidenum">
              <a:rPr lang="de-CH" noProof="0" smtClean="0"/>
              <a:t>19</a:t>
            </a:fld>
            <a:endParaRPr lang="de-CH" noProof="0"/>
          </a:p>
        </p:txBody>
      </p:sp>
      <p:pic>
        <p:nvPicPr>
          <p:cNvPr id="7" name="Picture 6" descr="A couple of cylindrical objects with wires on a white table&#10;&#10;Description automatically generated">
            <a:extLst>
              <a:ext uri="{FF2B5EF4-FFF2-40B4-BE49-F238E27FC236}">
                <a16:creationId xmlns:a16="http://schemas.microsoft.com/office/drawing/2014/main" id="{C633A9BC-B518-BA4F-A17D-948B557FAE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7346" y="260350"/>
            <a:ext cx="8349459" cy="6262094"/>
          </a:xfrm>
          <a:prstGeom prst="rect">
            <a:avLst/>
          </a:prstGeom>
        </p:spPr>
      </p:pic>
    </p:spTree>
    <p:extLst>
      <p:ext uri="{BB962C8B-B14F-4D97-AF65-F5344CB8AC3E}">
        <p14:creationId xmlns:p14="http://schemas.microsoft.com/office/powerpoint/2010/main" val="3414767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50A74-6ED2-41B3-AD63-74F89C447FBB}"/>
              </a:ext>
            </a:extLst>
          </p:cNvPr>
          <p:cNvSpPr>
            <a:spLocks noGrp="1"/>
          </p:cNvSpPr>
          <p:nvPr>
            <p:ph type="title"/>
          </p:nvPr>
        </p:nvSpPr>
        <p:spPr/>
        <p:txBody>
          <a:bodyPr/>
          <a:lstStyle/>
          <a:p>
            <a:r>
              <a:rPr lang="de-CH" dirty="0" err="1"/>
              <a:t>Overview</a:t>
            </a:r>
            <a:endParaRPr lang="de-CH" dirty="0"/>
          </a:p>
        </p:txBody>
      </p:sp>
      <p:sp>
        <p:nvSpPr>
          <p:cNvPr id="3" name="Inhaltsplatzhalter 2">
            <a:extLst>
              <a:ext uri="{FF2B5EF4-FFF2-40B4-BE49-F238E27FC236}">
                <a16:creationId xmlns:a16="http://schemas.microsoft.com/office/drawing/2014/main" id="{94792F61-F3A1-4E2C-B0EE-9742603FD08B}"/>
              </a:ext>
            </a:extLst>
          </p:cNvPr>
          <p:cNvSpPr>
            <a:spLocks noGrp="1"/>
          </p:cNvSpPr>
          <p:nvPr>
            <p:ph idx="1"/>
          </p:nvPr>
        </p:nvSpPr>
        <p:spPr/>
        <p:txBody>
          <a:bodyPr/>
          <a:lstStyle/>
          <a:p>
            <a:r>
              <a:rPr lang="de-DE" dirty="0"/>
              <a:t>Motivation </a:t>
            </a:r>
            <a:r>
              <a:rPr lang="de-DE" dirty="0" err="1"/>
              <a:t>behind</a:t>
            </a:r>
            <a:r>
              <a:rPr lang="de-DE" dirty="0"/>
              <a:t> </a:t>
            </a:r>
            <a:r>
              <a:rPr lang="de-DE" dirty="0" err="1"/>
              <a:t>using</a:t>
            </a:r>
            <a:r>
              <a:rPr lang="de-DE" dirty="0"/>
              <a:t> a </a:t>
            </a:r>
            <a:r>
              <a:rPr lang="de-DE" dirty="0" err="1"/>
              <a:t>new</a:t>
            </a:r>
            <a:r>
              <a:rPr lang="de-DE" dirty="0"/>
              <a:t> </a:t>
            </a:r>
            <a:r>
              <a:rPr lang="de-DE" dirty="0" err="1"/>
              <a:t>sensor</a:t>
            </a:r>
            <a:r>
              <a:rPr lang="de-DE" dirty="0"/>
              <a:t>.</a:t>
            </a:r>
          </a:p>
          <a:p>
            <a:r>
              <a:rPr lang="de-DE" dirty="0"/>
              <a:t>Physics </a:t>
            </a:r>
            <a:r>
              <a:rPr lang="de-DE" dirty="0" err="1"/>
              <a:t>behind</a:t>
            </a:r>
            <a:r>
              <a:rPr lang="de-DE" dirty="0"/>
              <a:t> </a:t>
            </a:r>
            <a:r>
              <a:rPr lang="de-DE" dirty="0" err="1"/>
              <a:t>humidity</a:t>
            </a:r>
            <a:r>
              <a:rPr lang="de-DE" dirty="0"/>
              <a:t> and thermal </a:t>
            </a:r>
            <a:r>
              <a:rPr lang="de-DE" dirty="0" err="1"/>
              <a:t>conduction</a:t>
            </a:r>
            <a:r>
              <a:rPr lang="de-DE" dirty="0"/>
              <a:t>.</a:t>
            </a:r>
          </a:p>
          <a:p>
            <a:r>
              <a:rPr lang="de-DE" dirty="0"/>
              <a:t>Working </a:t>
            </a:r>
            <a:r>
              <a:rPr lang="de-DE" dirty="0" err="1"/>
              <a:t>principles</a:t>
            </a:r>
            <a:r>
              <a:rPr lang="de-DE" dirty="0"/>
              <a:t> </a:t>
            </a:r>
            <a:r>
              <a:rPr lang="de-DE" dirty="0" err="1"/>
              <a:t>of</a:t>
            </a:r>
            <a:r>
              <a:rPr lang="de-DE" dirty="0"/>
              <a:t> negative </a:t>
            </a:r>
            <a:r>
              <a:rPr lang="de-DE" dirty="0" err="1"/>
              <a:t>temperature</a:t>
            </a:r>
            <a:r>
              <a:rPr lang="de-DE" dirty="0"/>
              <a:t> </a:t>
            </a:r>
            <a:r>
              <a:rPr lang="de-DE" dirty="0" err="1"/>
              <a:t>coefficient</a:t>
            </a:r>
            <a:r>
              <a:rPr lang="de-DE" dirty="0"/>
              <a:t> (NTC) </a:t>
            </a:r>
            <a:r>
              <a:rPr lang="de-DE" dirty="0" err="1"/>
              <a:t>thermistors</a:t>
            </a:r>
            <a:r>
              <a:rPr lang="de-DE" dirty="0"/>
              <a:t>, and </a:t>
            </a:r>
            <a:r>
              <a:rPr lang="de-DE" dirty="0" err="1"/>
              <a:t>the</a:t>
            </a:r>
            <a:r>
              <a:rPr lang="de-DE" dirty="0"/>
              <a:t> </a:t>
            </a:r>
            <a:r>
              <a:rPr lang="de-DE" dirty="0" err="1"/>
              <a:t>sensor</a:t>
            </a:r>
            <a:r>
              <a:rPr lang="de-DE" dirty="0"/>
              <a:t>.</a:t>
            </a:r>
          </a:p>
          <a:p>
            <a:r>
              <a:rPr lang="de-DE" dirty="0" err="1"/>
              <a:t>Measurements</a:t>
            </a:r>
            <a:r>
              <a:rPr lang="de-DE" dirty="0"/>
              <a:t> and </a:t>
            </a:r>
            <a:r>
              <a:rPr lang="de-DE" dirty="0" err="1"/>
              <a:t>results</a:t>
            </a:r>
            <a:r>
              <a:rPr lang="de-DE" dirty="0"/>
              <a:t>.</a:t>
            </a:r>
          </a:p>
          <a:p>
            <a:r>
              <a:rPr lang="de-DE" dirty="0" err="1"/>
              <a:t>Discussion</a:t>
            </a:r>
            <a:r>
              <a:rPr lang="de-DE" dirty="0"/>
              <a:t> and </a:t>
            </a:r>
            <a:r>
              <a:rPr lang="de-DE" dirty="0" err="1"/>
              <a:t>future</a:t>
            </a:r>
            <a:r>
              <a:rPr lang="de-DE" dirty="0"/>
              <a:t> R&amp;D </a:t>
            </a:r>
            <a:r>
              <a:rPr lang="de-DE" dirty="0" err="1"/>
              <a:t>ideas</a:t>
            </a:r>
            <a:r>
              <a:rPr lang="de-DE" dirty="0"/>
              <a:t>.</a:t>
            </a:r>
          </a:p>
          <a:p>
            <a:endParaRPr lang="de-DE" dirty="0"/>
          </a:p>
          <a:p>
            <a:endParaRPr lang="de-DE" dirty="0"/>
          </a:p>
          <a:p>
            <a:endParaRPr lang="de-DE" dirty="0"/>
          </a:p>
          <a:p>
            <a:endParaRPr lang="de-DE" dirty="0"/>
          </a:p>
          <a:p>
            <a:endParaRPr lang="de-CH" dirty="0"/>
          </a:p>
        </p:txBody>
      </p:sp>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p:txBody>
          <a:bodyPr/>
          <a:lstStyle/>
          <a:p>
            <a:r>
              <a:rPr lang="de-CH" noProof="0" dirty="0"/>
              <a:t>27.06.24</a:t>
            </a:r>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p:txBody>
          <a:bodyPr/>
          <a:lstStyle/>
          <a:p>
            <a:fld id="{5ACA52AF-F19D-405C-AD5F-7D94B96A5CC3}" type="slidenum">
              <a:rPr lang="de-CH" noProof="0" smtClean="0"/>
              <a:t>2</a:t>
            </a:fld>
            <a:endParaRPr lang="de-CH" noProof="0"/>
          </a:p>
        </p:txBody>
      </p:sp>
    </p:spTree>
    <p:extLst>
      <p:ext uri="{BB962C8B-B14F-4D97-AF65-F5344CB8AC3E}">
        <p14:creationId xmlns:p14="http://schemas.microsoft.com/office/powerpoint/2010/main" val="31640861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50A74-6ED2-41B3-AD63-74F89C447FBB}"/>
              </a:ext>
            </a:extLst>
          </p:cNvPr>
          <p:cNvSpPr>
            <a:spLocks noGrp="1"/>
          </p:cNvSpPr>
          <p:nvPr>
            <p:ph type="title"/>
          </p:nvPr>
        </p:nvSpPr>
        <p:spPr/>
        <p:txBody>
          <a:bodyPr/>
          <a:lstStyle/>
          <a:p>
            <a:r>
              <a:rPr lang="de-CH" dirty="0"/>
              <a:t>Building </a:t>
            </a:r>
            <a:r>
              <a:rPr lang="de-CH" dirty="0" err="1"/>
              <a:t>the</a:t>
            </a:r>
            <a:r>
              <a:rPr lang="de-CH" dirty="0"/>
              <a:t> Wheatstone </a:t>
            </a:r>
            <a:r>
              <a:rPr lang="de-CH" dirty="0" err="1"/>
              <a:t>bridge</a:t>
            </a:r>
            <a:r>
              <a:rPr lang="de-CH" dirty="0"/>
              <a:t>!</a:t>
            </a:r>
          </a:p>
        </p:txBody>
      </p:sp>
      <p:sp>
        <p:nvSpPr>
          <p:cNvPr id="3" name="Inhaltsplatzhalter 2">
            <a:extLst>
              <a:ext uri="{FF2B5EF4-FFF2-40B4-BE49-F238E27FC236}">
                <a16:creationId xmlns:a16="http://schemas.microsoft.com/office/drawing/2014/main" id="{94792F61-F3A1-4E2C-B0EE-9742603FD08B}"/>
              </a:ext>
            </a:extLst>
          </p:cNvPr>
          <p:cNvSpPr>
            <a:spLocks noGrp="1"/>
          </p:cNvSpPr>
          <p:nvPr>
            <p:ph idx="1"/>
          </p:nvPr>
        </p:nvSpPr>
        <p:spPr/>
        <p:txBody>
          <a:bodyPr/>
          <a:lstStyle/>
          <a:p>
            <a:endParaRPr lang="de-DE" dirty="0"/>
          </a:p>
          <a:p>
            <a:endParaRPr lang="de-DE" dirty="0"/>
          </a:p>
          <a:p>
            <a:endParaRPr lang="de-DE" dirty="0"/>
          </a:p>
          <a:p>
            <a:endParaRPr lang="de-DE" dirty="0"/>
          </a:p>
          <a:p>
            <a:endParaRPr lang="de-CH" dirty="0"/>
          </a:p>
        </p:txBody>
      </p:sp>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p:txBody>
          <a:bodyPr/>
          <a:lstStyle/>
          <a:p>
            <a:r>
              <a:rPr lang="de-CH" noProof="0" dirty="0"/>
              <a:t>27.06.24</a:t>
            </a:r>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p:txBody>
          <a:bodyPr/>
          <a:lstStyle/>
          <a:p>
            <a:fld id="{5ACA52AF-F19D-405C-AD5F-7D94B96A5CC3}" type="slidenum">
              <a:rPr lang="de-CH" noProof="0" smtClean="0"/>
              <a:t>20</a:t>
            </a:fld>
            <a:endParaRPr lang="de-CH" noProof="0"/>
          </a:p>
        </p:txBody>
      </p:sp>
      <p:pic>
        <p:nvPicPr>
          <p:cNvPr id="7" name="Picture 6" descr="A diagram of a circuit&#10;&#10;Description automatically generated">
            <a:extLst>
              <a:ext uri="{FF2B5EF4-FFF2-40B4-BE49-F238E27FC236}">
                <a16:creationId xmlns:a16="http://schemas.microsoft.com/office/drawing/2014/main" id="{D9A8AD83-10F9-5C03-542A-51865030B2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40" y="983306"/>
            <a:ext cx="5954859" cy="4680000"/>
          </a:xfrm>
          <a:prstGeom prst="rect">
            <a:avLst/>
          </a:prstGeom>
        </p:spPr>
      </p:pic>
      <p:pic>
        <p:nvPicPr>
          <p:cNvPr id="9" name="Picture 8" descr="A circuit board with wires&#10;&#10;Description automatically generated">
            <a:extLst>
              <a:ext uri="{FF2B5EF4-FFF2-40B4-BE49-F238E27FC236}">
                <a16:creationId xmlns:a16="http://schemas.microsoft.com/office/drawing/2014/main" id="{7E923CF8-0382-D1B8-949E-3BB4E5B1E8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3803" y="404311"/>
            <a:ext cx="4349656" cy="5799542"/>
          </a:xfrm>
          <a:prstGeom prst="rect">
            <a:avLst/>
          </a:prstGeom>
        </p:spPr>
      </p:pic>
    </p:spTree>
    <p:extLst>
      <p:ext uri="{BB962C8B-B14F-4D97-AF65-F5344CB8AC3E}">
        <p14:creationId xmlns:p14="http://schemas.microsoft.com/office/powerpoint/2010/main" val="2339647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50A74-6ED2-41B3-AD63-74F89C447FBB}"/>
              </a:ext>
            </a:extLst>
          </p:cNvPr>
          <p:cNvSpPr>
            <a:spLocks noGrp="1"/>
          </p:cNvSpPr>
          <p:nvPr>
            <p:ph type="title"/>
          </p:nvPr>
        </p:nvSpPr>
        <p:spPr/>
        <p:txBody>
          <a:bodyPr/>
          <a:lstStyle/>
          <a:p>
            <a:endParaRPr lang="de-CH" dirty="0"/>
          </a:p>
        </p:txBody>
      </p:sp>
      <p:sp>
        <p:nvSpPr>
          <p:cNvPr id="3" name="Inhaltsplatzhalter 2">
            <a:extLst>
              <a:ext uri="{FF2B5EF4-FFF2-40B4-BE49-F238E27FC236}">
                <a16:creationId xmlns:a16="http://schemas.microsoft.com/office/drawing/2014/main" id="{94792F61-F3A1-4E2C-B0EE-9742603FD08B}"/>
              </a:ext>
            </a:extLst>
          </p:cNvPr>
          <p:cNvSpPr>
            <a:spLocks noGrp="1"/>
          </p:cNvSpPr>
          <p:nvPr>
            <p:ph idx="1"/>
          </p:nvPr>
        </p:nvSpPr>
        <p:spPr/>
        <p:txBody>
          <a:bodyPr/>
          <a:lstStyle/>
          <a:p>
            <a:endParaRPr lang="de-DE" dirty="0"/>
          </a:p>
          <a:p>
            <a:endParaRPr lang="de-DE" dirty="0"/>
          </a:p>
          <a:p>
            <a:endParaRPr lang="de-DE" dirty="0"/>
          </a:p>
          <a:p>
            <a:endParaRPr lang="de-DE" dirty="0"/>
          </a:p>
          <a:p>
            <a:endParaRPr lang="de-CH" dirty="0"/>
          </a:p>
        </p:txBody>
      </p:sp>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p:txBody>
          <a:bodyPr/>
          <a:lstStyle/>
          <a:p>
            <a:r>
              <a:rPr lang="de-CH" noProof="0" dirty="0"/>
              <a:t>27.06.24</a:t>
            </a:r>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p:txBody>
          <a:bodyPr/>
          <a:lstStyle/>
          <a:p>
            <a:fld id="{5ACA52AF-F19D-405C-AD5F-7D94B96A5CC3}" type="slidenum">
              <a:rPr lang="de-CH" noProof="0" smtClean="0"/>
              <a:t>21</a:t>
            </a:fld>
            <a:endParaRPr lang="de-CH" noProof="0"/>
          </a:p>
        </p:txBody>
      </p:sp>
      <p:pic>
        <p:nvPicPr>
          <p:cNvPr id="8" name="Picture 7" descr="A blue pipe with a pressure gauge&#10;&#10;Description automatically generated">
            <a:extLst>
              <a:ext uri="{FF2B5EF4-FFF2-40B4-BE49-F238E27FC236}">
                <a16:creationId xmlns:a16="http://schemas.microsoft.com/office/drawing/2014/main" id="{FDCE1D10-BE8A-8220-9A6A-A09BD38464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18432" y="1139776"/>
            <a:ext cx="5445125" cy="4083844"/>
          </a:xfrm>
          <a:prstGeom prst="rect">
            <a:avLst/>
          </a:prstGeom>
        </p:spPr>
      </p:pic>
      <p:pic>
        <p:nvPicPr>
          <p:cNvPr id="11" name="Picture 10" descr="A measuring device on a metal pole&#10;&#10;Description automatically generated">
            <a:extLst>
              <a:ext uri="{FF2B5EF4-FFF2-40B4-BE49-F238E27FC236}">
                <a16:creationId xmlns:a16="http://schemas.microsoft.com/office/drawing/2014/main" id="{D4FCE16F-35D8-CCD4-02A7-CA82CB6E21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709206" y="1139776"/>
            <a:ext cx="5445127" cy="4083845"/>
          </a:xfrm>
          <a:prstGeom prst="rect">
            <a:avLst/>
          </a:prstGeom>
        </p:spPr>
      </p:pic>
    </p:spTree>
    <p:extLst>
      <p:ext uri="{BB962C8B-B14F-4D97-AF65-F5344CB8AC3E}">
        <p14:creationId xmlns:p14="http://schemas.microsoft.com/office/powerpoint/2010/main" val="42633060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50A74-6ED2-41B3-AD63-74F89C447FBB}"/>
              </a:ext>
            </a:extLst>
          </p:cNvPr>
          <p:cNvSpPr>
            <a:spLocks noGrp="1"/>
          </p:cNvSpPr>
          <p:nvPr>
            <p:ph type="title"/>
          </p:nvPr>
        </p:nvSpPr>
        <p:spPr/>
        <p:txBody>
          <a:bodyPr/>
          <a:lstStyle/>
          <a:p>
            <a:r>
              <a:rPr lang="de-CH" dirty="0"/>
              <a:t>The </a:t>
            </a:r>
            <a:r>
              <a:rPr lang="de-CH" dirty="0" err="1"/>
              <a:t>first</a:t>
            </a:r>
            <a:r>
              <a:rPr lang="de-CH" dirty="0"/>
              <a:t> </a:t>
            </a:r>
            <a:r>
              <a:rPr lang="de-CH" dirty="0" err="1"/>
              <a:t>of</a:t>
            </a:r>
            <a:r>
              <a:rPr lang="de-CH" dirty="0"/>
              <a:t> </a:t>
            </a:r>
            <a:r>
              <a:rPr lang="de-CH" dirty="0" err="1"/>
              <a:t>many</a:t>
            </a:r>
            <a:r>
              <a:rPr lang="de-CH" dirty="0"/>
              <a:t> </a:t>
            </a:r>
            <a:r>
              <a:rPr lang="de-CH" dirty="0" err="1"/>
              <a:t>boxes</a:t>
            </a:r>
            <a:r>
              <a:rPr lang="de-CH" dirty="0"/>
              <a:t> :D</a:t>
            </a:r>
          </a:p>
        </p:txBody>
      </p:sp>
      <p:sp>
        <p:nvSpPr>
          <p:cNvPr id="3" name="Inhaltsplatzhalter 2">
            <a:extLst>
              <a:ext uri="{FF2B5EF4-FFF2-40B4-BE49-F238E27FC236}">
                <a16:creationId xmlns:a16="http://schemas.microsoft.com/office/drawing/2014/main" id="{94792F61-F3A1-4E2C-B0EE-9742603FD08B}"/>
              </a:ext>
            </a:extLst>
          </p:cNvPr>
          <p:cNvSpPr>
            <a:spLocks noGrp="1"/>
          </p:cNvSpPr>
          <p:nvPr>
            <p:ph idx="1"/>
          </p:nvPr>
        </p:nvSpPr>
        <p:spPr/>
        <p:txBody>
          <a:bodyPr/>
          <a:lstStyle/>
          <a:p>
            <a:pPr marL="0" indent="0">
              <a:buNone/>
            </a:pPr>
            <a:endParaRPr lang="de-DE" dirty="0"/>
          </a:p>
          <a:p>
            <a:endParaRPr lang="de-DE" dirty="0"/>
          </a:p>
          <a:p>
            <a:endParaRPr lang="de-CH" dirty="0"/>
          </a:p>
        </p:txBody>
      </p:sp>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p:txBody>
          <a:bodyPr/>
          <a:lstStyle/>
          <a:p>
            <a:r>
              <a:rPr lang="de-CH" noProof="0" dirty="0"/>
              <a:t>27.06.24</a:t>
            </a:r>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p:txBody>
          <a:bodyPr/>
          <a:lstStyle/>
          <a:p>
            <a:fld id="{5ACA52AF-F19D-405C-AD5F-7D94B96A5CC3}" type="slidenum">
              <a:rPr lang="de-CH" noProof="0" smtClean="0"/>
              <a:t>22</a:t>
            </a:fld>
            <a:endParaRPr lang="de-CH" noProof="0"/>
          </a:p>
        </p:txBody>
      </p:sp>
      <p:pic>
        <p:nvPicPr>
          <p:cNvPr id="7" name="Picture 6" descr="A machine on a table&#10;&#10;Description automatically generated">
            <a:extLst>
              <a:ext uri="{FF2B5EF4-FFF2-40B4-BE49-F238E27FC236}">
                <a16:creationId xmlns:a16="http://schemas.microsoft.com/office/drawing/2014/main" id="{1AB1CDB9-2647-4757-6724-BBEA267E71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837" y="1412875"/>
            <a:ext cx="4933857" cy="3700393"/>
          </a:xfrm>
          <a:prstGeom prst="rect">
            <a:avLst/>
          </a:prstGeom>
        </p:spPr>
      </p:pic>
      <p:pic>
        <p:nvPicPr>
          <p:cNvPr id="9" name="Picture 8" descr="A black box on a white table&#10;&#10;Description automatically generated">
            <a:extLst>
              <a:ext uri="{FF2B5EF4-FFF2-40B4-BE49-F238E27FC236}">
                <a16:creationId xmlns:a16="http://schemas.microsoft.com/office/drawing/2014/main" id="{5E4CBB4E-1902-83EB-F637-8CC268F983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370999"/>
            <a:ext cx="4989692" cy="3742269"/>
          </a:xfrm>
          <a:prstGeom prst="rect">
            <a:avLst/>
          </a:prstGeom>
        </p:spPr>
      </p:pic>
    </p:spTree>
    <p:extLst>
      <p:ext uri="{BB962C8B-B14F-4D97-AF65-F5344CB8AC3E}">
        <p14:creationId xmlns:p14="http://schemas.microsoft.com/office/powerpoint/2010/main" val="1914654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4792F61-F3A1-4E2C-B0EE-9742603FD08B}"/>
              </a:ext>
            </a:extLst>
          </p:cNvPr>
          <p:cNvSpPr>
            <a:spLocks noGrp="1"/>
          </p:cNvSpPr>
          <p:nvPr>
            <p:ph type="title"/>
          </p:nvPr>
        </p:nvSpPr>
        <p:spPr>
          <a:xfrm>
            <a:off x="731837" y="260351"/>
            <a:ext cx="10728325" cy="900000"/>
          </a:xfrm>
        </p:spPr>
        <p:txBody>
          <a:bodyPr anchor="t">
            <a:normAutofit/>
          </a:bodyPr>
          <a:lstStyle/>
          <a:p>
            <a:pPr marL="0" indent="0">
              <a:buNone/>
            </a:pPr>
            <a:endParaRPr lang="de-DE" dirty="0"/>
          </a:p>
          <a:p>
            <a:endParaRPr lang="de-DE" dirty="0"/>
          </a:p>
          <a:p>
            <a:endParaRPr lang="de-DE" dirty="0"/>
          </a:p>
          <a:p>
            <a:endParaRPr lang="de-DE" dirty="0"/>
          </a:p>
          <a:p>
            <a:endParaRPr lang="de-CH" dirty="0"/>
          </a:p>
        </p:txBody>
      </p:sp>
      <p:pic>
        <p:nvPicPr>
          <p:cNvPr id="8" name="Picture 7" descr="A close-up of a machine&#10;&#10;Description automatically generated">
            <a:extLst>
              <a:ext uri="{FF2B5EF4-FFF2-40B4-BE49-F238E27FC236}">
                <a16:creationId xmlns:a16="http://schemas.microsoft.com/office/drawing/2014/main" id="{25A56006-0AC7-6390-6768-88B9524D96A8}"/>
              </a:ext>
            </a:extLst>
          </p:cNvPr>
          <p:cNvPicPr>
            <a:picLocks noChangeAspect="1"/>
          </p:cNvPicPr>
          <p:nvPr/>
        </p:nvPicPr>
        <p:blipFill rotWithShape="1">
          <a:blip r:embed="rId2">
            <a:extLst>
              <a:ext uri="{28A0092B-C50C-407E-A947-70E740481C1C}">
                <a14:useLocalDpi xmlns:a14="http://schemas.microsoft.com/office/drawing/2010/main" val="0"/>
              </a:ext>
            </a:extLst>
          </a:blip>
          <a:srcRect t="13698" r="1" b="28139"/>
          <a:stretch/>
        </p:blipFill>
        <p:spPr>
          <a:xfrm>
            <a:off x="731837" y="1160351"/>
            <a:ext cx="10728325" cy="4680000"/>
          </a:xfrm>
          <a:prstGeom prst="rect">
            <a:avLst/>
          </a:prstGeom>
          <a:noFill/>
        </p:spPr>
      </p:pic>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a:xfrm>
            <a:off x="10473692" y="6522444"/>
            <a:ext cx="612000" cy="216000"/>
          </a:xfrm>
        </p:spPr>
        <p:txBody>
          <a:bodyPr anchor="ctr">
            <a:normAutofit/>
          </a:bodyPr>
          <a:lstStyle/>
          <a:p>
            <a:pPr>
              <a:spcAft>
                <a:spcPts val="600"/>
              </a:spcAft>
            </a:pPr>
            <a:r>
              <a:rPr lang="de-CH" noProof="0" dirty="0"/>
              <a:t>27.06.24</a:t>
            </a:r>
            <a:endParaRPr lang="de-CH" noProof="0"/>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a:xfrm>
            <a:off x="11137585" y="6522444"/>
            <a:ext cx="322577" cy="216000"/>
          </a:xfrm>
        </p:spPr>
        <p:txBody>
          <a:bodyPr anchor="ctr">
            <a:normAutofit/>
          </a:bodyPr>
          <a:lstStyle/>
          <a:p>
            <a:pPr>
              <a:spcAft>
                <a:spcPts val="600"/>
              </a:spcAft>
            </a:pPr>
            <a:fld id="{5ACA52AF-F19D-405C-AD5F-7D94B96A5CC3}" type="slidenum">
              <a:rPr lang="de-CH" noProof="0" smtClean="0"/>
              <a:pPr>
                <a:spcAft>
                  <a:spcPts val="600"/>
                </a:spcAft>
              </a:pPr>
              <a:t>23</a:t>
            </a:fld>
            <a:endParaRPr lang="de-CH" noProof="0"/>
          </a:p>
        </p:txBody>
      </p:sp>
    </p:spTree>
    <p:extLst>
      <p:ext uri="{BB962C8B-B14F-4D97-AF65-F5344CB8AC3E}">
        <p14:creationId xmlns:p14="http://schemas.microsoft.com/office/powerpoint/2010/main" val="42795853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4792F61-F3A1-4E2C-B0EE-9742603FD08B}"/>
              </a:ext>
            </a:extLst>
          </p:cNvPr>
          <p:cNvSpPr>
            <a:spLocks noGrp="1"/>
          </p:cNvSpPr>
          <p:nvPr>
            <p:ph type="title"/>
          </p:nvPr>
        </p:nvSpPr>
        <p:spPr>
          <a:xfrm>
            <a:off x="731837" y="260351"/>
            <a:ext cx="10728325" cy="900000"/>
          </a:xfrm>
        </p:spPr>
        <p:txBody>
          <a:bodyPr anchor="t">
            <a:normAutofit/>
          </a:bodyPr>
          <a:lstStyle/>
          <a:p>
            <a:endParaRPr lang="de-DE" dirty="0"/>
          </a:p>
          <a:p>
            <a:endParaRPr lang="de-DE" dirty="0"/>
          </a:p>
          <a:p>
            <a:endParaRPr lang="de-DE" dirty="0"/>
          </a:p>
          <a:p>
            <a:endParaRPr lang="de-DE" dirty="0"/>
          </a:p>
          <a:p>
            <a:endParaRPr lang="de-CH" dirty="0"/>
          </a:p>
        </p:txBody>
      </p:sp>
      <p:pic>
        <p:nvPicPr>
          <p:cNvPr id="7" name="Picture 6" descr="A plastic tube with wires connected to it&#10;&#10;Description automatically generated">
            <a:extLst>
              <a:ext uri="{FF2B5EF4-FFF2-40B4-BE49-F238E27FC236}">
                <a16:creationId xmlns:a16="http://schemas.microsoft.com/office/drawing/2014/main" id="{60F9AFAA-41B5-27BF-96B1-8A856B4FB673}"/>
              </a:ext>
            </a:extLst>
          </p:cNvPr>
          <p:cNvPicPr>
            <a:picLocks noChangeAspect="1"/>
          </p:cNvPicPr>
          <p:nvPr/>
        </p:nvPicPr>
        <p:blipFill rotWithShape="1">
          <a:blip r:embed="rId2">
            <a:extLst>
              <a:ext uri="{28A0092B-C50C-407E-A947-70E740481C1C}">
                <a14:useLocalDpi xmlns:a14="http://schemas.microsoft.com/office/drawing/2010/main" val="0"/>
              </a:ext>
            </a:extLst>
          </a:blip>
          <a:srcRect t="24185" r="1" b="17652"/>
          <a:stretch/>
        </p:blipFill>
        <p:spPr>
          <a:xfrm>
            <a:off x="731837" y="1412875"/>
            <a:ext cx="10728325" cy="4680000"/>
          </a:xfrm>
          <a:prstGeom prst="rect">
            <a:avLst/>
          </a:prstGeom>
          <a:noFill/>
        </p:spPr>
      </p:pic>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a:xfrm>
            <a:off x="10473692" y="6522444"/>
            <a:ext cx="612000" cy="216000"/>
          </a:xfrm>
        </p:spPr>
        <p:txBody>
          <a:bodyPr anchor="ctr">
            <a:normAutofit/>
          </a:bodyPr>
          <a:lstStyle/>
          <a:p>
            <a:pPr>
              <a:spcAft>
                <a:spcPts val="600"/>
              </a:spcAft>
            </a:pPr>
            <a:r>
              <a:rPr lang="de-CH" noProof="0" dirty="0"/>
              <a:t>27.06.24</a:t>
            </a:r>
            <a:endParaRPr lang="de-CH" noProof="0"/>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a:xfrm>
            <a:off x="11137585" y="6522444"/>
            <a:ext cx="322577" cy="216000"/>
          </a:xfrm>
        </p:spPr>
        <p:txBody>
          <a:bodyPr anchor="ctr">
            <a:normAutofit/>
          </a:bodyPr>
          <a:lstStyle/>
          <a:p>
            <a:pPr>
              <a:spcAft>
                <a:spcPts val="600"/>
              </a:spcAft>
            </a:pPr>
            <a:fld id="{5ACA52AF-F19D-405C-AD5F-7D94B96A5CC3}" type="slidenum">
              <a:rPr lang="de-CH" noProof="0" smtClean="0"/>
              <a:pPr>
                <a:spcAft>
                  <a:spcPts val="600"/>
                </a:spcAft>
              </a:pPr>
              <a:t>24</a:t>
            </a:fld>
            <a:endParaRPr lang="de-CH" noProof="0"/>
          </a:p>
        </p:txBody>
      </p:sp>
    </p:spTree>
    <p:extLst>
      <p:ext uri="{BB962C8B-B14F-4D97-AF65-F5344CB8AC3E}">
        <p14:creationId xmlns:p14="http://schemas.microsoft.com/office/powerpoint/2010/main" val="19132286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4792F61-F3A1-4E2C-B0EE-9742603FD08B}"/>
              </a:ext>
            </a:extLst>
          </p:cNvPr>
          <p:cNvSpPr>
            <a:spLocks noGrp="1"/>
          </p:cNvSpPr>
          <p:nvPr>
            <p:ph type="title"/>
          </p:nvPr>
        </p:nvSpPr>
        <p:spPr>
          <a:xfrm>
            <a:off x="731837" y="260351"/>
            <a:ext cx="10728325" cy="900000"/>
          </a:xfrm>
        </p:spPr>
        <p:txBody>
          <a:bodyPr anchor="t">
            <a:normAutofit/>
          </a:bodyPr>
          <a:lstStyle/>
          <a:p>
            <a:endParaRPr lang="de-DE" dirty="0"/>
          </a:p>
          <a:p>
            <a:endParaRPr lang="de-DE" dirty="0"/>
          </a:p>
          <a:p>
            <a:endParaRPr lang="de-DE" dirty="0"/>
          </a:p>
          <a:p>
            <a:endParaRPr lang="de-DE" dirty="0"/>
          </a:p>
          <a:p>
            <a:endParaRPr lang="de-CH" dirty="0"/>
          </a:p>
        </p:txBody>
      </p:sp>
      <p:pic>
        <p:nvPicPr>
          <p:cNvPr id="5" name="Picture 4" descr="A plastic container with wires and a metal cylinder&#10;&#10;Description automatically generated">
            <a:extLst>
              <a:ext uri="{FF2B5EF4-FFF2-40B4-BE49-F238E27FC236}">
                <a16:creationId xmlns:a16="http://schemas.microsoft.com/office/drawing/2014/main" id="{A6B873F2-7C9B-9758-AEB2-7035C64693DE}"/>
              </a:ext>
            </a:extLst>
          </p:cNvPr>
          <p:cNvPicPr>
            <a:picLocks noChangeAspect="1"/>
          </p:cNvPicPr>
          <p:nvPr/>
        </p:nvPicPr>
        <p:blipFill rotWithShape="1">
          <a:blip r:embed="rId2">
            <a:extLst>
              <a:ext uri="{28A0092B-C50C-407E-A947-70E740481C1C}">
                <a14:useLocalDpi xmlns:a14="http://schemas.microsoft.com/office/drawing/2010/main" val="0"/>
              </a:ext>
            </a:extLst>
          </a:blip>
          <a:srcRect t="24011" r="1" b="17826"/>
          <a:stretch/>
        </p:blipFill>
        <p:spPr>
          <a:xfrm>
            <a:off x="731837" y="1412875"/>
            <a:ext cx="10728325" cy="4680000"/>
          </a:xfrm>
          <a:prstGeom prst="rect">
            <a:avLst/>
          </a:prstGeom>
          <a:noFill/>
        </p:spPr>
      </p:pic>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a:xfrm>
            <a:off x="10473692" y="6522444"/>
            <a:ext cx="612000" cy="216000"/>
          </a:xfrm>
        </p:spPr>
        <p:txBody>
          <a:bodyPr anchor="ctr">
            <a:normAutofit/>
          </a:bodyPr>
          <a:lstStyle/>
          <a:p>
            <a:pPr>
              <a:spcAft>
                <a:spcPts val="600"/>
              </a:spcAft>
            </a:pPr>
            <a:r>
              <a:rPr lang="de-CH" noProof="0" dirty="0"/>
              <a:t>27.06.24</a:t>
            </a:r>
            <a:endParaRPr lang="de-CH" noProof="0"/>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a:xfrm>
            <a:off x="11137585" y="6522444"/>
            <a:ext cx="322577" cy="216000"/>
          </a:xfrm>
        </p:spPr>
        <p:txBody>
          <a:bodyPr anchor="ctr">
            <a:normAutofit/>
          </a:bodyPr>
          <a:lstStyle/>
          <a:p>
            <a:pPr>
              <a:spcAft>
                <a:spcPts val="600"/>
              </a:spcAft>
            </a:pPr>
            <a:fld id="{5ACA52AF-F19D-405C-AD5F-7D94B96A5CC3}" type="slidenum">
              <a:rPr lang="de-CH" noProof="0" smtClean="0"/>
              <a:pPr>
                <a:spcAft>
                  <a:spcPts val="600"/>
                </a:spcAft>
              </a:pPr>
              <a:t>25</a:t>
            </a:fld>
            <a:endParaRPr lang="de-CH" noProof="0"/>
          </a:p>
        </p:txBody>
      </p:sp>
    </p:spTree>
    <p:extLst>
      <p:ext uri="{BB962C8B-B14F-4D97-AF65-F5344CB8AC3E}">
        <p14:creationId xmlns:p14="http://schemas.microsoft.com/office/powerpoint/2010/main" val="1868736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50A74-6ED2-41B3-AD63-74F89C447FBB}"/>
              </a:ext>
            </a:extLst>
          </p:cNvPr>
          <p:cNvSpPr>
            <a:spLocks noGrp="1"/>
          </p:cNvSpPr>
          <p:nvPr>
            <p:ph type="title"/>
          </p:nvPr>
        </p:nvSpPr>
        <p:spPr/>
        <p:txBody>
          <a:bodyPr/>
          <a:lstStyle/>
          <a:p>
            <a:r>
              <a:rPr lang="de-CH" dirty="0" err="1"/>
              <a:t>Achieving</a:t>
            </a:r>
            <a:r>
              <a:rPr lang="de-CH" dirty="0"/>
              <a:t> </a:t>
            </a:r>
            <a:r>
              <a:rPr lang="de-CH" dirty="0" err="1"/>
              <a:t>constant</a:t>
            </a:r>
            <a:r>
              <a:rPr lang="de-CH" dirty="0"/>
              <a:t> RH </a:t>
            </a:r>
            <a:r>
              <a:rPr lang="de-CH" dirty="0" err="1"/>
              <a:t>values</a:t>
            </a:r>
            <a:r>
              <a:rPr lang="de-CH" dirty="0"/>
              <a:t> </a:t>
            </a:r>
            <a:r>
              <a:rPr lang="de-CH" dirty="0" err="1"/>
              <a:t>with</a:t>
            </a:r>
            <a:r>
              <a:rPr lang="de-CH" dirty="0"/>
              <a:t> </a:t>
            </a:r>
            <a:r>
              <a:rPr lang="de-CH" dirty="0" err="1"/>
              <a:t>various</a:t>
            </a:r>
            <a:r>
              <a:rPr lang="de-CH" dirty="0"/>
              <a:t> </a:t>
            </a:r>
            <a:r>
              <a:rPr lang="de-CH" dirty="0" err="1"/>
              <a:t>salts</a:t>
            </a:r>
            <a:endParaRPr lang="de-CH" dirty="0"/>
          </a:p>
        </p:txBody>
      </p:sp>
      <p:sp>
        <p:nvSpPr>
          <p:cNvPr id="3" name="Inhaltsplatzhalter 2">
            <a:extLst>
              <a:ext uri="{FF2B5EF4-FFF2-40B4-BE49-F238E27FC236}">
                <a16:creationId xmlns:a16="http://schemas.microsoft.com/office/drawing/2014/main" id="{94792F61-F3A1-4E2C-B0EE-9742603FD08B}"/>
              </a:ext>
            </a:extLst>
          </p:cNvPr>
          <p:cNvSpPr>
            <a:spLocks noGrp="1"/>
          </p:cNvSpPr>
          <p:nvPr>
            <p:ph idx="1"/>
          </p:nvPr>
        </p:nvSpPr>
        <p:spPr/>
        <p:txBody>
          <a:bodyPr/>
          <a:lstStyle/>
          <a:p>
            <a:pPr marL="285750" indent="-285750">
              <a:buFont typeface="Arial" panose="020B0604020202020204" pitchFamily="34" charset="0"/>
              <a:buChar char="•"/>
            </a:pPr>
            <a:r>
              <a:rPr lang="de-DE" dirty="0"/>
              <a:t>Goal: </a:t>
            </a:r>
            <a:r>
              <a:rPr lang="de-DE" dirty="0" err="1"/>
              <a:t>Calibration</a:t>
            </a:r>
            <a:r>
              <a:rPr lang="de-DE" dirty="0"/>
              <a:t> </a:t>
            </a:r>
            <a:r>
              <a:rPr lang="de-DE" dirty="0" err="1"/>
              <a:t>curve</a:t>
            </a:r>
            <a:r>
              <a:rPr lang="de-DE" dirty="0"/>
              <a:t> mV </a:t>
            </a:r>
            <a:r>
              <a:rPr lang="de-DE" dirty="0" err="1"/>
              <a:t>output</a:t>
            </a:r>
            <a:r>
              <a:rPr lang="de-DE" dirty="0"/>
              <a:t> vs. RH at a </a:t>
            </a:r>
            <a:r>
              <a:rPr lang="de-DE" dirty="0" err="1"/>
              <a:t>given</a:t>
            </a:r>
            <a:r>
              <a:rPr lang="de-DE" dirty="0"/>
              <a:t> </a:t>
            </a:r>
            <a:r>
              <a:rPr lang="de-DE" dirty="0" err="1"/>
              <a:t>Temperature</a:t>
            </a:r>
            <a:r>
              <a:rPr lang="de-DE" dirty="0"/>
              <a:t> !</a:t>
            </a:r>
          </a:p>
          <a:p>
            <a:pPr marL="0" indent="0">
              <a:buNone/>
            </a:pPr>
            <a:endParaRPr lang="de-DE" dirty="0"/>
          </a:p>
          <a:p>
            <a:pPr marL="285750" indent="-285750">
              <a:buFont typeface="Arial" panose="020B0604020202020204" pitchFamily="34" charset="0"/>
              <a:buChar char="•"/>
            </a:pPr>
            <a:r>
              <a:rPr lang="de-DE" dirty="0"/>
              <a:t>Problem: Need </a:t>
            </a:r>
            <a:r>
              <a:rPr lang="de-DE" dirty="0" err="1"/>
              <a:t>stable</a:t>
            </a:r>
            <a:r>
              <a:rPr lang="de-DE" dirty="0"/>
              <a:t> RH </a:t>
            </a:r>
            <a:r>
              <a:rPr lang="de-DE" dirty="0" err="1"/>
              <a:t>values</a:t>
            </a:r>
            <a:r>
              <a:rPr lang="de-DE" dirty="0"/>
              <a:t> </a:t>
            </a:r>
            <a:r>
              <a:rPr lang="de-DE" dirty="0">
                <a:sym typeface="Wingdings" pitchFamily="2" charset="2"/>
              </a:rPr>
              <a:t>:(</a:t>
            </a:r>
            <a:endParaRPr lang="de-DE" dirty="0"/>
          </a:p>
          <a:p>
            <a:pPr marL="0" indent="0">
              <a:buNone/>
            </a:pPr>
            <a:endParaRPr lang="de-DE" dirty="0"/>
          </a:p>
          <a:p>
            <a:pPr marL="285750" indent="-285750">
              <a:buFont typeface="Arial" panose="020B0604020202020204" pitchFamily="34" charset="0"/>
              <a:buChar char="•"/>
            </a:pPr>
            <a:r>
              <a:rPr lang="de-DE" dirty="0"/>
              <a:t>Solution: </a:t>
            </a:r>
            <a:r>
              <a:rPr lang="de-DE" dirty="0" err="1">
                <a:solidFill>
                  <a:srgbClr val="FF0000"/>
                </a:solidFill>
              </a:rPr>
              <a:t>Saturated</a:t>
            </a:r>
            <a:r>
              <a:rPr lang="de-DE" dirty="0"/>
              <a:t> </a:t>
            </a:r>
            <a:r>
              <a:rPr lang="de-DE" dirty="0" err="1"/>
              <a:t>solutions</a:t>
            </a:r>
            <a:r>
              <a:rPr lang="de-DE" dirty="0"/>
              <a:t> </a:t>
            </a:r>
            <a:r>
              <a:rPr lang="de-DE" dirty="0" err="1"/>
              <a:t>of</a:t>
            </a:r>
            <a:r>
              <a:rPr lang="de-DE" dirty="0"/>
              <a:t> </a:t>
            </a:r>
            <a:r>
              <a:rPr lang="de-DE" dirty="0" err="1"/>
              <a:t>salts</a:t>
            </a:r>
            <a:r>
              <a:rPr lang="de-DE" dirty="0"/>
              <a:t>!</a:t>
            </a:r>
          </a:p>
          <a:p>
            <a:pPr marL="825500" lvl="1" indent="-285750">
              <a:buFont typeface="Arial" panose="020B0604020202020204" pitchFamily="34" charset="0"/>
              <a:buChar char="•"/>
            </a:pPr>
            <a:r>
              <a:rPr lang="en-GB" dirty="0"/>
              <a:t>Each salt has a characteristic equilibrium vapour pressure at a given temperature. The salt will absorb water vapor from the air or release water vapor to the air until the partial pressure of the water vapor in the air reaches the equilibrium vapor pressure of the solution.</a:t>
            </a:r>
            <a:endParaRPr lang="de-DE" dirty="0"/>
          </a:p>
          <a:p>
            <a:pPr marL="1358900" lvl="2" indent="-285750">
              <a:buFont typeface="Arial" panose="020B0604020202020204" pitchFamily="34" charset="0"/>
              <a:buChar char="•"/>
            </a:pPr>
            <a:r>
              <a:rPr lang="de-DE" dirty="0"/>
              <a:t>Magnesium </a:t>
            </a:r>
            <a:r>
              <a:rPr lang="de-DE" dirty="0" err="1"/>
              <a:t>nitrate</a:t>
            </a:r>
            <a:r>
              <a:rPr lang="de-DE" dirty="0"/>
              <a:t> </a:t>
            </a:r>
            <a:r>
              <a:rPr lang="de-DE" dirty="0" err="1"/>
              <a:t>hexahydrate</a:t>
            </a:r>
            <a:r>
              <a:rPr lang="de-DE" dirty="0"/>
              <a:t>: ~55% RH at 25C</a:t>
            </a:r>
          </a:p>
          <a:p>
            <a:pPr marL="1358900" lvl="2" indent="-285750">
              <a:buFont typeface="Arial" panose="020B0604020202020204" pitchFamily="34" charset="0"/>
              <a:buChar char="•"/>
            </a:pPr>
            <a:r>
              <a:rPr lang="de-DE" dirty="0"/>
              <a:t>Magnesium </a:t>
            </a:r>
            <a:r>
              <a:rPr lang="de-DE" dirty="0" err="1"/>
              <a:t>chloride</a:t>
            </a:r>
            <a:r>
              <a:rPr lang="de-DE" dirty="0"/>
              <a:t>: ~33% RH at 25C</a:t>
            </a:r>
          </a:p>
          <a:p>
            <a:pPr marL="1358900" lvl="2" indent="-285750">
              <a:buFont typeface="Arial" panose="020B0604020202020204" pitchFamily="34" charset="0"/>
              <a:buChar char="•"/>
            </a:pPr>
            <a:r>
              <a:rPr lang="de-DE" dirty="0"/>
              <a:t>Sodium </a:t>
            </a:r>
            <a:r>
              <a:rPr lang="de-DE" dirty="0" err="1"/>
              <a:t>chloride</a:t>
            </a:r>
            <a:r>
              <a:rPr lang="de-DE" dirty="0"/>
              <a:t>: ~75% RH at 25C</a:t>
            </a:r>
          </a:p>
          <a:p>
            <a:pPr marL="539750" lvl="1" indent="0">
              <a:buNone/>
            </a:pPr>
            <a:endParaRPr lang="de-DE" dirty="0"/>
          </a:p>
          <a:p>
            <a:pPr marL="825500" lvl="1" indent="-285750">
              <a:buFont typeface="Arial" panose="020B0604020202020204" pitchFamily="34" charset="0"/>
              <a:buChar char="•"/>
            </a:pPr>
            <a:endParaRPr lang="de-DE" dirty="0"/>
          </a:p>
          <a:p>
            <a:pPr marL="825500" lvl="1" indent="-285750">
              <a:buFont typeface="Arial" panose="020B0604020202020204" pitchFamily="34" charset="0"/>
              <a:buChar char="•"/>
            </a:pPr>
            <a:endParaRPr lang="de-DE" dirty="0"/>
          </a:p>
          <a:p>
            <a:pPr marL="825500" lvl="1" indent="-285750">
              <a:buFont typeface="Arial" panose="020B0604020202020204" pitchFamily="34" charset="0"/>
              <a:buChar char="•"/>
            </a:pPr>
            <a:endParaRPr lang="de-DE" dirty="0"/>
          </a:p>
          <a:p>
            <a:pPr marL="0" indent="0">
              <a:buNone/>
            </a:pPr>
            <a:endParaRPr lang="de-DE" dirty="0"/>
          </a:p>
          <a:p>
            <a:pPr marL="285750" indent="-285750">
              <a:buFont typeface="Arial" panose="020B0604020202020204" pitchFamily="34" charset="0"/>
              <a:buChar char="•"/>
            </a:pPr>
            <a:endParaRPr lang="de-DE" dirty="0"/>
          </a:p>
          <a:p>
            <a:pPr marL="825500" lvl="1" indent="-285750">
              <a:buFont typeface="Arial" panose="020B0604020202020204" pitchFamily="34" charset="0"/>
              <a:buChar char="•"/>
            </a:pPr>
            <a:endParaRPr lang="de-DE" dirty="0"/>
          </a:p>
          <a:p>
            <a:pPr marL="285750" indent="-285750">
              <a:buFont typeface="Arial" panose="020B0604020202020204" pitchFamily="34" charset="0"/>
              <a:buChar char="•"/>
            </a:pPr>
            <a:endParaRPr lang="de-DE" dirty="0"/>
          </a:p>
          <a:p>
            <a:pPr marL="539750" lvl="1" indent="0">
              <a:buNone/>
            </a:pPr>
            <a:r>
              <a:rPr lang="de-DE" dirty="0"/>
              <a:t>	</a:t>
            </a:r>
          </a:p>
          <a:p>
            <a:pPr marL="285750" indent="-285750">
              <a:buFont typeface="Arial" panose="020B0604020202020204" pitchFamily="34" charset="0"/>
              <a:buChar char="•"/>
            </a:pPr>
            <a:endParaRPr lang="de-DE" dirty="0"/>
          </a:p>
          <a:p>
            <a:pPr marL="539750" lvl="1" indent="0">
              <a:buNone/>
            </a:pPr>
            <a:endParaRPr lang="de-DE" dirty="0"/>
          </a:p>
          <a:p>
            <a:pPr marL="825500" lvl="1" indent="-285750">
              <a:buFont typeface="Arial" panose="020B0604020202020204" pitchFamily="34" charset="0"/>
              <a:buChar char="•"/>
            </a:pPr>
            <a:endParaRPr lang="de-DE" dirty="0"/>
          </a:p>
          <a:p>
            <a:endParaRPr lang="de-DE" dirty="0"/>
          </a:p>
          <a:p>
            <a:endParaRPr lang="de-DE" dirty="0"/>
          </a:p>
          <a:p>
            <a:endParaRPr lang="de-CH" dirty="0"/>
          </a:p>
        </p:txBody>
      </p:sp>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p:txBody>
          <a:bodyPr/>
          <a:lstStyle/>
          <a:p>
            <a:r>
              <a:rPr lang="de-CH" noProof="0" dirty="0"/>
              <a:t>27.06.24</a:t>
            </a:r>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p:txBody>
          <a:bodyPr/>
          <a:lstStyle/>
          <a:p>
            <a:fld id="{5ACA52AF-F19D-405C-AD5F-7D94B96A5CC3}" type="slidenum">
              <a:rPr lang="de-CH" noProof="0" smtClean="0"/>
              <a:t>26</a:t>
            </a:fld>
            <a:endParaRPr lang="de-CH" noProof="0"/>
          </a:p>
        </p:txBody>
      </p:sp>
    </p:spTree>
    <p:extLst>
      <p:ext uri="{BB962C8B-B14F-4D97-AF65-F5344CB8AC3E}">
        <p14:creationId xmlns:p14="http://schemas.microsoft.com/office/powerpoint/2010/main" val="250482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50A74-6ED2-41B3-AD63-74F89C447FBB}"/>
              </a:ext>
            </a:extLst>
          </p:cNvPr>
          <p:cNvSpPr>
            <a:spLocks noGrp="1"/>
          </p:cNvSpPr>
          <p:nvPr>
            <p:ph type="title"/>
          </p:nvPr>
        </p:nvSpPr>
        <p:spPr/>
        <p:txBody>
          <a:bodyPr/>
          <a:lstStyle/>
          <a:p>
            <a:r>
              <a:rPr lang="de-CH" dirty="0" err="1"/>
              <a:t>Improvement</a:t>
            </a:r>
            <a:r>
              <a:rPr lang="de-CH" dirty="0"/>
              <a:t> </a:t>
            </a:r>
            <a:r>
              <a:rPr lang="de-CH" dirty="0" err="1"/>
              <a:t>ideas</a:t>
            </a:r>
            <a:r>
              <a:rPr lang="de-CH" dirty="0"/>
              <a:t> and </a:t>
            </a:r>
            <a:r>
              <a:rPr lang="de-CH" dirty="0" err="1"/>
              <a:t>future</a:t>
            </a:r>
            <a:r>
              <a:rPr lang="de-CH" dirty="0"/>
              <a:t> </a:t>
            </a:r>
            <a:r>
              <a:rPr lang="de-CH" dirty="0" err="1"/>
              <a:t>considerations</a:t>
            </a:r>
            <a:endParaRPr lang="de-CH" dirty="0"/>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94792F61-F3A1-4E2C-B0EE-9742603FD08B}"/>
                  </a:ext>
                </a:extLst>
              </p:cNvPr>
              <p:cNvSpPr>
                <a:spLocks noGrp="1"/>
              </p:cNvSpPr>
              <p:nvPr>
                <p:ph idx="1"/>
              </p:nvPr>
            </p:nvSpPr>
            <p:spPr/>
            <p:txBody>
              <a:bodyPr/>
              <a:lstStyle/>
              <a:p>
                <a:pPr marL="285750" indent="-285750">
                  <a:buFont typeface="Arial" panose="020B0604020202020204" pitchFamily="34" charset="0"/>
                  <a:buChar char="•"/>
                </a:pPr>
                <a:r>
                  <a:rPr lang="de-DE" dirty="0"/>
                  <a:t>Use an </a:t>
                </a:r>
                <a:r>
                  <a:rPr lang="de-DE" dirty="0" err="1"/>
                  <a:t>actual</a:t>
                </a:r>
                <a:r>
                  <a:rPr lang="de-DE" dirty="0"/>
                  <a:t> 0% RH </a:t>
                </a:r>
                <a:r>
                  <a:rPr lang="de-DE" dirty="0" err="1"/>
                  <a:t>calibration</a:t>
                </a:r>
                <a:r>
                  <a:rPr lang="de-DE" dirty="0"/>
                  <a:t> </a:t>
                </a:r>
                <a:r>
                  <a:rPr lang="de-DE" dirty="0" err="1"/>
                  <a:t>point</a:t>
                </a:r>
                <a:r>
                  <a:rPr lang="de-DE" dirty="0"/>
                  <a:t>.</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Try </a:t>
                </a:r>
                <a:r>
                  <a:rPr lang="de-DE" dirty="0" err="1"/>
                  <a:t>the</a:t>
                </a:r>
                <a:r>
                  <a:rPr lang="de-DE" dirty="0"/>
                  <a:t> </a:t>
                </a:r>
                <a:r>
                  <a:rPr lang="de-DE" dirty="0" err="1"/>
                  <a:t>measurement</a:t>
                </a:r>
                <a:r>
                  <a:rPr lang="de-DE" dirty="0"/>
                  <a:t> </a:t>
                </a:r>
                <a:r>
                  <a:rPr lang="de-DE" dirty="0" err="1"/>
                  <a:t>with</a:t>
                </a:r>
                <a:r>
                  <a:rPr lang="de-DE" dirty="0"/>
                  <a:t> 30kohm </a:t>
                </a:r>
                <a:r>
                  <a:rPr lang="de-DE" dirty="0" err="1"/>
                  <a:t>thermistors</a:t>
                </a:r>
                <a:endParaRPr lang="de-DE" dirty="0"/>
              </a:p>
              <a:p>
                <a:pPr marL="0" indent="0">
                  <a:buNone/>
                </a:pPr>
                <a:endParaRPr lang="de-DE" dirty="0"/>
              </a:p>
              <a:p>
                <a:pPr marL="285750" indent="-285750">
                  <a:buFont typeface="Arial" panose="020B0604020202020204" pitchFamily="34" charset="0"/>
                  <a:buChar char="•"/>
                </a:pPr>
                <a:r>
                  <a:rPr lang="de-DE" dirty="0"/>
                  <a:t>Try </a:t>
                </a:r>
                <a:r>
                  <a:rPr lang="de-DE" dirty="0" err="1"/>
                  <a:t>to</a:t>
                </a:r>
                <a:r>
                  <a:rPr lang="de-DE" dirty="0"/>
                  <a:t> </a:t>
                </a:r>
                <a:r>
                  <a:rPr lang="de-DE" dirty="0" err="1"/>
                  <a:t>calibrate</a:t>
                </a:r>
                <a:r>
                  <a:rPr lang="de-DE" dirty="0"/>
                  <a:t> (</a:t>
                </a:r>
                <a:r>
                  <a:rPr lang="de-DE" dirty="0" err="1"/>
                  <a:t>balance</a:t>
                </a:r>
                <a:r>
                  <a:rPr lang="de-DE" dirty="0"/>
                  <a:t> </a:t>
                </a:r>
                <a:r>
                  <a:rPr lang="de-DE" dirty="0" err="1"/>
                  <a:t>the</a:t>
                </a:r>
                <a:r>
                  <a:rPr lang="de-DE" dirty="0"/>
                  <a:t> </a:t>
                </a:r>
                <a:r>
                  <a:rPr lang="de-DE" dirty="0" err="1"/>
                  <a:t>bridge</a:t>
                </a:r>
                <a:r>
                  <a:rPr lang="de-DE" dirty="0"/>
                  <a:t>) and </a:t>
                </a:r>
                <a:r>
                  <a:rPr lang="de-DE" dirty="0" err="1"/>
                  <a:t>observe</a:t>
                </a:r>
                <a:r>
                  <a:rPr lang="de-DE" dirty="0"/>
                  <a:t> </a:t>
                </a:r>
                <a:r>
                  <a:rPr lang="de-DE" dirty="0" err="1"/>
                  <a:t>the</a:t>
                </a:r>
                <a:r>
                  <a:rPr lang="de-DE" dirty="0"/>
                  <a:t> </a:t>
                </a:r>
                <a:r>
                  <a:rPr lang="de-DE" dirty="0" err="1"/>
                  <a:t>effect</a:t>
                </a:r>
                <a:r>
                  <a:rPr lang="de-DE" dirty="0"/>
                  <a:t> at different </a:t>
                </a:r>
                <a:r>
                  <a:rPr lang="de-DE" dirty="0" err="1"/>
                  <a:t>temperatures</a:t>
                </a:r>
                <a:r>
                  <a:rPr lang="de-DE" dirty="0"/>
                  <a:t> </a:t>
                </a:r>
                <a:r>
                  <a:rPr lang="de-DE" dirty="0" err="1"/>
                  <a:t>of</a:t>
                </a:r>
                <a:r>
                  <a:rPr lang="de-DE" dirty="0"/>
                  <a:t> </a:t>
                </a:r>
                <a:r>
                  <a:rPr lang="de-DE" dirty="0" err="1"/>
                  <a:t>the</a:t>
                </a:r>
                <a:r>
                  <a:rPr lang="de-DE" dirty="0"/>
                  <a:t> </a:t>
                </a:r>
                <a:r>
                  <a:rPr lang="de-DE" dirty="0" err="1"/>
                  <a:t>thermistor</a:t>
                </a:r>
                <a:r>
                  <a:rPr lang="de-DE" dirty="0"/>
                  <a:t> (i.e. </a:t>
                </a:r>
                <a:r>
                  <a:rPr lang="de-DE" dirty="0" err="1"/>
                  <a:t>currents</a:t>
                </a:r>
                <a:r>
                  <a:rPr lang="de-DE" dirty="0"/>
                  <a:t>).</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Try </a:t>
                </a:r>
                <a:r>
                  <a:rPr lang="de-DE" dirty="0" err="1"/>
                  <a:t>using</a:t>
                </a:r>
                <a:r>
                  <a:rPr lang="de-DE" dirty="0"/>
                  <a:t> gas </a:t>
                </a:r>
                <a:r>
                  <a:rPr lang="de-DE" dirty="0" err="1"/>
                  <a:t>with</a:t>
                </a:r>
                <a:r>
                  <a:rPr lang="de-DE" dirty="0"/>
                  <a:t> a </a:t>
                </a:r>
                <a:r>
                  <a:rPr lang="de-DE" dirty="0" err="1"/>
                  <a:t>lower</a:t>
                </a:r>
                <a:r>
                  <a:rPr lang="de-DE" dirty="0"/>
                  <a:t> thermal </a:t>
                </a:r>
                <a:r>
                  <a:rPr lang="de-DE" dirty="0" err="1"/>
                  <a:t>conductivity</a:t>
                </a:r>
                <a:r>
                  <a:rPr lang="de-DE" dirty="0"/>
                  <a:t> </a:t>
                </a:r>
                <a14:m>
                  <m:oMath xmlns:m="http://schemas.openxmlformats.org/officeDocument/2006/math">
                    <m:r>
                      <a:rPr lang="en-US" b="0" i="1" smtClean="0">
                        <a:latin typeface="Cambria Math" panose="02040503050406030204" pitchFamily="18" charset="0"/>
                      </a:rPr>
                      <m:t>𝑘</m:t>
                    </m:r>
                    <m:r>
                      <a:rPr lang="en-US" b="0" i="0" smtClean="0">
                        <a:latin typeface="Cambria Math" panose="02040503050406030204" pitchFamily="18" charset="0"/>
                      </a:rPr>
                      <m:t>, </m:t>
                    </m:r>
                  </m:oMath>
                </a14:m>
                <a:r>
                  <a:rPr lang="de-DE" dirty="0" err="1"/>
                  <a:t>than</a:t>
                </a:r>
                <a:r>
                  <a:rPr lang="de-DE" dirty="0"/>
                  <a:t> </a:t>
                </a:r>
                <a:r>
                  <a:rPr lang="de-DE" dirty="0" err="1"/>
                  <a:t>that</a:t>
                </a:r>
                <a:r>
                  <a:rPr lang="de-DE" dirty="0"/>
                  <a:t> </a:t>
                </a:r>
                <a:r>
                  <a:rPr lang="de-DE" dirty="0" err="1"/>
                  <a:t>of</a:t>
                </a:r>
                <a:r>
                  <a:rPr lang="de-DE" dirty="0"/>
                  <a:t> </a:t>
                </a:r>
                <a:r>
                  <a:rPr lang="de-DE" dirty="0" err="1"/>
                  <a:t>nitrogen</a:t>
                </a:r>
                <a:r>
                  <a:rPr lang="de-DE" dirty="0"/>
                  <a:t>.</a:t>
                </a:r>
              </a:p>
              <a:p>
                <a:pPr marL="825500" lvl="1" indent="-285750">
                  <a:buFont typeface="Arial" panose="020B0604020202020204" pitchFamily="34" charset="0"/>
                  <a:buChar char="•"/>
                </a:pPr>
                <a:r>
                  <a:rPr lang="de-DE" dirty="0"/>
                  <a:t>This </a:t>
                </a:r>
                <a:r>
                  <a:rPr lang="de-DE" dirty="0" err="1"/>
                  <a:t>should</a:t>
                </a:r>
                <a:r>
                  <a:rPr lang="de-DE" dirty="0"/>
                  <a:t> </a:t>
                </a:r>
                <a:r>
                  <a:rPr lang="de-DE" dirty="0" err="1"/>
                  <a:t>increase</a:t>
                </a:r>
                <a:r>
                  <a:rPr lang="de-DE" dirty="0"/>
                  <a:t> </a:t>
                </a:r>
                <a14:m>
                  <m:oMath xmlns:m="http://schemas.openxmlformats.org/officeDocument/2006/math">
                    <m:r>
                      <m:rPr>
                        <m:sty m:val="p"/>
                      </m:rP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oMath>
                </a14:m>
                <a:r>
                  <a:rPr lang="de-DE" dirty="0"/>
                  <a:t>, </a:t>
                </a:r>
                <a:r>
                  <a:rPr lang="de-DE" dirty="0" err="1"/>
                  <a:t>which</a:t>
                </a:r>
                <a:r>
                  <a:rPr lang="de-DE" dirty="0"/>
                  <a:t> </a:t>
                </a:r>
                <a:r>
                  <a:rPr lang="de-DE" dirty="0" err="1"/>
                  <a:t>decreases</a:t>
                </a:r>
                <a:r>
                  <a:rPr lang="de-DE" dirty="0"/>
                  <a:t> </a:t>
                </a:r>
                <a:r>
                  <a:rPr lang="de-DE" dirty="0" err="1"/>
                  <a:t>the</a:t>
                </a:r>
                <a:r>
                  <a:rPr lang="de-DE" dirty="0"/>
                  <a:t> </a:t>
                </a:r>
                <a:r>
                  <a:rPr lang="de-DE" dirty="0" err="1"/>
                  <a:t>resistance</a:t>
                </a:r>
                <a:r>
                  <a:rPr lang="de-DE" dirty="0"/>
                  <a:t> </a:t>
                </a:r>
                <a:r>
                  <a:rPr lang="de-DE" dirty="0" err="1"/>
                  <a:t>further</a:t>
                </a:r>
                <a:r>
                  <a:rPr lang="de-DE" dirty="0"/>
                  <a:t>  =&gt; </a:t>
                </a:r>
                <a:r>
                  <a:rPr lang="de-DE" dirty="0" err="1"/>
                  <a:t>greater</a:t>
                </a:r>
                <a:r>
                  <a:rPr lang="de-DE" dirty="0"/>
                  <a:t> </a:t>
                </a:r>
                <a:r>
                  <a:rPr lang="de-DE" dirty="0" err="1"/>
                  <a:t>effect</a:t>
                </a:r>
                <a:r>
                  <a:rPr lang="de-DE" dirty="0"/>
                  <a:t>!</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err="1"/>
                  <a:t>Actually</a:t>
                </a:r>
                <a:r>
                  <a:rPr lang="de-DE" dirty="0"/>
                  <a:t> </a:t>
                </a:r>
                <a:r>
                  <a:rPr lang="de-DE" dirty="0" err="1"/>
                  <a:t>start</a:t>
                </a:r>
                <a:r>
                  <a:rPr lang="de-DE" dirty="0"/>
                  <a:t> </a:t>
                </a:r>
                <a:r>
                  <a:rPr lang="de-DE" dirty="0" err="1"/>
                  <a:t>using</a:t>
                </a:r>
                <a:r>
                  <a:rPr lang="de-DE" dirty="0"/>
                  <a:t> </a:t>
                </a:r>
                <a:r>
                  <a:rPr lang="de-DE" dirty="0" err="1"/>
                  <a:t>the</a:t>
                </a:r>
                <a:r>
                  <a:rPr lang="de-DE" dirty="0"/>
                  <a:t> </a:t>
                </a:r>
                <a:r>
                  <a:rPr lang="de-DE" dirty="0" err="1"/>
                  <a:t>salts</a:t>
                </a:r>
                <a:r>
                  <a:rPr lang="de-DE" dirty="0"/>
                  <a:t> </a:t>
                </a:r>
                <a:r>
                  <a:rPr lang="de-DE" dirty="0" err="1"/>
                  <a:t>to</a:t>
                </a:r>
                <a:r>
                  <a:rPr lang="de-DE" dirty="0"/>
                  <a:t> </a:t>
                </a:r>
                <a:r>
                  <a:rPr lang="de-DE" dirty="0" err="1"/>
                  <a:t>obtain</a:t>
                </a:r>
                <a:r>
                  <a:rPr lang="de-DE" dirty="0"/>
                  <a:t> </a:t>
                </a:r>
                <a:r>
                  <a:rPr lang="de-DE" dirty="0" err="1"/>
                  <a:t>the</a:t>
                </a:r>
                <a:r>
                  <a:rPr lang="de-DE" dirty="0"/>
                  <a:t> </a:t>
                </a:r>
                <a:r>
                  <a:rPr lang="de-DE" dirty="0" err="1"/>
                  <a:t>calibration</a:t>
                </a:r>
                <a:r>
                  <a:rPr lang="de-DE" dirty="0"/>
                  <a:t> </a:t>
                </a:r>
                <a:r>
                  <a:rPr lang="de-DE" dirty="0" err="1"/>
                  <a:t>curve</a:t>
                </a:r>
                <a:r>
                  <a:rPr lang="de-DE" dirty="0"/>
                  <a:t> </a:t>
                </a:r>
                <a:r>
                  <a:rPr lang="de-DE" dirty="0">
                    <a:sym typeface="Wingdings" pitchFamily="2" charset="2"/>
                  </a:rPr>
                  <a:t>:)  </a:t>
                </a:r>
              </a:p>
              <a:p>
                <a:pPr marL="285750" indent="-285750">
                  <a:buFont typeface="Arial" panose="020B0604020202020204" pitchFamily="34" charset="0"/>
                  <a:buChar char="•"/>
                </a:pPr>
                <a:endParaRPr lang="de-DE" dirty="0">
                  <a:sym typeface="Wingdings" pitchFamily="2" charset="2"/>
                </a:endParaRPr>
              </a:p>
              <a:p>
                <a:pPr marL="285750" indent="-285750">
                  <a:buFont typeface="Arial" panose="020B0604020202020204" pitchFamily="34" charset="0"/>
                  <a:buChar char="•"/>
                </a:pPr>
                <a:r>
                  <a:rPr lang="de-DE" dirty="0" err="1">
                    <a:sym typeface="Wingdings" pitchFamily="2" charset="2"/>
                  </a:rPr>
                  <a:t>Where</a:t>
                </a:r>
                <a:r>
                  <a:rPr lang="de-DE" dirty="0">
                    <a:sym typeface="Wingdings" pitchFamily="2" charset="2"/>
                  </a:rPr>
                  <a:t> </a:t>
                </a:r>
                <a:r>
                  <a:rPr lang="de-DE" dirty="0" err="1">
                    <a:sym typeface="Wingdings" pitchFamily="2" charset="2"/>
                  </a:rPr>
                  <a:t>to</a:t>
                </a:r>
                <a:r>
                  <a:rPr lang="de-DE" dirty="0">
                    <a:sym typeface="Wingdings" pitchFamily="2" charset="2"/>
                  </a:rPr>
                  <a:t> </a:t>
                </a:r>
                <a:r>
                  <a:rPr lang="de-DE" dirty="0" err="1">
                    <a:sym typeface="Wingdings" pitchFamily="2" charset="2"/>
                  </a:rPr>
                  <a:t>put</a:t>
                </a:r>
                <a:r>
                  <a:rPr lang="de-DE" dirty="0">
                    <a:sym typeface="Wingdings" pitchFamily="2" charset="2"/>
                  </a:rPr>
                  <a:t> </a:t>
                </a:r>
                <a:r>
                  <a:rPr lang="de-DE" dirty="0" err="1">
                    <a:sym typeface="Wingdings" pitchFamily="2" charset="2"/>
                  </a:rPr>
                  <a:t>the</a:t>
                </a:r>
                <a:r>
                  <a:rPr lang="de-DE" dirty="0">
                    <a:sym typeface="Wingdings" pitchFamily="2" charset="2"/>
                  </a:rPr>
                  <a:t> </a:t>
                </a:r>
                <a:r>
                  <a:rPr lang="de-DE" dirty="0" err="1">
                    <a:sym typeface="Wingdings" pitchFamily="2" charset="2"/>
                  </a:rPr>
                  <a:t>sensor</a:t>
                </a:r>
                <a:r>
                  <a:rPr lang="de-DE" dirty="0">
                    <a:sym typeface="Wingdings" pitchFamily="2" charset="2"/>
                  </a:rPr>
                  <a:t> in </a:t>
                </a:r>
                <a:r>
                  <a:rPr lang="de-DE" dirty="0" err="1">
                    <a:sym typeface="Wingdings" pitchFamily="2" charset="2"/>
                  </a:rPr>
                  <a:t>the</a:t>
                </a:r>
                <a:r>
                  <a:rPr lang="de-DE" dirty="0">
                    <a:sym typeface="Wingdings" pitchFamily="2" charset="2"/>
                  </a:rPr>
                  <a:t> </a:t>
                </a:r>
                <a:r>
                  <a:rPr lang="de-DE" dirty="0" err="1">
                    <a:sym typeface="Wingdings" pitchFamily="2" charset="2"/>
                  </a:rPr>
                  <a:t>module</a:t>
                </a:r>
                <a:r>
                  <a:rPr lang="de-DE" dirty="0">
                    <a:sym typeface="Wingdings" pitchFamily="2" charset="2"/>
                  </a:rPr>
                  <a:t>?</a:t>
                </a: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endParaRPr lang="de-DE" dirty="0"/>
              </a:p>
              <a:p>
                <a:pPr marL="825500" lvl="1" indent="-285750">
                  <a:buFont typeface="Arial" panose="020B0604020202020204" pitchFamily="34" charset="0"/>
                  <a:buChar char="•"/>
                </a:pPr>
                <a:endParaRPr lang="de-DE" dirty="0"/>
              </a:p>
              <a:p>
                <a:pPr marL="285750" indent="-285750">
                  <a:buFont typeface="Arial" panose="020B0604020202020204" pitchFamily="34" charset="0"/>
                  <a:buChar char="•"/>
                </a:pPr>
                <a:endParaRPr lang="de-DE" dirty="0"/>
              </a:p>
              <a:p>
                <a:pPr marL="539750" lvl="1" indent="0">
                  <a:buNone/>
                </a:pPr>
                <a:r>
                  <a:rPr lang="de-DE" dirty="0"/>
                  <a:t>	</a:t>
                </a:r>
              </a:p>
              <a:p>
                <a:pPr marL="285750" indent="-285750">
                  <a:buFont typeface="Arial" panose="020B0604020202020204" pitchFamily="34" charset="0"/>
                  <a:buChar char="•"/>
                </a:pPr>
                <a:endParaRPr lang="de-DE" dirty="0"/>
              </a:p>
              <a:p>
                <a:pPr marL="539750" lvl="1" indent="0">
                  <a:buNone/>
                </a:pPr>
                <a:endParaRPr lang="de-DE" dirty="0"/>
              </a:p>
              <a:p>
                <a:pPr marL="825500" lvl="1" indent="-285750">
                  <a:buFont typeface="Arial" panose="020B0604020202020204" pitchFamily="34" charset="0"/>
                  <a:buChar char="•"/>
                </a:pPr>
                <a:endParaRPr lang="de-DE" dirty="0"/>
              </a:p>
              <a:p>
                <a:endParaRPr lang="de-DE" dirty="0"/>
              </a:p>
              <a:p>
                <a:endParaRPr lang="de-DE" dirty="0"/>
              </a:p>
              <a:p>
                <a:endParaRPr lang="de-CH" dirty="0"/>
              </a:p>
            </p:txBody>
          </p:sp>
        </mc:Choice>
        <mc:Fallback>
          <p:sp>
            <p:nvSpPr>
              <p:cNvPr id="3" name="Inhaltsplatzhalter 2">
                <a:extLst>
                  <a:ext uri="{FF2B5EF4-FFF2-40B4-BE49-F238E27FC236}">
                    <a16:creationId xmlns:a16="http://schemas.microsoft.com/office/drawing/2014/main" id="{94792F61-F3A1-4E2C-B0EE-9742603FD08B}"/>
                  </a:ext>
                </a:extLst>
              </p:cNvPr>
              <p:cNvSpPr>
                <a:spLocks noGrp="1" noRot="1" noChangeAspect="1" noMove="1" noResize="1" noEditPoints="1" noAdjustHandles="1" noChangeArrowheads="1" noChangeShapeType="1" noTextEdit="1"/>
              </p:cNvSpPr>
              <p:nvPr>
                <p:ph idx="1"/>
              </p:nvPr>
            </p:nvSpPr>
            <p:spPr>
              <a:blipFill>
                <a:blip r:embed="rId3"/>
                <a:stretch>
                  <a:fillRect l="-1182" t="-1626" b="-7859"/>
                </a:stretch>
              </a:blipFill>
            </p:spPr>
            <p:txBody>
              <a:bodyPr/>
              <a:lstStyle/>
              <a:p>
                <a:r>
                  <a:rPr lang="en-CH">
                    <a:noFill/>
                  </a:rPr>
                  <a:t> </a:t>
                </a:r>
              </a:p>
            </p:txBody>
          </p:sp>
        </mc:Fallback>
      </mc:AlternateContent>
      <p:sp>
        <p:nvSpPr>
          <p:cNvPr id="4" name="Datumsplatzhalter 3">
            <a:extLst>
              <a:ext uri="{FF2B5EF4-FFF2-40B4-BE49-F238E27FC236}">
                <a16:creationId xmlns:a16="http://schemas.microsoft.com/office/drawing/2014/main" id="{FB726846-AD64-4677-BEA5-D3BDD96C70A4}"/>
              </a:ext>
            </a:extLst>
          </p:cNvPr>
          <p:cNvSpPr>
            <a:spLocks noGrp="1"/>
          </p:cNvSpPr>
          <p:nvPr>
            <p:ph type="dt" sz="half" idx="10"/>
          </p:nvPr>
        </p:nvSpPr>
        <p:spPr/>
        <p:txBody>
          <a:bodyPr/>
          <a:lstStyle/>
          <a:p>
            <a:r>
              <a:rPr lang="de-CH" noProof="0" dirty="0"/>
              <a:t>27.06.24</a:t>
            </a:r>
          </a:p>
        </p:txBody>
      </p:sp>
      <p:sp>
        <p:nvSpPr>
          <p:cNvPr id="6" name="Foliennummernplatzhalter 5">
            <a:extLst>
              <a:ext uri="{FF2B5EF4-FFF2-40B4-BE49-F238E27FC236}">
                <a16:creationId xmlns:a16="http://schemas.microsoft.com/office/drawing/2014/main" id="{9D665EC3-3ED3-4D21-AC3C-EAD0881BA091}"/>
              </a:ext>
            </a:extLst>
          </p:cNvPr>
          <p:cNvSpPr>
            <a:spLocks noGrp="1"/>
          </p:cNvSpPr>
          <p:nvPr>
            <p:ph type="sldNum" sz="quarter" idx="12"/>
          </p:nvPr>
        </p:nvSpPr>
        <p:spPr/>
        <p:txBody>
          <a:bodyPr/>
          <a:lstStyle/>
          <a:p>
            <a:fld id="{5ACA52AF-F19D-405C-AD5F-7D94B96A5CC3}" type="slidenum">
              <a:rPr lang="de-CH" noProof="0" smtClean="0"/>
              <a:t>27</a:t>
            </a:fld>
            <a:endParaRPr lang="de-CH" noProof="0"/>
          </a:p>
        </p:txBody>
      </p:sp>
    </p:spTree>
    <p:extLst>
      <p:ext uri="{BB962C8B-B14F-4D97-AF65-F5344CB8AC3E}">
        <p14:creationId xmlns:p14="http://schemas.microsoft.com/office/powerpoint/2010/main" val="3181633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2A71FBB-3009-40AD-979B-DB4E5F59289E}"/>
              </a:ext>
            </a:extLst>
          </p:cNvPr>
          <p:cNvSpPr>
            <a:spLocks noGrp="1"/>
          </p:cNvSpPr>
          <p:nvPr>
            <p:ph idx="1"/>
          </p:nvPr>
        </p:nvSpPr>
        <p:spPr/>
        <p:txBody>
          <a:bodyPr/>
          <a:lstStyle/>
          <a:p>
            <a:endParaRPr lang="de-CH" dirty="0"/>
          </a:p>
        </p:txBody>
      </p:sp>
      <p:sp>
        <p:nvSpPr>
          <p:cNvPr id="2" name="Bildplatzhalter 1">
            <a:extLst>
              <a:ext uri="{FF2B5EF4-FFF2-40B4-BE49-F238E27FC236}">
                <a16:creationId xmlns:a16="http://schemas.microsoft.com/office/drawing/2014/main" id="{A7932926-A987-44F4-A8A1-AB55FBE1FD4B}"/>
              </a:ext>
            </a:extLst>
          </p:cNvPr>
          <p:cNvSpPr>
            <a:spLocks noGrp="1"/>
          </p:cNvSpPr>
          <p:nvPr>
            <p:ph type="pic" sz="quarter" idx="12"/>
          </p:nvPr>
        </p:nvSpPr>
        <p:spPr/>
        <p:txBody>
          <a:bodyPr/>
          <a:lstStyle/>
          <a:p>
            <a:endParaRPr lang="en-CH"/>
          </a:p>
        </p:txBody>
      </p:sp>
      <p:sp>
        <p:nvSpPr>
          <p:cNvPr id="4" name="TextBox 3">
            <a:extLst>
              <a:ext uri="{FF2B5EF4-FFF2-40B4-BE49-F238E27FC236}">
                <a16:creationId xmlns:a16="http://schemas.microsoft.com/office/drawing/2014/main" id="{A3A2D922-D2B6-3B97-7B2F-4AA2CB1A72AA}"/>
              </a:ext>
            </a:extLst>
          </p:cNvPr>
          <p:cNvSpPr txBox="1"/>
          <p:nvPr/>
        </p:nvSpPr>
        <p:spPr>
          <a:xfrm>
            <a:off x="896937" y="1372564"/>
            <a:ext cx="2222500" cy="461665"/>
          </a:xfrm>
          <a:prstGeom prst="rect">
            <a:avLst/>
          </a:prstGeom>
          <a:noFill/>
        </p:spPr>
        <p:txBody>
          <a:bodyPr wrap="square" rtlCol="0">
            <a:spAutoFit/>
          </a:bodyPr>
          <a:lstStyle/>
          <a:p>
            <a:r>
              <a:rPr lang="en-CH" sz="2400" b="1" dirty="0"/>
              <a:t>Thank you!</a:t>
            </a:r>
          </a:p>
        </p:txBody>
      </p:sp>
    </p:spTree>
    <p:extLst>
      <p:ext uri="{BB962C8B-B14F-4D97-AF65-F5344CB8AC3E}">
        <p14:creationId xmlns:p14="http://schemas.microsoft.com/office/powerpoint/2010/main" val="1252429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FE22A1-56F7-4FF9-8A90-D307E67331DC}"/>
              </a:ext>
            </a:extLst>
          </p:cNvPr>
          <p:cNvSpPr>
            <a:spLocks noGrp="1"/>
          </p:cNvSpPr>
          <p:nvPr>
            <p:ph type="title"/>
          </p:nvPr>
        </p:nvSpPr>
        <p:spPr/>
        <p:txBody>
          <a:bodyPr/>
          <a:lstStyle/>
          <a:p>
            <a:r>
              <a:rPr lang="de-CH" dirty="0" err="1"/>
              <a:t>Why</a:t>
            </a:r>
            <a:r>
              <a:rPr lang="de-CH" dirty="0"/>
              <a:t> </a:t>
            </a:r>
            <a:r>
              <a:rPr lang="de-CH" dirty="0" err="1"/>
              <a:t>use</a:t>
            </a:r>
            <a:r>
              <a:rPr lang="de-CH" dirty="0"/>
              <a:t> a </a:t>
            </a:r>
            <a:r>
              <a:rPr lang="de-CH" dirty="0" err="1"/>
              <a:t>new</a:t>
            </a:r>
            <a:r>
              <a:rPr lang="de-CH" dirty="0"/>
              <a:t> </a:t>
            </a:r>
            <a:r>
              <a:rPr lang="de-CH" dirty="0" err="1"/>
              <a:t>sensor</a:t>
            </a:r>
            <a:r>
              <a:rPr lang="de-CH" dirty="0"/>
              <a:t>?</a:t>
            </a:r>
          </a:p>
        </p:txBody>
      </p:sp>
      <p:sp>
        <p:nvSpPr>
          <p:cNvPr id="3" name="Inhaltsplatzhalter 2">
            <a:extLst>
              <a:ext uri="{FF2B5EF4-FFF2-40B4-BE49-F238E27FC236}">
                <a16:creationId xmlns:a16="http://schemas.microsoft.com/office/drawing/2014/main" id="{56BD7DC3-17C3-4B09-9D8E-F143A82B205E}"/>
              </a:ext>
            </a:extLst>
          </p:cNvPr>
          <p:cNvSpPr>
            <a:spLocks noGrp="1"/>
          </p:cNvSpPr>
          <p:nvPr>
            <p:ph idx="1"/>
          </p:nvPr>
        </p:nvSpPr>
        <p:spPr/>
        <p:txBody>
          <a:bodyPr/>
          <a:lstStyle/>
          <a:p>
            <a:r>
              <a:rPr lang="de-DE" dirty="0" err="1"/>
              <a:t>Few</a:t>
            </a:r>
            <a:r>
              <a:rPr lang="de-DE" dirty="0"/>
              <a:t> </a:t>
            </a:r>
            <a:r>
              <a:rPr lang="de-DE" dirty="0" err="1"/>
              <a:t>issues</a:t>
            </a:r>
            <a:r>
              <a:rPr lang="de-DE" dirty="0"/>
              <a:t>/</a:t>
            </a:r>
            <a:r>
              <a:rPr lang="de-DE" dirty="0" err="1"/>
              <a:t>doubts</a:t>
            </a:r>
            <a:r>
              <a:rPr lang="de-DE" dirty="0"/>
              <a:t> in </a:t>
            </a:r>
            <a:r>
              <a:rPr lang="de-DE" dirty="0" err="1"/>
              <a:t>the</a:t>
            </a:r>
            <a:r>
              <a:rPr lang="de-DE" dirty="0"/>
              <a:t> </a:t>
            </a:r>
            <a:r>
              <a:rPr lang="de-DE" dirty="0" err="1"/>
              <a:t>past</a:t>
            </a:r>
            <a:endParaRPr lang="de-DE" dirty="0"/>
          </a:p>
          <a:p>
            <a:pPr marL="0" indent="0">
              <a:buNone/>
            </a:pPr>
            <a:endParaRPr lang="de-DE" dirty="0"/>
          </a:p>
          <a:p>
            <a:r>
              <a:rPr lang="de-DE" dirty="0" err="1"/>
              <a:t>Current</a:t>
            </a:r>
            <a:r>
              <a:rPr lang="de-DE" dirty="0"/>
              <a:t> design </a:t>
            </a:r>
            <a:r>
              <a:rPr lang="de-DE" dirty="0" err="1"/>
              <a:t>is</a:t>
            </a:r>
            <a:r>
              <a:rPr lang="de-DE" dirty="0"/>
              <a:t> </a:t>
            </a:r>
            <a:r>
              <a:rPr lang="de-DE" dirty="0" err="1"/>
              <a:t>partially</a:t>
            </a:r>
            <a:r>
              <a:rPr lang="de-DE" dirty="0"/>
              <a:t> </a:t>
            </a:r>
            <a:r>
              <a:rPr lang="de-DE" dirty="0" err="1"/>
              <a:t>custom</a:t>
            </a:r>
            <a:r>
              <a:rPr lang="de-DE" dirty="0"/>
              <a:t> </a:t>
            </a:r>
            <a:r>
              <a:rPr lang="de-DE" dirty="0" err="1"/>
              <a:t>made</a:t>
            </a:r>
            <a:endParaRPr lang="de-DE" dirty="0"/>
          </a:p>
          <a:p>
            <a:pPr marL="0" indent="0">
              <a:buNone/>
            </a:pPr>
            <a:endParaRPr lang="de-DE" dirty="0"/>
          </a:p>
          <a:p>
            <a:r>
              <a:rPr lang="de-DE" dirty="0"/>
              <a:t>Industry-made </a:t>
            </a:r>
            <a:r>
              <a:rPr lang="de-DE" dirty="0" err="1"/>
              <a:t>sensors</a:t>
            </a:r>
            <a:r>
              <a:rPr lang="de-DE" dirty="0"/>
              <a:t> </a:t>
            </a:r>
            <a:r>
              <a:rPr lang="de-DE" dirty="0" err="1"/>
              <a:t>are</a:t>
            </a:r>
            <a:r>
              <a:rPr lang="de-DE" dirty="0"/>
              <a:t> not </a:t>
            </a:r>
            <a:r>
              <a:rPr lang="de-DE" dirty="0" err="1"/>
              <a:t>radiation</a:t>
            </a:r>
            <a:r>
              <a:rPr lang="de-DE" dirty="0"/>
              <a:t> </a:t>
            </a:r>
            <a:r>
              <a:rPr lang="de-DE" dirty="0" err="1"/>
              <a:t>protected</a:t>
            </a:r>
            <a:endParaRPr lang="de-DE" dirty="0"/>
          </a:p>
          <a:p>
            <a:pPr marL="0" indent="0">
              <a:buNone/>
            </a:pPr>
            <a:endParaRPr lang="de-DE" dirty="0"/>
          </a:p>
          <a:p>
            <a:r>
              <a:rPr lang="de-DE" dirty="0">
                <a:solidFill>
                  <a:srgbClr val="FF0000"/>
                </a:solidFill>
              </a:rPr>
              <a:t>Werner </a:t>
            </a:r>
            <a:r>
              <a:rPr lang="de-DE" dirty="0" err="1">
                <a:solidFill>
                  <a:srgbClr val="FF0000"/>
                </a:solidFill>
              </a:rPr>
              <a:t>had</a:t>
            </a:r>
            <a:r>
              <a:rPr lang="de-DE" dirty="0">
                <a:solidFill>
                  <a:srgbClr val="FF0000"/>
                </a:solidFill>
              </a:rPr>
              <a:t> a </a:t>
            </a:r>
            <a:r>
              <a:rPr lang="de-DE" dirty="0" err="1">
                <a:solidFill>
                  <a:srgbClr val="FF0000"/>
                </a:solidFill>
              </a:rPr>
              <a:t>dream</a:t>
            </a:r>
            <a:r>
              <a:rPr lang="de-DE" dirty="0">
                <a:solidFill>
                  <a:srgbClr val="FF0000"/>
                </a:solidFill>
              </a:rPr>
              <a:t>!</a:t>
            </a:r>
          </a:p>
          <a:p>
            <a:pPr lvl="1"/>
            <a:r>
              <a:rPr lang="de-DE" dirty="0" err="1">
                <a:solidFill>
                  <a:srgbClr val="FF0000"/>
                </a:solidFill>
              </a:rPr>
              <a:t>Four</a:t>
            </a:r>
            <a:r>
              <a:rPr lang="de-DE" dirty="0">
                <a:solidFill>
                  <a:srgbClr val="FF0000"/>
                </a:solidFill>
              </a:rPr>
              <a:t> </a:t>
            </a:r>
            <a:r>
              <a:rPr lang="de-DE" dirty="0" err="1">
                <a:solidFill>
                  <a:srgbClr val="FF0000"/>
                </a:solidFill>
              </a:rPr>
              <a:t>cables</a:t>
            </a:r>
            <a:r>
              <a:rPr lang="de-DE" dirty="0">
                <a:solidFill>
                  <a:srgbClr val="FF0000"/>
                </a:solidFill>
              </a:rPr>
              <a:t> and </a:t>
            </a:r>
            <a:r>
              <a:rPr lang="de-DE" dirty="0" err="1">
                <a:solidFill>
                  <a:srgbClr val="FF0000"/>
                </a:solidFill>
              </a:rPr>
              <a:t>signal</a:t>
            </a:r>
            <a:r>
              <a:rPr lang="de-DE" dirty="0">
                <a:solidFill>
                  <a:srgbClr val="FF0000"/>
                </a:solidFill>
              </a:rPr>
              <a:t> </a:t>
            </a:r>
            <a:r>
              <a:rPr lang="de-DE" dirty="0" err="1">
                <a:solidFill>
                  <a:srgbClr val="FF0000"/>
                </a:solidFill>
              </a:rPr>
              <a:t>measurable</a:t>
            </a:r>
            <a:r>
              <a:rPr lang="de-DE" dirty="0">
                <a:solidFill>
                  <a:srgbClr val="FF0000"/>
                </a:solidFill>
              </a:rPr>
              <a:t> </a:t>
            </a:r>
            <a:r>
              <a:rPr lang="de-DE" dirty="0" err="1">
                <a:solidFill>
                  <a:srgbClr val="FF0000"/>
                </a:solidFill>
              </a:rPr>
              <a:t>with</a:t>
            </a:r>
            <a:r>
              <a:rPr lang="de-DE" dirty="0">
                <a:solidFill>
                  <a:srgbClr val="FF0000"/>
                </a:solidFill>
              </a:rPr>
              <a:t> a </a:t>
            </a:r>
            <a:r>
              <a:rPr lang="de-DE" dirty="0" err="1">
                <a:solidFill>
                  <a:srgbClr val="FF0000"/>
                </a:solidFill>
              </a:rPr>
              <a:t>keithley</a:t>
            </a:r>
            <a:r>
              <a:rPr lang="de-DE" dirty="0">
                <a:solidFill>
                  <a:srgbClr val="FF0000"/>
                </a:solidFill>
              </a:rPr>
              <a:t> MM</a:t>
            </a:r>
          </a:p>
          <a:p>
            <a:endParaRPr lang="de-DE" dirty="0"/>
          </a:p>
          <a:p>
            <a:endParaRPr lang="de-DE" dirty="0"/>
          </a:p>
          <a:p>
            <a:endParaRPr lang="de-DE" dirty="0"/>
          </a:p>
          <a:p>
            <a:endParaRPr lang="de-DE" dirty="0"/>
          </a:p>
          <a:p>
            <a:pPr marL="0" indent="0">
              <a:buNone/>
            </a:pPr>
            <a:endParaRPr lang="de-DE" dirty="0"/>
          </a:p>
          <a:p>
            <a:pPr marL="0" indent="0">
              <a:buNone/>
            </a:pPr>
            <a:br>
              <a:rPr lang="de-DE" dirty="0"/>
            </a:br>
            <a:r>
              <a:rPr lang="de-DE" dirty="0"/>
              <a:t>	</a:t>
            </a:r>
          </a:p>
        </p:txBody>
      </p:sp>
      <p:sp>
        <p:nvSpPr>
          <p:cNvPr id="4" name="Datumsplatzhalter 3">
            <a:extLst>
              <a:ext uri="{FF2B5EF4-FFF2-40B4-BE49-F238E27FC236}">
                <a16:creationId xmlns:a16="http://schemas.microsoft.com/office/drawing/2014/main" id="{C6DB7874-B99C-4F6D-A86D-EA0EE8CA0B16}"/>
              </a:ext>
            </a:extLst>
          </p:cNvPr>
          <p:cNvSpPr>
            <a:spLocks noGrp="1"/>
          </p:cNvSpPr>
          <p:nvPr>
            <p:ph type="dt" sz="half" idx="10"/>
          </p:nvPr>
        </p:nvSpPr>
        <p:spPr/>
        <p:txBody>
          <a:bodyPr/>
          <a:lstStyle/>
          <a:p>
            <a:fld id="{D5CE5686-0170-47AF-9B8A-7DF387E652FA}" type="datetime1">
              <a:rPr lang="de-CH" noProof="0" smtClean="0"/>
              <a:t>24.06.24</a:t>
            </a:fld>
            <a:endParaRPr lang="de-CH" noProof="0"/>
          </a:p>
        </p:txBody>
      </p:sp>
      <p:sp>
        <p:nvSpPr>
          <p:cNvPr id="6" name="Foliennummernplatzhalter 5">
            <a:extLst>
              <a:ext uri="{FF2B5EF4-FFF2-40B4-BE49-F238E27FC236}">
                <a16:creationId xmlns:a16="http://schemas.microsoft.com/office/drawing/2014/main" id="{9620278B-D74F-421E-A3BD-EC66D58377A7}"/>
              </a:ext>
            </a:extLst>
          </p:cNvPr>
          <p:cNvSpPr>
            <a:spLocks noGrp="1"/>
          </p:cNvSpPr>
          <p:nvPr>
            <p:ph type="sldNum" sz="quarter" idx="12"/>
          </p:nvPr>
        </p:nvSpPr>
        <p:spPr/>
        <p:txBody>
          <a:bodyPr/>
          <a:lstStyle/>
          <a:p>
            <a:fld id="{5ACA52AF-F19D-405C-AD5F-7D94B96A5CC3}" type="slidenum">
              <a:rPr lang="de-CH" noProof="0" smtClean="0"/>
              <a:t>3</a:t>
            </a:fld>
            <a:endParaRPr lang="de-CH" noProof="0"/>
          </a:p>
        </p:txBody>
      </p:sp>
      <p:pic>
        <p:nvPicPr>
          <p:cNvPr id="8" name="Picture 7" descr="Different types of water droplets&#10;&#10;Description automatically generated">
            <a:extLst>
              <a:ext uri="{FF2B5EF4-FFF2-40B4-BE49-F238E27FC236}">
                <a16:creationId xmlns:a16="http://schemas.microsoft.com/office/drawing/2014/main" id="{61D3BEEC-BA2D-0134-2774-48508080A8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5619" y="3553660"/>
            <a:ext cx="4724543" cy="2754000"/>
          </a:xfrm>
          <a:prstGeom prst="rect">
            <a:avLst/>
          </a:prstGeom>
        </p:spPr>
      </p:pic>
      <p:pic>
        <p:nvPicPr>
          <p:cNvPr id="10" name="Picture 9" descr="A green electronic device with a screen and numbers&#10;&#10;Description automatically generated">
            <a:extLst>
              <a:ext uri="{FF2B5EF4-FFF2-40B4-BE49-F238E27FC236}">
                <a16:creationId xmlns:a16="http://schemas.microsoft.com/office/drawing/2014/main" id="{6FE9C885-AFAA-A789-2959-9A343FCF7A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6693" y="0"/>
            <a:ext cx="7772400" cy="4857750"/>
          </a:xfrm>
          <a:prstGeom prst="rect">
            <a:avLst/>
          </a:prstGeom>
        </p:spPr>
      </p:pic>
    </p:spTree>
    <p:extLst>
      <p:ext uri="{BB962C8B-B14F-4D97-AF65-F5344CB8AC3E}">
        <p14:creationId xmlns:p14="http://schemas.microsoft.com/office/powerpoint/2010/main" val="1777112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E89797-3509-4BFC-8A5D-902B9F4EC3D8}"/>
              </a:ext>
            </a:extLst>
          </p:cNvPr>
          <p:cNvSpPr>
            <a:spLocks noGrp="1"/>
          </p:cNvSpPr>
          <p:nvPr>
            <p:ph type="title"/>
          </p:nvPr>
        </p:nvSpPr>
        <p:spPr>
          <a:xfrm>
            <a:off x="731837" y="685799"/>
            <a:ext cx="10728325" cy="474551"/>
          </a:xfrm>
        </p:spPr>
        <p:txBody>
          <a:bodyPr/>
          <a:lstStyle/>
          <a:p>
            <a:r>
              <a:rPr lang="de-CH" dirty="0" err="1"/>
              <a:t>What</a:t>
            </a:r>
            <a:r>
              <a:rPr lang="de-CH" dirty="0"/>
              <a:t> </a:t>
            </a:r>
            <a:r>
              <a:rPr lang="de-CH" dirty="0" err="1"/>
              <a:t>is</a:t>
            </a:r>
            <a:r>
              <a:rPr lang="de-CH" dirty="0"/>
              <a:t> </a:t>
            </a:r>
            <a:r>
              <a:rPr lang="de-CH" dirty="0" err="1"/>
              <a:t>humidity</a:t>
            </a:r>
            <a:r>
              <a:rPr lang="de-CH" dirty="0"/>
              <a:t>?</a:t>
            </a:r>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769D6010-8F25-4603-8A3B-27F5FC9E37A8}"/>
                  </a:ext>
                </a:extLst>
              </p:cNvPr>
              <p:cNvSpPr>
                <a:spLocks noGrp="1"/>
              </p:cNvSpPr>
              <p:nvPr>
                <p:ph idx="1"/>
              </p:nvPr>
            </p:nvSpPr>
            <p:spPr>
              <a:xfrm>
                <a:off x="731837" y="1784351"/>
                <a:ext cx="10728325" cy="4476748"/>
              </a:xfrm>
            </p:spPr>
            <p:txBody>
              <a:bodyPr/>
              <a:lstStyle/>
              <a:p>
                <a:r>
                  <a:rPr lang="de-CH" dirty="0"/>
                  <a:t>Absolute </a:t>
                </a:r>
                <a:r>
                  <a:rPr lang="de-CH" dirty="0" err="1"/>
                  <a:t>humidity</a:t>
                </a:r>
                <a:r>
                  <a:rPr lang="de-CH" dirty="0"/>
                  <a:t> (</a:t>
                </a:r>
                <a:r>
                  <a:rPr lang="de-CH" dirty="0" err="1"/>
                  <a:t>g</a:t>
                </a:r>
                <a:r>
                  <a:rPr lang="de-CH" dirty="0"/>
                  <a:t>/kg) - </a:t>
                </a:r>
                <a:r>
                  <a:rPr lang="en-GB" dirty="0">
                    <a:solidFill>
                      <a:srgbClr val="202122"/>
                    </a:solidFill>
                    <a:highlight>
                      <a:srgbClr val="FFFFFF"/>
                    </a:highlight>
                    <a:latin typeface="Arial" panose="020B0604020202020204" pitchFamily="34" charset="0"/>
                  </a:rPr>
                  <a:t>the </a:t>
                </a:r>
                <a:r>
                  <a:rPr lang="en-GB" b="0" i="0" dirty="0">
                    <a:solidFill>
                      <a:srgbClr val="202122"/>
                    </a:solidFill>
                    <a:effectLst/>
                    <a:highlight>
                      <a:srgbClr val="FFFFFF"/>
                    </a:highlight>
                    <a:latin typeface="Arial" panose="020B0604020202020204" pitchFamily="34" charset="0"/>
                  </a:rPr>
                  <a:t>total mass of water vapour present in a given volume or mass of air.</a:t>
                </a:r>
              </a:p>
              <a:p>
                <a:pPr marL="0" indent="0">
                  <a:buNone/>
                </a:pPr>
                <a:endParaRPr lang="en-GB" b="0" i="0" dirty="0">
                  <a:solidFill>
                    <a:srgbClr val="202122"/>
                  </a:solidFill>
                  <a:effectLst/>
                  <a:highlight>
                    <a:srgbClr val="FFFFFF"/>
                  </a:highlight>
                  <a:latin typeface="Arial" panose="020B0604020202020204" pitchFamily="34" charset="0"/>
                </a:endParaRPr>
              </a:p>
              <a:p>
                <a:r>
                  <a:rPr lang="en-GB" dirty="0">
                    <a:solidFill>
                      <a:srgbClr val="202122"/>
                    </a:solidFill>
                    <a:highlight>
                      <a:srgbClr val="FFFFFF"/>
                    </a:highlight>
                    <a:latin typeface="Arial" panose="020B0604020202020204" pitchFamily="34" charset="0"/>
                  </a:rPr>
                  <a:t>Relative humidity (%)  -  </a:t>
                </a:r>
                <a:r>
                  <a:rPr lang="en-GB" dirty="0"/>
                  <a:t>the amount of water vapour in the air compared to the maximum amount of 			water vapour that the air can hold at a given temperature.</a:t>
                </a:r>
              </a:p>
              <a:p>
                <a:endParaRPr lang="en-GB" dirty="0"/>
              </a:p>
              <a:p>
                <a:pPr marL="0" indent="0">
                  <a:buNone/>
                </a:pPr>
                <a:r>
                  <a:rPr lang="de-CH" b="1" dirty="0" err="1"/>
                  <a:t>Why</a:t>
                </a:r>
                <a:r>
                  <a:rPr lang="de-CH" b="1" dirty="0"/>
                  <a:t> ’at a </a:t>
                </a:r>
                <a:r>
                  <a:rPr lang="de-CH" b="1" dirty="0" err="1"/>
                  <a:t>given</a:t>
                </a:r>
                <a:r>
                  <a:rPr lang="de-CH" b="1" dirty="0"/>
                  <a:t> </a:t>
                </a:r>
                <a:r>
                  <a:rPr lang="de-CH" b="1" dirty="0" err="1"/>
                  <a:t>temperature</a:t>
                </a:r>
                <a:r>
                  <a:rPr lang="de-CH" b="1" dirty="0"/>
                  <a:t>’?</a:t>
                </a:r>
              </a:p>
              <a:p>
                <a:pPr marL="0" indent="0">
                  <a:buNone/>
                </a:pPr>
                <a:endParaRPr lang="de-CH" b="1" dirty="0"/>
              </a:p>
              <a:p>
                <a:pPr lvl="2">
                  <a:buFont typeface="Arial" panose="020B0604020202020204" pitchFamily="34" charset="0"/>
                  <a:buChar char="•"/>
                </a:pPr>
                <a:r>
                  <a:rPr lang="de-CH" dirty="0"/>
                  <a:t>Per </a:t>
                </a:r>
                <a:r>
                  <a:rPr lang="de-CH" dirty="0" err="1"/>
                  <a:t>the</a:t>
                </a:r>
                <a:r>
                  <a:rPr lang="de-CH" dirty="0"/>
                  <a:t> </a:t>
                </a:r>
                <a:r>
                  <a:rPr lang="de-CH" dirty="0" err="1"/>
                  <a:t>kinetic</a:t>
                </a:r>
                <a:r>
                  <a:rPr lang="de-CH" dirty="0"/>
                  <a:t> </a:t>
                </a:r>
                <a:r>
                  <a:rPr lang="de-CH" dirty="0" err="1"/>
                  <a:t>theory</a:t>
                </a:r>
                <a:r>
                  <a:rPr lang="de-CH" dirty="0"/>
                  <a:t> </a:t>
                </a:r>
                <a:r>
                  <a:rPr lang="de-CH" dirty="0" err="1"/>
                  <a:t>of</a:t>
                </a:r>
                <a:r>
                  <a:rPr lang="de-CH" dirty="0"/>
                  <a:t> </a:t>
                </a:r>
                <a:r>
                  <a:rPr lang="de-CH" dirty="0" err="1"/>
                  <a:t>gases</a:t>
                </a:r>
                <a:r>
                  <a:rPr lang="de-CH" dirty="0"/>
                  <a:t>, </a:t>
                </a:r>
                <a:r>
                  <a:rPr lang="de-CH" dirty="0" err="1"/>
                  <a:t>the</a:t>
                </a:r>
                <a:r>
                  <a:rPr lang="de-CH" dirty="0"/>
                  <a:t> </a:t>
                </a:r>
                <a:r>
                  <a:rPr lang="de-CH" dirty="0" err="1"/>
                  <a:t>temperature</a:t>
                </a:r>
                <a:r>
                  <a:rPr lang="de-CH" dirty="0"/>
                  <a:t> </a:t>
                </a:r>
                <a:r>
                  <a:rPr lang="de-CH" dirty="0" err="1"/>
                  <a:t>of</a:t>
                </a:r>
                <a:r>
                  <a:rPr lang="de-CH" dirty="0"/>
                  <a:t> a gas </a:t>
                </a:r>
                <a:r>
                  <a:rPr lang="de-CH" dirty="0" err="1"/>
                  <a:t>is</a:t>
                </a:r>
                <a:r>
                  <a:rPr lang="de-CH" dirty="0"/>
                  <a:t> </a:t>
                </a:r>
                <a:r>
                  <a:rPr lang="de-CH" dirty="0" err="1"/>
                  <a:t>directly</a:t>
                </a:r>
                <a:r>
                  <a:rPr lang="de-CH" dirty="0"/>
                  <a:t> proportional </a:t>
                </a:r>
                <a:r>
                  <a:rPr lang="de-CH" dirty="0" err="1"/>
                  <a:t>to</a:t>
                </a:r>
                <a:r>
                  <a:rPr lang="de-CH" dirty="0"/>
                  <a:t> </a:t>
                </a:r>
                <a:r>
                  <a:rPr lang="de-CH" dirty="0" err="1"/>
                  <a:t>the</a:t>
                </a:r>
                <a:r>
                  <a:rPr lang="de-CH" dirty="0"/>
                  <a:t> </a:t>
                </a:r>
                <a:r>
                  <a:rPr lang="de-CH" dirty="0" err="1"/>
                  <a:t>average</a:t>
                </a:r>
                <a:r>
                  <a:rPr lang="de-CH" dirty="0"/>
                  <a:t> </a:t>
                </a:r>
                <a:r>
                  <a:rPr lang="de-CH" dirty="0" err="1"/>
                  <a:t>kinetic</a:t>
                </a:r>
                <a:r>
                  <a:rPr lang="de-CH" dirty="0"/>
                  <a:t> </a:t>
                </a:r>
                <a:r>
                  <a:rPr lang="de-CH" dirty="0" err="1"/>
                  <a:t>energy</a:t>
                </a:r>
                <a:r>
                  <a:rPr lang="de-CH" dirty="0"/>
                  <a:t> </a:t>
                </a:r>
                <a:r>
                  <a:rPr lang="de-CH" dirty="0" err="1"/>
                  <a:t>of</a:t>
                </a:r>
                <a:r>
                  <a:rPr lang="de-CH" dirty="0"/>
                  <a:t> </a:t>
                </a:r>
                <a:r>
                  <a:rPr lang="de-CH" dirty="0" err="1"/>
                  <a:t>the</a:t>
                </a:r>
                <a:r>
                  <a:rPr lang="de-CH" dirty="0"/>
                  <a:t> </a:t>
                </a:r>
                <a:r>
                  <a:rPr lang="de-CH" dirty="0" err="1"/>
                  <a:t>molecules</a:t>
                </a:r>
                <a:r>
                  <a:rPr lang="de-CH" dirty="0"/>
                  <a:t>:   </a:t>
                </a:r>
                <a14:m>
                  <m:oMath xmlns:m="http://schemas.openxmlformats.org/officeDocument/2006/math">
                    <m:d>
                      <m:dPr>
                        <m:begChr m:val="⟨"/>
                        <m:endChr m:val="⟩"/>
                        <m:ctrlPr>
                          <a:rPr lang="en-US" b="1" i="1" smtClean="0">
                            <a:latin typeface="Cambria Math" panose="02040503050406030204" pitchFamily="18" charset="0"/>
                          </a:rPr>
                        </m:ctrlPr>
                      </m:dPr>
                      <m:e>
                        <m:sSub>
                          <m:sSubPr>
                            <m:ctrlPr>
                              <a:rPr lang="en-US" b="1" i="1" smtClean="0">
                                <a:latin typeface="Cambria Math" panose="02040503050406030204" pitchFamily="18" charset="0"/>
                              </a:rPr>
                            </m:ctrlPr>
                          </m:sSubPr>
                          <m:e>
                            <m:r>
                              <a:rPr lang="en-US" b="1" i="1" smtClean="0">
                                <a:latin typeface="Cambria Math" panose="02040503050406030204" pitchFamily="18" charset="0"/>
                              </a:rPr>
                              <m:t>𝑬</m:t>
                            </m:r>
                          </m:e>
                          <m:sub>
                            <m:r>
                              <a:rPr lang="en-US" b="1" i="1" smtClean="0">
                                <a:latin typeface="Cambria Math" panose="02040503050406030204" pitchFamily="18" charset="0"/>
                              </a:rPr>
                              <m:t>𝒌</m:t>
                            </m:r>
                          </m:sub>
                        </m:sSub>
                      </m:e>
                    </m:d>
                    <m:r>
                      <a:rPr lang="en-US" b="1" i="1" smtClean="0">
                        <a:latin typeface="Cambria Math" panose="02040503050406030204" pitchFamily="18" charset="0"/>
                      </a:rPr>
                      <m:t>= </m:t>
                    </m:r>
                    <m:f>
                      <m:fPr>
                        <m:ctrlPr>
                          <a:rPr lang="en-US" b="1" i="1" smtClean="0">
                            <a:latin typeface="Cambria Math" panose="02040503050406030204" pitchFamily="18" charset="0"/>
                          </a:rPr>
                        </m:ctrlPr>
                      </m:fPr>
                      <m:num>
                        <m:sSub>
                          <m:sSubPr>
                            <m:ctrlPr>
                              <a:rPr lang="en-US" b="1" i="1" smtClean="0">
                                <a:latin typeface="Cambria Math" panose="02040503050406030204" pitchFamily="18" charset="0"/>
                              </a:rPr>
                            </m:ctrlPr>
                          </m:sSubPr>
                          <m:e>
                            <m:r>
                              <a:rPr lang="en-US" b="1" i="1" smtClean="0">
                                <a:latin typeface="Cambria Math" panose="02040503050406030204" pitchFamily="18" charset="0"/>
                              </a:rPr>
                              <m:t>𝒊</m:t>
                            </m:r>
                          </m:e>
                          <m:sub>
                            <m:r>
                              <a:rPr lang="en-US" b="1" i="1" smtClean="0">
                                <a:latin typeface="Cambria Math" panose="02040503050406030204" pitchFamily="18" charset="0"/>
                              </a:rPr>
                              <m:t>𝒌𝒊𝒏</m:t>
                            </m:r>
                          </m:sub>
                        </m:sSub>
                      </m:num>
                      <m:den>
                        <m:r>
                          <a:rPr lang="en-US" b="1" i="1" smtClean="0">
                            <a:latin typeface="Cambria Math" panose="02040503050406030204" pitchFamily="18" charset="0"/>
                          </a:rPr>
                          <m:t>𝟐</m:t>
                        </m:r>
                      </m:den>
                    </m:f>
                    <m:sSub>
                      <m:sSubPr>
                        <m:ctrlPr>
                          <a:rPr lang="en-US" b="1" i="1" smtClean="0">
                            <a:latin typeface="Cambria Math" panose="02040503050406030204" pitchFamily="18" charset="0"/>
                          </a:rPr>
                        </m:ctrlPr>
                      </m:sSubPr>
                      <m:e>
                        <m:r>
                          <a:rPr lang="en-US" b="1" i="1" smtClean="0">
                            <a:latin typeface="Cambria Math" panose="02040503050406030204" pitchFamily="18" charset="0"/>
                          </a:rPr>
                          <m:t>𝒌</m:t>
                        </m:r>
                      </m:e>
                      <m:sub>
                        <m:r>
                          <a:rPr lang="en-US" b="1" i="1" smtClean="0">
                            <a:latin typeface="Cambria Math" panose="02040503050406030204" pitchFamily="18" charset="0"/>
                          </a:rPr>
                          <m:t>𝑩</m:t>
                        </m:r>
                      </m:sub>
                    </m:sSub>
                    <m:r>
                      <a:rPr lang="en-US" b="1" i="1" smtClean="0">
                        <a:latin typeface="Cambria Math" panose="02040503050406030204" pitchFamily="18" charset="0"/>
                      </a:rPr>
                      <m:t>𝑻</m:t>
                    </m:r>
                    <m:r>
                      <a:rPr lang="en-US" b="1" i="1" smtClean="0">
                        <a:latin typeface="Cambria Math" panose="02040503050406030204" pitchFamily="18" charset="0"/>
                      </a:rPr>
                      <m:t>= </m:t>
                    </m:r>
                    <m:f>
                      <m:fPr>
                        <m:ctrlPr>
                          <a:rPr lang="en-US" b="1" i="1" smtClean="0">
                            <a:latin typeface="Cambria Math" panose="02040503050406030204" pitchFamily="18" charset="0"/>
                          </a:rPr>
                        </m:ctrlPr>
                      </m:fPr>
                      <m:num>
                        <m:r>
                          <a:rPr lang="en-US" b="1" i="1" smtClean="0">
                            <a:latin typeface="Cambria Math" panose="02040503050406030204" pitchFamily="18" charset="0"/>
                          </a:rPr>
                          <m:t>𝟏</m:t>
                        </m:r>
                      </m:num>
                      <m:den>
                        <m:r>
                          <a:rPr lang="en-US" b="1" i="1" smtClean="0">
                            <a:latin typeface="Cambria Math" panose="02040503050406030204" pitchFamily="18" charset="0"/>
                          </a:rPr>
                          <m:t>𝟐</m:t>
                        </m:r>
                      </m:den>
                    </m:f>
                    <m:r>
                      <a:rPr lang="en-US" b="1" i="1" smtClean="0">
                        <a:latin typeface="Cambria Math" panose="02040503050406030204" pitchFamily="18" charset="0"/>
                      </a:rPr>
                      <m:t>𝒎</m:t>
                    </m:r>
                    <m:d>
                      <m:dPr>
                        <m:begChr m:val="⟨"/>
                        <m:endChr m:val="⟩"/>
                        <m:ctrlPr>
                          <a:rPr lang="en-US" b="1" i="1" smtClean="0">
                            <a:latin typeface="Cambria Math" panose="02040503050406030204" pitchFamily="18" charset="0"/>
                          </a:rPr>
                        </m:ctrlPr>
                      </m:dPr>
                      <m:e>
                        <m:sSup>
                          <m:sSupPr>
                            <m:ctrlPr>
                              <a:rPr lang="en-US" b="1" i="1" smtClean="0">
                                <a:latin typeface="Cambria Math" panose="02040503050406030204" pitchFamily="18" charset="0"/>
                              </a:rPr>
                            </m:ctrlPr>
                          </m:sSupPr>
                          <m:e>
                            <m:r>
                              <a:rPr lang="en-US" b="1" i="1" smtClean="0">
                                <a:latin typeface="Cambria Math" panose="02040503050406030204" pitchFamily="18" charset="0"/>
                              </a:rPr>
                              <m:t>𝒗</m:t>
                            </m:r>
                          </m:e>
                          <m:sup>
                            <m:r>
                              <a:rPr lang="en-US" b="1" i="1" smtClean="0">
                                <a:latin typeface="Cambria Math" panose="02040503050406030204" pitchFamily="18" charset="0"/>
                              </a:rPr>
                              <m:t>𝟐</m:t>
                            </m:r>
                          </m:sup>
                        </m:sSup>
                      </m:e>
                    </m:d>
                  </m:oMath>
                </a14:m>
                <a:endParaRPr lang="en-US" b="1" dirty="0"/>
              </a:p>
              <a:p>
                <a:pPr lvl="2">
                  <a:buFont typeface="Arial" panose="020B0604020202020204" pitchFamily="34" charset="0"/>
                  <a:buChar char="•"/>
                </a:pPr>
                <a:r>
                  <a:rPr lang="en-US" dirty="0"/>
                  <a:t>An increase in temperature would imply a higher average velocity of the molecules</a:t>
                </a:r>
                <a:r>
                  <a:rPr lang="en-GB" dirty="0"/>
                  <a:t>. This increased motion allows the air to hold more water molecules before reaching saturation.</a:t>
                </a:r>
              </a:p>
              <a:p>
                <a:pPr lvl="2">
                  <a:buFont typeface="Arial" panose="020B0604020202020204" pitchFamily="34" charset="0"/>
                  <a:buChar char="•"/>
                </a:pPr>
                <a:r>
                  <a:rPr lang="en-GB" dirty="0"/>
                  <a:t>In other words, as temperature increases one would need a larger absolute humidity to reach saturation (100% RH).</a:t>
                </a:r>
              </a:p>
              <a:p>
                <a:pPr lvl="2">
                  <a:buFont typeface="Arial" panose="020B0604020202020204" pitchFamily="34" charset="0"/>
                  <a:buChar char="•"/>
                </a:pPr>
                <a:endParaRPr lang="en-US" dirty="0"/>
              </a:p>
              <a:p>
                <a:pPr lvl="2">
                  <a:buFont typeface="Arial" panose="020B0604020202020204" pitchFamily="34" charset="0"/>
                  <a:buChar char="•"/>
                </a:pPr>
                <a:endParaRPr lang="de-CH" b="1" dirty="0"/>
              </a:p>
            </p:txBody>
          </p:sp>
        </mc:Choice>
        <mc:Fallback>
          <p:sp>
            <p:nvSpPr>
              <p:cNvPr id="3" name="Inhaltsplatzhalter 2">
                <a:extLst>
                  <a:ext uri="{FF2B5EF4-FFF2-40B4-BE49-F238E27FC236}">
                    <a16:creationId xmlns:a16="http://schemas.microsoft.com/office/drawing/2014/main" id="{769D6010-8F25-4603-8A3B-27F5FC9E37A8}"/>
                  </a:ext>
                </a:extLst>
              </p:cNvPr>
              <p:cNvSpPr>
                <a:spLocks noGrp="1" noRot="1" noChangeAspect="1" noMove="1" noResize="1" noEditPoints="1" noAdjustHandles="1" noChangeArrowheads="1" noChangeShapeType="1" noTextEdit="1"/>
              </p:cNvSpPr>
              <p:nvPr>
                <p:ph idx="1"/>
              </p:nvPr>
            </p:nvSpPr>
            <p:spPr>
              <a:xfrm>
                <a:off x="731837" y="1784351"/>
                <a:ext cx="10728325" cy="4476748"/>
              </a:xfrm>
              <a:blipFill>
                <a:blip r:embed="rId3"/>
                <a:stretch>
                  <a:fillRect l="-1300" t="-1700" b="-3966"/>
                </a:stretch>
              </a:blipFill>
            </p:spPr>
            <p:txBody>
              <a:bodyPr/>
              <a:lstStyle/>
              <a:p>
                <a:r>
                  <a:rPr lang="en-CH">
                    <a:noFill/>
                  </a:rPr>
                  <a:t> </a:t>
                </a:r>
              </a:p>
            </p:txBody>
          </p:sp>
        </mc:Fallback>
      </mc:AlternateContent>
      <p:sp>
        <p:nvSpPr>
          <p:cNvPr id="4" name="Datumsplatzhalter 3">
            <a:extLst>
              <a:ext uri="{FF2B5EF4-FFF2-40B4-BE49-F238E27FC236}">
                <a16:creationId xmlns:a16="http://schemas.microsoft.com/office/drawing/2014/main" id="{D8FDB2A7-2684-46D9-89DC-260A99636907}"/>
              </a:ext>
            </a:extLst>
          </p:cNvPr>
          <p:cNvSpPr>
            <a:spLocks noGrp="1"/>
          </p:cNvSpPr>
          <p:nvPr>
            <p:ph type="dt" sz="half" idx="10"/>
          </p:nvPr>
        </p:nvSpPr>
        <p:spPr/>
        <p:txBody>
          <a:bodyPr/>
          <a:lstStyle/>
          <a:p>
            <a:fld id="{BA9956CF-BC99-42F8-B2B2-5AF4B3F630E7}" type="datetime1">
              <a:rPr lang="de-CH" noProof="0" smtClean="0"/>
              <a:t>24.06.24</a:t>
            </a:fld>
            <a:endParaRPr lang="de-CH" noProof="0"/>
          </a:p>
        </p:txBody>
      </p:sp>
      <p:sp>
        <p:nvSpPr>
          <p:cNvPr id="7" name="Foliennummernplatzhalter 6">
            <a:extLst>
              <a:ext uri="{FF2B5EF4-FFF2-40B4-BE49-F238E27FC236}">
                <a16:creationId xmlns:a16="http://schemas.microsoft.com/office/drawing/2014/main" id="{50AFCD1D-E7C6-476F-9A29-E46A6216835C}"/>
              </a:ext>
            </a:extLst>
          </p:cNvPr>
          <p:cNvSpPr>
            <a:spLocks noGrp="1"/>
          </p:cNvSpPr>
          <p:nvPr>
            <p:ph type="sldNum" sz="quarter" idx="12"/>
          </p:nvPr>
        </p:nvSpPr>
        <p:spPr/>
        <p:txBody>
          <a:bodyPr/>
          <a:lstStyle/>
          <a:p>
            <a:fld id="{5ACA52AF-F19D-405C-AD5F-7D94B96A5CC3}" type="slidenum">
              <a:rPr lang="de-CH" noProof="0" smtClean="0"/>
              <a:t>4</a:t>
            </a:fld>
            <a:endParaRPr lang="de-CH" noProof="0"/>
          </a:p>
        </p:txBody>
      </p:sp>
      <p:sp>
        <p:nvSpPr>
          <p:cNvPr id="10" name="TextBox 9">
            <a:extLst>
              <a:ext uri="{FF2B5EF4-FFF2-40B4-BE49-F238E27FC236}">
                <a16:creationId xmlns:a16="http://schemas.microsoft.com/office/drawing/2014/main" id="{6CE6CF51-F67F-66D9-B1A3-B11138CB28AD}"/>
              </a:ext>
            </a:extLst>
          </p:cNvPr>
          <p:cNvSpPr txBox="1"/>
          <p:nvPr/>
        </p:nvSpPr>
        <p:spPr>
          <a:xfrm>
            <a:off x="5397500" y="596900"/>
            <a:ext cx="184731" cy="369332"/>
          </a:xfrm>
          <a:prstGeom prst="rect">
            <a:avLst/>
          </a:prstGeom>
          <a:noFill/>
        </p:spPr>
        <p:txBody>
          <a:bodyPr wrap="none" rtlCol="0">
            <a:spAutoFit/>
          </a:bodyPr>
          <a:lstStyle/>
          <a:p>
            <a:endParaRPr lang="en-CH" dirty="0"/>
          </a:p>
        </p:txBody>
      </p:sp>
      <p:pic>
        <p:nvPicPr>
          <p:cNvPr id="12" name="Picture 11" descr="A question marks drawn on a window&#10;&#10;Description automatically generated">
            <a:extLst>
              <a:ext uri="{FF2B5EF4-FFF2-40B4-BE49-F238E27FC236}">
                <a16:creationId xmlns:a16="http://schemas.microsoft.com/office/drawing/2014/main" id="{50BD4E7D-6F87-E560-0B58-18588C9F49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7500" y="91474"/>
            <a:ext cx="2208499" cy="1663200"/>
          </a:xfrm>
          <a:prstGeom prst="rect">
            <a:avLst/>
          </a:prstGeom>
        </p:spPr>
      </p:pic>
    </p:spTree>
    <p:extLst>
      <p:ext uri="{BB962C8B-B14F-4D97-AF65-F5344CB8AC3E}">
        <p14:creationId xmlns:p14="http://schemas.microsoft.com/office/powerpoint/2010/main" val="327633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28A7152-5E06-409E-958B-9EA7D82F8763}"/>
              </a:ext>
            </a:extLst>
          </p:cNvPr>
          <p:cNvSpPr>
            <a:spLocks noGrp="1"/>
          </p:cNvSpPr>
          <p:nvPr>
            <p:ph type="dt" sz="half" idx="10"/>
          </p:nvPr>
        </p:nvSpPr>
        <p:spPr/>
        <p:txBody>
          <a:bodyPr/>
          <a:lstStyle/>
          <a:p>
            <a:fld id="{D09CA2F3-F87E-4AE4-9065-0A259B9D1DCB}" type="datetime1">
              <a:rPr lang="de-CH" noProof="0" smtClean="0"/>
              <a:t>24.06.24</a:t>
            </a:fld>
            <a:endParaRPr lang="de-CH" noProof="0"/>
          </a:p>
        </p:txBody>
      </p:sp>
      <p:sp>
        <p:nvSpPr>
          <p:cNvPr id="4" name="Foliennummernplatzhalter 3">
            <a:extLst>
              <a:ext uri="{FF2B5EF4-FFF2-40B4-BE49-F238E27FC236}">
                <a16:creationId xmlns:a16="http://schemas.microsoft.com/office/drawing/2014/main" id="{166FBACA-440F-4F76-AA55-D4C61561495C}"/>
              </a:ext>
            </a:extLst>
          </p:cNvPr>
          <p:cNvSpPr>
            <a:spLocks noGrp="1"/>
          </p:cNvSpPr>
          <p:nvPr>
            <p:ph type="sldNum" sz="quarter" idx="12"/>
          </p:nvPr>
        </p:nvSpPr>
        <p:spPr/>
        <p:txBody>
          <a:bodyPr/>
          <a:lstStyle/>
          <a:p>
            <a:fld id="{5ACA52AF-F19D-405C-AD5F-7D94B96A5CC3}" type="slidenum">
              <a:rPr lang="de-CH" noProof="0" smtClean="0"/>
              <a:t>5</a:t>
            </a:fld>
            <a:endParaRPr lang="de-CH" noProof="0"/>
          </a:p>
        </p:txBody>
      </p:sp>
      <p:pic>
        <p:nvPicPr>
          <p:cNvPr id="8" name="Picture 7" descr="A graph of a function&#10;&#10;Description automatically generated with medium confidence">
            <a:extLst>
              <a:ext uri="{FF2B5EF4-FFF2-40B4-BE49-F238E27FC236}">
                <a16:creationId xmlns:a16="http://schemas.microsoft.com/office/drawing/2014/main" id="{149BD6D2-2B04-52FC-C4B8-3E5E27F247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1009" y="271870"/>
            <a:ext cx="6740329" cy="6027330"/>
          </a:xfrm>
          <a:prstGeom prst="rect">
            <a:avLst/>
          </a:prstGeom>
        </p:spPr>
      </p:pic>
    </p:spTree>
    <p:extLst>
      <p:ext uri="{BB962C8B-B14F-4D97-AF65-F5344CB8AC3E}">
        <p14:creationId xmlns:p14="http://schemas.microsoft.com/office/powerpoint/2010/main" val="4275468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DF9D96-1AFA-40BA-BAE5-8D745FEC2462}"/>
              </a:ext>
            </a:extLst>
          </p:cNvPr>
          <p:cNvSpPr>
            <a:spLocks noGrp="1"/>
          </p:cNvSpPr>
          <p:nvPr>
            <p:ph type="title"/>
          </p:nvPr>
        </p:nvSpPr>
        <p:spPr/>
        <p:txBody>
          <a:bodyPr/>
          <a:lstStyle/>
          <a:p>
            <a:r>
              <a:rPr lang="de-CH" dirty="0"/>
              <a:t>Thermal </a:t>
            </a:r>
            <a:r>
              <a:rPr lang="de-CH" dirty="0" err="1"/>
              <a:t>conduction</a:t>
            </a:r>
            <a:endParaRPr lang="de-CH" dirty="0"/>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5D30C9CD-6F3E-4243-AF8B-598CBE0FFE30}"/>
                  </a:ext>
                </a:extLst>
              </p:cNvPr>
              <p:cNvSpPr>
                <a:spLocks noGrp="1"/>
              </p:cNvSpPr>
              <p:nvPr>
                <p:ph idx="1"/>
              </p:nvPr>
            </p:nvSpPr>
            <p:spPr/>
            <p:txBody>
              <a:bodyPr/>
              <a:lstStyle/>
              <a:p>
                <a:pPr marL="0" indent="0">
                  <a:buNone/>
                </a:pPr>
                <a:r>
                  <a:rPr lang="en-GB" dirty="0"/>
                  <a:t>The transfer of heat can be </a:t>
                </a:r>
                <a:r>
                  <a:rPr lang="en-GB" dirty="0" err="1"/>
                  <a:t>modeled</a:t>
                </a:r>
                <a:r>
                  <a:rPr lang="en-GB" dirty="0"/>
                  <a:t> using Fourier’s law of thermal conduction, which states:</a:t>
                </a:r>
                <a14:m>
                  <m:oMath xmlns:m="http://schemas.openxmlformats.org/officeDocument/2006/math">
                    <m:r>
                      <a:rPr lang="en-US" b="0" i="0" smtClean="0">
                        <a:latin typeface="Cambria Math" panose="02040503050406030204" pitchFamily="18" charset="0"/>
                      </a:rPr>
                      <m:t> </m:t>
                    </m:r>
                  </m:oMath>
                </a14:m>
                <a:endParaRPr lang="en-US" b="0" i="0"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b="0" i="0" smtClean="0">
                          <a:latin typeface="Cambria Math" panose="02040503050406030204" pitchFamily="18" charset="0"/>
                        </a:rPr>
                        <m:t>  </m:t>
                      </m:r>
                    </m:oMath>
                  </m:oMathPara>
                </a14:m>
                <a:endParaRPr lang="en-US" b="0" i="0"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b="0" i="0" smtClean="0">
                          <a:latin typeface="Cambria Math" panose="02040503050406030204" pitchFamily="18" charset="0"/>
                        </a:rPr>
                        <m:t> </m:t>
                      </m:r>
                      <m:r>
                        <a:rPr lang="en-US" b="1" i="1" smtClean="0">
                          <a:latin typeface="Cambria Math" panose="02040503050406030204" pitchFamily="18" charset="0"/>
                        </a:rPr>
                        <m:t>𝒒</m:t>
                      </m:r>
                      <m:r>
                        <a:rPr lang="en-US" b="1" i="1" smtClean="0">
                          <a:latin typeface="Cambria Math" panose="02040503050406030204" pitchFamily="18" charset="0"/>
                        </a:rPr>
                        <m:t>=−</m:t>
                      </m:r>
                      <m:r>
                        <a:rPr lang="en-US" b="1" i="1" smtClean="0">
                          <a:latin typeface="Cambria Math" panose="02040503050406030204" pitchFamily="18" charset="0"/>
                        </a:rPr>
                        <m:t>𝒌</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𝑻</m:t>
                      </m:r>
                    </m:oMath>
                  </m:oMathPara>
                </a14:m>
                <a:endParaRPr lang="en-GB" dirty="0"/>
              </a:p>
              <a:p>
                <a:pPr marL="0" indent="0">
                  <a:buNone/>
                </a:pPr>
                <a:r>
                  <a:rPr lang="en-GB" dirty="0"/>
                  <a:t>where </a:t>
                </a:r>
                <a14:m>
                  <m:oMath xmlns:m="http://schemas.openxmlformats.org/officeDocument/2006/math">
                    <m:r>
                      <a:rPr lang="en-GB" b="1" i="1" dirty="0" smtClean="0">
                        <a:latin typeface="Cambria Math" panose="02040503050406030204" pitchFamily="18" charset="0"/>
                      </a:rPr>
                      <m:t>𝒒</m:t>
                    </m:r>
                    <m:r>
                      <a:rPr lang="en-GB" i="1" dirty="0" smtClean="0">
                        <a:latin typeface="Cambria Math" panose="02040503050406030204" pitchFamily="18" charset="0"/>
                      </a:rPr>
                      <m:t> </m:t>
                    </m:r>
                  </m:oMath>
                </a14:m>
                <a:r>
                  <a:rPr lang="en-GB" dirty="0"/>
                  <a:t>is the heat flux, </a:t>
                </a:r>
                <a14:m>
                  <m:oMath xmlns:m="http://schemas.openxmlformats.org/officeDocument/2006/math">
                    <m:r>
                      <a:rPr lang="en-GB" b="1" i="1" dirty="0" smtClean="0">
                        <a:latin typeface="Cambria Math" panose="02040503050406030204" pitchFamily="18" charset="0"/>
                      </a:rPr>
                      <m:t>𝒌</m:t>
                    </m:r>
                  </m:oMath>
                </a14:m>
                <a:r>
                  <a:rPr lang="de-CH" dirty="0"/>
                  <a:t> </a:t>
                </a:r>
                <a:r>
                  <a:rPr lang="de-CH" dirty="0" err="1"/>
                  <a:t>the</a:t>
                </a:r>
                <a:r>
                  <a:rPr lang="de-CH" dirty="0"/>
                  <a:t> thermal </a:t>
                </a:r>
                <a:r>
                  <a:rPr lang="de-CH" dirty="0" err="1"/>
                  <a:t>conductivity</a:t>
                </a:r>
                <a:r>
                  <a:rPr lang="de-CH" dirty="0"/>
                  <a:t> </a:t>
                </a:r>
                <a:r>
                  <a:rPr lang="de-CH" dirty="0" err="1"/>
                  <a:t>of</a:t>
                </a:r>
                <a:r>
                  <a:rPr lang="de-CH" dirty="0"/>
                  <a:t> </a:t>
                </a:r>
                <a:r>
                  <a:rPr lang="de-CH" dirty="0" err="1"/>
                  <a:t>the</a:t>
                </a:r>
                <a:r>
                  <a:rPr lang="de-CH" dirty="0"/>
                  <a:t> material, and</a:t>
                </a:r>
                <a14:m>
                  <m:oMath xmlns:m="http://schemas.openxmlformats.org/officeDocument/2006/math">
                    <m:r>
                      <a:rPr lang="en-US" b="0" i="0" smtClean="0">
                        <a:latin typeface="Cambria Math" panose="02040503050406030204" pitchFamily="18" charset="0"/>
                        <a:ea typeface="Cambria Math" panose="02040503050406030204" pitchFamily="18" charset="0"/>
                      </a:rPr>
                      <m:t> </m:t>
                    </m:r>
                    <m:r>
                      <a:rPr lang="en-US" b="1" i="1">
                        <a:latin typeface="Cambria Math" panose="02040503050406030204" pitchFamily="18" charset="0"/>
                        <a:ea typeface="Cambria Math" panose="02040503050406030204" pitchFamily="18" charset="0"/>
                      </a:rPr>
                      <m:t>𝜵</m:t>
                    </m:r>
                    <m:r>
                      <a:rPr lang="en-US" b="1" i="1">
                        <a:latin typeface="Cambria Math" panose="02040503050406030204" pitchFamily="18" charset="0"/>
                        <a:ea typeface="Cambria Math" panose="02040503050406030204" pitchFamily="18" charset="0"/>
                      </a:rPr>
                      <m:t>𝑻</m:t>
                    </m:r>
                  </m:oMath>
                </a14:m>
                <a:r>
                  <a:rPr lang="de-CH" b="1" dirty="0"/>
                  <a:t> </a:t>
                </a:r>
                <a:r>
                  <a:rPr lang="de-CH" dirty="0" err="1"/>
                  <a:t>the</a:t>
                </a:r>
                <a:r>
                  <a:rPr lang="de-CH" dirty="0"/>
                  <a:t> </a:t>
                </a:r>
                <a:r>
                  <a:rPr lang="de-CH" dirty="0" err="1"/>
                  <a:t>temperature</a:t>
                </a:r>
                <a:r>
                  <a:rPr lang="de-CH" dirty="0"/>
                  <a:t> </a:t>
                </a:r>
                <a:r>
                  <a:rPr lang="de-CH" dirty="0" err="1"/>
                  <a:t>gradient</a:t>
                </a:r>
                <a:r>
                  <a:rPr lang="de-CH" dirty="0"/>
                  <a:t>. </a:t>
                </a:r>
              </a:p>
              <a:p>
                <a:pPr marL="0" indent="0">
                  <a:buNone/>
                </a:pPr>
                <a:endParaRPr lang="de-CH" dirty="0"/>
              </a:p>
              <a:p>
                <a:pPr marL="0" indent="0">
                  <a:buNone/>
                </a:pPr>
                <a:r>
                  <a:rPr lang="de-CH" dirty="0"/>
                  <a:t>This </a:t>
                </a:r>
                <a:r>
                  <a:rPr lang="de-CH" dirty="0" err="1"/>
                  <a:t>implies</a:t>
                </a:r>
                <a:r>
                  <a:rPr lang="de-CH" dirty="0"/>
                  <a:t> </a:t>
                </a:r>
                <a:r>
                  <a:rPr lang="de-CH" dirty="0" err="1"/>
                  <a:t>the</a:t>
                </a:r>
                <a:r>
                  <a:rPr lang="de-CH" dirty="0"/>
                  <a:t> </a:t>
                </a:r>
                <a:r>
                  <a:rPr lang="de-CH" dirty="0" err="1"/>
                  <a:t>following</a:t>
                </a:r>
                <a:r>
                  <a:rPr lang="de-CH" dirty="0"/>
                  <a:t> : </a:t>
                </a:r>
              </a:p>
              <a:p>
                <a:pPr lvl="2">
                  <a:buFont typeface="Arial" panose="020B0604020202020204" pitchFamily="34" charset="0"/>
                  <a:buChar char="•"/>
                </a:pPr>
                <a:r>
                  <a:rPr lang="de-CH" dirty="0" err="1"/>
                  <a:t>the</a:t>
                </a:r>
                <a:r>
                  <a:rPr lang="de-CH" dirty="0"/>
                  <a:t> </a:t>
                </a:r>
                <a:r>
                  <a:rPr lang="de-CH" dirty="0" err="1"/>
                  <a:t>higher</a:t>
                </a:r>
                <a:r>
                  <a:rPr lang="de-CH" dirty="0"/>
                  <a:t> </a:t>
                </a:r>
                <a:r>
                  <a:rPr lang="de-CH" dirty="0" err="1"/>
                  <a:t>the</a:t>
                </a:r>
                <a:r>
                  <a:rPr lang="de-CH" dirty="0"/>
                  <a:t> thermal </a:t>
                </a:r>
                <a:r>
                  <a:rPr lang="de-CH" dirty="0" err="1"/>
                  <a:t>conductivity</a:t>
                </a:r>
                <a:r>
                  <a:rPr lang="de-CH" dirty="0"/>
                  <a:t>, </a:t>
                </a:r>
                <a:r>
                  <a:rPr lang="de-CH" dirty="0" err="1"/>
                  <a:t>the</a:t>
                </a:r>
                <a:r>
                  <a:rPr lang="de-CH" dirty="0"/>
                  <a:t> </a:t>
                </a:r>
                <a:r>
                  <a:rPr lang="de-CH" dirty="0" err="1"/>
                  <a:t>higher</a:t>
                </a:r>
                <a:r>
                  <a:rPr lang="de-CH" dirty="0"/>
                  <a:t> </a:t>
                </a:r>
                <a:r>
                  <a:rPr lang="de-CH" dirty="0" err="1"/>
                  <a:t>the</a:t>
                </a:r>
                <a:r>
                  <a:rPr lang="de-CH" dirty="0"/>
                  <a:t> </a:t>
                </a:r>
                <a:r>
                  <a:rPr lang="de-CH" dirty="0" err="1"/>
                  <a:t>heat</a:t>
                </a:r>
                <a:r>
                  <a:rPr lang="de-CH" dirty="0"/>
                  <a:t> </a:t>
                </a:r>
                <a:r>
                  <a:rPr lang="de-CH" dirty="0" err="1"/>
                  <a:t>flux</a:t>
                </a:r>
                <a:r>
                  <a:rPr lang="de-CH" dirty="0"/>
                  <a:t>.</a:t>
                </a:r>
              </a:p>
              <a:p>
                <a:pPr lvl="2">
                  <a:buFont typeface="Arial" panose="020B0604020202020204" pitchFamily="34" charset="0"/>
                  <a:buChar char="•"/>
                </a:pPr>
                <a:r>
                  <a:rPr lang="en-GB" dirty="0"/>
                  <a:t>heat flows from regions of higher to regions of lower temperature.</a:t>
                </a:r>
              </a:p>
              <a:p>
                <a:pPr marL="540000" lvl="2" indent="0">
                  <a:buNone/>
                </a:pPr>
                <a:endParaRPr lang="de-CH" dirty="0"/>
              </a:p>
              <a:p>
                <a:pPr marL="0" indent="0">
                  <a:buNone/>
                </a:pPr>
                <a:endParaRPr lang="de-CH" dirty="0"/>
              </a:p>
              <a:p>
                <a:pPr marL="0" indent="0">
                  <a:buNone/>
                </a:pPr>
                <a:endParaRPr lang="de-CH" dirty="0"/>
              </a:p>
              <a:p>
                <a:pPr marL="0" indent="0">
                  <a:buNone/>
                </a:pPr>
                <a:endParaRPr lang="de-CH" dirty="0"/>
              </a:p>
              <a:p>
                <a:pPr marL="0" indent="0">
                  <a:buNone/>
                </a:pPr>
                <a:r>
                  <a:rPr lang="de-CH" dirty="0"/>
                  <a:t> </a:t>
                </a:r>
              </a:p>
            </p:txBody>
          </p:sp>
        </mc:Choice>
        <mc:Fallback>
          <p:sp>
            <p:nvSpPr>
              <p:cNvPr id="3" name="Inhaltsplatzhalter 2">
                <a:extLst>
                  <a:ext uri="{FF2B5EF4-FFF2-40B4-BE49-F238E27FC236}">
                    <a16:creationId xmlns:a16="http://schemas.microsoft.com/office/drawing/2014/main" id="{5D30C9CD-6F3E-4243-AF8B-598CBE0FFE30}"/>
                  </a:ext>
                </a:extLst>
              </p:cNvPr>
              <p:cNvSpPr>
                <a:spLocks noGrp="1" noRot="1" noChangeAspect="1" noMove="1" noResize="1" noEditPoints="1" noAdjustHandles="1" noChangeArrowheads="1" noChangeShapeType="1" noTextEdit="1"/>
              </p:cNvSpPr>
              <p:nvPr>
                <p:ph idx="1"/>
              </p:nvPr>
            </p:nvSpPr>
            <p:spPr>
              <a:blipFill>
                <a:blip r:embed="rId2"/>
                <a:stretch>
                  <a:fillRect l="-1300" t="-1897"/>
                </a:stretch>
              </a:blipFill>
            </p:spPr>
            <p:txBody>
              <a:bodyPr/>
              <a:lstStyle/>
              <a:p>
                <a:r>
                  <a:rPr lang="en-CH">
                    <a:noFill/>
                  </a:rPr>
                  <a:t> </a:t>
                </a:r>
              </a:p>
            </p:txBody>
          </p:sp>
        </mc:Fallback>
      </mc:AlternateContent>
      <p:sp>
        <p:nvSpPr>
          <p:cNvPr id="4" name="Datumsplatzhalter 3">
            <a:extLst>
              <a:ext uri="{FF2B5EF4-FFF2-40B4-BE49-F238E27FC236}">
                <a16:creationId xmlns:a16="http://schemas.microsoft.com/office/drawing/2014/main" id="{3E5DECAF-74B9-42C9-91F9-16811C11DDD9}"/>
              </a:ext>
            </a:extLst>
          </p:cNvPr>
          <p:cNvSpPr>
            <a:spLocks noGrp="1"/>
          </p:cNvSpPr>
          <p:nvPr>
            <p:ph type="dt" sz="half" idx="10"/>
          </p:nvPr>
        </p:nvSpPr>
        <p:spPr/>
        <p:txBody>
          <a:bodyPr/>
          <a:lstStyle/>
          <a:p>
            <a:fld id="{255C2D81-634A-41B2-966F-5B8C1282A848}" type="datetime1">
              <a:rPr lang="de-CH" noProof="0" smtClean="0"/>
              <a:t>24.06.24</a:t>
            </a:fld>
            <a:endParaRPr lang="de-CH" noProof="0"/>
          </a:p>
        </p:txBody>
      </p:sp>
      <p:sp>
        <p:nvSpPr>
          <p:cNvPr id="6" name="Foliennummernplatzhalter 5">
            <a:extLst>
              <a:ext uri="{FF2B5EF4-FFF2-40B4-BE49-F238E27FC236}">
                <a16:creationId xmlns:a16="http://schemas.microsoft.com/office/drawing/2014/main" id="{92390BB4-CA1A-4AB3-997F-BC93DE23C7B5}"/>
              </a:ext>
            </a:extLst>
          </p:cNvPr>
          <p:cNvSpPr>
            <a:spLocks noGrp="1"/>
          </p:cNvSpPr>
          <p:nvPr>
            <p:ph type="sldNum" sz="quarter" idx="12"/>
          </p:nvPr>
        </p:nvSpPr>
        <p:spPr/>
        <p:txBody>
          <a:bodyPr/>
          <a:lstStyle/>
          <a:p>
            <a:fld id="{5ACA52AF-F19D-405C-AD5F-7D94B96A5CC3}" type="slidenum">
              <a:rPr lang="de-CH" noProof="0" smtClean="0"/>
              <a:t>6</a:t>
            </a:fld>
            <a:endParaRPr lang="de-CH" noProof="0"/>
          </a:p>
        </p:txBody>
      </p:sp>
      <p:pic>
        <p:nvPicPr>
          <p:cNvPr id="9" name="Picture 8" descr="Diagram of a diagram of a heat exchanger&#10;&#10;Description automatically generated">
            <a:extLst>
              <a:ext uri="{FF2B5EF4-FFF2-40B4-BE49-F238E27FC236}">
                <a16:creationId xmlns:a16="http://schemas.microsoft.com/office/drawing/2014/main" id="{817AB8D4-EBF5-04A3-A09A-9EA12F207C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1349" y="4307452"/>
            <a:ext cx="5013921" cy="2430992"/>
          </a:xfrm>
          <a:prstGeom prst="rect">
            <a:avLst/>
          </a:prstGeom>
        </p:spPr>
      </p:pic>
    </p:spTree>
    <p:extLst>
      <p:ext uri="{BB962C8B-B14F-4D97-AF65-F5344CB8AC3E}">
        <p14:creationId xmlns:p14="http://schemas.microsoft.com/office/powerpoint/2010/main" val="2463831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DF9D96-1AFA-40BA-BAE5-8D745FEC2462}"/>
              </a:ext>
            </a:extLst>
          </p:cNvPr>
          <p:cNvSpPr>
            <a:spLocks noGrp="1"/>
          </p:cNvSpPr>
          <p:nvPr>
            <p:ph type="title"/>
          </p:nvPr>
        </p:nvSpPr>
        <p:spPr/>
        <p:txBody>
          <a:bodyPr/>
          <a:lstStyle/>
          <a:p>
            <a:r>
              <a:rPr lang="de-CH" dirty="0"/>
              <a:t>Thermal </a:t>
            </a:r>
            <a:r>
              <a:rPr lang="de-CH" dirty="0" err="1"/>
              <a:t>conduction</a:t>
            </a:r>
            <a:r>
              <a:rPr lang="de-CH" dirty="0"/>
              <a:t> in </a:t>
            </a:r>
            <a:r>
              <a:rPr lang="de-CH" dirty="0" err="1"/>
              <a:t>gases</a:t>
            </a:r>
            <a:endParaRPr lang="de-CH" dirty="0"/>
          </a:p>
        </p:txBody>
      </p:sp>
      <mc:AlternateContent xmlns:mc="http://schemas.openxmlformats.org/markup-compatibility/2006">
        <mc:Choice xmlns:a14="http://schemas.microsoft.com/office/drawing/2010/main" Requires="a14">
          <p:sp>
            <p:nvSpPr>
              <p:cNvPr id="3" name="Inhaltsplatzhalter 2">
                <a:extLst>
                  <a:ext uri="{FF2B5EF4-FFF2-40B4-BE49-F238E27FC236}">
                    <a16:creationId xmlns:a16="http://schemas.microsoft.com/office/drawing/2014/main" id="{5D30C9CD-6F3E-4243-AF8B-598CBE0FFE30}"/>
                  </a:ext>
                </a:extLst>
              </p:cNvPr>
              <p:cNvSpPr>
                <a:spLocks noGrp="1"/>
              </p:cNvSpPr>
              <p:nvPr>
                <p:ph idx="1"/>
              </p:nvPr>
            </p:nvSpPr>
            <p:spPr>
              <a:xfrm>
                <a:off x="731837" y="1332089"/>
                <a:ext cx="7384874" cy="5034844"/>
              </a:xfrm>
            </p:spPr>
            <p:txBody>
              <a:bodyPr/>
              <a:lstStyle/>
              <a:p>
                <a:r>
                  <a:rPr lang="de-CH" dirty="0"/>
                  <a:t>In </a:t>
                </a:r>
                <a:r>
                  <a:rPr lang="de-CH" dirty="0" err="1"/>
                  <a:t>gases</a:t>
                </a:r>
                <a:r>
                  <a:rPr lang="de-CH" dirty="0"/>
                  <a:t>, thermal </a:t>
                </a:r>
                <a:r>
                  <a:rPr lang="de-CH" dirty="0" err="1"/>
                  <a:t>conduction</a:t>
                </a:r>
                <a:r>
                  <a:rPr lang="de-CH" dirty="0"/>
                  <a:t> </a:t>
                </a:r>
                <a:r>
                  <a:rPr lang="de-CH" dirty="0" err="1"/>
                  <a:t>primarily</a:t>
                </a:r>
                <a:r>
                  <a:rPr lang="de-CH" dirty="0"/>
                  <a:t> </a:t>
                </a:r>
                <a:r>
                  <a:rPr lang="de-CH" dirty="0" err="1"/>
                  <a:t>involves</a:t>
                </a:r>
                <a:r>
                  <a:rPr lang="de-CH" dirty="0"/>
                  <a:t> </a:t>
                </a:r>
                <a:r>
                  <a:rPr lang="de-CH" dirty="0" err="1"/>
                  <a:t>the</a:t>
                </a:r>
                <a:r>
                  <a:rPr lang="en-GB" dirty="0"/>
                  <a:t> </a:t>
                </a:r>
                <a:r>
                  <a:rPr lang="en-GB" dirty="0">
                    <a:solidFill>
                      <a:srgbClr val="FF0000"/>
                    </a:solidFill>
                  </a:rPr>
                  <a:t>translational</a:t>
                </a:r>
                <a:r>
                  <a:rPr lang="en-GB" dirty="0"/>
                  <a:t> transfer of </a:t>
                </a:r>
                <a:r>
                  <a:rPr lang="en-GB" dirty="0">
                    <a:solidFill>
                      <a:srgbClr val="FF0000"/>
                    </a:solidFill>
                  </a:rPr>
                  <a:t>kinetic energy </a:t>
                </a:r>
                <a:r>
                  <a:rPr lang="en-GB" dirty="0"/>
                  <a:t>through molecular collisions.</a:t>
                </a:r>
              </a:p>
              <a:p>
                <a:r>
                  <a:rPr lang="en-GB" dirty="0"/>
                  <a:t>Such an energy transfer is influenced by:</a:t>
                </a:r>
              </a:p>
              <a:p>
                <a:pPr lvl="1"/>
                <a:r>
                  <a:rPr lang="en-GB" dirty="0"/>
                  <a:t>Molecular mass &amp; speed</a:t>
                </a:r>
              </a:p>
              <a:p>
                <a:pPr lvl="2"/>
                <a:r>
                  <a:rPr lang="en-GB" dirty="0"/>
                  <a:t>Heavier molecules have a smaller velocity at the same temperature compared to lighter molecules. The speed of the molecules affects the collision frequency </a:t>
                </a:r>
                <a14:m>
                  <m:oMath xmlns:m="http://schemas.openxmlformats.org/officeDocument/2006/math">
                    <m:r>
                      <a:rPr lang="en-GB" b="1" i="1" dirty="0" smtClean="0">
                        <a:latin typeface="Cambria Math" panose="02040503050406030204" pitchFamily="18" charset="0"/>
                      </a:rPr>
                      <m:t>𝒁</m:t>
                    </m:r>
                  </m:oMath>
                </a14:m>
                <a:r>
                  <a:rPr lang="en-GB" dirty="0"/>
                  <a:t>.</a:t>
                </a:r>
              </a:p>
              <a:p>
                <a:pPr lvl="1"/>
                <a:r>
                  <a:rPr lang="en-GB" dirty="0"/>
                  <a:t>Mean free path </a:t>
                </a:r>
                <a14:m>
                  <m:oMath xmlns:m="http://schemas.openxmlformats.org/officeDocument/2006/math">
                    <m:r>
                      <a:rPr lang="en-GB" b="1" i="1" dirty="0" smtClean="0">
                        <a:latin typeface="Cambria Math" panose="02040503050406030204" pitchFamily="18" charset="0"/>
                        <a:ea typeface="Cambria Math" panose="02040503050406030204" pitchFamily="18" charset="0"/>
                      </a:rPr>
                      <m:t>𝝀</m:t>
                    </m:r>
                    <m:r>
                      <a:rPr lang="en-GB" b="1" i="1" dirty="0" smtClean="0">
                        <a:latin typeface="Cambria Math" panose="02040503050406030204" pitchFamily="18" charset="0"/>
                      </a:rPr>
                      <m:t> =</m:t>
                    </m:r>
                    <m:f>
                      <m:fPr>
                        <m:ctrlPr>
                          <a:rPr lang="en-GB" b="1" i="1" dirty="0" smtClean="0">
                            <a:latin typeface="Cambria Math" panose="02040503050406030204" pitchFamily="18" charset="0"/>
                          </a:rPr>
                        </m:ctrlPr>
                      </m:fPr>
                      <m:num>
                        <m:sSub>
                          <m:sSubPr>
                            <m:ctrlPr>
                              <a:rPr lang="en-US" b="1" i="1" dirty="0" smtClean="0">
                                <a:latin typeface="Cambria Math" panose="02040503050406030204" pitchFamily="18" charset="0"/>
                              </a:rPr>
                            </m:ctrlPr>
                          </m:sSubPr>
                          <m:e>
                            <m:r>
                              <a:rPr lang="en-US" b="1" i="1" dirty="0" smtClean="0">
                                <a:latin typeface="Cambria Math" panose="02040503050406030204" pitchFamily="18" charset="0"/>
                              </a:rPr>
                              <m:t>𝒌</m:t>
                            </m:r>
                          </m:e>
                          <m:sub>
                            <m:r>
                              <a:rPr lang="en-US" b="1" i="1" dirty="0" smtClean="0">
                                <a:latin typeface="Cambria Math" panose="02040503050406030204" pitchFamily="18" charset="0"/>
                              </a:rPr>
                              <m:t>𝑩</m:t>
                            </m:r>
                          </m:sub>
                        </m:sSub>
                        <m:r>
                          <a:rPr lang="en-US" b="1" i="1" dirty="0" smtClean="0">
                            <a:latin typeface="Cambria Math" panose="02040503050406030204" pitchFamily="18" charset="0"/>
                          </a:rPr>
                          <m:t>𝑻</m:t>
                        </m:r>
                      </m:num>
                      <m:den>
                        <m:rad>
                          <m:radPr>
                            <m:degHide m:val="on"/>
                            <m:ctrlPr>
                              <a:rPr lang="en-GB" b="1" i="1" dirty="0" smtClean="0">
                                <a:latin typeface="Cambria Math" panose="02040503050406030204" pitchFamily="18" charset="0"/>
                              </a:rPr>
                            </m:ctrlPr>
                          </m:radPr>
                          <m:deg/>
                          <m:e>
                            <m:r>
                              <a:rPr lang="en-US" b="1" i="1" dirty="0" smtClean="0">
                                <a:latin typeface="Cambria Math" panose="02040503050406030204" pitchFamily="18" charset="0"/>
                              </a:rPr>
                              <m:t>𝟐</m:t>
                            </m:r>
                            <m:r>
                              <a:rPr lang="en-US" b="1" i="1" dirty="0" smtClean="0">
                                <a:latin typeface="Cambria Math" panose="02040503050406030204" pitchFamily="18" charset="0"/>
                              </a:rPr>
                              <m:t> </m:t>
                            </m:r>
                          </m:e>
                        </m:rad>
                        <m:r>
                          <a:rPr lang="en-GB" b="1" i="1" dirty="0" smtClean="0">
                            <a:latin typeface="Cambria Math" panose="02040503050406030204" pitchFamily="18" charset="0"/>
                            <a:ea typeface="Cambria Math" panose="02040503050406030204" pitchFamily="18" charset="0"/>
                          </a:rPr>
                          <m:t>𝝅</m:t>
                        </m:r>
                        <m:sSup>
                          <m:sSupPr>
                            <m:ctrlPr>
                              <a:rPr lang="en-GB" b="1" i="1" dirty="0" smtClean="0">
                                <a:latin typeface="Cambria Math" panose="02040503050406030204" pitchFamily="18" charset="0"/>
                                <a:ea typeface="Cambria Math" panose="02040503050406030204" pitchFamily="18" charset="0"/>
                              </a:rPr>
                            </m:ctrlPr>
                          </m:sSupPr>
                          <m:e>
                            <m:r>
                              <a:rPr lang="en-US" b="1" i="1" dirty="0" smtClean="0">
                                <a:latin typeface="Cambria Math" panose="02040503050406030204" pitchFamily="18" charset="0"/>
                                <a:ea typeface="Cambria Math" panose="02040503050406030204" pitchFamily="18" charset="0"/>
                              </a:rPr>
                              <m:t>𝒅</m:t>
                            </m:r>
                          </m:e>
                          <m:sup>
                            <m:r>
                              <a:rPr lang="en-US" b="1" i="1" dirty="0" smtClean="0">
                                <a:latin typeface="Cambria Math" panose="02040503050406030204" pitchFamily="18" charset="0"/>
                                <a:ea typeface="Cambria Math" panose="02040503050406030204" pitchFamily="18" charset="0"/>
                              </a:rPr>
                              <m:t>𝟐</m:t>
                            </m:r>
                          </m:sup>
                        </m:sSup>
                        <m:r>
                          <a:rPr lang="en-US" b="1" i="1" dirty="0" smtClean="0">
                            <a:latin typeface="Cambria Math" panose="02040503050406030204" pitchFamily="18" charset="0"/>
                            <a:ea typeface="Cambria Math" panose="02040503050406030204" pitchFamily="18" charset="0"/>
                          </a:rPr>
                          <m:t>𝑷</m:t>
                        </m:r>
                      </m:den>
                    </m:f>
                    <m:r>
                      <a:rPr lang="en-GB" b="1" i="1" dirty="0" smtClean="0">
                        <a:latin typeface="Cambria Math" panose="02040503050406030204" pitchFamily="18" charset="0"/>
                      </a:rPr>
                      <m:t> </m:t>
                    </m:r>
                  </m:oMath>
                </a14:m>
                <a:endParaRPr lang="en-GB" b="1" dirty="0"/>
              </a:p>
              <a:p>
                <a:pPr lvl="2"/>
                <a:r>
                  <a:rPr lang="en-GB" dirty="0"/>
                  <a:t>A longer mean free path means molecules carry energy further before transferring it, generally increasing thermal conductivity.</a:t>
                </a:r>
              </a:p>
              <a:p>
                <a:pPr lvl="1"/>
                <a:r>
                  <a:rPr lang="en-GB" dirty="0"/>
                  <a:t>The type of gas (geometrical considerations)</a:t>
                </a:r>
              </a:p>
              <a:p>
                <a:pPr lvl="2"/>
                <a:r>
                  <a:rPr lang="en-GB" dirty="0"/>
                  <a:t>This affects the form in which the transferred energy is stored.  The geometry of a molecule introduces extra rotational and vibrational degrees of freedom (DOF), which might take up some of the initial translational kinetic energy, decreasing the heat transfer rate. </a:t>
                </a:r>
              </a:p>
              <a:p>
                <a:pPr lvl="2"/>
                <a:endParaRPr lang="en-GB" dirty="0"/>
              </a:p>
              <a:p>
                <a:endParaRPr lang="de-CH" dirty="0"/>
              </a:p>
            </p:txBody>
          </p:sp>
        </mc:Choice>
        <mc:Fallback>
          <p:sp>
            <p:nvSpPr>
              <p:cNvPr id="3" name="Inhaltsplatzhalter 2">
                <a:extLst>
                  <a:ext uri="{FF2B5EF4-FFF2-40B4-BE49-F238E27FC236}">
                    <a16:creationId xmlns:a16="http://schemas.microsoft.com/office/drawing/2014/main" id="{5D30C9CD-6F3E-4243-AF8B-598CBE0FFE30}"/>
                  </a:ext>
                </a:extLst>
              </p:cNvPr>
              <p:cNvSpPr>
                <a:spLocks noGrp="1" noRot="1" noChangeAspect="1" noMove="1" noResize="1" noEditPoints="1" noAdjustHandles="1" noChangeArrowheads="1" noChangeShapeType="1" noTextEdit="1"/>
              </p:cNvSpPr>
              <p:nvPr>
                <p:ph idx="1"/>
              </p:nvPr>
            </p:nvSpPr>
            <p:spPr>
              <a:xfrm>
                <a:off x="731837" y="1332089"/>
                <a:ext cx="7384874" cy="5034844"/>
              </a:xfrm>
              <a:blipFill>
                <a:blip r:embed="rId3"/>
                <a:stretch>
                  <a:fillRect l="-1718" t="-1511" r="-2577" b="-2771"/>
                </a:stretch>
              </a:blipFill>
            </p:spPr>
            <p:txBody>
              <a:bodyPr/>
              <a:lstStyle/>
              <a:p>
                <a:r>
                  <a:rPr lang="en-CH">
                    <a:noFill/>
                  </a:rPr>
                  <a:t> </a:t>
                </a:r>
              </a:p>
            </p:txBody>
          </p:sp>
        </mc:Fallback>
      </mc:AlternateContent>
      <p:sp>
        <p:nvSpPr>
          <p:cNvPr id="4" name="Datumsplatzhalter 3">
            <a:extLst>
              <a:ext uri="{FF2B5EF4-FFF2-40B4-BE49-F238E27FC236}">
                <a16:creationId xmlns:a16="http://schemas.microsoft.com/office/drawing/2014/main" id="{3E5DECAF-74B9-42C9-91F9-16811C11DDD9}"/>
              </a:ext>
            </a:extLst>
          </p:cNvPr>
          <p:cNvSpPr>
            <a:spLocks noGrp="1"/>
          </p:cNvSpPr>
          <p:nvPr>
            <p:ph type="dt" sz="half" idx="10"/>
          </p:nvPr>
        </p:nvSpPr>
        <p:spPr/>
        <p:txBody>
          <a:bodyPr/>
          <a:lstStyle/>
          <a:p>
            <a:fld id="{255C2D81-634A-41B2-966F-5B8C1282A848}" type="datetime1">
              <a:rPr lang="de-CH" noProof="0" smtClean="0"/>
              <a:t>25.06.24</a:t>
            </a:fld>
            <a:endParaRPr lang="de-CH" noProof="0"/>
          </a:p>
        </p:txBody>
      </p:sp>
      <p:sp>
        <p:nvSpPr>
          <p:cNvPr id="6" name="Foliennummernplatzhalter 5">
            <a:extLst>
              <a:ext uri="{FF2B5EF4-FFF2-40B4-BE49-F238E27FC236}">
                <a16:creationId xmlns:a16="http://schemas.microsoft.com/office/drawing/2014/main" id="{92390BB4-CA1A-4AB3-997F-BC93DE23C7B5}"/>
              </a:ext>
            </a:extLst>
          </p:cNvPr>
          <p:cNvSpPr>
            <a:spLocks noGrp="1"/>
          </p:cNvSpPr>
          <p:nvPr>
            <p:ph type="sldNum" sz="quarter" idx="12"/>
          </p:nvPr>
        </p:nvSpPr>
        <p:spPr/>
        <p:txBody>
          <a:bodyPr/>
          <a:lstStyle/>
          <a:p>
            <a:fld id="{5ACA52AF-F19D-405C-AD5F-7D94B96A5CC3}" type="slidenum">
              <a:rPr lang="de-CH" noProof="0" smtClean="0"/>
              <a:t>7</a:t>
            </a:fld>
            <a:endParaRPr lang="de-CH" noProof="0"/>
          </a:p>
        </p:txBody>
      </p:sp>
      <p:pic>
        <p:nvPicPr>
          <p:cNvPr id="9" name="Picture 8" descr="A graph of a graph with numbers and a red line&#10;&#10;Description automatically generated">
            <a:extLst>
              <a:ext uri="{FF2B5EF4-FFF2-40B4-BE49-F238E27FC236}">
                <a16:creationId xmlns:a16="http://schemas.microsoft.com/office/drawing/2014/main" id="{20D08AE3-E80F-D46E-EDCE-7B956E0D1D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7293" y="1160351"/>
            <a:ext cx="4374707" cy="2962209"/>
          </a:xfrm>
          <a:prstGeom prst="rect">
            <a:avLst/>
          </a:prstGeom>
        </p:spPr>
      </p:pic>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328654DF-AA80-C62B-7EBE-EBC17723C949}"/>
                  </a:ext>
                </a:extLst>
              </p:cNvPr>
              <p:cNvSpPr txBox="1"/>
              <p:nvPr/>
            </p:nvSpPr>
            <p:spPr>
              <a:xfrm>
                <a:off x="9042400" y="4560711"/>
                <a:ext cx="2190045" cy="612027"/>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f>
                        <m:fPr>
                          <m:ctrlPr>
                            <a:rPr lang="en-US" b="1" i="1" smtClean="0">
                              <a:latin typeface="Cambria Math" panose="02040503050406030204" pitchFamily="18" charset="0"/>
                            </a:rPr>
                          </m:ctrlPr>
                        </m:fPr>
                        <m:num>
                          <m:sSub>
                            <m:sSubPr>
                              <m:ctrlPr>
                                <a:rPr lang="en-US" b="1" i="1" smtClean="0">
                                  <a:latin typeface="Cambria Math" panose="02040503050406030204" pitchFamily="18" charset="0"/>
                                </a:rPr>
                              </m:ctrlPr>
                            </m:sSubPr>
                            <m:e>
                              <m:r>
                                <a:rPr lang="en-US" b="1" i="1" smtClean="0">
                                  <a:latin typeface="Cambria Math" panose="02040503050406030204" pitchFamily="18" charset="0"/>
                                </a:rPr>
                                <m:t>𝒊</m:t>
                              </m:r>
                            </m:e>
                            <m:sub>
                              <m:r>
                                <a:rPr lang="en-US" b="1" i="1" smtClean="0">
                                  <a:latin typeface="Cambria Math" panose="02040503050406030204" pitchFamily="18" charset="0"/>
                                </a:rPr>
                                <m:t>𝒌𝒊𝒏</m:t>
                              </m:r>
                            </m:sub>
                          </m:sSub>
                        </m:num>
                        <m:den>
                          <m:r>
                            <a:rPr lang="en-US" b="1" i="1" smtClean="0">
                              <a:latin typeface="Cambria Math" panose="02040503050406030204" pitchFamily="18" charset="0"/>
                            </a:rPr>
                            <m:t>𝟐</m:t>
                          </m:r>
                        </m:den>
                      </m:f>
                      <m:sSub>
                        <m:sSubPr>
                          <m:ctrlPr>
                            <a:rPr lang="en-US" b="1" i="1" smtClean="0">
                              <a:latin typeface="Cambria Math" panose="02040503050406030204" pitchFamily="18" charset="0"/>
                            </a:rPr>
                          </m:ctrlPr>
                        </m:sSubPr>
                        <m:e>
                          <m:r>
                            <a:rPr lang="en-US" b="1" i="1" smtClean="0">
                              <a:latin typeface="Cambria Math" panose="02040503050406030204" pitchFamily="18" charset="0"/>
                            </a:rPr>
                            <m:t>𝒌</m:t>
                          </m:r>
                        </m:e>
                        <m:sub>
                          <m:r>
                            <a:rPr lang="en-US" b="1" i="1" smtClean="0">
                              <a:latin typeface="Cambria Math" panose="02040503050406030204" pitchFamily="18" charset="0"/>
                            </a:rPr>
                            <m:t>𝑩</m:t>
                          </m:r>
                        </m:sub>
                      </m:sSub>
                      <m:r>
                        <a:rPr lang="en-US" b="1" i="1" smtClean="0">
                          <a:latin typeface="Cambria Math" panose="02040503050406030204" pitchFamily="18" charset="0"/>
                        </a:rPr>
                        <m:t>𝑻</m:t>
                      </m:r>
                      <m:r>
                        <a:rPr lang="en-US" b="1" i="1" smtClean="0">
                          <a:latin typeface="Cambria Math" panose="02040503050406030204" pitchFamily="18" charset="0"/>
                        </a:rPr>
                        <m:t>= </m:t>
                      </m:r>
                      <m:f>
                        <m:fPr>
                          <m:ctrlPr>
                            <a:rPr lang="en-US" b="1" i="1" smtClean="0">
                              <a:latin typeface="Cambria Math" panose="02040503050406030204" pitchFamily="18" charset="0"/>
                            </a:rPr>
                          </m:ctrlPr>
                        </m:fPr>
                        <m:num>
                          <m:r>
                            <a:rPr lang="en-US" b="1" i="1" smtClean="0">
                              <a:latin typeface="Cambria Math" panose="02040503050406030204" pitchFamily="18" charset="0"/>
                            </a:rPr>
                            <m:t>𝟏</m:t>
                          </m:r>
                        </m:num>
                        <m:den>
                          <m:r>
                            <a:rPr lang="en-US" b="1" i="1" smtClean="0">
                              <a:latin typeface="Cambria Math" panose="02040503050406030204" pitchFamily="18" charset="0"/>
                            </a:rPr>
                            <m:t>𝟐</m:t>
                          </m:r>
                        </m:den>
                      </m:f>
                      <m:r>
                        <a:rPr lang="en-US" b="1" i="1" smtClean="0">
                          <a:latin typeface="Cambria Math" panose="02040503050406030204" pitchFamily="18" charset="0"/>
                        </a:rPr>
                        <m:t>𝒎</m:t>
                      </m:r>
                      <m:d>
                        <m:dPr>
                          <m:begChr m:val="⟨"/>
                          <m:endChr m:val="⟩"/>
                          <m:ctrlPr>
                            <a:rPr lang="en-US" b="1" i="1" smtClean="0">
                              <a:latin typeface="Cambria Math" panose="02040503050406030204" pitchFamily="18" charset="0"/>
                            </a:rPr>
                          </m:ctrlPr>
                        </m:dPr>
                        <m:e>
                          <m:sSup>
                            <m:sSupPr>
                              <m:ctrlPr>
                                <a:rPr lang="en-US" b="1" i="1" smtClean="0">
                                  <a:latin typeface="Cambria Math" panose="02040503050406030204" pitchFamily="18" charset="0"/>
                                </a:rPr>
                              </m:ctrlPr>
                            </m:sSupPr>
                            <m:e>
                              <m:r>
                                <a:rPr lang="en-US" b="1" i="1" smtClean="0">
                                  <a:latin typeface="Cambria Math" panose="02040503050406030204" pitchFamily="18" charset="0"/>
                                </a:rPr>
                                <m:t>𝒗</m:t>
                              </m:r>
                            </m:e>
                            <m:sup>
                              <m:r>
                                <a:rPr lang="en-US" b="1" i="1" smtClean="0">
                                  <a:latin typeface="Cambria Math" panose="02040503050406030204" pitchFamily="18" charset="0"/>
                                </a:rPr>
                                <m:t>𝟐</m:t>
                              </m:r>
                            </m:sup>
                          </m:sSup>
                        </m:e>
                      </m:d>
                    </m:oMath>
                  </m:oMathPara>
                </a14:m>
                <a:endParaRPr lang="en-CH" dirty="0"/>
              </a:p>
            </p:txBody>
          </p:sp>
        </mc:Choice>
        <mc:Fallback>
          <p:sp>
            <p:nvSpPr>
              <p:cNvPr id="13" name="TextBox 12">
                <a:extLst>
                  <a:ext uri="{FF2B5EF4-FFF2-40B4-BE49-F238E27FC236}">
                    <a16:creationId xmlns:a16="http://schemas.microsoft.com/office/drawing/2014/main" id="{328654DF-AA80-C62B-7EBE-EBC17723C949}"/>
                  </a:ext>
                </a:extLst>
              </p:cNvPr>
              <p:cNvSpPr txBox="1">
                <a:spLocks noRot="1" noChangeAspect="1" noMove="1" noResize="1" noEditPoints="1" noAdjustHandles="1" noChangeArrowheads="1" noChangeShapeType="1" noTextEdit="1"/>
              </p:cNvSpPr>
              <p:nvPr/>
            </p:nvSpPr>
            <p:spPr>
              <a:xfrm>
                <a:off x="9042400" y="4560711"/>
                <a:ext cx="2190045" cy="612027"/>
              </a:xfrm>
              <a:prstGeom prst="rect">
                <a:avLst/>
              </a:prstGeom>
              <a:blipFill>
                <a:blip r:embed="rId5"/>
                <a:stretch>
                  <a:fillRect b="-2041"/>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BF5AA1CA-C00F-09E1-1150-8BD3682DABA1}"/>
                  </a:ext>
                </a:extLst>
              </p:cNvPr>
              <p:cNvSpPr txBox="1"/>
              <p:nvPr/>
            </p:nvSpPr>
            <p:spPr>
              <a:xfrm>
                <a:off x="9609802" y="5563987"/>
                <a:ext cx="873957" cy="570669"/>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𝒁</m:t>
                      </m:r>
                      <m:r>
                        <a:rPr lang="en-US" b="1" i="1" smtClean="0">
                          <a:latin typeface="Cambria Math" panose="02040503050406030204" pitchFamily="18" charset="0"/>
                        </a:rPr>
                        <m:t> ∝</m:t>
                      </m:r>
                      <m:f>
                        <m:fPr>
                          <m:ctrlPr>
                            <a:rPr lang="en-US" b="1" i="1" smtClean="0">
                              <a:latin typeface="Cambria Math" panose="02040503050406030204" pitchFamily="18" charset="0"/>
                              <a:ea typeface="Cambria Math" panose="02040503050406030204" pitchFamily="18" charset="0"/>
                            </a:rPr>
                          </m:ctrlPr>
                        </m:fPr>
                        <m:num>
                          <m:r>
                            <a:rPr lang="en-US" b="1" i="1" smtClean="0">
                              <a:latin typeface="Cambria Math" panose="02040503050406030204" pitchFamily="18" charset="0"/>
                              <a:ea typeface="Cambria Math" panose="02040503050406030204" pitchFamily="18" charset="0"/>
                            </a:rPr>
                            <m:t>𝒗</m:t>
                          </m:r>
                        </m:num>
                        <m:den>
                          <m:r>
                            <a:rPr lang="en-US" b="1" i="1" smtClean="0">
                              <a:latin typeface="Cambria Math" panose="02040503050406030204" pitchFamily="18" charset="0"/>
                              <a:ea typeface="Cambria Math" panose="02040503050406030204" pitchFamily="18" charset="0"/>
                            </a:rPr>
                            <m:t>𝝀</m:t>
                          </m:r>
                        </m:den>
                      </m:f>
                    </m:oMath>
                  </m:oMathPara>
                </a14:m>
                <a:endParaRPr lang="en-CH" b="1" dirty="0"/>
              </a:p>
            </p:txBody>
          </p:sp>
        </mc:Choice>
        <mc:Fallback>
          <p:sp>
            <p:nvSpPr>
              <p:cNvPr id="20" name="TextBox 19">
                <a:extLst>
                  <a:ext uri="{FF2B5EF4-FFF2-40B4-BE49-F238E27FC236}">
                    <a16:creationId xmlns:a16="http://schemas.microsoft.com/office/drawing/2014/main" id="{BF5AA1CA-C00F-09E1-1150-8BD3682DABA1}"/>
                  </a:ext>
                </a:extLst>
              </p:cNvPr>
              <p:cNvSpPr txBox="1">
                <a:spLocks noRot="1" noChangeAspect="1" noMove="1" noResize="1" noEditPoints="1" noAdjustHandles="1" noChangeArrowheads="1" noChangeShapeType="1" noTextEdit="1"/>
              </p:cNvSpPr>
              <p:nvPr/>
            </p:nvSpPr>
            <p:spPr>
              <a:xfrm>
                <a:off x="9609802" y="5563987"/>
                <a:ext cx="873957" cy="570669"/>
              </a:xfrm>
              <a:prstGeom prst="rect">
                <a:avLst/>
              </a:prstGeom>
              <a:blipFill>
                <a:blip r:embed="rId6"/>
                <a:stretch>
                  <a:fillRect b="-6667"/>
                </a:stretch>
              </a:blipFill>
            </p:spPr>
            <p:txBody>
              <a:bodyPr/>
              <a:lstStyle/>
              <a:p>
                <a:r>
                  <a:rPr lang="en-CH">
                    <a:noFill/>
                  </a:rPr>
                  <a:t> </a:t>
                </a:r>
              </a:p>
            </p:txBody>
          </p:sp>
        </mc:Fallback>
      </mc:AlternateContent>
    </p:spTree>
    <p:extLst>
      <p:ext uri="{BB962C8B-B14F-4D97-AF65-F5344CB8AC3E}">
        <p14:creationId xmlns:p14="http://schemas.microsoft.com/office/powerpoint/2010/main" val="1603528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6C7DC3-2470-4708-A950-F7F2B6DA929E}"/>
              </a:ext>
            </a:extLst>
          </p:cNvPr>
          <p:cNvSpPr>
            <a:spLocks noGrp="1"/>
          </p:cNvSpPr>
          <p:nvPr>
            <p:ph type="title"/>
          </p:nvPr>
        </p:nvSpPr>
        <p:spPr/>
        <p:txBody>
          <a:bodyPr/>
          <a:lstStyle/>
          <a:p>
            <a:endParaRPr lang="de-CH" dirty="0"/>
          </a:p>
        </p:txBody>
      </p:sp>
      <p:sp>
        <p:nvSpPr>
          <p:cNvPr id="4" name="Datumsplatzhalter 3">
            <a:extLst>
              <a:ext uri="{FF2B5EF4-FFF2-40B4-BE49-F238E27FC236}">
                <a16:creationId xmlns:a16="http://schemas.microsoft.com/office/drawing/2014/main" id="{0E5C9AAA-EE1E-4108-BF00-BDB560A7EF58}"/>
              </a:ext>
            </a:extLst>
          </p:cNvPr>
          <p:cNvSpPr>
            <a:spLocks noGrp="1"/>
          </p:cNvSpPr>
          <p:nvPr>
            <p:ph type="dt" sz="half" idx="10"/>
          </p:nvPr>
        </p:nvSpPr>
        <p:spPr/>
        <p:txBody>
          <a:bodyPr/>
          <a:lstStyle/>
          <a:p>
            <a:fld id="{688E238B-19C1-43CC-B369-032B8A600BC8}" type="datetime1">
              <a:rPr lang="de-CH" noProof="0" smtClean="0"/>
              <a:t>25.06.24</a:t>
            </a:fld>
            <a:endParaRPr lang="de-CH" noProof="0"/>
          </a:p>
        </p:txBody>
      </p:sp>
      <p:sp>
        <p:nvSpPr>
          <p:cNvPr id="6" name="Foliennummernplatzhalter 5">
            <a:extLst>
              <a:ext uri="{FF2B5EF4-FFF2-40B4-BE49-F238E27FC236}">
                <a16:creationId xmlns:a16="http://schemas.microsoft.com/office/drawing/2014/main" id="{C726B961-5611-4E48-81E9-C811AD8DD168}"/>
              </a:ext>
            </a:extLst>
          </p:cNvPr>
          <p:cNvSpPr>
            <a:spLocks noGrp="1"/>
          </p:cNvSpPr>
          <p:nvPr>
            <p:ph type="sldNum" sz="quarter" idx="12"/>
          </p:nvPr>
        </p:nvSpPr>
        <p:spPr/>
        <p:txBody>
          <a:bodyPr/>
          <a:lstStyle/>
          <a:p>
            <a:fld id="{5ACA52AF-F19D-405C-AD5F-7D94B96A5CC3}" type="slidenum">
              <a:rPr lang="de-CH" noProof="0" smtClean="0"/>
              <a:t>8</a:t>
            </a:fld>
            <a:endParaRPr lang="de-CH" noProof="0"/>
          </a:p>
        </p:txBody>
      </p:sp>
      <p:pic>
        <p:nvPicPr>
          <p:cNvPr id="10" name="Content Placeholder 9" descr="A red and white molecule with a black letter&#10;&#10;Description automatically generated">
            <a:extLst>
              <a:ext uri="{FF2B5EF4-FFF2-40B4-BE49-F238E27FC236}">
                <a16:creationId xmlns:a16="http://schemas.microsoft.com/office/drawing/2014/main" id="{A8EE1BC7-FF80-6DE5-870A-9FB49B18C4A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49751" y="2542478"/>
            <a:ext cx="4223941" cy="2353063"/>
          </a:xfrm>
        </p:spPr>
      </p:pic>
      <p:pic>
        <p:nvPicPr>
          <p:cNvPr id="12" name="Picture 11" descr="A close-up of a molecule&#10;&#10;Description automatically generated">
            <a:extLst>
              <a:ext uri="{FF2B5EF4-FFF2-40B4-BE49-F238E27FC236}">
                <a16:creationId xmlns:a16="http://schemas.microsoft.com/office/drawing/2014/main" id="{4933C6AD-A60B-5307-A3EB-441D5626AD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036" y="2542478"/>
            <a:ext cx="5029178" cy="2514589"/>
          </a:xfrm>
          <a:prstGeom prst="rect">
            <a:avLst/>
          </a:prstGeom>
        </p:spPr>
      </p:pic>
    </p:spTree>
    <p:extLst>
      <p:ext uri="{BB962C8B-B14F-4D97-AF65-F5344CB8AC3E}">
        <p14:creationId xmlns:p14="http://schemas.microsoft.com/office/powerpoint/2010/main" val="1473054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0E5C9AAA-EE1E-4108-BF00-BDB560A7EF58}"/>
              </a:ext>
            </a:extLst>
          </p:cNvPr>
          <p:cNvSpPr>
            <a:spLocks noGrp="1"/>
          </p:cNvSpPr>
          <p:nvPr>
            <p:ph type="dt" sz="half" idx="10"/>
          </p:nvPr>
        </p:nvSpPr>
        <p:spPr>
          <a:xfrm>
            <a:off x="10473692" y="6522444"/>
            <a:ext cx="612000" cy="216000"/>
          </a:xfrm>
        </p:spPr>
        <p:txBody>
          <a:bodyPr anchor="ctr">
            <a:normAutofit/>
          </a:bodyPr>
          <a:lstStyle/>
          <a:p>
            <a:pPr>
              <a:spcAft>
                <a:spcPts val="600"/>
              </a:spcAft>
            </a:pPr>
            <a:fld id="{688E238B-19C1-43CC-B369-032B8A600BC8}" type="datetime1">
              <a:rPr lang="de-CH" noProof="0" smtClean="0"/>
              <a:pPr>
                <a:spcAft>
                  <a:spcPts val="600"/>
                </a:spcAft>
              </a:pPr>
              <a:t>25.06.24</a:t>
            </a:fld>
            <a:endParaRPr lang="de-CH" noProof="0"/>
          </a:p>
        </p:txBody>
      </p:sp>
      <p:sp>
        <p:nvSpPr>
          <p:cNvPr id="6" name="Foliennummernplatzhalter 5">
            <a:extLst>
              <a:ext uri="{FF2B5EF4-FFF2-40B4-BE49-F238E27FC236}">
                <a16:creationId xmlns:a16="http://schemas.microsoft.com/office/drawing/2014/main" id="{C726B961-5611-4E48-81E9-C811AD8DD168}"/>
              </a:ext>
            </a:extLst>
          </p:cNvPr>
          <p:cNvSpPr>
            <a:spLocks noGrp="1"/>
          </p:cNvSpPr>
          <p:nvPr>
            <p:ph type="sldNum" sz="quarter" idx="12"/>
          </p:nvPr>
        </p:nvSpPr>
        <p:spPr>
          <a:xfrm>
            <a:off x="11137585" y="6522444"/>
            <a:ext cx="322577" cy="216000"/>
          </a:xfrm>
        </p:spPr>
        <p:txBody>
          <a:bodyPr anchor="ctr">
            <a:normAutofit/>
          </a:bodyPr>
          <a:lstStyle/>
          <a:p>
            <a:pPr>
              <a:spcAft>
                <a:spcPts val="600"/>
              </a:spcAft>
            </a:pPr>
            <a:fld id="{5ACA52AF-F19D-405C-AD5F-7D94B96A5CC3}" type="slidenum">
              <a:rPr lang="de-CH" noProof="0" smtClean="0"/>
              <a:pPr>
                <a:spcAft>
                  <a:spcPts val="600"/>
                </a:spcAft>
              </a:pPr>
              <a:t>9</a:t>
            </a:fld>
            <a:endParaRPr lang="de-CH" noProof="0"/>
          </a:p>
        </p:txBody>
      </p:sp>
      <p:pic>
        <p:nvPicPr>
          <p:cNvPr id="8" name="Content Placeholder 7" descr="A diagram of different angles&#10;&#10;Description automatically generated with medium confidence">
            <a:extLst>
              <a:ext uri="{FF2B5EF4-FFF2-40B4-BE49-F238E27FC236}">
                <a16:creationId xmlns:a16="http://schemas.microsoft.com/office/drawing/2014/main" id="{B5260596-8D3D-29E8-3A2E-504F98A912D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tretch/>
        </p:blipFill>
        <p:spPr>
          <a:xfrm>
            <a:off x="2960495" y="357809"/>
            <a:ext cx="4208765" cy="6012524"/>
          </a:xfrm>
          <a:noFill/>
        </p:spPr>
      </p:pic>
      <p:sp>
        <p:nvSpPr>
          <p:cNvPr id="9" name="TextBox 8">
            <a:extLst>
              <a:ext uri="{FF2B5EF4-FFF2-40B4-BE49-F238E27FC236}">
                <a16:creationId xmlns:a16="http://schemas.microsoft.com/office/drawing/2014/main" id="{61468657-EDE3-A2C4-2A18-B61DC451E8F0}"/>
              </a:ext>
            </a:extLst>
          </p:cNvPr>
          <p:cNvSpPr txBox="1"/>
          <p:nvPr/>
        </p:nvSpPr>
        <p:spPr>
          <a:xfrm>
            <a:off x="543340" y="1346886"/>
            <a:ext cx="1073425" cy="369332"/>
          </a:xfrm>
          <a:prstGeom prst="rect">
            <a:avLst/>
          </a:prstGeom>
          <a:noFill/>
        </p:spPr>
        <p:txBody>
          <a:bodyPr wrap="square" rtlCol="0">
            <a:spAutoFit/>
          </a:bodyPr>
          <a:lstStyle/>
          <a:p>
            <a:r>
              <a:rPr lang="en-GB" dirty="0"/>
              <a:t>0.227eV</a:t>
            </a:r>
            <a:endParaRPr lang="en-CH" dirty="0"/>
          </a:p>
        </p:txBody>
      </p:sp>
      <p:sp>
        <p:nvSpPr>
          <p:cNvPr id="10" name="TextBox 9">
            <a:extLst>
              <a:ext uri="{FF2B5EF4-FFF2-40B4-BE49-F238E27FC236}">
                <a16:creationId xmlns:a16="http://schemas.microsoft.com/office/drawing/2014/main" id="{E755F3CF-C25C-220A-A9BB-6EA7E696B3A8}"/>
              </a:ext>
            </a:extLst>
          </p:cNvPr>
          <p:cNvSpPr txBox="1"/>
          <p:nvPr/>
        </p:nvSpPr>
        <p:spPr>
          <a:xfrm>
            <a:off x="543340" y="3385751"/>
            <a:ext cx="1073425" cy="369332"/>
          </a:xfrm>
          <a:prstGeom prst="rect">
            <a:avLst/>
          </a:prstGeom>
          <a:noFill/>
        </p:spPr>
        <p:txBody>
          <a:bodyPr wrap="square" rtlCol="0">
            <a:spAutoFit/>
          </a:bodyPr>
          <a:lstStyle/>
          <a:p>
            <a:r>
              <a:rPr lang="en-GB" dirty="0"/>
              <a:t>0.099eV</a:t>
            </a:r>
            <a:endParaRPr lang="en-CH" dirty="0"/>
          </a:p>
        </p:txBody>
      </p:sp>
      <p:sp>
        <p:nvSpPr>
          <p:cNvPr id="11" name="TextBox 10">
            <a:extLst>
              <a:ext uri="{FF2B5EF4-FFF2-40B4-BE49-F238E27FC236}">
                <a16:creationId xmlns:a16="http://schemas.microsoft.com/office/drawing/2014/main" id="{FF56E3B2-C959-52FC-FA2D-CCC351751E67}"/>
              </a:ext>
            </a:extLst>
          </p:cNvPr>
          <p:cNvSpPr txBox="1"/>
          <p:nvPr/>
        </p:nvSpPr>
        <p:spPr>
          <a:xfrm>
            <a:off x="543341" y="5276335"/>
            <a:ext cx="1073424" cy="369332"/>
          </a:xfrm>
          <a:prstGeom prst="rect">
            <a:avLst/>
          </a:prstGeom>
          <a:noFill/>
        </p:spPr>
        <p:txBody>
          <a:bodyPr wrap="square" rtlCol="0">
            <a:spAutoFit/>
          </a:bodyPr>
          <a:lstStyle/>
          <a:p>
            <a:r>
              <a:rPr lang="en-GB" dirty="0"/>
              <a:t>0.233eV</a:t>
            </a:r>
            <a:endParaRPr lang="en-CH" dirty="0"/>
          </a:p>
        </p:txBody>
      </p:sp>
      <p:sp>
        <p:nvSpPr>
          <p:cNvPr id="13" name="TextBox 12">
            <a:extLst>
              <a:ext uri="{FF2B5EF4-FFF2-40B4-BE49-F238E27FC236}">
                <a16:creationId xmlns:a16="http://schemas.microsoft.com/office/drawing/2014/main" id="{5F15D2D5-5402-11DC-6B74-16716DE510F2}"/>
              </a:ext>
            </a:extLst>
          </p:cNvPr>
          <p:cNvSpPr txBox="1"/>
          <p:nvPr/>
        </p:nvSpPr>
        <p:spPr>
          <a:xfrm>
            <a:off x="543340" y="357809"/>
            <a:ext cx="2305877" cy="646331"/>
          </a:xfrm>
          <a:prstGeom prst="rect">
            <a:avLst/>
          </a:prstGeom>
          <a:noFill/>
        </p:spPr>
        <p:txBody>
          <a:bodyPr wrap="square" rtlCol="0">
            <a:spAutoFit/>
          </a:bodyPr>
          <a:lstStyle/>
          <a:p>
            <a:r>
              <a:rPr lang="en-CH" dirty="0"/>
              <a:t>Vibrational modes</a:t>
            </a:r>
          </a:p>
          <a:p>
            <a:r>
              <a:rPr lang="en-CH" dirty="0"/>
              <a:t>energy levels:</a:t>
            </a:r>
          </a:p>
        </p:txBody>
      </p:sp>
    </p:spTree>
    <p:extLst>
      <p:ext uri="{BB962C8B-B14F-4D97-AF65-F5344CB8AC3E}">
        <p14:creationId xmlns:p14="http://schemas.microsoft.com/office/powerpoint/2010/main" val="304645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Lst>
  </p:timing>
</p:sld>
</file>

<file path=ppt/theme/theme1.xml><?xml version="1.0" encoding="utf-8"?>
<a:theme xmlns:a="http://schemas.openxmlformats.org/drawingml/2006/main" name="ETH Zürich">
  <a:themeElements>
    <a:clrScheme name="ETH Zürich">
      <a:dk1>
        <a:sysClr val="windowText" lastClr="000000"/>
      </a:dk1>
      <a:lt1>
        <a:sysClr val="window" lastClr="FFFFFF"/>
      </a:lt1>
      <a:dk2>
        <a:srgbClr val="000000"/>
      </a:dk2>
      <a:lt2>
        <a:srgbClr val="FFFFFF"/>
      </a:lt2>
      <a:accent1>
        <a:srgbClr val="215CAF"/>
      </a:accent1>
      <a:accent2>
        <a:srgbClr val="007894"/>
      </a:accent2>
      <a:accent3>
        <a:srgbClr val="627313"/>
      </a:accent3>
      <a:accent4>
        <a:srgbClr val="8E6713"/>
      </a:accent4>
      <a:accent5>
        <a:srgbClr val="B7352D"/>
      </a:accent5>
      <a:accent6>
        <a:srgbClr val="A30774"/>
      </a:accent6>
      <a:hlink>
        <a:srgbClr val="0563C1"/>
      </a:hlink>
      <a:folHlink>
        <a:srgbClr val="954F72"/>
      </a:folHlink>
    </a:clrScheme>
    <a:fontScheme name="ETH Züric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ETH Blau">
      <a:srgbClr val="215CAF"/>
    </a:custClr>
    <a:custClr name="ETH Petrol">
      <a:srgbClr val="007894"/>
    </a:custClr>
    <a:custClr name="ETH Gruen">
      <a:srgbClr val="627313"/>
    </a:custClr>
    <a:custClr name="ETH Bronze">
      <a:srgbClr val="8E6713"/>
    </a:custClr>
    <a:custClr name="ETH Rot">
      <a:srgbClr val="B7352D"/>
    </a:custClr>
    <a:custClr name="ETH Purpur">
      <a:srgbClr val="A30774"/>
    </a:custClr>
    <a:custClr name="ETH Grau">
      <a:srgbClr val="6F6F6F"/>
    </a:custClr>
  </a:custClrLst>
  <a:extLst>
    <a:ext uri="{05A4C25C-085E-4340-85A3-A5531E510DB2}">
      <thm15:themeFamily xmlns:thm15="http://schemas.microsoft.com/office/thememl/2012/main" name="Präsentation3" id="{9C84984C-18ED-5E49-A574-15FF8A3954B8}" vid="{0B390235-9264-874C-ABEB-5D2188FC234E}"/>
    </a:ext>
  </a:extLst>
</a:theme>
</file>

<file path=ppt/theme/theme2.xml><?xml version="1.0" encoding="utf-8"?>
<a:theme xmlns:a="http://schemas.openxmlformats.org/drawingml/2006/main" name="Office">
  <a:themeElements>
    <a:clrScheme name="ETH Zürich">
      <a:dk1>
        <a:sysClr val="windowText" lastClr="000000"/>
      </a:dk1>
      <a:lt1>
        <a:sysClr val="window" lastClr="FFFFFF"/>
      </a:lt1>
      <a:dk2>
        <a:srgbClr val="000000"/>
      </a:dk2>
      <a:lt2>
        <a:srgbClr val="FFFFFF"/>
      </a:lt2>
      <a:accent1>
        <a:srgbClr val="215CAF"/>
      </a:accent1>
      <a:accent2>
        <a:srgbClr val="007894"/>
      </a:accent2>
      <a:accent3>
        <a:srgbClr val="627313"/>
      </a:accent3>
      <a:accent4>
        <a:srgbClr val="8E6713"/>
      </a:accent4>
      <a:accent5>
        <a:srgbClr val="B7352D"/>
      </a:accent5>
      <a:accent6>
        <a:srgbClr val="A30774"/>
      </a:accent6>
      <a:hlink>
        <a:srgbClr val="0563C1"/>
      </a:hlink>
      <a:folHlink>
        <a:srgbClr val="954F72"/>
      </a:folHlink>
    </a:clrScheme>
    <a:fontScheme name="ETH Züric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ETH Blau">
      <a:srgbClr val="215CAF"/>
    </a:custClr>
    <a:custClr name="ETH Petrol">
      <a:srgbClr val="007894"/>
    </a:custClr>
    <a:custClr name="ETH Gruen">
      <a:srgbClr val="627313"/>
    </a:custClr>
    <a:custClr name="ETH Bronze">
      <a:srgbClr val="8E6713"/>
    </a:custClr>
    <a:custClr name="ETH Rot">
      <a:srgbClr val="B7352D"/>
    </a:custClr>
    <a:custClr name="ETH Purpur">
      <a:srgbClr val="A30774"/>
    </a:custClr>
    <a:custClr name="ETH Grau">
      <a:srgbClr val="6F6F6F"/>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ETH Zürich">
      <a:dk1>
        <a:sysClr val="windowText" lastClr="000000"/>
      </a:dk1>
      <a:lt1>
        <a:sysClr val="window" lastClr="FFFFFF"/>
      </a:lt1>
      <a:dk2>
        <a:srgbClr val="000000"/>
      </a:dk2>
      <a:lt2>
        <a:srgbClr val="FFFFFF"/>
      </a:lt2>
      <a:accent1>
        <a:srgbClr val="215CAF"/>
      </a:accent1>
      <a:accent2>
        <a:srgbClr val="007894"/>
      </a:accent2>
      <a:accent3>
        <a:srgbClr val="627313"/>
      </a:accent3>
      <a:accent4>
        <a:srgbClr val="8E6713"/>
      </a:accent4>
      <a:accent5>
        <a:srgbClr val="B7352D"/>
      </a:accent5>
      <a:accent6>
        <a:srgbClr val="A30774"/>
      </a:accent6>
      <a:hlink>
        <a:srgbClr val="0563C1"/>
      </a:hlink>
      <a:folHlink>
        <a:srgbClr val="954F72"/>
      </a:folHlink>
    </a:clrScheme>
    <a:fontScheme name="ETH Züric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ETH Zürich</Template>
  <TotalTime>3820</TotalTime>
  <Words>1325</Words>
  <Application>Microsoft Macintosh PowerPoint</Application>
  <PresentationFormat>Widescreen</PresentationFormat>
  <Paragraphs>275</Paragraphs>
  <Slides>28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Cambria Math</vt:lpstr>
      <vt:lpstr>Symbol</vt:lpstr>
      <vt:lpstr>Wingdings</vt:lpstr>
      <vt:lpstr>ETH Zürich</vt:lpstr>
      <vt:lpstr>Devoloping a protoype humidity sensor</vt:lpstr>
      <vt:lpstr>Overview</vt:lpstr>
      <vt:lpstr>Why use a new sensor?</vt:lpstr>
      <vt:lpstr>What is humidity?</vt:lpstr>
      <vt:lpstr>PowerPoint Presentation</vt:lpstr>
      <vt:lpstr>Thermal conduction</vt:lpstr>
      <vt:lpstr>Thermal conduction in gases</vt:lpstr>
      <vt:lpstr>PowerPoint Presentation</vt:lpstr>
      <vt:lpstr>PowerPoint Presentation</vt:lpstr>
      <vt:lpstr>Quantum mechanical treatment of the vibrational modes</vt:lpstr>
      <vt:lpstr>Can the vibrational modes be populated?</vt:lpstr>
      <vt:lpstr>What is the consequence of a mixture of gases?</vt:lpstr>
      <vt:lpstr>Water vapour’s influence on thermal conductivity of air</vt:lpstr>
      <vt:lpstr>NTC Thermistors</vt:lpstr>
      <vt:lpstr>Operational principle of the sensor!</vt:lpstr>
      <vt:lpstr>First measurements </vt:lpstr>
      <vt:lpstr>PowerPoint Presentation</vt:lpstr>
      <vt:lpstr>Building the encasings</vt:lpstr>
      <vt:lpstr>PowerPoint Presentation</vt:lpstr>
      <vt:lpstr>Building the Wheatstone bridge!</vt:lpstr>
      <vt:lpstr>PowerPoint Presentation</vt:lpstr>
      <vt:lpstr>The first of many boxes :D</vt:lpstr>
      <vt:lpstr>    </vt:lpstr>
      <vt:lpstr>    </vt:lpstr>
      <vt:lpstr>    </vt:lpstr>
      <vt:lpstr>Achieving constant RH values with various salts</vt:lpstr>
      <vt:lpstr>Improvement ideas and future considerations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Lazek  Lukas</dc:creator>
  <cp:lastModifiedBy>Lazek  Lukas</cp:lastModifiedBy>
  <cp:revision>2</cp:revision>
  <dcterms:created xsi:type="dcterms:W3CDTF">2024-06-24T16:26:19Z</dcterms:created>
  <dcterms:modified xsi:type="dcterms:W3CDTF">2024-06-27T08:06:20Z</dcterms:modified>
</cp:coreProperties>
</file>