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17"/>
  </p:notesMasterIdLst>
  <p:handoutMasterIdLst>
    <p:handoutMasterId r:id="rId18"/>
  </p:handoutMasterIdLst>
  <p:sldIdLst>
    <p:sldId id="455" r:id="rId5"/>
    <p:sldId id="552" r:id="rId6"/>
    <p:sldId id="633" r:id="rId7"/>
    <p:sldId id="573" r:id="rId8"/>
    <p:sldId id="631" r:id="rId9"/>
    <p:sldId id="563" r:id="rId10"/>
    <p:sldId id="567" r:id="rId11"/>
    <p:sldId id="568" r:id="rId12"/>
    <p:sldId id="634" r:id="rId13"/>
    <p:sldId id="519" r:id="rId14"/>
    <p:sldId id="559" r:id="rId15"/>
    <p:sldId id="571" r:id="rId16"/>
  </p:sldIdLst>
  <p:sldSz cx="9144000" cy="5143500" type="screen16x9"/>
  <p:notesSz cx="6858000" cy="9144000"/>
  <p:defaultText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1" autoAdjust="0"/>
    <p:restoredTop sz="96327" autoAdjust="0"/>
  </p:normalViewPr>
  <p:slideViewPr>
    <p:cSldViewPr snapToGrid="0" snapToObjects="1" showGuides="1">
      <p:cViewPr varScale="1">
        <p:scale>
          <a:sx n="144" d="100"/>
          <a:sy n="144" d="100"/>
        </p:scale>
        <p:origin x="606" y="120"/>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150" d="100"/>
          <a:sy n="150" d="100"/>
        </p:scale>
        <p:origin x="6080"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CH" dirty="0">
              <a:latin typeface="Arial" panose="020B0604020202020204" pitchFamily="34" charset="0"/>
            </a:endParaRPr>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5279B33-A94D-4C8C-88C2-619932967EF3}" type="datetimeFigureOut">
              <a:rPr lang="fr-CH" smtClean="0">
                <a:latin typeface="Arial" panose="020B0604020202020204" pitchFamily="34" charset="0"/>
              </a:rPr>
              <a:t>05.07.2025</a:t>
            </a:fld>
            <a:endParaRPr lang="fr-CH" dirty="0">
              <a:latin typeface="Arial" panose="020B0604020202020204" pitchFamily="34" charset="0"/>
            </a:endParaRP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CH" dirty="0">
              <a:latin typeface="Arial" panose="020B0604020202020204" pitchFamily="34" charset="0"/>
            </a:endParaRP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7BF4AF0-8439-436D-BEF0-52070F19E1B6}" type="slidenum">
              <a:rPr lang="fr-CH" smtClean="0">
                <a:latin typeface="Arial" panose="020B0604020202020204" pitchFamily="34" charset="0"/>
              </a:rPr>
              <a:t>‹#›</a:t>
            </a:fld>
            <a:endParaRPr lang="fr-CH" dirty="0">
              <a:latin typeface="Arial" panose="020B0604020202020204" pitchFamily="34" charset="0"/>
            </a:endParaRPr>
          </a:p>
        </p:txBody>
      </p:sp>
    </p:spTree>
    <p:extLst>
      <p:ext uri="{BB962C8B-B14F-4D97-AF65-F5344CB8AC3E}">
        <p14:creationId xmlns:p14="http://schemas.microsoft.com/office/powerpoint/2010/main" val="13249056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defRPr>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Arial" panose="020B0604020202020204" pitchFamily="34" charset="0"/>
              </a:defRPr>
            </a:lvl1pPr>
          </a:lstStyle>
          <a:p>
            <a:fld id="{F8103E42-5239-1A40-AD33-3EE7E9DDF5FD}" type="datetimeFigureOut">
              <a:rPr lang="fr-FR" smtClean="0"/>
              <a:pPr/>
              <a:t>05/07/2025</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fr-FR"/>
              <a:t>Modifier les styles du texte du masque
Deuxième niveau
Troisième niveau
Quatrième niveau
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Arial" panose="020B0604020202020204" pitchFamily="34" charset="0"/>
              </a:defRPr>
            </a:lvl1pPr>
          </a:lstStyle>
          <a:p>
            <a:fld id="{4CF50783-AAED-1941-8BCC-9F6140F0A6B1}" type="slidenum">
              <a:rPr lang="fr-FR" smtClean="0"/>
              <a:pPr/>
              <a:t>‹#›</a:t>
            </a:fld>
            <a:endParaRPr lang="fr-FR" dirty="0"/>
          </a:p>
        </p:txBody>
      </p:sp>
    </p:spTree>
    <p:extLst>
      <p:ext uri="{BB962C8B-B14F-4D97-AF65-F5344CB8AC3E}">
        <p14:creationId xmlns:p14="http://schemas.microsoft.com/office/powerpoint/2010/main" val="726742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anose="020B0604020202020204" pitchFamily="34" charset="0"/>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4CF50783-AAED-1941-8BCC-9F6140F0A6B1}" type="slidenum">
              <a:rPr lang="fr-FR" smtClean="0"/>
              <a:pPr/>
              <a:t>1</a:t>
            </a:fld>
            <a:endParaRPr lang="fr-FR" dirty="0"/>
          </a:p>
        </p:txBody>
      </p:sp>
    </p:spTree>
    <p:extLst>
      <p:ext uri="{BB962C8B-B14F-4D97-AF65-F5344CB8AC3E}">
        <p14:creationId xmlns:p14="http://schemas.microsoft.com/office/powerpoint/2010/main" val="32820681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spTree>
      <p:nvGrpSpPr>
        <p:cNvPr id="1" name=""/>
        <p:cNvGrpSpPr/>
        <p:nvPr/>
      </p:nvGrpSpPr>
      <p:grpSpPr>
        <a:xfrm>
          <a:off x="0" y="0"/>
          <a:ext cx="0" cy="0"/>
          <a:chOff x="0" y="0"/>
          <a:chExt cx="0" cy="0"/>
        </a:xfrm>
      </p:grpSpPr>
      <p:sp>
        <p:nvSpPr>
          <p:cNvPr id="6" name="Rectangle 5"/>
          <p:cNvSpPr/>
          <p:nvPr userDrawn="1"/>
        </p:nvSpPr>
        <p:spPr>
          <a:xfrm>
            <a:off x="0" y="4664950"/>
            <a:ext cx="9144000" cy="4785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4" name="Picture 3"/>
          <p:cNvPicPr>
            <a:picLocks noChangeAspect="1"/>
          </p:cNvPicPr>
          <p:nvPr userDrawn="1"/>
        </p:nvPicPr>
        <p:blipFill>
          <a:blip r:embed="rId2"/>
          <a:stretch>
            <a:fillRect/>
          </a:stretch>
        </p:blipFill>
        <p:spPr>
          <a:xfrm>
            <a:off x="82647" y="4176274"/>
            <a:ext cx="679837" cy="411480"/>
          </a:xfrm>
          <a:prstGeom prst="rect">
            <a:avLst/>
          </a:prstGeom>
        </p:spPr>
      </p:pic>
      <p:sp>
        <p:nvSpPr>
          <p:cNvPr id="12" name="Espace réservé pour une image  11">
            <a:extLst>
              <a:ext uri="{FF2B5EF4-FFF2-40B4-BE49-F238E27FC236}">
                <a16:creationId xmlns:a16="http://schemas.microsoft.com/office/drawing/2014/main" id="{4CF6F629-51E7-9F40-939D-F50AE3925ADE}"/>
              </a:ext>
            </a:extLst>
          </p:cNvPr>
          <p:cNvSpPr>
            <a:spLocks noGrp="1"/>
          </p:cNvSpPr>
          <p:nvPr>
            <p:ph type="pic" sz="quarter" idx="10"/>
          </p:nvPr>
        </p:nvSpPr>
        <p:spPr>
          <a:xfrm>
            <a:off x="1331913" y="0"/>
            <a:ext cx="7812087" cy="4948238"/>
          </a:xfrm>
        </p:spPr>
        <p:txBody>
          <a:bodyPr/>
          <a:lstStyle/>
          <a:p>
            <a:r>
              <a:rPr lang="fr-FR" dirty="0"/>
              <a:t>Cliquez sur l'icône pour ajouter une image</a:t>
            </a:r>
          </a:p>
        </p:txBody>
      </p:sp>
      <p:sp>
        <p:nvSpPr>
          <p:cNvPr id="2" name="Title 1"/>
          <p:cNvSpPr>
            <a:spLocks noGrp="1"/>
          </p:cNvSpPr>
          <p:nvPr>
            <p:ph type="ctrTitle"/>
          </p:nvPr>
        </p:nvSpPr>
        <p:spPr>
          <a:xfrm>
            <a:off x="6420803" y="786535"/>
            <a:ext cx="2738437" cy="2338387"/>
          </a:xfrm>
          <a:solidFill>
            <a:schemeClr val="accent1"/>
          </a:solidFill>
        </p:spPr>
        <p:txBody>
          <a:bodyPr lIns="216000" anchor="ctr" anchorCtr="0">
            <a:normAutofit/>
          </a:bodyPr>
          <a:lstStyle>
            <a:lvl1pPr algn="l">
              <a:defRPr sz="3600">
                <a:solidFill>
                  <a:schemeClr val="bg1"/>
                </a:solidFill>
              </a:defRPr>
            </a:lvl1pPr>
          </a:lstStyle>
          <a:p>
            <a:r>
              <a:rPr lang="fr-FR" dirty="0"/>
              <a:t>Modifiez le style du titre</a:t>
            </a:r>
            <a:endParaRPr lang="en-US" dirty="0"/>
          </a:p>
        </p:txBody>
      </p:sp>
      <p:sp>
        <p:nvSpPr>
          <p:cNvPr id="3" name="Subtitle 2"/>
          <p:cNvSpPr>
            <a:spLocks noGrp="1"/>
          </p:cNvSpPr>
          <p:nvPr>
            <p:ph type="subTitle" idx="1"/>
          </p:nvPr>
        </p:nvSpPr>
        <p:spPr>
          <a:xfrm>
            <a:off x="4576763" y="3124922"/>
            <a:ext cx="1828800" cy="1568450"/>
          </a:xfrm>
          <a:solidFill>
            <a:schemeClr val="tx1"/>
          </a:solidFill>
        </p:spPr>
        <p:txBody>
          <a:bodyPr lIns="90000" anchor="ctr" anchorCtr="0">
            <a:norm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pic>
        <p:nvPicPr>
          <p:cNvPr id="9" name="Image 8">
            <a:extLst>
              <a:ext uri="{FF2B5EF4-FFF2-40B4-BE49-F238E27FC236}">
                <a16:creationId xmlns:a16="http://schemas.microsoft.com/office/drawing/2014/main" id="{6535A482-EC85-1C41-A1E4-7882A0E39FFD}"/>
              </a:ext>
            </a:extLst>
          </p:cNvPr>
          <p:cNvPicPr>
            <a:picLocks noChangeAspect="1"/>
          </p:cNvPicPr>
          <p:nvPr userDrawn="1"/>
        </p:nvPicPr>
        <p:blipFill>
          <a:blip r:embed="rId3"/>
          <a:stretch>
            <a:fillRect/>
          </a:stretch>
        </p:blipFill>
        <p:spPr>
          <a:xfrm>
            <a:off x="82647" y="80283"/>
            <a:ext cx="1175301" cy="508655"/>
          </a:xfrm>
          <a:prstGeom prst="rect">
            <a:avLst/>
          </a:prstGeom>
        </p:spPr>
      </p:pic>
      <p:sp>
        <p:nvSpPr>
          <p:cNvPr id="16" name="Espace réservé du texte 4">
            <a:extLst>
              <a:ext uri="{FF2B5EF4-FFF2-40B4-BE49-F238E27FC236}">
                <a16:creationId xmlns:a16="http://schemas.microsoft.com/office/drawing/2014/main" id="{01960462-6F28-0740-916D-499D3BEDB2BE}"/>
              </a:ext>
            </a:extLst>
          </p:cNvPr>
          <p:cNvSpPr>
            <a:spLocks noGrp="1"/>
          </p:cNvSpPr>
          <p:nvPr>
            <p:ph type="body" sz="quarter" idx="11"/>
          </p:nvPr>
        </p:nvSpPr>
        <p:spPr>
          <a:xfrm>
            <a:off x="6400800" y="4683125"/>
            <a:ext cx="1828800" cy="460375"/>
          </a:xfrm>
          <a:solidFill>
            <a:schemeClr val="bg1"/>
          </a:solidFill>
        </p:spPr>
        <p:txBody>
          <a:bodyPr lIns="90000" anchor="ctr">
            <a:noAutofit/>
          </a:bodyPr>
          <a:lstStyle>
            <a:lvl1pPr marL="0" indent="0" algn="ctr">
              <a:buNone/>
              <a:defRPr sz="1100"/>
            </a:lvl1pPr>
          </a:lstStyle>
          <a:p>
            <a:pPr lvl="0"/>
            <a:r>
              <a:rPr lang="fr-FR"/>
              <a:t>Modifier les styles du texte du masque
Deuxième niveau
Troisième niveau
Quatrième niveau
Cinquième niveau</a:t>
            </a:r>
          </a:p>
        </p:txBody>
      </p:sp>
      <p:pic>
        <p:nvPicPr>
          <p:cNvPr id="8" name="Picture 7"/>
          <p:cNvPicPr>
            <a:picLocks noChangeAspect="1"/>
          </p:cNvPicPr>
          <p:nvPr userDrawn="1"/>
        </p:nvPicPr>
        <p:blipFill>
          <a:blip r:embed="rId4" cstate="print">
            <a:clrChange>
              <a:clrFrom>
                <a:srgbClr val="E3E3E3"/>
              </a:clrFrom>
              <a:clrTo>
                <a:srgbClr val="E3E3E3">
                  <a:alpha val="0"/>
                </a:srgbClr>
              </a:clrTo>
            </a:clrChange>
            <a:extLst>
              <a:ext uri="{28A0092B-C50C-407E-A947-70E740481C1C}">
                <a14:useLocalDpi xmlns:a14="http://schemas.microsoft.com/office/drawing/2010/main" val="0"/>
              </a:ext>
            </a:extLst>
          </a:blip>
          <a:stretch>
            <a:fillRect/>
          </a:stretch>
        </p:blipFill>
        <p:spPr>
          <a:xfrm>
            <a:off x="0" y="4664950"/>
            <a:ext cx="9144000" cy="478550"/>
          </a:xfrm>
          <a:prstGeom prst="rect">
            <a:avLst/>
          </a:prstGeom>
        </p:spPr>
      </p:pic>
      <p:sp>
        <p:nvSpPr>
          <p:cNvPr id="5" name="TextBox 4"/>
          <p:cNvSpPr txBox="1"/>
          <p:nvPr userDrawn="1"/>
        </p:nvSpPr>
        <p:spPr>
          <a:xfrm>
            <a:off x="2169993" y="4673129"/>
            <a:ext cx="5551788" cy="461665"/>
          </a:xfrm>
          <a:prstGeom prst="rect">
            <a:avLst/>
          </a:prstGeom>
          <a:solidFill>
            <a:schemeClr val="bg1">
              <a:lumMod val="85000"/>
            </a:schemeClr>
          </a:solidFill>
        </p:spPr>
        <p:txBody>
          <a:bodyPr wrap="square" rtlCol="0">
            <a:spAutoFit/>
          </a:bodyPr>
          <a:lstStyle/>
          <a:p>
            <a:pPr algn="ctr"/>
            <a:r>
              <a:rPr lang="en-US" sz="600" b="0" i="0" kern="1200" dirty="0">
                <a:solidFill>
                  <a:schemeClr val="tx1"/>
                </a:solidFill>
                <a:effectLst/>
                <a:latin typeface="+mn-lt"/>
                <a:ea typeface="+mn-ea"/>
                <a:cs typeface="+mn-cs"/>
              </a:rPr>
              <a:t>This work has been carried out within the framework of the </a:t>
            </a:r>
            <a:r>
              <a:rPr lang="en-US" sz="600" b="0" i="0" kern="1200" dirty="0" err="1">
                <a:solidFill>
                  <a:schemeClr val="tx1"/>
                </a:solidFill>
                <a:effectLst/>
                <a:latin typeface="+mn-lt"/>
                <a:ea typeface="+mn-ea"/>
                <a:cs typeface="+mn-cs"/>
              </a:rPr>
              <a:t>EUROfusion</a:t>
            </a:r>
            <a:r>
              <a:rPr lang="en-US" sz="600" b="0" i="0" kern="1200" dirty="0">
                <a:solidFill>
                  <a:schemeClr val="tx1"/>
                </a:solidFill>
                <a:effectLst/>
                <a:latin typeface="+mn-lt"/>
                <a:ea typeface="+mn-ea"/>
                <a:cs typeface="+mn-cs"/>
              </a:rPr>
              <a:t> Consortium, via the </a:t>
            </a:r>
            <a:r>
              <a:rPr lang="en-US" sz="600" b="0" i="0" kern="1200" dirty="0" err="1">
                <a:solidFill>
                  <a:schemeClr val="tx1"/>
                </a:solidFill>
                <a:effectLst/>
                <a:latin typeface="+mn-lt"/>
                <a:ea typeface="+mn-ea"/>
                <a:cs typeface="+mn-cs"/>
              </a:rPr>
              <a:t>Euratom</a:t>
            </a:r>
            <a:r>
              <a:rPr lang="en-US" sz="600" b="0" i="0" kern="1200" dirty="0">
                <a:solidFill>
                  <a:schemeClr val="tx1"/>
                </a:solidFill>
                <a:effectLst/>
                <a:latin typeface="+mn-lt"/>
                <a:ea typeface="+mn-ea"/>
                <a:cs typeface="+mn-cs"/>
              </a:rPr>
              <a:t> Research and Training </a:t>
            </a:r>
            <a:r>
              <a:rPr lang="en-US" sz="600" b="0" i="0" kern="1200" dirty="0" err="1">
                <a:solidFill>
                  <a:schemeClr val="tx1"/>
                </a:solidFill>
                <a:effectLst/>
                <a:latin typeface="+mn-lt"/>
                <a:ea typeface="+mn-ea"/>
                <a:cs typeface="+mn-cs"/>
              </a:rPr>
              <a:t>Programme</a:t>
            </a:r>
            <a:r>
              <a:rPr lang="en-US" sz="600" b="0" i="0" kern="1200" dirty="0">
                <a:solidFill>
                  <a:schemeClr val="tx1"/>
                </a:solidFill>
                <a:effectLst/>
                <a:latin typeface="+mn-lt"/>
                <a:ea typeface="+mn-ea"/>
                <a:cs typeface="+mn-cs"/>
              </a:rPr>
              <a:t> (Grant Agreement No 101052200 — </a:t>
            </a:r>
            <a:r>
              <a:rPr lang="en-US" sz="600" b="0" i="0" kern="1200" dirty="0" err="1">
                <a:solidFill>
                  <a:schemeClr val="tx1"/>
                </a:solidFill>
                <a:effectLst/>
                <a:latin typeface="+mn-lt"/>
                <a:ea typeface="+mn-ea"/>
                <a:cs typeface="+mn-cs"/>
              </a:rPr>
              <a:t>EUROfusion</a:t>
            </a:r>
            <a:r>
              <a:rPr lang="en-US" sz="600" b="0" i="0" kern="1200" dirty="0">
                <a:solidFill>
                  <a:schemeClr val="tx1"/>
                </a:solidFill>
                <a:effectLst/>
                <a:latin typeface="+mn-lt"/>
                <a:ea typeface="+mn-ea"/>
                <a:cs typeface="+mn-cs"/>
              </a:rPr>
              <a:t>) and funded by the Swiss State Secretariat for Education, Research and Innovation (SERI). Views and opinions expressed are however those of the author(s) only and do not necessarily reflect those of the European Union, the European Commission, or SERI. Neither the European Union nor the European Commission nor SERI can be held responsible for them.</a:t>
            </a:r>
          </a:p>
        </p:txBody>
      </p:sp>
    </p:spTree>
    <p:extLst>
      <p:ext uri="{BB962C8B-B14F-4D97-AF65-F5344CB8AC3E}">
        <p14:creationId xmlns:p14="http://schemas.microsoft.com/office/powerpoint/2010/main" val="577880871"/>
      </p:ext>
    </p:extLst>
  </p:cSld>
  <p:clrMapOvr>
    <a:masterClrMapping/>
  </p:clrMapOvr>
  <p:extLst>
    <p:ext uri="{DCECCB84-F9BA-43D5-87BE-67443E8EF086}">
      <p15:sldGuideLst xmlns:p15="http://schemas.microsoft.com/office/powerpoint/2012/main">
        <p15:guide id="1" orient="horz" pos="1620" userDrawn="1">
          <p15:clr>
            <a:srgbClr val="FBAE40"/>
          </p15:clr>
        </p15:guide>
        <p15:guide id="2" pos="2880" userDrawn="1">
          <p15:clr>
            <a:srgbClr val="FBAE40"/>
          </p15:clr>
        </p15:guide>
        <p15:guide id="3" pos="126" userDrawn="1">
          <p15:clr>
            <a:srgbClr val="FBAE40"/>
          </p15:clr>
        </p15:guide>
        <p15:guide id="5" orient="horz" pos="123" userDrawn="1">
          <p15:clr>
            <a:srgbClr val="FBAE40"/>
          </p15:clr>
        </p15:guide>
        <p15:guide id="6" orient="horz" pos="3117" userDrawn="1">
          <p15:clr>
            <a:srgbClr val="FBAE40"/>
          </p15:clr>
        </p15:guide>
        <p15:guide id="7" pos="839"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904875" y="1563688"/>
            <a:ext cx="3144838" cy="3579812"/>
          </a:xfrm>
        </p:spPr>
        <p:txBody>
          <a:bodyPr/>
          <a:lstStyle/>
          <a:p>
            <a:r>
              <a:rPr lang="fr-FR"/>
              <a:t>Cliquez sur l'icône pour ajouter une image</a:t>
            </a:r>
          </a:p>
        </p:txBody>
      </p:sp>
      <p:sp>
        <p:nvSpPr>
          <p:cNvPr id="3" name="Content Placeholder 2"/>
          <p:cNvSpPr>
            <a:spLocks noGrp="1"/>
          </p:cNvSpPr>
          <p:nvPr>
            <p:ph idx="1"/>
          </p:nvPr>
        </p:nvSpPr>
        <p:spPr>
          <a:xfrm>
            <a:off x="4049395" y="1563688"/>
            <a:ext cx="4581525" cy="3386772"/>
          </a:xfrm>
        </p:spPr>
        <p:txBody>
          <a:bodyPr/>
          <a:lstStyle/>
          <a:p>
            <a:pPr lvl="0"/>
            <a:r>
              <a:rPr lang="fr-FR"/>
              <a:t>Modifier les styles du texte du masque
Deuxième niveau
Troisième niveau
Quatrième niveau
Cinquième niveau</a:t>
            </a:r>
          </a:p>
        </p:txBody>
      </p:sp>
      <p:sp>
        <p:nvSpPr>
          <p:cNvPr id="7" name="Titre 6">
            <a:extLst>
              <a:ext uri="{FF2B5EF4-FFF2-40B4-BE49-F238E27FC236}">
                <a16:creationId xmlns:a16="http://schemas.microsoft.com/office/drawing/2014/main" id="{C026A30B-6F8E-1445-88F0-A5FB77E124E9}"/>
              </a:ext>
            </a:extLst>
          </p:cNvPr>
          <p:cNvSpPr>
            <a:spLocks noGrp="1"/>
          </p:cNvSpPr>
          <p:nvPr>
            <p:ph type="title"/>
          </p:nvPr>
        </p:nvSpPr>
        <p:spPr/>
        <p:txBody>
          <a:bodyPr/>
          <a:lstStyle/>
          <a:p>
            <a:r>
              <a:rPr lang="fr-FR"/>
              <a:t>Modifiez le style du titre</a:t>
            </a:r>
          </a:p>
        </p:txBody>
      </p:sp>
      <p:sp>
        <p:nvSpPr>
          <p:cNvPr id="9" name="Espace réservé de la date 8">
            <a:extLst>
              <a:ext uri="{FF2B5EF4-FFF2-40B4-BE49-F238E27FC236}">
                <a16:creationId xmlns:a16="http://schemas.microsoft.com/office/drawing/2014/main" id="{826567D5-4A83-9E48-B441-CCB2A72BA6D1}"/>
              </a:ext>
            </a:extLst>
          </p:cNvPr>
          <p:cNvSpPr>
            <a:spLocks noGrp="1"/>
          </p:cNvSpPr>
          <p:nvPr>
            <p:ph type="dt" sz="half" idx="14"/>
          </p:nvPr>
        </p:nvSpPr>
        <p:spPr/>
        <p:txBody>
          <a:bodyPr/>
          <a:lstStyle/>
          <a:p>
            <a:r>
              <a:rPr lang="fr-CH"/>
              <a:t>NAME EVENT / NAME PRESENTATION</a:t>
            </a:r>
            <a:endParaRPr lang="fr-FR" dirty="0"/>
          </a:p>
        </p:txBody>
      </p:sp>
      <p:sp>
        <p:nvSpPr>
          <p:cNvPr id="10" name="Espace réservé du pied de page 9">
            <a:extLst>
              <a:ext uri="{FF2B5EF4-FFF2-40B4-BE49-F238E27FC236}">
                <a16:creationId xmlns:a16="http://schemas.microsoft.com/office/drawing/2014/main" id="{C830A539-93F1-2541-B9F0-330893BD5190}"/>
              </a:ext>
            </a:extLst>
          </p:cNvPr>
          <p:cNvSpPr>
            <a:spLocks noGrp="1"/>
          </p:cNvSpPr>
          <p:nvPr>
            <p:ph type="ftr" sz="quarter" idx="15"/>
          </p:nvPr>
        </p:nvSpPr>
        <p:spPr/>
        <p:txBody>
          <a:bodyPr/>
          <a:lstStyle/>
          <a:p>
            <a:r>
              <a:rPr lang="fr-FR"/>
              <a:t>Speaker </a:t>
            </a:r>
            <a:endParaRPr lang="fr-FR" dirty="0"/>
          </a:p>
        </p:txBody>
      </p:sp>
      <p:sp>
        <p:nvSpPr>
          <p:cNvPr id="11" name="Espace réservé du numéro de diapositive 10">
            <a:extLst>
              <a:ext uri="{FF2B5EF4-FFF2-40B4-BE49-F238E27FC236}">
                <a16:creationId xmlns:a16="http://schemas.microsoft.com/office/drawing/2014/main" id="{82F21D18-8706-7E4D-8FBE-C1E2584541D1}"/>
              </a:ext>
            </a:extLst>
          </p:cNvPr>
          <p:cNvSpPr>
            <a:spLocks noGrp="1"/>
          </p:cNvSpPr>
          <p:nvPr>
            <p:ph type="sldNum" sz="quarter" idx="16"/>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434545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4875" y="1563688"/>
            <a:ext cx="3671466" cy="3263504"/>
          </a:xfrm>
        </p:spPr>
        <p:txBody>
          <a:bodyPr/>
          <a:lstStyle/>
          <a:p>
            <a:pPr lvl="0"/>
            <a:r>
              <a:rPr lang="fr-FR"/>
              <a:t>Modifier les styles du texte du masque
Deuxième niveau
Troisième niveau
Quatrième niveau
Cinquième niveau</a:t>
            </a:r>
          </a:p>
        </p:txBody>
      </p:sp>
      <p:sp>
        <p:nvSpPr>
          <p:cNvPr id="4" name="Content Placeholder 3"/>
          <p:cNvSpPr>
            <a:spLocks noGrp="1"/>
          </p:cNvSpPr>
          <p:nvPr>
            <p:ph sz="half" idx="2"/>
          </p:nvPr>
        </p:nvSpPr>
        <p:spPr>
          <a:xfrm>
            <a:off x="4959772" y="1563688"/>
            <a:ext cx="3671466" cy="3263504"/>
          </a:xfrm>
        </p:spPr>
        <p:txBody>
          <a:bodyPr/>
          <a:lstStyle/>
          <a:p>
            <a:pPr lvl="0"/>
            <a:r>
              <a:rPr lang="fr-FR"/>
              <a:t>Modifier les styles du texte du masque
Deuxième niveau
Troisième niveau
Quatrième niveau
Cinquième niveau</a:t>
            </a:r>
          </a:p>
        </p:txBody>
      </p:sp>
      <p:sp>
        <p:nvSpPr>
          <p:cNvPr id="8" name="Titre 7">
            <a:extLst>
              <a:ext uri="{FF2B5EF4-FFF2-40B4-BE49-F238E27FC236}">
                <a16:creationId xmlns:a16="http://schemas.microsoft.com/office/drawing/2014/main" id="{6897D737-724C-984A-82E1-2A2DBD5F6249}"/>
              </a:ext>
            </a:extLst>
          </p:cNvPr>
          <p:cNvSpPr>
            <a:spLocks noGrp="1"/>
          </p:cNvSpPr>
          <p:nvPr>
            <p:ph type="title"/>
          </p:nvPr>
        </p:nvSpPr>
        <p:spPr/>
        <p:txBody>
          <a:bodyPr/>
          <a:lstStyle/>
          <a:p>
            <a:r>
              <a:rPr lang="fr-FR"/>
              <a:t>Modifiez le style du titre</a:t>
            </a:r>
          </a:p>
        </p:txBody>
      </p:sp>
      <p:sp>
        <p:nvSpPr>
          <p:cNvPr id="9" name="Espace réservé de la date 8">
            <a:extLst>
              <a:ext uri="{FF2B5EF4-FFF2-40B4-BE49-F238E27FC236}">
                <a16:creationId xmlns:a16="http://schemas.microsoft.com/office/drawing/2014/main" id="{E34C2B73-67B7-BB4C-AE0F-7D16D8DDD2B2}"/>
              </a:ext>
            </a:extLst>
          </p:cNvPr>
          <p:cNvSpPr>
            <a:spLocks noGrp="1"/>
          </p:cNvSpPr>
          <p:nvPr>
            <p:ph type="dt" sz="half" idx="10"/>
          </p:nvPr>
        </p:nvSpPr>
        <p:spPr/>
        <p:txBody>
          <a:bodyPr/>
          <a:lstStyle/>
          <a:p>
            <a:r>
              <a:rPr lang="fr-CH"/>
              <a:t>NAME EVENT / NAME PRESENTATION</a:t>
            </a:r>
            <a:endParaRPr lang="fr-FR" dirty="0"/>
          </a:p>
        </p:txBody>
      </p:sp>
      <p:sp>
        <p:nvSpPr>
          <p:cNvPr id="10" name="Espace réservé du pied de page 9">
            <a:extLst>
              <a:ext uri="{FF2B5EF4-FFF2-40B4-BE49-F238E27FC236}">
                <a16:creationId xmlns:a16="http://schemas.microsoft.com/office/drawing/2014/main" id="{C9FF6AA9-AC16-D748-B815-56221BFFFB93}"/>
              </a:ext>
            </a:extLst>
          </p:cNvPr>
          <p:cNvSpPr>
            <a:spLocks noGrp="1"/>
          </p:cNvSpPr>
          <p:nvPr>
            <p:ph type="ftr" sz="quarter" idx="11"/>
          </p:nvPr>
        </p:nvSpPr>
        <p:spPr/>
        <p:txBody>
          <a:bodyPr/>
          <a:lstStyle/>
          <a:p>
            <a:r>
              <a:rPr lang="fr-FR"/>
              <a:t>Speaker </a:t>
            </a:r>
            <a:endParaRPr lang="fr-FR" dirty="0"/>
          </a:p>
        </p:txBody>
      </p:sp>
      <p:sp>
        <p:nvSpPr>
          <p:cNvPr id="11" name="Espace réservé du numéro de diapositive 10">
            <a:extLst>
              <a:ext uri="{FF2B5EF4-FFF2-40B4-BE49-F238E27FC236}">
                <a16:creationId xmlns:a16="http://schemas.microsoft.com/office/drawing/2014/main" id="{DD59D891-3F23-D04C-AB43-6FA4220AFE80}"/>
              </a:ext>
            </a:extLst>
          </p:cNvPr>
          <p:cNvSpPr>
            <a:spLocks noGrp="1"/>
          </p:cNvSpPr>
          <p:nvPr>
            <p:ph type="sldNum" sz="quarter" idx="12"/>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17767062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9BFFD8D9-6AAA-B44F-8BD5-98D7A6546A6C}"/>
              </a:ext>
            </a:extLst>
          </p:cNvPr>
          <p:cNvSpPr>
            <a:spLocks noGrp="1"/>
          </p:cNvSpPr>
          <p:nvPr>
            <p:ph type="title"/>
          </p:nvPr>
        </p:nvSpPr>
        <p:spPr/>
        <p:txBody>
          <a:bodyPr/>
          <a:lstStyle/>
          <a:p>
            <a:r>
              <a:rPr lang="fr-FR"/>
              <a:t>Modifiez le style du titre</a:t>
            </a:r>
          </a:p>
        </p:txBody>
      </p:sp>
      <p:sp>
        <p:nvSpPr>
          <p:cNvPr id="7" name="Espace réservé de la date 6">
            <a:extLst>
              <a:ext uri="{FF2B5EF4-FFF2-40B4-BE49-F238E27FC236}">
                <a16:creationId xmlns:a16="http://schemas.microsoft.com/office/drawing/2014/main" id="{084C64CE-C88F-2044-AD84-19F588F18902}"/>
              </a:ext>
            </a:extLst>
          </p:cNvPr>
          <p:cNvSpPr>
            <a:spLocks noGrp="1"/>
          </p:cNvSpPr>
          <p:nvPr>
            <p:ph type="dt" sz="half" idx="10"/>
          </p:nvPr>
        </p:nvSpPr>
        <p:spPr/>
        <p:txBody>
          <a:bodyPr/>
          <a:lstStyle/>
          <a:p>
            <a:r>
              <a:rPr lang="fr-CH"/>
              <a:t>NAME EVENT / NAME PRESENTATION</a:t>
            </a:r>
            <a:endParaRPr lang="fr-FR" dirty="0"/>
          </a:p>
        </p:txBody>
      </p:sp>
      <p:sp>
        <p:nvSpPr>
          <p:cNvPr id="8" name="Espace réservé du pied de page 7">
            <a:extLst>
              <a:ext uri="{FF2B5EF4-FFF2-40B4-BE49-F238E27FC236}">
                <a16:creationId xmlns:a16="http://schemas.microsoft.com/office/drawing/2014/main" id="{A948AF20-C2DF-3542-BB6A-8354A9817325}"/>
              </a:ext>
            </a:extLst>
          </p:cNvPr>
          <p:cNvSpPr>
            <a:spLocks noGrp="1"/>
          </p:cNvSpPr>
          <p:nvPr>
            <p:ph type="ftr" sz="quarter" idx="11"/>
          </p:nvPr>
        </p:nvSpPr>
        <p:spPr/>
        <p:txBody>
          <a:bodyPr/>
          <a:lstStyle/>
          <a:p>
            <a:r>
              <a:rPr lang="fr-FR"/>
              <a:t>Speaker </a:t>
            </a:r>
            <a:endParaRPr lang="fr-FR" dirty="0"/>
          </a:p>
        </p:txBody>
      </p:sp>
      <p:sp>
        <p:nvSpPr>
          <p:cNvPr id="9" name="Espace réservé du numéro de diapositive 8">
            <a:extLst>
              <a:ext uri="{FF2B5EF4-FFF2-40B4-BE49-F238E27FC236}">
                <a16:creationId xmlns:a16="http://schemas.microsoft.com/office/drawing/2014/main" id="{71083942-1443-BC45-9F95-32C82A8DCDEF}"/>
              </a:ext>
            </a:extLst>
          </p:cNvPr>
          <p:cNvSpPr>
            <a:spLocks noGrp="1"/>
          </p:cNvSpPr>
          <p:nvPr>
            <p:ph type="sldNum" sz="quarter" idx="12"/>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3074039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re seul">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625DAC6D-23F0-6941-BE81-E7A79CA3AFFD}"/>
              </a:ext>
            </a:extLst>
          </p:cNvPr>
          <p:cNvSpPr>
            <a:spLocks noGrp="1"/>
          </p:cNvSpPr>
          <p:nvPr>
            <p:ph type="pic" sz="quarter" idx="13"/>
          </p:nvPr>
        </p:nvSpPr>
        <p:spPr>
          <a:xfrm>
            <a:off x="904875" y="0"/>
            <a:ext cx="8239125" cy="5143500"/>
          </a:xfrm>
        </p:spPr>
        <p:txBody>
          <a:bodyPr/>
          <a:lstStyle/>
          <a:p>
            <a:r>
              <a:rPr lang="fr-FR"/>
              <a:t>Cliquez sur l'icône pour ajouter une image</a:t>
            </a:r>
          </a:p>
        </p:txBody>
      </p:sp>
      <p:sp>
        <p:nvSpPr>
          <p:cNvPr id="2" name="Title 1"/>
          <p:cNvSpPr>
            <a:spLocks noGrp="1"/>
          </p:cNvSpPr>
          <p:nvPr>
            <p:ph type="title"/>
          </p:nvPr>
        </p:nvSpPr>
        <p:spPr>
          <a:xfrm>
            <a:off x="6405563" y="2571750"/>
            <a:ext cx="2738437" cy="2111375"/>
          </a:xfrm>
          <a:solidFill>
            <a:schemeClr val="accent2"/>
          </a:solidFill>
        </p:spPr>
        <p:txBody>
          <a:bodyPr anchor="ctr" anchorCtr="0"/>
          <a:lstStyle>
            <a:lvl1pPr>
              <a:defRPr>
                <a:solidFill>
                  <a:schemeClr val="bg1"/>
                </a:solidFill>
              </a:defRPr>
            </a:lvl1pPr>
          </a:lstStyle>
          <a:p>
            <a:r>
              <a:rPr lang="fr-FR"/>
              <a:t>Modifiez le style du titre</a:t>
            </a:r>
            <a:endParaRPr lang="en-US" dirty="0"/>
          </a:p>
        </p:txBody>
      </p:sp>
      <p:sp>
        <p:nvSpPr>
          <p:cNvPr id="3" name="Espace réservé de la date 2">
            <a:extLst>
              <a:ext uri="{FF2B5EF4-FFF2-40B4-BE49-F238E27FC236}">
                <a16:creationId xmlns:a16="http://schemas.microsoft.com/office/drawing/2014/main" id="{60E5EA1C-63CE-2C4F-B9F4-39FDBC14B9A3}"/>
              </a:ext>
            </a:extLst>
          </p:cNvPr>
          <p:cNvSpPr>
            <a:spLocks noGrp="1"/>
          </p:cNvSpPr>
          <p:nvPr>
            <p:ph type="dt" sz="half" idx="14"/>
          </p:nvPr>
        </p:nvSpPr>
        <p:spPr/>
        <p:txBody>
          <a:bodyPr/>
          <a:lstStyle/>
          <a:p>
            <a:r>
              <a:rPr lang="fr-CH"/>
              <a:t>NAME EVENT / NAME PRESENTATION</a:t>
            </a:r>
            <a:endParaRPr lang="fr-FR" dirty="0"/>
          </a:p>
        </p:txBody>
      </p:sp>
      <p:sp>
        <p:nvSpPr>
          <p:cNvPr id="4" name="Espace réservé du pied de page 3">
            <a:extLst>
              <a:ext uri="{FF2B5EF4-FFF2-40B4-BE49-F238E27FC236}">
                <a16:creationId xmlns:a16="http://schemas.microsoft.com/office/drawing/2014/main" id="{8E7A5892-F23D-BD48-84D1-FD279BA16865}"/>
              </a:ext>
            </a:extLst>
          </p:cNvPr>
          <p:cNvSpPr>
            <a:spLocks noGrp="1"/>
          </p:cNvSpPr>
          <p:nvPr>
            <p:ph type="ftr" sz="quarter" idx="15"/>
          </p:nvPr>
        </p:nvSpPr>
        <p:spPr/>
        <p:txBody>
          <a:bodyPr/>
          <a:lstStyle/>
          <a:p>
            <a:r>
              <a:rPr lang="fr-FR"/>
              <a:t>Speaker </a:t>
            </a:r>
            <a:endParaRPr lang="fr-FR" dirty="0"/>
          </a:p>
        </p:txBody>
      </p:sp>
      <p:sp>
        <p:nvSpPr>
          <p:cNvPr id="5" name="Espace réservé du numéro de diapositive 4">
            <a:extLst>
              <a:ext uri="{FF2B5EF4-FFF2-40B4-BE49-F238E27FC236}">
                <a16:creationId xmlns:a16="http://schemas.microsoft.com/office/drawing/2014/main" id="{6C516D46-C7BB-2141-A4EE-18D1756414F6}"/>
              </a:ext>
            </a:extLst>
          </p:cNvPr>
          <p:cNvSpPr>
            <a:spLocks noGrp="1"/>
          </p:cNvSpPr>
          <p:nvPr>
            <p:ph type="sldNum" sz="quarter" idx="16"/>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0409483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Titre seul">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625DAC6D-23F0-6941-BE81-E7A79CA3AFFD}"/>
              </a:ext>
            </a:extLst>
          </p:cNvPr>
          <p:cNvSpPr>
            <a:spLocks noGrp="1"/>
          </p:cNvSpPr>
          <p:nvPr>
            <p:ph type="pic" sz="quarter" idx="13"/>
          </p:nvPr>
        </p:nvSpPr>
        <p:spPr>
          <a:xfrm>
            <a:off x="904875" y="0"/>
            <a:ext cx="7726363" cy="5143500"/>
          </a:xfrm>
        </p:spPr>
        <p:txBody>
          <a:bodyPr/>
          <a:lstStyle/>
          <a:p>
            <a:r>
              <a:rPr lang="fr-FR"/>
              <a:t>Cliquez sur l'icône pour ajouter une image</a:t>
            </a:r>
          </a:p>
        </p:txBody>
      </p:sp>
      <p:sp>
        <p:nvSpPr>
          <p:cNvPr id="5" name="Espace réservé de la date 4">
            <a:extLst>
              <a:ext uri="{FF2B5EF4-FFF2-40B4-BE49-F238E27FC236}">
                <a16:creationId xmlns:a16="http://schemas.microsoft.com/office/drawing/2014/main" id="{91E6F4EB-CC02-6E4D-9146-CE4A7A789A95}"/>
              </a:ext>
            </a:extLst>
          </p:cNvPr>
          <p:cNvSpPr>
            <a:spLocks noGrp="1"/>
          </p:cNvSpPr>
          <p:nvPr>
            <p:ph type="dt" sz="half" idx="14"/>
          </p:nvPr>
        </p:nvSpPr>
        <p:spPr/>
        <p:txBody>
          <a:bodyPr/>
          <a:lstStyle/>
          <a:p>
            <a:r>
              <a:rPr lang="fr-CH"/>
              <a:t>NAME EVENT / NAME PRESENTATION</a:t>
            </a:r>
            <a:endParaRPr lang="fr-FR" dirty="0"/>
          </a:p>
        </p:txBody>
      </p:sp>
      <p:sp>
        <p:nvSpPr>
          <p:cNvPr id="6" name="Espace réservé du pied de page 5">
            <a:extLst>
              <a:ext uri="{FF2B5EF4-FFF2-40B4-BE49-F238E27FC236}">
                <a16:creationId xmlns:a16="http://schemas.microsoft.com/office/drawing/2014/main" id="{DED4AA2C-29B3-CA42-B7C3-C932911A7586}"/>
              </a:ext>
            </a:extLst>
          </p:cNvPr>
          <p:cNvSpPr>
            <a:spLocks noGrp="1"/>
          </p:cNvSpPr>
          <p:nvPr>
            <p:ph type="ftr" sz="quarter" idx="15"/>
          </p:nvPr>
        </p:nvSpPr>
        <p:spPr/>
        <p:txBody>
          <a:bodyPr/>
          <a:lstStyle/>
          <a:p>
            <a:r>
              <a:rPr lang="fr-FR"/>
              <a:t>Speaker </a:t>
            </a:r>
            <a:endParaRPr lang="fr-FR" dirty="0"/>
          </a:p>
        </p:txBody>
      </p:sp>
      <p:sp>
        <p:nvSpPr>
          <p:cNvPr id="8" name="Espace réservé du numéro de diapositive 7">
            <a:extLst>
              <a:ext uri="{FF2B5EF4-FFF2-40B4-BE49-F238E27FC236}">
                <a16:creationId xmlns:a16="http://schemas.microsoft.com/office/drawing/2014/main" id="{0FE7A1E3-AAEC-7641-B6C5-8D9FC0B6A211}"/>
              </a:ext>
            </a:extLst>
          </p:cNvPr>
          <p:cNvSpPr>
            <a:spLocks noGrp="1"/>
          </p:cNvSpPr>
          <p:nvPr>
            <p:ph type="sldNum" sz="quarter" idx="16"/>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12017272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Titre seul">
    <p:spTree>
      <p:nvGrpSpPr>
        <p:cNvPr id="1" name=""/>
        <p:cNvGrpSpPr/>
        <p:nvPr/>
      </p:nvGrpSpPr>
      <p:grpSpPr>
        <a:xfrm>
          <a:off x="0" y="0"/>
          <a:ext cx="0" cy="0"/>
          <a:chOff x="0" y="0"/>
          <a:chExt cx="0" cy="0"/>
        </a:xfrm>
      </p:grpSpPr>
      <p:sp>
        <p:nvSpPr>
          <p:cNvPr id="7" name="Espace réservé pour une image  6">
            <a:extLst>
              <a:ext uri="{FF2B5EF4-FFF2-40B4-BE49-F238E27FC236}">
                <a16:creationId xmlns:a16="http://schemas.microsoft.com/office/drawing/2014/main" id="{625DAC6D-23F0-6941-BE81-E7A79CA3AFFD}"/>
              </a:ext>
            </a:extLst>
          </p:cNvPr>
          <p:cNvSpPr>
            <a:spLocks noGrp="1"/>
          </p:cNvSpPr>
          <p:nvPr>
            <p:ph type="pic" sz="quarter" idx="13"/>
          </p:nvPr>
        </p:nvSpPr>
        <p:spPr>
          <a:xfrm>
            <a:off x="904875" y="3114674"/>
            <a:ext cx="8239125" cy="2028825"/>
          </a:xfrm>
        </p:spPr>
        <p:txBody>
          <a:bodyPr/>
          <a:lstStyle/>
          <a:p>
            <a:r>
              <a:rPr lang="fr-FR"/>
              <a:t>Cliquez sur l'icône pour ajouter une image</a:t>
            </a:r>
          </a:p>
        </p:txBody>
      </p:sp>
      <p:sp>
        <p:nvSpPr>
          <p:cNvPr id="4" name="Espace réservé du texte 3"/>
          <p:cNvSpPr>
            <a:spLocks noGrp="1"/>
          </p:cNvSpPr>
          <p:nvPr>
            <p:ph type="body" sz="quarter" idx="17"/>
          </p:nvPr>
        </p:nvSpPr>
        <p:spPr>
          <a:xfrm>
            <a:off x="904875" y="1563688"/>
            <a:ext cx="7646988" cy="1436687"/>
          </a:xfrm>
        </p:spPr>
        <p:txBody>
          <a:bodyPr/>
          <a:lstStyle>
            <a:lvl4pPr>
              <a:defRPr>
                <a:latin typeface="Arial" panose="020B0604020202020204" pitchFamily="34" charset="0"/>
              </a:defRPr>
            </a:lvl4pPr>
            <a:lvl5pPr>
              <a:defRPr>
                <a:latin typeface="Arial" panose="020B0604020202020204" pitchFamily="34" charset="0"/>
              </a:defRPr>
            </a:lvl5pPr>
          </a:lstStyle>
          <a:p>
            <a:pPr lvl="0"/>
            <a:r>
              <a:rPr lang="fr-FR"/>
              <a:t>Modifier les styles du texte du masque
Deuxième niveau
Troisième niveau
Quatrième niveau
Cinquième niveau</a:t>
            </a:r>
            <a:endParaRPr lang="fr-CH" dirty="0"/>
          </a:p>
        </p:txBody>
      </p:sp>
      <p:sp>
        <p:nvSpPr>
          <p:cNvPr id="6" name="Espace réservé de la date 5">
            <a:extLst>
              <a:ext uri="{FF2B5EF4-FFF2-40B4-BE49-F238E27FC236}">
                <a16:creationId xmlns:a16="http://schemas.microsoft.com/office/drawing/2014/main" id="{37CF3032-2465-874C-B786-95E1B594A5AB}"/>
              </a:ext>
            </a:extLst>
          </p:cNvPr>
          <p:cNvSpPr>
            <a:spLocks noGrp="1"/>
          </p:cNvSpPr>
          <p:nvPr>
            <p:ph type="dt" sz="half" idx="18"/>
          </p:nvPr>
        </p:nvSpPr>
        <p:spPr/>
        <p:txBody>
          <a:bodyPr/>
          <a:lstStyle/>
          <a:p>
            <a:r>
              <a:rPr lang="fr-CH"/>
              <a:t>NAME EVENT / NAME PRESENTATION</a:t>
            </a:r>
            <a:endParaRPr lang="fr-FR" dirty="0"/>
          </a:p>
        </p:txBody>
      </p:sp>
      <p:sp>
        <p:nvSpPr>
          <p:cNvPr id="8" name="Espace réservé du pied de page 7">
            <a:extLst>
              <a:ext uri="{FF2B5EF4-FFF2-40B4-BE49-F238E27FC236}">
                <a16:creationId xmlns:a16="http://schemas.microsoft.com/office/drawing/2014/main" id="{AAF73E2A-22D7-894A-9267-185CB4E4B13E}"/>
              </a:ext>
            </a:extLst>
          </p:cNvPr>
          <p:cNvSpPr>
            <a:spLocks noGrp="1"/>
          </p:cNvSpPr>
          <p:nvPr>
            <p:ph type="ftr" sz="quarter" idx="19"/>
          </p:nvPr>
        </p:nvSpPr>
        <p:spPr/>
        <p:txBody>
          <a:bodyPr/>
          <a:lstStyle/>
          <a:p>
            <a:r>
              <a:rPr lang="fr-FR"/>
              <a:t>Speaker </a:t>
            </a:r>
            <a:endParaRPr lang="fr-FR" dirty="0"/>
          </a:p>
        </p:txBody>
      </p:sp>
      <p:sp>
        <p:nvSpPr>
          <p:cNvPr id="9" name="Espace réservé du numéro de diapositive 8">
            <a:extLst>
              <a:ext uri="{FF2B5EF4-FFF2-40B4-BE49-F238E27FC236}">
                <a16:creationId xmlns:a16="http://schemas.microsoft.com/office/drawing/2014/main" id="{39D9777C-EC90-1141-9E30-4B4F669C2BE1}"/>
              </a:ext>
            </a:extLst>
          </p:cNvPr>
          <p:cNvSpPr>
            <a:spLocks noGrp="1"/>
          </p:cNvSpPr>
          <p:nvPr>
            <p:ph type="sldNum" sz="quarter" idx="20"/>
          </p:nvPr>
        </p:nvSpPr>
        <p:spPr/>
        <p:txBody>
          <a:bodyPr/>
          <a:lstStyle/>
          <a:p>
            <a:fld id="{E1E1CD7C-2161-7D43-862E-CE4C333CD873}" type="slidenum">
              <a:rPr lang="fr-FR" smtClean="0"/>
              <a:pPr/>
              <a:t>‹#›</a:t>
            </a:fld>
            <a:endParaRPr lang="fr-FR" dirty="0"/>
          </a:p>
        </p:txBody>
      </p:sp>
      <p:sp>
        <p:nvSpPr>
          <p:cNvPr id="11" name="Titre 10">
            <a:extLst>
              <a:ext uri="{FF2B5EF4-FFF2-40B4-BE49-F238E27FC236}">
                <a16:creationId xmlns:a16="http://schemas.microsoft.com/office/drawing/2014/main" id="{0E011164-727C-4C46-B34E-7729CB350E3E}"/>
              </a:ext>
            </a:extLst>
          </p:cNvPr>
          <p:cNvSpPr>
            <a:spLocks noGrp="1"/>
          </p:cNvSpPr>
          <p:nvPr>
            <p:ph type="title"/>
          </p:nvPr>
        </p:nvSpPr>
        <p:spPr/>
        <p:txBody>
          <a:bodyPr/>
          <a:lstStyle/>
          <a:p>
            <a:r>
              <a:rPr lang="fr-FR"/>
              <a:t>Modifiez le style du titre</a:t>
            </a:r>
          </a:p>
        </p:txBody>
      </p:sp>
    </p:spTree>
    <p:extLst>
      <p:ext uri="{BB962C8B-B14F-4D97-AF65-F5344CB8AC3E}">
        <p14:creationId xmlns:p14="http://schemas.microsoft.com/office/powerpoint/2010/main" val="35311561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Espace réservé de la date 4">
            <a:extLst>
              <a:ext uri="{FF2B5EF4-FFF2-40B4-BE49-F238E27FC236}">
                <a16:creationId xmlns:a16="http://schemas.microsoft.com/office/drawing/2014/main" id="{4D8101AB-8ACE-BB4C-9D61-B4AABFE11591}"/>
              </a:ext>
            </a:extLst>
          </p:cNvPr>
          <p:cNvSpPr>
            <a:spLocks noGrp="1"/>
          </p:cNvSpPr>
          <p:nvPr>
            <p:ph type="dt" sz="half" idx="10"/>
          </p:nvPr>
        </p:nvSpPr>
        <p:spPr/>
        <p:txBody>
          <a:bodyPr/>
          <a:lstStyle/>
          <a:p>
            <a:r>
              <a:rPr lang="fr-CH"/>
              <a:t>NAME EVENT / NAME PRESENTATION</a:t>
            </a:r>
            <a:endParaRPr lang="fr-FR" dirty="0"/>
          </a:p>
        </p:txBody>
      </p:sp>
      <p:sp>
        <p:nvSpPr>
          <p:cNvPr id="6" name="Espace réservé du pied de page 5">
            <a:extLst>
              <a:ext uri="{FF2B5EF4-FFF2-40B4-BE49-F238E27FC236}">
                <a16:creationId xmlns:a16="http://schemas.microsoft.com/office/drawing/2014/main" id="{5F9CFC1D-0B2A-0A4E-9C0D-682EECA55703}"/>
              </a:ext>
            </a:extLst>
          </p:cNvPr>
          <p:cNvSpPr>
            <a:spLocks noGrp="1"/>
          </p:cNvSpPr>
          <p:nvPr>
            <p:ph type="ftr" sz="quarter" idx="11"/>
          </p:nvPr>
        </p:nvSpPr>
        <p:spPr/>
        <p:txBody>
          <a:bodyPr/>
          <a:lstStyle/>
          <a:p>
            <a:r>
              <a:rPr lang="fr-FR"/>
              <a:t>Speaker </a:t>
            </a:r>
            <a:endParaRPr lang="fr-FR" dirty="0"/>
          </a:p>
        </p:txBody>
      </p:sp>
      <p:sp>
        <p:nvSpPr>
          <p:cNvPr id="7" name="Espace réservé du numéro de diapositive 6">
            <a:extLst>
              <a:ext uri="{FF2B5EF4-FFF2-40B4-BE49-F238E27FC236}">
                <a16:creationId xmlns:a16="http://schemas.microsoft.com/office/drawing/2014/main" id="{56622065-A833-2340-B0FD-ACB065A3B8CF}"/>
              </a:ext>
            </a:extLst>
          </p:cNvPr>
          <p:cNvSpPr>
            <a:spLocks noGrp="1"/>
          </p:cNvSpPr>
          <p:nvPr>
            <p:ph type="sldNum" sz="quarter" idx="12"/>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1894840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Diapositive de titre">
    <p:spTree>
      <p:nvGrpSpPr>
        <p:cNvPr id="1" name=""/>
        <p:cNvGrpSpPr/>
        <p:nvPr/>
      </p:nvGrpSpPr>
      <p:grpSpPr>
        <a:xfrm>
          <a:off x="0" y="0"/>
          <a:ext cx="0" cy="0"/>
          <a:chOff x="0" y="0"/>
          <a:chExt cx="0" cy="0"/>
        </a:xfrm>
      </p:grpSpPr>
      <p:sp>
        <p:nvSpPr>
          <p:cNvPr id="12" name="Espace réservé pour une image  11">
            <a:extLst>
              <a:ext uri="{FF2B5EF4-FFF2-40B4-BE49-F238E27FC236}">
                <a16:creationId xmlns:a16="http://schemas.microsoft.com/office/drawing/2014/main" id="{4CF6F629-51E7-9F40-939D-F50AE3925ADE}"/>
              </a:ext>
            </a:extLst>
          </p:cNvPr>
          <p:cNvSpPr>
            <a:spLocks noGrp="1"/>
          </p:cNvSpPr>
          <p:nvPr>
            <p:ph type="pic" sz="quarter" idx="10"/>
          </p:nvPr>
        </p:nvSpPr>
        <p:spPr>
          <a:xfrm>
            <a:off x="1331913" y="459938"/>
            <a:ext cx="7812087" cy="4683562"/>
          </a:xfrm>
        </p:spPr>
        <p:txBody>
          <a:bodyPr/>
          <a:lstStyle/>
          <a:p>
            <a:r>
              <a:rPr lang="fr-FR"/>
              <a:t>Cliquez sur l'icône pour ajouter une image</a:t>
            </a:r>
          </a:p>
        </p:txBody>
      </p:sp>
      <p:sp>
        <p:nvSpPr>
          <p:cNvPr id="2" name="Title 1"/>
          <p:cNvSpPr>
            <a:spLocks noGrp="1"/>
          </p:cNvSpPr>
          <p:nvPr>
            <p:ph type="ctrTitle"/>
          </p:nvPr>
        </p:nvSpPr>
        <p:spPr>
          <a:xfrm>
            <a:off x="6405563" y="786535"/>
            <a:ext cx="2738437" cy="2338387"/>
          </a:xfrm>
          <a:solidFill>
            <a:schemeClr val="accent1"/>
          </a:solidFill>
        </p:spPr>
        <p:txBody>
          <a:bodyPr lIns="216000" anchor="ctr" anchorCtr="0">
            <a:normAutofit/>
          </a:bodyPr>
          <a:lstStyle>
            <a:lvl1pPr algn="l">
              <a:defRPr sz="3600">
                <a:solidFill>
                  <a:schemeClr val="bg1"/>
                </a:solidFill>
              </a:defRPr>
            </a:lvl1pPr>
          </a:lstStyle>
          <a:p>
            <a:r>
              <a:rPr lang="fr-FR"/>
              <a:t>Modifiez le style du titre</a:t>
            </a:r>
            <a:endParaRPr lang="en-US" dirty="0"/>
          </a:p>
        </p:txBody>
      </p:sp>
      <p:sp>
        <p:nvSpPr>
          <p:cNvPr id="3" name="Subtitle 2"/>
          <p:cNvSpPr>
            <a:spLocks noGrp="1"/>
          </p:cNvSpPr>
          <p:nvPr>
            <p:ph type="subTitle" idx="1"/>
          </p:nvPr>
        </p:nvSpPr>
        <p:spPr>
          <a:xfrm>
            <a:off x="4576763" y="3124922"/>
            <a:ext cx="1828800" cy="1568450"/>
          </a:xfrm>
          <a:solidFill>
            <a:schemeClr val="tx1"/>
          </a:solidFill>
        </p:spPr>
        <p:txBody>
          <a:bodyPr lIns="90000" anchor="ctr" anchorCtr="0">
            <a:normAutofit/>
          </a:bodyPr>
          <a:lstStyle>
            <a:lvl1pPr marL="0" indent="0" algn="ctr">
              <a:buNone/>
              <a:defRPr sz="1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Modifiez le style des sous-titres du masque</a:t>
            </a:r>
            <a:endParaRPr lang="en-US" dirty="0"/>
          </a:p>
        </p:txBody>
      </p:sp>
      <p:pic>
        <p:nvPicPr>
          <p:cNvPr id="7" name="Image 6">
            <a:extLst>
              <a:ext uri="{FF2B5EF4-FFF2-40B4-BE49-F238E27FC236}">
                <a16:creationId xmlns:a16="http://schemas.microsoft.com/office/drawing/2014/main" id="{F3A61A89-D1E3-8A40-82D6-9A86AEBFAF36}"/>
              </a:ext>
            </a:extLst>
          </p:cNvPr>
          <p:cNvPicPr>
            <a:picLocks noChangeAspect="1"/>
          </p:cNvPicPr>
          <p:nvPr userDrawn="1"/>
        </p:nvPicPr>
        <p:blipFill>
          <a:blip r:embed="rId2"/>
          <a:stretch>
            <a:fillRect/>
          </a:stretch>
        </p:blipFill>
        <p:spPr>
          <a:xfrm>
            <a:off x="200025" y="4579268"/>
            <a:ext cx="561543" cy="367382"/>
          </a:xfrm>
          <a:prstGeom prst="rect">
            <a:avLst/>
          </a:prstGeom>
        </p:spPr>
      </p:pic>
      <p:sp>
        <p:nvSpPr>
          <p:cNvPr id="8" name="Rectangle 7">
            <a:extLst>
              <a:ext uri="{FF2B5EF4-FFF2-40B4-BE49-F238E27FC236}">
                <a16:creationId xmlns:a16="http://schemas.microsoft.com/office/drawing/2014/main" id="{5B5BFF46-A721-4641-AD59-B3251C9D9E0D}"/>
              </a:ext>
            </a:extLst>
          </p:cNvPr>
          <p:cNvSpPr/>
          <p:nvPr userDrawn="1"/>
        </p:nvSpPr>
        <p:spPr>
          <a:xfrm rot="16200000">
            <a:off x="89679" y="4591427"/>
            <a:ext cx="45719" cy="597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latin typeface="Arial" panose="020B0604020202020204" pitchFamily="34" charset="0"/>
            </a:endParaRPr>
          </a:p>
        </p:txBody>
      </p:sp>
      <p:pic>
        <p:nvPicPr>
          <p:cNvPr id="9" name="Image 8">
            <a:extLst>
              <a:ext uri="{FF2B5EF4-FFF2-40B4-BE49-F238E27FC236}">
                <a16:creationId xmlns:a16="http://schemas.microsoft.com/office/drawing/2014/main" id="{6535A482-EC85-1C41-A1E4-7882A0E39FFD}"/>
              </a:ext>
            </a:extLst>
          </p:cNvPr>
          <p:cNvPicPr>
            <a:picLocks noChangeAspect="1"/>
          </p:cNvPicPr>
          <p:nvPr userDrawn="1"/>
        </p:nvPicPr>
        <p:blipFill>
          <a:blip r:embed="rId3"/>
          <a:stretch>
            <a:fillRect/>
          </a:stretch>
        </p:blipFill>
        <p:spPr>
          <a:xfrm>
            <a:off x="82647" y="80283"/>
            <a:ext cx="1175301" cy="508655"/>
          </a:xfrm>
          <a:prstGeom prst="rect">
            <a:avLst/>
          </a:prstGeom>
        </p:spPr>
      </p:pic>
      <p:sp>
        <p:nvSpPr>
          <p:cNvPr id="16" name="Espace réservé du texte 4">
            <a:extLst>
              <a:ext uri="{FF2B5EF4-FFF2-40B4-BE49-F238E27FC236}">
                <a16:creationId xmlns:a16="http://schemas.microsoft.com/office/drawing/2014/main" id="{01960462-6F28-0740-916D-499D3BEDB2BE}"/>
              </a:ext>
            </a:extLst>
          </p:cNvPr>
          <p:cNvSpPr>
            <a:spLocks noGrp="1"/>
          </p:cNvSpPr>
          <p:nvPr>
            <p:ph type="body" sz="quarter" idx="11"/>
          </p:nvPr>
        </p:nvSpPr>
        <p:spPr>
          <a:xfrm>
            <a:off x="6400800" y="4683125"/>
            <a:ext cx="1828800" cy="460375"/>
          </a:xfrm>
          <a:solidFill>
            <a:schemeClr val="bg1"/>
          </a:solidFill>
        </p:spPr>
        <p:txBody>
          <a:bodyPr lIns="90000" anchor="ctr">
            <a:noAutofit/>
          </a:bodyPr>
          <a:lstStyle>
            <a:lvl1pPr marL="0" indent="0" algn="ctr">
              <a:buNone/>
              <a:defRPr sz="1100"/>
            </a:lvl1pPr>
          </a:lstStyle>
          <a:p>
            <a:pPr lvl="0"/>
            <a:r>
              <a:rPr lang="fr-FR"/>
              <a:t>Modifier les styles du texte du masque
Deuxième niveau
Troisième niveau
Quatrième niveau
Cinquième niveau</a:t>
            </a:r>
          </a:p>
        </p:txBody>
      </p:sp>
    </p:spTree>
    <p:extLst>
      <p:ext uri="{BB962C8B-B14F-4D97-AF65-F5344CB8AC3E}">
        <p14:creationId xmlns:p14="http://schemas.microsoft.com/office/powerpoint/2010/main" val="1203892250"/>
      </p:ext>
    </p:extLst>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guide id="3" pos="126">
          <p15:clr>
            <a:srgbClr val="FBAE40"/>
          </p15:clr>
        </p15:guide>
        <p15:guide id="5" orient="horz" pos="123">
          <p15:clr>
            <a:srgbClr val="FBAE40"/>
          </p15:clr>
        </p15:guide>
        <p15:guide id="6" orient="horz" pos="3117">
          <p15:clr>
            <a:srgbClr val="FBAE40"/>
          </p15:clr>
        </p15:guide>
        <p15:guide id="7" pos="839">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0"/>
            <a:ext cx="4572000" cy="514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fr-FR"/>
              <a:t>Modifiez le style du titre</a:t>
            </a:r>
            <a:endParaRPr lang="en-US" dirty="0"/>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dirty="0"/>
              <a:t>Modifier les styles du texte du masque
Deuxième niveau
Troisième niveau
Quatrième niveau
Cinquième niveau</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fr-FR"/>
              <a:t>Cliquez sur l'icône pour ajouter une image</a:t>
            </a:r>
          </a:p>
        </p:txBody>
      </p:sp>
      <p:sp>
        <p:nvSpPr>
          <p:cNvPr id="12" name="Espace réservé de la date 11"/>
          <p:cNvSpPr>
            <a:spLocks noGrp="1"/>
          </p:cNvSpPr>
          <p:nvPr>
            <p:ph type="dt" sz="half" idx="14"/>
          </p:nvPr>
        </p:nvSpPr>
        <p:spPr/>
        <p:txBody>
          <a:bodyPr/>
          <a:lstStyle/>
          <a:p>
            <a:r>
              <a:rPr lang="fr-CH"/>
              <a:t>NAME EVENT / NAME PRESENTATION</a:t>
            </a:r>
            <a:endParaRPr lang="fr-FR" dirty="0"/>
          </a:p>
        </p:txBody>
      </p:sp>
      <p:sp>
        <p:nvSpPr>
          <p:cNvPr id="13" name="Espace réservé du pied de page 12"/>
          <p:cNvSpPr>
            <a:spLocks noGrp="1"/>
          </p:cNvSpPr>
          <p:nvPr>
            <p:ph type="ftr" sz="quarter" idx="15"/>
          </p:nvPr>
        </p:nvSpPr>
        <p:spPr/>
        <p:txBody>
          <a:bodyPr/>
          <a:lstStyle>
            <a:lvl1pPr>
              <a:defRPr>
                <a:solidFill>
                  <a:schemeClr val="bg1"/>
                </a:solidFill>
              </a:defRPr>
            </a:lvl1pPr>
          </a:lstStyle>
          <a:p>
            <a:r>
              <a:rPr lang="fr-FR"/>
              <a:t>Speaker </a:t>
            </a:r>
            <a:endParaRPr lang="fr-FR" dirty="0"/>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3988864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0"/>
            <a:ext cx="4572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fr-FR"/>
              <a:t>Modifiez le style du titre</a:t>
            </a:r>
            <a:endParaRPr lang="en-US" dirty="0"/>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dirty="0"/>
              <a:t>Modifier les styles du texte du masque
Deuxième niveau
Troisième niveau
Quatrième niveau
Cinquième niveau</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fr-FR"/>
              <a:t>Cliquez sur l'icône pour ajouter une image</a:t>
            </a:r>
          </a:p>
        </p:txBody>
      </p:sp>
      <p:sp>
        <p:nvSpPr>
          <p:cNvPr id="12" name="Espace réservé de la date 11"/>
          <p:cNvSpPr>
            <a:spLocks noGrp="1"/>
          </p:cNvSpPr>
          <p:nvPr>
            <p:ph type="dt" sz="half" idx="14"/>
          </p:nvPr>
        </p:nvSpPr>
        <p:spPr/>
        <p:txBody>
          <a:bodyPr/>
          <a:lstStyle/>
          <a:p>
            <a:r>
              <a:rPr lang="fr-CH"/>
              <a:t>NAME EVENT / NAME PRESENTATION</a:t>
            </a:r>
            <a:endParaRPr lang="fr-FR" dirty="0"/>
          </a:p>
        </p:txBody>
      </p:sp>
      <p:sp>
        <p:nvSpPr>
          <p:cNvPr id="13" name="Espace réservé du pied de page 12"/>
          <p:cNvSpPr>
            <a:spLocks noGrp="1"/>
          </p:cNvSpPr>
          <p:nvPr>
            <p:ph type="ftr" sz="quarter" idx="15"/>
          </p:nvPr>
        </p:nvSpPr>
        <p:spPr/>
        <p:txBody>
          <a:bodyPr/>
          <a:lstStyle>
            <a:lvl1pPr>
              <a:defRPr>
                <a:solidFill>
                  <a:schemeClr val="bg1"/>
                </a:solidFill>
              </a:defRPr>
            </a:lvl1pPr>
          </a:lstStyle>
          <a:p>
            <a:r>
              <a:rPr lang="fr-FR"/>
              <a:t>Speaker </a:t>
            </a:r>
            <a:endParaRPr lang="fr-FR" dirty="0"/>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4681773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re de sectio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A9F6C81-AE59-DE44-BF60-E773080CD91C}"/>
              </a:ext>
            </a:extLst>
          </p:cNvPr>
          <p:cNvSpPr/>
          <p:nvPr userDrawn="1"/>
        </p:nvSpPr>
        <p:spPr>
          <a:xfrm>
            <a:off x="4572000" y="0"/>
            <a:ext cx="4572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latin typeface="Arial" panose="020B0604020202020204" pitchFamily="34" charset="0"/>
            </a:endParaRPr>
          </a:p>
        </p:txBody>
      </p:sp>
      <p:sp>
        <p:nvSpPr>
          <p:cNvPr id="2" name="Title 1"/>
          <p:cNvSpPr>
            <a:spLocks noGrp="1"/>
          </p:cNvSpPr>
          <p:nvPr>
            <p:ph type="title"/>
          </p:nvPr>
        </p:nvSpPr>
        <p:spPr>
          <a:xfrm>
            <a:off x="4572000" y="777875"/>
            <a:ext cx="4058920" cy="1793875"/>
          </a:xfrm>
        </p:spPr>
        <p:txBody>
          <a:bodyPr anchor="ctr" anchorCtr="0">
            <a:normAutofit/>
          </a:bodyPr>
          <a:lstStyle>
            <a:lvl1pPr>
              <a:defRPr sz="3200">
                <a:solidFill>
                  <a:schemeClr val="bg1"/>
                </a:solidFill>
              </a:defRPr>
            </a:lvl1pPr>
          </a:lstStyle>
          <a:p>
            <a:r>
              <a:rPr lang="fr-FR"/>
              <a:t>Modifiez le style du titre</a:t>
            </a:r>
            <a:endParaRPr lang="en-US" dirty="0"/>
          </a:p>
        </p:txBody>
      </p:sp>
      <p:sp>
        <p:nvSpPr>
          <p:cNvPr id="3" name="Text Placeholder 2"/>
          <p:cNvSpPr>
            <a:spLocks noGrp="1"/>
          </p:cNvSpPr>
          <p:nvPr>
            <p:ph type="body" idx="1"/>
          </p:nvPr>
        </p:nvSpPr>
        <p:spPr>
          <a:xfrm>
            <a:off x="4572000" y="2571750"/>
            <a:ext cx="4058920" cy="2156508"/>
          </a:xfrm>
        </p:spPr>
        <p:txBody>
          <a:bodyPr/>
          <a:lstStyle>
            <a:lvl1pPr marL="0" indent="0">
              <a:buNone/>
              <a:defRPr sz="1800">
                <a:solidFill>
                  <a:schemeClr val="bg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Modifier les styles du texte du masque
Deuxième niveau
Troisième niveau
Quatrième niveau
Cinquième niveau</a:t>
            </a:r>
          </a:p>
        </p:txBody>
      </p:sp>
      <p:sp>
        <p:nvSpPr>
          <p:cNvPr id="9" name="Espace réservé pour une image  8">
            <a:extLst>
              <a:ext uri="{FF2B5EF4-FFF2-40B4-BE49-F238E27FC236}">
                <a16:creationId xmlns:a16="http://schemas.microsoft.com/office/drawing/2014/main" id="{C58F136D-3292-C745-91DE-A21191C16FE7}"/>
              </a:ext>
            </a:extLst>
          </p:cNvPr>
          <p:cNvSpPr>
            <a:spLocks noGrp="1"/>
          </p:cNvSpPr>
          <p:nvPr>
            <p:ph type="pic" sz="quarter" idx="13"/>
          </p:nvPr>
        </p:nvSpPr>
        <p:spPr>
          <a:xfrm>
            <a:off x="904875" y="0"/>
            <a:ext cx="3667125" cy="5143500"/>
          </a:xfrm>
        </p:spPr>
        <p:txBody>
          <a:bodyPr/>
          <a:lstStyle/>
          <a:p>
            <a:r>
              <a:rPr lang="fr-FR"/>
              <a:t>Cliquez sur l'icône pour ajouter une image</a:t>
            </a:r>
          </a:p>
        </p:txBody>
      </p:sp>
      <p:sp>
        <p:nvSpPr>
          <p:cNvPr id="8" name="Espace réservé de la date 7"/>
          <p:cNvSpPr>
            <a:spLocks noGrp="1"/>
          </p:cNvSpPr>
          <p:nvPr>
            <p:ph type="dt" sz="half" idx="14"/>
          </p:nvPr>
        </p:nvSpPr>
        <p:spPr/>
        <p:txBody>
          <a:bodyPr/>
          <a:lstStyle/>
          <a:p>
            <a:r>
              <a:rPr lang="fr-CH"/>
              <a:t>NAME EVENT / NAME PRESENTATION</a:t>
            </a:r>
            <a:endParaRPr lang="fr-FR" dirty="0"/>
          </a:p>
        </p:txBody>
      </p:sp>
      <p:sp>
        <p:nvSpPr>
          <p:cNvPr id="10" name="Espace réservé du pied de page 9"/>
          <p:cNvSpPr>
            <a:spLocks noGrp="1"/>
          </p:cNvSpPr>
          <p:nvPr>
            <p:ph type="ftr" sz="quarter" idx="15"/>
          </p:nvPr>
        </p:nvSpPr>
        <p:spPr/>
        <p:txBody>
          <a:bodyPr/>
          <a:lstStyle>
            <a:lvl1pPr>
              <a:defRPr>
                <a:solidFill>
                  <a:schemeClr val="bg1"/>
                </a:solidFill>
              </a:defRPr>
            </a:lvl1pPr>
          </a:lstStyle>
          <a:p>
            <a:r>
              <a:rPr lang="fr-FR"/>
              <a:t>Speaker </a:t>
            </a:r>
            <a:endParaRPr lang="fr-FR" dirty="0"/>
          </a:p>
        </p:txBody>
      </p:sp>
      <p:sp>
        <p:nvSpPr>
          <p:cNvPr id="11" name="Espace réservé du numéro de diapositive 10"/>
          <p:cNvSpPr>
            <a:spLocks noGrp="1"/>
          </p:cNvSpPr>
          <p:nvPr>
            <p:ph type="sldNum" sz="quarter" idx="16"/>
          </p:nvPr>
        </p:nvSpPr>
        <p:spPr/>
        <p:txBody>
          <a:bodyPr/>
          <a:lstStyle>
            <a:lvl1pPr>
              <a:defRPr>
                <a:solidFill>
                  <a:schemeClr val="bg1"/>
                </a:solidFill>
              </a:defRPr>
            </a:lvl1p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0322296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fr-FR"/>
              <a:t>Modifier les styles du texte du masque
Deuxième niveau
Troisième niveau
Quatrième niveau
Cinquième niveau</a:t>
            </a:r>
          </a:p>
        </p:txBody>
      </p:sp>
      <p:sp>
        <p:nvSpPr>
          <p:cNvPr id="8" name="Titre 7">
            <a:extLst>
              <a:ext uri="{FF2B5EF4-FFF2-40B4-BE49-F238E27FC236}">
                <a16:creationId xmlns:a16="http://schemas.microsoft.com/office/drawing/2014/main" id="{A30C78BE-DAD0-D748-8B93-AD898D00C88C}"/>
              </a:ext>
            </a:extLst>
          </p:cNvPr>
          <p:cNvSpPr>
            <a:spLocks noGrp="1"/>
          </p:cNvSpPr>
          <p:nvPr>
            <p:ph type="title"/>
          </p:nvPr>
        </p:nvSpPr>
        <p:spPr/>
        <p:txBody>
          <a:bodyPr/>
          <a:lstStyle/>
          <a:p>
            <a:r>
              <a:rPr lang="fr-FR"/>
              <a:t>Modifiez le style du titre</a:t>
            </a:r>
          </a:p>
        </p:txBody>
      </p:sp>
      <p:sp>
        <p:nvSpPr>
          <p:cNvPr id="9" name="Espace réservé de la date 8">
            <a:extLst>
              <a:ext uri="{FF2B5EF4-FFF2-40B4-BE49-F238E27FC236}">
                <a16:creationId xmlns:a16="http://schemas.microsoft.com/office/drawing/2014/main" id="{131A8490-33AC-9443-A9FC-9A5E9322967C}"/>
              </a:ext>
            </a:extLst>
          </p:cNvPr>
          <p:cNvSpPr>
            <a:spLocks noGrp="1"/>
          </p:cNvSpPr>
          <p:nvPr>
            <p:ph type="dt" sz="half" idx="10"/>
          </p:nvPr>
        </p:nvSpPr>
        <p:spPr/>
        <p:txBody>
          <a:bodyPr/>
          <a:lstStyle/>
          <a:p>
            <a:r>
              <a:rPr lang="fr-CH"/>
              <a:t>NAME EVENT / NAME PRESENTATION</a:t>
            </a:r>
            <a:endParaRPr lang="fr-FR" dirty="0"/>
          </a:p>
        </p:txBody>
      </p:sp>
      <p:sp>
        <p:nvSpPr>
          <p:cNvPr id="10" name="Espace réservé du pied de page 9">
            <a:extLst>
              <a:ext uri="{FF2B5EF4-FFF2-40B4-BE49-F238E27FC236}">
                <a16:creationId xmlns:a16="http://schemas.microsoft.com/office/drawing/2014/main" id="{B875139C-6471-774D-89EF-2B93FAD2CB2A}"/>
              </a:ext>
            </a:extLst>
          </p:cNvPr>
          <p:cNvSpPr>
            <a:spLocks noGrp="1"/>
          </p:cNvSpPr>
          <p:nvPr>
            <p:ph type="ftr" sz="quarter" idx="11"/>
          </p:nvPr>
        </p:nvSpPr>
        <p:spPr/>
        <p:txBody>
          <a:bodyPr/>
          <a:lstStyle/>
          <a:p>
            <a:r>
              <a:rPr lang="fr-FR"/>
              <a:t>Speaker </a:t>
            </a:r>
            <a:endParaRPr lang="fr-FR" dirty="0"/>
          </a:p>
        </p:txBody>
      </p:sp>
      <p:sp>
        <p:nvSpPr>
          <p:cNvPr id="11" name="Espace réservé du numéro de diapositive 10">
            <a:extLst>
              <a:ext uri="{FF2B5EF4-FFF2-40B4-BE49-F238E27FC236}">
                <a16:creationId xmlns:a16="http://schemas.microsoft.com/office/drawing/2014/main" id="{3942AF23-4BDC-8C4A-9212-AF88439C6122}"/>
              </a:ext>
            </a:extLst>
          </p:cNvPr>
          <p:cNvSpPr>
            <a:spLocks noGrp="1"/>
          </p:cNvSpPr>
          <p:nvPr>
            <p:ph type="sldNum" sz="quarter" idx="12"/>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23696279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Titre et contenu">
    <p:spTree>
      <p:nvGrpSpPr>
        <p:cNvPr id="1" name=""/>
        <p:cNvGrpSpPr/>
        <p:nvPr/>
      </p:nvGrpSpPr>
      <p:grpSpPr>
        <a:xfrm>
          <a:off x="0" y="0"/>
          <a:ext cx="0" cy="0"/>
          <a:chOff x="0" y="0"/>
          <a:chExt cx="0" cy="0"/>
        </a:xfrm>
      </p:grpSpPr>
      <p:sp>
        <p:nvSpPr>
          <p:cNvPr id="3" name="Content Placeholder 2"/>
          <p:cNvSpPr>
            <a:spLocks noGrp="1"/>
          </p:cNvSpPr>
          <p:nvPr>
            <p:ph idx="1"/>
          </p:nvPr>
        </p:nvSpPr>
        <p:spPr>
          <a:xfrm>
            <a:off x="904875" y="1563688"/>
            <a:ext cx="4581525" cy="3386772"/>
          </a:xfrm>
        </p:spPr>
        <p:txBody>
          <a:bodyPr/>
          <a:lstStyle/>
          <a:p>
            <a:pPr lvl="0"/>
            <a:r>
              <a:rPr lang="fr-FR"/>
              <a:t>Modifier les styles du texte du masque
Deuxième niveau
Troisième niveau
Quatrième niveau
Cinquième niveau</a:t>
            </a:r>
          </a:p>
        </p:txBody>
      </p:sp>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5486400" y="0"/>
            <a:ext cx="3144838" cy="5143500"/>
          </a:xfrm>
        </p:spPr>
        <p:txBody>
          <a:bodyPr/>
          <a:lstStyle/>
          <a:p>
            <a:r>
              <a:rPr lang="fr-FR"/>
              <a:t>Cliquez sur l'icône pour ajouter une image</a:t>
            </a:r>
          </a:p>
        </p:txBody>
      </p:sp>
      <p:sp>
        <p:nvSpPr>
          <p:cNvPr id="5" name="Titre 4">
            <a:extLst>
              <a:ext uri="{FF2B5EF4-FFF2-40B4-BE49-F238E27FC236}">
                <a16:creationId xmlns:a16="http://schemas.microsoft.com/office/drawing/2014/main" id="{55F20A3C-6DA6-684F-8F84-A7C8F1339C00}"/>
              </a:ext>
            </a:extLst>
          </p:cNvPr>
          <p:cNvSpPr>
            <a:spLocks noGrp="1"/>
          </p:cNvSpPr>
          <p:nvPr>
            <p:ph type="title"/>
          </p:nvPr>
        </p:nvSpPr>
        <p:spPr/>
        <p:txBody>
          <a:bodyPr/>
          <a:lstStyle/>
          <a:p>
            <a:r>
              <a:rPr lang="fr-FR"/>
              <a:t>Modifiez le style du titre</a:t>
            </a:r>
          </a:p>
        </p:txBody>
      </p:sp>
      <p:sp>
        <p:nvSpPr>
          <p:cNvPr id="6" name="Espace réservé de la date 5">
            <a:extLst>
              <a:ext uri="{FF2B5EF4-FFF2-40B4-BE49-F238E27FC236}">
                <a16:creationId xmlns:a16="http://schemas.microsoft.com/office/drawing/2014/main" id="{B633A2CC-2D27-AE47-AE09-87A5F61228B8}"/>
              </a:ext>
            </a:extLst>
          </p:cNvPr>
          <p:cNvSpPr>
            <a:spLocks noGrp="1"/>
          </p:cNvSpPr>
          <p:nvPr>
            <p:ph type="dt" sz="half" idx="14"/>
          </p:nvPr>
        </p:nvSpPr>
        <p:spPr/>
        <p:txBody>
          <a:bodyPr/>
          <a:lstStyle/>
          <a:p>
            <a:r>
              <a:rPr lang="fr-CH"/>
              <a:t>NAME EVENT / NAME PRESENTATION</a:t>
            </a:r>
            <a:endParaRPr lang="fr-FR" dirty="0"/>
          </a:p>
        </p:txBody>
      </p:sp>
      <p:sp>
        <p:nvSpPr>
          <p:cNvPr id="11" name="Espace réservé du pied de page 10">
            <a:extLst>
              <a:ext uri="{FF2B5EF4-FFF2-40B4-BE49-F238E27FC236}">
                <a16:creationId xmlns:a16="http://schemas.microsoft.com/office/drawing/2014/main" id="{CABC000E-4E22-1A40-9D3F-FE2F141E5CA4}"/>
              </a:ext>
            </a:extLst>
          </p:cNvPr>
          <p:cNvSpPr>
            <a:spLocks noGrp="1"/>
          </p:cNvSpPr>
          <p:nvPr>
            <p:ph type="ftr" sz="quarter" idx="15"/>
          </p:nvPr>
        </p:nvSpPr>
        <p:spPr/>
        <p:txBody>
          <a:bodyPr/>
          <a:lstStyle/>
          <a:p>
            <a:r>
              <a:rPr lang="fr-FR"/>
              <a:t>Speaker </a:t>
            </a:r>
            <a:endParaRPr lang="fr-FR" dirty="0"/>
          </a:p>
        </p:txBody>
      </p:sp>
      <p:sp>
        <p:nvSpPr>
          <p:cNvPr id="12" name="Espace réservé du numéro de diapositive 11">
            <a:extLst>
              <a:ext uri="{FF2B5EF4-FFF2-40B4-BE49-F238E27FC236}">
                <a16:creationId xmlns:a16="http://schemas.microsoft.com/office/drawing/2014/main" id="{0AF49D93-C78A-F646-92B0-A7932C43D9EE}"/>
              </a:ext>
            </a:extLst>
          </p:cNvPr>
          <p:cNvSpPr>
            <a:spLocks noGrp="1"/>
          </p:cNvSpPr>
          <p:nvPr>
            <p:ph type="sldNum" sz="quarter" idx="16"/>
          </p:nvPr>
        </p:nvSpPr>
        <p:spPr/>
        <p:txBody>
          <a:bodyPr/>
          <a:lstStyle/>
          <a:p>
            <a:fld id="{E1E1CD7C-2161-7D43-862E-CE4C333CD873}" type="slidenum">
              <a:rPr lang="fr-FR" smtClean="0"/>
              <a:pPr/>
              <a:t>‹#›</a:t>
            </a:fld>
            <a:endParaRPr lang="fr-FR" dirty="0"/>
          </a:p>
        </p:txBody>
      </p:sp>
    </p:spTree>
    <p:extLst>
      <p:ext uri="{BB962C8B-B14F-4D97-AF65-F5344CB8AC3E}">
        <p14:creationId xmlns:p14="http://schemas.microsoft.com/office/powerpoint/2010/main" val="4143184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Titre et contenu">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904875" y="0"/>
            <a:ext cx="3144838" cy="5143500"/>
          </a:xfrm>
        </p:spPr>
        <p:txBody>
          <a:bodyPr/>
          <a:lstStyle/>
          <a:p>
            <a:r>
              <a:rPr lang="fr-FR"/>
              <a:t>Cliquez sur l'icône pour ajouter une image</a:t>
            </a:r>
          </a:p>
        </p:txBody>
      </p:sp>
      <p:sp>
        <p:nvSpPr>
          <p:cNvPr id="3" name="Content Placeholder 2"/>
          <p:cNvSpPr>
            <a:spLocks noGrp="1"/>
          </p:cNvSpPr>
          <p:nvPr>
            <p:ph idx="1"/>
          </p:nvPr>
        </p:nvSpPr>
        <p:spPr>
          <a:xfrm>
            <a:off x="4049395" y="1563688"/>
            <a:ext cx="4581525" cy="3386772"/>
          </a:xfrm>
        </p:spPr>
        <p:txBody>
          <a:bodyPr/>
          <a:lstStyle/>
          <a:p>
            <a:pPr lvl="0"/>
            <a:r>
              <a:rPr lang="fr-FR"/>
              <a:t>Modifier les styles du texte du masque
Deuxième niveau
Troisième niveau
Quatrième niveau
Cinquième niveau</a:t>
            </a:r>
          </a:p>
        </p:txBody>
      </p:sp>
      <p:sp>
        <p:nvSpPr>
          <p:cNvPr id="7" name="Espace réservé de la date 6">
            <a:extLst>
              <a:ext uri="{FF2B5EF4-FFF2-40B4-BE49-F238E27FC236}">
                <a16:creationId xmlns:a16="http://schemas.microsoft.com/office/drawing/2014/main" id="{A02A0D73-096C-844E-97C3-C4A4AF580FDE}"/>
              </a:ext>
            </a:extLst>
          </p:cNvPr>
          <p:cNvSpPr>
            <a:spLocks noGrp="1"/>
          </p:cNvSpPr>
          <p:nvPr>
            <p:ph type="dt" sz="half" idx="14"/>
          </p:nvPr>
        </p:nvSpPr>
        <p:spPr/>
        <p:txBody>
          <a:bodyPr/>
          <a:lstStyle/>
          <a:p>
            <a:r>
              <a:rPr lang="fr-CH"/>
              <a:t>NAME EVENT / NAME PRESENTATION</a:t>
            </a:r>
            <a:endParaRPr lang="fr-FR" dirty="0"/>
          </a:p>
        </p:txBody>
      </p:sp>
      <p:sp>
        <p:nvSpPr>
          <p:cNvPr id="9" name="Espace réservé du pied de page 8">
            <a:extLst>
              <a:ext uri="{FF2B5EF4-FFF2-40B4-BE49-F238E27FC236}">
                <a16:creationId xmlns:a16="http://schemas.microsoft.com/office/drawing/2014/main" id="{CEF5AC5C-A2B6-2848-8C47-96A168E211DF}"/>
              </a:ext>
            </a:extLst>
          </p:cNvPr>
          <p:cNvSpPr>
            <a:spLocks noGrp="1"/>
          </p:cNvSpPr>
          <p:nvPr>
            <p:ph type="ftr" sz="quarter" idx="15"/>
          </p:nvPr>
        </p:nvSpPr>
        <p:spPr/>
        <p:txBody>
          <a:bodyPr/>
          <a:lstStyle/>
          <a:p>
            <a:r>
              <a:rPr lang="fr-FR"/>
              <a:t>Speaker </a:t>
            </a:r>
            <a:endParaRPr lang="fr-FR" dirty="0"/>
          </a:p>
        </p:txBody>
      </p:sp>
      <p:sp>
        <p:nvSpPr>
          <p:cNvPr id="10" name="Espace réservé du numéro de diapositive 9">
            <a:extLst>
              <a:ext uri="{FF2B5EF4-FFF2-40B4-BE49-F238E27FC236}">
                <a16:creationId xmlns:a16="http://schemas.microsoft.com/office/drawing/2014/main" id="{31B90E33-03D8-2143-B49F-B1474EE1A1F6}"/>
              </a:ext>
            </a:extLst>
          </p:cNvPr>
          <p:cNvSpPr>
            <a:spLocks noGrp="1"/>
          </p:cNvSpPr>
          <p:nvPr>
            <p:ph type="sldNum" sz="quarter" idx="16"/>
          </p:nvPr>
        </p:nvSpPr>
        <p:spPr/>
        <p:txBody>
          <a:bodyPr/>
          <a:lstStyle/>
          <a:p>
            <a:fld id="{E1E1CD7C-2161-7D43-862E-CE4C333CD873}" type="slidenum">
              <a:rPr lang="fr-FR" smtClean="0"/>
              <a:pPr/>
              <a:t>‹#›</a:t>
            </a:fld>
            <a:endParaRPr lang="fr-FR" dirty="0"/>
          </a:p>
        </p:txBody>
      </p:sp>
      <p:sp>
        <p:nvSpPr>
          <p:cNvPr id="11" name="Titre 10">
            <a:extLst>
              <a:ext uri="{FF2B5EF4-FFF2-40B4-BE49-F238E27FC236}">
                <a16:creationId xmlns:a16="http://schemas.microsoft.com/office/drawing/2014/main" id="{3FC7B5EC-066E-EC4A-B320-77DF64E6E0F0}"/>
              </a:ext>
            </a:extLst>
          </p:cNvPr>
          <p:cNvSpPr>
            <a:spLocks noGrp="1"/>
          </p:cNvSpPr>
          <p:nvPr>
            <p:ph type="title"/>
          </p:nvPr>
        </p:nvSpPr>
        <p:spPr>
          <a:xfrm>
            <a:off x="904876" y="131032"/>
            <a:ext cx="3144520" cy="1072753"/>
          </a:xfrm>
        </p:spPr>
        <p:txBody>
          <a:bodyPr/>
          <a:lstStyle/>
          <a:p>
            <a:r>
              <a:rPr lang="fr-FR" dirty="0"/>
              <a:t>Modifiez le style du titre</a:t>
            </a:r>
          </a:p>
        </p:txBody>
      </p:sp>
    </p:spTree>
    <p:extLst>
      <p:ext uri="{BB962C8B-B14F-4D97-AF65-F5344CB8AC3E}">
        <p14:creationId xmlns:p14="http://schemas.microsoft.com/office/powerpoint/2010/main" val="1698958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re et contenu">
    <p:spTree>
      <p:nvGrpSpPr>
        <p:cNvPr id="1" name=""/>
        <p:cNvGrpSpPr/>
        <p:nvPr/>
      </p:nvGrpSpPr>
      <p:grpSpPr>
        <a:xfrm>
          <a:off x="0" y="0"/>
          <a:ext cx="0" cy="0"/>
          <a:chOff x="0" y="0"/>
          <a:chExt cx="0" cy="0"/>
        </a:xfrm>
      </p:grpSpPr>
      <p:sp>
        <p:nvSpPr>
          <p:cNvPr id="8" name="Espace réservé pour une image  7">
            <a:extLst>
              <a:ext uri="{FF2B5EF4-FFF2-40B4-BE49-F238E27FC236}">
                <a16:creationId xmlns:a16="http://schemas.microsoft.com/office/drawing/2014/main" id="{70ED9B2D-C513-AF40-B94F-355C174B8FF0}"/>
              </a:ext>
            </a:extLst>
          </p:cNvPr>
          <p:cNvSpPr>
            <a:spLocks noGrp="1"/>
          </p:cNvSpPr>
          <p:nvPr>
            <p:ph type="pic" sz="quarter" idx="13"/>
          </p:nvPr>
        </p:nvSpPr>
        <p:spPr>
          <a:xfrm>
            <a:off x="904875" y="0"/>
            <a:ext cx="3144838" cy="5143500"/>
          </a:xfrm>
        </p:spPr>
        <p:txBody>
          <a:bodyPr/>
          <a:lstStyle/>
          <a:p>
            <a:r>
              <a:rPr lang="fr-FR"/>
              <a:t>Cliquez sur l'icône pour ajouter une image</a:t>
            </a:r>
          </a:p>
        </p:txBody>
      </p:sp>
      <p:sp>
        <p:nvSpPr>
          <p:cNvPr id="3" name="Content Placeholder 2"/>
          <p:cNvSpPr>
            <a:spLocks noGrp="1"/>
          </p:cNvSpPr>
          <p:nvPr>
            <p:ph idx="1"/>
          </p:nvPr>
        </p:nvSpPr>
        <p:spPr>
          <a:xfrm>
            <a:off x="4049395" y="1563688"/>
            <a:ext cx="4581525" cy="3386772"/>
          </a:xfrm>
        </p:spPr>
        <p:txBody>
          <a:bodyPr/>
          <a:lstStyle/>
          <a:p>
            <a:pPr lvl="0"/>
            <a:r>
              <a:rPr lang="fr-FR"/>
              <a:t>Modifier les styles du texte du masque
Deuxième niveau
Troisième niveau
Quatrième niveau
Cinquième niveau</a:t>
            </a:r>
          </a:p>
        </p:txBody>
      </p:sp>
      <p:sp>
        <p:nvSpPr>
          <p:cNvPr id="7" name="Espace réservé de la date 6">
            <a:extLst>
              <a:ext uri="{FF2B5EF4-FFF2-40B4-BE49-F238E27FC236}">
                <a16:creationId xmlns:a16="http://schemas.microsoft.com/office/drawing/2014/main" id="{A02A0D73-096C-844E-97C3-C4A4AF580FDE}"/>
              </a:ext>
            </a:extLst>
          </p:cNvPr>
          <p:cNvSpPr>
            <a:spLocks noGrp="1"/>
          </p:cNvSpPr>
          <p:nvPr>
            <p:ph type="dt" sz="half" idx="14"/>
          </p:nvPr>
        </p:nvSpPr>
        <p:spPr/>
        <p:txBody>
          <a:bodyPr/>
          <a:lstStyle/>
          <a:p>
            <a:r>
              <a:rPr lang="fr-CH"/>
              <a:t>NAME EVENT / NAME PRESENTATION</a:t>
            </a:r>
            <a:endParaRPr lang="fr-FR" dirty="0"/>
          </a:p>
        </p:txBody>
      </p:sp>
      <p:sp>
        <p:nvSpPr>
          <p:cNvPr id="9" name="Espace réservé du pied de page 8">
            <a:extLst>
              <a:ext uri="{FF2B5EF4-FFF2-40B4-BE49-F238E27FC236}">
                <a16:creationId xmlns:a16="http://schemas.microsoft.com/office/drawing/2014/main" id="{CEF5AC5C-A2B6-2848-8C47-96A168E211DF}"/>
              </a:ext>
            </a:extLst>
          </p:cNvPr>
          <p:cNvSpPr>
            <a:spLocks noGrp="1"/>
          </p:cNvSpPr>
          <p:nvPr>
            <p:ph type="ftr" sz="quarter" idx="15"/>
          </p:nvPr>
        </p:nvSpPr>
        <p:spPr/>
        <p:txBody>
          <a:bodyPr/>
          <a:lstStyle/>
          <a:p>
            <a:r>
              <a:rPr lang="fr-FR"/>
              <a:t>Speaker </a:t>
            </a:r>
            <a:endParaRPr lang="fr-FR" dirty="0"/>
          </a:p>
        </p:txBody>
      </p:sp>
      <p:sp>
        <p:nvSpPr>
          <p:cNvPr id="10" name="Espace réservé du numéro de diapositive 9">
            <a:extLst>
              <a:ext uri="{FF2B5EF4-FFF2-40B4-BE49-F238E27FC236}">
                <a16:creationId xmlns:a16="http://schemas.microsoft.com/office/drawing/2014/main" id="{31B90E33-03D8-2143-B49F-B1474EE1A1F6}"/>
              </a:ext>
            </a:extLst>
          </p:cNvPr>
          <p:cNvSpPr>
            <a:spLocks noGrp="1"/>
          </p:cNvSpPr>
          <p:nvPr>
            <p:ph type="sldNum" sz="quarter" idx="16"/>
          </p:nvPr>
        </p:nvSpPr>
        <p:spPr/>
        <p:txBody>
          <a:bodyPr/>
          <a:lstStyle/>
          <a:p>
            <a:fld id="{E1E1CD7C-2161-7D43-862E-CE4C333CD873}" type="slidenum">
              <a:rPr lang="fr-FR" smtClean="0"/>
              <a:pPr/>
              <a:t>‹#›</a:t>
            </a:fld>
            <a:endParaRPr lang="fr-FR" dirty="0"/>
          </a:p>
        </p:txBody>
      </p:sp>
      <p:sp>
        <p:nvSpPr>
          <p:cNvPr id="11" name="Titre 10">
            <a:extLst>
              <a:ext uri="{FF2B5EF4-FFF2-40B4-BE49-F238E27FC236}">
                <a16:creationId xmlns:a16="http://schemas.microsoft.com/office/drawing/2014/main" id="{3FC7B5EC-066E-EC4A-B320-77DF64E6E0F0}"/>
              </a:ext>
            </a:extLst>
          </p:cNvPr>
          <p:cNvSpPr>
            <a:spLocks noGrp="1"/>
          </p:cNvSpPr>
          <p:nvPr>
            <p:ph type="title"/>
          </p:nvPr>
        </p:nvSpPr>
        <p:spPr>
          <a:xfrm>
            <a:off x="4049395" y="131032"/>
            <a:ext cx="3144520" cy="1072753"/>
          </a:xfrm>
        </p:spPr>
        <p:txBody>
          <a:bodyPr/>
          <a:lstStyle/>
          <a:p>
            <a:r>
              <a:rPr lang="fr-FR" dirty="0"/>
              <a:t>Modifiez le style du titre</a:t>
            </a:r>
          </a:p>
        </p:txBody>
      </p:sp>
    </p:spTree>
    <p:extLst>
      <p:ext uri="{BB962C8B-B14F-4D97-AF65-F5344CB8AC3E}">
        <p14:creationId xmlns:p14="http://schemas.microsoft.com/office/powerpoint/2010/main" val="2531427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4875" y="131032"/>
            <a:ext cx="3667125" cy="1072753"/>
          </a:xfrm>
          <a:prstGeom prst="rect">
            <a:avLst/>
          </a:prstGeom>
        </p:spPr>
        <p:txBody>
          <a:bodyPr vert="horz" lIns="180000" tIns="0" rIns="72000" bIns="46800" rtlCol="0" anchor="t">
            <a:normAutofit/>
          </a:bodyPr>
          <a:lstStyle/>
          <a:p>
            <a:r>
              <a:rPr lang="fr-FR" dirty="0"/>
              <a:t>Modifiez le style du titre</a:t>
            </a:r>
            <a:endParaRPr lang="en-US" dirty="0"/>
          </a:p>
        </p:txBody>
      </p:sp>
      <p:sp>
        <p:nvSpPr>
          <p:cNvPr id="3" name="Text Placeholder 2"/>
          <p:cNvSpPr>
            <a:spLocks noGrp="1"/>
          </p:cNvSpPr>
          <p:nvPr>
            <p:ph type="body" idx="1"/>
          </p:nvPr>
        </p:nvSpPr>
        <p:spPr>
          <a:xfrm>
            <a:off x="904875" y="1563688"/>
            <a:ext cx="7726363" cy="3386772"/>
          </a:xfrm>
          <a:prstGeom prst="rect">
            <a:avLst/>
          </a:prstGeom>
        </p:spPr>
        <p:txBody>
          <a:bodyPr vert="horz" lIns="180000" tIns="45720" rIns="91440" bIns="45720" rtlCol="0">
            <a:normAutofit/>
          </a:bodyPr>
          <a:lstStyle/>
          <a:p>
            <a:pPr lvl="0"/>
            <a:r>
              <a:rPr lang="fr-FR" dirty="0"/>
              <a:t>Modifier les styles du texte du masque</a:t>
            </a:r>
          </a:p>
          <a:p>
            <a:pPr lvl="1"/>
            <a:r>
              <a:rPr lang="fr-FR" dirty="0"/>
              <a:t>Deuxième niveau</a:t>
            </a:r>
          </a:p>
          <a:p>
            <a:pPr lvl="2"/>
            <a:r>
              <a:rPr lang="fr-FR" dirty="0"/>
              <a:t>Troisième niveau
Quatrième niveau
Cinquième niveau</a:t>
            </a:r>
            <a:endParaRPr lang="en-US" dirty="0"/>
          </a:p>
        </p:txBody>
      </p:sp>
      <p:sp>
        <p:nvSpPr>
          <p:cNvPr id="4" name="Date Placeholder 3"/>
          <p:cNvSpPr>
            <a:spLocks noGrp="1"/>
          </p:cNvSpPr>
          <p:nvPr>
            <p:ph type="dt" sz="half" idx="2"/>
          </p:nvPr>
        </p:nvSpPr>
        <p:spPr>
          <a:xfrm rot="16200000">
            <a:off x="-1221413" y="2778452"/>
            <a:ext cx="3341052" cy="911524"/>
          </a:xfrm>
          <a:prstGeom prst="rect">
            <a:avLst/>
          </a:prstGeom>
        </p:spPr>
        <p:txBody>
          <a:bodyPr vert="horz" lIns="91440" tIns="45720" rIns="91440" bIns="45720" rtlCol="0" anchor="ctr"/>
          <a:lstStyle>
            <a:lvl1pPr algn="l">
              <a:defRPr sz="700">
                <a:solidFill>
                  <a:schemeClr val="accent1"/>
                </a:solidFill>
                <a:latin typeface="Arial" panose="020B0604020202020204" pitchFamily="34" charset="0"/>
              </a:defRPr>
            </a:lvl1pPr>
          </a:lstStyle>
          <a:p>
            <a:r>
              <a:rPr lang="fr-CH"/>
              <a:t>NAME EVENT / NAME PRESENTATION</a:t>
            </a:r>
            <a:endParaRPr lang="fr-FR" dirty="0"/>
          </a:p>
        </p:txBody>
      </p:sp>
      <p:sp>
        <p:nvSpPr>
          <p:cNvPr id="5" name="Footer Placeholder 4"/>
          <p:cNvSpPr>
            <a:spLocks noGrp="1"/>
          </p:cNvSpPr>
          <p:nvPr>
            <p:ph type="ftr" sz="quarter" idx="3"/>
          </p:nvPr>
        </p:nvSpPr>
        <p:spPr>
          <a:xfrm rot="16200000">
            <a:off x="7115989" y="1874064"/>
            <a:ext cx="3543260" cy="512762"/>
          </a:xfrm>
          <a:prstGeom prst="rect">
            <a:avLst/>
          </a:prstGeom>
        </p:spPr>
        <p:txBody>
          <a:bodyPr vert="horz" lIns="91440" tIns="45720" rIns="91440" bIns="45720" rtlCol="0" anchor="ctr"/>
          <a:lstStyle>
            <a:lvl1pPr algn="r">
              <a:defRPr sz="700">
                <a:solidFill>
                  <a:schemeClr val="tx1"/>
                </a:solidFill>
                <a:latin typeface="Arial" panose="020B0604020202020204" pitchFamily="34" charset="0"/>
              </a:defRPr>
            </a:lvl1pPr>
          </a:lstStyle>
          <a:p>
            <a:r>
              <a:rPr lang="fr-FR" dirty="0"/>
              <a:t>Speaker </a:t>
            </a:r>
          </a:p>
        </p:txBody>
      </p:sp>
      <p:sp>
        <p:nvSpPr>
          <p:cNvPr id="6" name="Slide Number Placeholder 5"/>
          <p:cNvSpPr>
            <a:spLocks noGrp="1"/>
          </p:cNvSpPr>
          <p:nvPr>
            <p:ph type="sldNum" sz="quarter" idx="4"/>
          </p:nvPr>
        </p:nvSpPr>
        <p:spPr>
          <a:xfrm>
            <a:off x="8631238" y="195263"/>
            <a:ext cx="512762" cy="163552"/>
          </a:xfrm>
          <a:prstGeom prst="rect">
            <a:avLst/>
          </a:prstGeom>
        </p:spPr>
        <p:txBody>
          <a:bodyPr vert="horz" lIns="90000" tIns="0" rIns="90000" bIns="0" rtlCol="0" anchor="t"/>
          <a:lstStyle>
            <a:lvl1pPr algn="ctr">
              <a:defRPr sz="700" b="1">
                <a:solidFill>
                  <a:schemeClr val="tx1"/>
                </a:solidFill>
                <a:latin typeface="+mj-lt"/>
              </a:defRPr>
            </a:lvl1pPr>
          </a:lstStyle>
          <a:p>
            <a:fld id="{E1E1CD7C-2161-7D43-862E-CE4C333CD873}" type="slidenum">
              <a:rPr lang="fr-FR" smtClean="0"/>
              <a:pPr/>
              <a:t>‹#›</a:t>
            </a:fld>
            <a:endParaRPr lang="fr-FR" dirty="0"/>
          </a:p>
        </p:txBody>
      </p:sp>
      <p:pic>
        <p:nvPicPr>
          <p:cNvPr id="13" name="Image 12">
            <a:extLst>
              <a:ext uri="{FF2B5EF4-FFF2-40B4-BE49-F238E27FC236}">
                <a16:creationId xmlns:a16="http://schemas.microsoft.com/office/drawing/2014/main" id="{717E6E68-87EB-C34E-85D5-C26372DFEC99}"/>
              </a:ext>
            </a:extLst>
          </p:cNvPr>
          <p:cNvPicPr>
            <a:picLocks noChangeAspect="1"/>
          </p:cNvPicPr>
          <p:nvPr userDrawn="1"/>
        </p:nvPicPr>
        <p:blipFill>
          <a:blip r:embed="rId18"/>
          <a:stretch>
            <a:fillRect/>
          </a:stretch>
        </p:blipFill>
        <p:spPr>
          <a:xfrm>
            <a:off x="130273" y="132334"/>
            <a:ext cx="653952" cy="283022"/>
          </a:xfrm>
          <a:prstGeom prst="rect">
            <a:avLst/>
          </a:prstGeom>
        </p:spPr>
      </p:pic>
      <p:sp>
        <p:nvSpPr>
          <p:cNvPr id="14" name="Rectangle 13">
            <a:extLst>
              <a:ext uri="{FF2B5EF4-FFF2-40B4-BE49-F238E27FC236}">
                <a16:creationId xmlns:a16="http://schemas.microsoft.com/office/drawing/2014/main" id="{75D7A1C0-94CD-D94F-A99F-21847E542637}"/>
              </a:ext>
            </a:extLst>
          </p:cNvPr>
          <p:cNvSpPr/>
          <p:nvPr userDrawn="1"/>
        </p:nvSpPr>
        <p:spPr>
          <a:xfrm rot="16200000">
            <a:off x="430003" y="4897709"/>
            <a:ext cx="45719" cy="5978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latin typeface="Arial" panose="020B0604020202020204" pitchFamily="34" charset="0"/>
            </a:endParaRPr>
          </a:p>
        </p:txBody>
      </p:sp>
    </p:spTree>
    <p:extLst>
      <p:ext uri="{BB962C8B-B14F-4D97-AF65-F5344CB8AC3E}">
        <p14:creationId xmlns:p14="http://schemas.microsoft.com/office/powerpoint/2010/main" val="3569486836"/>
      </p:ext>
    </p:extLst>
  </p:cSld>
  <p:clrMap bg1="lt1" tx1="dk1" bg2="lt2" tx2="dk2" accent1="accent1" accent2="accent2" accent3="accent3" accent4="accent4" accent5="accent5" accent6="accent6" hlink="hlink" folHlink="folHlink"/>
  <p:sldLayoutIdLst>
    <p:sldLayoutId id="2147483661" r:id="rId1"/>
    <p:sldLayoutId id="2147483680" r:id="rId2"/>
    <p:sldLayoutId id="2147483663" r:id="rId3"/>
    <p:sldLayoutId id="2147483681" r:id="rId4"/>
    <p:sldLayoutId id="2147483673" r:id="rId5"/>
    <p:sldLayoutId id="2147483662" r:id="rId6"/>
    <p:sldLayoutId id="2147483674" r:id="rId7"/>
    <p:sldLayoutId id="2147483675" r:id="rId8"/>
    <p:sldLayoutId id="2147483682" r:id="rId9"/>
    <p:sldLayoutId id="2147483676" r:id="rId10"/>
    <p:sldLayoutId id="2147483664" r:id="rId11"/>
    <p:sldLayoutId id="2147483666" r:id="rId12"/>
    <p:sldLayoutId id="2147483677" r:id="rId13"/>
    <p:sldLayoutId id="2147483678" r:id="rId14"/>
    <p:sldLayoutId id="2147483679" r:id="rId15"/>
    <p:sldLayoutId id="2147483667" r:id="rId16"/>
  </p:sldLayoutIdLst>
  <p:hf hdr="0"/>
  <p:txStyles>
    <p:titleStyle>
      <a:lvl1pPr algn="l" defTabSz="685800" rtl="0" eaLnBrk="1" latinLnBrk="0" hangingPunct="1">
        <a:lnSpc>
          <a:spcPct val="90000"/>
        </a:lnSpc>
        <a:spcBef>
          <a:spcPct val="0"/>
        </a:spcBef>
        <a:buNone/>
        <a:defRPr sz="3200" b="1" i="0" kern="1000" spc="-70" baseline="0">
          <a:solidFill>
            <a:schemeClr val="tx1"/>
          </a:solidFill>
          <a:latin typeface="Franklin Gothic Demi Cond" panose="020B0706030402020204" pitchFamily="34" charset="0"/>
          <a:ea typeface="Roboto Black" panose="02000000000000000000" pitchFamily="2" charset="0"/>
          <a:cs typeface="Arial" panose="020B0604020202020204" pitchFamily="34" charset="0"/>
        </a:defRPr>
      </a:lvl1pPr>
    </p:titleStyle>
    <p:body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126" userDrawn="1">
          <p15:clr>
            <a:srgbClr val="F26B43"/>
          </p15:clr>
        </p15:guide>
        <p15:guide id="3" pos="5602" userDrawn="1">
          <p15:clr>
            <a:srgbClr val="F26B43"/>
          </p15:clr>
        </p15:guide>
        <p15:guide id="4" pos="2880" userDrawn="1">
          <p15:clr>
            <a:srgbClr val="F26B43"/>
          </p15:clr>
        </p15:guide>
        <p15:guide id="5" orient="horz" pos="123" userDrawn="1">
          <p15:clr>
            <a:srgbClr val="F26B43"/>
          </p15:clr>
        </p15:guide>
        <p15:guide id="6" orient="horz" pos="3117" userDrawn="1">
          <p15:clr>
            <a:srgbClr val="F26B43"/>
          </p15:clr>
        </p15:guide>
        <p15:guide id="7" pos="570" userDrawn="1">
          <p15:clr>
            <a:srgbClr val="F26B43"/>
          </p15:clr>
        </p15:guide>
        <p15:guide id="8" pos="1155" userDrawn="1">
          <p15:clr>
            <a:srgbClr val="F26B43"/>
          </p15:clr>
        </p15:guide>
        <p15:guide id="9" pos="1728" userDrawn="1">
          <p15:clr>
            <a:srgbClr val="F26B43"/>
          </p15:clr>
        </p15:guide>
        <p15:guide id="10" pos="2304" userDrawn="1">
          <p15:clr>
            <a:srgbClr val="F26B43"/>
          </p15:clr>
        </p15:guide>
        <p15:guide id="11" pos="3456" userDrawn="1">
          <p15:clr>
            <a:srgbClr val="F26B43"/>
          </p15:clr>
        </p15:guide>
        <p15:guide id="12" pos="4035" userDrawn="1">
          <p15:clr>
            <a:srgbClr val="F26B43"/>
          </p15:clr>
        </p15:guide>
        <p15:guide id="13" pos="4608" userDrawn="1">
          <p15:clr>
            <a:srgbClr val="F26B43"/>
          </p15:clr>
        </p15:guide>
        <p15:guide id="14" pos="5180" userDrawn="1">
          <p15:clr>
            <a:srgbClr val="F26B43"/>
          </p15:clr>
        </p15:guide>
        <p15:guide id="15" orient="horz" pos="490" userDrawn="1">
          <p15:clr>
            <a:srgbClr val="F26B43"/>
          </p15:clr>
        </p15:guide>
        <p15:guide id="16" orient="horz" pos="985" userDrawn="1">
          <p15:clr>
            <a:srgbClr val="F26B43"/>
          </p15:clr>
        </p15:guide>
        <p15:guide id="17" orient="horz" pos="1475" userDrawn="1">
          <p15:clr>
            <a:srgbClr val="F26B43"/>
          </p15:clr>
        </p15:guide>
        <p15:guide id="18" orient="horz" pos="1962" userDrawn="1">
          <p15:clr>
            <a:srgbClr val="F26B43"/>
          </p15:clr>
        </p15:guide>
        <p15:guide id="19" orient="horz" pos="2458" userDrawn="1">
          <p15:clr>
            <a:srgbClr val="F26B43"/>
          </p15:clr>
        </p15:guide>
        <p15:guide id="20" orient="horz" pos="2950" userDrawn="1">
          <p15:clr>
            <a:srgbClr val="F26B43"/>
          </p15:clr>
        </p15:guide>
        <p15:guide id="21" pos="5437" userDrawn="1">
          <p15:clr>
            <a:srgbClr val="F26B43"/>
          </p15:clr>
        </p15:guide>
        <p15:guide id="22" orient="horz" userDrawn="1">
          <p15:clr>
            <a:srgbClr val="F26B43"/>
          </p15:clr>
        </p15:guide>
        <p15:guide id="23" pos="5760" userDrawn="1">
          <p15:clr>
            <a:srgbClr val="F26B43"/>
          </p15:clr>
        </p15:guide>
        <p15:guide id="24" orient="horz" pos="3240" userDrawn="1">
          <p15:clr>
            <a:srgbClr val="F26B43"/>
          </p15:clr>
        </p15:guide>
        <p15:guide id="25"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6.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6.png"/><Relationship Id="rId1" Type="http://schemas.openxmlformats.org/officeDocument/2006/relationships/slideLayout" Target="../slideLayouts/slideLayout6.xml"/><Relationship Id="rId5" Type="http://schemas.openxmlformats.org/officeDocument/2006/relationships/image" Target="../media/image14.emf"/><Relationship Id="rId4" Type="http://schemas.openxmlformats.org/officeDocument/2006/relationships/image" Target="../media/image13.emf"/></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6.jpg"/><Relationship Id="rId1" Type="http://schemas.openxmlformats.org/officeDocument/2006/relationships/slideLayout" Target="../slideLayouts/slideLayout6.xml"/><Relationship Id="rId4" Type="http://schemas.openxmlformats.org/officeDocument/2006/relationships/image" Target="../media/image16.jpg"/></Relationships>
</file>

<file path=ppt/slides/_rels/slide8.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6.xml"/><Relationship Id="rId5" Type="http://schemas.openxmlformats.org/officeDocument/2006/relationships/image" Target="../media/image20.jpg"/><Relationship Id="rId4" Type="http://schemas.openxmlformats.org/officeDocument/2006/relationships/image" Target="../media/image19.jp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re 8">
            <a:extLst>
              <a:ext uri="{FF2B5EF4-FFF2-40B4-BE49-F238E27FC236}">
                <a16:creationId xmlns:a16="http://schemas.microsoft.com/office/drawing/2014/main" id="{6AF2DA65-CF00-774A-9D7C-EEFA627B218F}"/>
              </a:ext>
            </a:extLst>
          </p:cNvPr>
          <p:cNvSpPr>
            <a:spLocks noGrp="1"/>
          </p:cNvSpPr>
          <p:nvPr>
            <p:ph type="ctrTitle"/>
          </p:nvPr>
        </p:nvSpPr>
        <p:spPr>
          <a:xfrm>
            <a:off x="5377815" y="411941"/>
            <a:ext cx="3769361" cy="2338387"/>
          </a:xfrm>
        </p:spPr>
        <p:txBody>
          <a:bodyPr>
            <a:normAutofit/>
          </a:bodyPr>
          <a:lstStyle/>
          <a:p>
            <a:r>
              <a:rPr lang="en-US" b="0" dirty="0"/>
              <a:t>Progress on the EDIPO 2 test facility</a:t>
            </a:r>
            <a:br>
              <a:rPr lang="en-US" b="0" dirty="0"/>
            </a:br>
            <a:r>
              <a:rPr lang="en-US" sz="2800" b="0" dirty="0"/>
              <a:t>(Sat-Af-Or1-03)</a:t>
            </a:r>
          </a:p>
        </p:txBody>
      </p:sp>
      <p:sp>
        <p:nvSpPr>
          <p:cNvPr id="10" name="Sous-titre 9">
            <a:extLst>
              <a:ext uri="{FF2B5EF4-FFF2-40B4-BE49-F238E27FC236}">
                <a16:creationId xmlns:a16="http://schemas.microsoft.com/office/drawing/2014/main" id="{2F4A7CFE-65FA-E249-9125-D938BCA44079}"/>
              </a:ext>
            </a:extLst>
          </p:cNvPr>
          <p:cNvSpPr>
            <a:spLocks noGrp="1"/>
          </p:cNvSpPr>
          <p:nvPr>
            <p:ph type="subTitle" idx="1"/>
          </p:nvPr>
        </p:nvSpPr>
        <p:spPr>
          <a:xfrm>
            <a:off x="3992180" y="2750328"/>
            <a:ext cx="1385635" cy="1187173"/>
          </a:xfrm>
        </p:spPr>
        <p:txBody>
          <a:bodyPr lIns="90000">
            <a:noAutofit/>
          </a:bodyPr>
          <a:lstStyle/>
          <a:p>
            <a:pPr>
              <a:lnSpc>
                <a:spcPct val="100000"/>
              </a:lnSpc>
              <a:spcBef>
                <a:spcPts val="0"/>
              </a:spcBef>
            </a:pPr>
            <a:r>
              <a:rPr lang="fr-FR" sz="1100" b="1" dirty="0"/>
              <a:t>X. Sarasola,</a:t>
            </a:r>
          </a:p>
          <a:p>
            <a:pPr>
              <a:lnSpc>
                <a:spcPct val="100000"/>
              </a:lnSpc>
              <a:spcBef>
                <a:spcPts val="0"/>
              </a:spcBef>
            </a:pPr>
            <a:r>
              <a:rPr lang="fr-FR" sz="1100" b="1" dirty="0"/>
              <a:t>P. Bruzzone,</a:t>
            </a:r>
          </a:p>
          <a:p>
            <a:pPr>
              <a:lnSpc>
                <a:spcPct val="100000"/>
              </a:lnSpc>
              <a:spcBef>
                <a:spcPts val="0"/>
              </a:spcBef>
            </a:pPr>
            <a:r>
              <a:rPr lang="fr-FR" sz="1100" b="1" dirty="0"/>
              <a:t>N. Bykovskiy,</a:t>
            </a:r>
          </a:p>
          <a:p>
            <a:pPr>
              <a:lnSpc>
                <a:spcPct val="100000"/>
              </a:lnSpc>
              <a:spcBef>
                <a:spcPts val="0"/>
              </a:spcBef>
            </a:pPr>
            <a:r>
              <a:rPr lang="fr-FR" sz="1100" b="1" dirty="0"/>
              <a:t>J. Greenwood,</a:t>
            </a:r>
          </a:p>
          <a:p>
            <a:pPr>
              <a:lnSpc>
                <a:spcPct val="100000"/>
              </a:lnSpc>
              <a:spcBef>
                <a:spcPts val="0"/>
              </a:spcBef>
            </a:pPr>
            <a:r>
              <a:rPr lang="fr-FR" sz="1100" b="1" dirty="0"/>
              <a:t>T. Nes,</a:t>
            </a:r>
            <a:br>
              <a:rPr lang="fr-FR" sz="1100" b="1" dirty="0"/>
            </a:br>
            <a:r>
              <a:rPr lang="fr-FR" sz="1100" b="1" dirty="0"/>
              <a:t>K. Sedlak</a:t>
            </a:r>
          </a:p>
        </p:txBody>
      </p:sp>
      <p:sp>
        <p:nvSpPr>
          <p:cNvPr id="11" name="Espace réservé du texte 10">
            <a:extLst>
              <a:ext uri="{FF2B5EF4-FFF2-40B4-BE49-F238E27FC236}">
                <a16:creationId xmlns:a16="http://schemas.microsoft.com/office/drawing/2014/main" id="{EAE5AA54-9807-4542-B338-330D2FC673A2}"/>
              </a:ext>
            </a:extLst>
          </p:cNvPr>
          <p:cNvSpPr>
            <a:spLocks noGrp="1"/>
          </p:cNvSpPr>
          <p:nvPr>
            <p:ph type="body" sz="quarter" idx="11"/>
          </p:nvPr>
        </p:nvSpPr>
        <p:spPr>
          <a:xfrm>
            <a:off x="5377815" y="3937501"/>
            <a:ext cx="1651820" cy="567429"/>
          </a:xfrm>
        </p:spPr>
        <p:txBody>
          <a:bodyPr lIns="90000"/>
          <a:lstStyle/>
          <a:p>
            <a:r>
              <a:rPr lang="fr-FR" b="1" dirty="0"/>
              <a:t>July 5</a:t>
            </a:r>
            <a:r>
              <a:rPr lang="fr-FR" b="1" baseline="30000" dirty="0"/>
              <a:t>th</a:t>
            </a:r>
            <a:r>
              <a:rPr lang="fr-FR" b="1" dirty="0"/>
              <a:t>, 2025</a:t>
            </a:r>
            <a:endParaRPr lang="fr-FR" sz="1100" dirty="0"/>
          </a:p>
        </p:txBody>
      </p:sp>
    </p:spTree>
    <p:extLst>
      <p:ext uri="{BB962C8B-B14F-4D97-AF65-F5344CB8AC3E}">
        <p14:creationId xmlns:p14="http://schemas.microsoft.com/office/powerpoint/2010/main" val="34785186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0573FBE-54D6-72C6-BA7C-C20A2360A1C6}"/>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957178" y="1889977"/>
            <a:ext cx="2260356" cy="3014763"/>
          </a:xfrm>
          <a:prstGeom prst="rect">
            <a:avLst/>
          </a:prstGeom>
        </p:spPr>
      </p:pic>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en-GB" dirty="0"/>
              <a:t>Cooling / Cryogenics</a:t>
            </a:r>
            <a:endParaRPr lang="fr-FR" dirty="0"/>
          </a:p>
        </p:txBody>
      </p:sp>
      <p:sp>
        <p:nvSpPr>
          <p:cNvPr id="5" name="Espace réservé de la date 4">
            <a:extLst>
              <a:ext uri="{FF2B5EF4-FFF2-40B4-BE49-F238E27FC236}">
                <a16:creationId xmlns:a16="http://schemas.microsoft.com/office/drawing/2014/main" id="{C324008A-3E65-874E-9C20-0399971396A2}"/>
              </a:ext>
            </a:extLst>
          </p:cNvPr>
          <p:cNvSpPr>
            <a:spLocks noGrp="1"/>
          </p:cNvSpPr>
          <p:nvPr>
            <p:ph type="dt" sz="half" idx="10"/>
          </p:nvPr>
        </p:nvSpPr>
        <p:spPr/>
        <p:txBody>
          <a:bodyPr/>
          <a:lstStyle/>
          <a:p>
            <a:r>
              <a:rPr lang="en-US" cap="all" dirty="0"/>
              <a:t>Progress on the EDIPO 2 test facility</a:t>
            </a:r>
            <a:endParaRPr lang="fr-FR" dirty="0"/>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10</a:t>
            </a:fld>
            <a:endParaRPr lang="fr-FR" dirty="0"/>
          </a:p>
        </p:txBody>
      </p:sp>
      <p:sp>
        <p:nvSpPr>
          <p:cNvPr id="12" name="Espace réservé du contenu 1">
            <a:extLst>
              <a:ext uri="{FF2B5EF4-FFF2-40B4-BE49-F238E27FC236}">
                <a16:creationId xmlns:a16="http://schemas.microsoft.com/office/drawing/2014/main" id="{52AFE23D-60CE-7B46-9CEA-81D574C00EC3}"/>
              </a:ext>
            </a:extLst>
          </p:cNvPr>
          <p:cNvSpPr>
            <a:spLocks noGrp="1"/>
          </p:cNvSpPr>
          <p:nvPr>
            <p:ph idx="1"/>
          </p:nvPr>
        </p:nvSpPr>
        <p:spPr>
          <a:xfrm>
            <a:off x="864415" y="606349"/>
            <a:ext cx="8121323" cy="4359027"/>
          </a:xfrm>
        </p:spPr>
        <p:txBody>
          <a:bodyPr>
            <a:normAutofit/>
          </a:bodyPr>
          <a:lstStyle/>
          <a:p>
            <a:pPr>
              <a:lnSpc>
                <a:spcPct val="100000"/>
              </a:lnSpc>
              <a:spcBef>
                <a:spcPts val="600"/>
              </a:spcBef>
            </a:pPr>
            <a:r>
              <a:rPr lang="en-US" sz="1600" dirty="0"/>
              <a:t>EDIPO 1 was based on a CICC design (cooled by a forced-flow of supercritical He)</a:t>
            </a:r>
          </a:p>
          <a:p>
            <a:pPr>
              <a:lnSpc>
                <a:spcPct val="100000"/>
              </a:lnSpc>
              <a:spcBef>
                <a:spcPts val="600"/>
              </a:spcBef>
            </a:pPr>
            <a:r>
              <a:rPr lang="en-US" sz="1600" dirty="0"/>
              <a:t>The EDIPO 2 magnet will be bath-cooled at 4.2 K</a:t>
            </a:r>
          </a:p>
          <a:p>
            <a:pPr lvl="1">
              <a:lnSpc>
                <a:spcPct val="100000"/>
              </a:lnSpc>
              <a:spcBef>
                <a:spcPts val="300"/>
              </a:spcBef>
            </a:pPr>
            <a:r>
              <a:rPr lang="en-US" sz="1400" dirty="0"/>
              <a:t>Volume: ~100 l</a:t>
            </a:r>
            <a:endParaRPr lang="en-US" sz="1600" dirty="0"/>
          </a:p>
          <a:p>
            <a:pPr>
              <a:lnSpc>
                <a:spcPct val="100000"/>
              </a:lnSpc>
              <a:spcBef>
                <a:spcPts val="600"/>
              </a:spcBef>
            </a:pPr>
            <a:r>
              <a:rPr lang="en-US" sz="1600" dirty="0"/>
              <a:t>New </a:t>
            </a:r>
            <a:r>
              <a:rPr lang="en-US" sz="1600" b="1" dirty="0"/>
              <a:t>helium vessel</a:t>
            </a:r>
          </a:p>
          <a:p>
            <a:pPr>
              <a:lnSpc>
                <a:spcPct val="100000"/>
              </a:lnSpc>
              <a:spcBef>
                <a:spcPts val="600"/>
              </a:spcBef>
            </a:pPr>
            <a:endParaRPr lang="en-GB" dirty="0"/>
          </a:p>
          <a:p>
            <a:pPr>
              <a:lnSpc>
                <a:spcPct val="100000"/>
              </a:lnSpc>
              <a:spcBef>
                <a:spcPts val="0"/>
              </a:spcBef>
            </a:pPr>
            <a:endParaRPr lang="en-US" b="1" dirty="0"/>
          </a:p>
        </p:txBody>
      </p:sp>
      <p:sp>
        <p:nvSpPr>
          <p:cNvPr id="3" name="TextBox 2">
            <a:extLst>
              <a:ext uri="{FF2B5EF4-FFF2-40B4-BE49-F238E27FC236}">
                <a16:creationId xmlns:a16="http://schemas.microsoft.com/office/drawing/2014/main" id="{03A954C8-956A-5E7C-15F5-AF7F9CE7ADAC}"/>
              </a:ext>
            </a:extLst>
          </p:cNvPr>
          <p:cNvSpPr txBox="1"/>
          <p:nvPr/>
        </p:nvSpPr>
        <p:spPr>
          <a:xfrm>
            <a:off x="706153" y="4875081"/>
            <a:ext cx="3344070" cy="246221"/>
          </a:xfrm>
          <a:prstGeom prst="rect">
            <a:avLst/>
          </a:prstGeom>
          <a:noFill/>
        </p:spPr>
        <p:txBody>
          <a:bodyPr wrap="square">
            <a:spAutoFit/>
          </a:bodyPr>
          <a:lstStyle/>
          <a:p>
            <a:r>
              <a:rPr lang="de-CH" sz="1000" b="1" i="0" u="none" strike="noStrike" dirty="0">
                <a:effectLst/>
              </a:rPr>
              <a:t>https://doi.org/10.1016/j.cryogenics.2023.103648</a:t>
            </a:r>
            <a:endParaRPr lang="de-CH" sz="1000" b="1" dirty="0"/>
          </a:p>
        </p:txBody>
      </p:sp>
      <p:pic>
        <p:nvPicPr>
          <p:cNvPr id="21" name="Picture 20" descr="A diagram of a machine&#10;&#10;AI-generated content may be incorrect.">
            <a:extLst>
              <a:ext uri="{FF2B5EF4-FFF2-40B4-BE49-F238E27FC236}">
                <a16:creationId xmlns:a16="http://schemas.microsoft.com/office/drawing/2014/main" id="{0F141A93-E1FC-8ADC-6D2B-EBA1964715EE}"/>
              </a:ext>
            </a:extLst>
          </p:cNvPr>
          <p:cNvPicPr>
            <a:picLocks noChangeAspect="1"/>
          </p:cNvPicPr>
          <p:nvPr/>
        </p:nvPicPr>
        <p:blipFill>
          <a:blip r:embed="rId3"/>
          <a:stretch>
            <a:fillRect/>
          </a:stretch>
        </p:blipFill>
        <p:spPr>
          <a:xfrm>
            <a:off x="5100348" y="1870529"/>
            <a:ext cx="3497586" cy="2944170"/>
          </a:xfrm>
          <a:prstGeom prst="rect">
            <a:avLst/>
          </a:prstGeom>
        </p:spPr>
      </p:pic>
      <p:sp>
        <p:nvSpPr>
          <p:cNvPr id="24" name="Espace réservé du contenu 1">
            <a:extLst>
              <a:ext uri="{FF2B5EF4-FFF2-40B4-BE49-F238E27FC236}">
                <a16:creationId xmlns:a16="http://schemas.microsoft.com/office/drawing/2014/main" id="{AA37CF1F-839C-D263-738B-7B5918E612F4}"/>
              </a:ext>
            </a:extLst>
          </p:cNvPr>
          <p:cNvSpPr txBox="1">
            <a:spLocks/>
          </p:cNvSpPr>
          <p:nvPr/>
        </p:nvSpPr>
        <p:spPr>
          <a:xfrm>
            <a:off x="4150619" y="1493351"/>
            <a:ext cx="8121323" cy="4359027"/>
          </a:xfrm>
          <a:prstGeom prst="rect">
            <a:avLst/>
          </a:prstGeom>
        </p:spPr>
        <p:txBody>
          <a:bodyPr vert="horz" lIns="180000" tIns="45720" rIns="91440" bIns="45720" rtlCol="0">
            <a:normAutofit/>
          </a:bodyPr>
          <a:lst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600"/>
              </a:spcBef>
            </a:pPr>
            <a:r>
              <a:rPr lang="en-US" sz="1600" b="1" dirty="0"/>
              <a:t>Modified cryogenic circuit (</a:t>
            </a:r>
            <a:r>
              <a:rPr lang="en-US" sz="1600" b="1" dirty="0">
                <a:solidFill>
                  <a:srgbClr val="FF0000"/>
                </a:solidFill>
              </a:rPr>
              <a:t>preliminary</a:t>
            </a:r>
            <a:r>
              <a:rPr lang="en-US" sz="1600" b="1" dirty="0"/>
              <a:t>)</a:t>
            </a:r>
          </a:p>
          <a:p>
            <a:pPr>
              <a:lnSpc>
                <a:spcPct val="100000"/>
              </a:lnSpc>
              <a:spcBef>
                <a:spcPts val="600"/>
              </a:spcBef>
            </a:pPr>
            <a:endParaRPr lang="en-GB" dirty="0"/>
          </a:p>
          <a:p>
            <a:pPr>
              <a:lnSpc>
                <a:spcPct val="100000"/>
              </a:lnSpc>
              <a:spcBef>
                <a:spcPts val="0"/>
              </a:spcBef>
            </a:pPr>
            <a:endParaRPr lang="en-US" b="1" dirty="0"/>
          </a:p>
        </p:txBody>
      </p:sp>
      <p:pic>
        <p:nvPicPr>
          <p:cNvPr id="25" name="Picture 24">
            <a:extLst>
              <a:ext uri="{FF2B5EF4-FFF2-40B4-BE49-F238E27FC236}">
                <a16:creationId xmlns:a16="http://schemas.microsoft.com/office/drawing/2014/main" id="{A70CDCB5-EBB1-7B80-E2BF-7B5BE545BE0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634247" y="1870529"/>
            <a:ext cx="3348337" cy="3024000"/>
          </a:xfrm>
          <a:prstGeom prst="rect">
            <a:avLst/>
          </a:prstGeom>
        </p:spPr>
      </p:pic>
      <p:sp>
        <p:nvSpPr>
          <p:cNvPr id="8" name="TextBox 7">
            <a:extLst>
              <a:ext uri="{FF2B5EF4-FFF2-40B4-BE49-F238E27FC236}">
                <a16:creationId xmlns:a16="http://schemas.microsoft.com/office/drawing/2014/main" id="{F9302A39-82C2-5DEC-9ABE-C34FE186688D}"/>
              </a:ext>
            </a:extLst>
          </p:cNvPr>
          <p:cNvSpPr txBox="1"/>
          <p:nvPr/>
        </p:nvSpPr>
        <p:spPr>
          <a:xfrm>
            <a:off x="5770572" y="4864414"/>
            <a:ext cx="2398461" cy="246221"/>
          </a:xfrm>
          <a:prstGeom prst="rect">
            <a:avLst/>
          </a:prstGeom>
          <a:noFill/>
        </p:spPr>
        <p:txBody>
          <a:bodyPr wrap="square">
            <a:spAutoFit/>
          </a:bodyPr>
          <a:lstStyle/>
          <a:p>
            <a:r>
              <a:rPr lang="en-GB" sz="1000" b="1" dirty="0"/>
              <a:t> (Poster by T. Nes, Thu-Af-Po.10-04)</a:t>
            </a:r>
            <a:endParaRPr lang="en-US" sz="1000" b="1" dirty="0"/>
          </a:p>
        </p:txBody>
      </p:sp>
    </p:spTree>
    <p:extLst>
      <p:ext uri="{BB962C8B-B14F-4D97-AF65-F5344CB8AC3E}">
        <p14:creationId xmlns:p14="http://schemas.microsoft.com/office/powerpoint/2010/main" val="6771875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4">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en-GB" dirty="0"/>
              <a:t>Conclusions and Outlook</a:t>
            </a:r>
            <a:endParaRPr lang="fr-FR" dirty="0"/>
          </a:p>
        </p:txBody>
      </p:sp>
      <p:sp>
        <p:nvSpPr>
          <p:cNvPr id="5" name="Espace réservé de la date 4">
            <a:extLst>
              <a:ext uri="{FF2B5EF4-FFF2-40B4-BE49-F238E27FC236}">
                <a16:creationId xmlns:a16="http://schemas.microsoft.com/office/drawing/2014/main" id="{C324008A-3E65-874E-9C20-0399971396A2}"/>
              </a:ext>
            </a:extLst>
          </p:cNvPr>
          <p:cNvSpPr>
            <a:spLocks noGrp="1"/>
          </p:cNvSpPr>
          <p:nvPr>
            <p:ph type="dt" sz="half" idx="10"/>
          </p:nvPr>
        </p:nvSpPr>
        <p:spPr/>
        <p:txBody>
          <a:bodyPr/>
          <a:lstStyle/>
          <a:p>
            <a:r>
              <a:rPr lang="en-US" cap="all" dirty="0"/>
              <a:t>Progress on the EDIPO 2 test facility</a:t>
            </a:r>
            <a:endParaRPr lang="fr-FR" dirty="0"/>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11</a:t>
            </a:fld>
            <a:endParaRPr lang="fr-FR" dirty="0"/>
          </a:p>
        </p:txBody>
      </p:sp>
      <p:sp>
        <p:nvSpPr>
          <p:cNvPr id="12" name="Espace réservé du contenu 1">
            <a:extLst>
              <a:ext uri="{FF2B5EF4-FFF2-40B4-BE49-F238E27FC236}">
                <a16:creationId xmlns:a16="http://schemas.microsoft.com/office/drawing/2014/main" id="{52AFE23D-60CE-7B46-9CEA-81D574C00EC3}"/>
              </a:ext>
            </a:extLst>
          </p:cNvPr>
          <p:cNvSpPr>
            <a:spLocks noGrp="1"/>
          </p:cNvSpPr>
          <p:nvPr>
            <p:ph idx="1"/>
          </p:nvPr>
        </p:nvSpPr>
        <p:spPr>
          <a:xfrm>
            <a:off x="904875" y="630936"/>
            <a:ext cx="8239125" cy="4450730"/>
          </a:xfrm>
        </p:spPr>
        <p:txBody>
          <a:bodyPr>
            <a:normAutofit fontScale="92500" lnSpcReduction="10000"/>
          </a:bodyPr>
          <a:lstStyle/>
          <a:p>
            <a:pPr>
              <a:lnSpc>
                <a:spcPct val="100000"/>
              </a:lnSpc>
              <a:spcBef>
                <a:spcPts val="600"/>
              </a:spcBef>
            </a:pPr>
            <a:r>
              <a:rPr lang="en-US" b="1" dirty="0"/>
              <a:t>EDIPO 2</a:t>
            </a:r>
            <a:r>
              <a:rPr lang="en-GB" b="1" dirty="0"/>
              <a:t> will generate a background field of 15 T in a large aperture </a:t>
            </a:r>
            <a:r>
              <a:rPr lang="en-GB" dirty="0"/>
              <a:t>(144×144 mm</a:t>
            </a:r>
            <a:r>
              <a:rPr lang="en-GB" baseline="30000" dirty="0"/>
              <a:t>2</a:t>
            </a:r>
            <a:r>
              <a:rPr lang="en-GB" dirty="0"/>
              <a:t>)</a:t>
            </a:r>
          </a:p>
          <a:p>
            <a:pPr>
              <a:lnSpc>
                <a:spcPct val="100000"/>
              </a:lnSpc>
              <a:spcBef>
                <a:spcPts val="600"/>
              </a:spcBef>
            </a:pPr>
            <a:r>
              <a:rPr lang="en-GB" dirty="0"/>
              <a:t>Use of a </a:t>
            </a:r>
            <a:r>
              <a:rPr lang="en-GB" b="1" dirty="0"/>
              <a:t>Nb</a:t>
            </a:r>
            <a:r>
              <a:rPr lang="en-GB" b="1" baseline="-25000" dirty="0"/>
              <a:t>3</a:t>
            </a:r>
            <a:r>
              <a:rPr lang="en-GB" b="1" dirty="0"/>
              <a:t>Sn two-stage cable design </a:t>
            </a:r>
            <a:r>
              <a:rPr lang="en-GB" dirty="0"/>
              <a:t>for high operating current</a:t>
            </a:r>
          </a:p>
          <a:p>
            <a:pPr>
              <a:lnSpc>
                <a:spcPct val="100000"/>
              </a:lnSpc>
              <a:spcBef>
                <a:spcPts val="600"/>
              </a:spcBef>
            </a:pPr>
            <a:r>
              <a:rPr lang="en-US" b="1" dirty="0"/>
              <a:t>Dipole purely based on the use of planar racetrack coils:</a:t>
            </a:r>
          </a:p>
          <a:p>
            <a:pPr lvl="1">
              <a:lnSpc>
                <a:spcPct val="100000"/>
              </a:lnSpc>
              <a:spcBef>
                <a:spcPts val="300"/>
              </a:spcBef>
            </a:pPr>
            <a:r>
              <a:rPr lang="en-US" dirty="0"/>
              <a:t>No </a:t>
            </a:r>
            <a:r>
              <a:rPr lang="en-US" dirty="0" err="1"/>
              <a:t>hardway</a:t>
            </a:r>
            <a:r>
              <a:rPr lang="en-US" dirty="0"/>
              <a:t> bending</a:t>
            </a:r>
          </a:p>
          <a:p>
            <a:pPr lvl="1">
              <a:lnSpc>
                <a:spcPct val="100000"/>
              </a:lnSpc>
              <a:spcBef>
                <a:spcPts val="300"/>
              </a:spcBef>
            </a:pPr>
            <a:r>
              <a:rPr lang="en-US" dirty="0"/>
              <a:t>Simplification of the coil manufacturing</a:t>
            </a:r>
          </a:p>
          <a:p>
            <a:pPr lvl="1">
              <a:lnSpc>
                <a:spcPct val="100000"/>
              </a:lnSpc>
              <a:spcBef>
                <a:spcPts val="300"/>
              </a:spcBef>
            </a:pPr>
            <a:r>
              <a:rPr lang="en-US" dirty="0"/>
              <a:t>The vertical coils are pre-loaded, but not the side coils</a:t>
            </a:r>
          </a:p>
          <a:p>
            <a:pPr>
              <a:lnSpc>
                <a:spcPct val="100000"/>
              </a:lnSpc>
              <a:spcBef>
                <a:spcPts val="600"/>
              </a:spcBef>
            </a:pPr>
            <a:r>
              <a:rPr lang="en-US" b="1" dirty="0"/>
              <a:t>Outlook</a:t>
            </a:r>
            <a:r>
              <a:rPr lang="en-US" dirty="0"/>
              <a:t>:</a:t>
            </a:r>
          </a:p>
          <a:p>
            <a:pPr lvl="1">
              <a:lnSpc>
                <a:spcPct val="100000"/>
              </a:lnSpc>
              <a:spcBef>
                <a:spcPts val="300"/>
              </a:spcBef>
            </a:pPr>
            <a:r>
              <a:rPr lang="en-GB" dirty="0"/>
              <a:t>Ongoing industrial contracts:</a:t>
            </a:r>
          </a:p>
          <a:p>
            <a:pPr lvl="2">
              <a:lnSpc>
                <a:spcPct val="100000"/>
              </a:lnSpc>
              <a:spcBef>
                <a:spcPts val="300"/>
              </a:spcBef>
            </a:pPr>
            <a:r>
              <a:rPr lang="en-US" b="1" dirty="0"/>
              <a:t>High-</a:t>
            </a:r>
            <a:r>
              <a:rPr lang="en-US" b="1" dirty="0" err="1"/>
              <a:t>j</a:t>
            </a:r>
            <a:r>
              <a:rPr lang="en-US" b="1" baseline="-25000" dirty="0" err="1"/>
              <a:t>c</a:t>
            </a:r>
            <a:r>
              <a:rPr lang="en-US" b="1" dirty="0"/>
              <a:t> Nb</a:t>
            </a:r>
            <a:r>
              <a:rPr lang="en-US" b="1" baseline="-25000" dirty="0"/>
              <a:t>3</a:t>
            </a:r>
            <a:r>
              <a:rPr lang="en-US" b="1" dirty="0"/>
              <a:t>Sn wire: </a:t>
            </a:r>
            <a:r>
              <a:rPr lang="en-US" dirty="0"/>
              <a:t>procurement of </a:t>
            </a:r>
            <a:r>
              <a:rPr lang="en-US" b="1" dirty="0"/>
              <a:t>1.6 tons </a:t>
            </a:r>
            <a:r>
              <a:rPr lang="en-US" dirty="0"/>
              <a:t>(delivery in Jan 2026)</a:t>
            </a:r>
          </a:p>
          <a:p>
            <a:pPr lvl="2">
              <a:lnSpc>
                <a:spcPct val="100000"/>
              </a:lnSpc>
              <a:spcBef>
                <a:spcPts val="300"/>
              </a:spcBef>
            </a:pPr>
            <a:r>
              <a:rPr lang="en-GB" b="1" dirty="0"/>
              <a:t>Cable:</a:t>
            </a:r>
          </a:p>
          <a:p>
            <a:pPr lvl="3">
              <a:lnSpc>
                <a:spcPct val="100000"/>
              </a:lnSpc>
              <a:spcBef>
                <a:spcPts val="300"/>
              </a:spcBef>
            </a:pPr>
            <a:r>
              <a:rPr lang="en-GB" dirty="0"/>
              <a:t>Production of 150 m of Nb</a:t>
            </a:r>
            <a:r>
              <a:rPr lang="en-GB" baseline="-25000" dirty="0"/>
              <a:t>3</a:t>
            </a:r>
            <a:r>
              <a:rPr lang="en-GB" dirty="0"/>
              <a:t>Sn </a:t>
            </a:r>
            <a:r>
              <a:rPr lang="en-GB" b="1" dirty="0"/>
              <a:t>prototype cable </a:t>
            </a:r>
            <a:r>
              <a:rPr lang="en-US" dirty="0"/>
              <a:t>(delivery in Q3 2025)</a:t>
            </a:r>
          </a:p>
          <a:p>
            <a:pPr lvl="3">
              <a:lnSpc>
                <a:spcPct val="100000"/>
              </a:lnSpc>
              <a:spcBef>
                <a:spcPts val="300"/>
              </a:spcBef>
            </a:pPr>
            <a:r>
              <a:rPr lang="en-GB" dirty="0"/>
              <a:t>Call for tender for the magnet </a:t>
            </a:r>
            <a:r>
              <a:rPr lang="en-GB" b="1" dirty="0"/>
              <a:t>production cable </a:t>
            </a:r>
            <a:r>
              <a:rPr lang="en-GB" dirty="0"/>
              <a:t>to be launched </a:t>
            </a:r>
            <a:r>
              <a:rPr lang="es-ES" dirty="0"/>
              <a:t>in Q4 2025</a:t>
            </a:r>
            <a:endParaRPr lang="en-GB" dirty="0"/>
          </a:p>
          <a:p>
            <a:pPr lvl="2">
              <a:lnSpc>
                <a:spcPct val="100000"/>
              </a:lnSpc>
              <a:spcBef>
                <a:spcPts val="300"/>
              </a:spcBef>
            </a:pPr>
            <a:r>
              <a:rPr lang="en-US" b="1" dirty="0"/>
              <a:t>Magnet R&amp;D activities </a:t>
            </a:r>
            <a:r>
              <a:rPr lang="en-US" dirty="0"/>
              <a:t>(completion by the end of 2026):</a:t>
            </a:r>
          </a:p>
          <a:p>
            <a:pPr lvl="3">
              <a:lnSpc>
                <a:spcPct val="100000"/>
              </a:lnSpc>
              <a:spcBef>
                <a:spcPts val="300"/>
              </a:spcBef>
            </a:pPr>
            <a:r>
              <a:rPr lang="en-GB" dirty="0"/>
              <a:t>Including p</a:t>
            </a:r>
            <a:r>
              <a:rPr lang="en-US" dirty="0" err="1"/>
              <a:t>roduction</a:t>
            </a:r>
            <a:r>
              <a:rPr lang="en-US" dirty="0"/>
              <a:t> of </a:t>
            </a:r>
            <a:r>
              <a:rPr lang="en-GB" dirty="0"/>
              <a:t>a subscale coil and test in SULTAN</a:t>
            </a:r>
            <a:endParaRPr lang="en-US" b="1" dirty="0"/>
          </a:p>
          <a:p>
            <a:pPr lvl="2">
              <a:lnSpc>
                <a:spcPct val="100000"/>
              </a:lnSpc>
              <a:spcBef>
                <a:spcPts val="300"/>
              </a:spcBef>
            </a:pPr>
            <a:r>
              <a:rPr lang="en-US" b="1" dirty="0"/>
              <a:t>Magnet manufacturing design </a:t>
            </a:r>
            <a:r>
              <a:rPr lang="en-US" dirty="0"/>
              <a:t>(completion by the end of 2026)</a:t>
            </a:r>
          </a:p>
          <a:p>
            <a:pPr lvl="1">
              <a:lnSpc>
                <a:spcPct val="100000"/>
              </a:lnSpc>
              <a:spcBef>
                <a:spcPts val="600"/>
              </a:spcBef>
            </a:pPr>
            <a:r>
              <a:rPr lang="en-US" dirty="0"/>
              <a:t>Modify the EDIPO2 cryogenic circuit.</a:t>
            </a:r>
          </a:p>
          <a:p>
            <a:pPr marL="685800" lvl="2" indent="0">
              <a:lnSpc>
                <a:spcPct val="100000"/>
              </a:lnSpc>
              <a:spcBef>
                <a:spcPts val="300"/>
              </a:spcBef>
              <a:buNone/>
            </a:pPr>
            <a:endParaRPr lang="en-GB" dirty="0"/>
          </a:p>
          <a:p>
            <a:pPr lvl="2">
              <a:lnSpc>
                <a:spcPct val="100000"/>
              </a:lnSpc>
              <a:spcBef>
                <a:spcPts val="0"/>
              </a:spcBef>
            </a:pPr>
            <a:endParaRPr lang="en-GB" baseline="-25000" dirty="0"/>
          </a:p>
          <a:p>
            <a:pPr>
              <a:lnSpc>
                <a:spcPct val="100000"/>
              </a:lnSpc>
              <a:spcBef>
                <a:spcPts val="600"/>
              </a:spcBef>
            </a:pPr>
            <a:endParaRPr lang="en-US" dirty="0"/>
          </a:p>
        </p:txBody>
      </p:sp>
    </p:spTree>
    <p:extLst>
      <p:ext uri="{BB962C8B-B14F-4D97-AF65-F5344CB8AC3E}">
        <p14:creationId xmlns:p14="http://schemas.microsoft.com/office/powerpoint/2010/main" val="990442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2">
                                            <p:txEl>
                                              <p:pRg st="10" end="1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2">
                                            <p:txEl>
                                              <p:pRg st="11" end="1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2">
                                            <p:txEl>
                                              <p:pRg st="12" end="12"/>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12">
                                            <p:txEl>
                                              <p:pRg st="13" end="13"/>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2">
                                            <p:txEl>
                                              <p:pRg st="14" end="14"/>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e la date 4">
            <a:extLst>
              <a:ext uri="{FF2B5EF4-FFF2-40B4-BE49-F238E27FC236}">
                <a16:creationId xmlns:a16="http://schemas.microsoft.com/office/drawing/2014/main" id="{C324008A-3E65-874E-9C20-0399971396A2}"/>
              </a:ext>
            </a:extLst>
          </p:cNvPr>
          <p:cNvSpPr>
            <a:spLocks noGrp="1"/>
          </p:cNvSpPr>
          <p:nvPr>
            <p:ph type="dt" sz="half" idx="10"/>
          </p:nvPr>
        </p:nvSpPr>
        <p:spPr/>
        <p:txBody>
          <a:bodyPr/>
          <a:lstStyle/>
          <a:p>
            <a:r>
              <a:rPr lang="en-US" cap="all" dirty="0"/>
              <a:t>Progress on the EDIPO 2 test facility</a:t>
            </a:r>
            <a:endParaRPr lang="fr-FR" dirty="0"/>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12</a:t>
            </a:fld>
            <a:endParaRPr lang="fr-FR" dirty="0"/>
          </a:p>
        </p:txBody>
      </p:sp>
      <p:sp>
        <p:nvSpPr>
          <p:cNvPr id="12" name="Espace réservé du contenu 1">
            <a:extLst>
              <a:ext uri="{FF2B5EF4-FFF2-40B4-BE49-F238E27FC236}">
                <a16:creationId xmlns:a16="http://schemas.microsoft.com/office/drawing/2014/main" id="{52AFE23D-60CE-7B46-9CEA-81D574C00EC3}"/>
              </a:ext>
            </a:extLst>
          </p:cNvPr>
          <p:cNvSpPr>
            <a:spLocks noGrp="1"/>
          </p:cNvSpPr>
          <p:nvPr>
            <p:ph idx="1"/>
          </p:nvPr>
        </p:nvSpPr>
        <p:spPr>
          <a:xfrm>
            <a:off x="904876" y="1812309"/>
            <a:ext cx="7796301" cy="932752"/>
          </a:xfrm>
        </p:spPr>
        <p:txBody>
          <a:bodyPr>
            <a:normAutofit/>
          </a:bodyPr>
          <a:lstStyle/>
          <a:p>
            <a:pPr marL="0" indent="0">
              <a:lnSpc>
                <a:spcPct val="150000"/>
              </a:lnSpc>
              <a:spcBef>
                <a:spcPts val="0"/>
              </a:spcBef>
              <a:buNone/>
            </a:pPr>
            <a:r>
              <a:rPr lang="en-GB" sz="3200" b="1" dirty="0">
                <a:solidFill>
                  <a:schemeClr val="tx1">
                    <a:lumMod val="50000"/>
                  </a:schemeClr>
                </a:solidFill>
              </a:rPr>
              <a:t>Thanks for your attention!</a:t>
            </a:r>
          </a:p>
        </p:txBody>
      </p:sp>
    </p:spTree>
    <p:extLst>
      <p:ext uri="{BB962C8B-B14F-4D97-AF65-F5344CB8AC3E}">
        <p14:creationId xmlns:p14="http://schemas.microsoft.com/office/powerpoint/2010/main" val="3286693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en-GB" dirty="0"/>
              <a:t>Motivation and design targets</a:t>
            </a:r>
            <a:endParaRPr lang="fr-FR" dirty="0"/>
          </a:p>
        </p:txBody>
      </p:sp>
      <p:sp>
        <p:nvSpPr>
          <p:cNvPr id="5" name="Espace réservé de la date 4">
            <a:extLst>
              <a:ext uri="{FF2B5EF4-FFF2-40B4-BE49-F238E27FC236}">
                <a16:creationId xmlns:a16="http://schemas.microsoft.com/office/drawing/2014/main" id="{C324008A-3E65-874E-9C20-0399971396A2}"/>
              </a:ext>
            </a:extLst>
          </p:cNvPr>
          <p:cNvSpPr>
            <a:spLocks noGrp="1"/>
          </p:cNvSpPr>
          <p:nvPr>
            <p:ph type="dt" sz="half" idx="10"/>
          </p:nvPr>
        </p:nvSpPr>
        <p:spPr/>
        <p:txBody>
          <a:bodyPr/>
          <a:lstStyle/>
          <a:p>
            <a:r>
              <a:rPr lang="en-US" cap="all" dirty="0"/>
              <a:t>Progress on the EDIPO 2 test facility</a:t>
            </a:r>
            <a:endParaRPr lang="fr-FR" dirty="0"/>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2</a:t>
            </a:fld>
            <a:endParaRPr lang="fr-FR" dirty="0"/>
          </a:p>
        </p:txBody>
      </p:sp>
      <p:graphicFrame>
        <p:nvGraphicFramePr>
          <p:cNvPr id="10" name="Table 9"/>
          <p:cNvGraphicFramePr>
            <a:graphicFrameLocks noGrp="1"/>
          </p:cNvGraphicFramePr>
          <p:nvPr>
            <p:extLst>
              <p:ext uri="{D42A27DB-BD31-4B8C-83A1-F6EECF244321}">
                <p14:modId xmlns:p14="http://schemas.microsoft.com/office/powerpoint/2010/main" val="1735414631"/>
              </p:ext>
            </p:extLst>
          </p:nvPr>
        </p:nvGraphicFramePr>
        <p:xfrm>
          <a:off x="623909" y="2726643"/>
          <a:ext cx="8388000" cy="2302115"/>
        </p:xfrm>
        <a:graphic>
          <a:graphicData uri="http://schemas.openxmlformats.org/drawingml/2006/table">
            <a:tbl>
              <a:tblPr firstRow="1" bandRow="1">
                <a:tableStyleId>{5C22544A-7EE6-4342-B048-85BDC9FD1C3A}</a:tableStyleId>
              </a:tblPr>
              <a:tblGrid>
                <a:gridCol w="3060000">
                  <a:extLst>
                    <a:ext uri="{9D8B030D-6E8A-4147-A177-3AD203B41FA5}">
                      <a16:colId xmlns:a16="http://schemas.microsoft.com/office/drawing/2014/main" val="2552084120"/>
                    </a:ext>
                  </a:extLst>
                </a:gridCol>
                <a:gridCol w="1152000">
                  <a:extLst>
                    <a:ext uri="{9D8B030D-6E8A-4147-A177-3AD203B41FA5}">
                      <a16:colId xmlns:a16="http://schemas.microsoft.com/office/drawing/2014/main" val="3545644532"/>
                    </a:ext>
                  </a:extLst>
                </a:gridCol>
                <a:gridCol w="1152000">
                  <a:extLst>
                    <a:ext uri="{9D8B030D-6E8A-4147-A177-3AD203B41FA5}">
                      <a16:colId xmlns:a16="http://schemas.microsoft.com/office/drawing/2014/main" val="4062525091"/>
                    </a:ext>
                  </a:extLst>
                </a:gridCol>
                <a:gridCol w="1152000">
                  <a:extLst>
                    <a:ext uri="{9D8B030D-6E8A-4147-A177-3AD203B41FA5}">
                      <a16:colId xmlns:a16="http://schemas.microsoft.com/office/drawing/2014/main" val="1895972940"/>
                    </a:ext>
                  </a:extLst>
                </a:gridCol>
                <a:gridCol w="1152000">
                  <a:extLst>
                    <a:ext uri="{9D8B030D-6E8A-4147-A177-3AD203B41FA5}">
                      <a16:colId xmlns:a16="http://schemas.microsoft.com/office/drawing/2014/main" val="2767591898"/>
                    </a:ext>
                  </a:extLst>
                </a:gridCol>
                <a:gridCol w="720000">
                  <a:extLst>
                    <a:ext uri="{9D8B030D-6E8A-4147-A177-3AD203B41FA5}">
                      <a16:colId xmlns:a16="http://schemas.microsoft.com/office/drawing/2014/main" val="3175647730"/>
                    </a:ext>
                  </a:extLst>
                </a:gridCol>
              </a:tblGrid>
              <a:tr h="379251">
                <a:tc>
                  <a:txBody>
                    <a:bodyPr/>
                    <a:lstStyle/>
                    <a:p>
                      <a:pPr algn="ctr"/>
                      <a:endParaRPr lang="en-US" sz="1600" dirty="0"/>
                    </a:p>
                  </a:txBody>
                  <a:tcPr anchor="ctr"/>
                </a:tc>
                <a:tc>
                  <a:txBody>
                    <a:bodyPr/>
                    <a:lstStyle/>
                    <a:p>
                      <a:pPr algn="ctr"/>
                      <a:r>
                        <a:rPr lang="en-US" sz="1600" dirty="0"/>
                        <a:t>SULTAN</a:t>
                      </a:r>
                    </a:p>
                    <a:p>
                      <a:pPr algn="ctr"/>
                      <a:r>
                        <a:rPr lang="en-US" sz="1600" dirty="0"/>
                        <a:t>(SPC)</a:t>
                      </a:r>
                      <a:endParaRPr lang="de-CH" sz="1600" dirty="0"/>
                    </a:p>
                  </a:txBody>
                  <a:tcPr anchor="ctr"/>
                </a:tc>
                <a:tc>
                  <a:txBody>
                    <a:bodyPr/>
                    <a:lstStyle/>
                    <a:p>
                      <a:pPr marL="0" algn="ctr" defTabSz="685800" rtl="0" eaLnBrk="1" latinLnBrk="0" hangingPunct="1"/>
                      <a:r>
                        <a:rPr lang="en-US" sz="1600" b="1" kern="1200" dirty="0">
                          <a:solidFill>
                            <a:schemeClr val="lt1"/>
                          </a:solidFill>
                          <a:latin typeface="+mn-lt"/>
                          <a:ea typeface="+mn-ea"/>
                          <a:cs typeface="+mn-cs"/>
                        </a:rPr>
                        <a:t>EDIPO</a:t>
                      </a:r>
                    </a:p>
                    <a:p>
                      <a:pPr marL="0" algn="ctr" defTabSz="685800" rtl="0" eaLnBrk="1" latinLnBrk="0" hangingPunct="1"/>
                      <a:r>
                        <a:rPr lang="en-US" sz="1600" b="1" kern="1200" dirty="0">
                          <a:solidFill>
                            <a:schemeClr val="lt1"/>
                          </a:solidFill>
                          <a:latin typeface="+mn-lt"/>
                          <a:ea typeface="+mn-ea"/>
                          <a:cs typeface="+mn-cs"/>
                        </a:rPr>
                        <a:t>(SPC)</a:t>
                      </a:r>
                    </a:p>
                  </a:txBody>
                  <a:tcPr anchor="ctr"/>
                </a:tc>
                <a:tc>
                  <a:txBody>
                    <a:bodyPr/>
                    <a:lstStyle/>
                    <a:p>
                      <a:pPr marL="0" algn="ctr" defTabSz="685800" rtl="0" eaLnBrk="1" latinLnBrk="0" hangingPunct="1"/>
                      <a:r>
                        <a:rPr lang="en-US" sz="1600" b="1" kern="1200" dirty="0">
                          <a:solidFill>
                            <a:schemeClr val="lt1"/>
                          </a:solidFill>
                          <a:latin typeface="+mn-lt"/>
                          <a:ea typeface="+mn-ea"/>
                          <a:cs typeface="+mn-cs"/>
                        </a:rPr>
                        <a:t>FRESCA</a:t>
                      </a:r>
                      <a:r>
                        <a:rPr lang="en-US" sz="1600" b="1" kern="1200" baseline="0" dirty="0">
                          <a:solidFill>
                            <a:schemeClr val="lt1"/>
                          </a:solidFill>
                          <a:latin typeface="+mn-lt"/>
                          <a:ea typeface="+mn-ea"/>
                          <a:cs typeface="+mn-cs"/>
                        </a:rPr>
                        <a:t>2 (CERN)</a:t>
                      </a:r>
                      <a:endParaRPr lang="en-US" sz="1600" b="1" kern="1200" dirty="0">
                        <a:solidFill>
                          <a:schemeClr val="lt1"/>
                        </a:solidFill>
                        <a:latin typeface="+mn-lt"/>
                        <a:ea typeface="+mn-ea"/>
                        <a:cs typeface="+mn-cs"/>
                      </a:endParaRPr>
                    </a:p>
                  </a:txBody>
                  <a:tcPr anchor="ctr"/>
                </a:tc>
                <a:tc>
                  <a:txBody>
                    <a:bodyPr/>
                    <a:lstStyle/>
                    <a:p>
                      <a:pPr marL="0" algn="ctr" defTabSz="685800" rtl="0" eaLnBrk="1" latinLnBrk="0" hangingPunct="1"/>
                      <a:r>
                        <a:rPr lang="en-US" sz="1600" b="1" kern="1200" dirty="0">
                          <a:solidFill>
                            <a:schemeClr val="lt1"/>
                          </a:solidFill>
                          <a:latin typeface="+mn-lt"/>
                          <a:ea typeface="+mn-ea"/>
                          <a:cs typeface="+mn-cs"/>
                        </a:rPr>
                        <a:t>EDIPO 2</a:t>
                      </a:r>
                    </a:p>
                  </a:txBody>
                  <a:tcPr anchor="ctr"/>
                </a:tc>
                <a:tc>
                  <a:txBody>
                    <a:bodyPr/>
                    <a:lstStyle/>
                    <a:p>
                      <a:pPr marL="0" algn="ctr" defTabSz="685800" rtl="0" eaLnBrk="1" latinLnBrk="0" hangingPunct="1"/>
                      <a:r>
                        <a:rPr lang="en-US" sz="1600" b="1" kern="1200" dirty="0">
                          <a:solidFill>
                            <a:schemeClr val="lt1"/>
                          </a:solidFill>
                          <a:latin typeface="+mn-lt"/>
                          <a:ea typeface="+mn-ea"/>
                          <a:cs typeface="+mn-cs"/>
                        </a:rPr>
                        <a:t>Units</a:t>
                      </a:r>
                    </a:p>
                  </a:txBody>
                  <a:tcPr anchor="ctr"/>
                </a:tc>
                <a:extLst>
                  <a:ext uri="{0D108BD9-81ED-4DB2-BD59-A6C34878D82A}">
                    <a16:rowId xmlns:a16="http://schemas.microsoft.com/office/drawing/2014/main" val="1305497419"/>
                  </a:ext>
                </a:extLst>
              </a:tr>
              <a:tr h="338547">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600" dirty="0" err="1"/>
                        <a:t>B</a:t>
                      </a:r>
                      <a:r>
                        <a:rPr lang="en-US" sz="1600" baseline="-25000" dirty="0" err="1"/>
                        <a:t>center</a:t>
                      </a:r>
                      <a:r>
                        <a:rPr lang="en-US" sz="1600" baseline="-25000" dirty="0"/>
                        <a:t> aperture </a:t>
                      </a:r>
                      <a:endParaRPr lang="en-US" sz="1600" dirty="0"/>
                    </a:p>
                  </a:txBody>
                  <a:tcPr anchor="ctr"/>
                </a:tc>
                <a:tc>
                  <a:txBody>
                    <a:bodyPr/>
                    <a:lstStyle/>
                    <a:p>
                      <a:pPr algn="ctr"/>
                      <a:r>
                        <a:rPr lang="en-US" sz="1600" dirty="0"/>
                        <a:t>10.9</a:t>
                      </a:r>
                      <a:endParaRPr lang="de-CH" sz="1600" dirty="0"/>
                    </a:p>
                  </a:txBody>
                  <a:tcPr anchor="ctr"/>
                </a:tc>
                <a:tc>
                  <a:txBody>
                    <a:bodyPr/>
                    <a:lstStyle/>
                    <a:p>
                      <a:pPr algn="ctr"/>
                      <a:r>
                        <a:rPr lang="en-US" sz="1600" dirty="0"/>
                        <a:t>12.35</a:t>
                      </a:r>
                    </a:p>
                  </a:txBody>
                  <a:tcPr anchor="ctr"/>
                </a:tc>
                <a:tc>
                  <a:txBody>
                    <a:bodyPr/>
                    <a:lstStyle/>
                    <a:p>
                      <a:pPr algn="ctr"/>
                      <a:r>
                        <a:rPr lang="en-US" sz="1600" dirty="0"/>
                        <a:t>13 (14.6)</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dirty="0"/>
                        <a:t>15</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dirty="0"/>
                        <a:t>T</a:t>
                      </a:r>
                    </a:p>
                  </a:txBody>
                  <a:tcPr anchor="ctr"/>
                </a:tc>
                <a:extLst>
                  <a:ext uri="{0D108BD9-81ED-4DB2-BD59-A6C34878D82A}">
                    <a16:rowId xmlns:a16="http://schemas.microsoft.com/office/drawing/2014/main" val="2312655046"/>
                  </a:ext>
                </a:extLst>
              </a:tr>
              <a:tr h="353677">
                <a:tc>
                  <a:txBody>
                    <a:bodyPr/>
                    <a:lstStyle/>
                    <a:p>
                      <a:pPr algn="l"/>
                      <a:r>
                        <a:rPr lang="en-US" sz="1600" dirty="0"/>
                        <a:t>Aperture size</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ES" sz="1600" dirty="0"/>
                        <a:t>94×144</a:t>
                      </a:r>
                      <a:endParaRPr lang="es-ES" sz="1600" baseline="300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ES" sz="1600" dirty="0"/>
                        <a:t>90×141</a:t>
                      </a:r>
                      <a:endParaRPr lang="es-ES" sz="1600" baseline="300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600" dirty="0"/>
                        <a:t>Ø100</a:t>
                      </a:r>
                      <a:endParaRPr lang="es-ES" sz="1600" baseline="300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ES" sz="1600" dirty="0"/>
                        <a:t>144×144</a:t>
                      </a:r>
                      <a:endParaRPr lang="es-ES" sz="1600" baseline="30000" dirty="0"/>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s-ES" sz="1600" dirty="0"/>
                        <a:t>mm</a:t>
                      </a:r>
                      <a:endParaRPr lang="es-ES" sz="1600" baseline="30000" dirty="0"/>
                    </a:p>
                  </a:txBody>
                  <a:tcPr anchor="ctr"/>
                </a:tc>
                <a:extLst>
                  <a:ext uri="{0D108BD9-81ED-4DB2-BD59-A6C34878D82A}">
                    <a16:rowId xmlns:a16="http://schemas.microsoft.com/office/drawing/2014/main" val="2273014197"/>
                  </a:ext>
                </a:extLst>
              </a:tr>
              <a:tr h="353677">
                <a:tc>
                  <a:txBody>
                    <a:bodyPr/>
                    <a:lstStyle/>
                    <a:p>
                      <a:pPr algn="l"/>
                      <a:r>
                        <a:rPr lang="en-US" sz="1600" dirty="0"/>
                        <a:t>Homogeneous field length (1%) </a:t>
                      </a:r>
                    </a:p>
                  </a:txBody>
                  <a:tcPr anchor="ctr"/>
                </a:tc>
                <a:tc>
                  <a:txBody>
                    <a:bodyPr/>
                    <a:lstStyle/>
                    <a:p>
                      <a:pPr algn="ctr"/>
                      <a:r>
                        <a:rPr lang="en-US" sz="1600" dirty="0"/>
                        <a:t>320</a:t>
                      </a:r>
                    </a:p>
                  </a:txBody>
                  <a:tcPr anchor="ctr"/>
                </a:tc>
                <a:tc>
                  <a:txBody>
                    <a:bodyPr/>
                    <a:lstStyle/>
                    <a:p>
                      <a:pPr algn="ctr"/>
                      <a:r>
                        <a:rPr lang="en-US" sz="1600" dirty="0"/>
                        <a:t>680</a:t>
                      </a:r>
                    </a:p>
                  </a:txBody>
                  <a:tcPr anchor="ctr"/>
                </a:tc>
                <a:tc>
                  <a:txBody>
                    <a:bodyPr/>
                    <a:lstStyle/>
                    <a:p>
                      <a:pPr algn="ctr"/>
                      <a:r>
                        <a:rPr lang="en-US" sz="1600" dirty="0"/>
                        <a:t>650</a:t>
                      </a:r>
                    </a:p>
                  </a:txBody>
                  <a:tcPr anchor="ctr"/>
                </a:tc>
                <a:tc>
                  <a:txBody>
                    <a:bodyPr/>
                    <a:lstStyle/>
                    <a:p>
                      <a:pPr algn="ctr"/>
                      <a:r>
                        <a:rPr lang="es-ES" sz="1600" dirty="0"/>
                        <a:t>900</a:t>
                      </a:r>
                    </a:p>
                  </a:txBody>
                  <a:tcPr anchor="ctr"/>
                </a:tc>
                <a:tc>
                  <a:txBody>
                    <a:bodyPr/>
                    <a:lstStyle/>
                    <a:p>
                      <a:pPr algn="ctr"/>
                      <a:r>
                        <a:rPr lang="es-ES" sz="1600" dirty="0"/>
                        <a:t>mm</a:t>
                      </a:r>
                    </a:p>
                  </a:txBody>
                  <a:tcPr anchor="ctr"/>
                </a:tc>
                <a:extLst>
                  <a:ext uri="{0D108BD9-81ED-4DB2-BD59-A6C34878D82A}">
                    <a16:rowId xmlns:a16="http://schemas.microsoft.com/office/drawing/2014/main" val="120281931"/>
                  </a:ext>
                </a:extLst>
              </a:tr>
              <a:tr h="338547">
                <a:tc>
                  <a:txBody>
                    <a:bodyPr/>
                    <a:lstStyle/>
                    <a:p>
                      <a:pPr algn="l"/>
                      <a:r>
                        <a:rPr lang="en-US" sz="1600" baseline="0" dirty="0"/>
                        <a:t>Sample current</a:t>
                      </a:r>
                    </a:p>
                  </a:txBody>
                  <a:tcPr anchor="ctr"/>
                </a:tc>
                <a:tc>
                  <a:txBody>
                    <a:bodyPr/>
                    <a:lstStyle/>
                    <a:p>
                      <a:pPr algn="ctr"/>
                      <a:r>
                        <a:rPr lang="en-US" sz="1600" dirty="0"/>
                        <a:t>≤100</a:t>
                      </a:r>
                    </a:p>
                  </a:txBody>
                  <a:tcPr anchor="ctr"/>
                </a:tc>
                <a:tc>
                  <a:txBody>
                    <a:bodyPr/>
                    <a:lstStyle/>
                    <a:p>
                      <a:pPr algn="ctr"/>
                      <a:r>
                        <a:rPr lang="en-US" sz="1600" dirty="0"/>
                        <a:t>≤100</a:t>
                      </a:r>
                    </a:p>
                  </a:txBody>
                  <a:tcPr anchor="ctr"/>
                </a:tc>
                <a:tc>
                  <a:txBody>
                    <a:bodyPr/>
                    <a:lstStyle/>
                    <a:p>
                      <a:pPr algn="ctr"/>
                      <a:r>
                        <a:rPr lang="en-US" sz="1600" dirty="0"/>
                        <a:t>≤</a:t>
                      </a:r>
                      <a:r>
                        <a:rPr lang="en-US" sz="1600" baseline="0" dirty="0"/>
                        <a:t> 32 (50)</a:t>
                      </a:r>
                      <a:endParaRPr lang="en-US" sz="1600" dirty="0"/>
                    </a:p>
                  </a:txBody>
                  <a:tcPr anchor="ctr"/>
                </a:tc>
                <a:tc>
                  <a:txBody>
                    <a:bodyPr/>
                    <a:lstStyle/>
                    <a:p>
                      <a:pPr algn="ctr"/>
                      <a:r>
                        <a:rPr lang="en-US" sz="1600" dirty="0"/>
                        <a:t>&gt;100</a:t>
                      </a:r>
                    </a:p>
                  </a:txBody>
                  <a:tcPr anchor="ctr"/>
                </a:tc>
                <a:tc>
                  <a:txBody>
                    <a:bodyPr/>
                    <a:lstStyle/>
                    <a:p>
                      <a:pPr algn="ctr"/>
                      <a:r>
                        <a:rPr lang="en-US" sz="1600" dirty="0"/>
                        <a:t>kA</a:t>
                      </a:r>
                    </a:p>
                  </a:txBody>
                  <a:tcPr anchor="ctr"/>
                </a:tc>
                <a:extLst>
                  <a:ext uri="{0D108BD9-81ED-4DB2-BD59-A6C34878D82A}">
                    <a16:rowId xmlns:a16="http://schemas.microsoft.com/office/drawing/2014/main" val="3052605535"/>
                  </a:ext>
                </a:extLst>
              </a:tr>
              <a:tr h="338547">
                <a:tc>
                  <a:txBody>
                    <a:bodyPr/>
                    <a:lstStyle/>
                    <a:p>
                      <a:pPr algn="l"/>
                      <a:r>
                        <a:rPr lang="en-US" sz="1600" dirty="0"/>
                        <a:t>Sample operating temperature</a:t>
                      </a:r>
                      <a:endParaRPr lang="en-US" sz="1600" baseline="-25000" dirty="0"/>
                    </a:p>
                  </a:txBody>
                  <a:tcPr anchor="ctr"/>
                </a:tc>
                <a:tc>
                  <a:txBody>
                    <a:bodyPr/>
                    <a:lstStyle/>
                    <a:p>
                      <a:pPr algn="ctr"/>
                      <a:r>
                        <a:rPr lang="en-US" sz="1600" dirty="0"/>
                        <a:t>4.5</a:t>
                      </a:r>
                      <a:r>
                        <a:rPr lang="en-US" sz="1600" baseline="0" dirty="0"/>
                        <a:t> to 50</a:t>
                      </a:r>
                      <a:endParaRPr lang="en-US" sz="1600" dirty="0"/>
                    </a:p>
                  </a:txBody>
                  <a:tcPr anchor="ctr"/>
                </a:tc>
                <a:tc>
                  <a:txBody>
                    <a:bodyPr/>
                    <a:lstStyle/>
                    <a:p>
                      <a:pPr algn="ctr"/>
                      <a:r>
                        <a:rPr lang="en-US" sz="1600" dirty="0"/>
                        <a:t>4.5</a:t>
                      </a:r>
                      <a:r>
                        <a:rPr lang="en-US" sz="1600" baseline="0" dirty="0"/>
                        <a:t> to 50</a:t>
                      </a:r>
                      <a:endParaRPr lang="en-US" sz="1600" dirty="0"/>
                    </a:p>
                  </a:txBody>
                  <a:tcPr anchor="ctr"/>
                </a:tc>
                <a:tc>
                  <a:txBody>
                    <a:bodyPr/>
                    <a:lstStyle/>
                    <a:p>
                      <a:pPr algn="ctr"/>
                      <a:r>
                        <a:rPr lang="en-US" sz="1600" dirty="0"/>
                        <a:t>1.9</a:t>
                      </a:r>
                      <a:r>
                        <a:rPr lang="en-US" sz="1600" baseline="0" dirty="0"/>
                        <a:t> &amp; 4.2</a:t>
                      </a:r>
                      <a:endParaRPr lang="en-US" sz="1600" dirty="0"/>
                    </a:p>
                  </a:txBody>
                  <a:tcPr anchor="ctr"/>
                </a:tc>
                <a:tc>
                  <a:txBody>
                    <a:bodyPr/>
                    <a:lstStyle/>
                    <a:p>
                      <a:pPr algn="ctr"/>
                      <a:r>
                        <a:rPr lang="en-US" sz="1600" dirty="0"/>
                        <a:t>4.5</a:t>
                      </a:r>
                      <a:r>
                        <a:rPr lang="en-US" sz="1600" baseline="0" dirty="0"/>
                        <a:t> to 50</a:t>
                      </a:r>
                      <a:endParaRPr lang="en-US" sz="1600" dirty="0"/>
                    </a:p>
                  </a:txBody>
                  <a:tcPr anchor="ctr"/>
                </a:tc>
                <a:tc>
                  <a:txBody>
                    <a:bodyPr/>
                    <a:lstStyle/>
                    <a:p>
                      <a:pPr algn="ctr"/>
                      <a:r>
                        <a:rPr lang="en-US" sz="1600" dirty="0"/>
                        <a:t>K</a:t>
                      </a:r>
                    </a:p>
                  </a:txBody>
                  <a:tcPr anchor="ctr"/>
                </a:tc>
                <a:extLst>
                  <a:ext uri="{0D108BD9-81ED-4DB2-BD59-A6C34878D82A}">
                    <a16:rowId xmlns:a16="http://schemas.microsoft.com/office/drawing/2014/main" val="562904434"/>
                  </a:ext>
                </a:extLst>
              </a:tr>
            </a:tbl>
          </a:graphicData>
        </a:graphic>
      </p:graphicFrame>
      <p:sp>
        <p:nvSpPr>
          <p:cNvPr id="12" name="Rectangle 11"/>
          <p:cNvSpPr/>
          <p:nvPr/>
        </p:nvSpPr>
        <p:spPr>
          <a:xfrm>
            <a:off x="7191320" y="2694277"/>
            <a:ext cx="1063559" cy="2405598"/>
          </a:xfrm>
          <a:prstGeom prst="rect">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Espace réservé du contenu 1">
            <a:extLst>
              <a:ext uri="{FF2B5EF4-FFF2-40B4-BE49-F238E27FC236}">
                <a16:creationId xmlns:a16="http://schemas.microsoft.com/office/drawing/2014/main" id="{52AFE23D-60CE-7B46-9CEA-81D574C00EC3}"/>
              </a:ext>
            </a:extLst>
          </p:cNvPr>
          <p:cNvSpPr txBox="1">
            <a:spLocks/>
          </p:cNvSpPr>
          <p:nvPr/>
        </p:nvSpPr>
        <p:spPr>
          <a:xfrm>
            <a:off x="904875" y="589103"/>
            <a:ext cx="7917072" cy="2178006"/>
          </a:xfrm>
          <a:prstGeom prst="rect">
            <a:avLst/>
          </a:prstGeom>
        </p:spPr>
        <p:txBody>
          <a:bodyPr vert="horz" lIns="180000" tIns="45720" rIns="91440" bIns="45720" rtlCol="0">
            <a:normAutofit fontScale="85000" lnSpcReduction="20000"/>
          </a:bodyPr>
          <a:lst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20000"/>
              </a:lnSpc>
              <a:spcBef>
                <a:spcPts val="300"/>
              </a:spcBef>
            </a:pPr>
            <a:r>
              <a:rPr lang="en-US" b="1" dirty="0"/>
              <a:t>SULTAN</a:t>
            </a:r>
            <a:r>
              <a:rPr lang="en-US" dirty="0"/>
              <a:t> has been pivotal in qualifying forced-flow conductors in the last three decades.</a:t>
            </a:r>
          </a:p>
          <a:p>
            <a:pPr>
              <a:lnSpc>
                <a:spcPct val="120000"/>
              </a:lnSpc>
              <a:spcBef>
                <a:spcPts val="600"/>
              </a:spcBef>
            </a:pPr>
            <a:r>
              <a:rPr lang="en-US" dirty="0"/>
              <a:t>Rising demand towards:</a:t>
            </a:r>
          </a:p>
          <a:p>
            <a:pPr lvl="1">
              <a:lnSpc>
                <a:spcPct val="120000"/>
              </a:lnSpc>
              <a:spcBef>
                <a:spcPts val="0"/>
              </a:spcBef>
            </a:pPr>
            <a:r>
              <a:rPr lang="en-US" b="1" dirty="0"/>
              <a:t>High current </a:t>
            </a:r>
            <a:r>
              <a:rPr lang="en-US" dirty="0"/>
              <a:t>conductors (beyond 100 kA)</a:t>
            </a:r>
          </a:p>
          <a:p>
            <a:pPr lvl="1">
              <a:lnSpc>
                <a:spcPct val="120000"/>
              </a:lnSpc>
              <a:spcBef>
                <a:spcPts val="0"/>
              </a:spcBef>
            </a:pPr>
            <a:r>
              <a:rPr lang="en-US" dirty="0"/>
              <a:t>Conductors for </a:t>
            </a:r>
            <a:r>
              <a:rPr lang="en-US" b="1" dirty="0"/>
              <a:t>high field </a:t>
            </a:r>
            <a:r>
              <a:rPr lang="en-US" dirty="0"/>
              <a:t>magnets (partly driven by the development of HTS)</a:t>
            </a:r>
          </a:p>
          <a:p>
            <a:pPr>
              <a:lnSpc>
                <a:spcPct val="120000"/>
              </a:lnSpc>
              <a:spcBef>
                <a:spcPts val="600"/>
              </a:spcBef>
            </a:pPr>
            <a:r>
              <a:rPr lang="en-US" b="1" dirty="0"/>
              <a:t>EDIPO 2 </a:t>
            </a:r>
            <a:r>
              <a:rPr lang="en-US" dirty="0"/>
              <a:t>will </a:t>
            </a:r>
            <a:r>
              <a:rPr lang="en-US" b="1" dirty="0"/>
              <a:t>enhance</a:t>
            </a:r>
            <a:r>
              <a:rPr lang="en-US" dirty="0"/>
              <a:t> the </a:t>
            </a:r>
            <a:r>
              <a:rPr lang="en-US" b="1" dirty="0"/>
              <a:t>background B field and </a:t>
            </a:r>
            <a:r>
              <a:rPr lang="en-US" dirty="0"/>
              <a:t>the</a:t>
            </a:r>
            <a:r>
              <a:rPr lang="en-US" b="1" dirty="0"/>
              <a:t> aperture size </a:t>
            </a:r>
            <a:r>
              <a:rPr lang="en-US" dirty="0"/>
              <a:t>while keeping attractive features from SULTAN and EDIPO</a:t>
            </a:r>
          </a:p>
          <a:p>
            <a:pPr>
              <a:lnSpc>
                <a:spcPct val="120000"/>
              </a:lnSpc>
              <a:spcBef>
                <a:spcPts val="600"/>
              </a:spcBef>
            </a:pPr>
            <a:r>
              <a:rPr lang="de-CH" b="1" dirty="0" err="1"/>
              <a:t>Since</a:t>
            </a:r>
            <a:r>
              <a:rPr lang="de-CH" b="1" dirty="0"/>
              <a:t> </a:t>
            </a:r>
            <a:r>
              <a:rPr lang="de-CH" b="1" dirty="0" err="1"/>
              <a:t>January</a:t>
            </a:r>
            <a:r>
              <a:rPr lang="de-CH" b="1" dirty="0"/>
              <a:t> 2025, </a:t>
            </a:r>
            <a:r>
              <a:rPr lang="en-GB" dirty="0"/>
              <a:t>the </a:t>
            </a:r>
            <a:r>
              <a:rPr lang="de-CH" b="1" dirty="0"/>
              <a:t>ETH </a:t>
            </a:r>
            <a:r>
              <a:rPr lang="de-CH" b="1" dirty="0" err="1"/>
              <a:t>board</a:t>
            </a:r>
            <a:r>
              <a:rPr lang="de-CH" b="1" dirty="0"/>
              <a:t> </a:t>
            </a:r>
            <a:r>
              <a:rPr lang="de-CH" dirty="0"/>
              <a:t>(ERI </a:t>
            </a:r>
            <a:r>
              <a:rPr lang="de-CH" dirty="0" err="1"/>
              <a:t>dispatch</a:t>
            </a:r>
            <a:r>
              <a:rPr lang="de-CH" dirty="0"/>
              <a:t>) </a:t>
            </a:r>
            <a:r>
              <a:rPr lang="de-CH" b="1" dirty="0" err="1"/>
              <a:t>funds</a:t>
            </a:r>
            <a:r>
              <a:rPr lang="de-CH" dirty="0"/>
              <a:t> t</a:t>
            </a:r>
            <a:r>
              <a:rPr lang="en-GB" dirty="0"/>
              <a:t>he construction of </a:t>
            </a:r>
            <a:r>
              <a:rPr lang="en-GB" b="1" dirty="0"/>
              <a:t>EDIPO 2 </a:t>
            </a:r>
            <a:r>
              <a:rPr lang="en-GB" dirty="0"/>
              <a:t>(as part of the </a:t>
            </a:r>
            <a:r>
              <a:rPr lang="en-GB" i="1" dirty="0"/>
              <a:t>Swiss Fusion Hub</a:t>
            </a:r>
            <a:r>
              <a:rPr lang="en-GB" dirty="0"/>
              <a:t>)</a:t>
            </a:r>
            <a:endParaRPr lang="en-GB" b="1" dirty="0"/>
          </a:p>
          <a:p>
            <a:pPr>
              <a:lnSpc>
                <a:spcPct val="100000"/>
              </a:lnSpc>
              <a:spcBef>
                <a:spcPts val="1200"/>
              </a:spcBef>
            </a:pPr>
            <a:endParaRPr lang="en-GB" dirty="0"/>
          </a:p>
        </p:txBody>
      </p:sp>
    </p:spTree>
    <p:extLst>
      <p:ext uri="{BB962C8B-B14F-4D97-AF65-F5344CB8AC3E}">
        <p14:creationId xmlns:p14="http://schemas.microsoft.com/office/powerpoint/2010/main" val="2906649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contenu 1">
            <a:extLst>
              <a:ext uri="{FF2B5EF4-FFF2-40B4-BE49-F238E27FC236}">
                <a16:creationId xmlns:a16="http://schemas.microsoft.com/office/drawing/2014/main" id="{52AFE23D-60CE-7B46-9CEA-81D574C00EC3}"/>
              </a:ext>
            </a:extLst>
          </p:cNvPr>
          <p:cNvSpPr>
            <a:spLocks noGrp="1"/>
          </p:cNvSpPr>
          <p:nvPr>
            <p:ph idx="1"/>
          </p:nvPr>
        </p:nvSpPr>
        <p:spPr>
          <a:xfrm>
            <a:off x="904875" y="562636"/>
            <a:ext cx="8006104" cy="2377441"/>
          </a:xfrm>
        </p:spPr>
        <p:txBody>
          <a:bodyPr>
            <a:normAutofit lnSpcReduction="10000"/>
          </a:bodyPr>
          <a:lstStyle/>
          <a:p>
            <a:pPr>
              <a:lnSpc>
                <a:spcPct val="100000"/>
              </a:lnSpc>
              <a:spcBef>
                <a:spcPts val="0"/>
              </a:spcBef>
            </a:pPr>
            <a:r>
              <a:rPr lang="en-US" b="1" dirty="0"/>
              <a:t>Dipole based on two pairs of planar racetrack coils:</a:t>
            </a:r>
          </a:p>
          <a:p>
            <a:pPr lvl="1">
              <a:lnSpc>
                <a:spcPct val="100000"/>
              </a:lnSpc>
              <a:spcBef>
                <a:spcPts val="300"/>
              </a:spcBef>
            </a:pPr>
            <a:r>
              <a:rPr lang="en-US" sz="1700" b="1" dirty="0"/>
              <a:t>Bath cooled (4.2 K), high </a:t>
            </a:r>
            <a:r>
              <a:rPr lang="en-US" sz="1700" b="1" i="1" dirty="0" err="1"/>
              <a:t>j</a:t>
            </a:r>
            <a:r>
              <a:rPr lang="en-US" sz="1700" b="1" i="1" baseline="-25000" dirty="0" err="1"/>
              <a:t>eng</a:t>
            </a:r>
            <a:r>
              <a:rPr lang="en-US" sz="1700" b="1" dirty="0"/>
              <a:t> </a:t>
            </a:r>
            <a:r>
              <a:rPr lang="en-US" sz="1700" dirty="0"/>
              <a:t>winding pack (as opposed to SULTAN and EDIPO1)</a:t>
            </a:r>
          </a:p>
          <a:p>
            <a:pPr lvl="1">
              <a:lnSpc>
                <a:spcPct val="100000"/>
              </a:lnSpc>
              <a:spcBef>
                <a:spcPts val="300"/>
              </a:spcBef>
            </a:pPr>
            <a:r>
              <a:rPr lang="en-US" sz="1700" dirty="0"/>
              <a:t>Operating current </a:t>
            </a:r>
            <a:r>
              <a:rPr lang="en-US" sz="1700" b="1" dirty="0"/>
              <a:t>≤ 18 kA </a:t>
            </a:r>
            <a:r>
              <a:rPr lang="en-US" sz="1700" dirty="0"/>
              <a:t>(limited by existing power supply)</a:t>
            </a:r>
          </a:p>
          <a:p>
            <a:pPr lvl="2">
              <a:lnSpc>
                <a:spcPct val="100000"/>
              </a:lnSpc>
              <a:spcBef>
                <a:spcPts val="300"/>
              </a:spcBef>
            </a:pPr>
            <a:r>
              <a:rPr lang="en-US" dirty="0"/>
              <a:t>It requires a </a:t>
            </a:r>
            <a:r>
              <a:rPr lang="en-US" b="1" dirty="0"/>
              <a:t>large cross-section of superconductor </a:t>
            </a:r>
          </a:p>
          <a:p>
            <a:pPr lvl="1">
              <a:lnSpc>
                <a:spcPct val="100000"/>
              </a:lnSpc>
              <a:spcBef>
                <a:spcPts val="300"/>
              </a:spcBef>
            </a:pPr>
            <a:r>
              <a:rPr lang="en-US" dirty="0"/>
              <a:t>There is </a:t>
            </a:r>
            <a:r>
              <a:rPr lang="en-US" b="1" dirty="0"/>
              <a:t>no 3D transition in the coil ends</a:t>
            </a:r>
            <a:r>
              <a:rPr lang="en-US" dirty="0"/>
              <a:t>:</a:t>
            </a:r>
          </a:p>
          <a:p>
            <a:pPr lvl="2">
              <a:lnSpc>
                <a:spcPct val="100000"/>
              </a:lnSpc>
              <a:spcBef>
                <a:spcPts val="0"/>
              </a:spcBef>
            </a:pPr>
            <a:r>
              <a:rPr lang="en-US" dirty="0"/>
              <a:t>No </a:t>
            </a:r>
            <a:r>
              <a:rPr lang="en-US" dirty="0" err="1"/>
              <a:t>hardway</a:t>
            </a:r>
            <a:r>
              <a:rPr lang="en-US" dirty="0"/>
              <a:t> bending → Presumably no performance limitation in the ends region </a:t>
            </a:r>
          </a:p>
          <a:p>
            <a:pPr lvl="2">
              <a:lnSpc>
                <a:spcPct val="100000"/>
              </a:lnSpc>
              <a:spcBef>
                <a:spcPts val="0"/>
              </a:spcBef>
            </a:pPr>
            <a:r>
              <a:rPr lang="en-US" dirty="0"/>
              <a:t>Simplifies manufacturing</a:t>
            </a:r>
          </a:p>
          <a:p>
            <a:pPr lvl="2">
              <a:lnSpc>
                <a:spcPct val="100000"/>
              </a:lnSpc>
              <a:spcBef>
                <a:spcPts val="0"/>
              </a:spcBef>
            </a:pPr>
            <a:r>
              <a:rPr lang="en-US" dirty="0"/>
              <a:t>Simplifies management of mechanical stress</a:t>
            </a:r>
          </a:p>
          <a:p>
            <a:pPr lvl="1">
              <a:lnSpc>
                <a:spcPct val="100000"/>
              </a:lnSpc>
              <a:spcBef>
                <a:spcPts val="0"/>
              </a:spcBef>
            </a:pPr>
            <a:endParaRPr lang="en-US" dirty="0"/>
          </a:p>
        </p:txBody>
      </p:sp>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en-US" dirty="0"/>
              <a:t>Conceptual design of the EDIPO 2 magnet</a:t>
            </a:r>
            <a:endParaRPr lang="fr-FR" dirty="0"/>
          </a:p>
        </p:txBody>
      </p:sp>
      <p:sp>
        <p:nvSpPr>
          <p:cNvPr id="5" name="Espace réservé de la date 4">
            <a:extLst>
              <a:ext uri="{FF2B5EF4-FFF2-40B4-BE49-F238E27FC236}">
                <a16:creationId xmlns:a16="http://schemas.microsoft.com/office/drawing/2014/main" id="{C324008A-3E65-874E-9C20-0399971396A2}"/>
              </a:ext>
            </a:extLst>
          </p:cNvPr>
          <p:cNvSpPr>
            <a:spLocks noGrp="1"/>
          </p:cNvSpPr>
          <p:nvPr>
            <p:ph type="dt" sz="half" idx="10"/>
          </p:nvPr>
        </p:nvSpPr>
        <p:spPr/>
        <p:txBody>
          <a:bodyPr/>
          <a:lstStyle/>
          <a:p>
            <a:r>
              <a:rPr lang="en-US" cap="all" dirty="0"/>
              <a:t>Progress on the EDIPO 2 test facility</a:t>
            </a:r>
            <a:endParaRPr lang="fr-FR" dirty="0"/>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3</a:t>
            </a:fld>
            <a:endParaRPr lang="fr-FR" dirty="0"/>
          </a:p>
        </p:txBody>
      </p:sp>
      <p:pic>
        <p:nvPicPr>
          <p:cNvPr id="12" name="Picture 7">
            <a:extLst>
              <a:ext uri="{FF2B5EF4-FFF2-40B4-BE49-F238E27FC236}">
                <a16:creationId xmlns:a16="http://schemas.microsoft.com/office/drawing/2014/main" id="{1D559971-E6C9-019B-2EB4-23FF3201407C}"/>
              </a:ext>
            </a:extLst>
          </p:cNvPr>
          <p:cNvPicPr>
            <a:picLocks noChangeAspect="1" noChangeArrowheads="1"/>
          </p:cNvPicPr>
          <p:nvPr/>
        </p:nvPicPr>
        <p:blipFill rotWithShape="1">
          <a:blip r:embed="rId2" cstate="hqprint">
            <a:extLst>
              <a:ext uri="{28A0092B-C50C-407E-A947-70E740481C1C}">
                <a14:useLocalDpi xmlns:a14="http://schemas.microsoft.com/office/drawing/2010/main"/>
              </a:ext>
            </a:extLst>
          </a:blip>
          <a:srcRect/>
          <a:stretch/>
        </p:blipFill>
        <p:spPr bwMode="auto">
          <a:xfrm>
            <a:off x="806403" y="2848564"/>
            <a:ext cx="1341486" cy="22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702219C7-2449-68D9-EEA0-7DCBA876E024}"/>
              </a:ext>
            </a:extLst>
          </p:cNvPr>
          <p:cNvPicPr>
            <a:picLocks noChangeAspect="1"/>
          </p:cNvPicPr>
          <p:nvPr/>
        </p:nvPicPr>
        <p:blipFill rotWithShape="1">
          <a:blip r:embed="rId3"/>
          <a:srcRect l="2932" t="3668" r="27481" b="4482"/>
          <a:stretch/>
        </p:blipFill>
        <p:spPr>
          <a:xfrm>
            <a:off x="3124903" y="2812564"/>
            <a:ext cx="2320936" cy="2304000"/>
          </a:xfrm>
          <a:prstGeom prst="rect">
            <a:avLst/>
          </a:prstGeom>
        </p:spPr>
      </p:pic>
      <p:pic>
        <p:nvPicPr>
          <p:cNvPr id="11" name="Picture 10">
            <a:extLst>
              <a:ext uri="{FF2B5EF4-FFF2-40B4-BE49-F238E27FC236}">
                <a16:creationId xmlns:a16="http://schemas.microsoft.com/office/drawing/2014/main" id="{6B2CEB60-8BED-9F04-3321-4DC55BC8CCEB}"/>
              </a:ext>
            </a:extLst>
          </p:cNvPr>
          <p:cNvPicPr>
            <a:picLocks noChangeAspect="1"/>
          </p:cNvPicPr>
          <p:nvPr/>
        </p:nvPicPr>
        <p:blipFill rotWithShape="1">
          <a:blip r:embed="rId4"/>
          <a:srcRect l="9465" t="17489" r="32897" b="18001"/>
          <a:stretch/>
        </p:blipFill>
        <p:spPr>
          <a:xfrm>
            <a:off x="6290350" y="2770409"/>
            <a:ext cx="2737139" cy="2304000"/>
          </a:xfrm>
          <a:prstGeom prst="rect">
            <a:avLst/>
          </a:prstGeom>
        </p:spPr>
      </p:pic>
    </p:spTree>
    <p:extLst>
      <p:ext uri="{BB962C8B-B14F-4D97-AF65-F5344CB8AC3E}">
        <p14:creationId xmlns:p14="http://schemas.microsoft.com/office/powerpoint/2010/main" val="12307824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4" end="4"/>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37AB5BB3-6E71-2DD7-B793-3995F7532627}"/>
              </a:ext>
            </a:extLst>
          </p:cNvPr>
          <p:cNvPicPr>
            <a:picLocks noChangeAspect="1"/>
          </p:cNvPicPr>
          <p:nvPr/>
        </p:nvPicPr>
        <p:blipFill>
          <a:blip r:embed="rId2"/>
          <a:srcRect/>
          <a:stretch/>
        </p:blipFill>
        <p:spPr>
          <a:xfrm>
            <a:off x="1283447" y="2335380"/>
            <a:ext cx="3306837" cy="914400"/>
          </a:xfrm>
          <a:prstGeom prst="rect">
            <a:avLst/>
          </a:prstGeom>
        </p:spPr>
      </p:pic>
      <p:sp>
        <p:nvSpPr>
          <p:cNvPr id="8" name="Espace réservé du contenu 1">
            <a:extLst>
              <a:ext uri="{FF2B5EF4-FFF2-40B4-BE49-F238E27FC236}">
                <a16:creationId xmlns:a16="http://schemas.microsoft.com/office/drawing/2014/main" id="{52AFE23D-60CE-7B46-9CEA-81D574C00EC3}"/>
              </a:ext>
            </a:extLst>
          </p:cNvPr>
          <p:cNvSpPr>
            <a:spLocks noGrp="1"/>
          </p:cNvSpPr>
          <p:nvPr>
            <p:ph idx="1"/>
          </p:nvPr>
        </p:nvSpPr>
        <p:spPr>
          <a:xfrm>
            <a:off x="904875" y="552354"/>
            <a:ext cx="7796302" cy="3033628"/>
          </a:xfrm>
        </p:spPr>
        <p:txBody>
          <a:bodyPr>
            <a:normAutofit/>
          </a:bodyPr>
          <a:lstStyle/>
          <a:p>
            <a:pPr>
              <a:lnSpc>
                <a:spcPct val="100000"/>
              </a:lnSpc>
              <a:spcBef>
                <a:spcPts val="600"/>
              </a:spcBef>
            </a:pPr>
            <a:r>
              <a:rPr lang="es-ES" b="1" dirty="0"/>
              <a:t>Nb</a:t>
            </a:r>
            <a:r>
              <a:rPr lang="es-ES" b="1" baseline="-25000" dirty="0"/>
              <a:t>3</a:t>
            </a:r>
            <a:r>
              <a:rPr lang="es-ES" b="1" dirty="0"/>
              <a:t>Sn </a:t>
            </a:r>
            <a:r>
              <a:rPr lang="es-ES" b="1" dirty="0" err="1"/>
              <a:t>high-</a:t>
            </a:r>
            <a:r>
              <a:rPr lang="es-ES" b="1" i="1" dirty="0" err="1"/>
              <a:t>j</a:t>
            </a:r>
            <a:r>
              <a:rPr lang="es-ES" b="1" i="1" baseline="-25000" dirty="0" err="1"/>
              <a:t>c</a:t>
            </a:r>
            <a:r>
              <a:rPr lang="es-ES" b="1" baseline="-25000" dirty="0"/>
              <a:t> </a:t>
            </a:r>
            <a:r>
              <a:rPr lang="es-ES" b="1" dirty="0" err="1"/>
              <a:t>strand</a:t>
            </a:r>
            <a:r>
              <a:rPr lang="es-ES" b="1" dirty="0"/>
              <a:t>:</a:t>
            </a:r>
          </a:p>
          <a:p>
            <a:pPr lvl="1">
              <a:lnSpc>
                <a:spcPct val="100000"/>
              </a:lnSpc>
              <a:spcBef>
                <a:spcPts val="300"/>
              </a:spcBef>
            </a:pPr>
            <a:r>
              <a:rPr lang="es-ES" i="1" dirty="0" err="1"/>
              <a:t>j</a:t>
            </a:r>
            <a:r>
              <a:rPr lang="es-ES" i="1" baseline="-25000" dirty="0" err="1"/>
              <a:t>c,nc</a:t>
            </a:r>
            <a:r>
              <a:rPr lang="es-ES" dirty="0"/>
              <a:t> ≥ 2600 A/mm</a:t>
            </a:r>
            <a:r>
              <a:rPr lang="es-ES" baseline="30000" dirty="0"/>
              <a:t>2</a:t>
            </a:r>
            <a:r>
              <a:rPr lang="es-ES" dirty="0"/>
              <a:t> at 12 T and 4.2 K, 0.7 mm </a:t>
            </a:r>
            <a:r>
              <a:rPr lang="es-ES" dirty="0" err="1"/>
              <a:t>diam</a:t>
            </a:r>
            <a:r>
              <a:rPr lang="es-ES" dirty="0"/>
              <a:t>, </a:t>
            </a:r>
            <a:r>
              <a:rPr lang="es-ES" dirty="0" err="1"/>
              <a:t>Cu:nCu</a:t>
            </a:r>
            <a:r>
              <a:rPr lang="es-ES" dirty="0"/>
              <a:t> = 1.0</a:t>
            </a:r>
          </a:p>
          <a:p>
            <a:pPr lvl="1">
              <a:lnSpc>
                <a:spcPct val="100000"/>
              </a:lnSpc>
              <a:spcBef>
                <a:spcPts val="300"/>
              </a:spcBef>
            </a:pPr>
            <a:r>
              <a:rPr lang="en-GB" dirty="0"/>
              <a:t>Two procurements from Bruker:</a:t>
            </a:r>
          </a:p>
          <a:p>
            <a:pPr lvl="2">
              <a:lnSpc>
                <a:spcPct val="100000"/>
              </a:lnSpc>
              <a:spcBef>
                <a:spcPts val="300"/>
              </a:spcBef>
            </a:pPr>
            <a:r>
              <a:rPr lang="en-GB" dirty="0"/>
              <a:t>~110 kg for the </a:t>
            </a:r>
            <a:r>
              <a:rPr lang="en-GB" b="1" dirty="0"/>
              <a:t>prototype cabling </a:t>
            </a:r>
            <a:r>
              <a:rPr lang="en-GB" dirty="0"/>
              <a:t>(delivered in Dec 2023)</a:t>
            </a:r>
          </a:p>
          <a:p>
            <a:pPr lvl="2">
              <a:lnSpc>
                <a:spcPct val="100000"/>
              </a:lnSpc>
              <a:spcBef>
                <a:spcPts val="300"/>
              </a:spcBef>
            </a:pPr>
            <a:r>
              <a:rPr lang="es-ES" dirty="0"/>
              <a:t>1.6 </a:t>
            </a:r>
            <a:r>
              <a:rPr lang="es-ES" dirty="0" err="1"/>
              <a:t>tons</a:t>
            </a:r>
            <a:r>
              <a:rPr lang="es-ES" dirty="0"/>
              <a:t> </a:t>
            </a:r>
            <a:r>
              <a:rPr lang="es-ES" dirty="0" err="1"/>
              <a:t>for</a:t>
            </a:r>
            <a:r>
              <a:rPr lang="es-ES" dirty="0"/>
              <a:t> </a:t>
            </a:r>
            <a:r>
              <a:rPr lang="es-ES" dirty="0" err="1"/>
              <a:t>the</a:t>
            </a:r>
            <a:r>
              <a:rPr lang="es-ES" dirty="0"/>
              <a:t> </a:t>
            </a:r>
            <a:r>
              <a:rPr lang="es-ES" b="1" dirty="0" err="1"/>
              <a:t>production</a:t>
            </a:r>
            <a:r>
              <a:rPr lang="es-ES" b="1" dirty="0"/>
              <a:t> </a:t>
            </a:r>
            <a:r>
              <a:rPr lang="es-ES" b="1" dirty="0" err="1"/>
              <a:t>of</a:t>
            </a:r>
            <a:r>
              <a:rPr lang="es-ES" b="1" dirty="0"/>
              <a:t> </a:t>
            </a:r>
            <a:r>
              <a:rPr lang="es-ES" b="1" dirty="0" err="1"/>
              <a:t>the</a:t>
            </a:r>
            <a:r>
              <a:rPr lang="es-ES" b="1" dirty="0"/>
              <a:t> </a:t>
            </a:r>
            <a:r>
              <a:rPr lang="es-ES" b="1" dirty="0" err="1"/>
              <a:t>magnet</a:t>
            </a:r>
            <a:r>
              <a:rPr lang="es-ES" b="1" dirty="0"/>
              <a:t> </a:t>
            </a:r>
            <a:r>
              <a:rPr lang="es-ES" dirty="0"/>
              <a:t>(</a:t>
            </a:r>
            <a:r>
              <a:rPr lang="es-ES" dirty="0" err="1"/>
              <a:t>expected</a:t>
            </a:r>
            <a:r>
              <a:rPr lang="es-ES" dirty="0"/>
              <a:t> </a:t>
            </a:r>
            <a:r>
              <a:rPr lang="es-ES" dirty="0" err="1"/>
              <a:t>delivery</a:t>
            </a:r>
            <a:r>
              <a:rPr lang="es-ES" dirty="0"/>
              <a:t> in Jan 2026)</a:t>
            </a:r>
          </a:p>
          <a:p>
            <a:pPr>
              <a:lnSpc>
                <a:spcPct val="100000"/>
              </a:lnSpc>
              <a:spcBef>
                <a:spcPts val="600"/>
              </a:spcBef>
            </a:pPr>
            <a:r>
              <a:rPr lang="en-US" b="1" dirty="0"/>
              <a:t>Cable</a:t>
            </a:r>
            <a:r>
              <a:rPr lang="en-US" dirty="0"/>
              <a:t> based on a </a:t>
            </a:r>
            <a:r>
              <a:rPr lang="en-US" b="1" dirty="0"/>
              <a:t>flat</a:t>
            </a:r>
            <a:r>
              <a:rPr lang="en-US" dirty="0"/>
              <a:t> </a:t>
            </a:r>
            <a:r>
              <a:rPr lang="en-US" b="1" dirty="0"/>
              <a:t>two-stage design: </a:t>
            </a:r>
            <a:r>
              <a:rPr lang="es-ES" sz="1800" dirty="0"/>
              <a:t>24×(6+1), 0.7 mm</a:t>
            </a:r>
            <a:endParaRPr lang="es-ES" dirty="0"/>
          </a:p>
          <a:p>
            <a:pPr marL="0" indent="0">
              <a:lnSpc>
                <a:spcPct val="100000"/>
              </a:lnSpc>
              <a:spcBef>
                <a:spcPts val="600"/>
              </a:spcBef>
              <a:buNone/>
            </a:pPr>
            <a:endParaRPr lang="en-US" i="1" baseline="-25000" dirty="0"/>
          </a:p>
          <a:p>
            <a:pPr>
              <a:lnSpc>
                <a:spcPct val="100000"/>
              </a:lnSpc>
              <a:spcBef>
                <a:spcPts val="600"/>
              </a:spcBef>
            </a:pPr>
            <a:endParaRPr lang="en-US" dirty="0"/>
          </a:p>
        </p:txBody>
      </p:sp>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fr-FR" dirty="0"/>
              <a:t>Cable design </a:t>
            </a:r>
          </a:p>
        </p:txBody>
      </p:sp>
      <p:sp>
        <p:nvSpPr>
          <p:cNvPr id="5" name="Espace réservé de la date 4">
            <a:extLst>
              <a:ext uri="{FF2B5EF4-FFF2-40B4-BE49-F238E27FC236}">
                <a16:creationId xmlns:a16="http://schemas.microsoft.com/office/drawing/2014/main" id="{C324008A-3E65-874E-9C20-0399971396A2}"/>
              </a:ext>
            </a:extLst>
          </p:cNvPr>
          <p:cNvSpPr>
            <a:spLocks noGrp="1"/>
          </p:cNvSpPr>
          <p:nvPr>
            <p:ph type="dt" sz="half" idx="10"/>
          </p:nvPr>
        </p:nvSpPr>
        <p:spPr/>
        <p:txBody>
          <a:bodyPr/>
          <a:lstStyle/>
          <a:p>
            <a:r>
              <a:rPr lang="en-US" cap="all" dirty="0"/>
              <a:t>Progress on the EDIPO 2 test facility</a:t>
            </a:r>
            <a:endParaRPr lang="fr-FR" dirty="0"/>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4</a:t>
            </a:fld>
            <a:endParaRPr lang="fr-FR" dirty="0"/>
          </a:p>
        </p:txBody>
      </p:sp>
      <p:sp>
        <p:nvSpPr>
          <p:cNvPr id="15" name="Rectangle 14"/>
          <p:cNvSpPr/>
          <p:nvPr/>
        </p:nvSpPr>
        <p:spPr>
          <a:xfrm>
            <a:off x="6339917" y="3621020"/>
            <a:ext cx="355851" cy="315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9" name="Espace réservé du contenu 1">
            <a:extLst>
              <a:ext uri="{FF2B5EF4-FFF2-40B4-BE49-F238E27FC236}">
                <a16:creationId xmlns:a16="http://schemas.microsoft.com/office/drawing/2014/main" id="{257CAD95-91B0-C468-A65C-BDD8992720ED}"/>
              </a:ext>
            </a:extLst>
          </p:cNvPr>
          <p:cNvSpPr txBox="1">
            <a:spLocks/>
          </p:cNvSpPr>
          <p:nvPr/>
        </p:nvSpPr>
        <p:spPr>
          <a:xfrm>
            <a:off x="904875" y="3378268"/>
            <a:ext cx="8047931" cy="1861311"/>
          </a:xfrm>
          <a:prstGeom prst="rect">
            <a:avLst/>
          </a:prstGeom>
        </p:spPr>
        <p:txBody>
          <a:bodyPr vert="horz" lIns="180000" tIns="45720" rIns="91440" bIns="45720" rtlCol="0">
            <a:normAutofit/>
          </a:bodyPr>
          <a:lst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ct val="100000"/>
              </a:lnSpc>
              <a:spcBef>
                <a:spcPts val="600"/>
              </a:spcBef>
            </a:pPr>
            <a:r>
              <a:rPr lang="en-GB" b="1" dirty="0"/>
              <a:t>Cabling R</a:t>
            </a:r>
            <a:r>
              <a:rPr lang="en-US" b="1" dirty="0"/>
              <a:t>&amp;D activities </a:t>
            </a:r>
            <a:r>
              <a:rPr lang="en-US" dirty="0"/>
              <a:t>(copper dummy):</a:t>
            </a:r>
          </a:p>
          <a:p>
            <a:pPr lvl="2">
              <a:lnSpc>
                <a:spcPct val="100000"/>
              </a:lnSpc>
              <a:spcBef>
                <a:spcPts val="300"/>
              </a:spcBef>
            </a:pPr>
            <a:r>
              <a:rPr lang="en-GB" dirty="0"/>
              <a:t>Two industrial partners + CERN were qualified in 2024 to produce this cable </a:t>
            </a:r>
          </a:p>
          <a:p>
            <a:pPr lvl="1">
              <a:lnSpc>
                <a:spcPct val="100000"/>
              </a:lnSpc>
              <a:spcBef>
                <a:spcPts val="600"/>
              </a:spcBef>
            </a:pPr>
            <a:r>
              <a:rPr lang="en-GB" b="1" dirty="0"/>
              <a:t>Nb</a:t>
            </a:r>
            <a:r>
              <a:rPr lang="en-GB" b="1" baseline="-25000" dirty="0"/>
              <a:t>3</a:t>
            </a:r>
            <a:r>
              <a:rPr lang="en-GB" b="1" dirty="0"/>
              <a:t>Sn prototype cable</a:t>
            </a:r>
            <a:r>
              <a:rPr lang="en-GB" dirty="0"/>
              <a:t>:</a:t>
            </a:r>
          </a:p>
          <a:p>
            <a:pPr lvl="2">
              <a:lnSpc>
                <a:spcPct val="100000"/>
              </a:lnSpc>
              <a:spcBef>
                <a:spcPts val="300"/>
              </a:spcBef>
            </a:pPr>
            <a:r>
              <a:rPr lang="en-GB" dirty="0"/>
              <a:t>Production of 150 m at WST </a:t>
            </a:r>
            <a:r>
              <a:rPr lang="es-ES" dirty="0"/>
              <a:t>(</a:t>
            </a:r>
            <a:r>
              <a:rPr lang="es-ES" dirty="0" err="1"/>
              <a:t>expected</a:t>
            </a:r>
            <a:r>
              <a:rPr lang="es-ES" dirty="0"/>
              <a:t> </a:t>
            </a:r>
            <a:r>
              <a:rPr lang="es-ES" dirty="0" err="1"/>
              <a:t>delivery</a:t>
            </a:r>
            <a:r>
              <a:rPr lang="es-ES" dirty="0"/>
              <a:t> in Q3 2025)</a:t>
            </a:r>
          </a:p>
          <a:p>
            <a:pPr lvl="1">
              <a:lnSpc>
                <a:spcPct val="100000"/>
              </a:lnSpc>
              <a:spcBef>
                <a:spcPts val="300"/>
              </a:spcBef>
            </a:pPr>
            <a:r>
              <a:rPr lang="en-GB" b="1" dirty="0"/>
              <a:t>Nb</a:t>
            </a:r>
            <a:r>
              <a:rPr lang="en-GB" b="1" baseline="-25000" dirty="0"/>
              <a:t>3</a:t>
            </a:r>
            <a:r>
              <a:rPr lang="en-GB" b="1" dirty="0"/>
              <a:t>Sn production cable</a:t>
            </a:r>
            <a:r>
              <a:rPr lang="en-GB" dirty="0"/>
              <a:t>:</a:t>
            </a:r>
          </a:p>
          <a:p>
            <a:pPr lvl="2">
              <a:lnSpc>
                <a:spcPct val="100000"/>
              </a:lnSpc>
              <a:spcBef>
                <a:spcPts val="300"/>
              </a:spcBef>
            </a:pPr>
            <a:r>
              <a:rPr lang="en-GB" dirty="0"/>
              <a:t>Call for tender to be launched </a:t>
            </a:r>
            <a:r>
              <a:rPr lang="es-ES" dirty="0"/>
              <a:t>in Q4 2025</a:t>
            </a:r>
            <a:endParaRPr lang="en-GB" dirty="0"/>
          </a:p>
          <a:p>
            <a:pPr lvl="2">
              <a:lnSpc>
                <a:spcPct val="100000"/>
              </a:lnSpc>
              <a:spcBef>
                <a:spcPts val="300"/>
              </a:spcBef>
            </a:pPr>
            <a:endParaRPr lang="en-GB" dirty="0"/>
          </a:p>
        </p:txBody>
      </p:sp>
      <p:pic>
        <p:nvPicPr>
          <p:cNvPr id="11" name="Picture 10">
            <a:extLst>
              <a:ext uri="{FF2B5EF4-FFF2-40B4-BE49-F238E27FC236}">
                <a16:creationId xmlns:a16="http://schemas.microsoft.com/office/drawing/2014/main" id="{CDD9178F-81D9-657D-1764-9FCC4B737A07}"/>
              </a:ext>
            </a:extLst>
          </p:cNvPr>
          <p:cNvPicPr>
            <a:picLocks noChangeAspect="1"/>
          </p:cNvPicPr>
          <p:nvPr/>
        </p:nvPicPr>
        <p:blipFill rotWithShape="1">
          <a:blip r:embed="rId3"/>
          <a:srcRect l="17771" r="49617"/>
          <a:stretch/>
        </p:blipFill>
        <p:spPr>
          <a:xfrm rot="-5400000">
            <a:off x="6449193" y="852204"/>
            <a:ext cx="983865" cy="4023360"/>
          </a:xfrm>
          <a:prstGeom prst="rect">
            <a:avLst/>
          </a:prstGeom>
        </p:spPr>
      </p:pic>
    </p:spTree>
    <p:extLst>
      <p:ext uri="{BB962C8B-B14F-4D97-AF65-F5344CB8AC3E}">
        <p14:creationId xmlns:p14="http://schemas.microsoft.com/office/powerpoint/2010/main" val="3203610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9">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4" end="4"/>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srcRect/>
          <a:stretch/>
        </p:blipFill>
        <p:spPr>
          <a:xfrm>
            <a:off x="6554901" y="603568"/>
            <a:ext cx="2553208" cy="1920240"/>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22922024"/>
              </p:ext>
            </p:extLst>
          </p:nvPr>
        </p:nvGraphicFramePr>
        <p:xfrm>
          <a:off x="626523" y="659280"/>
          <a:ext cx="5602925" cy="4148323"/>
        </p:xfrm>
        <a:graphic>
          <a:graphicData uri="http://schemas.openxmlformats.org/drawingml/2006/table">
            <a:tbl>
              <a:tblPr firstRow="1" bandRow="1">
                <a:tableStyleId>{5C22544A-7EE6-4342-B048-85BDC9FD1C3A}</a:tableStyleId>
              </a:tblPr>
              <a:tblGrid>
                <a:gridCol w="2496767">
                  <a:extLst>
                    <a:ext uri="{9D8B030D-6E8A-4147-A177-3AD203B41FA5}">
                      <a16:colId xmlns:a16="http://schemas.microsoft.com/office/drawing/2014/main" val="1815497796"/>
                    </a:ext>
                  </a:extLst>
                </a:gridCol>
                <a:gridCol w="1261354">
                  <a:extLst>
                    <a:ext uri="{9D8B030D-6E8A-4147-A177-3AD203B41FA5}">
                      <a16:colId xmlns:a16="http://schemas.microsoft.com/office/drawing/2014/main" val="2196898647"/>
                    </a:ext>
                  </a:extLst>
                </a:gridCol>
                <a:gridCol w="1261354">
                  <a:extLst>
                    <a:ext uri="{9D8B030D-6E8A-4147-A177-3AD203B41FA5}">
                      <a16:colId xmlns:a16="http://schemas.microsoft.com/office/drawing/2014/main" val="879971797"/>
                    </a:ext>
                  </a:extLst>
                </a:gridCol>
                <a:gridCol w="583450">
                  <a:extLst>
                    <a:ext uri="{9D8B030D-6E8A-4147-A177-3AD203B41FA5}">
                      <a16:colId xmlns:a16="http://schemas.microsoft.com/office/drawing/2014/main" val="2655235610"/>
                    </a:ext>
                  </a:extLst>
                </a:gridCol>
              </a:tblGrid>
              <a:tr h="386994">
                <a:tc>
                  <a:txBody>
                    <a:bodyPr/>
                    <a:lstStyle/>
                    <a:p>
                      <a:endParaRPr lang="en-US" sz="1200" dirty="0">
                        <a:latin typeface="+mn-lt"/>
                      </a:endParaRPr>
                    </a:p>
                  </a:txBody>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err="1">
                          <a:latin typeface="+mn-lt"/>
                        </a:rPr>
                        <a:t>I</a:t>
                      </a:r>
                      <a:r>
                        <a:rPr lang="en-US" sz="1200" baseline="-25000" dirty="0" err="1">
                          <a:latin typeface="+mn-lt"/>
                        </a:rPr>
                        <a:t>op</a:t>
                      </a:r>
                      <a:r>
                        <a:rPr lang="en-US" sz="1200" dirty="0">
                          <a:latin typeface="+mn-lt"/>
                        </a:rPr>
                        <a:t> = 0.85×I</a:t>
                      </a:r>
                      <a:r>
                        <a:rPr lang="en-US" sz="1200" baseline="-25000" dirty="0">
                          <a:latin typeface="+mn-lt"/>
                        </a:rPr>
                        <a:t>ss</a:t>
                      </a:r>
                    </a:p>
                  </a:txBody>
                  <a:tcPr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err="1">
                          <a:latin typeface="+mn-lt"/>
                        </a:rPr>
                        <a:t>I</a:t>
                      </a:r>
                      <a:r>
                        <a:rPr lang="en-US" sz="1200" baseline="-25000" dirty="0" err="1">
                          <a:latin typeface="+mn-lt"/>
                        </a:rPr>
                        <a:t>op</a:t>
                      </a:r>
                      <a:r>
                        <a:rPr lang="en-US" sz="1200" dirty="0">
                          <a:latin typeface="+mn-lt"/>
                        </a:rPr>
                        <a:t> = I</a:t>
                      </a:r>
                      <a:r>
                        <a:rPr lang="en-US" sz="1200" baseline="-25000" dirty="0">
                          <a:latin typeface="+mn-lt"/>
                        </a:rPr>
                        <a:t>max</a:t>
                      </a:r>
                    </a:p>
                  </a:txBody>
                  <a:tcPr anchor="ctr"/>
                </a:tc>
                <a:tc>
                  <a:txBody>
                    <a:bodyPr/>
                    <a:lstStyle/>
                    <a:p>
                      <a:pPr algn="ctr"/>
                      <a:endParaRPr lang="en-US" sz="1200" dirty="0">
                        <a:latin typeface="+mn-lt"/>
                      </a:endParaRPr>
                    </a:p>
                  </a:txBody>
                  <a:tcPr anchor="ctr"/>
                </a:tc>
                <a:extLst>
                  <a:ext uri="{0D108BD9-81ED-4DB2-BD59-A6C34878D82A}">
                    <a16:rowId xmlns:a16="http://schemas.microsoft.com/office/drawing/2014/main" val="633520988"/>
                  </a:ext>
                </a:extLst>
              </a:tr>
              <a:tr h="305686">
                <a:tc>
                  <a:txBody>
                    <a:bodyPr/>
                    <a:lstStyle/>
                    <a:p>
                      <a:pPr algn="just">
                        <a:lnSpc>
                          <a:spcPct val="115000"/>
                        </a:lnSpc>
                        <a:spcBef>
                          <a:spcPts val="300"/>
                        </a:spcBef>
                        <a:spcAft>
                          <a:spcPts val="300"/>
                        </a:spcAft>
                      </a:pPr>
                      <a:r>
                        <a:rPr lang="en-US" sz="1100" b="0" dirty="0">
                          <a:effectLst/>
                          <a:latin typeface="+mn-lt"/>
                        </a:rPr>
                        <a:t>Cable layout</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15000"/>
                        </a:lnSpc>
                        <a:spcBef>
                          <a:spcPts val="0"/>
                        </a:spcBef>
                        <a:spcAft>
                          <a:spcPts val="0"/>
                        </a:spcAft>
                      </a:pPr>
                      <a:r>
                        <a:rPr lang="en-US" sz="1100" b="0" dirty="0">
                          <a:effectLst/>
                          <a:latin typeface="+mn-lt"/>
                        </a:rPr>
                        <a:t>24×(6+1), 0.7 mm diam</a:t>
                      </a:r>
                    </a:p>
                  </a:txBody>
                  <a:tcPr marL="68580" marR="68580" marT="0" marB="0" anchor="ctr"/>
                </a:tc>
                <a:tc hMerge="1">
                  <a:txBody>
                    <a:bodyPr/>
                    <a:lstStyle/>
                    <a:p>
                      <a:pPr algn="ctr">
                        <a:lnSpc>
                          <a:spcPct val="115000"/>
                        </a:lnSpc>
                        <a:spcBef>
                          <a:spcPts val="0"/>
                        </a:spcBef>
                        <a:spcAft>
                          <a:spcPts val="0"/>
                        </a:spcAft>
                      </a:pPr>
                      <a:endParaRPr lang="en-US" sz="1100" b="0" dirty="0">
                        <a:effectLst/>
                        <a:latin typeface="+mn-lt"/>
                      </a:endParaRPr>
                    </a:p>
                  </a:txBody>
                  <a:tcPr marL="68580" marR="68580" marT="0" marB="0" anchor="ctr"/>
                </a:tc>
                <a:tc>
                  <a:txBody>
                    <a:bodyPr/>
                    <a:lstStyle/>
                    <a:p>
                      <a:pPr algn="ctr">
                        <a:lnSpc>
                          <a:spcPct val="115000"/>
                        </a:lnSpc>
                        <a:spcBef>
                          <a:spcPts val="300"/>
                        </a:spcBef>
                        <a:spcAft>
                          <a:spcPts val="300"/>
                        </a:spcAft>
                      </a:pPr>
                      <a:r>
                        <a:rPr lang="en-US" sz="1100" b="0" dirty="0">
                          <a:effectLst/>
                          <a:latin typeface="+mn-lt"/>
                        </a:rPr>
                        <a:t> </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298918757"/>
                  </a:ext>
                </a:extLst>
              </a:tr>
              <a:tr h="305686">
                <a:tc>
                  <a:txBody>
                    <a:bodyPr/>
                    <a:lstStyle/>
                    <a:p>
                      <a:pPr algn="just">
                        <a:lnSpc>
                          <a:spcPct val="115000"/>
                        </a:lnSpc>
                        <a:spcBef>
                          <a:spcPts val="300"/>
                        </a:spcBef>
                        <a:spcAft>
                          <a:spcPts val="300"/>
                        </a:spcAft>
                      </a:pPr>
                      <a:r>
                        <a:rPr lang="de-CH" sz="1100" b="0" dirty="0" err="1">
                          <a:effectLst/>
                          <a:latin typeface="+mn-lt"/>
                          <a:ea typeface="Calibri" panose="020F0502020204030204" pitchFamily="34" charset="0"/>
                          <a:cs typeface="Times New Roman" panose="02020603050405020304" pitchFamily="18" charset="0"/>
                        </a:rPr>
                        <a:t>Number</a:t>
                      </a:r>
                      <a:r>
                        <a:rPr lang="de-CH" sz="1100" b="0" dirty="0">
                          <a:effectLst/>
                          <a:latin typeface="+mn-lt"/>
                          <a:ea typeface="Calibri" panose="020F0502020204030204" pitchFamily="34" charset="0"/>
                          <a:cs typeface="Times New Roman" panose="02020603050405020304" pitchFamily="18" charset="0"/>
                        </a:rPr>
                        <a:t> </a:t>
                      </a:r>
                      <a:r>
                        <a:rPr lang="de-CH" sz="1100" b="0" dirty="0" err="1">
                          <a:effectLst/>
                          <a:latin typeface="+mn-lt"/>
                          <a:ea typeface="Calibri" panose="020F0502020204030204" pitchFamily="34" charset="0"/>
                          <a:cs typeface="Times New Roman" panose="02020603050405020304" pitchFamily="18" charset="0"/>
                        </a:rPr>
                        <a:t>of</a:t>
                      </a:r>
                      <a:r>
                        <a:rPr lang="de-CH" sz="1100" b="0" dirty="0">
                          <a:effectLst/>
                          <a:latin typeface="+mn-lt"/>
                          <a:ea typeface="Calibri" panose="020F0502020204030204" pitchFamily="34" charset="0"/>
                          <a:cs typeface="Times New Roman" panose="02020603050405020304" pitchFamily="18" charset="0"/>
                        </a:rPr>
                        <a:t> </a:t>
                      </a:r>
                      <a:r>
                        <a:rPr lang="de-CH" sz="1100" b="0" dirty="0" err="1">
                          <a:effectLst/>
                          <a:latin typeface="+mn-lt"/>
                          <a:ea typeface="Calibri" panose="020F0502020204030204" pitchFamily="34" charset="0"/>
                          <a:cs typeface="Times New Roman" panose="02020603050405020304" pitchFamily="18" charset="0"/>
                        </a:rPr>
                        <a:t>turns</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15000"/>
                        </a:lnSpc>
                        <a:spcBef>
                          <a:spcPts val="0"/>
                        </a:spcBef>
                        <a:spcAft>
                          <a:spcPts val="0"/>
                        </a:spcAft>
                      </a:pPr>
                      <a:r>
                        <a:rPr lang="en-US" sz="1100" b="0" dirty="0">
                          <a:effectLst/>
                          <a:latin typeface="+mn-lt"/>
                        </a:rPr>
                        <a:t>Side coils: 2×6×16</a:t>
                      </a:r>
                    </a:p>
                    <a:p>
                      <a:pPr algn="ctr">
                        <a:lnSpc>
                          <a:spcPct val="115000"/>
                        </a:lnSpc>
                        <a:spcBef>
                          <a:spcPts val="0"/>
                        </a:spcBef>
                        <a:spcAft>
                          <a:spcPts val="0"/>
                        </a:spcAft>
                      </a:pPr>
                      <a:r>
                        <a:rPr lang="en-US" sz="1100" b="0" dirty="0">
                          <a:effectLst/>
                          <a:latin typeface="+mn-lt"/>
                          <a:ea typeface="Calibri" panose="020F0502020204030204" pitchFamily="34" charset="0"/>
                          <a:cs typeface="Times New Roman" panose="02020603050405020304" pitchFamily="18" charset="0"/>
                        </a:rPr>
                        <a:t>Vertical coils: </a:t>
                      </a:r>
                      <a:r>
                        <a:rPr lang="en-US" sz="1100" b="0" dirty="0">
                          <a:effectLst/>
                          <a:latin typeface="+mn-lt"/>
                        </a:rPr>
                        <a:t>2×4×46</a:t>
                      </a:r>
                    </a:p>
                  </a:txBody>
                  <a:tcPr marL="68580" marR="68580" marT="0" marB="0" anchor="ctr"/>
                </a:tc>
                <a:tc hMerge="1">
                  <a:txBody>
                    <a:bodyPr/>
                    <a:lstStyle/>
                    <a:p>
                      <a:pPr algn="ctr">
                        <a:lnSpc>
                          <a:spcPct val="115000"/>
                        </a:lnSpc>
                        <a:spcBef>
                          <a:spcPts val="0"/>
                        </a:spcBef>
                        <a:spcAft>
                          <a:spcPts val="0"/>
                        </a:spcAft>
                      </a:pP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Bef>
                          <a:spcPts val="300"/>
                        </a:spcBef>
                        <a:spcAft>
                          <a:spcPts val="300"/>
                        </a:spcAft>
                      </a:pP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220434728"/>
                  </a:ext>
                </a:extLst>
              </a:tr>
              <a:tr h="305686">
                <a:tc>
                  <a:txBody>
                    <a:bodyPr/>
                    <a:lstStyle/>
                    <a:p>
                      <a:pPr marL="0" marR="0" lvl="0" indent="0" algn="just" defTabSz="685800" rtl="0" eaLnBrk="1" fontAlgn="auto" latinLnBrk="0" hangingPunct="1">
                        <a:lnSpc>
                          <a:spcPct val="115000"/>
                        </a:lnSpc>
                        <a:spcBef>
                          <a:spcPts val="300"/>
                        </a:spcBef>
                        <a:spcAft>
                          <a:spcPts val="300"/>
                        </a:spcAft>
                        <a:buClrTx/>
                        <a:buSzTx/>
                        <a:buFontTx/>
                        <a:buNone/>
                        <a:tabLst/>
                        <a:defRPr/>
                      </a:pPr>
                      <a:r>
                        <a:rPr lang="en-US" sz="1100" b="0" dirty="0">
                          <a:effectLst/>
                        </a:rPr>
                        <a:t>Total number of turns, </a:t>
                      </a:r>
                      <a:r>
                        <a:rPr lang="en-US" sz="1100" b="0" dirty="0" err="1">
                          <a:effectLst/>
                        </a:rPr>
                        <a:t>n</a:t>
                      </a:r>
                      <a:r>
                        <a:rPr lang="en-US" sz="1100" b="0" baseline="-25000" dirty="0" err="1">
                          <a:effectLst/>
                        </a:rPr>
                        <a:t>total</a:t>
                      </a:r>
                      <a:endParaRPr lang="de-CH"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15000"/>
                        </a:lnSpc>
                        <a:spcBef>
                          <a:spcPts val="300"/>
                        </a:spcBef>
                        <a:spcAft>
                          <a:spcPts val="300"/>
                        </a:spcAft>
                      </a:pPr>
                      <a:r>
                        <a:rPr lang="de-CH" sz="1100" b="0" dirty="0">
                          <a:effectLst/>
                          <a:latin typeface="+mn-lt"/>
                          <a:ea typeface="Calibri" panose="020F0502020204030204" pitchFamily="34" charset="0"/>
                          <a:cs typeface="Times New Roman" panose="02020603050405020304" pitchFamily="18" charset="0"/>
                        </a:rPr>
                        <a:t>560</a:t>
                      </a:r>
                    </a:p>
                  </a:txBody>
                  <a:tcPr marL="68580" marR="68580" marT="0" marB="0" anchor="ctr"/>
                </a:tc>
                <a:tc hMerge="1">
                  <a:txBody>
                    <a:bodyPr/>
                    <a:lstStyle/>
                    <a:p>
                      <a:pPr algn="ctr">
                        <a:lnSpc>
                          <a:spcPct val="115000"/>
                        </a:lnSpc>
                        <a:spcBef>
                          <a:spcPts val="300"/>
                        </a:spcBef>
                        <a:spcAft>
                          <a:spcPts val="300"/>
                        </a:spcAft>
                      </a:pP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Bef>
                          <a:spcPts val="300"/>
                        </a:spcBef>
                        <a:spcAft>
                          <a:spcPts val="300"/>
                        </a:spcAft>
                      </a:pP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906238323"/>
                  </a:ext>
                </a:extLst>
              </a:tr>
              <a:tr h="305686">
                <a:tc>
                  <a:txBody>
                    <a:bodyPr/>
                    <a:lstStyle/>
                    <a:p>
                      <a:pPr algn="just">
                        <a:lnSpc>
                          <a:spcPct val="115000"/>
                        </a:lnSpc>
                        <a:spcBef>
                          <a:spcPts val="300"/>
                        </a:spcBef>
                        <a:spcAft>
                          <a:spcPts val="300"/>
                        </a:spcAft>
                      </a:pPr>
                      <a:r>
                        <a:rPr lang="en-US" sz="1100" b="0" dirty="0">
                          <a:effectLst/>
                          <a:latin typeface="+mn-lt"/>
                        </a:rPr>
                        <a:t>Total area of insulated conductor</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a:lnSpc>
                          <a:spcPct val="115000"/>
                        </a:lnSpc>
                        <a:spcBef>
                          <a:spcPts val="300"/>
                        </a:spcBef>
                        <a:spcAft>
                          <a:spcPts val="300"/>
                        </a:spcAft>
                      </a:pPr>
                      <a:r>
                        <a:rPr lang="de-CH" sz="1100" b="0" dirty="0">
                          <a:effectLst/>
                          <a:latin typeface="+mn-lt"/>
                          <a:ea typeface="Calibri" panose="020F0502020204030204" pitchFamily="34" charset="0"/>
                          <a:cs typeface="Times New Roman" panose="02020603050405020304" pitchFamily="18" charset="0"/>
                        </a:rPr>
                        <a:t>52886</a:t>
                      </a:r>
                    </a:p>
                  </a:txBody>
                  <a:tcPr marL="68580" marR="68580" marT="0" marB="0" anchor="ctr"/>
                </a:tc>
                <a:tc hMerge="1">
                  <a:txBody>
                    <a:bodyPr/>
                    <a:lstStyle/>
                    <a:p>
                      <a:pPr algn="ctr">
                        <a:lnSpc>
                          <a:spcPct val="115000"/>
                        </a:lnSpc>
                        <a:spcBef>
                          <a:spcPts val="300"/>
                        </a:spcBef>
                        <a:spcAft>
                          <a:spcPts val="300"/>
                        </a:spcAft>
                      </a:pP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Bef>
                          <a:spcPts val="300"/>
                        </a:spcBef>
                        <a:spcAft>
                          <a:spcPts val="300"/>
                        </a:spcAft>
                      </a:pPr>
                      <a:r>
                        <a:rPr lang="en-US" sz="1100" b="0" dirty="0">
                          <a:effectLst/>
                          <a:latin typeface="+mn-lt"/>
                        </a:rPr>
                        <a:t>mm</a:t>
                      </a:r>
                      <a:r>
                        <a:rPr lang="en-US" sz="1100" b="0" baseline="30000" dirty="0">
                          <a:effectLst/>
                          <a:latin typeface="+mn-lt"/>
                        </a:rPr>
                        <a:t>2</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3512331077"/>
                  </a:ext>
                </a:extLst>
              </a:tr>
              <a:tr h="305686">
                <a:tc>
                  <a:txBody>
                    <a:bodyPr/>
                    <a:lstStyle/>
                    <a:p>
                      <a:pPr algn="just">
                        <a:lnSpc>
                          <a:spcPct val="115000"/>
                        </a:lnSpc>
                        <a:spcBef>
                          <a:spcPts val="300"/>
                        </a:spcBef>
                        <a:spcAft>
                          <a:spcPts val="300"/>
                        </a:spcAft>
                      </a:pPr>
                      <a:r>
                        <a:rPr lang="en-US" sz="1100" b="0" dirty="0">
                          <a:effectLst/>
                          <a:latin typeface="+mn-lt"/>
                        </a:rPr>
                        <a:t>Operating current, </a:t>
                      </a:r>
                      <a:r>
                        <a:rPr lang="en-US" sz="1100" b="0" dirty="0" err="1">
                          <a:effectLst/>
                          <a:latin typeface="+mn-lt"/>
                        </a:rPr>
                        <a:t>I</a:t>
                      </a:r>
                      <a:r>
                        <a:rPr lang="en-US" sz="1100" b="0" baseline="-25000" dirty="0" err="1">
                          <a:effectLst/>
                          <a:latin typeface="+mn-lt"/>
                        </a:rPr>
                        <a:t>op</a:t>
                      </a:r>
                      <a:r>
                        <a:rPr lang="en-US" sz="1100" b="0" baseline="-25000" dirty="0">
                          <a:effectLst/>
                          <a:latin typeface="+mn-lt"/>
                        </a:rPr>
                        <a:t> </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marL="0" algn="ctr" defTabSz="685800" rtl="0" eaLnBrk="1" latinLnBrk="0" hangingPunct="1">
                        <a:lnSpc>
                          <a:spcPct val="100000"/>
                        </a:lnSpc>
                        <a:spcBef>
                          <a:spcPts val="0"/>
                        </a:spcBef>
                        <a:spcAft>
                          <a:spcPts val="0"/>
                        </a:spcAft>
                      </a:pPr>
                      <a:r>
                        <a:rPr lang="de-CH" sz="1100" b="0" kern="1200" dirty="0">
                          <a:solidFill>
                            <a:schemeClr val="dk1"/>
                          </a:solidFill>
                          <a:effectLst/>
                          <a:latin typeface="+mn-lt"/>
                          <a:ea typeface="Calibri" panose="020F0502020204030204" pitchFamily="34" charset="0"/>
                          <a:cs typeface="Times New Roman" panose="02020603050405020304" pitchFamily="18" charset="0"/>
                        </a:rPr>
                        <a:t>17.438</a:t>
                      </a:r>
                    </a:p>
                    <a:p>
                      <a:pPr marL="0" algn="ctr" defTabSz="685800" rtl="0" eaLnBrk="1" latinLnBrk="0" hangingPunct="1">
                        <a:lnSpc>
                          <a:spcPct val="100000"/>
                        </a:lnSpc>
                        <a:spcBef>
                          <a:spcPts val="0"/>
                        </a:spcBef>
                        <a:spcAft>
                          <a:spcPts val="0"/>
                        </a:spcAft>
                      </a:pPr>
                      <a:r>
                        <a:rPr lang="de-CH" sz="1100" b="0" kern="1200" dirty="0">
                          <a:solidFill>
                            <a:schemeClr val="dk1"/>
                          </a:solidFill>
                          <a:effectLst/>
                          <a:latin typeface="+mn-lt"/>
                          <a:ea typeface="Calibri" panose="020F0502020204030204" pitchFamily="34" charset="0"/>
                          <a:cs typeface="Times New Roman" panose="02020603050405020304" pitchFamily="18" charset="0"/>
                        </a:rPr>
                        <a:t>(</a:t>
                      </a:r>
                      <a:r>
                        <a:rPr lang="en-US" sz="1100" b="0" kern="1200" dirty="0">
                          <a:solidFill>
                            <a:schemeClr val="dk1"/>
                          </a:solidFill>
                          <a:effectLst/>
                          <a:latin typeface="+mn-lt"/>
                          <a:cs typeface="Times New Roman" panose="02020603050405020304" pitchFamily="18" charset="0"/>
                        </a:rPr>
                        <a:t>85%×</a:t>
                      </a:r>
                      <a:r>
                        <a:rPr lang="en-US" sz="1100" b="0" kern="1200" dirty="0" err="1">
                          <a:solidFill>
                            <a:schemeClr val="dk1"/>
                          </a:solidFill>
                          <a:effectLst/>
                          <a:latin typeface="+mn-lt"/>
                          <a:cs typeface="Times New Roman" panose="02020603050405020304" pitchFamily="18" charset="0"/>
                        </a:rPr>
                        <a:t>I</a:t>
                      </a:r>
                      <a:r>
                        <a:rPr lang="en-US" sz="1100" b="0" kern="1200" baseline="-25000" dirty="0" err="1">
                          <a:solidFill>
                            <a:schemeClr val="dk1"/>
                          </a:solidFill>
                          <a:effectLst/>
                          <a:latin typeface="+mn-lt"/>
                          <a:cs typeface="Times New Roman" panose="02020603050405020304" pitchFamily="18" charset="0"/>
                        </a:rPr>
                        <a:t>ss</a:t>
                      </a:r>
                      <a:r>
                        <a:rPr lang="en-US" sz="1100" b="0" kern="1200" dirty="0">
                          <a:solidFill>
                            <a:schemeClr val="dk1"/>
                          </a:solidFill>
                          <a:effectLst/>
                          <a:latin typeface="+mn-lt"/>
                          <a:cs typeface="Times New Roman" panose="02020603050405020304" pitchFamily="18" charset="0"/>
                        </a:rPr>
                        <a:t>)</a:t>
                      </a:r>
                      <a:endParaRPr lang="de-CH" sz="1100" b="0" kern="1200" dirty="0">
                        <a:solidFill>
                          <a:schemeClr val="dk1"/>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0000"/>
                        </a:lnSpc>
                        <a:spcBef>
                          <a:spcPts val="0"/>
                        </a:spcBef>
                        <a:spcAft>
                          <a:spcPts val="0"/>
                        </a:spcAft>
                      </a:pPr>
                      <a:r>
                        <a:rPr lang="de-CH" sz="1100" b="0" dirty="0">
                          <a:effectLst/>
                          <a:latin typeface="+mn-lt"/>
                          <a:ea typeface="Calibri" panose="020F0502020204030204" pitchFamily="34" charset="0"/>
                          <a:cs typeface="Times New Roman" panose="02020603050405020304" pitchFamily="18" charset="0"/>
                        </a:rPr>
                        <a:t>18.00</a:t>
                      </a:r>
                    </a:p>
                    <a:p>
                      <a:pPr algn="ctr">
                        <a:lnSpc>
                          <a:spcPct val="100000"/>
                        </a:lnSpc>
                        <a:spcBef>
                          <a:spcPts val="0"/>
                        </a:spcBef>
                        <a:spcAft>
                          <a:spcPts val="0"/>
                        </a:spcAft>
                      </a:pPr>
                      <a:r>
                        <a:rPr lang="de-CH" sz="1100" b="0" dirty="0">
                          <a:solidFill>
                            <a:schemeClr val="tx1"/>
                          </a:solidFill>
                          <a:effectLst/>
                          <a:latin typeface="+mn-lt"/>
                          <a:ea typeface="Calibri" panose="020F0502020204030204" pitchFamily="34" charset="0"/>
                          <a:cs typeface="Times New Roman" panose="02020603050405020304" pitchFamily="18" charset="0"/>
                        </a:rPr>
                        <a:t>(</a:t>
                      </a:r>
                      <a:r>
                        <a:rPr lang="en-US" sz="1100" dirty="0">
                          <a:solidFill>
                            <a:schemeClr val="tx1"/>
                          </a:solidFill>
                          <a:latin typeface="+mn-lt"/>
                        </a:rPr>
                        <a:t>87.7%×</a:t>
                      </a:r>
                      <a:r>
                        <a:rPr lang="en-US" sz="1100" dirty="0" err="1">
                          <a:solidFill>
                            <a:schemeClr val="tx1"/>
                          </a:solidFill>
                          <a:latin typeface="+mn-lt"/>
                        </a:rPr>
                        <a:t>I</a:t>
                      </a:r>
                      <a:r>
                        <a:rPr lang="en-US" sz="1100" baseline="-25000" dirty="0" err="1">
                          <a:solidFill>
                            <a:schemeClr val="tx1"/>
                          </a:solidFill>
                          <a:latin typeface="+mn-lt"/>
                        </a:rPr>
                        <a:t>ss</a:t>
                      </a:r>
                      <a:r>
                        <a:rPr lang="en-US" sz="1100" baseline="0" dirty="0">
                          <a:solidFill>
                            <a:schemeClr val="tx1"/>
                          </a:solidFill>
                          <a:latin typeface="+mn-lt"/>
                        </a:rPr>
                        <a:t>)</a:t>
                      </a:r>
                      <a:endParaRPr lang="de-CH" sz="1100" b="0" dirty="0">
                        <a:solidFill>
                          <a:schemeClr val="tx1"/>
                        </a:solidFill>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Bef>
                          <a:spcPts val="300"/>
                        </a:spcBef>
                        <a:spcAft>
                          <a:spcPts val="300"/>
                        </a:spcAft>
                      </a:pPr>
                      <a:r>
                        <a:rPr lang="en-US" sz="1100" b="0" dirty="0">
                          <a:effectLst/>
                          <a:latin typeface="+mn-lt"/>
                        </a:rPr>
                        <a:t>kA</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277998263"/>
                  </a:ext>
                </a:extLst>
              </a:tr>
              <a:tr h="305686">
                <a:tc>
                  <a:txBody>
                    <a:bodyPr/>
                    <a:lstStyle/>
                    <a:p>
                      <a:pPr algn="just">
                        <a:lnSpc>
                          <a:spcPct val="115000"/>
                        </a:lnSpc>
                        <a:spcBef>
                          <a:spcPts val="300"/>
                        </a:spcBef>
                        <a:spcAft>
                          <a:spcPts val="300"/>
                        </a:spcAft>
                      </a:pPr>
                      <a:r>
                        <a:rPr lang="en-US" sz="1100" b="0" dirty="0">
                          <a:effectLst/>
                        </a:rPr>
                        <a:t>B field in the center of the aperture, B</a:t>
                      </a:r>
                      <a:r>
                        <a:rPr lang="en-US" sz="1100" b="0" baseline="-25000" dirty="0">
                          <a:effectLst/>
                        </a:rPr>
                        <a:t>0</a:t>
                      </a:r>
                      <a:endParaRPr lang="de-CH"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Bef>
                          <a:spcPts val="300"/>
                        </a:spcBef>
                        <a:spcAft>
                          <a:spcPts val="300"/>
                        </a:spcAft>
                      </a:pPr>
                      <a:r>
                        <a:rPr lang="de-CH" sz="1100" b="0" dirty="0">
                          <a:effectLst/>
                          <a:latin typeface="+mn-lt"/>
                          <a:ea typeface="Calibri" panose="020F0502020204030204" pitchFamily="34" charset="0"/>
                          <a:cs typeface="Times New Roman" panose="02020603050405020304" pitchFamily="18" charset="0"/>
                        </a:rPr>
                        <a:t>14.99</a:t>
                      </a:r>
                    </a:p>
                  </a:txBody>
                  <a:tcPr marL="68580" marR="68580" marT="0" marB="0" anchor="ctr"/>
                </a:tc>
                <a:tc>
                  <a:txBody>
                    <a:bodyPr/>
                    <a:lstStyle/>
                    <a:p>
                      <a:pPr algn="ctr">
                        <a:lnSpc>
                          <a:spcPct val="100000"/>
                        </a:lnSpc>
                        <a:spcBef>
                          <a:spcPts val="0"/>
                        </a:spcBef>
                        <a:spcAft>
                          <a:spcPts val="0"/>
                        </a:spcAft>
                      </a:pPr>
                      <a:r>
                        <a:rPr lang="de-CH" sz="1100" b="0" dirty="0">
                          <a:solidFill>
                            <a:schemeClr val="tx1"/>
                          </a:solidFill>
                          <a:effectLst/>
                          <a:latin typeface="+mn-lt"/>
                          <a:ea typeface="Calibri" panose="020F0502020204030204" pitchFamily="34" charset="0"/>
                          <a:cs typeface="Times New Roman" panose="02020603050405020304" pitchFamily="18" charset="0"/>
                        </a:rPr>
                        <a:t>15.43</a:t>
                      </a:r>
                    </a:p>
                  </a:txBody>
                  <a:tcPr marL="68580" marR="68580" marT="0" marB="0" anchor="ctr"/>
                </a:tc>
                <a:tc>
                  <a:txBody>
                    <a:bodyPr/>
                    <a:lstStyle/>
                    <a:p>
                      <a:pPr algn="ctr">
                        <a:lnSpc>
                          <a:spcPct val="115000"/>
                        </a:lnSpc>
                        <a:spcBef>
                          <a:spcPts val="300"/>
                        </a:spcBef>
                        <a:spcAft>
                          <a:spcPts val="300"/>
                        </a:spcAft>
                      </a:pPr>
                      <a:r>
                        <a:rPr lang="en-US" sz="1100" b="0" dirty="0">
                          <a:effectLst/>
                          <a:latin typeface="+mn-lt"/>
                        </a:rPr>
                        <a:t>T</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988756096"/>
                  </a:ext>
                </a:extLst>
              </a:tr>
              <a:tr h="305686">
                <a:tc>
                  <a:txBody>
                    <a:bodyPr/>
                    <a:lstStyle/>
                    <a:p>
                      <a:pPr algn="just">
                        <a:lnSpc>
                          <a:spcPct val="115000"/>
                        </a:lnSpc>
                        <a:spcBef>
                          <a:spcPts val="300"/>
                        </a:spcBef>
                        <a:spcAft>
                          <a:spcPts val="300"/>
                        </a:spcAft>
                      </a:pPr>
                      <a:r>
                        <a:rPr lang="en-US" sz="1100" b="0" dirty="0">
                          <a:effectLst/>
                        </a:rPr>
                        <a:t>Peak B field in the coils, </a:t>
                      </a:r>
                      <a:r>
                        <a:rPr lang="en-US" sz="1100" b="0" dirty="0" err="1">
                          <a:effectLst/>
                        </a:rPr>
                        <a:t>B</a:t>
                      </a:r>
                      <a:r>
                        <a:rPr lang="en-US" sz="1100" b="0" baseline="-25000" dirty="0" err="1">
                          <a:effectLst/>
                        </a:rPr>
                        <a:t>peak</a:t>
                      </a:r>
                      <a:endParaRPr lang="de-CH"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Bef>
                          <a:spcPts val="300"/>
                        </a:spcBef>
                        <a:spcAft>
                          <a:spcPts val="300"/>
                        </a:spcAft>
                      </a:pPr>
                      <a:r>
                        <a:rPr lang="de-CH" sz="1100" b="0" dirty="0">
                          <a:effectLst/>
                          <a:latin typeface="+mn-lt"/>
                          <a:ea typeface="Calibri" panose="020F0502020204030204" pitchFamily="34" charset="0"/>
                          <a:cs typeface="Times New Roman" panose="02020603050405020304" pitchFamily="18" charset="0"/>
                        </a:rPr>
                        <a:t>15.03</a:t>
                      </a:r>
                    </a:p>
                  </a:txBody>
                  <a:tcPr marL="68580" marR="68580" marT="0" marB="0" anchor="ctr"/>
                </a:tc>
                <a:tc>
                  <a:txBody>
                    <a:bodyPr/>
                    <a:lstStyle/>
                    <a:p>
                      <a:pPr algn="ctr">
                        <a:lnSpc>
                          <a:spcPct val="115000"/>
                        </a:lnSpc>
                        <a:spcBef>
                          <a:spcPts val="300"/>
                        </a:spcBef>
                        <a:spcAft>
                          <a:spcPts val="300"/>
                        </a:spcAft>
                      </a:pPr>
                      <a:r>
                        <a:rPr lang="de-CH" sz="1100" b="0" dirty="0">
                          <a:solidFill>
                            <a:schemeClr val="tx1"/>
                          </a:solidFill>
                          <a:effectLst/>
                          <a:latin typeface="+mn-lt"/>
                          <a:ea typeface="Calibri" panose="020F0502020204030204" pitchFamily="34" charset="0"/>
                          <a:cs typeface="Times New Roman" panose="02020603050405020304" pitchFamily="18" charset="0"/>
                        </a:rPr>
                        <a:t>15.47</a:t>
                      </a:r>
                    </a:p>
                  </a:txBody>
                  <a:tcPr marL="68580" marR="68580" marT="0" marB="0" anchor="ctr"/>
                </a:tc>
                <a:tc>
                  <a:txBody>
                    <a:bodyPr/>
                    <a:lstStyle/>
                    <a:p>
                      <a:pPr algn="ctr">
                        <a:lnSpc>
                          <a:spcPct val="115000"/>
                        </a:lnSpc>
                        <a:spcBef>
                          <a:spcPts val="300"/>
                        </a:spcBef>
                        <a:spcAft>
                          <a:spcPts val="300"/>
                        </a:spcAft>
                      </a:pPr>
                      <a:r>
                        <a:rPr lang="en-US" sz="1100" b="0" dirty="0">
                          <a:effectLst/>
                          <a:latin typeface="+mn-lt"/>
                        </a:rPr>
                        <a:t>T</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574504224"/>
                  </a:ext>
                </a:extLst>
              </a:tr>
              <a:tr h="305686">
                <a:tc>
                  <a:txBody>
                    <a:bodyPr/>
                    <a:lstStyle/>
                    <a:p>
                      <a:pPr algn="just">
                        <a:lnSpc>
                          <a:spcPct val="115000"/>
                        </a:lnSpc>
                        <a:spcBef>
                          <a:spcPts val="300"/>
                        </a:spcBef>
                        <a:spcAft>
                          <a:spcPts val="300"/>
                        </a:spcAft>
                      </a:pPr>
                      <a:r>
                        <a:rPr lang="en-US" sz="1100" b="0" dirty="0">
                          <a:effectLst/>
                        </a:rPr>
                        <a:t>Total ampere-turns, </a:t>
                      </a:r>
                      <a:r>
                        <a:rPr lang="en-US" sz="1100" b="0" dirty="0" err="1">
                          <a:effectLst/>
                        </a:rPr>
                        <a:t>I</a:t>
                      </a:r>
                      <a:r>
                        <a:rPr lang="en-US" sz="1100" b="0" baseline="-25000" dirty="0" err="1">
                          <a:effectLst/>
                        </a:rPr>
                        <a:t>total</a:t>
                      </a:r>
                      <a:endParaRPr lang="de-CH"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lvl="0" indent="0" algn="ctr" defTabSz="685800" rtl="0" eaLnBrk="1" fontAlgn="auto" latinLnBrk="0" hangingPunct="1">
                        <a:lnSpc>
                          <a:spcPct val="115000"/>
                        </a:lnSpc>
                        <a:spcBef>
                          <a:spcPts val="300"/>
                        </a:spcBef>
                        <a:spcAft>
                          <a:spcPts val="300"/>
                        </a:spcAft>
                        <a:buClrTx/>
                        <a:buSzTx/>
                        <a:buFontTx/>
                        <a:buNone/>
                        <a:tabLst/>
                        <a:defRPr/>
                      </a:pPr>
                      <a:r>
                        <a:rPr lang="en-US" sz="1100" b="0" i="0" u="none" strike="noStrike" dirty="0">
                          <a:solidFill>
                            <a:srgbClr val="000000"/>
                          </a:solidFill>
                          <a:effectLst/>
                          <a:latin typeface="+mn-lt"/>
                        </a:rPr>
                        <a:t>9.77</a:t>
                      </a:r>
                    </a:p>
                  </a:txBody>
                  <a:tcPr marL="68580" marR="68580" marT="0" marB="0" anchor="ctr"/>
                </a:tc>
                <a:tc>
                  <a:txBody>
                    <a:bodyPr/>
                    <a:lstStyle/>
                    <a:p>
                      <a:pPr algn="ctr">
                        <a:lnSpc>
                          <a:spcPct val="115000"/>
                        </a:lnSpc>
                        <a:spcBef>
                          <a:spcPts val="300"/>
                        </a:spcBef>
                        <a:spcAft>
                          <a:spcPts val="300"/>
                        </a:spcAft>
                      </a:pPr>
                      <a:r>
                        <a:rPr lang="de-CH" sz="1100" b="0" dirty="0">
                          <a:solidFill>
                            <a:schemeClr val="tx1"/>
                          </a:solidFill>
                          <a:effectLst/>
                          <a:latin typeface="+mn-lt"/>
                          <a:ea typeface="Calibri" panose="020F0502020204030204" pitchFamily="34" charset="0"/>
                          <a:cs typeface="Times New Roman" panose="02020603050405020304" pitchFamily="18" charset="0"/>
                        </a:rPr>
                        <a:t>10.08</a:t>
                      </a:r>
                    </a:p>
                  </a:txBody>
                  <a:tcPr marL="68580" marR="68580" marT="0" marB="0" anchor="ctr"/>
                </a:tc>
                <a:tc>
                  <a:txBody>
                    <a:bodyPr/>
                    <a:lstStyle/>
                    <a:p>
                      <a:pPr algn="ctr">
                        <a:lnSpc>
                          <a:spcPct val="115000"/>
                        </a:lnSpc>
                        <a:spcBef>
                          <a:spcPts val="300"/>
                        </a:spcBef>
                        <a:spcAft>
                          <a:spcPts val="300"/>
                        </a:spcAft>
                      </a:pPr>
                      <a:r>
                        <a:rPr lang="en-US" sz="1100" b="0" dirty="0" err="1">
                          <a:effectLst/>
                          <a:latin typeface="+mn-lt"/>
                        </a:rPr>
                        <a:t>MAt</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43208071"/>
                  </a:ext>
                </a:extLst>
              </a:tr>
              <a:tr h="305686">
                <a:tc>
                  <a:txBody>
                    <a:bodyPr/>
                    <a:lstStyle/>
                    <a:p>
                      <a:pPr algn="just">
                        <a:lnSpc>
                          <a:spcPct val="115000"/>
                        </a:lnSpc>
                        <a:spcBef>
                          <a:spcPts val="300"/>
                        </a:spcBef>
                        <a:spcAft>
                          <a:spcPts val="300"/>
                        </a:spcAft>
                      </a:pPr>
                      <a:r>
                        <a:rPr lang="en-US" sz="1100" b="0" dirty="0">
                          <a:effectLst/>
                        </a:rPr>
                        <a:t>Total magnet stored energy, </a:t>
                      </a:r>
                      <a:r>
                        <a:rPr lang="en-US" sz="1100" b="0" dirty="0" err="1">
                          <a:effectLst/>
                        </a:rPr>
                        <a:t>E</a:t>
                      </a:r>
                      <a:r>
                        <a:rPr lang="en-US" sz="1100" b="0" baseline="-25000" dirty="0" err="1">
                          <a:effectLst/>
                        </a:rPr>
                        <a:t>total</a:t>
                      </a:r>
                      <a:endParaRPr lang="de-CH"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fontAlgn="b"/>
                      <a:r>
                        <a:rPr lang="es-ES" sz="1100" b="0" i="0" u="none" strike="noStrike" dirty="0">
                          <a:solidFill>
                            <a:srgbClr val="000000"/>
                          </a:solidFill>
                          <a:effectLst/>
                          <a:latin typeface="+mn-lt"/>
                        </a:rPr>
                        <a:t>2</a:t>
                      </a:r>
                      <a:r>
                        <a:rPr lang="en-US" sz="1100" b="0" i="0" u="none" strike="noStrike" dirty="0">
                          <a:solidFill>
                            <a:srgbClr val="000000"/>
                          </a:solidFill>
                          <a:effectLst/>
                          <a:latin typeface="+mn-lt"/>
                        </a:rPr>
                        <a:t>0.8</a:t>
                      </a:r>
                    </a:p>
                  </a:txBody>
                  <a:tcPr marL="7620" marR="7620" marT="7620" marB="0" anchor="ctr"/>
                </a:tc>
                <a:tc>
                  <a:txBody>
                    <a:bodyPr/>
                    <a:lstStyle/>
                    <a:p>
                      <a:pPr algn="ctr">
                        <a:lnSpc>
                          <a:spcPct val="115000"/>
                        </a:lnSpc>
                        <a:spcBef>
                          <a:spcPts val="300"/>
                        </a:spcBef>
                        <a:spcAft>
                          <a:spcPts val="300"/>
                        </a:spcAft>
                      </a:pPr>
                      <a:r>
                        <a:rPr lang="de-CH" sz="1100" b="0" dirty="0">
                          <a:solidFill>
                            <a:schemeClr val="tx1"/>
                          </a:solidFill>
                          <a:effectLst/>
                          <a:latin typeface="+mn-lt"/>
                          <a:ea typeface="Calibri" panose="020F0502020204030204" pitchFamily="34" charset="0"/>
                          <a:cs typeface="Times New Roman" panose="02020603050405020304" pitchFamily="18" charset="0"/>
                        </a:rPr>
                        <a:t>22.1</a:t>
                      </a:r>
                    </a:p>
                  </a:txBody>
                  <a:tcPr marL="68580" marR="68580" marT="0" marB="0" anchor="ctr"/>
                </a:tc>
                <a:tc>
                  <a:txBody>
                    <a:bodyPr/>
                    <a:lstStyle/>
                    <a:p>
                      <a:pPr algn="ctr" fontAlgn="b"/>
                      <a:r>
                        <a:rPr lang="en-US" sz="1100" b="0" i="0" u="none" strike="noStrike" dirty="0">
                          <a:solidFill>
                            <a:srgbClr val="000000"/>
                          </a:solidFill>
                          <a:effectLst/>
                          <a:latin typeface="+mn-lt"/>
                        </a:rPr>
                        <a:t>MJ</a:t>
                      </a:r>
                    </a:p>
                  </a:txBody>
                  <a:tcPr marL="7620" marR="7620" marT="7620" marB="0" anchor="ctr"/>
                </a:tc>
                <a:extLst>
                  <a:ext uri="{0D108BD9-81ED-4DB2-BD59-A6C34878D82A}">
                    <a16:rowId xmlns:a16="http://schemas.microsoft.com/office/drawing/2014/main" val="3138450447"/>
                  </a:ext>
                </a:extLst>
              </a:tr>
              <a:tr h="305686">
                <a:tc>
                  <a:txBody>
                    <a:bodyPr/>
                    <a:lstStyle/>
                    <a:p>
                      <a:pPr algn="just">
                        <a:lnSpc>
                          <a:spcPct val="115000"/>
                        </a:lnSpc>
                        <a:spcBef>
                          <a:spcPts val="300"/>
                        </a:spcBef>
                        <a:spcAft>
                          <a:spcPts val="300"/>
                        </a:spcAft>
                      </a:pPr>
                      <a:r>
                        <a:rPr lang="en-US" sz="1100" b="0" dirty="0">
                          <a:effectLst/>
                        </a:rPr>
                        <a:t>Magnet self-inductance, L</a:t>
                      </a:r>
                      <a:endParaRPr lang="de-CH"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2">
                  <a:txBody>
                    <a:bodyPr/>
                    <a:lstStyle/>
                    <a:p>
                      <a:pPr algn="ctr" fontAlgn="b"/>
                      <a:r>
                        <a:rPr lang="en-US" sz="1100" b="0" i="0" u="none" strike="noStrike" dirty="0">
                          <a:solidFill>
                            <a:srgbClr val="000000"/>
                          </a:solidFill>
                          <a:effectLst/>
                          <a:latin typeface="+mn-lt"/>
                        </a:rPr>
                        <a:t>136.5</a:t>
                      </a:r>
                    </a:p>
                  </a:txBody>
                  <a:tcPr marL="7620" marR="7620" marT="7620" marB="0" anchor="ctr"/>
                </a:tc>
                <a:tc hMerge="1">
                  <a:txBody>
                    <a:bodyPr/>
                    <a:lstStyle/>
                    <a:p>
                      <a:pPr algn="ctr">
                        <a:lnSpc>
                          <a:spcPct val="115000"/>
                        </a:lnSpc>
                        <a:spcBef>
                          <a:spcPts val="300"/>
                        </a:spcBef>
                        <a:spcAft>
                          <a:spcPts val="300"/>
                        </a:spcAft>
                      </a:pP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fontAlgn="b"/>
                      <a:r>
                        <a:rPr lang="en-US" sz="1100" b="0" i="0" u="none" strike="noStrike" dirty="0" err="1">
                          <a:solidFill>
                            <a:srgbClr val="000000"/>
                          </a:solidFill>
                          <a:effectLst/>
                          <a:latin typeface="+mn-lt"/>
                        </a:rPr>
                        <a:t>mH</a:t>
                      </a:r>
                      <a:endParaRPr lang="en-US" sz="1100" b="0" i="0" u="none" strike="noStrike" dirty="0">
                        <a:solidFill>
                          <a:srgbClr val="000000"/>
                        </a:solidFill>
                        <a:effectLst/>
                        <a:latin typeface="+mn-lt"/>
                      </a:endParaRPr>
                    </a:p>
                  </a:txBody>
                  <a:tcPr marL="7620" marR="7620" marT="7620" marB="0" anchor="ctr"/>
                </a:tc>
                <a:extLst>
                  <a:ext uri="{0D108BD9-81ED-4DB2-BD59-A6C34878D82A}">
                    <a16:rowId xmlns:a16="http://schemas.microsoft.com/office/drawing/2014/main" val="3233476480"/>
                  </a:ext>
                </a:extLst>
              </a:tr>
              <a:tr h="305686">
                <a:tc>
                  <a:txBody>
                    <a:bodyPr/>
                    <a:lstStyle/>
                    <a:p>
                      <a:pPr algn="just">
                        <a:lnSpc>
                          <a:spcPct val="115000"/>
                        </a:lnSpc>
                        <a:spcBef>
                          <a:spcPts val="300"/>
                        </a:spcBef>
                        <a:spcAft>
                          <a:spcPts val="300"/>
                        </a:spcAft>
                      </a:pPr>
                      <a:r>
                        <a:rPr lang="en-US" sz="1100" b="0" dirty="0">
                          <a:effectLst/>
                        </a:rPr>
                        <a:t>Engineering current density, </a:t>
                      </a:r>
                      <a:r>
                        <a:rPr lang="en-US" sz="1100" b="0" dirty="0" err="1">
                          <a:effectLst/>
                        </a:rPr>
                        <a:t>j</a:t>
                      </a:r>
                      <a:r>
                        <a:rPr lang="en-US" sz="1100" b="0" baseline="-25000" dirty="0" err="1">
                          <a:effectLst/>
                        </a:rPr>
                        <a:t>eng</a:t>
                      </a:r>
                      <a:endParaRPr lang="de-CH" sz="11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Bef>
                          <a:spcPts val="0"/>
                        </a:spcBef>
                        <a:spcAft>
                          <a:spcPts val="0"/>
                        </a:spcAft>
                      </a:pPr>
                      <a:r>
                        <a:rPr lang="en-US" sz="1100" b="0" dirty="0">
                          <a:effectLst/>
                          <a:latin typeface="+mn-lt"/>
                        </a:rPr>
                        <a:t>184.6</a:t>
                      </a:r>
                    </a:p>
                  </a:txBody>
                  <a:tcPr marL="68580" marR="68580" marT="0" marB="0" anchor="ctr"/>
                </a:tc>
                <a:tc>
                  <a:txBody>
                    <a:bodyPr/>
                    <a:lstStyle/>
                    <a:p>
                      <a:pPr algn="ctr">
                        <a:lnSpc>
                          <a:spcPct val="115000"/>
                        </a:lnSpc>
                        <a:spcBef>
                          <a:spcPts val="0"/>
                        </a:spcBef>
                        <a:spcAft>
                          <a:spcPts val="0"/>
                        </a:spcAft>
                      </a:pPr>
                      <a:r>
                        <a:rPr lang="de-CH" sz="1100" b="0" dirty="0">
                          <a:effectLst/>
                          <a:latin typeface="+mn-lt"/>
                          <a:ea typeface="Calibri" panose="020F0502020204030204" pitchFamily="34" charset="0"/>
                          <a:cs typeface="Times New Roman" panose="02020603050405020304" pitchFamily="18" charset="0"/>
                        </a:rPr>
                        <a:t>190.6</a:t>
                      </a:r>
                    </a:p>
                  </a:txBody>
                  <a:tcPr marL="68580" marR="68580" marT="0" marB="0" anchor="ctr"/>
                </a:tc>
                <a:tc>
                  <a:txBody>
                    <a:bodyPr/>
                    <a:lstStyle/>
                    <a:p>
                      <a:pPr algn="ctr">
                        <a:lnSpc>
                          <a:spcPct val="115000"/>
                        </a:lnSpc>
                        <a:spcBef>
                          <a:spcPts val="300"/>
                        </a:spcBef>
                        <a:spcAft>
                          <a:spcPts val="300"/>
                        </a:spcAft>
                      </a:pPr>
                      <a:r>
                        <a:rPr lang="en-US" sz="1100" b="0" dirty="0">
                          <a:effectLst/>
                          <a:latin typeface="+mn-lt"/>
                        </a:rPr>
                        <a:t>A/mm</a:t>
                      </a:r>
                      <a:r>
                        <a:rPr lang="en-US" sz="1100" b="0" baseline="30000" dirty="0">
                          <a:effectLst/>
                          <a:latin typeface="+mn-lt"/>
                        </a:rPr>
                        <a:t>2</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634872617"/>
                  </a:ext>
                </a:extLst>
              </a:tr>
              <a:tr h="305686">
                <a:tc>
                  <a:txBody>
                    <a:bodyPr/>
                    <a:lstStyle/>
                    <a:p>
                      <a:pPr algn="just">
                        <a:lnSpc>
                          <a:spcPct val="115000"/>
                        </a:lnSpc>
                        <a:spcBef>
                          <a:spcPts val="300"/>
                        </a:spcBef>
                        <a:spcAft>
                          <a:spcPts val="300"/>
                        </a:spcAft>
                      </a:pPr>
                      <a:r>
                        <a:rPr lang="de-CH" sz="1100" b="0" dirty="0">
                          <a:effectLst/>
                          <a:latin typeface="+mn-lt"/>
                          <a:ea typeface="Calibri" panose="020F0502020204030204" pitchFamily="34" charset="0"/>
                          <a:cs typeface="Times New Roman" panose="02020603050405020304" pitchFamily="18" charset="0"/>
                        </a:rPr>
                        <a:t>Copper </a:t>
                      </a:r>
                      <a:r>
                        <a:rPr lang="de-CH" sz="1100" b="0" dirty="0" err="1">
                          <a:effectLst/>
                          <a:latin typeface="+mn-lt"/>
                          <a:ea typeface="Calibri" panose="020F0502020204030204" pitchFamily="34" charset="0"/>
                          <a:cs typeface="Times New Roman" panose="02020603050405020304" pitchFamily="18" charset="0"/>
                        </a:rPr>
                        <a:t>current</a:t>
                      </a:r>
                      <a:r>
                        <a:rPr lang="de-CH" sz="1100" b="0" dirty="0">
                          <a:effectLst/>
                          <a:latin typeface="+mn-lt"/>
                          <a:ea typeface="Calibri" panose="020F0502020204030204" pitchFamily="34" charset="0"/>
                          <a:cs typeface="Times New Roman" panose="02020603050405020304" pitchFamily="18" charset="0"/>
                        </a:rPr>
                        <a:t> </a:t>
                      </a:r>
                      <a:r>
                        <a:rPr lang="de-CH" sz="1100" b="0" dirty="0" err="1">
                          <a:effectLst/>
                          <a:latin typeface="+mn-lt"/>
                          <a:ea typeface="Calibri" panose="020F0502020204030204" pitchFamily="34" charset="0"/>
                          <a:cs typeface="Times New Roman" panose="02020603050405020304" pitchFamily="18" charset="0"/>
                        </a:rPr>
                        <a:t>density</a:t>
                      </a:r>
                      <a:r>
                        <a:rPr lang="en-US" sz="1100" b="0" dirty="0">
                          <a:effectLst/>
                          <a:latin typeface="+mn-lt"/>
                        </a:rPr>
                        <a:t>, </a:t>
                      </a:r>
                      <a:r>
                        <a:rPr lang="en-US" sz="1100" b="0" dirty="0" err="1">
                          <a:effectLst/>
                          <a:latin typeface="+mn-lt"/>
                        </a:rPr>
                        <a:t>j</a:t>
                      </a:r>
                      <a:r>
                        <a:rPr lang="en-US" sz="1100" b="0" baseline="-25000" dirty="0" err="1">
                          <a:effectLst/>
                          <a:latin typeface="+mn-lt"/>
                        </a:rPr>
                        <a:t>Cu</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Bef>
                          <a:spcPts val="0"/>
                        </a:spcBef>
                        <a:spcAft>
                          <a:spcPts val="0"/>
                        </a:spcAft>
                      </a:pPr>
                      <a:r>
                        <a:rPr lang="en-US" sz="1100" b="0" dirty="0">
                          <a:effectLst/>
                          <a:latin typeface="+mn-lt"/>
                        </a:rPr>
                        <a:t>523.3</a:t>
                      </a:r>
                    </a:p>
                  </a:txBody>
                  <a:tcPr marL="68580" marR="68580" marT="0" marB="0" anchor="ctr"/>
                </a:tc>
                <a:tc>
                  <a:txBody>
                    <a:bodyPr/>
                    <a:lstStyle/>
                    <a:p>
                      <a:pPr algn="ctr">
                        <a:lnSpc>
                          <a:spcPct val="115000"/>
                        </a:lnSpc>
                        <a:spcBef>
                          <a:spcPts val="0"/>
                        </a:spcBef>
                        <a:spcAft>
                          <a:spcPts val="0"/>
                        </a:spcAft>
                      </a:pPr>
                      <a:r>
                        <a:rPr lang="de-CH" sz="1100" b="0" dirty="0">
                          <a:effectLst/>
                          <a:latin typeface="+mn-lt"/>
                          <a:ea typeface="Calibri" panose="020F0502020204030204" pitchFamily="34" charset="0"/>
                          <a:cs typeface="Times New Roman" panose="02020603050405020304" pitchFamily="18" charset="0"/>
                        </a:rPr>
                        <a:t>540.1</a:t>
                      </a:r>
                    </a:p>
                  </a:txBody>
                  <a:tcPr marL="68580" marR="68580" marT="0" marB="0" anchor="ctr"/>
                </a:tc>
                <a:tc>
                  <a:txBody>
                    <a:bodyPr/>
                    <a:lstStyle/>
                    <a:p>
                      <a:pPr marL="0" marR="0" lvl="0" indent="0" algn="ctr" defTabSz="685800" rtl="0" eaLnBrk="1" fontAlgn="auto" latinLnBrk="0" hangingPunct="1">
                        <a:lnSpc>
                          <a:spcPct val="115000"/>
                        </a:lnSpc>
                        <a:spcBef>
                          <a:spcPts val="300"/>
                        </a:spcBef>
                        <a:spcAft>
                          <a:spcPts val="300"/>
                        </a:spcAft>
                        <a:buClrTx/>
                        <a:buSzTx/>
                        <a:buFontTx/>
                        <a:buNone/>
                        <a:tabLst/>
                        <a:defRPr/>
                      </a:pPr>
                      <a:r>
                        <a:rPr lang="en-US" sz="1100" b="0" dirty="0">
                          <a:effectLst/>
                          <a:latin typeface="+mn-lt"/>
                        </a:rPr>
                        <a:t>A/mm</a:t>
                      </a:r>
                      <a:r>
                        <a:rPr lang="en-US" sz="1100" b="0" baseline="30000" dirty="0">
                          <a:effectLst/>
                          <a:latin typeface="+mn-lt"/>
                        </a:rPr>
                        <a:t>2</a:t>
                      </a:r>
                      <a:endParaRPr lang="de-CH" sz="1100" b="0" dirty="0">
                        <a:effectLst/>
                        <a:latin typeface="+mn-lt"/>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485691360"/>
                  </a:ext>
                </a:extLst>
              </a:tr>
            </a:tbl>
          </a:graphicData>
        </a:graphic>
      </p:graphicFrame>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en-US" dirty="0"/>
              <a:t>Magnetostatic 3D analysis</a:t>
            </a:r>
            <a:endParaRPr lang="fr-FR" dirty="0"/>
          </a:p>
        </p:txBody>
      </p:sp>
      <p:sp>
        <p:nvSpPr>
          <p:cNvPr id="5" name="Espace réservé de la date 4">
            <a:extLst>
              <a:ext uri="{FF2B5EF4-FFF2-40B4-BE49-F238E27FC236}">
                <a16:creationId xmlns:a16="http://schemas.microsoft.com/office/drawing/2014/main" id="{C324008A-3E65-874E-9C20-0399971396A2}"/>
              </a:ext>
            </a:extLst>
          </p:cNvPr>
          <p:cNvSpPr>
            <a:spLocks noGrp="1"/>
          </p:cNvSpPr>
          <p:nvPr>
            <p:ph type="dt" sz="half" idx="10"/>
          </p:nvPr>
        </p:nvSpPr>
        <p:spPr>
          <a:xfrm rot="16200000">
            <a:off x="-1214764" y="2778452"/>
            <a:ext cx="3341052" cy="911524"/>
          </a:xfrm>
        </p:spPr>
        <p:txBody>
          <a:bodyPr/>
          <a:lstStyle/>
          <a:p>
            <a:r>
              <a:rPr lang="en-US" cap="all" dirty="0"/>
              <a:t>Progress on the EDIPO 2 test facility</a:t>
            </a:r>
            <a:endParaRPr lang="fr-FR" dirty="0"/>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5</a:t>
            </a:fld>
            <a:endParaRPr lang="fr-FR" dirty="0"/>
          </a:p>
        </p:txBody>
      </p:sp>
      <p:pic>
        <p:nvPicPr>
          <p:cNvPr id="2" name="Picture 1"/>
          <p:cNvPicPr>
            <a:picLocks noChangeAspect="1"/>
          </p:cNvPicPr>
          <p:nvPr/>
        </p:nvPicPr>
        <p:blipFill>
          <a:blip r:embed="rId3"/>
          <a:srcRect/>
          <a:stretch/>
        </p:blipFill>
        <p:spPr>
          <a:xfrm>
            <a:off x="6555867" y="2894075"/>
            <a:ext cx="2553208" cy="1920240"/>
          </a:xfrm>
          <a:prstGeom prst="rect">
            <a:avLst/>
          </a:prstGeom>
        </p:spPr>
      </p:pic>
      <p:sp>
        <p:nvSpPr>
          <p:cNvPr id="3" name="TextBox 2"/>
          <p:cNvSpPr txBox="1"/>
          <p:nvPr/>
        </p:nvSpPr>
        <p:spPr>
          <a:xfrm>
            <a:off x="6240321" y="919201"/>
            <a:ext cx="369332" cy="1491754"/>
          </a:xfrm>
          <a:prstGeom prst="rect">
            <a:avLst/>
          </a:prstGeom>
          <a:noFill/>
        </p:spPr>
        <p:txBody>
          <a:bodyPr vert="vert270"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latin typeface="+mn-lt"/>
              </a:rPr>
              <a:t>B field in the magnet</a:t>
            </a:r>
            <a:endParaRPr lang="en-US" sz="1200" baseline="-25000" dirty="0">
              <a:latin typeface="+mn-lt"/>
            </a:endParaRPr>
          </a:p>
        </p:txBody>
      </p:sp>
      <p:sp>
        <p:nvSpPr>
          <p:cNvPr id="11" name="TextBox 10"/>
          <p:cNvSpPr txBox="1"/>
          <p:nvPr/>
        </p:nvSpPr>
        <p:spPr>
          <a:xfrm>
            <a:off x="6240321" y="3000597"/>
            <a:ext cx="369332" cy="1865255"/>
          </a:xfrm>
          <a:prstGeom prst="rect">
            <a:avLst/>
          </a:prstGeom>
          <a:noFill/>
        </p:spPr>
        <p:txBody>
          <a:bodyPr vert="vert270"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dirty="0">
                <a:latin typeface="+mn-lt"/>
              </a:rPr>
              <a:t>B field in the winding pack</a:t>
            </a:r>
            <a:endParaRPr lang="en-US" sz="1200" baseline="-25000" dirty="0">
              <a:latin typeface="+mn-lt"/>
            </a:endParaRPr>
          </a:p>
        </p:txBody>
      </p:sp>
      <p:sp>
        <p:nvSpPr>
          <p:cNvPr id="6" name="TextBox 5">
            <a:extLst>
              <a:ext uri="{FF2B5EF4-FFF2-40B4-BE49-F238E27FC236}">
                <a16:creationId xmlns:a16="http://schemas.microsoft.com/office/drawing/2014/main" id="{485D918E-8428-09FF-C5B0-841647C75819}"/>
              </a:ext>
            </a:extLst>
          </p:cNvPr>
          <p:cNvSpPr txBox="1"/>
          <p:nvPr/>
        </p:nvSpPr>
        <p:spPr>
          <a:xfrm>
            <a:off x="6990550" y="344938"/>
            <a:ext cx="1151277" cy="292388"/>
          </a:xfrm>
          <a:prstGeom prst="rect">
            <a:avLst/>
          </a:prstGeom>
          <a:noFill/>
        </p:spPr>
        <p:txBody>
          <a:bodyPr vert="horz"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300" b="1" dirty="0" err="1">
                <a:latin typeface="+mn-lt"/>
              </a:rPr>
              <a:t>I</a:t>
            </a:r>
            <a:r>
              <a:rPr lang="en-US" sz="1300" b="1" baseline="-25000" dirty="0" err="1">
                <a:latin typeface="+mn-lt"/>
              </a:rPr>
              <a:t>op</a:t>
            </a:r>
            <a:r>
              <a:rPr lang="en-US" sz="1300" b="1" dirty="0">
                <a:latin typeface="+mn-lt"/>
              </a:rPr>
              <a:t> = 0.85×I</a:t>
            </a:r>
            <a:r>
              <a:rPr lang="en-US" sz="1300" b="1" baseline="-25000" dirty="0">
                <a:latin typeface="+mn-lt"/>
              </a:rPr>
              <a:t>ss</a:t>
            </a:r>
          </a:p>
        </p:txBody>
      </p:sp>
      <p:sp>
        <p:nvSpPr>
          <p:cNvPr id="13" name="TextBox 12">
            <a:extLst>
              <a:ext uri="{FF2B5EF4-FFF2-40B4-BE49-F238E27FC236}">
                <a16:creationId xmlns:a16="http://schemas.microsoft.com/office/drawing/2014/main" id="{663D8934-94DC-50F2-67AF-47766D0262DB}"/>
              </a:ext>
            </a:extLst>
          </p:cNvPr>
          <p:cNvSpPr txBox="1"/>
          <p:nvPr/>
        </p:nvSpPr>
        <p:spPr>
          <a:xfrm>
            <a:off x="6383866" y="4890207"/>
            <a:ext cx="2762871" cy="246221"/>
          </a:xfrm>
          <a:prstGeom prst="rect">
            <a:avLst/>
          </a:prstGeom>
          <a:noFill/>
        </p:spPr>
        <p:txBody>
          <a:bodyPr wrap="square">
            <a:spAutoFit/>
          </a:bodyPr>
          <a:lstStyle/>
          <a:p>
            <a:r>
              <a:rPr lang="de-CH" sz="1000" b="1" dirty="0"/>
              <a:t>https://doi.org/10.1109/TASC.2025.3526109</a:t>
            </a:r>
          </a:p>
        </p:txBody>
      </p:sp>
    </p:spTree>
    <p:extLst>
      <p:ext uri="{BB962C8B-B14F-4D97-AF65-F5344CB8AC3E}">
        <p14:creationId xmlns:p14="http://schemas.microsoft.com/office/powerpoint/2010/main" val="1435659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fr-FR" dirty="0"/>
              <a:t>3D </a:t>
            </a:r>
            <a:r>
              <a:rPr lang="fr-FR" dirty="0" err="1"/>
              <a:t>quench</a:t>
            </a:r>
            <a:r>
              <a:rPr lang="fr-FR" dirty="0"/>
              <a:t> </a:t>
            </a:r>
            <a:r>
              <a:rPr lang="fr-FR" dirty="0" err="1"/>
              <a:t>analysis</a:t>
            </a:r>
            <a:endParaRPr lang="fr-FR" dirty="0"/>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6</a:t>
            </a:fld>
            <a:endParaRPr lang="fr-FR"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3327CCC6-9D11-4689-351D-66F2A830FC51}"/>
                  </a:ext>
                </a:extLst>
              </p:cNvPr>
              <p:cNvSpPr txBox="1"/>
              <p:nvPr/>
            </p:nvSpPr>
            <p:spPr>
              <a:xfrm>
                <a:off x="1521143" y="608751"/>
                <a:ext cx="6201726" cy="460832"/>
              </a:xfrm>
              <a:prstGeom prst="rect">
                <a:avLst/>
              </a:prstGeom>
              <a:noFill/>
              <a:ln>
                <a:noFill/>
              </a:ln>
            </p:spPr>
            <p:txBody>
              <a:bodyPr wrap="square">
                <a:spAutoFit/>
              </a:bodyPr>
              <a:lstStyle/>
              <a:p>
                <a:pPr algn="ctr">
                  <a:spcAft>
                    <a:spcPts val="1200"/>
                  </a:spcAft>
                </a:pPr>
                <a14:m>
                  <m:oMath xmlns:m="http://schemas.openxmlformats.org/officeDocument/2006/math">
                    <m:r>
                      <a:rPr lang="en-US" sz="1600" i="1" dirty="0" smtClean="0">
                        <a:latin typeface="Cambria Math" panose="02040503050406030204" pitchFamily="18" charset="0"/>
                      </a:rPr>
                      <m:t>𝐶</m:t>
                    </m:r>
                    <m:f>
                      <m:fPr>
                        <m:ctrlPr>
                          <a:rPr lang="en-US" sz="1600" i="1" dirty="0">
                            <a:latin typeface="Cambria Math" panose="02040503050406030204" pitchFamily="18" charset="0"/>
                          </a:rPr>
                        </m:ctrlPr>
                      </m:fPr>
                      <m:num>
                        <m:r>
                          <a:rPr lang="en-US" sz="1600" i="1" dirty="0">
                            <a:latin typeface="Cambria Math" panose="02040503050406030204" pitchFamily="18" charset="0"/>
                            <a:ea typeface="Cambria Math" panose="02040503050406030204" pitchFamily="18" charset="0"/>
                          </a:rPr>
                          <m:t>𝜕</m:t>
                        </m:r>
                        <m:r>
                          <a:rPr lang="en-US" sz="1600" i="1" dirty="0">
                            <a:latin typeface="Cambria Math" panose="02040503050406030204" pitchFamily="18" charset="0"/>
                            <a:ea typeface="Cambria Math" panose="02040503050406030204" pitchFamily="18" charset="0"/>
                          </a:rPr>
                          <m:t>𝑇</m:t>
                        </m:r>
                      </m:num>
                      <m:den>
                        <m:r>
                          <a:rPr lang="en-US" sz="1600" i="1" dirty="0">
                            <a:latin typeface="Cambria Math" panose="02040503050406030204" pitchFamily="18" charset="0"/>
                            <a:ea typeface="Cambria Math" panose="02040503050406030204" pitchFamily="18" charset="0"/>
                          </a:rPr>
                          <m:t>𝜕</m:t>
                        </m:r>
                        <m:r>
                          <a:rPr lang="en-US" sz="1600" i="1" dirty="0">
                            <a:latin typeface="Cambria Math" panose="02040503050406030204" pitchFamily="18" charset="0"/>
                            <a:ea typeface="Cambria Math" panose="02040503050406030204" pitchFamily="18" charset="0"/>
                          </a:rPr>
                          <m:t>𝑡</m:t>
                        </m:r>
                      </m:den>
                    </m:f>
                    <m:r>
                      <a:rPr lang="en-US" sz="1600" i="1" dirty="0">
                        <a:latin typeface="Cambria Math" panose="02040503050406030204" pitchFamily="18" charset="0"/>
                      </a:rPr>
                      <m:t>=</m:t>
                    </m:r>
                    <m:sSub>
                      <m:sSubPr>
                        <m:ctrlPr>
                          <a:rPr lang="en-US" sz="1600" i="1" dirty="0">
                            <a:latin typeface="Cambria Math" panose="02040503050406030204" pitchFamily="18" charset="0"/>
                          </a:rPr>
                        </m:ctrlPr>
                      </m:sSubPr>
                      <m:e>
                        <m:r>
                          <a:rPr lang="en-US" sz="1600" i="1" dirty="0">
                            <a:latin typeface="Cambria Math" panose="02040503050406030204" pitchFamily="18" charset="0"/>
                          </a:rPr>
                          <m:t>𝑞</m:t>
                        </m:r>
                      </m:e>
                      <m:sub>
                        <m:r>
                          <a:rPr lang="en-US" sz="1600" i="1" dirty="0">
                            <a:latin typeface="Cambria Math" panose="02040503050406030204" pitchFamily="18" charset="0"/>
                          </a:rPr>
                          <m:t>𝑗𝑜𝑢𝑙𝑒</m:t>
                        </m:r>
                      </m:sub>
                    </m:sSub>
                    <m:r>
                      <a:rPr lang="en-US" sz="1600" i="1" dirty="0">
                        <a:latin typeface="Cambria Math" panose="02040503050406030204" pitchFamily="18" charset="0"/>
                      </a:rPr>
                      <m:t>+</m:t>
                    </m:r>
                    <m:f>
                      <m:fPr>
                        <m:ctrlPr>
                          <a:rPr lang="en-US" sz="1600" i="1" dirty="0">
                            <a:latin typeface="Cambria Math" panose="02040503050406030204" pitchFamily="18" charset="0"/>
                          </a:rPr>
                        </m:ctrlPr>
                      </m:fPr>
                      <m:num>
                        <m:r>
                          <a:rPr lang="en-US" sz="1600" i="1" dirty="0">
                            <a:latin typeface="Cambria Math" panose="02040503050406030204" pitchFamily="18" charset="0"/>
                            <a:ea typeface="Cambria Math" panose="02040503050406030204" pitchFamily="18" charset="0"/>
                          </a:rPr>
                          <m:t>𝜕</m:t>
                        </m:r>
                      </m:num>
                      <m:den>
                        <m:r>
                          <a:rPr lang="en-US" sz="1600" i="1" dirty="0">
                            <a:latin typeface="Cambria Math" panose="02040503050406030204" pitchFamily="18" charset="0"/>
                            <a:ea typeface="Cambria Math" panose="02040503050406030204" pitchFamily="18" charset="0"/>
                          </a:rPr>
                          <m:t>𝜕</m:t>
                        </m:r>
                        <m:r>
                          <a:rPr lang="en-US" sz="1600" i="1" dirty="0">
                            <a:latin typeface="Cambria Math" panose="02040503050406030204" pitchFamily="18" charset="0"/>
                            <a:ea typeface="Cambria Math" panose="02040503050406030204" pitchFamily="18" charset="0"/>
                          </a:rPr>
                          <m:t>𝑥</m:t>
                        </m:r>
                      </m:den>
                    </m:f>
                    <m:d>
                      <m:dPr>
                        <m:ctrlPr>
                          <a:rPr lang="en-US" sz="1600" i="1" dirty="0">
                            <a:latin typeface="Cambria Math" panose="02040503050406030204" pitchFamily="18" charset="0"/>
                          </a:rPr>
                        </m:ctrlPr>
                      </m:dPr>
                      <m:e>
                        <m:r>
                          <a:rPr lang="en-US" sz="1600" i="1" dirty="0">
                            <a:latin typeface="Cambria Math" panose="02040503050406030204" pitchFamily="18" charset="0"/>
                          </a:rPr>
                          <m:t>𝑘</m:t>
                        </m:r>
                        <m:f>
                          <m:fPr>
                            <m:ctrlPr>
                              <a:rPr lang="en-US" sz="1600" i="1" dirty="0">
                                <a:latin typeface="Cambria Math" panose="02040503050406030204" pitchFamily="18" charset="0"/>
                              </a:rPr>
                            </m:ctrlPr>
                          </m:fPr>
                          <m:num>
                            <m:r>
                              <a:rPr lang="en-US" sz="1600" i="1" dirty="0">
                                <a:latin typeface="Cambria Math" panose="02040503050406030204" pitchFamily="18" charset="0"/>
                                <a:ea typeface="Cambria Math" panose="02040503050406030204" pitchFamily="18" charset="0"/>
                              </a:rPr>
                              <m:t>𝜕</m:t>
                            </m:r>
                            <m:r>
                              <a:rPr lang="en-US" sz="1600" i="1" dirty="0">
                                <a:latin typeface="Cambria Math" panose="02040503050406030204" pitchFamily="18" charset="0"/>
                                <a:ea typeface="Cambria Math" panose="02040503050406030204" pitchFamily="18" charset="0"/>
                              </a:rPr>
                              <m:t>𝑇</m:t>
                            </m:r>
                          </m:num>
                          <m:den>
                            <m:r>
                              <a:rPr lang="en-US" sz="1600" i="1" dirty="0">
                                <a:latin typeface="Cambria Math" panose="02040503050406030204" pitchFamily="18" charset="0"/>
                                <a:ea typeface="Cambria Math" panose="02040503050406030204" pitchFamily="18" charset="0"/>
                              </a:rPr>
                              <m:t>𝜕</m:t>
                            </m:r>
                            <m:r>
                              <a:rPr lang="en-US" sz="1600" i="1" dirty="0">
                                <a:latin typeface="Cambria Math" panose="02040503050406030204" pitchFamily="18" charset="0"/>
                                <a:ea typeface="Cambria Math" panose="02040503050406030204" pitchFamily="18" charset="0"/>
                              </a:rPr>
                              <m:t>𝑥</m:t>
                            </m:r>
                          </m:den>
                        </m:f>
                      </m:e>
                    </m:d>
                    <m:r>
                      <a:rPr lang="en-US" sz="1600" i="1" dirty="0">
                        <a:latin typeface="Cambria Math" panose="02040503050406030204" pitchFamily="18" charset="0"/>
                      </a:rPr>
                      <m:t>+</m:t>
                    </m:r>
                    <m:sSub>
                      <m:sSubPr>
                        <m:ctrlPr>
                          <a:rPr lang="en-US" sz="1600" i="1" dirty="0">
                            <a:latin typeface="Cambria Math" panose="02040503050406030204" pitchFamily="18" charset="0"/>
                          </a:rPr>
                        </m:ctrlPr>
                      </m:sSubPr>
                      <m:e>
                        <m:r>
                          <a:rPr lang="en-US" sz="1600" i="1" dirty="0">
                            <a:latin typeface="Cambria Math" panose="02040503050406030204" pitchFamily="18" charset="0"/>
                          </a:rPr>
                          <m:t>𝑞</m:t>
                        </m:r>
                      </m:e>
                      <m:sub>
                        <m:r>
                          <a:rPr lang="en-US" sz="1600" i="1" dirty="0">
                            <a:latin typeface="Cambria Math" panose="02040503050406030204" pitchFamily="18" charset="0"/>
                          </a:rPr>
                          <m:t>𝑡𝑟𝑎𝑛𝑠</m:t>
                        </m:r>
                        <m:r>
                          <a:rPr lang="en-US" sz="1600" b="0" i="1" dirty="0" smtClean="0">
                            <a:latin typeface="Cambria Math" panose="02040503050406030204" pitchFamily="18" charset="0"/>
                          </a:rPr>
                          <m:t>𝑣𝑒𝑟𝑠𝑒</m:t>
                        </m:r>
                      </m:sub>
                    </m:sSub>
                    <m:r>
                      <a:rPr lang="en-US" sz="1600" b="0" i="1" dirty="0" smtClean="0">
                        <a:latin typeface="Cambria Math" panose="02040503050406030204" pitchFamily="18" charset="0"/>
                      </a:rPr>
                      <m:t>−</m:t>
                    </m:r>
                    <m:sSub>
                      <m:sSubPr>
                        <m:ctrlPr>
                          <a:rPr lang="en-US" sz="1600" i="1" dirty="0">
                            <a:latin typeface="Cambria Math" panose="02040503050406030204" pitchFamily="18" charset="0"/>
                          </a:rPr>
                        </m:ctrlPr>
                      </m:sSubPr>
                      <m:e>
                        <m:r>
                          <a:rPr lang="en-US" sz="1600" i="1" dirty="0">
                            <a:latin typeface="Cambria Math" panose="02040503050406030204" pitchFamily="18" charset="0"/>
                          </a:rPr>
                          <m:t>𝑞</m:t>
                        </m:r>
                      </m:e>
                      <m:sub>
                        <m:r>
                          <a:rPr lang="en-US" sz="1600" i="1" dirty="0">
                            <a:latin typeface="Cambria Math" panose="02040503050406030204" pitchFamily="18" charset="0"/>
                          </a:rPr>
                          <m:t>𝑐𝑜𝑜𝑙𝑖𝑛𝑔</m:t>
                        </m:r>
                      </m:sub>
                    </m:sSub>
                    <m:r>
                      <a:rPr lang="en-US" sz="1600" i="1" dirty="0">
                        <a:latin typeface="Cambria Math" panose="02040503050406030204" pitchFamily="18" charset="0"/>
                      </a:rPr>
                      <m:t>+</m:t>
                    </m:r>
                    <m:sSub>
                      <m:sSubPr>
                        <m:ctrlPr>
                          <a:rPr lang="en-US" sz="1600" i="1" dirty="0">
                            <a:latin typeface="Cambria Math" panose="02040503050406030204" pitchFamily="18" charset="0"/>
                          </a:rPr>
                        </m:ctrlPr>
                      </m:sSubPr>
                      <m:e>
                        <m:r>
                          <a:rPr lang="en-US" sz="1600" i="1" dirty="0">
                            <a:latin typeface="Cambria Math" panose="02040503050406030204" pitchFamily="18" charset="0"/>
                          </a:rPr>
                          <m:t>𝑞</m:t>
                        </m:r>
                      </m:e>
                      <m:sub>
                        <m:r>
                          <a:rPr lang="en-US" sz="1600" i="1" dirty="0">
                            <a:latin typeface="Cambria Math" panose="02040503050406030204" pitchFamily="18" charset="0"/>
                          </a:rPr>
                          <m:t>𝑒𝑥𝑡𝑒𝑟𝑛𝑎𝑙</m:t>
                        </m:r>
                      </m:sub>
                    </m:sSub>
                  </m:oMath>
                </a14:m>
                <a:r>
                  <a:rPr lang="en-US" sz="1600" dirty="0"/>
                  <a:t> [W/m</a:t>
                </a:r>
                <a:r>
                  <a:rPr lang="en-US" sz="1600" baseline="30000" dirty="0"/>
                  <a:t>3</a:t>
                </a:r>
                <a:r>
                  <a:rPr lang="en-US" sz="1600" dirty="0"/>
                  <a:t>]</a:t>
                </a:r>
              </a:p>
            </p:txBody>
          </p:sp>
        </mc:Choice>
        <mc:Fallback xmlns="">
          <p:sp>
            <p:nvSpPr>
              <p:cNvPr id="10" name="TextBox 9">
                <a:extLst>
                  <a:ext uri="{FF2B5EF4-FFF2-40B4-BE49-F238E27FC236}">
                    <a16:creationId xmlns:a16="http://schemas.microsoft.com/office/drawing/2014/main" id="{3327CCC6-9D11-4689-351D-66F2A830FC51}"/>
                  </a:ext>
                </a:extLst>
              </p:cNvPr>
              <p:cNvSpPr txBox="1">
                <a:spLocks noRot="1" noChangeAspect="1" noMove="1" noResize="1" noEditPoints="1" noAdjustHandles="1" noChangeArrowheads="1" noChangeShapeType="1" noTextEdit="1"/>
              </p:cNvSpPr>
              <p:nvPr/>
            </p:nvSpPr>
            <p:spPr>
              <a:xfrm>
                <a:off x="1521143" y="608751"/>
                <a:ext cx="6201726" cy="460832"/>
              </a:xfrm>
              <a:prstGeom prst="rect">
                <a:avLst/>
              </a:prstGeom>
              <a:blipFill>
                <a:blip r:embed="rId2"/>
                <a:stretch>
                  <a:fillRect b="-4000"/>
                </a:stretch>
              </a:blipFill>
              <a:ln>
                <a:noFill/>
              </a:ln>
            </p:spPr>
            <p:txBody>
              <a:bodyPr/>
              <a:lstStyle/>
              <a:p>
                <a:r>
                  <a:rPr lang="en-US">
                    <a:noFill/>
                  </a:rPr>
                  <a:t> </a:t>
                </a:r>
              </a:p>
            </p:txBody>
          </p:sp>
        </mc:Fallback>
      </mc:AlternateContent>
      <p:pic>
        <p:nvPicPr>
          <p:cNvPr id="11" name="Picture 10">
            <a:extLst>
              <a:ext uri="{FF2B5EF4-FFF2-40B4-BE49-F238E27FC236}">
                <a16:creationId xmlns:a16="http://schemas.microsoft.com/office/drawing/2014/main" id="{6A8884C3-B8E9-E204-2B51-A642C9E5147B}"/>
              </a:ext>
            </a:extLst>
          </p:cNvPr>
          <p:cNvPicPr>
            <a:picLocks noChangeAspect="1"/>
          </p:cNvPicPr>
          <p:nvPr/>
        </p:nvPicPr>
        <p:blipFill>
          <a:blip r:embed="rId3"/>
          <a:stretch>
            <a:fillRect/>
          </a:stretch>
        </p:blipFill>
        <p:spPr>
          <a:xfrm>
            <a:off x="178455" y="1325559"/>
            <a:ext cx="2100288" cy="3608327"/>
          </a:xfrm>
          <a:prstGeom prst="rect">
            <a:avLst/>
          </a:prstGeom>
        </p:spPr>
      </p:pic>
      <p:sp>
        <p:nvSpPr>
          <p:cNvPr id="9" name="TextBox 8">
            <a:extLst>
              <a:ext uri="{FF2B5EF4-FFF2-40B4-BE49-F238E27FC236}">
                <a16:creationId xmlns:a16="http://schemas.microsoft.com/office/drawing/2014/main" id="{191C622A-573C-D0D9-1E73-E28E47CDA547}"/>
              </a:ext>
            </a:extLst>
          </p:cNvPr>
          <p:cNvSpPr txBox="1"/>
          <p:nvPr/>
        </p:nvSpPr>
        <p:spPr>
          <a:xfrm>
            <a:off x="1521143" y="1084267"/>
            <a:ext cx="6201726" cy="276999"/>
          </a:xfrm>
          <a:prstGeom prst="rect">
            <a:avLst/>
          </a:prstGeom>
          <a:noFill/>
        </p:spPr>
        <p:txBody>
          <a:bodyPr wrap="square">
            <a:spAutoFit/>
          </a:bodyPr>
          <a:lstStyle/>
          <a:p>
            <a:pPr algn="ctr">
              <a:spcAft>
                <a:spcPts val="600"/>
              </a:spcAft>
            </a:pPr>
            <a:r>
              <a:rPr lang="en-US" sz="1200" dirty="0">
                <a:solidFill>
                  <a:schemeClr val="bg2">
                    <a:lumMod val="75000"/>
                  </a:schemeClr>
                </a:solidFill>
                <a:sym typeface="Wingdings" panose="05000000000000000000" pitchFamily="2" charset="2"/>
              </a:rPr>
              <a:t> 56’000 nodes to evaluate heat propagation in 3-D (560 turns x </a:t>
            </a:r>
            <a:r>
              <a:rPr lang="en-US" sz="1200" dirty="0">
                <a:solidFill>
                  <a:schemeClr val="bg2">
                    <a:lumMod val="75000"/>
                  </a:schemeClr>
                </a:solidFill>
              </a:rPr>
              <a:t>100 nodes per turn)</a:t>
            </a:r>
          </a:p>
        </p:txBody>
      </p:sp>
      <p:sp>
        <p:nvSpPr>
          <p:cNvPr id="3" name="Espace réservé du contenu 1">
            <a:extLst>
              <a:ext uri="{FF2B5EF4-FFF2-40B4-BE49-F238E27FC236}">
                <a16:creationId xmlns:a16="http://schemas.microsoft.com/office/drawing/2014/main" id="{28398E0F-9D3C-E403-8F78-7D3ABA2CDE11}"/>
              </a:ext>
            </a:extLst>
          </p:cNvPr>
          <p:cNvSpPr txBox="1">
            <a:spLocks/>
          </p:cNvSpPr>
          <p:nvPr/>
        </p:nvSpPr>
        <p:spPr>
          <a:xfrm>
            <a:off x="2398965" y="1333538"/>
            <a:ext cx="6575492" cy="1736291"/>
          </a:xfrm>
          <a:prstGeom prst="rect">
            <a:avLst/>
          </a:prstGeom>
        </p:spPr>
        <p:txBody>
          <a:bodyPr vert="horz" lIns="180000" tIns="45720" rIns="91440" bIns="45720" rtlCol="0">
            <a:normAutofit/>
          </a:bodyPr>
          <a:lst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20000"/>
              </a:lnSpc>
              <a:spcBef>
                <a:spcPts val="300"/>
              </a:spcBef>
              <a:buFont typeface="Arial" panose="020B0604020202020204" pitchFamily="34" charset="0"/>
              <a:buChar char="•"/>
            </a:pPr>
            <a:r>
              <a:rPr lang="en-US" sz="1400" b="1" dirty="0"/>
              <a:t>Protection scheme based exclusively on energy extraction</a:t>
            </a:r>
            <a:r>
              <a:rPr lang="en-US" sz="1400" dirty="0"/>
              <a:t>:</a:t>
            </a:r>
          </a:p>
          <a:p>
            <a:pPr marL="628650" lvl="1" indent="-285750">
              <a:lnSpc>
                <a:spcPct val="100000"/>
              </a:lnSpc>
              <a:spcBef>
                <a:spcPts val="300"/>
              </a:spcBef>
            </a:pPr>
            <a:r>
              <a:rPr lang="en-US" sz="1200" dirty="0"/>
              <a:t>Assumed delay time: 100 </a:t>
            </a:r>
            <a:r>
              <a:rPr lang="en-US" sz="1200" dirty="0" err="1"/>
              <a:t>ms</a:t>
            </a:r>
            <a:endParaRPr lang="en-US" sz="1200" dirty="0"/>
          </a:p>
          <a:p>
            <a:pPr marL="628650" lvl="1" indent="-285750">
              <a:lnSpc>
                <a:spcPct val="100000"/>
              </a:lnSpc>
              <a:spcBef>
                <a:spcPts val="300"/>
              </a:spcBef>
            </a:pPr>
            <a:r>
              <a:rPr lang="en-US" sz="1200" b="1" dirty="0"/>
              <a:t>V</a:t>
            </a:r>
            <a:r>
              <a:rPr lang="en-US" sz="1200" b="1" baseline="-25000" dirty="0"/>
              <a:t>max</a:t>
            </a:r>
            <a:r>
              <a:rPr lang="en-US" sz="1200" b="1" dirty="0"/>
              <a:t> = ±0.9 kV</a:t>
            </a:r>
            <a:r>
              <a:rPr lang="en-US" sz="1200" dirty="0"/>
              <a:t> (assuming symmetric grounding)</a:t>
            </a:r>
            <a:endParaRPr lang="en-US" sz="1200" b="1" dirty="0"/>
          </a:p>
          <a:p>
            <a:pPr marL="628650" lvl="1" indent="-285750">
              <a:lnSpc>
                <a:spcPct val="100000"/>
              </a:lnSpc>
              <a:spcBef>
                <a:spcPts val="300"/>
              </a:spcBef>
            </a:pPr>
            <a:r>
              <a:rPr lang="en-US" sz="1200" b="1" dirty="0" err="1"/>
              <a:t>T</a:t>
            </a:r>
            <a:r>
              <a:rPr lang="en-US" sz="1200" b="1" baseline="-25000" dirty="0" err="1"/>
              <a:t>max</a:t>
            </a:r>
            <a:r>
              <a:rPr lang="en-US" sz="1200" b="1" baseline="-25000" dirty="0"/>
              <a:t> </a:t>
            </a:r>
            <a:r>
              <a:rPr lang="en-US" sz="1200" b="1" dirty="0"/>
              <a:t>= 280 K</a:t>
            </a:r>
            <a:r>
              <a:rPr lang="en-US" sz="1200" dirty="0"/>
              <a:t> for the operation at 18 kA and V</a:t>
            </a:r>
            <a:r>
              <a:rPr lang="en-US" sz="1200" baseline="-25000" dirty="0"/>
              <a:t>th </a:t>
            </a:r>
            <a:r>
              <a:rPr lang="en-US" sz="1200" dirty="0"/>
              <a:t>= 0.1 V detection threshold</a:t>
            </a:r>
          </a:p>
          <a:p>
            <a:pPr marL="628650" lvl="1" indent="-285750">
              <a:lnSpc>
                <a:spcPct val="120000"/>
              </a:lnSpc>
              <a:spcBef>
                <a:spcPts val="0"/>
              </a:spcBef>
              <a:spcAft>
                <a:spcPts val="600"/>
              </a:spcAft>
            </a:pPr>
            <a:endParaRPr lang="en-US" sz="1200" dirty="0"/>
          </a:p>
          <a:p>
            <a:pPr marL="628650" lvl="1" indent="-285750">
              <a:lnSpc>
                <a:spcPct val="120000"/>
              </a:lnSpc>
              <a:spcBef>
                <a:spcPts val="0"/>
              </a:spcBef>
              <a:spcAft>
                <a:spcPts val="600"/>
              </a:spcAft>
            </a:pPr>
            <a:endParaRPr lang="en-US" sz="1200" dirty="0"/>
          </a:p>
        </p:txBody>
      </p:sp>
      <p:sp>
        <p:nvSpPr>
          <p:cNvPr id="30" name="TextBox 29">
            <a:extLst>
              <a:ext uri="{FF2B5EF4-FFF2-40B4-BE49-F238E27FC236}">
                <a16:creationId xmlns:a16="http://schemas.microsoft.com/office/drawing/2014/main" id="{AA8896E2-DA39-E2C2-AE96-63B4CCA8F178}"/>
              </a:ext>
            </a:extLst>
          </p:cNvPr>
          <p:cNvSpPr txBox="1"/>
          <p:nvPr/>
        </p:nvSpPr>
        <p:spPr>
          <a:xfrm>
            <a:off x="8644074" y="2524812"/>
            <a:ext cx="338554" cy="2514904"/>
          </a:xfrm>
          <a:prstGeom prst="rect">
            <a:avLst/>
          </a:prstGeom>
          <a:noFill/>
        </p:spPr>
        <p:txBody>
          <a:bodyPr vert="vert270" wrap="square">
            <a:spAutoFit/>
          </a:bodyPr>
          <a:lstStyle/>
          <a:p>
            <a:pPr algn="ctr"/>
            <a:r>
              <a:rPr lang="en-GB" sz="1000" b="1" dirty="0"/>
              <a:t> (Poster by T. Nes, </a:t>
            </a:r>
            <a:r>
              <a:rPr lang="en-US" sz="1000" b="1" dirty="0">
                <a:latin typeface="Helvetica" panose="020B0604020202020204" pitchFamily="34" charset="0"/>
                <a:cs typeface="Helvetica" panose="020B0604020202020204" pitchFamily="34" charset="0"/>
              </a:rPr>
              <a:t>Fri-Af-Po.02-04</a:t>
            </a:r>
            <a:r>
              <a:rPr lang="en-GB" sz="1000" b="1" dirty="0"/>
              <a:t>)</a:t>
            </a:r>
            <a:endParaRPr lang="en-US" sz="1000" b="1" dirty="0"/>
          </a:p>
        </p:txBody>
      </p:sp>
      <p:grpSp>
        <p:nvGrpSpPr>
          <p:cNvPr id="39" name="Group 38">
            <a:extLst>
              <a:ext uri="{FF2B5EF4-FFF2-40B4-BE49-F238E27FC236}">
                <a16:creationId xmlns:a16="http://schemas.microsoft.com/office/drawing/2014/main" id="{3CBB467E-0758-7E63-E2F3-59B8FAAF8F7D}"/>
              </a:ext>
            </a:extLst>
          </p:cNvPr>
          <p:cNvGrpSpPr/>
          <p:nvPr/>
        </p:nvGrpSpPr>
        <p:grpSpPr>
          <a:xfrm>
            <a:off x="5976726" y="2295723"/>
            <a:ext cx="2877509" cy="2890800"/>
            <a:chOff x="5976726" y="2295723"/>
            <a:chExt cx="2877509" cy="2890800"/>
          </a:xfrm>
        </p:grpSpPr>
        <p:pic>
          <p:nvPicPr>
            <p:cNvPr id="5" name="Picture 4">
              <a:extLst>
                <a:ext uri="{FF2B5EF4-FFF2-40B4-BE49-F238E27FC236}">
                  <a16:creationId xmlns:a16="http://schemas.microsoft.com/office/drawing/2014/main" id="{5A082D11-8B16-091B-E0D1-3660A8EA46C7}"/>
                </a:ext>
              </a:extLst>
            </p:cNvPr>
            <p:cNvPicPr>
              <a:picLocks noChangeAspect="1"/>
            </p:cNvPicPr>
            <p:nvPr/>
          </p:nvPicPr>
          <p:blipFill>
            <a:blip r:embed="rId4"/>
            <a:stretch>
              <a:fillRect/>
            </a:stretch>
          </p:blipFill>
          <p:spPr>
            <a:xfrm>
              <a:off x="6042211" y="2295723"/>
              <a:ext cx="2812024" cy="2890800"/>
            </a:xfrm>
            <a:prstGeom prst="rect">
              <a:avLst/>
            </a:prstGeom>
          </p:spPr>
        </p:pic>
        <p:sp>
          <p:nvSpPr>
            <p:cNvPr id="33" name="Rectangle 32">
              <a:extLst>
                <a:ext uri="{FF2B5EF4-FFF2-40B4-BE49-F238E27FC236}">
                  <a16:creationId xmlns:a16="http://schemas.microsoft.com/office/drawing/2014/main" id="{B9860B6C-00B2-D696-F268-5B7D43AFD2ED}"/>
                </a:ext>
              </a:extLst>
            </p:cNvPr>
            <p:cNvSpPr/>
            <p:nvPr/>
          </p:nvSpPr>
          <p:spPr>
            <a:xfrm>
              <a:off x="6127027" y="3220768"/>
              <a:ext cx="113553" cy="105185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4" name="Rectangle 33">
              <a:extLst>
                <a:ext uri="{FF2B5EF4-FFF2-40B4-BE49-F238E27FC236}">
                  <a16:creationId xmlns:a16="http://schemas.microsoft.com/office/drawing/2014/main" id="{C023E8C0-E323-4E95-2C7D-F3A66D3DD615}"/>
                </a:ext>
              </a:extLst>
            </p:cNvPr>
            <p:cNvSpPr/>
            <p:nvPr/>
          </p:nvSpPr>
          <p:spPr>
            <a:xfrm>
              <a:off x="6697254" y="5012467"/>
              <a:ext cx="1501938" cy="1100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6" name="TextBox 35">
              <a:extLst>
                <a:ext uri="{FF2B5EF4-FFF2-40B4-BE49-F238E27FC236}">
                  <a16:creationId xmlns:a16="http://schemas.microsoft.com/office/drawing/2014/main" id="{8A36B250-FCF5-9314-CF66-8CAB4804FD8B}"/>
                </a:ext>
              </a:extLst>
            </p:cNvPr>
            <p:cNvSpPr txBox="1"/>
            <p:nvPr/>
          </p:nvSpPr>
          <p:spPr>
            <a:xfrm flipH="1">
              <a:off x="5976726" y="2675260"/>
              <a:ext cx="323165" cy="2142873"/>
            </a:xfrm>
            <a:prstGeom prst="rect">
              <a:avLst/>
            </a:prstGeom>
            <a:noFill/>
          </p:spPr>
          <p:txBody>
            <a:bodyPr vert="vert270" wrap="square">
              <a:spAutoFit/>
            </a:bodyPr>
            <a:lstStyle/>
            <a:p>
              <a:pPr algn="ctr"/>
              <a:r>
                <a:rPr lang="en-US" sz="900" dirty="0"/>
                <a:t>Hot spot temperature [K]</a:t>
              </a:r>
            </a:p>
          </p:txBody>
        </p:sp>
        <p:sp>
          <p:nvSpPr>
            <p:cNvPr id="37" name="TextBox 36">
              <a:extLst>
                <a:ext uri="{FF2B5EF4-FFF2-40B4-BE49-F238E27FC236}">
                  <a16:creationId xmlns:a16="http://schemas.microsoft.com/office/drawing/2014/main" id="{7E94BDAD-BF23-B9D2-7B40-586A26C1B873}"/>
                </a:ext>
              </a:extLst>
            </p:cNvPr>
            <p:cNvSpPr txBox="1"/>
            <p:nvPr/>
          </p:nvSpPr>
          <p:spPr>
            <a:xfrm flipH="1">
              <a:off x="6513933" y="4924300"/>
              <a:ext cx="1962128" cy="230832"/>
            </a:xfrm>
            <a:prstGeom prst="rect">
              <a:avLst/>
            </a:prstGeom>
            <a:noFill/>
          </p:spPr>
          <p:txBody>
            <a:bodyPr vert="horz" wrap="square">
              <a:spAutoFit/>
            </a:bodyPr>
            <a:lstStyle/>
            <a:p>
              <a:pPr algn="ctr"/>
              <a:r>
                <a:rPr lang="en-US" sz="900" dirty="0"/>
                <a:t>Time [s]</a:t>
              </a:r>
            </a:p>
          </p:txBody>
        </p:sp>
      </p:grpSp>
      <p:grpSp>
        <p:nvGrpSpPr>
          <p:cNvPr id="40" name="Group 39">
            <a:extLst>
              <a:ext uri="{FF2B5EF4-FFF2-40B4-BE49-F238E27FC236}">
                <a16:creationId xmlns:a16="http://schemas.microsoft.com/office/drawing/2014/main" id="{0B2250DF-348E-4DBB-03CC-CFAD7AB101E8}"/>
              </a:ext>
            </a:extLst>
          </p:cNvPr>
          <p:cNvGrpSpPr/>
          <p:nvPr/>
        </p:nvGrpSpPr>
        <p:grpSpPr>
          <a:xfrm>
            <a:off x="2876836" y="2294156"/>
            <a:ext cx="2870234" cy="2892367"/>
            <a:chOff x="2876836" y="2294156"/>
            <a:chExt cx="2870234" cy="2892367"/>
          </a:xfrm>
        </p:grpSpPr>
        <p:pic>
          <p:nvPicPr>
            <p:cNvPr id="8" name="Picture 7">
              <a:extLst>
                <a:ext uri="{FF2B5EF4-FFF2-40B4-BE49-F238E27FC236}">
                  <a16:creationId xmlns:a16="http://schemas.microsoft.com/office/drawing/2014/main" id="{D25FDA26-D5FC-4A4C-F0C2-57E3851C6304}"/>
                </a:ext>
              </a:extLst>
            </p:cNvPr>
            <p:cNvPicPr>
              <a:picLocks noChangeAspect="1"/>
            </p:cNvPicPr>
            <p:nvPr/>
          </p:nvPicPr>
          <p:blipFill>
            <a:blip r:embed="rId5"/>
            <a:stretch>
              <a:fillRect/>
            </a:stretch>
          </p:blipFill>
          <p:spPr>
            <a:xfrm>
              <a:off x="2922355" y="2294156"/>
              <a:ext cx="2824715" cy="2892367"/>
            </a:xfrm>
            <a:prstGeom prst="rect">
              <a:avLst/>
            </a:prstGeom>
          </p:spPr>
        </p:pic>
        <p:sp>
          <p:nvSpPr>
            <p:cNvPr id="32" name="Rectangle 31">
              <a:extLst>
                <a:ext uri="{FF2B5EF4-FFF2-40B4-BE49-F238E27FC236}">
                  <a16:creationId xmlns:a16="http://schemas.microsoft.com/office/drawing/2014/main" id="{636AA4E2-CF4A-7FB1-CC77-736A645D6791}"/>
                </a:ext>
              </a:extLst>
            </p:cNvPr>
            <p:cNvSpPr/>
            <p:nvPr/>
          </p:nvSpPr>
          <p:spPr>
            <a:xfrm>
              <a:off x="3030070" y="3191435"/>
              <a:ext cx="113553" cy="105185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1" name="TextBox 30">
              <a:extLst>
                <a:ext uri="{FF2B5EF4-FFF2-40B4-BE49-F238E27FC236}">
                  <a16:creationId xmlns:a16="http://schemas.microsoft.com/office/drawing/2014/main" id="{D8EA923B-D268-8827-7331-4B141D4D4319}"/>
                </a:ext>
              </a:extLst>
            </p:cNvPr>
            <p:cNvSpPr txBox="1"/>
            <p:nvPr/>
          </p:nvSpPr>
          <p:spPr>
            <a:xfrm flipH="1">
              <a:off x="2876836" y="2648086"/>
              <a:ext cx="323165" cy="2142873"/>
            </a:xfrm>
            <a:prstGeom prst="rect">
              <a:avLst/>
            </a:prstGeom>
            <a:noFill/>
          </p:spPr>
          <p:txBody>
            <a:bodyPr vert="vert270" wrap="square">
              <a:spAutoFit/>
            </a:bodyPr>
            <a:lstStyle/>
            <a:p>
              <a:pPr algn="ctr"/>
              <a:r>
                <a:rPr lang="en-US" sz="900" dirty="0"/>
                <a:t>Coil terminal voltage [kV]</a:t>
              </a:r>
            </a:p>
          </p:txBody>
        </p:sp>
        <p:sp>
          <p:nvSpPr>
            <p:cNvPr id="35" name="Rectangle 34">
              <a:extLst>
                <a:ext uri="{FF2B5EF4-FFF2-40B4-BE49-F238E27FC236}">
                  <a16:creationId xmlns:a16="http://schemas.microsoft.com/office/drawing/2014/main" id="{DBF323F7-5ADE-8BE8-F6C0-EB7D66E06921}"/>
                </a:ext>
              </a:extLst>
            </p:cNvPr>
            <p:cNvSpPr/>
            <p:nvPr/>
          </p:nvSpPr>
          <p:spPr>
            <a:xfrm>
              <a:off x="3467234" y="5012467"/>
              <a:ext cx="1501938" cy="1100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8" name="TextBox 37">
              <a:extLst>
                <a:ext uri="{FF2B5EF4-FFF2-40B4-BE49-F238E27FC236}">
                  <a16:creationId xmlns:a16="http://schemas.microsoft.com/office/drawing/2014/main" id="{C52673A4-9E72-20F1-6445-EEA23187B33A}"/>
                </a:ext>
              </a:extLst>
            </p:cNvPr>
            <p:cNvSpPr txBox="1"/>
            <p:nvPr/>
          </p:nvSpPr>
          <p:spPr>
            <a:xfrm flipH="1">
              <a:off x="3379714" y="4924300"/>
              <a:ext cx="1962128" cy="230832"/>
            </a:xfrm>
            <a:prstGeom prst="rect">
              <a:avLst/>
            </a:prstGeom>
            <a:noFill/>
          </p:spPr>
          <p:txBody>
            <a:bodyPr vert="horz" wrap="square">
              <a:spAutoFit/>
            </a:bodyPr>
            <a:lstStyle/>
            <a:p>
              <a:pPr algn="ctr"/>
              <a:r>
                <a:rPr lang="en-US" sz="900" dirty="0"/>
                <a:t>Time [s]</a:t>
              </a:r>
            </a:p>
          </p:txBody>
        </p:sp>
      </p:grpSp>
    </p:spTree>
    <p:extLst>
      <p:ext uri="{BB962C8B-B14F-4D97-AF65-F5344CB8AC3E}">
        <p14:creationId xmlns:p14="http://schemas.microsoft.com/office/powerpoint/2010/main" val="4262817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1C66F44-60E8-176C-2C66-207F9C2A2D76}"/>
              </a:ext>
            </a:extLst>
          </p:cNvPr>
          <p:cNvPicPr>
            <a:picLocks noChangeAspect="1"/>
          </p:cNvPicPr>
          <p:nvPr/>
        </p:nvPicPr>
        <p:blipFill rotWithShape="1">
          <a:blip r:embed="rId2">
            <a:clrChange>
              <a:clrFrom>
                <a:srgbClr val="FFFFFF"/>
              </a:clrFrom>
              <a:clrTo>
                <a:srgbClr val="FFFFFF">
                  <a:alpha val="0"/>
                </a:srgbClr>
              </a:clrTo>
            </a:clrChange>
          </a:blip>
          <a:srcRect l="2932" t="3668" r="27481" b="4482"/>
          <a:stretch/>
        </p:blipFill>
        <p:spPr>
          <a:xfrm>
            <a:off x="1188331" y="2360202"/>
            <a:ext cx="2647315" cy="2628000"/>
          </a:xfrm>
          <a:prstGeom prst="rect">
            <a:avLst/>
          </a:prstGeom>
        </p:spPr>
      </p:pic>
      <p:pic>
        <p:nvPicPr>
          <p:cNvPr id="13" name="Picture 12">
            <a:extLst>
              <a:ext uri="{FF2B5EF4-FFF2-40B4-BE49-F238E27FC236}">
                <a16:creationId xmlns:a16="http://schemas.microsoft.com/office/drawing/2014/main" id="{A12C6ABD-B43E-9B96-1461-144A408818D9}"/>
              </a:ext>
            </a:extLst>
          </p:cNvPr>
          <p:cNvPicPr>
            <a:picLocks noChangeAspect="1"/>
          </p:cNvPicPr>
          <p:nvPr/>
        </p:nvPicPr>
        <p:blipFill>
          <a:blip r:embed="rId3"/>
          <a:srcRect/>
          <a:stretch/>
        </p:blipFill>
        <p:spPr>
          <a:xfrm>
            <a:off x="1089832" y="2264951"/>
            <a:ext cx="3781466" cy="2844000"/>
          </a:xfrm>
          <a:prstGeom prst="rect">
            <a:avLst/>
          </a:prstGeom>
        </p:spPr>
      </p:pic>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en-GB" dirty="0"/>
              <a:t>Mechanical 3D analysis</a:t>
            </a:r>
            <a:endParaRPr lang="fr-FR" dirty="0"/>
          </a:p>
        </p:txBody>
      </p:sp>
      <p:sp>
        <p:nvSpPr>
          <p:cNvPr id="5" name="Espace réservé de la date 4">
            <a:extLst>
              <a:ext uri="{FF2B5EF4-FFF2-40B4-BE49-F238E27FC236}">
                <a16:creationId xmlns:a16="http://schemas.microsoft.com/office/drawing/2014/main" id="{C324008A-3E65-874E-9C20-0399971396A2}"/>
              </a:ext>
            </a:extLst>
          </p:cNvPr>
          <p:cNvSpPr>
            <a:spLocks noGrp="1"/>
          </p:cNvSpPr>
          <p:nvPr>
            <p:ph type="dt" sz="half" idx="10"/>
          </p:nvPr>
        </p:nvSpPr>
        <p:spPr/>
        <p:txBody>
          <a:bodyPr/>
          <a:lstStyle/>
          <a:p>
            <a:r>
              <a:rPr lang="en-US" cap="all" dirty="0"/>
              <a:t>Progress on the EDIPO 2 test facility</a:t>
            </a:r>
            <a:endParaRPr lang="fr-FR" dirty="0"/>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7</a:t>
            </a:fld>
            <a:endParaRPr lang="fr-FR" dirty="0"/>
          </a:p>
        </p:txBody>
      </p:sp>
      <p:sp>
        <p:nvSpPr>
          <p:cNvPr id="14" name="Espace réservé du contenu 1">
            <a:extLst>
              <a:ext uri="{FF2B5EF4-FFF2-40B4-BE49-F238E27FC236}">
                <a16:creationId xmlns:a16="http://schemas.microsoft.com/office/drawing/2014/main" id="{52AFE23D-60CE-7B46-9CEA-81D574C00EC3}"/>
              </a:ext>
            </a:extLst>
          </p:cNvPr>
          <p:cNvSpPr txBox="1">
            <a:spLocks/>
          </p:cNvSpPr>
          <p:nvPr/>
        </p:nvSpPr>
        <p:spPr>
          <a:xfrm>
            <a:off x="1013271" y="525538"/>
            <a:ext cx="7747462" cy="2139597"/>
          </a:xfrm>
          <a:prstGeom prst="rect">
            <a:avLst/>
          </a:prstGeom>
        </p:spPr>
        <p:txBody>
          <a:bodyPr vert="horz" lIns="180000" tIns="45720" rIns="91440" bIns="45720" rtlCol="0">
            <a:normAutofit/>
          </a:bodyPr>
          <a:lst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300"/>
              </a:spcBef>
            </a:pPr>
            <a:r>
              <a:rPr lang="en-US" sz="1700" dirty="0"/>
              <a:t>Coils assembled in a </a:t>
            </a:r>
            <a:r>
              <a:rPr lang="en-US" sz="1700" b="1" dirty="0"/>
              <a:t>steel casing </a:t>
            </a:r>
          </a:p>
          <a:p>
            <a:pPr>
              <a:lnSpc>
                <a:spcPct val="100000"/>
              </a:lnSpc>
              <a:spcBef>
                <a:spcPts val="300"/>
              </a:spcBef>
            </a:pPr>
            <a:r>
              <a:rPr lang="en-US" sz="1700" b="1" dirty="0"/>
              <a:t>Lorentz forces reacted by </a:t>
            </a:r>
            <a:r>
              <a:rPr lang="en-US" sz="1700" dirty="0"/>
              <a:t>the</a:t>
            </a:r>
            <a:r>
              <a:rPr lang="en-US" sz="1700" b="1" dirty="0"/>
              <a:t> casing </a:t>
            </a:r>
            <a:r>
              <a:rPr lang="en-US" sz="1700" dirty="0"/>
              <a:t>and a 30-mm-thick </a:t>
            </a:r>
            <a:r>
              <a:rPr lang="en-US" sz="1700" b="1" dirty="0"/>
              <a:t>steel shell</a:t>
            </a:r>
          </a:p>
          <a:p>
            <a:pPr>
              <a:lnSpc>
                <a:spcPct val="100000"/>
              </a:lnSpc>
              <a:spcBef>
                <a:spcPts val="300"/>
              </a:spcBef>
            </a:pPr>
            <a:r>
              <a:rPr lang="en-US" sz="1700" b="1" dirty="0"/>
              <a:t>Vertical coils are preloaded </a:t>
            </a:r>
            <a:r>
              <a:rPr lang="en-US" sz="1700" dirty="0"/>
              <a:t>to maintain stress/strain within allowable limits</a:t>
            </a:r>
          </a:p>
          <a:p>
            <a:pPr>
              <a:lnSpc>
                <a:spcPct val="100000"/>
              </a:lnSpc>
              <a:spcBef>
                <a:spcPts val="300"/>
              </a:spcBef>
            </a:pPr>
            <a:r>
              <a:rPr lang="en-US" sz="1700" dirty="0"/>
              <a:t>Side coils cannot be preloaded. During operation:</a:t>
            </a:r>
          </a:p>
          <a:p>
            <a:pPr lvl="1">
              <a:lnSpc>
                <a:spcPct val="100000"/>
              </a:lnSpc>
              <a:spcBef>
                <a:spcPts val="0"/>
              </a:spcBef>
            </a:pPr>
            <a:r>
              <a:rPr lang="en-US" sz="1500" dirty="0"/>
              <a:t>They </a:t>
            </a:r>
            <a:r>
              <a:rPr lang="en-US" sz="1500" b="1" dirty="0"/>
              <a:t>detach from the poles</a:t>
            </a:r>
            <a:endParaRPr lang="en-US" sz="1500" dirty="0"/>
          </a:p>
          <a:p>
            <a:pPr lvl="1">
              <a:lnSpc>
                <a:spcPct val="100000"/>
              </a:lnSpc>
              <a:spcBef>
                <a:spcPts val="0"/>
              </a:spcBef>
            </a:pPr>
            <a:r>
              <a:rPr lang="en-US" sz="1500" dirty="0"/>
              <a:t>The </a:t>
            </a:r>
            <a:r>
              <a:rPr lang="en-US" sz="1500" b="1" dirty="0"/>
              <a:t>test well </a:t>
            </a:r>
            <a:r>
              <a:rPr lang="en-US" sz="1500" dirty="0"/>
              <a:t>is </a:t>
            </a:r>
            <a:r>
              <a:rPr lang="en-US" sz="1500" b="1" dirty="0"/>
              <a:t>stress-free</a:t>
            </a:r>
            <a:endParaRPr lang="en-US" sz="1700" b="1" dirty="0"/>
          </a:p>
        </p:txBody>
      </p:sp>
      <p:sp>
        <p:nvSpPr>
          <p:cNvPr id="11" name="TextBox 10">
            <a:extLst>
              <a:ext uri="{FF2B5EF4-FFF2-40B4-BE49-F238E27FC236}">
                <a16:creationId xmlns:a16="http://schemas.microsoft.com/office/drawing/2014/main" id="{740CF56D-0992-15AA-E1B1-2A1832240A0B}"/>
              </a:ext>
            </a:extLst>
          </p:cNvPr>
          <p:cNvSpPr txBox="1"/>
          <p:nvPr/>
        </p:nvSpPr>
        <p:spPr>
          <a:xfrm>
            <a:off x="625178" y="2293120"/>
            <a:ext cx="392415" cy="2535309"/>
          </a:xfrm>
          <a:prstGeom prst="rect">
            <a:avLst/>
          </a:prstGeom>
          <a:noFill/>
        </p:spPr>
        <p:txBody>
          <a:bodyPr vert="vert270" wrap="none" rtlCol="0">
            <a:spAutoFit/>
          </a:bodyPr>
          <a:lstStyle/>
          <a:p>
            <a:r>
              <a:rPr lang="es-ES" b="1" dirty="0" err="1"/>
              <a:t>Deformation</a:t>
            </a:r>
            <a:r>
              <a:rPr lang="es-ES" b="1" dirty="0"/>
              <a:t> </a:t>
            </a:r>
            <a:r>
              <a:rPr lang="es-ES" b="1" dirty="0" err="1"/>
              <a:t>during</a:t>
            </a:r>
            <a:r>
              <a:rPr lang="es-ES" b="1" dirty="0"/>
              <a:t> </a:t>
            </a:r>
            <a:r>
              <a:rPr lang="es-ES" b="1" dirty="0" err="1"/>
              <a:t>operation</a:t>
            </a:r>
            <a:endParaRPr lang="en-US" b="1" dirty="0"/>
          </a:p>
        </p:txBody>
      </p:sp>
      <p:pic>
        <p:nvPicPr>
          <p:cNvPr id="12" name="Picture 11">
            <a:extLst>
              <a:ext uri="{FF2B5EF4-FFF2-40B4-BE49-F238E27FC236}">
                <a16:creationId xmlns:a16="http://schemas.microsoft.com/office/drawing/2014/main" id="{06AC5335-6D73-7914-9514-3E522E96D0D6}"/>
              </a:ext>
            </a:extLst>
          </p:cNvPr>
          <p:cNvPicPr>
            <a:picLocks noChangeAspect="1"/>
          </p:cNvPicPr>
          <p:nvPr/>
        </p:nvPicPr>
        <p:blipFill>
          <a:blip r:embed="rId4"/>
          <a:srcRect/>
          <a:stretch/>
        </p:blipFill>
        <p:spPr>
          <a:xfrm>
            <a:off x="5235294" y="2264952"/>
            <a:ext cx="3781466" cy="2844000"/>
          </a:xfrm>
          <a:prstGeom prst="rect">
            <a:avLst/>
          </a:prstGeom>
        </p:spPr>
      </p:pic>
      <p:sp>
        <p:nvSpPr>
          <p:cNvPr id="3" name="TextBox 2">
            <a:extLst>
              <a:ext uri="{FF2B5EF4-FFF2-40B4-BE49-F238E27FC236}">
                <a16:creationId xmlns:a16="http://schemas.microsoft.com/office/drawing/2014/main" id="{3F84CBEB-D9BE-AFAF-3331-38B66E8FC7E5}"/>
              </a:ext>
            </a:extLst>
          </p:cNvPr>
          <p:cNvSpPr txBox="1"/>
          <p:nvPr/>
        </p:nvSpPr>
        <p:spPr>
          <a:xfrm>
            <a:off x="5277129" y="4928056"/>
            <a:ext cx="1377300" cy="215444"/>
          </a:xfrm>
          <a:prstGeom prst="rect">
            <a:avLst/>
          </a:prstGeom>
          <a:solidFill>
            <a:schemeClr val="bg1"/>
          </a:solidFill>
        </p:spPr>
        <p:txBody>
          <a:bodyPr wrap="none" rtlCol="0">
            <a:spAutoFit/>
          </a:bodyPr>
          <a:lstStyle/>
          <a:p>
            <a:r>
              <a:rPr lang="es-ES" sz="800" dirty="0"/>
              <a:t>Longitudinal </a:t>
            </a:r>
            <a:r>
              <a:rPr lang="es-ES" sz="800" dirty="0" err="1"/>
              <a:t>cross-section</a:t>
            </a:r>
            <a:endParaRPr lang="de-CH" sz="800" dirty="0"/>
          </a:p>
        </p:txBody>
      </p:sp>
      <p:sp>
        <p:nvSpPr>
          <p:cNvPr id="8" name="TextBox 7">
            <a:extLst>
              <a:ext uri="{FF2B5EF4-FFF2-40B4-BE49-F238E27FC236}">
                <a16:creationId xmlns:a16="http://schemas.microsoft.com/office/drawing/2014/main" id="{F1DF0094-346F-513E-DC0E-0350BC259917}"/>
              </a:ext>
            </a:extLst>
          </p:cNvPr>
          <p:cNvSpPr txBox="1"/>
          <p:nvPr/>
        </p:nvSpPr>
        <p:spPr>
          <a:xfrm>
            <a:off x="821385" y="4931663"/>
            <a:ext cx="1389259" cy="215444"/>
          </a:xfrm>
          <a:prstGeom prst="rect">
            <a:avLst/>
          </a:prstGeom>
          <a:solidFill>
            <a:schemeClr val="bg1"/>
          </a:solidFill>
        </p:spPr>
        <p:txBody>
          <a:bodyPr wrap="square" rtlCol="0">
            <a:spAutoFit/>
          </a:bodyPr>
          <a:lstStyle/>
          <a:p>
            <a:r>
              <a:rPr lang="es-ES" sz="800" dirty="0"/>
              <a:t>Transversal </a:t>
            </a:r>
            <a:r>
              <a:rPr lang="es-ES" sz="800" dirty="0" err="1"/>
              <a:t>cross-section</a:t>
            </a:r>
            <a:endParaRPr lang="de-CH" sz="800" dirty="0"/>
          </a:p>
        </p:txBody>
      </p:sp>
    </p:spTree>
    <p:extLst>
      <p:ext uri="{BB962C8B-B14F-4D97-AF65-F5344CB8AC3E}">
        <p14:creationId xmlns:p14="http://schemas.microsoft.com/office/powerpoint/2010/main" val="1110731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en-GB" dirty="0"/>
              <a:t>Mechanical 3D analysis</a:t>
            </a:r>
            <a:endParaRPr lang="fr-FR" dirty="0"/>
          </a:p>
        </p:txBody>
      </p:sp>
      <p:sp>
        <p:nvSpPr>
          <p:cNvPr id="5" name="Espace réservé de la date 4">
            <a:extLst>
              <a:ext uri="{FF2B5EF4-FFF2-40B4-BE49-F238E27FC236}">
                <a16:creationId xmlns:a16="http://schemas.microsoft.com/office/drawing/2014/main" id="{C324008A-3E65-874E-9C20-0399971396A2}"/>
              </a:ext>
            </a:extLst>
          </p:cNvPr>
          <p:cNvSpPr>
            <a:spLocks noGrp="1"/>
          </p:cNvSpPr>
          <p:nvPr>
            <p:ph type="dt" sz="half" idx="10"/>
          </p:nvPr>
        </p:nvSpPr>
        <p:spPr/>
        <p:txBody>
          <a:bodyPr/>
          <a:lstStyle/>
          <a:p>
            <a:r>
              <a:rPr lang="en-US" cap="all" dirty="0"/>
              <a:t>Progress on the EDIPO 2 test facility</a:t>
            </a:r>
            <a:endParaRPr lang="fr-FR" dirty="0"/>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8</a:t>
            </a:fld>
            <a:endParaRPr lang="fr-FR" dirty="0"/>
          </a:p>
        </p:txBody>
      </p:sp>
      <p:sp>
        <p:nvSpPr>
          <p:cNvPr id="25" name="Espace réservé du contenu 1">
            <a:extLst>
              <a:ext uri="{FF2B5EF4-FFF2-40B4-BE49-F238E27FC236}">
                <a16:creationId xmlns:a16="http://schemas.microsoft.com/office/drawing/2014/main" id="{52AFE23D-60CE-7B46-9CEA-81D574C00EC3}"/>
              </a:ext>
            </a:extLst>
          </p:cNvPr>
          <p:cNvSpPr txBox="1">
            <a:spLocks/>
          </p:cNvSpPr>
          <p:nvPr/>
        </p:nvSpPr>
        <p:spPr>
          <a:xfrm>
            <a:off x="802313" y="821278"/>
            <a:ext cx="3596103" cy="2163713"/>
          </a:xfrm>
          <a:prstGeom prst="rect">
            <a:avLst/>
          </a:prstGeom>
        </p:spPr>
        <p:txBody>
          <a:bodyPr vert="horz" lIns="180000" tIns="45720" rIns="91440" bIns="45720" rtlCol="0">
            <a:normAutofit/>
          </a:bodyPr>
          <a:lst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200"/>
              </a:spcBef>
            </a:pPr>
            <a:endParaRPr lang="de-CH" sz="1400" dirty="0"/>
          </a:p>
        </p:txBody>
      </p:sp>
      <p:pic>
        <p:nvPicPr>
          <p:cNvPr id="8" name="Picture 7">
            <a:extLst>
              <a:ext uri="{FF2B5EF4-FFF2-40B4-BE49-F238E27FC236}">
                <a16:creationId xmlns:a16="http://schemas.microsoft.com/office/drawing/2014/main" id="{D0461A03-C157-F432-37E4-FF04F7553B54}"/>
              </a:ext>
            </a:extLst>
          </p:cNvPr>
          <p:cNvPicPr>
            <a:picLocks noChangeAspect="1"/>
          </p:cNvPicPr>
          <p:nvPr/>
        </p:nvPicPr>
        <p:blipFill rotWithShape="1">
          <a:blip r:embed="rId2"/>
          <a:srcRect b="8654"/>
          <a:stretch/>
        </p:blipFill>
        <p:spPr>
          <a:xfrm>
            <a:off x="5579420" y="2816564"/>
            <a:ext cx="3039530" cy="2088177"/>
          </a:xfrm>
          <a:prstGeom prst="rect">
            <a:avLst/>
          </a:prstGeom>
        </p:spPr>
      </p:pic>
      <p:pic>
        <p:nvPicPr>
          <p:cNvPr id="9" name="Picture 8">
            <a:extLst>
              <a:ext uri="{FF2B5EF4-FFF2-40B4-BE49-F238E27FC236}">
                <a16:creationId xmlns:a16="http://schemas.microsoft.com/office/drawing/2014/main" id="{CC9C3EC5-8232-B758-1478-793B593E9D1D}"/>
              </a:ext>
            </a:extLst>
          </p:cNvPr>
          <p:cNvPicPr>
            <a:picLocks noChangeAspect="1"/>
          </p:cNvPicPr>
          <p:nvPr/>
        </p:nvPicPr>
        <p:blipFill rotWithShape="1">
          <a:blip r:embed="rId3"/>
          <a:srcRect b="9848"/>
          <a:stretch/>
        </p:blipFill>
        <p:spPr>
          <a:xfrm>
            <a:off x="1706056" y="2843859"/>
            <a:ext cx="3039530" cy="2060882"/>
          </a:xfrm>
          <a:prstGeom prst="rect">
            <a:avLst/>
          </a:prstGeom>
        </p:spPr>
      </p:pic>
      <p:pic>
        <p:nvPicPr>
          <p:cNvPr id="11" name="Picture 10">
            <a:extLst>
              <a:ext uri="{FF2B5EF4-FFF2-40B4-BE49-F238E27FC236}">
                <a16:creationId xmlns:a16="http://schemas.microsoft.com/office/drawing/2014/main" id="{254EB9B7-096D-27B5-7F83-AB613B096E45}"/>
              </a:ext>
            </a:extLst>
          </p:cNvPr>
          <p:cNvPicPr>
            <a:picLocks noChangeAspect="1"/>
          </p:cNvPicPr>
          <p:nvPr/>
        </p:nvPicPr>
        <p:blipFill rotWithShape="1">
          <a:blip r:embed="rId4"/>
          <a:srcRect b="15163"/>
          <a:stretch/>
        </p:blipFill>
        <p:spPr>
          <a:xfrm>
            <a:off x="5579420" y="546044"/>
            <a:ext cx="3039530" cy="1939381"/>
          </a:xfrm>
          <a:prstGeom prst="rect">
            <a:avLst/>
          </a:prstGeom>
        </p:spPr>
      </p:pic>
      <p:pic>
        <p:nvPicPr>
          <p:cNvPr id="12" name="Picture 11">
            <a:extLst>
              <a:ext uri="{FF2B5EF4-FFF2-40B4-BE49-F238E27FC236}">
                <a16:creationId xmlns:a16="http://schemas.microsoft.com/office/drawing/2014/main" id="{622ED21C-3458-6CA2-8F4C-93846195BF8A}"/>
              </a:ext>
            </a:extLst>
          </p:cNvPr>
          <p:cNvPicPr>
            <a:picLocks noChangeAspect="1"/>
          </p:cNvPicPr>
          <p:nvPr/>
        </p:nvPicPr>
        <p:blipFill rotWithShape="1">
          <a:blip r:embed="rId5"/>
          <a:srcRect b="16276"/>
          <a:stretch/>
        </p:blipFill>
        <p:spPr>
          <a:xfrm>
            <a:off x="1706056" y="571503"/>
            <a:ext cx="3039530" cy="1913922"/>
          </a:xfrm>
          <a:prstGeom prst="rect">
            <a:avLst/>
          </a:prstGeom>
        </p:spPr>
      </p:pic>
      <p:sp>
        <p:nvSpPr>
          <p:cNvPr id="14" name="TextBox 13">
            <a:extLst>
              <a:ext uri="{FF2B5EF4-FFF2-40B4-BE49-F238E27FC236}">
                <a16:creationId xmlns:a16="http://schemas.microsoft.com/office/drawing/2014/main" id="{3DA13486-3B64-3560-30D6-1CA8AB693B44}"/>
              </a:ext>
            </a:extLst>
          </p:cNvPr>
          <p:cNvSpPr txBox="1"/>
          <p:nvPr/>
        </p:nvSpPr>
        <p:spPr>
          <a:xfrm>
            <a:off x="5806122" y="546044"/>
            <a:ext cx="2018997" cy="276999"/>
          </a:xfrm>
          <a:prstGeom prst="rect">
            <a:avLst/>
          </a:prstGeom>
          <a:noFill/>
        </p:spPr>
        <p:txBody>
          <a:bodyPr vert="horz" wrap="square" rtlCol="0">
            <a:spAutoFit/>
          </a:bodyPr>
          <a:lstStyle/>
          <a:p>
            <a:pPr algn="ctr"/>
            <a:r>
              <a:rPr lang="es-ES" sz="1200" b="1" dirty="0"/>
              <a:t>Vertical </a:t>
            </a:r>
            <a:r>
              <a:rPr lang="es-ES" sz="1200" b="1" dirty="0" err="1"/>
              <a:t>coils</a:t>
            </a:r>
            <a:r>
              <a:rPr lang="es-ES" sz="1200" b="1" dirty="0"/>
              <a:t> at B = 15 T</a:t>
            </a:r>
            <a:endParaRPr lang="en-US" sz="1200" b="1" dirty="0"/>
          </a:p>
        </p:txBody>
      </p:sp>
      <p:sp>
        <p:nvSpPr>
          <p:cNvPr id="15" name="TextBox 14">
            <a:extLst>
              <a:ext uri="{FF2B5EF4-FFF2-40B4-BE49-F238E27FC236}">
                <a16:creationId xmlns:a16="http://schemas.microsoft.com/office/drawing/2014/main" id="{97ACF045-EFB7-B1EE-C51D-D4158E70A973}"/>
              </a:ext>
            </a:extLst>
          </p:cNvPr>
          <p:cNvSpPr txBox="1"/>
          <p:nvPr/>
        </p:nvSpPr>
        <p:spPr>
          <a:xfrm>
            <a:off x="1737441" y="546043"/>
            <a:ext cx="2018997" cy="276999"/>
          </a:xfrm>
          <a:prstGeom prst="rect">
            <a:avLst/>
          </a:prstGeom>
          <a:noFill/>
        </p:spPr>
        <p:txBody>
          <a:bodyPr vert="horz" wrap="square" rtlCol="0">
            <a:spAutoFit/>
          </a:bodyPr>
          <a:lstStyle/>
          <a:p>
            <a:pPr algn="ctr"/>
            <a:r>
              <a:rPr lang="es-ES" sz="1200" b="1" dirty="0" err="1"/>
              <a:t>Side</a:t>
            </a:r>
            <a:r>
              <a:rPr lang="es-ES" sz="1200" b="1" dirty="0"/>
              <a:t> </a:t>
            </a:r>
            <a:r>
              <a:rPr lang="es-ES" sz="1200" b="1" dirty="0" err="1"/>
              <a:t>coils</a:t>
            </a:r>
            <a:r>
              <a:rPr lang="es-ES" sz="1200" b="1" dirty="0"/>
              <a:t> at B = 15 T</a:t>
            </a:r>
            <a:endParaRPr lang="en-US" sz="1200" b="1" dirty="0"/>
          </a:p>
        </p:txBody>
      </p:sp>
      <p:sp>
        <p:nvSpPr>
          <p:cNvPr id="16" name="TextBox 15">
            <a:extLst>
              <a:ext uri="{FF2B5EF4-FFF2-40B4-BE49-F238E27FC236}">
                <a16:creationId xmlns:a16="http://schemas.microsoft.com/office/drawing/2014/main" id="{B894C7F8-8CD5-38BC-4176-1406E74E0F02}"/>
              </a:ext>
            </a:extLst>
          </p:cNvPr>
          <p:cNvSpPr txBox="1"/>
          <p:nvPr/>
        </p:nvSpPr>
        <p:spPr>
          <a:xfrm>
            <a:off x="5302159" y="968108"/>
            <a:ext cx="369332" cy="1414811"/>
          </a:xfrm>
          <a:prstGeom prst="rect">
            <a:avLst/>
          </a:prstGeom>
          <a:noFill/>
        </p:spPr>
        <p:txBody>
          <a:bodyPr vert="vert270"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dirty="0"/>
              <a:t>von Misses stress</a:t>
            </a:r>
            <a:endParaRPr lang="en-US" sz="1200" b="1" dirty="0">
              <a:latin typeface="+mn-lt"/>
            </a:endParaRPr>
          </a:p>
        </p:txBody>
      </p:sp>
      <p:sp>
        <p:nvSpPr>
          <p:cNvPr id="17" name="TextBox 16">
            <a:extLst>
              <a:ext uri="{FF2B5EF4-FFF2-40B4-BE49-F238E27FC236}">
                <a16:creationId xmlns:a16="http://schemas.microsoft.com/office/drawing/2014/main" id="{5F1A980D-8D74-DC6D-FC49-9A355FFFC887}"/>
              </a:ext>
            </a:extLst>
          </p:cNvPr>
          <p:cNvSpPr txBox="1"/>
          <p:nvPr/>
        </p:nvSpPr>
        <p:spPr>
          <a:xfrm>
            <a:off x="1315529" y="968107"/>
            <a:ext cx="369332" cy="1414811"/>
          </a:xfrm>
          <a:prstGeom prst="rect">
            <a:avLst/>
          </a:prstGeom>
          <a:noFill/>
        </p:spPr>
        <p:txBody>
          <a:bodyPr vert="vert270"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dirty="0"/>
              <a:t>von Misses stress</a:t>
            </a:r>
            <a:endParaRPr lang="en-US" sz="1200" b="1" dirty="0">
              <a:latin typeface="+mn-lt"/>
            </a:endParaRPr>
          </a:p>
        </p:txBody>
      </p:sp>
      <p:sp>
        <p:nvSpPr>
          <p:cNvPr id="18" name="TextBox 17">
            <a:extLst>
              <a:ext uri="{FF2B5EF4-FFF2-40B4-BE49-F238E27FC236}">
                <a16:creationId xmlns:a16="http://schemas.microsoft.com/office/drawing/2014/main" id="{A124BBA3-6E2B-0122-AA3C-014B64E832E7}"/>
              </a:ext>
            </a:extLst>
          </p:cNvPr>
          <p:cNvSpPr txBox="1"/>
          <p:nvPr/>
        </p:nvSpPr>
        <p:spPr>
          <a:xfrm>
            <a:off x="5304431" y="3343426"/>
            <a:ext cx="369332" cy="1482137"/>
          </a:xfrm>
          <a:prstGeom prst="rect">
            <a:avLst/>
          </a:prstGeom>
          <a:noFill/>
        </p:spPr>
        <p:txBody>
          <a:bodyPr vert="vert270"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dirty="0">
                <a:latin typeface="+mn-lt"/>
              </a:rPr>
              <a:t>Longitudinal stra</a:t>
            </a:r>
            <a:r>
              <a:rPr lang="en-US" sz="1200" b="1" dirty="0"/>
              <a:t>in</a:t>
            </a:r>
            <a:endParaRPr lang="en-US" sz="1200" b="1" dirty="0">
              <a:latin typeface="+mn-lt"/>
            </a:endParaRPr>
          </a:p>
        </p:txBody>
      </p:sp>
      <p:sp>
        <p:nvSpPr>
          <p:cNvPr id="19" name="TextBox 18">
            <a:extLst>
              <a:ext uri="{FF2B5EF4-FFF2-40B4-BE49-F238E27FC236}">
                <a16:creationId xmlns:a16="http://schemas.microsoft.com/office/drawing/2014/main" id="{843552B6-3B1A-DD21-ED2D-A74C70C789F7}"/>
              </a:ext>
            </a:extLst>
          </p:cNvPr>
          <p:cNvSpPr txBox="1"/>
          <p:nvPr/>
        </p:nvSpPr>
        <p:spPr>
          <a:xfrm>
            <a:off x="1317801" y="3343425"/>
            <a:ext cx="369332" cy="1482137"/>
          </a:xfrm>
          <a:prstGeom prst="rect">
            <a:avLst/>
          </a:prstGeom>
          <a:noFill/>
        </p:spPr>
        <p:txBody>
          <a:bodyPr vert="vert270" wrap="non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US" sz="1200" b="1" dirty="0">
                <a:latin typeface="+mn-lt"/>
              </a:rPr>
              <a:t>Longitudinal stra</a:t>
            </a:r>
            <a:r>
              <a:rPr lang="en-US" sz="1200" b="1" dirty="0"/>
              <a:t>in</a:t>
            </a:r>
            <a:endParaRPr lang="en-US" sz="1200" b="1" dirty="0">
              <a:latin typeface="+mn-lt"/>
            </a:endParaRPr>
          </a:p>
        </p:txBody>
      </p:sp>
      <p:sp>
        <p:nvSpPr>
          <p:cNvPr id="21" name="TextBox 20">
            <a:extLst>
              <a:ext uri="{FF2B5EF4-FFF2-40B4-BE49-F238E27FC236}">
                <a16:creationId xmlns:a16="http://schemas.microsoft.com/office/drawing/2014/main" id="{2356D655-F414-CA07-B55F-CAB95BB804B7}"/>
              </a:ext>
            </a:extLst>
          </p:cNvPr>
          <p:cNvSpPr txBox="1"/>
          <p:nvPr/>
        </p:nvSpPr>
        <p:spPr>
          <a:xfrm>
            <a:off x="6383866" y="4890207"/>
            <a:ext cx="2762871" cy="246221"/>
          </a:xfrm>
          <a:prstGeom prst="rect">
            <a:avLst/>
          </a:prstGeom>
          <a:noFill/>
        </p:spPr>
        <p:txBody>
          <a:bodyPr wrap="square">
            <a:spAutoFit/>
          </a:bodyPr>
          <a:lstStyle/>
          <a:p>
            <a:r>
              <a:rPr lang="de-CH" sz="1000" b="1" dirty="0"/>
              <a:t>https://doi.org/10.1109/TASC.2025.3526109</a:t>
            </a:r>
          </a:p>
        </p:txBody>
      </p:sp>
      <p:sp>
        <p:nvSpPr>
          <p:cNvPr id="3" name="TextBox 2">
            <a:extLst>
              <a:ext uri="{FF2B5EF4-FFF2-40B4-BE49-F238E27FC236}">
                <a16:creationId xmlns:a16="http://schemas.microsoft.com/office/drawing/2014/main" id="{E4607F05-9A85-4855-9D8B-012CEE787A54}"/>
              </a:ext>
            </a:extLst>
          </p:cNvPr>
          <p:cNvSpPr txBox="1"/>
          <p:nvPr/>
        </p:nvSpPr>
        <p:spPr>
          <a:xfrm>
            <a:off x="1818537" y="3062055"/>
            <a:ext cx="2192215" cy="246221"/>
          </a:xfrm>
          <a:prstGeom prst="rect">
            <a:avLst/>
          </a:prstGeom>
          <a:noFill/>
        </p:spPr>
        <p:txBody>
          <a:bodyPr wrap="square">
            <a:spAutoFit/>
          </a:bodyPr>
          <a:lstStyle/>
          <a:p>
            <a:pPr marL="0" lvl="2">
              <a:lnSpc>
                <a:spcPct val="100000"/>
              </a:lnSpc>
              <a:spcBef>
                <a:spcPts val="300"/>
              </a:spcBef>
            </a:pPr>
            <a:r>
              <a:rPr lang="en-US" sz="1000" dirty="0" err="1"/>
              <a:t>ε</a:t>
            </a:r>
            <a:r>
              <a:rPr lang="en-US" sz="1000" baseline="-25000" dirty="0" err="1"/>
              <a:t>L</a:t>
            </a:r>
            <a:r>
              <a:rPr lang="en-US" sz="1000" dirty="0"/>
              <a:t> ranging from -0.04 and +0.08%.</a:t>
            </a:r>
          </a:p>
        </p:txBody>
      </p:sp>
      <p:sp>
        <p:nvSpPr>
          <p:cNvPr id="13" name="TextBox 12">
            <a:extLst>
              <a:ext uri="{FF2B5EF4-FFF2-40B4-BE49-F238E27FC236}">
                <a16:creationId xmlns:a16="http://schemas.microsoft.com/office/drawing/2014/main" id="{328E0D07-2B04-E247-F097-21825DEAC091}"/>
              </a:ext>
            </a:extLst>
          </p:cNvPr>
          <p:cNvSpPr txBox="1"/>
          <p:nvPr/>
        </p:nvSpPr>
        <p:spPr>
          <a:xfrm>
            <a:off x="2860431" y="1001181"/>
            <a:ext cx="978877" cy="246221"/>
          </a:xfrm>
          <a:prstGeom prst="rect">
            <a:avLst/>
          </a:prstGeom>
          <a:noFill/>
        </p:spPr>
        <p:txBody>
          <a:bodyPr wrap="square">
            <a:spAutoFit/>
          </a:bodyPr>
          <a:lstStyle/>
          <a:p>
            <a:pPr marL="0" lvl="2">
              <a:lnSpc>
                <a:spcPct val="100000"/>
              </a:lnSpc>
              <a:spcBef>
                <a:spcPts val="300"/>
              </a:spcBef>
            </a:pPr>
            <a:r>
              <a:rPr lang="en-US" sz="1000" dirty="0" err="1"/>
              <a:t>σ</a:t>
            </a:r>
            <a:r>
              <a:rPr lang="en-US" sz="1000" baseline="-25000" dirty="0" err="1"/>
              <a:t>eq</a:t>
            </a:r>
            <a:r>
              <a:rPr lang="en-US" sz="1000" dirty="0"/>
              <a:t> ≤ 78 MPa</a:t>
            </a:r>
          </a:p>
        </p:txBody>
      </p:sp>
      <p:sp>
        <p:nvSpPr>
          <p:cNvPr id="20" name="TextBox 19">
            <a:extLst>
              <a:ext uri="{FF2B5EF4-FFF2-40B4-BE49-F238E27FC236}">
                <a16:creationId xmlns:a16="http://schemas.microsoft.com/office/drawing/2014/main" id="{1D15E454-91FB-D053-98E0-2D776CB2DDCF}"/>
              </a:ext>
            </a:extLst>
          </p:cNvPr>
          <p:cNvSpPr txBox="1"/>
          <p:nvPr/>
        </p:nvSpPr>
        <p:spPr>
          <a:xfrm>
            <a:off x="6846242" y="978688"/>
            <a:ext cx="1066835" cy="246221"/>
          </a:xfrm>
          <a:prstGeom prst="rect">
            <a:avLst/>
          </a:prstGeom>
          <a:noFill/>
        </p:spPr>
        <p:txBody>
          <a:bodyPr wrap="square">
            <a:spAutoFit/>
          </a:bodyPr>
          <a:lstStyle/>
          <a:p>
            <a:pPr marL="0" lvl="2">
              <a:lnSpc>
                <a:spcPct val="100000"/>
              </a:lnSpc>
              <a:spcBef>
                <a:spcPts val="300"/>
              </a:spcBef>
            </a:pPr>
            <a:r>
              <a:rPr lang="en-US" sz="1000" dirty="0" err="1"/>
              <a:t>σ</a:t>
            </a:r>
            <a:r>
              <a:rPr lang="en-US" sz="1000" baseline="-25000" dirty="0" err="1"/>
              <a:t>eq</a:t>
            </a:r>
            <a:r>
              <a:rPr lang="en-US" sz="1000" dirty="0"/>
              <a:t> ≤ 136 MPa</a:t>
            </a:r>
          </a:p>
        </p:txBody>
      </p:sp>
      <p:sp>
        <p:nvSpPr>
          <p:cNvPr id="22" name="TextBox 21">
            <a:extLst>
              <a:ext uri="{FF2B5EF4-FFF2-40B4-BE49-F238E27FC236}">
                <a16:creationId xmlns:a16="http://schemas.microsoft.com/office/drawing/2014/main" id="{EEFD52A9-0000-6E60-C220-8DAE8EEFB9DD}"/>
              </a:ext>
            </a:extLst>
          </p:cNvPr>
          <p:cNvSpPr txBox="1"/>
          <p:nvPr/>
        </p:nvSpPr>
        <p:spPr>
          <a:xfrm>
            <a:off x="5779675" y="3058525"/>
            <a:ext cx="2192215" cy="246221"/>
          </a:xfrm>
          <a:prstGeom prst="rect">
            <a:avLst/>
          </a:prstGeom>
          <a:noFill/>
        </p:spPr>
        <p:txBody>
          <a:bodyPr wrap="square">
            <a:spAutoFit/>
          </a:bodyPr>
          <a:lstStyle/>
          <a:p>
            <a:pPr marL="0" lvl="2">
              <a:lnSpc>
                <a:spcPct val="100000"/>
              </a:lnSpc>
              <a:spcBef>
                <a:spcPts val="300"/>
              </a:spcBef>
            </a:pPr>
            <a:r>
              <a:rPr lang="en-US" sz="1000" dirty="0" err="1"/>
              <a:t>ε</a:t>
            </a:r>
            <a:r>
              <a:rPr lang="en-US" sz="1000" baseline="-25000" dirty="0" err="1"/>
              <a:t>L</a:t>
            </a:r>
            <a:r>
              <a:rPr lang="en-US" sz="1000" dirty="0"/>
              <a:t> ranging from -0.2 and +0.16%.</a:t>
            </a:r>
          </a:p>
        </p:txBody>
      </p:sp>
      <p:sp>
        <p:nvSpPr>
          <p:cNvPr id="2" name="TextBox 1">
            <a:extLst>
              <a:ext uri="{FF2B5EF4-FFF2-40B4-BE49-F238E27FC236}">
                <a16:creationId xmlns:a16="http://schemas.microsoft.com/office/drawing/2014/main" id="{58F50E6C-5382-3AF0-06D3-0DA8C5C7B9D2}"/>
              </a:ext>
            </a:extLst>
          </p:cNvPr>
          <p:cNvSpPr txBox="1"/>
          <p:nvPr/>
        </p:nvSpPr>
        <p:spPr>
          <a:xfrm>
            <a:off x="1670692" y="4882342"/>
            <a:ext cx="2847520" cy="246221"/>
          </a:xfrm>
          <a:prstGeom prst="rect">
            <a:avLst/>
          </a:prstGeom>
          <a:noFill/>
        </p:spPr>
        <p:txBody>
          <a:bodyPr wrap="square">
            <a:spAutoFit/>
          </a:bodyPr>
          <a:lstStyle/>
          <a:p>
            <a:r>
              <a:rPr lang="en-GB" sz="1000" b="1" dirty="0"/>
              <a:t> (Poster by X. Sarasola, </a:t>
            </a:r>
            <a:r>
              <a:rPr lang="de-CH" sz="1000" b="1" dirty="0"/>
              <a:t>Sat-Mo-Po.03-03</a:t>
            </a:r>
            <a:r>
              <a:rPr lang="en-GB" sz="1000" b="1" dirty="0"/>
              <a:t>)</a:t>
            </a:r>
            <a:endParaRPr lang="en-US" sz="1000" b="1" dirty="0"/>
          </a:p>
        </p:txBody>
      </p:sp>
    </p:spTree>
    <p:extLst>
      <p:ext uri="{BB962C8B-B14F-4D97-AF65-F5344CB8AC3E}">
        <p14:creationId xmlns:p14="http://schemas.microsoft.com/office/powerpoint/2010/main" val="36826279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3"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79D1C64-CD19-AA4B-817D-F79D071C3AE9}"/>
              </a:ext>
            </a:extLst>
          </p:cNvPr>
          <p:cNvSpPr>
            <a:spLocks noGrp="1"/>
          </p:cNvSpPr>
          <p:nvPr>
            <p:ph type="title"/>
          </p:nvPr>
        </p:nvSpPr>
        <p:spPr>
          <a:xfrm>
            <a:off x="904875" y="131033"/>
            <a:ext cx="7796302" cy="490070"/>
          </a:xfrm>
        </p:spPr>
        <p:txBody>
          <a:bodyPr>
            <a:normAutofit/>
          </a:bodyPr>
          <a:lstStyle/>
          <a:p>
            <a:r>
              <a:rPr lang="en-US" dirty="0"/>
              <a:t>Magnet R&amp;D activities and manufacturing design </a:t>
            </a:r>
          </a:p>
        </p:txBody>
      </p:sp>
      <p:sp>
        <p:nvSpPr>
          <p:cNvPr id="6" name="Espace réservé du pied de page 5">
            <a:extLst>
              <a:ext uri="{FF2B5EF4-FFF2-40B4-BE49-F238E27FC236}">
                <a16:creationId xmlns:a16="http://schemas.microsoft.com/office/drawing/2014/main" id="{B9CCA007-3A47-7243-9437-C34205C95880}"/>
              </a:ext>
            </a:extLst>
          </p:cNvPr>
          <p:cNvSpPr>
            <a:spLocks noGrp="1"/>
          </p:cNvSpPr>
          <p:nvPr>
            <p:ph type="ftr" sz="quarter" idx="11"/>
          </p:nvPr>
        </p:nvSpPr>
        <p:spPr/>
        <p:txBody>
          <a:bodyPr/>
          <a:lstStyle/>
          <a:p>
            <a:r>
              <a:rPr lang="fr-FR" dirty="0"/>
              <a:t>X. Sarasola </a:t>
            </a:r>
          </a:p>
        </p:txBody>
      </p:sp>
      <p:sp>
        <p:nvSpPr>
          <p:cNvPr id="7" name="Espace réservé du numéro de diapositive 6">
            <a:extLst>
              <a:ext uri="{FF2B5EF4-FFF2-40B4-BE49-F238E27FC236}">
                <a16:creationId xmlns:a16="http://schemas.microsoft.com/office/drawing/2014/main" id="{BC5F934A-4020-4241-99D9-A04E97C6D20B}"/>
              </a:ext>
            </a:extLst>
          </p:cNvPr>
          <p:cNvSpPr>
            <a:spLocks noGrp="1"/>
          </p:cNvSpPr>
          <p:nvPr>
            <p:ph type="sldNum" sz="quarter" idx="12"/>
          </p:nvPr>
        </p:nvSpPr>
        <p:spPr/>
        <p:txBody>
          <a:bodyPr/>
          <a:lstStyle/>
          <a:p>
            <a:fld id="{E1E1CD7C-2161-7D43-862E-CE4C333CD873}" type="slidenum">
              <a:rPr lang="fr-FR" smtClean="0"/>
              <a:pPr/>
              <a:t>9</a:t>
            </a:fld>
            <a:endParaRPr lang="fr-FR" dirty="0"/>
          </a:p>
        </p:txBody>
      </p:sp>
      <p:sp>
        <p:nvSpPr>
          <p:cNvPr id="25" name="Espace réservé du contenu 1">
            <a:extLst>
              <a:ext uri="{FF2B5EF4-FFF2-40B4-BE49-F238E27FC236}">
                <a16:creationId xmlns:a16="http://schemas.microsoft.com/office/drawing/2014/main" id="{52AFE23D-60CE-7B46-9CEA-81D574C00EC3}"/>
              </a:ext>
            </a:extLst>
          </p:cNvPr>
          <p:cNvSpPr txBox="1">
            <a:spLocks/>
          </p:cNvSpPr>
          <p:nvPr/>
        </p:nvSpPr>
        <p:spPr>
          <a:xfrm>
            <a:off x="802313" y="821278"/>
            <a:ext cx="3596103" cy="2163713"/>
          </a:xfrm>
          <a:prstGeom prst="rect">
            <a:avLst/>
          </a:prstGeom>
        </p:spPr>
        <p:txBody>
          <a:bodyPr vert="horz" lIns="180000" tIns="45720" rIns="91440" bIns="45720" rtlCol="0">
            <a:normAutofit/>
          </a:bodyPr>
          <a:lst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1200"/>
              </a:spcBef>
            </a:pPr>
            <a:endParaRPr lang="de-CH" sz="1400" dirty="0"/>
          </a:p>
        </p:txBody>
      </p:sp>
      <p:sp>
        <p:nvSpPr>
          <p:cNvPr id="2" name="Espace réservé du contenu 1">
            <a:extLst>
              <a:ext uri="{FF2B5EF4-FFF2-40B4-BE49-F238E27FC236}">
                <a16:creationId xmlns:a16="http://schemas.microsoft.com/office/drawing/2014/main" id="{2100E944-14F1-68D1-3407-8785A5B28F49}"/>
              </a:ext>
            </a:extLst>
          </p:cNvPr>
          <p:cNvSpPr>
            <a:spLocks noGrp="1"/>
          </p:cNvSpPr>
          <p:nvPr>
            <p:ph idx="1"/>
          </p:nvPr>
        </p:nvSpPr>
        <p:spPr>
          <a:xfrm>
            <a:off x="795169" y="659980"/>
            <a:ext cx="8041704" cy="1258804"/>
          </a:xfrm>
        </p:spPr>
        <p:txBody>
          <a:bodyPr>
            <a:normAutofit fontScale="92500" lnSpcReduction="10000"/>
          </a:bodyPr>
          <a:lstStyle/>
          <a:p>
            <a:pPr>
              <a:lnSpc>
                <a:spcPct val="100000"/>
              </a:lnSpc>
              <a:spcBef>
                <a:spcPts val="600"/>
              </a:spcBef>
            </a:pPr>
            <a:r>
              <a:rPr lang="en-US" b="1" dirty="0">
                <a:latin typeface="Helvetica" pitchFamily="34" charset="0"/>
                <a:ea typeface="Helvetica" charset="0"/>
                <a:cs typeface="Helvetica" charset="0"/>
              </a:rPr>
              <a:t>Goal: </a:t>
            </a:r>
            <a:r>
              <a:rPr lang="en-US" dirty="0">
                <a:latin typeface="Helvetica" pitchFamily="34" charset="0"/>
                <a:ea typeface="Helvetica" charset="0"/>
                <a:cs typeface="Helvetica" charset="0"/>
              </a:rPr>
              <a:t>de-risk technologies associated with</a:t>
            </a:r>
            <a:r>
              <a:rPr lang="de-CH" dirty="0">
                <a:latin typeface="Helvetica" pitchFamily="34" charset="0"/>
                <a:ea typeface="Helvetica" charset="0"/>
                <a:cs typeface="Helvetica" charset="0"/>
              </a:rPr>
              <a:t> </a:t>
            </a:r>
            <a:r>
              <a:rPr lang="de-CH" dirty="0" err="1">
                <a:latin typeface="Helvetica" pitchFamily="34" charset="0"/>
                <a:ea typeface="Helvetica" charset="0"/>
                <a:cs typeface="Helvetica" charset="0"/>
              </a:rPr>
              <a:t>the</a:t>
            </a:r>
            <a:r>
              <a:rPr lang="de-CH" dirty="0">
                <a:latin typeface="Helvetica" pitchFamily="34" charset="0"/>
                <a:ea typeface="Helvetica" charset="0"/>
                <a:cs typeface="Helvetica" charset="0"/>
              </a:rPr>
              <a:t> EDIPO2 </a:t>
            </a:r>
            <a:r>
              <a:rPr lang="de-CH" dirty="0" err="1">
                <a:latin typeface="Helvetica" pitchFamily="34" charset="0"/>
                <a:ea typeface="Helvetica" charset="0"/>
                <a:cs typeface="Helvetica" charset="0"/>
              </a:rPr>
              <a:t>magnet</a:t>
            </a:r>
            <a:r>
              <a:rPr lang="de-CH" dirty="0">
                <a:latin typeface="Helvetica" pitchFamily="34" charset="0"/>
                <a:ea typeface="Helvetica" charset="0"/>
                <a:cs typeface="Helvetica" charset="0"/>
              </a:rPr>
              <a:t> design</a:t>
            </a:r>
          </a:p>
          <a:p>
            <a:pPr>
              <a:lnSpc>
                <a:spcPct val="100000"/>
              </a:lnSpc>
              <a:spcBef>
                <a:spcPts val="600"/>
              </a:spcBef>
            </a:pPr>
            <a:r>
              <a:rPr lang="en-US" b="1" dirty="0">
                <a:latin typeface="Helvetica" pitchFamily="34" charset="0"/>
                <a:ea typeface="Helvetica" charset="0"/>
                <a:cs typeface="Helvetica" charset="0"/>
              </a:rPr>
              <a:t>Contract recently signed with ASG </a:t>
            </a:r>
            <a:r>
              <a:rPr lang="en-US" dirty="0">
                <a:latin typeface="Helvetica" pitchFamily="34" charset="0"/>
                <a:ea typeface="Helvetica" charset="0"/>
                <a:cs typeface="Helvetica" charset="0"/>
              </a:rPr>
              <a:t>(completion by the end of 2026)</a:t>
            </a:r>
          </a:p>
          <a:p>
            <a:pPr>
              <a:lnSpc>
                <a:spcPct val="100000"/>
              </a:lnSpc>
              <a:spcBef>
                <a:spcPts val="600"/>
              </a:spcBef>
            </a:pPr>
            <a:r>
              <a:rPr lang="en-US" dirty="0">
                <a:latin typeface="Helvetica" pitchFamily="34" charset="0"/>
                <a:ea typeface="Helvetica" charset="0"/>
                <a:cs typeface="Helvetica" charset="0"/>
              </a:rPr>
              <a:t>Cable and subscale coil tests planned in SULTAN in 2026:</a:t>
            </a:r>
            <a:endParaRPr lang="de-CH" dirty="0">
              <a:latin typeface="Helvetica" pitchFamily="34" charset="0"/>
              <a:ea typeface="Helvetica" charset="0"/>
              <a:cs typeface="Helvetica" charset="0"/>
            </a:endParaRPr>
          </a:p>
          <a:p>
            <a:pPr lvl="1">
              <a:lnSpc>
                <a:spcPct val="100000"/>
              </a:lnSpc>
              <a:spcBef>
                <a:spcPts val="600"/>
              </a:spcBef>
            </a:pPr>
            <a:r>
              <a:rPr lang="de-CH" b="1" dirty="0">
                <a:latin typeface="Helvetica" pitchFamily="34" charset="0"/>
                <a:ea typeface="Helvetica" charset="0"/>
                <a:cs typeface="Helvetica" charset="0"/>
              </a:rPr>
              <a:t>Nb</a:t>
            </a:r>
            <a:r>
              <a:rPr lang="de-CH" b="1" baseline="-25000" dirty="0">
                <a:latin typeface="Helvetica" pitchFamily="34" charset="0"/>
                <a:ea typeface="Helvetica" charset="0"/>
                <a:cs typeface="Helvetica" charset="0"/>
              </a:rPr>
              <a:t>3</a:t>
            </a:r>
            <a:r>
              <a:rPr lang="de-CH" b="1" dirty="0">
                <a:latin typeface="Helvetica" pitchFamily="34" charset="0"/>
                <a:ea typeface="Helvetica" charset="0"/>
                <a:cs typeface="Helvetica" charset="0"/>
              </a:rPr>
              <a:t>Sn </a:t>
            </a:r>
            <a:r>
              <a:rPr lang="de-CH" b="1" dirty="0" err="1">
                <a:latin typeface="Helvetica" pitchFamily="34" charset="0"/>
                <a:ea typeface="Helvetica" charset="0"/>
                <a:cs typeface="Helvetica" charset="0"/>
              </a:rPr>
              <a:t>cable</a:t>
            </a:r>
            <a:r>
              <a:rPr lang="de-CH" b="1" dirty="0">
                <a:latin typeface="Helvetica" pitchFamily="34" charset="0"/>
                <a:ea typeface="Helvetica" charset="0"/>
                <a:cs typeface="Helvetica" charset="0"/>
              </a:rPr>
              <a:t> and </a:t>
            </a:r>
            <a:r>
              <a:rPr lang="de-CH" b="1" dirty="0" err="1">
                <a:latin typeface="Helvetica" pitchFamily="34" charset="0"/>
                <a:ea typeface="Helvetica" charset="0"/>
                <a:cs typeface="Helvetica" charset="0"/>
              </a:rPr>
              <a:t>joints</a:t>
            </a:r>
            <a:endParaRPr lang="en-US" b="1" dirty="0"/>
          </a:p>
        </p:txBody>
      </p:sp>
      <p:grpSp>
        <p:nvGrpSpPr>
          <p:cNvPr id="11" name="Group 10">
            <a:extLst>
              <a:ext uri="{FF2B5EF4-FFF2-40B4-BE49-F238E27FC236}">
                <a16:creationId xmlns:a16="http://schemas.microsoft.com/office/drawing/2014/main" id="{A83AF4B0-071F-B2CB-2097-B0185951CF72}"/>
              </a:ext>
            </a:extLst>
          </p:cNvPr>
          <p:cNvGrpSpPr>
            <a:grpSpLocks noChangeAspect="1"/>
          </p:cNvGrpSpPr>
          <p:nvPr/>
        </p:nvGrpSpPr>
        <p:grpSpPr>
          <a:xfrm>
            <a:off x="5028766" y="2049909"/>
            <a:ext cx="3999344" cy="3108960"/>
            <a:chOff x="33225692" y="6454084"/>
            <a:chExt cx="10570430" cy="8155634"/>
          </a:xfrm>
        </p:grpSpPr>
        <p:pic>
          <p:nvPicPr>
            <p:cNvPr id="12" name="Picture 11" descr="Long rectangular object with green and grey stripes&#10;&#10;Description automatically generated with medium confidence">
              <a:extLst>
                <a:ext uri="{FF2B5EF4-FFF2-40B4-BE49-F238E27FC236}">
                  <a16:creationId xmlns:a16="http://schemas.microsoft.com/office/drawing/2014/main" id="{12678370-CDB6-2CB9-6EB5-EB342FC96C24}"/>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3225692" y="6454084"/>
              <a:ext cx="7315200" cy="5132485"/>
            </a:xfrm>
            <a:prstGeom prst="rect">
              <a:avLst/>
            </a:prstGeom>
          </p:spPr>
        </p:pic>
        <p:pic>
          <p:nvPicPr>
            <p:cNvPr id="13" name="Picture 12" descr="A diagram of a white rectangular object with brown and green lines&#10;&#10;Description automatically generated">
              <a:extLst>
                <a:ext uri="{FF2B5EF4-FFF2-40B4-BE49-F238E27FC236}">
                  <a16:creationId xmlns:a16="http://schemas.microsoft.com/office/drawing/2014/main" id="{C6347BAA-EFBC-17D8-11C7-A09226554409}"/>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7893796" y="10674834"/>
              <a:ext cx="5902326" cy="3934884"/>
            </a:xfrm>
            <a:prstGeom prst="rect">
              <a:avLst/>
            </a:prstGeom>
          </p:spPr>
        </p:pic>
        <p:pic>
          <p:nvPicPr>
            <p:cNvPr id="14" name="Picture 13" descr="A close-up of a diagram&#10;&#10;Description automatically generated">
              <a:extLst>
                <a:ext uri="{FF2B5EF4-FFF2-40B4-BE49-F238E27FC236}">
                  <a16:creationId xmlns:a16="http://schemas.microsoft.com/office/drawing/2014/main" id="{4200F9EA-7198-78B2-3EFA-E240D1809B41}"/>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33712532" y="11172596"/>
              <a:ext cx="4026769" cy="2969827"/>
            </a:xfrm>
            <a:prstGeom prst="rect">
              <a:avLst/>
            </a:prstGeom>
          </p:spPr>
        </p:pic>
        <p:cxnSp>
          <p:nvCxnSpPr>
            <p:cNvPr id="15" name="Straight Connector 14">
              <a:extLst>
                <a:ext uri="{FF2B5EF4-FFF2-40B4-BE49-F238E27FC236}">
                  <a16:creationId xmlns:a16="http://schemas.microsoft.com/office/drawing/2014/main" id="{BD55700C-00D7-027A-1428-C0D8FF307643}"/>
                </a:ext>
              </a:extLst>
            </p:cNvPr>
            <p:cNvCxnSpPr>
              <a:cxnSpLocks/>
            </p:cNvCxnSpPr>
            <p:nvPr/>
          </p:nvCxnSpPr>
          <p:spPr>
            <a:xfrm flipV="1">
              <a:off x="33912349" y="8836808"/>
              <a:ext cx="2142919" cy="39779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894BCAB-8994-3BAC-CB23-23B9ECE857D2}"/>
                </a:ext>
              </a:extLst>
            </p:cNvPr>
            <p:cNvCxnSpPr>
              <a:cxnSpLocks/>
            </p:cNvCxnSpPr>
            <p:nvPr/>
          </p:nvCxnSpPr>
          <p:spPr>
            <a:xfrm flipH="1" flipV="1">
              <a:off x="36209763" y="8730420"/>
              <a:ext cx="1395111" cy="28937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7" name="Picture 16" descr="A close-up of a computer mouse&#10;&#10;Description automatically generated">
              <a:extLst>
                <a:ext uri="{FF2B5EF4-FFF2-40B4-BE49-F238E27FC236}">
                  <a16:creationId xmlns:a16="http://schemas.microsoft.com/office/drawing/2014/main" id="{043B0E89-39D2-2F7A-861C-7863FA5FD94E}"/>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9560785" y="8013589"/>
              <a:ext cx="3333528" cy="2461718"/>
            </a:xfrm>
            <a:prstGeom prst="rect">
              <a:avLst/>
            </a:prstGeom>
          </p:spPr>
        </p:pic>
        <p:cxnSp>
          <p:nvCxnSpPr>
            <p:cNvPr id="18" name="Straight Connector 17">
              <a:extLst>
                <a:ext uri="{FF2B5EF4-FFF2-40B4-BE49-F238E27FC236}">
                  <a16:creationId xmlns:a16="http://schemas.microsoft.com/office/drawing/2014/main" id="{0DEA58C0-E8C4-D4AD-EE72-D3D2F0D8888D}"/>
                </a:ext>
              </a:extLst>
            </p:cNvPr>
            <p:cNvCxnSpPr>
              <a:cxnSpLocks/>
            </p:cNvCxnSpPr>
            <p:nvPr/>
          </p:nvCxnSpPr>
          <p:spPr>
            <a:xfrm>
              <a:off x="36547599" y="8595185"/>
              <a:ext cx="3267075" cy="15144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9AFF725-9B2E-7BB2-503A-8F67BC3EEAB2}"/>
                </a:ext>
              </a:extLst>
            </p:cNvPr>
            <p:cNvCxnSpPr>
              <a:cxnSpLocks/>
            </p:cNvCxnSpPr>
            <p:nvPr/>
          </p:nvCxnSpPr>
          <p:spPr>
            <a:xfrm flipH="1">
              <a:off x="36757149" y="8248238"/>
              <a:ext cx="5952823" cy="2231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3" name="Picture 22" descr="A diagram of a metal beam&#10;&#10;Description automatically generated with medium confidence">
            <a:extLst>
              <a:ext uri="{FF2B5EF4-FFF2-40B4-BE49-F238E27FC236}">
                <a16:creationId xmlns:a16="http://schemas.microsoft.com/office/drawing/2014/main" id="{8EDE3BB7-BC91-E41D-433D-D6110746E20A}"/>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1031509" y="2087940"/>
            <a:ext cx="2798809" cy="3017520"/>
          </a:xfrm>
          <a:prstGeom prst="rect">
            <a:avLst/>
          </a:prstGeom>
        </p:spPr>
      </p:pic>
      <p:sp>
        <p:nvSpPr>
          <p:cNvPr id="24" name="Espace réservé du contenu 1">
            <a:extLst>
              <a:ext uri="{FF2B5EF4-FFF2-40B4-BE49-F238E27FC236}">
                <a16:creationId xmlns:a16="http://schemas.microsoft.com/office/drawing/2014/main" id="{1143E5C2-AE18-7DCC-1875-F5C3CA03412C}"/>
              </a:ext>
            </a:extLst>
          </p:cNvPr>
          <p:cNvSpPr txBox="1">
            <a:spLocks/>
          </p:cNvSpPr>
          <p:nvPr/>
        </p:nvSpPr>
        <p:spPr>
          <a:xfrm>
            <a:off x="4295775" y="1559839"/>
            <a:ext cx="5227168" cy="490070"/>
          </a:xfrm>
          <a:prstGeom prst="rect">
            <a:avLst/>
          </a:prstGeom>
        </p:spPr>
        <p:txBody>
          <a:bodyPr vert="horz" lIns="180000" tIns="45720" rIns="91440" bIns="45720" rtlCol="0">
            <a:noAutofit/>
          </a:bodyPr>
          <a:lstStyle>
            <a:lvl1pPr marL="171450" indent="-171450" algn="l" defTabSz="685800" rtl="0" eaLnBrk="1" latinLnBrk="0" hangingPunct="1">
              <a:lnSpc>
                <a:spcPct val="90000"/>
              </a:lnSpc>
              <a:spcBef>
                <a:spcPts val="750"/>
              </a:spcBef>
              <a:buClr>
                <a:schemeClr val="accent1"/>
              </a:buClr>
              <a:buSzPct val="90000"/>
              <a:buFont typeface="Wingdings" pitchFamily="2" charset="2"/>
              <a:buChar char="§"/>
              <a:defRPr sz="1800" b="0" i="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Clr>
                <a:schemeClr val="accent1"/>
              </a:buClr>
              <a:buSzPct val="100000"/>
              <a:buFont typeface="Arial" panose="020B0604020202020204" pitchFamily="34" charset="0"/>
              <a:buChar char="•"/>
              <a:defRPr sz="1600" b="0" i="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SzPct val="90000"/>
              <a:buFont typeface="Wingdings" pitchFamily="2" charset="2"/>
              <a:buChar char="§"/>
              <a:defRPr sz="1500" b="0" i="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lvl="1">
              <a:lnSpc>
                <a:spcPct val="100000"/>
              </a:lnSpc>
              <a:spcBef>
                <a:spcPts val="600"/>
              </a:spcBef>
            </a:pPr>
            <a:r>
              <a:rPr lang="es-ES" sz="1500" b="1" dirty="0" err="1">
                <a:latin typeface="Helvetica" panose="020B0604020202020204" pitchFamily="34" charset="0"/>
                <a:cs typeface="Helvetica" panose="020B0604020202020204" pitchFamily="34" charset="0"/>
              </a:rPr>
              <a:t>Subscale</a:t>
            </a:r>
            <a:r>
              <a:rPr lang="es-ES" sz="1500" b="1" dirty="0">
                <a:latin typeface="Helvetica" panose="020B0604020202020204" pitchFamily="34" charset="0"/>
                <a:cs typeface="Helvetica" panose="020B0604020202020204" pitchFamily="34" charset="0"/>
              </a:rPr>
              <a:t> </a:t>
            </a:r>
            <a:r>
              <a:rPr lang="es-ES" sz="1500" b="1" dirty="0" err="1">
                <a:latin typeface="Helvetica" panose="020B0604020202020204" pitchFamily="34" charset="0"/>
                <a:cs typeface="Helvetica" panose="020B0604020202020204" pitchFamily="34" charset="0"/>
              </a:rPr>
              <a:t>coil</a:t>
            </a:r>
            <a:br>
              <a:rPr lang="es-ES" sz="1500" dirty="0">
                <a:latin typeface="Helvetica" panose="020B0604020202020204" pitchFamily="34" charset="0"/>
                <a:cs typeface="Helvetica" panose="020B0604020202020204" pitchFamily="34" charset="0"/>
              </a:rPr>
            </a:br>
            <a:r>
              <a:rPr lang="es-ES" sz="1500" dirty="0">
                <a:latin typeface="Helvetica" panose="020B0604020202020204" pitchFamily="34" charset="0"/>
                <a:cs typeface="Helvetica" panose="020B0604020202020204" pitchFamily="34" charset="0"/>
              </a:rPr>
              <a:t>(</a:t>
            </a:r>
            <a:r>
              <a:rPr lang="en-US" sz="1500" dirty="0">
                <a:latin typeface="Helvetica" panose="020B0604020202020204" pitchFamily="34" charset="0"/>
                <a:cs typeface="Helvetica" panose="020B0604020202020204" pitchFamily="34" charset="0"/>
              </a:rPr>
              <a:t>pancake transitions and detachable poles)</a:t>
            </a:r>
            <a:endParaRPr lang="es-ES" sz="1500" dirty="0">
              <a:latin typeface="Helvetica" panose="020B0604020202020204" pitchFamily="34" charset="0"/>
              <a:cs typeface="Helvetica" panose="020B0604020202020204" pitchFamily="34" charset="0"/>
            </a:endParaRPr>
          </a:p>
          <a:p>
            <a:pPr lvl="2">
              <a:lnSpc>
                <a:spcPct val="100000"/>
              </a:lnSpc>
              <a:spcBef>
                <a:spcPts val="1200"/>
              </a:spcBef>
            </a:pPr>
            <a:endParaRPr lang="es-ES" dirty="0">
              <a:solidFill>
                <a:srgbClr val="FF0000"/>
              </a:solidFill>
              <a:latin typeface="Helvetica" panose="020B0604020202020204" pitchFamily="34" charset="0"/>
              <a:cs typeface="Helvetica" panose="020B0604020202020204" pitchFamily="34" charset="0"/>
            </a:endParaRPr>
          </a:p>
          <a:p>
            <a:pPr lvl="2">
              <a:lnSpc>
                <a:spcPct val="100000"/>
              </a:lnSpc>
              <a:spcBef>
                <a:spcPts val="1200"/>
              </a:spcBef>
            </a:pPr>
            <a:endParaRPr lang="es-ES" dirty="0">
              <a:solidFill>
                <a:srgbClr val="FF0000"/>
              </a:solidFill>
              <a:latin typeface="Helvetica" panose="020B0604020202020204" pitchFamily="34" charset="0"/>
              <a:cs typeface="Helvetica" panose="020B0604020202020204" pitchFamily="34" charset="0"/>
            </a:endParaRPr>
          </a:p>
          <a:p>
            <a:pPr marL="685800" lvl="2" indent="0">
              <a:lnSpc>
                <a:spcPct val="100000"/>
              </a:lnSpc>
              <a:spcBef>
                <a:spcPts val="1200"/>
              </a:spcBef>
              <a:buNone/>
            </a:pPr>
            <a:endParaRPr lang="es-ES" dirty="0">
              <a:solidFill>
                <a:srgbClr val="FF0000"/>
              </a:solidFill>
              <a:latin typeface="Helvetica" panose="020B0604020202020204" pitchFamily="34" charset="0"/>
              <a:cs typeface="Helvetica" panose="020B0604020202020204" pitchFamily="34" charset="0"/>
            </a:endParaRPr>
          </a:p>
        </p:txBody>
      </p:sp>
      <p:sp>
        <p:nvSpPr>
          <p:cNvPr id="3" name="Espace réservé de la date 4">
            <a:extLst>
              <a:ext uri="{FF2B5EF4-FFF2-40B4-BE49-F238E27FC236}">
                <a16:creationId xmlns:a16="http://schemas.microsoft.com/office/drawing/2014/main" id="{63CB58E8-95CD-0A88-DC7C-CA92306D07B0}"/>
              </a:ext>
            </a:extLst>
          </p:cNvPr>
          <p:cNvSpPr>
            <a:spLocks noGrp="1"/>
          </p:cNvSpPr>
          <p:nvPr>
            <p:ph type="dt" sz="half" idx="10"/>
          </p:nvPr>
        </p:nvSpPr>
        <p:spPr>
          <a:xfrm rot="16200000">
            <a:off x="-1221413" y="2778452"/>
            <a:ext cx="3341052" cy="911524"/>
          </a:xfrm>
        </p:spPr>
        <p:txBody>
          <a:bodyPr/>
          <a:lstStyle/>
          <a:p>
            <a:r>
              <a:rPr lang="en-US" cap="all" dirty="0"/>
              <a:t>Progress on the EDIPO 2 test facility</a:t>
            </a:r>
            <a:endParaRPr lang="fr-FR" dirty="0"/>
          </a:p>
        </p:txBody>
      </p:sp>
    </p:spTree>
    <p:extLst>
      <p:ext uri="{BB962C8B-B14F-4D97-AF65-F5344CB8AC3E}">
        <p14:creationId xmlns:p14="http://schemas.microsoft.com/office/powerpoint/2010/main" val="2021358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theme/theme1.xml><?xml version="1.0" encoding="utf-8"?>
<a:theme xmlns:a="http://schemas.openxmlformats.org/drawingml/2006/main" name="Thème Office">
  <a:themeElements>
    <a:clrScheme name="EPFL - New Colors 2019">
      <a:dk1>
        <a:srgbClr val="413C3A"/>
      </a:dk1>
      <a:lt1>
        <a:srgbClr val="FFFFFF"/>
      </a:lt1>
      <a:dk2>
        <a:srgbClr val="413C3A"/>
      </a:dk2>
      <a:lt2>
        <a:srgbClr val="CAC7C7"/>
      </a:lt2>
      <a:accent1>
        <a:srgbClr val="E30613"/>
      </a:accent1>
      <a:accent2>
        <a:srgbClr val="00A79F"/>
      </a:accent2>
      <a:accent3>
        <a:srgbClr val="413C3A"/>
      </a:accent3>
      <a:accent4>
        <a:srgbClr val="007480"/>
      </a:accent4>
      <a:accent5>
        <a:srgbClr val="F39869"/>
      </a:accent5>
      <a:accent6>
        <a:srgbClr val="B51F1F"/>
      </a:accent6>
      <a:hlink>
        <a:srgbClr val="ED6E9C"/>
      </a:hlink>
      <a:folHlink>
        <a:srgbClr val="4F8FCC"/>
      </a:folHlink>
    </a:clrScheme>
    <a:fontScheme name="EPFL_Beta2">
      <a:majorFont>
        <a:latin typeface="Franklin Gothic Demi Cond"/>
        <a:ea typeface=""/>
        <a:cs typeface=""/>
      </a:majorFont>
      <a:minorFont>
        <a:latin typeface="Arial"/>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_EPFL_Beta2" id="{6A525B41-3E68-491F-A6C9-0B15EA1321FE}" vid="{993E2952-EB5D-4425-8012-1B04381EBC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BFC127AB4946248A5685C1F92D54FFE" ma:contentTypeVersion="0" ma:contentTypeDescription="Crée un document." ma:contentTypeScope="" ma:versionID="ef3ff242486930b75c69099c0dd02c57">
  <xsd:schema xmlns:xsd="http://www.w3.org/2001/XMLSchema" xmlns:xs="http://www.w3.org/2001/XMLSchema" xmlns:p="http://schemas.microsoft.com/office/2006/metadata/properties" targetNamespace="http://schemas.microsoft.com/office/2006/metadata/properties" ma:root="true" ma:fieldsID="ab09c1ba23edfaa45a5e9d385267c9b5">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6EC99A6-5E64-4A2A-9ABF-C3A21F434FEC}">
  <ds:schemaRefs>
    <ds:schemaRef ds:uri="http://schemas.microsoft.com/sharepoint/v3/contenttype/forms"/>
  </ds:schemaRefs>
</ds:datastoreItem>
</file>

<file path=customXml/itemProps2.xml><?xml version="1.0" encoding="utf-8"?>
<ds:datastoreItem xmlns:ds="http://schemas.openxmlformats.org/officeDocument/2006/customXml" ds:itemID="{79A7CB31-E4DC-4063-BDCD-36DC5F1DA1C8}">
  <ds:schemaRef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schemas.microsoft.com/office/2006/metadata/properties"/>
    <ds:schemaRef ds:uri="http://purl.org/dc/terms/"/>
    <ds:schemaRef ds:uri="http://www.w3.org/XML/1998/namespace"/>
    <ds:schemaRef ds:uri="http://purl.org/dc/elements/1.1/"/>
  </ds:schemaRefs>
</ds:datastoreItem>
</file>

<file path=customXml/itemProps3.xml><?xml version="1.0" encoding="utf-8"?>
<ds:datastoreItem xmlns:ds="http://schemas.openxmlformats.org/officeDocument/2006/customXml" ds:itemID="{5CADDCDA-3DFF-476E-AE9E-38C4DA62B4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Thème Office</Template>
  <TotalTime>0</TotalTime>
  <Words>1213</Words>
  <Application>Microsoft Office PowerPoint</Application>
  <PresentationFormat>On-screen Show (16:9)</PresentationFormat>
  <Paragraphs>225</Paragraphs>
  <Slides>12</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Cambria Math</vt:lpstr>
      <vt:lpstr>Franklin Gothic Demi Cond</vt:lpstr>
      <vt:lpstr>Helvetica</vt:lpstr>
      <vt:lpstr>Wingdings</vt:lpstr>
      <vt:lpstr>Thème Office</vt:lpstr>
      <vt:lpstr>Progress on the EDIPO 2 test facility (Sat-Af-Or1-03)</vt:lpstr>
      <vt:lpstr>Motivation and design targets</vt:lpstr>
      <vt:lpstr>Conceptual design of the EDIPO 2 magnet</vt:lpstr>
      <vt:lpstr>Cable design </vt:lpstr>
      <vt:lpstr>Magnetostatic 3D analysis</vt:lpstr>
      <vt:lpstr>3D quench analysis</vt:lpstr>
      <vt:lpstr>Mechanical 3D analysis</vt:lpstr>
      <vt:lpstr>Mechanical 3D analysis</vt:lpstr>
      <vt:lpstr>Magnet R&amp;D activities and manufacturing design </vt:lpstr>
      <vt:lpstr>Cooling / Cryogenics</vt:lpstr>
      <vt:lpstr>Conclusions and Outlook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EDIPO</dc:title>
  <dc:creator>Sarasola Xabier</dc:creator>
  <cp:lastModifiedBy>Sarasola Xabier</cp:lastModifiedBy>
  <cp:revision>685</cp:revision>
  <dcterms:created xsi:type="dcterms:W3CDTF">2019-04-02T06:24:35Z</dcterms:created>
  <dcterms:modified xsi:type="dcterms:W3CDTF">2025-07-05T11:36:44Z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0x0101001BFC127AB4946248A5685C1F92D54FFE</vt:lpwstr>
  </property>
  <property fmtid="{D5CDD505-2E9C-101B-9397-08002B2CF9AE}" pid="3" name="EPFLUsage">
    <vt:lpwstr>1;#Public|bed90794-060d-40e3-8efd-fc84c2f09e8f</vt:lpwstr>
  </property>
</Properties>
</file>