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838" r:id="rId3"/>
    <p:sldId id="821" r:id="rId4"/>
    <p:sldId id="827" r:id="rId5"/>
    <p:sldId id="828" r:id="rId6"/>
    <p:sldId id="835" r:id="rId7"/>
    <p:sldId id="737" r:id="rId8"/>
    <p:sldId id="484" r:id="rId9"/>
    <p:sldId id="776" r:id="rId10"/>
    <p:sldId id="811" r:id="rId11"/>
    <p:sldId id="812" r:id="rId12"/>
    <p:sldId id="783" r:id="rId13"/>
    <p:sldId id="760" r:id="rId14"/>
    <p:sldId id="836" r:id="rId15"/>
    <p:sldId id="747" r:id="rId16"/>
    <p:sldId id="735" r:id="rId17"/>
    <p:sldId id="842" r:id="rId18"/>
    <p:sldId id="750" r:id="rId19"/>
    <p:sldId id="550" r:id="rId20"/>
    <p:sldId id="829" r:id="rId21"/>
    <p:sldId id="834" r:id="rId22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E02B5A2-CBB3-94DF-13B6-94476A0DF0C4}" name="Anniballi, Giulio (UT-TNW)" initials="GA" userId="S::g.anniballi@utwente.nl::9d5aee7f-764c-4e6f-9f5e-4c54beaef24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C64"/>
    <a:srgbClr val="0A13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06799F8-075E-4A3A-A7F6-7FBC6576F1A4}" styleName="Themed Style 2 –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–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–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FECB4D8-DB02-4DC6-A0A2-4F2EBAE1DC90}" styleName="Medium Style 1 –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039"/>
    <p:restoredTop sz="95135"/>
  </p:normalViewPr>
  <p:slideViewPr>
    <p:cSldViewPr snapToGrid="0">
      <p:cViewPr>
        <p:scale>
          <a:sx n="112" d="100"/>
          <a:sy n="112" d="100"/>
        </p:scale>
        <p:origin x="864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64900D-AF96-E940-AC6D-BB568FB0CF3C}" type="doc">
      <dgm:prSet loTypeId="urn:microsoft.com/office/officeart/2005/8/layout/hierarchy1" loCatId="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0A10A00-7287-354C-A6EF-43DC80B21E35}">
      <dgm:prSet phldrT="[Text]" custT="1"/>
      <dgm:spPr/>
      <dgm:t>
        <a:bodyPr/>
        <a:lstStyle/>
        <a:p>
          <a:r>
            <a:rPr lang="en-US" sz="1800" b="1" dirty="0"/>
            <a:t>Single tape testing</a:t>
          </a:r>
        </a:p>
      </dgm:t>
    </dgm:pt>
    <dgm:pt modelId="{5D07B056-C90A-4346-B7DD-5DCE51F68171}" type="parTrans" cxnId="{0C97FC60-3E84-234E-96B6-EC539393711D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02FCF5D-00CC-F640-8203-792C7C884AC1}" type="sibTrans" cxnId="{0C97FC60-3E84-234E-96B6-EC539393711D}">
      <dgm:prSet/>
      <dgm:spPr/>
      <dgm:t>
        <a:bodyPr/>
        <a:lstStyle/>
        <a:p>
          <a:endParaRPr lang="en-US" sz="1400" b="1" dirty="0">
            <a:solidFill>
              <a:schemeClr val="bg1"/>
            </a:solidFill>
          </a:endParaRPr>
        </a:p>
      </dgm:t>
    </dgm:pt>
    <dgm:pt modelId="{C857CDDE-7250-D74E-B31B-E98570D27202}">
      <dgm:prSet phldrT="[Text]" custT="1"/>
      <dgm:spPr/>
      <dgm:t>
        <a:bodyPr/>
        <a:lstStyle/>
        <a:p>
          <a:r>
            <a:rPr lang="en-US" sz="1800" b="1" dirty="0"/>
            <a:t>Axial stress</a:t>
          </a:r>
        </a:p>
      </dgm:t>
    </dgm:pt>
    <dgm:pt modelId="{7D5FCFFB-FEF4-284E-955A-ACC518A80936}" type="parTrans" cxnId="{25488B7F-C9B8-E744-A10A-46705EB32CA2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EB328B7C-86DC-E94B-A6CE-E71F65EF0B8E}" type="sibTrans" cxnId="{25488B7F-C9B8-E744-A10A-46705EB32CA2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F955FC7-727D-8247-99E4-3E773A981BCB}">
      <dgm:prSet phldrT="[Text]" custT="1"/>
      <dgm:spPr/>
      <dgm:t>
        <a:bodyPr/>
        <a:lstStyle/>
        <a:p>
          <a:r>
            <a:rPr lang="en-US" sz="1800" b="1" dirty="0"/>
            <a:t>Axial strain</a:t>
          </a:r>
          <a:endParaRPr lang="en-US" sz="1800" b="1" baseline="-25000" dirty="0"/>
        </a:p>
      </dgm:t>
    </dgm:pt>
    <dgm:pt modelId="{F12964DD-F7B2-8E4D-A5D1-184274DEE603}" type="parTrans" cxnId="{7FA56813-8C36-6C4F-A558-2954E29EE796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A56C0BCA-670E-1849-A12E-B3038D03021B}" type="sibTrans" cxnId="{7FA56813-8C36-6C4F-A558-2954E29EE79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10DD98A-5709-EE48-82AE-26AAEC7C164D}">
      <dgm:prSet custT="1"/>
      <dgm:spPr/>
      <dgm:t>
        <a:bodyPr/>
        <a:lstStyle/>
        <a:p>
          <a:r>
            <a:rPr lang="en-US" sz="1800" b="1" noProof="0" dirty="0" err="1"/>
            <a:t>TransverseStress</a:t>
          </a:r>
          <a:endParaRPr lang="en-US" sz="1800" b="1" baseline="-25000" noProof="0" dirty="0"/>
        </a:p>
      </dgm:t>
    </dgm:pt>
    <dgm:pt modelId="{2709B28F-BF6B-F545-B13E-79C0AF746C59}" type="parTrans" cxnId="{986EC5C0-4F6E-4548-B6EA-30845491A770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CB62A8AA-2817-ED46-844A-2E87EF25B59E}" type="sibTrans" cxnId="{986EC5C0-4F6E-4548-B6EA-30845491A770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9B664D96-ABD0-6B4C-906B-B3E256C44BE7}">
      <dgm:prSet custT="1"/>
      <dgm:spPr/>
      <dgm:t>
        <a:bodyPr/>
        <a:lstStyle/>
        <a:p>
          <a:r>
            <a:rPr lang="en-US" sz="1800" b="1" dirty="0"/>
            <a:t>Winding</a:t>
          </a:r>
        </a:p>
      </dgm:t>
    </dgm:pt>
    <dgm:pt modelId="{DE4E7405-989F-7541-9C06-0F19DAD0EE36}" type="parTrans" cxnId="{52C2ED9B-129B-D54C-B4CD-469F3CA8B916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9547699-5F58-DE42-8BF3-2A0473DA0104}" type="sibTrans" cxnId="{52C2ED9B-129B-D54C-B4CD-469F3CA8B91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4959ABB9-EE55-F34A-8A41-522D43846502}" type="pres">
      <dgm:prSet presAssocID="{8564900D-AF96-E940-AC6D-BB568FB0CF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2C7194-21A3-8F43-A957-3545C55D9675}" type="pres">
      <dgm:prSet presAssocID="{D0A10A00-7287-354C-A6EF-43DC80B21E35}" presName="hierRoot1" presStyleCnt="0"/>
      <dgm:spPr/>
    </dgm:pt>
    <dgm:pt modelId="{6C97DFAE-D6B1-EB4D-9AB6-BA7589F66C4D}" type="pres">
      <dgm:prSet presAssocID="{D0A10A00-7287-354C-A6EF-43DC80B21E35}" presName="composite" presStyleCnt="0"/>
      <dgm:spPr/>
    </dgm:pt>
    <dgm:pt modelId="{75AF8FCB-CCD8-FE40-BBB0-38DB8837FA9A}" type="pres">
      <dgm:prSet presAssocID="{D0A10A00-7287-354C-A6EF-43DC80B21E35}" presName="background" presStyleLbl="node0" presStyleIdx="0" presStyleCnt="1"/>
      <dgm:spPr/>
    </dgm:pt>
    <dgm:pt modelId="{EA92E581-EF51-AA45-B7EF-512070B2759E}" type="pres">
      <dgm:prSet presAssocID="{D0A10A00-7287-354C-A6EF-43DC80B21E35}" presName="text" presStyleLbl="fgAcc0" presStyleIdx="0" presStyleCnt="1" custScaleX="111978">
        <dgm:presLayoutVars>
          <dgm:chPref val="3"/>
        </dgm:presLayoutVars>
      </dgm:prSet>
      <dgm:spPr/>
    </dgm:pt>
    <dgm:pt modelId="{15C5227B-1468-954E-89C6-90F54D92034C}" type="pres">
      <dgm:prSet presAssocID="{D0A10A00-7287-354C-A6EF-43DC80B21E35}" presName="hierChild2" presStyleCnt="0"/>
      <dgm:spPr/>
    </dgm:pt>
    <dgm:pt modelId="{D2DD3D31-645C-504C-9F8C-29B28DDA87F7}" type="pres">
      <dgm:prSet presAssocID="{7D5FCFFB-FEF4-284E-955A-ACC518A80936}" presName="Name10" presStyleLbl="parChTrans1D2" presStyleIdx="0" presStyleCnt="4"/>
      <dgm:spPr/>
    </dgm:pt>
    <dgm:pt modelId="{D4113DE2-6D3C-2447-BBAA-FD36C8B5E114}" type="pres">
      <dgm:prSet presAssocID="{C857CDDE-7250-D74E-B31B-E98570D27202}" presName="hierRoot2" presStyleCnt="0"/>
      <dgm:spPr/>
    </dgm:pt>
    <dgm:pt modelId="{921664BB-3EE4-C945-930B-9BA4F9E3A0FF}" type="pres">
      <dgm:prSet presAssocID="{C857CDDE-7250-D74E-B31B-E98570D27202}" presName="composite2" presStyleCnt="0"/>
      <dgm:spPr/>
    </dgm:pt>
    <dgm:pt modelId="{339E7C66-1319-9542-92D0-8BE01522D0C7}" type="pres">
      <dgm:prSet presAssocID="{C857CDDE-7250-D74E-B31B-E98570D27202}" presName="background2" presStyleLbl="node2" presStyleIdx="0" presStyleCnt="4"/>
      <dgm:spPr/>
    </dgm:pt>
    <dgm:pt modelId="{73A108C6-04C6-4945-9725-A6B995A849DF}" type="pres">
      <dgm:prSet presAssocID="{C857CDDE-7250-D74E-B31B-E98570D27202}" presName="text2" presStyleLbl="fgAcc2" presStyleIdx="0" presStyleCnt="4" custScaleX="116130">
        <dgm:presLayoutVars>
          <dgm:chPref val="3"/>
        </dgm:presLayoutVars>
      </dgm:prSet>
      <dgm:spPr/>
    </dgm:pt>
    <dgm:pt modelId="{34B199E5-A315-6A42-8D83-97C01F0ACAAE}" type="pres">
      <dgm:prSet presAssocID="{C857CDDE-7250-D74E-B31B-E98570D27202}" presName="hierChild3" presStyleCnt="0"/>
      <dgm:spPr/>
    </dgm:pt>
    <dgm:pt modelId="{59D438BC-ED35-E64F-AAF1-BAB7BF9084DE}" type="pres">
      <dgm:prSet presAssocID="{F12964DD-F7B2-8E4D-A5D1-184274DEE603}" presName="Name10" presStyleLbl="parChTrans1D2" presStyleIdx="1" presStyleCnt="4"/>
      <dgm:spPr/>
    </dgm:pt>
    <dgm:pt modelId="{95FAB496-2EF3-0843-B1B3-3C6F8483A0B9}" type="pres">
      <dgm:prSet presAssocID="{1F955FC7-727D-8247-99E4-3E773A981BCB}" presName="hierRoot2" presStyleCnt="0"/>
      <dgm:spPr/>
    </dgm:pt>
    <dgm:pt modelId="{08ABE449-42B8-0A4C-879D-17D86BDCFCB1}" type="pres">
      <dgm:prSet presAssocID="{1F955FC7-727D-8247-99E4-3E773A981BCB}" presName="composite2" presStyleCnt="0"/>
      <dgm:spPr/>
    </dgm:pt>
    <dgm:pt modelId="{8D3768EB-D0FF-8C4A-902A-86E98B45A06E}" type="pres">
      <dgm:prSet presAssocID="{1F955FC7-727D-8247-99E4-3E773A981BCB}" presName="background2" presStyleLbl="node2" presStyleIdx="1" presStyleCnt="4"/>
      <dgm:spPr/>
    </dgm:pt>
    <dgm:pt modelId="{0298D6AD-00EA-434D-B274-1251235A0DCD}" type="pres">
      <dgm:prSet presAssocID="{1F955FC7-727D-8247-99E4-3E773A981BCB}" presName="text2" presStyleLbl="fgAcc2" presStyleIdx="1" presStyleCnt="4" custScaleX="125277">
        <dgm:presLayoutVars>
          <dgm:chPref val="3"/>
        </dgm:presLayoutVars>
      </dgm:prSet>
      <dgm:spPr/>
    </dgm:pt>
    <dgm:pt modelId="{3E33BDE7-546D-ED40-9D67-5F9B62507233}" type="pres">
      <dgm:prSet presAssocID="{1F955FC7-727D-8247-99E4-3E773A981BCB}" presName="hierChild3" presStyleCnt="0"/>
      <dgm:spPr/>
    </dgm:pt>
    <dgm:pt modelId="{0F392152-4EF4-0243-8519-D1ACC89A8A7A}" type="pres">
      <dgm:prSet presAssocID="{2709B28F-BF6B-F545-B13E-79C0AF746C59}" presName="Name10" presStyleLbl="parChTrans1D2" presStyleIdx="2" presStyleCnt="4"/>
      <dgm:spPr/>
    </dgm:pt>
    <dgm:pt modelId="{4BFF1754-904F-9640-899C-551F7DE3F6B5}" type="pres">
      <dgm:prSet presAssocID="{110DD98A-5709-EE48-82AE-26AAEC7C164D}" presName="hierRoot2" presStyleCnt="0"/>
      <dgm:spPr/>
    </dgm:pt>
    <dgm:pt modelId="{AA3FAC1D-C431-E246-B072-D7B4FA64DE91}" type="pres">
      <dgm:prSet presAssocID="{110DD98A-5709-EE48-82AE-26AAEC7C164D}" presName="composite2" presStyleCnt="0"/>
      <dgm:spPr/>
    </dgm:pt>
    <dgm:pt modelId="{67F4EA1F-0C37-1A49-8EAE-B883635317E6}" type="pres">
      <dgm:prSet presAssocID="{110DD98A-5709-EE48-82AE-26AAEC7C164D}" presName="background2" presStyleLbl="node2" presStyleIdx="2" presStyleCnt="4"/>
      <dgm:spPr/>
    </dgm:pt>
    <dgm:pt modelId="{687D706B-721E-E943-87F4-EDCAEDA35C60}" type="pres">
      <dgm:prSet presAssocID="{110DD98A-5709-EE48-82AE-26AAEC7C164D}" presName="text2" presStyleLbl="fgAcc2" presStyleIdx="2" presStyleCnt="4">
        <dgm:presLayoutVars>
          <dgm:chPref val="3"/>
        </dgm:presLayoutVars>
      </dgm:prSet>
      <dgm:spPr/>
    </dgm:pt>
    <dgm:pt modelId="{88CDBB20-D0CE-AD46-A5D3-2AD8FB1E0D66}" type="pres">
      <dgm:prSet presAssocID="{110DD98A-5709-EE48-82AE-26AAEC7C164D}" presName="hierChild3" presStyleCnt="0"/>
      <dgm:spPr/>
    </dgm:pt>
    <dgm:pt modelId="{4392AFED-5DFD-794F-9341-050ECC2ACFE0}" type="pres">
      <dgm:prSet presAssocID="{DE4E7405-989F-7541-9C06-0F19DAD0EE36}" presName="Name10" presStyleLbl="parChTrans1D2" presStyleIdx="3" presStyleCnt="4"/>
      <dgm:spPr/>
    </dgm:pt>
    <dgm:pt modelId="{05693619-30A0-F94B-9AFC-CBBF75A514C6}" type="pres">
      <dgm:prSet presAssocID="{9B664D96-ABD0-6B4C-906B-B3E256C44BE7}" presName="hierRoot2" presStyleCnt="0"/>
      <dgm:spPr/>
    </dgm:pt>
    <dgm:pt modelId="{14F46C29-883A-224A-AD6C-FA8A661BB30B}" type="pres">
      <dgm:prSet presAssocID="{9B664D96-ABD0-6B4C-906B-B3E256C44BE7}" presName="composite2" presStyleCnt="0"/>
      <dgm:spPr/>
    </dgm:pt>
    <dgm:pt modelId="{09187CC9-2A4C-F14C-8B4F-E00E27C9F244}" type="pres">
      <dgm:prSet presAssocID="{9B664D96-ABD0-6B4C-906B-B3E256C44BE7}" presName="background2" presStyleLbl="node2" presStyleIdx="3" presStyleCnt="4"/>
      <dgm:spPr/>
    </dgm:pt>
    <dgm:pt modelId="{A874B461-90D8-954A-9C2C-4CD6AA300175}" type="pres">
      <dgm:prSet presAssocID="{9B664D96-ABD0-6B4C-906B-B3E256C44BE7}" presName="text2" presStyleLbl="fgAcc2" presStyleIdx="3" presStyleCnt="4" custScaleX="113248">
        <dgm:presLayoutVars>
          <dgm:chPref val="3"/>
        </dgm:presLayoutVars>
      </dgm:prSet>
      <dgm:spPr/>
    </dgm:pt>
    <dgm:pt modelId="{F7DF5231-49BB-2B44-B7A9-18D951889A33}" type="pres">
      <dgm:prSet presAssocID="{9B664D96-ABD0-6B4C-906B-B3E256C44BE7}" presName="hierChild3" presStyleCnt="0"/>
      <dgm:spPr/>
    </dgm:pt>
  </dgm:ptLst>
  <dgm:cxnLst>
    <dgm:cxn modelId="{7FA56813-8C36-6C4F-A558-2954E29EE796}" srcId="{D0A10A00-7287-354C-A6EF-43DC80B21E35}" destId="{1F955FC7-727D-8247-99E4-3E773A981BCB}" srcOrd="1" destOrd="0" parTransId="{F12964DD-F7B2-8E4D-A5D1-184274DEE603}" sibTransId="{A56C0BCA-670E-1849-A12E-B3038D03021B}"/>
    <dgm:cxn modelId="{8FEB921A-4AB7-4345-9BCE-0D31BDBD5224}" type="presOf" srcId="{F12964DD-F7B2-8E4D-A5D1-184274DEE603}" destId="{59D438BC-ED35-E64F-AAF1-BAB7BF9084DE}" srcOrd="0" destOrd="0" presId="urn:microsoft.com/office/officeart/2005/8/layout/hierarchy1"/>
    <dgm:cxn modelId="{06CA5D2B-D56A-6B46-868B-AA54901615CE}" type="presOf" srcId="{8564900D-AF96-E940-AC6D-BB568FB0CF3C}" destId="{4959ABB9-EE55-F34A-8A41-522D43846502}" srcOrd="0" destOrd="0" presId="urn:microsoft.com/office/officeart/2005/8/layout/hierarchy1"/>
    <dgm:cxn modelId="{8177DE59-FA50-8B41-AA17-4DFD4BD73E41}" type="presOf" srcId="{7D5FCFFB-FEF4-284E-955A-ACC518A80936}" destId="{D2DD3D31-645C-504C-9F8C-29B28DDA87F7}" srcOrd="0" destOrd="0" presId="urn:microsoft.com/office/officeart/2005/8/layout/hierarchy1"/>
    <dgm:cxn modelId="{0C97FC60-3E84-234E-96B6-EC539393711D}" srcId="{8564900D-AF96-E940-AC6D-BB568FB0CF3C}" destId="{D0A10A00-7287-354C-A6EF-43DC80B21E35}" srcOrd="0" destOrd="0" parTransId="{5D07B056-C90A-4346-B7DD-5DCE51F68171}" sibTransId="{702FCF5D-00CC-F640-8203-792C7C884AC1}"/>
    <dgm:cxn modelId="{ED9F6C72-795A-DF4A-A8B9-C514976C3D8B}" type="presOf" srcId="{110DD98A-5709-EE48-82AE-26AAEC7C164D}" destId="{687D706B-721E-E943-87F4-EDCAEDA35C60}" srcOrd="0" destOrd="0" presId="urn:microsoft.com/office/officeart/2005/8/layout/hierarchy1"/>
    <dgm:cxn modelId="{25488B7F-C9B8-E744-A10A-46705EB32CA2}" srcId="{D0A10A00-7287-354C-A6EF-43DC80B21E35}" destId="{C857CDDE-7250-D74E-B31B-E98570D27202}" srcOrd="0" destOrd="0" parTransId="{7D5FCFFB-FEF4-284E-955A-ACC518A80936}" sibTransId="{EB328B7C-86DC-E94B-A6CE-E71F65EF0B8E}"/>
    <dgm:cxn modelId="{11354595-D372-F644-93BA-D14861689E7C}" type="presOf" srcId="{C857CDDE-7250-D74E-B31B-E98570D27202}" destId="{73A108C6-04C6-4945-9725-A6B995A849DF}" srcOrd="0" destOrd="0" presId="urn:microsoft.com/office/officeart/2005/8/layout/hierarchy1"/>
    <dgm:cxn modelId="{52C2ED9B-129B-D54C-B4CD-469F3CA8B916}" srcId="{D0A10A00-7287-354C-A6EF-43DC80B21E35}" destId="{9B664D96-ABD0-6B4C-906B-B3E256C44BE7}" srcOrd="3" destOrd="0" parTransId="{DE4E7405-989F-7541-9C06-0F19DAD0EE36}" sibTransId="{79547699-5F58-DE42-8BF3-2A0473DA0104}"/>
    <dgm:cxn modelId="{DBE19F9D-9F99-1F47-B1B5-22C3E1268EB3}" type="presOf" srcId="{DE4E7405-989F-7541-9C06-0F19DAD0EE36}" destId="{4392AFED-5DFD-794F-9341-050ECC2ACFE0}" srcOrd="0" destOrd="0" presId="urn:microsoft.com/office/officeart/2005/8/layout/hierarchy1"/>
    <dgm:cxn modelId="{986EC5C0-4F6E-4548-B6EA-30845491A770}" srcId="{D0A10A00-7287-354C-A6EF-43DC80B21E35}" destId="{110DD98A-5709-EE48-82AE-26AAEC7C164D}" srcOrd="2" destOrd="0" parTransId="{2709B28F-BF6B-F545-B13E-79C0AF746C59}" sibTransId="{CB62A8AA-2817-ED46-844A-2E87EF25B59E}"/>
    <dgm:cxn modelId="{ECB1FBC4-221B-F343-B5A8-34A0692042B6}" type="presOf" srcId="{2709B28F-BF6B-F545-B13E-79C0AF746C59}" destId="{0F392152-4EF4-0243-8519-D1ACC89A8A7A}" srcOrd="0" destOrd="0" presId="urn:microsoft.com/office/officeart/2005/8/layout/hierarchy1"/>
    <dgm:cxn modelId="{625027CE-E2FA-5D4E-B2DF-F5993E445423}" type="presOf" srcId="{1F955FC7-727D-8247-99E4-3E773A981BCB}" destId="{0298D6AD-00EA-434D-B274-1251235A0DCD}" srcOrd="0" destOrd="0" presId="urn:microsoft.com/office/officeart/2005/8/layout/hierarchy1"/>
    <dgm:cxn modelId="{1ED0BDE1-664E-1B40-876E-16C7B7AE4619}" type="presOf" srcId="{D0A10A00-7287-354C-A6EF-43DC80B21E35}" destId="{EA92E581-EF51-AA45-B7EF-512070B2759E}" srcOrd="0" destOrd="0" presId="urn:microsoft.com/office/officeart/2005/8/layout/hierarchy1"/>
    <dgm:cxn modelId="{DE3529FD-8A99-EC46-9774-4F22E24196A3}" type="presOf" srcId="{9B664D96-ABD0-6B4C-906B-B3E256C44BE7}" destId="{A874B461-90D8-954A-9C2C-4CD6AA300175}" srcOrd="0" destOrd="0" presId="urn:microsoft.com/office/officeart/2005/8/layout/hierarchy1"/>
    <dgm:cxn modelId="{6D24D162-72E5-3345-B1F7-2ADC3C05B15E}" type="presParOf" srcId="{4959ABB9-EE55-F34A-8A41-522D43846502}" destId="{1C2C7194-21A3-8F43-A957-3545C55D9675}" srcOrd="0" destOrd="0" presId="urn:microsoft.com/office/officeart/2005/8/layout/hierarchy1"/>
    <dgm:cxn modelId="{C59C0FAC-A92F-704D-8CB1-DF88E54A8694}" type="presParOf" srcId="{1C2C7194-21A3-8F43-A957-3545C55D9675}" destId="{6C97DFAE-D6B1-EB4D-9AB6-BA7589F66C4D}" srcOrd="0" destOrd="0" presId="urn:microsoft.com/office/officeart/2005/8/layout/hierarchy1"/>
    <dgm:cxn modelId="{034499C9-BCFD-C142-B128-0F48D85A86B6}" type="presParOf" srcId="{6C97DFAE-D6B1-EB4D-9AB6-BA7589F66C4D}" destId="{75AF8FCB-CCD8-FE40-BBB0-38DB8837FA9A}" srcOrd="0" destOrd="0" presId="urn:microsoft.com/office/officeart/2005/8/layout/hierarchy1"/>
    <dgm:cxn modelId="{474E07CD-EA63-C349-8902-937FD4DFE556}" type="presParOf" srcId="{6C97DFAE-D6B1-EB4D-9AB6-BA7589F66C4D}" destId="{EA92E581-EF51-AA45-B7EF-512070B2759E}" srcOrd="1" destOrd="0" presId="urn:microsoft.com/office/officeart/2005/8/layout/hierarchy1"/>
    <dgm:cxn modelId="{B4AE6AD4-8336-A246-8E45-9BE361EFF942}" type="presParOf" srcId="{1C2C7194-21A3-8F43-A957-3545C55D9675}" destId="{15C5227B-1468-954E-89C6-90F54D92034C}" srcOrd="1" destOrd="0" presId="urn:microsoft.com/office/officeart/2005/8/layout/hierarchy1"/>
    <dgm:cxn modelId="{EBF3B318-7C8B-B240-8AA5-767FD6C6C03E}" type="presParOf" srcId="{15C5227B-1468-954E-89C6-90F54D92034C}" destId="{D2DD3D31-645C-504C-9F8C-29B28DDA87F7}" srcOrd="0" destOrd="0" presId="urn:microsoft.com/office/officeart/2005/8/layout/hierarchy1"/>
    <dgm:cxn modelId="{60E60971-3DC5-3343-949E-A83D16AD4DB3}" type="presParOf" srcId="{15C5227B-1468-954E-89C6-90F54D92034C}" destId="{D4113DE2-6D3C-2447-BBAA-FD36C8B5E114}" srcOrd="1" destOrd="0" presId="urn:microsoft.com/office/officeart/2005/8/layout/hierarchy1"/>
    <dgm:cxn modelId="{702EC1CD-2086-0840-9D41-4AE9BEC857CC}" type="presParOf" srcId="{D4113DE2-6D3C-2447-BBAA-FD36C8B5E114}" destId="{921664BB-3EE4-C945-930B-9BA4F9E3A0FF}" srcOrd="0" destOrd="0" presId="urn:microsoft.com/office/officeart/2005/8/layout/hierarchy1"/>
    <dgm:cxn modelId="{378ADB1C-2A0C-9243-AE68-32742B91B085}" type="presParOf" srcId="{921664BB-3EE4-C945-930B-9BA4F9E3A0FF}" destId="{339E7C66-1319-9542-92D0-8BE01522D0C7}" srcOrd="0" destOrd="0" presId="urn:microsoft.com/office/officeart/2005/8/layout/hierarchy1"/>
    <dgm:cxn modelId="{A66063EA-6915-334B-A747-F9EC25AA8899}" type="presParOf" srcId="{921664BB-3EE4-C945-930B-9BA4F9E3A0FF}" destId="{73A108C6-04C6-4945-9725-A6B995A849DF}" srcOrd="1" destOrd="0" presId="urn:microsoft.com/office/officeart/2005/8/layout/hierarchy1"/>
    <dgm:cxn modelId="{0395AAE5-220B-D44C-88A5-5C6A2F1E8F03}" type="presParOf" srcId="{D4113DE2-6D3C-2447-BBAA-FD36C8B5E114}" destId="{34B199E5-A315-6A42-8D83-97C01F0ACAAE}" srcOrd="1" destOrd="0" presId="urn:microsoft.com/office/officeart/2005/8/layout/hierarchy1"/>
    <dgm:cxn modelId="{7B04EECE-E009-034A-9CEE-5AF73C261621}" type="presParOf" srcId="{15C5227B-1468-954E-89C6-90F54D92034C}" destId="{59D438BC-ED35-E64F-AAF1-BAB7BF9084DE}" srcOrd="2" destOrd="0" presId="urn:microsoft.com/office/officeart/2005/8/layout/hierarchy1"/>
    <dgm:cxn modelId="{4674F123-D98B-0046-9637-A3F3CA7C4367}" type="presParOf" srcId="{15C5227B-1468-954E-89C6-90F54D92034C}" destId="{95FAB496-2EF3-0843-B1B3-3C6F8483A0B9}" srcOrd="3" destOrd="0" presId="urn:microsoft.com/office/officeart/2005/8/layout/hierarchy1"/>
    <dgm:cxn modelId="{38551F5F-66BF-9B47-A3B3-6FA9D529F0D4}" type="presParOf" srcId="{95FAB496-2EF3-0843-B1B3-3C6F8483A0B9}" destId="{08ABE449-42B8-0A4C-879D-17D86BDCFCB1}" srcOrd="0" destOrd="0" presId="urn:microsoft.com/office/officeart/2005/8/layout/hierarchy1"/>
    <dgm:cxn modelId="{27C5303A-E3DA-3C41-90CA-D122550CB411}" type="presParOf" srcId="{08ABE449-42B8-0A4C-879D-17D86BDCFCB1}" destId="{8D3768EB-D0FF-8C4A-902A-86E98B45A06E}" srcOrd="0" destOrd="0" presId="urn:microsoft.com/office/officeart/2005/8/layout/hierarchy1"/>
    <dgm:cxn modelId="{EA8143E3-887E-4E45-B89A-5178B9DE1DD1}" type="presParOf" srcId="{08ABE449-42B8-0A4C-879D-17D86BDCFCB1}" destId="{0298D6AD-00EA-434D-B274-1251235A0DCD}" srcOrd="1" destOrd="0" presId="urn:microsoft.com/office/officeart/2005/8/layout/hierarchy1"/>
    <dgm:cxn modelId="{7C366F7C-403C-E244-B5D1-42F4B9B6BC69}" type="presParOf" srcId="{95FAB496-2EF3-0843-B1B3-3C6F8483A0B9}" destId="{3E33BDE7-546D-ED40-9D67-5F9B62507233}" srcOrd="1" destOrd="0" presId="urn:microsoft.com/office/officeart/2005/8/layout/hierarchy1"/>
    <dgm:cxn modelId="{B4689CE2-8D49-094E-A724-75368F311694}" type="presParOf" srcId="{15C5227B-1468-954E-89C6-90F54D92034C}" destId="{0F392152-4EF4-0243-8519-D1ACC89A8A7A}" srcOrd="4" destOrd="0" presId="urn:microsoft.com/office/officeart/2005/8/layout/hierarchy1"/>
    <dgm:cxn modelId="{13C73A97-3143-6A4B-A537-DB93E64BE8CA}" type="presParOf" srcId="{15C5227B-1468-954E-89C6-90F54D92034C}" destId="{4BFF1754-904F-9640-899C-551F7DE3F6B5}" srcOrd="5" destOrd="0" presId="urn:microsoft.com/office/officeart/2005/8/layout/hierarchy1"/>
    <dgm:cxn modelId="{0AA89C86-5BE0-8948-A5E9-56EF91CE20AE}" type="presParOf" srcId="{4BFF1754-904F-9640-899C-551F7DE3F6B5}" destId="{AA3FAC1D-C431-E246-B072-D7B4FA64DE91}" srcOrd="0" destOrd="0" presId="urn:microsoft.com/office/officeart/2005/8/layout/hierarchy1"/>
    <dgm:cxn modelId="{7ED7B019-F9C4-7945-B7AA-06A13A58A21D}" type="presParOf" srcId="{AA3FAC1D-C431-E246-B072-D7B4FA64DE91}" destId="{67F4EA1F-0C37-1A49-8EAE-B883635317E6}" srcOrd="0" destOrd="0" presId="urn:microsoft.com/office/officeart/2005/8/layout/hierarchy1"/>
    <dgm:cxn modelId="{BD769EF0-7013-D54E-9D50-A205FA62490E}" type="presParOf" srcId="{AA3FAC1D-C431-E246-B072-D7B4FA64DE91}" destId="{687D706B-721E-E943-87F4-EDCAEDA35C60}" srcOrd="1" destOrd="0" presId="urn:microsoft.com/office/officeart/2005/8/layout/hierarchy1"/>
    <dgm:cxn modelId="{8852435F-5ED6-BA48-87E5-2BAA3BE97C11}" type="presParOf" srcId="{4BFF1754-904F-9640-899C-551F7DE3F6B5}" destId="{88CDBB20-D0CE-AD46-A5D3-2AD8FB1E0D66}" srcOrd="1" destOrd="0" presId="urn:microsoft.com/office/officeart/2005/8/layout/hierarchy1"/>
    <dgm:cxn modelId="{E3C1F8E6-0744-B440-82DC-039D17925401}" type="presParOf" srcId="{15C5227B-1468-954E-89C6-90F54D92034C}" destId="{4392AFED-5DFD-794F-9341-050ECC2ACFE0}" srcOrd="6" destOrd="0" presId="urn:microsoft.com/office/officeart/2005/8/layout/hierarchy1"/>
    <dgm:cxn modelId="{07C99732-8522-5843-944C-0FEB3526015A}" type="presParOf" srcId="{15C5227B-1468-954E-89C6-90F54D92034C}" destId="{05693619-30A0-F94B-9AFC-CBBF75A514C6}" srcOrd="7" destOrd="0" presId="urn:microsoft.com/office/officeart/2005/8/layout/hierarchy1"/>
    <dgm:cxn modelId="{37814A0B-E60A-7940-A646-D23042EA3BD5}" type="presParOf" srcId="{05693619-30A0-F94B-9AFC-CBBF75A514C6}" destId="{14F46C29-883A-224A-AD6C-FA8A661BB30B}" srcOrd="0" destOrd="0" presId="urn:microsoft.com/office/officeart/2005/8/layout/hierarchy1"/>
    <dgm:cxn modelId="{CD777B4C-6526-C742-86D4-0331BE3A448C}" type="presParOf" srcId="{14F46C29-883A-224A-AD6C-FA8A661BB30B}" destId="{09187CC9-2A4C-F14C-8B4F-E00E27C9F244}" srcOrd="0" destOrd="0" presId="urn:microsoft.com/office/officeart/2005/8/layout/hierarchy1"/>
    <dgm:cxn modelId="{07EC7235-7419-AF4E-8C28-FC9767DBC6BB}" type="presParOf" srcId="{14F46C29-883A-224A-AD6C-FA8A661BB30B}" destId="{A874B461-90D8-954A-9C2C-4CD6AA300175}" srcOrd="1" destOrd="0" presId="urn:microsoft.com/office/officeart/2005/8/layout/hierarchy1"/>
    <dgm:cxn modelId="{BF97A0B3-0AC1-DB4A-BA09-6C4A84F6F529}" type="presParOf" srcId="{05693619-30A0-F94B-9AFC-CBBF75A514C6}" destId="{F7DF5231-49BB-2B44-B7A9-18D951889A33}" srcOrd="1" destOrd="0" presId="urn:microsoft.com/office/officeart/2005/8/layout/hierarchy1"/>
  </dgm:cxnLst>
  <dgm:bg>
    <a:solidFill>
      <a:schemeClr val="accent2">
        <a:lumMod val="50000"/>
      </a:schemeClr>
    </a:solidFill>
    <a:effectLst>
      <a:outerShdw blurRad="50800" dist="38100" dir="2700000" algn="tl" rotWithShape="0">
        <a:prstClr val="black">
          <a:alpha val="40000"/>
        </a:prstClr>
      </a:outerShdw>
      <a:softEdge rad="127000"/>
    </a:effectLst>
  </dgm:bg>
  <dgm:whole>
    <a:ln w="19050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64900D-AF96-E940-AC6D-BB568FB0CF3C}" type="doc">
      <dgm:prSet loTypeId="urn:microsoft.com/office/officeart/2005/8/layout/hierarchy1" loCatId="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0A10A00-7287-354C-A6EF-43DC80B21E35}">
      <dgm:prSet phldrT="[Text]" custT="1"/>
      <dgm:spPr/>
      <dgm:t>
        <a:bodyPr/>
        <a:lstStyle/>
        <a:p>
          <a:r>
            <a:rPr lang="en-US" sz="1800" b="1" dirty="0"/>
            <a:t>Cable transverse load testing</a:t>
          </a:r>
        </a:p>
      </dgm:t>
    </dgm:pt>
    <dgm:pt modelId="{5D07B056-C90A-4346-B7DD-5DCE51F68171}" type="parTrans" cxnId="{0C97FC60-3E84-234E-96B6-EC539393711D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02FCF5D-00CC-F640-8203-792C7C884AC1}" type="sibTrans" cxnId="{0C97FC60-3E84-234E-96B6-EC539393711D}">
      <dgm:prSet/>
      <dgm:spPr/>
      <dgm:t>
        <a:bodyPr/>
        <a:lstStyle/>
        <a:p>
          <a:endParaRPr lang="en-US" sz="1400" b="1" dirty="0">
            <a:solidFill>
              <a:schemeClr val="bg1"/>
            </a:solidFill>
          </a:endParaRPr>
        </a:p>
      </dgm:t>
    </dgm:pt>
    <dgm:pt modelId="{C857CDDE-7250-D74E-B31B-E98570D27202}">
      <dgm:prSet phldrT="[Text]" custT="1"/>
      <dgm:spPr/>
      <dgm:t>
        <a:bodyPr/>
        <a:lstStyle/>
        <a:p>
          <a:r>
            <a:rPr lang="en-US" sz="1800" b="1" i="0" dirty="0"/>
            <a:t>Critical current</a:t>
          </a:r>
        </a:p>
      </dgm:t>
    </dgm:pt>
    <dgm:pt modelId="{7D5FCFFB-FEF4-284E-955A-ACC518A80936}" type="parTrans" cxnId="{25488B7F-C9B8-E744-A10A-46705EB32CA2}">
      <dgm:prSet/>
      <dgm:spPr>
        <a:ln w="3810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EB328B7C-86DC-E94B-A6CE-E71F65EF0B8E}" type="sibTrans" cxnId="{25488B7F-C9B8-E744-A10A-46705EB32CA2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F955FC7-727D-8247-99E4-3E773A981BCB}">
      <dgm:prSet phldrT="[Text]" custT="1"/>
      <dgm:spPr/>
      <dgm:t>
        <a:bodyPr/>
        <a:lstStyle/>
        <a:p>
          <a:r>
            <a:rPr lang="en-US" sz="1800" b="1" dirty="0"/>
            <a:t>Transverse stiffness </a:t>
          </a:r>
          <a:r>
            <a:rPr lang="en-US" sz="1800" b="1" i="1" dirty="0"/>
            <a:t>d</a:t>
          </a:r>
          <a:r>
            <a:rPr lang="en-US" sz="1800" b="1" dirty="0"/>
            <a:t>(</a:t>
          </a:r>
          <a:r>
            <a:rPr lang="en-US" sz="1800" b="1" i="1" dirty="0"/>
            <a:t>F</a:t>
          </a:r>
          <a:r>
            <a:rPr lang="en-US" sz="1800" b="1" dirty="0"/>
            <a:t>)</a:t>
          </a:r>
          <a:endParaRPr lang="en-US" sz="1800" b="1" baseline="-25000" dirty="0"/>
        </a:p>
      </dgm:t>
    </dgm:pt>
    <dgm:pt modelId="{F12964DD-F7B2-8E4D-A5D1-184274DEE603}" type="parTrans" cxnId="{7FA56813-8C36-6C4F-A558-2954E29EE796}">
      <dgm:prSet/>
      <dgm:spPr>
        <a:ln w="3810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A56C0BCA-670E-1849-A12E-B3038D03021B}" type="sibTrans" cxnId="{7FA56813-8C36-6C4F-A558-2954E29EE79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10DD98A-5709-EE48-82AE-26AAEC7C164D}">
      <dgm:prSet custT="1"/>
      <dgm:spPr/>
      <dgm:t>
        <a:bodyPr/>
        <a:lstStyle/>
        <a:p>
          <a:r>
            <a:rPr lang="en-US" sz="1800" b="1" dirty="0"/>
            <a:t>Inter tape contact resistance </a:t>
          </a:r>
          <a:r>
            <a:rPr lang="en-US" sz="1800" b="1" i="1" dirty="0" err="1"/>
            <a:t>R</a:t>
          </a:r>
          <a:r>
            <a:rPr lang="en-US" sz="1800" b="1" baseline="-25000" dirty="0" err="1"/>
            <a:t>c</a:t>
          </a:r>
          <a:endParaRPr lang="en-US" sz="1800" b="1" baseline="-25000" dirty="0"/>
        </a:p>
      </dgm:t>
    </dgm:pt>
    <dgm:pt modelId="{2709B28F-BF6B-F545-B13E-79C0AF746C59}" type="parTrans" cxnId="{986EC5C0-4F6E-4548-B6EA-30845491A770}">
      <dgm:prSet/>
      <dgm:spPr>
        <a:ln w="3810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CB62A8AA-2817-ED46-844A-2E87EF25B59E}" type="sibTrans" cxnId="{986EC5C0-4F6E-4548-B6EA-30845491A770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4959ABB9-EE55-F34A-8A41-522D43846502}" type="pres">
      <dgm:prSet presAssocID="{8564900D-AF96-E940-AC6D-BB568FB0CF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2C7194-21A3-8F43-A957-3545C55D9675}" type="pres">
      <dgm:prSet presAssocID="{D0A10A00-7287-354C-A6EF-43DC80B21E35}" presName="hierRoot1" presStyleCnt="0"/>
      <dgm:spPr/>
    </dgm:pt>
    <dgm:pt modelId="{6C97DFAE-D6B1-EB4D-9AB6-BA7589F66C4D}" type="pres">
      <dgm:prSet presAssocID="{D0A10A00-7287-354C-A6EF-43DC80B21E35}" presName="composite" presStyleCnt="0"/>
      <dgm:spPr/>
    </dgm:pt>
    <dgm:pt modelId="{75AF8FCB-CCD8-FE40-BBB0-38DB8837FA9A}" type="pres">
      <dgm:prSet presAssocID="{D0A10A00-7287-354C-A6EF-43DC80B21E35}" presName="background" presStyleLbl="node0" presStyleIdx="0" presStyleCnt="1"/>
      <dgm:spPr/>
    </dgm:pt>
    <dgm:pt modelId="{EA92E581-EF51-AA45-B7EF-512070B2759E}" type="pres">
      <dgm:prSet presAssocID="{D0A10A00-7287-354C-A6EF-43DC80B21E35}" presName="text" presStyleLbl="fgAcc0" presStyleIdx="0" presStyleCnt="1" custScaleX="119441">
        <dgm:presLayoutVars>
          <dgm:chPref val="3"/>
        </dgm:presLayoutVars>
      </dgm:prSet>
      <dgm:spPr/>
    </dgm:pt>
    <dgm:pt modelId="{15C5227B-1468-954E-89C6-90F54D92034C}" type="pres">
      <dgm:prSet presAssocID="{D0A10A00-7287-354C-A6EF-43DC80B21E35}" presName="hierChild2" presStyleCnt="0"/>
      <dgm:spPr/>
    </dgm:pt>
    <dgm:pt modelId="{D2DD3D31-645C-504C-9F8C-29B28DDA87F7}" type="pres">
      <dgm:prSet presAssocID="{7D5FCFFB-FEF4-284E-955A-ACC518A80936}" presName="Name10" presStyleLbl="parChTrans1D2" presStyleIdx="0" presStyleCnt="3"/>
      <dgm:spPr/>
    </dgm:pt>
    <dgm:pt modelId="{D4113DE2-6D3C-2447-BBAA-FD36C8B5E114}" type="pres">
      <dgm:prSet presAssocID="{C857CDDE-7250-D74E-B31B-E98570D27202}" presName="hierRoot2" presStyleCnt="0"/>
      <dgm:spPr/>
    </dgm:pt>
    <dgm:pt modelId="{921664BB-3EE4-C945-930B-9BA4F9E3A0FF}" type="pres">
      <dgm:prSet presAssocID="{C857CDDE-7250-D74E-B31B-E98570D27202}" presName="composite2" presStyleCnt="0"/>
      <dgm:spPr/>
    </dgm:pt>
    <dgm:pt modelId="{339E7C66-1319-9542-92D0-8BE01522D0C7}" type="pres">
      <dgm:prSet presAssocID="{C857CDDE-7250-D74E-B31B-E98570D27202}" presName="background2" presStyleLbl="node2" presStyleIdx="0" presStyleCnt="3"/>
      <dgm:spPr/>
    </dgm:pt>
    <dgm:pt modelId="{73A108C6-04C6-4945-9725-A6B995A849DF}" type="pres">
      <dgm:prSet presAssocID="{C857CDDE-7250-D74E-B31B-E98570D27202}" presName="text2" presStyleLbl="fgAcc2" presStyleIdx="0" presStyleCnt="3">
        <dgm:presLayoutVars>
          <dgm:chPref val="3"/>
        </dgm:presLayoutVars>
      </dgm:prSet>
      <dgm:spPr/>
    </dgm:pt>
    <dgm:pt modelId="{34B199E5-A315-6A42-8D83-97C01F0ACAAE}" type="pres">
      <dgm:prSet presAssocID="{C857CDDE-7250-D74E-B31B-E98570D27202}" presName="hierChild3" presStyleCnt="0"/>
      <dgm:spPr/>
    </dgm:pt>
    <dgm:pt modelId="{59D438BC-ED35-E64F-AAF1-BAB7BF9084DE}" type="pres">
      <dgm:prSet presAssocID="{F12964DD-F7B2-8E4D-A5D1-184274DEE603}" presName="Name10" presStyleLbl="parChTrans1D2" presStyleIdx="1" presStyleCnt="3"/>
      <dgm:spPr/>
    </dgm:pt>
    <dgm:pt modelId="{95FAB496-2EF3-0843-B1B3-3C6F8483A0B9}" type="pres">
      <dgm:prSet presAssocID="{1F955FC7-727D-8247-99E4-3E773A981BCB}" presName="hierRoot2" presStyleCnt="0"/>
      <dgm:spPr/>
    </dgm:pt>
    <dgm:pt modelId="{08ABE449-42B8-0A4C-879D-17D86BDCFCB1}" type="pres">
      <dgm:prSet presAssocID="{1F955FC7-727D-8247-99E4-3E773A981BCB}" presName="composite2" presStyleCnt="0"/>
      <dgm:spPr/>
    </dgm:pt>
    <dgm:pt modelId="{8D3768EB-D0FF-8C4A-902A-86E98B45A06E}" type="pres">
      <dgm:prSet presAssocID="{1F955FC7-727D-8247-99E4-3E773A981BCB}" presName="background2" presStyleLbl="node2" presStyleIdx="1" presStyleCnt="3"/>
      <dgm:spPr/>
    </dgm:pt>
    <dgm:pt modelId="{0298D6AD-00EA-434D-B274-1251235A0DCD}" type="pres">
      <dgm:prSet presAssocID="{1F955FC7-727D-8247-99E4-3E773A981BCB}" presName="text2" presStyleLbl="fgAcc2" presStyleIdx="1" presStyleCnt="3">
        <dgm:presLayoutVars>
          <dgm:chPref val="3"/>
        </dgm:presLayoutVars>
      </dgm:prSet>
      <dgm:spPr/>
    </dgm:pt>
    <dgm:pt modelId="{3E33BDE7-546D-ED40-9D67-5F9B62507233}" type="pres">
      <dgm:prSet presAssocID="{1F955FC7-727D-8247-99E4-3E773A981BCB}" presName="hierChild3" presStyleCnt="0"/>
      <dgm:spPr/>
    </dgm:pt>
    <dgm:pt modelId="{0F392152-4EF4-0243-8519-D1ACC89A8A7A}" type="pres">
      <dgm:prSet presAssocID="{2709B28F-BF6B-F545-B13E-79C0AF746C59}" presName="Name10" presStyleLbl="parChTrans1D2" presStyleIdx="2" presStyleCnt="3"/>
      <dgm:spPr/>
    </dgm:pt>
    <dgm:pt modelId="{4BFF1754-904F-9640-899C-551F7DE3F6B5}" type="pres">
      <dgm:prSet presAssocID="{110DD98A-5709-EE48-82AE-26AAEC7C164D}" presName="hierRoot2" presStyleCnt="0"/>
      <dgm:spPr/>
    </dgm:pt>
    <dgm:pt modelId="{AA3FAC1D-C431-E246-B072-D7B4FA64DE91}" type="pres">
      <dgm:prSet presAssocID="{110DD98A-5709-EE48-82AE-26AAEC7C164D}" presName="composite2" presStyleCnt="0"/>
      <dgm:spPr/>
    </dgm:pt>
    <dgm:pt modelId="{67F4EA1F-0C37-1A49-8EAE-B883635317E6}" type="pres">
      <dgm:prSet presAssocID="{110DD98A-5709-EE48-82AE-26AAEC7C164D}" presName="background2" presStyleLbl="node2" presStyleIdx="2" presStyleCnt="3"/>
      <dgm:spPr/>
    </dgm:pt>
    <dgm:pt modelId="{687D706B-721E-E943-87F4-EDCAEDA35C60}" type="pres">
      <dgm:prSet presAssocID="{110DD98A-5709-EE48-82AE-26AAEC7C164D}" presName="text2" presStyleLbl="fgAcc2" presStyleIdx="2" presStyleCnt="3">
        <dgm:presLayoutVars>
          <dgm:chPref val="3"/>
        </dgm:presLayoutVars>
      </dgm:prSet>
      <dgm:spPr/>
    </dgm:pt>
    <dgm:pt modelId="{88CDBB20-D0CE-AD46-A5D3-2AD8FB1E0D66}" type="pres">
      <dgm:prSet presAssocID="{110DD98A-5709-EE48-82AE-26AAEC7C164D}" presName="hierChild3" presStyleCnt="0"/>
      <dgm:spPr/>
    </dgm:pt>
  </dgm:ptLst>
  <dgm:cxnLst>
    <dgm:cxn modelId="{7FA56813-8C36-6C4F-A558-2954E29EE796}" srcId="{D0A10A00-7287-354C-A6EF-43DC80B21E35}" destId="{1F955FC7-727D-8247-99E4-3E773A981BCB}" srcOrd="1" destOrd="0" parTransId="{F12964DD-F7B2-8E4D-A5D1-184274DEE603}" sibTransId="{A56C0BCA-670E-1849-A12E-B3038D03021B}"/>
    <dgm:cxn modelId="{BC76F018-AF00-6147-BA76-F07DACF84D94}" type="presOf" srcId="{D0A10A00-7287-354C-A6EF-43DC80B21E35}" destId="{EA92E581-EF51-AA45-B7EF-512070B2759E}" srcOrd="0" destOrd="0" presId="urn:microsoft.com/office/officeart/2005/8/layout/hierarchy1"/>
    <dgm:cxn modelId="{06CA5D2B-D56A-6B46-868B-AA54901615CE}" type="presOf" srcId="{8564900D-AF96-E940-AC6D-BB568FB0CF3C}" destId="{4959ABB9-EE55-F34A-8A41-522D43846502}" srcOrd="0" destOrd="0" presId="urn:microsoft.com/office/officeart/2005/8/layout/hierarchy1"/>
    <dgm:cxn modelId="{21D3694D-72CD-4444-8426-39DAC57FE002}" type="presOf" srcId="{2709B28F-BF6B-F545-B13E-79C0AF746C59}" destId="{0F392152-4EF4-0243-8519-D1ACC89A8A7A}" srcOrd="0" destOrd="0" presId="urn:microsoft.com/office/officeart/2005/8/layout/hierarchy1"/>
    <dgm:cxn modelId="{0C97FC60-3E84-234E-96B6-EC539393711D}" srcId="{8564900D-AF96-E940-AC6D-BB568FB0CF3C}" destId="{D0A10A00-7287-354C-A6EF-43DC80B21E35}" srcOrd="0" destOrd="0" parTransId="{5D07B056-C90A-4346-B7DD-5DCE51F68171}" sibTransId="{702FCF5D-00CC-F640-8203-792C7C884AC1}"/>
    <dgm:cxn modelId="{25488B7F-C9B8-E744-A10A-46705EB32CA2}" srcId="{D0A10A00-7287-354C-A6EF-43DC80B21E35}" destId="{C857CDDE-7250-D74E-B31B-E98570D27202}" srcOrd="0" destOrd="0" parTransId="{7D5FCFFB-FEF4-284E-955A-ACC518A80936}" sibTransId="{EB328B7C-86DC-E94B-A6CE-E71F65EF0B8E}"/>
    <dgm:cxn modelId="{9AD6D08B-E87C-6A41-AD84-0E29B5610F3D}" type="presOf" srcId="{110DD98A-5709-EE48-82AE-26AAEC7C164D}" destId="{687D706B-721E-E943-87F4-EDCAEDA35C60}" srcOrd="0" destOrd="0" presId="urn:microsoft.com/office/officeart/2005/8/layout/hierarchy1"/>
    <dgm:cxn modelId="{20737799-71F3-5A41-BD3B-3E961916DD96}" type="presOf" srcId="{1F955FC7-727D-8247-99E4-3E773A981BCB}" destId="{0298D6AD-00EA-434D-B274-1251235A0DCD}" srcOrd="0" destOrd="0" presId="urn:microsoft.com/office/officeart/2005/8/layout/hierarchy1"/>
    <dgm:cxn modelId="{4677A6AE-2496-B94A-BCB4-712438CC8113}" type="presOf" srcId="{F12964DD-F7B2-8E4D-A5D1-184274DEE603}" destId="{59D438BC-ED35-E64F-AAF1-BAB7BF9084DE}" srcOrd="0" destOrd="0" presId="urn:microsoft.com/office/officeart/2005/8/layout/hierarchy1"/>
    <dgm:cxn modelId="{986EC5C0-4F6E-4548-B6EA-30845491A770}" srcId="{D0A10A00-7287-354C-A6EF-43DC80B21E35}" destId="{110DD98A-5709-EE48-82AE-26AAEC7C164D}" srcOrd="2" destOrd="0" parTransId="{2709B28F-BF6B-F545-B13E-79C0AF746C59}" sibTransId="{CB62A8AA-2817-ED46-844A-2E87EF25B59E}"/>
    <dgm:cxn modelId="{A74D15D9-E731-1546-A92D-989306AA9F98}" type="presOf" srcId="{C857CDDE-7250-D74E-B31B-E98570D27202}" destId="{73A108C6-04C6-4945-9725-A6B995A849DF}" srcOrd="0" destOrd="0" presId="urn:microsoft.com/office/officeart/2005/8/layout/hierarchy1"/>
    <dgm:cxn modelId="{AB33DAEA-49AC-BE4F-911E-C60D804A59FA}" type="presOf" srcId="{7D5FCFFB-FEF4-284E-955A-ACC518A80936}" destId="{D2DD3D31-645C-504C-9F8C-29B28DDA87F7}" srcOrd="0" destOrd="0" presId="urn:microsoft.com/office/officeart/2005/8/layout/hierarchy1"/>
    <dgm:cxn modelId="{E43C336D-7EBD-B145-9408-FE690A6DB478}" type="presParOf" srcId="{4959ABB9-EE55-F34A-8A41-522D43846502}" destId="{1C2C7194-21A3-8F43-A957-3545C55D9675}" srcOrd="0" destOrd="0" presId="urn:microsoft.com/office/officeart/2005/8/layout/hierarchy1"/>
    <dgm:cxn modelId="{57863534-074D-D44D-944C-16E845593478}" type="presParOf" srcId="{1C2C7194-21A3-8F43-A957-3545C55D9675}" destId="{6C97DFAE-D6B1-EB4D-9AB6-BA7589F66C4D}" srcOrd="0" destOrd="0" presId="urn:microsoft.com/office/officeart/2005/8/layout/hierarchy1"/>
    <dgm:cxn modelId="{408DC225-1120-7C4D-A240-C3780A7AADB0}" type="presParOf" srcId="{6C97DFAE-D6B1-EB4D-9AB6-BA7589F66C4D}" destId="{75AF8FCB-CCD8-FE40-BBB0-38DB8837FA9A}" srcOrd="0" destOrd="0" presId="urn:microsoft.com/office/officeart/2005/8/layout/hierarchy1"/>
    <dgm:cxn modelId="{E7E0ED51-A245-5743-83A2-C996BDBA8FF9}" type="presParOf" srcId="{6C97DFAE-D6B1-EB4D-9AB6-BA7589F66C4D}" destId="{EA92E581-EF51-AA45-B7EF-512070B2759E}" srcOrd="1" destOrd="0" presId="urn:microsoft.com/office/officeart/2005/8/layout/hierarchy1"/>
    <dgm:cxn modelId="{9C203B4E-C3FF-6C41-95F3-4B5B3641A5E7}" type="presParOf" srcId="{1C2C7194-21A3-8F43-A957-3545C55D9675}" destId="{15C5227B-1468-954E-89C6-90F54D92034C}" srcOrd="1" destOrd="0" presId="urn:microsoft.com/office/officeart/2005/8/layout/hierarchy1"/>
    <dgm:cxn modelId="{2472FA23-F037-2943-9C23-62CD494C5A10}" type="presParOf" srcId="{15C5227B-1468-954E-89C6-90F54D92034C}" destId="{D2DD3D31-645C-504C-9F8C-29B28DDA87F7}" srcOrd="0" destOrd="0" presId="urn:microsoft.com/office/officeart/2005/8/layout/hierarchy1"/>
    <dgm:cxn modelId="{62531FA9-4457-CF46-972E-F07E1D579754}" type="presParOf" srcId="{15C5227B-1468-954E-89C6-90F54D92034C}" destId="{D4113DE2-6D3C-2447-BBAA-FD36C8B5E114}" srcOrd="1" destOrd="0" presId="urn:microsoft.com/office/officeart/2005/8/layout/hierarchy1"/>
    <dgm:cxn modelId="{CF830BE9-5EB1-7448-94D8-FEDA9FF321E1}" type="presParOf" srcId="{D4113DE2-6D3C-2447-BBAA-FD36C8B5E114}" destId="{921664BB-3EE4-C945-930B-9BA4F9E3A0FF}" srcOrd="0" destOrd="0" presId="urn:microsoft.com/office/officeart/2005/8/layout/hierarchy1"/>
    <dgm:cxn modelId="{3A7119DF-49C5-C243-AB4F-83E8E31E99A7}" type="presParOf" srcId="{921664BB-3EE4-C945-930B-9BA4F9E3A0FF}" destId="{339E7C66-1319-9542-92D0-8BE01522D0C7}" srcOrd="0" destOrd="0" presId="urn:microsoft.com/office/officeart/2005/8/layout/hierarchy1"/>
    <dgm:cxn modelId="{73D323B9-3A61-DD46-B047-BC6824F51D0F}" type="presParOf" srcId="{921664BB-3EE4-C945-930B-9BA4F9E3A0FF}" destId="{73A108C6-04C6-4945-9725-A6B995A849DF}" srcOrd="1" destOrd="0" presId="urn:microsoft.com/office/officeart/2005/8/layout/hierarchy1"/>
    <dgm:cxn modelId="{656507E6-0F6E-DF40-A256-4FF4CBABFEA6}" type="presParOf" srcId="{D4113DE2-6D3C-2447-BBAA-FD36C8B5E114}" destId="{34B199E5-A315-6A42-8D83-97C01F0ACAAE}" srcOrd="1" destOrd="0" presId="urn:microsoft.com/office/officeart/2005/8/layout/hierarchy1"/>
    <dgm:cxn modelId="{0B66D241-ED75-C042-B680-753B1632EFAC}" type="presParOf" srcId="{15C5227B-1468-954E-89C6-90F54D92034C}" destId="{59D438BC-ED35-E64F-AAF1-BAB7BF9084DE}" srcOrd="2" destOrd="0" presId="urn:microsoft.com/office/officeart/2005/8/layout/hierarchy1"/>
    <dgm:cxn modelId="{0B9CA9C4-9C4E-F441-94CA-EA15538030BC}" type="presParOf" srcId="{15C5227B-1468-954E-89C6-90F54D92034C}" destId="{95FAB496-2EF3-0843-B1B3-3C6F8483A0B9}" srcOrd="3" destOrd="0" presId="urn:microsoft.com/office/officeart/2005/8/layout/hierarchy1"/>
    <dgm:cxn modelId="{99B94BE3-5697-3543-8370-B66F88670D21}" type="presParOf" srcId="{95FAB496-2EF3-0843-B1B3-3C6F8483A0B9}" destId="{08ABE449-42B8-0A4C-879D-17D86BDCFCB1}" srcOrd="0" destOrd="0" presId="urn:microsoft.com/office/officeart/2005/8/layout/hierarchy1"/>
    <dgm:cxn modelId="{C87DCE7C-A93A-974F-B9F7-804213A4C1E2}" type="presParOf" srcId="{08ABE449-42B8-0A4C-879D-17D86BDCFCB1}" destId="{8D3768EB-D0FF-8C4A-902A-86E98B45A06E}" srcOrd="0" destOrd="0" presId="urn:microsoft.com/office/officeart/2005/8/layout/hierarchy1"/>
    <dgm:cxn modelId="{19DD4444-DDAE-334B-A249-96D6EE5E51DB}" type="presParOf" srcId="{08ABE449-42B8-0A4C-879D-17D86BDCFCB1}" destId="{0298D6AD-00EA-434D-B274-1251235A0DCD}" srcOrd="1" destOrd="0" presId="urn:microsoft.com/office/officeart/2005/8/layout/hierarchy1"/>
    <dgm:cxn modelId="{3F39AB54-EEEF-034D-96CE-C8D5D5B677E8}" type="presParOf" srcId="{95FAB496-2EF3-0843-B1B3-3C6F8483A0B9}" destId="{3E33BDE7-546D-ED40-9D67-5F9B62507233}" srcOrd="1" destOrd="0" presId="urn:microsoft.com/office/officeart/2005/8/layout/hierarchy1"/>
    <dgm:cxn modelId="{FCE1A3E1-CDA3-0E43-83DD-FB402157B7B0}" type="presParOf" srcId="{15C5227B-1468-954E-89C6-90F54D92034C}" destId="{0F392152-4EF4-0243-8519-D1ACC89A8A7A}" srcOrd="4" destOrd="0" presId="urn:microsoft.com/office/officeart/2005/8/layout/hierarchy1"/>
    <dgm:cxn modelId="{5B2A6E76-C8BB-434D-9BDE-9C75141B94B6}" type="presParOf" srcId="{15C5227B-1468-954E-89C6-90F54D92034C}" destId="{4BFF1754-904F-9640-899C-551F7DE3F6B5}" srcOrd="5" destOrd="0" presId="urn:microsoft.com/office/officeart/2005/8/layout/hierarchy1"/>
    <dgm:cxn modelId="{869D7C11-F26B-E043-837B-2E3162DA899E}" type="presParOf" srcId="{4BFF1754-904F-9640-899C-551F7DE3F6B5}" destId="{AA3FAC1D-C431-E246-B072-D7B4FA64DE91}" srcOrd="0" destOrd="0" presId="urn:microsoft.com/office/officeart/2005/8/layout/hierarchy1"/>
    <dgm:cxn modelId="{F004713E-BA04-CF40-B499-4BE090E0C609}" type="presParOf" srcId="{AA3FAC1D-C431-E246-B072-D7B4FA64DE91}" destId="{67F4EA1F-0C37-1A49-8EAE-B883635317E6}" srcOrd="0" destOrd="0" presId="urn:microsoft.com/office/officeart/2005/8/layout/hierarchy1"/>
    <dgm:cxn modelId="{D37D16E1-73A9-584C-AA5E-90C44646E5A4}" type="presParOf" srcId="{AA3FAC1D-C431-E246-B072-D7B4FA64DE91}" destId="{687D706B-721E-E943-87F4-EDCAEDA35C60}" srcOrd="1" destOrd="0" presId="urn:microsoft.com/office/officeart/2005/8/layout/hierarchy1"/>
    <dgm:cxn modelId="{99F7F7A6-3E7B-E940-AC79-FE2F4CFD0EB5}" type="presParOf" srcId="{4BFF1754-904F-9640-899C-551F7DE3F6B5}" destId="{88CDBB20-D0CE-AD46-A5D3-2AD8FB1E0D66}" srcOrd="1" destOrd="0" presId="urn:microsoft.com/office/officeart/2005/8/layout/hierarchy1"/>
  </dgm:cxnLst>
  <dgm:bg>
    <a:solidFill>
      <a:schemeClr val="accent5">
        <a:lumMod val="75000"/>
      </a:schemeClr>
    </a:solidFill>
    <a:effectLst>
      <a:softEdge rad="127000"/>
    </a:effectLst>
  </dgm:bg>
  <dgm:whole>
    <a:ln w="19050"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564900D-AF96-E940-AC6D-BB568FB0CF3C}" type="doc">
      <dgm:prSet loTypeId="urn:microsoft.com/office/officeart/2005/8/layout/hierarchy1" loCatId="" qsTypeId="urn:microsoft.com/office/officeart/2005/8/quickstyle/simple4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D0A10A00-7287-354C-A6EF-43DC80B21E35}">
      <dgm:prSet phldrT="[Text]" custT="1"/>
      <dgm:spPr/>
      <dgm:t>
        <a:bodyPr/>
        <a:lstStyle/>
        <a:p>
          <a:r>
            <a:rPr lang="en-US" sz="1800" b="1" dirty="0"/>
            <a:t>FE cable model</a:t>
          </a:r>
        </a:p>
      </dgm:t>
    </dgm:pt>
    <dgm:pt modelId="{5D07B056-C90A-4346-B7DD-5DCE51F68171}" type="parTrans" cxnId="{0C97FC60-3E84-234E-96B6-EC539393711D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02FCF5D-00CC-F640-8203-792C7C884AC1}" type="sibTrans" cxnId="{0C97FC60-3E84-234E-96B6-EC539393711D}">
      <dgm:prSet/>
      <dgm:spPr/>
      <dgm:t>
        <a:bodyPr/>
        <a:lstStyle/>
        <a:p>
          <a:endParaRPr lang="en-US" sz="1400" b="1" dirty="0">
            <a:solidFill>
              <a:schemeClr val="bg1"/>
            </a:solidFill>
          </a:endParaRPr>
        </a:p>
      </dgm:t>
    </dgm:pt>
    <dgm:pt modelId="{C857CDDE-7250-D74E-B31B-E98570D27202}">
      <dgm:prSet phldrT="[Text]" custT="1"/>
      <dgm:spPr/>
      <dgm:t>
        <a:bodyPr/>
        <a:lstStyle/>
        <a:p>
          <a:r>
            <a:rPr lang="en-US" sz="1800" b="1" i="0" dirty="0"/>
            <a:t>Materials</a:t>
          </a:r>
        </a:p>
      </dgm:t>
    </dgm:pt>
    <dgm:pt modelId="{7D5FCFFB-FEF4-284E-955A-ACC518A80936}" type="parTrans" cxnId="{25488B7F-C9B8-E744-A10A-46705EB32CA2}">
      <dgm:prSet/>
      <dgm:spPr>
        <a:ln w="3810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EB328B7C-86DC-E94B-A6CE-E71F65EF0B8E}" type="sibTrans" cxnId="{25488B7F-C9B8-E744-A10A-46705EB32CA2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F955FC7-727D-8247-99E4-3E773A981BCB}">
      <dgm:prSet phldrT="[Text]" custT="1"/>
      <dgm:spPr/>
      <dgm:t>
        <a:bodyPr/>
        <a:lstStyle/>
        <a:p>
          <a:r>
            <a:rPr lang="en-US" sz="1800" b="1" dirty="0"/>
            <a:t>Design</a:t>
          </a:r>
          <a:endParaRPr lang="en-US" sz="1800" b="1" baseline="-25000" dirty="0"/>
        </a:p>
      </dgm:t>
    </dgm:pt>
    <dgm:pt modelId="{F12964DD-F7B2-8E4D-A5D1-184274DEE603}" type="parTrans" cxnId="{7FA56813-8C36-6C4F-A558-2954E29EE796}">
      <dgm:prSet/>
      <dgm:spPr>
        <a:ln w="3810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A56C0BCA-670E-1849-A12E-B3038D03021B}" type="sibTrans" cxnId="{7FA56813-8C36-6C4F-A558-2954E29EE79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4959ABB9-EE55-F34A-8A41-522D43846502}" type="pres">
      <dgm:prSet presAssocID="{8564900D-AF96-E940-AC6D-BB568FB0CF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2C7194-21A3-8F43-A957-3545C55D9675}" type="pres">
      <dgm:prSet presAssocID="{D0A10A00-7287-354C-A6EF-43DC80B21E35}" presName="hierRoot1" presStyleCnt="0"/>
      <dgm:spPr/>
    </dgm:pt>
    <dgm:pt modelId="{6C97DFAE-D6B1-EB4D-9AB6-BA7589F66C4D}" type="pres">
      <dgm:prSet presAssocID="{D0A10A00-7287-354C-A6EF-43DC80B21E35}" presName="composite" presStyleCnt="0"/>
      <dgm:spPr/>
    </dgm:pt>
    <dgm:pt modelId="{75AF8FCB-CCD8-FE40-BBB0-38DB8837FA9A}" type="pres">
      <dgm:prSet presAssocID="{D0A10A00-7287-354C-A6EF-43DC80B21E35}" presName="background" presStyleLbl="node0" presStyleIdx="0" presStyleCnt="1"/>
      <dgm:spPr/>
    </dgm:pt>
    <dgm:pt modelId="{EA92E581-EF51-AA45-B7EF-512070B2759E}" type="pres">
      <dgm:prSet presAssocID="{D0A10A00-7287-354C-A6EF-43DC80B21E35}" presName="text" presStyleLbl="fgAcc0" presStyleIdx="0" presStyleCnt="1" custScaleX="119441">
        <dgm:presLayoutVars>
          <dgm:chPref val="3"/>
        </dgm:presLayoutVars>
      </dgm:prSet>
      <dgm:spPr/>
    </dgm:pt>
    <dgm:pt modelId="{15C5227B-1468-954E-89C6-90F54D92034C}" type="pres">
      <dgm:prSet presAssocID="{D0A10A00-7287-354C-A6EF-43DC80B21E35}" presName="hierChild2" presStyleCnt="0"/>
      <dgm:spPr/>
    </dgm:pt>
    <dgm:pt modelId="{D2DD3D31-645C-504C-9F8C-29B28DDA87F7}" type="pres">
      <dgm:prSet presAssocID="{7D5FCFFB-FEF4-284E-955A-ACC518A80936}" presName="Name10" presStyleLbl="parChTrans1D2" presStyleIdx="0" presStyleCnt="2"/>
      <dgm:spPr/>
    </dgm:pt>
    <dgm:pt modelId="{D4113DE2-6D3C-2447-BBAA-FD36C8B5E114}" type="pres">
      <dgm:prSet presAssocID="{C857CDDE-7250-D74E-B31B-E98570D27202}" presName="hierRoot2" presStyleCnt="0"/>
      <dgm:spPr/>
    </dgm:pt>
    <dgm:pt modelId="{921664BB-3EE4-C945-930B-9BA4F9E3A0FF}" type="pres">
      <dgm:prSet presAssocID="{C857CDDE-7250-D74E-B31B-E98570D27202}" presName="composite2" presStyleCnt="0"/>
      <dgm:spPr/>
    </dgm:pt>
    <dgm:pt modelId="{339E7C66-1319-9542-92D0-8BE01522D0C7}" type="pres">
      <dgm:prSet presAssocID="{C857CDDE-7250-D74E-B31B-E98570D27202}" presName="background2" presStyleLbl="node2" presStyleIdx="0" presStyleCnt="2"/>
      <dgm:spPr/>
    </dgm:pt>
    <dgm:pt modelId="{73A108C6-04C6-4945-9725-A6B995A849DF}" type="pres">
      <dgm:prSet presAssocID="{C857CDDE-7250-D74E-B31B-E98570D27202}" presName="text2" presStyleLbl="fgAcc2" presStyleIdx="0" presStyleCnt="2">
        <dgm:presLayoutVars>
          <dgm:chPref val="3"/>
        </dgm:presLayoutVars>
      </dgm:prSet>
      <dgm:spPr/>
    </dgm:pt>
    <dgm:pt modelId="{34B199E5-A315-6A42-8D83-97C01F0ACAAE}" type="pres">
      <dgm:prSet presAssocID="{C857CDDE-7250-D74E-B31B-E98570D27202}" presName="hierChild3" presStyleCnt="0"/>
      <dgm:spPr/>
    </dgm:pt>
    <dgm:pt modelId="{59D438BC-ED35-E64F-AAF1-BAB7BF9084DE}" type="pres">
      <dgm:prSet presAssocID="{F12964DD-F7B2-8E4D-A5D1-184274DEE603}" presName="Name10" presStyleLbl="parChTrans1D2" presStyleIdx="1" presStyleCnt="2"/>
      <dgm:spPr/>
    </dgm:pt>
    <dgm:pt modelId="{95FAB496-2EF3-0843-B1B3-3C6F8483A0B9}" type="pres">
      <dgm:prSet presAssocID="{1F955FC7-727D-8247-99E4-3E773A981BCB}" presName="hierRoot2" presStyleCnt="0"/>
      <dgm:spPr/>
    </dgm:pt>
    <dgm:pt modelId="{08ABE449-42B8-0A4C-879D-17D86BDCFCB1}" type="pres">
      <dgm:prSet presAssocID="{1F955FC7-727D-8247-99E4-3E773A981BCB}" presName="composite2" presStyleCnt="0"/>
      <dgm:spPr/>
    </dgm:pt>
    <dgm:pt modelId="{8D3768EB-D0FF-8C4A-902A-86E98B45A06E}" type="pres">
      <dgm:prSet presAssocID="{1F955FC7-727D-8247-99E4-3E773A981BCB}" presName="background2" presStyleLbl="node2" presStyleIdx="1" presStyleCnt="2"/>
      <dgm:spPr/>
    </dgm:pt>
    <dgm:pt modelId="{0298D6AD-00EA-434D-B274-1251235A0DCD}" type="pres">
      <dgm:prSet presAssocID="{1F955FC7-727D-8247-99E4-3E773A981BCB}" presName="text2" presStyleLbl="fgAcc2" presStyleIdx="1" presStyleCnt="2">
        <dgm:presLayoutVars>
          <dgm:chPref val="3"/>
        </dgm:presLayoutVars>
      </dgm:prSet>
      <dgm:spPr/>
    </dgm:pt>
    <dgm:pt modelId="{3E33BDE7-546D-ED40-9D67-5F9B62507233}" type="pres">
      <dgm:prSet presAssocID="{1F955FC7-727D-8247-99E4-3E773A981BCB}" presName="hierChild3" presStyleCnt="0"/>
      <dgm:spPr/>
    </dgm:pt>
  </dgm:ptLst>
  <dgm:cxnLst>
    <dgm:cxn modelId="{7FA56813-8C36-6C4F-A558-2954E29EE796}" srcId="{D0A10A00-7287-354C-A6EF-43DC80B21E35}" destId="{1F955FC7-727D-8247-99E4-3E773A981BCB}" srcOrd="1" destOrd="0" parTransId="{F12964DD-F7B2-8E4D-A5D1-184274DEE603}" sibTransId="{A56C0BCA-670E-1849-A12E-B3038D03021B}"/>
    <dgm:cxn modelId="{BC76F018-AF00-6147-BA76-F07DACF84D94}" type="presOf" srcId="{D0A10A00-7287-354C-A6EF-43DC80B21E35}" destId="{EA92E581-EF51-AA45-B7EF-512070B2759E}" srcOrd="0" destOrd="0" presId="urn:microsoft.com/office/officeart/2005/8/layout/hierarchy1"/>
    <dgm:cxn modelId="{06CA5D2B-D56A-6B46-868B-AA54901615CE}" type="presOf" srcId="{8564900D-AF96-E940-AC6D-BB568FB0CF3C}" destId="{4959ABB9-EE55-F34A-8A41-522D43846502}" srcOrd="0" destOrd="0" presId="urn:microsoft.com/office/officeart/2005/8/layout/hierarchy1"/>
    <dgm:cxn modelId="{0C97FC60-3E84-234E-96B6-EC539393711D}" srcId="{8564900D-AF96-E940-AC6D-BB568FB0CF3C}" destId="{D0A10A00-7287-354C-A6EF-43DC80B21E35}" srcOrd="0" destOrd="0" parTransId="{5D07B056-C90A-4346-B7DD-5DCE51F68171}" sibTransId="{702FCF5D-00CC-F640-8203-792C7C884AC1}"/>
    <dgm:cxn modelId="{25488B7F-C9B8-E744-A10A-46705EB32CA2}" srcId="{D0A10A00-7287-354C-A6EF-43DC80B21E35}" destId="{C857CDDE-7250-D74E-B31B-E98570D27202}" srcOrd="0" destOrd="0" parTransId="{7D5FCFFB-FEF4-284E-955A-ACC518A80936}" sibTransId="{EB328B7C-86DC-E94B-A6CE-E71F65EF0B8E}"/>
    <dgm:cxn modelId="{FE4B5697-6BEA-994B-86D0-64EF6E5E35C8}" type="presOf" srcId="{C857CDDE-7250-D74E-B31B-E98570D27202}" destId="{73A108C6-04C6-4945-9725-A6B995A849DF}" srcOrd="0" destOrd="0" presId="urn:microsoft.com/office/officeart/2005/8/layout/hierarchy1"/>
    <dgm:cxn modelId="{4677A6AE-2496-B94A-BCB4-712438CC8113}" type="presOf" srcId="{F12964DD-F7B2-8E4D-A5D1-184274DEE603}" destId="{59D438BC-ED35-E64F-AAF1-BAB7BF9084DE}" srcOrd="0" destOrd="0" presId="urn:microsoft.com/office/officeart/2005/8/layout/hierarchy1"/>
    <dgm:cxn modelId="{EB0FD2D5-F98D-C542-99B3-9880B942A6DD}" type="presOf" srcId="{1F955FC7-727D-8247-99E4-3E773A981BCB}" destId="{0298D6AD-00EA-434D-B274-1251235A0DCD}" srcOrd="0" destOrd="0" presId="urn:microsoft.com/office/officeart/2005/8/layout/hierarchy1"/>
    <dgm:cxn modelId="{AB33DAEA-49AC-BE4F-911E-C60D804A59FA}" type="presOf" srcId="{7D5FCFFB-FEF4-284E-955A-ACC518A80936}" destId="{D2DD3D31-645C-504C-9F8C-29B28DDA87F7}" srcOrd="0" destOrd="0" presId="urn:microsoft.com/office/officeart/2005/8/layout/hierarchy1"/>
    <dgm:cxn modelId="{E43C336D-7EBD-B145-9408-FE690A6DB478}" type="presParOf" srcId="{4959ABB9-EE55-F34A-8A41-522D43846502}" destId="{1C2C7194-21A3-8F43-A957-3545C55D9675}" srcOrd="0" destOrd="0" presId="urn:microsoft.com/office/officeart/2005/8/layout/hierarchy1"/>
    <dgm:cxn modelId="{57863534-074D-D44D-944C-16E845593478}" type="presParOf" srcId="{1C2C7194-21A3-8F43-A957-3545C55D9675}" destId="{6C97DFAE-D6B1-EB4D-9AB6-BA7589F66C4D}" srcOrd="0" destOrd="0" presId="urn:microsoft.com/office/officeart/2005/8/layout/hierarchy1"/>
    <dgm:cxn modelId="{408DC225-1120-7C4D-A240-C3780A7AADB0}" type="presParOf" srcId="{6C97DFAE-D6B1-EB4D-9AB6-BA7589F66C4D}" destId="{75AF8FCB-CCD8-FE40-BBB0-38DB8837FA9A}" srcOrd="0" destOrd="0" presId="urn:microsoft.com/office/officeart/2005/8/layout/hierarchy1"/>
    <dgm:cxn modelId="{E7E0ED51-A245-5743-83A2-C996BDBA8FF9}" type="presParOf" srcId="{6C97DFAE-D6B1-EB4D-9AB6-BA7589F66C4D}" destId="{EA92E581-EF51-AA45-B7EF-512070B2759E}" srcOrd="1" destOrd="0" presId="urn:microsoft.com/office/officeart/2005/8/layout/hierarchy1"/>
    <dgm:cxn modelId="{9C203B4E-C3FF-6C41-95F3-4B5B3641A5E7}" type="presParOf" srcId="{1C2C7194-21A3-8F43-A957-3545C55D9675}" destId="{15C5227B-1468-954E-89C6-90F54D92034C}" srcOrd="1" destOrd="0" presId="urn:microsoft.com/office/officeart/2005/8/layout/hierarchy1"/>
    <dgm:cxn modelId="{2472FA23-F037-2943-9C23-62CD494C5A10}" type="presParOf" srcId="{15C5227B-1468-954E-89C6-90F54D92034C}" destId="{D2DD3D31-645C-504C-9F8C-29B28DDA87F7}" srcOrd="0" destOrd="0" presId="urn:microsoft.com/office/officeart/2005/8/layout/hierarchy1"/>
    <dgm:cxn modelId="{62531FA9-4457-CF46-972E-F07E1D579754}" type="presParOf" srcId="{15C5227B-1468-954E-89C6-90F54D92034C}" destId="{D4113DE2-6D3C-2447-BBAA-FD36C8B5E114}" srcOrd="1" destOrd="0" presId="urn:microsoft.com/office/officeart/2005/8/layout/hierarchy1"/>
    <dgm:cxn modelId="{0F01618F-EA88-4C48-8B86-A9D9253C437D}" type="presParOf" srcId="{D4113DE2-6D3C-2447-BBAA-FD36C8B5E114}" destId="{921664BB-3EE4-C945-930B-9BA4F9E3A0FF}" srcOrd="0" destOrd="0" presId="urn:microsoft.com/office/officeart/2005/8/layout/hierarchy1"/>
    <dgm:cxn modelId="{BE6F32E4-D110-FA4F-B2EA-9E370A8B83EC}" type="presParOf" srcId="{921664BB-3EE4-C945-930B-9BA4F9E3A0FF}" destId="{339E7C66-1319-9542-92D0-8BE01522D0C7}" srcOrd="0" destOrd="0" presId="urn:microsoft.com/office/officeart/2005/8/layout/hierarchy1"/>
    <dgm:cxn modelId="{05935537-B704-D744-B50B-B866258A06B1}" type="presParOf" srcId="{921664BB-3EE4-C945-930B-9BA4F9E3A0FF}" destId="{73A108C6-04C6-4945-9725-A6B995A849DF}" srcOrd="1" destOrd="0" presId="urn:microsoft.com/office/officeart/2005/8/layout/hierarchy1"/>
    <dgm:cxn modelId="{2A55541E-4655-3B4B-B497-AC0F5C4CEF9B}" type="presParOf" srcId="{D4113DE2-6D3C-2447-BBAA-FD36C8B5E114}" destId="{34B199E5-A315-6A42-8D83-97C01F0ACAAE}" srcOrd="1" destOrd="0" presId="urn:microsoft.com/office/officeart/2005/8/layout/hierarchy1"/>
    <dgm:cxn modelId="{0B66D241-ED75-C042-B680-753B1632EFAC}" type="presParOf" srcId="{15C5227B-1468-954E-89C6-90F54D92034C}" destId="{59D438BC-ED35-E64F-AAF1-BAB7BF9084DE}" srcOrd="2" destOrd="0" presId="urn:microsoft.com/office/officeart/2005/8/layout/hierarchy1"/>
    <dgm:cxn modelId="{0B9CA9C4-9C4E-F441-94CA-EA15538030BC}" type="presParOf" srcId="{15C5227B-1468-954E-89C6-90F54D92034C}" destId="{95FAB496-2EF3-0843-B1B3-3C6F8483A0B9}" srcOrd="3" destOrd="0" presId="urn:microsoft.com/office/officeart/2005/8/layout/hierarchy1"/>
    <dgm:cxn modelId="{178E8D82-C8E1-5743-9177-0ED8FCAF25E9}" type="presParOf" srcId="{95FAB496-2EF3-0843-B1B3-3C6F8483A0B9}" destId="{08ABE449-42B8-0A4C-879D-17D86BDCFCB1}" srcOrd="0" destOrd="0" presId="urn:microsoft.com/office/officeart/2005/8/layout/hierarchy1"/>
    <dgm:cxn modelId="{97753EBB-F61F-E946-B513-5591BAC67964}" type="presParOf" srcId="{08ABE449-42B8-0A4C-879D-17D86BDCFCB1}" destId="{8D3768EB-D0FF-8C4A-902A-86E98B45A06E}" srcOrd="0" destOrd="0" presId="urn:microsoft.com/office/officeart/2005/8/layout/hierarchy1"/>
    <dgm:cxn modelId="{EE98BB20-7CF3-A047-82B1-BD5380528DFE}" type="presParOf" srcId="{08ABE449-42B8-0A4C-879D-17D86BDCFCB1}" destId="{0298D6AD-00EA-434D-B274-1251235A0DCD}" srcOrd="1" destOrd="0" presId="urn:microsoft.com/office/officeart/2005/8/layout/hierarchy1"/>
    <dgm:cxn modelId="{BC28B14B-DA5F-6F4A-B0BE-85D3E8AB9891}" type="presParOf" srcId="{95FAB496-2EF3-0843-B1B3-3C6F8483A0B9}" destId="{3E33BDE7-546D-ED40-9D67-5F9B62507233}" srcOrd="1" destOrd="0" presId="urn:microsoft.com/office/officeart/2005/8/layout/hierarchy1"/>
  </dgm:cxnLst>
  <dgm:bg>
    <a:solidFill>
      <a:schemeClr val="accent4">
        <a:lumMod val="50000"/>
      </a:schemeClr>
    </a:solidFill>
    <a:effectLst>
      <a:softEdge rad="127000"/>
    </a:effectLst>
  </dgm:bg>
  <dgm:whole>
    <a:ln w="19050">
      <a:noFill/>
    </a:ln>
  </dgm:whole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564900D-AF96-E940-AC6D-BB568FB0CF3C}" type="doc">
      <dgm:prSet loTypeId="urn:microsoft.com/office/officeart/2005/8/layout/hierarchy1" loCatId="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0A10A00-7287-354C-A6EF-43DC80B21E35}">
      <dgm:prSet phldrT="[Text]" custT="1"/>
      <dgm:spPr/>
      <dgm:t>
        <a:bodyPr/>
        <a:lstStyle/>
        <a:p>
          <a:r>
            <a:rPr lang="en-US" sz="1800" b="1" dirty="0"/>
            <a:t>Single tape testing</a:t>
          </a:r>
        </a:p>
      </dgm:t>
    </dgm:pt>
    <dgm:pt modelId="{5D07B056-C90A-4346-B7DD-5DCE51F68171}" type="parTrans" cxnId="{0C97FC60-3E84-234E-96B6-EC539393711D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02FCF5D-00CC-F640-8203-792C7C884AC1}" type="sibTrans" cxnId="{0C97FC60-3E84-234E-96B6-EC539393711D}">
      <dgm:prSet/>
      <dgm:spPr/>
      <dgm:t>
        <a:bodyPr/>
        <a:lstStyle/>
        <a:p>
          <a:endParaRPr lang="en-US" sz="1400" b="1" dirty="0">
            <a:solidFill>
              <a:schemeClr val="bg1"/>
            </a:solidFill>
          </a:endParaRPr>
        </a:p>
      </dgm:t>
    </dgm:pt>
    <dgm:pt modelId="{C857CDDE-7250-D74E-B31B-E98570D27202}">
      <dgm:prSet phldrT="[Text]" custT="1"/>
      <dgm:spPr/>
      <dgm:t>
        <a:bodyPr/>
        <a:lstStyle/>
        <a:p>
          <a:r>
            <a:rPr lang="en-US" sz="1800" b="1" dirty="0"/>
            <a:t>Axial stress</a:t>
          </a:r>
        </a:p>
      </dgm:t>
    </dgm:pt>
    <dgm:pt modelId="{7D5FCFFB-FEF4-284E-955A-ACC518A80936}" type="parTrans" cxnId="{25488B7F-C9B8-E744-A10A-46705EB32CA2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EB328B7C-86DC-E94B-A6CE-E71F65EF0B8E}" type="sibTrans" cxnId="{25488B7F-C9B8-E744-A10A-46705EB32CA2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F955FC7-727D-8247-99E4-3E773A981BCB}">
      <dgm:prSet phldrT="[Text]" custT="1"/>
      <dgm:spPr/>
      <dgm:t>
        <a:bodyPr/>
        <a:lstStyle/>
        <a:p>
          <a:r>
            <a:rPr lang="en-US" sz="1800" b="1" dirty="0"/>
            <a:t>Axial strain</a:t>
          </a:r>
          <a:endParaRPr lang="en-US" sz="1800" b="1" baseline="-25000" dirty="0"/>
        </a:p>
      </dgm:t>
    </dgm:pt>
    <dgm:pt modelId="{F12964DD-F7B2-8E4D-A5D1-184274DEE603}" type="parTrans" cxnId="{7FA56813-8C36-6C4F-A558-2954E29EE796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A56C0BCA-670E-1849-A12E-B3038D03021B}" type="sibTrans" cxnId="{7FA56813-8C36-6C4F-A558-2954E29EE79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10DD98A-5709-EE48-82AE-26AAEC7C164D}">
      <dgm:prSet custT="1"/>
      <dgm:spPr/>
      <dgm:t>
        <a:bodyPr/>
        <a:lstStyle/>
        <a:p>
          <a:r>
            <a:rPr lang="en-US" sz="1800" b="1" noProof="0" dirty="0" err="1"/>
            <a:t>TransverseStress</a:t>
          </a:r>
          <a:endParaRPr lang="en-US" sz="1800" b="1" baseline="-25000" noProof="0" dirty="0"/>
        </a:p>
      </dgm:t>
    </dgm:pt>
    <dgm:pt modelId="{2709B28F-BF6B-F545-B13E-79C0AF746C59}" type="parTrans" cxnId="{986EC5C0-4F6E-4548-B6EA-30845491A770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CB62A8AA-2817-ED46-844A-2E87EF25B59E}" type="sibTrans" cxnId="{986EC5C0-4F6E-4548-B6EA-30845491A770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9B664D96-ABD0-6B4C-906B-B3E256C44BE7}">
      <dgm:prSet custT="1"/>
      <dgm:spPr/>
      <dgm:t>
        <a:bodyPr/>
        <a:lstStyle/>
        <a:p>
          <a:r>
            <a:rPr lang="en-US" sz="1800" b="1" dirty="0"/>
            <a:t>Winding</a:t>
          </a:r>
        </a:p>
      </dgm:t>
    </dgm:pt>
    <dgm:pt modelId="{DE4E7405-989F-7541-9C06-0F19DAD0EE36}" type="parTrans" cxnId="{52C2ED9B-129B-D54C-B4CD-469F3CA8B916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9547699-5F58-DE42-8BF3-2A0473DA0104}" type="sibTrans" cxnId="{52C2ED9B-129B-D54C-B4CD-469F3CA8B91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4959ABB9-EE55-F34A-8A41-522D43846502}" type="pres">
      <dgm:prSet presAssocID="{8564900D-AF96-E940-AC6D-BB568FB0CF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2C7194-21A3-8F43-A957-3545C55D9675}" type="pres">
      <dgm:prSet presAssocID="{D0A10A00-7287-354C-A6EF-43DC80B21E35}" presName="hierRoot1" presStyleCnt="0"/>
      <dgm:spPr/>
    </dgm:pt>
    <dgm:pt modelId="{6C97DFAE-D6B1-EB4D-9AB6-BA7589F66C4D}" type="pres">
      <dgm:prSet presAssocID="{D0A10A00-7287-354C-A6EF-43DC80B21E35}" presName="composite" presStyleCnt="0"/>
      <dgm:spPr/>
    </dgm:pt>
    <dgm:pt modelId="{75AF8FCB-CCD8-FE40-BBB0-38DB8837FA9A}" type="pres">
      <dgm:prSet presAssocID="{D0A10A00-7287-354C-A6EF-43DC80B21E35}" presName="background" presStyleLbl="node0" presStyleIdx="0" presStyleCnt="1"/>
      <dgm:spPr/>
    </dgm:pt>
    <dgm:pt modelId="{EA92E581-EF51-AA45-B7EF-512070B2759E}" type="pres">
      <dgm:prSet presAssocID="{D0A10A00-7287-354C-A6EF-43DC80B21E35}" presName="text" presStyleLbl="fgAcc0" presStyleIdx="0" presStyleCnt="1" custScaleX="111978">
        <dgm:presLayoutVars>
          <dgm:chPref val="3"/>
        </dgm:presLayoutVars>
      </dgm:prSet>
      <dgm:spPr/>
    </dgm:pt>
    <dgm:pt modelId="{15C5227B-1468-954E-89C6-90F54D92034C}" type="pres">
      <dgm:prSet presAssocID="{D0A10A00-7287-354C-A6EF-43DC80B21E35}" presName="hierChild2" presStyleCnt="0"/>
      <dgm:spPr/>
    </dgm:pt>
    <dgm:pt modelId="{D2DD3D31-645C-504C-9F8C-29B28DDA87F7}" type="pres">
      <dgm:prSet presAssocID="{7D5FCFFB-FEF4-284E-955A-ACC518A80936}" presName="Name10" presStyleLbl="parChTrans1D2" presStyleIdx="0" presStyleCnt="4"/>
      <dgm:spPr/>
    </dgm:pt>
    <dgm:pt modelId="{D4113DE2-6D3C-2447-BBAA-FD36C8B5E114}" type="pres">
      <dgm:prSet presAssocID="{C857CDDE-7250-D74E-B31B-E98570D27202}" presName="hierRoot2" presStyleCnt="0"/>
      <dgm:spPr/>
    </dgm:pt>
    <dgm:pt modelId="{921664BB-3EE4-C945-930B-9BA4F9E3A0FF}" type="pres">
      <dgm:prSet presAssocID="{C857CDDE-7250-D74E-B31B-E98570D27202}" presName="composite2" presStyleCnt="0"/>
      <dgm:spPr/>
    </dgm:pt>
    <dgm:pt modelId="{339E7C66-1319-9542-92D0-8BE01522D0C7}" type="pres">
      <dgm:prSet presAssocID="{C857CDDE-7250-D74E-B31B-E98570D27202}" presName="background2" presStyleLbl="node2" presStyleIdx="0" presStyleCnt="4"/>
      <dgm:spPr/>
    </dgm:pt>
    <dgm:pt modelId="{73A108C6-04C6-4945-9725-A6B995A849DF}" type="pres">
      <dgm:prSet presAssocID="{C857CDDE-7250-D74E-B31B-E98570D27202}" presName="text2" presStyleLbl="fgAcc2" presStyleIdx="0" presStyleCnt="4" custScaleX="116130">
        <dgm:presLayoutVars>
          <dgm:chPref val="3"/>
        </dgm:presLayoutVars>
      </dgm:prSet>
      <dgm:spPr/>
    </dgm:pt>
    <dgm:pt modelId="{34B199E5-A315-6A42-8D83-97C01F0ACAAE}" type="pres">
      <dgm:prSet presAssocID="{C857CDDE-7250-D74E-B31B-E98570D27202}" presName="hierChild3" presStyleCnt="0"/>
      <dgm:spPr/>
    </dgm:pt>
    <dgm:pt modelId="{59D438BC-ED35-E64F-AAF1-BAB7BF9084DE}" type="pres">
      <dgm:prSet presAssocID="{F12964DD-F7B2-8E4D-A5D1-184274DEE603}" presName="Name10" presStyleLbl="parChTrans1D2" presStyleIdx="1" presStyleCnt="4"/>
      <dgm:spPr/>
    </dgm:pt>
    <dgm:pt modelId="{95FAB496-2EF3-0843-B1B3-3C6F8483A0B9}" type="pres">
      <dgm:prSet presAssocID="{1F955FC7-727D-8247-99E4-3E773A981BCB}" presName="hierRoot2" presStyleCnt="0"/>
      <dgm:spPr/>
    </dgm:pt>
    <dgm:pt modelId="{08ABE449-42B8-0A4C-879D-17D86BDCFCB1}" type="pres">
      <dgm:prSet presAssocID="{1F955FC7-727D-8247-99E4-3E773A981BCB}" presName="composite2" presStyleCnt="0"/>
      <dgm:spPr/>
    </dgm:pt>
    <dgm:pt modelId="{8D3768EB-D0FF-8C4A-902A-86E98B45A06E}" type="pres">
      <dgm:prSet presAssocID="{1F955FC7-727D-8247-99E4-3E773A981BCB}" presName="background2" presStyleLbl="node2" presStyleIdx="1" presStyleCnt="4"/>
      <dgm:spPr/>
    </dgm:pt>
    <dgm:pt modelId="{0298D6AD-00EA-434D-B274-1251235A0DCD}" type="pres">
      <dgm:prSet presAssocID="{1F955FC7-727D-8247-99E4-3E773A981BCB}" presName="text2" presStyleLbl="fgAcc2" presStyleIdx="1" presStyleCnt="4" custScaleX="125277">
        <dgm:presLayoutVars>
          <dgm:chPref val="3"/>
        </dgm:presLayoutVars>
      </dgm:prSet>
      <dgm:spPr/>
    </dgm:pt>
    <dgm:pt modelId="{3E33BDE7-546D-ED40-9D67-5F9B62507233}" type="pres">
      <dgm:prSet presAssocID="{1F955FC7-727D-8247-99E4-3E773A981BCB}" presName="hierChild3" presStyleCnt="0"/>
      <dgm:spPr/>
    </dgm:pt>
    <dgm:pt modelId="{0F392152-4EF4-0243-8519-D1ACC89A8A7A}" type="pres">
      <dgm:prSet presAssocID="{2709B28F-BF6B-F545-B13E-79C0AF746C59}" presName="Name10" presStyleLbl="parChTrans1D2" presStyleIdx="2" presStyleCnt="4"/>
      <dgm:spPr/>
    </dgm:pt>
    <dgm:pt modelId="{4BFF1754-904F-9640-899C-551F7DE3F6B5}" type="pres">
      <dgm:prSet presAssocID="{110DD98A-5709-EE48-82AE-26AAEC7C164D}" presName="hierRoot2" presStyleCnt="0"/>
      <dgm:spPr/>
    </dgm:pt>
    <dgm:pt modelId="{AA3FAC1D-C431-E246-B072-D7B4FA64DE91}" type="pres">
      <dgm:prSet presAssocID="{110DD98A-5709-EE48-82AE-26AAEC7C164D}" presName="composite2" presStyleCnt="0"/>
      <dgm:spPr/>
    </dgm:pt>
    <dgm:pt modelId="{67F4EA1F-0C37-1A49-8EAE-B883635317E6}" type="pres">
      <dgm:prSet presAssocID="{110DD98A-5709-EE48-82AE-26AAEC7C164D}" presName="background2" presStyleLbl="node2" presStyleIdx="2" presStyleCnt="4"/>
      <dgm:spPr/>
    </dgm:pt>
    <dgm:pt modelId="{687D706B-721E-E943-87F4-EDCAEDA35C60}" type="pres">
      <dgm:prSet presAssocID="{110DD98A-5709-EE48-82AE-26AAEC7C164D}" presName="text2" presStyleLbl="fgAcc2" presStyleIdx="2" presStyleCnt="4">
        <dgm:presLayoutVars>
          <dgm:chPref val="3"/>
        </dgm:presLayoutVars>
      </dgm:prSet>
      <dgm:spPr/>
    </dgm:pt>
    <dgm:pt modelId="{88CDBB20-D0CE-AD46-A5D3-2AD8FB1E0D66}" type="pres">
      <dgm:prSet presAssocID="{110DD98A-5709-EE48-82AE-26AAEC7C164D}" presName="hierChild3" presStyleCnt="0"/>
      <dgm:spPr/>
    </dgm:pt>
    <dgm:pt modelId="{4392AFED-5DFD-794F-9341-050ECC2ACFE0}" type="pres">
      <dgm:prSet presAssocID="{DE4E7405-989F-7541-9C06-0F19DAD0EE36}" presName="Name10" presStyleLbl="parChTrans1D2" presStyleIdx="3" presStyleCnt="4"/>
      <dgm:spPr/>
    </dgm:pt>
    <dgm:pt modelId="{05693619-30A0-F94B-9AFC-CBBF75A514C6}" type="pres">
      <dgm:prSet presAssocID="{9B664D96-ABD0-6B4C-906B-B3E256C44BE7}" presName="hierRoot2" presStyleCnt="0"/>
      <dgm:spPr/>
    </dgm:pt>
    <dgm:pt modelId="{14F46C29-883A-224A-AD6C-FA8A661BB30B}" type="pres">
      <dgm:prSet presAssocID="{9B664D96-ABD0-6B4C-906B-B3E256C44BE7}" presName="composite2" presStyleCnt="0"/>
      <dgm:spPr/>
    </dgm:pt>
    <dgm:pt modelId="{09187CC9-2A4C-F14C-8B4F-E00E27C9F244}" type="pres">
      <dgm:prSet presAssocID="{9B664D96-ABD0-6B4C-906B-B3E256C44BE7}" presName="background2" presStyleLbl="node2" presStyleIdx="3" presStyleCnt="4"/>
      <dgm:spPr/>
    </dgm:pt>
    <dgm:pt modelId="{A874B461-90D8-954A-9C2C-4CD6AA300175}" type="pres">
      <dgm:prSet presAssocID="{9B664D96-ABD0-6B4C-906B-B3E256C44BE7}" presName="text2" presStyleLbl="fgAcc2" presStyleIdx="3" presStyleCnt="4" custScaleX="113248">
        <dgm:presLayoutVars>
          <dgm:chPref val="3"/>
        </dgm:presLayoutVars>
      </dgm:prSet>
      <dgm:spPr/>
    </dgm:pt>
    <dgm:pt modelId="{F7DF5231-49BB-2B44-B7A9-18D951889A33}" type="pres">
      <dgm:prSet presAssocID="{9B664D96-ABD0-6B4C-906B-B3E256C44BE7}" presName="hierChild3" presStyleCnt="0"/>
      <dgm:spPr/>
    </dgm:pt>
  </dgm:ptLst>
  <dgm:cxnLst>
    <dgm:cxn modelId="{7FA56813-8C36-6C4F-A558-2954E29EE796}" srcId="{D0A10A00-7287-354C-A6EF-43DC80B21E35}" destId="{1F955FC7-727D-8247-99E4-3E773A981BCB}" srcOrd="1" destOrd="0" parTransId="{F12964DD-F7B2-8E4D-A5D1-184274DEE603}" sibTransId="{A56C0BCA-670E-1849-A12E-B3038D03021B}"/>
    <dgm:cxn modelId="{8FEB921A-4AB7-4345-9BCE-0D31BDBD5224}" type="presOf" srcId="{F12964DD-F7B2-8E4D-A5D1-184274DEE603}" destId="{59D438BC-ED35-E64F-AAF1-BAB7BF9084DE}" srcOrd="0" destOrd="0" presId="urn:microsoft.com/office/officeart/2005/8/layout/hierarchy1"/>
    <dgm:cxn modelId="{06CA5D2B-D56A-6B46-868B-AA54901615CE}" type="presOf" srcId="{8564900D-AF96-E940-AC6D-BB568FB0CF3C}" destId="{4959ABB9-EE55-F34A-8A41-522D43846502}" srcOrd="0" destOrd="0" presId="urn:microsoft.com/office/officeart/2005/8/layout/hierarchy1"/>
    <dgm:cxn modelId="{8177DE59-FA50-8B41-AA17-4DFD4BD73E41}" type="presOf" srcId="{7D5FCFFB-FEF4-284E-955A-ACC518A80936}" destId="{D2DD3D31-645C-504C-9F8C-29B28DDA87F7}" srcOrd="0" destOrd="0" presId="urn:microsoft.com/office/officeart/2005/8/layout/hierarchy1"/>
    <dgm:cxn modelId="{0C97FC60-3E84-234E-96B6-EC539393711D}" srcId="{8564900D-AF96-E940-AC6D-BB568FB0CF3C}" destId="{D0A10A00-7287-354C-A6EF-43DC80B21E35}" srcOrd="0" destOrd="0" parTransId="{5D07B056-C90A-4346-B7DD-5DCE51F68171}" sibTransId="{702FCF5D-00CC-F640-8203-792C7C884AC1}"/>
    <dgm:cxn modelId="{ED9F6C72-795A-DF4A-A8B9-C514976C3D8B}" type="presOf" srcId="{110DD98A-5709-EE48-82AE-26AAEC7C164D}" destId="{687D706B-721E-E943-87F4-EDCAEDA35C60}" srcOrd="0" destOrd="0" presId="urn:microsoft.com/office/officeart/2005/8/layout/hierarchy1"/>
    <dgm:cxn modelId="{25488B7F-C9B8-E744-A10A-46705EB32CA2}" srcId="{D0A10A00-7287-354C-A6EF-43DC80B21E35}" destId="{C857CDDE-7250-D74E-B31B-E98570D27202}" srcOrd="0" destOrd="0" parTransId="{7D5FCFFB-FEF4-284E-955A-ACC518A80936}" sibTransId="{EB328B7C-86DC-E94B-A6CE-E71F65EF0B8E}"/>
    <dgm:cxn modelId="{11354595-D372-F644-93BA-D14861689E7C}" type="presOf" srcId="{C857CDDE-7250-D74E-B31B-E98570D27202}" destId="{73A108C6-04C6-4945-9725-A6B995A849DF}" srcOrd="0" destOrd="0" presId="urn:microsoft.com/office/officeart/2005/8/layout/hierarchy1"/>
    <dgm:cxn modelId="{52C2ED9B-129B-D54C-B4CD-469F3CA8B916}" srcId="{D0A10A00-7287-354C-A6EF-43DC80B21E35}" destId="{9B664D96-ABD0-6B4C-906B-B3E256C44BE7}" srcOrd="3" destOrd="0" parTransId="{DE4E7405-989F-7541-9C06-0F19DAD0EE36}" sibTransId="{79547699-5F58-DE42-8BF3-2A0473DA0104}"/>
    <dgm:cxn modelId="{DBE19F9D-9F99-1F47-B1B5-22C3E1268EB3}" type="presOf" srcId="{DE4E7405-989F-7541-9C06-0F19DAD0EE36}" destId="{4392AFED-5DFD-794F-9341-050ECC2ACFE0}" srcOrd="0" destOrd="0" presId="urn:microsoft.com/office/officeart/2005/8/layout/hierarchy1"/>
    <dgm:cxn modelId="{986EC5C0-4F6E-4548-B6EA-30845491A770}" srcId="{D0A10A00-7287-354C-A6EF-43DC80B21E35}" destId="{110DD98A-5709-EE48-82AE-26AAEC7C164D}" srcOrd="2" destOrd="0" parTransId="{2709B28F-BF6B-F545-B13E-79C0AF746C59}" sibTransId="{CB62A8AA-2817-ED46-844A-2E87EF25B59E}"/>
    <dgm:cxn modelId="{ECB1FBC4-221B-F343-B5A8-34A0692042B6}" type="presOf" srcId="{2709B28F-BF6B-F545-B13E-79C0AF746C59}" destId="{0F392152-4EF4-0243-8519-D1ACC89A8A7A}" srcOrd="0" destOrd="0" presId="urn:microsoft.com/office/officeart/2005/8/layout/hierarchy1"/>
    <dgm:cxn modelId="{625027CE-E2FA-5D4E-B2DF-F5993E445423}" type="presOf" srcId="{1F955FC7-727D-8247-99E4-3E773A981BCB}" destId="{0298D6AD-00EA-434D-B274-1251235A0DCD}" srcOrd="0" destOrd="0" presId="urn:microsoft.com/office/officeart/2005/8/layout/hierarchy1"/>
    <dgm:cxn modelId="{1ED0BDE1-664E-1B40-876E-16C7B7AE4619}" type="presOf" srcId="{D0A10A00-7287-354C-A6EF-43DC80B21E35}" destId="{EA92E581-EF51-AA45-B7EF-512070B2759E}" srcOrd="0" destOrd="0" presId="urn:microsoft.com/office/officeart/2005/8/layout/hierarchy1"/>
    <dgm:cxn modelId="{DE3529FD-8A99-EC46-9774-4F22E24196A3}" type="presOf" srcId="{9B664D96-ABD0-6B4C-906B-B3E256C44BE7}" destId="{A874B461-90D8-954A-9C2C-4CD6AA300175}" srcOrd="0" destOrd="0" presId="urn:microsoft.com/office/officeart/2005/8/layout/hierarchy1"/>
    <dgm:cxn modelId="{6D24D162-72E5-3345-B1F7-2ADC3C05B15E}" type="presParOf" srcId="{4959ABB9-EE55-F34A-8A41-522D43846502}" destId="{1C2C7194-21A3-8F43-A957-3545C55D9675}" srcOrd="0" destOrd="0" presId="urn:microsoft.com/office/officeart/2005/8/layout/hierarchy1"/>
    <dgm:cxn modelId="{C59C0FAC-A92F-704D-8CB1-DF88E54A8694}" type="presParOf" srcId="{1C2C7194-21A3-8F43-A957-3545C55D9675}" destId="{6C97DFAE-D6B1-EB4D-9AB6-BA7589F66C4D}" srcOrd="0" destOrd="0" presId="urn:microsoft.com/office/officeart/2005/8/layout/hierarchy1"/>
    <dgm:cxn modelId="{034499C9-BCFD-C142-B128-0F48D85A86B6}" type="presParOf" srcId="{6C97DFAE-D6B1-EB4D-9AB6-BA7589F66C4D}" destId="{75AF8FCB-CCD8-FE40-BBB0-38DB8837FA9A}" srcOrd="0" destOrd="0" presId="urn:microsoft.com/office/officeart/2005/8/layout/hierarchy1"/>
    <dgm:cxn modelId="{474E07CD-EA63-C349-8902-937FD4DFE556}" type="presParOf" srcId="{6C97DFAE-D6B1-EB4D-9AB6-BA7589F66C4D}" destId="{EA92E581-EF51-AA45-B7EF-512070B2759E}" srcOrd="1" destOrd="0" presId="urn:microsoft.com/office/officeart/2005/8/layout/hierarchy1"/>
    <dgm:cxn modelId="{B4AE6AD4-8336-A246-8E45-9BE361EFF942}" type="presParOf" srcId="{1C2C7194-21A3-8F43-A957-3545C55D9675}" destId="{15C5227B-1468-954E-89C6-90F54D92034C}" srcOrd="1" destOrd="0" presId="urn:microsoft.com/office/officeart/2005/8/layout/hierarchy1"/>
    <dgm:cxn modelId="{EBF3B318-7C8B-B240-8AA5-767FD6C6C03E}" type="presParOf" srcId="{15C5227B-1468-954E-89C6-90F54D92034C}" destId="{D2DD3D31-645C-504C-9F8C-29B28DDA87F7}" srcOrd="0" destOrd="0" presId="urn:microsoft.com/office/officeart/2005/8/layout/hierarchy1"/>
    <dgm:cxn modelId="{60E60971-3DC5-3343-949E-A83D16AD4DB3}" type="presParOf" srcId="{15C5227B-1468-954E-89C6-90F54D92034C}" destId="{D4113DE2-6D3C-2447-BBAA-FD36C8B5E114}" srcOrd="1" destOrd="0" presId="urn:microsoft.com/office/officeart/2005/8/layout/hierarchy1"/>
    <dgm:cxn modelId="{702EC1CD-2086-0840-9D41-4AE9BEC857CC}" type="presParOf" srcId="{D4113DE2-6D3C-2447-BBAA-FD36C8B5E114}" destId="{921664BB-3EE4-C945-930B-9BA4F9E3A0FF}" srcOrd="0" destOrd="0" presId="urn:microsoft.com/office/officeart/2005/8/layout/hierarchy1"/>
    <dgm:cxn modelId="{378ADB1C-2A0C-9243-AE68-32742B91B085}" type="presParOf" srcId="{921664BB-3EE4-C945-930B-9BA4F9E3A0FF}" destId="{339E7C66-1319-9542-92D0-8BE01522D0C7}" srcOrd="0" destOrd="0" presId="urn:microsoft.com/office/officeart/2005/8/layout/hierarchy1"/>
    <dgm:cxn modelId="{A66063EA-6915-334B-A747-F9EC25AA8899}" type="presParOf" srcId="{921664BB-3EE4-C945-930B-9BA4F9E3A0FF}" destId="{73A108C6-04C6-4945-9725-A6B995A849DF}" srcOrd="1" destOrd="0" presId="urn:microsoft.com/office/officeart/2005/8/layout/hierarchy1"/>
    <dgm:cxn modelId="{0395AAE5-220B-D44C-88A5-5C6A2F1E8F03}" type="presParOf" srcId="{D4113DE2-6D3C-2447-BBAA-FD36C8B5E114}" destId="{34B199E5-A315-6A42-8D83-97C01F0ACAAE}" srcOrd="1" destOrd="0" presId="urn:microsoft.com/office/officeart/2005/8/layout/hierarchy1"/>
    <dgm:cxn modelId="{7B04EECE-E009-034A-9CEE-5AF73C261621}" type="presParOf" srcId="{15C5227B-1468-954E-89C6-90F54D92034C}" destId="{59D438BC-ED35-E64F-AAF1-BAB7BF9084DE}" srcOrd="2" destOrd="0" presId="urn:microsoft.com/office/officeart/2005/8/layout/hierarchy1"/>
    <dgm:cxn modelId="{4674F123-D98B-0046-9637-A3F3CA7C4367}" type="presParOf" srcId="{15C5227B-1468-954E-89C6-90F54D92034C}" destId="{95FAB496-2EF3-0843-B1B3-3C6F8483A0B9}" srcOrd="3" destOrd="0" presId="urn:microsoft.com/office/officeart/2005/8/layout/hierarchy1"/>
    <dgm:cxn modelId="{38551F5F-66BF-9B47-A3B3-6FA9D529F0D4}" type="presParOf" srcId="{95FAB496-2EF3-0843-B1B3-3C6F8483A0B9}" destId="{08ABE449-42B8-0A4C-879D-17D86BDCFCB1}" srcOrd="0" destOrd="0" presId="urn:microsoft.com/office/officeart/2005/8/layout/hierarchy1"/>
    <dgm:cxn modelId="{27C5303A-E3DA-3C41-90CA-D122550CB411}" type="presParOf" srcId="{08ABE449-42B8-0A4C-879D-17D86BDCFCB1}" destId="{8D3768EB-D0FF-8C4A-902A-86E98B45A06E}" srcOrd="0" destOrd="0" presId="urn:microsoft.com/office/officeart/2005/8/layout/hierarchy1"/>
    <dgm:cxn modelId="{EA8143E3-887E-4E45-B89A-5178B9DE1DD1}" type="presParOf" srcId="{08ABE449-42B8-0A4C-879D-17D86BDCFCB1}" destId="{0298D6AD-00EA-434D-B274-1251235A0DCD}" srcOrd="1" destOrd="0" presId="urn:microsoft.com/office/officeart/2005/8/layout/hierarchy1"/>
    <dgm:cxn modelId="{7C366F7C-403C-E244-B5D1-42F4B9B6BC69}" type="presParOf" srcId="{95FAB496-2EF3-0843-B1B3-3C6F8483A0B9}" destId="{3E33BDE7-546D-ED40-9D67-5F9B62507233}" srcOrd="1" destOrd="0" presId="urn:microsoft.com/office/officeart/2005/8/layout/hierarchy1"/>
    <dgm:cxn modelId="{B4689CE2-8D49-094E-A724-75368F311694}" type="presParOf" srcId="{15C5227B-1468-954E-89C6-90F54D92034C}" destId="{0F392152-4EF4-0243-8519-D1ACC89A8A7A}" srcOrd="4" destOrd="0" presId="urn:microsoft.com/office/officeart/2005/8/layout/hierarchy1"/>
    <dgm:cxn modelId="{13C73A97-3143-6A4B-A537-DB93E64BE8CA}" type="presParOf" srcId="{15C5227B-1468-954E-89C6-90F54D92034C}" destId="{4BFF1754-904F-9640-899C-551F7DE3F6B5}" srcOrd="5" destOrd="0" presId="urn:microsoft.com/office/officeart/2005/8/layout/hierarchy1"/>
    <dgm:cxn modelId="{0AA89C86-5BE0-8948-A5E9-56EF91CE20AE}" type="presParOf" srcId="{4BFF1754-904F-9640-899C-551F7DE3F6B5}" destId="{AA3FAC1D-C431-E246-B072-D7B4FA64DE91}" srcOrd="0" destOrd="0" presId="urn:microsoft.com/office/officeart/2005/8/layout/hierarchy1"/>
    <dgm:cxn modelId="{7ED7B019-F9C4-7945-B7AA-06A13A58A21D}" type="presParOf" srcId="{AA3FAC1D-C431-E246-B072-D7B4FA64DE91}" destId="{67F4EA1F-0C37-1A49-8EAE-B883635317E6}" srcOrd="0" destOrd="0" presId="urn:microsoft.com/office/officeart/2005/8/layout/hierarchy1"/>
    <dgm:cxn modelId="{BD769EF0-7013-D54E-9D50-A205FA62490E}" type="presParOf" srcId="{AA3FAC1D-C431-E246-B072-D7B4FA64DE91}" destId="{687D706B-721E-E943-87F4-EDCAEDA35C60}" srcOrd="1" destOrd="0" presId="urn:microsoft.com/office/officeart/2005/8/layout/hierarchy1"/>
    <dgm:cxn modelId="{8852435F-5ED6-BA48-87E5-2BAA3BE97C11}" type="presParOf" srcId="{4BFF1754-904F-9640-899C-551F7DE3F6B5}" destId="{88CDBB20-D0CE-AD46-A5D3-2AD8FB1E0D66}" srcOrd="1" destOrd="0" presId="urn:microsoft.com/office/officeart/2005/8/layout/hierarchy1"/>
    <dgm:cxn modelId="{E3C1F8E6-0744-B440-82DC-039D17925401}" type="presParOf" srcId="{15C5227B-1468-954E-89C6-90F54D92034C}" destId="{4392AFED-5DFD-794F-9341-050ECC2ACFE0}" srcOrd="6" destOrd="0" presId="urn:microsoft.com/office/officeart/2005/8/layout/hierarchy1"/>
    <dgm:cxn modelId="{07C99732-8522-5843-944C-0FEB3526015A}" type="presParOf" srcId="{15C5227B-1468-954E-89C6-90F54D92034C}" destId="{05693619-30A0-F94B-9AFC-CBBF75A514C6}" srcOrd="7" destOrd="0" presId="urn:microsoft.com/office/officeart/2005/8/layout/hierarchy1"/>
    <dgm:cxn modelId="{37814A0B-E60A-7940-A646-D23042EA3BD5}" type="presParOf" srcId="{05693619-30A0-F94B-9AFC-CBBF75A514C6}" destId="{14F46C29-883A-224A-AD6C-FA8A661BB30B}" srcOrd="0" destOrd="0" presId="urn:microsoft.com/office/officeart/2005/8/layout/hierarchy1"/>
    <dgm:cxn modelId="{CD777B4C-6526-C742-86D4-0331BE3A448C}" type="presParOf" srcId="{14F46C29-883A-224A-AD6C-FA8A661BB30B}" destId="{09187CC9-2A4C-F14C-8B4F-E00E27C9F244}" srcOrd="0" destOrd="0" presId="urn:microsoft.com/office/officeart/2005/8/layout/hierarchy1"/>
    <dgm:cxn modelId="{07EC7235-7419-AF4E-8C28-FC9767DBC6BB}" type="presParOf" srcId="{14F46C29-883A-224A-AD6C-FA8A661BB30B}" destId="{A874B461-90D8-954A-9C2C-4CD6AA300175}" srcOrd="1" destOrd="0" presId="urn:microsoft.com/office/officeart/2005/8/layout/hierarchy1"/>
    <dgm:cxn modelId="{BF97A0B3-0AC1-DB4A-BA09-6C4A84F6F529}" type="presParOf" srcId="{05693619-30A0-F94B-9AFC-CBBF75A514C6}" destId="{F7DF5231-49BB-2B44-B7A9-18D951889A33}" srcOrd="1" destOrd="0" presId="urn:microsoft.com/office/officeart/2005/8/layout/hierarchy1"/>
  </dgm:cxnLst>
  <dgm:bg>
    <a:solidFill>
      <a:schemeClr val="accent2">
        <a:lumMod val="50000"/>
      </a:schemeClr>
    </a:solidFill>
    <a:effectLst>
      <a:outerShdw blurRad="50800" dist="38100" dir="2700000" algn="tl" rotWithShape="0">
        <a:prstClr val="black">
          <a:alpha val="40000"/>
        </a:prstClr>
      </a:outerShdw>
      <a:softEdge rad="127000"/>
    </a:effectLst>
  </dgm:bg>
  <dgm:whole>
    <a:ln w="19050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564900D-AF96-E940-AC6D-BB568FB0CF3C}" type="doc">
      <dgm:prSet loTypeId="urn:microsoft.com/office/officeart/2005/8/layout/hierarchy1" loCatId="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0A10A00-7287-354C-A6EF-43DC80B21E35}">
      <dgm:prSet phldrT="[Text]" custT="1"/>
      <dgm:spPr/>
      <dgm:t>
        <a:bodyPr/>
        <a:lstStyle/>
        <a:p>
          <a:r>
            <a:rPr lang="en-US" sz="1800" b="1" dirty="0"/>
            <a:t>Cable transverse load testing</a:t>
          </a:r>
        </a:p>
      </dgm:t>
    </dgm:pt>
    <dgm:pt modelId="{5D07B056-C90A-4346-B7DD-5DCE51F68171}" type="parTrans" cxnId="{0C97FC60-3E84-234E-96B6-EC539393711D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02FCF5D-00CC-F640-8203-792C7C884AC1}" type="sibTrans" cxnId="{0C97FC60-3E84-234E-96B6-EC539393711D}">
      <dgm:prSet/>
      <dgm:spPr/>
      <dgm:t>
        <a:bodyPr/>
        <a:lstStyle/>
        <a:p>
          <a:endParaRPr lang="en-US" sz="1400" b="1" dirty="0">
            <a:solidFill>
              <a:schemeClr val="bg1"/>
            </a:solidFill>
          </a:endParaRPr>
        </a:p>
      </dgm:t>
    </dgm:pt>
    <dgm:pt modelId="{C857CDDE-7250-D74E-B31B-E98570D27202}">
      <dgm:prSet phldrT="[Text]" custT="1"/>
      <dgm:spPr/>
      <dgm:t>
        <a:bodyPr/>
        <a:lstStyle/>
        <a:p>
          <a:r>
            <a:rPr lang="en-US" sz="1800" b="1" i="0" dirty="0"/>
            <a:t>Critical current</a:t>
          </a:r>
        </a:p>
      </dgm:t>
    </dgm:pt>
    <dgm:pt modelId="{7D5FCFFB-FEF4-284E-955A-ACC518A80936}" type="parTrans" cxnId="{25488B7F-C9B8-E744-A10A-46705EB32CA2}">
      <dgm:prSet/>
      <dgm:spPr>
        <a:ln w="3810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EB328B7C-86DC-E94B-A6CE-E71F65EF0B8E}" type="sibTrans" cxnId="{25488B7F-C9B8-E744-A10A-46705EB32CA2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F955FC7-727D-8247-99E4-3E773A981BCB}">
      <dgm:prSet phldrT="[Text]" custT="1"/>
      <dgm:spPr/>
      <dgm:t>
        <a:bodyPr/>
        <a:lstStyle/>
        <a:p>
          <a:r>
            <a:rPr lang="en-US" sz="1800" b="1" dirty="0"/>
            <a:t>Transverse stiffness </a:t>
          </a:r>
          <a:r>
            <a:rPr lang="en-US" sz="1800" b="1" i="1" dirty="0"/>
            <a:t>d</a:t>
          </a:r>
          <a:r>
            <a:rPr lang="en-US" sz="1800" b="1" dirty="0"/>
            <a:t>(</a:t>
          </a:r>
          <a:r>
            <a:rPr lang="en-US" sz="1800" b="1" i="1" dirty="0"/>
            <a:t>F</a:t>
          </a:r>
          <a:r>
            <a:rPr lang="en-US" sz="1800" b="1" dirty="0"/>
            <a:t>)</a:t>
          </a:r>
          <a:endParaRPr lang="en-US" sz="1800" b="1" baseline="-25000" dirty="0"/>
        </a:p>
      </dgm:t>
    </dgm:pt>
    <dgm:pt modelId="{F12964DD-F7B2-8E4D-A5D1-184274DEE603}" type="parTrans" cxnId="{7FA56813-8C36-6C4F-A558-2954E29EE796}">
      <dgm:prSet/>
      <dgm:spPr>
        <a:ln w="3810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A56C0BCA-670E-1849-A12E-B3038D03021B}" type="sibTrans" cxnId="{7FA56813-8C36-6C4F-A558-2954E29EE79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10DD98A-5709-EE48-82AE-26AAEC7C164D}">
      <dgm:prSet custT="1"/>
      <dgm:spPr/>
      <dgm:t>
        <a:bodyPr/>
        <a:lstStyle/>
        <a:p>
          <a:r>
            <a:rPr lang="en-US" sz="1800" b="1" dirty="0"/>
            <a:t>Inter tape contact resistance </a:t>
          </a:r>
          <a:r>
            <a:rPr lang="en-US" sz="1800" b="1" i="1" dirty="0" err="1"/>
            <a:t>R</a:t>
          </a:r>
          <a:r>
            <a:rPr lang="en-US" sz="1800" b="1" baseline="-25000" dirty="0" err="1"/>
            <a:t>c</a:t>
          </a:r>
          <a:endParaRPr lang="en-US" sz="1800" b="1" baseline="-25000" dirty="0"/>
        </a:p>
      </dgm:t>
    </dgm:pt>
    <dgm:pt modelId="{2709B28F-BF6B-F545-B13E-79C0AF746C59}" type="parTrans" cxnId="{986EC5C0-4F6E-4548-B6EA-30845491A770}">
      <dgm:prSet/>
      <dgm:spPr>
        <a:ln w="3810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CB62A8AA-2817-ED46-844A-2E87EF25B59E}" type="sibTrans" cxnId="{986EC5C0-4F6E-4548-B6EA-30845491A770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4959ABB9-EE55-F34A-8A41-522D43846502}" type="pres">
      <dgm:prSet presAssocID="{8564900D-AF96-E940-AC6D-BB568FB0CF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2C7194-21A3-8F43-A957-3545C55D9675}" type="pres">
      <dgm:prSet presAssocID="{D0A10A00-7287-354C-A6EF-43DC80B21E35}" presName="hierRoot1" presStyleCnt="0"/>
      <dgm:spPr/>
    </dgm:pt>
    <dgm:pt modelId="{6C97DFAE-D6B1-EB4D-9AB6-BA7589F66C4D}" type="pres">
      <dgm:prSet presAssocID="{D0A10A00-7287-354C-A6EF-43DC80B21E35}" presName="composite" presStyleCnt="0"/>
      <dgm:spPr/>
    </dgm:pt>
    <dgm:pt modelId="{75AF8FCB-CCD8-FE40-BBB0-38DB8837FA9A}" type="pres">
      <dgm:prSet presAssocID="{D0A10A00-7287-354C-A6EF-43DC80B21E35}" presName="background" presStyleLbl="node0" presStyleIdx="0" presStyleCnt="1"/>
      <dgm:spPr/>
    </dgm:pt>
    <dgm:pt modelId="{EA92E581-EF51-AA45-B7EF-512070B2759E}" type="pres">
      <dgm:prSet presAssocID="{D0A10A00-7287-354C-A6EF-43DC80B21E35}" presName="text" presStyleLbl="fgAcc0" presStyleIdx="0" presStyleCnt="1" custScaleX="119441">
        <dgm:presLayoutVars>
          <dgm:chPref val="3"/>
        </dgm:presLayoutVars>
      </dgm:prSet>
      <dgm:spPr/>
    </dgm:pt>
    <dgm:pt modelId="{15C5227B-1468-954E-89C6-90F54D92034C}" type="pres">
      <dgm:prSet presAssocID="{D0A10A00-7287-354C-A6EF-43DC80B21E35}" presName="hierChild2" presStyleCnt="0"/>
      <dgm:spPr/>
    </dgm:pt>
    <dgm:pt modelId="{D2DD3D31-645C-504C-9F8C-29B28DDA87F7}" type="pres">
      <dgm:prSet presAssocID="{7D5FCFFB-FEF4-284E-955A-ACC518A80936}" presName="Name10" presStyleLbl="parChTrans1D2" presStyleIdx="0" presStyleCnt="3"/>
      <dgm:spPr/>
    </dgm:pt>
    <dgm:pt modelId="{D4113DE2-6D3C-2447-BBAA-FD36C8B5E114}" type="pres">
      <dgm:prSet presAssocID="{C857CDDE-7250-D74E-B31B-E98570D27202}" presName="hierRoot2" presStyleCnt="0"/>
      <dgm:spPr/>
    </dgm:pt>
    <dgm:pt modelId="{921664BB-3EE4-C945-930B-9BA4F9E3A0FF}" type="pres">
      <dgm:prSet presAssocID="{C857CDDE-7250-D74E-B31B-E98570D27202}" presName="composite2" presStyleCnt="0"/>
      <dgm:spPr/>
    </dgm:pt>
    <dgm:pt modelId="{339E7C66-1319-9542-92D0-8BE01522D0C7}" type="pres">
      <dgm:prSet presAssocID="{C857CDDE-7250-D74E-B31B-E98570D27202}" presName="background2" presStyleLbl="node2" presStyleIdx="0" presStyleCnt="3"/>
      <dgm:spPr/>
    </dgm:pt>
    <dgm:pt modelId="{73A108C6-04C6-4945-9725-A6B995A849DF}" type="pres">
      <dgm:prSet presAssocID="{C857CDDE-7250-D74E-B31B-E98570D27202}" presName="text2" presStyleLbl="fgAcc2" presStyleIdx="0" presStyleCnt="3">
        <dgm:presLayoutVars>
          <dgm:chPref val="3"/>
        </dgm:presLayoutVars>
      </dgm:prSet>
      <dgm:spPr/>
    </dgm:pt>
    <dgm:pt modelId="{34B199E5-A315-6A42-8D83-97C01F0ACAAE}" type="pres">
      <dgm:prSet presAssocID="{C857CDDE-7250-D74E-B31B-E98570D27202}" presName="hierChild3" presStyleCnt="0"/>
      <dgm:spPr/>
    </dgm:pt>
    <dgm:pt modelId="{59D438BC-ED35-E64F-AAF1-BAB7BF9084DE}" type="pres">
      <dgm:prSet presAssocID="{F12964DD-F7B2-8E4D-A5D1-184274DEE603}" presName="Name10" presStyleLbl="parChTrans1D2" presStyleIdx="1" presStyleCnt="3"/>
      <dgm:spPr/>
    </dgm:pt>
    <dgm:pt modelId="{95FAB496-2EF3-0843-B1B3-3C6F8483A0B9}" type="pres">
      <dgm:prSet presAssocID="{1F955FC7-727D-8247-99E4-3E773A981BCB}" presName="hierRoot2" presStyleCnt="0"/>
      <dgm:spPr/>
    </dgm:pt>
    <dgm:pt modelId="{08ABE449-42B8-0A4C-879D-17D86BDCFCB1}" type="pres">
      <dgm:prSet presAssocID="{1F955FC7-727D-8247-99E4-3E773A981BCB}" presName="composite2" presStyleCnt="0"/>
      <dgm:spPr/>
    </dgm:pt>
    <dgm:pt modelId="{8D3768EB-D0FF-8C4A-902A-86E98B45A06E}" type="pres">
      <dgm:prSet presAssocID="{1F955FC7-727D-8247-99E4-3E773A981BCB}" presName="background2" presStyleLbl="node2" presStyleIdx="1" presStyleCnt="3"/>
      <dgm:spPr/>
    </dgm:pt>
    <dgm:pt modelId="{0298D6AD-00EA-434D-B274-1251235A0DCD}" type="pres">
      <dgm:prSet presAssocID="{1F955FC7-727D-8247-99E4-3E773A981BCB}" presName="text2" presStyleLbl="fgAcc2" presStyleIdx="1" presStyleCnt="3">
        <dgm:presLayoutVars>
          <dgm:chPref val="3"/>
        </dgm:presLayoutVars>
      </dgm:prSet>
      <dgm:spPr/>
    </dgm:pt>
    <dgm:pt modelId="{3E33BDE7-546D-ED40-9D67-5F9B62507233}" type="pres">
      <dgm:prSet presAssocID="{1F955FC7-727D-8247-99E4-3E773A981BCB}" presName="hierChild3" presStyleCnt="0"/>
      <dgm:spPr/>
    </dgm:pt>
    <dgm:pt modelId="{0F392152-4EF4-0243-8519-D1ACC89A8A7A}" type="pres">
      <dgm:prSet presAssocID="{2709B28F-BF6B-F545-B13E-79C0AF746C59}" presName="Name10" presStyleLbl="parChTrans1D2" presStyleIdx="2" presStyleCnt="3"/>
      <dgm:spPr/>
    </dgm:pt>
    <dgm:pt modelId="{4BFF1754-904F-9640-899C-551F7DE3F6B5}" type="pres">
      <dgm:prSet presAssocID="{110DD98A-5709-EE48-82AE-26AAEC7C164D}" presName="hierRoot2" presStyleCnt="0"/>
      <dgm:spPr/>
    </dgm:pt>
    <dgm:pt modelId="{AA3FAC1D-C431-E246-B072-D7B4FA64DE91}" type="pres">
      <dgm:prSet presAssocID="{110DD98A-5709-EE48-82AE-26AAEC7C164D}" presName="composite2" presStyleCnt="0"/>
      <dgm:spPr/>
    </dgm:pt>
    <dgm:pt modelId="{67F4EA1F-0C37-1A49-8EAE-B883635317E6}" type="pres">
      <dgm:prSet presAssocID="{110DD98A-5709-EE48-82AE-26AAEC7C164D}" presName="background2" presStyleLbl="node2" presStyleIdx="2" presStyleCnt="3"/>
      <dgm:spPr/>
    </dgm:pt>
    <dgm:pt modelId="{687D706B-721E-E943-87F4-EDCAEDA35C60}" type="pres">
      <dgm:prSet presAssocID="{110DD98A-5709-EE48-82AE-26AAEC7C164D}" presName="text2" presStyleLbl="fgAcc2" presStyleIdx="2" presStyleCnt="3">
        <dgm:presLayoutVars>
          <dgm:chPref val="3"/>
        </dgm:presLayoutVars>
      </dgm:prSet>
      <dgm:spPr/>
    </dgm:pt>
    <dgm:pt modelId="{88CDBB20-D0CE-AD46-A5D3-2AD8FB1E0D66}" type="pres">
      <dgm:prSet presAssocID="{110DD98A-5709-EE48-82AE-26AAEC7C164D}" presName="hierChild3" presStyleCnt="0"/>
      <dgm:spPr/>
    </dgm:pt>
  </dgm:ptLst>
  <dgm:cxnLst>
    <dgm:cxn modelId="{7FA56813-8C36-6C4F-A558-2954E29EE796}" srcId="{D0A10A00-7287-354C-A6EF-43DC80B21E35}" destId="{1F955FC7-727D-8247-99E4-3E773A981BCB}" srcOrd="1" destOrd="0" parTransId="{F12964DD-F7B2-8E4D-A5D1-184274DEE603}" sibTransId="{A56C0BCA-670E-1849-A12E-B3038D03021B}"/>
    <dgm:cxn modelId="{BC76F018-AF00-6147-BA76-F07DACF84D94}" type="presOf" srcId="{D0A10A00-7287-354C-A6EF-43DC80B21E35}" destId="{EA92E581-EF51-AA45-B7EF-512070B2759E}" srcOrd="0" destOrd="0" presId="urn:microsoft.com/office/officeart/2005/8/layout/hierarchy1"/>
    <dgm:cxn modelId="{06CA5D2B-D56A-6B46-868B-AA54901615CE}" type="presOf" srcId="{8564900D-AF96-E940-AC6D-BB568FB0CF3C}" destId="{4959ABB9-EE55-F34A-8A41-522D43846502}" srcOrd="0" destOrd="0" presId="urn:microsoft.com/office/officeart/2005/8/layout/hierarchy1"/>
    <dgm:cxn modelId="{21D3694D-72CD-4444-8426-39DAC57FE002}" type="presOf" srcId="{2709B28F-BF6B-F545-B13E-79C0AF746C59}" destId="{0F392152-4EF4-0243-8519-D1ACC89A8A7A}" srcOrd="0" destOrd="0" presId="urn:microsoft.com/office/officeart/2005/8/layout/hierarchy1"/>
    <dgm:cxn modelId="{0C97FC60-3E84-234E-96B6-EC539393711D}" srcId="{8564900D-AF96-E940-AC6D-BB568FB0CF3C}" destId="{D0A10A00-7287-354C-A6EF-43DC80B21E35}" srcOrd="0" destOrd="0" parTransId="{5D07B056-C90A-4346-B7DD-5DCE51F68171}" sibTransId="{702FCF5D-00CC-F640-8203-792C7C884AC1}"/>
    <dgm:cxn modelId="{25488B7F-C9B8-E744-A10A-46705EB32CA2}" srcId="{D0A10A00-7287-354C-A6EF-43DC80B21E35}" destId="{C857CDDE-7250-D74E-B31B-E98570D27202}" srcOrd="0" destOrd="0" parTransId="{7D5FCFFB-FEF4-284E-955A-ACC518A80936}" sibTransId="{EB328B7C-86DC-E94B-A6CE-E71F65EF0B8E}"/>
    <dgm:cxn modelId="{9AD6D08B-E87C-6A41-AD84-0E29B5610F3D}" type="presOf" srcId="{110DD98A-5709-EE48-82AE-26AAEC7C164D}" destId="{687D706B-721E-E943-87F4-EDCAEDA35C60}" srcOrd="0" destOrd="0" presId="urn:microsoft.com/office/officeart/2005/8/layout/hierarchy1"/>
    <dgm:cxn modelId="{20737799-71F3-5A41-BD3B-3E961916DD96}" type="presOf" srcId="{1F955FC7-727D-8247-99E4-3E773A981BCB}" destId="{0298D6AD-00EA-434D-B274-1251235A0DCD}" srcOrd="0" destOrd="0" presId="urn:microsoft.com/office/officeart/2005/8/layout/hierarchy1"/>
    <dgm:cxn modelId="{4677A6AE-2496-B94A-BCB4-712438CC8113}" type="presOf" srcId="{F12964DD-F7B2-8E4D-A5D1-184274DEE603}" destId="{59D438BC-ED35-E64F-AAF1-BAB7BF9084DE}" srcOrd="0" destOrd="0" presId="urn:microsoft.com/office/officeart/2005/8/layout/hierarchy1"/>
    <dgm:cxn modelId="{986EC5C0-4F6E-4548-B6EA-30845491A770}" srcId="{D0A10A00-7287-354C-A6EF-43DC80B21E35}" destId="{110DD98A-5709-EE48-82AE-26AAEC7C164D}" srcOrd="2" destOrd="0" parTransId="{2709B28F-BF6B-F545-B13E-79C0AF746C59}" sibTransId="{CB62A8AA-2817-ED46-844A-2E87EF25B59E}"/>
    <dgm:cxn modelId="{A74D15D9-E731-1546-A92D-989306AA9F98}" type="presOf" srcId="{C857CDDE-7250-D74E-B31B-E98570D27202}" destId="{73A108C6-04C6-4945-9725-A6B995A849DF}" srcOrd="0" destOrd="0" presId="urn:microsoft.com/office/officeart/2005/8/layout/hierarchy1"/>
    <dgm:cxn modelId="{AB33DAEA-49AC-BE4F-911E-C60D804A59FA}" type="presOf" srcId="{7D5FCFFB-FEF4-284E-955A-ACC518A80936}" destId="{D2DD3D31-645C-504C-9F8C-29B28DDA87F7}" srcOrd="0" destOrd="0" presId="urn:microsoft.com/office/officeart/2005/8/layout/hierarchy1"/>
    <dgm:cxn modelId="{E43C336D-7EBD-B145-9408-FE690A6DB478}" type="presParOf" srcId="{4959ABB9-EE55-F34A-8A41-522D43846502}" destId="{1C2C7194-21A3-8F43-A957-3545C55D9675}" srcOrd="0" destOrd="0" presId="urn:microsoft.com/office/officeart/2005/8/layout/hierarchy1"/>
    <dgm:cxn modelId="{57863534-074D-D44D-944C-16E845593478}" type="presParOf" srcId="{1C2C7194-21A3-8F43-A957-3545C55D9675}" destId="{6C97DFAE-D6B1-EB4D-9AB6-BA7589F66C4D}" srcOrd="0" destOrd="0" presId="urn:microsoft.com/office/officeart/2005/8/layout/hierarchy1"/>
    <dgm:cxn modelId="{408DC225-1120-7C4D-A240-C3780A7AADB0}" type="presParOf" srcId="{6C97DFAE-D6B1-EB4D-9AB6-BA7589F66C4D}" destId="{75AF8FCB-CCD8-FE40-BBB0-38DB8837FA9A}" srcOrd="0" destOrd="0" presId="urn:microsoft.com/office/officeart/2005/8/layout/hierarchy1"/>
    <dgm:cxn modelId="{E7E0ED51-A245-5743-83A2-C996BDBA8FF9}" type="presParOf" srcId="{6C97DFAE-D6B1-EB4D-9AB6-BA7589F66C4D}" destId="{EA92E581-EF51-AA45-B7EF-512070B2759E}" srcOrd="1" destOrd="0" presId="urn:microsoft.com/office/officeart/2005/8/layout/hierarchy1"/>
    <dgm:cxn modelId="{9C203B4E-C3FF-6C41-95F3-4B5B3641A5E7}" type="presParOf" srcId="{1C2C7194-21A3-8F43-A957-3545C55D9675}" destId="{15C5227B-1468-954E-89C6-90F54D92034C}" srcOrd="1" destOrd="0" presId="urn:microsoft.com/office/officeart/2005/8/layout/hierarchy1"/>
    <dgm:cxn modelId="{2472FA23-F037-2943-9C23-62CD494C5A10}" type="presParOf" srcId="{15C5227B-1468-954E-89C6-90F54D92034C}" destId="{D2DD3D31-645C-504C-9F8C-29B28DDA87F7}" srcOrd="0" destOrd="0" presId="urn:microsoft.com/office/officeart/2005/8/layout/hierarchy1"/>
    <dgm:cxn modelId="{62531FA9-4457-CF46-972E-F07E1D579754}" type="presParOf" srcId="{15C5227B-1468-954E-89C6-90F54D92034C}" destId="{D4113DE2-6D3C-2447-BBAA-FD36C8B5E114}" srcOrd="1" destOrd="0" presId="urn:microsoft.com/office/officeart/2005/8/layout/hierarchy1"/>
    <dgm:cxn modelId="{CF830BE9-5EB1-7448-94D8-FEDA9FF321E1}" type="presParOf" srcId="{D4113DE2-6D3C-2447-BBAA-FD36C8B5E114}" destId="{921664BB-3EE4-C945-930B-9BA4F9E3A0FF}" srcOrd="0" destOrd="0" presId="urn:microsoft.com/office/officeart/2005/8/layout/hierarchy1"/>
    <dgm:cxn modelId="{3A7119DF-49C5-C243-AB4F-83E8E31E99A7}" type="presParOf" srcId="{921664BB-3EE4-C945-930B-9BA4F9E3A0FF}" destId="{339E7C66-1319-9542-92D0-8BE01522D0C7}" srcOrd="0" destOrd="0" presId="urn:microsoft.com/office/officeart/2005/8/layout/hierarchy1"/>
    <dgm:cxn modelId="{73D323B9-3A61-DD46-B047-BC6824F51D0F}" type="presParOf" srcId="{921664BB-3EE4-C945-930B-9BA4F9E3A0FF}" destId="{73A108C6-04C6-4945-9725-A6B995A849DF}" srcOrd="1" destOrd="0" presId="urn:microsoft.com/office/officeart/2005/8/layout/hierarchy1"/>
    <dgm:cxn modelId="{656507E6-0F6E-DF40-A256-4FF4CBABFEA6}" type="presParOf" srcId="{D4113DE2-6D3C-2447-BBAA-FD36C8B5E114}" destId="{34B199E5-A315-6A42-8D83-97C01F0ACAAE}" srcOrd="1" destOrd="0" presId="urn:microsoft.com/office/officeart/2005/8/layout/hierarchy1"/>
    <dgm:cxn modelId="{0B66D241-ED75-C042-B680-753B1632EFAC}" type="presParOf" srcId="{15C5227B-1468-954E-89C6-90F54D92034C}" destId="{59D438BC-ED35-E64F-AAF1-BAB7BF9084DE}" srcOrd="2" destOrd="0" presId="urn:microsoft.com/office/officeart/2005/8/layout/hierarchy1"/>
    <dgm:cxn modelId="{0B9CA9C4-9C4E-F441-94CA-EA15538030BC}" type="presParOf" srcId="{15C5227B-1468-954E-89C6-90F54D92034C}" destId="{95FAB496-2EF3-0843-B1B3-3C6F8483A0B9}" srcOrd="3" destOrd="0" presId="urn:microsoft.com/office/officeart/2005/8/layout/hierarchy1"/>
    <dgm:cxn modelId="{99B94BE3-5697-3543-8370-B66F88670D21}" type="presParOf" srcId="{95FAB496-2EF3-0843-B1B3-3C6F8483A0B9}" destId="{08ABE449-42B8-0A4C-879D-17D86BDCFCB1}" srcOrd="0" destOrd="0" presId="urn:microsoft.com/office/officeart/2005/8/layout/hierarchy1"/>
    <dgm:cxn modelId="{C87DCE7C-A93A-974F-B9F7-804213A4C1E2}" type="presParOf" srcId="{08ABE449-42B8-0A4C-879D-17D86BDCFCB1}" destId="{8D3768EB-D0FF-8C4A-902A-86E98B45A06E}" srcOrd="0" destOrd="0" presId="urn:microsoft.com/office/officeart/2005/8/layout/hierarchy1"/>
    <dgm:cxn modelId="{19DD4444-DDAE-334B-A249-96D6EE5E51DB}" type="presParOf" srcId="{08ABE449-42B8-0A4C-879D-17D86BDCFCB1}" destId="{0298D6AD-00EA-434D-B274-1251235A0DCD}" srcOrd="1" destOrd="0" presId="urn:microsoft.com/office/officeart/2005/8/layout/hierarchy1"/>
    <dgm:cxn modelId="{3F39AB54-EEEF-034D-96CE-C8D5D5B677E8}" type="presParOf" srcId="{95FAB496-2EF3-0843-B1B3-3C6F8483A0B9}" destId="{3E33BDE7-546D-ED40-9D67-5F9B62507233}" srcOrd="1" destOrd="0" presId="urn:microsoft.com/office/officeart/2005/8/layout/hierarchy1"/>
    <dgm:cxn modelId="{FCE1A3E1-CDA3-0E43-83DD-FB402157B7B0}" type="presParOf" srcId="{15C5227B-1468-954E-89C6-90F54D92034C}" destId="{0F392152-4EF4-0243-8519-D1ACC89A8A7A}" srcOrd="4" destOrd="0" presId="urn:microsoft.com/office/officeart/2005/8/layout/hierarchy1"/>
    <dgm:cxn modelId="{5B2A6E76-C8BB-434D-9BDE-9C75141B94B6}" type="presParOf" srcId="{15C5227B-1468-954E-89C6-90F54D92034C}" destId="{4BFF1754-904F-9640-899C-551F7DE3F6B5}" srcOrd="5" destOrd="0" presId="urn:microsoft.com/office/officeart/2005/8/layout/hierarchy1"/>
    <dgm:cxn modelId="{869D7C11-F26B-E043-837B-2E3162DA899E}" type="presParOf" srcId="{4BFF1754-904F-9640-899C-551F7DE3F6B5}" destId="{AA3FAC1D-C431-E246-B072-D7B4FA64DE91}" srcOrd="0" destOrd="0" presId="urn:microsoft.com/office/officeart/2005/8/layout/hierarchy1"/>
    <dgm:cxn modelId="{F004713E-BA04-CF40-B499-4BE090E0C609}" type="presParOf" srcId="{AA3FAC1D-C431-E246-B072-D7B4FA64DE91}" destId="{67F4EA1F-0C37-1A49-8EAE-B883635317E6}" srcOrd="0" destOrd="0" presId="urn:microsoft.com/office/officeart/2005/8/layout/hierarchy1"/>
    <dgm:cxn modelId="{D37D16E1-73A9-584C-AA5E-90C44646E5A4}" type="presParOf" srcId="{AA3FAC1D-C431-E246-B072-D7B4FA64DE91}" destId="{687D706B-721E-E943-87F4-EDCAEDA35C60}" srcOrd="1" destOrd="0" presId="urn:microsoft.com/office/officeart/2005/8/layout/hierarchy1"/>
    <dgm:cxn modelId="{99F7F7A6-3E7B-E940-AC79-FE2F4CFD0EB5}" type="presParOf" srcId="{4BFF1754-904F-9640-899C-551F7DE3F6B5}" destId="{88CDBB20-D0CE-AD46-A5D3-2AD8FB1E0D66}" srcOrd="1" destOrd="0" presId="urn:microsoft.com/office/officeart/2005/8/layout/hierarchy1"/>
  </dgm:cxnLst>
  <dgm:bg>
    <a:solidFill>
      <a:schemeClr val="accent5">
        <a:lumMod val="75000"/>
      </a:schemeClr>
    </a:solidFill>
    <a:effectLst>
      <a:softEdge rad="127000"/>
    </a:effectLst>
  </dgm:bg>
  <dgm:whole>
    <a:ln w="19050"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564900D-AF96-E940-AC6D-BB568FB0CF3C}" type="doc">
      <dgm:prSet loTypeId="urn:microsoft.com/office/officeart/2005/8/layout/hierarchy1" loCatId="" qsTypeId="urn:microsoft.com/office/officeart/2005/8/quickstyle/simple4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D0A10A00-7287-354C-A6EF-43DC80B21E35}">
      <dgm:prSet phldrT="[Text]" custT="1"/>
      <dgm:spPr/>
      <dgm:t>
        <a:bodyPr/>
        <a:lstStyle/>
        <a:p>
          <a:r>
            <a:rPr lang="en-US" sz="1800" b="1" dirty="0"/>
            <a:t>FE cable model</a:t>
          </a:r>
        </a:p>
      </dgm:t>
    </dgm:pt>
    <dgm:pt modelId="{5D07B056-C90A-4346-B7DD-5DCE51F68171}" type="parTrans" cxnId="{0C97FC60-3E84-234E-96B6-EC539393711D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02FCF5D-00CC-F640-8203-792C7C884AC1}" type="sibTrans" cxnId="{0C97FC60-3E84-234E-96B6-EC539393711D}">
      <dgm:prSet/>
      <dgm:spPr/>
      <dgm:t>
        <a:bodyPr/>
        <a:lstStyle/>
        <a:p>
          <a:endParaRPr lang="en-US" sz="1400" b="1" dirty="0">
            <a:solidFill>
              <a:schemeClr val="bg1"/>
            </a:solidFill>
          </a:endParaRPr>
        </a:p>
      </dgm:t>
    </dgm:pt>
    <dgm:pt modelId="{C857CDDE-7250-D74E-B31B-E98570D27202}">
      <dgm:prSet phldrT="[Text]" custT="1"/>
      <dgm:spPr/>
      <dgm:t>
        <a:bodyPr/>
        <a:lstStyle/>
        <a:p>
          <a:r>
            <a:rPr lang="en-US" sz="1800" b="1" i="0" dirty="0"/>
            <a:t>Materials</a:t>
          </a:r>
        </a:p>
      </dgm:t>
    </dgm:pt>
    <dgm:pt modelId="{7D5FCFFB-FEF4-284E-955A-ACC518A80936}" type="parTrans" cxnId="{25488B7F-C9B8-E744-A10A-46705EB32CA2}">
      <dgm:prSet/>
      <dgm:spPr>
        <a:ln w="3810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EB328B7C-86DC-E94B-A6CE-E71F65EF0B8E}" type="sibTrans" cxnId="{25488B7F-C9B8-E744-A10A-46705EB32CA2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F955FC7-727D-8247-99E4-3E773A981BCB}">
      <dgm:prSet phldrT="[Text]" custT="1"/>
      <dgm:spPr/>
      <dgm:t>
        <a:bodyPr/>
        <a:lstStyle/>
        <a:p>
          <a:r>
            <a:rPr lang="en-US" sz="1800" b="1" dirty="0"/>
            <a:t>Design</a:t>
          </a:r>
          <a:endParaRPr lang="en-US" sz="1800" b="1" baseline="-25000" dirty="0"/>
        </a:p>
      </dgm:t>
    </dgm:pt>
    <dgm:pt modelId="{F12964DD-F7B2-8E4D-A5D1-184274DEE603}" type="parTrans" cxnId="{7FA56813-8C36-6C4F-A558-2954E29EE796}">
      <dgm:prSet/>
      <dgm:spPr>
        <a:ln w="3810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A56C0BCA-670E-1849-A12E-B3038D03021B}" type="sibTrans" cxnId="{7FA56813-8C36-6C4F-A558-2954E29EE79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4959ABB9-EE55-F34A-8A41-522D43846502}" type="pres">
      <dgm:prSet presAssocID="{8564900D-AF96-E940-AC6D-BB568FB0CF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2C7194-21A3-8F43-A957-3545C55D9675}" type="pres">
      <dgm:prSet presAssocID="{D0A10A00-7287-354C-A6EF-43DC80B21E35}" presName="hierRoot1" presStyleCnt="0"/>
      <dgm:spPr/>
    </dgm:pt>
    <dgm:pt modelId="{6C97DFAE-D6B1-EB4D-9AB6-BA7589F66C4D}" type="pres">
      <dgm:prSet presAssocID="{D0A10A00-7287-354C-A6EF-43DC80B21E35}" presName="composite" presStyleCnt="0"/>
      <dgm:spPr/>
    </dgm:pt>
    <dgm:pt modelId="{75AF8FCB-CCD8-FE40-BBB0-38DB8837FA9A}" type="pres">
      <dgm:prSet presAssocID="{D0A10A00-7287-354C-A6EF-43DC80B21E35}" presName="background" presStyleLbl="node0" presStyleIdx="0" presStyleCnt="1"/>
      <dgm:spPr/>
    </dgm:pt>
    <dgm:pt modelId="{EA92E581-EF51-AA45-B7EF-512070B2759E}" type="pres">
      <dgm:prSet presAssocID="{D0A10A00-7287-354C-A6EF-43DC80B21E35}" presName="text" presStyleLbl="fgAcc0" presStyleIdx="0" presStyleCnt="1" custScaleX="119441">
        <dgm:presLayoutVars>
          <dgm:chPref val="3"/>
        </dgm:presLayoutVars>
      </dgm:prSet>
      <dgm:spPr/>
    </dgm:pt>
    <dgm:pt modelId="{15C5227B-1468-954E-89C6-90F54D92034C}" type="pres">
      <dgm:prSet presAssocID="{D0A10A00-7287-354C-A6EF-43DC80B21E35}" presName="hierChild2" presStyleCnt="0"/>
      <dgm:spPr/>
    </dgm:pt>
    <dgm:pt modelId="{D2DD3D31-645C-504C-9F8C-29B28DDA87F7}" type="pres">
      <dgm:prSet presAssocID="{7D5FCFFB-FEF4-284E-955A-ACC518A80936}" presName="Name10" presStyleLbl="parChTrans1D2" presStyleIdx="0" presStyleCnt="2"/>
      <dgm:spPr/>
    </dgm:pt>
    <dgm:pt modelId="{D4113DE2-6D3C-2447-BBAA-FD36C8B5E114}" type="pres">
      <dgm:prSet presAssocID="{C857CDDE-7250-D74E-B31B-E98570D27202}" presName="hierRoot2" presStyleCnt="0"/>
      <dgm:spPr/>
    </dgm:pt>
    <dgm:pt modelId="{921664BB-3EE4-C945-930B-9BA4F9E3A0FF}" type="pres">
      <dgm:prSet presAssocID="{C857CDDE-7250-D74E-B31B-E98570D27202}" presName="composite2" presStyleCnt="0"/>
      <dgm:spPr/>
    </dgm:pt>
    <dgm:pt modelId="{339E7C66-1319-9542-92D0-8BE01522D0C7}" type="pres">
      <dgm:prSet presAssocID="{C857CDDE-7250-D74E-B31B-E98570D27202}" presName="background2" presStyleLbl="node2" presStyleIdx="0" presStyleCnt="2"/>
      <dgm:spPr/>
    </dgm:pt>
    <dgm:pt modelId="{73A108C6-04C6-4945-9725-A6B995A849DF}" type="pres">
      <dgm:prSet presAssocID="{C857CDDE-7250-D74E-B31B-E98570D27202}" presName="text2" presStyleLbl="fgAcc2" presStyleIdx="0" presStyleCnt="2">
        <dgm:presLayoutVars>
          <dgm:chPref val="3"/>
        </dgm:presLayoutVars>
      </dgm:prSet>
      <dgm:spPr/>
    </dgm:pt>
    <dgm:pt modelId="{34B199E5-A315-6A42-8D83-97C01F0ACAAE}" type="pres">
      <dgm:prSet presAssocID="{C857CDDE-7250-D74E-B31B-E98570D27202}" presName="hierChild3" presStyleCnt="0"/>
      <dgm:spPr/>
    </dgm:pt>
    <dgm:pt modelId="{59D438BC-ED35-E64F-AAF1-BAB7BF9084DE}" type="pres">
      <dgm:prSet presAssocID="{F12964DD-F7B2-8E4D-A5D1-184274DEE603}" presName="Name10" presStyleLbl="parChTrans1D2" presStyleIdx="1" presStyleCnt="2"/>
      <dgm:spPr/>
    </dgm:pt>
    <dgm:pt modelId="{95FAB496-2EF3-0843-B1B3-3C6F8483A0B9}" type="pres">
      <dgm:prSet presAssocID="{1F955FC7-727D-8247-99E4-3E773A981BCB}" presName="hierRoot2" presStyleCnt="0"/>
      <dgm:spPr/>
    </dgm:pt>
    <dgm:pt modelId="{08ABE449-42B8-0A4C-879D-17D86BDCFCB1}" type="pres">
      <dgm:prSet presAssocID="{1F955FC7-727D-8247-99E4-3E773A981BCB}" presName="composite2" presStyleCnt="0"/>
      <dgm:spPr/>
    </dgm:pt>
    <dgm:pt modelId="{8D3768EB-D0FF-8C4A-902A-86E98B45A06E}" type="pres">
      <dgm:prSet presAssocID="{1F955FC7-727D-8247-99E4-3E773A981BCB}" presName="background2" presStyleLbl="node2" presStyleIdx="1" presStyleCnt="2"/>
      <dgm:spPr/>
    </dgm:pt>
    <dgm:pt modelId="{0298D6AD-00EA-434D-B274-1251235A0DCD}" type="pres">
      <dgm:prSet presAssocID="{1F955FC7-727D-8247-99E4-3E773A981BCB}" presName="text2" presStyleLbl="fgAcc2" presStyleIdx="1" presStyleCnt="2">
        <dgm:presLayoutVars>
          <dgm:chPref val="3"/>
        </dgm:presLayoutVars>
      </dgm:prSet>
      <dgm:spPr/>
    </dgm:pt>
    <dgm:pt modelId="{3E33BDE7-546D-ED40-9D67-5F9B62507233}" type="pres">
      <dgm:prSet presAssocID="{1F955FC7-727D-8247-99E4-3E773A981BCB}" presName="hierChild3" presStyleCnt="0"/>
      <dgm:spPr/>
    </dgm:pt>
  </dgm:ptLst>
  <dgm:cxnLst>
    <dgm:cxn modelId="{7FA56813-8C36-6C4F-A558-2954E29EE796}" srcId="{D0A10A00-7287-354C-A6EF-43DC80B21E35}" destId="{1F955FC7-727D-8247-99E4-3E773A981BCB}" srcOrd="1" destOrd="0" parTransId="{F12964DD-F7B2-8E4D-A5D1-184274DEE603}" sibTransId="{A56C0BCA-670E-1849-A12E-B3038D03021B}"/>
    <dgm:cxn modelId="{BC76F018-AF00-6147-BA76-F07DACF84D94}" type="presOf" srcId="{D0A10A00-7287-354C-A6EF-43DC80B21E35}" destId="{EA92E581-EF51-AA45-B7EF-512070B2759E}" srcOrd="0" destOrd="0" presId="urn:microsoft.com/office/officeart/2005/8/layout/hierarchy1"/>
    <dgm:cxn modelId="{06CA5D2B-D56A-6B46-868B-AA54901615CE}" type="presOf" srcId="{8564900D-AF96-E940-AC6D-BB568FB0CF3C}" destId="{4959ABB9-EE55-F34A-8A41-522D43846502}" srcOrd="0" destOrd="0" presId="urn:microsoft.com/office/officeart/2005/8/layout/hierarchy1"/>
    <dgm:cxn modelId="{0C97FC60-3E84-234E-96B6-EC539393711D}" srcId="{8564900D-AF96-E940-AC6D-BB568FB0CF3C}" destId="{D0A10A00-7287-354C-A6EF-43DC80B21E35}" srcOrd="0" destOrd="0" parTransId="{5D07B056-C90A-4346-B7DD-5DCE51F68171}" sibTransId="{702FCF5D-00CC-F640-8203-792C7C884AC1}"/>
    <dgm:cxn modelId="{25488B7F-C9B8-E744-A10A-46705EB32CA2}" srcId="{D0A10A00-7287-354C-A6EF-43DC80B21E35}" destId="{C857CDDE-7250-D74E-B31B-E98570D27202}" srcOrd="0" destOrd="0" parTransId="{7D5FCFFB-FEF4-284E-955A-ACC518A80936}" sibTransId="{EB328B7C-86DC-E94B-A6CE-E71F65EF0B8E}"/>
    <dgm:cxn modelId="{FE4B5697-6BEA-994B-86D0-64EF6E5E35C8}" type="presOf" srcId="{C857CDDE-7250-D74E-B31B-E98570D27202}" destId="{73A108C6-04C6-4945-9725-A6B995A849DF}" srcOrd="0" destOrd="0" presId="urn:microsoft.com/office/officeart/2005/8/layout/hierarchy1"/>
    <dgm:cxn modelId="{4677A6AE-2496-B94A-BCB4-712438CC8113}" type="presOf" srcId="{F12964DD-F7B2-8E4D-A5D1-184274DEE603}" destId="{59D438BC-ED35-E64F-AAF1-BAB7BF9084DE}" srcOrd="0" destOrd="0" presId="urn:microsoft.com/office/officeart/2005/8/layout/hierarchy1"/>
    <dgm:cxn modelId="{EB0FD2D5-F98D-C542-99B3-9880B942A6DD}" type="presOf" srcId="{1F955FC7-727D-8247-99E4-3E773A981BCB}" destId="{0298D6AD-00EA-434D-B274-1251235A0DCD}" srcOrd="0" destOrd="0" presId="urn:microsoft.com/office/officeart/2005/8/layout/hierarchy1"/>
    <dgm:cxn modelId="{AB33DAEA-49AC-BE4F-911E-C60D804A59FA}" type="presOf" srcId="{7D5FCFFB-FEF4-284E-955A-ACC518A80936}" destId="{D2DD3D31-645C-504C-9F8C-29B28DDA87F7}" srcOrd="0" destOrd="0" presId="urn:microsoft.com/office/officeart/2005/8/layout/hierarchy1"/>
    <dgm:cxn modelId="{E43C336D-7EBD-B145-9408-FE690A6DB478}" type="presParOf" srcId="{4959ABB9-EE55-F34A-8A41-522D43846502}" destId="{1C2C7194-21A3-8F43-A957-3545C55D9675}" srcOrd="0" destOrd="0" presId="urn:microsoft.com/office/officeart/2005/8/layout/hierarchy1"/>
    <dgm:cxn modelId="{57863534-074D-D44D-944C-16E845593478}" type="presParOf" srcId="{1C2C7194-21A3-8F43-A957-3545C55D9675}" destId="{6C97DFAE-D6B1-EB4D-9AB6-BA7589F66C4D}" srcOrd="0" destOrd="0" presId="urn:microsoft.com/office/officeart/2005/8/layout/hierarchy1"/>
    <dgm:cxn modelId="{408DC225-1120-7C4D-A240-C3780A7AADB0}" type="presParOf" srcId="{6C97DFAE-D6B1-EB4D-9AB6-BA7589F66C4D}" destId="{75AF8FCB-CCD8-FE40-BBB0-38DB8837FA9A}" srcOrd="0" destOrd="0" presId="urn:microsoft.com/office/officeart/2005/8/layout/hierarchy1"/>
    <dgm:cxn modelId="{E7E0ED51-A245-5743-83A2-C996BDBA8FF9}" type="presParOf" srcId="{6C97DFAE-D6B1-EB4D-9AB6-BA7589F66C4D}" destId="{EA92E581-EF51-AA45-B7EF-512070B2759E}" srcOrd="1" destOrd="0" presId="urn:microsoft.com/office/officeart/2005/8/layout/hierarchy1"/>
    <dgm:cxn modelId="{9C203B4E-C3FF-6C41-95F3-4B5B3641A5E7}" type="presParOf" srcId="{1C2C7194-21A3-8F43-A957-3545C55D9675}" destId="{15C5227B-1468-954E-89C6-90F54D92034C}" srcOrd="1" destOrd="0" presId="urn:microsoft.com/office/officeart/2005/8/layout/hierarchy1"/>
    <dgm:cxn modelId="{2472FA23-F037-2943-9C23-62CD494C5A10}" type="presParOf" srcId="{15C5227B-1468-954E-89C6-90F54D92034C}" destId="{D2DD3D31-645C-504C-9F8C-29B28DDA87F7}" srcOrd="0" destOrd="0" presId="urn:microsoft.com/office/officeart/2005/8/layout/hierarchy1"/>
    <dgm:cxn modelId="{62531FA9-4457-CF46-972E-F07E1D579754}" type="presParOf" srcId="{15C5227B-1468-954E-89C6-90F54D92034C}" destId="{D4113DE2-6D3C-2447-BBAA-FD36C8B5E114}" srcOrd="1" destOrd="0" presId="urn:microsoft.com/office/officeart/2005/8/layout/hierarchy1"/>
    <dgm:cxn modelId="{0F01618F-EA88-4C48-8B86-A9D9253C437D}" type="presParOf" srcId="{D4113DE2-6D3C-2447-BBAA-FD36C8B5E114}" destId="{921664BB-3EE4-C945-930B-9BA4F9E3A0FF}" srcOrd="0" destOrd="0" presId="urn:microsoft.com/office/officeart/2005/8/layout/hierarchy1"/>
    <dgm:cxn modelId="{BE6F32E4-D110-FA4F-B2EA-9E370A8B83EC}" type="presParOf" srcId="{921664BB-3EE4-C945-930B-9BA4F9E3A0FF}" destId="{339E7C66-1319-9542-92D0-8BE01522D0C7}" srcOrd="0" destOrd="0" presId="urn:microsoft.com/office/officeart/2005/8/layout/hierarchy1"/>
    <dgm:cxn modelId="{05935537-B704-D744-B50B-B866258A06B1}" type="presParOf" srcId="{921664BB-3EE4-C945-930B-9BA4F9E3A0FF}" destId="{73A108C6-04C6-4945-9725-A6B995A849DF}" srcOrd="1" destOrd="0" presId="urn:microsoft.com/office/officeart/2005/8/layout/hierarchy1"/>
    <dgm:cxn modelId="{2A55541E-4655-3B4B-B497-AC0F5C4CEF9B}" type="presParOf" srcId="{D4113DE2-6D3C-2447-BBAA-FD36C8B5E114}" destId="{34B199E5-A315-6A42-8D83-97C01F0ACAAE}" srcOrd="1" destOrd="0" presId="urn:microsoft.com/office/officeart/2005/8/layout/hierarchy1"/>
    <dgm:cxn modelId="{0B66D241-ED75-C042-B680-753B1632EFAC}" type="presParOf" srcId="{15C5227B-1468-954E-89C6-90F54D92034C}" destId="{59D438BC-ED35-E64F-AAF1-BAB7BF9084DE}" srcOrd="2" destOrd="0" presId="urn:microsoft.com/office/officeart/2005/8/layout/hierarchy1"/>
    <dgm:cxn modelId="{0B9CA9C4-9C4E-F441-94CA-EA15538030BC}" type="presParOf" srcId="{15C5227B-1468-954E-89C6-90F54D92034C}" destId="{95FAB496-2EF3-0843-B1B3-3C6F8483A0B9}" srcOrd="3" destOrd="0" presId="urn:microsoft.com/office/officeart/2005/8/layout/hierarchy1"/>
    <dgm:cxn modelId="{178E8D82-C8E1-5743-9177-0ED8FCAF25E9}" type="presParOf" srcId="{95FAB496-2EF3-0843-B1B3-3C6F8483A0B9}" destId="{08ABE449-42B8-0A4C-879D-17D86BDCFCB1}" srcOrd="0" destOrd="0" presId="urn:microsoft.com/office/officeart/2005/8/layout/hierarchy1"/>
    <dgm:cxn modelId="{97753EBB-F61F-E946-B513-5591BAC67964}" type="presParOf" srcId="{08ABE449-42B8-0A4C-879D-17D86BDCFCB1}" destId="{8D3768EB-D0FF-8C4A-902A-86E98B45A06E}" srcOrd="0" destOrd="0" presId="urn:microsoft.com/office/officeart/2005/8/layout/hierarchy1"/>
    <dgm:cxn modelId="{EE98BB20-7CF3-A047-82B1-BD5380528DFE}" type="presParOf" srcId="{08ABE449-42B8-0A4C-879D-17D86BDCFCB1}" destId="{0298D6AD-00EA-434D-B274-1251235A0DCD}" srcOrd="1" destOrd="0" presId="urn:microsoft.com/office/officeart/2005/8/layout/hierarchy1"/>
    <dgm:cxn modelId="{BC28B14B-DA5F-6F4A-B0BE-85D3E8AB9891}" type="presParOf" srcId="{95FAB496-2EF3-0843-B1B3-3C6F8483A0B9}" destId="{3E33BDE7-546D-ED40-9D67-5F9B62507233}" srcOrd="1" destOrd="0" presId="urn:microsoft.com/office/officeart/2005/8/layout/hierarchy1"/>
  </dgm:cxnLst>
  <dgm:bg>
    <a:solidFill>
      <a:schemeClr val="accent4">
        <a:lumMod val="50000"/>
      </a:schemeClr>
    </a:solidFill>
    <a:effectLst>
      <a:softEdge rad="127000"/>
    </a:effectLst>
  </dgm:bg>
  <dgm:whole>
    <a:ln w="19050">
      <a:noFill/>
    </a:ln>
  </dgm:whole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564900D-AF96-E940-AC6D-BB568FB0CF3C}" type="doc">
      <dgm:prSet loTypeId="urn:microsoft.com/office/officeart/2005/8/layout/hierarchy1" loCatId="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0A10A00-7287-354C-A6EF-43DC80B21E35}">
      <dgm:prSet phldrT="[Text]" custT="1"/>
      <dgm:spPr/>
      <dgm:t>
        <a:bodyPr/>
        <a:lstStyle/>
        <a:p>
          <a:r>
            <a:rPr lang="en-US" sz="1800" b="1" dirty="0"/>
            <a:t>Single tape testing</a:t>
          </a:r>
        </a:p>
      </dgm:t>
    </dgm:pt>
    <dgm:pt modelId="{5D07B056-C90A-4346-B7DD-5DCE51F68171}" type="parTrans" cxnId="{0C97FC60-3E84-234E-96B6-EC539393711D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02FCF5D-00CC-F640-8203-792C7C884AC1}" type="sibTrans" cxnId="{0C97FC60-3E84-234E-96B6-EC539393711D}">
      <dgm:prSet/>
      <dgm:spPr/>
      <dgm:t>
        <a:bodyPr/>
        <a:lstStyle/>
        <a:p>
          <a:endParaRPr lang="en-US" sz="1400" b="1" dirty="0">
            <a:solidFill>
              <a:schemeClr val="bg1"/>
            </a:solidFill>
          </a:endParaRPr>
        </a:p>
      </dgm:t>
    </dgm:pt>
    <dgm:pt modelId="{C857CDDE-7250-D74E-B31B-E98570D27202}">
      <dgm:prSet phldrT="[Text]" custT="1"/>
      <dgm:spPr/>
      <dgm:t>
        <a:bodyPr/>
        <a:lstStyle/>
        <a:p>
          <a:r>
            <a:rPr lang="en-US" sz="1800" b="1" dirty="0"/>
            <a:t>Axial stress</a:t>
          </a:r>
        </a:p>
      </dgm:t>
    </dgm:pt>
    <dgm:pt modelId="{7D5FCFFB-FEF4-284E-955A-ACC518A80936}" type="parTrans" cxnId="{25488B7F-C9B8-E744-A10A-46705EB32CA2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EB328B7C-86DC-E94B-A6CE-E71F65EF0B8E}" type="sibTrans" cxnId="{25488B7F-C9B8-E744-A10A-46705EB32CA2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F955FC7-727D-8247-99E4-3E773A981BCB}">
      <dgm:prSet phldrT="[Text]" custT="1"/>
      <dgm:spPr/>
      <dgm:t>
        <a:bodyPr/>
        <a:lstStyle/>
        <a:p>
          <a:r>
            <a:rPr lang="en-US" sz="1800" b="1" dirty="0"/>
            <a:t>Axial strain</a:t>
          </a:r>
          <a:endParaRPr lang="en-US" sz="1800" b="1" baseline="-25000" dirty="0"/>
        </a:p>
      </dgm:t>
    </dgm:pt>
    <dgm:pt modelId="{F12964DD-F7B2-8E4D-A5D1-184274DEE603}" type="parTrans" cxnId="{7FA56813-8C36-6C4F-A558-2954E29EE796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A56C0BCA-670E-1849-A12E-B3038D03021B}" type="sibTrans" cxnId="{7FA56813-8C36-6C4F-A558-2954E29EE79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10DD98A-5709-EE48-82AE-26AAEC7C164D}">
      <dgm:prSet custT="1"/>
      <dgm:spPr/>
      <dgm:t>
        <a:bodyPr/>
        <a:lstStyle/>
        <a:p>
          <a:r>
            <a:rPr lang="en-US" sz="1800" b="1" noProof="0" dirty="0" err="1"/>
            <a:t>TransverseStress</a:t>
          </a:r>
          <a:endParaRPr lang="en-US" sz="1800" b="1" baseline="-25000" noProof="0" dirty="0"/>
        </a:p>
      </dgm:t>
    </dgm:pt>
    <dgm:pt modelId="{2709B28F-BF6B-F545-B13E-79C0AF746C59}" type="parTrans" cxnId="{986EC5C0-4F6E-4548-B6EA-30845491A770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CB62A8AA-2817-ED46-844A-2E87EF25B59E}" type="sibTrans" cxnId="{986EC5C0-4F6E-4548-B6EA-30845491A770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9B664D96-ABD0-6B4C-906B-B3E256C44BE7}">
      <dgm:prSet custT="1"/>
      <dgm:spPr/>
      <dgm:t>
        <a:bodyPr/>
        <a:lstStyle/>
        <a:p>
          <a:r>
            <a:rPr lang="en-US" sz="1800" b="1" dirty="0"/>
            <a:t>Winding</a:t>
          </a:r>
        </a:p>
      </dgm:t>
    </dgm:pt>
    <dgm:pt modelId="{DE4E7405-989F-7541-9C06-0F19DAD0EE36}" type="parTrans" cxnId="{52C2ED9B-129B-D54C-B4CD-469F3CA8B916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9547699-5F58-DE42-8BF3-2A0473DA0104}" type="sibTrans" cxnId="{52C2ED9B-129B-D54C-B4CD-469F3CA8B91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4959ABB9-EE55-F34A-8A41-522D43846502}" type="pres">
      <dgm:prSet presAssocID="{8564900D-AF96-E940-AC6D-BB568FB0CF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2C7194-21A3-8F43-A957-3545C55D9675}" type="pres">
      <dgm:prSet presAssocID="{D0A10A00-7287-354C-A6EF-43DC80B21E35}" presName="hierRoot1" presStyleCnt="0"/>
      <dgm:spPr/>
    </dgm:pt>
    <dgm:pt modelId="{6C97DFAE-D6B1-EB4D-9AB6-BA7589F66C4D}" type="pres">
      <dgm:prSet presAssocID="{D0A10A00-7287-354C-A6EF-43DC80B21E35}" presName="composite" presStyleCnt="0"/>
      <dgm:spPr/>
    </dgm:pt>
    <dgm:pt modelId="{75AF8FCB-CCD8-FE40-BBB0-38DB8837FA9A}" type="pres">
      <dgm:prSet presAssocID="{D0A10A00-7287-354C-A6EF-43DC80B21E35}" presName="background" presStyleLbl="node0" presStyleIdx="0" presStyleCnt="1"/>
      <dgm:spPr/>
    </dgm:pt>
    <dgm:pt modelId="{EA92E581-EF51-AA45-B7EF-512070B2759E}" type="pres">
      <dgm:prSet presAssocID="{D0A10A00-7287-354C-A6EF-43DC80B21E35}" presName="text" presStyleLbl="fgAcc0" presStyleIdx="0" presStyleCnt="1" custScaleX="111978">
        <dgm:presLayoutVars>
          <dgm:chPref val="3"/>
        </dgm:presLayoutVars>
      </dgm:prSet>
      <dgm:spPr/>
    </dgm:pt>
    <dgm:pt modelId="{15C5227B-1468-954E-89C6-90F54D92034C}" type="pres">
      <dgm:prSet presAssocID="{D0A10A00-7287-354C-A6EF-43DC80B21E35}" presName="hierChild2" presStyleCnt="0"/>
      <dgm:spPr/>
    </dgm:pt>
    <dgm:pt modelId="{D2DD3D31-645C-504C-9F8C-29B28DDA87F7}" type="pres">
      <dgm:prSet presAssocID="{7D5FCFFB-FEF4-284E-955A-ACC518A80936}" presName="Name10" presStyleLbl="parChTrans1D2" presStyleIdx="0" presStyleCnt="4"/>
      <dgm:spPr/>
    </dgm:pt>
    <dgm:pt modelId="{D4113DE2-6D3C-2447-BBAA-FD36C8B5E114}" type="pres">
      <dgm:prSet presAssocID="{C857CDDE-7250-D74E-B31B-E98570D27202}" presName="hierRoot2" presStyleCnt="0"/>
      <dgm:spPr/>
    </dgm:pt>
    <dgm:pt modelId="{921664BB-3EE4-C945-930B-9BA4F9E3A0FF}" type="pres">
      <dgm:prSet presAssocID="{C857CDDE-7250-D74E-B31B-E98570D27202}" presName="composite2" presStyleCnt="0"/>
      <dgm:spPr/>
    </dgm:pt>
    <dgm:pt modelId="{339E7C66-1319-9542-92D0-8BE01522D0C7}" type="pres">
      <dgm:prSet presAssocID="{C857CDDE-7250-D74E-B31B-E98570D27202}" presName="background2" presStyleLbl="node2" presStyleIdx="0" presStyleCnt="4"/>
      <dgm:spPr/>
    </dgm:pt>
    <dgm:pt modelId="{73A108C6-04C6-4945-9725-A6B995A849DF}" type="pres">
      <dgm:prSet presAssocID="{C857CDDE-7250-D74E-B31B-E98570D27202}" presName="text2" presStyleLbl="fgAcc2" presStyleIdx="0" presStyleCnt="4" custScaleX="116130">
        <dgm:presLayoutVars>
          <dgm:chPref val="3"/>
        </dgm:presLayoutVars>
      </dgm:prSet>
      <dgm:spPr/>
    </dgm:pt>
    <dgm:pt modelId="{34B199E5-A315-6A42-8D83-97C01F0ACAAE}" type="pres">
      <dgm:prSet presAssocID="{C857CDDE-7250-D74E-B31B-E98570D27202}" presName="hierChild3" presStyleCnt="0"/>
      <dgm:spPr/>
    </dgm:pt>
    <dgm:pt modelId="{59D438BC-ED35-E64F-AAF1-BAB7BF9084DE}" type="pres">
      <dgm:prSet presAssocID="{F12964DD-F7B2-8E4D-A5D1-184274DEE603}" presName="Name10" presStyleLbl="parChTrans1D2" presStyleIdx="1" presStyleCnt="4"/>
      <dgm:spPr/>
    </dgm:pt>
    <dgm:pt modelId="{95FAB496-2EF3-0843-B1B3-3C6F8483A0B9}" type="pres">
      <dgm:prSet presAssocID="{1F955FC7-727D-8247-99E4-3E773A981BCB}" presName="hierRoot2" presStyleCnt="0"/>
      <dgm:spPr/>
    </dgm:pt>
    <dgm:pt modelId="{08ABE449-42B8-0A4C-879D-17D86BDCFCB1}" type="pres">
      <dgm:prSet presAssocID="{1F955FC7-727D-8247-99E4-3E773A981BCB}" presName="composite2" presStyleCnt="0"/>
      <dgm:spPr/>
    </dgm:pt>
    <dgm:pt modelId="{8D3768EB-D0FF-8C4A-902A-86E98B45A06E}" type="pres">
      <dgm:prSet presAssocID="{1F955FC7-727D-8247-99E4-3E773A981BCB}" presName="background2" presStyleLbl="node2" presStyleIdx="1" presStyleCnt="4"/>
      <dgm:spPr/>
    </dgm:pt>
    <dgm:pt modelId="{0298D6AD-00EA-434D-B274-1251235A0DCD}" type="pres">
      <dgm:prSet presAssocID="{1F955FC7-727D-8247-99E4-3E773A981BCB}" presName="text2" presStyleLbl="fgAcc2" presStyleIdx="1" presStyleCnt="4" custScaleX="125277">
        <dgm:presLayoutVars>
          <dgm:chPref val="3"/>
        </dgm:presLayoutVars>
      </dgm:prSet>
      <dgm:spPr/>
    </dgm:pt>
    <dgm:pt modelId="{3E33BDE7-546D-ED40-9D67-5F9B62507233}" type="pres">
      <dgm:prSet presAssocID="{1F955FC7-727D-8247-99E4-3E773A981BCB}" presName="hierChild3" presStyleCnt="0"/>
      <dgm:spPr/>
    </dgm:pt>
    <dgm:pt modelId="{0F392152-4EF4-0243-8519-D1ACC89A8A7A}" type="pres">
      <dgm:prSet presAssocID="{2709B28F-BF6B-F545-B13E-79C0AF746C59}" presName="Name10" presStyleLbl="parChTrans1D2" presStyleIdx="2" presStyleCnt="4"/>
      <dgm:spPr/>
    </dgm:pt>
    <dgm:pt modelId="{4BFF1754-904F-9640-899C-551F7DE3F6B5}" type="pres">
      <dgm:prSet presAssocID="{110DD98A-5709-EE48-82AE-26AAEC7C164D}" presName="hierRoot2" presStyleCnt="0"/>
      <dgm:spPr/>
    </dgm:pt>
    <dgm:pt modelId="{AA3FAC1D-C431-E246-B072-D7B4FA64DE91}" type="pres">
      <dgm:prSet presAssocID="{110DD98A-5709-EE48-82AE-26AAEC7C164D}" presName="composite2" presStyleCnt="0"/>
      <dgm:spPr/>
    </dgm:pt>
    <dgm:pt modelId="{67F4EA1F-0C37-1A49-8EAE-B883635317E6}" type="pres">
      <dgm:prSet presAssocID="{110DD98A-5709-EE48-82AE-26AAEC7C164D}" presName="background2" presStyleLbl="node2" presStyleIdx="2" presStyleCnt="4"/>
      <dgm:spPr/>
    </dgm:pt>
    <dgm:pt modelId="{687D706B-721E-E943-87F4-EDCAEDA35C60}" type="pres">
      <dgm:prSet presAssocID="{110DD98A-5709-EE48-82AE-26AAEC7C164D}" presName="text2" presStyleLbl="fgAcc2" presStyleIdx="2" presStyleCnt="4">
        <dgm:presLayoutVars>
          <dgm:chPref val="3"/>
        </dgm:presLayoutVars>
      </dgm:prSet>
      <dgm:spPr/>
    </dgm:pt>
    <dgm:pt modelId="{88CDBB20-D0CE-AD46-A5D3-2AD8FB1E0D66}" type="pres">
      <dgm:prSet presAssocID="{110DD98A-5709-EE48-82AE-26AAEC7C164D}" presName="hierChild3" presStyleCnt="0"/>
      <dgm:spPr/>
    </dgm:pt>
    <dgm:pt modelId="{4392AFED-5DFD-794F-9341-050ECC2ACFE0}" type="pres">
      <dgm:prSet presAssocID="{DE4E7405-989F-7541-9C06-0F19DAD0EE36}" presName="Name10" presStyleLbl="parChTrans1D2" presStyleIdx="3" presStyleCnt="4"/>
      <dgm:spPr/>
    </dgm:pt>
    <dgm:pt modelId="{05693619-30A0-F94B-9AFC-CBBF75A514C6}" type="pres">
      <dgm:prSet presAssocID="{9B664D96-ABD0-6B4C-906B-B3E256C44BE7}" presName="hierRoot2" presStyleCnt="0"/>
      <dgm:spPr/>
    </dgm:pt>
    <dgm:pt modelId="{14F46C29-883A-224A-AD6C-FA8A661BB30B}" type="pres">
      <dgm:prSet presAssocID="{9B664D96-ABD0-6B4C-906B-B3E256C44BE7}" presName="composite2" presStyleCnt="0"/>
      <dgm:spPr/>
    </dgm:pt>
    <dgm:pt modelId="{09187CC9-2A4C-F14C-8B4F-E00E27C9F244}" type="pres">
      <dgm:prSet presAssocID="{9B664D96-ABD0-6B4C-906B-B3E256C44BE7}" presName="background2" presStyleLbl="node2" presStyleIdx="3" presStyleCnt="4"/>
      <dgm:spPr/>
    </dgm:pt>
    <dgm:pt modelId="{A874B461-90D8-954A-9C2C-4CD6AA300175}" type="pres">
      <dgm:prSet presAssocID="{9B664D96-ABD0-6B4C-906B-B3E256C44BE7}" presName="text2" presStyleLbl="fgAcc2" presStyleIdx="3" presStyleCnt="4" custScaleX="113248">
        <dgm:presLayoutVars>
          <dgm:chPref val="3"/>
        </dgm:presLayoutVars>
      </dgm:prSet>
      <dgm:spPr/>
    </dgm:pt>
    <dgm:pt modelId="{F7DF5231-49BB-2B44-B7A9-18D951889A33}" type="pres">
      <dgm:prSet presAssocID="{9B664D96-ABD0-6B4C-906B-B3E256C44BE7}" presName="hierChild3" presStyleCnt="0"/>
      <dgm:spPr/>
    </dgm:pt>
  </dgm:ptLst>
  <dgm:cxnLst>
    <dgm:cxn modelId="{7FA56813-8C36-6C4F-A558-2954E29EE796}" srcId="{D0A10A00-7287-354C-A6EF-43DC80B21E35}" destId="{1F955FC7-727D-8247-99E4-3E773A981BCB}" srcOrd="1" destOrd="0" parTransId="{F12964DD-F7B2-8E4D-A5D1-184274DEE603}" sibTransId="{A56C0BCA-670E-1849-A12E-B3038D03021B}"/>
    <dgm:cxn modelId="{8FEB921A-4AB7-4345-9BCE-0D31BDBD5224}" type="presOf" srcId="{F12964DD-F7B2-8E4D-A5D1-184274DEE603}" destId="{59D438BC-ED35-E64F-AAF1-BAB7BF9084DE}" srcOrd="0" destOrd="0" presId="urn:microsoft.com/office/officeart/2005/8/layout/hierarchy1"/>
    <dgm:cxn modelId="{06CA5D2B-D56A-6B46-868B-AA54901615CE}" type="presOf" srcId="{8564900D-AF96-E940-AC6D-BB568FB0CF3C}" destId="{4959ABB9-EE55-F34A-8A41-522D43846502}" srcOrd="0" destOrd="0" presId="urn:microsoft.com/office/officeart/2005/8/layout/hierarchy1"/>
    <dgm:cxn modelId="{8177DE59-FA50-8B41-AA17-4DFD4BD73E41}" type="presOf" srcId="{7D5FCFFB-FEF4-284E-955A-ACC518A80936}" destId="{D2DD3D31-645C-504C-9F8C-29B28DDA87F7}" srcOrd="0" destOrd="0" presId="urn:microsoft.com/office/officeart/2005/8/layout/hierarchy1"/>
    <dgm:cxn modelId="{0C97FC60-3E84-234E-96B6-EC539393711D}" srcId="{8564900D-AF96-E940-AC6D-BB568FB0CF3C}" destId="{D0A10A00-7287-354C-A6EF-43DC80B21E35}" srcOrd="0" destOrd="0" parTransId="{5D07B056-C90A-4346-B7DD-5DCE51F68171}" sibTransId="{702FCF5D-00CC-F640-8203-792C7C884AC1}"/>
    <dgm:cxn modelId="{ED9F6C72-795A-DF4A-A8B9-C514976C3D8B}" type="presOf" srcId="{110DD98A-5709-EE48-82AE-26AAEC7C164D}" destId="{687D706B-721E-E943-87F4-EDCAEDA35C60}" srcOrd="0" destOrd="0" presId="urn:microsoft.com/office/officeart/2005/8/layout/hierarchy1"/>
    <dgm:cxn modelId="{25488B7F-C9B8-E744-A10A-46705EB32CA2}" srcId="{D0A10A00-7287-354C-A6EF-43DC80B21E35}" destId="{C857CDDE-7250-D74E-B31B-E98570D27202}" srcOrd="0" destOrd="0" parTransId="{7D5FCFFB-FEF4-284E-955A-ACC518A80936}" sibTransId="{EB328B7C-86DC-E94B-A6CE-E71F65EF0B8E}"/>
    <dgm:cxn modelId="{11354595-D372-F644-93BA-D14861689E7C}" type="presOf" srcId="{C857CDDE-7250-D74E-B31B-E98570D27202}" destId="{73A108C6-04C6-4945-9725-A6B995A849DF}" srcOrd="0" destOrd="0" presId="urn:microsoft.com/office/officeart/2005/8/layout/hierarchy1"/>
    <dgm:cxn modelId="{52C2ED9B-129B-D54C-B4CD-469F3CA8B916}" srcId="{D0A10A00-7287-354C-A6EF-43DC80B21E35}" destId="{9B664D96-ABD0-6B4C-906B-B3E256C44BE7}" srcOrd="3" destOrd="0" parTransId="{DE4E7405-989F-7541-9C06-0F19DAD0EE36}" sibTransId="{79547699-5F58-DE42-8BF3-2A0473DA0104}"/>
    <dgm:cxn modelId="{DBE19F9D-9F99-1F47-B1B5-22C3E1268EB3}" type="presOf" srcId="{DE4E7405-989F-7541-9C06-0F19DAD0EE36}" destId="{4392AFED-5DFD-794F-9341-050ECC2ACFE0}" srcOrd="0" destOrd="0" presId="urn:microsoft.com/office/officeart/2005/8/layout/hierarchy1"/>
    <dgm:cxn modelId="{986EC5C0-4F6E-4548-B6EA-30845491A770}" srcId="{D0A10A00-7287-354C-A6EF-43DC80B21E35}" destId="{110DD98A-5709-EE48-82AE-26AAEC7C164D}" srcOrd="2" destOrd="0" parTransId="{2709B28F-BF6B-F545-B13E-79C0AF746C59}" sibTransId="{CB62A8AA-2817-ED46-844A-2E87EF25B59E}"/>
    <dgm:cxn modelId="{ECB1FBC4-221B-F343-B5A8-34A0692042B6}" type="presOf" srcId="{2709B28F-BF6B-F545-B13E-79C0AF746C59}" destId="{0F392152-4EF4-0243-8519-D1ACC89A8A7A}" srcOrd="0" destOrd="0" presId="urn:microsoft.com/office/officeart/2005/8/layout/hierarchy1"/>
    <dgm:cxn modelId="{625027CE-E2FA-5D4E-B2DF-F5993E445423}" type="presOf" srcId="{1F955FC7-727D-8247-99E4-3E773A981BCB}" destId="{0298D6AD-00EA-434D-B274-1251235A0DCD}" srcOrd="0" destOrd="0" presId="urn:microsoft.com/office/officeart/2005/8/layout/hierarchy1"/>
    <dgm:cxn modelId="{1ED0BDE1-664E-1B40-876E-16C7B7AE4619}" type="presOf" srcId="{D0A10A00-7287-354C-A6EF-43DC80B21E35}" destId="{EA92E581-EF51-AA45-B7EF-512070B2759E}" srcOrd="0" destOrd="0" presId="urn:microsoft.com/office/officeart/2005/8/layout/hierarchy1"/>
    <dgm:cxn modelId="{DE3529FD-8A99-EC46-9774-4F22E24196A3}" type="presOf" srcId="{9B664D96-ABD0-6B4C-906B-B3E256C44BE7}" destId="{A874B461-90D8-954A-9C2C-4CD6AA300175}" srcOrd="0" destOrd="0" presId="urn:microsoft.com/office/officeart/2005/8/layout/hierarchy1"/>
    <dgm:cxn modelId="{6D24D162-72E5-3345-B1F7-2ADC3C05B15E}" type="presParOf" srcId="{4959ABB9-EE55-F34A-8A41-522D43846502}" destId="{1C2C7194-21A3-8F43-A957-3545C55D9675}" srcOrd="0" destOrd="0" presId="urn:microsoft.com/office/officeart/2005/8/layout/hierarchy1"/>
    <dgm:cxn modelId="{C59C0FAC-A92F-704D-8CB1-DF88E54A8694}" type="presParOf" srcId="{1C2C7194-21A3-8F43-A957-3545C55D9675}" destId="{6C97DFAE-D6B1-EB4D-9AB6-BA7589F66C4D}" srcOrd="0" destOrd="0" presId="urn:microsoft.com/office/officeart/2005/8/layout/hierarchy1"/>
    <dgm:cxn modelId="{034499C9-BCFD-C142-B128-0F48D85A86B6}" type="presParOf" srcId="{6C97DFAE-D6B1-EB4D-9AB6-BA7589F66C4D}" destId="{75AF8FCB-CCD8-FE40-BBB0-38DB8837FA9A}" srcOrd="0" destOrd="0" presId="urn:microsoft.com/office/officeart/2005/8/layout/hierarchy1"/>
    <dgm:cxn modelId="{474E07CD-EA63-C349-8902-937FD4DFE556}" type="presParOf" srcId="{6C97DFAE-D6B1-EB4D-9AB6-BA7589F66C4D}" destId="{EA92E581-EF51-AA45-B7EF-512070B2759E}" srcOrd="1" destOrd="0" presId="urn:microsoft.com/office/officeart/2005/8/layout/hierarchy1"/>
    <dgm:cxn modelId="{B4AE6AD4-8336-A246-8E45-9BE361EFF942}" type="presParOf" srcId="{1C2C7194-21A3-8F43-A957-3545C55D9675}" destId="{15C5227B-1468-954E-89C6-90F54D92034C}" srcOrd="1" destOrd="0" presId="urn:microsoft.com/office/officeart/2005/8/layout/hierarchy1"/>
    <dgm:cxn modelId="{EBF3B318-7C8B-B240-8AA5-767FD6C6C03E}" type="presParOf" srcId="{15C5227B-1468-954E-89C6-90F54D92034C}" destId="{D2DD3D31-645C-504C-9F8C-29B28DDA87F7}" srcOrd="0" destOrd="0" presId="urn:microsoft.com/office/officeart/2005/8/layout/hierarchy1"/>
    <dgm:cxn modelId="{60E60971-3DC5-3343-949E-A83D16AD4DB3}" type="presParOf" srcId="{15C5227B-1468-954E-89C6-90F54D92034C}" destId="{D4113DE2-6D3C-2447-BBAA-FD36C8B5E114}" srcOrd="1" destOrd="0" presId="urn:microsoft.com/office/officeart/2005/8/layout/hierarchy1"/>
    <dgm:cxn modelId="{702EC1CD-2086-0840-9D41-4AE9BEC857CC}" type="presParOf" srcId="{D4113DE2-6D3C-2447-BBAA-FD36C8B5E114}" destId="{921664BB-3EE4-C945-930B-9BA4F9E3A0FF}" srcOrd="0" destOrd="0" presId="urn:microsoft.com/office/officeart/2005/8/layout/hierarchy1"/>
    <dgm:cxn modelId="{378ADB1C-2A0C-9243-AE68-32742B91B085}" type="presParOf" srcId="{921664BB-3EE4-C945-930B-9BA4F9E3A0FF}" destId="{339E7C66-1319-9542-92D0-8BE01522D0C7}" srcOrd="0" destOrd="0" presId="urn:microsoft.com/office/officeart/2005/8/layout/hierarchy1"/>
    <dgm:cxn modelId="{A66063EA-6915-334B-A747-F9EC25AA8899}" type="presParOf" srcId="{921664BB-3EE4-C945-930B-9BA4F9E3A0FF}" destId="{73A108C6-04C6-4945-9725-A6B995A849DF}" srcOrd="1" destOrd="0" presId="urn:microsoft.com/office/officeart/2005/8/layout/hierarchy1"/>
    <dgm:cxn modelId="{0395AAE5-220B-D44C-88A5-5C6A2F1E8F03}" type="presParOf" srcId="{D4113DE2-6D3C-2447-BBAA-FD36C8B5E114}" destId="{34B199E5-A315-6A42-8D83-97C01F0ACAAE}" srcOrd="1" destOrd="0" presId="urn:microsoft.com/office/officeart/2005/8/layout/hierarchy1"/>
    <dgm:cxn modelId="{7B04EECE-E009-034A-9CEE-5AF73C261621}" type="presParOf" srcId="{15C5227B-1468-954E-89C6-90F54D92034C}" destId="{59D438BC-ED35-E64F-AAF1-BAB7BF9084DE}" srcOrd="2" destOrd="0" presId="urn:microsoft.com/office/officeart/2005/8/layout/hierarchy1"/>
    <dgm:cxn modelId="{4674F123-D98B-0046-9637-A3F3CA7C4367}" type="presParOf" srcId="{15C5227B-1468-954E-89C6-90F54D92034C}" destId="{95FAB496-2EF3-0843-B1B3-3C6F8483A0B9}" srcOrd="3" destOrd="0" presId="urn:microsoft.com/office/officeart/2005/8/layout/hierarchy1"/>
    <dgm:cxn modelId="{38551F5F-66BF-9B47-A3B3-6FA9D529F0D4}" type="presParOf" srcId="{95FAB496-2EF3-0843-B1B3-3C6F8483A0B9}" destId="{08ABE449-42B8-0A4C-879D-17D86BDCFCB1}" srcOrd="0" destOrd="0" presId="urn:microsoft.com/office/officeart/2005/8/layout/hierarchy1"/>
    <dgm:cxn modelId="{27C5303A-E3DA-3C41-90CA-D122550CB411}" type="presParOf" srcId="{08ABE449-42B8-0A4C-879D-17D86BDCFCB1}" destId="{8D3768EB-D0FF-8C4A-902A-86E98B45A06E}" srcOrd="0" destOrd="0" presId="urn:microsoft.com/office/officeart/2005/8/layout/hierarchy1"/>
    <dgm:cxn modelId="{EA8143E3-887E-4E45-B89A-5178B9DE1DD1}" type="presParOf" srcId="{08ABE449-42B8-0A4C-879D-17D86BDCFCB1}" destId="{0298D6AD-00EA-434D-B274-1251235A0DCD}" srcOrd="1" destOrd="0" presId="urn:microsoft.com/office/officeart/2005/8/layout/hierarchy1"/>
    <dgm:cxn modelId="{7C366F7C-403C-E244-B5D1-42F4B9B6BC69}" type="presParOf" srcId="{95FAB496-2EF3-0843-B1B3-3C6F8483A0B9}" destId="{3E33BDE7-546D-ED40-9D67-5F9B62507233}" srcOrd="1" destOrd="0" presId="urn:microsoft.com/office/officeart/2005/8/layout/hierarchy1"/>
    <dgm:cxn modelId="{B4689CE2-8D49-094E-A724-75368F311694}" type="presParOf" srcId="{15C5227B-1468-954E-89C6-90F54D92034C}" destId="{0F392152-4EF4-0243-8519-D1ACC89A8A7A}" srcOrd="4" destOrd="0" presId="urn:microsoft.com/office/officeart/2005/8/layout/hierarchy1"/>
    <dgm:cxn modelId="{13C73A97-3143-6A4B-A537-DB93E64BE8CA}" type="presParOf" srcId="{15C5227B-1468-954E-89C6-90F54D92034C}" destId="{4BFF1754-904F-9640-899C-551F7DE3F6B5}" srcOrd="5" destOrd="0" presId="urn:microsoft.com/office/officeart/2005/8/layout/hierarchy1"/>
    <dgm:cxn modelId="{0AA89C86-5BE0-8948-A5E9-56EF91CE20AE}" type="presParOf" srcId="{4BFF1754-904F-9640-899C-551F7DE3F6B5}" destId="{AA3FAC1D-C431-E246-B072-D7B4FA64DE91}" srcOrd="0" destOrd="0" presId="urn:microsoft.com/office/officeart/2005/8/layout/hierarchy1"/>
    <dgm:cxn modelId="{7ED7B019-F9C4-7945-B7AA-06A13A58A21D}" type="presParOf" srcId="{AA3FAC1D-C431-E246-B072-D7B4FA64DE91}" destId="{67F4EA1F-0C37-1A49-8EAE-B883635317E6}" srcOrd="0" destOrd="0" presId="urn:microsoft.com/office/officeart/2005/8/layout/hierarchy1"/>
    <dgm:cxn modelId="{BD769EF0-7013-D54E-9D50-A205FA62490E}" type="presParOf" srcId="{AA3FAC1D-C431-E246-B072-D7B4FA64DE91}" destId="{687D706B-721E-E943-87F4-EDCAEDA35C60}" srcOrd="1" destOrd="0" presId="urn:microsoft.com/office/officeart/2005/8/layout/hierarchy1"/>
    <dgm:cxn modelId="{8852435F-5ED6-BA48-87E5-2BAA3BE97C11}" type="presParOf" srcId="{4BFF1754-904F-9640-899C-551F7DE3F6B5}" destId="{88CDBB20-D0CE-AD46-A5D3-2AD8FB1E0D66}" srcOrd="1" destOrd="0" presId="urn:microsoft.com/office/officeart/2005/8/layout/hierarchy1"/>
    <dgm:cxn modelId="{E3C1F8E6-0744-B440-82DC-039D17925401}" type="presParOf" srcId="{15C5227B-1468-954E-89C6-90F54D92034C}" destId="{4392AFED-5DFD-794F-9341-050ECC2ACFE0}" srcOrd="6" destOrd="0" presId="urn:microsoft.com/office/officeart/2005/8/layout/hierarchy1"/>
    <dgm:cxn modelId="{07C99732-8522-5843-944C-0FEB3526015A}" type="presParOf" srcId="{15C5227B-1468-954E-89C6-90F54D92034C}" destId="{05693619-30A0-F94B-9AFC-CBBF75A514C6}" srcOrd="7" destOrd="0" presId="urn:microsoft.com/office/officeart/2005/8/layout/hierarchy1"/>
    <dgm:cxn modelId="{37814A0B-E60A-7940-A646-D23042EA3BD5}" type="presParOf" srcId="{05693619-30A0-F94B-9AFC-CBBF75A514C6}" destId="{14F46C29-883A-224A-AD6C-FA8A661BB30B}" srcOrd="0" destOrd="0" presId="urn:microsoft.com/office/officeart/2005/8/layout/hierarchy1"/>
    <dgm:cxn modelId="{CD777B4C-6526-C742-86D4-0331BE3A448C}" type="presParOf" srcId="{14F46C29-883A-224A-AD6C-FA8A661BB30B}" destId="{09187CC9-2A4C-F14C-8B4F-E00E27C9F244}" srcOrd="0" destOrd="0" presId="urn:microsoft.com/office/officeart/2005/8/layout/hierarchy1"/>
    <dgm:cxn modelId="{07EC7235-7419-AF4E-8C28-FC9767DBC6BB}" type="presParOf" srcId="{14F46C29-883A-224A-AD6C-FA8A661BB30B}" destId="{A874B461-90D8-954A-9C2C-4CD6AA300175}" srcOrd="1" destOrd="0" presId="urn:microsoft.com/office/officeart/2005/8/layout/hierarchy1"/>
    <dgm:cxn modelId="{BF97A0B3-0AC1-DB4A-BA09-6C4A84F6F529}" type="presParOf" srcId="{05693619-30A0-F94B-9AFC-CBBF75A514C6}" destId="{F7DF5231-49BB-2B44-B7A9-18D951889A33}" srcOrd="1" destOrd="0" presId="urn:microsoft.com/office/officeart/2005/8/layout/hierarchy1"/>
  </dgm:cxnLst>
  <dgm:bg>
    <a:solidFill>
      <a:schemeClr val="accent2">
        <a:lumMod val="50000"/>
      </a:schemeClr>
    </a:solidFill>
    <a:effectLst>
      <a:outerShdw blurRad="50800" dist="38100" dir="2700000" algn="tl" rotWithShape="0">
        <a:prstClr val="black">
          <a:alpha val="40000"/>
        </a:prstClr>
      </a:outerShdw>
      <a:softEdge rad="127000"/>
    </a:effectLst>
  </dgm:bg>
  <dgm:whole>
    <a:ln w="19050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564900D-AF96-E940-AC6D-BB568FB0CF3C}" type="doc">
      <dgm:prSet loTypeId="urn:microsoft.com/office/officeart/2005/8/layout/hierarchy1" loCatId="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0A10A00-7287-354C-A6EF-43DC80B21E35}">
      <dgm:prSet phldrT="[Text]" custT="1"/>
      <dgm:spPr/>
      <dgm:t>
        <a:bodyPr/>
        <a:lstStyle/>
        <a:p>
          <a:r>
            <a:rPr lang="en-US" sz="1800" b="1" dirty="0"/>
            <a:t>Cable transverse load testing</a:t>
          </a:r>
        </a:p>
      </dgm:t>
    </dgm:pt>
    <dgm:pt modelId="{5D07B056-C90A-4346-B7DD-5DCE51F68171}" type="parTrans" cxnId="{0C97FC60-3E84-234E-96B6-EC539393711D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02FCF5D-00CC-F640-8203-792C7C884AC1}" type="sibTrans" cxnId="{0C97FC60-3E84-234E-96B6-EC539393711D}">
      <dgm:prSet/>
      <dgm:spPr/>
      <dgm:t>
        <a:bodyPr/>
        <a:lstStyle/>
        <a:p>
          <a:endParaRPr lang="en-US" sz="1400" b="1" dirty="0">
            <a:solidFill>
              <a:schemeClr val="bg1"/>
            </a:solidFill>
          </a:endParaRPr>
        </a:p>
      </dgm:t>
    </dgm:pt>
    <dgm:pt modelId="{C857CDDE-7250-D74E-B31B-E98570D27202}">
      <dgm:prSet phldrT="[Text]" custT="1"/>
      <dgm:spPr/>
      <dgm:t>
        <a:bodyPr/>
        <a:lstStyle/>
        <a:p>
          <a:r>
            <a:rPr lang="en-US" sz="1800" b="1" i="0" dirty="0"/>
            <a:t>Critical current</a:t>
          </a:r>
        </a:p>
      </dgm:t>
    </dgm:pt>
    <dgm:pt modelId="{7D5FCFFB-FEF4-284E-955A-ACC518A80936}" type="parTrans" cxnId="{25488B7F-C9B8-E744-A10A-46705EB32CA2}">
      <dgm:prSet/>
      <dgm:spPr>
        <a:ln w="3810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EB328B7C-86DC-E94B-A6CE-E71F65EF0B8E}" type="sibTrans" cxnId="{25488B7F-C9B8-E744-A10A-46705EB32CA2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F955FC7-727D-8247-99E4-3E773A981BCB}">
      <dgm:prSet phldrT="[Text]" custT="1"/>
      <dgm:spPr/>
      <dgm:t>
        <a:bodyPr/>
        <a:lstStyle/>
        <a:p>
          <a:r>
            <a:rPr lang="en-US" sz="1800" b="1" dirty="0"/>
            <a:t>Transverse stiffness </a:t>
          </a:r>
          <a:r>
            <a:rPr lang="en-US" sz="1800" b="1" i="1" dirty="0"/>
            <a:t>d</a:t>
          </a:r>
          <a:r>
            <a:rPr lang="en-US" sz="1800" b="1" dirty="0"/>
            <a:t>(</a:t>
          </a:r>
          <a:r>
            <a:rPr lang="en-US" sz="1800" b="1" i="1" dirty="0"/>
            <a:t>F</a:t>
          </a:r>
          <a:r>
            <a:rPr lang="en-US" sz="1800" b="1" dirty="0"/>
            <a:t>)</a:t>
          </a:r>
          <a:endParaRPr lang="en-US" sz="1800" b="1" baseline="-25000" dirty="0"/>
        </a:p>
      </dgm:t>
    </dgm:pt>
    <dgm:pt modelId="{F12964DD-F7B2-8E4D-A5D1-184274DEE603}" type="parTrans" cxnId="{7FA56813-8C36-6C4F-A558-2954E29EE796}">
      <dgm:prSet/>
      <dgm:spPr>
        <a:ln w="3810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A56C0BCA-670E-1849-A12E-B3038D03021B}" type="sibTrans" cxnId="{7FA56813-8C36-6C4F-A558-2954E29EE79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10DD98A-5709-EE48-82AE-26AAEC7C164D}">
      <dgm:prSet custT="1"/>
      <dgm:spPr/>
      <dgm:t>
        <a:bodyPr/>
        <a:lstStyle/>
        <a:p>
          <a:r>
            <a:rPr lang="en-US" sz="1800" b="1" dirty="0"/>
            <a:t>Inter tape contact resistance </a:t>
          </a:r>
          <a:r>
            <a:rPr lang="en-US" sz="1800" b="1" i="1" dirty="0" err="1"/>
            <a:t>R</a:t>
          </a:r>
          <a:r>
            <a:rPr lang="en-US" sz="1800" b="1" baseline="-25000" dirty="0" err="1"/>
            <a:t>c</a:t>
          </a:r>
          <a:endParaRPr lang="en-US" sz="1800" b="1" baseline="-25000" dirty="0"/>
        </a:p>
      </dgm:t>
    </dgm:pt>
    <dgm:pt modelId="{2709B28F-BF6B-F545-B13E-79C0AF746C59}" type="parTrans" cxnId="{986EC5C0-4F6E-4548-B6EA-30845491A770}">
      <dgm:prSet/>
      <dgm:spPr>
        <a:ln w="3810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CB62A8AA-2817-ED46-844A-2E87EF25B59E}" type="sibTrans" cxnId="{986EC5C0-4F6E-4548-B6EA-30845491A770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4959ABB9-EE55-F34A-8A41-522D43846502}" type="pres">
      <dgm:prSet presAssocID="{8564900D-AF96-E940-AC6D-BB568FB0CF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2C7194-21A3-8F43-A957-3545C55D9675}" type="pres">
      <dgm:prSet presAssocID="{D0A10A00-7287-354C-A6EF-43DC80B21E35}" presName="hierRoot1" presStyleCnt="0"/>
      <dgm:spPr/>
    </dgm:pt>
    <dgm:pt modelId="{6C97DFAE-D6B1-EB4D-9AB6-BA7589F66C4D}" type="pres">
      <dgm:prSet presAssocID="{D0A10A00-7287-354C-A6EF-43DC80B21E35}" presName="composite" presStyleCnt="0"/>
      <dgm:spPr/>
    </dgm:pt>
    <dgm:pt modelId="{75AF8FCB-CCD8-FE40-BBB0-38DB8837FA9A}" type="pres">
      <dgm:prSet presAssocID="{D0A10A00-7287-354C-A6EF-43DC80B21E35}" presName="background" presStyleLbl="node0" presStyleIdx="0" presStyleCnt="1"/>
      <dgm:spPr/>
    </dgm:pt>
    <dgm:pt modelId="{EA92E581-EF51-AA45-B7EF-512070B2759E}" type="pres">
      <dgm:prSet presAssocID="{D0A10A00-7287-354C-A6EF-43DC80B21E35}" presName="text" presStyleLbl="fgAcc0" presStyleIdx="0" presStyleCnt="1" custScaleX="119441">
        <dgm:presLayoutVars>
          <dgm:chPref val="3"/>
        </dgm:presLayoutVars>
      </dgm:prSet>
      <dgm:spPr/>
    </dgm:pt>
    <dgm:pt modelId="{15C5227B-1468-954E-89C6-90F54D92034C}" type="pres">
      <dgm:prSet presAssocID="{D0A10A00-7287-354C-A6EF-43DC80B21E35}" presName="hierChild2" presStyleCnt="0"/>
      <dgm:spPr/>
    </dgm:pt>
    <dgm:pt modelId="{D2DD3D31-645C-504C-9F8C-29B28DDA87F7}" type="pres">
      <dgm:prSet presAssocID="{7D5FCFFB-FEF4-284E-955A-ACC518A80936}" presName="Name10" presStyleLbl="parChTrans1D2" presStyleIdx="0" presStyleCnt="3"/>
      <dgm:spPr/>
    </dgm:pt>
    <dgm:pt modelId="{D4113DE2-6D3C-2447-BBAA-FD36C8B5E114}" type="pres">
      <dgm:prSet presAssocID="{C857CDDE-7250-D74E-B31B-E98570D27202}" presName="hierRoot2" presStyleCnt="0"/>
      <dgm:spPr/>
    </dgm:pt>
    <dgm:pt modelId="{921664BB-3EE4-C945-930B-9BA4F9E3A0FF}" type="pres">
      <dgm:prSet presAssocID="{C857CDDE-7250-D74E-B31B-E98570D27202}" presName="composite2" presStyleCnt="0"/>
      <dgm:spPr/>
    </dgm:pt>
    <dgm:pt modelId="{339E7C66-1319-9542-92D0-8BE01522D0C7}" type="pres">
      <dgm:prSet presAssocID="{C857CDDE-7250-D74E-B31B-E98570D27202}" presName="background2" presStyleLbl="node2" presStyleIdx="0" presStyleCnt="3"/>
      <dgm:spPr/>
    </dgm:pt>
    <dgm:pt modelId="{73A108C6-04C6-4945-9725-A6B995A849DF}" type="pres">
      <dgm:prSet presAssocID="{C857CDDE-7250-D74E-B31B-E98570D27202}" presName="text2" presStyleLbl="fgAcc2" presStyleIdx="0" presStyleCnt="3">
        <dgm:presLayoutVars>
          <dgm:chPref val="3"/>
        </dgm:presLayoutVars>
      </dgm:prSet>
      <dgm:spPr/>
    </dgm:pt>
    <dgm:pt modelId="{34B199E5-A315-6A42-8D83-97C01F0ACAAE}" type="pres">
      <dgm:prSet presAssocID="{C857CDDE-7250-D74E-B31B-E98570D27202}" presName="hierChild3" presStyleCnt="0"/>
      <dgm:spPr/>
    </dgm:pt>
    <dgm:pt modelId="{59D438BC-ED35-E64F-AAF1-BAB7BF9084DE}" type="pres">
      <dgm:prSet presAssocID="{F12964DD-F7B2-8E4D-A5D1-184274DEE603}" presName="Name10" presStyleLbl="parChTrans1D2" presStyleIdx="1" presStyleCnt="3"/>
      <dgm:spPr/>
    </dgm:pt>
    <dgm:pt modelId="{95FAB496-2EF3-0843-B1B3-3C6F8483A0B9}" type="pres">
      <dgm:prSet presAssocID="{1F955FC7-727D-8247-99E4-3E773A981BCB}" presName="hierRoot2" presStyleCnt="0"/>
      <dgm:spPr/>
    </dgm:pt>
    <dgm:pt modelId="{08ABE449-42B8-0A4C-879D-17D86BDCFCB1}" type="pres">
      <dgm:prSet presAssocID="{1F955FC7-727D-8247-99E4-3E773A981BCB}" presName="composite2" presStyleCnt="0"/>
      <dgm:spPr/>
    </dgm:pt>
    <dgm:pt modelId="{8D3768EB-D0FF-8C4A-902A-86E98B45A06E}" type="pres">
      <dgm:prSet presAssocID="{1F955FC7-727D-8247-99E4-3E773A981BCB}" presName="background2" presStyleLbl="node2" presStyleIdx="1" presStyleCnt="3"/>
      <dgm:spPr/>
    </dgm:pt>
    <dgm:pt modelId="{0298D6AD-00EA-434D-B274-1251235A0DCD}" type="pres">
      <dgm:prSet presAssocID="{1F955FC7-727D-8247-99E4-3E773A981BCB}" presName="text2" presStyleLbl="fgAcc2" presStyleIdx="1" presStyleCnt="3">
        <dgm:presLayoutVars>
          <dgm:chPref val="3"/>
        </dgm:presLayoutVars>
      </dgm:prSet>
      <dgm:spPr/>
    </dgm:pt>
    <dgm:pt modelId="{3E33BDE7-546D-ED40-9D67-5F9B62507233}" type="pres">
      <dgm:prSet presAssocID="{1F955FC7-727D-8247-99E4-3E773A981BCB}" presName="hierChild3" presStyleCnt="0"/>
      <dgm:spPr/>
    </dgm:pt>
    <dgm:pt modelId="{0F392152-4EF4-0243-8519-D1ACC89A8A7A}" type="pres">
      <dgm:prSet presAssocID="{2709B28F-BF6B-F545-B13E-79C0AF746C59}" presName="Name10" presStyleLbl="parChTrans1D2" presStyleIdx="2" presStyleCnt="3"/>
      <dgm:spPr/>
    </dgm:pt>
    <dgm:pt modelId="{4BFF1754-904F-9640-899C-551F7DE3F6B5}" type="pres">
      <dgm:prSet presAssocID="{110DD98A-5709-EE48-82AE-26AAEC7C164D}" presName="hierRoot2" presStyleCnt="0"/>
      <dgm:spPr/>
    </dgm:pt>
    <dgm:pt modelId="{AA3FAC1D-C431-E246-B072-D7B4FA64DE91}" type="pres">
      <dgm:prSet presAssocID="{110DD98A-5709-EE48-82AE-26AAEC7C164D}" presName="composite2" presStyleCnt="0"/>
      <dgm:spPr/>
    </dgm:pt>
    <dgm:pt modelId="{67F4EA1F-0C37-1A49-8EAE-B883635317E6}" type="pres">
      <dgm:prSet presAssocID="{110DD98A-5709-EE48-82AE-26AAEC7C164D}" presName="background2" presStyleLbl="node2" presStyleIdx="2" presStyleCnt="3"/>
      <dgm:spPr/>
    </dgm:pt>
    <dgm:pt modelId="{687D706B-721E-E943-87F4-EDCAEDA35C60}" type="pres">
      <dgm:prSet presAssocID="{110DD98A-5709-EE48-82AE-26AAEC7C164D}" presName="text2" presStyleLbl="fgAcc2" presStyleIdx="2" presStyleCnt="3">
        <dgm:presLayoutVars>
          <dgm:chPref val="3"/>
        </dgm:presLayoutVars>
      </dgm:prSet>
      <dgm:spPr/>
    </dgm:pt>
    <dgm:pt modelId="{88CDBB20-D0CE-AD46-A5D3-2AD8FB1E0D66}" type="pres">
      <dgm:prSet presAssocID="{110DD98A-5709-EE48-82AE-26AAEC7C164D}" presName="hierChild3" presStyleCnt="0"/>
      <dgm:spPr/>
    </dgm:pt>
  </dgm:ptLst>
  <dgm:cxnLst>
    <dgm:cxn modelId="{7FA56813-8C36-6C4F-A558-2954E29EE796}" srcId="{D0A10A00-7287-354C-A6EF-43DC80B21E35}" destId="{1F955FC7-727D-8247-99E4-3E773A981BCB}" srcOrd="1" destOrd="0" parTransId="{F12964DD-F7B2-8E4D-A5D1-184274DEE603}" sibTransId="{A56C0BCA-670E-1849-A12E-B3038D03021B}"/>
    <dgm:cxn modelId="{BC76F018-AF00-6147-BA76-F07DACF84D94}" type="presOf" srcId="{D0A10A00-7287-354C-A6EF-43DC80B21E35}" destId="{EA92E581-EF51-AA45-B7EF-512070B2759E}" srcOrd="0" destOrd="0" presId="urn:microsoft.com/office/officeart/2005/8/layout/hierarchy1"/>
    <dgm:cxn modelId="{06CA5D2B-D56A-6B46-868B-AA54901615CE}" type="presOf" srcId="{8564900D-AF96-E940-AC6D-BB568FB0CF3C}" destId="{4959ABB9-EE55-F34A-8A41-522D43846502}" srcOrd="0" destOrd="0" presId="urn:microsoft.com/office/officeart/2005/8/layout/hierarchy1"/>
    <dgm:cxn modelId="{21D3694D-72CD-4444-8426-39DAC57FE002}" type="presOf" srcId="{2709B28F-BF6B-F545-B13E-79C0AF746C59}" destId="{0F392152-4EF4-0243-8519-D1ACC89A8A7A}" srcOrd="0" destOrd="0" presId="urn:microsoft.com/office/officeart/2005/8/layout/hierarchy1"/>
    <dgm:cxn modelId="{0C97FC60-3E84-234E-96B6-EC539393711D}" srcId="{8564900D-AF96-E940-AC6D-BB568FB0CF3C}" destId="{D0A10A00-7287-354C-A6EF-43DC80B21E35}" srcOrd="0" destOrd="0" parTransId="{5D07B056-C90A-4346-B7DD-5DCE51F68171}" sibTransId="{702FCF5D-00CC-F640-8203-792C7C884AC1}"/>
    <dgm:cxn modelId="{25488B7F-C9B8-E744-A10A-46705EB32CA2}" srcId="{D0A10A00-7287-354C-A6EF-43DC80B21E35}" destId="{C857CDDE-7250-D74E-B31B-E98570D27202}" srcOrd="0" destOrd="0" parTransId="{7D5FCFFB-FEF4-284E-955A-ACC518A80936}" sibTransId="{EB328B7C-86DC-E94B-A6CE-E71F65EF0B8E}"/>
    <dgm:cxn modelId="{9AD6D08B-E87C-6A41-AD84-0E29B5610F3D}" type="presOf" srcId="{110DD98A-5709-EE48-82AE-26AAEC7C164D}" destId="{687D706B-721E-E943-87F4-EDCAEDA35C60}" srcOrd="0" destOrd="0" presId="urn:microsoft.com/office/officeart/2005/8/layout/hierarchy1"/>
    <dgm:cxn modelId="{20737799-71F3-5A41-BD3B-3E961916DD96}" type="presOf" srcId="{1F955FC7-727D-8247-99E4-3E773A981BCB}" destId="{0298D6AD-00EA-434D-B274-1251235A0DCD}" srcOrd="0" destOrd="0" presId="urn:microsoft.com/office/officeart/2005/8/layout/hierarchy1"/>
    <dgm:cxn modelId="{4677A6AE-2496-B94A-BCB4-712438CC8113}" type="presOf" srcId="{F12964DD-F7B2-8E4D-A5D1-184274DEE603}" destId="{59D438BC-ED35-E64F-AAF1-BAB7BF9084DE}" srcOrd="0" destOrd="0" presId="urn:microsoft.com/office/officeart/2005/8/layout/hierarchy1"/>
    <dgm:cxn modelId="{986EC5C0-4F6E-4548-B6EA-30845491A770}" srcId="{D0A10A00-7287-354C-A6EF-43DC80B21E35}" destId="{110DD98A-5709-EE48-82AE-26AAEC7C164D}" srcOrd="2" destOrd="0" parTransId="{2709B28F-BF6B-F545-B13E-79C0AF746C59}" sibTransId="{CB62A8AA-2817-ED46-844A-2E87EF25B59E}"/>
    <dgm:cxn modelId="{A74D15D9-E731-1546-A92D-989306AA9F98}" type="presOf" srcId="{C857CDDE-7250-D74E-B31B-E98570D27202}" destId="{73A108C6-04C6-4945-9725-A6B995A849DF}" srcOrd="0" destOrd="0" presId="urn:microsoft.com/office/officeart/2005/8/layout/hierarchy1"/>
    <dgm:cxn modelId="{AB33DAEA-49AC-BE4F-911E-C60D804A59FA}" type="presOf" srcId="{7D5FCFFB-FEF4-284E-955A-ACC518A80936}" destId="{D2DD3D31-645C-504C-9F8C-29B28DDA87F7}" srcOrd="0" destOrd="0" presId="urn:microsoft.com/office/officeart/2005/8/layout/hierarchy1"/>
    <dgm:cxn modelId="{E43C336D-7EBD-B145-9408-FE690A6DB478}" type="presParOf" srcId="{4959ABB9-EE55-F34A-8A41-522D43846502}" destId="{1C2C7194-21A3-8F43-A957-3545C55D9675}" srcOrd="0" destOrd="0" presId="urn:microsoft.com/office/officeart/2005/8/layout/hierarchy1"/>
    <dgm:cxn modelId="{57863534-074D-D44D-944C-16E845593478}" type="presParOf" srcId="{1C2C7194-21A3-8F43-A957-3545C55D9675}" destId="{6C97DFAE-D6B1-EB4D-9AB6-BA7589F66C4D}" srcOrd="0" destOrd="0" presId="urn:microsoft.com/office/officeart/2005/8/layout/hierarchy1"/>
    <dgm:cxn modelId="{408DC225-1120-7C4D-A240-C3780A7AADB0}" type="presParOf" srcId="{6C97DFAE-D6B1-EB4D-9AB6-BA7589F66C4D}" destId="{75AF8FCB-CCD8-FE40-BBB0-38DB8837FA9A}" srcOrd="0" destOrd="0" presId="urn:microsoft.com/office/officeart/2005/8/layout/hierarchy1"/>
    <dgm:cxn modelId="{E7E0ED51-A245-5743-83A2-C996BDBA8FF9}" type="presParOf" srcId="{6C97DFAE-D6B1-EB4D-9AB6-BA7589F66C4D}" destId="{EA92E581-EF51-AA45-B7EF-512070B2759E}" srcOrd="1" destOrd="0" presId="urn:microsoft.com/office/officeart/2005/8/layout/hierarchy1"/>
    <dgm:cxn modelId="{9C203B4E-C3FF-6C41-95F3-4B5B3641A5E7}" type="presParOf" srcId="{1C2C7194-21A3-8F43-A957-3545C55D9675}" destId="{15C5227B-1468-954E-89C6-90F54D92034C}" srcOrd="1" destOrd="0" presId="urn:microsoft.com/office/officeart/2005/8/layout/hierarchy1"/>
    <dgm:cxn modelId="{2472FA23-F037-2943-9C23-62CD494C5A10}" type="presParOf" srcId="{15C5227B-1468-954E-89C6-90F54D92034C}" destId="{D2DD3D31-645C-504C-9F8C-29B28DDA87F7}" srcOrd="0" destOrd="0" presId="urn:microsoft.com/office/officeart/2005/8/layout/hierarchy1"/>
    <dgm:cxn modelId="{62531FA9-4457-CF46-972E-F07E1D579754}" type="presParOf" srcId="{15C5227B-1468-954E-89C6-90F54D92034C}" destId="{D4113DE2-6D3C-2447-BBAA-FD36C8B5E114}" srcOrd="1" destOrd="0" presId="urn:microsoft.com/office/officeart/2005/8/layout/hierarchy1"/>
    <dgm:cxn modelId="{CF830BE9-5EB1-7448-94D8-FEDA9FF321E1}" type="presParOf" srcId="{D4113DE2-6D3C-2447-BBAA-FD36C8B5E114}" destId="{921664BB-3EE4-C945-930B-9BA4F9E3A0FF}" srcOrd="0" destOrd="0" presId="urn:microsoft.com/office/officeart/2005/8/layout/hierarchy1"/>
    <dgm:cxn modelId="{3A7119DF-49C5-C243-AB4F-83E8E31E99A7}" type="presParOf" srcId="{921664BB-3EE4-C945-930B-9BA4F9E3A0FF}" destId="{339E7C66-1319-9542-92D0-8BE01522D0C7}" srcOrd="0" destOrd="0" presId="urn:microsoft.com/office/officeart/2005/8/layout/hierarchy1"/>
    <dgm:cxn modelId="{73D323B9-3A61-DD46-B047-BC6824F51D0F}" type="presParOf" srcId="{921664BB-3EE4-C945-930B-9BA4F9E3A0FF}" destId="{73A108C6-04C6-4945-9725-A6B995A849DF}" srcOrd="1" destOrd="0" presId="urn:microsoft.com/office/officeart/2005/8/layout/hierarchy1"/>
    <dgm:cxn modelId="{656507E6-0F6E-DF40-A256-4FF4CBABFEA6}" type="presParOf" srcId="{D4113DE2-6D3C-2447-BBAA-FD36C8B5E114}" destId="{34B199E5-A315-6A42-8D83-97C01F0ACAAE}" srcOrd="1" destOrd="0" presId="urn:microsoft.com/office/officeart/2005/8/layout/hierarchy1"/>
    <dgm:cxn modelId="{0B66D241-ED75-C042-B680-753B1632EFAC}" type="presParOf" srcId="{15C5227B-1468-954E-89C6-90F54D92034C}" destId="{59D438BC-ED35-E64F-AAF1-BAB7BF9084DE}" srcOrd="2" destOrd="0" presId="urn:microsoft.com/office/officeart/2005/8/layout/hierarchy1"/>
    <dgm:cxn modelId="{0B9CA9C4-9C4E-F441-94CA-EA15538030BC}" type="presParOf" srcId="{15C5227B-1468-954E-89C6-90F54D92034C}" destId="{95FAB496-2EF3-0843-B1B3-3C6F8483A0B9}" srcOrd="3" destOrd="0" presId="urn:microsoft.com/office/officeart/2005/8/layout/hierarchy1"/>
    <dgm:cxn modelId="{99B94BE3-5697-3543-8370-B66F88670D21}" type="presParOf" srcId="{95FAB496-2EF3-0843-B1B3-3C6F8483A0B9}" destId="{08ABE449-42B8-0A4C-879D-17D86BDCFCB1}" srcOrd="0" destOrd="0" presId="urn:microsoft.com/office/officeart/2005/8/layout/hierarchy1"/>
    <dgm:cxn modelId="{C87DCE7C-A93A-974F-B9F7-804213A4C1E2}" type="presParOf" srcId="{08ABE449-42B8-0A4C-879D-17D86BDCFCB1}" destId="{8D3768EB-D0FF-8C4A-902A-86E98B45A06E}" srcOrd="0" destOrd="0" presId="urn:microsoft.com/office/officeart/2005/8/layout/hierarchy1"/>
    <dgm:cxn modelId="{19DD4444-DDAE-334B-A249-96D6EE5E51DB}" type="presParOf" srcId="{08ABE449-42B8-0A4C-879D-17D86BDCFCB1}" destId="{0298D6AD-00EA-434D-B274-1251235A0DCD}" srcOrd="1" destOrd="0" presId="urn:microsoft.com/office/officeart/2005/8/layout/hierarchy1"/>
    <dgm:cxn modelId="{3F39AB54-EEEF-034D-96CE-C8D5D5B677E8}" type="presParOf" srcId="{95FAB496-2EF3-0843-B1B3-3C6F8483A0B9}" destId="{3E33BDE7-546D-ED40-9D67-5F9B62507233}" srcOrd="1" destOrd="0" presId="urn:microsoft.com/office/officeart/2005/8/layout/hierarchy1"/>
    <dgm:cxn modelId="{FCE1A3E1-CDA3-0E43-83DD-FB402157B7B0}" type="presParOf" srcId="{15C5227B-1468-954E-89C6-90F54D92034C}" destId="{0F392152-4EF4-0243-8519-D1ACC89A8A7A}" srcOrd="4" destOrd="0" presId="urn:microsoft.com/office/officeart/2005/8/layout/hierarchy1"/>
    <dgm:cxn modelId="{5B2A6E76-C8BB-434D-9BDE-9C75141B94B6}" type="presParOf" srcId="{15C5227B-1468-954E-89C6-90F54D92034C}" destId="{4BFF1754-904F-9640-899C-551F7DE3F6B5}" srcOrd="5" destOrd="0" presId="urn:microsoft.com/office/officeart/2005/8/layout/hierarchy1"/>
    <dgm:cxn modelId="{869D7C11-F26B-E043-837B-2E3162DA899E}" type="presParOf" srcId="{4BFF1754-904F-9640-899C-551F7DE3F6B5}" destId="{AA3FAC1D-C431-E246-B072-D7B4FA64DE91}" srcOrd="0" destOrd="0" presId="urn:microsoft.com/office/officeart/2005/8/layout/hierarchy1"/>
    <dgm:cxn modelId="{F004713E-BA04-CF40-B499-4BE090E0C609}" type="presParOf" srcId="{AA3FAC1D-C431-E246-B072-D7B4FA64DE91}" destId="{67F4EA1F-0C37-1A49-8EAE-B883635317E6}" srcOrd="0" destOrd="0" presId="urn:microsoft.com/office/officeart/2005/8/layout/hierarchy1"/>
    <dgm:cxn modelId="{D37D16E1-73A9-584C-AA5E-90C44646E5A4}" type="presParOf" srcId="{AA3FAC1D-C431-E246-B072-D7B4FA64DE91}" destId="{687D706B-721E-E943-87F4-EDCAEDA35C60}" srcOrd="1" destOrd="0" presId="urn:microsoft.com/office/officeart/2005/8/layout/hierarchy1"/>
    <dgm:cxn modelId="{99F7F7A6-3E7B-E940-AC79-FE2F4CFD0EB5}" type="presParOf" srcId="{4BFF1754-904F-9640-899C-551F7DE3F6B5}" destId="{88CDBB20-D0CE-AD46-A5D3-2AD8FB1E0D66}" srcOrd="1" destOrd="0" presId="urn:microsoft.com/office/officeart/2005/8/layout/hierarchy1"/>
  </dgm:cxnLst>
  <dgm:bg>
    <a:solidFill>
      <a:schemeClr val="accent5">
        <a:lumMod val="75000"/>
      </a:schemeClr>
    </a:solidFill>
    <a:effectLst>
      <a:softEdge rad="127000"/>
    </a:effectLst>
  </dgm:bg>
  <dgm:whole>
    <a:ln w="19050"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564900D-AF96-E940-AC6D-BB568FB0CF3C}" type="doc">
      <dgm:prSet loTypeId="urn:microsoft.com/office/officeart/2005/8/layout/hierarchy1" loCatId="" qsTypeId="urn:microsoft.com/office/officeart/2005/8/quickstyle/simple4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D0A10A00-7287-354C-A6EF-43DC80B21E35}">
      <dgm:prSet phldrT="[Text]" custT="1"/>
      <dgm:spPr/>
      <dgm:t>
        <a:bodyPr/>
        <a:lstStyle/>
        <a:p>
          <a:r>
            <a:rPr lang="en-US" sz="1800" b="1" dirty="0"/>
            <a:t>FE cable model</a:t>
          </a:r>
        </a:p>
      </dgm:t>
    </dgm:pt>
    <dgm:pt modelId="{5D07B056-C90A-4346-B7DD-5DCE51F68171}" type="parTrans" cxnId="{0C97FC60-3E84-234E-96B6-EC539393711D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02FCF5D-00CC-F640-8203-792C7C884AC1}" type="sibTrans" cxnId="{0C97FC60-3E84-234E-96B6-EC539393711D}">
      <dgm:prSet/>
      <dgm:spPr/>
      <dgm:t>
        <a:bodyPr/>
        <a:lstStyle/>
        <a:p>
          <a:endParaRPr lang="en-US" sz="1400" b="1" dirty="0">
            <a:solidFill>
              <a:schemeClr val="bg1"/>
            </a:solidFill>
          </a:endParaRPr>
        </a:p>
      </dgm:t>
    </dgm:pt>
    <dgm:pt modelId="{C857CDDE-7250-D74E-B31B-E98570D27202}">
      <dgm:prSet phldrT="[Text]" custT="1"/>
      <dgm:spPr/>
      <dgm:t>
        <a:bodyPr/>
        <a:lstStyle/>
        <a:p>
          <a:r>
            <a:rPr lang="en-US" sz="1800" b="1" i="0" dirty="0"/>
            <a:t>Materials</a:t>
          </a:r>
        </a:p>
      </dgm:t>
    </dgm:pt>
    <dgm:pt modelId="{7D5FCFFB-FEF4-284E-955A-ACC518A80936}" type="parTrans" cxnId="{25488B7F-C9B8-E744-A10A-46705EB32CA2}">
      <dgm:prSet/>
      <dgm:spPr>
        <a:ln w="3810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EB328B7C-86DC-E94B-A6CE-E71F65EF0B8E}" type="sibTrans" cxnId="{25488B7F-C9B8-E744-A10A-46705EB32CA2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F955FC7-727D-8247-99E4-3E773A981BCB}">
      <dgm:prSet phldrT="[Text]" custT="1"/>
      <dgm:spPr/>
      <dgm:t>
        <a:bodyPr/>
        <a:lstStyle/>
        <a:p>
          <a:r>
            <a:rPr lang="en-US" sz="1800" b="1" dirty="0"/>
            <a:t>Design</a:t>
          </a:r>
          <a:endParaRPr lang="en-US" sz="1800" b="1" baseline="-25000" dirty="0"/>
        </a:p>
      </dgm:t>
    </dgm:pt>
    <dgm:pt modelId="{F12964DD-F7B2-8E4D-A5D1-184274DEE603}" type="parTrans" cxnId="{7FA56813-8C36-6C4F-A558-2954E29EE796}">
      <dgm:prSet/>
      <dgm:spPr>
        <a:ln w="3810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A56C0BCA-670E-1849-A12E-B3038D03021B}" type="sibTrans" cxnId="{7FA56813-8C36-6C4F-A558-2954E29EE79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4959ABB9-EE55-F34A-8A41-522D43846502}" type="pres">
      <dgm:prSet presAssocID="{8564900D-AF96-E940-AC6D-BB568FB0CF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2C7194-21A3-8F43-A957-3545C55D9675}" type="pres">
      <dgm:prSet presAssocID="{D0A10A00-7287-354C-A6EF-43DC80B21E35}" presName="hierRoot1" presStyleCnt="0"/>
      <dgm:spPr/>
    </dgm:pt>
    <dgm:pt modelId="{6C97DFAE-D6B1-EB4D-9AB6-BA7589F66C4D}" type="pres">
      <dgm:prSet presAssocID="{D0A10A00-7287-354C-A6EF-43DC80B21E35}" presName="composite" presStyleCnt="0"/>
      <dgm:spPr/>
    </dgm:pt>
    <dgm:pt modelId="{75AF8FCB-CCD8-FE40-BBB0-38DB8837FA9A}" type="pres">
      <dgm:prSet presAssocID="{D0A10A00-7287-354C-A6EF-43DC80B21E35}" presName="background" presStyleLbl="node0" presStyleIdx="0" presStyleCnt="1"/>
      <dgm:spPr/>
    </dgm:pt>
    <dgm:pt modelId="{EA92E581-EF51-AA45-B7EF-512070B2759E}" type="pres">
      <dgm:prSet presAssocID="{D0A10A00-7287-354C-A6EF-43DC80B21E35}" presName="text" presStyleLbl="fgAcc0" presStyleIdx="0" presStyleCnt="1" custScaleX="119441">
        <dgm:presLayoutVars>
          <dgm:chPref val="3"/>
        </dgm:presLayoutVars>
      </dgm:prSet>
      <dgm:spPr/>
    </dgm:pt>
    <dgm:pt modelId="{15C5227B-1468-954E-89C6-90F54D92034C}" type="pres">
      <dgm:prSet presAssocID="{D0A10A00-7287-354C-A6EF-43DC80B21E35}" presName="hierChild2" presStyleCnt="0"/>
      <dgm:spPr/>
    </dgm:pt>
    <dgm:pt modelId="{D2DD3D31-645C-504C-9F8C-29B28DDA87F7}" type="pres">
      <dgm:prSet presAssocID="{7D5FCFFB-FEF4-284E-955A-ACC518A80936}" presName="Name10" presStyleLbl="parChTrans1D2" presStyleIdx="0" presStyleCnt="2"/>
      <dgm:spPr/>
    </dgm:pt>
    <dgm:pt modelId="{D4113DE2-6D3C-2447-BBAA-FD36C8B5E114}" type="pres">
      <dgm:prSet presAssocID="{C857CDDE-7250-D74E-B31B-E98570D27202}" presName="hierRoot2" presStyleCnt="0"/>
      <dgm:spPr/>
    </dgm:pt>
    <dgm:pt modelId="{921664BB-3EE4-C945-930B-9BA4F9E3A0FF}" type="pres">
      <dgm:prSet presAssocID="{C857CDDE-7250-D74E-B31B-E98570D27202}" presName="composite2" presStyleCnt="0"/>
      <dgm:spPr/>
    </dgm:pt>
    <dgm:pt modelId="{339E7C66-1319-9542-92D0-8BE01522D0C7}" type="pres">
      <dgm:prSet presAssocID="{C857CDDE-7250-D74E-B31B-E98570D27202}" presName="background2" presStyleLbl="node2" presStyleIdx="0" presStyleCnt="2"/>
      <dgm:spPr/>
    </dgm:pt>
    <dgm:pt modelId="{73A108C6-04C6-4945-9725-A6B995A849DF}" type="pres">
      <dgm:prSet presAssocID="{C857CDDE-7250-D74E-B31B-E98570D27202}" presName="text2" presStyleLbl="fgAcc2" presStyleIdx="0" presStyleCnt="2">
        <dgm:presLayoutVars>
          <dgm:chPref val="3"/>
        </dgm:presLayoutVars>
      </dgm:prSet>
      <dgm:spPr/>
    </dgm:pt>
    <dgm:pt modelId="{34B199E5-A315-6A42-8D83-97C01F0ACAAE}" type="pres">
      <dgm:prSet presAssocID="{C857CDDE-7250-D74E-B31B-E98570D27202}" presName="hierChild3" presStyleCnt="0"/>
      <dgm:spPr/>
    </dgm:pt>
    <dgm:pt modelId="{59D438BC-ED35-E64F-AAF1-BAB7BF9084DE}" type="pres">
      <dgm:prSet presAssocID="{F12964DD-F7B2-8E4D-A5D1-184274DEE603}" presName="Name10" presStyleLbl="parChTrans1D2" presStyleIdx="1" presStyleCnt="2"/>
      <dgm:spPr/>
    </dgm:pt>
    <dgm:pt modelId="{95FAB496-2EF3-0843-B1B3-3C6F8483A0B9}" type="pres">
      <dgm:prSet presAssocID="{1F955FC7-727D-8247-99E4-3E773A981BCB}" presName="hierRoot2" presStyleCnt="0"/>
      <dgm:spPr/>
    </dgm:pt>
    <dgm:pt modelId="{08ABE449-42B8-0A4C-879D-17D86BDCFCB1}" type="pres">
      <dgm:prSet presAssocID="{1F955FC7-727D-8247-99E4-3E773A981BCB}" presName="composite2" presStyleCnt="0"/>
      <dgm:spPr/>
    </dgm:pt>
    <dgm:pt modelId="{8D3768EB-D0FF-8C4A-902A-86E98B45A06E}" type="pres">
      <dgm:prSet presAssocID="{1F955FC7-727D-8247-99E4-3E773A981BCB}" presName="background2" presStyleLbl="node2" presStyleIdx="1" presStyleCnt="2"/>
      <dgm:spPr/>
    </dgm:pt>
    <dgm:pt modelId="{0298D6AD-00EA-434D-B274-1251235A0DCD}" type="pres">
      <dgm:prSet presAssocID="{1F955FC7-727D-8247-99E4-3E773A981BCB}" presName="text2" presStyleLbl="fgAcc2" presStyleIdx="1" presStyleCnt="2">
        <dgm:presLayoutVars>
          <dgm:chPref val="3"/>
        </dgm:presLayoutVars>
      </dgm:prSet>
      <dgm:spPr/>
    </dgm:pt>
    <dgm:pt modelId="{3E33BDE7-546D-ED40-9D67-5F9B62507233}" type="pres">
      <dgm:prSet presAssocID="{1F955FC7-727D-8247-99E4-3E773A981BCB}" presName="hierChild3" presStyleCnt="0"/>
      <dgm:spPr/>
    </dgm:pt>
  </dgm:ptLst>
  <dgm:cxnLst>
    <dgm:cxn modelId="{7FA56813-8C36-6C4F-A558-2954E29EE796}" srcId="{D0A10A00-7287-354C-A6EF-43DC80B21E35}" destId="{1F955FC7-727D-8247-99E4-3E773A981BCB}" srcOrd="1" destOrd="0" parTransId="{F12964DD-F7B2-8E4D-A5D1-184274DEE603}" sibTransId="{A56C0BCA-670E-1849-A12E-B3038D03021B}"/>
    <dgm:cxn modelId="{BC76F018-AF00-6147-BA76-F07DACF84D94}" type="presOf" srcId="{D0A10A00-7287-354C-A6EF-43DC80B21E35}" destId="{EA92E581-EF51-AA45-B7EF-512070B2759E}" srcOrd="0" destOrd="0" presId="urn:microsoft.com/office/officeart/2005/8/layout/hierarchy1"/>
    <dgm:cxn modelId="{06CA5D2B-D56A-6B46-868B-AA54901615CE}" type="presOf" srcId="{8564900D-AF96-E940-AC6D-BB568FB0CF3C}" destId="{4959ABB9-EE55-F34A-8A41-522D43846502}" srcOrd="0" destOrd="0" presId="urn:microsoft.com/office/officeart/2005/8/layout/hierarchy1"/>
    <dgm:cxn modelId="{0C97FC60-3E84-234E-96B6-EC539393711D}" srcId="{8564900D-AF96-E940-AC6D-BB568FB0CF3C}" destId="{D0A10A00-7287-354C-A6EF-43DC80B21E35}" srcOrd="0" destOrd="0" parTransId="{5D07B056-C90A-4346-B7DD-5DCE51F68171}" sibTransId="{702FCF5D-00CC-F640-8203-792C7C884AC1}"/>
    <dgm:cxn modelId="{25488B7F-C9B8-E744-A10A-46705EB32CA2}" srcId="{D0A10A00-7287-354C-A6EF-43DC80B21E35}" destId="{C857CDDE-7250-D74E-B31B-E98570D27202}" srcOrd="0" destOrd="0" parTransId="{7D5FCFFB-FEF4-284E-955A-ACC518A80936}" sibTransId="{EB328B7C-86DC-E94B-A6CE-E71F65EF0B8E}"/>
    <dgm:cxn modelId="{FE4B5697-6BEA-994B-86D0-64EF6E5E35C8}" type="presOf" srcId="{C857CDDE-7250-D74E-B31B-E98570D27202}" destId="{73A108C6-04C6-4945-9725-A6B995A849DF}" srcOrd="0" destOrd="0" presId="urn:microsoft.com/office/officeart/2005/8/layout/hierarchy1"/>
    <dgm:cxn modelId="{4677A6AE-2496-B94A-BCB4-712438CC8113}" type="presOf" srcId="{F12964DD-F7B2-8E4D-A5D1-184274DEE603}" destId="{59D438BC-ED35-E64F-AAF1-BAB7BF9084DE}" srcOrd="0" destOrd="0" presId="urn:microsoft.com/office/officeart/2005/8/layout/hierarchy1"/>
    <dgm:cxn modelId="{EB0FD2D5-F98D-C542-99B3-9880B942A6DD}" type="presOf" srcId="{1F955FC7-727D-8247-99E4-3E773A981BCB}" destId="{0298D6AD-00EA-434D-B274-1251235A0DCD}" srcOrd="0" destOrd="0" presId="urn:microsoft.com/office/officeart/2005/8/layout/hierarchy1"/>
    <dgm:cxn modelId="{AB33DAEA-49AC-BE4F-911E-C60D804A59FA}" type="presOf" srcId="{7D5FCFFB-FEF4-284E-955A-ACC518A80936}" destId="{D2DD3D31-645C-504C-9F8C-29B28DDA87F7}" srcOrd="0" destOrd="0" presId="urn:microsoft.com/office/officeart/2005/8/layout/hierarchy1"/>
    <dgm:cxn modelId="{E43C336D-7EBD-B145-9408-FE690A6DB478}" type="presParOf" srcId="{4959ABB9-EE55-F34A-8A41-522D43846502}" destId="{1C2C7194-21A3-8F43-A957-3545C55D9675}" srcOrd="0" destOrd="0" presId="urn:microsoft.com/office/officeart/2005/8/layout/hierarchy1"/>
    <dgm:cxn modelId="{57863534-074D-D44D-944C-16E845593478}" type="presParOf" srcId="{1C2C7194-21A3-8F43-A957-3545C55D9675}" destId="{6C97DFAE-D6B1-EB4D-9AB6-BA7589F66C4D}" srcOrd="0" destOrd="0" presId="urn:microsoft.com/office/officeart/2005/8/layout/hierarchy1"/>
    <dgm:cxn modelId="{408DC225-1120-7C4D-A240-C3780A7AADB0}" type="presParOf" srcId="{6C97DFAE-D6B1-EB4D-9AB6-BA7589F66C4D}" destId="{75AF8FCB-CCD8-FE40-BBB0-38DB8837FA9A}" srcOrd="0" destOrd="0" presId="urn:microsoft.com/office/officeart/2005/8/layout/hierarchy1"/>
    <dgm:cxn modelId="{E7E0ED51-A245-5743-83A2-C996BDBA8FF9}" type="presParOf" srcId="{6C97DFAE-D6B1-EB4D-9AB6-BA7589F66C4D}" destId="{EA92E581-EF51-AA45-B7EF-512070B2759E}" srcOrd="1" destOrd="0" presId="urn:microsoft.com/office/officeart/2005/8/layout/hierarchy1"/>
    <dgm:cxn modelId="{9C203B4E-C3FF-6C41-95F3-4B5B3641A5E7}" type="presParOf" srcId="{1C2C7194-21A3-8F43-A957-3545C55D9675}" destId="{15C5227B-1468-954E-89C6-90F54D92034C}" srcOrd="1" destOrd="0" presId="urn:microsoft.com/office/officeart/2005/8/layout/hierarchy1"/>
    <dgm:cxn modelId="{2472FA23-F037-2943-9C23-62CD494C5A10}" type="presParOf" srcId="{15C5227B-1468-954E-89C6-90F54D92034C}" destId="{D2DD3D31-645C-504C-9F8C-29B28DDA87F7}" srcOrd="0" destOrd="0" presId="urn:microsoft.com/office/officeart/2005/8/layout/hierarchy1"/>
    <dgm:cxn modelId="{62531FA9-4457-CF46-972E-F07E1D579754}" type="presParOf" srcId="{15C5227B-1468-954E-89C6-90F54D92034C}" destId="{D4113DE2-6D3C-2447-BBAA-FD36C8B5E114}" srcOrd="1" destOrd="0" presId="urn:microsoft.com/office/officeart/2005/8/layout/hierarchy1"/>
    <dgm:cxn modelId="{0F01618F-EA88-4C48-8B86-A9D9253C437D}" type="presParOf" srcId="{D4113DE2-6D3C-2447-BBAA-FD36C8B5E114}" destId="{921664BB-3EE4-C945-930B-9BA4F9E3A0FF}" srcOrd="0" destOrd="0" presId="urn:microsoft.com/office/officeart/2005/8/layout/hierarchy1"/>
    <dgm:cxn modelId="{BE6F32E4-D110-FA4F-B2EA-9E370A8B83EC}" type="presParOf" srcId="{921664BB-3EE4-C945-930B-9BA4F9E3A0FF}" destId="{339E7C66-1319-9542-92D0-8BE01522D0C7}" srcOrd="0" destOrd="0" presId="urn:microsoft.com/office/officeart/2005/8/layout/hierarchy1"/>
    <dgm:cxn modelId="{05935537-B704-D744-B50B-B866258A06B1}" type="presParOf" srcId="{921664BB-3EE4-C945-930B-9BA4F9E3A0FF}" destId="{73A108C6-04C6-4945-9725-A6B995A849DF}" srcOrd="1" destOrd="0" presId="urn:microsoft.com/office/officeart/2005/8/layout/hierarchy1"/>
    <dgm:cxn modelId="{2A55541E-4655-3B4B-B497-AC0F5C4CEF9B}" type="presParOf" srcId="{D4113DE2-6D3C-2447-BBAA-FD36C8B5E114}" destId="{34B199E5-A315-6A42-8D83-97C01F0ACAAE}" srcOrd="1" destOrd="0" presId="urn:microsoft.com/office/officeart/2005/8/layout/hierarchy1"/>
    <dgm:cxn modelId="{0B66D241-ED75-C042-B680-753B1632EFAC}" type="presParOf" srcId="{15C5227B-1468-954E-89C6-90F54D92034C}" destId="{59D438BC-ED35-E64F-AAF1-BAB7BF9084DE}" srcOrd="2" destOrd="0" presId="urn:microsoft.com/office/officeart/2005/8/layout/hierarchy1"/>
    <dgm:cxn modelId="{0B9CA9C4-9C4E-F441-94CA-EA15538030BC}" type="presParOf" srcId="{15C5227B-1468-954E-89C6-90F54D92034C}" destId="{95FAB496-2EF3-0843-B1B3-3C6F8483A0B9}" srcOrd="3" destOrd="0" presId="urn:microsoft.com/office/officeart/2005/8/layout/hierarchy1"/>
    <dgm:cxn modelId="{178E8D82-C8E1-5743-9177-0ED8FCAF25E9}" type="presParOf" srcId="{95FAB496-2EF3-0843-B1B3-3C6F8483A0B9}" destId="{08ABE449-42B8-0A4C-879D-17D86BDCFCB1}" srcOrd="0" destOrd="0" presId="urn:microsoft.com/office/officeart/2005/8/layout/hierarchy1"/>
    <dgm:cxn modelId="{97753EBB-F61F-E946-B513-5591BAC67964}" type="presParOf" srcId="{08ABE449-42B8-0A4C-879D-17D86BDCFCB1}" destId="{8D3768EB-D0FF-8C4A-902A-86E98B45A06E}" srcOrd="0" destOrd="0" presId="urn:microsoft.com/office/officeart/2005/8/layout/hierarchy1"/>
    <dgm:cxn modelId="{EE98BB20-7CF3-A047-82B1-BD5380528DFE}" type="presParOf" srcId="{08ABE449-42B8-0A4C-879D-17D86BDCFCB1}" destId="{0298D6AD-00EA-434D-B274-1251235A0DCD}" srcOrd="1" destOrd="0" presId="urn:microsoft.com/office/officeart/2005/8/layout/hierarchy1"/>
    <dgm:cxn modelId="{BC28B14B-DA5F-6F4A-B0BE-85D3E8AB9891}" type="presParOf" srcId="{95FAB496-2EF3-0843-B1B3-3C6F8483A0B9}" destId="{3E33BDE7-546D-ED40-9D67-5F9B62507233}" srcOrd="1" destOrd="0" presId="urn:microsoft.com/office/officeart/2005/8/layout/hierarchy1"/>
  </dgm:cxnLst>
  <dgm:bg>
    <a:solidFill>
      <a:schemeClr val="accent4">
        <a:lumMod val="50000"/>
      </a:schemeClr>
    </a:solidFill>
    <a:effectLst>
      <a:softEdge rad="127000"/>
    </a:effectLst>
  </dgm:bg>
  <dgm:whole>
    <a:ln w="19050">
      <a:noFill/>
    </a:ln>
  </dgm:whole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92AFED-5DFD-794F-9341-050ECC2ACFE0}">
      <dsp:nvSpPr>
        <dsp:cNvPr id="0" name=""/>
        <dsp:cNvSpPr/>
      </dsp:nvSpPr>
      <dsp:spPr>
        <a:xfrm>
          <a:off x="3293146" y="964764"/>
          <a:ext cx="2575375" cy="367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163"/>
              </a:lnTo>
              <a:lnTo>
                <a:pt x="2575375" y="250163"/>
              </a:lnTo>
              <a:lnTo>
                <a:pt x="2575375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392152-4EF4-0243-8519-D1ACC89A8A7A}">
      <dsp:nvSpPr>
        <dsp:cNvPr id="0" name=""/>
        <dsp:cNvSpPr/>
      </dsp:nvSpPr>
      <dsp:spPr>
        <a:xfrm>
          <a:off x="3293146" y="964764"/>
          <a:ext cx="949064" cy="367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163"/>
              </a:lnTo>
              <a:lnTo>
                <a:pt x="949064" y="250163"/>
              </a:lnTo>
              <a:lnTo>
                <a:pt x="949064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D438BC-ED35-E64F-AAF1-BAB7BF9084DE}">
      <dsp:nvSpPr>
        <dsp:cNvPr id="0" name=""/>
        <dsp:cNvSpPr/>
      </dsp:nvSpPr>
      <dsp:spPr>
        <a:xfrm>
          <a:off x="2539983" y="964764"/>
          <a:ext cx="753162" cy="367093"/>
        </a:xfrm>
        <a:custGeom>
          <a:avLst/>
          <a:gdLst/>
          <a:ahLst/>
          <a:cxnLst/>
          <a:rect l="0" t="0" r="0" b="0"/>
          <a:pathLst>
            <a:path>
              <a:moveTo>
                <a:pt x="753162" y="0"/>
              </a:moveTo>
              <a:lnTo>
                <a:pt x="753162" y="250163"/>
              </a:lnTo>
              <a:lnTo>
                <a:pt x="0" y="250163"/>
              </a:lnTo>
              <a:lnTo>
                <a:pt x="0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D3D31-645C-504C-9F8C-29B28DDA87F7}">
      <dsp:nvSpPr>
        <dsp:cNvPr id="0" name=""/>
        <dsp:cNvSpPr/>
      </dsp:nvSpPr>
      <dsp:spPr>
        <a:xfrm>
          <a:off x="735958" y="964764"/>
          <a:ext cx="2557187" cy="367093"/>
        </a:xfrm>
        <a:custGeom>
          <a:avLst/>
          <a:gdLst/>
          <a:ahLst/>
          <a:cxnLst/>
          <a:rect l="0" t="0" r="0" b="0"/>
          <a:pathLst>
            <a:path>
              <a:moveTo>
                <a:pt x="2557187" y="0"/>
              </a:moveTo>
              <a:lnTo>
                <a:pt x="2557187" y="250163"/>
              </a:lnTo>
              <a:lnTo>
                <a:pt x="0" y="250163"/>
              </a:lnTo>
              <a:lnTo>
                <a:pt x="0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F8FCB-CCD8-FE40-BBB0-38DB8837FA9A}">
      <dsp:nvSpPr>
        <dsp:cNvPr id="0" name=""/>
        <dsp:cNvSpPr/>
      </dsp:nvSpPr>
      <dsp:spPr>
        <a:xfrm>
          <a:off x="2586446" y="163260"/>
          <a:ext cx="1413398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92E581-EF51-AA45-B7EF-512070B2759E}">
      <dsp:nvSpPr>
        <dsp:cNvPr id="0" name=""/>
        <dsp:cNvSpPr/>
      </dsp:nvSpPr>
      <dsp:spPr>
        <a:xfrm>
          <a:off x="2726692" y="296493"/>
          <a:ext cx="1413398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Single tape testing</a:t>
          </a:r>
        </a:p>
      </dsp:txBody>
      <dsp:txXfrm>
        <a:off x="2750167" y="319968"/>
        <a:ext cx="1366448" cy="754554"/>
      </dsp:txXfrm>
    </dsp:sp>
    <dsp:sp modelId="{339E7C66-1319-9542-92D0-8BE01522D0C7}">
      <dsp:nvSpPr>
        <dsp:cNvPr id="0" name=""/>
        <dsp:cNvSpPr/>
      </dsp:nvSpPr>
      <dsp:spPr>
        <a:xfrm>
          <a:off x="3055" y="1331857"/>
          <a:ext cx="1465805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A108C6-04C6-4945-9725-A6B995A849DF}">
      <dsp:nvSpPr>
        <dsp:cNvPr id="0" name=""/>
        <dsp:cNvSpPr/>
      </dsp:nvSpPr>
      <dsp:spPr>
        <a:xfrm>
          <a:off x="143301" y="1465090"/>
          <a:ext cx="1465805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Axial stress</a:t>
          </a:r>
        </a:p>
      </dsp:txBody>
      <dsp:txXfrm>
        <a:off x="166776" y="1488565"/>
        <a:ext cx="1418855" cy="754554"/>
      </dsp:txXfrm>
    </dsp:sp>
    <dsp:sp modelId="{8D3768EB-D0FF-8C4A-902A-86E98B45A06E}">
      <dsp:nvSpPr>
        <dsp:cNvPr id="0" name=""/>
        <dsp:cNvSpPr/>
      </dsp:nvSpPr>
      <dsp:spPr>
        <a:xfrm>
          <a:off x="1749353" y="1331857"/>
          <a:ext cx="1581260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98D6AD-00EA-434D-B274-1251235A0DCD}">
      <dsp:nvSpPr>
        <dsp:cNvPr id="0" name=""/>
        <dsp:cNvSpPr/>
      </dsp:nvSpPr>
      <dsp:spPr>
        <a:xfrm>
          <a:off x="1889598" y="1465090"/>
          <a:ext cx="1581260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Axial strain</a:t>
          </a:r>
          <a:endParaRPr lang="en-US" sz="1800" b="1" kern="1200" baseline="-25000" dirty="0"/>
        </a:p>
      </dsp:txBody>
      <dsp:txXfrm>
        <a:off x="1913073" y="1488565"/>
        <a:ext cx="1534310" cy="754554"/>
      </dsp:txXfrm>
    </dsp:sp>
    <dsp:sp modelId="{67F4EA1F-0C37-1A49-8EAE-B883635317E6}">
      <dsp:nvSpPr>
        <dsp:cNvPr id="0" name=""/>
        <dsp:cNvSpPr/>
      </dsp:nvSpPr>
      <dsp:spPr>
        <a:xfrm>
          <a:off x="3611104" y="1331857"/>
          <a:ext cx="1262211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7D706B-721E-E943-87F4-EDCAEDA35C60}">
      <dsp:nvSpPr>
        <dsp:cNvPr id="0" name=""/>
        <dsp:cNvSpPr/>
      </dsp:nvSpPr>
      <dsp:spPr>
        <a:xfrm>
          <a:off x="3751350" y="1465090"/>
          <a:ext cx="1262211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noProof="0" dirty="0" err="1"/>
            <a:t>TransverseStress</a:t>
          </a:r>
          <a:endParaRPr lang="en-US" sz="1800" b="1" kern="1200" baseline="-25000" noProof="0" dirty="0"/>
        </a:p>
      </dsp:txBody>
      <dsp:txXfrm>
        <a:off x="3774825" y="1488565"/>
        <a:ext cx="1215261" cy="754554"/>
      </dsp:txXfrm>
    </dsp:sp>
    <dsp:sp modelId="{09187CC9-2A4C-F14C-8B4F-E00E27C9F244}">
      <dsp:nvSpPr>
        <dsp:cNvPr id="0" name=""/>
        <dsp:cNvSpPr/>
      </dsp:nvSpPr>
      <dsp:spPr>
        <a:xfrm>
          <a:off x="5153807" y="1331857"/>
          <a:ext cx="1429428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74B461-90D8-954A-9C2C-4CD6AA300175}">
      <dsp:nvSpPr>
        <dsp:cNvPr id="0" name=""/>
        <dsp:cNvSpPr/>
      </dsp:nvSpPr>
      <dsp:spPr>
        <a:xfrm>
          <a:off x="5294053" y="1465090"/>
          <a:ext cx="1429428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Winding</a:t>
          </a:r>
        </a:p>
      </dsp:txBody>
      <dsp:txXfrm>
        <a:off x="5317528" y="1488565"/>
        <a:ext cx="1382478" cy="7545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392152-4EF4-0243-8519-D1ACC89A8A7A}">
      <dsp:nvSpPr>
        <dsp:cNvPr id="0" name=""/>
        <dsp:cNvSpPr/>
      </dsp:nvSpPr>
      <dsp:spPr>
        <a:xfrm>
          <a:off x="2448673" y="930875"/>
          <a:ext cx="1737768" cy="4135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1794"/>
              </a:lnTo>
              <a:lnTo>
                <a:pt x="1737768" y="281794"/>
              </a:lnTo>
              <a:lnTo>
                <a:pt x="1737768" y="413509"/>
              </a:lnTo>
            </a:path>
          </a:pathLst>
        </a:custGeom>
        <a:noFill/>
        <a:ln w="3810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D438BC-ED35-E64F-AAF1-BAB7BF9084DE}">
      <dsp:nvSpPr>
        <dsp:cNvPr id="0" name=""/>
        <dsp:cNvSpPr/>
      </dsp:nvSpPr>
      <dsp:spPr>
        <a:xfrm>
          <a:off x="2402953" y="930875"/>
          <a:ext cx="91440" cy="4135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3509"/>
              </a:lnTo>
            </a:path>
          </a:pathLst>
        </a:custGeom>
        <a:noFill/>
        <a:ln w="3810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D3D31-645C-504C-9F8C-29B28DDA87F7}">
      <dsp:nvSpPr>
        <dsp:cNvPr id="0" name=""/>
        <dsp:cNvSpPr/>
      </dsp:nvSpPr>
      <dsp:spPr>
        <a:xfrm>
          <a:off x="710905" y="930875"/>
          <a:ext cx="1737768" cy="413509"/>
        </a:xfrm>
        <a:custGeom>
          <a:avLst/>
          <a:gdLst/>
          <a:ahLst/>
          <a:cxnLst/>
          <a:rect l="0" t="0" r="0" b="0"/>
          <a:pathLst>
            <a:path>
              <a:moveTo>
                <a:pt x="1737768" y="0"/>
              </a:moveTo>
              <a:lnTo>
                <a:pt x="1737768" y="281794"/>
              </a:lnTo>
              <a:lnTo>
                <a:pt x="0" y="281794"/>
              </a:lnTo>
              <a:lnTo>
                <a:pt x="0" y="413509"/>
              </a:lnTo>
            </a:path>
          </a:pathLst>
        </a:custGeom>
        <a:noFill/>
        <a:ln w="3810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F8FCB-CCD8-FE40-BBB0-38DB8837FA9A}">
      <dsp:nvSpPr>
        <dsp:cNvPr id="0" name=""/>
        <dsp:cNvSpPr/>
      </dsp:nvSpPr>
      <dsp:spPr>
        <a:xfrm>
          <a:off x="1599561" y="28025"/>
          <a:ext cx="1698224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92E581-EF51-AA45-B7EF-512070B2759E}">
      <dsp:nvSpPr>
        <dsp:cNvPr id="0" name=""/>
        <dsp:cNvSpPr/>
      </dsp:nvSpPr>
      <dsp:spPr>
        <a:xfrm>
          <a:off x="1757540" y="178105"/>
          <a:ext cx="1698224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Cable transverse load testing</a:t>
          </a:r>
        </a:p>
      </dsp:txBody>
      <dsp:txXfrm>
        <a:off x="1783984" y="204549"/>
        <a:ext cx="1645336" cy="849961"/>
      </dsp:txXfrm>
    </dsp:sp>
    <dsp:sp modelId="{339E7C66-1319-9542-92D0-8BE01522D0C7}">
      <dsp:nvSpPr>
        <dsp:cNvPr id="0" name=""/>
        <dsp:cNvSpPr/>
      </dsp:nvSpPr>
      <dsp:spPr>
        <a:xfrm>
          <a:off x="0" y="1344385"/>
          <a:ext cx="1421810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A108C6-04C6-4945-9725-A6B995A849DF}">
      <dsp:nvSpPr>
        <dsp:cNvPr id="0" name=""/>
        <dsp:cNvSpPr/>
      </dsp:nvSpPr>
      <dsp:spPr>
        <a:xfrm>
          <a:off x="157978" y="1494465"/>
          <a:ext cx="1421810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/>
            <a:t>Critical current</a:t>
          </a:r>
        </a:p>
      </dsp:txBody>
      <dsp:txXfrm>
        <a:off x="184422" y="1520909"/>
        <a:ext cx="1368922" cy="849961"/>
      </dsp:txXfrm>
    </dsp:sp>
    <dsp:sp modelId="{8D3768EB-D0FF-8C4A-902A-86E98B45A06E}">
      <dsp:nvSpPr>
        <dsp:cNvPr id="0" name=""/>
        <dsp:cNvSpPr/>
      </dsp:nvSpPr>
      <dsp:spPr>
        <a:xfrm>
          <a:off x="1737768" y="1344385"/>
          <a:ext cx="1421810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98D6AD-00EA-434D-B274-1251235A0DCD}">
      <dsp:nvSpPr>
        <dsp:cNvPr id="0" name=""/>
        <dsp:cNvSpPr/>
      </dsp:nvSpPr>
      <dsp:spPr>
        <a:xfrm>
          <a:off x="1895747" y="1494465"/>
          <a:ext cx="1421810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Transverse stiffness </a:t>
          </a:r>
          <a:r>
            <a:rPr lang="en-US" sz="1800" b="1" i="1" kern="1200" dirty="0"/>
            <a:t>d</a:t>
          </a:r>
          <a:r>
            <a:rPr lang="en-US" sz="1800" b="1" kern="1200" dirty="0"/>
            <a:t>(</a:t>
          </a:r>
          <a:r>
            <a:rPr lang="en-US" sz="1800" b="1" i="1" kern="1200" dirty="0"/>
            <a:t>F</a:t>
          </a:r>
          <a:r>
            <a:rPr lang="en-US" sz="1800" b="1" kern="1200" dirty="0"/>
            <a:t>)</a:t>
          </a:r>
          <a:endParaRPr lang="en-US" sz="1800" b="1" kern="1200" baseline="-25000" dirty="0"/>
        </a:p>
      </dsp:txBody>
      <dsp:txXfrm>
        <a:off x="1922191" y="1520909"/>
        <a:ext cx="1368922" cy="849961"/>
      </dsp:txXfrm>
    </dsp:sp>
    <dsp:sp modelId="{67F4EA1F-0C37-1A49-8EAE-B883635317E6}">
      <dsp:nvSpPr>
        <dsp:cNvPr id="0" name=""/>
        <dsp:cNvSpPr/>
      </dsp:nvSpPr>
      <dsp:spPr>
        <a:xfrm>
          <a:off x="3475536" y="1344385"/>
          <a:ext cx="1421810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7D706B-721E-E943-87F4-EDCAEDA35C60}">
      <dsp:nvSpPr>
        <dsp:cNvPr id="0" name=""/>
        <dsp:cNvSpPr/>
      </dsp:nvSpPr>
      <dsp:spPr>
        <a:xfrm>
          <a:off x="3633515" y="1494465"/>
          <a:ext cx="1421810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Inter tape contact resistance </a:t>
          </a:r>
          <a:r>
            <a:rPr lang="en-US" sz="1800" b="1" i="1" kern="1200" dirty="0" err="1"/>
            <a:t>R</a:t>
          </a:r>
          <a:r>
            <a:rPr lang="en-US" sz="1800" b="1" kern="1200" baseline="-25000" dirty="0" err="1"/>
            <a:t>c</a:t>
          </a:r>
          <a:endParaRPr lang="en-US" sz="1800" b="1" kern="1200" baseline="-25000" dirty="0"/>
        </a:p>
      </dsp:txBody>
      <dsp:txXfrm>
        <a:off x="3659959" y="1520909"/>
        <a:ext cx="1368922" cy="8499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D438BC-ED35-E64F-AAF1-BAB7BF9084DE}">
      <dsp:nvSpPr>
        <dsp:cNvPr id="0" name=""/>
        <dsp:cNvSpPr/>
      </dsp:nvSpPr>
      <dsp:spPr>
        <a:xfrm>
          <a:off x="3060566" y="924288"/>
          <a:ext cx="889194" cy="4231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8382"/>
              </a:lnTo>
              <a:lnTo>
                <a:pt x="889194" y="288382"/>
              </a:lnTo>
              <a:lnTo>
                <a:pt x="889194" y="423175"/>
              </a:lnTo>
            </a:path>
          </a:pathLst>
        </a:custGeom>
        <a:noFill/>
        <a:ln w="3810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D3D31-645C-504C-9F8C-29B28DDA87F7}">
      <dsp:nvSpPr>
        <dsp:cNvPr id="0" name=""/>
        <dsp:cNvSpPr/>
      </dsp:nvSpPr>
      <dsp:spPr>
        <a:xfrm>
          <a:off x="2171371" y="924288"/>
          <a:ext cx="889194" cy="423175"/>
        </a:xfrm>
        <a:custGeom>
          <a:avLst/>
          <a:gdLst/>
          <a:ahLst/>
          <a:cxnLst/>
          <a:rect l="0" t="0" r="0" b="0"/>
          <a:pathLst>
            <a:path>
              <a:moveTo>
                <a:pt x="889194" y="0"/>
              </a:moveTo>
              <a:lnTo>
                <a:pt x="889194" y="288382"/>
              </a:lnTo>
              <a:lnTo>
                <a:pt x="0" y="288382"/>
              </a:lnTo>
              <a:lnTo>
                <a:pt x="0" y="423175"/>
              </a:lnTo>
            </a:path>
          </a:pathLst>
        </a:custGeom>
        <a:noFill/>
        <a:ln w="3810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F8FCB-CCD8-FE40-BBB0-38DB8837FA9A}">
      <dsp:nvSpPr>
        <dsp:cNvPr id="0" name=""/>
        <dsp:cNvSpPr/>
      </dsp:nvSpPr>
      <dsp:spPr>
        <a:xfrm>
          <a:off x="2191605" y="334"/>
          <a:ext cx="1737921" cy="9239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92E581-EF51-AA45-B7EF-512070B2759E}">
      <dsp:nvSpPr>
        <dsp:cNvPr id="0" name=""/>
        <dsp:cNvSpPr/>
      </dsp:nvSpPr>
      <dsp:spPr>
        <a:xfrm>
          <a:off x="2353277" y="153922"/>
          <a:ext cx="1737921" cy="9239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FE cable model</a:t>
          </a:r>
        </a:p>
      </dsp:txBody>
      <dsp:txXfrm>
        <a:off x="2380339" y="180984"/>
        <a:ext cx="1683797" cy="869830"/>
      </dsp:txXfrm>
    </dsp:sp>
    <dsp:sp modelId="{339E7C66-1319-9542-92D0-8BE01522D0C7}">
      <dsp:nvSpPr>
        <dsp:cNvPr id="0" name=""/>
        <dsp:cNvSpPr/>
      </dsp:nvSpPr>
      <dsp:spPr>
        <a:xfrm>
          <a:off x="1443848" y="1347464"/>
          <a:ext cx="1455045" cy="9239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A108C6-04C6-4945-9725-A6B995A849DF}">
      <dsp:nvSpPr>
        <dsp:cNvPr id="0" name=""/>
        <dsp:cNvSpPr/>
      </dsp:nvSpPr>
      <dsp:spPr>
        <a:xfrm>
          <a:off x="1605520" y="1501052"/>
          <a:ext cx="1455045" cy="9239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/>
            <a:t>Materials</a:t>
          </a:r>
        </a:p>
      </dsp:txBody>
      <dsp:txXfrm>
        <a:off x="1632582" y="1528114"/>
        <a:ext cx="1400921" cy="869830"/>
      </dsp:txXfrm>
    </dsp:sp>
    <dsp:sp modelId="{8D3768EB-D0FF-8C4A-902A-86E98B45A06E}">
      <dsp:nvSpPr>
        <dsp:cNvPr id="0" name=""/>
        <dsp:cNvSpPr/>
      </dsp:nvSpPr>
      <dsp:spPr>
        <a:xfrm>
          <a:off x="3222237" y="1347464"/>
          <a:ext cx="1455045" cy="9239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98D6AD-00EA-434D-B274-1251235A0DCD}">
      <dsp:nvSpPr>
        <dsp:cNvPr id="0" name=""/>
        <dsp:cNvSpPr/>
      </dsp:nvSpPr>
      <dsp:spPr>
        <a:xfrm>
          <a:off x="3383909" y="1501052"/>
          <a:ext cx="1455045" cy="9239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Design</a:t>
          </a:r>
          <a:endParaRPr lang="en-US" sz="1800" b="1" kern="1200" baseline="-25000" dirty="0"/>
        </a:p>
      </dsp:txBody>
      <dsp:txXfrm>
        <a:off x="3410971" y="1528114"/>
        <a:ext cx="1400921" cy="8698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92AFED-5DFD-794F-9341-050ECC2ACFE0}">
      <dsp:nvSpPr>
        <dsp:cNvPr id="0" name=""/>
        <dsp:cNvSpPr/>
      </dsp:nvSpPr>
      <dsp:spPr>
        <a:xfrm>
          <a:off x="3293146" y="964764"/>
          <a:ext cx="2575375" cy="367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163"/>
              </a:lnTo>
              <a:lnTo>
                <a:pt x="2575375" y="250163"/>
              </a:lnTo>
              <a:lnTo>
                <a:pt x="2575375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392152-4EF4-0243-8519-D1ACC89A8A7A}">
      <dsp:nvSpPr>
        <dsp:cNvPr id="0" name=""/>
        <dsp:cNvSpPr/>
      </dsp:nvSpPr>
      <dsp:spPr>
        <a:xfrm>
          <a:off x="3293146" y="964764"/>
          <a:ext cx="949064" cy="367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163"/>
              </a:lnTo>
              <a:lnTo>
                <a:pt x="949064" y="250163"/>
              </a:lnTo>
              <a:lnTo>
                <a:pt x="949064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D438BC-ED35-E64F-AAF1-BAB7BF9084DE}">
      <dsp:nvSpPr>
        <dsp:cNvPr id="0" name=""/>
        <dsp:cNvSpPr/>
      </dsp:nvSpPr>
      <dsp:spPr>
        <a:xfrm>
          <a:off x="2539983" y="964764"/>
          <a:ext cx="753162" cy="367093"/>
        </a:xfrm>
        <a:custGeom>
          <a:avLst/>
          <a:gdLst/>
          <a:ahLst/>
          <a:cxnLst/>
          <a:rect l="0" t="0" r="0" b="0"/>
          <a:pathLst>
            <a:path>
              <a:moveTo>
                <a:pt x="753162" y="0"/>
              </a:moveTo>
              <a:lnTo>
                <a:pt x="753162" y="250163"/>
              </a:lnTo>
              <a:lnTo>
                <a:pt x="0" y="250163"/>
              </a:lnTo>
              <a:lnTo>
                <a:pt x="0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D3D31-645C-504C-9F8C-29B28DDA87F7}">
      <dsp:nvSpPr>
        <dsp:cNvPr id="0" name=""/>
        <dsp:cNvSpPr/>
      </dsp:nvSpPr>
      <dsp:spPr>
        <a:xfrm>
          <a:off x="735958" y="964764"/>
          <a:ext cx="2557187" cy="367093"/>
        </a:xfrm>
        <a:custGeom>
          <a:avLst/>
          <a:gdLst/>
          <a:ahLst/>
          <a:cxnLst/>
          <a:rect l="0" t="0" r="0" b="0"/>
          <a:pathLst>
            <a:path>
              <a:moveTo>
                <a:pt x="2557187" y="0"/>
              </a:moveTo>
              <a:lnTo>
                <a:pt x="2557187" y="250163"/>
              </a:lnTo>
              <a:lnTo>
                <a:pt x="0" y="250163"/>
              </a:lnTo>
              <a:lnTo>
                <a:pt x="0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F8FCB-CCD8-FE40-BBB0-38DB8837FA9A}">
      <dsp:nvSpPr>
        <dsp:cNvPr id="0" name=""/>
        <dsp:cNvSpPr/>
      </dsp:nvSpPr>
      <dsp:spPr>
        <a:xfrm>
          <a:off x="2586446" y="163260"/>
          <a:ext cx="1413398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92E581-EF51-AA45-B7EF-512070B2759E}">
      <dsp:nvSpPr>
        <dsp:cNvPr id="0" name=""/>
        <dsp:cNvSpPr/>
      </dsp:nvSpPr>
      <dsp:spPr>
        <a:xfrm>
          <a:off x="2726692" y="296493"/>
          <a:ext cx="1413398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Single tape testing</a:t>
          </a:r>
        </a:p>
      </dsp:txBody>
      <dsp:txXfrm>
        <a:off x="2750167" y="319968"/>
        <a:ext cx="1366448" cy="754554"/>
      </dsp:txXfrm>
    </dsp:sp>
    <dsp:sp modelId="{339E7C66-1319-9542-92D0-8BE01522D0C7}">
      <dsp:nvSpPr>
        <dsp:cNvPr id="0" name=""/>
        <dsp:cNvSpPr/>
      </dsp:nvSpPr>
      <dsp:spPr>
        <a:xfrm>
          <a:off x="3055" y="1331857"/>
          <a:ext cx="1465805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A108C6-04C6-4945-9725-A6B995A849DF}">
      <dsp:nvSpPr>
        <dsp:cNvPr id="0" name=""/>
        <dsp:cNvSpPr/>
      </dsp:nvSpPr>
      <dsp:spPr>
        <a:xfrm>
          <a:off x="143301" y="1465090"/>
          <a:ext cx="1465805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Axial stress</a:t>
          </a:r>
        </a:p>
      </dsp:txBody>
      <dsp:txXfrm>
        <a:off x="166776" y="1488565"/>
        <a:ext cx="1418855" cy="754554"/>
      </dsp:txXfrm>
    </dsp:sp>
    <dsp:sp modelId="{8D3768EB-D0FF-8C4A-902A-86E98B45A06E}">
      <dsp:nvSpPr>
        <dsp:cNvPr id="0" name=""/>
        <dsp:cNvSpPr/>
      </dsp:nvSpPr>
      <dsp:spPr>
        <a:xfrm>
          <a:off x="1749353" y="1331857"/>
          <a:ext cx="1581260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98D6AD-00EA-434D-B274-1251235A0DCD}">
      <dsp:nvSpPr>
        <dsp:cNvPr id="0" name=""/>
        <dsp:cNvSpPr/>
      </dsp:nvSpPr>
      <dsp:spPr>
        <a:xfrm>
          <a:off x="1889598" y="1465090"/>
          <a:ext cx="1581260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Axial strain</a:t>
          </a:r>
          <a:endParaRPr lang="en-US" sz="1800" b="1" kern="1200" baseline="-25000" dirty="0"/>
        </a:p>
      </dsp:txBody>
      <dsp:txXfrm>
        <a:off x="1913073" y="1488565"/>
        <a:ext cx="1534310" cy="754554"/>
      </dsp:txXfrm>
    </dsp:sp>
    <dsp:sp modelId="{67F4EA1F-0C37-1A49-8EAE-B883635317E6}">
      <dsp:nvSpPr>
        <dsp:cNvPr id="0" name=""/>
        <dsp:cNvSpPr/>
      </dsp:nvSpPr>
      <dsp:spPr>
        <a:xfrm>
          <a:off x="3611104" y="1331857"/>
          <a:ext cx="1262211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7D706B-721E-E943-87F4-EDCAEDA35C60}">
      <dsp:nvSpPr>
        <dsp:cNvPr id="0" name=""/>
        <dsp:cNvSpPr/>
      </dsp:nvSpPr>
      <dsp:spPr>
        <a:xfrm>
          <a:off x="3751350" y="1465090"/>
          <a:ext cx="1262211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noProof="0" dirty="0" err="1"/>
            <a:t>TransverseStress</a:t>
          </a:r>
          <a:endParaRPr lang="en-US" sz="1800" b="1" kern="1200" baseline="-25000" noProof="0" dirty="0"/>
        </a:p>
      </dsp:txBody>
      <dsp:txXfrm>
        <a:off x="3774825" y="1488565"/>
        <a:ext cx="1215261" cy="754554"/>
      </dsp:txXfrm>
    </dsp:sp>
    <dsp:sp modelId="{09187CC9-2A4C-F14C-8B4F-E00E27C9F244}">
      <dsp:nvSpPr>
        <dsp:cNvPr id="0" name=""/>
        <dsp:cNvSpPr/>
      </dsp:nvSpPr>
      <dsp:spPr>
        <a:xfrm>
          <a:off x="5153807" y="1331857"/>
          <a:ext cx="1429428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74B461-90D8-954A-9C2C-4CD6AA300175}">
      <dsp:nvSpPr>
        <dsp:cNvPr id="0" name=""/>
        <dsp:cNvSpPr/>
      </dsp:nvSpPr>
      <dsp:spPr>
        <a:xfrm>
          <a:off x="5294053" y="1465090"/>
          <a:ext cx="1429428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Winding</a:t>
          </a:r>
        </a:p>
      </dsp:txBody>
      <dsp:txXfrm>
        <a:off x="5317528" y="1488565"/>
        <a:ext cx="1382478" cy="75455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392152-4EF4-0243-8519-D1ACC89A8A7A}">
      <dsp:nvSpPr>
        <dsp:cNvPr id="0" name=""/>
        <dsp:cNvSpPr/>
      </dsp:nvSpPr>
      <dsp:spPr>
        <a:xfrm>
          <a:off x="2448673" y="930875"/>
          <a:ext cx="1737768" cy="4135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1794"/>
              </a:lnTo>
              <a:lnTo>
                <a:pt x="1737768" y="281794"/>
              </a:lnTo>
              <a:lnTo>
                <a:pt x="1737768" y="413509"/>
              </a:lnTo>
            </a:path>
          </a:pathLst>
        </a:custGeom>
        <a:noFill/>
        <a:ln w="3810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D438BC-ED35-E64F-AAF1-BAB7BF9084DE}">
      <dsp:nvSpPr>
        <dsp:cNvPr id="0" name=""/>
        <dsp:cNvSpPr/>
      </dsp:nvSpPr>
      <dsp:spPr>
        <a:xfrm>
          <a:off x="2402953" y="930875"/>
          <a:ext cx="91440" cy="4135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3509"/>
              </a:lnTo>
            </a:path>
          </a:pathLst>
        </a:custGeom>
        <a:noFill/>
        <a:ln w="3810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D3D31-645C-504C-9F8C-29B28DDA87F7}">
      <dsp:nvSpPr>
        <dsp:cNvPr id="0" name=""/>
        <dsp:cNvSpPr/>
      </dsp:nvSpPr>
      <dsp:spPr>
        <a:xfrm>
          <a:off x="710905" y="930875"/>
          <a:ext cx="1737768" cy="413509"/>
        </a:xfrm>
        <a:custGeom>
          <a:avLst/>
          <a:gdLst/>
          <a:ahLst/>
          <a:cxnLst/>
          <a:rect l="0" t="0" r="0" b="0"/>
          <a:pathLst>
            <a:path>
              <a:moveTo>
                <a:pt x="1737768" y="0"/>
              </a:moveTo>
              <a:lnTo>
                <a:pt x="1737768" y="281794"/>
              </a:lnTo>
              <a:lnTo>
                <a:pt x="0" y="281794"/>
              </a:lnTo>
              <a:lnTo>
                <a:pt x="0" y="413509"/>
              </a:lnTo>
            </a:path>
          </a:pathLst>
        </a:custGeom>
        <a:noFill/>
        <a:ln w="3810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F8FCB-CCD8-FE40-BBB0-38DB8837FA9A}">
      <dsp:nvSpPr>
        <dsp:cNvPr id="0" name=""/>
        <dsp:cNvSpPr/>
      </dsp:nvSpPr>
      <dsp:spPr>
        <a:xfrm>
          <a:off x="1599561" y="28025"/>
          <a:ext cx="1698224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92E581-EF51-AA45-B7EF-512070B2759E}">
      <dsp:nvSpPr>
        <dsp:cNvPr id="0" name=""/>
        <dsp:cNvSpPr/>
      </dsp:nvSpPr>
      <dsp:spPr>
        <a:xfrm>
          <a:off x="1757540" y="178105"/>
          <a:ext cx="1698224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Cable transverse load testing</a:t>
          </a:r>
        </a:p>
      </dsp:txBody>
      <dsp:txXfrm>
        <a:off x="1783984" y="204549"/>
        <a:ext cx="1645336" cy="849961"/>
      </dsp:txXfrm>
    </dsp:sp>
    <dsp:sp modelId="{339E7C66-1319-9542-92D0-8BE01522D0C7}">
      <dsp:nvSpPr>
        <dsp:cNvPr id="0" name=""/>
        <dsp:cNvSpPr/>
      </dsp:nvSpPr>
      <dsp:spPr>
        <a:xfrm>
          <a:off x="0" y="1344385"/>
          <a:ext cx="1421810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A108C6-04C6-4945-9725-A6B995A849DF}">
      <dsp:nvSpPr>
        <dsp:cNvPr id="0" name=""/>
        <dsp:cNvSpPr/>
      </dsp:nvSpPr>
      <dsp:spPr>
        <a:xfrm>
          <a:off x="157978" y="1494465"/>
          <a:ext cx="1421810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/>
            <a:t>Critical current</a:t>
          </a:r>
        </a:p>
      </dsp:txBody>
      <dsp:txXfrm>
        <a:off x="184422" y="1520909"/>
        <a:ext cx="1368922" cy="849961"/>
      </dsp:txXfrm>
    </dsp:sp>
    <dsp:sp modelId="{8D3768EB-D0FF-8C4A-902A-86E98B45A06E}">
      <dsp:nvSpPr>
        <dsp:cNvPr id="0" name=""/>
        <dsp:cNvSpPr/>
      </dsp:nvSpPr>
      <dsp:spPr>
        <a:xfrm>
          <a:off x="1737768" y="1344385"/>
          <a:ext cx="1421810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98D6AD-00EA-434D-B274-1251235A0DCD}">
      <dsp:nvSpPr>
        <dsp:cNvPr id="0" name=""/>
        <dsp:cNvSpPr/>
      </dsp:nvSpPr>
      <dsp:spPr>
        <a:xfrm>
          <a:off x="1895747" y="1494465"/>
          <a:ext cx="1421810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Transverse stiffness </a:t>
          </a:r>
          <a:r>
            <a:rPr lang="en-US" sz="1800" b="1" i="1" kern="1200" dirty="0"/>
            <a:t>d</a:t>
          </a:r>
          <a:r>
            <a:rPr lang="en-US" sz="1800" b="1" kern="1200" dirty="0"/>
            <a:t>(</a:t>
          </a:r>
          <a:r>
            <a:rPr lang="en-US" sz="1800" b="1" i="1" kern="1200" dirty="0"/>
            <a:t>F</a:t>
          </a:r>
          <a:r>
            <a:rPr lang="en-US" sz="1800" b="1" kern="1200" dirty="0"/>
            <a:t>)</a:t>
          </a:r>
          <a:endParaRPr lang="en-US" sz="1800" b="1" kern="1200" baseline="-25000" dirty="0"/>
        </a:p>
      </dsp:txBody>
      <dsp:txXfrm>
        <a:off x="1922191" y="1520909"/>
        <a:ext cx="1368922" cy="849961"/>
      </dsp:txXfrm>
    </dsp:sp>
    <dsp:sp modelId="{67F4EA1F-0C37-1A49-8EAE-B883635317E6}">
      <dsp:nvSpPr>
        <dsp:cNvPr id="0" name=""/>
        <dsp:cNvSpPr/>
      </dsp:nvSpPr>
      <dsp:spPr>
        <a:xfrm>
          <a:off x="3475536" y="1344385"/>
          <a:ext cx="1421810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7D706B-721E-E943-87F4-EDCAEDA35C60}">
      <dsp:nvSpPr>
        <dsp:cNvPr id="0" name=""/>
        <dsp:cNvSpPr/>
      </dsp:nvSpPr>
      <dsp:spPr>
        <a:xfrm>
          <a:off x="3633515" y="1494465"/>
          <a:ext cx="1421810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Inter tape contact resistance </a:t>
          </a:r>
          <a:r>
            <a:rPr lang="en-US" sz="1800" b="1" i="1" kern="1200" dirty="0" err="1"/>
            <a:t>R</a:t>
          </a:r>
          <a:r>
            <a:rPr lang="en-US" sz="1800" b="1" kern="1200" baseline="-25000" dirty="0" err="1"/>
            <a:t>c</a:t>
          </a:r>
          <a:endParaRPr lang="en-US" sz="1800" b="1" kern="1200" baseline="-25000" dirty="0"/>
        </a:p>
      </dsp:txBody>
      <dsp:txXfrm>
        <a:off x="3659959" y="1520909"/>
        <a:ext cx="1368922" cy="84996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D438BC-ED35-E64F-AAF1-BAB7BF9084DE}">
      <dsp:nvSpPr>
        <dsp:cNvPr id="0" name=""/>
        <dsp:cNvSpPr/>
      </dsp:nvSpPr>
      <dsp:spPr>
        <a:xfrm>
          <a:off x="3060566" y="924288"/>
          <a:ext cx="889194" cy="4231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8382"/>
              </a:lnTo>
              <a:lnTo>
                <a:pt x="889194" y="288382"/>
              </a:lnTo>
              <a:lnTo>
                <a:pt x="889194" y="423175"/>
              </a:lnTo>
            </a:path>
          </a:pathLst>
        </a:custGeom>
        <a:noFill/>
        <a:ln w="3810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D3D31-645C-504C-9F8C-29B28DDA87F7}">
      <dsp:nvSpPr>
        <dsp:cNvPr id="0" name=""/>
        <dsp:cNvSpPr/>
      </dsp:nvSpPr>
      <dsp:spPr>
        <a:xfrm>
          <a:off x="2171371" y="924288"/>
          <a:ext cx="889194" cy="423175"/>
        </a:xfrm>
        <a:custGeom>
          <a:avLst/>
          <a:gdLst/>
          <a:ahLst/>
          <a:cxnLst/>
          <a:rect l="0" t="0" r="0" b="0"/>
          <a:pathLst>
            <a:path>
              <a:moveTo>
                <a:pt x="889194" y="0"/>
              </a:moveTo>
              <a:lnTo>
                <a:pt x="889194" y="288382"/>
              </a:lnTo>
              <a:lnTo>
                <a:pt x="0" y="288382"/>
              </a:lnTo>
              <a:lnTo>
                <a:pt x="0" y="423175"/>
              </a:lnTo>
            </a:path>
          </a:pathLst>
        </a:custGeom>
        <a:noFill/>
        <a:ln w="3810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F8FCB-CCD8-FE40-BBB0-38DB8837FA9A}">
      <dsp:nvSpPr>
        <dsp:cNvPr id="0" name=""/>
        <dsp:cNvSpPr/>
      </dsp:nvSpPr>
      <dsp:spPr>
        <a:xfrm>
          <a:off x="2191605" y="334"/>
          <a:ext cx="1737921" cy="9239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92E581-EF51-AA45-B7EF-512070B2759E}">
      <dsp:nvSpPr>
        <dsp:cNvPr id="0" name=""/>
        <dsp:cNvSpPr/>
      </dsp:nvSpPr>
      <dsp:spPr>
        <a:xfrm>
          <a:off x="2353277" y="153922"/>
          <a:ext cx="1737921" cy="9239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FE cable model</a:t>
          </a:r>
        </a:p>
      </dsp:txBody>
      <dsp:txXfrm>
        <a:off x="2380339" y="180984"/>
        <a:ext cx="1683797" cy="869830"/>
      </dsp:txXfrm>
    </dsp:sp>
    <dsp:sp modelId="{339E7C66-1319-9542-92D0-8BE01522D0C7}">
      <dsp:nvSpPr>
        <dsp:cNvPr id="0" name=""/>
        <dsp:cNvSpPr/>
      </dsp:nvSpPr>
      <dsp:spPr>
        <a:xfrm>
          <a:off x="1443848" y="1347464"/>
          <a:ext cx="1455045" cy="9239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A108C6-04C6-4945-9725-A6B995A849DF}">
      <dsp:nvSpPr>
        <dsp:cNvPr id="0" name=""/>
        <dsp:cNvSpPr/>
      </dsp:nvSpPr>
      <dsp:spPr>
        <a:xfrm>
          <a:off x="1605520" y="1501052"/>
          <a:ext cx="1455045" cy="9239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/>
            <a:t>Materials</a:t>
          </a:r>
        </a:p>
      </dsp:txBody>
      <dsp:txXfrm>
        <a:off x="1632582" y="1528114"/>
        <a:ext cx="1400921" cy="869830"/>
      </dsp:txXfrm>
    </dsp:sp>
    <dsp:sp modelId="{8D3768EB-D0FF-8C4A-902A-86E98B45A06E}">
      <dsp:nvSpPr>
        <dsp:cNvPr id="0" name=""/>
        <dsp:cNvSpPr/>
      </dsp:nvSpPr>
      <dsp:spPr>
        <a:xfrm>
          <a:off x="3222237" y="1347464"/>
          <a:ext cx="1455045" cy="9239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98D6AD-00EA-434D-B274-1251235A0DCD}">
      <dsp:nvSpPr>
        <dsp:cNvPr id="0" name=""/>
        <dsp:cNvSpPr/>
      </dsp:nvSpPr>
      <dsp:spPr>
        <a:xfrm>
          <a:off x="3383909" y="1501052"/>
          <a:ext cx="1455045" cy="9239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Design</a:t>
          </a:r>
          <a:endParaRPr lang="en-US" sz="1800" b="1" kern="1200" baseline="-25000" dirty="0"/>
        </a:p>
      </dsp:txBody>
      <dsp:txXfrm>
        <a:off x="3410971" y="1528114"/>
        <a:ext cx="1400921" cy="86983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92AFED-5DFD-794F-9341-050ECC2ACFE0}">
      <dsp:nvSpPr>
        <dsp:cNvPr id="0" name=""/>
        <dsp:cNvSpPr/>
      </dsp:nvSpPr>
      <dsp:spPr>
        <a:xfrm>
          <a:off x="3293146" y="964764"/>
          <a:ext cx="2575375" cy="367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163"/>
              </a:lnTo>
              <a:lnTo>
                <a:pt x="2575375" y="250163"/>
              </a:lnTo>
              <a:lnTo>
                <a:pt x="2575375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392152-4EF4-0243-8519-D1ACC89A8A7A}">
      <dsp:nvSpPr>
        <dsp:cNvPr id="0" name=""/>
        <dsp:cNvSpPr/>
      </dsp:nvSpPr>
      <dsp:spPr>
        <a:xfrm>
          <a:off x="3293146" y="964764"/>
          <a:ext cx="949064" cy="367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163"/>
              </a:lnTo>
              <a:lnTo>
                <a:pt x="949064" y="250163"/>
              </a:lnTo>
              <a:lnTo>
                <a:pt x="949064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D438BC-ED35-E64F-AAF1-BAB7BF9084DE}">
      <dsp:nvSpPr>
        <dsp:cNvPr id="0" name=""/>
        <dsp:cNvSpPr/>
      </dsp:nvSpPr>
      <dsp:spPr>
        <a:xfrm>
          <a:off x="2539983" y="964764"/>
          <a:ext cx="753162" cy="367093"/>
        </a:xfrm>
        <a:custGeom>
          <a:avLst/>
          <a:gdLst/>
          <a:ahLst/>
          <a:cxnLst/>
          <a:rect l="0" t="0" r="0" b="0"/>
          <a:pathLst>
            <a:path>
              <a:moveTo>
                <a:pt x="753162" y="0"/>
              </a:moveTo>
              <a:lnTo>
                <a:pt x="753162" y="250163"/>
              </a:lnTo>
              <a:lnTo>
                <a:pt x="0" y="250163"/>
              </a:lnTo>
              <a:lnTo>
                <a:pt x="0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D3D31-645C-504C-9F8C-29B28DDA87F7}">
      <dsp:nvSpPr>
        <dsp:cNvPr id="0" name=""/>
        <dsp:cNvSpPr/>
      </dsp:nvSpPr>
      <dsp:spPr>
        <a:xfrm>
          <a:off x="735958" y="964764"/>
          <a:ext cx="2557187" cy="367093"/>
        </a:xfrm>
        <a:custGeom>
          <a:avLst/>
          <a:gdLst/>
          <a:ahLst/>
          <a:cxnLst/>
          <a:rect l="0" t="0" r="0" b="0"/>
          <a:pathLst>
            <a:path>
              <a:moveTo>
                <a:pt x="2557187" y="0"/>
              </a:moveTo>
              <a:lnTo>
                <a:pt x="2557187" y="250163"/>
              </a:lnTo>
              <a:lnTo>
                <a:pt x="0" y="250163"/>
              </a:lnTo>
              <a:lnTo>
                <a:pt x="0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F8FCB-CCD8-FE40-BBB0-38DB8837FA9A}">
      <dsp:nvSpPr>
        <dsp:cNvPr id="0" name=""/>
        <dsp:cNvSpPr/>
      </dsp:nvSpPr>
      <dsp:spPr>
        <a:xfrm>
          <a:off x="2586446" y="163260"/>
          <a:ext cx="1413398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92E581-EF51-AA45-B7EF-512070B2759E}">
      <dsp:nvSpPr>
        <dsp:cNvPr id="0" name=""/>
        <dsp:cNvSpPr/>
      </dsp:nvSpPr>
      <dsp:spPr>
        <a:xfrm>
          <a:off x="2726692" y="296493"/>
          <a:ext cx="1413398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Single tape testing</a:t>
          </a:r>
        </a:p>
      </dsp:txBody>
      <dsp:txXfrm>
        <a:off x="2750167" y="319968"/>
        <a:ext cx="1366448" cy="754554"/>
      </dsp:txXfrm>
    </dsp:sp>
    <dsp:sp modelId="{339E7C66-1319-9542-92D0-8BE01522D0C7}">
      <dsp:nvSpPr>
        <dsp:cNvPr id="0" name=""/>
        <dsp:cNvSpPr/>
      </dsp:nvSpPr>
      <dsp:spPr>
        <a:xfrm>
          <a:off x="3055" y="1331857"/>
          <a:ext cx="1465805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A108C6-04C6-4945-9725-A6B995A849DF}">
      <dsp:nvSpPr>
        <dsp:cNvPr id="0" name=""/>
        <dsp:cNvSpPr/>
      </dsp:nvSpPr>
      <dsp:spPr>
        <a:xfrm>
          <a:off x="143301" y="1465090"/>
          <a:ext cx="1465805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Axial stress</a:t>
          </a:r>
        </a:p>
      </dsp:txBody>
      <dsp:txXfrm>
        <a:off x="166776" y="1488565"/>
        <a:ext cx="1418855" cy="754554"/>
      </dsp:txXfrm>
    </dsp:sp>
    <dsp:sp modelId="{8D3768EB-D0FF-8C4A-902A-86E98B45A06E}">
      <dsp:nvSpPr>
        <dsp:cNvPr id="0" name=""/>
        <dsp:cNvSpPr/>
      </dsp:nvSpPr>
      <dsp:spPr>
        <a:xfrm>
          <a:off x="1749353" y="1331857"/>
          <a:ext cx="1581260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98D6AD-00EA-434D-B274-1251235A0DCD}">
      <dsp:nvSpPr>
        <dsp:cNvPr id="0" name=""/>
        <dsp:cNvSpPr/>
      </dsp:nvSpPr>
      <dsp:spPr>
        <a:xfrm>
          <a:off x="1889598" y="1465090"/>
          <a:ext cx="1581260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Axial strain</a:t>
          </a:r>
          <a:endParaRPr lang="en-US" sz="1800" b="1" kern="1200" baseline="-25000" dirty="0"/>
        </a:p>
      </dsp:txBody>
      <dsp:txXfrm>
        <a:off x="1913073" y="1488565"/>
        <a:ext cx="1534310" cy="754554"/>
      </dsp:txXfrm>
    </dsp:sp>
    <dsp:sp modelId="{67F4EA1F-0C37-1A49-8EAE-B883635317E6}">
      <dsp:nvSpPr>
        <dsp:cNvPr id="0" name=""/>
        <dsp:cNvSpPr/>
      </dsp:nvSpPr>
      <dsp:spPr>
        <a:xfrm>
          <a:off x="3611104" y="1331857"/>
          <a:ext cx="1262211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7D706B-721E-E943-87F4-EDCAEDA35C60}">
      <dsp:nvSpPr>
        <dsp:cNvPr id="0" name=""/>
        <dsp:cNvSpPr/>
      </dsp:nvSpPr>
      <dsp:spPr>
        <a:xfrm>
          <a:off x="3751350" y="1465090"/>
          <a:ext cx="1262211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noProof="0" dirty="0" err="1"/>
            <a:t>TransverseStress</a:t>
          </a:r>
          <a:endParaRPr lang="en-US" sz="1800" b="1" kern="1200" baseline="-25000" noProof="0" dirty="0"/>
        </a:p>
      </dsp:txBody>
      <dsp:txXfrm>
        <a:off x="3774825" y="1488565"/>
        <a:ext cx="1215261" cy="754554"/>
      </dsp:txXfrm>
    </dsp:sp>
    <dsp:sp modelId="{09187CC9-2A4C-F14C-8B4F-E00E27C9F244}">
      <dsp:nvSpPr>
        <dsp:cNvPr id="0" name=""/>
        <dsp:cNvSpPr/>
      </dsp:nvSpPr>
      <dsp:spPr>
        <a:xfrm>
          <a:off x="5153807" y="1331857"/>
          <a:ext cx="1429428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74B461-90D8-954A-9C2C-4CD6AA300175}">
      <dsp:nvSpPr>
        <dsp:cNvPr id="0" name=""/>
        <dsp:cNvSpPr/>
      </dsp:nvSpPr>
      <dsp:spPr>
        <a:xfrm>
          <a:off x="5294053" y="1465090"/>
          <a:ext cx="1429428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Winding</a:t>
          </a:r>
        </a:p>
      </dsp:txBody>
      <dsp:txXfrm>
        <a:off x="5317528" y="1488565"/>
        <a:ext cx="1382478" cy="75455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392152-4EF4-0243-8519-D1ACC89A8A7A}">
      <dsp:nvSpPr>
        <dsp:cNvPr id="0" name=""/>
        <dsp:cNvSpPr/>
      </dsp:nvSpPr>
      <dsp:spPr>
        <a:xfrm>
          <a:off x="2448673" y="930875"/>
          <a:ext cx="1737768" cy="4135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1794"/>
              </a:lnTo>
              <a:lnTo>
                <a:pt x="1737768" y="281794"/>
              </a:lnTo>
              <a:lnTo>
                <a:pt x="1737768" y="413509"/>
              </a:lnTo>
            </a:path>
          </a:pathLst>
        </a:custGeom>
        <a:noFill/>
        <a:ln w="3810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D438BC-ED35-E64F-AAF1-BAB7BF9084DE}">
      <dsp:nvSpPr>
        <dsp:cNvPr id="0" name=""/>
        <dsp:cNvSpPr/>
      </dsp:nvSpPr>
      <dsp:spPr>
        <a:xfrm>
          <a:off x="2402953" y="930875"/>
          <a:ext cx="91440" cy="4135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3509"/>
              </a:lnTo>
            </a:path>
          </a:pathLst>
        </a:custGeom>
        <a:noFill/>
        <a:ln w="3810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D3D31-645C-504C-9F8C-29B28DDA87F7}">
      <dsp:nvSpPr>
        <dsp:cNvPr id="0" name=""/>
        <dsp:cNvSpPr/>
      </dsp:nvSpPr>
      <dsp:spPr>
        <a:xfrm>
          <a:off x="710905" y="930875"/>
          <a:ext cx="1737768" cy="413509"/>
        </a:xfrm>
        <a:custGeom>
          <a:avLst/>
          <a:gdLst/>
          <a:ahLst/>
          <a:cxnLst/>
          <a:rect l="0" t="0" r="0" b="0"/>
          <a:pathLst>
            <a:path>
              <a:moveTo>
                <a:pt x="1737768" y="0"/>
              </a:moveTo>
              <a:lnTo>
                <a:pt x="1737768" y="281794"/>
              </a:lnTo>
              <a:lnTo>
                <a:pt x="0" y="281794"/>
              </a:lnTo>
              <a:lnTo>
                <a:pt x="0" y="413509"/>
              </a:lnTo>
            </a:path>
          </a:pathLst>
        </a:custGeom>
        <a:noFill/>
        <a:ln w="3810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F8FCB-CCD8-FE40-BBB0-38DB8837FA9A}">
      <dsp:nvSpPr>
        <dsp:cNvPr id="0" name=""/>
        <dsp:cNvSpPr/>
      </dsp:nvSpPr>
      <dsp:spPr>
        <a:xfrm>
          <a:off x="1599561" y="28025"/>
          <a:ext cx="1698224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92E581-EF51-AA45-B7EF-512070B2759E}">
      <dsp:nvSpPr>
        <dsp:cNvPr id="0" name=""/>
        <dsp:cNvSpPr/>
      </dsp:nvSpPr>
      <dsp:spPr>
        <a:xfrm>
          <a:off x="1757540" y="178105"/>
          <a:ext cx="1698224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Cable transverse load testing</a:t>
          </a:r>
        </a:p>
      </dsp:txBody>
      <dsp:txXfrm>
        <a:off x="1783984" y="204549"/>
        <a:ext cx="1645336" cy="849961"/>
      </dsp:txXfrm>
    </dsp:sp>
    <dsp:sp modelId="{339E7C66-1319-9542-92D0-8BE01522D0C7}">
      <dsp:nvSpPr>
        <dsp:cNvPr id="0" name=""/>
        <dsp:cNvSpPr/>
      </dsp:nvSpPr>
      <dsp:spPr>
        <a:xfrm>
          <a:off x="0" y="1344385"/>
          <a:ext cx="1421810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A108C6-04C6-4945-9725-A6B995A849DF}">
      <dsp:nvSpPr>
        <dsp:cNvPr id="0" name=""/>
        <dsp:cNvSpPr/>
      </dsp:nvSpPr>
      <dsp:spPr>
        <a:xfrm>
          <a:off x="157978" y="1494465"/>
          <a:ext cx="1421810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/>
            <a:t>Critical current</a:t>
          </a:r>
        </a:p>
      </dsp:txBody>
      <dsp:txXfrm>
        <a:off x="184422" y="1520909"/>
        <a:ext cx="1368922" cy="849961"/>
      </dsp:txXfrm>
    </dsp:sp>
    <dsp:sp modelId="{8D3768EB-D0FF-8C4A-902A-86E98B45A06E}">
      <dsp:nvSpPr>
        <dsp:cNvPr id="0" name=""/>
        <dsp:cNvSpPr/>
      </dsp:nvSpPr>
      <dsp:spPr>
        <a:xfrm>
          <a:off x="1737768" y="1344385"/>
          <a:ext cx="1421810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98D6AD-00EA-434D-B274-1251235A0DCD}">
      <dsp:nvSpPr>
        <dsp:cNvPr id="0" name=""/>
        <dsp:cNvSpPr/>
      </dsp:nvSpPr>
      <dsp:spPr>
        <a:xfrm>
          <a:off x="1895747" y="1494465"/>
          <a:ext cx="1421810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Transverse stiffness </a:t>
          </a:r>
          <a:r>
            <a:rPr lang="en-US" sz="1800" b="1" i="1" kern="1200" dirty="0"/>
            <a:t>d</a:t>
          </a:r>
          <a:r>
            <a:rPr lang="en-US" sz="1800" b="1" kern="1200" dirty="0"/>
            <a:t>(</a:t>
          </a:r>
          <a:r>
            <a:rPr lang="en-US" sz="1800" b="1" i="1" kern="1200" dirty="0"/>
            <a:t>F</a:t>
          </a:r>
          <a:r>
            <a:rPr lang="en-US" sz="1800" b="1" kern="1200" dirty="0"/>
            <a:t>)</a:t>
          </a:r>
          <a:endParaRPr lang="en-US" sz="1800" b="1" kern="1200" baseline="-25000" dirty="0"/>
        </a:p>
      </dsp:txBody>
      <dsp:txXfrm>
        <a:off x="1922191" y="1520909"/>
        <a:ext cx="1368922" cy="849961"/>
      </dsp:txXfrm>
    </dsp:sp>
    <dsp:sp modelId="{67F4EA1F-0C37-1A49-8EAE-B883635317E6}">
      <dsp:nvSpPr>
        <dsp:cNvPr id="0" name=""/>
        <dsp:cNvSpPr/>
      </dsp:nvSpPr>
      <dsp:spPr>
        <a:xfrm>
          <a:off x="3475536" y="1344385"/>
          <a:ext cx="1421810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7D706B-721E-E943-87F4-EDCAEDA35C60}">
      <dsp:nvSpPr>
        <dsp:cNvPr id="0" name=""/>
        <dsp:cNvSpPr/>
      </dsp:nvSpPr>
      <dsp:spPr>
        <a:xfrm>
          <a:off x="3633515" y="1494465"/>
          <a:ext cx="1421810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Inter tape contact resistance </a:t>
          </a:r>
          <a:r>
            <a:rPr lang="en-US" sz="1800" b="1" i="1" kern="1200" dirty="0" err="1"/>
            <a:t>R</a:t>
          </a:r>
          <a:r>
            <a:rPr lang="en-US" sz="1800" b="1" kern="1200" baseline="-25000" dirty="0" err="1"/>
            <a:t>c</a:t>
          </a:r>
          <a:endParaRPr lang="en-US" sz="1800" b="1" kern="1200" baseline="-25000" dirty="0"/>
        </a:p>
      </dsp:txBody>
      <dsp:txXfrm>
        <a:off x="3659959" y="1520909"/>
        <a:ext cx="1368922" cy="84996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D438BC-ED35-E64F-AAF1-BAB7BF9084DE}">
      <dsp:nvSpPr>
        <dsp:cNvPr id="0" name=""/>
        <dsp:cNvSpPr/>
      </dsp:nvSpPr>
      <dsp:spPr>
        <a:xfrm>
          <a:off x="3060566" y="924288"/>
          <a:ext cx="889194" cy="4231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8382"/>
              </a:lnTo>
              <a:lnTo>
                <a:pt x="889194" y="288382"/>
              </a:lnTo>
              <a:lnTo>
                <a:pt x="889194" y="423175"/>
              </a:lnTo>
            </a:path>
          </a:pathLst>
        </a:custGeom>
        <a:noFill/>
        <a:ln w="3810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D3D31-645C-504C-9F8C-29B28DDA87F7}">
      <dsp:nvSpPr>
        <dsp:cNvPr id="0" name=""/>
        <dsp:cNvSpPr/>
      </dsp:nvSpPr>
      <dsp:spPr>
        <a:xfrm>
          <a:off x="2171371" y="924288"/>
          <a:ext cx="889194" cy="423175"/>
        </a:xfrm>
        <a:custGeom>
          <a:avLst/>
          <a:gdLst/>
          <a:ahLst/>
          <a:cxnLst/>
          <a:rect l="0" t="0" r="0" b="0"/>
          <a:pathLst>
            <a:path>
              <a:moveTo>
                <a:pt x="889194" y="0"/>
              </a:moveTo>
              <a:lnTo>
                <a:pt x="889194" y="288382"/>
              </a:lnTo>
              <a:lnTo>
                <a:pt x="0" y="288382"/>
              </a:lnTo>
              <a:lnTo>
                <a:pt x="0" y="423175"/>
              </a:lnTo>
            </a:path>
          </a:pathLst>
        </a:custGeom>
        <a:noFill/>
        <a:ln w="3810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F8FCB-CCD8-FE40-BBB0-38DB8837FA9A}">
      <dsp:nvSpPr>
        <dsp:cNvPr id="0" name=""/>
        <dsp:cNvSpPr/>
      </dsp:nvSpPr>
      <dsp:spPr>
        <a:xfrm>
          <a:off x="2191605" y="334"/>
          <a:ext cx="1737921" cy="9239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92E581-EF51-AA45-B7EF-512070B2759E}">
      <dsp:nvSpPr>
        <dsp:cNvPr id="0" name=""/>
        <dsp:cNvSpPr/>
      </dsp:nvSpPr>
      <dsp:spPr>
        <a:xfrm>
          <a:off x="2353277" y="153922"/>
          <a:ext cx="1737921" cy="9239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FE cable model</a:t>
          </a:r>
        </a:p>
      </dsp:txBody>
      <dsp:txXfrm>
        <a:off x="2380339" y="180984"/>
        <a:ext cx="1683797" cy="869830"/>
      </dsp:txXfrm>
    </dsp:sp>
    <dsp:sp modelId="{339E7C66-1319-9542-92D0-8BE01522D0C7}">
      <dsp:nvSpPr>
        <dsp:cNvPr id="0" name=""/>
        <dsp:cNvSpPr/>
      </dsp:nvSpPr>
      <dsp:spPr>
        <a:xfrm>
          <a:off x="1443848" y="1347464"/>
          <a:ext cx="1455045" cy="9239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A108C6-04C6-4945-9725-A6B995A849DF}">
      <dsp:nvSpPr>
        <dsp:cNvPr id="0" name=""/>
        <dsp:cNvSpPr/>
      </dsp:nvSpPr>
      <dsp:spPr>
        <a:xfrm>
          <a:off x="1605520" y="1501052"/>
          <a:ext cx="1455045" cy="9239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/>
            <a:t>Materials</a:t>
          </a:r>
        </a:p>
      </dsp:txBody>
      <dsp:txXfrm>
        <a:off x="1632582" y="1528114"/>
        <a:ext cx="1400921" cy="869830"/>
      </dsp:txXfrm>
    </dsp:sp>
    <dsp:sp modelId="{8D3768EB-D0FF-8C4A-902A-86E98B45A06E}">
      <dsp:nvSpPr>
        <dsp:cNvPr id="0" name=""/>
        <dsp:cNvSpPr/>
      </dsp:nvSpPr>
      <dsp:spPr>
        <a:xfrm>
          <a:off x="3222237" y="1347464"/>
          <a:ext cx="1455045" cy="9239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98D6AD-00EA-434D-B274-1251235A0DCD}">
      <dsp:nvSpPr>
        <dsp:cNvPr id="0" name=""/>
        <dsp:cNvSpPr/>
      </dsp:nvSpPr>
      <dsp:spPr>
        <a:xfrm>
          <a:off x="3383909" y="1501052"/>
          <a:ext cx="1455045" cy="9239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Design</a:t>
          </a:r>
          <a:endParaRPr lang="en-US" sz="1800" b="1" kern="1200" baseline="-25000" dirty="0"/>
        </a:p>
      </dsp:txBody>
      <dsp:txXfrm>
        <a:off x="3410971" y="1528114"/>
        <a:ext cx="1400921" cy="8698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4638B-2D6F-4C4F-939C-FC330E801D1E}" type="datetimeFigureOut">
              <a:rPr lang="en-US" smtClean="0"/>
              <a:t>6/27/25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5BCA26-829C-8243-912E-1CB9E244488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064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7A2E1-0EF5-4F6C-A697-A12883C24FF3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3393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7A2E1-0EF5-4F6C-A697-A12883C24FF3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69621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7A2E1-0EF5-4F6C-A697-A12883C24FF3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6747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44AA28-37E1-3337-9391-BE513DE373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DC47AF9-E581-B801-0DF1-A12011AF02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4F7577-B78C-768A-2475-F5599C4617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10CE01-94F1-6FA9-2469-1C67A04155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7A2E1-0EF5-4F6C-A697-A12883C24FF3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99166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7A2E1-0EF5-4F6C-A697-A12883C24FF3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7763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82AA7-F4C2-CFE8-0017-1E054F79B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A97F9A-F256-6D82-8DF3-A4E2FD7722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5BCD80-3A35-D34E-7820-7EAB30FE1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E688-54CA-C04A-9D9A-610889D722E6}" type="datetimeFigureOut">
              <a:rPr lang="en-IT" smtClean="0"/>
              <a:t>6/27/25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874F4C-0209-E5F5-CB03-3AB7AE54C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2848F7-1BDC-6D0E-8D91-1646A515C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89006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BBC0E-F7AF-E78A-48AD-0E106593B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F30AF1-235A-418F-84DC-3D283A2C0E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F41F9C-E31E-DE71-E24A-DDC2C3E81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E688-54CA-C04A-9D9A-610889D722E6}" type="datetimeFigureOut">
              <a:rPr lang="en-IT" smtClean="0"/>
              <a:t>6/27/25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393874-FDFE-439C-E002-49A5798D2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28314-7987-91BE-87AA-0CFC1EC62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968358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551B78-BE29-7293-1C7E-BB34551FA3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3B79A2-4406-EDA6-A722-376B5BDB66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DD753-C87A-0610-6F3F-90A92235A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E688-54CA-C04A-9D9A-610889D722E6}" type="datetimeFigureOut">
              <a:rPr lang="en-IT" smtClean="0"/>
              <a:t>6/27/25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7BD274-DAA7-0753-C47A-DCA739889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971D5D-E866-65A7-29C7-599E4DB1E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814483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 met fot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60730" y="1868091"/>
            <a:ext cx="5444887" cy="1200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6" name="Text Placeholder 23"/>
          <p:cNvSpPr>
            <a:spLocks noGrp="1"/>
          </p:cNvSpPr>
          <p:nvPr>
            <p:ph type="body" sz="quarter" idx="14" hasCustomPrompt="1"/>
          </p:nvPr>
        </p:nvSpPr>
        <p:spPr>
          <a:xfrm>
            <a:off x="681842" y="2035951"/>
            <a:ext cx="5323775" cy="5949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600" cap="all" baseline="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TYP HIER UNIVERSITY </a:t>
            </a:r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15" hasCustomPrompt="1"/>
          </p:nvPr>
        </p:nvSpPr>
        <p:spPr>
          <a:xfrm>
            <a:off x="690866" y="2413242"/>
            <a:ext cx="658665" cy="5949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600" cap="all" baseline="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OF</a:t>
            </a:r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372654" y="2409297"/>
            <a:ext cx="4632963" cy="5949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600" b="1" cap="all" baseline="0">
                <a:solidFill>
                  <a:srgbClr val="0079BD"/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TYP HIER SUBTITEL</a:t>
            </a:r>
          </a:p>
        </p:txBody>
      </p:sp>
    </p:spTree>
    <p:extLst>
      <p:ext uri="{BB962C8B-B14F-4D97-AF65-F5344CB8AC3E}">
        <p14:creationId xmlns:p14="http://schemas.microsoft.com/office/powerpoint/2010/main" val="478673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10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 nodePh="1">
                  <p:stCondLst>
                    <p:cond delay="10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44269-8509-FE7D-3283-990728DE8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EF7D4F-F976-AB62-0085-B12B33C052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EFBE69-66A1-5C0E-1047-595D28AA6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E688-54CA-C04A-9D9A-610889D722E6}" type="datetimeFigureOut">
              <a:rPr lang="en-IT" smtClean="0"/>
              <a:t>6/27/25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9099D1-A1DD-857F-08DC-C963615E6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71CFDB-6BEC-19D0-B43A-4D415ACCA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198110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52917-007C-6B48-BF87-04D08ECEA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45DB5F-C6E1-5425-36BB-332806CCE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442D20-3DC4-D625-8638-ADD5719A9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E688-54CA-C04A-9D9A-610889D722E6}" type="datetimeFigureOut">
              <a:rPr lang="en-IT" smtClean="0"/>
              <a:t>6/27/25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2EEDE-C4DD-89CA-3D40-551376E0E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FE75E9-56B7-4B32-55FF-AD464C44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145140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A5ECA-1BB5-ACFD-8CDF-A6A61EF0A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51576-D7CC-1CF6-203B-74B8B2F744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4D5968-51E9-C622-7F44-284F0435AD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4A7266-4439-430A-728E-D19E39F0C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E688-54CA-C04A-9D9A-610889D722E6}" type="datetimeFigureOut">
              <a:rPr lang="en-IT" smtClean="0"/>
              <a:t>6/27/25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15303E-787D-CE77-8503-690E5041D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3D9B5A-7CC6-1DC6-63B8-BEF3E0A79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831130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047AE-E022-6172-4C14-BF1B347CD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77786F-F589-C552-B82D-63001EC36A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007044-C5F2-CE6C-F815-502FA13FC4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E7B913-3DCC-D5EC-76AA-1F7A7044C7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0B6FE0-B1AE-C20D-FBA7-6863311555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0E8CAB-B7DD-9DA9-65E7-9F67E92F4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E688-54CA-C04A-9D9A-610889D722E6}" type="datetimeFigureOut">
              <a:rPr lang="en-IT" smtClean="0"/>
              <a:t>6/27/25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917038-C9FD-4B6C-97D2-D2211DE35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9FD587-B464-5572-1E16-C939F7E6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32698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9182A-7E41-E1E5-3ED2-7D4C3C675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04853E-70A8-5828-1FB3-7EF2F411D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E688-54CA-C04A-9D9A-610889D722E6}" type="datetimeFigureOut">
              <a:rPr lang="en-IT" smtClean="0"/>
              <a:t>6/27/25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FFB632-A9C9-B2BC-B215-54776C99D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7E4B65-FA8C-BA8F-66A8-D4F122169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42631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DB5546-E738-6045-0113-A653110E1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E688-54CA-C04A-9D9A-610889D722E6}" type="datetimeFigureOut">
              <a:rPr lang="en-IT" smtClean="0"/>
              <a:t>6/27/25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D9910E-C05C-7E4B-9A02-B21A6F1FB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B3F073-17E4-E99F-90C3-8B5BB248F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529794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8F753-04DE-B2CD-2163-B674B612B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4F08E-9446-D4D0-3A8F-98C3323B55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EE80E2-E27F-1423-7CB1-45EAF7E9DE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D11454-4CC8-4BC1-D910-781EB0D43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E688-54CA-C04A-9D9A-610889D722E6}" type="datetimeFigureOut">
              <a:rPr lang="en-IT" smtClean="0"/>
              <a:t>6/27/25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BBD47E-2269-8723-11A5-969BA703A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162ED6-E602-84C9-85F7-C9ACE6A45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202144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04A7E-3E00-D619-DEEF-5A0EEC412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A5E0CA-CC54-F72B-D9DD-620917ECCE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DCE7D0-D68F-B4E8-E815-C4794194A4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F4922-3E44-20D6-4537-6F4ACF961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E688-54CA-C04A-9D9A-610889D722E6}" type="datetimeFigureOut">
              <a:rPr lang="en-IT" smtClean="0"/>
              <a:t>6/27/25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A582FD-2BBF-9658-09C3-E5F319623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35E6F7-3838-63F1-7770-07473EBEE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800954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AF2E2D-8CB4-B5AF-BA6E-6C6BAC0B9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7EF316-0105-DE4E-1DC1-CE19CF7EC6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72F1BF-0B1F-FD23-38A7-68444DFB14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1E688-54CA-C04A-9D9A-610889D722E6}" type="datetimeFigureOut">
              <a:rPr lang="en-IT" smtClean="0"/>
              <a:t>6/27/25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D9BD4F-08B2-32C3-F670-867A961A12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F72D20-0271-C14F-CD89-C0346A30D1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69092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tiff"/><Relationship Id="rId3" Type="http://schemas.openxmlformats.org/officeDocument/2006/relationships/image" Target="../media/image17.png"/><Relationship Id="rId7" Type="http://schemas.openxmlformats.org/officeDocument/2006/relationships/hyperlink" Target="mailto:Ic@77K,Self-field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10" Type="http://schemas.openxmlformats.org/officeDocument/2006/relationships/image" Target="../media/image60.png"/><Relationship Id="rId4" Type="http://schemas.openxmlformats.org/officeDocument/2006/relationships/image" Target="../media/image55.png"/><Relationship Id="rId9" Type="http://schemas.openxmlformats.org/officeDocument/2006/relationships/image" Target="../media/image5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17.png"/><Relationship Id="rId7" Type="http://schemas.openxmlformats.org/officeDocument/2006/relationships/image" Target="../media/image64.png"/><Relationship Id="rId12" Type="http://schemas.openxmlformats.org/officeDocument/2006/relationships/image" Target="../media/image6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3.png"/><Relationship Id="rId11" Type="http://schemas.openxmlformats.org/officeDocument/2006/relationships/image" Target="../media/image68.jpeg"/><Relationship Id="rId5" Type="http://schemas.openxmlformats.org/officeDocument/2006/relationships/image" Target="../media/image62.png"/><Relationship Id="rId10" Type="http://schemas.openxmlformats.org/officeDocument/2006/relationships/image" Target="../media/image67.jpeg"/><Relationship Id="rId4" Type="http://schemas.openxmlformats.org/officeDocument/2006/relationships/image" Target="../media/image61.jpeg"/><Relationship Id="rId9" Type="http://schemas.openxmlformats.org/officeDocument/2006/relationships/image" Target="../media/image6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17.png"/><Relationship Id="rId7" Type="http://schemas.openxmlformats.org/officeDocument/2006/relationships/image" Target="../media/image7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2.jpeg"/><Relationship Id="rId5" Type="http://schemas.openxmlformats.org/officeDocument/2006/relationships/image" Target="../media/image71.png"/><Relationship Id="rId10" Type="http://schemas.openxmlformats.org/officeDocument/2006/relationships/image" Target="../media/image76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13" Type="http://schemas.openxmlformats.org/officeDocument/2006/relationships/diagramData" Target="../diagrams/data9.xml"/><Relationship Id="rId18" Type="http://schemas.openxmlformats.org/officeDocument/2006/relationships/image" Target="../media/image22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17" Type="http://schemas.microsoft.com/office/2007/relationships/diagramDrawing" Target="../diagrams/drawing9.xml"/><Relationship Id="rId2" Type="http://schemas.openxmlformats.org/officeDocument/2006/relationships/image" Target="../media/image17.png"/><Relationship Id="rId16" Type="http://schemas.openxmlformats.org/officeDocument/2006/relationships/diagramColors" Target="../diagrams/colors9.xm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5" Type="http://schemas.openxmlformats.org/officeDocument/2006/relationships/diagramQuickStyle" Target="../diagrams/quickStyle9.xml"/><Relationship Id="rId10" Type="http://schemas.openxmlformats.org/officeDocument/2006/relationships/diagramQuickStyle" Target="../diagrams/quickStyle8.xml"/><Relationship Id="rId19" Type="http://schemas.openxmlformats.org/officeDocument/2006/relationships/image" Target="../media/image23.jpeg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Relationship Id="rId14" Type="http://schemas.openxmlformats.org/officeDocument/2006/relationships/diagramLayout" Target="../diagrams/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13" Type="http://schemas.openxmlformats.org/officeDocument/2006/relationships/image" Target="../media/image91.pn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12" Type="http://schemas.openxmlformats.org/officeDocument/2006/relationships/image" Target="../media/image9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11" Type="http://schemas.openxmlformats.org/officeDocument/2006/relationships/image" Target="../media/image89.png"/><Relationship Id="rId5" Type="http://schemas.openxmlformats.org/officeDocument/2006/relationships/image" Target="../media/image84.png"/><Relationship Id="rId10" Type="http://schemas.openxmlformats.org/officeDocument/2006/relationships/image" Target="../media/image88.png"/><Relationship Id="rId4" Type="http://schemas.openxmlformats.org/officeDocument/2006/relationships/image" Target="../media/image83.png"/><Relationship Id="rId9" Type="http://schemas.openxmlformats.org/officeDocument/2006/relationships/image" Target="../media/image60.png"/><Relationship Id="rId14" Type="http://schemas.openxmlformats.org/officeDocument/2006/relationships/image" Target="../media/image9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7" Type="http://schemas.openxmlformats.org/officeDocument/2006/relationships/image" Target="../media/image3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7" Type="http://schemas.openxmlformats.org/officeDocument/2006/relationships/image" Target="../media/image2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image" Target="../media/image2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17.png"/><Relationship Id="rId16" Type="http://schemas.openxmlformats.org/officeDocument/2006/relationships/diagramColors" Target="../diagrams/colors3.xm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image" Target="../media/image23.jpeg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29.svg"/><Relationship Id="rId12" Type="http://schemas.openxmlformats.org/officeDocument/2006/relationships/image" Target="../media/image34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jpe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diagramData" Target="../diagrams/data6.xml"/><Relationship Id="rId18" Type="http://schemas.openxmlformats.org/officeDocument/2006/relationships/image" Target="../media/image22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17" Type="http://schemas.microsoft.com/office/2007/relationships/diagramDrawing" Target="../diagrams/drawing6.xml"/><Relationship Id="rId2" Type="http://schemas.openxmlformats.org/officeDocument/2006/relationships/image" Target="../media/image17.png"/><Relationship Id="rId16" Type="http://schemas.openxmlformats.org/officeDocument/2006/relationships/diagramColors" Target="../diagrams/colors6.xm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5.xml"/><Relationship Id="rId19" Type="http://schemas.openxmlformats.org/officeDocument/2006/relationships/image" Target="../media/image23.jpeg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Relationship Id="rId14" Type="http://schemas.openxmlformats.org/officeDocument/2006/relationships/diagramLayout" Target="../diagrams/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17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17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7C7F50E-967C-07E6-0F0F-56ED049B43F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153" y="335748"/>
            <a:ext cx="7190655" cy="25963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F77417-02D1-EF5C-F998-B1B1BE1ACF4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29" y="630419"/>
            <a:ext cx="7177436" cy="25963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4A9DE-A076-903E-50B4-0FFA482C037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93617">
            <a:off x="12116568" y="440885"/>
            <a:ext cx="244211" cy="1700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1339F4-1F93-4E87-765B-A55AEC72299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93617">
            <a:off x="10689214" y="-157913"/>
            <a:ext cx="131673" cy="1492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3C4E940-B6C5-1D8F-8127-E0B34D7E132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93617">
            <a:off x="11622493" y="73809"/>
            <a:ext cx="482800" cy="2106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A6DAC9-CCCB-3B68-7681-2E714082081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93617">
            <a:off x="11997806" y="1197012"/>
            <a:ext cx="232621" cy="2502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88D834-1D40-D664-CFC2-9EC0020A003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74352">
            <a:off x="11058449" y="701312"/>
            <a:ext cx="625748" cy="4601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B626B69-0D11-7A62-2CAF-0EA2EC1E8EB8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93617">
            <a:off x="7580533" y="-845638"/>
            <a:ext cx="1022657" cy="12685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F80F330-0D90-F101-04FA-CD4502BA9B97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93617">
            <a:off x="8612393" y="1521364"/>
            <a:ext cx="258956" cy="27653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C7057B4-91F8-DFAD-B3B5-D6C2FDD14DDE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93617">
            <a:off x="8780381" y="535306"/>
            <a:ext cx="2238436" cy="16460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B3F62B3-E9FA-17CE-AEDA-5CB380DE4ADD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902924">
            <a:off x="6813424" y="5867754"/>
            <a:ext cx="1315496" cy="130338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9581F97-3B00-B483-CA03-CB4AF01E9AD5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606488">
            <a:off x="10685286" y="4901588"/>
            <a:ext cx="1070865" cy="10612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DF6CBFD-41DC-9E59-8CFE-2FA144A6B309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871295">
            <a:off x="753711" y="3967142"/>
            <a:ext cx="2462975" cy="244077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DF3E0F1-A152-1993-48D6-2BFEC0D67461}"/>
              </a:ext>
            </a:extLst>
          </p:cNvPr>
          <p:cNvSpPr txBox="1"/>
          <p:nvPr/>
        </p:nvSpPr>
        <p:spPr>
          <a:xfrm>
            <a:off x="18058" y="0"/>
            <a:ext cx="62213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8" name="Rectangle 9">
            <a:extLst>
              <a:ext uri="{FF2B5EF4-FFF2-40B4-BE49-F238E27FC236}">
                <a16:creationId xmlns:a16="http://schemas.microsoft.com/office/drawing/2014/main" id="{27B9C479-EBC3-829D-BBEF-7A76F02D3F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7128" y="1824588"/>
            <a:ext cx="9169719" cy="196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60955" rIns="0" bIns="60955">
            <a:spAutoFit/>
          </a:bodyPr>
          <a:lstStyle/>
          <a:p>
            <a:pPr algn="ctr"/>
            <a:r>
              <a:rPr lang="en-AU" sz="4000" b="1" dirty="0">
                <a:solidFill>
                  <a:schemeClr val="bg1"/>
                </a:solidFill>
                <a:cs typeface="Arial Narrow" panose="020B0604020202020204" pitchFamily="34" charset="0"/>
              </a:rPr>
              <a:t>Measurement and FE modelling critical transverse loading limits of REBCO round cables for fusion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209A08E-7F42-AB2F-6F7C-4A4404F08F06}"/>
              </a:ext>
            </a:extLst>
          </p:cNvPr>
          <p:cNvSpPr/>
          <p:nvPr/>
        </p:nvSpPr>
        <p:spPr>
          <a:xfrm>
            <a:off x="3485544" y="3744653"/>
            <a:ext cx="7981242" cy="861692"/>
          </a:xfrm>
          <a:prstGeom prst="rect">
            <a:avLst/>
          </a:prstGeom>
          <a:noFill/>
        </p:spPr>
        <p:txBody>
          <a:bodyPr wrap="square" lIns="121837" tIns="60919" rIns="121837" bIns="60919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A. Nijhuis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1,3 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,G. Anniballi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1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J. Rietberg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1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N. van Dusschoten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1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V.J. Ellenbroek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1,2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R. Lübkemann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3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J. Leferink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3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C. Soyarslan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2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A.H. van den Boogaard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2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J.D. Weiss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4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K. Radcliff 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4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D.C. van der Laan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4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H. Jin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5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C. Zhou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1,5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W. Yu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5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J.G. Qin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5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E. Garibaldi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6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M. Breschi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B5C082-40D2-1D15-466F-D618401D03DA}"/>
              </a:ext>
            </a:extLst>
          </p:cNvPr>
          <p:cNvSpPr txBox="1"/>
          <p:nvPr/>
        </p:nvSpPr>
        <p:spPr>
          <a:xfrm>
            <a:off x="4023647" y="4755143"/>
            <a:ext cx="603417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1</a:t>
            </a:r>
            <a:r>
              <a:rPr lang="en-US" sz="1200" i="1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 University of Twente, Faculty of Science &amp; Technology, Enschede, The Netherlands</a:t>
            </a:r>
            <a:endParaRPr lang="en-US" sz="1200" dirty="0">
              <a:solidFill>
                <a:schemeClr val="bg1"/>
              </a:solidFill>
              <a:effectLst/>
              <a:ea typeface="Times New Roman" panose="02020603050405020304" pitchFamily="18" charset="0"/>
            </a:endParaRPr>
          </a:p>
          <a:p>
            <a:r>
              <a:rPr lang="en-US" sz="1200" i="1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2</a:t>
            </a:r>
            <a:r>
              <a:rPr lang="en-US" sz="1200" i="1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 University of Twente, Faculty of Engineering Technology, Enschede, The Netherlands</a:t>
            </a:r>
            <a:endParaRPr lang="en-US" sz="1200" dirty="0">
              <a:solidFill>
                <a:schemeClr val="bg1"/>
              </a:solidFill>
              <a:effectLst/>
              <a:ea typeface="Times New Roman" panose="02020603050405020304" pitchFamily="18" charset="0"/>
            </a:endParaRPr>
          </a:p>
          <a:p>
            <a:r>
              <a:rPr lang="en-US" sz="1200" i="1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3</a:t>
            </a:r>
            <a:r>
              <a:rPr lang="en-US" sz="1200" i="1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 Foundation </a:t>
            </a:r>
            <a:r>
              <a:rPr lang="en-US" sz="1200" i="1" dirty="0" err="1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SuperACT</a:t>
            </a:r>
            <a:r>
              <a:rPr lang="en-US" sz="1200" i="1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Hengelo, The Netherlands</a:t>
            </a:r>
          </a:p>
          <a:p>
            <a:r>
              <a:rPr lang="en-US" sz="1200" i="1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4</a:t>
            </a:r>
            <a:r>
              <a:rPr lang="en-US" sz="1200" i="1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 Advanced Conductor Technologies, Boulder, CO &amp; University of Colorado, Boulder, CO, USA</a:t>
            </a:r>
            <a:endParaRPr lang="en-US" sz="1200" dirty="0">
              <a:solidFill>
                <a:schemeClr val="bg1"/>
              </a:solidFill>
              <a:effectLst/>
              <a:ea typeface="Times New Roman" panose="02020603050405020304" pitchFamily="18" charset="0"/>
            </a:endParaRPr>
          </a:p>
          <a:p>
            <a:r>
              <a:rPr lang="en-US" sz="1200" i="1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5</a:t>
            </a:r>
            <a:r>
              <a:rPr lang="en-US" sz="1200" i="1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 Institute of Plasma Physics, Chinese Academy of Sciences, China</a:t>
            </a:r>
            <a:endParaRPr lang="en-US" sz="1200" dirty="0">
              <a:solidFill>
                <a:schemeClr val="bg1"/>
              </a:solidFill>
              <a:effectLst/>
              <a:ea typeface="Times New Roman" panose="02020603050405020304" pitchFamily="18" charset="0"/>
            </a:endParaRPr>
          </a:p>
          <a:p>
            <a:r>
              <a:rPr lang="en-US" sz="1200" i="1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6</a:t>
            </a:r>
            <a:r>
              <a:rPr lang="en-US" sz="1200" i="1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1200" i="1" dirty="0">
                <a:solidFill>
                  <a:schemeClr val="bg1"/>
                </a:solidFill>
                <a:ea typeface="Times New Roman" panose="02020603050405020304" pitchFamily="18" charset="0"/>
              </a:rPr>
              <a:t>University of Bologna, Bologna, Italy</a:t>
            </a:r>
          </a:p>
        </p:txBody>
      </p:sp>
      <p:pic>
        <p:nvPicPr>
          <p:cNvPr id="2" name="Picture 4" descr="Our Institutes----Hefei Institutes of Physical Science, The Chinese Academy  of Sciences">
            <a:extLst>
              <a:ext uri="{FF2B5EF4-FFF2-40B4-BE49-F238E27FC236}">
                <a16:creationId xmlns:a16="http://schemas.microsoft.com/office/drawing/2014/main" id="{07E02CE3-DB40-59B3-D5F8-68A5B90AD8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663" y="6249369"/>
            <a:ext cx="558186" cy="48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67CD84B-15E8-8A2A-F684-2309CC4DDF99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4466" y="6249200"/>
            <a:ext cx="2332351" cy="490158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CA003AA7-52CC-E89E-6FBB-A549B50587AC}"/>
              </a:ext>
            </a:extLst>
          </p:cNvPr>
          <p:cNvSpPr txBox="1">
            <a:spLocks/>
          </p:cNvSpPr>
          <p:nvPr/>
        </p:nvSpPr>
        <p:spPr>
          <a:xfrm>
            <a:off x="659396" y="6249200"/>
            <a:ext cx="1431575" cy="48240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txBody>
          <a:bodyPr vert="horz" lIns="57592" tIns="28797" rIns="57592" bIns="28797" rtlCol="0" anchor="ctr">
            <a:noAutofit/>
          </a:bodyPr>
          <a:lstStyle>
            <a:lvl1pPr algn="l" defTabSz="76788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  <a:latin typeface="+mn-lt"/>
              </a:rPr>
              <a:t>ASIPP</a:t>
            </a:r>
            <a:endParaRPr lang="nl-NL" sz="40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3" name="Picture 2" descr="EUROfusion - Realising Fusion Energy">
            <a:extLst>
              <a:ext uri="{FF2B5EF4-FFF2-40B4-BE49-F238E27FC236}">
                <a16:creationId xmlns:a16="http://schemas.microsoft.com/office/drawing/2014/main" id="{6C818422-90ED-2A9D-D123-032C5474CE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0536" y="6241445"/>
            <a:ext cx="2044475" cy="4901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CFE648E-480B-1479-AD07-948F8BBFB615}"/>
              </a:ext>
            </a:extLst>
          </p:cNvPr>
          <p:cNvSpPr txBox="1"/>
          <p:nvPr/>
        </p:nvSpPr>
        <p:spPr>
          <a:xfrm>
            <a:off x="10007534" y="6476716"/>
            <a:ext cx="21526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MT29 Boston July 2025</a:t>
            </a:r>
          </a:p>
        </p:txBody>
      </p:sp>
    </p:spTree>
    <p:extLst>
      <p:ext uri="{BB962C8B-B14F-4D97-AF65-F5344CB8AC3E}">
        <p14:creationId xmlns:p14="http://schemas.microsoft.com/office/powerpoint/2010/main" val="308969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accel="4000" decel="9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8" presetClass="emph" presetSubtype="0" accel="36000" decel="6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" presetClass="entr" presetSubtype="2" accel="4000" decel="94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8" presetClass="emph" presetSubtype="0" accel="36000" decel="64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5400000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2" presetClass="entr" presetSubtype="2" accel="4000" decel="94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accel="36000" decel="64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5400000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2" presetClass="entr" presetSubtype="2" accel="4000" decel="94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8" presetClass="emph" presetSubtype="0" accel="36000" decel="64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5400000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2" presetClass="entr" presetSubtype="2" accel="4000" decel="94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8" presetClass="emph" presetSubtype="0" accel="36000" decel="64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5400000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2" presetClass="entr" presetSubtype="9" accel="4000" decel="94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8" presetClass="emph" presetSubtype="0" accel="36000" decel="64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5400000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2" presetClass="entr" presetSubtype="6" accel="4000" decel="94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8" presetClass="emph" presetSubtype="0" accel="36000" decel="64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5400000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2" presetClass="entr" presetSubtype="2" accel="4000" decel="94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8" presetClass="emph" presetSubtype="0" accel="36000" decel="64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Rot by="5400000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2" presetClass="entr" presetSubtype="4" accel="4000" decel="9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8" presetClass="emph" presetSubtype="0" accel="36000" decel="6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2" presetClass="entr" presetSubtype="2" accel="4000" decel="94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8" presetClass="emph" presetSubtype="0" accel="36000" decel="64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5400000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2" presetClass="entr" presetSubtype="12" accel="4000" decel="94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8" presetClass="emph" presetSubtype="0" accel="36000" decel="64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5400000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201556" y="-3396740"/>
            <a:ext cx="7106002" cy="1365148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C62981B-116B-CE6F-FB38-11DAF71393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311285" y="-3220097"/>
            <a:ext cx="7106002" cy="136514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0A72EC8-1D8A-5607-C307-C11733A734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1991" y="779105"/>
            <a:ext cx="4239810" cy="282653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B096412-B365-AFBD-751D-BEB0577899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1990" y="3699053"/>
            <a:ext cx="4239809" cy="2826539"/>
          </a:xfrm>
          <a:prstGeom prst="rect">
            <a:avLst/>
          </a:prstGeom>
        </p:spPr>
      </p:pic>
      <p:pic>
        <p:nvPicPr>
          <p:cNvPr id="5" name="Immagine 4" descr="Immagine che contiene testo, schermata, diagramma, Carattere&#10;&#10;Descrizione generata automaticamente">
            <a:extLst>
              <a:ext uri="{FF2B5EF4-FFF2-40B4-BE49-F238E27FC236}">
                <a16:creationId xmlns:a16="http://schemas.microsoft.com/office/drawing/2014/main" id="{544D42AF-FFCE-2A6A-C7E0-D775ABEC2B5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51696" y="779105"/>
            <a:ext cx="4020335" cy="2836536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0" y="335"/>
            <a:ext cx="12192000" cy="594906"/>
          </a:xfrm>
        </p:spPr>
        <p:txBody>
          <a:bodyPr/>
          <a:lstStyle/>
          <a:p>
            <a:r>
              <a:rPr lang="en-US" sz="5400" b="1" cap="none" dirty="0">
                <a:latin typeface="+mn-lt"/>
              </a:rPr>
              <a:t>Twente Press ASIPP sample #1 &amp; #3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DFD4B4D-BE6F-53A4-1519-492AEF031DB3}"/>
              </a:ext>
            </a:extLst>
          </p:cNvPr>
          <p:cNvSpPr/>
          <p:nvPr/>
        </p:nvSpPr>
        <p:spPr>
          <a:xfrm>
            <a:off x="3501736" y="3840223"/>
            <a:ext cx="432025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ASIPP sample #3, degradation for </a:t>
            </a:r>
          </a:p>
          <a:p>
            <a:r>
              <a:rPr lang="en-US" dirty="0">
                <a:solidFill>
                  <a:schemeClr val="bg1"/>
                </a:solidFill>
              </a:rPr>
              <a:t>spiral at 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210 </a:t>
            </a:r>
            <a:r>
              <a:rPr lang="en-US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kN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/m (x6=1,260 </a:t>
            </a:r>
            <a:r>
              <a:rPr lang="en-US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kN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/m)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r>
              <a:rPr lang="en-US" dirty="0">
                <a:solidFill>
                  <a:schemeClr val="bg1"/>
                </a:solidFill>
              </a:rPr>
              <a:t>solid core 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450 </a:t>
            </a:r>
            <a:r>
              <a:rPr lang="en-US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kN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/m (x6=2,700 </a:t>
            </a:r>
            <a:r>
              <a:rPr lang="en-US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kN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/m).</a:t>
            </a:r>
          </a:p>
          <a:p>
            <a:r>
              <a:rPr lang="en-US" dirty="0">
                <a:solidFill>
                  <a:schemeClr val="bg1"/>
                </a:solidFill>
              </a:rPr>
              <a:t>ACT samples 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~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90 </a:t>
            </a:r>
            <a:r>
              <a:rPr lang="en-US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kN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/m &lt; (x6=540 </a:t>
            </a:r>
            <a:r>
              <a:rPr lang="en-US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kN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/m)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Main difference with ATC samples: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radius Cu profile matches to cable.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no plastic tube around cable.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cable 1,000 </a:t>
            </a:r>
            <a:r>
              <a:rPr lang="en-US" dirty="0" err="1">
                <a:solidFill>
                  <a:schemeClr val="bg1"/>
                </a:solidFill>
              </a:rPr>
              <a:t>kN</a:t>
            </a:r>
            <a:r>
              <a:rPr lang="en-US" dirty="0">
                <a:solidFill>
                  <a:schemeClr val="bg1"/>
                </a:solidFill>
              </a:rPr>
              <a:t>/m ~ tape 200 MPa (</a:t>
            </a:r>
            <a:r>
              <a:rPr lang="en-US" dirty="0" err="1">
                <a:solidFill>
                  <a:schemeClr val="bg1"/>
                </a:solidFill>
                <a:latin typeface="Symbol" pitchFamily="2" charset="2"/>
              </a:rPr>
              <a:t>s</a:t>
            </a:r>
            <a:r>
              <a:rPr lang="en-US" baseline="-25000" dirty="0" err="1">
                <a:solidFill>
                  <a:schemeClr val="bg1"/>
                </a:solidFill>
              </a:rPr>
              <a:t>trans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11194B-FCA4-68CC-D44D-C2101557A14E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0" name="Slide Number Placeholder 44">
            <a:extLst>
              <a:ext uri="{FF2B5EF4-FFF2-40B4-BE49-F238E27FC236}">
                <a16:creationId xmlns:a16="http://schemas.microsoft.com/office/drawing/2014/main" id="{E0CA7EE6-43CA-9336-D464-E1B14A72F67D}"/>
              </a:ext>
            </a:extLst>
          </p:cNvPr>
          <p:cNvSpPr txBox="1">
            <a:spLocks/>
          </p:cNvSpPr>
          <p:nvPr/>
        </p:nvSpPr>
        <p:spPr>
          <a:xfrm>
            <a:off x="11693798" y="6463030"/>
            <a:ext cx="498201" cy="365125"/>
          </a:xfrm>
          <a:prstGeom prst="rect">
            <a:avLst/>
          </a:prstGeom>
        </p:spPr>
        <p:txBody>
          <a:bodyPr/>
          <a:lstStyle>
            <a:defPPr>
              <a:defRPr lang="en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CD3593-5731-41EF-B15F-B27141419D0D}" type="slidenum">
              <a:rPr lang="nl-NL" sz="1867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10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D680EDB-BA21-50D6-B0FC-878FD6FFE1B2}"/>
              </a:ext>
            </a:extLst>
          </p:cNvPr>
          <p:cNvSpPr txBox="1"/>
          <p:nvPr/>
        </p:nvSpPr>
        <p:spPr>
          <a:xfrm>
            <a:off x="9620241" y="1782748"/>
            <a:ext cx="1614753" cy="52322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 cap="none" dirty="0">
                <a:latin typeface="+mn-lt"/>
              </a:rPr>
              <a:t>ASIPP sample #3</a:t>
            </a:r>
          </a:p>
          <a:p>
            <a:pPr algn="ctr"/>
            <a:r>
              <a:rPr lang="en-US" sz="1400" b="1" dirty="0"/>
              <a:t>Spiral core</a:t>
            </a:r>
            <a:endParaRPr lang="en-US" sz="1400" dirty="0"/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F2DF034A-58ED-2A61-8364-6A9171138F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931761"/>
              </p:ext>
            </p:extLst>
          </p:nvPr>
        </p:nvGraphicFramePr>
        <p:xfrm>
          <a:off x="138550" y="771884"/>
          <a:ext cx="3313212" cy="33242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5008">
                  <a:extLst>
                    <a:ext uri="{9D8B030D-6E8A-4147-A177-3AD203B41FA5}">
                      <a16:colId xmlns:a16="http://schemas.microsoft.com/office/drawing/2014/main" val="1037990541"/>
                    </a:ext>
                  </a:extLst>
                </a:gridCol>
                <a:gridCol w="1132609">
                  <a:extLst>
                    <a:ext uri="{9D8B030D-6E8A-4147-A177-3AD203B41FA5}">
                      <a16:colId xmlns:a16="http://schemas.microsoft.com/office/drawing/2014/main" val="2354981281"/>
                    </a:ext>
                  </a:extLst>
                </a:gridCol>
                <a:gridCol w="1045595">
                  <a:extLst>
                    <a:ext uri="{9D8B030D-6E8A-4147-A177-3AD203B41FA5}">
                      <a16:colId xmlns:a16="http://schemas.microsoft.com/office/drawing/2014/main" val="2185698924"/>
                    </a:ext>
                  </a:extLst>
                </a:gridCol>
              </a:tblGrid>
              <a:tr h="2159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Main parameters ASIPP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375894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ASIPP Sultan #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#3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#1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808538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tape supplier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Fujikura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SSTC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919364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Core OD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4.0 mm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4.6 mm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85733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SC tape layer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16</a:t>
                      </a:r>
                      <a:endParaRPr lang="en-N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22</a:t>
                      </a:r>
                      <a:endParaRPr lang="en-N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063989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tape No. layer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2x3 Cu+ SC(2x4+3x8+4x4)+4x2 Cu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SC(2x4+3x7+ 4x11)+4x1 Cu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00098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tape No.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48</a:t>
                      </a:r>
                      <a:endParaRPr lang="en-N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73</a:t>
                      </a:r>
                      <a:endParaRPr lang="en-N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814199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winding angle 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33.5-49°</a:t>
                      </a:r>
                      <a:endParaRPr lang="en-N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36.5-56</a:t>
                      </a:r>
                      <a:r>
                        <a:rPr lang="en-NL" sz="14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°</a:t>
                      </a:r>
                      <a:endParaRPr lang="en-N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820482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gap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~0.6 mm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0.4 mm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34072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OD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~8.6 mm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9.6 mm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684468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width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 mm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4 mm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261026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thickness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0.11 mm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0.10 mm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40126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Ic @ 77K,S</a:t>
                      </a:r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160 -210 A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160-190 A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962849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9A7B60E2-60DB-3135-8770-ACDB835D72ED}"/>
              </a:ext>
            </a:extLst>
          </p:cNvPr>
          <p:cNvSpPr txBox="1"/>
          <p:nvPr/>
        </p:nvSpPr>
        <p:spPr>
          <a:xfrm>
            <a:off x="10299394" y="4628360"/>
            <a:ext cx="1614753" cy="52322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 cap="none" dirty="0">
                <a:latin typeface="+mn-lt"/>
              </a:rPr>
              <a:t>ASIPP sample #1</a:t>
            </a:r>
          </a:p>
          <a:p>
            <a:pPr algn="ctr"/>
            <a:r>
              <a:rPr lang="en-US" sz="1400" b="1" dirty="0"/>
              <a:t>Solid Cu core</a:t>
            </a:r>
            <a:endParaRPr lang="en-US" sz="14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234A76C-EBDF-04A4-038C-A34FB8DD624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8458" y="2399377"/>
            <a:ext cx="1118320" cy="6259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86EADA9-2084-CE2F-6967-6FB1E431838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967694" y="4931481"/>
            <a:ext cx="2156140" cy="8022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图片 4" descr="Geometry3">
            <a:extLst>
              <a:ext uri="{FF2B5EF4-FFF2-40B4-BE49-F238E27FC236}">
                <a16:creationId xmlns:a16="http://schemas.microsoft.com/office/drawing/2014/main" id="{ECEE9BF1-8151-6F47-2E49-EB0107B9F54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853" y="4254519"/>
            <a:ext cx="2257074" cy="2170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03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24301E-6786-81E9-2629-77DF638130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5F4D5FE-7856-8757-7E80-034990676B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359601" y="-3396741"/>
            <a:ext cx="7106002" cy="13651482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2D0ACE3C-FCF2-37FC-3118-D62F2D6800D0}"/>
              </a:ext>
            </a:extLst>
          </p:cNvPr>
          <p:cNvSpPr/>
          <p:nvPr/>
        </p:nvSpPr>
        <p:spPr>
          <a:xfrm>
            <a:off x="7945358" y="767728"/>
            <a:ext cx="4171842" cy="5724153"/>
          </a:xfrm>
          <a:prstGeom prst="rect">
            <a:avLst/>
          </a:prstGeom>
          <a:solidFill>
            <a:schemeClr val="bg2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D03F22F8-0A3F-F167-059F-E4CD179FDED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335"/>
            <a:ext cx="12192000" cy="594906"/>
          </a:xfrm>
        </p:spPr>
        <p:txBody>
          <a:bodyPr/>
          <a:lstStyle/>
          <a:p>
            <a:r>
              <a:rPr lang="en-US" sz="5400" b="1" cap="none" dirty="0">
                <a:latin typeface="+mn-lt"/>
              </a:rPr>
              <a:t>Cable outer layer damage, Press test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2A332E6-DE0A-8FF8-ADB7-41544F4EBF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5C45B7D-A2DE-145F-9C7B-BF09666EE5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7F7CB3-2393-E216-5261-F7276EBBD2E3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0" name="Slide Number Placeholder 44">
            <a:extLst>
              <a:ext uri="{FF2B5EF4-FFF2-40B4-BE49-F238E27FC236}">
                <a16:creationId xmlns:a16="http://schemas.microsoft.com/office/drawing/2014/main" id="{3EBFF2C1-6CF6-E125-24A5-2C0AE6845142}"/>
              </a:ext>
            </a:extLst>
          </p:cNvPr>
          <p:cNvSpPr txBox="1">
            <a:spLocks/>
          </p:cNvSpPr>
          <p:nvPr/>
        </p:nvSpPr>
        <p:spPr>
          <a:xfrm>
            <a:off x="11693798" y="6463030"/>
            <a:ext cx="498201" cy="365125"/>
          </a:xfrm>
          <a:prstGeom prst="rect">
            <a:avLst/>
          </a:prstGeom>
        </p:spPr>
        <p:txBody>
          <a:bodyPr/>
          <a:lstStyle>
            <a:defPPr>
              <a:defRPr lang="en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CD3593-5731-41EF-B15F-B27141419D0D}" type="slidenum">
              <a:rPr lang="nl-NL" sz="1867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11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79C265-FBC4-A7EE-2725-38C838B15B09}"/>
              </a:ext>
            </a:extLst>
          </p:cNvPr>
          <p:cNvSpPr txBox="1"/>
          <p:nvPr/>
        </p:nvSpPr>
        <p:spPr>
          <a:xfrm>
            <a:off x="149801" y="1100365"/>
            <a:ext cx="5095523" cy="1107996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</a:rPr>
              <a:t>ACT cables</a:t>
            </a:r>
            <a:r>
              <a:rPr lang="en-US" sz="2200" dirty="0">
                <a:solidFill>
                  <a:schemeClr val="bg1"/>
                </a:solidFill>
              </a:rPr>
              <a:t>: &lt; 90 </a:t>
            </a:r>
            <a:r>
              <a:rPr lang="en-US" sz="2200" dirty="0" err="1">
                <a:solidFill>
                  <a:schemeClr val="bg1"/>
                </a:solidFill>
              </a:rPr>
              <a:t>kN</a:t>
            </a:r>
            <a:r>
              <a:rPr lang="en-US" sz="2200" dirty="0">
                <a:solidFill>
                  <a:schemeClr val="bg1"/>
                </a:solidFill>
              </a:rPr>
              <a:t>/m</a:t>
            </a:r>
          </a:p>
          <a:p>
            <a:r>
              <a:rPr lang="en-US" sz="2200" dirty="0">
                <a:solidFill>
                  <a:schemeClr val="bg1"/>
                </a:solidFill>
              </a:rPr>
              <a:t>Cu groove and key-stone have larger radius than cable (stress concentration?).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DECEC6-1670-BF4D-DC78-1863A4E14B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8285"/>
          <a:stretch>
            <a:fillRect/>
          </a:stretch>
        </p:blipFill>
        <p:spPr>
          <a:xfrm rot="10800000">
            <a:off x="8137088" y="837979"/>
            <a:ext cx="1273082" cy="55404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1CF68A0-C195-E907-398B-67BE9F3774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7771" y="783333"/>
            <a:ext cx="2304775" cy="1967923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223D51C-D568-BFF9-ACA4-8804648D11EF}"/>
              </a:ext>
            </a:extLst>
          </p:cNvPr>
          <p:cNvSpPr txBox="1"/>
          <p:nvPr/>
        </p:nvSpPr>
        <p:spPr>
          <a:xfrm>
            <a:off x="138550" y="2788680"/>
            <a:ext cx="5106774" cy="1913344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200" b="1" dirty="0">
                <a:solidFill>
                  <a:schemeClr val="bg1"/>
                </a:solidFill>
              </a:rPr>
              <a:t>ASIPP cables:</a:t>
            </a:r>
            <a:r>
              <a:rPr lang="en-US" sz="2200" dirty="0">
                <a:solidFill>
                  <a:schemeClr val="bg1"/>
                </a:solidFill>
              </a:rPr>
              <a:t> Middle layers withstand 450 </a:t>
            </a:r>
            <a:r>
              <a:rPr lang="en-US" sz="2200" dirty="0" err="1">
                <a:solidFill>
                  <a:schemeClr val="bg1"/>
                </a:solidFill>
              </a:rPr>
              <a:t>kN</a:t>
            </a:r>
            <a:r>
              <a:rPr lang="en-US" sz="2200" dirty="0">
                <a:solidFill>
                  <a:schemeClr val="bg1"/>
                </a:solidFill>
              </a:rPr>
              <a:t>/m, more homogeneous distributed contact.</a:t>
            </a:r>
          </a:p>
          <a:p>
            <a:pPr>
              <a:spcAft>
                <a:spcPts val="1000"/>
              </a:spcAft>
            </a:pPr>
            <a:r>
              <a:rPr lang="en-US" sz="2200" dirty="0">
                <a:solidFill>
                  <a:schemeClr val="bg1"/>
                </a:solidFill>
              </a:rPr>
              <a:t>Groove and cable radius match, outer tapes squeezed (→ kinking).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0B0331C-698B-5858-9E75-DE2A9DF543B7}"/>
              </a:ext>
            </a:extLst>
          </p:cNvPr>
          <p:cNvCxnSpPr>
            <a:cxnSpLocks/>
          </p:cNvCxnSpPr>
          <p:nvPr/>
        </p:nvCxnSpPr>
        <p:spPr>
          <a:xfrm flipV="1">
            <a:off x="6517560" y="1688354"/>
            <a:ext cx="653619" cy="15645"/>
          </a:xfrm>
          <a:prstGeom prst="straightConnector1">
            <a:avLst/>
          </a:prstGeom>
          <a:ln w="31750">
            <a:solidFill>
              <a:schemeClr val="accent1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467B7D6-B84E-8EB5-9A77-2A071B07E0D7}"/>
              </a:ext>
            </a:extLst>
          </p:cNvPr>
          <p:cNvCxnSpPr>
            <a:cxnSpLocks/>
          </p:cNvCxnSpPr>
          <p:nvPr/>
        </p:nvCxnSpPr>
        <p:spPr>
          <a:xfrm flipV="1">
            <a:off x="6490158" y="1363754"/>
            <a:ext cx="508774" cy="340245"/>
          </a:xfrm>
          <a:prstGeom prst="straightConnector1">
            <a:avLst/>
          </a:prstGeom>
          <a:ln w="31750">
            <a:solidFill>
              <a:schemeClr val="bg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74C388E-FDAB-5D0B-27F5-E52DED5DCE95}"/>
              </a:ext>
            </a:extLst>
          </p:cNvPr>
          <p:cNvSpPr txBox="1"/>
          <p:nvPr/>
        </p:nvSpPr>
        <p:spPr>
          <a:xfrm>
            <a:off x="5967744" y="1264981"/>
            <a:ext cx="825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r-cable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5E01E35-C3E1-77D0-A6F0-1A18DF50F1B7}"/>
              </a:ext>
            </a:extLst>
          </p:cNvPr>
          <p:cNvSpPr txBox="1"/>
          <p:nvPr/>
        </p:nvSpPr>
        <p:spPr>
          <a:xfrm>
            <a:off x="5896497" y="1688354"/>
            <a:ext cx="12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r-Cu-groove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2953D4-D0BD-ADFE-03D9-77D398711072}"/>
              </a:ext>
            </a:extLst>
          </p:cNvPr>
          <p:cNvSpPr txBox="1"/>
          <p:nvPr/>
        </p:nvSpPr>
        <p:spPr>
          <a:xfrm>
            <a:off x="138549" y="5421895"/>
            <a:ext cx="5102063" cy="76944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Remedies: ACT #3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2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Space needed for cable to “breath”?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6F07F9F-B0D5-0C0B-4DBE-768894A79F5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091" r="6781"/>
          <a:stretch/>
        </p:blipFill>
        <p:spPr>
          <a:xfrm>
            <a:off x="5388140" y="4807429"/>
            <a:ext cx="2282767" cy="1791131"/>
          </a:xfrm>
          <a:prstGeom prst="rect">
            <a:avLst/>
          </a:prstGeom>
        </p:spPr>
      </p:pic>
      <p:sp>
        <p:nvSpPr>
          <p:cNvPr id="2" name="Down Arrow 1">
            <a:extLst>
              <a:ext uri="{FF2B5EF4-FFF2-40B4-BE49-F238E27FC236}">
                <a16:creationId xmlns:a16="http://schemas.microsoft.com/office/drawing/2014/main" id="{9DB85179-C969-F59B-C589-DE9C040A1B46}"/>
              </a:ext>
            </a:extLst>
          </p:cNvPr>
          <p:cNvSpPr/>
          <p:nvPr/>
        </p:nvSpPr>
        <p:spPr>
          <a:xfrm>
            <a:off x="6280260" y="696757"/>
            <a:ext cx="419796" cy="429073"/>
          </a:xfrm>
          <a:prstGeom prst="downArrow">
            <a:avLst/>
          </a:prstGeom>
          <a:solidFill>
            <a:srgbClr val="FF0000"/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Down Arrow 6">
            <a:extLst>
              <a:ext uri="{FF2B5EF4-FFF2-40B4-BE49-F238E27FC236}">
                <a16:creationId xmlns:a16="http://schemas.microsoft.com/office/drawing/2014/main" id="{B373DDE0-DAB3-3CD7-F575-033CBD32D65B}"/>
              </a:ext>
            </a:extLst>
          </p:cNvPr>
          <p:cNvSpPr/>
          <p:nvPr/>
        </p:nvSpPr>
        <p:spPr>
          <a:xfrm rot="10800000">
            <a:off x="6291264" y="2270187"/>
            <a:ext cx="419796" cy="429073"/>
          </a:xfrm>
          <a:prstGeom prst="downArrow">
            <a:avLst/>
          </a:prstGeom>
          <a:solidFill>
            <a:srgbClr val="FF0000"/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42F168A-B682-807D-96B0-4FB224F7AF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59778" y="2850029"/>
            <a:ext cx="2282768" cy="1858628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43EE2BB-9B55-1AE1-D060-3E8A35A10047}"/>
              </a:ext>
            </a:extLst>
          </p:cNvPr>
          <p:cNvCxnSpPr>
            <a:cxnSpLocks/>
          </p:cNvCxnSpPr>
          <p:nvPr/>
        </p:nvCxnSpPr>
        <p:spPr>
          <a:xfrm flipV="1">
            <a:off x="4606290" y="3548730"/>
            <a:ext cx="1489710" cy="566070"/>
          </a:xfrm>
          <a:prstGeom prst="straightConnector1">
            <a:avLst/>
          </a:prstGeom>
          <a:ln w="6350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3B71521-1208-9D4B-C065-AD88E7F18D4F}"/>
              </a:ext>
            </a:extLst>
          </p:cNvPr>
          <p:cNvSpPr txBox="1"/>
          <p:nvPr/>
        </p:nvSpPr>
        <p:spPr>
          <a:xfrm>
            <a:off x="5817950" y="6127426"/>
            <a:ext cx="14469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cap="none" dirty="0">
                <a:solidFill>
                  <a:schemeClr val="bg1"/>
                </a:solidFill>
                <a:latin typeface="+mn-lt"/>
              </a:rPr>
              <a:t>Press testing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D1D200-4B99-6A7C-C9A8-D2268BB359E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30254" r="48236" b="25200"/>
          <a:stretch>
            <a:fillRect/>
          </a:stretch>
        </p:blipFill>
        <p:spPr>
          <a:xfrm>
            <a:off x="9568614" y="837981"/>
            <a:ext cx="2375812" cy="136447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842D4E7-1076-FB12-F959-401A6CE538B7}"/>
              </a:ext>
            </a:extLst>
          </p:cNvPr>
          <p:cNvSpPr txBox="1"/>
          <p:nvPr/>
        </p:nvSpPr>
        <p:spPr>
          <a:xfrm>
            <a:off x="9827772" y="783333"/>
            <a:ext cx="1857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ASIPP #1, layer 22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C3AE874-837A-AFFE-E062-835F90676AF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2" t="16352" b="29406"/>
          <a:stretch>
            <a:fillRect/>
          </a:stretch>
        </p:blipFill>
        <p:spPr>
          <a:xfrm>
            <a:off x="9551733" y="2403811"/>
            <a:ext cx="2375812" cy="114491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DFD5C13-0A82-6EDC-240A-535FDD17CA28}"/>
              </a:ext>
            </a:extLst>
          </p:cNvPr>
          <p:cNvSpPr txBox="1"/>
          <p:nvPr/>
        </p:nvSpPr>
        <p:spPr>
          <a:xfrm>
            <a:off x="9697705" y="2349815"/>
            <a:ext cx="1857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ASIPP #1, layer 10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9208196-A13E-B098-50A6-F67B32C1AD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02" t="35843" b="38837"/>
          <a:stretch>
            <a:fillRect/>
          </a:stretch>
        </p:blipFill>
        <p:spPr>
          <a:xfrm>
            <a:off x="9551733" y="3719973"/>
            <a:ext cx="2375812" cy="69357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2178167-37AA-675F-88EB-76BDE91B702A}"/>
              </a:ext>
            </a:extLst>
          </p:cNvPr>
          <p:cNvSpPr txBox="1"/>
          <p:nvPr/>
        </p:nvSpPr>
        <p:spPr>
          <a:xfrm>
            <a:off x="9869401" y="3639410"/>
            <a:ext cx="1740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ASIPP #1, layer 1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F3CE868-DBE1-900E-524F-1C5392FAC7D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98" t="38510" r="31785" b="42670"/>
          <a:stretch>
            <a:fillRect/>
          </a:stretch>
        </p:blipFill>
        <p:spPr>
          <a:xfrm>
            <a:off x="9551733" y="4548415"/>
            <a:ext cx="2375812" cy="77695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54BB6FF-808A-B906-6185-10F6B2A69B35}"/>
              </a:ext>
            </a:extLst>
          </p:cNvPr>
          <p:cNvSpPr txBox="1"/>
          <p:nvPr/>
        </p:nvSpPr>
        <p:spPr>
          <a:xfrm>
            <a:off x="9756215" y="4466911"/>
            <a:ext cx="1740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ASIPP #3, layer 4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BD9777F-9BF0-D195-41E3-CC277B3B89E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2" t="29643" r="37723" b="41657"/>
          <a:stretch>
            <a:fillRect/>
          </a:stretch>
        </p:blipFill>
        <p:spPr>
          <a:xfrm>
            <a:off x="9568613" y="5473783"/>
            <a:ext cx="2342729" cy="90465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D4987D6-754F-8876-74E7-411F50FC2447}"/>
              </a:ext>
            </a:extLst>
          </p:cNvPr>
          <p:cNvSpPr txBox="1"/>
          <p:nvPr/>
        </p:nvSpPr>
        <p:spPr>
          <a:xfrm>
            <a:off x="9552408" y="5413236"/>
            <a:ext cx="2375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ACT #1 &amp; 2, no damage</a:t>
            </a:r>
          </a:p>
        </p:txBody>
      </p:sp>
    </p:spTree>
    <p:extLst>
      <p:ext uri="{BB962C8B-B14F-4D97-AF65-F5344CB8AC3E}">
        <p14:creationId xmlns:p14="http://schemas.microsoft.com/office/powerpoint/2010/main" val="8686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495544" y="-3153941"/>
            <a:ext cx="7106002" cy="1365148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175F219-6B61-7461-BC44-3AD995CA77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8449" y="806325"/>
            <a:ext cx="2372990" cy="1694809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0" y="335"/>
            <a:ext cx="12192000" cy="594906"/>
          </a:xfrm>
        </p:spPr>
        <p:txBody>
          <a:bodyPr/>
          <a:lstStyle/>
          <a:p>
            <a:r>
              <a:rPr lang="en-US" sz="5400" b="1" cap="none" dirty="0">
                <a:latin typeface="+mn-lt"/>
              </a:rPr>
              <a:t>ACT #1 &amp; 2, ASIPP #1 &amp; 3 </a:t>
            </a:r>
            <a:r>
              <a:rPr lang="en-US" sz="3200" b="1" cap="none" dirty="0">
                <a:latin typeface="+mn-lt"/>
              </a:rPr>
              <a:t>(spiral)</a:t>
            </a:r>
            <a:r>
              <a:rPr lang="en-US" sz="5400" b="1" cap="none" dirty="0">
                <a:latin typeface="+mn-lt"/>
              </a:rPr>
              <a:t>, Press </a:t>
            </a:r>
            <a:r>
              <a:rPr lang="en-US" sz="5400" b="1" i="1" cap="none" dirty="0">
                <a:latin typeface="+mn-lt"/>
              </a:rPr>
              <a:t>F</a:t>
            </a:r>
            <a:r>
              <a:rPr lang="en-US" sz="5400" b="1" cap="none" dirty="0">
                <a:latin typeface="+mn-lt"/>
              </a:rPr>
              <a:t>(</a:t>
            </a:r>
            <a:r>
              <a:rPr lang="en-US" sz="5400" b="1" i="1" cap="none" dirty="0">
                <a:latin typeface="+mn-lt"/>
              </a:rPr>
              <a:t>d</a:t>
            </a:r>
            <a:r>
              <a:rPr lang="en-US" sz="5400" b="1" cap="none" dirty="0">
                <a:latin typeface="+mn-lt"/>
              </a:rPr>
              <a:t>)</a:t>
            </a:r>
            <a:endParaRPr lang="en-US" sz="5400" b="1" cap="none" baseline="-25000" dirty="0">
              <a:latin typeface="+mn-lt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11194B-FCA4-68CC-D44D-C2101557A14E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0" name="Slide Number Placeholder 44">
            <a:extLst>
              <a:ext uri="{FF2B5EF4-FFF2-40B4-BE49-F238E27FC236}">
                <a16:creationId xmlns:a16="http://schemas.microsoft.com/office/drawing/2014/main" id="{E0CA7EE6-43CA-9336-D464-E1B14A72F67D}"/>
              </a:ext>
            </a:extLst>
          </p:cNvPr>
          <p:cNvSpPr txBox="1">
            <a:spLocks/>
          </p:cNvSpPr>
          <p:nvPr/>
        </p:nvSpPr>
        <p:spPr>
          <a:xfrm>
            <a:off x="11564256" y="6209769"/>
            <a:ext cx="498201" cy="365125"/>
          </a:xfrm>
          <a:prstGeom prst="rect">
            <a:avLst/>
          </a:prstGeom>
        </p:spPr>
        <p:txBody>
          <a:bodyPr/>
          <a:lstStyle>
            <a:defPPr>
              <a:defRPr lang="en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CD3593-5731-41EF-B15F-B27141419D0D}" type="slidenum">
              <a:rPr lang="nl-NL" sz="1867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12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7DB8F5E-7D93-BC4F-A2AF-D8784340FDB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408"/>
          <a:stretch>
            <a:fillRect/>
          </a:stretch>
        </p:blipFill>
        <p:spPr>
          <a:xfrm>
            <a:off x="8129368" y="3029504"/>
            <a:ext cx="3416277" cy="3342930"/>
          </a:xfrm>
          <a:prstGeom prst="rect">
            <a:avLst/>
          </a:prstGeom>
        </p:spPr>
      </p:pic>
      <p:pic>
        <p:nvPicPr>
          <p:cNvPr id="7" name="Picture 6" descr="A graph showing a number of different colored dots&#10;&#10;Description automatically generated with medium confidence">
            <a:extLst>
              <a:ext uri="{FF2B5EF4-FFF2-40B4-BE49-F238E27FC236}">
                <a16:creationId xmlns:a16="http://schemas.microsoft.com/office/drawing/2014/main" id="{8868F4FD-F9DE-7EF1-A2B3-7841C304115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5" y="811368"/>
            <a:ext cx="2375685" cy="1696508"/>
          </a:xfrm>
          <a:prstGeom prst="rect">
            <a:avLst/>
          </a:prstGeom>
        </p:spPr>
      </p:pic>
      <p:pic>
        <p:nvPicPr>
          <p:cNvPr id="11" name="Picture 10" descr="A graph showing the amount of a number of cycles&#10;&#10;Description automatically generated with medium confidence">
            <a:extLst>
              <a:ext uri="{FF2B5EF4-FFF2-40B4-BE49-F238E27FC236}">
                <a16:creationId xmlns:a16="http://schemas.microsoft.com/office/drawing/2014/main" id="{13E4021C-6F6E-3B7A-6598-E92B16428EC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1930" y="813067"/>
            <a:ext cx="2375065" cy="169480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F0D0511-252E-9B2B-3919-063364DE3C7D}"/>
              </a:ext>
            </a:extLst>
          </p:cNvPr>
          <p:cNvSpPr txBox="1"/>
          <p:nvPr/>
        </p:nvSpPr>
        <p:spPr>
          <a:xfrm>
            <a:off x="4055545" y="5388038"/>
            <a:ext cx="3126174" cy="430887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chemeClr val="bg1"/>
                </a:solidFill>
              </a:rPr>
              <a:t>Two stiffness regimes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C74F6B-07C5-2479-A282-C7DD4CD7899A}"/>
              </a:ext>
            </a:extLst>
          </p:cNvPr>
          <p:cNvSpPr txBox="1"/>
          <p:nvPr/>
        </p:nvSpPr>
        <p:spPr>
          <a:xfrm>
            <a:off x="642062" y="988374"/>
            <a:ext cx="700140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cap="none" dirty="0">
                <a:latin typeface="+mn-lt"/>
              </a:rPr>
              <a:t>ACT #1</a:t>
            </a:r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34C8AB6-7DDC-E466-EDC5-BC39690D44BA}"/>
              </a:ext>
            </a:extLst>
          </p:cNvPr>
          <p:cNvSpPr txBox="1"/>
          <p:nvPr/>
        </p:nvSpPr>
        <p:spPr>
          <a:xfrm>
            <a:off x="3673563" y="988374"/>
            <a:ext cx="763965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cap="none" dirty="0">
                <a:latin typeface="+mn-lt"/>
              </a:rPr>
              <a:t>ACT #2</a:t>
            </a:r>
            <a:endParaRPr lang="en-US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863551E-107C-359A-024B-540DCDDA453B}"/>
              </a:ext>
            </a:extLst>
          </p:cNvPr>
          <p:cNvSpPr txBox="1"/>
          <p:nvPr/>
        </p:nvSpPr>
        <p:spPr>
          <a:xfrm>
            <a:off x="10384056" y="861394"/>
            <a:ext cx="851268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cap="none" dirty="0">
                <a:latin typeface="+mn-lt"/>
              </a:rPr>
              <a:t>ASIPP #1</a:t>
            </a:r>
            <a:endParaRPr lang="en-US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50CF3AC-AC09-2C30-C842-653C0D5B3A44}"/>
              </a:ext>
            </a:extLst>
          </p:cNvPr>
          <p:cNvSpPr txBox="1"/>
          <p:nvPr/>
        </p:nvSpPr>
        <p:spPr>
          <a:xfrm>
            <a:off x="10499002" y="2543620"/>
            <a:ext cx="11761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22</a:t>
            </a:r>
            <a:r>
              <a:rPr lang="en-GB" sz="1800" dirty="0">
                <a:solidFill>
                  <a:schemeClr val="bg1"/>
                </a:solidFill>
              </a:rPr>
              <a:t> layers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4BE17E4-0346-DF5E-B043-6CEE242FC8E9}"/>
              </a:ext>
            </a:extLst>
          </p:cNvPr>
          <p:cNvSpPr txBox="1"/>
          <p:nvPr/>
        </p:nvSpPr>
        <p:spPr>
          <a:xfrm>
            <a:off x="7676218" y="2539337"/>
            <a:ext cx="20470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16 layers (SS spiral)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0B796F-3EA5-7058-3C6B-B286379CCEE3}"/>
              </a:ext>
            </a:extLst>
          </p:cNvPr>
          <p:cNvSpPr txBox="1"/>
          <p:nvPr/>
        </p:nvSpPr>
        <p:spPr>
          <a:xfrm>
            <a:off x="3085470" y="2547731"/>
            <a:ext cx="11761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12 layers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AB31B85-8E82-819A-4FF5-28644AFA464A}"/>
              </a:ext>
            </a:extLst>
          </p:cNvPr>
          <p:cNvSpPr txBox="1"/>
          <p:nvPr/>
        </p:nvSpPr>
        <p:spPr>
          <a:xfrm>
            <a:off x="642062" y="2539337"/>
            <a:ext cx="11761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12 layers</a:t>
            </a:r>
            <a:endParaRPr lang="en-US" dirty="0"/>
          </a:p>
        </p:txBody>
      </p:sp>
      <p:sp>
        <p:nvSpPr>
          <p:cNvPr id="5" name="Down Arrow 4">
            <a:extLst>
              <a:ext uri="{FF2B5EF4-FFF2-40B4-BE49-F238E27FC236}">
                <a16:creationId xmlns:a16="http://schemas.microsoft.com/office/drawing/2014/main" id="{67D6F226-D516-EA9B-1679-EDBA3A50D0D4}"/>
              </a:ext>
            </a:extLst>
          </p:cNvPr>
          <p:cNvSpPr/>
          <p:nvPr/>
        </p:nvSpPr>
        <p:spPr>
          <a:xfrm>
            <a:off x="9627217" y="3312029"/>
            <a:ext cx="419796" cy="429073"/>
          </a:xfrm>
          <a:prstGeom prst="downArrow">
            <a:avLst/>
          </a:prstGeom>
          <a:solidFill>
            <a:srgbClr val="FF0000"/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Down Arrow 24">
            <a:extLst>
              <a:ext uri="{FF2B5EF4-FFF2-40B4-BE49-F238E27FC236}">
                <a16:creationId xmlns:a16="http://schemas.microsoft.com/office/drawing/2014/main" id="{0963474B-8BF1-D877-1B9F-38F190D90C78}"/>
              </a:ext>
            </a:extLst>
          </p:cNvPr>
          <p:cNvSpPr/>
          <p:nvPr/>
        </p:nvSpPr>
        <p:spPr>
          <a:xfrm rot="10800000">
            <a:off x="9671876" y="5963258"/>
            <a:ext cx="419796" cy="429073"/>
          </a:xfrm>
          <a:prstGeom prst="downArrow">
            <a:avLst/>
          </a:prstGeom>
          <a:solidFill>
            <a:srgbClr val="FF0000"/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E533FCF-7CD6-2F63-4889-86C2E1DB655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5724" y="813067"/>
            <a:ext cx="2398686" cy="169480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897B334-9F16-546F-B61E-00E234B6A0AA}"/>
              </a:ext>
            </a:extLst>
          </p:cNvPr>
          <p:cNvSpPr txBox="1"/>
          <p:nvPr/>
        </p:nvSpPr>
        <p:spPr>
          <a:xfrm>
            <a:off x="7771080" y="965893"/>
            <a:ext cx="843937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cap="none" dirty="0">
                <a:latin typeface="+mn-lt"/>
              </a:rPr>
              <a:t>ASIPP #3</a:t>
            </a:r>
            <a:endParaRPr lang="en-US" sz="1400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4CC516A-A122-DD34-B111-0C42856CD05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2127" y="5165554"/>
            <a:ext cx="2800318" cy="1292335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306206A3-C783-1343-328E-5B64EC9E69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231481"/>
              </p:ext>
            </p:extLst>
          </p:nvPr>
        </p:nvGraphicFramePr>
        <p:xfrm>
          <a:off x="346520" y="3029504"/>
          <a:ext cx="7544051" cy="18341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1626">
                  <a:extLst>
                    <a:ext uri="{9D8B030D-6E8A-4147-A177-3AD203B41FA5}">
                      <a16:colId xmlns:a16="http://schemas.microsoft.com/office/drawing/2014/main" val="4216161437"/>
                    </a:ext>
                  </a:extLst>
                </a:gridCol>
                <a:gridCol w="793377">
                  <a:extLst>
                    <a:ext uri="{9D8B030D-6E8A-4147-A177-3AD203B41FA5}">
                      <a16:colId xmlns:a16="http://schemas.microsoft.com/office/drawing/2014/main" val="685720407"/>
                    </a:ext>
                  </a:extLst>
                </a:gridCol>
                <a:gridCol w="847164">
                  <a:extLst>
                    <a:ext uri="{9D8B030D-6E8A-4147-A177-3AD203B41FA5}">
                      <a16:colId xmlns:a16="http://schemas.microsoft.com/office/drawing/2014/main" val="3116260497"/>
                    </a:ext>
                  </a:extLst>
                </a:gridCol>
                <a:gridCol w="801954">
                  <a:extLst>
                    <a:ext uri="{9D8B030D-6E8A-4147-A177-3AD203B41FA5}">
                      <a16:colId xmlns:a16="http://schemas.microsoft.com/office/drawing/2014/main" val="1776749842"/>
                    </a:ext>
                  </a:extLst>
                </a:gridCol>
                <a:gridCol w="1073717">
                  <a:extLst>
                    <a:ext uri="{9D8B030D-6E8A-4147-A177-3AD203B41FA5}">
                      <a16:colId xmlns:a16="http://schemas.microsoft.com/office/drawing/2014/main" val="3363932176"/>
                    </a:ext>
                  </a:extLst>
                </a:gridCol>
                <a:gridCol w="1046213">
                  <a:extLst>
                    <a:ext uri="{9D8B030D-6E8A-4147-A177-3AD203B41FA5}">
                      <a16:colId xmlns:a16="http://schemas.microsoft.com/office/drawing/2014/main" val="4072314950"/>
                    </a:ext>
                  </a:extLst>
                </a:gridCol>
              </a:tblGrid>
              <a:tr h="350821"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void/layer   -   sample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ACT #1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ACT #2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ACT #3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ASIPP #3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ASIPP #1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42996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(</a:t>
                      </a:r>
                      <a:r>
                        <a:rPr lang="en-US" sz="1600" i="1" dirty="0" err="1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d</a:t>
                      </a:r>
                      <a:r>
                        <a:rPr lang="en-US" sz="1600" baseline="-25000" dirty="0" err="1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meas</a:t>
                      </a:r>
                      <a:r>
                        <a:rPr lang="en-US" sz="16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 @150kN/m)</a:t>
                      </a:r>
                      <a:r>
                        <a:rPr lang="en-US" sz="1600" i="1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[</a:t>
                      </a:r>
                      <a:r>
                        <a:rPr lang="en-US" sz="16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US" sz="16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m]</a:t>
                      </a:r>
                      <a:endParaRPr lang="en-US" sz="1600" i="1" dirty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150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190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250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700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500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91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tape thickness (t) [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m]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63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110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6164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0" dirty="0">
                          <a:solidFill>
                            <a:schemeClr val="bg1"/>
                          </a:solidFill>
                        </a:rPr>
                        <a:t>void/layer: </a:t>
                      </a:r>
                      <a:r>
                        <a:rPr lang="en-US" sz="1600" i="1" dirty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n-US" sz="1600" i="1" dirty="0" err="1">
                          <a:solidFill>
                            <a:schemeClr val="bg1"/>
                          </a:solidFill>
                        </a:rPr>
                        <a:t>D</a:t>
                      </a:r>
                      <a:r>
                        <a:rPr lang="en-US" sz="1600" i="1" baseline="-25000" dirty="0" err="1">
                          <a:solidFill>
                            <a:schemeClr val="bg1"/>
                          </a:solidFill>
                        </a:rPr>
                        <a:t>out</a:t>
                      </a:r>
                      <a:r>
                        <a:rPr lang="en-US" sz="1600" i="1" dirty="0">
                          <a:solidFill>
                            <a:schemeClr val="bg1"/>
                          </a:solidFill>
                        </a:rPr>
                        <a:t>-D</a:t>
                      </a:r>
                      <a:r>
                        <a:rPr lang="en-US" sz="1600" i="1" baseline="-25000" dirty="0">
                          <a:solidFill>
                            <a:schemeClr val="bg1"/>
                          </a:solidFill>
                        </a:rPr>
                        <a:t>in</a:t>
                      </a:r>
                      <a:r>
                        <a:rPr lang="en-US" sz="1600" i="1" dirty="0">
                          <a:solidFill>
                            <a:schemeClr val="bg1"/>
                          </a:solidFill>
                        </a:rPr>
                        <a:t>)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/(2</a:t>
                      </a:r>
                      <a:r>
                        <a:rPr lang="en-US" sz="1600" i="1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)-</a:t>
                      </a:r>
                      <a:r>
                        <a:rPr lang="en-US" sz="1600" i="1" dirty="0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 [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m]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317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void fraction cable X-section [%]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513445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D79D4D58-9F0E-EB2E-074E-5E4D358D5AD9}"/>
              </a:ext>
            </a:extLst>
          </p:cNvPr>
          <p:cNvSpPr txBox="1"/>
          <p:nvPr/>
        </p:nvSpPr>
        <p:spPr>
          <a:xfrm>
            <a:off x="3022651" y="5886603"/>
            <a:ext cx="5001752" cy="646331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K. Wang, Y. Gao, W. Luo, Y. Zhou, A. Nijhuis, Nonlinear contact behavior of HTS tapes during pancake coiling and CORC cabling, </a:t>
            </a:r>
            <a:r>
              <a:rPr lang="en-US" sz="1200" dirty="0" err="1">
                <a:solidFill>
                  <a:schemeClr val="bg1"/>
                </a:solidFill>
              </a:rPr>
              <a:t>Supercond</a:t>
            </a:r>
            <a:r>
              <a:rPr lang="en-US" sz="1200" dirty="0">
                <a:solidFill>
                  <a:schemeClr val="bg1"/>
                </a:solidFill>
              </a:rPr>
              <a:t>. Sci. Technol. 34 (2021) 075003 https://</a:t>
            </a:r>
            <a:r>
              <a:rPr lang="en-US" sz="1200" dirty="0" err="1">
                <a:solidFill>
                  <a:schemeClr val="bg1"/>
                </a:solidFill>
              </a:rPr>
              <a:t>doi.org</a:t>
            </a:r>
            <a:r>
              <a:rPr lang="en-US" sz="1200" dirty="0">
                <a:solidFill>
                  <a:schemeClr val="bg1"/>
                </a:solidFill>
              </a:rPr>
              <a:t>/10.1088/1361-6668/abf710</a:t>
            </a:r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748465B6-5EBB-76E0-FBE1-6C1A020ACA93}"/>
              </a:ext>
            </a:extLst>
          </p:cNvPr>
          <p:cNvSpPr/>
          <p:nvPr/>
        </p:nvSpPr>
        <p:spPr>
          <a:xfrm rot="16200000">
            <a:off x="10925084" y="4649148"/>
            <a:ext cx="419796" cy="429073"/>
          </a:xfrm>
          <a:prstGeom prst="downArrow">
            <a:avLst/>
          </a:prstGeom>
          <a:solidFill>
            <a:schemeClr val="accent6"/>
          </a:solidFill>
          <a:ln w="57150">
            <a:solidFill>
              <a:schemeClr val="accent6">
                <a:lumMod val="5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Down Arrow 30">
            <a:extLst>
              <a:ext uri="{FF2B5EF4-FFF2-40B4-BE49-F238E27FC236}">
                <a16:creationId xmlns:a16="http://schemas.microsoft.com/office/drawing/2014/main" id="{D0D22C4A-FBC5-E268-C8F5-5E6F9383D403}"/>
              </a:ext>
            </a:extLst>
          </p:cNvPr>
          <p:cNvSpPr/>
          <p:nvPr/>
        </p:nvSpPr>
        <p:spPr>
          <a:xfrm rot="5400000">
            <a:off x="8270650" y="4700968"/>
            <a:ext cx="429071" cy="429073"/>
          </a:xfrm>
          <a:prstGeom prst="downArrow">
            <a:avLst/>
          </a:prstGeom>
          <a:solidFill>
            <a:schemeClr val="accent6"/>
          </a:solidFill>
          <a:ln w="57150">
            <a:solidFill>
              <a:schemeClr val="accent6">
                <a:lumMod val="5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54401129-9317-AEE4-418C-6564B9873DA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907" r="2854"/>
          <a:stretch>
            <a:fillRect/>
          </a:stretch>
        </p:blipFill>
        <p:spPr>
          <a:xfrm>
            <a:off x="11402002" y="3029504"/>
            <a:ext cx="627871" cy="33429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78AA19A-1832-40B1-4DBD-A76E606BA7F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23827" y="811368"/>
            <a:ext cx="2375065" cy="170862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90E03DB-0AE2-13EA-55B7-54C70495F1DB}"/>
              </a:ext>
            </a:extLst>
          </p:cNvPr>
          <p:cNvSpPr txBox="1"/>
          <p:nvPr/>
        </p:nvSpPr>
        <p:spPr>
          <a:xfrm>
            <a:off x="6220812" y="1600557"/>
            <a:ext cx="763965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cap="none" dirty="0">
                <a:latin typeface="+mn-lt"/>
              </a:rPr>
              <a:t>ACT #3</a:t>
            </a:r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4EE1C46-C5B9-1DCF-32EA-722F5D493088}"/>
              </a:ext>
            </a:extLst>
          </p:cNvPr>
          <p:cNvSpPr txBox="1"/>
          <p:nvPr/>
        </p:nvSpPr>
        <p:spPr>
          <a:xfrm>
            <a:off x="5528878" y="2547731"/>
            <a:ext cx="11761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12 layers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15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FEC15B4-4A05-E395-11EA-E6FFA35771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2843402" y="-4183785"/>
            <a:ext cx="7106002" cy="1365148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8E926ABA-73D9-C7C5-7FCF-E864AD278918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11887200" cy="738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noProof="0">
                <a:solidFill>
                  <a:schemeClr val="bg1"/>
                </a:solidFill>
                <a:latin typeface="+mn-lt"/>
              </a:rPr>
              <a:t>Contact resistance results: </a:t>
            </a:r>
            <a:r>
              <a:rPr lang="en-US" sz="5400" b="1" i="1" noProof="0" dirty="0" err="1">
                <a:solidFill>
                  <a:schemeClr val="bg1"/>
                </a:solidFill>
                <a:latin typeface="+mn-lt"/>
              </a:rPr>
              <a:t>R</a:t>
            </a:r>
            <a:r>
              <a:rPr lang="en-US" sz="5400" b="1" baseline="-25000" noProof="0" dirty="0" err="1">
                <a:solidFill>
                  <a:schemeClr val="bg1"/>
                </a:solidFill>
                <a:latin typeface="+mn-lt"/>
              </a:rPr>
              <a:t>c</a:t>
            </a:r>
            <a:r>
              <a:rPr lang="en-US" sz="5400" b="1" noProof="0" dirty="0">
                <a:solidFill>
                  <a:schemeClr val="bg1"/>
                </a:solidFill>
                <a:latin typeface="+mn-lt"/>
              </a:rPr>
              <a:t>(</a:t>
            </a:r>
            <a:r>
              <a:rPr lang="en-US" sz="5400" b="1" i="1" noProof="0" dirty="0">
                <a:solidFill>
                  <a:schemeClr val="bg1"/>
                </a:solidFill>
                <a:latin typeface="+mn-lt"/>
              </a:rPr>
              <a:t>F</a:t>
            </a:r>
            <a:r>
              <a:rPr lang="en-US" sz="5400" b="1" noProof="0" dirty="0">
                <a:solidFill>
                  <a:schemeClr val="bg1"/>
                </a:solidFill>
                <a:latin typeface="+mn-lt"/>
              </a:rPr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898094-33F5-EEAF-C3AC-977533638A39}"/>
              </a:ext>
            </a:extLst>
          </p:cNvPr>
          <p:cNvSpPr txBox="1"/>
          <p:nvPr/>
        </p:nvSpPr>
        <p:spPr>
          <a:xfrm>
            <a:off x="194439" y="5421552"/>
            <a:ext cx="11803122" cy="76944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200" dirty="0">
                <a:solidFill>
                  <a:schemeClr val="bg1"/>
                </a:solidFill>
              </a:rPr>
              <a:t>Contact resistance: initial </a:t>
            </a:r>
            <a:r>
              <a:rPr lang="en-GB" sz="2200" i="1" dirty="0" err="1">
                <a:solidFill>
                  <a:schemeClr val="bg1"/>
                </a:solidFill>
              </a:rPr>
              <a:t>R</a:t>
            </a:r>
            <a:r>
              <a:rPr lang="en-GB" sz="2200" baseline="-25000" dirty="0" err="1">
                <a:solidFill>
                  <a:schemeClr val="bg1"/>
                </a:solidFill>
              </a:rPr>
              <a:t>c</a:t>
            </a:r>
            <a:r>
              <a:rPr lang="en-GB" sz="2200" dirty="0">
                <a:solidFill>
                  <a:schemeClr val="bg1"/>
                </a:solidFill>
              </a:rPr>
              <a:t> and after 3,000 cycles, 2 to 10 </a:t>
            </a:r>
            <a:r>
              <a:rPr lang="en-GB" sz="2200" dirty="0">
                <a:solidFill>
                  <a:schemeClr val="bg1"/>
                </a:solidFill>
                <a:ea typeface="Cambria Math" panose="02040503050406030204" pitchFamily="18" charset="0"/>
              </a:rPr>
              <a:t>𝜇𝛺m in all conductors (under load).</a:t>
            </a:r>
            <a:endParaRPr lang="en-GB" sz="2200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200" i="1" dirty="0" err="1">
                <a:solidFill>
                  <a:schemeClr val="bg1"/>
                </a:solidFill>
              </a:rPr>
              <a:t>R</a:t>
            </a:r>
            <a:r>
              <a:rPr lang="en-GB" sz="2200" baseline="-25000" dirty="0" err="1">
                <a:solidFill>
                  <a:schemeClr val="bg1"/>
                </a:solidFill>
              </a:rPr>
              <a:t>c</a:t>
            </a:r>
            <a:r>
              <a:rPr lang="en-GB" sz="2200" dirty="0">
                <a:solidFill>
                  <a:schemeClr val="bg1"/>
                </a:solidFill>
              </a:rPr>
              <a:t> evolution with cycling in qualitative agreement (peak).</a:t>
            </a:r>
          </a:p>
        </p:txBody>
      </p:sp>
      <p:pic>
        <p:nvPicPr>
          <p:cNvPr id="18" name="Picture 17" descr="A graph of measurement numbers&#10;&#10;Description automatically generated with medium confidence">
            <a:extLst>
              <a:ext uri="{FF2B5EF4-FFF2-40B4-BE49-F238E27FC236}">
                <a16:creationId xmlns:a16="http://schemas.microsoft.com/office/drawing/2014/main" id="{01803821-39A3-B2E5-B07D-F38EA0DDE0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7716" y="932013"/>
            <a:ext cx="5936567" cy="44895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2ACDC90-E817-E882-9F00-78827A371B33}"/>
              </a:ext>
            </a:extLst>
          </p:cNvPr>
          <p:cNvSpPr txBox="1"/>
          <p:nvPr/>
        </p:nvSpPr>
        <p:spPr>
          <a:xfrm>
            <a:off x="0" y="6447703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EFDBEB66-CA62-A365-A7ED-ECE00CDF224C}"/>
              </a:ext>
            </a:extLst>
          </p:cNvPr>
          <p:cNvSpPr txBox="1">
            <a:spLocks/>
          </p:cNvSpPr>
          <p:nvPr/>
        </p:nvSpPr>
        <p:spPr>
          <a:xfrm>
            <a:off x="11329060" y="6457890"/>
            <a:ext cx="7728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C45894-3AB0-AE42-A96E-94E35924496C}" type="slidenum">
              <a:rPr lang="en-IT" sz="1800" smtClean="0">
                <a:solidFill>
                  <a:schemeClr val="bg1"/>
                </a:solidFill>
              </a:rPr>
              <a:pPr/>
              <a:t>13</a:t>
            </a:fld>
            <a:endParaRPr lang="en-IT" sz="1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124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BE416FE-48F7-10E0-BAA8-AA26A65692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2170743-DF7A-F5C1-EE0B-5AA5037A88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132629" y="-3871855"/>
            <a:ext cx="7106002" cy="136514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1B0A37-E4E1-F4B7-A1A2-EE542D28A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3" y="0"/>
            <a:ext cx="12192102" cy="73889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5400" b="1" dirty="0">
                <a:solidFill>
                  <a:schemeClr val="bg1"/>
                </a:solidFill>
                <a:latin typeface="+mn-lt"/>
              </a:rPr>
              <a:t>Conductor design optimization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54A254-F2C3-8E26-5431-FBD86BE0CE66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2" name="Slide Number Placeholder 44">
            <a:extLst>
              <a:ext uri="{FF2B5EF4-FFF2-40B4-BE49-F238E27FC236}">
                <a16:creationId xmlns:a16="http://schemas.microsoft.com/office/drawing/2014/main" id="{62C3EECF-5401-2CBA-CADA-C13AA374F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3798" y="6463030"/>
            <a:ext cx="498201" cy="365125"/>
          </a:xfrm>
        </p:spPr>
        <p:txBody>
          <a:bodyPr/>
          <a:lstStyle/>
          <a:p>
            <a:fld id="{60CD3593-5731-41EF-B15F-B27141419D0D}" type="slidenum">
              <a:rPr lang="nl-NL" sz="1867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14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D6CB5258-E1E8-76D5-36A0-DADD9FEEFF34}"/>
              </a:ext>
            </a:extLst>
          </p:cNvPr>
          <p:cNvGraphicFramePr/>
          <p:nvPr/>
        </p:nvGraphicFramePr>
        <p:xfrm>
          <a:off x="105336" y="866663"/>
          <a:ext cx="6726538" cy="2429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FD754C1-BD7A-68B3-E61F-EDFC17B50742}"/>
              </a:ext>
            </a:extLst>
          </p:cNvPr>
          <p:cNvGraphicFramePr/>
          <p:nvPr/>
        </p:nvGraphicFramePr>
        <p:xfrm>
          <a:off x="6977679" y="871177"/>
          <a:ext cx="5055326" cy="24253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0" name="Diagram 19">
            <a:extLst>
              <a:ext uri="{FF2B5EF4-FFF2-40B4-BE49-F238E27FC236}">
                <a16:creationId xmlns:a16="http://schemas.microsoft.com/office/drawing/2014/main" id="{D082D503-21F9-783A-80B8-282A3DF2258A}"/>
              </a:ext>
            </a:extLst>
          </p:cNvPr>
          <p:cNvGraphicFramePr/>
          <p:nvPr/>
        </p:nvGraphicFramePr>
        <p:xfrm>
          <a:off x="2954598" y="4183603"/>
          <a:ext cx="6282804" cy="24253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21" name="Down Arrow 20">
            <a:extLst>
              <a:ext uri="{FF2B5EF4-FFF2-40B4-BE49-F238E27FC236}">
                <a16:creationId xmlns:a16="http://schemas.microsoft.com/office/drawing/2014/main" id="{FAD4BD94-1618-3BF0-1715-19A9D68E1662}"/>
              </a:ext>
            </a:extLst>
          </p:cNvPr>
          <p:cNvSpPr/>
          <p:nvPr/>
        </p:nvSpPr>
        <p:spPr>
          <a:xfrm>
            <a:off x="4346347" y="3296518"/>
            <a:ext cx="1210599" cy="966787"/>
          </a:xfrm>
          <a:prstGeom prst="downArrow">
            <a:avLst/>
          </a:prstGeom>
          <a:solidFill>
            <a:schemeClr val="accent2">
              <a:lumMod val="5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138E6C35-11F2-9BA4-5CEF-D9373626CC12}"/>
              </a:ext>
            </a:extLst>
          </p:cNvPr>
          <p:cNvSpPr/>
          <p:nvPr/>
        </p:nvSpPr>
        <p:spPr>
          <a:xfrm>
            <a:off x="7454772" y="3296518"/>
            <a:ext cx="1210599" cy="966787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 w="57150">
            <a:solidFill>
              <a:schemeClr val="accent5">
                <a:lumMod val="40000"/>
                <a:lumOff val="6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6">
            <a:extLst>
              <a:ext uri="{FF2B5EF4-FFF2-40B4-BE49-F238E27FC236}">
                <a16:creationId xmlns:a16="http://schemas.microsoft.com/office/drawing/2014/main" id="{54C6722B-E1B1-5CFA-4671-1259BF1226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960" y="510266"/>
            <a:ext cx="1049908" cy="1392371"/>
          </a:xfrm>
          <a:prstGeom prst="roundRect">
            <a:avLst/>
          </a:prstGeom>
          <a:noFill/>
          <a:ln w="38100" cap="rnd">
            <a:solidFill>
              <a:schemeClr val="accent2"/>
            </a:solidFill>
            <a:rou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63500">
                <a:solidFill>
                  <a:srgbClr val="CC66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68A2C90-E32C-113F-CB39-304A48CF27B8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5181" y="670398"/>
            <a:ext cx="1481483" cy="738889"/>
          </a:xfrm>
          <a:prstGeom prst="roundRect">
            <a:avLst/>
          </a:prstGeom>
          <a:ln w="38100">
            <a:solidFill>
              <a:schemeClr val="accent5"/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EC5DC7C-0607-A756-1A45-253411BB2371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1185" y="4637314"/>
            <a:ext cx="2156252" cy="1699051"/>
          </a:xfrm>
          <a:prstGeom prst="roundRect">
            <a:avLst/>
          </a:prstGeom>
          <a:ln w="38100">
            <a:solidFill>
              <a:schemeClr val="accent4"/>
            </a:solidFill>
          </a:ln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76DF69D-47B0-8D19-0F5B-50C035C11EF0}"/>
              </a:ext>
            </a:extLst>
          </p:cNvPr>
          <p:cNvSpPr/>
          <p:nvPr/>
        </p:nvSpPr>
        <p:spPr>
          <a:xfrm>
            <a:off x="2865507" y="4062548"/>
            <a:ext cx="7637029" cy="2626097"/>
          </a:xfrm>
          <a:prstGeom prst="roundRect">
            <a:avLst/>
          </a:prstGeom>
          <a:noFill/>
          <a:ln w="1016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0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4DE65F2-63D0-DD85-F6DF-080B9E985A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2843402" y="-4183785"/>
            <a:ext cx="7106002" cy="1365148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D8A2842-04EC-AF69-3407-94C581EBAE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2898265" y="-4122825"/>
            <a:ext cx="7106002" cy="1365148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75C8C45-B3EE-C96D-16B6-67DE070C60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9188" y="1229731"/>
            <a:ext cx="3211800" cy="32118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8FF1B0A-3A8B-D3C3-F753-6005D3A450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1098" y="1229731"/>
            <a:ext cx="3211800" cy="32118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3086609-8857-FCDC-F7CA-D781E78A4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335" y="0"/>
            <a:ext cx="11925543" cy="738890"/>
          </a:xfrm>
        </p:spPr>
        <p:txBody>
          <a:bodyPr>
            <a:noAutofit/>
          </a:bodyPr>
          <a:lstStyle/>
          <a:p>
            <a:r>
              <a:rPr lang="en-IT" sz="5400" b="1">
                <a:solidFill>
                  <a:schemeClr val="bg1"/>
                </a:solidFill>
                <a:latin typeface="+mn-lt"/>
              </a:rPr>
              <a:t>Model </a:t>
            </a:r>
            <a:r>
              <a:rPr lang="en-US" sz="5400" b="1" dirty="0">
                <a:solidFill>
                  <a:schemeClr val="bg1"/>
                </a:solidFill>
                <a:latin typeface="+mn-lt"/>
              </a:rPr>
              <a:t>v</a:t>
            </a:r>
            <a:r>
              <a:rPr lang="en-IT" sz="5400" b="1">
                <a:solidFill>
                  <a:schemeClr val="bg1"/>
                </a:solidFill>
                <a:latin typeface="+mn-lt"/>
              </a:rPr>
              <a:t>alidation</a:t>
            </a:r>
            <a:r>
              <a:rPr lang="en-US" sz="5400" b="1" dirty="0">
                <a:solidFill>
                  <a:schemeClr val="bg1"/>
                </a:solidFill>
                <a:latin typeface="+mn-lt"/>
              </a:rPr>
              <a:t> – experimental data</a:t>
            </a:r>
            <a:endParaRPr lang="en-IT" sz="54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219701-FEB7-BFCC-B0F4-FA514494CEC9}"/>
              </a:ext>
            </a:extLst>
          </p:cNvPr>
          <p:cNvSpPr txBox="1"/>
          <p:nvPr/>
        </p:nvSpPr>
        <p:spPr>
          <a:xfrm>
            <a:off x="105335" y="624841"/>
            <a:ext cx="71358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</a:rPr>
              <a:t>ACT single CORC</a:t>
            </a:r>
            <a:r>
              <a:rPr lang="en-AU" sz="2400" b="1" baseline="30000" dirty="0">
                <a:solidFill>
                  <a:schemeClr val="bg1"/>
                </a:solidFill>
                <a:cs typeface="Arial Narrow" panose="020B0604020202020204" pitchFamily="34" charset="0"/>
              </a:rPr>
              <a:t>©</a:t>
            </a:r>
            <a:r>
              <a:rPr lang="en-US" sz="2200" b="1" dirty="0">
                <a:solidFill>
                  <a:schemeClr val="bg1"/>
                </a:solidFill>
              </a:rPr>
              <a:t> experiment with transverse anvil loading.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F0598F6-4A9C-CC6B-9593-E738061950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878647"/>
              </p:ext>
            </p:extLst>
          </p:nvPr>
        </p:nvGraphicFramePr>
        <p:xfrm>
          <a:off x="157992" y="1669061"/>
          <a:ext cx="2371378" cy="2824137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185689">
                  <a:extLst>
                    <a:ext uri="{9D8B030D-6E8A-4147-A177-3AD203B41FA5}">
                      <a16:colId xmlns:a16="http://schemas.microsoft.com/office/drawing/2014/main" val="3506147784"/>
                    </a:ext>
                  </a:extLst>
                </a:gridCol>
                <a:gridCol w="1185689">
                  <a:extLst>
                    <a:ext uri="{9D8B030D-6E8A-4147-A177-3AD203B41FA5}">
                      <a16:colId xmlns:a16="http://schemas.microsoft.com/office/drawing/2014/main" val="3419298721"/>
                    </a:ext>
                  </a:extLst>
                </a:gridCol>
              </a:tblGrid>
              <a:tr h="245334"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 Parameters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IT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IT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4118061"/>
                  </a:ext>
                </a:extLst>
              </a:tr>
              <a:tr h="2210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 Tapes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 12 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465041"/>
                  </a:ext>
                </a:extLst>
              </a:tr>
              <a:tr h="2210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Layers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6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7904480"/>
                  </a:ext>
                </a:extLst>
              </a:tr>
              <a:tr h="2210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 Tape width 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 3 mm 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7566578"/>
                  </a:ext>
                </a:extLst>
              </a:tr>
              <a:tr h="2210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d-Tape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44 </a:t>
                      </a:r>
                      <a:r>
                        <a:rPr lang="en-GB" sz="1400" u="none" dirty="0">
                          <a:solidFill>
                            <a:schemeClr val="bg1"/>
                          </a:solidFill>
                          <a:effectLst/>
                          <a:sym typeface="Symbol" pitchFamily="2" charset="2"/>
                        </a:rPr>
                        <a:t></a:t>
                      </a: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m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3341871"/>
                  </a:ext>
                </a:extLst>
              </a:tr>
              <a:tr h="2196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d- Substrate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30 </a:t>
                      </a:r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sym typeface="Symbol" pitchFamily="2" charset="2"/>
                        </a:rPr>
                        <a:t></a:t>
                      </a:r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936004"/>
                  </a:ext>
                </a:extLst>
              </a:tr>
              <a:tr h="2196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d-Copper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5 </a:t>
                      </a:r>
                      <a:r>
                        <a:rPr lang="en-GB" sz="1400" u="none" dirty="0">
                          <a:solidFill>
                            <a:schemeClr val="bg1"/>
                          </a:solidFill>
                          <a:effectLst/>
                          <a:sym typeface="Symbol" pitchFamily="2" charset="2"/>
                        </a:rPr>
                        <a:t></a:t>
                      </a:r>
                      <a:r>
                        <a:rPr lang="en-GB" sz="1400" u="none" dirty="0">
                          <a:solidFill>
                            <a:schemeClr val="bg1"/>
                          </a:solidFill>
                          <a:effectLst/>
                        </a:rPr>
                        <a:t>m</a:t>
                      </a:r>
                      <a:endParaRPr lang="en-IT" sz="1400" u="non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654712"/>
                  </a:ext>
                </a:extLst>
              </a:tr>
              <a:tr h="2210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 Gap spacing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 0.5 mm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3157"/>
                  </a:ext>
                </a:extLst>
              </a:tr>
              <a:tr h="2210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Core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b="1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Cu/SS rod</a:t>
                      </a:r>
                      <a:endParaRPr lang="en-IT" sz="1400" b="1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0012691"/>
                  </a:ext>
                </a:extLst>
              </a:tr>
              <a:tr h="2210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T" sz="1400">
                          <a:solidFill>
                            <a:schemeClr val="bg1"/>
                          </a:solidFill>
                          <a:effectLst/>
                        </a:rPr>
                        <a:t>Strain window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T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[-1.3 %, 0.45 %]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55531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01F6DD9-9F14-9767-AF46-43A48734F644}"/>
              </a:ext>
            </a:extLst>
          </p:cNvPr>
          <p:cNvSpPr txBox="1"/>
          <p:nvPr/>
        </p:nvSpPr>
        <p:spPr>
          <a:xfrm>
            <a:off x="2702252" y="5888504"/>
            <a:ext cx="3852920" cy="769441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D.C. van der Laan et al, 2018 Supercond Sci Technol 32, DOI:10.1088/1361-6668/aae8bf</a:t>
            </a:r>
          </a:p>
          <a:p>
            <a:r>
              <a:rPr lang="en-US" sz="11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D.C. van der </a:t>
            </a:r>
            <a:r>
              <a:rPr lang="en-US" sz="11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Laan</a:t>
            </a:r>
            <a:r>
              <a:rPr lang="en-US" sz="11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et al 2019 </a:t>
            </a:r>
            <a:r>
              <a:rPr lang="en-US" sz="11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Supercond</a:t>
            </a:r>
            <a:r>
              <a:rPr lang="en-US" sz="11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 Sci. Technol. 32 015002</a:t>
            </a:r>
          </a:p>
          <a:p>
            <a:r>
              <a:rPr lang="en-US" sz="11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D.C. van der </a:t>
            </a:r>
            <a:r>
              <a:rPr lang="en-US" sz="11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Laan</a:t>
            </a:r>
            <a:r>
              <a:rPr lang="en-US" sz="11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, private communication.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9F72549-B97E-FC64-3952-5B0E8AD8CD54}"/>
              </a:ext>
            </a:extLst>
          </p:cNvPr>
          <p:cNvCxnSpPr>
            <a:cxnSpLocks/>
          </p:cNvCxnSpPr>
          <p:nvPr/>
        </p:nvCxnSpPr>
        <p:spPr>
          <a:xfrm>
            <a:off x="6181195" y="1712856"/>
            <a:ext cx="0" cy="1980119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ADA1767-1EAA-2D76-388E-A738738B2793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4" name="Slide Number Placeholder 44">
            <a:extLst>
              <a:ext uri="{FF2B5EF4-FFF2-40B4-BE49-F238E27FC236}">
                <a16:creationId xmlns:a16="http://schemas.microsoft.com/office/drawing/2014/main" id="{36ECD4AF-B197-127C-17BB-D80FFDE87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3798" y="6463030"/>
            <a:ext cx="498201" cy="365125"/>
          </a:xfrm>
        </p:spPr>
        <p:txBody>
          <a:bodyPr/>
          <a:lstStyle/>
          <a:p>
            <a:fld id="{60CD3593-5731-41EF-B15F-B27141419D0D}" type="slidenum">
              <a:rPr lang="nl-NL" sz="1867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15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69D4B3-C0B2-E611-A152-7588B7CC2B27}"/>
              </a:ext>
            </a:extLst>
          </p:cNvPr>
          <p:cNvSpPr txBox="1"/>
          <p:nvPr/>
        </p:nvSpPr>
        <p:spPr>
          <a:xfrm>
            <a:off x="7089109" y="5463718"/>
            <a:ext cx="4070751" cy="76944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Good match irreversibility limits:</a:t>
            </a:r>
          </a:p>
          <a:p>
            <a:pPr algn="ctr"/>
            <a:r>
              <a:rPr lang="en-US" sz="22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model versus experiment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97BC3F-5BDF-2A89-BE3F-8C0E5FA41EB4}"/>
              </a:ext>
            </a:extLst>
          </p:cNvPr>
          <p:cNvSpPr txBox="1"/>
          <p:nvPr/>
        </p:nvSpPr>
        <p:spPr>
          <a:xfrm>
            <a:off x="6610035" y="4553414"/>
            <a:ext cx="4070751" cy="52322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</a:rPr>
              <a:t>NCR = no current sharing between tapes.</a:t>
            </a:r>
          </a:p>
          <a:p>
            <a:r>
              <a:rPr lang="en-US" sz="1400" i="1" dirty="0">
                <a:solidFill>
                  <a:schemeClr val="bg1"/>
                </a:solidFill>
              </a:rPr>
              <a:t>PCR = perfect current sharing between tapes.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C9EA5F-CFE1-80D0-B188-41C2A3B7BA52}"/>
              </a:ext>
            </a:extLst>
          </p:cNvPr>
          <p:cNvSpPr txBox="1"/>
          <p:nvPr/>
        </p:nvSpPr>
        <p:spPr>
          <a:xfrm>
            <a:off x="10377059" y="3612852"/>
            <a:ext cx="943747" cy="369332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Cu core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E82F00-7890-57BB-9DC4-EE04677139B3}"/>
              </a:ext>
            </a:extLst>
          </p:cNvPr>
          <p:cNvSpPr txBox="1"/>
          <p:nvPr/>
        </p:nvSpPr>
        <p:spPr>
          <a:xfrm>
            <a:off x="6345524" y="3612852"/>
            <a:ext cx="962189" cy="369332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SS core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00B1F17-D6FE-0B8D-F74E-DC9616BDBB4B}"/>
              </a:ext>
            </a:extLst>
          </p:cNvPr>
          <p:cNvCxnSpPr>
            <a:cxnSpLocks/>
          </p:cNvCxnSpPr>
          <p:nvPr/>
        </p:nvCxnSpPr>
        <p:spPr>
          <a:xfrm>
            <a:off x="9991442" y="1651896"/>
            <a:ext cx="0" cy="1980119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 descr="A blueprint of a roll of paper&#10;&#10;Description automatically generated">
            <a:extLst>
              <a:ext uri="{FF2B5EF4-FFF2-40B4-BE49-F238E27FC236}">
                <a16:creationId xmlns:a16="http://schemas.microsoft.com/office/drawing/2014/main" id="{22466393-5581-34DC-17AD-76CC160A0BB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2252" y="1247603"/>
            <a:ext cx="2495027" cy="1559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 descr="A picture containing text, businesscard, vector graphics, screenshot&#10;&#10;Description automatically generated">
            <a:extLst>
              <a:ext uri="{FF2B5EF4-FFF2-40B4-BE49-F238E27FC236}">
                <a16:creationId xmlns:a16="http://schemas.microsoft.com/office/drawing/2014/main" id="{9ED28E9C-7F9D-BAF4-5375-F3368779061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2252" y="2939420"/>
            <a:ext cx="2500959" cy="27610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59770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687B852-A02D-49C7-CEEC-BE60150699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2843402" y="-4183785"/>
            <a:ext cx="7106002" cy="13651482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AB5CAB4B-3F3F-E069-7E3F-8A5C13C06ADC}"/>
              </a:ext>
            </a:extLst>
          </p:cNvPr>
          <p:cNvSpPr/>
          <p:nvPr/>
        </p:nvSpPr>
        <p:spPr>
          <a:xfrm>
            <a:off x="184484" y="4065016"/>
            <a:ext cx="11806026" cy="2216081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AEE0AC4-502B-046F-525D-F5968BAF1E13}"/>
              </a:ext>
            </a:extLst>
          </p:cNvPr>
          <p:cNvSpPr/>
          <p:nvPr/>
        </p:nvSpPr>
        <p:spPr>
          <a:xfrm>
            <a:off x="184483" y="900893"/>
            <a:ext cx="5750624" cy="2924842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58F2916-9C52-93E6-AFDB-FB81127290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80" t="5820" r="2664" b="3033"/>
          <a:stretch/>
        </p:blipFill>
        <p:spPr>
          <a:xfrm>
            <a:off x="3293205" y="1068996"/>
            <a:ext cx="2295085" cy="18378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F346293-F1C8-0686-1B8D-D82B17CCA6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820" r="2665" b="3033"/>
          <a:stretch/>
        </p:blipFill>
        <p:spPr>
          <a:xfrm>
            <a:off x="514326" y="1057150"/>
            <a:ext cx="2329436" cy="18177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345F9C29-AAD8-4559-E7EC-E68681D35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483" y="13564"/>
            <a:ext cx="12007516" cy="697627"/>
          </a:xfrm>
        </p:spPr>
        <p:txBody>
          <a:bodyPr>
            <a:no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+mn-lt"/>
              </a:rPr>
              <a:t>Simulations: gap, Cu-tube,  EM/ML load</a:t>
            </a:r>
            <a:endParaRPr lang="nl-NL" sz="5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6AE34-348B-6EB4-5359-B3C3454344D3}"/>
              </a:ext>
            </a:extLst>
          </p:cNvPr>
          <p:cNvSpPr txBox="1"/>
          <p:nvPr/>
        </p:nvSpPr>
        <p:spPr>
          <a:xfrm>
            <a:off x="524886" y="3425624"/>
            <a:ext cx="5069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Smaller gap reduces voids and tape bending.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00D962-FA9A-CAC5-5B37-EE76521633A0}"/>
              </a:ext>
            </a:extLst>
          </p:cNvPr>
          <p:cNvSpPr txBox="1"/>
          <p:nvPr/>
        </p:nvSpPr>
        <p:spPr>
          <a:xfrm>
            <a:off x="466946" y="3021573"/>
            <a:ext cx="2376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Gap spacing = 1 mm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E797F7-2648-BA7F-FC6E-04292FD11F24}"/>
              </a:ext>
            </a:extLst>
          </p:cNvPr>
          <p:cNvSpPr txBox="1"/>
          <p:nvPr/>
        </p:nvSpPr>
        <p:spPr>
          <a:xfrm>
            <a:off x="3293204" y="3037678"/>
            <a:ext cx="2301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Gap spacing = 0.5 mm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BA44FC9-4BDD-6543-6716-AB8A808D71FA}"/>
              </a:ext>
            </a:extLst>
          </p:cNvPr>
          <p:cNvCxnSpPr>
            <a:cxnSpLocks/>
          </p:cNvCxnSpPr>
          <p:nvPr/>
        </p:nvCxnSpPr>
        <p:spPr>
          <a:xfrm flipV="1">
            <a:off x="547798" y="1941278"/>
            <a:ext cx="0" cy="684029"/>
          </a:xfrm>
          <a:prstGeom prst="straightConnector1">
            <a:avLst/>
          </a:prstGeom>
          <a:ln w="412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209637EA-50E6-22BD-F4E9-A6E710034E2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2863" y="2306256"/>
            <a:ext cx="1501456" cy="717013"/>
          </a:xfrm>
          <a:prstGeom prst="roundRect">
            <a:avLst>
              <a:gd name="adj" fmla="val 16667"/>
            </a:avLst>
          </a:prstGeom>
          <a:ln w="63500">
            <a:solidFill>
              <a:schemeClr val="accent2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60350E1-2ABD-A9B1-4CAC-68B0C822174C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7" name="Slide Number Placeholder 44">
            <a:extLst>
              <a:ext uri="{FF2B5EF4-FFF2-40B4-BE49-F238E27FC236}">
                <a16:creationId xmlns:a16="http://schemas.microsoft.com/office/drawing/2014/main" id="{513AF732-3676-253F-6322-7F81588BF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3798" y="6463030"/>
            <a:ext cx="498201" cy="365125"/>
          </a:xfrm>
        </p:spPr>
        <p:txBody>
          <a:bodyPr/>
          <a:lstStyle/>
          <a:p>
            <a:fld id="{60CD3593-5731-41EF-B15F-B27141419D0D}" type="slidenum">
              <a:rPr lang="nl-NL" sz="1867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16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1DB659-6202-B942-A6FD-DEF797EE4F2C}"/>
              </a:ext>
            </a:extLst>
          </p:cNvPr>
          <p:cNvSpPr txBox="1"/>
          <p:nvPr/>
        </p:nvSpPr>
        <p:spPr>
          <a:xfrm>
            <a:off x="524905" y="2199510"/>
            <a:ext cx="399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/>
              <a:t>F</a:t>
            </a:r>
            <a:endParaRPr lang="en-US" sz="3200" i="1" baseline="-25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EE3861-A70A-FA81-97C1-E162D99D518F}"/>
              </a:ext>
            </a:extLst>
          </p:cNvPr>
          <p:cNvSpPr/>
          <p:nvPr/>
        </p:nvSpPr>
        <p:spPr>
          <a:xfrm>
            <a:off x="1013938" y="1098978"/>
            <a:ext cx="669389" cy="314684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1490814-CD34-9C8D-AC36-75805041B50E}"/>
              </a:ext>
            </a:extLst>
          </p:cNvPr>
          <p:cNvCxnSpPr>
            <a:cxnSpLocks/>
          </p:cNvCxnSpPr>
          <p:nvPr/>
        </p:nvCxnSpPr>
        <p:spPr>
          <a:xfrm>
            <a:off x="1715332" y="1395315"/>
            <a:ext cx="650676" cy="910941"/>
          </a:xfrm>
          <a:prstGeom prst="line">
            <a:avLst/>
          </a:prstGeom>
          <a:ln w="381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B31CFF4-C97E-F11A-F124-842FC857AF20}"/>
              </a:ext>
            </a:extLst>
          </p:cNvPr>
          <p:cNvCxnSpPr>
            <a:cxnSpLocks/>
          </p:cNvCxnSpPr>
          <p:nvPr/>
        </p:nvCxnSpPr>
        <p:spPr>
          <a:xfrm flipH="1">
            <a:off x="924784" y="1387326"/>
            <a:ext cx="90998" cy="918930"/>
          </a:xfrm>
          <a:prstGeom prst="line">
            <a:avLst/>
          </a:prstGeom>
          <a:ln w="381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EE775D39-C8E2-3A79-876C-1A94FB42DC9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962443" y="2099121"/>
            <a:ext cx="1113807" cy="446603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8FC4CBF-6AB8-1B85-AEB3-8BCDA60BF23F}"/>
              </a:ext>
            </a:extLst>
          </p:cNvPr>
          <p:cNvSpPr/>
          <p:nvPr/>
        </p:nvSpPr>
        <p:spPr>
          <a:xfrm>
            <a:off x="6118832" y="909447"/>
            <a:ext cx="5888686" cy="2916288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066E5A-B92B-E3E0-FDB7-75A84380CA06}"/>
              </a:ext>
            </a:extLst>
          </p:cNvPr>
          <p:cNvSpPr txBox="1"/>
          <p:nvPr/>
        </p:nvSpPr>
        <p:spPr>
          <a:xfrm>
            <a:off x="6118831" y="2963276"/>
            <a:ext cx="3104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ACT cable result compared with 0.5 and 1.0 mm Cu tube.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2F59BE3-DD01-2024-62AD-2A6F62BB7D19}"/>
              </a:ext>
            </a:extLst>
          </p:cNvPr>
          <p:cNvSpPr txBox="1"/>
          <p:nvPr/>
        </p:nvSpPr>
        <p:spPr>
          <a:xfrm>
            <a:off x="9117904" y="2968575"/>
            <a:ext cx="2717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Strain distribution with 0.5 mm Cu-wall thickness.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4B9B7DE-42F3-1F30-4828-4B15884E160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8022" y="1072239"/>
            <a:ext cx="2045991" cy="18539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B537D01-39BF-F7CC-366D-7C536EF0C89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95283" y="1078655"/>
            <a:ext cx="2162769" cy="18539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" name="图片 4" descr="Geometry3">
            <a:extLst>
              <a:ext uri="{FF2B5EF4-FFF2-40B4-BE49-F238E27FC236}">
                <a16:creationId xmlns:a16="http://schemas.microsoft.com/office/drawing/2014/main" id="{71E0CB18-09E6-1E04-9799-D850F3A1253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9104" y="1882509"/>
            <a:ext cx="839271" cy="769441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C44128DB-A4FE-B735-518B-83FDC94F3C3F}"/>
              </a:ext>
            </a:extLst>
          </p:cNvPr>
          <p:cNvSpPr/>
          <p:nvPr/>
        </p:nvSpPr>
        <p:spPr>
          <a:xfrm>
            <a:off x="7044565" y="4376967"/>
            <a:ext cx="48983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  <a:ea typeface="Times New Roman" panose="02020603050405020304" pitchFamily="18" charset="0"/>
              </a:rPr>
              <a:t>Left 2 plots: displacement (</a:t>
            </a:r>
            <a:r>
              <a:rPr lang="en-GB" dirty="0">
                <a:solidFill>
                  <a:schemeClr val="bg1"/>
                </a:solidFill>
                <a:latin typeface="Symbol" pitchFamily="2" charset="2"/>
                <a:ea typeface="Times New Roman" panose="02020603050405020304" pitchFamily="18" charset="0"/>
              </a:rPr>
              <a:t>m</a:t>
            </a:r>
            <a:r>
              <a:rPr lang="en-GB" dirty="0">
                <a:solidFill>
                  <a:schemeClr val="bg1"/>
                </a:solidFill>
                <a:ea typeface="Times New Roman" panose="02020603050405020304" pitchFamily="18" charset="0"/>
              </a:rPr>
              <a:t>m) for Mech and Electromagnetic Load at 200 </a:t>
            </a:r>
            <a:r>
              <a:rPr lang="en-GB" dirty="0" err="1">
                <a:solidFill>
                  <a:schemeClr val="bg1"/>
                </a:solidFill>
                <a:ea typeface="Times New Roman" panose="02020603050405020304" pitchFamily="18" charset="0"/>
              </a:rPr>
              <a:t>kN</a:t>
            </a:r>
            <a:r>
              <a:rPr lang="en-GB" dirty="0">
                <a:solidFill>
                  <a:schemeClr val="bg1"/>
                </a:solidFill>
                <a:ea typeface="Times New Roman" panose="02020603050405020304" pitchFamily="18" charset="0"/>
              </a:rPr>
              <a:t>/m (bending).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Right: Difference body load (EM) and Mechanical Load for different tape thicknesses and gap sizes. </a:t>
            </a:r>
          </a:p>
          <a:p>
            <a:r>
              <a:rPr lang="en-US" b="1" dirty="0">
                <a:solidFill>
                  <a:schemeClr val="accent4"/>
                </a:solidFill>
              </a:rPr>
              <a:t>Critical transverse EM load &lt; mechanical load (30%).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A87AE45D-9BF0-0A96-19CD-FE468C28854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9505" y="4281144"/>
            <a:ext cx="1835430" cy="183543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5BD0511F-13B8-ABE9-4457-B9740FBBC10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112" y="4281144"/>
            <a:ext cx="1808761" cy="188867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FAE0ABD-4961-2768-0C51-F4CEE28AC86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2280" y="4287990"/>
            <a:ext cx="1818378" cy="184919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9FC6305C-630F-E7D8-B0B3-E187B5DD7B1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9510"/>
          <a:stretch/>
        </p:blipFill>
        <p:spPr>
          <a:xfrm>
            <a:off x="2082373" y="4281144"/>
            <a:ext cx="425809" cy="22805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3E0FD3E-2E5D-EE68-AF79-32095B8E2F04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43305" y="4287990"/>
            <a:ext cx="349128" cy="184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2240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CC8D7AF-E99A-8686-4581-35B96AFE8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FA5BD7F-35A2-EA46-6736-B9E7118144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132629" y="-3871855"/>
            <a:ext cx="7106002" cy="13651482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B9E987A-9D47-21EF-DD77-26F3F680F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335" y="0"/>
            <a:ext cx="12086663" cy="738890"/>
          </a:xfrm>
          <a:solidFill>
            <a:schemeClr val="bg2">
              <a:lumMod val="25000"/>
            </a:schemeClr>
          </a:solidFill>
        </p:spPr>
        <p:txBody>
          <a:bodyPr>
            <a:noAutofit/>
          </a:bodyPr>
          <a:lstStyle/>
          <a:p>
            <a:r>
              <a:rPr lang="en-IT" sz="5400" b="1">
                <a:solidFill>
                  <a:schemeClr val="bg1"/>
                </a:solidFill>
                <a:latin typeface="+mn-lt"/>
              </a:rPr>
              <a:t>ASIPP</a:t>
            </a:r>
            <a:r>
              <a:rPr lang="en-US" sz="5400" b="1" dirty="0">
                <a:solidFill>
                  <a:schemeClr val="bg1"/>
                </a:solidFill>
                <a:latin typeface="+mn-lt"/>
              </a:rPr>
              <a:t> CICC; Cu tube core, 1,080 </a:t>
            </a:r>
            <a:r>
              <a:rPr lang="en-US" sz="5400" b="1" dirty="0" err="1">
                <a:solidFill>
                  <a:schemeClr val="bg1"/>
                </a:solidFill>
                <a:latin typeface="+mn-lt"/>
              </a:rPr>
              <a:t>kN</a:t>
            </a:r>
            <a:r>
              <a:rPr lang="en-US" sz="5400" b="1" dirty="0">
                <a:solidFill>
                  <a:schemeClr val="bg1"/>
                </a:solidFill>
                <a:latin typeface="+mn-lt"/>
              </a:rPr>
              <a:t>/m</a:t>
            </a:r>
            <a:endParaRPr lang="en-IT" sz="54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F98640-A334-7FCB-E4FD-7050B988E24C}"/>
              </a:ext>
            </a:extLst>
          </p:cNvPr>
          <p:cNvSpPr txBox="1"/>
          <p:nvPr/>
        </p:nvSpPr>
        <p:spPr>
          <a:xfrm>
            <a:off x="207255" y="5001841"/>
            <a:ext cx="3727834" cy="40011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REBCO von Mises: 90 MPa</a:t>
            </a:r>
            <a:endParaRPr lang="en-US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98833C9-6333-471E-1F8D-06FAE71A40DA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23" name="Slide Number Placeholder 44">
            <a:extLst>
              <a:ext uri="{FF2B5EF4-FFF2-40B4-BE49-F238E27FC236}">
                <a16:creationId xmlns:a16="http://schemas.microsoft.com/office/drawing/2014/main" id="{99EA82EC-3C87-A24A-4694-BC016E3CB163}"/>
              </a:ext>
            </a:extLst>
          </p:cNvPr>
          <p:cNvSpPr txBox="1">
            <a:spLocks/>
          </p:cNvSpPr>
          <p:nvPr/>
        </p:nvSpPr>
        <p:spPr>
          <a:xfrm>
            <a:off x="11693798" y="6463030"/>
            <a:ext cx="498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CD3593-5731-41EF-B15F-B27141419D0D}" type="slidenum">
              <a:rPr lang="nl-NL" sz="1867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17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9" name="Picture 4" descr="Our Institutes----Hefei Institutes of Physical Science, The Chinese Academy  of Sciences">
            <a:extLst>
              <a:ext uri="{FF2B5EF4-FFF2-40B4-BE49-F238E27FC236}">
                <a16:creationId xmlns:a16="http://schemas.microsoft.com/office/drawing/2014/main" id="{F5A09B8C-8F1A-1721-9D10-31B1A31860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00215" y="6112064"/>
            <a:ext cx="790290" cy="693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C8785F2-9ABE-F513-9208-FE1463713666}"/>
              </a:ext>
            </a:extLst>
          </p:cNvPr>
          <p:cNvSpPr txBox="1"/>
          <p:nvPr/>
        </p:nvSpPr>
        <p:spPr>
          <a:xfrm>
            <a:off x="189892" y="1084716"/>
            <a:ext cx="3727835" cy="40011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Cu tube core, 1 mm </a:t>
            </a:r>
            <a:r>
              <a:rPr lang="en-US" sz="2000" i="1" dirty="0" err="1">
                <a:solidFill>
                  <a:schemeClr val="bg1"/>
                </a:solidFill>
              </a:rPr>
              <a:t>d</a:t>
            </a:r>
            <a:r>
              <a:rPr lang="en-US" sz="2000" baseline="-25000" dirty="0" err="1">
                <a:solidFill>
                  <a:schemeClr val="bg1"/>
                </a:solidFill>
              </a:rPr>
              <a:t>wall</a:t>
            </a:r>
            <a:endParaRPr lang="en-US" sz="2000" baseline="-250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048911-318D-5AD5-815D-542D68F911E4}"/>
              </a:ext>
            </a:extLst>
          </p:cNvPr>
          <p:cNvSpPr txBox="1"/>
          <p:nvPr/>
        </p:nvSpPr>
        <p:spPr>
          <a:xfrm>
            <a:off x="4246563" y="1084716"/>
            <a:ext cx="3910829" cy="40011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1,200 </a:t>
            </a:r>
            <a:r>
              <a:rPr lang="en-US" sz="2000" dirty="0" err="1">
                <a:solidFill>
                  <a:schemeClr val="bg1"/>
                </a:solidFill>
              </a:rPr>
              <a:t>kN</a:t>
            </a:r>
            <a:r>
              <a:rPr lang="en-US" sz="2000" dirty="0">
                <a:solidFill>
                  <a:schemeClr val="bg1"/>
                </a:solidFill>
              </a:rPr>
              <a:t>/m, Cu tube, 1 mm </a:t>
            </a:r>
            <a:r>
              <a:rPr lang="en-US" sz="2000" i="1" dirty="0" err="1">
                <a:solidFill>
                  <a:schemeClr val="bg1"/>
                </a:solidFill>
              </a:rPr>
              <a:t>d</a:t>
            </a:r>
            <a:r>
              <a:rPr lang="en-US" sz="2000" baseline="-25000" dirty="0" err="1">
                <a:solidFill>
                  <a:schemeClr val="bg1"/>
                </a:solidFill>
              </a:rPr>
              <a:t>wall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11736D-C2ED-DEBD-8AA8-07F7F5D70ED1}"/>
              </a:ext>
            </a:extLst>
          </p:cNvPr>
          <p:cNvSpPr txBox="1"/>
          <p:nvPr/>
        </p:nvSpPr>
        <p:spPr>
          <a:xfrm>
            <a:off x="8378190" y="1084787"/>
            <a:ext cx="3623918" cy="40011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Cu tube core, 3 mm </a:t>
            </a:r>
            <a:r>
              <a:rPr lang="en-US" sz="2000" i="1" dirty="0" err="1">
                <a:solidFill>
                  <a:schemeClr val="bg1"/>
                </a:solidFill>
              </a:rPr>
              <a:t>d</a:t>
            </a:r>
            <a:r>
              <a:rPr lang="en-US" sz="2000" baseline="-25000" dirty="0" err="1">
                <a:solidFill>
                  <a:schemeClr val="bg1"/>
                </a:solidFill>
              </a:rPr>
              <a:t>wall</a:t>
            </a:r>
            <a:endParaRPr lang="en-US" sz="2000" baseline="-250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F3D6515-C00F-D9B2-2492-CB379BBD6A07}"/>
              </a:ext>
            </a:extLst>
          </p:cNvPr>
          <p:cNvSpPr txBox="1"/>
          <p:nvPr/>
        </p:nvSpPr>
        <p:spPr>
          <a:xfrm>
            <a:off x="8378190" y="5001912"/>
            <a:ext cx="3623918" cy="40011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REBCO von Mises: 108 MPa</a:t>
            </a:r>
            <a:endParaRPr lang="en-US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AB45B28-D3F5-1667-728A-4EBABB56C34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3293" r="19902"/>
          <a:stretch>
            <a:fillRect/>
          </a:stretch>
        </p:blipFill>
        <p:spPr>
          <a:xfrm>
            <a:off x="188909" y="1719760"/>
            <a:ext cx="3728817" cy="300088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83A80EB-72EA-8700-BAD2-FCF2C169B3A2}"/>
              </a:ext>
            </a:extLst>
          </p:cNvPr>
          <p:cNvSpPr txBox="1"/>
          <p:nvPr/>
        </p:nvSpPr>
        <p:spPr>
          <a:xfrm>
            <a:off x="4246562" y="5001841"/>
            <a:ext cx="3910829" cy="70788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</a:rPr>
              <a:t>Cu tube </a:t>
            </a:r>
            <a:r>
              <a:rPr lang="en-US" sz="2000" b="1" dirty="0" err="1">
                <a:solidFill>
                  <a:schemeClr val="accent4"/>
                </a:solidFill>
              </a:rPr>
              <a:t>vM</a:t>
            </a:r>
            <a:r>
              <a:rPr lang="en-US" sz="2000" b="1" dirty="0">
                <a:solidFill>
                  <a:schemeClr val="accent4"/>
                </a:solidFill>
              </a:rPr>
              <a:t> stress: 118 MPa,</a:t>
            </a:r>
          </a:p>
          <a:p>
            <a:pPr algn="ctr"/>
            <a:r>
              <a:rPr lang="en-US" sz="2000" b="1" dirty="0">
                <a:solidFill>
                  <a:schemeClr val="accent4"/>
                </a:solidFill>
              </a:rPr>
              <a:t>near yielding stress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785783-904A-B962-A278-D1EEF10B8EF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3437" r="18137"/>
          <a:stretch>
            <a:fillRect/>
          </a:stretch>
        </p:blipFill>
        <p:spPr>
          <a:xfrm>
            <a:off x="4246563" y="1719760"/>
            <a:ext cx="3910829" cy="30600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6D8B15C-EABD-18E1-778C-41B48751A57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7765" r="26096"/>
          <a:stretch>
            <a:fillRect/>
          </a:stretch>
        </p:blipFill>
        <p:spPr>
          <a:xfrm>
            <a:off x="8378190" y="1719831"/>
            <a:ext cx="3623918" cy="3060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466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A000B94B-EFA1-089A-3463-0A62813EA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132629" y="-3871855"/>
            <a:ext cx="7106002" cy="13651482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CCBD37D5-FE0D-0E57-8F77-EA099550B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335" y="0"/>
            <a:ext cx="12086663" cy="738890"/>
          </a:xfrm>
          <a:solidFill>
            <a:schemeClr val="bg2">
              <a:lumMod val="25000"/>
            </a:schemeClr>
          </a:solidFill>
        </p:spPr>
        <p:txBody>
          <a:bodyPr>
            <a:noAutofit/>
          </a:bodyPr>
          <a:lstStyle/>
          <a:p>
            <a:r>
              <a:rPr lang="en-IT" sz="5400" b="1">
                <a:solidFill>
                  <a:schemeClr val="bg1"/>
                </a:solidFill>
                <a:latin typeface="+mn-lt"/>
              </a:rPr>
              <a:t>ASIPP</a:t>
            </a:r>
            <a:r>
              <a:rPr lang="en-US" sz="5400" b="1" dirty="0">
                <a:solidFill>
                  <a:schemeClr val="bg1"/>
                </a:solidFill>
                <a:latin typeface="+mn-lt"/>
              </a:rPr>
              <a:t> CICC; Cu core-SS spring, 1080 </a:t>
            </a:r>
            <a:r>
              <a:rPr lang="en-US" sz="5400" b="1" dirty="0" err="1">
                <a:solidFill>
                  <a:schemeClr val="bg1"/>
                </a:solidFill>
                <a:latin typeface="+mn-lt"/>
              </a:rPr>
              <a:t>kN</a:t>
            </a:r>
            <a:r>
              <a:rPr lang="en-US" sz="5400" b="1" dirty="0">
                <a:solidFill>
                  <a:schemeClr val="bg1"/>
                </a:solidFill>
                <a:latin typeface="+mn-lt"/>
              </a:rPr>
              <a:t>/m</a:t>
            </a:r>
            <a:endParaRPr lang="en-IT" sz="54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2612F42-C2B6-81E5-CAF4-619226DE62A1}"/>
              </a:ext>
            </a:extLst>
          </p:cNvPr>
          <p:cNvSpPr txBox="1"/>
          <p:nvPr/>
        </p:nvSpPr>
        <p:spPr>
          <a:xfrm>
            <a:off x="184395" y="5001841"/>
            <a:ext cx="3727834" cy="70788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REBCO von Mises stress: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110 MPa</a:t>
            </a:r>
            <a:endParaRPr lang="en-US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5D65F5-970B-2DD9-ECF6-15137026FDC9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23" name="Slide Number Placeholder 44">
            <a:extLst>
              <a:ext uri="{FF2B5EF4-FFF2-40B4-BE49-F238E27FC236}">
                <a16:creationId xmlns:a16="http://schemas.microsoft.com/office/drawing/2014/main" id="{B3EA0538-AC19-16C6-1B38-1247BED71D6F}"/>
              </a:ext>
            </a:extLst>
          </p:cNvPr>
          <p:cNvSpPr txBox="1">
            <a:spLocks/>
          </p:cNvSpPr>
          <p:nvPr/>
        </p:nvSpPr>
        <p:spPr>
          <a:xfrm>
            <a:off x="11693798" y="6463030"/>
            <a:ext cx="498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CD3593-5731-41EF-B15F-B27141419D0D}" type="slidenum">
              <a:rPr lang="nl-NL" sz="1867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18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9" name="Picture 4" descr="Our Institutes----Hefei Institutes of Physical Science, The Chinese Academy  of Sciences">
            <a:extLst>
              <a:ext uri="{FF2B5EF4-FFF2-40B4-BE49-F238E27FC236}">
                <a16:creationId xmlns:a16="http://schemas.microsoft.com/office/drawing/2014/main" id="{894AE019-31E1-182A-DE60-E30388C5FE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00215" y="6112064"/>
            <a:ext cx="790290" cy="693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8D56D2-C526-8E07-E37A-51B655E6E55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753" r="17353"/>
          <a:stretch>
            <a:fillRect/>
          </a:stretch>
        </p:blipFill>
        <p:spPr>
          <a:xfrm>
            <a:off x="167032" y="1623705"/>
            <a:ext cx="3727835" cy="32068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0B8904D-6076-6A16-1D47-115ACDA38948}"/>
              </a:ext>
            </a:extLst>
          </p:cNvPr>
          <p:cNvSpPr txBox="1"/>
          <p:nvPr/>
        </p:nvSpPr>
        <p:spPr>
          <a:xfrm>
            <a:off x="167032" y="1084716"/>
            <a:ext cx="3727835" cy="40011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Solid Cu core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875F8C7-83D9-58D2-3A4B-DA3ED52FFDD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2876" r="23202"/>
          <a:stretch>
            <a:fillRect/>
          </a:stretch>
        </p:blipFill>
        <p:spPr>
          <a:xfrm>
            <a:off x="8137697" y="1623705"/>
            <a:ext cx="3887270" cy="32068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1DD0615-7F78-048D-7062-6C43F1D8CEE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3039" r="22712"/>
          <a:stretch>
            <a:fillRect/>
          </a:stretch>
        </p:blipFill>
        <p:spPr>
          <a:xfrm>
            <a:off x="4054304" y="1623705"/>
            <a:ext cx="3910829" cy="32068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60B1A8B-8FED-9243-5E04-2703CA25434F}"/>
              </a:ext>
            </a:extLst>
          </p:cNvPr>
          <p:cNvSpPr txBox="1"/>
          <p:nvPr/>
        </p:nvSpPr>
        <p:spPr>
          <a:xfrm>
            <a:off x="4020221" y="1084716"/>
            <a:ext cx="3910829" cy="40011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SS spiral core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D8CBF4-2776-1DA0-22D2-511873E0D1F8}"/>
              </a:ext>
            </a:extLst>
          </p:cNvPr>
          <p:cNvSpPr txBox="1"/>
          <p:nvPr/>
        </p:nvSpPr>
        <p:spPr>
          <a:xfrm>
            <a:off x="8137696" y="1084716"/>
            <a:ext cx="3856183" cy="40011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SS spiral core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71709DC-5FF6-0C19-B420-E2B79FBE4FB1}"/>
              </a:ext>
            </a:extLst>
          </p:cNvPr>
          <p:cNvSpPr txBox="1"/>
          <p:nvPr/>
        </p:nvSpPr>
        <p:spPr>
          <a:xfrm>
            <a:off x="4054304" y="5001841"/>
            <a:ext cx="3876746" cy="70788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REBCO von Mises stress: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110 MPa</a:t>
            </a:r>
            <a:endParaRPr lang="en-US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A6A514-0424-5567-0BD9-F858DC2BB8DB}"/>
              </a:ext>
            </a:extLst>
          </p:cNvPr>
          <p:cNvSpPr txBox="1"/>
          <p:nvPr/>
        </p:nvSpPr>
        <p:spPr>
          <a:xfrm>
            <a:off x="8137696" y="5001841"/>
            <a:ext cx="3856183" cy="132343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SS spiral peak von Mises stress: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280 MPa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Significantly below yielding limit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Improved cooling</a:t>
            </a:r>
            <a:endParaRPr lang="en-US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E33A121-CFB3-37B6-F383-EAD8258EF7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22351" y="2200993"/>
            <a:ext cx="5188888" cy="33086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3F0413DD-630C-B7B0-7411-C97851340959}"/>
              </a:ext>
            </a:extLst>
          </p:cNvPr>
          <p:cNvSpPr/>
          <p:nvPr/>
        </p:nvSpPr>
        <p:spPr>
          <a:xfrm>
            <a:off x="7479558" y="4976296"/>
            <a:ext cx="547297" cy="31166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705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2C8212D-7A59-24CB-B5AD-76A29BEEF7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150057" y="-3602133"/>
            <a:ext cx="7106002" cy="13651482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D479FAA-600C-82D4-43FC-9FD8A4F27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335" y="0"/>
            <a:ext cx="12086663" cy="738890"/>
          </a:xfrm>
        </p:spPr>
        <p:txBody>
          <a:bodyPr>
            <a:no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+mn-lt"/>
              </a:rPr>
              <a:t>Model - SULTAN vs Twente Press results</a:t>
            </a:r>
            <a:endParaRPr lang="en-IT" sz="5400" b="1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18" name="图片 2" descr="微信图片_20240628200056">
            <a:extLst>
              <a:ext uri="{FF2B5EF4-FFF2-40B4-BE49-F238E27FC236}">
                <a16:creationId xmlns:a16="http://schemas.microsoft.com/office/drawing/2014/main" id="{295AD253-14A8-F0B4-18F2-BD6A12ECDB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523"/>
          <a:stretch/>
        </p:blipFill>
        <p:spPr>
          <a:xfrm>
            <a:off x="660156" y="3709999"/>
            <a:ext cx="4087414" cy="27478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Slide Number Placeholder 44">
            <a:extLst>
              <a:ext uri="{FF2B5EF4-FFF2-40B4-BE49-F238E27FC236}">
                <a16:creationId xmlns:a16="http://schemas.microsoft.com/office/drawing/2014/main" id="{08783973-D3BE-772D-815D-0D0E2D735F44}"/>
              </a:ext>
            </a:extLst>
          </p:cNvPr>
          <p:cNvSpPr txBox="1">
            <a:spLocks/>
          </p:cNvSpPr>
          <p:nvPr/>
        </p:nvSpPr>
        <p:spPr>
          <a:xfrm>
            <a:off x="11693798" y="6463030"/>
            <a:ext cx="498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CD3593-5731-41EF-B15F-B27141419D0D}" type="slidenum">
              <a:rPr lang="nl-NL" sz="1867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19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A485580-11B6-7E27-36DC-80194C5F29AF}"/>
              </a:ext>
            </a:extLst>
          </p:cNvPr>
          <p:cNvSpPr/>
          <p:nvPr/>
        </p:nvSpPr>
        <p:spPr>
          <a:xfrm>
            <a:off x="5416102" y="1800752"/>
            <a:ext cx="65818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2023: CORC Model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EM</a:t>
            </a:r>
            <a:r>
              <a:rPr lang="en-US" sz="2000" dirty="0">
                <a:solidFill>
                  <a:schemeClr val="bg1"/>
                </a:solidFill>
              </a:rPr>
              <a:t> critical EM load</a:t>
            </a:r>
          </a:p>
          <a:p>
            <a:r>
              <a:rPr lang="en-US" sz="2000" dirty="0">
                <a:solidFill>
                  <a:schemeClr val="bg1"/>
                </a:solidFill>
              </a:rPr>
              <a:t> prediction: </a:t>
            </a:r>
            <a:r>
              <a:rPr 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1,000 </a:t>
            </a:r>
            <a:r>
              <a:rPr lang="en-US" sz="2000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kN</a:t>
            </a:r>
            <a:r>
              <a:rPr 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/m </a:t>
            </a:r>
            <a:r>
              <a:rPr lang="en-US" sz="2000" dirty="0">
                <a:solidFill>
                  <a:schemeClr val="bg1"/>
                </a:solidFill>
              </a:rPr>
              <a:t>and</a:t>
            </a:r>
            <a:r>
              <a:rPr 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ML  1,320 </a:t>
            </a:r>
            <a:r>
              <a:rPr lang="en-US" sz="2000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kN</a:t>
            </a:r>
            <a:r>
              <a:rPr 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/m</a:t>
            </a:r>
            <a:endParaRPr lang="en-US" sz="2000" dirty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2024 Sultan test</a:t>
            </a:r>
            <a:r>
              <a:rPr lang="en-US" sz="2000" dirty="0">
                <a:solidFill>
                  <a:schemeClr val="bg1"/>
                </a:solidFill>
              </a:rPr>
              <a:t>:</a:t>
            </a:r>
          </a:p>
          <a:p>
            <a:r>
              <a:rPr lang="en-US" sz="2000" dirty="0">
                <a:solidFill>
                  <a:schemeClr val="bg1"/>
                </a:solidFill>
              </a:rPr>
              <a:t>L-leg: CORCs with spiral core, </a:t>
            </a:r>
            <a:r>
              <a:rPr lang="en-US" sz="2000" i="1" dirty="0" err="1">
                <a:solidFill>
                  <a:schemeClr val="bg1"/>
                </a:solidFill>
              </a:rPr>
              <a:t>T</a:t>
            </a:r>
            <a:r>
              <a:rPr lang="en-US" sz="2000" baseline="-25000" dirty="0" err="1">
                <a:solidFill>
                  <a:schemeClr val="bg1"/>
                </a:solidFill>
              </a:rPr>
              <a:t>cs</a:t>
            </a:r>
            <a:r>
              <a:rPr lang="en-US" sz="2000" dirty="0">
                <a:solidFill>
                  <a:schemeClr val="bg1"/>
                </a:solidFill>
              </a:rPr>
              <a:t> decreased ~1 K after 80 kA load; EM load =  </a:t>
            </a:r>
            <a:r>
              <a:rPr 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825 </a:t>
            </a:r>
            <a:r>
              <a:rPr lang="en-US" sz="2000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kN</a:t>
            </a:r>
            <a:r>
              <a:rPr 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/m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</a:p>
          <a:p>
            <a:r>
              <a:rPr lang="en-US" sz="2000" dirty="0">
                <a:solidFill>
                  <a:schemeClr val="bg1"/>
                </a:solidFill>
              </a:rPr>
              <a:t>R-leg, with CORC cables with solid Cu-core, no degradation up to 80 kA 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2025 Twente Press: </a:t>
            </a:r>
            <a:r>
              <a:rPr lang="en-US" sz="2000" dirty="0">
                <a:solidFill>
                  <a:schemeClr val="bg1"/>
                </a:solidFill>
              </a:rPr>
              <a:t>ASIPP sample #3, Mechanical load degradation for spiral core at 210 </a:t>
            </a:r>
            <a:r>
              <a:rPr lang="en-US" sz="2000" dirty="0" err="1">
                <a:solidFill>
                  <a:schemeClr val="bg1"/>
                </a:solidFill>
              </a:rPr>
              <a:t>kN</a:t>
            </a:r>
            <a:r>
              <a:rPr lang="en-US" sz="2000" dirty="0">
                <a:solidFill>
                  <a:schemeClr val="bg1"/>
                </a:solidFill>
              </a:rPr>
              <a:t>/m (x6=  </a:t>
            </a:r>
            <a:r>
              <a:rPr 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1,260 </a:t>
            </a:r>
            <a:r>
              <a:rPr lang="en-US" sz="2000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kN</a:t>
            </a:r>
            <a:r>
              <a:rPr 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/m</a:t>
            </a:r>
            <a:endParaRPr lang="en-US" sz="2000" dirty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 err="1">
                <a:solidFill>
                  <a:schemeClr val="bg1"/>
                </a:solidFill>
              </a:rPr>
              <a:t>FEModel</a:t>
            </a:r>
            <a:r>
              <a:rPr lang="en-US" sz="2000" dirty="0">
                <a:solidFill>
                  <a:schemeClr val="bg1"/>
                </a:solidFill>
              </a:rPr>
              <a:t> EM load correction: 0.7 x 1,260 =  </a:t>
            </a:r>
            <a:r>
              <a:rPr 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880 </a:t>
            </a:r>
            <a:r>
              <a:rPr lang="en-US" sz="2000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kN</a:t>
            </a:r>
            <a:r>
              <a:rPr 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/m</a:t>
            </a:r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19" name="直接箭头连接符 4">
            <a:extLst>
              <a:ext uri="{FF2B5EF4-FFF2-40B4-BE49-F238E27FC236}">
                <a16:creationId xmlns:a16="http://schemas.microsoft.com/office/drawing/2014/main" id="{18307EE1-9E2B-B2E7-03B0-2A9CB6F5955D}"/>
              </a:ext>
            </a:extLst>
          </p:cNvPr>
          <p:cNvCxnSpPr>
            <a:cxnSpLocks/>
          </p:cNvCxnSpPr>
          <p:nvPr/>
        </p:nvCxnSpPr>
        <p:spPr>
          <a:xfrm flipH="1">
            <a:off x="4023360" y="3223608"/>
            <a:ext cx="1392742" cy="1487375"/>
          </a:xfrm>
          <a:prstGeom prst="straightConnector1">
            <a:avLst/>
          </a:prstGeom>
          <a:ln w="38100" cmpd="sng">
            <a:solidFill>
              <a:schemeClr val="accent5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B4A9F126-03E8-B943-19A4-106E5C73B1A3}"/>
              </a:ext>
            </a:extLst>
          </p:cNvPr>
          <p:cNvSpPr txBox="1"/>
          <p:nvPr/>
        </p:nvSpPr>
        <p:spPr>
          <a:xfrm>
            <a:off x="3285868" y="856809"/>
            <a:ext cx="65818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n-lt"/>
              </a:rPr>
              <a:t>ASIPP #3 with spiral core in CORC cables (HFRC)</a:t>
            </a:r>
            <a:endParaRPr lang="en-US" sz="24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1918767-6BF9-B50B-8BC5-7967678582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217" y="787041"/>
            <a:ext cx="2379959" cy="13599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D73BCFD-CC98-F271-0D44-EC42D8CEBB4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652" t="5102" r="5210"/>
          <a:stretch>
            <a:fillRect/>
          </a:stretch>
        </p:blipFill>
        <p:spPr>
          <a:xfrm>
            <a:off x="1997086" y="1287361"/>
            <a:ext cx="2974964" cy="22733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16963550-F401-1766-8239-4AAE76369535}"/>
              </a:ext>
            </a:extLst>
          </p:cNvPr>
          <p:cNvSpPr/>
          <p:nvPr/>
        </p:nvSpPr>
        <p:spPr>
          <a:xfrm>
            <a:off x="7115381" y="3645591"/>
            <a:ext cx="1267413" cy="375784"/>
          </a:xfrm>
          <a:prstGeom prst="ellipse">
            <a:avLst/>
          </a:prstGeom>
          <a:noFill/>
          <a:ln w="508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1CCFDD5-C352-3911-E987-B9850548E964}"/>
              </a:ext>
            </a:extLst>
          </p:cNvPr>
          <p:cNvSpPr/>
          <p:nvPr/>
        </p:nvSpPr>
        <p:spPr>
          <a:xfrm>
            <a:off x="9867688" y="5779325"/>
            <a:ext cx="1267413" cy="359275"/>
          </a:xfrm>
          <a:prstGeom prst="ellipse">
            <a:avLst/>
          </a:prstGeom>
          <a:noFill/>
          <a:ln w="508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文本框 5">
            <a:extLst>
              <a:ext uri="{FF2B5EF4-FFF2-40B4-BE49-F238E27FC236}">
                <a16:creationId xmlns:a16="http://schemas.microsoft.com/office/drawing/2014/main" id="{B633885B-DC18-1A5A-89EF-548FF0516D78}"/>
              </a:ext>
            </a:extLst>
          </p:cNvPr>
          <p:cNvSpPr txBox="1"/>
          <p:nvPr/>
        </p:nvSpPr>
        <p:spPr>
          <a:xfrm>
            <a:off x="974522" y="4282948"/>
            <a:ext cx="2311346" cy="340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/>
              <a:t>Tcs@40kA, 10.85T</a:t>
            </a:r>
          </a:p>
        </p:txBody>
      </p:sp>
      <p:pic>
        <p:nvPicPr>
          <p:cNvPr id="31" name="图片 4" descr="Geometry3">
            <a:extLst>
              <a:ext uri="{FF2B5EF4-FFF2-40B4-BE49-F238E27FC236}">
                <a16:creationId xmlns:a16="http://schemas.microsoft.com/office/drawing/2014/main" id="{AA8EC9D4-1065-6CFE-3764-2CEB81562BC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1521" y="5548883"/>
            <a:ext cx="753269" cy="690595"/>
          </a:xfrm>
          <a:prstGeom prst="rect">
            <a:avLst/>
          </a:prstGeom>
        </p:spPr>
      </p:pic>
      <p:cxnSp>
        <p:nvCxnSpPr>
          <p:cNvPr id="34" name="直接箭头连接符 4">
            <a:extLst>
              <a:ext uri="{FF2B5EF4-FFF2-40B4-BE49-F238E27FC236}">
                <a16:creationId xmlns:a16="http://schemas.microsoft.com/office/drawing/2014/main" id="{B87972B4-1C46-BA93-8989-EF7D4D9B38DA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3884863" y="2140825"/>
            <a:ext cx="5179383" cy="6193"/>
          </a:xfrm>
          <a:prstGeom prst="straightConnector1">
            <a:avLst/>
          </a:prstGeom>
          <a:ln w="38100" cmpd="sng">
            <a:solidFill>
              <a:schemeClr val="accent5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A8C007A5-04A6-1E64-0D12-E009622F37B3}"/>
              </a:ext>
            </a:extLst>
          </p:cNvPr>
          <p:cNvSpPr/>
          <p:nvPr/>
        </p:nvSpPr>
        <p:spPr>
          <a:xfrm>
            <a:off x="10019298" y="5165351"/>
            <a:ext cx="1503139" cy="359275"/>
          </a:xfrm>
          <a:prstGeom prst="ellipse">
            <a:avLst/>
          </a:prstGeom>
          <a:noFill/>
          <a:ln w="508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D5701EA-0B3B-92AC-4FC0-595ECADD86B1}"/>
              </a:ext>
            </a:extLst>
          </p:cNvPr>
          <p:cNvSpPr/>
          <p:nvPr/>
        </p:nvSpPr>
        <p:spPr>
          <a:xfrm>
            <a:off x="8851703" y="2076254"/>
            <a:ext cx="1451331" cy="440920"/>
          </a:xfrm>
          <a:prstGeom prst="ellipse">
            <a:avLst/>
          </a:prstGeom>
          <a:noFill/>
          <a:ln w="508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C97A229-0656-C834-14B8-65ABAA0B681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95105" y="817331"/>
            <a:ext cx="1816032" cy="1430969"/>
          </a:xfrm>
          <a:prstGeom prst="roundRect">
            <a:avLst/>
          </a:prstGeom>
          <a:ln w="38100">
            <a:noFill/>
          </a:ln>
        </p:spPr>
      </p:pic>
      <p:cxnSp>
        <p:nvCxnSpPr>
          <p:cNvPr id="8" name="Curved Connector 7">
            <a:extLst>
              <a:ext uri="{FF2B5EF4-FFF2-40B4-BE49-F238E27FC236}">
                <a16:creationId xmlns:a16="http://schemas.microsoft.com/office/drawing/2014/main" id="{1F3DDFFB-697B-17C9-A026-1082B8C80847}"/>
              </a:ext>
            </a:extLst>
          </p:cNvPr>
          <p:cNvCxnSpPr>
            <a:cxnSpLocks/>
          </p:cNvCxnSpPr>
          <p:nvPr/>
        </p:nvCxnSpPr>
        <p:spPr>
          <a:xfrm rot="16200000" flipV="1">
            <a:off x="8382352" y="4094166"/>
            <a:ext cx="1729758" cy="1544134"/>
          </a:xfrm>
          <a:prstGeom prst="curvedConnector3">
            <a:avLst>
              <a:gd name="adj1" fmla="val 50000"/>
            </a:avLst>
          </a:prstGeom>
          <a:ln w="50800">
            <a:solidFill>
              <a:schemeClr val="accent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BE589EEA-3CBE-88C1-F5EE-22DE84FC4608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</p:spTree>
    <p:extLst>
      <p:ext uri="{BB962C8B-B14F-4D97-AF65-F5344CB8AC3E}">
        <p14:creationId xmlns:p14="http://schemas.microsoft.com/office/powerpoint/2010/main" val="1694527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7D256CA-19F6-8EB0-351E-1F688411B7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132629" y="-3871855"/>
            <a:ext cx="7106002" cy="136514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1C1EBA9-BE51-F569-BE2A-5C2269B7EF76}"/>
              </a:ext>
            </a:extLst>
          </p:cNvPr>
          <p:cNvSpPr txBox="1"/>
          <p:nvPr/>
        </p:nvSpPr>
        <p:spPr>
          <a:xfrm>
            <a:off x="10150399" y="3218246"/>
            <a:ext cx="1905291" cy="1754326"/>
          </a:xfrm>
          <a:custGeom>
            <a:avLst/>
            <a:gdLst>
              <a:gd name="connsiteX0" fmla="*/ 0 w 1905291"/>
              <a:gd name="connsiteY0" fmla="*/ 0 h 1754326"/>
              <a:gd name="connsiteX1" fmla="*/ 514429 w 1905291"/>
              <a:gd name="connsiteY1" fmla="*/ 0 h 1754326"/>
              <a:gd name="connsiteX2" fmla="*/ 1009804 w 1905291"/>
              <a:gd name="connsiteY2" fmla="*/ 0 h 1754326"/>
              <a:gd name="connsiteX3" fmla="*/ 1905291 w 1905291"/>
              <a:gd name="connsiteY3" fmla="*/ 0 h 1754326"/>
              <a:gd name="connsiteX4" fmla="*/ 1905291 w 1905291"/>
              <a:gd name="connsiteY4" fmla="*/ 532146 h 1754326"/>
              <a:gd name="connsiteX5" fmla="*/ 1905291 w 1905291"/>
              <a:gd name="connsiteY5" fmla="*/ 1152007 h 1754326"/>
              <a:gd name="connsiteX6" fmla="*/ 1905291 w 1905291"/>
              <a:gd name="connsiteY6" fmla="*/ 1754326 h 1754326"/>
              <a:gd name="connsiteX7" fmla="*/ 1467074 w 1905291"/>
              <a:gd name="connsiteY7" fmla="*/ 1754326 h 1754326"/>
              <a:gd name="connsiteX8" fmla="*/ 1009804 w 1905291"/>
              <a:gd name="connsiteY8" fmla="*/ 1754326 h 1754326"/>
              <a:gd name="connsiteX9" fmla="*/ 590640 w 1905291"/>
              <a:gd name="connsiteY9" fmla="*/ 1754326 h 1754326"/>
              <a:gd name="connsiteX10" fmla="*/ 0 w 1905291"/>
              <a:gd name="connsiteY10" fmla="*/ 1754326 h 1754326"/>
              <a:gd name="connsiteX11" fmla="*/ 0 w 1905291"/>
              <a:gd name="connsiteY11" fmla="*/ 1152007 h 1754326"/>
              <a:gd name="connsiteX12" fmla="*/ 0 w 1905291"/>
              <a:gd name="connsiteY12" fmla="*/ 619862 h 1754326"/>
              <a:gd name="connsiteX13" fmla="*/ 0 w 1905291"/>
              <a:gd name="connsiteY13" fmla="*/ 0 h 1754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05291" h="1754326" fill="none" extrusionOk="0">
                <a:moveTo>
                  <a:pt x="0" y="0"/>
                </a:moveTo>
                <a:cubicBezTo>
                  <a:pt x="154935" y="-61538"/>
                  <a:pt x="339049" y="56377"/>
                  <a:pt x="514429" y="0"/>
                </a:cubicBezTo>
                <a:cubicBezTo>
                  <a:pt x="689809" y="-56377"/>
                  <a:pt x="823947" y="24684"/>
                  <a:pt x="1009804" y="0"/>
                </a:cubicBezTo>
                <a:cubicBezTo>
                  <a:pt x="1195661" y="-24684"/>
                  <a:pt x="1659950" y="58568"/>
                  <a:pt x="1905291" y="0"/>
                </a:cubicBezTo>
                <a:cubicBezTo>
                  <a:pt x="1957130" y="153018"/>
                  <a:pt x="1887460" y="298240"/>
                  <a:pt x="1905291" y="532146"/>
                </a:cubicBezTo>
                <a:cubicBezTo>
                  <a:pt x="1923122" y="766052"/>
                  <a:pt x="1878741" y="918293"/>
                  <a:pt x="1905291" y="1152007"/>
                </a:cubicBezTo>
                <a:cubicBezTo>
                  <a:pt x="1931841" y="1385721"/>
                  <a:pt x="1842960" y="1584238"/>
                  <a:pt x="1905291" y="1754326"/>
                </a:cubicBezTo>
                <a:cubicBezTo>
                  <a:pt x="1777068" y="1785873"/>
                  <a:pt x="1629316" y="1729373"/>
                  <a:pt x="1467074" y="1754326"/>
                </a:cubicBezTo>
                <a:cubicBezTo>
                  <a:pt x="1304832" y="1779279"/>
                  <a:pt x="1161081" y="1715612"/>
                  <a:pt x="1009804" y="1754326"/>
                </a:cubicBezTo>
                <a:cubicBezTo>
                  <a:pt x="858527" y="1793040"/>
                  <a:pt x="711705" y="1743265"/>
                  <a:pt x="590640" y="1754326"/>
                </a:cubicBezTo>
                <a:cubicBezTo>
                  <a:pt x="469575" y="1765387"/>
                  <a:pt x="141026" y="1719311"/>
                  <a:pt x="0" y="1754326"/>
                </a:cubicBezTo>
                <a:cubicBezTo>
                  <a:pt x="-18353" y="1580010"/>
                  <a:pt x="6802" y="1441428"/>
                  <a:pt x="0" y="1152007"/>
                </a:cubicBezTo>
                <a:cubicBezTo>
                  <a:pt x="-6802" y="862586"/>
                  <a:pt x="33672" y="834073"/>
                  <a:pt x="0" y="619862"/>
                </a:cubicBezTo>
                <a:cubicBezTo>
                  <a:pt x="-33672" y="405651"/>
                  <a:pt x="59282" y="174883"/>
                  <a:pt x="0" y="0"/>
                </a:cubicBezTo>
                <a:close/>
              </a:path>
              <a:path w="1905291" h="1754326" stroke="0" extrusionOk="0">
                <a:moveTo>
                  <a:pt x="0" y="0"/>
                </a:moveTo>
                <a:cubicBezTo>
                  <a:pt x="169809" y="-51738"/>
                  <a:pt x="238593" y="19995"/>
                  <a:pt x="457270" y="0"/>
                </a:cubicBezTo>
                <a:cubicBezTo>
                  <a:pt x="675947" y="-19995"/>
                  <a:pt x="684804" y="1037"/>
                  <a:pt x="876434" y="0"/>
                </a:cubicBezTo>
                <a:cubicBezTo>
                  <a:pt x="1068064" y="-1037"/>
                  <a:pt x="1210059" y="44278"/>
                  <a:pt x="1390862" y="0"/>
                </a:cubicBezTo>
                <a:cubicBezTo>
                  <a:pt x="1571665" y="-44278"/>
                  <a:pt x="1756208" y="10267"/>
                  <a:pt x="1905291" y="0"/>
                </a:cubicBezTo>
                <a:cubicBezTo>
                  <a:pt x="1909648" y="127025"/>
                  <a:pt x="1884941" y="324737"/>
                  <a:pt x="1905291" y="567232"/>
                </a:cubicBezTo>
                <a:cubicBezTo>
                  <a:pt x="1925641" y="809727"/>
                  <a:pt x="1901779" y="1001658"/>
                  <a:pt x="1905291" y="1116921"/>
                </a:cubicBezTo>
                <a:cubicBezTo>
                  <a:pt x="1908803" y="1232184"/>
                  <a:pt x="1891284" y="1444345"/>
                  <a:pt x="1905291" y="1754326"/>
                </a:cubicBezTo>
                <a:cubicBezTo>
                  <a:pt x="1809868" y="1774801"/>
                  <a:pt x="1583718" y="1722120"/>
                  <a:pt x="1428968" y="1754326"/>
                </a:cubicBezTo>
                <a:cubicBezTo>
                  <a:pt x="1274218" y="1786532"/>
                  <a:pt x="1164446" y="1737773"/>
                  <a:pt x="1009804" y="1754326"/>
                </a:cubicBezTo>
                <a:cubicBezTo>
                  <a:pt x="855162" y="1770879"/>
                  <a:pt x="653008" y="1745493"/>
                  <a:pt x="533481" y="1754326"/>
                </a:cubicBezTo>
                <a:cubicBezTo>
                  <a:pt x="413954" y="1763159"/>
                  <a:pt x="265333" y="1726406"/>
                  <a:pt x="0" y="1754326"/>
                </a:cubicBezTo>
                <a:cubicBezTo>
                  <a:pt x="-45127" y="1632951"/>
                  <a:pt x="21689" y="1330711"/>
                  <a:pt x="0" y="1187094"/>
                </a:cubicBezTo>
                <a:cubicBezTo>
                  <a:pt x="-21689" y="1043477"/>
                  <a:pt x="2786" y="861922"/>
                  <a:pt x="0" y="619862"/>
                </a:cubicBezTo>
                <a:cubicBezTo>
                  <a:pt x="-2786" y="377802"/>
                  <a:pt x="50717" y="156342"/>
                  <a:pt x="0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pPr marL="0" indent="0" algn="ctr">
              <a:spcBef>
                <a:spcPts val="0"/>
              </a:spcBef>
              <a:buNone/>
            </a:pPr>
            <a:endParaRPr lang="en-US" sz="1800" dirty="0"/>
          </a:p>
          <a:p>
            <a:pPr marL="0" indent="0" algn="ctr">
              <a:spcBef>
                <a:spcPts val="0"/>
              </a:spcBef>
              <a:buNone/>
            </a:pPr>
            <a:endParaRPr lang="en-US" dirty="0"/>
          </a:p>
          <a:p>
            <a:pPr marL="0" indent="0" algn="ctr">
              <a:spcBef>
                <a:spcPts val="0"/>
              </a:spcBef>
              <a:buNone/>
            </a:pPr>
            <a:endParaRPr lang="en-US" dirty="0"/>
          </a:p>
          <a:p>
            <a:pPr marL="0" indent="0" algn="ctr">
              <a:spcBef>
                <a:spcPts val="0"/>
              </a:spcBef>
              <a:buNone/>
            </a:pPr>
            <a:endParaRPr lang="en-US" sz="1800" dirty="0"/>
          </a:p>
          <a:p>
            <a:pPr marL="0" indent="0" algn="ctr">
              <a:spcBef>
                <a:spcPts val="0"/>
              </a:spcBef>
              <a:buNone/>
            </a:pPr>
            <a:endParaRPr lang="en-US" dirty="0"/>
          </a:p>
          <a:p>
            <a:pPr marL="0" indent="0" algn="ctr">
              <a:spcBef>
                <a:spcPts val="0"/>
              </a:spcBef>
              <a:buNone/>
            </a:pPr>
            <a:endParaRPr lang="en-US" sz="18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DC2F5A4-2811-A896-0DE5-03FBBCAAF098}"/>
              </a:ext>
            </a:extLst>
          </p:cNvPr>
          <p:cNvSpPr/>
          <p:nvPr/>
        </p:nvSpPr>
        <p:spPr>
          <a:xfrm>
            <a:off x="99721" y="2799805"/>
            <a:ext cx="5136474" cy="3616334"/>
          </a:xfrm>
          <a:custGeom>
            <a:avLst/>
            <a:gdLst>
              <a:gd name="connsiteX0" fmla="*/ 0 w 5136474"/>
              <a:gd name="connsiteY0" fmla="*/ 0 h 3616334"/>
              <a:gd name="connsiteX1" fmla="*/ 467990 w 5136474"/>
              <a:gd name="connsiteY1" fmla="*/ 0 h 3616334"/>
              <a:gd name="connsiteX2" fmla="*/ 1038709 w 5136474"/>
              <a:gd name="connsiteY2" fmla="*/ 0 h 3616334"/>
              <a:gd name="connsiteX3" fmla="*/ 1660793 w 5136474"/>
              <a:gd name="connsiteY3" fmla="*/ 0 h 3616334"/>
              <a:gd name="connsiteX4" fmla="*/ 2282877 w 5136474"/>
              <a:gd name="connsiteY4" fmla="*/ 0 h 3616334"/>
              <a:gd name="connsiteX5" fmla="*/ 2750867 w 5136474"/>
              <a:gd name="connsiteY5" fmla="*/ 0 h 3616334"/>
              <a:gd name="connsiteX6" fmla="*/ 3321587 w 5136474"/>
              <a:gd name="connsiteY6" fmla="*/ 0 h 3616334"/>
              <a:gd name="connsiteX7" fmla="*/ 3943671 w 5136474"/>
              <a:gd name="connsiteY7" fmla="*/ 0 h 3616334"/>
              <a:gd name="connsiteX8" fmla="*/ 4360296 w 5136474"/>
              <a:gd name="connsiteY8" fmla="*/ 0 h 3616334"/>
              <a:gd name="connsiteX9" fmla="*/ 5136474 w 5136474"/>
              <a:gd name="connsiteY9" fmla="*/ 0 h 3616334"/>
              <a:gd name="connsiteX10" fmla="*/ 5136474 w 5136474"/>
              <a:gd name="connsiteY10" fmla="*/ 552782 h 3616334"/>
              <a:gd name="connsiteX11" fmla="*/ 5136474 w 5136474"/>
              <a:gd name="connsiteY11" fmla="*/ 1141728 h 3616334"/>
              <a:gd name="connsiteX12" fmla="*/ 5136474 w 5136474"/>
              <a:gd name="connsiteY12" fmla="*/ 1586021 h 3616334"/>
              <a:gd name="connsiteX13" fmla="*/ 5136474 w 5136474"/>
              <a:gd name="connsiteY13" fmla="*/ 2138803 h 3616334"/>
              <a:gd name="connsiteX14" fmla="*/ 5136474 w 5136474"/>
              <a:gd name="connsiteY14" fmla="*/ 2727749 h 3616334"/>
              <a:gd name="connsiteX15" fmla="*/ 5136474 w 5136474"/>
              <a:gd name="connsiteY15" fmla="*/ 3616334 h 3616334"/>
              <a:gd name="connsiteX16" fmla="*/ 4463025 w 5136474"/>
              <a:gd name="connsiteY16" fmla="*/ 3616334 h 3616334"/>
              <a:gd name="connsiteX17" fmla="*/ 4046400 w 5136474"/>
              <a:gd name="connsiteY17" fmla="*/ 3616334 h 3616334"/>
              <a:gd name="connsiteX18" fmla="*/ 3424316 w 5136474"/>
              <a:gd name="connsiteY18" fmla="*/ 3616334 h 3616334"/>
              <a:gd name="connsiteX19" fmla="*/ 2904961 w 5136474"/>
              <a:gd name="connsiteY19" fmla="*/ 3616334 h 3616334"/>
              <a:gd name="connsiteX20" fmla="*/ 2231513 w 5136474"/>
              <a:gd name="connsiteY20" fmla="*/ 3616334 h 3616334"/>
              <a:gd name="connsiteX21" fmla="*/ 1609429 w 5136474"/>
              <a:gd name="connsiteY21" fmla="*/ 3616334 h 3616334"/>
              <a:gd name="connsiteX22" fmla="*/ 1038709 w 5136474"/>
              <a:gd name="connsiteY22" fmla="*/ 3616334 h 3616334"/>
              <a:gd name="connsiteX23" fmla="*/ 0 w 5136474"/>
              <a:gd name="connsiteY23" fmla="*/ 3616334 h 3616334"/>
              <a:gd name="connsiteX24" fmla="*/ 0 w 5136474"/>
              <a:gd name="connsiteY24" fmla="*/ 3208205 h 3616334"/>
              <a:gd name="connsiteX25" fmla="*/ 0 w 5136474"/>
              <a:gd name="connsiteY25" fmla="*/ 2655422 h 3616334"/>
              <a:gd name="connsiteX26" fmla="*/ 0 w 5136474"/>
              <a:gd name="connsiteY26" fmla="*/ 2102640 h 3616334"/>
              <a:gd name="connsiteX27" fmla="*/ 0 w 5136474"/>
              <a:gd name="connsiteY27" fmla="*/ 1513694 h 3616334"/>
              <a:gd name="connsiteX28" fmla="*/ 0 w 5136474"/>
              <a:gd name="connsiteY28" fmla="*/ 924748 h 3616334"/>
              <a:gd name="connsiteX29" fmla="*/ 0 w 5136474"/>
              <a:gd name="connsiteY29" fmla="*/ 444292 h 3616334"/>
              <a:gd name="connsiteX30" fmla="*/ 0 w 5136474"/>
              <a:gd name="connsiteY30" fmla="*/ 0 h 3616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136474" h="3616334" fill="none" extrusionOk="0">
                <a:moveTo>
                  <a:pt x="0" y="0"/>
                </a:moveTo>
                <a:cubicBezTo>
                  <a:pt x="172500" y="-38533"/>
                  <a:pt x="367058" y="12741"/>
                  <a:pt x="467990" y="0"/>
                </a:cubicBezTo>
                <a:cubicBezTo>
                  <a:pt x="568922" y="-12741"/>
                  <a:pt x="869509" y="55289"/>
                  <a:pt x="1038709" y="0"/>
                </a:cubicBezTo>
                <a:cubicBezTo>
                  <a:pt x="1207909" y="-55289"/>
                  <a:pt x="1394651" y="45233"/>
                  <a:pt x="1660793" y="0"/>
                </a:cubicBezTo>
                <a:cubicBezTo>
                  <a:pt x="1926935" y="-45233"/>
                  <a:pt x="2062465" y="53119"/>
                  <a:pt x="2282877" y="0"/>
                </a:cubicBezTo>
                <a:cubicBezTo>
                  <a:pt x="2503289" y="-53119"/>
                  <a:pt x="2598966" y="48486"/>
                  <a:pt x="2750867" y="0"/>
                </a:cubicBezTo>
                <a:cubicBezTo>
                  <a:pt x="2902768" y="-48486"/>
                  <a:pt x="3104080" y="58188"/>
                  <a:pt x="3321587" y="0"/>
                </a:cubicBezTo>
                <a:cubicBezTo>
                  <a:pt x="3539094" y="-58188"/>
                  <a:pt x="3698924" y="5740"/>
                  <a:pt x="3943671" y="0"/>
                </a:cubicBezTo>
                <a:cubicBezTo>
                  <a:pt x="4188418" y="-5740"/>
                  <a:pt x="4235352" y="34544"/>
                  <a:pt x="4360296" y="0"/>
                </a:cubicBezTo>
                <a:cubicBezTo>
                  <a:pt x="4485241" y="-34544"/>
                  <a:pt x="4759896" y="86212"/>
                  <a:pt x="5136474" y="0"/>
                </a:cubicBezTo>
                <a:cubicBezTo>
                  <a:pt x="5166919" y="158707"/>
                  <a:pt x="5109945" y="319412"/>
                  <a:pt x="5136474" y="552782"/>
                </a:cubicBezTo>
                <a:cubicBezTo>
                  <a:pt x="5163003" y="786152"/>
                  <a:pt x="5103625" y="1005934"/>
                  <a:pt x="5136474" y="1141728"/>
                </a:cubicBezTo>
                <a:cubicBezTo>
                  <a:pt x="5169323" y="1277522"/>
                  <a:pt x="5112758" y="1438109"/>
                  <a:pt x="5136474" y="1586021"/>
                </a:cubicBezTo>
                <a:cubicBezTo>
                  <a:pt x="5160190" y="1733933"/>
                  <a:pt x="5075855" y="1936836"/>
                  <a:pt x="5136474" y="2138803"/>
                </a:cubicBezTo>
                <a:cubicBezTo>
                  <a:pt x="5197093" y="2340770"/>
                  <a:pt x="5107450" y="2598701"/>
                  <a:pt x="5136474" y="2727749"/>
                </a:cubicBezTo>
                <a:cubicBezTo>
                  <a:pt x="5165498" y="2856797"/>
                  <a:pt x="5057537" y="3348947"/>
                  <a:pt x="5136474" y="3616334"/>
                </a:cubicBezTo>
                <a:cubicBezTo>
                  <a:pt x="4934215" y="3663651"/>
                  <a:pt x="4747304" y="3585173"/>
                  <a:pt x="4463025" y="3616334"/>
                </a:cubicBezTo>
                <a:cubicBezTo>
                  <a:pt x="4178746" y="3647495"/>
                  <a:pt x="4211960" y="3612629"/>
                  <a:pt x="4046400" y="3616334"/>
                </a:cubicBezTo>
                <a:cubicBezTo>
                  <a:pt x="3880840" y="3620039"/>
                  <a:pt x="3612455" y="3560338"/>
                  <a:pt x="3424316" y="3616334"/>
                </a:cubicBezTo>
                <a:cubicBezTo>
                  <a:pt x="3236177" y="3672330"/>
                  <a:pt x="3141046" y="3583611"/>
                  <a:pt x="2904961" y="3616334"/>
                </a:cubicBezTo>
                <a:cubicBezTo>
                  <a:pt x="2668876" y="3649057"/>
                  <a:pt x="2541492" y="3575777"/>
                  <a:pt x="2231513" y="3616334"/>
                </a:cubicBezTo>
                <a:cubicBezTo>
                  <a:pt x="1921534" y="3656891"/>
                  <a:pt x="1794391" y="3554051"/>
                  <a:pt x="1609429" y="3616334"/>
                </a:cubicBezTo>
                <a:cubicBezTo>
                  <a:pt x="1424467" y="3678617"/>
                  <a:pt x="1261985" y="3616046"/>
                  <a:pt x="1038709" y="3616334"/>
                </a:cubicBezTo>
                <a:cubicBezTo>
                  <a:pt x="815433" y="3616622"/>
                  <a:pt x="498799" y="3539354"/>
                  <a:pt x="0" y="3616334"/>
                </a:cubicBezTo>
                <a:cubicBezTo>
                  <a:pt x="-31363" y="3478789"/>
                  <a:pt x="1112" y="3407242"/>
                  <a:pt x="0" y="3208205"/>
                </a:cubicBezTo>
                <a:cubicBezTo>
                  <a:pt x="-1112" y="3009168"/>
                  <a:pt x="30119" y="2796615"/>
                  <a:pt x="0" y="2655422"/>
                </a:cubicBezTo>
                <a:cubicBezTo>
                  <a:pt x="-30119" y="2514229"/>
                  <a:pt x="34369" y="2359044"/>
                  <a:pt x="0" y="2102640"/>
                </a:cubicBezTo>
                <a:cubicBezTo>
                  <a:pt x="-34369" y="1846236"/>
                  <a:pt x="61645" y="1665574"/>
                  <a:pt x="0" y="1513694"/>
                </a:cubicBezTo>
                <a:cubicBezTo>
                  <a:pt x="-61645" y="1361814"/>
                  <a:pt x="21225" y="1215942"/>
                  <a:pt x="0" y="924748"/>
                </a:cubicBezTo>
                <a:cubicBezTo>
                  <a:pt x="-21225" y="633554"/>
                  <a:pt x="52553" y="552973"/>
                  <a:pt x="0" y="444292"/>
                </a:cubicBezTo>
                <a:cubicBezTo>
                  <a:pt x="-52553" y="335611"/>
                  <a:pt x="25849" y="125433"/>
                  <a:pt x="0" y="0"/>
                </a:cubicBezTo>
                <a:close/>
              </a:path>
              <a:path w="5136474" h="3616334" stroke="0" extrusionOk="0">
                <a:moveTo>
                  <a:pt x="0" y="0"/>
                </a:moveTo>
                <a:cubicBezTo>
                  <a:pt x="186899" y="-16086"/>
                  <a:pt x="317956" y="59938"/>
                  <a:pt x="519355" y="0"/>
                </a:cubicBezTo>
                <a:cubicBezTo>
                  <a:pt x="720754" y="-59938"/>
                  <a:pt x="734861" y="26212"/>
                  <a:pt x="935980" y="0"/>
                </a:cubicBezTo>
                <a:cubicBezTo>
                  <a:pt x="1137100" y="-26212"/>
                  <a:pt x="1257120" y="17561"/>
                  <a:pt x="1352605" y="0"/>
                </a:cubicBezTo>
                <a:cubicBezTo>
                  <a:pt x="1448091" y="-17561"/>
                  <a:pt x="1617837" y="59245"/>
                  <a:pt x="1871959" y="0"/>
                </a:cubicBezTo>
                <a:cubicBezTo>
                  <a:pt x="2126081" y="-59245"/>
                  <a:pt x="2220130" y="16441"/>
                  <a:pt x="2545408" y="0"/>
                </a:cubicBezTo>
                <a:cubicBezTo>
                  <a:pt x="2870686" y="-16441"/>
                  <a:pt x="2792699" y="23254"/>
                  <a:pt x="3013398" y="0"/>
                </a:cubicBezTo>
                <a:cubicBezTo>
                  <a:pt x="3234097" y="-23254"/>
                  <a:pt x="3290532" y="59312"/>
                  <a:pt x="3532753" y="0"/>
                </a:cubicBezTo>
                <a:cubicBezTo>
                  <a:pt x="3774974" y="-59312"/>
                  <a:pt x="3753152" y="48954"/>
                  <a:pt x="3949378" y="0"/>
                </a:cubicBezTo>
                <a:cubicBezTo>
                  <a:pt x="4145604" y="-48954"/>
                  <a:pt x="4235602" y="28209"/>
                  <a:pt x="4468732" y="0"/>
                </a:cubicBezTo>
                <a:cubicBezTo>
                  <a:pt x="4701862" y="-28209"/>
                  <a:pt x="4964451" y="40764"/>
                  <a:pt x="5136474" y="0"/>
                </a:cubicBezTo>
                <a:cubicBezTo>
                  <a:pt x="5181669" y="117341"/>
                  <a:pt x="5101232" y="243287"/>
                  <a:pt x="5136474" y="408129"/>
                </a:cubicBezTo>
                <a:cubicBezTo>
                  <a:pt x="5171716" y="572971"/>
                  <a:pt x="5080299" y="704552"/>
                  <a:pt x="5136474" y="960912"/>
                </a:cubicBezTo>
                <a:cubicBezTo>
                  <a:pt x="5192649" y="1217272"/>
                  <a:pt x="5096025" y="1225424"/>
                  <a:pt x="5136474" y="1441367"/>
                </a:cubicBezTo>
                <a:cubicBezTo>
                  <a:pt x="5176923" y="1657311"/>
                  <a:pt x="5082510" y="1844619"/>
                  <a:pt x="5136474" y="2030313"/>
                </a:cubicBezTo>
                <a:cubicBezTo>
                  <a:pt x="5190438" y="2216007"/>
                  <a:pt x="5119784" y="2345610"/>
                  <a:pt x="5136474" y="2438442"/>
                </a:cubicBezTo>
                <a:cubicBezTo>
                  <a:pt x="5153164" y="2531274"/>
                  <a:pt x="5095505" y="2823693"/>
                  <a:pt x="5136474" y="2955061"/>
                </a:cubicBezTo>
                <a:cubicBezTo>
                  <a:pt x="5177443" y="3086429"/>
                  <a:pt x="5109034" y="3435088"/>
                  <a:pt x="5136474" y="3616334"/>
                </a:cubicBezTo>
                <a:cubicBezTo>
                  <a:pt x="4981320" y="3649920"/>
                  <a:pt x="4914643" y="3615821"/>
                  <a:pt x="4719849" y="3616334"/>
                </a:cubicBezTo>
                <a:cubicBezTo>
                  <a:pt x="4525056" y="3616847"/>
                  <a:pt x="4305494" y="3594943"/>
                  <a:pt x="4149130" y="3616334"/>
                </a:cubicBezTo>
                <a:cubicBezTo>
                  <a:pt x="3992766" y="3637725"/>
                  <a:pt x="3803221" y="3609520"/>
                  <a:pt x="3629775" y="3616334"/>
                </a:cubicBezTo>
                <a:cubicBezTo>
                  <a:pt x="3456329" y="3623148"/>
                  <a:pt x="3316787" y="3576474"/>
                  <a:pt x="3161785" y="3616334"/>
                </a:cubicBezTo>
                <a:cubicBezTo>
                  <a:pt x="3006783" y="3656194"/>
                  <a:pt x="2914548" y="3614389"/>
                  <a:pt x="2745160" y="3616334"/>
                </a:cubicBezTo>
                <a:cubicBezTo>
                  <a:pt x="2575772" y="3618279"/>
                  <a:pt x="2517914" y="3601783"/>
                  <a:pt x="2328535" y="3616334"/>
                </a:cubicBezTo>
                <a:cubicBezTo>
                  <a:pt x="2139157" y="3630885"/>
                  <a:pt x="2085834" y="3592781"/>
                  <a:pt x="1911910" y="3616334"/>
                </a:cubicBezTo>
                <a:cubicBezTo>
                  <a:pt x="1737987" y="3639887"/>
                  <a:pt x="1604046" y="3560922"/>
                  <a:pt x="1341190" y="3616334"/>
                </a:cubicBezTo>
                <a:cubicBezTo>
                  <a:pt x="1078334" y="3671746"/>
                  <a:pt x="1100114" y="3601302"/>
                  <a:pt x="873201" y="3616334"/>
                </a:cubicBezTo>
                <a:cubicBezTo>
                  <a:pt x="646288" y="3631366"/>
                  <a:pt x="311879" y="3581208"/>
                  <a:pt x="0" y="3616334"/>
                </a:cubicBezTo>
                <a:cubicBezTo>
                  <a:pt x="-60526" y="3414063"/>
                  <a:pt x="23981" y="3147461"/>
                  <a:pt x="0" y="3027388"/>
                </a:cubicBezTo>
                <a:cubicBezTo>
                  <a:pt x="-23981" y="2907315"/>
                  <a:pt x="17049" y="2740306"/>
                  <a:pt x="0" y="2583096"/>
                </a:cubicBezTo>
                <a:cubicBezTo>
                  <a:pt x="-17049" y="2425886"/>
                  <a:pt x="34440" y="2191477"/>
                  <a:pt x="0" y="2030313"/>
                </a:cubicBezTo>
                <a:cubicBezTo>
                  <a:pt x="-34440" y="1869149"/>
                  <a:pt x="15054" y="1614999"/>
                  <a:pt x="0" y="1441367"/>
                </a:cubicBezTo>
                <a:cubicBezTo>
                  <a:pt x="-15054" y="1267735"/>
                  <a:pt x="45300" y="1112618"/>
                  <a:pt x="0" y="960912"/>
                </a:cubicBezTo>
                <a:cubicBezTo>
                  <a:pt x="-45300" y="809207"/>
                  <a:pt x="23605" y="619174"/>
                  <a:pt x="0" y="516619"/>
                </a:cubicBezTo>
                <a:cubicBezTo>
                  <a:pt x="-23605" y="414064"/>
                  <a:pt x="54743" y="157004"/>
                  <a:pt x="0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  <a:extLst>
              <a:ext uri="{C807C97D-BFC1-408E-A445-0C87EB9F89A2}">
                <ask:lineSketchStyleProps xmlns:ask="http://schemas.microsoft.com/office/drawing/2018/sketchyshapes" sd="270678618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A3B846F-28DA-48A0-0AA0-A2DB673FE14D}"/>
              </a:ext>
            </a:extLst>
          </p:cNvPr>
          <p:cNvSpPr/>
          <p:nvPr/>
        </p:nvSpPr>
        <p:spPr>
          <a:xfrm>
            <a:off x="154463" y="822330"/>
            <a:ext cx="7217888" cy="1706060"/>
          </a:xfrm>
          <a:custGeom>
            <a:avLst/>
            <a:gdLst>
              <a:gd name="connsiteX0" fmla="*/ 0 w 7217888"/>
              <a:gd name="connsiteY0" fmla="*/ 0 h 1706060"/>
              <a:gd name="connsiteX1" fmla="*/ 627401 w 7217888"/>
              <a:gd name="connsiteY1" fmla="*/ 0 h 1706060"/>
              <a:gd name="connsiteX2" fmla="*/ 1326981 w 7217888"/>
              <a:gd name="connsiteY2" fmla="*/ 0 h 1706060"/>
              <a:gd name="connsiteX3" fmla="*/ 1737845 w 7217888"/>
              <a:gd name="connsiteY3" fmla="*/ 0 h 1706060"/>
              <a:gd name="connsiteX4" fmla="*/ 2365246 w 7217888"/>
              <a:gd name="connsiteY4" fmla="*/ 0 h 1706060"/>
              <a:gd name="connsiteX5" fmla="*/ 2776111 w 7217888"/>
              <a:gd name="connsiteY5" fmla="*/ 0 h 1706060"/>
              <a:gd name="connsiteX6" fmla="*/ 3331333 w 7217888"/>
              <a:gd name="connsiteY6" fmla="*/ 0 h 1706060"/>
              <a:gd name="connsiteX7" fmla="*/ 3958734 w 7217888"/>
              <a:gd name="connsiteY7" fmla="*/ 0 h 1706060"/>
              <a:gd name="connsiteX8" fmla="*/ 4297419 w 7217888"/>
              <a:gd name="connsiteY8" fmla="*/ 0 h 1706060"/>
              <a:gd name="connsiteX9" fmla="*/ 4636105 w 7217888"/>
              <a:gd name="connsiteY9" fmla="*/ 0 h 1706060"/>
              <a:gd name="connsiteX10" fmla="*/ 5335685 w 7217888"/>
              <a:gd name="connsiteY10" fmla="*/ 0 h 1706060"/>
              <a:gd name="connsiteX11" fmla="*/ 5890907 w 7217888"/>
              <a:gd name="connsiteY11" fmla="*/ 0 h 1706060"/>
              <a:gd name="connsiteX12" fmla="*/ 6229593 w 7217888"/>
              <a:gd name="connsiteY12" fmla="*/ 0 h 1706060"/>
              <a:gd name="connsiteX13" fmla="*/ 7217888 w 7217888"/>
              <a:gd name="connsiteY13" fmla="*/ 0 h 1706060"/>
              <a:gd name="connsiteX14" fmla="*/ 7217888 w 7217888"/>
              <a:gd name="connsiteY14" fmla="*/ 602808 h 1706060"/>
              <a:gd name="connsiteX15" fmla="*/ 7217888 w 7217888"/>
              <a:gd name="connsiteY15" fmla="*/ 1137373 h 1706060"/>
              <a:gd name="connsiteX16" fmla="*/ 7217888 w 7217888"/>
              <a:gd name="connsiteY16" fmla="*/ 1706060 h 1706060"/>
              <a:gd name="connsiteX17" fmla="*/ 6879202 w 7217888"/>
              <a:gd name="connsiteY17" fmla="*/ 1706060 h 1706060"/>
              <a:gd name="connsiteX18" fmla="*/ 6179623 w 7217888"/>
              <a:gd name="connsiteY18" fmla="*/ 1706060 h 1706060"/>
              <a:gd name="connsiteX19" fmla="*/ 5552222 w 7217888"/>
              <a:gd name="connsiteY19" fmla="*/ 1706060 h 1706060"/>
              <a:gd name="connsiteX20" fmla="*/ 4924821 w 7217888"/>
              <a:gd name="connsiteY20" fmla="*/ 1706060 h 1706060"/>
              <a:gd name="connsiteX21" fmla="*/ 4297419 w 7217888"/>
              <a:gd name="connsiteY21" fmla="*/ 1706060 h 1706060"/>
              <a:gd name="connsiteX22" fmla="*/ 3886555 w 7217888"/>
              <a:gd name="connsiteY22" fmla="*/ 1706060 h 1706060"/>
              <a:gd name="connsiteX23" fmla="*/ 3186975 w 7217888"/>
              <a:gd name="connsiteY23" fmla="*/ 1706060 h 1706060"/>
              <a:gd name="connsiteX24" fmla="*/ 2631753 w 7217888"/>
              <a:gd name="connsiteY24" fmla="*/ 1706060 h 1706060"/>
              <a:gd name="connsiteX25" fmla="*/ 2293067 w 7217888"/>
              <a:gd name="connsiteY25" fmla="*/ 1706060 h 1706060"/>
              <a:gd name="connsiteX26" fmla="*/ 1737845 w 7217888"/>
              <a:gd name="connsiteY26" fmla="*/ 1706060 h 1706060"/>
              <a:gd name="connsiteX27" fmla="*/ 1254802 w 7217888"/>
              <a:gd name="connsiteY27" fmla="*/ 1706060 h 1706060"/>
              <a:gd name="connsiteX28" fmla="*/ 771759 w 7217888"/>
              <a:gd name="connsiteY28" fmla="*/ 1706060 h 1706060"/>
              <a:gd name="connsiteX29" fmla="*/ 0 w 7217888"/>
              <a:gd name="connsiteY29" fmla="*/ 1706060 h 1706060"/>
              <a:gd name="connsiteX30" fmla="*/ 0 w 7217888"/>
              <a:gd name="connsiteY30" fmla="*/ 1154434 h 1706060"/>
              <a:gd name="connsiteX31" fmla="*/ 0 w 7217888"/>
              <a:gd name="connsiteY31" fmla="*/ 568687 h 1706060"/>
              <a:gd name="connsiteX32" fmla="*/ 0 w 7217888"/>
              <a:gd name="connsiteY32" fmla="*/ 0 h 1706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217888" h="1706060" fill="none" extrusionOk="0">
                <a:moveTo>
                  <a:pt x="0" y="0"/>
                </a:moveTo>
                <a:cubicBezTo>
                  <a:pt x="302350" y="-62143"/>
                  <a:pt x="367666" y="21529"/>
                  <a:pt x="627401" y="0"/>
                </a:cubicBezTo>
                <a:cubicBezTo>
                  <a:pt x="887136" y="-21529"/>
                  <a:pt x="1077447" y="56319"/>
                  <a:pt x="1326981" y="0"/>
                </a:cubicBezTo>
                <a:cubicBezTo>
                  <a:pt x="1576515" y="-56319"/>
                  <a:pt x="1614426" y="32793"/>
                  <a:pt x="1737845" y="0"/>
                </a:cubicBezTo>
                <a:cubicBezTo>
                  <a:pt x="1861264" y="-32793"/>
                  <a:pt x="2217308" y="65796"/>
                  <a:pt x="2365246" y="0"/>
                </a:cubicBezTo>
                <a:cubicBezTo>
                  <a:pt x="2513184" y="-65796"/>
                  <a:pt x="2612048" y="18033"/>
                  <a:pt x="2776111" y="0"/>
                </a:cubicBezTo>
                <a:cubicBezTo>
                  <a:pt x="2940175" y="-18033"/>
                  <a:pt x="3196286" y="38994"/>
                  <a:pt x="3331333" y="0"/>
                </a:cubicBezTo>
                <a:cubicBezTo>
                  <a:pt x="3466380" y="-38994"/>
                  <a:pt x="3660540" y="36554"/>
                  <a:pt x="3958734" y="0"/>
                </a:cubicBezTo>
                <a:cubicBezTo>
                  <a:pt x="4256928" y="-36554"/>
                  <a:pt x="4157060" y="12597"/>
                  <a:pt x="4297419" y="0"/>
                </a:cubicBezTo>
                <a:cubicBezTo>
                  <a:pt x="4437779" y="-12597"/>
                  <a:pt x="4499413" y="33512"/>
                  <a:pt x="4636105" y="0"/>
                </a:cubicBezTo>
                <a:cubicBezTo>
                  <a:pt x="4772797" y="-33512"/>
                  <a:pt x="5084606" y="40671"/>
                  <a:pt x="5335685" y="0"/>
                </a:cubicBezTo>
                <a:cubicBezTo>
                  <a:pt x="5586764" y="-40671"/>
                  <a:pt x="5634879" y="30663"/>
                  <a:pt x="5890907" y="0"/>
                </a:cubicBezTo>
                <a:cubicBezTo>
                  <a:pt x="6146935" y="-30663"/>
                  <a:pt x="6089448" y="19434"/>
                  <a:pt x="6229593" y="0"/>
                </a:cubicBezTo>
                <a:cubicBezTo>
                  <a:pt x="6369738" y="-19434"/>
                  <a:pt x="6924301" y="112642"/>
                  <a:pt x="7217888" y="0"/>
                </a:cubicBezTo>
                <a:cubicBezTo>
                  <a:pt x="7237425" y="173677"/>
                  <a:pt x="7191368" y="456814"/>
                  <a:pt x="7217888" y="602808"/>
                </a:cubicBezTo>
                <a:cubicBezTo>
                  <a:pt x="7244408" y="748802"/>
                  <a:pt x="7162300" y="1008246"/>
                  <a:pt x="7217888" y="1137373"/>
                </a:cubicBezTo>
                <a:cubicBezTo>
                  <a:pt x="7273476" y="1266501"/>
                  <a:pt x="7177550" y="1487783"/>
                  <a:pt x="7217888" y="1706060"/>
                </a:cubicBezTo>
                <a:cubicBezTo>
                  <a:pt x="7106705" y="1721907"/>
                  <a:pt x="6995926" y="1695147"/>
                  <a:pt x="6879202" y="1706060"/>
                </a:cubicBezTo>
                <a:cubicBezTo>
                  <a:pt x="6762478" y="1716973"/>
                  <a:pt x="6384351" y="1647434"/>
                  <a:pt x="6179623" y="1706060"/>
                </a:cubicBezTo>
                <a:cubicBezTo>
                  <a:pt x="5974895" y="1764686"/>
                  <a:pt x="5765464" y="1674593"/>
                  <a:pt x="5552222" y="1706060"/>
                </a:cubicBezTo>
                <a:cubicBezTo>
                  <a:pt x="5338980" y="1737527"/>
                  <a:pt x="5228320" y="1660647"/>
                  <a:pt x="4924821" y="1706060"/>
                </a:cubicBezTo>
                <a:cubicBezTo>
                  <a:pt x="4621322" y="1751473"/>
                  <a:pt x="4425429" y="1676677"/>
                  <a:pt x="4297419" y="1706060"/>
                </a:cubicBezTo>
                <a:cubicBezTo>
                  <a:pt x="4169409" y="1735443"/>
                  <a:pt x="4066934" y="1668058"/>
                  <a:pt x="3886555" y="1706060"/>
                </a:cubicBezTo>
                <a:cubicBezTo>
                  <a:pt x="3706176" y="1744062"/>
                  <a:pt x="3523656" y="1686361"/>
                  <a:pt x="3186975" y="1706060"/>
                </a:cubicBezTo>
                <a:cubicBezTo>
                  <a:pt x="2850294" y="1725759"/>
                  <a:pt x="2860626" y="1692909"/>
                  <a:pt x="2631753" y="1706060"/>
                </a:cubicBezTo>
                <a:cubicBezTo>
                  <a:pt x="2402880" y="1719211"/>
                  <a:pt x="2419718" y="1691630"/>
                  <a:pt x="2293067" y="1706060"/>
                </a:cubicBezTo>
                <a:cubicBezTo>
                  <a:pt x="2166416" y="1720490"/>
                  <a:pt x="1853465" y="1662449"/>
                  <a:pt x="1737845" y="1706060"/>
                </a:cubicBezTo>
                <a:cubicBezTo>
                  <a:pt x="1622225" y="1749671"/>
                  <a:pt x="1396189" y="1654741"/>
                  <a:pt x="1254802" y="1706060"/>
                </a:cubicBezTo>
                <a:cubicBezTo>
                  <a:pt x="1113415" y="1757379"/>
                  <a:pt x="955642" y="1660982"/>
                  <a:pt x="771759" y="1706060"/>
                </a:cubicBezTo>
                <a:cubicBezTo>
                  <a:pt x="587876" y="1751138"/>
                  <a:pt x="163501" y="1688483"/>
                  <a:pt x="0" y="1706060"/>
                </a:cubicBezTo>
                <a:cubicBezTo>
                  <a:pt x="-24737" y="1437592"/>
                  <a:pt x="3342" y="1294965"/>
                  <a:pt x="0" y="1154434"/>
                </a:cubicBezTo>
                <a:cubicBezTo>
                  <a:pt x="-3342" y="1013903"/>
                  <a:pt x="8119" y="778329"/>
                  <a:pt x="0" y="568687"/>
                </a:cubicBezTo>
                <a:cubicBezTo>
                  <a:pt x="-8119" y="359045"/>
                  <a:pt x="64485" y="148510"/>
                  <a:pt x="0" y="0"/>
                </a:cubicBezTo>
                <a:close/>
              </a:path>
              <a:path w="7217888" h="1706060" stroke="0" extrusionOk="0">
                <a:moveTo>
                  <a:pt x="0" y="0"/>
                </a:moveTo>
                <a:cubicBezTo>
                  <a:pt x="136575" y="-53905"/>
                  <a:pt x="334012" y="12426"/>
                  <a:pt x="483043" y="0"/>
                </a:cubicBezTo>
                <a:cubicBezTo>
                  <a:pt x="632074" y="-12426"/>
                  <a:pt x="698515" y="17242"/>
                  <a:pt x="821729" y="0"/>
                </a:cubicBezTo>
                <a:cubicBezTo>
                  <a:pt x="944943" y="-17242"/>
                  <a:pt x="1268544" y="38597"/>
                  <a:pt x="1521309" y="0"/>
                </a:cubicBezTo>
                <a:cubicBezTo>
                  <a:pt x="1774074" y="-38597"/>
                  <a:pt x="1783824" y="24224"/>
                  <a:pt x="2004352" y="0"/>
                </a:cubicBezTo>
                <a:cubicBezTo>
                  <a:pt x="2224880" y="-24224"/>
                  <a:pt x="2270226" y="49878"/>
                  <a:pt x="2487395" y="0"/>
                </a:cubicBezTo>
                <a:cubicBezTo>
                  <a:pt x="2704564" y="-49878"/>
                  <a:pt x="2899148" y="64740"/>
                  <a:pt x="3186975" y="0"/>
                </a:cubicBezTo>
                <a:cubicBezTo>
                  <a:pt x="3474802" y="-64740"/>
                  <a:pt x="3437142" y="19348"/>
                  <a:pt x="3597840" y="0"/>
                </a:cubicBezTo>
                <a:cubicBezTo>
                  <a:pt x="3758538" y="-19348"/>
                  <a:pt x="3965375" y="4662"/>
                  <a:pt x="4297419" y="0"/>
                </a:cubicBezTo>
                <a:cubicBezTo>
                  <a:pt x="4629463" y="-4662"/>
                  <a:pt x="4696254" y="24486"/>
                  <a:pt x="4996999" y="0"/>
                </a:cubicBezTo>
                <a:cubicBezTo>
                  <a:pt x="5297744" y="-24486"/>
                  <a:pt x="5429151" y="47264"/>
                  <a:pt x="5552222" y="0"/>
                </a:cubicBezTo>
                <a:cubicBezTo>
                  <a:pt x="5675293" y="-47264"/>
                  <a:pt x="6033111" y="3881"/>
                  <a:pt x="6251801" y="0"/>
                </a:cubicBezTo>
                <a:cubicBezTo>
                  <a:pt x="6470491" y="-3881"/>
                  <a:pt x="6602424" y="26571"/>
                  <a:pt x="6734845" y="0"/>
                </a:cubicBezTo>
                <a:cubicBezTo>
                  <a:pt x="6867266" y="-26571"/>
                  <a:pt x="7069811" y="20522"/>
                  <a:pt x="7217888" y="0"/>
                </a:cubicBezTo>
                <a:cubicBezTo>
                  <a:pt x="7229954" y="146341"/>
                  <a:pt x="7187534" y="438519"/>
                  <a:pt x="7217888" y="585747"/>
                </a:cubicBezTo>
                <a:cubicBezTo>
                  <a:pt x="7248242" y="732975"/>
                  <a:pt x="7155267" y="931286"/>
                  <a:pt x="7217888" y="1154434"/>
                </a:cubicBezTo>
                <a:cubicBezTo>
                  <a:pt x="7280509" y="1377582"/>
                  <a:pt x="7189296" y="1432877"/>
                  <a:pt x="7217888" y="1706060"/>
                </a:cubicBezTo>
                <a:cubicBezTo>
                  <a:pt x="7089187" y="1752630"/>
                  <a:pt x="6837882" y="1662434"/>
                  <a:pt x="6590487" y="1706060"/>
                </a:cubicBezTo>
                <a:cubicBezTo>
                  <a:pt x="6343092" y="1749686"/>
                  <a:pt x="6168994" y="1667986"/>
                  <a:pt x="6035265" y="1706060"/>
                </a:cubicBezTo>
                <a:cubicBezTo>
                  <a:pt x="5901536" y="1744134"/>
                  <a:pt x="5764552" y="1684369"/>
                  <a:pt x="5696579" y="1706060"/>
                </a:cubicBezTo>
                <a:cubicBezTo>
                  <a:pt x="5628606" y="1727751"/>
                  <a:pt x="5473782" y="1664974"/>
                  <a:pt x="5285715" y="1706060"/>
                </a:cubicBezTo>
                <a:cubicBezTo>
                  <a:pt x="5097648" y="1747146"/>
                  <a:pt x="4825839" y="1695617"/>
                  <a:pt x="4586135" y="1706060"/>
                </a:cubicBezTo>
                <a:cubicBezTo>
                  <a:pt x="4346431" y="1716503"/>
                  <a:pt x="4256238" y="1678747"/>
                  <a:pt x="4030913" y="1706060"/>
                </a:cubicBezTo>
                <a:cubicBezTo>
                  <a:pt x="3805588" y="1733373"/>
                  <a:pt x="3819448" y="1680382"/>
                  <a:pt x="3620048" y="1706060"/>
                </a:cubicBezTo>
                <a:cubicBezTo>
                  <a:pt x="3420648" y="1731738"/>
                  <a:pt x="3249003" y="1706039"/>
                  <a:pt x="3064826" y="1706060"/>
                </a:cubicBezTo>
                <a:cubicBezTo>
                  <a:pt x="2880649" y="1706081"/>
                  <a:pt x="2803677" y="1699641"/>
                  <a:pt x="2726141" y="1706060"/>
                </a:cubicBezTo>
                <a:cubicBezTo>
                  <a:pt x="2648605" y="1712479"/>
                  <a:pt x="2457281" y="1696342"/>
                  <a:pt x="2387455" y="1706060"/>
                </a:cubicBezTo>
                <a:cubicBezTo>
                  <a:pt x="2317629" y="1715778"/>
                  <a:pt x="2016864" y="1692574"/>
                  <a:pt x="1832233" y="1706060"/>
                </a:cubicBezTo>
                <a:cubicBezTo>
                  <a:pt x="1647602" y="1719546"/>
                  <a:pt x="1537237" y="1698663"/>
                  <a:pt x="1421369" y="1706060"/>
                </a:cubicBezTo>
                <a:cubicBezTo>
                  <a:pt x="1305501" y="1713457"/>
                  <a:pt x="1057105" y="1690101"/>
                  <a:pt x="793968" y="1706060"/>
                </a:cubicBezTo>
                <a:cubicBezTo>
                  <a:pt x="530831" y="1722019"/>
                  <a:pt x="239737" y="1704287"/>
                  <a:pt x="0" y="1706060"/>
                </a:cubicBezTo>
                <a:cubicBezTo>
                  <a:pt x="-26955" y="1419892"/>
                  <a:pt x="64720" y="1406332"/>
                  <a:pt x="0" y="1120313"/>
                </a:cubicBezTo>
                <a:cubicBezTo>
                  <a:pt x="-64720" y="834294"/>
                  <a:pt x="9108" y="691198"/>
                  <a:pt x="0" y="534565"/>
                </a:cubicBezTo>
                <a:cubicBezTo>
                  <a:pt x="-9108" y="377932"/>
                  <a:pt x="35970" y="192131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9EBFE7-56C8-F6FC-C0E1-66444E54AC89}"/>
              </a:ext>
            </a:extLst>
          </p:cNvPr>
          <p:cNvSpPr txBox="1"/>
          <p:nvPr/>
        </p:nvSpPr>
        <p:spPr>
          <a:xfrm>
            <a:off x="9176750" y="147027"/>
            <a:ext cx="2888374" cy="2862322"/>
          </a:xfrm>
          <a:custGeom>
            <a:avLst/>
            <a:gdLst>
              <a:gd name="connsiteX0" fmla="*/ 0 w 2888374"/>
              <a:gd name="connsiteY0" fmla="*/ 0 h 2862322"/>
              <a:gd name="connsiteX1" fmla="*/ 548791 w 2888374"/>
              <a:gd name="connsiteY1" fmla="*/ 0 h 2862322"/>
              <a:gd name="connsiteX2" fmla="*/ 1068698 w 2888374"/>
              <a:gd name="connsiteY2" fmla="*/ 0 h 2862322"/>
              <a:gd name="connsiteX3" fmla="*/ 1675257 w 2888374"/>
              <a:gd name="connsiteY3" fmla="*/ 0 h 2862322"/>
              <a:gd name="connsiteX4" fmla="*/ 2252932 w 2888374"/>
              <a:gd name="connsiteY4" fmla="*/ 0 h 2862322"/>
              <a:gd name="connsiteX5" fmla="*/ 2888374 w 2888374"/>
              <a:gd name="connsiteY5" fmla="*/ 0 h 2862322"/>
              <a:gd name="connsiteX6" fmla="*/ 2888374 w 2888374"/>
              <a:gd name="connsiteY6" fmla="*/ 629711 h 2862322"/>
              <a:gd name="connsiteX7" fmla="*/ 2888374 w 2888374"/>
              <a:gd name="connsiteY7" fmla="*/ 1230798 h 2862322"/>
              <a:gd name="connsiteX8" fmla="*/ 2888374 w 2888374"/>
              <a:gd name="connsiteY8" fmla="*/ 1746016 h 2862322"/>
              <a:gd name="connsiteX9" fmla="*/ 2888374 w 2888374"/>
              <a:gd name="connsiteY9" fmla="*/ 2347104 h 2862322"/>
              <a:gd name="connsiteX10" fmla="*/ 2888374 w 2888374"/>
              <a:gd name="connsiteY10" fmla="*/ 2862322 h 2862322"/>
              <a:gd name="connsiteX11" fmla="*/ 2281815 w 2888374"/>
              <a:gd name="connsiteY11" fmla="*/ 2862322 h 2862322"/>
              <a:gd name="connsiteX12" fmla="*/ 1675257 w 2888374"/>
              <a:gd name="connsiteY12" fmla="*/ 2862322 h 2862322"/>
              <a:gd name="connsiteX13" fmla="*/ 1039815 w 2888374"/>
              <a:gd name="connsiteY13" fmla="*/ 2862322 h 2862322"/>
              <a:gd name="connsiteX14" fmla="*/ 0 w 2888374"/>
              <a:gd name="connsiteY14" fmla="*/ 2862322 h 2862322"/>
              <a:gd name="connsiteX15" fmla="*/ 0 w 2888374"/>
              <a:gd name="connsiteY15" fmla="*/ 2232611 h 2862322"/>
              <a:gd name="connsiteX16" fmla="*/ 0 w 2888374"/>
              <a:gd name="connsiteY16" fmla="*/ 1717393 h 2862322"/>
              <a:gd name="connsiteX17" fmla="*/ 0 w 2888374"/>
              <a:gd name="connsiteY17" fmla="*/ 1144929 h 2862322"/>
              <a:gd name="connsiteX18" fmla="*/ 0 w 2888374"/>
              <a:gd name="connsiteY18" fmla="*/ 543841 h 2862322"/>
              <a:gd name="connsiteX19" fmla="*/ 0 w 2888374"/>
              <a:gd name="connsiteY19" fmla="*/ 0 h 286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888374" h="2862322" fill="none" extrusionOk="0">
                <a:moveTo>
                  <a:pt x="0" y="0"/>
                </a:moveTo>
                <a:cubicBezTo>
                  <a:pt x="230547" y="-50032"/>
                  <a:pt x="293423" y="6869"/>
                  <a:pt x="548791" y="0"/>
                </a:cubicBezTo>
                <a:cubicBezTo>
                  <a:pt x="804159" y="-6869"/>
                  <a:pt x="916116" y="21804"/>
                  <a:pt x="1068698" y="0"/>
                </a:cubicBezTo>
                <a:cubicBezTo>
                  <a:pt x="1221280" y="-21804"/>
                  <a:pt x="1376878" y="9964"/>
                  <a:pt x="1675257" y="0"/>
                </a:cubicBezTo>
                <a:cubicBezTo>
                  <a:pt x="1973636" y="-9964"/>
                  <a:pt x="1964949" y="37965"/>
                  <a:pt x="2252932" y="0"/>
                </a:cubicBezTo>
                <a:cubicBezTo>
                  <a:pt x="2540915" y="-37965"/>
                  <a:pt x="2571578" y="24153"/>
                  <a:pt x="2888374" y="0"/>
                </a:cubicBezTo>
                <a:cubicBezTo>
                  <a:pt x="2940838" y="218836"/>
                  <a:pt x="2883828" y="461969"/>
                  <a:pt x="2888374" y="629711"/>
                </a:cubicBezTo>
                <a:cubicBezTo>
                  <a:pt x="2892920" y="797453"/>
                  <a:pt x="2834490" y="1074756"/>
                  <a:pt x="2888374" y="1230798"/>
                </a:cubicBezTo>
                <a:cubicBezTo>
                  <a:pt x="2942258" y="1386840"/>
                  <a:pt x="2839207" y="1604095"/>
                  <a:pt x="2888374" y="1746016"/>
                </a:cubicBezTo>
                <a:cubicBezTo>
                  <a:pt x="2937541" y="1887937"/>
                  <a:pt x="2883225" y="2131526"/>
                  <a:pt x="2888374" y="2347104"/>
                </a:cubicBezTo>
                <a:cubicBezTo>
                  <a:pt x="2893523" y="2562682"/>
                  <a:pt x="2837134" y="2725441"/>
                  <a:pt x="2888374" y="2862322"/>
                </a:cubicBezTo>
                <a:cubicBezTo>
                  <a:pt x="2745542" y="2919300"/>
                  <a:pt x="2505374" y="2797696"/>
                  <a:pt x="2281815" y="2862322"/>
                </a:cubicBezTo>
                <a:cubicBezTo>
                  <a:pt x="2058256" y="2926948"/>
                  <a:pt x="1806435" y="2852973"/>
                  <a:pt x="1675257" y="2862322"/>
                </a:cubicBezTo>
                <a:cubicBezTo>
                  <a:pt x="1544079" y="2871671"/>
                  <a:pt x="1192719" y="2846446"/>
                  <a:pt x="1039815" y="2862322"/>
                </a:cubicBezTo>
                <a:cubicBezTo>
                  <a:pt x="886911" y="2878198"/>
                  <a:pt x="326041" y="2749816"/>
                  <a:pt x="0" y="2862322"/>
                </a:cubicBezTo>
                <a:cubicBezTo>
                  <a:pt x="-32813" y="2704078"/>
                  <a:pt x="28678" y="2420331"/>
                  <a:pt x="0" y="2232611"/>
                </a:cubicBezTo>
                <a:cubicBezTo>
                  <a:pt x="-28678" y="2044891"/>
                  <a:pt x="59587" y="1903733"/>
                  <a:pt x="0" y="1717393"/>
                </a:cubicBezTo>
                <a:cubicBezTo>
                  <a:pt x="-59587" y="1531053"/>
                  <a:pt x="3661" y="1290135"/>
                  <a:pt x="0" y="1144929"/>
                </a:cubicBezTo>
                <a:cubicBezTo>
                  <a:pt x="-3661" y="999723"/>
                  <a:pt x="1589" y="798093"/>
                  <a:pt x="0" y="543841"/>
                </a:cubicBezTo>
                <a:cubicBezTo>
                  <a:pt x="-1589" y="289589"/>
                  <a:pt x="11932" y="243525"/>
                  <a:pt x="0" y="0"/>
                </a:cubicBezTo>
                <a:close/>
              </a:path>
              <a:path w="2888374" h="2862322" stroke="0" extrusionOk="0">
                <a:moveTo>
                  <a:pt x="0" y="0"/>
                </a:moveTo>
                <a:cubicBezTo>
                  <a:pt x="229366" y="-34751"/>
                  <a:pt x="390557" y="12667"/>
                  <a:pt x="548791" y="0"/>
                </a:cubicBezTo>
                <a:cubicBezTo>
                  <a:pt x="707025" y="-12667"/>
                  <a:pt x="797968" y="47530"/>
                  <a:pt x="1039815" y="0"/>
                </a:cubicBezTo>
                <a:cubicBezTo>
                  <a:pt x="1281662" y="-47530"/>
                  <a:pt x="1475762" y="22574"/>
                  <a:pt x="1675257" y="0"/>
                </a:cubicBezTo>
                <a:cubicBezTo>
                  <a:pt x="1874752" y="-22574"/>
                  <a:pt x="1986678" y="21316"/>
                  <a:pt x="2224048" y="0"/>
                </a:cubicBezTo>
                <a:cubicBezTo>
                  <a:pt x="2461418" y="-21316"/>
                  <a:pt x="2726680" y="34568"/>
                  <a:pt x="2888374" y="0"/>
                </a:cubicBezTo>
                <a:cubicBezTo>
                  <a:pt x="2960376" y="242923"/>
                  <a:pt x="2860258" y="490305"/>
                  <a:pt x="2888374" y="629711"/>
                </a:cubicBezTo>
                <a:cubicBezTo>
                  <a:pt x="2916490" y="769117"/>
                  <a:pt x="2827866" y="978922"/>
                  <a:pt x="2888374" y="1202175"/>
                </a:cubicBezTo>
                <a:cubicBezTo>
                  <a:pt x="2948882" y="1425428"/>
                  <a:pt x="2867399" y="1540098"/>
                  <a:pt x="2888374" y="1774640"/>
                </a:cubicBezTo>
                <a:cubicBezTo>
                  <a:pt x="2909349" y="2009182"/>
                  <a:pt x="2838079" y="2133230"/>
                  <a:pt x="2888374" y="2289858"/>
                </a:cubicBezTo>
                <a:cubicBezTo>
                  <a:pt x="2938669" y="2446486"/>
                  <a:pt x="2845959" y="2674814"/>
                  <a:pt x="2888374" y="2862322"/>
                </a:cubicBezTo>
                <a:cubicBezTo>
                  <a:pt x="2638960" y="2919208"/>
                  <a:pt x="2501565" y="2829581"/>
                  <a:pt x="2310699" y="2862322"/>
                </a:cubicBezTo>
                <a:cubicBezTo>
                  <a:pt x="2119834" y="2895063"/>
                  <a:pt x="1889319" y="2817251"/>
                  <a:pt x="1761908" y="2862322"/>
                </a:cubicBezTo>
                <a:cubicBezTo>
                  <a:pt x="1634497" y="2907393"/>
                  <a:pt x="1388848" y="2861884"/>
                  <a:pt x="1126466" y="2862322"/>
                </a:cubicBezTo>
                <a:cubicBezTo>
                  <a:pt x="864084" y="2862760"/>
                  <a:pt x="636280" y="2830064"/>
                  <a:pt x="491024" y="2862322"/>
                </a:cubicBezTo>
                <a:cubicBezTo>
                  <a:pt x="345768" y="2894580"/>
                  <a:pt x="110845" y="2830492"/>
                  <a:pt x="0" y="2862322"/>
                </a:cubicBezTo>
                <a:cubicBezTo>
                  <a:pt x="-58949" y="2699004"/>
                  <a:pt x="48242" y="2419417"/>
                  <a:pt x="0" y="2289858"/>
                </a:cubicBezTo>
                <a:cubicBezTo>
                  <a:pt x="-48242" y="2160299"/>
                  <a:pt x="13139" y="1903743"/>
                  <a:pt x="0" y="1746016"/>
                </a:cubicBezTo>
                <a:cubicBezTo>
                  <a:pt x="-13139" y="1588289"/>
                  <a:pt x="23741" y="1371446"/>
                  <a:pt x="0" y="1259422"/>
                </a:cubicBezTo>
                <a:cubicBezTo>
                  <a:pt x="-23741" y="1147398"/>
                  <a:pt x="24638" y="975860"/>
                  <a:pt x="0" y="744204"/>
                </a:cubicBezTo>
                <a:cubicBezTo>
                  <a:pt x="-24638" y="512548"/>
                  <a:pt x="47058" y="347619"/>
                  <a:pt x="0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pPr marL="0" indent="0" algn="ctr">
              <a:spcBef>
                <a:spcPts val="0"/>
              </a:spcBef>
              <a:buNone/>
            </a:pPr>
            <a:endParaRPr lang="en-US" sz="1800" dirty="0"/>
          </a:p>
          <a:p>
            <a:pPr marL="0" indent="0" algn="ctr">
              <a:spcBef>
                <a:spcPts val="0"/>
              </a:spcBef>
              <a:buNone/>
            </a:pPr>
            <a:endParaRPr lang="en-US" dirty="0"/>
          </a:p>
          <a:p>
            <a:pPr marL="0" indent="0" algn="ctr">
              <a:spcBef>
                <a:spcPts val="0"/>
              </a:spcBef>
              <a:buNone/>
            </a:pPr>
            <a:endParaRPr lang="en-US" sz="1800" dirty="0"/>
          </a:p>
          <a:p>
            <a:pPr marL="0" indent="0" algn="ctr">
              <a:spcBef>
                <a:spcPts val="0"/>
              </a:spcBef>
              <a:buNone/>
            </a:pPr>
            <a:endParaRPr lang="en-US" dirty="0"/>
          </a:p>
          <a:p>
            <a:pPr marL="0" indent="0" algn="ctr">
              <a:spcBef>
                <a:spcPts val="0"/>
              </a:spcBef>
              <a:buNone/>
            </a:pPr>
            <a:endParaRPr lang="en-US" sz="1800" dirty="0"/>
          </a:p>
          <a:p>
            <a:pPr marL="0" indent="0" algn="ctr">
              <a:spcBef>
                <a:spcPts val="0"/>
              </a:spcBef>
              <a:buNone/>
            </a:pPr>
            <a:endParaRPr lang="en-US" dirty="0"/>
          </a:p>
          <a:p>
            <a:pPr marL="0" indent="0" algn="ctr">
              <a:spcBef>
                <a:spcPts val="0"/>
              </a:spcBef>
              <a:buNone/>
            </a:pPr>
            <a:endParaRPr lang="en-US" sz="1800" dirty="0"/>
          </a:p>
          <a:p>
            <a:pPr marL="0" indent="0" algn="ctr">
              <a:spcBef>
                <a:spcPts val="0"/>
              </a:spcBef>
              <a:buNone/>
            </a:pPr>
            <a:endParaRPr lang="en-US" sz="1800" dirty="0"/>
          </a:p>
          <a:p>
            <a:pPr marL="0" indent="0" algn="ctr">
              <a:spcBef>
                <a:spcPts val="0"/>
              </a:spcBef>
              <a:buNone/>
            </a:pPr>
            <a:r>
              <a:rPr lang="en-US" i="1" dirty="0"/>
              <a:t>I</a:t>
            </a:r>
            <a:r>
              <a:rPr lang="en-US" baseline="-25000" dirty="0"/>
              <a:t>c</a:t>
            </a:r>
            <a:r>
              <a:rPr lang="en-US" sz="1800" dirty="0"/>
              <a:t> of REBCO tape is strain sensitive.</a:t>
            </a:r>
          </a:p>
        </p:txBody>
      </p:sp>
      <p:pic>
        <p:nvPicPr>
          <p:cNvPr id="6" name="Picture 5" descr="A diagram of a core and contact lens&#10;&#10;Description automatically generated">
            <a:extLst>
              <a:ext uri="{FF2B5EF4-FFF2-40B4-BE49-F238E27FC236}">
                <a16:creationId xmlns:a16="http://schemas.microsoft.com/office/drawing/2014/main" id="{7BAAD0DE-4A57-DDCD-3F72-FC2B4EB3B8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621" y="3904085"/>
            <a:ext cx="4910673" cy="19642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93A4C2-5AA0-52C0-0ABF-65E018031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336" y="0"/>
            <a:ext cx="10515600" cy="738890"/>
          </a:xfrm>
        </p:spPr>
        <p:txBody>
          <a:bodyPr>
            <a:no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+mn-lt"/>
              </a:rPr>
              <a:t>CORC-CICC Design for fusion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E34ED-C493-8446-E9D7-57D2CE64E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463" y="832467"/>
            <a:ext cx="6909409" cy="1586668"/>
          </a:xfrm>
          <a:noFill/>
          <a:ln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Fusion reactors HTS CS-Coils:</a:t>
            </a:r>
          </a:p>
          <a:p>
            <a:pPr marL="0" indent="0">
              <a:buNone/>
            </a:pPr>
            <a:r>
              <a:rPr lang="en-US" sz="2000" b="1" dirty="0"/>
              <a:t>Magnetic Field </a:t>
            </a:r>
            <a:r>
              <a:rPr lang="en-US" sz="2000" b="1" kern="18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~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18 – 20 T 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Current </a:t>
            </a:r>
            <a:r>
              <a:rPr lang="en-US" sz="2000" b="1" kern="18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~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40 – 60 kA</a:t>
            </a:r>
          </a:p>
          <a:p>
            <a:pPr marL="0" indent="0">
              <a:buNone/>
            </a:pPr>
            <a:r>
              <a:rPr lang="en-US" sz="2000" b="1" dirty="0"/>
              <a:t>High Lorentz Load </a:t>
            </a:r>
            <a:r>
              <a:rPr lang="en-US" sz="2000" b="1" kern="1800" dirty="0">
                <a:latin typeface="Calibri" panose="020F0502020204030204" pitchFamily="34" charset="0"/>
                <a:ea typeface="Times New Roman" panose="02020603050405020304" pitchFamily="18" charset="0"/>
              </a:rPr>
              <a:t>~</a:t>
            </a:r>
            <a:r>
              <a:rPr lang="en-US" sz="2000" dirty="0"/>
              <a:t> </a:t>
            </a:r>
            <a:r>
              <a:rPr lang="en-US" sz="2000" b="1" dirty="0"/>
              <a:t>1,000 </a:t>
            </a:r>
            <a:r>
              <a:rPr lang="en-US" sz="2000" b="1" dirty="0" err="1"/>
              <a:t>kN</a:t>
            </a:r>
            <a:r>
              <a:rPr lang="en-US" sz="2000" b="1" dirty="0"/>
              <a:t>/m</a:t>
            </a:r>
          </a:p>
        </p:txBody>
      </p:sp>
      <p:pic>
        <p:nvPicPr>
          <p:cNvPr id="8" name="Picture 7" descr="A graph of a test&#10;&#10;Description automatically generated with medium confidence">
            <a:extLst>
              <a:ext uri="{FF2B5EF4-FFF2-40B4-BE49-F238E27FC236}">
                <a16:creationId xmlns:a16="http://schemas.microsoft.com/office/drawing/2014/main" id="{401C7BF6-BCD9-FDB3-2DFF-6AF6D7C19C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2274" y="264147"/>
            <a:ext cx="2721812" cy="20186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560515B-B473-0544-FA21-E5054E27EBF9}"/>
              </a:ext>
            </a:extLst>
          </p:cNvPr>
          <p:cNvSpPr txBox="1"/>
          <p:nvPr/>
        </p:nvSpPr>
        <p:spPr>
          <a:xfrm>
            <a:off x="435200" y="5917071"/>
            <a:ext cx="45413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0" i="0" u="none" strike="noStrike" dirty="0">
                <a:solidFill>
                  <a:srgbClr val="333333"/>
                </a:solidFill>
                <a:effectLst/>
                <a:latin typeface="HelveticaNeue Regular"/>
              </a:rPr>
              <a:t>T. Mulder, et al. </a:t>
            </a:r>
            <a:r>
              <a:rPr lang="en-GB" sz="1000" b="0" i="1" u="none" strike="noStrike" dirty="0">
                <a:solidFill>
                  <a:srgbClr val="333333"/>
                </a:solidFill>
                <a:effectLst/>
                <a:latin typeface="HelveticaNeue Regular"/>
              </a:rPr>
              <a:t>IEEE Transactions on Applied Superconductivity</a:t>
            </a:r>
            <a:r>
              <a:rPr lang="en-GB" sz="1000" b="0" i="0" u="none" strike="noStrike" dirty="0">
                <a:solidFill>
                  <a:srgbClr val="333333"/>
                </a:solidFill>
                <a:effectLst/>
                <a:latin typeface="HelveticaNeue Regular"/>
              </a:rPr>
              <a:t>, 30, no. 4, pp. 1-5, 2020, 4800605, </a:t>
            </a:r>
            <a:r>
              <a:rPr lang="en-GB" sz="1000" b="0" i="0" u="none" strike="noStrike" dirty="0" err="1">
                <a:solidFill>
                  <a:srgbClr val="333333"/>
                </a:solidFill>
                <a:effectLst/>
                <a:latin typeface="HelveticaNeue Regular"/>
              </a:rPr>
              <a:t>doi</a:t>
            </a:r>
            <a:r>
              <a:rPr lang="en-GB" sz="1000" b="0" i="0" u="none" strike="noStrike" dirty="0">
                <a:solidFill>
                  <a:srgbClr val="333333"/>
                </a:solidFill>
                <a:effectLst/>
                <a:latin typeface="HelveticaNeue Regular"/>
              </a:rPr>
              <a:t>: 10.1109/TASC.2020.2968251.</a:t>
            </a:r>
            <a:endParaRPr lang="en-IT" sz="10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3BFFC0-8739-79A5-DAC7-270673BDF693}"/>
              </a:ext>
            </a:extLst>
          </p:cNvPr>
          <p:cNvSpPr txBox="1"/>
          <p:nvPr/>
        </p:nvSpPr>
        <p:spPr>
          <a:xfrm>
            <a:off x="9594179" y="1512998"/>
            <a:ext cx="2399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 K </a:t>
            </a:r>
            <a:r>
              <a:rPr lang="en-GB" sz="1200" b="0" i="0" u="none" strike="noStrike" dirty="0" err="1">
                <a:solidFill>
                  <a:srgbClr val="333333"/>
                </a:solidFill>
                <a:effectLst/>
                <a:latin typeface="-apple-system"/>
              </a:rPr>
              <a:t>Ilin</a:t>
            </a:r>
            <a:r>
              <a:rPr lang="en-GB" sz="1200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en-GB" sz="1200" b="0" i="1" u="none" strike="noStrike" dirty="0">
                <a:solidFill>
                  <a:srgbClr val="333333"/>
                </a:solidFill>
                <a:effectLst/>
                <a:latin typeface="-apple-system"/>
              </a:rPr>
              <a:t>et al</a:t>
            </a:r>
            <a:r>
              <a:rPr lang="en-GB" sz="1200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 2015</a:t>
            </a:r>
          </a:p>
          <a:p>
            <a:r>
              <a:rPr lang="en-GB" sz="1200" b="0" i="1" u="none" strike="noStrike" dirty="0" err="1">
                <a:solidFill>
                  <a:srgbClr val="333333"/>
                </a:solidFill>
                <a:effectLst/>
                <a:latin typeface="-apple-system"/>
              </a:rPr>
              <a:t>Supercond</a:t>
            </a:r>
            <a:r>
              <a:rPr lang="en-GB" sz="1200" b="0" i="1" u="none" strike="noStrike" dirty="0">
                <a:solidFill>
                  <a:srgbClr val="333333"/>
                </a:solidFill>
                <a:effectLst/>
                <a:latin typeface="-apple-system"/>
              </a:rPr>
              <a:t>. Sci. Technol.</a:t>
            </a:r>
            <a:r>
              <a:rPr lang="en-GB" sz="1200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en-GB" sz="1200" b="1" i="0" u="none" strike="noStrike" dirty="0">
                <a:solidFill>
                  <a:srgbClr val="333333"/>
                </a:solidFill>
                <a:effectLst/>
                <a:latin typeface="-apple-system"/>
              </a:rPr>
              <a:t>28</a:t>
            </a:r>
            <a:r>
              <a:rPr lang="en-GB" sz="1200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 055006</a:t>
            </a:r>
            <a:endParaRPr lang="en-IT" sz="1200"/>
          </a:p>
        </p:txBody>
      </p:sp>
      <p:graphicFrame>
        <p:nvGraphicFramePr>
          <p:cNvPr id="5" name="Table 27">
            <a:extLst>
              <a:ext uri="{FF2B5EF4-FFF2-40B4-BE49-F238E27FC236}">
                <a16:creationId xmlns:a16="http://schemas.microsoft.com/office/drawing/2014/main" id="{C16D4D2C-42D8-896D-68E9-A21077B9D5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897636"/>
              </p:ext>
            </p:extLst>
          </p:nvPr>
        </p:nvGraphicFramePr>
        <p:xfrm>
          <a:off x="3945946" y="1103023"/>
          <a:ext cx="3249018" cy="100584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1027445">
                  <a:extLst>
                    <a:ext uri="{9D8B030D-6E8A-4147-A177-3AD203B41FA5}">
                      <a16:colId xmlns:a16="http://schemas.microsoft.com/office/drawing/2014/main" val="3909656562"/>
                    </a:ext>
                  </a:extLst>
                </a:gridCol>
                <a:gridCol w="662774">
                  <a:extLst>
                    <a:ext uri="{9D8B030D-6E8A-4147-A177-3AD203B41FA5}">
                      <a16:colId xmlns:a16="http://schemas.microsoft.com/office/drawing/2014/main" val="782276738"/>
                    </a:ext>
                  </a:extLst>
                </a:gridCol>
                <a:gridCol w="604625">
                  <a:extLst>
                    <a:ext uri="{9D8B030D-6E8A-4147-A177-3AD203B41FA5}">
                      <a16:colId xmlns:a16="http://schemas.microsoft.com/office/drawing/2014/main" val="3350513226"/>
                    </a:ext>
                  </a:extLst>
                </a:gridCol>
                <a:gridCol w="954174">
                  <a:extLst>
                    <a:ext uri="{9D8B030D-6E8A-4147-A177-3AD203B41FA5}">
                      <a16:colId xmlns:a16="http://schemas.microsoft.com/office/drawing/2014/main" val="1517267057"/>
                    </a:ext>
                  </a:extLst>
                </a:gridCol>
              </a:tblGrid>
              <a:tr h="312466">
                <a:tc>
                  <a:txBody>
                    <a:bodyPr/>
                    <a:lstStyle/>
                    <a:p>
                      <a:pPr algn="l"/>
                      <a:r>
                        <a:rPr lang="en-NL" sz="1600"/>
                        <a:t>IxB</a:t>
                      </a:r>
                      <a:endParaRPr lang="en-NL" sz="1600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sz="1600" b="1"/>
                        <a:t>I [kA]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sz="1600" b="1"/>
                        <a:t>B [T]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sz="1600" b="1"/>
                        <a:t>F [kN/m]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3346743"/>
                  </a:ext>
                </a:extLst>
              </a:tr>
              <a:tr h="312466">
                <a:tc>
                  <a:txBody>
                    <a:bodyPr/>
                    <a:lstStyle/>
                    <a:p>
                      <a:pPr algn="l"/>
                      <a:r>
                        <a:rPr lang="en-NL" sz="1600" b="1"/>
                        <a:t>BEST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sz="1600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sz="160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sz="1600"/>
                        <a:t>840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2677092"/>
                  </a:ext>
                </a:extLst>
              </a:tr>
              <a:tr h="312466">
                <a:tc>
                  <a:txBody>
                    <a:bodyPr/>
                    <a:lstStyle/>
                    <a:p>
                      <a:pPr algn="l"/>
                      <a:r>
                        <a:rPr lang="en-NL" sz="1600" b="1"/>
                        <a:t>EU-DEMO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sz="160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sz="160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sz="1600"/>
                        <a:t>1</a:t>
                      </a:r>
                      <a:r>
                        <a:rPr lang="en-US" sz="1600" dirty="0"/>
                        <a:t>,</a:t>
                      </a:r>
                      <a:r>
                        <a:rPr lang="en-NL" sz="1600"/>
                        <a:t>080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8098470"/>
                  </a:ext>
                </a:extLst>
              </a:tr>
            </a:tbl>
          </a:graphicData>
        </a:graphic>
      </p:graphicFrame>
      <p:sp>
        <p:nvSpPr>
          <p:cNvPr id="13" name="Slide Number Placeholder 7">
            <a:extLst>
              <a:ext uri="{FF2B5EF4-FFF2-40B4-BE49-F238E27FC236}">
                <a16:creationId xmlns:a16="http://schemas.microsoft.com/office/drawing/2014/main" id="{1CFF1542-21E4-11DF-7CF5-354C105D60AA}"/>
              </a:ext>
            </a:extLst>
          </p:cNvPr>
          <p:cNvSpPr txBox="1">
            <a:spLocks/>
          </p:cNvSpPr>
          <p:nvPr/>
        </p:nvSpPr>
        <p:spPr>
          <a:xfrm>
            <a:off x="11329060" y="6457890"/>
            <a:ext cx="7728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C45894-3AB0-AE42-A96E-94E35924496C}" type="slidenum">
              <a:rPr lang="en-IT" sz="1800" smtClean="0"/>
              <a:pPr/>
              <a:t>2</a:t>
            </a:fld>
            <a:endParaRPr lang="en-IT" sz="18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717848-B950-E2C0-3844-9C9D2EAEA5DA}"/>
              </a:ext>
            </a:extLst>
          </p:cNvPr>
          <p:cNvSpPr txBox="1"/>
          <p:nvPr/>
        </p:nvSpPr>
        <p:spPr>
          <a:xfrm>
            <a:off x="6237513" y="5181469"/>
            <a:ext cx="5800023" cy="1431161"/>
          </a:xfrm>
          <a:custGeom>
            <a:avLst/>
            <a:gdLst>
              <a:gd name="connsiteX0" fmla="*/ 0 w 5800023"/>
              <a:gd name="connsiteY0" fmla="*/ 0 h 1431161"/>
              <a:gd name="connsiteX1" fmla="*/ 406002 w 5800023"/>
              <a:gd name="connsiteY1" fmla="*/ 0 h 1431161"/>
              <a:gd name="connsiteX2" fmla="*/ 1044004 w 5800023"/>
              <a:gd name="connsiteY2" fmla="*/ 0 h 1431161"/>
              <a:gd name="connsiteX3" fmla="*/ 1624006 w 5800023"/>
              <a:gd name="connsiteY3" fmla="*/ 0 h 1431161"/>
              <a:gd name="connsiteX4" fmla="*/ 2320009 w 5800023"/>
              <a:gd name="connsiteY4" fmla="*/ 0 h 1431161"/>
              <a:gd name="connsiteX5" fmla="*/ 2784011 w 5800023"/>
              <a:gd name="connsiteY5" fmla="*/ 0 h 1431161"/>
              <a:gd name="connsiteX6" fmla="*/ 3364013 w 5800023"/>
              <a:gd name="connsiteY6" fmla="*/ 0 h 1431161"/>
              <a:gd name="connsiteX7" fmla="*/ 3886015 w 5800023"/>
              <a:gd name="connsiteY7" fmla="*/ 0 h 1431161"/>
              <a:gd name="connsiteX8" fmla="*/ 4292017 w 5800023"/>
              <a:gd name="connsiteY8" fmla="*/ 0 h 1431161"/>
              <a:gd name="connsiteX9" fmla="*/ 4698019 w 5800023"/>
              <a:gd name="connsiteY9" fmla="*/ 0 h 1431161"/>
              <a:gd name="connsiteX10" fmla="*/ 5278021 w 5800023"/>
              <a:gd name="connsiteY10" fmla="*/ 0 h 1431161"/>
              <a:gd name="connsiteX11" fmla="*/ 5800023 w 5800023"/>
              <a:gd name="connsiteY11" fmla="*/ 0 h 1431161"/>
              <a:gd name="connsiteX12" fmla="*/ 5800023 w 5800023"/>
              <a:gd name="connsiteY12" fmla="*/ 448430 h 1431161"/>
              <a:gd name="connsiteX13" fmla="*/ 5800023 w 5800023"/>
              <a:gd name="connsiteY13" fmla="*/ 954107 h 1431161"/>
              <a:gd name="connsiteX14" fmla="*/ 5800023 w 5800023"/>
              <a:gd name="connsiteY14" fmla="*/ 1431161 h 1431161"/>
              <a:gd name="connsiteX15" fmla="*/ 5104020 w 5800023"/>
              <a:gd name="connsiteY15" fmla="*/ 1431161 h 1431161"/>
              <a:gd name="connsiteX16" fmla="*/ 4408017 w 5800023"/>
              <a:gd name="connsiteY16" fmla="*/ 1431161 h 1431161"/>
              <a:gd name="connsiteX17" fmla="*/ 3886015 w 5800023"/>
              <a:gd name="connsiteY17" fmla="*/ 1431161 h 1431161"/>
              <a:gd name="connsiteX18" fmla="*/ 3480014 w 5800023"/>
              <a:gd name="connsiteY18" fmla="*/ 1431161 h 1431161"/>
              <a:gd name="connsiteX19" fmla="*/ 2842011 w 5800023"/>
              <a:gd name="connsiteY19" fmla="*/ 1431161 h 1431161"/>
              <a:gd name="connsiteX20" fmla="*/ 2378009 w 5800023"/>
              <a:gd name="connsiteY20" fmla="*/ 1431161 h 1431161"/>
              <a:gd name="connsiteX21" fmla="*/ 1914008 w 5800023"/>
              <a:gd name="connsiteY21" fmla="*/ 1431161 h 1431161"/>
              <a:gd name="connsiteX22" fmla="*/ 1334005 w 5800023"/>
              <a:gd name="connsiteY22" fmla="*/ 1431161 h 1431161"/>
              <a:gd name="connsiteX23" fmla="*/ 754003 w 5800023"/>
              <a:gd name="connsiteY23" fmla="*/ 1431161 h 1431161"/>
              <a:gd name="connsiteX24" fmla="*/ 0 w 5800023"/>
              <a:gd name="connsiteY24" fmla="*/ 1431161 h 1431161"/>
              <a:gd name="connsiteX25" fmla="*/ 0 w 5800023"/>
              <a:gd name="connsiteY25" fmla="*/ 968419 h 1431161"/>
              <a:gd name="connsiteX26" fmla="*/ 0 w 5800023"/>
              <a:gd name="connsiteY26" fmla="*/ 505677 h 1431161"/>
              <a:gd name="connsiteX27" fmla="*/ 0 w 5800023"/>
              <a:gd name="connsiteY27" fmla="*/ 0 h 1431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800023" h="1431161" fill="none" extrusionOk="0">
                <a:moveTo>
                  <a:pt x="0" y="0"/>
                </a:moveTo>
                <a:cubicBezTo>
                  <a:pt x="167908" y="-29207"/>
                  <a:pt x="314404" y="42258"/>
                  <a:pt x="406002" y="0"/>
                </a:cubicBezTo>
                <a:cubicBezTo>
                  <a:pt x="497600" y="-42258"/>
                  <a:pt x="793150" y="22105"/>
                  <a:pt x="1044004" y="0"/>
                </a:cubicBezTo>
                <a:cubicBezTo>
                  <a:pt x="1294858" y="-22105"/>
                  <a:pt x="1419290" y="16474"/>
                  <a:pt x="1624006" y="0"/>
                </a:cubicBezTo>
                <a:cubicBezTo>
                  <a:pt x="1828722" y="-16474"/>
                  <a:pt x="2015110" y="30839"/>
                  <a:pt x="2320009" y="0"/>
                </a:cubicBezTo>
                <a:cubicBezTo>
                  <a:pt x="2624908" y="-30839"/>
                  <a:pt x="2665593" y="39510"/>
                  <a:pt x="2784011" y="0"/>
                </a:cubicBezTo>
                <a:cubicBezTo>
                  <a:pt x="2902429" y="-39510"/>
                  <a:pt x="3152303" y="62639"/>
                  <a:pt x="3364013" y="0"/>
                </a:cubicBezTo>
                <a:cubicBezTo>
                  <a:pt x="3575723" y="-62639"/>
                  <a:pt x="3749617" y="40753"/>
                  <a:pt x="3886015" y="0"/>
                </a:cubicBezTo>
                <a:cubicBezTo>
                  <a:pt x="4022413" y="-40753"/>
                  <a:pt x="4151385" y="19497"/>
                  <a:pt x="4292017" y="0"/>
                </a:cubicBezTo>
                <a:cubicBezTo>
                  <a:pt x="4432649" y="-19497"/>
                  <a:pt x="4596806" y="20603"/>
                  <a:pt x="4698019" y="0"/>
                </a:cubicBezTo>
                <a:cubicBezTo>
                  <a:pt x="4799232" y="-20603"/>
                  <a:pt x="5016593" y="21488"/>
                  <a:pt x="5278021" y="0"/>
                </a:cubicBezTo>
                <a:cubicBezTo>
                  <a:pt x="5539449" y="-21488"/>
                  <a:pt x="5691385" y="37500"/>
                  <a:pt x="5800023" y="0"/>
                </a:cubicBezTo>
                <a:cubicBezTo>
                  <a:pt x="5830078" y="102373"/>
                  <a:pt x="5752768" y="304427"/>
                  <a:pt x="5800023" y="448430"/>
                </a:cubicBezTo>
                <a:cubicBezTo>
                  <a:pt x="5847278" y="592433"/>
                  <a:pt x="5756004" y="837928"/>
                  <a:pt x="5800023" y="954107"/>
                </a:cubicBezTo>
                <a:cubicBezTo>
                  <a:pt x="5844042" y="1070286"/>
                  <a:pt x="5753778" y="1207495"/>
                  <a:pt x="5800023" y="1431161"/>
                </a:cubicBezTo>
                <a:cubicBezTo>
                  <a:pt x="5547611" y="1458942"/>
                  <a:pt x="5244017" y="1394048"/>
                  <a:pt x="5104020" y="1431161"/>
                </a:cubicBezTo>
                <a:cubicBezTo>
                  <a:pt x="4964023" y="1468274"/>
                  <a:pt x="4696585" y="1430752"/>
                  <a:pt x="4408017" y="1431161"/>
                </a:cubicBezTo>
                <a:cubicBezTo>
                  <a:pt x="4119449" y="1431570"/>
                  <a:pt x="4001346" y="1374334"/>
                  <a:pt x="3886015" y="1431161"/>
                </a:cubicBezTo>
                <a:cubicBezTo>
                  <a:pt x="3770684" y="1487988"/>
                  <a:pt x="3631565" y="1408846"/>
                  <a:pt x="3480014" y="1431161"/>
                </a:cubicBezTo>
                <a:cubicBezTo>
                  <a:pt x="3328463" y="1453476"/>
                  <a:pt x="3076790" y="1392367"/>
                  <a:pt x="2842011" y="1431161"/>
                </a:cubicBezTo>
                <a:cubicBezTo>
                  <a:pt x="2607232" y="1469955"/>
                  <a:pt x="2513001" y="1384721"/>
                  <a:pt x="2378009" y="1431161"/>
                </a:cubicBezTo>
                <a:cubicBezTo>
                  <a:pt x="2243017" y="1477601"/>
                  <a:pt x="2138587" y="1394546"/>
                  <a:pt x="1914008" y="1431161"/>
                </a:cubicBezTo>
                <a:cubicBezTo>
                  <a:pt x="1689429" y="1467776"/>
                  <a:pt x="1603042" y="1363077"/>
                  <a:pt x="1334005" y="1431161"/>
                </a:cubicBezTo>
                <a:cubicBezTo>
                  <a:pt x="1064968" y="1499245"/>
                  <a:pt x="988821" y="1369820"/>
                  <a:pt x="754003" y="1431161"/>
                </a:cubicBezTo>
                <a:cubicBezTo>
                  <a:pt x="519185" y="1492502"/>
                  <a:pt x="253974" y="1353516"/>
                  <a:pt x="0" y="1431161"/>
                </a:cubicBezTo>
                <a:cubicBezTo>
                  <a:pt x="-39753" y="1232576"/>
                  <a:pt x="29845" y="1100174"/>
                  <a:pt x="0" y="968419"/>
                </a:cubicBezTo>
                <a:cubicBezTo>
                  <a:pt x="-29845" y="836664"/>
                  <a:pt x="7306" y="631128"/>
                  <a:pt x="0" y="505677"/>
                </a:cubicBezTo>
                <a:cubicBezTo>
                  <a:pt x="-7306" y="380226"/>
                  <a:pt x="7679" y="167292"/>
                  <a:pt x="0" y="0"/>
                </a:cubicBezTo>
                <a:close/>
              </a:path>
              <a:path w="5800023" h="1431161" stroke="0" extrusionOk="0">
                <a:moveTo>
                  <a:pt x="0" y="0"/>
                </a:moveTo>
                <a:cubicBezTo>
                  <a:pt x="221930" y="-40680"/>
                  <a:pt x="395017" y="15654"/>
                  <a:pt x="696003" y="0"/>
                </a:cubicBezTo>
                <a:cubicBezTo>
                  <a:pt x="996989" y="-15654"/>
                  <a:pt x="1052370" y="435"/>
                  <a:pt x="1160005" y="0"/>
                </a:cubicBezTo>
                <a:cubicBezTo>
                  <a:pt x="1267640" y="-435"/>
                  <a:pt x="1714526" y="40960"/>
                  <a:pt x="1856007" y="0"/>
                </a:cubicBezTo>
                <a:cubicBezTo>
                  <a:pt x="1997488" y="-40960"/>
                  <a:pt x="2094587" y="3390"/>
                  <a:pt x="2262009" y="0"/>
                </a:cubicBezTo>
                <a:cubicBezTo>
                  <a:pt x="2429431" y="-3390"/>
                  <a:pt x="2695334" y="47833"/>
                  <a:pt x="2842011" y="0"/>
                </a:cubicBezTo>
                <a:cubicBezTo>
                  <a:pt x="2988688" y="-47833"/>
                  <a:pt x="3222835" y="45064"/>
                  <a:pt x="3538014" y="0"/>
                </a:cubicBezTo>
                <a:cubicBezTo>
                  <a:pt x="3853193" y="-45064"/>
                  <a:pt x="3832415" y="30018"/>
                  <a:pt x="4060016" y="0"/>
                </a:cubicBezTo>
                <a:cubicBezTo>
                  <a:pt x="4287617" y="-30018"/>
                  <a:pt x="4378616" y="6201"/>
                  <a:pt x="4466018" y="0"/>
                </a:cubicBezTo>
                <a:cubicBezTo>
                  <a:pt x="4553420" y="-6201"/>
                  <a:pt x="4935342" y="60621"/>
                  <a:pt x="5162020" y="0"/>
                </a:cubicBezTo>
                <a:cubicBezTo>
                  <a:pt x="5388698" y="-60621"/>
                  <a:pt x="5569719" y="65847"/>
                  <a:pt x="5800023" y="0"/>
                </a:cubicBezTo>
                <a:cubicBezTo>
                  <a:pt x="5836940" y="108616"/>
                  <a:pt x="5796740" y="313156"/>
                  <a:pt x="5800023" y="462742"/>
                </a:cubicBezTo>
                <a:cubicBezTo>
                  <a:pt x="5803306" y="612328"/>
                  <a:pt x="5750702" y="797640"/>
                  <a:pt x="5800023" y="911173"/>
                </a:cubicBezTo>
                <a:cubicBezTo>
                  <a:pt x="5849344" y="1024706"/>
                  <a:pt x="5787180" y="1262618"/>
                  <a:pt x="5800023" y="1431161"/>
                </a:cubicBezTo>
                <a:cubicBezTo>
                  <a:pt x="5648950" y="1464973"/>
                  <a:pt x="5415500" y="1400387"/>
                  <a:pt x="5220021" y="1431161"/>
                </a:cubicBezTo>
                <a:cubicBezTo>
                  <a:pt x="5024542" y="1461935"/>
                  <a:pt x="4954384" y="1404769"/>
                  <a:pt x="4698019" y="1431161"/>
                </a:cubicBezTo>
                <a:cubicBezTo>
                  <a:pt x="4441654" y="1457553"/>
                  <a:pt x="4287005" y="1420581"/>
                  <a:pt x="4118016" y="1431161"/>
                </a:cubicBezTo>
                <a:cubicBezTo>
                  <a:pt x="3949027" y="1441741"/>
                  <a:pt x="3837942" y="1424136"/>
                  <a:pt x="3712015" y="1431161"/>
                </a:cubicBezTo>
                <a:cubicBezTo>
                  <a:pt x="3586088" y="1438186"/>
                  <a:pt x="3392526" y="1387436"/>
                  <a:pt x="3306013" y="1431161"/>
                </a:cubicBezTo>
                <a:cubicBezTo>
                  <a:pt x="3219500" y="1474886"/>
                  <a:pt x="3078274" y="1386213"/>
                  <a:pt x="2900012" y="1431161"/>
                </a:cubicBezTo>
                <a:cubicBezTo>
                  <a:pt x="2721750" y="1476109"/>
                  <a:pt x="2656760" y="1422705"/>
                  <a:pt x="2436010" y="1431161"/>
                </a:cubicBezTo>
                <a:cubicBezTo>
                  <a:pt x="2215260" y="1439617"/>
                  <a:pt x="2039563" y="1408413"/>
                  <a:pt x="1798007" y="1431161"/>
                </a:cubicBezTo>
                <a:cubicBezTo>
                  <a:pt x="1556451" y="1453909"/>
                  <a:pt x="1439601" y="1426614"/>
                  <a:pt x="1334005" y="1431161"/>
                </a:cubicBezTo>
                <a:cubicBezTo>
                  <a:pt x="1228409" y="1435708"/>
                  <a:pt x="890845" y="1368826"/>
                  <a:pt x="696003" y="1431161"/>
                </a:cubicBezTo>
                <a:cubicBezTo>
                  <a:pt x="501161" y="1493496"/>
                  <a:pt x="296200" y="1406956"/>
                  <a:pt x="0" y="1431161"/>
                </a:cubicBezTo>
                <a:cubicBezTo>
                  <a:pt x="-24515" y="1240663"/>
                  <a:pt x="28851" y="1097010"/>
                  <a:pt x="0" y="968419"/>
                </a:cubicBezTo>
                <a:cubicBezTo>
                  <a:pt x="-28851" y="839828"/>
                  <a:pt x="30686" y="656910"/>
                  <a:pt x="0" y="491365"/>
                </a:cubicBezTo>
                <a:cubicBezTo>
                  <a:pt x="-30686" y="325820"/>
                  <a:pt x="38663" y="178083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35282922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Integrated approach: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Composite c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ables for high transverse load. 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xperimental characterization of tape and cable properties.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CICC Conductor design optimization with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FEModel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.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774C7A0-FCDC-B143-A861-25D279EA060B}"/>
              </a:ext>
            </a:extLst>
          </p:cNvPr>
          <p:cNvSpPr txBox="1"/>
          <p:nvPr/>
        </p:nvSpPr>
        <p:spPr>
          <a:xfrm>
            <a:off x="253624" y="2890280"/>
            <a:ext cx="490449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Large transverse load deforms tape &amp; REBCO layer.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ym typeface="Wingdings" pitchFamily="2" charset="2"/>
              </a:rPr>
              <a:t>S</a:t>
            </a:r>
            <a:r>
              <a:rPr lang="en-US" sz="1800" dirty="0">
                <a:sym typeface="Wingdings" pitchFamily="2" charset="2"/>
              </a:rPr>
              <a:t>train exceeding irreversibility limit  Critical current degradation</a:t>
            </a:r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28E6369F-BDF8-14B9-A51A-A4D68369B64B}"/>
              </a:ext>
            </a:extLst>
          </p:cNvPr>
          <p:cNvSpPr/>
          <p:nvPr/>
        </p:nvSpPr>
        <p:spPr>
          <a:xfrm flipV="1">
            <a:off x="7873832" y="1583082"/>
            <a:ext cx="749645" cy="45719"/>
          </a:xfrm>
          <a:prstGeom prst="rightArrow">
            <a:avLst/>
          </a:prstGeom>
          <a:solidFill>
            <a:schemeClr val="accent5"/>
          </a:solidFill>
          <a:ln w="8255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405B7C60-44A6-4C1E-87F5-1F4A6BFC641B}"/>
              </a:ext>
            </a:extLst>
          </p:cNvPr>
          <p:cNvSpPr/>
          <p:nvPr/>
        </p:nvSpPr>
        <p:spPr>
          <a:xfrm>
            <a:off x="5497367" y="5812676"/>
            <a:ext cx="478974" cy="45719"/>
          </a:xfrm>
          <a:prstGeom prst="rightArrow">
            <a:avLst/>
          </a:prstGeom>
          <a:solidFill>
            <a:schemeClr val="accent5"/>
          </a:solidFill>
          <a:ln w="8255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E40289-50FF-795F-00BD-B11119AFA054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591C75A-0C00-857B-D483-AB16A77C72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7712" y="3287281"/>
            <a:ext cx="1670664" cy="1616255"/>
          </a:xfrm>
          <a:prstGeom prst="rect">
            <a:avLst/>
          </a:prstGeom>
        </p:spPr>
      </p:pic>
      <p:pic>
        <p:nvPicPr>
          <p:cNvPr id="2050" name="Picture 2" descr="Fusion Breakthrough: Magnet Powerful Enough to Levitate an ...">
            <a:extLst>
              <a:ext uri="{FF2B5EF4-FFF2-40B4-BE49-F238E27FC236}">
                <a16:creationId xmlns:a16="http://schemas.microsoft.com/office/drawing/2014/main" id="{B0F2E8F1-DACA-1501-75AD-D55B2864CA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342" y="2650693"/>
            <a:ext cx="2908476" cy="2375256"/>
          </a:xfrm>
          <a:custGeom>
            <a:avLst/>
            <a:gdLst>
              <a:gd name="connsiteX0" fmla="*/ 0 w 2908476"/>
              <a:gd name="connsiteY0" fmla="*/ 0 h 2375256"/>
              <a:gd name="connsiteX1" fmla="*/ 552610 w 2908476"/>
              <a:gd name="connsiteY1" fmla="*/ 0 h 2375256"/>
              <a:gd name="connsiteX2" fmla="*/ 1047051 w 2908476"/>
              <a:gd name="connsiteY2" fmla="*/ 0 h 2375256"/>
              <a:gd name="connsiteX3" fmla="*/ 1686916 w 2908476"/>
              <a:gd name="connsiteY3" fmla="*/ 0 h 2375256"/>
              <a:gd name="connsiteX4" fmla="*/ 2239527 w 2908476"/>
              <a:gd name="connsiteY4" fmla="*/ 0 h 2375256"/>
              <a:gd name="connsiteX5" fmla="*/ 2908476 w 2908476"/>
              <a:gd name="connsiteY5" fmla="*/ 0 h 2375256"/>
              <a:gd name="connsiteX6" fmla="*/ 2908476 w 2908476"/>
              <a:gd name="connsiteY6" fmla="*/ 641319 h 2375256"/>
              <a:gd name="connsiteX7" fmla="*/ 2908476 w 2908476"/>
              <a:gd name="connsiteY7" fmla="*/ 1235133 h 2375256"/>
              <a:gd name="connsiteX8" fmla="*/ 2908476 w 2908476"/>
              <a:gd name="connsiteY8" fmla="*/ 1828947 h 2375256"/>
              <a:gd name="connsiteX9" fmla="*/ 2908476 w 2908476"/>
              <a:gd name="connsiteY9" fmla="*/ 2375256 h 2375256"/>
              <a:gd name="connsiteX10" fmla="*/ 2384950 w 2908476"/>
              <a:gd name="connsiteY10" fmla="*/ 2375256 h 2375256"/>
              <a:gd name="connsiteX11" fmla="*/ 1803255 w 2908476"/>
              <a:gd name="connsiteY11" fmla="*/ 2375256 h 2375256"/>
              <a:gd name="connsiteX12" fmla="*/ 1250645 w 2908476"/>
              <a:gd name="connsiteY12" fmla="*/ 2375256 h 2375256"/>
              <a:gd name="connsiteX13" fmla="*/ 610780 w 2908476"/>
              <a:gd name="connsiteY13" fmla="*/ 2375256 h 2375256"/>
              <a:gd name="connsiteX14" fmla="*/ 0 w 2908476"/>
              <a:gd name="connsiteY14" fmla="*/ 2375256 h 2375256"/>
              <a:gd name="connsiteX15" fmla="*/ 0 w 2908476"/>
              <a:gd name="connsiteY15" fmla="*/ 1828947 h 2375256"/>
              <a:gd name="connsiteX16" fmla="*/ 0 w 2908476"/>
              <a:gd name="connsiteY16" fmla="*/ 1235133 h 2375256"/>
              <a:gd name="connsiteX17" fmla="*/ 0 w 2908476"/>
              <a:gd name="connsiteY17" fmla="*/ 665072 h 2375256"/>
              <a:gd name="connsiteX18" fmla="*/ 0 w 2908476"/>
              <a:gd name="connsiteY18" fmla="*/ 0 h 2375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08476" h="2375256" extrusionOk="0">
                <a:moveTo>
                  <a:pt x="0" y="0"/>
                </a:moveTo>
                <a:cubicBezTo>
                  <a:pt x="168783" y="-47799"/>
                  <a:pt x="404693" y="21856"/>
                  <a:pt x="552610" y="0"/>
                </a:cubicBezTo>
                <a:cubicBezTo>
                  <a:pt x="700527" y="-21856"/>
                  <a:pt x="927426" y="57293"/>
                  <a:pt x="1047051" y="0"/>
                </a:cubicBezTo>
                <a:cubicBezTo>
                  <a:pt x="1166676" y="-57293"/>
                  <a:pt x="1389357" y="41488"/>
                  <a:pt x="1686916" y="0"/>
                </a:cubicBezTo>
                <a:cubicBezTo>
                  <a:pt x="1984476" y="-41488"/>
                  <a:pt x="2119969" y="13368"/>
                  <a:pt x="2239527" y="0"/>
                </a:cubicBezTo>
                <a:cubicBezTo>
                  <a:pt x="2359085" y="-13368"/>
                  <a:pt x="2661994" y="55119"/>
                  <a:pt x="2908476" y="0"/>
                </a:cubicBezTo>
                <a:cubicBezTo>
                  <a:pt x="2923214" y="205938"/>
                  <a:pt x="2854597" y="393656"/>
                  <a:pt x="2908476" y="641319"/>
                </a:cubicBezTo>
                <a:cubicBezTo>
                  <a:pt x="2962355" y="888982"/>
                  <a:pt x="2878387" y="1113489"/>
                  <a:pt x="2908476" y="1235133"/>
                </a:cubicBezTo>
                <a:cubicBezTo>
                  <a:pt x="2938565" y="1356777"/>
                  <a:pt x="2850961" y="1633235"/>
                  <a:pt x="2908476" y="1828947"/>
                </a:cubicBezTo>
                <a:cubicBezTo>
                  <a:pt x="2965991" y="2024659"/>
                  <a:pt x="2880687" y="2262924"/>
                  <a:pt x="2908476" y="2375256"/>
                </a:cubicBezTo>
                <a:cubicBezTo>
                  <a:pt x="2655564" y="2405068"/>
                  <a:pt x="2565844" y="2352016"/>
                  <a:pt x="2384950" y="2375256"/>
                </a:cubicBezTo>
                <a:cubicBezTo>
                  <a:pt x="2204056" y="2398496"/>
                  <a:pt x="2078834" y="2360007"/>
                  <a:pt x="1803255" y="2375256"/>
                </a:cubicBezTo>
                <a:cubicBezTo>
                  <a:pt x="1527677" y="2390505"/>
                  <a:pt x="1398212" y="2342901"/>
                  <a:pt x="1250645" y="2375256"/>
                </a:cubicBezTo>
                <a:cubicBezTo>
                  <a:pt x="1103078" y="2407611"/>
                  <a:pt x="912396" y="2332830"/>
                  <a:pt x="610780" y="2375256"/>
                </a:cubicBezTo>
                <a:cubicBezTo>
                  <a:pt x="309164" y="2417682"/>
                  <a:pt x="295491" y="2343511"/>
                  <a:pt x="0" y="2375256"/>
                </a:cubicBezTo>
                <a:cubicBezTo>
                  <a:pt x="-9060" y="2150939"/>
                  <a:pt x="41784" y="1964561"/>
                  <a:pt x="0" y="1828947"/>
                </a:cubicBezTo>
                <a:cubicBezTo>
                  <a:pt x="-41784" y="1693333"/>
                  <a:pt x="20045" y="1530260"/>
                  <a:pt x="0" y="1235133"/>
                </a:cubicBezTo>
                <a:cubicBezTo>
                  <a:pt x="-20045" y="940006"/>
                  <a:pt x="59336" y="904177"/>
                  <a:pt x="0" y="665072"/>
                </a:cubicBezTo>
                <a:cubicBezTo>
                  <a:pt x="-59336" y="425967"/>
                  <a:pt x="35123" y="277050"/>
                  <a:pt x="0" y="0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095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B9DA577-5CF5-E354-8A48-6C87183F2B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E45F929-D74F-2E11-3D83-9A10053C22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132629" y="-3871855"/>
            <a:ext cx="7106002" cy="136514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ADF770-5923-5905-1792-EEA8F24B9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336" y="0"/>
            <a:ext cx="10515600" cy="73889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5400" b="1" dirty="0">
                <a:solidFill>
                  <a:schemeClr val="bg1"/>
                </a:solidFill>
                <a:latin typeface="+mn-lt"/>
              </a:rPr>
              <a:t>Summary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EC5309-71AA-287F-D2B1-F6C6524B7006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2" name="Slide Number Placeholder 44">
            <a:extLst>
              <a:ext uri="{FF2B5EF4-FFF2-40B4-BE49-F238E27FC236}">
                <a16:creationId xmlns:a16="http://schemas.microsoft.com/office/drawing/2014/main" id="{79392F81-6B62-E25A-345C-36D607CBF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3798" y="6463030"/>
            <a:ext cx="498201" cy="365125"/>
          </a:xfrm>
        </p:spPr>
        <p:txBody>
          <a:bodyPr/>
          <a:lstStyle/>
          <a:p>
            <a:fld id="{60CD3593-5731-41EF-B15F-B27141419D0D}" type="slidenum">
              <a:rPr lang="nl-NL" sz="1867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20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99BD8B-E797-CE6D-2E57-7DF37101B7CB}"/>
              </a:ext>
            </a:extLst>
          </p:cNvPr>
          <p:cNvSpPr txBox="1"/>
          <p:nvPr/>
        </p:nvSpPr>
        <p:spPr>
          <a:xfrm>
            <a:off x="364799" y="1009194"/>
            <a:ext cx="11545261" cy="486287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2800" dirty="0">
                <a:solidFill>
                  <a:schemeClr val="bg1"/>
                </a:solidFill>
              </a:rPr>
              <a:t>Cable Press test in agreement with ASIPP Sultan, </a:t>
            </a:r>
            <a:r>
              <a:rPr lang="en-US" sz="2800" dirty="0" err="1">
                <a:solidFill>
                  <a:schemeClr val="bg1"/>
                </a:solidFill>
              </a:rPr>
              <a:t>FEModel</a:t>
            </a:r>
            <a:r>
              <a:rPr lang="en-US" sz="2800" dirty="0">
                <a:solidFill>
                  <a:schemeClr val="bg1"/>
                </a:solidFill>
              </a:rPr>
              <a:t> and measured REBCO tape properties.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2800" dirty="0">
                <a:solidFill>
                  <a:schemeClr val="bg1"/>
                </a:solidFill>
              </a:rPr>
              <a:t>Press critical transverse load CORC®-like cables (5 samples) varies from &lt;100 to 450 </a:t>
            </a:r>
            <a:r>
              <a:rPr lang="en-US" sz="2800" dirty="0" err="1">
                <a:solidFill>
                  <a:schemeClr val="bg1"/>
                </a:solidFill>
              </a:rPr>
              <a:t>kN</a:t>
            </a:r>
            <a:r>
              <a:rPr lang="en-US" sz="2800" dirty="0">
                <a:solidFill>
                  <a:schemeClr val="bg1"/>
                </a:solidFill>
              </a:rPr>
              <a:t>/m (x 6 =500 to </a:t>
            </a:r>
            <a:r>
              <a:rPr lang="en-US" sz="2800" b="1" dirty="0">
                <a:solidFill>
                  <a:schemeClr val="accent4"/>
                </a:solidFill>
              </a:rPr>
              <a:t>2,700 </a:t>
            </a:r>
            <a:r>
              <a:rPr lang="en-US" sz="2800" b="1" dirty="0" err="1">
                <a:solidFill>
                  <a:schemeClr val="accent4"/>
                </a:solidFill>
              </a:rPr>
              <a:t>kN</a:t>
            </a:r>
            <a:r>
              <a:rPr lang="en-US" sz="2800" b="1" dirty="0">
                <a:solidFill>
                  <a:schemeClr val="accent4"/>
                </a:solidFill>
              </a:rPr>
              <a:t>/m</a:t>
            </a:r>
            <a:r>
              <a:rPr lang="en-US" sz="2800" dirty="0">
                <a:solidFill>
                  <a:schemeClr val="bg1"/>
                </a:solidFill>
              </a:rPr>
              <a:t>).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Optimizations:</a:t>
            </a:r>
            <a:endParaRPr lang="en-US" sz="28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Gap limit between tapes of same layer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EM: Cu tube around CORC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CICC central SS spiral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Contact resistance: evolution with load cycling (with maximum around 10 cycles). Initial </a:t>
            </a:r>
            <a:r>
              <a:rPr lang="en-US" sz="28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Rc</a:t>
            </a: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after 3,000 cycles, 2 to 10 𝜇𝛺m (under load).</a:t>
            </a:r>
          </a:p>
        </p:txBody>
      </p:sp>
    </p:spTree>
    <p:extLst>
      <p:ext uri="{BB962C8B-B14F-4D97-AF65-F5344CB8AC3E}">
        <p14:creationId xmlns:p14="http://schemas.microsoft.com/office/powerpoint/2010/main" val="38566885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9FD8344-9845-6DB3-6996-A662303A22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298DC0A-09EA-C297-6F07-3A846C2DD2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010709" y="-4005967"/>
            <a:ext cx="7106002" cy="136514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2048611-2A8E-096B-ECEA-270A64B650D5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2" name="Slide Number Placeholder 44">
            <a:extLst>
              <a:ext uri="{FF2B5EF4-FFF2-40B4-BE49-F238E27FC236}">
                <a16:creationId xmlns:a16="http://schemas.microsoft.com/office/drawing/2014/main" id="{CB7AC738-0C0F-9439-CE81-A8868B6AD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3798" y="6463030"/>
            <a:ext cx="498201" cy="365125"/>
          </a:xfrm>
        </p:spPr>
        <p:txBody>
          <a:bodyPr/>
          <a:lstStyle/>
          <a:p>
            <a:fld id="{60CD3593-5731-41EF-B15F-B27141419D0D}" type="slidenum">
              <a:rPr lang="nl-NL" sz="1867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21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E8E392-DA02-2A07-B378-09899877B8E6}"/>
              </a:ext>
            </a:extLst>
          </p:cNvPr>
          <p:cNvSpPr txBox="1"/>
          <p:nvPr/>
        </p:nvSpPr>
        <p:spPr>
          <a:xfrm>
            <a:off x="3346704" y="3155572"/>
            <a:ext cx="5498592" cy="92333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888303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17E61F2-2208-EC6A-AFA9-5384CC1458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0801FE4-0D1A-26D4-5796-55A8E03B08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132629" y="-3871855"/>
            <a:ext cx="7106002" cy="13651482"/>
          </a:xfrm>
          <a:prstGeom prst="rect">
            <a:avLst/>
          </a:prstGeom>
        </p:spPr>
      </p:pic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F1282D68-D6B2-93CF-CB48-57FE21858CE7}"/>
              </a:ext>
            </a:extLst>
          </p:cNvPr>
          <p:cNvSpPr/>
          <p:nvPr/>
        </p:nvSpPr>
        <p:spPr>
          <a:xfrm>
            <a:off x="105336" y="866662"/>
            <a:ext cx="6777405" cy="2557629"/>
          </a:xfrm>
          <a:prstGeom prst="roundRect">
            <a:avLst/>
          </a:prstGeom>
          <a:noFill/>
          <a:ln w="1016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61F80E-0AE7-550E-A214-8FC0B5087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3" y="0"/>
            <a:ext cx="12192102" cy="73889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5400" b="1" dirty="0">
                <a:solidFill>
                  <a:schemeClr val="bg1"/>
                </a:solidFill>
                <a:latin typeface="+mn-lt"/>
              </a:rPr>
              <a:t>Conductor design optimization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4BBD80-A9A8-1F7C-9930-86AB2D0C2421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2" name="Slide Number Placeholder 44">
            <a:extLst>
              <a:ext uri="{FF2B5EF4-FFF2-40B4-BE49-F238E27FC236}">
                <a16:creationId xmlns:a16="http://schemas.microsoft.com/office/drawing/2014/main" id="{42C574B8-97E4-D4D9-514E-F7D25A148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3798" y="6463030"/>
            <a:ext cx="498201" cy="365125"/>
          </a:xfrm>
        </p:spPr>
        <p:txBody>
          <a:bodyPr/>
          <a:lstStyle/>
          <a:p>
            <a:fld id="{60CD3593-5731-41EF-B15F-B27141419D0D}" type="slidenum">
              <a:rPr lang="nl-NL" sz="1867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3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3A3FF65A-18AD-CD57-6EA6-78C7A3B484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1354180"/>
              </p:ext>
            </p:extLst>
          </p:nvPr>
        </p:nvGraphicFramePr>
        <p:xfrm>
          <a:off x="105336" y="866663"/>
          <a:ext cx="6726538" cy="2429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BBB954BC-7A92-CD00-C04E-2BE58714AD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269719"/>
              </p:ext>
            </p:extLst>
          </p:nvPr>
        </p:nvGraphicFramePr>
        <p:xfrm>
          <a:off x="6977679" y="871177"/>
          <a:ext cx="5055326" cy="24253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0" name="Diagram 19">
            <a:extLst>
              <a:ext uri="{FF2B5EF4-FFF2-40B4-BE49-F238E27FC236}">
                <a16:creationId xmlns:a16="http://schemas.microsoft.com/office/drawing/2014/main" id="{DE36526D-6673-1C4E-DCF9-1F23DD7404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3171274"/>
              </p:ext>
            </p:extLst>
          </p:nvPr>
        </p:nvGraphicFramePr>
        <p:xfrm>
          <a:off x="2954598" y="4183603"/>
          <a:ext cx="6282804" cy="24253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21" name="Down Arrow 20">
            <a:extLst>
              <a:ext uri="{FF2B5EF4-FFF2-40B4-BE49-F238E27FC236}">
                <a16:creationId xmlns:a16="http://schemas.microsoft.com/office/drawing/2014/main" id="{BC3302D8-A753-0729-EF8E-279DF9944377}"/>
              </a:ext>
            </a:extLst>
          </p:cNvPr>
          <p:cNvSpPr/>
          <p:nvPr/>
        </p:nvSpPr>
        <p:spPr>
          <a:xfrm>
            <a:off x="4346347" y="3296518"/>
            <a:ext cx="1210599" cy="966787"/>
          </a:xfrm>
          <a:prstGeom prst="downArrow">
            <a:avLst/>
          </a:prstGeom>
          <a:solidFill>
            <a:schemeClr val="accent2">
              <a:lumMod val="5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88F608BB-211F-B05C-DE73-CDCEA23B4F95}"/>
              </a:ext>
            </a:extLst>
          </p:cNvPr>
          <p:cNvSpPr/>
          <p:nvPr/>
        </p:nvSpPr>
        <p:spPr>
          <a:xfrm>
            <a:off x="7454772" y="3296518"/>
            <a:ext cx="1210599" cy="966787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 w="57150">
            <a:solidFill>
              <a:schemeClr val="accent5">
                <a:lumMod val="40000"/>
                <a:lumOff val="6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6">
            <a:extLst>
              <a:ext uri="{FF2B5EF4-FFF2-40B4-BE49-F238E27FC236}">
                <a16:creationId xmlns:a16="http://schemas.microsoft.com/office/drawing/2014/main" id="{277F2BB7-3228-BAD3-54A0-B373DEEF89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960" y="510266"/>
            <a:ext cx="1049908" cy="1392371"/>
          </a:xfrm>
          <a:prstGeom prst="roundRect">
            <a:avLst/>
          </a:prstGeom>
          <a:noFill/>
          <a:ln w="38100" cap="rnd">
            <a:solidFill>
              <a:schemeClr val="accent2"/>
            </a:solidFill>
            <a:rou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63500">
                <a:solidFill>
                  <a:srgbClr val="CC66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B507573-330A-9C2D-96A3-373C4444274C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5181" y="670398"/>
            <a:ext cx="1481483" cy="738889"/>
          </a:xfrm>
          <a:prstGeom prst="roundRect">
            <a:avLst/>
          </a:prstGeom>
          <a:ln w="38100">
            <a:solidFill>
              <a:schemeClr val="accent5"/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FF7D756-9CCC-4829-31AE-DFD79A0926D5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1185" y="4637314"/>
            <a:ext cx="2156252" cy="1699051"/>
          </a:xfrm>
          <a:prstGeom prst="roundRect">
            <a:avLst/>
          </a:prstGeom>
          <a:ln w="38100"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2100958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Graphic spid="4" grpId="0">
        <p:bldAsOne/>
      </p:bldGraphic>
      <p:bldGraphic spid="20" grpId="0">
        <p:bldAsOne/>
      </p:bldGraphic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5CCB2-2DFA-453A-F283-F0FB619F51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EA2C49-655E-5BFC-85CC-EFF172362A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132629" y="-3871855"/>
            <a:ext cx="7106002" cy="136514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7D04158-C22A-A82C-034D-D0C41627B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3" y="0"/>
            <a:ext cx="12192102" cy="73889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5400" b="1" dirty="0">
                <a:solidFill>
                  <a:schemeClr val="bg1"/>
                </a:solidFill>
                <a:latin typeface="+mn-lt"/>
              </a:rPr>
              <a:t>Single tape: </a:t>
            </a:r>
            <a:r>
              <a:rPr lang="en-US" sz="5400" b="1" i="1" dirty="0">
                <a:solidFill>
                  <a:schemeClr val="bg1"/>
                </a:solidFill>
                <a:latin typeface="+mn-lt"/>
              </a:rPr>
              <a:t>I</a:t>
            </a:r>
            <a:r>
              <a:rPr lang="en-US" sz="5400" b="1" baseline="-25000" dirty="0">
                <a:solidFill>
                  <a:schemeClr val="bg1"/>
                </a:solidFill>
                <a:latin typeface="+mn-lt"/>
              </a:rPr>
              <a:t>c</a:t>
            </a:r>
            <a:r>
              <a:rPr lang="en-US" sz="5400" b="1" dirty="0">
                <a:solidFill>
                  <a:schemeClr val="bg1"/>
                </a:solidFill>
                <a:latin typeface="+mn-lt"/>
              </a:rPr>
              <a:t> – mechanical testing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BA3196-6AF7-ECE7-BB8E-BC8A7EC523E9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2" name="Slide Number Placeholder 44">
            <a:extLst>
              <a:ext uri="{FF2B5EF4-FFF2-40B4-BE49-F238E27FC236}">
                <a16:creationId xmlns:a16="http://schemas.microsoft.com/office/drawing/2014/main" id="{F79E4D64-990F-76BB-E477-2ADE431DF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3798" y="6463030"/>
            <a:ext cx="498201" cy="365125"/>
          </a:xfrm>
        </p:spPr>
        <p:txBody>
          <a:bodyPr/>
          <a:lstStyle/>
          <a:p>
            <a:fld id="{60CD3593-5731-41EF-B15F-B27141419D0D}" type="slidenum">
              <a:rPr lang="nl-NL" sz="1867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4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26" name="Picture 6">
            <a:extLst>
              <a:ext uri="{FF2B5EF4-FFF2-40B4-BE49-F238E27FC236}">
                <a16:creationId xmlns:a16="http://schemas.microsoft.com/office/drawing/2014/main" id="{BE6A5D2A-7022-76E6-F46F-324F70F38A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7255" y="2024431"/>
            <a:ext cx="1691804" cy="2243643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63500">
                <a:solidFill>
                  <a:srgbClr val="CC66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EE3A0886-5D7B-5AAB-6148-17B95A53215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2304"/>
          <a:stretch/>
        </p:blipFill>
        <p:spPr>
          <a:xfrm>
            <a:off x="296500" y="4370464"/>
            <a:ext cx="2672949" cy="1975250"/>
          </a:xfrm>
          <a:prstGeom prst="rect">
            <a:avLst/>
          </a:prstGeom>
          <a:solidFill>
            <a:schemeClr val="bg1"/>
          </a:solidFill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0D98433-C8FC-E0B2-E253-086330F2F14A}"/>
              </a:ext>
            </a:extLst>
          </p:cNvPr>
          <p:cNvSpPr/>
          <p:nvPr/>
        </p:nvSpPr>
        <p:spPr>
          <a:xfrm>
            <a:off x="160689" y="830179"/>
            <a:ext cx="2880000" cy="562771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5505C3-C164-21D4-C497-3A7F9638488E}"/>
              </a:ext>
            </a:extLst>
          </p:cNvPr>
          <p:cNvSpPr/>
          <p:nvPr/>
        </p:nvSpPr>
        <p:spPr>
          <a:xfrm>
            <a:off x="3145745" y="830179"/>
            <a:ext cx="2880000" cy="562771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4A33FE-EAD0-BB1C-0A2A-76EA0CC65BEA}"/>
              </a:ext>
            </a:extLst>
          </p:cNvPr>
          <p:cNvSpPr/>
          <p:nvPr/>
        </p:nvSpPr>
        <p:spPr>
          <a:xfrm>
            <a:off x="6161163" y="830179"/>
            <a:ext cx="2880000" cy="562771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50B54A7-8C80-7A34-6126-91519C70D79B}"/>
              </a:ext>
            </a:extLst>
          </p:cNvPr>
          <p:cNvSpPr/>
          <p:nvPr/>
        </p:nvSpPr>
        <p:spPr>
          <a:xfrm>
            <a:off x="9176581" y="830179"/>
            <a:ext cx="2880000" cy="562771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819BB5B-EA65-845C-8C2A-01092AB21609}"/>
              </a:ext>
            </a:extLst>
          </p:cNvPr>
          <p:cNvGrpSpPr/>
          <p:nvPr/>
        </p:nvGrpSpPr>
        <p:grpSpPr>
          <a:xfrm>
            <a:off x="296028" y="900435"/>
            <a:ext cx="2672949" cy="948711"/>
            <a:chOff x="143301" y="1465090"/>
            <a:chExt cx="1465805" cy="801504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99E0108E-7778-CD3C-4374-97D751B128AE}"/>
                </a:ext>
              </a:extLst>
            </p:cNvPr>
            <p:cNvSpPr/>
            <p:nvPr/>
          </p:nvSpPr>
          <p:spPr>
            <a:xfrm>
              <a:off x="143301" y="1465090"/>
              <a:ext cx="1465805" cy="80150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sz="2000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C1B02C98-5D57-E3CB-870D-DBA5D88CF288}"/>
                </a:ext>
              </a:extLst>
            </p:cNvPr>
            <p:cNvSpPr txBox="1"/>
            <p:nvPr/>
          </p:nvSpPr>
          <p:spPr>
            <a:xfrm>
              <a:off x="166776" y="1488565"/>
              <a:ext cx="1418855" cy="7545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U-Spring a</a:t>
              </a:r>
              <a:r>
                <a:rPr lang="en-US" sz="2200" b="1" kern="1200" dirty="0"/>
                <a:t>xial tensile &amp;</a:t>
              </a:r>
              <a:r>
                <a:rPr lang="en-US" sz="2200" b="1" dirty="0"/>
                <a:t> </a:t>
              </a:r>
              <a:r>
                <a:rPr lang="en-US" sz="2200" b="1" kern="1200" dirty="0"/>
                <a:t>compressive strain        </a:t>
              </a:r>
              <a:r>
                <a:rPr lang="en-US" sz="2200" b="1" i="1" kern="1200" dirty="0"/>
                <a:t>I</a:t>
              </a:r>
              <a:r>
                <a:rPr lang="en-US" sz="2200" b="1" kern="1200" baseline="-25000" dirty="0"/>
                <a:t>c</a:t>
              </a:r>
              <a:r>
                <a:rPr lang="en-US" sz="2200" b="1" i="1" kern="1200" dirty="0"/>
                <a:t>(</a:t>
              </a:r>
              <a:r>
                <a:rPr lang="en-US" sz="2200" b="1" i="1" kern="1200" dirty="0" err="1"/>
                <a:t>B,T,</a:t>
              </a:r>
              <a:r>
                <a:rPr lang="en-US" sz="2200" b="1" i="1" kern="1200" dirty="0" err="1">
                  <a:latin typeface="Symbol" pitchFamily="2" charset="2"/>
                </a:rPr>
                <a:t>e</a:t>
              </a:r>
              <a:r>
                <a:rPr lang="en-US" sz="2200" b="1" i="1" kern="1200" dirty="0"/>
                <a:t>)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DD328FC-4384-C060-E1A8-ED42B6A11C0D}"/>
              </a:ext>
            </a:extLst>
          </p:cNvPr>
          <p:cNvGrpSpPr/>
          <p:nvPr/>
        </p:nvGrpSpPr>
        <p:grpSpPr>
          <a:xfrm>
            <a:off x="3198135" y="923910"/>
            <a:ext cx="2732401" cy="942147"/>
            <a:chOff x="1889598" y="1465090"/>
            <a:chExt cx="1581260" cy="801504"/>
          </a:xfrm>
        </p:grpSpPr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AF762C53-5750-7403-E501-FBDF9AA60F6E}"/>
                </a:ext>
              </a:extLst>
            </p:cNvPr>
            <p:cNvSpPr/>
            <p:nvPr/>
          </p:nvSpPr>
          <p:spPr>
            <a:xfrm>
              <a:off x="1889598" y="1465090"/>
              <a:ext cx="1581260" cy="80150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sz="2000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20122552-48C8-E5F0-54D9-2691F5BD69E0}"/>
                </a:ext>
              </a:extLst>
            </p:cNvPr>
            <p:cNvSpPr txBox="1"/>
            <p:nvPr/>
          </p:nvSpPr>
          <p:spPr>
            <a:xfrm>
              <a:off x="1913073" y="1488564"/>
              <a:ext cx="1534310" cy="7545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Axial tensile stress</a:t>
              </a:r>
              <a:r>
                <a:rPr lang="en-US" sz="2200" b="1" dirty="0"/>
                <a:t>,</a:t>
              </a:r>
              <a:r>
                <a:rPr lang="en-US" sz="2200" b="1" kern="1200" dirty="0"/>
                <a:t> mechanical properties, </a:t>
              </a:r>
              <a:r>
                <a:rPr lang="en-US" sz="2200" b="1" i="1" kern="1200" dirty="0"/>
                <a:t>I</a:t>
              </a:r>
              <a:r>
                <a:rPr lang="en-US" sz="2200" b="1" kern="1200" baseline="-25000" dirty="0"/>
                <a:t>c</a:t>
              </a:r>
              <a:r>
                <a:rPr lang="en-US" sz="2200" b="1" kern="1200" dirty="0"/>
                <a:t> &amp; </a:t>
              </a:r>
              <a:r>
                <a:rPr lang="en-US" sz="2200" b="1" i="1" kern="1200" dirty="0" err="1">
                  <a:latin typeface="Symbol" pitchFamily="2" charset="2"/>
                </a:rPr>
                <a:t>e</a:t>
              </a:r>
              <a:r>
                <a:rPr lang="en-US" sz="2200" b="1" kern="1200" baseline="-25000" dirty="0" err="1"/>
                <a:t>irr</a:t>
              </a:r>
              <a:r>
                <a:rPr lang="en-US" sz="2200" b="1" kern="1200" baseline="-25000" dirty="0"/>
                <a:t> 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34E244C-CF08-C540-74E2-CE53F2E89C0B}"/>
              </a:ext>
            </a:extLst>
          </p:cNvPr>
          <p:cNvGrpSpPr/>
          <p:nvPr/>
        </p:nvGrpSpPr>
        <p:grpSpPr>
          <a:xfrm>
            <a:off x="6192559" y="923910"/>
            <a:ext cx="2755498" cy="942147"/>
            <a:chOff x="3751350" y="1465090"/>
            <a:chExt cx="1262211" cy="801504"/>
          </a:xfrm>
        </p:grpSpPr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09ADFF96-0557-C263-FEE0-461308738BC1}"/>
                </a:ext>
              </a:extLst>
            </p:cNvPr>
            <p:cNvSpPr/>
            <p:nvPr/>
          </p:nvSpPr>
          <p:spPr>
            <a:xfrm>
              <a:off x="3751350" y="1465090"/>
              <a:ext cx="1262211" cy="80150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sz="2200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A94AEAFA-4563-45DF-3FC1-65D735C51A34}"/>
                </a:ext>
              </a:extLst>
            </p:cNvPr>
            <p:cNvSpPr txBox="1"/>
            <p:nvPr/>
          </p:nvSpPr>
          <p:spPr>
            <a:xfrm>
              <a:off x="3774825" y="1488565"/>
              <a:ext cx="1215261" cy="7545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Transverse </a:t>
              </a:r>
              <a:r>
                <a:rPr lang="en-US" sz="2200" b="1" dirty="0"/>
                <a:t>s</a:t>
              </a:r>
              <a:r>
                <a:rPr lang="en-US" sz="2200" b="1" kern="1200" dirty="0"/>
                <a:t>tress, </a:t>
              </a:r>
              <a:r>
                <a:rPr lang="en-US" sz="2200" b="1" i="1" kern="1200" dirty="0"/>
                <a:t>I</a:t>
              </a:r>
              <a:r>
                <a:rPr lang="en-US" sz="2200" b="1" kern="1200" baseline="-25000" dirty="0"/>
                <a:t>c</a:t>
              </a:r>
              <a:r>
                <a:rPr lang="en-US" sz="2200" b="1" kern="1200" dirty="0"/>
                <a:t> &amp; </a:t>
              </a:r>
              <a:r>
                <a:rPr lang="en-US" sz="2200" b="1" i="1" kern="1200" dirty="0" err="1">
                  <a:latin typeface="Symbol" pitchFamily="2" charset="2"/>
                </a:rPr>
                <a:t>s</a:t>
              </a:r>
              <a:r>
                <a:rPr lang="en-US" sz="2200" b="1" kern="1200" baseline="-25000" dirty="0" err="1"/>
                <a:t>irr</a:t>
              </a:r>
              <a:r>
                <a:rPr lang="en-US" sz="2200" b="1" kern="1200" dirty="0"/>
                <a:t>  (77 K)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B113454-B874-5B0C-EE8F-C10C909E27BE}"/>
              </a:ext>
            </a:extLst>
          </p:cNvPr>
          <p:cNvGrpSpPr/>
          <p:nvPr/>
        </p:nvGrpSpPr>
        <p:grpSpPr>
          <a:xfrm>
            <a:off x="9234335" y="914789"/>
            <a:ext cx="2751907" cy="964525"/>
            <a:chOff x="5266579" y="1457511"/>
            <a:chExt cx="1433427" cy="801504"/>
          </a:xfrm>
        </p:grpSpPr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0B25B18E-868E-F0B4-8161-C3DF561EC1F7}"/>
                </a:ext>
              </a:extLst>
            </p:cNvPr>
            <p:cNvSpPr/>
            <p:nvPr/>
          </p:nvSpPr>
          <p:spPr>
            <a:xfrm>
              <a:off x="5266579" y="1457511"/>
              <a:ext cx="1429428" cy="80150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29F7611-D164-877F-1B52-E58D2FA75AFC}"/>
                </a:ext>
              </a:extLst>
            </p:cNvPr>
            <p:cNvSpPr txBox="1"/>
            <p:nvPr/>
          </p:nvSpPr>
          <p:spPr>
            <a:xfrm>
              <a:off x="5317528" y="1493444"/>
              <a:ext cx="1382478" cy="7545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Winding angle                     </a:t>
              </a:r>
              <a:r>
                <a:rPr lang="en-US" sz="2200" b="1" i="1" kern="1200" dirty="0"/>
                <a:t>I</a:t>
              </a:r>
              <a:r>
                <a:rPr lang="en-US" sz="2200" b="1" kern="1200" baseline="-25000" dirty="0"/>
                <a:t>c</a:t>
              </a:r>
              <a:r>
                <a:rPr lang="en-US" sz="2200" b="1" kern="1200" dirty="0"/>
                <a:t> &amp; min core diam.          (77 K)</a:t>
              </a:r>
            </a:p>
          </p:txBody>
        </p:sp>
      </p:grpSp>
      <p:pic>
        <p:nvPicPr>
          <p:cNvPr id="34" name="Picture 6">
            <a:extLst>
              <a:ext uri="{FF2B5EF4-FFF2-40B4-BE49-F238E27FC236}">
                <a16:creationId xmlns:a16="http://schemas.microsoft.com/office/drawing/2014/main" id="{E051346C-DD5F-7F54-BC97-3C793E88D3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7255" y="2024431"/>
            <a:ext cx="1957779" cy="24133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63500">
                <a:solidFill>
                  <a:srgbClr val="CC66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4" descr="A close-up of a metal object&#10;&#10;Description automatically generated">
            <a:extLst>
              <a:ext uri="{FF2B5EF4-FFF2-40B4-BE49-F238E27FC236}">
                <a16:creationId xmlns:a16="http://schemas.microsoft.com/office/drawing/2014/main" id="{372A8A66-6E9E-8D93-DE7D-7ACB3DFFDA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8291" y="2035165"/>
            <a:ext cx="1001136" cy="24279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7" name="Graphic 36">
            <a:extLst>
              <a:ext uri="{FF2B5EF4-FFF2-40B4-BE49-F238E27FC236}">
                <a16:creationId xmlns:a16="http://schemas.microsoft.com/office/drawing/2014/main" id="{D1AB8082-6809-68C5-EFFA-4757A45E14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48462" y="4593662"/>
            <a:ext cx="2682074" cy="1752051"/>
          </a:xfrm>
          <a:prstGeom prst="rect">
            <a:avLst/>
          </a:prstGeom>
        </p:spPr>
      </p:pic>
      <p:pic>
        <p:nvPicPr>
          <p:cNvPr id="38" name="Afbeelding 17">
            <a:extLst>
              <a:ext uri="{FF2B5EF4-FFF2-40B4-BE49-F238E27FC236}">
                <a16:creationId xmlns:a16="http://schemas.microsoft.com/office/drawing/2014/main" id="{5C9337D8-B792-F068-61C6-31E03A03121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42015" y="2041957"/>
            <a:ext cx="2744229" cy="24393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9" name="Picture 38" descr="Chart, scatter chart&#10;&#10;Description automatically generated">
            <a:extLst>
              <a:ext uri="{FF2B5EF4-FFF2-40B4-BE49-F238E27FC236}">
                <a16:creationId xmlns:a16="http://schemas.microsoft.com/office/drawing/2014/main" id="{781C2B7D-01AF-8B1B-C2AE-5ADD02FE312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2304"/>
          <a:stretch/>
        </p:blipFill>
        <p:spPr>
          <a:xfrm>
            <a:off x="296028" y="4580779"/>
            <a:ext cx="2639143" cy="1799742"/>
          </a:xfrm>
          <a:prstGeom prst="rect">
            <a:avLst/>
          </a:prstGeom>
          <a:solidFill>
            <a:schemeClr val="bg1"/>
          </a:solidFill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" name="Picture 39" descr="A graph of a graph showing the size of a wave&#10;&#10;Description automatically generated with medium confidence">
            <a:extLst>
              <a:ext uri="{FF2B5EF4-FFF2-40B4-BE49-F238E27FC236}">
                <a16:creationId xmlns:a16="http://schemas.microsoft.com/office/drawing/2014/main" id="{34D9B722-B187-34D0-78DF-36D05F79079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51" y="4593663"/>
            <a:ext cx="2655747" cy="1770497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DF8E46DC-8C03-CF28-7BA9-62BA1DEBFA8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3807" y="4593664"/>
            <a:ext cx="2704250" cy="1752050"/>
          </a:xfrm>
          <a:prstGeom prst="rect">
            <a:avLst/>
          </a:prstGeom>
        </p:spPr>
      </p:pic>
      <p:pic>
        <p:nvPicPr>
          <p:cNvPr id="47" name="Graphic 46">
            <a:extLst>
              <a:ext uri="{FF2B5EF4-FFF2-40B4-BE49-F238E27FC236}">
                <a16:creationId xmlns:a16="http://schemas.microsoft.com/office/drawing/2014/main" id="{104B6EBA-D90F-DF0A-2D1E-60C9C3F55C9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301018" y="2041957"/>
            <a:ext cx="1629518" cy="1629518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F3CBEAB2-3079-ECB5-5EA3-E2B245C039D2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8222" y="2024431"/>
            <a:ext cx="2715419" cy="24494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8538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5E6E3F4-4072-6AB1-D0B1-F0BF57311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C122C17-E4EC-EFC5-7CDF-8A0F8AF87A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2843402" y="-4183785"/>
            <a:ext cx="7106002" cy="136514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D91E6D-F8F2-065A-3AF6-3B783E5BC3A0}"/>
              </a:ext>
            </a:extLst>
          </p:cNvPr>
          <p:cNvSpPr txBox="1">
            <a:spLocks/>
          </p:cNvSpPr>
          <p:nvPr/>
        </p:nvSpPr>
        <p:spPr>
          <a:xfrm>
            <a:off x="-6970" y="6681"/>
            <a:ext cx="11779870" cy="738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400" b="1" dirty="0">
                <a:solidFill>
                  <a:schemeClr val="bg1"/>
                </a:solidFill>
                <a:latin typeface="+mn-lt"/>
              </a:rPr>
              <a:t>Transverse load (10 x 4 mm</a:t>
            </a:r>
            <a:r>
              <a:rPr lang="nl-NL" sz="5400" b="1" baseline="30000" dirty="0">
                <a:solidFill>
                  <a:schemeClr val="bg1"/>
                </a:solidFill>
                <a:latin typeface="+mn-lt"/>
              </a:rPr>
              <a:t>2</a:t>
            </a:r>
            <a:r>
              <a:rPr lang="nl-NL" sz="5400" b="1" dirty="0">
                <a:solidFill>
                  <a:schemeClr val="bg1"/>
                </a:solidFill>
                <a:latin typeface="+mn-lt"/>
              </a:rPr>
              <a:t>)</a:t>
            </a:r>
            <a:endParaRPr lang="en-IT" sz="5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7E3BB3-B433-3F8D-BE63-9E97FE8B0ACF}"/>
              </a:ext>
            </a:extLst>
          </p:cNvPr>
          <p:cNvSpPr txBox="1"/>
          <p:nvPr/>
        </p:nvSpPr>
        <p:spPr>
          <a:xfrm>
            <a:off x="0" y="6409619"/>
            <a:ext cx="3325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2045F560-CEFC-0BC4-E475-54E00389E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7297" y="6457890"/>
            <a:ext cx="591206" cy="365125"/>
          </a:xfrm>
        </p:spPr>
        <p:txBody>
          <a:bodyPr/>
          <a:lstStyle/>
          <a:p>
            <a:fld id="{22C45894-3AB0-AE42-A96E-94E35924496C}" type="slidenum">
              <a:rPr lang="en-IT" sz="1800" smtClean="0">
                <a:solidFill>
                  <a:schemeClr val="bg1"/>
                </a:solidFill>
              </a:rPr>
              <a:t>5</a:t>
            </a:fld>
            <a:endParaRPr lang="en-IT" sz="180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F8DA72-2E62-F4DD-5127-17EB361D941E}"/>
              </a:ext>
            </a:extLst>
          </p:cNvPr>
          <p:cNvSpPr txBox="1"/>
          <p:nvPr/>
        </p:nvSpPr>
        <p:spPr>
          <a:xfrm>
            <a:off x="5779857" y="751795"/>
            <a:ext cx="2441807" cy="1200329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chemeClr val="bg1"/>
                </a:solidFill>
              </a:rPr>
              <a:t>I</a:t>
            </a:r>
            <a:r>
              <a:rPr lang="en-US" sz="2400" baseline="-25000" dirty="0">
                <a:solidFill>
                  <a:schemeClr val="bg1"/>
                </a:solidFill>
              </a:rPr>
              <a:t>c</a:t>
            </a:r>
            <a:r>
              <a:rPr lang="en-US" sz="2400" dirty="0">
                <a:solidFill>
                  <a:schemeClr val="bg1"/>
                </a:solidFill>
              </a:rPr>
              <a:t>/</a:t>
            </a:r>
            <a:r>
              <a:rPr lang="en-US" sz="2400" i="1" dirty="0">
                <a:solidFill>
                  <a:schemeClr val="bg1"/>
                </a:solidFill>
              </a:rPr>
              <a:t>I</a:t>
            </a:r>
            <a:r>
              <a:rPr lang="en-US" sz="2400" baseline="-25000" dirty="0">
                <a:solidFill>
                  <a:schemeClr val="bg1"/>
                </a:solidFill>
              </a:rPr>
              <a:t>c0</a:t>
            </a:r>
            <a:r>
              <a:rPr lang="en-US" sz="2400" dirty="0">
                <a:solidFill>
                  <a:schemeClr val="bg1"/>
                </a:solidFill>
              </a:rPr>
              <a:t> and </a:t>
            </a:r>
            <a:r>
              <a:rPr lang="en-US" sz="2400" i="1" dirty="0">
                <a:solidFill>
                  <a:schemeClr val="bg1"/>
                </a:solidFill>
              </a:rPr>
              <a:t>n</a:t>
            </a:r>
            <a:r>
              <a:rPr lang="en-US" sz="2400" dirty="0">
                <a:solidFill>
                  <a:schemeClr val="bg1"/>
                </a:solidFill>
              </a:rPr>
              <a:t>/</a:t>
            </a:r>
            <a:r>
              <a:rPr lang="en-US" sz="2400" i="1" dirty="0">
                <a:solidFill>
                  <a:schemeClr val="bg1"/>
                </a:solidFill>
              </a:rPr>
              <a:t>n</a:t>
            </a:r>
            <a:r>
              <a:rPr lang="en-US" sz="2400" baseline="-25000" dirty="0">
                <a:solidFill>
                  <a:schemeClr val="bg1"/>
                </a:solidFill>
              </a:rPr>
              <a:t>0</a:t>
            </a:r>
            <a:r>
              <a:rPr lang="en-US" sz="2400" dirty="0">
                <a:solidFill>
                  <a:schemeClr val="bg1"/>
                </a:solidFill>
              </a:rPr>
              <a:t> at zero load after applied stress.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244FD264-73F2-C6FA-D4A6-ADAFA92619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57089"/>
              </p:ext>
            </p:extLst>
          </p:nvPr>
        </p:nvGraphicFramePr>
        <p:xfrm>
          <a:off x="445639" y="4527469"/>
          <a:ext cx="5188888" cy="1584960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3153464">
                  <a:extLst>
                    <a:ext uri="{9D8B030D-6E8A-4147-A177-3AD203B41FA5}">
                      <a16:colId xmlns:a16="http://schemas.microsoft.com/office/drawing/2014/main" val="2592282459"/>
                    </a:ext>
                  </a:extLst>
                </a:gridCol>
                <a:gridCol w="2035424">
                  <a:extLst>
                    <a:ext uri="{9D8B030D-6E8A-4147-A177-3AD203B41FA5}">
                      <a16:colId xmlns:a16="http://schemas.microsoft.com/office/drawing/2014/main" val="2066572946"/>
                    </a:ext>
                  </a:extLst>
                </a:gridCol>
              </a:tblGrid>
              <a:tr h="357359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bg1"/>
                          </a:solidFill>
                        </a:rPr>
                        <a:t>Tape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000" b="1" dirty="0">
                          <a:solidFill>
                            <a:schemeClr val="bg1"/>
                          </a:solidFill>
                        </a:rPr>
                        <a:t>𝜎</a:t>
                      </a:r>
                      <a:r>
                        <a:rPr lang="nl-NL" sz="2000" b="1" baseline="-25000" dirty="0" err="1">
                          <a:solidFill>
                            <a:schemeClr val="bg1"/>
                          </a:solidFill>
                        </a:rPr>
                        <a:t>irr</a:t>
                      </a:r>
                      <a:r>
                        <a:rPr lang="nl-NL" sz="2000" b="1" dirty="0">
                          <a:solidFill>
                            <a:schemeClr val="bg1"/>
                          </a:solidFill>
                        </a:rPr>
                        <a:t> [MPa]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522054"/>
                  </a:ext>
                </a:extLst>
              </a:tr>
              <a:tr h="346769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bg1"/>
                          </a:solidFill>
                        </a:rPr>
                        <a:t>S-</a:t>
                      </a:r>
                      <a:r>
                        <a:rPr lang="nl-NL" sz="2000" dirty="0" err="1">
                          <a:solidFill>
                            <a:schemeClr val="bg1"/>
                          </a:solidFill>
                        </a:rPr>
                        <a:t>Innovation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bg1"/>
                          </a:solidFill>
                        </a:rPr>
                        <a:t>900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786043"/>
                  </a:ext>
                </a:extLst>
              </a:tr>
              <a:tr h="346769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err="1">
                          <a:solidFill>
                            <a:schemeClr val="bg1"/>
                          </a:solidFill>
                        </a:rPr>
                        <a:t>Fujikura</a:t>
                      </a:r>
                      <a:r>
                        <a:rPr lang="nl-NL" sz="2000" dirty="0">
                          <a:solidFill>
                            <a:schemeClr val="bg1"/>
                          </a:solidFill>
                        </a:rPr>
                        <a:t>, 22-0012-09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bg1"/>
                          </a:solidFill>
                        </a:rPr>
                        <a:t>400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4115819"/>
                  </a:ext>
                </a:extLst>
              </a:tr>
              <a:tr h="346769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bg1"/>
                          </a:solidFill>
                        </a:rPr>
                        <a:t>SSCT, ST2903-105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bg1"/>
                          </a:solidFill>
                        </a:rPr>
                        <a:t>750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246850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5FD4F60E-CF7E-B1B7-5E3A-C4EE7A1CA0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5209" y="3153014"/>
            <a:ext cx="3663293" cy="33048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B3752D-E155-05D8-4210-9500CBD126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9858" y="2100780"/>
            <a:ext cx="2441807" cy="43874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D7B2C9-2C64-EE68-AAEB-CAAA57E2F2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639" y="745571"/>
            <a:ext cx="5188888" cy="33086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9AB54EB-6ED9-8693-2297-DE3F2AA4BA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08483" y="747387"/>
            <a:ext cx="3660019" cy="2328322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F6996F50-EEB7-4C6D-A464-916FB3C3705C}"/>
              </a:ext>
            </a:extLst>
          </p:cNvPr>
          <p:cNvSpPr/>
          <p:nvPr/>
        </p:nvSpPr>
        <p:spPr>
          <a:xfrm>
            <a:off x="1662547" y="3429000"/>
            <a:ext cx="477981" cy="481260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556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F97C9B3-A5BE-76AF-6A79-4A0A71F75D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0CE8DD9-973D-4304-F8A2-8035BE665B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132629" y="-3871855"/>
            <a:ext cx="7106002" cy="136514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45CEE4-B09E-3E61-1ECF-3C1828805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3" y="0"/>
            <a:ext cx="12192102" cy="73889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5400" b="1" dirty="0">
                <a:solidFill>
                  <a:schemeClr val="bg1"/>
                </a:solidFill>
                <a:latin typeface="+mn-lt"/>
              </a:rPr>
              <a:t>Conductor design optimization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E55C7F-9DF8-4D6A-28F3-F56C9BFDC6B8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2" name="Slide Number Placeholder 44">
            <a:extLst>
              <a:ext uri="{FF2B5EF4-FFF2-40B4-BE49-F238E27FC236}">
                <a16:creationId xmlns:a16="http://schemas.microsoft.com/office/drawing/2014/main" id="{5046212E-464F-23AF-CE1B-430FC962C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3798" y="6463030"/>
            <a:ext cx="498201" cy="365125"/>
          </a:xfrm>
        </p:spPr>
        <p:txBody>
          <a:bodyPr/>
          <a:lstStyle/>
          <a:p>
            <a:fld id="{60CD3593-5731-41EF-B15F-B27141419D0D}" type="slidenum">
              <a:rPr lang="nl-NL" sz="1867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6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DC3CCBCD-0DD6-5429-3B44-4E61189B8D4A}"/>
              </a:ext>
            </a:extLst>
          </p:cNvPr>
          <p:cNvGraphicFramePr/>
          <p:nvPr/>
        </p:nvGraphicFramePr>
        <p:xfrm>
          <a:off x="105336" y="866663"/>
          <a:ext cx="6726538" cy="2429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D5B73E8-AD3D-F187-B9B8-7F26773CDC46}"/>
              </a:ext>
            </a:extLst>
          </p:cNvPr>
          <p:cNvGraphicFramePr/>
          <p:nvPr/>
        </p:nvGraphicFramePr>
        <p:xfrm>
          <a:off x="6977679" y="871177"/>
          <a:ext cx="5055326" cy="24253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0" name="Diagram 19">
            <a:extLst>
              <a:ext uri="{FF2B5EF4-FFF2-40B4-BE49-F238E27FC236}">
                <a16:creationId xmlns:a16="http://schemas.microsoft.com/office/drawing/2014/main" id="{8D7B56E7-05EA-757A-AF76-72C38F7CE8A9}"/>
              </a:ext>
            </a:extLst>
          </p:cNvPr>
          <p:cNvGraphicFramePr/>
          <p:nvPr/>
        </p:nvGraphicFramePr>
        <p:xfrm>
          <a:off x="2954598" y="4183603"/>
          <a:ext cx="6282804" cy="24253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21" name="Down Arrow 20">
            <a:extLst>
              <a:ext uri="{FF2B5EF4-FFF2-40B4-BE49-F238E27FC236}">
                <a16:creationId xmlns:a16="http://schemas.microsoft.com/office/drawing/2014/main" id="{5F47DD90-01FE-AD68-AE36-2816C335850C}"/>
              </a:ext>
            </a:extLst>
          </p:cNvPr>
          <p:cNvSpPr/>
          <p:nvPr/>
        </p:nvSpPr>
        <p:spPr>
          <a:xfrm>
            <a:off x="4346347" y="3296518"/>
            <a:ext cx="1210599" cy="966787"/>
          </a:xfrm>
          <a:prstGeom prst="downArrow">
            <a:avLst/>
          </a:prstGeom>
          <a:solidFill>
            <a:schemeClr val="accent2">
              <a:lumMod val="5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F86BE464-A2C6-DE58-E1E9-CC11AE718C8A}"/>
              </a:ext>
            </a:extLst>
          </p:cNvPr>
          <p:cNvSpPr/>
          <p:nvPr/>
        </p:nvSpPr>
        <p:spPr>
          <a:xfrm>
            <a:off x="7454772" y="3296518"/>
            <a:ext cx="1210599" cy="966787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 w="57150">
            <a:solidFill>
              <a:schemeClr val="accent5">
                <a:lumMod val="40000"/>
                <a:lumOff val="6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6">
            <a:extLst>
              <a:ext uri="{FF2B5EF4-FFF2-40B4-BE49-F238E27FC236}">
                <a16:creationId xmlns:a16="http://schemas.microsoft.com/office/drawing/2014/main" id="{EB8290DA-AB55-60D2-7F47-D685CE58F9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960" y="510266"/>
            <a:ext cx="1049908" cy="1392371"/>
          </a:xfrm>
          <a:prstGeom prst="roundRect">
            <a:avLst/>
          </a:prstGeom>
          <a:noFill/>
          <a:ln w="38100" cap="rnd">
            <a:solidFill>
              <a:schemeClr val="accent2"/>
            </a:solidFill>
            <a:rou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63500">
                <a:solidFill>
                  <a:srgbClr val="CC66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17CF1D2-7874-D398-6CF2-AD2FF3337B64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5181" y="670398"/>
            <a:ext cx="1481483" cy="738889"/>
          </a:xfrm>
          <a:prstGeom prst="roundRect">
            <a:avLst/>
          </a:prstGeom>
          <a:ln w="38100">
            <a:solidFill>
              <a:schemeClr val="accent5"/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52597E1-25E6-9F53-9928-67FB853B30AA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1185" y="4637314"/>
            <a:ext cx="2156252" cy="1699051"/>
          </a:xfrm>
          <a:prstGeom prst="roundRect">
            <a:avLst/>
          </a:prstGeom>
          <a:ln w="38100">
            <a:solidFill>
              <a:schemeClr val="accent4"/>
            </a:solidFill>
          </a:ln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F290391-24B3-F3D7-AE6E-EE2FF0455FF0}"/>
              </a:ext>
            </a:extLst>
          </p:cNvPr>
          <p:cNvSpPr/>
          <p:nvPr/>
        </p:nvSpPr>
        <p:spPr>
          <a:xfrm>
            <a:off x="6946529" y="800870"/>
            <a:ext cx="5152696" cy="2557629"/>
          </a:xfrm>
          <a:prstGeom prst="roundRect">
            <a:avLst/>
          </a:prstGeom>
          <a:noFill/>
          <a:ln w="1016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900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0813499-7BCE-C0B6-E6A8-4C607F14AB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2843402" y="-4183785"/>
            <a:ext cx="7106002" cy="1365148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41E0318-C10A-9D3B-07AA-F319A02C3F0C}"/>
              </a:ext>
            </a:extLst>
          </p:cNvPr>
          <p:cNvSpPr txBox="1">
            <a:spLocks/>
          </p:cNvSpPr>
          <p:nvPr/>
        </p:nvSpPr>
        <p:spPr>
          <a:xfrm>
            <a:off x="0" y="10187"/>
            <a:ext cx="10515600" cy="738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400" b="1" dirty="0">
                <a:solidFill>
                  <a:schemeClr val="bg1"/>
                </a:solidFill>
                <a:latin typeface="+mn-lt"/>
              </a:rPr>
              <a:t>Transverse load: Twente Cable Press</a:t>
            </a:r>
            <a:endParaRPr lang="en-IT" sz="5400" b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7" name="Picture 6" descr="Diagram of a mechanical scheme&#10;&#10;Description automatically generated">
            <a:extLst>
              <a:ext uri="{FF2B5EF4-FFF2-40B4-BE49-F238E27FC236}">
                <a16:creationId xmlns:a16="http://schemas.microsoft.com/office/drawing/2014/main" id="{5BC154EF-8019-74AE-D7B3-A59A80FDD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369" y="1148010"/>
            <a:ext cx="5785022" cy="4900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D66A2B-1125-CAD4-B775-70E9FD8C14EC}"/>
              </a:ext>
            </a:extLst>
          </p:cNvPr>
          <p:cNvSpPr txBox="1"/>
          <p:nvPr/>
        </p:nvSpPr>
        <p:spPr>
          <a:xfrm>
            <a:off x="0" y="6447703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3" name="Slide Number Placeholder 7">
            <a:extLst>
              <a:ext uri="{FF2B5EF4-FFF2-40B4-BE49-F238E27FC236}">
                <a16:creationId xmlns:a16="http://schemas.microsoft.com/office/drawing/2014/main" id="{44F0AE60-90C8-8215-CAA0-B300333330FE}"/>
              </a:ext>
            </a:extLst>
          </p:cNvPr>
          <p:cNvSpPr txBox="1">
            <a:spLocks/>
          </p:cNvSpPr>
          <p:nvPr/>
        </p:nvSpPr>
        <p:spPr>
          <a:xfrm>
            <a:off x="11329060" y="6457890"/>
            <a:ext cx="7728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C45894-3AB0-AE42-A96E-94E35924496C}" type="slidenum">
              <a:rPr lang="en-IT" sz="1800" smtClean="0">
                <a:solidFill>
                  <a:schemeClr val="bg1"/>
                </a:solidFill>
              </a:rPr>
              <a:pPr/>
              <a:t>7</a:t>
            </a:fld>
            <a:endParaRPr lang="en-IT" sz="1800">
              <a:solidFill>
                <a:schemeClr val="bg1"/>
              </a:solidFill>
            </a:endParaRPr>
          </a:p>
        </p:txBody>
      </p:sp>
      <p:pic>
        <p:nvPicPr>
          <p:cNvPr id="5" name="Picture 4" descr="press_overview.jpg">
            <a:extLst>
              <a:ext uri="{FF2B5EF4-FFF2-40B4-BE49-F238E27FC236}">
                <a16:creationId xmlns:a16="http://schemas.microsoft.com/office/drawing/2014/main" id="{3492FC79-943E-0E8F-3E38-64CE9322479A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5100" y="700444"/>
            <a:ext cx="3452531" cy="57135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EC6CFD2-5EA8-E93D-9BC1-B4E8C3293BBA}"/>
              </a:ext>
            </a:extLst>
          </p:cNvPr>
          <p:cNvSpPr txBox="1"/>
          <p:nvPr/>
        </p:nvSpPr>
        <p:spPr>
          <a:xfrm>
            <a:off x="5969391" y="1219146"/>
            <a:ext cx="3323706" cy="3477875"/>
          </a:xfrm>
          <a:prstGeom prst="rect">
            <a:avLst/>
          </a:prstGeom>
          <a:solidFill>
            <a:schemeClr val="bg2">
              <a:lumMod val="25000"/>
              <a:alpha val="76007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chemeClr val="bg1"/>
                </a:solidFill>
              </a:rPr>
              <a:t>Hydraulic press based on principle of lever mechanism and wedge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chemeClr val="bg1"/>
                </a:solidFill>
              </a:rPr>
              <a:t>Sample length: 400 mm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chemeClr val="bg1"/>
                </a:solidFill>
              </a:rPr>
              <a:t>Measuring: </a:t>
            </a:r>
            <a:r>
              <a:rPr lang="en-US" sz="2200" i="1" dirty="0">
                <a:solidFill>
                  <a:schemeClr val="bg1"/>
                </a:solidFill>
              </a:rPr>
              <a:t>I</a:t>
            </a:r>
            <a:r>
              <a:rPr lang="en-US" sz="2200" baseline="-25000" dirty="0">
                <a:solidFill>
                  <a:schemeClr val="bg1"/>
                </a:solidFill>
              </a:rPr>
              <a:t>c</a:t>
            </a:r>
            <a:r>
              <a:rPr lang="en-US" sz="2200" dirty="0">
                <a:solidFill>
                  <a:schemeClr val="bg1"/>
                </a:solidFill>
              </a:rPr>
              <a:t>, </a:t>
            </a:r>
            <a:r>
              <a:rPr lang="en-US" sz="2200" i="1" dirty="0" err="1">
                <a:solidFill>
                  <a:schemeClr val="bg1"/>
                </a:solidFill>
              </a:rPr>
              <a:t>R</a:t>
            </a:r>
            <a:r>
              <a:rPr lang="en-US" sz="2200" baseline="-25000" dirty="0" err="1">
                <a:solidFill>
                  <a:schemeClr val="bg1"/>
                </a:solidFill>
              </a:rPr>
              <a:t>c</a:t>
            </a:r>
            <a:r>
              <a:rPr lang="en-US" sz="2200" dirty="0">
                <a:solidFill>
                  <a:schemeClr val="bg1"/>
                </a:solidFill>
              </a:rPr>
              <a:t>, force, displacement and AC loss (only at 4.2 K).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i="1" dirty="0">
                <a:solidFill>
                  <a:schemeClr val="bg1"/>
                </a:solidFill>
              </a:rPr>
              <a:t>T</a:t>
            </a:r>
            <a:r>
              <a:rPr lang="en-US" sz="2200" dirty="0">
                <a:solidFill>
                  <a:schemeClr val="bg1"/>
                </a:solidFill>
              </a:rPr>
              <a:t>-operating temperatures: 4.2 and 77 K</a:t>
            </a:r>
          </a:p>
        </p:txBody>
      </p:sp>
    </p:spTree>
    <p:extLst>
      <p:ext uri="{BB962C8B-B14F-4D97-AF65-F5344CB8AC3E}">
        <p14:creationId xmlns:p14="http://schemas.microsoft.com/office/powerpoint/2010/main" val="1918065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2843402" y="-4183785"/>
            <a:ext cx="7106002" cy="136514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EEA5850-F270-9825-ABE5-7E7AF8B025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0000" y="3797889"/>
            <a:ext cx="4173418" cy="2983994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0" y="335"/>
            <a:ext cx="12192000" cy="594906"/>
          </a:xfrm>
        </p:spPr>
        <p:txBody>
          <a:bodyPr/>
          <a:lstStyle/>
          <a:p>
            <a:r>
              <a:rPr lang="en-US" sz="5400" b="1" cap="none" dirty="0">
                <a:latin typeface="+mn-lt"/>
              </a:rPr>
              <a:t>ACT CORC</a:t>
            </a:r>
            <a:r>
              <a:rPr lang="en-AU" sz="5400" b="1" baseline="30000" dirty="0">
                <a:cs typeface="Arial Narrow" panose="020B0604020202020204" pitchFamily="34" charset="0"/>
              </a:rPr>
              <a:t>©</a:t>
            </a:r>
            <a:r>
              <a:rPr lang="en-US" sz="5400" b="1" cap="none" dirty="0">
                <a:latin typeface="+mn-lt"/>
              </a:rPr>
              <a:t>-CICC Twente Press test sample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C15BD54-9FD3-B02B-E1A9-B0B0AF28645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550" y="1170692"/>
            <a:ext cx="2528374" cy="251338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80113BD-DA21-D6C6-4212-FAC7E8787CBE}"/>
              </a:ext>
            </a:extLst>
          </p:cNvPr>
          <p:cNvSpPr txBox="1"/>
          <p:nvPr/>
        </p:nvSpPr>
        <p:spPr>
          <a:xfrm>
            <a:off x="1494334" y="2039255"/>
            <a:ext cx="9687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500" b="1" kern="0" dirty="0"/>
              <a:t>7 mm </a:t>
            </a:r>
          </a:p>
          <a:p>
            <a:pPr algn="ctr">
              <a:defRPr/>
            </a:pPr>
            <a:r>
              <a:rPr lang="en-US" sz="1500" b="1" kern="0" dirty="0"/>
              <a:t>OD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0D957A-4339-53B0-1775-0438F3FD74F1}"/>
              </a:ext>
            </a:extLst>
          </p:cNvPr>
          <p:cNvSpPr txBox="1"/>
          <p:nvPr/>
        </p:nvSpPr>
        <p:spPr>
          <a:xfrm>
            <a:off x="298236" y="771887"/>
            <a:ext cx="2807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350" kern="0" dirty="0">
                <a:solidFill>
                  <a:schemeClr val="bg1"/>
                </a:solidFill>
                <a:latin typeface="Calibri"/>
                <a:cs typeface="Calibri"/>
              </a:rPr>
              <a:t>Extruded C101 Cu Keystones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047FC5E-A2AE-8E3C-0267-AF5457304C35}"/>
              </a:ext>
            </a:extLst>
          </p:cNvPr>
          <p:cNvCxnSpPr>
            <a:cxnSpLocks/>
          </p:cNvCxnSpPr>
          <p:nvPr/>
        </p:nvCxnSpPr>
        <p:spPr>
          <a:xfrm>
            <a:off x="1259003" y="1026740"/>
            <a:ext cx="490580" cy="604667"/>
          </a:xfrm>
          <a:prstGeom prst="straightConnector1">
            <a:avLst/>
          </a:prstGeom>
          <a:noFill/>
          <a:ln w="38100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7F3927F-BCD4-F1D7-E5CA-82F6FB8450CF}"/>
              </a:ext>
            </a:extLst>
          </p:cNvPr>
          <p:cNvSpPr txBox="1"/>
          <p:nvPr/>
        </p:nvSpPr>
        <p:spPr>
          <a:xfrm>
            <a:off x="1466137" y="3787870"/>
            <a:ext cx="20923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350" kern="0" dirty="0">
                <a:solidFill>
                  <a:schemeClr val="bg1"/>
                </a:solidFill>
                <a:latin typeface="Calibri"/>
                <a:cs typeface="Calibri"/>
              </a:rPr>
              <a:t>Machined C110 Cu support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29DE41-36F3-1366-270B-A3B460017437}"/>
              </a:ext>
            </a:extLst>
          </p:cNvPr>
          <p:cNvCxnSpPr>
            <a:cxnSpLocks/>
          </p:cNvCxnSpPr>
          <p:nvPr/>
        </p:nvCxnSpPr>
        <p:spPr>
          <a:xfrm flipH="1" flipV="1">
            <a:off x="1778966" y="3047833"/>
            <a:ext cx="68890" cy="755810"/>
          </a:xfrm>
          <a:prstGeom prst="straightConnector1">
            <a:avLst/>
          </a:prstGeom>
          <a:noFill/>
          <a:ln w="38100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2C0DF75-1B7F-77C0-F2FD-913BC7E0F6CA}"/>
              </a:ext>
            </a:extLst>
          </p:cNvPr>
          <p:cNvCxnSpPr>
            <a:cxnSpLocks/>
          </p:cNvCxnSpPr>
          <p:nvPr/>
        </p:nvCxnSpPr>
        <p:spPr>
          <a:xfrm flipV="1">
            <a:off x="727307" y="2489910"/>
            <a:ext cx="723333" cy="1364916"/>
          </a:xfrm>
          <a:prstGeom prst="straightConnector1">
            <a:avLst/>
          </a:prstGeom>
          <a:noFill/>
          <a:ln w="38100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0635AEA-8F44-CE0F-DCEE-2C0B7E62E056}"/>
              </a:ext>
            </a:extLst>
          </p:cNvPr>
          <p:cNvSpPr txBox="1"/>
          <p:nvPr/>
        </p:nvSpPr>
        <p:spPr>
          <a:xfrm>
            <a:off x="150213" y="3807213"/>
            <a:ext cx="130042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350" kern="0" dirty="0">
                <a:solidFill>
                  <a:schemeClr val="bg1"/>
                </a:solidFill>
                <a:latin typeface="Calibri"/>
                <a:cs typeface="Calibri"/>
              </a:rPr>
              <a:t>Central cooling tube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C103198-F926-95BD-B5F9-B6D9EF0E49BF}"/>
              </a:ext>
            </a:extLst>
          </p:cNvPr>
          <p:cNvSpPr/>
          <p:nvPr/>
        </p:nvSpPr>
        <p:spPr>
          <a:xfrm>
            <a:off x="1065715" y="1274487"/>
            <a:ext cx="897176" cy="868459"/>
          </a:xfrm>
          <a:prstGeom prst="ellipse">
            <a:avLst/>
          </a:prstGeom>
          <a:noFill/>
          <a:ln w="857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DFD4B4D-BE6F-53A4-1519-492AEF031DB3}"/>
              </a:ext>
            </a:extLst>
          </p:cNvPr>
          <p:cNvSpPr/>
          <p:nvPr/>
        </p:nvSpPr>
        <p:spPr>
          <a:xfrm>
            <a:off x="5014865" y="6044919"/>
            <a:ext cx="4342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Selected tapes (8) for critical current and inter-tape contact resistance measurements.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4CB02162-BEA6-2FF7-F6E6-2088E0D4673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317"/>
          <a:stretch/>
        </p:blipFill>
        <p:spPr>
          <a:xfrm>
            <a:off x="5598914" y="1033643"/>
            <a:ext cx="2874902" cy="2596335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3C5A018B-CA3E-AF89-4A57-8122C30B631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72393" y="2017524"/>
            <a:ext cx="2246593" cy="1818263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45230031-E9A1-3156-8961-FF31767ED16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7417" y="837340"/>
            <a:ext cx="903633" cy="1054327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673B373C-782D-AFDE-8BBB-619DDF93A12E}"/>
              </a:ext>
            </a:extLst>
          </p:cNvPr>
          <p:cNvSpPr txBox="1"/>
          <p:nvPr/>
        </p:nvSpPr>
        <p:spPr>
          <a:xfrm>
            <a:off x="4504660" y="1482287"/>
            <a:ext cx="10947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350" kern="0" dirty="0">
                <a:solidFill>
                  <a:schemeClr val="bg1"/>
                </a:solidFill>
                <a:latin typeface="Calibri"/>
                <a:cs typeface="Calibri"/>
              </a:rPr>
              <a:t>Cu keystone</a:t>
            </a:r>
          </a:p>
          <a:p>
            <a:pPr>
              <a:defRPr/>
            </a:pPr>
            <a:r>
              <a:rPr lang="en-US" sz="1350" kern="0" dirty="0">
                <a:solidFill>
                  <a:schemeClr val="bg1"/>
                </a:solidFill>
                <a:latin typeface="Calibri"/>
                <a:cs typeface="Calibri"/>
              </a:rPr>
              <a:t>SS support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3D5C415-6D06-34F8-F2E6-774AABB749D4}"/>
              </a:ext>
            </a:extLst>
          </p:cNvPr>
          <p:cNvCxnSpPr>
            <a:cxnSpLocks/>
          </p:cNvCxnSpPr>
          <p:nvPr/>
        </p:nvCxnSpPr>
        <p:spPr>
          <a:xfrm flipH="1" flipV="1">
            <a:off x="4268752" y="1171492"/>
            <a:ext cx="416724" cy="355830"/>
          </a:xfrm>
          <a:prstGeom prst="straightConnector1">
            <a:avLst/>
          </a:prstGeom>
          <a:noFill/>
          <a:ln w="38100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A11194B-FCA4-68CC-D44D-C2101557A14E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0" name="Slide Number Placeholder 44">
            <a:extLst>
              <a:ext uri="{FF2B5EF4-FFF2-40B4-BE49-F238E27FC236}">
                <a16:creationId xmlns:a16="http://schemas.microsoft.com/office/drawing/2014/main" id="{E0CA7EE6-43CA-9336-D464-E1B14A72F67D}"/>
              </a:ext>
            </a:extLst>
          </p:cNvPr>
          <p:cNvSpPr txBox="1">
            <a:spLocks/>
          </p:cNvSpPr>
          <p:nvPr/>
        </p:nvSpPr>
        <p:spPr>
          <a:xfrm>
            <a:off x="11693798" y="6463030"/>
            <a:ext cx="498201" cy="365125"/>
          </a:xfrm>
          <a:prstGeom prst="rect">
            <a:avLst/>
          </a:prstGeom>
        </p:spPr>
        <p:txBody>
          <a:bodyPr/>
          <a:lstStyle>
            <a:defPPr>
              <a:defRPr lang="en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CD3593-5731-41EF-B15F-B27141419D0D}" type="slidenum">
              <a:rPr lang="nl-NL" sz="1867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8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0DC7503C-5334-D491-E0A6-ABE26007D015}"/>
              </a:ext>
            </a:extLst>
          </p:cNvPr>
          <p:cNvSpPr/>
          <p:nvPr/>
        </p:nvSpPr>
        <p:spPr>
          <a:xfrm>
            <a:off x="2343104" y="2058569"/>
            <a:ext cx="1161755" cy="31462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0AE71F1C-F7F4-0FA1-CE2F-6A53A43C8246}"/>
              </a:ext>
            </a:extLst>
          </p:cNvPr>
          <p:cNvSpPr/>
          <p:nvPr/>
        </p:nvSpPr>
        <p:spPr>
          <a:xfrm>
            <a:off x="4931933" y="2061602"/>
            <a:ext cx="1011207" cy="31462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AC1618-3E42-FFD4-84BE-CAC6B29DA61C}"/>
              </a:ext>
            </a:extLst>
          </p:cNvPr>
          <p:cNvSpPr txBox="1"/>
          <p:nvPr/>
        </p:nvSpPr>
        <p:spPr>
          <a:xfrm>
            <a:off x="91632" y="4315044"/>
            <a:ext cx="2895404" cy="147732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CORC</a:t>
            </a:r>
            <a:r>
              <a:rPr lang="en-AU" sz="1800" b="1" baseline="30000" dirty="0">
                <a:solidFill>
                  <a:schemeClr val="bg1"/>
                </a:solidFill>
                <a:cs typeface="Arial Narrow" panose="020B0604020202020204" pitchFamily="34" charset="0"/>
              </a:rPr>
              <a:t>©</a:t>
            </a:r>
            <a:r>
              <a:rPr lang="en-US" sz="1800" dirty="0">
                <a:solidFill>
                  <a:schemeClr val="bg1"/>
                </a:solidFill>
              </a:rPr>
              <a:t> cable used in ACT Sultan sample with 36 tapes, </a:t>
            </a:r>
            <a:r>
              <a:rPr lang="en-US" sz="1800" b="1" dirty="0">
                <a:solidFill>
                  <a:schemeClr val="bg1"/>
                </a:solidFill>
              </a:rPr>
              <a:t>OD of 7.04 mm (including thin plastic tube) </a:t>
            </a:r>
            <a:r>
              <a:rPr lang="en-US" b="1" dirty="0">
                <a:solidFill>
                  <a:schemeClr val="bg1"/>
                </a:solidFill>
              </a:rPr>
              <a:t>in groove with 7.54 mm</a:t>
            </a:r>
            <a:r>
              <a:rPr lang="en-US" sz="1800" b="1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0066B7B-63BD-E31F-973E-EDAC9EDEE14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5" y="5955580"/>
            <a:ext cx="2523001" cy="5302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FADCEC9-5FC5-6174-806C-58198C596D61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98128" y="970346"/>
            <a:ext cx="3466615" cy="2767058"/>
          </a:xfrm>
          <a:prstGeom prst="rect">
            <a:avLst/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</p:spPr>
      </p:pic>
      <p:sp>
        <p:nvSpPr>
          <p:cNvPr id="27" name="Right Arrow 26">
            <a:extLst>
              <a:ext uri="{FF2B5EF4-FFF2-40B4-BE49-F238E27FC236}">
                <a16:creationId xmlns:a16="http://schemas.microsoft.com/office/drawing/2014/main" id="{97723FB3-2567-3012-B05B-683570804F0D}"/>
              </a:ext>
            </a:extLst>
          </p:cNvPr>
          <p:cNvSpPr/>
          <p:nvPr/>
        </p:nvSpPr>
        <p:spPr>
          <a:xfrm>
            <a:off x="7902680" y="2039255"/>
            <a:ext cx="1011207" cy="31462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9AC097-D0C9-A1EA-978D-874BA4AC843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5617" y="4405060"/>
            <a:ext cx="4829925" cy="12003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63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123177" y="-3547638"/>
            <a:ext cx="7106002" cy="13651482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0" y="335"/>
            <a:ext cx="12192000" cy="594906"/>
          </a:xfrm>
        </p:spPr>
        <p:txBody>
          <a:bodyPr/>
          <a:lstStyle/>
          <a:p>
            <a:r>
              <a:rPr lang="en-US" sz="5400" b="1" cap="none" dirty="0">
                <a:latin typeface="+mn-lt"/>
              </a:rPr>
              <a:t>CORC</a:t>
            </a:r>
            <a:r>
              <a:rPr lang="en-AU" sz="5400" b="1" baseline="30000" dirty="0">
                <a:cs typeface="Arial Narrow" panose="020B0604020202020204" pitchFamily="34" charset="0"/>
              </a:rPr>
              <a:t>©</a:t>
            </a:r>
            <a:r>
              <a:rPr lang="en-US" sz="5400" b="1" cap="none" dirty="0">
                <a:latin typeface="+mn-lt"/>
              </a:rPr>
              <a:t> Twente Press ACT #1,2 &amp; 3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DFD4B4D-BE6F-53A4-1519-492AEF031DB3}"/>
              </a:ext>
            </a:extLst>
          </p:cNvPr>
          <p:cNvSpPr/>
          <p:nvPr/>
        </p:nvSpPr>
        <p:spPr>
          <a:xfrm>
            <a:off x="5093" y="4839543"/>
            <a:ext cx="76055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9,000 cycles successive </a:t>
            </a:r>
            <a:r>
              <a:rPr lang="en-US" b="1" i="1" dirty="0">
                <a:solidFill>
                  <a:schemeClr val="bg1"/>
                </a:solidFill>
              </a:rPr>
              <a:t>F</a:t>
            </a:r>
            <a:r>
              <a:rPr lang="en-US" dirty="0">
                <a:solidFill>
                  <a:schemeClr val="bg1"/>
                </a:solidFill>
              </a:rPr>
              <a:t>-increases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(</a:t>
            </a:r>
            <a:r>
              <a:rPr lang="en-US" i="1" dirty="0" err="1">
                <a:solidFill>
                  <a:schemeClr val="bg1"/>
                </a:solidFill>
              </a:rPr>
              <a:t>E</a:t>
            </a:r>
            <a:r>
              <a:rPr lang="en-US" baseline="-25000" dirty="0" err="1">
                <a:solidFill>
                  <a:schemeClr val="bg1"/>
                </a:solidFill>
              </a:rPr>
              <a:t>c</a:t>
            </a:r>
            <a:r>
              <a:rPr lang="en-US" dirty="0">
                <a:solidFill>
                  <a:schemeClr val="bg1"/>
                </a:solidFill>
              </a:rPr>
              <a:t>=10 </a:t>
            </a:r>
            <a:r>
              <a:rPr lang="en-US" dirty="0">
                <a:solidFill>
                  <a:schemeClr val="bg1"/>
                </a:solidFill>
                <a:latin typeface="Symbol" pitchFamily="2" charset="2"/>
              </a:rPr>
              <a:t>m</a:t>
            </a:r>
            <a:r>
              <a:rPr lang="en-US" dirty="0">
                <a:solidFill>
                  <a:schemeClr val="bg1"/>
                </a:solidFill>
              </a:rPr>
              <a:t>V/m), </a:t>
            </a:r>
            <a:r>
              <a:rPr lang="en-US" i="1" dirty="0">
                <a:solidFill>
                  <a:schemeClr val="bg1"/>
                </a:solidFill>
              </a:rPr>
              <a:t>n</a:t>
            </a:r>
            <a:r>
              <a:rPr lang="en-US" dirty="0">
                <a:solidFill>
                  <a:schemeClr val="bg1"/>
                </a:solidFill>
              </a:rPr>
              <a:t>-value (22-21)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Irreversible degradation = critical load (CL):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ACT samples 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CL&lt;~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90 </a:t>
            </a:r>
            <a:r>
              <a:rPr lang="en-US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kN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/m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11194B-FCA4-68CC-D44D-C2101557A14E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0" name="Slide Number Placeholder 44">
            <a:extLst>
              <a:ext uri="{FF2B5EF4-FFF2-40B4-BE49-F238E27FC236}">
                <a16:creationId xmlns:a16="http://schemas.microsoft.com/office/drawing/2014/main" id="{E0CA7EE6-43CA-9336-D464-E1B14A72F67D}"/>
              </a:ext>
            </a:extLst>
          </p:cNvPr>
          <p:cNvSpPr txBox="1">
            <a:spLocks/>
          </p:cNvSpPr>
          <p:nvPr/>
        </p:nvSpPr>
        <p:spPr>
          <a:xfrm>
            <a:off x="11693798" y="6463030"/>
            <a:ext cx="498201" cy="365125"/>
          </a:xfrm>
          <a:prstGeom prst="rect">
            <a:avLst/>
          </a:prstGeom>
        </p:spPr>
        <p:txBody>
          <a:bodyPr/>
          <a:lstStyle>
            <a:defPPr>
              <a:defRPr lang="en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CD3593-5731-41EF-B15F-B27141419D0D}" type="slidenum">
              <a:rPr lang="nl-NL" sz="1867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9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C02FFED-9869-F09F-4659-C8945698EB1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7732" y="835994"/>
            <a:ext cx="2658199" cy="1892024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0A8D3AE-C76D-5B1A-4FC8-FEE12B1082E4}"/>
              </a:ext>
            </a:extLst>
          </p:cNvPr>
          <p:cNvCxnSpPr>
            <a:cxnSpLocks/>
          </p:cNvCxnSpPr>
          <p:nvPr/>
        </p:nvCxnSpPr>
        <p:spPr>
          <a:xfrm>
            <a:off x="9429091" y="1371698"/>
            <a:ext cx="1183469" cy="0"/>
          </a:xfrm>
          <a:prstGeom prst="line">
            <a:avLst/>
          </a:prstGeom>
          <a:ln w="254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AB47856-E66A-1EB4-7DA4-F58006E851E8}"/>
              </a:ext>
            </a:extLst>
          </p:cNvPr>
          <p:cNvCxnSpPr>
            <a:cxnSpLocks/>
          </p:cNvCxnSpPr>
          <p:nvPr/>
        </p:nvCxnSpPr>
        <p:spPr>
          <a:xfrm>
            <a:off x="9942002" y="1257732"/>
            <a:ext cx="1042112" cy="1096598"/>
          </a:xfrm>
          <a:prstGeom prst="line">
            <a:avLst/>
          </a:prstGeom>
          <a:ln w="254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40B359DC-9FFC-7974-1A3C-2623EF8A967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42847" y="2856537"/>
            <a:ext cx="2658200" cy="1859824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728D6F2-CD4D-FCCB-9396-CF0B1FDC51FD}"/>
              </a:ext>
            </a:extLst>
          </p:cNvPr>
          <p:cNvCxnSpPr>
            <a:cxnSpLocks/>
          </p:cNvCxnSpPr>
          <p:nvPr/>
        </p:nvCxnSpPr>
        <p:spPr>
          <a:xfrm>
            <a:off x="9429091" y="3294354"/>
            <a:ext cx="1530581" cy="0"/>
          </a:xfrm>
          <a:prstGeom prst="line">
            <a:avLst/>
          </a:prstGeom>
          <a:ln w="254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635F8E2-38D9-CF90-B4EC-955EDB18E78B}"/>
              </a:ext>
            </a:extLst>
          </p:cNvPr>
          <p:cNvCxnSpPr>
            <a:cxnSpLocks/>
          </p:cNvCxnSpPr>
          <p:nvPr/>
        </p:nvCxnSpPr>
        <p:spPr>
          <a:xfrm>
            <a:off x="9958669" y="3198931"/>
            <a:ext cx="1134008" cy="1313068"/>
          </a:xfrm>
          <a:prstGeom prst="line">
            <a:avLst/>
          </a:prstGeom>
          <a:ln w="254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91EC0DA-1FAF-06EB-B5C3-572E6E388BB1}"/>
              </a:ext>
            </a:extLst>
          </p:cNvPr>
          <p:cNvSpPr txBox="1"/>
          <p:nvPr/>
        </p:nvSpPr>
        <p:spPr>
          <a:xfrm>
            <a:off x="10671331" y="1572000"/>
            <a:ext cx="1271567" cy="307777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 cap="none" dirty="0">
                <a:latin typeface="+mn-lt"/>
              </a:rPr>
              <a:t>ACT sample #1</a:t>
            </a:r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6A4FD10-3E35-1D19-C0C9-E25B769C06DF}"/>
              </a:ext>
            </a:extLst>
          </p:cNvPr>
          <p:cNvSpPr txBox="1"/>
          <p:nvPr/>
        </p:nvSpPr>
        <p:spPr>
          <a:xfrm>
            <a:off x="10671331" y="3398214"/>
            <a:ext cx="1271567" cy="307777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 cap="none" dirty="0">
                <a:latin typeface="+mn-lt"/>
              </a:rPr>
              <a:t>ACT sample #2</a:t>
            </a:r>
            <a:endParaRPr lang="en-US" sz="1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093E9F8-BD9A-9A46-C9AB-0BB8F573E99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6039" y="3894687"/>
            <a:ext cx="3862188" cy="2685970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C4422C1-804C-7C68-3D16-D824B79A1D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353965"/>
              </p:ext>
            </p:extLst>
          </p:nvPr>
        </p:nvGraphicFramePr>
        <p:xfrm>
          <a:off x="331019" y="1154642"/>
          <a:ext cx="3255243" cy="310896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862527">
                  <a:extLst>
                    <a:ext uri="{9D8B030D-6E8A-4147-A177-3AD203B41FA5}">
                      <a16:colId xmlns:a16="http://schemas.microsoft.com/office/drawing/2014/main" val="3506147784"/>
                    </a:ext>
                  </a:extLst>
                </a:gridCol>
                <a:gridCol w="1392716">
                  <a:extLst>
                    <a:ext uri="{9D8B030D-6E8A-4147-A177-3AD203B41FA5}">
                      <a16:colId xmlns:a16="http://schemas.microsoft.com/office/drawing/2014/main" val="3419298721"/>
                    </a:ext>
                  </a:extLst>
                </a:gridCol>
              </a:tblGrid>
              <a:tr h="332295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it-IT" sz="2200" dirty="0">
                          <a:solidFill>
                            <a:schemeClr val="bg1"/>
                          </a:solidFill>
                          <a:effectLst/>
                        </a:rPr>
                        <a:t>Sub-cable </a:t>
                      </a:r>
                      <a:r>
                        <a:rPr lang="en-US" sz="2200" baseline="0" dirty="0">
                          <a:solidFill>
                            <a:schemeClr val="bg1"/>
                          </a:solidFill>
                          <a:effectLst/>
                          <a:sym typeface="Symbol" pitchFamily="2" charset="2"/>
                        </a:rPr>
                        <a:t>parameters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200" baseline="0" dirty="0">
                          <a:solidFill>
                            <a:schemeClr val="bg1"/>
                          </a:solidFill>
                          <a:effectLst/>
                          <a:sym typeface="Symbol" pitchFamily="2" charset="2"/>
                        </a:rPr>
                        <a:t>both samples</a:t>
                      </a:r>
                      <a:endParaRPr lang="en-GB" sz="22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IT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IT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4118061"/>
                  </a:ext>
                </a:extLst>
              </a:tr>
              <a:tr h="2416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T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Tape Manufacturer</a:t>
                      </a: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T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SuperPower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4686007"/>
                  </a:ext>
                </a:extLst>
              </a:tr>
              <a:tr h="2416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T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 Tapes</a:t>
                      </a: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T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2433223"/>
                  </a:ext>
                </a:extLst>
              </a:tr>
              <a:tr h="2416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 Tape width 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 4 mm 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7566578"/>
                  </a:ext>
                </a:extLst>
              </a:tr>
              <a:tr h="2416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Tape thickness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63 </a:t>
                      </a:r>
                      <a:r>
                        <a:rPr lang="en-GB" sz="1600" u="none" dirty="0">
                          <a:solidFill>
                            <a:schemeClr val="bg1"/>
                          </a:solidFill>
                          <a:effectLst/>
                          <a:sym typeface="Symbol" pitchFamily="2" charset="2"/>
                        </a:rPr>
                        <a:t></a:t>
                      </a: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m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3341871"/>
                  </a:ext>
                </a:extLst>
              </a:tr>
              <a:tr h="2416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Substrate thickness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b="0" dirty="0">
                          <a:solidFill>
                            <a:schemeClr val="bg1"/>
                          </a:solidFill>
                          <a:effectLst/>
                        </a:rPr>
                        <a:t>50 </a:t>
                      </a:r>
                      <a:r>
                        <a:rPr lang="en-GB" sz="1600" b="0" u="none" strike="noStrike" dirty="0">
                          <a:solidFill>
                            <a:schemeClr val="bg1"/>
                          </a:solidFill>
                          <a:effectLst/>
                          <a:sym typeface="Symbol" pitchFamily="2" charset="2"/>
                        </a:rPr>
                        <a:t></a:t>
                      </a:r>
                      <a:r>
                        <a:rPr lang="en-GB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m</a:t>
                      </a:r>
                      <a:endParaRPr lang="en-IT" sz="1600" b="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936004"/>
                  </a:ext>
                </a:extLst>
              </a:tr>
              <a:tr h="2416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Copper thickness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5 </a:t>
                      </a:r>
                      <a:r>
                        <a:rPr lang="en-GB" sz="1600" u="none" dirty="0">
                          <a:solidFill>
                            <a:schemeClr val="bg1"/>
                          </a:solidFill>
                          <a:effectLst/>
                          <a:sym typeface="Symbol" pitchFamily="2" charset="2"/>
                        </a:rPr>
                        <a:t></a:t>
                      </a:r>
                      <a:r>
                        <a:rPr lang="en-GB" sz="1600" u="none" dirty="0">
                          <a:solidFill>
                            <a:schemeClr val="bg1"/>
                          </a:solidFill>
                          <a:effectLst/>
                        </a:rPr>
                        <a:t>m</a:t>
                      </a:r>
                      <a:endParaRPr lang="en-IT" sz="1600" u="non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654712"/>
                  </a:ext>
                </a:extLst>
              </a:tr>
              <a:tr h="2416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 Spacing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 0.5  mm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3157"/>
                  </a:ext>
                </a:extLst>
              </a:tr>
              <a:tr h="2416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Core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 Rod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0012691"/>
                  </a:ext>
                </a:extLst>
              </a:tr>
              <a:tr h="2416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Core OD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5.34mm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9321561"/>
                  </a:ext>
                </a:extLst>
              </a:tr>
              <a:tr h="2416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T" sz="1600" dirty="0">
                          <a:solidFill>
                            <a:schemeClr val="bg1"/>
                          </a:solidFill>
                          <a:effectLst/>
                        </a:rPr>
                        <a:t>Strain window</a:t>
                      </a: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T" sz="16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[-1.3%, 0.45%]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5752398"/>
                  </a:ext>
                </a:extLst>
              </a:tr>
            </a:tbl>
          </a:graphicData>
        </a:graphic>
      </p:graphicFrame>
      <p:pic>
        <p:nvPicPr>
          <p:cNvPr id="11" name="Picture 10" descr="A diagram of a cycle&#10;&#10;AI-generated content may be incorrect.">
            <a:extLst>
              <a:ext uri="{FF2B5EF4-FFF2-40B4-BE49-F238E27FC236}">
                <a16:creationId xmlns:a16="http://schemas.microsoft.com/office/drawing/2014/main" id="{691300ED-17BD-3446-9D19-BE99F769F1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36039" y="955027"/>
            <a:ext cx="3833653" cy="27286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4C9DFBE-61C8-EE88-BE28-04062F03468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2748" y="4007174"/>
            <a:ext cx="1523811" cy="15147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2986A31-BF69-06F6-86E5-5478FC69C25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42847" y="4845957"/>
            <a:ext cx="2646207" cy="185678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61A216F-BB2E-C9AE-D6F5-5C1FCB849A04}"/>
              </a:ext>
            </a:extLst>
          </p:cNvPr>
          <p:cNvSpPr txBox="1"/>
          <p:nvPr/>
        </p:nvSpPr>
        <p:spPr>
          <a:xfrm>
            <a:off x="10671330" y="5178494"/>
            <a:ext cx="1271567" cy="307777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 cap="none" dirty="0">
                <a:latin typeface="+mn-lt"/>
              </a:rPr>
              <a:t>ACT sample #3</a:t>
            </a:r>
            <a:endParaRPr lang="en-US" sz="1400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C14DCFB-DBF9-FDA0-4787-F728A871A04D}"/>
              </a:ext>
            </a:extLst>
          </p:cNvPr>
          <p:cNvCxnSpPr>
            <a:cxnSpLocks/>
          </p:cNvCxnSpPr>
          <p:nvPr/>
        </p:nvCxnSpPr>
        <p:spPr>
          <a:xfrm>
            <a:off x="9366934" y="5088133"/>
            <a:ext cx="771476" cy="0"/>
          </a:xfrm>
          <a:prstGeom prst="line">
            <a:avLst/>
          </a:prstGeom>
          <a:ln w="254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5B9183C-E211-AA88-3469-C1E451A1DA6A}"/>
              </a:ext>
            </a:extLst>
          </p:cNvPr>
          <p:cNvCxnSpPr>
            <a:cxnSpLocks/>
          </p:cNvCxnSpPr>
          <p:nvPr/>
        </p:nvCxnSpPr>
        <p:spPr>
          <a:xfrm>
            <a:off x="9590788" y="4886091"/>
            <a:ext cx="1131026" cy="1261440"/>
          </a:xfrm>
          <a:prstGeom prst="line">
            <a:avLst/>
          </a:prstGeom>
          <a:ln w="254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317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62171</TotalTime>
  <Words>1939</Words>
  <Application>Microsoft Macintosh PowerPoint</Application>
  <PresentationFormat>Widescreen</PresentationFormat>
  <Paragraphs>383</Paragraphs>
  <Slides>21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-apple-system</vt:lpstr>
      <vt:lpstr>Arial</vt:lpstr>
      <vt:lpstr>Arial Narrow</vt:lpstr>
      <vt:lpstr>Calibri</vt:lpstr>
      <vt:lpstr>Calibri Light</vt:lpstr>
      <vt:lpstr>Cambria Math</vt:lpstr>
      <vt:lpstr>HelveticaNeue Regular</vt:lpstr>
      <vt:lpstr>Symbol</vt:lpstr>
      <vt:lpstr>Times New Roman</vt:lpstr>
      <vt:lpstr>Wingdings</vt:lpstr>
      <vt:lpstr>Office Theme 2013 - 2022</vt:lpstr>
      <vt:lpstr>PowerPoint Presentation</vt:lpstr>
      <vt:lpstr>CORC-CICC Design for fusion</vt:lpstr>
      <vt:lpstr>Conductor design optimization</vt:lpstr>
      <vt:lpstr>Single tape: Ic – mechanical testing</vt:lpstr>
      <vt:lpstr>PowerPoint Presentation</vt:lpstr>
      <vt:lpstr>Conductor design optimization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Conductor design optimization</vt:lpstr>
      <vt:lpstr>Model validation – experimental data</vt:lpstr>
      <vt:lpstr>Simulations: gap, Cu-tube,  EM/ML load</vt:lpstr>
      <vt:lpstr>ASIPP CICC; Cu tube core, 1,080 kN/m</vt:lpstr>
      <vt:lpstr>ASIPP CICC; Cu core-SS spring, 1080 kN/m</vt:lpstr>
      <vt:lpstr>Model - SULTAN vs Twente Press results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Anniballi, Giulio (UT-TNW)</dc:creator>
  <cp:lastModifiedBy>Nijhuis, Arend (UT-TNW)</cp:lastModifiedBy>
  <cp:revision>1170</cp:revision>
  <dcterms:created xsi:type="dcterms:W3CDTF">2023-08-31T09:39:03Z</dcterms:created>
  <dcterms:modified xsi:type="dcterms:W3CDTF">2025-07-04T11:15:07Z</dcterms:modified>
</cp:coreProperties>
</file>