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1" r:id="rId2"/>
  </p:sldMasterIdLst>
  <p:notesMasterIdLst>
    <p:notesMasterId r:id="rId35"/>
  </p:notesMasterIdLst>
  <p:sldIdLst>
    <p:sldId id="267" r:id="rId3"/>
    <p:sldId id="268" r:id="rId4"/>
    <p:sldId id="304" r:id="rId5"/>
    <p:sldId id="280" r:id="rId6"/>
    <p:sldId id="306" r:id="rId7"/>
    <p:sldId id="269" r:id="rId8"/>
    <p:sldId id="301" r:id="rId9"/>
    <p:sldId id="302" r:id="rId10"/>
    <p:sldId id="270" r:id="rId11"/>
    <p:sldId id="286" r:id="rId12"/>
    <p:sldId id="287" r:id="rId13"/>
    <p:sldId id="288" r:id="rId14"/>
    <p:sldId id="289" r:id="rId15"/>
    <p:sldId id="271" r:id="rId16"/>
    <p:sldId id="294" r:id="rId17"/>
    <p:sldId id="276" r:id="rId18"/>
    <p:sldId id="291" r:id="rId19"/>
    <p:sldId id="272" r:id="rId20"/>
    <p:sldId id="275" r:id="rId21"/>
    <p:sldId id="274" r:id="rId22"/>
    <p:sldId id="300" r:id="rId23"/>
    <p:sldId id="299" r:id="rId24"/>
    <p:sldId id="278" r:id="rId25"/>
    <p:sldId id="279" r:id="rId26"/>
    <p:sldId id="303" r:id="rId27"/>
    <p:sldId id="296" r:id="rId28"/>
    <p:sldId id="284" r:id="rId29"/>
    <p:sldId id="282" r:id="rId30"/>
    <p:sldId id="295" r:id="rId31"/>
    <p:sldId id="292" r:id="rId32"/>
    <p:sldId id="305" r:id="rId33"/>
    <p:sldId id="30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781" autoAdjust="0"/>
  </p:normalViewPr>
  <p:slideViewPr>
    <p:cSldViewPr snapToGrid="0">
      <p:cViewPr varScale="1">
        <p:scale>
          <a:sx n="105" d="100"/>
          <a:sy n="105" d="100"/>
        </p:scale>
        <p:origin x="8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D394F-9EE8-4451-BF87-1C38FB08EF08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7D407-05B4-425F-9FC3-F3C458091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1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86791-DC1F-07CB-F1A3-511DC6363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971090"/>
            <a:ext cx="12192000" cy="2139090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A1D49-FD6D-2681-48E3-646574AFEC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3C443-85B9-F2BC-A7E8-E888B3FAF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8FDC4-03A5-C507-9B9C-D5D040B0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0E652C2F-DADE-4316-9461-6800528FD6C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FFB3A5-2F6F-AD0E-DCAA-0196C5E1AF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41524"/>
            <a:ext cx="12192000" cy="117316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5936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3FCB4-DEB7-6D9A-0DF8-E1F9A8DDFB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2236" y="124835"/>
            <a:ext cx="10070730" cy="734147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2E2C6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39129-CF5F-F13B-FCC1-D3C754560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4B0CC9E-672E-0C2E-FBAA-254A433635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062038"/>
            <a:ext cx="11998325" cy="2281237"/>
          </a:xfrm>
          <a:prstGeom prst="rect">
            <a:avLst/>
          </a:prstGeom>
        </p:spPr>
        <p:txBody>
          <a:bodyPr/>
          <a:lstStyle>
            <a:lvl1pPr marL="342900" indent="-342900">
              <a:buFont typeface="Courier New" panose="02070309020205020404" pitchFamily="49" charset="0"/>
              <a:buChar char="o"/>
              <a:defRPr sz="2800">
                <a:solidFill>
                  <a:srgbClr val="2E2C6C"/>
                </a:solidFill>
              </a:defRPr>
            </a:lvl1pPr>
            <a:lvl2pPr marL="685800" indent="-228600">
              <a:buFont typeface="Arial" panose="020B0604020202020204" pitchFamily="34" charset="0"/>
              <a:buChar char="•"/>
              <a:defRPr sz="2400">
                <a:solidFill>
                  <a:srgbClr val="2E2C6C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solidFill>
                  <a:srgbClr val="2E2C6C"/>
                </a:solidFill>
              </a:defRPr>
            </a:lvl3pPr>
            <a:lvl4pPr marL="1600200" indent="-228600">
              <a:buFont typeface="Wingdings" panose="05000000000000000000" pitchFamily="2" charset="2"/>
              <a:buChar char="Ø"/>
              <a:defRPr sz="1600">
                <a:solidFill>
                  <a:srgbClr val="2E2C6C"/>
                </a:solidFill>
              </a:defRPr>
            </a:lvl4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More text</a:t>
            </a:r>
          </a:p>
          <a:p>
            <a:pPr lvl="2"/>
            <a:r>
              <a:rPr lang="en-US" dirty="0"/>
              <a:t>More text</a:t>
            </a:r>
          </a:p>
          <a:p>
            <a:pPr lvl="3"/>
            <a:r>
              <a:rPr lang="en-US" dirty="0"/>
              <a:t>Even more text</a:t>
            </a:r>
          </a:p>
        </p:txBody>
      </p:sp>
    </p:spTree>
    <p:extLst>
      <p:ext uri="{BB962C8B-B14F-4D97-AF65-F5344CB8AC3E}">
        <p14:creationId xmlns:p14="http://schemas.microsoft.com/office/powerpoint/2010/main" val="2881300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C9B2A-6CA5-A719-7FFA-71B665CA6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52C2F-DADE-4316-9461-6800528FD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5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1A65B-2F7E-E67C-3D82-2A7FDF626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85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E97BB2-14CF-49F5-A6B0-F23D9AA28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7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48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F064D-5593-93EC-F16B-8A2FA1578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Pulse Forming Network for Quench Protection of Superconducting Magnets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CDB7CA-1A02-5842-C151-99F25BB71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2C2F-DADE-4316-9461-6800528FD6C8}" type="slidenum">
              <a:rPr lang="en-US" smtClean="0"/>
              <a:t>1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C1E25C-B901-85A0-536E-57D13C7DCF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John Rogers, </a:t>
            </a:r>
            <a:r>
              <a:rPr lang="en-US" dirty="0" err="1"/>
              <a:t>Kwangming</a:t>
            </a:r>
            <a:r>
              <a:rPr lang="en-US" dirty="0"/>
              <a:t> Kim, Iain Dixon, Hongyu Bai</a:t>
            </a:r>
          </a:p>
          <a:p>
            <a:r>
              <a:rPr lang="en-US" dirty="0"/>
              <a:t>July 4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609B78-2B51-36A7-805A-DE81119858E4}"/>
              </a:ext>
            </a:extLst>
          </p:cNvPr>
          <p:cNvSpPr txBox="1"/>
          <p:nvPr/>
        </p:nvSpPr>
        <p:spPr>
          <a:xfrm>
            <a:off x="0" y="6150114"/>
            <a:ext cx="12088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E2C6C"/>
                </a:solidFill>
              </a:rPr>
              <a:t>This work was performed at the National High Magnetic Field Laboratory, which is supported by National Science Foundation Cooperative Agreement No. DMR-2131790, DMR-2128556, and the State of Florida</a:t>
            </a:r>
          </a:p>
        </p:txBody>
      </p:sp>
      <p:pic>
        <p:nvPicPr>
          <p:cNvPr id="1028" name="Picture 4" descr="American Flag GIFs | Tenor">
            <a:extLst>
              <a:ext uri="{FF2B5EF4-FFF2-40B4-BE49-F238E27FC236}">
                <a16:creationId xmlns:a16="http://schemas.microsoft.com/office/drawing/2014/main" id="{EE989189-4F25-7604-A6F9-FB0453D11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206" y="5134082"/>
            <a:ext cx="507471" cy="38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merican Flag GIFs | Tenor">
            <a:extLst>
              <a:ext uri="{FF2B5EF4-FFF2-40B4-BE49-F238E27FC236}">
                <a16:creationId xmlns:a16="http://schemas.microsoft.com/office/drawing/2014/main" id="{60EA23A9-A6E8-A0CE-80BE-91D5CFC74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325" y="5134082"/>
            <a:ext cx="507471" cy="38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9D9D0AE-A353-DAEA-EFE5-3F4F8048D8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2"/>
          <a:stretch>
            <a:fillRect/>
          </a:stretch>
        </p:blipFill>
        <p:spPr>
          <a:xfrm>
            <a:off x="9010577" y="0"/>
            <a:ext cx="1590699" cy="148828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9916C4-8F0E-A811-F555-5EC06A17492F}"/>
              </a:ext>
            </a:extLst>
          </p:cNvPr>
          <p:cNvSpPr txBox="1"/>
          <p:nvPr/>
        </p:nvSpPr>
        <p:spPr>
          <a:xfrm>
            <a:off x="3994077" y="0"/>
            <a:ext cx="501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E2C6C"/>
                </a:solidFill>
              </a:rPr>
              <a:t>Fri-Mo-Or6-05 - Quench Detection and Protection I</a:t>
            </a:r>
          </a:p>
        </p:txBody>
      </p:sp>
    </p:spTree>
    <p:extLst>
      <p:ext uri="{BB962C8B-B14F-4D97-AF65-F5344CB8AC3E}">
        <p14:creationId xmlns:p14="http://schemas.microsoft.com/office/powerpoint/2010/main" val="4230112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CD7FE-70C6-D05E-670D-AB73DF9D2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DA547-1C57-6993-AA61-81BD1C0D5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Rayleigh Line PFN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A53C04-3F39-86C0-FDCA-36741A24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AEC57A-89D7-6DCD-2CD3-26CAC198E0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12192000" cy="4976812"/>
          </a:xfrm>
        </p:spPr>
        <p:txBody>
          <a:bodyPr/>
          <a:lstStyle/>
          <a:p>
            <a:r>
              <a:rPr lang="en-US" dirty="0"/>
              <a:t>A PFN architecture where (conveniently) all network capacitors/inductors have the same capacitance/inductance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Our PFN designs use aluminum electrolytic capacitors which are </a:t>
            </a:r>
            <a:r>
              <a:rPr lang="en-US" i="1" dirty="0"/>
              <a:t>not </a:t>
            </a:r>
            <a:r>
              <a:rPr lang="en-US" dirty="0"/>
              <a:t>bipolar</a:t>
            </a:r>
          </a:p>
          <a:p>
            <a:pPr lvl="1"/>
            <a:r>
              <a:rPr lang="en-US" dirty="0"/>
              <a:t>Good for high energy applications</a:t>
            </a:r>
          </a:p>
          <a:p>
            <a:pPr lvl="1"/>
            <a:r>
              <a:rPr lang="en-US" dirty="0"/>
              <a:t>Uses diodes to protect from backward charging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F8AD23-9637-2613-6BCE-4E8C9AC664C1}"/>
                  </a:ext>
                </a:extLst>
              </p:cNvPr>
              <p:cNvSpPr txBox="1"/>
              <p:nvPr/>
            </p:nvSpPr>
            <p:spPr>
              <a:xfrm>
                <a:off x="9035669" y="2125396"/>
                <a:ext cx="857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F8AD23-9637-2613-6BCE-4E8C9AC66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5669" y="2125396"/>
                <a:ext cx="857250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0562B9-7B7F-8E8C-C60F-26F9132D0B7F}"/>
                  </a:ext>
                </a:extLst>
              </p:cNvPr>
              <p:cNvSpPr txBox="1"/>
              <p:nvPr/>
            </p:nvSpPr>
            <p:spPr>
              <a:xfrm>
                <a:off x="6810375" y="2125396"/>
                <a:ext cx="857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0562B9-7B7F-8E8C-C60F-26F9132D0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375" y="2125396"/>
                <a:ext cx="85725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A66E6E-4F6A-9464-1564-07C8A2CE4066}"/>
                  </a:ext>
                </a:extLst>
              </p:cNvPr>
              <p:cNvSpPr txBox="1"/>
              <p:nvPr/>
            </p:nvSpPr>
            <p:spPr>
              <a:xfrm>
                <a:off x="4691747" y="2016103"/>
                <a:ext cx="8572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A66E6E-4F6A-9464-1564-07C8A2CE4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747" y="2016103"/>
                <a:ext cx="857250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6AB1C0-A9B6-89FE-67E8-8AA03402148A}"/>
                  </a:ext>
                </a:extLst>
              </p:cNvPr>
              <p:cNvSpPr txBox="1"/>
              <p:nvPr/>
            </p:nvSpPr>
            <p:spPr>
              <a:xfrm>
                <a:off x="3273635" y="2125396"/>
                <a:ext cx="857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6AB1C0-A9B6-89FE-67E8-8AA0340214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635" y="2125396"/>
                <a:ext cx="85725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29F5B4A4-F172-EC0C-43F1-09686716F5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787" y="2458676"/>
            <a:ext cx="12044426" cy="228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409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D00A4-25BA-4CB8-F846-916868D76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7FE71-A25E-EF03-342B-C59364AC0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Rayleigh Line PFN: Design Strategy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6FDF25-D096-F51A-288E-6FD06875D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B64451A1-5393-989F-2377-FB8ACD44A9FD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</p:spPr>
            <p:txBody>
              <a:bodyPr/>
              <a:lstStyle/>
              <a:p>
                <a:r>
                  <a:rPr lang="en-US" sz="2000" dirty="0"/>
                  <a:t>For SC magnet protection, the capacitors (or capacitor banks) are first specified to store enough energy to drive the coils normal (as predicted by quench simulations)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Simple example: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kJ</m:t>
                    </m:r>
                  </m:oMath>
                </a14:m>
                <a:r>
                  <a:rPr lang="en-US" sz="2000" dirty="0"/>
                  <a:t> is needed over 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000" dirty="0"/>
                  <a:t> pulse duration. Capacitors with 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500 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charge rating are used (to get a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250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pulse), and the PFN will consist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000" dirty="0"/>
                  <a:t> cells</a:t>
                </a:r>
              </a:p>
              <a:p>
                <a:pPr lvl="1"/>
                <a:r>
                  <a:rPr lang="en-US" sz="1600" dirty="0"/>
                  <a:t>Note: since the energy, pulse duration, and number cells have been specified, the ideal load impedance will be </a:t>
                </a:r>
                <a:r>
                  <a:rPr lang="en-US" sz="1600" i="1" dirty="0"/>
                  <a:t>calculated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B64451A1-5393-989F-2377-FB8ACD44A9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  <a:blipFill>
                <a:blip r:embed="rId2"/>
                <a:stretch>
                  <a:fillRect l="-457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58FABFC9-5D32-ED4D-1472-5BF218EDCE6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5396365"/>
                  </p:ext>
                </p:extLst>
              </p:nvPr>
            </p:nvGraphicFramePr>
            <p:xfrm>
              <a:off x="25400" y="3790951"/>
              <a:ext cx="4267199" cy="24568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85925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70697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1095539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284882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12440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160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mF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0.313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15.6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mH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73741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58FABFC9-5D32-ED4D-1472-5BF218EDCE6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5396365"/>
                  </p:ext>
                </p:extLst>
              </p:nvPr>
            </p:nvGraphicFramePr>
            <p:xfrm>
              <a:off x="25400" y="3790951"/>
              <a:ext cx="4267199" cy="24568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85925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70697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1095539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406" t="-108000" r="-199301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108000" r="-58333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108000" r="-3960" b="-6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406" t="-208000" r="-199301" b="-5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208000" r="-58333" b="-5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208000" r="-3960" b="-5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406" t="-301961" r="-199301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301961" r="-58333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301961" r="-3960" b="-41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406" t="-410000" r="-199301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410000" r="-58333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406" t="-510000" r="-199301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510000" r="-58333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510000" r="-3960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406" t="-610000" r="-199301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610000" r="-58333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610000" r="-3960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406" t="-710000" r="-199301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710000" r="-58333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710000" r="-3960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737411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E2584C-E67E-15AD-9474-A5E0260E8CD8}"/>
                  </a:ext>
                </a:extLst>
              </p:cNvPr>
              <p:cNvSpPr txBox="1"/>
              <p:nvPr/>
            </p:nvSpPr>
            <p:spPr>
              <a:xfrm>
                <a:off x="193675" y="3035133"/>
                <a:ext cx="3762664" cy="622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𝑁𝑍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𝑍𝑡</m:t>
                          </m:r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E2584C-E67E-15AD-9474-A5E0260E8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675" y="3035133"/>
                <a:ext cx="3762664" cy="6223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4BF3A5D-1B54-1E18-01C0-C664B84739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850" y="3035133"/>
            <a:ext cx="6969126" cy="376196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020EE3-9C40-6DCC-69F7-39BC851E1F9A}"/>
              </a:ext>
            </a:extLst>
          </p:cNvPr>
          <p:cNvCxnSpPr>
            <a:cxnSpLocks/>
          </p:cNvCxnSpPr>
          <p:nvPr/>
        </p:nvCxnSpPr>
        <p:spPr>
          <a:xfrm>
            <a:off x="5303520" y="3346308"/>
            <a:ext cx="0" cy="323737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12A0C2-69F6-E085-153C-B986254D13AA}"/>
              </a:ext>
            </a:extLst>
          </p:cNvPr>
          <p:cNvCxnSpPr>
            <a:cxnSpLocks/>
          </p:cNvCxnSpPr>
          <p:nvPr/>
        </p:nvCxnSpPr>
        <p:spPr>
          <a:xfrm>
            <a:off x="5656326" y="3346308"/>
            <a:ext cx="0" cy="323826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535DA6E-CAB4-388C-E870-0E11075596F5}"/>
              </a:ext>
            </a:extLst>
          </p:cNvPr>
          <p:cNvSpPr txBox="1"/>
          <p:nvPr/>
        </p:nvSpPr>
        <p:spPr>
          <a:xfrm>
            <a:off x="5021105" y="3013057"/>
            <a:ext cx="1142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~66 ms</a:t>
            </a:r>
          </a:p>
        </p:txBody>
      </p:sp>
    </p:spTree>
    <p:extLst>
      <p:ext uri="{BB962C8B-B14F-4D97-AF65-F5344CB8AC3E}">
        <p14:creationId xmlns:p14="http://schemas.microsoft.com/office/powerpoint/2010/main" val="293423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10F36B-69C6-E7AF-9FD7-5F2DE3002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F576D-D1A0-3296-13B6-32024A97F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Rayleigh Line PFN: Design Strategy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D9642B-38EA-B703-6C63-99008CE7F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586A33A-1097-14F4-131A-48EBC03F6F25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</p:spPr>
            <p:txBody>
              <a:bodyPr/>
              <a:lstStyle/>
              <a:p>
                <a:r>
                  <a:rPr lang="en-US" sz="2000" dirty="0"/>
                  <a:t>For SC magnet protection, the capacitors (or capacitor banks) are specified first to store enough energy to drive the coils normal (as predicted by quench simulations)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Simple example: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kJ</m:t>
                    </m:r>
                  </m:oMath>
                </a14:m>
                <a:r>
                  <a:rPr lang="en-US" sz="2000" dirty="0"/>
                  <a:t> is needed over 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000" dirty="0"/>
                  <a:t> pulse duration. Capacitors with 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500 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charge rating are used (to get a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250 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pulse), and the PFN will consist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000" dirty="0"/>
                  <a:t> cells</a:t>
                </a:r>
              </a:p>
              <a:p>
                <a:pPr lvl="1"/>
                <a:r>
                  <a:rPr lang="en-US" sz="1600" dirty="0"/>
                  <a:t>Note: since the energy, pulse duration, and number cells have been specified, the ideal load impedance will be </a:t>
                </a:r>
                <a:r>
                  <a:rPr lang="en-US" sz="1600" i="1" dirty="0"/>
                  <a:t>calculated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586A33A-1097-14F4-131A-48EBC03F6F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  <a:blipFill>
                <a:blip r:embed="rId2"/>
                <a:stretch>
                  <a:fillRect l="-457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F6F83D3-2DD2-BCB8-993C-49660DCEC267}"/>
                  </a:ext>
                </a:extLst>
              </p:cNvPr>
              <p:cNvSpPr txBox="1"/>
              <p:nvPr/>
            </p:nvSpPr>
            <p:spPr>
              <a:xfrm>
                <a:off x="193675" y="3035133"/>
                <a:ext cx="3762664" cy="622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𝑁𝑍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𝑍𝑡</m:t>
                          </m:r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F6F83D3-2DD2-BCB8-993C-49660DCEC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675" y="3035133"/>
                <a:ext cx="3762664" cy="622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8CE079E-B23E-140D-E950-E90F891509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9514" y="2994695"/>
            <a:ext cx="6990036" cy="38023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8D2607C-1FE3-2B65-C00B-A0C9B63B94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3082807"/>
                  </p:ext>
                </p:extLst>
              </p:nvPr>
            </p:nvGraphicFramePr>
            <p:xfrm>
              <a:off x="25400" y="3790951"/>
              <a:ext cx="4267199" cy="24568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85925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70697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1095539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284882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12440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160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mF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0.313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15.6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mH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73741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8D2607C-1FE3-2B65-C00B-A0C9B63B94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3082807"/>
                  </p:ext>
                </p:extLst>
              </p:nvPr>
            </p:nvGraphicFramePr>
            <p:xfrm>
              <a:off x="25400" y="3790951"/>
              <a:ext cx="4267199" cy="24568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85925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70697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1095539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4406" t="-108000" r="-199301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33889" t="-108000" r="-58333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5050" t="-108000" r="-3960" b="-6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4406" t="-208000" r="-199301" b="-5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33889" t="-208000" r="-58333" b="-5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5050" t="-208000" r="-3960" b="-5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4406" t="-301961" r="-199301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33889" t="-301961" r="-58333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5050" t="-301961" r="-3960" b="-41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4406" t="-410000" r="-199301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33889" t="-410000" r="-58333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4406" t="-510000" r="-199301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33889" t="-510000" r="-58333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5050" t="-510000" r="-3960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4406" t="-610000" r="-199301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33889" t="-610000" r="-58333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5050" t="-610000" r="-3960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4406" t="-710000" r="-199301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33889" t="-710000" r="-58333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5050" t="-710000" r="-3960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737411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28297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70747-CDC5-FFC8-AEBA-9C8C84799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567EF-05DD-2752-4FF8-D92B3951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Rayleigh Line PFN: Design Strategy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8876A-F5E2-495A-7B3F-23821E9AE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950232-0DD7-A249-09D6-F9AB0ADD7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9"/>
            <a:ext cx="11998325" cy="2081212"/>
          </a:xfrm>
        </p:spPr>
        <p:txBody>
          <a:bodyPr/>
          <a:lstStyle/>
          <a:p>
            <a:r>
              <a:rPr lang="en-US" sz="2000" dirty="0"/>
              <a:t>However, </a:t>
            </a:r>
            <a:r>
              <a:rPr lang="en-US" sz="2000" i="1" dirty="0"/>
              <a:t>real</a:t>
            </a:r>
            <a:r>
              <a:rPr lang="en-US" sz="2000" dirty="0"/>
              <a:t> inductors and capacitors have a non-zero resistance</a:t>
            </a:r>
          </a:p>
          <a:p>
            <a:pPr lvl="1"/>
            <a:r>
              <a:rPr lang="en-US" sz="1600" dirty="0"/>
              <a:t>Banks of capacitors in parallel typically have low net resistance and are ~negligible</a:t>
            </a:r>
          </a:p>
          <a:p>
            <a:pPr lvl="1"/>
            <a:r>
              <a:rPr lang="en-US" sz="1600" dirty="0"/>
              <a:t>Large inductors have significant resistance and change the behavior of the network (and reduce energy delivered to load)</a:t>
            </a:r>
          </a:p>
          <a:p>
            <a:pPr lvl="1"/>
            <a:r>
              <a:rPr lang="en-US" sz="1600" dirty="0"/>
              <a:t>Mutual inductance must also be considered (but is ignored here)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574862-2453-DBFC-977A-4E20E2740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7549" y="2239805"/>
            <a:ext cx="5899651" cy="36817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683932-9E74-8F0B-80AC-73D3E8CB8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"/>
          <a:stretch>
            <a:fillRect/>
          </a:stretch>
        </p:blipFill>
        <p:spPr>
          <a:xfrm>
            <a:off x="96838" y="2293467"/>
            <a:ext cx="5793874" cy="3615779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150320CB-FA9D-54C4-6944-FD7ACA530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960680"/>
              </p:ext>
            </p:extLst>
          </p:nvPr>
        </p:nvGraphicFramePr>
        <p:xfrm>
          <a:off x="6474083" y="5985606"/>
          <a:ext cx="2743069" cy="82296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636099">
                  <a:extLst>
                    <a:ext uri="{9D8B030D-6E8A-4147-A177-3AD203B41FA5}">
                      <a16:colId xmlns:a16="http://schemas.microsoft.com/office/drawing/2014/main" val="2764494927"/>
                    </a:ext>
                  </a:extLst>
                </a:gridCol>
                <a:gridCol w="658914">
                  <a:extLst>
                    <a:ext uri="{9D8B030D-6E8A-4147-A177-3AD203B41FA5}">
                      <a16:colId xmlns:a16="http://schemas.microsoft.com/office/drawing/2014/main" val="1398876847"/>
                    </a:ext>
                  </a:extLst>
                </a:gridCol>
                <a:gridCol w="448056">
                  <a:extLst>
                    <a:ext uri="{9D8B030D-6E8A-4147-A177-3AD203B41FA5}">
                      <a16:colId xmlns:a16="http://schemas.microsoft.com/office/drawing/2014/main" val="2797084488"/>
                    </a:ext>
                  </a:extLst>
                </a:gridCol>
              </a:tblGrid>
              <a:tr h="266986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8688035"/>
                  </a:ext>
                </a:extLst>
              </a:tr>
              <a:tr h="266986">
                <a:tc>
                  <a:txBody>
                    <a:bodyPr/>
                    <a:lstStyle/>
                    <a:p>
                      <a:r>
                        <a:rPr lang="en-US" sz="1200" dirty="0"/>
                        <a:t>Load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79.2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685452"/>
                  </a:ext>
                </a:extLst>
              </a:tr>
              <a:tr h="266986">
                <a:tc>
                  <a:txBody>
                    <a:bodyPr/>
                    <a:lstStyle/>
                    <a:p>
                      <a:r>
                        <a:rPr lang="en-US" sz="1200" dirty="0"/>
                        <a:t>Efficiency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79.2%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010389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88DBAAD-63D3-C052-3B00-27691121E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21107"/>
              </p:ext>
            </p:extLst>
          </p:nvPr>
        </p:nvGraphicFramePr>
        <p:xfrm>
          <a:off x="655451" y="5985606"/>
          <a:ext cx="2743069" cy="82296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636099">
                  <a:extLst>
                    <a:ext uri="{9D8B030D-6E8A-4147-A177-3AD203B41FA5}">
                      <a16:colId xmlns:a16="http://schemas.microsoft.com/office/drawing/2014/main" val="2764494927"/>
                    </a:ext>
                  </a:extLst>
                </a:gridCol>
                <a:gridCol w="658914">
                  <a:extLst>
                    <a:ext uri="{9D8B030D-6E8A-4147-A177-3AD203B41FA5}">
                      <a16:colId xmlns:a16="http://schemas.microsoft.com/office/drawing/2014/main" val="1398876847"/>
                    </a:ext>
                  </a:extLst>
                </a:gridCol>
                <a:gridCol w="448056">
                  <a:extLst>
                    <a:ext uri="{9D8B030D-6E8A-4147-A177-3AD203B41FA5}">
                      <a16:colId xmlns:a16="http://schemas.microsoft.com/office/drawing/2014/main" val="2797084488"/>
                    </a:ext>
                  </a:extLst>
                </a:gridCol>
              </a:tblGrid>
              <a:tr h="266986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8688035"/>
                  </a:ext>
                </a:extLst>
              </a:tr>
              <a:tr h="266986">
                <a:tc>
                  <a:txBody>
                    <a:bodyPr/>
                    <a:lstStyle/>
                    <a:p>
                      <a:r>
                        <a:rPr lang="en-US" sz="1200" dirty="0"/>
                        <a:t>Load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685452"/>
                  </a:ext>
                </a:extLst>
              </a:tr>
              <a:tr h="266986">
                <a:tc>
                  <a:txBody>
                    <a:bodyPr/>
                    <a:lstStyle/>
                    <a:p>
                      <a:r>
                        <a:rPr lang="en-US" sz="1200" dirty="0"/>
                        <a:t>Efficiency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010389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7E3D643-2CBF-7684-C3A5-72B004A20408}"/>
              </a:ext>
            </a:extLst>
          </p:cNvPr>
          <p:cNvSpPr txBox="1"/>
          <p:nvPr/>
        </p:nvSpPr>
        <p:spPr>
          <a:xfrm>
            <a:off x="-50659" y="2311280"/>
            <a:ext cx="200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Ideal Inductors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5D8AA9-71AF-DFEC-121F-94AC43104DB6}"/>
              </a:ext>
            </a:extLst>
          </p:cNvPr>
          <p:cNvSpPr txBox="1"/>
          <p:nvPr/>
        </p:nvSpPr>
        <p:spPr>
          <a:xfrm>
            <a:off x="5999162" y="2276381"/>
            <a:ext cx="200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Real Inductors</a:t>
            </a:r>
          </a:p>
        </p:txBody>
      </p:sp>
    </p:spTree>
    <p:extLst>
      <p:ext uri="{BB962C8B-B14F-4D97-AF65-F5344CB8AC3E}">
        <p14:creationId xmlns:p14="http://schemas.microsoft.com/office/powerpoint/2010/main" val="406560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D03AA-E8CA-E07F-4B06-AF5497218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Coil Series PFN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86A43E-974A-0C72-D4F0-97A4B395A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A21663-67B3-AE52-3F30-6BC5A05993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" y="1062038"/>
            <a:ext cx="7829550" cy="3262312"/>
          </a:xfrm>
        </p:spPr>
        <p:txBody>
          <a:bodyPr/>
          <a:lstStyle/>
          <a:p>
            <a:r>
              <a:rPr lang="en-US" sz="2000" dirty="0"/>
              <a:t>NHMFL has tested a series of REBCO pancake-wound coils</a:t>
            </a:r>
          </a:p>
          <a:p>
            <a:pPr lvl="1"/>
            <a:r>
              <a:rPr lang="en-US" sz="1800" dirty="0"/>
              <a:t>TC1, TC2, TC2b, TC2c, LSC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All used a quench heater based active protection system </a:t>
            </a:r>
            <a:r>
              <a:rPr lang="en-US" sz="1800" dirty="0">
                <a:solidFill>
                  <a:srgbClr val="FF0000"/>
                </a:solidFill>
              </a:rPr>
              <a:t>(see Dr. Dharmendra Shukla’s poster, July 5</a:t>
            </a:r>
            <a:r>
              <a:rPr lang="en-US" sz="1800" baseline="30000" dirty="0">
                <a:solidFill>
                  <a:srgbClr val="FF0000"/>
                </a:solidFill>
              </a:rPr>
              <a:t>th</a:t>
            </a:r>
            <a:r>
              <a:rPr lang="en-US" sz="1800" dirty="0">
                <a:solidFill>
                  <a:srgbClr val="FF0000"/>
                </a:solidFill>
              </a:rPr>
              <a:t> at 9:30 AM, Ensemble Ballroom!!!)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All used same PFN as the energy source for the protection system (at different charge voltages)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Mutual inductance between all inductors is also considered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PFN designed by Bertram Green, 2021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75379A-CC27-773A-7B80-533B033FE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707" y="4725072"/>
            <a:ext cx="10893593" cy="21270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952C946B-2FC9-35BC-4F0D-D451019157A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3470351"/>
                  </p:ext>
                </p:extLst>
              </p:nvPr>
            </p:nvGraphicFramePr>
            <p:xfrm>
              <a:off x="7829551" y="982159"/>
              <a:ext cx="4267199" cy="36760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3287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924202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 (Max)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~0.5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12440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 (Max)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88</m:t>
                              </m:r>
                            </m:oMath>
                          </a14:m>
                          <a:r>
                            <a:rPr lang="en-US" sz="14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mF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Total # Capacitors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40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626007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30.6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mH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Varies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1093295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Inductor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0332566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Cap. Bank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5.7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3310530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Misc.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Varies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02125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952C946B-2FC9-35BC-4F0D-D451019157A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3470351"/>
                  </p:ext>
                </p:extLst>
              </p:nvPr>
            </p:nvGraphicFramePr>
            <p:xfrm>
              <a:off x="7829551" y="982159"/>
              <a:ext cx="4267199" cy="36760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3287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924202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 (Max)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110000" r="-194697" b="-10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110000" r="-69079" b="-10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110000" r="-3960" b="-10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210000" r="-194697" b="-9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210000" r="-69079" b="-9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210000" r="-3960" b="-9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 (Max)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310000" r="-194697" b="-8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310000" r="-69079" b="-8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310000" r="-3960" b="-8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410000" r="-194697" b="-7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410000" r="-69079" b="-7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500000" r="-194697" b="-6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500000" r="-69079" b="-6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500000" r="-3960" b="-6078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Total # Capacitors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612000" r="-194697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612000" r="-69079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626007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712000" r="-194697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712000" r="-69079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712000" r="-3960" b="-4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812000" r="-194697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Varies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812000" r="-3960" b="-3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9109329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Inductor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912000" r="-194697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912000" r="-69079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912000" r="-3960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033256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Cap. Bank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1012000" r="-194697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5395" t="-1012000" r="-69079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1012000" r="-3960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331053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Misc.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0152" t="-1112000" r="-194697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Varies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1112000" r="-3960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2021250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3867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097B2-B191-4AAC-47AF-5D0058AD2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1F8BE-1EEE-F81A-4C4D-0207D1D56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Coil Series PFN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449F4F-3A61-CDC9-D173-F4EC37968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5F8A69-0D7B-B87E-2CC3-5EC524918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" y="1062038"/>
            <a:ext cx="7829550" cy="3262312"/>
          </a:xfrm>
        </p:spPr>
        <p:txBody>
          <a:bodyPr/>
          <a:lstStyle/>
          <a:p>
            <a:r>
              <a:rPr lang="en-US" sz="2000" dirty="0"/>
              <a:t>NHMFL has tested a series of REBCO pancake-wound coils</a:t>
            </a:r>
          </a:p>
          <a:p>
            <a:pPr lvl="1"/>
            <a:r>
              <a:rPr lang="en-US" sz="1800" dirty="0"/>
              <a:t>TC1, TC2, TC2b, TC2c, LSC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All used a quench heater based active protection system </a:t>
            </a:r>
            <a:r>
              <a:rPr lang="en-US" sz="1800" dirty="0">
                <a:solidFill>
                  <a:srgbClr val="FF0000"/>
                </a:solidFill>
              </a:rPr>
              <a:t>(see Dr. Dharmendra Shukla’s poster, July 5</a:t>
            </a:r>
            <a:r>
              <a:rPr lang="en-US" sz="1800" baseline="30000" dirty="0">
                <a:solidFill>
                  <a:srgbClr val="FF0000"/>
                </a:solidFill>
              </a:rPr>
              <a:t>th</a:t>
            </a:r>
            <a:r>
              <a:rPr lang="en-US" sz="1800" dirty="0">
                <a:solidFill>
                  <a:srgbClr val="FF0000"/>
                </a:solidFill>
              </a:rPr>
              <a:t> at 9:30 AM, Ensemble Ballroom!!!)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All used same PFN as the energy source for the protection system (at different charge voltages)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Mutual inductance between all inductors is also considered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PFN designed by Bertram Green, 2021</a:t>
            </a:r>
          </a:p>
          <a:p>
            <a:pPr lvl="1"/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7AF1CD-E922-A2DF-9673-BA56E2B52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275" y="4986529"/>
            <a:ext cx="8844205" cy="1726892"/>
          </a:xfrm>
          <a:prstGeom prst="rect">
            <a:avLst/>
          </a:prstGeom>
        </p:spPr>
      </p:pic>
      <p:pic>
        <p:nvPicPr>
          <p:cNvPr id="8" name="Picture 7" descr="A large metal rack with copper coils&#10;&#10;AI-generated content may be incorrect.">
            <a:extLst>
              <a:ext uri="{FF2B5EF4-FFF2-40B4-BE49-F238E27FC236}">
                <a16:creationId xmlns:a16="http://schemas.microsoft.com/office/drawing/2014/main" id="{57B93DF1-8E78-41EF-9E19-0A21B7DB86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716" y="999165"/>
            <a:ext cx="2876048" cy="58513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CC238D-DDC5-298C-60E5-6BB465150E58}"/>
              </a:ext>
            </a:extLst>
          </p:cNvPr>
          <p:cNvSpPr txBox="1"/>
          <p:nvPr/>
        </p:nvSpPr>
        <p:spPr>
          <a:xfrm>
            <a:off x="7482666" y="4071935"/>
            <a:ext cx="114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Inductors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313F82-E3D3-D744-5F2B-A57A5535B6A2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8623006" y="4041442"/>
            <a:ext cx="1669310" cy="2151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E6D2547-A1CB-73E9-F900-57AFD78FC712}"/>
              </a:ext>
            </a:extLst>
          </p:cNvPr>
          <p:cNvSpPr txBox="1"/>
          <p:nvPr/>
        </p:nvSpPr>
        <p:spPr>
          <a:xfrm>
            <a:off x="7177482" y="3531927"/>
            <a:ext cx="1445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Cap. Banks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853DF2D-575B-B750-4CC9-23C478255D6D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8623006" y="3464178"/>
            <a:ext cx="1010092" cy="2524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29DDE58-F039-B1A8-B963-FDB221457017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8623006" y="3531927"/>
            <a:ext cx="2488017" cy="1846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508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47956-CE2D-16BB-C009-E0E5B0EC1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8C79C-5755-9CD0-EB25-8844EB56D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Coil Series PFN: Performance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DB5203-F54A-5167-B983-608252BC2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7CBE57C-3433-E89E-C075-A721640868F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492442"/>
              </a:xfrm>
            </p:spPr>
            <p:txBody>
              <a:bodyPr/>
              <a:lstStyle/>
              <a:p>
                <a:r>
                  <a:rPr lang="en-US" dirty="0"/>
                  <a:t>Room temperature testing 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=0.44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7CBE57C-3433-E89E-C075-A721640868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492442"/>
              </a:xfrm>
              <a:blipFill>
                <a:blip r:embed="rId2"/>
                <a:stretch>
                  <a:fillRect l="-915" t="-20988" b="-98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3C1AD01-3E43-72AF-69C8-657E33581A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65012" y="2138668"/>
            <a:ext cx="9061975" cy="455658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0AB26AE-3CB6-2B95-53F8-1C4B6DE918F5}"/>
              </a:ext>
            </a:extLst>
          </p:cNvPr>
          <p:cNvCxnSpPr>
            <a:cxnSpLocks/>
          </p:cNvCxnSpPr>
          <p:nvPr/>
        </p:nvCxnSpPr>
        <p:spPr>
          <a:xfrm>
            <a:off x="2207895" y="2698608"/>
            <a:ext cx="0" cy="345454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1AC057-9357-0C8A-CC4A-6700FBF31AE4}"/>
              </a:ext>
            </a:extLst>
          </p:cNvPr>
          <p:cNvCxnSpPr>
            <a:cxnSpLocks/>
          </p:cNvCxnSpPr>
          <p:nvPr/>
        </p:nvCxnSpPr>
        <p:spPr>
          <a:xfrm>
            <a:off x="2494026" y="2698608"/>
            <a:ext cx="0" cy="345454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F4D41EA-9AEF-03D3-DF4B-8E8B42E8D9E5}"/>
              </a:ext>
            </a:extLst>
          </p:cNvPr>
          <p:cNvSpPr txBox="1"/>
          <p:nvPr/>
        </p:nvSpPr>
        <p:spPr>
          <a:xfrm>
            <a:off x="1925480" y="2365357"/>
            <a:ext cx="1142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~60 ms</a:t>
            </a:r>
          </a:p>
        </p:txBody>
      </p:sp>
    </p:spTree>
    <p:extLst>
      <p:ext uri="{BB962C8B-B14F-4D97-AF65-F5344CB8AC3E}">
        <p14:creationId xmlns:p14="http://schemas.microsoft.com/office/powerpoint/2010/main" val="192778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41F47-A474-144D-7A1C-FB41CDBD7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638AC-AF7B-FF30-E659-BABA790A3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Coil Series PFN: Performance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35B9C6-36F1-A9EB-5C02-28E347527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2881F54-4ECE-B0C8-8CFF-E3AABDED6802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492442"/>
              </a:xfrm>
            </p:spPr>
            <p:txBody>
              <a:bodyPr/>
              <a:lstStyle/>
              <a:p>
                <a:r>
                  <a:rPr lang="en-US" dirty="0"/>
                  <a:t>Use in LSC protection system (</a:t>
                </a:r>
                <a:r>
                  <a:rPr lang="en-US" dirty="0" err="1"/>
                  <a:t>LHe</a:t>
                </a:r>
                <a:r>
                  <a:rPr lang="en-US" dirty="0"/>
                  <a:t> Temperature)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=0.54 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32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2881F54-4ECE-B0C8-8CFF-E3AABDED68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492442"/>
              </a:xfrm>
              <a:blipFill>
                <a:blip r:embed="rId2"/>
                <a:stretch>
                  <a:fillRect l="-915" t="-20988" b="-98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CF21E269-580D-761D-C700-3B7E6F7545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5306" y="2217800"/>
            <a:ext cx="5948324" cy="41343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FDB7CF-7CB5-77B7-B0D8-D7B1DD661A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187601" y="2217800"/>
            <a:ext cx="5944293" cy="413436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02D558-BF77-CDD4-FF61-9FB6BE60A18B}"/>
              </a:ext>
            </a:extLst>
          </p:cNvPr>
          <p:cNvCxnSpPr>
            <a:cxnSpLocks/>
          </p:cNvCxnSpPr>
          <p:nvPr/>
        </p:nvCxnSpPr>
        <p:spPr>
          <a:xfrm>
            <a:off x="6703695" y="2708133"/>
            <a:ext cx="0" cy="316879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440B006-037E-E5FB-9AE1-8B4E1AB4D013}"/>
              </a:ext>
            </a:extLst>
          </p:cNvPr>
          <p:cNvCxnSpPr>
            <a:cxnSpLocks/>
          </p:cNvCxnSpPr>
          <p:nvPr/>
        </p:nvCxnSpPr>
        <p:spPr>
          <a:xfrm>
            <a:off x="6885051" y="2708133"/>
            <a:ext cx="0" cy="316879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5BB473C-F2CC-326D-37F6-4FD08FF7FF33}"/>
              </a:ext>
            </a:extLst>
          </p:cNvPr>
          <p:cNvSpPr txBox="1"/>
          <p:nvPr/>
        </p:nvSpPr>
        <p:spPr>
          <a:xfrm>
            <a:off x="6421280" y="2374882"/>
            <a:ext cx="1142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~53 ms</a:t>
            </a:r>
          </a:p>
        </p:txBody>
      </p:sp>
    </p:spTree>
    <p:extLst>
      <p:ext uri="{BB962C8B-B14F-4D97-AF65-F5344CB8AC3E}">
        <p14:creationId xmlns:p14="http://schemas.microsoft.com/office/powerpoint/2010/main" val="62500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293BC-D684-54A1-2AF6-254C2884D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PFN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E167B9-2984-4A75-52DC-9C0B31DD8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88A42-3129-496A-5499-6D4A7048FC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9"/>
            <a:ext cx="11998325" cy="2110930"/>
          </a:xfrm>
        </p:spPr>
        <p:txBody>
          <a:bodyPr/>
          <a:lstStyle/>
          <a:p>
            <a:r>
              <a:rPr lang="en-US" dirty="0"/>
              <a:t>Modifications to the PFN have been proposed for future tests and designs…</a:t>
            </a:r>
          </a:p>
          <a:p>
            <a:pPr lvl="1"/>
            <a:r>
              <a:rPr lang="en-US" dirty="0"/>
              <a:t>Removing the L1 inductor significantly reduces the rise time of the PFN</a:t>
            </a:r>
          </a:p>
          <a:p>
            <a:pPr lvl="2"/>
            <a:r>
              <a:rPr lang="en-US" dirty="0"/>
              <a:t>C1 becomes the first stage of the PFN and is no longer delayed by L1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Comes with a trade-off, the pulse will have a large initial spike in voltage/current</a:t>
            </a:r>
          </a:p>
          <a:p>
            <a:pPr lvl="2"/>
            <a:r>
              <a:rPr lang="en-US" dirty="0"/>
              <a:t>This can be okay! A square pulse is not </a:t>
            </a:r>
            <a:r>
              <a:rPr lang="en-US" i="1" dirty="0"/>
              <a:t>necessary</a:t>
            </a:r>
            <a:r>
              <a:rPr lang="en-US" dirty="0"/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563B2-4F51-2D2A-6142-ABC6A5587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707" y="4558184"/>
            <a:ext cx="11683258" cy="228123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766426D-4ECE-011D-C5B7-23BA321D19B9}"/>
              </a:ext>
            </a:extLst>
          </p:cNvPr>
          <p:cNvCxnSpPr>
            <a:cxnSpLocks/>
          </p:cNvCxnSpPr>
          <p:nvPr/>
        </p:nvCxnSpPr>
        <p:spPr>
          <a:xfrm>
            <a:off x="9308592" y="4873752"/>
            <a:ext cx="566928" cy="5292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6A58320-86AE-55E2-2732-86376C535884}"/>
              </a:ext>
            </a:extLst>
          </p:cNvPr>
          <p:cNvCxnSpPr>
            <a:cxnSpLocks/>
          </p:cNvCxnSpPr>
          <p:nvPr/>
        </p:nvCxnSpPr>
        <p:spPr>
          <a:xfrm flipV="1">
            <a:off x="9308592" y="4862678"/>
            <a:ext cx="566928" cy="5403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05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F5626-44A1-A7C7-057C-20514AA8A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PFN: Performance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7A4FB1-6A28-7870-52BA-98B7EE261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2A6774B-5F25-91A9-D380-66B06689581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r>
                  <a:rPr lang="en-US" dirty="0"/>
                  <a:t>Room temperature testing 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=0.515 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 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2A6774B-5F25-91A9-D380-66B0668958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2"/>
                <a:stretch>
                  <a:fillRect l="-915" t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4">
            <a:extLst>
              <a:ext uri="{FF2B5EF4-FFF2-40B4-BE49-F238E27FC236}">
                <a16:creationId xmlns:a16="http://schemas.microsoft.com/office/drawing/2014/main" id="{721BB402-A941-E7CD-278F-6482DBAB5B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65013" y="2145068"/>
            <a:ext cx="9061973" cy="454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7EF6A-9D7B-C042-F459-42A8D36BE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D2ED3D-92F8-CA9F-C6D4-8666601C0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2D94F7-C8E5-3FA2-836E-A2C99160AE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6680200" cy="5671127"/>
          </a:xfrm>
        </p:spPr>
        <p:txBody>
          <a:bodyPr/>
          <a:lstStyle/>
          <a:p>
            <a:r>
              <a:rPr lang="en-US" dirty="0"/>
              <a:t>Quench protection strategies for SC magnets:</a:t>
            </a:r>
          </a:p>
          <a:p>
            <a:pPr lvl="1"/>
            <a:r>
              <a:rPr lang="en-US" dirty="0"/>
              <a:t>Active Protection (inserting energy into magnet to actively drive volumetric quench)</a:t>
            </a:r>
          </a:p>
          <a:p>
            <a:pPr lvl="2"/>
            <a:r>
              <a:rPr lang="en-US" dirty="0"/>
              <a:t>Quench Heaters</a:t>
            </a:r>
          </a:p>
          <a:p>
            <a:pPr lvl="2"/>
            <a:r>
              <a:rPr lang="en-US" dirty="0"/>
              <a:t>CLIQ / FLIQ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DA900E-C12B-1F51-4C56-281B390EA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428" y="1304420"/>
            <a:ext cx="3064930" cy="4753480"/>
          </a:xfrm>
          <a:prstGeom prst="rect">
            <a:avLst/>
          </a:prstGeom>
        </p:spPr>
      </p:pic>
      <p:pic>
        <p:nvPicPr>
          <p:cNvPr id="12" name="Picture 11" descr="A fire on a black background&#10;&#10;AI-generated content may be incorrect.">
            <a:extLst>
              <a:ext uri="{FF2B5EF4-FFF2-40B4-BE49-F238E27FC236}">
                <a16:creationId xmlns:a16="http://schemas.microsoft.com/office/drawing/2014/main" id="{966E3459-243C-83CE-CF32-D7A954763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2051" y="5204643"/>
            <a:ext cx="862307" cy="106699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A36063-552E-CA03-E3E3-B77DC5B23D05}"/>
              </a:ext>
            </a:extLst>
          </p:cNvPr>
          <p:cNvCxnSpPr>
            <a:cxnSpLocks/>
          </p:cNvCxnSpPr>
          <p:nvPr/>
        </p:nvCxnSpPr>
        <p:spPr>
          <a:xfrm flipV="1">
            <a:off x="9525000" y="2476500"/>
            <a:ext cx="381000" cy="105727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F2C4E7A-D1DE-1415-F152-6C276C95CBAA}"/>
              </a:ext>
            </a:extLst>
          </p:cNvPr>
          <p:cNvCxnSpPr/>
          <p:nvPr/>
        </p:nvCxnSpPr>
        <p:spPr>
          <a:xfrm>
            <a:off x="3124200" y="2819400"/>
            <a:ext cx="6324600" cy="26384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EE9639A-996A-FF5D-C2F4-2F07B4A85AFC}"/>
              </a:ext>
            </a:extLst>
          </p:cNvPr>
          <p:cNvSpPr/>
          <p:nvPr/>
        </p:nvSpPr>
        <p:spPr>
          <a:xfrm>
            <a:off x="9124950" y="2352676"/>
            <a:ext cx="1114425" cy="3105150"/>
          </a:xfrm>
          <a:prstGeom prst="rect">
            <a:avLst/>
          </a:prstGeom>
          <a:noFill/>
          <a:ln w="381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FCCBB1-09D3-29DD-E260-1F520A593D42}"/>
              </a:ext>
            </a:extLst>
          </p:cNvPr>
          <p:cNvSpPr txBox="1"/>
          <p:nvPr/>
        </p:nvSpPr>
        <p:spPr>
          <a:xfrm rot="16200000">
            <a:off x="8248732" y="3482129"/>
            <a:ext cx="1323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 Magnet</a:t>
            </a:r>
          </a:p>
        </p:txBody>
      </p:sp>
    </p:spTree>
    <p:extLst>
      <p:ext uri="{BB962C8B-B14F-4D97-AF65-F5344CB8AC3E}">
        <p14:creationId xmlns:p14="http://schemas.microsoft.com/office/powerpoint/2010/main" val="172814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E5F53-E09C-9F6A-C78E-8BD5E8F9D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With/Without L1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C09549-500D-69AE-ECCF-8D709D4E4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FD92C0-0D31-6E1A-0E27-0EA66D6E3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736"/>
            <a:ext cx="5415118" cy="43335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DBF165-7AC8-C6E7-0ACB-5C0D96F5C0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415118" y="1676736"/>
            <a:ext cx="5414107" cy="43335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4206E9-3C38-6A53-ECD3-A1E5BFA8D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4625" y="2314419"/>
            <a:ext cx="1274153" cy="286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91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92412-2326-7427-7B6A-EFF43FF0E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D04AE-7D8F-265E-E4CF-745C6FBCF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to Scaling-Up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D3C712-070C-37E6-EDDF-F43AD6E83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D32FC2BD-7E70-3F24-84AA-946BD30F2BF6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</p:spPr>
            <p:txBody>
              <a:bodyPr/>
              <a:lstStyle/>
              <a:p>
                <a:r>
                  <a:rPr lang="en-US" sz="2400" dirty="0"/>
                  <a:t>The simple example from before did not consider </a:t>
                </a:r>
                <a:r>
                  <a:rPr lang="en-US" sz="2400" i="1" dirty="0"/>
                  <a:t>real</a:t>
                </a:r>
                <a:r>
                  <a:rPr lang="en-US" sz="2400" dirty="0"/>
                  <a:t> inductors…consider the following</a:t>
                </a: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kJ</m:t>
                    </m:r>
                  </m:oMath>
                </a14:m>
                <a:r>
                  <a:rPr lang="en-US" sz="2400" dirty="0"/>
                  <a:t> must be delivered </a:t>
                </a:r>
                <a:r>
                  <a:rPr lang="en-US" sz="2400" i="1" dirty="0"/>
                  <a:t>to the heaters </a:t>
                </a:r>
                <a:r>
                  <a:rPr lang="en-US" sz="2400" dirty="0"/>
                  <a:t>within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400" dirty="0"/>
                  <a:t> using real inductors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D32FC2BD-7E70-3F24-84AA-946BD30F2B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  <a:blipFill>
                <a:blip r:embed="rId2"/>
                <a:stretch>
                  <a:fillRect l="-711" t="-3801" r="-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389D856-5F29-70E9-14CC-59A161A0857B}"/>
                  </a:ext>
                </a:extLst>
              </p:cNvPr>
              <p:cNvSpPr txBox="1"/>
              <p:nvPr/>
            </p:nvSpPr>
            <p:spPr>
              <a:xfrm>
                <a:off x="53975" y="5535586"/>
                <a:ext cx="3762664" cy="622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𝑁𝑍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𝑍𝑡</m:t>
                          </m:r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389D856-5F29-70E9-14CC-59A161A085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75" y="5535586"/>
                <a:ext cx="3762664" cy="622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BADFBC35-5EF3-D4C9-908B-12CB97D97A1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3975" y="2003715"/>
              <a:ext cx="4267199" cy="33712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3287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924202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150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~0.4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12440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No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L</m:t>
                                    </m:r>
                                  </m:e>
                                  <m:sub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mF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Total # Capacitors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108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302301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8.7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mH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1093295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Inductor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47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0332566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Cap. Bank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1.8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33105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BADFBC35-5EF3-D4C9-908B-12CB97D97A1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3975" y="2003715"/>
              <a:ext cx="4267199" cy="33712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3287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924202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108000" r="-195455" b="-9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108000" r="-69737" b="-9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108000" r="-4950" b="-9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208000" r="-195455" b="-8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208000" r="-69737" b="-8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208000" r="-4950" b="-8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308000" r="-195455" b="-7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308000" r="-69737" b="-7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308000" r="-4950" b="-7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408000" r="-195455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408000" r="-69737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498039" r="-195455" b="-5098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498039" r="-69737" b="-5098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498039" r="-4950" b="-5098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Total # Capacitors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610000" r="-195455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610000" r="-69737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302301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710000" r="-195455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710000" r="-69737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710000" r="-4950" b="-3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810000" r="-195455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810000" r="-69737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810000" r="-4950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9109329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Inductor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910000" r="-19545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910000" r="-69737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910000" r="-4950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033256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Cap. Bank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1010000" r="-195455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1010000" r="-69737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1010000" r="-4950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33105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43A69E89-6C42-EC1D-0495-214E6D9DB08A}"/>
              </a:ext>
            </a:extLst>
          </p:cNvPr>
          <p:cNvSpPr/>
          <p:nvPr/>
        </p:nvSpPr>
        <p:spPr>
          <a:xfrm>
            <a:off x="24083" y="4754284"/>
            <a:ext cx="4267199" cy="3296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8493D2-D688-C07D-1EA3-911F94C077A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953"/>
          <a:stretch>
            <a:fillRect/>
          </a:stretch>
        </p:blipFill>
        <p:spPr>
          <a:xfrm>
            <a:off x="4697140" y="1939698"/>
            <a:ext cx="6925219" cy="460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22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23BE1-CD33-47E1-7125-9E883BD5B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6120E-1737-E4A1-A241-494EC981E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to Scaling-Up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4A17B3-DDDF-07C7-0334-08C031D15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FC0147D-A3AB-C42F-337C-FF0C3480FB6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</p:spPr>
            <p:txBody>
              <a:bodyPr/>
              <a:lstStyle/>
              <a:p>
                <a:r>
                  <a:rPr lang="en-US" sz="2400" dirty="0"/>
                  <a:t>The simple example from before did not consider </a:t>
                </a:r>
                <a:r>
                  <a:rPr lang="en-US" sz="2400" i="1" dirty="0"/>
                  <a:t>real</a:t>
                </a:r>
                <a:r>
                  <a:rPr lang="en-US" sz="2400" dirty="0"/>
                  <a:t> inductors…consider the following</a:t>
                </a: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kJ</m:t>
                    </m:r>
                  </m:oMath>
                </a14:m>
                <a:r>
                  <a:rPr lang="en-US" sz="2400" dirty="0"/>
                  <a:t> must be delivered </a:t>
                </a:r>
                <a:r>
                  <a:rPr lang="en-US" sz="2400" i="1" dirty="0"/>
                  <a:t>to the heaters </a:t>
                </a:r>
                <a:r>
                  <a:rPr lang="en-US" sz="2400" dirty="0"/>
                  <a:t>within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400" dirty="0"/>
                  <a:t> using real inductors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FC0147D-A3AB-C42F-337C-FF0C3480FB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  <a:blipFill>
                <a:blip r:embed="rId2"/>
                <a:stretch>
                  <a:fillRect l="-711" t="-3801" r="-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1B2830-8AD3-C9E8-E2B2-553BBE55B682}"/>
                  </a:ext>
                </a:extLst>
              </p:cNvPr>
              <p:cNvSpPr txBox="1"/>
              <p:nvPr/>
            </p:nvSpPr>
            <p:spPr>
              <a:xfrm>
                <a:off x="53975" y="5535586"/>
                <a:ext cx="3762664" cy="622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𝑁𝑍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𝑍𝑡</m:t>
                          </m:r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1B2830-8AD3-C9E8-E2B2-553BBE55B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75" y="5535586"/>
                <a:ext cx="3762664" cy="622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F95A5099-4246-9105-DDCC-B83CC95952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398685"/>
                  </p:ext>
                </p:extLst>
              </p:nvPr>
            </p:nvGraphicFramePr>
            <p:xfrm>
              <a:off x="53975" y="2003715"/>
              <a:ext cx="4267199" cy="33712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3287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924202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150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~0.4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12440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No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L</m:t>
                                    </m:r>
                                  </m:e>
                                  <m:sub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mF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Total # Capacitors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108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302301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8.7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mH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1093295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Inductor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47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0332566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Cap. Bank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1.8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33105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F95A5099-4246-9105-DDCC-B83CC95952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398685"/>
                  </p:ext>
                </p:extLst>
              </p:nvPr>
            </p:nvGraphicFramePr>
            <p:xfrm>
              <a:off x="53975" y="2003715"/>
              <a:ext cx="4267199" cy="33712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3287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924202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Stored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108000" r="-195455" b="-9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108000" r="-69737" b="-9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108000" r="-4950" b="-9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208000" r="-195455" b="-8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208000" r="-69737" b="-8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208000" r="-4950" b="-8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308000" r="-195455" b="-7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308000" r="-69737" b="-7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308000" r="-4950" b="-7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408000" r="-195455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408000" r="-69737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498039" r="-195455" b="-5098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498039" r="-69737" b="-5098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498039" r="-4950" b="-5098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Total # Capacitors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610000" r="-195455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610000" r="-69737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302301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710000" r="-195455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710000" r="-69737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710000" r="-4950" b="-3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810000" r="-195455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810000" r="-69737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810000" r="-4950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9109329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Inductor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910000" r="-19545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910000" r="-69737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910000" r="-4950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033256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Cap. Bank Resistance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0152" t="-1010000" r="-195455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5395" t="-1010000" r="-69737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5050" t="-1010000" r="-4950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33105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36E0742D-AE17-252C-1883-3AF8C1AD18A3}"/>
              </a:ext>
            </a:extLst>
          </p:cNvPr>
          <p:cNvSpPr/>
          <p:nvPr/>
        </p:nvSpPr>
        <p:spPr>
          <a:xfrm>
            <a:off x="24083" y="4735996"/>
            <a:ext cx="4267199" cy="3296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C076E3-F8E3-70A7-4B58-EC9B12BC246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953"/>
          <a:stretch>
            <a:fillRect/>
          </a:stretch>
        </p:blipFill>
        <p:spPr>
          <a:xfrm>
            <a:off x="6187600" y="1881248"/>
            <a:ext cx="4731019" cy="3148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F52CD7E5-131C-E9BF-353D-673E9979BC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270202"/>
                  </p:ext>
                </p:extLst>
              </p:nvPr>
            </p:nvGraphicFramePr>
            <p:xfrm>
              <a:off x="5022688" y="5030041"/>
              <a:ext cx="4467594" cy="1590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2894">
                      <a:extLst>
                        <a:ext uri="{9D8B030D-6E8A-4147-A177-3AD203B41FA5}">
                          <a16:colId xmlns:a16="http://schemas.microsoft.com/office/drawing/2014/main" val="748109565"/>
                        </a:ext>
                      </a:extLst>
                    </a:gridCol>
                    <a:gridCol w="736600">
                      <a:extLst>
                        <a:ext uri="{9D8B030D-6E8A-4147-A177-3AD203B41FA5}">
                          <a16:colId xmlns:a16="http://schemas.microsoft.com/office/drawing/2014/main" val="621114020"/>
                        </a:ext>
                      </a:extLst>
                    </a:gridCol>
                    <a:gridCol w="698500">
                      <a:extLst>
                        <a:ext uri="{9D8B030D-6E8A-4147-A177-3AD203B41FA5}">
                          <a16:colId xmlns:a16="http://schemas.microsoft.com/office/drawing/2014/main" val="582705041"/>
                        </a:ext>
                      </a:extLst>
                    </a:gridCol>
                    <a:gridCol w="609600">
                      <a:extLst>
                        <a:ext uri="{9D8B030D-6E8A-4147-A177-3AD203B41FA5}">
                          <a16:colId xmlns:a16="http://schemas.microsoft.com/office/drawing/2014/main" val="312395773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Ideal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Real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295037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dirty="0"/>
                            <a:t>Energy delivered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0,0.5</m:t>
                                  </m:r>
                                </m:e>
                              </m: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147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707350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dirty="0"/>
                            <a:t>Efficiency in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0,0.5</m:t>
                                  </m:r>
                                </m:e>
                              </m: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98%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67%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059923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Energy 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150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402205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dirty="0"/>
                            <a:t>Efficiency 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100%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70%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3981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F52CD7E5-131C-E9BF-353D-673E9979BC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270202"/>
                  </p:ext>
                </p:extLst>
              </p:nvPr>
            </p:nvGraphicFramePr>
            <p:xfrm>
              <a:off x="5022688" y="5030041"/>
              <a:ext cx="4467594" cy="1590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2894">
                      <a:extLst>
                        <a:ext uri="{9D8B030D-6E8A-4147-A177-3AD203B41FA5}">
                          <a16:colId xmlns:a16="http://schemas.microsoft.com/office/drawing/2014/main" val="748109565"/>
                        </a:ext>
                      </a:extLst>
                    </a:gridCol>
                    <a:gridCol w="736600">
                      <a:extLst>
                        <a:ext uri="{9D8B030D-6E8A-4147-A177-3AD203B41FA5}">
                          <a16:colId xmlns:a16="http://schemas.microsoft.com/office/drawing/2014/main" val="621114020"/>
                        </a:ext>
                      </a:extLst>
                    </a:gridCol>
                    <a:gridCol w="698500">
                      <a:extLst>
                        <a:ext uri="{9D8B030D-6E8A-4147-A177-3AD203B41FA5}">
                          <a16:colId xmlns:a16="http://schemas.microsoft.com/office/drawing/2014/main" val="582705041"/>
                        </a:ext>
                      </a:extLst>
                    </a:gridCol>
                    <a:gridCol w="609600">
                      <a:extLst>
                        <a:ext uri="{9D8B030D-6E8A-4147-A177-3AD203B41FA5}">
                          <a16:colId xmlns:a16="http://schemas.microsoft.com/office/drawing/2014/main" val="312395773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Ideal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Real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2950373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51" t="-126000" r="-85427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9752" t="-126000" r="-180992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52174" t="-126000" r="-90435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35000" t="-126000" r="-4000" b="-3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1707350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51" t="-226000" r="-85427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9752" t="-226000" r="-180992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52174" t="-226000" r="-90435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059923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Energy 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9752" t="-326000" r="-180992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52174" t="-326000" r="-9043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35000" t="-326000" r="-4000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402205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dirty="0"/>
                            <a:t>Efficiency 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29752" t="-426000" r="-180992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52174" t="-426000" r="-90435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39817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F348CAD-EF3E-8BFE-CBE4-5EEC15577497}"/>
              </a:ext>
            </a:extLst>
          </p:cNvPr>
          <p:cNvSpPr txBox="1"/>
          <p:nvPr/>
        </p:nvSpPr>
        <p:spPr>
          <a:xfrm>
            <a:off x="9490282" y="5133975"/>
            <a:ext cx="2647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E2C6C"/>
                </a:solidFill>
              </a:rPr>
              <a:t>As the required energy increases, the efficiency decreases</a:t>
            </a:r>
          </a:p>
        </p:txBody>
      </p:sp>
    </p:spTree>
    <p:extLst>
      <p:ext uri="{BB962C8B-B14F-4D97-AF65-F5344CB8AC3E}">
        <p14:creationId xmlns:p14="http://schemas.microsoft.com/office/powerpoint/2010/main" val="3093110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D3DE6-3D0D-BC4D-A750-530415AA1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434E64-A885-FA94-AC28-F38E375A0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23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EFDB0-B6D7-8D82-6A8E-41D1026683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12192000" cy="5329237"/>
          </a:xfrm>
        </p:spPr>
        <p:txBody>
          <a:bodyPr/>
          <a:lstStyle/>
          <a:p>
            <a:r>
              <a:rPr lang="en-US" sz="2400" dirty="0"/>
              <a:t>General design strategies and considerations have been presented for a PFN energy source for active protection of SC magnets</a:t>
            </a:r>
          </a:p>
          <a:p>
            <a:endParaRPr lang="en-US" sz="2400" dirty="0"/>
          </a:p>
          <a:p>
            <a:r>
              <a:rPr lang="en-US" sz="2400" dirty="0"/>
              <a:t>A Rayleigh Line PFN has been constructed, tested, and used as the energy source for a quench heater based active protection system</a:t>
            </a:r>
          </a:p>
          <a:p>
            <a:endParaRPr lang="en-US" sz="2400" dirty="0"/>
          </a:p>
          <a:p>
            <a:r>
              <a:rPr lang="en-US" sz="2400" dirty="0"/>
              <a:t>Experimental performance of the PFN generally agrees well with simulation</a:t>
            </a:r>
          </a:p>
          <a:p>
            <a:endParaRPr lang="en-US" sz="2400" dirty="0"/>
          </a:p>
          <a:p>
            <a:r>
              <a:rPr lang="en-US" sz="2400" dirty="0"/>
              <a:t>A modified PFN with a purely capacitive first stage has been conceptualized and tested</a:t>
            </a:r>
          </a:p>
          <a:p>
            <a:pPr lvl="1"/>
            <a:r>
              <a:rPr lang="en-US" sz="2000" dirty="0"/>
              <a:t>The rise time of the modified PFN is nearly instant while preserving the ~square profile for the latter half of the pulse</a:t>
            </a:r>
          </a:p>
          <a:p>
            <a:pPr lvl="1"/>
            <a:endParaRPr lang="en-US" sz="2000" dirty="0"/>
          </a:p>
          <a:p>
            <a:r>
              <a:rPr lang="en-US" sz="2400" dirty="0"/>
              <a:t>Limitations to scaling up for applications requiring higher energies have been presented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59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A15DF6-40E0-BF82-01AB-4A018447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24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8A306C-2AC6-71B5-BA7A-438E9E5CC6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837" y="2071688"/>
            <a:ext cx="11998325" cy="2281237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/>
              <a:t>Thanks for your attention!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Questions/Comments?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0C48B4-FAF2-FAF7-2566-FA238634DADC}"/>
              </a:ext>
            </a:extLst>
          </p:cNvPr>
          <p:cNvSpPr txBox="1"/>
          <p:nvPr/>
        </p:nvSpPr>
        <p:spPr>
          <a:xfrm>
            <a:off x="0" y="6150114"/>
            <a:ext cx="12088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E2C6C"/>
                </a:solidFill>
              </a:rPr>
              <a:t>This work was performed at the National High Magnetic Field Laboratory, which is supported by National Science Foundation Cooperative Agreement No. DMR-2131790, DMR-2128556, and the State of Florida</a:t>
            </a:r>
          </a:p>
        </p:txBody>
      </p:sp>
    </p:spTree>
    <p:extLst>
      <p:ext uri="{BB962C8B-B14F-4D97-AF65-F5344CB8AC3E}">
        <p14:creationId xmlns:p14="http://schemas.microsoft.com/office/powerpoint/2010/main" val="27657431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2BF8B-EC0E-D94E-50E3-AABF68477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/ Attributions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CEE88A-E4F0-073C-6D99-2C9A1A035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F22D84-6F19-C89E-2B67-2A67415D64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12192000" cy="4131754"/>
          </a:xfrm>
        </p:spPr>
        <p:txBody>
          <a:bodyPr/>
          <a:lstStyle/>
          <a:p>
            <a:r>
              <a:rPr lang="en-US" dirty="0"/>
              <a:t>Images: https://www.vecteezy.com/free-png/fire, https://pngtree.com/freepng/wood-log-lumber-pile-cartoon_6955308.html</a:t>
            </a:r>
          </a:p>
          <a:p>
            <a:r>
              <a:rPr lang="en-US" dirty="0"/>
              <a:t>Circuits drawn using: circuitlab.com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844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4980C-BBF9-EC4D-EA60-9FC2E6467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Supplemental Material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A268FE-1CDE-4AF5-160C-D119D8E5D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3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0AED2-0321-989F-863A-0357739EF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Supp: What is a PFN?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A24044-94FF-3A04-9380-E20E8F7E9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31BD24-5600-BB88-9932-73792820F6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11998325" cy="4762690"/>
          </a:xfrm>
        </p:spPr>
        <p:txBody>
          <a:bodyPr/>
          <a:lstStyle/>
          <a:p>
            <a:pPr algn="just"/>
            <a:r>
              <a:rPr lang="en-US" dirty="0"/>
              <a:t>A pulse-forming network (PFN) is an electric circuit that accumulates electrical energy over a comparatively long time and then releases the stored energy in the form of a relatively square pulse of comparatively brief duration for various pulsed power applications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 PFN typically consists of a series of high-voltage energy-storage capacitors and inductors. These components are interconnected as a "ladder network" that behaves similarly to a length of transmission line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Pulse-forming network, </a:t>
            </a:r>
            <a:r>
              <a:rPr lang="en-US" i="1" dirty="0"/>
              <a:t>Wikipedia, </a:t>
            </a:r>
            <a:r>
              <a:rPr lang="en-US" dirty="0"/>
              <a:t>https://en.wikipedia.org/wiki/Pulse-forming_network</a:t>
            </a:r>
          </a:p>
        </p:txBody>
      </p:sp>
    </p:spTree>
    <p:extLst>
      <p:ext uri="{BB962C8B-B14F-4D97-AF65-F5344CB8AC3E}">
        <p14:creationId xmlns:p14="http://schemas.microsoft.com/office/powerpoint/2010/main" val="12604880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5FD6A-3D46-6256-EE05-DDD326822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Supp: Rayleigh Line PFN, No Diodes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08D850-2201-F362-C3A5-2736E935C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FBCA470D-E2D2-55E4-EEDB-CE38C1D468B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</p:spPr>
            <p:txBody>
              <a:bodyPr/>
              <a:lstStyle/>
              <a:p>
                <a:r>
                  <a:rPr lang="en-US" sz="2000" dirty="0"/>
                  <a:t>For SC magnet protection, the capacitors (or capacitor banks) are specified first to store enough energy to drive the coils normal (as predicted by quench simulations)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Simple example: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kJ</m:t>
                    </m:r>
                  </m:oMath>
                </a14:m>
                <a:r>
                  <a:rPr lang="en-US" sz="2000" dirty="0"/>
                  <a:t> is needed over 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000" dirty="0"/>
                  <a:t> pulse duration. Capacitors with 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500 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charge rating are used, and the PFN will consist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000" dirty="0"/>
                  <a:t> cells</a:t>
                </a:r>
              </a:p>
              <a:p>
                <a:pPr lvl="1"/>
                <a:r>
                  <a:rPr lang="en-US" sz="1600" dirty="0"/>
                  <a:t>*Note: since the energy, pulse duration, and number cells have been specified, the ideal load impedance will be </a:t>
                </a:r>
                <a:r>
                  <a:rPr lang="en-US" sz="1600" i="1" dirty="0"/>
                  <a:t>calculated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FBCA470D-E2D2-55E4-EEDB-CE38C1D468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9"/>
                <a:ext cx="11998325" cy="2081212"/>
              </a:xfrm>
              <a:blipFill>
                <a:blip r:embed="rId2"/>
                <a:stretch>
                  <a:fillRect l="-457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D7EF5B9B-BAD0-4B6D-61B6-E0B0FD191E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167540"/>
                  </p:ext>
                </p:extLst>
              </p:nvPr>
            </p:nvGraphicFramePr>
            <p:xfrm>
              <a:off x="0" y="3790951"/>
              <a:ext cx="4267199" cy="24568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85925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70697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1095539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2873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12440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160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mF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0.313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25775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15.6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mH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73741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D7EF5B9B-BAD0-4B6D-61B6-E0B0FD191E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167540"/>
                  </p:ext>
                </p:extLst>
              </p:nvPr>
            </p:nvGraphicFramePr>
            <p:xfrm>
              <a:off x="0" y="3790951"/>
              <a:ext cx="4267199" cy="24568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85925">
                      <a:extLst>
                        <a:ext uri="{9D8B030D-6E8A-4147-A177-3AD203B41FA5}">
                          <a16:colId xmlns:a16="http://schemas.microsoft.com/office/drawing/2014/main" val="2381952961"/>
                        </a:ext>
                      </a:extLst>
                    </a:gridCol>
                    <a:gridCol w="870697">
                      <a:extLst>
                        <a:ext uri="{9D8B030D-6E8A-4147-A177-3AD203B41FA5}">
                          <a16:colId xmlns:a16="http://schemas.microsoft.com/office/drawing/2014/main" val="3329051956"/>
                        </a:ext>
                      </a:extLst>
                    </a:gridCol>
                    <a:gridCol w="1095539">
                      <a:extLst>
                        <a:ext uri="{9D8B030D-6E8A-4147-A177-3AD203B41FA5}">
                          <a16:colId xmlns:a16="http://schemas.microsoft.com/office/drawing/2014/main" val="1942512352"/>
                        </a:ext>
                      </a:extLst>
                    </a:gridCol>
                    <a:gridCol w="615038">
                      <a:extLst>
                        <a:ext uri="{9D8B030D-6E8A-4147-A177-3AD203B41FA5}">
                          <a16:colId xmlns:a16="http://schemas.microsoft.com/office/drawing/2014/main" val="3778811886"/>
                        </a:ext>
                      </a:extLst>
                    </a:gridCol>
                  </a:tblGrid>
                  <a:tr h="32327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Symbol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Value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Unit</a:t>
                          </a:r>
                        </a:p>
                      </a:txBody>
                      <a:tcPr>
                        <a:solidFill>
                          <a:srgbClr val="2E2C6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9945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6479" t="-108000" r="-201408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108000" r="-58889" b="-6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108000" r="-4950" b="-6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53769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6479" t="-208000" r="-201408" b="-5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208000" r="-58889" b="-5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208000" r="-4950" b="-5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03899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Charge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6479" t="-301961" r="-201408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301961" r="-58889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301961" r="-4950" b="-41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20168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# Cells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6479" t="-410000" r="-201408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410000" r="-58889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404777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Capacitance/bank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6479" t="-510000" r="-201408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510000" r="-58889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510000" r="-4950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697664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Load Impedance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6479" t="-610000" r="-201408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610000" r="-58889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610000" r="-4950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963014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Inductance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6479" t="-710000" r="-201408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3889" t="-710000" r="-58889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5050" t="-710000" r="-4950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737411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736877-AE60-821E-8E5C-3CC162C604D1}"/>
                  </a:ext>
                </a:extLst>
              </p:cNvPr>
              <p:cNvSpPr txBox="1"/>
              <p:nvPr/>
            </p:nvSpPr>
            <p:spPr>
              <a:xfrm>
                <a:off x="193675" y="3035133"/>
                <a:ext cx="3762664" cy="622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𝑁𝑍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𝑍𝑡</m:t>
                          </m:r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736877-AE60-821E-8E5C-3CC162C60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675" y="3035133"/>
                <a:ext cx="3762664" cy="6223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2A6F721-71A7-E039-B230-1F914C5D69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6350" y="2974975"/>
            <a:ext cx="6921397" cy="375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541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6D6DB-AFE3-B62F-E811-6E4DA532C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Supp: Capacitors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2BB505-485D-7F04-FADD-88D41D8E6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FD5314-3831-03A2-D1F0-E0D025FDDB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3" r="2716"/>
          <a:stretch/>
        </p:blipFill>
        <p:spPr>
          <a:xfrm>
            <a:off x="0" y="1987559"/>
            <a:ext cx="10586304" cy="46803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433465-484A-851F-D02E-F0390DE522CB}"/>
                  </a:ext>
                </a:extLst>
              </p:cNvPr>
              <p:cNvSpPr txBox="1"/>
              <p:nvPr/>
            </p:nvSpPr>
            <p:spPr>
              <a:xfrm>
                <a:off x="123825" y="1152525"/>
                <a:ext cx="8572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2E2C6C"/>
                    </a:solidFill>
                  </a:rPr>
                  <a:t>Banks consist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E2C6C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>
                    <a:solidFill>
                      <a:srgbClr val="2E2C6C"/>
                    </a:solidFill>
                  </a:rPr>
                  <a:t> capacitors in parallel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2E2C6C"/>
                    </a:solidFill>
                  </a:rPr>
                  <a:t>Chosen capacitor model: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433465-484A-851F-D02E-F0390DE522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25" y="1152525"/>
                <a:ext cx="8572500" cy="646331"/>
              </a:xfrm>
              <a:prstGeom prst="rect">
                <a:avLst/>
              </a:prstGeom>
              <a:blipFill>
                <a:blip r:embed="rId3"/>
                <a:stretch>
                  <a:fillRect l="-426"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4759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55B93-B652-7310-7A58-E8D3DF996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8C68D32-A7F9-6A5C-F763-F0825FD9F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428" y="1304420"/>
            <a:ext cx="3064930" cy="47534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CB0E2E-E6E6-F9A2-EFDC-E83691B07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D1C279-02BF-4674-9062-B86540986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FF959-2F59-D290-0231-0EE3BEC741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6680200" cy="5671127"/>
          </a:xfrm>
        </p:spPr>
        <p:txBody>
          <a:bodyPr/>
          <a:lstStyle/>
          <a:p>
            <a:r>
              <a:rPr lang="en-US" dirty="0"/>
              <a:t>Quench protection strategies for SC magnets:</a:t>
            </a:r>
          </a:p>
          <a:p>
            <a:pPr lvl="1"/>
            <a:r>
              <a:rPr lang="en-US" dirty="0"/>
              <a:t>Active Protection (inserting energy into magnet to actively drive volumetric quench)</a:t>
            </a:r>
          </a:p>
          <a:p>
            <a:pPr lvl="2"/>
            <a:r>
              <a:rPr lang="en-US" dirty="0"/>
              <a:t>Quench Heaters</a:t>
            </a:r>
          </a:p>
          <a:p>
            <a:pPr lvl="2"/>
            <a:r>
              <a:rPr lang="en-US" dirty="0"/>
              <a:t>CLIQ / FLIQ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Passive Protection (removing energy from the magnet using passive electrical devices)</a:t>
            </a:r>
          </a:p>
          <a:p>
            <a:pPr lvl="2"/>
            <a:r>
              <a:rPr lang="en-US" dirty="0"/>
              <a:t>Dump Resistor(s)</a:t>
            </a:r>
          </a:p>
          <a:p>
            <a:pPr lvl="2"/>
            <a:r>
              <a:rPr lang="en-US" dirty="0"/>
              <a:t>Inductively Coupled Dump Coils / Quench Backs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734A95-4F4D-7919-D6E8-4E57E43193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5"/>
          <a:stretch>
            <a:fillRect/>
          </a:stretch>
        </p:blipFill>
        <p:spPr>
          <a:xfrm>
            <a:off x="7097688" y="1304925"/>
            <a:ext cx="4994860" cy="474345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0835AF-EC45-85A8-6DB0-E1875E6C4932}"/>
              </a:ext>
            </a:extLst>
          </p:cNvPr>
          <p:cNvCxnSpPr>
            <a:cxnSpLocks/>
          </p:cNvCxnSpPr>
          <p:nvPr/>
        </p:nvCxnSpPr>
        <p:spPr>
          <a:xfrm flipV="1">
            <a:off x="9525000" y="2476500"/>
            <a:ext cx="381000" cy="105727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7BE3F80-9BE0-6C80-40BA-D997E03047D4}"/>
              </a:ext>
            </a:extLst>
          </p:cNvPr>
          <p:cNvCxnSpPr>
            <a:cxnSpLocks/>
          </p:cNvCxnSpPr>
          <p:nvPr/>
        </p:nvCxnSpPr>
        <p:spPr>
          <a:xfrm flipV="1">
            <a:off x="3200400" y="3667125"/>
            <a:ext cx="8391525" cy="8667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7392D-BCD3-A932-89E9-78B0F60FB9D4}"/>
              </a:ext>
            </a:extLst>
          </p:cNvPr>
          <p:cNvSpPr/>
          <p:nvPr/>
        </p:nvSpPr>
        <p:spPr>
          <a:xfrm>
            <a:off x="9124950" y="2352676"/>
            <a:ext cx="1114425" cy="3105150"/>
          </a:xfrm>
          <a:prstGeom prst="rect">
            <a:avLst/>
          </a:prstGeom>
          <a:noFill/>
          <a:ln w="381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7A615A-FB9F-AB24-3CB2-174094CB1610}"/>
              </a:ext>
            </a:extLst>
          </p:cNvPr>
          <p:cNvSpPr txBox="1"/>
          <p:nvPr/>
        </p:nvSpPr>
        <p:spPr>
          <a:xfrm rot="16200000">
            <a:off x="8248732" y="3482129"/>
            <a:ext cx="1323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 Magnet</a:t>
            </a:r>
          </a:p>
        </p:txBody>
      </p:sp>
    </p:spTree>
    <p:extLst>
      <p:ext uri="{BB962C8B-B14F-4D97-AF65-F5344CB8AC3E}">
        <p14:creationId xmlns:p14="http://schemas.microsoft.com/office/powerpoint/2010/main" val="136460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489A2-20CF-9123-025D-3672E1973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BBB6D-EF25-21D3-4C1F-7943439B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Supp: Performance With/Without L1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D02449-1933-8A7F-9FF0-1D06B8BBD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5C6A8C-B645-3A9C-A3A4-720116498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5892" y="1539843"/>
            <a:ext cx="5775538" cy="4622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48287F-4FFA-A0FB-BE69-FC2AF7151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87601" y="1540177"/>
            <a:ext cx="5774698" cy="462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2740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91ADA-A357-9B7E-0C57-19ED1B59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Supp: With/Without Mutual 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A5B97-3321-E836-F2EB-17ECDAD3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6A1B9D-099B-28F2-68FD-D292ACB51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15523" y="1043294"/>
            <a:ext cx="5858509" cy="39141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10944D-E3F2-406D-84F1-608BF2909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3" y="1040453"/>
            <a:ext cx="5895976" cy="39249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F6E7A5C-964C-A7BE-24F4-D779E2F48A2B}"/>
                  </a:ext>
                </a:extLst>
              </p:cNvPr>
              <p:cNvSpPr txBox="1"/>
              <p:nvPr/>
            </p:nvSpPr>
            <p:spPr>
              <a:xfrm>
                <a:off x="1152235" y="5055142"/>
                <a:ext cx="4824243" cy="1407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4.91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1.11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0.38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0.17</m:t>
                                </m:r>
                              </m:e>
                            </m:mr>
                            <m:mr>
                              <m:e/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4.91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1.11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0.38</m:t>
                                </m:r>
                              </m:e>
                            </m:mr>
                            <m:mr>
                              <m:e/>
                              <m:e/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4.91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1.11</m:t>
                                </m:r>
                              </m:e>
                            </m:mr>
                            <m:mr>
                              <m:e/>
                              <m:e/>
                              <m:e/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4.91</m:t>
                                </m:r>
                              </m:e>
                            </m:mr>
                            <m:mr>
                              <m:e/>
                              <m:e/>
                              <m:e/>
                              <m:e/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mH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F6E7A5C-964C-A7BE-24F4-D779E2F48A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235" y="5055142"/>
                <a:ext cx="4824243" cy="14073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289C3A7-E3A9-429C-FA24-D8920C5F6803}"/>
                  </a:ext>
                </a:extLst>
              </p:cNvPr>
              <p:cNvSpPr txBox="1"/>
              <p:nvPr/>
            </p:nvSpPr>
            <p:spPr>
              <a:xfrm rot="1797040">
                <a:off x="2314115" y="5850916"/>
                <a:ext cx="1428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symm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289C3A7-E3A9-429C-FA24-D8920C5F68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97040">
                <a:off x="2314115" y="5850916"/>
                <a:ext cx="142875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92621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86B035-2C21-09CA-7A9E-2B8526456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68518-414D-3D6D-1780-F83FEFA99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Supp: Scalability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605FCD-080F-AED1-3AB3-6DF4F62A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32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A91CD85-429A-FBEF-0E17-89ECE269BF29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8"/>
                <a:ext cx="12192000" cy="4643437"/>
              </a:xfrm>
            </p:spPr>
            <p:txBody>
              <a:bodyPr/>
              <a:lstStyle/>
              <a:p>
                <a:r>
                  <a:rPr lang="en-US" dirty="0"/>
                  <a:t>Ideal* Rayleigh Line PFN: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𝑁𝑍</m:t>
                        </m:r>
                      </m:den>
                    </m:f>
                  </m:oMath>
                </a14:m>
                <a:r>
                  <a:rPr lang="en-US" dirty="0"/>
                  <a:t>     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𝑍𝑡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dirty="0"/>
                  <a:t>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For real inductors,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den>
                    </m:f>
                  </m:oMath>
                </a14:m>
                <a:r>
                  <a:rPr lang="en-US" sz="2400" dirty="0"/>
                  <a:t>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→ 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</m:rad>
                  </m:oMath>
                </a14:m>
                <a:endParaRPr lang="en-US" dirty="0"/>
              </a:p>
              <a:p>
                <a:r>
                  <a:rPr lang="en-US" dirty="0"/>
                  <a:t>Thus,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</m:rad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As energy increases, the ratio of inductor resistance to ideal load resistance increases. Thus, PFN efficiency decreases</a:t>
                </a:r>
              </a:p>
              <a:p>
                <a:r>
                  <a:rPr lang="en-US" dirty="0"/>
                  <a:t>Alternatively, increasing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/>
                  <a:t> reduces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but increases size and cost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A91CD85-429A-FBEF-0E17-89ECE269BF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8"/>
                <a:ext cx="12192000" cy="4643437"/>
              </a:xfrm>
              <a:blipFill>
                <a:blip r:embed="rId2"/>
                <a:stretch>
                  <a:fillRect l="-900" r="-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8096E0-BFFB-62A4-5A1B-1D1BA469CF05}"/>
                  </a:ext>
                </a:extLst>
              </p:cNvPr>
              <p:cNvSpPr txBox="1"/>
              <p:nvPr/>
            </p:nvSpPr>
            <p:spPr>
              <a:xfrm>
                <a:off x="85724" y="5867400"/>
                <a:ext cx="11325225" cy="10425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Courier New" panose="02070309020205020404" pitchFamily="49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𝐶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ideal capacitance,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𝐿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ideal inductance,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𝑍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load impedance (quench heater</a:t>
                </a:r>
                <a:r>
                  <a:rPr kumimoji="0" lang="en-US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network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Courier New" panose="02070309020205020404" pitchFamily="49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𝑁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# PFN Cells,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pulse duration,</a:t>
                </a:r>
                <a:r>
                  <a:rPr kumimoji="0" lang="en-US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𝑉</m:t>
                    </m:r>
                    <m:r>
                      <a:rPr kumimoji="0" lang="en-US" sz="1800" b="0" i="1" u="none" strike="noStrike" kern="1200" cap="none" spc="0" normalizeH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charge voltage (2x load</a:t>
                </a:r>
                <a:r>
                  <a:rPr kumimoji="0" lang="en-US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voltage)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C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Courier New" panose="02070309020205020404" pitchFamily="49" charset="0"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*Assumes capacitors and inductors have no resistance (or small resistance compared to load). Also assumes no mutual inductance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8096E0-BFFB-62A4-5A1B-1D1BA469CF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4" y="5867400"/>
                <a:ext cx="11325225" cy="1042593"/>
              </a:xfrm>
              <a:prstGeom prst="rect">
                <a:avLst/>
              </a:prstGeom>
              <a:blipFill>
                <a:blip r:embed="rId3"/>
                <a:stretch>
                  <a:fillRect l="-161" t="-5848" b="-4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753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1EBD57-6B21-FD92-239D-CA379D138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tack of logs on a black background&#10;&#10;AI-generated content may be incorrect.">
            <a:extLst>
              <a:ext uri="{FF2B5EF4-FFF2-40B4-BE49-F238E27FC236}">
                <a16:creationId xmlns:a16="http://schemas.microsoft.com/office/drawing/2014/main" id="{D4695402-2E31-71D5-C792-38668BF3B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369" y="3238877"/>
            <a:ext cx="1419226" cy="14192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B41B40-51CD-33E7-AED8-14CD27BD4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498D62-B2DB-9F64-12F7-49AEBDAA0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A5A37-98E4-2468-6CB8-17901B2703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6657685" cy="5671127"/>
          </a:xfrm>
        </p:spPr>
        <p:txBody>
          <a:bodyPr/>
          <a:lstStyle/>
          <a:p>
            <a:r>
              <a:rPr lang="en-US" dirty="0"/>
              <a:t>Quench protection strategies for SC magnets: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Active Protection</a:t>
            </a:r>
            <a:r>
              <a:rPr lang="en-US" dirty="0"/>
              <a:t> (inserting energy into magnet to actively drive volumetric quench)</a:t>
            </a:r>
          </a:p>
          <a:p>
            <a:pPr lvl="2"/>
            <a:r>
              <a:rPr lang="en-US" dirty="0"/>
              <a:t>Quench Heaters</a:t>
            </a:r>
          </a:p>
          <a:p>
            <a:pPr lvl="2"/>
            <a:r>
              <a:rPr lang="en-US" dirty="0"/>
              <a:t>CLIQ / FLIQ 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Passive Protection (removing energy from the magnet using passive electrical devices)</a:t>
            </a:r>
          </a:p>
          <a:p>
            <a:pPr lvl="2"/>
            <a:r>
              <a:rPr lang="en-US" dirty="0"/>
              <a:t>Dump Resistor(s)</a:t>
            </a:r>
          </a:p>
          <a:p>
            <a:pPr lvl="2"/>
            <a:r>
              <a:rPr lang="en-US" dirty="0"/>
              <a:t>Inductively Coupled Dump Coils / Quench Backs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61885A-3CEA-9D81-37C3-C06316A2417C}"/>
              </a:ext>
            </a:extLst>
          </p:cNvPr>
          <p:cNvSpPr txBox="1"/>
          <p:nvPr/>
        </p:nvSpPr>
        <p:spPr>
          <a:xfrm>
            <a:off x="6657685" y="1876425"/>
            <a:ext cx="5993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2E2C6C"/>
                </a:solidFill>
              </a:rPr>
              <a:t>Key question for active protection strategies:</a:t>
            </a:r>
          </a:p>
          <a:p>
            <a:pPr algn="ctr"/>
            <a:r>
              <a:rPr lang="en-US" sz="2000" i="1" dirty="0">
                <a:solidFill>
                  <a:srgbClr val="2E2C6C"/>
                </a:solidFill>
              </a:rPr>
              <a:t>What is the energy source?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1C01077-5CB3-FF9C-B5E7-BF190F958602}"/>
              </a:ext>
            </a:extLst>
          </p:cNvPr>
          <p:cNvCxnSpPr>
            <a:cxnSpLocks/>
          </p:cNvCxnSpPr>
          <p:nvPr/>
        </p:nvCxnSpPr>
        <p:spPr>
          <a:xfrm>
            <a:off x="5905500" y="2085975"/>
            <a:ext cx="124341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fire on a black background&#10;&#10;AI-generated content may be incorrect.">
            <a:extLst>
              <a:ext uri="{FF2B5EF4-FFF2-40B4-BE49-F238E27FC236}">
                <a16:creationId xmlns:a16="http://schemas.microsoft.com/office/drawing/2014/main" id="{7A5DB202-5B57-0CC5-A1CC-B53BAC23E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402" y="2705379"/>
            <a:ext cx="862307" cy="1066992"/>
          </a:xfrm>
          <a:prstGeom prst="rect">
            <a:avLst/>
          </a:prstGeom>
        </p:spPr>
      </p:pic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591E66B7-0455-0C9D-9E09-04C7EE0B0098}"/>
              </a:ext>
            </a:extLst>
          </p:cNvPr>
          <p:cNvCxnSpPr>
            <a:cxnSpLocks/>
            <a:endCxn id="12" idx="3"/>
          </p:cNvCxnSpPr>
          <p:nvPr/>
        </p:nvCxnSpPr>
        <p:spPr>
          <a:xfrm rot="5400000">
            <a:off x="9995587" y="2990322"/>
            <a:ext cx="1364177" cy="552159"/>
          </a:xfrm>
          <a:prstGeom prst="curved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588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D51E2-76C6-0E6F-4E0A-5B35255AA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C6E2C-50FE-3B32-5411-5F1E7E010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Energy 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54459A-B5C9-1C16-8D7C-9C1ABB5C6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868C0-9252-0642-FD67-EB6114535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11998325" cy="5671127"/>
          </a:xfrm>
        </p:spPr>
        <p:txBody>
          <a:bodyPr/>
          <a:lstStyle/>
          <a:p>
            <a:r>
              <a:rPr lang="en-US" dirty="0"/>
              <a:t>Typical energy sources for active quench protection systems:</a:t>
            </a:r>
          </a:p>
        </p:txBody>
      </p:sp>
    </p:spTree>
    <p:extLst>
      <p:ext uri="{BB962C8B-B14F-4D97-AF65-F5344CB8AC3E}">
        <p14:creationId xmlns:p14="http://schemas.microsoft.com/office/powerpoint/2010/main" val="3404939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7097C-4584-F1E7-0632-D3E3D4899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Energy 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79D110-690C-175F-A744-BEDF89422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0FF9E-8CF6-8DFC-5B5C-A45844ECC4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11998325" cy="5671127"/>
          </a:xfrm>
        </p:spPr>
        <p:txBody>
          <a:bodyPr/>
          <a:lstStyle/>
          <a:p>
            <a:r>
              <a:rPr lang="en-US" dirty="0"/>
              <a:t>Typical energy sources for active quench protection systems:</a:t>
            </a:r>
          </a:p>
          <a:p>
            <a:pPr lvl="1"/>
            <a:r>
              <a:rPr lang="en-US" sz="2000" dirty="0"/>
              <a:t>Capacitor banks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deliver energy very quickly, ~instant rise time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only charged when in use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exponential voltage/current decay profile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large initial voltage/current</a:t>
            </a:r>
          </a:p>
        </p:txBody>
      </p:sp>
      <p:pic>
        <p:nvPicPr>
          <p:cNvPr id="10" name="Picture 9" descr="A group of black cylinders with copper wires&#10;&#10;AI-generated content may be incorrect.">
            <a:extLst>
              <a:ext uri="{FF2B5EF4-FFF2-40B4-BE49-F238E27FC236}">
                <a16:creationId xmlns:a16="http://schemas.microsoft.com/office/drawing/2014/main" id="{9F2D211C-1A71-99F3-394C-3AC69ABA7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11"/>
          <a:stretch>
            <a:fillRect/>
          </a:stretch>
        </p:blipFill>
        <p:spPr>
          <a:xfrm>
            <a:off x="6236888" y="2536742"/>
            <a:ext cx="5955112" cy="33001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B09BA7-E590-D6A1-D911-C7ADFB5303E9}"/>
              </a:ext>
            </a:extLst>
          </p:cNvPr>
          <p:cNvSpPr txBox="1"/>
          <p:nvPr/>
        </p:nvSpPr>
        <p:spPr>
          <a:xfrm>
            <a:off x="6236888" y="5949989"/>
            <a:ext cx="414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Bank of 4 capacitors in parallel</a:t>
            </a:r>
          </a:p>
        </p:txBody>
      </p:sp>
    </p:spTree>
    <p:extLst>
      <p:ext uri="{BB962C8B-B14F-4D97-AF65-F5344CB8AC3E}">
        <p14:creationId xmlns:p14="http://schemas.microsoft.com/office/powerpoint/2010/main" val="1928829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11CCF-3AAE-A994-2F20-333FF8C07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D2530-CEE1-1504-E18E-8028B7145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Energy 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16D1DC-382F-DE14-8EAA-19C7DC8EB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5F5445-7872-F9AE-473D-7741288AF8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11998325" cy="5671127"/>
          </a:xfrm>
        </p:spPr>
        <p:txBody>
          <a:bodyPr/>
          <a:lstStyle/>
          <a:p>
            <a:r>
              <a:rPr lang="en-US" dirty="0"/>
              <a:t>Typical energy sources for active quench protection systems:</a:t>
            </a:r>
          </a:p>
          <a:p>
            <a:pPr lvl="1"/>
            <a:r>
              <a:rPr lang="en-US" sz="2000" dirty="0"/>
              <a:t>Capacitor banks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deliver energy very quickly, ~instant rise time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only charged when in use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exponential voltage/current decay profile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large initial voltage/current</a:t>
            </a:r>
          </a:p>
          <a:p>
            <a:pPr lvl="1"/>
            <a:r>
              <a:rPr lang="en-US" sz="2000" dirty="0"/>
              <a:t>Battery banks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delivers a square, predictable voltage pulse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must always stay charged (potentially volatile)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can only deliver a small fraction of total stored energy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must be switched on </a:t>
            </a:r>
            <a:r>
              <a:rPr lang="en-US" sz="1800" i="1" dirty="0"/>
              <a:t>and </a:t>
            </a:r>
            <a:r>
              <a:rPr lang="en-US" sz="1800" dirty="0"/>
              <a:t>off</a:t>
            </a:r>
            <a:endParaRPr lang="en-US" sz="1800" i="1" dirty="0"/>
          </a:p>
          <a:p>
            <a:pPr lvl="2"/>
            <a:endParaRPr lang="en-US" sz="1800" dirty="0"/>
          </a:p>
        </p:txBody>
      </p:sp>
      <p:pic>
        <p:nvPicPr>
          <p:cNvPr id="7" name="Picture 6" descr="A large black computer tower&#10;&#10;AI-generated content may be incorrect.">
            <a:extLst>
              <a:ext uri="{FF2B5EF4-FFF2-40B4-BE49-F238E27FC236}">
                <a16:creationId xmlns:a16="http://schemas.microsoft.com/office/drawing/2014/main" id="{F60412D9-68CE-FBD0-1527-EF675D2E6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1"/>
          <a:stretch>
            <a:fillRect/>
          </a:stretch>
        </p:blipFill>
        <p:spPr>
          <a:xfrm>
            <a:off x="7753108" y="1505164"/>
            <a:ext cx="3391383" cy="50446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524BD4-9490-DEF1-8D37-24D6A2FA7875}"/>
              </a:ext>
            </a:extLst>
          </p:cNvPr>
          <p:cNvSpPr txBox="1"/>
          <p:nvPr/>
        </p:nvSpPr>
        <p:spPr>
          <a:xfrm>
            <a:off x="7831583" y="6524458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32 T battery bank energy source</a:t>
            </a:r>
          </a:p>
        </p:txBody>
      </p:sp>
    </p:spTree>
    <p:extLst>
      <p:ext uri="{BB962C8B-B14F-4D97-AF65-F5344CB8AC3E}">
        <p14:creationId xmlns:p14="http://schemas.microsoft.com/office/powerpoint/2010/main" val="208711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8AF4E-AD6C-A7FA-2BF9-F2880BB8F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0C074-C097-0511-AC40-88867927D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Energy 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770B3B-8503-6EF3-335F-E6D7567B9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1C1EB4-6E40-BE55-8C6C-74A03142A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62038"/>
            <a:ext cx="11998325" cy="5671127"/>
          </a:xfrm>
        </p:spPr>
        <p:txBody>
          <a:bodyPr/>
          <a:lstStyle/>
          <a:p>
            <a:r>
              <a:rPr lang="en-US" dirty="0"/>
              <a:t>Typical energy sources for active quench protection systems:</a:t>
            </a:r>
          </a:p>
          <a:p>
            <a:pPr lvl="1"/>
            <a:r>
              <a:rPr lang="en-US" sz="2000" dirty="0"/>
              <a:t>Capacitor banks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deliver energy very quickly, ~instant rise time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only charged when in use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exponential voltage/current decay profile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large initial voltage/current</a:t>
            </a:r>
          </a:p>
          <a:p>
            <a:pPr lvl="1"/>
            <a:r>
              <a:rPr lang="en-US" sz="2000" dirty="0"/>
              <a:t>Battery banks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delivers a square, predictable voltage pulse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must always stay charged (potentially volatile)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can only deliver a small fraction of total stored energy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must be switched on </a:t>
            </a:r>
            <a:r>
              <a:rPr lang="en-US" sz="1800" i="1" dirty="0"/>
              <a:t>and </a:t>
            </a:r>
            <a:r>
              <a:rPr lang="en-US" sz="1800" dirty="0"/>
              <a:t>off </a:t>
            </a:r>
            <a:endParaRPr lang="en-US" sz="1800" i="1" dirty="0"/>
          </a:p>
          <a:p>
            <a:pPr lvl="1"/>
            <a:r>
              <a:rPr lang="en-US" sz="2000" dirty="0">
                <a:highlight>
                  <a:srgbClr val="FFFF00"/>
                </a:highlight>
              </a:rPr>
              <a:t>Pulse forming networks (PFN)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delivers a </a:t>
            </a:r>
            <a:r>
              <a:rPr lang="en-US" sz="1800" i="1" dirty="0"/>
              <a:t>somewhat </a:t>
            </a:r>
            <a:r>
              <a:rPr lang="en-US" sz="1800" dirty="0"/>
              <a:t>square voltage/current pulse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only charged when in use (capacitors store the energy)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Pro</a:t>
            </a:r>
            <a:r>
              <a:rPr lang="en-US" sz="1800" dirty="0"/>
              <a:t> – no large spike in initial voltage/current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addition of inductors increases size and cost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scalability issues (more on this later)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Con</a:t>
            </a:r>
            <a:r>
              <a:rPr lang="en-US" sz="1800" dirty="0"/>
              <a:t> – slow rise time</a:t>
            </a:r>
          </a:p>
        </p:txBody>
      </p:sp>
      <p:pic>
        <p:nvPicPr>
          <p:cNvPr id="6" name="Picture 5" descr="A red box on a pallet&#10;&#10;AI-generated content may be incorrect.">
            <a:extLst>
              <a:ext uri="{FF2B5EF4-FFF2-40B4-BE49-F238E27FC236}">
                <a16:creationId xmlns:a16="http://schemas.microsoft.com/office/drawing/2014/main" id="{72B49362-5F61-A922-B6D9-13421F1661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" r="1359"/>
          <a:stretch>
            <a:fillRect/>
          </a:stretch>
        </p:blipFill>
        <p:spPr>
          <a:xfrm>
            <a:off x="7724648" y="1475465"/>
            <a:ext cx="3498318" cy="48068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D8FF7C-7717-D701-3C05-72A802D7B70B}"/>
              </a:ext>
            </a:extLst>
          </p:cNvPr>
          <p:cNvSpPr txBox="1"/>
          <p:nvPr/>
        </p:nvSpPr>
        <p:spPr>
          <a:xfrm>
            <a:off x="7531100" y="6269614"/>
            <a:ext cx="4136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Mysterious red box containing the test coil series PFN…what could be inside?</a:t>
            </a:r>
          </a:p>
        </p:txBody>
      </p:sp>
    </p:spTree>
    <p:extLst>
      <p:ext uri="{BB962C8B-B14F-4D97-AF65-F5344CB8AC3E}">
        <p14:creationId xmlns:p14="http://schemas.microsoft.com/office/powerpoint/2010/main" val="411799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1B4E1-6B3B-F00A-360E-04F6A8CB9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Rayleigh Line PFN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BEA42A-9E87-1AE1-A8A5-035194A9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7BB2-14CF-49F5-A6B0-F23D9AA28A40}" type="slidenum">
              <a:rPr lang="en-US" smtClean="0"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1CD22C0-A834-EB29-B64C-595C6B313218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0" y="1062038"/>
                <a:ext cx="12192000" cy="4643437"/>
              </a:xfrm>
            </p:spPr>
            <p:txBody>
              <a:bodyPr/>
              <a:lstStyle/>
              <a:p>
                <a:r>
                  <a:rPr lang="en-US" dirty="0"/>
                  <a:t>A PFN architecture where (conveniently) all network capacitors/inductors have the same capacitance/inductance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Ideal* Rayleigh Line PFN: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𝑁𝑍</m:t>
                        </m:r>
                      </m:den>
                    </m:f>
                  </m:oMath>
                </a14:m>
                <a:r>
                  <a:rPr lang="en-US" dirty="0"/>
                  <a:t>     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𝑍𝑡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1CD22C0-A834-EB29-B64C-595C6B3132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0" y="1062038"/>
                <a:ext cx="12192000" cy="4643437"/>
              </a:xfrm>
              <a:blipFill>
                <a:blip r:embed="rId2"/>
                <a:stretch>
                  <a:fillRect l="-900" t="-2231" b="-11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B568963-6A0E-A08E-5713-7A917CE00A14}"/>
                  </a:ext>
                </a:extLst>
              </p:cNvPr>
              <p:cNvSpPr txBox="1"/>
              <p:nvPr/>
            </p:nvSpPr>
            <p:spPr>
              <a:xfrm>
                <a:off x="7524750" y="1994106"/>
                <a:ext cx="857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B568963-6A0E-A08E-5713-7A917CE00A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750" y="1994106"/>
                <a:ext cx="85725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6F2F74E-33B9-6548-F70F-C9DFCAF95FEA}"/>
                  </a:ext>
                </a:extLst>
              </p:cNvPr>
              <p:cNvSpPr txBox="1"/>
              <p:nvPr/>
            </p:nvSpPr>
            <p:spPr>
              <a:xfrm>
                <a:off x="6278088" y="2009908"/>
                <a:ext cx="857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6F2F74E-33B9-6548-F70F-C9DFCAF95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088" y="2009908"/>
                <a:ext cx="85725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163BAB9-AFE2-EEDB-D189-C1D311ECAC76}"/>
                  </a:ext>
                </a:extLst>
              </p:cNvPr>
              <p:cNvSpPr txBox="1"/>
              <p:nvPr/>
            </p:nvSpPr>
            <p:spPr>
              <a:xfrm>
                <a:off x="4948219" y="1831436"/>
                <a:ext cx="8572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163BAB9-AFE2-EEDB-D189-C1D311ECAC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8219" y="1831436"/>
                <a:ext cx="857250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F8054A-D33E-1A91-DA5E-531E4AB1BEDA}"/>
                  </a:ext>
                </a:extLst>
              </p:cNvPr>
              <p:cNvSpPr txBox="1"/>
              <p:nvPr/>
            </p:nvSpPr>
            <p:spPr>
              <a:xfrm>
                <a:off x="3870325" y="1994106"/>
                <a:ext cx="857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F8054A-D33E-1A91-DA5E-531E4AB1BE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325" y="1994106"/>
                <a:ext cx="85725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890E39A9-B23E-26B3-B677-FA79998A5C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2489" y="2296102"/>
            <a:ext cx="8587021" cy="24854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DEE5C7E-6EBC-B674-A755-0A25C1400B08}"/>
                  </a:ext>
                </a:extLst>
              </p:cNvPr>
              <p:cNvSpPr txBox="1"/>
              <p:nvPr/>
            </p:nvSpPr>
            <p:spPr>
              <a:xfrm>
                <a:off x="85724" y="5867400"/>
                <a:ext cx="11325225" cy="10425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Courier New" panose="02070309020205020404" pitchFamily="49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𝐶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ideal capacitance,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𝐿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ideal inductance,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𝑍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load impedance (quench heater</a:t>
                </a:r>
                <a:r>
                  <a:rPr kumimoji="0" lang="en-US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network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Courier New" panose="02070309020205020404" pitchFamily="49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𝑁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# PFN Cells,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pulse duration,</a:t>
                </a:r>
                <a:r>
                  <a:rPr kumimoji="0" lang="en-US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𝑉</m:t>
                    </m:r>
                    <m:r>
                      <a:rPr kumimoji="0" lang="en-US" sz="1800" b="0" i="1" u="none" strike="noStrike" kern="1200" cap="none" spc="0" normalizeH="0" noProof="0" smtClean="0">
                        <a:ln>
                          <a:noFill/>
                        </a:ln>
                        <a:solidFill>
                          <a:srgbClr val="2E2C6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charge voltage (2x load</a:t>
                </a:r>
                <a:r>
                  <a:rPr kumimoji="0" lang="en-US" sz="1800" b="0" i="0" u="none" strike="noStrike" kern="1200" cap="none" spc="0" normalizeH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voltage)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C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Courier New" panose="02070309020205020404" pitchFamily="49" charset="0"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C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*Assumes capacitors and inductors have no resistance (or small resistance compared to load). Also assumes no mutual inductance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DEE5C7E-6EBC-B674-A755-0A25C1400B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4" y="5867400"/>
                <a:ext cx="11325225" cy="1042593"/>
              </a:xfrm>
              <a:prstGeom prst="rect">
                <a:avLst/>
              </a:prstGeom>
              <a:blipFill>
                <a:blip r:embed="rId8"/>
                <a:stretch>
                  <a:fillRect l="-161" t="-5848" b="-4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41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5054</TotalTime>
  <Words>2373</Words>
  <Application>Microsoft Office PowerPoint</Application>
  <PresentationFormat>Widescreen</PresentationFormat>
  <Paragraphs>506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Aptos</vt:lpstr>
      <vt:lpstr>Arial</vt:lpstr>
      <vt:lpstr>Calibri</vt:lpstr>
      <vt:lpstr>Cambria Math</vt:lpstr>
      <vt:lpstr>Courier New</vt:lpstr>
      <vt:lpstr>Wingdings</vt:lpstr>
      <vt:lpstr>Office Theme</vt:lpstr>
      <vt:lpstr>Custom Design</vt:lpstr>
      <vt:lpstr>A Pulse Forming Network for Quench Protection of Superconducting Magnets</vt:lpstr>
      <vt:lpstr>Introduction</vt:lpstr>
      <vt:lpstr>Introduction</vt:lpstr>
      <vt:lpstr>Introduction</vt:lpstr>
      <vt:lpstr>Typical Energy Sources</vt:lpstr>
      <vt:lpstr>Typical Energy Sources</vt:lpstr>
      <vt:lpstr>Typical Energy Sources</vt:lpstr>
      <vt:lpstr>Typical Energy Sources</vt:lpstr>
      <vt:lpstr>Rayleigh Line PFN</vt:lpstr>
      <vt:lpstr>Rayleigh Line PFN</vt:lpstr>
      <vt:lpstr>Rayleigh Line PFN: Design Strategy</vt:lpstr>
      <vt:lpstr>Rayleigh Line PFN: Design Strategy</vt:lpstr>
      <vt:lpstr>Rayleigh Line PFN: Design Strategy</vt:lpstr>
      <vt:lpstr>Test Coil Series PFN</vt:lpstr>
      <vt:lpstr>Test Coil Series PFN</vt:lpstr>
      <vt:lpstr>Test Coil Series PFN: Performance </vt:lpstr>
      <vt:lpstr>Test Coil Series PFN: Performance </vt:lpstr>
      <vt:lpstr>Modified PFN</vt:lpstr>
      <vt:lpstr>Modified PFN: Performance</vt:lpstr>
      <vt:lpstr>Performance With/Without L1</vt:lpstr>
      <vt:lpstr>Limitations to Scaling-Up</vt:lpstr>
      <vt:lpstr>Limitations to Scaling-Up</vt:lpstr>
      <vt:lpstr>Conclusion</vt:lpstr>
      <vt:lpstr>PowerPoint Presentation</vt:lpstr>
      <vt:lpstr>References / Attributions</vt:lpstr>
      <vt:lpstr>Supplemental Material</vt:lpstr>
      <vt:lpstr>Supp: What is a PFN?</vt:lpstr>
      <vt:lpstr>Supp: Rayleigh Line PFN, No Diodes</vt:lpstr>
      <vt:lpstr>Supp: Capacitors</vt:lpstr>
      <vt:lpstr>Supp: Performance With/Without L1</vt:lpstr>
      <vt:lpstr>Supp: With/Without Mutual L</vt:lpstr>
      <vt:lpstr>Supp: Scalability</vt:lpstr>
    </vt:vector>
  </TitlesOfParts>
  <Company>National High Magnetic Field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Dharmendra Shukla</dc:creator>
  <cp:lastModifiedBy>John Rogers</cp:lastModifiedBy>
  <cp:revision>63</cp:revision>
  <dcterms:created xsi:type="dcterms:W3CDTF">2024-09-19T17:40:10Z</dcterms:created>
  <dcterms:modified xsi:type="dcterms:W3CDTF">2025-06-30T15:04:09Z</dcterms:modified>
</cp:coreProperties>
</file>