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1"/>
  </p:notesMasterIdLst>
  <p:sldIdLst>
    <p:sldId id="939" r:id="rId5"/>
    <p:sldId id="1101" r:id="rId6"/>
    <p:sldId id="1102" r:id="rId7"/>
    <p:sldId id="1103" r:id="rId8"/>
    <p:sldId id="1104" r:id="rId9"/>
    <p:sldId id="1105" r:id="rId10"/>
    <p:sldId id="1107" r:id="rId11"/>
    <p:sldId id="1106" r:id="rId12"/>
    <p:sldId id="1113" r:id="rId13"/>
    <p:sldId id="1110" r:id="rId14"/>
    <p:sldId id="1112" r:id="rId15"/>
    <p:sldId id="1114" r:id="rId16"/>
    <p:sldId id="1118" r:id="rId17"/>
    <p:sldId id="1117" r:id="rId18"/>
    <p:sldId id="1119" r:id="rId19"/>
    <p:sldId id="1029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0000FF"/>
    <a:srgbClr val="F09E18"/>
    <a:srgbClr val="8E04FF"/>
    <a:srgbClr val="C04D4A"/>
    <a:srgbClr val="1F497D"/>
    <a:srgbClr val="49739B"/>
    <a:srgbClr val="528BD4"/>
    <a:srgbClr val="DB9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7156" autoAdjust="0"/>
  </p:normalViewPr>
  <p:slideViewPr>
    <p:cSldViewPr snapToGrid="0" snapToObjects="1">
      <p:cViewPr varScale="1">
        <p:scale>
          <a:sx n="86" d="100"/>
          <a:sy n="86" d="100"/>
        </p:scale>
        <p:origin x="557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2025 International Conference on Magnet Technology (MT29)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3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12" Type="http://schemas.openxmlformats.org/officeDocument/2006/relationships/image" Target="../media/image1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sv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fundacionmargaritasalas.com/en/margarita-salas-en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Exploring Hybrid Designs for a 14 T Common Coil Demonstrator Magnet (DAISY)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5164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J.A. García-Matos, C. Martins, </a:t>
            </a:r>
            <a:r>
              <a:rPr lang="es-ES" u="sng" dirty="0"/>
              <a:t>F. Toral </a:t>
            </a:r>
            <a:r>
              <a:rPr lang="es-ES" dirty="0"/>
              <a:t>(CIEMAT)</a:t>
            </a:r>
          </a:p>
          <a:p>
            <a:r>
              <a:rPr lang="es-ES" dirty="0"/>
              <a:t>J.C. Pérez, E. </a:t>
            </a:r>
            <a:r>
              <a:rPr lang="es-ES" dirty="0" err="1"/>
              <a:t>Todesco</a:t>
            </a:r>
            <a:r>
              <a:rPr lang="es-ES" dirty="0"/>
              <a:t>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/>
              <a:t>2nd </a:t>
            </a:r>
            <a:r>
              <a:rPr lang="es-ES" dirty="0" err="1"/>
              <a:t>July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2025 International Conference on Magnet Technology (MT29)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3E8A14-79DD-C5A4-7B66-5614D011C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830293" y="23"/>
            <a:ext cx="1354160" cy="91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02C8A27-3604-9F09-9DA7-ECB5CC836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526926" y="0"/>
            <a:ext cx="1459442" cy="91587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32BD4B9-B147-408F-A3A4-5731926D7A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144860" y="0"/>
            <a:ext cx="966682" cy="91463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C835768-DF27-51DA-BA71-FC3D25FB314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0" y="0"/>
            <a:ext cx="6803913" cy="91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F2C2FE-399D-B91A-F56F-92D774BA85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965BED-8921-CBF6-3156-0BE9DDEE3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BF9C05-E55D-0722-C248-484D83F643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0F3CCB31-8C24-0EED-5C46-0A33A916B9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6420" t="4779" r="12513"/>
          <a:stretch/>
        </p:blipFill>
        <p:spPr bwMode="auto">
          <a:xfrm>
            <a:off x="4203882" y="1046852"/>
            <a:ext cx="3860800" cy="45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4D14B911-B792-289A-02B7-8EE983302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6459" t="5739" r="10487"/>
          <a:stretch/>
        </p:blipFill>
        <p:spPr bwMode="auto">
          <a:xfrm>
            <a:off x="182359" y="1092572"/>
            <a:ext cx="3955457" cy="448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22767FF-A3F0-9DCD-C829-EA9B8E2D9FFF}"/>
              </a:ext>
            </a:extLst>
          </p:cNvPr>
          <p:cNvSpPr/>
          <p:nvPr/>
        </p:nvSpPr>
        <p:spPr>
          <a:xfrm>
            <a:off x="6170581" y="3971925"/>
            <a:ext cx="642858" cy="1001218"/>
          </a:xfrm>
          <a:prstGeom prst="rect">
            <a:avLst/>
          </a:prstGeom>
          <a:noFill/>
          <a:ln w="47625">
            <a:solidFill>
              <a:srgbClr val="00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3E9F11-2DB5-DD21-15CB-83465B6EBCDC}"/>
              </a:ext>
            </a:extLst>
          </p:cNvPr>
          <p:cNvSpPr/>
          <p:nvPr/>
        </p:nvSpPr>
        <p:spPr>
          <a:xfrm>
            <a:off x="5753100" y="3971925"/>
            <a:ext cx="641238" cy="1001218"/>
          </a:xfrm>
          <a:prstGeom prst="rect">
            <a:avLst/>
          </a:prstGeom>
          <a:noFill/>
          <a:ln w="47625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C251639-4A14-0A47-0D4F-FF84B36371EA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0055A0"/>
                </a:solidFill>
              </a:rPr>
              <a:t>Dealing with a large </a:t>
            </a:r>
            <a:r>
              <a:rPr lang="en-US" sz="3200" b="1" dirty="0" err="1">
                <a:solidFill>
                  <a:srgbClr val="0055A0"/>
                </a:solidFill>
              </a:rPr>
              <a:t>sextupole</a:t>
            </a:r>
            <a:r>
              <a:rPr lang="en-US" sz="3200" b="1" dirty="0">
                <a:solidFill>
                  <a:srgbClr val="0055A0"/>
                </a:solidFill>
              </a:rPr>
              <a:t>: What if…?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4F95FCC-DCAB-3E8B-7947-7AAA467EC664}"/>
              </a:ext>
            </a:extLst>
          </p:cNvPr>
          <p:cNvSpPr/>
          <p:nvPr/>
        </p:nvSpPr>
        <p:spPr>
          <a:xfrm>
            <a:off x="2141506" y="3971925"/>
            <a:ext cx="642858" cy="1001218"/>
          </a:xfrm>
          <a:prstGeom prst="rect">
            <a:avLst/>
          </a:prstGeom>
          <a:noFill/>
          <a:ln w="47625">
            <a:solidFill>
              <a:srgbClr val="00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26294CFF-7324-E0C2-CEB1-837A93E1C20E}"/>
              </a:ext>
            </a:extLst>
          </p:cNvPr>
          <p:cNvSpPr/>
          <p:nvPr/>
        </p:nvSpPr>
        <p:spPr>
          <a:xfrm>
            <a:off x="1724025" y="3971925"/>
            <a:ext cx="641238" cy="1001218"/>
          </a:xfrm>
          <a:prstGeom prst="rect">
            <a:avLst/>
          </a:prstGeom>
          <a:noFill/>
          <a:ln w="47625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3 Marcador de contenido">
            <a:extLst>
              <a:ext uri="{FF2B5EF4-FFF2-40B4-BE49-F238E27FC236}">
                <a16:creationId xmlns:a16="http://schemas.microsoft.com/office/drawing/2014/main" id="{79D2692B-0FC8-C335-2CE7-FDA04433C91B}"/>
              </a:ext>
            </a:extLst>
          </p:cNvPr>
          <p:cNvSpPr txBox="1">
            <a:spLocks/>
          </p:cNvSpPr>
          <p:nvPr/>
        </p:nvSpPr>
        <p:spPr>
          <a:xfrm>
            <a:off x="8207888" y="1062081"/>
            <a:ext cx="3494291" cy="3340078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US" b="0" dirty="0"/>
              <a:t>…we move the </a:t>
            </a:r>
            <a:r>
              <a:rPr lang="en-US" dirty="0"/>
              <a:t>lower turns</a:t>
            </a:r>
            <a:r>
              <a:rPr lang="en-US" b="0" dirty="0"/>
              <a:t> of the  high field coil </a:t>
            </a:r>
            <a:r>
              <a:rPr lang="en-US" dirty="0"/>
              <a:t>towards aperture?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 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D4021F1C-5EC5-0D64-6846-559DBBB0D36D}"/>
              </a:ext>
            </a:extLst>
          </p:cNvPr>
          <p:cNvCxnSpPr>
            <a:cxnSpLocks/>
          </p:cNvCxnSpPr>
          <p:nvPr/>
        </p:nvCxnSpPr>
        <p:spPr>
          <a:xfrm flipH="1">
            <a:off x="2044644" y="4472534"/>
            <a:ext cx="418291" cy="0"/>
          </a:xfrm>
          <a:prstGeom prst="straightConnector1">
            <a:avLst/>
          </a:prstGeom>
          <a:ln w="73025"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9899B0A7-AB92-927A-6026-1113393BFBF0}"/>
              </a:ext>
            </a:extLst>
          </p:cNvPr>
          <p:cNvCxnSpPr>
            <a:cxnSpLocks/>
          </p:cNvCxnSpPr>
          <p:nvPr/>
        </p:nvCxnSpPr>
        <p:spPr>
          <a:xfrm flipH="1">
            <a:off x="6054669" y="4472534"/>
            <a:ext cx="418291" cy="0"/>
          </a:xfrm>
          <a:prstGeom prst="straightConnector1">
            <a:avLst/>
          </a:prstGeom>
          <a:ln w="73025"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98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A021C-EE38-4FD7-05DD-CD4F360E4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F257E5-0F0A-3184-AC94-A22A181BB6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A81ABB-8958-105B-BADB-277CD6AF7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4B223F-F005-9762-025F-A56C568DC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728146F-6F18-814A-313D-190583300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C010C0B-BF53-6AF6-BDCC-D9B7F6429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3 Marcador de contenido">
            <a:extLst>
              <a:ext uri="{FF2B5EF4-FFF2-40B4-BE49-F238E27FC236}">
                <a16:creationId xmlns:a16="http://schemas.microsoft.com/office/drawing/2014/main" id="{40356199-4626-C6BF-8EBE-50645CB858BD}"/>
              </a:ext>
            </a:extLst>
          </p:cNvPr>
          <p:cNvSpPr txBox="1">
            <a:spLocks/>
          </p:cNvSpPr>
          <p:nvPr/>
        </p:nvSpPr>
        <p:spPr>
          <a:xfrm>
            <a:off x="8207888" y="1062081"/>
            <a:ext cx="3494291" cy="3340078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US" b="0" dirty="0"/>
              <a:t>…we move the </a:t>
            </a:r>
            <a:r>
              <a:rPr lang="en-US" dirty="0"/>
              <a:t>lower turns</a:t>
            </a:r>
            <a:r>
              <a:rPr lang="en-US" b="0" dirty="0"/>
              <a:t> of the  high field coil </a:t>
            </a:r>
            <a:r>
              <a:rPr lang="en-US" dirty="0"/>
              <a:t>towards aperture?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or double layer </a:t>
            </a:r>
            <a:r>
              <a:rPr lang="en-US" b="0" dirty="0"/>
              <a:t>additional “Field quality” coil.</a:t>
            </a:r>
          </a:p>
          <a:p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efficient</a:t>
            </a:r>
            <a:r>
              <a:rPr lang="en-US" b="0" dirty="0"/>
              <a:t> </a:t>
            </a:r>
            <a:r>
              <a:rPr lang="en-US" b="0" dirty="0" err="1"/>
              <a:t>sextupole</a:t>
            </a:r>
            <a:r>
              <a:rPr lang="en-US" b="0" dirty="0"/>
              <a:t> compensation.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contribution to B1</a:t>
            </a:r>
            <a:r>
              <a:rPr lang="en-US" b="0" dirty="0"/>
              <a:t> (gap further from the aperture).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 </a:t>
            </a:r>
            <a:r>
              <a:rPr lang="en-US" dirty="0"/>
              <a:t>casing</a:t>
            </a:r>
            <a:r>
              <a:rPr lang="en-US" b="0" dirty="0"/>
              <a:t> could hold the electromagnetic forces + partial support from the other coils.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 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9C81368-5F59-0A8C-CB95-0EF68F07A95F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0055A0"/>
                </a:solidFill>
              </a:rPr>
              <a:t>Dealing with a large </a:t>
            </a:r>
            <a:r>
              <a:rPr lang="en-US" sz="3200" b="1" dirty="0" err="1">
                <a:solidFill>
                  <a:srgbClr val="0055A0"/>
                </a:solidFill>
              </a:rPr>
              <a:t>sextupole</a:t>
            </a:r>
            <a:r>
              <a:rPr lang="en-US" sz="3200" b="1" dirty="0">
                <a:solidFill>
                  <a:srgbClr val="0055A0"/>
                </a:solidFill>
              </a:rPr>
              <a:t>: What if…?</a:t>
            </a:r>
          </a:p>
        </p:txBody>
      </p:sp>
      <p:pic>
        <p:nvPicPr>
          <p:cNvPr id="15" name="Picture 4" descr="Image">
            <a:extLst>
              <a:ext uri="{FF2B5EF4-FFF2-40B4-BE49-F238E27FC236}">
                <a16:creationId xmlns:a16="http://schemas.microsoft.com/office/drawing/2014/main" id="{6CA8E62C-E267-C931-DEB1-BD1C4A88D0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t="5886" r="17939" b="2118"/>
          <a:stretch/>
        </p:blipFill>
        <p:spPr bwMode="auto">
          <a:xfrm>
            <a:off x="624806" y="1165131"/>
            <a:ext cx="3281083" cy="43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Image">
            <a:extLst>
              <a:ext uri="{FF2B5EF4-FFF2-40B4-BE49-F238E27FC236}">
                <a16:creationId xmlns:a16="http://schemas.microsoft.com/office/drawing/2014/main" id="{EB150577-4BE5-9E3C-64DD-0C711F06AF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8" t="5893" r="16504" b="2118"/>
          <a:stretch/>
        </p:blipFill>
        <p:spPr bwMode="auto">
          <a:xfrm>
            <a:off x="4030925" y="1165450"/>
            <a:ext cx="3514632" cy="438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A37EFFD5-F3B8-0581-B042-F47CDBD503C7}"/>
              </a:ext>
            </a:extLst>
          </p:cNvPr>
          <p:cNvGrpSpPr/>
          <p:nvPr/>
        </p:nvGrpSpPr>
        <p:grpSpPr>
          <a:xfrm>
            <a:off x="2017550" y="3839752"/>
            <a:ext cx="821913" cy="1285316"/>
            <a:chOff x="1703705" y="4019550"/>
            <a:chExt cx="821913" cy="1285316"/>
          </a:xfrm>
        </p:grpSpPr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A69C4C4A-55F9-B4D6-69A2-673DC5CAD7DE}"/>
                </a:ext>
              </a:extLst>
            </p:cNvPr>
            <p:cNvGrpSpPr/>
            <p:nvPr/>
          </p:nvGrpSpPr>
          <p:grpSpPr>
            <a:xfrm>
              <a:off x="1710055" y="4019550"/>
              <a:ext cx="815563" cy="1282142"/>
              <a:chOff x="1319530" y="4019550"/>
              <a:chExt cx="815563" cy="1282142"/>
            </a:xfrm>
          </p:grpSpPr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55F83465-B876-3F34-FB55-6F7BB7B37EE8}"/>
                  </a:ext>
                </a:extLst>
              </p:cNvPr>
              <p:cNvSpPr/>
              <p:nvPr/>
            </p:nvSpPr>
            <p:spPr>
              <a:xfrm>
                <a:off x="1319530" y="4019550"/>
                <a:ext cx="815563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09342596-093D-DF37-03AD-030C3B2D83F8}"/>
                  </a:ext>
                </a:extLst>
              </p:cNvPr>
              <p:cNvSpPr/>
              <p:nvPr/>
            </p:nvSpPr>
            <p:spPr>
              <a:xfrm>
                <a:off x="1917700" y="4058908"/>
                <a:ext cx="217393" cy="124278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BB11F62A-FD5A-C85B-722E-E606F340919E}"/>
                </a:ext>
              </a:extLst>
            </p:cNvPr>
            <p:cNvSpPr/>
            <p:nvPr/>
          </p:nvSpPr>
          <p:spPr>
            <a:xfrm>
              <a:off x="1703705" y="4029075"/>
              <a:ext cx="45719" cy="127579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7D7A08EE-D861-63C0-58D9-6DB18D8950D0}"/>
              </a:ext>
            </a:extLst>
          </p:cNvPr>
          <p:cNvGrpSpPr/>
          <p:nvPr/>
        </p:nvGrpSpPr>
        <p:grpSpPr>
          <a:xfrm>
            <a:off x="5474711" y="4085875"/>
            <a:ext cx="1449559" cy="1039193"/>
            <a:chOff x="5763969" y="4294809"/>
            <a:chExt cx="1449559" cy="1039193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2D0D4EC1-83F9-6642-3066-C02B05E1E614}"/>
                </a:ext>
              </a:extLst>
            </p:cNvPr>
            <p:cNvSpPr/>
            <p:nvPr/>
          </p:nvSpPr>
          <p:spPr>
            <a:xfrm>
              <a:off x="5763970" y="4294810"/>
              <a:ext cx="1389529" cy="6185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B1299A01-945B-823D-271B-50304A2E0E30}"/>
                </a:ext>
              </a:extLst>
            </p:cNvPr>
            <p:cNvSpPr/>
            <p:nvPr/>
          </p:nvSpPr>
          <p:spPr>
            <a:xfrm>
              <a:off x="7062545" y="4294809"/>
              <a:ext cx="150983" cy="10360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0E7E2986-6C94-FAA9-438C-818378838885}"/>
                </a:ext>
              </a:extLst>
            </p:cNvPr>
            <p:cNvSpPr/>
            <p:nvPr/>
          </p:nvSpPr>
          <p:spPr>
            <a:xfrm>
              <a:off x="5763969" y="4297983"/>
              <a:ext cx="56935" cy="10360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ADA2D63-B3CC-2632-066D-9969A5D4D4ED}"/>
              </a:ext>
            </a:extLst>
          </p:cNvPr>
          <p:cNvSpPr txBox="1"/>
          <p:nvPr/>
        </p:nvSpPr>
        <p:spPr>
          <a:xfrm>
            <a:off x="1731388" y="149076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55A0"/>
                </a:solidFill>
              </a:rPr>
              <a:t>SN1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986086D-E8F0-AD51-85A4-57C69E219AB8}"/>
              </a:ext>
            </a:extLst>
          </p:cNvPr>
          <p:cNvSpPr txBox="1"/>
          <p:nvPr/>
        </p:nvSpPr>
        <p:spPr>
          <a:xfrm>
            <a:off x="5133941" y="149076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55A0"/>
                </a:solidFill>
              </a:defRPr>
            </a:lvl1pPr>
          </a:lstStyle>
          <a:p>
            <a:r>
              <a:rPr lang="es-ES" dirty="0"/>
              <a:t>SN2</a:t>
            </a:r>
          </a:p>
        </p:txBody>
      </p:sp>
      <p:cxnSp>
        <p:nvCxnSpPr>
          <p:cNvPr id="2" name="Conector recto de flecha 1">
            <a:extLst>
              <a:ext uri="{FF2B5EF4-FFF2-40B4-BE49-F238E27FC236}">
                <a16:creationId xmlns:a16="http://schemas.microsoft.com/office/drawing/2014/main" id="{1700F5D1-8893-9F7F-211D-7DDFFBF9570A}"/>
              </a:ext>
            </a:extLst>
          </p:cNvPr>
          <p:cNvCxnSpPr>
            <a:cxnSpLocks/>
          </p:cNvCxnSpPr>
          <p:nvPr/>
        </p:nvCxnSpPr>
        <p:spPr>
          <a:xfrm flipV="1">
            <a:off x="2408025" y="4026436"/>
            <a:ext cx="0" cy="703132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B898213D-5472-9FD2-AE79-742575468D41}"/>
              </a:ext>
            </a:extLst>
          </p:cNvPr>
          <p:cNvSpPr txBox="1"/>
          <p:nvPr/>
        </p:nvSpPr>
        <p:spPr>
          <a:xfrm>
            <a:off x="1988245" y="3978052"/>
            <a:ext cx="447666" cy="406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575915EA-A9D1-86C8-50D8-6642C566740A}"/>
              </a:ext>
            </a:extLst>
          </p:cNvPr>
          <p:cNvCxnSpPr>
            <a:cxnSpLocks/>
          </p:cNvCxnSpPr>
          <p:nvPr/>
        </p:nvCxnSpPr>
        <p:spPr>
          <a:xfrm flipV="1">
            <a:off x="6160102" y="4276269"/>
            <a:ext cx="0" cy="703132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3BB7A18-7E1B-80F1-3FBF-FA732AFD41E1}"/>
              </a:ext>
            </a:extLst>
          </p:cNvPr>
          <p:cNvSpPr txBox="1"/>
          <p:nvPr/>
        </p:nvSpPr>
        <p:spPr>
          <a:xfrm>
            <a:off x="6108622" y="4526105"/>
            <a:ext cx="447666" cy="406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596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F741A2-F7B0-5951-6370-0024E8C20A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23D7B6-7AAF-6A87-B0F5-5C21811A7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4EC737-2CAA-8E31-30AB-840F9B419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20E66EB-BD32-DAFE-9F31-6B30F6F5E8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20000"/>
          <a:stretch/>
        </p:blipFill>
        <p:spPr>
          <a:xfrm>
            <a:off x="-1" y="3024832"/>
            <a:ext cx="9753601" cy="303549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21324B15-B7AB-1080-BC21-F16AAB8A5D9F}"/>
              </a:ext>
            </a:extLst>
          </p:cNvPr>
          <p:cNvSpPr txBox="1">
            <a:spLocks/>
          </p:cNvSpPr>
          <p:nvPr/>
        </p:nvSpPr>
        <p:spPr>
          <a:xfrm>
            <a:off x="160306" y="0"/>
            <a:ext cx="3397706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Comparing pure Nb</a:t>
            </a:r>
            <a:r>
              <a:rPr kumimoji="0" lang="en-GB" sz="2800" b="1" i="0" u="none" strike="noStrike" kern="1200" cap="none" spc="0" normalizeH="0" baseline="-2500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</a:t>
            </a:r>
            <a:r>
              <a:rPr kumimoji="0" lang="en-GB" sz="2800" b="1" i="0" u="none" strike="noStrike" kern="1200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Sn models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CB1AA44-0518-731B-6A08-7145F91F22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3345" y="75728"/>
            <a:ext cx="922667" cy="288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4C15C23-A750-0C8C-72FC-BA9277D7D8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4907" y="76200"/>
            <a:ext cx="912068" cy="2880000"/>
          </a:xfrm>
          <a:prstGeom prst="rect">
            <a:avLst/>
          </a:prstGeom>
        </p:spPr>
      </p:pic>
      <p:pic>
        <p:nvPicPr>
          <p:cNvPr id="6146" name="Picture 2" descr="No description has been provided for this image">
            <a:extLst>
              <a:ext uri="{FF2B5EF4-FFF2-40B4-BE49-F238E27FC236}">
                <a16:creationId xmlns:a16="http://schemas.microsoft.com/office/drawing/2014/main" id="{D753969E-3A35-A006-8C95-15CDDC9D61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8909" y="76200"/>
            <a:ext cx="93886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No description has been provided for this image">
            <a:extLst>
              <a:ext uri="{FF2B5EF4-FFF2-40B4-BE49-F238E27FC236}">
                <a16:creationId xmlns:a16="http://schemas.microsoft.com/office/drawing/2014/main" id="{0CBDACB4-B1DA-5DF6-A388-590C76A56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1485" y="76200"/>
            <a:ext cx="97059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E873784-DC9A-247D-2E0F-CE87502675EA}"/>
              </a:ext>
            </a:extLst>
          </p:cNvPr>
          <p:cNvSpPr txBox="1"/>
          <p:nvPr/>
        </p:nvSpPr>
        <p:spPr>
          <a:xfrm>
            <a:off x="0" y="6017688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n 11" descr="Gráfico&#10;&#10;Descripción generada automáticamente">
            <a:extLst>
              <a:ext uri="{FF2B5EF4-FFF2-40B4-BE49-F238E27FC236}">
                <a16:creationId xmlns:a16="http://schemas.microsoft.com/office/drawing/2014/main" id="{06192B3C-CB19-DD04-CCA6-01EB9070A87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718" t="17722" r="51133" b="12566"/>
          <a:stretch/>
        </p:blipFill>
        <p:spPr>
          <a:xfrm>
            <a:off x="6267608" y="76200"/>
            <a:ext cx="1052018" cy="2916000"/>
          </a:xfrm>
          <a:prstGeom prst="rect">
            <a:avLst/>
          </a:prstGeom>
        </p:spPr>
      </p:pic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13E1D811-1EB1-B7C1-C34C-C785E2955A58}"/>
              </a:ext>
            </a:extLst>
          </p:cNvPr>
          <p:cNvSpPr txBox="1">
            <a:spLocks/>
          </p:cNvSpPr>
          <p:nvPr/>
        </p:nvSpPr>
        <p:spPr>
          <a:xfrm>
            <a:off x="160306" y="1035754"/>
            <a:ext cx="3734884" cy="1919974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Displacing the lower turns </a:t>
            </a:r>
            <a:r>
              <a:rPr lang="en-US" dirty="0"/>
              <a:t>of high field coil is </a:t>
            </a:r>
            <a:r>
              <a:rPr lang="en-US" b="1" dirty="0"/>
              <a:t>more efficient </a:t>
            </a:r>
            <a:r>
              <a:rPr lang="en-US" dirty="0"/>
              <a:t>than the original asymmetric case (SN0) </a:t>
            </a:r>
            <a:r>
              <a:rPr lang="en-US" b="1" dirty="0"/>
              <a:t>for DAISY.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59 mm</a:t>
            </a:r>
            <a:r>
              <a:rPr lang="en-US" dirty="0"/>
              <a:t> coil equiv. width: </a:t>
            </a:r>
            <a:br>
              <a:rPr lang="en-US" dirty="0"/>
            </a:br>
            <a:r>
              <a:rPr lang="en-US" b="1" dirty="0"/>
              <a:t>27% more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  <a:r>
              <a:rPr lang="en-US" dirty="0"/>
              <a:t>, instead of 42%.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3E2E0F16-D16E-A11E-C87A-9809D852900D}"/>
              </a:ext>
            </a:extLst>
          </p:cNvPr>
          <p:cNvSpPr/>
          <p:nvPr/>
        </p:nvSpPr>
        <p:spPr>
          <a:xfrm>
            <a:off x="7460055" y="5557745"/>
            <a:ext cx="2293546" cy="242886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C0C7C6B-EED2-A444-8F0D-20959C093604}"/>
              </a:ext>
            </a:extLst>
          </p:cNvPr>
          <p:cNvSpPr/>
          <p:nvPr/>
        </p:nvSpPr>
        <p:spPr>
          <a:xfrm>
            <a:off x="7460054" y="4128966"/>
            <a:ext cx="2293546" cy="242886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7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046B1-55EF-4378-9E11-D9F415C98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A38B52-9B0F-9877-9DCE-5AED4DEEC0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CC1B73-8001-534C-0B4B-72324E299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75C469-985A-D871-CE7B-FD7143226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E21EFDF-8B2E-7021-8FC6-0D805D945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16"/>
          <a:stretch/>
        </p:blipFill>
        <p:spPr>
          <a:xfrm>
            <a:off x="-1" y="3024832"/>
            <a:ext cx="12206288" cy="303549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C1416745-FFCD-8219-8A45-303C018F17AD}"/>
              </a:ext>
            </a:extLst>
          </p:cNvPr>
          <p:cNvSpPr txBox="1">
            <a:spLocks/>
          </p:cNvSpPr>
          <p:nvPr/>
        </p:nvSpPr>
        <p:spPr>
          <a:xfrm>
            <a:off x="160306" y="0"/>
            <a:ext cx="402117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Comparing hybrid models with pure Nb</a:t>
            </a:r>
            <a:r>
              <a:rPr kumimoji="0" lang="en-GB" sz="2800" b="1" i="0" u="none" strike="noStrike" kern="1200" cap="none" spc="0" normalizeH="0" baseline="-2500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</a:t>
            </a:r>
            <a:r>
              <a:rPr kumimoji="0" lang="en-GB" sz="2800" b="1" i="0" u="none" strike="noStrike" kern="1200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Sn ones</a:t>
            </a:r>
          </a:p>
        </p:txBody>
      </p:sp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D5ABFCD1-75F7-2F1A-09DF-B3BF9B66291E}"/>
              </a:ext>
            </a:extLst>
          </p:cNvPr>
          <p:cNvSpPr txBox="1">
            <a:spLocks/>
          </p:cNvSpPr>
          <p:nvPr/>
        </p:nvSpPr>
        <p:spPr>
          <a:xfrm>
            <a:off x="160306" y="1035754"/>
            <a:ext cx="3697787" cy="160358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Accelerator-like 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efficient in equiv. coil width but </a:t>
            </a:r>
            <a:r>
              <a:rPr lang="en-US" b="1" dirty="0"/>
              <a:t>large Nb</a:t>
            </a:r>
            <a:r>
              <a:rPr lang="en-US" b="1" baseline="-25000" dirty="0"/>
              <a:t>3</a:t>
            </a:r>
            <a:r>
              <a:rPr lang="en-US" b="1" dirty="0"/>
              <a:t>Sn savings.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Temperature margin </a:t>
            </a:r>
            <a:r>
              <a:rPr lang="en-US" dirty="0"/>
              <a:t>at </a:t>
            </a:r>
            <a:r>
              <a:rPr lang="en-US" dirty="0" err="1"/>
              <a:t>NbTi</a:t>
            </a:r>
            <a:r>
              <a:rPr lang="en-US" dirty="0"/>
              <a:t> is around </a:t>
            </a:r>
            <a:r>
              <a:rPr lang="en-US" b="1" dirty="0"/>
              <a:t>2K</a:t>
            </a:r>
            <a:r>
              <a:rPr lang="en-US" dirty="0"/>
              <a:t>, more than current LHC main dipoles (1.4K).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7BED83A-1CE2-40FE-ABFC-E36C042850A2}"/>
              </a:ext>
            </a:extLst>
          </p:cNvPr>
          <p:cNvSpPr/>
          <p:nvPr/>
        </p:nvSpPr>
        <p:spPr>
          <a:xfrm>
            <a:off x="9762837" y="5556983"/>
            <a:ext cx="2419348" cy="479486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32938E4-F25A-923C-4EBE-78F7326530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3345" y="75728"/>
            <a:ext cx="922667" cy="288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FEC594F-D94D-59E7-77DF-CBCB63F2F9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4907" y="76200"/>
            <a:ext cx="912068" cy="288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E8645A6-ED22-DC38-4784-31DCDBAAEF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2070" y="76200"/>
            <a:ext cx="896693" cy="288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A997661-11CC-E051-D398-F1A0EF8A4C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9579" y="76200"/>
            <a:ext cx="965571" cy="288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B98E710-E78C-036C-7E93-4E3A93FBE12A}"/>
              </a:ext>
            </a:extLst>
          </p:cNvPr>
          <p:cNvSpPr txBox="1"/>
          <p:nvPr/>
        </p:nvSpPr>
        <p:spPr>
          <a:xfrm>
            <a:off x="10297208" y="2128817"/>
            <a:ext cx="53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53EF4C6-9583-77E1-28A8-3CFE2CAD0504}"/>
              </a:ext>
            </a:extLst>
          </p:cNvPr>
          <p:cNvSpPr txBox="1"/>
          <p:nvPr/>
        </p:nvSpPr>
        <p:spPr>
          <a:xfrm>
            <a:off x="11500139" y="2121991"/>
            <a:ext cx="5315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0DAE776E-080F-10F4-76E7-F1717101925C}"/>
              </a:ext>
            </a:extLst>
          </p:cNvPr>
          <p:cNvSpPr/>
          <p:nvPr/>
        </p:nvSpPr>
        <p:spPr>
          <a:xfrm>
            <a:off x="11553031" y="978694"/>
            <a:ext cx="285750" cy="1021556"/>
          </a:xfrm>
          <a:custGeom>
            <a:avLst/>
            <a:gdLst>
              <a:gd name="connsiteX0" fmla="*/ 0 w 285750"/>
              <a:gd name="connsiteY0" fmla="*/ 0 h 1021556"/>
              <a:gd name="connsiteX1" fmla="*/ 142875 w 285750"/>
              <a:gd name="connsiteY1" fmla="*/ 0 h 1021556"/>
              <a:gd name="connsiteX2" fmla="*/ 142875 w 285750"/>
              <a:gd name="connsiteY2" fmla="*/ 171450 h 1021556"/>
              <a:gd name="connsiteX3" fmla="*/ 280988 w 285750"/>
              <a:gd name="connsiteY3" fmla="*/ 169069 h 1021556"/>
              <a:gd name="connsiteX4" fmla="*/ 285750 w 285750"/>
              <a:gd name="connsiteY4" fmla="*/ 1021556 h 1021556"/>
              <a:gd name="connsiteX5" fmla="*/ 147638 w 285750"/>
              <a:gd name="connsiteY5" fmla="*/ 1016794 h 1021556"/>
              <a:gd name="connsiteX6" fmla="*/ 140494 w 285750"/>
              <a:gd name="connsiteY6" fmla="*/ 728662 h 1021556"/>
              <a:gd name="connsiteX7" fmla="*/ 4763 w 285750"/>
              <a:gd name="connsiteY7" fmla="*/ 721519 h 1021556"/>
              <a:gd name="connsiteX8" fmla="*/ 0 w 285750"/>
              <a:gd name="connsiteY8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750" h="1021556">
                <a:moveTo>
                  <a:pt x="0" y="0"/>
                </a:moveTo>
                <a:lnTo>
                  <a:pt x="142875" y="0"/>
                </a:lnTo>
                <a:lnTo>
                  <a:pt x="142875" y="171450"/>
                </a:lnTo>
                <a:lnTo>
                  <a:pt x="280988" y="169069"/>
                </a:lnTo>
                <a:cubicBezTo>
                  <a:pt x="282575" y="453231"/>
                  <a:pt x="284163" y="737394"/>
                  <a:pt x="285750" y="1021556"/>
                </a:cubicBezTo>
                <a:lnTo>
                  <a:pt x="147638" y="1016794"/>
                </a:lnTo>
                <a:lnTo>
                  <a:pt x="140494" y="728662"/>
                </a:lnTo>
                <a:lnTo>
                  <a:pt x="4763" y="721519"/>
                </a:lnTo>
                <a:cubicBezTo>
                  <a:pt x="3175" y="481013"/>
                  <a:pt x="1588" y="240506"/>
                  <a:pt x="0" y="0"/>
                </a:cubicBezTo>
                <a:close/>
              </a:path>
            </a:pathLst>
          </a:custGeom>
          <a:noFill/>
          <a:ln w="25400">
            <a:solidFill>
              <a:srgbClr val="00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76729439-9576-C713-254F-A9191B591C86}"/>
              </a:ext>
            </a:extLst>
          </p:cNvPr>
          <p:cNvSpPr/>
          <p:nvPr/>
        </p:nvSpPr>
        <p:spPr>
          <a:xfrm>
            <a:off x="10329069" y="1045369"/>
            <a:ext cx="297656" cy="1064419"/>
          </a:xfrm>
          <a:custGeom>
            <a:avLst/>
            <a:gdLst>
              <a:gd name="connsiteX0" fmla="*/ 2381 w 297656"/>
              <a:gd name="connsiteY0" fmla="*/ 0 h 1064419"/>
              <a:gd name="connsiteX1" fmla="*/ 150019 w 297656"/>
              <a:gd name="connsiteY1" fmla="*/ 2381 h 1064419"/>
              <a:gd name="connsiteX2" fmla="*/ 152400 w 297656"/>
              <a:gd name="connsiteY2" fmla="*/ 52387 h 1064419"/>
              <a:gd name="connsiteX3" fmla="*/ 295275 w 297656"/>
              <a:gd name="connsiteY3" fmla="*/ 54769 h 1064419"/>
              <a:gd name="connsiteX4" fmla="*/ 297656 w 297656"/>
              <a:gd name="connsiteY4" fmla="*/ 852487 h 1064419"/>
              <a:gd name="connsiteX5" fmla="*/ 157162 w 297656"/>
              <a:gd name="connsiteY5" fmla="*/ 852487 h 1064419"/>
              <a:gd name="connsiteX6" fmla="*/ 152400 w 297656"/>
              <a:gd name="connsiteY6" fmla="*/ 1064419 h 1064419"/>
              <a:gd name="connsiteX7" fmla="*/ 0 w 297656"/>
              <a:gd name="connsiteY7" fmla="*/ 1064419 h 1064419"/>
              <a:gd name="connsiteX8" fmla="*/ 2381 w 297656"/>
              <a:gd name="connsiteY8" fmla="*/ 0 h 106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656" h="1064419">
                <a:moveTo>
                  <a:pt x="2381" y="0"/>
                </a:moveTo>
                <a:lnTo>
                  <a:pt x="150019" y="2381"/>
                </a:lnTo>
                <a:lnTo>
                  <a:pt x="152400" y="52387"/>
                </a:lnTo>
                <a:lnTo>
                  <a:pt x="295275" y="54769"/>
                </a:lnTo>
                <a:cubicBezTo>
                  <a:pt x="296069" y="320675"/>
                  <a:pt x="296862" y="586581"/>
                  <a:pt x="297656" y="852487"/>
                </a:cubicBezTo>
                <a:lnTo>
                  <a:pt x="157162" y="852487"/>
                </a:lnTo>
                <a:lnTo>
                  <a:pt x="152400" y="1064419"/>
                </a:lnTo>
                <a:lnTo>
                  <a:pt x="0" y="1064419"/>
                </a:lnTo>
                <a:cubicBezTo>
                  <a:pt x="1587" y="710406"/>
                  <a:pt x="3175" y="356394"/>
                  <a:pt x="2381" y="0"/>
                </a:cubicBezTo>
                <a:close/>
              </a:path>
            </a:pathLst>
          </a:custGeom>
          <a:noFill/>
          <a:ln w="25400">
            <a:solidFill>
              <a:srgbClr val="00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146" name="Picture 2" descr="No description has been provided for this image">
            <a:extLst>
              <a:ext uri="{FF2B5EF4-FFF2-40B4-BE49-F238E27FC236}">
                <a16:creationId xmlns:a16="http://schemas.microsoft.com/office/drawing/2014/main" id="{92D1DB79-060F-6A9F-54E3-8D8BF8303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8909" y="76200"/>
            <a:ext cx="93886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No description has been provided for this image">
            <a:extLst>
              <a:ext uri="{FF2B5EF4-FFF2-40B4-BE49-F238E27FC236}">
                <a16:creationId xmlns:a16="http://schemas.microsoft.com/office/drawing/2014/main" id="{31A388A4-89D6-B0A1-9BAC-29895B277A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1485" y="76200"/>
            <a:ext cx="97059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406C357-68F5-7D52-FDC0-67E43A72629A}"/>
              </a:ext>
            </a:extLst>
          </p:cNvPr>
          <p:cNvSpPr txBox="1"/>
          <p:nvPr/>
        </p:nvSpPr>
        <p:spPr>
          <a:xfrm>
            <a:off x="0" y="6017688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n 11" descr="Gráfico&#10;&#10;Descripción generada automáticamente">
            <a:extLst>
              <a:ext uri="{FF2B5EF4-FFF2-40B4-BE49-F238E27FC236}">
                <a16:creationId xmlns:a16="http://schemas.microsoft.com/office/drawing/2014/main" id="{0AC8E504-3D07-D98D-5AE9-7A6562ADB20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3718" t="17722" r="51133" b="12566"/>
          <a:stretch/>
        </p:blipFill>
        <p:spPr>
          <a:xfrm>
            <a:off x="6267608" y="76200"/>
            <a:ext cx="1052018" cy="2916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D33784D-BDBD-C834-CFBB-949BBF332161}"/>
              </a:ext>
            </a:extLst>
          </p:cNvPr>
          <p:cNvSpPr/>
          <p:nvPr/>
        </p:nvSpPr>
        <p:spPr>
          <a:xfrm>
            <a:off x="9760991" y="4171929"/>
            <a:ext cx="2419348" cy="197878"/>
          </a:xfrm>
          <a:prstGeom prst="rect">
            <a:avLst/>
          </a:prstGeom>
          <a:noFill/>
          <a:ln w="317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FB4C08A4-4835-FFFB-D3E7-CE8F90DF613F}"/>
              </a:ext>
            </a:extLst>
          </p:cNvPr>
          <p:cNvSpPr/>
          <p:nvPr/>
        </p:nvSpPr>
        <p:spPr>
          <a:xfrm>
            <a:off x="9760991" y="3910014"/>
            <a:ext cx="2419348" cy="242886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8BC1A00-8AEF-4B00-BEFC-79105B39739B}"/>
              </a:ext>
            </a:extLst>
          </p:cNvPr>
          <p:cNvSpPr/>
          <p:nvPr/>
        </p:nvSpPr>
        <p:spPr>
          <a:xfrm>
            <a:off x="9762466" y="4373135"/>
            <a:ext cx="2419348" cy="242886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38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/>
      <p:bldP spid="24" grpId="0"/>
      <p:bldP spid="28" grpId="0" animBg="1"/>
      <p:bldP spid="29" grpId="0" animBg="1"/>
      <p:bldP spid="2" grpId="0" animBg="1"/>
      <p:bldP spid="26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EA7C3E-BD95-F5F8-FF2F-D953DA78C9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C6C56D-3CD1-6A36-B409-85E260E0A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1504F2-7F4D-DF71-FE36-3D8E61187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7F8C10-E183-065D-569E-8F76760E0E5A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ECBBED4D-D955-510C-7CC3-AB0D80177AD3}"/>
              </a:ext>
            </a:extLst>
          </p:cNvPr>
          <p:cNvSpPr txBox="1">
            <a:spLocks/>
          </p:cNvSpPr>
          <p:nvPr/>
        </p:nvSpPr>
        <p:spPr>
          <a:xfrm>
            <a:off x="531780" y="814977"/>
            <a:ext cx="11525749" cy="4981955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CIEMAT</a:t>
            </a:r>
            <a:r>
              <a:rPr lang="en-US" sz="2400" dirty="0"/>
              <a:t> is actively contributing to the </a:t>
            </a:r>
            <a:r>
              <a:rPr lang="en-US" sz="2400" b="1" dirty="0"/>
              <a:t>HFM</a:t>
            </a:r>
            <a:r>
              <a:rPr lang="en-US" sz="2400" dirty="0"/>
              <a:t> </a:t>
            </a:r>
            <a:r>
              <a:rPr lang="en-US" sz="2400" dirty="0" err="1"/>
              <a:t>Programme</a:t>
            </a:r>
            <a:r>
              <a:rPr lang="en-US" sz="2400" dirty="0"/>
              <a:t> through the development of </a:t>
            </a:r>
            <a:r>
              <a:rPr lang="en-US" sz="2400" b="1" dirty="0"/>
              <a:t>common coil</a:t>
            </a:r>
            <a:r>
              <a:rPr lang="en-US" sz="2400" dirty="0"/>
              <a:t> magnet designs.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have obtained </a:t>
            </a:r>
            <a:r>
              <a:rPr lang="en-US" sz="2400" b="1" dirty="0"/>
              <a:t>promising</a:t>
            </a:r>
            <a:r>
              <a:rPr lang="en-US" sz="2400" dirty="0"/>
              <a:t> results for </a:t>
            </a:r>
            <a:r>
              <a:rPr lang="en-US" sz="2400" b="1" dirty="0"/>
              <a:t>hybrid</a:t>
            </a:r>
            <a:r>
              <a:rPr lang="en-US" sz="2400" dirty="0"/>
              <a:t> magnets combining </a:t>
            </a:r>
            <a:r>
              <a:rPr lang="en-US" sz="2400" b="1" dirty="0" err="1"/>
              <a:t>Nb₃Sn</a:t>
            </a:r>
            <a:r>
              <a:rPr lang="en-US" sz="2400" b="1" dirty="0"/>
              <a:t> and </a:t>
            </a:r>
            <a:r>
              <a:rPr lang="en-US" sz="2400" b="1" dirty="0" err="1"/>
              <a:t>NbTi</a:t>
            </a:r>
            <a:r>
              <a:rPr lang="en-US" sz="2400" b="1" dirty="0"/>
              <a:t> coils.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Accelerator-like 14 T magnets</a:t>
            </a:r>
            <a:r>
              <a:rPr lang="en-US" sz="2400" dirty="0"/>
              <a:t> appear </a:t>
            </a:r>
            <a:r>
              <a:rPr lang="en-US" sz="2400" b="1" dirty="0"/>
              <a:t>feasible</a:t>
            </a:r>
            <a:r>
              <a:rPr lang="en-US" sz="2400" dirty="0"/>
              <a:t>, using </a:t>
            </a:r>
            <a:r>
              <a:rPr lang="en-US" sz="2400" b="1" dirty="0" err="1"/>
              <a:t>NbTi</a:t>
            </a:r>
            <a:r>
              <a:rPr lang="en-US" sz="2400" dirty="0"/>
              <a:t> in the low-field region, pointing toward a viable path for </a:t>
            </a:r>
            <a:r>
              <a:rPr lang="en-US" sz="2400" b="1" dirty="0"/>
              <a:t>cost-effective</a:t>
            </a:r>
            <a:r>
              <a:rPr lang="en-US" sz="2400" dirty="0"/>
              <a:t> solutions.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While </a:t>
            </a:r>
            <a:r>
              <a:rPr lang="en-US" sz="2400" b="1" dirty="0"/>
              <a:t>challenges</a:t>
            </a:r>
            <a:r>
              <a:rPr lang="en-US" sz="2400" dirty="0"/>
              <a:t> remain, such as </a:t>
            </a:r>
            <a:r>
              <a:rPr lang="en-US" sz="2400" b="1" dirty="0"/>
              <a:t>mechanical</a:t>
            </a:r>
            <a:r>
              <a:rPr lang="en-US" sz="2400" dirty="0"/>
              <a:t> support or long magnet protection, the hybrid approach shows </a:t>
            </a:r>
            <a:r>
              <a:rPr lang="en-US" sz="2400" b="1" dirty="0"/>
              <a:t>strong potential</a:t>
            </a:r>
            <a:r>
              <a:rPr lang="en-US" sz="2400" dirty="0"/>
              <a:t> moving forward.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Our first demonstrator, </a:t>
            </a:r>
            <a:r>
              <a:rPr lang="en-US" sz="2400" b="1" dirty="0"/>
              <a:t>DAISY</a:t>
            </a:r>
            <a:r>
              <a:rPr lang="en-US" sz="2400" dirty="0"/>
              <a:t>, will focus on </a:t>
            </a:r>
            <a:r>
              <a:rPr lang="en-US" sz="2400" b="1" dirty="0"/>
              <a:t>validating hybrid magnet mechanics</a:t>
            </a:r>
            <a:r>
              <a:rPr lang="en-US" sz="2400" dirty="0"/>
              <a:t> in a common coil configuration, </a:t>
            </a:r>
            <a:r>
              <a:rPr lang="en-US" sz="2400" b="1" dirty="0"/>
              <a:t>without</a:t>
            </a:r>
            <a:r>
              <a:rPr lang="en-US" sz="2400" dirty="0"/>
              <a:t> targeting full accelerator-grade </a:t>
            </a:r>
            <a:r>
              <a:rPr lang="en-US" sz="2400" b="1" dirty="0"/>
              <a:t>field quality</a:t>
            </a:r>
            <a:r>
              <a:rPr lang="en-US" sz="2400" dirty="0"/>
              <a:t> in the initial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 the </a:t>
            </a:r>
            <a:r>
              <a:rPr lang="en-US" sz="2400" b="1" dirty="0"/>
              <a:t>next step</a:t>
            </a:r>
            <a:r>
              <a:rPr lang="en-US" sz="2400" dirty="0"/>
              <a:t>, we aim to develop a hybrid common coil magnet that meets </a:t>
            </a:r>
            <a:r>
              <a:rPr lang="en-US" sz="2400" b="1" dirty="0"/>
              <a:t>full accelerator field quality</a:t>
            </a:r>
            <a:r>
              <a:rPr lang="en-US" sz="2400" dirty="0"/>
              <a:t> requirements, building </a:t>
            </a:r>
            <a:r>
              <a:rPr lang="en-US" sz="2400" b="1" dirty="0"/>
              <a:t>on the foundation laid by DAISY</a:t>
            </a:r>
            <a:r>
              <a:rPr lang="en-US" sz="2400" dirty="0"/>
              <a:t>.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4477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4538C-712A-1310-018C-588FF011E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D4CEF3-6A9B-2B46-F345-74D1F0FD0F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A3A0B4-8FB8-0CBD-2FED-379792C7B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EB5B9F-44A5-39C2-E4FE-00B454F4B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9DBCA8D-52DB-149B-23F0-758A93BC3201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Extra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slides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57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F42CE-F343-1BDB-FB83-29A5B9A45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6B801C-0F49-943B-5390-E15E54900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82913" y="5460678"/>
            <a:ext cx="284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A2B72-61D3-4DD5-8514-A6095F7E9C14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FD0EA9-5DFE-4C19-7985-61F48BDC0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8281" y="4678147"/>
            <a:ext cx="66856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6B4F7C1-B4A4-0EF0-02AB-07ADA5CBB5A2}"/>
              </a:ext>
            </a:extLst>
          </p:cNvPr>
          <p:cNvSpPr txBox="1"/>
          <p:nvPr/>
        </p:nvSpPr>
        <p:spPr>
          <a:xfrm>
            <a:off x="271251" y="7565996"/>
            <a:ext cx="5861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M. </a:t>
            </a: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Bonora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‘Interfacing with ROXIE: Scripting, Python, and Model Based Design’, presented at the ROXIE Users Workshop: ROXIE 23 Launch Event, Accessed: Jan. 23, 2024. [Online]. Available: https://indico.cern.ch/event/1318061/contributions/5574693/attachments/2711597/4708647/interfacing_roxie.pdf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[2] T. Salmi et al., ‘Quench protection analysis integrated in the design of dipoles for the Future Circular Collider’, Phys. Rev. Accel. Beams, vol. 20, no. 3, p. 032401, Mar. 2017, </a:t>
            </a: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doi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10.1103/PhysRevAccelBeams.20.032401.</a:t>
            </a:r>
            <a:endParaRPr kumimoji="0" lang="es-ES" sz="6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Rectángulo: esquinas redondeadas 78">
            <a:extLst>
              <a:ext uri="{FF2B5EF4-FFF2-40B4-BE49-F238E27FC236}">
                <a16:creationId xmlns:a16="http://schemas.microsoft.com/office/drawing/2014/main" id="{3165B92B-E8FF-74F2-CB2F-A1577DC0A809}"/>
              </a:ext>
            </a:extLst>
          </p:cNvPr>
          <p:cNvSpPr/>
          <p:nvPr/>
        </p:nvSpPr>
        <p:spPr>
          <a:xfrm>
            <a:off x="220451" y="117797"/>
            <a:ext cx="6002549" cy="3998090"/>
          </a:xfrm>
          <a:prstGeom prst="roundRect">
            <a:avLst>
              <a:gd name="adj" fmla="val 4098"/>
            </a:avLst>
          </a:prstGeom>
          <a:solidFill>
            <a:srgbClr val="063AB5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Rectángulo: esquinas redondeadas 79">
            <a:extLst>
              <a:ext uri="{FF2B5EF4-FFF2-40B4-BE49-F238E27FC236}">
                <a16:creationId xmlns:a16="http://schemas.microsoft.com/office/drawing/2014/main" id="{4578D8C4-3574-229E-44E7-FE2AD39F5072}"/>
              </a:ext>
            </a:extLst>
          </p:cNvPr>
          <p:cNvSpPr/>
          <p:nvPr/>
        </p:nvSpPr>
        <p:spPr>
          <a:xfrm>
            <a:off x="348242" y="270228"/>
            <a:ext cx="3162521" cy="3718658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rgbClr val="F591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Datos 5">
            <a:extLst>
              <a:ext uri="{FF2B5EF4-FFF2-40B4-BE49-F238E27FC236}">
                <a16:creationId xmlns:a16="http://schemas.microsoft.com/office/drawing/2014/main" id="{15FFCA63-B46D-880F-B10A-D323650896ED}"/>
              </a:ext>
            </a:extLst>
          </p:cNvPr>
          <p:cNvSpPr/>
          <p:nvPr/>
        </p:nvSpPr>
        <p:spPr>
          <a:xfrm>
            <a:off x="980586" y="1036044"/>
            <a:ext cx="1944303" cy="299495"/>
          </a:xfrm>
          <a:prstGeom prst="flowChartInputOutput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 data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AF9B8C25-7EA3-5D55-686F-B5597625DBA0}"/>
              </a:ext>
            </a:extLst>
          </p:cNvPr>
          <p:cNvCxnSpPr/>
          <p:nvPr/>
        </p:nvCxnSpPr>
        <p:spPr>
          <a:xfrm>
            <a:off x="1943111" y="774556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Conector recto de flecha 84">
            <a:extLst>
              <a:ext uri="{FF2B5EF4-FFF2-40B4-BE49-F238E27FC236}">
                <a16:creationId xmlns:a16="http://schemas.microsoft.com/office/drawing/2014/main" id="{DA40B5EE-58B2-6534-7E7D-8EF403D2FC67}"/>
              </a:ext>
            </a:extLst>
          </p:cNvPr>
          <p:cNvCxnSpPr/>
          <p:nvPr/>
        </p:nvCxnSpPr>
        <p:spPr>
          <a:xfrm>
            <a:off x="1943111" y="1339687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1" name="Proceso 13">
            <a:extLst>
              <a:ext uri="{FF2B5EF4-FFF2-40B4-BE49-F238E27FC236}">
                <a16:creationId xmlns:a16="http://schemas.microsoft.com/office/drawing/2014/main" id="{2D108361-0F0B-11F7-77EE-6C6F1BBFDD2C}"/>
              </a:ext>
            </a:extLst>
          </p:cNvPr>
          <p:cNvSpPr/>
          <p:nvPr/>
        </p:nvSpPr>
        <p:spPr>
          <a:xfrm>
            <a:off x="490034" y="3255610"/>
            <a:ext cx="2878935" cy="584287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tuning of the model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8042AF74-15C0-C15F-1807-46119F0E33F0}"/>
              </a:ext>
            </a:extLst>
          </p:cNvPr>
          <p:cNvSpPr txBox="1"/>
          <p:nvPr/>
        </p:nvSpPr>
        <p:spPr>
          <a:xfrm>
            <a:off x="405869" y="282377"/>
            <a:ext cx="1030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592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Script #1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F23265AD-7E53-13A7-D716-85569078D620}"/>
              </a:ext>
            </a:extLst>
          </p:cNvPr>
          <p:cNvSpPr txBox="1"/>
          <p:nvPr/>
        </p:nvSpPr>
        <p:spPr>
          <a:xfrm>
            <a:off x="3815940" y="257603"/>
            <a:ext cx="19108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Roxie23 environment</a:t>
            </a:r>
          </a:p>
        </p:txBody>
      </p:sp>
      <p:grpSp>
        <p:nvGrpSpPr>
          <p:cNvPr id="98" name="Grupo 97">
            <a:extLst>
              <a:ext uri="{FF2B5EF4-FFF2-40B4-BE49-F238E27FC236}">
                <a16:creationId xmlns:a16="http://schemas.microsoft.com/office/drawing/2014/main" id="{C27EDC55-B769-38CD-17A9-130372ECF0FC}"/>
              </a:ext>
            </a:extLst>
          </p:cNvPr>
          <p:cNvGrpSpPr/>
          <p:nvPr/>
        </p:nvGrpSpPr>
        <p:grpSpPr>
          <a:xfrm>
            <a:off x="969362" y="4133874"/>
            <a:ext cx="2330993" cy="445909"/>
            <a:chOff x="6807954" y="612499"/>
            <a:chExt cx="2843934" cy="654680"/>
          </a:xfrm>
        </p:grpSpPr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D821007D-1919-6E45-8B38-2BABA4D750CA}"/>
                </a:ext>
              </a:extLst>
            </p:cNvPr>
            <p:cNvSpPr txBox="1"/>
            <p:nvPr/>
          </p:nvSpPr>
          <p:spPr>
            <a:xfrm>
              <a:off x="7396194" y="612499"/>
              <a:ext cx="1910841" cy="406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kumimoji="0" lang="en-GB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odel.output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CF0847E2-030F-9C38-2ACC-C45D3F22870C}"/>
                </a:ext>
              </a:extLst>
            </p:cNvPr>
            <p:cNvSpPr txBox="1"/>
            <p:nvPr/>
          </p:nvSpPr>
          <p:spPr>
            <a:xfrm>
              <a:off x="7393031" y="855891"/>
              <a:ext cx="2258857" cy="406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kumimoji="0" lang="en-GB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odel_induc.output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1" name="Grupo 140">
              <a:extLst>
                <a:ext uri="{FF2B5EF4-FFF2-40B4-BE49-F238E27FC236}">
                  <a16:creationId xmlns:a16="http://schemas.microsoft.com/office/drawing/2014/main" id="{B0C85A5A-9104-AB54-9338-BD0FEED809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07954" y="629377"/>
              <a:ext cx="685668" cy="637802"/>
              <a:chOff x="6807955" y="629377"/>
              <a:chExt cx="1082718" cy="1007134"/>
            </a:xfrm>
          </p:grpSpPr>
          <p:pic>
            <p:nvPicPr>
              <p:cNvPr id="142" name="Gráfico 141" descr="Documento con relleno sólido">
                <a:extLst>
                  <a:ext uri="{FF2B5EF4-FFF2-40B4-BE49-F238E27FC236}">
                    <a16:creationId xmlns:a16="http://schemas.microsoft.com/office/drawing/2014/main" id="{CDFD757B-A1E8-8984-D682-F227275281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807955" y="722112"/>
                <a:ext cx="914400" cy="914399"/>
              </a:xfrm>
              <a:prstGeom prst="rect">
                <a:avLst/>
              </a:prstGeom>
            </p:spPr>
          </p:pic>
          <p:grpSp>
            <p:nvGrpSpPr>
              <p:cNvPr id="143" name="Grupo 142">
                <a:extLst>
                  <a:ext uri="{FF2B5EF4-FFF2-40B4-BE49-F238E27FC236}">
                    <a16:creationId xmlns:a16="http://schemas.microsoft.com/office/drawing/2014/main" id="{EC0AC473-AEEA-1261-8430-CE0FE0BB691C}"/>
                  </a:ext>
                </a:extLst>
              </p:cNvPr>
              <p:cNvGrpSpPr/>
              <p:nvPr/>
            </p:nvGrpSpPr>
            <p:grpSpPr>
              <a:xfrm>
                <a:off x="6976273" y="629377"/>
                <a:ext cx="914400" cy="914400"/>
                <a:chOff x="8973012" y="528312"/>
                <a:chExt cx="914400" cy="914400"/>
              </a:xfrm>
            </p:grpSpPr>
            <p:sp>
              <p:nvSpPr>
                <p:cNvPr id="144" name="Rectángulo 143">
                  <a:extLst>
                    <a:ext uri="{FF2B5EF4-FFF2-40B4-BE49-F238E27FC236}">
                      <a16:creationId xmlns:a16="http://schemas.microsoft.com/office/drawing/2014/main" id="{34CC7A17-3834-0BA4-8548-943513C9A180}"/>
                    </a:ext>
                  </a:extLst>
                </p:cNvPr>
                <p:cNvSpPr/>
                <p:nvPr/>
              </p:nvSpPr>
              <p:spPr>
                <a:xfrm>
                  <a:off x="9136047" y="596900"/>
                  <a:ext cx="587324" cy="7778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pic>
              <p:nvPicPr>
                <p:cNvPr id="145" name="Gráfico 144" descr="Documento con relleno sólido">
                  <a:extLst>
                    <a:ext uri="{FF2B5EF4-FFF2-40B4-BE49-F238E27FC236}">
                      <a16:creationId xmlns:a16="http://schemas.microsoft.com/office/drawing/2014/main" id="{C9DC0603-B7AE-A622-A718-42FC560B76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3012" y="528312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99" name="Rectángulo: esquinas redondeadas 98">
            <a:extLst>
              <a:ext uri="{FF2B5EF4-FFF2-40B4-BE49-F238E27FC236}">
                <a16:creationId xmlns:a16="http://schemas.microsoft.com/office/drawing/2014/main" id="{1AA7DC92-C1F5-E282-36EE-AD282197CF8C}"/>
              </a:ext>
            </a:extLst>
          </p:cNvPr>
          <p:cNvSpPr/>
          <p:nvPr/>
        </p:nvSpPr>
        <p:spPr>
          <a:xfrm>
            <a:off x="572710" y="4601061"/>
            <a:ext cx="2765745" cy="1541102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5B30E1B0-7CFA-21E5-0266-E549164F5CDD}"/>
              </a:ext>
            </a:extLst>
          </p:cNvPr>
          <p:cNvCxnSpPr/>
          <p:nvPr/>
        </p:nvCxnSpPr>
        <p:spPr>
          <a:xfrm>
            <a:off x="1972710" y="5442608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2" name="Proceso 13">
            <a:extLst>
              <a:ext uri="{FF2B5EF4-FFF2-40B4-BE49-F238E27FC236}">
                <a16:creationId xmlns:a16="http://schemas.microsoft.com/office/drawing/2014/main" id="{C21633E9-1809-C374-936C-73FC6BC782B4}"/>
              </a:ext>
            </a:extLst>
          </p:cNvPr>
          <p:cNvSpPr/>
          <p:nvPr/>
        </p:nvSpPr>
        <p:spPr>
          <a:xfrm>
            <a:off x="965150" y="4931200"/>
            <a:ext cx="2015280" cy="571102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Compute quench and retrieve results</a:t>
            </a:r>
          </a:p>
        </p:txBody>
      </p:sp>
      <p:cxnSp>
        <p:nvCxnSpPr>
          <p:cNvPr id="103" name="Conector recto de flecha 102">
            <a:extLst>
              <a:ext uri="{FF2B5EF4-FFF2-40B4-BE49-F238E27FC236}">
                <a16:creationId xmlns:a16="http://schemas.microsoft.com/office/drawing/2014/main" id="{54E426B4-930C-8A9E-DA8C-64B720513B75}"/>
              </a:ext>
            </a:extLst>
          </p:cNvPr>
          <p:cNvCxnSpPr/>
          <p:nvPr/>
        </p:nvCxnSpPr>
        <p:spPr>
          <a:xfrm>
            <a:off x="1970898" y="4551214"/>
            <a:ext cx="0" cy="396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04" name="Grupo 103">
            <a:extLst>
              <a:ext uri="{FF2B5EF4-FFF2-40B4-BE49-F238E27FC236}">
                <a16:creationId xmlns:a16="http://schemas.microsoft.com/office/drawing/2014/main" id="{64AC1DB0-1766-F4B5-7D69-2DE51081A7D8}"/>
              </a:ext>
            </a:extLst>
          </p:cNvPr>
          <p:cNvGrpSpPr/>
          <p:nvPr/>
        </p:nvGrpSpPr>
        <p:grpSpPr>
          <a:xfrm>
            <a:off x="2966868" y="4958515"/>
            <a:ext cx="720000" cy="482736"/>
            <a:chOff x="3726621" y="2362200"/>
            <a:chExt cx="976604" cy="482736"/>
          </a:xfrm>
          <a:solidFill>
            <a:schemeClr val="accent6">
              <a:lumMod val="50000"/>
            </a:schemeClr>
          </a:solidFill>
        </p:grpSpPr>
        <p:sp>
          <p:nvSpPr>
            <p:cNvPr id="137" name="Flecha: a la derecha con muesca 136">
              <a:extLst>
                <a:ext uri="{FF2B5EF4-FFF2-40B4-BE49-F238E27FC236}">
                  <a16:creationId xmlns:a16="http://schemas.microsoft.com/office/drawing/2014/main" id="{412B9C03-5C73-3B29-1FD0-F568A50D93C2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grpFill/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8" name="Flecha: a la derecha con muesca 137">
              <a:extLst>
                <a:ext uri="{FF2B5EF4-FFF2-40B4-BE49-F238E27FC236}">
                  <a16:creationId xmlns:a16="http://schemas.microsoft.com/office/drawing/2014/main" id="{1D11F20F-8878-2ED6-6817-4FC00C3D94A4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grpFill/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5" name="Gráfico 104" descr="Base de datos contorno">
            <a:extLst>
              <a:ext uri="{FF2B5EF4-FFF2-40B4-BE49-F238E27FC236}">
                <a16:creationId xmlns:a16="http://schemas.microsoft.com/office/drawing/2014/main" id="{86BF82B0-A53A-172D-E879-56107A88984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6900" y="4212175"/>
            <a:ext cx="365125" cy="365125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C0475477-AB64-C4C5-B649-7E46468D4DAE}"/>
              </a:ext>
            </a:extLst>
          </p:cNvPr>
          <p:cNvSpPr txBox="1"/>
          <p:nvPr/>
        </p:nvSpPr>
        <p:spPr>
          <a:xfrm>
            <a:off x="4369834" y="4111041"/>
            <a:ext cx="15185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Coherent</a:t>
            </a:r>
            <a:b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cable libraries</a:t>
            </a:r>
          </a:p>
        </p:txBody>
      </p: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89625630-D732-0D3D-00A4-75A7ECF81146}"/>
              </a:ext>
            </a:extLst>
          </p:cNvPr>
          <p:cNvGrpSpPr/>
          <p:nvPr/>
        </p:nvGrpSpPr>
        <p:grpSpPr>
          <a:xfrm>
            <a:off x="3678023" y="4683453"/>
            <a:ext cx="2756844" cy="914400"/>
            <a:chOff x="3954911" y="8808611"/>
            <a:chExt cx="2756844" cy="914400"/>
          </a:xfrm>
        </p:grpSpPr>
        <p:sp>
          <p:nvSpPr>
            <p:cNvPr id="132" name="Rectángulo: esquinas redondeadas 131">
              <a:extLst>
                <a:ext uri="{FF2B5EF4-FFF2-40B4-BE49-F238E27FC236}">
                  <a16:creationId xmlns:a16="http://schemas.microsoft.com/office/drawing/2014/main" id="{B37E165A-202E-6C8B-41CE-654CD0D1B0D5}"/>
                </a:ext>
              </a:extLst>
            </p:cNvPr>
            <p:cNvSpPr/>
            <p:nvPr/>
          </p:nvSpPr>
          <p:spPr>
            <a:xfrm>
              <a:off x="3954911" y="8950382"/>
              <a:ext cx="2544977" cy="630324"/>
            </a:xfrm>
            <a:prstGeom prst="roundRect">
              <a:avLst>
                <a:gd name="adj" fmla="val 4098"/>
              </a:avLst>
            </a:prstGeom>
            <a:solidFill>
              <a:schemeClr val="bg1"/>
            </a:solidFill>
            <a:ln w="381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33" name="Gráfico 132" descr="Tabla con relleno sólido">
              <a:extLst>
                <a:ext uri="{FF2B5EF4-FFF2-40B4-BE49-F238E27FC236}">
                  <a16:creationId xmlns:a16="http://schemas.microsoft.com/office/drawing/2014/main" id="{277D92D8-12E5-3E95-2F90-8DC30659A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74076" y="8808611"/>
              <a:ext cx="914400" cy="914400"/>
            </a:xfrm>
            <a:prstGeom prst="rect">
              <a:avLst/>
            </a:prstGeom>
          </p:spPr>
        </p:pic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BFE33C2F-D515-A3D9-55EA-C475066B1711}"/>
                </a:ext>
              </a:extLst>
            </p:cNvPr>
            <p:cNvSpPr txBox="1"/>
            <p:nvPr/>
          </p:nvSpPr>
          <p:spPr>
            <a:xfrm>
              <a:off x="4814887" y="8950382"/>
              <a:ext cx="189686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Quench computation [5]</a:t>
              </a:r>
            </a:p>
          </p:txBody>
        </p:sp>
      </p:grpSp>
      <p:sp>
        <p:nvSpPr>
          <p:cNvPr id="110" name="Pantalla 25">
            <a:extLst>
              <a:ext uri="{FF2B5EF4-FFF2-40B4-BE49-F238E27FC236}">
                <a16:creationId xmlns:a16="http://schemas.microsoft.com/office/drawing/2014/main" id="{73FBC533-5035-A9F5-28A5-474076D4A57E}"/>
              </a:ext>
            </a:extLst>
          </p:cNvPr>
          <p:cNvSpPr/>
          <p:nvPr/>
        </p:nvSpPr>
        <p:spPr>
          <a:xfrm>
            <a:off x="1330957" y="5683053"/>
            <a:ext cx="1283506" cy="365125"/>
          </a:xfrm>
          <a:prstGeom prst="flowChartDisplay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Results</a:t>
            </a:r>
          </a:p>
        </p:txBody>
      </p:sp>
      <p:cxnSp>
        <p:nvCxnSpPr>
          <p:cNvPr id="111" name="Conector recto de flecha 110">
            <a:extLst>
              <a:ext uri="{FF2B5EF4-FFF2-40B4-BE49-F238E27FC236}">
                <a16:creationId xmlns:a16="http://schemas.microsoft.com/office/drawing/2014/main" id="{EA28FCB0-1A50-533A-12EE-AE2032EC865D}"/>
              </a:ext>
            </a:extLst>
          </p:cNvPr>
          <p:cNvCxnSpPr>
            <a:cxnSpLocks/>
          </p:cNvCxnSpPr>
          <p:nvPr/>
        </p:nvCxnSpPr>
        <p:spPr>
          <a:xfrm>
            <a:off x="2601763" y="5864425"/>
            <a:ext cx="1088960" cy="336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077D58B2-0B54-201A-FF6F-C389F86BBE1A}"/>
              </a:ext>
            </a:extLst>
          </p:cNvPr>
          <p:cNvSpPr txBox="1"/>
          <p:nvPr/>
        </p:nvSpPr>
        <p:spPr>
          <a:xfrm>
            <a:off x="565240" y="4561424"/>
            <a:ext cx="1030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Script #2</a:t>
            </a:r>
          </a:p>
        </p:txBody>
      </p:sp>
      <p:grpSp>
        <p:nvGrpSpPr>
          <p:cNvPr id="150" name="Grupo 149">
            <a:extLst>
              <a:ext uri="{FF2B5EF4-FFF2-40B4-BE49-F238E27FC236}">
                <a16:creationId xmlns:a16="http://schemas.microsoft.com/office/drawing/2014/main" id="{AA97ACE5-5F52-749E-034E-21828B46DBF4}"/>
              </a:ext>
            </a:extLst>
          </p:cNvPr>
          <p:cNvGrpSpPr/>
          <p:nvPr/>
        </p:nvGrpSpPr>
        <p:grpSpPr>
          <a:xfrm>
            <a:off x="4164822" y="876626"/>
            <a:ext cx="1229631" cy="440920"/>
            <a:chOff x="11520049" y="-416208"/>
            <a:chExt cx="1229631" cy="440920"/>
          </a:xfrm>
        </p:grpSpPr>
        <p:pic>
          <p:nvPicPr>
            <p:cNvPr id="114" name="Imagen 113">
              <a:extLst>
                <a:ext uri="{FF2B5EF4-FFF2-40B4-BE49-F238E27FC236}">
                  <a16:creationId xmlns:a16="http://schemas.microsoft.com/office/drawing/2014/main" id="{518CA327-6023-CACC-AF7F-C02205A44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086DD7"/>
                </a:clrFrom>
                <a:clrTo>
                  <a:srgbClr val="086DD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525264" y="-366491"/>
              <a:ext cx="1224416" cy="391203"/>
            </a:xfrm>
            <a:prstGeom prst="rect">
              <a:avLst/>
            </a:prstGeom>
          </p:spPr>
        </p:pic>
        <p:pic>
          <p:nvPicPr>
            <p:cNvPr id="116" name="Imagen 115">
              <a:extLst>
                <a:ext uri="{FF2B5EF4-FFF2-40B4-BE49-F238E27FC236}">
                  <a16:creationId xmlns:a16="http://schemas.microsoft.com/office/drawing/2014/main" id="{15604381-18E6-E4B8-4546-E9B5F2B8C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520049" y="-416208"/>
              <a:ext cx="161948" cy="114316"/>
            </a:xfrm>
            <a:prstGeom prst="rect">
              <a:avLst/>
            </a:prstGeom>
          </p:spPr>
        </p:pic>
      </p:grp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FCCE1F24-A3F7-A524-5257-6EA2AF6AE150}"/>
              </a:ext>
            </a:extLst>
          </p:cNvPr>
          <p:cNvCxnSpPr>
            <a:cxnSpLocks/>
          </p:cNvCxnSpPr>
          <p:nvPr/>
        </p:nvCxnSpPr>
        <p:spPr>
          <a:xfrm>
            <a:off x="1972710" y="3814715"/>
            <a:ext cx="0" cy="43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4" name="Rectángulo: esquinas redondeadas 123">
            <a:extLst>
              <a:ext uri="{FF2B5EF4-FFF2-40B4-BE49-F238E27FC236}">
                <a16:creationId xmlns:a16="http://schemas.microsoft.com/office/drawing/2014/main" id="{2920118F-72D0-C390-BF31-08A88623F730}"/>
              </a:ext>
            </a:extLst>
          </p:cNvPr>
          <p:cNvSpPr/>
          <p:nvPr/>
        </p:nvSpPr>
        <p:spPr>
          <a:xfrm>
            <a:off x="3678023" y="5552624"/>
            <a:ext cx="2544977" cy="630324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5" name="Gráfico 124" descr="Tabla con relleno sólido">
            <a:extLst>
              <a:ext uri="{FF2B5EF4-FFF2-40B4-BE49-F238E27FC236}">
                <a16:creationId xmlns:a16="http://schemas.microsoft.com/office/drawing/2014/main" id="{9F131217-1B15-4EFB-B0A7-651B6F71FF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97188" y="5423553"/>
            <a:ext cx="914400" cy="9144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3B53053B-6AEB-B258-3AD3-3F3192B251BD}"/>
              </a:ext>
            </a:extLst>
          </p:cNvPr>
          <p:cNvSpPr txBox="1"/>
          <p:nvPr/>
        </p:nvSpPr>
        <p:spPr>
          <a:xfrm>
            <a:off x="4537999" y="5552624"/>
            <a:ext cx="1380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comparison</a:t>
            </a:r>
          </a:p>
        </p:txBody>
      </p:sp>
      <p:sp>
        <p:nvSpPr>
          <p:cNvPr id="127" name="Elipse 126">
            <a:extLst>
              <a:ext uri="{FF2B5EF4-FFF2-40B4-BE49-F238E27FC236}">
                <a16:creationId xmlns:a16="http://schemas.microsoft.com/office/drawing/2014/main" id="{8D81709D-5CCD-D9CB-177F-AB379274C045}"/>
              </a:ext>
            </a:extLst>
          </p:cNvPr>
          <p:cNvSpPr/>
          <p:nvPr/>
        </p:nvSpPr>
        <p:spPr>
          <a:xfrm>
            <a:off x="5330742" y="5652924"/>
            <a:ext cx="741279" cy="268248"/>
          </a:xfrm>
          <a:prstGeom prst="ellipse">
            <a:avLst/>
          </a:prstGeom>
          <a:solidFill>
            <a:srgbClr val="FF0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</a:t>
            </a:r>
          </a:p>
        </p:txBody>
      </p:sp>
      <p:sp>
        <p:nvSpPr>
          <p:cNvPr id="148" name="Proceso 13">
            <a:extLst>
              <a:ext uri="{FF2B5EF4-FFF2-40B4-BE49-F238E27FC236}">
                <a16:creationId xmlns:a16="http://schemas.microsoft.com/office/drawing/2014/main" id="{6CAF0568-DAEA-562D-6745-5618099FC4D7}"/>
              </a:ext>
            </a:extLst>
          </p:cNvPr>
          <p:cNvSpPr/>
          <p:nvPr/>
        </p:nvSpPr>
        <p:spPr>
          <a:xfrm>
            <a:off x="3982315" y="1571032"/>
            <a:ext cx="1935885" cy="2417853"/>
          </a:xfrm>
          <a:prstGeom prst="flowChartProcess">
            <a:avLst/>
          </a:prstGeom>
          <a:solidFill>
            <a:srgbClr val="92D050"/>
          </a:solidFill>
          <a:ln w="50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RoxieAPI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[</a:t>
            </a:r>
            <a:r>
              <a:rPr lang="en-GB" b="1" kern="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Proceso 13">
            <a:extLst>
              <a:ext uri="{FF2B5EF4-FFF2-40B4-BE49-F238E27FC236}">
                <a16:creationId xmlns:a16="http://schemas.microsoft.com/office/drawing/2014/main" id="{036EA8DB-0183-757D-AB67-9AB60B87DE4E}"/>
              </a:ext>
            </a:extLst>
          </p:cNvPr>
          <p:cNvSpPr/>
          <p:nvPr/>
        </p:nvSpPr>
        <p:spPr>
          <a:xfrm>
            <a:off x="620564" y="1592160"/>
            <a:ext cx="2645094" cy="569083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Genetic Algorithm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(in-house development)</a:t>
            </a:r>
          </a:p>
        </p:txBody>
      </p:sp>
      <p:cxnSp>
        <p:nvCxnSpPr>
          <p:cNvPr id="152" name="Conector recto de flecha 151">
            <a:extLst>
              <a:ext uri="{FF2B5EF4-FFF2-40B4-BE49-F238E27FC236}">
                <a16:creationId xmlns:a16="http://schemas.microsoft.com/office/drawing/2014/main" id="{6EB26B0A-6BF3-656B-D3CA-7F98A7D02D91}"/>
              </a:ext>
            </a:extLst>
          </p:cNvPr>
          <p:cNvCxnSpPr/>
          <p:nvPr/>
        </p:nvCxnSpPr>
        <p:spPr>
          <a:xfrm>
            <a:off x="1947678" y="2133376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3" name="Pantalla 25">
            <a:extLst>
              <a:ext uri="{FF2B5EF4-FFF2-40B4-BE49-F238E27FC236}">
                <a16:creationId xmlns:a16="http://schemas.microsoft.com/office/drawing/2014/main" id="{03E6C098-9DEE-2A39-3BEB-6920DC471067}"/>
              </a:ext>
            </a:extLst>
          </p:cNvPr>
          <p:cNvSpPr/>
          <p:nvPr/>
        </p:nvSpPr>
        <p:spPr>
          <a:xfrm>
            <a:off x="476577" y="2390998"/>
            <a:ext cx="2957474" cy="595886"/>
          </a:xfrm>
          <a:prstGeom prst="flowChartDisplay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timal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results &amp; plots</a:t>
            </a:r>
          </a:p>
        </p:txBody>
      </p:sp>
      <p:grpSp>
        <p:nvGrpSpPr>
          <p:cNvPr id="154" name="Grupo 153">
            <a:extLst>
              <a:ext uri="{FF2B5EF4-FFF2-40B4-BE49-F238E27FC236}">
                <a16:creationId xmlns:a16="http://schemas.microsoft.com/office/drawing/2014/main" id="{666A8D36-238C-5EAF-6281-7E69784D3EE1}"/>
              </a:ext>
            </a:extLst>
          </p:cNvPr>
          <p:cNvGrpSpPr/>
          <p:nvPr/>
        </p:nvGrpSpPr>
        <p:grpSpPr>
          <a:xfrm>
            <a:off x="3313055" y="1625230"/>
            <a:ext cx="591195" cy="482736"/>
            <a:chOff x="3726621" y="2362200"/>
            <a:chExt cx="976604" cy="482736"/>
          </a:xfrm>
        </p:grpSpPr>
        <p:sp>
          <p:nvSpPr>
            <p:cNvPr id="155" name="Flecha: a la derecha con muesca 154">
              <a:extLst>
                <a:ext uri="{FF2B5EF4-FFF2-40B4-BE49-F238E27FC236}">
                  <a16:creationId xmlns:a16="http://schemas.microsoft.com/office/drawing/2014/main" id="{7CB25914-E103-62FE-C358-E9BDFCC24288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6" name="Flecha: a la derecha con muesca 155">
              <a:extLst>
                <a:ext uri="{FF2B5EF4-FFF2-40B4-BE49-F238E27FC236}">
                  <a16:creationId xmlns:a16="http://schemas.microsoft.com/office/drawing/2014/main" id="{30E38165-ED75-A6E6-A3D8-638979203B53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57" name="Conector recto de flecha 156">
            <a:extLst>
              <a:ext uri="{FF2B5EF4-FFF2-40B4-BE49-F238E27FC236}">
                <a16:creationId xmlns:a16="http://schemas.microsoft.com/office/drawing/2014/main" id="{F71464DA-4ECD-851A-D3DF-02D46C7B07C0}"/>
              </a:ext>
            </a:extLst>
          </p:cNvPr>
          <p:cNvCxnSpPr>
            <a:cxnSpLocks/>
          </p:cNvCxnSpPr>
          <p:nvPr/>
        </p:nvCxnSpPr>
        <p:spPr>
          <a:xfrm>
            <a:off x="1969452" y="2992440"/>
            <a:ext cx="0" cy="2656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Elipse 81">
            <a:extLst>
              <a:ext uri="{FF2B5EF4-FFF2-40B4-BE49-F238E27FC236}">
                <a16:creationId xmlns:a16="http://schemas.microsoft.com/office/drawing/2014/main" id="{E994E861-F2CE-55C1-7DF7-C14B7870C6B5}"/>
              </a:ext>
            </a:extLst>
          </p:cNvPr>
          <p:cNvSpPr/>
          <p:nvPr/>
        </p:nvSpPr>
        <p:spPr>
          <a:xfrm>
            <a:off x="1466662" y="523493"/>
            <a:ext cx="972852" cy="299495"/>
          </a:xfrm>
          <a:prstGeom prst="ellipse">
            <a:avLst/>
          </a:prstGeom>
          <a:solidFill>
            <a:srgbClr val="FF0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</a:t>
            </a:r>
          </a:p>
        </p:txBody>
      </p:sp>
      <p:grpSp>
        <p:nvGrpSpPr>
          <p:cNvPr id="161" name="Grupo 160">
            <a:extLst>
              <a:ext uri="{FF2B5EF4-FFF2-40B4-BE49-F238E27FC236}">
                <a16:creationId xmlns:a16="http://schemas.microsoft.com/office/drawing/2014/main" id="{D1E6C41F-A42F-6FA2-D4B1-A18E854466B5}"/>
              </a:ext>
            </a:extLst>
          </p:cNvPr>
          <p:cNvGrpSpPr/>
          <p:nvPr/>
        </p:nvGrpSpPr>
        <p:grpSpPr>
          <a:xfrm>
            <a:off x="3344007" y="3332910"/>
            <a:ext cx="591195" cy="482736"/>
            <a:chOff x="3726621" y="2362200"/>
            <a:chExt cx="976604" cy="482736"/>
          </a:xfrm>
        </p:grpSpPr>
        <p:sp>
          <p:nvSpPr>
            <p:cNvPr id="162" name="Flecha: a la derecha con muesca 161">
              <a:extLst>
                <a:ext uri="{FF2B5EF4-FFF2-40B4-BE49-F238E27FC236}">
                  <a16:creationId xmlns:a16="http://schemas.microsoft.com/office/drawing/2014/main" id="{3D679F35-DEDE-DB72-465D-62979E5A5610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3" name="Flecha: a la derecha con muesca 162">
              <a:extLst>
                <a:ext uri="{FF2B5EF4-FFF2-40B4-BE49-F238E27FC236}">
                  <a16:creationId xmlns:a16="http://schemas.microsoft.com/office/drawing/2014/main" id="{9D526238-5900-B3B5-F1B8-5E5CE69DCF6E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7" name="Grupo 106">
            <a:extLst>
              <a:ext uri="{FF2B5EF4-FFF2-40B4-BE49-F238E27FC236}">
                <a16:creationId xmlns:a16="http://schemas.microsoft.com/office/drawing/2014/main" id="{E9B2694B-414F-8E9A-6510-68C391849945}"/>
              </a:ext>
            </a:extLst>
          </p:cNvPr>
          <p:cNvGrpSpPr/>
          <p:nvPr/>
        </p:nvGrpSpPr>
        <p:grpSpPr>
          <a:xfrm rot="5400000">
            <a:off x="3796021" y="4150348"/>
            <a:ext cx="941871" cy="517347"/>
            <a:chOff x="9914296" y="6422656"/>
            <a:chExt cx="1743099" cy="680170"/>
          </a:xfrm>
        </p:grpSpPr>
        <p:sp>
          <p:nvSpPr>
            <p:cNvPr id="135" name="Flecha: hacia la izquierda 134">
              <a:extLst>
                <a:ext uri="{FF2B5EF4-FFF2-40B4-BE49-F238E27FC236}">
                  <a16:creationId xmlns:a16="http://schemas.microsoft.com/office/drawing/2014/main" id="{0949230E-C882-8D5C-4E23-064B3879C28F}"/>
                </a:ext>
              </a:extLst>
            </p:cNvPr>
            <p:cNvSpPr/>
            <p:nvPr/>
          </p:nvSpPr>
          <p:spPr>
            <a:xfrm rot="10800000">
              <a:off x="11208771" y="6422871"/>
              <a:ext cx="448624" cy="679955"/>
            </a:xfrm>
            <a:prstGeom prst="leftArrow">
              <a:avLst>
                <a:gd name="adj1" fmla="val 37192"/>
                <a:gd name="adj2" fmla="val 52275"/>
              </a:avLst>
            </a:prstGeom>
            <a:solidFill>
              <a:srgbClr val="00B0F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6" name="Flecha: hacia la izquierda 135">
              <a:extLst>
                <a:ext uri="{FF2B5EF4-FFF2-40B4-BE49-F238E27FC236}">
                  <a16:creationId xmlns:a16="http://schemas.microsoft.com/office/drawing/2014/main" id="{86FCE5E4-EE53-7C40-8257-C1C5745E3BE7}"/>
                </a:ext>
              </a:extLst>
            </p:cNvPr>
            <p:cNvSpPr/>
            <p:nvPr/>
          </p:nvSpPr>
          <p:spPr>
            <a:xfrm>
              <a:off x="9914296" y="6422656"/>
              <a:ext cx="448624" cy="679955"/>
            </a:xfrm>
            <a:prstGeom prst="leftArrow">
              <a:avLst>
                <a:gd name="adj1" fmla="val 37192"/>
                <a:gd name="adj2" fmla="val 52275"/>
              </a:avLst>
            </a:prstGeom>
            <a:solidFill>
              <a:srgbClr val="00B0F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7" name="Title 1">
            <a:extLst>
              <a:ext uri="{FF2B5EF4-FFF2-40B4-BE49-F238E27FC236}">
                <a16:creationId xmlns:a16="http://schemas.microsoft.com/office/drawing/2014/main" id="{B51D6372-027C-F3FB-D486-2936526ED039}"/>
              </a:ext>
            </a:extLst>
          </p:cNvPr>
          <p:cNvSpPr txBox="1">
            <a:spLocks/>
          </p:cNvSpPr>
          <p:nvPr/>
        </p:nvSpPr>
        <p:spPr>
          <a:xfrm>
            <a:off x="7135268" y="-3788"/>
            <a:ext cx="4441421" cy="441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Tuning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GA fitness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function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68" name="3 Marcador de contenido">
            <a:extLst>
              <a:ext uri="{FF2B5EF4-FFF2-40B4-BE49-F238E27FC236}">
                <a16:creationId xmlns:a16="http://schemas.microsoft.com/office/drawing/2014/main" id="{8C9B8EBC-8B03-4C64-805E-7E7BC300023F}"/>
              </a:ext>
            </a:extLst>
          </p:cNvPr>
          <p:cNvSpPr txBox="1">
            <a:spLocks/>
          </p:cNvSpPr>
          <p:nvPr/>
        </p:nvSpPr>
        <p:spPr>
          <a:xfrm>
            <a:off x="6617756" y="2339046"/>
            <a:ext cx="3211633" cy="385990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Equivalent width (EQW):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Tends to adapt the coil shape for the better contribution of each strand to the main field, decreasing turns and strands per cable.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quality (FQ):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Tends to use a lot of superconductor and makes the coils tall (less strands, more turns).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Quench performance (QH):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Penalizing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avoid using fewer strands than necessary, therefore, controlling hot spot temperature.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 requirement (LOAD):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Usually tends to use more strands than necessary. It is the easier to manually tune later.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80" name="Grupo 179">
            <a:extLst>
              <a:ext uri="{FF2B5EF4-FFF2-40B4-BE49-F238E27FC236}">
                <a16:creationId xmlns:a16="http://schemas.microsoft.com/office/drawing/2014/main" id="{5FD497C6-08BD-6F93-2665-D8F3C0F641EE}"/>
              </a:ext>
            </a:extLst>
          </p:cNvPr>
          <p:cNvGrpSpPr/>
          <p:nvPr/>
        </p:nvGrpSpPr>
        <p:grpSpPr>
          <a:xfrm>
            <a:off x="6636805" y="484058"/>
            <a:ext cx="5334744" cy="1757033"/>
            <a:chOff x="6636805" y="731708"/>
            <a:chExt cx="5334744" cy="1757033"/>
          </a:xfrm>
        </p:grpSpPr>
        <p:grpSp>
          <p:nvGrpSpPr>
            <p:cNvPr id="174" name="Grupo 173">
              <a:extLst>
                <a:ext uri="{FF2B5EF4-FFF2-40B4-BE49-F238E27FC236}">
                  <a16:creationId xmlns:a16="http://schemas.microsoft.com/office/drawing/2014/main" id="{FC1D2680-5718-F348-BBE0-2BC146174F53}"/>
                </a:ext>
              </a:extLst>
            </p:cNvPr>
            <p:cNvGrpSpPr/>
            <p:nvPr/>
          </p:nvGrpSpPr>
          <p:grpSpPr>
            <a:xfrm>
              <a:off x="6636805" y="821633"/>
              <a:ext cx="5334744" cy="1667108"/>
              <a:chOff x="6636805" y="821633"/>
              <a:chExt cx="5334744" cy="1667108"/>
            </a:xfrm>
          </p:grpSpPr>
          <p:pic>
            <p:nvPicPr>
              <p:cNvPr id="166" name="Imagen 165">
                <a:extLst>
                  <a:ext uri="{FF2B5EF4-FFF2-40B4-BE49-F238E27FC236}">
                    <a16:creationId xmlns:a16="http://schemas.microsoft.com/office/drawing/2014/main" id="{72017F20-0EDC-5949-AAFF-2361908CD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36805" y="821633"/>
                <a:ext cx="5334744" cy="1667108"/>
              </a:xfrm>
              <a:prstGeom prst="rect">
                <a:avLst/>
              </a:prstGeom>
            </p:spPr>
          </p:pic>
          <p:sp>
            <p:nvSpPr>
              <p:cNvPr id="170" name="CuadroTexto 169">
                <a:extLst>
                  <a:ext uri="{FF2B5EF4-FFF2-40B4-BE49-F238E27FC236}">
                    <a16:creationId xmlns:a16="http://schemas.microsoft.com/office/drawing/2014/main" id="{99B7F4C7-B8A1-772C-D27C-00AFCE7E378D}"/>
                  </a:ext>
                </a:extLst>
              </p:cNvPr>
              <p:cNvSpPr txBox="1"/>
              <p:nvPr/>
            </p:nvSpPr>
            <p:spPr>
              <a:xfrm>
                <a:off x="7817869" y="1211219"/>
                <a:ext cx="626494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EQW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1" name="CuadroTexto 170">
                <a:extLst>
                  <a:ext uri="{FF2B5EF4-FFF2-40B4-BE49-F238E27FC236}">
                    <a16:creationId xmlns:a16="http://schemas.microsoft.com/office/drawing/2014/main" id="{FB315476-197A-4221-F66E-E6177612DAED}"/>
                  </a:ext>
                </a:extLst>
              </p:cNvPr>
              <p:cNvSpPr txBox="1"/>
              <p:nvPr/>
            </p:nvSpPr>
            <p:spPr>
              <a:xfrm>
                <a:off x="10086975" y="1335539"/>
                <a:ext cx="541836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FQ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2" name="CuadroTexto 171">
                <a:extLst>
                  <a:ext uri="{FF2B5EF4-FFF2-40B4-BE49-F238E27FC236}">
                    <a16:creationId xmlns:a16="http://schemas.microsoft.com/office/drawing/2014/main" id="{6DA1A213-6CD2-528A-36FA-58D58E1FC3FE}"/>
                  </a:ext>
                </a:extLst>
              </p:cNvPr>
              <p:cNvSpPr txBox="1"/>
              <p:nvPr/>
            </p:nvSpPr>
            <p:spPr>
              <a:xfrm>
                <a:off x="10947755" y="1333258"/>
                <a:ext cx="704850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LOAD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3" name="CuadroTexto 172">
                <a:extLst>
                  <a:ext uri="{FF2B5EF4-FFF2-40B4-BE49-F238E27FC236}">
                    <a16:creationId xmlns:a16="http://schemas.microsoft.com/office/drawing/2014/main" id="{A4563433-E752-4F77-6F9A-3C4D0BCD4EAA}"/>
                  </a:ext>
                </a:extLst>
              </p:cNvPr>
              <p:cNvSpPr txBox="1"/>
              <p:nvPr/>
            </p:nvSpPr>
            <p:spPr>
              <a:xfrm>
                <a:off x="6917470" y="1211219"/>
                <a:ext cx="491070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QH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176" name="Conector recto de flecha 175">
              <a:extLst>
                <a:ext uri="{FF2B5EF4-FFF2-40B4-BE49-F238E27FC236}">
                  <a16:creationId xmlns:a16="http://schemas.microsoft.com/office/drawing/2014/main" id="{EEE8DD5E-9282-B609-8372-6AAD15270F06}"/>
                </a:ext>
              </a:extLst>
            </p:cNvPr>
            <p:cNvCxnSpPr>
              <a:cxnSpLocks/>
            </p:cNvCxnSpPr>
            <p:nvPr/>
          </p:nvCxnSpPr>
          <p:spPr>
            <a:xfrm>
              <a:off x="9239250" y="1211219"/>
              <a:ext cx="0" cy="432097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CuadroTexto 178">
              <a:extLst>
                <a:ext uri="{FF2B5EF4-FFF2-40B4-BE49-F238E27FC236}">
                  <a16:creationId xmlns:a16="http://schemas.microsoft.com/office/drawing/2014/main" id="{73958A8E-097B-816C-0C6C-F036D0CBC64A}"/>
                </a:ext>
              </a:extLst>
            </p:cNvPr>
            <p:cNvSpPr txBox="1"/>
            <p:nvPr/>
          </p:nvSpPr>
          <p:spPr>
            <a:xfrm>
              <a:off x="8630061" y="731708"/>
              <a:ext cx="12183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</a:t>
              </a: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timal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design </a:t>
              </a:r>
              <a:endPara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82" name="Imagen 181">
            <a:extLst>
              <a:ext uri="{FF2B5EF4-FFF2-40B4-BE49-F238E27FC236}">
                <a16:creationId xmlns:a16="http://schemas.microsoft.com/office/drawing/2014/main" id="{4F71D5BD-2A42-493F-742B-604D57BD124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0274797" y="2350585"/>
            <a:ext cx="1301892" cy="1667108"/>
          </a:xfrm>
          <a:prstGeom prst="rect">
            <a:avLst/>
          </a:prstGeom>
        </p:spPr>
      </p:pic>
      <p:pic>
        <p:nvPicPr>
          <p:cNvPr id="183" name="Imagen 182">
            <a:extLst>
              <a:ext uri="{FF2B5EF4-FFF2-40B4-BE49-F238E27FC236}">
                <a16:creationId xmlns:a16="http://schemas.microsoft.com/office/drawing/2014/main" id="{3B0034EE-F625-ABAC-AB3B-9EBB8D005A6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7893" y="4197794"/>
            <a:ext cx="1204234" cy="2019953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83905C02-76B4-7DD6-1CB8-90A06A85CA96}"/>
              </a:ext>
            </a:extLst>
          </p:cNvPr>
          <p:cNvSpPr txBox="1"/>
          <p:nvPr/>
        </p:nvSpPr>
        <p:spPr>
          <a:xfrm>
            <a:off x="6096000" y="6360924"/>
            <a:ext cx="60455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[4] M. </a:t>
            </a:r>
            <a:r>
              <a:rPr lang="en-US" sz="600" b="1" dirty="0" err="1">
                <a:solidFill>
                  <a:schemeClr val="bg1"/>
                </a:solidFill>
              </a:rPr>
              <a:t>Bonora</a:t>
            </a:r>
            <a:r>
              <a:rPr lang="en-US" sz="600" b="1" dirty="0">
                <a:solidFill>
                  <a:schemeClr val="bg1"/>
                </a:solidFill>
              </a:rPr>
              <a:t>, ‘Interfacing with ROXIE: Scripting, Python, and Model Based Design’, presented at the ROXIE Users Workshop: ROXIE 23 Launch Event, Accessed: Jan. 23, 2024. [Online]. Available: https://indico.cern.ch/event/1318061/contributions/5574693/attachments/2711597/4708647/interfacing_roxie.pdf</a:t>
            </a:r>
          </a:p>
          <a:p>
            <a:r>
              <a:rPr lang="en-US" sz="600" b="1" dirty="0">
                <a:solidFill>
                  <a:schemeClr val="bg1"/>
                </a:solidFill>
              </a:rPr>
              <a:t>[5] T. Salmi et al., ‘Quench protection analysis integrated in the design of dipoles for the Future Circular Collider’, Phys. Rev. Accel. Beams, vol. 20, no. 3, p. 032401, Mar. 2017, </a:t>
            </a:r>
            <a:r>
              <a:rPr lang="en-US" sz="600" b="1" dirty="0" err="1">
                <a:solidFill>
                  <a:schemeClr val="bg1"/>
                </a:solidFill>
              </a:rPr>
              <a:t>doi</a:t>
            </a:r>
            <a:r>
              <a:rPr lang="en-US" sz="600" b="1" dirty="0">
                <a:solidFill>
                  <a:schemeClr val="bg1"/>
                </a:solidFill>
              </a:rPr>
              <a:t>: 10.1103/PhysRevAccelBeams.20.032401.</a:t>
            </a:r>
            <a:endParaRPr lang="es-ES" sz="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5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885D03-08C0-6404-A177-B314D60BF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0484" y="1051982"/>
            <a:ext cx="7828256" cy="1462325"/>
          </a:xfrm>
        </p:spPr>
        <p:txBody>
          <a:bodyPr>
            <a:noAutofit/>
          </a:bodyPr>
          <a:lstStyle/>
          <a:p>
            <a:pPr marL="360000" indent="-360000"/>
            <a:r>
              <a:rPr lang="en-US" sz="2200" b="1" dirty="0"/>
              <a:t>CIEMAT</a:t>
            </a:r>
            <a:r>
              <a:rPr lang="en-US" sz="2200" dirty="0"/>
              <a:t>’s contribution to the </a:t>
            </a:r>
            <a:r>
              <a:rPr lang="en-US" sz="2200" b="1" dirty="0"/>
              <a:t>HFM</a:t>
            </a:r>
            <a:r>
              <a:rPr lang="en-US" sz="2200" dirty="0"/>
              <a:t> program.</a:t>
            </a:r>
          </a:p>
          <a:p>
            <a:pPr marL="360000" indent="-360000"/>
            <a:r>
              <a:rPr lang="en-US" sz="2200" b="1" dirty="0"/>
              <a:t>14 T</a:t>
            </a:r>
            <a:r>
              <a:rPr lang="en-US" sz="2200" dirty="0"/>
              <a:t> prototype magnet based on </a:t>
            </a:r>
            <a:r>
              <a:rPr lang="en-US" sz="2200" b="1" dirty="0"/>
              <a:t>common coil</a:t>
            </a:r>
            <a:r>
              <a:rPr lang="en-US" sz="2200" dirty="0"/>
              <a:t> topology.</a:t>
            </a:r>
          </a:p>
          <a:p>
            <a:pPr marL="360000" indent="-360000"/>
            <a:r>
              <a:rPr lang="en-US" sz="2200" dirty="0"/>
              <a:t>It honors </a:t>
            </a:r>
            <a:r>
              <a:rPr lang="en-US" sz="2200" b="1" dirty="0"/>
              <a:t>Margarita Salas</a:t>
            </a:r>
            <a:r>
              <a:rPr lang="en-US" sz="2200" dirty="0"/>
              <a:t> [1].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0D7DF-92D4-E5E2-C64A-AA32539FDE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691A9D-1AE4-D33E-360F-CDF47485F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7215EC-1FE6-4662-B7CB-D39D34B7E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AB6AF6C9-10E3-52FC-C1B7-0C7F49694F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238243"/>
              </p:ext>
            </p:extLst>
          </p:nvPr>
        </p:nvGraphicFramePr>
        <p:xfrm>
          <a:off x="369470" y="1350608"/>
          <a:ext cx="3166396" cy="3704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r:id="rId3" imgW="6838920" imgH="8001000" progId="Acrobat.Document.DC">
                  <p:embed/>
                </p:oleObj>
              </mc:Choice>
              <mc:Fallback>
                <p:oleObj name="Acrobat Document" r:id="rId3" imgW="6838920" imgH="8001000" progId="Acrobat.Document.DC">
                  <p:embed/>
                  <p:pic>
                    <p:nvPicPr>
                      <p:cNvPr id="14" name="Objeto 13">
                        <a:extLst>
                          <a:ext uri="{FF2B5EF4-FFF2-40B4-BE49-F238E27FC236}">
                            <a16:creationId xmlns:a16="http://schemas.microsoft.com/office/drawing/2014/main" id="{CB580E6F-B9FA-DE9C-B263-D24E531AF7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9470" y="1350608"/>
                        <a:ext cx="3166396" cy="3704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Imagen 21">
            <a:extLst>
              <a:ext uri="{FF2B5EF4-FFF2-40B4-BE49-F238E27FC236}">
                <a16:creationId xmlns:a16="http://schemas.microsoft.com/office/drawing/2014/main" id="{906F0407-AB26-2533-FCF5-D2D518B72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414" y="2760666"/>
            <a:ext cx="4155499" cy="2617815"/>
          </a:xfrm>
          <a:prstGeom prst="rect">
            <a:avLst/>
          </a:prstGeom>
        </p:spPr>
      </p:pic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9DA64F2B-F842-24DC-2097-95528F415727}"/>
              </a:ext>
            </a:extLst>
          </p:cNvPr>
          <p:cNvSpPr txBox="1">
            <a:spLocks/>
          </p:cNvSpPr>
          <p:nvPr/>
        </p:nvSpPr>
        <p:spPr>
          <a:xfrm>
            <a:off x="3750485" y="2622640"/>
            <a:ext cx="3290046" cy="2893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sz="2200" b="1" dirty="0"/>
              <a:t>Previous study</a:t>
            </a:r>
            <a:r>
              <a:rPr lang="en-US" sz="2200" dirty="0"/>
              <a:t> (ASC24) [2]: </a:t>
            </a:r>
          </a:p>
          <a:p>
            <a:r>
              <a:rPr lang="en-US" sz="2200" dirty="0"/>
              <a:t>Several designs evaluated with a fixed iron geometry at 1.9 K (limited field quality).</a:t>
            </a:r>
          </a:p>
          <a:p>
            <a:r>
              <a:rPr lang="en-US" sz="2200" b="1" dirty="0"/>
              <a:t>Promising results</a:t>
            </a:r>
            <a:r>
              <a:rPr lang="en-US" sz="2200" dirty="0"/>
              <a:t> using </a:t>
            </a:r>
            <a:r>
              <a:rPr lang="en-US" sz="2200" b="1" dirty="0" err="1"/>
              <a:t>NbTi</a:t>
            </a:r>
            <a:r>
              <a:rPr lang="en-US" sz="2200" dirty="0"/>
              <a:t> for the </a:t>
            </a:r>
            <a:r>
              <a:rPr lang="en-US" sz="2200" b="1" dirty="0"/>
              <a:t>low field</a:t>
            </a:r>
            <a:r>
              <a:rPr lang="en-US" sz="2200" dirty="0"/>
              <a:t> region (LHC main dipole inner layer strand).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E20B8083-471F-02CE-7A4A-605DC8FE5DE9}"/>
              </a:ext>
            </a:extLst>
          </p:cNvPr>
          <p:cNvSpPr/>
          <p:nvPr/>
        </p:nvSpPr>
        <p:spPr>
          <a:xfrm>
            <a:off x="7040531" y="3813336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BB29BFE-7945-A7C7-6767-146D7F03470D}"/>
              </a:ext>
            </a:extLst>
          </p:cNvPr>
          <p:cNvSpPr txBox="1"/>
          <p:nvPr/>
        </p:nvSpPr>
        <p:spPr>
          <a:xfrm>
            <a:off x="584087" y="5977607"/>
            <a:ext cx="11849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1" dirty="0"/>
              <a:t>[1] PUM! </a:t>
            </a:r>
            <a:r>
              <a:rPr lang="en-US" sz="600" b="1" dirty="0" err="1"/>
              <a:t>estudio</a:t>
            </a:r>
            <a:r>
              <a:rPr lang="en-US" sz="600" b="1" dirty="0"/>
              <a:t>, “Margarita Salas: The legacy of a lifetime devoted to science,” Fundación Margarita Salas. Accessed: Jul. 10, 2024. [Online]. Available: </a:t>
            </a:r>
            <a:r>
              <a:rPr lang="en-US" sz="600" b="1" dirty="0">
                <a:hlinkClick r:id="rId6"/>
              </a:rPr>
              <a:t>https://fundacionmargaritasalas.com/en/margarita-salas-en/</a:t>
            </a:r>
            <a:endParaRPr lang="en-US" sz="600" b="1" dirty="0"/>
          </a:p>
          <a:p>
            <a:r>
              <a:rPr lang="en-US" sz="600" b="1" dirty="0"/>
              <a:t>[2] J. Á. García-Matos, C. M. Jardim, F. Toral, J. C. Perez, and E. </a:t>
            </a:r>
            <a:r>
              <a:rPr lang="en-US" sz="600" b="1" dirty="0" err="1"/>
              <a:t>Todesco</a:t>
            </a:r>
            <a:r>
              <a:rPr lang="en-US" sz="600" b="1" dirty="0"/>
              <a:t>, “Magnetic Design of a 14 T Common Coil Demonstrator Magnet (DAISY),” IEEE Transactions on Applied Superconductivity, vol. 35, no. 5, Art. no. 4002605, Aug. 2025, </a:t>
            </a:r>
            <a:r>
              <a:rPr lang="en-US" sz="600" b="1" dirty="0" err="1"/>
              <a:t>doi</a:t>
            </a:r>
            <a:r>
              <a:rPr lang="en-US" sz="600" b="1" dirty="0"/>
              <a:t>: 10.1109/TASC.2025.3537069.</a:t>
            </a:r>
            <a:endParaRPr lang="es-ES" sz="600" b="1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08B525B-5642-45FD-D9B0-0B4577AF6EDA}"/>
              </a:ext>
            </a:extLst>
          </p:cNvPr>
          <p:cNvSpPr txBox="1"/>
          <p:nvPr/>
        </p:nvSpPr>
        <p:spPr>
          <a:xfrm>
            <a:off x="9231926" y="3664964"/>
            <a:ext cx="1196097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2pPr marL="0" lvl="1" algn="ctr">
              <a:defRPr b="1">
                <a:solidFill>
                  <a:srgbClr val="0055A0"/>
                </a:solidFill>
              </a:defRPr>
            </a:lvl2pPr>
          </a:lstStyle>
          <a:p>
            <a:pPr lvl="1"/>
            <a:r>
              <a:rPr lang="en-US" dirty="0"/>
              <a:t>Feasible!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D9E2FF2-EB37-F31A-421F-EB5DC5462F5A}"/>
              </a:ext>
            </a:extLst>
          </p:cNvPr>
          <p:cNvSpPr txBox="1"/>
          <p:nvPr/>
        </p:nvSpPr>
        <p:spPr>
          <a:xfrm>
            <a:off x="8131846" y="4269397"/>
            <a:ext cx="3458712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0" lvl="1" algn="ctr"/>
            <a:r>
              <a:rPr lang="en-US" sz="1800" b="1" dirty="0">
                <a:solidFill>
                  <a:srgbClr val="0055A0"/>
                </a:solidFill>
              </a:rPr>
              <a:t>Better superconductor </a:t>
            </a:r>
            <a:r>
              <a:rPr lang="en-US" b="1" dirty="0">
                <a:solidFill>
                  <a:srgbClr val="0055A0"/>
                </a:solidFill>
              </a:rPr>
              <a:t>usage!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4F39F80-5C81-5CE1-A606-622D39D9F56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29" r="6512"/>
          <a:stretch/>
        </p:blipFill>
        <p:spPr>
          <a:xfrm>
            <a:off x="584087" y="136524"/>
            <a:ext cx="11027789" cy="7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9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4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A15BC5-8EFB-B840-EC60-B79558194D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AF4397-8F07-058A-5E3F-5B36A0AF7D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51714A-905C-F723-99CF-BEF5F10CA3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3 Marcador de contenido">
            <a:extLst>
              <a:ext uri="{FF2B5EF4-FFF2-40B4-BE49-F238E27FC236}">
                <a16:creationId xmlns:a16="http://schemas.microsoft.com/office/drawing/2014/main" id="{7FE4CBCE-CA9A-08A9-0E71-4C3A71515FDA}"/>
              </a:ext>
            </a:extLst>
          </p:cNvPr>
          <p:cNvSpPr txBox="1">
            <a:spLocks/>
          </p:cNvSpPr>
          <p:nvPr/>
        </p:nvSpPr>
        <p:spPr>
          <a:xfrm>
            <a:off x="531781" y="1417684"/>
            <a:ext cx="6093138" cy="161449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GB" sz="1800" dirty="0"/>
              <a:t>The use of </a:t>
            </a:r>
            <a:r>
              <a:rPr lang="en-GB" sz="1800" b="1" dirty="0" err="1"/>
              <a:t>NbTi</a:t>
            </a:r>
            <a:r>
              <a:rPr lang="en-GB" sz="1800" b="1" dirty="0"/>
              <a:t> instead of Nb</a:t>
            </a:r>
            <a:r>
              <a:rPr lang="en-GB" sz="1800" b="1" baseline="-25000" dirty="0"/>
              <a:t>3</a:t>
            </a:r>
            <a:r>
              <a:rPr lang="en-GB" sz="1800" b="1" dirty="0"/>
              <a:t>Sn</a:t>
            </a:r>
            <a:r>
              <a:rPr lang="en-GB" sz="1800" dirty="0"/>
              <a:t> in a hybrid dipole:</a:t>
            </a:r>
          </a:p>
          <a:p>
            <a:r>
              <a:rPr lang="en-GB" sz="1800" b="1" dirty="0"/>
              <a:t>Decrease</a:t>
            </a:r>
            <a:r>
              <a:rPr lang="en-GB" sz="1800" dirty="0"/>
              <a:t> superconductor </a:t>
            </a:r>
            <a:r>
              <a:rPr lang="en-GB" sz="1800" b="1" dirty="0"/>
              <a:t>material cost.</a:t>
            </a:r>
            <a:endParaRPr lang="en-GB" sz="1800" dirty="0"/>
          </a:p>
          <a:p>
            <a:r>
              <a:rPr lang="en-GB" sz="1800" b="1" dirty="0"/>
              <a:t>Reduce</a:t>
            </a:r>
            <a:r>
              <a:rPr lang="en-GB" sz="1800" dirty="0"/>
              <a:t> coil </a:t>
            </a:r>
            <a:r>
              <a:rPr lang="en-GB" sz="1800" b="1" dirty="0"/>
              <a:t>fabrication complexity</a:t>
            </a:r>
            <a:r>
              <a:rPr lang="en-GB" sz="1800" dirty="0"/>
              <a:t>: easier handling, no reaction, not so easy to degrade.</a:t>
            </a:r>
          </a:p>
          <a:p>
            <a:r>
              <a:rPr lang="en-GB" sz="1800" dirty="0"/>
              <a:t>Potentially </a:t>
            </a:r>
            <a:r>
              <a:rPr lang="en-GB" sz="1800" b="1" dirty="0"/>
              <a:t>decrease of AC losses </a:t>
            </a:r>
            <a:r>
              <a:rPr lang="en-GB" sz="1800" dirty="0"/>
              <a:t>and magnetic instabilities.</a:t>
            </a:r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20C65992-000B-81C2-60AE-9E49363EE6A1}"/>
              </a:ext>
            </a:extLst>
          </p:cNvPr>
          <p:cNvSpPr txBox="1">
            <a:spLocks/>
          </p:cNvSpPr>
          <p:nvPr/>
        </p:nvSpPr>
        <p:spPr>
          <a:xfrm>
            <a:off x="528664" y="3767192"/>
            <a:ext cx="6093139" cy="186017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840060" lvl="3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indent="-457200" algn="ctr"/>
            <a:r>
              <a:rPr lang="en-US" b="1" dirty="0"/>
              <a:t>Main 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Explore hybrid designs with </a:t>
            </a:r>
            <a:r>
              <a:rPr lang="en-US" b="1" dirty="0"/>
              <a:t>accelerator-like features: </a:t>
            </a:r>
            <a:r>
              <a:rPr lang="en-US" dirty="0"/>
              <a:t>Field quality, low multipole variation, efficiency.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Compare with pure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  <a:r>
              <a:rPr lang="en-US" dirty="0"/>
              <a:t> reference and accelerator-like designs to determine if they keep being cost-effective.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06A90981-2AF7-46EE-D83F-ADA3EDBA0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968310"/>
              </p:ext>
            </p:extLst>
          </p:nvPr>
        </p:nvGraphicFramePr>
        <p:xfrm>
          <a:off x="7436809" y="135483"/>
          <a:ext cx="4248810" cy="13716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490149">
                  <a:extLst>
                    <a:ext uri="{9D8B030D-6E8A-4147-A177-3AD203B41FA5}">
                      <a16:colId xmlns:a16="http://schemas.microsoft.com/office/drawing/2014/main" val="4270072582"/>
                    </a:ext>
                  </a:extLst>
                </a:gridCol>
                <a:gridCol w="941752">
                  <a:extLst>
                    <a:ext uri="{9D8B030D-6E8A-4147-A177-3AD203B41FA5}">
                      <a16:colId xmlns:a16="http://schemas.microsoft.com/office/drawing/2014/main" val="2841783268"/>
                    </a:ext>
                  </a:extLst>
                </a:gridCol>
                <a:gridCol w="816909">
                  <a:extLst>
                    <a:ext uri="{9D8B030D-6E8A-4147-A177-3AD203B41FA5}">
                      <a16:colId xmlns:a16="http://schemas.microsoft.com/office/drawing/2014/main" val="81654788"/>
                    </a:ext>
                  </a:extLst>
                </a:gridCol>
              </a:tblGrid>
              <a:tr h="253796">
                <a:tc>
                  <a:txBody>
                    <a:bodyPr/>
                    <a:lstStyle/>
                    <a:p>
                      <a:pPr algn="r"/>
                      <a:r>
                        <a:rPr lang="es-ES" sz="1200" dirty="0" err="1"/>
                        <a:t>Strands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ERMC-1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MBINL*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188186"/>
                  </a:ext>
                </a:extLst>
              </a:tr>
              <a:tr h="244831"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NB</a:t>
                      </a:r>
                      <a:r>
                        <a:rPr lang="es-ES" sz="1200" baseline="-25000" dirty="0"/>
                        <a:t>3</a:t>
                      </a:r>
                      <a:r>
                        <a:rPr lang="es-ES" sz="1200" dirty="0"/>
                        <a:t>Sn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NbTi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475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200" dirty="0" err="1"/>
                        <a:t>Diameter</a:t>
                      </a:r>
                      <a:r>
                        <a:rPr lang="es-ES" sz="1200" dirty="0"/>
                        <a:t> [mm]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1.2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741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Cu / Non Cu ratio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0.9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036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Cu </a:t>
                      </a:r>
                      <a:r>
                        <a:rPr lang="es-ES" sz="1200" dirty="0" err="1"/>
                        <a:t>Area</a:t>
                      </a:r>
                      <a:r>
                        <a:rPr lang="es-ES" sz="1200" dirty="0"/>
                        <a:t> per </a:t>
                      </a:r>
                      <a:r>
                        <a:rPr lang="es-ES" sz="1200" dirty="0" err="1"/>
                        <a:t>strand</a:t>
                      </a:r>
                      <a:r>
                        <a:rPr lang="es-ES" sz="1200" dirty="0"/>
                        <a:t> [mm</a:t>
                      </a:r>
                      <a:r>
                        <a:rPr lang="es-ES" sz="1200" baseline="30000" dirty="0"/>
                        <a:t>2</a:t>
                      </a:r>
                      <a:r>
                        <a:rPr lang="es-E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0.37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0.57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265641"/>
                  </a:ext>
                </a:extLst>
              </a:tr>
            </a:tbl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A37D4465-1983-0E4B-549E-89B9658C7576}"/>
              </a:ext>
            </a:extLst>
          </p:cNvPr>
          <p:cNvSpPr txBox="1"/>
          <p:nvPr/>
        </p:nvSpPr>
        <p:spPr>
          <a:xfrm>
            <a:off x="8135595" y="1488021"/>
            <a:ext cx="3550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strand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hypothesis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Suppliers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consults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D57EFF-B6F8-1F67-146D-5037B6679E85}"/>
              </a:ext>
            </a:extLst>
          </p:cNvPr>
          <p:cNvSpPr txBox="1">
            <a:spLocks/>
          </p:cNvSpPr>
          <p:nvPr/>
        </p:nvSpPr>
        <p:spPr>
          <a:xfrm>
            <a:off x="531780" y="179108"/>
            <a:ext cx="6090023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55A0"/>
                </a:solidFill>
              </a:rPr>
              <a:t>Hybrid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common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coil</a:t>
            </a:r>
            <a:r>
              <a:rPr lang="es-ES" sz="3200" b="1" dirty="0">
                <a:solidFill>
                  <a:srgbClr val="0055A0"/>
                </a:solidFill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>
                <a:solidFill>
                  <a:srgbClr val="0055A0"/>
                </a:solidFill>
              </a:rPr>
              <a:t>a </a:t>
            </a:r>
            <a:r>
              <a:rPr lang="es-ES" sz="3200" b="1" dirty="0" err="1">
                <a:solidFill>
                  <a:srgbClr val="0055A0"/>
                </a:solidFill>
              </a:rPr>
              <a:t>cost-effective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solution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for</a:t>
            </a:r>
            <a:r>
              <a:rPr lang="es-ES" sz="3200" b="1" dirty="0">
                <a:solidFill>
                  <a:srgbClr val="0055A0"/>
                </a:solidFill>
              </a:rPr>
              <a:t> FCC-</a:t>
            </a:r>
            <a:r>
              <a:rPr lang="es-ES" sz="3200" b="1" dirty="0" err="1">
                <a:solidFill>
                  <a:srgbClr val="0055A0"/>
                </a:solidFill>
              </a:rPr>
              <a:t>hh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E3F1E06E-FB1A-3107-FB8E-6ACBF68CB436}"/>
              </a:ext>
            </a:extLst>
          </p:cNvPr>
          <p:cNvSpPr/>
          <p:nvPr/>
        </p:nvSpPr>
        <p:spPr>
          <a:xfrm rot="5400000">
            <a:off x="3425943" y="3171676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3B0FA392-3383-A3BF-6FB1-DD259866A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444225"/>
              </p:ext>
            </p:extLst>
          </p:nvPr>
        </p:nvGraphicFramePr>
        <p:xfrm>
          <a:off x="6961141" y="1836545"/>
          <a:ext cx="5012055" cy="425697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966085">
                  <a:extLst>
                    <a:ext uri="{9D8B030D-6E8A-4147-A177-3AD203B41FA5}">
                      <a16:colId xmlns:a16="http://schemas.microsoft.com/office/drawing/2014/main" val="291873643"/>
                    </a:ext>
                  </a:extLst>
                </a:gridCol>
                <a:gridCol w="1334135">
                  <a:extLst>
                    <a:ext uri="{9D8B030D-6E8A-4147-A177-3AD203B41FA5}">
                      <a16:colId xmlns:a16="http://schemas.microsoft.com/office/drawing/2014/main" val="1546216684"/>
                    </a:ext>
                  </a:extLst>
                </a:gridCol>
                <a:gridCol w="711835">
                  <a:extLst>
                    <a:ext uri="{9D8B030D-6E8A-4147-A177-3AD203B41FA5}">
                      <a16:colId xmlns:a16="http://schemas.microsoft.com/office/drawing/2014/main" val="1222089957"/>
                    </a:ext>
                  </a:extLst>
                </a:gridCol>
              </a:tblGrid>
              <a:tr h="197795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GB" sz="1200" dirty="0">
                          <a:effectLst/>
                        </a:rPr>
                        <a:t>Parameter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GB" sz="1200" dirty="0">
                          <a:effectLst/>
                        </a:rPr>
                        <a:t>Value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GB" sz="1200">
                          <a:effectLst/>
                        </a:rPr>
                        <a:t>Units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2294687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Operational field target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14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T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58339635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Free aperture diameter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50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mm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17282226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b</a:t>
                      </a:r>
                      <a:r>
                        <a:rPr lang="en-GB" sz="1200" baseline="-25000">
                          <a:effectLst/>
                        </a:rPr>
                        <a:t>3 </a:t>
                      </a:r>
                      <a:r>
                        <a:rPr lang="en-GB" sz="1200">
                          <a:effectLst/>
                        </a:rPr>
                        <a:t>/ a</a:t>
                      </a:r>
                      <a:r>
                        <a:rPr lang="en-GB" sz="1200" baseline="-25000">
                          <a:effectLst/>
                        </a:rPr>
                        <a:t>2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&lt;10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units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51250572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Other multipoles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&lt;1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units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05683307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Multipole variation from injection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&lt;30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units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42665831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Intrabeam distance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320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Mm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91160038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Straight section length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0.5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0834488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Magnetic length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0.8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11965591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Physical length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≈1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m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0154992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Outer diameter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&lt;800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mm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33192852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Load (1.9 K)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80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%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03182627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Operating temperature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1.9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K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05928185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Non-Cu J</a:t>
                      </a:r>
                      <a:r>
                        <a:rPr lang="en-GB" sz="1200" baseline="-25000">
                          <a:effectLst/>
                        </a:rPr>
                        <a:t>c</a:t>
                      </a:r>
                      <a:r>
                        <a:rPr lang="en-GB" sz="1200">
                          <a:effectLst/>
                        </a:rPr>
                        <a:t> (16 T, 4.22 K)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1200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A/mm</a:t>
                      </a:r>
                      <a:r>
                        <a:rPr lang="en-GB" sz="1200" baseline="30000" dirty="0">
                          <a:effectLst/>
                        </a:rPr>
                        <a:t>2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68277398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J</a:t>
                      </a:r>
                      <a:r>
                        <a:rPr lang="en-GB" sz="1200" baseline="-25000">
                          <a:effectLst/>
                        </a:rPr>
                        <a:t>o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350-600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A/mm</a:t>
                      </a:r>
                      <a:r>
                        <a:rPr lang="en-GB" sz="1200" baseline="30000" dirty="0">
                          <a:effectLst/>
                        </a:rPr>
                        <a:t>2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6026075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Equivalent coil width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50-55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mm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93214396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Protection system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Dump resistor 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 err="1">
                          <a:effectLst/>
                        </a:rPr>
                        <a:t>mΩ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1622865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marL="457200" indent="-457200" algn="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Protection time margin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40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 err="1">
                          <a:effectLst/>
                        </a:rPr>
                        <a:t>ms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41026108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r"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Max. voltage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en-GB" sz="1200">
                          <a:effectLst/>
                        </a:rPr>
                        <a:t>1000</a:t>
                      </a:r>
                      <a:endParaRPr lang="es-E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lang="en-GB" sz="1200" dirty="0">
                          <a:effectLst/>
                        </a:rPr>
                        <a:t>V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70862917"/>
                  </a:ext>
                </a:extLst>
              </a:tr>
            </a:tbl>
          </a:graphicData>
        </a:graphic>
      </p:graphicFrame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FFB70341-74C0-48EE-2EB7-78C1AB32E000}"/>
              </a:ext>
            </a:extLst>
          </p:cNvPr>
          <p:cNvSpPr/>
          <p:nvPr/>
        </p:nvSpPr>
        <p:spPr>
          <a:xfrm>
            <a:off x="6475629" y="4479672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766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C93A6B-7245-391C-6F38-ABDAAD010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09BE4D-5BFD-F3E5-A08D-758012C8C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615F35-17F5-D62F-15E3-7B6289732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3 Marcador de contenido">
            <a:extLst>
              <a:ext uri="{FF2B5EF4-FFF2-40B4-BE49-F238E27FC236}">
                <a16:creationId xmlns:a16="http://schemas.microsoft.com/office/drawing/2014/main" id="{D02193D2-D233-0019-6E90-AEAFF4A5CE62}"/>
              </a:ext>
            </a:extLst>
          </p:cNvPr>
          <p:cNvSpPr txBox="1">
            <a:spLocks/>
          </p:cNvSpPr>
          <p:nvPr/>
        </p:nvSpPr>
        <p:spPr>
          <a:xfrm>
            <a:off x="531780" y="829952"/>
            <a:ext cx="5889250" cy="205854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sz="1800" b="1" dirty="0"/>
              <a:t>Tailored Genetic Algorithm (GA) + </a:t>
            </a:r>
            <a:r>
              <a:rPr lang="en-US" sz="1800" b="1" dirty="0" err="1"/>
              <a:t>RoxieApi</a:t>
            </a:r>
            <a:r>
              <a:rPr lang="en-US" sz="1800" b="1" dirty="0"/>
              <a:t>:</a:t>
            </a:r>
          </a:p>
          <a:p>
            <a:r>
              <a:rPr lang="en-US" sz="1800" dirty="0"/>
              <a:t>More </a:t>
            </a:r>
            <a:r>
              <a:rPr lang="en-US" sz="1800" b="1" dirty="0"/>
              <a:t>flexibility and control</a:t>
            </a:r>
            <a:r>
              <a:rPr lang="en-US" sz="1800" dirty="0"/>
              <a:t> over the algorithm behavior.</a:t>
            </a:r>
          </a:p>
          <a:p>
            <a:r>
              <a:rPr lang="en-US" sz="1800" dirty="0"/>
              <a:t>Deeper </a:t>
            </a:r>
            <a:r>
              <a:rPr lang="en-US" sz="1800" b="1" dirty="0"/>
              <a:t>insights</a:t>
            </a:r>
            <a:r>
              <a:rPr lang="en-US" sz="1800" dirty="0"/>
              <a:t> during the solving process.</a:t>
            </a:r>
          </a:p>
          <a:p>
            <a:r>
              <a:rPr lang="en-US" sz="1800" dirty="0"/>
              <a:t>Inclusion of </a:t>
            </a:r>
            <a:r>
              <a:rPr lang="en-US" sz="1800" b="1" dirty="0"/>
              <a:t>variables not computed by Roxie</a:t>
            </a:r>
            <a:r>
              <a:rPr lang="en-US" sz="1800" dirty="0"/>
              <a:t>.</a:t>
            </a:r>
          </a:p>
          <a:p>
            <a:r>
              <a:rPr lang="en-US" sz="1800" dirty="0"/>
              <a:t>Interdependencies between input variables.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FD9B86B-4E27-C2A0-7FB0-185FD78C468E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55A0"/>
                </a:solidFill>
              </a:rPr>
              <a:t>Methodology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EB6BE171-37F5-4FDA-71E4-BDC458F85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12212" y="2713172"/>
            <a:ext cx="3648297" cy="231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108DDABD-CCA6-6F7E-133C-0EAF1987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1168145" y="3306070"/>
            <a:ext cx="5051154" cy="293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57C023D1-F506-A2AE-7982-A62C53916290}"/>
              </a:ext>
            </a:extLst>
          </p:cNvPr>
          <p:cNvSpPr txBox="1">
            <a:spLocks/>
          </p:cNvSpPr>
          <p:nvPr/>
        </p:nvSpPr>
        <p:spPr>
          <a:xfrm>
            <a:off x="6751105" y="1952419"/>
            <a:ext cx="4441421" cy="441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Weighting the GA fitness function :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9602CEA-3474-B339-2B6C-E17A981D1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105" y="177944"/>
            <a:ext cx="5334744" cy="166710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1E93BE7F-21B2-0431-9C16-B8C65B858064}"/>
              </a:ext>
            </a:extLst>
          </p:cNvPr>
          <p:cNvSpPr txBox="1"/>
          <p:nvPr/>
        </p:nvSpPr>
        <p:spPr>
          <a:xfrm>
            <a:off x="7932169" y="567530"/>
            <a:ext cx="626494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EQW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B0AD8C4-D4E5-DB5A-7C8E-169D415B4A5B}"/>
              </a:ext>
            </a:extLst>
          </p:cNvPr>
          <p:cNvSpPr txBox="1"/>
          <p:nvPr/>
        </p:nvSpPr>
        <p:spPr>
          <a:xfrm>
            <a:off x="10201275" y="691850"/>
            <a:ext cx="541836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FQ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9F1D05-13D4-EB47-B7EF-A45A70A0C2AA}"/>
              </a:ext>
            </a:extLst>
          </p:cNvPr>
          <p:cNvSpPr txBox="1"/>
          <p:nvPr/>
        </p:nvSpPr>
        <p:spPr>
          <a:xfrm>
            <a:off x="11062055" y="689569"/>
            <a:ext cx="704850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9433F3A-3A79-910D-A9CC-84767503569A}"/>
              </a:ext>
            </a:extLst>
          </p:cNvPr>
          <p:cNvSpPr txBox="1"/>
          <p:nvPr/>
        </p:nvSpPr>
        <p:spPr>
          <a:xfrm>
            <a:off x="7031770" y="567530"/>
            <a:ext cx="491070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QH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CA221EA-30FC-E561-5A98-7724227B9BB8}"/>
              </a:ext>
            </a:extLst>
          </p:cNvPr>
          <p:cNvCxnSpPr>
            <a:cxnSpLocks/>
          </p:cNvCxnSpPr>
          <p:nvPr/>
        </p:nvCxnSpPr>
        <p:spPr>
          <a:xfrm>
            <a:off x="9353550" y="567530"/>
            <a:ext cx="0" cy="43209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456776D-58D2-56BA-EA93-C211EB54B0BB}"/>
              </a:ext>
            </a:extLst>
          </p:cNvPr>
          <p:cNvSpPr txBox="1"/>
          <p:nvPr/>
        </p:nvSpPr>
        <p:spPr>
          <a:xfrm>
            <a:off x="8744361" y="88019"/>
            <a:ext cx="12183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</a:t>
            </a: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timal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C48C8395-DDD4-1785-5FB2-B59689C424C6}"/>
              </a:ext>
            </a:extLst>
          </p:cNvPr>
          <p:cNvSpPr/>
          <p:nvPr/>
        </p:nvSpPr>
        <p:spPr>
          <a:xfrm>
            <a:off x="6335913" y="1948918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3 Marcador de contenido">
            <a:extLst>
              <a:ext uri="{FF2B5EF4-FFF2-40B4-BE49-F238E27FC236}">
                <a16:creationId xmlns:a16="http://schemas.microsoft.com/office/drawing/2014/main" id="{4ECD2D8A-FB1C-E9BA-4ACF-64598E031F5B}"/>
              </a:ext>
            </a:extLst>
          </p:cNvPr>
          <p:cNvSpPr txBox="1">
            <a:spLocks/>
          </p:cNvSpPr>
          <p:nvPr/>
        </p:nvSpPr>
        <p:spPr>
          <a:xfrm>
            <a:off x="6751104" y="2411007"/>
            <a:ext cx="5051155" cy="3826347"/>
          </a:xfrm>
          <a:prstGeom prst="rect">
            <a:avLst/>
          </a:prstGeom>
        </p:spPr>
        <p:txBody>
          <a:bodyPr vert="horz">
            <a:noAutofit/>
          </a:bodyPr>
          <a:lstStyle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US" sz="1800" dirty="0"/>
              <a:t>Equivalent width (</a:t>
            </a:r>
            <a:r>
              <a:rPr lang="en-US" sz="1800" b="1" dirty="0"/>
              <a:t>EQW</a:t>
            </a:r>
            <a:r>
              <a:rPr lang="en-US" sz="1800" dirty="0"/>
              <a:t>): Tends to adapt the coil shape for the better contribution of each strand to B1, decreasing turns and strands per cable.</a:t>
            </a:r>
          </a:p>
          <a:p>
            <a:r>
              <a:rPr lang="en-US" sz="1800" dirty="0"/>
              <a:t>Field quality (</a:t>
            </a:r>
            <a:r>
              <a:rPr lang="en-US" sz="1800" b="1" dirty="0"/>
              <a:t>FQ</a:t>
            </a:r>
            <a:r>
              <a:rPr lang="en-US" sz="1800" dirty="0"/>
              <a:t>): Tends to use a lot of superconductor and produce tall coils (less strands, more turns).</a:t>
            </a:r>
          </a:p>
          <a:p>
            <a:r>
              <a:rPr lang="en-US" sz="1800" dirty="0"/>
              <a:t>Quench performance (</a:t>
            </a:r>
            <a:r>
              <a:rPr lang="en-US" sz="1800" b="1" dirty="0"/>
              <a:t>QH</a:t>
            </a:r>
            <a:r>
              <a:rPr lang="en-US" sz="1800" dirty="0"/>
              <a:t>): Penalizing </a:t>
            </a:r>
            <a:r>
              <a:rPr lang="en-US" sz="1800" b="1" i="1" dirty="0" err="1"/>
              <a:t>J</a:t>
            </a:r>
            <a:r>
              <a:rPr lang="en-US" sz="1800" b="1" baseline="-25000" dirty="0" err="1"/>
              <a:t>Cu</a:t>
            </a:r>
            <a:r>
              <a:rPr lang="en-US" sz="1800" dirty="0"/>
              <a:t> avoid using fewer strands than necessary, controlling hot spot temperature.</a:t>
            </a:r>
          </a:p>
          <a:p>
            <a:r>
              <a:rPr lang="en-US" sz="1800" dirty="0"/>
              <a:t>Load requirement (</a:t>
            </a:r>
            <a:r>
              <a:rPr lang="en-US" sz="1800" b="1" dirty="0"/>
              <a:t>LOAD</a:t>
            </a:r>
            <a:r>
              <a:rPr lang="en-US" sz="1800" dirty="0"/>
              <a:t>): Usually tends to use more strands than necessary. It is the easier to manually tune later.</a:t>
            </a:r>
          </a:p>
        </p:txBody>
      </p:sp>
    </p:spTree>
    <p:extLst>
      <p:ext uri="{BB962C8B-B14F-4D97-AF65-F5344CB8AC3E}">
        <p14:creationId xmlns:p14="http://schemas.microsoft.com/office/powerpoint/2010/main" val="371443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  <p:bldP spid="24" grpId="0" animBg="1"/>
      <p:bldP spid="25" grpId="0" animBg="1"/>
      <p:bldP spid="20" grpId="0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B33DC96-338F-32AC-D3A2-C99A2E0DB4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983"/>
          <a:stretch/>
        </p:blipFill>
        <p:spPr>
          <a:xfrm>
            <a:off x="0" y="3024832"/>
            <a:ext cx="5244618" cy="3035491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BCB618-6E60-22AE-A020-4CA07D070C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14E3C-D8E2-D3D5-65B2-69BDAB456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A42089-BE6F-2E8B-D168-255FAA22B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B6D1882-C9C1-CC88-664B-4E6B22BC074C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REF1: </a:t>
            </a:r>
            <a:r>
              <a:rPr kumimoji="0" lang="es-E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Minimum</a:t>
            </a: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amount</a:t>
            </a: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of superconductor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0" name="3 Marcador de contenido">
            <a:extLst>
              <a:ext uri="{FF2B5EF4-FFF2-40B4-BE49-F238E27FC236}">
                <a16:creationId xmlns:a16="http://schemas.microsoft.com/office/drawing/2014/main" id="{209D025F-0C30-2B48-F146-ED9771048F45}"/>
              </a:ext>
            </a:extLst>
          </p:cNvPr>
          <p:cNvSpPr txBox="1">
            <a:spLocks/>
          </p:cNvSpPr>
          <p:nvPr/>
        </p:nvSpPr>
        <p:spPr>
          <a:xfrm>
            <a:off x="7537012" y="949769"/>
            <a:ext cx="4654988" cy="1721458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b="1" dirty="0"/>
              <a:t>REF1</a:t>
            </a:r>
            <a:r>
              <a:rPr lang="en-US" dirty="0"/>
              <a:t> will be our </a:t>
            </a:r>
            <a:r>
              <a:rPr lang="en-US" b="1" dirty="0"/>
              <a:t>reference model</a:t>
            </a:r>
            <a:r>
              <a:rPr lang="en-US" dirty="0"/>
              <a:t>:</a:t>
            </a:r>
          </a:p>
          <a:p>
            <a:r>
              <a:rPr lang="en-US" b="1" dirty="0"/>
              <a:t>No good field quality</a:t>
            </a:r>
            <a:r>
              <a:rPr lang="en-US" dirty="0"/>
              <a:t>: solid coil blocks.</a:t>
            </a:r>
          </a:p>
          <a:p>
            <a:r>
              <a:rPr lang="en-US" b="1" dirty="0"/>
              <a:t>Large multipole variation</a:t>
            </a:r>
            <a:r>
              <a:rPr lang="en-US" dirty="0"/>
              <a:t> with the current: iron close to aperture.</a:t>
            </a:r>
          </a:p>
          <a:p>
            <a:r>
              <a:rPr lang="en-US" dirty="0"/>
              <a:t>But… </a:t>
            </a:r>
            <a:r>
              <a:rPr lang="en-US" b="1" dirty="0"/>
              <a:t>Maximum superconductor efficiency.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ED51376-E5CF-6430-643C-C6963F7F0D8E}"/>
              </a:ext>
            </a:extLst>
          </p:cNvPr>
          <p:cNvSpPr/>
          <p:nvPr/>
        </p:nvSpPr>
        <p:spPr>
          <a:xfrm>
            <a:off x="3968164" y="4153165"/>
            <a:ext cx="1258347" cy="185850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4FA2BD0-6A76-F8C3-9FCA-615B2622E795}"/>
              </a:ext>
            </a:extLst>
          </p:cNvPr>
          <p:cNvSpPr/>
          <p:nvPr/>
        </p:nvSpPr>
        <p:spPr>
          <a:xfrm>
            <a:off x="3968165" y="4562109"/>
            <a:ext cx="1258347" cy="514716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CB511CD-BC65-F206-B23B-820140B077DE}"/>
              </a:ext>
            </a:extLst>
          </p:cNvPr>
          <p:cNvSpPr txBox="1"/>
          <p:nvPr/>
        </p:nvSpPr>
        <p:spPr>
          <a:xfrm>
            <a:off x="0" y="6017688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1481548A-9451-5295-80CF-46E181A8C084}"/>
              </a:ext>
            </a:extLst>
          </p:cNvPr>
          <p:cNvGrpSpPr>
            <a:grpSpLocks noChangeAspect="1"/>
          </p:cNvGrpSpPr>
          <p:nvPr/>
        </p:nvGrpSpPr>
        <p:grpSpPr>
          <a:xfrm>
            <a:off x="116112" y="722853"/>
            <a:ext cx="7344229" cy="2265538"/>
            <a:chOff x="-1540669" y="-5257800"/>
            <a:chExt cx="12474445" cy="3848100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1203C3DA-199B-446F-29D3-8583BB4C6CA2}"/>
                </a:ext>
              </a:extLst>
            </p:cNvPr>
            <p:cNvGrpSpPr/>
            <p:nvPr/>
          </p:nvGrpSpPr>
          <p:grpSpPr>
            <a:xfrm>
              <a:off x="-1540669" y="-5257800"/>
              <a:ext cx="8869301" cy="3848100"/>
              <a:chOff x="-1540669" y="-5257800"/>
              <a:chExt cx="8869301" cy="3848100"/>
            </a:xfrm>
          </p:grpSpPr>
          <p:pic>
            <p:nvPicPr>
              <p:cNvPr id="9" name="Imagen 8" descr="Gráfico&#10;&#10;Descripción generada automáticamente">
                <a:extLst>
                  <a:ext uri="{FF2B5EF4-FFF2-40B4-BE49-F238E27FC236}">
                    <a16:creationId xmlns:a16="http://schemas.microsoft.com/office/drawing/2014/main" id="{0CD00B72-AE68-9123-B78A-C5ECCC65B4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1484" b="7717"/>
              <a:stretch/>
            </p:blipFill>
            <p:spPr>
              <a:xfrm>
                <a:off x="-1540669" y="-5257800"/>
                <a:ext cx="4762500" cy="3848100"/>
              </a:xfrm>
              <a:prstGeom prst="rect">
                <a:avLst/>
              </a:prstGeom>
            </p:spPr>
          </p:pic>
          <p:pic>
            <p:nvPicPr>
              <p:cNvPr id="15" name="Imagen 14" descr="Gráfico, Gráfico de barras&#10;&#10;Descripción generada automáticamente">
                <a:extLst>
                  <a:ext uri="{FF2B5EF4-FFF2-40B4-BE49-F238E27FC236}">
                    <a16:creationId xmlns:a16="http://schemas.microsoft.com/office/drawing/2014/main" id="{62E84CAA-CBFE-29DC-D0F9-F39E6B9C70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6300" b="-1"/>
              <a:stretch/>
            </p:blipFill>
            <p:spPr>
              <a:xfrm>
                <a:off x="3221831" y="-5257800"/>
                <a:ext cx="4106801" cy="3848100"/>
              </a:xfrm>
              <a:prstGeom prst="rect">
                <a:avLst/>
              </a:prstGeom>
            </p:spPr>
          </p:pic>
        </p:grpSp>
        <p:pic>
          <p:nvPicPr>
            <p:cNvPr id="18" name="Imagen 17" descr="Gráfico&#10;&#10;Descripción generada automáticamente con confianza media">
              <a:extLst>
                <a:ext uri="{FF2B5EF4-FFF2-40B4-BE49-F238E27FC236}">
                  <a16:creationId xmlns:a16="http://schemas.microsoft.com/office/drawing/2014/main" id="{47F276EC-0EEF-F10F-731C-53D5D0A943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299" r="12255"/>
            <a:stretch/>
          </p:blipFill>
          <p:spPr>
            <a:xfrm>
              <a:off x="7330251" y="-5257800"/>
              <a:ext cx="3603525" cy="3848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785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19A5B-4CB2-1384-9FC7-0734A0219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D04C156-EF18-B455-BFDD-D119BE3379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-1" y="3024832"/>
            <a:ext cx="6095999" cy="3035491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0ACA0E-3F74-ABA4-C923-C2C52F52D4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2E50EE-779C-3835-CDEC-C7EBA7A7C6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77CE8D-A0AF-CE34-12B6-F282F54A9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91D2F81-CDD9-730A-376C-818F18692A65}"/>
              </a:ext>
            </a:extLst>
          </p:cNvPr>
          <p:cNvSpPr txBox="1"/>
          <p:nvPr/>
        </p:nvSpPr>
        <p:spPr>
          <a:xfrm>
            <a:off x="0" y="6017688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DCF1B-55EA-860F-B019-6781928BBFC2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>
                <a:solidFill>
                  <a:srgbClr val="0055A0"/>
                </a:solidFill>
              </a:rPr>
              <a:t>REF2: Low </a:t>
            </a:r>
            <a:r>
              <a:rPr lang="es-ES" sz="3200" b="1" dirty="0" err="1">
                <a:solidFill>
                  <a:srgbClr val="0055A0"/>
                </a:solidFill>
              </a:rPr>
              <a:t>multipole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variation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with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the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current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BE8496D-38DA-1180-7CB7-1EC3C8D60B55}"/>
              </a:ext>
            </a:extLst>
          </p:cNvPr>
          <p:cNvSpPr/>
          <p:nvPr/>
        </p:nvSpPr>
        <p:spPr>
          <a:xfrm>
            <a:off x="5237161" y="4130851"/>
            <a:ext cx="858839" cy="217489"/>
          </a:xfrm>
          <a:prstGeom prst="rect">
            <a:avLst/>
          </a:prstGeom>
          <a:noFill/>
          <a:ln w="317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A0D9D6F-A5D5-095E-F75E-9CDFFD26B05F}"/>
              </a:ext>
            </a:extLst>
          </p:cNvPr>
          <p:cNvSpPr/>
          <p:nvPr/>
        </p:nvSpPr>
        <p:spPr>
          <a:xfrm>
            <a:off x="5237161" y="4585940"/>
            <a:ext cx="858839" cy="21748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D4CAA3D-A97D-A772-C979-0F372C7CAA47}"/>
              </a:ext>
            </a:extLst>
          </p:cNvPr>
          <p:cNvSpPr/>
          <p:nvPr/>
        </p:nvSpPr>
        <p:spPr>
          <a:xfrm>
            <a:off x="5237161" y="4827584"/>
            <a:ext cx="858838" cy="267687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9179398-5758-7267-259B-6A5EF904752A}"/>
              </a:ext>
            </a:extLst>
          </p:cNvPr>
          <p:cNvSpPr txBox="1"/>
          <p:nvPr/>
        </p:nvSpPr>
        <p:spPr>
          <a:xfrm>
            <a:off x="6029325" y="6048523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1BF586AC-A3A7-61A6-AFE4-D8DC1692F93B}"/>
              </a:ext>
            </a:extLst>
          </p:cNvPr>
          <p:cNvSpPr/>
          <p:nvPr/>
        </p:nvSpPr>
        <p:spPr>
          <a:xfrm>
            <a:off x="5237162" y="5550360"/>
            <a:ext cx="858838" cy="231621"/>
          </a:xfrm>
          <a:prstGeom prst="rect">
            <a:avLst/>
          </a:prstGeom>
          <a:noFill/>
          <a:ln w="317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Imagen 7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BEF92F1C-AF97-DA86-3D5F-588F8FBEF7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82"/>
          <a:stretch/>
        </p:blipFill>
        <p:spPr>
          <a:xfrm>
            <a:off x="2928061" y="744766"/>
            <a:ext cx="2380944" cy="2252797"/>
          </a:xfrm>
          <a:prstGeom prst="rect">
            <a:avLst/>
          </a:prstGeom>
        </p:spPr>
      </p:pic>
      <p:pic>
        <p:nvPicPr>
          <p:cNvPr id="11" name="Imagen 10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1384FC3F-76A1-7895-694A-FD5304BB36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37" r="11303"/>
          <a:stretch/>
        </p:blipFill>
        <p:spPr>
          <a:xfrm>
            <a:off x="5309005" y="746297"/>
            <a:ext cx="2114145" cy="2249214"/>
          </a:xfrm>
          <a:prstGeom prst="rect">
            <a:avLst/>
          </a:prstGeom>
        </p:spPr>
      </p:pic>
      <p:pic>
        <p:nvPicPr>
          <p:cNvPr id="16" name="Imagen 15" descr="Gráfico&#10;&#10;Descripción generada automáticamente">
            <a:extLst>
              <a:ext uri="{FF2B5EF4-FFF2-40B4-BE49-F238E27FC236}">
                <a16:creationId xmlns:a16="http://schemas.microsoft.com/office/drawing/2014/main" id="{09C3E973-C72B-A322-5580-C133E4D2B5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601" b="7552"/>
          <a:stretch/>
        </p:blipFill>
        <p:spPr>
          <a:xfrm>
            <a:off x="111178" y="746297"/>
            <a:ext cx="2816883" cy="2249214"/>
          </a:xfrm>
          <a:prstGeom prst="rect">
            <a:avLst/>
          </a:prstGeom>
        </p:spPr>
      </p:pic>
      <p:sp>
        <p:nvSpPr>
          <p:cNvPr id="22" name="3 Marcador de contenido">
            <a:extLst>
              <a:ext uri="{FF2B5EF4-FFF2-40B4-BE49-F238E27FC236}">
                <a16:creationId xmlns:a16="http://schemas.microsoft.com/office/drawing/2014/main" id="{9EB55FFD-FF46-3875-75BF-9E37521B4905}"/>
              </a:ext>
            </a:extLst>
          </p:cNvPr>
          <p:cNvSpPr txBox="1">
            <a:spLocks/>
          </p:cNvSpPr>
          <p:nvPr/>
        </p:nvSpPr>
        <p:spPr>
          <a:xfrm>
            <a:off x="7537012" y="949769"/>
            <a:ext cx="4543810" cy="235474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b="1" dirty="0"/>
              <a:t>REF2</a:t>
            </a:r>
            <a:r>
              <a:rPr lang="en-US" dirty="0"/>
              <a:t> is an intermediate step:</a:t>
            </a:r>
          </a:p>
          <a:p>
            <a:r>
              <a:rPr lang="en-US" b="1" dirty="0"/>
              <a:t>Better field quality</a:t>
            </a:r>
            <a:r>
              <a:rPr lang="en-US" dirty="0"/>
              <a:t>, but not good enough: 10 mm midplane gap at high field coil.</a:t>
            </a:r>
          </a:p>
          <a:p>
            <a:r>
              <a:rPr lang="en-US" b="1" dirty="0" err="1"/>
              <a:t>Sextupole</a:t>
            </a:r>
            <a:r>
              <a:rPr lang="en-US" b="1" dirty="0"/>
              <a:t> </a:t>
            </a:r>
            <a:r>
              <a:rPr lang="en-US" dirty="0"/>
              <a:t>variation is </a:t>
            </a:r>
            <a:r>
              <a:rPr lang="en-US" b="1" dirty="0"/>
              <a:t>decreased</a:t>
            </a:r>
            <a:r>
              <a:rPr lang="en-US" dirty="0"/>
              <a:t> by placing the </a:t>
            </a:r>
            <a:r>
              <a:rPr lang="en-US" b="1" dirty="0"/>
              <a:t>iron further from the aperture.</a:t>
            </a:r>
          </a:p>
          <a:p>
            <a:r>
              <a:rPr lang="en-US" b="1" dirty="0"/>
              <a:t>55 mm</a:t>
            </a:r>
            <a:r>
              <a:rPr lang="en-US" dirty="0"/>
              <a:t> coil equiv. width: </a:t>
            </a:r>
            <a:r>
              <a:rPr lang="en-US" b="1" dirty="0"/>
              <a:t>13% more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</a:p>
          <a:p>
            <a:r>
              <a:rPr lang="en-US" b="1" dirty="0"/>
              <a:t>Next step is to improve field quality.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6C90B0BD-CC4D-10B9-F465-8B03E34C872D}"/>
              </a:ext>
            </a:extLst>
          </p:cNvPr>
          <p:cNvSpPr/>
          <p:nvPr/>
        </p:nvSpPr>
        <p:spPr>
          <a:xfrm>
            <a:off x="3959113" y="3024832"/>
            <a:ext cx="1278046" cy="299285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880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12FA51-3F3A-E4FF-7FE5-401E1DF45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8EDC4A-8C7C-8593-E19A-408A0AF5E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05A5FE-E8CC-1AB1-EAEF-F5BA8363D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3 Marcador de contenido">
            <a:extLst>
              <a:ext uri="{FF2B5EF4-FFF2-40B4-BE49-F238E27FC236}">
                <a16:creationId xmlns:a16="http://schemas.microsoft.com/office/drawing/2014/main" id="{6131CB94-1AB3-5883-E837-3E30EBC4C541}"/>
              </a:ext>
            </a:extLst>
          </p:cNvPr>
          <p:cNvSpPr txBox="1">
            <a:spLocks/>
          </p:cNvSpPr>
          <p:nvPr/>
        </p:nvSpPr>
        <p:spPr>
          <a:xfrm>
            <a:off x="4476750" y="1296476"/>
            <a:ext cx="3238500" cy="215882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Midplane region → B</a:t>
            </a:r>
            <a:r>
              <a:rPr lang="en-US" baseline="-25000" dirty="0"/>
              <a:t>1</a:t>
            </a:r>
            <a:r>
              <a:rPr lang="en-US" dirty="0"/>
              <a:t> and B</a:t>
            </a:r>
            <a:r>
              <a:rPr lang="en-US" baseline="-25000" dirty="0"/>
              <a:t>3</a:t>
            </a:r>
            <a:endParaRPr lang="es-E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B</a:t>
            </a:r>
            <a:r>
              <a:rPr lang="es-ES" baseline="-25000" dirty="0"/>
              <a:t>3</a:t>
            </a:r>
            <a:r>
              <a:rPr lang="es-ES" b="0" dirty="0"/>
              <a:t> </a:t>
            </a:r>
            <a:r>
              <a:rPr lang="es-ES" b="0" dirty="0" err="1"/>
              <a:t>contribution</a:t>
            </a:r>
            <a:r>
              <a:rPr lang="es-ES" b="0" dirty="0"/>
              <a:t> </a:t>
            </a:r>
            <a:r>
              <a:rPr lang="es-ES" dirty="0"/>
              <a:t>↓ 1/r</a:t>
            </a:r>
            <a:r>
              <a:rPr lang="es-ES" baseline="30000" dirty="0"/>
              <a:t>3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Usual approach: placing </a:t>
            </a:r>
            <a:r>
              <a:rPr lang="en-US" dirty="0"/>
              <a:t>ancillary coils in the highlighted areas.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Upper region discarded</a:t>
            </a:r>
            <a:r>
              <a:rPr lang="en-US" b="0" dirty="0"/>
              <a:t> to avoid non-planar coils.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29136A69-051E-771A-A496-5EF17BC04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9" name="Picture 5">
            <a:extLst>
              <a:ext uri="{FF2B5EF4-FFF2-40B4-BE49-F238E27FC236}">
                <a16:creationId xmlns:a16="http://schemas.microsoft.com/office/drawing/2014/main" id="{FC34937E-3C63-7F8C-1500-82FC9B37C5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6420" t="4779" r="12513"/>
          <a:stretch/>
        </p:blipFill>
        <p:spPr bwMode="auto">
          <a:xfrm>
            <a:off x="8145639" y="1138690"/>
            <a:ext cx="3860800" cy="45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6">
            <a:extLst>
              <a:ext uri="{FF2B5EF4-FFF2-40B4-BE49-F238E27FC236}">
                <a16:creationId xmlns:a16="http://schemas.microsoft.com/office/drawing/2014/main" id="{59707BD1-CF1A-13A1-B594-5E48AC5B6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id="{A8BA2815-87C9-8480-D008-68596B7F12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6459" t="5739" r="10487"/>
          <a:stretch/>
        </p:blipFill>
        <p:spPr bwMode="auto">
          <a:xfrm>
            <a:off x="185561" y="1184410"/>
            <a:ext cx="3955457" cy="448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Elipse 22">
            <a:extLst>
              <a:ext uri="{FF2B5EF4-FFF2-40B4-BE49-F238E27FC236}">
                <a16:creationId xmlns:a16="http://schemas.microsoft.com/office/drawing/2014/main" id="{C0227608-BDD2-DC92-2D69-03F375FA9F34}"/>
              </a:ext>
            </a:extLst>
          </p:cNvPr>
          <p:cNvSpPr/>
          <p:nvPr/>
        </p:nvSpPr>
        <p:spPr>
          <a:xfrm rot="1800222">
            <a:off x="9516852" y="1453751"/>
            <a:ext cx="968977" cy="1209589"/>
          </a:xfrm>
          <a:prstGeom prst="ellipse">
            <a:avLst/>
          </a:prstGeom>
          <a:noFill/>
          <a:ln w="31750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212E430D-4DD9-8D7D-FC65-0DB719B6B36A}"/>
              </a:ext>
            </a:extLst>
          </p:cNvPr>
          <p:cNvSpPr/>
          <p:nvPr/>
        </p:nvSpPr>
        <p:spPr>
          <a:xfrm rot="19800000">
            <a:off x="9516836" y="3954085"/>
            <a:ext cx="968977" cy="1209600"/>
          </a:xfrm>
          <a:prstGeom prst="ellipse">
            <a:avLst/>
          </a:prstGeom>
          <a:noFill/>
          <a:ln w="31750">
            <a:solidFill>
              <a:srgbClr val="00B05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D0A43E2-5AC4-70D2-E02C-AAC043996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138" y="1569359"/>
            <a:ext cx="978372" cy="978372"/>
          </a:xfrm>
          <a:prstGeom prst="rect">
            <a:avLst/>
          </a:prstGeom>
        </p:spPr>
      </p:pic>
      <p:sp>
        <p:nvSpPr>
          <p:cNvPr id="26" name="3 Marcador de contenido">
            <a:extLst>
              <a:ext uri="{FF2B5EF4-FFF2-40B4-BE49-F238E27FC236}">
                <a16:creationId xmlns:a16="http://schemas.microsoft.com/office/drawing/2014/main" id="{517990A8-8AAF-64AF-A7A7-EBA9A55F3E8F}"/>
              </a:ext>
            </a:extLst>
          </p:cNvPr>
          <p:cNvSpPr txBox="1">
            <a:spLocks/>
          </p:cNvSpPr>
          <p:nvPr/>
        </p:nvSpPr>
        <p:spPr>
          <a:xfrm>
            <a:off x="3853472" y="5036103"/>
            <a:ext cx="3238500" cy="105084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285750" indent="-28575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 algn="r">
              <a:buNone/>
            </a:pPr>
            <a:r>
              <a:rPr lang="es-ES" b="0" dirty="0" err="1"/>
              <a:t>Maximum</a:t>
            </a:r>
            <a:r>
              <a:rPr lang="es-ES" b="0" dirty="0"/>
              <a:t> </a:t>
            </a:r>
            <a:r>
              <a:rPr lang="es-ES" b="0" dirty="0" err="1"/>
              <a:t>contribution</a:t>
            </a:r>
            <a:r>
              <a:rPr lang="es-ES" b="0" dirty="0"/>
              <a:t> (+)</a:t>
            </a:r>
          </a:p>
          <a:p>
            <a:pPr marL="0" indent="0" algn="r">
              <a:buNone/>
            </a:pPr>
            <a:r>
              <a:rPr lang="es-ES" b="0" dirty="0" err="1"/>
              <a:t>Null</a:t>
            </a:r>
            <a:r>
              <a:rPr lang="es-ES" b="0" dirty="0"/>
              <a:t> </a:t>
            </a:r>
            <a:r>
              <a:rPr lang="es-ES" b="0" dirty="0" err="1"/>
              <a:t>contribution</a:t>
            </a:r>
            <a:r>
              <a:rPr lang="es-ES" b="0" dirty="0"/>
              <a:t> (0)</a:t>
            </a:r>
          </a:p>
          <a:p>
            <a:pPr marL="0" indent="0" algn="r">
              <a:buNone/>
            </a:pPr>
            <a:r>
              <a:rPr lang="es-ES" b="0" dirty="0" err="1"/>
              <a:t>Minimum</a:t>
            </a:r>
            <a:r>
              <a:rPr lang="es-ES" b="0" dirty="0"/>
              <a:t> </a:t>
            </a:r>
            <a:r>
              <a:rPr lang="es-ES" b="0" dirty="0" err="1"/>
              <a:t>contribution</a:t>
            </a:r>
            <a:r>
              <a:rPr lang="es-ES" b="0" dirty="0"/>
              <a:t> (-)</a:t>
            </a:r>
            <a:endParaRPr lang="en-US" b="0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3C7061A6-0DF1-DD96-2525-1BB98F601D3E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0055A0"/>
                </a:solidFill>
              </a:rPr>
              <a:t>Dealing with a large </a:t>
            </a:r>
            <a:r>
              <a:rPr lang="en-US" sz="3200" b="1" dirty="0" err="1">
                <a:solidFill>
                  <a:srgbClr val="0055A0"/>
                </a:solidFill>
              </a:rPr>
              <a:t>sextupole</a:t>
            </a:r>
            <a:r>
              <a:rPr lang="en-US" sz="3200" b="1" dirty="0">
                <a:solidFill>
                  <a:srgbClr val="0055A0"/>
                </a:solidFill>
              </a:rPr>
              <a:t> in a common coil magnet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68D236D-C5BA-DAA4-5EC0-CA4E25A590C9}"/>
              </a:ext>
            </a:extLst>
          </p:cNvPr>
          <p:cNvCxnSpPr>
            <a:cxnSpLocks/>
          </p:cNvCxnSpPr>
          <p:nvPr/>
        </p:nvCxnSpPr>
        <p:spPr>
          <a:xfrm>
            <a:off x="7091972" y="5231223"/>
            <a:ext cx="583075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4A7B85CE-172E-35A1-FA58-703BBADDF7B5}"/>
              </a:ext>
            </a:extLst>
          </p:cNvPr>
          <p:cNvCxnSpPr>
            <a:cxnSpLocks/>
          </p:cNvCxnSpPr>
          <p:nvPr/>
        </p:nvCxnSpPr>
        <p:spPr>
          <a:xfrm>
            <a:off x="7091971" y="5553305"/>
            <a:ext cx="583075" cy="0"/>
          </a:xfrm>
          <a:prstGeom prst="line">
            <a:avLst/>
          </a:prstGeom>
          <a:ln w="31750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8D70F8A4-9B28-690C-5A41-4D95FA7847E9}"/>
              </a:ext>
            </a:extLst>
          </p:cNvPr>
          <p:cNvCxnSpPr>
            <a:cxnSpLocks/>
          </p:cNvCxnSpPr>
          <p:nvPr/>
        </p:nvCxnSpPr>
        <p:spPr>
          <a:xfrm>
            <a:off x="7091970" y="5892671"/>
            <a:ext cx="583075" cy="0"/>
          </a:xfrm>
          <a:prstGeom prst="line">
            <a:avLst/>
          </a:prstGeom>
          <a:ln w="31750"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9EA98B17-E3A7-4B4F-E3F7-746697827AEC}"/>
              </a:ext>
            </a:extLst>
          </p:cNvPr>
          <p:cNvSpPr/>
          <p:nvPr/>
        </p:nvSpPr>
        <p:spPr>
          <a:xfrm rot="18751817">
            <a:off x="7873849" y="5350250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7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B06C2-0808-BEDA-0FDC-B3FE0B622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AC009B5-1798-0AB9-0985-9AF9636DAB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39114"/>
          <a:stretch/>
        </p:blipFill>
        <p:spPr>
          <a:xfrm>
            <a:off x="-1" y="3024832"/>
            <a:ext cx="7423151" cy="3035491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D09A7D-4316-E13C-AC44-FCD7C77E80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5D10F8-3695-BCA8-C2E7-AFBA236390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9BE99A-F5FF-D16B-9DD0-21228880F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055F4FC-4CD7-0298-8357-D68902F9DCD4}"/>
              </a:ext>
            </a:extLst>
          </p:cNvPr>
          <p:cNvSpPr txBox="1"/>
          <p:nvPr/>
        </p:nvSpPr>
        <p:spPr>
          <a:xfrm>
            <a:off x="0" y="6017688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638D3-5F64-36AE-B455-5E77C408B912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0055A0"/>
                </a:solidFill>
              </a:rPr>
              <a:t>SN0: exploring the asymmetric field quality coil (I)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60072D6-43A6-4955-C029-7F35AF4E9092}"/>
              </a:ext>
            </a:extLst>
          </p:cNvPr>
          <p:cNvSpPr/>
          <p:nvPr/>
        </p:nvSpPr>
        <p:spPr>
          <a:xfrm>
            <a:off x="6096000" y="5543328"/>
            <a:ext cx="1327149" cy="21748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D5425EF-F04A-00B6-28D2-EDEB29A9BA59}"/>
              </a:ext>
            </a:extLst>
          </p:cNvPr>
          <p:cNvSpPr/>
          <p:nvPr/>
        </p:nvSpPr>
        <p:spPr>
          <a:xfrm>
            <a:off x="6092712" y="4581881"/>
            <a:ext cx="1327149" cy="493494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3 Marcador de contenido">
            <a:extLst>
              <a:ext uri="{FF2B5EF4-FFF2-40B4-BE49-F238E27FC236}">
                <a16:creationId xmlns:a16="http://schemas.microsoft.com/office/drawing/2014/main" id="{48D6D239-36AA-D58E-D81D-86BC8B4B78B2}"/>
              </a:ext>
            </a:extLst>
          </p:cNvPr>
          <p:cNvSpPr txBox="1">
            <a:spLocks/>
          </p:cNvSpPr>
          <p:nvPr/>
        </p:nvSpPr>
        <p:spPr>
          <a:xfrm>
            <a:off x="7537012" y="949769"/>
            <a:ext cx="4654988" cy="204121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360000" indent="-36000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b="1" dirty="0"/>
              <a:t>SN0</a:t>
            </a:r>
            <a:r>
              <a:rPr lang="en-US" dirty="0"/>
              <a:t> try to use </a:t>
            </a:r>
            <a:r>
              <a:rPr lang="en-US" b="1" dirty="0"/>
              <a:t>asymmetric common coil</a:t>
            </a:r>
            <a:r>
              <a:rPr lang="en-US" dirty="0"/>
              <a:t> design as proposed by PSI on SMACC1 [3]:</a:t>
            </a:r>
          </a:p>
          <a:p>
            <a:r>
              <a:rPr lang="en-US" b="1" dirty="0" err="1"/>
              <a:t>Sextupole</a:t>
            </a:r>
            <a:r>
              <a:rPr lang="en-US" b="1" dirty="0"/>
              <a:t> and its variation are decreased.</a:t>
            </a:r>
          </a:p>
          <a:p>
            <a:r>
              <a:rPr lang="en-US" b="1" dirty="0"/>
              <a:t>63 mm</a:t>
            </a:r>
            <a:r>
              <a:rPr lang="en-US" dirty="0"/>
              <a:t> coil equiv. width: </a:t>
            </a:r>
            <a:r>
              <a:rPr lang="en-US" b="1" dirty="0"/>
              <a:t>42% more Nb3Sn.</a:t>
            </a:r>
          </a:p>
          <a:p>
            <a:r>
              <a:rPr lang="en-US" b="1" dirty="0"/>
              <a:t>Inefficient for DAISY. Why?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4A60B341-8CB4-A8E0-2B3F-D58608E98C2F}"/>
              </a:ext>
            </a:extLst>
          </p:cNvPr>
          <p:cNvSpPr/>
          <p:nvPr/>
        </p:nvSpPr>
        <p:spPr>
          <a:xfrm>
            <a:off x="3959112" y="3024832"/>
            <a:ext cx="2136888" cy="299285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17E7235B-E250-A564-DF5B-DD778A108CF2}"/>
              </a:ext>
            </a:extLst>
          </p:cNvPr>
          <p:cNvGrpSpPr>
            <a:grpSpLocks noChangeAspect="1"/>
          </p:cNvGrpSpPr>
          <p:nvPr/>
        </p:nvGrpSpPr>
        <p:grpSpPr>
          <a:xfrm>
            <a:off x="111179" y="711191"/>
            <a:ext cx="7223072" cy="2279795"/>
            <a:chOff x="0" y="-2895600"/>
            <a:chExt cx="12192000" cy="3848121"/>
          </a:xfrm>
        </p:grpSpPr>
        <p:pic>
          <p:nvPicPr>
            <p:cNvPr id="10" name="Imagen 9" descr="Gráfico&#10;&#10;Descripción generada automáticamente">
              <a:extLst>
                <a:ext uri="{FF2B5EF4-FFF2-40B4-BE49-F238E27FC236}">
                  <a16:creationId xmlns:a16="http://schemas.microsoft.com/office/drawing/2014/main" id="{624842D8-BBCB-77BA-BDE5-FE9CBC2D52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1200" b="8057"/>
            <a:stretch/>
          </p:blipFill>
          <p:spPr>
            <a:xfrm>
              <a:off x="0" y="-2895600"/>
              <a:ext cx="4762500" cy="3845369"/>
            </a:xfrm>
            <a:prstGeom prst="rect">
              <a:avLst/>
            </a:prstGeom>
          </p:spPr>
        </p:pic>
        <p:pic>
          <p:nvPicPr>
            <p:cNvPr id="19" name="Imagen 18" descr="Gráfico, Gráfico de barras&#10;&#10;Descripción generada automáticamente">
              <a:extLst>
                <a:ext uri="{FF2B5EF4-FFF2-40B4-BE49-F238E27FC236}">
                  <a16:creationId xmlns:a16="http://schemas.microsoft.com/office/drawing/2014/main" id="{476BC6E4-4FC7-4208-9AD2-E14797EC0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00"/>
            <a:stretch/>
          </p:blipFill>
          <p:spPr>
            <a:xfrm>
              <a:off x="4762500" y="-2895600"/>
              <a:ext cx="4076379" cy="3848120"/>
            </a:xfrm>
            <a:prstGeom prst="rect">
              <a:avLst/>
            </a:prstGeom>
          </p:spPr>
        </p:pic>
        <p:pic>
          <p:nvPicPr>
            <p:cNvPr id="21" name="Imagen 20" descr="Gráfico, Gráfico de barras&#10;&#10;Descripción generada automáticamente">
              <a:extLst>
                <a:ext uri="{FF2B5EF4-FFF2-40B4-BE49-F238E27FC236}">
                  <a16:creationId xmlns:a16="http://schemas.microsoft.com/office/drawing/2014/main" id="{C5A8E830-BA9D-0054-5DF0-866101F510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5600" r="17743"/>
            <a:stretch/>
          </p:blipFill>
          <p:spPr>
            <a:xfrm>
              <a:off x="8838879" y="-2895600"/>
              <a:ext cx="3353121" cy="3848121"/>
            </a:xfrm>
            <a:prstGeom prst="rect">
              <a:avLst/>
            </a:prstGeom>
          </p:spPr>
        </p:pic>
      </p:grpSp>
      <p:sp>
        <p:nvSpPr>
          <p:cNvPr id="25" name="Rectángulo 24">
            <a:extLst>
              <a:ext uri="{FF2B5EF4-FFF2-40B4-BE49-F238E27FC236}">
                <a16:creationId xmlns:a16="http://schemas.microsoft.com/office/drawing/2014/main" id="{9A80C3EB-CEB4-F640-9542-BF6EA0451AF6}"/>
              </a:ext>
            </a:extLst>
          </p:cNvPr>
          <p:cNvSpPr/>
          <p:nvPr/>
        </p:nvSpPr>
        <p:spPr>
          <a:xfrm>
            <a:off x="6092713" y="4144517"/>
            <a:ext cx="1327149" cy="21748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7F4A4FF-79C9-D935-CD20-A081E206BB9E}"/>
              </a:ext>
            </a:extLst>
          </p:cNvPr>
          <p:cNvSpPr txBox="1"/>
          <p:nvPr/>
        </p:nvSpPr>
        <p:spPr>
          <a:xfrm>
            <a:off x="7702239" y="5833022"/>
            <a:ext cx="4378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1" dirty="0"/>
              <a:t>[3] D. Araujo, B. </a:t>
            </a:r>
            <a:r>
              <a:rPr lang="en-US" sz="600" b="1" dirty="0" err="1"/>
              <a:t>Auchmann</a:t>
            </a:r>
            <a:r>
              <a:rPr lang="en-US" sz="600" b="1" dirty="0"/>
              <a:t>, A. </a:t>
            </a:r>
            <a:r>
              <a:rPr lang="en-US" sz="600" b="1" dirty="0" err="1"/>
              <a:t>Brem</a:t>
            </a:r>
            <a:r>
              <a:rPr lang="en-US" sz="600" b="1" dirty="0"/>
              <a:t>, T. </a:t>
            </a:r>
            <a:r>
              <a:rPr lang="en-US" sz="600" b="1" dirty="0" err="1"/>
              <a:t>Michlmayr</a:t>
            </a:r>
            <a:r>
              <a:rPr lang="en-US" sz="600" b="1" dirty="0"/>
              <a:t>, A. </a:t>
            </a:r>
            <a:r>
              <a:rPr lang="en-US" sz="600" b="1" dirty="0" err="1"/>
              <a:t>Haziot</a:t>
            </a:r>
            <a:r>
              <a:rPr lang="en-US" sz="600" b="1" dirty="0"/>
              <a:t>, and E. </a:t>
            </a:r>
            <a:r>
              <a:rPr lang="en-US" sz="600" b="1" dirty="0" err="1"/>
              <a:t>Ravaioli</a:t>
            </a:r>
            <a:r>
              <a:rPr lang="en-US" sz="600" b="1" dirty="0"/>
              <a:t>, “Electromechanical Design of Nb3Sn Stress Managed Asymmetric Common-Coils,” IEEE Trans. Appl. </a:t>
            </a:r>
            <a:r>
              <a:rPr lang="en-US" sz="600" b="1" dirty="0" err="1"/>
              <a:t>Supercond</a:t>
            </a:r>
            <a:r>
              <a:rPr lang="en-US" sz="600" b="1" dirty="0"/>
              <a:t>., vol. 35, no. 5, pp. 1–5, Aug. 2025, </a:t>
            </a:r>
            <a:r>
              <a:rPr lang="en-US" sz="600" b="1" dirty="0" err="1"/>
              <a:t>doi</a:t>
            </a:r>
            <a:r>
              <a:rPr lang="en-US" sz="600" b="1" dirty="0"/>
              <a:t>: 10.1109/TASC.2025.3532906.</a:t>
            </a:r>
            <a:endParaRPr lang="es-ES" sz="600" b="1" dirty="0"/>
          </a:p>
        </p:txBody>
      </p:sp>
    </p:spTree>
    <p:extLst>
      <p:ext uri="{BB962C8B-B14F-4D97-AF65-F5344CB8AC3E}">
        <p14:creationId xmlns:p14="http://schemas.microsoft.com/office/powerpoint/2010/main" val="388828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EE53D2-115C-A1B0-7ABA-ED0BF8C8CB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2nd July 2025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6893F9-B214-7608-5D2A-B506B95F12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2025 International Conference on Magnet Technology (MT29)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92459B-96DE-B9F1-011F-98DD5F35B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D224450-9E70-8374-5446-0AAEFF434989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>
                <a:solidFill>
                  <a:srgbClr val="0055A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SN0: exploring the asymmetric field quality coil (II)</a:t>
            </a:r>
          </a:p>
        </p:txBody>
      </p:sp>
      <p:sp>
        <p:nvSpPr>
          <p:cNvPr id="10" name="3 Marcador de contenido">
            <a:extLst>
              <a:ext uri="{FF2B5EF4-FFF2-40B4-BE49-F238E27FC236}">
                <a16:creationId xmlns:a16="http://schemas.microsoft.com/office/drawing/2014/main" id="{D2A73B64-C86A-D1E6-13A1-9BB2CC77C067}"/>
              </a:ext>
            </a:extLst>
          </p:cNvPr>
          <p:cNvSpPr txBox="1">
            <a:spLocks/>
          </p:cNvSpPr>
          <p:nvPr/>
        </p:nvSpPr>
        <p:spPr>
          <a:xfrm>
            <a:off x="9722042" y="3033058"/>
            <a:ext cx="2383585" cy="1732253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285750" indent="-28575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>
              <a:buNone/>
            </a:pPr>
            <a:r>
              <a:rPr lang="en-US" b="0" dirty="0"/>
              <a:t>Mechanics!! This additional coil is pushed towards the aperture. Some gap for support is required.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B4850A61-3185-A9BC-AA7F-4A7E0206BB2C}"/>
              </a:ext>
            </a:extLst>
          </p:cNvPr>
          <p:cNvSpPr txBox="1">
            <a:spLocks/>
          </p:cNvSpPr>
          <p:nvPr/>
        </p:nvSpPr>
        <p:spPr>
          <a:xfrm>
            <a:off x="6936786" y="5251240"/>
            <a:ext cx="2169114" cy="97701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285750" indent="-28575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marL="0" indent="0" algn="ctr">
              <a:buNone/>
            </a:pPr>
            <a:r>
              <a:rPr lang="en-US" b="0" dirty="0"/>
              <a:t>Few strands hit the maximum B</a:t>
            </a:r>
            <a:r>
              <a:rPr lang="en-US" b="0" baseline="-25000" dirty="0"/>
              <a:t>3</a:t>
            </a:r>
            <a:r>
              <a:rPr lang="en-US" b="0" dirty="0"/>
              <a:t> contribution region.</a:t>
            </a:r>
          </a:p>
          <a:p>
            <a:pPr algn="ctr"/>
            <a:endParaRPr lang="en-US" b="0" dirty="0"/>
          </a:p>
          <a:p>
            <a:pPr algn="ctr"/>
            <a:endParaRPr lang="en-US" b="0" dirty="0"/>
          </a:p>
          <a:p>
            <a:pPr algn="ctr"/>
            <a:endParaRPr lang="en-US" b="0" dirty="0"/>
          </a:p>
          <a:p>
            <a:pPr algn="ctr"/>
            <a:endParaRPr lang="en-US" b="0" dirty="0"/>
          </a:p>
        </p:txBody>
      </p:sp>
      <p:pic>
        <p:nvPicPr>
          <p:cNvPr id="18" name="Imagen 17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B2DC8984-6A45-7023-6055-81E6CDDE04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02" t="6261" r="20465"/>
          <a:stretch/>
        </p:blipFill>
        <p:spPr>
          <a:xfrm>
            <a:off x="3230865" y="922127"/>
            <a:ext cx="2868193" cy="4065443"/>
          </a:xfrm>
          <a:prstGeom prst="rect">
            <a:avLst/>
          </a:prstGeom>
        </p:spPr>
      </p:pic>
      <p:pic>
        <p:nvPicPr>
          <p:cNvPr id="19" name="Imagen 18" descr="Gráfico&#10;&#10;Descripción generada automáticamente">
            <a:extLst>
              <a:ext uri="{FF2B5EF4-FFF2-40B4-BE49-F238E27FC236}">
                <a16:creationId xmlns:a16="http://schemas.microsoft.com/office/drawing/2014/main" id="{C67252DB-F663-9B24-0DC6-48225D1CA7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15" t="6261" r="19351"/>
          <a:stretch/>
        </p:blipFill>
        <p:spPr>
          <a:xfrm>
            <a:off x="6204258" y="923454"/>
            <a:ext cx="2868194" cy="4065443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6D51368-5D35-A645-B377-02E4AE16D066}"/>
              </a:ext>
            </a:extLst>
          </p:cNvPr>
          <p:cNvCxnSpPr>
            <a:cxnSpLocks/>
          </p:cNvCxnSpPr>
          <p:nvPr/>
        </p:nvCxnSpPr>
        <p:spPr>
          <a:xfrm flipV="1">
            <a:off x="4621635" y="3071437"/>
            <a:ext cx="0" cy="703132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3DBF979-F279-977D-37BE-E4B40836277F}"/>
              </a:ext>
            </a:extLst>
          </p:cNvPr>
          <p:cNvSpPr txBox="1"/>
          <p:nvPr/>
        </p:nvSpPr>
        <p:spPr>
          <a:xfrm>
            <a:off x="4201855" y="3023053"/>
            <a:ext cx="447666" cy="406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044E2C1-DF40-99B4-12C5-AC9AAC8E90BA}"/>
              </a:ext>
            </a:extLst>
          </p:cNvPr>
          <p:cNvCxnSpPr>
            <a:cxnSpLocks/>
          </p:cNvCxnSpPr>
          <p:nvPr/>
        </p:nvCxnSpPr>
        <p:spPr>
          <a:xfrm flipV="1">
            <a:off x="7545448" y="3061321"/>
            <a:ext cx="0" cy="703132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90A05BC-E6DF-26EA-FABC-7F46F452AD0E}"/>
              </a:ext>
            </a:extLst>
          </p:cNvPr>
          <p:cNvSpPr txBox="1"/>
          <p:nvPr/>
        </p:nvSpPr>
        <p:spPr>
          <a:xfrm>
            <a:off x="7125668" y="3012938"/>
            <a:ext cx="447666" cy="406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2930CA6-C4D8-94BF-481E-615E5299F1C6}"/>
              </a:ext>
            </a:extLst>
          </p:cNvPr>
          <p:cNvSpPr txBox="1"/>
          <p:nvPr/>
        </p:nvSpPr>
        <p:spPr>
          <a:xfrm>
            <a:off x="3837425" y="5255956"/>
            <a:ext cx="2366833" cy="36933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ctr"/>
            <a:r>
              <a:rPr lang="en-US" dirty="0"/>
              <a:t>Low contribution to B</a:t>
            </a:r>
            <a:r>
              <a:rPr lang="en-US" baseline="-25000" dirty="0"/>
              <a:t>1</a:t>
            </a:r>
            <a:r>
              <a:rPr lang="en-US" dirty="0"/>
              <a:t>.</a:t>
            </a:r>
          </a:p>
        </p:txBody>
      </p:sp>
      <p:sp>
        <p:nvSpPr>
          <p:cNvPr id="30" name="Flecha: a la derecha 29">
            <a:extLst>
              <a:ext uri="{FF2B5EF4-FFF2-40B4-BE49-F238E27FC236}">
                <a16:creationId xmlns:a16="http://schemas.microsoft.com/office/drawing/2014/main" id="{CC5E8052-E88B-D101-1F42-B97FBB93B36B}"/>
              </a:ext>
            </a:extLst>
          </p:cNvPr>
          <p:cNvSpPr/>
          <p:nvPr/>
        </p:nvSpPr>
        <p:spPr>
          <a:xfrm rot="16200000">
            <a:off x="4871551" y="4877274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68512FF7-7C82-CB53-9CA1-56623BCA270A}"/>
              </a:ext>
            </a:extLst>
          </p:cNvPr>
          <p:cNvSpPr/>
          <p:nvPr/>
        </p:nvSpPr>
        <p:spPr>
          <a:xfrm rot="16200000">
            <a:off x="7937060" y="4883456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A2F6FEF8-FADD-1D39-8ACC-0AFD0F121ECB}"/>
              </a:ext>
            </a:extLst>
          </p:cNvPr>
          <p:cNvSpPr txBox="1">
            <a:spLocks/>
          </p:cNvSpPr>
          <p:nvPr/>
        </p:nvSpPr>
        <p:spPr>
          <a:xfrm>
            <a:off x="473518" y="5255956"/>
            <a:ext cx="3118500" cy="1192469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ctr"/>
            <a:r>
              <a:rPr lang="en-US" dirty="0"/>
              <a:t>Wide cables get close to the vertical axis : high peak field/load low efficiency.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7" name="Imagen 1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6B741AB1-2CC6-F2AF-55EA-905C802538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76" t="6261" r="15020"/>
          <a:stretch/>
        </p:blipFill>
        <p:spPr>
          <a:xfrm>
            <a:off x="147953" y="923452"/>
            <a:ext cx="3118499" cy="4065443"/>
          </a:xfrm>
          <a:prstGeom prst="rect">
            <a:avLst/>
          </a:prstGeom>
        </p:spPr>
      </p:pic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9F77AFE7-08B0-8FD9-02AC-760348C47ECC}"/>
              </a:ext>
            </a:extLst>
          </p:cNvPr>
          <p:cNvCxnSpPr>
            <a:cxnSpLocks/>
          </p:cNvCxnSpPr>
          <p:nvPr/>
        </p:nvCxnSpPr>
        <p:spPr>
          <a:xfrm flipV="1">
            <a:off x="1532482" y="3061321"/>
            <a:ext cx="0" cy="703132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10EBD8C-DCCD-1CBE-8C94-88FA4B30020D}"/>
              </a:ext>
            </a:extLst>
          </p:cNvPr>
          <p:cNvSpPr txBox="1"/>
          <p:nvPr/>
        </p:nvSpPr>
        <p:spPr>
          <a:xfrm>
            <a:off x="1112702" y="3012938"/>
            <a:ext cx="447666" cy="406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lecha: a la derecha 31">
            <a:extLst>
              <a:ext uri="{FF2B5EF4-FFF2-40B4-BE49-F238E27FC236}">
                <a16:creationId xmlns:a16="http://schemas.microsoft.com/office/drawing/2014/main" id="{43349027-758B-274D-50C9-6ADC0658B5F0}"/>
              </a:ext>
            </a:extLst>
          </p:cNvPr>
          <p:cNvSpPr/>
          <p:nvPr/>
        </p:nvSpPr>
        <p:spPr>
          <a:xfrm rot="16200000">
            <a:off x="1959485" y="4883456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AFF8EB7-2E57-1883-9D25-C75C29DC724A}"/>
              </a:ext>
            </a:extLst>
          </p:cNvPr>
          <p:cNvSpPr txBox="1"/>
          <p:nvPr/>
        </p:nvSpPr>
        <p:spPr>
          <a:xfrm>
            <a:off x="9722042" y="1419792"/>
            <a:ext cx="2092113" cy="1554575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l"/>
            <a:r>
              <a:rPr lang="en-US" dirty="0" err="1"/>
              <a:t>Sextupole</a:t>
            </a:r>
            <a:r>
              <a:rPr lang="en-US" dirty="0"/>
              <a:t> can be compensated but the midplane gap is still large, losing efficiency.</a:t>
            </a:r>
          </a:p>
          <a:p>
            <a:pPr algn="l"/>
            <a:endParaRPr lang="en-US" dirty="0"/>
          </a:p>
        </p:txBody>
      </p:sp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AA232CF1-78FC-7ACF-E543-901BA664AA58}"/>
              </a:ext>
            </a:extLst>
          </p:cNvPr>
          <p:cNvSpPr/>
          <p:nvPr/>
        </p:nvSpPr>
        <p:spPr>
          <a:xfrm rot="10800000">
            <a:off x="9274119" y="3056715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Flecha: a la derecha 35">
            <a:extLst>
              <a:ext uri="{FF2B5EF4-FFF2-40B4-BE49-F238E27FC236}">
                <a16:creationId xmlns:a16="http://schemas.microsoft.com/office/drawing/2014/main" id="{D5D6AB26-2272-85EF-C6E2-0322EE369311}"/>
              </a:ext>
            </a:extLst>
          </p:cNvPr>
          <p:cNvSpPr/>
          <p:nvPr/>
        </p:nvSpPr>
        <p:spPr>
          <a:xfrm rot="10800000">
            <a:off x="9274119" y="2267053"/>
            <a:ext cx="298579" cy="522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FD72D7F-C156-562A-F3D3-C5E3E2742EA6}"/>
              </a:ext>
            </a:extLst>
          </p:cNvPr>
          <p:cNvSpPr txBox="1"/>
          <p:nvPr/>
        </p:nvSpPr>
        <p:spPr>
          <a:xfrm>
            <a:off x="9383493" y="4946771"/>
            <a:ext cx="2660554" cy="833619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ctr"/>
            <a:r>
              <a:rPr lang="en-US" b="1" dirty="0"/>
              <a:t>A more efficient approach is required to decrease the </a:t>
            </a:r>
            <a:r>
              <a:rPr lang="en-US" b="1" dirty="0" err="1"/>
              <a:t>sextupole</a:t>
            </a:r>
            <a:r>
              <a:rPr lang="en-US" b="1" dirty="0"/>
              <a:t> in DAISY.</a:t>
            </a:r>
          </a:p>
        </p:txBody>
      </p:sp>
    </p:spTree>
    <p:extLst>
      <p:ext uri="{BB962C8B-B14F-4D97-AF65-F5344CB8AC3E}">
        <p14:creationId xmlns:p14="http://schemas.microsoft.com/office/powerpoint/2010/main" val="9717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2" grpId="0"/>
      <p:bldP spid="21" grpId="0"/>
      <p:bldP spid="25" grpId="0"/>
      <p:bldP spid="30" grpId="0" animBg="1"/>
      <p:bldP spid="31" grpId="0" animBg="1"/>
      <p:bldP spid="16" grpId="0"/>
      <p:bldP spid="23" grpId="0"/>
      <p:bldP spid="32" grpId="0" animBg="1"/>
      <p:bldP spid="34" grpId="0"/>
      <p:bldP spid="35" grpId="0" animBg="1"/>
      <p:bldP spid="36" grpId="0" animBg="1"/>
      <p:bldP spid="40" grpId="0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www.w3.org/XML/1998/namespace"/>
    <ds:schemaRef ds:uri="http://schemas.microsoft.com/office/2006/documentManagement/types"/>
    <ds:schemaRef ds:uri="a6163950-ed7b-45ff-a88b-85d0d03db3b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81156</TotalTime>
  <Words>2020</Words>
  <Application>Microsoft Office PowerPoint</Application>
  <PresentationFormat>Panorámica</PresentationFormat>
  <Paragraphs>301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HFM(4-3)</vt:lpstr>
      <vt:lpstr>Acrobat Document</vt:lpstr>
      <vt:lpstr>Exploring Hybrid Designs for a 14 T Common Coil Demonstrator Magnet (DAISY)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Administrator</cp:lastModifiedBy>
  <cp:revision>1643</cp:revision>
  <cp:lastPrinted>2022-04-29T08:24:36Z</cp:lastPrinted>
  <dcterms:created xsi:type="dcterms:W3CDTF">2012-11-30T11:04:26Z</dcterms:created>
  <dcterms:modified xsi:type="dcterms:W3CDTF">2025-07-01T14:11:35Z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