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7" r:id="rId1"/>
    <p:sldMasterId id="2147483710" r:id="rId2"/>
  </p:sldMasterIdLst>
  <p:notesMasterIdLst>
    <p:notesMasterId r:id="rId20"/>
  </p:notesMasterIdLst>
  <p:sldIdLst>
    <p:sldId id="257" r:id="rId3"/>
    <p:sldId id="587" r:id="rId4"/>
    <p:sldId id="606" r:id="rId5"/>
    <p:sldId id="607" r:id="rId6"/>
    <p:sldId id="608" r:id="rId7"/>
    <p:sldId id="597" r:id="rId8"/>
    <p:sldId id="577" r:id="rId9"/>
    <p:sldId id="578" r:id="rId10"/>
    <p:sldId id="365" r:id="rId11"/>
    <p:sldId id="598" r:id="rId12"/>
    <p:sldId id="599" r:id="rId13"/>
    <p:sldId id="600" r:id="rId14"/>
    <p:sldId id="604" r:id="rId15"/>
    <p:sldId id="605" r:id="rId16"/>
    <p:sldId id="601" r:id="rId17"/>
    <p:sldId id="603" r:id="rId18"/>
    <p:sldId id="360" r:id="rId19"/>
  </p:sldIdLst>
  <p:sldSz cx="12188825" cy="6858000"/>
  <p:notesSz cx="6858000" cy="9144000"/>
  <p:defaultTextStyle>
    <a:defPPr>
      <a:defRPr lang="en-US"/>
    </a:defPPr>
    <a:lvl1pPr marL="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839">
          <p15:clr>
            <a:srgbClr val="A4A3A4"/>
          </p15:clr>
        </p15:guide>
        <p15:guide id="4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324FF"/>
    <a:srgbClr val="E0E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79" autoAdjust="0"/>
    <p:restoredTop sz="50000" autoAdjust="0"/>
  </p:normalViewPr>
  <p:slideViewPr>
    <p:cSldViewPr snapToGrid="0" snapToObjects="1">
      <p:cViewPr varScale="1">
        <p:scale>
          <a:sx n="131" d="100"/>
          <a:sy n="131" d="100"/>
        </p:scale>
        <p:origin x="200" y="296"/>
      </p:cViewPr>
      <p:guideLst>
        <p:guide orient="horz" pos="2160"/>
        <p:guide pos="2880"/>
        <p:guide pos="3839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92353-37BC-E445-94E7-4FE325BDB74D}" type="datetimeFigureOut">
              <a:rPr lang="en-US" smtClean="0"/>
              <a:t>7/2/25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67B93C-2B01-B046-861A-3420016F1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285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436" y="1524030"/>
            <a:ext cx="8661954" cy="1724867"/>
          </a:xfrm>
        </p:spPr>
        <p:txBody>
          <a:bodyPr vert="horz" lIns="121899" tIns="60949" rIns="121899" bIns="60949" rtlCol="0" anchor="b" anchorCtr="0">
            <a:noAutofit/>
          </a:bodyPr>
          <a:lstStyle>
            <a:lvl1pPr marL="0" indent="0" algn="ctr" defTabSz="1218987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61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437" y="3299014"/>
            <a:ext cx="8661956" cy="916641"/>
          </a:xfrm>
        </p:spPr>
        <p:txBody>
          <a:bodyPr vert="horz" lIns="121899" tIns="60949" rIns="121899" bIns="60949" rtlCol="0">
            <a:normAutofit/>
          </a:bodyPr>
          <a:lstStyle>
            <a:lvl1pPr marL="0" indent="0" algn="ctr" defTabSz="1218987" rtl="0" eaLnBrk="1" latinLnBrk="0" hangingPunct="1">
              <a:spcBef>
                <a:spcPts val="4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7/2/25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034" y="611902"/>
            <a:ext cx="5437977" cy="1162051"/>
          </a:xfrm>
        </p:spPr>
        <p:txBody>
          <a:bodyPr anchor="b"/>
          <a:lstStyle>
            <a:lvl1pPr algn="ctr">
              <a:defRPr sz="48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034" y="1787856"/>
            <a:ext cx="5437977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800"/>
              </a:spcBef>
              <a:buNone/>
              <a:defRPr sz="24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7/2/25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6785722" y="359422"/>
            <a:ext cx="487553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121899" tIns="60949" rIns="121899" bIns="60949" rtlCol="0">
            <a:normAutofit/>
          </a:bodyPr>
          <a:lstStyle>
            <a:lvl1pPr marL="0" indent="0" algn="l" defTabSz="1218987" rtl="0" eaLnBrk="1" latinLnBrk="0" hangingPunct="1">
              <a:spcBef>
                <a:spcPts val="2666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7/2/25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3830" y="368302"/>
            <a:ext cx="2031471" cy="5575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2175" y="368302"/>
            <a:ext cx="8917312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7/2/25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436" y="1524023"/>
            <a:ext cx="8661954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438" y="3299014"/>
            <a:ext cx="8661956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>
                <a:solidFill>
                  <a:prstClr val="white"/>
                </a:solidFill>
                <a:latin typeface="News Gothic MT"/>
              </a:rPr>
              <a:pPr/>
              <a:t>7/2/25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1247313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>
                <a:solidFill>
                  <a:prstClr val="white"/>
                </a:solidFill>
                <a:latin typeface="News Gothic MT"/>
              </a:rPr>
              <a:pPr/>
              <a:t>7/2/25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2089343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4594" y="3352809"/>
            <a:ext cx="11219644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4594" y="4771053"/>
            <a:ext cx="11219644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>
                <a:solidFill>
                  <a:prstClr val="white"/>
                </a:solidFill>
                <a:latin typeface="News Gothic MT"/>
              </a:rPr>
              <a:pPr/>
              <a:t>7/2/25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494511" y="363539"/>
            <a:ext cx="11199803" cy="2836863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7684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194" y="2403168"/>
            <a:ext cx="10739287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194" y="3736028"/>
            <a:ext cx="10739287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>
                <a:solidFill>
                  <a:prstClr val="white"/>
                </a:solidFill>
                <a:latin typeface="News Gothic MT"/>
              </a:rPr>
              <a:pPr/>
              <a:t>7/2/25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3361819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176" y="107577"/>
            <a:ext cx="10720242" cy="13369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2177" y="1600201"/>
            <a:ext cx="5119307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3111" y="1600201"/>
            <a:ext cx="5119307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>
                <a:solidFill>
                  <a:prstClr val="white"/>
                </a:solidFill>
                <a:latin typeface="News Gothic MT"/>
              </a:rPr>
              <a:pPr/>
              <a:t>7/2/25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1922171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175" y="107577"/>
            <a:ext cx="10720242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174" y="1453230"/>
            <a:ext cx="5119307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2174" y="2347417"/>
            <a:ext cx="5119307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3110" y="1453230"/>
            <a:ext cx="5119307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3110" y="2347417"/>
            <a:ext cx="5119307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>
                <a:solidFill>
                  <a:prstClr val="white"/>
                </a:solidFill>
                <a:latin typeface="News Gothic MT"/>
              </a:rPr>
              <a:pPr/>
              <a:t>7/2/25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29805263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>
                <a:solidFill>
                  <a:prstClr val="white"/>
                </a:solidFill>
                <a:latin typeface="News Gothic MT"/>
              </a:rPr>
              <a:pPr/>
              <a:t>7/2/25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492395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7/2/25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>
                <a:solidFill>
                  <a:prstClr val="white"/>
                </a:solidFill>
                <a:latin typeface="News Gothic MT"/>
              </a:rPr>
              <a:pPr/>
              <a:t>7/2/25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3463683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013" y="611895"/>
            <a:ext cx="5119307" cy="1162051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2118" y="368301"/>
            <a:ext cx="5119307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013" y="1787856"/>
            <a:ext cx="5119307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>
                <a:solidFill>
                  <a:prstClr val="white"/>
                </a:solidFill>
                <a:latin typeface="News Gothic MT"/>
              </a:rPr>
              <a:pPr/>
              <a:t>7/2/25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4745376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030" y="611895"/>
            <a:ext cx="5437977" cy="1162051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030" y="1787856"/>
            <a:ext cx="5437977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>
                <a:solidFill>
                  <a:prstClr val="white"/>
                </a:solidFill>
                <a:latin typeface="News Gothic MT"/>
              </a:rPr>
              <a:pPr/>
              <a:t>7/2/25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6785722" y="359415"/>
            <a:ext cx="487553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07751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>
                <a:solidFill>
                  <a:prstClr val="white"/>
                </a:solidFill>
                <a:latin typeface="News Gothic MT"/>
              </a:rPr>
              <a:pPr/>
              <a:t>7/2/25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15368696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3830" y="368302"/>
            <a:ext cx="2031471" cy="5575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2175" y="368302"/>
            <a:ext cx="8917312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>
                <a:solidFill>
                  <a:prstClr val="white"/>
                </a:solidFill>
                <a:latin typeface="News Gothic MT"/>
              </a:rPr>
              <a:pPr/>
              <a:t>7/2/25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3324068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4593" y="3352809"/>
            <a:ext cx="11219644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4593" y="4771060"/>
            <a:ext cx="11219644" cy="972671"/>
          </a:xfrm>
        </p:spPr>
        <p:txBody>
          <a:bodyPr>
            <a:normAutofit/>
          </a:bodyPr>
          <a:lstStyle>
            <a:lvl1pPr marL="0" indent="0" algn="ctr">
              <a:spcBef>
                <a:spcPts val="40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7/2/25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494511" y="363539"/>
            <a:ext cx="11199803" cy="2836863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198" y="2403175"/>
            <a:ext cx="10739287" cy="1362075"/>
          </a:xfrm>
        </p:spPr>
        <p:txBody>
          <a:bodyPr anchor="b" anchorCtr="0"/>
          <a:lstStyle>
            <a:lvl1pPr algn="ctr">
              <a:defRPr sz="61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198" y="3736035"/>
            <a:ext cx="10739287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40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7/2/25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176" y="107577"/>
            <a:ext cx="10720242" cy="13369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2177" y="1600201"/>
            <a:ext cx="5119307" cy="4343400"/>
          </a:xfrm>
        </p:spPr>
        <p:txBody>
          <a:bodyPr>
            <a:normAutofit/>
          </a:bodyPr>
          <a:lstStyle>
            <a:lvl1pPr>
              <a:spcBef>
                <a:spcPts val="2133"/>
              </a:spcBef>
              <a:defRPr sz="27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3111" y="1600201"/>
            <a:ext cx="5119307" cy="4343400"/>
          </a:xfrm>
        </p:spPr>
        <p:txBody>
          <a:bodyPr>
            <a:normAutofit/>
          </a:bodyPr>
          <a:lstStyle>
            <a:lvl1pPr>
              <a:spcBef>
                <a:spcPts val="2133"/>
              </a:spcBef>
              <a:defRPr sz="27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7/2/25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175" y="107577"/>
            <a:ext cx="10720242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174" y="1453230"/>
            <a:ext cx="5119307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32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2174" y="2347417"/>
            <a:ext cx="5119307" cy="3596185"/>
          </a:xfrm>
        </p:spPr>
        <p:txBody>
          <a:bodyPr>
            <a:normAutofit/>
          </a:bodyPr>
          <a:lstStyle>
            <a:lvl1pPr>
              <a:spcBef>
                <a:spcPts val="2133"/>
              </a:spcBef>
              <a:defRPr sz="27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3110" y="1453230"/>
            <a:ext cx="5119307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32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3110" y="2347417"/>
            <a:ext cx="5119307" cy="3596185"/>
          </a:xfrm>
        </p:spPr>
        <p:txBody>
          <a:bodyPr>
            <a:normAutofit/>
          </a:bodyPr>
          <a:lstStyle>
            <a:lvl1pPr>
              <a:spcBef>
                <a:spcPts val="2133"/>
              </a:spcBef>
              <a:defRPr sz="27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7/2/25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7/2/25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7/2/25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013" y="611902"/>
            <a:ext cx="5119307" cy="1162051"/>
          </a:xfrm>
        </p:spPr>
        <p:txBody>
          <a:bodyPr anchor="b"/>
          <a:lstStyle>
            <a:lvl1pPr algn="ctr">
              <a:defRPr sz="48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2118" y="368301"/>
            <a:ext cx="5119307" cy="5575300"/>
          </a:xfrm>
        </p:spPr>
        <p:txBody>
          <a:bodyPr>
            <a:normAutofit/>
          </a:bodyPr>
          <a:lstStyle>
            <a:lvl1pPr>
              <a:spcBef>
                <a:spcPts val="2666"/>
              </a:spcBef>
              <a:defRPr sz="2900"/>
            </a:lvl1pPr>
            <a:lvl2pPr>
              <a:defRPr sz="27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013" y="1787856"/>
            <a:ext cx="5119307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800"/>
              </a:spcBef>
              <a:buNone/>
              <a:defRPr sz="24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29B8C-A5CE-514F-9771-A650C2D2D361}" type="datetimeFigureOut">
              <a:rPr lang="en-US" smtClean="0"/>
              <a:t>7/2/25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2176" y="107577"/>
            <a:ext cx="10720242" cy="1336956"/>
          </a:xfrm>
          <a:prstGeom prst="rect">
            <a:avLst/>
          </a:prstGeom>
        </p:spPr>
        <p:txBody>
          <a:bodyPr vert="horz" lIns="121899" tIns="60949" rIns="121899" bIns="60949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176" y="1600201"/>
            <a:ext cx="10720242" cy="4343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4492" y="6275698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43B29B8C-A5CE-514F-9771-A650C2D2D361}" type="datetimeFigureOut">
              <a:rPr lang="en-US" smtClean="0"/>
              <a:t>7/2/25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541" y="6275698"/>
            <a:ext cx="6452907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27799" y="6275698"/>
            <a:ext cx="1320456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fld id="{E073050D-6150-F94E-A66A-EA16834ABD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defTabSz="1218987" rtl="0" eaLnBrk="1" latinLnBrk="0" hangingPunct="1">
        <a:spcBef>
          <a:spcPct val="0"/>
        </a:spcBef>
        <a:buNone/>
        <a:defRPr sz="61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65585" indent="-465585" algn="l" defTabSz="1218987" rtl="0" eaLnBrk="1" latinLnBrk="0" hangingPunct="1">
        <a:spcBef>
          <a:spcPts val="2666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3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914240" indent="-448655" algn="l" defTabSz="1218987" rtl="0" eaLnBrk="1" latinLnBrk="0" hangingPunct="1">
        <a:spcBef>
          <a:spcPts val="8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290941" indent="-376701" algn="l" defTabSz="1218987" rtl="0" eaLnBrk="1" latinLnBrk="0" hangingPunct="1">
        <a:spcBef>
          <a:spcPts val="8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84572" indent="-393631" algn="l" defTabSz="1218987" rtl="0" eaLnBrk="1" latinLnBrk="0" hangingPunct="1">
        <a:spcBef>
          <a:spcPts val="8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61273" indent="-376701" algn="l" defTabSz="1218987" rtl="0" eaLnBrk="1" latinLnBrk="0" hangingPunct="1">
        <a:spcBef>
          <a:spcPts val="8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437973" indent="-376701" algn="l" defTabSz="1218987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24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823139" indent="-376701" algn="l" defTabSz="1218987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24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197724" indent="-376701" algn="l" defTabSz="1218987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24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585006" indent="-376701" algn="l" defTabSz="1218987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24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2176" y="107577"/>
            <a:ext cx="10720242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176" y="1600201"/>
            <a:ext cx="10720242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4492" y="627569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defTabSz="457200"/>
            <a:fld id="{43B29B8C-A5CE-514F-9771-A650C2D2D361}" type="datetimeFigureOut">
              <a:rPr lang="en-US" smtClean="0">
                <a:solidFill>
                  <a:prstClr val="white"/>
                </a:solidFill>
                <a:latin typeface="News Gothic MT"/>
              </a:rPr>
              <a:pPr defTabSz="457200"/>
              <a:t>7/2/25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537" y="6275691"/>
            <a:ext cx="64529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 defTabSz="457200"/>
            <a:endParaRPr lang="en-U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27799" y="6275691"/>
            <a:ext cx="13204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defTabSz="457200"/>
            <a:fld id="{E073050D-6150-F94E-A66A-EA16834ABDFB}" type="slidenum">
              <a:rPr lang="en-US" smtClean="0">
                <a:solidFill>
                  <a:prstClr val="white"/>
                </a:solidFill>
                <a:latin typeface="News Gothic MT"/>
              </a:rPr>
              <a:pPr defTabSz="457200"/>
              <a:t>‹#›</a:t>
            </a:fld>
            <a:endParaRPr lang="en-US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420594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tif"/><Relationship Id="rId3" Type="http://schemas.openxmlformats.org/officeDocument/2006/relationships/image" Target="../media/image3.jpeg"/><Relationship Id="rId7" Type="http://schemas.openxmlformats.org/officeDocument/2006/relationships/image" Target="../media/image22.t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tif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.jpeg"/><Relationship Id="rId7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emf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tif"/><Relationship Id="rId3" Type="http://schemas.openxmlformats.org/officeDocument/2006/relationships/image" Target="../media/image29.jpg"/><Relationship Id="rId7" Type="http://schemas.openxmlformats.org/officeDocument/2006/relationships/image" Target="../media/image5.jpeg"/><Relationship Id="rId2" Type="http://schemas.openxmlformats.org/officeDocument/2006/relationships/image" Target="../media/image28.ti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32.png"/><Relationship Id="rId4" Type="http://schemas.openxmlformats.org/officeDocument/2006/relationships/image" Target="../media/image2.jpeg"/><Relationship Id="rId9" Type="http://schemas.openxmlformats.org/officeDocument/2006/relationships/image" Target="../media/image31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.jpeg"/><Relationship Id="rId12" Type="http://schemas.openxmlformats.org/officeDocument/2006/relationships/image" Target="../media/image3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11" Type="http://schemas.openxmlformats.org/officeDocument/2006/relationships/image" Target="../media/image27.emf"/><Relationship Id="rId5" Type="http://schemas.openxmlformats.org/officeDocument/2006/relationships/image" Target="../media/image5.jpeg"/><Relationship Id="rId10" Type="http://schemas.openxmlformats.org/officeDocument/2006/relationships/image" Target="../media/image36.png"/><Relationship Id="rId4" Type="http://schemas.openxmlformats.org/officeDocument/2006/relationships/image" Target="../media/image4.png"/><Relationship Id="rId9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.jpeg"/><Relationship Id="rId12" Type="http://schemas.openxmlformats.org/officeDocument/2006/relationships/image" Target="../media/image4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11" Type="http://schemas.openxmlformats.org/officeDocument/2006/relationships/image" Target="../media/image41.jpg"/><Relationship Id="rId5" Type="http://schemas.openxmlformats.org/officeDocument/2006/relationships/image" Target="../media/image5.jpeg"/><Relationship Id="rId10" Type="http://schemas.openxmlformats.org/officeDocument/2006/relationships/image" Target="../media/image41.png"/><Relationship Id="rId4" Type="http://schemas.openxmlformats.org/officeDocument/2006/relationships/image" Target="../media/image4.png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17.t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tif"/><Relationship Id="rId3" Type="http://schemas.openxmlformats.org/officeDocument/2006/relationships/image" Target="../media/image3.jpeg"/><Relationship Id="rId7" Type="http://schemas.openxmlformats.org/officeDocument/2006/relationships/image" Target="../media/image19.t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8.tiff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192387" y="1277120"/>
            <a:ext cx="9804043" cy="986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20628" tIns="59256" rIns="120628" bIns="59256"/>
          <a:lstStyle/>
          <a:p>
            <a:pPr marL="457120" indent="-457120" algn="ctr">
              <a:spcBef>
                <a:spcPct val="20000"/>
              </a:spcBef>
              <a:defRPr/>
            </a:pPr>
            <a:r>
              <a:rPr lang="en-US" altLang="ja-JP" sz="2800" b="1" dirty="0">
                <a:solidFill>
                  <a:srgbClr val="CC0000"/>
                </a:solidFill>
                <a:latin typeface="Calibri"/>
                <a:cs typeface="Calibri"/>
              </a:rPr>
              <a:t>Development of high-field dipole and solenoid magnets using the latest generation of CORC® cables and wires </a:t>
            </a:r>
          </a:p>
        </p:txBody>
      </p:sp>
      <p:pic>
        <p:nvPicPr>
          <p:cNvPr id="30" name="Picture 7" descr="Logo met tek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6172231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3" descr="cu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022" y="6160893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1" name="Rectangle 4">
            <a:extLst>
              <a:ext uri="{FF2B5EF4-FFF2-40B4-BE49-F238E27FC236}">
                <a16:creationId xmlns:a16="http://schemas.microsoft.com/office/drawing/2014/main" id="{207350B4-27EE-A2EB-767E-D5AA25FE0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782" y="2662596"/>
            <a:ext cx="7801255" cy="2769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21899" tIns="60949" rIns="121899" bIns="60949">
            <a:spAutoFit/>
          </a:bodyPr>
          <a:lstStyle/>
          <a:p>
            <a:pPr algn="ctr">
              <a:defRPr/>
            </a:pPr>
            <a:r>
              <a:rPr lang="en-US" sz="1600" b="1" dirty="0">
                <a:latin typeface="Calibri"/>
                <a:cs typeface="Calibri"/>
              </a:rPr>
              <a:t>Danko van der Laan &amp; Jeremy Weiss</a:t>
            </a:r>
            <a:r>
              <a:rPr lang="en-US" sz="1600" dirty="0">
                <a:latin typeface="Calibri"/>
                <a:cs typeface="Calibri"/>
              </a:rPr>
              <a:t>*</a:t>
            </a:r>
            <a:r>
              <a:rPr lang="en-US" sz="1600" b="1" dirty="0">
                <a:latin typeface="Calibri"/>
                <a:cs typeface="Calibri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Calibri"/>
                <a:cs typeface="Calibri"/>
              </a:rPr>
              <a:t>Advanced Conductor Technologies &amp; University of Colorado, Boulder, Colorado, USA</a:t>
            </a:r>
          </a:p>
          <a:p>
            <a:pPr algn="ctr">
              <a:defRPr/>
            </a:pPr>
            <a:r>
              <a:rPr lang="en-US" sz="1400" dirty="0">
                <a:latin typeface="Calibri"/>
                <a:cs typeface="Calibri"/>
              </a:rPr>
              <a:t>*Now with High Temperature Superconductors Inc.</a:t>
            </a:r>
          </a:p>
          <a:p>
            <a:pPr algn="ctr">
              <a:defRPr/>
            </a:pPr>
            <a:endParaRPr lang="en-US" sz="1200" dirty="0">
              <a:latin typeface="Calibri"/>
              <a:cs typeface="Calibri"/>
            </a:endParaRPr>
          </a:p>
          <a:p>
            <a:pPr algn="ctr"/>
            <a:r>
              <a:rPr lang="en-US" sz="1600" b="1" dirty="0">
                <a:latin typeface="Calibri"/>
                <a:cs typeface="Calibri"/>
              </a:rPr>
              <a:t>Sven </a:t>
            </a:r>
            <a:r>
              <a:rPr lang="en-US" sz="1600" b="1" dirty="0" err="1">
                <a:latin typeface="Calibri"/>
                <a:cs typeface="Calibri"/>
              </a:rPr>
              <a:t>Dönges</a:t>
            </a:r>
            <a:r>
              <a:rPr lang="en-US" sz="1600" b="1" dirty="0">
                <a:latin typeface="Calibri"/>
                <a:cs typeface="Calibri"/>
              </a:rPr>
              <a:t> &amp; Kyle Radcliff</a:t>
            </a:r>
          </a:p>
          <a:p>
            <a:pPr algn="ctr"/>
            <a:r>
              <a:rPr lang="en-US" sz="1400" dirty="0">
                <a:latin typeface="Calibri"/>
                <a:cs typeface="Calibri"/>
              </a:rPr>
              <a:t>Advanced Conductor Technologies, Boulder, Colorado, USA</a:t>
            </a:r>
          </a:p>
          <a:p>
            <a:pPr algn="ctr"/>
            <a:endParaRPr lang="en-US" sz="1400" dirty="0">
              <a:latin typeface="Calibri"/>
              <a:cs typeface="Calibri"/>
            </a:endParaRPr>
          </a:p>
          <a:p>
            <a:pPr algn="ctr"/>
            <a:r>
              <a:rPr lang="en-US" sz="1400" b="1" dirty="0">
                <a:latin typeface="Calibri"/>
                <a:cs typeface="Calibri"/>
              </a:rPr>
              <a:t>Dima </a:t>
            </a:r>
            <a:r>
              <a:rPr lang="en-US" sz="1400" b="1" dirty="0" err="1">
                <a:latin typeface="Calibri"/>
                <a:cs typeface="Calibri"/>
              </a:rPr>
              <a:t>Abraimov</a:t>
            </a:r>
            <a:endParaRPr lang="en-US" sz="1400" b="1" dirty="0">
              <a:latin typeface="Calibri"/>
              <a:cs typeface="Calibri"/>
            </a:endParaRPr>
          </a:p>
          <a:p>
            <a:pPr algn="ctr"/>
            <a:r>
              <a:rPr lang="en-US" sz="1400" dirty="0">
                <a:latin typeface="Calibri"/>
                <a:cs typeface="Calibri"/>
              </a:rPr>
              <a:t>Applied Superconductivity Center, National High Magnetic Field Laboratory, Tallahassee, Florida, U.S.A. </a:t>
            </a:r>
          </a:p>
          <a:p>
            <a:pPr algn="ctr"/>
            <a:endParaRPr lang="en-US" sz="1400" dirty="0">
              <a:latin typeface="Calibri"/>
              <a:cs typeface="Calibri"/>
            </a:endParaRPr>
          </a:p>
          <a:p>
            <a:pPr algn="ctr">
              <a:defRPr/>
            </a:pPr>
            <a:r>
              <a:rPr lang="en-US" sz="1600" b="1" dirty="0">
                <a:latin typeface="Calibri"/>
                <a:cs typeface="Calibri"/>
              </a:rPr>
              <a:t>Xiaorong Wang, </a:t>
            </a:r>
            <a:r>
              <a:rPr lang="en-US" sz="1600" b="1" dirty="0" err="1">
                <a:latin typeface="Calibri"/>
                <a:cs typeface="Calibri"/>
              </a:rPr>
              <a:t>Yufan</a:t>
            </a:r>
            <a:r>
              <a:rPr lang="en-US" sz="1600" b="1" dirty="0">
                <a:latin typeface="Calibri"/>
                <a:cs typeface="Calibri"/>
              </a:rPr>
              <a:t> Yan, Lukas Brouwer, Hugh Higley &amp; Soren </a:t>
            </a:r>
            <a:r>
              <a:rPr lang="en-US" sz="1600" b="1" dirty="0" err="1">
                <a:latin typeface="Calibri"/>
                <a:cs typeface="Calibri"/>
              </a:rPr>
              <a:t>Prestemon</a:t>
            </a:r>
            <a:r>
              <a:rPr lang="en-US" sz="1600" b="1" dirty="0">
                <a:latin typeface="Calibri"/>
                <a:cs typeface="Calibri"/>
              </a:rPr>
              <a:t>  </a:t>
            </a:r>
          </a:p>
          <a:p>
            <a:pPr algn="ctr">
              <a:defRPr/>
            </a:pPr>
            <a:r>
              <a:rPr lang="en-US" sz="1400" dirty="0">
                <a:solidFill>
                  <a:prstClr val="black"/>
                </a:solidFill>
                <a:latin typeface="Calibri"/>
                <a:cs typeface="Calibri"/>
              </a:rPr>
              <a:t>Lawrence Berkeley National Laboratory, Berkeley, California, U.S.A.</a:t>
            </a:r>
          </a:p>
        </p:txBody>
      </p:sp>
      <p:pic>
        <p:nvPicPr>
          <p:cNvPr id="5" name="Picture 7" descr="LBNL_small_logo.psd">
            <a:extLst>
              <a:ext uri="{FF2B5EF4-FFF2-40B4-BE49-F238E27FC236}">
                <a16:creationId xmlns:a16="http://schemas.microsoft.com/office/drawing/2014/main" id="{9EE2AF1D-D03C-849B-185A-1EA16E9F76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118" y="6158783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4">
            <a:extLst>
              <a:ext uri="{FF2B5EF4-FFF2-40B4-BE49-F238E27FC236}">
                <a16:creationId xmlns:a16="http://schemas.microsoft.com/office/drawing/2014/main" id="{92D6B12C-BEF0-D0F7-EE46-4FD4CE161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9657" y="6519468"/>
            <a:ext cx="4054875" cy="33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21899" tIns="60949" rIns="121899" bIns="6094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b="1" dirty="0">
                <a:solidFill>
                  <a:srgbClr val="002060"/>
                </a:solidFill>
              </a:rPr>
              <a:t>MT29 2025, Boston, Massachusetts, July 5</a:t>
            </a:r>
            <a:r>
              <a:rPr lang="en-US" sz="1400" b="1" baseline="30000" dirty="0">
                <a:solidFill>
                  <a:srgbClr val="002060"/>
                </a:solidFill>
              </a:rPr>
              <a:t>th</a:t>
            </a:r>
            <a:r>
              <a:rPr lang="en-US" sz="1400" b="1" dirty="0">
                <a:solidFill>
                  <a:srgbClr val="002060"/>
                </a:solidFill>
              </a:rPr>
              <a:t>, 2025</a:t>
            </a:r>
          </a:p>
        </p:txBody>
      </p:sp>
      <p:pic>
        <p:nvPicPr>
          <p:cNvPr id="1030" name="Picture 6" descr="National MagLab logo">
            <a:extLst>
              <a:ext uri="{FF2B5EF4-FFF2-40B4-BE49-F238E27FC236}">
                <a16:creationId xmlns:a16="http://schemas.microsoft.com/office/drawing/2014/main" id="{3DD56B47-09AC-F4F3-333A-765332D35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716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028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C24AB1-ED31-BE98-4011-576864D541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DF53C938-F19B-276E-BFA9-8DA83E2F4D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Latest performance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of 30-tape CORC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®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 wires at 4.2 K</a:t>
            </a:r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id="{4F3CD793-E8FD-D2A3-31DA-9DBBA04620D0}"/>
              </a:ext>
            </a:extLst>
          </p:cNvPr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>
              <a:extLst>
                <a:ext uri="{FF2B5EF4-FFF2-40B4-BE49-F238E27FC236}">
                  <a16:creationId xmlns:a16="http://schemas.microsoft.com/office/drawing/2014/main" id="{A6AD55EF-C6AB-7E14-CFCA-DAFB53919E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  <p:sp>
          <p:nvSpPr>
            <p:cNvPr id="26" name="Line 5">
              <a:extLst>
                <a:ext uri="{FF2B5EF4-FFF2-40B4-BE49-F238E27FC236}">
                  <a16:creationId xmlns:a16="http://schemas.microsoft.com/office/drawing/2014/main" id="{32B3BA52-AECF-3C22-7B7C-FBD7A44E42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4A1FAB7-BB9C-D124-671D-63F9E29F2EC7}"/>
              </a:ext>
            </a:extLst>
          </p:cNvPr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80E2BA9E-FCED-35E0-19CE-79396C544B9B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24FF44BC-90B3-419D-C3CC-795F6D2A66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6172231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7E2BFE-E2E5-1E15-EED0-7F819F54EBFC}"/>
              </a:ext>
            </a:extLst>
          </p:cNvPr>
          <p:cNvSpPr txBox="1"/>
          <p:nvPr/>
        </p:nvSpPr>
        <p:spPr>
          <a:xfrm>
            <a:off x="1152000" y="1030971"/>
            <a:ext cx="22292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 err="1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SuperPower</a:t>
            </a:r>
            <a:r>
              <a:rPr lang="en-US" sz="18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 HM tape</a:t>
            </a:r>
            <a:endParaRPr lang="en-US" altLang="ja-JP" sz="1800" dirty="0">
              <a:solidFill>
                <a:srgbClr val="000000"/>
              </a:solidFill>
              <a:latin typeface="Calibri" charset="0"/>
              <a:ea typeface="MS PGothic" charset="0"/>
              <a:cs typeface="Calibri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926F70-624F-48C6-D34E-4892DE260EED}"/>
              </a:ext>
            </a:extLst>
          </p:cNvPr>
          <p:cNvSpPr txBox="1"/>
          <p:nvPr/>
        </p:nvSpPr>
        <p:spPr>
          <a:xfrm>
            <a:off x="9097353" y="1043292"/>
            <a:ext cx="1539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 err="1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SuperOx</a:t>
            </a:r>
            <a:r>
              <a:rPr lang="en-US" sz="18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 tape 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5EE518-F4E2-2C47-6A2D-0E2029222AEE}"/>
              </a:ext>
            </a:extLst>
          </p:cNvPr>
          <p:cNvSpPr txBox="1"/>
          <p:nvPr/>
        </p:nvSpPr>
        <p:spPr>
          <a:xfrm>
            <a:off x="4464493" y="1033389"/>
            <a:ext cx="32277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Shanghai Superconductor tape</a:t>
            </a:r>
            <a:endParaRPr lang="en-US" altLang="ja-JP" sz="1800" dirty="0">
              <a:solidFill>
                <a:srgbClr val="000000"/>
              </a:solidFill>
              <a:latin typeface="Calibri" charset="0"/>
              <a:ea typeface="MS PGothic" charset="0"/>
              <a:cs typeface="Calibri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D10CCA-5767-FDBA-5BED-2088D7915A8C}"/>
              </a:ext>
            </a:extLst>
          </p:cNvPr>
          <p:cNvSpPr txBox="1"/>
          <p:nvPr/>
        </p:nvSpPr>
        <p:spPr>
          <a:xfrm>
            <a:off x="3839120" y="5714138"/>
            <a:ext cx="46111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/>
            <a:r>
              <a:rPr lang="en-US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Calibri" panose="020F0502020204030204" pitchFamily="34" charset="0"/>
              </a:rPr>
              <a:t>Danko van der Laan, Jeremy Weiss, Kyle Radcliff and Dmytro </a:t>
            </a:r>
            <a:r>
              <a:rPr lang="en-US" sz="1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Calibri" panose="020F0502020204030204" pitchFamily="34" charset="0"/>
              </a:rPr>
              <a:t>Abraimov</a:t>
            </a:r>
            <a:r>
              <a:rPr lang="en-US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Calibri" panose="020F0502020204030204" pitchFamily="34" charset="0"/>
              </a:rPr>
              <a:t>, </a:t>
            </a:r>
            <a:r>
              <a:rPr lang="en-US" sz="14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US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Sci. Technol.</a:t>
            </a: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115007 (2024)</a:t>
            </a:r>
            <a:endParaRPr lang="en-US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3" name="Picture 13" descr="culogo">
            <a:extLst>
              <a:ext uri="{FF2B5EF4-FFF2-40B4-BE49-F238E27FC236}">
                <a16:creationId xmlns:a16="http://schemas.microsoft.com/office/drawing/2014/main" id="{364FF7C8-D0C4-6CD2-051D-D1DE20EC6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022" y="6160893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" name="Picture 7" descr="LBNL_small_logo.psd">
            <a:extLst>
              <a:ext uri="{FF2B5EF4-FFF2-40B4-BE49-F238E27FC236}">
                <a16:creationId xmlns:a16="http://schemas.microsoft.com/office/drawing/2014/main" id="{FC619436-07FD-020A-E442-B402B23CE7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118" y="6158783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" descr="National MagLab logo">
            <a:extLst>
              <a:ext uri="{FF2B5EF4-FFF2-40B4-BE49-F238E27FC236}">
                <a16:creationId xmlns:a16="http://schemas.microsoft.com/office/drawing/2014/main" id="{AAA66929-F5FE-A6EF-B105-65FDC8EBA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716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B34DF3D-D864-B4B5-41E6-6E3B2FF807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520" y="1399420"/>
            <a:ext cx="3618243" cy="25842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838EC45-6A2F-4790-C344-C96246AC1D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0969" y="1362390"/>
            <a:ext cx="3652111" cy="2608563"/>
          </a:xfrm>
          <a:prstGeom prst="rect">
            <a:avLst/>
          </a:prstGeom>
        </p:spPr>
      </p:pic>
      <p:pic>
        <p:nvPicPr>
          <p:cNvPr id="28" name="Picture 27" descr="A graph of a graph of tape&#10;&#10;Description automatically generated with medium confidence">
            <a:extLst>
              <a:ext uri="{FF2B5EF4-FFF2-40B4-BE49-F238E27FC236}">
                <a16:creationId xmlns:a16="http://schemas.microsoft.com/office/drawing/2014/main" id="{27F1FA2C-3B44-EE49-D6DA-B5334C30B7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2311" y="1352815"/>
            <a:ext cx="3652110" cy="260865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FFD4E97E-BEDE-E5F5-10AC-660A58401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9" y="4148545"/>
            <a:ext cx="3798912" cy="119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CORC® wire (</a:t>
            </a:r>
            <a:r>
              <a:rPr lang="en-US" sz="1799" b="1" dirty="0" err="1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SuperPower</a:t>
            </a: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 HM tapes)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Tested at 31.5 mm radius hairpin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b="1" dirty="0">
                <a:solidFill>
                  <a:schemeClr val="accent6"/>
                </a:solidFill>
                <a:latin typeface="Calibri" charset="0"/>
                <a:ea typeface="MS PGothic" charset="0"/>
                <a:cs typeface="Calibri" charset="0"/>
              </a:rPr>
              <a:t>New record </a:t>
            </a:r>
            <a:r>
              <a:rPr lang="en-US" sz="1799" b="1" i="1" dirty="0">
                <a:solidFill>
                  <a:schemeClr val="accent6"/>
                </a:solidFill>
                <a:latin typeface="Calibri" charset="0"/>
                <a:ea typeface="MS PGothic" charset="0"/>
                <a:cs typeface="Calibri" charset="0"/>
              </a:rPr>
              <a:t>J</a:t>
            </a:r>
            <a:r>
              <a:rPr lang="en-US" sz="1799" b="1" baseline="-25000" dirty="0">
                <a:solidFill>
                  <a:schemeClr val="accent6"/>
                </a:solidFill>
                <a:latin typeface="Calibri" charset="0"/>
                <a:ea typeface="MS PGothic" charset="0"/>
                <a:cs typeface="Calibri" charset="0"/>
              </a:rPr>
              <a:t>e</a:t>
            </a:r>
            <a:r>
              <a:rPr lang="en-US" sz="1799" b="1" dirty="0">
                <a:solidFill>
                  <a:schemeClr val="accent6"/>
                </a:solidFill>
                <a:latin typeface="Calibri" charset="0"/>
                <a:ea typeface="MS PGothic" charset="0"/>
                <a:cs typeface="Calibri" charset="0"/>
              </a:rPr>
              <a:t>(20 T) of 530 A/mm</a:t>
            </a:r>
            <a:r>
              <a:rPr lang="en-US" sz="1799" b="1" baseline="30000" dirty="0">
                <a:solidFill>
                  <a:schemeClr val="accent6"/>
                </a:solidFill>
                <a:latin typeface="Calibri" charset="0"/>
                <a:ea typeface="MS PGothic" charset="0"/>
                <a:cs typeface="Calibri" charset="0"/>
              </a:rPr>
              <a:t>2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87 % of tape performance at 12 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3D0D907-55FB-B79D-F71E-9478A87A0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0969" y="4147003"/>
            <a:ext cx="3854858" cy="119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CORC® wire (</a:t>
            </a:r>
            <a:r>
              <a:rPr lang="en-US" sz="1799" b="1" dirty="0" err="1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SuperOx</a:t>
            </a: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 tapes)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Tested at 31.5 mm radius hairpin 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i="1" dirty="0">
                <a:latin typeface="Calibri" charset="0"/>
                <a:ea typeface="MS PGothic" charset="0"/>
                <a:cs typeface="Calibri" charset="0"/>
              </a:rPr>
              <a:t>J</a:t>
            </a:r>
            <a:r>
              <a:rPr lang="en-US" sz="1799" baseline="-25000" dirty="0">
                <a:latin typeface="Calibri" charset="0"/>
                <a:ea typeface="MS PGothic" charset="0"/>
                <a:cs typeface="Calibri" charset="0"/>
              </a:rPr>
              <a:t>e</a:t>
            </a:r>
            <a:r>
              <a:rPr lang="en-US" sz="1799" dirty="0">
                <a:latin typeface="Calibri" charset="0"/>
                <a:ea typeface="MS PGothic" charset="0"/>
                <a:cs typeface="Calibri" charset="0"/>
              </a:rPr>
              <a:t>(20 T) of 388 A/mm</a:t>
            </a:r>
            <a:r>
              <a:rPr lang="en-US" sz="1799" baseline="30000" dirty="0">
                <a:latin typeface="Calibri" charset="0"/>
                <a:ea typeface="MS PGothic" charset="0"/>
                <a:cs typeface="Calibri" charset="0"/>
              </a:rPr>
              <a:t>2</a:t>
            </a:r>
            <a:endParaRPr lang="en-US" sz="1799" dirty="0">
              <a:solidFill>
                <a:srgbClr val="000000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79.6 % of tape performance at 11 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9202A67-09F1-A1C8-E84C-46EC3AB85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310" y="4148545"/>
            <a:ext cx="3652111" cy="119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CORC® wire (SST tapes)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Tested at </a:t>
            </a:r>
            <a:r>
              <a:rPr lang="en-US" sz="1799" b="1" dirty="0">
                <a:solidFill>
                  <a:schemeClr val="accent6"/>
                </a:solidFill>
                <a:latin typeface="Calibri" charset="0"/>
                <a:ea typeface="MS PGothic" charset="0"/>
                <a:cs typeface="Calibri" charset="0"/>
              </a:rPr>
              <a:t>20 mm radius hairpin 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i="1" dirty="0">
                <a:latin typeface="Calibri" charset="0"/>
                <a:ea typeface="MS PGothic" charset="0"/>
                <a:cs typeface="Calibri" charset="0"/>
              </a:rPr>
              <a:t>J</a:t>
            </a:r>
            <a:r>
              <a:rPr lang="en-US" sz="1799" baseline="-25000" dirty="0">
                <a:latin typeface="Calibri" charset="0"/>
                <a:ea typeface="MS PGothic" charset="0"/>
                <a:cs typeface="Calibri" charset="0"/>
              </a:rPr>
              <a:t>e</a:t>
            </a:r>
            <a:r>
              <a:rPr lang="en-US" sz="1799" dirty="0">
                <a:latin typeface="Calibri" charset="0"/>
                <a:ea typeface="MS PGothic" charset="0"/>
                <a:cs typeface="Calibri" charset="0"/>
              </a:rPr>
              <a:t>(20 T) of 465 A/mm</a:t>
            </a:r>
            <a:r>
              <a:rPr lang="en-US" sz="1799" baseline="30000" dirty="0">
                <a:latin typeface="Calibri" charset="0"/>
                <a:ea typeface="MS PGothic" charset="0"/>
                <a:cs typeface="Calibri" charset="0"/>
              </a:rPr>
              <a:t>2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90 % of tape performance at 11 T</a:t>
            </a:r>
          </a:p>
        </p:txBody>
      </p:sp>
    </p:spTree>
    <p:extLst>
      <p:ext uri="{BB962C8B-B14F-4D97-AF65-F5344CB8AC3E}">
        <p14:creationId xmlns:p14="http://schemas.microsoft.com/office/powerpoint/2010/main" val="362295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31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9AB04-E798-B017-F8F4-CADEE9A12B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C991CAC-09C9-1838-0F0B-AC0DFCE66B66}"/>
              </a:ext>
            </a:extLst>
          </p:cNvPr>
          <p:cNvGrpSpPr/>
          <p:nvPr/>
        </p:nvGrpSpPr>
        <p:grpSpPr>
          <a:xfrm>
            <a:off x="7755776" y="3385097"/>
            <a:ext cx="3661246" cy="2615997"/>
            <a:chOff x="7263046" y="3310666"/>
            <a:chExt cx="3661246" cy="261599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68601DC-025F-E0CE-81D9-5962F772C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52111"/>
            <a:stretch>
              <a:fillRect/>
            </a:stretch>
          </p:blipFill>
          <p:spPr>
            <a:xfrm>
              <a:off x="7263046" y="3310666"/>
              <a:ext cx="3661246" cy="261599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55680F5-8838-ED51-258A-1393B5B724BE}"/>
                </a:ext>
              </a:extLst>
            </p:cNvPr>
            <p:cNvSpPr txBox="1"/>
            <p:nvPr/>
          </p:nvSpPr>
          <p:spPr>
            <a:xfrm>
              <a:off x="9674139" y="3406363"/>
              <a:ext cx="692156" cy="37505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rtlCol="0">
              <a:spAutoFit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Franklin Gothic Book"/>
                </a:rPr>
                <a:t>6.0 T</a:t>
              </a:r>
            </a:p>
          </p:txBody>
        </p:sp>
      </p:grpSp>
      <p:sp>
        <p:nvSpPr>
          <p:cNvPr id="14338" name="Rectangle 2">
            <a:extLst>
              <a:ext uri="{FF2B5EF4-FFF2-40B4-BE49-F238E27FC236}">
                <a16:creationId xmlns:a16="http://schemas.microsoft.com/office/drawing/2014/main" id="{0C976958-7E2D-6FD7-60A4-1C7D1A130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Initial results of dipole magnet CCT-C3: 6 T!</a:t>
            </a:r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id="{1EB2178C-F035-F2DC-FAA6-88E9A21098A4}"/>
              </a:ext>
            </a:extLst>
          </p:cNvPr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>
              <a:extLst>
                <a:ext uri="{FF2B5EF4-FFF2-40B4-BE49-F238E27FC236}">
                  <a16:creationId xmlns:a16="http://schemas.microsoft.com/office/drawing/2014/main" id="{95D2D71D-334F-F89E-082C-5063E33AF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  <p:sp>
          <p:nvSpPr>
            <p:cNvPr id="26" name="Line 5">
              <a:extLst>
                <a:ext uri="{FF2B5EF4-FFF2-40B4-BE49-F238E27FC236}">
                  <a16:creationId xmlns:a16="http://schemas.microsoft.com/office/drawing/2014/main" id="{3E6256FF-555B-881A-1AFF-6D370C7C2C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752F52F-F852-7057-ED8A-B8B3BAE46227}"/>
              </a:ext>
            </a:extLst>
          </p:cNvPr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B05F31D4-BA3C-E7BB-2913-3E12D07C47F8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E243DDE7-F916-977B-5A48-C57698C493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6172231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culogo">
            <a:extLst>
              <a:ext uri="{FF2B5EF4-FFF2-40B4-BE49-F238E27FC236}">
                <a16:creationId xmlns:a16="http://schemas.microsoft.com/office/drawing/2014/main" id="{B095B3A2-A407-064B-F26F-C70D33313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022" y="6160893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7" descr="LBNL_small_logo.psd">
            <a:extLst>
              <a:ext uri="{FF2B5EF4-FFF2-40B4-BE49-F238E27FC236}">
                <a16:creationId xmlns:a16="http://schemas.microsoft.com/office/drawing/2014/main" id="{E40BE106-E61C-F297-0886-1A15166F34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118" y="6158783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National MagLab logo">
            <a:extLst>
              <a:ext uri="{FF2B5EF4-FFF2-40B4-BE49-F238E27FC236}">
                <a16:creationId xmlns:a16="http://schemas.microsoft.com/office/drawing/2014/main" id="{14E720CA-073B-B8B6-F3FB-C0ECC25CC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716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C2D8DBCF-4092-8D4D-467E-3F61AD501CD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41" t="16433" r="18543" b="7519"/>
          <a:stretch>
            <a:fillRect/>
          </a:stretch>
        </p:blipFill>
        <p:spPr>
          <a:xfrm>
            <a:off x="7979617" y="860866"/>
            <a:ext cx="2970963" cy="24098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13E0FBA-A6A0-94DB-50D4-D1AF10D404B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627837" y="2836438"/>
            <a:ext cx="6793783" cy="320897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4898809-E4B7-986E-EC1D-B64434A74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04" y="944478"/>
            <a:ext cx="7035272" cy="1753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Magnet CCT-C3 exceeded its target of 5 T dipole field!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Dipole field of 6 T achieved at 6.75 kA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Much lower CORC® wire bending degradation than 30 % as assumed in the original magnet design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Inner layer (Layer 1) transition started and reached about 0.1 </a:t>
            </a:r>
            <a:r>
              <a:rPr lang="en-US" sz="1799" dirty="0">
                <a:solidFill>
                  <a:srgbClr val="000000"/>
                </a:solidFill>
                <a:latin typeface="Symbol" pitchFamily="2" charset="2"/>
                <a:ea typeface="MS PGothic" charset="0"/>
                <a:cs typeface="Calibri" charset="0"/>
              </a:rPr>
              <a:t>m</a:t>
            </a: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V/cm but may have room to reach a dipole field of 6.2 – 6.3 T! 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0884C3-8E8E-0F38-0A20-A34554A0A70B}"/>
              </a:ext>
            </a:extLst>
          </p:cNvPr>
          <p:cNvSpPr/>
          <p:nvPr/>
        </p:nvSpPr>
        <p:spPr>
          <a:xfrm>
            <a:off x="3298700" y="6172231"/>
            <a:ext cx="29956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See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Yufan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Yan talk Wed-Af-Or1-01</a:t>
            </a:r>
          </a:p>
        </p:txBody>
      </p:sp>
    </p:spTree>
    <p:extLst>
      <p:ext uri="{BB962C8B-B14F-4D97-AF65-F5344CB8AC3E}">
        <p14:creationId xmlns:p14="http://schemas.microsoft.com/office/powerpoint/2010/main" val="2047811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677CB-9D23-C54F-D8FA-526645BAE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D358D183-AB6C-5BC7-B902-A852A5891C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25146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Development of high-field CORC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®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 solenoids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280B41-5EC0-262C-D657-4BE4D832D62D}"/>
              </a:ext>
            </a:extLst>
          </p:cNvPr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BD713836-8E78-258B-657C-E1815189CD7B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FCD22902-BB69-3D89-5655-CACD1E5420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6172231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culogo">
            <a:extLst>
              <a:ext uri="{FF2B5EF4-FFF2-40B4-BE49-F238E27FC236}">
                <a16:creationId xmlns:a16="http://schemas.microsoft.com/office/drawing/2014/main" id="{8B73F798-78A8-3AA3-9B28-01D1FCD10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022" y="6160893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7" descr="LBNL_small_logo.psd">
            <a:extLst>
              <a:ext uri="{FF2B5EF4-FFF2-40B4-BE49-F238E27FC236}">
                <a16:creationId xmlns:a16="http://schemas.microsoft.com/office/drawing/2014/main" id="{36F100F9-4CAD-41F1-7398-CB41789C77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118" y="6158783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National MagLab logo">
            <a:extLst>
              <a:ext uri="{FF2B5EF4-FFF2-40B4-BE49-F238E27FC236}">
                <a16:creationId xmlns:a16="http://schemas.microsoft.com/office/drawing/2014/main" id="{D0AABD2D-7DF6-51ED-AFFC-7AEBF38487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716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244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559FD-BBDC-1670-259D-1765929C4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B862E5E3-2DEE-8447-F640-7B728C320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lvl="0" algn="ctr" defTabSz="457200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Development of low-inductance 40 T CORC</a:t>
            </a:r>
            <a:r>
              <a:rPr lang="en-US" sz="2800" baseline="300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®</a:t>
            </a: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 solenoids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Tahoma" charset="0"/>
              <a:ea typeface="+mn-ea"/>
              <a:cs typeface="Arial" charset="0"/>
            </a:endParaRPr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id="{4C13B874-88BC-DC76-5603-702805487F28}"/>
              </a:ext>
            </a:extLst>
          </p:cNvPr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>
              <a:extLst>
                <a:ext uri="{FF2B5EF4-FFF2-40B4-BE49-F238E27FC236}">
                  <a16:creationId xmlns:a16="http://schemas.microsoft.com/office/drawing/2014/main" id="{58B2A754-50FF-B904-1894-AEACD80F4C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  <p:sp>
          <p:nvSpPr>
            <p:cNvPr id="26" name="Line 5">
              <a:extLst>
                <a:ext uri="{FF2B5EF4-FFF2-40B4-BE49-F238E27FC236}">
                  <a16:creationId xmlns:a16="http://schemas.microsoft.com/office/drawing/2014/main" id="{7E1CF4A8-3989-0E17-8F95-FFCB674F42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68167A4-62A9-E31C-DF86-E7CAE2BC4015}"/>
              </a:ext>
            </a:extLst>
          </p:cNvPr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35320131-EBF5-4D19-DF48-30D2599093AF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2559E2A5-D4ED-EE77-1FAF-A22F7F201A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6172231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culogo">
            <a:extLst>
              <a:ext uri="{FF2B5EF4-FFF2-40B4-BE49-F238E27FC236}">
                <a16:creationId xmlns:a16="http://schemas.microsoft.com/office/drawing/2014/main" id="{317C4C4A-ACC8-77C9-A18F-643EFE1DF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022" y="6160893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7" descr="LBNL_small_logo.psd">
            <a:extLst>
              <a:ext uri="{FF2B5EF4-FFF2-40B4-BE49-F238E27FC236}">
                <a16:creationId xmlns:a16="http://schemas.microsoft.com/office/drawing/2014/main" id="{F42243B6-A409-A296-F89B-D2C11BF4FE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118" y="6158783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National MagLab logo">
            <a:extLst>
              <a:ext uri="{FF2B5EF4-FFF2-40B4-BE49-F238E27FC236}">
                <a16:creationId xmlns:a16="http://schemas.microsoft.com/office/drawing/2014/main" id="{11ADA200-3A7C-1CC5-456E-5BD50B9B6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716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CCECE9F-A89C-3727-5C5C-2836D6076F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588" y="1127051"/>
            <a:ext cx="6183635" cy="203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Considerations for achieving 40 T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Combine several CORC® solenoids with an LTS </a:t>
            </a:r>
            <a:r>
              <a:rPr lang="en-US" sz="1799" dirty="0" err="1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outsert</a:t>
            </a:r>
            <a:endParaRPr lang="en-US" sz="1799" dirty="0">
              <a:solidFill>
                <a:srgbClr val="000000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Operate the CORC® solenoids as stand-alone HTS magnet (allows for 20 K operation)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Use of several nested CORC® coils 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Operate most, or all CORC® coils in series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Develop CORC® conductors optimized for each coil</a:t>
            </a:r>
          </a:p>
        </p:txBody>
      </p:sp>
      <p:sp>
        <p:nvSpPr>
          <p:cNvPr id="14336" name="Rectangle 14335">
            <a:extLst>
              <a:ext uri="{FF2B5EF4-FFF2-40B4-BE49-F238E27FC236}">
                <a16:creationId xmlns:a16="http://schemas.microsoft.com/office/drawing/2014/main" id="{C446FC24-EA7D-C2C0-338D-6EB154CF56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587" y="3316245"/>
            <a:ext cx="5609477" cy="1753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CORC® coil examples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Inner coil with 25 mm radius based on three parallel CORC® wires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Middle coil based on a single CORC® cable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Outer coil based on a CORC® cable containing two separate phases, operated in series</a:t>
            </a:r>
          </a:p>
        </p:txBody>
      </p:sp>
      <p:grpSp>
        <p:nvGrpSpPr>
          <p:cNvPr id="14364" name="Group 14363">
            <a:extLst>
              <a:ext uri="{FF2B5EF4-FFF2-40B4-BE49-F238E27FC236}">
                <a16:creationId xmlns:a16="http://schemas.microsoft.com/office/drawing/2014/main" id="{09C6C896-BEF9-827D-C977-E9E4FB2ECF88}"/>
              </a:ext>
            </a:extLst>
          </p:cNvPr>
          <p:cNvGrpSpPr/>
          <p:nvPr/>
        </p:nvGrpSpPr>
        <p:grpSpPr>
          <a:xfrm>
            <a:off x="6666986" y="1520131"/>
            <a:ext cx="5223356" cy="4416548"/>
            <a:chOff x="6677618" y="1963465"/>
            <a:chExt cx="5223356" cy="4416548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EA7DE6A-3A99-EF1A-5307-422EC951FE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77618" y="3062368"/>
              <a:ext cx="5223356" cy="3071182"/>
            </a:xfrm>
            <a:prstGeom prst="rect">
              <a:avLst/>
            </a:prstGeom>
          </p:spPr>
        </p:pic>
        <p:sp>
          <p:nvSpPr>
            <p:cNvPr id="14339" name="TextBox 14338">
              <a:extLst>
                <a:ext uri="{FF2B5EF4-FFF2-40B4-BE49-F238E27FC236}">
                  <a16:creationId xmlns:a16="http://schemas.microsoft.com/office/drawing/2014/main" id="{2D63E3E2-3131-050D-6F17-15BBE156CB2D}"/>
                </a:ext>
              </a:extLst>
            </p:cNvPr>
            <p:cNvSpPr txBox="1"/>
            <p:nvPr/>
          </p:nvSpPr>
          <p:spPr>
            <a:xfrm>
              <a:off x="6882776" y="6010809"/>
              <a:ext cx="725672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12 T</a:t>
              </a:r>
              <a:r>
                <a:rPr kumimoji="0" lang="en-US" sz="1799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MS PGothic" charset="0"/>
                  <a:cs typeface="Calibri" charset="0"/>
                </a:rPr>
                <a:t> </a:t>
              </a:r>
              <a:endParaRPr lang="en-US" dirty="0"/>
            </a:p>
          </p:txBody>
        </p:sp>
        <p:sp>
          <p:nvSpPr>
            <p:cNvPr id="14340" name="TextBox 14339">
              <a:extLst>
                <a:ext uri="{FF2B5EF4-FFF2-40B4-BE49-F238E27FC236}">
                  <a16:creationId xmlns:a16="http://schemas.microsoft.com/office/drawing/2014/main" id="{5902C442-9414-4DE2-3660-758CADC1A55E}"/>
                </a:ext>
              </a:extLst>
            </p:cNvPr>
            <p:cNvSpPr txBox="1"/>
            <p:nvPr/>
          </p:nvSpPr>
          <p:spPr>
            <a:xfrm>
              <a:off x="7962187" y="6010809"/>
              <a:ext cx="725672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28 T</a:t>
              </a:r>
              <a:r>
                <a:rPr kumimoji="0" lang="en-US" sz="1799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MS PGothic" charset="0"/>
                  <a:cs typeface="Calibri" charset="0"/>
                </a:rPr>
                <a:t> </a:t>
              </a:r>
              <a:endParaRPr lang="en-US" dirty="0"/>
            </a:p>
          </p:txBody>
        </p:sp>
        <p:sp>
          <p:nvSpPr>
            <p:cNvPr id="14341" name="TextBox 14340">
              <a:extLst>
                <a:ext uri="{FF2B5EF4-FFF2-40B4-BE49-F238E27FC236}">
                  <a16:creationId xmlns:a16="http://schemas.microsoft.com/office/drawing/2014/main" id="{3DB01758-2CBF-1F41-8800-98337DB17FDB}"/>
                </a:ext>
              </a:extLst>
            </p:cNvPr>
            <p:cNvSpPr txBox="1"/>
            <p:nvPr/>
          </p:nvSpPr>
          <p:spPr>
            <a:xfrm>
              <a:off x="8817240" y="2292896"/>
              <a:ext cx="1241795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&lt; 300 mm</a:t>
              </a:r>
              <a:endParaRPr lang="en-US" dirty="0"/>
            </a:p>
          </p:txBody>
        </p:sp>
        <p:sp>
          <p:nvSpPr>
            <p:cNvPr id="14342" name="TextBox 14341">
              <a:extLst>
                <a:ext uri="{FF2B5EF4-FFF2-40B4-BE49-F238E27FC236}">
                  <a16:creationId xmlns:a16="http://schemas.microsoft.com/office/drawing/2014/main" id="{CFEC315A-4152-2B89-2223-45BBEEC522A9}"/>
                </a:ext>
              </a:extLst>
            </p:cNvPr>
            <p:cNvSpPr txBox="1"/>
            <p:nvPr/>
          </p:nvSpPr>
          <p:spPr>
            <a:xfrm>
              <a:off x="7906840" y="1963465"/>
              <a:ext cx="1241795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50 mm</a:t>
              </a:r>
              <a:endParaRPr lang="en-US" dirty="0"/>
            </a:p>
          </p:txBody>
        </p:sp>
        <p:cxnSp>
          <p:nvCxnSpPr>
            <p:cNvPr id="14344" name="Straight Connector 14343">
              <a:extLst>
                <a:ext uri="{FF2B5EF4-FFF2-40B4-BE49-F238E27FC236}">
                  <a16:creationId xmlns:a16="http://schemas.microsoft.com/office/drawing/2014/main" id="{4B800A90-6EF4-A293-B4E5-9505698A4A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51429" y="2401428"/>
              <a:ext cx="0" cy="141413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45" name="Straight Connector 14344">
              <a:extLst>
                <a:ext uri="{FF2B5EF4-FFF2-40B4-BE49-F238E27FC236}">
                  <a16:creationId xmlns:a16="http://schemas.microsoft.com/office/drawing/2014/main" id="{1A3AB843-A9D5-CEEE-5621-9506129863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84817" y="2647507"/>
              <a:ext cx="0" cy="99946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349" name="TextBox 14348">
              <a:extLst>
                <a:ext uri="{FF2B5EF4-FFF2-40B4-BE49-F238E27FC236}">
                  <a16:creationId xmlns:a16="http://schemas.microsoft.com/office/drawing/2014/main" id="{A04BE486-B26F-D0F2-DC55-6C20E7859608}"/>
                </a:ext>
              </a:extLst>
            </p:cNvPr>
            <p:cNvSpPr txBox="1"/>
            <p:nvPr/>
          </p:nvSpPr>
          <p:spPr>
            <a:xfrm>
              <a:off x="7574815" y="5997133"/>
              <a:ext cx="426745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+</a:t>
              </a:r>
              <a:endParaRPr lang="en-US" dirty="0"/>
            </a:p>
          </p:txBody>
        </p:sp>
        <p:cxnSp>
          <p:nvCxnSpPr>
            <p:cNvPr id="14353" name="Straight Connector 14352">
              <a:extLst>
                <a:ext uri="{FF2B5EF4-FFF2-40B4-BE49-F238E27FC236}">
                  <a16:creationId xmlns:a16="http://schemas.microsoft.com/office/drawing/2014/main" id="{0D47C93C-5CF4-8987-B367-29EEA0DA8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1691" y="2397640"/>
              <a:ext cx="0" cy="141413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54" name="Straight Connector 14353">
              <a:extLst>
                <a:ext uri="{FF2B5EF4-FFF2-40B4-BE49-F238E27FC236}">
                  <a16:creationId xmlns:a16="http://schemas.microsoft.com/office/drawing/2014/main" id="{93B625BB-A498-FAEE-6B87-4DDF5BA368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08448" y="2657749"/>
              <a:ext cx="0" cy="99946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56" name="Straight Arrow Connector 14355">
              <a:extLst>
                <a:ext uri="{FF2B5EF4-FFF2-40B4-BE49-F238E27FC236}">
                  <a16:creationId xmlns:a16="http://schemas.microsoft.com/office/drawing/2014/main" id="{9D7FEFC0-6D03-A238-4297-7EE1D1407BD4}"/>
                </a:ext>
              </a:extLst>
            </p:cNvPr>
            <p:cNvCxnSpPr>
              <a:cxnSpLocks/>
            </p:cNvCxnSpPr>
            <p:nvPr/>
          </p:nvCxnSpPr>
          <p:spPr>
            <a:xfrm>
              <a:off x="7155712" y="2657749"/>
              <a:ext cx="41910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57" name="Straight Arrow Connector 14356">
              <a:extLst>
                <a:ext uri="{FF2B5EF4-FFF2-40B4-BE49-F238E27FC236}">
                  <a16:creationId xmlns:a16="http://schemas.microsoft.com/office/drawing/2014/main" id="{78A84A08-C6E2-C7F8-97D0-814C2C9FA5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84817" y="2671926"/>
              <a:ext cx="404479" cy="1586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62" name="Straight Arrow Connector 14361">
              <a:extLst>
                <a:ext uri="{FF2B5EF4-FFF2-40B4-BE49-F238E27FC236}">
                  <a16:creationId xmlns:a16="http://schemas.microsoft.com/office/drawing/2014/main" id="{FE848F3F-E512-AD66-F978-7BD7C8CDE297}"/>
                </a:ext>
              </a:extLst>
            </p:cNvPr>
            <p:cNvCxnSpPr>
              <a:cxnSpLocks/>
            </p:cNvCxnSpPr>
            <p:nvPr/>
          </p:nvCxnSpPr>
          <p:spPr>
            <a:xfrm>
              <a:off x="7712588" y="2432691"/>
              <a:ext cx="41910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63" name="Straight Arrow Connector 14362">
              <a:extLst>
                <a:ext uri="{FF2B5EF4-FFF2-40B4-BE49-F238E27FC236}">
                  <a16:creationId xmlns:a16="http://schemas.microsoft.com/office/drawing/2014/main" id="{F44775B2-C183-A17E-A8EC-D379103710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366515" y="2416781"/>
              <a:ext cx="404479" cy="1586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046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23D710-C00D-E0E1-3DFC-AB19F6DD9C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C522DBC3-1563-486E-4A13-88E1E7D6D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05" y="3729836"/>
            <a:ext cx="3249691" cy="2320681"/>
          </a:xfrm>
          <a:prstGeom prst="rect">
            <a:avLst/>
          </a:prstGeom>
        </p:spPr>
      </p:pic>
      <p:pic>
        <p:nvPicPr>
          <p:cNvPr id="17" name="Picture 16" descr="Close-up of a copper wire&#10;&#10;Description automatically generated">
            <a:extLst>
              <a:ext uri="{FF2B5EF4-FFF2-40B4-BE49-F238E27FC236}">
                <a16:creationId xmlns:a16="http://schemas.microsoft.com/office/drawing/2014/main" id="{03F878D3-597B-61D5-6918-A45550D46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0243" y="885294"/>
            <a:ext cx="2718357" cy="2275683"/>
          </a:xfrm>
          <a:prstGeom prst="rect">
            <a:avLst/>
          </a:prstGeom>
        </p:spPr>
      </p:pic>
      <p:sp>
        <p:nvSpPr>
          <p:cNvPr id="14338" name="Rectangle 2">
            <a:extLst>
              <a:ext uri="{FF2B5EF4-FFF2-40B4-BE49-F238E27FC236}">
                <a16:creationId xmlns:a16="http://schemas.microsoft.com/office/drawing/2014/main" id="{0011FA70-F9D7-1DBB-0B7B-C2D090E50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lvl="0" algn="ctr" defTabSz="457200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Demonstration of series-connected CORC</a:t>
            </a:r>
            <a:r>
              <a:rPr lang="en-US" sz="2800" baseline="300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®</a:t>
            </a: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 solenoids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Tahoma" charset="0"/>
              <a:ea typeface="+mn-ea"/>
              <a:cs typeface="Arial" charset="0"/>
            </a:endParaRPr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id="{64695980-6625-0DCA-24D3-F93F2D6432A9}"/>
              </a:ext>
            </a:extLst>
          </p:cNvPr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>
              <a:extLst>
                <a:ext uri="{FF2B5EF4-FFF2-40B4-BE49-F238E27FC236}">
                  <a16:creationId xmlns:a16="http://schemas.microsoft.com/office/drawing/2014/main" id="{21485FDA-8AAC-2886-4086-780DEDFD25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  <p:sp>
          <p:nvSpPr>
            <p:cNvPr id="26" name="Line 5">
              <a:extLst>
                <a:ext uri="{FF2B5EF4-FFF2-40B4-BE49-F238E27FC236}">
                  <a16:creationId xmlns:a16="http://schemas.microsoft.com/office/drawing/2014/main" id="{4B230F61-D86D-B5D1-9114-C36BF2F4DE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65C2F19-3892-5CFB-9082-F9F5A085D8E1}"/>
              </a:ext>
            </a:extLst>
          </p:cNvPr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A8D20B28-8A09-7844-EF6D-9CA9E61F7DA9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E955688F-94B8-7C36-60FB-F965372DB5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6172231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culogo">
            <a:extLst>
              <a:ext uri="{FF2B5EF4-FFF2-40B4-BE49-F238E27FC236}">
                <a16:creationId xmlns:a16="http://schemas.microsoft.com/office/drawing/2014/main" id="{93A2FAF4-237F-7CFC-36B9-E28E0A29C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022" y="6160893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7" descr="LBNL_small_logo.psd">
            <a:extLst>
              <a:ext uri="{FF2B5EF4-FFF2-40B4-BE49-F238E27FC236}">
                <a16:creationId xmlns:a16="http://schemas.microsoft.com/office/drawing/2014/main" id="{AD01C2F4-2757-4F46-6B0D-730BAD4972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118" y="6158783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National MagLab logo">
            <a:extLst>
              <a:ext uri="{FF2B5EF4-FFF2-40B4-BE49-F238E27FC236}">
                <a16:creationId xmlns:a16="http://schemas.microsoft.com/office/drawing/2014/main" id="{7C0500EE-065B-D42A-EC28-9C05F4528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716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E08F486-9071-899C-5581-CD2824028D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15434" y="3341848"/>
            <a:ext cx="3291743" cy="2440646"/>
          </a:xfrm>
          <a:prstGeom prst="rect">
            <a:avLst/>
          </a:prstGeom>
        </p:spPr>
      </p:pic>
      <p:pic>
        <p:nvPicPr>
          <p:cNvPr id="13" name="Picture 12" descr="A close up of a cylinder&#10;&#10;Description automatically generated">
            <a:extLst>
              <a:ext uri="{FF2B5EF4-FFF2-40B4-BE49-F238E27FC236}">
                <a16:creationId xmlns:a16="http://schemas.microsoft.com/office/drawing/2014/main" id="{A617845B-9A1B-CB68-4223-80E1E7694F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27935" y="1725865"/>
            <a:ext cx="1167130" cy="450405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9EBB9A7-3786-788E-9F49-82A99A583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982" y="902150"/>
            <a:ext cx="5609477" cy="147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Series-connection of inner and middle coil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Inner coil wound from three parallel CORC® wires</a:t>
            </a:r>
          </a:p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	3 turns per layer, 2 layers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Middle coil based on a single CORC® cable</a:t>
            </a:r>
          </a:p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	46 turns, 4 layers (magnet from 2019)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97FC2F-0341-DBEB-0A50-260A9A3E7303}"/>
              </a:ext>
            </a:extLst>
          </p:cNvPr>
          <p:cNvSpPr txBox="1"/>
          <p:nvPr/>
        </p:nvSpPr>
        <p:spPr>
          <a:xfrm>
            <a:off x="2027892" y="5194005"/>
            <a:ext cx="1636070" cy="369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5.14 T at 10 kA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80588B4-BA51-34B1-3897-64489C44858D}"/>
              </a:ext>
            </a:extLst>
          </p:cNvPr>
          <p:cNvCxnSpPr>
            <a:cxnSpLocks/>
          </p:cNvCxnSpPr>
          <p:nvPr/>
        </p:nvCxnSpPr>
        <p:spPr>
          <a:xfrm>
            <a:off x="5636700" y="1388560"/>
            <a:ext cx="2958365" cy="0"/>
          </a:xfrm>
          <a:prstGeom prst="straightConnector1">
            <a:avLst/>
          </a:prstGeom>
          <a:ln w="31750" cmpd="sng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5C37A33-DC6C-513D-1298-0E3DFA2C7B4F}"/>
              </a:ext>
            </a:extLst>
          </p:cNvPr>
          <p:cNvGrpSpPr/>
          <p:nvPr/>
        </p:nvGrpSpPr>
        <p:grpSpPr>
          <a:xfrm>
            <a:off x="4024538" y="2145377"/>
            <a:ext cx="3321265" cy="4084543"/>
            <a:chOff x="4109164" y="2145377"/>
            <a:chExt cx="3321265" cy="4084543"/>
          </a:xfrm>
        </p:grpSpPr>
        <p:pic>
          <p:nvPicPr>
            <p:cNvPr id="4" name="Picture 3" descr="A close-up of a cylinder&#10;&#10;Description automatically generated">
              <a:extLst>
                <a:ext uri="{FF2B5EF4-FFF2-40B4-BE49-F238E27FC236}">
                  <a16:creationId xmlns:a16="http://schemas.microsoft.com/office/drawing/2014/main" id="{4946F919-BD95-0C26-C3DF-6BF44F90D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009" y="2145377"/>
              <a:ext cx="2269428" cy="282935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B8E4859-C5E2-F670-2F2C-2885E1AE9D7D}"/>
                </a:ext>
              </a:extLst>
            </p:cNvPr>
            <p:cNvSpPr txBox="1"/>
            <p:nvPr/>
          </p:nvSpPr>
          <p:spPr>
            <a:xfrm>
              <a:off x="4109164" y="5238903"/>
              <a:ext cx="1044158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150 mm</a:t>
              </a:r>
              <a:endParaRPr lang="en-US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C2BF4C9-5B2B-35BC-EE45-8CECBA23492E}"/>
                </a:ext>
              </a:extLst>
            </p:cNvPr>
            <p:cNvSpPr txBox="1"/>
            <p:nvPr/>
          </p:nvSpPr>
          <p:spPr>
            <a:xfrm>
              <a:off x="5656757" y="5860716"/>
              <a:ext cx="875370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60 mm</a:t>
              </a:r>
              <a:endParaRPr lang="en-US" dirty="0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46B0E94-E856-DD13-9D5C-F6267BE2FC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8902" y="4974733"/>
              <a:ext cx="0" cy="703155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74F77D3-EFD6-CA66-17AA-C7E3481C32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03240" y="4882782"/>
              <a:ext cx="0" cy="409563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FFFD758-7449-BF49-0299-C2B8E94E05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49743" y="4970823"/>
              <a:ext cx="0" cy="707065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06235A3-0C0C-4F23-10C4-47F9193D45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85986" y="4964496"/>
              <a:ext cx="0" cy="409563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B1D4E3CB-2C20-B855-0B13-7DB11C1277A1}"/>
                </a:ext>
              </a:extLst>
            </p:cNvPr>
            <p:cNvCxnSpPr>
              <a:cxnSpLocks/>
            </p:cNvCxnSpPr>
            <p:nvPr/>
          </p:nvCxnSpPr>
          <p:spPr>
            <a:xfrm>
              <a:off x="4904681" y="5624723"/>
              <a:ext cx="41910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4A861192-BC9C-9733-6FF9-7C92E535223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25950" y="5273451"/>
              <a:ext cx="404479" cy="1586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33E2160-2171-2664-1B58-F084C0A1B6AD}"/>
                </a:ext>
              </a:extLst>
            </p:cNvPr>
            <p:cNvCxnSpPr>
              <a:cxnSpLocks/>
            </p:cNvCxnSpPr>
            <p:nvPr/>
          </p:nvCxnSpPr>
          <p:spPr>
            <a:xfrm>
              <a:off x="4535277" y="5292345"/>
              <a:ext cx="41910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EA00E4FD-0D33-57DC-846D-DFA38D5339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58553" y="5624723"/>
              <a:ext cx="404479" cy="1586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4DEED17-203F-9850-14A1-6E5108B03A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41157" y="4919918"/>
              <a:ext cx="0" cy="959166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4FAD9B5-7DE9-D950-02F7-328D82034F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37836" y="4919918"/>
              <a:ext cx="0" cy="959166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8E6F0A55-D48A-90BB-711B-B0F34816B21F}"/>
                </a:ext>
              </a:extLst>
            </p:cNvPr>
            <p:cNvCxnSpPr>
              <a:cxnSpLocks/>
            </p:cNvCxnSpPr>
            <p:nvPr/>
          </p:nvCxnSpPr>
          <p:spPr>
            <a:xfrm>
              <a:off x="6118699" y="5860716"/>
              <a:ext cx="287238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4BA0E92D-AD1A-AEA6-9FF6-F233B9417E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75510" y="5866865"/>
              <a:ext cx="29163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A92F36C-5118-3152-C2DC-861FFCA310AC}"/>
                </a:ext>
              </a:extLst>
            </p:cNvPr>
            <p:cNvSpPr txBox="1"/>
            <p:nvPr/>
          </p:nvSpPr>
          <p:spPr>
            <a:xfrm>
              <a:off x="4556962" y="5597892"/>
              <a:ext cx="841671" cy="369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99" dirty="0">
                  <a:solidFill>
                    <a:srgbClr val="000000"/>
                  </a:solidFill>
                  <a:latin typeface="Calibri" charset="0"/>
                  <a:ea typeface="MS PGothic" charset="0"/>
                  <a:cs typeface="Calibri" charset="0"/>
                </a:rPr>
                <a:t>90 mm</a:t>
              </a:r>
              <a:endParaRPr lang="en-US" dirty="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A93A8F1-D0A6-458D-7B2B-70419ED62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982" y="2391793"/>
            <a:ext cx="4919891" cy="119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Results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Hall sensors show even current distribution between the three parallel CORC® wires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Peak axial field of 5.14 T reached at 10 kA</a:t>
            </a:r>
          </a:p>
        </p:txBody>
      </p:sp>
    </p:spTree>
    <p:extLst>
      <p:ext uri="{BB962C8B-B14F-4D97-AF65-F5344CB8AC3E}">
        <p14:creationId xmlns:p14="http://schemas.microsoft.com/office/powerpoint/2010/main" val="307613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5E2358-41DD-C805-0435-DB9370E191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B27DF772-D2CB-9DE4-FE83-C54C0E3C1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Series-connected 40 T low-inductance CORC</a:t>
            </a:r>
            <a:r>
              <a:rPr lang="en-US" sz="2800" baseline="300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®</a:t>
            </a: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 solenoids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Tahoma" charset="0"/>
              <a:ea typeface="+mn-ea"/>
              <a:cs typeface="Arial" charset="0"/>
            </a:endParaRPr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id="{D3DF393F-EA47-3F98-1F4B-400B6F39C63F}"/>
              </a:ext>
            </a:extLst>
          </p:cNvPr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>
              <a:extLst>
                <a:ext uri="{FF2B5EF4-FFF2-40B4-BE49-F238E27FC236}">
                  <a16:creationId xmlns:a16="http://schemas.microsoft.com/office/drawing/2014/main" id="{FA4DE1A3-8272-7F93-4FC5-5BC0B6BAE0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  <p:sp>
          <p:nvSpPr>
            <p:cNvPr id="26" name="Line 5">
              <a:extLst>
                <a:ext uri="{FF2B5EF4-FFF2-40B4-BE49-F238E27FC236}">
                  <a16:creationId xmlns:a16="http://schemas.microsoft.com/office/drawing/2014/main" id="{9CFEF58C-40F9-59A7-26EB-978CC9AA6B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B6D390C-6CC2-F27D-AB55-DEB39D82FF7C}"/>
              </a:ext>
            </a:extLst>
          </p:cNvPr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7E421F6C-956B-BCF3-8C95-D1ADC0D49AFD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61E300E0-0FAE-30C1-B7AE-C57801D93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6172231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culogo">
            <a:extLst>
              <a:ext uri="{FF2B5EF4-FFF2-40B4-BE49-F238E27FC236}">
                <a16:creationId xmlns:a16="http://schemas.microsoft.com/office/drawing/2014/main" id="{D1AAAFE0-821E-557B-8FF4-B461DEB96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022" y="6160893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7" descr="LBNL_small_logo.psd">
            <a:extLst>
              <a:ext uri="{FF2B5EF4-FFF2-40B4-BE49-F238E27FC236}">
                <a16:creationId xmlns:a16="http://schemas.microsoft.com/office/drawing/2014/main" id="{D9125C56-980A-975D-7FDE-35F22CB7D5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118" y="6158783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National MagLab logo">
            <a:extLst>
              <a:ext uri="{FF2B5EF4-FFF2-40B4-BE49-F238E27FC236}">
                <a16:creationId xmlns:a16="http://schemas.microsoft.com/office/drawing/2014/main" id="{B3CFD53F-3C09-B1E2-3A6E-A762C6E98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716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EE6B8836-8FFE-B481-57A3-3CEF0F12EE54}"/>
              </a:ext>
            </a:extLst>
          </p:cNvPr>
          <p:cNvGrpSpPr>
            <a:grpSpLocks noChangeAspect="1"/>
          </p:cNvGrpSpPr>
          <p:nvPr/>
        </p:nvGrpSpPr>
        <p:grpSpPr>
          <a:xfrm>
            <a:off x="850773" y="2912067"/>
            <a:ext cx="3166440" cy="2865306"/>
            <a:chOff x="5494278" y="1207348"/>
            <a:chExt cx="3269759" cy="295879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C68E022-B1A0-A932-099C-3E4654CC5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94278" y="1216461"/>
              <a:ext cx="3269759" cy="294968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A46707E-2B54-D030-D365-0F6EEB8CFCDA}"/>
                    </a:ext>
                  </a:extLst>
                </p:cNvPr>
                <p:cNvSpPr txBox="1"/>
                <p:nvPr/>
              </p:nvSpPr>
              <p:spPr>
                <a:xfrm>
                  <a:off x="5995459" y="1207348"/>
                  <a:ext cx="833296" cy="3685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US" sz="1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dPr>
                          <m:e>
                            <m:r>
                              <a:rPr lang="en-US" sz="16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  <m:t>𝑩</m:t>
                            </m:r>
                          </m:e>
                        </m:d>
                        <m:r>
                          <a:rPr lang="en-US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 sz="16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T</m:t>
                        </m:r>
                        <m:r>
                          <a:rPr lang="en-US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solidFill>
                      <a:srgbClr val="000000"/>
                    </a:solidFill>
                    <a:latin typeface="Arial" panose="020B0604020202020204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A46707E-2B54-D030-D365-0F6EEB8CFC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95459" y="1207348"/>
                  <a:ext cx="833296" cy="368540"/>
                </a:xfrm>
                <a:prstGeom prst="rect">
                  <a:avLst/>
                </a:prstGeom>
                <a:blipFill>
                  <a:blip r:embed="rId8"/>
                  <a:stretch>
                    <a:fillRect b="-103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1014D86-9A65-A1C8-EDE1-733B8D92B789}"/>
              </a:ext>
            </a:extLst>
          </p:cNvPr>
          <p:cNvGrpSpPr>
            <a:grpSpLocks noChangeAspect="1"/>
          </p:cNvGrpSpPr>
          <p:nvPr/>
        </p:nvGrpSpPr>
        <p:grpSpPr>
          <a:xfrm>
            <a:off x="4531236" y="2934856"/>
            <a:ext cx="2877256" cy="2842517"/>
            <a:chOff x="8583625" y="1323630"/>
            <a:chExt cx="2877256" cy="284251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A1CF9A1-6F88-E4BF-0898-C4256E778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r="9119"/>
            <a:stretch>
              <a:fillRect/>
            </a:stretch>
          </p:blipFill>
          <p:spPr>
            <a:xfrm>
              <a:off x="8583625" y="1331879"/>
              <a:ext cx="2877256" cy="283426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59D465D-82C2-7868-27D8-3F12B61E17EC}"/>
                    </a:ext>
                  </a:extLst>
                </p:cNvPr>
                <p:cNvSpPr txBox="1"/>
                <p:nvPr/>
              </p:nvSpPr>
              <p:spPr>
                <a:xfrm>
                  <a:off x="8921590" y="1323630"/>
                  <a:ext cx="994329" cy="3924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sz="1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  <m:t>𝜑</m:t>
                            </m:r>
                          </m:sub>
                        </m:sSub>
                        <m:r>
                          <a:rPr lang="en-US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 sz="16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MPa</m:t>
                        </m:r>
                        <m:r>
                          <a:rPr lang="en-US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solidFill>
                      <a:srgbClr val="000000"/>
                    </a:solidFill>
                    <a:latin typeface="Arial" panose="020B0604020202020204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59D465D-82C2-7868-27D8-3F12B61E17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21590" y="1323630"/>
                  <a:ext cx="994329" cy="392411"/>
                </a:xfrm>
                <a:prstGeom prst="rect">
                  <a:avLst/>
                </a:prstGeom>
                <a:blipFill>
                  <a:blip r:embed="rId10"/>
                  <a:stretch>
                    <a:fillRect r="-12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9FEE5612-E452-E217-3314-422FDEB04E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21726" y="1070828"/>
            <a:ext cx="2625052" cy="1543454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BB6108D6-A46B-C3C9-C3E7-9CC20F856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221" y="902150"/>
            <a:ext cx="4465511" cy="1753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Initial iteration of 40 T solenoid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50 mm bore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12 T LTS outsert (Oxford Instruments)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Three CORC® coils connected in series 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Stainless steel </a:t>
            </a:r>
            <a:r>
              <a:rPr lang="en-US" sz="1799" dirty="0" err="1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overbanding</a:t>
            </a: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over each coil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Operating at 11.2 kA at 80 - 88 % of </a:t>
            </a:r>
            <a:r>
              <a:rPr lang="en-US" sz="1799" i="1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I</a:t>
            </a:r>
            <a:r>
              <a:rPr lang="en-US" sz="1799" baseline="-250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c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A20B237-3EC6-A17D-C702-A70348286B84}"/>
              </a:ext>
            </a:extLst>
          </p:cNvPr>
          <p:cNvSpPr/>
          <p:nvPr/>
        </p:nvSpPr>
        <p:spPr>
          <a:xfrm>
            <a:off x="3298700" y="6172231"/>
            <a:ext cx="32077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See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Yufan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Yan Poster Fri-Af-Po.06-06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Table 36">
                <a:extLst>
                  <a:ext uri="{FF2B5EF4-FFF2-40B4-BE49-F238E27FC236}">
                    <a16:creationId xmlns:a16="http://schemas.microsoft.com/office/drawing/2014/main" id="{F2712DF3-A4EB-BED2-3B6A-857A2214581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7152727"/>
                  </p:ext>
                </p:extLst>
              </p:nvPr>
            </p:nvGraphicFramePr>
            <p:xfrm>
              <a:off x="7822383" y="1973554"/>
              <a:ext cx="3756088" cy="3621025"/>
            </p:xfrm>
            <a:graphic>
              <a:graphicData uri="http://schemas.openxmlformats.org/drawingml/2006/table">
                <a:tbl>
                  <a:tblPr firstRow="1" firstCol="1"/>
                  <a:tblGrid>
                    <a:gridCol w="1496568">
                      <a:extLst>
                        <a:ext uri="{9D8B030D-6E8A-4147-A177-3AD203B41FA5}">
                          <a16:colId xmlns:a16="http://schemas.microsoft.com/office/drawing/2014/main" val="977598093"/>
                        </a:ext>
                      </a:extLst>
                    </a:gridCol>
                    <a:gridCol w="435356">
                      <a:extLst>
                        <a:ext uri="{9D8B030D-6E8A-4147-A177-3AD203B41FA5}">
                          <a16:colId xmlns:a16="http://schemas.microsoft.com/office/drawing/2014/main" val="174945792"/>
                        </a:ext>
                      </a:extLst>
                    </a:gridCol>
                    <a:gridCol w="655764">
                      <a:extLst>
                        <a:ext uri="{9D8B030D-6E8A-4147-A177-3AD203B41FA5}">
                          <a16:colId xmlns:a16="http://schemas.microsoft.com/office/drawing/2014/main" val="1668964328"/>
                        </a:ext>
                      </a:extLst>
                    </a:gridCol>
                    <a:gridCol w="530225">
                      <a:extLst>
                        <a:ext uri="{9D8B030D-6E8A-4147-A177-3AD203B41FA5}">
                          <a16:colId xmlns:a16="http://schemas.microsoft.com/office/drawing/2014/main" val="664377765"/>
                        </a:ext>
                      </a:extLst>
                    </a:gridCol>
                    <a:gridCol w="638175">
                      <a:extLst>
                        <a:ext uri="{9D8B030D-6E8A-4147-A177-3AD203B41FA5}">
                          <a16:colId xmlns:a16="http://schemas.microsoft.com/office/drawing/2014/main" val="3326934179"/>
                        </a:ext>
                      </a:extLst>
                    </a:gridCol>
                  </a:tblGrid>
                  <a:tr h="1660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unit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Coil 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Coil 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Coil 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8308126"/>
                      </a:ext>
                    </a:extLst>
                  </a:tr>
                  <a:tr h="16026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cable type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A-U x 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B-V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C-U / 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7316884"/>
                      </a:ext>
                    </a:extLst>
                  </a:tr>
                  <a:tr h="20797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cables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per layer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86797022"/>
                      </a:ext>
                    </a:extLst>
                  </a:tr>
                  <a:tr h="219786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number of layers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40182374"/>
                      </a:ext>
                    </a:extLst>
                  </a:tr>
                  <a:tr h="149301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height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176.4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212.5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4369489"/>
                      </a:ext>
                    </a:extLst>
                  </a:tr>
                  <a:tr h="51384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radius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28.0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72.3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125.3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39329899"/>
                      </a:ext>
                    </a:extLst>
                  </a:tr>
                  <a:tr h="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outer radius (</a:t>
                          </a:r>
                          <a:r>
                            <a:rPr lang="en-US" sz="1600" b="0" i="0" u="none" strike="noStrike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sc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63.4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115.5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151.3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51648123"/>
                      </a:ext>
                    </a:extLst>
                  </a:tr>
                  <a:tr h="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𝑜𝑝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kA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3"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11.2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365080091"/>
                      </a:ext>
                    </a:extLst>
                  </a:tr>
                  <a:tr h="72237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background field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3"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2405385607"/>
                      </a:ext>
                    </a:extLst>
                  </a:tr>
                  <a:tr h="6195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field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contribution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8.65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11.0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8.33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1176075"/>
                      </a:ext>
                    </a:extLst>
                  </a:tr>
                  <a:tr h="16479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𝑜𝑝</m:t>
                                    </m:r>
                                  </m:sub>
                                </m:sSub>
                                <m:r>
                                  <a:rPr lang="en-US" sz="1600" b="0" i="1" u="none" strike="noStrike" dirty="0" smtClean="0">
                                    <a:solidFill>
                                      <a:schemeClr val="tx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%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0.79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92483371"/>
                      </a:ext>
                    </a:extLst>
                  </a:tr>
                  <a:tr h="212674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39.8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6.5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0346831"/>
                      </a:ext>
                    </a:extLst>
                  </a:tr>
                  <a:tr h="18638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h𝑜𝑜𝑝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495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624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544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1110806"/>
                      </a:ext>
                    </a:extLst>
                  </a:tr>
                  <a:tr h="260224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𝑜𝑣𝑒𝑟𝑏𝑎𝑛𝑑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875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61040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Table 36">
                <a:extLst>
                  <a:ext uri="{FF2B5EF4-FFF2-40B4-BE49-F238E27FC236}">
                    <a16:creationId xmlns:a16="http://schemas.microsoft.com/office/drawing/2014/main" id="{F2712DF3-A4EB-BED2-3B6A-857A2214581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7152727"/>
                  </p:ext>
                </p:extLst>
              </p:nvPr>
            </p:nvGraphicFramePr>
            <p:xfrm>
              <a:off x="7822383" y="1973554"/>
              <a:ext cx="3756088" cy="3621025"/>
            </p:xfrm>
            <a:graphic>
              <a:graphicData uri="http://schemas.openxmlformats.org/drawingml/2006/table">
                <a:tbl>
                  <a:tblPr firstRow="1" firstCol="1"/>
                  <a:tblGrid>
                    <a:gridCol w="1496568">
                      <a:extLst>
                        <a:ext uri="{9D8B030D-6E8A-4147-A177-3AD203B41FA5}">
                          <a16:colId xmlns:a16="http://schemas.microsoft.com/office/drawing/2014/main" val="977598093"/>
                        </a:ext>
                      </a:extLst>
                    </a:gridCol>
                    <a:gridCol w="435356">
                      <a:extLst>
                        <a:ext uri="{9D8B030D-6E8A-4147-A177-3AD203B41FA5}">
                          <a16:colId xmlns:a16="http://schemas.microsoft.com/office/drawing/2014/main" val="174945792"/>
                        </a:ext>
                      </a:extLst>
                    </a:gridCol>
                    <a:gridCol w="655764">
                      <a:extLst>
                        <a:ext uri="{9D8B030D-6E8A-4147-A177-3AD203B41FA5}">
                          <a16:colId xmlns:a16="http://schemas.microsoft.com/office/drawing/2014/main" val="1668964328"/>
                        </a:ext>
                      </a:extLst>
                    </a:gridCol>
                    <a:gridCol w="530225">
                      <a:extLst>
                        <a:ext uri="{9D8B030D-6E8A-4147-A177-3AD203B41FA5}">
                          <a16:colId xmlns:a16="http://schemas.microsoft.com/office/drawing/2014/main" val="664377765"/>
                        </a:ext>
                      </a:extLst>
                    </a:gridCol>
                    <a:gridCol w="638175">
                      <a:extLst>
                        <a:ext uri="{9D8B030D-6E8A-4147-A177-3AD203B41FA5}">
                          <a16:colId xmlns:a16="http://schemas.microsoft.com/office/drawing/2014/main" val="3326934179"/>
                        </a:ext>
                      </a:extLst>
                    </a:gridCol>
                  </a:tblGrid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unit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Coil 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Coil 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Coil 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8308126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cable type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A-U x 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B-V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C-U / 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7316884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cables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per layer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86797022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number of layers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40182374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height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176.4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212.5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4369489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radius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28.0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72.3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125.3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39329899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outer radius (</a:t>
                          </a:r>
                          <a:r>
                            <a:rPr lang="en-US" sz="1600" b="0" i="0" u="none" strike="noStrike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sc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63.4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115.5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151.3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51648123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t="-654545" r="-152542" b="-604545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kA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3"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11.2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365080091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background field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3"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200" b="0" i="0" u="none" strike="noStrike" kern="12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2405385607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field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contribution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8.65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11.0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8.33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1176075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t="-980952" r="-152542" b="-34285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%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0.79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92483371"/>
                      </a:ext>
                    </a:extLst>
                  </a:tr>
                  <a:tr h="2640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t="-1080952" r="-152542" b="-24285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39.8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6.5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0346831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t="-1180952" r="-152542" b="-14285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495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624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544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1110806"/>
                      </a:ext>
                    </a:extLst>
                  </a:tr>
                  <a:tr h="26022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2"/>
                          <a:stretch>
                            <a:fillRect t="-1280952" r="-152542" b="-4285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417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875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1117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610405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09137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E8CB05-47AB-205D-A8C7-F96B27BEC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BBE0BADA-1478-6A38-0364-C8FB8A771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20 T Large-bore CORC</a:t>
            </a:r>
            <a:r>
              <a:rPr lang="en-US" sz="2800" baseline="300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®</a:t>
            </a: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 solenoids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Tahoma" charset="0"/>
              <a:ea typeface="+mn-ea"/>
              <a:cs typeface="Arial" charset="0"/>
            </a:endParaRPr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id="{B48BC351-27AE-7300-37EE-5A20DD76F217}"/>
              </a:ext>
            </a:extLst>
          </p:cNvPr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>
              <a:extLst>
                <a:ext uri="{FF2B5EF4-FFF2-40B4-BE49-F238E27FC236}">
                  <a16:creationId xmlns:a16="http://schemas.microsoft.com/office/drawing/2014/main" id="{AD0E4026-95DD-97CD-CCBF-E837341BFC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  <p:sp>
          <p:nvSpPr>
            <p:cNvPr id="26" name="Line 5">
              <a:extLst>
                <a:ext uri="{FF2B5EF4-FFF2-40B4-BE49-F238E27FC236}">
                  <a16:creationId xmlns:a16="http://schemas.microsoft.com/office/drawing/2014/main" id="{6629B4CB-52C4-8DB3-7C8B-02304595FC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35046AB-3FE0-B61F-A586-39F888FD0AC2}"/>
              </a:ext>
            </a:extLst>
          </p:cNvPr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E782262D-6B66-23B0-7759-95140C83AFDC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ADE2E209-AEBE-A5DC-FD9C-B8549C19F0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6172231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culogo">
            <a:extLst>
              <a:ext uri="{FF2B5EF4-FFF2-40B4-BE49-F238E27FC236}">
                <a16:creationId xmlns:a16="http://schemas.microsoft.com/office/drawing/2014/main" id="{53944A13-7952-192E-41BC-700603897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022" y="6160893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7" descr="LBNL_small_logo.psd">
            <a:extLst>
              <a:ext uri="{FF2B5EF4-FFF2-40B4-BE49-F238E27FC236}">
                <a16:creationId xmlns:a16="http://schemas.microsoft.com/office/drawing/2014/main" id="{86703CBD-556D-FA80-1760-39762E8C81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118" y="6158783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National MagLab logo">
            <a:extLst>
              <a:ext uri="{FF2B5EF4-FFF2-40B4-BE49-F238E27FC236}">
                <a16:creationId xmlns:a16="http://schemas.microsoft.com/office/drawing/2014/main" id="{FD41E3BB-0734-8517-BB43-BCC18B7A9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716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286BEA25-03BD-3E9B-1C59-B051B76391AB}"/>
              </a:ext>
            </a:extLst>
          </p:cNvPr>
          <p:cNvGrpSpPr/>
          <p:nvPr/>
        </p:nvGrpSpPr>
        <p:grpSpPr>
          <a:xfrm>
            <a:off x="9340361" y="3021784"/>
            <a:ext cx="2734612" cy="2658583"/>
            <a:chOff x="9454213" y="1012724"/>
            <a:chExt cx="2734612" cy="265858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F6A8A95-9D50-D443-C45B-5757651A8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454213" y="1037188"/>
              <a:ext cx="2734612" cy="263411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36225484-6DBE-4EAC-8CFC-18FBD36AF68B}"/>
                    </a:ext>
                  </a:extLst>
                </p:cNvPr>
                <p:cNvSpPr txBox="1"/>
                <p:nvPr/>
              </p:nvSpPr>
              <p:spPr>
                <a:xfrm>
                  <a:off x="9884140" y="1012724"/>
                  <a:ext cx="70253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|(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36225484-6DBE-4EAC-8CFC-18FBD36AF6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84140" y="1012724"/>
                  <a:ext cx="702534" cy="338554"/>
                </a:xfrm>
                <a:prstGeom prst="rect">
                  <a:avLst/>
                </a:prstGeom>
                <a:blipFill>
                  <a:blip r:embed="rId8"/>
                  <a:stretch>
                    <a:fillRect r="-7143" b="-1851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87616B4-DC2B-D58C-3513-B900B19615C7}"/>
              </a:ext>
            </a:extLst>
          </p:cNvPr>
          <p:cNvGrpSpPr/>
          <p:nvPr/>
        </p:nvGrpSpPr>
        <p:grpSpPr>
          <a:xfrm>
            <a:off x="3564202" y="3560733"/>
            <a:ext cx="2793807" cy="2641226"/>
            <a:chOff x="3574535" y="3552448"/>
            <a:chExt cx="2793807" cy="264122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D8FE8C7-D730-48F4-FAC6-987731C3979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74535" y="3552448"/>
              <a:ext cx="2793807" cy="264122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BBEB6DE-B29F-48A4-3D8B-B39690B9C5A7}"/>
                    </a:ext>
                  </a:extLst>
                </p:cNvPr>
                <p:cNvSpPr txBox="1"/>
                <p:nvPr/>
              </p:nvSpPr>
              <p:spPr>
                <a:xfrm>
                  <a:off x="4010862" y="3554158"/>
                  <a:ext cx="780030" cy="4074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US" sz="1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dPr>
                          <m:e>
                            <m:r>
                              <a:rPr lang="en-US" sz="16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  <m:t>𝑩</m:t>
                            </m:r>
                          </m:e>
                        </m:d>
                        <m:r>
                          <a:rPr lang="en-US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 sz="16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T</m:t>
                        </m:r>
                        <m:r>
                          <a:rPr lang="en-US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solidFill>
                      <a:srgbClr val="000000"/>
                    </a:solidFill>
                    <a:latin typeface="Arial" panose="020B0604020202020204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BBEB6DE-B29F-48A4-3D8B-B39690B9C5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0862" y="3554158"/>
                  <a:ext cx="780030" cy="407461"/>
                </a:xfrm>
                <a:prstGeom prst="rect">
                  <a:avLst/>
                </a:prstGeom>
                <a:blipFill>
                  <a:blip r:embed="rId10"/>
                  <a:stretch>
                    <a:fillRect r="-15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9" name="Picture 18" descr="A close-up of a pipe&#10;&#10;Description automatically generated with low confidence">
            <a:extLst>
              <a:ext uri="{FF2B5EF4-FFF2-40B4-BE49-F238E27FC236}">
                <a16:creationId xmlns:a16="http://schemas.microsoft.com/office/drawing/2014/main" id="{D6CDAFD6-5B2B-25C4-E566-8923F3B17E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70288" y="1129744"/>
            <a:ext cx="1058885" cy="1641728"/>
          </a:xfrm>
          <a:prstGeom prst="rect">
            <a:avLst/>
          </a:prstGeom>
        </p:spPr>
      </p:pic>
      <p:pic>
        <p:nvPicPr>
          <p:cNvPr id="21" name="Picture 20" descr="A close-up of a copper cable&#10;&#10;AI-generated content may be incorrect.">
            <a:extLst>
              <a:ext uri="{FF2B5EF4-FFF2-40B4-BE49-F238E27FC236}">
                <a16:creationId xmlns:a16="http://schemas.microsoft.com/office/drawing/2014/main" id="{2D9DC2E4-6201-A78C-5D7A-D15E1FDAB18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27053" y="2039073"/>
            <a:ext cx="1310461" cy="138992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58C40C6-DA68-F86B-1462-559B0326BA69}"/>
              </a:ext>
            </a:extLst>
          </p:cNvPr>
          <p:cNvSpPr/>
          <p:nvPr/>
        </p:nvSpPr>
        <p:spPr>
          <a:xfrm>
            <a:off x="4737444" y="6278736"/>
            <a:ext cx="32077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See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Yufan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Yan Poster Fri-Af-Po.06-06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E4D65B6-E3F5-EB13-1B00-9D9A9D575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221" y="902150"/>
            <a:ext cx="4618088" cy="119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Initial iterations of large-bore 20 T solenoids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Single CORC® coil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1.2 m bore as needed for the muon collider target and capture solenoids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0F41E6D3-A4BD-5E80-EC14-28D4F48E7E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55766960"/>
                  </p:ext>
                </p:extLst>
              </p:nvPr>
            </p:nvGraphicFramePr>
            <p:xfrm>
              <a:off x="6550827" y="3046248"/>
              <a:ext cx="2670238" cy="3127058"/>
            </p:xfrm>
            <a:graphic>
              <a:graphicData uri="http://schemas.openxmlformats.org/drawingml/2006/table">
                <a:tbl>
                  <a:tblPr firstRow="1" firstCol="1">
                    <a:tableStyleId>{9D7B26C5-4107-4FEC-AEDC-1716B250A1EF}</a:tableStyleId>
                  </a:tblPr>
                  <a:tblGrid>
                    <a:gridCol w="1700022">
                      <a:extLst>
                        <a:ext uri="{9D8B030D-6E8A-4147-A177-3AD203B41FA5}">
                          <a16:colId xmlns:a16="http://schemas.microsoft.com/office/drawing/2014/main" val="977598093"/>
                        </a:ext>
                      </a:extLst>
                    </a:gridCol>
                    <a:gridCol w="435356">
                      <a:extLst>
                        <a:ext uri="{9D8B030D-6E8A-4147-A177-3AD203B41FA5}">
                          <a16:colId xmlns:a16="http://schemas.microsoft.com/office/drawing/2014/main" val="174945792"/>
                        </a:ext>
                      </a:extLst>
                    </a:gridCol>
                    <a:gridCol w="534860">
                      <a:extLst>
                        <a:ext uri="{9D8B030D-6E8A-4147-A177-3AD203B41FA5}">
                          <a16:colId xmlns:a16="http://schemas.microsoft.com/office/drawing/2014/main" val="664377765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unit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Value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38308126"/>
                      </a:ext>
                    </a:extLst>
                  </a:tr>
                  <a:tr h="10931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number of layers (r)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13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3085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turns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per layer (z)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54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286797022"/>
                      </a:ext>
                    </a:extLst>
                  </a:tr>
                  <a:tr h="4149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radius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0.60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0816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outer radius (</a:t>
                          </a:r>
                          <a:r>
                            <a:rPr lang="en-US" sz="1600" b="0" i="0" u="none" strike="noStrike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sc</a:t>
                          </a: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5007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height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0.837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56809781"/>
                      </a:ext>
                    </a:extLst>
                  </a:tr>
                  <a:tr h="18932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self inductance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H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0.556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209389306"/>
                      </a:ext>
                    </a:extLst>
                  </a:tr>
                  <a:tr h="139053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𝑜𝑝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kA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25.2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365080091"/>
                      </a:ext>
                    </a:extLst>
                  </a:tr>
                  <a:tr h="139053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max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𝑜𝑝</m:t>
                                  </m:r>
                                </m:sub>
                              </m:sSub>
                              <m:r>
                                <a:rPr lang="en-US" sz="1600" b="0" i="1" u="none" strike="noStrike" dirty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u="none" strike="noStrike" dirty="0" err="1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600" b="0" i="1" u="none" strike="noStrike" dirty="0" err="1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@4.2 K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0.56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953898837"/>
                      </a:ext>
                    </a:extLst>
                  </a:tr>
                  <a:tr h="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h𝑜𝑜𝑝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𝑐𝑎𝑏𝑙𝑒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324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820346831"/>
                      </a:ext>
                    </a:extLst>
                  </a:tr>
                  <a:tr h="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𝑐𝑎𝑏𝑙𝑒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471110806"/>
                      </a:ext>
                    </a:extLst>
                  </a:tr>
                  <a:tr h="159258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𝑚𝑖𝑠𝑒𝑠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𝑗𝑎𝑐𝑘𝑒𝑡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9525" marR="9525" marT="9525" marB="0" anchor="ctr"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865</a:t>
                          </a:r>
                        </a:p>
                      </a:txBody>
                      <a:tcPr marL="9525" marR="9525" marT="9525" marB="0" anchor="ctr"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61040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0F41E6D3-A4BD-5E80-EC14-28D4F48E7E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55766960"/>
                  </p:ext>
                </p:extLst>
              </p:nvPr>
            </p:nvGraphicFramePr>
            <p:xfrm>
              <a:off x="6550827" y="3046248"/>
              <a:ext cx="2670238" cy="3127058"/>
            </p:xfrm>
            <a:graphic>
              <a:graphicData uri="http://schemas.openxmlformats.org/drawingml/2006/table">
                <a:tbl>
                  <a:tblPr firstRow="1" firstCol="1">
                    <a:tableStyleId>{9D7B26C5-4107-4FEC-AEDC-1716B250A1EF}</a:tableStyleId>
                  </a:tblPr>
                  <a:tblGrid>
                    <a:gridCol w="1700022">
                      <a:extLst>
                        <a:ext uri="{9D8B030D-6E8A-4147-A177-3AD203B41FA5}">
                          <a16:colId xmlns:a16="http://schemas.microsoft.com/office/drawing/2014/main" val="977598093"/>
                        </a:ext>
                      </a:extLst>
                    </a:gridCol>
                    <a:gridCol w="435356">
                      <a:extLst>
                        <a:ext uri="{9D8B030D-6E8A-4147-A177-3AD203B41FA5}">
                          <a16:colId xmlns:a16="http://schemas.microsoft.com/office/drawing/2014/main" val="174945792"/>
                        </a:ext>
                      </a:extLst>
                    </a:gridCol>
                    <a:gridCol w="534860">
                      <a:extLst>
                        <a:ext uri="{9D8B030D-6E8A-4147-A177-3AD203B41FA5}">
                          <a16:colId xmlns:a16="http://schemas.microsoft.com/office/drawing/2014/main" val="664377765"/>
                        </a:ext>
                      </a:extLst>
                    </a:gridCol>
                  </a:tblGrid>
                  <a:tr h="253365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unit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Value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38308126"/>
                      </a:ext>
                    </a:extLst>
                  </a:tr>
                  <a:tr h="25336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number of layers (r)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13</a:t>
                          </a:r>
                        </a:p>
                      </a:txBody>
                      <a:tcPr marL="9525" marR="9525" marT="9525" marB="0" anchor="ctr"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336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turns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per layer (z)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54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286797022"/>
                      </a:ext>
                    </a:extLst>
                  </a:tr>
                  <a:tr h="25336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radius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0.60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336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outer radius (</a:t>
                          </a:r>
                          <a:r>
                            <a:rPr lang="en-US" sz="1600" b="0" i="0" u="none" strike="noStrike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sc</a:t>
                          </a: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5336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height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0.837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56809781"/>
                      </a:ext>
                    </a:extLst>
                  </a:tr>
                  <a:tr h="25336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self inductance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H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0.556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209389306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t="-690476" r="-57778" b="-4476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kA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25.2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365080091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t="-754545" r="-57778" b="-327273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0.56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953898837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t="-895238" r="-57778" b="-24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324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820346831"/>
                      </a:ext>
                    </a:extLst>
                  </a:tr>
                  <a:tr h="2640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t="-995238" r="-57778" b="-14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471110806"/>
                      </a:ext>
                    </a:extLst>
                  </a:tr>
                  <a:tr h="2729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3"/>
                          <a:stretch>
                            <a:fillRect t="-1045455" r="-57778" b="-3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865</a:t>
                          </a:r>
                        </a:p>
                      </a:txBody>
                      <a:tcPr marL="9525" marR="9525" marT="9525" marB="0" anchor="ctr"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610405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BCD2AB17-DB42-8D66-B49C-9C936C664C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20941797"/>
                  </p:ext>
                </p:extLst>
              </p:nvPr>
            </p:nvGraphicFramePr>
            <p:xfrm>
              <a:off x="531220" y="2959838"/>
              <a:ext cx="2767203" cy="3127058"/>
            </p:xfrm>
            <a:graphic>
              <a:graphicData uri="http://schemas.openxmlformats.org/drawingml/2006/table">
                <a:tbl>
                  <a:tblPr firstRow="1" firstCol="1"/>
                  <a:tblGrid>
                    <a:gridCol w="1700022">
                      <a:extLst>
                        <a:ext uri="{9D8B030D-6E8A-4147-A177-3AD203B41FA5}">
                          <a16:colId xmlns:a16="http://schemas.microsoft.com/office/drawing/2014/main" val="977598093"/>
                        </a:ext>
                      </a:extLst>
                    </a:gridCol>
                    <a:gridCol w="435356">
                      <a:extLst>
                        <a:ext uri="{9D8B030D-6E8A-4147-A177-3AD203B41FA5}">
                          <a16:colId xmlns:a16="http://schemas.microsoft.com/office/drawing/2014/main" val="174945792"/>
                        </a:ext>
                      </a:extLst>
                    </a:gridCol>
                    <a:gridCol w="631825">
                      <a:extLst>
                        <a:ext uri="{9D8B030D-6E8A-4147-A177-3AD203B41FA5}">
                          <a16:colId xmlns:a16="http://schemas.microsoft.com/office/drawing/2014/main" val="664377765"/>
                        </a:ext>
                      </a:extLst>
                    </a:gridCol>
                  </a:tblGrid>
                  <a:tr h="209856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unit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Value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8308126"/>
                      </a:ext>
                    </a:extLst>
                  </a:tr>
                  <a:tr h="197791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number of layers (r)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96826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turns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per layer (z)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86797022"/>
                      </a:ext>
                    </a:extLst>
                  </a:tr>
                  <a:tr h="84761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radius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0.60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0496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outer radius (</a:t>
                          </a:r>
                          <a:r>
                            <a:rPr lang="en-US" sz="1600" b="0" i="0" u="none" strike="noStrike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sc</a:t>
                          </a: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1.06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38431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height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56809781"/>
                      </a:ext>
                    </a:extLst>
                  </a:tr>
                  <a:tr h="251766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self inductance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H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0.0746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09389306"/>
                      </a:ext>
                    </a:extLst>
                  </a:tr>
                  <a:tr h="163501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dirty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𝑜𝑝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kA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80.0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65080091"/>
                      </a:ext>
                    </a:extLst>
                  </a:tr>
                  <a:tr h="208840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max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𝑜𝑝</m:t>
                                  </m:r>
                                </m:sub>
                              </m:sSub>
                              <m:r>
                                <a:rPr lang="en-US" sz="1600" b="0" i="1" u="none" strike="noStrike" dirty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0" i="1" u="none" strike="noStrike" dirty="0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u="none" strike="noStrike" dirty="0" err="1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600" b="0" i="1" u="none" strike="noStrike" dirty="0" err="1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@4.2 K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0.68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92483371"/>
                      </a:ext>
                    </a:extLst>
                  </a:tr>
                  <a:tr h="228779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h𝑜𝑜𝑝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𝑐𝑎𝑏𝑙𝑒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268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0346831"/>
                      </a:ext>
                    </a:extLst>
                  </a:tr>
                  <a:tr h="248718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𝑐𝑎𝑏𝑙𝑒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20.4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1110806"/>
                      </a:ext>
                    </a:extLst>
                  </a:tr>
                  <a:tr h="18788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𝑚𝑖𝑠𝑒𝑠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600" b="0" i="1" u="none" strike="noStrike" baseline="0" smtClean="0">
                                        <a:solidFill>
                                          <a:schemeClr val="tx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𝑗𝑎𝑐𝑘𝑒𝑡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732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61040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BCD2AB17-DB42-8D66-B49C-9C936C664C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20941797"/>
                  </p:ext>
                </p:extLst>
              </p:nvPr>
            </p:nvGraphicFramePr>
            <p:xfrm>
              <a:off x="531220" y="2959838"/>
              <a:ext cx="2767203" cy="3127058"/>
            </p:xfrm>
            <a:graphic>
              <a:graphicData uri="http://schemas.openxmlformats.org/drawingml/2006/table">
                <a:tbl>
                  <a:tblPr firstRow="1" firstCol="1"/>
                  <a:tblGrid>
                    <a:gridCol w="1700022">
                      <a:extLst>
                        <a:ext uri="{9D8B030D-6E8A-4147-A177-3AD203B41FA5}">
                          <a16:colId xmlns:a16="http://schemas.microsoft.com/office/drawing/2014/main" val="977598093"/>
                        </a:ext>
                      </a:extLst>
                    </a:gridCol>
                    <a:gridCol w="435356">
                      <a:extLst>
                        <a:ext uri="{9D8B030D-6E8A-4147-A177-3AD203B41FA5}">
                          <a16:colId xmlns:a16="http://schemas.microsoft.com/office/drawing/2014/main" val="174945792"/>
                        </a:ext>
                      </a:extLst>
                    </a:gridCol>
                    <a:gridCol w="631825">
                      <a:extLst>
                        <a:ext uri="{9D8B030D-6E8A-4147-A177-3AD203B41FA5}">
                          <a16:colId xmlns:a16="http://schemas.microsoft.com/office/drawing/2014/main" val="664377765"/>
                        </a:ext>
                      </a:extLst>
                    </a:gridCol>
                  </a:tblGrid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unit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1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Value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8308126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number of layers (r)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turns</a:t>
                          </a:r>
                          <a:r>
                            <a:rPr lang="en-US" sz="1600" b="0" i="0" u="none" strike="noStrike" baseline="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per layer (z)</a:t>
                          </a:r>
                          <a:endParaRPr lang="en-US" sz="1600" b="0" i="0" u="none" strike="noStrike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86797022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radius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0.60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outer radius (</a:t>
                          </a:r>
                          <a:r>
                            <a:rPr lang="en-US" sz="1600" b="0" i="0" u="none" strike="noStrike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sc</a:t>
                          </a: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1.06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height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0.84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56809781"/>
                      </a:ext>
                    </a:extLst>
                  </a:tr>
                  <a:tr h="253365"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b="1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0" u="none" strike="noStrike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self inductance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H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0.0746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09389306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4"/>
                          <a:stretch>
                            <a:fillRect t="-659091" r="-62963" b="-427273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kA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80.0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65080091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4"/>
                          <a:stretch>
                            <a:fillRect t="-795238" r="-62963" b="-347619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endParaRPr lang="en-US" sz="1600" b="0" i="0" u="none" strike="noStrike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0.68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92483371"/>
                      </a:ext>
                    </a:extLst>
                  </a:tr>
                  <a:tr h="272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4"/>
                          <a:stretch>
                            <a:fillRect t="-854545" r="-62963" b="-231818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268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9525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20346831"/>
                      </a:ext>
                    </a:extLst>
                  </a:tr>
                  <a:tr h="2640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4"/>
                          <a:stretch>
                            <a:fillRect t="-1050000" r="-62963" b="-155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20.4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1110806"/>
                      </a:ext>
                    </a:extLst>
                  </a:tr>
                  <a:tr h="2729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4"/>
                          <a:stretch>
                            <a:fillRect t="-1045455" r="-62963" b="-40909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MPa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1pPr>
                          <a:lvl2pPr marL="21944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2pPr>
                          <a:lvl3pPr marL="4388900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3pPr>
                          <a:lvl4pPr marL="658335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4pPr>
                          <a:lvl5pPr marL="8777801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5pPr>
                          <a:lvl6pPr marL="109722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6pPr>
                          <a:lvl7pPr marL="131667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7pPr>
                          <a:lvl8pPr marL="15361152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8pPr>
                          <a:lvl9pPr marL="17555603" algn="l" defTabSz="4388900" rtl="0" eaLnBrk="1" latinLnBrk="0" hangingPunct="1">
                            <a:defRPr sz="8600" kern="1200">
                              <a:solidFill>
                                <a:schemeClr val="tx1"/>
                              </a:solidFill>
                              <a:latin typeface="Arial" panose="020B0604020202020204"/>
                            </a:defRPr>
                          </a:lvl9pPr>
                        </a:lstStyle>
                        <a:p>
                          <a:pPr marL="0" algn="ctr" defTabSz="914400" rtl="0" eaLnBrk="1" fontAlgn="b" latinLnBrk="0" hangingPunct="1"/>
                          <a:r>
                            <a:rPr lang="en-US" sz="1600" b="0" i="0" u="none" strike="noStrike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732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9050" cap="flat" cmpd="sng" algn="ctr">
                          <a:solidFill>
                            <a:schemeClr val="tx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6104058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47C0FA8-75B2-7FC0-47E6-B9807F665763}"/>
              </a:ext>
            </a:extLst>
          </p:cNvPr>
          <p:cNvCxnSpPr>
            <a:cxnSpLocks/>
          </p:cNvCxnSpPr>
          <p:nvPr/>
        </p:nvCxnSpPr>
        <p:spPr>
          <a:xfrm>
            <a:off x="6424654" y="2039073"/>
            <a:ext cx="0" cy="4256922"/>
          </a:xfrm>
          <a:prstGeom prst="line">
            <a:avLst/>
          </a:prstGeom>
          <a:ln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EF78B77C-2FDA-D3B2-99D0-D40FAFC732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3467" y="894814"/>
            <a:ext cx="3102468" cy="922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Two options are considered</a:t>
            </a:r>
            <a:endParaRPr lang="en-US" sz="1799" dirty="0">
              <a:solidFill>
                <a:srgbClr val="000000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900" indent="-342900" defTabSz="457063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6-around-1 CORC®-CICC</a:t>
            </a:r>
          </a:p>
          <a:p>
            <a:pPr marL="342900" indent="-342900" defTabSz="457063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Jacketed CORC® cable</a:t>
            </a:r>
          </a:p>
        </p:txBody>
      </p:sp>
    </p:spTree>
    <p:extLst>
      <p:ext uri="{BB962C8B-B14F-4D97-AF65-F5344CB8AC3E}">
        <p14:creationId xmlns:p14="http://schemas.microsoft.com/office/powerpoint/2010/main" val="400165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algn="ctr" defTabSz="457200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Summary</a:t>
            </a: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defTabSz="457200">
                <a:defRPr/>
              </a:pPr>
              <a:endParaRPr lang="en-US" sz="1800">
                <a:solidFill>
                  <a:prstClr val="black"/>
                </a:solidFill>
                <a:latin typeface="News Gothic MT"/>
                <a:cs typeface="Arial" charset="0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defTabSz="457200">
                <a:defRPr/>
              </a:pPr>
              <a:endParaRPr lang="en-US" sz="1800">
                <a:solidFill>
                  <a:prstClr val="black"/>
                </a:solidFill>
                <a:latin typeface="News Gothic MT"/>
                <a:cs typeface="Arial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sz="1800" dirty="0">
              <a:solidFill>
                <a:prstClr val="black"/>
              </a:solidFill>
              <a:latin typeface="News Gothic MT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71C16F91-1471-B141-8438-48E567ACB1C1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CFD4042-9A12-4D61-84E5-774A26C3F968}" type="slidenum">
              <a:rPr lang="en-US" altLang="en-US" sz="1400" b="1" smtClean="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400" b="1" dirty="0">
              <a:solidFill>
                <a:srgbClr val="89898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5D2775A0-37F1-FDCF-A2FC-1DC0826382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6172231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1E7BCA0-4266-436E-D584-9F0AAB62C60B}"/>
              </a:ext>
            </a:extLst>
          </p:cNvPr>
          <p:cNvSpPr/>
          <p:nvPr/>
        </p:nvSpPr>
        <p:spPr>
          <a:xfrm>
            <a:off x="812588" y="3542322"/>
            <a:ext cx="10112452" cy="1200329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800" b="1" dirty="0">
                <a:solidFill>
                  <a:srgbClr val="3333FF"/>
                </a:solidFill>
                <a:latin typeface="Calibri"/>
                <a:cs typeface="Calibri"/>
              </a:rPr>
              <a:t>Development of accelerator magnets based on CORC® wires</a:t>
            </a:r>
            <a:endParaRPr lang="en-US" altLang="en-US" sz="1800" b="1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Canted-cosine-theta magnets have demonstrated 1.2 T and 2.9 T dipole fields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improved bending performance of CORC® wires resulted in a dipole field of 6 T in the latest CCT magnet, overshooting its 5 T target by 20 %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5EB31F-F977-0D9C-7972-578C51F93ED3}"/>
              </a:ext>
            </a:extLst>
          </p:cNvPr>
          <p:cNvSpPr/>
          <p:nvPr/>
        </p:nvSpPr>
        <p:spPr>
          <a:xfrm>
            <a:off x="857675" y="912616"/>
            <a:ext cx="10885010" cy="258532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800" b="1" dirty="0">
                <a:solidFill>
                  <a:srgbClr val="3333FF"/>
                </a:solidFill>
                <a:latin typeface="Calibri"/>
                <a:cs typeface="Calibri"/>
              </a:rPr>
              <a:t>Development of high-</a:t>
            </a:r>
            <a:r>
              <a:rPr lang="en-US" altLang="en-US" sz="1800" b="1" i="1" dirty="0">
                <a:solidFill>
                  <a:srgbClr val="3333FF"/>
                </a:solidFill>
                <a:latin typeface="Calibri"/>
                <a:cs typeface="Calibri"/>
              </a:rPr>
              <a:t>J</a:t>
            </a:r>
            <a:r>
              <a:rPr lang="en-US" altLang="en-US" sz="1800" b="1" baseline="-25000" dirty="0">
                <a:solidFill>
                  <a:srgbClr val="3333FF"/>
                </a:solidFill>
                <a:latin typeface="Calibri"/>
                <a:cs typeface="Calibri"/>
              </a:rPr>
              <a:t>e</a:t>
            </a:r>
            <a:r>
              <a:rPr lang="en-US" altLang="en-US" sz="1800" b="1" dirty="0">
                <a:solidFill>
                  <a:srgbClr val="3333FF"/>
                </a:solidFill>
                <a:latin typeface="Calibri"/>
                <a:cs typeface="Calibri"/>
              </a:rPr>
              <a:t> CORC® wires with increased bending flexibility </a:t>
            </a:r>
            <a:endParaRPr lang="en-US" altLang="en-US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extensive optimization of CORC® wires has resulted in much better bending flexibility:</a:t>
            </a:r>
          </a:p>
          <a:p>
            <a:pPr marL="1200150" lvl="1" indent="-457200">
              <a:buFont typeface="Courier New" panose="02070309020205020404" pitchFamily="49" charset="0"/>
              <a:buChar char="o"/>
              <a:defRPr/>
            </a:pPr>
            <a:r>
              <a:rPr lang="en-US" altLang="en-US" sz="18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en-US" sz="1800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retention of 97.5 % at 20 mm radius improved from 78 % </a:t>
            </a:r>
            <a:r>
              <a:rPr lang="en-US" altLang="en-US" sz="18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en-US" sz="1800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retention at 30 mm radius</a:t>
            </a:r>
          </a:p>
          <a:p>
            <a:pPr marL="1200150" lvl="1" indent="-457200">
              <a:buFont typeface="Courier New" panose="02070309020205020404" pitchFamily="49" charset="0"/>
              <a:buChar char="o"/>
              <a:defRPr/>
            </a:pPr>
            <a:r>
              <a:rPr lang="en-US" altLang="en-US" sz="18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en-US" sz="1800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retention of 83.5 % at 15 mm radius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CORC® wires have demonstrated very high current densities, while bent to small diameters:</a:t>
            </a:r>
          </a:p>
          <a:p>
            <a:pPr marL="1200150" lvl="1" indent="-457200">
              <a:buFont typeface="Courier New" panose="02070309020205020404" pitchFamily="49" charset="0"/>
              <a:buChar char="o"/>
              <a:defRPr/>
            </a:pPr>
            <a:r>
              <a:rPr lang="en-US" altLang="en-US" sz="18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altLang="en-US" sz="1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(20 T) of 530 A/mm</a:t>
            </a:r>
            <a:r>
              <a:rPr lang="en-US" altLang="en-US" sz="180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achieved in CORC® wire wound from </a:t>
            </a:r>
            <a:r>
              <a:rPr lang="en-US" altLang="en-US" sz="1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SuperPower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HM tape with 87 % </a:t>
            </a:r>
            <a:r>
              <a:rPr lang="en-US" altLang="en-US" sz="18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en-US" sz="1800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retention at 31.5 mm bending radius</a:t>
            </a:r>
          </a:p>
          <a:p>
            <a:pPr marL="1200150" lvl="1" indent="-457200">
              <a:buFont typeface="Courier New" panose="02070309020205020404" pitchFamily="49" charset="0"/>
              <a:buChar char="o"/>
              <a:defRPr/>
            </a:pPr>
            <a:r>
              <a:rPr lang="en-US" altLang="en-US" sz="18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altLang="en-US" sz="1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(20 T) of 465 A/mm</a:t>
            </a:r>
            <a:r>
              <a:rPr lang="en-US" altLang="en-US" sz="180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achieved in CORC® wire wound from Shanghai Superconductor production tape with 90 % </a:t>
            </a:r>
            <a:r>
              <a:rPr lang="en-US" altLang="en-US" sz="18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en-US" sz="1800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retention at 20 mm bending radius</a:t>
            </a:r>
          </a:p>
        </p:txBody>
      </p:sp>
      <p:pic>
        <p:nvPicPr>
          <p:cNvPr id="6" name="Picture 13" descr="culogo">
            <a:extLst>
              <a:ext uri="{FF2B5EF4-FFF2-40B4-BE49-F238E27FC236}">
                <a16:creationId xmlns:a16="http://schemas.microsoft.com/office/drawing/2014/main" id="{AD9506FB-3FAA-5D46-EFF9-038236600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022" y="6160893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7" descr="LBNL_small_logo.psd">
            <a:extLst>
              <a:ext uri="{FF2B5EF4-FFF2-40B4-BE49-F238E27FC236}">
                <a16:creationId xmlns:a16="http://schemas.microsoft.com/office/drawing/2014/main" id="{54627F7F-1496-C03E-F0BE-BF2A0ECD07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118" y="6158783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National MagLab logo">
            <a:extLst>
              <a:ext uri="{FF2B5EF4-FFF2-40B4-BE49-F238E27FC236}">
                <a16:creationId xmlns:a16="http://schemas.microsoft.com/office/drawing/2014/main" id="{11585075-FBF5-0203-6755-9E6C0E954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716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4366EEC-C0F9-FB06-404A-4132C2272209}"/>
              </a:ext>
            </a:extLst>
          </p:cNvPr>
          <p:cNvSpPr/>
          <p:nvPr/>
        </p:nvSpPr>
        <p:spPr>
          <a:xfrm>
            <a:off x="768215" y="4788686"/>
            <a:ext cx="10112452" cy="92333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800" b="1" dirty="0">
                <a:solidFill>
                  <a:srgbClr val="3333FF"/>
                </a:solidFill>
                <a:latin typeface="Calibri"/>
                <a:cs typeface="Calibri"/>
              </a:rPr>
              <a:t>A new program developing low-inductance, high-field solenoids from CORC® cables is about to start</a:t>
            </a:r>
            <a:endParaRPr lang="en-US" altLang="en-US" sz="1800" b="1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 T hybrid and stand-alone solenoids with 50 mm bore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 T stand-alone solenoids with 1.2 meter diameter bore</a:t>
            </a:r>
          </a:p>
        </p:txBody>
      </p:sp>
    </p:spTree>
    <p:extLst>
      <p:ext uri="{BB962C8B-B14F-4D97-AF65-F5344CB8AC3E}">
        <p14:creationId xmlns:p14="http://schemas.microsoft.com/office/powerpoint/2010/main" val="223305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Impact of Huub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Weijers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 on my early career in superconductivity </a:t>
            </a: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71C16F91-1471-B141-8438-48E567ACB1C1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1F328C-3A2D-B313-6D92-12A3D0DDD4D3}"/>
              </a:ext>
            </a:extLst>
          </p:cNvPr>
          <p:cNvSpPr txBox="1"/>
          <p:nvPr/>
        </p:nvSpPr>
        <p:spPr>
          <a:xfrm>
            <a:off x="676399" y="1009498"/>
            <a:ext cx="81465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1997: Huub became my first first supervisor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August – December 1997 internship at the NHMFL (Lorenz force stress-strain disc)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71B830-74B6-3EF7-E4D7-AEEFFB271200}"/>
              </a:ext>
            </a:extLst>
          </p:cNvPr>
          <p:cNvSpPr txBox="1"/>
          <p:nvPr/>
        </p:nvSpPr>
        <p:spPr>
          <a:xfrm>
            <a:off x="1552478" y="1751105"/>
            <a:ext cx="658914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Important lessons from Huub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Always make sure your nitrogen shield has a pressure relieve valve that you can’t close!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Never freeze uncured </a:t>
            </a:r>
            <a:r>
              <a:rPr lang="en-US" altLang="ja-JP" sz="1800" dirty="0" err="1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Stycast</a:t>
            </a: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with LN</a:t>
            </a:r>
            <a:r>
              <a:rPr lang="en-US" altLang="ja-JP" sz="1800" baseline="-250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2</a:t>
            </a: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in an attempt to use it another day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A02488-2D56-1793-0F6F-50D6AEB529C1}"/>
              </a:ext>
            </a:extLst>
          </p:cNvPr>
          <p:cNvSpPr txBox="1"/>
          <p:nvPr/>
        </p:nvSpPr>
        <p:spPr>
          <a:xfrm>
            <a:off x="6945119" y="3374914"/>
            <a:ext cx="11965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Pilot Huub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B635C5-D0D8-4685-A3FD-C579DB6D0973}"/>
              </a:ext>
            </a:extLst>
          </p:cNvPr>
          <p:cNvSpPr txBox="1"/>
          <p:nvPr/>
        </p:nvSpPr>
        <p:spPr>
          <a:xfrm>
            <a:off x="3838569" y="3194386"/>
            <a:ext cx="19625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And lots of fun!</a:t>
            </a:r>
          </a:p>
        </p:txBody>
      </p:sp>
      <p:pic>
        <p:nvPicPr>
          <p:cNvPr id="31" name="Picture 30" descr="A person standing next to a small plane&#10;&#10;AI-generated content may be incorrect.">
            <a:extLst>
              <a:ext uri="{FF2B5EF4-FFF2-40B4-BE49-F238E27FC236}">
                <a16:creationId xmlns:a16="http://schemas.microsoft.com/office/drawing/2014/main" id="{0524F81A-2E47-2CA9-6045-7EC37A541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898" y="3708364"/>
            <a:ext cx="3539780" cy="2375159"/>
          </a:xfrm>
          <a:prstGeom prst="rect">
            <a:avLst/>
          </a:prstGeom>
        </p:spPr>
      </p:pic>
      <p:pic>
        <p:nvPicPr>
          <p:cNvPr id="33" name="Picture 32" descr="A couple of men in a plane&#10;&#10;AI-generated content may be incorrect.">
            <a:extLst>
              <a:ext uri="{FF2B5EF4-FFF2-40B4-BE49-F238E27FC236}">
                <a16:creationId xmlns:a16="http://schemas.microsoft.com/office/drawing/2014/main" id="{8BE6D455-53AB-8141-27DF-B1FA4A3CC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837" y="3715522"/>
            <a:ext cx="3539780" cy="2373324"/>
          </a:xfrm>
          <a:prstGeom prst="rect">
            <a:avLst/>
          </a:prstGeom>
        </p:spPr>
      </p:pic>
      <p:pic>
        <p:nvPicPr>
          <p:cNvPr id="35" name="Picture 34" descr="A person sitting in a chair in front of a machine&#10;&#10;AI-generated content may be incorrect.">
            <a:extLst>
              <a:ext uri="{FF2B5EF4-FFF2-40B4-BE49-F238E27FC236}">
                <a16:creationId xmlns:a16="http://schemas.microsoft.com/office/drawing/2014/main" id="{B5B83B20-150B-912A-58BA-C2FF4840F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3049" y="1152556"/>
            <a:ext cx="3396297" cy="455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201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117" end="1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A5B0F6-C8FF-4E28-4D7F-EAEB51200D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1B16DE0E-7684-D12A-C623-E5DCC95D5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lvl="0" algn="ctr" defTabSz="457200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Impact of Huub </a:t>
            </a:r>
            <a:r>
              <a:rPr lang="en-US" sz="2800" dirty="0" err="1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Weijers</a:t>
            </a: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 on my early career in superconductivity (Cont.)</a:t>
            </a:r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id="{78D94E4A-D8E4-262B-A748-03E73FC76D61}"/>
              </a:ext>
            </a:extLst>
          </p:cNvPr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>
              <a:extLst>
                <a:ext uri="{FF2B5EF4-FFF2-40B4-BE49-F238E27FC236}">
                  <a16:creationId xmlns:a16="http://schemas.microsoft.com/office/drawing/2014/main" id="{D93A3D8B-4E96-A29E-7A84-3FFCD64D35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  <p:sp>
          <p:nvSpPr>
            <p:cNvPr id="26" name="Line 5">
              <a:extLst>
                <a:ext uri="{FF2B5EF4-FFF2-40B4-BE49-F238E27FC236}">
                  <a16:creationId xmlns:a16="http://schemas.microsoft.com/office/drawing/2014/main" id="{4E8B5B89-A71B-47B1-5D58-1975882FD1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C4D4A21-7398-7A59-6F4D-5DE3083FCBAE}"/>
              </a:ext>
            </a:extLst>
          </p:cNvPr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19268D26-3A63-CC11-16C2-4F529C36690A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742698-8841-A42A-3AD8-6E2823E69C64}"/>
              </a:ext>
            </a:extLst>
          </p:cNvPr>
          <p:cNvSpPr txBox="1"/>
          <p:nvPr/>
        </p:nvSpPr>
        <p:spPr>
          <a:xfrm>
            <a:off x="598578" y="990034"/>
            <a:ext cx="81465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2000 – 2002: Initial 2 years of my Ph.D. spent at the NHMFL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Many practical lessons learned from Huub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My early exposure to HTS magnets </a:t>
            </a:r>
            <a:endParaRPr lang="en-US" sz="1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6FA4F9-D762-F951-A69E-99D01ACEB5C4}"/>
              </a:ext>
            </a:extLst>
          </p:cNvPr>
          <p:cNvSpPr txBox="1"/>
          <p:nvPr/>
        </p:nvSpPr>
        <p:spPr>
          <a:xfrm>
            <a:off x="1490414" y="2219365"/>
            <a:ext cx="40554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Another important lesson from Huub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When you go sailing: bring the sail! </a:t>
            </a:r>
          </a:p>
        </p:txBody>
      </p:sp>
      <p:pic>
        <p:nvPicPr>
          <p:cNvPr id="22" name="Picture 21" descr="A person sitting in a boat&#10;&#10;AI-generated content may be incorrect.">
            <a:extLst>
              <a:ext uri="{FF2B5EF4-FFF2-40B4-BE49-F238E27FC236}">
                <a16:creationId xmlns:a16="http://schemas.microsoft.com/office/drawing/2014/main" id="{5BD0D315-1564-5F79-30B4-3A0F206A0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677" y="2865696"/>
            <a:ext cx="4342933" cy="2946990"/>
          </a:xfrm>
          <a:prstGeom prst="rect">
            <a:avLst/>
          </a:prstGeom>
        </p:spPr>
      </p:pic>
      <p:pic>
        <p:nvPicPr>
          <p:cNvPr id="29" name="Picture 28" descr="A person sitting in an office chair&#10;&#10;AI-generated content may be incorrect.">
            <a:extLst>
              <a:ext uri="{FF2B5EF4-FFF2-40B4-BE49-F238E27FC236}">
                <a16:creationId xmlns:a16="http://schemas.microsoft.com/office/drawing/2014/main" id="{86C9503C-A6AB-195B-688C-7DCCED487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7710" y="1339491"/>
            <a:ext cx="5628269" cy="421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96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5EF20-51DC-6150-42B2-EFF5AC8D8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7C0CA42E-8D99-460E-6DB7-0C8F889CE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lvl="0" algn="ctr" defTabSz="457200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Huub enjoying the success of 32 T</a:t>
            </a:r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id="{BE60415C-3241-251E-4F3F-9F689B6F7109}"/>
              </a:ext>
            </a:extLst>
          </p:cNvPr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>
              <a:extLst>
                <a:ext uri="{FF2B5EF4-FFF2-40B4-BE49-F238E27FC236}">
                  <a16:creationId xmlns:a16="http://schemas.microsoft.com/office/drawing/2014/main" id="{98ABAE09-D4EE-8083-ADF1-E442856B06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  <p:sp>
          <p:nvSpPr>
            <p:cNvPr id="26" name="Line 5">
              <a:extLst>
                <a:ext uri="{FF2B5EF4-FFF2-40B4-BE49-F238E27FC236}">
                  <a16:creationId xmlns:a16="http://schemas.microsoft.com/office/drawing/2014/main" id="{8EF987B2-E417-C4AD-EC7F-E51479B15E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4C05E04-6EEF-9EA9-EDFC-64A49273ABF8}"/>
              </a:ext>
            </a:extLst>
          </p:cNvPr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EDAE1A23-DE22-F5E0-3154-DC297A8C0470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A2BA46-11C2-2B8D-7EF8-784EF6BB7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141" y="931574"/>
            <a:ext cx="6876542" cy="5155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434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21C307-A14C-4C33-9B52-60A0E7136F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14379FD7-C2B9-A83C-28A8-C902B2E03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lvl="0" algn="ctr" defTabSz="457200">
              <a:defRPr/>
            </a:pP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Huub’s impact on CORC</a:t>
            </a:r>
            <a:r>
              <a:rPr lang="en-US" sz="2800" baseline="300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®</a:t>
            </a:r>
            <a:r>
              <a:rPr lang="en-US" sz="28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 cables and magnets</a:t>
            </a:r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id="{0ACBAA40-B638-70B4-B839-177F1DB423AB}"/>
              </a:ext>
            </a:extLst>
          </p:cNvPr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>
              <a:extLst>
                <a:ext uri="{FF2B5EF4-FFF2-40B4-BE49-F238E27FC236}">
                  <a16:creationId xmlns:a16="http://schemas.microsoft.com/office/drawing/2014/main" id="{E0C484F3-FBBB-3DE7-6F24-5880AD4555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  <p:sp>
          <p:nvSpPr>
            <p:cNvPr id="26" name="Line 5">
              <a:extLst>
                <a:ext uri="{FF2B5EF4-FFF2-40B4-BE49-F238E27FC236}">
                  <a16:creationId xmlns:a16="http://schemas.microsoft.com/office/drawing/2014/main" id="{3080FCA5-4383-8D3D-8277-D70D418ABB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4B0EE12-BF53-03AE-035B-74B32F1ECB6D}"/>
              </a:ext>
            </a:extLst>
          </p:cNvPr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7F65CE69-2B93-0331-5140-4A5128CF0532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8AAD05-12A8-32CF-E956-0456212DE35F}"/>
              </a:ext>
            </a:extLst>
          </p:cNvPr>
          <p:cNvSpPr txBox="1"/>
          <p:nvPr/>
        </p:nvSpPr>
        <p:spPr>
          <a:xfrm>
            <a:off x="812588" y="1036200"/>
            <a:ext cx="643451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Huub was an important supporter of CORC® cable testing at 20 T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He used his NHMFL funds to setup the test facility for CORC® cables at 20 T in Cell 4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He made Patrick Noyes and George Miller available for technical support for each of the test campaigns 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2F909E4-3A02-6514-6887-49A72F317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9653" y="1089702"/>
            <a:ext cx="4387208" cy="24678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DD961C-93FB-7EC9-2E39-1E04FF001856}"/>
              </a:ext>
            </a:extLst>
          </p:cNvPr>
          <p:cNvSpPr txBox="1"/>
          <p:nvPr/>
        </p:nvSpPr>
        <p:spPr>
          <a:xfrm>
            <a:off x="812588" y="2765030"/>
            <a:ext cx="665825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Huub supported the development of CORC® cable terminations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He arranged for Gerard </a:t>
            </a:r>
            <a:r>
              <a:rPr lang="en-US" altLang="ja-JP" sz="1800" dirty="0" err="1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Willering</a:t>
            </a: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to </a:t>
            </a:r>
            <a:r>
              <a:rPr lang="en-US" altLang="ja-JP" sz="180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support early </a:t>
            </a: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work in understanding the effect of terminations on current distribution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He made available the “Joint Test Facility” transferred from ORNL to the NHMFL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EDD23C-E259-A33E-5A66-53F9DE1EADA7}"/>
              </a:ext>
            </a:extLst>
          </p:cNvPr>
          <p:cNvSpPr txBox="1"/>
          <p:nvPr/>
        </p:nvSpPr>
        <p:spPr>
          <a:xfrm>
            <a:off x="812588" y="4492151"/>
            <a:ext cx="713476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Huub played a vital role in developing CORC® insert solenoids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He made us understand the importance of interlayer support between the CORC® windings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He was vocal about the importance of developing high-field CORC® solenoids within the NHMFL</a:t>
            </a:r>
          </a:p>
        </p:txBody>
      </p:sp>
      <p:pic>
        <p:nvPicPr>
          <p:cNvPr id="17" name="Picture 16" descr="Close-up of a metal cylinder with blue paint&#10;&#10;AI-generated content may be incorrect.">
            <a:extLst>
              <a:ext uri="{FF2B5EF4-FFF2-40B4-BE49-F238E27FC236}">
                <a16:creationId xmlns:a16="http://schemas.microsoft.com/office/drawing/2014/main" id="{7F194BA8-4E9B-A5E0-8FE5-D07B22856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1593" y="3948301"/>
            <a:ext cx="2329281" cy="2347694"/>
          </a:xfrm>
          <a:prstGeom prst="rect">
            <a:avLst/>
          </a:prstGeom>
        </p:spPr>
      </p:pic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BE14E082-41BF-DE13-EC74-36E1C71512FF}"/>
              </a:ext>
            </a:extLst>
          </p:cNvPr>
          <p:cNvCxnSpPr>
            <a:cxnSpLocks/>
          </p:cNvCxnSpPr>
          <p:nvPr/>
        </p:nvCxnSpPr>
        <p:spPr>
          <a:xfrm flipV="1">
            <a:off x="6690538" y="5051467"/>
            <a:ext cx="1391055" cy="186255"/>
          </a:xfrm>
          <a:prstGeom prst="curvedConnector3">
            <a:avLst/>
          </a:prstGeom>
          <a:ln cmpd="sng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171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5539A-F919-79A6-C203-5C152DEE5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333137A-5395-7072-22FD-3508CCCC8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25146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Development of accelerator magnets based CORC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®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 wires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1C3C44-679C-2B23-2D5C-AF6D16DFAF6C}"/>
              </a:ext>
            </a:extLst>
          </p:cNvPr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EF06E632-A5FE-73B7-5D94-0F6492277428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74E0755A-A16E-4FCA-1DA3-228F997DAF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6172231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culogo">
            <a:extLst>
              <a:ext uri="{FF2B5EF4-FFF2-40B4-BE49-F238E27FC236}">
                <a16:creationId xmlns:a16="http://schemas.microsoft.com/office/drawing/2014/main" id="{AFD135E1-3C18-BF18-903B-3352A1667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022" y="6160893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7" descr="LBNL_small_logo.psd">
            <a:extLst>
              <a:ext uri="{FF2B5EF4-FFF2-40B4-BE49-F238E27FC236}">
                <a16:creationId xmlns:a16="http://schemas.microsoft.com/office/drawing/2014/main" id="{828DF62C-5614-848F-16D1-FFA7BF6BAE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118" y="6158783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National MagLab logo">
            <a:extLst>
              <a:ext uri="{FF2B5EF4-FFF2-40B4-BE49-F238E27FC236}">
                <a16:creationId xmlns:a16="http://schemas.microsoft.com/office/drawing/2014/main" id="{4FB89885-C4AE-4FED-0994-D05B24FFC4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716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860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Canted-cosine-theta dipole magnet development based on CORC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®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 wires</a:t>
            </a: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71C16F91-1471-B141-8438-48E567ACB1C1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5D2775A0-37F1-FDCF-A2FC-1DC0826382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6172231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6">
            <a:extLst>
              <a:ext uri="{FF2B5EF4-FFF2-40B4-BE49-F238E27FC236}">
                <a16:creationId xmlns:a16="http://schemas.microsoft.com/office/drawing/2014/main" id="{B5D8DB7E-C778-3AF0-3C65-C935CB688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4047" y="914399"/>
            <a:ext cx="776072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Development of low-inductance 20 T dipole CCT magnet by</a:t>
            </a:r>
          </a:p>
          <a:p>
            <a:pPr marL="285750" marR="0" lvl="0" indent="-28575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Developing and demonstrating the CORC®-based CCT magnet technology</a:t>
            </a:r>
          </a:p>
          <a:p>
            <a:pPr marL="285750" marR="0" lvl="0" indent="-28575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Improve the in-field and bending performance of CORC® wires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541F968-C563-192A-0A1C-1D2F80866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683" y="2085954"/>
            <a:ext cx="48190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2017: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 Demonstration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 of 1.2 T (CCT-C1)</a:t>
            </a:r>
          </a:p>
          <a:p>
            <a:pPr marL="285750" marR="0" lvl="0" indent="-28575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2-Layer coil, 40 turns per layer</a:t>
            </a:r>
          </a:p>
          <a:p>
            <a:pPr marL="285750" marR="0" lvl="0" indent="-28575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Low-</a:t>
            </a:r>
            <a:r>
              <a:rPr kumimoji="0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J</a:t>
            </a:r>
            <a:r>
              <a:rPr kumimoji="0" lang="en-US" altLang="ja-JP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e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, 16-tape CORC® wire</a:t>
            </a:r>
          </a:p>
          <a:p>
            <a:pPr marL="285750" marR="0" lvl="0" indent="-28575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Generated 1.2 T at 4.5 kA</a:t>
            </a:r>
          </a:p>
        </p:txBody>
      </p:sp>
      <p:pic>
        <p:nvPicPr>
          <p:cNvPr id="5" name="Picture 4" descr="CCT-C1b.jpg">
            <a:extLst>
              <a:ext uri="{FF2B5EF4-FFF2-40B4-BE49-F238E27FC236}">
                <a16:creationId xmlns:a16="http://schemas.microsoft.com/office/drawing/2014/main" id="{5B33140C-E501-57F3-468C-74EC6C568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78" y="3402429"/>
            <a:ext cx="5504661" cy="137787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2EDD5B1-1ECA-A715-E4A5-33C11406D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4411" y="2085954"/>
            <a:ext cx="580892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2020: Demonstration of 2.9 T (CCT-C2)</a:t>
            </a:r>
          </a:p>
          <a:p>
            <a:pPr marL="285750" marR="0" lvl="0" indent="-28575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4-Layer coil, 40 turns per layer </a:t>
            </a:r>
          </a:p>
          <a:p>
            <a:pPr marL="285750" marR="0" lvl="0" indent="-28575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M</a:t>
            </a:r>
            <a:r>
              <a:rPr kumimoji="0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edium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-</a:t>
            </a:r>
            <a:r>
              <a:rPr kumimoji="0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J</a:t>
            </a:r>
            <a:r>
              <a:rPr kumimoji="0" lang="en-US" altLang="ja-JP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e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, 30-tape CORC® wire </a:t>
            </a:r>
          </a:p>
          <a:p>
            <a:pPr marL="285750" marR="0" lvl="0" indent="-28575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Generated 2.9 T at 6.5 kA</a:t>
            </a:r>
          </a:p>
        </p:txBody>
      </p:sp>
      <p:pic>
        <p:nvPicPr>
          <p:cNvPr id="10" name="Picture 4" descr="https://lh3.googleusercontent.com/fTXh9T_vRMtbPH32PPdD4hkckaNazGPGfbgKXqV0xk6ee0jdtyN3bodqqZYN8tIyijqy9kNuejSTVfljdRPA_yBW1a56sYOpiSCbdB-nNqDF9WvxXNRHz8IGkEF0am4C4bIQ_psxDReYqrMsASpdfyjJsl39962kB_2lInr_9h1euO6oXPiWsM5c4vxwfsc2edyI3GqDVmb7K1-FIZsPJHkrL5NIB2zsiPZmIVPuXLeuu5upuy-8wurZ6d-Mcs8Tut2HxV8zFPMcNpwOW3BzD2f3fDbVO4PTG79hytyD6mJcL1ZxOkYKiw_rp3QLwhLBVuKBz_Q025p37UoprRS7yAvuY3F4vMPwHE7Vi5uOj3Y_KGZfH9uxQO09mbesKbijo-nMzPOFJ01DOXAx5aONigsKpsYoTNGIjdwFFRFRsdtMR1gHQeqTffB97AzOosogG8O2tkPzMx8BIbs6TuOJ2d95w6rrtbSCAQ7ZdVAT_5uid3cfuF07ZuChXceZkGodZniJiZ8UGxVZhOi7nZ3C0cF1DMlfZf1Hv77pldsLYxrKh5zkWXeIlAL6fO-wRlL_OZDjdGZ1vcnvDpUJKrBkITav8ltFnf_ePdmkpvlLqFNhHDLX7p2TgSclwsvDmUJgNR2e5DQSmGF7ZXgqng40pkhx5sl1LtpPVu7_sddSB8Do-9qCMA6lQNhhrO4TKXl66IxIPVhX0LJlAsCT455go-nGNQ=w1122-h842-no">
            <a:extLst>
              <a:ext uri="{FF2B5EF4-FFF2-40B4-BE49-F238E27FC236}">
                <a16:creationId xmlns:a16="http://schemas.microsoft.com/office/drawing/2014/main" id="{C3786F28-9112-6C74-001E-28CDE0AA3F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36734" y="3402429"/>
            <a:ext cx="5766598" cy="137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E88F25F-549C-DB29-0AC5-77A754A32EEF}"/>
              </a:ext>
            </a:extLst>
          </p:cNvPr>
          <p:cNvSpPr txBox="1"/>
          <p:nvPr/>
        </p:nvSpPr>
        <p:spPr>
          <a:xfrm>
            <a:off x="10609096" y="4738742"/>
            <a:ext cx="15176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4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CORC® CCT-C2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3A1AAF-A9BE-077A-2B62-6B7DB38599C4}"/>
              </a:ext>
            </a:extLst>
          </p:cNvPr>
          <p:cNvSpPr txBox="1"/>
          <p:nvPr/>
        </p:nvSpPr>
        <p:spPr>
          <a:xfrm>
            <a:off x="4484854" y="4780300"/>
            <a:ext cx="15176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4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CORC® CCT-C1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6A25F3D-3E74-40E8-2492-94C20A63AC19}"/>
              </a:ext>
            </a:extLst>
          </p:cNvPr>
          <p:cNvSpPr txBox="1"/>
          <p:nvPr/>
        </p:nvSpPr>
        <p:spPr>
          <a:xfrm>
            <a:off x="1084272" y="5131024"/>
            <a:ext cx="430845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6094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1.2-T canted cos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θ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dipole magnet using high-temperature superconducting CORC® wires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X. Wang, et al.,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Supercond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Sci. Technol.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32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075002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(2019)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B77252B-AFD2-7433-42E9-EDAC2DE2DC5E}"/>
              </a:ext>
            </a:extLst>
          </p:cNvPr>
          <p:cNvSpPr txBox="1"/>
          <p:nvPr/>
        </p:nvSpPr>
        <p:spPr>
          <a:xfrm>
            <a:off x="6434247" y="5133093"/>
            <a:ext cx="517157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6094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Development and performance of a 2.9 Tesla dipole magnet using high-temperature superconducting CORC® wires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X. Wang, et al.,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Supercond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Sci. Technol.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34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015012 (2021)</a:t>
            </a:r>
          </a:p>
        </p:txBody>
      </p:sp>
      <p:pic>
        <p:nvPicPr>
          <p:cNvPr id="12" name="Picture 13" descr="culogo">
            <a:extLst>
              <a:ext uri="{FF2B5EF4-FFF2-40B4-BE49-F238E27FC236}">
                <a16:creationId xmlns:a16="http://schemas.microsoft.com/office/drawing/2014/main" id="{F51B4B66-8B0A-3342-B2E5-3D499B51C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022" y="6160893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" name="Picture 7" descr="LBNL_small_logo.psd">
            <a:extLst>
              <a:ext uri="{FF2B5EF4-FFF2-40B4-BE49-F238E27FC236}">
                <a16:creationId xmlns:a16="http://schemas.microsoft.com/office/drawing/2014/main" id="{D60E05AE-95C8-4B25-D01E-07F60023F23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118" y="6158783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 descr="National MagLab logo">
            <a:extLst>
              <a:ext uri="{FF2B5EF4-FFF2-40B4-BE49-F238E27FC236}">
                <a16:creationId xmlns:a16="http://schemas.microsoft.com/office/drawing/2014/main" id="{54FBDC4B-31D3-3D83-3ADC-02A13991D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716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63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22" grpId="0"/>
      <p:bldP spid="24" grpId="0"/>
      <p:bldP spid="29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Tahoma" charset="0"/>
                <a:ea typeface="+mn-ea"/>
                <a:cs typeface="Arial" charset="0"/>
              </a:rPr>
              <a:t>Development for magnet CCT-C3 with 5 T dipole field</a:t>
            </a: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71C16F91-1471-B141-8438-48E567ACB1C1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" name="Picture 7" descr="Logo met tekst.jpg">
            <a:extLst>
              <a:ext uri="{FF2B5EF4-FFF2-40B4-BE49-F238E27FC236}">
                <a16:creationId xmlns:a16="http://schemas.microsoft.com/office/drawing/2014/main" id="{5D2775A0-37F1-FDCF-A2FC-1DC0826382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6172231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6">
            <a:extLst>
              <a:ext uri="{FF2B5EF4-FFF2-40B4-BE49-F238E27FC236}">
                <a16:creationId xmlns:a16="http://schemas.microsoft.com/office/drawing/2014/main" id="{B5D8DB7E-C778-3AF0-3C65-C935CB688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213" y="956548"/>
            <a:ext cx="947129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How to reach 5 T in CCT-C3?</a:t>
            </a:r>
          </a:p>
          <a:p>
            <a:pPr marL="285750" marR="0" lvl="0" indent="-28575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Magnet containing 6 layers with 40 turns each, requiring 145 meters of CORC® wire</a:t>
            </a:r>
          </a:p>
          <a:p>
            <a:pPr marL="285750" marR="0" lvl="0" indent="-28575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altLang="ja-JP" sz="1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Maintaining the same 30 mm bending radius at poles as CCT-C2</a:t>
            </a:r>
          </a:p>
          <a:p>
            <a:pPr marL="285750" marR="0" lvl="0" indent="-28575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Develop high-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J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 CORC® wire from 30 tapes using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SuperPower’s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 ”HM” formulation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2D1040D-143E-B046-0FF7-F92BC74CF6D7}"/>
              </a:ext>
            </a:extLst>
          </p:cNvPr>
          <p:cNvSpPr/>
          <p:nvPr/>
        </p:nvSpPr>
        <p:spPr>
          <a:xfrm>
            <a:off x="865432" y="2329087"/>
            <a:ext cx="44896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4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Performance of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SuperPower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SCS2030-AP tape 2016 - 2020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News Gothic MT"/>
              <a:ea typeface="+mn-ea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52A2A5E-33B2-4ED4-ED75-94A9DB37B8C2}"/>
              </a:ext>
            </a:extLst>
          </p:cNvPr>
          <p:cNvGrpSpPr/>
          <p:nvPr/>
        </p:nvGrpSpPr>
        <p:grpSpPr>
          <a:xfrm>
            <a:off x="237487" y="2564272"/>
            <a:ext cx="5392590" cy="2893585"/>
            <a:chOff x="237487" y="2445008"/>
            <a:chExt cx="5392590" cy="2893585"/>
          </a:xfrm>
        </p:grpSpPr>
        <p:pic>
          <p:nvPicPr>
            <p:cNvPr id="14" name="Picture 13" descr="Chart&#10;&#10;Description automatically generated">
              <a:extLst>
                <a:ext uri="{FF2B5EF4-FFF2-40B4-BE49-F238E27FC236}">
                  <a16:creationId xmlns:a16="http://schemas.microsoft.com/office/drawing/2014/main" id="{80B72B7F-D52C-4323-E86F-7CA68DF56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7487" y="2445008"/>
              <a:ext cx="5392590" cy="2893585"/>
            </a:xfrm>
            <a:prstGeom prst="rect">
              <a:avLst/>
            </a:prstGeom>
          </p:spPr>
        </p:pic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64F6AD0-2D60-4B74-7891-A75A44C125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7259" y="2512557"/>
              <a:ext cx="0" cy="2044086"/>
            </a:xfrm>
            <a:prstGeom prst="line">
              <a:avLst/>
            </a:prstGeom>
            <a:ln w="19050" cmpd="sng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075FE00-6632-D5A2-ED10-B48B58818428}"/>
                </a:ext>
              </a:extLst>
            </p:cNvPr>
            <p:cNvCxnSpPr>
              <a:cxnSpLocks/>
            </p:cNvCxnSpPr>
            <p:nvPr/>
          </p:nvCxnSpPr>
          <p:spPr>
            <a:xfrm>
              <a:off x="865432" y="3141372"/>
              <a:ext cx="3521514" cy="0"/>
            </a:xfrm>
            <a:prstGeom prst="line">
              <a:avLst/>
            </a:prstGeom>
            <a:ln w="19050" cmpd="sng"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FBB50D8F-9F19-07E6-0284-8F9EF0C3E0F6}"/>
              </a:ext>
            </a:extLst>
          </p:cNvPr>
          <p:cNvSpPr/>
          <p:nvPr/>
        </p:nvSpPr>
        <p:spPr>
          <a:xfrm>
            <a:off x="6335051" y="2308767"/>
            <a:ext cx="45553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4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Performance of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SuperPower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SCS2030-HM tape 2021 - 2022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News Gothic MT"/>
              <a:ea typeface="+mn-ea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D285508-C433-8B51-8ACF-695BC4D356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02"/>
          <a:stretch/>
        </p:blipFill>
        <p:spPr>
          <a:xfrm>
            <a:off x="5690739" y="2567858"/>
            <a:ext cx="6235871" cy="2893585"/>
          </a:xfrm>
          <a:prstGeom prst="rect">
            <a:avLst/>
          </a:prstGeom>
        </p:spPr>
      </p:pic>
      <p:pic>
        <p:nvPicPr>
          <p:cNvPr id="6" name="Picture 13" descr="culogo">
            <a:extLst>
              <a:ext uri="{FF2B5EF4-FFF2-40B4-BE49-F238E27FC236}">
                <a16:creationId xmlns:a16="http://schemas.microsoft.com/office/drawing/2014/main" id="{DA3AF43D-FC76-D783-681F-74BADE685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022" y="6160893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7" descr="LBNL_small_logo.psd">
            <a:extLst>
              <a:ext uri="{FF2B5EF4-FFF2-40B4-BE49-F238E27FC236}">
                <a16:creationId xmlns:a16="http://schemas.microsoft.com/office/drawing/2014/main" id="{FB594690-A898-C632-51BF-1935216B0C2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118" y="6158783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National MagLab logo">
            <a:extLst>
              <a:ext uri="{FF2B5EF4-FFF2-40B4-BE49-F238E27FC236}">
                <a16:creationId xmlns:a16="http://schemas.microsoft.com/office/drawing/2014/main" id="{0728F60B-59AA-3D54-383C-362E1FF12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716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058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" y="-76200"/>
            <a:ext cx="12188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799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Improvement of CORC</a:t>
            </a:r>
            <a:r>
              <a:rPr lang="en-US" sz="2799" baseline="30000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®</a:t>
            </a:r>
            <a:r>
              <a:rPr lang="en-US" sz="2799" dirty="0">
                <a:solidFill>
                  <a:srgbClr val="CE47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cs typeface="Arial" charset="0"/>
              </a:rPr>
              <a:t> wire bending flexibility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CE473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Tahoma" charset="0"/>
              <a:ea typeface="+mn-ea"/>
              <a:cs typeface="Arial" charset="0"/>
            </a:endParaRP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812588" y="721965"/>
            <a:ext cx="10648293" cy="76200"/>
            <a:chOff x="415" y="552"/>
            <a:chExt cx="5032" cy="48"/>
          </a:xfrm>
        </p:grpSpPr>
        <p:sp>
          <p:nvSpPr>
            <p:cNvPr id="25" name="Line 4"/>
            <p:cNvSpPr>
              <a:spLocks noChangeShapeType="1"/>
            </p:cNvSpPr>
            <p:nvPr/>
          </p:nvSpPr>
          <p:spPr bwMode="auto">
            <a:xfrm>
              <a:off x="415" y="552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415" y="600"/>
              <a:ext cx="50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+mn-ea"/>
                <a:cs typeface="Arial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1624528" y="59266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71C16F91-1471-B141-8438-48E567ACB1C1}"/>
              </a:ext>
            </a:extLst>
          </p:cNvPr>
          <p:cNvSpPr txBox="1">
            <a:spLocks/>
          </p:cNvSpPr>
          <p:nvPr/>
        </p:nvSpPr>
        <p:spPr bwMode="auto">
          <a:xfrm>
            <a:off x="5690739" y="6492887"/>
            <a:ext cx="609441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493" rtl="0" eaLnBrk="1" latinLnBrk="0" hangingPunct="1">
              <a:spcBef>
                <a:spcPts val="20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1pPr>
            <a:lvl2pPr marL="742950" indent="-28575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2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0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609493" rtl="0" eaLnBrk="1" latinLnBrk="0" hangingPunct="1">
              <a:spcBef>
                <a:spcPts val="600"/>
              </a:spcBef>
              <a:buClr>
                <a:srgbClr val="215D7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609493" rtl="0" eaLnBrk="1" latinLnBrk="0" hangingPunct="1">
              <a:spcBef>
                <a:spcPts val="600"/>
              </a:spcBef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609493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panose="05020102010507070707" pitchFamily="18" charset="2"/>
              <a:buChar char=""/>
              <a:defRPr sz="2400" kern="1200">
                <a:solidFill>
                  <a:srgbClr val="595959"/>
                </a:solidFill>
                <a:latin typeface="News Gothic MT" pitchFamily="-8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r" defTabSz="60949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FD4042-9A12-4D61-84E5-774A26C3F96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60949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4" name="Picture 7" descr="Logo met tekst.jpg">
            <a:extLst>
              <a:ext uri="{FF2B5EF4-FFF2-40B4-BE49-F238E27FC236}">
                <a16:creationId xmlns:a16="http://schemas.microsoft.com/office/drawing/2014/main" id="{62CA7036-4A10-DF78-C135-DDAC1C439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6182063"/>
            <a:ext cx="3162300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BF7C7C2-589F-C4D2-EA87-FB1BDCD6B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135" y="896528"/>
            <a:ext cx="9342092" cy="922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0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9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Improve bending flexibility of standard 30-tape CORC® wire</a:t>
            </a:r>
            <a:endParaRPr lang="en-US" sz="800" b="1" dirty="0">
              <a:solidFill>
                <a:srgbClr val="0000FF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Reduce bending degradation for 30 mm bending radius from 20 – 30 % as seen in CCT-C2</a:t>
            </a:r>
          </a:p>
          <a:p>
            <a:pPr marL="342797" indent="-342797" defTabSz="4570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99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Allow future CCT magnets to be based on 20 mm bending radius</a:t>
            </a:r>
          </a:p>
        </p:txBody>
      </p:sp>
      <p:pic>
        <p:nvPicPr>
          <p:cNvPr id="6" name="Picture 13" descr="culogo">
            <a:extLst>
              <a:ext uri="{FF2B5EF4-FFF2-40B4-BE49-F238E27FC236}">
                <a16:creationId xmlns:a16="http://schemas.microsoft.com/office/drawing/2014/main" id="{F3F22474-7BBF-4B01-38D6-6A0925356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022" y="6160893"/>
            <a:ext cx="695601" cy="614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7" descr="LBNL_small_logo.psd">
            <a:extLst>
              <a:ext uri="{FF2B5EF4-FFF2-40B4-BE49-F238E27FC236}">
                <a16:creationId xmlns:a16="http://schemas.microsoft.com/office/drawing/2014/main" id="{641955BA-D1C1-AE7A-3836-59AEA9633A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118" y="6158783"/>
            <a:ext cx="810924" cy="6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National MagLab logo">
            <a:extLst>
              <a:ext uri="{FF2B5EF4-FFF2-40B4-BE49-F238E27FC236}">
                <a16:creationId xmlns:a16="http://schemas.microsoft.com/office/drawing/2014/main" id="{64C22B65-3B03-7210-7C1E-D1ED40ADD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716" y="6229920"/>
            <a:ext cx="1567422" cy="5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CF0D6C1-AA27-91C1-79A7-D2EE3929A86B}"/>
              </a:ext>
            </a:extLst>
          </p:cNvPr>
          <p:cNvSpPr txBox="1"/>
          <p:nvPr/>
        </p:nvSpPr>
        <p:spPr>
          <a:xfrm>
            <a:off x="3869439" y="6055997"/>
            <a:ext cx="45987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/>
            <a:r>
              <a:rPr lang="en-US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Calibri" panose="020F0502020204030204" pitchFamily="34" charset="0"/>
              </a:rPr>
              <a:t>Danko van der Laan, Jeremy Weiss, Kyle Radcliff and Dmytro </a:t>
            </a:r>
            <a:r>
              <a:rPr lang="en-US" sz="1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Calibri" panose="020F0502020204030204" pitchFamily="34" charset="0"/>
              </a:rPr>
              <a:t>Abraimov</a:t>
            </a:r>
            <a:r>
              <a:rPr lang="en-US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Calibri" panose="020F0502020204030204" pitchFamily="34" charset="0"/>
              </a:rPr>
              <a:t>, </a:t>
            </a:r>
            <a:r>
              <a:rPr lang="en-US" sz="14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US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Sci. Technol.</a:t>
            </a: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115007 (2024)</a:t>
            </a:r>
            <a:endParaRPr lang="en-US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1CF6849-EA3D-6CA4-8A69-7D18E0C1C13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98" y="3132466"/>
            <a:ext cx="3472699" cy="24805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B5B7ADD-14CA-EF18-0645-6093823A4661}"/>
              </a:ext>
            </a:extLst>
          </p:cNvPr>
          <p:cNvSpPr txBox="1"/>
          <p:nvPr/>
        </p:nvSpPr>
        <p:spPr>
          <a:xfrm>
            <a:off x="407020" y="1981800"/>
            <a:ext cx="418579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CCT-C2 (AP based) CORC® wire </a:t>
            </a:r>
            <a:endParaRPr lang="en-US" sz="1600" b="1" dirty="0">
              <a:latin typeface="Calibri" charset="0"/>
              <a:ea typeface="MS PGothic" charset="0"/>
              <a:cs typeface="Calibri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ea typeface="MS PGothic" charset="0"/>
                <a:cs typeface="Calibri" charset="0"/>
              </a:rPr>
              <a:t>70 – 80 % </a:t>
            </a:r>
            <a:r>
              <a:rPr lang="en-US" sz="1600" i="1" dirty="0">
                <a:latin typeface="Calibri" charset="0"/>
                <a:ea typeface="MS PGothic" charset="0"/>
                <a:cs typeface="Calibri" charset="0"/>
              </a:rPr>
              <a:t>I</a:t>
            </a:r>
            <a:r>
              <a:rPr lang="en-US" sz="1600" baseline="-25000" dirty="0">
                <a:latin typeface="Calibri" charset="0"/>
                <a:ea typeface="MS PGothic" charset="0"/>
                <a:cs typeface="Calibri" charset="0"/>
              </a:rPr>
              <a:t>c</a:t>
            </a:r>
            <a:r>
              <a:rPr lang="en-US" sz="1600" dirty="0">
                <a:latin typeface="Calibri" charset="0"/>
                <a:ea typeface="MS PGothic" charset="0"/>
                <a:cs typeface="Calibri" charset="0"/>
              </a:rPr>
              <a:t> retention at 30 mm radius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9181073-0D1C-9504-C082-4C6A6ED903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35688" y="3006854"/>
            <a:ext cx="3649543" cy="260611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B70DC8D-2CA9-8A56-52B2-01D1C4690E28}"/>
              </a:ext>
            </a:extLst>
          </p:cNvPr>
          <p:cNvSpPr txBox="1"/>
          <p:nvPr/>
        </p:nvSpPr>
        <p:spPr>
          <a:xfrm>
            <a:off x="8339433" y="1900697"/>
            <a:ext cx="377319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CORC® wire (Shanghai Superconductor)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ea typeface="MS PGothic" charset="0"/>
                <a:cs typeface="Calibri" charset="0"/>
              </a:rPr>
              <a:t>~100 % </a:t>
            </a:r>
            <a:r>
              <a:rPr lang="en-US" sz="1600" i="1" dirty="0" err="1">
                <a:latin typeface="Calibri" charset="0"/>
                <a:ea typeface="MS PGothic" charset="0"/>
                <a:cs typeface="Calibri" charset="0"/>
              </a:rPr>
              <a:t>I</a:t>
            </a:r>
            <a:r>
              <a:rPr lang="en-US" sz="1600" baseline="-25000" dirty="0" err="1">
                <a:latin typeface="Calibri" charset="0"/>
                <a:ea typeface="MS PGothic" charset="0"/>
                <a:cs typeface="Calibri" charset="0"/>
              </a:rPr>
              <a:t>c</a:t>
            </a:r>
            <a:r>
              <a:rPr lang="en-US" sz="1600" dirty="0">
                <a:latin typeface="Calibri" charset="0"/>
                <a:ea typeface="MS PGothic" charset="0"/>
                <a:cs typeface="Calibri" charset="0"/>
              </a:rPr>
              <a:t> retention at 30 mm radius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ea typeface="MS PGothic" charset="0"/>
                <a:cs typeface="Calibri" charset="0"/>
              </a:rPr>
              <a:t>97 % </a:t>
            </a:r>
            <a:r>
              <a:rPr lang="en-US" sz="1600" i="1" dirty="0" err="1">
                <a:latin typeface="Calibri" charset="0"/>
                <a:ea typeface="MS PGothic" charset="0"/>
                <a:cs typeface="Calibri" charset="0"/>
              </a:rPr>
              <a:t>I</a:t>
            </a:r>
            <a:r>
              <a:rPr lang="en-US" sz="1600" baseline="-25000" dirty="0" err="1">
                <a:latin typeface="Calibri" charset="0"/>
                <a:ea typeface="MS PGothic" charset="0"/>
                <a:cs typeface="Calibri" charset="0"/>
              </a:rPr>
              <a:t>c</a:t>
            </a:r>
            <a:r>
              <a:rPr lang="en-US" sz="1600" dirty="0">
                <a:latin typeface="Calibri" charset="0"/>
                <a:ea typeface="MS PGothic" charset="0"/>
                <a:cs typeface="Calibri" charset="0"/>
              </a:rPr>
              <a:t> retention at 20 mm radius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ea typeface="MS PGothic" charset="0"/>
                <a:cs typeface="Calibri" charset="0"/>
              </a:rPr>
              <a:t>83.5 % </a:t>
            </a:r>
            <a:r>
              <a:rPr lang="en-US" sz="1600" i="1" dirty="0" err="1">
                <a:latin typeface="Calibri" charset="0"/>
                <a:ea typeface="MS PGothic" charset="0"/>
                <a:cs typeface="Calibri" charset="0"/>
              </a:rPr>
              <a:t>I</a:t>
            </a:r>
            <a:r>
              <a:rPr lang="en-US" sz="1600" baseline="-25000" dirty="0" err="1">
                <a:latin typeface="Calibri" charset="0"/>
                <a:ea typeface="MS PGothic" charset="0"/>
                <a:cs typeface="Calibri" charset="0"/>
              </a:rPr>
              <a:t>c</a:t>
            </a:r>
            <a:r>
              <a:rPr lang="en-US" sz="1600" dirty="0">
                <a:latin typeface="Calibri" charset="0"/>
                <a:ea typeface="MS PGothic" charset="0"/>
                <a:cs typeface="Calibri" charset="0"/>
              </a:rPr>
              <a:t> retention at 15 mm radius</a:t>
            </a:r>
          </a:p>
        </p:txBody>
      </p:sp>
      <p:sp>
        <p:nvSpPr>
          <p:cNvPr id="29" name="Right Arrow 28">
            <a:extLst>
              <a:ext uri="{FF2B5EF4-FFF2-40B4-BE49-F238E27FC236}">
                <a16:creationId xmlns:a16="http://schemas.microsoft.com/office/drawing/2014/main" id="{74F89A49-2743-5498-DEC5-410C0163C218}"/>
              </a:ext>
            </a:extLst>
          </p:cNvPr>
          <p:cNvSpPr/>
          <p:nvPr/>
        </p:nvSpPr>
        <p:spPr>
          <a:xfrm>
            <a:off x="3497625" y="2757123"/>
            <a:ext cx="561860" cy="205950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1A2696D-83A0-CA10-3488-369866687E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92815" y="2977915"/>
            <a:ext cx="3688907" cy="263505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F70A14B-22E0-6141-284B-BD34131CFB29}"/>
              </a:ext>
            </a:extLst>
          </p:cNvPr>
          <p:cNvSpPr txBox="1"/>
          <p:nvPr/>
        </p:nvSpPr>
        <p:spPr>
          <a:xfrm>
            <a:off x="4538848" y="1903889"/>
            <a:ext cx="37731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CORC® wire (</a:t>
            </a:r>
            <a:r>
              <a:rPr lang="en-US" sz="1600" b="1" dirty="0" err="1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SuperPower</a:t>
            </a:r>
            <a:r>
              <a:rPr lang="en-US" sz="1600" b="1" dirty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 HM)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ea typeface="MS PGothic" charset="0"/>
                <a:cs typeface="Calibri" charset="0"/>
              </a:rPr>
              <a:t>91.8 % </a:t>
            </a:r>
            <a:r>
              <a:rPr lang="en-US" sz="1600" i="1" dirty="0" err="1">
                <a:latin typeface="Calibri" charset="0"/>
                <a:ea typeface="MS PGothic" charset="0"/>
                <a:cs typeface="Calibri" charset="0"/>
              </a:rPr>
              <a:t>I</a:t>
            </a:r>
            <a:r>
              <a:rPr lang="en-US" sz="1600" baseline="-25000" dirty="0" err="1">
                <a:latin typeface="Calibri" charset="0"/>
                <a:ea typeface="MS PGothic" charset="0"/>
                <a:cs typeface="Calibri" charset="0"/>
              </a:rPr>
              <a:t>c</a:t>
            </a:r>
            <a:r>
              <a:rPr lang="en-US" sz="1600" dirty="0">
                <a:latin typeface="Calibri" charset="0"/>
                <a:ea typeface="MS PGothic" charset="0"/>
                <a:cs typeface="Calibri" charset="0"/>
              </a:rPr>
              <a:t> retention at 25 mm radius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ea typeface="MS PGothic" charset="0"/>
                <a:cs typeface="Calibri" charset="0"/>
              </a:rPr>
              <a:t>80.3 % </a:t>
            </a:r>
            <a:r>
              <a:rPr lang="en-US" sz="1600" i="1" dirty="0" err="1">
                <a:latin typeface="Calibri" charset="0"/>
                <a:ea typeface="MS PGothic" charset="0"/>
                <a:cs typeface="Calibri" charset="0"/>
              </a:rPr>
              <a:t>I</a:t>
            </a:r>
            <a:r>
              <a:rPr lang="en-US" sz="1600" baseline="-25000" dirty="0" err="1">
                <a:latin typeface="Calibri" charset="0"/>
                <a:ea typeface="MS PGothic" charset="0"/>
                <a:cs typeface="Calibri" charset="0"/>
              </a:rPr>
              <a:t>c</a:t>
            </a:r>
            <a:r>
              <a:rPr lang="en-US" sz="1600" dirty="0">
                <a:latin typeface="Calibri" charset="0"/>
                <a:ea typeface="MS PGothic" charset="0"/>
                <a:cs typeface="Calibri" charset="0"/>
              </a:rPr>
              <a:t> retention at 17.5 mm radius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A4293-06FE-F53E-4CDA-37204DF65D50}"/>
              </a:ext>
            </a:extLst>
          </p:cNvPr>
          <p:cNvSpPr txBox="1"/>
          <p:nvPr/>
        </p:nvSpPr>
        <p:spPr>
          <a:xfrm>
            <a:off x="576187" y="2684210"/>
            <a:ext cx="29499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charset="0"/>
                <a:ea typeface="MS PGothic" charset="0"/>
                <a:cs typeface="Calibri" charset="0"/>
              </a:rPr>
              <a:t>Extensive optimization followed</a:t>
            </a:r>
            <a:endParaRPr lang="en-US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40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8" grpId="0"/>
      <p:bldP spid="29" grpId="0" animBg="1"/>
      <p:bldP spid="31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97004</TotalTime>
  <Words>1766</Words>
  <Application>Microsoft Macintosh PowerPoint</Application>
  <PresentationFormat>Custom</PresentationFormat>
  <Paragraphs>308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</vt:lpstr>
      <vt:lpstr>Calibri</vt:lpstr>
      <vt:lpstr>Cambria Math</vt:lpstr>
      <vt:lpstr>Courier New</vt:lpstr>
      <vt:lpstr>Franklin Gothic Book</vt:lpstr>
      <vt:lpstr>News Gothic MT</vt:lpstr>
      <vt:lpstr>Symbol</vt:lpstr>
      <vt:lpstr>Tahoma</vt:lpstr>
      <vt:lpstr>Wingdings 2</vt:lpstr>
      <vt:lpstr>Breeze</vt:lpstr>
      <vt:lpstr>1_Breeze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Advanced Conductor Technologies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Danko van der Laan</dc:creator>
  <cp:lastModifiedBy>Daniel C Van Der Laan</cp:lastModifiedBy>
  <cp:revision>914</cp:revision>
  <dcterms:created xsi:type="dcterms:W3CDTF">2013-05-05T16:55:21Z</dcterms:created>
  <dcterms:modified xsi:type="dcterms:W3CDTF">2025-07-04T13:59:27Z</dcterms:modified>
</cp:coreProperties>
</file>