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688" r:id="rId3"/>
    <p:sldId id="702" r:id="rId4"/>
    <p:sldId id="704" r:id="rId5"/>
    <p:sldId id="705" r:id="rId6"/>
    <p:sldId id="692" r:id="rId7"/>
    <p:sldId id="713" r:id="rId8"/>
    <p:sldId id="715" r:id="rId9"/>
    <p:sldId id="697" r:id="rId10"/>
    <p:sldId id="711" r:id="rId11"/>
    <p:sldId id="695" r:id="rId12"/>
    <p:sldId id="700" r:id="rId13"/>
    <p:sldId id="684" r:id="rId14"/>
    <p:sldId id="706" r:id="rId15"/>
    <p:sldId id="707" r:id="rId16"/>
    <p:sldId id="708" r:id="rId17"/>
  </p:sldIdLst>
  <p:sldSz cx="12193588" cy="6858000"/>
  <p:notesSz cx="6858000" cy="9144000"/>
  <p:defaultTextStyle>
    <a:defPPr>
      <a:defRPr lang="it-IT"/>
    </a:defPPr>
    <a:lvl1pPr marL="0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1pPr>
    <a:lvl2pPr marL="614797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2pPr>
    <a:lvl3pPr marL="1229594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3pPr>
    <a:lvl4pPr marL="1844391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4pPr>
    <a:lvl5pPr marL="2459187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5pPr>
    <a:lvl6pPr marL="3073984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6pPr>
    <a:lvl7pPr marL="3688781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7pPr>
    <a:lvl8pPr marL="4303578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8pPr>
    <a:lvl9pPr marL="4918375" algn="l" defTabSz="614797" rtl="0" eaLnBrk="1" latinLnBrk="0" hangingPunct="1">
      <a:defRPr sz="24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65" userDrawn="1">
          <p15:clr>
            <a:srgbClr val="A4A3A4"/>
          </p15:clr>
        </p15:guide>
        <p15:guide id="2" pos="40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412EB"/>
    <a:srgbClr val="00FF00"/>
    <a:srgbClr val="1C3361"/>
    <a:srgbClr val="AA5B01"/>
    <a:srgbClr val="325BF5"/>
    <a:srgbClr val="F84CE1"/>
    <a:srgbClr val="DF0000"/>
    <a:srgbClr val="003A69"/>
    <a:srgbClr val="FAD13E"/>
    <a:srgbClr val="8E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4" autoAdjust="0"/>
    <p:restoredTop sz="95490" autoAdjust="0"/>
  </p:normalViewPr>
  <p:slideViewPr>
    <p:cSldViewPr snapToGrid="0" snapToObjects="1" showGuides="1">
      <p:cViewPr varScale="1">
        <p:scale>
          <a:sx n="106" d="100"/>
          <a:sy n="106" d="100"/>
        </p:scale>
        <p:origin x="600" y="176"/>
      </p:cViewPr>
      <p:guideLst>
        <p:guide orient="horz" pos="3965"/>
        <p:guide pos="40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10" d="100"/>
        <a:sy n="210" d="100"/>
      </p:scale>
      <p:origin x="0" y="78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328BB-3E7D-1545-8629-739FE7FE78CD}" type="datetimeFigureOut">
              <a:rPr lang="it-IT" smtClean="0"/>
              <a:pPr/>
              <a:t>29/06/25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8625A-8487-0243-9438-3D7ABEA720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6677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52F6F-5890-184D-BFAC-2DB3B24676C1}" type="datetimeFigureOut">
              <a:rPr lang="it-IT" smtClean="0"/>
              <a:pPr/>
              <a:t>29/06/25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67DBE-D3BB-F74E-84C1-4CEDFE403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6745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1pPr>
    <a:lvl2pPr marL="614797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2pPr>
    <a:lvl3pPr marL="1229594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3pPr>
    <a:lvl4pPr marL="1844391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4pPr>
    <a:lvl5pPr marL="2459187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5pPr>
    <a:lvl6pPr marL="3073984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6pPr>
    <a:lvl7pPr marL="3688781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7pPr>
    <a:lvl8pPr marL="4303578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8pPr>
    <a:lvl9pPr marL="4918375" algn="l" defTabSz="614797" rtl="0" eaLnBrk="1" latinLnBrk="0" hangingPunct="1">
      <a:defRPr sz="161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94833-08D7-D764-F6A0-9D48AD96FE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2E4DDB1-0BC2-DB38-A12F-C66CEA6FE3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97DEE9D-98E1-7144-056F-0D42274024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CB9068B-45B5-A53A-7108-8425DB7187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2422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049A47-F242-356D-8B57-60DD41999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7C3F00C-7F4A-2E44-5B9F-542D43F1EE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FD280F7-7E4E-824F-19E0-4E816193CC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DFDAA0-F2FC-0DD5-2F67-C9C1B71F42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9036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48910-3B7F-D605-E8DF-5A63FED5F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E5EA588-6B96-BD5A-9A5D-670FB8D075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2CD77B0-52CF-944F-84D9-B8FE321260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10157E8-686F-F816-753B-8CB33A5813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388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F41FC-2388-2DB0-9307-6802681B8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B812C34-341F-08BC-0EDD-645BA126D2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BDDA101-B6A5-9C80-355A-84F877F28B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6192FF-F921-CB1A-BAE0-ABDE558397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9691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A7093-B2D9-D641-C233-06819E725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C4E38F6-0F8B-1F58-0E1B-E414317D83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6B0EBA3-A5D9-3338-1C53-05FF5B0FCD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77EEB74-F004-BE51-A448-C2467CAB26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5940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BF265-0C32-4A23-0319-231BEC7F4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A276CA2-9E43-7608-9AC9-801A2330B9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0CACA02-82A4-B94B-DD59-AC09E8721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0CD118-C11E-DA8D-7578-9E0B7B0DD4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7320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4D0CB-B78E-B100-C230-B8D6522A0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60FE90F-8497-483D-4269-59D1B08BBA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BD7FB2B-C7E9-8807-D37E-CB30423B3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0015BCC-D18D-3015-C62E-A4B9AC78D0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7468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45099C-F5F3-2B70-AF25-1ECBCB6FA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2214E34-D17B-01A5-8567-127AC2083E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2CD806C-3F69-94FD-2031-9575AD0699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68C3F1-843C-B736-28DD-DEFEB7E7FA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8184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BD10C-A8CB-21A4-6BC8-155FDCBEE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AD74CC1-6963-4350-3FD4-8517035A83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0225EDA-2B25-2E9B-E8E9-B55E496157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C6B874-4F3B-880C-EFA1-936249EED1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8463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E9EE6F-7344-3465-F1D8-8CC20C0B2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33F2FFC-DF5C-CAC4-427F-29582242C2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10F080E-2C97-2640-FA9C-3CAA028985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8CC3BE-E251-CD74-8203-2232C6928E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52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A74C8-890F-BA36-11A8-F6AEA67B4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1071CA5-6DED-B91C-25CD-27F546DAF5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17465DE-9328-1266-9EF0-1606D65EB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57EB0DC-11C7-6915-A785-8FA084C9BE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8570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D6CFA-C450-BA56-37E1-7D1352774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B659642-A91F-0FA6-5A97-743A6DBBDB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263E692-C4D2-C89F-3676-82280A6EB8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C9A9683-6291-C6A5-5450-8DD0AFA6A0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5609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DDC5B-05A2-9384-8E0A-BAFE4CE86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A113916-2085-160E-4622-F6A677CEB1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CE2E61F-16EE-51A1-7072-4291F77EF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F6CA88-7EFD-9C3D-E38D-CE4F84C7A9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67DBE-D3BB-F74E-84C1-4CEDFE4037FA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788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inizi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1163" y="1730109"/>
            <a:ext cx="12222786" cy="374555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14" name="Rettangolo 13"/>
          <p:cNvSpPr/>
          <p:nvPr userDrawn="1"/>
        </p:nvSpPr>
        <p:spPr>
          <a:xfrm>
            <a:off x="1" y="6572393"/>
            <a:ext cx="12222786" cy="305011"/>
          </a:xfrm>
          <a:prstGeom prst="rect">
            <a:avLst/>
          </a:prstGeom>
          <a:solidFill>
            <a:srgbClr val="2D79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1" name="Rettangolo 20"/>
          <p:cNvSpPr/>
          <p:nvPr userDrawn="1"/>
        </p:nvSpPr>
        <p:spPr>
          <a:xfrm>
            <a:off x="1163" y="5054750"/>
            <a:ext cx="12222786" cy="729223"/>
          </a:xfrm>
          <a:prstGeom prst="rect">
            <a:avLst/>
          </a:prstGeom>
          <a:solidFill>
            <a:srgbClr val="0048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7" name="Rettangolo 6"/>
          <p:cNvSpPr/>
          <p:nvPr userDrawn="1"/>
        </p:nvSpPr>
        <p:spPr>
          <a:xfrm>
            <a:off x="0" y="0"/>
            <a:ext cx="12193588" cy="1740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3" name="Sottotitol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85874" y="3152006"/>
            <a:ext cx="11255891" cy="413101"/>
          </a:xfrm>
        </p:spPr>
        <p:txBody>
          <a:bodyPr wrap="square" lIns="0" tIns="0" bIns="0">
            <a:spAutoFit/>
          </a:bodyPr>
          <a:lstStyle>
            <a:lvl1pPr marL="0" indent="0" algn="l">
              <a:buNone/>
              <a:defRPr sz="2684" b="0" i="0" baseline="0">
                <a:ln>
                  <a:noFill/>
                </a:ln>
                <a:solidFill>
                  <a:schemeClr val="bg1"/>
                </a:solidFill>
              </a:defRPr>
            </a:lvl1pPr>
            <a:lvl2pPr marL="438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6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4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3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91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9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8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65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sp>
        <p:nvSpPr>
          <p:cNvPr id="5" name="Segnaposto testo 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85868" y="5149831"/>
            <a:ext cx="11255890" cy="357918"/>
          </a:xfrm>
        </p:spPr>
        <p:txBody>
          <a:bodyPr wrap="square" lIns="0">
            <a:spAutoFit/>
          </a:bodyPr>
          <a:lstStyle>
            <a:lvl1pPr marL="0" indent="0" algn="l">
              <a:spcBef>
                <a:spcPts val="0"/>
              </a:spcBef>
              <a:buNone/>
              <a:defRPr sz="1726" b="1" i="0" baseline="0">
                <a:solidFill>
                  <a:schemeClr val="bg1"/>
                </a:solidFill>
                <a:latin typeface="+mj-lt"/>
              </a:defRPr>
            </a:lvl1pPr>
            <a:lvl2pPr algn="l">
              <a:spcBef>
                <a:spcPts val="0"/>
              </a:spcBef>
              <a:defRPr sz="1726" b="1" i="0" baseline="0">
                <a:solidFill>
                  <a:schemeClr val="bg1"/>
                </a:solidFill>
                <a:latin typeface="+mj-lt"/>
              </a:defRPr>
            </a:lvl2pPr>
            <a:lvl3pPr algn="l">
              <a:spcBef>
                <a:spcPts val="0"/>
              </a:spcBef>
              <a:defRPr sz="1726" b="1" i="0" baseline="0">
                <a:solidFill>
                  <a:schemeClr val="bg1"/>
                </a:solidFill>
                <a:latin typeface="+mj-lt"/>
              </a:defRPr>
            </a:lvl3pPr>
            <a:lvl4pPr algn="l">
              <a:spcBef>
                <a:spcPts val="0"/>
              </a:spcBef>
              <a:defRPr sz="1726" b="1" i="0" baseline="0">
                <a:solidFill>
                  <a:schemeClr val="bg1"/>
                </a:solidFill>
                <a:latin typeface="+mj-lt"/>
              </a:defRPr>
            </a:lvl4pPr>
            <a:lvl5pPr algn="l">
              <a:spcBef>
                <a:spcPts val="0"/>
              </a:spcBef>
              <a:defRPr sz="1726" b="1" i="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it-IT" dirty="0"/>
              <a:t>Autore Dipartimento/Unità – </a:t>
            </a:r>
            <a:r>
              <a:rPr lang="it-IT" dirty="0" err="1"/>
              <a:t>Arial</a:t>
            </a:r>
            <a:r>
              <a:rPr lang="it-IT" dirty="0"/>
              <a:t> 18 </a:t>
            </a:r>
            <a:r>
              <a:rPr lang="it-IT" dirty="0" err="1"/>
              <a:t>pt</a:t>
            </a:r>
            <a:endParaRPr lang="it-IT" dirty="0"/>
          </a:p>
        </p:txBody>
      </p:sp>
      <p:sp>
        <p:nvSpPr>
          <p:cNvPr id="9" name="Titolo 8"/>
          <p:cNvSpPr>
            <a:spLocks noGrp="1"/>
          </p:cNvSpPr>
          <p:nvPr userDrawn="1">
            <p:ph type="title" hasCustomPrompt="1"/>
          </p:nvPr>
        </p:nvSpPr>
        <p:spPr>
          <a:xfrm>
            <a:off x="685874" y="2238577"/>
            <a:ext cx="11255891" cy="472116"/>
          </a:xfrm>
        </p:spPr>
        <p:txBody>
          <a:bodyPr lIns="0"/>
          <a:lstStyle>
            <a:lvl1pPr>
              <a:defRPr sz="3068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200" y="196112"/>
            <a:ext cx="3763002" cy="1232223"/>
          </a:xfrm>
          <a:prstGeom prst="rect">
            <a:avLst/>
          </a:prstGeom>
        </p:spPr>
      </p:pic>
      <p:pic>
        <p:nvPicPr>
          <p:cNvPr id="2" name="Immagine 1" descr="BANN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05958"/>
            <a:ext cx="12193588" cy="772160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1" hasCustomPrompt="1"/>
          </p:nvPr>
        </p:nvSpPr>
        <p:spPr>
          <a:xfrm>
            <a:off x="685889" y="4214798"/>
            <a:ext cx="11255783" cy="387350"/>
          </a:xfrm>
        </p:spPr>
        <p:txBody>
          <a:bodyPr lIns="0" anchor="t" anchorCtr="0">
            <a:spAutoFit/>
          </a:bodyPr>
          <a:lstStyle>
            <a:lvl1pPr marL="0" indent="0">
              <a:buNone/>
              <a:defRPr sz="1917" i="1" baseline="0">
                <a:solidFill>
                  <a:schemeClr val="bg1"/>
                </a:solidFill>
              </a:defRPr>
            </a:lvl1pPr>
            <a:lvl2pPr>
              <a:defRPr sz="1726" i="1">
                <a:solidFill>
                  <a:schemeClr val="bg1"/>
                </a:solidFill>
              </a:defRPr>
            </a:lvl2pPr>
            <a:lvl3pPr>
              <a:defRPr sz="1726" i="1">
                <a:solidFill>
                  <a:schemeClr val="bg1"/>
                </a:solidFill>
              </a:defRPr>
            </a:lvl3pPr>
            <a:lvl4pPr>
              <a:defRPr sz="1726" i="1">
                <a:solidFill>
                  <a:schemeClr val="bg1"/>
                </a:solidFill>
              </a:defRPr>
            </a:lvl4pPr>
            <a:lvl5pPr>
              <a:defRPr sz="1726" i="1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Luogo e data – </a:t>
            </a:r>
            <a:r>
              <a:rPr lang="it-IT" dirty="0" err="1"/>
              <a:t>Arial</a:t>
            </a:r>
            <a:r>
              <a:rPr lang="it-IT" dirty="0"/>
              <a:t> 20pt </a:t>
            </a:r>
          </a:p>
        </p:txBody>
      </p:sp>
    </p:spTree>
    <p:extLst>
      <p:ext uri="{BB962C8B-B14F-4D97-AF65-F5344CB8AC3E}">
        <p14:creationId xmlns:p14="http://schemas.microsoft.com/office/powerpoint/2010/main" val="994971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551291" y="1071250"/>
            <a:ext cx="10973293" cy="1799940"/>
          </a:xfrm>
        </p:spPr>
        <p:txBody>
          <a:bodyPr/>
          <a:lstStyle/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Titolo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413061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"/>
            <a:ext cx="12193588" cy="1051074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91" y="312060"/>
            <a:ext cx="10974229" cy="383594"/>
          </a:xfrm>
        </p:spPr>
        <p:txBody>
          <a:bodyPr/>
          <a:lstStyle>
            <a:lvl1pPr>
              <a:defRPr sz="2493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 – </a:t>
            </a:r>
            <a:r>
              <a:rPr lang="it-IT" dirty="0" err="1"/>
              <a:t>Arial</a:t>
            </a:r>
            <a:r>
              <a:rPr lang="it-IT" dirty="0"/>
              <a:t> 26pt 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3" hasCustomPrompt="1"/>
          </p:nvPr>
        </p:nvSpPr>
        <p:spPr>
          <a:xfrm>
            <a:off x="551291" y="1253067"/>
            <a:ext cx="10974229" cy="387350"/>
          </a:xfrm>
        </p:spPr>
        <p:txBody>
          <a:bodyPr>
            <a:spAutoFit/>
          </a:bodyPr>
          <a:lstStyle>
            <a:lvl1pPr marL="0" indent="0">
              <a:buNone/>
              <a:defRPr sz="1917" b="1" baseline="0">
                <a:solidFill>
                  <a:srgbClr val="7F7F7F"/>
                </a:solidFill>
              </a:defRPr>
            </a:lvl1pPr>
            <a:lvl2pPr>
              <a:defRPr sz="1917" b="1">
                <a:solidFill>
                  <a:srgbClr val="7F7F7F"/>
                </a:solidFill>
              </a:defRPr>
            </a:lvl2pPr>
            <a:lvl3pPr>
              <a:defRPr sz="1917" b="1">
                <a:solidFill>
                  <a:srgbClr val="7F7F7F"/>
                </a:solidFill>
              </a:defRPr>
            </a:lvl3pPr>
            <a:lvl4pPr>
              <a:defRPr sz="1917" b="1">
                <a:solidFill>
                  <a:srgbClr val="7F7F7F"/>
                </a:solidFill>
              </a:defRPr>
            </a:lvl4pPr>
            <a:lvl5pPr>
              <a:defRPr sz="1917" b="1">
                <a:solidFill>
                  <a:srgbClr val="7F7F7F"/>
                </a:solidFill>
              </a:defRPr>
            </a:lvl5pPr>
          </a:lstStyle>
          <a:p>
            <a:pPr lvl="0"/>
            <a:r>
              <a:rPr lang="it-IT" dirty="0"/>
              <a:t>Titolo di secondo livello 20pt </a:t>
            </a:r>
            <a:r>
              <a:rPr lang="it-IT" dirty="0" err="1"/>
              <a:t>Arial</a:t>
            </a:r>
            <a:r>
              <a:rPr lang="it-IT" dirty="0"/>
              <a:t> </a:t>
            </a:r>
            <a:r>
              <a:rPr lang="it-IT" dirty="0" err="1"/>
              <a:t>bold</a:t>
            </a:r>
            <a:endParaRPr lang="it-IT" dirty="0"/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551296" y="2017400"/>
            <a:ext cx="10974228" cy="737680"/>
          </a:xfrm>
        </p:spPr>
        <p:txBody>
          <a:bodyPr wrap="square">
            <a:spAutoFit/>
          </a:bodyPr>
          <a:lstStyle>
            <a:lvl1pPr marL="438318" indent="-438318">
              <a:buFont typeface="+mj-lt"/>
              <a:buAutoNum type="arabicPeriod"/>
              <a:defRPr sz="1917" baseline="0"/>
            </a:lvl1pPr>
            <a:lvl2pPr marL="438318" indent="0">
              <a:buNone/>
              <a:defRPr sz="1917"/>
            </a:lvl2pPr>
            <a:lvl3pPr>
              <a:defRPr sz="1917"/>
            </a:lvl3pPr>
            <a:lvl4pPr>
              <a:defRPr sz="1917"/>
            </a:lvl4pPr>
            <a:lvl5pPr>
              <a:defRPr sz="1917"/>
            </a:lvl5pPr>
          </a:lstStyle>
          <a:p>
            <a:pPr lvl="0"/>
            <a:r>
              <a:rPr lang="it-IT" dirty="0"/>
              <a:t>Corpo del testo 20pt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</p:txBody>
      </p:sp>
      <p:sp>
        <p:nvSpPr>
          <p:cNvPr id="19" name="Segnaposto testo 18"/>
          <p:cNvSpPr>
            <a:spLocks noGrp="1"/>
          </p:cNvSpPr>
          <p:nvPr>
            <p:ph type="body" sz="quarter" idx="15" hasCustomPrompt="1"/>
          </p:nvPr>
        </p:nvSpPr>
        <p:spPr>
          <a:xfrm>
            <a:off x="551296" y="3409090"/>
            <a:ext cx="10974228" cy="891117"/>
          </a:xfrm>
        </p:spPr>
        <p:txBody>
          <a:bodyPr wrap="square">
            <a:spAutoFit/>
          </a:bodyPr>
          <a:lstStyle>
            <a:lvl1pPr>
              <a:defRPr sz="1534" baseline="0"/>
            </a:lvl1pPr>
            <a:lvl2pPr>
              <a:defRPr sz="1726"/>
            </a:lvl2pPr>
            <a:lvl3pPr>
              <a:defRPr sz="1726"/>
            </a:lvl3pPr>
            <a:lvl4pPr>
              <a:defRPr sz="1726"/>
            </a:lvl4pPr>
            <a:lvl5pPr>
              <a:defRPr sz="1726"/>
            </a:lvl5pPr>
          </a:lstStyle>
          <a:p>
            <a:pPr lvl="0"/>
            <a:r>
              <a:rPr lang="it-IT" dirty="0"/>
              <a:t>Lista 16pt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endParaRPr lang="it-IT" dirty="0"/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ipusm</a:t>
            </a:r>
            <a:endParaRPr lang="it-IT" dirty="0"/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Muzzi - REBCO SECAS – </a:t>
            </a:r>
            <a:r>
              <a:rPr lang="it-IT" dirty="0" err="1"/>
              <a:t>Sept</a:t>
            </a:r>
            <a:r>
              <a:rPr lang="it-IT" dirty="0"/>
              <a:t>., 3rd 2024</a:t>
            </a:r>
          </a:p>
        </p:txBody>
      </p:sp>
    </p:spTree>
    <p:extLst>
      <p:ext uri="{BB962C8B-B14F-4D97-AF65-F5344CB8AC3E}">
        <p14:creationId xmlns:p14="http://schemas.microsoft.com/office/powerpoint/2010/main" val="140956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"/>
            <a:ext cx="12193588" cy="1051074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91" y="312060"/>
            <a:ext cx="10974229" cy="3835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609680" y="1600202"/>
            <a:ext cx="10974229" cy="387350"/>
          </a:xfrm>
        </p:spPr>
        <p:txBody>
          <a:bodyPr>
            <a:spAutoFit/>
          </a:bodyPr>
          <a:lstStyle>
            <a:lvl1pPr marL="0" indent="0">
              <a:buNone/>
              <a:defRPr sz="1917" baseline="0"/>
            </a:lvl1pPr>
          </a:lstStyle>
          <a:p>
            <a:pPr lvl="0"/>
            <a:r>
              <a:rPr lang="it-IT" dirty="0"/>
              <a:t>Testo</a:t>
            </a:r>
          </a:p>
        </p:txBody>
      </p:sp>
      <p:sp>
        <p:nvSpPr>
          <p:cNvPr id="5" name="Segnaposto tabella 4"/>
          <p:cNvSpPr>
            <a:spLocks noGrp="1"/>
          </p:cNvSpPr>
          <p:nvPr>
            <p:ph type="tbl" sz="quarter" idx="13" hasCustomPrompt="1"/>
          </p:nvPr>
        </p:nvSpPr>
        <p:spPr>
          <a:xfrm>
            <a:off x="609679" y="2495553"/>
            <a:ext cx="10914955" cy="3255434"/>
          </a:xfrm>
        </p:spPr>
        <p:txBody>
          <a:bodyPr>
            <a:normAutofit/>
          </a:bodyPr>
          <a:lstStyle>
            <a:lvl1pPr marL="0" indent="0">
              <a:buNone/>
              <a:defRPr sz="1726" baseline="0"/>
            </a:lvl1pPr>
          </a:lstStyle>
          <a:p>
            <a:r>
              <a:rPr lang="it-IT" dirty="0"/>
              <a:t>Cliccare sull’icona per inserire la tabella</a:t>
            </a: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Muzzi - REBCO SECAS – </a:t>
            </a:r>
            <a:r>
              <a:rPr lang="it-IT" dirty="0" err="1"/>
              <a:t>Sept</a:t>
            </a:r>
            <a:r>
              <a:rPr lang="it-IT" dirty="0"/>
              <a:t>., 3rd 2024</a:t>
            </a:r>
          </a:p>
        </p:txBody>
      </p:sp>
    </p:spTree>
    <p:extLst>
      <p:ext uri="{BB962C8B-B14F-4D97-AF65-F5344CB8AC3E}">
        <p14:creationId xmlns:p14="http://schemas.microsoft.com/office/powerpoint/2010/main" val="2848743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0" y="3"/>
            <a:ext cx="12193588" cy="1051074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91" y="254344"/>
            <a:ext cx="10974229" cy="38359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609680" y="1535113"/>
            <a:ext cx="5387619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1917" b="1">
                <a:solidFill>
                  <a:schemeClr val="bg1"/>
                </a:solidFill>
              </a:defRPr>
            </a:lvl1pPr>
            <a:lvl2pPr marL="438318" indent="0">
              <a:buNone/>
              <a:defRPr sz="1917" b="1"/>
            </a:lvl2pPr>
            <a:lvl3pPr marL="876635" indent="0">
              <a:buNone/>
              <a:defRPr sz="1726" b="1"/>
            </a:lvl3pPr>
            <a:lvl4pPr marL="1314953" indent="0">
              <a:buNone/>
              <a:defRPr sz="1534" b="1"/>
            </a:lvl4pPr>
            <a:lvl5pPr marL="1753271" indent="0">
              <a:buNone/>
              <a:defRPr sz="1534" b="1"/>
            </a:lvl5pPr>
            <a:lvl6pPr marL="2191588" indent="0">
              <a:buNone/>
              <a:defRPr sz="1534" b="1"/>
            </a:lvl6pPr>
            <a:lvl7pPr marL="2629906" indent="0">
              <a:buNone/>
              <a:defRPr sz="1534" b="1"/>
            </a:lvl7pPr>
            <a:lvl8pPr marL="3068223" indent="0">
              <a:buNone/>
              <a:defRPr sz="1534" b="1"/>
            </a:lvl8pPr>
            <a:lvl9pPr marL="3506541" indent="0">
              <a:buNone/>
              <a:defRPr sz="1534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80" y="2174875"/>
            <a:ext cx="5387619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726"/>
            </a:lvl1pPr>
            <a:lvl2pPr>
              <a:defRPr sz="1726"/>
            </a:lvl2pPr>
            <a:lvl3pPr>
              <a:defRPr sz="1726"/>
            </a:lvl3pPr>
            <a:lvl4pPr>
              <a:defRPr sz="1726"/>
            </a:lvl4pPr>
            <a:lvl5pPr>
              <a:defRPr sz="1726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183" y="1535113"/>
            <a:ext cx="5389736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1917" b="1">
                <a:solidFill>
                  <a:srgbClr val="FFFFFF"/>
                </a:solidFill>
              </a:defRPr>
            </a:lvl1pPr>
            <a:lvl2pPr marL="438318" indent="0">
              <a:buNone/>
              <a:defRPr sz="1917" b="1"/>
            </a:lvl2pPr>
            <a:lvl3pPr marL="876635" indent="0">
              <a:buNone/>
              <a:defRPr sz="1726" b="1"/>
            </a:lvl3pPr>
            <a:lvl4pPr marL="1314953" indent="0">
              <a:buNone/>
              <a:defRPr sz="1534" b="1"/>
            </a:lvl4pPr>
            <a:lvl5pPr marL="1753271" indent="0">
              <a:buNone/>
              <a:defRPr sz="1534" b="1"/>
            </a:lvl5pPr>
            <a:lvl6pPr marL="2191588" indent="0">
              <a:buNone/>
              <a:defRPr sz="1534" b="1"/>
            </a:lvl6pPr>
            <a:lvl7pPr marL="2629906" indent="0">
              <a:buNone/>
              <a:defRPr sz="1534" b="1"/>
            </a:lvl7pPr>
            <a:lvl8pPr marL="3068223" indent="0">
              <a:buNone/>
              <a:defRPr sz="1534" b="1"/>
            </a:lvl8pPr>
            <a:lvl9pPr marL="3506541" indent="0">
              <a:buNone/>
              <a:defRPr sz="1534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4183" y="2174875"/>
            <a:ext cx="5389736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726"/>
            </a:lvl1pPr>
            <a:lvl2pPr>
              <a:defRPr sz="1726"/>
            </a:lvl2pPr>
            <a:lvl3pPr>
              <a:defRPr sz="1726"/>
            </a:lvl3pPr>
            <a:lvl4pPr>
              <a:defRPr sz="1726"/>
            </a:lvl4pPr>
            <a:lvl5pPr>
              <a:defRPr sz="1726"/>
            </a:lvl5pPr>
            <a:lvl6pPr>
              <a:defRPr sz="1534"/>
            </a:lvl6pPr>
            <a:lvl7pPr>
              <a:defRPr sz="1534"/>
            </a:lvl7pPr>
            <a:lvl8pPr>
              <a:defRPr sz="1534"/>
            </a:lvl8pPr>
            <a:lvl9pPr>
              <a:defRPr sz="1534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Muzzi - REBCO SECAS – </a:t>
            </a:r>
            <a:r>
              <a:rPr lang="it-IT" dirty="0" err="1"/>
              <a:t>Sept</a:t>
            </a:r>
            <a:r>
              <a:rPr lang="it-IT" dirty="0"/>
              <a:t>., 3rd 2024</a:t>
            </a:r>
          </a:p>
        </p:txBody>
      </p:sp>
    </p:spTree>
    <p:extLst>
      <p:ext uri="{BB962C8B-B14F-4D97-AF65-F5344CB8AC3E}">
        <p14:creationId xmlns:p14="http://schemas.microsoft.com/office/powerpoint/2010/main" val="368365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olo a sinistra testo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609690" y="273051"/>
            <a:ext cx="4011606" cy="58531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09690" y="1140033"/>
            <a:ext cx="4011606" cy="295072"/>
          </a:xfrm>
        </p:spPr>
        <p:txBody>
          <a:bodyPr anchor="b"/>
          <a:lstStyle>
            <a:lvl1pPr algn="l">
              <a:defRPr sz="1917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767354" y="273055"/>
            <a:ext cx="6816554" cy="5853113"/>
          </a:xfrm>
        </p:spPr>
        <p:txBody>
          <a:bodyPr>
            <a:normAutofit/>
          </a:bodyPr>
          <a:lstStyle>
            <a:lvl1pPr>
              <a:defRPr sz="1917"/>
            </a:lvl1pPr>
            <a:lvl2pPr>
              <a:defRPr sz="1917"/>
            </a:lvl2pPr>
            <a:lvl3pPr>
              <a:defRPr sz="1917"/>
            </a:lvl3pPr>
            <a:lvl4pPr>
              <a:defRPr sz="1917"/>
            </a:lvl4pPr>
            <a:lvl5pPr>
              <a:defRPr sz="1917"/>
            </a:lvl5pPr>
            <a:lvl6pPr>
              <a:defRPr sz="1917"/>
            </a:lvl6pPr>
            <a:lvl7pPr>
              <a:defRPr sz="1917"/>
            </a:lvl7pPr>
            <a:lvl8pPr>
              <a:defRPr sz="1917"/>
            </a:lvl8pPr>
            <a:lvl9pPr>
              <a:defRPr sz="1917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609690" y="1435103"/>
            <a:ext cx="4011606" cy="328423"/>
          </a:xfrm>
        </p:spPr>
        <p:txBody>
          <a:bodyPr/>
          <a:lstStyle>
            <a:lvl1pPr marL="0" indent="0">
              <a:buNone/>
              <a:defRPr sz="1534">
                <a:solidFill>
                  <a:srgbClr val="FFFFFF"/>
                </a:solidFill>
              </a:defRPr>
            </a:lvl1pPr>
            <a:lvl2pPr marL="438318" indent="0">
              <a:buNone/>
              <a:defRPr sz="1150"/>
            </a:lvl2pPr>
            <a:lvl3pPr marL="876635" indent="0">
              <a:buNone/>
              <a:defRPr sz="959"/>
            </a:lvl3pPr>
            <a:lvl4pPr marL="1314953" indent="0">
              <a:buNone/>
              <a:defRPr sz="863"/>
            </a:lvl4pPr>
            <a:lvl5pPr marL="1753271" indent="0">
              <a:buNone/>
              <a:defRPr sz="863"/>
            </a:lvl5pPr>
            <a:lvl6pPr marL="2191588" indent="0">
              <a:buNone/>
              <a:defRPr sz="863"/>
            </a:lvl6pPr>
            <a:lvl7pPr marL="2629906" indent="0">
              <a:buNone/>
              <a:defRPr sz="863"/>
            </a:lvl7pPr>
            <a:lvl8pPr marL="3068223" indent="0">
              <a:buNone/>
              <a:defRPr sz="863"/>
            </a:lvl8pPr>
            <a:lvl9pPr marL="3506541" indent="0">
              <a:buNone/>
              <a:defRPr sz="863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Muzzi - REBCO SECAS – </a:t>
            </a:r>
            <a:r>
              <a:rPr lang="it-IT" dirty="0" err="1"/>
              <a:t>Sept</a:t>
            </a:r>
            <a:r>
              <a:rPr lang="it-IT" dirty="0"/>
              <a:t>., 3rd 2024</a:t>
            </a:r>
          </a:p>
        </p:txBody>
      </p:sp>
    </p:spTree>
    <p:extLst>
      <p:ext uri="{BB962C8B-B14F-4D97-AF65-F5344CB8AC3E}">
        <p14:creationId xmlns:p14="http://schemas.microsoft.com/office/powerpoint/2010/main" val="304856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a sini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7"/>
          <p:cNvSpPr/>
          <p:nvPr userDrawn="1"/>
        </p:nvSpPr>
        <p:spPr>
          <a:xfrm>
            <a:off x="0" y="3"/>
            <a:ext cx="12193588" cy="62736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6" name="Segnaposto immagine 5"/>
          <p:cNvSpPr>
            <a:spLocks noGrp="1"/>
          </p:cNvSpPr>
          <p:nvPr>
            <p:ph type="pic" sz="quarter" idx="13" hasCustomPrompt="1"/>
          </p:nvPr>
        </p:nvSpPr>
        <p:spPr>
          <a:xfrm>
            <a:off x="609687" y="226979"/>
            <a:ext cx="4011606" cy="5853113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342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8,57 cm (540px) per 14,29cm (900px)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767354" y="1072979"/>
            <a:ext cx="6816554" cy="1799940"/>
          </a:xfrm>
        </p:spPr>
        <p:txBody>
          <a:bodyPr>
            <a:spAutoFit/>
          </a:bodyPr>
          <a:lstStyle>
            <a:lvl1pPr>
              <a:defRPr sz="1917">
                <a:solidFill>
                  <a:schemeClr val="bg1"/>
                </a:solidFill>
              </a:defRPr>
            </a:lvl1pPr>
            <a:lvl2pPr>
              <a:defRPr sz="1917">
                <a:solidFill>
                  <a:schemeClr val="bg1"/>
                </a:solidFill>
              </a:defRPr>
            </a:lvl2pPr>
            <a:lvl3pPr>
              <a:defRPr sz="1917">
                <a:solidFill>
                  <a:schemeClr val="bg1"/>
                </a:solidFill>
              </a:defRPr>
            </a:lvl3pPr>
            <a:lvl4pPr>
              <a:defRPr sz="1917">
                <a:solidFill>
                  <a:schemeClr val="bg1"/>
                </a:solidFill>
              </a:defRPr>
            </a:lvl4pPr>
            <a:lvl5pPr>
              <a:defRPr sz="1917">
                <a:solidFill>
                  <a:schemeClr val="bg1"/>
                </a:solidFill>
              </a:defRPr>
            </a:lvl5pPr>
            <a:lvl6pPr>
              <a:defRPr sz="1917"/>
            </a:lvl6pPr>
            <a:lvl7pPr>
              <a:defRPr sz="1917"/>
            </a:lvl7pPr>
            <a:lvl8pPr>
              <a:defRPr sz="1917"/>
            </a:lvl8pPr>
            <a:lvl9pPr>
              <a:defRPr sz="1917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1" name="Titolo 10"/>
          <p:cNvSpPr>
            <a:spLocks noGrp="1"/>
          </p:cNvSpPr>
          <p:nvPr>
            <p:ph type="title" hasCustomPrompt="1"/>
          </p:nvPr>
        </p:nvSpPr>
        <p:spPr>
          <a:xfrm>
            <a:off x="4767354" y="290164"/>
            <a:ext cx="6758166" cy="3835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Muzzi - REBCO SECAS – </a:t>
            </a:r>
            <a:r>
              <a:rPr lang="it-IT" dirty="0" err="1"/>
              <a:t>Sept</a:t>
            </a:r>
            <a:r>
              <a:rPr lang="it-IT" dirty="0"/>
              <a:t>., 3rd 2024</a:t>
            </a:r>
          </a:p>
        </p:txBody>
      </p:sp>
    </p:spTree>
    <p:extLst>
      <p:ext uri="{BB962C8B-B14F-4D97-AF65-F5344CB8AC3E}">
        <p14:creationId xmlns:p14="http://schemas.microsoft.com/office/powerpoint/2010/main" val="251579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3"/>
            <a:ext cx="12193588" cy="62736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2390029" y="5072271"/>
            <a:ext cx="7316153" cy="295072"/>
          </a:xfrm>
        </p:spPr>
        <p:txBody>
          <a:bodyPr anchor="b"/>
          <a:lstStyle>
            <a:lvl1pPr algn="l">
              <a:defRPr sz="1917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 hasCustomPrompt="1"/>
          </p:nvPr>
        </p:nvSpPr>
        <p:spPr>
          <a:xfrm>
            <a:off x="2390029" y="612775"/>
            <a:ext cx="7316153" cy="1154675"/>
          </a:xfrm>
          <a:ln w="254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726" baseline="0">
                <a:solidFill>
                  <a:schemeClr val="bg1"/>
                </a:solidFill>
              </a:defRPr>
            </a:lvl1pPr>
            <a:lvl2pPr marL="438318" indent="0">
              <a:buNone/>
              <a:defRPr sz="2684"/>
            </a:lvl2pPr>
            <a:lvl3pPr marL="876635" indent="0">
              <a:buNone/>
              <a:defRPr sz="2301"/>
            </a:lvl3pPr>
            <a:lvl4pPr marL="1314953" indent="0">
              <a:buNone/>
              <a:defRPr sz="1917"/>
            </a:lvl4pPr>
            <a:lvl5pPr marL="1753271" indent="0">
              <a:buNone/>
              <a:defRPr sz="1917"/>
            </a:lvl5pPr>
            <a:lvl6pPr marL="2191588" indent="0">
              <a:buNone/>
              <a:defRPr sz="1917"/>
            </a:lvl6pPr>
            <a:lvl7pPr marL="2629906" indent="0">
              <a:buNone/>
              <a:defRPr sz="1917"/>
            </a:lvl7pPr>
            <a:lvl8pPr marL="3068223" indent="0">
              <a:buNone/>
              <a:defRPr sz="1917"/>
            </a:lvl8pPr>
            <a:lvl9pPr marL="3506541" indent="0">
              <a:buNone/>
              <a:defRPr sz="1917"/>
            </a:lvl9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2390029" y="5367343"/>
            <a:ext cx="7316153" cy="298864"/>
          </a:xfrm>
        </p:spPr>
        <p:txBody>
          <a:bodyPr>
            <a:spAutoFit/>
          </a:bodyPr>
          <a:lstStyle>
            <a:lvl1pPr marL="0" indent="0">
              <a:buNone/>
              <a:defRPr sz="1342">
                <a:solidFill>
                  <a:srgbClr val="FFFFFF"/>
                </a:solidFill>
              </a:defRPr>
            </a:lvl1pPr>
            <a:lvl2pPr marL="438318" indent="0">
              <a:buNone/>
              <a:defRPr sz="1150"/>
            </a:lvl2pPr>
            <a:lvl3pPr marL="876635" indent="0">
              <a:buNone/>
              <a:defRPr sz="959"/>
            </a:lvl3pPr>
            <a:lvl4pPr marL="1314953" indent="0">
              <a:buNone/>
              <a:defRPr sz="863"/>
            </a:lvl4pPr>
            <a:lvl5pPr marL="1753271" indent="0">
              <a:buNone/>
              <a:defRPr sz="863"/>
            </a:lvl5pPr>
            <a:lvl6pPr marL="2191588" indent="0">
              <a:buNone/>
              <a:defRPr sz="863"/>
            </a:lvl6pPr>
            <a:lvl7pPr marL="2629906" indent="0">
              <a:buNone/>
              <a:defRPr sz="863"/>
            </a:lvl7pPr>
            <a:lvl8pPr marL="3068223" indent="0">
              <a:buNone/>
              <a:defRPr sz="863"/>
            </a:lvl8pPr>
            <a:lvl9pPr marL="3506541" indent="0">
              <a:buNone/>
              <a:defRPr sz="863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Muzzi - REBCO SECAS – </a:t>
            </a:r>
            <a:r>
              <a:rPr lang="it-IT" dirty="0" err="1"/>
              <a:t>Sept</a:t>
            </a:r>
            <a:r>
              <a:rPr lang="it-IT" dirty="0"/>
              <a:t>., 3rd 2024</a:t>
            </a:r>
          </a:p>
        </p:txBody>
      </p:sp>
    </p:spTree>
    <p:extLst>
      <p:ext uri="{BB962C8B-B14F-4D97-AF65-F5344CB8AC3E}">
        <p14:creationId xmlns:p14="http://schemas.microsoft.com/office/powerpoint/2010/main" val="19445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testo sfondo 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3588" cy="1735024"/>
          </a:xfrm>
        </p:spPr>
        <p:txBody>
          <a:bodyPr/>
          <a:lstStyle>
            <a:lvl1pPr marL="0" indent="0">
              <a:buNone/>
              <a:defRPr sz="1726"/>
            </a:lvl1pPr>
          </a:lstStyle>
          <a:p>
            <a:r>
              <a:rPr lang="it-IT" dirty="0"/>
              <a:t>Immagine a tutto schermo con box per testo bianco su sfondo scuro</a:t>
            </a:r>
            <a:br>
              <a:rPr lang="it-IT" dirty="0"/>
            </a:br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422586" y="4360061"/>
            <a:ext cx="9657850" cy="804862"/>
          </a:xfrm>
          <a:solidFill>
            <a:srgbClr val="003A69">
              <a:alpha val="86000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726">
                <a:solidFill>
                  <a:srgbClr val="FFFFFF"/>
                </a:solidFill>
              </a:defRPr>
            </a:lvl1pPr>
            <a:lvl2pPr marL="438318" indent="0">
              <a:buNone/>
              <a:defRPr sz="1150"/>
            </a:lvl2pPr>
            <a:lvl3pPr marL="876635" indent="0">
              <a:buNone/>
              <a:defRPr sz="959"/>
            </a:lvl3pPr>
            <a:lvl4pPr marL="1314953" indent="0">
              <a:buNone/>
              <a:defRPr sz="863"/>
            </a:lvl4pPr>
            <a:lvl5pPr marL="1753271" indent="0">
              <a:buNone/>
              <a:defRPr sz="863"/>
            </a:lvl5pPr>
            <a:lvl6pPr marL="2191588" indent="0">
              <a:buNone/>
              <a:defRPr sz="863"/>
            </a:lvl6pPr>
            <a:lvl7pPr marL="2629906" indent="0">
              <a:buNone/>
              <a:defRPr sz="863"/>
            </a:lvl7pPr>
            <a:lvl8pPr marL="3068223" indent="0">
              <a:buNone/>
              <a:defRPr sz="863"/>
            </a:lvl8pPr>
            <a:lvl9pPr marL="3506541" indent="0">
              <a:buNone/>
              <a:defRPr sz="863"/>
            </a:lvl9pPr>
          </a:lstStyle>
          <a:p>
            <a:pPr lvl="0"/>
            <a:r>
              <a:rPr lang="it-IT" dirty="0"/>
              <a:t>Testo descrittivo su sfondo scuro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Muzzi - REBCO SECAS – </a:t>
            </a:r>
            <a:r>
              <a:rPr lang="it-IT" dirty="0" err="1"/>
              <a:t>Sept</a:t>
            </a:r>
            <a:r>
              <a:rPr lang="it-IT" dirty="0"/>
              <a:t>., 3rd 2024</a:t>
            </a:r>
          </a:p>
        </p:txBody>
      </p:sp>
    </p:spTree>
    <p:extLst>
      <p:ext uri="{BB962C8B-B14F-4D97-AF65-F5344CB8AC3E}">
        <p14:creationId xmlns:p14="http://schemas.microsoft.com/office/powerpoint/2010/main" val="150530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e 1"/>
          <p:cNvSpPr/>
          <p:nvPr userDrawn="1"/>
        </p:nvSpPr>
        <p:spPr>
          <a:xfrm>
            <a:off x="4117171" y="755564"/>
            <a:ext cx="4320563" cy="4320000"/>
          </a:xfrm>
          <a:prstGeom prst="ellipse">
            <a:avLst/>
          </a:prstGeom>
          <a:solidFill>
            <a:srgbClr val="00488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8" name="Rettangolo 7"/>
          <p:cNvSpPr/>
          <p:nvPr userDrawn="1"/>
        </p:nvSpPr>
        <p:spPr>
          <a:xfrm>
            <a:off x="0" y="3295533"/>
            <a:ext cx="12193588" cy="909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20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3810267" y="2546863"/>
            <a:ext cx="4934371" cy="737680"/>
          </a:xfrm>
          <a:ln>
            <a:noFill/>
          </a:ln>
        </p:spPr>
        <p:txBody>
          <a:bodyPr anchor="b" anchorCtr="1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Autore e </a:t>
            </a:r>
          </a:p>
          <a:p>
            <a:pPr lvl="0"/>
            <a:r>
              <a:rPr lang="it-IT"/>
              <a:t>contatti</a:t>
            </a:r>
            <a:endParaRPr lang="it-IT" dirty="0"/>
          </a:p>
        </p:txBody>
      </p:sp>
      <p:pic>
        <p:nvPicPr>
          <p:cNvPr id="3" name="Immagine 2" descr="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1901"/>
            <a:ext cx="12193588" cy="772160"/>
          </a:xfrm>
          <a:prstGeom prst="rect">
            <a:avLst/>
          </a:prstGeom>
        </p:spPr>
      </p:pic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Muzzi - REBCO SECAS – </a:t>
            </a:r>
            <a:r>
              <a:rPr lang="it-IT" dirty="0" err="1"/>
              <a:t>Sept</a:t>
            </a:r>
            <a:r>
              <a:rPr lang="it-IT" dirty="0"/>
              <a:t>., 3rd 2024</a:t>
            </a:r>
          </a:p>
        </p:txBody>
      </p:sp>
    </p:spTree>
    <p:extLst>
      <p:ext uri="{BB962C8B-B14F-4D97-AF65-F5344CB8AC3E}">
        <p14:creationId xmlns:p14="http://schemas.microsoft.com/office/powerpoint/2010/main" val="73110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51291" y="454396"/>
            <a:ext cx="10974229" cy="383594"/>
          </a:xfrm>
          <a:prstGeom prst="rect">
            <a:avLst/>
          </a:prstGeom>
        </p:spPr>
        <p:txBody>
          <a:bodyPr vert="horz" lIns="91440" tIns="0" rIns="91440" bIns="0" rtlCol="0" anchor="ctr" anchorCtr="0">
            <a:spAutoFit/>
          </a:bodyPr>
          <a:lstStyle/>
          <a:p>
            <a:r>
              <a:rPr lang="it-IT" dirty="0"/>
              <a:t>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51291" y="1058821"/>
            <a:ext cx="10974229" cy="179994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1953" y="6356352"/>
            <a:ext cx="6619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4" name="Immagine 3" descr="LogoENEA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80" y="6345965"/>
            <a:ext cx="1248914" cy="375515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81626" y="6356354"/>
            <a:ext cx="880208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Muzzi - REBCO SECAS – </a:t>
            </a:r>
            <a:r>
              <a:rPr lang="it-IT" dirty="0" err="1"/>
              <a:t>Sept</a:t>
            </a:r>
            <a:r>
              <a:rPr lang="it-IT" dirty="0"/>
              <a:t>., 3rd 2024</a:t>
            </a:r>
          </a:p>
        </p:txBody>
      </p:sp>
    </p:spTree>
    <p:extLst>
      <p:ext uri="{BB962C8B-B14F-4D97-AF65-F5344CB8AC3E}">
        <p14:creationId xmlns:p14="http://schemas.microsoft.com/office/powerpoint/2010/main" val="36488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l" defTabSz="438318" rtl="0" eaLnBrk="1" latinLnBrk="0" hangingPunct="1">
        <a:spcBef>
          <a:spcPct val="0"/>
        </a:spcBef>
        <a:buNone/>
        <a:defRPr sz="249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738" indent="-328738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1pPr>
      <a:lvl2pPr marL="712266" indent="-273949" algn="l" defTabSz="438318" rtl="0" eaLnBrk="1" latinLnBrk="0" hangingPunct="1">
        <a:spcBef>
          <a:spcPct val="20000"/>
        </a:spcBef>
        <a:buFont typeface="Arial"/>
        <a:buChar char="–"/>
        <a:defRPr sz="1917" kern="1200">
          <a:solidFill>
            <a:schemeClr val="tx1"/>
          </a:solidFill>
          <a:latin typeface="+mn-lt"/>
          <a:ea typeface="+mn-ea"/>
          <a:cs typeface="+mn-cs"/>
        </a:defRPr>
      </a:lvl2pPr>
      <a:lvl3pPr marL="1095794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3pPr>
      <a:lvl4pPr marL="1534112" indent="-219159" algn="l" defTabSz="438318" rtl="0" eaLnBrk="1" latinLnBrk="0" hangingPunct="1">
        <a:spcBef>
          <a:spcPct val="20000"/>
        </a:spcBef>
        <a:buFont typeface="Arial"/>
        <a:buChar char="–"/>
        <a:defRPr sz="1917" kern="1200">
          <a:solidFill>
            <a:schemeClr val="tx1"/>
          </a:solidFill>
          <a:latin typeface="+mn-lt"/>
          <a:ea typeface="+mn-ea"/>
          <a:cs typeface="+mn-cs"/>
        </a:defRPr>
      </a:lvl4pPr>
      <a:lvl5pPr marL="1972429" indent="-219159" algn="l" defTabSz="438318" rtl="0" eaLnBrk="1" latinLnBrk="0" hangingPunct="1">
        <a:spcBef>
          <a:spcPct val="20000"/>
        </a:spcBef>
        <a:buFont typeface="Arial"/>
        <a:buChar char="»"/>
        <a:defRPr sz="1917" kern="1200">
          <a:solidFill>
            <a:schemeClr val="tx1"/>
          </a:solidFill>
          <a:latin typeface="+mn-lt"/>
          <a:ea typeface="+mn-ea"/>
          <a:cs typeface="+mn-cs"/>
        </a:defRPr>
      </a:lvl5pPr>
      <a:lvl6pPr marL="2410747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6pPr>
      <a:lvl7pPr marL="2849065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7pPr>
      <a:lvl8pPr marL="3287382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8pPr>
      <a:lvl9pPr marL="3725700" indent="-219159" algn="l" defTabSz="438318" rtl="0" eaLnBrk="1" latinLnBrk="0" hangingPunct="1">
        <a:spcBef>
          <a:spcPct val="20000"/>
        </a:spcBef>
        <a:buFont typeface="Arial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1pPr>
      <a:lvl2pPr marL="438318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2pPr>
      <a:lvl3pPr marL="876635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3pPr>
      <a:lvl4pPr marL="1314953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4pPr>
      <a:lvl5pPr marL="1753271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5pPr>
      <a:lvl6pPr marL="2191588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6pPr>
      <a:lvl7pPr marL="2629906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7pPr>
      <a:lvl8pPr marL="3068223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8pPr>
      <a:lvl9pPr marL="3506541" algn="l" defTabSz="438318" rtl="0" eaLnBrk="1" latinLnBrk="0" hangingPunct="1">
        <a:defRPr sz="17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9.jpeg"/><Relationship Id="rId7" Type="http://schemas.openxmlformats.org/officeDocument/2006/relationships/image" Target="../media/image6.emf"/><Relationship Id="rId12" Type="http://schemas.openxmlformats.org/officeDocument/2006/relationships/image" Target="../media/image5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11" Type="http://schemas.openxmlformats.org/officeDocument/2006/relationships/image" Target="../media/image50.jpeg"/><Relationship Id="rId5" Type="http://schemas.openxmlformats.org/officeDocument/2006/relationships/image" Target="../media/image46.jpeg"/><Relationship Id="rId10" Type="http://schemas.openxmlformats.org/officeDocument/2006/relationships/image" Target="../media/image49.jpeg"/><Relationship Id="rId4" Type="http://schemas.openxmlformats.org/officeDocument/2006/relationships/image" Target="../media/image45.jpeg"/><Relationship Id="rId9" Type="http://schemas.openxmlformats.org/officeDocument/2006/relationships/image" Target="../media/image48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9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9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9.jpeg"/><Relationship Id="rId10" Type="http://schemas.openxmlformats.org/officeDocument/2006/relationships/image" Target="../media/image42.jpe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1069338" y="5093626"/>
            <a:ext cx="10260649" cy="784830"/>
          </a:xfrm>
        </p:spPr>
        <p:txBody>
          <a:bodyPr/>
          <a:lstStyle/>
          <a:p>
            <a:pPr algn="ctr"/>
            <a:r>
              <a:rPr lang="it-IT" sz="1500" b="0" dirty="0"/>
              <a:t>M. Bombardieri, G. Celentano, S. Chiarelli, V. Corato, G. De Marzi, </a:t>
            </a:r>
            <a:r>
              <a:rPr lang="it-IT" sz="1500" b="0" dirty="0" err="1"/>
              <a:t>R</a:t>
            </a:r>
            <a:r>
              <a:rPr lang="it-IT" sz="1500" b="0" dirty="0"/>
              <a:t>. Freda, </a:t>
            </a:r>
            <a:r>
              <a:rPr lang="it-IT" sz="1500" b="0" dirty="0" err="1"/>
              <a:t>F</a:t>
            </a:r>
            <a:r>
              <a:rPr lang="it-IT" sz="1500" b="0" dirty="0"/>
              <a:t>. </a:t>
            </a:r>
            <a:r>
              <a:rPr lang="it-IT" sz="1500" b="0" dirty="0" err="1"/>
              <a:t>Maierna</a:t>
            </a:r>
            <a:r>
              <a:rPr lang="it-IT" sz="1500" b="0" dirty="0"/>
              <a:t>, M. Marchetti, A. Masi, L. Merli, M. Seri, A. della Corte, A. Formichetti, </a:t>
            </a:r>
            <a:r>
              <a:rPr lang="it-IT" sz="1500" b="0" dirty="0" err="1"/>
              <a:t>R</a:t>
            </a:r>
            <a:r>
              <a:rPr lang="it-IT" sz="1500" b="0" dirty="0"/>
              <a:t>. Righetti, M. Breschi, G. Colombo, M. A. Caponero, A. </a:t>
            </a:r>
            <a:r>
              <a:rPr lang="it-IT" sz="1500" b="0" dirty="0" err="1"/>
              <a:t>Polimadei</a:t>
            </a:r>
            <a:r>
              <a:rPr lang="it-IT" sz="1500" b="0" dirty="0"/>
              <a:t>, </a:t>
            </a:r>
            <a:r>
              <a:rPr lang="it-IT" sz="1500" b="0" dirty="0" err="1"/>
              <a:t>W</a:t>
            </a:r>
            <a:r>
              <a:rPr lang="it-IT" sz="1500" b="0" dirty="0"/>
              <a:t>. Hong</a:t>
            </a: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424433" y="1682473"/>
            <a:ext cx="9344722" cy="1846659"/>
          </a:xfrm>
        </p:spPr>
        <p:txBody>
          <a:bodyPr/>
          <a:lstStyle/>
          <a:p>
            <a:pPr algn="ctr"/>
            <a:r>
              <a:rPr lang="it-IT" sz="4000" b="0" dirty="0"/>
              <a:t>Development status of the HTS SECAS </a:t>
            </a:r>
            <a:r>
              <a:rPr lang="it-IT" sz="4000" b="0" dirty="0" err="1"/>
              <a:t>conductor</a:t>
            </a:r>
            <a:r>
              <a:rPr lang="it-IT" sz="4000" b="0" dirty="0"/>
              <a:t> for a full-size test sample</a:t>
            </a:r>
          </a:p>
        </p:txBody>
      </p:sp>
      <p:sp>
        <p:nvSpPr>
          <p:cNvPr id="7" name="Segnaposto testo 4">
            <a:extLst>
              <a:ext uri="{FF2B5EF4-FFF2-40B4-BE49-F238E27FC236}">
                <a16:creationId xmlns:a16="http://schemas.microsoft.com/office/drawing/2014/main" id="{3952ED23-11D3-314A-A3BD-3DAE2A443A62}"/>
              </a:ext>
            </a:extLst>
          </p:cNvPr>
          <p:cNvSpPr txBox="1">
            <a:spLocks/>
          </p:cNvSpPr>
          <p:nvPr/>
        </p:nvSpPr>
        <p:spPr>
          <a:xfrm>
            <a:off x="8124092" y="3573145"/>
            <a:ext cx="3657600" cy="1239122"/>
          </a:xfrm>
          <a:prstGeom prst="rect">
            <a:avLst/>
          </a:prstGeom>
        </p:spPr>
        <p:txBody>
          <a:bodyPr vert="horz" wrap="square" lIns="0" tIns="60960" rIns="121920" bIns="60960" rtlCol="0" anchor="t" anchorCtr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i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867" i="0" dirty="0" err="1"/>
              <a:t>July</a:t>
            </a:r>
            <a:r>
              <a:rPr lang="it-IT" sz="1867" i="0" dirty="0"/>
              <a:t> 5</a:t>
            </a:r>
            <a:r>
              <a:rPr lang="it-IT" sz="2133" i="0" dirty="0"/>
              <a:t>, 2025</a:t>
            </a:r>
          </a:p>
          <a:p>
            <a:pPr algn="ctr"/>
            <a:r>
              <a:rPr lang="it-IT" sz="2133" i="0" dirty="0"/>
              <a:t>Abstract ID: Sat-Af-Spe1-04</a:t>
            </a:r>
          </a:p>
          <a:p>
            <a:pPr algn="ctr"/>
            <a:r>
              <a:rPr lang="it-IT" sz="2133" b="1" i="0" dirty="0"/>
              <a:t>L. </a:t>
            </a:r>
            <a:r>
              <a:rPr lang="it-IT" sz="2133" b="1" i="0" dirty="0" err="1"/>
              <a:t>Muzzi</a:t>
            </a:r>
            <a:endParaRPr lang="it-IT" sz="2133" b="1" i="0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AFD22E96-C30E-C44B-AD22-D9E053B338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738" y="3533208"/>
            <a:ext cx="2757996" cy="692831"/>
          </a:xfrm>
          <a:prstGeom prst="rect">
            <a:avLst/>
          </a:prstGeo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20B9811F-EB1B-334A-8D91-28A5A4D30D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" y="5841131"/>
            <a:ext cx="3802844" cy="69629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1666439-357D-A94C-8592-7D63585969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5820117"/>
            <a:ext cx="1460519" cy="738323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EE63CA4-52E0-F94A-8387-DDC88689D09B}"/>
              </a:ext>
            </a:extLst>
          </p:cNvPr>
          <p:cNvSpPr txBox="1"/>
          <p:nvPr/>
        </p:nvSpPr>
        <p:spPr>
          <a:xfrm>
            <a:off x="68616" y="4274346"/>
            <a:ext cx="6630063" cy="574260"/>
          </a:xfrm>
          <a:prstGeom prst="rect">
            <a:avLst/>
          </a:prstGeom>
        </p:spPr>
        <p:txBody>
          <a:bodyPr vert="horz" wrap="square" lIns="121920" tIns="0" rIns="121920" bIns="0" rtlCol="0">
            <a:spAutoFit/>
          </a:bodyPr>
          <a:lstStyle/>
          <a:p>
            <a:pPr algn="just"/>
            <a:r>
              <a:rPr lang="it-IT" sz="933" dirty="0" err="1">
                <a:solidFill>
                  <a:schemeClr val="bg1"/>
                </a:solidFill>
              </a:rPr>
              <a:t>This</a:t>
            </a:r>
            <a:r>
              <a:rPr lang="it-IT" sz="933" dirty="0">
                <a:solidFill>
                  <a:schemeClr val="bg1"/>
                </a:solidFill>
              </a:rPr>
              <a:t> work </a:t>
            </a:r>
            <a:r>
              <a:rPr lang="it-IT" sz="933" dirty="0" err="1">
                <a:solidFill>
                  <a:schemeClr val="bg1"/>
                </a:solidFill>
              </a:rPr>
              <a:t>has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been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carried</a:t>
            </a:r>
            <a:r>
              <a:rPr lang="it-IT" sz="933" dirty="0">
                <a:solidFill>
                  <a:schemeClr val="bg1"/>
                </a:solidFill>
              </a:rPr>
              <a:t> out </a:t>
            </a:r>
            <a:r>
              <a:rPr lang="it-IT" sz="933" dirty="0" err="1">
                <a:solidFill>
                  <a:schemeClr val="bg1"/>
                </a:solidFill>
              </a:rPr>
              <a:t>within</a:t>
            </a:r>
            <a:r>
              <a:rPr lang="it-IT" sz="933" dirty="0">
                <a:solidFill>
                  <a:schemeClr val="bg1"/>
                </a:solidFill>
              </a:rPr>
              <a:t> the </a:t>
            </a:r>
            <a:r>
              <a:rPr lang="it-IT" sz="933" dirty="0" err="1">
                <a:solidFill>
                  <a:schemeClr val="bg1"/>
                </a:solidFill>
              </a:rPr>
              <a:t>framework</a:t>
            </a:r>
            <a:r>
              <a:rPr lang="it-IT" sz="933" dirty="0">
                <a:solidFill>
                  <a:schemeClr val="bg1"/>
                </a:solidFill>
              </a:rPr>
              <a:t> of the </a:t>
            </a:r>
            <a:r>
              <a:rPr lang="it-IT" sz="933" dirty="0" err="1">
                <a:solidFill>
                  <a:schemeClr val="bg1"/>
                </a:solidFill>
              </a:rPr>
              <a:t>EUROfusion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Consortium</a:t>
            </a:r>
            <a:r>
              <a:rPr lang="it-IT" sz="933" dirty="0">
                <a:solidFill>
                  <a:schemeClr val="bg1"/>
                </a:solidFill>
              </a:rPr>
              <a:t>, </a:t>
            </a:r>
            <a:r>
              <a:rPr lang="it-IT" sz="933" dirty="0" err="1">
                <a:solidFill>
                  <a:schemeClr val="bg1"/>
                </a:solidFill>
              </a:rPr>
              <a:t>funded</a:t>
            </a:r>
            <a:r>
              <a:rPr lang="it-IT" sz="933" dirty="0">
                <a:solidFill>
                  <a:schemeClr val="bg1"/>
                </a:solidFill>
              </a:rPr>
              <a:t> by the </a:t>
            </a:r>
            <a:r>
              <a:rPr lang="it-IT" sz="933" dirty="0" err="1">
                <a:solidFill>
                  <a:schemeClr val="bg1"/>
                </a:solidFill>
              </a:rPr>
              <a:t>European</a:t>
            </a:r>
            <a:r>
              <a:rPr lang="it-IT" sz="933" dirty="0">
                <a:solidFill>
                  <a:schemeClr val="bg1"/>
                </a:solidFill>
              </a:rPr>
              <a:t> Union via the </a:t>
            </a:r>
            <a:r>
              <a:rPr lang="it-IT" sz="933" dirty="0" err="1">
                <a:solidFill>
                  <a:schemeClr val="bg1"/>
                </a:solidFill>
              </a:rPr>
              <a:t>Euratom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Research</a:t>
            </a:r>
            <a:r>
              <a:rPr lang="it-IT" sz="933" dirty="0">
                <a:solidFill>
                  <a:schemeClr val="bg1"/>
                </a:solidFill>
              </a:rPr>
              <a:t> and Training </a:t>
            </a:r>
            <a:r>
              <a:rPr lang="it-IT" sz="933" dirty="0" err="1">
                <a:solidFill>
                  <a:schemeClr val="bg1"/>
                </a:solidFill>
              </a:rPr>
              <a:t>Programme</a:t>
            </a:r>
            <a:r>
              <a:rPr lang="it-IT" sz="933" dirty="0">
                <a:solidFill>
                  <a:schemeClr val="bg1"/>
                </a:solidFill>
              </a:rPr>
              <a:t> (Grant Agreement No 101052200 — </a:t>
            </a:r>
            <a:r>
              <a:rPr lang="it-IT" sz="933" dirty="0" err="1">
                <a:solidFill>
                  <a:schemeClr val="bg1"/>
                </a:solidFill>
              </a:rPr>
              <a:t>EUROfusion</a:t>
            </a:r>
            <a:r>
              <a:rPr lang="it-IT" sz="933" dirty="0">
                <a:solidFill>
                  <a:schemeClr val="bg1"/>
                </a:solidFill>
              </a:rPr>
              <a:t>). </a:t>
            </a:r>
            <a:r>
              <a:rPr lang="it-IT" sz="933" dirty="0" err="1">
                <a:solidFill>
                  <a:schemeClr val="bg1"/>
                </a:solidFill>
              </a:rPr>
              <a:t>Views</a:t>
            </a:r>
            <a:r>
              <a:rPr lang="it-IT" sz="933" dirty="0">
                <a:solidFill>
                  <a:schemeClr val="bg1"/>
                </a:solidFill>
              </a:rPr>
              <a:t> and </a:t>
            </a:r>
            <a:r>
              <a:rPr lang="it-IT" sz="933" dirty="0" err="1">
                <a:solidFill>
                  <a:schemeClr val="bg1"/>
                </a:solidFill>
              </a:rPr>
              <a:t>opinions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expressed</a:t>
            </a:r>
            <a:r>
              <a:rPr lang="it-IT" sz="933" dirty="0">
                <a:solidFill>
                  <a:schemeClr val="bg1"/>
                </a:solidFill>
              </a:rPr>
              <a:t> are </a:t>
            </a:r>
            <a:r>
              <a:rPr lang="it-IT" sz="933" dirty="0" err="1">
                <a:solidFill>
                  <a:schemeClr val="bg1"/>
                </a:solidFill>
              </a:rPr>
              <a:t>however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those</a:t>
            </a:r>
            <a:r>
              <a:rPr lang="it-IT" sz="933" dirty="0">
                <a:solidFill>
                  <a:schemeClr val="bg1"/>
                </a:solidFill>
              </a:rPr>
              <a:t> of the </a:t>
            </a:r>
            <a:r>
              <a:rPr lang="it-IT" sz="933" dirty="0" err="1">
                <a:solidFill>
                  <a:schemeClr val="bg1"/>
                </a:solidFill>
              </a:rPr>
              <a:t>author</a:t>
            </a:r>
            <a:r>
              <a:rPr lang="it-IT" sz="933" dirty="0">
                <a:solidFill>
                  <a:schemeClr val="bg1"/>
                </a:solidFill>
              </a:rPr>
              <a:t>(</a:t>
            </a:r>
            <a:r>
              <a:rPr lang="it-IT" sz="933" dirty="0" err="1">
                <a:solidFill>
                  <a:schemeClr val="bg1"/>
                </a:solidFill>
              </a:rPr>
              <a:t>s</a:t>
            </a:r>
            <a:r>
              <a:rPr lang="it-IT" sz="933" dirty="0">
                <a:solidFill>
                  <a:schemeClr val="bg1"/>
                </a:solidFill>
              </a:rPr>
              <a:t>) </a:t>
            </a:r>
            <a:r>
              <a:rPr lang="it-IT" sz="933" dirty="0" err="1">
                <a:solidFill>
                  <a:schemeClr val="bg1"/>
                </a:solidFill>
              </a:rPr>
              <a:t>only</a:t>
            </a:r>
            <a:r>
              <a:rPr lang="it-IT" sz="933" dirty="0">
                <a:solidFill>
                  <a:schemeClr val="bg1"/>
                </a:solidFill>
              </a:rPr>
              <a:t> and do </a:t>
            </a:r>
            <a:r>
              <a:rPr lang="it-IT" sz="933" dirty="0" err="1">
                <a:solidFill>
                  <a:schemeClr val="bg1"/>
                </a:solidFill>
              </a:rPr>
              <a:t>not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necessarily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reflect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those</a:t>
            </a:r>
            <a:r>
              <a:rPr lang="it-IT" sz="933" dirty="0">
                <a:solidFill>
                  <a:schemeClr val="bg1"/>
                </a:solidFill>
              </a:rPr>
              <a:t> of the </a:t>
            </a:r>
            <a:r>
              <a:rPr lang="it-IT" sz="933" dirty="0" err="1">
                <a:solidFill>
                  <a:schemeClr val="bg1"/>
                </a:solidFill>
              </a:rPr>
              <a:t>European</a:t>
            </a:r>
            <a:r>
              <a:rPr lang="it-IT" sz="933" dirty="0">
                <a:solidFill>
                  <a:schemeClr val="bg1"/>
                </a:solidFill>
              </a:rPr>
              <a:t> Union or the </a:t>
            </a:r>
            <a:r>
              <a:rPr lang="it-IT" sz="933" dirty="0" err="1">
                <a:solidFill>
                  <a:schemeClr val="bg1"/>
                </a:solidFill>
              </a:rPr>
              <a:t>European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Commission</a:t>
            </a:r>
            <a:r>
              <a:rPr lang="it-IT" sz="933" dirty="0">
                <a:solidFill>
                  <a:schemeClr val="bg1"/>
                </a:solidFill>
              </a:rPr>
              <a:t>. </a:t>
            </a:r>
            <a:r>
              <a:rPr lang="it-IT" sz="933" dirty="0" err="1">
                <a:solidFill>
                  <a:schemeClr val="bg1"/>
                </a:solidFill>
              </a:rPr>
              <a:t>Neither</a:t>
            </a:r>
            <a:r>
              <a:rPr lang="it-IT" sz="933" dirty="0">
                <a:solidFill>
                  <a:schemeClr val="bg1"/>
                </a:solidFill>
              </a:rPr>
              <a:t> the </a:t>
            </a:r>
            <a:r>
              <a:rPr lang="it-IT" sz="933" dirty="0" err="1">
                <a:solidFill>
                  <a:schemeClr val="bg1"/>
                </a:solidFill>
              </a:rPr>
              <a:t>European</a:t>
            </a:r>
            <a:r>
              <a:rPr lang="it-IT" sz="933" dirty="0">
                <a:solidFill>
                  <a:schemeClr val="bg1"/>
                </a:solidFill>
              </a:rPr>
              <a:t> Union </a:t>
            </a:r>
            <a:r>
              <a:rPr lang="it-IT" sz="933" dirty="0" err="1">
                <a:solidFill>
                  <a:schemeClr val="bg1"/>
                </a:solidFill>
              </a:rPr>
              <a:t>nor</a:t>
            </a:r>
            <a:r>
              <a:rPr lang="it-IT" sz="933" dirty="0">
                <a:solidFill>
                  <a:schemeClr val="bg1"/>
                </a:solidFill>
              </a:rPr>
              <a:t> the </a:t>
            </a:r>
            <a:r>
              <a:rPr lang="it-IT" sz="933" dirty="0" err="1">
                <a:solidFill>
                  <a:schemeClr val="bg1"/>
                </a:solidFill>
              </a:rPr>
              <a:t>European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Commission</a:t>
            </a:r>
            <a:r>
              <a:rPr lang="it-IT" sz="933" dirty="0">
                <a:solidFill>
                  <a:schemeClr val="bg1"/>
                </a:solidFill>
              </a:rPr>
              <a:t> can be </a:t>
            </a:r>
            <a:r>
              <a:rPr lang="it-IT" sz="933" dirty="0" err="1">
                <a:solidFill>
                  <a:schemeClr val="bg1"/>
                </a:solidFill>
              </a:rPr>
              <a:t>held</a:t>
            </a:r>
            <a:r>
              <a:rPr lang="it-IT" sz="933" dirty="0">
                <a:solidFill>
                  <a:schemeClr val="bg1"/>
                </a:solidFill>
              </a:rPr>
              <a:t> </a:t>
            </a:r>
            <a:r>
              <a:rPr lang="it-IT" sz="933" dirty="0" err="1">
                <a:solidFill>
                  <a:schemeClr val="bg1"/>
                </a:solidFill>
              </a:rPr>
              <a:t>responsible</a:t>
            </a:r>
            <a:r>
              <a:rPr lang="it-IT" sz="933" dirty="0">
                <a:solidFill>
                  <a:schemeClr val="bg1"/>
                </a:solidFill>
              </a:rPr>
              <a:t> for </a:t>
            </a:r>
            <a:r>
              <a:rPr lang="it-IT" sz="933" dirty="0" err="1">
                <a:solidFill>
                  <a:schemeClr val="bg1"/>
                </a:solidFill>
              </a:rPr>
              <a:t>them</a:t>
            </a:r>
            <a:r>
              <a:rPr lang="it-IT" sz="933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354CD7B-2C68-1605-FF35-D1D5B2096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9061" y="215325"/>
            <a:ext cx="1829156" cy="1235395"/>
          </a:xfrm>
          <a:prstGeom prst="rect">
            <a:avLst/>
          </a:prstGeom>
        </p:spPr>
      </p:pic>
      <p:pic>
        <p:nvPicPr>
          <p:cNvPr id="6" name="Immagine 5" descr="Immagine che contiene simbolo, linea, Carattere, bianco&#10;&#10;Descrizione generata automaticamente">
            <a:extLst>
              <a:ext uri="{FF2B5EF4-FFF2-40B4-BE49-F238E27FC236}">
                <a16:creationId xmlns:a16="http://schemas.microsoft.com/office/drawing/2014/main" id="{50960C26-8586-209C-7AAA-75AB481E360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912" y="5852910"/>
            <a:ext cx="2639857" cy="68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33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5F94FB-09F4-F834-C60E-DC262F28CA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5D2319-FFF2-114A-DD23-5B328E5F9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/>
              <a:t>SULTAN sample </a:t>
            </a:r>
            <a:r>
              <a:rPr lang="it-IT" sz="3200" dirty="0" err="1"/>
              <a:t>preparation</a:t>
            </a:r>
            <a:r>
              <a:rPr lang="it-IT" sz="3200" dirty="0"/>
              <a:t>: some key steps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668108-B670-07F2-071C-D02C9AB81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10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91436308-A67A-221A-5B91-F827319B4F75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9CB59967-A8F6-EFB2-E3FC-1D0139F50C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D6DBD7B7-4375-ACB2-D24A-DEA465877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EF6B977D-A4F5-8B62-7DA0-B154BA776A26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37B6CEE-69B1-7844-EC85-CB5E8F5B5465}"/>
              </a:ext>
            </a:extLst>
          </p:cNvPr>
          <p:cNvSpPr txBox="1"/>
          <p:nvPr/>
        </p:nvSpPr>
        <p:spPr>
          <a:xfrm>
            <a:off x="0" y="1361402"/>
            <a:ext cx="3114658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dirty="0"/>
              <a:t>BRAST </a:t>
            </a:r>
            <a:r>
              <a:rPr lang="it-IT" sz="2000" dirty="0" err="1"/>
              <a:t>manufacture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:</a:t>
            </a:r>
          </a:p>
        </p:txBody>
      </p:sp>
      <p:pic>
        <p:nvPicPr>
          <p:cNvPr id="14" name="Immagine 13" descr="Immagine che contiene ingegneria, macchina, industria, acciaio&#10;&#10;Il contenuto generato dall'IA potrebbe non essere corretto.">
            <a:extLst>
              <a:ext uri="{FF2B5EF4-FFF2-40B4-BE49-F238E27FC236}">
                <a16:creationId xmlns:a16="http://schemas.microsoft.com/office/drawing/2014/main" id="{DBEC6D97-9C5E-85EB-FB3A-B2740296BC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416" y="2057484"/>
            <a:ext cx="2953271" cy="3937695"/>
          </a:xfrm>
          <a:prstGeom prst="rect">
            <a:avLst/>
          </a:prstGeom>
          <a:noFill/>
          <a:effectLst/>
        </p:spPr>
      </p:pic>
      <p:pic>
        <p:nvPicPr>
          <p:cNvPr id="18" name="Immagine 17" descr="Immagine che contiene acciaio, ingegneria, metallo&#10;&#10;Il contenuto generato dall'IA potrebbe non essere corretto.">
            <a:extLst>
              <a:ext uri="{FF2B5EF4-FFF2-40B4-BE49-F238E27FC236}">
                <a16:creationId xmlns:a16="http://schemas.microsoft.com/office/drawing/2014/main" id="{1DA5CF52-57CB-726F-8397-D9AA1FF1DC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566"/>
          <a:stretch>
            <a:fillRect/>
          </a:stretch>
        </p:blipFill>
        <p:spPr>
          <a:xfrm>
            <a:off x="3293457" y="2063061"/>
            <a:ext cx="2758659" cy="3936696"/>
          </a:xfrm>
          <a:prstGeom prst="rect">
            <a:avLst/>
          </a:prstGeom>
        </p:spPr>
      </p:pic>
      <p:sp>
        <p:nvSpPr>
          <p:cNvPr id="21" name="Rettangolo 20">
            <a:extLst>
              <a:ext uri="{FF2B5EF4-FFF2-40B4-BE49-F238E27FC236}">
                <a16:creationId xmlns:a16="http://schemas.microsoft.com/office/drawing/2014/main" id="{D90F9B07-C731-3ECA-E4CC-1C914F61C14C}"/>
              </a:ext>
            </a:extLst>
          </p:cNvPr>
          <p:cNvSpPr/>
          <p:nvPr/>
        </p:nvSpPr>
        <p:spPr>
          <a:xfrm>
            <a:off x="638629" y="1641067"/>
            <a:ext cx="3281372" cy="43470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6ECA65A-CD25-D593-847F-BBC761B023D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94" y="1288545"/>
            <a:ext cx="2832764" cy="51867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42BF3C0-45FE-2AB2-1DB0-299EF149249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5499" y="1077753"/>
            <a:ext cx="1114324" cy="563314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4DEE5C-613B-5385-4379-EBCABF7F52B3}"/>
              </a:ext>
            </a:extLst>
          </p:cNvPr>
          <p:cNvSpPr txBox="1"/>
          <p:nvPr/>
        </p:nvSpPr>
        <p:spPr>
          <a:xfrm>
            <a:off x="7889823" y="1175620"/>
            <a:ext cx="2760827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dirty="0"/>
              <a:t>Cable assembly trials:</a:t>
            </a:r>
          </a:p>
        </p:txBody>
      </p:sp>
      <p:pic>
        <p:nvPicPr>
          <p:cNvPr id="8" name="Immagine 7" descr="Immagine che contiene strumento di scrittura, matita&#10;&#10;Il contenuto generato dall'IA potrebbe non essere corretto.">
            <a:extLst>
              <a:ext uri="{FF2B5EF4-FFF2-40B4-BE49-F238E27FC236}">
                <a16:creationId xmlns:a16="http://schemas.microsoft.com/office/drawing/2014/main" id="{77C337EF-F951-AEA3-7AEF-23F3D1C5DEC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752" y="1747859"/>
            <a:ext cx="2116072" cy="2821429"/>
          </a:xfrm>
          <a:prstGeom prst="rect">
            <a:avLst/>
          </a:prstGeom>
        </p:spPr>
      </p:pic>
      <p:pic>
        <p:nvPicPr>
          <p:cNvPr id="11" name="Immagine 10" descr="Immagine che contiene statico&#10;&#10;Il contenuto generato dall'IA potrebbe non essere corretto.">
            <a:extLst>
              <a:ext uri="{FF2B5EF4-FFF2-40B4-BE49-F238E27FC236}">
                <a16:creationId xmlns:a16="http://schemas.microsoft.com/office/drawing/2014/main" id="{61D840C1-E83A-9708-3033-23AAA46AF12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0132" y="1597737"/>
            <a:ext cx="1644044" cy="297493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FB87CB6-60A7-C5E0-9FEE-B2FD5778BA7D}"/>
              </a:ext>
            </a:extLst>
          </p:cNvPr>
          <p:cNvSpPr txBox="1"/>
          <p:nvPr/>
        </p:nvSpPr>
        <p:spPr>
          <a:xfrm>
            <a:off x="6671133" y="1857306"/>
            <a:ext cx="2599103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1800" dirty="0" err="1">
                <a:solidFill>
                  <a:srgbClr val="2412EB"/>
                </a:solidFill>
              </a:rPr>
              <a:t>Twisting</a:t>
            </a:r>
            <a:r>
              <a:rPr lang="it-IT" sz="1800" dirty="0">
                <a:solidFill>
                  <a:srgbClr val="2412EB"/>
                </a:solidFill>
              </a:rPr>
              <a:t> of Cu </a:t>
            </a:r>
            <a:r>
              <a:rPr lang="it-IT" sz="1800" dirty="0" err="1">
                <a:solidFill>
                  <a:srgbClr val="2412EB"/>
                </a:solidFill>
              </a:rPr>
              <a:t>sectors</a:t>
            </a:r>
            <a:endParaRPr lang="it-IT" sz="1800" dirty="0">
              <a:solidFill>
                <a:srgbClr val="2412EB"/>
              </a:solidFill>
            </a:endParaRPr>
          </a:p>
        </p:txBody>
      </p:sp>
      <p:pic>
        <p:nvPicPr>
          <p:cNvPr id="22" name="Immagine 21" descr="Immagine che contiene cerchio, ruota&#10;&#10;Il contenuto generato dall'IA potrebbe non essere corretto.">
            <a:extLst>
              <a:ext uri="{FF2B5EF4-FFF2-40B4-BE49-F238E27FC236}">
                <a16:creationId xmlns:a16="http://schemas.microsoft.com/office/drawing/2014/main" id="{2E37718E-C140-3BDD-4FF1-701668CE19E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2555" y="5028729"/>
            <a:ext cx="1815552" cy="1686561"/>
          </a:xfrm>
          <a:prstGeom prst="rect">
            <a:avLst/>
          </a:prstGeom>
        </p:spPr>
      </p:pic>
      <p:pic>
        <p:nvPicPr>
          <p:cNvPr id="24" name="Immagine 23" descr="Immagine che contiene legno, asta&#10;&#10;Il contenuto generato dall'IA potrebbe non essere corretto.">
            <a:extLst>
              <a:ext uri="{FF2B5EF4-FFF2-40B4-BE49-F238E27FC236}">
                <a16:creationId xmlns:a16="http://schemas.microsoft.com/office/drawing/2014/main" id="{1E632F84-40D0-EEAF-EAE2-9BD944731E5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61" r="19727"/>
          <a:stretch>
            <a:fillRect/>
          </a:stretch>
        </p:blipFill>
        <p:spPr>
          <a:xfrm>
            <a:off x="10794081" y="1084537"/>
            <a:ext cx="1344701" cy="2787929"/>
          </a:xfrm>
          <a:prstGeom prst="rect">
            <a:avLst/>
          </a:prstGeom>
        </p:spPr>
      </p:pic>
      <p:grpSp>
        <p:nvGrpSpPr>
          <p:cNvPr id="15" name="Gruppo 14">
            <a:extLst>
              <a:ext uri="{FF2B5EF4-FFF2-40B4-BE49-F238E27FC236}">
                <a16:creationId xmlns:a16="http://schemas.microsoft.com/office/drawing/2014/main" id="{12700DAE-93F8-3554-8760-B3D399646D2B}"/>
              </a:ext>
            </a:extLst>
          </p:cNvPr>
          <p:cNvGrpSpPr/>
          <p:nvPr/>
        </p:nvGrpSpPr>
        <p:grpSpPr>
          <a:xfrm>
            <a:off x="9448936" y="3774922"/>
            <a:ext cx="2228013" cy="2970684"/>
            <a:chOff x="1005669" y="1149706"/>
            <a:chExt cx="2752403" cy="3669871"/>
          </a:xfrm>
        </p:grpSpPr>
        <p:pic>
          <p:nvPicPr>
            <p:cNvPr id="16" name="Immagine 15" descr="Immagine che contiene legno, interno&#10;&#10;Il contenuto generato dall'IA potrebbe non essere corretto.">
              <a:extLst>
                <a:ext uri="{FF2B5EF4-FFF2-40B4-BE49-F238E27FC236}">
                  <a16:creationId xmlns:a16="http://schemas.microsoft.com/office/drawing/2014/main" id="{82A77F3A-4082-83CA-B883-50276F7BD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46935" y="1608440"/>
              <a:ext cx="3669871" cy="27524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7" name="Immagine 16" descr="Immagine che contiene pavimento, terreno&#10;&#10;Il contenuto generato dall'IA potrebbe non essere corretto.">
              <a:extLst>
                <a:ext uri="{FF2B5EF4-FFF2-40B4-BE49-F238E27FC236}">
                  <a16:creationId xmlns:a16="http://schemas.microsoft.com/office/drawing/2014/main" id="{D9A41340-7ADC-2A3D-1B98-1007663B10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517300" y="3592347"/>
              <a:ext cx="1346241" cy="104637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EAF9A25-A801-1456-E80F-95681D500B80}"/>
              </a:ext>
            </a:extLst>
          </p:cNvPr>
          <p:cNvSpPr txBox="1"/>
          <p:nvPr/>
        </p:nvSpPr>
        <p:spPr>
          <a:xfrm>
            <a:off x="6334241" y="4711975"/>
            <a:ext cx="3661776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1800" dirty="0">
                <a:solidFill>
                  <a:srgbClr val="2412EB"/>
                </a:solidFill>
              </a:rPr>
              <a:t>Short </a:t>
            </a:r>
            <a:r>
              <a:rPr lang="it-IT" sz="1800" dirty="0" err="1">
                <a:solidFill>
                  <a:srgbClr val="2412EB"/>
                </a:solidFill>
              </a:rPr>
              <a:t>piece</a:t>
            </a:r>
            <a:r>
              <a:rPr lang="it-IT" sz="1800" dirty="0">
                <a:solidFill>
                  <a:srgbClr val="2412EB"/>
                </a:solidFill>
              </a:rPr>
              <a:t> of </a:t>
            </a:r>
            <a:r>
              <a:rPr lang="it-IT" sz="1800" dirty="0" err="1">
                <a:solidFill>
                  <a:srgbClr val="2412EB"/>
                </a:solidFill>
              </a:rPr>
              <a:t>assembled</a:t>
            </a:r>
            <a:r>
              <a:rPr lang="it-IT" sz="1800" dirty="0">
                <a:solidFill>
                  <a:srgbClr val="2412EB"/>
                </a:solidFill>
              </a:rPr>
              <a:t> SECAS</a:t>
            </a:r>
          </a:p>
        </p:txBody>
      </p:sp>
    </p:spTree>
    <p:extLst>
      <p:ext uri="{BB962C8B-B14F-4D97-AF65-F5344CB8AC3E}">
        <p14:creationId xmlns:p14="http://schemas.microsoft.com/office/powerpoint/2010/main" val="102182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BEDE7-AA24-33E6-8F1D-4E1C3F2C45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linea, testo, ricevuta, Parallelo&#10;&#10;Il contenuto generato dall'IA potrebbe non essere corretto.">
            <a:extLst>
              <a:ext uri="{FF2B5EF4-FFF2-40B4-BE49-F238E27FC236}">
                <a16:creationId xmlns:a16="http://schemas.microsoft.com/office/drawing/2014/main" id="{9AA13569-E1DB-AE84-7804-EBE7C018F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108" y="1218558"/>
            <a:ext cx="11289499" cy="2202148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1E652E76-148B-4E22-5190-38F00DA1B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/>
              <a:t>SECAS SULTAN sample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6608C6E-9126-95D9-42B7-6BEFCD3013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11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E39B2C24-052E-1F91-8B72-0712942FD16F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93CAB0E0-EF7F-76F2-28E4-A4BBE5BD11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6DDB2B71-FFA9-EBA3-F1C3-585DD1A69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548CACF2-69E1-D705-C51A-3F1D9A36EE8F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E4D473A-A943-764E-CA00-8083D51AE8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33698" y="3717758"/>
            <a:ext cx="2378860" cy="238359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6637A78-EBF3-1E15-469D-FAEDB129705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835675" y="3705476"/>
            <a:ext cx="2409429" cy="2418972"/>
          </a:xfrm>
          <a:prstGeom prst="rect">
            <a:avLst/>
          </a:prstGeom>
        </p:spPr>
      </p:pic>
      <p:sp>
        <p:nvSpPr>
          <p:cNvPr id="14" name="Ovale 13">
            <a:extLst>
              <a:ext uri="{FF2B5EF4-FFF2-40B4-BE49-F238E27FC236}">
                <a16:creationId xmlns:a16="http://schemas.microsoft.com/office/drawing/2014/main" id="{54174BC1-DE16-843C-F962-16CA0364805A}"/>
              </a:ext>
            </a:extLst>
          </p:cNvPr>
          <p:cNvSpPr/>
          <p:nvPr/>
        </p:nvSpPr>
        <p:spPr>
          <a:xfrm>
            <a:off x="3646050" y="2175253"/>
            <a:ext cx="709382" cy="28875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90D7C127-EA99-389E-78BE-6C4182EBDEE6}"/>
              </a:ext>
            </a:extLst>
          </p:cNvPr>
          <p:cNvSpPr/>
          <p:nvPr/>
        </p:nvSpPr>
        <p:spPr>
          <a:xfrm>
            <a:off x="4596736" y="2030874"/>
            <a:ext cx="709382" cy="28875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C179DFB5-4A6E-A8D0-5857-DB6A0305676A}"/>
              </a:ext>
            </a:extLst>
          </p:cNvPr>
          <p:cNvCxnSpPr>
            <a:stCxn id="17" idx="5"/>
          </p:cNvCxnSpPr>
          <p:nvPr/>
        </p:nvCxnSpPr>
        <p:spPr>
          <a:xfrm>
            <a:off x="5202231" y="2277344"/>
            <a:ext cx="1797556" cy="128046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D59BEF11-CEFB-62A3-2E67-3004CA0443FB}"/>
              </a:ext>
            </a:extLst>
          </p:cNvPr>
          <p:cNvCxnSpPr>
            <a:cxnSpLocks/>
          </p:cNvCxnSpPr>
          <p:nvPr/>
        </p:nvCxnSpPr>
        <p:spPr>
          <a:xfrm flipH="1">
            <a:off x="2868053" y="2464011"/>
            <a:ext cx="1012001" cy="96498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66EE9E5-25EB-C514-0543-16AD40EB2C92}"/>
              </a:ext>
            </a:extLst>
          </p:cNvPr>
          <p:cNvSpPr txBox="1"/>
          <p:nvPr/>
        </p:nvSpPr>
        <p:spPr>
          <a:xfrm>
            <a:off x="2868053" y="3902298"/>
            <a:ext cx="3681457" cy="276999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6 x BRAST with 12mm-wide tapes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8329D03-0F53-FAF5-F2FA-8BDE41B8F73A}"/>
              </a:ext>
            </a:extLst>
          </p:cNvPr>
          <p:cNvSpPr txBox="1"/>
          <p:nvPr/>
        </p:nvSpPr>
        <p:spPr>
          <a:xfrm>
            <a:off x="9258253" y="3706806"/>
            <a:ext cx="2730492" cy="553998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6 x 3 x BRAST with 4mm-wide tapes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917A1FB9-BE94-305E-3986-76A9E84CAA29}"/>
              </a:ext>
            </a:extLst>
          </p:cNvPr>
          <p:cNvSpPr txBox="1"/>
          <p:nvPr/>
        </p:nvSpPr>
        <p:spPr>
          <a:xfrm>
            <a:off x="3772757" y="4420298"/>
            <a:ext cx="1955294" cy="276999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Cu closing fillers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276384F6-082B-169F-1D7B-B3C4AECC8CA2}"/>
              </a:ext>
            </a:extLst>
          </p:cNvPr>
          <p:cNvSpPr txBox="1"/>
          <p:nvPr/>
        </p:nvSpPr>
        <p:spPr>
          <a:xfrm>
            <a:off x="9467161" y="4948313"/>
            <a:ext cx="1344701" cy="276999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Cu </a:t>
            </a:r>
            <a:r>
              <a:rPr lang="it-IT" sz="1800" dirty="0" err="1">
                <a:solidFill>
                  <a:srgbClr val="2412EB"/>
                </a:solidFill>
              </a:rPr>
              <a:t>sectors</a:t>
            </a:r>
            <a:endParaRPr lang="it-IT" sz="1800" dirty="0">
              <a:solidFill>
                <a:srgbClr val="2412EB"/>
              </a:solidFill>
            </a:endParaRPr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D03C0EB6-7D26-0E4E-7A59-CCE5C7D7CF3D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2420471" y="4040798"/>
            <a:ext cx="447582" cy="42362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74C52B60-8969-EFDB-9481-92DAEB063012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2535382" y="4558797"/>
            <a:ext cx="1237375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D96EDE47-DC16-0B82-7245-264768F5775E}"/>
              </a:ext>
            </a:extLst>
          </p:cNvPr>
          <p:cNvCxnSpPr>
            <a:cxnSpLocks/>
            <a:stCxn id="29" idx="3"/>
          </p:cNvCxnSpPr>
          <p:nvPr/>
        </p:nvCxnSpPr>
        <p:spPr>
          <a:xfrm flipV="1">
            <a:off x="5728051" y="4523787"/>
            <a:ext cx="1513936" cy="3501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9022FFB8-C50C-DAEA-D763-39F079983A6D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5728051" y="4558798"/>
            <a:ext cx="1513936" cy="76292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00316264-1FA5-F52E-94B0-121C69DC0A8E}"/>
              </a:ext>
            </a:extLst>
          </p:cNvPr>
          <p:cNvCxnSpPr>
            <a:cxnSpLocks/>
          </p:cNvCxnSpPr>
          <p:nvPr/>
        </p:nvCxnSpPr>
        <p:spPr>
          <a:xfrm flipH="1">
            <a:off x="8686800" y="3923235"/>
            <a:ext cx="588730" cy="6180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3" name="Immagine 62" descr="Immagine che contiene cerchio, schermata, design, arte&#10;&#10;Il contenuto generato dall'IA potrebbe non essere corretto.">
            <a:extLst>
              <a:ext uri="{FF2B5EF4-FFF2-40B4-BE49-F238E27FC236}">
                <a16:creationId xmlns:a16="http://schemas.microsoft.com/office/drawing/2014/main" id="{3C321E21-27F5-E33D-0DEC-4379B0B4657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24341" y="5214334"/>
            <a:ext cx="1411766" cy="1408440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3FDE0BB-2307-01EC-8718-CB674EB43194}"/>
              </a:ext>
            </a:extLst>
          </p:cNvPr>
          <p:cNvSpPr txBox="1"/>
          <p:nvPr/>
        </p:nvSpPr>
        <p:spPr>
          <a:xfrm>
            <a:off x="4000741" y="6231120"/>
            <a:ext cx="3134047" cy="28498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Steel </a:t>
            </a:r>
            <a:r>
              <a:rPr lang="it-IT" sz="1800" dirty="0" err="1">
                <a:solidFill>
                  <a:srgbClr val="2412EB"/>
                </a:solidFill>
              </a:rPr>
              <a:t>capillary</a:t>
            </a:r>
            <a:r>
              <a:rPr lang="it-IT" sz="1800" dirty="0">
                <a:solidFill>
                  <a:srgbClr val="2412EB"/>
                </a:solidFill>
              </a:rPr>
              <a:t> for </a:t>
            </a:r>
            <a:r>
              <a:rPr lang="it-IT" sz="1800" dirty="0" err="1">
                <a:solidFill>
                  <a:srgbClr val="2412EB"/>
                </a:solidFill>
              </a:rPr>
              <a:t>fiber-optics</a:t>
            </a:r>
            <a:endParaRPr lang="it-IT" sz="1800" dirty="0">
              <a:solidFill>
                <a:srgbClr val="2412EB"/>
              </a:solidFill>
            </a:endParaRPr>
          </a:p>
        </p:txBody>
      </p:sp>
      <p:sp>
        <p:nvSpPr>
          <p:cNvPr id="70" name="Ovale 69">
            <a:extLst>
              <a:ext uri="{FF2B5EF4-FFF2-40B4-BE49-F238E27FC236}">
                <a16:creationId xmlns:a16="http://schemas.microsoft.com/office/drawing/2014/main" id="{91DE456D-74FB-5E69-F9ED-5CD243936CF6}"/>
              </a:ext>
            </a:extLst>
          </p:cNvPr>
          <p:cNvSpPr/>
          <p:nvPr/>
        </p:nvSpPr>
        <p:spPr>
          <a:xfrm>
            <a:off x="3573387" y="5753461"/>
            <a:ext cx="528228" cy="384997"/>
          </a:xfrm>
          <a:prstGeom prst="ellipse">
            <a:avLst/>
          </a:prstGeom>
          <a:noFill/>
          <a:ln w="317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2" name="Connettore 1 71">
            <a:extLst>
              <a:ext uri="{FF2B5EF4-FFF2-40B4-BE49-F238E27FC236}">
                <a16:creationId xmlns:a16="http://schemas.microsoft.com/office/drawing/2014/main" id="{10C897AC-674A-FC38-59FA-9EFAC2DF42D9}"/>
              </a:ext>
            </a:extLst>
          </p:cNvPr>
          <p:cNvCxnSpPr>
            <a:cxnSpLocks/>
          </p:cNvCxnSpPr>
          <p:nvPr/>
        </p:nvCxnSpPr>
        <p:spPr>
          <a:xfrm flipH="1" flipV="1">
            <a:off x="2126211" y="5531416"/>
            <a:ext cx="998130" cy="10913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A5DF2D6C-0932-0D63-06B2-F14B292B656C}"/>
              </a:ext>
            </a:extLst>
          </p:cNvPr>
          <p:cNvCxnSpPr>
            <a:cxnSpLocks/>
          </p:cNvCxnSpPr>
          <p:nvPr/>
        </p:nvCxnSpPr>
        <p:spPr>
          <a:xfrm flipH="1" flipV="1">
            <a:off x="2420471" y="4907488"/>
            <a:ext cx="2115636" cy="306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2 75">
            <a:extLst>
              <a:ext uri="{FF2B5EF4-FFF2-40B4-BE49-F238E27FC236}">
                <a16:creationId xmlns:a16="http://schemas.microsoft.com/office/drawing/2014/main" id="{C899701C-5AD0-605E-6A28-6F60E1F5157A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8427321" y="5086813"/>
            <a:ext cx="1039840" cy="1079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FCBAD2B3-DE2B-9BEA-26C6-36E81DBBC99E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8427321" y="4721624"/>
            <a:ext cx="1039840" cy="36518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D3AE9A1E-B0CC-AE52-CF09-B1C6127CF712}"/>
              </a:ext>
            </a:extLst>
          </p:cNvPr>
          <p:cNvSpPr txBox="1"/>
          <p:nvPr/>
        </p:nvSpPr>
        <p:spPr>
          <a:xfrm>
            <a:off x="8030342" y="5827354"/>
            <a:ext cx="836291" cy="27699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4 mm</a:t>
            </a: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D0DD6613-86B7-C6F6-0A02-D8B6CBB2AFC6}"/>
              </a:ext>
            </a:extLst>
          </p:cNvPr>
          <p:cNvCxnSpPr>
            <a:cxnSpLocks/>
          </p:cNvCxnSpPr>
          <p:nvPr/>
        </p:nvCxnSpPr>
        <p:spPr>
          <a:xfrm>
            <a:off x="8040389" y="5871589"/>
            <a:ext cx="1" cy="229415"/>
          </a:xfrm>
          <a:prstGeom prst="straightConnector1">
            <a:avLst/>
          </a:prstGeom>
          <a:ln w="12700">
            <a:solidFill>
              <a:srgbClr val="2412EB"/>
            </a:solidFill>
            <a:headEnd type="triangle" w="sm" len="sm"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79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75661-97D6-3112-56F1-AB032ED1D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646788-84FF-58D1-9B0A-D390DF1C7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291" y="257636"/>
            <a:ext cx="10974229" cy="492443"/>
          </a:xfrm>
        </p:spPr>
        <p:txBody>
          <a:bodyPr/>
          <a:lstStyle/>
          <a:p>
            <a:r>
              <a:rPr lang="it-IT" sz="3200" dirty="0"/>
              <a:t>Conclusive </a:t>
            </a:r>
            <a:r>
              <a:rPr lang="it-IT" sz="3200" dirty="0" err="1"/>
              <a:t>remarks</a:t>
            </a:r>
            <a:endParaRPr lang="it-IT" sz="32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C51A31-E00D-BC42-7C27-31150652B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12</a:t>
            </a:fld>
            <a:endParaRPr lang="it-IT"/>
          </a:p>
        </p:txBody>
      </p:sp>
      <p:sp>
        <p:nvSpPr>
          <p:cNvPr id="4" name="Segnaposto piè di pagina 6">
            <a:extLst>
              <a:ext uri="{FF2B5EF4-FFF2-40B4-BE49-F238E27FC236}">
                <a16:creationId xmlns:a16="http://schemas.microsoft.com/office/drawing/2014/main" id="{7B67B47B-D20F-41A5-C399-F02AA24F2BC9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ED95C62-48EB-D38C-3BE9-425632EF94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37465" y="635635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7E313631-7AD2-38B0-3E82-BC21594C2565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7C939C9-95A9-2A6E-5B2E-EBF9903F24AB}"/>
              </a:ext>
            </a:extLst>
          </p:cNvPr>
          <p:cNvSpPr txBox="1"/>
          <p:nvPr/>
        </p:nvSpPr>
        <p:spPr>
          <a:xfrm>
            <a:off x="697920" y="1169994"/>
            <a:ext cx="10974229" cy="5016758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2200" dirty="0"/>
              <a:t>	- </a:t>
            </a:r>
            <a:r>
              <a:rPr lang="it-IT" sz="2200" b="1" dirty="0" err="1"/>
              <a:t>qualification</a:t>
            </a:r>
            <a:r>
              <a:rPr lang="it-IT" sz="2200" b="1" dirty="0"/>
              <a:t> </a:t>
            </a:r>
            <a:r>
              <a:rPr lang="it-IT" sz="2200" dirty="0"/>
              <a:t>activities on the </a:t>
            </a:r>
            <a:r>
              <a:rPr lang="it-IT" sz="2200" b="1" dirty="0">
                <a:solidFill>
                  <a:srgbClr val="2412EB"/>
                </a:solidFill>
              </a:rPr>
              <a:t>SECAS-BRAST </a:t>
            </a:r>
            <a:r>
              <a:rPr lang="it-IT" sz="2200" dirty="0">
                <a:solidFill>
                  <a:srgbClr val="2412EB"/>
                </a:solidFill>
              </a:rPr>
              <a:t>high-</a:t>
            </a:r>
            <a:r>
              <a:rPr lang="it-IT" sz="2200" dirty="0" err="1">
                <a:solidFill>
                  <a:srgbClr val="2412EB"/>
                </a:solidFill>
              </a:rPr>
              <a:t>current</a:t>
            </a:r>
            <a:r>
              <a:rPr lang="it-IT" sz="2200" dirty="0">
                <a:solidFill>
                  <a:srgbClr val="2412EB"/>
                </a:solidFill>
              </a:rPr>
              <a:t> / high-field / low-</a:t>
            </a:r>
            <a:r>
              <a:rPr lang="it-IT" sz="2200" dirty="0" err="1">
                <a:solidFill>
                  <a:srgbClr val="2412EB"/>
                </a:solidFill>
              </a:rPr>
              <a:t>losses</a:t>
            </a:r>
            <a:r>
              <a:rPr lang="it-IT" sz="2200" dirty="0">
                <a:solidFill>
                  <a:srgbClr val="2412EB"/>
                </a:solidFill>
              </a:rPr>
              <a:t> </a:t>
            </a:r>
            <a:r>
              <a:rPr lang="it-IT" sz="2200" dirty="0" err="1">
                <a:solidFill>
                  <a:srgbClr val="2412EB"/>
                </a:solidFill>
              </a:rPr>
              <a:t>conductor</a:t>
            </a:r>
            <a:r>
              <a:rPr lang="it-IT" sz="2200" dirty="0">
                <a:solidFill>
                  <a:srgbClr val="2412EB"/>
                </a:solidFill>
              </a:rPr>
              <a:t> </a:t>
            </a:r>
            <a:r>
              <a:rPr lang="it-IT" sz="2200" dirty="0" err="1"/>
              <a:t>have</a:t>
            </a:r>
            <a:r>
              <a:rPr lang="it-IT" sz="2200" dirty="0"/>
              <a:t> </a:t>
            </a:r>
            <a:r>
              <a:rPr lang="it-IT" sz="2200" dirty="0" err="1"/>
              <a:t>been</a:t>
            </a:r>
            <a:r>
              <a:rPr lang="it-IT" sz="2200" dirty="0"/>
              <a:t> </a:t>
            </a:r>
            <a:r>
              <a:rPr lang="it-IT" sz="2200" dirty="0" err="1"/>
              <a:t>carried</a:t>
            </a:r>
            <a:r>
              <a:rPr lang="it-IT" sz="2200" dirty="0"/>
              <a:t> out so far, on </a:t>
            </a:r>
            <a:r>
              <a:rPr lang="it-IT" sz="2200" b="1" dirty="0" err="1"/>
              <a:t>prototypes</a:t>
            </a:r>
            <a:r>
              <a:rPr lang="it-IT" sz="2200" b="1" dirty="0"/>
              <a:t> </a:t>
            </a:r>
            <a:r>
              <a:rPr lang="it-IT" sz="2200" dirty="0" err="1"/>
              <a:t>tested</a:t>
            </a:r>
            <a:r>
              <a:rPr lang="it-IT" sz="2200" dirty="0"/>
              <a:t> </a:t>
            </a:r>
            <a:r>
              <a:rPr lang="it-IT" sz="2200" dirty="0" err="1"/>
              <a:t>at</a:t>
            </a:r>
            <a:r>
              <a:rPr lang="it-IT" sz="2200" dirty="0"/>
              <a:t> </a:t>
            </a:r>
            <a:r>
              <a:rPr lang="it-IT" sz="2200" dirty="0" err="1"/>
              <a:t>different</a:t>
            </a:r>
            <a:r>
              <a:rPr lang="it-IT" sz="2200" dirty="0"/>
              <a:t> </a:t>
            </a:r>
            <a:r>
              <a:rPr lang="it-IT" sz="2200" dirty="0" err="1"/>
              <a:t>phases</a:t>
            </a:r>
            <a:r>
              <a:rPr lang="it-IT" sz="2200" dirty="0"/>
              <a:t> of the </a:t>
            </a:r>
            <a:r>
              <a:rPr lang="it-IT" sz="2200" dirty="0" err="1"/>
              <a:t>possible</a:t>
            </a:r>
            <a:r>
              <a:rPr lang="it-IT" sz="2200" dirty="0"/>
              <a:t> processing steps;</a:t>
            </a:r>
          </a:p>
          <a:p>
            <a:pPr>
              <a:spcAft>
                <a:spcPts val="1200"/>
              </a:spcAft>
            </a:pPr>
            <a:r>
              <a:rPr lang="it-IT" sz="2200" dirty="0"/>
              <a:t>	- </a:t>
            </a:r>
            <a:r>
              <a:rPr lang="it-IT" sz="2200" dirty="0" err="1"/>
              <a:t>although</a:t>
            </a:r>
            <a:r>
              <a:rPr lang="it-IT" sz="2200" dirty="0"/>
              <a:t> </a:t>
            </a:r>
            <a:r>
              <a:rPr lang="it-IT" sz="2200" dirty="0" err="1"/>
              <a:t>still</a:t>
            </a:r>
            <a:r>
              <a:rPr lang="it-IT" sz="2200" dirty="0"/>
              <a:t> with </a:t>
            </a:r>
            <a:r>
              <a:rPr lang="it-IT" sz="2200" b="1" dirty="0"/>
              <a:t>some </a:t>
            </a:r>
            <a:r>
              <a:rPr lang="it-IT" sz="2200" b="1" dirty="0" err="1"/>
              <a:t>unclarified</a:t>
            </a:r>
            <a:r>
              <a:rPr lang="it-IT" sz="2200" b="1" dirty="0"/>
              <a:t> </a:t>
            </a:r>
            <a:r>
              <a:rPr lang="it-IT" sz="2200" dirty="0" err="1"/>
              <a:t>aspects</a:t>
            </a:r>
            <a:r>
              <a:rPr lang="it-IT" sz="2200" dirty="0"/>
              <a:t> of test </a:t>
            </a:r>
            <a:r>
              <a:rPr lang="it-IT" sz="2200" dirty="0" err="1"/>
              <a:t>outcomes</a:t>
            </a:r>
            <a:r>
              <a:rPr lang="it-IT" sz="2200" dirty="0"/>
              <a:t>, </a:t>
            </a:r>
            <a:r>
              <a:rPr lang="it-IT" sz="2200" dirty="0">
                <a:solidFill>
                  <a:srgbClr val="2412EB"/>
                </a:solidFill>
              </a:rPr>
              <a:t>performance </a:t>
            </a:r>
            <a:r>
              <a:rPr lang="it-IT" sz="2200" dirty="0" err="1">
                <a:solidFill>
                  <a:srgbClr val="2412EB"/>
                </a:solidFill>
              </a:rPr>
              <a:t>results</a:t>
            </a:r>
            <a:r>
              <a:rPr lang="it-IT" sz="2200" dirty="0">
                <a:solidFill>
                  <a:srgbClr val="2412EB"/>
                </a:solidFill>
              </a:rPr>
              <a:t> are </a:t>
            </a:r>
            <a:r>
              <a:rPr lang="it-IT" sz="2200" dirty="0" err="1">
                <a:solidFill>
                  <a:srgbClr val="2412EB"/>
                </a:solidFill>
              </a:rPr>
              <a:t>satisfactory</a:t>
            </a:r>
            <a:r>
              <a:rPr lang="it-IT" sz="2200" dirty="0">
                <a:solidFill>
                  <a:srgbClr val="2412EB"/>
                </a:solidFill>
              </a:rPr>
              <a:t> </a:t>
            </a:r>
            <a:r>
              <a:rPr lang="it-IT" sz="2200" dirty="0"/>
              <a:t>and </a:t>
            </a:r>
            <a:r>
              <a:rPr lang="it-IT" sz="2200" dirty="0" err="1"/>
              <a:t>mostly</a:t>
            </a:r>
            <a:r>
              <a:rPr lang="it-IT" sz="2200" dirty="0"/>
              <a:t> in line with </a:t>
            </a:r>
            <a:r>
              <a:rPr lang="it-IT" sz="2200" dirty="0" err="1"/>
              <a:t>expectations</a:t>
            </a:r>
            <a:r>
              <a:rPr lang="it-IT" sz="2200" dirty="0"/>
              <a:t>;</a:t>
            </a:r>
          </a:p>
          <a:p>
            <a:pPr>
              <a:spcAft>
                <a:spcPts val="1200"/>
              </a:spcAft>
            </a:pPr>
            <a:r>
              <a:rPr lang="it-IT" sz="2200" dirty="0"/>
              <a:t>	- </a:t>
            </a:r>
            <a:r>
              <a:rPr lang="it-IT" sz="2200" dirty="0" err="1"/>
              <a:t>modelling</a:t>
            </a:r>
            <a:r>
              <a:rPr lang="it-IT" sz="2200" dirty="0"/>
              <a:t> activities are on-</a:t>
            </a:r>
            <a:r>
              <a:rPr lang="it-IT" sz="2200" dirty="0" err="1"/>
              <a:t>going</a:t>
            </a:r>
            <a:r>
              <a:rPr lang="it-IT" sz="2200" dirty="0"/>
              <a:t>, to help </a:t>
            </a:r>
            <a:r>
              <a:rPr lang="it-IT" sz="2200" dirty="0" err="1"/>
              <a:t>clarify</a:t>
            </a:r>
            <a:r>
              <a:rPr lang="it-IT" sz="2200" dirty="0"/>
              <a:t> the </a:t>
            </a:r>
            <a:r>
              <a:rPr lang="it-IT" sz="2200" dirty="0" err="1"/>
              <a:t>observed</a:t>
            </a:r>
            <a:r>
              <a:rPr lang="it-IT" sz="2200" dirty="0"/>
              <a:t> </a:t>
            </a:r>
            <a:r>
              <a:rPr lang="it-IT" sz="2200" dirty="0" err="1"/>
              <a:t>effects</a:t>
            </a:r>
            <a:r>
              <a:rPr lang="it-IT" sz="2200" dirty="0"/>
              <a:t> of </a:t>
            </a:r>
            <a:r>
              <a:rPr lang="it-IT" sz="2200" dirty="0" err="1">
                <a:solidFill>
                  <a:srgbClr val="2412EB"/>
                </a:solidFill>
              </a:rPr>
              <a:t>current</a:t>
            </a:r>
            <a:r>
              <a:rPr lang="it-IT" sz="2200" dirty="0">
                <a:solidFill>
                  <a:srgbClr val="2412EB"/>
                </a:solidFill>
              </a:rPr>
              <a:t> re-</a:t>
            </a:r>
            <a:r>
              <a:rPr lang="it-IT" sz="2200" dirty="0" err="1">
                <a:solidFill>
                  <a:srgbClr val="2412EB"/>
                </a:solidFill>
              </a:rPr>
              <a:t>distribution</a:t>
            </a:r>
            <a:r>
              <a:rPr lang="it-IT" sz="2200" dirty="0">
                <a:solidFill>
                  <a:srgbClr val="2412EB"/>
                </a:solidFill>
              </a:rPr>
              <a:t> </a:t>
            </a:r>
            <a:r>
              <a:rPr lang="it-IT" sz="2200" dirty="0" err="1"/>
              <a:t>among</a:t>
            </a:r>
            <a:r>
              <a:rPr lang="it-IT" sz="2200" dirty="0"/>
              <a:t> tapes </a:t>
            </a:r>
            <a:r>
              <a:rPr lang="it-IT" sz="2200" dirty="0" err="1"/>
              <a:t>occurring</a:t>
            </a:r>
            <a:r>
              <a:rPr lang="it-IT" sz="2200" dirty="0"/>
              <a:t> </a:t>
            </a:r>
            <a:r>
              <a:rPr lang="it-IT" sz="2200" dirty="0" err="1">
                <a:solidFill>
                  <a:srgbClr val="2412EB"/>
                </a:solidFill>
              </a:rPr>
              <a:t>at</a:t>
            </a:r>
            <a:r>
              <a:rPr lang="it-IT" sz="2200" dirty="0">
                <a:solidFill>
                  <a:srgbClr val="2412EB"/>
                </a:solidFill>
              </a:rPr>
              <a:t> </a:t>
            </a:r>
            <a:r>
              <a:rPr lang="it-IT" sz="2200" dirty="0" err="1">
                <a:solidFill>
                  <a:srgbClr val="2412EB"/>
                </a:solidFill>
              </a:rPr>
              <a:t>terminations</a:t>
            </a:r>
            <a:r>
              <a:rPr lang="it-IT" sz="2200" dirty="0">
                <a:solidFill>
                  <a:srgbClr val="2412EB"/>
                </a:solidFill>
              </a:rPr>
              <a:t> </a:t>
            </a:r>
            <a:r>
              <a:rPr lang="it-IT" sz="2200" dirty="0"/>
              <a:t>in short samples </a:t>
            </a:r>
            <a:r>
              <a:rPr lang="it-IT" sz="2200" dirty="0" err="1"/>
              <a:t>tested</a:t>
            </a:r>
            <a:r>
              <a:rPr lang="it-IT" sz="2200" dirty="0"/>
              <a:t> in self-field </a:t>
            </a:r>
            <a:r>
              <a:rPr lang="it-IT" sz="2200" dirty="0" err="1"/>
              <a:t>configuration</a:t>
            </a:r>
            <a:r>
              <a:rPr lang="it-IT" sz="2200" dirty="0"/>
              <a:t>.</a:t>
            </a:r>
          </a:p>
          <a:p>
            <a:pPr>
              <a:spcAft>
                <a:spcPts val="1200"/>
              </a:spcAft>
            </a:pPr>
            <a:r>
              <a:rPr lang="it-IT" sz="2200" dirty="0"/>
              <a:t>	- the design </a:t>
            </a:r>
            <a:r>
              <a:rPr lang="it-IT" sz="2200" dirty="0" err="1"/>
              <a:t>has</a:t>
            </a:r>
            <a:r>
              <a:rPr lang="it-IT" sz="2200" dirty="0"/>
              <a:t> </a:t>
            </a:r>
            <a:r>
              <a:rPr lang="it-IT" sz="2200" dirty="0" err="1"/>
              <a:t>evolved</a:t>
            </a:r>
            <a:r>
              <a:rPr lang="it-IT" sz="2200" dirty="0"/>
              <a:t> in </a:t>
            </a:r>
            <a:r>
              <a:rPr lang="it-IT" sz="2200" dirty="0" err="1"/>
              <a:t>parallel</a:t>
            </a:r>
            <a:r>
              <a:rPr lang="it-IT" sz="2200" dirty="0"/>
              <a:t> to the </a:t>
            </a:r>
            <a:r>
              <a:rPr lang="it-IT" sz="2200" dirty="0" err="1"/>
              <a:t>development</a:t>
            </a:r>
            <a:r>
              <a:rPr lang="it-IT" sz="2200" dirty="0"/>
              <a:t> of industrial processing for </a:t>
            </a:r>
            <a:r>
              <a:rPr lang="it-IT" sz="2200" dirty="0" err="1"/>
              <a:t>applicable</a:t>
            </a:r>
            <a:r>
              <a:rPr lang="it-IT" sz="2200" dirty="0"/>
              <a:t> concepts.</a:t>
            </a:r>
            <a:endParaRPr lang="it-IT" sz="2200" b="1" dirty="0">
              <a:solidFill>
                <a:srgbClr val="C00000"/>
              </a:solidFill>
            </a:endParaRPr>
          </a:p>
          <a:p>
            <a:pPr>
              <a:spcAft>
                <a:spcPts val="1200"/>
              </a:spcAft>
            </a:pPr>
            <a:r>
              <a:rPr lang="it-IT" sz="2200" b="1" dirty="0"/>
              <a:t>	</a:t>
            </a:r>
            <a:r>
              <a:rPr lang="it-IT" sz="2200" dirty="0"/>
              <a:t>- the </a:t>
            </a:r>
            <a:r>
              <a:rPr lang="it-IT" sz="2200" b="1" dirty="0" err="1"/>
              <a:t>manufacture</a:t>
            </a:r>
            <a:r>
              <a:rPr lang="it-IT" sz="2200" b="1" dirty="0"/>
              <a:t> of SECAS </a:t>
            </a:r>
            <a:r>
              <a:rPr lang="it-IT" sz="2200" b="1" dirty="0" err="1"/>
              <a:t>prototype</a:t>
            </a:r>
            <a:r>
              <a:rPr lang="it-IT" sz="2200" b="1" dirty="0"/>
              <a:t> </a:t>
            </a:r>
            <a:r>
              <a:rPr lang="it-IT" sz="2200" b="1" dirty="0" err="1"/>
              <a:t>lengths</a:t>
            </a:r>
            <a:r>
              <a:rPr lang="it-IT" sz="2200" b="1" dirty="0"/>
              <a:t> </a:t>
            </a:r>
            <a:r>
              <a:rPr lang="it-IT" sz="2200" dirty="0"/>
              <a:t>and </a:t>
            </a:r>
            <a:r>
              <a:rPr lang="it-IT" sz="2200" dirty="0">
                <a:solidFill>
                  <a:srgbClr val="2412EB"/>
                </a:solidFill>
              </a:rPr>
              <a:t>assembly </a:t>
            </a:r>
            <a:r>
              <a:rPr lang="it-IT" sz="2200" dirty="0"/>
              <a:t>of a </a:t>
            </a:r>
            <a:r>
              <a:rPr lang="it-IT" sz="2200" dirty="0">
                <a:solidFill>
                  <a:srgbClr val="2412EB"/>
                </a:solidFill>
              </a:rPr>
              <a:t>full-size sample </a:t>
            </a:r>
            <a:r>
              <a:rPr lang="it-IT" sz="2200" dirty="0"/>
              <a:t>with </a:t>
            </a:r>
            <a:r>
              <a:rPr lang="it-IT" sz="2200" dirty="0" err="1"/>
              <a:t>different</a:t>
            </a:r>
            <a:r>
              <a:rPr lang="it-IT" sz="2200" dirty="0"/>
              <a:t> tape </a:t>
            </a:r>
            <a:r>
              <a:rPr lang="it-IT" sz="2200" dirty="0" err="1"/>
              <a:t>arrangements</a:t>
            </a:r>
            <a:r>
              <a:rPr lang="it-IT" sz="2200" dirty="0"/>
              <a:t> </a:t>
            </a:r>
            <a:r>
              <a:rPr lang="it-IT" sz="2200" dirty="0" err="1"/>
              <a:t>is</a:t>
            </a:r>
            <a:r>
              <a:rPr lang="it-IT" sz="2200" dirty="0"/>
              <a:t> on-</a:t>
            </a:r>
            <a:r>
              <a:rPr lang="it-IT" sz="2200" dirty="0" err="1"/>
              <a:t>going</a:t>
            </a:r>
            <a:r>
              <a:rPr lang="it-IT" sz="2200" dirty="0"/>
              <a:t>, for </a:t>
            </a:r>
            <a:r>
              <a:rPr lang="it-IT" sz="2200" i="1" dirty="0"/>
              <a:t>in-field</a:t>
            </a:r>
            <a:r>
              <a:rPr lang="it-IT" sz="2200" dirty="0"/>
              <a:t> </a:t>
            </a:r>
            <a:r>
              <a:rPr lang="it-IT" sz="2200" dirty="0" err="1"/>
              <a:t>characterization</a:t>
            </a:r>
            <a:r>
              <a:rPr lang="it-IT" sz="2200" dirty="0"/>
              <a:t> in </a:t>
            </a:r>
            <a:r>
              <a:rPr lang="it-IT" sz="2200" b="1" dirty="0">
                <a:solidFill>
                  <a:srgbClr val="2412EB"/>
                </a:solidFill>
              </a:rPr>
              <a:t>SULTAN </a:t>
            </a:r>
            <a:r>
              <a:rPr lang="it-IT" sz="2200" dirty="0">
                <a:sym typeface="Wingdings" pitchFamily="2" charset="2"/>
              </a:rPr>
              <a:t></a:t>
            </a:r>
            <a:r>
              <a:rPr lang="it-IT" sz="2200" dirty="0"/>
              <a:t> sample ready by the end of </a:t>
            </a:r>
            <a:r>
              <a:rPr lang="it-IT" sz="2200" dirty="0" err="1"/>
              <a:t>this</a:t>
            </a:r>
            <a:r>
              <a:rPr lang="it-IT" sz="2200" dirty="0"/>
              <a:t> </a:t>
            </a:r>
            <a:r>
              <a:rPr lang="it-IT" sz="2200" dirty="0" err="1"/>
              <a:t>month</a:t>
            </a:r>
            <a:r>
              <a:rPr lang="it-IT" sz="2200" dirty="0"/>
              <a:t>.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7BFB854-1124-D8D5-ED0E-DCEC68E1B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94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4C23A3-ED53-9D49-9CF6-39D7A26A3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13</a:t>
            </a:fld>
            <a:endParaRPr lang="it-IT"/>
          </a:p>
        </p:txBody>
      </p:sp>
      <p:sp>
        <p:nvSpPr>
          <p:cNvPr id="4" name="Segnaposto piè di pagina 6">
            <a:extLst>
              <a:ext uri="{FF2B5EF4-FFF2-40B4-BE49-F238E27FC236}">
                <a16:creationId xmlns:a16="http://schemas.microsoft.com/office/drawing/2014/main" id="{C9EF7359-D257-4C08-D816-C517C93AF52E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0B75BEAC-0A65-C2EE-C8CE-061A2203C59A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1256C87-842E-6D32-EE89-80DDA00D74AC}"/>
              </a:ext>
            </a:extLst>
          </p:cNvPr>
          <p:cNvSpPr txBox="1"/>
          <p:nvPr/>
        </p:nvSpPr>
        <p:spPr>
          <a:xfrm>
            <a:off x="3698543" y="3121223"/>
            <a:ext cx="4418517" cy="615553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4000" dirty="0"/>
              <a:t>BACK-UP SLIDES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5622C5A5-77B8-D258-8B96-B6A27DADB0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6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728B0-DA79-BAC5-2C0D-31DF68D59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 descr="Immagine che contiene macchina, ingegneria, strumento, interno&#10;&#10;Il contenuto generato dall'IA potrebbe non essere corretto.">
            <a:extLst>
              <a:ext uri="{FF2B5EF4-FFF2-40B4-BE49-F238E27FC236}">
                <a16:creationId xmlns:a16="http://schemas.microsoft.com/office/drawing/2014/main" id="{115BE03D-1A9B-1D3D-737F-3A12D33988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6408" y="1458443"/>
            <a:ext cx="3138531" cy="5007913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45E63F03-E436-001E-14C7-EAD44880D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Initial</a:t>
            </a:r>
            <a:r>
              <a:rPr lang="it-IT" sz="3200" dirty="0"/>
              <a:t> </a:t>
            </a:r>
            <a:r>
              <a:rPr lang="it-IT" sz="3200" dirty="0" err="1"/>
              <a:t>qualification</a:t>
            </a:r>
            <a:r>
              <a:rPr lang="it-IT" sz="3200" dirty="0"/>
              <a:t> – BRAST (77K – s.f. </a:t>
            </a:r>
            <a:r>
              <a:rPr lang="it-IT" sz="3200" dirty="0" err="1"/>
              <a:t>tests</a:t>
            </a:r>
            <a:r>
              <a:rPr lang="it-IT" sz="3200" dirty="0"/>
              <a:t>)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2F06AE-7F87-7D1A-027B-8CB9684E3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14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CBD37AEE-A47B-7FEF-87A4-36C92E4E1D6E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8C76B3A6-2EB0-F83F-56C9-8ABE2E32E9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2062988F-11AF-EC61-2B61-7A51709608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CD6B8AB6-4BC1-999A-DA67-DD773C92854D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9886E2C9-5664-6FD4-7CAA-65007E9F3533}"/>
              </a:ext>
            </a:extLst>
          </p:cNvPr>
          <p:cNvSpPr txBox="1"/>
          <p:nvPr/>
        </p:nvSpPr>
        <p:spPr>
          <a:xfrm>
            <a:off x="1758780" y="2153916"/>
            <a:ext cx="2456293" cy="27699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b="1" dirty="0"/>
              <a:t>V_TERM-TAPE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86B9741-9937-1B16-E919-C75B087B6D32}"/>
              </a:ext>
            </a:extLst>
          </p:cNvPr>
          <p:cNvSpPr txBox="1"/>
          <p:nvPr/>
        </p:nvSpPr>
        <p:spPr>
          <a:xfrm>
            <a:off x="283476" y="2761673"/>
            <a:ext cx="3560423" cy="1938992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For:</a:t>
            </a:r>
          </a:p>
          <a:p>
            <a:endParaRPr lang="it-IT" sz="1800" b="1" dirty="0"/>
          </a:p>
          <a:p>
            <a:r>
              <a:rPr lang="it-IT" sz="1800" b="1" dirty="0"/>
              <a:t>V_TERM-TAPE 10</a:t>
            </a:r>
          </a:p>
          <a:p>
            <a:r>
              <a:rPr lang="it-IT" sz="1800" dirty="0"/>
              <a:t>(the </a:t>
            </a:r>
            <a:r>
              <a:rPr lang="it-IT" sz="1800" dirty="0" err="1"/>
              <a:t>uppermost</a:t>
            </a:r>
            <a:r>
              <a:rPr lang="it-IT" sz="1800" dirty="0"/>
              <a:t> tape </a:t>
            </a:r>
            <a:r>
              <a:rPr lang="it-IT" sz="1800" dirty="0" err="1"/>
              <a:t>here</a:t>
            </a:r>
            <a:r>
              <a:rPr lang="it-IT" sz="1800" dirty="0"/>
              <a:t>)</a:t>
            </a:r>
          </a:p>
          <a:p>
            <a:endParaRPr lang="it-IT" sz="1800" b="1" dirty="0"/>
          </a:p>
          <a:p>
            <a:r>
              <a:rPr lang="it-IT" sz="1800" b="1" dirty="0"/>
              <a:t>V_TERM-TAPE 5</a:t>
            </a:r>
          </a:p>
          <a:p>
            <a:r>
              <a:rPr lang="it-IT" sz="1800" dirty="0"/>
              <a:t>(the middle one </a:t>
            </a:r>
            <a:r>
              <a:rPr lang="it-IT" sz="1800" dirty="0" err="1"/>
              <a:t>within</a:t>
            </a:r>
            <a:r>
              <a:rPr lang="it-IT" sz="1800" dirty="0"/>
              <a:t> the </a:t>
            </a:r>
            <a:r>
              <a:rPr lang="it-IT" sz="1800" dirty="0" err="1"/>
              <a:t>stack</a:t>
            </a:r>
            <a:r>
              <a:rPr lang="it-IT" sz="1800" dirty="0"/>
              <a:t>)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8FC484BA-DDEE-1E2E-6293-9C9EF93D0E48}"/>
              </a:ext>
            </a:extLst>
          </p:cNvPr>
          <p:cNvSpPr txBox="1"/>
          <p:nvPr/>
        </p:nvSpPr>
        <p:spPr>
          <a:xfrm>
            <a:off x="293316" y="4909529"/>
            <a:ext cx="4046220" cy="1107996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b="1" dirty="0"/>
              <a:t>V_TERM-TAPE 1</a:t>
            </a:r>
          </a:p>
          <a:p>
            <a:r>
              <a:rPr lang="it-IT" sz="1800" dirty="0"/>
              <a:t>(the </a:t>
            </a:r>
            <a:r>
              <a:rPr lang="it-IT" sz="1800" dirty="0" err="1"/>
              <a:t>closest</a:t>
            </a:r>
            <a:r>
              <a:rPr lang="it-IT" sz="1800" dirty="0"/>
              <a:t> to the Cu terminal </a:t>
            </a:r>
            <a:r>
              <a:rPr lang="it-IT" sz="1800" dirty="0" err="1"/>
              <a:t>block</a:t>
            </a:r>
            <a:r>
              <a:rPr lang="it-IT" sz="1800" dirty="0"/>
              <a:t> </a:t>
            </a:r>
            <a:r>
              <a:rPr lang="it-IT" sz="1800" dirty="0" err="1"/>
              <a:t>here</a:t>
            </a:r>
            <a:r>
              <a:rPr lang="it-IT" sz="1800" dirty="0"/>
              <a:t>, </a:t>
            </a:r>
            <a:r>
              <a:rPr lang="it-IT" sz="1800" dirty="0" err="1"/>
              <a:t>but</a:t>
            </a:r>
            <a:r>
              <a:rPr lang="it-IT" sz="1800" dirty="0"/>
              <a:t> the </a:t>
            </a:r>
            <a:r>
              <a:rPr lang="it-IT" sz="1800" dirty="0" err="1"/>
              <a:t>outermost</a:t>
            </a:r>
            <a:r>
              <a:rPr lang="it-IT" sz="1800" dirty="0"/>
              <a:t> </a:t>
            </a:r>
            <a:r>
              <a:rPr lang="it-IT" sz="1800" dirty="0" err="1"/>
              <a:t>during</a:t>
            </a:r>
            <a:r>
              <a:rPr lang="it-IT" sz="1800" dirty="0"/>
              <a:t> </a:t>
            </a:r>
            <a:r>
              <a:rPr lang="it-IT" sz="1800" dirty="0" err="1"/>
              <a:t>tests</a:t>
            </a:r>
            <a:r>
              <a:rPr lang="it-IT" sz="1800" dirty="0"/>
              <a:t> in </a:t>
            </a:r>
            <a:r>
              <a:rPr lang="it-IT" sz="1800" dirty="0" err="1"/>
              <a:t>bent</a:t>
            </a:r>
            <a:r>
              <a:rPr lang="it-IT" sz="1800" dirty="0"/>
              <a:t> </a:t>
            </a:r>
            <a:r>
              <a:rPr lang="it-IT" sz="1800" dirty="0" err="1"/>
              <a:t>conductor</a:t>
            </a:r>
            <a:r>
              <a:rPr lang="it-IT" sz="1800" dirty="0"/>
              <a:t>)</a:t>
            </a:r>
          </a:p>
        </p:txBody>
      </p:sp>
      <p:sp>
        <p:nvSpPr>
          <p:cNvPr id="33" name="Figura a mano libera 32">
            <a:extLst>
              <a:ext uri="{FF2B5EF4-FFF2-40B4-BE49-F238E27FC236}">
                <a16:creationId xmlns:a16="http://schemas.microsoft.com/office/drawing/2014/main" id="{764D3F08-D1C6-2269-4314-DC2B7B707BB1}"/>
              </a:ext>
            </a:extLst>
          </p:cNvPr>
          <p:cNvSpPr/>
          <p:nvPr/>
        </p:nvSpPr>
        <p:spPr>
          <a:xfrm>
            <a:off x="3111390" y="2459982"/>
            <a:ext cx="2380343" cy="1281681"/>
          </a:xfrm>
          <a:custGeom>
            <a:avLst/>
            <a:gdLst>
              <a:gd name="connsiteX0" fmla="*/ 2380343 w 2380343"/>
              <a:gd name="connsiteY0" fmla="*/ 1378857 h 1378857"/>
              <a:gd name="connsiteX1" fmla="*/ 2278743 w 2380343"/>
              <a:gd name="connsiteY1" fmla="*/ 1233714 h 1378857"/>
              <a:gd name="connsiteX2" fmla="*/ 2061029 w 2380343"/>
              <a:gd name="connsiteY2" fmla="*/ 957943 h 1378857"/>
              <a:gd name="connsiteX3" fmla="*/ 2017486 w 2380343"/>
              <a:gd name="connsiteY3" fmla="*/ 885371 h 1378857"/>
              <a:gd name="connsiteX4" fmla="*/ 1944914 w 2380343"/>
              <a:gd name="connsiteY4" fmla="*/ 827314 h 1378857"/>
              <a:gd name="connsiteX5" fmla="*/ 1857829 w 2380343"/>
              <a:gd name="connsiteY5" fmla="*/ 725714 h 1378857"/>
              <a:gd name="connsiteX6" fmla="*/ 1698171 w 2380343"/>
              <a:gd name="connsiteY6" fmla="*/ 609600 h 1378857"/>
              <a:gd name="connsiteX7" fmla="*/ 1625600 w 2380343"/>
              <a:gd name="connsiteY7" fmla="*/ 580571 h 1378857"/>
              <a:gd name="connsiteX8" fmla="*/ 1567543 w 2380343"/>
              <a:gd name="connsiteY8" fmla="*/ 551543 h 1378857"/>
              <a:gd name="connsiteX9" fmla="*/ 1524000 w 2380343"/>
              <a:gd name="connsiteY9" fmla="*/ 522514 h 1378857"/>
              <a:gd name="connsiteX10" fmla="*/ 1364343 w 2380343"/>
              <a:gd name="connsiteY10" fmla="*/ 508000 h 1378857"/>
              <a:gd name="connsiteX11" fmla="*/ 1030514 w 2380343"/>
              <a:gd name="connsiteY11" fmla="*/ 493486 h 1378857"/>
              <a:gd name="connsiteX12" fmla="*/ 551543 w 2380343"/>
              <a:gd name="connsiteY12" fmla="*/ 478971 h 1378857"/>
              <a:gd name="connsiteX13" fmla="*/ 435429 w 2380343"/>
              <a:gd name="connsiteY13" fmla="*/ 464457 h 1378857"/>
              <a:gd name="connsiteX14" fmla="*/ 145143 w 2380343"/>
              <a:gd name="connsiteY14" fmla="*/ 435428 h 1378857"/>
              <a:gd name="connsiteX15" fmla="*/ 101600 w 2380343"/>
              <a:gd name="connsiteY15" fmla="*/ 406400 h 1378857"/>
              <a:gd name="connsiteX16" fmla="*/ 43543 w 2380343"/>
              <a:gd name="connsiteY16" fmla="*/ 333828 h 1378857"/>
              <a:gd name="connsiteX17" fmla="*/ 14514 w 2380343"/>
              <a:gd name="connsiteY17" fmla="*/ 246743 h 1378857"/>
              <a:gd name="connsiteX18" fmla="*/ 0 w 2380343"/>
              <a:gd name="connsiteY18" fmla="*/ 203200 h 1378857"/>
              <a:gd name="connsiteX19" fmla="*/ 14514 w 2380343"/>
              <a:gd name="connsiteY19" fmla="*/ 58057 h 1378857"/>
              <a:gd name="connsiteX20" fmla="*/ 29029 w 2380343"/>
              <a:gd name="connsiteY20" fmla="*/ 0 h 137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80343" h="1378857">
                <a:moveTo>
                  <a:pt x="2380343" y="1378857"/>
                </a:moveTo>
                <a:cubicBezTo>
                  <a:pt x="2346476" y="1330476"/>
                  <a:pt x="2314436" y="1280764"/>
                  <a:pt x="2278743" y="1233714"/>
                </a:cubicBezTo>
                <a:cubicBezTo>
                  <a:pt x="2207959" y="1140407"/>
                  <a:pt x="2121285" y="1058371"/>
                  <a:pt x="2061029" y="957943"/>
                </a:cubicBezTo>
                <a:cubicBezTo>
                  <a:pt x="2046515" y="933752"/>
                  <a:pt x="2036228" y="906456"/>
                  <a:pt x="2017486" y="885371"/>
                </a:cubicBezTo>
                <a:cubicBezTo>
                  <a:pt x="1996905" y="862217"/>
                  <a:pt x="1966819" y="849219"/>
                  <a:pt x="1944914" y="827314"/>
                </a:cubicBezTo>
                <a:cubicBezTo>
                  <a:pt x="1913374" y="795774"/>
                  <a:pt x="1889369" y="757254"/>
                  <a:pt x="1857829" y="725714"/>
                </a:cubicBezTo>
                <a:cubicBezTo>
                  <a:pt x="1828658" y="696543"/>
                  <a:pt x="1731475" y="627766"/>
                  <a:pt x="1698171" y="609600"/>
                </a:cubicBezTo>
                <a:cubicBezTo>
                  <a:pt x="1675298" y="597124"/>
                  <a:pt x="1649408" y="591152"/>
                  <a:pt x="1625600" y="580571"/>
                </a:cubicBezTo>
                <a:cubicBezTo>
                  <a:pt x="1605828" y="571784"/>
                  <a:pt x="1586329" y="562278"/>
                  <a:pt x="1567543" y="551543"/>
                </a:cubicBezTo>
                <a:cubicBezTo>
                  <a:pt x="1552397" y="542888"/>
                  <a:pt x="1541057" y="526169"/>
                  <a:pt x="1524000" y="522514"/>
                </a:cubicBezTo>
                <a:cubicBezTo>
                  <a:pt x="1471748" y="511317"/>
                  <a:pt x="1417689" y="511138"/>
                  <a:pt x="1364343" y="508000"/>
                </a:cubicBezTo>
                <a:cubicBezTo>
                  <a:pt x="1253154" y="501460"/>
                  <a:pt x="1141824" y="497461"/>
                  <a:pt x="1030514" y="493486"/>
                </a:cubicBezTo>
                <a:lnTo>
                  <a:pt x="551543" y="478971"/>
                </a:lnTo>
                <a:cubicBezTo>
                  <a:pt x="512838" y="474133"/>
                  <a:pt x="474300" y="467696"/>
                  <a:pt x="435429" y="464457"/>
                </a:cubicBezTo>
                <a:cubicBezTo>
                  <a:pt x="151777" y="440820"/>
                  <a:pt x="286550" y="470782"/>
                  <a:pt x="145143" y="435428"/>
                </a:cubicBezTo>
                <a:cubicBezTo>
                  <a:pt x="130629" y="425752"/>
                  <a:pt x="112497" y="420021"/>
                  <a:pt x="101600" y="406400"/>
                </a:cubicBezTo>
                <a:cubicBezTo>
                  <a:pt x="21475" y="306245"/>
                  <a:pt x="168334" y="417023"/>
                  <a:pt x="43543" y="333828"/>
                </a:cubicBezTo>
                <a:lnTo>
                  <a:pt x="14514" y="246743"/>
                </a:lnTo>
                <a:lnTo>
                  <a:pt x="0" y="203200"/>
                </a:lnTo>
                <a:cubicBezTo>
                  <a:pt x="4838" y="154819"/>
                  <a:pt x="7121" y="106114"/>
                  <a:pt x="14514" y="58057"/>
                </a:cubicBezTo>
                <a:cubicBezTo>
                  <a:pt x="30559" y="-46234"/>
                  <a:pt x="29029" y="47572"/>
                  <a:pt x="29029" y="0"/>
                </a:cubicBezTo>
              </a:path>
            </a:pathLst>
          </a:cu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CCE8DA9C-BE70-2395-0E54-6688374E5B21}"/>
              </a:ext>
            </a:extLst>
          </p:cNvPr>
          <p:cNvSpPr txBox="1"/>
          <p:nvPr/>
        </p:nvSpPr>
        <p:spPr>
          <a:xfrm>
            <a:off x="407927" y="1247341"/>
            <a:ext cx="3893634" cy="83099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 err="1"/>
              <a:t>V_between</a:t>
            </a:r>
            <a:r>
              <a:rPr lang="it-IT" sz="1800" dirty="0"/>
              <a:t> terminal </a:t>
            </a:r>
            <a:r>
              <a:rPr lang="it-IT" sz="1800" dirty="0" err="1"/>
              <a:t>block</a:t>
            </a:r>
            <a:r>
              <a:rPr lang="it-IT" sz="1800" dirty="0"/>
              <a:t> and tape</a:t>
            </a:r>
          </a:p>
          <a:p>
            <a:r>
              <a:rPr lang="it-IT" sz="1800" dirty="0">
                <a:solidFill>
                  <a:srgbClr val="FF0000"/>
                </a:solidFill>
              </a:rPr>
              <a:t>(a «</a:t>
            </a:r>
            <a:r>
              <a:rPr lang="it-IT" sz="1800" dirty="0" err="1">
                <a:solidFill>
                  <a:srgbClr val="FF0000"/>
                </a:solidFill>
              </a:rPr>
              <a:t>measure</a:t>
            </a:r>
            <a:r>
              <a:rPr lang="it-IT" sz="1800" dirty="0">
                <a:solidFill>
                  <a:srgbClr val="FF0000"/>
                </a:solidFill>
              </a:rPr>
              <a:t>» of the </a:t>
            </a:r>
            <a:r>
              <a:rPr lang="it-IT" sz="1800" dirty="0" err="1">
                <a:solidFill>
                  <a:srgbClr val="FF0000"/>
                </a:solidFill>
              </a:rPr>
              <a:t>current</a:t>
            </a:r>
            <a:r>
              <a:rPr lang="it-IT" sz="1800" dirty="0">
                <a:solidFill>
                  <a:srgbClr val="FF0000"/>
                </a:solidFill>
              </a:rPr>
              <a:t> </a:t>
            </a:r>
            <a:r>
              <a:rPr lang="it-IT" sz="1800" dirty="0" err="1">
                <a:solidFill>
                  <a:srgbClr val="FF0000"/>
                </a:solidFill>
              </a:rPr>
              <a:t>flowing</a:t>
            </a:r>
            <a:r>
              <a:rPr lang="it-IT" sz="1800" dirty="0">
                <a:solidFill>
                  <a:srgbClr val="FF0000"/>
                </a:solidFill>
              </a:rPr>
              <a:t> </a:t>
            </a:r>
            <a:r>
              <a:rPr lang="it-IT" sz="1800" dirty="0" err="1">
                <a:solidFill>
                  <a:srgbClr val="FF0000"/>
                </a:solidFill>
              </a:rPr>
              <a:t>through</a:t>
            </a:r>
            <a:r>
              <a:rPr lang="it-IT" sz="1800" dirty="0">
                <a:solidFill>
                  <a:srgbClr val="FF0000"/>
                </a:solidFill>
              </a:rPr>
              <a:t> </a:t>
            </a:r>
            <a:r>
              <a:rPr lang="it-IT" sz="1800" dirty="0" err="1">
                <a:solidFill>
                  <a:srgbClr val="FF0000"/>
                </a:solidFill>
              </a:rPr>
              <a:t>that</a:t>
            </a:r>
            <a:r>
              <a:rPr lang="it-IT" sz="1800" dirty="0">
                <a:solidFill>
                  <a:srgbClr val="FF0000"/>
                </a:solidFill>
              </a:rPr>
              <a:t> </a:t>
            </a:r>
            <a:r>
              <a:rPr lang="it-IT" sz="1800" dirty="0" err="1">
                <a:solidFill>
                  <a:srgbClr val="FF0000"/>
                </a:solidFill>
              </a:rPr>
              <a:t>specific</a:t>
            </a:r>
            <a:r>
              <a:rPr lang="it-IT" sz="1800" dirty="0">
                <a:solidFill>
                  <a:srgbClr val="FF0000"/>
                </a:solidFill>
              </a:rPr>
              <a:t> tape?)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F70D3CB-1AA3-DE96-B15C-089EFFD96115}"/>
              </a:ext>
            </a:extLst>
          </p:cNvPr>
          <p:cNvSpPr txBox="1"/>
          <p:nvPr/>
        </p:nvSpPr>
        <p:spPr>
          <a:xfrm>
            <a:off x="7758877" y="1715163"/>
            <a:ext cx="4474043" cy="74481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BRAST </a:t>
            </a:r>
            <a:r>
              <a:rPr lang="it-IT" dirty="0" err="1">
                <a:solidFill>
                  <a:srgbClr val="C00000"/>
                </a:solidFill>
              </a:rPr>
              <a:t>was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extracted</a:t>
            </a:r>
            <a:r>
              <a:rPr lang="it-IT" dirty="0">
                <a:solidFill>
                  <a:srgbClr val="C00000"/>
                </a:solidFill>
              </a:rPr>
              <a:t> from </a:t>
            </a:r>
            <a:r>
              <a:rPr lang="it-IT" b="1" dirty="0">
                <a:solidFill>
                  <a:srgbClr val="C00000"/>
                </a:solidFill>
              </a:rPr>
              <a:t>Bent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conductor</a:t>
            </a:r>
            <a:r>
              <a:rPr lang="it-IT" dirty="0">
                <a:solidFill>
                  <a:srgbClr val="C00000"/>
                </a:solidFill>
              </a:rPr>
              <a:t> and re-</a:t>
            </a:r>
            <a:r>
              <a:rPr lang="it-IT" dirty="0" err="1">
                <a:solidFill>
                  <a:srgbClr val="C00000"/>
                </a:solidFill>
              </a:rPr>
              <a:t>tested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5C6E7E2E-A7B4-719E-0075-FB58E3BC43A8}"/>
              </a:ext>
            </a:extLst>
          </p:cNvPr>
          <p:cNvSpPr txBox="1"/>
          <p:nvPr/>
        </p:nvSpPr>
        <p:spPr>
          <a:xfrm>
            <a:off x="8531212" y="1092885"/>
            <a:ext cx="1668595" cy="38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/>
              <a:t>BRAST #3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C2B88142-C729-31E3-2D29-42E5A231DCCC}"/>
              </a:ext>
            </a:extLst>
          </p:cNvPr>
          <p:cNvSpPr txBox="1"/>
          <p:nvPr/>
        </p:nvSpPr>
        <p:spPr>
          <a:xfrm>
            <a:off x="10164707" y="1174938"/>
            <a:ext cx="2044149" cy="246221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600" dirty="0">
                <a:solidFill>
                  <a:srgbClr val="2412EB"/>
                </a:solidFill>
              </a:rPr>
              <a:t>(non </a:t>
            </a:r>
            <a:r>
              <a:rPr lang="it-IT" sz="1600" dirty="0" err="1">
                <a:solidFill>
                  <a:srgbClr val="2412EB"/>
                </a:solidFill>
              </a:rPr>
              <a:t>soldered</a:t>
            </a:r>
            <a:r>
              <a:rPr lang="it-IT" sz="1600" dirty="0">
                <a:solidFill>
                  <a:srgbClr val="2412EB"/>
                </a:solidFill>
              </a:rPr>
              <a:t> </a:t>
            </a:r>
            <a:r>
              <a:rPr lang="it-IT" sz="1600" dirty="0" err="1">
                <a:solidFill>
                  <a:srgbClr val="2412EB"/>
                </a:solidFill>
              </a:rPr>
              <a:t>stack</a:t>
            </a:r>
            <a:r>
              <a:rPr lang="it-IT" sz="1600" dirty="0">
                <a:solidFill>
                  <a:srgbClr val="2412EB"/>
                </a:solidFill>
              </a:rPr>
              <a:t>)</a:t>
            </a:r>
          </a:p>
        </p:txBody>
      </p:sp>
      <p:sp>
        <p:nvSpPr>
          <p:cNvPr id="38" name="Figura a mano libera 37">
            <a:extLst>
              <a:ext uri="{FF2B5EF4-FFF2-40B4-BE49-F238E27FC236}">
                <a16:creationId xmlns:a16="http://schemas.microsoft.com/office/drawing/2014/main" id="{C8A73F47-7CEF-6C15-1421-4534D3D5B37A}"/>
              </a:ext>
            </a:extLst>
          </p:cNvPr>
          <p:cNvSpPr/>
          <p:nvPr/>
        </p:nvSpPr>
        <p:spPr>
          <a:xfrm>
            <a:off x="2837329" y="2582070"/>
            <a:ext cx="3173506" cy="2339554"/>
          </a:xfrm>
          <a:custGeom>
            <a:avLst/>
            <a:gdLst>
              <a:gd name="connsiteX0" fmla="*/ 3173506 w 3173506"/>
              <a:gd name="connsiteY0" fmla="*/ 2501189 h 2501189"/>
              <a:gd name="connsiteX1" fmla="*/ 2111189 w 3173506"/>
              <a:gd name="connsiteY1" fmla="*/ 2232247 h 2501189"/>
              <a:gd name="connsiteX2" fmla="*/ 2057400 w 3173506"/>
              <a:gd name="connsiteY2" fmla="*/ 2191906 h 2501189"/>
              <a:gd name="connsiteX3" fmla="*/ 1976718 w 3173506"/>
              <a:gd name="connsiteY3" fmla="*/ 2151565 h 2501189"/>
              <a:gd name="connsiteX4" fmla="*/ 1909483 w 3173506"/>
              <a:gd name="connsiteY4" fmla="*/ 2111224 h 2501189"/>
              <a:gd name="connsiteX5" fmla="*/ 1869142 w 3173506"/>
              <a:gd name="connsiteY5" fmla="*/ 2084330 h 2501189"/>
              <a:gd name="connsiteX6" fmla="*/ 1761565 w 3173506"/>
              <a:gd name="connsiteY6" fmla="*/ 2057436 h 2501189"/>
              <a:gd name="connsiteX7" fmla="*/ 1640542 w 3173506"/>
              <a:gd name="connsiteY7" fmla="*/ 1922965 h 2501189"/>
              <a:gd name="connsiteX8" fmla="*/ 1532965 w 3173506"/>
              <a:gd name="connsiteY8" fmla="*/ 1801941 h 2501189"/>
              <a:gd name="connsiteX9" fmla="*/ 1506071 w 3173506"/>
              <a:gd name="connsiteY9" fmla="*/ 1734706 h 2501189"/>
              <a:gd name="connsiteX10" fmla="*/ 1452283 w 3173506"/>
              <a:gd name="connsiteY10" fmla="*/ 1627130 h 2501189"/>
              <a:gd name="connsiteX11" fmla="*/ 1425389 w 3173506"/>
              <a:gd name="connsiteY11" fmla="*/ 1573341 h 2501189"/>
              <a:gd name="connsiteX12" fmla="*/ 1358153 w 3173506"/>
              <a:gd name="connsiteY12" fmla="*/ 1465765 h 2501189"/>
              <a:gd name="connsiteX13" fmla="*/ 1317812 w 3173506"/>
              <a:gd name="connsiteY13" fmla="*/ 1385083 h 2501189"/>
              <a:gd name="connsiteX14" fmla="*/ 1264024 w 3173506"/>
              <a:gd name="connsiteY14" fmla="*/ 1290953 h 2501189"/>
              <a:gd name="connsiteX15" fmla="*/ 1196789 w 3173506"/>
              <a:gd name="connsiteY15" fmla="*/ 1116141 h 2501189"/>
              <a:gd name="connsiteX16" fmla="*/ 1169895 w 3173506"/>
              <a:gd name="connsiteY16" fmla="*/ 1075800 h 2501189"/>
              <a:gd name="connsiteX17" fmla="*/ 1143000 w 3173506"/>
              <a:gd name="connsiteY17" fmla="*/ 954777 h 2501189"/>
              <a:gd name="connsiteX18" fmla="*/ 1102659 w 3173506"/>
              <a:gd name="connsiteY18" fmla="*/ 914436 h 2501189"/>
              <a:gd name="connsiteX19" fmla="*/ 995083 w 3173506"/>
              <a:gd name="connsiteY19" fmla="*/ 753071 h 2501189"/>
              <a:gd name="connsiteX20" fmla="*/ 927847 w 3173506"/>
              <a:gd name="connsiteY20" fmla="*/ 672389 h 2501189"/>
              <a:gd name="connsiteX21" fmla="*/ 900953 w 3173506"/>
              <a:gd name="connsiteY21" fmla="*/ 591706 h 2501189"/>
              <a:gd name="connsiteX22" fmla="*/ 887506 w 3173506"/>
              <a:gd name="connsiteY22" fmla="*/ 537918 h 2501189"/>
              <a:gd name="connsiteX23" fmla="*/ 833718 w 3173506"/>
              <a:gd name="connsiteY23" fmla="*/ 430341 h 2501189"/>
              <a:gd name="connsiteX24" fmla="*/ 766483 w 3173506"/>
              <a:gd name="connsiteY24" fmla="*/ 349659 h 2501189"/>
              <a:gd name="connsiteX25" fmla="*/ 712695 w 3173506"/>
              <a:gd name="connsiteY25" fmla="*/ 268977 h 2501189"/>
              <a:gd name="connsiteX26" fmla="*/ 618565 w 3173506"/>
              <a:gd name="connsiteY26" fmla="*/ 201741 h 2501189"/>
              <a:gd name="connsiteX27" fmla="*/ 524436 w 3173506"/>
              <a:gd name="connsiteY27" fmla="*/ 121059 h 2501189"/>
              <a:gd name="connsiteX28" fmla="*/ 457200 w 3173506"/>
              <a:gd name="connsiteY28" fmla="*/ 107612 h 2501189"/>
              <a:gd name="connsiteX29" fmla="*/ 403412 w 3173506"/>
              <a:gd name="connsiteY29" fmla="*/ 80718 h 2501189"/>
              <a:gd name="connsiteX30" fmla="*/ 215153 w 3173506"/>
              <a:gd name="connsiteY30" fmla="*/ 53824 h 2501189"/>
              <a:gd name="connsiteX31" fmla="*/ 174812 w 3173506"/>
              <a:gd name="connsiteY31" fmla="*/ 40377 h 2501189"/>
              <a:gd name="connsiteX32" fmla="*/ 53789 w 3173506"/>
              <a:gd name="connsiteY32" fmla="*/ 13483 h 2501189"/>
              <a:gd name="connsiteX33" fmla="*/ 0 w 3173506"/>
              <a:gd name="connsiteY33" fmla="*/ 36 h 2501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173506" h="2501189">
                <a:moveTo>
                  <a:pt x="3173506" y="2501189"/>
                </a:moveTo>
                <a:cubicBezTo>
                  <a:pt x="2579751" y="2389859"/>
                  <a:pt x="2601914" y="2428537"/>
                  <a:pt x="2111189" y="2232247"/>
                </a:cubicBezTo>
                <a:cubicBezTo>
                  <a:pt x="2090380" y="2223923"/>
                  <a:pt x="2076618" y="2203437"/>
                  <a:pt x="2057400" y="2191906"/>
                </a:cubicBezTo>
                <a:cubicBezTo>
                  <a:pt x="2031617" y="2176436"/>
                  <a:pt x="2003115" y="2165963"/>
                  <a:pt x="1976718" y="2151565"/>
                </a:cubicBezTo>
                <a:cubicBezTo>
                  <a:pt x="1953773" y="2139050"/>
                  <a:pt x="1931647" y="2125076"/>
                  <a:pt x="1909483" y="2111224"/>
                </a:cubicBezTo>
                <a:cubicBezTo>
                  <a:pt x="1895778" y="2102659"/>
                  <a:pt x="1883597" y="2091557"/>
                  <a:pt x="1869142" y="2084330"/>
                </a:cubicBezTo>
                <a:cubicBezTo>
                  <a:pt x="1841577" y="2070547"/>
                  <a:pt x="1787137" y="2062550"/>
                  <a:pt x="1761565" y="2057436"/>
                </a:cubicBezTo>
                <a:cubicBezTo>
                  <a:pt x="1622547" y="1918415"/>
                  <a:pt x="1807506" y="2106624"/>
                  <a:pt x="1640542" y="1922965"/>
                </a:cubicBezTo>
                <a:cubicBezTo>
                  <a:pt x="1601549" y="1880073"/>
                  <a:pt x="1561146" y="1852667"/>
                  <a:pt x="1532965" y="1801941"/>
                </a:cubicBezTo>
                <a:cubicBezTo>
                  <a:pt x="1521243" y="1780840"/>
                  <a:pt x="1516186" y="1756622"/>
                  <a:pt x="1506071" y="1734706"/>
                </a:cubicBezTo>
                <a:cubicBezTo>
                  <a:pt x="1489270" y="1698305"/>
                  <a:pt x="1470212" y="1662989"/>
                  <a:pt x="1452283" y="1627130"/>
                </a:cubicBezTo>
                <a:cubicBezTo>
                  <a:pt x="1443318" y="1609200"/>
                  <a:pt x="1436508" y="1590020"/>
                  <a:pt x="1425389" y="1573341"/>
                </a:cubicBezTo>
                <a:cubicBezTo>
                  <a:pt x="1399043" y="1533822"/>
                  <a:pt x="1382477" y="1510359"/>
                  <a:pt x="1358153" y="1465765"/>
                </a:cubicBezTo>
                <a:cubicBezTo>
                  <a:pt x="1343755" y="1439368"/>
                  <a:pt x="1332067" y="1411557"/>
                  <a:pt x="1317812" y="1385083"/>
                </a:cubicBezTo>
                <a:cubicBezTo>
                  <a:pt x="1300679" y="1353264"/>
                  <a:pt x="1280185" y="1323276"/>
                  <a:pt x="1264024" y="1290953"/>
                </a:cubicBezTo>
                <a:cubicBezTo>
                  <a:pt x="1145042" y="1052987"/>
                  <a:pt x="1290513" y="1327021"/>
                  <a:pt x="1196789" y="1116141"/>
                </a:cubicBezTo>
                <a:cubicBezTo>
                  <a:pt x="1190225" y="1101373"/>
                  <a:pt x="1178860" y="1089247"/>
                  <a:pt x="1169895" y="1075800"/>
                </a:cubicBezTo>
                <a:cubicBezTo>
                  <a:pt x="1168268" y="1066040"/>
                  <a:pt x="1157712" y="976845"/>
                  <a:pt x="1143000" y="954777"/>
                </a:cubicBezTo>
                <a:cubicBezTo>
                  <a:pt x="1132451" y="938954"/>
                  <a:pt x="1114334" y="929447"/>
                  <a:pt x="1102659" y="914436"/>
                </a:cubicBezTo>
                <a:cubicBezTo>
                  <a:pt x="1102656" y="914432"/>
                  <a:pt x="995087" y="753075"/>
                  <a:pt x="995083" y="753071"/>
                </a:cubicBezTo>
                <a:cubicBezTo>
                  <a:pt x="943314" y="701302"/>
                  <a:pt x="965291" y="728553"/>
                  <a:pt x="927847" y="672389"/>
                </a:cubicBezTo>
                <a:cubicBezTo>
                  <a:pt x="918882" y="645495"/>
                  <a:pt x="907829" y="619209"/>
                  <a:pt x="900953" y="591706"/>
                </a:cubicBezTo>
                <a:cubicBezTo>
                  <a:pt x="896471" y="573777"/>
                  <a:pt x="894614" y="554978"/>
                  <a:pt x="887506" y="537918"/>
                </a:cubicBezTo>
                <a:cubicBezTo>
                  <a:pt x="872086" y="500910"/>
                  <a:pt x="855957" y="463699"/>
                  <a:pt x="833718" y="430341"/>
                </a:cubicBezTo>
                <a:cubicBezTo>
                  <a:pt x="737615" y="286187"/>
                  <a:pt x="887277" y="504965"/>
                  <a:pt x="766483" y="349659"/>
                </a:cubicBezTo>
                <a:cubicBezTo>
                  <a:pt x="746639" y="324145"/>
                  <a:pt x="739589" y="286906"/>
                  <a:pt x="712695" y="268977"/>
                </a:cubicBezTo>
                <a:cubicBezTo>
                  <a:pt x="680762" y="247689"/>
                  <a:pt x="647762" y="226767"/>
                  <a:pt x="618565" y="201741"/>
                </a:cubicBezTo>
                <a:cubicBezTo>
                  <a:pt x="586277" y="174065"/>
                  <a:pt x="565270" y="139207"/>
                  <a:pt x="524436" y="121059"/>
                </a:cubicBezTo>
                <a:cubicBezTo>
                  <a:pt x="503550" y="111776"/>
                  <a:pt x="479612" y="112094"/>
                  <a:pt x="457200" y="107612"/>
                </a:cubicBezTo>
                <a:cubicBezTo>
                  <a:pt x="439271" y="98647"/>
                  <a:pt x="422181" y="87756"/>
                  <a:pt x="403412" y="80718"/>
                </a:cubicBezTo>
                <a:cubicBezTo>
                  <a:pt x="350235" y="60777"/>
                  <a:pt x="260000" y="58309"/>
                  <a:pt x="215153" y="53824"/>
                </a:cubicBezTo>
                <a:cubicBezTo>
                  <a:pt x="201706" y="49342"/>
                  <a:pt x="188563" y="43815"/>
                  <a:pt x="174812" y="40377"/>
                </a:cubicBezTo>
                <a:cubicBezTo>
                  <a:pt x="63885" y="12645"/>
                  <a:pt x="150426" y="41093"/>
                  <a:pt x="53789" y="13483"/>
                </a:cubicBezTo>
                <a:cubicBezTo>
                  <a:pt x="1763" y="-1381"/>
                  <a:pt x="29972" y="36"/>
                  <a:pt x="0" y="36"/>
                </a:cubicBezTo>
              </a:path>
            </a:pathLst>
          </a:cu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A074974B-08E9-5A4D-8FB3-56D2D3D85455}"/>
              </a:ext>
            </a:extLst>
          </p:cNvPr>
          <p:cNvSpPr txBox="1"/>
          <p:nvPr/>
        </p:nvSpPr>
        <p:spPr>
          <a:xfrm>
            <a:off x="7951811" y="3052234"/>
            <a:ext cx="3138531" cy="615553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000" dirty="0" err="1">
                <a:solidFill>
                  <a:srgbClr val="2412EB"/>
                </a:solidFill>
              </a:rPr>
              <a:t>Soldered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termination</a:t>
            </a:r>
            <a:r>
              <a:rPr lang="it-IT" sz="2000" dirty="0">
                <a:solidFill>
                  <a:srgbClr val="2412EB"/>
                </a:solidFill>
              </a:rPr>
              <a:t> with </a:t>
            </a:r>
            <a:r>
              <a:rPr lang="it-IT" sz="2000" dirty="0" err="1">
                <a:solidFill>
                  <a:srgbClr val="2412EB"/>
                </a:solidFill>
              </a:rPr>
              <a:t>staggered</a:t>
            </a:r>
            <a:r>
              <a:rPr lang="it-IT" sz="2000" dirty="0">
                <a:solidFill>
                  <a:srgbClr val="2412EB"/>
                </a:solidFill>
              </a:rPr>
              <a:t> tapes</a:t>
            </a:r>
          </a:p>
        </p:txBody>
      </p: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645A7870-7854-C234-E259-190AA57B14CF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6010835" y="3360011"/>
            <a:ext cx="1940976" cy="55474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e 43">
            <a:extLst>
              <a:ext uri="{FF2B5EF4-FFF2-40B4-BE49-F238E27FC236}">
                <a16:creationId xmlns:a16="http://schemas.microsoft.com/office/drawing/2014/main" id="{E1BD6B61-57FF-F0B2-F963-36CDAC536212}"/>
              </a:ext>
            </a:extLst>
          </p:cNvPr>
          <p:cNvSpPr/>
          <p:nvPr/>
        </p:nvSpPr>
        <p:spPr>
          <a:xfrm rot="20033735">
            <a:off x="5430033" y="3710502"/>
            <a:ext cx="156575" cy="84884"/>
          </a:xfrm>
          <a:prstGeom prst="ellipse">
            <a:avLst/>
          </a:prstGeom>
          <a:solidFill>
            <a:srgbClr val="00FF00"/>
          </a:solidFill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Ovale 44">
            <a:extLst>
              <a:ext uri="{FF2B5EF4-FFF2-40B4-BE49-F238E27FC236}">
                <a16:creationId xmlns:a16="http://schemas.microsoft.com/office/drawing/2014/main" id="{D2AA7463-896A-C82C-D0FB-A2DDCA1595BF}"/>
              </a:ext>
            </a:extLst>
          </p:cNvPr>
          <p:cNvSpPr/>
          <p:nvPr/>
        </p:nvSpPr>
        <p:spPr>
          <a:xfrm>
            <a:off x="5951950" y="4877508"/>
            <a:ext cx="156575" cy="84884"/>
          </a:xfrm>
          <a:prstGeom prst="ellipse">
            <a:avLst/>
          </a:prstGeom>
          <a:solidFill>
            <a:srgbClr val="00FF00"/>
          </a:solidFill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0469DAD2-E58C-3FE0-CEB4-BA0CD9132F94}"/>
              </a:ext>
            </a:extLst>
          </p:cNvPr>
          <p:cNvSpPr txBox="1"/>
          <p:nvPr/>
        </p:nvSpPr>
        <p:spPr>
          <a:xfrm>
            <a:off x="8184800" y="4667531"/>
            <a:ext cx="2990114" cy="83099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/>
              <a:t>At the </a:t>
            </a:r>
            <a:r>
              <a:rPr lang="it-IT" sz="1800" dirty="0" err="1"/>
              <a:t>same</a:t>
            </a:r>
            <a:r>
              <a:rPr lang="it-IT" sz="1800" dirty="0"/>
              <a:t> time, </a:t>
            </a:r>
            <a:r>
              <a:rPr lang="it-IT" sz="1800" dirty="0" err="1"/>
              <a:t>we</a:t>
            </a:r>
            <a:r>
              <a:rPr lang="it-IT" sz="1800" dirty="0"/>
              <a:t> </a:t>
            </a:r>
            <a:r>
              <a:rPr lang="it-IT" sz="1800" dirty="0" err="1"/>
              <a:t>could</a:t>
            </a:r>
            <a:r>
              <a:rPr lang="it-IT" sz="1800" dirty="0"/>
              <a:t> </a:t>
            </a:r>
            <a:r>
              <a:rPr lang="it-IT" sz="1800" dirty="0" err="1"/>
              <a:t>measure</a:t>
            </a:r>
            <a:r>
              <a:rPr lang="it-IT" sz="1800" dirty="0"/>
              <a:t> the </a:t>
            </a:r>
            <a:r>
              <a:rPr lang="it-IT" sz="1800" dirty="0" err="1"/>
              <a:t>voltage</a:t>
            </a:r>
            <a:r>
              <a:rPr lang="it-IT" sz="1800" dirty="0"/>
              <a:t> </a:t>
            </a:r>
            <a:r>
              <a:rPr lang="it-IT" sz="1800" dirty="0" err="1"/>
              <a:t>along</a:t>
            </a:r>
            <a:r>
              <a:rPr lang="it-IT" sz="1800" dirty="0"/>
              <a:t> </a:t>
            </a:r>
            <a:r>
              <a:rPr lang="it-IT" sz="1800" dirty="0" err="1"/>
              <a:t>each</a:t>
            </a:r>
            <a:r>
              <a:rPr lang="it-IT" sz="1800" dirty="0"/>
              <a:t> tape:</a:t>
            </a:r>
            <a:r>
              <a:rPr lang="it-IT" sz="1800" b="1" dirty="0"/>
              <a:t> V_TAPE</a:t>
            </a:r>
          </a:p>
        </p:txBody>
      </p:sp>
    </p:spTree>
    <p:extLst>
      <p:ext uri="{BB962C8B-B14F-4D97-AF65-F5344CB8AC3E}">
        <p14:creationId xmlns:p14="http://schemas.microsoft.com/office/powerpoint/2010/main" val="327389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471A4-85A2-1E6D-1B5C-1F0DC67A3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073833-3DB1-D7D0-0416-AB650F7E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02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Initial</a:t>
            </a:r>
            <a:r>
              <a:rPr lang="it-IT" sz="3200" dirty="0"/>
              <a:t> </a:t>
            </a:r>
            <a:r>
              <a:rPr lang="it-IT" sz="3200" dirty="0" err="1"/>
              <a:t>qualification</a:t>
            </a:r>
            <a:r>
              <a:rPr lang="it-IT" sz="3200" dirty="0"/>
              <a:t> – BRAST (77K – s.f. </a:t>
            </a:r>
            <a:r>
              <a:rPr lang="it-IT" sz="3200" dirty="0" err="1"/>
              <a:t>tests</a:t>
            </a:r>
            <a:r>
              <a:rPr lang="it-IT" sz="3200" dirty="0"/>
              <a:t>) - bending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5B1EB7-6AC3-5183-1A7B-6B19442C2C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15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DCF418A1-B8C0-CF18-6DA5-DDD674AB779E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484EB864-BA1E-F0E0-4DB0-18C506F62F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07BCD66D-AEAC-5F14-CFDA-46D69D5EB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AB670AD9-DEE9-9AE0-1335-A5B55642CD45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76D6C4C-AACC-8517-9F47-897A4391BD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917" y="1568021"/>
            <a:ext cx="6782462" cy="467989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851FD3-8DD5-F265-4B8B-CD86444938CB}"/>
              </a:ext>
            </a:extLst>
          </p:cNvPr>
          <p:cNvSpPr txBox="1"/>
          <p:nvPr/>
        </p:nvSpPr>
        <p:spPr>
          <a:xfrm>
            <a:off x="7758877" y="1715163"/>
            <a:ext cx="4474043" cy="74481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BRAST </a:t>
            </a:r>
            <a:r>
              <a:rPr lang="it-IT" dirty="0" err="1">
                <a:solidFill>
                  <a:srgbClr val="C00000"/>
                </a:solidFill>
              </a:rPr>
              <a:t>was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extracted</a:t>
            </a:r>
            <a:r>
              <a:rPr lang="it-IT" dirty="0">
                <a:solidFill>
                  <a:srgbClr val="C00000"/>
                </a:solidFill>
              </a:rPr>
              <a:t> from </a:t>
            </a:r>
            <a:r>
              <a:rPr lang="it-IT" b="1" dirty="0">
                <a:solidFill>
                  <a:srgbClr val="C00000"/>
                </a:solidFill>
              </a:rPr>
              <a:t>Bent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conductor</a:t>
            </a:r>
            <a:r>
              <a:rPr lang="it-IT" dirty="0">
                <a:solidFill>
                  <a:srgbClr val="C00000"/>
                </a:solidFill>
              </a:rPr>
              <a:t> and re-</a:t>
            </a:r>
            <a:r>
              <a:rPr lang="it-IT" dirty="0" err="1">
                <a:solidFill>
                  <a:srgbClr val="C00000"/>
                </a:solidFill>
              </a:rPr>
              <a:t>tested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F40CE3E-1D2F-065F-7E72-D99B1C5A52F7}"/>
              </a:ext>
            </a:extLst>
          </p:cNvPr>
          <p:cNvSpPr txBox="1"/>
          <p:nvPr/>
        </p:nvSpPr>
        <p:spPr>
          <a:xfrm>
            <a:off x="8531212" y="1092885"/>
            <a:ext cx="1668595" cy="38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/>
              <a:t>BRAST #3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94358E9-9BD9-96CB-FCCA-328C44AED308}"/>
              </a:ext>
            </a:extLst>
          </p:cNvPr>
          <p:cNvSpPr txBox="1"/>
          <p:nvPr/>
        </p:nvSpPr>
        <p:spPr>
          <a:xfrm>
            <a:off x="10164707" y="1174938"/>
            <a:ext cx="2044149" cy="246221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600" dirty="0">
                <a:solidFill>
                  <a:srgbClr val="2412EB"/>
                </a:solidFill>
              </a:rPr>
              <a:t>(non </a:t>
            </a:r>
            <a:r>
              <a:rPr lang="it-IT" sz="1600" dirty="0" err="1">
                <a:solidFill>
                  <a:srgbClr val="2412EB"/>
                </a:solidFill>
              </a:rPr>
              <a:t>soldered</a:t>
            </a:r>
            <a:r>
              <a:rPr lang="it-IT" sz="1600" dirty="0">
                <a:solidFill>
                  <a:srgbClr val="2412EB"/>
                </a:solidFill>
              </a:rPr>
              <a:t> </a:t>
            </a:r>
            <a:r>
              <a:rPr lang="it-IT" sz="1600" dirty="0" err="1">
                <a:solidFill>
                  <a:srgbClr val="2412EB"/>
                </a:solidFill>
              </a:rPr>
              <a:t>stack</a:t>
            </a:r>
            <a:r>
              <a:rPr lang="it-IT" sz="1600" dirty="0">
                <a:solidFill>
                  <a:srgbClr val="2412EB"/>
                </a:solidFill>
              </a:rPr>
              <a:t>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F21B2B3-B0FC-217C-4F5C-389CA08BB06D}"/>
              </a:ext>
            </a:extLst>
          </p:cNvPr>
          <p:cNvSpPr txBox="1"/>
          <p:nvPr/>
        </p:nvSpPr>
        <p:spPr>
          <a:xfrm>
            <a:off x="7193992" y="2767667"/>
            <a:ext cx="4735679" cy="29153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72000" tIns="72000" rIns="72000" bIns="72000" rtlCol="0">
            <a:spAutoFit/>
          </a:bodyPr>
          <a:lstStyle/>
          <a:p>
            <a:r>
              <a:rPr lang="it-IT" sz="2000" dirty="0">
                <a:solidFill>
                  <a:srgbClr val="0700FF"/>
                </a:solidFill>
              </a:rPr>
              <a:t>Voltage </a:t>
            </a:r>
            <a:r>
              <a:rPr lang="it-IT" sz="2000" dirty="0" err="1">
                <a:solidFill>
                  <a:srgbClr val="0700FF"/>
                </a:solidFill>
              </a:rPr>
              <a:t>development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is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different</a:t>
            </a:r>
            <a:r>
              <a:rPr lang="it-IT" sz="2000" dirty="0">
                <a:solidFill>
                  <a:srgbClr val="0700FF"/>
                </a:solidFill>
              </a:rPr>
              <a:t> on the </a:t>
            </a:r>
            <a:r>
              <a:rPr lang="it-IT" sz="2000" dirty="0" err="1">
                <a:solidFill>
                  <a:srgbClr val="0700FF"/>
                </a:solidFill>
              </a:rPr>
              <a:t>different</a:t>
            </a:r>
            <a:r>
              <a:rPr lang="it-IT" sz="2000" dirty="0">
                <a:solidFill>
                  <a:srgbClr val="0700FF"/>
                </a:solidFill>
              </a:rPr>
              <a:t> tapes </a:t>
            </a:r>
            <a:r>
              <a:rPr lang="it-IT" sz="2000" dirty="0" err="1">
                <a:solidFill>
                  <a:srgbClr val="0700FF"/>
                </a:solidFill>
              </a:rPr>
              <a:t>within</a:t>
            </a:r>
            <a:r>
              <a:rPr lang="it-IT" sz="2000" dirty="0">
                <a:solidFill>
                  <a:srgbClr val="0700FF"/>
                </a:solidFill>
              </a:rPr>
              <a:t> the </a:t>
            </a:r>
            <a:r>
              <a:rPr lang="it-IT" sz="2000" dirty="0" err="1">
                <a:solidFill>
                  <a:srgbClr val="0700FF"/>
                </a:solidFill>
              </a:rPr>
              <a:t>stack</a:t>
            </a:r>
            <a:r>
              <a:rPr lang="it-IT" sz="2000" dirty="0">
                <a:solidFill>
                  <a:srgbClr val="0700FF"/>
                </a:solidFill>
              </a:rPr>
              <a:t>. </a:t>
            </a:r>
            <a:r>
              <a:rPr lang="it-IT" sz="2000" dirty="0" err="1">
                <a:solidFill>
                  <a:srgbClr val="0700FF"/>
                </a:solidFill>
              </a:rPr>
              <a:t>Effects</a:t>
            </a:r>
            <a:r>
              <a:rPr lang="it-IT" sz="2000" dirty="0">
                <a:solidFill>
                  <a:srgbClr val="0700FF"/>
                </a:solidFill>
              </a:rPr>
              <a:t> of self-field, and </a:t>
            </a:r>
            <a:r>
              <a:rPr lang="it-IT" sz="2000" dirty="0" err="1">
                <a:solidFill>
                  <a:srgbClr val="0700FF"/>
                </a:solidFill>
              </a:rPr>
              <a:t>effects</a:t>
            </a:r>
            <a:r>
              <a:rPr lang="it-IT" sz="2000" dirty="0">
                <a:solidFill>
                  <a:srgbClr val="0700FF"/>
                </a:solidFill>
              </a:rPr>
              <a:t> of </a:t>
            </a:r>
            <a:r>
              <a:rPr lang="it-IT" sz="2000" dirty="0" err="1">
                <a:solidFill>
                  <a:srgbClr val="0700FF"/>
                </a:solidFill>
              </a:rPr>
              <a:t>current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distribution</a:t>
            </a:r>
            <a:r>
              <a:rPr lang="it-IT" sz="2000" dirty="0">
                <a:solidFill>
                  <a:srgbClr val="0700FF"/>
                </a:solidFill>
              </a:rPr>
              <a:t> / </a:t>
            </a:r>
            <a:r>
              <a:rPr lang="it-IT" sz="2000" dirty="0">
                <a:solidFill>
                  <a:srgbClr val="C00000"/>
                </a:solidFill>
              </a:rPr>
              <a:t>re-</a:t>
            </a:r>
            <a:r>
              <a:rPr lang="it-IT" sz="2000" dirty="0" err="1">
                <a:solidFill>
                  <a:srgbClr val="C00000"/>
                </a:solidFill>
              </a:rPr>
              <a:t>distribution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>
                <a:solidFill>
                  <a:srgbClr val="0700FF"/>
                </a:solidFill>
              </a:rPr>
              <a:t>(</a:t>
            </a:r>
            <a:r>
              <a:rPr lang="it-IT" sz="2000" i="1" dirty="0" err="1">
                <a:solidFill>
                  <a:srgbClr val="C00000"/>
                </a:solidFill>
              </a:rPr>
              <a:t>at</a:t>
            </a:r>
            <a:r>
              <a:rPr lang="it-IT" sz="2000" i="1" dirty="0">
                <a:solidFill>
                  <a:srgbClr val="C00000"/>
                </a:solidFill>
              </a:rPr>
              <a:t> </a:t>
            </a:r>
            <a:r>
              <a:rPr lang="it-IT" sz="2000" i="1" dirty="0" err="1">
                <a:solidFill>
                  <a:srgbClr val="C00000"/>
                </a:solidFill>
              </a:rPr>
              <a:t>terminations</a:t>
            </a:r>
            <a:r>
              <a:rPr lang="it-IT" sz="2000" i="1" dirty="0">
                <a:solidFill>
                  <a:srgbClr val="C00000"/>
                </a:solidFill>
              </a:rPr>
              <a:t>, in </a:t>
            </a:r>
            <a:r>
              <a:rPr lang="it-IT" sz="2000" i="1" dirty="0" err="1">
                <a:solidFill>
                  <a:srgbClr val="C00000"/>
                </a:solidFill>
              </a:rPr>
              <a:t>these</a:t>
            </a:r>
            <a:r>
              <a:rPr lang="it-IT" sz="2000" i="1" dirty="0">
                <a:solidFill>
                  <a:srgbClr val="C00000"/>
                </a:solidFill>
              </a:rPr>
              <a:t> samples</a:t>
            </a:r>
            <a:r>
              <a:rPr lang="it-IT" sz="2000" dirty="0">
                <a:solidFill>
                  <a:srgbClr val="0700FF"/>
                </a:solidFill>
              </a:rPr>
              <a:t>) </a:t>
            </a:r>
            <a:r>
              <a:rPr lang="it-IT" sz="2000" dirty="0" err="1">
                <a:solidFill>
                  <a:srgbClr val="0700FF"/>
                </a:solidFill>
              </a:rPr>
              <a:t>should</a:t>
            </a:r>
            <a:r>
              <a:rPr lang="it-IT" sz="2000" dirty="0">
                <a:solidFill>
                  <a:srgbClr val="0700FF"/>
                </a:solidFill>
              </a:rPr>
              <a:t> be </a:t>
            </a:r>
            <a:r>
              <a:rPr lang="it-IT" sz="2000" dirty="0" err="1">
                <a:solidFill>
                  <a:srgbClr val="0700FF"/>
                </a:solidFill>
              </a:rPr>
              <a:t>clarified</a:t>
            </a:r>
            <a:r>
              <a:rPr lang="it-IT" sz="2000" dirty="0">
                <a:solidFill>
                  <a:srgbClr val="0700FF"/>
                </a:solidFill>
              </a:rPr>
              <a:t>.</a:t>
            </a:r>
          </a:p>
          <a:p>
            <a:endParaRPr lang="it-IT" sz="2000" dirty="0">
              <a:solidFill>
                <a:srgbClr val="0700FF"/>
              </a:solidFill>
            </a:endParaRPr>
          </a:p>
          <a:p>
            <a:r>
              <a:rPr lang="it-IT" sz="2000" dirty="0" err="1">
                <a:solidFill>
                  <a:srgbClr val="0700FF"/>
                </a:solidFill>
              </a:rPr>
              <a:t>Either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through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modelling</a:t>
            </a:r>
            <a:r>
              <a:rPr lang="it-IT" sz="2000" dirty="0">
                <a:solidFill>
                  <a:srgbClr val="0700FF"/>
                </a:solidFill>
              </a:rPr>
              <a:t>, or by </a:t>
            </a:r>
            <a:r>
              <a:rPr lang="it-IT" sz="2000" dirty="0" err="1">
                <a:solidFill>
                  <a:srgbClr val="0700FF"/>
                </a:solidFill>
              </a:rPr>
              <a:t>means</a:t>
            </a:r>
            <a:r>
              <a:rPr lang="it-IT" sz="2000" dirty="0">
                <a:solidFill>
                  <a:srgbClr val="0700FF"/>
                </a:solidFill>
              </a:rPr>
              <a:t> of </a:t>
            </a:r>
            <a:r>
              <a:rPr lang="it-IT" sz="2000" dirty="0" err="1">
                <a:solidFill>
                  <a:srgbClr val="0700FF"/>
                </a:solidFill>
              </a:rPr>
              <a:t>dedicated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tests</a:t>
            </a:r>
            <a:r>
              <a:rPr lang="it-IT" sz="2000" dirty="0">
                <a:solidFill>
                  <a:srgbClr val="0700FF"/>
                </a:solidFill>
              </a:rPr>
              <a:t>.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14F768D-1A75-2D60-5A9D-A4E7BB8195F6}"/>
              </a:ext>
            </a:extLst>
          </p:cNvPr>
          <p:cNvSpPr txBox="1"/>
          <p:nvPr/>
        </p:nvSpPr>
        <p:spPr>
          <a:xfrm>
            <a:off x="1401530" y="1198757"/>
            <a:ext cx="4507235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000" dirty="0">
                <a:solidFill>
                  <a:srgbClr val="2412EB"/>
                </a:solidFill>
              </a:rPr>
              <a:t>Electric field </a:t>
            </a:r>
            <a:r>
              <a:rPr lang="it-IT" sz="2000" b="1" dirty="0" err="1">
                <a:solidFill>
                  <a:srgbClr val="2412EB"/>
                </a:solidFill>
              </a:rPr>
              <a:t>along</a:t>
            </a:r>
            <a:r>
              <a:rPr lang="it-IT" sz="2000" dirty="0">
                <a:solidFill>
                  <a:srgbClr val="2412EB"/>
                </a:solidFill>
              </a:rPr>
              <a:t> the </a:t>
            </a:r>
            <a:r>
              <a:rPr lang="it-IT" sz="2000" dirty="0" err="1">
                <a:solidFill>
                  <a:srgbClr val="2412EB"/>
                </a:solidFill>
              </a:rPr>
              <a:t>different</a:t>
            </a:r>
            <a:r>
              <a:rPr lang="it-IT" sz="2000" dirty="0">
                <a:solidFill>
                  <a:srgbClr val="2412EB"/>
                </a:solidFill>
              </a:rPr>
              <a:t> tapes</a:t>
            </a:r>
            <a:endParaRPr lang="it-IT" sz="2000" b="1" dirty="0">
              <a:solidFill>
                <a:srgbClr val="2412EB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91C0817-D6C2-EEBD-F4E9-083FF2DF7AA2}"/>
              </a:ext>
            </a:extLst>
          </p:cNvPr>
          <p:cNvSpPr txBox="1"/>
          <p:nvPr/>
        </p:nvSpPr>
        <p:spPr>
          <a:xfrm>
            <a:off x="4968450" y="6069327"/>
            <a:ext cx="6429965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800" dirty="0"/>
              <a:t>Same qualitative </a:t>
            </a:r>
            <a:r>
              <a:rPr lang="it-IT" sz="1800" dirty="0" err="1"/>
              <a:t>behaviour</a:t>
            </a:r>
            <a:r>
              <a:rPr lang="it-IT" sz="1800" dirty="0"/>
              <a:t> </a:t>
            </a:r>
            <a:r>
              <a:rPr lang="it-IT" sz="1800" dirty="0" err="1"/>
              <a:t>observed</a:t>
            </a:r>
            <a:r>
              <a:rPr lang="it-IT" sz="1800" dirty="0"/>
              <a:t> an </a:t>
            </a:r>
            <a:r>
              <a:rPr lang="it-IT" sz="1800" b="1" dirty="0" err="1"/>
              <a:t>all</a:t>
            </a:r>
            <a:r>
              <a:rPr lang="it-IT" sz="1800" dirty="0"/>
              <a:t> </a:t>
            </a:r>
            <a:r>
              <a:rPr lang="it-IT" sz="1800" dirty="0" err="1"/>
              <a:t>tested</a:t>
            </a:r>
            <a:r>
              <a:rPr lang="it-IT" sz="1800" dirty="0"/>
              <a:t> </a:t>
            </a:r>
            <a:r>
              <a:rPr lang="it-IT" sz="1800" dirty="0" err="1"/>
              <a:t>prototypes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186263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E078D-F2BE-7E9E-3C62-2B28D925D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88EB7EF8-9667-44D2-7C2C-3BE499B3FE3A}"/>
              </a:ext>
            </a:extLst>
          </p:cNvPr>
          <p:cNvSpPr txBox="1"/>
          <p:nvPr/>
        </p:nvSpPr>
        <p:spPr>
          <a:xfrm>
            <a:off x="6046496" y="1771878"/>
            <a:ext cx="6147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/>
              <a:t>Voltages</a:t>
            </a:r>
            <a:r>
              <a:rPr lang="it-IT" sz="2000" dirty="0"/>
              <a:t> after </a:t>
            </a:r>
            <a:r>
              <a:rPr lang="it-IT" sz="2000" dirty="0" err="1"/>
              <a:t>subtraction</a:t>
            </a:r>
            <a:r>
              <a:rPr lang="it-IT" sz="2000" dirty="0"/>
              <a:t> of the </a:t>
            </a:r>
            <a:r>
              <a:rPr lang="it-IT" sz="2000" dirty="0" err="1"/>
              <a:t>initial</a:t>
            </a:r>
            <a:r>
              <a:rPr lang="it-IT" sz="2000" dirty="0"/>
              <a:t> resistive </a:t>
            </a:r>
            <a:r>
              <a:rPr lang="it-IT" sz="2000" dirty="0" err="1"/>
              <a:t>slope</a:t>
            </a:r>
            <a:endParaRPr lang="it-IT" sz="2000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89501A5-7F51-FAED-73EC-41C5E92E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56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Initial</a:t>
            </a:r>
            <a:r>
              <a:rPr lang="it-IT" sz="3200" dirty="0"/>
              <a:t> </a:t>
            </a:r>
            <a:r>
              <a:rPr lang="it-IT" sz="3200" dirty="0" err="1"/>
              <a:t>qualification</a:t>
            </a:r>
            <a:r>
              <a:rPr lang="it-IT" sz="3200" dirty="0"/>
              <a:t> – BRAST (77K – s.f. </a:t>
            </a:r>
            <a:r>
              <a:rPr lang="it-IT" sz="3200" dirty="0" err="1"/>
              <a:t>tests</a:t>
            </a:r>
            <a:r>
              <a:rPr lang="it-IT" sz="3200" dirty="0"/>
              <a:t>) - bending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C229EFC-4B29-6279-9375-9D5D93A9F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16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F638268F-2CD9-1199-E61B-72F6D5C0D6A8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C9325BAB-F8A6-EB9E-D80A-24DA86F6DB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1105BDC5-D4F2-A0C1-C1B1-160906ABC6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8A051C83-7F91-2B12-3793-EE7CA084279C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36DC8FE-C60D-31B5-7248-440826BDA1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257" y="2272343"/>
            <a:ext cx="5151005" cy="32604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549CBB0-D850-F3C6-DC7E-D5AF712570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2912" y="2286231"/>
            <a:ext cx="5151005" cy="32604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48552075-3267-D07B-C017-92C2F8AA199C}"/>
              </a:ext>
            </a:extLst>
          </p:cNvPr>
          <p:cNvSpPr txBox="1"/>
          <p:nvPr/>
        </p:nvSpPr>
        <p:spPr>
          <a:xfrm>
            <a:off x="2289865" y="1771878"/>
            <a:ext cx="1968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Raw</a:t>
            </a:r>
            <a:r>
              <a:rPr lang="it-IT" sz="2000" dirty="0"/>
              <a:t> </a:t>
            </a:r>
            <a:r>
              <a:rPr lang="it-IT" sz="2000" dirty="0" err="1"/>
              <a:t>Voltages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556EA5F-A304-9688-DF63-6CCE4A6FB1E8}"/>
              </a:ext>
            </a:extLst>
          </p:cNvPr>
          <p:cNvSpPr txBox="1"/>
          <p:nvPr/>
        </p:nvSpPr>
        <p:spPr>
          <a:xfrm>
            <a:off x="258124" y="5633098"/>
            <a:ext cx="11677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Evidence</a:t>
            </a:r>
            <a:r>
              <a:rPr lang="it-IT" sz="2000" dirty="0"/>
              <a:t> of a </a:t>
            </a:r>
            <a:r>
              <a:rPr lang="it-IT" sz="2000" dirty="0" err="1">
                <a:solidFill>
                  <a:srgbClr val="2412EB"/>
                </a:solidFill>
              </a:rPr>
              <a:t>current</a:t>
            </a:r>
            <a:r>
              <a:rPr lang="it-IT" sz="2000" dirty="0">
                <a:solidFill>
                  <a:srgbClr val="2412EB"/>
                </a:solidFill>
              </a:rPr>
              <a:t> transfer </a:t>
            </a:r>
            <a:r>
              <a:rPr lang="it-IT" sz="2000" dirty="0" err="1"/>
              <a:t>occurring</a:t>
            </a:r>
            <a:r>
              <a:rPr lang="it-IT" sz="2000" dirty="0"/>
              <a:t> </a:t>
            </a:r>
            <a:r>
              <a:rPr lang="it-IT" sz="2000" b="1" dirty="0" err="1">
                <a:solidFill>
                  <a:srgbClr val="2412EB"/>
                </a:solidFill>
              </a:rPr>
              <a:t>at</a:t>
            </a:r>
            <a:r>
              <a:rPr lang="it-IT" sz="2000" b="1" dirty="0">
                <a:solidFill>
                  <a:srgbClr val="2412EB"/>
                </a:solidFill>
              </a:rPr>
              <a:t> </a:t>
            </a:r>
            <a:r>
              <a:rPr lang="it-IT" sz="2000" b="1" dirty="0" err="1">
                <a:solidFill>
                  <a:srgbClr val="2412EB"/>
                </a:solidFill>
              </a:rPr>
              <a:t>terminations</a:t>
            </a:r>
            <a:r>
              <a:rPr lang="it-IT" sz="2000" b="1" dirty="0">
                <a:solidFill>
                  <a:srgbClr val="2412EB"/>
                </a:solidFill>
              </a:rPr>
              <a:t> </a:t>
            </a:r>
            <a:r>
              <a:rPr lang="it-IT" sz="2000" dirty="0" err="1"/>
              <a:t>during</a:t>
            </a:r>
            <a:r>
              <a:rPr lang="it-IT" sz="2000" dirty="0"/>
              <a:t> the </a:t>
            </a:r>
            <a:r>
              <a:rPr lang="it-IT" sz="2000" dirty="0" err="1"/>
              <a:t>transition</a:t>
            </a:r>
            <a:r>
              <a:rPr lang="it-IT" sz="2000" dirty="0"/>
              <a:t>, from Tape 1 to Tape 10?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79BA24D-889A-57BB-CD6A-E19316258171}"/>
              </a:ext>
            </a:extLst>
          </p:cNvPr>
          <p:cNvSpPr txBox="1"/>
          <p:nvPr/>
        </p:nvSpPr>
        <p:spPr>
          <a:xfrm>
            <a:off x="1401530" y="1198757"/>
            <a:ext cx="5502078" cy="30777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000" dirty="0">
                <a:solidFill>
                  <a:srgbClr val="2412EB"/>
                </a:solidFill>
              </a:rPr>
              <a:t>Electric field </a:t>
            </a:r>
            <a:r>
              <a:rPr lang="it-IT" sz="2000" b="1" dirty="0" err="1">
                <a:solidFill>
                  <a:srgbClr val="2412EB"/>
                </a:solidFill>
              </a:rPr>
              <a:t>between</a:t>
            </a:r>
            <a:r>
              <a:rPr lang="it-IT" sz="2000" b="1" dirty="0">
                <a:solidFill>
                  <a:srgbClr val="2412EB"/>
                </a:solidFill>
              </a:rPr>
              <a:t> </a:t>
            </a:r>
            <a:r>
              <a:rPr lang="it-IT" sz="2000" b="1" dirty="0" err="1">
                <a:solidFill>
                  <a:srgbClr val="2412EB"/>
                </a:solidFill>
              </a:rPr>
              <a:t>termination</a:t>
            </a:r>
            <a:r>
              <a:rPr lang="it-IT" sz="2000" b="1" dirty="0">
                <a:solidFill>
                  <a:srgbClr val="2412EB"/>
                </a:solidFill>
              </a:rPr>
              <a:t> and tape</a:t>
            </a:r>
          </a:p>
        </p:txBody>
      </p:sp>
    </p:spTree>
    <p:extLst>
      <p:ext uri="{BB962C8B-B14F-4D97-AF65-F5344CB8AC3E}">
        <p14:creationId xmlns:p14="http://schemas.microsoft.com/office/powerpoint/2010/main" val="213301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66389-36E7-371B-74D4-E858B3B58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A6B436-58EE-F7EF-39D1-FA67FC2BF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Introduction</a:t>
            </a:r>
            <a:r>
              <a:rPr lang="it-IT" sz="3200" dirty="0"/>
              <a:t> and </a:t>
            </a:r>
            <a:r>
              <a:rPr lang="it-IT" sz="3200" dirty="0" err="1"/>
              <a:t>Motivation</a:t>
            </a:r>
            <a:endParaRPr lang="it-IT" sz="32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80ECD4-80E4-D0CF-85E9-8764DCD7C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2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118E691F-66F4-2A55-A6CE-894E529AD936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2CBE3343-2D0B-DDE1-B18A-227D4D999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FBD280CF-64A0-636A-FFFA-1DEAAF975D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7DFE970-F67C-049F-C773-DA3B8724D306}"/>
              </a:ext>
            </a:extLst>
          </p:cNvPr>
          <p:cNvSpPr txBox="1"/>
          <p:nvPr/>
        </p:nvSpPr>
        <p:spPr>
          <a:xfrm>
            <a:off x="974458" y="1397519"/>
            <a:ext cx="4303695" cy="338554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200" dirty="0" err="1"/>
              <a:t>European</a:t>
            </a:r>
            <a:r>
              <a:rPr lang="it-IT" sz="2200" dirty="0"/>
              <a:t> DEMO Design studies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597882A-CFAA-D300-4414-20C0803CF0A8}"/>
              </a:ext>
            </a:extLst>
          </p:cNvPr>
          <p:cNvSpPr txBox="1"/>
          <p:nvPr/>
        </p:nvSpPr>
        <p:spPr>
          <a:xfrm>
            <a:off x="7925239" y="1380945"/>
            <a:ext cx="3023066" cy="338554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200" dirty="0"/>
              <a:t>DTT Central </a:t>
            </a:r>
            <a:r>
              <a:rPr lang="it-IT" sz="2200" dirty="0" err="1"/>
              <a:t>Solenoid</a:t>
            </a:r>
            <a:endParaRPr lang="it-IT" sz="2200" dirty="0"/>
          </a:p>
        </p:txBody>
      </p:sp>
      <p:pic>
        <p:nvPicPr>
          <p:cNvPr id="7" name="Immagine 6" descr="C:\Users\Valentina Corato\AppData\Local\Microsoft\Windows\INetCache\Content.Word\DEMO_CS_2019.png">
            <a:extLst>
              <a:ext uri="{FF2B5EF4-FFF2-40B4-BE49-F238E27FC236}">
                <a16:creationId xmlns:a16="http://schemas.microsoft.com/office/drawing/2014/main" id="{090BB620-B207-78A2-0A63-8DCF703B440C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888" y="4183618"/>
            <a:ext cx="5158343" cy="1917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C301C4D-27C1-331D-DF5A-B923139A7069}"/>
              </a:ext>
            </a:extLst>
          </p:cNvPr>
          <p:cNvSpPr txBox="1"/>
          <p:nvPr/>
        </p:nvSpPr>
        <p:spPr>
          <a:xfrm>
            <a:off x="781616" y="2165067"/>
            <a:ext cx="4675591" cy="187743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Strategic </a:t>
            </a:r>
            <a:r>
              <a:rPr lang="it-IT" sz="1800" dirty="0" err="1">
                <a:solidFill>
                  <a:srgbClr val="2412EB"/>
                </a:solidFill>
              </a:rPr>
              <a:t>interest</a:t>
            </a:r>
            <a:r>
              <a:rPr lang="it-IT" sz="1800" dirty="0">
                <a:solidFill>
                  <a:srgbClr val="2412EB"/>
                </a:solidFill>
              </a:rPr>
              <a:t> in </a:t>
            </a:r>
            <a:r>
              <a:rPr lang="it-IT" sz="1800" dirty="0" err="1">
                <a:solidFill>
                  <a:srgbClr val="2412EB"/>
                </a:solidFill>
              </a:rPr>
              <a:t>developing</a:t>
            </a:r>
            <a:r>
              <a:rPr lang="it-IT" sz="1800" dirty="0">
                <a:solidFill>
                  <a:srgbClr val="2412EB"/>
                </a:solidFill>
              </a:rPr>
              <a:t> high-</a:t>
            </a:r>
            <a:r>
              <a:rPr lang="it-IT" sz="1800" dirty="0" err="1">
                <a:solidFill>
                  <a:srgbClr val="2412EB"/>
                </a:solidFill>
              </a:rPr>
              <a:t>current</a:t>
            </a:r>
            <a:r>
              <a:rPr lang="it-IT" sz="1800" dirty="0">
                <a:solidFill>
                  <a:srgbClr val="2412EB"/>
                </a:solidFill>
              </a:rPr>
              <a:t> HTS </a:t>
            </a:r>
            <a:r>
              <a:rPr lang="it-IT" sz="1800" dirty="0" err="1">
                <a:solidFill>
                  <a:srgbClr val="2412EB"/>
                </a:solidFill>
              </a:rPr>
              <a:t>conductors</a:t>
            </a:r>
            <a:r>
              <a:rPr lang="it-IT" sz="1800" dirty="0">
                <a:solidFill>
                  <a:srgbClr val="2412EB"/>
                </a:solidFill>
              </a:rPr>
              <a:t>, </a:t>
            </a:r>
            <a:r>
              <a:rPr lang="it-IT" sz="1800" i="1" dirty="0">
                <a:solidFill>
                  <a:srgbClr val="2412EB"/>
                </a:solidFill>
              </a:rPr>
              <a:t>for </a:t>
            </a:r>
            <a:r>
              <a:rPr lang="it-IT" sz="1800" i="1" dirty="0" err="1">
                <a:solidFill>
                  <a:srgbClr val="2412EB"/>
                </a:solidFill>
              </a:rPr>
              <a:t>example</a:t>
            </a:r>
            <a:r>
              <a:rPr lang="it-IT" sz="1800" i="1" dirty="0">
                <a:solidFill>
                  <a:srgbClr val="2412EB"/>
                </a:solidFill>
              </a:rPr>
              <a:t> </a:t>
            </a:r>
            <a:r>
              <a:rPr lang="it-IT" sz="1800" dirty="0">
                <a:solidFill>
                  <a:srgbClr val="2412EB"/>
                </a:solidFill>
              </a:rPr>
              <a:t>for a </a:t>
            </a:r>
            <a:r>
              <a:rPr lang="it-IT" sz="1800" dirty="0" err="1">
                <a:solidFill>
                  <a:srgbClr val="C00000"/>
                </a:solidFill>
              </a:rPr>
              <a:t>hybrid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>
                <a:solidFill>
                  <a:srgbClr val="C00000"/>
                </a:solidFill>
              </a:rPr>
              <a:t>(LTS + HTS) Central </a:t>
            </a:r>
            <a:r>
              <a:rPr lang="it-IT" sz="1800" dirty="0" err="1">
                <a:solidFill>
                  <a:srgbClr val="C00000"/>
                </a:solidFill>
              </a:rPr>
              <a:t>Solenoid</a:t>
            </a:r>
            <a:r>
              <a:rPr lang="it-IT" sz="1800" dirty="0">
                <a:solidFill>
                  <a:srgbClr val="2412EB"/>
                </a:solidFill>
              </a:rPr>
              <a:t>, to </a:t>
            </a:r>
            <a:r>
              <a:rPr lang="it-IT" sz="1800" dirty="0" err="1">
                <a:solidFill>
                  <a:srgbClr val="2412EB"/>
                </a:solidFill>
              </a:rPr>
              <a:t>improve</a:t>
            </a:r>
            <a:r>
              <a:rPr lang="it-IT" sz="1800" dirty="0">
                <a:solidFill>
                  <a:srgbClr val="2412EB"/>
                </a:solidFill>
              </a:rPr>
              <a:t> performance, </a:t>
            </a:r>
            <a:r>
              <a:rPr lang="it-IT" sz="1800" i="1" dirty="0">
                <a:solidFill>
                  <a:srgbClr val="2412EB"/>
                </a:solidFill>
              </a:rPr>
              <a:t>i.e.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magnetic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flux</a:t>
            </a:r>
            <a:r>
              <a:rPr lang="it-IT" sz="1800" dirty="0">
                <a:solidFill>
                  <a:srgbClr val="2412EB"/>
                </a:solidFill>
              </a:rPr>
              <a:t> capability.</a:t>
            </a:r>
          </a:p>
          <a:p>
            <a:endParaRPr lang="it-IT" sz="1800" i="1" dirty="0">
              <a:solidFill>
                <a:srgbClr val="2412EB"/>
              </a:solidFill>
            </a:endParaRPr>
          </a:p>
          <a:p>
            <a:r>
              <a:rPr lang="it-IT" sz="1600" i="1" dirty="0">
                <a:solidFill>
                  <a:srgbClr val="2412EB"/>
                </a:solidFill>
                <a:sym typeface="Wingdings" pitchFamily="2" charset="2"/>
              </a:rPr>
              <a:t> </a:t>
            </a:r>
            <a:r>
              <a:rPr lang="it-IT" sz="1600" i="1" dirty="0"/>
              <a:t>Layer </a:t>
            </a:r>
            <a:r>
              <a:rPr lang="it-IT" sz="1600" i="1" dirty="0" err="1"/>
              <a:t>winding</a:t>
            </a:r>
            <a:r>
              <a:rPr lang="it-IT" sz="1600" i="1" dirty="0"/>
              <a:t> with </a:t>
            </a:r>
            <a:r>
              <a:rPr lang="it-IT" sz="1600" i="1" dirty="0" err="1"/>
              <a:t>grading</a:t>
            </a:r>
            <a:r>
              <a:rPr lang="it-IT" sz="1600" i="1" dirty="0"/>
              <a:t> on </a:t>
            </a:r>
            <a:r>
              <a:rPr lang="it-IT" sz="1600" i="1" dirty="0" err="1"/>
              <a:t>superconductor</a:t>
            </a:r>
            <a:r>
              <a:rPr lang="it-IT" sz="1600" i="1" dirty="0"/>
              <a:t> and </a:t>
            </a:r>
            <a:r>
              <a:rPr lang="it-IT" sz="1600" i="1" dirty="0" err="1"/>
              <a:t>stainless-steel</a:t>
            </a:r>
            <a:r>
              <a:rPr lang="it-IT" sz="1600" i="1" dirty="0"/>
              <a:t>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4281C5F-ED3F-E723-8A6B-D5CBF8882D7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276" y="1247995"/>
            <a:ext cx="749182" cy="692831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261E0B8-09FC-82B3-1052-AEB51B298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7762" y="1189792"/>
            <a:ext cx="651067" cy="61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A6A00A1-ED44-94BF-F89B-60C0A859A9F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8401" t="5001" r="27050" b="5001"/>
          <a:stretch/>
        </p:blipFill>
        <p:spPr>
          <a:xfrm>
            <a:off x="9147375" y="1736073"/>
            <a:ext cx="2815036" cy="4265206"/>
          </a:xfrm>
          <a:prstGeom prst="rect">
            <a:avLst/>
          </a:prstGeom>
        </p:spPr>
      </p:pic>
      <p:grpSp>
        <p:nvGrpSpPr>
          <p:cNvPr id="14" name="Gruppo 13">
            <a:extLst>
              <a:ext uri="{FF2B5EF4-FFF2-40B4-BE49-F238E27FC236}">
                <a16:creationId xmlns:a16="http://schemas.microsoft.com/office/drawing/2014/main" id="{D13ACA1F-9BD5-A9A5-0AEB-0F37962265CC}"/>
              </a:ext>
            </a:extLst>
          </p:cNvPr>
          <p:cNvGrpSpPr/>
          <p:nvPr/>
        </p:nvGrpSpPr>
        <p:grpSpPr>
          <a:xfrm>
            <a:off x="6802559" y="1760260"/>
            <a:ext cx="2245359" cy="3623514"/>
            <a:chOff x="532909" y="1004351"/>
            <a:chExt cx="3183306" cy="5137154"/>
          </a:xfrm>
        </p:grpSpPr>
        <p:pic>
          <p:nvPicPr>
            <p:cNvPr id="15" name="Immagine 14" descr="Immagine che contiene testo, software, Icona del computer, Software multimediale&#10;&#10;Il contenuto generato dall'IA potrebbe non essere corretto.">
              <a:extLst>
                <a:ext uri="{FF2B5EF4-FFF2-40B4-BE49-F238E27FC236}">
                  <a16:creationId xmlns:a16="http://schemas.microsoft.com/office/drawing/2014/main" id="{642DD14E-D030-7169-2503-C50D936FA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2909" y="1018755"/>
              <a:ext cx="3183306" cy="5122750"/>
            </a:xfrm>
            <a:prstGeom prst="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7B1D0D4F-17B3-EA4B-A359-6A0910D89A4B}"/>
                </a:ext>
              </a:extLst>
            </p:cNvPr>
            <p:cNvSpPr txBox="1"/>
            <p:nvPr/>
          </p:nvSpPr>
          <p:spPr>
            <a:xfrm>
              <a:off x="2230083" y="1004351"/>
              <a:ext cx="1342091" cy="3272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36000" rtlCol="0">
              <a:spAutoFit/>
            </a:bodyPr>
            <a:lstStyle/>
            <a:p>
              <a:r>
                <a:rPr lang="it-IT" sz="900" b="1" dirty="0">
                  <a:solidFill>
                    <a:srgbClr val="FF0000"/>
                  </a:solidFill>
                </a:rPr>
                <a:t>Inner </a:t>
              </a:r>
              <a:r>
                <a:rPr lang="it-IT" sz="900" b="1" dirty="0" err="1">
                  <a:solidFill>
                    <a:srgbClr val="FF0000"/>
                  </a:solidFill>
                </a:rPr>
                <a:t>module</a:t>
              </a:r>
              <a:endParaRPr lang="it-IT" sz="9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7" name="Connettore 1 16">
            <a:extLst>
              <a:ext uri="{FF2B5EF4-FFF2-40B4-BE49-F238E27FC236}">
                <a16:creationId xmlns:a16="http://schemas.microsoft.com/office/drawing/2014/main" id="{B4DB4A7D-3B75-0F03-F077-127A44120DFA}"/>
              </a:ext>
            </a:extLst>
          </p:cNvPr>
          <p:cNvCxnSpPr>
            <a:cxnSpLocks/>
          </p:cNvCxnSpPr>
          <p:nvPr/>
        </p:nvCxnSpPr>
        <p:spPr>
          <a:xfrm flipH="1" flipV="1">
            <a:off x="8455887" y="2029385"/>
            <a:ext cx="1071570" cy="862583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BA18857B-158F-E4AE-C2AD-3DE7A5848B64}"/>
              </a:ext>
            </a:extLst>
          </p:cNvPr>
          <p:cNvCxnSpPr>
            <a:cxnSpLocks/>
          </p:cNvCxnSpPr>
          <p:nvPr/>
        </p:nvCxnSpPr>
        <p:spPr>
          <a:xfrm flipH="1">
            <a:off x="8455133" y="3479648"/>
            <a:ext cx="1052134" cy="1166867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939EC1E4-321F-CFA5-5F98-747E3AD6169B}"/>
              </a:ext>
            </a:extLst>
          </p:cNvPr>
          <p:cNvSpPr txBox="1"/>
          <p:nvPr/>
        </p:nvSpPr>
        <p:spPr>
          <a:xfrm>
            <a:off x="9380904" y="1875497"/>
            <a:ext cx="1944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0036D9"/>
                </a:solidFill>
              </a:rPr>
              <a:t>Nb</a:t>
            </a:r>
            <a:r>
              <a:rPr lang="it-IT" sz="1400" baseline="-25000" dirty="0">
                <a:solidFill>
                  <a:srgbClr val="0036D9"/>
                </a:solidFill>
              </a:rPr>
              <a:t>3</a:t>
            </a:r>
            <a:r>
              <a:rPr lang="it-IT" sz="1400" dirty="0">
                <a:solidFill>
                  <a:srgbClr val="0036D9"/>
                </a:solidFill>
              </a:rPr>
              <a:t>Sn </a:t>
            </a:r>
            <a:r>
              <a:rPr lang="it-IT" sz="1400" dirty="0" err="1">
                <a:solidFill>
                  <a:srgbClr val="0036D9"/>
                </a:solidFill>
              </a:rPr>
              <a:t>outer</a:t>
            </a:r>
            <a:r>
              <a:rPr lang="it-IT" sz="1400" dirty="0">
                <a:solidFill>
                  <a:srgbClr val="0036D9"/>
                </a:solidFill>
              </a:rPr>
              <a:t> coil </a:t>
            </a:r>
            <a:r>
              <a:rPr lang="it-IT" sz="1400" dirty="0" err="1">
                <a:solidFill>
                  <a:srgbClr val="0036D9"/>
                </a:solidFill>
              </a:rPr>
              <a:t>stack</a:t>
            </a:r>
            <a:endParaRPr lang="it-IT" sz="1400" dirty="0">
              <a:solidFill>
                <a:srgbClr val="0036D9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69B7E70-B8CF-B397-98E8-D7CE172C3F6D}"/>
              </a:ext>
            </a:extLst>
          </p:cNvPr>
          <p:cNvSpPr txBox="1"/>
          <p:nvPr/>
        </p:nvSpPr>
        <p:spPr>
          <a:xfrm>
            <a:off x="9891181" y="2323191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solidFill>
                  <a:srgbClr val="0036D9"/>
                </a:solidFill>
              </a:rPr>
              <a:t>PF1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96BB879-E4A8-47EB-84EC-2809837D10BE}"/>
              </a:ext>
            </a:extLst>
          </p:cNvPr>
          <p:cNvSpPr txBox="1"/>
          <p:nvPr/>
        </p:nvSpPr>
        <p:spPr>
          <a:xfrm>
            <a:off x="10908905" y="2451530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solidFill>
                  <a:srgbClr val="0036D9"/>
                </a:solidFill>
              </a:rPr>
              <a:t>PF2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C1D5A6E-5AB6-E16B-A852-1F68D68EA83C}"/>
              </a:ext>
            </a:extLst>
          </p:cNvPr>
          <p:cNvSpPr txBox="1"/>
          <p:nvPr/>
        </p:nvSpPr>
        <p:spPr>
          <a:xfrm>
            <a:off x="11425723" y="3159110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solidFill>
                  <a:srgbClr val="0036D9"/>
                </a:solidFill>
              </a:rPr>
              <a:t>PF3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F30D069-A5AB-183B-DE30-D0D6B41B3F9F}"/>
              </a:ext>
            </a:extLst>
          </p:cNvPr>
          <p:cNvSpPr txBox="1"/>
          <p:nvPr/>
        </p:nvSpPr>
        <p:spPr>
          <a:xfrm>
            <a:off x="11324123" y="4365346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solidFill>
                  <a:srgbClr val="0036D9"/>
                </a:solidFill>
              </a:rPr>
              <a:t>PF4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CF868A4-F3EC-99AE-4EA7-46A6A26009B0}"/>
              </a:ext>
            </a:extLst>
          </p:cNvPr>
          <p:cNvSpPr txBox="1"/>
          <p:nvPr/>
        </p:nvSpPr>
        <p:spPr>
          <a:xfrm>
            <a:off x="10908905" y="4911646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solidFill>
                  <a:srgbClr val="0036D9"/>
                </a:solidFill>
              </a:rPr>
              <a:t>PF5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B84C3AD-E65C-9657-C9AD-AF52FEDC1D0E}"/>
              </a:ext>
            </a:extLst>
          </p:cNvPr>
          <p:cNvSpPr txBox="1"/>
          <p:nvPr/>
        </p:nvSpPr>
        <p:spPr>
          <a:xfrm>
            <a:off x="9891181" y="5019665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solidFill>
                  <a:srgbClr val="0036D9"/>
                </a:solidFill>
              </a:rPr>
              <a:t>PF6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27B3DBC7-FAFB-E14F-B211-8573681431CD}"/>
              </a:ext>
            </a:extLst>
          </p:cNvPr>
          <p:cNvSpPr txBox="1"/>
          <p:nvPr/>
        </p:nvSpPr>
        <p:spPr>
          <a:xfrm>
            <a:off x="8379548" y="5270546"/>
            <a:ext cx="1907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0036D9"/>
                </a:solidFill>
              </a:rPr>
              <a:t>REBCO </a:t>
            </a:r>
            <a:r>
              <a:rPr lang="it-IT" sz="1400" dirty="0" err="1">
                <a:solidFill>
                  <a:srgbClr val="0036D9"/>
                </a:solidFill>
              </a:rPr>
              <a:t>inner</a:t>
            </a:r>
            <a:r>
              <a:rPr lang="it-IT" sz="1400" dirty="0">
                <a:solidFill>
                  <a:srgbClr val="0036D9"/>
                </a:solidFill>
              </a:rPr>
              <a:t> </a:t>
            </a:r>
            <a:r>
              <a:rPr lang="it-IT" sz="1400" dirty="0" err="1">
                <a:solidFill>
                  <a:srgbClr val="0036D9"/>
                </a:solidFill>
              </a:rPr>
              <a:t>module</a:t>
            </a:r>
            <a:endParaRPr lang="it-IT" sz="1400" dirty="0">
              <a:solidFill>
                <a:srgbClr val="0036D9"/>
              </a:solidFill>
            </a:endParaRP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AADAB53F-D444-D56E-164A-4D01CDF2546A}"/>
              </a:ext>
            </a:extLst>
          </p:cNvPr>
          <p:cNvCxnSpPr>
            <a:cxnSpLocks/>
          </p:cNvCxnSpPr>
          <p:nvPr/>
        </p:nvCxnSpPr>
        <p:spPr>
          <a:xfrm flipH="1">
            <a:off x="9714379" y="2155479"/>
            <a:ext cx="60037" cy="373258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1E1A0ADF-3872-8E9A-6420-6DED6DDE11B3}"/>
              </a:ext>
            </a:extLst>
          </p:cNvPr>
          <p:cNvCxnSpPr>
            <a:cxnSpLocks/>
          </p:cNvCxnSpPr>
          <p:nvPr/>
        </p:nvCxnSpPr>
        <p:spPr>
          <a:xfrm flipV="1">
            <a:off x="9450182" y="4698015"/>
            <a:ext cx="108926" cy="635546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8026A10B-2C07-2547-F6E8-097906358776}"/>
              </a:ext>
            </a:extLst>
          </p:cNvPr>
          <p:cNvSpPr txBox="1"/>
          <p:nvPr/>
        </p:nvSpPr>
        <p:spPr>
          <a:xfrm>
            <a:off x="6833190" y="6046832"/>
            <a:ext cx="4628369" cy="553998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2412EB"/>
                </a:solidFill>
              </a:rPr>
              <a:t>The </a:t>
            </a:r>
            <a:r>
              <a:rPr lang="it-IT" sz="1800" dirty="0" err="1">
                <a:solidFill>
                  <a:srgbClr val="2412EB"/>
                </a:solidFill>
              </a:rPr>
              <a:t>addition</a:t>
            </a:r>
            <a:r>
              <a:rPr lang="it-IT" sz="1800" dirty="0">
                <a:solidFill>
                  <a:srgbClr val="2412EB"/>
                </a:solidFill>
              </a:rPr>
              <a:t> of the 7</a:t>
            </a:r>
            <a:r>
              <a:rPr lang="it-IT" sz="1800" baseline="30000" dirty="0">
                <a:solidFill>
                  <a:srgbClr val="2412EB"/>
                </a:solidFill>
              </a:rPr>
              <a:t>th</a:t>
            </a:r>
            <a:r>
              <a:rPr lang="it-IT" sz="1800" dirty="0">
                <a:solidFill>
                  <a:srgbClr val="2412EB"/>
                </a:solidFill>
              </a:rPr>
              <a:t> HTS </a:t>
            </a:r>
            <a:r>
              <a:rPr lang="it-IT" sz="1800" dirty="0" err="1">
                <a:solidFill>
                  <a:srgbClr val="2412EB"/>
                </a:solidFill>
              </a:rPr>
              <a:t>module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allows</a:t>
            </a:r>
            <a:r>
              <a:rPr lang="it-IT" sz="1800" dirty="0">
                <a:solidFill>
                  <a:srgbClr val="2412EB"/>
                </a:solidFill>
              </a:rPr>
              <a:t> a </a:t>
            </a:r>
            <a:r>
              <a:rPr lang="it-IT" sz="1800" dirty="0" err="1">
                <a:solidFill>
                  <a:srgbClr val="2412EB"/>
                </a:solidFill>
              </a:rPr>
              <a:t>magnetic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flux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improvement</a:t>
            </a:r>
            <a:r>
              <a:rPr lang="it-IT" sz="1800" dirty="0">
                <a:solidFill>
                  <a:srgbClr val="2412EB"/>
                </a:solidFill>
              </a:rPr>
              <a:t> of </a:t>
            </a:r>
            <a:r>
              <a:rPr lang="it-IT" sz="1800" dirty="0" err="1">
                <a:solidFill>
                  <a:srgbClr val="2412EB"/>
                </a:solidFill>
              </a:rPr>
              <a:t>about</a:t>
            </a:r>
            <a:r>
              <a:rPr lang="it-IT" sz="1800" dirty="0">
                <a:solidFill>
                  <a:srgbClr val="2412EB"/>
                </a:solidFill>
              </a:rPr>
              <a:t> 10%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C6C57F0-7FDE-024B-1324-E3FFE9681D5E}"/>
              </a:ext>
            </a:extLst>
          </p:cNvPr>
          <p:cNvSpPr txBox="1"/>
          <p:nvPr/>
        </p:nvSpPr>
        <p:spPr>
          <a:xfrm>
            <a:off x="2604024" y="6129521"/>
            <a:ext cx="2975495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800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it-IT" sz="1800" dirty="0">
                <a:solidFill>
                  <a:srgbClr val="C00000"/>
                </a:solidFill>
              </a:rPr>
              <a:t>Corato - Sun-Mo-Or1-05</a:t>
            </a:r>
          </a:p>
        </p:txBody>
      </p:sp>
    </p:spTree>
    <p:extLst>
      <p:ext uri="{BB962C8B-B14F-4D97-AF65-F5344CB8AC3E}">
        <p14:creationId xmlns:p14="http://schemas.microsoft.com/office/powerpoint/2010/main" val="287093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95F3D-A0F1-B7E5-B2CC-BDF3A9593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E1DBC0-C2FA-0CD9-FBA8-584DA4AA9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Introduction</a:t>
            </a:r>
            <a:r>
              <a:rPr lang="it-IT" sz="3200" dirty="0"/>
              <a:t> and </a:t>
            </a:r>
            <a:r>
              <a:rPr lang="it-IT" sz="3200" dirty="0" err="1"/>
              <a:t>Motivation</a:t>
            </a:r>
            <a:endParaRPr lang="it-IT" sz="32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1FF100-26BC-4907-3008-D9A45D9AF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3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AEBC28A1-D962-A189-EC99-93D7C80634B6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DC07C578-9C27-A368-87F2-69ADB2EDC5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908D9453-55CB-6D42-F1A7-4981E6CC77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4994860B-177E-6F10-25C2-26C0A479DC12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39A1046-4BD7-9B99-0762-123C9DDFBB2F}"/>
              </a:ext>
            </a:extLst>
          </p:cNvPr>
          <p:cNvSpPr txBox="1"/>
          <p:nvPr/>
        </p:nvSpPr>
        <p:spPr>
          <a:xfrm>
            <a:off x="3406355" y="2028078"/>
            <a:ext cx="5380878" cy="372410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>
                <a:solidFill>
                  <a:srgbClr val="2412EB"/>
                </a:solidFill>
              </a:rPr>
              <a:t>Milestone: </a:t>
            </a:r>
            <a:r>
              <a:rPr lang="it-IT" dirty="0" err="1">
                <a:solidFill>
                  <a:srgbClr val="2412EB"/>
                </a:solidFill>
              </a:rPr>
              <a:t>qualification</a:t>
            </a:r>
            <a:r>
              <a:rPr lang="it-IT" dirty="0">
                <a:solidFill>
                  <a:srgbClr val="2412EB"/>
                </a:solidFill>
              </a:rPr>
              <a:t> of the </a:t>
            </a:r>
            <a:r>
              <a:rPr lang="it-IT" b="1" dirty="0">
                <a:solidFill>
                  <a:srgbClr val="2412EB"/>
                </a:solidFill>
              </a:rPr>
              <a:t>SECAS</a:t>
            </a:r>
          </a:p>
        </p:txBody>
      </p:sp>
      <p:pic>
        <p:nvPicPr>
          <p:cNvPr id="5" name="Immagine 4" descr="20220609_180941.jpg">
            <a:extLst>
              <a:ext uri="{FF2B5EF4-FFF2-40B4-BE49-F238E27FC236}">
                <a16:creationId xmlns:a16="http://schemas.microsoft.com/office/drawing/2014/main" id="{E045AF1D-E01C-F634-298C-20D7D6E7A3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9885" y="3967623"/>
            <a:ext cx="3309947" cy="877102"/>
          </a:xfrm>
          <a:prstGeom prst="rect">
            <a:avLst/>
          </a:prstGeom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271575D3-4937-08D9-59D4-775C26F35900}"/>
              </a:ext>
            </a:extLst>
          </p:cNvPr>
          <p:cNvGrpSpPr/>
          <p:nvPr/>
        </p:nvGrpSpPr>
        <p:grpSpPr>
          <a:xfrm>
            <a:off x="628370" y="2550358"/>
            <a:ext cx="5871548" cy="3784886"/>
            <a:chOff x="3893612" y="1176648"/>
            <a:chExt cx="5249225" cy="3383728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B8BB02B7-1305-DA52-9580-ED5999117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"/>
            <a:stretch>
              <a:fillRect/>
            </a:stretch>
          </p:blipFill>
          <p:spPr>
            <a:xfrm>
              <a:off x="4224871" y="1560861"/>
              <a:ext cx="4586709" cy="2999515"/>
            </a:xfrm>
            <a:prstGeom prst="rect">
              <a:avLst/>
            </a:prstGeom>
          </p:spPr>
        </p:pic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D2BF663C-9C37-FC10-25C3-BD59BBA2AB56}"/>
                </a:ext>
              </a:extLst>
            </p:cNvPr>
            <p:cNvSpPr/>
            <p:nvPr/>
          </p:nvSpPr>
          <p:spPr>
            <a:xfrm>
              <a:off x="3893612" y="1176648"/>
              <a:ext cx="5249225" cy="346228"/>
            </a:xfrm>
            <a:prstGeom prst="rect">
              <a:avLst/>
            </a:prstGeom>
          </p:spPr>
          <p:txBody>
            <a:bodyPr wrap="square" lIns="68561" tIns="34280" rIns="68561" bIns="34280">
              <a:spAutoFit/>
            </a:bodyPr>
            <a:lstStyle/>
            <a:p>
              <a:pPr algn="ctr"/>
              <a:r>
                <a:rPr lang="it-IT" sz="1800" dirty="0" err="1">
                  <a:solidFill>
                    <a:srgbClr val="800000"/>
                  </a:solidFill>
                </a:rPr>
                <a:t>SECtor</a:t>
              </a:r>
              <a:r>
                <a:rPr lang="it-IT" sz="1800" dirty="0">
                  <a:solidFill>
                    <a:srgbClr val="800000"/>
                  </a:solidFill>
                </a:rPr>
                <a:t> </a:t>
              </a:r>
              <a:r>
                <a:rPr lang="it-IT" sz="1800" dirty="0" err="1">
                  <a:solidFill>
                    <a:srgbClr val="800000"/>
                  </a:solidFill>
                </a:rPr>
                <a:t>ASsembled</a:t>
              </a:r>
              <a:r>
                <a:rPr lang="it-IT" sz="1800" dirty="0">
                  <a:solidFill>
                    <a:srgbClr val="800000"/>
                  </a:solidFill>
                </a:rPr>
                <a:t> cable (</a:t>
              </a:r>
              <a:r>
                <a:rPr lang="it-IT" sz="1800" i="1" dirty="0">
                  <a:solidFill>
                    <a:srgbClr val="800000"/>
                  </a:solidFill>
                </a:rPr>
                <a:t>SECAS</a:t>
              </a:r>
              <a:r>
                <a:rPr lang="it-IT" sz="1800" dirty="0">
                  <a:solidFill>
                    <a:srgbClr val="800000"/>
                  </a:solidFill>
                </a:rPr>
                <a:t>) CICC concept</a:t>
              </a:r>
            </a:p>
          </p:txBody>
        </p: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CEC7C4F0-E5A6-7668-E755-B5387C7B5C7A}"/>
                </a:ext>
              </a:extLst>
            </p:cNvPr>
            <p:cNvGrpSpPr/>
            <p:nvPr/>
          </p:nvGrpSpPr>
          <p:grpSpPr>
            <a:xfrm>
              <a:off x="4224872" y="1877413"/>
              <a:ext cx="2022209" cy="1018726"/>
              <a:chOff x="6538133" y="3246293"/>
              <a:chExt cx="2696630" cy="1358478"/>
            </a:xfrm>
          </p:grpSpPr>
          <p:grpSp>
            <p:nvGrpSpPr>
              <p:cNvPr id="18" name="Gruppo 17">
                <a:extLst>
                  <a:ext uri="{FF2B5EF4-FFF2-40B4-BE49-F238E27FC236}">
                    <a16:creationId xmlns:a16="http://schemas.microsoft.com/office/drawing/2014/main" id="{4B6D8AD3-0DAD-53CE-6061-655959A9D4D1}"/>
                  </a:ext>
                </a:extLst>
              </p:cNvPr>
              <p:cNvGrpSpPr/>
              <p:nvPr/>
            </p:nvGrpSpPr>
            <p:grpSpPr>
              <a:xfrm>
                <a:off x="6538133" y="3246293"/>
                <a:ext cx="1895303" cy="1358478"/>
                <a:chOff x="6538133" y="3246293"/>
                <a:chExt cx="1895303" cy="1358478"/>
              </a:xfrm>
            </p:grpSpPr>
            <p:pic>
              <p:nvPicPr>
                <p:cNvPr id="22" name="Immagine 21">
                  <a:extLst>
                    <a:ext uri="{FF2B5EF4-FFF2-40B4-BE49-F238E27FC236}">
                      <a16:creationId xmlns:a16="http://schemas.microsoft.com/office/drawing/2014/main" id="{183A507A-E457-4790-CBE1-E2F3974FE5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74421" y="3246293"/>
                  <a:ext cx="1759015" cy="1358478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</p:pic>
            <p:sp>
              <p:nvSpPr>
                <p:cNvPr id="23" name="Rettangolo 22">
                  <a:extLst>
                    <a:ext uri="{FF2B5EF4-FFF2-40B4-BE49-F238E27FC236}">
                      <a16:creationId xmlns:a16="http://schemas.microsoft.com/office/drawing/2014/main" id="{C667334E-6F7D-8B07-D34D-B505F92FE866}"/>
                    </a:ext>
                  </a:extLst>
                </p:cNvPr>
                <p:cNvSpPr/>
                <p:nvPr/>
              </p:nvSpPr>
              <p:spPr>
                <a:xfrm>
                  <a:off x="6538133" y="4252172"/>
                  <a:ext cx="1015795" cy="3385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it-IT" sz="1050" dirty="0"/>
                    <a:t>Cu </a:t>
                  </a:r>
                  <a:r>
                    <a:rPr lang="it-IT" sz="1050" dirty="0" err="1"/>
                    <a:t>sector</a:t>
                  </a:r>
                  <a:endParaRPr lang="it-IT" sz="1050" dirty="0"/>
                </a:p>
              </p:txBody>
            </p:sp>
            <p:cxnSp>
              <p:nvCxnSpPr>
                <p:cNvPr id="24" name="Connettore 2 23">
                  <a:extLst>
                    <a:ext uri="{FF2B5EF4-FFF2-40B4-BE49-F238E27FC236}">
                      <a16:creationId xmlns:a16="http://schemas.microsoft.com/office/drawing/2014/main" id="{7DD82346-CACC-2F6F-F027-7CE18EE89E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03077" y="4060167"/>
                  <a:ext cx="345868" cy="294678"/>
                </a:xfrm>
                <a:prstGeom prst="straightConnector1">
                  <a:avLst/>
                </a:prstGeom>
                <a:ln w="12700">
                  <a:solidFill>
                    <a:srgbClr val="C0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Connettore 2 20">
                <a:extLst>
                  <a:ext uri="{FF2B5EF4-FFF2-40B4-BE49-F238E27FC236}">
                    <a16:creationId xmlns:a16="http://schemas.microsoft.com/office/drawing/2014/main" id="{0C388BF3-EEC7-5B58-693B-D7B13F8986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73870" y="3627148"/>
                <a:ext cx="960893" cy="0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4C741103-8CDB-055D-2DB2-D947D027804C}"/>
                </a:ext>
              </a:extLst>
            </p:cNvPr>
            <p:cNvSpPr txBox="1"/>
            <p:nvPr/>
          </p:nvSpPr>
          <p:spPr>
            <a:xfrm>
              <a:off x="4303012" y="4415356"/>
              <a:ext cx="1731702" cy="123111"/>
            </a:xfrm>
            <a:prstGeom prst="rect">
              <a:avLst/>
            </a:prstGeom>
            <a:noFill/>
            <a:ln w="3175" cmpd="thinThick">
              <a:noFill/>
            </a:ln>
            <a:effectLst/>
          </p:spPr>
          <p:txBody>
            <a:bodyPr vert="horz" wrap="square" lIns="68561" tIns="0" rIns="68561" bIns="0" rtlCol="0" anchor="b">
              <a:spAutoFit/>
            </a:bodyPr>
            <a:lstStyle/>
            <a:p>
              <a:r>
                <a:rPr lang="en-GB" sz="800" dirty="0">
                  <a:solidFill>
                    <a:srgbClr val="0700FF"/>
                  </a:solidFill>
                </a:rPr>
                <a:t>L. </a:t>
              </a:r>
              <a:r>
                <a:rPr lang="en-GB" sz="800" dirty="0" err="1">
                  <a:solidFill>
                    <a:srgbClr val="0700FF"/>
                  </a:solidFill>
                </a:rPr>
                <a:t>Muzzi</a:t>
              </a:r>
              <a:r>
                <a:rPr lang="en-GB" sz="800" dirty="0">
                  <a:solidFill>
                    <a:srgbClr val="0700FF"/>
                  </a:solidFill>
                </a:rPr>
                <a:t>, </a:t>
              </a:r>
              <a:r>
                <a:rPr lang="en-GB" sz="800" i="1" dirty="0">
                  <a:solidFill>
                    <a:srgbClr val="0700FF"/>
                  </a:solidFill>
                </a:rPr>
                <a:t>et al.</a:t>
              </a:r>
              <a:r>
                <a:rPr lang="en-GB" sz="800" dirty="0">
                  <a:solidFill>
                    <a:srgbClr val="0700FF"/>
                  </a:solidFill>
                </a:rPr>
                <a:t>, IEEE TAS 2023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3D70E123-504A-B90D-B510-EB4EC73FC3F1}"/>
                </a:ext>
              </a:extLst>
            </p:cNvPr>
            <p:cNvSpPr txBox="1"/>
            <p:nvPr/>
          </p:nvSpPr>
          <p:spPr>
            <a:xfrm>
              <a:off x="4451724" y="1596027"/>
              <a:ext cx="2884123" cy="246221"/>
            </a:xfrm>
            <a:prstGeom prst="rect">
              <a:avLst/>
            </a:prstGeom>
          </p:spPr>
          <p:txBody>
            <a:bodyPr vert="horz" wrap="none" lIns="91440" tIns="0" rIns="91440" bIns="0" rtlCol="0">
              <a:spAutoFit/>
            </a:bodyPr>
            <a:lstStyle/>
            <a:p>
              <a:r>
                <a:rPr lang="it-IT" sz="1600" dirty="0">
                  <a:solidFill>
                    <a:srgbClr val="C00000"/>
                  </a:solidFill>
                </a:rPr>
                <a:t>Multi-Stage Cable </a:t>
              </a:r>
              <a:r>
                <a:rPr lang="it-IT" sz="1600" dirty="0">
                  <a:solidFill>
                    <a:srgbClr val="250CEB"/>
                  </a:solidFill>
                </a:rPr>
                <a:t>Processing</a:t>
              </a:r>
            </a:p>
          </p:txBody>
        </p:sp>
      </p:grpSp>
      <p:sp>
        <p:nvSpPr>
          <p:cNvPr id="25" name="Rettangolo 24">
            <a:extLst>
              <a:ext uri="{FF2B5EF4-FFF2-40B4-BE49-F238E27FC236}">
                <a16:creationId xmlns:a16="http://schemas.microsoft.com/office/drawing/2014/main" id="{3D92D039-E73C-211E-4309-4B6F4E7881A3}"/>
              </a:ext>
            </a:extLst>
          </p:cNvPr>
          <p:cNvSpPr/>
          <p:nvPr/>
        </p:nvSpPr>
        <p:spPr>
          <a:xfrm>
            <a:off x="6078875" y="2556712"/>
            <a:ext cx="3600982" cy="623227"/>
          </a:xfrm>
          <a:prstGeom prst="rect">
            <a:avLst/>
          </a:prstGeom>
        </p:spPr>
        <p:txBody>
          <a:bodyPr wrap="square" lIns="68561" tIns="34280" rIns="68561" bIns="34280">
            <a:spAutoFit/>
          </a:bodyPr>
          <a:lstStyle/>
          <a:p>
            <a:pPr algn="r"/>
            <a:r>
              <a:rPr lang="it-IT" sz="1800" dirty="0" err="1">
                <a:solidFill>
                  <a:srgbClr val="800000"/>
                </a:solidFill>
              </a:rPr>
              <a:t>based</a:t>
            </a:r>
            <a:r>
              <a:rPr lang="it-IT" sz="1800" dirty="0">
                <a:solidFill>
                  <a:srgbClr val="800000"/>
                </a:solidFill>
              </a:rPr>
              <a:t> on </a:t>
            </a:r>
            <a:r>
              <a:rPr lang="it-IT" sz="1800" dirty="0" err="1">
                <a:solidFill>
                  <a:srgbClr val="800000"/>
                </a:solidFill>
              </a:rPr>
              <a:t>BRAided</a:t>
            </a:r>
            <a:r>
              <a:rPr lang="it-IT" sz="1800" dirty="0">
                <a:solidFill>
                  <a:srgbClr val="800000"/>
                </a:solidFill>
              </a:rPr>
              <a:t> </a:t>
            </a:r>
            <a:r>
              <a:rPr lang="it-IT" sz="1800" dirty="0" err="1">
                <a:solidFill>
                  <a:srgbClr val="800000"/>
                </a:solidFill>
              </a:rPr>
              <a:t>STacks</a:t>
            </a:r>
            <a:r>
              <a:rPr lang="it-IT" sz="1800" dirty="0">
                <a:solidFill>
                  <a:srgbClr val="800000"/>
                </a:solidFill>
              </a:rPr>
              <a:t> of tapes (</a:t>
            </a:r>
            <a:r>
              <a:rPr lang="it-IT" sz="1800" i="1" dirty="0">
                <a:solidFill>
                  <a:srgbClr val="800000"/>
                </a:solidFill>
              </a:rPr>
              <a:t>BRAST</a:t>
            </a:r>
            <a:r>
              <a:rPr lang="it-IT" sz="1800" dirty="0">
                <a:solidFill>
                  <a:srgbClr val="800000"/>
                </a:solidFill>
              </a:rPr>
              <a:t>)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30F45C97-81FA-CE18-5C50-8CCC815E7A70}"/>
              </a:ext>
            </a:extLst>
          </p:cNvPr>
          <p:cNvSpPr txBox="1"/>
          <p:nvPr/>
        </p:nvSpPr>
        <p:spPr>
          <a:xfrm>
            <a:off x="6818438" y="5218015"/>
            <a:ext cx="5158583" cy="111722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u="sng" dirty="0"/>
              <a:t>In </a:t>
            </a:r>
            <a:r>
              <a:rPr lang="it-IT" u="sng" dirty="0" err="1"/>
              <a:t>this</a:t>
            </a:r>
            <a:r>
              <a:rPr lang="it-IT" u="sng" dirty="0"/>
              <a:t> talk</a:t>
            </a:r>
            <a:r>
              <a:rPr lang="it-IT" dirty="0"/>
              <a:t>: </a:t>
            </a:r>
            <a:r>
              <a:rPr lang="it-IT" dirty="0" err="1"/>
              <a:t>qualification</a:t>
            </a:r>
            <a:r>
              <a:rPr lang="it-IT" dirty="0"/>
              <a:t> activities of the SECAS design, performance, and manufacturing </a:t>
            </a:r>
            <a:r>
              <a:rPr lang="it-IT" dirty="0" err="1"/>
              <a:t>approach</a:t>
            </a:r>
            <a:endParaRPr lang="it-IT" dirty="0"/>
          </a:p>
        </p:txBody>
      </p:sp>
      <p:pic>
        <p:nvPicPr>
          <p:cNvPr id="27" name="Immagine 26" descr="Immagine che contiene cavo&#10;&#10;Descrizione generata automaticamente">
            <a:extLst>
              <a:ext uri="{FF2B5EF4-FFF2-40B4-BE49-F238E27FC236}">
                <a16:creationId xmlns:a16="http://schemas.microsoft.com/office/drawing/2014/main" id="{5148A029-7FC5-2662-37B8-3C0EAA36AD4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886520" y="2722952"/>
            <a:ext cx="2506296" cy="187972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EB1C98FC-E793-8CB3-D35C-7F094EBDBDD4}"/>
              </a:ext>
            </a:extLst>
          </p:cNvPr>
          <p:cNvSpPr txBox="1"/>
          <p:nvPr/>
        </p:nvSpPr>
        <p:spPr>
          <a:xfrm>
            <a:off x="1178999" y="1397519"/>
            <a:ext cx="4303695" cy="338554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200" dirty="0" err="1"/>
              <a:t>European</a:t>
            </a:r>
            <a:r>
              <a:rPr lang="it-IT" sz="2200" dirty="0"/>
              <a:t> DEMO Design studies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6E36521-BC3A-A1BA-90DE-87C5128973FC}"/>
              </a:ext>
            </a:extLst>
          </p:cNvPr>
          <p:cNvSpPr txBox="1"/>
          <p:nvPr/>
        </p:nvSpPr>
        <p:spPr>
          <a:xfrm>
            <a:off x="7925239" y="1380945"/>
            <a:ext cx="3023066" cy="338554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200" dirty="0"/>
              <a:t>DTT Central </a:t>
            </a:r>
            <a:r>
              <a:rPr lang="it-IT" sz="2200" dirty="0" err="1"/>
              <a:t>Solenoid</a:t>
            </a:r>
            <a:endParaRPr lang="it-IT" sz="2200" dirty="0"/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5CE152CA-675E-6955-4BF5-A995FE65AD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817" y="1247995"/>
            <a:ext cx="749182" cy="6928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438FAF-B30B-399E-2B24-BF169D5F1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7762" y="1189792"/>
            <a:ext cx="651067" cy="61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87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FFB51-7DAF-4F93-FDDE-A9B3ADA78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997A0E-5E62-CBED-A4E7-4FB952C74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02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Initial</a:t>
            </a:r>
            <a:r>
              <a:rPr lang="it-IT" sz="3200" dirty="0"/>
              <a:t> </a:t>
            </a:r>
            <a:r>
              <a:rPr lang="it-IT" sz="3200" dirty="0" err="1"/>
              <a:t>qualification</a:t>
            </a:r>
            <a:r>
              <a:rPr lang="it-IT" sz="3200" dirty="0"/>
              <a:t> – BRAST (77K – s.f. </a:t>
            </a:r>
            <a:r>
              <a:rPr lang="it-IT" sz="3200" dirty="0" err="1"/>
              <a:t>tests</a:t>
            </a:r>
            <a:r>
              <a:rPr lang="it-IT" sz="3200" dirty="0"/>
              <a:t>)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14B895-8B45-0D8E-A7A7-F1E538DAE2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4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E02ACB3F-B79D-FB93-39D6-8338D75B91F9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51169CAB-5102-94E5-904D-9BA7298414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BCCE8435-28C5-503D-3341-FFC6D9B1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D5F2ECC3-71CB-A84B-B438-7C3EFFB9A9AB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022E4A9-E245-CB9D-1F37-EC44B058DC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421" y="1568021"/>
            <a:ext cx="6782463" cy="467989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7BDF567-DF3C-04B2-BA52-F957BA96D18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5667" y="3766412"/>
            <a:ext cx="3938571" cy="1772357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CC5DAC83-52B9-FB50-67B6-97317408FD9A}"/>
              </a:ext>
            </a:extLst>
          </p:cNvPr>
          <p:cNvSpPr txBox="1"/>
          <p:nvPr/>
        </p:nvSpPr>
        <p:spPr>
          <a:xfrm>
            <a:off x="1789306" y="1469743"/>
            <a:ext cx="3018776" cy="276999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pPr algn="r"/>
            <a:r>
              <a:rPr lang="it-IT" sz="1800" dirty="0" err="1">
                <a:solidFill>
                  <a:srgbClr val="2412EB"/>
                </a:solidFill>
              </a:rPr>
              <a:t>Results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already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reported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at</a:t>
            </a:r>
            <a:r>
              <a:rPr lang="it-IT" sz="1800" dirty="0">
                <a:solidFill>
                  <a:srgbClr val="2412EB"/>
                </a:solidFill>
              </a:rPr>
              <a:t>:</a:t>
            </a:r>
          </a:p>
        </p:txBody>
      </p:sp>
      <p:pic>
        <p:nvPicPr>
          <p:cNvPr id="7" name="Immagine 6" descr="Immagine che contiene testo, Carattere, schermata, poster&#10;&#10;Descrizione generata automaticamente">
            <a:extLst>
              <a:ext uri="{FF2B5EF4-FFF2-40B4-BE49-F238E27FC236}">
                <a16:creationId xmlns:a16="http://schemas.microsoft.com/office/drawing/2014/main" id="{C605EC39-B331-2098-CC4A-072588133F0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724" y="1276406"/>
            <a:ext cx="954522" cy="723123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D5F1BC03-1639-A3AD-FDF0-C1EC24836A25}"/>
              </a:ext>
            </a:extLst>
          </p:cNvPr>
          <p:cNvCxnSpPr>
            <a:cxnSpLocks/>
          </p:cNvCxnSpPr>
          <p:nvPr/>
        </p:nvCxnSpPr>
        <p:spPr>
          <a:xfrm flipH="1" flipV="1">
            <a:off x="6096794" y="2677720"/>
            <a:ext cx="961624" cy="4150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FC71A66-2CF3-27A2-8DB5-E7ADA9F7A0EC}"/>
              </a:ext>
            </a:extLst>
          </p:cNvPr>
          <p:cNvCxnSpPr>
            <a:cxnSpLocks/>
          </p:cNvCxnSpPr>
          <p:nvPr/>
        </p:nvCxnSpPr>
        <p:spPr>
          <a:xfrm flipH="1" flipV="1">
            <a:off x="5631864" y="5289979"/>
            <a:ext cx="830214" cy="2436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e 20">
            <a:extLst>
              <a:ext uri="{FF2B5EF4-FFF2-40B4-BE49-F238E27FC236}">
                <a16:creationId xmlns:a16="http://schemas.microsoft.com/office/drawing/2014/main" id="{40A1F4CB-9722-571A-7C6E-9DC3FD72ADAF}"/>
              </a:ext>
            </a:extLst>
          </p:cNvPr>
          <p:cNvSpPr/>
          <p:nvPr/>
        </p:nvSpPr>
        <p:spPr>
          <a:xfrm>
            <a:off x="4802596" y="4974458"/>
            <a:ext cx="829268" cy="4307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2B214A9-88F6-1D48-1F6D-B42F214AE168}"/>
              </a:ext>
            </a:extLst>
          </p:cNvPr>
          <p:cNvSpPr txBox="1"/>
          <p:nvPr/>
        </p:nvSpPr>
        <p:spPr>
          <a:xfrm>
            <a:off x="7058418" y="2996704"/>
            <a:ext cx="3739432" cy="74481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 err="1">
                <a:solidFill>
                  <a:srgbClr val="C00000"/>
                </a:solidFill>
              </a:rPr>
              <a:t>Conductor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b="1" dirty="0">
                <a:solidFill>
                  <a:srgbClr val="C00000"/>
                </a:solidFill>
              </a:rPr>
              <a:t>Bent</a:t>
            </a:r>
            <a:r>
              <a:rPr lang="it-IT" dirty="0">
                <a:solidFill>
                  <a:srgbClr val="C00000"/>
                </a:solidFill>
              </a:rPr>
              <a:t> to target </a:t>
            </a:r>
            <a:r>
              <a:rPr lang="it-IT" dirty="0" err="1">
                <a:solidFill>
                  <a:srgbClr val="C00000"/>
                </a:solidFill>
              </a:rPr>
              <a:t>radius</a:t>
            </a:r>
            <a:r>
              <a:rPr lang="it-IT" dirty="0">
                <a:solidFill>
                  <a:srgbClr val="C00000"/>
                </a:solidFill>
              </a:rPr>
              <a:t> = 1.5 m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79D8227-8A73-AF89-FD0D-9123D12CBA16}"/>
              </a:ext>
            </a:extLst>
          </p:cNvPr>
          <p:cNvSpPr txBox="1"/>
          <p:nvPr/>
        </p:nvSpPr>
        <p:spPr>
          <a:xfrm>
            <a:off x="6905036" y="1163071"/>
            <a:ext cx="1668595" cy="38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/>
              <a:t>BRAST #3</a:t>
            </a:r>
          </a:p>
        </p:txBody>
      </p:sp>
      <p:pic>
        <p:nvPicPr>
          <p:cNvPr id="25" name="Immagine 24" descr="Immagine che contiene marrone, cerchio, custodia, accessorio&#10;&#10;Descrizione generata automaticamente">
            <a:extLst>
              <a:ext uri="{FF2B5EF4-FFF2-40B4-BE49-F238E27FC236}">
                <a16:creationId xmlns:a16="http://schemas.microsoft.com/office/drawing/2014/main" id="{B76E2F82-921B-4B4A-B2F5-D5A5ECBD119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91045" y="1099440"/>
            <a:ext cx="1713689" cy="1624369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63E511A-5D4A-F108-18E2-4071A62F99B1}"/>
              </a:ext>
            </a:extLst>
          </p:cNvPr>
          <p:cNvSpPr txBox="1"/>
          <p:nvPr/>
        </p:nvSpPr>
        <p:spPr>
          <a:xfrm>
            <a:off x="6462078" y="5442263"/>
            <a:ext cx="5354017" cy="11172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68571" tIns="0" rIns="68571" bIns="0" rtlCol="0">
            <a:spAutoFit/>
          </a:bodyPr>
          <a:lstStyle/>
          <a:p>
            <a:pPr algn="ctr"/>
            <a:r>
              <a:rPr lang="it-IT" b="1" dirty="0">
                <a:solidFill>
                  <a:srgbClr val="0700FF"/>
                </a:solidFill>
              </a:rPr>
              <a:t>Performance </a:t>
            </a:r>
            <a:r>
              <a:rPr lang="it-IT" b="1" dirty="0" err="1">
                <a:solidFill>
                  <a:srgbClr val="0700FF"/>
                </a:solidFill>
              </a:rPr>
              <a:t>moderately</a:t>
            </a:r>
            <a:r>
              <a:rPr lang="it-IT" b="1" dirty="0">
                <a:solidFill>
                  <a:srgbClr val="0700FF"/>
                </a:solidFill>
              </a:rPr>
              <a:t> </a:t>
            </a:r>
            <a:r>
              <a:rPr lang="it-IT" b="1" dirty="0" err="1">
                <a:solidFill>
                  <a:srgbClr val="0700FF"/>
                </a:solidFill>
              </a:rPr>
              <a:t>affected</a:t>
            </a:r>
            <a:r>
              <a:rPr lang="it-IT" b="1" dirty="0">
                <a:solidFill>
                  <a:srgbClr val="0700FF"/>
                </a:solidFill>
              </a:rPr>
              <a:t> by bending</a:t>
            </a:r>
            <a:r>
              <a:rPr lang="it-IT" dirty="0">
                <a:solidFill>
                  <a:srgbClr val="0700FF"/>
                </a:solidFill>
              </a:rPr>
              <a:t> (5% </a:t>
            </a:r>
            <a:r>
              <a:rPr lang="it-IT" dirty="0" err="1">
                <a:solidFill>
                  <a:srgbClr val="0700FF"/>
                </a:solidFill>
              </a:rPr>
              <a:t>reduction</a:t>
            </a:r>
            <a:r>
              <a:rPr lang="it-IT" dirty="0">
                <a:solidFill>
                  <a:srgbClr val="0700FF"/>
                </a:solidFill>
              </a:rPr>
              <a:t>)</a:t>
            </a:r>
          </a:p>
          <a:p>
            <a:pPr algn="ctr"/>
            <a:r>
              <a:rPr lang="it-IT" b="1" dirty="0">
                <a:solidFill>
                  <a:srgbClr val="C00000"/>
                </a:solidFill>
              </a:rPr>
              <a:t>@</a:t>
            </a:r>
            <a:r>
              <a:rPr lang="it-IT" b="1" dirty="0">
                <a:solidFill>
                  <a:srgbClr val="0700FF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R</a:t>
            </a:r>
            <a:r>
              <a:rPr lang="it-IT" b="1" dirty="0">
                <a:solidFill>
                  <a:srgbClr val="C00000"/>
                </a:solidFill>
              </a:rPr>
              <a:t> = 1.5 m (DEMO CS </a:t>
            </a:r>
            <a:r>
              <a:rPr lang="it-IT" b="1" dirty="0" err="1">
                <a:solidFill>
                  <a:srgbClr val="C00000"/>
                </a:solidFill>
              </a:rPr>
              <a:t>relevant</a:t>
            </a:r>
            <a:r>
              <a:rPr lang="it-IT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03842EB-313E-AE41-921F-A13B5F6029B7}"/>
              </a:ext>
            </a:extLst>
          </p:cNvPr>
          <p:cNvSpPr txBox="1"/>
          <p:nvPr/>
        </p:nvSpPr>
        <p:spPr>
          <a:xfrm>
            <a:off x="6681882" y="1637968"/>
            <a:ext cx="2044149" cy="246221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600" dirty="0">
                <a:solidFill>
                  <a:srgbClr val="2412EB"/>
                </a:solidFill>
              </a:rPr>
              <a:t>(non </a:t>
            </a:r>
            <a:r>
              <a:rPr lang="it-IT" sz="1600" dirty="0" err="1">
                <a:solidFill>
                  <a:srgbClr val="2412EB"/>
                </a:solidFill>
              </a:rPr>
              <a:t>soldered</a:t>
            </a:r>
            <a:r>
              <a:rPr lang="it-IT" sz="1600" dirty="0">
                <a:solidFill>
                  <a:srgbClr val="2412EB"/>
                </a:solidFill>
              </a:rPr>
              <a:t> </a:t>
            </a:r>
            <a:r>
              <a:rPr lang="it-IT" sz="1600" dirty="0" err="1">
                <a:solidFill>
                  <a:srgbClr val="2412EB"/>
                </a:solidFill>
              </a:rPr>
              <a:t>stack</a:t>
            </a:r>
            <a:r>
              <a:rPr lang="it-IT" sz="1600" dirty="0">
                <a:solidFill>
                  <a:srgbClr val="2412EB"/>
                </a:solidFill>
              </a:rPr>
              <a:t>)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22A1F6F-CD63-AC26-D2EE-F7FC1E47A1B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603203" y="2206354"/>
            <a:ext cx="3534464" cy="1344701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3F14F3B-D1D1-7F11-6870-8A839CBC84E6}"/>
              </a:ext>
            </a:extLst>
          </p:cNvPr>
          <p:cNvSpPr txBox="1"/>
          <p:nvPr/>
        </p:nvSpPr>
        <p:spPr>
          <a:xfrm>
            <a:off x="1391505" y="1140309"/>
            <a:ext cx="6771378" cy="833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none" lIns="108000" tIns="108000" rIns="108000" bIns="108000" rtlCol="0">
            <a:spAutoFit/>
          </a:bodyPr>
          <a:lstStyle/>
          <a:p>
            <a:r>
              <a:rPr lang="it-IT" sz="2000" dirty="0"/>
              <a:t>But </a:t>
            </a:r>
            <a:r>
              <a:rPr lang="it-IT" sz="2000" dirty="0" err="1"/>
              <a:t>voltage</a:t>
            </a:r>
            <a:r>
              <a:rPr lang="it-IT" sz="2000" dirty="0"/>
              <a:t> </a:t>
            </a:r>
            <a:r>
              <a:rPr lang="it-IT" sz="2000" dirty="0" err="1"/>
              <a:t>signals</a:t>
            </a:r>
            <a:r>
              <a:rPr lang="it-IT" sz="2000" dirty="0"/>
              <a:t> </a:t>
            </a:r>
            <a:r>
              <a:rPr lang="it-IT" sz="2000" dirty="0" err="1"/>
              <a:t>somewhat</a:t>
            </a:r>
            <a:r>
              <a:rPr lang="it-IT" sz="2000" dirty="0"/>
              <a:t> </a:t>
            </a:r>
            <a:r>
              <a:rPr lang="it-IT" sz="2000" dirty="0" err="1"/>
              <a:t>difficult</a:t>
            </a:r>
            <a:r>
              <a:rPr lang="it-IT" sz="2000" dirty="0"/>
              <a:t> to </a:t>
            </a:r>
            <a:r>
              <a:rPr lang="it-IT" sz="2000" dirty="0" err="1"/>
              <a:t>interpret</a:t>
            </a:r>
            <a:r>
              <a:rPr lang="it-IT" sz="2000" dirty="0"/>
              <a:t>.</a:t>
            </a:r>
          </a:p>
          <a:p>
            <a:r>
              <a:rPr lang="it-IT" sz="2000" dirty="0"/>
              <a:t>In the </a:t>
            </a:r>
            <a:r>
              <a:rPr lang="it-IT" sz="2000" dirty="0" err="1"/>
              <a:t>aim</a:t>
            </a:r>
            <a:r>
              <a:rPr lang="it-IT" sz="2000" dirty="0"/>
              <a:t> to </a:t>
            </a:r>
            <a:r>
              <a:rPr lang="it-IT" sz="2000" dirty="0" err="1"/>
              <a:t>clarify</a:t>
            </a:r>
            <a:r>
              <a:rPr lang="it-IT" sz="2000" dirty="0"/>
              <a:t> / </a:t>
            </a:r>
            <a:r>
              <a:rPr lang="it-IT" sz="2000" dirty="0" err="1"/>
              <a:t>verify</a:t>
            </a:r>
            <a:r>
              <a:rPr lang="it-IT" sz="2000" dirty="0"/>
              <a:t> the </a:t>
            </a:r>
            <a:r>
              <a:rPr lang="it-IT" sz="2000" dirty="0" err="1"/>
              <a:t>origin</a:t>
            </a:r>
            <a:r>
              <a:rPr lang="it-IT" sz="2000" dirty="0"/>
              <a:t> of the bending </a:t>
            </a:r>
            <a:r>
              <a:rPr lang="it-IT" sz="2000" dirty="0" err="1"/>
              <a:t>effect</a:t>
            </a:r>
            <a:r>
              <a:rPr lang="it-IT" sz="2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3802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5C239-7C67-AC38-5308-96E1AA1C6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01505C-31BB-9215-A1D6-3192D566D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02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Initial</a:t>
            </a:r>
            <a:r>
              <a:rPr lang="it-IT" sz="3200" dirty="0"/>
              <a:t> </a:t>
            </a:r>
            <a:r>
              <a:rPr lang="it-IT" sz="3200" dirty="0" err="1"/>
              <a:t>qualification</a:t>
            </a:r>
            <a:r>
              <a:rPr lang="it-IT" sz="3200" dirty="0"/>
              <a:t> – BRAST (77K – s.f. </a:t>
            </a:r>
            <a:r>
              <a:rPr lang="it-IT" sz="3200" dirty="0" err="1"/>
              <a:t>tests</a:t>
            </a:r>
            <a:r>
              <a:rPr lang="it-IT" sz="3200" dirty="0"/>
              <a:t>) - bending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CDDAB02-FF9B-B8DB-B3D9-4E24AC45B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5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2AB479E4-B9B7-CF59-CA42-DD57F891B0AA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EA0FB025-95EC-EE2E-AD7F-B1A2936730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1E6D0450-34F5-9FE8-5851-F0B6B1600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5BC254F7-3A2A-D48C-710E-4310FDCA57F4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DA51A0B-7059-7BF0-91E2-056634522E71}"/>
              </a:ext>
            </a:extLst>
          </p:cNvPr>
          <p:cNvSpPr txBox="1"/>
          <p:nvPr/>
        </p:nvSpPr>
        <p:spPr>
          <a:xfrm>
            <a:off x="7745022" y="1798293"/>
            <a:ext cx="4474043" cy="744819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BRAST </a:t>
            </a:r>
            <a:r>
              <a:rPr lang="it-IT" dirty="0" err="1">
                <a:solidFill>
                  <a:srgbClr val="C00000"/>
                </a:solidFill>
              </a:rPr>
              <a:t>was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extracted</a:t>
            </a:r>
            <a:r>
              <a:rPr lang="it-IT" dirty="0">
                <a:solidFill>
                  <a:srgbClr val="C00000"/>
                </a:solidFill>
              </a:rPr>
              <a:t> from </a:t>
            </a:r>
            <a:r>
              <a:rPr lang="it-IT" b="1" dirty="0">
                <a:solidFill>
                  <a:srgbClr val="C00000"/>
                </a:solidFill>
              </a:rPr>
              <a:t>Bent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conductor</a:t>
            </a:r>
            <a:r>
              <a:rPr lang="it-IT" dirty="0">
                <a:solidFill>
                  <a:srgbClr val="C00000"/>
                </a:solidFill>
              </a:rPr>
              <a:t> and re-</a:t>
            </a:r>
            <a:r>
              <a:rPr lang="it-IT" dirty="0" err="1">
                <a:solidFill>
                  <a:srgbClr val="C00000"/>
                </a:solidFill>
              </a:rPr>
              <a:t>tested</a:t>
            </a:r>
            <a:endParaRPr lang="it-IT" b="1" dirty="0">
              <a:solidFill>
                <a:srgbClr val="C00000"/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63436CC-E7A1-09C0-4B05-8F32CC7732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422" y="1568021"/>
            <a:ext cx="6782462" cy="467989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6D149B4-8BA9-667A-5600-C854FA48712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9384" y="2583375"/>
            <a:ext cx="2401073" cy="4099251"/>
          </a:xfrm>
          <a:prstGeom prst="rect">
            <a:avLst/>
          </a:prstGeom>
        </p:spPr>
      </p:pic>
      <p:pic>
        <p:nvPicPr>
          <p:cNvPr id="14" name="Immagine 13" descr="Immagine che contiene interno, legno, pavimento&#10;&#10;Il contenuto generato dall'IA potrebbe non essere corretto.">
            <a:extLst>
              <a:ext uri="{FF2B5EF4-FFF2-40B4-BE49-F238E27FC236}">
                <a16:creationId xmlns:a16="http://schemas.microsoft.com/office/drawing/2014/main" id="{96F18A3D-EAF5-5487-75A7-259991FD47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02857" y="2564219"/>
            <a:ext cx="1975899" cy="2097006"/>
          </a:xfrm>
          <a:prstGeom prst="rect">
            <a:avLst/>
          </a:prstGeom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5B4B8182-02D0-81EF-2E89-00C039985460}"/>
              </a:ext>
            </a:extLst>
          </p:cNvPr>
          <p:cNvCxnSpPr>
            <a:cxnSpLocks/>
          </p:cNvCxnSpPr>
          <p:nvPr/>
        </p:nvCxnSpPr>
        <p:spPr>
          <a:xfrm flipH="1" flipV="1">
            <a:off x="5775027" y="4221195"/>
            <a:ext cx="2696959" cy="3286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CDD1BF5-8344-1903-0E5F-9916A450F0F1}"/>
              </a:ext>
            </a:extLst>
          </p:cNvPr>
          <p:cNvSpPr txBox="1"/>
          <p:nvPr/>
        </p:nvSpPr>
        <p:spPr>
          <a:xfrm>
            <a:off x="8531212" y="1092885"/>
            <a:ext cx="1668595" cy="38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dirty="0"/>
              <a:t>BRAST #3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437DA39-6ADF-55E8-EF34-E0D4F42D0B80}"/>
              </a:ext>
            </a:extLst>
          </p:cNvPr>
          <p:cNvSpPr txBox="1"/>
          <p:nvPr/>
        </p:nvSpPr>
        <p:spPr>
          <a:xfrm>
            <a:off x="10164707" y="1174938"/>
            <a:ext cx="2044149" cy="246221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1600" dirty="0">
                <a:solidFill>
                  <a:srgbClr val="2412EB"/>
                </a:solidFill>
              </a:rPr>
              <a:t>(non </a:t>
            </a:r>
            <a:r>
              <a:rPr lang="it-IT" sz="1600" dirty="0" err="1">
                <a:solidFill>
                  <a:srgbClr val="2412EB"/>
                </a:solidFill>
              </a:rPr>
              <a:t>soldered</a:t>
            </a:r>
            <a:r>
              <a:rPr lang="it-IT" sz="1600" dirty="0">
                <a:solidFill>
                  <a:srgbClr val="2412EB"/>
                </a:solidFill>
              </a:rPr>
              <a:t> </a:t>
            </a:r>
            <a:r>
              <a:rPr lang="it-IT" sz="1600" dirty="0" err="1">
                <a:solidFill>
                  <a:srgbClr val="2412EB"/>
                </a:solidFill>
              </a:rPr>
              <a:t>stack</a:t>
            </a:r>
            <a:r>
              <a:rPr lang="it-IT" sz="1600" dirty="0">
                <a:solidFill>
                  <a:srgbClr val="2412EB"/>
                </a:solidFill>
              </a:rPr>
              <a:t>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4332422-FAE0-2E8D-F796-09AA79858478}"/>
              </a:ext>
            </a:extLst>
          </p:cNvPr>
          <p:cNvSpPr txBox="1"/>
          <p:nvPr/>
        </p:nvSpPr>
        <p:spPr>
          <a:xfrm>
            <a:off x="1391505" y="1140309"/>
            <a:ext cx="6771378" cy="833663"/>
          </a:xfrm>
          <a:prstGeom prst="rect">
            <a:avLst/>
          </a:prstGeom>
        </p:spPr>
        <p:txBody>
          <a:bodyPr vert="horz" wrap="none" lIns="108000" tIns="108000" rIns="108000" bIns="108000" rtlCol="0">
            <a:spAutoFit/>
          </a:bodyPr>
          <a:lstStyle/>
          <a:p>
            <a:r>
              <a:rPr lang="it-IT" sz="2000" dirty="0"/>
              <a:t>But </a:t>
            </a:r>
            <a:r>
              <a:rPr lang="it-IT" sz="2000" dirty="0" err="1"/>
              <a:t>voltage</a:t>
            </a:r>
            <a:r>
              <a:rPr lang="it-IT" sz="2000" dirty="0"/>
              <a:t> </a:t>
            </a:r>
            <a:r>
              <a:rPr lang="it-IT" sz="2000" dirty="0" err="1"/>
              <a:t>signals</a:t>
            </a:r>
            <a:r>
              <a:rPr lang="it-IT" sz="2000" dirty="0"/>
              <a:t> </a:t>
            </a:r>
            <a:r>
              <a:rPr lang="it-IT" sz="2000" dirty="0" err="1"/>
              <a:t>somewhat</a:t>
            </a:r>
            <a:r>
              <a:rPr lang="it-IT" sz="2000" dirty="0"/>
              <a:t> </a:t>
            </a:r>
            <a:r>
              <a:rPr lang="it-IT" sz="2000" dirty="0" err="1"/>
              <a:t>difficult</a:t>
            </a:r>
            <a:r>
              <a:rPr lang="it-IT" sz="2000" dirty="0"/>
              <a:t> to </a:t>
            </a:r>
            <a:r>
              <a:rPr lang="it-IT" sz="2000" dirty="0" err="1"/>
              <a:t>interpret</a:t>
            </a:r>
            <a:r>
              <a:rPr lang="it-IT" sz="2000" dirty="0"/>
              <a:t>.</a:t>
            </a:r>
          </a:p>
          <a:p>
            <a:r>
              <a:rPr lang="it-IT" sz="2000" dirty="0"/>
              <a:t>In the </a:t>
            </a:r>
            <a:r>
              <a:rPr lang="it-IT" sz="2000" dirty="0" err="1"/>
              <a:t>aim</a:t>
            </a:r>
            <a:r>
              <a:rPr lang="it-IT" sz="2000" dirty="0"/>
              <a:t> to </a:t>
            </a:r>
            <a:r>
              <a:rPr lang="it-IT" sz="2000" dirty="0" err="1"/>
              <a:t>clarify</a:t>
            </a:r>
            <a:r>
              <a:rPr lang="it-IT" sz="2000" dirty="0"/>
              <a:t> / </a:t>
            </a:r>
            <a:r>
              <a:rPr lang="it-IT" sz="2000" dirty="0" err="1"/>
              <a:t>verify</a:t>
            </a:r>
            <a:r>
              <a:rPr lang="it-IT" sz="2000" dirty="0"/>
              <a:t> the </a:t>
            </a:r>
            <a:r>
              <a:rPr lang="it-IT" sz="2000" dirty="0" err="1"/>
              <a:t>origin</a:t>
            </a:r>
            <a:r>
              <a:rPr lang="it-IT" sz="2000" dirty="0"/>
              <a:t> of the bending </a:t>
            </a:r>
            <a:r>
              <a:rPr lang="it-IT" sz="2000" dirty="0" err="1"/>
              <a:t>effect</a:t>
            </a:r>
            <a:r>
              <a:rPr lang="it-IT" sz="2000" dirty="0"/>
              <a:t>:</a:t>
            </a:r>
          </a:p>
        </p:txBody>
      </p:sp>
      <p:sp>
        <p:nvSpPr>
          <p:cNvPr id="5" name="Freccia angolare in su 4">
            <a:extLst>
              <a:ext uri="{FF2B5EF4-FFF2-40B4-BE49-F238E27FC236}">
                <a16:creationId xmlns:a16="http://schemas.microsoft.com/office/drawing/2014/main" id="{FF8D07CF-C7C6-3DD9-D928-0216B3443F30}"/>
              </a:ext>
            </a:extLst>
          </p:cNvPr>
          <p:cNvSpPr/>
          <p:nvPr/>
        </p:nvSpPr>
        <p:spPr>
          <a:xfrm rot="5400000">
            <a:off x="7226209" y="1706661"/>
            <a:ext cx="328677" cy="691954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7B301BF-33CD-9D2F-CDB2-AFABF348D446}"/>
              </a:ext>
            </a:extLst>
          </p:cNvPr>
          <p:cNvSpPr txBox="1"/>
          <p:nvPr/>
        </p:nvSpPr>
        <p:spPr>
          <a:xfrm>
            <a:off x="5508496" y="5476150"/>
            <a:ext cx="4982694" cy="8902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72000" tIns="72000" rIns="72000" bIns="72000" rtlCol="0">
            <a:spAutoFit/>
          </a:bodyPr>
          <a:lstStyle/>
          <a:p>
            <a:r>
              <a:rPr lang="it-IT" dirty="0" err="1">
                <a:solidFill>
                  <a:srgbClr val="0700FF"/>
                </a:solidFill>
              </a:rPr>
              <a:t>Apparently</a:t>
            </a:r>
            <a:r>
              <a:rPr lang="it-IT" dirty="0">
                <a:solidFill>
                  <a:srgbClr val="0700FF"/>
                </a:solidFill>
              </a:rPr>
              <a:t>, the tape </a:t>
            </a:r>
            <a:r>
              <a:rPr lang="it-IT" dirty="0" err="1">
                <a:solidFill>
                  <a:srgbClr val="0700FF"/>
                </a:solidFill>
              </a:rPr>
              <a:t>stack</a:t>
            </a:r>
            <a:r>
              <a:rPr lang="it-IT" dirty="0">
                <a:solidFill>
                  <a:srgbClr val="0700FF"/>
                </a:solidFill>
              </a:rPr>
              <a:t> </a:t>
            </a:r>
            <a:r>
              <a:rPr lang="it-IT" dirty="0" err="1">
                <a:solidFill>
                  <a:srgbClr val="0700FF"/>
                </a:solidFill>
              </a:rPr>
              <a:t>was</a:t>
            </a:r>
            <a:r>
              <a:rPr lang="it-IT" dirty="0">
                <a:solidFill>
                  <a:srgbClr val="0700FF"/>
                </a:solidFill>
              </a:rPr>
              <a:t> </a:t>
            </a:r>
            <a:r>
              <a:rPr lang="it-IT" dirty="0" err="1">
                <a:solidFill>
                  <a:srgbClr val="0700FF"/>
                </a:solidFill>
              </a:rPr>
              <a:t>not</a:t>
            </a:r>
            <a:r>
              <a:rPr lang="it-IT" dirty="0">
                <a:solidFill>
                  <a:srgbClr val="0700FF"/>
                </a:solidFill>
              </a:rPr>
              <a:t> </a:t>
            </a:r>
            <a:r>
              <a:rPr lang="it-IT" dirty="0" err="1">
                <a:solidFill>
                  <a:srgbClr val="0700FF"/>
                </a:solidFill>
              </a:rPr>
              <a:t>damaged</a:t>
            </a:r>
            <a:r>
              <a:rPr lang="it-IT" dirty="0">
                <a:solidFill>
                  <a:srgbClr val="0700FF"/>
                </a:solidFill>
              </a:rPr>
              <a:t> </a:t>
            </a:r>
            <a:r>
              <a:rPr lang="it-IT" dirty="0" err="1">
                <a:solidFill>
                  <a:srgbClr val="0700FF"/>
                </a:solidFill>
              </a:rPr>
              <a:t>during</a:t>
            </a:r>
            <a:r>
              <a:rPr lang="it-IT" dirty="0">
                <a:solidFill>
                  <a:srgbClr val="0700FF"/>
                </a:solidFill>
              </a:rPr>
              <a:t> the bending</a:t>
            </a:r>
            <a:endParaRPr lang="it-IT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3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BD803B-8F1D-0B91-BD14-B0789A2AC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BA005C-7F9F-40F1-6D78-992936E1D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Current</a:t>
            </a:r>
            <a:r>
              <a:rPr lang="it-IT" sz="3200" dirty="0"/>
              <a:t> </a:t>
            </a:r>
            <a:r>
              <a:rPr lang="it-IT" sz="3200" dirty="0" err="1"/>
              <a:t>distribution</a:t>
            </a:r>
            <a:r>
              <a:rPr lang="it-IT" sz="3200" dirty="0"/>
              <a:t> study in BRAST (77K – s.f. </a:t>
            </a:r>
            <a:r>
              <a:rPr lang="it-IT" sz="3200" dirty="0" err="1"/>
              <a:t>tests</a:t>
            </a:r>
            <a:r>
              <a:rPr lang="it-IT" sz="3200" dirty="0"/>
              <a:t>)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778E8E-EC50-27BC-2FCB-859B8F2BC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6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DEB72898-A865-E165-845C-94640CE678FA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2C781FC4-D476-41C7-2EB1-BCD87979E3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E9A9BF31-3E97-5A64-F5FC-E665DE323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E3D01C07-4568-297A-6995-DDBDEEA4AE53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pic>
        <p:nvPicPr>
          <p:cNvPr id="4" name="Immagine 3" descr="Immagine che contiene Impianto elettrico, macchina, Banco da lavoro, cavo&#10;&#10;Il contenuto generato dall'IA potrebbe non essere corretto.">
            <a:extLst>
              <a:ext uri="{FF2B5EF4-FFF2-40B4-BE49-F238E27FC236}">
                <a16:creationId xmlns:a16="http://schemas.microsoft.com/office/drawing/2014/main" id="{E1D3798E-5335-9597-372D-91A2936232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417" y="1678575"/>
            <a:ext cx="7633364" cy="2376337"/>
          </a:xfrm>
          <a:prstGeom prst="rect">
            <a:avLst/>
          </a:prstGeom>
        </p:spPr>
      </p:pic>
      <p:pic>
        <p:nvPicPr>
          <p:cNvPr id="5" name="Immagine 4" descr="Immagine che contiene strumento, Impianto elettrico, Ingegneria elettronica, Componente di circuito&#10;&#10;Il contenuto generato dall'IA potrebbe non essere corretto.">
            <a:extLst>
              <a:ext uri="{FF2B5EF4-FFF2-40B4-BE49-F238E27FC236}">
                <a16:creationId xmlns:a16="http://schemas.microsoft.com/office/drawing/2014/main" id="{B8FD01D5-797E-496B-0108-81DB154ACE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49579" y="2766908"/>
            <a:ext cx="4497636" cy="3373227"/>
          </a:xfrm>
          <a:prstGeom prst="rect">
            <a:avLst/>
          </a:prstGeom>
        </p:spPr>
      </p:pic>
      <p:pic>
        <p:nvPicPr>
          <p:cNvPr id="8" name="Immagine 7" descr="Immagine che contiene persona, vestiti, aria aperta, terreno&#10;&#10;Il contenuto generato dall'IA potrebbe non essere corretto.">
            <a:extLst>
              <a:ext uri="{FF2B5EF4-FFF2-40B4-BE49-F238E27FC236}">
                <a16:creationId xmlns:a16="http://schemas.microsoft.com/office/drawing/2014/main" id="{F2BC497F-8CF1-B563-01FC-2E3D21BFD71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88606" y="3832596"/>
            <a:ext cx="2590365" cy="316948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AA117EA-D7FE-9893-B188-A08118EF38A7}"/>
              </a:ext>
            </a:extLst>
          </p:cNvPr>
          <p:cNvSpPr txBox="1"/>
          <p:nvPr/>
        </p:nvSpPr>
        <p:spPr>
          <a:xfrm>
            <a:off x="8627302" y="6170815"/>
            <a:ext cx="169469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2000" dirty="0"/>
              <a:t>V </a:t>
            </a:r>
            <a:r>
              <a:rPr lang="it-IT" sz="2000" dirty="0" err="1"/>
              <a:t>termination</a:t>
            </a:r>
            <a:endParaRPr lang="en-US" sz="20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490C528-F343-2842-B4C7-7A3BC3EA88A2}"/>
              </a:ext>
            </a:extLst>
          </p:cNvPr>
          <p:cNvSpPr txBox="1"/>
          <p:nvPr/>
        </p:nvSpPr>
        <p:spPr>
          <a:xfrm>
            <a:off x="10590743" y="3026639"/>
            <a:ext cx="92525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2000" dirty="0"/>
              <a:t>V tape</a:t>
            </a:r>
            <a:endParaRPr lang="en-US" sz="20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7CF4D4B-7DC1-DF0E-0F7F-FCD7C4286D9A}"/>
              </a:ext>
            </a:extLst>
          </p:cNvPr>
          <p:cNvSpPr txBox="1"/>
          <p:nvPr/>
        </p:nvSpPr>
        <p:spPr>
          <a:xfrm>
            <a:off x="213341" y="1172728"/>
            <a:ext cx="10020885" cy="30777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000" dirty="0"/>
              <a:t>Sample for </a:t>
            </a:r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distribution</a:t>
            </a:r>
            <a:r>
              <a:rPr lang="it-IT" sz="2000" dirty="0"/>
              <a:t> study: «free-standing» BRAST with 9 tapes, 12 mm wide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182C091-9B61-0C13-8131-23C43D0BE1B6}"/>
              </a:ext>
            </a:extLst>
          </p:cNvPr>
          <p:cNvSpPr txBox="1"/>
          <p:nvPr/>
        </p:nvSpPr>
        <p:spPr>
          <a:xfrm>
            <a:off x="3568529" y="4453521"/>
            <a:ext cx="3604128" cy="307777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000" dirty="0">
                <a:solidFill>
                  <a:srgbClr val="2412EB"/>
                </a:solidFill>
              </a:rPr>
              <a:t>Voltage </a:t>
            </a:r>
            <a:r>
              <a:rPr lang="it-IT" sz="2000" dirty="0" err="1">
                <a:solidFill>
                  <a:srgbClr val="2412EB"/>
                </a:solidFill>
              </a:rPr>
              <a:t>taps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welded</a:t>
            </a:r>
            <a:r>
              <a:rPr lang="it-IT" sz="2000" dirty="0">
                <a:solidFill>
                  <a:srgbClr val="2412EB"/>
                </a:solidFill>
              </a:rPr>
              <a:t> on tapes: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158A74C-E386-716E-FDCD-A234C1C97B70}"/>
              </a:ext>
            </a:extLst>
          </p:cNvPr>
          <p:cNvSpPr txBox="1"/>
          <p:nvPr/>
        </p:nvSpPr>
        <p:spPr>
          <a:xfrm>
            <a:off x="8411783" y="1511381"/>
            <a:ext cx="3373228" cy="615553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r"/>
            <a:r>
              <a:rPr lang="it-IT" sz="2000" dirty="0" err="1">
                <a:solidFill>
                  <a:srgbClr val="2412EB"/>
                </a:solidFill>
              </a:rPr>
              <a:t>Soldered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terminations</a:t>
            </a:r>
            <a:r>
              <a:rPr lang="it-IT" sz="2000" dirty="0">
                <a:solidFill>
                  <a:srgbClr val="2412EB"/>
                </a:solidFill>
              </a:rPr>
              <a:t> with </a:t>
            </a:r>
            <a:r>
              <a:rPr lang="it-IT" sz="2000" dirty="0" err="1">
                <a:solidFill>
                  <a:srgbClr val="2412EB"/>
                </a:solidFill>
              </a:rPr>
              <a:t>staggered</a:t>
            </a:r>
            <a:r>
              <a:rPr lang="it-IT" sz="2000" dirty="0">
                <a:solidFill>
                  <a:srgbClr val="2412EB"/>
                </a:solidFill>
              </a:rPr>
              <a:t> tapes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8CE6E27-9EF3-FE73-A0F4-4003DB48E1B9}"/>
              </a:ext>
            </a:extLst>
          </p:cNvPr>
          <p:cNvSpPr txBox="1"/>
          <p:nvPr/>
        </p:nvSpPr>
        <p:spPr>
          <a:xfrm>
            <a:off x="4241716" y="5351372"/>
            <a:ext cx="4098070" cy="929381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r"/>
            <a:r>
              <a:rPr lang="it-IT" sz="2000" dirty="0">
                <a:solidFill>
                  <a:srgbClr val="2412EB"/>
                </a:solidFill>
              </a:rPr>
              <a:t>Voltage </a:t>
            </a:r>
            <a:r>
              <a:rPr lang="it-IT" sz="2000" b="1" dirty="0" err="1">
                <a:solidFill>
                  <a:srgbClr val="2412EB"/>
                </a:solidFill>
              </a:rPr>
              <a:t>between</a:t>
            </a:r>
            <a:r>
              <a:rPr lang="it-IT" sz="2000" b="1" dirty="0">
                <a:solidFill>
                  <a:srgbClr val="2412EB"/>
                </a:solidFill>
              </a:rPr>
              <a:t> </a:t>
            </a:r>
            <a:r>
              <a:rPr lang="it-IT" sz="2000" b="1" dirty="0" err="1">
                <a:solidFill>
                  <a:srgbClr val="2412EB"/>
                </a:solidFill>
              </a:rPr>
              <a:t>termination</a:t>
            </a:r>
            <a:r>
              <a:rPr lang="it-IT" sz="2000" b="1" dirty="0">
                <a:solidFill>
                  <a:srgbClr val="2412EB"/>
                </a:solidFill>
              </a:rPr>
              <a:t> and tape</a:t>
            </a:r>
            <a:r>
              <a:rPr lang="it-IT" sz="2000" dirty="0">
                <a:solidFill>
                  <a:srgbClr val="2412EB"/>
                </a:solidFill>
              </a:rPr>
              <a:t>, </a:t>
            </a:r>
            <a:r>
              <a:rPr lang="it-IT" sz="2000" dirty="0" err="1">
                <a:solidFill>
                  <a:srgbClr val="2412EB"/>
                </a:solidFill>
              </a:rPr>
              <a:t>as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well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as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b="1" dirty="0" err="1">
                <a:solidFill>
                  <a:srgbClr val="2412EB"/>
                </a:solidFill>
              </a:rPr>
              <a:t>along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each</a:t>
            </a:r>
            <a:r>
              <a:rPr lang="it-IT" sz="2000" dirty="0">
                <a:solidFill>
                  <a:srgbClr val="2412EB"/>
                </a:solidFill>
              </a:rPr>
              <a:t> tape, can be </a:t>
            </a:r>
            <a:r>
              <a:rPr lang="it-IT" sz="2000" dirty="0" err="1">
                <a:solidFill>
                  <a:srgbClr val="2412EB"/>
                </a:solidFill>
              </a:rPr>
              <a:t>measured</a:t>
            </a:r>
            <a:endParaRPr lang="it-IT" sz="2000" b="1" dirty="0">
              <a:solidFill>
                <a:srgbClr val="2412EB"/>
              </a:solidFill>
            </a:endParaRPr>
          </a:p>
        </p:txBody>
      </p:sp>
      <p:sp>
        <p:nvSpPr>
          <p:cNvPr id="28" name="Figura a mano libera 27">
            <a:extLst>
              <a:ext uri="{FF2B5EF4-FFF2-40B4-BE49-F238E27FC236}">
                <a16:creationId xmlns:a16="http://schemas.microsoft.com/office/drawing/2014/main" id="{EAC2EDD9-C54F-875A-DA9F-C6598AB5A6ED}"/>
              </a:ext>
            </a:extLst>
          </p:cNvPr>
          <p:cNvSpPr/>
          <p:nvPr/>
        </p:nvSpPr>
        <p:spPr>
          <a:xfrm>
            <a:off x="8241632" y="2538663"/>
            <a:ext cx="938463" cy="3380874"/>
          </a:xfrm>
          <a:custGeom>
            <a:avLst/>
            <a:gdLst>
              <a:gd name="connsiteX0" fmla="*/ 938463 w 938463"/>
              <a:gd name="connsiteY0" fmla="*/ 3380874 h 3380874"/>
              <a:gd name="connsiteX1" fmla="*/ 830179 w 938463"/>
              <a:gd name="connsiteY1" fmla="*/ 3368842 h 3380874"/>
              <a:gd name="connsiteX2" fmla="*/ 782052 w 938463"/>
              <a:gd name="connsiteY2" fmla="*/ 3344779 h 3380874"/>
              <a:gd name="connsiteX3" fmla="*/ 613610 w 938463"/>
              <a:gd name="connsiteY3" fmla="*/ 3236495 h 3380874"/>
              <a:gd name="connsiteX4" fmla="*/ 529389 w 938463"/>
              <a:gd name="connsiteY4" fmla="*/ 3188369 h 3380874"/>
              <a:gd name="connsiteX5" fmla="*/ 457200 w 938463"/>
              <a:gd name="connsiteY5" fmla="*/ 3128211 h 3380874"/>
              <a:gd name="connsiteX6" fmla="*/ 409073 w 938463"/>
              <a:gd name="connsiteY6" fmla="*/ 3080084 h 3380874"/>
              <a:gd name="connsiteX7" fmla="*/ 348915 w 938463"/>
              <a:gd name="connsiteY7" fmla="*/ 2971800 h 3380874"/>
              <a:gd name="connsiteX8" fmla="*/ 324852 w 938463"/>
              <a:gd name="connsiteY8" fmla="*/ 2923674 h 3380874"/>
              <a:gd name="connsiteX9" fmla="*/ 312821 w 938463"/>
              <a:gd name="connsiteY9" fmla="*/ 2863516 h 3380874"/>
              <a:gd name="connsiteX10" fmla="*/ 264694 w 938463"/>
              <a:gd name="connsiteY10" fmla="*/ 2791326 h 3380874"/>
              <a:gd name="connsiteX11" fmla="*/ 216568 w 938463"/>
              <a:gd name="connsiteY11" fmla="*/ 2719137 h 3380874"/>
              <a:gd name="connsiteX12" fmla="*/ 192505 w 938463"/>
              <a:gd name="connsiteY12" fmla="*/ 2671011 h 3380874"/>
              <a:gd name="connsiteX13" fmla="*/ 168442 w 938463"/>
              <a:gd name="connsiteY13" fmla="*/ 2586790 h 3380874"/>
              <a:gd name="connsiteX14" fmla="*/ 144379 w 938463"/>
              <a:gd name="connsiteY14" fmla="*/ 2514600 h 3380874"/>
              <a:gd name="connsiteX15" fmla="*/ 132347 w 938463"/>
              <a:gd name="connsiteY15" fmla="*/ 2478505 h 3380874"/>
              <a:gd name="connsiteX16" fmla="*/ 120315 w 938463"/>
              <a:gd name="connsiteY16" fmla="*/ 2430379 h 3380874"/>
              <a:gd name="connsiteX17" fmla="*/ 96252 w 938463"/>
              <a:gd name="connsiteY17" fmla="*/ 2358190 h 3380874"/>
              <a:gd name="connsiteX18" fmla="*/ 72189 w 938463"/>
              <a:gd name="connsiteY18" fmla="*/ 2261937 h 3380874"/>
              <a:gd name="connsiteX19" fmla="*/ 96252 w 938463"/>
              <a:gd name="connsiteY19" fmla="*/ 1756611 h 3380874"/>
              <a:gd name="connsiteX20" fmla="*/ 108284 w 938463"/>
              <a:gd name="connsiteY20" fmla="*/ 1720516 h 3380874"/>
              <a:gd name="connsiteX21" fmla="*/ 144379 w 938463"/>
              <a:gd name="connsiteY21" fmla="*/ 1624263 h 3380874"/>
              <a:gd name="connsiteX22" fmla="*/ 216568 w 938463"/>
              <a:gd name="connsiteY22" fmla="*/ 1455821 h 3380874"/>
              <a:gd name="connsiteX23" fmla="*/ 240631 w 938463"/>
              <a:gd name="connsiteY23" fmla="*/ 1407695 h 3380874"/>
              <a:gd name="connsiteX24" fmla="*/ 264694 w 938463"/>
              <a:gd name="connsiteY24" fmla="*/ 1359569 h 3380874"/>
              <a:gd name="connsiteX25" fmla="*/ 300789 w 938463"/>
              <a:gd name="connsiteY25" fmla="*/ 1311442 h 3380874"/>
              <a:gd name="connsiteX26" fmla="*/ 324852 w 938463"/>
              <a:gd name="connsiteY26" fmla="*/ 1143000 h 3380874"/>
              <a:gd name="connsiteX27" fmla="*/ 372979 w 938463"/>
              <a:gd name="connsiteY27" fmla="*/ 1010653 h 3380874"/>
              <a:gd name="connsiteX28" fmla="*/ 409073 w 938463"/>
              <a:gd name="connsiteY28" fmla="*/ 914400 h 3380874"/>
              <a:gd name="connsiteX29" fmla="*/ 421105 w 938463"/>
              <a:gd name="connsiteY29" fmla="*/ 866274 h 3380874"/>
              <a:gd name="connsiteX30" fmla="*/ 445168 w 938463"/>
              <a:gd name="connsiteY30" fmla="*/ 830179 h 3380874"/>
              <a:gd name="connsiteX31" fmla="*/ 517357 w 938463"/>
              <a:gd name="connsiteY31" fmla="*/ 697832 h 3380874"/>
              <a:gd name="connsiteX32" fmla="*/ 529389 w 938463"/>
              <a:gd name="connsiteY32" fmla="*/ 649705 h 3380874"/>
              <a:gd name="connsiteX33" fmla="*/ 517357 w 938463"/>
              <a:gd name="connsiteY33" fmla="*/ 445169 h 3380874"/>
              <a:gd name="connsiteX34" fmla="*/ 469231 w 938463"/>
              <a:gd name="connsiteY34" fmla="*/ 312821 h 3380874"/>
              <a:gd name="connsiteX35" fmla="*/ 433136 w 938463"/>
              <a:gd name="connsiteY35" fmla="*/ 276726 h 3380874"/>
              <a:gd name="connsiteX36" fmla="*/ 324852 w 938463"/>
              <a:gd name="connsiteY36" fmla="*/ 228600 h 3380874"/>
              <a:gd name="connsiteX37" fmla="*/ 288757 w 938463"/>
              <a:gd name="connsiteY37" fmla="*/ 192505 h 3380874"/>
              <a:gd name="connsiteX38" fmla="*/ 216568 w 938463"/>
              <a:gd name="connsiteY38" fmla="*/ 156411 h 3380874"/>
              <a:gd name="connsiteX39" fmla="*/ 96252 w 938463"/>
              <a:gd name="connsiteY39" fmla="*/ 72190 h 3380874"/>
              <a:gd name="connsiteX40" fmla="*/ 36094 w 938463"/>
              <a:gd name="connsiteY40" fmla="*/ 36095 h 3380874"/>
              <a:gd name="connsiteX41" fmla="*/ 0 w 938463"/>
              <a:gd name="connsiteY41" fmla="*/ 0 h 3380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38463" h="3380874">
                <a:moveTo>
                  <a:pt x="938463" y="3380874"/>
                </a:moveTo>
                <a:cubicBezTo>
                  <a:pt x="902368" y="3376863"/>
                  <a:pt x="865566" y="3377008"/>
                  <a:pt x="830179" y="3368842"/>
                </a:cubicBezTo>
                <a:cubicBezTo>
                  <a:pt x="812703" y="3364809"/>
                  <a:pt x="797545" y="3353816"/>
                  <a:pt x="782052" y="3344779"/>
                </a:cubicBezTo>
                <a:cubicBezTo>
                  <a:pt x="759297" y="3331505"/>
                  <a:pt x="642355" y="3258054"/>
                  <a:pt x="613610" y="3236495"/>
                </a:cubicBezTo>
                <a:cubicBezTo>
                  <a:pt x="555338" y="3192790"/>
                  <a:pt x="584508" y="3206741"/>
                  <a:pt x="529389" y="3188369"/>
                </a:cubicBezTo>
                <a:cubicBezTo>
                  <a:pt x="458799" y="3117776"/>
                  <a:pt x="571584" y="3228297"/>
                  <a:pt x="457200" y="3128211"/>
                </a:cubicBezTo>
                <a:cubicBezTo>
                  <a:pt x="440126" y="3113271"/>
                  <a:pt x="409073" y="3080084"/>
                  <a:pt x="409073" y="3080084"/>
                </a:cubicBezTo>
                <a:cubicBezTo>
                  <a:pt x="375803" y="2980271"/>
                  <a:pt x="431656" y="3137282"/>
                  <a:pt x="348915" y="2971800"/>
                </a:cubicBezTo>
                <a:lnTo>
                  <a:pt x="324852" y="2923674"/>
                </a:lnTo>
                <a:cubicBezTo>
                  <a:pt x="320842" y="2903621"/>
                  <a:pt x="321283" y="2882133"/>
                  <a:pt x="312821" y="2863516"/>
                </a:cubicBezTo>
                <a:cubicBezTo>
                  <a:pt x="300854" y="2837188"/>
                  <a:pt x="280736" y="2815389"/>
                  <a:pt x="264694" y="2791326"/>
                </a:cubicBezTo>
                <a:cubicBezTo>
                  <a:pt x="264690" y="2791321"/>
                  <a:pt x="216571" y="2719142"/>
                  <a:pt x="216568" y="2719137"/>
                </a:cubicBezTo>
                <a:cubicBezTo>
                  <a:pt x="208547" y="2703095"/>
                  <a:pt x="199570" y="2687496"/>
                  <a:pt x="192505" y="2671011"/>
                </a:cubicBezTo>
                <a:cubicBezTo>
                  <a:pt x="179024" y="2639556"/>
                  <a:pt x="178620" y="2620717"/>
                  <a:pt x="168442" y="2586790"/>
                </a:cubicBezTo>
                <a:cubicBezTo>
                  <a:pt x="161154" y="2562495"/>
                  <a:pt x="152400" y="2538663"/>
                  <a:pt x="144379" y="2514600"/>
                </a:cubicBezTo>
                <a:cubicBezTo>
                  <a:pt x="140368" y="2502568"/>
                  <a:pt x="135423" y="2490809"/>
                  <a:pt x="132347" y="2478505"/>
                </a:cubicBezTo>
                <a:cubicBezTo>
                  <a:pt x="128336" y="2462463"/>
                  <a:pt x="125067" y="2446217"/>
                  <a:pt x="120315" y="2430379"/>
                </a:cubicBezTo>
                <a:cubicBezTo>
                  <a:pt x="113026" y="2406084"/>
                  <a:pt x="101226" y="2383062"/>
                  <a:pt x="96252" y="2358190"/>
                </a:cubicBezTo>
                <a:cubicBezTo>
                  <a:pt x="81734" y="2285596"/>
                  <a:pt x="90688" y="2317432"/>
                  <a:pt x="72189" y="2261937"/>
                </a:cubicBezTo>
                <a:cubicBezTo>
                  <a:pt x="74810" y="2167579"/>
                  <a:pt x="62181" y="1909931"/>
                  <a:pt x="96252" y="1756611"/>
                </a:cubicBezTo>
                <a:cubicBezTo>
                  <a:pt x="99003" y="1744230"/>
                  <a:pt x="105208" y="1732820"/>
                  <a:pt x="108284" y="1720516"/>
                </a:cubicBezTo>
                <a:cubicBezTo>
                  <a:pt x="129099" y="1637257"/>
                  <a:pt x="104766" y="1683682"/>
                  <a:pt x="144379" y="1624263"/>
                </a:cubicBezTo>
                <a:cubicBezTo>
                  <a:pt x="179785" y="1518044"/>
                  <a:pt x="157099" y="1574760"/>
                  <a:pt x="216568" y="1455821"/>
                </a:cubicBezTo>
                <a:lnTo>
                  <a:pt x="240631" y="1407695"/>
                </a:lnTo>
                <a:cubicBezTo>
                  <a:pt x="248652" y="1391653"/>
                  <a:pt x="253933" y="1373917"/>
                  <a:pt x="264694" y="1359569"/>
                </a:cubicBezTo>
                <a:lnTo>
                  <a:pt x="300789" y="1311442"/>
                </a:lnTo>
                <a:cubicBezTo>
                  <a:pt x="306574" y="1259378"/>
                  <a:pt x="310488" y="1195668"/>
                  <a:pt x="324852" y="1143000"/>
                </a:cubicBezTo>
                <a:cubicBezTo>
                  <a:pt x="338092" y="1094452"/>
                  <a:pt x="354525" y="1056786"/>
                  <a:pt x="372979" y="1010653"/>
                </a:cubicBezTo>
                <a:cubicBezTo>
                  <a:pt x="403491" y="858086"/>
                  <a:pt x="362604" y="1022827"/>
                  <a:pt x="409073" y="914400"/>
                </a:cubicBezTo>
                <a:cubicBezTo>
                  <a:pt x="415587" y="899201"/>
                  <a:pt x="414591" y="881473"/>
                  <a:pt x="421105" y="866274"/>
                </a:cubicBezTo>
                <a:cubicBezTo>
                  <a:pt x="426801" y="852983"/>
                  <a:pt x="438244" y="842874"/>
                  <a:pt x="445168" y="830179"/>
                </a:cubicBezTo>
                <a:cubicBezTo>
                  <a:pt x="527054" y="680054"/>
                  <a:pt x="462394" y="780275"/>
                  <a:pt x="517357" y="697832"/>
                </a:cubicBezTo>
                <a:cubicBezTo>
                  <a:pt x="521368" y="681790"/>
                  <a:pt x="529389" y="666241"/>
                  <a:pt x="529389" y="649705"/>
                </a:cubicBezTo>
                <a:cubicBezTo>
                  <a:pt x="529389" y="581408"/>
                  <a:pt x="525494" y="512979"/>
                  <a:pt x="517357" y="445169"/>
                </a:cubicBezTo>
                <a:cubicBezTo>
                  <a:pt x="510614" y="388979"/>
                  <a:pt x="502532" y="352783"/>
                  <a:pt x="469231" y="312821"/>
                </a:cubicBezTo>
                <a:cubicBezTo>
                  <a:pt x="458338" y="299749"/>
                  <a:pt x="448010" y="284989"/>
                  <a:pt x="433136" y="276726"/>
                </a:cubicBezTo>
                <a:cubicBezTo>
                  <a:pt x="338704" y="224264"/>
                  <a:pt x="386911" y="280316"/>
                  <a:pt x="324852" y="228600"/>
                </a:cubicBezTo>
                <a:cubicBezTo>
                  <a:pt x="311780" y="217707"/>
                  <a:pt x="301829" y="203398"/>
                  <a:pt x="288757" y="192505"/>
                </a:cubicBezTo>
                <a:cubicBezTo>
                  <a:pt x="257658" y="166589"/>
                  <a:pt x="252744" y="168469"/>
                  <a:pt x="216568" y="156411"/>
                </a:cubicBezTo>
                <a:cubicBezTo>
                  <a:pt x="132686" y="72528"/>
                  <a:pt x="177394" y="92474"/>
                  <a:pt x="96252" y="72190"/>
                </a:cubicBezTo>
                <a:cubicBezTo>
                  <a:pt x="21314" y="-2751"/>
                  <a:pt x="129804" y="98568"/>
                  <a:pt x="36094" y="36095"/>
                </a:cubicBezTo>
                <a:cubicBezTo>
                  <a:pt x="21937" y="26657"/>
                  <a:pt x="0" y="0"/>
                  <a:pt x="0" y="0"/>
                </a:cubicBezTo>
              </a:path>
            </a:pathLst>
          </a:custGeom>
          <a:noFill/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igura a mano libera 28">
            <a:extLst>
              <a:ext uri="{FF2B5EF4-FFF2-40B4-BE49-F238E27FC236}">
                <a16:creationId xmlns:a16="http://schemas.microsoft.com/office/drawing/2014/main" id="{74944AEA-7450-1236-B78A-D224537B506C}"/>
              </a:ext>
            </a:extLst>
          </p:cNvPr>
          <p:cNvSpPr/>
          <p:nvPr/>
        </p:nvSpPr>
        <p:spPr>
          <a:xfrm>
            <a:off x="8404412" y="2406946"/>
            <a:ext cx="1411941" cy="1385125"/>
          </a:xfrm>
          <a:custGeom>
            <a:avLst/>
            <a:gdLst>
              <a:gd name="connsiteX0" fmla="*/ 1411941 w 1411941"/>
              <a:gd name="connsiteY0" fmla="*/ 1385125 h 1385125"/>
              <a:gd name="connsiteX1" fmla="*/ 1304364 w 1411941"/>
              <a:gd name="connsiteY1" fmla="*/ 1143078 h 1385125"/>
              <a:gd name="connsiteX2" fmla="*/ 1277470 w 1411941"/>
              <a:gd name="connsiteY2" fmla="*/ 1089289 h 1385125"/>
              <a:gd name="connsiteX3" fmla="*/ 1223682 w 1411941"/>
              <a:gd name="connsiteY3" fmla="*/ 1008607 h 1385125"/>
              <a:gd name="connsiteX4" fmla="*/ 1196788 w 1411941"/>
              <a:gd name="connsiteY4" fmla="*/ 968266 h 1385125"/>
              <a:gd name="connsiteX5" fmla="*/ 1169894 w 1411941"/>
              <a:gd name="connsiteY5" fmla="*/ 927925 h 1385125"/>
              <a:gd name="connsiteX6" fmla="*/ 1129553 w 1411941"/>
              <a:gd name="connsiteY6" fmla="*/ 901030 h 1385125"/>
              <a:gd name="connsiteX7" fmla="*/ 1075764 w 1411941"/>
              <a:gd name="connsiteY7" fmla="*/ 887583 h 1385125"/>
              <a:gd name="connsiteX8" fmla="*/ 1035423 w 1411941"/>
              <a:gd name="connsiteY8" fmla="*/ 874136 h 1385125"/>
              <a:gd name="connsiteX9" fmla="*/ 941294 w 1411941"/>
              <a:gd name="connsiteY9" fmla="*/ 806901 h 1385125"/>
              <a:gd name="connsiteX10" fmla="*/ 900953 w 1411941"/>
              <a:gd name="connsiteY10" fmla="*/ 793454 h 1385125"/>
              <a:gd name="connsiteX11" fmla="*/ 820270 w 1411941"/>
              <a:gd name="connsiteY11" fmla="*/ 739666 h 1385125"/>
              <a:gd name="connsiteX12" fmla="*/ 672353 w 1411941"/>
              <a:gd name="connsiteY12" fmla="*/ 699325 h 1385125"/>
              <a:gd name="connsiteX13" fmla="*/ 618564 w 1411941"/>
              <a:gd name="connsiteY13" fmla="*/ 685878 h 1385125"/>
              <a:gd name="connsiteX14" fmla="*/ 578223 w 1411941"/>
              <a:gd name="connsiteY14" fmla="*/ 672430 h 1385125"/>
              <a:gd name="connsiteX15" fmla="*/ 376517 w 1411941"/>
              <a:gd name="connsiteY15" fmla="*/ 645536 h 1385125"/>
              <a:gd name="connsiteX16" fmla="*/ 215153 w 1411941"/>
              <a:gd name="connsiteY16" fmla="*/ 605195 h 1385125"/>
              <a:gd name="connsiteX17" fmla="*/ 121023 w 1411941"/>
              <a:gd name="connsiteY17" fmla="*/ 524513 h 1385125"/>
              <a:gd name="connsiteX18" fmla="*/ 67235 w 1411941"/>
              <a:gd name="connsiteY18" fmla="*/ 443830 h 1385125"/>
              <a:gd name="connsiteX19" fmla="*/ 40341 w 1411941"/>
              <a:gd name="connsiteY19" fmla="*/ 40419 h 1385125"/>
              <a:gd name="connsiteX20" fmla="*/ 0 w 1411941"/>
              <a:gd name="connsiteY20" fmla="*/ 78 h 138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1941" h="1385125">
                <a:moveTo>
                  <a:pt x="1411941" y="1385125"/>
                </a:moveTo>
                <a:cubicBezTo>
                  <a:pt x="1343259" y="1213419"/>
                  <a:pt x="1379747" y="1293843"/>
                  <a:pt x="1304364" y="1143078"/>
                </a:cubicBezTo>
                <a:cubicBezTo>
                  <a:pt x="1295399" y="1125148"/>
                  <a:pt x="1288589" y="1105968"/>
                  <a:pt x="1277470" y="1089289"/>
                </a:cubicBezTo>
                <a:lnTo>
                  <a:pt x="1223682" y="1008607"/>
                </a:lnTo>
                <a:lnTo>
                  <a:pt x="1196788" y="968266"/>
                </a:lnTo>
                <a:cubicBezTo>
                  <a:pt x="1187823" y="954819"/>
                  <a:pt x="1183341" y="936890"/>
                  <a:pt x="1169894" y="927925"/>
                </a:cubicBezTo>
                <a:cubicBezTo>
                  <a:pt x="1156447" y="918960"/>
                  <a:pt x="1144408" y="907396"/>
                  <a:pt x="1129553" y="901030"/>
                </a:cubicBezTo>
                <a:cubicBezTo>
                  <a:pt x="1112566" y="893750"/>
                  <a:pt x="1093534" y="892660"/>
                  <a:pt x="1075764" y="887583"/>
                </a:cubicBezTo>
                <a:cubicBezTo>
                  <a:pt x="1062135" y="883689"/>
                  <a:pt x="1048870" y="878618"/>
                  <a:pt x="1035423" y="874136"/>
                </a:cubicBezTo>
                <a:cubicBezTo>
                  <a:pt x="1023241" y="864999"/>
                  <a:pt x="960957" y="816732"/>
                  <a:pt x="941294" y="806901"/>
                </a:cubicBezTo>
                <a:cubicBezTo>
                  <a:pt x="928616" y="800562"/>
                  <a:pt x="913344" y="800338"/>
                  <a:pt x="900953" y="793454"/>
                </a:cubicBezTo>
                <a:cubicBezTo>
                  <a:pt x="872698" y="777757"/>
                  <a:pt x="850934" y="749887"/>
                  <a:pt x="820270" y="739666"/>
                </a:cubicBezTo>
                <a:cubicBezTo>
                  <a:pt x="744864" y="714531"/>
                  <a:pt x="793678" y="729656"/>
                  <a:pt x="672353" y="699325"/>
                </a:cubicBezTo>
                <a:cubicBezTo>
                  <a:pt x="654423" y="694843"/>
                  <a:pt x="636097" y="691723"/>
                  <a:pt x="618564" y="685878"/>
                </a:cubicBezTo>
                <a:cubicBezTo>
                  <a:pt x="605117" y="681395"/>
                  <a:pt x="592122" y="675210"/>
                  <a:pt x="578223" y="672430"/>
                </a:cubicBezTo>
                <a:cubicBezTo>
                  <a:pt x="532949" y="663375"/>
                  <a:pt x="419051" y="652080"/>
                  <a:pt x="376517" y="645536"/>
                </a:cubicBezTo>
                <a:cubicBezTo>
                  <a:pt x="312016" y="635613"/>
                  <a:pt x="281670" y="624200"/>
                  <a:pt x="215153" y="605195"/>
                </a:cubicBezTo>
                <a:cubicBezTo>
                  <a:pt x="190296" y="586553"/>
                  <a:pt x="139753" y="552608"/>
                  <a:pt x="121023" y="524513"/>
                </a:cubicBezTo>
                <a:cubicBezTo>
                  <a:pt x="43177" y="407744"/>
                  <a:pt x="195932" y="572530"/>
                  <a:pt x="67235" y="443830"/>
                </a:cubicBezTo>
                <a:cubicBezTo>
                  <a:pt x="11520" y="276684"/>
                  <a:pt x="88244" y="519447"/>
                  <a:pt x="40341" y="40419"/>
                </a:cubicBezTo>
                <a:cubicBezTo>
                  <a:pt x="35934" y="-3652"/>
                  <a:pt x="22682" y="78"/>
                  <a:pt x="0" y="78"/>
                </a:cubicBezTo>
              </a:path>
            </a:pathLst>
          </a:custGeom>
          <a:noFill/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BC2E44E-9BC8-E557-71AF-5F428F0A3B8A}"/>
              </a:ext>
            </a:extLst>
          </p:cNvPr>
          <p:cNvSpPr txBox="1"/>
          <p:nvPr/>
        </p:nvSpPr>
        <p:spPr>
          <a:xfrm>
            <a:off x="7496470" y="2095930"/>
            <a:ext cx="1863012" cy="4224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FF00"/>
            </a:solidFill>
          </a:ln>
        </p:spPr>
        <p:txBody>
          <a:bodyPr vert="horz" wrap="square" lIns="91440" tIns="72000" rIns="91440" bIns="72000" rtlCol="0">
            <a:spAutoFit/>
          </a:bodyPr>
          <a:lstStyle/>
          <a:p>
            <a:r>
              <a:rPr lang="it-IT" sz="1800" b="1" dirty="0"/>
              <a:t>V_TERM-TAPE</a:t>
            </a: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22B90E69-CD16-55FC-4871-2462E238FD42}"/>
              </a:ext>
            </a:extLst>
          </p:cNvPr>
          <p:cNvSpPr/>
          <p:nvPr/>
        </p:nvSpPr>
        <p:spPr>
          <a:xfrm rot="20033735">
            <a:off x="9749381" y="3758629"/>
            <a:ext cx="156575" cy="84884"/>
          </a:xfrm>
          <a:prstGeom prst="ellipse">
            <a:avLst/>
          </a:prstGeom>
          <a:solidFill>
            <a:srgbClr val="00FF00"/>
          </a:solidFill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D546B7A5-A909-A032-26C1-0EFD4B13BCD3}"/>
              </a:ext>
            </a:extLst>
          </p:cNvPr>
          <p:cNvSpPr/>
          <p:nvPr/>
        </p:nvSpPr>
        <p:spPr>
          <a:xfrm>
            <a:off x="9068140" y="5888164"/>
            <a:ext cx="156575" cy="84884"/>
          </a:xfrm>
          <a:prstGeom prst="ellipse">
            <a:avLst/>
          </a:prstGeom>
          <a:solidFill>
            <a:srgbClr val="00FF00"/>
          </a:solidFill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379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5BAF6-BFE3-FA0D-DDBA-4A712BAD7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26D6A4-FEAC-8478-FC6D-9BBFCAE39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Current</a:t>
            </a:r>
            <a:r>
              <a:rPr lang="it-IT" sz="3200" dirty="0"/>
              <a:t> </a:t>
            </a:r>
            <a:r>
              <a:rPr lang="it-IT" sz="3200" dirty="0" err="1"/>
              <a:t>distribution</a:t>
            </a:r>
            <a:r>
              <a:rPr lang="it-IT" sz="3200" dirty="0"/>
              <a:t> study in BRAST (77K – s.f. </a:t>
            </a:r>
            <a:r>
              <a:rPr lang="it-IT" sz="3200" dirty="0" err="1"/>
              <a:t>tests</a:t>
            </a:r>
            <a:r>
              <a:rPr lang="it-IT" sz="3200" dirty="0"/>
              <a:t>)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110123-A26E-285E-8CDB-BD0C7C76E9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7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A198CD41-692B-E0DD-B13E-3875A1D88CD8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426A8C3D-529A-FC89-9E1D-80553AEA1B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B5DA16AD-D877-C370-E93C-589670F11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4C94A270-23DB-659E-92BF-B6E9BDB83E96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5190683-D1C2-21F8-5338-2279C1EDB4E3}"/>
              </a:ext>
            </a:extLst>
          </p:cNvPr>
          <p:cNvSpPr txBox="1"/>
          <p:nvPr/>
        </p:nvSpPr>
        <p:spPr>
          <a:xfrm>
            <a:off x="1059947" y="5130885"/>
            <a:ext cx="9888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/>
              <a:t>Complex</a:t>
            </a:r>
            <a:r>
              <a:rPr lang="it-IT" sz="2000" dirty="0"/>
              <a:t> </a:t>
            </a:r>
            <a:r>
              <a:rPr lang="it-IT" sz="2000" dirty="0" err="1"/>
              <a:t>current</a:t>
            </a:r>
            <a:r>
              <a:rPr lang="it-IT" sz="2000" dirty="0"/>
              <a:t> re-</a:t>
            </a:r>
            <a:r>
              <a:rPr lang="it-IT" sz="2000" dirty="0" err="1"/>
              <a:t>distribution</a:t>
            </a:r>
            <a:r>
              <a:rPr lang="it-IT" sz="2000" dirty="0"/>
              <a:t> </a:t>
            </a:r>
            <a:r>
              <a:rPr lang="it-IT" sz="2000" dirty="0" err="1"/>
              <a:t>among</a:t>
            </a:r>
            <a:r>
              <a:rPr lang="it-IT" sz="2000" dirty="0"/>
              <a:t> tapes (</a:t>
            </a:r>
            <a:r>
              <a:rPr lang="it-IT" sz="2000" i="1" dirty="0">
                <a:solidFill>
                  <a:srgbClr val="2412EB"/>
                </a:solidFill>
              </a:rPr>
              <a:t>in </a:t>
            </a:r>
            <a:r>
              <a:rPr lang="it-IT" sz="2000" i="1" dirty="0" err="1">
                <a:solidFill>
                  <a:srgbClr val="2412EB"/>
                </a:solidFill>
              </a:rPr>
              <a:t>these</a:t>
            </a:r>
            <a:r>
              <a:rPr lang="it-IT" sz="2000" i="1" dirty="0">
                <a:solidFill>
                  <a:srgbClr val="2412EB"/>
                </a:solidFill>
              </a:rPr>
              <a:t> samples, </a:t>
            </a:r>
            <a:r>
              <a:rPr lang="it-IT" sz="2000" i="1" dirty="0" err="1">
                <a:solidFill>
                  <a:srgbClr val="2412EB"/>
                </a:solidFill>
              </a:rPr>
              <a:t>occurring</a:t>
            </a:r>
            <a:r>
              <a:rPr lang="it-IT" sz="2000" i="1" dirty="0">
                <a:solidFill>
                  <a:srgbClr val="2412EB"/>
                </a:solidFill>
              </a:rPr>
              <a:t> </a:t>
            </a:r>
            <a:r>
              <a:rPr lang="it-IT" sz="2000" i="1" dirty="0" err="1">
                <a:solidFill>
                  <a:srgbClr val="2412EB"/>
                </a:solidFill>
              </a:rPr>
              <a:t>at</a:t>
            </a:r>
            <a:r>
              <a:rPr lang="it-IT" sz="2000" i="1" dirty="0">
                <a:solidFill>
                  <a:srgbClr val="2412EB"/>
                </a:solidFill>
              </a:rPr>
              <a:t> </a:t>
            </a:r>
            <a:r>
              <a:rPr lang="it-IT" sz="2000" i="1" dirty="0" err="1">
                <a:solidFill>
                  <a:srgbClr val="2412EB"/>
                </a:solidFill>
              </a:rPr>
              <a:t>terminations</a:t>
            </a:r>
            <a:r>
              <a:rPr lang="it-IT" sz="2000" dirty="0"/>
              <a:t>); self-field </a:t>
            </a:r>
            <a:r>
              <a:rPr lang="it-IT" sz="2000" dirty="0" err="1"/>
              <a:t>effects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play a </a:t>
            </a:r>
            <a:r>
              <a:rPr lang="it-IT" sz="2000" dirty="0" err="1"/>
              <a:t>role</a:t>
            </a:r>
            <a:r>
              <a:rPr lang="it-IT" sz="2000" dirty="0"/>
              <a:t>.</a:t>
            </a:r>
          </a:p>
          <a:p>
            <a:pPr algn="ctr"/>
            <a:r>
              <a:rPr lang="it-IT" sz="2000" dirty="0">
                <a:solidFill>
                  <a:srgbClr val="C00000"/>
                </a:solidFill>
              </a:rPr>
              <a:t>Same qualitative </a:t>
            </a:r>
            <a:r>
              <a:rPr lang="it-IT" sz="2000" dirty="0" err="1">
                <a:solidFill>
                  <a:srgbClr val="C00000"/>
                </a:solidFill>
              </a:rPr>
              <a:t>behaviour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as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observed</a:t>
            </a:r>
            <a:r>
              <a:rPr lang="it-IT" sz="2000" dirty="0">
                <a:solidFill>
                  <a:srgbClr val="C00000"/>
                </a:solidFill>
              </a:rPr>
              <a:t> on the BRAST </a:t>
            </a:r>
            <a:r>
              <a:rPr lang="it-IT" sz="2000" dirty="0" err="1">
                <a:solidFill>
                  <a:srgbClr val="C00000"/>
                </a:solidFill>
              </a:rPr>
              <a:t>extracted</a:t>
            </a:r>
            <a:r>
              <a:rPr lang="it-IT" sz="2000" dirty="0">
                <a:solidFill>
                  <a:srgbClr val="C00000"/>
                </a:solidFill>
              </a:rPr>
              <a:t> from the </a:t>
            </a:r>
            <a:r>
              <a:rPr lang="it-IT" sz="2000" dirty="0" err="1">
                <a:solidFill>
                  <a:srgbClr val="C00000"/>
                </a:solidFill>
              </a:rPr>
              <a:t>bent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conductor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prototype</a:t>
            </a:r>
            <a:r>
              <a:rPr lang="it-IT" sz="2000" dirty="0">
                <a:solidFill>
                  <a:srgbClr val="C00000"/>
                </a:solidFill>
              </a:rPr>
              <a:t>,</a:t>
            </a:r>
            <a:r>
              <a:rPr lang="it-IT" sz="2000" dirty="0"/>
              <a:t> </a:t>
            </a:r>
            <a:r>
              <a:rPr lang="it-IT" sz="2000" dirty="0" err="1"/>
              <a:t>tested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/>
              <a:t>well</a:t>
            </a:r>
            <a:r>
              <a:rPr lang="it-IT" sz="2000" dirty="0"/>
              <a:t> in «stand-alone» mode</a:t>
            </a:r>
            <a:r>
              <a:rPr lang="it-IT" sz="2000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0" name="Immagine 9" descr="Immagine che contiene testo, line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23511FA6-E407-E648-39F2-3BBF1553C9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267" y="2284429"/>
            <a:ext cx="3845856" cy="2411456"/>
          </a:xfrm>
          <a:prstGeom prst="rect">
            <a:avLst/>
          </a:prstGeom>
        </p:spPr>
      </p:pic>
      <p:pic>
        <p:nvPicPr>
          <p:cNvPr id="14" name="Immagine 13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D9E13448-559E-CA17-15C5-F1A17129705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009" y="2272705"/>
            <a:ext cx="3973808" cy="2491685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F8409AF-82BB-3E55-467B-81B18C2B8FA7}"/>
              </a:ext>
            </a:extLst>
          </p:cNvPr>
          <p:cNvSpPr txBox="1"/>
          <p:nvPr/>
        </p:nvSpPr>
        <p:spPr>
          <a:xfrm>
            <a:off x="8575480" y="1652858"/>
            <a:ext cx="3414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/>
              <a:t>V after </a:t>
            </a:r>
            <a:r>
              <a:rPr lang="it-IT" sz="1800" dirty="0" err="1"/>
              <a:t>subtraction</a:t>
            </a:r>
            <a:r>
              <a:rPr lang="it-IT" sz="1800" dirty="0"/>
              <a:t> of the resistive component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E9A1443-FB4E-53C8-F75A-9C7A4B012B51}"/>
              </a:ext>
            </a:extLst>
          </p:cNvPr>
          <p:cNvSpPr txBox="1"/>
          <p:nvPr/>
        </p:nvSpPr>
        <p:spPr>
          <a:xfrm>
            <a:off x="6172601" y="176884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/>
              <a:t>Raw</a:t>
            </a:r>
            <a:r>
              <a:rPr lang="it-IT" sz="1800" dirty="0"/>
              <a:t> data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D64E8932-2D81-C11E-2CA1-9B240872C4F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83099" y="1901834"/>
            <a:ext cx="4523178" cy="283615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BAD33B8-F045-B773-F9F6-13D68B3CE0E5}"/>
              </a:ext>
            </a:extLst>
          </p:cNvPr>
          <p:cNvSpPr txBox="1"/>
          <p:nvPr/>
        </p:nvSpPr>
        <p:spPr>
          <a:xfrm>
            <a:off x="758388" y="1177454"/>
            <a:ext cx="3414834" cy="615553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ctr"/>
            <a:r>
              <a:rPr lang="it-IT" sz="2000" dirty="0">
                <a:solidFill>
                  <a:srgbClr val="2412EB"/>
                </a:solidFill>
              </a:rPr>
              <a:t>Voltage </a:t>
            </a:r>
            <a:r>
              <a:rPr lang="it-IT" sz="2000" dirty="0" err="1">
                <a:solidFill>
                  <a:srgbClr val="2412EB"/>
                </a:solidFill>
              </a:rPr>
              <a:t>along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each</a:t>
            </a:r>
            <a:r>
              <a:rPr lang="it-IT" sz="2000" dirty="0">
                <a:solidFill>
                  <a:srgbClr val="2412EB"/>
                </a:solidFill>
              </a:rPr>
              <a:t> tape </a:t>
            </a:r>
            <a:r>
              <a:rPr lang="it-IT" sz="2000" dirty="0" err="1">
                <a:solidFill>
                  <a:srgbClr val="2412EB"/>
                </a:solidFill>
              </a:rPr>
              <a:t>during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current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ramp</a:t>
            </a:r>
            <a:endParaRPr lang="it-IT" sz="2000" dirty="0">
              <a:solidFill>
                <a:srgbClr val="2412EB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6FA1600-9423-CAB3-4959-055F9A39AD5D}"/>
              </a:ext>
            </a:extLst>
          </p:cNvPr>
          <p:cNvSpPr txBox="1"/>
          <p:nvPr/>
        </p:nvSpPr>
        <p:spPr>
          <a:xfrm>
            <a:off x="6202302" y="1184785"/>
            <a:ext cx="52407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2412EB"/>
                </a:solidFill>
              </a:rPr>
              <a:t>Voltage </a:t>
            </a:r>
            <a:r>
              <a:rPr lang="it-IT" sz="2000" dirty="0" err="1">
                <a:solidFill>
                  <a:srgbClr val="2412EB"/>
                </a:solidFill>
              </a:rPr>
              <a:t>between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termination</a:t>
            </a:r>
            <a:r>
              <a:rPr lang="it-IT" sz="2000" dirty="0">
                <a:solidFill>
                  <a:srgbClr val="2412EB"/>
                </a:solidFill>
              </a:rPr>
              <a:t> and </a:t>
            </a:r>
            <a:r>
              <a:rPr lang="it-IT" sz="2000" dirty="0" err="1">
                <a:solidFill>
                  <a:srgbClr val="2412EB"/>
                </a:solidFill>
              </a:rPr>
              <a:t>each</a:t>
            </a:r>
            <a:r>
              <a:rPr lang="it-IT" sz="2000" dirty="0">
                <a:solidFill>
                  <a:srgbClr val="2412EB"/>
                </a:solidFill>
              </a:rPr>
              <a:t> tape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AC2F519-D54C-A944-304A-848ED28E9621}"/>
              </a:ext>
            </a:extLst>
          </p:cNvPr>
          <p:cNvSpPr txBox="1"/>
          <p:nvPr/>
        </p:nvSpPr>
        <p:spPr>
          <a:xfrm>
            <a:off x="183099" y="4818064"/>
            <a:ext cx="5843459" cy="615553"/>
          </a:xfrm>
          <a:prstGeom prst="rect">
            <a:avLst/>
          </a:prstGeom>
        </p:spPr>
        <p:txBody>
          <a:bodyPr vert="horz" wrap="none" lIns="91440" tIns="0" rIns="91440" bIns="0" rtlCol="0">
            <a:spAutoFit/>
          </a:bodyPr>
          <a:lstStyle/>
          <a:p>
            <a:r>
              <a:rPr lang="it-IT" sz="2000" dirty="0">
                <a:solidFill>
                  <a:srgbClr val="2412EB"/>
                </a:solidFill>
              </a:rPr>
              <a:t>Wide </a:t>
            </a:r>
            <a:r>
              <a:rPr lang="it-IT" sz="2000" dirty="0" err="1">
                <a:solidFill>
                  <a:srgbClr val="2412EB"/>
                </a:solidFill>
              </a:rPr>
              <a:t>transition</a:t>
            </a:r>
            <a:r>
              <a:rPr lang="it-IT" sz="2000" dirty="0">
                <a:solidFill>
                  <a:srgbClr val="2412EB"/>
                </a:solidFill>
              </a:rPr>
              <a:t> «</a:t>
            </a:r>
            <a:r>
              <a:rPr lang="it-IT" sz="2000" dirty="0" err="1">
                <a:solidFill>
                  <a:srgbClr val="2412EB"/>
                </a:solidFill>
              </a:rPr>
              <a:t>spectrum</a:t>
            </a:r>
            <a:r>
              <a:rPr lang="it-IT" sz="2000" dirty="0">
                <a:solidFill>
                  <a:srgbClr val="2412EB"/>
                </a:solidFill>
              </a:rPr>
              <a:t>» for the </a:t>
            </a:r>
            <a:r>
              <a:rPr lang="it-IT" sz="2000" dirty="0" err="1">
                <a:solidFill>
                  <a:srgbClr val="2412EB"/>
                </a:solidFill>
              </a:rPr>
              <a:t>different</a:t>
            </a:r>
            <a:r>
              <a:rPr lang="it-IT" sz="2000" dirty="0">
                <a:solidFill>
                  <a:srgbClr val="2412EB"/>
                </a:solidFill>
              </a:rPr>
              <a:t> tapes.</a:t>
            </a:r>
          </a:p>
          <a:p>
            <a:r>
              <a:rPr lang="it-IT" sz="2000" dirty="0" err="1">
                <a:solidFill>
                  <a:srgbClr val="2412EB"/>
                </a:solidFill>
              </a:rPr>
              <a:t>Resistance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distribution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at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terminations</a:t>
            </a:r>
            <a:r>
              <a:rPr lang="it-IT" sz="2000">
                <a:solidFill>
                  <a:srgbClr val="2412EB"/>
                </a:solidFill>
              </a:rPr>
              <a:t>.</a:t>
            </a:r>
            <a:endParaRPr lang="it-IT" sz="2000" dirty="0">
              <a:solidFill>
                <a:srgbClr val="2412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58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8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C18EF-9C53-36D0-21DD-6D4A24BE8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1F7BAA-DF94-0DBB-4115-4D26C5876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46" y="264828"/>
            <a:ext cx="10974229" cy="492443"/>
          </a:xfrm>
        </p:spPr>
        <p:txBody>
          <a:bodyPr/>
          <a:lstStyle/>
          <a:p>
            <a:r>
              <a:rPr lang="it-IT" sz="3200" dirty="0" err="1"/>
              <a:t>Qualification</a:t>
            </a:r>
            <a:r>
              <a:rPr lang="it-IT" sz="3200" dirty="0"/>
              <a:t> – SECAS#2: 3 x 5 tapes BRAST (4 mm)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11CF05-E211-3680-77EF-84F7A6DAB9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8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0BD02409-F15C-547A-024E-C82D717A76FA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6D7F459F-A806-3110-AC95-65236B9385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1C503CC6-D289-9AA1-1711-55303DC5C6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sp>
        <p:nvSpPr>
          <p:cNvPr id="20" name="Segnaposto piè di pagina 6">
            <a:extLst>
              <a:ext uri="{FF2B5EF4-FFF2-40B4-BE49-F238E27FC236}">
                <a16:creationId xmlns:a16="http://schemas.microsoft.com/office/drawing/2014/main" id="{3C9C029B-3FCA-7368-7AFB-FA6EFDAB66E5}"/>
              </a:ext>
            </a:extLst>
          </p:cNvPr>
          <p:cNvSpPr txBox="1">
            <a:spLocks/>
          </p:cNvSpPr>
          <p:nvPr/>
        </p:nvSpPr>
        <p:spPr>
          <a:xfrm>
            <a:off x="9679857" y="637640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Sat-Af-Spe1-04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D602B5E-665F-7D86-2D11-5F00EE5A52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279807" y="3215898"/>
            <a:ext cx="5648057" cy="337727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A13C192-7DD7-2B30-ABC7-151A93D4D83B}"/>
              </a:ext>
            </a:extLst>
          </p:cNvPr>
          <p:cNvSpPr txBox="1"/>
          <p:nvPr/>
        </p:nvSpPr>
        <p:spPr>
          <a:xfrm>
            <a:off x="5289656" y="4484965"/>
            <a:ext cx="2763701" cy="615553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it-IT" sz="2000" dirty="0" err="1">
                <a:solidFill>
                  <a:srgbClr val="2412EB"/>
                </a:solidFill>
              </a:rPr>
              <a:t>Also</a:t>
            </a:r>
            <a:r>
              <a:rPr lang="it-IT" sz="2000" dirty="0">
                <a:solidFill>
                  <a:srgbClr val="2412EB"/>
                </a:solidFill>
              </a:rPr>
              <a:t> </a:t>
            </a:r>
            <a:r>
              <a:rPr lang="it-IT" sz="2000" dirty="0" err="1">
                <a:solidFill>
                  <a:srgbClr val="2412EB"/>
                </a:solidFill>
              </a:rPr>
              <a:t>here</a:t>
            </a:r>
            <a:r>
              <a:rPr lang="it-IT" sz="2000" dirty="0">
                <a:solidFill>
                  <a:srgbClr val="2412EB"/>
                </a:solidFill>
              </a:rPr>
              <a:t>: some spread </a:t>
            </a:r>
            <a:r>
              <a:rPr lang="it-IT" sz="2000" dirty="0" err="1">
                <a:solidFill>
                  <a:srgbClr val="2412EB"/>
                </a:solidFill>
              </a:rPr>
              <a:t>between</a:t>
            </a:r>
            <a:r>
              <a:rPr lang="it-IT" sz="2000" dirty="0">
                <a:solidFill>
                  <a:srgbClr val="2412EB"/>
                </a:solidFill>
              </a:rPr>
              <a:t> tapes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3DA9DD72-3FDA-296A-9C24-6C124CBBBE10}"/>
              </a:ext>
            </a:extLst>
          </p:cNvPr>
          <p:cNvSpPr/>
          <p:nvPr/>
        </p:nvSpPr>
        <p:spPr>
          <a:xfrm rot="20292579">
            <a:off x="7978444" y="5224991"/>
            <a:ext cx="1008604" cy="60445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4" name="Immagine 23" descr="Immagine che contiene legno, tessitura, tavolo, arte&#10;&#10;Il contenuto generato dall'IA potrebbe non essere corretto.">
            <a:extLst>
              <a:ext uri="{FF2B5EF4-FFF2-40B4-BE49-F238E27FC236}">
                <a16:creationId xmlns:a16="http://schemas.microsoft.com/office/drawing/2014/main" id="{0B146F0A-5011-A04A-3D9B-75D32FD816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2393" y="1090841"/>
            <a:ext cx="2004678" cy="2672904"/>
          </a:xfrm>
          <a:prstGeom prst="rect">
            <a:avLst/>
          </a:prstGeom>
        </p:spPr>
      </p:pic>
      <p:pic>
        <p:nvPicPr>
          <p:cNvPr id="26" name="Immagine 25" descr="Immagine che contiene ingegneria, acciaio, legno, interno&#10;&#10;Il contenuto generato dall'IA potrebbe non essere corretto.">
            <a:extLst>
              <a:ext uri="{FF2B5EF4-FFF2-40B4-BE49-F238E27FC236}">
                <a16:creationId xmlns:a16="http://schemas.microsoft.com/office/drawing/2014/main" id="{65AC6C58-7A93-5A8C-2B66-2C16954B98A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41541" y="1111741"/>
            <a:ext cx="2278063" cy="4519262"/>
          </a:xfrm>
          <a:prstGeom prst="rect">
            <a:avLst/>
          </a:prstGeom>
        </p:spPr>
      </p:pic>
      <p:pic>
        <p:nvPicPr>
          <p:cNvPr id="3" name="Immagine 2" descr="Immagine che contiene muro, marrone, legno, interno&#10;&#10;Descrizione generata automaticamente">
            <a:extLst>
              <a:ext uri="{FF2B5EF4-FFF2-40B4-BE49-F238E27FC236}">
                <a16:creationId xmlns:a16="http://schemas.microsoft.com/office/drawing/2014/main" id="{91739B06-2322-9166-DB5C-A7EE63F17B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12196" y="1680033"/>
            <a:ext cx="3375923" cy="2531943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B0ACE25-C9E7-7C03-5B89-68765B5BAFA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946" y="1256692"/>
            <a:ext cx="1532301" cy="3377274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480D3CA-D5CC-0B78-B8FD-522499C83E41}"/>
              </a:ext>
            </a:extLst>
          </p:cNvPr>
          <p:cNvSpPr txBox="1"/>
          <p:nvPr/>
        </p:nvSpPr>
        <p:spPr>
          <a:xfrm>
            <a:off x="1033995" y="2462892"/>
            <a:ext cx="10093180" cy="13765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72000" tIns="72000" rIns="72000" bIns="72000" rtlCol="0">
            <a:spAutoFit/>
          </a:bodyPr>
          <a:lstStyle/>
          <a:p>
            <a:pPr algn="ctr"/>
            <a:r>
              <a:rPr lang="it-IT" sz="2000" dirty="0" err="1">
                <a:solidFill>
                  <a:srgbClr val="0700FF"/>
                </a:solidFill>
              </a:rPr>
              <a:t>Although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not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all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experimental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observations</a:t>
            </a:r>
            <a:r>
              <a:rPr lang="it-IT" sz="2000" dirty="0">
                <a:solidFill>
                  <a:srgbClr val="0700FF"/>
                </a:solidFill>
              </a:rPr>
              <a:t> are </a:t>
            </a:r>
            <a:r>
              <a:rPr lang="it-IT" sz="2000" dirty="0" err="1">
                <a:solidFill>
                  <a:srgbClr val="0700FF"/>
                </a:solidFill>
              </a:rPr>
              <a:t>fully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clarified</a:t>
            </a:r>
            <a:r>
              <a:rPr lang="it-IT" sz="2000" dirty="0">
                <a:solidFill>
                  <a:srgbClr val="0700FF"/>
                </a:solidFill>
              </a:rPr>
              <a:t> (</a:t>
            </a:r>
            <a:r>
              <a:rPr lang="it-IT" sz="2000" i="1" dirty="0">
                <a:solidFill>
                  <a:srgbClr val="C00000"/>
                </a:solidFill>
              </a:rPr>
              <a:t>some </a:t>
            </a:r>
            <a:r>
              <a:rPr lang="it-IT" sz="2000" i="1" dirty="0" err="1">
                <a:solidFill>
                  <a:srgbClr val="C00000"/>
                </a:solidFill>
              </a:rPr>
              <a:t>modelling</a:t>
            </a:r>
            <a:r>
              <a:rPr lang="it-IT" sz="2000" i="1" dirty="0">
                <a:solidFill>
                  <a:srgbClr val="C00000"/>
                </a:solidFill>
              </a:rPr>
              <a:t> activity </a:t>
            </a:r>
            <a:r>
              <a:rPr lang="it-IT" sz="2000" i="1" dirty="0" err="1">
                <a:solidFill>
                  <a:srgbClr val="C00000"/>
                </a:solidFill>
              </a:rPr>
              <a:t>is</a:t>
            </a:r>
            <a:r>
              <a:rPr lang="it-IT" sz="2000" i="1" dirty="0">
                <a:solidFill>
                  <a:srgbClr val="C00000"/>
                </a:solidFill>
              </a:rPr>
              <a:t> on-</a:t>
            </a:r>
            <a:r>
              <a:rPr lang="it-IT" sz="2000" i="1" dirty="0" err="1">
                <a:solidFill>
                  <a:srgbClr val="C00000"/>
                </a:solidFill>
              </a:rPr>
              <a:t>going</a:t>
            </a:r>
            <a:r>
              <a:rPr lang="it-IT" sz="2000" dirty="0">
                <a:solidFill>
                  <a:srgbClr val="0700FF"/>
                </a:solidFill>
              </a:rPr>
              <a:t>), with </a:t>
            </a:r>
            <a:r>
              <a:rPr lang="it-IT" sz="2000" dirty="0" err="1">
                <a:solidFill>
                  <a:srgbClr val="0700FF"/>
                </a:solidFill>
              </a:rPr>
              <a:t>all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preliminary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qualification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tests</a:t>
            </a:r>
            <a:r>
              <a:rPr lang="it-IT" sz="2000" dirty="0">
                <a:solidFill>
                  <a:srgbClr val="0700FF"/>
                </a:solidFill>
              </a:rPr>
              <a:t>, </a:t>
            </a:r>
            <a:r>
              <a:rPr lang="it-IT" sz="2000" i="1" dirty="0">
                <a:solidFill>
                  <a:srgbClr val="0700FF"/>
                </a:solidFill>
              </a:rPr>
              <a:t>some</a:t>
            </a:r>
            <a:r>
              <a:rPr lang="it-IT" sz="2000" dirty="0">
                <a:solidFill>
                  <a:srgbClr val="0700FF"/>
                </a:solidFill>
              </a:rPr>
              <a:t> of </a:t>
            </a:r>
            <a:r>
              <a:rPr lang="it-IT" sz="2000" dirty="0" err="1">
                <a:solidFill>
                  <a:srgbClr val="0700FF"/>
                </a:solidFill>
              </a:rPr>
              <a:t>which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reported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here</a:t>
            </a:r>
            <a:r>
              <a:rPr lang="it-IT" sz="2000" dirty="0">
                <a:solidFill>
                  <a:srgbClr val="0700FF"/>
                </a:solidFill>
              </a:rPr>
              <a:t>, </a:t>
            </a:r>
            <a:r>
              <a:rPr lang="it-IT" sz="2000" dirty="0" err="1">
                <a:solidFill>
                  <a:srgbClr val="0700FF"/>
                </a:solidFill>
              </a:rPr>
              <a:t>we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don’t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see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any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evident</a:t>
            </a:r>
            <a:r>
              <a:rPr lang="it-IT" sz="2000" dirty="0">
                <a:solidFill>
                  <a:srgbClr val="0700FF"/>
                </a:solidFill>
              </a:rPr>
              <a:t> </a:t>
            </a:r>
            <a:r>
              <a:rPr lang="it-IT" sz="2000" dirty="0" err="1">
                <a:solidFill>
                  <a:srgbClr val="0700FF"/>
                </a:solidFill>
              </a:rPr>
              <a:t>showstopper</a:t>
            </a:r>
            <a:r>
              <a:rPr lang="it-IT" sz="2000" dirty="0">
                <a:solidFill>
                  <a:srgbClr val="0700FF"/>
                </a:solidFill>
              </a:rPr>
              <a:t> to the </a:t>
            </a:r>
            <a:r>
              <a:rPr lang="it-IT" sz="2000" dirty="0" err="1">
                <a:solidFill>
                  <a:srgbClr val="0700FF"/>
                </a:solidFill>
              </a:rPr>
              <a:t>application</a:t>
            </a:r>
            <a:r>
              <a:rPr lang="it-IT" sz="2000" dirty="0">
                <a:solidFill>
                  <a:srgbClr val="0700FF"/>
                </a:solidFill>
              </a:rPr>
              <a:t> of the </a:t>
            </a:r>
            <a:r>
              <a:rPr lang="it-IT" sz="2000" dirty="0">
                <a:solidFill>
                  <a:srgbClr val="C00000"/>
                </a:solidFill>
              </a:rPr>
              <a:t>non-</a:t>
            </a:r>
            <a:r>
              <a:rPr lang="it-IT" sz="2000" dirty="0" err="1">
                <a:solidFill>
                  <a:srgbClr val="C00000"/>
                </a:solidFill>
              </a:rPr>
              <a:t>soldered</a:t>
            </a:r>
            <a:r>
              <a:rPr lang="it-IT" sz="2000" dirty="0">
                <a:solidFill>
                  <a:srgbClr val="0700FF"/>
                </a:solidFill>
              </a:rPr>
              <a:t>, </a:t>
            </a:r>
            <a:r>
              <a:rPr lang="it-IT" sz="2000" dirty="0">
                <a:solidFill>
                  <a:srgbClr val="C00000"/>
                </a:solidFill>
              </a:rPr>
              <a:t>BRAST-</a:t>
            </a:r>
            <a:r>
              <a:rPr lang="it-IT" sz="2000" dirty="0" err="1">
                <a:solidFill>
                  <a:srgbClr val="C00000"/>
                </a:solidFill>
              </a:rPr>
              <a:t>based</a:t>
            </a:r>
            <a:r>
              <a:rPr lang="it-IT" sz="2000" dirty="0">
                <a:solidFill>
                  <a:srgbClr val="0700FF"/>
                </a:solidFill>
              </a:rPr>
              <a:t>, </a:t>
            </a:r>
            <a:r>
              <a:rPr lang="it-IT" sz="2000" dirty="0">
                <a:solidFill>
                  <a:srgbClr val="C00000"/>
                </a:solidFill>
              </a:rPr>
              <a:t>SECAS </a:t>
            </a:r>
            <a:r>
              <a:rPr lang="it-IT" sz="2000" dirty="0" err="1">
                <a:solidFill>
                  <a:srgbClr val="C00000"/>
                </a:solidFill>
              </a:rPr>
              <a:t>conductor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>
                <a:solidFill>
                  <a:srgbClr val="0700FF"/>
                </a:solidFill>
              </a:rPr>
              <a:t>concept.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EBEE35F-0403-08F7-E85C-4360443D1959}"/>
              </a:ext>
            </a:extLst>
          </p:cNvPr>
          <p:cNvSpPr txBox="1"/>
          <p:nvPr/>
        </p:nvSpPr>
        <p:spPr>
          <a:xfrm>
            <a:off x="1475062" y="4054326"/>
            <a:ext cx="9428642" cy="13765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72000" tIns="72000" rIns="72000" bIns="72000" rtlCol="0">
            <a:spAutoFit/>
          </a:bodyPr>
          <a:lstStyle/>
          <a:p>
            <a:r>
              <a:rPr lang="it-IT" sz="2000" dirty="0">
                <a:solidFill>
                  <a:srgbClr val="0700FF"/>
                </a:solidFill>
              </a:rPr>
              <a:t>Next steps to </a:t>
            </a:r>
            <a:r>
              <a:rPr lang="it-IT" sz="2000" dirty="0" err="1">
                <a:solidFill>
                  <a:srgbClr val="0700FF"/>
                </a:solidFill>
              </a:rPr>
              <a:t>qualification</a:t>
            </a:r>
            <a:r>
              <a:rPr lang="it-IT" sz="2000" dirty="0">
                <a:solidFill>
                  <a:srgbClr val="0700FF"/>
                </a:solidFill>
              </a:rPr>
              <a:t>:</a:t>
            </a:r>
          </a:p>
          <a:p>
            <a:pPr marL="1071997" lvl="1" indent="-457200">
              <a:buFont typeface="+mj-lt"/>
              <a:buAutoNum type="arabicPeriod"/>
            </a:pPr>
            <a:r>
              <a:rPr lang="it-IT" sz="2000" dirty="0" err="1"/>
              <a:t>Verification</a:t>
            </a:r>
            <a:r>
              <a:rPr lang="it-IT" sz="2000" dirty="0"/>
              <a:t> of electro-</a:t>
            </a:r>
            <a:r>
              <a:rPr lang="it-IT" sz="2000" dirty="0" err="1"/>
              <a:t>magnetic</a:t>
            </a:r>
            <a:r>
              <a:rPr lang="it-IT" sz="2000" dirty="0"/>
              <a:t> performance in </a:t>
            </a:r>
            <a:r>
              <a:rPr lang="it-IT" sz="2000" dirty="0" err="1"/>
              <a:t>relevant</a:t>
            </a:r>
            <a:r>
              <a:rPr lang="it-IT" sz="2000" dirty="0"/>
              <a:t> I – B range</a:t>
            </a:r>
          </a:p>
          <a:p>
            <a:pPr lvl="2"/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 SULTAN test</a:t>
            </a:r>
            <a:r>
              <a:rPr lang="it-IT" sz="2000" dirty="0">
                <a:sym typeface="Wingdings" pitchFamily="2" charset="2"/>
              </a:rPr>
              <a:t>. </a:t>
            </a:r>
            <a:r>
              <a:rPr lang="it-IT" sz="2000" dirty="0" err="1">
                <a:sym typeface="Wingdings" pitchFamily="2" charset="2"/>
              </a:rPr>
              <a:t>Already</a:t>
            </a:r>
            <a:r>
              <a:rPr lang="it-IT" sz="2000" dirty="0">
                <a:sym typeface="Wingdings" pitchFamily="2" charset="2"/>
              </a:rPr>
              <a:t> working on </a:t>
            </a:r>
            <a:r>
              <a:rPr lang="it-IT" sz="2000" dirty="0" err="1">
                <a:sym typeface="Wingdings" pitchFamily="2" charset="2"/>
              </a:rPr>
              <a:t>that</a:t>
            </a:r>
            <a:r>
              <a:rPr lang="it-IT" sz="2000" dirty="0">
                <a:sym typeface="Wingdings" pitchFamily="2" charset="2"/>
              </a:rPr>
              <a:t> (</a:t>
            </a:r>
            <a:r>
              <a:rPr lang="it-IT" sz="2000" i="1" dirty="0" err="1">
                <a:sym typeface="Wingdings" pitchFamily="2" charset="2"/>
              </a:rPr>
              <a:t>see</a:t>
            </a:r>
            <a:r>
              <a:rPr lang="it-IT" sz="2000" i="1" dirty="0">
                <a:sym typeface="Wingdings" pitchFamily="2" charset="2"/>
              </a:rPr>
              <a:t> </a:t>
            </a:r>
            <a:r>
              <a:rPr lang="it-IT" sz="2000" i="1" dirty="0" err="1">
                <a:sym typeface="Wingdings" pitchFamily="2" charset="2"/>
              </a:rPr>
              <a:t>next</a:t>
            </a:r>
            <a:r>
              <a:rPr lang="it-IT" sz="2000" i="1" dirty="0">
                <a:sym typeface="Wingdings" pitchFamily="2" charset="2"/>
              </a:rPr>
              <a:t> slides</a:t>
            </a:r>
            <a:r>
              <a:rPr lang="it-IT" sz="2000" dirty="0">
                <a:sym typeface="Wingdings" pitchFamily="2" charset="2"/>
              </a:rPr>
              <a:t>).</a:t>
            </a:r>
          </a:p>
          <a:p>
            <a:pPr marL="1071997" lvl="1" indent="-457200">
              <a:buFont typeface="+mj-lt"/>
              <a:buAutoNum type="arabicPeriod"/>
            </a:pPr>
            <a:r>
              <a:rPr lang="it-IT" sz="2000" dirty="0" err="1">
                <a:sym typeface="Wingdings" pitchFamily="2" charset="2"/>
              </a:rPr>
              <a:t>Longer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length</a:t>
            </a:r>
            <a:r>
              <a:rPr lang="it-IT" sz="2000" dirty="0">
                <a:sym typeface="Wingdings" pitchFamily="2" charset="2"/>
              </a:rPr>
              <a:t> test to investigate </a:t>
            </a:r>
            <a:r>
              <a:rPr lang="it-IT" sz="2000" dirty="0" err="1">
                <a:sym typeface="Wingdings" pitchFamily="2" charset="2"/>
              </a:rPr>
              <a:t>quench</a:t>
            </a:r>
            <a:r>
              <a:rPr lang="it-IT" sz="2000" dirty="0">
                <a:sym typeface="Wingdings" pitchFamily="2" charset="2"/>
              </a:rPr>
              <a:t> dynamics  </a:t>
            </a:r>
            <a:r>
              <a:rPr lang="it-IT" sz="2000" i="1" dirty="0" err="1">
                <a:sym typeface="Wingdings" pitchFamily="2" charset="2"/>
              </a:rPr>
              <a:t>still</a:t>
            </a:r>
            <a:r>
              <a:rPr lang="it-IT" sz="2000" i="1" dirty="0">
                <a:sym typeface="Wingdings" pitchFamily="2" charset="2"/>
              </a:rPr>
              <a:t> to be </a:t>
            </a:r>
            <a:r>
              <a:rPr lang="it-IT" sz="2000" i="1" dirty="0" err="1">
                <a:sym typeface="Wingdings" pitchFamily="2" charset="2"/>
              </a:rPr>
              <a:t>planned</a:t>
            </a:r>
            <a:r>
              <a:rPr lang="it-IT" sz="2000" i="1" dirty="0">
                <a:sym typeface="Wingdings" pitchFamily="2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098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0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981F9-0FE3-ADAB-CDEC-886E515C92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A5B099-46BE-B7C2-7DB3-A263D3C09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17" y="278718"/>
            <a:ext cx="10974229" cy="492443"/>
          </a:xfrm>
        </p:spPr>
        <p:txBody>
          <a:bodyPr/>
          <a:lstStyle/>
          <a:p>
            <a:r>
              <a:rPr lang="it-IT" sz="3200" dirty="0" err="1"/>
              <a:t>Pre-qualification</a:t>
            </a:r>
            <a:r>
              <a:rPr lang="it-IT" sz="3200" dirty="0"/>
              <a:t> – DFOS </a:t>
            </a:r>
            <a:r>
              <a:rPr lang="it-IT" sz="3200" dirty="0" err="1"/>
              <a:t>quench</a:t>
            </a:r>
            <a:r>
              <a:rPr lang="it-IT" sz="3200" dirty="0"/>
              <a:t> </a:t>
            </a:r>
            <a:r>
              <a:rPr lang="it-IT" sz="3200" dirty="0" err="1"/>
              <a:t>detection</a:t>
            </a:r>
            <a:endParaRPr lang="it-IT" sz="32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EAC7A2-CD2E-1DB0-6436-86E52EE34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9</a:t>
            </a:fld>
            <a:endParaRPr lang="it-IT"/>
          </a:p>
        </p:txBody>
      </p:sp>
      <p:sp>
        <p:nvSpPr>
          <p:cNvPr id="9" name="Segnaposto piè di pagina 6">
            <a:extLst>
              <a:ext uri="{FF2B5EF4-FFF2-40B4-BE49-F238E27FC236}">
                <a16:creationId xmlns:a16="http://schemas.microsoft.com/office/drawing/2014/main" id="{5B3813DE-CA14-0CCF-2A35-C06C235CA67A}"/>
              </a:ext>
            </a:extLst>
          </p:cNvPr>
          <p:cNvSpPr txBox="1">
            <a:spLocks/>
          </p:cNvSpPr>
          <p:nvPr/>
        </p:nvSpPr>
        <p:spPr>
          <a:xfrm>
            <a:off x="9527457" y="6356351"/>
            <a:ext cx="1344701" cy="36618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37581223-7083-2963-777B-B3335A26A0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8305" y="155661"/>
            <a:ext cx="1131224" cy="764018"/>
          </a:xfrm>
          <a:prstGeom prst="rect">
            <a:avLst/>
          </a:prstGeom>
        </p:spPr>
      </p:pic>
      <p:sp>
        <p:nvSpPr>
          <p:cNvPr id="19" name="Segnaposto piè di pagina 6">
            <a:extLst>
              <a:ext uri="{FF2B5EF4-FFF2-40B4-BE49-F238E27FC236}">
                <a16:creationId xmlns:a16="http://schemas.microsoft.com/office/drawing/2014/main" id="{ED871593-D2E3-1A78-4302-902C4B890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9865" y="6376401"/>
            <a:ext cx="4613743" cy="366183"/>
          </a:xfrm>
        </p:spPr>
        <p:txBody>
          <a:bodyPr/>
          <a:lstStyle/>
          <a:p>
            <a:r>
              <a:rPr lang="it-IT" sz="1200" dirty="0"/>
              <a:t>Muzzi - SECAS – </a:t>
            </a:r>
            <a:r>
              <a:rPr lang="it-IT" sz="1200" dirty="0" err="1"/>
              <a:t>July</a:t>
            </a:r>
            <a:r>
              <a:rPr lang="it-IT" sz="1200" dirty="0"/>
              <a:t>, 5th 2025</a:t>
            </a:r>
          </a:p>
        </p:txBody>
      </p:sp>
      <p:pic>
        <p:nvPicPr>
          <p:cNvPr id="4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C2CEC10A-8381-FE4B-551C-ECF1EEAE4F1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2160" y="3726727"/>
            <a:ext cx="3882354" cy="2922032"/>
          </a:xfrm>
          <a:prstGeom prst="rect">
            <a:avLst/>
          </a:prstGeom>
        </p:spPr>
      </p:pic>
      <p:pic>
        <p:nvPicPr>
          <p:cNvPr id="8" name="luna_position_10">
            <a:hlinkClick r:id="" action="ppaction://media"/>
            <a:extLst>
              <a:ext uri="{FF2B5EF4-FFF2-40B4-BE49-F238E27FC236}">
                <a16:creationId xmlns:a16="http://schemas.microsoft.com/office/drawing/2014/main" id="{96307165-1F0F-91D5-9410-26330F5995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lum bright="5000"/>
          </a:blip>
          <a:stretch>
            <a:fillRect/>
          </a:stretch>
        </p:blipFill>
        <p:spPr>
          <a:xfrm>
            <a:off x="8014251" y="3757591"/>
            <a:ext cx="3882355" cy="2821691"/>
          </a:xfrm>
          <a:prstGeom prst="rect">
            <a:avLst/>
          </a:prstGeom>
        </p:spPr>
      </p:pic>
      <p:grpSp>
        <p:nvGrpSpPr>
          <p:cNvPr id="40" name="Gruppo 39">
            <a:extLst>
              <a:ext uri="{FF2B5EF4-FFF2-40B4-BE49-F238E27FC236}">
                <a16:creationId xmlns:a16="http://schemas.microsoft.com/office/drawing/2014/main" id="{ABCFD8CD-15D9-7E66-51A9-E4366CDECB67}"/>
              </a:ext>
            </a:extLst>
          </p:cNvPr>
          <p:cNvGrpSpPr/>
          <p:nvPr/>
        </p:nvGrpSpPr>
        <p:grpSpPr>
          <a:xfrm>
            <a:off x="239363" y="2025909"/>
            <a:ext cx="4666456" cy="1713179"/>
            <a:chOff x="104816" y="1017694"/>
            <a:chExt cx="4666456" cy="1713179"/>
          </a:xfrm>
        </p:grpSpPr>
        <p:pic>
          <p:nvPicPr>
            <p:cNvPr id="10" name="Picture 56" descr="A grey gear with a white circle&#10;&#10;Description automatically generated">
              <a:extLst>
                <a:ext uri="{FF2B5EF4-FFF2-40B4-BE49-F238E27FC236}">
                  <a16:creationId xmlns:a16="http://schemas.microsoft.com/office/drawing/2014/main" id="{A7470C8D-BEFB-45AB-709C-BE9B3266D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68854" y="1123897"/>
              <a:ext cx="3402418" cy="1592694"/>
            </a:xfrm>
            <a:prstGeom prst="rect">
              <a:avLst/>
            </a:prstGeom>
          </p:spPr>
        </p:pic>
        <p:sp>
          <p:nvSpPr>
            <p:cNvPr id="11" name="TextBox 74">
              <a:extLst>
                <a:ext uri="{FF2B5EF4-FFF2-40B4-BE49-F238E27FC236}">
                  <a16:creationId xmlns:a16="http://schemas.microsoft.com/office/drawing/2014/main" id="{4C7ACD37-1663-D7B9-2D65-9DF71B924A61}"/>
                </a:ext>
              </a:extLst>
            </p:cNvPr>
            <p:cNvSpPr txBox="1"/>
            <p:nvPr/>
          </p:nvSpPr>
          <p:spPr>
            <a:xfrm>
              <a:off x="104816" y="1017694"/>
              <a:ext cx="2150397" cy="92333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Fiber in </a:t>
              </a:r>
              <a:r>
                <a:rPr lang="it-IT" sz="1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capillary</a:t>
              </a:r>
              <a:r>
                <a:rPr lang="it-IT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tube </a:t>
              </a:r>
              <a:r>
                <a:rPr lang="it-IT" sz="1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within</a:t>
              </a:r>
              <a:r>
                <a:rPr lang="it-IT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8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REBCO</a:t>
              </a:r>
              <a:r>
                <a:rPr lang="it-IT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BRAST</a:t>
              </a:r>
            </a:p>
          </p:txBody>
        </p:sp>
        <p:cxnSp>
          <p:nvCxnSpPr>
            <p:cNvPr id="12" name="Straight Arrow Connector 75">
              <a:extLst>
                <a:ext uri="{FF2B5EF4-FFF2-40B4-BE49-F238E27FC236}">
                  <a16:creationId xmlns:a16="http://schemas.microsoft.com/office/drawing/2014/main" id="{D5730125-D77B-CE55-9E9A-63B4892DD001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 flipV="1">
              <a:off x="2255213" y="1290309"/>
              <a:ext cx="482447" cy="18905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90">
              <a:extLst>
                <a:ext uri="{FF2B5EF4-FFF2-40B4-BE49-F238E27FC236}">
                  <a16:creationId xmlns:a16="http://schemas.microsoft.com/office/drawing/2014/main" id="{38540A8D-1156-00DD-6C33-151F2F90AB52}"/>
                </a:ext>
              </a:extLst>
            </p:cNvPr>
            <p:cNvGrpSpPr/>
            <p:nvPr/>
          </p:nvGrpSpPr>
          <p:grpSpPr>
            <a:xfrm>
              <a:off x="2753865" y="1217370"/>
              <a:ext cx="618215" cy="504588"/>
              <a:chOff x="5766683" y="3655613"/>
              <a:chExt cx="655983" cy="477078"/>
            </a:xfrm>
          </p:grpSpPr>
          <p:sp>
            <p:nvSpPr>
              <p:cNvPr id="15" name="Rectangle: Rounded Corners 142">
                <a:extLst>
                  <a:ext uri="{FF2B5EF4-FFF2-40B4-BE49-F238E27FC236}">
                    <a16:creationId xmlns:a16="http://schemas.microsoft.com/office/drawing/2014/main" id="{BE79C266-031A-4633-A84C-2016727AEFFA}"/>
                  </a:ext>
                </a:extLst>
              </p:cNvPr>
              <p:cNvSpPr/>
              <p:nvPr/>
            </p:nvSpPr>
            <p:spPr>
              <a:xfrm flipV="1">
                <a:off x="5786528" y="4071952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Rectangle: Rounded Corners 143">
                <a:extLst>
                  <a:ext uri="{FF2B5EF4-FFF2-40B4-BE49-F238E27FC236}">
                    <a16:creationId xmlns:a16="http://schemas.microsoft.com/office/drawing/2014/main" id="{CF8F8772-A387-F790-4934-04385008BAC3}"/>
                  </a:ext>
                </a:extLst>
              </p:cNvPr>
              <p:cNvSpPr/>
              <p:nvPr/>
            </p:nvSpPr>
            <p:spPr>
              <a:xfrm flipV="1">
                <a:off x="5786528" y="4039727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Rectangle: Rounded Corners 144">
                <a:extLst>
                  <a:ext uri="{FF2B5EF4-FFF2-40B4-BE49-F238E27FC236}">
                    <a16:creationId xmlns:a16="http://schemas.microsoft.com/office/drawing/2014/main" id="{F79C8E8C-CE4D-FB21-B27D-B139E4508E6E}"/>
                  </a:ext>
                </a:extLst>
              </p:cNvPr>
              <p:cNvSpPr/>
              <p:nvPr/>
            </p:nvSpPr>
            <p:spPr>
              <a:xfrm flipV="1">
                <a:off x="5786528" y="4005484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Rectangle: Rounded Corners 145">
                <a:extLst>
                  <a:ext uri="{FF2B5EF4-FFF2-40B4-BE49-F238E27FC236}">
                    <a16:creationId xmlns:a16="http://schemas.microsoft.com/office/drawing/2014/main" id="{68178B32-7216-9CC7-64B4-48E2704DA40B}"/>
                  </a:ext>
                </a:extLst>
              </p:cNvPr>
              <p:cNvSpPr/>
              <p:nvPr/>
            </p:nvSpPr>
            <p:spPr>
              <a:xfrm flipV="1">
                <a:off x="5786528" y="3970231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Rectangle: Rounded Corners 146">
                <a:extLst>
                  <a:ext uri="{FF2B5EF4-FFF2-40B4-BE49-F238E27FC236}">
                    <a16:creationId xmlns:a16="http://schemas.microsoft.com/office/drawing/2014/main" id="{463B44CD-F56C-BD88-0B47-96CBD3043449}"/>
                  </a:ext>
                </a:extLst>
              </p:cNvPr>
              <p:cNvSpPr/>
              <p:nvPr/>
            </p:nvSpPr>
            <p:spPr>
              <a:xfrm flipV="1">
                <a:off x="5786528" y="3936327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Rectangle: Rounded Corners 147">
                <a:extLst>
                  <a:ext uri="{FF2B5EF4-FFF2-40B4-BE49-F238E27FC236}">
                    <a16:creationId xmlns:a16="http://schemas.microsoft.com/office/drawing/2014/main" id="{5F8C264D-6192-8693-F1BD-7597F19BD79B}"/>
                  </a:ext>
                </a:extLst>
              </p:cNvPr>
              <p:cNvSpPr/>
              <p:nvPr/>
            </p:nvSpPr>
            <p:spPr>
              <a:xfrm flipV="1">
                <a:off x="5786528" y="3902588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Rectangle: Rounded Corners 148">
                <a:extLst>
                  <a:ext uri="{FF2B5EF4-FFF2-40B4-BE49-F238E27FC236}">
                    <a16:creationId xmlns:a16="http://schemas.microsoft.com/office/drawing/2014/main" id="{0F878E2B-B512-E7E7-0278-1ED42B05EE97}"/>
                  </a:ext>
                </a:extLst>
              </p:cNvPr>
              <p:cNvSpPr/>
              <p:nvPr/>
            </p:nvSpPr>
            <p:spPr>
              <a:xfrm flipV="1">
                <a:off x="5786528" y="3870363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Rectangle: Rounded Corners 149">
                <a:extLst>
                  <a:ext uri="{FF2B5EF4-FFF2-40B4-BE49-F238E27FC236}">
                    <a16:creationId xmlns:a16="http://schemas.microsoft.com/office/drawing/2014/main" id="{FDE7C253-59AE-7C92-6C61-7E83CECE4F78}"/>
                  </a:ext>
                </a:extLst>
              </p:cNvPr>
              <p:cNvSpPr/>
              <p:nvPr/>
            </p:nvSpPr>
            <p:spPr>
              <a:xfrm flipV="1">
                <a:off x="5786528" y="3836624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Rectangle: Rounded Corners 150">
                <a:extLst>
                  <a:ext uri="{FF2B5EF4-FFF2-40B4-BE49-F238E27FC236}">
                    <a16:creationId xmlns:a16="http://schemas.microsoft.com/office/drawing/2014/main" id="{800F4A4B-9E07-E94F-34D9-477984D478CF}"/>
                  </a:ext>
                </a:extLst>
              </p:cNvPr>
              <p:cNvSpPr/>
              <p:nvPr/>
            </p:nvSpPr>
            <p:spPr>
              <a:xfrm flipV="1">
                <a:off x="5786528" y="3804399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Rectangle: Rounded Corners 151">
                <a:extLst>
                  <a:ext uri="{FF2B5EF4-FFF2-40B4-BE49-F238E27FC236}">
                    <a16:creationId xmlns:a16="http://schemas.microsoft.com/office/drawing/2014/main" id="{CBB3318C-4913-3648-28C8-CDFF7B91CCCF}"/>
                  </a:ext>
                </a:extLst>
              </p:cNvPr>
              <p:cNvSpPr/>
              <p:nvPr/>
            </p:nvSpPr>
            <p:spPr>
              <a:xfrm flipV="1">
                <a:off x="5786528" y="3772174"/>
                <a:ext cx="618943" cy="45719"/>
              </a:xfrm>
              <a:prstGeom prst="round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Oval 158">
                <a:extLst>
                  <a:ext uri="{FF2B5EF4-FFF2-40B4-BE49-F238E27FC236}">
                    <a16:creationId xmlns:a16="http://schemas.microsoft.com/office/drawing/2014/main" id="{29B5ED9B-DF08-C670-FCEB-CCDE78125A16}"/>
                  </a:ext>
                </a:extLst>
              </p:cNvPr>
              <p:cNvSpPr/>
              <p:nvPr/>
            </p:nvSpPr>
            <p:spPr>
              <a:xfrm>
                <a:off x="5917526" y="3687423"/>
                <a:ext cx="45719" cy="45719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 w="12700"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Oval 159">
                <a:extLst>
                  <a:ext uri="{FF2B5EF4-FFF2-40B4-BE49-F238E27FC236}">
                    <a16:creationId xmlns:a16="http://schemas.microsoft.com/office/drawing/2014/main" id="{E7DFB670-A154-311D-CBDB-DEB84C61611F}"/>
                  </a:ext>
                </a:extLst>
              </p:cNvPr>
              <p:cNvSpPr/>
              <p:nvPr/>
            </p:nvSpPr>
            <p:spPr>
              <a:xfrm>
                <a:off x="6226118" y="3685801"/>
                <a:ext cx="45719" cy="45719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 w="12700">
                <a:solidFill>
                  <a:schemeClr val="tx2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Rectangle: Rounded Corners 164">
                <a:extLst>
                  <a:ext uri="{FF2B5EF4-FFF2-40B4-BE49-F238E27FC236}">
                    <a16:creationId xmlns:a16="http://schemas.microsoft.com/office/drawing/2014/main" id="{5F36679A-EACD-F1DD-FDD3-D1BA9FBEDD7F}"/>
                  </a:ext>
                </a:extLst>
              </p:cNvPr>
              <p:cNvSpPr/>
              <p:nvPr/>
            </p:nvSpPr>
            <p:spPr>
              <a:xfrm>
                <a:off x="5794712" y="3673759"/>
                <a:ext cx="291348" cy="84799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: Rounded Corners 187">
                <a:extLst>
                  <a:ext uri="{FF2B5EF4-FFF2-40B4-BE49-F238E27FC236}">
                    <a16:creationId xmlns:a16="http://schemas.microsoft.com/office/drawing/2014/main" id="{6572F17A-0A34-42DB-9FAB-71AB1930878C}"/>
                  </a:ext>
                </a:extLst>
              </p:cNvPr>
              <p:cNvSpPr/>
              <p:nvPr/>
            </p:nvSpPr>
            <p:spPr>
              <a:xfrm>
                <a:off x="6102198" y="3673863"/>
                <a:ext cx="291348" cy="84799"/>
              </a:xfrm>
              <a:prstGeom prst="round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: Rounded Corners 189">
                <a:extLst>
                  <a:ext uri="{FF2B5EF4-FFF2-40B4-BE49-F238E27FC236}">
                    <a16:creationId xmlns:a16="http://schemas.microsoft.com/office/drawing/2014/main" id="{25383C79-1C5C-C37D-61A3-2B7A87383542}"/>
                  </a:ext>
                </a:extLst>
              </p:cNvPr>
              <p:cNvSpPr/>
              <p:nvPr/>
            </p:nvSpPr>
            <p:spPr>
              <a:xfrm>
                <a:off x="5766683" y="3655613"/>
                <a:ext cx="655983" cy="477078"/>
              </a:xfrm>
              <a:prstGeom prst="roundRect">
                <a:avLst>
                  <a:gd name="adj" fmla="val 5105"/>
                </a:avLst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2" name="Picture 192">
              <a:extLst>
                <a:ext uri="{FF2B5EF4-FFF2-40B4-BE49-F238E27FC236}">
                  <a16:creationId xmlns:a16="http://schemas.microsoft.com/office/drawing/2014/main" id="{AE90FCA3-58AA-88EB-D6ED-1B6C1EFAE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566"/>
            <a:stretch>
              <a:fillRect/>
            </a:stretch>
          </p:blipFill>
          <p:spPr>
            <a:xfrm>
              <a:off x="2753864" y="1095799"/>
              <a:ext cx="618215" cy="107882"/>
            </a:xfrm>
            <a:prstGeom prst="rect">
              <a:avLst/>
            </a:prstGeom>
          </p:spPr>
        </p:pic>
        <p:sp>
          <p:nvSpPr>
            <p:cNvPr id="33" name="TextBox 195">
              <a:extLst>
                <a:ext uri="{FF2B5EF4-FFF2-40B4-BE49-F238E27FC236}">
                  <a16:creationId xmlns:a16="http://schemas.microsoft.com/office/drawing/2014/main" id="{9BA9DB1A-F378-7D43-3E94-A04F122CF54F}"/>
                </a:ext>
              </a:extLst>
            </p:cNvPr>
            <p:cNvSpPr txBox="1"/>
            <p:nvPr/>
          </p:nvSpPr>
          <p:spPr>
            <a:xfrm>
              <a:off x="2384257" y="1853804"/>
              <a:ext cx="1365866" cy="30777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 CORE</a:t>
              </a:r>
            </a:p>
          </p:txBody>
        </p:sp>
        <p:sp>
          <p:nvSpPr>
            <p:cNvPr id="34" name="TextBox 196">
              <a:extLst>
                <a:ext uri="{FF2B5EF4-FFF2-40B4-BE49-F238E27FC236}">
                  <a16:creationId xmlns:a16="http://schemas.microsoft.com/office/drawing/2014/main" id="{C712A92E-C4F4-F162-773A-50F9ED341AA0}"/>
                </a:ext>
              </a:extLst>
            </p:cNvPr>
            <p:cNvSpPr txBox="1"/>
            <p:nvPr/>
          </p:nvSpPr>
          <p:spPr>
            <a:xfrm>
              <a:off x="2417228" y="2207653"/>
              <a:ext cx="1365866" cy="52322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LN</a:t>
              </a:r>
              <a:r>
                <a:rPr lang="it-IT" sz="14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it-I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FLOW</a:t>
              </a:r>
            </a:p>
          </p:txBody>
        </p:sp>
      </p:grpSp>
      <p:sp>
        <p:nvSpPr>
          <p:cNvPr id="42" name="TextBox 221">
            <a:extLst>
              <a:ext uri="{FF2B5EF4-FFF2-40B4-BE49-F238E27FC236}">
                <a16:creationId xmlns:a16="http://schemas.microsoft.com/office/drawing/2014/main" id="{ECFF2FB3-FC26-002C-F586-6D55B2AD2889}"/>
              </a:ext>
            </a:extLst>
          </p:cNvPr>
          <p:cNvSpPr txBox="1"/>
          <p:nvPr/>
        </p:nvSpPr>
        <p:spPr>
          <a:xfrm>
            <a:off x="5881830" y="4322107"/>
            <a:ext cx="2433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Fiber</a:t>
            </a:r>
            <a:r>
              <a:rPr lang="it-IT" sz="1600" dirty="0"/>
              <a:t> </a:t>
            </a:r>
            <a:r>
              <a:rPr lang="it-IT" sz="1600" dirty="0" err="1"/>
              <a:t>response</a:t>
            </a:r>
            <a:r>
              <a:rPr lang="it-IT" sz="1600" dirty="0"/>
              <a:t> </a:t>
            </a:r>
            <a:r>
              <a:rPr lang="it-IT" sz="1600" dirty="0" err="1"/>
              <a:t>along</a:t>
            </a:r>
            <a:r>
              <a:rPr lang="it-IT" sz="1600" dirty="0"/>
              <a:t> the cable </a:t>
            </a:r>
            <a:r>
              <a:rPr lang="it-IT" sz="1600" dirty="0" err="1"/>
              <a:t>during</a:t>
            </a:r>
            <a:r>
              <a:rPr lang="it-IT" sz="1600" dirty="0"/>
              <a:t> </a:t>
            </a:r>
            <a:r>
              <a:rPr lang="it-IT" sz="1600" dirty="0" err="1"/>
              <a:t>quench</a:t>
            </a:r>
            <a:endParaRPr lang="en-GB" sz="1600" dirty="0"/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329070D3-3D2E-B1AC-3CD6-2B36BB2AA475}"/>
              </a:ext>
            </a:extLst>
          </p:cNvPr>
          <p:cNvSpPr txBox="1"/>
          <p:nvPr/>
        </p:nvSpPr>
        <p:spPr>
          <a:xfrm>
            <a:off x="804919" y="5072813"/>
            <a:ext cx="3286444" cy="1200329"/>
          </a:xfrm>
          <a:prstGeom prst="rect">
            <a:avLst/>
          </a:prstGeom>
          <a:solidFill>
            <a:schemeClr val="bg1"/>
          </a:solidFill>
          <a:ln>
            <a:solidFill>
              <a:srgbClr val="51AE03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rgbClr val="51AE03"/>
                </a:solidFill>
              </a:rPr>
              <a:t>What next?</a:t>
            </a:r>
          </a:p>
          <a:p>
            <a:pPr algn="ctr"/>
            <a:r>
              <a:rPr lang="en-GB" sz="1800" dirty="0">
                <a:solidFill>
                  <a:srgbClr val="0700FF"/>
                </a:solidFill>
              </a:rPr>
              <a:t>BRAST and FOS in capillary tubes </a:t>
            </a:r>
            <a:r>
              <a:rPr lang="en-GB" sz="1800" dirty="0">
                <a:solidFill>
                  <a:srgbClr val="51AE03"/>
                </a:solidFill>
              </a:rPr>
              <a:t>will be adopted for </a:t>
            </a:r>
            <a:r>
              <a:rPr lang="en-GB" sz="1800" dirty="0">
                <a:solidFill>
                  <a:srgbClr val="0700FF"/>
                </a:solidFill>
              </a:rPr>
              <a:t>SECAS samples </a:t>
            </a:r>
            <a:r>
              <a:rPr lang="en-GB" sz="1800" b="1" dirty="0">
                <a:solidFill>
                  <a:srgbClr val="51AE03"/>
                </a:solidFill>
              </a:rPr>
              <a:t>@SULTAN  </a:t>
            </a:r>
          </a:p>
        </p:txBody>
      </p:sp>
      <p:pic>
        <p:nvPicPr>
          <p:cNvPr id="44" name="Picture 35">
            <a:extLst>
              <a:ext uri="{FF2B5EF4-FFF2-40B4-BE49-F238E27FC236}">
                <a16:creationId xmlns:a16="http://schemas.microsoft.com/office/drawing/2014/main" id="{12A80ABB-2E82-E862-AFD0-62A7FC07B36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294274" y="1489590"/>
            <a:ext cx="1944000" cy="2592001"/>
          </a:xfrm>
          <a:prstGeom prst="rect">
            <a:avLst/>
          </a:prstGeom>
        </p:spPr>
      </p:pic>
      <p:pic>
        <p:nvPicPr>
          <p:cNvPr id="45" name="Immagine 44" descr="Immagine che contiene design, schermata, testo, Carattere&#10;&#10;Descrizione generata automaticamente">
            <a:extLst>
              <a:ext uri="{FF2B5EF4-FFF2-40B4-BE49-F238E27FC236}">
                <a16:creationId xmlns:a16="http://schemas.microsoft.com/office/drawing/2014/main" id="{1D90B69F-45E6-976B-3021-784E721A37E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4872" y="1826648"/>
            <a:ext cx="1231402" cy="59077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F507FA1-603C-6B84-36BC-76BDC940A8B0}"/>
              </a:ext>
            </a:extLst>
          </p:cNvPr>
          <p:cNvSpPr txBox="1"/>
          <p:nvPr/>
        </p:nvSpPr>
        <p:spPr>
          <a:xfrm>
            <a:off x="118170" y="4089492"/>
            <a:ext cx="4058592" cy="830997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pPr algn="r"/>
            <a:r>
              <a:rPr lang="it-IT" sz="1800" dirty="0">
                <a:solidFill>
                  <a:srgbClr val="2412EB"/>
                </a:solidFill>
              </a:rPr>
              <a:t>The </a:t>
            </a:r>
            <a:r>
              <a:rPr lang="it-IT" sz="1800" dirty="0" err="1">
                <a:solidFill>
                  <a:srgbClr val="2412EB"/>
                </a:solidFill>
              </a:rPr>
              <a:t>quench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was</a:t>
            </a:r>
            <a:r>
              <a:rPr lang="it-IT" sz="1800" dirty="0">
                <a:solidFill>
                  <a:srgbClr val="2412EB"/>
                </a:solidFill>
              </a:rPr>
              <a:t> due to a </a:t>
            </a:r>
            <a:r>
              <a:rPr lang="it-IT" sz="1800" dirty="0" err="1">
                <a:solidFill>
                  <a:srgbClr val="2412EB"/>
                </a:solidFill>
              </a:rPr>
              <a:t>local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defect</a:t>
            </a:r>
            <a:r>
              <a:rPr lang="it-IT" sz="1800" dirty="0">
                <a:solidFill>
                  <a:srgbClr val="2412EB"/>
                </a:solidFill>
              </a:rPr>
              <a:t> in the </a:t>
            </a:r>
            <a:r>
              <a:rPr lang="it-IT" sz="1800" dirty="0" err="1">
                <a:solidFill>
                  <a:srgbClr val="2412EB"/>
                </a:solidFill>
              </a:rPr>
              <a:t>stack</a:t>
            </a:r>
            <a:endParaRPr lang="it-IT" sz="1800" dirty="0">
              <a:solidFill>
                <a:srgbClr val="2412EB"/>
              </a:solidFill>
            </a:endParaRPr>
          </a:p>
          <a:p>
            <a:pPr algn="r"/>
            <a:r>
              <a:rPr lang="it-IT" sz="1800" dirty="0">
                <a:solidFill>
                  <a:srgbClr val="2412EB"/>
                </a:solidFill>
                <a:sym typeface="Wingdings" pitchFamily="2" charset="2"/>
              </a:rPr>
              <a:t>	 </a:t>
            </a:r>
            <a:r>
              <a:rPr lang="it-IT" sz="1800" dirty="0" err="1">
                <a:solidFill>
                  <a:srgbClr val="2412EB"/>
                </a:solidFill>
              </a:rPr>
              <a:t>Well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localized</a:t>
            </a:r>
            <a:r>
              <a:rPr lang="it-IT" sz="1800" dirty="0">
                <a:solidFill>
                  <a:srgbClr val="2412EB"/>
                </a:solidFill>
              </a:rPr>
              <a:t> by the DFOS.</a:t>
            </a:r>
          </a:p>
        </p:txBody>
      </p:sp>
      <p:pic>
        <p:nvPicPr>
          <p:cNvPr id="3" name="Picture 4" descr="A graph of a hot spot&#10;&#10;AI-generated content may be incorrect.">
            <a:extLst>
              <a:ext uri="{FF2B5EF4-FFF2-40B4-BE49-F238E27FC236}">
                <a16:creationId xmlns:a16="http://schemas.microsoft.com/office/drawing/2014/main" id="{1954F8E6-D3F6-23DB-61F6-2A95C8F01B3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4514" y="1279007"/>
            <a:ext cx="3569657" cy="2596864"/>
          </a:xfrm>
          <a:prstGeom prst="rect">
            <a:avLst/>
          </a:prstGeom>
        </p:spPr>
      </p:pic>
      <p:sp>
        <p:nvSpPr>
          <p:cNvPr id="41" name="TextBox 220">
            <a:extLst>
              <a:ext uri="{FF2B5EF4-FFF2-40B4-BE49-F238E27FC236}">
                <a16:creationId xmlns:a16="http://schemas.microsoft.com/office/drawing/2014/main" id="{40EDA190-8C64-B61A-BEF6-A884C0E29D52}"/>
              </a:ext>
            </a:extLst>
          </p:cNvPr>
          <p:cNvSpPr txBox="1"/>
          <p:nvPr/>
        </p:nvSpPr>
        <p:spPr>
          <a:xfrm>
            <a:off x="7382660" y="1058193"/>
            <a:ext cx="4675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800" dirty="0">
                <a:solidFill>
                  <a:srgbClr val="2412EB"/>
                </a:solidFill>
              </a:rPr>
              <a:t>Voltage + </a:t>
            </a:r>
            <a:r>
              <a:rPr lang="it-IT" sz="1800" dirty="0" err="1">
                <a:solidFill>
                  <a:srgbClr val="2412EB"/>
                </a:solidFill>
              </a:rPr>
              <a:t>fiber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response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at</a:t>
            </a:r>
            <a:r>
              <a:rPr lang="it-IT" sz="1800" dirty="0">
                <a:solidFill>
                  <a:srgbClr val="2412EB"/>
                </a:solidFill>
              </a:rPr>
              <a:t> </a:t>
            </a:r>
            <a:r>
              <a:rPr lang="it-IT" sz="1800" dirty="0" err="1">
                <a:solidFill>
                  <a:srgbClr val="2412EB"/>
                </a:solidFill>
              </a:rPr>
              <a:t>quench</a:t>
            </a:r>
            <a:r>
              <a:rPr lang="it-IT" sz="1800" dirty="0">
                <a:solidFill>
                  <a:srgbClr val="2412EB"/>
                </a:solidFill>
              </a:rPr>
              <a:t> location</a:t>
            </a:r>
            <a:endParaRPr lang="en-GB" sz="1800" dirty="0">
              <a:solidFill>
                <a:srgbClr val="2412EB"/>
              </a:solidFill>
            </a:endParaRPr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AC0F3AEE-F121-E885-D7F4-EE574910AEE9}"/>
              </a:ext>
            </a:extLst>
          </p:cNvPr>
          <p:cNvSpPr/>
          <p:nvPr/>
        </p:nvSpPr>
        <p:spPr>
          <a:xfrm>
            <a:off x="2729641" y="2037662"/>
            <a:ext cx="924157" cy="82435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D9E81196-3A10-60A2-D179-6C7756DCC963}"/>
              </a:ext>
            </a:extLst>
          </p:cNvPr>
          <p:cNvCxnSpPr>
            <a:cxnSpLocks/>
          </p:cNvCxnSpPr>
          <p:nvPr/>
        </p:nvCxnSpPr>
        <p:spPr>
          <a:xfrm flipV="1">
            <a:off x="3679210" y="2211896"/>
            <a:ext cx="1226609" cy="205138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ttangolo 34">
            <a:extLst>
              <a:ext uri="{FF2B5EF4-FFF2-40B4-BE49-F238E27FC236}">
                <a16:creationId xmlns:a16="http://schemas.microsoft.com/office/drawing/2014/main" id="{DB93B09F-B971-6A42-7D96-898BB245AD14}"/>
              </a:ext>
            </a:extLst>
          </p:cNvPr>
          <p:cNvSpPr/>
          <p:nvPr/>
        </p:nvSpPr>
        <p:spPr>
          <a:xfrm>
            <a:off x="148615" y="1088265"/>
            <a:ext cx="7062803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000" u="sng" dirty="0"/>
              <a:t>Target</a:t>
            </a:r>
            <a:r>
              <a:rPr lang="en-GB" sz="2000" dirty="0"/>
              <a:t>: assess </a:t>
            </a:r>
            <a:r>
              <a:rPr lang="en-GB" sz="2000" b="1" dirty="0"/>
              <a:t>quench detection capability </a:t>
            </a:r>
            <a:r>
              <a:rPr lang="en-GB" sz="2000" dirty="0"/>
              <a:t>and implement </a:t>
            </a:r>
            <a:r>
              <a:rPr lang="en-GB" sz="2000" b="1" dirty="0"/>
              <a:t>FOS integration technology</a:t>
            </a:r>
          </a:p>
        </p:txBody>
      </p:sp>
    </p:spTree>
    <p:extLst>
      <p:ext uri="{BB962C8B-B14F-4D97-AF65-F5344CB8AC3E}">
        <p14:creationId xmlns:p14="http://schemas.microsoft.com/office/powerpoint/2010/main" val="304994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3756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6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42" grpId="0"/>
      <p:bldP spid="43" grpId="0" animBg="1"/>
      <p:bldP spid="7" grpId="0"/>
      <p:bldP spid="41" grpId="0"/>
      <p:bldP spid="20" grpId="0" animBg="1"/>
    </p:bldLst>
  </p:timing>
</p:sld>
</file>

<file path=ppt/theme/theme1.xml><?xml version="1.0" encoding="utf-8"?>
<a:theme xmlns:a="http://schemas.openxmlformats.org/drawingml/2006/main" name="ModelloTemplateENEAi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0" rIns="91440" b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ModelloTemplateENEAita.potx</Template>
  <TotalTime>97599</TotalTime>
  <Words>1429</Words>
  <Application>Microsoft Macintosh PowerPoint</Application>
  <PresentationFormat>Personalizzato</PresentationFormat>
  <Paragraphs>191</Paragraphs>
  <Slides>16</Slides>
  <Notes>13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ModelloTemplateENEAita</vt:lpstr>
      <vt:lpstr>Development status of the HTS SECAS conductor for a full-size test sample</vt:lpstr>
      <vt:lpstr>Introduction and Motivation</vt:lpstr>
      <vt:lpstr>Introduction and Motivation</vt:lpstr>
      <vt:lpstr>Initial qualification – BRAST (77K – s.f. tests)</vt:lpstr>
      <vt:lpstr>Initial qualification – BRAST (77K – s.f. tests) - bending</vt:lpstr>
      <vt:lpstr>Current distribution study in BRAST (77K – s.f. tests)</vt:lpstr>
      <vt:lpstr>Current distribution study in BRAST (77K – s.f. tests)</vt:lpstr>
      <vt:lpstr>Qualification – SECAS#2: 3 x 5 tapes BRAST (4 mm)</vt:lpstr>
      <vt:lpstr>Pre-qualification – DFOS quench detection</vt:lpstr>
      <vt:lpstr>SULTAN sample preparation: some key steps</vt:lpstr>
      <vt:lpstr>SECAS SULTAN sample</vt:lpstr>
      <vt:lpstr>Conclusive remarks</vt:lpstr>
      <vt:lpstr>Presentazione standard di PowerPoint</vt:lpstr>
      <vt:lpstr>Initial qualification – BRAST (77K – s.f. tests)</vt:lpstr>
      <vt:lpstr>Initial qualification – BRAST (77K – s.f. tests) - bending</vt:lpstr>
      <vt:lpstr>Initial qualification – BRAST (77K – s.f. tests) - bending</vt:lpstr>
    </vt:vector>
  </TitlesOfParts>
  <Company>ENEA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Serena Lucibello</dc:creator>
  <cp:lastModifiedBy>Luigi Muzzi</cp:lastModifiedBy>
  <cp:revision>2724</cp:revision>
  <cp:lastPrinted>2017-01-17T13:52:56Z</cp:lastPrinted>
  <dcterms:created xsi:type="dcterms:W3CDTF">2020-03-22T16:45:26Z</dcterms:created>
  <dcterms:modified xsi:type="dcterms:W3CDTF">2025-06-29T09:27:10Z</dcterms:modified>
</cp:coreProperties>
</file>