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7" r:id="rId2"/>
  </p:sldIdLst>
  <p:sldSz cx="51206400" cy="393192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98" autoAdjust="0"/>
    <p:restoredTop sz="94609" autoAdjust="0"/>
  </p:normalViewPr>
  <p:slideViewPr>
    <p:cSldViewPr snapToGrid="0">
      <p:cViewPr varScale="1">
        <p:scale>
          <a:sx n="30" d="100"/>
          <a:sy n="30" d="100"/>
        </p:scale>
        <p:origin x="2286" y="21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E713ED7C-8B84-42CC-8549-2B8A95D90B6B}" type="datetimeFigureOut">
              <a:rPr lang="en-US" smtClean="0"/>
              <a:t>6/26/2025</a:t>
            </a:fld>
            <a:endParaRPr lang="en-US"/>
          </a:p>
        </p:txBody>
      </p:sp>
      <p:sp>
        <p:nvSpPr>
          <p:cNvPr id="4" name="Slide Image Placeholder 3"/>
          <p:cNvSpPr>
            <a:spLocks noGrp="1" noRot="1" noChangeAspect="1"/>
          </p:cNvSpPr>
          <p:nvPr>
            <p:ph type="sldImg" idx="2"/>
          </p:nvPr>
        </p:nvSpPr>
        <p:spPr>
          <a:xfrm>
            <a:off x="1547813" y="1200150"/>
            <a:ext cx="42195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AFAAFB5D-7E0B-4AF2-B640-6F2DBCC0BFDF}" type="slidenum">
              <a:rPr lang="en-US" smtClean="0"/>
              <a:t>‹#›</a:t>
            </a:fld>
            <a:endParaRPr lang="en-US"/>
          </a:p>
        </p:txBody>
      </p:sp>
    </p:spTree>
    <p:extLst>
      <p:ext uri="{BB962C8B-B14F-4D97-AF65-F5344CB8AC3E}">
        <p14:creationId xmlns:p14="http://schemas.microsoft.com/office/powerpoint/2010/main" val="1642150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0" y="6434881"/>
            <a:ext cx="43525440" cy="13688907"/>
          </a:xfrm>
        </p:spPr>
        <p:txBody>
          <a:bodyPr anchor="b"/>
          <a:lstStyle>
            <a:lvl1pPr algn="ctr">
              <a:defRPr sz="33600"/>
            </a:lvl1pPr>
          </a:lstStyle>
          <a:p>
            <a:r>
              <a:rPr lang="en-US"/>
              <a:t>Click to edit Master title style</a:t>
            </a:r>
            <a:endParaRPr lang="en-US" dirty="0"/>
          </a:p>
        </p:txBody>
      </p:sp>
      <p:sp>
        <p:nvSpPr>
          <p:cNvPr id="3" name="Subtitle 2"/>
          <p:cNvSpPr>
            <a:spLocks noGrp="1"/>
          </p:cNvSpPr>
          <p:nvPr>
            <p:ph type="subTitle" idx="1"/>
          </p:nvPr>
        </p:nvSpPr>
        <p:spPr>
          <a:xfrm>
            <a:off x="6400800" y="20651685"/>
            <a:ext cx="38404800" cy="9493035"/>
          </a:xfrm>
        </p:spPr>
        <p:txBody>
          <a:bodyPr/>
          <a:lstStyle>
            <a:lvl1pPr marL="0" indent="0" algn="ctr">
              <a:buNone/>
              <a:defRPr sz="13440"/>
            </a:lvl1pPr>
            <a:lvl2pPr marL="2560320" indent="0" algn="ctr">
              <a:buNone/>
              <a:defRPr sz="11200"/>
            </a:lvl2pPr>
            <a:lvl3pPr marL="5120640" indent="0" algn="ctr">
              <a:buNone/>
              <a:defRPr sz="10080"/>
            </a:lvl3pPr>
            <a:lvl4pPr marL="7680960" indent="0" algn="ctr">
              <a:buNone/>
              <a:defRPr sz="8960"/>
            </a:lvl4pPr>
            <a:lvl5pPr marL="10241280" indent="0" algn="ctr">
              <a:buNone/>
              <a:defRPr sz="8960"/>
            </a:lvl5pPr>
            <a:lvl6pPr marL="12801600" indent="0" algn="ctr">
              <a:buNone/>
              <a:defRPr sz="8960"/>
            </a:lvl6pPr>
            <a:lvl7pPr marL="15361920" indent="0" algn="ctr">
              <a:buNone/>
              <a:defRPr sz="8960"/>
            </a:lvl7pPr>
            <a:lvl8pPr marL="17922240" indent="0" algn="ctr">
              <a:buNone/>
              <a:defRPr sz="8960"/>
            </a:lvl8pPr>
            <a:lvl9pPr marL="20482560" indent="0" algn="ctr">
              <a:buNone/>
              <a:defRPr sz="89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D6CE388-D30C-41EE-824F-6DD56F005D25}"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1875461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6CE388-D30C-41EE-824F-6DD56F005D25}"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878021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3" y="2093383"/>
            <a:ext cx="11041380" cy="3332120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3" y="2093383"/>
            <a:ext cx="32484060" cy="333212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6CE388-D30C-41EE-824F-6DD56F005D25}"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3880504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6CE388-D30C-41EE-824F-6DD56F005D25}"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1722496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3" y="9802507"/>
            <a:ext cx="44165520" cy="16355692"/>
          </a:xfrm>
        </p:spPr>
        <p:txBody>
          <a:bodyPr anchor="b"/>
          <a:lstStyle>
            <a:lvl1pPr>
              <a:defRPr sz="33600"/>
            </a:lvl1pPr>
          </a:lstStyle>
          <a:p>
            <a:r>
              <a:rPr lang="en-US"/>
              <a:t>Click to edit Master title style</a:t>
            </a:r>
            <a:endParaRPr lang="en-US" dirty="0"/>
          </a:p>
        </p:txBody>
      </p:sp>
      <p:sp>
        <p:nvSpPr>
          <p:cNvPr id="3" name="Text Placeholder 2"/>
          <p:cNvSpPr>
            <a:spLocks noGrp="1"/>
          </p:cNvSpPr>
          <p:nvPr>
            <p:ph type="body" idx="1"/>
          </p:nvPr>
        </p:nvSpPr>
        <p:spPr>
          <a:xfrm>
            <a:off x="3493773" y="26312930"/>
            <a:ext cx="44165520" cy="8601072"/>
          </a:xfrm>
        </p:spPr>
        <p:txBody>
          <a:bodyPr/>
          <a:lstStyle>
            <a:lvl1pPr marL="0" indent="0">
              <a:buNone/>
              <a:defRPr sz="13440">
                <a:solidFill>
                  <a:schemeClr val="tx1">
                    <a:tint val="82000"/>
                  </a:schemeClr>
                </a:solidFill>
              </a:defRPr>
            </a:lvl1pPr>
            <a:lvl2pPr marL="2560320" indent="0">
              <a:buNone/>
              <a:defRPr sz="11200">
                <a:solidFill>
                  <a:schemeClr val="tx1">
                    <a:tint val="82000"/>
                  </a:schemeClr>
                </a:solidFill>
              </a:defRPr>
            </a:lvl2pPr>
            <a:lvl3pPr marL="5120640" indent="0">
              <a:buNone/>
              <a:defRPr sz="10080">
                <a:solidFill>
                  <a:schemeClr val="tx1">
                    <a:tint val="82000"/>
                  </a:schemeClr>
                </a:solidFill>
              </a:defRPr>
            </a:lvl3pPr>
            <a:lvl4pPr marL="7680960" indent="0">
              <a:buNone/>
              <a:defRPr sz="8960">
                <a:solidFill>
                  <a:schemeClr val="tx1">
                    <a:tint val="82000"/>
                  </a:schemeClr>
                </a:solidFill>
              </a:defRPr>
            </a:lvl4pPr>
            <a:lvl5pPr marL="10241280" indent="0">
              <a:buNone/>
              <a:defRPr sz="8960">
                <a:solidFill>
                  <a:schemeClr val="tx1">
                    <a:tint val="82000"/>
                  </a:schemeClr>
                </a:solidFill>
              </a:defRPr>
            </a:lvl5pPr>
            <a:lvl6pPr marL="12801600" indent="0">
              <a:buNone/>
              <a:defRPr sz="8960">
                <a:solidFill>
                  <a:schemeClr val="tx1">
                    <a:tint val="82000"/>
                  </a:schemeClr>
                </a:solidFill>
              </a:defRPr>
            </a:lvl6pPr>
            <a:lvl7pPr marL="15361920" indent="0">
              <a:buNone/>
              <a:defRPr sz="8960">
                <a:solidFill>
                  <a:schemeClr val="tx1">
                    <a:tint val="82000"/>
                  </a:schemeClr>
                </a:solidFill>
              </a:defRPr>
            </a:lvl7pPr>
            <a:lvl8pPr marL="17922240" indent="0">
              <a:buNone/>
              <a:defRPr sz="8960">
                <a:solidFill>
                  <a:schemeClr val="tx1">
                    <a:tint val="82000"/>
                  </a:schemeClr>
                </a:solidFill>
              </a:defRPr>
            </a:lvl8pPr>
            <a:lvl9pPr marL="20482560" indent="0">
              <a:buNone/>
              <a:defRPr sz="89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6CE388-D30C-41EE-824F-6DD56F005D25}"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198403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10466917"/>
            <a:ext cx="21762720" cy="249476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10466917"/>
            <a:ext cx="21762720" cy="249476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6CE388-D30C-41EE-824F-6DD56F005D25}"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3446584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2093392"/>
            <a:ext cx="44165520" cy="759989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5" y="9638668"/>
            <a:ext cx="21662704" cy="4723762"/>
          </a:xfrm>
        </p:spPr>
        <p:txBody>
          <a:bodyPr anchor="b"/>
          <a:lstStyle>
            <a:lvl1pPr marL="0" indent="0">
              <a:buNone/>
              <a:defRPr sz="13440" b="1"/>
            </a:lvl1pPr>
            <a:lvl2pPr marL="2560320" indent="0">
              <a:buNone/>
              <a:defRPr sz="11200" b="1"/>
            </a:lvl2pPr>
            <a:lvl3pPr marL="5120640" indent="0">
              <a:buNone/>
              <a:defRPr sz="10080" b="1"/>
            </a:lvl3pPr>
            <a:lvl4pPr marL="7680960" indent="0">
              <a:buNone/>
              <a:defRPr sz="8960" b="1"/>
            </a:lvl4pPr>
            <a:lvl5pPr marL="10241280" indent="0">
              <a:buNone/>
              <a:defRPr sz="8960" b="1"/>
            </a:lvl5pPr>
            <a:lvl6pPr marL="12801600" indent="0">
              <a:buNone/>
              <a:defRPr sz="8960" b="1"/>
            </a:lvl6pPr>
            <a:lvl7pPr marL="15361920" indent="0">
              <a:buNone/>
              <a:defRPr sz="8960" b="1"/>
            </a:lvl7pPr>
            <a:lvl8pPr marL="17922240" indent="0">
              <a:buNone/>
              <a:defRPr sz="8960" b="1"/>
            </a:lvl8pPr>
            <a:lvl9pPr marL="20482560" indent="0">
              <a:buNone/>
              <a:defRPr sz="8960" b="1"/>
            </a:lvl9pPr>
          </a:lstStyle>
          <a:p>
            <a:pPr lvl="0"/>
            <a:r>
              <a:rPr lang="en-US"/>
              <a:t>Click to edit Master text styles</a:t>
            </a:r>
          </a:p>
        </p:txBody>
      </p:sp>
      <p:sp>
        <p:nvSpPr>
          <p:cNvPr id="4" name="Content Placeholder 3"/>
          <p:cNvSpPr>
            <a:spLocks noGrp="1"/>
          </p:cNvSpPr>
          <p:nvPr>
            <p:ph sz="half" idx="2"/>
          </p:nvPr>
        </p:nvSpPr>
        <p:spPr>
          <a:xfrm>
            <a:off x="3527115" y="14362430"/>
            <a:ext cx="21662704" cy="211249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3" y="9638668"/>
            <a:ext cx="21769390" cy="4723762"/>
          </a:xfrm>
        </p:spPr>
        <p:txBody>
          <a:bodyPr anchor="b"/>
          <a:lstStyle>
            <a:lvl1pPr marL="0" indent="0">
              <a:buNone/>
              <a:defRPr sz="13440" b="1"/>
            </a:lvl1pPr>
            <a:lvl2pPr marL="2560320" indent="0">
              <a:buNone/>
              <a:defRPr sz="11200" b="1"/>
            </a:lvl2pPr>
            <a:lvl3pPr marL="5120640" indent="0">
              <a:buNone/>
              <a:defRPr sz="10080" b="1"/>
            </a:lvl3pPr>
            <a:lvl4pPr marL="7680960" indent="0">
              <a:buNone/>
              <a:defRPr sz="8960" b="1"/>
            </a:lvl4pPr>
            <a:lvl5pPr marL="10241280" indent="0">
              <a:buNone/>
              <a:defRPr sz="8960" b="1"/>
            </a:lvl5pPr>
            <a:lvl6pPr marL="12801600" indent="0">
              <a:buNone/>
              <a:defRPr sz="8960" b="1"/>
            </a:lvl6pPr>
            <a:lvl7pPr marL="15361920" indent="0">
              <a:buNone/>
              <a:defRPr sz="8960" b="1"/>
            </a:lvl7pPr>
            <a:lvl8pPr marL="17922240" indent="0">
              <a:buNone/>
              <a:defRPr sz="8960" b="1"/>
            </a:lvl8pPr>
            <a:lvl9pPr marL="20482560" indent="0">
              <a:buNone/>
              <a:defRPr sz="8960" b="1"/>
            </a:lvl9pPr>
          </a:lstStyle>
          <a:p>
            <a:pPr lvl="0"/>
            <a:r>
              <a:rPr lang="en-US"/>
              <a:t>Click to edit Master text styles</a:t>
            </a:r>
          </a:p>
        </p:txBody>
      </p:sp>
      <p:sp>
        <p:nvSpPr>
          <p:cNvPr id="6" name="Content Placeholder 5"/>
          <p:cNvSpPr>
            <a:spLocks noGrp="1"/>
          </p:cNvSpPr>
          <p:nvPr>
            <p:ph sz="quarter" idx="4"/>
          </p:nvPr>
        </p:nvSpPr>
        <p:spPr>
          <a:xfrm>
            <a:off x="25923243" y="14362430"/>
            <a:ext cx="21769390" cy="211249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6CE388-D30C-41EE-824F-6DD56F005D25}" type="datetimeFigureOut">
              <a:rPr lang="en-US" smtClean="0"/>
              <a:t>6/26/2025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3265756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6CE388-D30C-41EE-824F-6DD56F005D25}" type="datetimeFigureOut">
              <a:rPr lang="en-US" smtClean="0"/>
              <a:t>6/26/2025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1752272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6CE388-D30C-41EE-824F-6DD56F005D25}" type="datetimeFigureOut">
              <a:rPr lang="en-US" smtClean="0"/>
              <a:t>6/26/2025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205255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0" y="2621280"/>
            <a:ext cx="16515397" cy="9174480"/>
          </a:xfrm>
        </p:spPr>
        <p:txBody>
          <a:bodyPr anchor="b"/>
          <a:lstStyle>
            <a:lvl1pPr>
              <a:defRPr sz="17920"/>
            </a:lvl1pPr>
          </a:lstStyle>
          <a:p>
            <a:r>
              <a:rPr lang="en-US"/>
              <a:t>Click to edit Master title style</a:t>
            </a:r>
            <a:endParaRPr lang="en-US" dirty="0"/>
          </a:p>
        </p:txBody>
      </p:sp>
      <p:sp>
        <p:nvSpPr>
          <p:cNvPr id="3" name="Content Placeholder 2"/>
          <p:cNvSpPr>
            <a:spLocks noGrp="1"/>
          </p:cNvSpPr>
          <p:nvPr>
            <p:ph idx="1"/>
          </p:nvPr>
        </p:nvSpPr>
        <p:spPr>
          <a:xfrm>
            <a:off x="21769390" y="5661245"/>
            <a:ext cx="25923240" cy="27942117"/>
          </a:xfrm>
        </p:spPr>
        <p:txBody>
          <a:bodyPr/>
          <a:lstStyle>
            <a:lvl1pPr>
              <a:defRPr sz="17920"/>
            </a:lvl1pPr>
            <a:lvl2pPr>
              <a:defRPr sz="15680"/>
            </a:lvl2pPr>
            <a:lvl3pPr>
              <a:defRPr sz="13440"/>
            </a:lvl3pPr>
            <a:lvl4pPr>
              <a:defRPr sz="11200"/>
            </a:lvl4pPr>
            <a:lvl5pPr>
              <a:defRPr sz="11200"/>
            </a:lvl5pPr>
            <a:lvl6pPr>
              <a:defRPr sz="11200"/>
            </a:lvl6pPr>
            <a:lvl7pPr>
              <a:defRPr sz="11200"/>
            </a:lvl7pPr>
            <a:lvl8pPr>
              <a:defRPr sz="11200"/>
            </a:lvl8pPr>
            <a:lvl9pPr>
              <a:defRPr sz="1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0" y="11795760"/>
            <a:ext cx="16515397" cy="21853105"/>
          </a:xfrm>
        </p:spPr>
        <p:txBody>
          <a:bodyPr/>
          <a:lstStyle>
            <a:lvl1pPr marL="0" indent="0">
              <a:buNone/>
              <a:defRPr sz="8960"/>
            </a:lvl1pPr>
            <a:lvl2pPr marL="2560320" indent="0">
              <a:buNone/>
              <a:defRPr sz="7840"/>
            </a:lvl2pPr>
            <a:lvl3pPr marL="5120640" indent="0">
              <a:buNone/>
              <a:defRPr sz="6720"/>
            </a:lvl3pPr>
            <a:lvl4pPr marL="7680960" indent="0">
              <a:buNone/>
              <a:defRPr sz="5600"/>
            </a:lvl4pPr>
            <a:lvl5pPr marL="10241280" indent="0">
              <a:buNone/>
              <a:defRPr sz="5600"/>
            </a:lvl5pPr>
            <a:lvl6pPr marL="12801600" indent="0">
              <a:buNone/>
              <a:defRPr sz="5600"/>
            </a:lvl6pPr>
            <a:lvl7pPr marL="15361920" indent="0">
              <a:buNone/>
              <a:defRPr sz="5600"/>
            </a:lvl7pPr>
            <a:lvl8pPr marL="17922240" indent="0">
              <a:buNone/>
              <a:defRPr sz="5600"/>
            </a:lvl8pPr>
            <a:lvl9pPr marL="20482560" indent="0">
              <a:buNone/>
              <a:defRPr sz="5600"/>
            </a:lvl9pPr>
          </a:lstStyle>
          <a:p>
            <a:pPr lvl="0"/>
            <a:r>
              <a:rPr lang="en-US"/>
              <a:t>Click to edit Master text styles</a:t>
            </a:r>
          </a:p>
        </p:txBody>
      </p:sp>
      <p:sp>
        <p:nvSpPr>
          <p:cNvPr id="5" name="Date Placeholder 4"/>
          <p:cNvSpPr>
            <a:spLocks noGrp="1"/>
          </p:cNvSpPr>
          <p:nvPr>
            <p:ph type="dt" sz="half" idx="10"/>
          </p:nvPr>
        </p:nvSpPr>
        <p:spPr/>
        <p:txBody>
          <a:bodyPr/>
          <a:lstStyle/>
          <a:p>
            <a:fld id="{6D6CE388-D30C-41EE-824F-6DD56F005D25}"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679699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0" y="2621280"/>
            <a:ext cx="16515397" cy="9174480"/>
          </a:xfrm>
        </p:spPr>
        <p:txBody>
          <a:bodyPr anchor="b"/>
          <a:lstStyle>
            <a:lvl1pPr>
              <a:defRPr sz="179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5661245"/>
            <a:ext cx="25923240" cy="27942117"/>
          </a:xfrm>
        </p:spPr>
        <p:txBody>
          <a:bodyPr anchor="t"/>
          <a:lstStyle>
            <a:lvl1pPr marL="0" indent="0">
              <a:buNone/>
              <a:defRPr sz="17920"/>
            </a:lvl1pPr>
            <a:lvl2pPr marL="2560320" indent="0">
              <a:buNone/>
              <a:defRPr sz="15680"/>
            </a:lvl2pPr>
            <a:lvl3pPr marL="5120640" indent="0">
              <a:buNone/>
              <a:defRPr sz="13440"/>
            </a:lvl3pPr>
            <a:lvl4pPr marL="7680960" indent="0">
              <a:buNone/>
              <a:defRPr sz="11200"/>
            </a:lvl4pPr>
            <a:lvl5pPr marL="10241280" indent="0">
              <a:buNone/>
              <a:defRPr sz="11200"/>
            </a:lvl5pPr>
            <a:lvl6pPr marL="12801600" indent="0">
              <a:buNone/>
              <a:defRPr sz="11200"/>
            </a:lvl6pPr>
            <a:lvl7pPr marL="15361920" indent="0">
              <a:buNone/>
              <a:defRPr sz="11200"/>
            </a:lvl7pPr>
            <a:lvl8pPr marL="17922240" indent="0">
              <a:buNone/>
              <a:defRPr sz="11200"/>
            </a:lvl8pPr>
            <a:lvl9pPr marL="20482560" indent="0">
              <a:buNone/>
              <a:defRPr sz="11200"/>
            </a:lvl9pPr>
          </a:lstStyle>
          <a:p>
            <a:r>
              <a:rPr lang="en-US"/>
              <a:t>Click icon to add picture</a:t>
            </a:r>
            <a:endParaRPr lang="en-US" dirty="0"/>
          </a:p>
        </p:txBody>
      </p:sp>
      <p:sp>
        <p:nvSpPr>
          <p:cNvPr id="4" name="Text Placeholder 3"/>
          <p:cNvSpPr>
            <a:spLocks noGrp="1"/>
          </p:cNvSpPr>
          <p:nvPr>
            <p:ph type="body" sz="half" idx="2"/>
          </p:nvPr>
        </p:nvSpPr>
        <p:spPr>
          <a:xfrm>
            <a:off x="3527110" y="11795760"/>
            <a:ext cx="16515397" cy="21853105"/>
          </a:xfrm>
        </p:spPr>
        <p:txBody>
          <a:bodyPr/>
          <a:lstStyle>
            <a:lvl1pPr marL="0" indent="0">
              <a:buNone/>
              <a:defRPr sz="8960"/>
            </a:lvl1pPr>
            <a:lvl2pPr marL="2560320" indent="0">
              <a:buNone/>
              <a:defRPr sz="7840"/>
            </a:lvl2pPr>
            <a:lvl3pPr marL="5120640" indent="0">
              <a:buNone/>
              <a:defRPr sz="6720"/>
            </a:lvl3pPr>
            <a:lvl4pPr marL="7680960" indent="0">
              <a:buNone/>
              <a:defRPr sz="5600"/>
            </a:lvl4pPr>
            <a:lvl5pPr marL="10241280" indent="0">
              <a:buNone/>
              <a:defRPr sz="5600"/>
            </a:lvl5pPr>
            <a:lvl6pPr marL="12801600" indent="0">
              <a:buNone/>
              <a:defRPr sz="5600"/>
            </a:lvl6pPr>
            <a:lvl7pPr marL="15361920" indent="0">
              <a:buNone/>
              <a:defRPr sz="5600"/>
            </a:lvl7pPr>
            <a:lvl8pPr marL="17922240" indent="0">
              <a:buNone/>
              <a:defRPr sz="5600"/>
            </a:lvl8pPr>
            <a:lvl9pPr marL="20482560" indent="0">
              <a:buNone/>
              <a:defRPr sz="5600"/>
            </a:lvl9pPr>
          </a:lstStyle>
          <a:p>
            <a:pPr lvl="0"/>
            <a:r>
              <a:rPr lang="en-US"/>
              <a:t>Click to edit Master text styles</a:t>
            </a:r>
          </a:p>
        </p:txBody>
      </p:sp>
      <p:sp>
        <p:nvSpPr>
          <p:cNvPr id="5" name="Date Placeholder 4"/>
          <p:cNvSpPr>
            <a:spLocks noGrp="1"/>
          </p:cNvSpPr>
          <p:nvPr>
            <p:ph type="dt" sz="half" idx="10"/>
          </p:nvPr>
        </p:nvSpPr>
        <p:spPr/>
        <p:txBody>
          <a:bodyPr/>
          <a:lstStyle/>
          <a:p>
            <a:fld id="{6D6CE388-D30C-41EE-824F-6DD56F005D25}"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48A40-7237-4036-87A7-4BE53AF7C750}" type="slidenum">
              <a:rPr lang="en-US" smtClean="0"/>
              <a:t>‹#›</a:t>
            </a:fld>
            <a:endParaRPr lang="en-US"/>
          </a:p>
        </p:txBody>
      </p:sp>
    </p:spTree>
    <p:extLst>
      <p:ext uri="{BB962C8B-B14F-4D97-AF65-F5344CB8AC3E}">
        <p14:creationId xmlns:p14="http://schemas.microsoft.com/office/powerpoint/2010/main" val="589992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2093392"/>
            <a:ext cx="44165520" cy="759989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10466917"/>
            <a:ext cx="44165520" cy="2494767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520440" y="36443082"/>
            <a:ext cx="11521440" cy="2093383"/>
          </a:xfrm>
          <a:prstGeom prst="rect">
            <a:avLst/>
          </a:prstGeom>
        </p:spPr>
        <p:txBody>
          <a:bodyPr vert="horz" lIns="91440" tIns="45720" rIns="91440" bIns="45720" rtlCol="0" anchor="ctr"/>
          <a:lstStyle>
            <a:lvl1pPr algn="l">
              <a:defRPr sz="6720">
                <a:solidFill>
                  <a:schemeClr val="tx1">
                    <a:tint val="82000"/>
                  </a:schemeClr>
                </a:solidFill>
              </a:defRPr>
            </a:lvl1pPr>
          </a:lstStyle>
          <a:p>
            <a:fld id="{C764DE79-268F-4C1A-8933-263129D2AF90}" type="datetimeFigureOut">
              <a:rPr lang="en-US" smtClean="0"/>
              <a:t>6/26/2025</a:t>
            </a:fld>
            <a:endParaRPr lang="en-US" dirty="0"/>
          </a:p>
        </p:txBody>
      </p:sp>
      <p:sp>
        <p:nvSpPr>
          <p:cNvPr id="5" name="Footer Placeholder 4"/>
          <p:cNvSpPr>
            <a:spLocks noGrp="1"/>
          </p:cNvSpPr>
          <p:nvPr>
            <p:ph type="ftr" sz="quarter" idx="3"/>
          </p:nvPr>
        </p:nvSpPr>
        <p:spPr>
          <a:xfrm>
            <a:off x="16962120" y="36443082"/>
            <a:ext cx="17282160" cy="2093383"/>
          </a:xfrm>
          <a:prstGeom prst="rect">
            <a:avLst/>
          </a:prstGeom>
        </p:spPr>
        <p:txBody>
          <a:bodyPr vert="horz" lIns="91440" tIns="45720" rIns="91440" bIns="45720" rtlCol="0" anchor="ctr"/>
          <a:lstStyle>
            <a:lvl1pPr algn="ctr">
              <a:defRPr sz="6720">
                <a:solidFill>
                  <a:schemeClr val="tx1">
                    <a:tint val="82000"/>
                  </a:schemeClr>
                </a:solidFill>
              </a:defRPr>
            </a:lvl1pPr>
          </a:lstStyle>
          <a:p>
            <a:endParaRPr lang="en-US" dirty="0"/>
          </a:p>
        </p:txBody>
      </p:sp>
      <p:sp>
        <p:nvSpPr>
          <p:cNvPr id="6" name="Slide Number Placeholder 5"/>
          <p:cNvSpPr>
            <a:spLocks noGrp="1"/>
          </p:cNvSpPr>
          <p:nvPr>
            <p:ph type="sldNum" sz="quarter" idx="4"/>
          </p:nvPr>
        </p:nvSpPr>
        <p:spPr>
          <a:xfrm>
            <a:off x="36164520" y="36443082"/>
            <a:ext cx="11521440" cy="2093383"/>
          </a:xfrm>
          <a:prstGeom prst="rect">
            <a:avLst/>
          </a:prstGeom>
        </p:spPr>
        <p:txBody>
          <a:bodyPr vert="horz" lIns="91440" tIns="45720" rIns="91440" bIns="45720" rtlCol="0" anchor="ctr"/>
          <a:lstStyle>
            <a:lvl1pPr algn="r">
              <a:defRPr sz="6720">
                <a:solidFill>
                  <a:schemeClr val="tx1">
                    <a:tint val="82000"/>
                  </a:schemeClr>
                </a:solidFill>
              </a:defRPr>
            </a:lvl1pPr>
          </a:lstStyle>
          <a:p>
            <a:fld id="{48F63A3B-78C7-47BE-AE5E-E10140E04643}" type="slidenum">
              <a:rPr lang="en-US" smtClean="0"/>
              <a:t>‹#›</a:t>
            </a:fld>
            <a:endParaRPr lang="en-US" dirty="0"/>
          </a:p>
        </p:txBody>
      </p:sp>
      <p:sp>
        <p:nvSpPr>
          <p:cNvPr id="8" name="Text Box 27">
            <a:extLst>
              <a:ext uri="{FF2B5EF4-FFF2-40B4-BE49-F238E27FC236}">
                <a16:creationId xmlns:a16="http://schemas.microsoft.com/office/drawing/2014/main" id="{8E24765F-4996-2412-EE16-C5EB81DD37A7}"/>
              </a:ext>
            </a:extLst>
          </p:cNvPr>
          <p:cNvSpPr txBox="1">
            <a:spLocks noChangeArrowheads="1"/>
          </p:cNvSpPr>
          <p:nvPr userDrawn="1"/>
        </p:nvSpPr>
        <p:spPr bwMode="auto">
          <a:xfrm>
            <a:off x="233342" y="1251825"/>
            <a:ext cx="5389202" cy="143158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30635" tIns="215318" rIns="430635" bIns="215318">
            <a:spAutoFit/>
          </a:bodyPr>
          <a:lstStyle>
            <a:lvl1pPr defTabSz="4806950">
              <a:spcBef>
                <a:spcPct val="0"/>
              </a:spcBef>
              <a:defRPr sz="2400">
                <a:solidFill>
                  <a:schemeClr val="tx1"/>
                </a:solidFill>
                <a:latin typeface="Times New Roman" panose="02020603050405020304" pitchFamily="18" charset="0"/>
              </a:defRPr>
            </a:lvl1pPr>
            <a:lvl2pPr marL="2403475" defTabSz="4806950">
              <a:spcBef>
                <a:spcPct val="0"/>
              </a:spcBef>
              <a:defRPr sz="2400">
                <a:solidFill>
                  <a:schemeClr val="tx1"/>
                </a:solidFill>
                <a:latin typeface="Times New Roman" panose="02020603050405020304" pitchFamily="18" charset="0"/>
              </a:defRPr>
            </a:lvl2pPr>
            <a:lvl3pPr marL="4806950" defTabSz="4806950">
              <a:spcBef>
                <a:spcPct val="0"/>
              </a:spcBef>
              <a:defRPr sz="2400">
                <a:solidFill>
                  <a:schemeClr val="tx1"/>
                </a:solidFill>
                <a:latin typeface="Times New Roman" panose="02020603050405020304" pitchFamily="18" charset="0"/>
              </a:defRPr>
            </a:lvl3pPr>
            <a:lvl4pPr marL="7210425" defTabSz="4806950">
              <a:spcBef>
                <a:spcPct val="0"/>
              </a:spcBef>
              <a:defRPr sz="2400">
                <a:solidFill>
                  <a:schemeClr val="tx1"/>
                </a:solidFill>
                <a:latin typeface="Times New Roman" panose="02020603050405020304" pitchFamily="18" charset="0"/>
              </a:defRPr>
            </a:lvl4pPr>
            <a:lvl5pPr marL="9613900" defTabSz="4806950">
              <a:spcBef>
                <a:spcPct val="0"/>
              </a:spcBef>
              <a:defRPr sz="2400">
                <a:solidFill>
                  <a:schemeClr val="tx1"/>
                </a:solidFill>
                <a:latin typeface="Times New Roman" panose="02020603050405020304" pitchFamily="18" charset="0"/>
              </a:defRPr>
            </a:lvl5pPr>
            <a:lvl6pPr marL="10071100" defTabSz="4806950" eaLnBrk="0" fontAlgn="base" hangingPunct="0">
              <a:spcBef>
                <a:spcPct val="0"/>
              </a:spcBef>
              <a:spcAft>
                <a:spcPct val="0"/>
              </a:spcAft>
              <a:defRPr sz="2400">
                <a:solidFill>
                  <a:schemeClr val="tx1"/>
                </a:solidFill>
                <a:latin typeface="Times New Roman" panose="02020603050405020304" pitchFamily="18" charset="0"/>
              </a:defRPr>
            </a:lvl6pPr>
            <a:lvl7pPr marL="10528300" defTabSz="4806950" eaLnBrk="0" fontAlgn="base" hangingPunct="0">
              <a:spcBef>
                <a:spcPct val="0"/>
              </a:spcBef>
              <a:spcAft>
                <a:spcPct val="0"/>
              </a:spcAft>
              <a:defRPr sz="2400">
                <a:solidFill>
                  <a:schemeClr val="tx1"/>
                </a:solidFill>
                <a:latin typeface="Times New Roman" panose="02020603050405020304" pitchFamily="18" charset="0"/>
              </a:defRPr>
            </a:lvl7pPr>
            <a:lvl8pPr marL="10985500" defTabSz="4806950" eaLnBrk="0" fontAlgn="base" hangingPunct="0">
              <a:spcBef>
                <a:spcPct val="0"/>
              </a:spcBef>
              <a:spcAft>
                <a:spcPct val="0"/>
              </a:spcAft>
              <a:defRPr sz="2400">
                <a:solidFill>
                  <a:schemeClr val="tx1"/>
                </a:solidFill>
                <a:latin typeface="Times New Roman" panose="02020603050405020304" pitchFamily="18" charset="0"/>
              </a:defRPr>
            </a:lvl8pPr>
            <a:lvl9pPr marL="11442700" defTabSz="480695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4306156" eaLnBrk="0" fontAlgn="base" latinLnBrk="0" hangingPunct="0">
              <a:lnSpc>
                <a:spcPct val="70000"/>
              </a:lnSpc>
              <a:spcBef>
                <a:spcPct val="20000"/>
              </a:spcBef>
              <a:spcAft>
                <a:spcPct val="0"/>
              </a:spcAft>
              <a:buClrTx/>
              <a:buSzTx/>
              <a:buFontTx/>
              <a:buNone/>
              <a:tabLst/>
              <a:defRPr/>
            </a:pPr>
            <a:r>
              <a:rPr kumimoji="0" lang="en-US" altLang="en-US" sz="4000" b="1" i="0" u="none" strike="noStrike" kern="0" cap="none" spc="0" normalizeH="0" baseline="0" noProof="0" dirty="0">
                <a:ln>
                  <a:noFill/>
                </a:ln>
                <a:solidFill>
                  <a:srgbClr val="CC0000"/>
                </a:solidFill>
                <a:effectLst/>
                <a:uLnTx/>
                <a:uFillTx/>
                <a:latin typeface="Arial" panose="020B0604020202020204" pitchFamily="34" charset="0"/>
              </a:rPr>
              <a:t>Superconducting </a:t>
            </a:r>
          </a:p>
          <a:p>
            <a:pPr marL="0" marR="0" lvl="0" indent="0" defTabSz="4306156" eaLnBrk="0" fontAlgn="base" latinLnBrk="0" hangingPunct="0">
              <a:lnSpc>
                <a:spcPct val="70000"/>
              </a:lnSpc>
              <a:spcBef>
                <a:spcPct val="20000"/>
              </a:spcBef>
              <a:spcAft>
                <a:spcPct val="0"/>
              </a:spcAft>
              <a:buClrTx/>
              <a:buSzTx/>
              <a:buFontTx/>
              <a:buNone/>
              <a:tabLst/>
              <a:defRPr/>
            </a:pPr>
            <a:r>
              <a:rPr kumimoji="0" lang="en-US" altLang="en-US" sz="4000" b="1" i="0" u="none" strike="noStrike" kern="0" cap="none" spc="0" normalizeH="0" baseline="0" noProof="0" dirty="0">
                <a:ln>
                  <a:noFill/>
                </a:ln>
                <a:solidFill>
                  <a:srgbClr val="808080"/>
                </a:solidFill>
                <a:effectLst/>
                <a:uLnTx/>
                <a:uFillTx/>
                <a:latin typeface="Arial" panose="020B0604020202020204" pitchFamily="34" charset="0"/>
              </a:rPr>
              <a:t>Magnet Division</a:t>
            </a:r>
            <a:endParaRPr kumimoji="0" lang="en-US" altLang="en-US" sz="4000" b="1" i="0" u="none" strike="noStrike" kern="0" cap="none" spc="0" normalizeH="0" baseline="0" noProof="0" dirty="0">
              <a:ln>
                <a:noFill/>
              </a:ln>
              <a:solidFill>
                <a:srgbClr val="CC0000"/>
              </a:solidFill>
              <a:effectLst/>
              <a:uLnTx/>
              <a:uFillTx/>
              <a:latin typeface="Times New Roman" panose="02020603050405020304" pitchFamily="18" charset="0"/>
            </a:endParaRPr>
          </a:p>
        </p:txBody>
      </p:sp>
      <p:sp>
        <p:nvSpPr>
          <p:cNvPr id="9" name="Line 25">
            <a:extLst>
              <a:ext uri="{FF2B5EF4-FFF2-40B4-BE49-F238E27FC236}">
                <a16:creationId xmlns:a16="http://schemas.microsoft.com/office/drawing/2014/main" id="{8603D860-AFCD-DA11-7BE9-51488E57CBE6}"/>
              </a:ext>
            </a:extLst>
          </p:cNvPr>
          <p:cNvSpPr>
            <a:spLocks noChangeShapeType="1"/>
          </p:cNvSpPr>
          <p:nvPr userDrawn="1"/>
        </p:nvSpPr>
        <p:spPr bwMode="auto">
          <a:xfrm flipV="1">
            <a:off x="4705435" y="2264164"/>
            <a:ext cx="45994320" cy="9955"/>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pic>
        <p:nvPicPr>
          <p:cNvPr id="10" name="Picture 9" descr="A picture containing background pattern&#10;&#10;AI-generated content may be incorrect.">
            <a:extLst>
              <a:ext uri="{FF2B5EF4-FFF2-40B4-BE49-F238E27FC236}">
                <a16:creationId xmlns:a16="http://schemas.microsoft.com/office/drawing/2014/main" id="{5B22D528-616E-E228-25E5-FBBD6D6D003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3092136" y="70519"/>
            <a:ext cx="7802880" cy="1911350"/>
          </a:xfrm>
          <a:prstGeom prst="rect">
            <a:avLst/>
          </a:prstGeom>
        </p:spPr>
      </p:pic>
      <p:pic>
        <p:nvPicPr>
          <p:cNvPr id="12" name="Picture 11">
            <a:extLst>
              <a:ext uri="{FF2B5EF4-FFF2-40B4-BE49-F238E27FC236}">
                <a16:creationId xmlns:a16="http://schemas.microsoft.com/office/drawing/2014/main" id="{5087F473-E0A6-59A4-E33D-D9A31F161EB2}"/>
              </a:ext>
            </a:extLst>
          </p:cNvPr>
          <p:cNvPicPr>
            <a:picLocks noChangeAspect="1"/>
          </p:cNvPicPr>
          <p:nvPr userDrawn="1"/>
        </p:nvPicPr>
        <p:blipFill>
          <a:blip r:embed="rId14"/>
          <a:stretch>
            <a:fillRect/>
          </a:stretch>
        </p:blipFill>
        <p:spPr>
          <a:xfrm>
            <a:off x="311384" y="70519"/>
            <a:ext cx="4705434" cy="1264544"/>
          </a:xfrm>
          <a:prstGeom prst="rect">
            <a:avLst/>
          </a:prstGeom>
        </p:spPr>
      </p:pic>
    </p:spTree>
    <p:extLst>
      <p:ext uri="{BB962C8B-B14F-4D97-AF65-F5344CB8AC3E}">
        <p14:creationId xmlns:p14="http://schemas.microsoft.com/office/powerpoint/2010/main" val="40619355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20640" rtl="0" eaLnBrk="1" latinLnBrk="0" hangingPunct="1">
        <a:lnSpc>
          <a:spcPct val="90000"/>
        </a:lnSpc>
        <a:spcBef>
          <a:spcPct val="0"/>
        </a:spcBef>
        <a:buNone/>
        <a:defRPr sz="24640" kern="1200">
          <a:solidFill>
            <a:schemeClr val="tx1"/>
          </a:solidFill>
          <a:latin typeface="+mj-lt"/>
          <a:ea typeface="+mj-ea"/>
          <a:cs typeface="+mj-cs"/>
        </a:defRPr>
      </a:lvl1pPr>
    </p:titleStyle>
    <p:bodyStyle>
      <a:lvl1pPr marL="1280160" indent="-1280160" algn="l" defTabSz="5120640" rtl="0" eaLnBrk="1" latinLnBrk="0" hangingPunct="1">
        <a:lnSpc>
          <a:spcPct val="90000"/>
        </a:lnSpc>
        <a:spcBef>
          <a:spcPts val="5600"/>
        </a:spcBef>
        <a:buFont typeface="Arial" panose="020B0604020202020204" pitchFamily="34" charset="0"/>
        <a:buChar char="•"/>
        <a:defRPr sz="15680" kern="1200">
          <a:solidFill>
            <a:schemeClr val="tx1"/>
          </a:solidFill>
          <a:latin typeface="+mn-lt"/>
          <a:ea typeface="+mn-ea"/>
          <a:cs typeface="+mn-cs"/>
        </a:defRPr>
      </a:lvl1pPr>
      <a:lvl2pPr marL="3840480" indent="-1280160" algn="l" defTabSz="5120640" rtl="0" eaLnBrk="1" latinLnBrk="0" hangingPunct="1">
        <a:lnSpc>
          <a:spcPct val="90000"/>
        </a:lnSpc>
        <a:spcBef>
          <a:spcPts val="2800"/>
        </a:spcBef>
        <a:buFont typeface="Arial" panose="020B0604020202020204" pitchFamily="34" charset="0"/>
        <a:buChar char="•"/>
        <a:defRPr sz="13440" kern="1200">
          <a:solidFill>
            <a:schemeClr val="tx1"/>
          </a:solidFill>
          <a:latin typeface="+mn-lt"/>
          <a:ea typeface="+mn-ea"/>
          <a:cs typeface="+mn-cs"/>
        </a:defRPr>
      </a:lvl2pPr>
      <a:lvl3pPr marL="6400800" indent="-1280160" algn="l" defTabSz="5120640" rtl="0" eaLnBrk="1" latinLnBrk="0" hangingPunct="1">
        <a:lnSpc>
          <a:spcPct val="90000"/>
        </a:lnSpc>
        <a:spcBef>
          <a:spcPts val="2800"/>
        </a:spcBef>
        <a:buFont typeface="Arial" panose="020B0604020202020204" pitchFamily="34" charset="0"/>
        <a:buChar char="•"/>
        <a:defRPr sz="11200" kern="1200">
          <a:solidFill>
            <a:schemeClr val="tx1"/>
          </a:solidFill>
          <a:latin typeface="+mn-lt"/>
          <a:ea typeface="+mn-ea"/>
          <a:cs typeface="+mn-cs"/>
        </a:defRPr>
      </a:lvl3pPr>
      <a:lvl4pPr marL="896112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4pPr>
      <a:lvl5pPr marL="1152144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5pPr>
      <a:lvl6pPr marL="1408176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6pPr>
      <a:lvl7pPr marL="1664208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7pPr>
      <a:lvl8pPr marL="1920240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8pPr>
      <a:lvl9pPr marL="2176272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9pPr>
    </p:bodyStyle>
    <p:otherStyle>
      <a:defPPr>
        <a:defRPr lang="en-US"/>
      </a:defPPr>
      <a:lvl1pPr marL="0" algn="l" defTabSz="5120640" rtl="0" eaLnBrk="1" latinLnBrk="0" hangingPunct="1">
        <a:defRPr sz="10080" kern="1200">
          <a:solidFill>
            <a:schemeClr val="tx1"/>
          </a:solidFill>
          <a:latin typeface="+mn-lt"/>
          <a:ea typeface="+mn-ea"/>
          <a:cs typeface="+mn-cs"/>
        </a:defRPr>
      </a:lvl1pPr>
      <a:lvl2pPr marL="2560320" algn="l" defTabSz="5120640" rtl="0" eaLnBrk="1" latinLnBrk="0" hangingPunct="1">
        <a:defRPr sz="10080" kern="1200">
          <a:solidFill>
            <a:schemeClr val="tx1"/>
          </a:solidFill>
          <a:latin typeface="+mn-lt"/>
          <a:ea typeface="+mn-ea"/>
          <a:cs typeface="+mn-cs"/>
        </a:defRPr>
      </a:lvl2pPr>
      <a:lvl3pPr marL="5120640" algn="l" defTabSz="5120640" rtl="0" eaLnBrk="1" latinLnBrk="0" hangingPunct="1">
        <a:defRPr sz="10080" kern="1200">
          <a:solidFill>
            <a:schemeClr val="tx1"/>
          </a:solidFill>
          <a:latin typeface="+mn-lt"/>
          <a:ea typeface="+mn-ea"/>
          <a:cs typeface="+mn-cs"/>
        </a:defRPr>
      </a:lvl3pPr>
      <a:lvl4pPr marL="7680960" algn="l" defTabSz="5120640" rtl="0" eaLnBrk="1" latinLnBrk="0" hangingPunct="1">
        <a:defRPr sz="10080" kern="1200">
          <a:solidFill>
            <a:schemeClr val="tx1"/>
          </a:solidFill>
          <a:latin typeface="+mn-lt"/>
          <a:ea typeface="+mn-ea"/>
          <a:cs typeface="+mn-cs"/>
        </a:defRPr>
      </a:lvl4pPr>
      <a:lvl5pPr marL="10241280" algn="l" defTabSz="5120640" rtl="0" eaLnBrk="1" latinLnBrk="0" hangingPunct="1">
        <a:defRPr sz="10080" kern="1200">
          <a:solidFill>
            <a:schemeClr val="tx1"/>
          </a:solidFill>
          <a:latin typeface="+mn-lt"/>
          <a:ea typeface="+mn-ea"/>
          <a:cs typeface="+mn-cs"/>
        </a:defRPr>
      </a:lvl5pPr>
      <a:lvl6pPr marL="12801600" algn="l" defTabSz="5120640" rtl="0" eaLnBrk="1" latinLnBrk="0" hangingPunct="1">
        <a:defRPr sz="10080" kern="1200">
          <a:solidFill>
            <a:schemeClr val="tx1"/>
          </a:solidFill>
          <a:latin typeface="+mn-lt"/>
          <a:ea typeface="+mn-ea"/>
          <a:cs typeface="+mn-cs"/>
        </a:defRPr>
      </a:lvl6pPr>
      <a:lvl7pPr marL="15361920" algn="l" defTabSz="5120640" rtl="0" eaLnBrk="1" latinLnBrk="0" hangingPunct="1">
        <a:defRPr sz="10080" kern="1200">
          <a:solidFill>
            <a:schemeClr val="tx1"/>
          </a:solidFill>
          <a:latin typeface="+mn-lt"/>
          <a:ea typeface="+mn-ea"/>
          <a:cs typeface="+mn-cs"/>
        </a:defRPr>
      </a:lvl7pPr>
      <a:lvl8pPr marL="17922240" algn="l" defTabSz="5120640" rtl="0" eaLnBrk="1" latinLnBrk="0" hangingPunct="1">
        <a:defRPr sz="10080" kern="1200">
          <a:solidFill>
            <a:schemeClr val="tx1"/>
          </a:solidFill>
          <a:latin typeface="+mn-lt"/>
          <a:ea typeface="+mn-ea"/>
          <a:cs typeface="+mn-cs"/>
        </a:defRPr>
      </a:lvl8pPr>
      <a:lvl9pPr marL="20482560" algn="l" defTabSz="5120640" rtl="0" eaLnBrk="1" latinLnBrk="0" hangingPunct="1">
        <a:defRPr sz="10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D5DD888-D7C3-158E-1314-DA11C080872B}"/>
              </a:ext>
            </a:extLst>
          </p:cNvPr>
          <p:cNvPicPr>
            <a:picLocks noChangeAspect="1"/>
          </p:cNvPicPr>
          <p:nvPr/>
        </p:nvPicPr>
        <p:blipFill>
          <a:blip r:embed="rId2"/>
          <a:stretch>
            <a:fillRect/>
          </a:stretch>
        </p:blipFill>
        <p:spPr>
          <a:xfrm>
            <a:off x="33906055" y="29057984"/>
            <a:ext cx="8736953" cy="7221359"/>
          </a:xfrm>
          <a:prstGeom prst="rect">
            <a:avLst/>
          </a:prstGeom>
        </p:spPr>
      </p:pic>
      <p:pic>
        <p:nvPicPr>
          <p:cNvPr id="4" name="Picture 3">
            <a:extLst>
              <a:ext uri="{FF2B5EF4-FFF2-40B4-BE49-F238E27FC236}">
                <a16:creationId xmlns:a16="http://schemas.microsoft.com/office/drawing/2014/main" id="{ADE26C14-C9F5-D8BA-8AB7-A9F7AFC68FF7}"/>
              </a:ext>
            </a:extLst>
          </p:cNvPr>
          <p:cNvPicPr>
            <a:picLocks noChangeAspect="1"/>
          </p:cNvPicPr>
          <p:nvPr/>
        </p:nvPicPr>
        <p:blipFill>
          <a:blip r:embed="rId3"/>
          <a:stretch>
            <a:fillRect/>
          </a:stretch>
        </p:blipFill>
        <p:spPr>
          <a:xfrm>
            <a:off x="25539361" y="29025734"/>
            <a:ext cx="8953457" cy="7331185"/>
          </a:xfrm>
          <a:prstGeom prst="rect">
            <a:avLst/>
          </a:prstGeom>
        </p:spPr>
      </p:pic>
      <p:sp>
        <p:nvSpPr>
          <p:cNvPr id="17" name="TextBox 16">
            <a:extLst>
              <a:ext uri="{FF2B5EF4-FFF2-40B4-BE49-F238E27FC236}">
                <a16:creationId xmlns:a16="http://schemas.microsoft.com/office/drawing/2014/main" id="{D8CC5827-BE2C-02BB-0B42-0E32F033772A}"/>
              </a:ext>
            </a:extLst>
          </p:cNvPr>
          <p:cNvSpPr txBox="1"/>
          <p:nvPr/>
        </p:nvSpPr>
        <p:spPr>
          <a:xfrm>
            <a:off x="26379093" y="25997734"/>
            <a:ext cx="15758720" cy="2862322"/>
          </a:xfrm>
          <a:prstGeom prst="rect">
            <a:avLst/>
          </a:prstGeom>
          <a:noFill/>
        </p:spPr>
        <p:txBody>
          <a:bodyPr wrap="square">
            <a:spAutoFit/>
          </a:bodyP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6000" b="0" i="0" u="none" strike="noStrike" kern="1200" cap="none" spc="0" normalizeH="0" baseline="0" noProof="0" dirty="0">
                <a:ln>
                  <a:noFill/>
                </a:ln>
                <a:solidFill>
                  <a:prstClr val="black"/>
                </a:solidFill>
                <a:effectLst/>
                <a:uLnTx/>
                <a:uFillTx/>
                <a:latin typeface="Calibri" panose="020F0502020204030204"/>
                <a:ea typeface="+mn-ea"/>
                <a:cs typeface="+mn-cs"/>
              </a:rPr>
              <a:t>Corrections only after layers 6, 8, 10, 12</a:t>
            </a:r>
          </a:p>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6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ctr" defTabSz="914400" rtl="0" eaLnBrk="1" fontAlgn="auto" latinLnBrk="0" hangingPunct="1">
              <a:lnSpc>
                <a:spcPct val="100000"/>
              </a:lnSpc>
              <a:spcBef>
                <a:spcPts val="0"/>
              </a:spcBef>
              <a:spcAft>
                <a:spcPts val="0"/>
              </a:spcAft>
              <a:buClrTx/>
              <a:buSzTx/>
              <a:tabLst/>
              <a:defRPr/>
            </a:pPr>
            <a:r>
              <a:rPr lang="en-US" sz="6000" dirty="0">
                <a:solidFill>
                  <a:prstClr val="black"/>
                </a:solidFill>
                <a:latin typeface="Calibri" panose="020F0502020204030204"/>
              </a:rPr>
              <a:t>Data after layer 6			Data after layer 12</a:t>
            </a:r>
            <a:endParaRPr kumimoji="0" lang="en-US" sz="6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Rectangle 2">
            <a:extLst>
              <a:ext uri="{FF2B5EF4-FFF2-40B4-BE49-F238E27FC236}">
                <a16:creationId xmlns:a16="http://schemas.microsoft.com/office/drawing/2014/main" id="{2346444F-0CFE-CE6F-8F7F-C18B9B97B0F3}"/>
              </a:ext>
            </a:extLst>
          </p:cNvPr>
          <p:cNvSpPr txBox="1">
            <a:spLocks noChangeArrowheads="1"/>
          </p:cNvSpPr>
          <p:nvPr/>
        </p:nvSpPr>
        <p:spPr bwMode="auto">
          <a:xfrm>
            <a:off x="5143784" y="167118"/>
            <a:ext cx="37713746" cy="2147231"/>
          </a:xfrm>
          <a:prstGeom prst="rect">
            <a:avLst/>
          </a:prstGeom>
          <a:solidFill>
            <a:srgbClr val="FFFF99"/>
          </a:solidFill>
          <a:ln w="9525">
            <a:solidFill>
              <a:srgbClr val="99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0635" tIns="215318" rIns="430635" bIns="215318" numCol="1" anchor="ctr" anchorCtr="0" compatLnSpc="1">
            <a:prstTxWarp prst="textNoShape">
              <a:avLst/>
            </a:prstTxWarp>
          </a:bodyPr>
          <a:lstStyle>
            <a:lvl1pPr algn="l" defTabSz="5120640" rtl="0" eaLnBrk="1" latinLnBrk="0" hangingPunct="1">
              <a:lnSpc>
                <a:spcPct val="90000"/>
              </a:lnSpc>
              <a:spcBef>
                <a:spcPct val="0"/>
              </a:spcBef>
              <a:buNone/>
              <a:defRPr sz="24640" kern="1200">
                <a:solidFill>
                  <a:schemeClr val="tx1"/>
                </a:solidFill>
                <a:latin typeface="+mj-lt"/>
                <a:ea typeface="+mj-ea"/>
                <a:cs typeface="+mj-cs"/>
              </a:defRPr>
            </a:lvl1pPr>
          </a:lstStyle>
          <a:p>
            <a:pPr algn="ctr"/>
            <a:r>
              <a:rPr lang="en-US" sz="4800" b="0" i="0" dirty="0">
                <a:solidFill>
                  <a:srgbClr val="0000CC"/>
                </a:solidFill>
                <a:effectLst/>
                <a:latin typeface="Roboto Light" panose="02000000000000000000" pitchFamily="2" charset="0"/>
              </a:rPr>
              <a:t>Construction of a Superconducting “Direct Wind” R&amp;D Magnet for the EIC Interaction Region</a:t>
            </a:r>
          </a:p>
          <a:p>
            <a:pPr algn="ctr"/>
            <a:r>
              <a:rPr lang="en-US" sz="4000" b="0" i="0" dirty="0">
                <a:solidFill>
                  <a:srgbClr val="0000CC"/>
                </a:solidFill>
                <a:effectLst/>
                <a:latin typeface="Roboto Light" panose="02000000000000000000" pitchFamily="2" charset="0"/>
              </a:rPr>
              <a:t>M. D. Anerella, Y. Bai, J. Becker, A. Ben-Yahia, A. Drees, J. Escallier, P. Joshi, F. Kurian, A. Marone, C. Runyan, V. Teotia, W. Wahl, P. Xu,  Brookhaven National Laboratory, Upton, NY 11973, U.S.A..  H. Witte, MIT, LNS</a:t>
            </a:r>
          </a:p>
        </p:txBody>
      </p:sp>
      <p:sp>
        <p:nvSpPr>
          <p:cNvPr id="11" name="Rectangle 80">
            <a:extLst>
              <a:ext uri="{FF2B5EF4-FFF2-40B4-BE49-F238E27FC236}">
                <a16:creationId xmlns:a16="http://schemas.microsoft.com/office/drawing/2014/main" id="{56BAF493-477F-F0DB-0783-3154198475F2}"/>
              </a:ext>
            </a:extLst>
          </p:cNvPr>
          <p:cNvSpPr>
            <a:spLocks noChangeArrowheads="1"/>
          </p:cNvSpPr>
          <p:nvPr/>
        </p:nvSpPr>
        <p:spPr bwMode="auto">
          <a:xfrm>
            <a:off x="491145" y="2560320"/>
            <a:ext cx="12255370" cy="170200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defTabSz="819137" eaLnBrk="0" fontAlgn="base" hangingPunct="0">
              <a:spcBef>
                <a:spcPct val="0"/>
              </a:spcBef>
              <a:spcAft>
                <a:spcPct val="0"/>
              </a:spcAft>
            </a:pPr>
            <a:r>
              <a:rPr lang="en-US" altLang="en-US" sz="4400" b="1" i="1" dirty="0">
                <a:solidFill>
                  <a:srgbClr val="3333CC"/>
                </a:solidFill>
                <a:latin typeface="Times New Roman" panose="02020603050405020304" pitchFamily="18" charset="0"/>
              </a:rPr>
              <a:t>Abstract-</a:t>
            </a:r>
            <a:r>
              <a:rPr lang="en-US" altLang="en-US" sz="4400" b="1" dirty="0">
                <a:solidFill>
                  <a:srgbClr val="3333CC"/>
                </a:solidFill>
                <a:latin typeface="Times New Roman" panose="02020603050405020304" pitchFamily="18" charset="0"/>
              </a:rPr>
              <a:t> </a:t>
            </a:r>
            <a:r>
              <a:rPr lang="en-US" sz="4400" b="0" i="1" dirty="0">
                <a:solidFill>
                  <a:srgbClr val="0000CC"/>
                </a:solidFill>
                <a:effectLst/>
                <a:latin typeface="Times New Roman" panose="02020603050405020304" pitchFamily="18" charset="0"/>
                <a:cs typeface="Times New Roman" panose="02020603050405020304" pitchFamily="18" charset="0"/>
              </a:rPr>
              <a:t>Brookhaven National Laboratory (BNL) was chosen to host the international Electron-Ion Collider (EIC), which will collide high energy and highly polarized hadron and electron beams with a center of mass energy up to 140 GeV. The Interaction Region (IR) requires several large aperture, relatively high field superconducting dipole and quadrupole magnets, some of which are very closely spaced.</a:t>
            </a:r>
            <a:br>
              <a:rPr lang="en-US" sz="4400" i="1" dirty="0">
                <a:solidFill>
                  <a:srgbClr val="0000CC"/>
                </a:solidFill>
                <a:latin typeface="Times New Roman" panose="02020603050405020304" pitchFamily="18" charset="0"/>
                <a:cs typeface="Times New Roman" panose="02020603050405020304" pitchFamily="18" charset="0"/>
              </a:rPr>
            </a:br>
            <a:r>
              <a:rPr lang="en-US" sz="4400" b="0" i="1" dirty="0">
                <a:solidFill>
                  <a:srgbClr val="0000CC"/>
                </a:solidFill>
                <a:effectLst/>
                <a:latin typeface="Times New Roman" panose="02020603050405020304" pitchFamily="18" charset="0"/>
                <a:cs typeface="Times New Roman" panose="02020603050405020304" pitchFamily="18" charset="0"/>
              </a:rPr>
              <a:t>A value engineering effort is underway as part of the EIC Project to construct and test a Direct Wind magnet (coil comprised of NbTi conductor deposited directly onto a support tube, in this instance tapered, and secured mechanically against Lorentz forces afterwards) to replace two Rutherford cable collared magnets. This magnet exceeds the combination of aperture, number of coil layers, and magnetic field, as compared to existing accelerator and R&amp;D Direct Wind magnets to date. Furthermore, construction has been completed using a newly commissioned winding machine, upgraded in anticipation of upcoming EIC production coil fabrication. Construction issues, lessons learned, and results shall be discussed, including the planned and accomplished corrections to multipoles made in successive coil layers based on warm magnetic measurements of preceding layers. </a:t>
            </a:r>
            <a:endParaRPr lang="en-US" altLang="en-US" sz="4400" b="1" i="1" dirty="0">
              <a:solidFill>
                <a:srgbClr val="0000CC"/>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C36444A9-93C2-A283-0540-B2407FD97B47}"/>
              </a:ext>
            </a:extLst>
          </p:cNvPr>
          <p:cNvSpPr txBox="1"/>
          <p:nvPr/>
        </p:nvSpPr>
        <p:spPr>
          <a:xfrm>
            <a:off x="38866706" y="36873049"/>
            <a:ext cx="12056784" cy="1754326"/>
          </a:xfrm>
          <a:prstGeom prst="rect">
            <a:avLst/>
          </a:prstGeom>
          <a:noFill/>
          <a:ln>
            <a:solidFill>
              <a:schemeClr val="dk1">
                <a:shade val="15000"/>
              </a:schemeClr>
            </a:solidFill>
          </a:ln>
        </p:spPr>
        <p:txBody>
          <a:bodyPr wrap="square" rtlCol="0">
            <a:spAutoFit/>
          </a:bodyPr>
          <a:lstStyle/>
          <a:p>
            <a:r>
              <a:rPr lang="en-US" sz="3600" dirty="0"/>
              <a:t>*</a:t>
            </a:r>
            <a:r>
              <a:rPr lang="en-US" sz="3600" b="0" i="0" dirty="0">
                <a:effectLst/>
                <a:latin typeface="Roboto" panose="02000000000000000000" pitchFamily="2" charset="0"/>
              </a:rPr>
              <a:t>Work supported by Brookhaven Science Associates, LLC under Contract No. DE-SC0012704 with the US Department of Energy.</a:t>
            </a:r>
            <a:endParaRPr lang="en-US" sz="3600" dirty="0"/>
          </a:p>
        </p:txBody>
      </p:sp>
      <p:sp>
        <p:nvSpPr>
          <p:cNvPr id="22" name="TextBox 21">
            <a:extLst>
              <a:ext uri="{FF2B5EF4-FFF2-40B4-BE49-F238E27FC236}">
                <a16:creationId xmlns:a16="http://schemas.microsoft.com/office/drawing/2014/main" id="{B955E461-E51E-ABAD-AEB9-9E73ACD8D73E}"/>
              </a:ext>
            </a:extLst>
          </p:cNvPr>
          <p:cNvSpPr txBox="1"/>
          <p:nvPr/>
        </p:nvSpPr>
        <p:spPr>
          <a:xfrm>
            <a:off x="2725608" y="19711310"/>
            <a:ext cx="6716903" cy="1002262"/>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sz="5913" b="1" dirty="0"/>
              <a:t>Structural Analysis</a:t>
            </a:r>
          </a:p>
        </p:txBody>
      </p:sp>
      <p:sp>
        <p:nvSpPr>
          <p:cNvPr id="41" name="TextBox 40">
            <a:extLst>
              <a:ext uri="{FF2B5EF4-FFF2-40B4-BE49-F238E27FC236}">
                <a16:creationId xmlns:a16="http://schemas.microsoft.com/office/drawing/2014/main" id="{72F5901C-50D6-4244-6CC1-4CB72041BA1C}"/>
              </a:ext>
            </a:extLst>
          </p:cNvPr>
          <p:cNvSpPr txBox="1"/>
          <p:nvPr/>
        </p:nvSpPr>
        <p:spPr>
          <a:xfrm>
            <a:off x="37582081" y="2797628"/>
            <a:ext cx="12187405" cy="1015663"/>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algn="ctr"/>
            <a:r>
              <a:rPr lang="en-US" sz="6000" b="1" dirty="0"/>
              <a:t>Fabrication Status</a:t>
            </a:r>
          </a:p>
        </p:txBody>
      </p:sp>
      <p:sp>
        <p:nvSpPr>
          <p:cNvPr id="63" name="TextBox 62">
            <a:extLst>
              <a:ext uri="{FF2B5EF4-FFF2-40B4-BE49-F238E27FC236}">
                <a16:creationId xmlns:a16="http://schemas.microsoft.com/office/drawing/2014/main" id="{5AACF38F-6064-4855-13B4-ED05B22B2E97}"/>
              </a:ext>
            </a:extLst>
          </p:cNvPr>
          <p:cNvSpPr txBox="1"/>
          <p:nvPr/>
        </p:nvSpPr>
        <p:spPr>
          <a:xfrm>
            <a:off x="10960374" y="36871577"/>
            <a:ext cx="27327347" cy="2308324"/>
          </a:xfrm>
          <a:prstGeom prst="rect">
            <a:avLst/>
          </a:prstGeom>
          <a:noFill/>
        </p:spPr>
        <p:txBody>
          <a:bodyPr wrap="square" rtlCol="0">
            <a:spAutoFit/>
          </a:bodyPr>
          <a:lstStyle/>
          <a:p>
            <a:pPr algn="just"/>
            <a:r>
              <a:rPr lang="en-US" sz="4800" b="1" dirty="0"/>
              <a:t>An R&amp;D magnet has been designed &amp; built to a design which represents a cost savings and a technical improvement over (2) Rutherford cable magnets in the EIC IR which it would replace.  It is the most challenging Direct Wind magnet built to date and is scheduled to be tested this summer.</a:t>
            </a:r>
          </a:p>
        </p:txBody>
      </p:sp>
      <p:sp>
        <p:nvSpPr>
          <p:cNvPr id="35" name="TextBox 34">
            <a:extLst>
              <a:ext uri="{FF2B5EF4-FFF2-40B4-BE49-F238E27FC236}">
                <a16:creationId xmlns:a16="http://schemas.microsoft.com/office/drawing/2014/main" id="{3C9907D5-866C-CE15-44A5-11BA9E308AB8}"/>
              </a:ext>
            </a:extLst>
          </p:cNvPr>
          <p:cNvSpPr txBox="1"/>
          <p:nvPr/>
        </p:nvSpPr>
        <p:spPr>
          <a:xfrm>
            <a:off x="20326468" y="35736887"/>
            <a:ext cx="5276732" cy="1084912"/>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algn="ctr"/>
            <a:r>
              <a:rPr lang="en-US" sz="6450" b="1" dirty="0"/>
              <a:t>SUMMARY </a:t>
            </a:r>
          </a:p>
        </p:txBody>
      </p:sp>
      <p:pic>
        <p:nvPicPr>
          <p:cNvPr id="69" name="Picture 68">
            <a:extLst>
              <a:ext uri="{FF2B5EF4-FFF2-40B4-BE49-F238E27FC236}">
                <a16:creationId xmlns:a16="http://schemas.microsoft.com/office/drawing/2014/main" id="{3F252085-7EFE-E92F-2C33-DACBF2BDA09B}"/>
              </a:ext>
            </a:extLst>
          </p:cNvPr>
          <p:cNvPicPr>
            <a:picLocks noChangeAspect="1"/>
          </p:cNvPicPr>
          <p:nvPr/>
        </p:nvPicPr>
        <p:blipFill>
          <a:blip r:embed="rId4"/>
          <a:stretch>
            <a:fillRect/>
          </a:stretch>
        </p:blipFill>
        <p:spPr>
          <a:xfrm>
            <a:off x="13347151" y="2385443"/>
            <a:ext cx="23911317" cy="13533451"/>
          </a:xfrm>
          <a:prstGeom prst="rect">
            <a:avLst/>
          </a:prstGeom>
        </p:spPr>
      </p:pic>
      <p:sp>
        <p:nvSpPr>
          <p:cNvPr id="33" name="TextBox 32">
            <a:extLst>
              <a:ext uri="{FF2B5EF4-FFF2-40B4-BE49-F238E27FC236}">
                <a16:creationId xmlns:a16="http://schemas.microsoft.com/office/drawing/2014/main" id="{425BC014-F1B4-D795-6CD6-A5307BB823BD}"/>
              </a:ext>
            </a:extLst>
          </p:cNvPr>
          <p:cNvSpPr txBox="1"/>
          <p:nvPr/>
        </p:nvSpPr>
        <p:spPr>
          <a:xfrm>
            <a:off x="23217809" y="2882148"/>
            <a:ext cx="12513686" cy="1028295"/>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algn="ctr"/>
            <a:r>
              <a:rPr lang="en-US" sz="5913" b="1" dirty="0"/>
              <a:t>EIC Interaction Region Overview</a:t>
            </a:r>
          </a:p>
        </p:txBody>
      </p:sp>
      <p:pic>
        <p:nvPicPr>
          <p:cNvPr id="67" name="Picture 66">
            <a:extLst>
              <a:ext uri="{FF2B5EF4-FFF2-40B4-BE49-F238E27FC236}">
                <a16:creationId xmlns:a16="http://schemas.microsoft.com/office/drawing/2014/main" id="{BA33EE3F-AD3C-5F96-E6F2-850BD5C79037}"/>
              </a:ext>
            </a:extLst>
          </p:cNvPr>
          <p:cNvPicPr>
            <a:picLocks noChangeAspect="1"/>
          </p:cNvPicPr>
          <p:nvPr/>
        </p:nvPicPr>
        <p:blipFill>
          <a:blip r:embed="rId5"/>
          <a:stretch>
            <a:fillRect/>
          </a:stretch>
        </p:blipFill>
        <p:spPr>
          <a:xfrm>
            <a:off x="12855410" y="14762249"/>
            <a:ext cx="13523682" cy="8923680"/>
          </a:xfrm>
          <a:prstGeom prst="rect">
            <a:avLst/>
          </a:prstGeom>
        </p:spPr>
      </p:pic>
      <p:sp>
        <p:nvSpPr>
          <p:cNvPr id="70" name="Oval 69">
            <a:extLst>
              <a:ext uri="{FF2B5EF4-FFF2-40B4-BE49-F238E27FC236}">
                <a16:creationId xmlns:a16="http://schemas.microsoft.com/office/drawing/2014/main" id="{E3A49C35-F711-55C8-EBD9-4F7CFD6903F6}"/>
              </a:ext>
            </a:extLst>
          </p:cNvPr>
          <p:cNvSpPr/>
          <p:nvPr/>
        </p:nvSpPr>
        <p:spPr>
          <a:xfrm rot="1587055">
            <a:off x="31844974" y="9939130"/>
            <a:ext cx="1789043" cy="159839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D2E62450-382B-988A-139B-3C6F6983CF1C}"/>
              </a:ext>
            </a:extLst>
          </p:cNvPr>
          <p:cNvSpPr txBox="1"/>
          <p:nvPr/>
        </p:nvSpPr>
        <p:spPr>
          <a:xfrm>
            <a:off x="13257768" y="12105832"/>
            <a:ext cx="11211018" cy="2585323"/>
          </a:xfrm>
          <a:prstGeom prst="rect">
            <a:avLst/>
          </a:prstGeom>
          <a:noFill/>
          <a:ln w="41275">
            <a:solidFill>
              <a:srgbClr val="FF0000"/>
            </a:solidFill>
          </a:ln>
        </p:spPr>
        <p:txBody>
          <a:bodyPr wrap="square" rtlCol="0">
            <a:spAutoFit/>
          </a:bodyPr>
          <a:lstStyle/>
          <a:p>
            <a:r>
              <a:rPr lang="en-US" sz="5400" dirty="0"/>
              <a:t>One tapered direct wind magnet replaces 2 Rutherford cable magnets</a:t>
            </a:r>
          </a:p>
          <a:p>
            <a:r>
              <a:rPr lang="en-US" sz="5400" dirty="0"/>
              <a:t>(Q1ApF and Q1BpF)</a:t>
            </a:r>
          </a:p>
        </p:txBody>
      </p:sp>
      <p:pic>
        <p:nvPicPr>
          <p:cNvPr id="79" name="Picture 78">
            <a:extLst>
              <a:ext uri="{FF2B5EF4-FFF2-40B4-BE49-F238E27FC236}">
                <a16:creationId xmlns:a16="http://schemas.microsoft.com/office/drawing/2014/main" id="{CC64316C-11B8-43E8-947F-652B15296CD5}"/>
              </a:ext>
            </a:extLst>
          </p:cNvPr>
          <p:cNvPicPr>
            <a:picLocks noChangeAspect="1"/>
          </p:cNvPicPr>
          <p:nvPr/>
        </p:nvPicPr>
        <p:blipFill>
          <a:blip r:embed="rId6"/>
          <a:stretch>
            <a:fillRect/>
          </a:stretch>
        </p:blipFill>
        <p:spPr>
          <a:xfrm>
            <a:off x="26379093" y="16784576"/>
            <a:ext cx="14017794" cy="7565159"/>
          </a:xfrm>
          <a:prstGeom prst="rect">
            <a:avLst/>
          </a:prstGeom>
        </p:spPr>
      </p:pic>
      <p:sp>
        <p:nvSpPr>
          <p:cNvPr id="80" name="TextBox 79">
            <a:extLst>
              <a:ext uri="{FF2B5EF4-FFF2-40B4-BE49-F238E27FC236}">
                <a16:creationId xmlns:a16="http://schemas.microsoft.com/office/drawing/2014/main" id="{25FA9C36-2BA7-7FFA-6A05-B96A43F215F6}"/>
              </a:ext>
            </a:extLst>
          </p:cNvPr>
          <p:cNvSpPr txBox="1"/>
          <p:nvPr/>
        </p:nvSpPr>
        <p:spPr>
          <a:xfrm>
            <a:off x="28536279" y="15702658"/>
            <a:ext cx="6731458" cy="1002262"/>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sz="5913" b="1" dirty="0"/>
              <a:t>Mechanical Design</a:t>
            </a:r>
          </a:p>
        </p:txBody>
      </p:sp>
      <p:pic>
        <p:nvPicPr>
          <p:cNvPr id="81" name="Picture 80">
            <a:extLst>
              <a:ext uri="{FF2B5EF4-FFF2-40B4-BE49-F238E27FC236}">
                <a16:creationId xmlns:a16="http://schemas.microsoft.com/office/drawing/2014/main" id="{2DD168C6-EF16-D4DA-172B-27C7AA73A122}"/>
              </a:ext>
            </a:extLst>
          </p:cNvPr>
          <p:cNvPicPr>
            <a:picLocks noChangeAspect="1"/>
          </p:cNvPicPr>
          <p:nvPr/>
        </p:nvPicPr>
        <p:blipFill>
          <a:blip r:embed="rId7"/>
          <a:stretch>
            <a:fillRect/>
          </a:stretch>
        </p:blipFill>
        <p:spPr>
          <a:xfrm>
            <a:off x="38389086" y="5572344"/>
            <a:ext cx="11648914" cy="5319446"/>
          </a:xfrm>
          <a:prstGeom prst="rect">
            <a:avLst/>
          </a:prstGeom>
        </p:spPr>
      </p:pic>
      <p:sp>
        <p:nvSpPr>
          <p:cNvPr id="85" name="TextBox 84">
            <a:extLst>
              <a:ext uri="{FF2B5EF4-FFF2-40B4-BE49-F238E27FC236}">
                <a16:creationId xmlns:a16="http://schemas.microsoft.com/office/drawing/2014/main" id="{2B027914-A252-386F-50D9-C6E17BFA211A}"/>
              </a:ext>
            </a:extLst>
          </p:cNvPr>
          <p:cNvSpPr txBox="1"/>
          <p:nvPr/>
        </p:nvSpPr>
        <p:spPr>
          <a:xfrm>
            <a:off x="39233892" y="4296570"/>
            <a:ext cx="9707672" cy="101566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6000" b="0" i="0" u="none" strike="noStrike" kern="1200" cap="none" spc="0" normalizeH="0" baseline="0" noProof="0" dirty="0">
                <a:ln>
                  <a:noFill/>
                </a:ln>
                <a:solidFill>
                  <a:prstClr val="black"/>
                </a:solidFill>
                <a:effectLst/>
                <a:uLnTx/>
                <a:uFillTx/>
                <a:latin typeface="Calibri" panose="020F0502020204030204"/>
                <a:ea typeface="+mn-ea"/>
                <a:cs typeface="+mn-cs"/>
              </a:rPr>
              <a:t>Coil fabrication complete</a:t>
            </a:r>
          </a:p>
        </p:txBody>
      </p:sp>
      <p:sp>
        <p:nvSpPr>
          <p:cNvPr id="86" name="TextBox 85">
            <a:extLst>
              <a:ext uri="{FF2B5EF4-FFF2-40B4-BE49-F238E27FC236}">
                <a16:creationId xmlns:a16="http://schemas.microsoft.com/office/drawing/2014/main" id="{2AB2C1B1-7212-39FC-1E71-071F9017C7BA}"/>
              </a:ext>
            </a:extLst>
          </p:cNvPr>
          <p:cNvSpPr txBox="1"/>
          <p:nvPr/>
        </p:nvSpPr>
        <p:spPr>
          <a:xfrm>
            <a:off x="39233892" y="11245027"/>
            <a:ext cx="11202567" cy="9233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5400" b="0" i="0" u="none" strike="noStrike" kern="1200" cap="none" spc="0" normalizeH="0" baseline="0" noProof="0" dirty="0">
                <a:ln>
                  <a:noFill/>
                </a:ln>
                <a:solidFill>
                  <a:prstClr val="black"/>
                </a:solidFill>
                <a:effectLst/>
                <a:uLnTx/>
                <a:uFillTx/>
                <a:latin typeface="Calibri" panose="020F0502020204030204"/>
                <a:ea typeface="+mn-ea"/>
                <a:cs typeface="+mn-cs"/>
              </a:rPr>
              <a:t>Magnet assembly, wiring complete</a:t>
            </a:r>
          </a:p>
        </p:txBody>
      </p:sp>
      <p:pic>
        <p:nvPicPr>
          <p:cNvPr id="87" name="Picture 86">
            <a:extLst>
              <a:ext uri="{FF2B5EF4-FFF2-40B4-BE49-F238E27FC236}">
                <a16:creationId xmlns:a16="http://schemas.microsoft.com/office/drawing/2014/main" id="{C2781D64-9318-4FB3-A56F-010D6A7364CD}"/>
              </a:ext>
            </a:extLst>
          </p:cNvPr>
          <p:cNvPicPr>
            <a:picLocks noChangeAspect="1"/>
          </p:cNvPicPr>
          <p:nvPr/>
        </p:nvPicPr>
        <p:blipFill>
          <a:blip r:embed="rId8"/>
          <a:stretch>
            <a:fillRect/>
          </a:stretch>
        </p:blipFill>
        <p:spPr>
          <a:xfrm>
            <a:off x="41220772" y="12543891"/>
            <a:ext cx="8548714" cy="11381423"/>
          </a:xfrm>
          <a:prstGeom prst="rect">
            <a:avLst/>
          </a:prstGeom>
        </p:spPr>
      </p:pic>
      <p:sp>
        <p:nvSpPr>
          <p:cNvPr id="89" name="TextBox 88">
            <a:extLst>
              <a:ext uri="{FF2B5EF4-FFF2-40B4-BE49-F238E27FC236}">
                <a16:creationId xmlns:a16="http://schemas.microsoft.com/office/drawing/2014/main" id="{C79863B6-3614-A295-1ADD-775AE4188FBE}"/>
              </a:ext>
            </a:extLst>
          </p:cNvPr>
          <p:cNvSpPr txBox="1"/>
          <p:nvPr/>
        </p:nvSpPr>
        <p:spPr>
          <a:xfrm>
            <a:off x="13025675" y="14853847"/>
            <a:ext cx="12513686" cy="2822119"/>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algn="ctr"/>
            <a:endParaRPr lang="en-US" sz="5913" b="1" dirty="0"/>
          </a:p>
          <a:p>
            <a:pPr algn="ctr"/>
            <a:r>
              <a:rPr lang="en-US" sz="5913" b="1" dirty="0"/>
              <a:t>Q1ABpF – New Magnet Concept </a:t>
            </a:r>
          </a:p>
          <a:p>
            <a:pPr algn="ctr"/>
            <a:endParaRPr lang="en-US" sz="5913" b="1" dirty="0"/>
          </a:p>
        </p:txBody>
      </p:sp>
      <p:cxnSp>
        <p:nvCxnSpPr>
          <p:cNvPr id="74" name="Straight Arrow Connector 73">
            <a:extLst>
              <a:ext uri="{FF2B5EF4-FFF2-40B4-BE49-F238E27FC236}">
                <a16:creationId xmlns:a16="http://schemas.microsoft.com/office/drawing/2014/main" id="{CD46AE64-8815-CDA5-42D5-127342370F9C}"/>
              </a:ext>
            </a:extLst>
          </p:cNvPr>
          <p:cNvCxnSpPr>
            <a:cxnSpLocks/>
          </p:cNvCxnSpPr>
          <p:nvPr/>
        </p:nvCxnSpPr>
        <p:spPr>
          <a:xfrm flipH="1">
            <a:off x="24828878" y="11537529"/>
            <a:ext cx="7073130" cy="7307106"/>
          </a:xfrm>
          <a:prstGeom prst="straightConnector1">
            <a:avLst/>
          </a:prstGeom>
          <a:ln w="50800">
            <a:headEnd type="triangle" w="lg" len="lg"/>
            <a:tailEnd type="triangle" w="lg" len="lg"/>
          </a:ln>
        </p:spPr>
        <p:style>
          <a:lnRef idx="2">
            <a:schemeClr val="accent1"/>
          </a:lnRef>
          <a:fillRef idx="0">
            <a:schemeClr val="accent1"/>
          </a:fillRef>
          <a:effectRef idx="1">
            <a:schemeClr val="accent1"/>
          </a:effectRef>
          <a:fontRef idx="minor">
            <a:schemeClr val="tx1"/>
          </a:fontRef>
        </p:style>
      </p:cxnSp>
      <p:pic>
        <p:nvPicPr>
          <p:cNvPr id="95" name="Picture 94">
            <a:extLst>
              <a:ext uri="{FF2B5EF4-FFF2-40B4-BE49-F238E27FC236}">
                <a16:creationId xmlns:a16="http://schemas.microsoft.com/office/drawing/2014/main" id="{3F10466D-AEE5-34DA-EC77-E65E3707C654}"/>
              </a:ext>
            </a:extLst>
          </p:cNvPr>
          <p:cNvPicPr>
            <a:picLocks noChangeAspect="1"/>
          </p:cNvPicPr>
          <p:nvPr/>
        </p:nvPicPr>
        <p:blipFill>
          <a:blip r:embed="rId9"/>
          <a:stretch>
            <a:fillRect/>
          </a:stretch>
        </p:blipFill>
        <p:spPr>
          <a:xfrm>
            <a:off x="427826" y="21221932"/>
            <a:ext cx="10270397" cy="6255606"/>
          </a:xfrm>
          <a:prstGeom prst="rect">
            <a:avLst/>
          </a:prstGeom>
        </p:spPr>
      </p:pic>
      <p:pic>
        <p:nvPicPr>
          <p:cNvPr id="97" name="Picture 96">
            <a:extLst>
              <a:ext uri="{FF2B5EF4-FFF2-40B4-BE49-F238E27FC236}">
                <a16:creationId xmlns:a16="http://schemas.microsoft.com/office/drawing/2014/main" id="{CF6688AF-09FA-D33B-D799-6D6CE57D9BF5}"/>
              </a:ext>
            </a:extLst>
          </p:cNvPr>
          <p:cNvPicPr>
            <a:picLocks noChangeAspect="1"/>
          </p:cNvPicPr>
          <p:nvPr/>
        </p:nvPicPr>
        <p:blipFill>
          <a:blip r:embed="rId10"/>
          <a:stretch>
            <a:fillRect/>
          </a:stretch>
        </p:blipFill>
        <p:spPr>
          <a:xfrm>
            <a:off x="653897" y="33537349"/>
            <a:ext cx="10214896" cy="5614734"/>
          </a:xfrm>
          <a:prstGeom prst="rect">
            <a:avLst/>
          </a:prstGeom>
        </p:spPr>
      </p:pic>
      <p:pic>
        <p:nvPicPr>
          <p:cNvPr id="105" name="Picture 104">
            <a:extLst>
              <a:ext uri="{FF2B5EF4-FFF2-40B4-BE49-F238E27FC236}">
                <a16:creationId xmlns:a16="http://schemas.microsoft.com/office/drawing/2014/main" id="{B9B43D1F-227A-403F-2A21-FCA4A3DE0B30}"/>
              </a:ext>
            </a:extLst>
          </p:cNvPr>
          <p:cNvPicPr>
            <a:picLocks noChangeAspect="1"/>
          </p:cNvPicPr>
          <p:nvPr/>
        </p:nvPicPr>
        <p:blipFill>
          <a:blip r:embed="rId11"/>
          <a:stretch>
            <a:fillRect/>
          </a:stretch>
        </p:blipFill>
        <p:spPr>
          <a:xfrm>
            <a:off x="491145" y="27969025"/>
            <a:ext cx="9763198" cy="5568323"/>
          </a:xfrm>
          <a:prstGeom prst="rect">
            <a:avLst/>
          </a:prstGeom>
        </p:spPr>
      </p:pic>
      <p:pic>
        <p:nvPicPr>
          <p:cNvPr id="107" name="Picture 106">
            <a:extLst>
              <a:ext uri="{FF2B5EF4-FFF2-40B4-BE49-F238E27FC236}">
                <a16:creationId xmlns:a16="http://schemas.microsoft.com/office/drawing/2014/main" id="{FF3572DE-BB65-8683-CD09-721DEA98D0CE}"/>
              </a:ext>
            </a:extLst>
          </p:cNvPr>
          <p:cNvPicPr>
            <a:picLocks noChangeAspect="1"/>
          </p:cNvPicPr>
          <p:nvPr/>
        </p:nvPicPr>
        <p:blipFill>
          <a:blip r:embed="rId12"/>
          <a:stretch>
            <a:fillRect/>
          </a:stretch>
        </p:blipFill>
        <p:spPr>
          <a:xfrm>
            <a:off x="11165204" y="33057750"/>
            <a:ext cx="8981778" cy="2780447"/>
          </a:xfrm>
          <a:prstGeom prst="rect">
            <a:avLst/>
          </a:prstGeom>
        </p:spPr>
      </p:pic>
      <p:pic>
        <p:nvPicPr>
          <p:cNvPr id="109" name="Picture 108">
            <a:extLst>
              <a:ext uri="{FF2B5EF4-FFF2-40B4-BE49-F238E27FC236}">
                <a16:creationId xmlns:a16="http://schemas.microsoft.com/office/drawing/2014/main" id="{70E029C5-6BA1-71C5-B08C-D14647E48702}"/>
              </a:ext>
            </a:extLst>
          </p:cNvPr>
          <p:cNvPicPr>
            <a:picLocks noChangeAspect="1"/>
          </p:cNvPicPr>
          <p:nvPr/>
        </p:nvPicPr>
        <p:blipFill>
          <a:blip r:embed="rId13"/>
          <a:stretch>
            <a:fillRect/>
          </a:stretch>
        </p:blipFill>
        <p:spPr>
          <a:xfrm>
            <a:off x="11544104" y="23849226"/>
            <a:ext cx="6051042" cy="9156885"/>
          </a:xfrm>
          <a:prstGeom prst="rect">
            <a:avLst/>
          </a:prstGeom>
        </p:spPr>
      </p:pic>
      <p:pic>
        <p:nvPicPr>
          <p:cNvPr id="113" name="Picture 112">
            <a:extLst>
              <a:ext uri="{FF2B5EF4-FFF2-40B4-BE49-F238E27FC236}">
                <a16:creationId xmlns:a16="http://schemas.microsoft.com/office/drawing/2014/main" id="{867F78BD-573B-BA1E-D740-0CDAF91ACB45}"/>
              </a:ext>
            </a:extLst>
          </p:cNvPr>
          <p:cNvPicPr>
            <a:picLocks noChangeAspect="1"/>
          </p:cNvPicPr>
          <p:nvPr/>
        </p:nvPicPr>
        <p:blipFill>
          <a:blip r:embed="rId14"/>
          <a:stretch>
            <a:fillRect/>
          </a:stretch>
        </p:blipFill>
        <p:spPr>
          <a:xfrm>
            <a:off x="17779473" y="28206795"/>
            <a:ext cx="7759888" cy="4553828"/>
          </a:xfrm>
          <a:prstGeom prst="rect">
            <a:avLst/>
          </a:prstGeom>
        </p:spPr>
      </p:pic>
      <p:pic>
        <p:nvPicPr>
          <p:cNvPr id="115" name="Picture 114">
            <a:extLst>
              <a:ext uri="{FF2B5EF4-FFF2-40B4-BE49-F238E27FC236}">
                <a16:creationId xmlns:a16="http://schemas.microsoft.com/office/drawing/2014/main" id="{FAD04575-8D54-2D5D-1701-2B5FD7E7ECBD}"/>
              </a:ext>
            </a:extLst>
          </p:cNvPr>
          <p:cNvPicPr>
            <a:picLocks noChangeAspect="1"/>
          </p:cNvPicPr>
          <p:nvPr/>
        </p:nvPicPr>
        <p:blipFill>
          <a:blip r:embed="rId15"/>
          <a:stretch>
            <a:fillRect/>
          </a:stretch>
        </p:blipFill>
        <p:spPr>
          <a:xfrm>
            <a:off x="17779472" y="24475457"/>
            <a:ext cx="7693555" cy="3336574"/>
          </a:xfrm>
          <a:prstGeom prst="rect">
            <a:avLst/>
          </a:prstGeom>
        </p:spPr>
      </p:pic>
      <p:sp>
        <p:nvSpPr>
          <p:cNvPr id="2" name="TextBox 1">
            <a:extLst>
              <a:ext uri="{FF2B5EF4-FFF2-40B4-BE49-F238E27FC236}">
                <a16:creationId xmlns:a16="http://schemas.microsoft.com/office/drawing/2014/main" id="{F3C2136D-5EAA-E85C-0783-F2A0A8A9003F}"/>
              </a:ext>
            </a:extLst>
          </p:cNvPr>
          <p:cNvSpPr txBox="1"/>
          <p:nvPr/>
        </p:nvSpPr>
        <p:spPr>
          <a:xfrm>
            <a:off x="27055478" y="24475457"/>
            <a:ext cx="15082334" cy="1015663"/>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sz="6000" b="1" dirty="0"/>
              <a:t>Multipole Corrections During Construction</a:t>
            </a:r>
          </a:p>
        </p:txBody>
      </p:sp>
      <p:sp>
        <p:nvSpPr>
          <p:cNvPr id="3" name="TextBox 2">
            <a:extLst>
              <a:ext uri="{FF2B5EF4-FFF2-40B4-BE49-F238E27FC236}">
                <a16:creationId xmlns:a16="http://schemas.microsoft.com/office/drawing/2014/main" id="{704FB2CD-C640-E7FB-A25A-C77BD6E72781}"/>
              </a:ext>
            </a:extLst>
          </p:cNvPr>
          <p:cNvSpPr txBox="1"/>
          <p:nvPr/>
        </p:nvSpPr>
        <p:spPr>
          <a:xfrm>
            <a:off x="42995144" y="24475457"/>
            <a:ext cx="6108660" cy="1015663"/>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sz="6000" b="1" dirty="0"/>
              <a:t>Lessons Learned</a:t>
            </a:r>
          </a:p>
        </p:txBody>
      </p:sp>
      <p:sp>
        <p:nvSpPr>
          <p:cNvPr id="10" name="TextBox 9">
            <a:extLst>
              <a:ext uri="{FF2B5EF4-FFF2-40B4-BE49-F238E27FC236}">
                <a16:creationId xmlns:a16="http://schemas.microsoft.com/office/drawing/2014/main" id="{AE34A33D-491A-6EEB-E4E9-DA6E1F00A5A8}"/>
              </a:ext>
            </a:extLst>
          </p:cNvPr>
          <p:cNvSpPr txBox="1"/>
          <p:nvPr/>
        </p:nvSpPr>
        <p:spPr>
          <a:xfrm>
            <a:off x="26598535" y="33180860"/>
            <a:ext cx="897633" cy="769441"/>
          </a:xfrm>
          <a:prstGeom prst="rect">
            <a:avLst/>
          </a:prstGeom>
          <a:solidFill>
            <a:schemeClr val="bg1"/>
          </a:solidFill>
        </p:spPr>
        <p:txBody>
          <a:bodyPr wrap="square" rtlCol="0">
            <a:spAutoFit/>
          </a:bodyPr>
          <a:lstStyle/>
          <a:p>
            <a:r>
              <a:rPr lang="en-US" sz="3600" b="1" dirty="0">
                <a:solidFill>
                  <a:srgbClr val="0000CC"/>
                </a:solidFill>
              </a:rPr>
              <a:t>b</a:t>
            </a:r>
            <a:r>
              <a:rPr lang="en-US" sz="3600" b="1" baseline="-25000" dirty="0">
                <a:solidFill>
                  <a:srgbClr val="0000CC"/>
                </a:solidFill>
              </a:rPr>
              <a:t>3</a:t>
            </a:r>
            <a:r>
              <a:rPr lang="en-US" sz="4400" b="1" baseline="-25000" dirty="0">
                <a:solidFill>
                  <a:srgbClr val="0000CC"/>
                </a:solidFill>
              </a:rPr>
              <a:t> </a:t>
            </a:r>
            <a:endParaRPr lang="en-US" sz="4400" b="1" dirty="0">
              <a:solidFill>
                <a:srgbClr val="0000CC"/>
              </a:solidFill>
            </a:endParaRPr>
          </a:p>
        </p:txBody>
      </p:sp>
      <p:sp>
        <p:nvSpPr>
          <p:cNvPr id="13" name="TextBox 12">
            <a:extLst>
              <a:ext uri="{FF2B5EF4-FFF2-40B4-BE49-F238E27FC236}">
                <a16:creationId xmlns:a16="http://schemas.microsoft.com/office/drawing/2014/main" id="{94590A17-12F1-5A58-DFB3-D2C620FD88CC}"/>
              </a:ext>
            </a:extLst>
          </p:cNvPr>
          <p:cNvSpPr txBox="1"/>
          <p:nvPr/>
        </p:nvSpPr>
        <p:spPr>
          <a:xfrm>
            <a:off x="27122869" y="32366656"/>
            <a:ext cx="772057" cy="1015663"/>
          </a:xfrm>
          <a:prstGeom prst="rect">
            <a:avLst/>
          </a:prstGeom>
          <a:noFill/>
        </p:spPr>
        <p:txBody>
          <a:bodyPr wrap="square" rtlCol="0">
            <a:spAutoFit/>
          </a:bodyPr>
          <a:lstStyle/>
          <a:p>
            <a:r>
              <a:rPr lang="en-US" sz="3600" b="1" dirty="0">
                <a:solidFill>
                  <a:srgbClr val="0000CC"/>
                </a:solidFill>
              </a:rPr>
              <a:t>a</a:t>
            </a:r>
            <a:r>
              <a:rPr lang="en-US" sz="3600" b="1" baseline="-25000" dirty="0">
                <a:solidFill>
                  <a:srgbClr val="0000CC"/>
                </a:solidFill>
              </a:rPr>
              <a:t>3</a:t>
            </a:r>
            <a:r>
              <a:rPr lang="en-US" sz="6000" b="1" baseline="-25000" dirty="0">
                <a:solidFill>
                  <a:srgbClr val="0000CC"/>
                </a:solidFill>
              </a:rPr>
              <a:t> </a:t>
            </a:r>
            <a:endParaRPr lang="en-US" sz="6000" b="1" dirty="0">
              <a:solidFill>
                <a:srgbClr val="0000CC"/>
              </a:solidFill>
            </a:endParaRPr>
          </a:p>
        </p:txBody>
      </p:sp>
      <p:sp>
        <p:nvSpPr>
          <p:cNvPr id="18" name="TextBox 17">
            <a:extLst>
              <a:ext uri="{FF2B5EF4-FFF2-40B4-BE49-F238E27FC236}">
                <a16:creationId xmlns:a16="http://schemas.microsoft.com/office/drawing/2014/main" id="{F6411E5D-955C-15DF-0039-3CD98AC4C272}"/>
              </a:ext>
            </a:extLst>
          </p:cNvPr>
          <p:cNvSpPr txBox="1"/>
          <p:nvPr/>
        </p:nvSpPr>
        <p:spPr>
          <a:xfrm>
            <a:off x="35878824" y="32294571"/>
            <a:ext cx="765591" cy="646331"/>
          </a:xfrm>
          <a:prstGeom prst="rect">
            <a:avLst/>
          </a:prstGeom>
          <a:solidFill>
            <a:schemeClr val="bg1"/>
          </a:solidFill>
        </p:spPr>
        <p:txBody>
          <a:bodyPr wrap="square" rtlCol="0">
            <a:spAutoFit/>
          </a:bodyPr>
          <a:lstStyle/>
          <a:p>
            <a:r>
              <a:rPr lang="en-US" sz="3600" b="1" dirty="0">
                <a:solidFill>
                  <a:srgbClr val="0000CC"/>
                </a:solidFill>
              </a:rPr>
              <a:t>b</a:t>
            </a:r>
            <a:r>
              <a:rPr lang="en-US" sz="3600" b="1" baseline="-25000" dirty="0">
                <a:solidFill>
                  <a:srgbClr val="0000CC"/>
                </a:solidFill>
              </a:rPr>
              <a:t>4</a:t>
            </a:r>
            <a:endParaRPr lang="en-US" sz="3600" b="1" dirty="0">
              <a:solidFill>
                <a:srgbClr val="0000CC"/>
              </a:solidFill>
            </a:endParaRPr>
          </a:p>
        </p:txBody>
      </p:sp>
      <p:sp>
        <p:nvSpPr>
          <p:cNvPr id="27" name="TextBox 26">
            <a:extLst>
              <a:ext uri="{FF2B5EF4-FFF2-40B4-BE49-F238E27FC236}">
                <a16:creationId xmlns:a16="http://schemas.microsoft.com/office/drawing/2014/main" id="{F5E2A88C-7466-75E6-591A-7ACE30EB9FA5}"/>
              </a:ext>
            </a:extLst>
          </p:cNvPr>
          <p:cNvSpPr txBox="1"/>
          <p:nvPr/>
        </p:nvSpPr>
        <p:spPr>
          <a:xfrm>
            <a:off x="42416841" y="26206277"/>
            <a:ext cx="8878765" cy="10433625"/>
          </a:xfrm>
          <a:prstGeom prst="rect">
            <a:avLst/>
          </a:prstGeom>
          <a:solidFill>
            <a:schemeClr val="bg1"/>
          </a:solid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Wiring file errors</a:t>
            </a:r>
          </a:p>
          <a:p>
            <a:pPr marL="1314450" lvl="1" indent="-857250" defTabSz="914400">
              <a:buFont typeface="Wingdings" panose="05000000000000000000" pitchFamily="2" charset="2"/>
              <a:buChar char="Ø"/>
              <a:defRPr/>
            </a:pPr>
            <a:r>
              <a:rPr lang="en-US" sz="3200" dirty="0">
                <a:solidFill>
                  <a:prstClr val="black"/>
                </a:solidFill>
                <a:latin typeface="Calibri" panose="020F0502020204030204"/>
              </a:rPr>
              <a:t>Wires overlapping</a:t>
            </a:r>
          </a:p>
          <a:p>
            <a:pPr marL="1314450" lvl="1" indent="-857250" defTabSz="914400">
              <a:buFont typeface="Wingdings" panose="05000000000000000000" pitchFamily="2" charset="2"/>
              <a:buChar char="Ø"/>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Corner radii too small</a:t>
            </a:r>
          </a:p>
          <a:p>
            <a:pPr marL="1314450" lvl="1" indent="-857250" defTabSz="914400">
              <a:buFont typeface="Wingdings" panose="05000000000000000000" pitchFamily="2" charset="2"/>
              <a:buChar char="Ø"/>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Incorrect taper</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Very large number of filler parts required</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Immediate term – increase labor resources to match need</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3200" dirty="0">
                <a:solidFill>
                  <a:prstClr val="black"/>
                </a:solidFill>
                <a:latin typeface="Calibri" panose="020F0502020204030204"/>
              </a:rPr>
              <a:t>Short term – design/build/use stamping die to cut shapes</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Long term – identify &amp; purchase programmable planar cutter</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Cable twist pitch</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Two varieties used, the smaller of the two proved more flexible</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3200" dirty="0">
                <a:solidFill>
                  <a:prstClr val="black"/>
                </a:solidFill>
                <a:latin typeface="Calibri" panose="020F0502020204030204"/>
              </a:rPr>
              <a:t>Order production cable to preferred configuration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Delamination after initial cure of layer 10</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Greatest number of DW coil layers to date</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Successfully remediated</a:t>
            </a:r>
          </a:p>
          <a:p>
            <a:pPr marL="1314450" marR="0" lvl="1" indent="-8572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3200" dirty="0">
                <a:solidFill>
                  <a:prstClr val="black"/>
                </a:solidFill>
                <a:latin typeface="Calibri" panose="020F0502020204030204"/>
              </a:rPr>
              <a:t>Procedure revised to ward against future occurrence, all layers, all coils</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Right Brace 27">
            <a:extLst>
              <a:ext uri="{FF2B5EF4-FFF2-40B4-BE49-F238E27FC236}">
                <a16:creationId xmlns:a16="http://schemas.microsoft.com/office/drawing/2014/main" id="{9C9705A3-5B00-A232-97B4-030E1A5BDAA3}"/>
              </a:ext>
            </a:extLst>
          </p:cNvPr>
          <p:cNvSpPr/>
          <p:nvPr/>
        </p:nvSpPr>
        <p:spPr>
          <a:xfrm>
            <a:off x="47290342" y="26717705"/>
            <a:ext cx="556515" cy="151966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TextBox 28">
            <a:extLst>
              <a:ext uri="{FF2B5EF4-FFF2-40B4-BE49-F238E27FC236}">
                <a16:creationId xmlns:a16="http://schemas.microsoft.com/office/drawing/2014/main" id="{5B307BD4-5A25-D19E-68EA-3D590A3C84B9}"/>
              </a:ext>
            </a:extLst>
          </p:cNvPr>
          <p:cNvSpPr txBox="1"/>
          <p:nvPr/>
        </p:nvSpPr>
        <p:spPr>
          <a:xfrm>
            <a:off x="47400470" y="26637135"/>
            <a:ext cx="3805930" cy="1569660"/>
          </a:xfrm>
          <a:prstGeom prst="rect">
            <a:avLst/>
          </a:prstGeom>
          <a:noFill/>
        </p:spPr>
        <p:txBody>
          <a:bodyPr wrap="square">
            <a:spAutoFit/>
          </a:bodyPr>
          <a:lstStyle/>
          <a:p>
            <a:pPr marR="0" lvl="1" algn="l" defTabSz="914400" rtl="0" eaLnBrk="1" fontAlgn="auto" latinLnBrk="0" hangingPunct="1">
              <a:lnSpc>
                <a:spcPct val="100000"/>
              </a:lnSpc>
              <a:spcBef>
                <a:spcPts val="0"/>
              </a:spcBef>
              <a:spcAft>
                <a:spcPts val="0"/>
              </a:spcAft>
              <a:buClrTx/>
              <a:buSzTx/>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Add pre-winding software checks of wiring files</a:t>
            </a:r>
          </a:p>
        </p:txBody>
      </p:sp>
      <p:sp>
        <p:nvSpPr>
          <p:cNvPr id="16" name="TextBox 15">
            <a:extLst>
              <a:ext uri="{FF2B5EF4-FFF2-40B4-BE49-F238E27FC236}">
                <a16:creationId xmlns:a16="http://schemas.microsoft.com/office/drawing/2014/main" id="{4C7A1E91-C6BD-9289-5861-8E5037D3E234}"/>
              </a:ext>
            </a:extLst>
          </p:cNvPr>
          <p:cNvSpPr txBox="1"/>
          <p:nvPr/>
        </p:nvSpPr>
        <p:spPr>
          <a:xfrm>
            <a:off x="27970171" y="34308269"/>
            <a:ext cx="790544" cy="1015663"/>
          </a:xfrm>
          <a:prstGeom prst="rect">
            <a:avLst/>
          </a:prstGeom>
          <a:noFill/>
        </p:spPr>
        <p:txBody>
          <a:bodyPr wrap="square" rtlCol="0">
            <a:spAutoFit/>
          </a:bodyPr>
          <a:lstStyle/>
          <a:p>
            <a:r>
              <a:rPr lang="en-US" sz="3600" b="1" dirty="0">
                <a:solidFill>
                  <a:srgbClr val="0000CC"/>
                </a:solidFill>
              </a:rPr>
              <a:t>a</a:t>
            </a:r>
            <a:r>
              <a:rPr lang="en-US" sz="3600" b="1" baseline="-25000" dirty="0">
                <a:solidFill>
                  <a:srgbClr val="0000CC"/>
                </a:solidFill>
              </a:rPr>
              <a:t>4</a:t>
            </a:r>
            <a:r>
              <a:rPr lang="en-US" sz="6000" b="1" baseline="-25000" dirty="0">
                <a:solidFill>
                  <a:srgbClr val="0000CC"/>
                </a:solidFill>
              </a:rPr>
              <a:t> </a:t>
            </a:r>
            <a:endParaRPr lang="en-US" sz="6000" b="1" dirty="0">
              <a:solidFill>
                <a:srgbClr val="0000CC"/>
              </a:solidFill>
            </a:endParaRPr>
          </a:p>
        </p:txBody>
      </p:sp>
      <p:sp>
        <p:nvSpPr>
          <p:cNvPr id="20" name="TextBox 19">
            <a:extLst>
              <a:ext uri="{FF2B5EF4-FFF2-40B4-BE49-F238E27FC236}">
                <a16:creationId xmlns:a16="http://schemas.microsoft.com/office/drawing/2014/main" id="{C99B7795-CCA8-110F-27D4-3D91D3E8EBA2}"/>
              </a:ext>
            </a:extLst>
          </p:cNvPr>
          <p:cNvSpPr txBox="1"/>
          <p:nvPr/>
        </p:nvSpPr>
        <p:spPr>
          <a:xfrm>
            <a:off x="35010883" y="30917676"/>
            <a:ext cx="897633" cy="769441"/>
          </a:xfrm>
          <a:prstGeom prst="rect">
            <a:avLst/>
          </a:prstGeom>
          <a:noFill/>
        </p:spPr>
        <p:txBody>
          <a:bodyPr wrap="square" rtlCol="0">
            <a:spAutoFit/>
          </a:bodyPr>
          <a:lstStyle/>
          <a:p>
            <a:r>
              <a:rPr lang="en-US" sz="3600" b="1" dirty="0">
                <a:solidFill>
                  <a:srgbClr val="0000CC"/>
                </a:solidFill>
              </a:rPr>
              <a:t>b</a:t>
            </a:r>
            <a:r>
              <a:rPr lang="en-US" sz="3600" b="1" baseline="-25000" dirty="0">
                <a:solidFill>
                  <a:srgbClr val="0000CC"/>
                </a:solidFill>
              </a:rPr>
              <a:t>3</a:t>
            </a:r>
            <a:r>
              <a:rPr lang="en-US" sz="4400" b="1" baseline="-25000" dirty="0">
                <a:solidFill>
                  <a:srgbClr val="0000CC"/>
                </a:solidFill>
              </a:rPr>
              <a:t> </a:t>
            </a:r>
            <a:endParaRPr lang="en-US" sz="4400" b="1" dirty="0">
              <a:solidFill>
                <a:srgbClr val="0000CC"/>
              </a:solidFill>
            </a:endParaRPr>
          </a:p>
        </p:txBody>
      </p:sp>
      <p:sp>
        <p:nvSpPr>
          <p:cNvPr id="21" name="TextBox 20">
            <a:extLst>
              <a:ext uri="{FF2B5EF4-FFF2-40B4-BE49-F238E27FC236}">
                <a16:creationId xmlns:a16="http://schemas.microsoft.com/office/drawing/2014/main" id="{364C62C7-01CD-B843-4821-11707A0447D6}"/>
              </a:ext>
            </a:extLst>
          </p:cNvPr>
          <p:cNvSpPr txBox="1"/>
          <p:nvPr/>
        </p:nvSpPr>
        <p:spPr>
          <a:xfrm>
            <a:off x="27512131" y="29243163"/>
            <a:ext cx="765591" cy="646331"/>
          </a:xfrm>
          <a:prstGeom prst="rect">
            <a:avLst/>
          </a:prstGeom>
          <a:noFill/>
        </p:spPr>
        <p:txBody>
          <a:bodyPr wrap="square" rtlCol="0">
            <a:spAutoFit/>
          </a:bodyPr>
          <a:lstStyle/>
          <a:p>
            <a:r>
              <a:rPr lang="en-US" sz="3600" b="1" dirty="0">
                <a:solidFill>
                  <a:srgbClr val="0000CC"/>
                </a:solidFill>
              </a:rPr>
              <a:t>b</a:t>
            </a:r>
            <a:r>
              <a:rPr lang="en-US" sz="3600" b="1" baseline="-25000" dirty="0">
                <a:solidFill>
                  <a:srgbClr val="0000CC"/>
                </a:solidFill>
              </a:rPr>
              <a:t>4</a:t>
            </a:r>
            <a:endParaRPr lang="en-US" sz="3600" b="1" dirty="0">
              <a:solidFill>
                <a:srgbClr val="0000CC"/>
              </a:solidFill>
            </a:endParaRPr>
          </a:p>
        </p:txBody>
      </p:sp>
      <p:sp>
        <p:nvSpPr>
          <p:cNvPr id="23" name="TextBox 22">
            <a:extLst>
              <a:ext uri="{FF2B5EF4-FFF2-40B4-BE49-F238E27FC236}">
                <a16:creationId xmlns:a16="http://schemas.microsoft.com/office/drawing/2014/main" id="{FBD8EBE9-79B6-556A-6BA3-93AFCB64DCED}"/>
              </a:ext>
            </a:extLst>
          </p:cNvPr>
          <p:cNvSpPr txBox="1"/>
          <p:nvPr/>
        </p:nvSpPr>
        <p:spPr>
          <a:xfrm>
            <a:off x="35269201" y="32042087"/>
            <a:ext cx="639315" cy="1015663"/>
          </a:xfrm>
          <a:prstGeom prst="rect">
            <a:avLst/>
          </a:prstGeom>
          <a:noFill/>
        </p:spPr>
        <p:txBody>
          <a:bodyPr wrap="square" rtlCol="0">
            <a:spAutoFit/>
          </a:bodyPr>
          <a:lstStyle/>
          <a:p>
            <a:r>
              <a:rPr lang="en-US" sz="3600" b="1" dirty="0">
                <a:solidFill>
                  <a:srgbClr val="0000CC"/>
                </a:solidFill>
              </a:rPr>
              <a:t>a</a:t>
            </a:r>
            <a:r>
              <a:rPr lang="en-US" sz="3600" b="1" baseline="-25000" dirty="0">
                <a:solidFill>
                  <a:srgbClr val="0000CC"/>
                </a:solidFill>
              </a:rPr>
              <a:t>3</a:t>
            </a:r>
            <a:r>
              <a:rPr lang="en-US" sz="6000" b="1" baseline="-25000" dirty="0">
                <a:solidFill>
                  <a:srgbClr val="0000CC"/>
                </a:solidFill>
              </a:rPr>
              <a:t> </a:t>
            </a:r>
            <a:endParaRPr lang="en-US" sz="6000" b="1" dirty="0">
              <a:solidFill>
                <a:srgbClr val="0000CC"/>
              </a:solidFill>
            </a:endParaRPr>
          </a:p>
        </p:txBody>
      </p:sp>
      <p:sp>
        <p:nvSpPr>
          <p:cNvPr id="24" name="TextBox 23">
            <a:extLst>
              <a:ext uri="{FF2B5EF4-FFF2-40B4-BE49-F238E27FC236}">
                <a16:creationId xmlns:a16="http://schemas.microsoft.com/office/drawing/2014/main" id="{B1ADAF23-D570-2436-6D29-D72B48CC571F}"/>
              </a:ext>
            </a:extLst>
          </p:cNvPr>
          <p:cNvSpPr txBox="1"/>
          <p:nvPr/>
        </p:nvSpPr>
        <p:spPr>
          <a:xfrm>
            <a:off x="36312566" y="31744960"/>
            <a:ext cx="790544" cy="1015663"/>
          </a:xfrm>
          <a:prstGeom prst="rect">
            <a:avLst/>
          </a:prstGeom>
          <a:noFill/>
        </p:spPr>
        <p:txBody>
          <a:bodyPr wrap="square" rtlCol="0">
            <a:spAutoFit/>
          </a:bodyPr>
          <a:lstStyle/>
          <a:p>
            <a:r>
              <a:rPr lang="en-US" sz="3600" b="1" dirty="0">
                <a:solidFill>
                  <a:srgbClr val="0000CC"/>
                </a:solidFill>
              </a:rPr>
              <a:t>a</a:t>
            </a:r>
            <a:r>
              <a:rPr lang="en-US" sz="3600" b="1" baseline="-25000" dirty="0">
                <a:solidFill>
                  <a:srgbClr val="0000CC"/>
                </a:solidFill>
              </a:rPr>
              <a:t>4</a:t>
            </a:r>
            <a:r>
              <a:rPr lang="en-US" sz="6000" b="1" baseline="-25000" dirty="0">
                <a:solidFill>
                  <a:srgbClr val="0000CC"/>
                </a:solidFill>
              </a:rPr>
              <a:t> </a:t>
            </a:r>
            <a:endParaRPr lang="en-US" sz="6000" b="1" dirty="0">
              <a:solidFill>
                <a:srgbClr val="0000CC"/>
              </a:solidFill>
            </a:endParaRPr>
          </a:p>
        </p:txBody>
      </p:sp>
    </p:spTree>
    <p:extLst>
      <p:ext uri="{BB962C8B-B14F-4D97-AF65-F5344CB8AC3E}">
        <p14:creationId xmlns:p14="http://schemas.microsoft.com/office/powerpoint/2010/main" val="38921615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749</TotalTime>
  <Words>567</Words>
  <Application>Microsoft Office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Aptos</vt:lpstr>
      <vt:lpstr>Aptos Display</vt:lpstr>
      <vt:lpstr>Arial</vt:lpstr>
      <vt:lpstr>Calibri</vt:lpstr>
      <vt:lpstr>Roboto</vt:lpstr>
      <vt:lpstr>Roboto Light</vt:lpstr>
      <vt:lpstr>Times New Roman</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Gupta, Ramesh C</dc:creator>
  <cp:lastModifiedBy>Anerella, Michael D</cp:lastModifiedBy>
  <cp:revision>34</cp:revision>
  <cp:lastPrinted>2025-06-26T15:00:33Z</cp:lastPrinted>
  <dcterms:created xsi:type="dcterms:W3CDTF">2025-06-13T19:19:16Z</dcterms:created>
  <dcterms:modified xsi:type="dcterms:W3CDTF">2025-06-26T15:15:37Z</dcterms:modified>
</cp:coreProperties>
</file>