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30275213" cy="42803763"/>
  <p:notesSz cx="29605288" cy="421322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guide id="3" pos="6020" userDrawn="1">
          <p15:clr>
            <a:srgbClr val="A4A3A4"/>
          </p15:clr>
        </p15:guide>
        <p15:guide id="4" pos="130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4899"/>
    <a:srgbClr val="156082"/>
    <a:srgbClr val="FF8000"/>
    <a:srgbClr val="F7C7AC"/>
    <a:srgbClr val="44B3E1"/>
    <a:srgbClr val="0424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p:restoredLeft sz="5068" autoAdjust="0"/>
    <p:restoredTop sz="94660"/>
  </p:normalViewPr>
  <p:slideViewPr>
    <p:cSldViewPr snapToGrid="0" showGuides="1">
      <p:cViewPr>
        <p:scale>
          <a:sx n="25" d="100"/>
          <a:sy n="25" d="100"/>
        </p:scale>
        <p:origin x="2412" y="-6"/>
      </p:cViewPr>
      <p:guideLst>
        <p:guide orient="horz" pos="13482"/>
        <p:guide pos="9536"/>
        <p:guide pos="6020"/>
        <p:guide pos="13051"/>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12828957" cy="2113929"/>
          </a:xfrm>
          <a:prstGeom prst="rect">
            <a:avLst/>
          </a:prstGeom>
        </p:spPr>
        <p:txBody>
          <a:bodyPr vert="horz" lIns="409919" tIns="204959" rIns="409919" bIns="204959" rtlCol="0"/>
          <a:lstStyle>
            <a:lvl1pPr algn="l">
              <a:defRPr sz="5200"/>
            </a:lvl1pPr>
          </a:lstStyle>
          <a:p>
            <a:endParaRPr lang="en-GB"/>
          </a:p>
        </p:txBody>
      </p:sp>
      <p:sp>
        <p:nvSpPr>
          <p:cNvPr id="3" name="Date Placeholder 2"/>
          <p:cNvSpPr>
            <a:spLocks noGrp="1"/>
          </p:cNvSpPr>
          <p:nvPr>
            <p:ph type="dt" idx="1"/>
          </p:nvPr>
        </p:nvSpPr>
        <p:spPr>
          <a:xfrm>
            <a:off x="16769480" y="0"/>
            <a:ext cx="12828957" cy="2113929"/>
          </a:xfrm>
          <a:prstGeom prst="rect">
            <a:avLst/>
          </a:prstGeom>
        </p:spPr>
        <p:txBody>
          <a:bodyPr vert="horz" lIns="409919" tIns="204959" rIns="409919" bIns="204959" rtlCol="0"/>
          <a:lstStyle>
            <a:lvl1pPr algn="r">
              <a:defRPr sz="5200"/>
            </a:lvl1pPr>
          </a:lstStyle>
          <a:p>
            <a:fld id="{0A25A24E-F4DE-481F-A417-4DC57D4B825B}" type="datetimeFigureOut">
              <a:rPr lang="en-GB" smtClean="0"/>
              <a:t>26/06/2025</a:t>
            </a:fld>
            <a:endParaRPr lang="en-GB"/>
          </a:p>
        </p:txBody>
      </p:sp>
      <p:sp>
        <p:nvSpPr>
          <p:cNvPr id="4" name="Slide Image Placeholder 3"/>
          <p:cNvSpPr>
            <a:spLocks noGrp="1" noRot="1" noChangeAspect="1"/>
          </p:cNvSpPr>
          <p:nvPr>
            <p:ph type="sldImg" idx="2"/>
          </p:nvPr>
        </p:nvSpPr>
        <p:spPr>
          <a:xfrm>
            <a:off x="9774238" y="5264150"/>
            <a:ext cx="10056812" cy="14220825"/>
          </a:xfrm>
          <a:prstGeom prst="rect">
            <a:avLst/>
          </a:prstGeom>
          <a:noFill/>
          <a:ln w="12700">
            <a:solidFill>
              <a:prstClr val="black"/>
            </a:solidFill>
          </a:ln>
        </p:spPr>
        <p:txBody>
          <a:bodyPr vert="horz" lIns="409919" tIns="204959" rIns="409919" bIns="204959" rtlCol="0" anchor="ctr"/>
          <a:lstStyle/>
          <a:p>
            <a:endParaRPr lang="en-GB"/>
          </a:p>
        </p:txBody>
      </p:sp>
      <p:sp>
        <p:nvSpPr>
          <p:cNvPr id="5" name="Notes Placeholder 4"/>
          <p:cNvSpPr>
            <a:spLocks noGrp="1"/>
          </p:cNvSpPr>
          <p:nvPr>
            <p:ph type="body" sz="quarter" idx="3"/>
          </p:nvPr>
        </p:nvSpPr>
        <p:spPr>
          <a:xfrm>
            <a:off x="2960531" y="20276147"/>
            <a:ext cx="23684230" cy="16589573"/>
          </a:xfrm>
          <a:prstGeom prst="rect">
            <a:avLst/>
          </a:prstGeom>
        </p:spPr>
        <p:txBody>
          <a:bodyPr vert="horz" lIns="409919" tIns="204959" rIns="409919" bIns="20495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40018328"/>
            <a:ext cx="12828957" cy="2113924"/>
          </a:xfrm>
          <a:prstGeom prst="rect">
            <a:avLst/>
          </a:prstGeom>
        </p:spPr>
        <p:txBody>
          <a:bodyPr vert="horz" lIns="409919" tIns="204959" rIns="409919" bIns="204959" rtlCol="0" anchor="b"/>
          <a:lstStyle>
            <a:lvl1pPr algn="l">
              <a:defRPr sz="5200"/>
            </a:lvl1pPr>
          </a:lstStyle>
          <a:p>
            <a:endParaRPr lang="en-GB"/>
          </a:p>
        </p:txBody>
      </p:sp>
      <p:sp>
        <p:nvSpPr>
          <p:cNvPr id="7" name="Slide Number Placeholder 6"/>
          <p:cNvSpPr>
            <a:spLocks noGrp="1"/>
          </p:cNvSpPr>
          <p:nvPr>
            <p:ph type="sldNum" sz="quarter" idx="5"/>
          </p:nvPr>
        </p:nvSpPr>
        <p:spPr>
          <a:xfrm>
            <a:off x="16769480" y="40018328"/>
            <a:ext cx="12828957" cy="2113924"/>
          </a:xfrm>
          <a:prstGeom prst="rect">
            <a:avLst/>
          </a:prstGeom>
        </p:spPr>
        <p:txBody>
          <a:bodyPr vert="horz" lIns="409919" tIns="204959" rIns="409919" bIns="204959" rtlCol="0" anchor="b"/>
          <a:lstStyle>
            <a:lvl1pPr algn="r">
              <a:defRPr sz="5200"/>
            </a:lvl1pPr>
          </a:lstStyle>
          <a:p>
            <a:fld id="{9E5ACD55-ADCD-424B-B38E-D182E50C31B1}" type="slidenum">
              <a:rPr lang="en-GB" smtClean="0"/>
              <a:t>‹#›</a:t>
            </a:fld>
            <a:endParaRPr lang="en-GB"/>
          </a:p>
        </p:txBody>
      </p:sp>
    </p:spTree>
    <p:extLst>
      <p:ext uri="{BB962C8B-B14F-4D97-AF65-F5344CB8AC3E}">
        <p14:creationId xmlns:p14="http://schemas.microsoft.com/office/powerpoint/2010/main" val="368906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E5ACD55-ADCD-424B-B38E-D182E50C31B1}" type="slidenum">
              <a:rPr lang="en-GB" smtClean="0"/>
              <a:t>1</a:t>
            </a:fld>
            <a:endParaRPr lang="en-GB"/>
          </a:p>
        </p:txBody>
      </p:sp>
    </p:spTree>
    <p:extLst>
      <p:ext uri="{BB962C8B-B14F-4D97-AF65-F5344CB8AC3E}">
        <p14:creationId xmlns:p14="http://schemas.microsoft.com/office/powerpoint/2010/main" val="4064638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C1DE2C-41FC-40D9-8BF9-B836EFEAA1EC}"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1597584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C1DE2C-41FC-40D9-8BF9-B836EFEAA1EC}"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904319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C1DE2C-41FC-40D9-8BF9-B836EFEAA1EC}"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710823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C1DE2C-41FC-40D9-8BF9-B836EFEAA1EC}"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131872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tint val="82000"/>
                  </a:schemeClr>
                </a:solidFill>
              </a:defRPr>
            </a:lvl1pPr>
            <a:lvl2pPr marL="1513743" indent="0">
              <a:buNone/>
              <a:defRPr sz="6622">
                <a:solidFill>
                  <a:schemeClr val="tx1">
                    <a:tint val="82000"/>
                  </a:schemeClr>
                </a:solidFill>
              </a:defRPr>
            </a:lvl2pPr>
            <a:lvl3pPr marL="3027487" indent="0">
              <a:buNone/>
              <a:defRPr sz="5960">
                <a:solidFill>
                  <a:schemeClr val="tx1">
                    <a:tint val="82000"/>
                  </a:schemeClr>
                </a:solidFill>
              </a:defRPr>
            </a:lvl3pPr>
            <a:lvl4pPr marL="4541230" indent="0">
              <a:buNone/>
              <a:defRPr sz="5297">
                <a:solidFill>
                  <a:schemeClr val="tx1">
                    <a:tint val="82000"/>
                  </a:schemeClr>
                </a:solidFill>
              </a:defRPr>
            </a:lvl4pPr>
            <a:lvl5pPr marL="6054974" indent="0">
              <a:buNone/>
              <a:defRPr sz="5297">
                <a:solidFill>
                  <a:schemeClr val="tx1">
                    <a:tint val="82000"/>
                  </a:schemeClr>
                </a:solidFill>
              </a:defRPr>
            </a:lvl5pPr>
            <a:lvl6pPr marL="7568717" indent="0">
              <a:buNone/>
              <a:defRPr sz="5297">
                <a:solidFill>
                  <a:schemeClr val="tx1">
                    <a:tint val="82000"/>
                  </a:schemeClr>
                </a:solidFill>
              </a:defRPr>
            </a:lvl6pPr>
            <a:lvl7pPr marL="9082461" indent="0">
              <a:buNone/>
              <a:defRPr sz="5297">
                <a:solidFill>
                  <a:schemeClr val="tx1">
                    <a:tint val="82000"/>
                  </a:schemeClr>
                </a:solidFill>
              </a:defRPr>
            </a:lvl7pPr>
            <a:lvl8pPr marL="10596204" indent="0">
              <a:buNone/>
              <a:defRPr sz="5297">
                <a:solidFill>
                  <a:schemeClr val="tx1">
                    <a:tint val="82000"/>
                  </a:schemeClr>
                </a:solidFill>
              </a:defRPr>
            </a:lvl8pPr>
            <a:lvl9pPr marL="12109948" indent="0">
              <a:buNone/>
              <a:defRPr sz="5297">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C1DE2C-41FC-40D9-8BF9-B836EFEAA1EC}" type="datetimeFigureOut">
              <a:rPr lang="en-GB" smtClean="0"/>
              <a:t>26/06/2025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22963014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C1DE2C-41FC-40D9-8BF9-B836EFEAA1EC}"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1588688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C1DE2C-41FC-40D9-8BF9-B836EFEAA1EC}" type="datetimeFigureOut">
              <a:rPr lang="en-GB" smtClean="0"/>
              <a:t>26/06/2025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3184763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C1DE2C-41FC-40D9-8BF9-B836EFEAA1EC}" type="datetimeFigureOut">
              <a:rPr lang="en-GB" smtClean="0"/>
              <a:t>26/06/2025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3913218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C1DE2C-41FC-40D9-8BF9-B836EFEAA1EC}" type="datetimeFigureOut">
              <a:rPr lang="en-GB" smtClean="0"/>
              <a:t>26/06/2025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184018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13C1DE2C-41FC-40D9-8BF9-B836EFEAA1EC}"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3391226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13C1DE2C-41FC-40D9-8BF9-B836EFEAA1EC}" type="datetimeFigureOut">
              <a:rPr lang="en-GB" smtClean="0"/>
              <a:t>26/06/2025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98E854-7B06-45D7-9ECD-EF6A44681E7B}" type="slidenum">
              <a:rPr lang="en-GB" smtClean="0"/>
              <a:t>‹#›</a:t>
            </a:fld>
            <a:endParaRPr lang="en-GB"/>
          </a:p>
        </p:txBody>
      </p:sp>
    </p:spTree>
    <p:extLst>
      <p:ext uri="{BB962C8B-B14F-4D97-AF65-F5344CB8AC3E}">
        <p14:creationId xmlns:p14="http://schemas.microsoft.com/office/powerpoint/2010/main" val="64724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82000"/>
                  </a:schemeClr>
                </a:solidFill>
              </a:defRPr>
            </a:lvl1pPr>
          </a:lstStyle>
          <a:p>
            <a:fld id="{13C1DE2C-41FC-40D9-8BF9-B836EFEAA1EC}" type="datetimeFigureOut">
              <a:rPr lang="en-GB" smtClean="0"/>
              <a:t>26/06/2025</a:t>
            </a:fld>
            <a:endParaRPr lang="en-GB"/>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82000"/>
                  </a:schemeClr>
                </a:solidFill>
              </a:defRPr>
            </a:lvl1pPr>
          </a:lstStyle>
          <a:p>
            <a:fld id="{9F98E854-7B06-45D7-9ECD-EF6A44681E7B}" type="slidenum">
              <a:rPr lang="en-GB" smtClean="0"/>
              <a:t>‹#›</a:t>
            </a:fld>
            <a:endParaRPr lang="en-GB"/>
          </a:p>
        </p:txBody>
      </p:sp>
    </p:spTree>
    <p:extLst>
      <p:ext uri="{BB962C8B-B14F-4D97-AF65-F5344CB8AC3E}">
        <p14:creationId xmlns:p14="http://schemas.microsoft.com/office/powerpoint/2010/main" val="3614918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image" Target="../media/image1.png"/><Relationship Id="rId21" Type="http://schemas.openxmlformats.org/officeDocument/2006/relationships/image" Target="../media/image17.png"/><Relationship Id="rId7" Type="http://schemas.openxmlformats.org/officeDocument/2006/relationships/image" Target="../media/image4.png"/><Relationship Id="rId12" Type="http://schemas.openxmlformats.org/officeDocument/2006/relationships/image" Target="../media/image8.png"/><Relationship Id="rId17" Type="http://schemas.openxmlformats.org/officeDocument/2006/relationships/image" Target="../media/image13.png"/><Relationship Id="rId25" Type="http://schemas.openxmlformats.org/officeDocument/2006/relationships/image" Target="../media/image21.png"/><Relationship Id="rId2" Type="http://schemas.openxmlformats.org/officeDocument/2006/relationships/notesSlide" Target="../notesSlides/notesSlide1.xml"/><Relationship Id="rId16" Type="http://schemas.openxmlformats.org/officeDocument/2006/relationships/image" Target="../media/image12.wmf"/><Relationship Id="rId20"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3.png"/><Relationship Id="rId11" Type="http://schemas.microsoft.com/office/2007/relationships/hdphoto" Target="../media/hdphoto1.wdp"/><Relationship Id="rId24" Type="http://schemas.openxmlformats.org/officeDocument/2006/relationships/image" Target="../media/image20.png"/><Relationship Id="rId5" Type="http://schemas.openxmlformats.org/officeDocument/2006/relationships/image" Target="../media/image2.png"/><Relationship Id="rId15" Type="http://schemas.openxmlformats.org/officeDocument/2006/relationships/image" Target="../media/image11.png"/><Relationship Id="rId23" Type="http://schemas.openxmlformats.org/officeDocument/2006/relationships/image" Target="../media/image19.png"/><Relationship Id="rId10" Type="http://schemas.openxmlformats.org/officeDocument/2006/relationships/image" Target="../media/image7.png"/><Relationship Id="rId19" Type="http://schemas.openxmlformats.org/officeDocument/2006/relationships/image" Target="../media/image15.png"/><Relationship Id="rId4" Type="http://schemas.openxmlformats.org/officeDocument/2006/relationships/hyperlink" Target="https://edms.cern.ch/document/2807405/1" TargetMode="External"/><Relationship Id="rId9" Type="http://schemas.openxmlformats.org/officeDocument/2006/relationships/image" Target="../media/image6.png"/><Relationship Id="rId14" Type="http://schemas.openxmlformats.org/officeDocument/2006/relationships/image" Target="../media/image10.png"/><Relationship Id="rId22"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jpeg"/><Relationship Id="rId18" Type="http://schemas.openxmlformats.org/officeDocument/2006/relationships/image" Target="../media/image38.png"/><Relationship Id="rId3" Type="http://schemas.openxmlformats.org/officeDocument/2006/relationships/image" Target="../media/image23.jpg"/><Relationship Id="rId7" Type="http://schemas.openxmlformats.org/officeDocument/2006/relationships/image" Target="../media/image27.png"/><Relationship Id="rId12" Type="http://schemas.openxmlformats.org/officeDocument/2006/relationships/image" Target="../media/image32.jpeg"/><Relationship Id="rId17" Type="http://schemas.openxmlformats.org/officeDocument/2006/relationships/image" Target="../media/image37.jpeg"/><Relationship Id="rId2" Type="http://schemas.openxmlformats.org/officeDocument/2006/relationships/image" Target="../media/image22.png"/><Relationship Id="rId16"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jpeg"/><Relationship Id="rId5" Type="http://schemas.openxmlformats.org/officeDocument/2006/relationships/image" Target="../media/image25.png"/><Relationship Id="rId15" Type="http://schemas.openxmlformats.org/officeDocument/2006/relationships/image" Target="../media/image35.jpeg"/><Relationship Id="rId10" Type="http://schemas.openxmlformats.org/officeDocument/2006/relationships/image" Target="../media/image30.jpeg"/><Relationship Id="rId19" Type="http://schemas.openxmlformats.org/officeDocument/2006/relationships/image" Target="../media/image39.jp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6" name="Group 315">
            <a:extLst>
              <a:ext uri="{FF2B5EF4-FFF2-40B4-BE49-F238E27FC236}">
                <a16:creationId xmlns:a16="http://schemas.microsoft.com/office/drawing/2014/main" id="{7986A4FB-EAC1-2360-4EA1-387DE245E92E}"/>
              </a:ext>
            </a:extLst>
          </p:cNvPr>
          <p:cNvGrpSpPr>
            <a:grpSpLocks noChangeAspect="1"/>
          </p:cNvGrpSpPr>
          <p:nvPr/>
        </p:nvGrpSpPr>
        <p:grpSpPr>
          <a:xfrm>
            <a:off x="2160123" y="11546548"/>
            <a:ext cx="6702003" cy="2857524"/>
            <a:chOff x="5911835" y="10448510"/>
            <a:chExt cx="5835977" cy="2488278"/>
          </a:xfrm>
        </p:grpSpPr>
        <p:pic>
          <p:nvPicPr>
            <p:cNvPr id="301" name="Picture 300">
              <a:extLst>
                <a:ext uri="{FF2B5EF4-FFF2-40B4-BE49-F238E27FC236}">
                  <a16:creationId xmlns:a16="http://schemas.microsoft.com/office/drawing/2014/main" id="{47A2B0E1-8482-275F-0CBB-637A8590767F}"/>
                </a:ext>
              </a:extLst>
            </p:cNvPr>
            <p:cNvPicPr>
              <a:picLocks noChangeAspect="1"/>
            </p:cNvPicPr>
            <p:nvPr/>
          </p:nvPicPr>
          <p:blipFill>
            <a:blip r:embed="rId3"/>
            <a:stretch>
              <a:fillRect/>
            </a:stretch>
          </p:blipFill>
          <p:spPr bwMode="auto">
            <a:xfrm>
              <a:off x="5911835" y="10448510"/>
              <a:ext cx="5141846" cy="2488278"/>
            </a:xfrm>
            <a:prstGeom prst="rect">
              <a:avLst/>
            </a:prstGeom>
          </p:spPr>
        </p:pic>
        <p:sp>
          <p:nvSpPr>
            <p:cNvPr id="302" name="TextBox 301">
              <a:extLst>
                <a:ext uri="{FF2B5EF4-FFF2-40B4-BE49-F238E27FC236}">
                  <a16:creationId xmlns:a16="http://schemas.microsoft.com/office/drawing/2014/main" id="{8CAC8DFB-7288-0E1B-B291-89542FA5A468}"/>
                </a:ext>
              </a:extLst>
            </p:cNvPr>
            <p:cNvSpPr txBox="1"/>
            <p:nvPr/>
          </p:nvSpPr>
          <p:spPr>
            <a:xfrm>
              <a:off x="10960730" y="12233890"/>
              <a:ext cx="787082" cy="321607"/>
            </a:xfrm>
            <a:prstGeom prst="rect">
              <a:avLst/>
            </a:prstGeom>
            <a:noFill/>
          </p:spPr>
          <p:txBody>
            <a:bodyPr wrap="square" rtlCol="0">
              <a:spAutoFit/>
            </a:bodyPr>
            <a:lstStyle/>
            <a:p>
              <a:r>
                <a:rPr lang="en-US" dirty="0"/>
                <a:t>[1]</a:t>
              </a:r>
              <a:endParaRPr lang="en-GB" dirty="0"/>
            </a:p>
          </p:txBody>
        </p:sp>
      </p:grpSp>
      <p:sp>
        <p:nvSpPr>
          <p:cNvPr id="7" name="Rectangle 6">
            <a:extLst>
              <a:ext uri="{FF2B5EF4-FFF2-40B4-BE49-F238E27FC236}">
                <a16:creationId xmlns:a16="http://schemas.microsoft.com/office/drawing/2014/main" id="{097B2299-6AFA-FCF0-60C6-F4340857F838}"/>
              </a:ext>
            </a:extLst>
          </p:cNvPr>
          <p:cNvSpPr/>
          <p:nvPr/>
        </p:nvSpPr>
        <p:spPr>
          <a:xfrm>
            <a:off x="8152" y="-36361"/>
            <a:ext cx="30250759" cy="3057658"/>
          </a:xfrm>
          <a:prstGeom prst="rect">
            <a:avLst/>
          </a:prstGeom>
          <a:solidFill>
            <a:srgbClr val="054899"/>
          </a:solid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r>
              <a:rPr lang="en-GB" sz="7600" dirty="0">
                <a:solidFill>
                  <a:schemeClr val="bg1"/>
                </a:solidFill>
                <a:latin typeface="Levenim MT" panose="020F0502020204030204" pitchFamily="2" charset="-79"/>
                <a:cs typeface="Levenim MT" panose="020F0502020204030204" pitchFamily="2" charset="-79"/>
              </a:rPr>
              <a:t>Design strategies for beam impedance reduction </a:t>
            </a:r>
          </a:p>
          <a:p>
            <a:r>
              <a:rPr lang="en-GB" sz="7600" dirty="0">
                <a:solidFill>
                  <a:schemeClr val="bg1"/>
                </a:solidFill>
                <a:latin typeface="Levenim MT" panose="020F0502020204030204" pitchFamily="2" charset="-79"/>
                <a:cs typeface="Levenim MT" panose="020F0502020204030204" pitchFamily="2" charset="-79"/>
              </a:rPr>
              <a:t>of kicker magnets in particle accelerators</a:t>
            </a:r>
          </a:p>
        </p:txBody>
      </p:sp>
      <p:sp>
        <p:nvSpPr>
          <p:cNvPr id="8" name="TextBox 7">
            <a:extLst>
              <a:ext uri="{FF2B5EF4-FFF2-40B4-BE49-F238E27FC236}">
                <a16:creationId xmlns:a16="http://schemas.microsoft.com/office/drawing/2014/main" id="{F31168EB-101E-620D-1842-618941A59463}"/>
              </a:ext>
            </a:extLst>
          </p:cNvPr>
          <p:cNvSpPr txBox="1"/>
          <p:nvPr/>
        </p:nvSpPr>
        <p:spPr>
          <a:xfrm>
            <a:off x="11084810" y="7165880"/>
            <a:ext cx="9345361" cy="5324535"/>
          </a:xfrm>
          <a:prstGeom prst="rect">
            <a:avLst/>
          </a:prstGeom>
          <a:noFill/>
        </p:spPr>
        <p:txBody>
          <a:bodyPr wrap="square">
            <a:spAutoFit/>
          </a:bodyPr>
          <a:lstStyle/>
          <a:p>
            <a:pPr algn="just">
              <a:spcAft>
                <a:spcPts val="1200"/>
              </a:spcAft>
            </a:pPr>
            <a:r>
              <a:rPr lang="en-GB" sz="2000" b="1" dirty="0">
                <a:latin typeface="Levenim MT" panose="020F0502020204030204" pitchFamily="2" charset="-79"/>
                <a:cs typeface="Levenim MT" panose="020F0502020204030204" pitchFamily="2" charset="-79"/>
              </a:rPr>
              <a:t>Beam impedance:</a:t>
            </a:r>
          </a:p>
          <a:p>
            <a:pPr marL="342900" indent="-342900" algn="just">
              <a:spcAft>
                <a:spcPts val="1200"/>
              </a:spcAft>
              <a:buFont typeface="Arial" panose="020B0604020202020204" pitchFamily="34" charset="0"/>
              <a:buChar char="•"/>
            </a:pPr>
            <a:r>
              <a:rPr lang="en-GB" sz="2000" b="0" i="0" dirty="0">
                <a:effectLst/>
                <a:latin typeface="Levenim MT" panose="020F0502020204030204" pitchFamily="2" charset="-79"/>
                <a:cs typeface="Levenim MT" panose="020F0502020204030204" pitchFamily="2" charset="-79"/>
              </a:rPr>
              <a:t>In a particle accelerator, a beam of charged particles generates an electromagnetic field. This field interacts with the surroundings of the accelerator.</a:t>
            </a:r>
          </a:p>
          <a:p>
            <a:pPr marL="342900" indent="-342900" algn="just">
              <a:spcAft>
                <a:spcPts val="1200"/>
              </a:spcAft>
              <a:buFont typeface="Arial" panose="020B0604020202020204" pitchFamily="34" charset="0"/>
              <a:buChar char="•"/>
            </a:pPr>
            <a:r>
              <a:rPr lang="en-GB" sz="2000" b="0" i="0" dirty="0">
                <a:effectLst/>
                <a:latin typeface="Levenim MT" panose="020F0502020204030204" pitchFamily="2" charset="-79"/>
                <a:cs typeface="Levenim MT" panose="020F0502020204030204" pitchFamily="2" charset="-79"/>
              </a:rPr>
              <a:t>Variations in the cross-section and finite conductivity of the walls cause the beam to excite additional electromagnetic fields.</a:t>
            </a:r>
          </a:p>
          <a:p>
            <a:pPr marL="342900" indent="-342900" algn="just">
              <a:spcAft>
                <a:spcPts val="1200"/>
              </a:spcAft>
              <a:buFont typeface="Arial" panose="020B0604020202020204" pitchFamily="34" charset="0"/>
              <a:buChar char="•"/>
            </a:pPr>
            <a:r>
              <a:rPr lang="en-GB" sz="2000" b="0" i="0" dirty="0">
                <a:effectLst/>
                <a:latin typeface="Levenim MT" panose="020F0502020204030204" pitchFamily="2" charset="-79"/>
                <a:cs typeface="Levenim MT" panose="020F0502020204030204" pitchFamily="2" charset="-79"/>
              </a:rPr>
              <a:t>These excited fields, left behind the source particle, are known as </a:t>
            </a:r>
            <a:r>
              <a:rPr lang="en-GB" sz="2000" b="1" i="0" dirty="0" err="1">
                <a:effectLst/>
                <a:latin typeface="Levenim MT" panose="020F0502020204030204" pitchFamily="2" charset="-79"/>
                <a:cs typeface="Levenim MT" panose="020F0502020204030204" pitchFamily="2" charset="-79"/>
              </a:rPr>
              <a:t>wakefields</a:t>
            </a:r>
            <a:r>
              <a:rPr lang="en-GB" sz="2000" b="0" i="0" dirty="0">
                <a:effectLst/>
                <a:latin typeface="Levenim MT" panose="020F0502020204030204" pitchFamily="2" charset="-79"/>
                <a:cs typeface="Levenim MT" panose="020F0502020204030204" pitchFamily="2" charset="-79"/>
              </a:rPr>
              <a:t>.</a:t>
            </a:r>
          </a:p>
          <a:p>
            <a:pPr marL="342900" indent="-342900" algn="just">
              <a:spcAft>
                <a:spcPts val="1200"/>
              </a:spcAft>
              <a:buFont typeface="Arial" panose="020B0604020202020204" pitchFamily="34" charset="0"/>
              <a:buChar char="•"/>
            </a:pPr>
            <a:r>
              <a:rPr lang="en-GB" sz="2000" b="0" i="0" dirty="0">
                <a:effectLst/>
                <a:latin typeface="Levenim MT" panose="020F0502020204030204" pitchFamily="2" charset="-79"/>
                <a:cs typeface="Levenim MT" panose="020F0502020204030204" pitchFamily="2" charset="-79"/>
              </a:rPr>
              <a:t>In the frequency domain, </a:t>
            </a:r>
            <a:r>
              <a:rPr lang="en-GB" sz="2000" b="0" i="0" dirty="0" err="1">
                <a:effectLst/>
                <a:latin typeface="Levenim MT" panose="020F0502020204030204" pitchFamily="2" charset="-79"/>
                <a:cs typeface="Levenim MT" panose="020F0502020204030204" pitchFamily="2" charset="-79"/>
              </a:rPr>
              <a:t>wakefields</a:t>
            </a:r>
            <a:r>
              <a:rPr lang="en-GB" sz="2000" b="0" i="0" dirty="0">
                <a:effectLst/>
                <a:latin typeface="Levenim MT" panose="020F0502020204030204" pitchFamily="2" charset="-79"/>
                <a:cs typeface="Levenim MT" panose="020F0502020204030204" pitchFamily="2" charset="-79"/>
              </a:rPr>
              <a:t> are characterized by the </a:t>
            </a:r>
            <a:r>
              <a:rPr lang="en-GB" sz="2000" b="1" i="0" dirty="0">
                <a:effectLst/>
                <a:latin typeface="Levenim MT" panose="020F0502020204030204" pitchFamily="2" charset="-79"/>
                <a:cs typeface="Levenim MT" panose="020F0502020204030204" pitchFamily="2" charset="-79"/>
              </a:rPr>
              <a:t>beam coupling impedance</a:t>
            </a:r>
            <a:endParaRPr lang="en-GB" sz="2000" b="1" dirty="0">
              <a:latin typeface="Levenim MT" panose="020F0502020204030204" pitchFamily="2" charset="-79"/>
              <a:cs typeface="Levenim MT" panose="020F0502020204030204" pitchFamily="2" charset="-79"/>
            </a:endParaRPr>
          </a:p>
          <a:p>
            <a:pPr algn="just">
              <a:spcAft>
                <a:spcPts val="1200"/>
              </a:spcAft>
            </a:pPr>
            <a:r>
              <a:rPr lang="en-GB" sz="2000" b="1" i="0" dirty="0">
                <a:effectLst/>
                <a:latin typeface="Levenim MT" panose="020F0502020204030204" pitchFamily="2" charset="-79"/>
                <a:cs typeface="Levenim MT" panose="020F0502020204030204" pitchFamily="2" charset="-79"/>
              </a:rPr>
              <a:t>Kicker magnets </a:t>
            </a:r>
            <a:r>
              <a:rPr lang="en-GB" sz="2000" b="0" i="0" dirty="0">
                <a:effectLst/>
                <a:latin typeface="Levenim MT" panose="020F0502020204030204" pitchFamily="2" charset="-79"/>
                <a:cs typeface="Levenim MT" panose="020F0502020204030204" pitchFamily="2" charset="-79"/>
              </a:rPr>
              <a:t>are major source of beam coupling impedance due to: </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L</a:t>
            </a:r>
            <a:r>
              <a:rPr lang="en-GB" sz="2000" b="0" i="0" dirty="0">
                <a:effectLst/>
                <a:latin typeface="Levenim MT" panose="020F0502020204030204" pitchFamily="2" charset="-79"/>
                <a:cs typeface="Levenim MT" panose="020F0502020204030204" pitchFamily="2" charset="-79"/>
              </a:rPr>
              <a:t>ossy ferrite yokes </a:t>
            </a:r>
          </a:p>
          <a:p>
            <a:pPr marL="342900" indent="-342900" algn="just">
              <a:spcAft>
                <a:spcPts val="1200"/>
              </a:spcAft>
              <a:buFont typeface="Arial" panose="020B0604020202020204" pitchFamily="34" charset="0"/>
              <a:buChar char="•"/>
            </a:pPr>
            <a:r>
              <a:rPr lang="en-GB" sz="2000" b="0" i="0" dirty="0">
                <a:effectLst/>
                <a:latin typeface="Levenim MT" panose="020F0502020204030204" pitchFamily="2" charset="-79"/>
                <a:cs typeface="Levenim MT" panose="020F0502020204030204" pitchFamily="2" charset="-79"/>
              </a:rPr>
              <a:t>Structural discontinuities – cavity-like resonators</a:t>
            </a:r>
          </a:p>
        </p:txBody>
      </p:sp>
      <p:sp>
        <p:nvSpPr>
          <p:cNvPr id="9" name="TextBox 8">
            <a:extLst>
              <a:ext uri="{FF2B5EF4-FFF2-40B4-BE49-F238E27FC236}">
                <a16:creationId xmlns:a16="http://schemas.microsoft.com/office/drawing/2014/main" id="{2A148931-8AC3-F4E5-A695-AADD1D3DC031}"/>
              </a:ext>
            </a:extLst>
          </p:cNvPr>
          <p:cNvSpPr txBox="1"/>
          <p:nvPr/>
        </p:nvSpPr>
        <p:spPr>
          <a:xfrm>
            <a:off x="20984037" y="39530066"/>
            <a:ext cx="9119807" cy="3108543"/>
          </a:xfrm>
          <a:prstGeom prst="rect">
            <a:avLst/>
          </a:prstGeom>
          <a:noFill/>
        </p:spPr>
        <p:txBody>
          <a:bodyPr wrap="square">
            <a:spAutoFit/>
          </a:bodyPr>
          <a:lstStyle/>
          <a:p>
            <a:pPr algn="just"/>
            <a:r>
              <a:rPr lang="en-GB" sz="1400" b="1" i="0" dirty="0">
                <a:effectLst/>
                <a:latin typeface="Levenim MT" panose="020F0502020204030204" pitchFamily="2" charset="-79"/>
                <a:cs typeface="Levenim MT" panose="020F0502020204030204" pitchFamily="2" charset="-79"/>
              </a:rPr>
              <a:t>References and with acknowledgments to ABT team</a:t>
            </a:r>
          </a:p>
          <a:p>
            <a:pPr algn="just"/>
            <a:endParaRPr lang="en-GB" sz="1400" i="0" dirty="0">
              <a:effectLst/>
              <a:latin typeface="Levenim MT" panose="020F0502020204030204" pitchFamily="2" charset="-79"/>
              <a:cs typeface="Levenim MT" panose="020F0502020204030204" pitchFamily="2" charset="-79"/>
            </a:endParaRPr>
          </a:p>
          <a:p>
            <a:pPr algn="just"/>
            <a:r>
              <a:rPr lang="en-GB" sz="1400" dirty="0">
                <a:latin typeface="Levenim MT" panose="020F0502020204030204" pitchFamily="2" charset="-79"/>
                <a:cs typeface="Levenim MT" panose="020F0502020204030204" pitchFamily="2" charset="-79"/>
              </a:rPr>
              <a:t>[1] Y. Dutheil: Injection and Extraction </a:t>
            </a:r>
            <a:r>
              <a:rPr lang="en-GB" sz="1400" i="1" dirty="0">
                <a:latin typeface="Levenim MT" panose="020F0502020204030204" pitchFamily="2" charset="-79"/>
                <a:cs typeface="Levenim MT" panose="020F0502020204030204" pitchFamily="2" charset="-79"/>
                <a:hlinkClick r:id="rId4"/>
              </a:rPr>
              <a:t>EDMS 2807405</a:t>
            </a:r>
            <a:r>
              <a:rPr lang="en-GB" sz="1400" i="1" dirty="0">
                <a:latin typeface="Levenim MT" panose="020F0502020204030204" pitchFamily="2" charset="-79"/>
                <a:cs typeface="Levenim MT" panose="020F0502020204030204" pitchFamily="2" charset="-79"/>
              </a:rPr>
              <a:t> / CAS 2022</a:t>
            </a:r>
          </a:p>
          <a:p>
            <a:pPr algn="just"/>
            <a:r>
              <a:rPr lang="en-GB" sz="1400" dirty="0">
                <a:latin typeface="Levenim MT" panose="020F0502020204030204" pitchFamily="2" charset="-79"/>
                <a:cs typeface="Levenim MT" panose="020F0502020204030204" pitchFamily="2" charset="-79"/>
              </a:rPr>
              <a:t>[2] D. Standen et al., “FCC-ee Integration Requirements for Injection-Extraction Equipment”, in Proc. FCC-week 2025, Vienna, Austria, May 2025.</a:t>
            </a:r>
          </a:p>
          <a:p>
            <a:pPr algn="just"/>
            <a:r>
              <a:rPr lang="en-GB" sz="1400" dirty="0">
                <a:latin typeface="Levenim MT" panose="020F0502020204030204" pitchFamily="2" charset="-79"/>
                <a:cs typeface="Levenim MT" panose="020F0502020204030204" pitchFamily="2" charset="-79"/>
              </a:rPr>
              <a:t>[3] L. Ducimetiere, M. Barnes, “Magnetic materials and impedance shielding at CERN for fast pulsed magnets,” in PULPOKS, Oxford, UK, 2020. </a:t>
            </a:r>
          </a:p>
          <a:p>
            <a:pPr algn="just"/>
            <a:r>
              <a:rPr lang="en-GB" sz="1400" dirty="0">
                <a:latin typeface="Levenim MT" panose="020F0502020204030204" pitchFamily="2" charset="-79"/>
                <a:cs typeface="Levenim MT" panose="020F0502020204030204" pitchFamily="2" charset="-79"/>
              </a:rPr>
              <a:t>[4]L. Ducimetiere, M. Barnes, “Beam screening experience at CERN for fast pulsed magnets,” in PULPOKS, Geneva, Switzerland, 2018. </a:t>
            </a:r>
          </a:p>
          <a:p>
            <a:pPr algn="just"/>
            <a:r>
              <a:rPr lang="en-GB" sz="1400" dirty="0">
                <a:latin typeface="Levenim MT" panose="020F0502020204030204" pitchFamily="2" charset="-79"/>
                <a:cs typeface="Levenim MT" panose="020F0502020204030204" pitchFamily="2" charset="-79"/>
              </a:rPr>
              <a:t>[5]V. </a:t>
            </a:r>
            <a:r>
              <a:rPr lang="en-GB" sz="1400" dirty="0" err="1">
                <a:latin typeface="Levenim MT" panose="020F0502020204030204" pitchFamily="2" charset="-79"/>
                <a:cs typeface="Levenim MT" panose="020F0502020204030204" pitchFamily="2" charset="-79"/>
              </a:rPr>
              <a:t>Vlachodimitropoulos</a:t>
            </a:r>
            <a:r>
              <a:rPr lang="en-GB" sz="1400" dirty="0">
                <a:latin typeface="Levenim MT" panose="020F0502020204030204" pitchFamily="2" charset="-79"/>
                <a:cs typeface="Levenim MT" panose="020F0502020204030204" pitchFamily="2" charset="-79"/>
              </a:rPr>
              <a:t> et al., “Studies Towards the New Beam Screen System of the LHC Injection Kicker Magnet for HL-LHC Operation”, in Proc. IPAC'19, doi:10.18429/JACoW-IPAC2019-THPRB074 </a:t>
            </a:r>
          </a:p>
          <a:p>
            <a:pPr algn="just"/>
            <a:r>
              <a:rPr lang="en-GB" sz="1400" dirty="0">
                <a:latin typeface="Levenim MT" panose="020F0502020204030204" pitchFamily="2" charset="-79"/>
                <a:cs typeface="Levenim MT" panose="020F0502020204030204" pitchFamily="2" charset="-79"/>
              </a:rPr>
              <a:t>[6] M. Neroni, Request for installation of transition pieces in KFA71-7. CERN, May 2025.. https://indico.cern.ch/event/1551270/contributions/6532614/attachments/3072697/5436318/NeroniMichela_ABTmeeting-210525.pdf</a:t>
            </a:r>
          </a:p>
        </p:txBody>
      </p:sp>
      <p:pic>
        <p:nvPicPr>
          <p:cNvPr id="11" name="Picture 10" descr="A logo with white lines&#10;&#10;AI-generated content may be incorrect.">
            <a:extLst>
              <a:ext uri="{FF2B5EF4-FFF2-40B4-BE49-F238E27FC236}">
                <a16:creationId xmlns:a16="http://schemas.microsoft.com/office/drawing/2014/main" id="{7BF1C720-E1EA-FFCA-AE89-7B391C1E7F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541143" y="335109"/>
            <a:ext cx="2314717" cy="2314717"/>
          </a:xfrm>
          <a:prstGeom prst="rect">
            <a:avLst/>
          </a:prstGeom>
        </p:spPr>
      </p:pic>
      <p:grpSp>
        <p:nvGrpSpPr>
          <p:cNvPr id="15" name="Group 14">
            <a:extLst>
              <a:ext uri="{FF2B5EF4-FFF2-40B4-BE49-F238E27FC236}">
                <a16:creationId xmlns:a16="http://schemas.microsoft.com/office/drawing/2014/main" id="{3E9D61B0-82EA-9267-CB1B-741A9E62628C}"/>
              </a:ext>
            </a:extLst>
          </p:cNvPr>
          <p:cNvGrpSpPr/>
          <p:nvPr/>
        </p:nvGrpSpPr>
        <p:grpSpPr>
          <a:xfrm>
            <a:off x="12109257" y="6579768"/>
            <a:ext cx="7005527" cy="476594"/>
            <a:chOff x="12366644" y="6686668"/>
            <a:chExt cx="6594344" cy="448621"/>
          </a:xfrm>
        </p:grpSpPr>
        <p:cxnSp>
          <p:nvCxnSpPr>
            <p:cNvPr id="16" name="Straight Connector 15">
              <a:extLst>
                <a:ext uri="{FF2B5EF4-FFF2-40B4-BE49-F238E27FC236}">
                  <a16:creationId xmlns:a16="http://schemas.microsoft.com/office/drawing/2014/main" id="{18B17336-B59D-53A6-5B00-A379432E556F}"/>
                </a:ext>
              </a:extLst>
            </p:cNvPr>
            <p:cNvCxnSpPr>
              <a:cxnSpLocks/>
            </p:cNvCxnSpPr>
            <p:nvPr/>
          </p:nvCxnSpPr>
          <p:spPr>
            <a:xfrm>
              <a:off x="12617892" y="7135289"/>
              <a:ext cx="6150634"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9404803-374F-B8C1-C4B5-8420D18B6B70}"/>
                </a:ext>
              </a:extLst>
            </p:cNvPr>
            <p:cNvSpPr txBox="1"/>
            <p:nvPr/>
          </p:nvSpPr>
          <p:spPr>
            <a:xfrm>
              <a:off x="12366644" y="6686668"/>
              <a:ext cx="6594344" cy="434568"/>
            </a:xfrm>
            <a:prstGeom prst="rect">
              <a:avLst/>
            </a:prstGeom>
            <a:noFill/>
          </p:spPr>
          <p:txBody>
            <a:bodyPr wrap="square">
              <a:spAutoFit/>
            </a:bodyPr>
            <a:lstStyle/>
            <a:p>
              <a:pPr algn="ctr"/>
              <a:r>
                <a:rPr lang="en-GB" sz="2400" b="1" dirty="0">
                  <a:solidFill>
                    <a:srgbClr val="054899"/>
                  </a:solidFill>
                  <a:latin typeface="Levenim MT" panose="020F0502020204030204" pitchFamily="2" charset="-79"/>
                  <a:cs typeface="Levenim MT" panose="020F0502020204030204" pitchFamily="2" charset="-79"/>
                </a:rPr>
                <a:t>B</a:t>
              </a:r>
              <a:r>
                <a:rPr lang="en-GB" sz="2400" b="1" i="0" dirty="0">
                  <a:solidFill>
                    <a:srgbClr val="054899"/>
                  </a:solidFill>
                  <a:effectLst/>
                  <a:latin typeface="Levenim MT" panose="020F0502020204030204" pitchFamily="2" charset="-79"/>
                  <a:cs typeface="Levenim MT" panose="020F0502020204030204" pitchFamily="2" charset="-79"/>
                </a:rPr>
                <a:t>eam impedance in kicker magnets</a:t>
              </a:r>
            </a:p>
          </p:txBody>
        </p:sp>
      </p:grpSp>
      <p:grpSp>
        <p:nvGrpSpPr>
          <p:cNvPr id="22" name="Group 21">
            <a:extLst>
              <a:ext uri="{FF2B5EF4-FFF2-40B4-BE49-F238E27FC236}">
                <a16:creationId xmlns:a16="http://schemas.microsoft.com/office/drawing/2014/main" id="{8F96C5C9-FA96-6176-BB7F-385EF65264F0}"/>
              </a:ext>
            </a:extLst>
          </p:cNvPr>
          <p:cNvGrpSpPr/>
          <p:nvPr/>
        </p:nvGrpSpPr>
        <p:grpSpPr>
          <a:xfrm>
            <a:off x="1514391" y="6579768"/>
            <a:ext cx="6594344" cy="483639"/>
            <a:chOff x="12366644" y="6651650"/>
            <a:chExt cx="6594344" cy="483639"/>
          </a:xfrm>
        </p:grpSpPr>
        <p:cxnSp>
          <p:nvCxnSpPr>
            <p:cNvPr id="23" name="Straight Connector 22">
              <a:extLst>
                <a:ext uri="{FF2B5EF4-FFF2-40B4-BE49-F238E27FC236}">
                  <a16:creationId xmlns:a16="http://schemas.microsoft.com/office/drawing/2014/main" id="{3941AA35-192B-7340-4CAC-61462179F0A9}"/>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65E152F-59E5-08D6-BA28-9BBDD8D80EE9}"/>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Introduction</a:t>
              </a:r>
            </a:p>
          </p:txBody>
        </p:sp>
      </p:grpSp>
      <p:sp>
        <p:nvSpPr>
          <p:cNvPr id="25" name="TextBox 24">
            <a:extLst>
              <a:ext uri="{FF2B5EF4-FFF2-40B4-BE49-F238E27FC236}">
                <a16:creationId xmlns:a16="http://schemas.microsoft.com/office/drawing/2014/main" id="{2624D13A-532A-B805-D490-1B741CCD1947}"/>
              </a:ext>
            </a:extLst>
          </p:cNvPr>
          <p:cNvSpPr txBox="1"/>
          <p:nvPr/>
        </p:nvSpPr>
        <p:spPr>
          <a:xfrm>
            <a:off x="341592" y="7193130"/>
            <a:ext cx="10441172" cy="4555093"/>
          </a:xfrm>
          <a:prstGeom prst="rect">
            <a:avLst/>
          </a:prstGeom>
          <a:noFill/>
        </p:spPr>
        <p:txBody>
          <a:bodyPr wrap="square">
            <a:spAutoFit/>
          </a:bodyPr>
          <a:lstStyle/>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Kicker magnets are key components used for beam deflection in CERN’s accelerator complex.</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They operate at high voltage, often under vacuum, with rise/fall times from nanoseconds to microseconds.</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Designs vary depending on the beamline requirements (strength, timing, aperture, structure).</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Many magnets were built decades ago, before beam coupling impedance became a major concern.</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Higher beam intensities in modern accelerators (e.g. HL-LHC) have increased sensitivity to impedance effects.</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Impedance mitigation has become critical and is addressed through new designs and system retrofits.</a:t>
            </a:r>
          </a:p>
        </p:txBody>
      </p:sp>
      <p:sp>
        <p:nvSpPr>
          <p:cNvPr id="26" name="TextBox 25">
            <a:extLst>
              <a:ext uri="{FF2B5EF4-FFF2-40B4-BE49-F238E27FC236}">
                <a16:creationId xmlns:a16="http://schemas.microsoft.com/office/drawing/2014/main" id="{1E289E4F-F6D8-F76C-2443-1E89CBB3A4B9}"/>
              </a:ext>
            </a:extLst>
          </p:cNvPr>
          <p:cNvSpPr txBox="1"/>
          <p:nvPr/>
        </p:nvSpPr>
        <p:spPr>
          <a:xfrm>
            <a:off x="1417575" y="18417887"/>
            <a:ext cx="10440000" cy="1323439"/>
          </a:xfrm>
          <a:prstGeom prst="rect">
            <a:avLst/>
          </a:prstGeom>
          <a:noFill/>
        </p:spPr>
        <p:txBody>
          <a:bodyPr wrap="square">
            <a:spAutoFit/>
          </a:bodyPr>
          <a:lstStyle/>
          <a:p>
            <a:pPr algn="just">
              <a:spcAft>
                <a:spcPts val="1200"/>
              </a:spcAft>
            </a:pPr>
            <a:r>
              <a:rPr lang="en-GB" sz="2000" b="0" i="0" dirty="0">
                <a:effectLst/>
                <a:latin typeface="Levenim MT" panose="020F0502020204030204" pitchFamily="2" charset="-79"/>
                <a:cs typeface="Levenim MT" panose="020F0502020204030204" pitchFamily="2" charset="-79"/>
              </a:rPr>
              <a:t>Screening solutions depend on the pulse rise time:</a:t>
            </a:r>
          </a:p>
          <a:p>
            <a:pPr marL="457200" indent="-457200" algn="just">
              <a:spcAft>
                <a:spcPts val="1200"/>
              </a:spcAft>
              <a:buFont typeface="+mj-lt"/>
              <a:buAutoNum type="arabicPeriod"/>
            </a:pPr>
            <a:r>
              <a:rPr lang="en-GB" sz="2000" b="0" i="0" dirty="0">
                <a:effectLst/>
                <a:latin typeface="Levenim MT" panose="020F0502020204030204" pitchFamily="2" charset="-79"/>
                <a:cs typeface="Levenim MT" panose="020F0502020204030204" pitchFamily="2" charset="-79"/>
              </a:rPr>
              <a:t>Microsecond-range rise time: </a:t>
            </a:r>
            <a:r>
              <a:rPr lang="en-GB" sz="2000" b="1" i="0" dirty="0">
                <a:effectLst/>
                <a:latin typeface="Levenim MT" panose="020F0502020204030204" pitchFamily="2" charset="-79"/>
                <a:cs typeface="Levenim MT" panose="020F0502020204030204" pitchFamily="2" charset="-79"/>
              </a:rPr>
              <a:t>Resistive coatings</a:t>
            </a:r>
          </a:p>
          <a:p>
            <a:pPr marL="457200" indent="-457200" algn="just">
              <a:spcAft>
                <a:spcPts val="1200"/>
              </a:spcAft>
              <a:buFont typeface="+mj-lt"/>
              <a:buAutoNum type="arabicPeriod"/>
            </a:pPr>
            <a:r>
              <a:rPr lang="en-GB" sz="2000" b="0" i="0" dirty="0">
                <a:effectLst/>
                <a:latin typeface="Levenim MT" panose="020F0502020204030204" pitchFamily="2" charset="-79"/>
                <a:cs typeface="Levenim MT" panose="020F0502020204030204" pitchFamily="2" charset="-79"/>
              </a:rPr>
              <a:t>Sub-microsecond rise time: </a:t>
            </a:r>
            <a:r>
              <a:rPr lang="en-GB" sz="2000" b="1" i="0" dirty="0">
                <a:effectLst/>
                <a:latin typeface="Levenim MT" panose="020F0502020204030204" pitchFamily="2" charset="-79"/>
                <a:cs typeface="Levenim MT" panose="020F0502020204030204" pitchFamily="2" charset="-79"/>
              </a:rPr>
              <a:t>Capacitively coupled conductive stripes</a:t>
            </a:r>
          </a:p>
        </p:txBody>
      </p:sp>
      <p:sp>
        <p:nvSpPr>
          <p:cNvPr id="248" name="Rectangle 247">
            <a:extLst>
              <a:ext uri="{FF2B5EF4-FFF2-40B4-BE49-F238E27FC236}">
                <a16:creationId xmlns:a16="http://schemas.microsoft.com/office/drawing/2014/main" id="{121DAC4D-D05C-91B1-3B42-CB7A9951F4FD}"/>
              </a:ext>
            </a:extLst>
          </p:cNvPr>
          <p:cNvSpPr/>
          <p:nvPr/>
        </p:nvSpPr>
        <p:spPr>
          <a:xfrm>
            <a:off x="24454" y="2635282"/>
            <a:ext cx="30250759" cy="39813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r>
              <a:rPr lang="en-GB" sz="2000" dirty="0">
                <a:solidFill>
                  <a:schemeClr val="bg1"/>
                </a:solidFill>
                <a:latin typeface="Levenim MT" panose="020F0502020204030204" pitchFamily="2" charset="-79"/>
                <a:cs typeface="Levenim MT" panose="020F0502020204030204" pitchFamily="2" charset="-79"/>
              </a:rPr>
              <a:t>Pavlina Trubacova, M. Barnes, L. M. C. Feliciano, M. D. Zumel, L. Ducimetiere, G. Favia, T. Kramer, V. Namora, M. Neroni, D. Standen, C. </a:t>
            </a:r>
            <a:r>
              <a:rPr lang="en-GB" sz="2000" dirty="0" err="1">
                <a:solidFill>
                  <a:schemeClr val="bg1"/>
                </a:solidFill>
                <a:latin typeface="Levenim MT" panose="020F0502020204030204" pitchFamily="2" charset="-79"/>
                <a:cs typeface="Levenim MT" panose="020F0502020204030204" pitchFamily="2" charset="-79"/>
              </a:rPr>
              <a:t>Vollinger</a:t>
            </a:r>
            <a:r>
              <a:rPr lang="en-GB" sz="2000" dirty="0">
                <a:solidFill>
                  <a:schemeClr val="bg1"/>
                </a:solidFill>
                <a:latin typeface="Levenim MT" panose="020F0502020204030204" pitchFamily="2" charset="-79"/>
                <a:cs typeface="Levenim MT" panose="020F0502020204030204" pitchFamily="2" charset="-79"/>
              </a:rPr>
              <a:t> and C. Zannini | CERN - Geneva, Switzerland</a:t>
            </a:r>
          </a:p>
        </p:txBody>
      </p:sp>
      <p:pic>
        <p:nvPicPr>
          <p:cNvPr id="273" name="Picture 272" descr="A white text in a black square&#10;&#10;AI-generated content may be incorrect.">
            <a:extLst>
              <a:ext uri="{FF2B5EF4-FFF2-40B4-BE49-F238E27FC236}">
                <a16:creationId xmlns:a16="http://schemas.microsoft.com/office/drawing/2014/main" id="{9178DBB4-1349-BB24-364E-8FA061C365D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758327" y="324654"/>
            <a:ext cx="2314717" cy="2314717"/>
          </a:xfrm>
          <a:prstGeom prst="rect">
            <a:avLst/>
          </a:prstGeom>
        </p:spPr>
      </p:pic>
      <p:pic>
        <p:nvPicPr>
          <p:cNvPr id="3" name="Picture 2">
            <a:extLst>
              <a:ext uri="{FF2B5EF4-FFF2-40B4-BE49-F238E27FC236}">
                <a16:creationId xmlns:a16="http://schemas.microsoft.com/office/drawing/2014/main" id="{B1338181-93C8-90BC-450D-32891C25BD36}"/>
              </a:ext>
            </a:extLst>
          </p:cNvPr>
          <p:cNvPicPr>
            <a:picLocks noChangeAspect="1"/>
          </p:cNvPicPr>
          <p:nvPr/>
        </p:nvPicPr>
        <p:blipFill>
          <a:blip r:embed="rId7"/>
          <a:stretch>
            <a:fillRect/>
          </a:stretch>
        </p:blipFill>
        <p:spPr>
          <a:xfrm>
            <a:off x="191801" y="3429723"/>
            <a:ext cx="3525273" cy="2287391"/>
          </a:xfrm>
          <a:prstGeom prst="rect">
            <a:avLst/>
          </a:prstGeom>
        </p:spPr>
      </p:pic>
      <p:cxnSp>
        <p:nvCxnSpPr>
          <p:cNvPr id="53" name="Straight Connector 52">
            <a:extLst>
              <a:ext uri="{FF2B5EF4-FFF2-40B4-BE49-F238E27FC236}">
                <a16:creationId xmlns:a16="http://schemas.microsoft.com/office/drawing/2014/main" id="{1025499E-B4B4-8FD1-13AC-631903091987}"/>
              </a:ext>
            </a:extLst>
          </p:cNvPr>
          <p:cNvCxnSpPr/>
          <p:nvPr/>
        </p:nvCxnSpPr>
        <p:spPr>
          <a:xfrm>
            <a:off x="-19506" y="6419193"/>
            <a:ext cx="30234457" cy="0"/>
          </a:xfrm>
          <a:prstGeom prst="line">
            <a:avLst/>
          </a:prstGeom>
          <a:ln w="57150">
            <a:solidFill>
              <a:srgbClr val="054899"/>
            </a:solidFill>
          </a:ln>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09F98498-8AA6-CD9B-9463-662E2B90109B}"/>
              </a:ext>
            </a:extLst>
          </p:cNvPr>
          <p:cNvSpPr txBox="1"/>
          <p:nvPr/>
        </p:nvSpPr>
        <p:spPr>
          <a:xfrm>
            <a:off x="3780813" y="3172994"/>
            <a:ext cx="10440000" cy="3308598"/>
          </a:xfrm>
          <a:prstGeom prst="rect">
            <a:avLst/>
          </a:prstGeom>
          <a:noFill/>
        </p:spPr>
        <p:txBody>
          <a:bodyPr wrap="square">
            <a:spAutoFit/>
          </a:bodyPr>
          <a:lstStyle/>
          <a:p>
            <a:pPr algn="just">
              <a:spcAft>
                <a:spcPts val="1200"/>
              </a:spcAft>
            </a:pPr>
            <a:r>
              <a:rPr lang="en-GB" sz="1900" b="1" dirty="0">
                <a:latin typeface="Levenim MT" panose="020F0502020204030204" pitchFamily="2" charset="-79"/>
                <a:cs typeface="Levenim MT" panose="020F0502020204030204" pitchFamily="2" charset="-79"/>
              </a:rPr>
              <a:t>Abstract </a:t>
            </a:r>
            <a:r>
              <a:rPr lang="en-GB" sz="1900" dirty="0">
                <a:latin typeface="Levenim MT" panose="020F0502020204030204" pitchFamily="2" charset="-79"/>
                <a:cs typeface="Levenim MT" panose="020F0502020204030204" pitchFamily="2" charset="-79"/>
              </a:rPr>
              <a:t>- In high-energy particle accelerators, kicker magnets are essential for injecting and extracting particle beams using fast-pulsed magnetic fields. A key challenge in their design is minimizing beam coupling impedance to maintain beam stability and reduce induced power losses while preserving the fast rise and fall times of the magnetic pulse. This paper presents innovative principles and mechanical approaches for reducing beam impedance in several kicker magnets operating under vacuum across the CERN complex. Kicker magnets use ferrite or laminated steel as a magnetic yoke, which is susceptible to beam-induced heating. The proposed techniques aim to screen the ferrite yoke, provide a low impedance path for the beam image current, and eliminate cavities that could generate resonances. Simultaneously, the screen must allow the passage of fast pulsed magnetic fields. </a:t>
            </a:r>
          </a:p>
        </p:txBody>
      </p:sp>
      <p:sp>
        <p:nvSpPr>
          <p:cNvPr id="281" name="TextBox 280">
            <a:extLst>
              <a:ext uri="{FF2B5EF4-FFF2-40B4-BE49-F238E27FC236}">
                <a16:creationId xmlns:a16="http://schemas.microsoft.com/office/drawing/2014/main" id="{4EFBA6B1-D0C0-EE53-C34C-1CC9F6EFF6BF}"/>
              </a:ext>
            </a:extLst>
          </p:cNvPr>
          <p:cNvSpPr txBox="1"/>
          <p:nvPr/>
        </p:nvSpPr>
        <p:spPr>
          <a:xfrm>
            <a:off x="27000027" y="11691441"/>
            <a:ext cx="3258884" cy="2354686"/>
          </a:xfrm>
          <a:prstGeom prst="roundRect">
            <a:avLst/>
          </a:prstGeom>
          <a:noFill/>
          <a:ln>
            <a:noFill/>
          </a:ln>
        </p:spPr>
        <p:txBody>
          <a:bodyPr wrap="square">
            <a:spAutoFit/>
          </a:bodyPr>
          <a:lstStyle/>
          <a:p>
            <a:pPr algn="just">
              <a:lnSpc>
                <a:spcPct val="105000"/>
              </a:lnSpc>
            </a:pPr>
            <a:r>
              <a:rPr lang="en-GB" sz="1400" i="1" dirty="0">
                <a:latin typeface="Levenim MT" panose="020F0502020204030204" pitchFamily="2" charset="-79"/>
                <a:cs typeface="Levenim MT" panose="020F0502020204030204" pitchFamily="2" charset="-79"/>
              </a:rPr>
              <a:t>The LHC beam bunch spectrum with a study of different lengths of capacitive coupling of screen conductors for the injection kicker (MKI) to shift the real part of longitudinal impedance towards higher frequencies where the beam spectrum carries less power </a:t>
            </a:r>
            <a:r>
              <a:rPr lang="en-US" sz="1400" i="1" dirty="0">
                <a:latin typeface="Levenim MT" panose="020F0502020204030204" pitchFamily="2" charset="-79"/>
                <a:cs typeface="Levenim MT" panose="020F0502020204030204" pitchFamily="2" charset="-79"/>
              </a:rPr>
              <a:t>[3].</a:t>
            </a:r>
            <a:endParaRPr lang="en-GB" sz="1400" i="1" dirty="0">
              <a:latin typeface="Levenim MT" panose="020F0502020204030204" pitchFamily="2" charset="-79"/>
              <a:cs typeface="Levenim MT" panose="020F0502020204030204" pitchFamily="2" charset="-79"/>
            </a:endParaRPr>
          </a:p>
        </p:txBody>
      </p:sp>
      <p:grpSp>
        <p:nvGrpSpPr>
          <p:cNvPr id="285" name="Group 284">
            <a:extLst>
              <a:ext uri="{FF2B5EF4-FFF2-40B4-BE49-F238E27FC236}">
                <a16:creationId xmlns:a16="http://schemas.microsoft.com/office/drawing/2014/main" id="{A24BFB70-2112-C2E3-0408-518240C4E53D}"/>
              </a:ext>
            </a:extLst>
          </p:cNvPr>
          <p:cNvGrpSpPr/>
          <p:nvPr/>
        </p:nvGrpSpPr>
        <p:grpSpPr>
          <a:xfrm>
            <a:off x="2500288" y="17779913"/>
            <a:ext cx="6594344" cy="483639"/>
            <a:chOff x="12366644" y="6651650"/>
            <a:chExt cx="6594344" cy="483639"/>
          </a:xfrm>
        </p:grpSpPr>
        <p:cxnSp>
          <p:nvCxnSpPr>
            <p:cNvPr id="286" name="Straight Connector 285">
              <a:extLst>
                <a:ext uri="{FF2B5EF4-FFF2-40B4-BE49-F238E27FC236}">
                  <a16:creationId xmlns:a16="http://schemas.microsoft.com/office/drawing/2014/main" id="{FE478F8B-A5C4-57D5-F48E-9C8961F1495C}"/>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287" name="TextBox 286">
              <a:extLst>
                <a:ext uri="{FF2B5EF4-FFF2-40B4-BE49-F238E27FC236}">
                  <a16:creationId xmlns:a16="http://schemas.microsoft.com/office/drawing/2014/main" id="{D9C03803-EED7-9E1C-6EFD-F2D29449FCE0}"/>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Screening</a:t>
              </a:r>
            </a:p>
          </p:txBody>
        </p:sp>
      </p:grpSp>
      <p:sp>
        <p:nvSpPr>
          <p:cNvPr id="292" name="TextBox 291">
            <a:extLst>
              <a:ext uri="{FF2B5EF4-FFF2-40B4-BE49-F238E27FC236}">
                <a16:creationId xmlns:a16="http://schemas.microsoft.com/office/drawing/2014/main" id="{0E9EDC19-2C65-B9FE-00CB-0A5764F02CFB}"/>
              </a:ext>
            </a:extLst>
          </p:cNvPr>
          <p:cNvSpPr txBox="1"/>
          <p:nvPr/>
        </p:nvSpPr>
        <p:spPr>
          <a:xfrm>
            <a:off x="1459693" y="19913083"/>
            <a:ext cx="9323071" cy="9171742"/>
          </a:xfrm>
          <a:prstGeom prst="rect">
            <a:avLst/>
          </a:prstGeom>
          <a:noFill/>
        </p:spPr>
        <p:txBody>
          <a:bodyPr wrap="square">
            <a:spAutoFit/>
          </a:bodyPr>
          <a:lstStyle>
            <a:defPPr>
              <a:defRPr lang="en-US"/>
            </a:defPPr>
            <a:lvl1pPr algn="just">
              <a:spcAft>
                <a:spcPts val="1200"/>
              </a:spcAft>
              <a:defRPr sz="2000" b="0" i="0">
                <a:effectLst/>
                <a:latin typeface="Levenim MT" panose="020F0502020204030204" pitchFamily="2" charset="-79"/>
                <a:cs typeface="Levenim MT" panose="020F0502020204030204" pitchFamily="2" charset="-79"/>
              </a:defRPr>
            </a:lvl1pPr>
          </a:lstStyle>
          <a:p>
            <a:pPr marL="457200" indent="-457200">
              <a:buAutoNum type="arabicPeriod"/>
            </a:pPr>
            <a:r>
              <a:rPr lang="en-GB" b="1" dirty="0">
                <a:solidFill>
                  <a:srgbClr val="054899"/>
                </a:solidFill>
              </a:rPr>
              <a:t>Resistive coating</a:t>
            </a:r>
          </a:p>
          <a:p>
            <a:r>
              <a:rPr lang="en-GB" i="1" dirty="0">
                <a:solidFill>
                  <a:srgbClr val="054899"/>
                </a:solidFill>
              </a:rPr>
              <a:t>Design principles</a:t>
            </a:r>
          </a:p>
          <a:p>
            <a:pPr marL="342900" indent="-342900">
              <a:buFont typeface="Arial" panose="020B0604020202020204" pitchFamily="34" charset="0"/>
              <a:buChar char="•"/>
            </a:pPr>
            <a:r>
              <a:rPr lang="en-GB" dirty="0"/>
              <a:t>Used in </a:t>
            </a:r>
            <a:r>
              <a:rPr lang="en-GB" b="1" dirty="0"/>
              <a:t>lumped-inductance magnets </a:t>
            </a:r>
            <a:r>
              <a:rPr lang="en-GB" dirty="0"/>
              <a:t>with slower rise/fall times</a:t>
            </a:r>
          </a:p>
          <a:p>
            <a:pPr marL="342900" indent="-342900">
              <a:buFont typeface="Arial" panose="020B0604020202020204" pitchFamily="34" charset="0"/>
              <a:buChar char="•"/>
            </a:pPr>
            <a:r>
              <a:rPr lang="en-GB" dirty="0"/>
              <a:t>Titanium (Ti) coatings applied via sputtering onto </a:t>
            </a:r>
            <a:r>
              <a:rPr lang="en-GB" dirty="0" err="1"/>
              <a:t>Al₂O</a:t>
            </a:r>
            <a:r>
              <a:rPr lang="en-GB" dirty="0"/>
              <a:t>₃ ceramic tubes</a:t>
            </a:r>
          </a:p>
          <a:p>
            <a:pPr marL="342900" indent="-342900">
              <a:buFont typeface="Arial" panose="020B0604020202020204" pitchFamily="34" charset="0"/>
              <a:buChar char="•"/>
            </a:pPr>
            <a:r>
              <a:rPr lang="en-GB" sz="2000" dirty="0">
                <a:latin typeface="Levenim MT" panose="020F0502020204030204" pitchFamily="2" charset="-79"/>
                <a:cs typeface="Levenim MT" panose="020F0502020204030204" pitchFamily="2" charset="-79"/>
              </a:rPr>
              <a:t>Controllable surface resistivity, strong adhesion to the ceramic substrate, excellent compatibility with ultra-high vacuum, and a low Secondary Electron Yield (SEY)</a:t>
            </a:r>
          </a:p>
          <a:p>
            <a:pPr marL="342900" indent="-342900">
              <a:buFont typeface="Arial" panose="020B0604020202020204" pitchFamily="34" charset="0"/>
              <a:buChar char="•"/>
            </a:pPr>
            <a:r>
              <a:rPr lang="en-GB" dirty="0"/>
              <a:t>T</a:t>
            </a:r>
            <a:r>
              <a:rPr lang="en-GB" sz="2000" dirty="0">
                <a:latin typeface="Levenim MT" panose="020F0502020204030204" pitchFamily="2" charset="-79"/>
                <a:cs typeface="Levenim MT" panose="020F0502020204030204" pitchFamily="2" charset="-79"/>
              </a:rPr>
              <a:t>hickness determines the resistivity and is carefully selected not to significantly degrade the rise and fall times or the field homogeneity</a:t>
            </a:r>
          </a:p>
          <a:p>
            <a:r>
              <a:rPr lang="en-GB" sz="2000" i="1" kern="100" dirty="0">
                <a:solidFill>
                  <a:srgbClr val="054899"/>
                </a:solidFill>
                <a:effectLst/>
                <a:latin typeface="Levenim MT" panose="02010502060101010101" pitchFamily="2" charset="-79"/>
                <a:ea typeface="Aptos" panose="020B0004020202020204" pitchFamily="34" charset="0"/>
                <a:cs typeface="Levenim MT" panose="02010502060101010101" pitchFamily="2" charset="-79"/>
              </a:rPr>
              <a:t>Key Implementation Examples</a:t>
            </a:r>
          </a:p>
          <a:p>
            <a:r>
              <a:rPr lang="en-GB" sz="2000" b="1" dirty="0">
                <a:latin typeface="Levenim MT" panose="020F0502020204030204" pitchFamily="2" charset="-79"/>
                <a:cs typeface="Levenim MT" panose="020F0502020204030204" pitchFamily="2" charset="-79"/>
              </a:rPr>
              <a:t>LHC dump kicker (MKD) &amp; PS Booster bumpers (KSW):</a:t>
            </a:r>
            <a:endParaRPr lang="en-GB" b="1" dirty="0"/>
          </a:p>
          <a:p>
            <a:pPr marL="342900" indent="-342900">
              <a:buFont typeface="Arial" panose="020B0604020202020204" pitchFamily="34" charset="0"/>
              <a:buChar char="•"/>
            </a:pPr>
            <a:r>
              <a:rPr lang="en-GB" sz="2000" dirty="0">
                <a:latin typeface="Levenim MT" panose="020F0502020204030204" pitchFamily="2" charset="-79"/>
                <a:cs typeface="Levenim MT" panose="020F0502020204030204" pitchFamily="2" charset="-79"/>
              </a:rPr>
              <a:t>Beam impedance mitigation strategy implemented from design stage</a:t>
            </a:r>
          </a:p>
          <a:p>
            <a:pPr marL="342900" indent="-342900">
              <a:buFont typeface="Arial" panose="020B0604020202020204" pitchFamily="34" charset="0"/>
              <a:buChar char="•"/>
            </a:pPr>
            <a:r>
              <a:rPr lang="en-GB" sz="2000" dirty="0">
                <a:latin typeface="Levenim MT" panose="020F0502020204030204" pitchFamily="2" charset="-79"/>
                <a:cs typeface="Levenim MT" panose="020F0502020204030204" pitchFamily="2" charset="-79"/>
              </a:rPr>
              <a:t>Coated ceramic tubes with 0.15 Ω/square Ti layer, magnet outside vacuum</a:t>
            </a:r>
            <a:endParaRPr lang="en-GB" dirty="0"/>
          </a:p>
          <a:p>
            <a:pPr marL="342900" indent="-342900">
              <a:buFont typeface="Arial" panose="020B0604020202020204" pitchFamily="34" charset="0"/>
              <a:buChar char="•"/>
            </a:pPr>
            <a:r>
              <a:rPr lang="en-GB" sz="2000" dirty="0">
                <a:latin typeface="Levenim MT" panose="020F0502020204030204" pitchFamily="2" charset="-79"/>
                <a:cs typeface="Levenim MT" panose="020F0502020204030204" pitchFamily="2" charset="-79"/>
              </a:rPr>
              <a:t>Rise time increased by &lt;1 µs for 3 µs nominal pulse</a:t>
            </a:r>
            <a:endParaRPr lang="en-GB" dirty="0"/>
          </a:p>
          <a:p>
            <a:pPr marL="342900" indent="-342900">
              <a:buFont typeface="Arial" panose="020B0604020202020204" pitchFamily="34" charset="0"/>
              <a:buChar char="•"/>
            </a:pPr>
            <a:r>
              <a:rPr lang="en-GB" b="1" dirty="0"/>
              <a:t>SPS dump kicker (MKDH)</a:t>
            </a:r>
          </a:p>
          <a:p>
            <a:pPr marL="342900" indent="-342900">
              <a:buFont typeface="Arial" panose="020B0604020202020204" pitchFamily="34" charset="0"/>
              <a:buChar char="•"/>
            </a:pPr>
            <a:r>
              <a:rPr lang="en-GB" dirty="0"/>
              <a:t>Retrofit application –  design study ongoing, aperture limitations exists</a:t>
            </a:r>
          </a:p>
          <a:p>
            <a:pPr marL="342900" indent="-342900">
              <a:buFont typeface="Arial" panose="020B0604020202020204" pitchFamily="34" charset="0"/>
              <a:buChar char="•"/>
            </a:pPr>
            <a:r>
              <a:rPr lang="en-GB" dirty="0"/>
              <a:t>Magnet yoke is constructed from laminated magnetic steel instead of ferrite</a:t>
            </a:r>
          </a:p>
          <a:p>
            <a:pPr marL="342900" indent="-342900">
              <a:buFont typeface="Arial" panose="020B0604020202020204" pitchFamily="34" charset="0"/>
              <a:buChar char="•"/>
            </a:pPr>
            <a:r>
              <a:rPr lang="en-GB" sz="2000" dirty="0">
                <a:latin typeface="Levenim MT" panose="020F0502020204030204" pitchFamily="2" charset="-79"/>
                <a:cs typeface="Levenim MT" panose="020F0502020204030204" pitchFamily="2" charset="-79"/>
              </a:rPr>
              <a:t>Challenge: Ti-coated 1.5 m ceramic chamber inserted in existing system</a:t>
            </a:r>
          </a:p>
          <a:p>
            <a:pPr lvl="1" algn="just"/>
            <a:endParaRPr lang="en-GB" sz="2000" dirty="0">
              <a:latin typeface="Levenim MT" panose="020F0502020204030204" pitchFamily="2" charset="-79"/>
              <a:cs typeface="Levenim MT" panose="020F0502020204030204" pitchFamily="2" charset="-79"/>
            </a:endParaRPr>
          </a:p>
        </p:txBody>
      </p:sp>
      <p:sp>
        <p:nvSpPr>
          <p:cNvPr id="300" name="TextBox 299">
            <a:extLst>
              <a:ext uri="{FF2B5EF4-FFF2-40B4-BE49-F238E27FC236}">
                <a16:creationId xmlns:a16="http://schemas.microsoft.com/office/drawing/2014/main" id="{36D30DF5-F047-ADA2-02B6-E64A856B18FE}"/>
              </a:ext>
            </a:extLst>
          </p:cNvPr>
          <p:cNvSpPr txBox="1"/>
          <p:nvPr/>
        </p:nvSpPr>
        <p:spPr>
          <a:xfrm>
            <a:off x="20848239" y="31950367"/>
            <a:ext cx="8564718" cy="1717393"/>
          </a:xfrm>
          <a:prstGeom prst="rect">
            <a:avLst/>
          </a:prstGeom>
          <a:noFill/>
        </p:spPr>
        <p:txBody>
          <a:bodyPr wrap="square">
            <a:spAutoFit/>
          </a:bodyPr>
          <a:lstStyle/>
          <a:p>
            <a:pPr lvl="0">
              <a:lnSpc>
                <a:spcPct val="107000"/>
              </a:lnSpc>
              <a:spcAft>
                <a:spcPts val="1200"/>
              </a:spcAft>
              <a:buSzPts val="1000"/>
              <a:tabLst>
                <a:tab pos="457200" algn="l"/>
              </a:tabLst>
            </a:pPr>
            <a:r>
              <a:rPr lang="en-GB" sz="2000" kern="100" dirty="0">
                <a:solidFill>
                  <a:srgbClr val="156082"/>
                </a:solidFill>
                <a:latin typeface="Levenim MT" panose="02010502060101010101" pitchFamily="2" charset="-79"/>
                <a:ea typeface="Aptos" panose="020B0004020202020204" pitchFamily="34" charset="0"/>
                <a:cs typeface="Levenim MT" panose="02010502060101010101" pitchFamily="2" charset="-79"/>
              </a:rPr>
              <a:t>2. Short magnet without beam screens</a:t>
            </a:r>
          </a:p>
          <a:p>
            <a:pPr lvl="0">
              <a:lnSpc>
                <a:spcPct val="107000"/>
              </a:lnSpc>
              <a:spcAft>
                <a:spcPts val="1200"/>
              </a:spcAft>
              <a:buSzPts val="1000"/>
              <a:tabLst>
                <a:tab pos="457200" algn="l"/>
              </a:tabLst>
            </a:pPr>
            <a:r>
              <a:rPr lang="en-GB" sz="2000" b="1" kern="100" dirty="0">
                <a:effectLst/>
                <a:latin typeface="Levenim MT" panose="02010502060101010101" pitchFamily="2" charset="-79"/>
                <a:ea typeface="Aptos" panose="020B0004020202020204" pitchFamily="34" charset="0"/>
                <a:cs typeface="Levenim MT" panose="02010502060101010101" pitchFamily="2" charset="-79"/>
              </a:rPr>
              <a:t>PS Injection Kicker (KFA45):</a:t>
            </a:r>
          </a:p>
          <a:p>
            <a:pPr marL="342900" lvl="0" indent="-342900">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RF-fingered transitions between ground busbars at the beam aperture level</a:t>
            </a:r>
          </a:p>
        </p:txBody>
      </p:sp>
      <p:pic>
        <p:nvPicPr>
          <p:cNvPr id="307" name="Picture 306">
            <a:extLst>
              <a:ext uri="{FF2B5EF4-FFF2-40B4-BE49-F238E27FC236}">
                <a16:creationId xmlns:a16="http://schemas.microsoft.com/office/drawing/2014/main" id="{25BE2420-AD54-F945-CB40-E92D8903E20A}"/>
              </a:ext>
            </a:extLst>
          </p:cNvPr>
          <p:cNvPicPr>
            <a:picLocks noChangeAspect="1"/>
          </p:cNvPicPr>
          <p:nvPr/>
        </p:nvPicPr>
        <p:blipFill>
          <a:blip r:embed="rId8"/>
          <a:srcRect l="7070" t="13103"/>
          <a:stretch/>
        </p:blipFill>
        <p:spPr>
          <a:xfrm>
            <a:off x="25044135" y="3100841"/>
            <a:ext cx="5073573" cy="3066087"/>
          </a:xfrm>
          <a:prstGeom prst="rect">
            <a:avLst/>
          </a:prstGeom>
        </p:spPr>
      </p:pic>
      <p:pic>
        <p:nvPicPr>
          <p:cNvPr id="309" name="Content Placeholder 3" descr="A close-up of a machine&#10;&#10;AI-generated content may be incorrect.">
            <a:extLst>
              <a:ext uri="{FF2B5EF4-FFF2-40B4-BE49-F238E27FC236}">
                <a16:creationId xmlns:a16="http://schemas.microsoft.com/office/drawing/2014/main" id="{27157CE0-F949-EB48-141E-8C116A8B616D}"/>
              </a:ext>
            </a:extLst>
          </p:cNvPr>
          <p:cNvPicPr>
            <a:picLocks noChangeAspect="1"/>
          </p:cNvPicPr>
          <p:nvPr/>
        </p:nvPicPr>
        <p:blipFill>
          <a:blip r:embed="rId9"/>
          <a:stretch>
            <a:fillRect/>
          </a:stretch>
        </p:blipFill>
        <p:spPr>
          <a:xfrm>
            <a:off x="11479161" y="26892026"/>
            <a:ext cx="3404473" cy="4707795"/>
          </a:xfrm>
          <a:prstGeom prst="rect">
            <a:avLst/>
          </a:prstGeom>
        </p:spPr>
      </p:pic>
      <p:grpSp>
        <p:nvGrpSpPr>
          <p:cNvPr id="321" name="Group 320">
            <a:extLst>
              <a:ext uri="{FF2B5EF4-FFF2-40B4-BE49-F238E27FC236}">
                <a16:creationId xmlns:a16="http://schemas.microsoft.com/office/drawing/2014/main" id="{6EE14734-CCC1-9606-05B1-A7FC142E16B1}"/>
              </a:ext>
            </a:extLst>
          </p:cNvPr>
          <p:cNvGrpSpPr/>
          <p:nvPr/>
        </p:nvGrpSpPr>
        <p:grpSpPr>
          <a:xfrm>
            <a:off x="458098" y="14391924"/>
            <a:ext cx="4753219" cy="2722441"/>
            <a:chOff x="4874236" y="13794581"/>
            <a:chExt cx="4345964" cy="3002499"/>
          </a:xfrm>
        </p:grpSpPr>
        <p:grpSp>
          <p:nvGrpSpPr>
            <p:cNvPr id="322" name="Group 321">
              <a:extLst>
                <a:ext uri="{FF2B5EF4-FFF2-40B4-BE49-F238E27FC236}">
                  <a16:creationId xmlns:a16="http://schemas.microsoft.com/office/drawing/2014/main" id="{6C82F647-8148-4649-A12D-FD029440B5A3}"/>
                </a:ext>
              </a:extLst>
            </p:cNvPr>
            <p:cNvGrpSpPr/>
            <p:nvPr/>
          </p:nvGrpSpPr>
          <p:grpSpPr>
            <a:xfrm>
              <a:off x="5321605" y="13812484"/>
              <a:ext cx="3833263" cy="2984596"/>
              <a:chOff x="5339725" y="15950351"/>
              <a:chExt cx="3833263" cy="2984596"/>
            </a:xfrm>
          </p:grpSpPr>
          <p:pic>
            <p:nvPicPr>
              <p:cNvPr id="329" name="Picture 328">
                <a:extLst>
                  <a:ext uri="{FF2B5EF4-FFF2-40B4-BE49-F238E27FC236}">
                    <a16:creationId xmlns:a16="http://schemas.microsoft.com/office/drawing/2014/main" id="{19029D5C-AF0A-7EB9-19BD-61EB74662D1B}"/>
                  </a:ext>
                </a:extLst>
              </p:cNvPr>
              <p:cNvPicPr>
                <a:picLocks noChangeAspect="1"/>
              </p:cNvPicPr>
              <p:nvPr/>
            </p:nvPicPr>
            <p:blipFill>
              <a:blip r:embed="rId10">
                <a:extLst>
                  <a:ext uri="{BEBA8EAE-BF5A-486C-A8C5-ECC9F3942E4B}">
                    <a14:imgProps xmlns:a14="http://schemas.microsoft.com/office/drawing/2010/main">
                      <a14:imgLayer r:embed="rId11">
                        <a14:imgEffect>
                          <a14:saturation sat="66000"/>
                        </a14:imgEffect>
                      </a14:imgLayer>
                    </a14:imgProps>
                  </a:ext>
                </a:extLst>
              </a:blip>
              <a:stretch>
                <a:fillRect/>
              </a:stretch>
            </p:blipFill>
            <p:spPr>
              <a:xfrm>
                <a:off x="5339725" y="15950351"/>
                <a:ext cx="3833263" cy="2409971"/>
              </a:xfrm>
              <a:prstGeom prst="rect">
                <a:avLst/>
              </a:prstGeom>
            </p:spPr>
          </p:pic>
          <p:sp>
            <p:nvSpPr>
              <p:cNvPr id="330" name="TextBox 329">
                <a:extLst>
                  <a:ext uri="{FF2B5EF4-FFF2-40B4-BE49-F238E27FC236}">
                    <a16:creationId xmlns:a16="http://schemas.microsoft.com/office/drawing/2014/main" id="{C9DD0CEE-C42B-4574-0B5D-42B487C2BED5}"/>
                  </a:ext>
                </a:extLst>
              </p:cNvPr>
              <p:cNvSpPr txBox="1"/>
              <p:nvPr/>
            </p:nvSpPr>
            <p:spPr>
              <a:xfrm>
                <a:off x="6084674" y="18561566"/>
                <a:ext cx="2946766" cy="373381"/>
              </a:xfrm>
              <a:prstGeom prst="rect">
                <a:avLst/>
              </a:prstGeom>
              <a:noFill/>
            </p:spPr>
            <p:txBody>
              <a:bodyPr wrap="square">
                <a:spAutoFit/>
              </a:bodyPr>
              <a:lstStyle/>
              <a:p>
                <a:pPr algn="ctr"/>
                <a:r>
                  <a:rPr lang="en-GB" sz="1600" i="0" dirty="0">
                    <a:solidFill>
                      <a:srgbClr val="C00000"/>
                    </a:solidFill>
                    <a:effectLst/>
                    <a:latin typeface="Levenim MT" panose="020F0502020204030204" pitchFamily="2" charset="-79"/>
                    <a:cs typeface="Levenim MT" panose="020F0502020204030204" pitchFamily="2" charset="-79"/>
                  </a:rPr>
                  <a:t>Lumped Inductance Kicker</a:t>
                </a:r>
              </a:p>
            </p:txBody>
          </p:sp>
        </p:grpSp>
        <p:sp>
          <p:nvSpPr>
            <p:cNvPr id="323" name="TextBox 322">
              <a:extLst>
                <a:ext uri="{FF2B5EF4-FFF2-40B4-BE49-F238E27FC236}">
                  <a16:creationId xmlns:a16="http://schemas.microsoft.com/office/drawing/2014/main" id="{B7E1BFEA-1DAF-0180-FB9A-D1ADC0001167}"/>
                </a:ext>
              </a:extLst>
            </p:cNvPr>
            <p:cNvSpPr txBox="1"/>
            <p:nvPr/>
          </p:nvSpPr>
          <p:spPr>
            <a:xfrm>
              <a:off x="8346486" y="15472385"/>
              <a:ext cx="873714" cy="289441"/>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bIns="0">
              <a:spAutoFit/>
            </a:bodyPr>
            <a:lstStyle/>
            <a:p>
              <a:pPr algn="ctr"/>
              <a:r>
                <a:rPr lang="en-GB" sz="1400" dirty="0">
                  <a:latin typeface="Levenim MT" panose="020F0502020204030204" pitchFamily="2" charset="-79"/>
                  <a:cs typeface="Levenim MT" panose="020F0502020204030204" pitchFamily="2" charset="-79"/>
                </a:rPr>
                <a:t>Yoke</a:t>
              </a:r>
              <a:endParaRPr lang="en-GB" sz="1400" b="0" i="0" dirty="0">
                <a:effectLst/>
                <a:latin typeface="Levenim MT" panose="020F0502020204030204" pitchFamily="2" charset="-79"/>
                <a:cs typeface="Levenim MT" panose="020F0502020204030204" pitchFamily="2" charset="-79"/>
              </a:endParaRPr>
            </a:p>
          </p:txBody>
        </p:sp>
        <p:cxnSp>
          <p:nvCxnSpPr>
            <p:cNvPr id="324" name="Straight Connector 323">
              <a:extLst>
                <a:ext uri="{FF2B5EF4-FFF2-40B4-BE49-F238E27FC236}">
                  <a16:creationId xmlns:a16="http://schemas.microsoft.com/office/drawing/2014/main" id="{FAF8242A-3DD7-B964-C58F-A71E8CC9E573}"/>
                </a:ext>
              </a:extLst>
            </p:cNvPr>
            <p:cNvCxnSpPr>
              <a:cxnSpLocks/>
              <a:endCxn id="323" idx="1"/>
            </p:cNvCxnSpPr>
            <p:nvPr/>
          </p:nvCxnSpPr>
          <p:spPr>
            <a:xfrm>
              <a:off x="8026400" y="15521903"/>
              <a:ext cx="320086" cy="95203"/>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25" name="TextBox 324">
              <a:extLst>
                <a:ext uri="{FF2B5EF4-FFF2-40B4-BE49-F238E27FC236}">
                  <a16:creationId xmlns:a16="http://schemas.microsoft.com/office/drawing/2014/main" id="{189971E5-D7A4-0A43-9135-06CC8B33F44B}"/>
                </a:ext>
              </a:extLst>
            </p:cNvPr>
            <p:cNvSpPr txBox="1"/>
            <p:nvPr/>
          </p:nvSpPr>
          <p:spPr>
            <a:xfrm>
              <a:off x="5701595" y="13794581"/>
              <a:ext cx="1137441" cy="632940"/>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bIns="0">
              <a:spAutoFit/>
            </a:bodyPr>
            <a:lstStyle/>
            <a:p>
              <a:pPr algn="ctr"/>
              <a:r>
                <a:rPr lang="en-GB" sz="1400" dirty="0">
                  <a:latin typeface="Levenim MT" panose="020F0502020204030204" pitchFamily="2" charset="-79"/>
                  <a:cs typeface="Levenim MT" panose="020F0502020204030204" pitchFamily="2" charset="-79"/>
                </a:rPr>
                <a:t>Return busbar</a:t>
              </a:r>
              <a:endParaRPr lang="en-GB" sz="1400" b="0" i="0" dirty="0">
                <a:effectLst/>
                <a:latin typeface="Levenim MT" panose="020F0502020204030204" pitchFamily="2" charset="-79"/>
                <a:cs typeface="Levenim MT" panose="020F0502020204030204" pitchFamily="2" charset="-79"/>
              </a:endParaRPr>
            </a:p>
          </p:txBody>
        </p:sp>
        <p:cxnSp>
          <p:nvCxnSpPr>
            <p:cNvPr id="326" name="Straight Connector 325">
              <a:extLst>
                <a:ext uri="{FF2B5EF4-FFF2-40B4-BE49-F238E27FC236}">
                  <a16:creationId xmlns:a16="http://schemas.microsoft.com/office/drawing/2014/main" id="{477C060D-C20C-197A-B452-1A7B7AEA8CF6}"/>
                </a:ext>
              </a:extLst>
            </p:cNvPr>
            <p:cNvCxnSpPr>
              <a:cxnSpLocks/>
              <a:endCxn id="325" idx="2"/>
            </p:cNvCxnSpPr>
            <p:nvPr/>
          </p:nvCxnSpPr>
          <p:spPr>
            <a:xfrm flipH="1" flipV="1">
              <a:off x="6270316" y="14427521"/>
              <a:ext cx="227066" cy="332478"/>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27" name="TextBox 326">
              <a:extLst>
                <a:ext uri="{FF2B5EF4-FFF2-40B4-BE49-F238E27FC236}">
                  <a16:creationId xmlns:a16="http://schemas.microsoft.com/office/drawing/2014/main" id="{E17856DE-8ADB-9B4F-198F-F191C6208409}"/>
                </a:ext>
              </a:extLst>
            </p:cNvPr>
            <p:cNvSpPr txBox="1"/>
            <p:nvPr/>
          </p:nvSpPr>
          <p:spPr>
            <a:xfrm>
              <a:off x="4874236" y="16097024"/>
              <a:ext cx="934407" cy="632940"/>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HV busbar</a:t>
              </a:r>
              <a:endParaRPr lang="en-GB" sz="1400" b="0" i="0" dirty="0">
                <a:effectLst/>
                <a:latin typeface="Levenim MT" panose="020F0502020204030204" pitchFamily="2" charset="-79"/>
                <a:cs typeface="Levenim MT" panose="020F0502020204030204" pitchFamily="2" charset="-79"/>
              </a:endParaRPr>
            </a:p>
          </p:txBody>
        </p:sp>
        <p:cxnSp>
          <p:nvCxnSpPr>
            <p:cNvPr id="328" name="Straight Connector 327">
              <a:extLst>
                <a:ext uri="{FF2B5EF4-FFF2-40B4-BE49-F238E27FC236}">
                  <a16:creationId xmlns:a16="http://schemas.microsoft.com/office/drawing/2014/main" id="{A6A9FC0A-4D92-4845-5990-9B758F59EE30}"/>
                </a:ext>
              </a:extLst>
            </p:cNvPr>
            <p:cNvCxnSpPr>
              <a:cxnSpLocks/>
              <a:endCxn id="327" idx="3"/>
            </p:cNvCxnSpPr>
            <p:nvPr/>
          </p:nvCxnSpPr>
          <p:spPr>
            <a:xfrm flipH="1">
              <a:off x="5808643" y="15834874"/>
              <a:ext cx="325457" cy="578620"/>
            </a:xfrm>
            <a:prstGeom prst="line">
              <a:avLst/>
            </a:prstGeom>
            <a:ln w="19050"/>
          </p:spPr>
          <p:style>
            <a:lnRef idx="1">
              <a:schemeClr val="accent6"/>
            </a:lnRef>
            <a:fillRef idx="0">
              <a:schemeClr val="accent6"/>
            </a:fillRef>
            <a:effectRef idx="0">
              <a:schemeClr val="accent6"/>
            </a:effectRef>
            <a:fontRef idx="minor">
              <a:schemeClr val="tx1"/>
            </a:fontRef>
          </p:style>
        </p:cxnSp>
      </p:grpSp>
      <p:grpSp>
        <p:nvGrpSpPr>
          <p:cNvPr id="331" name="Group 330">
            <a:extLst>
              <a:ext uri="{FF2B5EF4-FFF2-40B4-BE49-F238E27FC236}">
                <a16:creationId xmlns:a16="http://schemas.microsoft.com/office/drawing/2014/main" id="{EE8B6684-6117-B5B8-EAC1-D29DAA48C36E}"/>
              </a:ext>
            </a:extLst>
          </p:cNvPr>
          <p:cNvGrpSpPr/>
          <p:nvPr/>
        </p:nvGrpSpPr>
        <p:grpSpPr>
          <a:xfrm>
            <a:off x="5286588" y="13740758"/>
            <a:ext cx="5246107" cy="3381883"/>
            <a:chOff x="1843413" y="22518082"/>
            <a:chExt cx="5367362" cy="3934061"/>
          </a:xfrm>
        </p:grpSpPr>
        <p:grpSp>
          <p:nvGrpSpPr>
            <p:cNvPr id="332" name="Group 331">
              <a:extLst>
                <a:ext uri="{FF2B5EF4-FFF2-40B4-BE49-F238E27FC236}">
                  <a16:creationId xmlns:a16="http://schemas.microsoft.com/office/drawing/2014/main" id="{6F1650C5-5851-3B92-B467-CF1945674F5F}"/>
                </a:ext>
              </a:extLst>
            </p:cNvPr>
            <p:cNvGrpSpPr/>
            <p:nvPr/>
          </p:nvGrpSpPr>
          <p:grpSpPr>
            <a:xfrm>
              <a:off x="2800531" y="23322041"/>
              <a:ext cx="3970638" cy="3130102"/>
              <a:chOff x="608579" y="23649808"/>
              <a:chExt cx="3970638" cy="3130102"/>
            </a:xfrm>
          </p:grpSpPr>
          <p:pic>
            <p:nvPicPr>
              <p:cNvPr id="343" name="Picture 342">
                <a:extLst>
                  <a:ext uri="{FF2B5EF4-FFF2-40B4-BE49-F238E27FC236}">
                    <a16:creationId xmlns:a16="http://schemas.microsoft.com/office/drawing/2014/main" id="{1C0FA757-B9D3-2F6A-6263-61724BA7EDFF}"/>
                  </a:ext>
                </a:extLst>
              </p:cNvPr>
              <p:cNvPicPr>
                <a:picLocks noChangeAspect="1"/>
              </p:cNvPicPr>
              <p:nvPr/>
            </p:nvPicPr>
            <p:blipFill>
              <a:blip r:embed="rId12"/>
              <a:stretch>
                <a:fillRect/>
              </a:stretch>
            </p:blipFill>
            <p:spPr>
              <a:xfrm>
                <a:off x="608579" y="23649808"/>
                <a:ext cx="3970638" cy="2677794"/>
              </a:xfrm>
              <a:prstGeom prst="rect">
                <a:avLst/>
              </a:prstGeom>
            </p:spPr>
          </p:pic>
          <p:sp>
            <p:nvSpPr>
              <p:cNvPr id="344" name="TextBox 343">
                <a:extLst>
                  <a:ext uri="{FF2B5EF4-FFF2-40B4-BE49-F238E27FC236}">
                    <a16:creationId xmlns:a16="http://schemas.microsoft.com/office/drawing/2014/main" id="{34AA9448-BEE9-1FC5-99C8-E7F452B07EA1}"/>
                  </a:ext>
                </a:extLst>
              </p:cNvPr>
              <p:cNvSpPr txBox="1"/>
              <p:nvPr/>
            </p:nvSpPr>
            <p:spPr>
              <a:xfrm>
                <a:off x="1059623" y="26386078"/>
                <a:ext cx="2946766" cy="393832"/>
              </a:xfrm>
              <a:prstGeom prst="rect">
                <a:avLst/>
              </a:prstGeom>
              <a:noFill/>
            </p:spPr>
            <p:txBody>
              <a:bodyPr wrap="square">
                <a:spAutoFit/>
              </a:bodyPr>
              <a:lstStyle/>
              <a:p>
                <a:pPr algn="ctr"/>
                <a:r>
                  <a:rPr lang="en-GB" sz="1600" dirty="0">
                    <a:solidFill>
                      <a:srgbClr val="C00000"/>
                    </a:solidFill>
                    <a:latin typeface="Levenim MT" panose="020F0502020204030204" pitchFamily="2" charset="-79"/>
                    <a:cs typeface="Levenim MT" panose="020F0502020204030204" pitchFamily="2" charset="-79"/>
                  </a:rPr>
                  <a:t>Transmission line Kicker</a:t>
                </a:r>
                <a:endParaRPr lang="en-GB" sz="1600" i="0" dirty="0">
                  <a:solidFill>
                    <a:srgbClr val="C00000"/>
                  </a:solidFill>
                  <a:effectLst/>
                  <a:latin typeface="Levenim MT" panose="020F0502020204030204" pitchFamily="2" charset="-79"/>
                  <a:cs typeface="Levenim MT" panose="020F0502020204030204" pitchFamily="2" charset="-79"/>
                </a:endParaRPr>
              </a:p>
            </p:txBody>
          </p:sp>
        </p:grpSp>
        <p:sp>
          <p:nvSpPr>
            <p:cNvPr id="333" name="TextBox 332">
              <a:extLst>
                <a:ext uri="{FF2B5EF4-FFF2-40B4-BE49-F238E27FC236}">
                  <a16:creationId xmlns:a16="http://schemas.microsoft.com/office/drawing/2014/main" id="{C99FF919-56E6-EBF6-25C2-9A1031C81FC6}"/>
                </a:ext>
              </a:extLst>
            </p:cNvPr>
            <p:cNvSpPr txBox="1"/>
            <p:nvPr/>
          </p:nvSpPr>
          <p:spPr>
            <a:xfrm>
              <a:off x="2270589" y="24948310"/>
              <a:ext cx="766581" cy="336700"/>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Ferrite</a:t>
              </a:r>
              <a:endParaRPr lang="en-GB" sz="1400" b="0" i="0" dirty="0">
                <a:effectLst/>
                <a:latin typeface="Levenim MT" panose="020F0502020204030204" pitchFamily="2" charset="-79"/>
                <a:cs typeface="Levenim MT" panose="020F0502020204030204" pitchFamily="2" charset="-79"/>
              </a:endParaRPr>
            </a:p>
          </p:txBody>
        </p:sp>
        <p:cxnSp>
          <p:nvCxnSpPr>
            <p:cNvPr id="334" name="Straight Connector 333">
              <a:extLst>
                <a:ext uri="{FF2B5EF4-FFF2-40B4-BE49-F238E27FC236}">
                  <a16:creationId xmlns:a16="http://schemas.microsoft.com/office/drawing/2014/main" id="{9A08D441-359F-9CEE-7CC8-5727F9C2AE9D}"/>
                </a:ext>
              </a:extLst>
            </p:cNvPr>
            <p:cNvCxnSpPr>
              <a:cxnSpLocks/>
              <a:endCxn id="333" idx="3"/>
            </p:cNvCxnSpPr>
            <p:nvPr/>
          </p:nvCxnSpPr>
          <p:spPr>
            <a:xfrm flipH="1">
              <a:off x="3037170" y="24966804"/>
              <a:ext cx="454938" cy="149855"/>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35" name="TextBox 334">
              <a:extLst>
                <a:ext uri="{FF2B5EF4-FFF2-40B4-BE49-F238E27FC236}">
                  <a16:creationId xmlns:a16="http://schemas.microsoft.com/office/drawing/2014/main" id="{7D0C144F-CE78-9114-F0BD-8A75DA36A6A0}"/>
                </a:ext>
              </a:extLst>
            </p:cNvPr>
            <p:cNvSpPr txBox="1"/>
            <p:nvPr/>
          </p:nvSpPr>
          <p:spPr>
            <a:xfrm>
              <a:off x="1843413" y="23967183"/>
              <a:ext cx="857820" cy="613981"/>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HV busbar</a:t>
              </a:r>
              <a:endParaRPr lang="en-GB" sz="1400" b="0" i="0" dirty="0">
                <a:effectLst/>
                <a:latin typeface="Levenim MT" panose="020F0502020204030204" pitchFamily="2" charset="-79"/>
                <a:cs typeface="Levenim MT" panose="020F0502020204030204" pitchFamily="2" charset="-79"/>
              </a:endParaRPr>
            </a:p>
          </p:txBody>
        </p:sp>
        <p:cxnSp>
          <p:nvCxnSpPr>
            <p:cNvPr id="336" name="Straight Connector 335">
              <a:extLst>
                <a:ext uri="{FF2B5EF4-FFF2-40B4-BE49-F238E27FC236}">
                  <a16:creationId xmlns:a16="http://schemas.microsoft.com/office/drawing/2014/main" id="{0F93A0D1-596C-9125-5013-F245CF79F312}"/>
                </a:ext>
              </a:extLst>
            </p:cNvPr>
            <p:cNvCxnSpPr>
              <a:cxnSpLocks/>
              <a:endCxn id="335" idx="3"/>
            </p:cNvCxnSpPr>
            <p:nvPr/>
          </p:nvCxnSpPr>
          <p:spPr>
            <a:xfrm flipH="1" flipV="1">
              <a:off x="2701233" y="24274174"/>
              <a:ext cx="990730" cy="463239"/>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37" name="TextBox 336">
              <a:extLst>
                <a:ext uri="{FF2B5EF4-FFF2-40B4-BE49-F238E27FC236}">
                  <a16:creationId xmlns:a16="http://schemas.microsoft.com/office/drawing/2014/main" id="{EEA3E12C-0115-728B-5BFB-8EA075748517}"/>
                </a:ext>
              </a:extLst>
            </p:cNvPr>
            <p:cNvSpPr txBox="1"/>
            <p:nvPr/>
          </p:nvSpPr>
          <p:spPr>
            <a:xfrm>
              <a:off x="2465345" y="25643675"/>
              <a:ext cx="924773" cy="613981"/>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Return busbar</a:t>
              </a:r>
              <a:endParaRPr lang="en-GB" sz="1400" b="0" i="0" dirty="0">
                <a:effectLst/>
                <a:latin typeface="Levenim MT" panose="020F0502020204030204" pitchFamily="2" charset="-79"/>
                <a:cs typeface="Levenim MT" panose="020F0502020204030204" pitchFamily="2" charset="-79"/>
              </a:endParaRPr>
            </a:p>
          </p:txBody>
        </p:sp>
        <p:cxnSp>
          <p:nvCxnSpPr>
            <p:cNvPr id="338" name="Straight Connector 337">
              <a:extLst>
                <a:ext uri="{FF2B5EF4-FFF2-40B4-BE49-F238E27FC236}">
                  <a16:creationId xmlns:a16="http://schemas.microsoft.com/office/drawing/2014/main" id="{D5A5C22D-B0F9-A37C-F874-5F9AD5DB7E3F}"/>
                </a:ext>
              </a:extLst>
            </p:cNvPr>
            <p:cNvCxnSpPr>
              <a:cxnSpLocks/>
              <a:endCxn id="337" idx="3"/>
            </p:cNvCxnSpPr>
            <p:nvPr/>
          </p:nvCxnSpPr>
          <p:spPr>
            <a:xfrm flipH="1">
              <a:off x="3390118" y="25230707"/>
              <a:ext cx="426019" cy="719958"/>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39" name="TextBox 338">
              <a:extLst>
                <a:ext uri="{FF2B5EF4-FFF2-40B4-BE49-F238E27FC236}">
                  <a16:creationId xmlns:a16="http://schemas.microsoft.com/office/drawing/2014/main" id="{1F8C1F6C-5D20-68B8-0348-437F5F80EAA1}"/>
                </a:ext>
              </a:extLst>
            </p:cNvPr>
            <p:cNvSpPr txBox="1"/>
            <p:nvPr/>
          </p:nvSpPr>
          <p:spPr>
            <a:xfrm>
              <a:off x="6286002" y="22518082"/>
              <a:ext cx="924773" cy="613981"/>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HV plates</a:t>
              </a:r>
              <a:endParaRPr lang="en-GB" sz="1400" b="0" i="0" dirty="0">
                <a:effectLst/>
                <a:latin typeface="Levenim MT" panose="020F0502020204030204" pitchFamily="2" charset="-79"/>
                <a:cs typeface="Levenim MT" panose="020F0502020204030204" pitchFamily="2" charset="-79"/>
              </a:endParaRPr>
            </a:p>
          </p:txBody>
        </p:sp>
        <p:cxnSp>
          <p:nvCxnSpPr>
            <p:cNvPr id="340" name="Straight Connector 339">
              <a:extLst>
                <a:ext uri="{FF2B5EF4-FFF2-40B4-BE49-F238E27FC236}">
                  <a16:creationId xmlns:a16="http://schemas.microsoft.com/office/drawing/2014/main" id="{E2E849A6-A9E9-E28D-0C00-481020CAD8DC}"/>
                </a:ext>
              </a:extLst>
            </p:cNvPr>
            <p:cNvCxnSpPr>
              <a:cxnSpLocks/>
              <a:endCxn id="339" idx="1"/>
            </p:cNvCxnSpPr>
            <p:nvPr/>
          </p:nvCxnSpPr>
          <p:spPr>
            <a:xfrm flipV="1">
              <a:off x="5478138" y="22825073"/>
              <a:ext cx="807865" cy="806928"/>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341" name="TextBox 340">
              <a:extLst>
                <a:ext uri="{FF2B5EF4-FFF2-40B4-BE49-F238E27FC236}">
                  <a16:creationId xmlns:a16="http://schemas.microsoft.com/office/drawing/2014/main" id="{D2D30CDD-AA8B-9361-B9CF-EF0A49BE3C3C}"/>
                </a:ext>
              </a:extLst>
            </p:cNvPr>
            <p:cNvSpPr txBox="1"/>
            <p:nvPr/>
          </p:nvSpPr>
          <p:spPr>
            <a:xfrm>
              <a:off x="5864515" y="25428171"/>
              <a:ext cx="924772" cy="613981"/>
            </a:xfrm>
            <a:prstGeom prst="roundRect">
              <a:avLst/>
            </a:prstGeom>
            <a:ln w="19050"/>
          </p:spPr>
          <p:style>
            <a:lnRef idx="2">
              <a:schemeClr val="accent6"/>
            </a:lnRef>
            <a:fillRef idx="1">
              <a:schemeClr val="lt1"/>
            </a:fillRef>
            <a:effectRef idx="0">
              <a:schemeClr val="accent6"/>
            </a:effectRef>
            <a:fontRef idx="minor">
              <a:schemeClr val="dk1"/>
            </a:fontRef>
          </p:style>
          <p:txBody>
            <a:bodyPr wrap="square" lIns="36000" rIns="36000" bIns="0">
              <a:spAutoFit/>
            </a:bodyPr>
            <a:lstStyle/>
            <a:p>
              <a:pPr algn="ctr"/>
              <a:r>
                <a:rPr lang="en-GB" sz="1400" dirty="0">
                  <a:latin typeface="Levenim MT" panose="020F0502020204030204" pitchFamily="2" charset="-79"/>
                  <a:cs typeface="Levenim MT" panose="020F0502020204030204" pitchFamily="2" charset="-79"/>
                </a:rPr>
                <a:t>Ground plates</a:t>
              </a:r>
              <a:endParaRPr lang="en-GB" sz="1400" b="0" i="0" dirty="0">
                <a:effectLst/>
                <a:latin typeface="Levenim MT" panose="020F0502020204030204" pitchFamily="2" charset="-79"/>
                <a:cs typeface="Levenim MT" panose="020F0502020204030204" pitchFamily="2" charset="-79"/>
              </a:endParaRPr>
            </a:p>
          </p:txBody>
        </p:sp>
        <p:cxnSp>
          <p:nvCxnSpPr>
            <p:cNvPr id="342" name="Straight Connector 341">
              <a:extLst>
                <a:ext uri="{FF2B5EF4-FFF2-40B4-BE49-F238E27FC236}">
                  <a16:creationId xmlns:a16="http://schemas.microsoft.com/office/drawing/2014/main" id="{C7378913-5212-8B2D-6FCE-8E134DF6D532}"/>
                </a:ext>
              </a:extLst>
            </p:cNvPr>
            <p:cNvCxnSpPr>
              <a:cxnSpLocks/>
              <a:endCxn id="341" idx="0"/>
            </p:cNvCxnSpPr>
            <p:nvPr/>
          </p:nvCxnSpPr>
          <p:spPr>
            <a:xfrm>
              <a:off x="6065027" y="25149401"/>
              <a:ext cx="261874" cy="278768"/>
            </a:xfrm>
            <a:prstGeom prst="line">
              <a:avLst/>
            </a:prstGeom>
            <a:ln w="19050"/>
          </p:spPr>
          <p:style>
            <a:lnRef idx="1">
              <a:schemeClr val="accent6"/>
            </a:lnRef>
            <a:fillRef idx="0">
              <a:schemeClr val="accent6"/>
            </a:fillRef>
            <a:effectRef idx="0">
              <a:schemeClr val="accent6"/>
            </a:effectRef>
            <a:fontRef idx="minor">
              <a:schemeClr val="tx1"/>
            </a:fontRef>
          </p:style>
        </p:cxnSp>
      </p:grpSp>
      <p:sp>
        <p:nvSpPr>
          <p:cNvPr id="347" name="Rectangle: Rounded Corners 346">
            <a:extLst>
              <a:ext uri="{FF2B5EF4-FFF2-40B4-BE49-F238E27FC236}">
                <a16:creationId xmlns:a16="http://schemas.microsoft.com/office/drawing/2014/main" id="{172D976C-8A92-2D0F-C3CA-3F5B8CD0CC06}"/>
              </a:ext>
            </a:extLst>
          </p:cNvPr>
          <p:cNvSpPr/>
          <p:nvPr/>
        </p:nvSpPr>
        <p:spPr>
          <a:xfrm>
            <a:off x="21106856" y="7600597"/>
            <a:ext cx="9000000" cy="3506460"/>
          </a:xfrm>
          <a:prstGeom prst="roundRect">
            <a:avLst/>
          </a:prstGeom>
          <a:noFill/>
          <a:ln>
            <a:solidFill>
              <a:srgbClr val="0548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spcAft>
                <a:spcPts val="1200"/>
              </a:spcAft>
              <a:buFont typeface="Arial" panose="020B0604020202020204" pitchFamily="34" charset="0"/>
              <a:buChar char="•"/>
            </a:pPr>
            <a:r>
              <a:rPr lang="en-GB" sz="2000" b="0" i="0" dirty="0">
                <a:solidFill>
                  <a:srgbClr val="054899"/>
                </a:solidFill>
                <a:effectLst/>
                <a:latin typeface="Levenim MT" panose="020F0502020204030204" pitchFamily="2" charset="-79"/>
                <a:cs typeface="Levenim MT" panose="020F0502020204030204" pitchFamily="2" charset="-79"/>
              </a:rPr>
              <a:t>Providing a continuous path for image currents</a:t>
            </a:r>
          </a:p>
          <a:p>
            <a:pPr marL="342900" indent="-342900" algn="just">
              <a:spcAft>
                <a:spcPts val="1200"/>
              </a:spcAft>
              <a:buFont typeface="Arial" panose="020B0604020202020204" pitchFamily="34" charset="0"/>
              <a:buChar char="•"/>
            </a:pPr>
            <a:r>
              <a:rPr lang="en-GB" sz="2000" b="1" i="0" dirty="0">
                <a:solidFill>
                  <a:srgbClr val="054899"/>
                </a:solidFill>
                <a:effectLst/>
                <a:latin typeface="Levenim MT" panose="020F0502020204030204" pitchFamily="2" charset="-79"/>
                <a:cs typeface="Levenim MT" panose="020F0502020204030204" pitchFamily="2" charset="-79"/>
              </a:rPr>
              <a:t>Screening</a:t>
            </a:r>
            <a:r>
              <a:rPr lang="en-GB" sz="2000" b="0" i="0" dirty="0">
                <a:solidFill>
                  <a:srgbClr val="054899"/>
                </a:solidFill>
                <a:effectLst/>
                <a:latin typeface="Levenim MT" panose="020F0502020204030204" pitchFamily="2" charset="-79"/>
                <a:cs typeface="Levenim MT" panose="020F0502020204030204" pitchFamily="2" charset="-79"/>
              </a:rPr>
              <a:t> the ferrite yoke from </a:t>
            </a:r>
            <a:r>
              <a:rPr lang="en-GB" sz="2000" b="0" i="0" dirty="0" err="1">
                <a:solidFill>
                  <a:srgbClr val="054899"/>
                </a:solidFill>
                <a:effectLst/>
                <a:latin typeface="Levenim MT" panose="020F0502020204030204" pitchFamily="2" charset="-79"/>
                <a:cs typeface="Levenim MT" panose="020F0502020204030204" pitchFamily="2" charset="-79"/>
              </a:rPr>
              <a:t>wakefields</a:t>
            </a:r>
            <a:endParaRPr lang="en-GB" sz="2000" b="0" i="0" dirty="0">
              <a:solidFill>
                <a:srgbClr val="054899"/>
              </a:solidFill>
              <a:effectLst/>
              <a:latin typeface="Levenim MT" panose="020F0502020204030204" pitchFamily="2" charset="-79"/>
              <a:cs typeface="Levenim MT" panose="020F0502020204030204" pitchFamily="2" charset="-79"/>
            </a:endParaRPr>
          </a:p>
          <a:p>
            <a:pPr marL="342900" indent="-342900" algn="just">
              <a:spcAft>
                <a:spcPts val="1200"/>
              </a:spcAft>
              <a:buFont typeface="Arial" panose="020B0604020202020204" pitchFamily="34" charset="0"/>
              <a:buChar char="•"/>
            </a:pPr>
            <a:r>
              <a:rPr lang="en-GB" sz="2000" b="0" i="0" dirty="0">
                <a:solidFill>
                  <a:srgbClr val="054899"/>
                </a:solidFill>
                <a:effectLst/>
                <a:latin typeface="Levenim MT" panose="020F0502020204030204" pitchFamily="2" charset="-79"/>
                <a:cs typeface="Levenim MT" panose="020F0502020204030204" pitchFamily="2" charset="-79"/>
              </a:rPr>
              <a:t>Minimizing flange-to-flange discontinuities to avoid empty cavity-like resonators by adding </a:t>
            </a:r>
            <a:r>
              <a:rPr lang="en-GB" sz="2000" b="1" i="0" dirty="0">
                <a:solidFill>
                  <a:srgbClr val="054899"/>
                </a:solidFill>
                <a:effectLst/>
                <a:latin typeface="Levenim MT" panose="020F0502020204030204" pitchFamily="2" charset="-79"/>
                <a:cs typeface="Levenim MT" panose="020F0502020204030204" pitchFamily="2" charset="-79"/>
              </a:rPr>
              <a:t>transitions pieces</a:t>
            </a:r>
          </a:p>
          <a:p>
            <a:pPr marL="342900" indent="-342900" algn="just">
              <a:spcAft>
                <a:spcPts val="1200"/>
              </a:spcAft>
              <a:buFont typeface="Arial" panose="020B0604020202020204" pitchFamily="34" charset="0"/>
              <a:buChar char="•"/>
            </a:pPr>
            <a:r>
              <a:rPr lang="en-GB" sz="2000" b="0" i="0" dirty="0">
                <a:solidFill>
                  <a:srgbClr val="054899"/>
                </a:solidFill>
                <a:effectLst/>
                <a:latin typeface="Levenim MT" panose="020F0502020204030204" pitchFamily="2" charset="-79"/>
                <a:cs typeface="Levenim MT" panose="020F0502020204030204" pitchFamily="2" charset="-79"/>
              </a:rPr>
              <a:t>Shifting impedance spectrum to higher frequencies to reduce beam power deposition</a:t>
            </a:r>
          </a:p>
          <a:p>
            <a:pPr marL="342900" indent="-342900" algn="just">
              <a:spcAft>
                <a:spcPts val="1200"/>
              </a:spcAft>
              <a:buFont typeface="Arial" panose="020B0604020202020204" pitchFamily="34" charset="0"/>
              <a:buChar char="•"/>
            </a:pPr>
            <a:r>
              <a:rPr lang="en-GB" sz="2000" dirty="0">
                <a:solidFill>
                  <a:srgbClr val="054899"/>
                </a:solidFill>
                <a:latin typeface="Levenim MT" panose="020F0502020204030204" pitchFamily="2" charset="-79"/>
                <a:cs typeface="Levenim MT" panose="020F0502020204030204" pitchFamily="2" charset="-79"/>
              </a:rPr>
              <a:t>Transverse beam impedance: </a:t>
            </a:r>
            <a:r>
              <a:rPr lang="en-GB" sz="2000" b="0" i="0" dirty="0">
                <a:solidFill>
                  <a:srgbClr val="054899"/>
                </a:solidFill>
                <a:effectLst/>
                <a:latin typeface="Levenim MT" panose="020F0502020204030204" pitchFamily="2" charset="-79"/>
                <a:cs typeface="Levenim MT" panose="020F0502020204030204" pitchFamily="2" charset="-79"/>
              </a:rPr>
              <a:t> adding of filters or improved termination matching</a:t>
            </a:r>
          </a:p>
        </p:txBody>
      </p:sp>
      <p:sp>
        <p:nvSpPr>
          <p:cNvPr id="349" name="TextBox 348">
            <a:extLst>
              <a:ext uri="{FF2B5EF4-FFF2-40B4-BE49-F238E27FC236}">
                <a16:creationId xmlns:a16="http://schemas.microsoft.com/office/drawing/2014/main" id="{9E60B717-71FB-4B27-682A-80A9C11375FE}"/>
              </a:ext>
            </a:extLst>
          </p:cNvPr>
          <p:cNvSpPr txBox="1"/>
          <p:nvPr/>
        </p:nvSpPr>
        <p:spPr>
          <a:xfrm>
            <a:off x="11084810" y="12581727"/>
            <a:ext cx="4412443" cy="400110"/>
          </a:xfrm>
          <a:prstGeom prst="rect">
            <a:avLst/>
          </a:prstGeom>
          <a:noFill/>
        </p:spPr>
        <p:txBody>
          <a:bodyPr wrap="square">
            <a:spAutoFit/>
          </a:bodyPr>
          <a:lstStyle/>
          <a:p>
            <a:pPr algn="just">
              <a:spcAft>
                <a:spcPts val="1200"/>
              </a:spcAft>
            </a:pPr>
            <a:r>
              <a:rPr lang="en-GB" sz="2000" b="1" dirty="0">
                <a:solidFill>
                  <a:srgbClr val="054899"/>
                </a:solidFill>
                <a:latin typeface="Levenim MT" panose="020F0502020204030204" pitchFamily="2" charset="-79"/>
                <a:cs typeface="Levenim MT" panose="020F0502020204030204" pitchFamily="2" charset="-79"/>
              </a:rPr>
              <a:t>Beam impedance effects</a:t>
            </a:r>
          </a:p>
        </p:txBody>
      </p:sp>
      <p:sp>
        <p:nvSpPr>
          <p:cNvPr id="350" name="TextBox 349">
            <a:extLst>
              <a:ext uri="{FF2B5EF4-FFF2-40B4-BE49-F238E27FC236}">
                <a16:creationId xmlns:a16="http://schemas.microsoft.com/office/drawing/2014/main" id="{B05973EC-3C95-D151-82C8-7FF15B4E54C0}"/>
              </a:ext>
            </a:extLst>
          </p:cNvPr>
          <p:cNvSpPr txBox="1"/>
          <p:nvPr/>
        </p:nvSpPr>
        <p:spPr>
          <a:xfrm>
            <a:off x="21045955" y="7174672"/>
            <a:ext cx="4412443" cy="400110"/>
          </a:xfrm>
          <a:prstGeom prst="rect">
            <a:avLst/>
          </a:prstGeom>
          <a:noFill/>
        </p:spPr>
        <p:txBody>
          <a:bodyPr wrap="square">
            <a:spAutoFit/>
          </a:bodyPr>
          <a:lstStyle>
            <a:defPPr>
              <a:defRPr lang="en-US"/>
            </a:defPPr>
            <a:lvl1pPr algn="just">
              <a:spcAft>
                <a:spcPts val="1200"/>
              </a:spcAft>
              <a:defRPr sz="2000" b="1">
                <a:solidFill>
                  <a:srgbClr val="054899"/>
                </a:solidFill>
                <a:latin typeface="Levenim MT" panose="020F0502020204030204" pitchFamily="2" charset="-79"/>
                <a:cs typeface="Levenim MT" panose="020F0502020204030204" pitchFamily="2" charset="-79"/>
              </a:defRPr>
            </a:lvl1pPr>
          </a:lstStyle>
          <a:p>
            <a:r>
              <a:rPr lang="en-GB" dirty="0"/>
              <a:t>Mitigation strategies</a:t>
            </a:r>
          </a:p>
        </p:txBody>
      </p:sp>
      <p:sp>
        <p:nvSpPr>
          <p:cNvPr id="355" name="Rectangle: Rounded Corners 354">
            <a:extLst>
              <a:ext uri="{FF2B5EF4-FFF2-40B4-BE49-F238E27FC236}">
                <a16:creationId xmlns:a16="http://schemas.microsoft.com/office/drawing/2014/main" id="{BAC62093-E9C4-F2C6-D31C-48CE245BB4A1}"/>
              </a:ext>
            </a:extLst>
          </p:cNvPr>
          <p:cNvSpPr/>
          <p:nvPr/>
        </p:nvSpPr>
        <p:spPr>
          <a:xfrm>
            <a:off x="21043941" y="15151906"/>
            <a:ext cx="9000000" cy="1692286"/>
          </a:xfrm>
          <a:prstGeom prst="roundRect">
            <a:avLst/>
          </a:prstGeom>
          <a:noFill/>
          <a:ln>
            <a:solidFill>
              <a:srgbClr val="0548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lgn="just">
              <a:spcAft>
                <a:spcPts val="1200"/>
              </a:spcAft>
              <a:buFont typeface="Arial" panose="020B0604020202020204" pitchFamily="34" charset="0"/>
              <a:buChar char="•"/>
            </a:pPr>
            <a:r>
              <a:rPr lang="en-GB" sz="2000" b="0" i="0" dirty="0">
                <a:solidFill>
                  <a:srgbClr val="054899"/>
                </a:solidFill>
                <a:effectLst/>
                <a:latin typeface="Levenim MT" panose="020F0502020204030204" pitchFamily="2" charset="-79"/>
                <a:cs typeface="Levenim MT" panose="020F0502020204030204" pitchFamily="2" charset="-79"/>
              </a:rPr>
              <a:t>Simulations to design and optimize impedance mitigation</a:t>
            </a:r>
          </a:p>
          <a:p>
            <a:pPr marL="342900" indent="-342900" algn="just">
              <a:spcAft>
                <a:spcPts val="1200"/>
              </a:spcAft>
              <a:buFont typeface="Arial" panose="020B0604020202020204" pitchFamily="34" charset="0"/>
              <a:buChar char="•"/>
            </a:pPr>
            <a:r>
              <a:rPr lang="en-GB" sz="2000" dirty="0">
                <a:solidFill>
                  <a:srgbClr val="054899"/>
                </a:solidFill>
                <a:latin typeface="Levenim MT" panose="020F0502020204030204" pitchFamily="2" charset="-79"/>
                <a:cs typeface="Levenim MT" panose="020F0502020204030204" pitchFamily="2" charset="-79"/>
              </a:rPr>
              <a:t>W</a:t>
            </a:r>
            <a:r>
              <a:rPr lang="en-GB" sz="2000" b="0" i="0" dirty="0">
                <a:solidFill>
                  <a:srgbClr val="054899"/>
                </a:solidFill>
                <a:effectLst/>
                <a:latin typeface="Levenim MT" panose="020F0502020204030204" pitchFamily="2" charset="-79"/>
                <a:cs typeface="Levenim MT" panose="020F0502020204030204" pitchFamily="2" charset="-79"/>
              </a:rPr>
              <a:t>ire measurements pre- and post-implementation</a:t>
            </a:r>
          </a:p>
          <a:p>
            <a:pPr marL="342900" indent="-342900" algn="just">
              <a:spcAft>
                <a:spcPts val="1200"/>
              </a:spcAft>
              <a:buFont typeface="Arial" panose="020B0604020202020204" pitchFamily="34" charset="0"/>
              <a:buChar char="•"/>
            </a:pPr>
            <a:r>
              <a:rPr lang="en-GB" sz="2000" b="0" i="0" dirty="0">
                <a:solidFill>
                  <a:srgbClr val="054899"/>
                </a:solidFill>
                <a:effectLst/>
                <a:latin typeface="Levenim MT" panose="020F0502020204030204" pitchFamily="2" charset="-79"/>
                <a:cs typeface="Levenim MT" panose="020F0502020204030204" pitchFamily="2" charset="-79"/>
              </a:rPr>
              <a:t>In-situ temperature monitoring during beam operation</a:t>
            </a:r>
          </a:p>
        </p:txBody>
      </p:sp>
      <p:sp>
        <p:nvSpPr>
          <p:cNvPr id="356" name="TextBox 355">
            <a:extLst>
              <a:ext uri="{FF2B5EF4-FFF2-40B4-BE49-F238E27FC236}">
                <a16:creationId xmlns:a16="http://schemas.microsoft.com/office/drawing/2014/main" id="{8FDC17DB-571D-7DF4-741B-C8A309D131E3}"/>
              </a:ext>
            </a:extLst>
          </p:cNvPr>
          <p:cNvSpPr txBox="1"/>
          <p:nvPr/>
        </p:nvSpPr>
        <p:spPr>
          <a:xfrm>
            <a:off x="21036651" y="14712308"/>
            <a:ext cx="4412443" cy="400110"/>
          </a:xfrm>
          <a:prstGeom prst="rect">
            <a:avLst/>
          </a:prstGeom>
          <a:noFill/>
        </p:spPr>
        <p:txBody>
          <a:bodyPr wrap="square">
            <a:spAutoFit/>
          </a:bodyPr>
          <a:lstStyle>
            <a:defPPr>
              <a:defRPr lang="en-US"/>
            </a:defPPr>
            <a:lvl1pPr algn="just">
              <a:spcAft>
                <a:spcPts val="1200"/>
              </a:spcAft>
              <a:defRPr sz="2000" b="1">
                <a:solidFill>
                  <a:srgbClr val="054899"/>
                </a:solidFill>
                <a:latin typeface="Levenim MT" panose="020F0502020204030204" pitchFamily="2" charset="-79"/>
                <a:cs typeface="Levenim MT" panose="020F0502020204030204" pitchFamily="2" charset="-79"/>
              </a:defRPr>
            </a:lvl1pPr>
          </a:lstStyle>
          <a:p>
            <a:r>
              <a:rPr lang="en-GB" dirty="0"/>
              <a:t>Validation methods</a:t>
            </a:r>
          </a:p>
        </p:txBody>
      </p:sp>
      <p:cxnSp>
        <p:nvCxnSpPr>
          <p:cNvPr id="361" name="Straight Connector 360">
            <a:extLst>
              <a:ext uri="{FF2B5EF4-FFF2-40B4-BE49-F238E27FC236}">
                <a16:creationId xmlns:a16="http://schemas.microsoft.com/office/drawing/2014/main" id="{1B9C1B8E-3DDB-408F-5CB4-0B6B79D13CBC}"/>
              </a:ext>
            </a:extLst>
          </p:cNvPr>
          <p:cNvCxnSpPr>
            <a:cxnSpLocks/>
          </p:cNvCxnSpPr>
          <p:nvPr/>
        </p:nvCxnSpPr>
        <p:spPr>
          <a:xfrm>
            <a:off x="1337084" y="19803016"/>
            <a:ext cx="9269753" cy="0"/>
          </a:xfrm>
          <a:prstGeom prst="line">
            <a:avLst/>
          </a:prstGeom>
          <a:ln w="28575">
            <a:solidFill>
              <a:srgbClr val="054899"/>
            </a:solidFill>
            <a:prstDash val="dash"/>
          </a:ln>
        </p:spPr>
        <p:style>
          <a:lnRef idx="1">
            <a:schemeClr val="accent1"/>
          </a:lnRef>
          <a:fillRef idx="0">
            <a:schemeClr val="accent1"/>
          </a:fillRef>
          <a:effectRef idx="0">
            <a:schemeClr val="accent1"/>
          </a:effectRef>
          <a:fontRef idx="minor">
            <a:schemeClr val="tx1"/>
          </a:fontRef>
        </p:style>
      </p:cxnSp>
      <p:sp>
        <p:nvSpPr>
          <p:cNvPr id="365" name="TextBox 364">
            <a:extLst>
              <a:ext uri="{FF2B5EF4-FFF2-40B4-BE49-F238E27FC236}">
                <a16:creationId xmlns:a16="http://schemas.microsoft.com/office/drawing/2014/main" id="{0F4EDDCC-4987-3674-E39D-94264F3BD0D2}"/>
              </a:ext>
            </a:extLst>
          </p:cNvPr>
          <p:cNvSpPr txBox="1"/>
          <p:nvPr/>
        </p:nvSpPr>
        <p:spPr>
          <a:xfrm>
            <a:off x="11084810" y="18126931"/>
            <a:ext cx="9360000" cy="8710077"/>
          </a:xfrm>
          <a:prstGeom prst="rect">
            <a:avLst/>
          </a:prstGeom>
          <a:noFill/>
        </p:spPr>
        <p:txBody>
          <a:bodyPr wrap="square">
            <a:spAutoFit/>
          </a:bodyPr>
          <a:lstStyle/>
          <a:p>
            <a:pPr marL="457200" marR="0" lvl="0" indent="-457200" algn="just" defTabSz="457200" rtl="0" eaLnBrk="1" fontAlgn="auto" latinLnBrk="0" hangingPunct="1">
              <a:lnSpc>
                <a:spcPct val="100000"/>
              </a:lnSpc>
              <a:spcBef>
                <a:spcPts val="0"/>
              </a:spcBef>
              <a:spcAft>
                <a:spcPts val="1200"/>
              </a:spcAft>
              <a:buClrTx/>
              <a:buSzTx/>
              <a:buFont typeface="+mj-lt"/>
              <a:buAutoNum type="arabicPeriod" startAt="2"/>
              <a:tabLst/>
              <a:defRPr/>
            </a:pPr>
            <a:r>
              <a:rPr kumimoji="0" lang="en-GB" sz="2000" b="1" i="0" u="none" strike="noStrike" kern="1200" cap="none" spc="0" normalizeH="0" baseline="0" noProof="0" dirty="0">
                <a:ln>
                  <a:noFill/>
                </a:ln>
                <a:solidFill>
                  <a:srgbClr val="054899"/>
                </a:solidFill>
                <a:effectLst/>
                <a:uLnTx/>
                <a:uFillTx/>
                <a:latin typeface="Levenim MT" panose="02010502060101010101" pitchFamily="2" charset="-79"/>
                <a:cs typeface="Levenim MT" panose="02010502060101010101" pitchFamily="2" charset="-79"/>
              </a:rPr>
              <a:t>Conductive stripes</a:t>
            </a:r>
          </a:p>
          <a:p>
            <a:pPr marL="0" marR="0" lvl="0" indent="0" algn="just" defTabSz="457200" rtl="0" eaLnBrk="1" fontAlgn="auto" latinLnBrk="0" hangingPunct="1">
              <a:lnSpc>
                <a:spcPct val="100000"/>
              </a:lnSpc>
              <a:spcBef>
                <a:spcPts val="0"/>
              </a:spcBef>
              <a:spcAft>
                <a:spcPts val="1200"/>
              </a:spcAft>
              <a:buClrTx/>
              <a:buSzTx/>
              <a:buFontTx/>
              <a:buNone/>
              <a:tabLst/>
              <a:defRPr/>
            </a:pPr>
            <a:r>
              <a:rPr lang="en-GB" sz="2000" i="1" kern="100" dirty="0">
                <a:solidFill>
                  <a:srgbClr val="054899"/>
                </a:solidFill>
                <a:latin typeface="Levenim MT" panose="02010502060101010101" pitchFamily="2" charset="-79"/>
                <a:cs typeface="Levenim MT" panose="02010502060101010101" pitchFamily="2" charset="-79"/>
              </a:rPr>
              <a:t>Design principles</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2000" dirty="0">
                <a:solidFill>
                  <a:prstClr val="black"/>
                </a:solidFill>
                <a:latin typeface="Levenim MT" panose="020F0502020204030204" pitchFamily="2" charset="-79"/>
                <a:cs typeface="Levenim MT" panose="020F0502020204030204" pitchFamily="2" charset="-79"/>
              </a:rPr>
              <a:t>Applied in </a:t>
            </a:r>
            <a:r>
              <a:rPr lang="en-GB" sz="2000" b="1" dirty="0">
                <a:solidFill>
                  <a:prstClr val="black"/>
                </a:solidFill>
                <a:latin typeface="Levenim MT" panose="020F0502020204030204" pitchFamily="2" charset="-79"/>
                <a:cs typeface="Levenim MT" panose="020F0502020204030204" pitchFamily="2" charset="-79"/>
              </a:rPr>
              <a:t>transmission line-type kickers </a:t>
            </a:r>
            <a:r>
              <a:rPr lang="en-GB" sz="2000" dirty="0">
                <a:solidFill>
                  <a:prstClr val="black"/>
                </a:solidFill>
                <a:latin typeface="Levenim MT" panose="020F0502020204030204" pitchFamily="2" charset="-79"/>
                <a:cs typeface="Levenim MT" panose="020F0502020204030204" pitchFamily="2" charset="-79"/>
              </a:rPr>
              <a:t>with fast rise times</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Designed based on impedance simulations tailored to each specific kicker</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Aptos" panose="02110004020202020204"/>
                <a:ea typeface="+mn-ea"/>
                <a:cs typeface="+mn-cs"/>
              </a:rPr>
              <a:t>S</a:t>
            </a: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pacing, width</a:t>
            </a:r>
            <a:r>
              <a:rPr lang="en-GB" sz="2000" dirty="0">
                <a:solidFill>
                  <a:prstClr val="black"/>
                </a:solidFill>
                <a:latin typeface="Levenim MT" panose="020F0502020204030204" pitchFamily="2" charset="-79"/>
                <a:cs typeface="Levenim MT" panose="020F0502020204030204" pitchFamily="2" charset="-79"/>
              </a:rPr>
              <a:t> </a:t>
            </a: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and length -&gt; direct impact on the overall impedance performance</a:t>
            </a:r>
            <a:endParaRPr lang="en-GB" sz="2000" dirty="0">
              <a:solidFill>
                <a:prstClr val="black"/>
              </a:solidFill>
              <a:latin typeface="Levenim MT" panose="020F0502020204030204" pitchFamily="2" charset="-79"/>
              <a:cs typeface="Levenim MT" panose="020F0502020204030204" pitchFamily="2" charset="-79"/>
            </a:endParaRP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lang="en-GB" sz="2000" dirty="0">
                <a:solidFill>
                  <a:prstClr val="black"/>
                </a:solidFill>
                <a:latin typeface="Levenim MT" panose="020F0502020204030204" pitchFamily="2" charset="-79"/>
                <a:cs typeface="Levenim MT" panose="020F0502020204030204" pitchFamily="2" charset="-79"/>
              </a:rPr>
              <a:t>Risk - It may introduce additional resonances -&gt; anticipation during the design process</a:t>
            </a:r>
          </a:p>
          <a:p>
            <a:pPr marL="0" marR="0" lvl="0" indent="0" algn="just" defTabSz="457200" rtl="0" eaLnBrk="1" fontAlgn="auto" latinLnBrk="0" hangingPunct="1">
              <a:lnSpc>
                <a:spcPct val="100000"/>
              </a:lnSpc>
              <a:spcBef>
                <a:spcPts val="0"/>
              </a:spcBef>
              <a:spcAft>
                <a:spcPts val="1200"/>
              </a:spcAft>
              <a:buClrTx/>
              <a:buSzTx/>
              <a:buFontTx/>
              <a:buNone/>
              <a:tabLst/>
              <a:defRPr/>
            </a:pPr>
            <a:r>
              <a:rPr kumimoji="0" lang="en-GB" sz="2000" b="1" i="0" u="none" strike="noStrike" kern="1200" cap="none" spc="0" normalizeH="0" baseline="0" noProof="0" dirty="0">
                <a:ln>
                  <a:noFill/>
                </a:ln>
                <a:solidFill>
                  <a:srgbClr val="054899"/>
                </a:solidFill>
                <a:effectLst/>
                <a:uLnTx/>
                <a:uFillTx/>
                <a:latin typeface="Levenim MT" panose="020F0502020204030204" pitchFamily="2" charset="-79"/>
                <a:ea typeface="+mn-ea"/>
                <a:cs typeface="Levenim MT" panose="020F0502020204030204" pitchFamily="2" charset="-79"/>
              </a:rPr>
              <a:t>2.1 Serigraphy</a:t>
            </a:r>
            <a:r>
              <a:rPr kumimoji="0" lang="en-GB" sz="2000" b="0" i="0" u="none" strike="noStrike" kern="1200" cap="none" spc="0" normalizeH="0" baseline="0" noProof="0" dirty="0">
                <a:ln>
                  <a:noFill/>
                </a:ln>
                <a:solidFill>
                  <a:srgbClr val="054899"/>
                </a:solidFill>
                <a:effectLst/>
                <a:uLnTx/>
                <a:uFillTx/>
                <a:latin typeface="Levenim MT" panose="020F0502020204030204" pitchFamily="2" charset="-79"/>
                <a:ea typeface="+mn-ea"/>
                <a:cs typeface="Levenim MT" panose="020F0502020204030204" pitchFamily="2" charset="-79"/>
              </a:rPr>
              <a:t>: </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Silver-based paint applied directly to ferrite or ceramic</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Uniform paint thickness, without droplets or irregularities, otherwise possible sharp edges presenting high-voltage breakdown risks</a:t>
            </a:r>
          </a:p>
          <a:p>
            <a:pPr algn="just">
              <a:spcAft>
                <a:spcPts val="1200"/>
              </a:spcAft>
            </a:pPr>
            <a:r>
              <a:rPr lang="en-GB" sz="2000" b="1" dirty="0">
                <a:solidFill>
                  <a:srgbClr val="054899"/>
                </a:solidFill>
                <a:latin typeface="Levenim MT" panose="020F0502020204030204" pitchFamily="2" charset="-79"/>
                <a:cs typeface="Levenim MT" panose="020F0502020204030204" pitchFamily="2" charset="-79"/>
              </a:rPr>
              <a:t>2.2 Screen conductors:</a:t>
            </a:r>
          </a:p>
          <a:p>
            <a:pPr marL="342900" indent="-342900" algn="just">
              <a:spcAft>
                <a:spcPts val="1200"/>
              </a:spcAft>
              <a:buFont typeface="Arial" panose="020B0604020202020204" pitchFamily="34" charset="0"/>
              <a:buChar char="•"/>
            </a:pPr>
            <a:r>
              <a:rPr lang="en-GB" sz="2000" dirty="0"/>
              <a:t>D</a:t>
            </a:r>
            <a:r>
              <a:rPr lang="en-GB" sz="2000" dirty="0">
                <a:latin typeface="Levenim MT" panose="020F0502020204030204" pitchFamily="2" charset="-79"/>
                <a:cs typeface="Levenim MT" panose="020F0502020204030204" pitchFamily="2" charset="-79"/>
              </a:rPr>
              <a:t>esigned for long kickers where serigraphy with its sharp edges and limited thickness can increase the risk of high-voltage discharges in vacuum </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Use elliptical solid wires embedded in ceramic grooves</a:t>
            </a:r>
            <a:endPar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endParaRPr>
          </a:p>
          <a:p>
            <a:pPr marL="0" marR="0" lvl="0" indent="0" algn="just" defTabSz="457200" rtl="0" eaLnBrk="1" fontAlgn="auto" latinLnBrk="0" hangingPunct="1">
              <a:lnSpc>
                <a:spcPct val="100000"/>
              </a:lnSpc>
              <a:spcBef>
                <a:spcPts val="0"/>
              </a:spcBef>
              <a:spcAft>
                <a:spcPts val="1200"/>
              </a:spcAft>
              <a:buClrTx/>
              <a:buSzTx/>
              <a:buFontTx/>
              <a:buNone/>
              <a:tabLst/>
              <a:defRPr/>
            </a:pPr>
            <a:r>
              <a:rPr kumimoji="0" lang="en-GB" sz="2000" b="0" i="1" u="none" strike="noStrike" kern="100" cap="none" spc="0" normalizeH="0" baseline="0" noProof="0" dirty="0">
                <a:ln>
                  <a:noFill/>
                </a:ln>
                <a:solidFill>
                  <a:srgbClr val="054899"/>
                </a:solidFill>
                <a:effectLst/>
                <a:uLnTx/>
                <a:uFillTx/>
                <a:latin typeface="Levenim MT" panose="02010502060101010101" pitchFamily="2" charset="-79"/>
                <a:ea typeface="Aptos" panose="020B0004020202020204" pitchFamily="34" charset="0"/>
                <a:cs typeface="Levenim MT" panose="02010502060101010101" pitchFamily="2" charset="-79"/>
              </a:rPr>
              <a:t>Key Implementation Examples</a:t>
            </a:r>
          </a:p>
          <a:p>
            <a:pPr marL="0" marR="0" lvl="0" indent="0" algn="just" defTabSz="457200" rtl="0" eaLnBrk="1" fontAlgn="auto" latinLnBrk="0" hangingPunct="1">
              <a:lnSpc>
                <a:spcPct val="100000"/>
              </a:lnSpc>
              <a:spcBef>
                <a:spcPts val="0"/>
              </a:spcBef>
              <a:spcAft>
                <a:spcPts val="120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SPS extraction kicker (MKE)</a:t>
            </a:r>
          </a:p>
          <a:p>
            <a:pPr marL="342900" marR="0" lvl="0" indent="-342900" algn="just" defTabSz="4572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GB" sz="200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Lon</a:t>
            </a:r>
            <a:r>
              <a:rPr kumimoji="0" lang="en-GB" sz="2000" b="0" i="0" u="none" strike="noStrike" kern="1200" cap="none" spc="0" normalizeH="0" baseline="0" noProof="0" dirty="0">
                <a:ln>
                  <a:noFill/>
                </a:ln>
                <a:solidFill>
                  <a:prstClr val="black"/>
                </a:solidFill>
                <a:effectLst/>
                <a:uLnTx/>
                <a:uFillTx/>
                <a:latin typeface="Levenim MT" panose="020F0502020204030204" pitchFamily="2" charset="-79"/>
                <a:ea typeface="+mn-ea"/>
                <a:cs typeface="Levenim MT" panose="020F0502020204030204" pitchFamily="2" charset="-79"/>
              </a:rPr>
              <a:t>g ferrite cells, serigraphy on ferrites</a:t>
            </a:r>
          </a:p>
        </p:txBody>
      </p:sp>
      <p:sp>
        <p:nvSpPr>
          <p:cNvPr id="367" name="TextBox 366">
            <a:extLst>
              <a:ext uri="{FF2B5EF4-FFF2-40B4-BE49-F238E27FC236}">
                <a16:creationId xmlns:a16="http://schemas.microsoft.com/office/drawing/2014/main" id="{9A99DC04-0EE9-C3A5-2059-3F82C2C523DF}"/>
              </a:ext>
            </a:extLst>
          </p:cNvPr>
          <p:cNvSpPr txBox="1"/>
          <p:nvPr/>
        </p:nvSpPr>
        <p:spPr>
          <a:xfrm>
            <a:off x="20772694" y="18194214"/>
            <a:ext cx="8941935" cy="2062103"/>
          </a:xfrm>
          <a:prstGeom prst="rect">
            <a:avLst/>
          </a:prstGeom>
          <a:noFill/>
        </p:spPr>
        <p:txBody>
          <a:bodyPr wrap="square">
            <a:spAutoFit/>
          </a:bodyPr>
          <a:lstStyle/>
          <a:p>
            <a:pPr>
              <a:spcAft>
                <a:spcPts val="1200"/>
              </a:spcAft>
            </a:pPr>
            <a:r>
              <a:rPr lang="en-GB" sz="2000" b="1" dirty="0">
                <a:latin typeface="Levenim MT" panose="020F0502020204030204" pitchFamily="2" charset="-79"/>
                <a:cs typeface="Levenim MT" panose="020F0502020204030204" pitchFamily="2" charset="-79"/>
              </a:rPr>
              <a:t>SPS injection kicker (MKP-L)</a:t>
            </a:r>
          </a:p>
          <a:p>
            <a:pPr marL="342900" indent="-342900" algn="just">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Serigraphy on ceramic substrate per module</a:t>
            </a:r>
          </a:p>
          <a:p>
            <a:pPr marL="342900" indent="-342900">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~12x reduction in beam-induced temperature during 2023 scrubbing run</a:t>
            </a:r>
          </a:p>
          <a:p>
            <a:endParaRPr lang="en-GB" dirty="0"/>
          </a:p>
        </p:txBody>
      </p:sp>
      <p:sp>
        <p:nvSpPr>
          <p:cNvPr id="369" name="TextBox 368">
            <a:extLst>
              <a:ext uri="{FF2B5EF4-FFF2-40B4-BE49-F238E27FC236}">
                <a16:creationId xmlns:a16="http://schemas.microsoft.com/office/drawing/2014/main" id="{D9A29D3F-AC09-B9E2-C061-9458FC2DF211}"/>
              </a:ext>
            </a:extLst>
          </p:cNvPr>
          <p:cNvSpPr txBox="1"/>
          <p:nvPr/>
        </p:nvSpPr>
        <p:spPr>
          <a:xfrm>
            <a:off x="20848239" y="23219371"/>
            <a:ext cx="9048922" cy="1631216"/>
          </a:xfrm>
          <a:prstGeom prst="rect">
            <a:avLst/>
          </a:prstGeom>
          <a:noFill/>
        </p:spPr>
        <p:txBody>
          <a:bodyPr wrap="square">
            <a:spAutoFit/>
          </a:bodyPr>
          <a:lstStyle/>
          <a:p>
            <a:pPr algn="just">
              <a:spcAft>
                <a:spcPts val="1200"/>
              </a:spcAft>
            </a:pPr>
            <a:r>
              <a:rPr lang="en-GB" sz="2000" b="1" dirty="0">
                <a:latin typeface="Levenim MT" panose="020F0502020204030204" pitchFamily="2" charset="-79"/>
                <a:cs typeface="Levenim MT" panose="020F0502020204030204" pitchFamily="2" charset="-79"/>
              </a:rPr>
              <a:t>LHC injection kicker (MKI)</a:t>
            </a:r>
          </a:p>
          <a:p>
            <a:pPr marL="342900" indent="-342900">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Screen conductors in ceramic chamber</a:t>
            </a:r>
          </a:p>
          <a:p>
            <a:pPr marL="342900" indent="-342900">
              <a:spcAft>
                <a:spcPts val="1200"/>
              </a:spcAft>
              <a:buFont typeface="Arial" panose="020B0604020202020204" pitchFamily="34" charset="0"/>
              <a:buChar char="•"/>
            </a:pPr>
            <a:r>
              <a:rPr lang="en-GB" sz="2000" dirty="0">
                <a:latin typeface="Levenim MT" panose="020F0502020204030204" pitchFamily="2" charset="-79"/>
                <a:cs typeface="Levenim MT" panose="020F0502020204030204" pitchFamily="2" charset="-79"/>
              </a:rPr>
              <a:t>After extensive optimization, 60x reduction in beam-induced heating</a:t>
            </a:r>
          </a:p>
        </p:txBody>
      </p:sp>
      <p:sp>
        <p:nvSpPr>
          <p:cNvPr id="378" name="TextBox 377">
            <a:extLst>
              <a:ext uri="{FF2B5EF4-FFF2-40B4-BE49-F238E27FC236}">
                <a16:creationId xmlns:a16="http://schemas.microsoft.com/office/drawing/2014/main" id="{30C73F24-229A-27E2-8F76-3609B31D0B88}"/>
              </a:ext>
            </a:extLst>
          </p:cNvPr>
          <p:cNvSpPr txBox="1"/>
          <p:nvPr/>
        </p:nvSpPr>
        <p:spPr>
          <a:xfrm>
            <a:off x="1158937" y="39854387"/>
            <a:ext cx="9447900" cy="3331681"/>
          </a:xfrm>
          <a:prstGeom prst="rect">
            <a:avLst/>
          </a:prstGeom>
          <a:noFill/>
        </p:spPr>
        <p:txBody>
          <a:bodyPr wrap="square">
            <a:spAutoFit/>
          </a:bodyPr>
          <a:lstStyle/>
          <a:p>
            <a:pPr marL="613410" indent="-342900" algn="just">
              <a:lnSpc>
                <a:spcPct val="130000"/>
              </a:lnSpc>
              <a:spcAft>
                <a:spcPts val="1200"/>
              </a:spcAft>
              <a:buFont typeface="Arial" panose="020B0604020202020204" pitchFamily="34" charset="0"/>
              <a:buChar char="•"/>
            </a:pPr>
            <a:r>
              <a:rPr lang="en-GB" sz="2000" kern="100" dirty="0">
                <a:latin typeface="Levenim MT" panose="02010502060101010101" pitchFamily="2" charset="-79"/>
                <a:cs typeface="Levenim MT" panose="02010502060101010101" pitchFamily="2" charset="-79"/>
              </a:rPr>
              <a:t>Beam coupling impedance of kicker magnets has been reduced using dedicated design strategies.</a:t>
            </a:r>
          </a:p>
          <a:p>
            <a:pPr marL="613410" indent="-342900" algn="just">
              <a:lnSpc>
                <a:spcPct val="130000"/>
              </a:lnSpc>
              <a:spcAft>
                <a:spcPts val="1200"/>
              </a:spcAft>
              <a:buFont typeface="Arial" panose="020B0604020202020204" pitchFamily="34" charset="0"/>
              <a:buChar char="•"/>
            </a:pPr>
            <a:r>
              <a:rPr lang="en-GB" sz="2000" kern="100" dirty="0">
                <a:latin typeface="Levenim MT" panose="02010502060101010101" pitchFamily="2" charset="-79"/>
                <a:cs typeface="Levenim MT" panose="02010502060101010101" pitchFamily="2" charset="-79"/>
              </a:rPr>
              <a:t>These strategies were developed based on extensive experience and guided by high-frequency simulations.</a:t>
            </a:r>
          </a:p>
          <a:p>
            <a:pPr marL="613410" indent="-342900" algn="just">
              <a:lnSpc>
                <a:spcPct val="130000"/>
              </a:lnSpc>
              <a:spcAft>
                <a:spcPts val="1200"/>
              </a:spcAft>
              <a:buFont typeface="Arial" panose="020B0604020202020204" pitchFamily="34" charset="0"/>
              <a:buChar char="•"/>
            </a:pPr>
            <a:r>
              <a:rPr lang="en-GB" sz="2000" kern="100" dirty="0">
                <a:latin typeface="Levenim MT" panose="02010502060101010101" pitchFamily="2" charset="-79"/>
                <a:cs typeface="Levenim MT" panose="02010502060101010101" pitchFamily="2" charset="-79"/>
              </a:rPr>
              <a:t>Validated through laboratory impedance and field measurements and temperature monitoring during high-intensity beam operation</a:t>
            </a:r>
          </a:p>
          <a:p>
            <a:pPr marL="613410" indent="-342900" algn="just">
              <a:lnSpc>
                <a:spcPct val="130000"/>
              </a:lnSpc>
              <a:spcAft>
                <a:spcPts val="1200"/>
              </a:spcAft>
              <a:buFont typeface="Arial" panose="020B0604020202020204" pitchFamily="34" charset="0"/>
              <a:buChar char="•"/>
            </a:pPr>
            <a:endParaRPr lang="en-GB" sz="2000" kern="100" dirty="0">
              <a:latin typeface="Levenim MT" panose="02010502060101010101" pitchFamily="2" charset="-79"/>
              <a:cs typeface="Levenim MT" panose="02010502060101010101" pitchFamily="2" charset="-79"/>
            </a:endParaRPr>
          </a:p>
        </p:txBody>
      </p:sp>
      <p:grpSp>
        <p:nvGrpSpPr>
          <p:cNvPr id="379" name="Group 378">
            <a:extLst>
              <a:ext uri="{FF2B5EF4-FFF2-40B4-BE49-F238E27FC236}">
                <a16:creationId xmlns:a16="http://schemas.microsoft.com/office/drawing/2014/main" id="{09342C7F-1B44-A7EA-C16C-B11C5F714094}"/>
              </a:ext>
            </a:extLst>
          </p:cNvPr>
          <p:cNvGrpSpPr/>
          <p:nvPr/>
        </p:nvGrpSpPr>
        <p:grpSpPr>
          <a:xfrm>
            <a:off x="1762146" y="39258890"/>
            <a:ext cx="7005527" cy="476594"/>
            <a:chOff x="12366644" y="6686668"/>
            <a:chExt cx="6594344" cy="448621"/>
          </a:xfrm>
        </p:grpSpPr>
        <p:cxnSp>
          <p:nvCxnSpPr>
            <p:cNvPr id="380" name="Straight Connector 379">
              <a:extLst>
                <a:ext uri="{FF2B5EF4-FFF2-40B4-BE49-F238E27FC236}">
                  <a16:creationId xmlns:a16="http://schemas.microsoft.com/office/drawing/2014/main" id="{2332BB92-1EC5-8296-8256-1DA212F60338}"/>
                </a:ext>
              </a:extLst>
            </p:cNvPr>
            <p:cNvCxnSpPr>
              <a:cxnSpLocks/>
            </p:cNvCxnSpPr>
            <p:nvPr/>
          </p:nvCxnSpPr>
          <p:spPr>
            <a:xfrm>
              <a:off x="12617892" y="7135289"/>
              <a:ext cx="6150634"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381" name="TextBox 380">
              <a:extLst>
                <a:ext uri="{FF2B5EF4-FFF2-40B4-BE49-F238E27FC236}">
                  <a16:creationId xmlns:a16="http://schemas.microsoft.com/office/drawing/2014/main" id="{29297230-3146-9FB3-B549-348772876D2B}"/>
                </a:ext>
              </a:extLst>
            </p:cNvPr>
            <p:cNvSpPr txBox="1"/>
            <p:nvPr/>
          </p:nvSpPr>
          <p:spPr>
            <a:xfrm>
              <a:off x="12366644" y="6686668"/>
              <a:ext cx="6594344" cy="434568"/>
            </a:xfrm>
            <a:prstGeom prst="rect">
              <a:avLst/>
            </a:prstGeom>
            <a:noFill/>
          </p:spPr>
          <p:txBody>
            <a:bodyPr wrap="square">
              <a:spAutoFit/>
            </a:bodyPr>
            <a:lstStyle/>
            <a:p>
              <a:pPr algn="ctr"/>
              <a:r>
                <a:rPr lang="en-GB" sz="2400" b="1" dirty="0">
                  <a:solidFill>
                    <a:srgbClr val="054899"/>
                  </a:solidFill>
                  <a:latin typeface="Levenim MT" panose="020F0502020204030204" pitchFamily="2" charset="-79"/>
                  <a:cs typeface="Levenim MT" panose="020F0502020204030204" pitchFamily="2" charset="-79"/>
                </a:rPr>
                <a:t>Conclusion and outlook</a:t>
              </a:r>
              <a:endParaRPr lang="en-GB" sz="2400" b="1" i="0" dirty="0">
                <a:solidFill>
                  <a:srgbClr val="054899"/>
                </a:solidFill>
                <a:effectLst/>
                <a:latin typeface="Levenim MT" panose="020F0502020204030204" pitchFamily="2" charset="-79"/>
                <a:cs typeface="Levenim MT" panose="020F0502020204030204" pitchFamily="2" charset="-79"/>
              </a:endParaRPr>
            </a:p>
          </p:txBody>
        </p:sp>
      </p:grpSp>
      <p:cxnSp>
        <p:nvCxnSpPr>
          <p:cNvPr id="395" name="Straight Connector 394">
            <a:extLst>
              <a:ext uri="{FF2B5EF4-FFF2-40B4-BE49-F238E27FC236}">
                <a16:creationId xmlns:a16="http://schemas.microsoft.com/office/drawing/2014/main" id="{5CCDAAC3-C520-1E61-40B7-D5DFBA0F15A5}"/>
              </a:ext>
            </a:extLst>
          </p:cNvPr>
          <p:cNvCxnSpPr/>
          <p:nvPr/>
        </p:nvCxnSpPr>
        <p:spPr>
          <a:xfrm>
            <a:off x="-1" y="31875759"/>
            <a:ext cx="30234457" cy="0"/>
          </a:xfrm>
          <a:prstGeom prst="line">
            <a:avLst/>
          </a:prstGeom>
          <a:ln w="57150">
            <a:solidFill>
              <a:srgbClr val="054899"/>
            </a:solidFill>
          </a:ln>
        </p:spPr>
        <p:style>
          <a:lnRef idx="2">
            <a:schemeClr val="accent1"/>
          </a:lnRef>
          <a:fillRef idx="0">
            <a:schemeClr val="accent1"/>
          </a:fillRef>
          <a:effectRef idx="1">
            <a:schemeClr val="accent1"/>
          </a:effectRef>
          <a:fontRef idx="minor">
            <a:schemeClr val="tx1"/>
          </a:fontRef>
        </p:style>
      </p:cxnSp>
      <p:sp>
        <p:nvSpPr>
          <p:cNvPr id="397" name="Rectangle 396">
            <a:extLst>
              <a:ext uri="{FF2B5EF4-FFF2-40B4-BE49-F238E27FC236}">
                <a16:creationId xmlns:a16="http://schemas.microsoft.com/office/drawing/2014/main" id="{A16BFCE1-83D9-B31C-F810-B0A5B3F3457C}"/>
              </a:ext>
            </a:extLst>
          </p:cNvPr>
          <p:cNvSpPr/>
          <p:nvPr/>
        </p:nvSpPr>
        <p:spPr>
          <a:xfrm rot="16200000">
            <a:off x="-6206053" y="24386934"/>
            <a:ext cx="13609721" cy="732212"/>
          </a:xfrm>
          <a:prstGeom prst="rect">
            <a:avLst/>
          </a:prstGeom>
          <a:solidFill>
            <a:srgbClr val="054899"/>
          </a:solid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pPr algn="ctr"/>
            <a:r>
              <a:rPr lang="en-GB" sz="3200" dirty="0">
                <a:solidFill>
                  <a:schemeClr val="bg1"/>
                </a:solidFill>
                <a:latin typeface="Levenim MT" panose="020F0502020204030204" pitchFamily="2" charset="-79"/>
                <a:cs typeface="Levenim MT" panose="020F0502020204030204" pitchFamily="2" charset="-79"/>
              </a:rPr>
              <a:t>Screening</a:t>
            </a:r>
          </a:p>
        </p:txBody>
      </p:sp>
      <p:sp>
        <p:nvSpPr>
          <p:cNvPr id="409" name="Rectangle 408">
            <a:extLst>
              <a:ext uri="{FF2B5EF4-FFF2-40B4-BE49-F238E27FC236}">
                <a16:creationId xmlns:a16="http://schemas.microsoft.com/office/drawing/2014/main" id="{CAE0ACAD-B2A0-9204-8E6C-D568EDC28CBC}"/>
              </a:ext>
            </a:extLst>
          </p:cNvPr>
          <p:cNvSpPr/>
          <p:nvPr/>
        </p:nvSpPr>
        <p:spPr>
          <a:xfrm rot="16200000">
            <a:off x="-2786579" y="35147678"/>
            <a:ext cx="6772078" cy="732772"/>
          </a:xfrm>
          <a:prstGeom prst="rect">
            <a:avLst/>
          </a:prstGeom>
          <a:solidFill>
            <a:srgbClr val="054899"/>
          </a:solid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pPr algn="ctr"/>
            <a:r>
              <a:rPr lang="en-US" sz="3200" dirty="0">
                <a:solidFill>
                  <a:schemeClr val="bg1"/>
                </a:solidFill>
                <a:latin typeface="Levenim MT" panose="020F0502020204030204" pitchFamily="2" charset="-79"/>
                <a:cs typeface="Levenim MT" panose="020F0502020204030204" pitchFamily="2" charset="-79"/>
              </a:rPr>
              <a:t>Transition pieces</a:t>
            </a:r>
            <a:endParaRPr lang="en-GB" sz="3200" dirty="0">
              <a:solidFill>
                <a:schemeClr val="bg1"/>
              </a:solidFill>
              <a:latin typeface="Levenim MT" panose="020F0502020204030204" pitchFamily="2" charset="-79"/>
              <a:cs typeface="Levenim MT" panose="020F0502020204030204" pitchFamily="2" charset="-79"/>
            </a:endParaRPr>
          </a:p>
        </p:txBody>
      </p:sp>
      <p:sp>
        <p:nvSpPr>
          <p:cNvPr id="410" name="TextBox 409">
            <a:extLst>
              <a:ext uri="{FF2B5EF4-FFF2-40B4-BE49-F238E27FC236}">
                <a16:creationId xmlns:a16="http://schemas.microsoft.com/office/drawing/2014/main" id="{AC862233-C3BD-70C5-15D8-CDF9DDC22269}"/>
              </a:ext>
            </a:extLst>
          </p:cNvPr>
          <p:cNvSpPr txBox="1"/>
          <p:nvPr/>
        </p:nvSpPr>
        <p:spPr>
          <a:xfrm>
            <a:off x="1440314" y="32667155"/>
            <a:ext cx="9342450" cy="7208127"/>
          </a:xfrm>
          <a:prstGeom prst="rect">
            <a:avLst/>
          </a:prstGeom>
          <a:noFill/>
        </p:spPr>
        <p:txBody>
          <a:bodyPr wrap="square">
            <a:spAutoFit/>
          </a:bodyPr>
          <a:lstStyle/>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b="1" kern="0" dirty="0">
                <a:effectLst/>
                <a:latin typeface="Levenim MT" panose="02010502060101010101" pitchFamily="2" charset="-79"/>
                <a:ea typeface="Times New Roman" panose="02020603050405020304" pitchFamily="18" charset="0"/>
                <a:cs typeface="Levenim MT" panose="02010502060101010101" pitchFamily="2" charset="-79"/>
              </a:rPr>
              <a:t>Discontinuities</a:t>
            </a:r>
            <a:r>
              <a:rPr lang="en-GB" sz="2000" kern="0" dirty="0">
                <a:effectLst/>
                <a:latin typeface="Levenim MT" panose="02010502060101010101" pitchFamily="2" charset="-79"/>
                <a:ea typeface="Times New Roman" panose="02020603050405020304" pitchFamily="18" charset="0"/>
                <a:cs typeface="Levenim MT" panose="02010502060101010101" pitchFamily="2" charset="-79"/>
              </a:rPr>
              <a:t> in the vacuum system act as </a:t>
            </a:r>
            <a:r>
              <a:rPr lang="en-GB" sz="2000" b="1" kern="0" dirty="0">
                <a:effectLst/>
                <a:latin typeface="Levenim MT" panose="02010502060101010101" pitchFamily="2" charset="-79"/>
                <a:ea typeface="Times New Roman" panose="02020603050405020304" pitchFamily="18" charset="0"/>
                <a:cs typeface="Levenim MT" panose="02010502060101010101" pitchFamily="2" charset="-79"/>
              </a:rPr>
              <a:t>resonators</a:t>
            </a:r>
            <a:r>
              <a:rPr lang="en-GB" sz="2000" kern="0" dirty="0">
                <a:effectLst/>
                <a:latin typeface="Levenim MT" panose="02010502060101010101" pitchFamily="2" charset="-79"/>
                <a:ea typeface="Times New Roman" panose="02020603050405020304" pitchFamily="18" charset="0"/>
                <a:cs typeface="Levenim MT" panose="02010502060101010101" pitchFamily="2" charset="-79"/>
              </a:rPr>
              <a:t>, creating </a:t>
            </a:r>
            <a:r>
              <a:rPr lang="en-GB" sz="2000" b="1" kern="0" dirty="0">
                <a:effectLst/>
                <a:latin typeface="Levenim MT" panose="02010502060101010101" pitchFamily="2" charset="-79"/>
                <a:ea typeface="Times New Roman" panose="02020603050405020304" pitchFamily="18" charset="0"/>
                <a:cs typeface="Levenim MT" panose="02010502060101010101" pitchFamily="2" charset="-79"/>
              </a:rPr>
              <a:t>low-frequency impedance peaks-&gt; beam instabilities</a:t>
            </a:r>
            <a:endParaRPr lang="en-GB" sz="2000" kern="100" dirty="0">
              <a:effectLst/>
              <a:latin typeface="Levenim MT" panose="02010502060101010101" pitchFamily="2" charset="-79"/>
              <a:ea typeface="Aptos" panose="020B0004020202020204" pitchFamily="34" charset="0"/>
              <a:cs typeface="Levenim MT" panose="02010502060101010101" pitchFamily="2" charset="-79"/>
            </a:endParaRP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b="1" kern="0" dirty="0">
                <a:effectLst/>
                <a:latin typeface="Levenim MT" panose="02010502060101010101" pitchFamily="2" charset="-79"/>
                <a:ea typeface="Times New Roman" panose="02020603050405020304" pitchFamily="18" charset="0"/>
                <a:cs typeface="Levenim MT" panose="02010502060101010101" pitchFamily="2" charset="-79"/>
              </a:rPr>
              <a:t>Transition pieces</a:t>
            </a:r>
            <a:r>
              <a:rPr lang="en-GB" sz="2000" kern="0" dirty="0">
                <a:effectLst/>
                <a:latin typeface="Levenim MT" panose="02010502060101010101" pitchFamily="2" charset="-79"/>
                <a:ea typeface="Times New Roman" panose="02020603050405020304" pitchFamily="18" charset="0"/>
                <a:cs typeface="Levenim MT" panose="02010502060101010101" pitchFamily="2" charset="-79"/>
              </a:rPr>
              <a:t> ensure </a:t>
            </a:r>
            <a:r>
              <a:rPr lang="en-GB" sz="2000" b="1" kern="0" dirty="0">
                <a:effectLst/>
                <a:latin typeface="Levenim MT" panose="02010502060101010101" pitchFamily="2" charset="-79"/>
                <a:ea typeface="Times New Roman" panose="02020603050405020304" pitchFamily="18" charset="0"/>
                <a:cs typeface="Levenim MT" panose="02010502060101010101" pitchFamily="2" charset="-79"/>
              </a:rPr>
              <a:t>electrical continuity</a:t>
            </a:r>
            <a:r>
              <a:rPr lang="en-GB" sz="2000" kern="0" dirty="0">
                <a:effectLst/>
                <a:latin typeface="Levenim MT" panose="02010502060101010101" pitchFamily="2" charset="-79"/>
                <a:ea typeface="Times New Roman" panose="02020603050405020304" pitchFamily="18" charset="0"/>
                <a:cs typeface="Levenim MT" panose="02010502060101010101" pitchFamily="2" charset="-79"/>
              </a:rPr>
              <a:t> between kicker modules and vacuum tanks.</a:t>
            </a:r>
          </a:p>
          <a:p>
            <a:pPr lvl="0" algn="just">
              <a:lnSpc>
                <a:spcPct val="107000"/>
              </a:lnSpc>
              <a:spcAft>
                <a:spcPts val="1200"/>
              </a:spcAft>
              <a:buSzPts val="1000"/>
              <a:tabLst>
                <a:tab pos="457200" algn="l"/>
              </a:tabLst>
            </a:pPr>
            <a:r>
              <a:rPr lang="en-GB" sz="2000" i="1" kern="100" dirty="0">
                <a:solidFill>
                  <a:srgbClr val="054899"/>
                </a:solidFill>
                <a:effectLst/>
                <a:latin typeface="Levenim MT" panose="02010502060101010101" pitchFamily="2" charset="-79"/>
                <a:ea typeface="Aptos" panose="020B0004020202020204" pitchFamily="34" charset="0"/>
                <a:cs typeface="Levenim MT" panose="02010502060101010101" pitchFamily="2" charset="-79"/>
              </a:rPr>
              <a:t>Design Principles</a:t>
            </a:r>
          </a:p>
          <a:p>
            <a:pPr lvl="0" algn="just">
              <a:lnSpc>
                <a:spcPct val="107000"/>
              </a:lnSpc>
              <a:spcAft>
                <a:spcPts val="1200"/>
              </a:spcAft>
              <a:buSzPts val="1000"/>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Use of metal cones or plates with flexible lamellar contacts, RF fingers, maintained by dedicated supports</a:t>
            </a:r>
          </a:p>
          <a:p>
            <a:pPr lvl="0" algn="just">
              <a:lnSpc>
                <a:spcPct val="107000"/>
              </a:lnSpc>
              <a:spcAft>
                <a:spcPts val="1200"/>
              </a:spcAft>
              <a:buSzPts val="1000"/>
              <a:tabLst>
                <a:tab pos="457200" algn="l"/>
              </a:tabLst>
            </a:pPr>
            <a:r>
              <a:rPr lang="en-GB" sz="2000" kern="100" dirty="0">
                <a:latin typeface="Levenim MT" panose="02010502060101010101" pitchFamily="2" charset="-79"/>
                <a:ea typeface="Aptos" panose="020B0004020202020204" pitchFamily="34" charset="0"/>
                <a:cs typeface="Levenim MT" panose="02010502060101010101" pitchFamily="2" charset="-79"/>
              </a:rPr>
              <a:t>Design ensures:</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sufficient contact pressure of RF fingers across operating temperatures</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Compensation of misalignments or geometric imperfections</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Magnetic field uniformity</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Beam aperture preservation</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Avoiding high-voltage discharge risks</a:t>
            </a:r>
          </a:p>
          <a:p>
            <a:pPr marL="342900" lvl="0" indent="-342900" algn="just">
              <a:lnSpc>
                <a:spcPct val="107000"/>
              </a:lnSpc>
              <a:spcAft>
                <a:spcPts val="1200"/>
              </a:spcAft>
              <a:buSzPts val="1000"/>
              <a:buFontTx/>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Retrofit magnets - radiation activation to be taken into account</a:t>
            </a:r>
          </a:p>
          <a:p>
            <a:pPr marL="342900" lvl="0" indent="-342900" algn="just">
              <a:lnSpc>
                <a:spcPct val="107000"/>
              </a:lnSpc>
              <a:spcAft>
                <a:spcPts val="1200"/>
              </a:spcAft>
              <a:buSzPts val="1000"/>
              <a:buFont typeface="Symbol" panose="05050102010706020507" pitchFamily="18" charset="2"/>
              <a:buChar char=""/>
              <a:tabLst>
                <a:tab pos="457200" algn="l"/>
              </a:tabLst>
            </a:pPr>
            <a:endParaRPr lang="en-GB" sz="2000" kern="100" dirty="0">
              <a:effectLst/>
              <a:latin typeface="Levenim MT" panose="02010502060101010101" pitchFamily="2" charset="-79"/>
              <a:ea typeface="Aptos" panose="020B0004020202020204" pitchFamily="34" charset="0"/>
              <a:cs typeface="Levenim MT" panose="02010502060101010101" pitchFamily="2" charset="-79"/>
            </a:endParaRPr>
          </a:p>
          <a:p>
            <a:pPr marL="342900" lvl="0" indent="-342900" algn="just">
              <a:lnSpc>
                <a:spcPct val="107000"/>
              </a:lnSpc>
              <a:spcAft>
                <a:spcPts val="800"/>
              </a:spcAft>
              <a:buSzPts val="1000"/>
              <a:buFont typeface="Symbol" panose="05050102010706020507" pitchFamily="18" charset="2"/>
              <a:buChar char=""/>
              <a:tabLst>
                <a:tab pos="457200" algn="l"/>
              </a:tabLst>
            </a:pPr>
            <a:endParaRPr lang="en-GB" sz="2000" kern="100" dirty="0">
              <a:effectLst/>
              <a:latin typeface="Levenim MT" panose="02010502060101010101" pitchFamily="2" charset="-79"/>
              <a:ea typeface="Aptos" panose="020B0004020202020204" pitchFamily="34" charset="0"/>
              <a:cs typeface="Levenim MT" panose="02010502060101010101" pitchFamily="2" charset="-79"/>
            </a:endParaRPr>
          </a:p>
        </p:txBody>
      </p:sp>
      <p:sp>
        <p:nvSpPr>
          <p:cNvPr id="411" name="TextBox 410">
            <a:extLst>
              <a:ext uri="{FF2B5EF4-FFF2-40B4-BE49-F238E27FC236}">
                <a16:creationId xmlns:a16="http://schemas.microsoft.com/office/drawing/2014/main" id="{B109B1EA-BF3F-2039-CDA7-2E0E2A318B6E}"/>
              </a:ext>
            </a:extLst>
          </p:cNvPr>
          <p:cNvSpPr txBox="1"/>
          <p:nvPr/>
        </p:nvSpPr>
        <p:spPr>
          <a:xfrm>
            <a:off x="11337569" y="31972216"/>
            <a:ext cx="9254474" cy="4770537"/>
          </a:xfrm>
          <a:prstGeom prst="rect">
            <a:avLst/>
          </a:prstGeom>
          <a:noFill/>
        </p:spPr>
        <p:txBody>
          <a:bodyPr wrap="square">
            <a:spAutoFit/>
          </a:bodyPr>
          <a:lstStyle/>
          <a:p>
            <a:pPr algn="just">
              <a:lnSpc>
                <a:spcPct val="107000"/>
              </a:lnSpc>
              <a:spcAft>
                <a:spcPts val="1200"/>
              </a:spcAft>
              <a:buSzPts val="1000"/>
              <a:tabLst>
                <a:tab pos="457200" algn="l"/>
              </a:tabLst>
            </a:pPr>
            <a:r>
              <a:rPr lang="en-GB" sz="2000" i="1" kern="100" dirty="0">
                <a:solidFill>
                  <a:srgbClr val="054899"/>
                </a:solidFill>
                <a:effectLst/>
                <a:latin typeface="Levenim MT" panose="02010502060101010101" pitchFamily="2" charset="-79"/>
                <a:ea typeface="Aptos" panose="020B0004020202020204" pitchFamily="34" charset="0"/>
                <a:cs typeface="Levenim MT" panose="02010502060101010101" pitchFamily="2" charset="-79"/>
              </a:rPr>
              <a:t>Key Implementation Examples</a:t>
            </a:r>
            <a:endParaRPr lang="en-GB" sz="2000" kern="100" dirty="0">
              <a:solidFill>
                <a:srgbClr val="054899"/>
              </a:solidFill>
              <a:effectLst/>
              <a:latin typeface="Levenim MT" panose="02010502060101010101" pitchFamily="2" charset="-79"/>
              <a:ea typeface="Aptos" panose="020B0004020202020204" pitchFamily="34" charset="0"/>
              <a:cs typeface="Levenim MT" panose="02010502060101010101" pitchFamily="2" charset="-79"/>
            </a:endParaRPr>
          </a:p>
          <a:p>
            <a:pPr algn="just">
              <a:lnSpc>
                <a:spcPct val="107000"/>
              </a:lnSpc>
              <a:spcAft>
                <a:spcPts val="1200"/>
              </a:spcAft>
              <a:buSzPts val="1000"/>
              <a:tabLst>
                <a:tab pos="457200" algn="l"/>
              </a:tabLst>
            </a:pPr>
            <a:r>
              <a:rPr lang="en-GB" sz="2000" kern="100" dirty="0">
                <a:solidFill>
                  <a:srgbClr val="156082"/>
                </a:solidFill>
                <a:latin typeface="Levenim MT" panose="02010502060101010101" pitchFamily="2" charset="-79"/>
                <a:ea typeface="Aptos" panose="020B0004020202020204" pitchFamily="34" charset="0"/>
                <a:cs typeface="Levenim MT" panose="02010502060101010101" pitchFamily="2" charset="-79"/>
              </a:rPr>
              <a:t>1. L</a:t>
            </a:r>
            <a:r>
              <a:rPr lang="en-GB" sz="2000" kern="100" dirty="0">
                <a:solidFill>
                  <a:srgbClr val="156082"/>
                </a:solidFill>
                <a:effectLst/>
                <a:latin typeface="Levenim MT" panose="02010502060101010101" pitchFamily="2" charset="-79"/>
                <a:ea typeface="Aptos" panose="020B0004020202020204" pitchFamily="34" charset="0"/>
                <a:cs typeface="Levenim MT" panose="02010502060101010101" pitchFamily="2" charset="-79"/>
              </a:rPr>
              <a:t>onger magnets equipped with beam screens:</a:t>
            </a:r>
          </a:p>
          <a:p>
            <a:pPr lvl="0" algn="just">
              <a:lnSpc>
                <a:spcPct val="107000"/>
              </a:lnSpc>
              <a:spcAft>
                <a:spcPts val="1200"/>
              </a:spcAft>
              <a:buSzPts val="1000"/>
              <a:tabLst>
                <a:tab pos="457200" algn="l"/>
              </a:tabLst>
            </a:pPr>
            <a:r>
              <a:rPr lang="en-GB" sz="2000" b="1" kern="100" dirty="0">
                <a:effectLst/>
                <a:latin typeface="Levenim MT" panose="02010502060101010101" pitchFamily="2" charset="-79"/>
                <a:ea typeface="Aptos" panose="020B0004020202020204" pitchFamily="34" charset="0"/>
                <a:cs typeface="Levenim MT" panose="02010502060101010101" pitchFamily="2" charset="-79"/>
              </a:rPr>
              <a:t>SPS Injection Kicker (MKP-L):</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Flat-surfaced transitions with RF fingers between all modules</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Adjustable mounts for misalignment compensation</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Amorphous carbon (a-C) coatings applied to transition surfaces reduces Secondary Electron Yield (SEY)</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Mitigate risk of discharges</a:t>
            </a:r>
          </a:p>
          <a:p>
            <a:pPr marL="342900" lvl="0" indent="-342900" algn="just">
              <a:lnSpc>
                <a:spcPct val="107000"/>
              </a:lnSpc>
              <a:spcAft>
                <a:spcPts val="1200"/>
              </a:spcAft>
              <a:buSzPts val="1000"/>
              <a:buFont typeface="Symbol" panose="05050102010706020507" pitchFamily="18" charset="2"/>
              <a:buChar char=""/>
              <a:tabLst>
                <a:tab pos="457200" algn="l"/>
              </a:tabLst>
            </a:pPr>
            <a:endParaRPr lang="en-GB" sz="2000" kern="100" dirty="0">
              <a:latin typeface="Levenim MT" panose="02010502060101010101" pitchFamily="2" charset="-79"/>
              <a:ea typeface="Aptos" panose="020B0004020202020204" pitchFamily="34" charset="0"/>
              <a:cs typeface="Levenim MT" panose="02010502060101010101" pitchFamily="2" charset="-79"/>
            </a:endParaRPr>
          </a:p>
          <a:p>
            <a:pPr marL="342900" lvl="0" indent="-342900" algn="just">
              <a:lnSpc>
                <a:spcPct val="107000"/>
              </a:lnSpc>
              <a:spcAft>
                <a:spcPts val="800"/>
              </a:spcAft>
              <a:buSzPts val="1000"/>
              <a:buFont typeface="Symbol" panose="05050102010706020507" pitchFamily="18" charset="2"/>
              <a:buChar char=""/>
              <a:tabLst>
                <a:tab pos="457200" algn="l"/>
              </a:tabLst>
            </a:pPr>
            <a:endParaRPr lang="en-GB" sz="2000" kern="100" dirty="0">
              <a:effectLst/>
              <a:latin typeface="Levenim MT" panose="02010502060101010101" pitchFamily="2" charset="-79"/>
              <a:ea typeface="Aptos" panose="020B0004020202020204" pitchFamily="34" charset="0"/>
              <a:cs typeface="Levenim MT" panose="02010502060101010101" pitchFamily="2" charset="-79"/>
            </a:endParaRPr>
          </a:p>
        </p:txBody>
      </p:sp>
      <p:sp>
        <p:nvSpPr>
          <p:cNvPr id="412" name="TextBox 411">
            <a:extLst>
              <a:ext uri="{FF2B5EF4-FFF2-40B4-BE49-F238E27FC236}">
                <a16:creationId xmlns:a16="http://schemas.microsoft.com/office/drawing/2014/main" id="{5E657C34-49E2-8F6D-254E-C2B2ED855B97}"/>
              </a:ext>
            </a:extLst>
          </p:cNvPr>
          <p:cNvSpPr txBox="1"/>
          <p:nvPr/>
        </p:nvSpPr>
        <p:spPr>
          <a:xfrm>
            <a:off x="20804810" y="36174037"/>
            <a:ext cx="5415602" cy="2859244"/>
          </a:xfrm>
          <a:prstGeom prst="rect">
            <a:avLst/>
          </a:prstGeom>
          <a:noFill/>
        </p:spPr>
        <p:txBody>
          <a:bodyPr wrap="square">
            <a:spAutoFit/>
          </a:bodyPr>
          <a:lstStyle/>
          <a:p>
            <a:pPr lvl="0" algn="just">
              <a:lnSpc>
                <a:spcPct val="107000"/>
              </a:lnSpc>
              <a:spcAft>
                <a:spcPts val="1200"/>
              </a:spcAft>
              <a:buSzPts val="1000"/>
              <a:tabLst>
                <a:tab pos="457200" algn="l"/>
              </a:tabLst>
            </a:pPr>
            <a:r>
              <a:rPr lang="en-GB" sz="2000" b="1" kern="100" dirty="0">
                <a:effectLst/>
                <a:latin typeface="Levenim MT" panose="02010502060101010101" pitchFamily="2" charset="-79"/>
                <a:ea typeface="Aptos" panose="020B0004020202020204" pitchFamily="34" charset="0"/>
                <a:cs typeface="Levenim MT" panose="02010502060101010101" pitchFamily="2" charset="-79"/>
              </a:rPr>
              <a:t>PS Fast Extraction Kickers (KFA71, KFA79):</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Geometric constraints prevented direct connection at aperture level</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RF-fingered transitions ~150 mm from aperture</a:t>
            </a:r>
          </a:p>
          <a:p>
            <a:pPr marL="342900" lvl="0" indent="-342900" algn="just">
              <a:lnSpc>
                <a:spcPct val="107000"/>
              </a:lnSpc>
              <a:spcAft>
                <a:spcPts val="1200"/>
              </a:spcAft>
              <a:buSzPts val="1000"/>
              <a:buFont typeface="Symbol" panose="05050102010706020507" pitchFamily="18" charset="2"/>
              <a:buChar char=""/>
              <a:tabLst>
                <a:tab pos="457200" algn="l"/>
              </a:tabLst>
            </a:pPr>
            <a:r>
              <a:rPr lang="en-GB" sz="2000" kern="100" dirty="0">
                <a:effectLst/>
                <a:latin typeface="Levenim MT" panose="02010502060101010101" pitchFamily="2" charset="-79"/>
                <a:ea typeface="Aptos" panose="020B0004020202020204" pitchFamily="34" charset="0"/>
                <a:cs typeface="Levenim MT" panose="02010502060101010101" pitchFamily="2" charset="-79"/>
              </a:rPr>
              <a:t>Wire measurements confirmed significant impedance reduction</a:t>
            </a:r>
          </a:p>
        </p:txBody>
      </p:sp>
      <p:grpSp>
        <p:nvGrpSpPr>
          <p:cNvPr id="413" name="Group 412">
            <a:extLst>
              <a:ext uri="{FF2B5EF4-FFF2-40B4-BE49-F238E27FC236}">
                <a16:creationId xmlns:a16="http://schemas.microsoft.com/office/drawing/2014/main" id="{3ABDF42D-0E9E-8BB3-A8D9-6D9C3CB81F65}"/>
              </a:ext>
            </a:extLst>
          </p:cNvPr>
          <p:cNvGrpSpPr/>
          <p:nvPr/>
        </p:nvGrpSpPr>
        <p:grpSpPr>
          <a:xfrm>
            <a:off x="2474109" y="32064613"/>
            <a:ext cx="6594344" cy="483639"/>
            <a:chOff x="12366644" y="6651650"/>
            <a:chExt cx="6594344" cy="483639"/>
          </a:xfrm>
        </p:grpSpPr>
        <p:cxnSp>
          <p:nvCxnSpPr>
            <p:cNvPr id="414" name="Straight Connector 413">
              <a:extLst>
                <a:ext uri="{FF2B5EF4-FFF2-40B4-BE49-F238E27FC236}">
                  <a16:creationId xmlns:a16="http://schemas.microsoft.com/office/drawing/2014/main" id="{7EC570FD-6E52-102A-E142-AE9417B45E62}"/>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B27A47F7-6518-EB29-B79A-8B03997C918F}"/>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Transition pieces</a:t>
              </a:r>
            </a:p>
          </p:txBody>
        </p:sp>
      </p:grpSp>
      <p:cxnSp>
        <p:nvCxnSpPr>
          <p:cNvPr id="418" name="Straight Connector 417">
            <a:extLst>
              <a:ext uri="{FF2B5EF4-FFF2-40B4-BE49-F238E27FC236}">
                <a16:creationId xmlns:a16="http://schemas.microsoft.com/office/drawing/2014/main" id="{D46EE073-3C22-013D-A67A-07897FE49C8C}"/>
              </a:ext>
            </a:extLst>
          </p:cNvPr>
          <p:cNvCxnSpPr/>
          <p:nvPr/>
        </p:nvCxnSpPr>
        <p:spPr>
          <a:xfrm>
            <a:off x="-19506" y="39147699"/>
            <a:ext cx="30234457" cy="0"/>
          </a:xfrm>
          <a:prstGeom prst="line">
            <a:avLst/>
          </a:prstGeom>
          <a:ln w="57150">
            <a:solidFill>
              <a:srgbClr val="054899"/>
            </a:solidFill>
          </a:ln>
        </p:spPr>
        <p:style>
          <a:lnRef idx="2">
            <a:schemeClr val="accent1"/>
          </a:lnRef>
          <a:fillRef idx="0">
            <a:schemeClr val="accent1"/>
          </a:fillRef>
          <a:effectRef idx="1">
            <a:schemeClr val="accent1"/>
          </a:effectRef>
          <a:fontRef idx="minor">
            <a:schemeClr val="tx1"/>
          </a:fontRef>
        </p:style>
      </p:cxnSp>
      <p:pic>
        <p:nvPicPr>
          <p:cNvPr id="420" name="Picture 419">
            <a:extLst>
              <a:ext uri="{FF2B5EF4-FFF2-40B4-BE49-F238E27FC236}">
                <a16:creationId xmlns:a16="http://schemas.microsoft.com/office/drawing/2014/main" id="{5E764326-B8D6-028B-DC37-A515DF16BB8E}"/>
              </a:ext>
            </a:extLst>
          </p:cNvPr>
          <p:cNvPicPr>
            <a:picLocks noChangeAspect="1"/>
          </p:cNvPicPr>
          <p:nvPr/>
        </p:nvPicPr>
        <p:blipFill>
          <a:blip r:embed="rId13"/>
          <a:stretch>
            <a:fillRect/>
          </a:stretch>
        </p:blipFill>
        <p:spPr>
          <a:xfrm>
            <a:off x="18334996" y="35178047"/>
            <a:ext cx="2374473" cy="2737314"/>
          </a:xfrm>
          <a:prstGeom prst="rect">
            <a:avLst/>
          </a:prstGeom>
        </p:spPr>
      </p:pic>
      <p:sp>
        <p:nvSpPr>
          <p:cNvPr id="431" name="TextBox 430">
            <a:extLst>
              <a:ext uri="{FF2B5EF4-FFF2-40B4-BE49-F238E27FC236}">
                <a16:creationId xmlns:a16="http://schemas.microsoft.com/office/drawing/2014/main" id="{234B8865-F091-D7E1-C6A9-4543EF1EE273}"/>
              </a:ext>
            </a:extLst>
          </p:cNvPr>
          <p:cNvSpPr txBox="1"/>
          <p:nvPr/>
        </p:nvSpPr>
        <p:spPr>
          <a:xfrm>
            <a:off x="11029566" y="39854387"/>
            <a:ext cx="9207863" cy="2223686"/>
          </a:xfrm>
          <a:prstGeom prst="rect">
            <a:avLst/>
          </a:prstGeom>
          <a:noFill/>
        </p:spPr>
        <p:txBody>
          <a:bodyPr wrap="square">
            <a:spAutoFit/>
          </a:bodyPr>
          <a:lstStyle/>
          <a:p>
            <a:pPr marL="613410" marR="0" lvl="0" indent="-342900" algn="just" defTabSz="457200" rtl="0" eaLnBrk="1" fontAlgn="auto" latinLnBrk="0" hangingPunct="1">
              <a:lnSpc>
                <a:spcPct val="130000"/>
              </a:lnSpc>
              <a:spcBef>
                <a:spcPts val="0"/>
              </a:spcBef>
              <a:spcAft>
                <a:spcPts val="1200"/>
              </a:spcAft>
              <a:buClrTx/>
              <a:buSzTx/>
              <a:buFont typeface="Arial" panose="020B0604020202020204" pitchFamily="34" charset="0"/>
              <a:buChar char="•"/>
              <a:tabLst/>
              <a:defRPr/>
            </a:pPr>
            <a:r>
              <a:rPr kumimoji="0" lang="en-GB" sz="2000" b="0" i="0" u="none" strike="noStrike" kern="100" cap="none" spc="0" normalizeH="0" baseline="0" noProof="0" dirty="0">
                <a:ln>
                  <a:noFill/>
                </a:ln>
                <a:solidFill>
                  <a:prstClr val="black"/>
                </a:solidFill>
                <a:effectLst/>
                <a:uLnTx/>
                <a:uFillTx/>
                <a:latin typeface="Levenim MT" panose="02010502060101010101" pitchFamily="2" charset="-79"/>
                <a:ea typeface="+mn-ea"/>
                <a:cs typeface="Levenim MT" panose="02010502060101010101" pitchFamily="2" charset="-79"/>
              </a:rPr>
              <a:t>Early integration of impedance reduction techniques into the design phase is ideal to maintain beam aperture and magnet performance.</a:t>
            </a:r>
          </a:p>
          <a:p>
            <a:pPr marL="613410" marR="0" lvl="0" indent="-342900" algn="just" defTabSz="457200" rtl="0" eaLnBrk="1" fontAlgn="auto" latinLnBrk="0" hangingPunct="1">
              <a:lnSpc>
                <a:spcPct val="130000"/>
              </a:lnSpc>
              <a:spcBef>
                <a:spcPts val="0"/>
              </a:spcBef>
              <a:spcAft>
                <a:spcPts val="1200"/>
              </a:spcAft>
              <a:buClrTx/>
              <a:buSzTx/>
              <a:buFont typeface="Arial" panose="020B0604020202020204" pitchFamily="34" charset="0"/>
              <a:buChar char="•"/>
              <a:tabLst/>
              <a:defRPr/>
            </a:pPr>
            <a:r>
              <a:rPr kumimoji="0" lang="en-GB" sz="2000" b="0" i="0" u="none" strike="noStrike" kern="100" cap="none" spc="0" normalizeH="0" baseline="0" noProof="0" dirty="0">
                <a:ln>
                  <a:noFill/>
                </a:ln>
                <a:solidFill>
                  <a:prstClr val="black"/>
                </a:solidFill>
                <a:effectLst/>
                <a:uLnTx/>
                <a:uFillTx/>
                <a:latin typeface="Levenim MT" panose="02010502060101010101" pitchFamily="2" charset="-79"/>
                <a:ea typeface="+mn-ea"/>
                <a:cs typeface="Levenim MT" panose="02010502060101010101" pitchFamily="2" charset="-79"/>
              </a:rPr>
              <a:t>Beam impedance control is increasingly important for future accelerator projects like the Future Circular Collider (FCC).</a:t>
            </a:r>
          </a:p>
        </p:txBody>
      </p:sp>
      <p:sp>
        <p:nvSpPr>
          <p:cNvPr id="432" name="TextBox 431">
            <a:extLst>
              <a:ext uri="{FF2B5EF4-FFF2-40B4-BE49-F238E27FC236}">
                <a16:creationId xmlns:a16="http://schemas.microsoft.com/office/drawing/2014/main" id="{4187864B-EE5B-0BD7-2D87-D28FA529074E}"/>
              </a:ext>
            </a:extLst>
          </p:cNvPr>
          <p:cNvSpPr txBox="1"/>
          <p:nvPr/>
        </p:nvSpPr>
        <p:spPr>
          <a:xfrm>
            <a:off x="10105667" y="16707097"/>
            <a:ext cx="903881" cy="369332"/>
          </a:xfrm>
          <a:prstGeom prst="rect">
            <a:avLst/>
          </a:prstGeom>
          <a:noFill/>
        </p:spPr>
        <p:txBody>
          <a:bodyPr wrap="square" rtlCol="0">
            <a:spAutoFit/>
          </a:bodyPr>
          <a:lstStyle/>
          <a:p>
            <a:r>
              <a:rPr lang="en-US" dirty="0"/>
              <a:t>[2]</a:t>
            </a:r>
            <a:endParaRPr lang="en-GB" dirty="0"/>
          </a:p>
        </p:txBody>
      </p:sp>
      <p:sp>
        <p:nvSpPr>
          <p:cNvPr id="433" name="TextBox 432">
            <a:extLst>
              <a:ext uri="{FF2B5EF4-FFF2-40B4-BE49-F238E27FC236}">
                <a16:creationId xmlns:a16="http://schemas.microsoft.com/office/drawing/2014/main" id="{C10EC5DD-4860-3AFF-A93B-58442B4582CD}"/>
              </a:ext>
            </a:extLst>
          </p:cNvPr>
          <p:cNvSpPr txBox="1"/>
          <p:nvPr/>
        </p:nvSpPr>
        <p:spPr>
          <a:xfrm>
            <a:off x="20019404" y="31334670"/>
            <a:ext cx="903881" cy="369332"/>
          </a:xfrm>
          <a:prstGeom prst="rect">
            <a:avLst/>
          </a:prstGeom>
          <a:noFill/>
        </p:spPr>
        <p:txBody>
          <a:bodyPr wrap="square" rtlCol="0">
            <a:spAutoFit/>
          </a:bodyPr>
          <a:lstStyle/>
          <a:p>
            <a:r>
              <a:rPr lang="en-US" dirty="0"/>
              <a:t>[4]</a:t>
            </a:r>
            <a:endParaRPr lang="en-GB" dirty="0"/>
          </a:p>
        </p:txBody>
      </p:sp>
      <p:sp>
        <p:nvSpPr>
          <p:cNvPr id="434" name="TextBox 433">
            <a:extLst>
              <a:ext uri="{FF2B5EF4-FFF2-40B4-BE49-F238E27FC236}">
                <a16:creationId xmlns:a16="http://schemas.microsoft.com/office/drawing/2014/main" id="{42E28431-0D5E-C35B-DD65-BC7173A5B5DE}"/>
              </a:ext>
            </a:extLst>
          </p:cNvPr>
          <p:cNvSpPr txBox="1"/>
          <p:nvPr/>
        </p:nvSpPr>
        <p:spPr>
          <a:xfrm>
            <a:off x="28993280" y="31468755"/>
            <a:ext cx="903881" cy="369332"/>
          </a:xfrm>
          <a:prstGeom prst="rect">
            <a:avLst/>
          </a:prstGeom>
          <a:noFill/>
        </p:spPr>
        <p:txBody>
          <a:bodyPr wrap="square" rtlCol="0">
            <a:spAutoFit/>
          </a:bodyPr>
          <a:lstStyle/>
          <a:p>
            <a:r>
              <a:rPr lang="en-US" dirty="0"/>
              <a:t>[5]</a:t>
            </a:r>
            <a:endParaRPr lang="en-GB" dirty="0"/>
          </a:p>
        </p:txBody>
      </p:sp>
      <p:sp>
        <p:nvSpPr>
          <p:cNvPr id="435" name="TextBox 434">
            <a:extLst>
              <a:ext uri="{FF2B5EF4-FFF2-40B4-BE49-F238E27FC236}">
                <a16:creationId xmlns:a16="http://schemas.microsoft.com/office/drawing/2014/main" id="{F190A785-7982-B53A-AAC2-6E4C1F5EE092}"/>
              </a:ext>
            </a:extLst>
          </p:cNvPr>
          <p:cNvSpPr txBox="1"/>
          <p:nvPr/>
        </p:nvSpPr>
        <p:spPr>
          <a:xfrm>
            <a:off x="29714629" y="38626420"/>
            <a:ext cx="519827" cy="369332"/>
          </a:xfrm>
          <a:prstGeom prst="rect">
            <a:avLst/>
          </a:prstGeom>
          <a:noFill/>
        </p:spPr>
        <p:txBody>
          <a:bodyPr wrap="square" rtlCol="0">
            <a:spAutoFit/>
          </a:bodyPr>
          <a:lstStyle/>
          <a:p>
            <a:r>
              <a:rPr lang="en-US" dirty="0"/>
              <a:t>[6]</a:t>
            </a:r>
            <a:endParaRPr lang="en-GB" dirty="0"/>
          </a:p>
        </p:txBody>
      </p:sp>
      <p:cxnSp>
        <p:nvCxnSpPr>
          <p:cNvPr id="440" name="Straight Connector 439">
            <a:extLst>
              <a:ext uri="{FF2B5EF4-FFF2-40B4-BE49-F238E27FC236}">
                <a16:creationId xmlns:a16="http://schemas.microsoft.com/office/drawing/2014/main" id="{A4727F1D-EC14-2DDC-1CF8-35EB3A36E0FE}"/>
              </a:ext>
            </a:extLst>
          </p:cNvPr>
          <p:cNvCxnSpPr/>
          <p:nvPr/>
        </p:nvCxnSpPr>
        <p:spPr>
          <a:xfrm>
            <a:off x="-19506" y="17609829"/>
            <a:ext cx="30234457" cy="0"/>
          </a:xfrm>
          <a:prstGeom prst="line">
            <a:avLst/>
          </a:prstGeom>
          <a:ln w="57150">
            <a:solidFill>
              <a:srgbClr val="054899"/>
            </a:solidFill>
          </a:ln>
        </p:spPr>
        <p:style>
          <a:lnRef idx="2">
            <a:schemeClr val="accent1"/>
          </a:lnRef>
          <a:fillRef idx="0">
            <a:schemeClr val="accent1"/>
          </a:fillRef>
          <a:effectRef idx="1">
            <a:schemeClr val="accent1"/>
          </a:effectRef>
          <a:fontRef idx="minor">
            <a:schemeClr val="tx1"/>
          </a:fontRef>
        </p:style>
      </p:cxnSp>
      <p:sp>
        <p:nvSpPr>
          <p:cNvPr id="396" name="Rectangle 395">
            <a:extLst>
              <a:ext uri="{FF2B5EF4-FFF2-40B4-BE49-F238E27FC236}">
                <a16:creationId xmlns:a16="http://schemas.microsoft.com/office/drawing/2014/main" id="{5456899D-9949-2E9C-E4F3-C9E0291C5D87}"/>
              </a:ext>
            </a:extLst>
          </p:cNvPr>
          <p:cNvSpPr/>
          <p:nvPr/>
        </p:nvSpPr>
        <p:spPr>
          <a:xfrm>
            <a:off x="10383639" y="17188929"/>
            <a:ext cx="11029739" cy="730800"/>
          </a:xfrm>
          <a:prstGeom prst="rect">
            <a:avLst/>
          </a:prstGeom>
          <a:solidFill>
            <a:srgbClr val="054899"/>
          </a:solid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pPr algn="ctr"/>
            <a:r>
              <a:rPr lang="en-GB" sz="3200" dirty="0">
                <a:solidFill>
                  <a:schemeClr val="bg1"/>
                </a:solidFill>
                <a:latin typeface="Levenim MT" panose="020F0502020204030204" pitchFamily="2" charset="-79"/>
                <a:cs typeface="Levenim MT" panose="020F0502020204030204" pitchFamily="2" charset="-79"/>
              </a:rPr>
              <a:t>Beam impedance mitigation design strategies</a:t>
            </a:r>
          </a:p>
        </p:txBody>
      </p:sp>
      <p:grpSp>
        <p:nvGrpSpPr>
          <p:cNvPr id="444" name="Group 443">
            <a:extLst>
              <a:ext uri="{FF2B5EF4-FFF2-40B4-BE49-F238E27FC236}">
                <a16:creationId xmlns:a16="http://schemas.microsoft.com/office/drawing/2014/main" id="{0EE28EC0-9494-E1E5-2BE9-FDB7B62588ED}"/>
              </a:ext>
            </a:extLst>
          </p:cNvPr>
          <p:cNvGrpSpPr/>
          <p:nvPr/>
        </p:nvGrpSpPr>
        <p:grpSpPr>
          <a:xfrm>
            <a:off x="26164641" y="36383683"/>
            <a:ext cx="4013260" cy="2625587"/>
            <a:chOff x="2138428" y="2037877"/>
            <a:chExt cx="5893480" cy="4169497"/>
          </a:xfrm>
        </p:grpSpPr>
        <p:pic>
          <p:nvPicPr>
            <p:cNvPr id="441" name="Content Placeholder 3" descr="A graph of a frequency&#10;&#10;AI-generated content may be incorrect.">
              <a:extLst>
                <a:ext uri="{FF2B5EF4-FFF2-40B4-BE49-F238E27FC236}">
                  <a16:creationId xmlns:a16="http://schemas.microsoft.com/office/drawing/2014/main" id="{621981DD-B1D1-341D-9C1E-B34301851587}"/>
                </a:ext>
              </a:extLst>
            </p:cNvPr>
            <p:cNvPicPr>
              <a:picLocks noChangeAspect="1"/>
            </p:cNvPicPr>
            <p:nvPr/>
          </p:nvPicPr>
          <p:blipFill>
            <a:blip r:embed="rId14"/>
            <a:stretch>
              <a:fillRect/>
            </a:stretch>
          </p:blipFill>
          <p:spPr>
            <a:xfrm>
              <a:off x="2524466" y="2442027"/>
              <a:ext cx="5507442" cy="3333570"/>
            </a:xfrm>
            <a:prstGeom prst="rect">
              <a:avLst/>
            </a:prstGeom>
          </p:spPr>
        </p:pic>
        <p:sp>
          <p:nvSpPr>
            <p:cNvPr id="442" name="TextBox 441">
              <a:extLst>
                <a:ext uri="{FF2B5EF4-FFF2-40B4-BE49-F238E27FC236}">
                  <a16:creationId xmlns:a16="http://schemas.microsoft.com/office/drawing/2014/main" id="{6A3DCC34-7B01-7067-2D9D-3625E3F97F1A}"/>
                </a:ext>
              </a:extLst>
            </p:cNvPr>
            <p:cNvSpPr txBox="1"/>
            <p:nvPr/>
          </p:nvSpPr>
          <p:spPr>
            <a:xfrm>
              <a:off x="4297243" y="5620866"/>
              <a:ext cx="3054350" cy="586508"/>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Frequency (MHz)</a:t>
              </a:r>
            </a:p>
          </p:txBody>
        </p:sp>
        <p:sp>
          <p:nvSpPr>
            <p:cNvPr id="443" name="TextBox 442">
              <a:extLst>
                <a:ext uri="{FF2B5EF4-FFF2-40B4-BE49-F238E27FC236}">
                  <a16:creationId xmlns:a16="http://schemas.microsoft.com/office/drawing/2014/main" id="{D498BB52-D234-C261-5527-0F1ABB5A41AA}"/>
                </a:ext>
              </a:extLst>
            </p:cNvPr>
            <p:cNvSpPr txBox="1"/>
            <p:nvPr/>
          </p:nvSpPr>
          <p:spPr>
            <a:xfrm rot="16200000">
              <a:off x="882435" y="3293870"/>
              <a:ext cx="3054351" cy="542365"/>
            </a:xfrm>
            <a:prstGeom prst="rect">
              <a:avLst/>
            </a:prstGeom>
            <a:solidFill>
              <a:schemeClr val="bg1"/>
            </a:solidFill>
            <a:ln>
              <a:solidFill>
                <a:schemeClr val="bg1"/>
              </a:solidFill>
            </a:ln>
          </p:spPr>
          <p:txBody>
            <a:bodyPr wrap="square" rtlCol="0">
              <a:spAutoFit/>
            </a:bodyPr>
            <a:lstStyle/>
            <a:p>
              <a:r>
                <a:rPr lang="en-GB" dirty="0">
                  <a:latin typeface="Times New Roman" panose="02020603050405020304" pitchFamily="18" charset="0"/>
                  <a:cs typeface="Times New Roman" panose="02020603050405020304" pitchFamily="18" charset="0"/>
                </a:rPr>
                <a:t>Re{Z} (</a:t>
              </a:r>
              <a:r>
                <a:rPr lang="el-GR" dirty="0">
                  <a:latin typeface="Times New Roman" panose="02020603050405020304" pitchFamily="18" charset="0"/>
                  <a:cs typeface="Times New Roman" panose="02020603050405020304" pitchFamily="18" charset="0"/>
                </a:rPr>
                <a:t>Ω</a:t>
              </a:r>
              <a:r>
                <a:rPr lang="en-GB" dirty="0">
                  <a:latin typeface="Times New Roman" panose="02020603050405020304" pitchFamily="18" charset="0"/>
                  <a:cs typeface="Times New Roman" panose="02020603050405020304" pitchFamily="18" charset="0"/>
                </a:rPr>
                <a:t>)</a:t>
              </a:r>
            </a:p>
          </p:txBody>
        </p:sp>
      </p:grpSp>
      <p:grpSp>
        <p:nvGrpSpPr>
          <p:cNvPr id="466" name="Group 465">
            <a:extLst>
              <a:ext uri="{FF2B5EF4-FFF2-40B4-BE49-F238E27FC236}">
                <a16:creationId xmlns:a16="http://schemas.microsoft.com/office/drawing/2014/main" id="{8891BE9F-B24F-773F-A71D-934E3EA384CC}"/>
              </a:ext>
            </a:extLst>
          </p:cNvPr>
          <p:cNvGrpSpPr/>
          <p:nvPr/>
        </p:nvGrpSpPr>
        <p:grpSpPr>
          <a:xfrm>
            <a:off x="3546127" y="28716656"/>
            <a:ext cx="7918555" cy="3081846"/>
            <a:chOff x="3477520" y="28160714"/>
            <a:chExt cx="7918555" cy="3081846"/>
          </a:xfrm>
        </p:grpSpPr>
        <p:pic>
          <p:nvPicPr>
            <p:cNvPr id="446" name="Content Placeholder 4" descr="A blue and white object with a white background&#10;&#10;AI-generated content may be incorrect.">
              <a:extLst>
                <a:ext uri="{FF2B5EF4-FFF2-40B4-BE49-F238E27FC236}">
                  <a16:creationId xmlns:a16="http://schemas.microsoft.com/office/drawing/2014/main" id="{5173D02B-FA9C-D827-0BF8-5EF9E6CFFA9E}"/>
                </a:ext>
              </a:extLst>
            </p:cNvPr>
            <p:cNvPicPr>
              <a:picLocks noChangeAspect="1"/>
            </p:cNvPicPr>
            <p:nvPr/>
          </p:nvPicPr>
          <p:blipFill>
            <a:blip r:embed="rId15">
              <a:extLst>
                <a:ext uri="{28A0092B-C50C-407E-A947-70E740481C1C}">
                  <a14:useLocalDpi xmlns:a14="http://schemas.microsoft.com/office/drawing/2010/main" val="0"/>
                </a:ext>
              </a:extLst>
            </a:blip>
            <a:srcRect t="19677" b="11776"/>
            <a:stretch/>
          </p:blipFill>
          <p:spPr>
            <a:xfrm>
              <a:off x="3487646" y="28251553"/>
              <a:ext cx="7908429" cy="2982687"/>
            </a:xfrm>
            <a:prstGeom prst="rect">
              <a:avLst/>
            </a:prstGeom>
          </p:spPr>
        </p:pic>
        <p:cxnSp>
          <p:nvCxnSpPr>
            <p:cNvPr id="448" name="Straight Arrow Connector 447">
              <a:extLst>
                <a:ext uri="{FF2B5EF4-FFF2-40B4-BE49-F238E27FC236}">
                  <a16:creationId xmlns:a16="http://schemas.microsoft.com/office/drawing/2014/main" id="{5B5A3670-F094-8E87-670D-04901B9DA79B}"/>
                </a:ext>
              </a:extLst>
            </p:cNvPr>
            <p:cNvCxnSpPr>
              <a:cxnSpLocks/>
              <a:stCxn id="449" idx="0"/>
            </p:cNvCxnSpPr>
            <p:nvPr/>
          </p:nvCxnSpPr>
          <p:spPr>
            <a:xfrm flipH="1" flipV="1">
              <a:off x="8837268" y="29852621"/>
              <a:ext cx="1140480" cy="796411"/>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449" name="TextBox 448">
              <a:extLst>
                <a:ext uri="{FF2B5EF4-FFF2-40B4-BE49-F238E27FC236}">
                  <a16:creationId xmlns:a16="http://schemas.microsoft.com/office/drawing/2014/main" id="{8A158ED2-2F3F-D1F2-722F-D4BABFAFF129}"/>
                </a:ext>
              </a:extLst>
            </p:cNvPr>
            <p:cNvSpPr txBox="1"/>
            <p:nvPr/>
          </p:nvSpPr>
          <p:spPr>
            <a:xfrm>
              <a:off x="9067883" y="30649032"/>
              <a:ext cx="1819729"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Ceramic chamber</a:t>
              </a:r>
            </a:p>
          </p:txBody>
        </p:sp>
        <p:cxnSp>
          <p:nvCxnSpPr>
            <p:cNvPr id="450" name="Straight Arrow Connector 449">
              <a:extLst>
                <a:ext uri="{FF2B5EF4-FFF2-40B4-BE49-F238E27FC236}">
                  <a16:creationId xmlns:a16="http://schemas.microsoft.com/office/drawing/2014/main" id="{215B5E2F-9850-A6B7-B357-B61FFBB7445E}"/>
                </a:ext>
              </a:extLst>
            </p:cNvPr>
            <p:cNvCxnSpPr>
              <a:cxnSpLocks/>
            </p:cNvCxnSpPr>
            <p:nvPr/>
          </p:nvCxnSpPr>
          <p:spPr>
            <a:xfrm>
              <a:off x="8796489" y="28490773"/>
              <a:ext cx="700088" cy="63701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451" name="TextBox 450">
              <a:extLst>
                <a:ext uri="{FF2B5EF4-FFF2-40B4-BE49-F238E27FC236}">
                  <a16:creationId xmlns:a16="http://schemas.microsoft.com/office/drawing/2014/main" id="{FB765D4A-4B0C-AE41-7FE7-27E80302202E}"/>
                </a:ext>
              </a:extLst>
            </p:cNvPr>
            <p:cNvSpPr txBox="1"/>
            <p:nvPr/>
          </p:nvSpPr>
          <p:spPr>
            <a:xfrm>
              <a:off x="7702032" y="28160714"/>
              <a:ext cx="1653017"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Laminated steel</a:t>
              </a:r>
            </a:p>
          </p:txBody>
        </p:sp>
        <p:sp>
          <p:nvSpPr>
            <p:cNvPr id="452" name="TextBox 451">
              <a:extLst>
                <a:ext uri="{FF2B5EF4-FFF2-40B4-BE49-F238E27FC236}">
                  <a16:creationId xmlns:a16="http://schemas.microsoft.com/office/drawing/2014/main" id="{9ABDF7BA-33AC-0A5E-B902-D6182F569E70}"/>
                </a:ext>
              </a:extLst>
            </p:cNvPr>
            <p:cNvSpPr txBox="1"/>
            <p:nvPr/>
          </p:nvSpPr>
          <p:spPr>
            <a:xfrm>
              <a:off x="6236973" y="28422604"/>
              <a:ext cx="1760290"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Titanium coating</a:t>
              </a:r>
            </a:p>
          </p:txBody>
        </p:sp>
        <p:sp>
          <p:nvSpPr>
            <p:cNvPr id="453" name="TextBox 452">
              <a:extLst>
                <a:ext uri="{FF2B5EF4-FFF2-40B4-BE49-F238E27FC236}">
                  <a16:creationId xmlns:a16="http://schemas.microsoft.com/office/drawing/2014/main" id="{D44C0681-6154-2117-2B5B-C491E6E8583E}"/>
                </a:ext>
              </a:extLst>
            </p:cNvPr>
            <p:cNvSpPr txBox="1"/>
            <p:nvPr/>
          </p:nvSpPr>
          <p:spPr>
            <a:xfrm>
              <a:off x="7128032" y="30873228"/>
              <a:ext cx="1903085"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2 Magnet modules</a:t>
              </a:r>
            </a:p>
          </p:txBody>
        </p:sp>
        <p:sp>
          <p:nvSpPr>
            <p:cNvPr id="454" name="Left Brace 453">
              <a:extLst>
                <a:ext uri="{FF2B5EF4-FFF2-40B4-BE49-F238E27FC236}">
                  <a16:creationId xmlns:a16="http://schemas.microsoft.com/office/drawing/2014/main" id="{5ABDC9F8-BC3D-6BED-A063-24CE76894E88}"/>
                </a:ext>
              </a:extLst>
            </p:cNvPr>
            <p:cNvSpPr/>
            <p:nvPr/>
          </p:nvSpPr>
          <p:spPr>
            <a:xfrm rot="15778284">
              <a:off x="7572017" y="28082558"/>
              <a:ext cx="182762" cy="5262131"/>
            </a:xfrm>
            <a:prstGeom prst="leftBrace">
              <a:avLst>
                <a:gd name="adj1" fmla="val 8333"/>
                <a:gd name="adj2" fmla="val 50319"/>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56" name="Rectangle 455">
              <a:extLst>
                <a:ext uri="{FF2B5EF4-FFF2-40B4-BE49-F238E27FC236}">
                  <a16:creationId xmlns:a16="http://schemas.microsoft.com/office/drawing/2014/main" id="{4E7E696F-EFD6-15CE-A5C2-EDF9AEA4788B}"/>
                </a:ext>
              </a:extLst>
            </p:cNvPr>
            <p:cNvSpPr/>
            <p:nvPr/>
          </p:nvSpPr>
          <p:spPr>
            <a:xfrm>
              <a:off x="3923213" y="29532110"/>
              <a:ext cx="1346948" cy="1624959"/>
            </a:xfrm>
            <a:prstGeom prst="rect">
              <a:avLst/>
            </a:prstGeom>
            <a:noFill/>
            <a:ln>
              <a:solidFill>
                <a:srgbClr val="303AC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57" name="Straight Arrow Connector 456">
              <a:extLst>
                <a:ext uri="{FF2B5EF4-FFF2-40B4-BE49-F238E27FC236}">
                  <a16:creationId xmlns:a16="http://schemas.microsoft.com/office/drawing/2014/main" id="{60DFAA1D-E322-F86A-A8E4-5D2B30FC9EF3}"/>
                </a:ext>
              </a:extLst>
            </p:cNvPr>
            <p:cNvCxnSpPr>
              <a:cxnSpLocks/>
              <a:endCxn id="455" idx="3"/>
            </p:cNvCxnSpPr>
            <p:nvPr/>
          </p:nvCxnSpPr>
          <p:spPr>
            <a:xfrm flipH="1" flipV="1">
              <a:off x="3477520" y="29578986"/>
              <a:ext cx="438498" cy="297447"/>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458" name="Straight Arrow Connector 457">
              <a:extLst>
                <a:ext uri="{FF2B5EF4-FFF2-40B4-BE49-F238E27FC236}">
                  <a16:creationId xmlns:a16="http://schemas.microsoft.com/office/drawing/2014/main" id="{BFBF750C-5402-2BD2-A7B0-E2AFF5E4B81B}"/>
                </a:ext>
              </a:extLst>
            </p:cNvPr>
            <p:cNvCxnSpPr>
              <a:cxnSpLocks/>
            </p:cNvCxnSpPr>
            <p:nvPr/>
          </p:nvCxnSpPr>
          <p:spPr>
            <a:xfrm>
              <a:off x="7290983" y="28764678"/>
              <a:ext cx="785211" cy="107240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67" name="Group 466">
            <a:extLst>
              <a:ext uri="{FF2B5EF4-FFF2-40B4-BE49-F238E27FC236}">
                <a16:creationId xmlns:a16="http://schemas.microsoft.com/office/drawing/2014/main" id="{5A1E2C46-DBD7-8D86-018A-D00788127BFA}"/>
              </a:ext>
            </a:extLst>
          </p:cNvPr>
          <p:cNvGrpSpPr/>
          <p:nvPr/>
        </p:nvGrpSpPr>
        <p:grpSpPr>
          <a:xfrm>
            <a:off x="1093715" y="28716150"/>
            <a:ext cx="5301883" cy="3103469"/>
            <a:chOff x="1105471" y="26950254"/>
            <a:chExt cx="5301883" cy="3103469"/>
          </a:xfrm>
        </p:grpSpPr>
        <p:sp>
          <p:nvSpPr>
            <p:cNvPr id="447" name="TextBox 446">
              <a:extLst>
                <a:ext uri="{FF2B5EF4-FFF2-40B4-BE49-F238E27FC236}">
                  <a16:creationId xmlns:a16="http://schemas.microsoft.com/office/drawing/2014/main" id="{B8AC1DAA-1AF1-829B-BF19-B705440CE7C9}"/>
                </a:ext>
              </a:extLst>
            </p:cNvPr>
            <p:cNvSpPr txBox="1"/>
            <p:nvPr/>
          </p:nvSpPr>
          <p:spPr>
            <a:xfrm>
              <a:off x="3646983" y="26950254"/>
              <a:ext cx="2760371" cy="369332"/>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Transitions with RF fingers</a:t>
              </a:r>
            </a:p>
          </p:txBody>
        </p:sp>
        <p:pic>
          <p:nvPicPr>
            <p:cNvPr id="455" name="Content Placeholder 4" descr="A blue and white object with a white background&#10;&#10;AI-generated content may be incorrect.">
              <a:extLst>
                <a:ext uri="{FF2B5EF4-FFF2-40B4-BE49-F238E27FC236}">
                  <a16:creationId xmlns:a16="http://schemas.microsoft.com/office/drawing/2014/main" id="{FA02FFF6-4075-1EBF-4122-275D4C5387E2}"/>
                </a:ext>
              </a:extLst>
            </p:cNvPr>
            <p:cNvPicPr>
              <a:picLocks noChangeAspect="1"/>
            </p:cNvPicPr>
            <p:nvPr/>
          </p:nvPicPr>
          <p:blipFill>
            <a:blip r:embed="rId15">
              <a:extLst>
                <a:ext uri="{28A0092B-C50C-407E-A947-70E740481C1C}">
                  <a14:useLocalDpi xmlns:a14="http://schemas.microsoft.com/office/drawing/2010/main" val="0"/>
                </a:ext>
              </a:extLst>
            </a:blip>
            <a:srcRect l="4834" t="48997" r="76179" b="15490"/>
            <a:stretch/>
          </p:blipFill>
          <p:spPr>
            <a:xfrm>
              <a:off x="1105471" y="27107093"/>
              <a:ext cx="2452412" cy="2523877"/>
            </a:xfrm>
            <a:prstGeom prst="rect">
              <a:avLst/>
            </a:prstGeom>
            <a:ln>
              <a:solidFill>
                <a:srgbClr val="303AC8"/>
              </a:solidFill>
            </a:ln>
          </p:spPr>
        </p:pic>
        <p:cxnSp>
          <p:nvCxnSpPr>
            <p:cNvPr id="459" name="Straight Arrow Connector 458">
              <a:extLst>
                <a:ext uri="{FF2B5EF4-FFF2-40B4-BE49-F238E27FC236}">
                  <a16:creationId xmlns:a16="http://schemas.microsoft.com/office/drawing/2014/main" id="{87247B6A-5CAD-11A0-FB66-CC0D008351EA}"/>
                </a:ext>
              </a:extLst>
            </p:cNvPr>
            <p:cNvCxnSpPr>
              <a:cxnSpLocks/>
            </p:cNvCxnSpPr>
            <p:nvPr/>
          </p:nvCxnSpPr>
          <p:spPr>
            <a:xfrm flipH="1">
              <a:off x="2562796" y="27249891"/>
              <a:ext cx="1166034" cy="858222"/>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sp>
          <p:nvSpPr>
            <p:cNvPr id="460" name="TextBox 459">
              <a:extLst>
                <a:ext uri="{FF2B5EF4-FFF2-40B4-BE49-F238E27FC236}">
                  <a16:creationId xmlns:a16="http://schemas.microsoft.com/office/drawing/2014/main" id="{14980C09-FD74-70D1-FEA7-D56A654668C1}"/>
                </a:ext>
              </a:extLst>
            </p:cNvPr>
            <p:cNvSpPr txBox="1"/>
            <p:nvPr/>
          </p:nvSpPr>
          <p:spPr>
            <a:xfrm>
              <a:off x="1654656" y="29684391"/>
              <a:ext cx="1832553" cy="369332"/>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Conical transition</a:t>
              </a:r>
            </a:p>
          </p:txBody>
        </p:sp>
        <p:cxnSp>
          <p:nvCxnSpPr>
            <p:cNvPr id="461" name="Straight Arrow Connector 460">
              <a:extLst>
                <a:ext uri="{FF2B5EF4-FFF2-40B4-BE49-F238E27FC236}">
                  <a16:creationId xmlns:a16="http://schemas.microsoft.com/office/drawing/2014/main" id="{702F4731-AB2E-03B6-1464-0FA532627771}"/>
                </a:ext>
              </a:extLst>
            </p:cNvPr>
            <p:cNvCxnSpPr>
              <a:cxnSpLocks/>
            </p:cNvCxnSpPr>
            <p:nvPr/>
          </p:nvCxnSpPr>
          <p:spPr>
            <a:xfrm flipH="1" flipV="1">
              <a:off x="2047516" y="28846301"/>
              <a:ext cx="373729" cy="875982"/>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462" name="Straight Arrow Connector 461">
              <a:extLst>
                <a:ext uri="{FF2B5EF4-FFF2-40B4-BE49-F238E27FC236}">
                  <a16:creationId xmlns:a16="http://schemas.microsoft.com/office/drawing/2014/main" id="{E08DA89B-2481-5918-5966-28F5F3BE2580}"/>
                </a:ext>
              </a:extLst>
            </p:cNvPr>
            <p:cNvCxnSpPr>
              <a:cxnSpLocks/>
            </p:cNvCxnSpPr>
            <p:nvPr/>
          </p:nvCxnSpPr>
          <p:spPr>
            <a:xfrm flipH="1">
              <a:off x="1846583" y="27244563"/>
              <a:ext cx="1882247" cy="594597"/>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463" name="Straight Arrow Connector 462">
              <a:extLst>
                <a:ext uri="{FF2B5EF4-FFF2-40B4-BE49-F238E27FC236}">
                  <a16:creationId xmlns:a16="http://schemas.microsoft.com/office/drawing/2014/main" id="{702A928E-E7AE-B9F0-0462-4FDEABCFFC99}"/>
                </a:ext>
              </a:extLst>
            </p:cNvPr>
            <p:cNvCxnSpPr>
              <a:cxnSpLocks/>
            </p:cNvCxnSpPr>
            <p:nvPr/>
          </p:nvCxnSpPr>
          <p:spPr>
            <a:xfrm flipH="1">
              <a:off x="2521594" y="27747317"/>
              <a:ext cx="1176337" cy="1176337"/>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464" name="Straight Arrow Connector 463">
              <a:extLst>
                <a:ext uri="{FF2B5EF4-FFF2-40B4-BE49-F238E27FC236}">
                  <a16:creationId xmlns:a16="http://schemas.microsoft.com/office/drawing/2014/main" id="{2F61475D-A5C2-5BF1-EFEB-12D785C0DA54}"/>
                </a:ext>
              </a:extLst>
            </p:cNvPr>
            <p:cNvCxnSpPr>
              <a:cxnSpLocks/>
            </p:cNvCxnSpPr>
            <p:nvPr/>
          </p:nvCxnSpPr>
          <p:spPr>
            <a:xfrm flipH="1">
              <a:off x="2639194" y="27750276"/>
              <a:ext cx="1065087" cy="13422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465" name="TextBox 464">
              <a:extLst>
                <a:ext uri="{FF2B5EF4-FFF2-40B4-BE49-F238E27FC236}">
                  <a16:creationId xmlns:a16="http://schemas.microsoft.com/office/drawing/2014/main" id="{79628B06-6F76-B3FB-0315-AC5B98B569C0}"/>
                </a:ext>
              </a:extLst>
            </p:cNvPr>
            <p:cNvSpPr txBox="1"/>
            <p:nvPr/>
          </p:nvSpPr>
          <p:spPr>
            <a:xfrm>
              <a:off x="3728830" y="27504975"/>
              <a:ext cx="2281394" cy="369332"/>
            </a:xfrm>
            <a:prstGeom prst="rect">
              <a:avLst/>
            </a:prstGeom>
            <a:noFill/>
          </p:spPr>
          <p:txBody>
            <a:bodyPr wrap="none" rtlCol="0">
              <a:spAutoFit/>
            </a:bodyPr>
            <a:lstStyle/>
            <a:p>
              <a:r>
                <a:rPr lang="en-GB" dirty="0">
                  <a:solidFill>
                    <a:srgbClr val="C00000"/>
                  </a:solidFill>
                  <a:latin typeface="Times New Roman" panose="02020603050405020304" pitchFamily="18" charset="0"/>
                  <a:cs typeface="Times New Roman" panose="02020603050405020304" pitchFamily="18" charset="0"/>
                </a:rPr>
                <a:t>Adjustable positioning</a:t>
              </a:r>
            </a:p>
          </p:txBody>
        </p:sp>
      </p:grpSp>
      <p:grpSp>
        <p:nvGrpSpPr>
          <p:cNvPr id="496" name="Group 495">
            <a:extLst>
              <a:ext uri="{FF2B5EF4-FFF2-40B4-BE49-F238E27FC236}">
                <a16:creationId xmlns:a16="http://schemas.microsoft.com/office/drawing/2014/main" id="{F83CF642-14CB-2032-5B64-3ADC5397A6C6}"/>
              </a:ext>
            </a:extLst>
          </p:cNvPr>
          <p:cNvGrpSpPr/>
          <p:nvPr/>
        </p:nvGrpSpPr>
        <p:grpSpPr>
          <a:xfrm>
            <a:off x="14919718" y="26830447"/>
            <a:ext cx="6184560" cy="4937945"/>
            <a:chOff x="360362" y="322691"/>
            <a:chExt cx="6352747" cy="5794909"/>
          </a:xfrm>
        </p:grpSpPr>
        <p:pic>
          <p:nvPicPr>
            <p:cNvPr id="489" name="Picture 488" descr="MKE_comparison_ReZ">
              <a:extLst>
                <a:ext uri="{FF2B5EF4-FFF2-40B4-BE49-F238E27FC236}">
                  <a16:creationId xmlns:a16="http://schemas.microsoft.com/office/drawing/2014/main" id="{6EA9390F-5742-0E17-7726-FB7547139948}"/>
                </a:ext>
              </a:extLst>
            </p:cNvPr>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360362" y="329453"/>
              <a:ext cx="6352747" cy="5696697"/>
            </a:xfrm>
            <a:prstGeom prst="rect">
              <a:avLst/>
            </a:prstGeom>
            <a:noFill/>
            <a:ln>
              <a:noFill/>
            </a:ln>
          </p:spPr>
        </p:pic>
        <p:sp>
          <p:nvSpPr>
            <p:cNvPr id="490" name="Rectangle 489">
              <a:extLst>
                <a:ext uri="{FF2B5EF4-FFF2-40B4-BE49-F238E27FC236}">
                  <a16:creationId xmlns:a16="http://schemas.microsoft.com/office/drawing/2014/main" id="{7167C199-0662-A58F-7008-C0260269A3FA}"/>
                </a:ext>
              </a:extLst>
            </p:cNvPr>
            <p:cNvSpPr/>
            <p:nvPr/>
          </p:nvSpPr>
          <p:spPr>
            <a:xfrm>
              <a:off x="3184146" y="4125141"/>
              <a:ext cx="3242054" cy="1202509"/>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1" name="TextBox 490">
              <a:extLst>
                <a:ext uri="{FF2B5EF4-FFF2-40B4-BE49-F238E27FC236}">
                  <a16:creationId xmlns:a16="http://schemas.microsoft.com/office/drawing/2014/main" id="{0540EF10-2CB2-19E9-2364-7CF9F089E413}"/>
                </a:ext>
              </a:extLst>
            </p:cNvPr>
            <p:cNvSpPr txBox="1"/>
            <p:nvPr/>
          </p:nvSpPr>
          <p:spPr>
            <a:xfrm>
              <a:off x="3724663" y="4232031"/>
              <a:ext cx="2680834" cy="1011332"/>
            </a:xfrm>
            <a:prstGeom prst="rect">
              <a:avLst/>
            </a:prstGeom>
            <a:solidFill>
              <a:srgbClr val="FFFFFF"/>
            </a:solidFill>
          </p:spPr>
          <p:txBody>
            <a:bodyPr wrap="square" rtlCol="0">
              <a:spAutoFit/>
            </a:bodyPr>
            <a:lstStyle/>
            <a:p>
              <a:r>
                <a:rPr lang="en-GB" sz="1600" dirty="0">
                  <a:latin typeface="Times New Roman" panose="02020603050405020304" pitchFamily="18" charset="0"/>
                  <a:cs typeface="Times New Roman" panose="02020603050405020304" pitchFamily="18" charset="0"/>
                </a:rPr>
                <a:t>MKE-L10, with serigraphy</a:t>
              </a:r>
            </a:p>
            <a:p>
              <a:endParaRPr lang="en-GB" sz="1600" dirty="0">
                <a:latin typeface="Times New Roman" panose="02020603050405020304" pitchFamily="18" charset="0"/>
                <a:cs typeface="Times New Roman" panose="02020603050405020304" pitchFamily="18" charset="0"/>
              </a:endParaRPr>
            </a:p>
            <a:p>
              <a:r>
                <a:rPr lang="en-GB" sz="1600" dirty="0">
                  <a:latin typeface="Times New Roman" panose="02020603050405020304" pitchFamily="18" charset="0"/>
                  <a:cs typeface="Times New Roman" panose="02020603050405020304" pitchFamily="18" charset="0"/>
                </a:rPr>
                <a:t>MKE-L8, no shielding</a:t>
              </a:r>
            </a:p>
          </p:txBody>
        </p:sp>
        <p:sp>
          <p:nvSpPr>
            <p:cNvPr id="492" name="TextBox 491">
              <a:extLst>
                <a:ext uri="{FF2B5EF4-FFF2-40B4-BE49-F238E27FC236}">
                  <a16:creationId xmlns:a16="http://schemas.microsoft.com/office/drawing/2014/main" id="{A175BFF1-875F-42DC-3415-06221152A14A}"/>
                </a:ext>
              </a:extLst>
            </p:cNvPr>
            <p:cNvSpPr txBox="1"/>
            <p:nvPr/>
          </p:nvSpPr>
          <p:spPr>
            <a:xfrm>
              <a:off x="2981357" y="5748268"/>
              <a:ext cx="3054350" cy="369332"/>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Frequency (MHz)</a:t>
              </a:r>
            </a:p>
          </p:txBody>
        </p:sp>
        <p:sp>
          <p:nvSpPr>
            <p:cNvPr id="493" name="TextBox 492">
              <a:extLst>
                <a:ext uri="{FF2B5EF4-FFF2-40B4-BE49-F238E27FC236}">
                  <a16:creationId xmlns:a16="http://schemas.microsoft.com/office/drawing/2014/main" id="{875D64B2-2AC8-9739-46A1-D19E988C74AE}"/>
                </a:ext>
              </a:extLst>
            </p:cNvPr>
            <p:cNvSpPr txBox="1"/>
            <p:nvPr/>
          </p:nvSpPr>
          <p:spPr>
            <a:xfrm rot="16200000">
              <a:off x="-963933" y="2194894"/>
              <a:ext cx="3054350" cy="369332"/>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Re{Z} (</a:t>
              </a:r>
              <a:r>
                <a:rPr lang="el-GR" dirty="0">
                  <a:latin typeface="Times New Roman" panose="02020603050405020304" pitchFamily="18" charset="0"/>
                  <a:cs typeface="Times New Roman" panose="02020603050405020304" pitchFamily="18" charset="0"/>
                </a:rPr>
                <a:t>Ω</a:t>
              </a:r>
              <a:r>
                <a:rPr lang="en-GB" dirty="0">
                  <a:latin typeface="Times New Roman" panose="02020603050405020304" pitchFamily="18" charset="0"/>
                  <a:cs typeface="Times New Roman" panose="02020603050405020304" pitchFamily="18" charset="0"/>
                </a:rPr>
                <a:t>)</a:t>
              </a:r>
            </a:p>
          </p:txBody>
        </p:sp>
        <p:sp>
          <p:nvSpPr>
            <p:cNvPr id="494" name="TextBox 493">
              <a:extLst>
                <a:ext uri="{FF2B5EF4-FFF2-40B4-BE49-F238E27FC236}">
                  <a16:creationId xmlns:a16="http://schemas.microsoft.com/office/drawing/2014/main" id="{8B074970-429D-463F-CD16-FCD3EB302735}"/>
                </a:ext>
              </a:extLst>
            </p:cNvPr>
            <p:cNvSpPr txBox="1"/>
            <p:nvPr/>
          </p:nvSpPr>
          <p:spPr>
            <a:xfrm>
              <a:off x="1938917" y="322691"/>
              <a:ext cx="4071358" cy="369332"/>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MKE kicker longitudinal impedance</a:t>
              </a:r>
            </a:p>
          </p:txBody>
        </p:sp>
        <p:pic>
          <p:nvPicPr>
            <p:cNvPr id="495" name="Picture 494">
              <a:extLst>
                <a:ext uri="{FF2B5EF4-FFF2-40B4-BE49-F238E27FC236}">
                  <a16:creationId xmlns:a16="http://schemas.microsoft.com/office/drawing/2014/main" id="{E16D31A6-172D-E994-442A-8C41D7ED1FAC}"/>
                </a:ext>
              </a:extLst>
            </p:cNvPr>
            <p:cNvPicPr>
              <a:picLocks noChangeAspect="1"/>
            </p:cNvPicPr>
            <p:nvPr/>
          </p:nvPicPr>
          <p:blipFill>
            <a:blip r:embed="rId17"/>
            <a:stretch>
              <a:fillRect/>
            </a:stretch>
          </p:blipFill>
          <p:spPr>
            <a:xfrm>
              <a:off x="3244248" y="4335791"/>
              <a:ext cx="490600" cy="782309"/>
            </a:xfrm>
            <a:prstGeom prst="rect">
              <a:avLst/>
            </a:prstGeom>
          </p:spPr>
        </p:pic>
      </p:grpSp>
      <p:grpSp>
        <p:nvGrpSpPr>
          <p:cNvPr id="509" name="Group 508">
            <a:extLst>
              <a:ext uri="{FF2B5EF4-FFF2-40B4-BE49-F238E27FC236}">
                <a16:creationId xmlns:a16="http://schemas.microsoft.com/office/drawing/2014/main" id="{A88C6837-B41E-BC9E-0B9E-83A55537F4A1}"/>
              </a:ext>
            </a:extLst>
          </p:cNvPr>
          <p:cNvGrpSpPr/>
          <p:nvPr/>
        </p:nvGrpSpPr>
        <p:grpSpPr>
          <a:xfrm>
            <a:off x="22279253" y="28636401"/>
            <a:ext cx="5657572" cy="3180745"/>
            <a:chOff x="22279253" y="28651199"/>
            <a:chExt cx="5928815" cy="3165947"/>
          </a:xfrm>
        </p:grpSpPr>
        <p:grpSp>
          <p:nvGrpSpPr>
            <p:cNvPr id="507" name="Group 506">
              <a:extLst>
                <a:ext uri="{FF2B5EF4-FFF2-40B4-BE49-F238E27FC236}">
                  <a16:creationId xmlns:a16="http://schemas.microsoft.com/office/drawing/2014/main" id="{3C0B847D-30D5-994B-6C18-0A0C7684D70C}"/>
                </a:ext>
              </a:extLst>
            </p:cNvPr>
            <p:cNvGrpSpPr/>
            <p:nvPr/>
          </p:nvGrpSpPr>
          <p:grpSpPr>
            <a:xfrm>
              <a:off x="22279253" y="28651199"/>
              <a:ext cx="5928815" cy="3165947"/>
              <a:chOff x="16341899" y="17902293"/>
              <a:chExt cx="10515599" cy="6524317"/>
            </a:xfrm>
          </p:grpSpPr>
          <p:grpSp>
            <p:nvGrpSpPr>
              <p:cNvPr id="504" name="Group 503">
                <a:extLst>
                  <a:ext uri="{FF2B5EF4-FFF2-40B4-BE49-F238E27FC236}">
                    <a16:creationId xmlns:a16="http://schemas.microsoft.com/office/drawing/2014/main" id="{9DBE6EE8-8129-4480-EF24-1C762D4A9AC1}"/>
                  </a:ext>
                </a:extLst>
              </p:cNvPr>
              <p:cNvGrpSpPr/>
              <p:nvPr/>
            </p:nvGrpSpPr>
            <p:grpSpPr>
              <a:xfrm>
                <a:off x="16341899" y="17902293"/>
                <a:ext cx="10515599" cy="6524317"/>
                <a:chOff x="14950645" y="11999485"/>
                <a:chExt cx="10515599" cy="6524317"/>
              </a:xfrm>
            </p:grpSpPr>
            <p:pic>
              <p:nvPicPr>
                <p:cNvPr id="497" name="Content Placeholder 3" descr="A graph of a number of different colored lines&#10;&#10;AI-generated content may be incorrect.">
                  <a:extLst>
                    <a:ext uri="{FF2B5EF4-FFF2-40B4-BE49-F238E27FC236}">
                      <a16:creationId xmlns:a16="http://schemas.microsoft.com/office/drawing/2014/main" id="{07012D85-07DD-C669-0D21-236E61B92657}"/>
                    </a:ext>
                  </a:extLst>
                </p:cNvPr>
                <p:cNvPicPr>
                  <a:picLocks noChangeAspect="1"/>
                </p:cNvPicPr>
                <p:nvPr/>
              </p:nvPicPr>
              <p:blipFill>
                <a:blip r:embed="rId18"/>
                <a:srcRect t="3210"/>
                <a:stretch/>
              </p:blipFill>
              <p:spPr>
                <a:xfrm>
                  <a:off x="14950645" y="11999485"/>
                  <a:ext cx="10515599" cy="6382977"/>
                </a:xfrm>
                <a:prstGeom prst="rect">
                  <a:avLst/>
                </a:prstGeom>
              </p:spPr>
            </p:pic>
            <p:sp>
              <p:nvSpPr>
                <p:cNvPr id="502" name="TextBox 501">
                  <a:extLst>
                    <a:ext uri="{FF2B5EF4-FFF2-40B4-BE49-F238E27FC236}">
                      <a16:creationId xmlns:a16="http://schemas.microsoft.com/office/drawing/2014/main" id="{A60CADCF-8AED-7E23-6CD7-EBE925BF6AF6}"/>
                    </a:ext>
                  </a:extLst>
                </p:cNvPr>
                <p:cNvSpPr txBox="1"/>
                <p:nvPr/>
              </p:nvSpPr>
              <p:spPr>
                <a:xfrm>
                  <a:off x="19342656" y="17762690"/>
                  <a:ext cx="4219398" cy="761112"/>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Frequency (MHz)</a:t>
                  </a:r>
                </a:p>
              </p:txBody>
            </p:sp>
          </p:grpSp>
          <p:grpSp>
            <p:nvGrpSpPr>
              <p:cNvPr id="506" name="Group 505">
                <a:extLst>
                  <a:ext uri="{FF2B5EF4-FFF2-40B4-BE49-F238E27FC236}">
                    <a16:creationId xmlns:a16="http://schemas.microsoft.com/office/drawing/2014/main" id="{325E5C07-6166-FEBB-5259-38A1699BD33C}"/>
                  </a:ext>
                </a:extLst>
              </p:cNvPr>
              <p:cNvGrpSpPr/>
              <p:nvPr/>
            </p:nvGrpSpPr>
            <p:grpSpPr>
              <a:xfrm>
                <a:off x="22244245" y="18226276"/>
                <a:ext cx="4489326" cy="1879600"/>
                <a:chOff x="20771295" y="12033728"/>
                <a:chExt cx="4489326" cy="1879600"/>
              </a:xfrm>
            </p:grpSpPr>
            <p:sp>
              <p:nvSpPr>
                <p:cNvPr id="498" name="Rectangle 497">
                  <a:extLst>
                    <a:ext uri="{FF2B5EF4-FFF2-40B4-BE49-F238E27FC236}">
                      <a16:creationId xmlns:a16="http://schemas.microsoft.com/office/drawing/2014/main" id="{06D6C322-9C8C-BA8E-74C7-52A04E1C3E78}"/>
                    </a:ext>
                  </a:extLst>
                </p:cNvPr>
                <p:cNvSpPr/>
                <p:nvPr/>
              </p:nvSpPr>
              <p:spPr>
                <a:xfrm>
                  <a:off x="20771295" y="12033728"/>
                  <a:ext cx="4489326" cy="1879600"/>
                </a:xfrm>
                <a:prstGeom prst="rect">
                  <a:avLst/>
                </a:prstGeom>
                <a:solidFill>
                  <a:srgbClr val="FFFF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9" name="Group 498">
                  <a:extLst>
                    <a:ext uri="{FF2B5EF4-FFF2-40B4-BE49-F238E27FC236}">
                      <a16:creationId xmlns:a16="http://schemas.microsoft.com/office/drawing/2014/main" id="{261BF764-F54C-6191-4F1B-D43918E4C30C}"/>
                    </a:ext>
                  </a:extLst>
                </p:cNvPr>
                <p:cNvGrpSpPr/>
                <p:nvPr/>
              </p:nvGrpSpPr>
              <p:grpSpPr>
                <a:xfrm>
                  <a:off x="20939496" y="12101261"/>
                  <a:ext cx="4297336" cy="1704534"/>
                  <a:chOff x="11204502" y="2127349"/>
                  <a:chExt cx="5298924" cy="1704534"/>
                </a:xfrm>
              </p:grpSpPr>
              <p:sp>
                <p:nvSpPr>
                  <p:cNvPr id="500" name="TextBox 499">
                    <a:extLst>
                      <a:ext uri="{FF2B5EF4-FFF2-40B4-BE49-F238E27FC236}">
                        <a16:creationId xmlns:a16="http://schemas.microsoft.com/office/drawing/2014/main" id="{F047E5A6-ED24-F3AE-9FE4-11257CA4E965}"/>
                      </a:ext>
                    </a:extLst>
                  </p:cNvPr>
                  <p:cNvSpPr txBox="1"/>
                  <p:nvPr/>
                </p:nvSpPr>
                <p:spPr>
                  <a:xfrm>
                    <a:off x="11345556" y="2127349"/>
                    <a:ext cx="5157870" cy="1704534"/>
                  </a:xfrm>
                  <a:prstGeom prst="rect">
                    <a:avLst/>
                  </a:prstGeom>
                  <a:solidFill>
                    <a:srgbClr val="FFFFFF"/>
                  </a:solidFill>
                </p:spPr>
                <p:txBody>
                  <a:bodyPr wrap="square" rtlCol="0">
                    <a:spAutoFit/>
                  </a:bodyPr>
                  <a:lstStyle/>
                  <a:p>
                    <a:r>
                      <a:rPr lang="en-GB" sz="1200" dirty="0">
                        <a:latin typeface="Times New Roman" panose="02020603050405020304" pitchFamily="18" charset="0"/>
                        <a:cs typeface="Times New Roman" panose="02020603050405020304" pitchFamily="18" charset="0"/>
                      </a:rPr>
                      <a:t>Screen conductors &amp; RF Damper</a:t>
                    </a:r>
                  </a:p>
                  <a:p>
                    <a:r>
                      <a:rPr lang="en-GB" sz="1200" dirty="0">
                        <a:latin typeface="Times New Roman" panose="02020603050405020304" pitchFamily="18" charset="0"/>
                        <a:cs typeface="Times New Roman" panose="02020603050405020304" pitchFamily="18" charset="0"/>
                      </a:rPr>
                      <a:t>No Screen conductors</a:t>
                    </a:r>
                  </a:p>
                  <a:p>
                    <a:r>
                      <a:rPr lang="en-GB" sz="1200" dirty="0">
                        <a:latin typeface="Times New Roman" panose="02020603050405020304" pitchFamily="18" charset="0"/>
                        <a:cs typeface="Times New Roman" panose="02020603050405020304" pitchFamily="18" charset="0"/>
                      </a:rPr>
                      <a:t>No RF Damper</a:t>
                    </a:r>
                  </a:p>
                  <a:p>
                    <a:r>
                      <a:rPr lang="en-GB" sz="1200" dirty="0">
                        <a:latin typeface="Times New Roman" panose="02020603050405020304" pitchFamily="18" charset="0"/>
                        <a:cs typeface="Times New Roman" panose="02020603050405020304" pitchFamily="18" charset="0"/>
                      </a:rPr>
                      <a:t>No Screen con., No RF Damper</a:t>
                    </a:r>
                  </a:p>
                </p:txBody>
              </p:sp>
              <p:pic>
                <p:nvPicPr>
                  <p:cNvPr id="501" name="Picture 500">
                    <a:extLst>
                      <a:ext uri="{FF2B5EF4-FFF2-40B4-BE49-F238E27FC236}">
                        <a16:creationId xmlns:a16="http://schemas.microsoft.com/office/drawing/2014/main" id="{B6A85333-310C-CC55-8188-B1327E3B183D}"/>
                      </a:ext>
                    </a:extLst>
                  </p:cNvPr>
                  <p:cNvPicPr>
                    <a:picLocks noChangeAspect="1"/>
                  </p:cNvPicPr>
                  <p:nvPr/>
                </p:nvPicPr>
                <p:blipFill>
                  <a:blip r:embed="rId19"/>
                  <a:stretch>
                    <a:fillRect/>
                  </a:stretch>
                </p:blipFill>
                <p:spPr>
                  <a:xfrm>
                    <a:off x="11204502" y="2372549"/>
                    <a:ext cx="121455" cy="1136480"/>
                  </a:xfrm>
                  <a:prstGeom prst="rect">
                    <a:avLst/>
                  </a:prstGeom>
                </p:spPr>
              </p:pic>
            </p:grpSp>
          </p:grpSp>
        </p:grpSp>
        <p:sp>
          <p:nvSpPr>
            <p:cNvPr id="508" name="TextBox 507">
              <a:extLst>
                <a:ext uri="{FF2B5EF4-FFF2-40B4-BE49-F238E27FC236}">
                  <a16:creationId xmlns:a16="http://schemas.microsoft.com/office/drawing/2014/main" id="{4FDA042C-DC70-3A8B-A302-DD6D8DBDD7C7}"/>
                </a:ext>
              </a:extLst>
            </p:cNvPr>
            <p:cNvSpPr txBox="1"/>
            <p:nvPr/>
          </p:nvSpPr>
          <p:spPr>
            <a:xfrm rot="16200000">
              <a:off x="21733812" y="29844760"/>
              <a:ext cx="1708697" cy="369332"/>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Re{Z} (</a:t>
              </a:r>
              <a:r>
                <a:rPr lang="el-GR" dirty="0">
                  <a:latin typeface="Times New Roman" panose="02020603050405020304" pitchFamily="18" charset="0"/>
                  <a:cs typeface="Times New Roman" panose="02020603050405020304" pitchFamily="18" charset="0"/>
                </a:rPr>
                <a:t>Ω</a:t>
              </a:r>
              <a:r>
                <a:rPr lang="en-GB" dirty="0">
                  <a:latin typeface="Times New Roman" panose="02020603050405020304" pitchFamily="18" charset="0"/>
                  <a:cs typeface="Times New Roman" panose="02020603050405020304" pitchFamily="18" charset="0"/>
                </a:rPr>
                <a:t>)</a:t>
              </a:r>
            </a:p>
          </p:txBody>
        </p:sp>
      </p:grpSp>
      <p:grpSp>
        <p:nvGrpSpPr>
          <p:cNvPr id="525" name="Group 524">
            <a:extLst>
              <a:ext uri="{FF2B5EF4-FFF2-40B4-BE49-F238E27FC236}">
                <a16:creationId xmlns:a16="http://schemas.microsoft.com/office/drawing/2014/main" id="{B78F53A9-A49E-56DB-F502-482C81CAB19B}"/>
              </a:ext>
            </a:extLst>
          </p:cNvPr>
          <p:cNvGrpSpPr/>
          <p:nvPr/>
        </p:nvGrpSpPr>
        <p:grpSpPr>
          <a:xfrm>
            <a:off x="21717000" y="24431407"/>
            <a:ext cx="7749436" cy="4181499"/>
            <a:chOff x="1440373" y="1323249"/>
            <a:chExt cx="10020105" cy="5520260"/>
          </a:xfrm>
        </p:grpSpPr>
        <p:pic>
          <p:nvPicPr>
            <p:cNvPr id="510" name="Content Placeholder 4">
              <a:extLst>
                <a:ext uri="{FF2B5EF4-FFF2-40B4-BE49-F238E27FC236}">
                  <a16:creationId xmlns:a16="http://schemas.microsoft.com/office/drawing/2014/main" id="{DDE7D5F2-66BC-24B0-DB12-73738D4BE286}"/>
                </a:ext>
              </a:extLst>
            </p:cNvPr>
            <p:cNvPicPr>
              <a:picLocks noChangeAspect="1"/>
            </p:cNvPicPr>
            <p:nvPr/>
          </p:nvPicPr>
          <p:blipFill>
            <a:blip r:embed="rId20"/>
            <a:stretch>
              <a:fillRect/>
            </a:stretch>
          </p:blipFill>
          <p:spPr>
            <a:xfrm>
              <a:off x="1440373" y="1825625"/>
              <a:ext cx="9311254" cy="4351338"/>
            </a:xfrm>
            <a:prstGeom prst="rect">
              <a:avLst/>
            </a:prstGeom>
          </p:spPr>
        </p:pic>
        <p:sp>
          <p:nvSpPr>
            <p:cNvPr id="511" name="TextBox 510">
              <a:extLst>
                <a:ext uri="{FF2B5EF4-FFF2-40B4-BE49-F238E27FC236}">
                  <a16:creationId xmlns:a16="http://schemas.microsoft.com/office/drawing/2014/main" id="{D05E8733-740F-6F1A-260C-C01D7A97B3EF}"/>
                </a:ext>
              </a:extLst>
            </p:cNvPr>
            <p:cNvSpPr txBox="1"/>
            <p:nvPr/>
          </p:nvSpPr>
          <p:spPr>
            <a:xfrm>
              <a:off x="2208762" y="6176963"/>
              <a:ext cx="2648161" cy="369332"/>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Transition with RF fingers</a:t>
              </a:r>
            </a:p>
          </p:txBody>
        </p:sp>
        <p:cxnSp>
          <p:nvCxnSpPr>
            <p:cNvPr id="512" name="Straight Arrow Connector 511">
              <a:extLst>
                <a:ext uri="{FF2B5EF4-FFF2-40B4-BE49-F238E27FC236}">
                  <a16:creationId xmlns:a16="http://schemas.microsoft.com/office/drawing/2014/main" id="{BA433076-796F-FBAF-9B41-65C2CB85323B}"/>
                </a:ext>
              </a:extLst>
            </p:cNvPr>
            <p:cNvCxnSpPr>
              <a:cxnSpLocks/>
            </p:cNvCxnSpPr>
            <p:nvPr/>
          </p:nvCxnSpPr>
          <p:spPr>
            <a:xfrm flipV="1">
              <a:off x="3752850" y="4552950"/>
              <a:ext cx="438150" cy="1676400"/>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sp>
          <p:nvSpPr>
            <p:cNvPr id="513" name="TextBox 512">
              <a:extLst>
                <a:ext uri="{FF2B5EF4-FFF2-40B4-BE49-F238E27FC236}">
                  <a16:creationId xmlns:a16="http://schemas.microsoft.com/office/drawing/2014/main" id="{CD77F280-C5B3-9576-C805-34A95514AFA2}"/>
                </a:ext>
              </a:extLst>
            </p:cNvPr>
            <p:cNvSpPr txBox="1"/>
            <p:nvPr/>
          </p:nvSpPr>
          <p:spPr>
            <a:xfrm>
              <a:off x="5585831" y="6355931"/>
              <a:ext cx="2566974" cy="487578"/>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C</a:t>
              </a:r>
              <a:r>
                <a:rPr lang="en-GB" dirty="0" err="1">
                  <a:solidFill>
                    <a:srgbClr val="C00000"/>
                  </a:solidFill>
                  <a:latin typeface="Times New Roman" panose="02020603050405020304" pitchFamily="18" charset="0"/>
                  <a:cs typeface="Times New Roman" panose="02020603050405020304" pitchFamily="18" charset="0"/>
                </a:rPr>
                <a:t>eramic</a:t>
              </a:r>
              <a:r>
                <a:rPr lang="en-GB" dirty="0">
                  <a:solidFill>
                    <a:srgbClr val="C00000"/>
                  </a:solidFill>
                  <a:latin typeface="Times New Roman" panose="02020603050405020304" pitchFamily="18" charset="0"/>
                  <a:cs typeface="Times New Roman" panose="02020603050405020304" pitchFamily="18" charset="0"/>
                </a:rPr>
                <a:t> chamber</a:t>
              </a:r>
            </a:p>
          </p:txBody>
        </p:sp>
        <p:cxnSp>
          <p:nvCxnSpPr>
            <p:cNvPr id="514" name="Straight Arrow Connector 513">
              <a:extLst>
                <a:ext uri="{FF2B5EF4-FFF2-40B4-BE49-F238E27FC236}">
                  <a16:creationId xmlns:a16="http://schemas.microsoft.com/office/drawing/2014/main" id="{A369A87A-1122-23DA-CA72-89BC8835A245}"/>
                </a:ext>
              </a:extLst>
            </p:cNvPr>
            <p:cNvCxnSpPr>
              <a:cxnSpLocks/>
            </p:cNvCxnSpPr>
            <p:nvPr/>
          </p:nvCxnSpPr>
          <p:spPr>
            <a:xfrm flipH="1" flipV="1">
              <a:off x="5285747" y="4552950"/>
              <a:ext cx="1026153" cy="180867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15" name="TextBox 514">
              <a:extLst>
                <a:ext uri="{FF2B5EF4-FFF2-40B4-BE49-F238E27FC236}">
                  <a16:creationId xmlns:a16="http://schemas.microsoft.com/office/drawing/2014/main" id="{B630CCC2-E65D-2188-5892-B6765D44625E}"/>
                </a:ext>
              </a:extLst>
            </p:cNvPr>
            <p:cNvSpPr txBox="1"/>
            <p:nvPr/>
          </p:nvSpPr>
          <p:spPr>
            <a:xfrm>
              <a:off x="8021323" y="6311901"/>
              <a:ext cx="2827360" cy="487578"/>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Screen conductors</a:t>
              </a:r>
              <a:endParaRPr lang="en-GB" dirty="0">
                <a:solidFill>
                  <a:srgbClr val="C00000"/>
                </a:solidFill>
                <a:latin typeface="Times New Roman" panose="02020603050405020304" pitchFamily="18" charset="0"/>
                <a:cs typeface="Times New Roman" panose="02020603050405020304" pitchFamily="18" charset="0"/>
              </a:endParaRPr>
            </a:p>
          </p:txBody>
        </p:sp>
        <p:cxnSp>
          <p:nvCxnSpPr>
            <p:cNvPr id="516" name="Straight Arrow Connector 515">
              <a:extLst>
                <a:ext uri="{FF2B5EF4-FFF2-40B4-BE49-F238E27FC236}">
                  <a16:creationId xmlns:a16="http://schemas.microsoft.com/office/drawing/2014/main" id="{4FB38034-6AB7-D397-D2DE-00A26D8EB73F}"/>
                </a:ext>
              </a:extLst>
            </p:cNvPr>
            <p:cNvCxnSpPr>
              <a:cxnSpLocks/>
            </p:cNvCxnSpPr>
            <p:nvPr/>
          </p:nvCxnSpPr>
          <p:spPr>
            <a:xfrm flipH="1" flipV="1">
              <a:off x="6746247" y="4076700"/>
              <a:ext cx="1362703" cy="228492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17" name="TextBox 516">
              <a:extLst>
                <a:ext uri="{FF2B5EF4-FFF2-40B4-BE49-F238E27FC236}">
                  <a16:creationId xmlns:a16="http://schemas.microsoft.com/office/drawing/2014/main" id="{EE46EC61-D309-1870-4FA8-AEE48612D6D3}"/>
                </a:ext>
              </a:extLst>
            </p:cNvPr>
            <p:cNvSpPr txBox="1"/>
            <p:nvPr/>
          </p:nvSpPr>
          <p:spPr>
            <a:xfrm>
              <a:off x="6869318" y="1323249"/>
              <a:ext cx="2164077" cy="369331"/>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RF Damper</a:t>
              </a:r>
              <a:endParaRPr lang="en-GB" dirty="0">
                <a:solidFill>
                  <a:srgbClr val="C00000"/>
                </a:solidFill>
                <a:latin typeface="Times New Roman" panose="02020603050405020304" pitchFamily="18" charset="0"/>
                <a:cs typeface="Times New Roman" panose="02020603050405020304" pitchFamily="18" charset="0"/>
              </a:endParaRPr>
            </a:p>
          </p:txBody>
        </p:sp>
        <p:cxnSp>
          <p:nvCxnSpPr>
            <p:cNvPr id="518" name="Straight Arrow Connector 517">
              <a:extLst>
                <a:ext uri="{FF2B5EF4-FFF2-40B4-BE49-F238E27FC236}">
                  <a16:creationId xmlns:a16="http://schemas.microsoft.com/office/drawing/2014/main" id="{3D731352-6EA8-E4CD-15A9-F53A14CBCB20}"/>
                </a:ext>
              </a:extLst>
            </p:cNvPr>
            <p:cNvCxnSpPr>
              <a:cxnSpLocks/>
            </p:cNvCxnSpPr>
            <p:nvPr/>
          </p:nvCxnSpPr>
          <p:spPr>
            <a:xfrm flipH="1">
              <a:off x="7026911" y="1690688"/>
              <a:ext cx="400687" cy="86836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19" name="TextBox 518">
              <a:extLst>
                <a:ext uri="{FF2B5EF4-FFF2-40B4-BE49-F238E27FC236}">
                  <a16:creationId xmlns:a16="http://schemas.microsoft.com/office/drawing/2014/main" id="{CEB4E341-0A98-2CF4-5449-2DF7F9CC5A2F}"/>
                </a:ext>
              </a:extLst>
            </p:cNvPr>
            <p:cNvSpPr txBox="1"/>
            <p:nvPr/>
          </p:nvSpPr>
          <p:spPr>
            <a:xfrm>
              <a:off x="8971053" y="4438200"/>
              <a:ext cx="2164077" cy="369331"/>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Ferrites</a:t>
              </a:r>
              <a:endParaRPr lang="en-GB" dirty="0">
                <a:solidFill>
                  <a:srgbClr val="C00000"/>
                </a:solidFill>
                <a:latin typeface="Times New Roman" panose="02020603050405020304" pitchFamily="18" charset="0"/>
                <a:cs typeface="Times New Roman" panose="02020603050405020304" pitchFamily="18" charset="0"/>
              </a:endParaRPr>
            </a:p>
          </p:txBody>
        </p:sp>
        <p:cxnSp>
          <p:nvCxnSpPr>
            <p:cNvPr id="520" name="Straight Arrow Connector 519">
              <a:extLst>
                <a:ext uri="{FF2B5EF4-FFF2-40B4-BE49-F238E27FC236}">
                  <a16:creationId xmlns:a16="http://schemas.microsoft.com/office/drawing/2014/main" id="{83299A54-15EA-38DD-D0D6-DD0DCDD8BB77}"/>
                </a:ext>
              </a:extLst>
            </p:cNvPr>
            <p:cNvCxnSpPr>
              <a:cxnSpLocks/>
            </p:cNvCxnSpPr>
            <p:nvPr/>
          </p:nvCxnSpPr>
          <p:spPr>
            <a:xfrm flipH="1" flipV="1">
              <a:off x="8804813" y="4963003"/>
              <a:ext cx="634466" cy="663097"/>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21" name="TextBox 520">
              <a:extLst>
                <a:ext uri="{FF2B5EF4-FFF2-40B4-BE49-F238E27FC236}">
                  <a16:creationId xmlns:a16="http://schemas.microsoft.com/office/drawing/2014/main" id="{8B3DA430-047C-67EB-6676-D1C77F91F6DF}"/>
                </a:ext>
              </a:extLst>
            </p:cNvPr>
            <p:cNvSpPr txBox="1"/>
            <p:nvPr/>
          </p:nvSpPr>
          <p:spPr>
            <a:xfrm>
              <a:off x="9296400" y="5561653"/>
              <a:ext cx="2164078" cy="369332"/>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HV plate</a:t>
              </a:r>
              <a:endParaRPr lang="en-GB" dirty="0">
                <a:solidFill>
                  <a:srgbClr val="C00000"/>
                </a:solidFill>
                <a:latin typeface="Times New Roman" panose="020206030504050203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07FB6281-1F76-DADA-9260-0DE18B2FF9F3}"/>
                </a:ext>
              </a:extLst>
            </p:cNvPr>
            <p:cNvSpPr txBox="1"/>
            <p:nvPr/>
          </p:nvSpPr>
          <p:spPr>
            <a:xfrm>
              <a:off x="2524761" y="2260084"/>
              <a:ext cx="2164078" cy="369332"/>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Vacuum tank</a:t>
              </a:r>
              <a:endParaRPr lang="en-GB" dirty="0">
                <a:solidFill>
                  <a:srgbClr val="C00000"/>
                </a:solidFill>
                <a:latin typeface="Times New Roman" panose="02020603050405020304" pitchFamily="18" charset="0"/>
                <a:cs typeface="Times New Roman" panose="02020603050405020304" pitchFamily="18" charset="0"/>
              </a:endParaRPr>
            </a:p>
          </p:txBody>
        </p:sp>
        <p:sp>
          <p:nvSpPr>
            <p:cNvPr id="523" name="TextBox 522">
              <a:extLst>
                <a:ext uri="{FF2B5EF4-FFF2-40B4-BE49-F238E27FC236}">
                  <a16:creationId xmlns:a16="http://schemas.microsoft.com/office/drawing/2014/main" id="{31A2BCF7-A168-CA00-5214-DBA505D693B5}"/>
                </a:ext>
              </a:extLst>
            </p:cNvPr>
            <p:cNvSpPr txBox="1"/>
            <p:nvPr/>
          </p:nvSpPr>
          <p:spPr>
            <a:xfrm>
              <a:off x="8971053" y="1332392"/>
              <a:ext cx="2164077" cy="369331"/>
            </a:xfrm>
            <a:prstGeom prst="rect">
              <a:avLst/>
            </a:prstGeom>
            <a:noFill/>
          </p:spPr>
          <p:txBody>
            <a:bodyPr wrap="square" rtlCol="0">
              <a:spAutoFit/>
            </a:bodyPr>
            <a:lstStyle/>
            <a:p>
              <a:r>
                <a:rPr lang="en-US" dirty="0">
                  <a:solidFill>
                    <a:srgbClr val="C00000"/>
                  </a:solidFill>
                  <a:latin typeface="Times New Roman" panose="02020603050405020304" pitchFamily="18" charset="0"/>
                  <a:cs typeface="Times New Roman" panose="02020603050405020304" pitchFamily="18" charset="0"/>
                </a:rPr>
                <a:t>Ground plate</a:t>
              </a:r>
              <a:endParaRPr lang="en-GB" dirty="0">
                <a:solidFill>
                  <a:srgbClr val="C00000"/>
                </a:solidFill>
                <a:latin typeface="Times New Roman" panose="02020603050405020304" pitchFamily="18" charset="0"/>
                <a:cs typeface="Times New Roman" panose="02020603050405020304" pitchFamily="18" charset="0"/>
              </a:endParaRPr>
            </a:p>
          </p:txBody>
        </p:sp>
        <p:cxnSp>
          <p:nvCxnSpPr>
            <p:cNvPr id="524" name="Straight Arrow Connector 523">
              <a:extLst>
                <a:ext uri="{FF2B5EF4-FFF2-40B4-BE49-F238E27FC236}">
                  <a16:creationId xmlns:a16="http://schemas.microsoft.com/office/drawing/2014/main" id="{9C4D7448-17DE-FD08-AA2A-7B28BA30075C}"/>
                </a:ext>
              </a:extLst>
            </p:cNvPr>
            <p:cNvCxnSpPr>
              <a:cxnSpLocks/>
            </p:cNvCxnSpPr>
            <p:nvPr/>
          </p:nvCxnSpPr>
          <p:spPr>
            <a:xfrm flipH="1">
              <a:off x="9296400" y="1740417"/>
              <a:ext cx="285758" cy="55114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541" name="Group 540">
            <a:extLst>
              <a:ext uri="{FF2B5EF4-FFF2-40B4-BE49-F238E27FC236}">
                <a16:creationId xmlns:a16="http://schemas.microsoft.com/office/drawing/2014/main" id="{0FDFDE0C-5F45-9F02-FEF9-5ECAECCD84C2}"/>
              </a:ext>
            </a:extLst>
          </p:cNvPr>
          <p:cNvGrpSpPr/>
          <p:nvPr/>
        </p:nvGrpSpPr>
        <p:grpSpPr>
          <a:xfrm>
            <a:off x="20772694" y="19730484"/>
            <a:ext cx="8346358" cy="3432747"/>
            <a:chOff x="320480" y="1237844"/>
            <a:chExt cx="10990195" cy="5136104"/>
          </a:xfrm>
        </p:grpSpPr>
        <p:pic>
          <p:nvPicPr>
            <p:cNvPr id="526" name="Content Placeholder 4">
              <a:extLst>
                <a:ext uri="{FF2B5EF4-FFF2-40B4-BE49-F238E27FC236}">
                  <a16:creationId xmlns:a16="http://schemas.microsoft.com/office/drawing/2014/main" id="{FD47AE1F-2D34-614B-EBD8-F68AEFD726FE}"/>
                </a:ext>
              </a:extLst>
            </p:cNvPr>
            <p:cNvPicPr>
              <a:picLocks noChangeAspect="1"/>
            </p:cNvPicPr>
            <p:nvPr/>
          </p:nvPicPr>
          <p:blipFill>
            <a:blip r:embed="rId21"/>
            <a:srcRect t="1386" b="2444"/>
            <a:stretch/>
          </p:blipFill>
          <p:spPr>
            <a:xfrm>
              <a:off x="1491152" y="1904999"/>
              <a:ext cx="9209695" cy="4184651"/>
            </a:xfrm>
            <a:prstGeom prst="rect">
              <a:avLst/>
            </a:prstGeom>
          </p:spPr>
        </p:pic>
        <p:sp>
          <p:nvSpPr>
            <p:cNvPr id="527" name="TextBox 526">
              <a:extLst>
                <a:ext uri="{FF2B5EF4-FFF2-40B4-BE49-F238E27FC236}">
                  <a16:creationId xmlns:a16="http://schemas.microsoft.com/office/drawing/2014/main" id="{5B40B34A-425F-4606-C0CC-F2C537ABFED1}"/>
                </a:ext>
              </a:extLst>
            </p:cNvPr>
            <p:cNvSpPr txBox="1"/>
            <p:nvPr/>
          </p:nvSpPr>
          <p:spPr>
            <a:xfrm>
              <a:off x="5305751" y="1240492"/>
              <a:ext cx="2760371" cy="369332"/>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Transitions with RF fingers</a:t>
              </a:r>
            </a:p>
          </p:txBody>
        </p:sp>
        <p:cxnSp>
          <p:nvCxnSpPr>
            <p:cNvPr id="528" name="Straight Arrow Connector 527">
              <a:extLst>
                <a:ext uri="{FF2B5EF4-FFF2-40B4-BE49-F238E27FC236}">
                  <a16:creationId xmlns:a16="http://schemas.microsoft.com/office/drawing/2014/main" id="{DCC05F0E-14E7-C484-4768-AABA35985835}"/>
                </a:ext>
              </a:extLst>
            </p:cNvPr>
            <p:cNvCxnSpPr>
              <a:cxnSpLocks/>
            </p:cNvCxnSpPr>
            <p:nvPr/>
          </p:nvCxnSpPr>
          <p:spPr>
            <a:xfrm>
              <a:off x="2828118" y="1742831"/>
              <a:ext cx="987080" cy="1730619"/>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29" name="TextBox 528">
              <a:extLst>
                <a:ext uri="{FF2B5EF4-FFF2-40B4-BE49-F238E27FC236}">
                  <a16:creationId xmlns:a16="http://schemas.microsoft.com/office/drawing/2014/main" id="{3AD419D6-6D73-479E-FDC4-0089537E48B3}"/>
                </a:ext>
              </a:extLst>
            </p:cNvPr>
            <p:cNvSpPr txBox="1"/>
            <p:nvPr/>
          </p:nvSpPr>
          <p:spPr>
            <a:xfrm>
              <a:off x="2232596" y="1240492"/>
              <a:ext cx="1819729" cy="369331"/>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Ceramic chamber</a:t>
              </a:r>
            </a:p>
          </p:txBody>
        </p:sp>
        <p:sp>
          <p:nvSpPr>
            <p:cNvPr id="530" name="TextBox 529">
              <a:extLst>
                <a:ext uri="{FF2B5EF4-FFF2-40B4-BE49-F238E27FC236}">
                  <a16:creationId xmlns:a16="http://schemas.microsoft.com/office/drawing/2014/main" id="{6332F305-3921-6141-63B6-7B025408584D}"/>
                </a:ext>
              </a:extLst>
            </p:cNvPr>
            <p:cNvSpPr txBox="1"/>
            <p:nvPr/>
          </p:nvSpPr>
          <p:spPr>
            <a:xfrm rot="505219">
              <a:off x="4564666" y="6004616"/>
              <a:ext cx="1729961"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Magnet modules</a:t>
              </a:r>
            </a:p>
          </p:txBody>
        </p:sp>
        <p:sp>
          <p:nvSpPr>
            <p:cNvPr id="531" name="Left Brace 530">
              <a:extLst>
                <a:ext uri="{FF2B5EF4-FFF2-40B4-BE49-F238E27FC236}">
                  <a16:creationId xmlns:a16="http://schemas.microsoft.com/office/drawing/2014/main" id="{83046E7E-CB26-791A-20C5-73FA98AFDF1D}"/>
                </a:ext>
              </a:extLst>
            </p:cNvPr>
            <p:cNvSpPr/>
            <p:nvPr/>
          </p:nvSpPr>
          <p:spPr>
            <a:xfrm rot="16733474">
              <a:off x="5169492" y="1959358"/>
              <a:ext cx="171985" cy="7870422"/>
            </a:xfrm>
            <a:prstGeom prst="leftBrace">
              <a:avLst>
                <a:gd name="adj1" fmla="val 8333"/>
                <a:gd name="adj2" fmla="val 50319"/>
              </a:avLst>
            </a:prstGeom>
            <a:ln>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32" name="Rectangle 531">
              <a:extLst>
                <a:ext uri="{FF2B5EF4-FFF2-40B4-BE49-F238E27FC236}">
                  <a16:creationId xmlns:a16="http://schemas.microsoft.com/office/drawing/2014/main" id="{4596FEEB-6E69-E28D-3A59-48900E1F7950}"/>
                </a:ext>
              </a:extLst>
            </p:cNvPr>
            <p:cNvSpPr/>
            <p:nvPr/>
          </p:nvSpPr>
          <p:spPr>
            <a:xfrm>
              <a:off x="3914525" y="3396988"/>
              <a:ext cx="1218730" cy="686062"/>
            </a:xfrm>
            <a:prstGeom prst="rect">
              <a:avLst/>
            </a:prstGeom>
            <a:noFill/>
            <a:ln>
              <a:solidFill>
                <a:srgbClr val="303AC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3" name="Straight Arrow Connector 532">
              <a:extLst>
                <a:ext uri="{FF2B5EF4-FFF2-40B4-BE49-F238E27FC236}">
                  <a16:creationId xmlns:a16="http://schemas.microsoft.com/office/drawing/2014/main" id="{4122945A-0A7C-6AE6-97ED-8034DAEB2AB6}"/>
                </a:ext>
              </a:extLst>
            </p:cNvPr>
            <p:cNvCxnSpPr>
              <a:cxnSpLocks/>
            </p:cNvCxnSpPr>
            <p:nvPr/>
          </p:nvCxnSpPr>
          <p:spPr>
            <a:xfrm>
              <a:off x="6394450" y="1873250"/>
              <a:ext cx="2470150" cy="2529330"/>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sp>
          <p:nvSpPr>
            <p:cNvPr id="534" name="TextBox 533">
              <a:extLst>
                <a:ext uri="{FF2B5EF4-FFF2-40B4-BE49-F238E27FC236}">
                  <a16:creationId xmlns:a16="http://schemas.microsoft.com/office/drawing/2014/main" id="{716C49F9-4C4E-0FBA-6B1E-5391EE86065E}"/>
                </a:ext>
              </a:extLst>
            </p:cNvPr>
            <p:cNvSpPr txBox="1"/>
            <p:nvPr/>
          </p:nvSpPr>
          <p:spPr>
            <a:xfrm>
              <a:off x="9478122" y="5857415"/>
              <a:ext cx="1832553" cy="369332"/>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Conical transition</a:t>
              </a:r>
            </a:p>
          </p:txBody>
        </p:sp>
        <p:cxnSp>
          <p:nvCxnSpPr>
            <p:cNvPr id="535" name="Straight Arrow Connector 534">
              <a:extLst>
                <a:ext uri="{FF2B5EF4-FFF2-40B4-BE49-F238E27FC236}">
                  <a16:creationId xmlns:a16="http://schemas.microsoft.com/office/drawing/2014/main" id="{4A4CE80F-6CD2-6360-035E-79C5F0FD2D45}"/>
                </a:ext>
              </a:extLst>
            </p:cNvPr>
            <p:cNvCxnSpPr>
              <a:cxnSpLocks/>
            </p:cNvCxnSpPr>
            <p:nvPr/>
          </p:nvCxnSpPr>
          <p:spPr>
            <a:xfrm flipH="1" flipV="1">
              <a:off x="9156700" y="4836447"/>
              <a:ext cx="867848" cy="1072545"/>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536" name="Straight Arrow Connector 535">
              <a:extLst>
                <a:ext uri="{FF2B5EF4-FFF2-40B4-BE49-F238E27FC236}">
                  <a16:creationId xmlns:a16="http://schemas.microsoft.com/office/drawing/2014/main" id="{614B6BBC-3E1E-FBD7-BA63-EE2A91C6C99F}"/>
                </a:ext>
              </a:extLst>
            </p:cNvPr>
            <p:cNvCxnSpPr>
              <a:cxnSpLocks/>
            </p:cNvCxnSpPr>
            <p:nvPr/>
          </p:nvCxnSpPr>
          <p:spPr>
            <a:xfrm flipH="1">
              <a:off x="4540250" y="1874198"/>
              <a:ext cx="1844765" cy="1740014"/>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537" name="Straight Arrow Connector 536">
              <a:extLst>
                <a:ext uri="{FF2B5EF4-FFF2-40B4-BE49-F238E27FC236}">
                  <a16:creationId xmlns:a16="http://schemas.microsoft.com/office/drawing/2014/main" id="{C2D93D33-E5B6-4C7F-11A6-76BC12DB035C}"/>
                </a:ext>
              </a:extLst>
            </p:cNvPr>
            <p:cNvCxnSpPr>
              <a:cxnSpLocks/>
            </p:cNvCxnSpPr>
            <p:nvPr/>
          </p:nvCxnSpPr>
          <p:spPr>
            <a:xfrm>
              <a:off x="1810577" y="1675558"/>
              <a:ext cx="967247" cy="1611891"/>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38" name="TextBox 537">
              <a:extLst>
                <a:ext uri="{FF2B5EF4-FFF2-40B4-BE49-F238E27FC236}">
                  <a16:creationId xmlns:a16="http://schemas.microsoft.com/office/drawing/2014/main" id="{1FA02D6E-A6DA-954A-0A76-A28357730940}"/>
                </a:ext>
              </a:extLst>
            </p:cNvPr>
            <p:cNvSpPr txBox="1"/>
            <p:nvPr/>
          </p:nvSpPr>
          <p:spPr>
            <a:xfrm>
              <a:off x="320480" y="1237844"/>
              <a:ext cx="1234184"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Serigraphy</a:t>
              </a:r>
            </a:p>
          </p:txBody>
        </p:sp>
        <p:cxnSp>
          <p:nvCxnSpPr>
            <p:cNvPr id="539" name="Straight Arrow Connector 538">
              <a:extLst>
                <a:ext uri="{FF2B5EF4-FFF2-40B4-BE49-F238E27FC236}">
                  <a16:creationId xmlns:a16="http://schemas.microsoft.com/office/drawing/2014/main" id="{74AED588-D98A-0265-B53D-FB9931686AEA}"/>
                </a:ext>
              </a:extLst>
            </p:cNvPr>
            <p:cNvCxnSpPr>
              <a:cxnSpLocks/>
            </p:cNvCxnSpPr>
            <p:nvPr/>
          </p:nvCxnSpPr>
          <p:spPr>
            <a:xfrm flipH="1">
              <a:off x="9490325" y="1712305"/>
              <a:ext cx="112176" cy="211744"/>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40" name="TextBox 539">
              <a:extLst>
                <a:ext uri="{FF2B5EF4-FFF2-40B4-BE49-F238E27FC236}">
                  <a16:creationId xmlns:a16="http://schemas.microsoft.com/office/drawing/2014/main" id="{9AF4B097-B498-332F-BDA5-8881CDD85ADF}"/>
                </a:ext>
              </a:extLst>
            </p:cNvPr>
            <p:cNvSpPr txBox="1"/>
            <p:nvPr/>
          </p:nvSpPr>
          <p:spPr>
            <a:xfrm>
              <a:off x="9360307" y="1277616"/>
              <a:ext cx="1396601"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Vacuum tank</a:t>
              </a:r>
            </a:p>
          </p:txBody>
        </p:sp>
      </p:grpSp>
      <p:grpSp>
        <p:nvGrpSpPr>
          <p:cNvPr id="563" name="Group 562">
            <a:extLst>
              <a:ext uri="{FF2B5EF4-FFF2-40B4-BE49-F238E27FC236}">
                <a16:creationId xmlns:a16="http://schemas.microsoft.com/office/drawing/2014/main" id="{3C117E92-3129-96B0-05E7-99F470BB6B66}"/>
              </a:ext>
            </a:extLst>
          </p:cNvPr>
          <p:cNvGrpSpPr/>
          <p:nvPr/>
        </p:nvGrpSpPr>
        <p:grpSpPr>
          <a:xfrm>
            <a:off x="20984037" y="33207230"/>
            <a:ext cx="7726160" cy="2920482"/>
            <a:chOff x="-687139" y="648741"/>
            <a:chExt cx="12807330" cy="5615815"/>
          </a:xfrm>
        </p:grpSpPr>
        <p:pic>
          <p:nvPicPr>
            <p:cNvPr id="542" name="Content Placeholder 3" descr="A computer generated image of a machine&#10;&#10;AI-generated content may be incorrect.">
              <a:extLst>
                <a:ext uri="{FF2B5EF4-FFF2-40B4-BE49-F238E27FC236}">
                  <a16:creationId xmlns:a16="http://schemas.microsoft.com/office/drawing/2014/main" id="{A6F282F1-F542-604A-E89B-A4E06BA5E2FD}"/>
                </a:ext>
              </a:extLst>
            </p:cNvPr>
            <p:cNvPicPr>
              <a:picLocks noChangeAspect="1"/>
            </p:cNvPicPr>
            <p:nvPr/>
          </p:nvPicPr>
          <p:blipFill>
            <a:blip r:embed="rId22"/>
            <a:srcRect l="-445" t="23301" b="21366"/>
            <a:stretch/>
          </p:blipFill>
          <p:spPr>
            <a:xfrm>
              <a:off x="287867" y="1553633"/>
              <a:ext cx="8372802" cy="3750733"/>
            </a:xfrm>
            <a:prstGeom prst="rect">
              <a:avLst/>
            </a:prstGeom>
          </p:spPr>
        </p:pic>
        <p:pic>
          <p:nvPicPr>
            <p:cNvPr id="543" name="Picture 542" descr="A close up of a machine&#10;&#10;AI-generated content may be incorrect.">
              <a:extLst>
                <a:ext uri="{FF2B5EF4-FFF2-40B4-BE49-F238E27FC236}">
                  <a16:creationId xmlns:a16="http://schemas.microsoft.com/office/drawing/2014/main" id="{4A1972B1-4F36-F525-FAA2-FC9294EF3EDA}"/>
                </a:ext>
              </a:extLst>
            </p:cNvPr>
            <p:cNvPicPr>
              <a:picLocks noChangeAspect="1"/>
            </p:cNvPicPr>
            <p:nvPr/>
          </p:nvPicPr>
          <p:blipFill>
            <a:blip r:embed="rId23"/>
            <a:stretch>
              <a:fillRect/>
            </a:stretch>
          </p:blipFill>
          <p:spPr>
            <a:xfrm>
              <a:off x="8660669" y="1690688"/>
              <a:ext cx="3459522" cy="3362324"/>
            </a:xfrm>
            <a:prstGeom prst="rect">
              <a:avLst/>
            </a:prstGeom>
          </p:spPr>
        </p:pic>
        <p:sp>
          <p:nvSpPr>
            <p:cNvPr id="544" name="TextBox 543">
              <a:extLst>
                <a:ext uri="{FF2B5EF4-FFF2-40B4-BE49-F238E27FC236}">
                  <a16:creationId xmlns:a16="http://schemas.microsoft.com/office/drawing/2014/main" id="{474A31C0-B364-7C25-6267-54312154E203}"/>
                </a:ext>
              </a:extLst>
            </p:cNvPr>
            <p:cNvSpPr txBox="1"/>
            <p:nvPr/>
          </p:nvSpPr>
          <p:spPr>
            <a:xfrm>
              <a:off x="8690235" y="794167"/>
              <a:ext cx="2648162" cy="369333"/>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Transition with RF fingers</a:t>
              </a:r>
            </a:p>
          </p:txBody>
        </p:sp>
        <p:cxnSp>
          <p:nvCxnSpPr>
            <p:cNvPr id="545" name="Straight Arrow Connector 544">
              <a:extLst>
                <a:ext uri="{FF2B5EF4-FFF2-40B4-BE49-F238E27FC236}">
                  <a16:creationId xmlns:a16="http://schemas.microsoft.com/office/drawing/2014/main" id="{6F90FE2E-E8E8-44CB-22BD-A2BA3342C2A8}"/>
                </a:ext>
              </a:extLst>
            </p:cNvPr>
            <p:cNvCxnSpPr>
              <a:cxnSpLocks/>
            </p:cNvCxnSpPr>
            <p:nvPr/>
          </p:nvCxnSpPr>
          <p:spPr>
            <a:xfrm>
              <a:off x="9647452" y="1399987"/>
              <a:ext cx="652248" cy="1863913"/>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sp>
          <p:nvSpPr>
            <p:cNvPr id="546" name="TextBox 545">
              <a:extLst>
                <a:ext uri="{FF2B5EF4-FFF2-40B4-BE49-F238E27FC236}">
                  <a16:creationId xmlns:a16="http://schemas.microsoft.com/office/drawing/2014/main" id="{9B7874E7-780C-3C80-5DF2-76647CDC567E}"/>
                </a:ext>
              </a:extLst>
            </p:cNvPr>
            <p:cNvSpPr txBox="1"/>
            <p:nvPr/>
          </p:nvSpPr>
          <p:spPr>
            <a:xfrm>
              <a:off x="3701669" y="5597497"/>
              <a:ext cx="1877437" cy="369332"/>
            </a:xfrm>
            <a:prstGeom prst="rect">
              <a:avLst/>
            </a:prstGeom>
            <a:noFill/>
          </p:spPr>
          <p:txBody>
            <a:bodyPr wrap="none" rtlCol="0">
              <a:spAutoFit/>
            </a:bodyPr>
            <a:lstStyle/>
            <a:p>
              <a:r>
                <a:rPr lang="en-GB" dirty="0">
                  <a:solidFill>
                    <a:srgbClr val="C00000"/>
                  </a:solidFill>
                  <a:latin typeface="Times New Roman" panose="02020603050405020304" pitchFamily="18" charset="0"/>
                  <a:cs typeface="Times New Roman" panose="02020603050405020304" pitchFamily="18" charset="0"/>
                </a:rPr>
                <a:t>4 magnet modules</a:t>
              </a:r>
            </a:p>
          </p:txBody>
        </p:sp>
        <p:cxnSp>
          <p:nvCxnSpPr>
            <p:cNvPr id="547" name="Straight Arrow Connector 546">
              <a:extLst>
                <a:ext uri="{FF2B5EF4-FFF2-40B4-BE49-F238E27FC236}">
                  <a16:creationId xmlns:a16="http://schemas.microsoft.com/office/drawing/2014/main" id="{3B1ADB1E-10CF-AB7C-9380-FD4EE5B4F018}"/>
                </a:ext>
              </a:extLst>
            </p:cNvPr>
            <p:cNvCxnSpPr>
              <a:cxnSpLocks/>
              <a:stCxn id="548" idx="0"/>
            </p:cNvCxnSpPr>
            <p:nvPr/>
          </p:nvCxnSpPr>
          <p:spPr>
            <a:xfrm flipH="1" flipV="1">
              <a:off x="8312760" y="5018347"/>
              <a:ext cx="395292" cy="87687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48" name="TextBox 547">
              <a:extLst>
                <a:ext uri="{FF2B5EF4-FFF2-40B4-BE49-F238E27FC236}">
                  <a16:creationId xmlns:a16="http://schemas.microsoft.com/office/drawing/2014/main" id="{24CD49D0-EC7C-B45E-749E-511207B4FB0D}"/>
                </a:ext>
              </a:extLst>
            </p:cNvPr>
            <p:cNvSpPr txBox="1"/>
            <p:nvPr/>
          </p:nvSpPr>
          <p:spPr>
            <a:xfrm>
              <a:off x="8009750" y="5895223"/>
              <a:ext cx="1396602" cy="369333"/>
            </a:xfrm>
            <a:prstGeom prst="rect">
              <a:avLst/>
            </a:prstGeom>
            <a:noFill/>
          </p:spPr>
          <p:txBody>
            <a:bodyPr wrap="none" rtlCol="0">
              <a:spAutoFit/>
            </a:bodyPr>
            <a:lstStyle/>
            <a:p>
              <a:r>
                <a:rPr lang="en-GB" dirty="0">
                  <a:solidFill>
                    <a:srgbClr val="C00000"/>
                  </a:solidFill>
                  <a:latin typeface="Times New Roman" panose="02020603050405020304" pitchFamily="18" charset="0"/>
                  <a:cs typeface="Times New Roman" panose="02020603050405020304" pitchFamily="18" charset="0"/>
                </a:rPr>
                <a:t>Vacuum tank</a:t>
              </a:r>
            </a:p>
          </p:txBody>
        </p:sp>
        <p:sp>
          <p:nvSpPr>
            <p:cNvPr id="549" name="Left Brace 548">
              <a:extLst>
                <a:ext uri="{FF2B5EF4-FFF2-40B4-BE49-F238E27FC236}">
                  <a16:creationId xmlns:a16="http://schemas.microsoft.com/office/drawing/2014/main" id="{ED3425F3-6B90-F181-E199-94CA5084DA11}"/>
                </a:ext>
              </a:extLst>
            </p:cNvPr>
            <p:cNvSpPr/>
            <p:nvPr/>
          </p:nvSpPr>
          <p:spPr>
            <a:xfrm rot="16200000">
              <a:off x="4503390" y="1918310"/>
              <a:ext cx="172049" cy="7166069"/>
            </a:xfrm>
            <a:prstGeom prst="leftBrace">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srgbClr val="C00000"/>
                </a:solidFill>
              </a:endParaRPr>
            </a:p>
          </p:txBody>
        </p:sp>
        <p:sp>
          <p:nvSpPr>
            <p:cNvPr id="550" name="TextBox 549">
              <a:extLst>
                <a:ext uri="{FF2B5EF4-FFF2-40B4-BE49-F238E27FC236}">
                  <a16:creationId xmlns:a16="http://schemas.microsoft.com/office/drawing/2014/main" id="{F8627A4E-BA64-E876-E37D-2246ED7A05AF}"/>
                </a:ext>
              </a:extLst>
            </p:cNvPr>
            <p:cNvSpPr txBox="1"/>
            <p:nvPr/>
          </p:nvSpPr>
          <p:spPr>
            <a:xfrm>
              <a:off x="6206554" y="648741"/>
              <a:ext cx="2768526" cy="710191"/>
            </a:xfrm>
            <a:prstGeom prst="rect">
              <a:avLst/>
            </a:prstGeom>
            <a:noFill/>
          </p:spPr>
          <p:txBody>
            <a:bodyPr wrap="square" rtlCol="0">
              <a:spAutoFit/>
            </a:bodyPr>
            <a:lstStyle/>
            <a:p>
              <a:r>
                <a:rPr lang="en-GB" dirty="0">
                  <a:solidFill>
                    <a:srgbClr val="C00000"/>
                  </a:solidFill>
                  <a:latin typeface="Times New Roman" panose="02020603050405020304" pitchFamily="18" charset="0"/>
                  <a:cs typeface="Times New Roman" panose="02020603050405020304" pitchFamily="18" charset="0"/>
                </a:rPr>
                <a:t>Ground plate</a:t>
              </a:r>
            </a:p>
          </p:txBody>
        </p:sp>
        <p:sp>
          <p:nvSpPr>
            <p:cNvPr id="551" name="TextBox 550">
              <a:extLst>
                <a:ext uri="{FF2B5EF4-FFF2-40B4-BE49-F238E27FC236}">
                  <a16:creationId xmlns:a16="http://schemas.microsoft.com/office/drawing/2014/main" id="{62227DBE-55B6-D1CC-A523-BB09D10B610D}"/>
                </a:ext>
              </a:extLst>
            </p:cNvPr>
            <p:cNvSpPr txBox="1"/>
            <p:nvPr/>
          </p:nvSpPr>
          <p:spPr>
            <a:xfrm>
              <a:off x="4424776" y="851421"/>
              <a:ext cx="1035860" cy="369333"/>
            </a:xfrm>
            <a:prstGeom prst="rect">
              <a:avLst/>
            </a:prstGeom>
            <a:noFill/>
          </p:spPr>
          <p:txBody>
            <a:bodyPr wrap="none" rtlCol="0">
              <a:spAutoFit/>
            </a:bodyPr>
            <a:lstStyle/>
            <a:p>
              <a:r>
                <a:rPr lang="en-GB" dirty="0">
                  <a:solidFill>
                    <a:srgbClr val="C00000"/>
                  </a:solidFill>
                  <a:latin typeface="Times New Roman" panose="02020603050405020304" pitchFamily="18" charset="0"/>
                  <a:cs typeface="Times New Roman" panose="02020603050405020304" pitchFamily="18" charset="0"/>
                </a:rPr>
                <a:t>HV plate</a:t>
              </a:r>
            </a:p>
          </p:txBody>
        </p:sp>
        <p:cxnSp>
          <p:nvCxnSpPr>
            <p:cNvPr id="552" name="Straight Arrow Connector 551">
              <a:extLst>
                <a:ext uri="{FF2B5EF4-FFF2-40B4-BE49-F238E27FC236}">
                  <a16:creationId xmlns:a16="http://schemas.microsoft.com/office/drawing/2014/main" id="{423645F1-789B-ED14-E738-15F6334F2174}"/>
                </a:ext>
              </a:extLst>
            </p:cNvPr>
            <p:cNvCxnSpPr>
              <a:cxnSpLocks/>
            </p:cNvCxnSpPr>
            <p:nvPr/>
          </p:nvCxnSpPr>
          <p:spPr>
            <a:xfrm>
              <a:off x="5569342" y="1462115"/>
              <a:ext cx="602862" cy="45589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53" name="Straight Arrow Connector 552">
              <a:extLst>
                <a:ext uri="{FF2B5EF4-FFF2-40B4-BE49-F238E27FC236}">
                  <a16:creationId xmlns:a16="http://schemas.microsoft.com/office/drawing/2014/main" id="{BBF9FD57-4888-1AEE-5819-96247DB57B8E}"/>
                </a:ext>
              </a:extLst>
            </p:cNvPr>
            <p:cNvCxnSpPr>
              <a:cxnSpLocks/>
            </p:cNvCxnSpPr>
            <p:nvPr/>
          </p:nvCxnSpPr>
          <p:spPr>
            <a:xfrm flipH="1">
              <a:off x="6411968" y="1277762"/>
              <a:ext cx="594726" cy="54871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54" name="Straight Arrow Connector 553">
              <a:extLst>
                <a:ext uri="{FF2B5EF4-FFF2-40B4-BE49-F238E27FC236}">
                  <a16:creationId xmlns:a16="http://schemas.microsoft.com/office/drawing/2014/main" id="{ED180C69-4E2D-D800-7C33-DC0EE290405B}"/>
                </a:ext>
              </a:extLst>
            </p:cNvPr>
            <p:cNvCxnSpPr>
              <a:cxnSpLocks/>
            </p:cNvCxnSpPr>
            <p:nvPr/>
          </p:nvCxnSpPr>
          <p:spPr>
            <a:xfrm>
              <a:off x="3504975" y="1535349"/>
              <a:ext cx="177177" cy="1334851"/>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55" name="TextBox 554">
              <a:extLst>
                <a:ext uri="{FF2B5EF4-FFF2-40B4-BE49-F238E27FC236}">
                  <a16:creationId xmlns:a16="http://schemas.microsoft.com/office/drawing/2014/main" id="{DCCE4173-7479-16BC-FF18-D017F2717D14}"/>
                </a:ext>
              </a:extLst>
            </p:cNvPr>
            <p:cNvSpPr txBox="1"/>
            <p:nvPr/>
          </p:nvSpPr>
          <p:spPr>
            <a:xfrm>
              <a:off x="2865833" y="900263"/>
              <a:ext cx="889987" cy="369333"/>
            </a:xfrm>
            <a:prstGeom prst="rect">
              <a:avLst/>
            </a:prstGeom>
            <a:noFill/>
          </p:spPr>
          <p:txBody>
            <a:bodyPr wrap="none" rtlCol="0">
              <a:spAutoFit/>
            </a:bodyPr>
            <a:lstStyle/>
            <a:p>
              <a:r>
                <a:rPr lang="en-GB" dirty="0">
                  <a:solidFill>
                    <a:srgbClr val="C00000"/>
                  </a:solidFill>
                  <a:latin typeface="Times New Roman" panose="02020603050405020304" pitchFamily="18" charset="0"/>
                  <a:cs typeface="Times New Roman" panose="02020603050405020304" pitchFamily="18" charset="0"/>
                </a:rPr>
                <a:t>Ferrites</a:t>
              </a:r>
            </a:p>
          </p:txBody>
        </p:sp>
        <p:sp>
          <p:nvSpPr>
            <p:cNvPr id="556" name="TextBox 555">
              <a:extLst>
                <a:ext uri="{FF2B5EF4-FFF2-40B4-BE49-F238E27FC236}">
                  <a16:creationId xmlns:a16="http://schemas.microsoft.com/office/drawing/2014/main" id="{342132E2-E91F-EDF1-0151-0C74DBAE8FF4}"/>
                </a:ext>
              </a:extLst>
            </p:cNvPr>
            <p:cNvSpPr txBox="1"/>
            <p:nvPr/>
          </p:nvSpPr>
          <p:spPr>
            <a:xfrm>
              <a:off x="10632501" y="5137459"/>
              <a:ext cx="1161793" cy="369333"/>
            </a:xfrm>
            <a:prstGeom prst="rect">
              <a:avLst/>
            </a:prstGeom>
            <a:noFill/>
          </p:spPr>
          <p:txBody>
            <a:bodyPr wrap="none" rtlCol="0">
              <a:spAutoFit/>
            </a:bodyPr>
            <a:lstStyle/>
            <a:p>
              <a:r>
                <a:rPr lang="en-GB" dirty="0">
                  <a:solidFill>
                    <a:srgbClr val="303AC8"/>
                  </a:solidFill>
                  <a:latin typeface="Times New Roman" panose="02020603050405020304" pitchFamily="18" charset="0"/>
                  <a:cs typeface="Times New Roman" panose="02020603050405020304" pitchFamily="18" charset="0"/>
                </a:rPr>
                <a:t>RF fingers</a:t>
              </a:r>
            </a:p>
          </p:txBody>
        </p:sp>
        <p:cxnSp>
          <p:nvCxnSpPr>
            <p:cNvPr id="557" name="Straight Arrow Connector 556">
              <a:extLst>
                <a:ext uri="{FF2B5EF4-FFF2-40B4-BE49-F238E27FC236}">
                  <a16:creationId xmlns:a16="http://schemas.microsoft.com/office/drawing/2014/main" id="{ADA7D33F-37AB-0799-7357-B07E33BA7E93}"/>
                </a:ext>
              </a:extLst>
            </p:cNvPr>
            <p:cNvCxnSpPr>
              <a:cxnSpLocks/>
            </p:cNvCxnSpPr>
            <p:nvPr/>
          </p:nvCxnSpPr>
          <p:spPr>
            <a:xfrm flipH="1" flipV="1">
              <a:off x="10163304" y="4311650"/>
              <a:ext cx="580896" cy="917217"/>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sp>
          <p:nvSpPr>
            <p:cNvPr id="558" name="Arrow: Right 557">
              <a:extLst>
                <a:ext uri="{FF2B5EF4-FFF2-40B4-BE49-F238E27FC236}">
                  <a16:creationId xmlns:a16="http://schemas.microsoft.com/office/drawing/2014/main" id="{E4C80E58-B47D-00E0-0657-F14DB017B5D1}"/>
                </a:ext>
              </a:extLst>
            </p:cNvPr>
            <p:cNvSpPr/>
            <p:nvPr/>
          </p:nvSpPr>
          <p:spPr>
            <a:xfrm>
              <a:off x="-351233" y="3269175"/>
              <a:ext cx="714102" cy="17595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9" name="TextBox 558">
              <a:extLst>
                <a:ext uri="{FF2B5EF4-FFF2-40B4-BE49-F238E27FC236}">
                  <a16:creationId xmlns:a16="http://schemas.microsoft.com/office/drawing/2014/main" id="{8EA832C4-34DC-ADB4-FA06-6DEAD1D22F80}"/>
                </a:ext>
              </a:extLst>
            </p:cNvPr>
            <p:cNvSpPr txBox="1"/>
            <p:nvPr/>
          </p:nvSpPr>
          <p:spPr>
            <a:xfrm>
              <a:off x="-687139" y="2646962"/>
              <a:ext cx="1672860" cy="710191"/>
            </a:xfrm>
            <a:prstGeom prst="rect">
              <a:avLst/>
            </a:prstGeom>
            <a:noFill/>
          </p:spPr>
          <p:txBody>
            <a:bodyPr wrap="square" rtlCol="0">
              <a:spAutoFit/>
            </a:bodyPr>
            <a:lstStyle/>
            <a:p>
              <a:r>
                <a:rPr lang="en-GB" dirty="0"/>
                <a:t>Beam</a:t>
              </a:r>
            </a:p>
          </p:txBody>
        </p:sp>
        <p:sp>
          <p:nvSpPr>
            <p:cNvPr id="560" name="TextBox 559">
              <a:extLst>
                <a:ext uri="{FF2B5EF4-FFF2-40B4-BE49-F238E27FC236}">
                  <a16:creationId xmlns:a16="http://schemas.microsoft.com/office/drawing/2014/main" id="{24F362BB-EEE6-8EB5-55EA-510B99E4B3D8}"/>
                </a:ext>
              </a:extLst>
            </p:cNvPr>
            <p:cNvSpPr txBox="1"/>
            <p:nvPr/>
          </p:nvSpPr>
          <p:spPr>
            <a:xfrm>
              <a:off x="8728557" y="5210537"/>
              <a:ext cx="2449117" cy="710191"/>
            </a:xfrm>
            <a:prstGeom prst="rect">
              <a:avLst/>
            </a:prstGeom>
            <a:noFill/>
          </p:spPr>
          <p:txBody>
            <a:bodyPr wrap="square" rtlCol="0">
              <a:spAutoFit/>
            </a:bodyPr>
            <a:lstStyle/>
            <a:p>
              <a:r>
                <a:rPr lang="en-GB" dirty="0">
                  <a:solidFill>
                    <a:srgbClr val="C00000"/>
                  </a:solidFill>
                  <a:latin typeface="Times New Roman" panose="02020603050405020304" pitchFamily="18" charset="0"/>
                  <a:cs typeface="Times New Roman" panose="02020603050405020304" pitchFamily="18" charset="0"/>
                </a:rPr>
                <a:t>HV busbar</a:t>
              </a:r>
            </a:p>
          </p:txBody>
        </p:sp>
        <p:cxnSp>
          <p:nvCxnSpPr>
            <p:cNvPr id="561" name="Straight Arrow Connector 560">
              <a:extLst>
                <a:ext uri="{FF2B5EF4-FFF2-40B4-BE49-F238E27FC236}">
                  <a16:creationId xmlns:a16="http://schemas.microsoft.com/office/drawing/2014/main" id="{EE9BEB21-9BB6-D115-A818-CC907DE12486}"/>
                </a:ext>
              </a:extLst>
            </p:cNvPr>
            <p:cNvCxnSpPr>
              <a:cxnSpLocks/>
              <a:stCxn id="560" idx="0"/>
            </p:cNvCxnSpPr>
            <p:nvPr/>
          </p:nvCxnSpPr>
          <p:spPr>
            <a:xfrm flipH="1" flipV="1">
              <a:off x="9224478" y="3668160"/>
              <a:ext cx="728637" cy="1542377"/>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62" name="Straight Arrow Connector 561">
              <a:extLst>
                <a:ext uri="{FF2B5EF4-FFF2-40B4-BE49-F238E27FC236}">
                  <a16:creationId xmlns:a16="http://schemas.microsoft.com/office/drawing/2014/main" id="{D7176875-8F6D-488E-2ECA-401E12461ADF}"/>
                </a:ext>
              </a:extLst>
            </p:cNvPr>
            <p:cNvCxnSpPr>
              <a:cxnSpLocks/>
              <a:stCxn id="560" idx="0"/>
            </p:cNvCxnSpPr>
            <p:nvPr/>
          </p:nvCxnSpPr>
          <p:spPr>
            <a:xfrm flipH="1" flipV="1">
              <a:off x="7774236" y="3445989"/>
              <a:ext cx="2178879" cy="1764548"/>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575" name="Group 574">
            <a:extLst>
              <a:ext uri="{FF2B5EF4-FFF2-40B4-BE49-F238E27FC236}">
                <a16:creationId xmlns:a16="http://schemas.microsoft.com/office/drawing/2014/main" id="{66A4F466-AF2F-F58C-E3DF-8C73FDF8B5AD}"/>
              </a:ext>
            </a:extLst>
          </p:cNvPr>
          <p:cNvGrpSpPr/>
          <p:nvPr/>
        </p:nvGrpSpPr>
        <p:grpSpPr>
          <a:xfrm>
            <a:off x="11068050" y="35806505"/>
            <a:ext cx="8077200" cy="3295661"/>
            <a:chOff x="-768749" y="663741"/>
            <a:chExt cx="14338352" cy="5795659"/>
          </a:xfrm>
        </p:grpSpPr>
        <p:pic>
          <p:nvPicPr>
            <p:cNvPr id="576" name="Picture 575">
              <a:extLst>
                <a:ext uri="{FF2B5EF4-FFF2-40B4-BE49-F238E27FC236}">
                  <a16:creationId xmlns:a16="http://schemas.microsoft.com/office/drawing/2014/main" id="{A496DEE7-8477-0D63-A0BC-0F4FCE6EBDAF}"/>
                </a:ext>
              </a:extLst>
            </p:cNvPr>
            <p:cNvPicPr>
              <a:picLocks noChangeAspect="1"/>
            </p:cNvPicPr>
            <p:nvPr/>
          </p:nvPicPr>
          <p:blipFill>
            <a:blip r:embed="rId24"/>
            <a:stretch>
              <a:fillRect/>
            </a:stretch>
          </p:blipFill>
          <p:spPr>
            <a:xfrm>
              <a:off x="1282700" y="1494811"/>
              <a:ext cx="9067800" cy="4964589"/>
            </a:xfrm>
            <a:prstGeom prst="rect">
              <a:avLst/>
            </a:prstGeom>
          </p:spPr>
        </p:pic>
        <p:sp>
          <p:nvSpPr>
            <p:cNvPr id="577" name="TextBox 576">
              <a:extLst>
                <a:ext uri="{FF2B5EF4-FFF2-40B4-BE49-F238E27FC236}">
                  <a16:creationId xmlns:a16="http://schemas.microsoft.com/office/drawing/2014/main" id="{E85892DE-2FC8-5598-E243-2185F8676E9D}"/>
                </a:ext>
              </a:extLst>
            </p:cNvPr>
            <p:cNvSpPr txBox="1"/>
            <p:nvPr/>
          </p:nvSpPr>
          <p:spPr>
            <a:xfrm>
              <a:off x="3577043" y="663741"/>
              <a:ext cx="8403165" cy="646332"/>
            </a:xfrm>
            <a:prstGeom prst="rect">
              <a:avLst/>
            </a:prstGeom>
            <a:noFill/>
          </p:spPr>
          <p:txBody>
            <a:bodyPr wrap="square" rtlCol="0">
              <a:spAutoFit/>
            </a:bodyPr>
            <a:lstStyle/>
            <a:p>
              <a:pPr algn="ctr"/>
              <a:r>
                <a:rPr lang="en-GB" dirty="0">
                  <a:solidFill>
                    <a:srgbClr val="303AC8"/>
                  </a:solidFill>
                  <a:latin typeface="Times New Roman" panose="02020603050405020304" pitchFamily="18" charset="0"/>
                  <a:cs typeface="Times New Roman" panose="02020603050405020304" pitchFamily="18" charset="0"/>
                </a:rPr>
                <a:t>Top and bottom transitions with RF fingers</a:t>
              </a:r>
            </a:p>
          </p:txBody>
        </p:sp>
        <p:cxnSp>
          <p:nvCxnSpPr>
            <p:cNvPr id="578" name="Straight Arrow Connector 577">
              <a:extLst>
                <a:ext uri="{FF2B5EF4-FFF2-40B4-BE49-F238E27FC236}">
                  <a16:creationId xmlns:a16="http://schemas.microsoft.com/office/drawing/2014/main" id="{9600ED25-9D1E-5105-9FD1-89387669FF4B}"/>
                </a:ext>
              </a:extLst>
            </p:cNvPr>
            <p:cNvCxnSpPr>
              <a:cxnSpLocks/>
            </p:cNvCxnSpPr>
            <p:nvPr/>
          </p:nvCxnSpPr>
          <p:spPr>
            <a:xfrm flipH="1">
              <a:off x="5736793" y="1390683"/>
              <a:ext cx="484514" cy="3060667"/>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579" name="Straight Arrow Connector 578">
              <a:extLst>
                <a:ext uri="{FF2B5EF4-FFF2-40B4-BE49-F238E27FC236}">
                  <a16:creationId xmlns:a16="http://schemas.microsoft.com/office/drawing/2014/main" id="{766C3EE2-7315-C166-56EA-4C53E8899B74}"/>
                </a:ext>
              </a:extLst>
            </p:cNvPr>
            <p:cNvCxnSpPr>
              <a:cxnSpLocks/>
            </p:cNvCxnSpPr>
            <p:nvPr/>
          </p:nvCxnSpPr>
          <p:spPr>
            <a:xfrm flipH="1">
              <a:off x="5774434" y="1364032"/>
              <a:ext cx="446873" cy="1131518"/>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cxnSp>
          <p:nvCxnSpPr>
            <p:cNvPr id="580" name="Straight Arrow Connector 579">
              <a:extLst>
                <a:ext uri="{FF2B5EF4-FFF2-40B4-BE49-F238E27FC236}">
                  <a16:creationId xmlns:a16="http://schemas.microsoft.com/office/drawing/2014/main" id="{B34D3098-CCB3-6B9D-090F-940077792D58}"/>
                </a:ext>
              </a:extLst>
            </p:cNvPr>
            <p:cNvCxnSpPr>
              <a:cxnSpLocks/>
            </p:cNvCxnSpPr>
            <p:nvPr/>
          </p:nvCxnSpPr>
          <p:spPr>
            <a:xfrm flipH="1">
              <a:off x="8341484" y="4476046"/>
              <a:ext cx="770766" cy="819495"/>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581" name="Straight Arrow Connector 580">
              <a:extLst>
                <a:ext uri="{FF2B5EF4-FFF2-40B4-BE49-F238E27FC236}">
                  <a16:creationId xmlns:a16="http://schemas.microsoft.com/office/drawing/2014/main" id="{72CDC873-BE72-2D93-E7D1-BE6D4427EFA6}"/>
                </a:ext>
              </a:extLst>
            </p:cNvPr>
            <p:cNvCxnSpPr>
              <a:cxnSpLocks/>
            </p:cNvCxnSpPr>
            <p:nvPr/>
          </p:nvCxnSpPr>
          <p:spPr>
            <a:xfrm flipH="1">
              <a:off x="7400034" y="3388111"/>
              <a:ext cx="2314446" cy="1087934"/>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582" name="TextBox 581">
              <a:extLst>
                <a:ext uri="{FF2B5EF4-FFF2-40B4-BE49-F238E27FC236}">
                  <a16:creationId xmlns:a16="http://schemas.microsoft.com/office/drawing/2014/main" id="{35118293-0855-A6CD-1CB0-BDA2111F3892}"/>
                </a:ext>
              </a:extLst>
            </p:cNvPr>
            <p:cNvSpPr txBox="1"/>
            <p:nvPr/>
          </p:nvSpPr>
          <p:spPr>
            <a:xfrm>
              <a:off x="9312533" y="2480445"/>
              <a:ext cx="3043900" cy="1136620"/>
            </a:xfrm>
            <a:prstGeom prst="rect">
              <a:avLst/>
            </a:prstGeom>
            <a:noFill/>
          </p:spPr>
          <p:txBody>
            <a:bodyPr wrap="square" rtlCol="0">
              <a:spAutoFit/>
            </a:bodyPr>
            <a:lstStyle/>
            <a:p>
              <a:pPr algn="ctr"/>
              <a:r>
                <a:rPr lang="en-GB" dirty="0">
                  <a:solidFill>
                    <a:srgbClr val="C00000"/>
                  </a:solidFill>
                  <a:latin typeface="Times New Roman" panose="02020603050405020304" pitchFamily="18" charset="0"/>
                  <a:cs typeface="Times New Roman" panose="02020603050405020304" pitchFamily="18" charset="0"/>
                </a:rPr>
                <a:t>RF fingers to the ground</a:t>
              </a:r>
            </a:p>
          </p:txBody>
        </p:sp>
        <p:cxnSp>
          <p:nvCxnSpPr>
            <p:cNvPr id="583" name="Straight Arrow Connector 582">
              <a:extLst>
                <a:ext uri="{FF2B5EF4-FFF2-40B4-BE49-F238E27FC236}">
                  <a16:creationId xmlns:a16="http://schemas.microsoft.com/office/drawing/2014/main" id="{24A1ECEC-45DE-B7CB-98CE-6DA0203184E0}"/>
                </a:ext>
              </a:extLst>
            </p:cNvPr>
            <p:cNvCxnSpPr>
              <a:cxnSpLocks/>
            </p:cNvCxnSpPr>
            <p:nvPr/>
          </p:nvCxnSpPr>
          <p:spPr>
            <a:xfrm>
              <a:off x="1823205" y="2792214"/>
              <a:ext cx="609284" cy="700104"/>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84" name="TextBox 583">
              <a:extLst>
                <a:ext uri="{FF2B5EF4-FFF2-40B4-BE49-F238E27FC236}">
                  <a16:creationId xmlns:a16="http://schemas.microsoft.com/office/drawing/2014/main" id="{D9C4BEE0-E679-5B0D-B021-75CCEE8947DC}"/>
                </a:ext>
              </a:extLst>
            </p:cNvPr>
            <p:cNvSpPr txBox="1"/>
            <p:nvPr/>
          </p:nvSpPr>
          <p:spPr>
            <a:xfrm>
              <a:off x="-195117" y="2156511"/>
              <a:ext cx="1234184"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Serigraphy</a:t>
              </a:r>
            </a:p>
          </p:txBody>
        </p:sp>
        <p:cxnSp>
          <p:nvCxnSpPr>
            <p:cNvPr id="585" name="Straight Arrow Connector 584">
              <a:extLst>
                <a:ext uri="{FF2B5EF4-FFF2-40B4-BE49-F238E27FC236}">
                  <a16:creationId xmlns:a16="http://schemas.microsoft.com/office/drawing/2014/main" id="{A7FA52C9-EB5E-200C-F7BD-96916735C9ED}"/>
                </a:ext>
              </a:extLst>
            </p:cNvPr>
            <p:cNvCxnSpPr>
              <a:cxnSpLocks/>
            </p:cNvCxnSpPr>
            <p:nvPr/>
          </p:nvCxnSpPr>
          <p:spPr>
            <a:xfrm>
              <a:off x="2338898" y="1390683"/>
              <a:ext cx="223759" cy="51566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86" name="TextBox 585">
              <a:extLst>
                <a:ext uri="{FF2B5EF4-FFF2-40B4-BE49-F238E27FC236}">
                  <a16:creationId xmlns:a16="http://schemas.microsoft.com/office/drawing/2014/main" id="{6AC015F5-11AD-DD40-581B-262C620D0E28}"/>
                </a:ext>
              </a:extLst>
            </p:cNvPr>
            <p:cNvSpPr txBox="1"/>
            <p:nvPr/>
          </p:nvSpPr>
          <p:spPr>
            <a:xfrm>
              <a:off x="1647294" y="738183"/>
              <a:ext cx="889987" cy="369332"/>
            </a:xfrm>
            <a:prstGeom prst="rect">
              <a:avLst/>
            </a:prstGeom>
            <a:noFill/>
          </p:spPr>
          <p:txBody>
            <a:bodyPr wrap="none" rtlCol="0">
              <a:spAutoFit/>
            </a:bodyPr>
            <a:lstStyle/>
            <a:p>
              <a:r>
                <a:rPr lang="en-GB" dirty="0">
                  <a:solidFill>
                    <a:srgbClr val="0070C0"/>
                  </a:solidFill>
                  <a:latin typeface="Times New Roman" panose="02020603050405020304" pitchFamily="18" charset="0"/>
                  <a:cs typeface="Times New Roman" panose="02020603050405020304" pitchFamily="18" charset="0"/>
                </a:rPr>
                <a:t>Ferrites</a:t>
              </a:r>
            </a:p>
          </p:txBody>
        </p:sp>
        <p:cxnSp>
          <p:nvCxnSpPr>
            <p:cNvPr id="587" name="Straight Arrow Connector 586">
              <a:extLst>
                <a:ext uri="{FF2B5EF4-FFF2-40B4-BE49-F238E27FC236}">
                  <a16:creationId xmlns:a16="http://schemas.microsoft.com/office/drawing/2014/main" id="{4D98AF39-313F-E707-8882-16588E28FB3C}"/>
                </a:ext>
              </a:extLst>
            </p:cNvPr>
            <p:cNvCxnSpPr>
              <a:cxnSpLocks/>
            </p:cNvCxnSpPr>
            <p:nvPr/>
          </p:nvCxnSpPr>
          <p:spPr>
            <a:xfrm>
              <a:off x="1267735" y="1373518"/>
              <a:ext cx="446873" cy="242585"/>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88" name="TextBox 587">
              <a:extLst>
                <a:ext uri="{FF2B5EF4-FFF2-40B4-BE49-F238E27FC236}">
                  <a16:creationId xmlns:a16="http://schemas.microsoft.com/office/drawing/2014/main" id="{A4390AB5-E689-573C-6D88-6CDDE0C5D0C7}"/>
                </a:ext>
              </a:extLst>
            </p:cNvPr>
            <p:cNvSpPr txBox="1"/>
            <p:nvPr/>
          </p:nvSpPr>
          <p:spPr>
            <a:xfrm>
              <a:off x="-229518" y="717216"/>
              <a:ext cx="2383548" cy="649497"/>
            </a:xfrm>
            <a:prstGeom prst="rect">
              <a:avLst/>
            </a:prstGeom>
            <a:noFill/>
          </p:spPr>
          <p:txBody>
            <a:bodyPr wrap="square" rtlCol="0">
              <a:spAutoFit/>
            </a:bodyPr>
            <a:lstStyle/>
            <a:p>
              <a:r>
                <a:rPr lang="en-GB" dirty="0">
                  <a:solidFill>
                    <a:srgbClr val="0070C0"/>
                  </a:solidFill>
                  <a:latin typeface="Times New Roman" panose="02020603050405020304" pitchFamily="18" charset="0"/>
                  <a:cs typeface="Times New Roman" panose="02020603050405020304" pitchFamily="18" charset="0"/>
                </a:rPr>
                <a:t>HV plates</a:t>
              </a:r>
            </a:p>
          </p:txBody>
        </p:sp>
        <p:cxnSp>
          <p:nvCxnSpPr>
            <p:cNvPr id="589" name="Straight Arrow Connector 588">
              <a:extLst>
                <a:ext uri="{FF2B5EF4-FFF2-40B4-BE49-F238E27FC236}">
                  <a16:creationId xmlns:a16="http://schemas.microsoft.com/office/drawing/2014/main" id="{B67DFE26-42DE-0D1B-7D36-72F673DFE6F6}"/>
                </a:ext>
              </a:extLst>
            </p:cNvPr>
            <p:cNvCxnSpPr>
              <a:cxnSpLocks/>
            </p:cNvCxnSpPr>
            <p:nvPr/>
          </p:nvCxnSpPr>
          <p:spPr>
            <a:xfrm>
              <a:off x="1155700" y="4883150"/>
              <a:ext cx="901907" cy="106680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590" name="TextBox 589">
              <a:extLst>
                <a:ext uri="{FF2B5EF4-FFF2-40B4-BE49-F238E27FC236}">
                  <a16:creationId xmlns:a16="http://schemas.microsoft.com/office/drawing/2014/main" id="{BCE28F3B-6777-AB5A-40FB-1CF5F394A4DE}"/>
                </a:ext>
              </a:extLst>
            </p:cNvPr>
            <p:cNvSpPr txBox="1"/>
            <p:nvPr/>
          </p:nvSpPr>
          <p:spPr>
            <a:xfrm>
              <a:off x="-768749" y="4291381"/>
              <a:ext cx="2145619" cy="1136620"/>
            </a:xfrm>
            <a:prstGeom prst="rect">
              <a:avLst/>
            </a:prstGeom>
            <a:noFill/>
          </p:spPr>
          <p:txBody>
            <a:bodyPr wrap="square" rtlCol="0">
              <a:spAutoFit/>
            </a:bodyPr>
            <a:lstStyle/>
            <a:p>
              <a:pPr algn="ctr"/>
              <a:r>
                <a:rPr lang="en-GB" dirty="0">
                  <a:solidFill>
                    <a:srgbClr val="0070C0"/>
                  </a:solidFill>
                  <a:latin typeface="Times New Roman" panose="02020603050405020304" pitchFamily="18" charset="0"/>
                  <a:cs typeface="Times New Roman" panose="02020603050405020304" pitchFamily="18" charset="0"/>
                </a:rPr>
                <a:t>Ground plates</a:t>
              </a:r>
            </a:p>
          </p:txBody>
        </p:sp>
        <p:sp>
          <p:nvSpPr>
            <p:cNvPr id="591" name="TextBox 590">
              <a:extLst>
                <a:ext uri="{FF2B5EF4-FFF2-40B4-BE49-F238E27FC236}">
                  <a16:creationId xmlns:a16="http://schemas.microsoft.com/office/drawing/2014/main" id="{ED38995E-FCAB-D4F9-BD5A-B51626BC39F5}"/>
                </a:ext>
              </a:extLst>
            </p:cNvPr>
            <p:cNvSpPr txBox="1"/>
            <p:nvPr/>
          </p:nvSpPr>
          <p:spPr>
            <a:xfrm>
              <a:off x="9012257" y="4036671"/>
              <a:ext cx="4557346" cy="1136620"/>
            </a:xfrm>
            <a:prstGeom prst="rect">
              <a:avLst/>
            </a:prstGeom>
            <a:noFill/>
          </p:spPr>
          <p:txBody>
            <a:bodyPr wrap="square" rtlCol="0">
              <a:spAutoFit/>
            </a:bodyPr>
            <a:lstStyle/>
            <a:p>
              <a:pPr algn="ctr"/>
              <a:r>
                <a:rPr lang="en-GB" dirty="0">
                  <a:solidFill>
                    <a:srgbClr val="C00000"/>
                  </a:solidFill>
                  <a:latin typeface="Times New Roman" panose="02020603050405020304" pitchFamily="18" charset="0"/>
                  <a:cs typeface="Times New Roman" panose="02020603050405020304" pitchFamily="18" charset="0"/>
                </a:rPr>
                <a:t>RF fingers connecting serigraphy to HV plate</a:t>
              </a:r>
            </a:p>
          </p:txBody>
        </p:sp>
      </p:grpSp>
      <p:sp>
        <p:nvSpPr>
          <p:cNvPr id="593" name="TextBox 592">
            <a:extLst>
              <a:ext uri="{FF2B5EF4-FFF2-40B4-BE49-F238E27FC236}">
                <a16:creationId xmlns:a16="http://schemas.microsoft.com/office/drawing/2014/main" id="{06FA7EB2-787E-DE13-5F5A-8EA191E54AB7}"/>
              </a:ext>
            </a:extLst>
          </p:cNvPr>
          <p:cNvSpPr txBox="1"/>
          <p:nvPr/>
        </p:nvSpPr>
        <p:spPr>
          <a:xfrm>
            <a:off x="19529132" y="38082903"/>
            <a:ext cx="1391708" cy="646331"/>
          </a:xfrm>
          <a:prstGeom prst="rect">
            <a:avLst/>
          </a:prstGeom>
          <a:noFill/>
        </p:spPr>
        <p:txBody>
          <a:bodyPr wrap="square" rtlCol="0">
            <a:spAutoFit/>
          </a:bodyPr>
          <a:lstStyle/>
          <a:p>
            <a:r>
              <a:rPr lang="en-GB" dirty="0">
                <a:solidFill>
                  <a:srgbClr val="303AC8"/>
                </a:solidFill>
                <a:latin typeface="Times New Roman" panose="02020603050405020304" pitchFamily="18" charset="0"/>
                <a:cs typeface="Times New Roman" panose="02020603050405020304" pitchFamily="18" charset="0"/>
              </a:rPr>
              <a:t>Conical transition</a:t>
            </a:r>
          </a:p>
        </p:txBody>
      </p:sp>
      <p:cxnSp>
        <p:nvCxnSpPr>
          <p:cNvPr id="594" name="Straight Arrow Connector 593">
            <a:extLst>
              <a:ext uri="{FF2B5EF4-FFF2-40B4-BE49-F238E27FC236}">
                <a16:creationId xmlns:a16="http://schemas.microsoft.com/office/drawing/2014/main" id="{EBF33166-13C4-95A7-B360-3C4D11AFBFF0}"/>
              </a:ext>
            </a:extLst>
          </p:cNvPr>
          <p:cNvCxnSpPr>
            <a:cxnSpLocks/>
          </p:cNvCxnSpPr>
          <p:nvPr/>
        </p:nvCxnSpPr>
        <p:spPr>
          <a:xfrm flipH="1" flipV="1">
            <a:off x="19469100" y="36728297"/>
            <a:ext cx="475008" cy="1389078"/>
          </a:xfrm>
          <a:prstGeom prst="straightConnector1">
            <a:avLst/>
          </a:prstGeom>
          <a:ln>
            <a:solidFill>
              <a:srgbClr val="303AC8"/>
            </a:solidFill>
            <a:tailEnd type="triangle"/>
          </a:ln>
        </p:spPr>
        <p:style>
          <a:lnRef idx="2">
            <a:schemeClr val="accent1"/>
          </a:lnRef>
          <a:fillRef idx="0">
            <a:schemeClr val="accent1"/>
          </a:fillRef>
          <a:effectRef idx="1">
            <a:schemeClr val="accent1"/>
          </a:effectRef>
          <a:fontRef idx="minor">
            <a:schemeClr val="tx1"/>
          </a:fontRef>
        </p:style>
      </p:cxnSp>
      <p:grpSp>
        <p:nvGrpSpPr>
          <p:cNvPr id="602" name="Group 601">
            <a:extLst>
              <a:ext uri="{FF2B5EF4-FFF2-40B4-BE49-F238E27FC236}">
                <a16:creationId xmlns:a16="http://schemas.microsoft.com/office/drawing/2014/main" id="{98C74A49-926B-A91A-1888-DDA0DB549DFB}"/>
              </a:ext>
            </a:extLst>
          </p:cNvPr>
          <p:cNvGrpSpPr/>
          <p:nvPr/>
        </p:nvGrpSpPr>
        <p:grpSpPr>
          <a:xfrm>
            <a:off x="20467925" y="11150638"/>
            <a:ext cx="6547970" cy="3479636"/>
            <a:chOff x="-438136" y="35291"/>
            <a:chExt cx="12889678" cy="7107820"/>
          </a:xfrm>
        </p:grpSpPr>
        <p:pic>
          <p:nvPicPr>
            <p:cNvPr id="596" name="Content Placeholder 3" descr="A graph of a graph of a frequency&#10;&#10;AI-generated content may be incorrect.">
              <a:extLst>
                <a:ext uri="{FF2B5EF4-FFF2-40B4-BE49-F238E27FC236}">
                  <a16:creationId xmlns:a16="http://schemas.microsoft.com/office/drawing/2014/main" id="{18883AC6-C8BC-1AC8-7799-68975A3E0B39}"/>
                </a:ext>
              </a:extLst>
            </p:cNvPr>
            <p:cNvPicPr>
              <a:picLocks noChangeAspect="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86800" y="35291"/>
              <a:ext cx="12306933" cy="6996751"/>
            </a:xfrm>
            <a:prstGeom prst="rect">
              <a:avLst/>
            </a:prstGeom>
            <a:noFill/>
            <a:ln>
              <a:noFill/>
            </a:ln>
            <a:effectLst/>
          </p:spPr>
        </p:pic>
        <p:sp>
          <p:nvSpPr>
            <p:cNvPr id="598" name="TextBox 597">
              <a:extLst>
                <a:ext uri="{FF2B5EF4-FFF2-40B4-BE49-F238E27FC236}">
                  <a16:creationId xmlns:a16="http://schemas.microsoft.com/office/drawing/2014/main" id="{B10C66A0-2C2E-E7FF-3733-D6F95F4379C4}"/>
                </a:ext>
              </a:extLst>
            </p:cNvPr>
            <p:cNvSpPr txBox="1"/>
            <p:nvPr/>
          </p:nvSpPr>
          <p:spPr>
            <a:xfrm rot="16200000">
              <a:off x="-1365761" y="2343487"/>
              <a:ext cx="3127551" cy="1272302"/>
            </a:xfrm>
            <a:prstGeom prst="rect">
              <a:avLst/>
            </a:prstGeom>
            <a:solidFill>
              <a:srgbClr val="FFFFFF"/>
            </a:solidFill>
          </p:spPr>
          <p:txBody>
            <a:bodyPr wrap="square" rtlCol="0">
              <a:spAutoFit/>
            </a:bodyPr>
            <a:lstStyle/>
            <a:p>
              <a:endParaRPr lang="en-GB" dirty="0">
                <a:latin typeface="Times New Roman" panose="02020603050405020304" pitchFamily="18" charset="0"/>
                <a:cs typeface="Times New Roman" panose="02020603050405020304" pitchFamily="18" charset="0"/>
              </a:endParaRPr>
            </a:p>
            <a:p>
              <a:r>
                <a:rPr lang="en-GB" dirty="0">
                  <a:latin typeface="Times New Roman" panose="02020603050405020304" pitchFamily="18" charset="0"/>
                  <a:cs typeface="Times New Roman" panose="02020603050405020304" pitchFamily="18" charset="0"/>
                </a:rPr>
                <a:t>Re{Z} (</a:t>
              </a:r>
              <a:r>
                <a:rPr lang="el-GR" dirty="0">
                  <a:latin typeface="Times New Roman" panose="02020603050405020304" pitchFamily="18" charset="0"/>
                  <a:cs typeface="Times New Roman" panose="02020603050405020304" pitchFamily="18" charset="0"/>
                </a:rPr>
                <a:t>Ω</a:t>
              </a:r>
              <a:r>
                <a:rPr lang="en-GB" dirty="0">
                  <a:latin typeface="Times New Roman" panose="02020603050405020304" pitchFamily="18" charset="0"/>
                  <a:cs typeface="Times New Roman" panose="02020603050405020304" pitchFamily="18" charset="0"/>
                </a:rPr>
                <a:t>)</a:t>
              </a:r>
            </a:p>
          </p:txBody>
        </p:sp>
        <p:sp>
          <p:nvSpPr>
            <p:cNvPr id="597" name="TextBox 596">
              <a:extLst>
                <a:ext uri="{FF2B5EF4-FFF2-40B4-BE49-F238E27FC236}">
                  <a16:creationId xmlns:a16="http://schemas.microsoft.com/office/drawing/2014/main" id="{D7A1AA95-3D56-FDC9-51FC-587DC47E6C23}"/>
                </a:ext>
              </a:extLst>
            </p:cNvPr>
            <p:cNvSpPr txBox="1"/>
            <p:nvPr/>
          </p:nvSpPr>
          <p:spPr>
            <a:xfrm>
              <a:off x="4869812" y="6388680"/>
              <a:ext cx="4384981" cy="754431"/>
            </a:xfrm>
            <a:prstGeom prst="rect">
              <a:avLst/>
            </a:prstGeom>
            <a:solidFill>
              <a:srgbClr val="FFFFFF"/>
            </a:solidFill>
          </p:spPr>
          <p:txBody>
            <a:bodyPr wrap="square" rtlCol="0">
              <a:spAutoFit/>
            </a:bodyPr>
            <a:lstStyle/>
            <a:p>
              <a:r>
                <a:rPr lang="en-GB" dirty="0">
                  <a:latin typeface="Times New Roman" panose="02020603050405020304" pitchFamily="18" charset="0"/>
                  <a:cs typeface="Times New Roman" panose="02020603050405020304" pitchFamily="18" charset="0"/>
                </a:rPr>
                <a:t>Frequency (MHz)</a:t>
              </a:r>
            </a:p>
          </p:txBody>
        </p:sp>
        <p:grpSp>
          <p:nvGrpSpPr>
            <p:cNvPr id="599" name="Group 598">
              <a:extLst>
                <a:ext uri="{FF2B5EF4-FFF2-40B4-BE49-F238E27FC236}">
                  <a16:creationId xmlns:a16="http://schemas.microsoft.com/office/drawing/2014/main" id="{593E62A5-79B6-978D-30B7-4DA21C1903A4}"/>
                </a:ext>
              </a:extLst>
            </p:cNvPr>
            <p:cNvGrpSpPr/>
            <p:nvPr/>
          </p:nvGrpSpPr>
          <p:grpSpPr>
            <a:xfrm>
              <a:off x="11610547" y="1262447"/>
              <a:ext cx="840995" cy="4311326"/>
              <a:chOff x="12182849" y="1578688"/>
              <a:chExt cx="840995" cy="4311326"/>
            </a:xfrm>
          </p:grpSpPr>
          <p:sp>
            <p:nvSpPr>
              <p:cNvPr id="600" name="TextBox 599">
                <a:extLst>
                  <a:ext uri="{FF2B5EF4-FFF2-40B4-BE49-F238E27FC236}">
                    <a16:creationId xmlns:a16="http://schemas.microsoft.com/office/drawing/2014/main" id="{D9B23125-A4CC-F60A-C01B-CAB16BF05CFD}"/>
                  </a:ext>
                </a:extLst>
              </p:cNvPr>
              <p:cNvSpPr txBox="1"/>
              <p:nvPr/>
            </p:nvSpPr>
            <p:spPr>
              <a:xfrm rot="16200000">
                <a:off x="10504666" y="3370836"/>
                <a:ext cx="4311326" cy="727030"/>
              </a:xfrm>
              <a:prstGeom prst="rect">
                <a:avLst/>
              </a:prstGeom>
              <a:solidFill>
                <a:srgbClr val="FFFFFF"/>
              </a:solidFill>
            </p:spPr>
            <p:txBody>
              <a:bodyPr wrap="square" rtlCol="0">
                <a:spAutoFit/>
              </a:bodyPr>
              <a:lstStyle/>
              <a:p>
                <a:r>
                  <a:rPr lang="en-GB" dirty="0">
                    <a:solidFill>
                      <a:srgbClr val="87B648"/>
                    </a:solidFill>
                    <a:latin typeface="Times New Roman" panose="02020603050405020304" pitchFamily="18" charset="0"/>
                    <a:cs typeface="Times New Roman" panose="02020603050405020304" pitchFamily="18" charset="0"/>
                  </a:rPr>
                  <a:t>Bunch spectrum </a:t>
                </a:r>
                <a:r>
                  <a:rPr lang="el-GR" dirty="0">
                    <a:solidFill>
                      <a:srgbClr val="87B648"/>
                    </a:solidFill>
                    <a:latin typeface="Times New Roman" panose="02020603050405020304" pitchFamily="18" charset="0"/>
                    <a:cs typeface="Times New Roman" panose="02020603050405020304" pitchFamily="18" charset="0"/>
                  </a:rPr>
                  <a:t>|λ|</a:t>
                </a:r>
                <a:endParaRPr lang="en-GB" dirty="0">
                  <a:solidFill>
                    <a:srgbClr val="87B648"/>
                  </a:solidFill>
                  <a:latin typeface="Times New Roman" panose="02020603050405020304" pitchFamily="18" charset="0"/>
                  <a:cs typeface="Times New Roman" panose="02020603050405020304" pitchFamily="18" charset="0"/>
                </a:endParaRPr>
              </a:p>
            </p:txBody>
          </p:sp>
          <p:sp>
            <p:nvSpPr>
              <p:cNvPr id="601" name="TextBox 600">
                <a:extLst>
                  <a:ext uri="{FF2B5EF4-FFF2-40B4-BE49-F238E27FC236}">
                    <a16:creationId xmlns:a16="http://schemas.microsoft.com/office/drawing/2014/main" id="{636AE2BD-4E3C-6A42-2187-1600C116E91D}"/>
                  </a:ext>
                </a:extLst>
              </p:cNvPr>
              <p:cNvSpPr txBox="1"/>
              <p:nvPr/>
            </p:nvSpPr>
            <p:spPr>
              <a:xfrm rot="16200000">
                <a:off x="12301051" y="2020953"/>
                <a:ext cx="490626" cy="727030"/>
              </a:xfrm>
              <a:prstGeom prst="rect">
                <a:avLst/>
              </a:prstGeom>
              <a:noFill/>
            </p:spPr>
            <p:txBody>
              <a:bodyPr wrap="square">
                <a:spAutoFit/>
              </a:bodyPr>
              <a:lstStyle/>
              <a:p>
                <a:r>
                  <a:rPr lang="el-GR" dirty="0">
                    <a:solidFill>
                      <a:srgbClr val="87B648"/>
                    </a:solidFill>
                    <a:latin typeface="Times New Roman" panose="02020603050405020304" pitchFamily="18" charset="0"/>
                    <a:cs typeface="Times New Roman" panose="02020603050405020304" pitchFamily="18" charset="0"/>
                  </a:rPr>
                  <a:t>ˆ</a:t>
                </a:r>
                <a:endParaRPr lang="en-GB" dirty="0">
                  <a:solidFill>
                    <a:srgbClr val="87B648"/>
                  </a:solidFill>
                </a:endParaRPr>
              </a:p>
            </p:txBody>
          </p:sp>
        </p:grpSp>
      </p:grpSp>
      <p:sp>
        <p:nvSpPr>
          <p:cNvPr id="603" name="TextBox 602">
            <a:extLst>
              <a:ext uri="{FF2B5EF4-FFF2-40B4-BE49-F238E27FC236}">
                <a16:creationId xmlns:a16="http://schemas.microsoft.com/office/drawing/2014/main" id="{56E8B596-59DB-EB49-19C7-94A3A76B2120}"/>
              </a:ext>
            </a:extLst>
          </p:cNvPr>
          <p:cNvSpPr txBox="1"/>
          <p:nvPr/>
        </p:nvSpPr>
        <p:spPr>
          <a:xfrm>
            <a:off x="21077648" y="31449218"/>
            <a:ext cx="903881" cy="369332"/>
          </a:xfrm>
          <a:prstGeom prst="rect">
            <a:avLst/>
          </a:prstGeom>
          <a:noFill/>
        </p:spPr>
        <p:txBody>
          <a:bodyPr wrap="square" rtlCol="0">
            <a:spAutoFit/>
          </a:bodyPr>
          <a:lstStyle/>
          <a:p>
            <a:r>
              <a:rPr lang="en-US" dirty="0"/>
              <a:t>[4]</a:t>
            </a:r>
            <a:endParaRPr lang="en-GB" dirty="0"/>
          </a:p>
        </p:txBody>
      </p:sp>
      <p:sp>
        <p:nvSpPr>
          <p:cNvPr id="606" name="TextBox 605">
            <a:extLst>
              <a:ext uri="{FF2B5EF4-FFF2-40B4-BE49-F238E27FC236}">
                <a16:creationId xmlns:a16="http://schemas.microsoft.com/office/drawing/2014/main" id="{A4F89C61-48DB-1251-0120-12C1727512F9}"/>
              </a:ext>
            </a:extLst>
          </p:cNvPr>
          <p:cNvSpPr txBox="1"/>
          <p:nvPr/>
        </p:nvSpPr>
        <p:spPr>
          <a:xfrm>
            <a:off x="14581854" y="3192738"/>
            <a:ext cx="10440000" cy="3308598"/>
          </a:xfrm>
          <a:prstGeom prst="rect">
            <a:avLst/>
          </a:prstGeom>
          <a:noFill/>
        </p:spPr>
        <p:txBody>
          <a:bodyPr wrap="square">
            <a:spAutoFit/>
          </a:bodyPr>
          <a:lstStyle/>
          <a:p>
            <a:pPr algn="just">
              <a:spcAft>
                <a:spcPts val="1200"/>
              </a:spcAft>
            </a:pPr>
            <a:r>
              <a:rPr lang="en-GB" sz="1900" dirty="0">
                <a:latin typeface="Levenim MT" panose="020F0502020204030204" pitchFamily="2" charset="-79"/>
                <a:cs typeface="Levenim MT" panose="020F0502020204030204" pitchFamily="2" charset="-79"/>
              </a:rPr>
              <a:t>Techniques include the insertion of ceramic chambers holding screen conductors, serigraphy of conductive paint, and thin metallization by sputtering. Bridges can eliminate cavities between adjacent magnets or vacuum vessels. The performance of these design strategies is evaluated through a combination of high-frequency simulations, laboratory impedance measurements, magnetic field assessments, and temperature monitoring of kicker magnets after installation in accelerators. The results demonstrate significant improvements, which are discussed in detail. This work establishes a foundation for further innovations in kicker magnet design, with the potential to enhance existing systems and guide the development for future accelerators such as FCC-ee, with shorter bunches, where the impedance is even more important.  </a:t>
            </a:r>
          </a:p>
        </p:txBody>
      </p:sp>
      <p:sp>
        <p:nvSpPr>
          <p:cNvPr id="345" name="Rectangle: Rounded Corners 344">
            <a:extLst>
              <a:ext uri="{FF2B5EF4-FFF2-40B4-BE49-F238E27FC236}">
                <a16:creationId xmlns:a16="http://schemas.microsoft.com/office/drawing/2014/main" id="{786B0594-FABA-0261-42CD-C4EFA428E71F}"/>
              </a:ext>
            </a:extLst>
          </p:cNvPr>
          <p:cNvSpPr/>
          <p:nvPr/>
        </p:nvSpPr>
        <p:spPr>
          <a:xfrm>
            <a:off x="11029566" y="12967220"/>
            <a:ext cx="9562477" cy="3814930"/>
          </a:xfrm>
          <a:prstGeom prst="roundRect">
            <a:avLst/>
          </a:prstGeom>
          <a:noFill/>
          <a:ln>
            <a:solidFill>
              <a:srgbClr val="05489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spcAft>
                <a:spcPts val="1200"/>
              </a:spcAft>
            </a:pPr>
            <a:r>
              <a:rPr lang="en-GB" sz="2000" b="0" i="0" dirty="0">
                <a:solidFill>
                  <a:srgbClr val="054899"/>
                </a:solidFill>
                <a:effectLst/>
                <a:latin typeface="Levenim MT" panose="020F0502020204030204" pitchFamily="2" charset="-79"/>
                <a:cs typeface="Levenim MT" panose="020F0502020204030204" pitchFamily="2" charset="-79"/>
              </a:rPr>
              <a:t>Beam energy loss and instabilities via both longitudinal and transverse beam coupling impedance:</a:t>
            </a:r>
          </a:p>
          <a:p>
            <a:pPr marL="457200" indent="-457200" algn="just">
              <a:spcAft>
                <a:spcPts val="1200"/>
              </a:spcAft>
              <a:buFont typeface="+mj-lt"/>
              <a:buAutoNum type="arabicPeriod"/>
            </a:pPr>
            <a:r>
              <a:rPr lang="en-GB" sz="2000" b="1" i="0" dirty="0">
                <a:solidFill>
                  <a:srgbClr val="054899"/>
                </a:solidFill>
                <a:effectLst/>
                <a:latin typeface="Levenim MT" panose="020F0502020204030204" pitchFamily="2" charset="-79"/>
                <a:cs typeface="Levenim MT" panose="020F0502020204030204" pitchFamily="2" charset="-79"/>
              </a:rPr>
              <a:t>Beam induced heating </a:t>
            </a:r>
          </a:p>
          <a:p>
            <a:pPr marL="800100" lvl="1" indent="-342900" algn="just">
              <a:spcAft>
                <a:spcPts val="1200"/>
              </a:spcAft>
              <a:buFont typeface="Arial" panose="020B0604020202020204" pitchFamily="34" charset="0"/>
              <a:buChar char="•"/>
            </a:pPr>
            <a:r>
              <a:rPr lang="en-GB" sz="2000" dirty="0">
                <a:solidFill>
                  <a:srgbClr val="054899"/>
                </a:solidFill>
                <a:latin typeface="Levenim MT" panose="020F0502020204030204" pitchFamily="2" charset="-79"/>
                <a:cs typeface="Levenim MT" panose="020F0502020204030204" pitchFamily="2" charset="-79"/>
              </a:rPr>
              <a:t>Directly dependant upon beam parameters</a:t>
            </a:r>
          </a:p>
          <a:p>
            <a:pPr marL="800100" lvl="1" indent="-342900" algn="just">
              <a:spcAft>
                <a:spcPts val="1200"/>
              </a:spcAft>
              <a:buFont typeface="Arial" panose="020B0604020202020204" pitchFamily="34" charset="0"/>
              <a:buChar char="•"/>
            </a:pPr>
            <a:r>
              <a:rPr lang="en-GB" sz="2000" dirty="0">
                <a:solidFill>
                  <a:srgbClr val="054899"/>
                </a:solidFill>
                <a:latin typeface="Levenim MT" panose="020F0502020204030204" pitchFamily="2" charset="-79"/>
                <a:cs typeface="Levenim MT" panose="020F0502020204030204" pitchFamily="2" charset="-79"/>
              </a:rPr>
              <a:t>Results from the product of the real part of longitudinal impedance and the beam spectrum</a:t>
            </a:r>
          </a:p>
          <a:p>
            <a:pPr marL="800100" lvl="1" indent="-342900" algn="just">
              <a:spcAft>
                <a:spcPts val="1200"/>
              </a:spcAft>
              <a:buFont typeface="Arial" panose="020B0604020202020204" pitchFamily="34" charset="0"/>
              <a:buChar char="•"/>
            </a:pPr>
            <a:r>
              <a:rPr lang="en-GB" sz="2000" dirty="0">
                <a:solidFill>
                  <a:srgbClr val="054899"/>
                </a:solidFill>
                <a:latin typeface="Levenim MT" panose="020F0502020204030204" pitchFamily="2" charset="-79"/>
                <a:cs typeface="Levenim MT" panose="020F0502020204030204" pitchFamily="2" charset="-79"/>
              </a:rPr>
              <a:t>If not limited -&gt; Curie temperature of the ferrite, excessive vacuum outgassing, higher risk of high-voltage breakdowns</a:t>
            </a:r>
          </a:p>
          <a:p>
            <a:pPr marL="457200" indent="-457200" algn="just">
              <a:spcAft>
                <a:spcPts val="1200"/>
              </a:spcAft>
              <a:buFont typeface="+mj-lt"/>
              <a:buAutoNum type="arabicPeriod"/>
            </a:pPr>
            <a:r>
              <a:rPr lang="en-GB" sz="2000" b="1" dirty="0">
                <a:solidFill>
                  <a:srgbClr val="054899"/>
                </a:solidFill>
                <a:latin typeface="Levenim MT" panose="020F0502020204030204" pitchFamily="2" charset="-79"/>
                <a:cs typeface="Levenim MT" panose="020F0502020204030204" pitchFamily="2" charset="-79"/>
              </a:rPr>
              <a:t>Beam instabilities</a:t>
            </a:r>
            <a:endParaRPr lang="en-GB" sz="2000" b="1" i="0" dirty="0">
              <a:solidFill>
                <a:srgbClr val="054899"/>
              </a:solidFill>
              <a:effectLst/>
              <a:latin typeface="Levenim MT" panose="020F0502020204030204" pitchFamily="2" charset="-79"/>
              <a:cs typeface="Levenim MT" panose="020F0502020204030204" pitchFamily="2" charset="-79"/>
            </a:endParaRPr>
          </a:p>
        </p:txBody>
      </p:sp>
    </p:spTree>
    <p:extLst>
      <p:ext uri="{BB962C8B-B14F-4D97-AF65-F5344CB8AC3E}">
        <p14:creationId xmlns:p14="http://schemas.microsoft.com/office/powerpoint/2010/main" val="2574528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8C432B-268B-639A-4857-6A9D8C886BBB}"/>
              </a:ext>
            </a:extLst>
          </p:cNvPr>
          <p:cNvSpPr/>
          <p:nvPr/>
        </p:nvSpPr>
        <p:spPr>
          <a:xfrm>
            <a:off x="0" y="1"/>
            <a:ext cx="30275213" cy="42803762"/>
          </a:xfrm>
          <a:prstGeom prst="rect">
            <a:avLst/>
          </a:prstGeom>
          <a:solidFill>
            <a:srgbClr val="054899"/>
          </a:solidFill>
          <a:ln>
            <a:noFill/>
          </a:ln>
        </p:spPr>
        <p:style>
          <a:lnRef idx="2">
            <a:schemeClr val="accent5">
              <a:shade val="50000"/>
            </a:schemeClr>
          </a:lnRef>
          <a:fillRef idx="1">
            <a:schemeClr val="accent5"/>
          </a:fillRef>
          <a:effectRef idx="0">
            <a:schemeClr val="accent5"/>
          </a:effectRef>
          <a:fontRef idx="minor">
            <a:schemeClr val="lt1"/>
          </a:fontRef>
        </p:style>
        <p:txBody>
          <a:bodyPr lIns="540000" tIns="0" bIns="36000" rtlCol="0" anchor="ctr"/>
          <a:lstStyle/>
          <a:p>
            <a:pPr algn="ctr"/>
            <a:endParaRPr lang="en-GB" sz="3200" dirty="0">
              <a:solidFill>
                <a:schemeClr val="bg1"/>
              </a:solidFill>
              <a:latin typeface="Levenim MT" panose="020F0502020204030204" pitchFamily="2" charset="-79"/>
              <a:cs typeface="Levenim MT" panose="020F0502020204030204" pitchFamily="2" charset="-79"/>
            </a:endParaRPr>
          </a:p>
        </p:txBody>
      </p:sp>
      <p:sp>
        <p:nvSpPr>
          <p:cNvPr id="69" name="Rectangle 68">
            <a:extLst>
              <a:ext uri="{FF2B5EF4-FFF2-40B4-BE49-F238E27FC236}">
                <a16:creationId xmlns:a16="http://schemas.microsoft.com/office/drawing/2014/main" id="{8F5B241C-D4B8-41BC-BB93-1ED4A54FB6A5}"/>
              </a:ext>
            </a:extLst>
          </p:cNvPr>
          <p:cNvSpPr/>
          <p:nvPr/>
        </p:nvSpPr>
        <p:spPr>
          <a:xfrm>
            <a:off x="308715" y="564299"/>
            <a:ext cx="29608735" cy="1173596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extLst>
              <a:ext uri="{FF2B5EF4-FFF2-40B4-BE49-F238E27FC236}">
                <a16:creationId xmlns:a16="http://schemas.microsoft.com/office/drawing/2014/main" id="{0C7F2F65-9453-AF42-5F39-CAC9A25E927B}"/>
              </a:ext>
            </a:extLst>
          </p:cNvPr>
          <p:cNvSpPr/>
          <p:nvPr/>
        </p:nvSpPr>
        <p:spPr>
          <a:xfrm>
            <a:off x="308715" y="12612671"/>
            <a:ext cx="29608735" cy="144681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74968C20-85C5-ADF7-7D6B-246B6B18459A}"/>
              </a:ext>
            </a:extLst>
          </p:cNvPr>
          <p:cNvSpPr/>
          <p:nvPr/>
        </p:nvSpPr>
        <p:spPr>
          <a:xfrm>
            <a:off x="333238" y="27441775"/>
            <a:ext cx="29608735" cy="144681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4483AE4D-0B4D-7A6F-87C9-AF734F8E4695}"/>
              </a:ext>
            </a:extLst>
          </p:cNvPr>
          <p:cNvPicPr>
            <a:picLocks noChangeAspect="1"/>
          </p:cNvPicPr>
          <p:nvPr/>
        </p:nvPicPr>
        <p:blipFill>
          <a:blip r:embed="rId2"/>
          <a:stretch>
            <a:fillRect/>
          </a:stretch>
        </p:blipFill>
        <p:spPr>
          <a:xfrm>
            <a:off x="688545" y="2499839"/>
            <a:ext cx="9543125" cy="4201440"/>
          </a:xfrm>
          <a:prstGeom prst="rect">
            <a:avLst/>
          </a:prstGeom>
        </p:spPr>
      </p:pic>
      <p:pic>
        <p:nvPicPr>
          <p:cNvPr id="20" name="Picture 19" descr="A picture containing indoor, close&#10;&#10;Description automatically generated">
            <a:extLst>
              <a:ext uri="{FF2B5EF4-FFF2-40B4-BE49-F238E27FC236}">
                <a16:creationId xmlns:a16="http://schemas.microsoft.com/office/drawing/2014/main" id="{65D0AE00-9D92-9835-4500-052B545AD737}"/>
              </a:ext>
            </a:extLst>
          </p:cNvPr>
          <p:cNvPicPr>
            <a:picLocks noChangeAspect="1"/>
          </p:cNvPicPr>
          <p:nvPr/>
        </p:nvPicPr>
        <p:blipFill rotWithShape="1">
          <a:blip r:embed="rId3">
            <a:extLst>
              <a:ext uri="{28A0092B-C50C-407E-A947-70E740481C1C}">
                <a14:useLocalDpi xmlns:a14="http://schemas.microsoft.com/office/drawing/2010/main" val="0"/>
              </a:ext>
            </a:extLst>
          </a:blip>
          <a:srcRect l="8852" t="1151" r="14524" b="21178"/>
          <a:stretch/>
        </p:blipFill>
        <p:spPr>
          <a:xfrm>
            <a:off x="3961701" y="7906834"/>
            <a:ext cx="4715728" cy="3333651"/>
          </a:xfrm>
          <a:prstGeom prst="rect">
            <a:avLst/>
          </a:prstGeom>
        </p:spPr>
      </p:pic>
      <p:pic>
        <p:nvPicPr>
          <p:cNvPr id="22" name="Picture 21">
            <a:extLst>
              <a:ext uri="{FF2B5EF4-FFF2-40B4-BE49-F238E27FC236}">
                <a16:creationId xmlns:a16="http://schemas.microsoft.com/office/drawing/2014/main" id="{3310F5F8-8BD7-ABB2-EA5F-6E30BE4B7675}"/>
              </a:ext>
            </a:extLst>
          </p:cNvPr>
          <p:cNvPicPr>
            <a:picLocks noChangeAspect="1"/>
          </p:cNvPicPr>
          <p:nvPr/>
        </p:nvPicPr>
        <p:blipFill>
          <a:blip r:embed="rId4"/>
          <a:stretch>
            <a:fillRect/>
          </a:stretch>
        </p:blipFill>
        <p:spPr>
          <a:xfrm>
            <a:off x="8285707" y="30785783"/>
            <a:ext cx="14864944" cy="7485858"/>
          </a:xfrm>
          <a:prstGeom prst="rect">
            <a:avLst/>
          </a:prstGeom>
        </p:spPr>
      </p:pic>
      <p:pic>
        <p:nvPicPr>
          <p:cNvPr id="24" name="Picture 23">
            <a:extLst>
              <a:ext uri="{FF2B5EF4-FFF2-40B4-BE49-F238E27FC236}">
                <a16:creationId xmlns:a16="http://schemas.microsoft.com/office/drawing/2014/main" id="{9A6CEA19-59FB-F4A1-DAF3-048B24ECDF9A}"/>
              </a:ext>
            </a:extLst>
          </p:cNvPr>
          <p:cNvPicPr>
            <a:picLocks noChangeAspect="1"/>
          </p:cNvPicPr>
          <p:nvPr/>
        </p:nvPicPr>
        <p:blipFill>
          <a:blip r:embed="rId5"/>
          <a:srcRect r="36662"/>
          <a:stretch/>
        </p:blipFill>
        <p:spPr>
          <a:xfrm>
            <a:off x="22676156" y="37172303"/>
            <a:ext cx="5896206" cy="4340530"/>
          </a:xfrm>
          <a:prstGeom prst="rect">
            <a:avLst/>
          </a:prstGeom>
        </p:spPr>
      </p:pic>
      <p:pic>
        <p:nvPicPr>
          <p:cNvPr id="30" name="Picture 29">
            <a:extLst>
              <a:ext uri="{FF2B5EF4-FFF2-40B4-BE49-F238E27FC236}">
                <a16:creationId xmlns:a16="http://schemas.microsoft.com/office/drawing/2014/main" id="{A6717CCC-F8A8-A017-8698-79C9261157F6}"/>
              </a:ext>
            </a:extLst>
          </p:cNvPr>
          <p:cNvPicPr>
            <a:picLocks noChangeAspect="1"/>
          </p:cNvPicPr>
          <p:nvPr/>
        </p:nvPicPr>
        <p:blipFill>
          <a:blip r:embed="rId6"/>
          <a:stretch>
            <a:fillRect/>
          </a:stretch>
        </p:blipFill>
        <p:spPr>
          <a:xfrm>
            <a:off x="985863" y="14857956"/>
            <a:ext cx="9812846" cy="4739648"/>
          </a:xfrm>
          <a:prstGeom prst="rect">
            <a:avLst/>
          </a:prstGeom>
        </p:spPr>
      </p:pic>
      <p:pic>
        <p:nvPicPr>
          <p:cNvPr id="32" name="Picture 31">
            <a:extLst>
              <a:ext uri="{FF2B5EF4-FFF2-40B4-BE49-F238E27FC236}">
                <a16:creationId xmlns:a16="http://schemas.microsoft.com/office/drawing/2014/main" id="{721B198B-13F2-2208-D4D5-A84CB842C514}"/>
              </a:ext>
            </a:extLst>
          </p:cNvPr>
          <p:cNvPicPr>
            <a:picLocks noChangeAspect="1"/>
          </p:cNvPicPr>
          <p:nvPr/>
        </p:nvPicPr>
        <p:blipFill>
          <a:blip r:embed="rId7"/>
          <a:stretch>
            <a:fillRect/>
          </a:stretch>
        </p:blipFill>
        <p:spPr>
          <a:xfrm>
            <a:off x="22510428" y="21860238"/>
            <a:ext cx="5674235" cy="3753675"/>
          </a:xfrm>
          <a:prstGeom prst="rect">
            <a:avLst/>
          </a:prstGeom>
        </p:spPr>
      </p:pic>
      <p:pic>
        <p:nvPicPr>
          <p:cNvPr id="34" name="Picture 33">
            <a:extLst>
              <a:ext uri="{FF2B5EF4-FFF2-40B4-BE49-F238E27FC236}">
                <a16:creationId xmlns:a16="http://schemas.microsoft.com/office/drawing/2014/main" id="{FF11DE94-D245-EFA7-5809-0D225A40C9A3}"/>
              </a:ext>
            </a:extLst>
          </p:cNvPr>
          <p:cNvPicPr>
            <a:picLocks noChangeAspect="1"/>
          </p:cNvPicPr>
          <p:nvPr/>
        </p:nvPicPr>
        <p:blipFill>
          <a:blip r:embed="rId8"/>
          <a:stretch>
            <a:fillRect/>
          </a:stretch>
        </p:blipFill>
        <p:spPr>
          <a:xfrm>
            <a:off x="11300120" y="21357400"/>
            <a:ext cx="7721186" cy="5460993"/>
          </a:xfrm>
          <a:prstGeom prst="rect">
            <a:avLst/>
          </a:prstGeom>
        </p:spPr>
      </p:pic>
      <p:pic>
        <p:nvPicPr>
          <p:cNvPr id="36" name="Picture 35">
            <a:extLst>
              <a:ext uri="{FF2B5EF4-FFF2-40B4-BE49-F238E27FC236}">
                <a16:creationId xmlns:a16="http://schemas.microsoft.com/office/drawing/2014/main" id="{3FFB29B5-BC95-D358-4F58-9B97F1763778}"/>
              </a:ext>
            </a:extLst>
          </p:cNvPr>
          <p:cNvPicPr>
            <a:picLocks noChangeAspect="1"/>
          </p:cNvPicPr>
          <p:nvPr/>
        </p:nvPicPr>
        <p:blipFill>
          <a:blip r:embed="rId9"/>
          <a:stretch>
            <a:fillRect/>
          </a:stretch>
        </p:blipFill>
        <p:spPr>
          <a:xfrm>
            <a:off x="537334" y="29318905"/>
            <a:ext cx="7471419" cy="7375713"/>
          </a:xfrm>
          <a:prstGeom prst="rect">
            <a:avLst/>
          </a:prstGeom>
        </p:spPr>
      </p:pic>
      <p:sp>
        <p:nvSpPr>
          <p:cNvPr id="38" name="TextBox 37">
            <a:extLst>
              <a:ext uri="{FF2B5EF4-FFF2-40B4-BE49-F238E27FC236}">
                <a16:creationId xmlns:a16="http://schemas.microsoft.com/office/drawing/2014/main" id="{630B20EC-C181-F2AF-7919-1275604E39F0}"/>
              </a:ext>
            </a:extLst>
          </p:cNvPr>
          <p:cNvSpPr txBox="1"/>
          <p:nvPr/>
        </p:nvSpPr>
        <p:spPr>
          <a:xfrm>
            <a:off x="1544435" y="1742526"/>
            <a:ext cx="6675609" cy="646331"/>
          </a:xfrm>
          <a:prstGeom prst="rect">
            <a:avLst/>
          </a:prstGeom>
          <a:noFill/>
        </p:spPr>
        <p:txBody>
          <a:bodyPr wrap="square">
            <a:spAutoFit/>
          </a:bodyPr>
          <a:lstStyle/>
          <a:p>
            <a:pPr>
              <a:spcAft>
                <a:spcPts val="1200"/>
              </a:spcAft>
            </a:pPr>
            <a:r>
              <a:rPr lang="en-GB" sz="3600" b="1" dirty="0">
                <a:latin typeface="Levenim MT" panose="020F0502020204030204" pitchFamily="2" charset="-79"/>
                <a:cs typeface="Levenim MT" panose="020F0502020204030204" pitchFamily="2" charset="-79"/>
              </a:rPr>
              <a:t>SPS injection kicker (MKP-L)</a:t>
            </a:r>
          </a:p>
        </p:txBody>
      </p:sp>
      <p:grpSp>
        <p:nvGrpSpPr>
          <p:cNvPr id="39" name="Group 38">
            <a:extLst>
              <a:ext uri="{FF2B5EF4-FFF2-40B4-BE49-F238E27FC236}">
                <a16:creationId xmlns:a16="http://schemas.microsoft.com/office/drawing/2014/main" id="{A0CB34BB-15DF-A4A1-C29A-A89605654EFB}"/>
              </a:ext>
            </a:extLst>
          </p:cNvPr>
          <p:cNvGrpSpPr/>
          <p:nvPr/>
        </p:nvGrpSpPr>
        <p:grpSpPr>
          <a:xfrm>
            <a:off x="11829948" y="876116"/>
            <a:ext cx="6594344" cy="483639"/>
            <a:chOff x="12366644" y="6651650"/>
            <a:chExt cx="6594344" cy="483639"/>
          </a:xfrm>
        </p:grpSpPr>
        <p:cxnSp>
          <p:nvCxnSpPr>
            <p:cNvPr id="40" name="Straight Connector 39">
              <a:extLst>
                <a:ext uri="{FF2B5EF4-FFF2-40B4-BE49-F238E27FC236}">
                  <a16:creationId xmlns:a16="http://schemas.microsoft.com/office/drawing/2014/main" id="{981DC2BD-0DA1-49B6-FC64-D581D1A135B8}"/>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2F45B9A-EE1B-9245-930E-BF2CBEFC2809}"/>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Screening</a:t>
              </a:r>
            </a:p>
          </p:txBody>
        </p:sp>
      </p:grpSp>
      <p:pic>
        <p:nvPicPr>
          <p:cNvPr id="43" name="Picture 42" descr="A machine in a factory&#10;&#10;AI-generated content may be incorrect.">
            <a:extLst>
              <a:ext uri="{FF2B5EF4-FFF2-40B4-BE49-F238E27FC236}">
                <a16:creationId xmlns:a16="http://schemas.microsoft.com/office/drawing/2014/main" id="{B41E7CB0-B994-AF0C-B4C9-E31681D2F758}"/>
              </a:ext>
            </a:extLst>
          </p:cNvPr>
          <p:cNvPicPr>
            <a:picLocks noChangeAspect="1"/>
          </p:cNvPicPr>
          <p:nvPr/>
        </p:nvPicPr>
        <p:blipFill>
          <a:blip r:embed="rId10">
            <a:extLst>
              <a:ext uri="{28A0092B-C50C-407E-A947-70E740481C1C}">
                <a14:useLocalDpi xmlns:a14="http://schemas.microsoft.com/office/drawing/2010/main" val="0"/>
              </a:ext>
            </a:extLst>
          </a:blip>
          <a:srcRect l="15101" r="22155" b="7616"/>
          <a:stretch/>
        </p:blipFill>
        <p:spPr>
          <a:xfrm>
            <a:off x="11047983" y="1855257"/>
            <a:ext cx="8179245" cy="5687056"/>
          </a:xfrm>
          <a:prstGeom prst="rect">
            <a:avLst/>
          </a:prstGeom>
        </p:spPr>
      </p:pic>
      <p:pic>
        <p:nvPicPr>
          <p:cNvPr id="46" name="Picture 45" descr="A table with several white objects on it&#10;&#10;AI-generated content may be incorrect.">
            <a:extLst>
              <a:ext uri="{FF2B5EF4-FFF2-40B4-BE49-F238E27FC236}">
                <a16:creationId xmlns:a16="http://schemas.microsoft.com/office/drawing/2014/main" id="{F2868B00-7301-D1D0-6736-254523E8E5F0}"/>
              </a:ext>
            </a:extLst>
          </p:cNvPr>
          <p:cNvPicPr>
            <a:picLocks noChangeAspect="1"/>
          </p:cNvPicPr>
          <p:nvPr/>
        </p:nvPicPr>
        <p:blipFill>
          <a:blip r:embed="rId11">
            <a:extLst>
              <a:ext uri="{28A0092B-C50C-407E-A947-70E740481C1C}">
                <a14:useLocalDpi xmlns:a14="http://schemas.microsoft.com/office/drawing/2010/main" val="0"/>
              </a:ext>
            </a:extLst>
          </a:blip>
          <a:srcRect l="3792" t="24248" r="50595" b="37241"/>
          <a:stretch/>
        </p:blipFill>
        <p:spPr>
          <a:xfrm>
            <a:off x="11071091" y="7916442"/>
            <a:ext cx="8179245" cy="3261051"/>
          </a:xfrm>
          <a:prstGeom prst="rect">
            <a:avLst/>
          </a:prstGeom>
        </p:spPr>
      </p:pic>
      <p:pic>
        <p:nvPicPr>
          <p:cNvPr id="48" name="Picture 47" descr="Close-up of a machine&#10;&#10;AI-generated content may be incorrect.">
            <a:extLst>
              <a:ext uri="{FF2B5EF4-FFF2-40B4-BE49-F238E27FC236}">
                <a16:creationId xmlns:a16="http://schemas.microsoft.com/office/drawing/2014/main" id="{39E8031F-60AD-589B-1B79-F38E637E54F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224093" y="6767840"/>
            <a:ext cx="9471483" cy="4472645"/>
          </a:xfrm>
          <a:prstGeom prst="rect">
            <a:avLst/>
          </a:prstGeom>
        </p:spPr>
      </p:pic>
      <p:pic>
        <p:nvPicPr>
          <p:cNvPr id="50" name="Picture 49" descr="A machine with a round metal frame&#10;&#10;AI-generated content may be incorrect.">
            <a:extLst>
              <a:ext uri="{FF2B5EF4-FFF2-40B4-BE49-F238E27FC236}">
                <a16:creationId xmlns:a16="http://schemas.microsoft.com/office/drawing/2014/main" id="{EF102B76-C718-C899-4473-DA951773940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458876" y="13933335"/>
            <a:ext cx="5357458" cy="7124279"/>
          </a:xfrm>
          <a:prstGeom prst="rect">
            <a:avLst/>
          </a:prstGeom>
        </p:spPr>
      </p:pic>
      <p:pic>
        <p:nvPicPr>
          <p:cNvPr id="52" name="Picture 51" descr="Close-up of a machine&#10;&#10;AI-generated content may be incorrect.">
            <a:extLst>
              <a:ext uri="{FF2B5EF4-FFF2-40B4-BE49-F238E27FC236}">
                <a16:creationId xmlns:a16="http://schemas.microsoft.com/office/drawing/2014/main" id="{5C5A9B0E-C2CA-3F8A-B2E4-E4A2CF56878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468363" y="13932639"/>
            <a:ext cx="5674235" cy="7545525"/>
          </a:xfrm>
          <a:prstGeom prst="rect">
            <a:avLst/>
          </a:prstGeom>
        </p:spPr>
      </p:pic>
      <p:pic>
        <p:nvPicPr>
          <p:cNvPr id="54" name="Picture 53" descr="A person holding a metal rod&#10;&#10;AI-generated content may be incorrect.">
            <a:extLst>
              <a:ext uri="{FF2B5EF4-FFF2-40B4-BE49-F238E27FC236}">
                <a16:creationId xmlns:a16="http://schemas.microsoft.com/office/drawing/2014/main" id="{713170D0-8279-633C-0A88-52EDD4D44912}"/>
              </a:ext>
            </a:extLst>
          </p:cNvPr>
          <p:cNvPicPr>
            <a:picLocks noChangeAspect="1"/>
          </p:cNvPicPr>
          <p:nvPr/>
        </p:nvPicPr>
        <p:blipFill>
          <a:blip r:embed="rId15">
            <a:extLst>
              <a:ext uri="{28A0092B-C50C-407E-A947-70E740481C1C}">
                <a14:useLocalDpi xmlns:a14="http://schemas.microsoft.com/office/drawing/2010/main" val="0"/>
              </a:ext>
            </a:extLst>
          </a:blip>
          <a:srcRect l="6110" t="41941" r="2271" b="17238"/>
          <a:stretch/>
        </p:blipFill>
        <p:spPr>
          <a:xfrm>
            <a:off x="2476206" y="19774890"/>
            <a:ext cx="7656655" cy="2565448"/>
          </a:xfrm>
          <a:prstGeom prst="rect">
            <a:avLst/>
          </a:prstGeom>
        </p:spPr>
      </p:pic>
      <p:pic>
        <p:nvPicPr>
          <p:cNvPr id="56" name="Picture 55" descr="A metal object with a round object in the middle&#10;&#10;AI-generated content may be incorrect.">
            <a:extLst>
              <a:ext uri="{FF2B5EF4-FFF2-40B4-BE49-F238E27FC236}">
                <a16:creationId xmlns:a16="http://schemas.microsoft.com/office/drawing/2014/main" id="{D7DC80B4-BA00-358D-92C0-61F7941C19BF}"/>
              </a:ext>
            </a:extLst>
          </p:cNvPr>
          <p:cNvPicPr>
            <a:picLocks noChangeAspect="1"/>
          </p:cNvPicPr>
          <p:nvPr/>
        </p:nvPicPr>
        <p:blipFill>
          <a:blip r:embed="rId16">
            <a:extLst>
              <a:ext uri="{28A0092B-C50C-407E-A947-70E740481C1C}">
                <a14:useLocalDpi xmlns:a14="http://schemas.microsoft.com/office/drawing/2010/main" val="0"/>
              </a:ext>
            </a:extLst>
          </a:blip>
          <a:srcRect l="30239" t="32687" r="22847" b="31205"/>
          <a:stretch/>
        </p:blipFill>
        <p:spPr>
          <a:xfrm>
            <a:off x="4294890" y="22652745"/>
            <a:ext cx="3925154" cy="4017406"/>
          </a:xfrm>
          <a:prstGeom prst="rect">
            <a:avLst/>
          </a:prstGeom>
        </p:spPr>
      </p:pic>
      <p:pic>
        <p:nvPicPr>
          <p:cNvPr id="60" name="Picture 59" descr="A close-up of a machine&#10;&#10;AI-generated content may be incorrect.">
            <a:extLst>
              <a:ext uri="{FF2B5EF4-FFF2-40B4-BE49-F238E27FC236}">
                <a16:creationId xmlns:a16="http://schemas.microsoft.com/office/drawing/2014/main" id="{D6C34C23-B653-120D-70E2-8D612327FBE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0232610" y="1872051"/>
            <a:ext cx="9454451" cy="4464602"/>
          </a:xfrm>
          <a:prstGeom prst="rect">
            <a:avLst/>
          </a:prstGeom>
        </p:spPr>
      </p:pic>
      <p:pic>
        <p:nvPicPr>
          <p:cNvPr id="62" name="Picture 18">
            <a:extLst>
              <a:ext uri="{FF2B5EF4-FFF2-40B4-BE49-F238E27FC236}">
                <a16:creationId xmlns:a16="http://schemas.microsoft.com/office/drawing/2014/main" id="{828780D2-F0F6-6A3D-8797-6578F35E360A}"/>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r="62487"/>
          <a:stretch/>
        </p:blipFill>
        <p:spPr bwMode="auto">
          <a:xfrm>
            <a:off x="6966748" y="36681313"/>
            <a:ext cx="2606947" cy="4433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descr="Close-up of a metal piece&#10;&#10;Description automatically generated">
            <a:extLst>
              <a:ext uri="{FF2B5EF4-FFF2-40B4-BE49-F238E27FC236}">
                <a16:creationId xmlns:a16="http://schemas.microsoft.com/office/drawing/2014/main" id="{E169695A-1531-D34B-8A3E-A2ED21949817}"/>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5400000">
            <a:off x="22705513" y="31957938"/>
            <a:ext cx="6311986" cy="3550493"/>
          </a:xfrm>
          <a:prstGeom prst="rect">
            <a:avLst/>
          </a:prstGeom>
        </p:spPr>
      </p:pic>
      <p:grpSp>
        <p:nvGrpSpPr>
          <p:cNvPr id="64" name="Group 63">
            <a:extLst>
              <a:ext uri="{FF2B5EF4-FFF2-40B4-BE49-F238E27FC236}">
                <a16:creationId xmlns:a16="http://schemas.microsoft.com/office/drawing/2014/main" id="{1B36BC34-A4D0-C173-0EAF-4C9BD1F673D7}"/>
              </a:ext>
            </a:extLst>
          </p:cNvPr>
          <p:cNvGrpSpPr/>
          <p:nvPr/>
        </p:nvGrpSpPr>
        <p:grpSpPr>
          <a:xfrm>
            <a:off x="21967532" y="876116"/>
            <a:ext cx="6594344" cy="483639"/>
            <a:chOff x="12366644" y="6651650"/>
            <a:chExt cx="6594344" cy="483639"/>
          </a:xfrm>
        </p:grpSpPr>
        <p:cxnSp>
          <p:nvCxnSpPr>
            <p:cNvPr id="65" name="Straight Connector 64">
              <a:extLst>
                <a:ext uri="{FF2B5EF4-FFF2-40B4-BE49-F238E27FC236}">
                  <a16:creationId xmlns:a16="http://schemas.microsoft.com/office/drawing/2014/main" id="{07C05878-6F5A-1127-55AE-2827461026BE}"/>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10C4DA18-4E0C-EEB1-77DD-26AE47C6F4E3}"/>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Transition pieces</a:t>
              </a:r>
            </a:p>
          </p:txBody>
        </p:sp>
      </p:grpSp>
      <p:sp>
        <p:nvSpPr>
          <p:cNvPr id="79" name="TextBox 78">
            <a:extLst>
              <a:ext uri="{FF2B5EF4-FFF2-40B4-BE49-F238E27FC236}">
                <a16:creationId xmlns:a16="http://schemas.microsoft.com/office/drawing/2014/main" id="{7274EDEC-07B5-1D22-C022-18AD7815DDC7}"/>
              </a:ext>
            </a:extLst>
          </p:cNvPr>
          <p:cNvSpPr txBox="1"/>
          <p:nvPr/>
        </p:nvSpPr>
        <p:spPr>
          <a:xfrm>
            <a:off x="1530398" y="13933335"/>
            <a:ext cx="6675609" cy="646331"/>
          </a:xfrm>
          <a:prstGeom prst="rect">
            <a:avLst/>
          </a:prstGeom>
          <a:noFill/>
        </p:spPr>
        <p:txBody>
          <a:bodyPr wrap="square">
            <a:spAutoFit/>
          </a:bodyPr>
          <a:lstStyle/>
          <a:p>
            <a:pPr>
              <a:spcAft>
                <a:spcPts val="1200"/>
              </a:spcAft>
            </a:pPr>
            <a:r>
              <a:rPr lang="en-GB" sz="3600" b="1" dirty="0">
                <a:latin typeface="Levenim MT" panose="020F0502020204030204" pitchFamily="2" charset="-79"/>
                <a:cs typeface="Levenim MT" panose="020F0502020204030204" pitchFamily="2" charset="-79"/>
              </a:rPr>
              <a:t>LHC injection kicker (MKI)</a:t>
            </a:r>
          </a:p>
        </p:txBody>
      </p:sp>
      <p:grpSp>
        <p:nvGrpSpPr>
          <p:cNvPr id="80" name="Group 79">
            <a:extLst>
              <a:ext uri="{FF2B5EF4-FFF2-40B4-BE49-F238E27FC236}">
                <a16:creationId xmlns:a16="http://schemas.microsoft.com/office/drawing/2014/main" id="{A9DBE4AD-BD2B-F4DF-A45B-8C062F15C1FD}"/>
              </a:ext>
            </a:extLst>
          </p:cNvPr>
          <p:cNvGrpSpPr/>
          <p:nvPr/>
        </p:nvGrpSpPr>
        <p:grpSpPr>
          <a:xfrm>
            <a:off x="11815911" y="13066925"/>
            <a:ext cx="6594344" cy="483639"/>
            <a:chOff x="12366644" y="6651650"/>
            <a:chExt cx="6594344" cy="483639"/>
          </a:xfrm>
        </p:grpSpPr>
        <p:cxnSp>
          <p:nvCxnSpPr>
            <p:cNvPr id="81" name="Straight Connector 80">
              <a:extLst>
                <a:ext uri="{FF2B5EF4-FFF2-40B4-BE49-F238E27FC236}">
                  <a16:creationId xmlns:a16="http://schemas.microsoft.com/office/drawing/2014/main" id="{31C05FA9-7412-08A7-075B-B2AAE16798B3}"/>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AB3331E6-B7F3-A944-35EC-D600C0F6F8E5}"/>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Screening</a:t>
              </a:r>
            </a:p>
          </p:txBody>
        </p:sp>
      </p:grpSp>
      <p:grpSp>
        <p:nvGrpSpPr>
          <p:cNvPr id="83" name="Group 82">
            <a:extLst>
              <a:ext uri="{FF2B5EF4-FFF2-40B4-BE49-F238E27FC236}">
                <a16:creationId xmlns:a16="http://schemas.microsoft.com/office/drawing/2014/main" id="{033C14A4-92CE-02EA-7943-528089AD055C}"/>
              </a:ext>
            </a:extLst>
          </p:cNvPr>
          <p:cNvGrpSpPr/>
          <p:nvPr/>
        </p:nvGrpSpPr>
        <p:grpSpPr>
          <a:xfrm>
            <a:off x="21953495" y="13066925"/>
            <a:ext cx="6594344" cy="483639"/>
            <a:chOff x="12366644" y="6651650"/>
            <a:chExt cx="6594344" cy="483639"/>
          </a:xfrm>
        </p:grpSpPr>
        <p:cxnSp>
          <p:nvCxnSpPr>
            <p:cNvPr id="84" name="Straight Connector 83">
              <a:extLst>
                <a:ext uri="{FF2B5EF4-FFF2-40B4-BE49-F238E27FC236}">
                  <a16:creationId xmlns:a16="http://schemas.microsoft.com/office/drawing/2014/main" id="{7069CCC4-C09F-9375-AA3C-F114ED69E67B}"/>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5EC5F453-40F5-4C1A-3AF7-D9947F95BD97}"/>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Transition pieces</a:t>
              </a:r>
            </a:p>
          </p:txBody>
        </p:sp>
      </p:grpSp>
      <p:sp>
        <p:nvSpPr>
          <p:cNvPr id="86" name="TextBox 85">
            <a:extLst>
              <a:ext uri="{FF2B5EF4-FFF2-40B4-BE49-F238E27FC236}">
                <a16:creationId xmlns:a16="http://schemas.microsoft.com/office/drawing/2014/main" id="{7D730572-70BB-AA6D-4297-E5DC102B77F2}"/>
              </a:ext>
            </a:extLst>
          </p:cNvPr>
          <p:cNvSpPr txBox="1"/>
          <p:nvPr/>
        </p:nvSpPr>
        <p:spPr>
          <a:xfrm>
            <a:off x="1883688" y="28606131"/>
            <a:ext cx="10166121" cy="646331"/>
          </a:xfrm>
          <a:prstGeom prst="rect">
            <a:avLst/>
          </a:prstGeom>
          <a:noFill/>
        </p:spPr>
        <p:txBody>
          <a:bodyPr wrap="square">
            <a:spAutoFit/>
          </a:bodyPr>
          <a:lstStyle/>
          <a:p>
            <a:pPr>
              <a:spcAft>
                <a:spcPts val="1200"/>
              </a:spcAft>
            </a:pPr>
            <a:r>
              <a:rPr lang="en-GB" sz="3600" b="1" dirty="0">
                <a:latin typeface="Levenim MT" panose="020F0502020204030204" pitchFamily="2" charset="-79"/>
                <a:cs typeface="Levenim MT" panose="020F0502020204030204" pitchFamily="2" charset="-79"/>
              </a:rPr>
              <a:t>PS extraction kickers (KFA79 and KFA71)</a:t>
            </a:r>
          </a:p>
        </p:txBody>
      </p:sp>
      <p:grpSp>
        <p:nvGrpSpPr>
          <p:cNvPr id="87" name="Group 86">
            <a:extLst>
              <a:ext uri="{FF2B5EF4-FFF2-40B4-BE49-F238E27FC236}">
                <a16:creationId xmlns:a16="http://schemas.microsoft.com/office/drawing/2014/main" id="{BE476783-260E-9364-874F-DD3C69E161BC}"/>
              </a:ext>
            </a:extLst>
          </p:cNvPr>
          <p:cNvGrpSpPr/>
          <p:nvPr/>
        </p:nvGrpSpPr>
        <p:grpSpPr>
          <a:xfrm>
            <a:off x="14413317" y="28555009"/>
            <a:ext cx="6594344" cy="483639"/>
            <a:chOff x="12366644" y="6651650"/>
            <a:chExt cx="6594344" cy="483639"/>
          </a:xfrm>
        </p:grpSpPr>
        <p:cxnSp>
          <p:nvCxnSpPr>
            <p:cNvPr id="88" name="Straight Connector 87">
              <a:extLst>
                <a:ext uri="{FF2B5EF4-FFF2-40B4-BE49-F238E27FC236}">
                  <a16:creationId xmlns:a16="http://schemas.microsoft.com/office/drawing/2014/main" id="{74CE0520-5D79-393B-E525-BF840A397EDF}"/>
                </a:ext>
              </a:extLst>
            </p:cNvPr>
            <p:cNvCxnSpPr>
              <a:cxnSpLocks/>
            </p:cNvCxnSpPr>
            <p:nvPr/>
          </p:nvCxnSpPr>
          <p:spPr>
            <a:xfrm>
              <a:off x="12366645" y="7135289"/>
              <a:ext cx="6594343" cy="0"/>
            </a:xfrm>
            <a:prstGeom prst="line">
              <a:avLst/>
            </a:prstGeom>
            <a:ln w="28575">
              <a:solidFill>
                <a:srgbClr val="054899"/>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9EB2D6E3-B264-2CD8-AD1A-78451ADF6173}"/>
                </a:ext>
              </a:extLst>
            </p:cNvPr>
            <p:cNvSpPr txBox="1"/>
            <p:nvPr/>
          </p:nvSpPr>
          <p:spPr>
            <a:xfrm>
              <a:off x="12366644" y="6651650"/>
              <a:ext cx="6594344" cy="461665"/>
            </a:xfrm>
            <a:prstGeom prst="rect">
              <a:avLst/>
            </a:prstGeom>
            <a:noFill/>
          </p:spPr>
          <p:txBody>
            <a:bodyPr wrap="square">
              <a:spAutoFit/>
            </a:bodyPr>
            <a:lstStyle/>
            <a:p>
              <a:pPr algn="ctr"/>
              <a:r>
                <a:rPr lang="en-GB" sz="2400" b="1" i="0" dirty="0">
                  <a:solidFill>
                    <a:srgbClr val="054899"/>
                  </a:solidFill>
                  <a:effectLst/>
                  <a:latin typeface="Levenim MT" panose="020F0502020204030204" pitchFamily="2" charset="-79"/>
                  <a:cs typeface="Levenim MT" panose="020F0502020204030204" pitchFamily="2" charset="-79"/>
                </a:rPr>
                <a:t>Transition pieces</a:t>
              </a:r>
            </a:p>
          </p:txBody>
        </p:sp>
      </p:grpSp>
      <p:pic>
        <p:nvPicPr>
          <p:cNvPr id="90" name="Picture 89">
            <a:extLst>
              <a:ext uri="{FF2B5EF4-FFF2-40B4-BE49-F238E27FC236}">
                <a16:creationId xmlns:a16="http://schemas.microsoft.com/office/drawing/2014/main" id="{6A6CF0FF-260A-04A5-2A42-6211B273B3E7}"/>
              </a:ext>
            </a:extLst>
          </p:cNvPr>
          <p:cNvPicPr>
            <a:picLocks noChangeAspect="1"/>
          </p:cNvPicPr>
          <p:nvPr/>
        </p:nvPicPr>
        <p:blipFill>
          <a:blip r:embed="rId5"/>
          <a:srcRect l="61814"/>
          <a:stretch/>
        </p:blipFill>
        <p:spPr>
          <a:xfrm>
            <a:off x="880934" y="34913749"/>
            <a:ext cx="4907273" cy="5992061"/>
          </a:xfrm>
          <a:prstGeom prst="rect">
            <a:avLst/>
          </a:prstGeom>
        </p:spPr>
      </p:pic>
      <p:sp>
        <p:nvSpPr>
          <p:cNvPr id="92" name="TextBox 91">
            <a:extLst>
              <a:ext uri="{FF2B5EF4-FFF2-40B4-BE49-F238E27FC236}">
                <a16:creationId xmlns:a16="http://schemas.microsoft.com/office/drawing/2014/main" id="{7677EE7A-CAC5-8E4E-4134-DEEE8A4A0A4B}"/>
              </a:ext>
            </a:extLst>
          </p:cNvPr>
          <p:cNvSpPr txBox="1"/>
          <p:nvPr/>
        </p:nvSpPr>
        <p:spPr>
          <a:xfrm>
            <a:off x="10985829" y="28698849"/>
            <a:ext cx="519827" cy="369332"/>
          </a:xfrm>
          <a:prstGeom prst="rect">
            <a:avLst/>
          </a:prstGeom>
          <a:noFill/>
        </p:spPr>
        <p:txBody>
          <a:bodyPr wrap="square" rtlCol="0">
            <a:spAutoFit/>
          </a:bodyPr>
          <a:lstStyle/>
          <a:p>
            <a:r>
              <a:rPr lang="en-US" dirty="0"/>
              <a:t>[6]</a:t>
            </a:r>
            <a:endParaRPr lang="en-GB" dirty="0"/>
          </a:p>
        </p:txBody>
      </p:sp>
      <p:sp>
        <p:nvSpPr>
          <p:cNvPr id="93" name="TextBox 92">
            <a:extLst>
              <a:ext uri="{FF2B5EF4-FFF2-40B4-BE49-F238E27FC236}">
                <a16:creationId xmlns:a16="http://schemas.microsoft.com/office/drawing/2014/main" id="{6834AF5B-2E67-3051-3B0A-4AB99366036A}"/>
              </a:ext>
            </a:extLst>
          </p:cNvPr>
          <p:cNvSpPr txBox="1"/>
          <p:nvPr/>
        </p:nvSpPr>
        <p:spPr>
          <a:xfrm>
            <a:off x="23327569" y="29442845"/>
            <a:ext cx="5896206" cy="830997"/>
          </a:xfrm>
          <a:prstGeom prst="rect">
            <a:avLst/>
          </a:prstGeom>
          <a:noFill/>
        </p:spPr>
        <p:txBody>
          <a:bodyPr wrap="square" rtlCol="0">
            <a:spAutoFit/>
          </a:bodyPr>
          <a:lstStyle/>
          <a:p>
            <a:r>
              <a:rPr lang="en-US" sz="2400" dirty="0">
                <a:latin typeface="Levenim MT" panose="02010502060101010101" pitchFamily="2" charset="-79"/>
                <a:cs typeface="Levenim MT" panose="02010502060101010101" pitchFamily="2" charset="-79"/>
              </a:rPr>
              <a:t>Wire measurement with temporary transitions inserted at final positions</a:t>
            </a:r>
            <a:endParaRPr lang="en-GB" sz="2400" dirty="0">
              <a:latin typeface="Levenim MT" panose="02010502060101010101" pitchFamily="2" charset="-79"/>
              <a:cs typeface="Levenim MT" panose="02010502060101010101" pitchFamily="2" charset="-79"/>
            </a:endParaRPr>
          </a:p>
        </p:txBody>
      </p:sp>
      <p:sp>
        <p:nvSpPr>
          <p:cNvPr id="94" name="TextBox 93">
            <a:extLst>
              <a:ext uri="{FF2B5EF4-FFF2-40B4-BE49-F238E27FC236}">
                <a16:creationId xmlns:a16="http://schemas.microsoft.com/office/drawing/2014/main" id="{50BF4AA0-278B-9D71-265A-271F7BC10583}"/>
              </a:ext>
            </a:extLst>
          </p:cNvPr>
          <p:cNvSpPr txBox="1"/>
          <p:nvPr/>
        </p:nvSpPr>
        <p:spPr>
          <a:xfrm>
            <a:off x="13049803" y="29528969"/>
            <a:ext cx="8672567" cy="461665"/>
          </a:xfrm>
          <a:prstGeom prst="rect">
            <a:avLst/>
          </a:prstGeom>
          <a:noFill/>
        </p:spPr>
        <p:txBody>
          <a:bodyPr wrap="square" rtlCol="0">
            <a:spAutoFit/>
          </a:bodyPr>
          <a:lstStyle/>
          <a:p>
            <a:r>
              <a:rPr lang="en-US" sz="2400" dirty="0">
                <a:latin typeface="Levenim MT" panose="02010502060101010101" pitchFamily="2" charset="-79"/>
                <a:cs typeface="Levenim MT" panose="02010502060101010101" pitchFamily="2" charset="-79"/>
              </a:rPr>
              <a:t>Simulation before and after insertion of transition pieces </a:t>
            </a:r>
            <a:endParaRPr lang="en-GB" sz="2400" dirty="0">
              <a:latin typeface="Levenim MT" panose="02010502060101010101" pitchFamily="2" charset="-79"/>
              <a:cs typeface="Levenim MT" panose="02010502060101010101" pitchFamily="2" charset="-79"/>
            </a:endParaRPr>
          </a:p>
        </p:txBody>
      </p:sp>
    </p:spTree>
    <p:extLst>
      <p:ext uri="{BB962C8B-B14F-4D97-AF65-F5344CB8AC3E}">
        <p14:creationId xmlns:p14="http://schemas.microsoft.com/office/powerpoint/2010/main" val="12418145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4620</TotalTime>
  <Words>1811</Words>
  <Application>Microsoft Office PowerPoint</Application>
  <PresentationFormat>Custom</PresentationFormat>
  <Paragraphs>207</Paragraphs>
  <Slides>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Aptos</vt:lpstr>
      <vt:lpstr>Aptos Display</vt:lpstr>
      <vt:lpstr>Arial</vt:lpstr>
      <vt:lpstr>Levenim MT</vt:lpstr>
      <vt:lpstr>Symbol</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Dylan Standen</dc:creator>
  <cp:lastModifiedBy>Pavlina Trubacova</cp:lastModifiedBy>
  <cp:revision>70</cp:revision>
  <cp:lastPrinted>2025-06-26T14:31:11Z</cp:lastPrinted>
  <dcterms:created xsi:type="dcterms:W3CDTF">2025-05-15T09:20:59Z</dcterms:created>
  <dcterms:modified xsi:type="dcterms:W3CDTF">2025-06-27T07:02:22Z</dcterms:modified>
</cp:coreProperties>
</file>