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6" r:id="rId1"/>
    <p:sldMasterId id="2147483683" r:id="rId2"/>
  </p:sldMasterIdLst>
  <p:notesMasterIdLst>
    <p:notesMasterId r:id="rId9"/>
  </p:notesMasterIdLst>
  <p:sldIdLst>
    <p:sldId id="2116501442" r:id="rId3"/>
    <p:sldId id="328" r:id="rId4"/>
    <p:sldId id="1350" r:id="rId5"/>
    <p:sldId id="2116501450" r:id="rId6"/>
    <p:sldId id="2116501449" r:id="rId7"/>
    <p:sldId id="2116501451" r:id="rId8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389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712" autoAdjust="0"/>
    <p:restoredTop sz="93333" autoAdjust="0"/>
  </p:normalViewPr>
  <p:slideViewPr>
    <p:cSldViewPr snapToGrid="0">
      <p:cViewPr varScale="1">
        <p:scale>
          <a:sx n="59" d="100"/>
          <a:sy n="59" d="100"/>
        </p:scale>
        <p:origin x="1320" y="52"/>
      </p:cViewPr>
      <p:guideLst/>
    </p:cSldViewPr>
  </p:slideViewPr>
  <p:outlineViewPr>
    <p:cViewPr>
      <p:scale>
        <a:sx n="33" d="100"/>
        <a:sy n="33" d="100"/>
      </p:scale>
      <p:origin x="0" y="-33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400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21F5459-32C8-4CE2-A875-17C883BD43C7}" type="datetimeFigureOut">
              <a:rPr lang="en-GB" smtClean="0"/>
              <a:t>03/07/2025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CFE5BD3-9902-4ACD-8AB7-CEF9EB1433C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1806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F6875E-144E-E56C-40C7-EA47AB05D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5B044A43-2ADC-E195-D4E5-9B27BD3A573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A8D8FEFC-09E5-D0B8-2EC6-604B39379A8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1948B270-0176-1C5E-CC4F-B90E96E0EC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45B298-2230-4C20-B31A-D8AB04FE3BC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0405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45B298-2230-4C20-B31A-D8AB04FE3BC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1539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E5BD3-9902-4ACD-8AB7-CEF9EB1433C3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8826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C10F-D73A-4B07-A670-322C50B74668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D78-1417-425D-BBAC-521A41B9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581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C10F-D73A-4B07-A670-322C50B74668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D78-1417-425D-BBAC-521A41B9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022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C10F-D73A-4B07-A670-322C50B74668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D78-1417-425D-BBAC-521A41B9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426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252BE-07E1-4119-A97C-DFD6F5E1E972}" type="datetime1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9C6-05ED-4AF4-B7B3-20B20B991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572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C017E-3A9E-486A-A40D-31D165650EB5}" type="datetime1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9C6-05ED-4AF4-B7B3-20B20B991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32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108DE-D66B-4F14-A86C-44FF387E94E6}" type="datetime1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9C6-05ED-4AF4-B7B3-20B20B991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712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9C2F4-9CEA-4681-B25B-4EF42977D919}" type="datetime1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9C6-05ED-4AF4-B7B3-20B20B991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671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FE122-C2F2-4B7B-8925-410DE8DD2D67}" type="datetime1">
              <a:rPr lang="en-US" smtClean="0"/>
              <a:t>7/2/2025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9C6-05ED-4AF4-B7B3-20B20B991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201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7D82-DCB6-4676-8AB6-B99F6B1D5E1A}" type="datetime1">
              <a:rPr lang="en-US" smtClean="0"/>
              <a:t>7/2/2025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9C6-05ED-4AF4-B7B3-20B20B991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3689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E971-2265-41E8-BB8E-2E6319A613FD}" type="datetime1">
              <a:rPr lang="en-US" smtClean="0"/>
              <a:t>7/2/2025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9C6-05ED-4AF4-B7B3-20B20B991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0626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5852-3612-4641-9EDC-4F3744320F3E}" type="datetime1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9C6-05ED-4AF4-B7B3-20B20B991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411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C10F-D73A-4B07-A670-322C50B74668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D78-1417-425D-BBAC-521A41B9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7817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5A55-6E95-4A00-9D89-D02EB5D73ECB}" type="datetime1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9C6-05ED-4AF4-B7B3-20B20B991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6583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615F1-0D92-4D0A-9D0C-73E6945B01D5}" type="datetime1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9C6-05ED-4AF4-B7B3-20B20B991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497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C7E0C-BA6A-411C-A9FC-4D319BC60525}" type="datetime1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9C6-05ED-4AF4-B7B3-20B20B991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47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C10F-D73A-4B07-A670-322C50B74668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D78-1417-425D-BBAC-521A41B9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219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C10F-D73A-4B07-A670-322C50B74668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D78-1417-425D-BBAC-521A41B9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026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C10F-D73A-4B07-A670-322C50B74668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D78-1417-425D-BBAC-521A41B9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36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C10F-D73A-4B07-A670-322C50B74668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D78-1417-425D-BBAC-521A41B9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250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C10F-D73A-4B07-A670-322C50B74668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D78-1417-425D-BBAC-521A41B9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7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C10F-D73A-4B07-A670-322C50B74668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D78-1417-425D-BBAC-521A41B9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631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C10F-D73A-4B07-A670-322C50B74668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D78-1417-425D-BBAC-521A41B9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653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AC10F-D73A-4B07-A670-322C50B74668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4CD78-1417-425D-BBAC-521A41B9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033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C7834-2100-48A9-A29B-BD51A3DBFD57}" type="datetime1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CA9C6-05ED-4AF4-B7B3-20B20B991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519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hyperlink" Target="https://spectrum.ieee.org/electric-aircraft-motor-hinetics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hinetics.com/" TargetMode="Externa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131" y="2088207"/>
            <a:ext cx="11920654" cy="1515238"/>
          </a:xfrm>
          <a:solidFill>
            <a:srgbClr val="0000FF"/>
          </a:solidFill>
        </p:spPr>
        <p:txBody>
          <a:bodyPr anchor="ctr" anchorCtr="0">
            <a:no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Superconducting Rotating Machines </a:t>
            </a:r>
            <a:br>
              <a:rPr lang="en-US" sz="3200" b="1" dirty="0">
                <a:solidFill>
                  <a:schemeClr val="bg1"/>
                </a:solidFill>
              </a:rPr>
            </a:br>
            <a:r>
              <a:rPr lang="en-GB" sz="3200" b="1" dirty="0">
                <a:solidFill>
                  <a:schemeClr val="bg1"/>
                </a:solidFill>
              </a:rPr>
              <a:t>As Part of the </a:t>
            </a:r>
            <a:r>
              <a:rPr lang="en-US" sz="3200" b="1" i="0" dirty="0">
                <a:solidFill>
                  <a:schemeClr val="bg1"/>
                </a:solidFill>
                <a:effectLst/>
              </a:rPr>
              <a:t>Special Session - Commercial Superconducting Magnets for the Future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87" y="3603778"/>
            <a:ext cx="11578904" cy="2842533"/>
          </a:xfrm>
        </p:spPr>
        <p:txBody>
          <a:bodyPr>
            <a:noAutofit/>
          </a:bodyPr>
          <a:lstStyle/>
          <a:p>
            <a:pPr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</a:pPr>
            <a:r>
              <a:rPr lang="de-CH" sz="3600" i="1" kern="0" dirty="0">
                <a:solidFill>
                  <a:srgbClr val="FF0000"/>
                </a:solidFill>
              </a:rPr>
              <a:t>Sastry Pamidi</a:t>
            </a:r>
          </a:p>
          <a:p>
            <a:pPr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</a:pPr>
            <a:r>
              <a:rPr lang="de-CH" sz="2800" i="1" kern="0" dirty="0"/>
              <a:t>Professor and Department Chair, Department of Electrical and Computer Engineering</a:t>
            </a:r>
          </a:p>
          <a:p>
            <a:pPr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</a:pPr>
            <a:r>
              <a:rPr lang="de-CH" sz="2800" i="1" kern="0" dirty="0"/>
              <a:t>Associate Director, Center for Advanced Power Systems</a:t>
            </a:r>
          </a:p>
          <a:p>
            <a:pPr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</a:pPr>
            <a:r>
              <a:rPr lang="de-CH" sz="2800" i="1" kern="0" dirty="0"/>
              <a:t>FAMU-FSU College of Engineering</a:t>
            </a:r>
          </a:p>
          <a:p>
            <a:pPr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</a:pPr>
            <a:r>
              <a:rPr lang="de-CH" sz="2800" i="1" kern="0" dirty="0"/>
              <a:t>Tallahassee, Florida, USA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234" y="5470344"/>
            <a:ext cx="2622909" cy="13174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57" y="5271642"/>
            <a:ext cx="1538868" cy="15152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8E39E2-BEFE-2BBA-4C75-1692C132AF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0820" y="92665"/>
            <a:ext cx="6050360" cy="1851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259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569" y="208425"/>
            <a:ext cx="11642014" cy="697057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/>
              <a:t>Increased Interest in Superconducting Rotating Machines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383" y="900835"/>
            <a:ext cx="6174928" cy="637372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Net-Zero Emissions Targets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Focus on high energy efficiency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Enhanced interest in electrification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Electric Transportation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Aircraft and ships 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rgbClr val="FF0000"/>
                </a:solidFill>
              </a:rPr>
              <a:t>Increased interest in superconducting rotating machines because of their ability to offer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High Power Density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 Gravimetric and volumetric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High efficiency – zero resistance, high magnetic field and current loading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What is enabling superconducting and cryogenic machines and power conversion systems?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Increased Interest in </a:t>
            </a:r>
            <a:r>
              <a:rPr lang="en-US" sz="2400" dirty="0" err="1"/>
              <a:t>CryoFuel</a:t>
            </a:r>
            <a:r>
              <a:rPr lang="en-US" sz="2400" dirty="0"/>
              <a:t> – LH2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4CA9C6-05ED-4AF4-B7B3-20B20B99140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77578AB-F537-9792-ECE9-CB5CEE977FEA}"/>
              </a:ext>
            </a:extLst>
          </p:cNvPr>
          <p:cNvGrpSpPr/>
          <p:nvPr/>
        </p:nvGrpSpPr>
        <p:grpSpPr>
          <a:xfrm>
            <a:off x="6096000" y="1057783"/>
            <a:ext cx="2819399" cy="2032852"/>
            <a:chOff x="5535695" y="4208331"/>
            <a:chExt cx="2846937" cy="2268669"/>
          </a:xfrm>
          <a:solidFill>
            <a:srgbClr val="C0504D"/>
          </a:solidFill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66C3F1A-88EE-DE1D-7313-5C1B9C974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5695" y="4208331"/>
              <a:ext cx="2846937" cy="1897957"/>
            </a:xfrm>
            <a:prstGeom prst="rect">
              <a:avLst/>
            </a:prstGeom>
            <a:grpFill/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8B871D1-364F-2473-5276-9F75643DE7F4}"/>
                </a:ext>
              </a:extLst>
            </p:cNvPr>
            <p:cNvSpPr/>
            <p:nvPr/>
          </p:nvSpPr>
          <p:spPr>
            <a:xfrm>
              <a:off x="5535695" y="6106288"/>
              <a:ext cx="2846937" cy="370712"/>
            </a:xfrm>
            <a:prstGeom prst="rect">
              <a:avLst/>
            </a:prstGeom>
            <a:grpFill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All-electric ship 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ommissioned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by U.S. Navy</a:t>
              </a:r>
            </a:p>
          </p:txBody>
        </p:sp>
      </p:grpSp>
      <p:pic>
        <p:nvPicPr>
          <p:cNvPr id="3074" name="Picture 2" descr="ZEROe: Will Airbus's zero-carbon airplane take off? | CNN">
            <a:extLst>
              <a:ext uri="{FF2B5EF4-FFF2-40B4-BE49-F238E27FC236}">
                <a16:creationId xmlns:a16="http://schemas.microsoft.com/office/drawing/2014/main" id="{7175251B-DAEF-78F1-D040-E6C17CA8D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716" y="3142493"/>
            <a:ext cx="2819399" cy="158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DAB05EA3-CCCC-9378-E701-772E3D92AA99}"/>
              </a:ext>
            </a:extLst>
          </p:cNvPr>
          <p:cNvGrpSpPr/>
          <p:nvPr/>
        </p:nvGrpSpPr>
        <p:grpSpPr>
          <a:xfrm>
            <a:off x="8997183" y="948512"/>
            <a:ext cx="2819400" cy="2120745"/>
            <a:chOff x="3467100" y="1262906"/>
            <a:chExt cx="2819400" cy="2120745"/>
          </a:xfrm>
          <a:solidFill>
            <a:srgbClr val="C0504D"/>
          </a:solidFill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451C5FE-0868-5364-A2CB-DD80C1BC43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7100" y="1262906"/>
              <a:ext cx="2819400" cy="1585913"/>
            </a:xfrm>
            <a:prstGeom prst="rect">
              <a:avLst/>
            </a:prstGeom>
            <a:grpFill/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26E482C-997C-3C3E-6B60-04755F05EE4C}"/>
                </a:ext>
              </a:extLst>
            </p:cNvPr>
            <p:cNvSpPr/>
            <p:nvPr/>
          </p:nvSpPr>
          <p:spPr>
            <a:xfrm>
              <a:off x="3467100" y="2848819"/>
              <a:ext cx="2819399" cy="534832"/>
            </a:xfrm>
            <a:prstGeom prst="rect">
              <a:avLst/>
            </a:prstGeom>
            <a:grpFill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N+3 hybrid wing body (HWB) electric aircraft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97FDBFC-1D5C-080A-C7CA-AF599E41FFFF}"/>
              </a:ext>
            </a:extLst>
          </p:cNvPr>
          <p:cNvGrpSpPr/>
          <p:nvPr/>
        </p:nvGrpSpPr>
        <p:grpSpPr>
          <a:xfrm>
            <a:off x="6621125" y="4776946"/>
            <a:ext cx="2857500" cy="1941566"/>
            <a:chOff x="6621125" y="4776946"/>
            <a:chExt cx="2857500" cy="1941566"/>
          </a:xfrm>
        </p:grpSpPr>
        <p:pic>
          <p:nvPicPr>
            <p:cNvPr id="1026" name="Picture 2" descr="EcoSwing project on the home straight - Superconducting wind power generator  - YouTube">
              <a:extLst>
                <a:ext uri="{FF2B5EF4-FFF2-40B4-BE49-F238E27FC236}">
                  <a16:creationId xmlns:a16="http://schemas.microsoft.com/office/drawing/2014/main" id="{CF64ACE1-84F0-E01C-4476-3612A643C3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1125" y="4776946"/>
              <a:ext cx="2857500" cy="1600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1136FD2-0FBE-F536-D932-FB9ADC213D9C}"/>
                </a:ext>
              </a:extLst>
            </p:cNvPr>
            <p:cNvSpPr/>
            <p:nvPr/>
          </p:nvSpPr>
          <p:spPr>
            <a:xfrm>
              <a:off x="6621125" y="6386334"/>
              <a:ext cx="2819399" cy="332178"/>
            </a:xfrm>
            <a:prstGeom prst="rect">
              <a:avLst/>
            </a:prstGeom>
            <a:solidFill>
              <a:srgbClr val="C0504D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EcoSwing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S/C Wind Generator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3669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5D73D-F189-5B41-CEAA-621784684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480" y="365125"/>
            <a:ext cx="11752202" cy="64071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/>
              <a:t>Fully and Partially Superconducting Machines are Being Designed and Tested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C9922F-A34A-FEF6-50B4-DEC73681F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4CA9C6-05ED-4AF4-B7B3-20B20B99140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43C8B7-E33C-674E-A08C-FDF43CEF4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216" y="925146"/>
            <a:ext cx="4101270" cy="19673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8B2A40-D6CB-1857-5035-F6727F3B90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909" y="3337559"/>
            <a:ext cx="6852164" cy="24930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8981AB-248B-5184-DBFC-BA120D7026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909" y="5862320"/>
            <a:ext cx="3271369" cy="7639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AC346DE-8773-DD1D-5677-6C87EFCD1C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6772" y="5862321"/>
            <a:ext cx="2598035" cy="78297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3F4B216-FA51-B0F2-6D2A-2BBBCF69BEAD}"/>
              </a:ext>
            </a:extLst>
          </p:cNvPr>
          <p:cNvSpPr txBox="1"/>
          <p:nvPr/>
        </p:nvSpPr>
        <p:spPr>
          <a:xfrm>
            <a:off x="224307" y="2641851"/>
            <a:ext cx="725023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Source: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https://snf.ieeecsc.org/files/ieeecsc/slides/Badcock%20M4PL1%20Plenary%20presentation.pdf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0003866-366F-FA80-EA5F-06F82C38C0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6072" y="980929"/>
            <a:ext cx="4493147" cy="336426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F6B6124-C8B6-2F49-A3EE-C4E6008ED9FD}"/>
              </a:ext>
            </a:extLst>
          </p:cNvPr>
          <p:cNvSpPr txBox="1"/>
          <p:nvPr/>
        </p:nvSpPr>
        <p:spPr>
          <a:xfrm>
            <a:off x="7246072" y="4584094"/>
            <a:ext cx="44931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Source: </a:t>
            </a:r>
            <a:r>
              <a:rPr lang="en-US" dirty="0">
                <a:hlinkClick r:id="rId7"/>
              </a:rPr>
              <a:t>Electric Aircraft Motor Gets Superconducting Upgrade - IEEE Spectrum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ABEB09D-06D0-2AB8-9E55-D25EB934F1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96884" y="5362517"/>
            <a:ext cx="2286117" cy="1130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71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4D149D-E5EF-1ED3-7A02-F83FA6F54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itle 1">
            <a:extLst>
              <a:ext uri="{FF2B5EF4-FFF2-40B4-BE49-F238E27FC236}">
                <a16:creationId xmlns:a16="http://schemas.microsoft.com/office/drawing/2014/main" id="{EAC5A8D4-AF2C-573F-6F9A-1BE83DF3F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001" y="281054"/>
            <a:ext cx="11759380" cy="535531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 defTabSz="457200"/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Many Groups are Working on Superconducting Rotating Machines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A58B0B-6DF1-F793-E683-A7DCA3D4143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50A4E0-339D-41F6-B204-89C23335EFC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8B4A24-CD8E-7439-F4B5-6C112DC142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470" y="1046699"/>
            <a:ext cx="10901060" cy="26030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574464-216C-A4E4-799D-2B0639DFACEF}"/>
              </a:ext>
            </a:extLst>
          </p:cNvPr>
          <p:cNvSpPr txBox="1"/>
          <p:nvPr/>
        </p:nvSpPr>
        <p:spPr>
          <a:xfrm>
            <a:off x="121920" y="3649788"/>
            <a:ext cx="115650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Calculated rated power of 5.5 MW with 97.6% efficiency at 8000 r/min, corresponding to a power density of 3.5 kW/kg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E58695-4A2C-B876-87B0-E31A6730FE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089" y="4291485"/>
            <a:ext cx="7202462" cy="23307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33899B2-2FE6-82AD-2A21-DE7B5CE6BE38}"/>
              </a:ext>
            </a:extLst>
          </p:cNvPr>
          <p:cNvSpPr txBox="1"/>
          <p:nvPr/>
        </p:nvSpPr>
        <p:spPr>
          <a:xfrm>
            <a:off x="8762511" y="4356737"/>
            <a:ext cx="17475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4C00"/>
                </a:solidFill>
                <a:effectLst/>
                <a:uLnTx/>
                <a:uFillTx/>
                <a:latin typeface="IvarText"/>
                <a:ea typeface="+mn-ea"/>
                <a:cs typeface="+mn-cs"/>
                <a:hlinkClick r:id="rId5"/>
              </a:rPr>
              <a:t>10 kW/kg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A4CFDF-0D13-3F0D-1F89-C15F31734277}"/>
              </a:ext>
            </a:extLst>
          </p:cNvPr>
          <p:cNvSpPr txBox="1"/>
          <p:nvPr/>
        </p:nvSpPr>
        <p:spPr>
          <a:xfrm>
            <a:off x="8610111" y="5151815"/>
            <a:ext cx="322628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varText"/>
                <a:ea typeface="+mn-ea"/>
                <a:cs typeface="+mn-c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Next version is projected to 40kW/kg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7447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itle 1"/>
          <p:cNvSpPr>
            <a:spLocks noGrp="1"/>
          </p:cNvSpPr>
          <p:nvPr>
            <p:ph type="title"/>
          </p:nvPr>
        </p:nvSpPr>
        <p:spPr>
          <a:xfrm>
            <a:off x="279001" y="281054"/>
            <a:ext cx="11759380" cy="535531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 defTabSz="457200"/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Many Groups are Working on Superconducting Rotating Machines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50A4E0-339D-41F6-B204-89C23335EFC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CA8634-F333-C663-5350-BA60A39D7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33" y="1012726"/>
            <a:ext cx="9550256" cy="2727375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C2685683-83AF-0877-8948-1DA79DC10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13" y="4017442"/>
            <a:ext cx="4550229" cy="255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60A62D-38E5-1B81-2C98-E5C4D99D8682}"/>
              </a:ext>
            </a:extLst>
          </p:cNvPr>
          <p:cNvSpPr txBox="1"/>
          <p:nvPr/>
        </p:nvSpPr>
        <p:spPr>
          <a:xfrm>
            <a:off x="4996542" y="4481586"/>
            <a:ext cx="6096000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 u="sng" dirty="0">
                <a:effectLst/>
                <a:latin typeface="InterVariable"/>
              </a:rPr>
              <a:t>Airbus and Toshiba Partnership</a:t>
            </a:r>
          </a:p>
          <a:p>
            <a:endParaRPr lang="en-US" sz="2000" dirty="0"/>
          </a:p>
          <a:p>
            <a:r>
              <a:rPr lang="en-US" sz="2000" dirty="0"/>
              <a:t>https://www.airbus.com/en/newsroom/press-releases/2024-10-airbus-and-toshiba-to-partner-on-superconductivity-research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5717F5-9753-8D9C-95A1-A4A6A096AE5B}"/>
              </a:ext>
            </a:extLst>
          </p:cNvPr>
          <p:cNvSpPr txBox="1"/>
          <p:nvPr/>
        </p:nvSpPr>
        <p:spPr>
          <a:xfrm>
            <a:off x="250371" y="1755377"/>
            <a:ext cx="23513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i="0" u="sng" dirty="0">
                <a:effectLst/>
                <a:latin typeface="InterVariable"/>
              </a:rPr>
              <a:t>Developments in Japan</a:t>
            </a:r>
          </a:p>
        </p:txBody>
      </p:sp>
    </p:spTree>
    <p:extLst>
      <p:ext uri="{BB962C8B-B14F-4D97-AF65-F5344CB8AC3E}">
        <p14:creationId xmlns:p14="http://schemas.microsoft.com/office/powerpoint/2010/main" val="1063819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357584-0D28-6488-D92F-C3444E463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571" y="1444624"/>
            <a:ext cx="11364686" cy="4303033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 Low AC loss superconducting wires/cables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800" dirty="0"/>
              <a:t>Multifilament wires – MgB2, Bi-2212, Striated REBCO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800" dirty="0"/>
              <a:t>Conductor developments necessary for reducing losses further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 Integrated cryogenic solutions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800" dirty="0"/>
              <a:t>Reliable, high efficiency, and high-capacity cryogenic systems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800" dirty="0"/>
              <a:t>Lightweight cryocoolers and integrated cryogenic systems – based on LH2 are needed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800" dirty="0"/>
              <a:t>Low maintenance cryogenic systems are essential for electric transportation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457200" lvl="1" indent="0">
              <a:buNone/>
            </a:pP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C61D48-F686-E196-1FF8-2FC2985CA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9C6-05ED-4AF4-B7B3-20B20B991406}" type="slidenum">
              <a:rPr lang="en-US" smtClean="0"/>
              <a:t>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134F682-30BD-C2B4-6D81-994D0212A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310" y="191672"/>
            <a:ext cx="11759380" cy="978729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 defTabSz="457200"/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Developments Needed to Move Superconducting Rotating Machines to Marketplace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A92AF8-9CEE-B146-4542-9FACE3B6E3EB}"/>
              </a:ext>
            </a:extLst>
          </p:cNvPr>
          <p:cNvSpPr txBox="1"/>
          <p:nvPr/>
        </p:nvSpPr>
        <p:spPr>
          <a:xfrm>
            <a:off x="293914" y="5589110"/>
            <a:ext cx="11430000" cy="1077218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1" algn="ctr"/>
            <a:r>
              <a:rPr lang="en-US" sz="3200" dirty="0"/>
              <a:t>Comprehensive electric powertrain test facilities for supporting the industry need to be established</a:t>
            </a:r>
          </a:p>
        </p:txBody>
      </p:sp>
    </p:spTree>
    <p:extLst>
      <p:ext uri="{BB962C8B-B14F-4D97-AF65-F5344CB8AC3E}">
        <p14:creationId xmlns:p14="http://schemas.microsoft.com/office/powerpoint/2010/main" val="16882254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1216</TotalTime>
  <Words>360</Words>
  <Application>Microsoft Office PowerPoint</Application>
  <PresentationFormat>Widescreen</PresentationFormat>
  <Paragraphs>51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InterVariable</vt:lpstr>
      <vt:lpstr>IvarText</vt:lpstr>
      <vt:lpstr>Wingdings</vt:lpstr>
      <vt:lpstr>1_Office Theme</vt:lpstr>
      <vt:lpstr>3_Office Theme</vt:lpstr>
      <vt:lpstr>Superconducting Rotating Machines  As Part of the Special Session - Commercial Superconducting Magnets for the Future</vt:lpstr>
      <vt:lpstr>Increased Interest in Superconducting Rotating Machines</vt:lpstr>
      <vt:lpstr>Fully and Partially Superconducting Machines are Being Designed and Tested</vt:lpstr>
      <vt:lpstr>Many Groups are Working on Superconducting Rotating Machines</vt:lpstr>
      <vt:lpstr>Many Groups are Working on Superconducting Rotating Machines</vt:lpstr>
      <vt:lpstr>Developments Needed to Move Superconducting Rotating Machines to Marketplace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MELHEM Ziad</dc:creator>
  <cp:lastModifiedBy>Sastry Pamidi</cp:lastModifiedBy>
  <cp:revision>307</cp:revision>
  <cp:lastPrinted>2023-08-30T08:38:38Z</cp:lastPrinted>
  <dcterms:created xsi:type="dcterms:W3CDTF">2021-02-03T17:42:04Z</dcterms:created>
  <dcterms:modified xsi:type="dcterms:W3CDTF">2025-07-03T15:33:37Z</dcterms:modified>
</cp:coreProperties>
</file>