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858" r:id="rId2"/>
    <p:sldMasterId id="2147483870" r:id="rId3"/>
  </p:sldMasterIdLst>
  <p:notesMasterIdLst>
    <p:notesMasterId r:id="rId16"/>
  </p:notesMasterIdLst>
  <p:sldIdLst>
    <p:sldId id="1026" r:id="rId4"/>
    <p:sldId id="310" r:id="rId5"/>
    <p:sldId id="267" r:id="rId6"/>
    <p:sldId id="1004" r:id="rId7"/>
    <p:sldId id="1102" r:id="rId8"/>
    <p:sldId id="1095" r:id="rId9"/>
    <p:sldId id="1099" r:id="rId10"/>
    <p:sldId id="1097" r:id="rId11"/>
    <p:sldId id="1070" r:id="rId12"/>
    <p:sldId id="1094" r:id="rId13"/>
    <p:sldId id="1101" r:id="rId14"/>
    <p:sldId id="86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8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DFF"/>
    <a:srgbClr val="21CFFF"/>
    <a:srgbClr val="DB6D22"/>
    <a:srgbClr val="F0B401"/>
    <a:srgbClr val="FFD244"/>
    <a:srgbClr val="649B3E"/>
    <a:srgbClr val="00D3DC"/>
    <a:srgbClr val="4472C4"/>
    <a:srgbClr val="7496D3"/>
    <a:srgbClr val="7D75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A826A2-83BA-F84D-B344-03D89112E8AB}" v="1" dt="2025-07-03T20:29:28.3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98"/>
    <p:restoredTop sz="94675"/>
  </p:normalViewPr>
  <p:slideViewPr>
    <p:cSldViewPr snapToGrid="0">
      <p:cViewPr varScale="1">
        <p:scale>
          <a:sx n="119" d="100"/>
          <a:sy n="119" d="100"/>
        </p:scale>
        <p:origin x="208" y="552"/>
      </p:cViewPr>
      <p:guideLst>
        <p:guide orient="horz" pos="2160"/>
        <p:guide pos="3840"/>
        <p:guide orient="horz" pos="18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34E5A-FBBF-F54A-AAEB-170E2C7E9D48}" type="datetimeFigureOut">
              <a:rPr lang="en-US" smtClean="0"/>
              <a:t>7/3/25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3C15F7-9E3E-A542-9669-8C60DD600E12}" type="slidenum">
              <a:rPr lang="en-US" smtClean="0"/>
              <a:t>‹#›</a:t>
            </a:fld>
            <a:endParaRPr lang="en-US"/>
          </a:p>
        </p:txBody>
      </p:sp>
    </p:spTree>
    <p:extLst>
      <p:ext uri="{BB962C8B-B14F-4D97-AF65-F5344CB8AC3E}">
        <p14:creationId xmlns:p14="http://schemas.microsoft.com/office/powerpoint/2010/main" val="642771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3C15F7-9E3E-A542-9669-8C60DD600E12}" type="slidenum">
              <a:rPr lang="en-US" smtClean="0"/>
              <a:t>1</a:t>
            </a:fld>
            <a:endParaRPr lang="en-US"/>
          </a:p>
        </p:txBody>
      </p:sp>
    </p:spTree>
    <p:extLst>
      <p:ext uri="{BB962C8B-B14F-4D97-AF65-F5344CB8AC3E}">
        <p14:creationId xmlns:p14="http://schemas.microsoft.com/office/powerpoint/2010/main" val="4259769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C8628C9-79D8-4A44-BBC9-2764FBF916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0B1CE87-BE8E-E340-896A-98323D552A7A}"/>
              </a:ext>
            </a:extLst>
          </p:cNvPr>
          <p:cNvSpPr>
            <a:spLocks noGrp="1"/>
          </p:cNvSpPr>
          <p:nvPr>
            <p:ph type="dt" sz="half" idx="10"/>
          </p:nvPr>
        </p:nvSpPr>
        <p:spPr/>
        <p:txBody>
          <a:bodyPr/>
          <a:lstStyle/>
          <a:p>
            <a:fld id="{DF3058BD-FA01-C84D-8008-FC675EC017EF}" type="datetime1">
              <a:rPr lang="en-US" smtClean="0"/>
              <a:t>7/3/25</a:t>
            </a:fld>
            <a:endParaRPr lang="en-US"/>
          </a:p>
        </p:txBody>
      </p:sp>
      <p:sp>
        <p:nvSpPr>
          <p:cNvPr id="5" name="Footer Placeholder 4">
            <a:extLst>
              <a:ext uri="{FF2B5EF4-FFF2-40B4-BE49-F238E27FC236}">
                <a16:creationId xmlns:a16="http://schemas.microsoft.com/office/drawing/2014/main" id="{49012B62-2671-1749-890A-50BC0B3D79DB}"/>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75948B9-A2BA-8449-97A7-0688323314FC}"/>
              </a:ext>
            </a:extLst>
          </p:cNvPr>
          <p:cNvSpPr>
            <a:spLocks noGrp="1"/>
          </p:cNvSpPr>
          <p:nvPr>
            <p:ph type="sldNum" sz="quarter" idx="12"/>
          </p:nvPr>
        </p:nvSpPr>
        <p:spPr/>
        <p:txBody>
          <a:bodyPr/>
          <a:lstStyle/>
          <a:p>
            <a:fld id="{37D5D103-1FFE-0D47-A439-811B44519CF1}" type="slidenum">
              <a:rPr lang="en-US" smtClean="0"/>
              <a:t>‹#›</a:t>
            </a:fld>
            <a:endParaRPr lang="en-US"/>
          </a:p>
        </p:txBody>
      </p:sp>
      <p:sp>
        <p:nvSpPr>
          <p:cNvPr id="9" name="Title 8">
            <a:extLst>
              <a:ext uri="{FF2B5EF4-FFF2-40B4-BE49-F238E27FC236}">
                <a16:creationId xmlns:a16="http://schemas.microsoft.com/office/drawing/2014/main" id="{69387D9D-0FF8-924B-952B-6B2987948B2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62783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B8A52-2F46-0D4F-9CC7-9D693B8802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8079CED-90BC-8E42-B406-B3D4A8862B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53FA45-7830-384F-9AD8-FC22DEEA6055}"/>
              </a:ext>
            </a:extLst>
          </p:cNvPr>
          <p:cNvSpPr>
            <a:spLocks noGrp="1"/>
          </p:cNvSpPr>
          <p:nvPr>
            <p:ph type="dt" sz="half" idx="10"/>
          </p:nvPr>
        </p:nvSpPr>
        <p:spPr/>
        <p:txBody>
          <a:bodyPr/>
          <a:lstStyle/>
          <a:p>
            <a:fld id="{C2C3E551-1F04-FF40-AC52-710C6CD344B7}" type="datetime1">
              <a:rPr lang="en-US" smtClean="0"/>
              <a:t>7/3/25</a:t>
            </a:fld>
            <a:endParaRPr lang="en-US"/>
          </a:p>
        </p:txBody>
      </p:sp>
      <p:sp>
        <p:nvSpPr>
          <p:cNvPr id="5" name="Footer Placeholder 4">
            <a:extLst>
              <a:ext uri="{FF2B5EF4-FFF2-40B4-BE49-F238E27FC236}">
                <a16:creationId xmlns:a16="http://schemas.microsoft.com/office/drawing/2014/main" id="{FF329E33-DD5E-464B-A35C-A336872D5596}"/>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28CA937-F4E6-DC4D-8534-8E834F50EC28}"/>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562543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52607E-CA84-104E-9502-D540B8D4E42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150C922-266A-1F4E-8706-F3D66CE7A08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ED1B6D-7420-4D4C-9326-3DE425FE0CF8}"/>
              </a:ext>
            </a:extLst>
          </p:cNvPr>
          <p:cNvSpPr>
            <a:spLocks noGrp="1"/>
          </p:cNvSpPr>
          <p:nvPr>
            <p:ph type="dt" sz="half" idx="10"/>
          </p:nvPr>
        </p:nvSpPr>
        <p:spPr/>
        <p:txBody>
          <a:bodyPr/>
          <a:lstStyle/>
          <a:p>
            <a:fld id="{26AFF013-5EE1-6F40-8805-9A918B6D743F}" type="datetime1">
              <a:rPr lang="en-US" smtClean="0"/>
              <a:t>7/3/25</a:t>
            </a:fld>
            <a:endParaRPr lang="en-US"/>
          </a:p>
        </p:txBody>
      </p:sp>
      <p:sp>
        <p:nvSpPr>
          <p:cNvPr id="5" name="Footer Placeholder 4">
            <a:extLst>
              <a:ext uri="{FF2B5EF4-FFF2-40B4-BE49-F238E27FC236}">
                <a16:creationId xmlns:a16="http://schemas.microsoft.com/office/drawing/2014/main" id="{1207EA65-D8F1-7E45-BB66-E9DD03E5D5FC}"/>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CBD8441B-8BB0-974E-8069-6CD12AACA4B9}"/>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585227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48641" y="1950720"/>
            <a:ext cx="11094720" cy="451104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1"/>
          <p:cNvSpPr>
            <a:spLocks noGrp="1"/>
          </p:cNvSpPr>
          <p:nvPr>
            <p:ph type="title"/>
          </p:nvPr>
        </p:nvSpPr>
        <p:spPr>
          <a:xfrm>
            <a:off x="548641" y="685799"/>
            <a:ext cx="11094720" cy="853440"/>
          </a:xfrm>
          <a:prstGeom prst="rect">
            <a:avLst/>
          </a:prstGeom>
        </p:spPr>
        <p:txBody>
          <a:bodyPr/>
          <a:lstStyle/>
          <a:p>
            <a:r>
              <a:rPr lang="en-US"/>
              <a:t>Click to edit Master title style</a:t>
            </a:r>
          </a:p>
        </p:txBody>
      </p:sp>
      <p:sp>
        <p:nvSpPr>
          <p:cNvPr id="4" name="Footer Placeholder 9"/>
          <p:cNvSpPr>
            <a:spLocks noGrp="1"/>
          </p:cNvSpPr>
          <p:nvPr>
            <p:ph type="ftr" sz="quarter" idx="14"/>
          </p:nvPr>
        </p:nvSpPr>
        <p:spPr/>
        <p:txBody>
          <a:bodyPr/>
          <a:lstStyle>
            <a:lvl1pPr>
              <a:defRPr/>
            </a:lvl1pPr>
          </a:lstStyle>
          <a:p>
            <a:pPr>
              <a:defRPr/>
            </a:pPr>
            <a:r>
              <a:rPr lang="en-US"/>
              <a:t>CONFIDENTIAL © 2025 - All Rights Reserved to Empyrean Medical Systems, Inc.</a:t>
            </a:r>
          </a:p>
        </p:txBody>
      </p:sp>
      <p:sp>
        <p:nvSpPr>
          <p:cNvPr id="5" name="Slide Number Placeholder 14"/>
          <p:cNvSpPr>
            <a:spLocks noGrp="1"/>
          </p:cNvSpPr>
          <p:nvPr>
            <p:ph type="sldNum" sz="quarter" idx="15"/>
          </p:nvPr>
        </p:nvSpPr>
        <p:spPr/>
        <p:txBody>
          <a:bodyPr/>
          <a:lstStyle>
            <a:lvl1pPr>
              <a:defRPr/>
            </a:lvl1pPr>
          </a:lstStyle>
          <a:p>
            <a:pPr>
              <a:defRPr/>
            </a:pPr>
            <a:fld id="{DC8CE358-CE74-4732-A00E-92CB4D50E8DA}" type="slidenum">
              <a:rPr lang="en-US"/>
              <a:pPr>
                <a:defRPr/>
              </a:pPr>
              <a:t>‹#›</a:t>
            </a:fld>
            <a:endParaRPr lang="en-US"/>
          </a:p>
        </p:txBody>
      </p:sp>
    </p:spTree>
    <p:extLst>
      <p:ext uri="{BB962C8B-B14F-4D97-AF65-F5344CB8AC3E}">
        <p14:creationId xmlns:p14="http://schemas.microsoft.com/office/powerpoint/2010/main" val="1010153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2152A45C-A593-EF4F-B7E1-F55C1F7AFABF}"/>
              </a:ext>
            </a:extLst>
          </p:cNvPr>
          <p:cNvSpPr>
            <a:spLocks noGrp="1"/>
          </p:cNvSpPr>
          <p:nvPr>
            <p:ph type="dt" sz="half" idx="10"/>
          </p:nvPr>
        </p:nvSpPr>
        <p:spPr>
          <a:xfrm>
            <a:off x="838200" y="6356350"/>
            <a:ext cx="2743200" cy="365125"/>
          </a:xfrm>
        </p:spPr>
        <p:txBody>
          <a:bodyPr/>
          <a:lstStyle/>
          <a:p>
            <a:fld id="{B758C1EE-9A7C-894A-8590-85C1BECB8699}" type="datetime1">
              <a:rPr lang="en-US" smtClean="0"/>
              <a:t>7/3/25</a:t>
            </a:fld>
            <a:endParaRPr lang="en-US"/>
          </a:p>
        </p:txBody>
      </p:sp>
      <p:sp>
        <p:nvSpPr>
          <p:cNvPr id="3" name="Footer Placeholder 5">
            <a:extLst>
              <a:ext uri="{FF2B5EF4-FFF2-40B4-BE49-F238E27FC236}">
                <a16:creationId xmlns:a16="http://schemas.microsoft.com/office/drawing/2014/main" id="{1E7BE8A1-AC73-1A47-8411-46B333DD50CC}"/>
              </a:ext>
            </a:extLst>
          </p:cNvPr>
          <p:cNvSpPr>
            <a:spLocks noGrp="1"/>
          </p:cNvSpPr>
          <p:nvPr>
            <p:ph type="ftr" sz="quarter" idx="11"/>
          </p:nvPr>
        </p:nvSpPr>
        <p:spPr>
          <a:xfrm>
            <a:off x="1931437" y="6356350"/>
            <a:ext cx="8761445" cy="365125"/>
          </a:xfrm>
        </p:spPr>
        <p:txBody>
          <a:bodyPr/>
          <a:lstStyle/>
          <a:p>
            <a:r>
              <a:rPr lang="en-US"/>
              <a:t>CONFIDENTIAL © 2025 - All Rights Reserved to Empyrean Medical Systems, Inc.</a:t>
            </a:r>
          </a:p>
        </p:txBody>
      </p:sp>
      <p:sp>
        <p:nvSpPr>
          <p:cNvPr id="4" name="Slide Number Placeholder 6">
            <a:extLst>
              <a:ext uri="{FF2B5EF4-FFF2-40B4-BE49-F238E27FC236}">
                <a16:creationId xmlns:a16="http://schemas.microsoft.com/office/drawing/2014/main" id="{82C854B0-F217-FD45-8C95-45122002831E}"/>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4230394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6" name="Text Placeholder 27"/>
          <p:cNvSpPr>
            <a:spLocks noGrp="1"/>
          </p:cNvSpPr>
          <p:nvPr>
            <p:ph type="body" sz="quarter" idx="25" hasCustomPrompt="1"/>
          </p:nvPr>
        </p:nvSpPr>
        <p:spPr>
          <a:xfrm>
            <a:off x="364067" y="1279962"/>
            <a:ext cx="8652933" cy="381065"/>
          </a:xfrm>
          <a:prstGeom prst="rect">
            <a:avLst/>
          </a:prstGeom>
        </p:spPr>
        <p:txBody>
          <a:bodyPr vert="horz"/>
          <a:lstStyle>
            <a:lvl1pPr marL="0" indent="0" algn="l">
              <a:buNone/>
              <a:defRPr sz="1400" baseline="0">
                <a:solidFill>
                  <a:schemeClr val="bg1">
                    <a:lumMod val="65000"/>
                  </a:schemeClr>
                </a:solidFill>
                <a:latin typeface="Arial" panose="020B0604020202020204" pitchFamily="34" charset="0"/>
                <a:cs typeface="Arial" panose="020B0604020202020204" pitchFamily="34" charset="0"/>
              </a:defRPr>
            </a:lvl1pPr>
          </a:lstStyle>
          <a:p>
            <a:pPr lvl="0"/>
            <a:r>
              <a:rPr lang="en-US"/>
              <a:t>Click to edit Master title Style</a:t>
            </a:r>
          </a:p>
        </p:txBody>
      </p:sp>
      <p:sp>
        <p:nvSpPr>
          <p:cNvPr id="21" name="AutoShape 7"/>
          <p:cNvSpPr>
            <a:spLocks noChangeAspect="1" noChangeArrowheads="1" noTextEdit="1"/>
          </p:cNvSpPr>
          <p:nvPr userDrawn="1"/>
        </p:nvSpPr>
        <p:spPr bwMode="auto">
          <a:xfrm>
            <a:off x="6824663" y="3003550"/>
            <a:ext cx="7772400"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5" name="Date Placeholder 4">
            <a:extLst>
              <a:ext uri="{FF2B5EF4-FFF2-40B4-BE49-F238E27FC236}">
                <a16:creationId xmlns:a16="http://schemas.microsoft.com/office/drawing/2014/main" id="{8F80B995-C7A1-564C-BF39-39C5D60B223F}"/>
              </a:ext>
            </a:extLst>
          </p:cNvPr>
          <p:cNvSpPr>
            <a:spLocks noGrp="1"/>
          </p:cNvSpPr>
          <p:nvPr>
            <p:ph type="dt" sz="half" idx="10"/>
          </p:nvPr>
        </p:nvSpPr>
        <p:spPr>
          <a:xfrm>
            <a:off x="838200" y="6356350"/>
            <a:ext cx="2743200" cy="365125"/>
          </a:xfrm>
        </p:spPr>
        <p:txBody>
          <a:bodyPr/>
          <a:lstStyle/>
          <a:p>
            <a:fld id="{F0A714C0-8C32-D64F-BA4B-3012CC568EDA}" type="datetime1">
              <a:rPr lang="en-US" smtClean="0"/>
              <a:t>7/3/25</a:t>
            </a:fld>
            <a:endParaRPr lang="en-US"/>
          </a:p>
        </p:txBody>
      </p:sp>
      <p:sp>
        <p:nvSpPr>
          <p:cNvPr id="7" name="Footer Placeholder 5">
            <a:extLst>
              <a:ext uri="{FF2B5EF4-FFF2-40B4-BE49-F238E27FC236}">
                <a16:creationId xmlns:a16="http://schemas.microsoft.com/office/drawing/2014/main" id="{8322AD53-BBBB-6243-A11E-BDF3E14C0CF0}"/>
              </a:ext>
            </a:extLst>
          </p:cNvPr>
          <p:cNvSpPr>
            <a:spLocks noGrp="1"/>
          </p:cNvSpPr>
          <p:nvPr>
            <p:ph type="ftr" sz="quarter" idx="11"/>
          </p:nvPr>
        </p:nvSpPr>
        <p:spPr>
          <a:xfrm>
            <a:off x="1782147" y="6356350"/>
            <a:ext cx="8994710" cy="365125"/>
          </a:xfrm>
        </p:spPr>
        <p:txBody>
          <a:bodyPr/>
          <a:lstStyle/>
          <a:p>
            <a:r>
              <a:rPr lang="en-US"/>
              <a:t>CONFIDENTIAL © 2025 - All Rights Reserved to Empyrean Medical Systems, Inc.</a:t>
            </a:r>
          </a:p>
        </p:txBody>
      </p:sp>
      <p:sp>
        <p:nvSpPr>
          <p:cNvPr id="8" name="Slide Number Placeholder 6">
            <a:extLst>
              <a:ext uri="{FF2B5EF4-FFF2-40B4-BE49-F238E27FC236}">
                <a16:creationId xmlns:a16="http://schemas.microsoft.com/office/drawing/2014/main" id="{06CC66F6-4BC2-7B4D-A3E4-D81AA97FFF5C}"/>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3186104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C8628C9-79D8-4A44-BBC9-2764FBF916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0B1CE87-BE8E-E340-896A-98323D552A7A}"/>
              </a:ext>
            </a:extLst>
          </p:cNvPr>
          <p:cNvSpPr>
            <a:spLocks noGrp="1"/>
          </p:cNvSpPr>
          <p:nvPr>
            <p:ph type="dt" sz="half" idx="10"/>
          </p:nvPr>
        </p:nvSpPr>
        <p:spPr/>
        <p:txBody>
          <a:bodyPr/>
          <a:lstStyle/>
          <a:p>
            <a:fld id="{5D7747F5-EB7F-594F-9226-DA7196D76284}" type="datetime1">
              <a:rPr lang="en-US" smtClean="0"/>
              <a:t>7/3/25</a:t>
            </a:fld>
            <a:endParaRPr lang="en-US"/>
          </a:p>
        </p:txBody>
      </p:sp>
      <p:sp>
        <p:nvSpPr>
          <p:cNvPr id="5" name="Footer Placeholder 4">
            <a:extLst>
              <a:ext uri="{FF2B5EF4-FFF2-40B4-BE49-F238E27FC236}">
                <a16:creationId xmlns:a16="http://schemas.microsoft.com/office/drawing/2014/main" id="{49012B62-2671-1749-890A-50BC0B3D79DB}"/>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75948B9-A2BA-8449-97A7-0688323314FC}"/>
              </a:ext>
            </a:extLst>
          </p:cNvPr>
          <p:cNvSpPr>
            <a:spLocks noGrp="1"/>
          </p:cNvSpPr>
          <p:nvPr>
            <p:ph type="sldNum" sz="quarter" idx="12"/>
          </p:nvPr>
        </p:nvSpPr>
        <p:spPr/>
        <p:txBody>
          <a:bodyPr/>
          <a:lstStyle/>
          <a:p>
            <a:fld id="{37D5D103-1FFE-0D47-A439-811B44519CF1}" type="slidenum">
              <a:rPr lang="en-US" smtClean="0"/>
              <a:t>‹#›</a:t>
            </a:fld>
            <a:endParaRPr lang="en-US"/>
          </a:p>
        </p:txBody>
      </p:sp>
      <p:sp>
        <p:nvSpPr>
          <p:cNvPr id="9" name="Title 8">
            <a:extLst>
              <a:ext uri="{FF2B5EF4-FFF2-40B4-BE49-F238E27FC236}">
                <a16:creationId xmlns:a16="http://schemas.microsoft.com/office/drawing/2014/main" id="{69387D9D-0FF8-924B-952B-6B2987948B2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653545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601B640A-563A-4D46-AECA-2868E0A7DEBC}"/>
              </a:ext>
            </a:extLst>
          </p:cNvPr>
          <p:cNvSpPr>
            <a:spLocks noGrp="1"/>
          </p:cNvSpPr>
          <p:nvPr>
            <p:ph type="dt" sz="half" idx="11"/>
          </p:nvPr>
        </p:nvSpPr>
        <p:spPr/>
        <p:txBody>
          <a:bodyPr/>
          <a:lstStyle/>
          <a:p>
            <a:fld id="{76E3D061-C4D4-EB4C-AFDE-B3FD74FB6615}" type="datetime1">
              <a:rPr lang="en-US" smtClean="0"/>
              <a:t>7/3/25</a:t>
            </a:fld>
            <a:endParaRPr lang="en-US"/>
          </a:p>
        </p:txBody>
      </p:sp>
      <p:sp>
        <p:nvSpPr>
          <p:cNvPr id="5" name="Footer Placeholder 4">
            <a:extLst>
              <a:ext uri="{FF2B5EF4-FFF2-40B4-BE49-F238E27FC236}">
                <a16:creationId xmlns:a16="http://schemas.microsoft.com/office/drawing/2014/main" id="{23F5DA7E-63A9-644D-A6D3-E3890AEF51CE}"/>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EC11734-B468-F040-8800-189A6C99B207}"/>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248752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6" name="Text Placeholder 27"/>
          <p:cNvSpPr>
            <a:spLocks noGrp="1"/>
          </p:cNvSpPr>
          <p:nvPr>
            <p:ph type="body" sz="quarter" idx="25" hasCustomPrompt="1"/>
          </p:nvPr>
        </p:nvSpPr>
        <p:spPr>
          <a:xfrm>
            <a:off x="364067" y="1279962"/>
            <a:ext cx="8652933" cy="381065"/>
          </a:xfrm>
          <a:prstGeom prst="rect">
            <a:avLst/>
          </a:prstGeom>
        </p:spPr>
        <p:txBody>
          <a:bodyPr vert="horz"/>
          <a:lstStyle>
            <a:lvl1pPr marL="0" indent="0" algn="l">
              <a:buNone/>
              <a:defRPr sz="1400" baseline="0">
                <a:solidFill>
                  <a:schemeClr val="bg1">
                    <a:lumMod val="65000"/>
                  </a:schemeClr>
                </a:solidFill>
                <a:latin typeface="Arial" panose="020B0604020202020204" pitchFamily="34" charset="0"/>
                <a:cs typeface="Arial" panose="020B0604020202020204" pitchFamily="34" charset="0"/>
              </a:defRPr>
            </a:lvl1pPr>
          </a:lstStyle>
          <a:p>
            <a:pPr lvl="0"/>
            <a:r>
              <a:rPr lang="en-US"/>
              <a:t>Click to edit Master title Style</a:t>
            </a:r>
          </a:p>
        </p:txBody>
      </p:sp>
      <p:sp>
        <p:nvSpPr>
          <p:cNvPr id="21" name="AutoShape 7"/>
          <p:cNvSpPr>
            <a:spLocks noChangeAspect="1" noChangeArrowheads="1" noTextEdit="1"/>
          </p:cNvSpPr>
          <p:nvPr userDrawn="1"/>
        </p:nvSpPr>
        <p:spPr bwMode="auto">
          <a:xfrm>
            <a:off x="6824663" y="3003550"/>
            <a:ext cx="7772400"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5" name="Date Placeholder 4">
            <a:extLst>
              <a:ext uri="{FF2B5EF4-FFF2-40B4-BE49-F238E27FC236}">
                <a16:creationId xmlns:a16="http://schemas.microsoft.com/office/drawing/2014/main" id="{8F80B995-C7A1-564C-BF39-39C5D60B223F}"/>
              </a:ext>
            </a:extLst>
          </p:cNvPr>
          <p:cNvSpPr>
            <a:spLocks noGrp="1"/>
          </p:cNvSpPr>
          <p:nvPr>
            <p:ph type="dt" sz="half" idx="10"/>
          </p:nvPr>
        </p:nvSpPr>
        <p:spPr>
          <a:xfrm>
            <a:off x="838200" y="6356350"/>
            <a:ext cx="2743200" cy="365125"/>
          </a:xfrm>
        </p:spPr>
        <p:txBody>
          <a:bodyPr/>
          <a:lstStyle/>
          <a:p>
            <a:fld id="{6C6AEF9D-F813-9044-A22F-E25377AD0D8B}" type="datetime1">
              <a:rPr lang="en-US" smtClean="0"/>
              <a:t>7/3/25</a:t>
            </a:fld>
            <a:endParaRPr lang="en-US"/>
          </a:p>
        </p:txBody>
      </p:sp>
      <p:sp>
        <p:nvSpPr>
          <p:cNvPr id="7" name="Footer Placeholder 5">
            <a:extLst>
              <a:ext uri="{FF2B5EF4-FFF2-40B4-BE49-F238E27FC236}">
                <a16:creationId xmlns:a16="http://schemas.microsoft.com/office/drawing/2014/main" id="{8322AD53-BBBB-6243-A11E-BDF3E14C0CF0}"/>
              </a:ext>
            </a:extLst>
          </p:cNvPr>
          <p:cNvSpPr>
            <a:spLocks noGrp="1"/>
          </p:cNvSpPr>
          <p:nvPr>
            <p:ph type="ftr" sz="quarter" idx="11"/>
          </p:nvPr>
        </p:nvSpPr>
        <p:spPr>
          <a:xfrm>
            <a:off x="1782147" y="6356350"/>
            <a:ext cx="8994710" cy="365125"/>
          </a:xfrm>
        </p:spPr>
        <p:txBody>
          <a:bodyPr/>
          <a:lstStyle/>
          <a:p>
            <a:r>
              <a:rPr lang="en-US"/>
              <a:t>CONFIDENTIAL © 2025 - All Rights Reserved to Empyrean Medical Systems, Inc.</a:t>
            </a:r>
          </a:p>
        </p:txBody>
      </p:sp>
      <p:sp>
        <p:nvSpPr>
          <p:cNvPr id="8" name="Slide Number Placeholder 6">
            <a:extLst>
              <a:ext uri="{FF2B5EF4-FFF2-40B4-BE49-F238E27FC236}">
                <a16:creationId xmlns:a16="http://schemas.microsoft.com/office/drawing/2014/main" id="{06CC66F6-4BC2-7B4D-A3E4-D81AA97FFF5C}"/>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8130159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2152A45C-A593-EF4F-B7E1-F55C1F7AFABF}"/>
              </a:ext>
            </a:extLst>
          </p:cNvPr>
          <p:cNvSpPr>
            <a:spLocks noGrp="1"/>
          </p:cNvSpPr>
          <p:nvPr>
            <p:ph type="dt" sz="half" idx="10"/>
          </p:nvPr>
        </p:nvSpPr>
        <p:spPr>
          <a:xfrm>
            <a:off x="838200" y="6356350"/>
            <a:ext cx="2743200" cy="365125"/>
          </a:xfrm>
        </p:spPr>
        <p:txBody>
          <a:bodyPr/>
          <a:lstStyle/>
          <a:p>
            <a:fld id="{EE3627C5-6DB1-7F4D-91B6-DAB671EC8B1F}" type="datetime1">
              <a:rPr lang="en-US" smtClean="0"/>
              <a:t>7/3/25</a:t>
            </a:fld>
            <a:endParaRPr lang="en-US"/>
          </a:p>
        </p:txBody>
      </p:sp>
      <p:sp>
        <p:nvSpPr>
          <p:cNvPr id="3" name="Footer Placeholder 5">
            <a:extLst>
              <a:ext uri="{FF2B5EF4-FFF2-40B4-BE49-F238E27FC236}">
                <a16:creationId xmlns:a16="http://schemas.microsoft.com/office/drawing/2014/main" id="{1E7BE8A1-AC73-1A47-8411-46B333DD50CC}"/>
              </a:ext>
            </a:extLst>
          </p:cNvPr>
          <p:cNvSpPr>
            <a:spLocks noGrp="1"/>
          </p:cNvSpPr>
          <p:nvPr>
            <p:ph type="ftr" sz="quarter" idx="11"/>
          </p:nvPr>
        </p:nvSpPr>
        <p:spPr>
          <a:xfrm>
            <a:off x="1931437" y="6356350"/>
            <a:ext cx="8761445" cy="365125"/>
          </a:xfrm>
        </p:spPr>
        <p:txBody>
          <a:bodyPr/>
          <a:lstStyle/>
          <a:p>
            <a:r>
              <a:rPr lang="en-US"/>
              <a:t>CONFIDENTIAL © 2025 - All Rights Reserved to Empyrean Medical Systems, Inc.</a:t>
            </a:r>
          </a:p>
        </p:txBody>
      </p:sp>
      <p:sp>
        <p:nvSpPr>
          <p:cNvPr id="4" name="Slide Number Placeholder 6">
            <a:extLst>
              <a:ext uri="{FF2B5EF4-FFF2-40B4-BE49-F238E27FC236}">
                <a16:creationId xmlns:a16="http://schemas.microsoft.com/office/drawing/2014/main" id="{82C854B0-F217-FD45-8C95-45122002831E}"/>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586625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2152A45C-A593-EF4F-B7E1-F55C1F7AFABF}"/>
              </a:ext>
            </a:extLst>
          </p:cNvPr>
          <p:cNvSpPr>
            <a:spLocks noGrp="1"/>
          </p:cNvSpPr>
          <p:nvPr>
            <p:ph type="dt" sz="half" idx="10"/>
          </p:nvPr>
        </p:nvSpPr>
        <p:spPr>
          <a:xfrm>
            <a:off x="838200" y="6356350"/>
            <a:ext cx="2743200" cy="365125"/>
          </a:xfrm>
        </p:spPr>
        <p:txBody>
          <a:bodyPr/>
          <a:lstStyle/>
          <a:p>
            <a:fld id="{07599342-8BCF-4244-A1F9-FFF1E3357727}" type="datetime1">
              <a:rPr lang="en-US" smtClean="0"/>
              <a:t>7/3/25</a:t>
            </a:fld>
            <a:endParaRPr lang="en-US"/>
          </a:p>
        </p:txBody>
      </p:sp>
      <p:sp>
        <p:nvSpPr>
          <p:cNvPr id="3" name="Footer Placeholder 5">
            <a:extLst>
              <a:ext uri="{FF2B5EF4-FFF2-40B4-BE49-F238E27FC236}">
                <a16:creationId xmlns:a16="http://schemas.microsoft.com/office/drawing/2014/main" id="{1E7BE8A1-AC73-1A47-8411-46B333DD50CC}"/>
              </a:ext>
            </a:extLst>
          </p:cNvPr>
          <p:cNvSpPr>
            <a:spLocks noGrp="1"/>
          </p:cNvSpPr>
          <p:nvPr>
            <p:ph type="ftr" sz="quarter" idx="11"/>
          </p:nvPr>
        </p:nvSpPr>
        <p:spPr>
          <a:xfrm>
            <a:off x="1931437" y="6356350"/>
            <a:ext cx="8761445" cy="365125"/>
          </a:xfrm>
        </p:spPr>
        <p:txBody>
          <a:bodyPr/>
          <a:lstStyle/>
          <a:p>
            <a:r>
              <a:rPr lang="en-US"/>
              <a:t>CONFIDENTIAL © 2025 - All Rights Reserved to Empyrean Medical Systems, Inc.</a:t>
            </a:r>
          </a:p>
        </p:txBody>
      </p:sp>
      <p:sp>
        <p:nvSpPr>
          <p:cNvPr id="4" name="Slide Number Placeholder 6">
            <a:extLst>
              <a:ext uri="{FF2B5EF4-FFF2-40B4-BE49-F238E27FC236}">
                <a16:creationId xmlns:a16="http://schemas.microsoft.com/office/drawing/2014/main" id="{82C854B0-F217-FD45-8C95-45122002831E}"/>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1550112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802DA-422E-ED4F-A74F-52910F61B40A}"/>
              </a:ext>
            </a:extLst>
          </p:cNvPr>
          <p:cNvSpPr>
            <a:spLocks noGrp="1"/>
          </p:cNvSpPr>
          <p:nvPr>
            <p:ph type="title"/>
          </p:nvPr>
        </p:nvSpPr>
        <p:spPr>
          <a:xfrm>
            <a:off x="838200" y="120028"/>
            <a:ext cx="10515600" cy="728384"/>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C49A5B28-795B-FF44-A069-BD68AB6728E8}"/>
              </a:ext>
            </a:extLst>
          </p:cNvPr>
          <p:cNvSpPr>
            <a:spLocks noGrp="1"/>
          </p:cNvSpPr>
          <p:nvPr>
            <p:ph idx="1"/>
          </p:nvPr>
        </p:nvSpPr>
        <p:spPr>
          <a:xfrm>
            <a:off x="838200" y="1128038"/>
            <a:ext cx="10515600" cy="50370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1F9B5B-ADFF-0D41-8B6C-78541323913B}"/>
              </a:ext>
            </a:extLst>
          </p:cNvPr>
          <p:cNvSpPr>
            <a:spLocks noGrp="1"/>
          </p:cNvSpPr>
          <p:nvPr>
            <p:ph type="dt" sz="half" idx="10"/>
          </p:nvPr>
        </p:nvSpPr>
        <p:spPr/>
        <p:txBody>
          <a:bodyPr/>
          <a:lstStyle/>
          <a:p>
            <a:fld id="{94382B31-1A07-004C-88A3-70C35B26249D}" type="datetime1">
              <a:rPr lang="en-US" smtClean="0"/>
              <a:t>7/3/25</a:t>
            </a:fld>
            <a:endParaRPr lang="en-US"/>
          </a:p>
        </p:txBody>
      </p:sp>
      <p:sp>
        <p:nvSpPr>
          <p:cNvPr id="5" name="Footer Placeholder 4">
            <a:extLst>
              <a:ext uri="{FF2B5EF4-FFF2-40B4-BE49-F238E27FC236}">
                <a16:creationId xmlns:a16="http://schemas.microsoft.com/office/drawing/2014/main" id="{4AA11B24-8FE3-B345-AC18-2B51734DADAC}"/>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C137DA99-EA14-4E40-B5A0-4048E6BD3525}"/>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9265888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6" name="Text Placeholder 27"/>
          <p:cNvSpPr>
            <a:spLocks noGrp="1"/>
          </p:cNvSpPr>
          <p:nvPr>
            <p:ph type="body" sz="quarter" idx="25" hasCustomPrompt="1"/>
          </p:nvPr>
        </p:nvSpPr>
        <p:spPr>
          <a:xfrm>
            <a:off x="364067" y="1279962"/>
            <a:ext cx="8652933" cy="381065"/>
          </a:xfrm>
          <a:prstGeom prst="rect">
            <a:avLst/>
          </a:prstGeom>
        </p:spPr>
        <p:txBody>
          <a:bodyPr vert="horz"/>
          <a:lstStyle>
            <a:lvl1pPr marL="0" indent="0" algn="l">
              <a:buNone/>
              <a:defRPr sz="1400" baseline="0">
                <a:solidFill>
                  <a:schemeClr val="bg1">
                    <a:lumMod val="65000"/>
                  </a:schemeClr>
                </a:solidFill>
                <a:latin typeface="Arial" panose="020B0604020202020204" pitchFamily="34" charset="0"/>
                <a:cs typeface="Arial" panose="020B0604020202020204" pitchFamily="34" charset="0"/>
              </a:defRPr>
            </a:lvl1pPr>
          </a:lstStyle>
          <a:p>
            <a:pPr lvl="0"/>
            <a:r>
              <a:rPr lang="en-US"/>
              <a:t>Click to edit Master title Style</a:t>
            </a:r>
          </a:p>
        </p:txBody>
      </p:sp>
      <p:sp>
        <p:nvSpPr>
          <p:cNvPr id="21" name="AutoShape 7"/>
          <p:cNvSpPr>
            <a:spLocks noChangeAspect="1" noChangeArrowheads="1" noTextEdit="1"/>
          </p:cNvSpPr>
          <p:nvPr userDrawn="1"/>
        </p:nvSpPr>
        <p:spPr bwMode="auto">
          <a:xfrm>
            <a:off x="6824663" y="3003550"/>
            <a:ext cx="7772400"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5" name="Date Placeholder 4">
            <a:extLst>
              <a:ext uri="{FF2B5EF4-FFF2-40B4-BE49-F238E27FC236}">
                <a16:creationId xmlns:a16="http://schemas.microsoft.com/office/drawing/2014/main" id="{8F80B995-C7A1-564C-BF39-39C5D60B223F}"/>
              </a:ext>
            </a:extLst>
          </p:cNvPr>
          <p:cNvSpPr>
            <a:spLocks noGrp="1"/>
          </p:cNvSpPr>
          <p:nvPr>
            <p:ph type="dt" sz="half" idx="10"/>
          </p:nvPr>
        </p:nvSpPr>
        <p:spPr>
          <a:xfrm>
            <a:off x="838200" y="6356350"/>
            <a:ext cx="2743200" cy="365125"/>
          </a:xfrm>
        </p:spPr>
        <p:txBody>
          <a:bodyPr/>
          <a:lstStyle/>
          <a:p>
            <a:fld id="{97CE55B5-AE53-2249-8E66-10E08D384385}" type="datetime1">
              <a:rPr lang="en-US" smtClean="0"/>
              <a:t>7/3/25</a:t>
            </a:fld>
            <a:endParaRPr lang="en-US"/>
          </a:p>
        </p:txBody>
      </p:sp>
      <p:sp>
        <p:nvSpPr>
          <p:cNvPr id="7" name="Footer Placeholder 5">
            <a:extLst>
              <a:ext uri="{FF2B5EF4-FFF2-40B4-BE49-F238E27FC236}">
                <a16:creationId xmlns:a16="http://schemas.microsoft.com/office/drawing/2014/main" id="{8322AD53-BBBB-6243-A11E-BDF3E14C0CF0}"/>
              </a:ext>
            </a:extLst>
          </p:cNvPr>
          <p:cNvSpPr>
            <a:spLocks noGrp="1"/>
          </p:cNvSpPr>
          <p:nvPr>
            <p:ph type="ftr" sz="quarter" idx="11"/>
          </p:nvPr>
        </p:nvSpPr>
        <p:spPr>
          <a:xfrm>
            <a:off x="1782147" y="6356350"/>
            <a:ext cx="8994710" cy="365125"/>
          </a:xfrm>
        </p:spPr>
        <p:txBody>
          <a:bodyPr/>
          <a:lstStyle/>
          <a:p>
            <a:r>
              <a:rPr lang="en-US"/>
              <a:t>CONFIDENTIAL © 2025 - All Rights Reserved to Empyrean Medical Systems, Inc.</a:t>
            </a:r>
          </a:p>
        </p:txBody>
      </p:sp>
      <p:sp>
        <p:nvSpPr>
          <p:cNvPr id="8" name="Slide Number Placeholder 6">
            <a:extLst>
              <a:ext uri="{FF2B5EF4-FFF2-40B4-BE49-F238E27FC236}">
                <a16:creationId xmlns:a16="http://schemas.microsoft.com/office/drawing/2014/main" id="{06CC66F6-4BC2-7B4D-A3E4-D81AA97FFF5C}"/>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4169138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34F363F8-7161-0443-998B-E62060407E0C}"/>
              </a:ext>
            </a:extLst>
          </p:cNvPr>
          <p:cNvSpPr>
            <a:spLocks noGrp="1"/>
          </p:cNvSpPr>
          <p:nvPr>
            <p:ph type="dt" sz="half" idx="11"/>
          </p:nvPr>
        </p:nvSpPr>
        <p:spPr/>
        <p:txBody>
          <a:bodyPr/>
          <a:lstStyle/>
          <a:p>
            <a:fld id="{9FC25155-AC65-4248-AFBC-52F1BF355597}" type="datetime1">
              <a:rPr lang="en-US" smtClean="0"/>
              <a:t>7/3/25</a:t>
            </a:fld>
            <a:endParaRPr lang="en-US"/>
          </a:p>
        </p:txBody>
      </p:sp>
      <p:sp>
        <p:nvSpPr>
          <p:cNvPr id="5" name="Footer Placeholder 4">
            <a:extLst>
              <a:ext uri="{FF2B5EF4-FFF2-40B4-BE49-F238E27FC236}">
                <a16:creationId xmlns:a16="http://schemas.microsoft.com/office/drawing/2014/main" id="{28CA53E8-0FB2-3E47-B8B4-E8601557ED90}"/>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0B819465-FD21-C241-B1C5-B58CD7FD7EDE}"/>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2899900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8642" y="685800"/>
            <a:ext cx="11094271" cy="685800"/>
          </a:xfrm>
        </p:spPr>
        <p:txBody>
          <a:bodyPr/>
          <a:lstStyle/>
          <a:p>
            <a:r>
              <a:rPr lang="en-US"/>
              <a:t>Click to edit Master title style</a:t>
            </a:r>
          </a:p>
        </p:txBody>
      </p:sp>
      <p:sp>
        <p:nvSpPr>
          <p:cNvPr id="9" name="Slide Number Placeholder 8"/>
          <p:cNvSpPr>
            <a:spLocks noGrp="1"/>
          </p:cNvSpPr>
          <p:nvPr>
            <p:ph type="sldNum" sz="quarter" idx="10"/>
          </p:nvPr>
        </p:nvSpPr>
        <p:spPr/>
        <p:txBody>
          <a:bodyPr/>
          <a:lstStyle/>
          <a:p>
            <a:fld id="{CC041753-90EA-4E44-9BB8-633978F3CCC4}" type="slidenum">
              <a:rPr lang="en-US" smtClean="0"/>
              <a:pPr/>
              <a:t>‹#›</a:t>
            </a:fld>
            <a:endParaRPr lang="en-US"/>
          </a:p>
        </p:txBody>
      </p:sp>
      <p:sp>
        <p:nvSpPr>
          <p:cNvPr id="10" name="Footer Placeholder 9"/>
          <p:cNvSpPr>
            <a:spLocks noGrp="1"/>
          </p:cNvSpPr>
          <p:nvPr>
            <p:ph type="ftr" sz="quarter" idx="11"/>
          </p:nvPr>
        </p:nvSpPr>
        <p:spPr/>
        <p:txBody>
          <a:bodyPr/>
          <a:lstStyle/>
          <a:p>
            <a:r>
              <a:rPr lang="en-US"/>
              <a:t>CONFIDENTIAL © 2025 - All Rights Reserved to Empyrean Medical Systems, Inc.</a:t>
            </a:r>
          </a:p>
        </p:txBody>
      </p:sp>
      <p:sp>
        <p:nvSpPr>
          <p:cNvPr id="6" name="Content Placeholder 5"/>
          <p:cNvSpPr>
            <a:spLocks noGrp="1"/>
          </p:cNvSpPr>
          <p:nvPr>
            <p:ph sz="quarter" idx="12"/>
          </p:nvPr>
        </p:nvSpPr>
        <p:spPr>
          <a:xfrm>
            <a:off x="548639" y="1737360"/>
            <a:ext cx="5242560" cy="4572000"/>
          </a:xfrm>
        </p:spPr>
        <p:txBody>
          <a:bodyPr rIns="137160">
            <a:noAutofit/>
          </a:bodyPr>
          <a:lstStyle>
            <a:lvl1pPr>
              <a:defRPr sz="1800"/>
            </a:lvl1pPr>
            <a:lvl2pPr>
              <a:defRPr sz="1800"/>
            </a:lvl2pPr>
            <a:lvl3pPr>
              <a:defRPr sz="1600"/>
            </a:lvl3pPr>
            <a:lvl4pPr>
              <a:defRPr sz="14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7"/>
          <p:cNvSpPr>
            <a:spLocks noGrp="1"/>
          </p:cNvSpPr>
          <p:nvPr>
            <p:ph sz="quarter" idx="13"/>
          </p:nvPr>
        </p:nvSpPr>
        <p:spPr>
          <a:xfrm>
            <a:off x="6400351" y="1737360"/>
            <a:ext cx="5242560" cy="4572000"/>
          </a:xfrm>
        </p:spPr>
        <p:txBody>
          <a:bodyPr rIns="137160">
            <a:noAutofit/>
          </a:bodyPr>
          <a:lstStyle>
            <a:lvl1pPr>
              <a:defRPr sz="1800"/>
            </a:lvl1pPr>
            <a:lvl2pPr>
              <a:defRPr sz="1800"/>
            </a:lvl2pPr>
            <a:lvl3pPr>
              <a:defRPr sz="1600"/>
            </a:lvl3pPr>
            <a:lvl4pPr>
              <a:defRPr sz="14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12812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601B640A-563A-4D46-AECA-2868E0A7DEBC}"/>
              </a:ext>
            </a:extLst>
          </p:cNvPr>
          <p:cNvSpPr>
            <a:spLocks noGrp="1"/>
          </p:cNvSpPr>
          <p:nvPr>
            <p:ph type="dt" sz="half" idx="11"/>
          </p:nvPr>
        </p:nvSpPr>
        <p:spPr/>
        <p:txBody>
          <a:bodyPr/>
          <a:lstStyle/>
          <a:p>
            <a:fld id="{56649951-75F0-7E45-8D62-88B1A99A6AD9}" type="datetime1">
              <a:rPr lang="en-US" smtClean="0"/>
              <a:t>7/3/25</a:t>
            </a:fld>
            <a:endParaRPr lang="en-US"/>
          </a:p>
        </p:txBody>
      </p:sp>
      <p:sp>
        <p:nvSpPr>
          <p:cNvPr id="5" name="Footer Placeholder 4">
            <a:extLst>
              <a:ext uri="{FF2B5EF4-FFF2-40B4-BE49-F238E27FC236}">
                <a16:creationId xmlns:a16="http://schemas.microsoft.com/office/drawing/2014/main" id="{23F5DA7E-63A9-644D-A6D3-E3890AEF51CE}"/>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EC11734-B468-F040-8800-189A6C99B207}"/>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1210841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601B640A-563A-4D46-AECA-2868E0A7DEBC}"/>
              </a:ext>
            </a:extLst>
          </p:cNvPr>
          <p:cNvSpPr>
            <a:spLocks noGrp="1"/>
          </p:cNvSpPr>
          <p:nvPr>
            <p:ph type="dt" sz="half" idx="11"/>
          </p:nvPr>
        </p:nvSpPr>
        <p:spPr/>
        <p:txBody>
          <a:bodyPr/>
          <a:lstStyle/>
          <a:p>
            <a:fld id="{93EFA3C5-C55F-2644-8E9A-323109290A1C}" type="datetime1">
              <a:rPr lang="en-US" smtClean="0"/>
              <a:t>7/3/25</a:t>
            </a:fld>
            <a:endParaRPr lang="en-US"/>
          </a:p>
        </p:txBody>
      </p:sp>
      <p:sp>
        <p:nvSpPr>
          <p:cNvPr id="5" name="Footer Placeholder 4">
            <a:extLst>
              <a:ext uri="{FF2B5EF4-FFF2-40B4-BE49-F238E27FC236}">
                <a16:creationId xmlns:a16="http://schemas.microsoft.com/office/drawing/2014/main" id="{23F5DA7E-63A9-644D-A6D3-E3890AEF51CE}"/>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EC11734-B468-F040-8800-189A6C99B207}"/>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40373004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Main Slide 01">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4A1754E-518D-4CE0-A65B-B8E78D15DAED}"/>
              </a:ext>
            </a:extLst>
          </p:cNvPr>
          <p:cNvSpPr>
            <a:spLocks noGrp="1"/>
          </p:cNvSpPr>
          <p:nvPr>
            <p:ph type="pic" sz="quarter" idx="107" hasCustomPrompt="1"/>
          </p:nvPr>
        </p:nvSpPr>
        <p:spPr>
          <a:xfrm>
            <a:off x="0" y="-1"/>
            <a:ext cx="12192000" cy="6858000"/>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a:solidFill>
            <a:srgbClr val="42474E"/>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6238943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Main Slide 0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A662D86-B983-4CBF-8DDE-378C60E391B1}"/>
              </a:ext>
            </a:extLst>
          </p:cNvPr>
          <p:cNvSpPr>
            <a:spLocks noGrp="1"/>
          </p:cNvSpPr>
          <p:nvPr>
            <p:ph type="pic" sz="quarter" idx="53" hasCustomPrompt="1"/>
          </p:nvPr>
        </p:nvSpPr>
        <p:spPr>
          <a:xfrm>
            <a:off x="0" y="-1"/>
            <a:ext cx="12192000" cy="2289043"/>
          </a:xfrm>
          <a:custGeom>
            <a:avLst/>
            <a:gdLst>
              <a:gd name="connsiteX0" fmla="*/ 0 w 24384000"/>
              <a:gd name="connsiteY0" fmla="*/ 0 h 4578086"/>
              <a:gd name="connsiteX1" fmla="*/ 24384000 w 24384000"/>
              <a:gd name="connsiteY1" fmla="*/ 0 h 4578086"/>
              <a:gd name="connsiteX2" fmla="*/ 24384000 w 24384000"/>
              <a:gd name="connsiteY2" fmla="*/ 4578086 h 4578086"/>
              <a:gd name="connsiteX3" fmla="*/ 0 w 24384000"/>
              <a:gd name="connsiteY3" fmla="*/ 4578086 h 4578086"/>
            </a:gdLst>
            <a:ahLst/>
            <a:cxnLst>
              <a:cxn ang="0">
                <a:pos x="connsiteX0" y="connsiteY0"/>
              </a:cxn>
              <a:cxn ang="0">
                <a:pos x="connsiteX1" y="connsiteY1"/>
              </a:cxn>
              <a:cxn ang="0">
                <a:pos x="connsiteX2" y="connsiteY2"/>
              </a:cxn>
              <a:cxn ang="0">
                <a:pos x="connsiteX3" y="connsiteY3"/>
              </a:cxn>
            </a:cxnLst>
            <a:rect l="l" t="t" r="r" b="b"/>
            <a:pathLst>
              <a:path w="24384000" h="4578086">
                <a:moveTo>
                  <a:pt x="0" y="0"/>
                </a:moveTo>
                <a:lnTo>
                  <a:pt x="24384000" y="0"/>
                </a:lnTo>
                <a:lnTo>
                  <a:pt x="24384000" y="4578086"/>
                </a:lnTo>
                <a:lnTo>
                  <a:pt x="0" y="4578086"/>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26790900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Main Slide 0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001D55A-9929-481A-87DD-C96D59D4D83A}"/>
              </a:ext>
            </a:extLst>
          </p:cNvPr>
          <p:cNvSpPr>
            <a:spLocks noGrp="1"/>
          </p:cNvSpPr>
          <p:nvPr>
            <p:ph type="pic" sz="quarter" idx="53" hasCustomPrompt="1"/>
          </p:nvPr>
        </p:nvSpPr>
        <p:spPr>
          <a:xfrm>
            <a:off x="7112000" y="0"/>
            <a:ext cx="5080000" cy="6858001"/>
          </a:xfrm>
          <a:custGeom>
            <a:avLst/>
            <a:gdLst>
              <a:gd name="connsiteX0" fmla="*/ 0 w 10160000"/>
              <a:gd name="connsiteY0" fmla="*/ 0 h 13716001"/>
              <a:gd name="connsiteX1" fmla="*/ 10160000 w 10160000"/>
              <a:gd name="connsiteY1" fmla="*/ 0 h 13716001"/>
              <a:gd name="connsiteX2" fmla="*/ 10160000 w 10160000"/>
              <a:gd name="connsiteY2" fmla="*/ 13716001 h 13716001"/>
              <a:gd name="connsiteX3" fmla="*/ 0 w 10160000"/>
              <a:gd name="connsiteY3" fmla="*/ 13716001 h 13716001"/>
            </a:gdLst>
            <a:ahLst/>
            <a:cxnLst>
              <a:cxn ang="0">
                <a:pos x="connsiteX0" y="connsiteY0"/>
              </a:cxn>
              <a:cxn ang="0">
                <a:pos x="connsiteX1" y="connsiteY1"/>
              </a:cxn>
              <a:cxn ang="0">
                <a:pos x="connsiteX2" y="connsiteY2"/>
              </a:cxn>
              <a:cxn ang="0">
                <a:pos x="connsiteX3" y="connsiteY3"/>
              </a:cxn>
            </a:cxnLst>
            <a:rect l="l" t="t" r="r" b="b"/>
            <a:pathLst>
              <a:path w="10160000" h="13716001">
                <a:moveTo>
                  <a:pt x="0" y="0"/>
                </a:moveTo>
                <a:lnTo>
                  <a:pt x="10160000" y="0"/>
                </a:lnTo>
                <a:lnTo>
                  <a:pt x="10160000" y="13716001"/>
                </a:lnTo>
                <a:lnTo>
                  <a:pt x="0" y="13716001"/>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15068028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Main Slide 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7D03A61-C541-4993-9C26-3A1C35C50011}"/>
              </a:ext>
            </a:extLst>
          </p:cNvPr>
          <p:cNvSpPr>
            <a:spLocks noGrp="1"/>
          </p:cNvSpPr>
          <p:nvPr>
            <p:ph type="pic" sz="quarter" idx="53" hasCustomPrompt="1"/>
          </p:nvPr>
        </p:nvSpPr>
        <p:spPr>
          <a:xfrm>
            <a:off x="685701" y="0"/>
            <a:ext cx="5271945" cy="6858001"/>
          </a:xfrm>
          <a:custGeom>
            <a:avLst/>
            <a:gdLst>
              <a:gd name="connsiteX0" fmla="*/ 0 w 9654051"/>
              <a:gd name="connsiteY0" fmla="*/ 0 h 11426959"/>
              <a:gd name="connsiteX1" fmla="*/ 9654051 w 9654051"/>
              <a:gd name="connsiteY1" fmla="*/ 0 h 11426959"/>
              <a:gd name="connsiteX2" fmla="*/ 9654051 w 9654051"/>
              <a:gd name="connsiteY2" fmla="*/ 11426959 h 11426959"/>
              <a:gd name="connsiteX3" fmla="*/ 0 w 9654051"/>
              <a:gd name="connsiteY3" fmla="*/ 11426959 h 11426959"/>
            </a:gdLst>
            <a:ahLst/>
            <a:cxnLst>
              <a:cxn ang="0">
                <a:pos x="connsiteX0" y="connsiteY0"/>
              </a:cxn>
              <a:cxn ang="0">
                <a:pos x="connsiteX1" y="connsiteY1"/>
              </a:cxn>
              <a:cxn ang="0">
                <a:pos x="connsiteX2" y="connsiteY2"/>
              </a:cxn>
              <a:cxn ang="0">
                <a:pos x="connsiteX3" y="connsiteY3"/>
              </a:cxn>
            </a:cxnLst>
            <a:rect l="l" t="t" r="r" b="b"/>
            <a:pathLst>
              <a:path w="9654051" h="11426959">
                <a:moveTo>
                  <a:pt x="0" y="0"/>
                </a:moveTo>
                <a:lnTo>
                  <a:pt x="9654051" y="0"/>
                </a:lnTo>
                <a:lnTo>
                  <a:pt x="9654051" y="11426959"/>
                </a:lnTo>
                <a:lnTo>
                  <a:pt x="0" y="11426959"/>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4217808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Main Slide 01">
    <p:spTree>
      <p:nvGrpSpPr>
        <p:cNvPr id="1" name=""/>
        <p:cNvGrpSpPr/>
        <p:nvPr/>
      </p:nvGrpSpPr>
      <p:grpSpPr>
        <a:xfrm>
          <a:off x="0" y="0"/>
          <a:ext cx="0" cy="0"/>
          <a:chOff x="0" y="0"/>
          <a:chExt cx="0" cy="0"/>
        </a:xfrm>
      </p:grpSpPr>
      <p:sp>
        <p:nvSpPr>
          <p:cNvPr id="13" name="Picture Placeholder 3">
            <a:extLst>
              <a:ext uri="{FF2B5EF4-FFF2-40B4-BE49-F238E27FC236}">
                <a16:creationId xmlns:a16="http://schemas.microsoft.com/office/drawing/2014/main" id="{125E01A3-5E87-4390-8693-1C50C0303A65}"/>
              </a:ext>
            </a:extLst>
          </p:cNvPr>
          <p:cNvSpPr>
            <a:spLocks noGrp="1"/>
          </p:cNvSpPr>
          <p:nvPr>
            <p:ph type="pic" sz="quarter" idx="107" hasCustomPrompt="1"/>
          </p:nvPr>
        </p:nvSpPr>
        <p:spPr>
          <a:xfrm>
            <a:off x="0" y="-1"/>
            <a:ext cx="12192000" cy="6858000"/>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a:solidFill>
            <a:srgbClr val="42474E"/>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2336789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96B5D-2F75-734C-B3EE-DD02FED6C94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DA2749-09E1-AF45-96B5-0BFBDE7162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92D636-302D-2C44-B453-E85E2B21460A}"/>
              </a:ext>
            </a:extLst>
          </p:cNvPr>
          <p:cNvSpPr>
            <a:spLocks noGrp="1"/>
          </p:cNvSpPr>
          <p:nvPr>
            <p:ph type="dt" sz="half" idx="10"/>
          </p:nvPr>
        </p:nvSpPr>
        <p:spPr/>
        <p:txBody>
          <a:bodyPr/>
          <a:lstStyle/>
          <a:p>
            <a:fld id="{CFBBF268-82B1-3145-AC44-6217027AB7FD}" type="datetime1">
              <a:rPr lang="en-US" smtClean="0"/>
              <a:t>7/3/25</a:t>
            </a:fld>
            <a:endParaRPr lang="en-US"/>
          </a:p>
        </p:txBody>
      </p:sp>
      <p:sp>
        <p:nvSpPr>
          <p:cNvPr id="5" name="Footer Placeholder 4">
            <a:extLst>
              <a:ext uri="{FF2B5EF4-FFF2-40B4-BE49-F238E27FC236}">
                <a16:creationId xmlns:a16="http://schemas.microsoft.com/office/drawing/2014/main" id="{4CDE2BC5-C51C-9348-916D-B84452DDFFC4}"/>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9B7E52A1-D30E-2443-970E-FA6B8C3E98E0}"/>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7949990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3_Main Slide 01">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D6B0FF88-0865-4B85-8757-602748F73DA1}"/>
              </a:ext>
            </a:extLst>
          </p:cNvPr>
          <p:cNvSpPr>
            <a:spLocks noGrp="1"/>
          </p:cNvSpPr>
          <p:nvPr>
            <p:ph type="pic" sz="quarter" idx="53" hasCustomPrompt="1"/>
          </p:nvPr>
        </p:nvSpPr>
        <p:spPr>
          <a:xfrm>
            <a:off x="-1" y="0"/>
            <a:ext cx="12192000" cy="3429066"/>
          </a:xfrm>
          <a:custGeom>
            <a:avLst/>
            <a:gdLst>
              <a:gd name="connsiteX0" fmla="*/ 0 w 24384000"/>
              <a:gd name="connsiteY0" fmla="*/ 0 h 6858132"/>
              <a:gd name="connsiteX1" fmla="*/ 24384000 w 24384000"/>
              <a:gd name="connsiteY1" fmla="*/ 0 h 6858132"/>
              <a:gd name="connsiteX2" fmla="*/ 24384000 w 24384000"/>
              <a:gd name="connsiteY2" fmla="*/ 6858132 h 6858132"/>
              <a:gd name="connsiteX3" fmla="*/ 0 w 24384000"/>
              <a:gd name="connsiteY3" fmla="*/ 6858132 h 6858132"/>
            </a:gdLst>
            <a:ahLst/>
            <a:cxnLst>
              <a:cxn ang="0">
                <a:pos x="connsiteX0" y="connsiteY0"/>
              </a:cxn>
              <a:cxn ang="0">
                <a:pos x="connsiteX1" y="connsiteY1"/>
              </a:cxn>
              <a:cxn ang="0">
                <a:pos x="connsiteX2" y="connsiteY2"/>
              </a:cxn>
              <a:cxn ang="0">
                <a:pos x="connsiteX3" y="connsiteY3"/>
              </a:cxn>
            </a:cxnLst>
            <a:rect l="l" t="t" r="r" b="b"/>
            <a:pathLst>
              <a:path w="24384000" h="6858132">
                <a:moveTo>
                  <a:pt x="0" y="0"/>
                </a:moveTo>
                <a:lnTo>
                  <a:pt x="24384000" y="0"/>
                </a:lnTo>
                <a:lnTo>
                  <a:pt x="24384000" y="6858132"/>
                </a:lnTo>
                <a:lnTo>
                  <a:pt x="0" y="6858132"/>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26353928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0_Main Slide 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40F2B48A-D923-4029-83B6-E2031642D4F2}"/>
              </a:ext>
            </a:extLst>
          </p:cNvPr>
          <p:cNvSpPr>
            <a:spLocks noGrp="1"/>
          </p:cNvSpPr>
          <p:nvPr>
            <p:ph type="pic" sz="quarter" idx="53" hasCustomPrompt="1"/>
          </p:nvPr>
        </p:nvSpPr>
        <p:spPr>
          <a:xfrm>
            <a:off x="-1" y="-1"/>
            <a:ext cx="6096000" cy="6857935"/>
          </a:xfrm>
          <a:custGeom>
            <a:avLst/>
            <a:gdLst>
              <a:gd name="connsiteX0" fmla="*/ 0 w 12192000"/>
              <a:gd name="connsiteY0" fmla="*/ 0 h 13715870"/>
              <a:gd name="connsiteX1" fmla="*/ 12192000 w 12192000"/>
              <a:gd name="connsiteY1" fmla="*/ 0 h 13715870"/>
              <a:gd name="connsiteX2" fmla="*/ 12192000 w 12192000"/>
              <a:gd name="connsiteY2" fmla="*/ 13715870 h 13715870"/>
              <a:gd name="connsiteX3" fmla="*/ 0 w 12192000"/>
              <a:gd name="connsiteY3" fmla="*/ 13715870 h 13715870"/>
            </a:gdLst>
            <a:ahLst/>
            <a:cxnLst>
              <a:cxn ang="0">
                <a:pos x="connsiteX0" y="connsiteY0"/>
              </a:cxn>
              <a:cxn ang="0">
                <a:pos x="connsiteX1" y="connsiteY1"/>
              </a:cxn>
              <a:cxn ang="0">
                <a:pos x="connsiteX2" y="connsiteY2"/>
              </a:cxn>
              <a:cxn ang="0">
                <a:pos x="connsiteX3" y="connsiteY3"/>
              </a:cxn>
            </a:cxnLst>
            <a:rect l="l" t="t" r="r" b="b"/>
            <a:pathLst>
              <a:path w="12192000" h="13715870">
                <a:moveTo>
                  <a:pt x="0" y="0"/>
                </a:moveTo>
                <a:lnTo>
                  <a:pt x="12192000" y="0"/>
                </a:lnTo>
                <a:lnTo>
                  <a:pt x="12192000" y="13715870"/>
                </a:lnTo>
                <a:lnTo>
                  <a:pt x="0" y="1371587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35991104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0_Main Slide 01">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E7A8616-667C-4D0C-8B3A-9073F250BC11}"/>
              </a:ext>
            </a:extLst>
          </p:cNvPr>
          <p:cNvSpPr>
            <a:spLocks noGrp="1"/>
          </p:cNvSpPr>
          <p:nvPr>
            <p:ph type="pic" sz="quarter" idx="53" hasCustomPrompt="1"/>
          </p:nvPr>
        </p:nvSpPr>
        <p:spPr>
          <a:xfrm>
            <a:off x="1268975" y="1143000"/>
            <a:ext cx="2381251" cy="3175000"/>
          </a:xfrm>
          <a:custGeom>
            <a:avLst/>
            <a:gdLst>
              <a:gd name="connsiteX0" fmla="*/ 0 w 4762501"/>
              <a:gd name="connsiteY0" fmla="*/ 0 h 6350000"/>
              <a:gd name="connsiteX1" fmla="*/ 4762501 w 4762501"/>
              <a:gd name="connsiteY1" fmla="*/ 0 h 6350000"/>
              <a:gd name="connsiteX2" fmla="*/ 4762501 w 4762501"/>
              <a:gd name="connsiteY2" fmla="*/ 6350000 h 6350000"/>
              <a:gd name="connsiteX3" fmla="*/ 0 w 4762501"/>
              <a:gd name="connsiteY3" fmla="*/ 6350000 h 6350000"/>
            </a:gdLst>
            <a:ahLst/>
            <a:cxnLst>
              <a:cxn ang="0">
                <a:pos x="connsiteX0" y="connsiteY0"/>
              </a:cxn>
              <a:cxn ang="0">
                <a:pos x="connsiteX1" y="connsiteY1"/>
              </a:cxn>
              <a:cxn ang="0">
                <a:pos x="connsiteX2" y="connsiteY2"/>
              </a:cxn>
              <a:cxn ang="0">
                <a:pos x="connsiteX3" y="connsiteY3"/>
              </a:cxn>
            </a:cxnLst>
            <a:rect l="l" t="t" r="r" b="b"/>
            <a:pathLst>
              <a:path w="4762501" h="6350000">
                <a:moveTo>
                  <a:pt x="0" y="0"/>
                </a:moveTo>
                <a:lnTo>
                  <a:pt x="4762501" y="0"/>
                </a:lnTo>
                <a:lnTo>
                  <a:pt x="4762501" y="6350000"/>
                </a:lnTo>
                <a:lnTo>
                  <a:pt x="0" y="6350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17" name="Picture Placeholder 16">
            <a:extLst>
              <a:ext uri="{FF2B5EF4-FFF2-40B4-BE49-F238E27FC236}">
                <a16:creationId xmlns:a16="http://schemas.microsoft.com/office/drawing/2014/main" id="{F4BCBD3D-A68D-4704-A62D-79DABDF4071A}"/>
              </a:ext>
            </a:extLst>
          </p:cNvPr>
          <p:cNvSpPr>
            <a:spLocks noGrp="1"/>
          </p:cNvSpPr>
          <p:nvPr>
            <p:ph type="pic" sz="quarter" idx="124" hasCustomPrompt="1"/>
          </p:nvPr>
        </p:nvSpPr>
        <p:spPr>
          <a:xfrm>
            <a:off x="6118390" y="1143000"/>
            <a:ext cx="2381250" cy="3175000"/>
          </a:xfrm>
          <a:custGeom>
            <a:avLst/>
            <a:gdLst>
              <a:gd name="connsiteX0" fmla="*/ 0 w 4762500"/>
              <a:gd name="connsiteY0" fmla="*/ 0 h 6350000"/>
              <a:gd name="connsiteX1" fmla="*/ 4762500 w 4762500"/>
              <a:gd name="connsiteY1" fmla="*/ 0 h 6350000"/>
              <a:gd name="connsiteX2" fmla="*/ 4762500 w 4762500"/>
              <a:gd name="connsiteY2" fmla="*/ 6350000 h 6350000"/>
              <a:gd name="connsiteX3" fmla="*/ 0 w 4762500"/>
              <a:gd name="connsiteY3" fmla="*/ 6350000 h 6350000"/>
            </a:gdLst>
            <a:ahLst/>
            <a:cxnLst>
              <a:cxn ang="0">
                <a:pos x="connsiteX0" y="connsiteY0"/>
              </a:cxn>
              <a:cxn ang="0">
                <a:pos x="connsiteX1" y="connsiteY1"/>
              </a:cxn>
              <a:cxn ang="0">
                <a:pos x="connsiteX2" y="connsiteY2"/>
              </a:cxn>
              <a:cxn ang="0">
                <a:pos x="connsiteX3" y="connsiteY3"/>
              </a:cxn>
            </a:cxnLst>
            <a:rect l="l" t="t" r="r" b="b"/>
            <a:pathLst>
              <a:path w="4762500" h="6350000">
                <a:moveTo>
                  <a:pt x="0" y="0"/>
                </a:moveTo>
                <a:lnTo>
                  <a:pt x="4762500" y="0"/>
                </a:lnTo>
                <a:lnTo>
                  <a:pt x="4762500" y="6350000"/>
                </a:lnTo>
                <a:lnTo>
                  <a:pt x="0" y="6350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26809386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6_Main Slide 01">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EA1F97B7-B379-4F23-A046-45C4F2863148}"/>
              </a:ext>
            </a:extLst>
          </p:cNvPr>
          <p:cNvSpPr>
            <a:spLocks noGrp="1"/>
          </p:cNvSpPr>
          <p:nvPr>
            <p:ph type="pic" sz="quarter" idx="53" hasCustomPrompt="1"/>
          </p:nvPr>
        </p:nvSpPr>
        <p:spPr>
          <a:xfrm>
            <a:off x="1268975" y="1143000"/>
            <a:ext cx="3175001" cy="2286000"/>
          </a:xfrm>
          <a:custGeom>
            <a:avLst/>
            <a:gdLst>
              <a:gd name="connsiteX0" fmla="*/ 0 w 6350001"/>
              <a:gd name="connsiteY0" fmla="*/ 0 h 4572000"/>
              <a:gd name="connsiteX1" fmla="*/ 6350001 w 6350001"/>
              <a:gd name="connsiteY1" fmla="*/ 0 h 4572000"/>
              <a:gd name="connsiteX2" fmla="*/ 6350001 w 6350001"/>
              <a:gd name="connsiteY2" fmla="*/ 4572000 h 4572000"/>
              <a:gd name="connsiteX3" fmla="*/ 0 w 6350001"/>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6350001" h="4572000">
                <a:moveTo>
                  <a:pt x="0" y="0"/>
                </a:moveTo>
                <a:lnTo>
                  <a:pt x="6350001" y="0"/>
                </a:lnTo>
                <a:lnTo>
                  <a:pt x="6350001" y="4572000"/>
                </a:lnTo>
                <a:lnTo>
                  <a:pt x="0" y="4572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17" name="Picture Placeholder 16">
            <a:extLst>
              <a:ext uri="{FF2B5EF4-FFF2-40B4-BE49-F238E27FC236}">
                <a16:creationId xmlns:a16="http://schemas.microsoft.com/office/drawing/2014/main" id="{EF6CB01E-8466-4D88-90D8-7E77CB81B47D}"/>
              </a:ext>
            </a:extLst>
          </p:cNvPr>
          <p:cNvSpPr>
            <a:spLocks noGrp="1"/>
          </p:cNvSpPr>
          <p:nvPr>
            <p:ph type="pic" sz="quarter" idx="54" hasCustomPrompt="1"/>
          </p:nvPr>
        </p:nvSpPr>
        <p:spPr>
          <a:xfrm>
            <a:off x="4508499" y="1143000"/>
            <a:ext cx="3175001" cy="2286000"/>
          </a:xfrm>
          <a:custGeom>
            <a:avLst/>
            <a:gdLst>
              <a:gd name="connsiteX0" fmla="*/ 0 w 6350002"/>
              <a:gd name="connsiteY0" fmla="*/ 0 h 4572000"/>
              <a:gd name="connsiteX1" fmla="*/ 6350002 w 6350002"/>
              <a:gd name="connsiteY1" fmla="*/ 0 h 4572000"/>
              <a:gd name="connsiteX2" fmla="*/ 6350002 w 6350002"/>
              <a:gd name="connsiteY2" fmla="*/ 4572000 h 4572000"/>
              <a:gd name="connsiteX3" fmla="*/ 0 w 6350002"/>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6350002" h="4572000">
                <a:moveTo>
                  <a:pt x="0" y="0"/>
                </a:moveTo>
                <a:lnTo>
                  <a:pt x="6350002" y="0"/>
                </a:lnTo>
                <a:lnTo>
                  <a:pt x="6350002" y="4572000"/>
                </a:lnTo>
                <a:lnTo>
                  <a:pt x="0" y="4572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19" name="Picture Placeholder 18">
            <a:extLst>
              <a:ext uri="{FF2B5EF4-FFF2-40B4-BE49-F238E27FC236}">
                <a16:creationId xmlns:a16="http://schemas.microsoft.com/office/drawing/2014/main" id="{8B6A390F-093C-4456-9AD9-B20082748E7C}"/>
              </a:ext>
            </a:extLst>
          </p:cNvPr>
          <p:cNvSpPr>
            <a:spLocks noGrp="1"/>
          </p:cNvSpPr>
          <p:nvPr>
            <p:ph type="pic" sz="quarter" idx="55" hasCustomPrompt="1"/>
          </p:nvPr>
        </p:nvSpPr>
        <p:spPr>
          <a:xfrm>
            <a:off x="7745005" y="1143000"/>
            <a:ext cx="3175001" cy="2286000"/>
          </a:xfrm>
          <a:custGeom>
            <a:avLst/>
            <a:gdLst>
              <a:gd name="connsiteX0" fmla="*/ 0 w 6350002"/>
              <a:gd name="connsiteY0" fmla="*/ 0 h 4572000"/>
              <a:gd name="connsiteX1" fmla="*/ 6350002 w 6350002"/>
              <a:gd name="connsiteY1" fmla="*/ 0 h 4572000"/>
              <a:gd name="connsiteX2" fmla="*/ 6350002 w 6350002"/>
              <a:gd name="connsiteY2" fmla="*/ 4572000 h 4572000"/>
              <a:gd name="connsiteX3" fmla="*/ 0 w 6350002"/>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6350002" h="4572000">
                <a:moveTo>
                  <a:pt x="0" y="0"/>
                </a:moveTo>
                <a:lnTo>
                  <a:pt x="6350002" y="0"/>
                </a:lnTo>
                <a:lnTo>
                  <a:pt x="6350002" y="4572000"/>
                </a:lnTo>
                <a:lnTo>
                  <a:pt x="0" y="4572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22965136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7_Main Slide 01">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288CEB7-D1A5-4983-B91F-51E23FC6564F}"/>
              </a:ext>
            </a:extLst>
          </p:cNvPr>
          <p:cNvSpPr>
            <a:spLocks noGrp="1"/>
          </p:cNvSpPr>
          <p:nvPr>
            <p:ph type="pic" sz="quarter" idx="53" hasCustomPrompt="1"/>
          </p:nvPr>
        </p:nvSpPr>
        <p:spPr>
          <a:xfrm>
            <a:off x="1268975" y="1143000"/>
            <a:ext cx="2381251" cy="2266950"/>
          </a:xfrm>
          <a:custGeom>
            <a:avLst/>
            <a:gdLst>
              <a:gd name="connsiteX0" fmla="*/ 0 w 4762501"/>
              <a:gd name="connsiteY0" fmla="*/ 0 h 4533900"/>
              <a:gd name="connsiteX1" fmla="*/ 4762501 w 4762501"/>
              <a:gd name="connsiteY1" fmla="*/ 0 h 4533900"/>
              <a:gd name="connsiteX2" fmla="*/ 4762501 w 4762501"/>
              <a:gd name="connsiteY2" fmla="*/ 4533900 h 4533900"/>
              <a:gd name="connsiteX3" fmla="*/ 0 w 4762501"/>
              <a:gd name="connsiteY3" fmla="*/ 4533900 h 4533900"/>
            </a:gdLst>
            <a:ahLst/>
            <a:cxnLst>
              <a:cxn ang="0">
                <a:pos x="connsiteX0" y="connsiteY0"/>
              </a:cxn>
              <a:cxn ang="0">
                <a:pos x="connsiteX1" y="connsiteY1"/>
              </a:cxn>
              <a:cxn ang="0">
                <a:pos x="connsiteX2" y="connsiteY2"/>
              </a:cxn>
              <a:cxn ang="0">
                <a:pos x="connsiteX3" y="connsiteY3"/>
              </a:cxn>
            </a:cxnLst>
            <a:rect l="l" t="t" r="r" b="b"/>
            <a:pathLst>
              <a:path w="4762501" h="4533900">
                <a:moveTo>
                  <a:pt x="0" y="0"/>
                </a:moveTo>
                <a:lnTo>
                  <a:pt x="4762501" y="0"/>
                </a:lnTo>
                <a:lnTo>
                  <a:pt x="4762501" y="4533900"/>
                </a:lnTo>
                <a:lnTo>
                  <a:pt x="0" y="45339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1" name="Picture Placeholder 20">
            <a:extLst>
              <a:ext uri="{FF2B5EF4-FFF2-40B4-BE49-F238E27FC236}">
                <a16:creationId xmlns:a16="http://schemas.microsoft.com/office/drawing/2014/main" id="{82006D97-5812-45AB-9446-929639DCBA44}"/>
              </a:ext>
            </a:extLst>
          </p:cNvPr>
          <p:cNvSpPr>
            <a:spLocks noGrp="1"/>
          </p:cNvSpPr>
          <p:nvPr>
            <p:ph type="pic" sz="quarter" idx="54" hasCustomPrompt="1"/>
          </p:nvPr>
        </p:nvSpPr>
        <p:spPr>
          <a:xfrm>
            <a:off x="3693682" y="1143000"/>
            <a:ext cx="2381251" cy="2266950"/>
          </a:xfrm>
          <a:custGeom>
            <a:avLst/>
            <a:gdLst>
              <a:gd name="connsiteX0" fmla="*/ 0 w 4762501"/>
              <a:gd name="connsiteY0" fmla="*/ 0 h 4533900"/>
              <a:gd name="connsiteX1" fmla="*/ 4762501 w 4762501"/>
              <a:gd name="connsiteY1" fmla="*/ 0 h 4533900"/>
              <a:gd name="connsiteX2" fmla="*/ 4762501 w 4762501"/>
              <a:gd name="connsiteY2" fmla="*/ 4533900 h 4533900"/>
              <a:gd name="connsiteX3" fmla="*/ 0 w 4762501"/>
              <a:gd name="connsiteY3" fmla="*/ 4533900 h 4533900"/>
            </a:gdLst>
            <a:ahLst/>
            <a:cxnLst>
              <a:cxn ang="0">
                <a:pos x="connsiteX0" y="connsiteY0"/>
              </a:cxn>
              <a:cxn ang="0">
                <a:pos x="connsiteX1" y="connsiteY1"/>
              </a:cxn>
              <a:cxn ang="0">
                <a:pos x="connsiteX2" y="connsiteY2"/>
              </a:cxn>
              <a:cxn ang="0">
                <a:pos x="connsiteX3" y="connsiteY3"/>
              </a:cxn>
            </a:cxnLst>
            <a:rect l="l" t="t" r="r" b="b"/>
            <a:pathLst>
              <a:path w="4762501" h="4533900">
                <a:moveTo>
                  <a:pt x="0" y="0"/>
                </a:moveTo>
                <a:lnTo>
                  <a:pt x="4762501" y="0"/>
                </a:lnTo>
                <a:lnTo>
                  <a:pt x="4762501" y="4533900"/>
                </a:lnTo>
                <a:lnTo>
                  <a:pt x="0" y="45339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2" name="Picture Placeholder 21">
            <a:extLst>
              <a:ext uri="{FF2B5EF4-FFF2-40B4-BE49-F238E27FC236}">
                <a16:creationId xmlns:a16="http://schemas.microsoft.com/office/drawing/2014/main" id="{38CA6102-78EB-4399-82C9-522EB1D9F41D}"/>
              </a:ext>
            </a:extLst>
          </p:cNvPr>
          <p:cNvSpPr>
            <a:spLocks noGrp="1"/>
          </p:cNvSpPr>
          <p:nvPr>
            <p:ph type="pic" sz="quarter" idx="55" hasCustomPrompt="1"/>
          </p:nvPr>
        </p:nvSpPr>
        <p:spPr>
          <a:xfrm>
            <a:off x="6118390" y="1143000"/>
            <a:ext cx="2381251" cy="2266950"/>
          </a:xfrm>
          <a:custGeom>
            <a:avLst/>
            <a:gdLst>
              <a:gd name="connsiteX0" fmla="*/ 0 w 4762501"/>
              <a:gd name="connsiteY0" fmla="*/ 0 h 4533900"/>
              <a:gd name="connsiteX1" fmla="*/ 4762501 w 4762501"/>
              <a:gd name="connsiteY1" fmla="*/ 0 h 4533900"/>
              <a:gd name="connsiteX2" fmla="*/ 4762501 w 4762501"/>
              <a:gd name="connsiteY2" fmla="*/ 4533900 h 4533900"/>
              <a:gd name="connsiteX3" fmla="*/ 0 w 4762501"/>
              <a:gd name="connsiteY3" fmla="*/ 4533900 h 4533900"/>
            </a:gdLst>
            <a:ahLst/>
            <a:cxnLst>
              <a:cxn ang="0">
                <a:pos x="connsiteX0" y="connsiteY0"/>
              </a:cxn>
              <a:cxn ang="0">
                <a:pos x="connsiteX1" y="connsiteY1"/>
              </a:cxn>
              <a:cxn ang="0">
                <a:pos x="connsiteX2" y="connsiteY2"/>
              </a:cxn>
              <a:cxn ang="0">
                <a:pos x="connsiteX3" y="connsiteY3"/>
              </a:cxn>
            </a:cxnLst>
            <a:rect l="l" t="t" r="r" b="b"/>
            <a:pathLst>
              <a:path w="4762501" h="4533900">
                <a:moveTo>
                  <a:pt x="0" y="0"/>
                </a:moveTo>
                <a:lnTo>
                  <a:pt x="4762501" y="0"/>
                </a:lnTo>
                <a:lnTo>
                  <a:pt x="4762501" y="4533900"/>
                </a:lnTo>
                <a:lnTo>
                  <a:pt x="0" y="45339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4" name="Picture Placeholder 23">
            <a:extLst>
              <a:ext uri="{FF2B5EF4-FFF2-40B4-BE49-F238E27FC236}">
                <a16:creationId xmlns:a16="http://schemas.microsoft.com/office/drawing/2014/main" id="{DC5D0D03-5E6A-4C7C-B213-B143F9BAB146}"/>
              </a:ext>
            </a:extLst>
          </p:cNvPr>
          <p:cNvSpPr>
            <a:spLocks noGrp="1"/>
          </p:cNvSpPr>
          <p:nvPr>
            <p:ph type="pic" sz="quarter" idx="56" hasCustomPrompt="1"/>
          </p:nvPr>
        </p:nvSpPr>
        <p:spPr>
          <a:xfrm>
            <a:off x="8543098" y="1143000"/>
            <a:ext cx="2381251" cy="2266950"/>
          </a:xfrm>
          <a:custGeom>
            <a:avLst/>
            <a:gdLst>
              <a:gd name="connsiteX0" fmla="*/ 0 w 4762502"/>
              <a:gd name="connsiteY0" fmla="*/ 0 h 4533900"/>
              <a:gd name="connsiteX1" fmla="*/ 4762502 w 4762502"/>
              <a:gd name="connsiteY1" fmla="*/ 0 h 4533900"/>
              <a:gd name="connsiteX2" fmla="*/ 4762502 w 4762502"/>
              <a:gd name="connsiteY2" fmla="*/ 4533900 h 4533900"/>
              <a:gd name="connsiteX3" fmla="*/ 0 w 4762502"/>
              <a:gd name="connsiteY3" fmla="*/ 4533900 h 4533900"/>
            </a:gdLst>
            <a:ahLst/>
            <a:cxnLst>
              <a:cxn ang="0">
                <a:pos x="connsiteX0" y="connsiteY0"/>
              </a:cxn>
              <a:cxn ang="0">
                <a:pos x="connsiteX1" y="connsiteY1"/>
              </a:cxn>
              <a:cxn ang="0">
                <a:pos x="connsiteX2" y="connsiteY2"/>
              </a:cxn>
              <a:cxn ang="0">
                <a:pos x="connsiteX3" y="connsiteY3"/>
              </a:cxn>
            </a:cxnLst>
            <a:rect l="l" t="t" r="r" b="b"/>
            <a:pathLst>
              <a:path w="4762502" h="4533900">
                <a:moveTo>
                  <a:pt x="0" y="0"/>
                </a:moveTo>
                <a:lnTo>
                  <a:pt x="4762502" y="0"/>
                </a:lnTo>
                <a:lnTo>
                  <a:pt x="4762502" y="4533900"/>
                </a:lnTo>
                <a:lnTo>
                  <a:pt x="0" y="45339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37779577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8_Main Slide 01">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42625392-5C5B-4458-8C66-486BEB5D5E35}"/>
              </a:ext>
            </a:extLst>
          </p:cNvPr>
          <p:cNvSpPr>
            <a:spLocks noGrp="1"/>
          </p:cNvSpPr>
          <p:nvPr>
            <p:ph type="pic" sz="quarter" idx="53" hasCustomPrompt="1"/>
          </p:nvPr>
        </p:nvSpPr>
        <p:spPr>
          <a:xfrm>
            <a:off x="1268975" y="1143000"/>
            <a:ext cx="2381251" cy="2266950"/>
          </a:xfrm>
          <a:custGeom>
            <a:avLst/>
            <a:gdLst>
              <a:gd name="connsiteX0" fmla="*/ 0 w 4762501"/>
              <a:gd name="connsiteY0" fmla="*/ 0 h 4533900"/>
              <a:gd name="connsiteX1" fmla="*/ 4762501 w 4762501"/>
              <a:gd name="connsiteY1" fmla="*/ 0 h 4533900"/>
              <a:gd name="connsiteX2" fmla="*/ 4762501 w 4762501"/>
              <a:gd name="connsiteY2" fmla="*/ 4533900 h 4533900"/>
              <a:gd name="connsiteX3" fmla="*/ 0 w 4762501"/>
              <a:gd name="connsiteY3" fmla="*/ 4533900 h 4533900"/>
            </a:gdLst>
            <a:ahLst/>
            <a:cxnLst>
              <a:cxn ang="0">
                <a:pos x="connsiteX0" y="connsiteY0"/>
              </a:cxn>
              <a:cxn ang="0">
                <a:pos x="connsiteX1" y="connsiteY1"/>
              </a:cxn>
              <a:cxn ang="0">
                <a:pos x="connsiteX2" y="connsiteY2"/>
              </a:cxn>
              <a:cxn ang="0">
                <a:pos x="connsiteX3" y="connsiteY3"/>
              </a:cxn>
            </a:cxnLst>
            <a:rect l="l" t="t" r="r" b="b"/>
            <a:pathLst>
              <a:path w="4762501" h="4533900">
                <a:moveTo>
                  <a:pt x="0" y="0"/>
                </a:moveTo>
                <a:lnTo>
                  <a:pt x="4762501" y="0"/>
                </a:lnTo>
                <a:lnTo>
                  <a:pt x="4762501" y="4533900"/>
                </a:lnTo>
                <a:lnTo>
                  <a:pt x="0" y="45339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0" name="Picture Placeholder 19">
            <a:extLst>
              <a:ext uri="{FF2B5EF4-FFF2-40B4-BE49-F238E27FC236}">
                <a16:creationId xmlns:a16="http://schemas.microsoft.com/office/drawing/2014/main" id="{28D99C70-6B1C-4146-AA41-F2B1D20DCA35}"/>
              </a:ext>
            </a:extLst>
          </p:cNvPr>
          <p:cNvSpPr>
            <a:spLocks noGrp="1"/>
          </p:cNvSpPr>
          <p:nvPr>
            <p:ph type="pic" sz="quarter" idx="54" hasCustomPrompt="1"/>
          </p:nvPr>
        </p:nvSpPr>
        <p:spPr>
          <a:xfrm>
            <a:off x="3693241" y="1143000"/>
            <a:ext cx="2381251" cy="2266950"/>
          </a:xfrm>
          <a:custGeom>
            <a:avLst/>
            <a:gdLst>
              <a:gd name="connsiteX0" fmla="*/ 0 w 4762501"/>
              <a:gd name="connsiteY0" fmla="*/ 0 h 4533900"/>
              <a:gd name="connsiteX1" fmla="*/ 4762501 w 4762501"/>
              <a:gd name="connsiteY1" fmla="*/ 0 h 4533900"/>
              <a:gd name="connsiteX2" fmla="*/ 4762501 w 4762501"/>
              <a:gd name="connsiteY2" fmla="*/ 4533900 h 4533900"/>
              <a:gd name="connsiteX3" fmla="*/ 0 w 4762501"/>
              <a:gd name="connsiteY3" fmla="*/ 4533900 h 4533900"/>
            </a:gdLst>
            <a:ahLst/>
            <a:cxnLst>
              <a:cxn ang="0">
                <a:pos x="connsiteX0" y="connsiteY0"/>
              </a:cxn>
              <a:cxn ang="0">
                <a:pos x="connsiteX1" y="connsiteY1"/>
              </a:cxn>
              <a:cxn ang="0">
                <a:pos x="connsiteX2" y="connsiteY2"/>
              </a:cxn>
              <a:cxn ang="0">
                <a:pos x="connsiteX3" y="connsiteY3"/>
              </a:cxn>
            </a:cxnLst>
            <a:rect l="l" t="t" r="r" b="b"/>
            <a:pathLst>
              <a:path w="4762501" h="4533900">
                <a:moveTo>
                  <a:pt x="0" y="0"/>
                </a:moveTo>
                <a:lnTo>
                  <a:pt x="4762501" y="0"/>
                </a:lnTo>
                <a:lnTo>
                  <a:pt x="4762501" y="4533900"/>
                </a:lnTo>
                <a:lnTo>
                  <a:pt x="0" y="45339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3" name="Picture Placeholder 22">
            <a:extLst>
              <a:ext uri="{FF2B5EF4-FFF2-40B4-BE49-F238E27FC236}">
                <a16:creationId xmlns:a16="http://schemas.microsoft.com/office/drawing/2014/main" id="{70BF47C0-C805-4100-8D3B-8027D8D52B77}"/>
              </a:ext>
            </a:extLst>
          </p:cNvPr>
          <p:cNvSpPr>
            <a:spLocks noGrp="1"/>
          </p:cNvSpPr>
          <p:nvPr>
            <p:ph type="pic" sz="quarter" idx="55" hasCustomPrompt="1"/>
          </p:nvPr>
        </p:nvSpPr>
        <p:spPr>
          <a:xfrm>
            <a:off x="3693242" y="3448447"/>
            <a:ext cx="2381251" cy="2266951"/>
          </a:xfrm>
          <a:custGeom>
            <a:avLst/>
            <a:gdLst>
              <a:gd name="connsiteX0" fmla="*/ 0 w 4762501"/>
              <a:gd name="connsiteY0" fmla="*/ 0 h 4533901"/>
              <a:gd name="connsiteX1" fmla="*/ 4762501 w 4762501"/>
              <a:gd name="connsiteY1" fmla="*/ 0 h 4533901"/>
              <a:gd name="connsiteX2" fmla="*/ 4762501 w 4762501"/>
              <a:gd name="connsiteY2" fmla="*/ 4533901 h 4533901"/>
              <a:gd name="connsiteX3" fmla="*/ 0 w 4762501"/>
              <a:gd name="connsiteY3" fmla="*/ 4533901 h 4533901"/>
            </a:gdLst>
            <a:ahLst/>
            <a:cxnLst>
              <a:cxn ang="0">
                <a:pos x="connsiteX0" y="connsiteY0"/>
              </a:cxn>
              <a:cxn ang="0">
                <a:pos x="connsiteX1" y="connsiteY1"/>
              </a:cxn>
              <a:cxn ang="0">
                <a:pos x="connsiteX2" y="connsiteY2"/>
              </a:cxn>
              <a:cxn ang="0">
                <a:pos x="connsiteX3" y="connsiteY3"/>
              </a:cxn>
            </a:cxnLst>
            <a:rect l="l" t="t" r="r" b="b"/>
            <a:pathLst>
              <a:path w="4762501" h="4533901">
                <a:moveTo>
                  <a:pt x="0" y="0"/>
                </a:moveTo>
                <a:lnTo>
                  <a:pt x="4762501" y="0"/>
                </a:lnTo>
                <a:lnTo>
                  <a:pt x="4762501" y="4533901"/>
                </a:lnTo>
                <a:lnTo>
                  <a:pt x="0" y="4533901"/>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1" name="Picture Placeholder 20">
            <a:extLst>
              <a:ext uri="{FF2B5EF4-FFF2-40B4-BE49-F238E27FC236}">
                <a16:creationId xmlns:a16="http://schemas.microsoft.com/office/drawing/2014/main" id="{90BBDDC8-D994-4E55-AD30-0F56934B11D4}"/>
              </a:ext>
            </a:extLst>
          </p:cNvPr>
          <p:cNvSpPr>
            <a:spLocks noGrp="1"/>
          </p:cNvSpPr>
          <p:nvPr>
            <p:ph type="pic" sz="quarter" idx="56" hasCustomPrompt="1"/>
          </p:nvPr>
        </p:nvSpPr>
        <p:spPr>
          <a:xfrm>
            <a:off x="1268975" y="3448447"/>
            <a:ext cx="2381251" cy="2266951"/>
          </a:xfrm>
          <a:custGeom>
            <a:avLst/>
            <a:gdLst>
              <a:gd name="connsiteX0" fmla="*/ 0 w 4762501"/>
              <a:gd name="connsiteY0" fmla="*/ 0 h 4533901"/>
              <a:gd name="connsiteX1" fmla="*/ 4762501 w 4762501"/>
              <a:gd name="connsiteY1" fmla="*/ 0 h 4533901"/>
              <a:gd name="connsiteX2" fmla="*/ 4762501 w 4762501"/>
              <a:gd name="connsiteY2" fmla="*/ 4533901 h 4533901"/>
              <a:gd name="connsiteX3" fmla="*/ 0 w 4762501"/>
              <a:gd name="connsiteY3" fmla="*/ 4533901 h 4533901"/>
            </a:gdLst>
            <a:ahLst/>
            <a:cxnLst>
              <a:cxn ang="0">
                <a:pos x="connsiteX0" y="connsiteY0"/>
              </a:cxn>
              <a:cxn ang="0">
                <a:pos x="connsiteX1" y="connsiteY1"/>
              </a:cxn>
              <a:cxn ang="0">
                <a:pos x="connsiteX2" y="connsiteY2"/>
              </a:cxn>
              <a:cxn ang="0">
                <a:pos x="connsiteX3" y="connsiteY3"/>
              </a:cxn>
            </a:cxnLst>
            <a:rect l="l" t="t" r="r" b="b"/>
            <a:pathLst>
              <a:path w="4762501" h="4533901">
                <a:moveTo>
                  <a:pt x="0" y="0"/>
                </a:moveTo>
                <a:lnTo>
                  <a:pt x="4762501" y="0"/>
                </a:lnTo>
                <a:lnTo>
                  <a:pt x="4762501" y="4533901"/>
                </a:lnTo>
                <a:lnTo>
                  <a:pt x="0" y="4533901"/>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27672430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5_Main Slide 01">
    <p:spTree>
      <p:nvGrpSpPr>
        <p:cNvPr id="1" name=""/>
        <p:cNvGrpSpPr/>
        <p:nvPr/>
      </p:nvGrpSpPr>
      <p:grpSpPr>
        <a:xfrm>
          <a:off x="0" y="0"/>
          <a:ext cx="0" cy="0"/>
          <a:chOff x="0" y="0"/>
          <a:chExt cx="0" cy="0"/>
        </a:xfrm>
      </p:grpSpPr>
      <p:sp>
        <p:nvSpPr>
          <p:cNvPr id="43" name="Picture Placeholder 42">
            <a:extLst>
              <a:ext uri="{FF2B5EF4-FFF2-40B4-BE49-F238E27FC236}">
                <a16:creationId xmlns:a16="http://schemas.microsoft.com/office/drawing/2014/main" id="{746F147C-9E2F-4A28-80CE-48D792DC3DCC}"/>
              </a:ext>
            </a:extLst>
          </p:cNvPr>
          <p:cNvSpPr>
            <a:spLocks noGrp="1"/>
          </p:cNvSpPr>
          <p:nvPr>
            <p:ph type="pic" sz="quarter" idx="53" hasCustomPrompt="1"/>
          </p:nvPr>
        </p:nvSpPr>
        <p:spPr>
          <a:xfrm>
            <a:off x="1268974" y="1144521"/>
            <a:ext cx="4827026" cy="4568958"/>
          </a:xfrm>
          <a:custGeom>
            <a:avLst/>
            <a:gdLst>
              <a:gd name="connsiteX0" fmla="*/ 0 w 9654051"/>
              <a:gd name="connsiteY0" fmla="*/ 0 h 9137915"/>
              <a:gd name="connsiteX1" fmla="*/ 9654051 w 9654051"/>
              <a:gd name="connsiteY1" fmla="*/ 0 h 9137915"/>
              <a:gd name="connsiteX2" fmla="*/ 9654051 w 9654051"/>
              <a:gd name="connsiteY2" fmla="*/ 9137915 h 9137915"/>
              <a:gd name="connsiteX3" fmla="*/ 0 w 9654051"/>
              <a:gd name="connsiteY3" fmla="*/ 9137915 h 9137915"/>
            </a:gdLst>
            <a:ahLst/>
            <a:cxnLst>
              <a:cxn ang="0">
                <a:pos x="connsiteX0" y="connsiteY0"/>
              </a:cxn>
              <a:cxn ang="0">
                <a:pos x="connsiteX1" y="connsiteY1"/>
              </a:cxn>
              <a:cxn ang="0">
                <a:pos x="connsiteX2" y="connsiteY2"/>
              </a:cxn>
              <a:cxn ang="0">
                <a:pos x="connsiteX3" y="connsiteY3"/>
              </a:cxn>
            </a:cxnLst>
            <a:rect l="l" t="t" r="r" b="b"/>
            <a:pathLst>
              <a:path w="9654051" h="9137915">
                <a:moveTo>
                  <a:pt x="0" y="0"/>
                </a:moveTo>
                <a:lnTo>
                  <a:pt x="9654051" y="0"/>
                </a:lnTo>
                <a:lnTo>
                  <a:pt x="9654051" y="9137915"/>
                </a:lnTo>
                <a:lnTo>
                  <a:pt x="0" y="9137915"/>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14803281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6_Main Slide 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C6B5FCF7-A6D5-4470-A48C-E22636845537}"/>
              </a:ext>
            </a:extLst>
          </p:cNvPr>
          <p:cNvSpPr>
            <a:spLocks noGrp="1"/>
          </p:cNvSpPr>
          <p:nvPr>
            <p:ph type="pic" sz="quarter" idx="53" hasCustomPrompt="1"/>
          </p:nvPr>
        </p:nvSpPr>
        <p:spPr>
          <a:xfrm>
            <a:off x="7876348" y="0"/>
            <a:ext cx="3048001" cy="4445993"/>
          </a:xfrm>
          <a:custGeom>
            <a:avLst/>
            <a:gdLst>
              <a:gd name="connsiteX0" fmla="*/ 0 w 6096001"/>
              <a:gd name="connsiteY0" fmla="*/ 0 h 8891985"/>
              <a:gd name="connsiteX1" fmla="*/ 6096001 w 6096001"/>
              <a:gd name="connsiteY1" fmla="*/ 0 h 8891985"/>
              <a:gd name="connsiteX2" fmla="*/ 6096001 w 6096001"/>
              <a:gd name="connsiteY2" fmla="*/ 8891985 h 8891985"/>
              <a:gd name="connsiteX3" fmla="*/ 0 w 6096001"/>
              <a:gd name="connsiteY3" fmla="*/ 8891985 h 8891985"/>
            </a:gdLst>
            <a:ahLst/>
            <a:cxnLst>
              <a:cxn ang="0">
                <a:pos x="connsiteX0" y="connsiteY0"/>
              </a:cxn>
              <a:cxn ang="0">
                <a:pos x="connsiteX1" y="connsiteY1"/>
              </a:cxn>
              <a:cxn ang="0">
                <a:pos x="connsiteX2" y="connsiteY2"/>
              </a:cxn>
              <a:cxn ang="0">
                <a:pos x="connsiteX3" y="connsiteY3"/>
              </a:cxn>
            </a:cxnLst>
            <a:rect l="l" t="t" r="r" b="b"/>
            <a:pathLst>
              <a:path w="6096001" h="8891985">
                <a:moveTo>
                  <a:pt x="0" y="0"/>
                </a:moveTo>
                <a:lnTo>
                  <a:pt x="6096001" y="0"/>
                </a:lnTo>
                <a:lnTo>
                  <a:pt x="6096001" y="8891985"/>
                </a:lnTo>
                <a:lnTo>
                  <a:pt x="0" y="8891985"/>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18902427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7_Main Slide 01">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5A12AB23-4DFE-4E40-9F1F-C96460202B66}"/>
              </a:ext>
            </a:extLst>
          </p:cNvPr>
          <p:cNvSpPr>
            <a:spLocks noGrp="1"/>
          </p:cNvSpPr>
          <p:nvPr>
            <p:ph type="pic" sz="quarter" idx="53" hasCustomPrompt="1"/>
          </p:nvPr>
        </p:nvSpPr>
        <p:spPr>
          <a:xfrm>
            <a:off x="7876348" y="1144521"/>
            <a:ext cx="1524001" cy="1524001"/>
          </a:xfrm>
          <a:custGeom>
            <a:avLst/>
            <a:gdLst>
              <a:gd name="connsiteX0" fmla="*/ 0 w 3048001"/>
              <a:gd name="connsiteY0" fmla="*/ 0 h 3048001"/>
              <a:gd name="connsiteX1" fmla="*/ 3048001 w 3048001"/>
              <a:gd name="connsiteY1" fmla="*/ 0 h 3048001"/>
              <a:gd name="connsiteX2" fmla="*/ 3048001 w 3048001"/>
              <a:gd name="connsiteY2" fmla="*/ 3048001 h 3048001"/>
              <a:gd name="connsiteX3" fmla="*/ 0 w 3048001"/>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1" h="3048001">
                <a:moveTo>
                  <a:pt x="0" y="0"/>
                </a:moveTo>
                <a:lnTo>
                  <a:pt x="3048001" y="0"/>
                </a:lnTo>
                <a:lnTo>
                  <a:pt x="3048001" y="3048001"/>
                </a:lnTo>
                <a:lnTo>
                  <a:pt x="0" y="3048001"/>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37" name="Picture Placeholder 36">
            <a:extLst>
              <a:ext uri="{FF2B5EF4-FFF2-40B4-BE49-F238E27FC236}">
                <a16:creationId xmlns:a16="http://schemas.microsoft.com/office/drawing/2014/main" id="{75A8D21A-C438-4C34-B5EE-6A9C09858327}"/>
              </a:ext>
            </a:extLst>
          </p:cNvPr>
          <p:cNvSpPr>
            <a:spLocks noGrp="1"/>
          </p:cNvSpPr>
          <p:nvPr>
            <p:ph type="pic" sz="quarter" idx="18" hasCustomPrompt="1"/>
          </p:nvPr>
        </p:nvSpPr>
        <p:spPr>
          <a:xfrm>
            <a:off x="6352348" y="1143000"/>
            <a:ext cx="1524001" cy="1524001"/>
          </a:xfrm>
          <a:custGeom>
            <a:avLst/>
            <a:gdLst>
              <a:gd name="connsiteX0" fmla="*/ 0 w 3048001"/>
              <a:gd name="connsiteY0" fmla="*/ 0 h 3048001"/>
              <a:gd name="connsiteX1" fmla="*/ 3048001 w 3048001"/>
              <a:gd name="connsiteY1" fmla="*/ 0 h 3048001"/>
              <a:gd name="connsiteX2" fmla="*/ 3048001 w 3048001"/>
              <a:gd name="connsiteY2" fmla="*/ 3048001 h 3048001"/>
              <a:gd name="connsiteX3" fmla="*/ 0 w 3048001"/>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1" h="3048001">
                <a:moveTo>
                  <a:pt x="0" y="0"/>
                </a:moveTo>
                <a:lnTo>
                  <a:pt x="3048001" y="0"/>
                </a:lnTo>
                <a:lnTo>
                  <a:pt x="3048001" y="3048001"/>
                </a:lnTo>
                <a:lnTo>
                  <a:pt x="0" y="3048001"/>
                </a:lnTo>
                <a:close/>
              </a:path>
            </a:pathLst>
          </a:custGeom>
          <a:solidFill>
            <a:schemeClr val="bg1">
              <a:lumMod val="50000"/>
            </a:schemeClr>
          </a:solidFill>
        </p:spPr>
        <p:txBody>
          <a:bodyPr wrap="square" anchor="ctr">
            <a:noAutofit/>
          </a:bodyPr>
          <a:lstStyle>
            <a:lvl1pPr>
              <a:defRPr sz="1000" b="1">
                <a:solidFill>
                  <a:srgbClr val="FFFFFF"/>
                </a:solidFill>
              </a:defRPr>
            </a:lvl1pPr>
          </a:lstStyle>
          <a:p>
            <a:r>
              <a:rPr lang="en-US"/>
              <a:t>IMAGE REPLACE</a:t>
            </a:r>
          </a:p>
        </p:txBody>
      </p:sp>
      <p:sp>
        <p:nvSpPr>
          <p:cNvPr id="39" name="Picture Placeholder 38">
            <a:extLst>
              <a:ext uri="{FF2B5EF4-FFF2-40B4-BE49-F238E27FC236}">
                <a16:creationId xmlns:a16="http://schemas.microsoft.com/office/drawing/2014/main" id="{A7AE0E48-F651-4784-859A-A085B7AD19D0}"/>
              </a:ext>
            </a:extLst>
          </p:cNvPr>
          <p:cNvSpPr>
            <a:spLocks noGrp="1"/>
          </p:cNvSpPr>
          <p:nvPr>
            <p:ph type="pic" sz="quarter" idx="150" hasCustomPrompt="1"/>
          </p:nvPr>
        </p:nvSpPr>
        <p:spPr>
          <a:xfrm>
            <a:off x="9400348" y="1144521"/>
            <a:ext cx="1524000" cy="1524001"/>
          </a:xfrm>
          <a:custGeom>
            <a:avLst/>
            <a:gdLst>
              <a:gd name="connsiteX0" fmla="*/ 0 w 3048000"/>
              <a:gd name="connsiteY0" fmla="*/ 0 h 3048001"/>
              <a:gd name="connsiteX1" fmla="*/ 3048000 w 3048000"/>
              <a:gd name="connsiteY1" fmla="*/ 0 h 3048001"/>
              <a:gd name="connsiteX2" fmla="*/ 3048000 w 3048000"/>
              <a:gd name="connsiteY2" fmla="*/ 3048001 h 3048001"/>
              <a:gd name="connsiteX3" fmla="*/ 0 w 3048000"/>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0" h="3048001">
                <a:moveTo>
                  <a:pt x="0" y="0"/>
                </a:moveTo>
                <a:lnTo>
                  <a:pt x="3048000" y="0"/>
                </a:lnTo>
                <a:lnTo>
                  <a:pt x="3048000" y="3048001"/>
                </a:lnTo>
                <a:lnTo>
                  <a:pt x="0" y="3048001"/>
                </a:lnTo>
                <a:close/>
              </a:path>
            </a:pathLst>
          </a:custGeom>
          <a:solidFill>
            <a:schemeClr val="bg1">
              <a:lumMod val="50000"/>
            </a:schemeClr>
          </a:solidFill>
        </p:spPr>
        <p:txBody>
          <a:bodyPr wrap="square" anchor="ctr">
            <a:noAutofit/>
          </a:bodyPr>
          <a:lstStyle>
            <a:lvl1pPr>
              <a:defRPr sz="1000" b="1">
                <a:solidFill>
                  <a:srgbClr val="FFFFFF"/>
                </a:solidFill>
              </a:defRPr>
            </a:lvl1pPr>
          </a:lstStyle>
          <a:p>
            <a:r>
              <a:rPr lang="en-US"/>
              <a:t>IMAGE REPLACE</a:t>
            </a:r>
          </a:p>
        </p:txBody>
      </p:sp>
      <p:sp>
        <p:nvSpPr>
          <p:cNvPr id="45" name="Picture Placeholder 44">
            <a:extLst>
              <a:ext uri="{FF2B5EF4-FFF2-40B4-BE49-F238E27FC236}">
                <a16:creationId xmlns:a16="http://schemas.microsoft.com/office/drawing/2014/main" id="{C64821B5-363E-4922-B8E0-CAA8EE00250C}"/>
              </a:ext>
            </a:extLst>
          </p:cNvPr>
          <p:cNvSpPr>
            <a:spLocks noGrp="1"/>
          </p:cNvSpPr>
          <p:nvPr>
            <p:ph type="pic" sz="quarter" idx="151" hasCustomPrompt="1"/>
          </p:nvPr>
        </p:nvSpPr>
        <p:spPr>
          <a:xfrm>
            <a:off x="9400346" y="4192521"/>
            <a:ext cx="1524001" cy="1524001"/>
          </a:xfrm>
          <a:custGeom>
            <a:avLst/>
            <a:gdLst>
              <a:gd name="connsiteX0" fmla="*/ 0 w 3048002"/>
              <a:gd name="connsiteY0" fmla="*/ 0 h 3048001"/>
              <a:gd name="connsiteX1" fmla="*/ 3048002 w 3048002"/>
              <a:gd name="connsiteY1" fmla="*/ 0 h 3048001"/>
              <a:gd name="connsiteX2" fmla="*/ 3048002 w 3048002"/>
              <a:gd name="connsiteY2" fmla="*/ 3048001 h 3048001"/>
              <a:gd name="connsiteX3" fmla="*/ 0 w 3048002"/>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2" h="3048001">
                <a:moveTo>
                  <a:pt x="0" y="0"/>
                </a:moveTo>
                <a:lnTo>
                  <a:pt x="3048002" y="0"/>
                </a:lnTo>
                <a:lnTo>
                  <a:pt x="3048002" y="3048001"/>
                </a:lnTo>
                <a:lnTo>
                  <a:pt x="0" y="3048001"/>
                </a:lnTo>
                <a:close/>
              </a:path>
            </a:pathLst>
          </a:custGeom>
          <a:solidFill>
            <a:schemeClr val="bg1">
              <a:lumMod val="50000"/>
            </a:schemeClr>
          </a:solidFill>
        </p:spPr>
        <p:txBody>
          <a:bodyPr wrap="square" anchor="ctr">
            <a:noAutofit/>
          </a:bodyPr>
          <a:lstStyle>
            <a:lvl1pPr>
              <a:defRPr sz="1000" b="1">
                <a:solidFill>
                  <a:srgbClr val="FFFFFF"/>
                </a:solidFill>
              </a:defRPr>
            </a:lvl1pPr>
          </a:lstStyle>
          <a:p>
            <a:r>
              <a:rPr lang="en-US"/>
              <a:t>IMAGE REPLACE</a:t>
            </a:r>
          </a:p>
        </p:txBody>
      </p:sp>
      <p:sp>
        <p:nvSpPr>
          <p:cNvPr id="43" name="Picture Placeholder 42">
            <a:extLst>
              <a:ext uri="{FF2B5EF4-FFF2-40B4-BE49-F238E27FC236}">
                <a16:creationId xmlns:a16="http://schemas.microsoft.com/office/drawing/2014/main" id="{57C9D7F4-6575-4327-B08B-33FB69F04912}"/>
              </a:ext>
            </a:extLst>
          </p:cNvPr>
          <p:cNvSpPr>
            <a:spLocks noGrp="1"/>
          </p:cNvSpPr>
          <p:nvPr>
            <p:ph type="pic" sz="quarter" idx="152" hasCustomPrompt="1"/>
          </p:nvPr>
        </p:nvSpPr>
        <p:spPr>
          <a:xfrm>
            <a:off x="6352348" y="4191000"/>
            <a:ext cx="1524001" cy="1524000"/>
          </a:xfrm>
          <a:custGeom>
            <a:avLst/>
            <a:gdLst>
              <a:gd name="connsiteX0" fmla="*/ 0 w 3048001"/>
              <a:gd name="connsiteY0" fmla="*/ 0 h 3048000"/>
              <a:gd name="connsiteX1" fmla="*/ 3048001 w 3048001"/>
              <a:gd name="connsiteY1" fmla="*/ 0 h 3048000"/>
              <a:gd name="connsiteX2" fmla="*/ 3048001 w 3048001"/>
              <a:gd name="connsiteY2" fmla="*/ 3048000 h 3048000"/>
              <a:gd name="connsiteX3" fmla="*/ 0 w 3048001"/>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48001" h="3048000">
                <a:moveTo>
                  <a:pt x="0" y="0"/>
                </a:moveTo>
                <a:lnTo>
                  <a:pt x="3048001" y="0"/>
                </a:lnTo>
                <a:lnTo>
                  <a:pt x="3048001" y="3048000"/>
                </a:lnTo>
                <a:lnTo>
                  <a:pt x="0" y="3048000"/>
                </a:lnTo>
                <a:close/>
              </a:path>
            </a:pathLst>
          </a:custGeom>
          <a:solidFill>
            <a:schemeClr val="bg1">
              <a:lumMod val="50000"/>
            </a:schemeClr>
          </a:solidFill>
        </p:spPr>
        <p:txBody>
          <a:bodyPr wrap="square" anchor="ctr">
            <a:noAutofit/>
          </a:bodyPr>
          <a:lstStyle>
            <a:lvl1pPr>
              <a:defRPr sz="1000" b="1">
                <a:solidFill>
                  <a:srgbClr val="FFFFFF"/>
                </a:solidFill>
              </a:defRPr>
            </a:lvl1pPr>
          </a:lstStyle>
          <a:p>
            <a:r>
              <a:rPr lang="en-US"/>
              <a:t>IMAGE REPLACE</a:t>
            </a:r>
          </a:p>
        </p:txBody>
      </p:sp>
      <p:sp>
        <p:nvSpPr>
          <p:cNvPr id="40" name="Picture Placeholder 39">
            <a:extLst>
              <a:ext uri="{FF2B5EF4-FFF2-40B4-BE49-F238E27FC236}">
                <a16:creationId xmlns:a16="http://schemas.microsoft.com/office/drawing/2014/main" id="{5CFC6615-A85E-4C8F-957D-16946160D71F}"/>
              </a:ext>
            </a:extLst>
          </p:cNvPr>
          <p:cNvSpPr>
            <a:spLocks noGrp="1"/>
          </p:cNvSpPr>
          <p:nvPr>
            <p:ph type="pic" sz="quarter" idx="153" hasCustomPrompt="1"/>
          </p:nvPr>
        </p:nvSpPr>
        <p:spPr>
          <a:xfrm>
            <a:off x="6352348" y="2667000"/>
            <a:ext cx="1524001" cy="1524001"/>
          </a:xfrm>
          <a:custGeom>
            <a:avLst/>
            <a:gdLst>
              <a:gd name="connsiteX0" fmla="*/ 0 w 3048001"/>
              <a:gd name="connsiteY0" fmla="*/ 0 h 3048001"/>
              <a:gd name="connsiteX1" fmla="*/ 3048001 w 3048001"/>
              <a:gd name="connsiteY1" fmla="*/ 0 h 3048001"/>
              <a:gd name="connsiteX2" fmla="*/ 3048001 w 3048001"/>
              <a:gd name="connsiteY2" fmla="*/ 3048001 h 3048001"/>
              <a:gd name="connsiteX3" fmla="*/ 0 w 3048001"/>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1" h="3048001">
                <a:moveTo>
                  <a:pt x="0" y="0"/>
                </a:moveTo>
                <a:lnTo>
                  <a:pt x="3048001" y="0"/>
                </a:lnTo>
                <a:lnTo>
                  <a:pt x="3048001" y="3048001"/>
                </a:lnTo>
                <a:lnTo>
                  <a:pt x="0" y="3048001"/>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42" name="Picture Placeholder 41">
            <a:extLst>
              <a:ext uri="{FF2B5EF4-FFF2-40B4-BE49-F238E27FC236}">
                <a16:creationId xmlns:a16="http://schemas.microsoft.com/office/drawing/2014/main" id="{7E6712A3-7F64-4DA3-BCBF-BC10C4DE4986}"/>
              </a:ext>
            </a:extLst>
          </p:cNvPr>
          <p:cNvSpPr>
            <a:spLocks noGrp="1"/>
          </p:cNvSpPr>
          <p:nvPr>
            <p:ph type="pic" sz="quarter" idx="154" hasCustomPrompt="1"/>
          </p:nvPr>
        </p:nvSpPr>
        <p:spPr>
          <a:xfrm>
            <a:off x="9400348" y="2668521"/>
            <a:ext cx="1524000" cy="1524001"/>
          </a:xfrm>
          <a:custGeom>
            <a:avLst/>
            <a:gdLst>
              <a:gd name="connsiteX0" fmla="*/ 0 w 3048000"/>
              <a:gd name="connsiteY0" fmla="*/ 0 h 3048001"/>
              <a:gd name="connsiteX1" fmla="*/ 3048000 w 3048000"/>
              <a:gd name="connsiteY1" fmla="*/ 0 h 3048001"/>
              <a:gd name="connsiteX2" fmla="*/ 3048000 w 3048000"/>
              <a:gd name="connsiteY2" fmla="*/ 3048001 h 3048001"/>
              <a:gd name="connsiteX3" fmla="*/ 0 w 3048000"/>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0" h="3048001">
                <a:moveTo>
                  <a:pt x="0" y="0"/>
                </a:moveTo>
                <a:lnTo>
                  <a:pt x="3048000" y="0"/>
                </a:lnTo>
                <a:lnTo>
                  <a:pt x="3048000" y="3048001"/>
                </a:lnTo>
                <a:lnTo>
                  <a:pt x="0" y="3048001"/>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44" name="Picture Placeholder 43">
            <a:extLst>
              <a:ext uri="{FF2B5EF4-FFF2-40B4-BE49-F238E27FC236}">
                <a16:creationId xmlns:a16="http://schemas.microsoft.com/office/drawing/2014/main" id="{85B6A4EE-1D50-4141-84EB-B6E97CF9455D}"/>
              </a:ext>
            </a:extLst>
          </p:cNvPr>
          <p:cNvSpPr>
            <a:spLocks noGrp="1"/>
          </p:cNvSpPr>
          <p:nvPr>
            <p:ph type="pic" sz="quarter" idx="155" hasCustomPrompt="1"/>
          </p:nvPr>
        </p:nvSpPr>
        <p:spPr>
          <a:xfrm>
            <a:off x="7876348" y="4192521"/>
            <a:ext cx="1524001" cy="1524001"/>
          </a:xfrm>
          <a:custGeom>
            <a:avLst/>
            <a:gdLst>
              <a:gd name="connsiteX0" fmla="*/ 0 w 3048001"/>
              <a:gd name="connsiteY0" fmla="*/ 0 h 3048001"/>
              <a:gd name="connsiteX1" fmla="*/ 3048001 w 3048001"/>
              <a:gd name="connsiteY1" fmla="*/ 0 h 3048001"/>
              <a:gd name="connsiteX2" fmla="*/ 3048001 w 3048001"/>
              <a:gd name="connsiteY2" fmla="*/ 3048001 h 3048001"/>
              <a:gd name="connsiteX3" fmla="*/ 0 w 3048001"/>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1" h="3048001">
                <a:moveTo>
                  <a:pt x="0" y="0"/>
                </a:moveTo>
                <a:lnTo>
                  <a:pt x="3048001" y="0"/>
                </a:lnTo>
                <a:lnTo>
                  <a:pt x="3048001" y="3048001"/>
                </a:lnTo>
                <a:lnTo>
                  <a:pt x="0" y="3048001"/>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41" name="Picture Placeholder 40">
            <a:extLst>
              <a:ext uri="{FF2B5EF4-FFF2-40B4-BE49-F238E27FC236}">
                <a16:creationId xmlns:a16="http://schemas.microsoft.com/office/drawing/2014/main" id="{51E18238-DB22-4096-9B37-D4AD8496148A}"/>
              </a:ext>
            </a:extLst>
          </p:cNvPr>
          <p:cNvSpPr>
            <a:spLocks noGrp="1"/>
          </p:cNvSpPr>
          <p:nvPr>
            <p:ph type="pic" sz="quarter" idx="156" hasCustomPrompt="1"/>
          </p:nvPr>
        </p:nvSpPr>
        <p:spPr>
          <a:xfrm>
            <a:off x="7876348" y="2668521"/>
            <a:ext cx="1524001" cy="1524001"/>
          </a:xfrm>
          <a:custGeom>
            <a:avLst/>
            <a:gdLst>
              <a:gd name="connsiteX0" fmla="*/ 0 w 3048001"/>
              <a:gd name="connsiteY0" fmla="*/ 0 h 3048001"/>
              <a:gd name="connsiteX1" fmla="*/ 3048001 w 3048001"/>
              <a:gd name="connsiteY1" fmla="*/ 0 h 3048001"/>
              <a:gd name="connsiteX2" fmla="*/ 3048001 w 3048001"/>
              <a:gd name="connsiteY2" fmla="*/ 3048001 h 3048001"/>
              <a:gd name="connsiteX3" fmla="*/ 0 w 3048001"/>
              <a:gd name="connsiteY3" fmla="*/ 3048001 h 3048001"/>
            </a:gdLst>
            <a:ahLst/>
            <a:cxnLst>
              <a:cxn ang="0">
                <a:pos x="connsiteX0" y="connsiteY0"/>
              </a:cxn>
              <a:cxn ang="0">
                <a:pos x="connsiteX1" y="connsiteY1"/>
              </a:cxn>
              <a:cxn ang="0">
                <a:pos x="connsiteX2" y="connsiteY2"/>
              </a:cxn>
              <a:cxn ang="0">
                <a:pos x="connsiteX3" y="connsiteY3"/>
              </a:cxn>
            </a:cxnLst>
            <a:rect l="l" t="t" r="r" b="b"/>
            <a:pathLst>
              <a:path w="3048001" h="3048001">
                <a:moveTo>
                  <a:pt x="0" y="0"/>
                </a:moveTo>
                <a:lnTo>
                  <a:pt x="3048001" y="0"/>
                </a:lnTo>
                <a:lnTo>
                  <a:pt x="3048001" y="3048001"/>
                </a:lnTo>
                <a:lnTo>
                  <a:pt x="0" y="3048001"/>
                </a:lnTo>
                <a:close/>
              </a:path>
            </a:pathLst>
          </a:custGeom>
          <a:solidFill>
            <a:schemeClr val="bg1">
              <a:lumMod val="50000"/>
            </a:schemeClr>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10990392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8_Main Slide 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81FE4F4-2AE9-409C-BA9D-B1C6B8D041AB}"/>
              </a:ext>
            </a:extLst>
          </p:cNvPr>
          <p:cNvSpPr>
            <a:spLocks noGrp="1"/>
          </p:cNvSpPr>
          <p:nvPr>
            <p:ph type="pic" sz="quarter" idx="53" hasCustomPrompt="1"/>
          </p:nvPr>
        </p:nvSpPr>
        <p:spPr>
          <a:xfrm>
            <a:off x="1480187" y="1534754"/>
            <a:ext cx="2806105" cy="3747890"/>
          </a:xfrm>
          <a:custGeom>
            <a:avLst/>
            <a:gdLst>
              <a:gd name="connsiteX0" fmla="*/ 73011 w 5612210"/>
              <a:gd name="connsiteY0" fmla="*/ 0 h 7495779"/>
              <a:gd name="connsiteX1" fmla="*/ 5539459 w 5612210"/>
              <a:gd name="connsiteY1" fmla="*/ 0 h 7495779"/>
              <a:gd name="connsiteX2" fmla="*/ 5582330 w 5612210"/>
              <a:gd name="connsiteY2" fmla="*/ 3470 h 7495779"/>
              <a:gd name="connsiteX3" fmla="*/ 5608573 w 5612210"/>
              <a:gd name="connsiteY3" fmla="*/ 30191 h 7495779"/>
              <a:gd name="connsiteX4" fmla="*/ 5612210 w 5612210"/>
              <a:gd name="connsiteY4" fmla="*/ 73570 h 7495779"/>
              <a:gd name="connsiteX5" fmla="*/ 5612210 w 5612210"/>
              <a:gd name="connsiteY5" fmla="*/ 7423250 h 7495779"/>
              <a:gd name="connsiteX6" fmla="*/ 5608573 w 5612210"/>
              <a:gd name="connsiteY6" fmla="*/ 7465588 h 7495779"/>
              <a:gd name="connsiteX7" fmla="*/ 5582330 w 5612210"/>
              <a:gd name="connsiteY7" fmla="*/ 7492308 h 7495779"/>
              <a:gd name="connsiteX8" fmla="*/ 5539199 w 5612210"/>
              <a:gd name="connsiteY8" fmla="*/ 7495779 h 7495779"/>
              <a:gd name="connsiteX9" fmla="*/ 73011 w 5612210"/>
              <a:gd name="connsiteY9" fmla="*/ 7495779 h 7495779"/>
              <a:gd name="connsiteX10" fmla="*/ 30140 w 5612210"/>
              <a:gd name="connsiteY10" fmla="*/ 7492308 h 7495779"/>
              <a:gd name="connsiteX11" fmla="*/ 3637 w 5612210"/>
              <a:gd name="connsiteY11" fmla="*/ 7465588 h 7495779"/>
              <a:gd name="connsiteX12" fmla="*/ 0 w 5612210"/>
              <a:gd name="connsiteY12" fmla="*/ 7422904 h 7495779"/>
              <a:gd name="connsiteX13" fmla="*/ 0 w 5612210"/>
              <a:gd name="connsiteY13" fmla="*/ 72876 h 7495779"/>
              <a:gd name="connsiteX14" fmla="*/ 3637 w 5612210"/>
              <a:gd name="connsiteY14" fmla="*/ 30191 h 7495779"/>
              <a:gd name="connsiteX15" fmla="*/ 30140 w 5612210"/>
              <a:gd name="connsiteY15" fmla="*/ 3470 h 7495779"/>
              <a:gd name="connsiteX16" fmla="*/ 73011 w 5612210"/>
              <a:gd name="connsiteY16" fmla="*/ 0 h 7495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12210" h="7495779">
                <a:moveTo>
                  <a:pt x="73011" y="0"/>
                </a:moveTo>
                <a:lnTo>
                  <a:pt x="5539459" y="0"/>
                </a:lnTo>
                <a:cubicBezTo>
                  <a:pt x="5560505" y="0"/>
                  <a:pt x="5571157" y="0"/>
                  <a:pt x="5582330" y="3470"/>
                </a:cubicBezTo>
                <a:cubicBezTo>
                  <a:pt x="5594802" y="7981"/>
                  <a:pt x="5604155" y="17698"/>
                  <a:pt x="5608573" y="30191"/>
                </a:cubicBezTo>
                <a:cubicBezTo>
                  <a:pt x="5612210" y="41296"/>
                  <a:pt x="5612210" y="52054"/>
                  <a:pt x="5612210" y="73570"/>
                </a:cubicBezTo>
                <a:lnTo>
                  <a:pt x="5612210" y="7423250"/>
                </a:lnTo>
                <a:cubicBezTo>
                  <a:pt x="5612210" y="7444072"/>
                  <a:pt x="5612210" y="7454483"/>
                  <a:pt x="5608573" y="7465588"/>
                </a:cubicBezTo>
                <a:cubicBezTo>
                  <a:pt x="5604155" y="7478080"/>
                  <a:pt x="5594802" y="7487798"/>
                  <a:pt x="5582330" y="7492308"/>
                </a:cubicBezTo>
                <a:cubicBezTo>
                  <a:pt x="5571157" y="7495779"/>
                  <a:pt x="5560505" y="7495779"/>
                  <a:pt x="5539199" y="7495779"/>
                </a:cubicBezTo>
                <a:lnTo>
                  <a:pt x="73011" y="7495779"/>
                </a:lnTo>
                <a:cubicBezTo>
                  <a:pt x="52225" y="7495779"/>
                  <a:pt x="41572" y="7495779"/>
                  <a:pt x="30140" y="7492308"/>
                </a:cubicBezTo>
                <a:cubicBezTo>
                  <a:pt x="17928" y="7487798"/>
                  <a:pt x="8054" y="7478080"/>
                  <a:pt x="3637" y="7465588"/>
                </a:cubicBezTo>
                <a:cubicBezTo>
                  <a:pt x="0" y="7454483"/>
                  <a:pt x="0" y="7444072"/>
                  <a:pt x="0" y="7422904"/>
                </a:cubicBezTo>
                <a:lnTo>
                  <a:pt x="0" y="72876"/>
                </a:lnTo>
                <a:cubicBezTo>
                  <a:pt x="0" y="52054"/>
                  <a:pt x="0" y="41296"/>
                  <a:pt x="3637" y="30191"/>
                </a:cubicBezTo>
                <a:cubicBezTo>
                  <a:pt x="8054" y="17698"/>
                  <a:pt x="17928" y="7981"/>
                  <a:pt x="30140" y="3470"/>
                </a:cubicBezTo>
                <a:cubicBezTo>
                  <a:pt x="41312" y="0"/>
                  <a:pt x="52225" y="0"/>
                  <a:pt x="73011" y="0"/>
                </a:cubicBez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250654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3001D-771A-A346-8390-A3E8F6463C5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33CC1C8-9D0C-2846-84CC-EF861E262E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0897A9-DC3A-DF4C-AB96-2501C7364F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4AE5222-F0AE-CE49-8CE4-BF94C2FBBCD5}"/>
              </a:ext>
            </a:extLst>
          </p:cNvPr>
          <p:cNvSpPr>
            <a:spLocks noGrp="1"/>
          </p:cNvSpPr>
          <p:nvPr>
            <p:ph type="dt" sz="half" idx="10"/>
          </p:nvPr>
        </p:nvSpPr>
        <p:spPr/>
        <p:txBody>
          <a:bodyPr/>
          <a:lstStyle/>
          <a:p>
            <a:fld id="{6B90587D-3F20-664B-BD5F-ACB254506438}" type="datetime1">
              <a:rPr lang="en-US" smtClean="0"/>
              <a:t>7/3/25</a:t>
            </a:fld>
            <a:endParaRPr lang="en-US"/>
          </a:p>
        </p:txBody>
      </p:sp>
      <p:sp>
        <p:nvSpPr>
          <p:cNvPr id="6" name="Footer Placeholder 5">
            <a:extLst>
              <a:ext uri="{FF2B5EF4-FFF2-40B4-BE49-F238E27FC236}">
                <a16:creationId xmlns:a16="http://schemas.microsoft.com/office/drawing/2014/main" id="{DD0A6D4F-79CC-AE46-938E-684E3F1CECA9}"/>
              </a:ext>
            </a:extLst>
          </p:cNvPr>
          <p:cNvSpPr>
            <a:spLocks noGrp="1"/>
          </p:cNvSpPr>
          <p:nvPr>
            <p:ph type="ftr" sz="quarter" idx="11"/>
          </p:nvPr>
        </p:nvSpPr>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66B4532D-D1EF-7545-874F-3C5142F4FE32}"/>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30699832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2_Main Slide 01">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5A06AC03-8B6B-4B22-BD2B-65F141C837F4}"/>
              </a:ext>
            </a:extLst>
          </p:cNvPr>
          <p:cNvSpPr>
            <a:spLocks noGrp="1"/>
          </p:cNvSpPr>
          <p:nvPr>
            <p:ph type="pic" sz="quarter" idx="137" hasCustomPrompt="1"/>
          </p:nvPr>
        </p:nvSpPr>
        <p:spPr>
          <a:xfrm>
            <a:off x="8710062" y="2038965"/>
            <a:ext cx="2059191" cy="2750323"/>
          </a:xfrm>
          <a:custGeom>
            <a:avLst/>
            <a:gdLst>
              <a:gd name="connsiteX0" fmla="*/ 53580 w 4118382"/>
              <a:gd name="connsiteY0" fmla="*/ 0 h 5500645"/>
              <a:gd name="connsiteX1" fmla="*/ 4064800 w 4118382"/>
              <a:gd name="connsiteY1" fmla="*/ 0 h 5500645"/>
              <a:gd name="connsiteX2" fmla="*/ 4096452 w 4118382"/>
              <a:gd name="connsiteY2" fmla="*/ 2801 h 5500645"/>
              <a:gd name="connsiteX3" fmla="*/ 4115900 w 4118382"/>
              <a:gd name="connsiteY3" fmla="*/ 22155 h 5500645"/>
              <a:gd name="connsiteX4" fmla="*/ 4118380 w 4118382"/>
              <a:gd name="connsiteY4" fmla="*/ 53478 h 5500645"/>
              <a:gd name="connsiteX5" fmla="*/ 4118380 w 4118382"/>
              <a:gd name="connsiteY5" fmla="*/ 5447167 h 5500645"/>
              <a:gd name="connsiteX6" fmla="*/ 4115900 w 4118382"/>
              <a:gd name="connsiteY6" fmla="*/ 5478489 h 5500645"/>
              <a:gd name="connsiteX7" fmla="*/ 4096452 w 4118382"/>
              <a:gd name="connsiteY7" fmla="*/ 5497843 h 5500645"/>
              <a:gd name="connsiteX8" fmla="*/ 4064800 w 4118382"/>
              <a:gd name="connsiteY8" fmla="*/ 5500645 h 5500645"/>
              <a:gd name="connsiteX9" fmla="*/ 53580 w 4118382"/>
              <a:gd name="connsiteY9" fmla="*/ 5500645 h 5500645"/>
              <a:gd name="connsiteX10" fmla="*/ 22310 w 4118382"/>
              <a:gd name="connsiteY10" fmla="*/ 5497843 h 5500645"/>
              <a:gd name="connsiteX11" fmla="*/ 2862 w 4118382"/>
              <a:gd name="connsiteY11" fmla="*/ 5478489 h 5500645"/>
              <a:gd name="connsiteX12" fmla="*/ 0 w 4118382"/>
              <a:gd name="connsiteY12" fmla="*/ 5446657 h 5500645"/>
              <a:gd name="connsiteX13" fmla="*/ 0 w 4118382"/>
              <a:gd name="connsiteY13" fmla="*/ 53478 h 5500645"/>
              <a:gd name="connsiteX14" fmla="*/ 2862 w 4118382"/>
              <a:gd name="connsiteY14" fmla="*/ 22155 h 5500645"/>
              <a:gd name="connsiteX15" fmla="*/ 22310 w 4118382"/>
              <a:gd name="connsiteY15" fmla="*/ 2801 h 5500645"/>
              <a:gd name="connsiteX16" fmla="*/ 53580 w 4118382"/>
              <a:gd name="connsiteY16" fmla="*/ 0 h 5500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118382" h="5500645">
                <a:moveTo>
                  <a:pt x="53580" y="0"/>
                </a:moveTo>
                <a:lnTo>
                  <a:pt x="4064800" y="0"/>
                </a:lnTo>
                <a:cubicBezTo>
                  <a:pt x="4080054" y="0"/>
                  <a:pt x="4088252" y="255"/>
                  <a:pt x="4096452" y="2801"/>
                </a:cubicBezTo>
                <a:cubicBezTo>
                  <a:pt x="4105604" y="6112"/>
                  <a:pt x="4112658" y="13242"/>
                  <a:pt x="4115900" y="22155"/>
                </a:cubicBezTo>
                <a:cubicBezTo>
                  <a:pt x="4118570" y="30559"/>
                  <a:pt x="4118380" y="37944"/>
                  <a:pt x="4118380" y="53478"/>
                </a:cubicBezTo>
                <a:lnTo>
                  <a:pt x="4118380" y="5447167"/>
                </a:lnTo>
                <a:cubicBezTo>
                  <a:pt x="4118380" y="5462446"/>
                  <a:pt x="4118570" y="5470086"/>
                  <a:pt x="4115900" y="5478489"/>
                </a:cubicBezTo>
                <a:cubicBezTo>
                  <a:pt x="4112658" y="5487403"/>
                  <a:pt x="4105604" y="5494533"/>
                  <a:pt x="4096452" y="5497843"/>
                </a:cubicBezTo>
                <a:cubicBezTo>
                  <a:pt x="4088252" y="5500391"/>
                  <a:pt x="4080244" y="5500645"/>
                  <a:pt x="4064800" y="5500645"/>
                </a:cubicBezTo>
                <a:lnTo>
                  <a:pt x="53580" y="5500645"/>
                </a:lnTo>
                <a:cubicBezTo>
                  <a:pt x="38326" y="5500645"/>
                  <a:pt x="30508" y="5500391"/>
                  <a:pt x="22310" y="5497843"/>
                </a:cubicBezTo>
                <a:cubicBezTo>
                  <a:pt x="13158" y="5494533"/>
                  <a:pt x="6102" y="5487403"/>
                  <a:pt x="2862" y="5478489"/>
                </a:cubicBezTo>
                <a:cubicBezTo>
                  <a:pt x="192" y="5470086"/>
                  <a:pt x="0" y="5462191"/>
                  <a:pt x="0" y="5446657"/>
                </a:cubicBezTo>
                <a:lnTo>
                  <a:pt x="0" y="53478"/>
                </a:lnTo>
                <a:cubicBezTo>
                  <a:pt x="0" y="38199"/>
                  <a:pt x="192" y="30559"/>
                  <a:pt x="2862" y="22155"/>
                </a:cubicBezTo>
                <a:cubicBezTo>
                  <a:pt x="6102" y="13242"/>
                  <a:pt x="13158" y="6112"/>
                  <a:pt x="22310" y="2801"/>
                </a:cubicBezTo>
                <a:cubicBezTo>
                  <a:pt x="30508" y="255"/>
                  <a:pt x="37946" y="0"/>
                  <a:pt x="53580" y="0"/>
                </a:cubicBez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1" name="Picture Placeholder 20">
            <a:extLst>
              <a:ext uri="{FF2B5EF4-FFF2-40B4-BE49-F238E27FC236}">
                <a16:creationId xmlns:a16="http://schemas.microsoft.com/office/drawing/2014/main" id="{626E59A9-2C8B-4AE3-844F-7606F059A5B5}"/>
              </a:ext>
            </a:extLst>
          </p:cNvPr>
          <p:cNvSpPr>
            <a:spLocks noGrp="1"/>
          </p:cNvSpPr>
          <p:nvPr>
            <p:ph type="pic" sz="quarter" idx="53" hasCustomPrompt="1"/>
          </p:nvPr>
        </p:nvSpPr>
        <p:spPr>
          <a:xfrm>
            <a:off x="6264374" y="1648713"/>
            <a:ext cx="2637436" cy="3522311"/>
          </a:xfrm>
          <a:custGeom>
            <a:avLst/>
            <a:gdLst>
              <a:gd name="connsiteX0" fmla="*/ 68628 w 5274871"/>
              <a:gd name="connsiteY0" fmla="*/ 9 h 7044622"/>
              <a:gd name="connsiteX1" fmla="*/ 5206245 w 5274871"/>
              <a:gd name="connsiteY1" fmla="*/ 9 h 7044622"/>
              <a:gd name="connsiteX2" fmla="*/ 5246297 w 5274871"/>
              <a:gd name="connsiteY2" fmla="*/ 2945 h 7044622"/>
              <a:gd name="connsiteX3" fmla="*/ 5271207 w 5274871"/>
              <a:gd name="connsiteY3" fmla="*/ 28060 h 7044622"/>
              <a:gd name="connsiteX4" fmla="*/ 5274871 w 5274871"/>
              <a:gd name="connsiteY4" fmla="*/ 68831 h 7044622"/>
              <a:gd name="connsiteX5" fmla="*/ 5274871 w 5274871"/>
              <a:gd name="connsiteY5" fmla="*/ 6976118 h 7044622"/>
              <a:gd name="connsiteX6" fmla="*/ 5271207 w 5274871"/>
              <a:gd name="connsiteY6" fmla="*/ 7016562 h 7044622"/>
              <a:gd name="connsiteX7" fmla="*/ 5246297 w 5274871"/>
              <a:gd name="connsiteY7" fmla="*/ 7041678 h 7044622"/>
              <a:gd name="connsiteX8" fmla="*/ 5205757 w 5274871"/>
              <a:gd name="connsiteY8" fmla="*/ 7044613 h 7044622"/>
              <a:gd name="connsiteX9" fmla="*/ 68628 w 5274871"/>
              <a:gd name="connsiteY9" fmla="*/ 7044613 h 7044622"/>
              <a:gd name="connsiteX10" fmla="*/ 28088 w 5274871"/>
              <a:gd name="connsiteY10" fmla="*/ 7041678 h 7044622"/>
              <a:gd name="connsiteX11" fmla="*/ 3178 w 5274871"/>
              <a:gd name="connsiteY11" fmla="*/ 7016562 h 7044622"/>
              <a:gd name="connsiteX12" fmla="*/ 3 w 5274871"/>
              <a:gd name="connsiteY12" fmla="*/ 6975791 h 7044622"/>
              <a:gd name="connsiteX13" fmla="*/ 3 w 5274871"/>
              <a:gd name="connsiteY13" fmla="*/ 68504 h 7044622"/>
              <a:gd name="connsiteX14" fmla="*/ 3178 w 5274871"/>
              <a:gd name="connsiteY14" fmla="*/ 28060 h 7044622"/>
              <a:gd name="connsiteX15" fmla="*/ 28088 w 5274871"/>
              <a:gd name="connsiteY15" fmla="*/ 2945 h 7044622"/>
              <a:gd name="connsiteX16" fmla="*/ 68628 w 5274871"/>
              <a:gd name="connsiteY16" fmla="*/ 9 h 704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74871" h="7044622">
                <a:moveTo>
                  <a:pt x="68628" y="9"/>
                </a:moveTo>
                <a:lnTo>
                  <a:pt x="5206245" y="9"/>
                </a:lnTo>
                <a:cubicBezTo>
                  <a:pt x="5225783" y="9"/>
                  <a:pt x="5235797" y="-317"/>
                  <a:pt x="5246297" y="2945"/>
                </a:cubicBezTo>
                <a:cubicBezTo>
                  <a:pt x="5257775" y="7185"/>
                  <a:pt x="5267057" y="16317"/>
                  <a:pt x="5271207" y="28060"/>
                </a:cubicBezTo>
                <a:cubicBezTo>
                  <a:pt x="5274627" y="38497"/>
                  <a:pt x="5274871" y="48934"/>
                  <a:pt x="5274871" y="68831"/>
                </a:cubicBezTo>
                <a:lnTo>
                  <a:pt x="5274871" y="6976118"/>
                </a:lnTo>
                <a:cubicBezTo>
                  <a:pt x="5274871" y="6995688"/>
                  <a:pt x="5274627" y="7006125"/>
                  <a:pt x="5271207" y="7016562"/>
                </a:cubicBezTo>
                <a:cubicBezTo>
                  <a:pt x="5267057" y="7028304"/>
                  <a:pt x="5257775" y="7037437"/>
                  <a:pt x="5246297" y="7041678"/>
                </a:cubicBezTo>
                <a:cubicBezTo>
                  <a:pt x="5235797" y="7044939"/>
                  <a:pt x="5225783" y="7044613"/>
                  <a:pt x="5205757" y="7044613"/>
                </a:cubicBezTo>
                <a:lnTo>
                  <a:pt x="68628" y="7044613"/>
                </a:lnTo>
                <a:cubicBezTo>
                  <a:pt x="48847" y="7044613"/>
                  <a:pt x="38834" y="7044939"/>
                  <a:pt x="28088" y="7041678"/>
                </a:cubicBezTo>
                <a:cubicBezTo>
                  <a:pt x="16610" y="7037437"/>
                  <a:pt x="7330" y="7028304"/>
                  <a:pt x="3178" y="7016562"/>
                </a:cubicBezTo>
                <a:cubicBezTo>
                  <a:pt x="-241" y="7006125"/>
                  <a:pt x="3" y="6995688"/>
                  <a:pt x="3" y="6975791"/>
                </a:cubicBezTo>
                <a:lnTo>
                  <a:pt x="3" y="68504"/>
                </a:lnTo>
                <a:cubicBezTo>
                  <a:pt x="3" y="48934"/>
                  <a:pt x="-241" y="38497"/>
                  <a:pt x="3178" y="28060"/>
                </a:cubicBezTo>
                <a:cubicBezTo>
                  <a:pt x="7330" y="16317"/>
                  <a:pt x="16610" y="7185"/>
                  <a:pt x="28088" y="2945"/>
                </a:cubicBezTo>
                <a:cubicBezTo>
                  <a:pt x="38589" y="-317"/>
                  <a:pt x="49091" y="9"/>
                  <a:pt x="68628" y="9"/>
                </a:cubicBez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9769676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3_Main Slide 01">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D400EC00-8A77-4D8E-9E00-BB0AF5475965}"/>
              </a:ext>
            </a:extLst>
          </p:cNvPr>
          <p:cNvSpPr>
            <a:spLocks noGrp="1"/>
          </p:cNvSpPr>
          <p:nvPr>
            <p:ph type="pic" sz="quarter" idx="53" hasCustomPrompt="1"/>
          </p:nvPr>
        </p:nvSpPr>
        <p:spPr>
          <a:xfrm>
            <a:off x="1351660" y="2242723"/>
            <a:ext cx="2586101" cy="1591983"/>
          </a:xfrm>
          <a:custGeom>
            <a:avLst/>
            <a:gdLst>
              <a:gd name="connsiteX0" fmla="*/ 0 w 5172202"/>
              <a:gd name="connsiteY0" fmla="*/ 0 h 3183966"/>
              <a:gd name="connsiteX1" fmla="*/ 5172202 w 5172202"/>
              <a:gd name="connsiteY1" fmla="*/ 0 h 3183966"/>
              <a:gd name="connsiteX2" fmla="*/ 5172202 w 5172202"/>
              <a:gd name="connsiteY2" fmla="*/ 3183966 h 3183966"/>
              <a:gd name="connsiteX3" fmla="*/ 0 w 5172202"/>
              <a:gd name="connsiteY3" fmla="*/ 3183966 h 3183966"/>
            </a:gdLst>
            <a:ahLst/>
            <a:cxnLst>
              <a:cxn ang="0">
                <a:pos x="connsiteX0" y="connsiteY0"/>
              </a:cxn>
              <a:cxn ang="0">
                <a:pos x="connsiteX1" y="connsiteY1"/>
              </a:cxn>
              <a:cxn ang="0">
                <a:pos x="connsiteX2" y="connsiteY2"/>
              </a:cxn>
              <a:cxn ang="0">
                <a:pos x="connsiteX3" y="connsiteY3"/>
              </a:cxn>
            </a:cxnLst>
            <a:rect l="l" t="t" r="r" b="b"/>
            <a:pathLst>
              <a:path w="5172202" h="3183966">
                <a:moveTo>
                  <a:pt x="0" y="0"/>
                </a:moveTo>
                <a:lnTo>
                  <a:pt x="5172202" y="0"/>
                </a:lnTo>
                <a:lnTo>
                  <a:pt x="5172202" y="3183966"/>
                </a:lnTo>
                <a:lnTo>
                  <a:pt x="0" y="3183966"/>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19" name="Picture Placeholder 18">
            <a:extLst>
              <a:ext uri="{FF2B5EF4-FFF2-40B4-BE49-F238E27FC236}">
                <a16:creationId xmlns:a16="http://schemas.microsoft.com/office/drawing/2014/main" id="{C6468F7A-6205-461D-B2CB-E5524CCEAAEF}"/>
              </a:ext>
            </a:extLst>
          </p:cNvPr>
          <p:cNvSpPr>
            <a:spLocks noGrp="1"/>
          </p:cNvSpPr>
          <p:nvPr>
            <p:ph type="pic" sz="quarter" idx="146" hasCustomPrompt="1"/>
          </p:nvPr>
        </p:nvSpPr>
        <p:spPr>
          <a:xfrm>
            <a:off x="4802949" y="2242723"/>
            <a:ext cx="2586102" cy="1591983"/>
          </a:xfrm>
          <a:custGeom>
            <a:avLst/>
            <a:gdLst>
              <a:gd name="connsiteX0" fmla="*/ 0 w 5172203"/>
              <a:gd name="connsiteY0" fmla="*/ 0 h 3183966"/>
              <a:gd name="connsiteX1" fmla="*/ 5172203 w 5172203"/>
              <a:gd name="connsiteY1" fmla="*/ 0 h 3183966"/>
              <a:gd name="connsiteX2" fmla="*/ 5172203 w 5172203"/>
              <a:gd name="connsiteY2" fmla="*/ 3183966 h 3183966"/>
              <a:gd name="connsiteX3" fmla="*/ 0 w 5172203"/>
              <a:gd name="connsiteY3" fmla="*/ 3183966 h 3183966"/>
            </a:gdLst>
            <a:ahLst/>
            <a:cxnLst>
              <a:cxn ang="0">
                <a:pos x="connsiteX0" y="connsiteY0"/>
              </a:cxn>
              <a:cxn ang="0">
                <a:pos x="connsiteX1" y="connsiteY1"/>
              </a:cxn>
              <a:cxn ang="0">
                <a:pos x="connsiteX2" y="connsiteY2"/>
              </a:cxn>
              <a:cxn ang="0">
                <a:pos x="connsiteX3" y="connsiteY3"/>
              </a:cxn>
            </a:cxnLst>
            <a:rect l="l" t="t" r="r" b="b"/>
            <a:pathLst>
              <a:path w="5172203" h="3183966">
                <a:moveTo>
                  <a:pt x="0" y="0"/>
                </a:moveTo>
                <a:lnTo>
                  <a:pt x="5172203" y="0"/>
                </a:lnTo>
                <a:lnTo>
                  <a:pt x="5172203" y="3183966"/>
                </a:lnTo>
                <a:lnTo>
                  <a:pt x="0" y="3183966"/>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
        <p:nvSpPr>
          <p:cNvPr id="20" name="Picture Placeholder 19">
            <a:extLst>
              <a:ext uri="{FF2B5EF4-FFF2-40B4-BE49-F238E27FC236}">
                <a16:creationId xmlns:a16="http://schemas.microsoft.com/office/drawing/2014/main" id="{4187474D-DCD7-4681-9C8C-52BB063F1EF9}"/>
              </a:ext>
            </a:extLst>
          </p:cNvPr>
          <p:cNvSpPr>
            <a:spLocks noGrp="1"/>
          </p:cNvSpPr>
          <p:nvPr>
            <p:ph type="pic" sz="quarter" idx="147" hasCustomPrompt="1"/>
          </p:nvPr>
        </p:nvSpPr>
        <p:spPr>
          <a:xfrm>
            <a:off x="8254239" y="2242723"/>
            <a:ext cx="2586102" cy="1591983"/>
          </a:xfrm>
          <a:custGeom>
            <a:avLst/>
            <a:gdLst>
              <a:gd name="connsiteX0" fmla="*/ 0 w 5172203"/>
              <a:gd name="connsiteY0" fmla="*/ 0 h 3183966"/>
              <a:gd name="connsiteX1" fmla="*/ 5172203 w 5172203"/>
              <a:gd name="connsiteY1" fmla="*/ 0 h 3183966"/>
              <a:gd name="connsiteX2" fmla="*/ 5172203 w 5172203"/>
              <a:gd name="connsiteY2" fmla="*/ 3183966 h 3183966"/>
              <a:gd name="connsiteX3" fmla="*/ 0 w 5172203"/>
              <a:gd name="connsiteY3" fmla="*/ 3183966 h 3183966"/>
            </a:gdLst>
            <a:ahLst/>
            <a:cxnLst>
              <a:cxn ang="0">
                <a:pos x="connsiteX0" y="connsiteY0"/>
              </a:cxn>
              <a:cxn ang="0">
                <a:pos x="connsiteX1" y="connsiteY1"/>
              </a:cxn>
              <a:cxn ang="0">
                <a:pos x="connsiteX2" y="connsiteY2"/>
              </a:cxn>
              <a:cxn ang="0">
                <a:pos x="connsiteX3" y="connsiteY3"/>
              </a:cxn>
            </a:cxnLst>
            <a:rect l="l" t="t" r="r" b="b"/>
            <a:pathLst>
              <a:path w="5172203" h="3183966">
                <a:moveTo>
                  <a:pt x="0" y="0"/>
                </a:moveTo>
                <a:lnTo>
                  <a:pt x="5172203" y="0"/>
                </a:lnTo>
                <a:lnTo>
                  <a:pt x="5172203" y="3183966"/>
                </a:lnTo>
                <a:lnTo>
                  <a:pt x="0" y="3183966"/>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42207499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9_Main Slide 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515A9DA-7923-484B-9A61-3BFEFA383874}"/>
              </a:ext>
            </a:extLst>
          </p:cNvPr>
          <p:cNvSpPr>
            <a:spLocks noGrp="1"/>
          </p:cNvSpPr>
          <p:nvPr>
            <p:ph type="pic" sz="quarter" idx="53" hasCustomPrompt="1"/>
          </p:nvPr>
        </p:nvSpPr>
        <p:spPr>
          <a:xfrm>
            <a:off x="1765553" y="3416300"/>
            <a:ext cx="3206575" cy="2035242"/>
          </a:xfrm>
          <a:custGeom>
            <a:avLst/>
            <a:gdLst>
              <a:gd name="connsiteX0" fmla="*/ 0 w 6413149"/>
              <a:gd name="connsiteY0" fmla="*/ 0 h 4070483"/>
              <a:gd name="connsiteX1" fmla="*/ 6413149 w 6413149"/>
              <a:gd name="connsiteY1" fmla="*/ 0 h 4070483"/>
              <a:gd name="connsiteX2" fmla="*/ 6413149 w 6413149"/>
              <a:gd name="connsiteY2" fmla="*/ 4070483 h 4070483"/>
              <a:gd name="connsiteX3" fmla="*/ 0 w 6413149"/>
              <a:gd name="connsiteY3" fmla="*/ 4070483 h 4070483"/>
            </a:gdLst>
            <a:ahLst/>
            <a:cxnLst>
              <a:cxn ang="0">
                <a:pos x="connsiteX0" y="connsiteY0"/>
              </a:cxn>
              <a:cxn ang="0">
                <a:pos x="connsiteX1" y="connsiteY1"/>
              </a:cxn>
              <a:cxn ang="0">
                <a:pos x="connsiteX2" y="connsiteY2"/>
              </a:cxn>
              <a:cxn ang="0">
                <a:pos x="connsiteX3" y="connsiteY3"/>
              </a:cxn>
            </a:cxnLst>
            <a:rect l="l" t="t" r="r" b="b"/>
            <a:pathLst>
              <a:path w="6413149" h="4070483">
                <a:moveTo>
                  <a:pt x="0" y="0"/>
                </a:moveTo>
                <a:lnTo>
                  <a:pt x="6413149" y="0"/>
                </a:lnTo>
                <a:lnTo>
                  <a:pt x="6413149" y="4070483"/>
                </a:lnTo>
                <a:lnTo>
                  <a:pt x="0" y="4070483"/>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34191498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5_Main Slide 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CD9F3F-44C4-4BBE-8E11-C0C9CA3E556F}"/>
              </a:ext>
            </a:extLst>
          </p:cNvPr>
          <p:cNvSpPr>
            <a:spLocks noGrp="1"/>
          </p:cNvSpPr>
          <p:nvPr>
            <p:ph type="pic" sz="quarter" idx="53" hasCustomPrompt="1"/>
          </p:nvPr>
        </p:nvSpPr>
        <p:spPr>
          <a:xfrm>
            <a:off x="-1" y="0"/>
            <a:ext cx="12192000" cy="2289043"/>
          </a:xfrm>
          <a:custGeom>
            <a:avLst/>
            <a:gdLst>
              <a:gd name="connsiteX0" fmla="*/ 0 w 24384000"/>
              <a:gd name="connsiteY0" fmla="*/ 0 h 4578086"/>
              <a:gd name="connsiteX1" fmla="*/ 24384000 w 24384000"/>
              <a:gd name="connsiteY1" fmla="*/ 0 h 4578086"/>
              <a:gd name="connsiteX2" fmla="*/ 24384000 w 24384000"/>
              <a:gd name="connsiteY2" fmla="*/ 4578086 h 4578086"/>
              <a:gd name="connsiteX3" fmla="*/ 0 w 24384000"/>
              <a:gd name="connsiteY3" fmla="*/ 4578086 h 4578086"/>
            </a:gdLst>
            <a:ahLst/>
            <a:cxnLst>
              <a:cxn ang="0">
                <a:pos x="connsiteX0" y="connsiteY0"/>
              </a:cxn>
              <a:cxn ang="0">
                <a:pos x="connsiteX1" y="connsiteY1"/>
              </a:cxn>
              <a:cxn ang="0">
                <a:pos x="connsiteX2" y="connsiteY2"/>
              </a:cxn>
              <a:cxn ang="0">
                <a:pos x="connsiteX3" y="connsiteY3"/>
              </a:cxn>
            </a:cxnLst>
            <a:rect l="l" t="t" r="r" b="b"/>
            <a:pathLst>
              <a:path w="24384000" h="4578086">
                <a:moveTo>
                  <a:pt x="0" y="0"/>
                </a:moveTo>
                <a:lnTo>
                  <a:pt x="24384000" y="0"/>
                </a:lnTo>
                <a:lnTo>
                  <a:pt x="24384000" y="4578086"/>
                </a:lnTo>
                <a:lnTo>
                  <a:pt x="0" y="4578086"/>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32557739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3_Main Slide 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407C03D-A8E5-4768-ACC2-9E99B09CE6CD}"/>
              </a:ext>
            </a:extLst>
          </p:cNvPr>
          <p:cNvSpPr>
            <a:spLocks noGrp="1"/>
          </p:cNvSpPr>
          <p:nvPr>
            <p:ph type="pic" sz="quarter" idx="53" hasCustomPrompt="1"/>
          </p:nvPr>
        </p:nvSpPr>
        <p:spPr>
          <a:xfrm>
            <a:off x="-1" y="0"/>
            <a:ext cx="12192000" cy="4833257"/>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34690606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84_Main Slide 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2F62705-ED93-4895-96AB-AFF5B6A9A543}"/>
              </a:ext>
            </a:extLst>
          </p:cNvPr>
          <p:cNvSpPr>
            <a:spLocks noGrp="1"/>
          </p:cNvSpPr>
          <p:nvPr>
            <p:ph type="pic" sz="quarter" idx="53" hasCustomPrompt="1"/>
          </p:nvPr>
        </p:nvSpPr>
        <p:spPr>
          <a:xfrm>
            <a:off x="-1" y="0"/>
            <a:ext cx="12192000" cy="6858000"/>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32218515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5_Main Slide 0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63B1097-43FC-4746-A8D2-33E7378B5868}"/>
              </a:ext>
            </a:extLst>
          </p:cNvPr>
          <p:cNvSpPr>
            <a:spLocks noGrp="1"/>
          </p:cNvSpPr>
          <p:nvPr>
            <p:ph type="pic" sz="quarter" idx="53" hasCustomPrompt="1"/>
          </p:nvPr>
        </p:nvSpPr>
        <p:spPr>
          <a:xfrm>
            <a:off x="-1" y="0"/>
            <a:ext cx="12192000" cy="6858000"/>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val="33756052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306F3-32DE-4D2B-465D-1E2F5A70B6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151301-10B6-DBE1-8D0E-9FA2544181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49C9A5-7526-8584-D76B-64DA492365D9}"/>
              </a:ext>
            </a:extLst>
          </p:cNvPr>
          <p:cNvSpPr>
            <a:spLocks noGrp="1"/>
          </p:cNvSpPr>
          <p:nvPr>
            <p:ph type="dt" sz="half" idx="10"/>
          </p:nvPr>
        </p:nvSpPr>
        <p:spPr>
          <a:xfrm>
            <a:off x="838200" y="6356350"/>
            <a:ext cx="2743200" cy="365125"/>
          </a:xfrm>
          <a:prstGeom prst="rect">
            <a:avLst/>
          </a:prstGeom>
        </p:spPr>
        <p:txBody>
          <a:bodyPr/>
          <a:lstStyle/>
          <a:p>
            <a:fld id="{A3B0D745-9061-7D4E-A7E9-3652127FD0F2}" type="datetime1">
              <a:rPr lang="en-US" smtClean="0"/>
              <a:t>7/3/25</a:t>
            </a:fld>
            <a:endParaRPr lang="en-US"/>
          </a:p>
        </p:txBody>
      </p:sp>
      <p:sp>
        <p:nvSpPr>
          <p:cNvPr id="5" name="Footer Placeholder 4">
            <a:extLst>
              <a:ext uri="{FF2B5EF4-FFF2-40B4-BE49-F238E27FC236}">
                <a16:creationId xmlns:a16="http://schemas.microsoft.com/office/drawing/2014/main" id="{EB39ED26-860F-2A33-E131-B43F2C869DBB}"/>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1DC3BD1-8349-8D87-73B8-F2A461C43A15}"/>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37316593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AB88C-5382-963B-5BD4-C67BB1AE56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A6FC26-41B2-C53B-B208-2BDF124F42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0EA899-2778-1975-8688-7D80433226EF}"/>
              </a:ext>
            </a:extLst>
          </p:cNvPr>
          <p:cNvSpPr>
            <a:spLocks noGrp="1"/>
          </p:cNvSpPr>
          <p:nvPr>
            <p:ph type="dt" sz="half" idx="10"/>
          </p:nvPr>
        </p:nvSpPr>
        <p:spPr>
          <a:xfrm>
            <a:off x="838200" y="6356350"/>
            <a:ext cx="2743200" cy="365125"/>
          </a:xfrm>
          <a:prstGeom prst="rect">
            <a:avLst/>
          </a:prstGeom>
        </p:spPr>
        <p:txBody>
          <a:bodyPr/>
          <a:lstStyle/>
          <a:p>
            <a:fld id="{9AE3FCEE-F0E3-464F-8AEC-98D4F705DAAB}" type="datetime1">
              <a:rPr lang="en-US" smtClean="0"/>
              <a:t>7/3/25</a:t>
            </a:fld>
            <a:endParaRPr lang="en-US"/>
          </a:p>
        </p:txBody>
      </p:sp>
      <p:sp>
        <p:nvSpPr>
          <p:cNvPr id="5" name="Footer Placeholder 4">
            <a:extLst>
              <a:ext uri="{FF2B5EF4-FFF2-40B4-BE49-F238E27FC236}">
                <a16:creationId xmlns:a16="http://schemas.microsoft.com/office/drawing/2014/main" id="{26AA50FD-BD76-81B4-F300-775522F04B2B}"/>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5ADB8080-91E1-CA88-D9D3-52F6C47178F1}"/>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21902703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103C0-BCC0-54A2-E26E-F77EC1F8E4E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8AA5B3-9831-0907-8652-18D6B86F0D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8E6421-A602-5CCE-008C-0927BCBA877F}"/>
              </a:ext>
            </a:extLst>
          </p:cNvPr>
          <p:cNvSpPr>
            <a:spLocks noGrp="1"/>
          </p:cNvSpPr>
          <p:nvPr>
            <p:ph type="dt" sz="half" idx="10"/>
          </p:nvPr>
        </p:nvSpPr>
        <p:spPr>
          <a:xfrm>
            <a:off x="838200" y="6356350"/>
            <a:ext cx="2743200" cy="365125"/>
          </a:xfrm>
          <a:prstGeom prst="rect">
            <a:avLst/>
          </a:prstGeom>
        </p:spPr>
        <p:txBody>
          <a:bodyPr/>
          <a:lstStyle/>
          <a:p>
            <a:fld id="{DC616141-1B5B-BD47-9E1B-DD0BE07BD4BF}" type="datetime1">
              <a:rPr lang="en-US" smtClean="0"/>
              <a:t>7/3/25</a:t>
            </a:fld>
            <a:endParaRPr lang="en-US"/>
          </a:p>
        </p:txBody>
      </p:sp>
      <p:sp>
        <p:nvSpPr>
          <p:cNvPr id="5" name="Footer Placeholder 4">
            <a:extLst>
              <a:ext uri="{FF2B5EF4-FFF2-40B4-BE49-F238E27FC236}">
                <a16:creationId xmlns:a16="http://schemas.microsoft.com/office/drawing/2014/main" id="{365EEA75-EC24-713A-CCCB-43D2C7FA1CA3}"/>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E3C604DD-1E92-B82E-2727-1C1209B40410}"/>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2126344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F3C53-85D1-4641-9AE5-6911433E3F64}"/>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CE322644-E7E2-0C47-8475-D1552D35FF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367E0A-3FFE-D94F-91E4-266C2DE193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A075107-9D89-D142-990D-ECA4217AA3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B4897C-9E0B-A14B-8C83-CA747F9190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CFF2A6-601B-674F-BCA0-6F2413A2B8CE}"/>
              </a:ext>
            </a:extLst>
          </p:cNvPr>
          <p:cNvSpPr>
            <a:spLocks noGrp="1"/>
          </p:cNvSpPr>
          <p:nvPr>
            <p:ph type="dt" sz="half" idx="10"/>
          </p:nvPr>
        </p:nvSpPr>
        <p:spPr/>
        <p:txBody>
          <a:bodyPr/>
          <a:lstStyle/>
          <a:p>
            <a:fld id="{8FA75CC7-FAAE-6D47-BF6A-105336011665}" type="datetime1">
              <a:rPr lang="en-US" smtClean="0"/>
              <a:t>7/3/25</a:t>
            </a:fld>
            <a:endParaRPr lang="en-US"/>
          </a:p>
        </p:txBody>
      </p:sp>
      <p:sp>
        <p:nvSpPr>
          <p:cNvPr id="8" name="Footer Placeholder 7">
            <a:extLst>
              <a:ext uri="{FF2B5EF4-FFF2-40B4-BE49-F238E27FC236}">
                <a16:creationId xmlns:a16="http://schemas.microsoft.com/office/drawing/2014/main" id="{DADAAD48-A1DA-5E40-A1EB-BC680EC2A1EE}"/>
              </a:ext>
            </a:extLst>
          </p:cNvPr>
          <p:cNvSpPr>
            <a:spLocks noGrp="1"/>
          </p:cNvSpPr>
          <p:nvPr>
            <p:ph type="ftr" sz="quarter" idx="11"/>
          </p:nvPr>
        </p:nvSpPr>
        <p:spPr/>
        <p:txBody>
          <a:bodyPr/>
          <a:lstStyle/>
          <a:p>
            <a:r>
              <a:rPr lang="en-US"/>
              <a:t>CONFIDENTIAL © 2025 - All Rights Reserved to Empyrean Medical Systems, Inc.</a:t>
            </a:r>
          </a:p>
        </p:txBody>
      </p:sp>
      <p:sp>
        <p:nvSpPr>
          <p:cNvPr id="9" name="Slide Number Placeholder 8">
            <a:extLst>
              <a:ext uri="{FF2B5EF4-FFF2-40B4-BE49-F238E27FC236}">
                <a16:creationId xmlns:a16="http://schemas.microsoft.com/office/drawing/2014/main" id="{8533175E-F1D4-D646-B9A4-8608F2766470}"/>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38705927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82EE1-25D3-8FFA-6219-9D81A8A82C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B13EB9-8467-33A2-1D2E-4196593502D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4622EFF-A49C-58EB-9671-C5C6F89173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C7849E-DB7A-C6C1-8BB6-9D205FAB459B}"/>
              </a:ext>
            </a:extLst>
          </p:cNvPr>
          <p:cNvSpPr>
            <a:spLocks noGrp="1"/>
          </p:cNvSpPr>
          <p:nvPr>
            <p:ph type="dt" sz="half" idx="10"/>
          </p:nvPr>
        </p:nvSpPr>
        <p:spPr>
          <a:xfrm>
            <a:off x="838200" y="6356350"/>
            <a:ext cx="2743200" cy="365125"/>
          </a:xfrm>
          <a:prstGeom prst="rect">
            <a:avLst/>
          </a:prstGeom>
        </p:spPr>
        <p:txBody>
          <a:bodyPr/>
          <a:lstStyle/>
          <a:p>
            <a:fld id="{F07B5E90-5E2C-344C-932D-866DA3210D5C}" type="datetime1">
              <a:rPr lang="en-US" smtClean="0"/>
              <a:t>7/3/25</a:t>
            </a:fld>
            <a:endParaRPr lang="en-US"/>
          </a:p>
        </p:txBody>
      </p:sp>
      <p:sp>
        <p:nvSpPr>
          <p:cNvPr id="6" name="Footer Placeholder 5">
            <a:extLst>
              <a:ext uri="{FF2B5EF4-FFF2-40B4-BE49-F238E27FC236}">
                <a16:creationId xmlns:a16="http://schemas.microsoft.com/office/drawing/2014/main" id="{739FA76B-5EF5-F148-BA38-63CA46099CEB}"/>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16323032-B50E-EB95-398F-82E2B3E2830E}"/>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16234379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47413-897C-E2F0-CCE6-CE314FFF3E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C50544-AD5B-EDA6-AE98-016B0CA1AE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CC5C5F-833A-E128-BC75-3A604922F4E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AD3167E-3276-ADCD-6F8C-DEA686410A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09824D8-FA26-17ED-31DF-6657A316BF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6698AB-0AFC-F46A-BE51-E4BB48CEC9F5}"/>
              </a:ext>
            </a:extLst>
          </p:cNvPr>
          <p:cNvSpPr>
            <a:spLocks noGrp="1"/>
          </p:cNvSpPr>
          <p:nvPr>
            <p:ph type="dt" sz="half" idx="10"/>
          </p:nvPr>
        </p:nvSpPr>
        <p:spPr>
          <a:xfrm>
            <a:off x="838200" y="6356350"/>
            <a:ext cx="2743200" cy="365125"/>
          </a:xfrm>
          <a:prstGeom prst="rect">
            <a:avLst/>
          </a:prstGeom>
        </p:spPr>
        <p:txBody>
          <a:bodyPr/>
          <a:lstStyle/>
          <a:p>
            <a:fld id="{641E4AA8-2CBB-EA41-B844-24FDEE58D3D4}" type="datetime1">
              <a:rPr lang="en-US" smtClean="0"/>
              <a:t>7/3/25</a:t>
            </a:fld>
            <a:endParaRPr lang="en-US"/>
          </a:p>
        </p:txBody>
      </p:sp>
      <p:sp>
        <p:nvSpPr>
          <p:cNvPr id="8" name="Footer Placeholder 7">
            <a:extLst>
              <a:ext uri="{FF2B5EF4-FFF2-40B4-BE49-F238E27FC236}">
                <a16:creationId xmlns:a16="http://schemas.microsoft.com/office/drawing/2014/main" id="{3A848D26-4E37-01BC-BC76-D2414525C1F9}"/>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9" name="Slide Number Placeholder 8">
            <a:extLst>
              <a:ext uri="{FF2B5EF4-FFF2-40B4-BE49-F238E27FC236}">
                <a16:creationId xmlns:a16="http://schemas.microsoft.com/office/drawing/2014/main" id="{21179976-6DFF-77AF-50F0-80A3E785FF1D}"/>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1884291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F1C0E-95CD-2BF4-9695-3723832778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BC792F1-FDE4-C524-F28D-E7E721084838}"/>
              </a:ext>
            </a:extLst>
          </p:cNvPr>
          <p:cNvSpPr>
            <a:spLocks noGrp="1"/>
          </p:cNvSpPr>
          <p:nvPr>
            <p:ph type="dt" sz="half" idx="10"/>
          </p:nvPr>
        </p:nvSpPr>
        <p:spPr>
          <a:xfrm>
            <a:off x="838200" y="6356350"/>
            <a:ext cx="2743200" cy="365125"/>
          </a:xfrm>
          <a:prstGeom prst="rect">
            <a:avLst/>
          </a:prstGeom>
        </p:spPr>
        <p:txBody>
          <a:bodyPr/>
          <a:lstStyle/>
          <a:p>
            <a:fld id="{58D22E64-5E0D-B248-AA5E-CF565E57FB97}" type="datetime1">
              <a:rPr lang="en-US" smtClean="0"/>
              <a:t>7/3/25</a:t>
            </a:fld>
            <a:endParaRPr lang="en-US"/>
          </a:p>
        </p:txBody>
      </p:sp>
      <p:sp>
        <p:nvSpPr>
          <p:cNvPr id="4" name="Footer Placeholder 3">
            <a:extLst>
              <a:ext uri="{FF2B5EF4-FFF2-40B4-BE49-F238E27FC236}">
                <a16:creationId xmlns:a16="http://schemas.microsoft.com/office/drawing/2014/main" id="{A543B244-831A-34FE-95E5-30E80E5788FA}"/>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5" name="Slide Number Placeholder 4">
            <a:extLst>
              <a:ext uri="{FF2B5EF4-FFF2-40B4-BE49-F238E27FC236}">
                <a16:creationId xmlns:a16="http://schemas.microsoft.com/office/drawing/2014/main" id="{84DBBECC-C313-851C-F0EA-0C67977E2FFA}"/>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3227957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4794A9-0776-A9D9-E9B1-238D752F18DB}"/>
              </a:ext>
            </a:extLst>
          </p:cNvPr>
          <p:cNvSpPr>
            <a:spLocks noGrp="1"/>
          </p:cNvSpPr>
          <p:nvPr>
            <p:ph type="dt" sz="half" idx="10"/>
          </p:nvPr>
        </p:nvSpPr>
        <p:spPr>
          <a:xfrm>
            <a:off x="838200" y="6356350"/>
            <a:ext cx="2743200" cy="365125"/>
          </a:xfrm>
          <a:prstGeom prst="rect">
            <a:avLst/>
          </a:prstGeom>
        </p:spPr>
        <p:txBody>
          <a:bodyPr/>
          <a:lstStyle/>
          <a:p>
            <a:fld id="{19FEAEB5-C94F-1144-B34C-07EBB3DA805D}" type="datetime1">
              <a:rPr lang="en-US" smtClean="0"/>
              <a:t>7/3/25</a:t>
            </a:fld>
            <a:endParaRPr lang="en-US"/>
          </a:p>
        </p:txBody>
      </p:sp>
      <p:sp>
        <p:nvSpPr>
          <p:cNvPr id="3" name="Footer Placeholder 2">
            <a:extLst>
              <a:ext uri="{FF2B5EF4-FFF2-40B4-BE49-F238E27FC236}">
                <a16:creationId xmlns:a16="http://schemas.microsoft.com/office/drawing/2014/main" id="{DB043361-73E7-0B7B-C3CC-DD3ACF07113C}"/>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4" name="Slide Number Placeholder 3">
            <a:extLst>
              <a:ext uri="{FF2B5EF4-FFF2-40B4-BE49-F238E27FC236}">
                <a16:creationId xmlns:a16="http://schemas.microsoft.com/office/drawing/2014/main" id="{29D49FF1-6CC6-0F99-552A-5F43EEEDC053}"/>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11493507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93470-5056-1A48-9C2B-934CC72D0E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9B8040B-6440-809A-035E-9089B1B711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FC8847-C52D-A6C2-7BAC-C94ADF4CC3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CBD655-83AF-A768-1BA7-24D4F52B434C}"/>
              </a:ext>
            </a:extLst>
          </p:cNvPr>
          <p:cNvSpPr>
            <a:spLocks noGrp="1"/>
          </p:cNvSpPr>
          <p:nvPr>
            <p:ph type="dt" sz="half" idx="10"/>
          </p:nvPr>
        </p:nvSpPr>
        <p:spPr>
          <a:xfrm>
            <a:off x="838200" y="6356350"/>
            <a:ext cx="2743200" cy="365125"/>
          </a:xfrm>
          <a:prstGeom prst="rect">
            <a:avLst/>
          </a:prstGeom>
        </p:spPr>
        <p:txBody>
          <a:bodyPr/>
          <a:lstStyle/>
          <a:p>
            <a:fld id="{980533E9-8437-3846-B06A-390707AB887B}" type="datetime1">
              <a:rPr lang="en-US" smtClean="0"/>
              <a:t>7/3/25</a:t>
            </a:fld>
            <a:endParaRPr lang="en-US"/>
          </a:p>
        </p:txBody>
      </p:sp>
      <p:sp>
        <p:nvSpPr>
          <p:cNvPr id="6" name="Footer Placeholder 5">
            <a:extLst>
              <a:ext uri="{FF2B5EF4-FFF2-40B4-BE49-F238E27FC236}">
                <a16:creationId xmlns:a16="http://schemas.microsoft.com/office/drawing/2014/main" id="{5E0F6D92-2050-3D6F-EFB9-C36241862E26}"/>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8CC5ED88-8F17-B796-CFB5-BEDB25AB96EE}"/>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5566093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FC9BA-FFD7-6462-3692-73E185DD6E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301FB2D-4B25-6140-AD49-53A510E06D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97FE8C-D670-DA60-0717-E43B1217B2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4900C2-CE9D-753B-3EA0-20A690BCC0D8}"/>
              </a:ext>
            </a:extLst>
          </p:cNvPr>
          <p:cNvSpPr>
            <a:spLocks noGrp="1"/>
          </p:cNvSpPr>
          <p:nvPr>
            <p:ph type="dt" sz="half" idx="10"/>
          </p:nvPr>
        </p:nvSpPr>
        <p:spPr>
          <a:xfrm>
            <a:off x="838200" y="6356350"/>
            <a:ext cx="2743200" cy="365125"/>
          </a:xfrm>
          <a:prstGeom prst="rect">
            <a:avLst/>
          </a:prstGeom>
        </p:spPr>
        <p:txBody>
          <a:bodyPr/>
          <a:lstStyle/>
          <a:p>
            <a:fld id="{0DBC4F7A-F181-D047-A344-32723A142A16}" type="datetime1">
              <a:rPr lang="en-US" smtClean="0"/>
              <a:t>7/3/25</a:t>
            </a:fld>
            <a:endParaRPr lang="en-US"/>
          </a:p>
        </p:txBody>
      </p:sp>
      <p:sp>
        <p:nvSpPr>
          <p:cNvPr id="6" name="Footer Placeholder 5">
            <a:extLst>
              <a:ext uri="{FF2B5EF4-FFF2-40B4-BE49-F238E27FC236}">
                <a16:creationId xmlns:a16="http://schemas.microsoft.com/office/drawing/2014/main" id="{A5D41647-CBBE-01FC-8C74-39BEA55043A3}"/>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37201C60-CEA1-6B9B-5829-24E973BFA9E5}"/>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1355352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467D4-7072-BF7A-4F20-4BF0B325F5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1390162-C207-BE09-452A-F4B4A0B243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B9DE8F-DEE0-2044-60A7-E9EF3CE2DF74}"/>
              </a:ext>
            </a:extLst>
          </p:cNvPr>
          <p:cNvSpPr>
            <a:spLocks noGrp="1"/>
          </p:cNvSpPr>
          <p:nvPr>
            <p:ph type="dt" sz="half" idx="10"/>
          </p:nvPr>
        </p:nvSpPr>
        <p:spPr>
          <a:xfrm>
            <a:off x="838200" y="6356350"/>
            <a:ext cx="2743200" cy="365125"/>
          </a:xfrm>
          <a:prstGeom prst="rect">
            <a:avLst/>
          </a:prstGeom>
        </p:spPr>
        <p:txBody>
          <a:bodyPr/>
          <a:lstStyle/>
          <a:p>
            <a:fld id="{BBC7DC50-73FB-4A46-8922-D0CAC599C5EF}" type="datetime1">
              <a:rPr lang="en-US" smtClean="0"/>
              <a:t>7/3/25</a:t>
            </a:fld>
            <a:endParaRPr lang="en-US"/>
          </a:p>
        </p:txBody>
      </p:sp>
      <p:sp>
        <p:nvSpPr>
          <p:cNvPr id="5" name="Footer Placeholder 4">
            <a:extLst>
              <a:ext uri="{FF2B5EF4-FFF2-40B4-BE49-F238E27FC236}">
                <a16:creationId xmlns:a16="http://schemas.microsoft.com/office/drawing/2014/main" id="{3EB0BBAA-CDC5-1960-2756-8878AB65434D}"/>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77C336E6-CBAE-BBA7-747B-C9E9D0477731}"/>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41842757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9C1E6A-87AE-D69D-2870-2414E1D4952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35626E-5BD6-C6BD-C342-C01B4B0C4B3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A98ABA-94B5-04A1-60A5-2FAA71404F68}"/>
              </a:ext>
            </a:extLst>
          </p:cNvPr>
          <p:cNvSpPr>
            <a:spLocks noGrp="1"/>
          </p:cNvSpPr>
          <p:nvPr>
            <p:ph type="dt" sz="half" idx="10"/>
          </p:nvPr>
        </p:nvSpPr>
        <p:spPr>
          <a:xfrm>
            <a:off x="838200" y="6356350"/>
            <a:ext cx="2743200" cy="365125"/>
          </a:xfrm>
          <a:prstGeom prst="rect">
            <a:avLst/>
          </a:prstGeom>
        </p:spPr>
        <p:txBody>
          <a:bodyPr/>
          <a:lstStyle/>
          <a:p>
            <a:fld id="{2900FB7F-2A81-394F-AE44-F1987EAFB5AF}" type="datetime1">
              <a:rPr lang="en-US" smtClean="0"/>
              <a:t>7/3/25</a:t>
            </a:fld>
            <a:endParaRPr lang="en-US"/>
          </a:p>
        </p:txBody>
      </p:sp>
      <p:sp>
        <p:nvSpPr>
          <p:cNvPr id="5" name="Footer Placeholder 4">
            <a:extLst>
              <a:ext uri="{FF2B5EF4-FFF2-40B4-BE49-F238E27FC236}">
                <a16:creationId xmlns:a16="http://schemas.microsoft.com/office/drawing/2014/main" id="{21597539-CF35-7BBE-5340-A1AD381783D8}"/>
              </a:ext>
            </a:extLst>
          </p:cNvPr>
          <p:cNvSpPr>
            <a:spLocks noGrp="1"/>
          </p:cNvSpPr>
          <p:nvPr>
            <p:ph type="ftr" sz="quarter" idx="11"/>
          </p:nvPr>
        </p:nvSpPr>
        <p:spPr>
          <a:xfrm>
            <a:off x="4038600" y="6356350"/>
            <a:ext cx="4114800" cy="365125"/>
          </a:xfrm>
          <a:prstGeom prst="rect">
            <a:avLst/>
          </a:prstGeom>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4B1641C7-B3E9-62A2-768A-8600E31056A6}"/>
              </a:ext>
            </a:extLst>
          </p:cNvPr>
          <p:cNvSpPr>
            <a:spLocks noGrp="1"/>
          </p:cNvSpPr>
          <p:nvPr>
            <p:ph type="sldNum" sz="quarter" idx="12"/>
          </p:nvPr>
        </p:nvSpPr>
        <p:spPr>
          <a:xfrm>
            <a:off x="8610600" y="6356350"/>
            <a:ext cx="2743200" cy="365125"/>
          </a:xfrm>
          <a:prstGeom prst="rect">
            <a:avLst/>
          </a:prstGeom>
        </p:spPr>
        <p:txBody>
          <a:bodyPr/>
          <a:lstStyle/>
          <a:p>
            <a:fld id="{BD8E983A-8BAC-394B-BF2C-3B99B1FFF69D}" type="slidenum">
              <a:rPr lang="en-US" smtClean="0"/>
              <a:t>‹#›</a:t>
            </a:fld>
            <a:endParaRPr lang="en-US"/>
          </a:p>
        </p:txBody>
      </p:sp>
    </p:spTree>
    <p:extLst>
      <p:ext uri="{BB962C8B-B14F-4D97-AF65-F5344CB8AC3E}">
        <p14:creationId xmlns:p14="http://schemas.microsoft.com/office/powerpoint/2010/main" val="13541992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C8628C9-79D8-4A44-BBC9-2764FBF916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0B1CE87-BE8E-E340-896A-98323D552A7A}"/>
              </a:ext>
            </a:extLst>
          </p:cNvPr>
          <p:cNvSpPr>
            <a:spLocks noGrp="1"/>
          </p:cNvSpPr>
          <p:nvPr>
            <p:ph type="dt" sz="half" idx="10"/>
          </p:nvPr>
        </p:nvSpPr>
        <p:spPr/>
        <p:txBody>
          <a:bodyPr/>
          <a:lstStyle/>
          <a:p>
            <a:fld id="{72932DAF-B003-9B48-ABA2-8B9ABF1F8EC0}" type="datetime1">
              <a:rPr lang="en-US" smtClean="0"/>
              <a:t>7/3/25</a:t>
            </a:fld>
            <a:endParaRPr lang="en-US"/>
          </a:p>
        </p:txBody>
      </p:sp>
      <p:sp>
        <p:nvSpPr>
          <p:cNvPr id="5" name="Footer Placeholder 4">
            <a:extLst>
              <a:ext uri="{FF2B5EF4-FFF2-40B4-BE49-F238E27FC236}">
                <a16:creationId xmlns:a16="http://schemas.microsoft.com/office/drawing/2014/main" id="{49012B62-2671-1749-890A-50BC0B3D79DB}"/>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75948B9-A2BA-8449-97A7-0688323314FC}"/>
              </a:ext>
            </a:extLst>
          </p:cNvPr>
          <p:cNvSpPr>
            <a:spLocks noGrp="1"/>
          </p:cNvSpPr>
          <p:nvPr>
            <p:ph type="sldNum" sz="quarter" idx="12"/>
          </p:nvPr>
        </p:nvSpPr>
        <p:spPr/>
        <p:txBody>
          <a:bodyPr/>
          <a:lstStyle/>
          <a:p>
            <a:fld id="{37D5D103-1FFE-0D47-A439-811B44519CF1}" type="slidenum">
              <a:rPr lang="en-US" smtClean="0"/>
              <a:t>‹#›</a:t>
            </a:fld>
            <a:endParaRPr lang="en-US"/>
          </a:p>
        </p:txBody>
      </p:sp>
      <p:sp>
        <p:nvSpPr>
          <p:cNvPr id="9" name="Title 8">
            <a:extLst>
              <a:ext uri="{FF2B5EF4-FFF2-40B4-BE49-F238E27FC236}">
                <a16:creationId xmlns:a16="http://schemas.microsoft.com/office/drawing/2014/main" id="{69387D9D-0FF8-924B-952B-6B2987948B2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868842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802DA-422E-ED4F-A74F-52910F61B40A}"/>
              </a:ext>
            </a:extLst>
          </p:cNvPr>
          <p:cNvSpPr>
            <a:spLocks noGrp="1"/>
          </p:cNvSpPr>
          <p:nvPr>
            <p:ph type="title"/>
          </p:nvPr>
        </p:nvSpPr>
        <p:spPr>
          <a:xfrm>
            <a:off x="838200" y="120028"/>
            <a:ext cx="10515600" cy="728384"/>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C49A5B28-795B-FF44-A069-BD68AB6728E8}"/>
              </a:ext>
            </a:extLst>
          </p:cNvPr>
          <p:cNvSpPr>
            <a:spLocks noGrp="1"/>
          </p:cNvSpPr>
          <p:nvPr>
            <p:ph idx="1"/>
          </p:nvPr>
        </p:nvSpPr>
        <p:spPr>
          <a:xfrm>
            <a:off x="838200" y="1128038"/>
            <a:ext cx="10515600" cy="50370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1F9B5B-ADFF-0D41-8B6C-78541323913B}"/>
              </a:ext>
            </a:extLst>
          </p:cNvPr>
          <p:cNvSpPr>
            <a:spLocks noGrp="1"/>
          </p:cNvSpPr>
          <p:nvPr>
            <p:ph type="dt" sz="half" idx="10"/>
          </p:nvPr>
        </p:nvSpPr>
        <p:spPr/>
        <p:txBody>
          <a:bodyPr/>
          <a:lstStyle/>
          <a:p>
            <a:fld id="{D165EAA9-80C5-DE4C-B0DC-7F5148EA30EE}" type="datetime1">
              <a:rPr lang="en-US" smtClean="0"/>
              <a:t>7/3/25</a:t>
            </a:fld>
            <a:endParaRPr lang="en-US"/>
          </a:p>
        </p:txBody>
      </p:sp>
      <p:sp>
        <p:nvSpPr>
          <p:cNvPr id="5" name="Footer Placeholder 4">
            <a:extLst>
              <a:ext uri="{FF2B5EF4-FFF2-40B4-BE49-F238E27FC236}">
                <a16:creationId xmlns:a16="http://schemas.microsoft.com/office/drawing/2014/main" id="{4AA11B24-8FE3-B345-AC18-2B51734DADAC}"/>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C137DA99-EA14-4E40-B5A0-4048E6BD3525}"/>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1119432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3F79D-FAD5-AC48-932D-A2AA2AF8532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318B7626-06F0-754B-B088-2F8E0F3AF87D}"/>
              </a:ext>
            </a:extLst>
          </p:cNvPr>
          <p:cNvSpPr>
            <a:spLocks noGrp="1"/>
          </p:cNvSpPr>
          <p:nvPr>
            <p:ph type="dt" sz="half" idx="10"/>
          </p:nvPr>
        </p:nvSpPr>
        <p:spPr/>
        <p:txBody>
          <a:bodyPr/>
          <a:lstStyle/>
          <a:p>
            <a:fld id="{5CED937E-1739-9643-A9E7-2708868CB937}" type="datetime1">
              <a:rPr lang="en-US" smtClean="0"/>
              <a:t>7/3/25</a:t>
            </a:fld>
            <a:endParaRPr lang="en-US"/>
          </a:p>
        </p:txBody>
      </p:sp>
      <p:sp>
        <p:nvSpPr>
          <p:cNvPr id="4" name="Footer Placeholder 3">
            <a:extLst>
              <a:ext uri="{FF2B5EF4-FFF2-40B4-BE49-F238E27FC236}">
                <a16:creationId xmlns:a16="http://schemas.microsoft.com/office/drawing/2014/main" id="{64C1B042-AC9F-1A4D-B253-1B291A4BF4B9}"/>
              </a:ext>
            </a:extLst>
          </p:cNvPr>
          <p:cNvSpPr>
            <a:spLocks noGrp="1"/>
          </p:cNvSpPr>
          <p:nvPr>
            <p:ph type="ftr" sz="quarter" idx="11"/>
          </p:nvPr>
        </p:nvSpPr>
        <p:spPr/>
        <p:txBody>
          <a:bodyPr/>
          <a:lstStyle/>
          <a:p>
            <a:r>
              <a:rPr lang="en-US"/>
              <a:t>CONFIDENTIAL © 2025 - All Rights Reserved to Empyrean Medical Systems, Inc.</a:t>
            </a:r>
          </a:p>
        </p:txBody>
      </p:sp>
      <p:sp>
        <p:nvSpPr>
          <p:cNvPr id="5" name="Slide Number Placeholder 4">
            <a:extLst>
              <a:ext uri="{FF2B5EF4-FFF2-40B4-BE49-F238E27FC236}">
                <a16:creationId xmlns:a16="http://schemas.microsoft.com/office/drawing/2014/main" id="{D1A85766-FB26-3D47-BA9B-997A00CF8402}"/>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404925213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96B5D-2F75-734C-B3EE-DD02FED6C94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DA2749-09E1-AF45-96B5-0BFBDE7162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92D636-302D-2C44-B453-E85E2B21460A}"/>
              </a:ext>
            </a:extLst>
          </p:cNvPr>
          <p:cNvSpPr>
            <a:spLocks noGrp="1"/>
          </p:cNvSpPr>
          <p:nvPr>
            <p:ph type="dt" sz="half" idx="10"/>
          </p:nvPr>
        </p:nvSpPr>
        <p:spPr/>
        <p:txBody>
          <a:bodyPr/>
          <a:lstStyle/>
          <a:p>
            <a:fld id="{18D5734B-25E3-9C47-B4A9-3AA0A3AB7AE4}" type="datetime1">
              <a:rPr lang="en-US" smtClean="0"/>
              <a:t>7/3/25</a:t>
            </a:fld>
            <a:endParaRPr lang="en-US"/>
          </a:p>
        </p:txBody>
      </p:sp>
      <p:sp>
        <p:nvSpPr>
          <p:cNvPr id="5" name="Footer Placeholder 4">
            <a:extLst>
              <a:ext uri="{FF2B5EF4-FFF2-40B4-BE49-F238E27FC236}">
                <a16:creationId xmlns:a16="http://schemas.microsoft.com/office/drawing/2014/main" id="{4CDE2BC5-C51C-9348-916D-B84452DDFFC4}"/>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9B7E52A1-D30E-2443-970E-FA6B8C3E98E0}"/>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6593669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3001D-771A-A346-8390-A3E8F6463C5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33CC1C8-9D0C-2846-84CC-EF861E262E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0897A9-DC3A-DF4C-AB96-2501C7364F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4AE5222-F0AE-CE49-8CE4-BF94C2FBBCD5}"/>
              </a:ext>
            </a:extLst>
          </p:cNvPr>
          <p:cNvSpPr>
            <a:spLocks noGrp="1"/>
          </p:cNvSpPr>
          <p:nvPr>
            <p:ph type="dt" sz="half" idx="10"/>
          </p:nvPr>
        </p:nvSpPr>
        <p:spPr/>
        <p:txBody>
          <a:bodyPr/>
          <a:lstStyle/>
          <a:p>
            <a:fld id="{0F9D69B1-F3ED-1D48-B863-C1F13BFA27B5}" type="datetime1">
              <a:rPr lang="en-US" smtClean="0"/>
              <a:t>7/3/25</a:t>
            </a:fld>
            <a:endParaRPr lang="en-US"/>
          </a:p>
        </p:txBody>
      </p:sp>
      <p:sp>
        <p:nvSpPr>
          <p:cNvPr id="6" name="Footer Placeholder 5">
            <a:extLst>
              <a:ext uri="{FF2B5EF4-FFF2-40B4-BE49-F238E27FC236}">
                <a16:creationId xmlns:a16="http://schemas.microsoft.com/office/drawing/2014/main" id="{DD0A6D4F-79CC-AE46-938E-684E3F1CECA9}"/>
              </a:ext>
            </a:extLst>
          </p:cNvPr>
          <p:cNvSpPr>
            <a:spLocks noGrp="1"/>
          </p:cNvSpPr>
          <p:nvPr>
            <p:ph type="ftr" sz="quarter" idx="11"/>
          </p:nvPr>
        </p:nvSpPr>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66B4532D-D1EF-7545-874F-3C5142F4FE32}"/>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66317991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F3C53-85D1-4641-9AE5-6911433E3F64}"/>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CE322644-E7E2-0C47-8475-D1552D35FF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367E0A-3FFE-D94F-91E4-266C2DE193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A075107-9D89-D142-990D-ECA4217AA3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B4897C-9E0B-A14B-8C83-CA747F9190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CFF2A6-601B-674F-BCA0-6F2413A2B8CE}"/>
              </a:ext>
            </a:extLst>
          </p:cNvPr>
          <p:cNvSpPr>
            <a:spLocks noGrp="1"/>
          </p:cNvSpPr>
          <p:nvPr>
            <p:ph type="dt" sz="half" idx="10"/>
          </p:nvPr>
        </p:nvSpPr>
        <p:spPr/>
        <p:txBody>
          <a:bodyPr/>
          <a:lstStyle/>
          <a:p>
            <a:fld id="{4FF2C033-8723-F04D-B568-A8D51C2B055A}" type="datetime1">
              <a:rPr lang="en-US" smtClean="0"/>
              <a:t>7/3/25</a:t>
            </a:fld>
            <a:endParaRPr lang="en-US"/>
          </a:p>
        </p:txBody>
      </p:sp>
      <p:sp>
        <p:nvSpPr>
          <p:cNvPr id="8" name="Footer Placeholder 7">
            <a:extLst>
              <a:ext uri="{FF2B5EF4-FFF2-40B4-BE49-F238E27FC236}">
                <a16:creationId xmlns:a16="http://schemas.microsoft.com/office/drawing/2014/main" id="{DADAAD48-A1DA-5E40-A1EB-BC680EC2A1EE}"/>
              </a:ext>
            </a:extLst>
          </p:cNvPr>
          <p:cNvSpPr>
            <a:spLocks noGrp="1"/>
          </p:cNvSpPr>
          <p:nvPr>
            <p:ph type="ftr" sz="quarter" idx="11"/>
          </p:nvPr>
        </p:nvSpPr>
        <p:spPr/>
        <p:txBody>
          <a:bodyPr/>
          <a:lstStyle/>
          <a:p>
            <a:r>
              <a:rPr lang="en-US"/>
              <a:t>CONFIDENTIAL © 2025 - All Rights Reserved to Empyrean Medical Systems, Inc.</a:t>
            </a:r>
          </a:p>
        </p:txBody>
      </p:sp>
      <p:sp>
        <p:nvSpPr>
          <p:cNvPr id="9" name="Slide Number Placeholder 8">
            <a:extLst>
              <a:ext uri="{FF2B5EF4-FFF2-40B4-BE49-F238E27FC236}">
                <a16:creationId xmlns:a16="http://schemas.microsoft.com/office/drawing/2014/main" id="{8533175E-F1D4-D646-B9A4-8608F2766470}"/>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35016260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3F79D-FAD5-AC48-932D-A2AA2AF8532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318B7626-06F0-754B-B088-2F8E0F3AF87D}"/>
              </a:ext>
            </a:extLst>
          </p:cNvPr>
          <p:cNvSpPr>
            <a:spLocks noGrp="1"/>
          </p:cNvSpPr>
          <p:nvPr>
            <p:ph type="dt" sz="half" idx="10"/>
          </p:nvPr>
        </p:nvSpPr>
        <p:spPr/>
        <p:txBody>
          <a:bodyPr/>
          <a:lstStyle/>
          <a:p>
            <a:fld id="{CA7922F9-B36A-574B-A7DB-4F2B5CD79383}" type="datetime1">
              <a:rPr lang="en-US" smtClean="0"/>
              <a:t>7/3/25</a:t>
            </a:fld>
            <a:endParaRPr lang="en-US"/>
          </a:p>
        </p:txBody>
      </p:sp>
      <p:sp>
        <p:nvSpPr>
          <p:cNvPr id="4" name="Footer Placeholder 3">
            <a:extLst>
              <a:ext uri="{FF2B5EF4-FFF2-40B4-BE49-F238E27FC236}">
                <a16:creationId xmlns:a16="http://schemas.microsoft.com/office/drawing/2014/main" id="{64C1B042-AC9F-1A4D-B253-1B291A4BF4B9}"/>
              </a:ext>
            </a:extLst>
          </p:cNvPr>
          <p:cNvSpPr>
            <a:spLocks noGrp="1"/>
          </p:cNvSpPr>
          <p:nvPr>
            <p:ph type="ftr" sz="quarter" idx="11"/>
          </p:nvPr>
        </p:nvSpPr>
        <p:spPr/>
        <p:txBody>
          <a:bodyPr/>
          <a:lstStyle/>
          <a:p>
            <a:r>
              <a:rPr lang="en-US"/>
              <a:t>CONFIDENTIAL © 2025 - All Rights Reserved to Empyrean Medical Systems, Inc.</a:t>
            </a:r>
          </a:p>
        </p:txBody>
      </p:sp>
      <p:sp>
        <p:nvSpPr>
          <p:cNvPr id="5" name="Slide Number Placeholder 4">
            <a:extLst>
              <a:ext uri="{FF2B5EF4-FFF2-40B4-BE49-F238E27FC236}">
                <a16:creationId xmlns:a16="http://schemas.microsoft.com/office/drawing/2014/main" id="{D1A85766-FB26-3D47-BA9B-997A00CF8402}"/>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2632751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4D1EA6-2493-284F-B555-749AB14DB17C}"/>
              </a:ext>
            </a:extLst>
          </p:cNvPr>
          <p:cNvSpPr>
            <a:spLocks noGrp="1"/>
          </p:cNvSpPr>
          <p:nvPr>
            <p:ph type="dt" sz="half" idx="10"/>
          </p:nvPr>
        </p:nvSpPr>
        <p:spPr/>
        <p:txBody>
          <a:bodyPr/>
          <a:lstStyle/>
          <a:p>
            <a:fld id="{1CD3F37D-E84A-DE41-926D-06760BE2D24D}" type="datetime1">
              <a:rPr lang="en-US" smtClean="0"/>
              <a:t>7/3/25</a:t>
            </a:fld>
            <a:endParaRPr lang="en-US"/>
          </a:p>
        </p:txBody>
      </p:sp>
      <p:sp>
        <p:nvSpPr>
          <p:cNvPr id="3" name="Footer Placeholder 2">
            <a:extLst>
              <a:ext uri="{FF2B5EF4-FFF2-40B4-BE49-F238E27FC236}">
                <a16:creationId xmlns:a16="http://schemas.microsoft.com/office/drawing/2014/main" id="{DFEBDFF7-CA6A-994C-A34E-4057AAEDEA47}"/>
              </a:ext>
            </a:extLst>
          </p:cNvPr>
          <p:cNvSpPr>
            <a:spLocks noGrp="1"/>
          </p:cNvSpPr>
          <p:nvPr>
            <p:ph type="ftr" sz="quarter" idx="11"/>
          </p:nvPr>
        </p:nvSpPr>
        <p:spPr/>
        <p:txBody>
          <a:bodyPr/>
          <a:lstStyle/>
          <a:p>
            <a:r>
              <a:rPr lang="en-US"/>
              <a:t>CONFIDENTIAL © 2025 - All Rights Reserved to Empyrean Medical Systems, Inc.</a:t>
            </a:r>
          </a:p>
        </p:txBody>
      </p:sp>
      <p:sp>
        <p:nvSpPr>
          <p:cNvPr id="4" name="Slide Number Placeholder 3">
            <a:extLst>
              <a:ext uri="{FF2B5EF4-FFF2-40B4-BE49-F238E27FC236}">
                <a16:creationId xmlns:a16="http://schemas.microsoft.com/office/drawing/2014/main" id="{30E02DAD-9D43-114C-9CD2-17256CB89707}"/>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345324984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4DA87-BDA4-4441-9054-7BD5DF9B7C1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E1AADE-F365-2349-BCCC-07CA47E0F2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FBE0DC-A8DA-EF4E-BFB2-9B44DB714B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41BF9A-1923-8D49-8190-F3173CB27527}"/>
              </a:ext>
            </a:extLst>
          </p:cNvPr>
          <p:cNvSpPr>
            <a:spLocks noGrp="1"/>
          </p:cNvSpPr>
          <p:nvPr>
            <p:ph type="dt" sz="half" idx="10"/>
          </p:nvPr>
        </p:nvSpPr>
        <p:spPr/>
        <p:txBody>
          <a:bodyPr/>
          <a:lstStyle/>
          <a:p>
            <a:fld id="{39A1AEAE-E004-F14B-83EA-B781C9320B42}" type="datetime1">
              <a:rPr lang="en-US" smtClean="0"/>
              <a:t>7/3/25</a:t>
            </a:fld>
            <a:endParaRPr lang="en-US"/>
          </a:p>
        </p:txBody>
      </p:sp>
      <p:sp>
        <p:nvSpPr>
          <p:cNvPr id="6" name="Footer Placeholder 5">
            <a:extLst>
              <a:ext uri="{FF2B5EF4-FFF2-40B4-BE49-F238E27FC236}">
                <a16:creationId xmlns:a16="http://schemas.microsoft.com/office/drawing/2014/main" id="{DC5D0D32-957E-EC48-9A80-B78423301FBC}"/>
              </a:ext>
            </a:extLst>
          </p:cNvPr>
          <p:cNvSpPr>
            <a:spLocks noGrp="1"/>
          </p:cNvSpPr>
          <p:nvPr>
            <p:ph type="ftr" sz="quarter" idx="11"/>
          </p:nvPr>
        </p:nvSpPr>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DF7BCB48-D3AE-6A4E-8287-58FB634A7D52}"/>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4395721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126DA-A84F-C149-B944-AC66E540F9D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6737EC5-1D44-AE4B-AF66-6C446E57A5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DF0D57-FFB1-0946-B3FA-033972754E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D61DB2-0F5D-B446-871E-E935BAD912B0}"/>
              </a:ext>
            </a:extLst>
          </p:cNvPr>
          <p:cNvSpPr>
            <a:spLocks noGrp="1"/>
          </p:cNvSpPr>
          <p:nvPr>
            <p:ph type="dt" sz="half" idx="10"/>
          </p:nvPr>
        </p:nvSpPr>
        <p:spPr/>
        <p:txBody>
          <a:bodyPr/>
          <a:lstStyle/>
          <a:p>
            <a:fld id="{679E9577-9666-7440-8A14-5FB6433266B4}" type="datetime1">
              <a:rPr lang="en-US" smtClean="0"/>
              <a:t>7/3/25</a:t>
            </a:fld>
            <a:endParaRPr lang="en-US"/>
          </a:p>
        </p:txBody>
      </p:sp>
      <p:sp>
        <p:nvSpPr>
          <p:cNvPr id="6" name="Footer Placeholder 5">
            <a:extLst>
              <a:ext uri="{FF2B5EF4-FFF2-40B4-BE49-F238E27FC236}">
                <a16:creationId xmlns:a16="http://schemas.microsoft.com/office/drawing/2014/main" id="{D215093A-85F5-A14E-899D-20AA05C8DC2A}"/>
              </a:ext>
            </a:extLst>
          </p:cNvPr>
          <p:cNvSpPr>
            <a:spLocks noGrp="1"/>
          </p:cNvSpPr>
          <p:nvPr>
            <p:ph type="ftr" sz="quarter" idx="11"/>
          </p:nvPr>
        </p:nvSpPr>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34C737E0-98E4-2246-9706-618E5D33D74D}"/>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9356069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B8A52-2F46-0D4F-9CC7-9D693B8802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8079CED-90BC-8E42-B406-B3D4A8862B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53FA45-7830-384F-9AD8-FC22DEEA6055}"/>
              </a:ext>
            </a:extLst>
          </p:cNvPr>
          <p:cNvSpPr>
            <a:spLocks noGrp="1"/>
          </p:cNvSpPr>
          <p:nvPr>
            <p:ph type="dt" sz="half" idx="10"/>
          </p:nvPr>
        </p:nvSpPr>
        <p:spPr/>
        <p:txBody>
          <a:bodyPr/>
          <a:lstStyle/>
          <a:p>
            <a:fld id="{9E980304-2062-0A4D-9CBE-A1860AEAF64C}" type="datetime1">
              <a:rPr lang="en-US" smtClean="0"/>
              <a:t>7/3/25</a:t>
            </a:fld>
            <a:endParaRPr lang="en-US"/>
          </a:p>
        </p:txBody>
      </p:sp>
      <p:sp>
        <p:nvSpPr>
          <p:cNvPr id="5" name="Footer Placeholder 4">
            <a:extLst>
              <a:ext uri="{FF2B5EF4-FFF2-40B4-BE49-F238E27FC236}">
                <a16:creationId xmlns:a16="http://schemas.microsoft.com/office/drawing/2014/main" id="{FF329E33-DD5E-464B-A35C-A336872D5596}"/>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28CA937-F4E6-DC4D-8534-8E834F50EC28}"/>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96875963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52607E-CA84-104E-9502-D540B8D4E42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150C922-266A-1F4E-8706-F3D66CE7A08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ED1B6D-7420-4D4C-9326-3DE425FE0CF8}"/>
              </a:ext>
            </a:extLst>
          </p:cNvPr>
          <p:cNvSpPr>
            <a:spLocks noGrp="1"/>
          </p:cNvSpPr>
          <p:nvPr>
            <p:ph type="dt" sz="half" idx="10"/>
          </p:nvPr>
        </p:nvSpPr>
        <p:spPr/>
        <p:txBody>
          <a:bodyPr/>
          <a:lstStyle/>
          <a:p>
            <a:fld id="{E799D3E2-F917-F44D-828C-591CABF47B93}" type="datetime1">
              <a:rPr lang="en-US" smtClean="0"/>
              <a:t>7/3/25</a:t>
            </a:fld>
            <a:endParaRPr lang="en-US"/>
          </a:p>
        </p:txBody>
      </p:sp>
      <p:sp>
        <p:nvSpPr>
          <p:cNvPr id="5" name="Footer Placeholder 4">
            <a:extLst>
              <a:ext uri="{FF2B5EF4-FFF2-40B4-BE49-F238E27FC236}">
                <a16:creationId xmlns:a16="http://schemas.microsoft.com/office/drawing/2014/main" id="{1207EA65-D8F1-7E45-BB66-E9DD03E5D5FC}"/>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CBD8441B-8BB0-974E-8069-6CD12AACA4B9}"/>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7966857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601B640A-563A-4D46-AECA-2868E0A7DEBC}"/>
              </a:ext>
            </a:extLst>
          </p:cNvPr>
          <p:cNvSpPr>
            <a:spLocks noGrp="1"/>
          </p:cNvSpPr>
          <p:nvPr>
            <p:ph type="dt" sz="half" idx="11"/>
          </p:nvPr>
        </p:nvSpPr>
        <p:spPr/>
        <p:txBody>
          <a:bodyPr/>
          <a:lstStyle/>
          <a:p>
            <a:fld id="{7B9F5BE8-92D5-434E-8BC6-C3D4913A1BE9}" type="datetime1">
              <a:rPr lang="en-US" smtClean="0"/>
              <a:t>7/3/25</a:t>
            </a:fld>
            <a:endParaRPr lang="en-US"/>
          </a:p>
        </p:txBody>
      </p:sp>
      <p:sp>
        <p:nvSpPr>
          <p:cNvPr id="5" name="Footer Placeholder 4">
            <a:extLst>
              <a:ext uri="{FF2B5EF4-FFF2-40B4-BE49-F238E27FC236}">
                <a16:creationId xmlns:a16="http://schemas.microsoft.com/office/drawing/2014/main" id="{23F5DA7E-63A9-644D-A6D3-E3890AEF51CE}"/>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EC11734-B468-F040-8800-189A6C99B207}"/>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3362487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4D1EA6-2493-284F-B555-749AB14DB17C}"/>
              </a:ext>
            </a:extLst>
          </p:cNvPr>
          <p:cNvSpPr>
            <a:spLocks noGrp="1"/>
          </p:cNvSpPr>
          <p:nvPr>
            <p:ph type="dt" sz="half" idx="10"/>
          </p:nvPr>
        </p:nvSpPr>
        <p:spPr/>
        <p:txBody>
          <a:bodyPr/>
          <a:lstStyle/>
          <a:p>
            <a:fld id="{F543D0EC-FCFA-4041-90FD-5A1422EE075E}" type="datetime1">
              <a:rPr lang="en-US" smtClean="0"/>
              <a:t>7/3/25</a:t>
            </a:fld>
            <a:endParaRPr lang="en-US"/>
          </a:p>
        </p:txBody>
      </p:sp>
      <p:sp>
        <p:nvSpPr>
          <p:cNvPr id="3" name="Footer Placeholder 2">
            <a:extLst>
              <a:ext uri="{FF2B5EF4-FFF2-40B4-BE49-F238E27FC236}">
                <a16:creationId xmlns:a16="http://schemas.microsoft.com/office/drawing/2014/main" id="{DFEBDFF7-CA6A-994C-A34E-4057AAEDEA47}"/>
              </a:ext>
            </a:extLst>
          </p:cNvPr>
          <p:cNvSpPr>
            <a:spLocks noGrp="1"/>
          </p:cNvSpPr>
          <p:nvPr>
            <p:ph type="ftr" sz="quarter" idx="11"/>
          </p:nvPr>
        </p:nvSpPr>
        <p:spPr/>
        <p:txBody>
          <a:bodyPr/>
          <a:lstStyle/>
          <a:p>
            <a:r>
              <a:rPr lang="en-US"/>
              <a:t>CONFIDENTIAL © 2025 - All Rights Reserved to Empyrean Medical Systems, Inc.</a:t>
            </a:r>
          </a:p>
        </p:txBody>
      </p:sp>
      <p:sp>
        <p:nvSpPr>
          <p:cNvPr id="4" name="Slide Number Placeholder 3">
            <a:extLst>
              <a:ext uri="{FF2B5EF4-FFF2-40B4-BE49-F238E27FC236}">
                <a16:creationId xmlns:a16="http://schemas.microsoft.com/office/drawing/2014/main" id="{30E02DAD-9D43-114C-9CD2-17256CB89707}"/>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4713811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6" name="Text Placeholder 27"/>
          <p:cNvSpPr>
            <a:spLocks noGrp="1"/>
          </p:cNvSpPr>
          <p:nvPr>
            <p:ph type="body" sz="quarter" idx="25" hasCustomPrompt="1"/>
          </p:nvPr>
        </p:nvSpPr>
        <p:spPr>
          <a:xfrm>
            <a:off x="364067" y="1279962"/>
            <a:ext cx="8652933" cy="381065"/>
          </a:xfrm>
          <a:prstGeom prst="rect">
            <a:avLst/>
          </a:prstGeom>
        </p:spPr>
        <p:txBody>
          <a:bodyPr vert="horz"/>
          <a:lstStyle>
            <a:lvl1pPr marL="0" indent="0" algn="l">
              <a:buNone/>
              <a:defRPr sz="1400" baseline="0">
                <a:solidFill>
                  <a:schemeClr val="bg1">
                    <a:lumMod val="65000"/>
                  </a:schemeClr>
                </a:solidFill>
                <a:latin typeface="Arial" panose="020B0604020202020204" pitchFamily="34" charset="0"/>
                <a:cs typeface="Arial" panose="020B0604020202020204" pitchFamily="34" charset="0"/>
              </a:defRPr>
            </a:lvl1pPr>
          </a:lstStyle>
          <a:p>
            <a:pPr lvl="0"/>
            <a:r>
              <a:rPr lang="en-US"/>
              <a:t>Click to edit Master title Style</a:t>
            </a:r>
          </a:p>
        </p:txBody>
      </p:sp>
      <p:sp>
        <p:nvSpPr>
          <p:cNvPr id="21" name="AutoShape 7"/>
          <p:cNvSpPr>
            <a:spLocks noChangeAspect="1" noChangeArrowheads="1" noTextEdit="1"/>
          </p:cNvSpPr>
          <p:nvPr userDrawn="1"/>
        </p:nvSpPr>
        <p:spPr bwMode="auto">
          <a:xfrm>
            <a:off x="6824663" y="3003550"/>
            <a:ext cx="7772400"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5" name="Date Placeholder 4">
            <a:extLst>
              <a:ext uri="{FF2B5EF4-FFF2-40B4-BE49-F238E27FC236}">
                <a16:creationId xmlns:a16="http://schemas.microsoft.com/office/drawing/2014/main" id="{8F80B995-C7A1-564C-BF39-39C5D60B223F}"/>
              </a:ext>
            </a:extLst>
          </p:cNvPr>
          <p:cNvSpPr>
            <a:spLocks noGrp="1"/>
          </p:cNvSpPr>
          <p:nvPr>
            <p:ph type="dt" sz="half" idx="10"/>
          </p:nvPr>
        </p:nvSpPr>
        <p:spPr>
          <a:xfrm>
            <a:off x="838200" y="6356350"/>
            <a:ext cx="2743200" cy="365125"/>
          </a:xfrm>
        </p:spPr>
        <p:txBody>
          <a:bodyPr/>
          <a:lstStyle/>
          <a:p>
            <a:fld id="{F512CB5E-F671-5C44-8FBA-7F9D3413BA4A}" type="datetime1">
              <a:rPr lang="en-US" smtClean="0"/>
              <a:t>7/3/25</a:t>
            </a:fld>
            <a:endParaRPr lang="en-US"/>
          </a:p>
        </p:txBody>
      </p:sp>
      <p:sp>
        <p:nvSpPr>
          <p:cNvPr id="7" name="Footer Placeholder 5">
            <a:extLst>
              <a:ext uri="{FF2B5EF4-FFF2-40B4-BE49-F238E27FC236}">
                <a16:creationId xmlns:a16="http://schemas.microsoft.com/office/drawing/2014/main" id="{8322AD53-BBBB-6243-A11E-BDF3E14C0CF0}"/>
              </a:ext>
            </a:extLst>
          </p:cNvPr>
          <p:cNvSpPr>
            <a:spLocks noGrp="1"/>
          </p:cNvSpPr>
          <p:nvPr>
            <p:ph type="ftr" sz="quarter" idx="11"/>
          </p:nvPr>
        </p:nvSpPr>
        <p:spPr>
          <a:xfrm>
            <a:off x="1782147" y="6356350"/>
            <a:ext cx="8994710" cy="365125"/>
          </a:xfrm>
        </p:spPr>
        <p:txBody>
          <a:bodyPr/>
          <a:lstStyle/>
          <a:p>
            <a:r>
              <a:rPr lang="en-US"/>
              <a:t>CONFIDENTIAL © 2025 - All Rights Reserved to Empyrean Medical Systems, Inc.</a:t>
            </a:r>
          </a:p>
        </p:txBody>
      </p:sp>
      <p:sp>
        <p:nvSpPr>
          <p:cNvPr id="8" name="Slide Number Placeholder 6">
            <a:extLst>
              <a:ext uri="{FF2B5EF4-FFF2-40B4-BE49-F238E27FC236}">
                <a16:creationId xmlns:a16="http://schemas.microsoft.com/office/drawing/2014/main" id="{06CC66F6-4BC2-7B4D-A3E4-D81AA97FFF5C}"/>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13333383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2152A45C-A593-EF4F-B7E1-F55C1F7AFABF}"/>
              </a:ext>
            </a:extLst>
          </p:cNvPr>
          <p:cNvSpPr>
            <a:spLocks noGrp="1"/>
          </p:cNvSpPr>
          <p:nvPr>
            <p:ph type="dt" sz="half" idx="10"/>
          </p:nvPr>
        </p:nvSpPr>
        <p:spPr>
          <a:xfrm>
            <a:off x="838200" y="6356350"/>
            <a:ext cx="2743200" cy="365125"/>
          </a:xfrm>
        </p:spPr>
        <p:txBody>
          <a:bodyPr/>
          <a:lstStyle/>
          <a:p>
            <a:fld id="{A5E6C504-E7CD-D741-8B57-291099821CF6}" type="datetime1">
              <a:rPr lang="en-US" smtClean="0"/>
              <a:t>7/3/25</a:t>
            </a:fld>
            <a:endParaRPr lang="en-US"/>
          </a:p>
        </p:txBody>
      </p:sp>
      <p:sp>
        <p:nvSpPr>
          <p:cNvPr id="3" name="Footer Placeholder 5">
            <a:extLst>
              <a:ext uri="{FF2B5EF4-FFF2-40B4-BE49-F238E27FC236}">
                <a16:creationId xmlns:a16="http://schemas.microsoft.com/office/drawing/2014/main" id="{1E7BE8A1-AC73-1A47-8411-46B333DD50CC}"/>
              </a:ext>
            </a:extLst>
          </p:cNvPr>
          <p:cNvSpPr>
            <a:spLocks noGrp="1"/>
          </p:cNvSpPr>
          <p:nvPr>
            <p:ph type="ftr" sz="quarter" idx="11"/>
          </p:nvPr>
        </p:nvSpPr>
        <p:spPr>
          <a:xfrm>
            <a:off x="1931437" y="6356350"/>
            <a:ext cx="8761445" cy="365125"/>
          </a:xfrm>
        </p:spPr>
        <p:txBody>
          <a:bodyPr/>
          <a:lstStyle/>
          <a:p>
            <a:r>
              <a:rPr lang="en-US"/>
              <a:t>CONFIDENTIAL © 2025 - All Rights Reserved to Empyrean Medical Systems, Inc.</a:t>
            </a:r>
          </a:p>
        </p:txBody>
      </p:sp>
      <p:sp>
        <p:nvSpPr>
          <p:cNvPr id="4" name="Slide Number Placeholder 6">
            <a:extLst>
              <a:ext uri="{FF2B5EF4-FFF2-40B4-BE49-F238E27FC236}">
                <a16:creationId xmlns:a16="http://schemas.microsoft.com/office/drawing/2014/main" id="{82C854B0-F217-FD45-8C95-45122002831E}"/>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30105521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48641" y="1950720"/>
            <a:ext cx="11094720" cy="451104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1"/>
          <p:cNvSpPr>
            <a:spLocks noGrp="1"/>
          </p:cNvSpPr>
          <p:nvPr>
            <p:ph type="title"/>
          </p:nvPr>
        </p:nvSpPr>
        <p:spPr>
          <a:xfrm>
            <a:off x="548641" y="685799"/>
            <a:ext cx="11094720" cy="853440"/>
          </a:xfrm>
          <a:prstGeom prst="rect">
            <a:avLst/>
          </a:prstGeom>
        </p:spPr>
        <p:txBody>
          <a:bodyPr/>
          <a:lstStyle/>
          <a:p>
            <a:r>
              <a:rPr lang="en-US"/>
              <a:t>Click to edit Master title style</a:t>
            </a:r>
          </a:p>
        </p:txBody>
      </p:sp>
      <p:sp>
        <p:nvSpPr>
          <p:cNvPr id="4" name="Footer Placeholder 9"/>
          <p:cNvSpPr>
            <a:spLocks noGrp="1"/>
          </p:cNvSpPr>
          <p:nvPr>
            <p:ph type="ftr" sz="quarter" idx="14"/>
          </p:nvPr>
        </p:nvSpPr>
        <p:spPr/>
        <p:txBody>
          <a:bodyPr/>
          <a:lstStyle>
            <a:lvl1pPr>
              <a:defRPr/>
            </a:lvl1pPr>
          </a:lstStyle>
          <a:p>
            <a:pPr>
              <a:defRPr/>
            </a:pPr>
            <a:r>
              <a:rPr lang="en-US"/>
              <a:t>CONFIDENTIAL © 2025 - All Rights Reserved to Empyrean Medical Systems, Inc.</a:t>
            </a:r>
          </a:p>
        </p:txBody>
      </p:sp>
      <p:sp>
        <p:nvSpPr>
          <p:cNvPr id="5" name="Slide Number Placeholder 14"/>
          <p:cNvSpPr>
            <a:spLocks noGrp="1"/>
          </p:cNvSpPr>
          <p:nvPr>
            <p:ph type="sldNum" sz="quarter" idx="15"/>
          </p:nvPr>
        </p:nvSpPr>
        <p:spPr/>
        <p:txBody>
          <a:bodyPr/>
          <a:lstStyle>
            <a:lvl1pPr>
              <a:defRPr/>
            </a:lvl1pPr>
          </a:lstStyle>
          <a:p>
            <a:pPr>
              <a:defRPr/>
            </a:pPr>
            <a:fld id="{DC8CE358-CE74-4732-A00E-92CB4D50E8DA}" type="slidenum">
              <a:rPr lang="en-US"/>
              <a:pPr>
                <a:defRPr/>
              </a:pPr>
              <a:t>‹#›</a:t>
            </a:fld>
            <a:endParaRPr lang="en-US"/>
          </a:p>
        </p:txBody>
      </p:sp>
    </p:spTree>
    <p:extLst>
      <p:ext uri="{BB962C8B-B14F-4D97-AF65-F5344CB8AC3E}">
        <p14:creationId xmlns:p14="http://schemas.microsoft.com/office/powerpoint/2010/main" val="351499682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2152A45C-A593-EF4F-B7E1-F55C1F7AFABF}"/>
              </a:ext>
            </a:extLst>
          </p:cNvPr>
          <p:cNvSpPr>
            <a:spLocks noGrp="1"/>
          </p:cNvSpPr>
          <p:nvPr>
            <p:ph type="dt" sz="half" idx="10"/>
          </p:nvPr>
        </p:nvSpPr>
        <p:spPr>
          <a:xfrm>
            <a:off x="838200" y="6356350"/>
            <a:ext cx="2743200" cy="365125"/>
          </a:xfrm>
        </p:spPr>
        <p:txBody>
          <a:bodyPr/>
          <a:lstStyle/>
          <a:p>
            <a:fld id="{9293E2CF-7D00-F445-982E-BBA0BDA66904}" type="datetime1">
              <a:rPr lang="en-US" smtClean="0"/>
              <a:t>7/3/25</a:t>
            </a:fld>
            <a:endParaRPr lang="en-US"/>
          </a:p>
        </p:txBody>
      </p:sp>
      <p:sp>
        <p:nvSpPr>
          <p:cNvPr id="3" name="Footer Placeholder 5">
            <a:extLst>
              <a:ext uri="{FF2B5EF4-FFF2-40B4-BE49-F238E27FC236}">
                <a16:creationId xmlns:a16="http://schemas.microsoft.com/office/drawing/2014/main" id="{1E7BE8A1-AC73-1A47-8411-46B333DD50CC}"/>
              </a:ext>
            </a:extLst>
          </p:cNvPr>
          <p:cNvSpPr>
            <a:spLocks noGrp="1"/>
          </p:cNvSpPr>
          <p:nvPr>
            <p:ph type="ftr" sz="quarter" idx="11"/>
          </p:nvPr>
        </p:nvSpPr>
        <p:spPr>
          <a:xfrm>
            <a:off x="1931437" y="6356350"/>
            <a:ext cx="8761445" cy="365125"/>
          </a:xfrm>
        </p:spPr>
        <p:txBody>
          <a:bodyPr/>
          <a:lstStyle/>
          <a:p>
            <a:r>
              <a:rPr lang="en-US"/>
              <a:t>CONFIDENTIAL © 2025 - All Rights Reserved to Empyrean Medical Systems, Inc.</a:t>
            </a:r>
          </a:p>
        </p:txBody>
      </p:sp>
      <p:sp>
        <p:nvSpPr>
          <p:cNvPr id="4" name="Slide Number Placeholder 6">
            <a:extLst>
              <a:ext uri="{FF2B5EF4-FFF2-40B4-BE49-F238E27FC236}">
                <a16:creationId xmlns:a16="http://schemas.microsoft.com/office/drawing/2014/main" id="{82C854B0-F217-FD45-8C95-45122002831E}"/>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31263586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6" name="Text Placeholder 27"/>
          <p:cNvSpPr>
            <a:spLocks noGrp="1"/>
          </p:cNvSpPr>
          <p:nvPr>
            <p:ph type="body" sz="quarter" idx="25" hasCustomPrompt="1"/>
          </p:nvPr>
        </p:nvSpPr>
        <p:spPr>
          <a:xfrm>
            <a:off x="364067" y="1279962"/>
            <a:ext cx="8652933" cy="381065"/>
          </a:xfrm>
          <a:prstGeom prst="rect">
            <a:avLst/>
          </a:prstGeom>
        </p:spPr>
        <p:txBody>
          <a:bodyPr vert="horz"/>
          <a:lstStyle>
            <a:lvl1pPr marL="0" indent="0" algn="l">
              <a:buNone/>
              <a:defRPr sz="1400" baseline="0">
                <a:solidFill>
                  <a:schemeClr val="bg1">
                    <a:lumMod val="65000"/>
                  </a:schemeClr>
                </a:solidFill>
                <a:latin typeface="Arial" panose="020B0604020202020204" pitchFamily="34" charset="0"/>
                <a:cs typeface="Arial" panose="020B0604020202020204" pitchFamily="34" charset="0"/>
              </a:defRPr>
            </a:lvl1pPr>
          </a:lstStyle>
          <a:p>
            <a:pPr lvl="0"/>
            <a:r>
              <a:rPr lang="en-US"/>
              <a:t>Click to edit Master title Style</a:t>
            </a:r>
          </a:p>
        </p:txBody>
      </p:sp>
      <p:sp>
        <p:nvSpPr>
          <p:cNvPr id="21" name="AutoShape 7"/>
          <p:cNvSpPr>
            <a:spLocks noChangeAspect="1" noChangeArrowheads="1" noTextEdit="1"/>
          </p:cNvSpPr>
          <p:nvPr userDrawn="1"/>
        </p:nvSpPr>
        <p:spPr bwMode="auto">
          <a:xfrm>
            <a:off x="6824663" y="3003550"/>
            <a:ext cx="7772400"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5" name="Date Placeholder 4">
            <a:extLst>
              <a:ext uri="{FF2B5EF4-FFF2-40B4-BE49-F238E27FC236}">
                <a16:creationId xmlns:a16="http://schemas.microsoft.com/office/drawing/2014/main" id="{8F80B995-C7A1-564C-BF39-39C5D60B223F}"/>
              </a:ext>
            </a:extLst>
          </p:cNvPr>
          <p:cNvSpPr>
            <a:spLocks noGrp="1"/>
          </p:cNvSpPr>
          <p:nvPr>
            <p:ph type="dt" sz="half" idx="10"/>
          </p:nvPr>
        </p:nvSpPr>
        <p:spPr>
          <a:xfrm>
            <a:off x="838200" y="6356350"/>
            <a:ext cx="2743200" cy="365125"/>
          </a:xfrm>
        </p:spPr>
        <p:txBody>
          <a:bodyPr/>
          <a:lstStyle/>
          <a:p>
            <a:fld id="{1A2A5FC6-9A71-554E-B40F-371A7E18A2EA}" type="datetime1">
              <a:rPr lang="en-US" smtClean="0"/>
              <a:t>7/3/25</a:t>
            </a:fld>
            <a:endParaRPr lang="en-US"/>
          </a:p>
        </p:txBody>
      </p:sp>
      <p:sp>
        <p:nvSpPr>
          <p:cNvPr id="7" name="Footer Placeholder 5">
            <a:extLst>
              <a:ext uri="{FF2B5EF4-FFF2-40B4-BE49-F238E27FC236}">
                <a16:creationId xmlns:a16="http://schemas.microsoft.com/office/drawing/2014/main" id="{8322AD53-BBBB-6243-A11E-BDF3E14C0CF0}"/>
              </a:ext>
            </a:extLst>
          </p:cNvPr>
          <p:cNvSpPr>
            <a:spLocks noGrp="1"/>
          </p:cNvSpPr>
          <p:nvPr>
            <p:ph type="ftr" sz="quarter" idx="11"/>
          </p:nvPr>
        </p:nvSpPr>
        <p:spPr>
          <a:xfrm>
            <a:off x="1782147" y="6356350"/>
            <a:ext cx="8994710" cy="365125"/>
          </a:xfrm>
        </p:spPr>
        <p:txBody>
          <a:bodyPr/>
          <a:lstStyle/>
          <a:p>
            <a:r>
              <a:rPr lang="en-US"/>
              <a:t>CONFIDENTIAL © 2025 - All Rights Reserved to Empyrean Medical Systems, Inc.</a:t>
            </a:r>
          </a:p>
        </p:txBody>
      </p:sp>
      <p:sp>
        <p:nvSpPr>
          <p:cNvPr id="8" name="Slide Number Placeholder 6">
            <a:extLst>
              <a:ext uri="{FF2B5EF4-FFF2-40B4-BE49-F238E27FC236}">
                <a16:creationId xmlns:a16="http://schemas.microsoft.com/office/drawing/2014/main" id="{06CC66F6-4BC2-7B4D-A3E4-D81AA97FFF5C}"/>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31954541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34F363F8-7161-0443-998B-E62060407E0C}"/>
              </a:ext>
            </a:extLst>
          </p:cNvPr>
          <p:cNvSpPr>
            <a:spLocks noGrp="1"/>
          </p:cNvSpPr>
          <p:nvPr>
            <p:ph type="dt" sz="half" idx="11"/>
          </p:nvPr>
        </p:nvSpPr>
        <p:spPr/>
        <p:txBody>
          <a:bodyPr/>
          <a:lstStyle/>
          <a:p>
            <a:fld id="{C80E0EB7-7D17-E44C-9725-9E8258EBCBF1}" type="datetime1">
              <a:rPr lang="en-US" smtClean="0"/>
              <a:t>7/3/25</a:t>
            </a:fld>
            <a:endParaRPr lang="en-US"/>
          </a:p>
        </p:txBody>
      </p:sp>
      <p:sp>
        <p:nvSpPr>
          <p:cNvPr id="5" name="Footer Placeholder 4">
            <a:extLst>
              <a:ext uri="{FF2B5EF4-FFF2-40B4-BE49-F238E27FC236}">
                <a16:creationId xmlns:a16="http://schemas.microsoft.com/office/drawing/2014/main" id="{28CA53E8-0FB2-3E47-B8B4-E8601557ED90}"/>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0B819465-FD21-C241-B1C5-B58CD7FD7EDE}"/>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208254977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8642" y="685800"/>
            <a:ext cx="11094271" cy="685800"/>
          </a:xfrm>
        </p:spPr>
        <p:txBody>
          <a:bodyPr/>
          <a:lstStyle/>
          <a:p>
            <a:r>
              <a:rPr lang="en-US"/>
              <a:t>Click to edit Master title style</a:t>
            </a:r>
          </a:p>
        </p:txBody>
      </p:sp>
      <p:sp>
        <p:nvSpPr>
          <p:cNvPr id="9" name="Slide Number Placeholder 8"/>
          <p:cNvSpPr>
            <a:spLocks noGrp="1"/>
          </p:cNvSpPr>
          <p:nvPr>
            <p:ph type="sldNum" sz="quarter" idx="10"/>
          </p:nvPr>
        </p:nvSpPr>
        <p:spPr/>
        <p:txBody>
          <a:bodyPr/>
          <a:lstStyle/>
          <a:p>
            <a:fld id="{CC041753-90EA-4E44-9BB8-633978F3CCC4}" type="slidenum">
              <a:rPr lang="en-US" smtClean="0"/>
              <a:pPr/>
              <a:t>‹#›</a:t>
            </a:fld>
            <a:endParaRPr lang="en-US"/>
          </a:p>
        </p:txBody>
      </p:sp>
      <p:sp>
        <p:nvSpPr>
          <p:cNvPr id="10" name="Footer Placeholder 9"/>
          <p:cNvSpPr>
            <a:spLocks noGrp="1"/>
          </p:cNvSpPr>
          <p:nvPr>
            <p:ph type="ftr" sz="quarter" idx="11"/>
          </p:nvPr>
        </p:nvSpPr>
        <p:spPr/>
        <p:txBody>
          <a:bodyPr/>
          <a:lstStyle/>
          <a:p>
            <a:r>
              <a:rPr lang="en-US"/>
              <a:t>CONFIDENTIAL © 2025 - All Rights Reserved to Empyrean Medical Systems, Inc.</a:t>
            </a:r>
          </a:p>
        </p:txBody>
      </p:sp>
      <p:sp>
        <p:nvSpPr>
          <p:cNvPr id="6" name="Content Placeholder 5"/>
          <p:cNvSpPr>
            <a:spLocks noGrp="1"/>
          </p:cNvSpPr>
          <p:nvPr>
            <p:ph sz="quarter" idx="12"/>
          </p:nvPr>
        </p:nvSpPr>
        <p:spPr>
          <a:xfrm>
            <a:off x="548639" y="1737360"/>
            <a:ext cx="5242560" cy="4572000"/>
          </a:xfrm>
        </p:spPr>
        <p:txBody>
          <a:bodyPr rIns="137160">
            <a:noAutofit/>
          </a:bodyPr>
          <a:lstStyle>
            <a:lvl1pPr>
              <a:defRPr sz="1800"/>
            </a:lvl1pPr>
            <a:lvl2pPr>
              <a:defRPr sz="1800"/>
            </a:lvl2pPr>
            <a:lvl3pPr>
              <a:defRPr sz="1600"/>
            </a:lvl3pPr>
            <a:lvl4pPr>
              <a:defRPr sz="14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7"/>
          <p:cNvSpPr>
            <a:spLocks noGrp="1"/>
          </p:cNvSpPr>
          <p:nvPr>
            <p:ph sz="quarter" idx="13"/>
          </p:nvPr>
        </p:nvSpPr>
        <p:spPr>
          <a:xfrm>
            <a:off x="6400351" y="1737360"/>
            <a:ext cx="5242560" cy="4572000"/>
          </a:xfrm>
        </p:spPr>
        <p:txBody>
          <a:bodyPr rIns="137160">
            <a:noAutofit/>
          </a:bodyPr>
          <a:lstStyle>
            <a:lvl1pPr>
              <a:defRPr sz="1800"/>
            </a:lvl1pPr>
            <a:lvl2pPr>
              <a:defRPr sz="1800"/>
            </a:lvl2pPr>
            <a:lvl3pPr>
              <a:defRPr sz="1600"/>
            </a:lvl3pPr>
            <a:lvl4pPr>
              <a:defRPr sz="14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87635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cSld name="Main Slid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116642"/>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C8628C9-79D8-4A44-BBC9-2764FBF916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0B1CE87-BE8E-E340-896A-98323D552A7A}"/>
              </a:ext>
            </a:extLst>
          </p:cNvPr>
          <p:cNvSpPr>
            <a:spLocks noGrp="1"/>
          </p:cNvSpPr>
          <p:nvPr>
            <p:ph type="dt" sz="half" idx="10"/>
          </p:nvPr>
        </p:nvSpPr>
        <p:spPr/>
        <p:txBody>
          <a:bodyPr/>
          <a:lstStyle/>
          <a:p>
            <a:fld id="{B43CE10C-18B6-4149-A21F-04EF36A2A99B}" type="datetime1">
              <a:rPr lang="en-US" smtClean="0"/>
              <a:t>7/3/25</a:t>
            </a:fld>
            <a:endParaRPr lang="en-US"/>
          </a:p>
        </p:txBody>
      </p:sp>
      <p:sp>
        <p:nvSpPr>
          <p:cNvPr id="5" name="Footer Placeholder 4">
            <a:extLst>
              <a:ext uri="{FF2B5EF4-FFF2-40B4-BE49-F238E27FC236}">
                <a16:creationId xmlns:a16="http://schemas.microsoft.com/office/drawing/2014/main" id="{49012B62-2671-1749-890A-50BC0B3D79DB}"/>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75948B9-A2BA-8449-97A7-0688323314FC}"/>
              </a:ext>
            </a:extLst>
          </p:cNvPr>
          <p:cNvSpPr>
            <a:spLocks noGrp="1"/>
          </p:cNvSpPr>
          <p:nvPr>
            <p:ph type="sldNum" sz="quarter" idx="12"/>
          </p:nvPr>
        </p:nvSpPr>
        <p:spPr/>
        <p:txBody>
          <a:bodyPr/>
          <a:lstStyle/>
          <a:p>
            <a:fld id="{37D5D103-1FFE-0D47-A439-811B44519CF1}" type="slidenum">
              <a:rPr lang="en-US" smtClean="0"/>
              <a:t>‹#›</a:t>
            </a:fld>
            <a:endParaRPr lang="en-US"/>
          </a:p>
        </p:txBody>
      </p:sp>
      <p:sp>
        <p:nvSpPr>
          <p:cNvPr id="9" name="Title 8">
            <a:extLst>
              <a:ext uri="{FF2B5EF4-FFF2-40B4-BE49-F238E27FC236}">
                <a16:creationId xmlns:a16="http://schemas.microsoft.com/office/drawing/2014/main" id="{69387D9D-0FF8-924B-952B-6B2987948B2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4345065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601B640A-563A-4D46-AECA-2868E0A7DEBC}"/>
              </a:ext>
            </a:extLst>
          </p:cNvPr>
          <p:cNvSpPr>
            <a:spLocks noGrp="1"/>
          </p:cNvSpPr>
          <p:nvPr>
            <p:ph type="dt" sz="half" idx="11"/>
          </p:nvPr>
        </p:nvSpPr>
        <p:spPr/>
        <p:txBody>
          <a:bodyPr/>
          <a:lstStyle/>
          <a:p>
            <a:fld id="{4E0BD2C9-6585-2246-A921-982F81BC3C38}" type="datetime1">
              <a:rPr lang="en-US" smtClean="0"/>
              <a:t>7/3/25</a:t>
            </a:fld>
            <a:endParaRPr lang="en-US"/>
          </a:p>
        </p:txBody>
      </p:sp>
      <p:sp>
        <p:nvSpPr>
          <p:cNvPr id="5" name="Footer Placeholder 4">
            <a:extLst>
              <a:ext uri="{FF2B5EF4-FFF2-40B4-BE49-F238E27FC236}">
                <a16:creationId xmlns:a16="http://schemas.microsoft.com/office/drawing/2014/main" id="{23F5DA7E-63A9-644D-A6D3-E3890AEF51CE}"/>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EC11734-B468-F040-8800-189A6C99B207}"/>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21447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4DA87-BDA4-4441-9054-7BD5DF9B7C1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E1AADE-F365-2349-BCCC-07CA47E0F2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FBE0DC-A8DA-EF4E-BFB2-9B44DB714B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41BF9A-1923-8D49-8190-F3173CB27527}"/>
              </a:ext>
            </a:extLst>
          </p:cNvPr>
          <p:cNvSpPr>
            <a:spLocks noGrp="1"/>
          </p:cNvSpPr>
          <p:nvPr>
            <p:ph type="dt" sz="half" idx="10"/>
          </p:nvPr>
        </p:nvSpPr>
        <p:spPr/>
        <p:txBody>
          <a:bodyPr/>
          <a:lstStyle/>
          <a:p>
            <a:fld id="{AB44FBE4-5E42-DD47-9D08-374FD1C611ED}" type="datetime1">
              <a:rPr lang="en-US" smtClean="0"/>
              <a:t>7/3/25</a:t>
            </a:fld>
            <a:endParaRPr lang="en-US"/>
          </a:p>
        </p:txBody>
      </p:sp>
      <p:sp>
        <p:nvSpPr>
          <p:cNvPr id="6" name="Footer Placeholder 5">
            <a:extLst>
              <a:ext uri="{FF2B5EF4-FFF2-40B4-BE49-F238E27FC236}">
                <a16:creationId xmlns:a16="http://schemas.microsoft.com/office/drawing/2014/main" id="{DC5D0D32-957E-EC48-9A80-B78423301FBC}"/>
              </a:ext>
            </a:extLst>
          </p:cNvPr>
          <p:cNvSpPr>
            <a:spLocks noGrp="1"/>
          </p:cNvSpPr>
          <p:nvPr>
            <p:ph type="ftr" sz="quarter" idx="11"/>
          </p:nvPr>
        </p:nvSpPr>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DF7BCB48-D3AE-6A4E-8287-58FB634A7D52}"/>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9372198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6" name="Text Placeholder 27"/>
          <p:cNvSpPr>
            <a:spLocks noGrp="1"/>
          </p:cNvSpPr>
          <p:nvPr>
            <p:ph type="body" sz="quarter" idx="25" hasCustomPrompt="1"/>
          </p:nvPr>
        </p:nvSpPr>
        <p:spPr>
          <a:xfrm>
            <a:off x="364067" y="1279962"/>
            <a:ext cx="8652933" cy="381065"/>
          </a:xfrm>
          <a:prstGeom prst="rect">
            <a:avLst/>
          </a:prstGeom>
        </p:spPr>
        <p:txBody>
          <a:bodyPr vert="horz"/>
          <a:lstStyle>
            <a:lvl1pPr marL="0" indent="0" algn="l">
              <a:buNone/>
              <a:defRPr sz="1400" baseline="0">
                <a:solidFill>
                  <a:schemeClr val="bg1">
                    <a:lumMod val="65000"/>
                  </a:schemeClr>
                </a:solidFill>
                <a:latin typeface="Arial" panose="020B0604020202020204" pitchFamily="34" charset="0"/>
                <a:cs typeface="Arial" panose="020B0604020202020204" pitchFamily="34" charset="0"/>
              </a:defRPr>
            </a:lvl1pPr>
          </a:lstStyle>
          <a:p>
            <a:pPr lvl="0"/>
            <a:r>
              <a:rPr lang="en-US"/>
              <a:t>Click to edit Master title Style</a:t>
            </a:r>
          </a:p>
        </p:txBody>
      </p:sp>
      <p:sp>
        <p:nvSpPr>
          <p:cNvPr id="21" name="AutoShape 7"/>
          <p:cNvSpPr>
            <a:spLocks noChangeAspect="1" noChangeArrowheads="1" noTextEdit="1"/>
          </p:cNvSpPr>
          <p:nvPr userDrawn="1"/>
        </p:nvSpPr>
        <p:spPr bwMode="auto">
          <a:xfrm>
            <a:off x="6824663" y="3003550"/>
            <a:ext cx="7772400"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5" name="Date Placeholder 4">
            <a:extLst>
              <a:ext uri="{FF2B5EF4-FFF2-40B4-BE49-F238E27FC236}">
                <a16:creationId xmlns:a16="http://schemas.microsoft.com/office/drawing/2014/main" id="{8F80B995-C7A1-564C-BF39-39C5D60B223F}"/>
              </a:ext>
            </a:extLst>
          </p:cNvPr>
          <p:cNvSpPr>
            <a:spLocks noGrp="1"/>
          </p:cNvSpPr>
          <p:nvPr>
            <p:ph type="dt" sz="half" idx="10"/>
          </p:nvPr>
        </p:nvSpPr>
        <p:spPr>
          <a:xfrm>
            <a:off x="838200" y="6356350"/>
            <a:ext cx="2743200" cy="365125"/>
          </a:xfrm>
        </p:spPr>
        <p:txBody>
          <a:bodyPr/>
          <a:lstStyle/>
          <a:p>
            <a:fld id="{269AFFC6-36B9-524B-9049-DAA6B5B03A37}" type="datetime1">
              <a:rPr lang="en-US" smtClean="0"/>
              <a:t>7/3/25</a:t>
            </a:fld>
            <a:endParaRPr lang="en-US"/>
          </a:p>
        </p:txBody>
      </p:sp>
      <p:sp>
        <p:nvSpPr>
          <p:cNvPr id="7" name="Footer Placeholder 5">
            <a:extLst>
              <a:ext uri="{FF2B5EF4-FFF2-40B4-BE49-F238E27FC236}">
                <a16:creationId xmlns:a16="http://schemas.microsoft.com/office/drawing/2014/main" id="{8322AD53-BBBB-6243-A11E-BDF3E14C0CF0}"/>
              </a:ext>
            </a:extLst>
          </p:cNvPr>
          <p:cNvSpPr>
            <a:spLocks noGrp="1"/>
          </p:cNvSpPr>
          <p:nvPr>
            <p:ph type="ftr" sz="quarter" idx="11"/>
          </p:nvPr>
        </p:nvSpPr>
        <p:spPr>
          <a:xfrm>
            <a:off x="1782147" y="6356350"/>
            <a:ext cx="8994710" cy="365125"/>
          </a:xfrm>
        </p:spPr>
        <p:txBody>
          <a:bodyPr/>
          <a:lstStyle/>
          <a:p>
            <a:r>
              <a:rPr lang="en-US"/>
              <a:t>CONFIDENTIAL © 2025 - All Rights Reserved to Empyrean Medical Systems, Inc.</a:t>
            </a:r>
          </a:p>
        </p:txBody>
      </p:sp>
      <p:sp>
        <p:nvSpPr>
          <p:cNvPr id="8" name="Slide Number Placeholder 6">
            <a:extLst>
              <a:ext uri="{FF2B5EF4-FFF2-40B4-BE49-F238E27FC236}">
                <a16:creationId xmlns:a16="http://schemas.microsoft.com/office/drawing/2014/main" id="{06CC66F6-4BC2-7B4D-A3E4-D81AA97FFF5C}"/>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70774960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2152A45C-A593-EF4F-B7E1-F55C1F7AFABF}"/>
              </a:ext>
            </a:extLst>
          </p:cNvPr>
          <p:cNvSpPr>
            <a:spLocks noGrp="1"/>
          </p:cNvSpPr>
          <p:nvPr>
            <p:ph type="dt" sz="half" idx="10"/>
          </p:nvPr>
        </p:nvSpPr>
        <p:spPr>
          <a:xfrm>
            <a:off x="838200" y="6356350"/>
            <a:ext cx="2743200" cy="365125"/>
          </a:xfrm>
        </p:spPr>
        <p:txBody>
          <a:bodyPr/>
          <a:lstStyle/>
          <a:p>
            <a:fld id="{61D84309-5376-A64C-8E11-11D38930186A}" type="datetime1">
              <a:rPr lang="en-US" smtClean="0"/>
              <a:t>7/3/25</a:t>
            </a:fld>
            <a:endParaRPr lang="en-US"/>
          </a:p>
        </p:txBody>
      </p:sp>
      <p:sp>
        <p:nvSpPr>
          <p:cNvPr id="3" name="Footer Placeholder 5">
            <a:extLst>
              <a:ext uri="{FF2B5EF4-FFF2-40B4-BE49-F238E27FC236}">
                <a16:creationId xmlns:a16="http://schemas.microsoft.com/office/drawing/2014/main" id="{1E7BE8A1-AC73-1A47-8411-46B333DD50CC}"/>
              </a:ext>
            </a:extLst>
          </p:cNvPr>
          <p:cNvSpPr>
            <a:spLocks noGrp="1"/>
          </p:cNvSpPr>
          <p:nvPr>
            <p:ph type="ftr" sz="quarter" idx="11"/>
          </p:nvPr>
        </p:nvSpPr>
        <p:spPr>
          <a:xfrm>
            <a:off x="1931437" y="6356350"/>
            <a:ext cx="8761445" cy="365125"/>
          </a:xfrm>
        </p:spPr>
        <p:txBody>
          <a:bodyPr/>
          <a:lstStyle/>
          <a:p>
            <a:r>
              <a:rPr lang="en-US"/>
              <a:t>CONFIDENTIAL © 2025 - All Rights Reserved to Empyrean Medical Systems, Inc.</a:t>
            </a:r>
          </a:p>
        </p:txBody>
      </p:sp>
      <p:sp>
        <p:nvSpPr>
          <p:cNvPr id="4" name="Slide Number Placeholder 6">
            <a:extLst>
              <a:ext uri="{FF2B5EF4-FFF2-40B4-BE49-F238E27FC236}">
                <a16:creationId xmlns:a16="http://schemas.microsoft.com/office/drawing/2014/main" id="{82C854B0-F217-FD45-8C95-45122002831E}"/>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26195731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2152A45C-A593-EF4F-B7E1-F55C1F7AFABF}"/>
              </a:ext>
            </a:extLst>
          </p:cNvPr>
          <p:cNvSpPr>
            <a:spLocks noGrp="1"/>
          </p:cNvSpPr>
          <p:nvPr>
            <p:ph type="dt" sz="half" idx="10"/>
          </p:nvPr>
        </p:nvSpPr>
        <p:spPr>
          <a:xfrm>
            <a:off x="838200" y="6356350"/>
            <a:ext cx="2743200" cy="365125"/>
          </a:xfrm>
        </p:spPr>
        <p:txBody>
          <a:bodyPr/>
          <a:lstStyle/>
          <a:p>
            <a:fld id="{D4AF75E9-4F8B-8940-9E81-27F926A5AB0D}" type="datetime1">
              <a:rPr lang="en-US" smtClean="0"/>
              <a:t>7/3/25</a:t>
            </a:fld>
            <a:endParaRPr lang="en-US"/>
          </a:p>
        </p:txBody>
      </p:sp>
      <p:sp>
        <p:nvSpPr>
          <p:cNvPr id="3" name="Footer Placeholder 5">
            <a:extLst>
              <a:ext uri="{FF2B5EF4-FFF2-40B4-BE49-F238E27FC236}">
                <a16:creationId xmlns:a16="http://schemas.microsoft.com/office/drawing/2014/main" id="{1E7BE8A1-AC73-1A47-8411-46B333DD50CC}"/>
              </a:ext>
            </a:extLst>
          </p:cNvPr>
          <p:cNvSpPr>
            <a:spLocks noGrp="1"/>
          </p:cNvSpPr>
          <p:nvPr>
            <p:ph type="ftr" sz="quarter" idx="11"/>
          </p:nvPr>
        </p:nvSpPr>
        <p:spPr>
          <a:xfrm>
            <a:off x="1931437" y="6356350"/>
            <a:ext cx="8761445" cy="365125"/>
          </a:xfrm>
        </p:spPr>
        <p:txBody>
          <a:bodyPr/>
          <a:lstStyle/>
          <a:p>
            <a:r>
              <a:rPr lang="en-US"/>
              <a:t>CONFIDENTIAL © 2025 - All Rights Reserved to Empyrean Medical Systems, Inc.</a:t>
            </a:r>
          </a:p>
        </p:txBody>
      </p:sp>
      <p:sp>
        <p:nvSpPr>
          <p:cNvPr id="4" name="Slide Number Placeholder 6">
            <a:extLst>
              <a:ext uri="{FF2B5EF4-FFF2-40B4-BE49-F238E27FC236}">
                <a16:creationId xmlns:a16="http://schemas.microsoft.com/office/drawing/2014/main" id="{82C854B0-F217-FD45-8C95-45122002831E}"/>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84168460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6" name="Text Placeholder 27"/>
          <p:cNvSpPr>
            <a:spLocks noGrp="1"/>
          </p:cNvSpPr>
          <p:nvPr>
            <p:ph type="body" sz="quarter" idx="25" hasCustomPrompt="1"/>
          </p:nvPr>
        </p:nvSpPr>
        <p:spPr>
          <a:xfrm>
            <a:off x="364067" y="1279962"/>
            <a:ext cx="8652933" cy="381065"/>
          </a:xfrm>
          <a:prstGeom prst="rect">
            <a:avLst/>
          </a:prstGeom>
        </p:spPr>
        <p:txBody>
          <a:bodyPr vert="horz"/>
          <a:lstStyle>
            <a:lvl1pPr marL="0" indent="0" algn="l">
              <a:buNone/>
              <a:defRPr sz="1400" baseline="0">
                <a:solidFill>
                  <a:schemeClr val="bg1">
                    <a:lumMod val="65000"/>
                  </a:schemeClr>
                </a:solidFill>
                <a:latin typeface="Arial" panose="020B0604020202020204" pitchFamily="34" charset="0"/>
                <a:cs typeface="Arial" panose="020B0604020202020204" pitchFamily="34" charset="0"/>
              </a:defRPr>
            </a:lvl1pPr>
          </a:lstStyle>
          <a:p>
            <a:pPr lvl="0"/>
            <a:r>
              <a:rPr lang="en-US"/>
              <a:t>Click to edit Master title Style</a:t>
            </a:r>
          </a:p>
        </p:txBody>
      </p:sp>
      <p:sp>
        <p:nvSpPr>
          <p:cNvPr id="21" name="AutoShape 7"/>
          <p:cNvSpPr>
            <a:spLocks noChangeAspect="1" noChangeArrowheads="1" noTextEdit="1"/>
          </p:cNvSpPr>
          <p:nvPr userDrawn="1"/>
        </p:nvSpPr>
        <p:spPr bwMode="auto">
          <a:xfrm>
            <a:off x="6824663" y="3003550"/>
            <a:ext cx="7772400"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5" name="Date Placeholder 4">
            <a:extLst>
              <a:ext uri="{FF2B5EF4-FFF2-40B4-BE49-F238E27FC236}">
                <a16:creationId xmlns:a16="http://schemas.microsoft.com/office/drawing/2014/main" id="{8F80B995-C7A1-564C-BF39-39C5D60B223F}"/>
              </a:ext>
            </a:extLst>
          </p:cNvPr>
          <p:cNvSpPr>
            <a:spLocks noGrp="1"/>
          </p:cNvSpPr>
          <p:nvPr>
            <p:ph type="dt" sz="half" idx="10"/>
          </p:nvPr>
        </p:nvSpPr>
        <p:spPr>
          <a:xfrm>
            <a:off x="838200" y="6356350"/>
            <a:ext cx="2743200" cy="365125"/>
          </a:xfrm>
        </p:spPr>
        <p:txBody>
          <a:bodyPr/>
          <a:lstStyle/>
          <a:p>
            <a:fld id="{EF990A2C-F39B-C440-8AEF-F405BE114EDD}" type="datetime1">
              <a:rPr lang="en-US" smtClean="0"/>
              <a:t>7/3/25</a:t>
            </a:fld>
            <a:endParaRPr lang="en-US"/>
          </a:p>
        </p:txBody>
      </p:sp>
      <p:sp>
        <p:nvSpPr>
          <p:cNvPr id="7" name="Footer Placeholder 5">
            <a:extLst>
              <a:ext uri="{FF2B5EF4-FFF2-40B4-BE49-F238E27FC236}">
                <a16:creationId xmlns:a16="http://schemas.microsoft.com/office/drawing/2014/main" id="{8322AD53-BBBB-6243-A11E-BDF3E14C0CF0}"/>
              </a:ext>
            </a:extLst>
          </p:cNvPr>
          <p:cNvSpPr>
            <a:spLocks noGrp="1"/>
          </p:cNvSpPr>
          <p:nvPr>
            <p:ph type="ftr" sz="quarter" idx="11"/>
          </p:nvPr>
        </p:nvSpPr>
        <p:spPr>
          <a:xfrm>
            <a:off x="1782147" y="6356350"/>
            <a:ext cx="8994710" cy="365125"/>
          </a:xfrm>
        </p:spPr>
        <p:txBody>
          <a:bodyPr/>
          <a:lstStyle/>
          <a:p>
            <a:r>
              <a:rPr lang="en-US"/>
              <a:t>CONFIDENTIAL © 2025 - All Rights Reserved to Empyrean Medical Systems, Inc.</a:t>
            </a:r>
          </a:p>
        </p:txBody>
      </p:sp>
      <p:sp>
        <p:nvSpPr>
          <p:cNvPr id="8" name="Slide Number Placeholder 6">
            <a:extLst>
              <a:ext uri="{FF2B5EF4-FFF2-40B4-BE49-F238E27FC236}">
                <a16:creationId xmlns:a16="http://schemas.microsoft.com/office/drawing/2014/main" id="{06CC66F6-4BC2-7B4D-A3E4-D81AA97FFF5C}"/>
              </a:ext>
            </a:extLst>
          </p:cNvPr>
          <p:cNvSpPr>
            <a:spLocks noGrp="1"/>
          </p:cNvSpPr>
          <p:nvPr>
            <p:ph type="sldNum" sz="quarter" idx="12"/>
          </p:nvPr>
        </p:nvSpPr>
        <p:spPr>
          <a:xfrm>
            <a:off x="8610600" y="6356350"/>
            <a:ext cx="2743200" cy="365125"/>
          </a:xfrm>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80861873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34F363F8-7161-0443-998B-E62060407E0C}"/>
              </a:ext>
            </a:extLst>
          </p:cNvPr>
          <p:cNvSpPr>
            <a:spLocks noGrp="1"/>
          </p:cNvSpPr>
          <p:nvPr>
            <p:ph type="dt" sz="half" idx="11"/>
          </p:nvPr>
        </p:nvSpPr>
        <p:spPr/>
        <p:txBody>
          <a:bodyPr/>
          <a:lstStyle/>
          <a:p>
            <a:fld id="{AEDDC890-C3E6-034C-9CD1-A618C83EBDCD}" type="datetime1">
              <a:rPr lang="en-US" smtClean="0"/>
              <a:t>7/3/25</a:t>
            </a:fld>
            <a:endParaRPr lang="en-US"/>
          </a:p>
        </p:txBody>
      </p:sp>
      <p:sp>
        <p:nvSpPr>
          <p:cNvPr id="5" name="Footer Placeholder 4">
            <a:extLst>
              <a:ext uri="{FF2B5EF4-FFF2-40B4-BE49-F238E27FC236}">
                <a16:creationId xmlns:a16="http://schemas.microsoft.com/office/drawing/2014/main" id="{28CA53E8-0FB2-3E47-B8B4-E8601557ED90}"/>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0B819465-FD21-C241-B1C5-B58CD7FD7EDE}"/>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138083206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8642" y="685800"/>
            <a:ext cx="11094271" cy="685800"/>
          </a:xfrm>
        </p:spPr>
        <p:txBody>
          <a:bodyPr/>
          <a:lstStyle/>
          <a:p>
            <a:r>
              <a:rPr lang="en-US"/>
              <a:t>Click to edit Master title style</a:t>
            </a:r>
          </a:p>
        </p:txBody>
      </p:sp>
      <p:sp>
        <p:nvSpPr>
          <p:cNvPr id="9" name="Slide Number Placeholder 8"/>
          <p:cNvSpPr>
            <a:spLocks noGrp="1"/>
          </p:cNvSpPr>
          <p:nvPr>
            <p:ph type="sldNum" sz="quarter" idx="10"/>
          </p:nvPr>
        </p:nvSpPr>
        <p:spPr/>
        <p:txBody>
          <a:bodyPr/>
          <a:lstStyle/>
          <a:p>
            <a:fld id="{CC041753-90EA-4E44-9BB8-633978F3CCC4}" type="slidenum">
              <a:rPr lang="en-US" smtClean="0"/>
              <a:pPr/>
              <a:t>‹#›</a:t>
            </a:fld>
            <a:endParaRPr lang="en-US"/>
          </a:p>
        </p:txBody>
      </p:sp>
      <p:sp>
        <p:nvSpPr>
          <p:cNvPr id="10" name="Footer Placeholder 9"/>
          <p:cNvSpPr>
            <a:spLocks noGrp="1"/>
          </p:cNvSpPr>
          <p:nvPr>
            <p:ph type="ftr" sz="quarter" idx="11"/>
          </p:nvPr>
        </p:nvSpPr>
        <p:spPr/>
        <p:txBody>
          <a:bodyPr/>
          <a:lstStyle/>
          <a:p>
            <a:r>
              <a:rPr lang="en-US"/>
              <a:t>CONFIDENTIAL © 2025 - All Rights Reserved to Empyrean Medical Systems, Inc.</a:t>
            </a:r>
          </a:p>
        </p:txBody>
      </p:sp>
      <p:sp>
        <p:nvSpPr>
          <p:cNvPr id="6" name="Content Placeholder 5"/>
          <p:cNvSpPr>
            <a:spLocks noGrp="1"/>
          </p:cNvSpPr>
          <p:nvPr>
            <p:ph sz="quarter" idx="12"/>
          </p:nvPr>
        </p:nvSpPr>
        <p:spPr>
          <a:xfrm>
            <a:off x="548639" y="1737360"/>
            <a:ext cx="5242560" cy="4572000"/>
          </a:xfrm>
        </p:spPr>
        <p:txBody>
          <a:bodyPr rIns="137160">
            <a:noAutofit/>
          </a:bodyPr>
          <a:lstStyle>
            <a:lvl1pPr>
              <a:defRPr sz="1800"/>
            </a:lvl1pPr>
            <a:lvl2pPr>
              <a:defRPr sz="1800"/>
            </a:lvl2pPr>
            <a:lvl3pPr>
              <a:defRPr sz="1600"/>
            </a:lvl3pPr>
            <a:lvl4pPr>
              <a:defRPr sz="14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7"/>
          <p:cNvSpPr>
            <a:spLocks noGrp="1"/>
          </p:cNvSpPr>
          <p:nvPr>
            <p:ph sz="quarter" idx="13"/>
          </p:nvPr>
        </p:nvSpPr>
        <p:spPr>
          <a:xfrm>
            <a:off x="6400351" y="1737360"/>
            <a:ext cx="5242560" cy="4572000"/>
          </a:xfrm>
        </p:spPr>
        <p:txBody>
          <a:bodyPr rIns="137160">
            <a:noAutofit/>
          </a:bodyPr>
          <a:lstStyle>
            <a:lvl1pPr>
              <a:defRPr sz="1800"/>
            </a:lvl1pPr>
            <a:lvl2pPr>
              <a:defRPr sz="1800"/>
            </a:lvl2pPr>
            <a:lvl3pPr>
              <a:defRPr sz="1600"/>
            </a:lvl3pPr>
            <a:lvl4pPr>
              <a:defRPr sz="14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6820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601B640A-563A-4D46-AECA-2868E0A7DEBC}"/>
              </a:ext>
            </a:extLst>
          </p:cNvPr>
          <p:cNvSpPr>
            <a:spLocks noGrp="1"/>
          </p:cNvSpPr>
          <p:nvPr>
            <p:ph type="dt" sz="half" idx="11"/>
          </p:nvPr>
        </p:nvSpPr>
        <p:spPr/>
        <p:txBody>
          <a:bodyPr/>
          <a:lstStyle/>
          <a:p>
            <a:fld id="{658A7901-C210-0B40-B348-17F708A3B0A2}" type="datetime1">
              <a:rPr lang="en-US" smtClean="0"/>
              <a:t>7/3/25</a:t>
            </a:fld>
            <a:endParaRPr lang="en-US"/>
          </a:p>
        </p:txBody>
      </p:sp>
      <p:sp>
        <p:nvSpPr>
          <p:cNvPr id="5" name="Footer Placeholder 4">
            <a:extLst>
              <a:ext uri="{FF2B5EF4-FFF2-40B4-BE49-F238E27FC236}">
                <a16:creationId xmlns:a16="http://schemas.microsoft.com/office/drawing/2014/main" id="{23F5DA7E-63A9-644D-A6D3-E3890AEF51CE}"/>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EC11734-B468-F040-8800-189A6C99B207}"/>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84559417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569775"/>
          </a:xfrm>
          <a:prstGeom prst="rect">
            <a:avLst/>
          </a:prstGeom>
        </p:spPr>
        <p:txBody>
          <a:bodyPr vert="horz"/>
          <a:lstStyle>
            <a:lvl1pPr algn="l">
              <a:defRPr sz="3200" b="1">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36FC8D6C-0307-4CC5-B98E-BE51E57CDBFE}"/>
              </a:ext>
            </a:extLst>
          </p:cNvPr>
          <p:cNvSpPr>
            <a:spLocks noGrp="1"/>
          </p:cNvSpPr>
          <p:nvPr>
            <p:ph type="pic" sz="quarter" idx="10"/>
          </p:nvPr>
        </p:nvSpPr>
        <p:spPr>
          <a:xfrm>
            <a:off x="481013" y="1489075"/>
            <a:ext cx="2870200" cy="2439988"/>
          </a:xfrm>
          <a:prstGeom prst="rect">
            <a:avLst/>
          </a:prstGeom>
        </p:spPr>
        <p:txBody>
          <a:bodyPr anchor="ctr"/>
          <a:lstStyle>
            <a:lvl1pPr marL="0" indent="0" algn="ctr">
              <a:buNone/>
              <a:defRPr sz="1600"/>
            </a:lvl1pPr>
          </a:lstStyle>
          <a:p>
            <a:endParaRPr lang="en-US"/>
          </a:p>
        </p:txBody>
      </p:sp>
      <p:sp>
        <p:nvSpPr>
          <p:cNvPr id="2" name="Date Placeholder 1">
            <a:extLst>
              <a:ext uri="{FF2B5EF4-FFF2-40B4-BE49-F238E27FC236}">
                <a16:creationId xmlns:a16="http://schemas.microsoft.com/office/drawing/2014/main" id="{601B640A-563A-4D46-AECA-2868E0A7DEBC}"/>
              </a:ext>
            </a:extLst>
          </p:cNvPr>
          <p:cNvSpPr>
            <a:spLocks noGrp="1"/>
          </p:cNvSpPr>
          <p:nvPr>
            <p:ph type="dt" sz="half" idx="11"/>
          </p:nvPr>
        </p:nvSpPr>
        <p:spPr/>
        <p:txBody>
          <a:bodyPr/>
          <a:lstStyle/>
          <a:p>
            <a:fld id="{FBD8F40B-8061-D947-9668-F19AEB8393CE}" type="datetime1">
              <a:rPr lang="en-US" smtClean="0"/>
              <a:t>7/3/25</a:t>
            </a:fld>
            <a:endParaRPr lang="en-US"/>
          </a:p>
        </p:txBody>
      </p:sp>
      <p:sp>
        <p:nvSpPr>
          <p:cNvPr id="5" name="Footer Placeholder 4">
            <a:extLst>
              <a:ext uri="{FF2B5EF4-FFF2-40B4-BE49-F238E27FC236}">
                <a16:creationId xmlns:a16="http://schemas.microsoft.com/office/drawing/2014/main" id="{23F5DA7E-63A9-644D-A6D3-E3890AEF51CE}"/>
              </a:ext>
            </a:extLst>
          </p:cNvPr>
          <p:cNvSpPr>
            <a:spLocks noGrp="1"/>
          </p:cNvSpPr>
          <p:nvPr>
            <p:ph type="ftr" sz="quarter" idx="12"/>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FEC11734-B468-F040-8800-189A6C99B207}"/>
              </a:ext>
            </a:extLst>
          </p:cNvPr>
          <p:cNvSpPr>
            <a:spLocks noGrp="1"/>
          </p:cNvSpPr>
          <p:nvPr>
            <p:ph type="sldNum" sz="quarter" idx="13"/>
          </p:nvPr>
        </p:nvSpPr>
        <p:spPr/>
        <p:txBody>
          <a:bodyPr/>
          <a:lstStyle/>
          <a:p>
            <a:fld id="{37D5D103-1FFE-0D47-A439-811B44519CF1}" type="slidenum">
              <a:rPr lang="en-US" smtClean="0"/>
              <a:pPr/>
              <a:t>‹#›</a:t>
            </a:fld>
            <a:endParaRPr lang="en-US"/>
          </a:p>
        </p:txBody>
      </p:sp>
    </p:spTree>
    <p:extLst>
      <p:ext uri="{BB962C8B-B14F-4D97-AF65-F5344CB8AC3E}">
        <p14:creationId xmlns:p14="http://schemas.microsoft.com/office/powerpoint/2010/main" val="1180689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126DA-A84F-C149-B944-AC66E540F9D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6737EC5-1D44-AE4B-AF66-6C446E57A5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DF0D57-FFB1-0946-B3FA-033972754E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D61DB2-0F5D-B446-871E-E935BAD912B0}"/>
              </a:ext>
            </a:extLst>
          </p:cNvPr>
          <p:cNvSpPr>
            <a:spLocks noGrp="1"/>
          </p:cNvSpPr>
          <p:nvPr>
            <p:ph type="dt" sz="half" idx="10"/>
          </p:nvPr>
        </p:nvSpPr>
        <p:spPr/>
        <p:txBody>
          <a:bodyPr/>
          <a:lstStyle/>
          <a:p>
            <a:fld id="{B664D52B-8089-A341-8384-B1A63BB4DF69}" type="datetime1">
              <a:rPr lang="en-US" smtClean="0"/>
              <a:t>7/3/25</a:t>
            </a:fld>
            <a:endParaRPr lang="en-US"/>
          </a:p>
        </p:txBody>
      </p:sp>
      <p:sp>
        <p:nvSpPr>
          <p:cNvPr id="6" name="Footer Placeholder 5">
            <a:extLst>
              <a:ext uri="{FF2B5EF4-FFF2-40B4-BE49-F238E27FC236}">
                <a16:creationId xmlns:a16="http://schemas.microsoft.com/office/drawing/2014/main" id="{D215093A-85F5-A14E-899D-20AA05C8DC2A}"/>
              </a:ext>
            </a:extLst>
          </p:cNvPr>
          <p:cNvSpPr>
            <a:spLocks noGrp="1"/>
          </p:cNvSpPr>
          <p:nvPr>
            <p:ph type="ftr" sz="quarter" idx="11"/>
          </p:nvPr>
        </p:nvSpPr>
        <p:spPr/>
        <p:txBody>
          <a:bodyPr/>
          <a:lstStyle/>
          <a:p>
            <a:r>
              <a:rPr lang="en-US"/>
              <a:t>CONFIDENTIAL © 2025 - All Rights Reserved to Empyrean Medical Systems, Inc.</a:t>
            </a:r>
          </a:p>
        </p:txBody>
      </p:sp>
      <p:sp>
        <p:nvSpPr>
          <p:cNvPr id="7" name="Slide Number Placeholder 6">
            <a:extLst>
              <a:ext uri="{FF2B5EF4-FFF2-40B4-BE49-F238E27FC236}">
                <a16:creationId xmlns:a16="http://schemas.microsoft.com/office/drawing/2014/main" id="{34C737E0-98E4-2246-9706-618E5D33D74D}"/>
              </a:ext>
            </a:extLst>
          </p:cNvPr>
          <p:cNvSpPr>
            <a:spLocks noGrp="1"/>
          </p:cNvSpPr>
          <p:nvPr>
            <p:ph type="sldNum" sz="quarter" idx="12"/>
          </p:nvPr>
        </p:nvSpPr>
        <p:spPr/>
        <p:txBody>
          <a:bodyPr/>
          <a:lstStyle/>
          <a:p>
            <a:fld id="{37D5D103-1FFE-0D47-A439-811B44519CF1}" type="slidenum">
              <a:rPr lang="en-US" smtClean="0"/>
              <a:t>‹#›</a:t>
            </a:fld>
            <a:endParaRPr lang="en-US"/>
          </a:p>
        </p:txBody>
      </p:sp>
    </p:spTree>
    <p:extLst>
      <p:ext uri="{BB962C8B-B14F-4D97-AF65-F5344CB8AC3E}">
        <p14:creationId xmlns:p14="http://schemas.microsoft.com/office/powerpoint/2010/main" val="274887739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emf"/><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2.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32" Type="http://schemas.openxmlformats.org/officeDocument/2006/relationships/image" Target="../media/image1.emf"/><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theme" Target="../theme/theme3.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95413C7-23EF-784D-AE46-9D9B24375E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6B0BF0-1E72-8045-92A6-9BA1EB7C4D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entury Gothic" panose="020B0502020202020204" pitchFamily="34" charset="0"/>
              </a:defRPr>
            </a:lvl1pPr>
          </a:lstStyle>
          <a:p>
            <a:fld id="{EDBAF4EB-1818-2E48-8E4F-98BF22479707}" type="datetime1">
              <a:rPr lang="en-US" smtClean="0"/>
              <a:t>7/3/25</a:t>
            </a:fld>
            <a:endParaRPr lang="en-US"/>
          </a:p>
        </p:txBody>
      </p:sp>
      <p:sp>
        <p:nvSpPr>
          <p:cNvPr id="5" name="Footer Placeholder 4">
            <a:extLst>
              <a:ext uri="{FF2B5EF4-FFF2-40B4-BE49-F238E27FC236}">
                <a16:creationId xmlns:a16="http://schemas.microsoft.com/office/drawing/2014/main" id="{E6F3971D-0008-FD49-B337-2D5334628F00}"/>
              </a:ext>
            </a:extLst>
          </p:cNvPr>
          <p:cNvSpPr>
            <a:spLocks noGrp="1"/>
          </p:cNvSpPr>
          <p:nvPr>
            <p:ph type="ftr" sz="quarter" idx="3"/>
          </p:nvPr>
        </p:nvSpPr>
        <p:spPr>
          <a:xfrm>
            <a:off x="2024743" y="6356350"/>
            <a:ext cx="8621486" cy="365125"/>
          </a:xfrm>
          <a:prstGeom prst="rect">
            <a:avLst/>
          </a:prstGeom>
        </p:spPr>
        <p:txBody>
          <a:bodyPr vert="horz" lIns="91440" tIns="45720" rIns="91440" bIns="45720" rtlCol="0" anchor="ctr"/>
          <a:lstStyle>
            <a:lvl1pPr algn="ctr">
              <a:defRPr sz="1200">
                <a:solidFill>
                  <a:schemeClr val="tx1">
                    <a:tint val="75000"/>
                  </a:schemeClr>
                </a:solidFill>
                <a:latin typeface="Century Gothic" panose="020B0502020202020204" pitchFamily="34" charset="0"/>
              </a:defRPr>
            </a:lvl1p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31C30CF-9DD0-7949-81F3-E6DFC2940A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entury Gothic" panose="020B0502020202020204" pitchFamily="34" charset="0"/>
              </a:defRPr>
            </a:lvl1pPr>
          </a:lstStyle>
          <a:p>
            <a:fld id="{37D5D103-1FFE-0D47-A439-811B44519CF1}" type="slidenum">
              <a:rPr lang="en-US" smtClean="0"/>
              <a:pPr/>
              <a:t>‹#›</a:t>
            </a:fld>
            <a:endParaRPr lang="en-US"/>
          </a:p>
        </p:txBody>
      </p:sp>
      <p:sp>
        <p:nvSpPr>
          <p:cNvPr id="7" name="Rectangle 2">
            <a:extLst>
              <a:ext uri="{FF2B5EF4-FFF2-40B4-BE49-F238E27FC236}">
                <a16:creationId xmlns:a16="http://schemas.microsoft.com/office/drawing/2014/main" id="{5BAFB1CE-FBBD-1047-88E2-FAAAD3D3AD63}"/>
              </a:ext>
            </a:extLst>
          </p:cNvPr>
          <p:cNvSpPr>
            <a:spLocks noChangeArrowheads="1"/>
          </p:cNvSpPr>
          <p:nvPr userDrawn="1"/>
        </p:nvSpPr>
        <p:spPr bwMode="auto">
          <a:xfrm>
            <a:off x="9705314"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a16="http://schemas.microsoft.com/office/drawing/2014/main" id="{E64CFAF1-9B9B-A445-AF5F-9FDC04D7BB57}"/>
              </a:ext>
            </a:extLst>
          </p:cNvPr>
          <p:cNvPicPr>
            <a:picLocks noChangeAspect="1"/>
          </p:cNvPicPr>
          <p:nvPr userDrawn="1"/>
        </p:nvPicPr>
        <p:blipFill>
          <a:blip r:embed="rId48"/>
          <a:stretch>
            <a:fillRect/>
          </a:stretch>
        </p:blipFill>
        <p:spPr>
          <a:xfrm>
            <a:off x="10304540" y="134938"/>
            <a:ext cx="1924019" cy="1089927"/>
          </a:xfrm>
          <a:prstGeom prst="rect">
            <a:avLst/>
          </a:prstGeom>
        </p:spPr>
      </p:pic>
      <p:sp>
        <p:nvSpPr>
          <p:cNvPr id="9" name="Title Placeholder 8">
            <a:extLst>
              <a:ext uri="{FF2B5EF4-FFF2-40B4-BE49-F238E27FC236}">
                <a16:creationId xmlns:a16="http://schemas.microsoft.com/office/drawing/2014/main" id="{0B7C168E-5053-E947-9982-62719B869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3618332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1" r:id="rId12"/>
    <p:sldLayoutId id="2147483688" r:id="rId13"/>
    <p:sldLayoutId id="2147483689" r:id="rId14"/>
    <p:sldLayoutId id="2147483747" r:id="rId15"/>
    <p:sldLayoutId id="2147483758" r:id="rId16"/>
    <p:sldLayoutId id="2147483759" r:id="rId17"/>
    <p:sldLayoutId id="2147483760" r:id="rId18"/>
    <p:sldLayoutId id="2147483761" r:id="rId19"/>
    <p:sldLayoutId id="2147483762" r:id="rId20"/>
    <p:sldLayoutId id="2147483763" r:id="rId21"/>
    <p:sldLayoutId id="2147483764" r:id="rId22"/>
    <p:sldLayoutId id="2147483732" r:id="rId23"/>
    <p:sldLayoutId id="2147483745" r:id="rId24"/>
    <p:sldLayoutId id="2147483781" r:id="rId25"/>
    <p:sldLayoutId id="2147483782" r:id="rId26"/>
    <p:sldLayoutId id="2147483783" r:id="rId27"/>
    <p:sldLayoutId id="2147483784" r:id="rId28"/>
    <p:sldLayoutId id="2147483785" r:id="rId29"/>
    <p:sldLayoutId id="2147483786" r:id="rId30"/>
    <p:sldLayoutId id="2147483788" r:id="rId31"/>
    <p:sldLayoutId id="2147483794" r:id="rId32"/>
    <p:sldLayoutId id="2147483795" r:id="rId33"/>
    <p:sldLayoutId id="2147483796" r:id="rId34"/>
    <p:sldLayoutId id="2147483797" r:id="rId35"/>
    <p:sldLayoutId id="2147483798" r:id="rId36"/>
    <p:sldLayoutId id="2147483799" r:id="rId37"/>
    <p:sldLayoutId id="2147483800" r:id="rId38"/>
    <p:sldLayoutId id="2147483801" r:id="rId39"/>
    <p:sldLayoutId id="2147483802" r:id="rId40"/>
    <p:sldLayoutId id="2147483803" r:id="rId41"/>
    <p:sldLayoutId id="2147483805" r:id="rId42"/>
    <p:sldLayoutId id="2147483806" r:id="rId43"/>
    <p:sldLayoutId id="2147483807" r:id="rId44"/>
    <p:sldLayoutId id="2147483808" r:id="rId45"/>
    <p:sldLayoutId id="2147483809" r:id="rId46"/>
  </p:sldLayoutIdLst>
  <p:hf hdr="0"/>
  <p:txStyles>
    <p:titleStyle>
      <a:lvl1pPr algn="l" defTabSz="914400" rtl="0" eaLnBrk="1" latinLnBrk="0" hangingPunct="1">
        <a:lnSpc>
          <a:spcPct val="90000"/>
        </a:lnSpc>
        <a:spcBef>
          <a:spcPct val="0"/>
        </a:spcBef>
        <a:buNone/>
        <a:defRPr sz="4400" kern="1200">
          <a:solidFill>
            <a:schemeClr val="tx1">
              <a:lumMod val="65000"/>
              <a:lumOff val="35000"/>
            </a:schemeClr>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2B1E91-715D-79BC-4AB9-7FEEEEFAE64E}"/>
              </a:ext>
            </a:extLst>
          </p:cNvPr>
          <p:cNvPicPr>
            <a:picLocks noChangeAspect="1"/>
          </p:cNvPicPr>
          <p:nvPr userDrawn="1"/>
        </p:nvPicPr>
        <p:blipFill rotWithShape="1">
          <a:blip r:embed="rId13">
            <a:clrChange>
              <a:clrFrom>
                <a:srgbClr val="FFFFFF"/>
              </a:clrFrom>
              <a:clrTo>
                <a:srgbClr val="FFFFFF">
                  <a:alpha val="0"/>
                </a:srgbClr>
              </a:clrTo>
            </a:clrChange>
          </a:blip>
          <a:srcRect l="2632" t="6482" r="291" b="27226"/>
          <a:stretch/>
        </p:blipFill>
        <p:spPr>
          <a:xfrm>
            <a:off x="-1" y="5155453"/>
            <a:ext cx="12192001" cy="1702548"/>
          </a:xfrm>
          <a:prstGeom prst="rect">
            <a:avLst/>
          </a:prstGeom>
        </p:spPr>
      </p:pic>
      <p:sp>
        <p:nvSpPr>
          <p:cNvPr id="2" name="Title Placeholder 1">
            <a:extLst>
              <a:ext uri="{FF2B5EF4-FFF2-40B4-BE49-F238E27FC236}">
                <a16:creationId xmlns:a16="http://schemas.microsoft.com/office/drawing/2014/main" id="{D958D18C-BA70-0F5B-A1D2-7E758CB23713}"/>
              </a:ext>
            </a:extLst>
          </p:cNvPr>
          <p:cNvSpPr>
            <a:spLocks noGrp="1"/>
          </p:cNvSpPr>
          <p:nvPr>
            <p:ph type="title"/>
          </p:nvPr>
        </p:nvSpPr>
        <p:spPr>
          <a:xfrm>
            <a:off x="0" y="0"/>
            <a:ext cx="10515600" cy="5787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4B1F08-B140-1647-8454-44B9DECDA0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517162F7-5042-E8A5-4481-37482F473D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entury Gothic" panose="020B0502020202020204" pitchFamily="34" charset="0"/>
              </a:defRPr>
            </a:lvl1pPr>
          </a:lstStyle>
          <a:p>
            <a:fld id="{B65A6DE1-8BEB-1D4B-AA2C-0B7C20A6B1B9}" type="datetime1">
              <a:rPr lang="en-US" smtClean="0"/>
              <a:t>7/3/25</a:t>
            </a:fld>
            <a:endParaRPr lang="en-US"/>
          </a:p>
        </p:txBody>
      </p:sp>
      <p:sp>
        <p:nvSpPr>
          <p:cNvPr id="8" name="Footer Placeholder 4">
            <a:extLst>
              <a:ext uri="{FF2B5EF4-FFF2-40B4-BE49-F238E27FC236}">
                <a16:creationId xmlns:a16="http://schemas.microsoft.com/office/drawing/2014/main" id="{4D4C3C94-DAD8-9C0D-0BEE-AEB7A2B5BBEC}"/>
              </a:ext>
            </a:extLst>
          </p:cNvPr>
          <p:cNvSpPr>
            <a:spLocks noGrp="1"/>
          </p:cNvSpPr>
          <p:nvPr>
            <p:ph type="ftr" sz="quarter" idx="3"/>
          </p:nvPr>
        </p:nvSpPr>
        <p:spPr>
          <a:xfrm>
            <a:off x="2024743" y="6356350"/>
            <a:ext cx="8621486" cy="365125"/>
          </a:xfrm>
          <a:prstGeom prst="rect">
            <a:avLst/>
          </a:prstGeom>
        </p:spPr>
        <p:txBody>
          <a:bodyPr vert="horz" lIns="91440" tIns="45720" rIns="91440" bIns="45720" rtlCol="0" anchor="ctr"/>
          <a:lstStyle>
            <a:lvl1pPr algn="ctr">
              <a:defRPr sz="1200">
                <a:solidFill>
                  <a:schemeClr val="tx1">
                    <a:tint val="75000"/>
                  </a:schemeClr>
                </a:solidFill>
                <a:latin typeface="Century Gothic" panose="020B0502020202020204" pitchFamily="34" charset="0"/>
              </a:defRPr>
            </a:lvl1pPr>
          </a:lstStyle>
          <a:p>
            <a:r>
              <a:rPr lang="en-US"/>
              <a:t>CONFIDENTIAL © 2025 - All Rights Reserved to Empyrean Medical Systems, Inc.</a:t>
            </a:r>
          </a:p>
        </p:txBody>
      </p:sp>
      <p:sp>
        <p:nvSpPr>
          <p:cNvPr id="9" name="Slide Number Placeholder 5">
            <a:extLst>
              <a:ext uri="{FF2B5EF4-FFF2-40B4-BE49-F238E27FC236}">
                <a16:creationId xmlns:a16="http://schemas.microsoft.com/office/drawing/2014/main" id="{3736F510-173F-BA77-9396-786974062D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entury Gothic" panose="020B0502020202020204" pitchFamily="34" charset="0"/>
              </a:defRPr>
            </a:lvl1pPr>
          </a:lstStyle>
          <a:p>
            <a:fld id="{37D5D103-1FFE-0D47-A439-811B44519CF1}" type="slidenum">
              <a:rPr lang="en-US" smtClean="0"/>
              <a:pPr/>
              <a:t>‹#›</a:t>
            </a:fld>
            <a:endParaRPr lang="en-US"/>
          </a:p>
        </p:txBody>
      </p:sp>
      <p:pic>
        <p:nvPicPr>
          <p:cNvPr id="10" name="Picture 9">
            <a:extLst>
              <a:ext uri="{FF2B5EF4-FFF2-40B4-BE49-F238E27FC236}">
                <a16:creationId xmlns:a16="http://schemas.microsoft.com/office/drawing/2014/main" id="{9C521BCF-49C6-0CC8-4753-65206048B5CF}"/>
              </a:ext>
            </a:extLst>
          </p:cNvPr>
          <p:cNvPicPr>
            <a:picLocks noChangeAspect="1"/>
          </p:cNvPicPr>
          <p:nvPr userDrawn="1"/>
        </p:nvPicPr>
        <p:blipFill>
          <a:blip r:embed="rId14"/>
          <a:stretch>
            <a:fillRect/>
          </a:stretch>
        </p:blipFill>
        <p:spPr>
          <a:xfrm>
            <a:off x="10304540" y="134938"/>
            <a:ext cx="1924019" cy="1089927"/>
          </a:xfrm>
          <a:prstGeom prst="rect">
            <a:avLst/>
          </a:prstGeom>
        </p:spPr>
      </p:pic>
    </p:spTree>
    <p:extLst>
      <p:ext uri="{BB962C8B-B14F-4D97-AF65-F5344CB8AC3E}">
        <p14:creationId xmlns:p14="http://schemas.microsoft.com/office/powerpoint/2010/main" val="2431417882"/>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hf hdr="0"/>
  <p:txStyles>
    <p:titleStyle>
      <a:lvl1pPr algn="l" defTabSz="914400" rtl="0" eaLnBrk="1" latinLnBrk="0" hangingPunct="1">
        <a:lnSpc>
          <a:spcPct val="90000"/>
        </a:lnSpc>
        <a:spcBef>
          <a:spcPct val="0"/>
        </a:spcBef>
        <a:buNone/>
        <a:defRPr sz="3200" kern="1200">
          <a:solidFill>
            <a:schemeClr val="tx1">
              <a:lumMod val="50000"/>
              <a:lumOff val="50000"/>
            </a:schemeClr>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95413C7-23EF-784D-AE46-9D9B24375E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6B0BF0-1E72-8045-92A6-9BA1EB7C4D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entury Gothic" panose="020B0502020202020204" pitchFamily="34" charset="0"/>
              </a:defRPr>
            </a:lvl1pPr>
          </a:lstStyle>
          <a:p>
            <a:fld id="{171D7C62-36BC-8943-9AE4-87CBF4C491C4}" type="datetime1">
              <a:rPr lang="en-US" smtClean="0"/>
              <a:t>7/3/25</a:t>
            </a:fld>
            <a:endParaRPr lang="en-US"/>
          </a:p>
        </p:txBody>
      </p:sp>
      <p:sp>
        <p:nvSpPr>
          <p:cNvPr id="5" name="Footer Placeholder 4">
            <a:extLst>
              <a:ext uri="{FF2B5EF4-FFF2-40B4-BE49-F238E27FC236}">
                <a16:creationId xmlns:a16="http://schemas.microsoft.com/office/drawing/2014/main" id="{E6F3971D-0008-FD49-B337-2D5334628F00}"/>
              </a:ext>
            </a:extLst>
          </p:cNvPr>
          <p:cNvSpPr>
            <a:spLocks noGrp="1"/>
          </p:cNvSpPr>
          <p:nvPr>
            <p:ph type="ftr" sz="quarter" idx="3"/>
          </p:nvPr>
        </p:nvSpPr>
        <p:spPr>
          <a:xfrm>
            <a:off x="2024743" y="6356350"/>
            <a:ext cx="8621486" cy="365125"/>
          </a:xfrm>
          <a:prstGeom prst="rect">
            <a:avLst/>
          </a:prstGeom>
        </p:spPr>
        <p:txBody>
          <a:bodyPr vert="horz" lIns="91440" tIns="45720" rIns="91440" bIns="45720" rtlCol="0" anchor="ctr"/>
          <a:lstStyle>
            <a:lvl1pPr algn="ctr">
              <a:defRPr sz="1200">
                <a:solidFill>
                  <a:schemeClr val="tx1">
                    <a:tint val="75000"/>
                  </a:schemeClr>
                </a:solidFill>
                <a:latin typeface="Century Gothic" panose="020B0502020202020204" pitchFamily="34" charset="0"/>
              </a:defRPr>
            </a:lvl1p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231C30CF-9DD0-7949-81F3-E6DFC2940A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entury Gothic" panose="020B0502020202020204" pitchFamily="34" charset="0"/>
              </a:defRPr>
            </a:lvl1pPr>
          </a:lstStyle>
          <a:p>
            <a:fld id="{37D5D103-1FFE-0D47-A439-811B44519CF1}" type="slidenum">
              <a:rPr lang="en-US" smtClean="0"/>
              <a:pPr/>
              <a:t>‹#›</a:t>
            </a:fld>
            <a:endParaRPr lang="en-US"/>
          </a:p>
        </p:txBody>
      </p:sp>
      <p:sp>
        <p:nvSpPr>
          <p:cNvPr id="7" name="Rectangle 2">
            <a:extLst>
              <a:ext uri="{FF2B5EF4-FFF2-40B4-BE49-F238E27FC236}">
                <a16:creationId xmlns:a16="http://schemas.microsoft.com/office/drawing/2014/main" id="{5BAFB1CE-FBBD-1047-88E2-FAAAD3D3AD63}"/>
              </a:ext>
            </a:extLst>
          </p:cNvPr>
          <p:cNvSpPr>
            <a:spLocks noChangeArrowheads="1"/>
          </p:cNvSpPr>
          <p:nvPr userDrawn="1"/>
        </p:nvSpPr>
        <p:spPr bwMode="auto">
          <a:xfrm>
            <a:off x="9705314"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a16="http://schemas.microsoft.com/office/drawing/2014/main" id="{E64CFAF1-9B9B-A445-AF5F-9FDC04D7BB57}"/>
              </a:ext>
            </a:extLst>
          </p:cNvPr>
          <p:cNvPicPr>
            <a:picLocks noChangeAspect="1"/>
          </p:cNvPicPr>
          <p:nvPr userDrawn="1"/>
        </p:nvPicPr>
        <p:blipFill>
          <a:blip r:embed="rId32"/>
          <a:stretch>
            <a:fillRect/>
          </a:stretch>
        </p:blipFill>
        <p:spPr>
          <a:xfrm>
            <a:off x="10304540" y="134938"/>
            <a:ext cx="1924019" cy="1089927"/>
          </a:xfrm>
          <a:prstGeom prst="rect">
            <a:avLst/>
          </a:prstGeom>
        </p:spPr>
      </p:pic>
      <p:sp>
        <p:nvSpPr>
          <p:cNvPr id="9" name="Title Placeholder 8">
            <a:extLst>
              <a:ext uri="{FF2B5EF4-FFF2-40B4-BE49-F238E27FC236}">
                <a16:creationId xmlns:a16="http://schemas.microsoft.com/office/drawing/2014/main" id="{0B7C168E-5053-E947-9982-62719B869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495035316"/>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 id="2147483885" r:id="rId15"/>
    <p:sldLayoutId id="2147483886" r:id="rId16"/>
    <p:sldLayoutId id="2147483887" r:id="rId17"/>
    <p:sldLayoutId id="2147483888" r:id="rId18"/>
    <p:sldLayoutId id="2147483889" r:id="rId19"/>
    <p:sldLayoutId id="2147483890" r:id="rId20"/>
    <p:sldLayoutId id="2147483891" r:id="rId21"/>
    <p:sldLayoutId id="2147483892" r:id="rId22"/>
    <p:sldLayoutId id="2147483893" r:id="rId23"/>
    <p:sldLayoutId id="2147483894" r:id="rId24"/>
    <p:sldLayoutId id="2147483895" r:id="rId25"/>
    <p:sldLayoutId id="2147483896" r:id="rId26"/>
    <p:sldLayoutId id="2147483897" r:id="rId27"/>
    <p:sldLayoutId id="2147483898" r:id="rId28"/>
    <p:sldLayoutId id="2147483899" r:id="rId29"/>
    <p:sldLayoutId id="2147483900" r:id="rId30"/>
  </p:sldLayoutIdLst>
  <p:hf hdr="0"/>
  <p:txStyles>
    <p:titleStyle>
      <a:lvl1pPr algn="l" defTabSz="914400" rtl="0" eaLnBrk="1" latinLnBrk="0" hangingPunct="1">
        <a:lnSpc>
          <a:spcPct val="90000"/>
        </a:lnSpc>
        <a:spcBef>
          <a:spcPct val="0"/>
        </a:spcBef>
        <a:buNone/>
        <a:defRPr sz="4400" kern="1200">
          <a:solidFill>
            <a:schemeClr val="tx1">
              <a:lumMod val="65000"/>
              <a:lumOff val="35000"/>
            </a:schemeClr>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2.jpeg"/><Relationship Id="rId7" Type="http://schemas.openxmlformats.org/officeDocument/2006/relationships/image" Target="../media/image45.png"/><Relationship Id="rId2" Type="http://schemas.openxmlformats.org/officeDocument/2006/relationships/image" Target="../media/image41.jpeg"/><Relationship Id="rId1" Type="http://schemas.openxmlformats.org/officeDocument/2006/relationships/slideLayout" Target="../slideLayouts/slideLayout48.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1.emf"/></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9.jpeg"/><Relationship Id="rId5" Type="http://schemas.openxmlformats.org/officeDocument/2006/relationships/image" Target="../media/image48.png"/><Relationship Id="rId4" Type="http://schemas.openxmlformats.org/officeDocument/2006/relationships/image" Target="../media/image47.emf"/></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jpeg"/><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gif"/><Relationship Id="rId18" Type="http://schemas.openxmlformats.org/officeDocument/2006/relationships/image" Target="../media/image25.png"/><Relationship Id="rId3" Type="http://schemas.openxmlformats.org/officeDocument/2006/relationships/image" Target="../media/image1.emf"/><Relationship Id="rId7" Type="http://schemas.openxmlformats.org/officeDocument/2006/relationships/image" Target="../media/image14.tiff"/><Relationship Id="rId12" Type="http://schemas.openxmlformats.org/officeDocument/2006/relationships/image" Target="../media/image19.png"/><Relationship Id="rId17" Type="http://schemas.openxmlformats.org/officeDocument/2006/relationships/image" Target="../media/image24.jpeg"/><Relationship Id="rId2" Type="http://schemas.openxmlformats.org/officeDocument/2006/relationships/image" Target="../media/image10.png"/><Relationship Id="rId16"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3.tiff"/><Relationship Id="rId11" Type="http://schemas.openxmlformats.org/officeDocument/2006/relationships/image" Target="../media/image18.png"/><Relationship Id="rId5" Type="http://schemas.openxmlformats.org/officeDocument/2006/relationships/image" Target="../media/image12.tiff"/><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tiff"/><Relationship Id="rId9" Type="http://schemas.openxmlformats.org/officeDocument/2006/relationships/image" Target="../media/image16.png"/><Relationship Id="rId14"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1.emf"/><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sv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svg"/><Relationship Id="rId4" Type="http://schemas.openxmlformats.org/officeDocument/2006/relationships/image" Target="../media/image33.png"/><Relationship Id="rId9" Type="http://schemas.openxmlformats.org/officeDocument/2006/relationships/image" Target="../media/image38.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close-up of a cell&#10;&#10;Description automatically generated">
            <a:extLst>
              <a:ext uri="{FF2B5EF4-FFF2-40B4-BE49-F238E27FC236}">
                <a16:creationId xmlns:a16="http://schemas.microsoft.com/office/drawing/2014/main" id="{FA2A9197-F29E-0827-00C9-95CF1CB5B694}"/>
              </a:ext>
            </a:extLst>
          </p:cNvPr>
          <p:cNvPicPr>
            <a:picLocks noChangeAspect="1"/>
          </p:cNvPicPr>
          <p:nvPr/>
        </p:nvPicPr>
        <p:blipFill>
          <a:blip r:embed="rId3"/>
          <a:srcRect l="18583" r="8935" b="1133"/>
          <a:stretch/>
        </p:blipFill>
        <p:spPr>
          <a:xfrm>
            <a:off x="3523488" y="10"/>
            <a:ext cx="8668512" cy="6857990"/>
          </a:xfrm>
          <a:prstGeom prst="rect">
            <a:avLst/>
          </a:prstGeom>
        </p:spPr>
      </p:pic>
      <p:sp>
        <p:nvSpPr>
          <p:cNvPr id="15" name="Rectangle 14">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D461E7-0FEE-76E1-CDB0-97D8089223BF}"/>
              </a:ext>
            </a:extLst>
          </p:cNvPr>
          <p:cNvSpPr>
            <a:spLocks noGrp="1"/>
          </p:cNvSpPr>
          <p:nvPr>
            <p:ph type="title"/>
          </p:nvPr>
        </p:nvSpPr>
        <p:spPr>
          <a:xfrm>
            <a:off x="412806" y="1838923"/>
            <a:ext cx="4465494" cy="801232"/>
          </a:xfrm>
        </p:spPr>
        <p:txBody>
          <a:bodyPr vert="horz" lIns="91440" tIns="45720" rIns="91440" bIns="45720" rtlCol="0" anchor="t">
            <a:normAutofit/>
          </a:bodyPr>
          <a:lstStyle/>
          <a:p>
            <a:r>
              <a:rPr lang="en-US" sz="4800" dirty="0">
                <a:solidFill>
                  <a:schemeClr val="tx1"/>
                </a:solidFill>
                <a:latin typeface="+mj-lt"/>
              </a:rPr>
              <a:t>OUR MISSION:</a:t>
            </a:r>
            <a:endParaRPr lang="en-US" sz="4800" dirty="0">
              <a:solidFill>
                <a:srgbClr val="00B0F0"/>
              </a:solidFill>
              <a:latin typeface="+mj-lt"/>
            </a:endParaRPr>
          </a:p>
        </p:txBody>
      </p:sp>
      <p:sp>
        <p:nvSpPr>
          <p:cNvPr id="17" name="Rectangle 1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hidden="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Date Placeholder 3">
            <a:extLst>
              <a:ext uri="{FF2B5EF4-FFF2-40B4-BE49-F238E27FC236}">
                <a16:creationId xmlns:a16="http://schemas.microsoft.com/office/drawing/2014/main" id="{DDA81DE2-65B3-BA4B-951E-168C69DDA564}"/>
              </a:ext>
            </a:extLst>
          </p:cNvPr>
          <p:cNvSpPr>
            <a:spLocks noGrp="1"/>
          </p:cNvSpPr>
          <p:nvPr>
            <p:ph type="dt" sz="half" idx="10"/>
          </p:nvPr>
        </p:nvSpPr>
        <p:spPr>
          <a:xfrm>
            <a:off x="477981" y="6356350"/>
            <a:ext cx="1214339" cy="365125"/>
          </a:xfrm>
        </p:spPr>
        <p:txBody>
          <a:bodyPr vert="horz" lIns="91440" tIns="45720" rIns="91440" bIns="45720" rtlCol="0" anchor="ctr">
            <a:normAutofit/>
          </a:bodyPr>
          <a:lstStyle/>
          <a:p>
            <a:pPr>
              <a:spcAft>
                <a:spcPts val="600"/>
              </a:spcAft>
              <a:defRPr/>
            </a:pPr>
            <a:fld id="{5CAAFDD3-D6A2-294A-8628-2E07F4BC79B7}" type="datetime1">
              <a:rPr lang="en-US" smtClean="0">
                <a:solidFill>
                  <a:schemeClr val="tx1">
                    <a:lumMod val="50000"/>
                    <a:lumOff val="50000"/>
                  </a:schemeClr>
                </a:solidFill>
                <a:latin typeface="+mn-lt"/>
              </a:rPr>
              <a:t>7/3/25</a:t>
            </a:fld>
            <a:endParaRPr lang="en-US">
              <a:solidFill>
                <a:schemeClr val="tx1">
                  <a:lumMod val="50000"/>
                  <a:lumOff val="50000"/>
                </a:schemeClr>
              </a:solidFill>
              <a:latin typeface="+mn-lt"/>
            </a:endParaRPr>
          </a:p>
        </p:txBody>
      </p:sp>
      <p:sp>
        <p:nvSpPr>
          <p:cNvPr id="5" name="Footer Placeholder 4">
            <a:extLst>
              <a:ext uri="{FF2B5EF4-FFF2-40B4-BE49-F238E27FC236}">
                <a16:creationId xmlns:a16="http://schemas.microsoft.com/office/drawing/2014/main" id="{B4430117-99DF-A4F7-9BAD-C7138E3FA4B2}"/>
              </a:ext>
            </a:extLst>
          </p:cNvPr>
          <p:cNvSpPr>
            <a:spLocks noGrp="1"/>
          </p:cNvSpPr>
          <p:nvPr>
            <p:ph type="ftr" sz="quarter" idx="11"/>
          </p:nvPr>
        </p:nvSpPr>
        <p:spPr>
          <a:xfrm>
            <a:off x="1587547" y="6365875"/>
            <a:ext cx="5008178" cy="365125"/>
          </a:xfrm>
        </p:spPr>
        <p:txBody>
          <a:bodyPr vert="horz" lIns="91440" tIns="45720" rIns="91440" bIns="45720" rtlCol="0" anchor="ctr">
            <a:normAutofit/>
          </a:bodyPr>
          <a:lstStyle/>
          <a:p>
            <a:pPr algn="r">
              <a:lnSpc>
                <a:spcPct val="90000"/>
              </a:lnSpc>
              <a:spcAft>
                <a:spcPts val="600"/>
              </a:spcAft>
              <a:defRPr/>
            </a:pPr>
            <a:r>
              <a:rPr lang="en-US" sz="1000" kern="1200">
                <a:solidFill>
                  <a:schemeClr val="tx1">
                    <a:lumMod val="50000"/>
                    <a:lumOff val="50000"/>
                  </a:schemeClr>
                </a:solidFill>
                <a:latin typeface="+mn-lt"/>
                <a:ea typeface="+mn-ea"/>
                <a:cs typeface="+mn-cs"/>
              </a:rPr>
              <a:t>CONFIDENTIAL © 2025 - All Rights Reserved to Empyrean Medical Systems, Inc.</a:t>
            </a:r>
            <a:endParaRPr lang="en-US" sz="1000" kern="1200">
              <a:solidFill>
                <a:schemeClr val="bg1"/>
              </a:solidFill>
              <a:latin typeface="+mn-lt"/>
              <a:ea typeface="+mn-ea"/>
              <a:cs typeface="+mn-cs"/>
            </a:endParaRPr>
          </a:p>
        </p:txBody>
      </p:sp>
      <p:sp>
        <p:nvSpPr>
          <p:cNvPr id="6" name="Slide Number Placeholder 5">
            <a:extLst>
              <a:ext uri="{FF2B5EF4-FFF2-40B4-BE49-F238E27FC236}">
                <a16:creationId xmlns:a16="http://schemas.microsoft.com/office/drawing/2014/main" id="{839C48FB-69E7-B568-06FE-5D7FCE8FB183}"/>
              </a:ext>
            </a:extLst>
          </p:cNvPr>
          <p:cNvSpPr>
            <a:spLocks noGrp="1"/>
          </p:cNvSpPr>
          <p:nvPr>
            <p:ph type="sldNum" sz="quarter" idx="12"/>
          </p:nvPr>
        </p:nvSpPr>
        <p:spPr>
          <a:xfrm>
            <a:off x="8970819" y="6356350"/>
            <a:ext cx="2743200" cy="365125"/>
          </a:xfrm>
        </p:spPr>
        <p:txBody>
          <a:bodyPr vert="horz" lIns="91440" tIns="45720" rIns="91440" bIns="45720" rtlCol="0" anchor="ctr">
            <a:normAutofit/>
          </a:bodyPr>
          <a:lstStyle/>
          <a:p>
            <a:pPr>
              <a:spcAft>
                <a:spcPts val="600"/>
              </a:spcAft>
              <a:defRPr/>
            </a:pPr>
            <a:fld id="{37D5D103-1FFE-0D47-A439-811B44519CF1}" type="slidenum">
              <a:rPr lang="en-US">
                <a:solidFill>
                  <a:schemeClr val="bg1"/>
                </a:solidFill>
                <a:latin typeface="+mn-lt"/>
              </a:rPr>
              <a:pPr>
                <a:spcAft>
                  <a:spcPts val="600"/>
                </a:spcAft>
                <a:defRPr/>
              </a:pPr>
              <a:t>1</a:t>
            </a:fld>
            <a:endParaRPr lang="en-US">
              <a:solidFill>
                <a:schemeClr val="bg1"/>
              </a:solidFill>
              <a:latin typeface="+mn-lt"/>
            </a:endParaRPr>
          </a:p>
        </p:txBody>
      </p:sp>
      <p:sp>
        <p:nvSpPr>
          <p:cNvPr id="9" name="Rectangle 8">
            <a:extLst>
              <a:ext uri="{FF2B5EF4-FFF2-40B4-BE49-F238E27FC236}">
                <a16:creationId xmlns:a16="http://schemas.microsoft.com/office/drawing/2014/main" id="{BBF60335-59C9-7F28-9AFE-21A8182C1961}"/>
              </a:ext>
            </a:extLst>
          </p:cNvPr>
          <p:cNvSpPr/>
          <p:nvPr/>
        </p:nvSpPr>
        <p:spPr>
          <a:xfrm>
            <a:off x="373626" y="511277"/>
            <a:ext cx="1052051" cy="4379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782EA5E-E3F3-3F70-E2A8-8097A0D470EF}"/>
              </a:ext>
            </a:extLst>
          </p:cNvPr>
          <p:cNvSpPr txBox="1"/>
          <p:nvPr/>
        </p:nvSpPr>
        <p:spPr>
          <a:xfrm>
            <a:off x="412806" y="2561757"/>
            <a:ext cx="4504674" cy="1323439"/>
          </a:xfrm>
          <a:prstGeom prst="rect">
            <a:avLst/>
          </a:prstGeom>
          <a:noFill/>
        </p:spPr>
        <p:txBody>
          <a:bodyPr wrap="square" rtlCol="0">
            <a:spAutoFit/>
          </a:bodyPr>
          <a:lstStyle/>
          <a:p>
            <a:r>
              <a:rPr lang="en-US" sz="2000"/>
              <a:t>Provide our clinicians a powerful new ensemble of device-led </a:t>
            </a:r>
            <a:r>
              <a:rPr lang="en-US" sz="2000">
                <a:solidFill>
                  <a:srgbClr val="00B0F0"/>
                </a:solidFill>
              </a:rPr>
              <a:t>cancer-vanquishing</a:t>
            </a:r>
            <a:r>
              <a:rPr lang="en-US" sz="2000"/>
              <a:t> weapons that will change radiation oncology. </a:t>
            </a:r>
          </a:p>
        </p:txBody>
      </p:sp>
      <p:sp>
        <p:nvSpPr>
          <p:cNvPr id="7" name="TextBox 6">
            <a:extLst>
              <a:ext uri="{FF2B5EF4-FFF2-40B4-BE49-F238E27FC236}">
                <a16:creationId xmlns:a16="http://schemas.microsoft.com/office/drawing/2014/main" id="{F300A437-0CC8-344C-A293-50514EBADDD6}"/>
              </a:ext>
            </a:extLst>
          </p:cNvPr>
          <p:cNvSpPr txBox="1"/>
          <p:nvPr/>
        </p:nvSpPr>
        <p:spPr>
          <a:xfrm>
            <a:off x="10653581" y="6136700"/>
            <a:ext cx="1184940" cy="584775"/>
          </a:xfrm>
          <a:prstGeom prst="rect">
            <a:avLst/>
          </a:prstGeom>
          <a:noFill/>
        </p:spPr>
        <p:txBody>
          <a:bodyPr wrap="none" rtlCol="0">
            <a:spAutoFit/>
          </a:bodyPr>
          <a:lstStyle/>
          <a:p>
            <a:r>
              <a:rPr lang="en-US" sz="3200" b="1" dirty="0">
                <a:ln>
                  <a:solidFill>
                    <a:srgbClr val="00B0F0"/>
                  </a:solidFill>
                </a:ln>
                <a:solidFill>
                  <a:schemeClr val="bg1">
                    <a:lumMod val="95000"/>
                  </a:schemeClr>
                </a:solidFill>
                <a:effectLst>
                  <a:outerShdw blurRad="50800" dist="38100" dir="2700000" algn="tl" rotWithShape="0">
                    <a:prstClr val="black">
                      <a:alpha val="40000"/>
                    </a:prstClr>
                  </a:outerShdw>
                </a:effectLst>
                <a:latin typeface="Century Gothic" panose="020B0502020202020204" pitchFamily="34" charset="0"/>
              </a:rPr>
              <a:t>MT29</a:t>
            </a:r>
          </a:p>
        </p:txBody>
      </p:sp>
      <p:pic>
        <p:nvPicPr>
          <p:cNvPr id="10" name="Picture 9">
            <a:extLst>
              <a:ext uri="{FF2B5EF4-FFF2-40B4-BE49-F238E27FC236}">
                <a16:creationId xmlns:a16="http://schemas.microsoft.com/office/drawing/2014/main" id="{EBC05D36-E0D6-86E0-D853-005F9B056955}"/>
              </a:ext>
            </a:extLst>
          </p:cNvPr>
          <p:cNvPicPr>
            <a:picLocks noChangeAspect="1"/>
          </p:cNvPicPr>
          <p:nvPr/>
        </p:nvPicPr>
        <p:blipFill>
          <a:blip r:embed="rId4"/>
          <a:stretch>
            <a:fillRect/>
          </a:stretch>
        </p:blipFill>
        <p:spPr>
          <a:xfrm>
            <a:off x="277926" y="225517"/>
            <a:ext cx="2828788" cy="1602465"/>
          </a:xfrm>
          <a:prstGeom prst="rect">
            <a:avLst/>
          </a:prstGeom>
        </p:spPr>
      </p:pic>
      <p:pic>
        <p:nvPicPr>
          <p:cNvPr id="11" name="Picture 10">
            <a:extLst>
              <a:ext uri="{FF2B5EF4-FFF2-40B4-BE49-F238E27FC236}">
                <a16:creationId xmlns:a16="http://schemas.microsoft.com/office/drawing/2014/main" id="{1805143C-5BFF-9D99-9A80-BDD04DAEB033}"/>
              </a:ext>
            </a:extLst>
          </p:cNvPr>
          <p:cNvPicPr>
            <a:picLocks noChangeAspect="1"/>
          </p:cNvPicPr>
          <p:nvPr/>
        </p:nvPicPr>
        <p:blipFill>
          <a:blip r:embed="rId5"/>
          <a:srcRect l="21054" t="28257" r="22979" b="23691"/>
          <a:stretch/>
        </p:blipFill>
        <p:spPr>
          <a:xfrm>
            <a:off x="3902606" y="3446593"/>
            <a:ext cx="1563460" cy="1162231"/>
          </a:xfrm>
          <a:prstGeom prst="rect">
            <a:avLst/>
          </a:prstGeom>
        </p:spPr>
      </p:pic>
      <p:pic>
        <p:nvPicPr>
          <p:cNvPr id="12" name="object 3"/>
          <p:cNvPicPr/>
          <p:nvPr/>
        </p:nvPicPr>
        <p:blipFill>
          <a:blip r:embed="rId6" cstate="print"/>
          <a:stretch>
            <a:fillRect/>
          </a:stretch>
        </p:blipFill>
        <p:spPr>
          <a:xfrm>
            <a:off x="9463260" y="5053660"/>
            <a:ext cx="2544101" cy="363804"/>
          </a:xfrm>
          <a:prstGeom prst="rect">
            <a:avLst/>
          </a:prstGeom>
        </p:spPr>
      </p:pic>
      <p:sp>
        <p:nvSpPr>
          <p:cNvPr id="14" name="Title 1">
            <a:extLst>
              <a:ext uri="{FF2B5EF4-FFF2-40B4-BE49-F238E27FC236}">
                <a16:creationId xmlns:a16="http://schemas.microsoft.com/office/drawing/2014/main" id="{731A0D2F-1AE2-C27E-F3DC-DBCBFFE2FE84}"/>
              </a:ext>
            </a:extLst>
          </p:cNvPr>
          <p:cNvSpPr txBox="1">
            <a:spLocks/>
          </p:cNvSpPr>
          <p:nvPr/>
        </p:nvSpPr>
        <p:spPr>
          <a:xfrm>
            <a:off x="477981" y="4608030"/>
            <a:ext cx="6182919" cy="1838913"/>
          </a:xfrm>
          <a:prstGeom prst="rect">
            <a:avLst/>
          </a:prstGeom>
        </p:spPr>
        <p:txBody>
          <a:bodyPr vert="horz" lIns="91440" tIns="45720" rIns="91440" bIns="45720" rtlCol="0" anchor="t">
            <a:normAutofit fontScale="77500" lnSpcReduction="20000"/>
          </a:bodyPr>
          <a:lstStyle>
            <a:lvl1pPr algn="l" defTabSz="914400" rtl="0" eaLnBrk="1" latinLnBrk="0" hangingPunct="1">
              <a:lnSpc>
                <a:spcPct val="90000"/>
              </a:lnSpc>
              <a:spcBef>
                <a:spcPct val="0"/>
              </a:spcBef>
              <a:buNone/>
              <a:defRPr sz="4400" kern="1200">
                <a:solidFill>
                  <a:schemeClr val="tx1">
                    <a:lumMod val="65000"/>
                    <a:lumOff val="35000"/>
                  </a:schemeClr>
                </a:solidFill>
                <a:latin typeface="Century Gothic" panose="020B0502020202020204" pitchFamily="34" charset="0"/>
                <a:ea typeface="+mj-ea"/>
                <a:cs typeface="+mj-cs"/>
              </a:defRPr>
            </a:lvl1pPr>
          </a:lstStyle>
          <a:p>
            <a:pPr>
              <a:lnSpc>
                <a:spcPct val="120000"/>
              </a:lnSpc>
            </a:pPr>
            <a:r>
              <a:rPr lang="en-US" sz="4800" b="1" dirty="0">
                <a:ln>
                  <a:solidFill>
                    <a:schemeClr val="tx1">
                      <a:lumMod val="50000"/>
                      <a:lumOff val="50000"/>
                    </a:schemeClr>
                  </a:solidFill>
                </a:ln>
                <a:solidFill>
                  <a:srgbClr val="21CFFF"/>
                </a:solidFill>
                <a:latin typeface="Eurostile" panose="020B0504020202050204" pitchFamily="34" charset="77"/>
                <a:cs typeface="Boucherie Block" panose="020F0502020204030204" pitchFamily="34" charset="0"/>
              </a:rPr>
              <a:t>SUPERCONDUCTIVITY ENABLES OUR SCIENCE &amp; TECHNOLOGY</a:t>
            </a:r>
          </a:p>
        </p:txBody>
      </p:sp>
    </p:spTree>
    <p:extLst>
      <p:ext uri="{BB962C8B-B14F-4D97-AF65-F5344CB8AC3E}">
        <p14:creationId xmlns:p14="http://schemas.microsoft.com/office/powerpoint/2010/main" val="59490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72" name="Rectangle 2171">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C691AF3-77C4-67A6-6832-80B3E14B7885}"/>
              </a:ext>
            </a:extLst>
          </p:cNvPr>
          <p:cNvSpPr>
            <a:spLocks noGrp="1"/>
          </p:cNvSpPr>
          <p:nvPr>
            <p:ph type="title"/>
          </p:nvPr>
        </p:nvSpPr>
        <p:spPr>
          <a:xfrm>
            <a:off x="0" y="12751"/>
            <a:ext cx="5344998" cy="488903"/>
          </a:xfrm>
        </p:spPr>
        <p:txBody>
          <a:bodyPr>
            <a:normAutofit fontScale="90000"/>
          </a:bodyPr>
          <a:lstStyle/>
          <a:p>
            <a:r>
              <a:rPr lang="en-US" dirty="0"/>
              <a:t>Empyrean EAGLE-1 Facility</a:t>
            </a:r>
          </a:p>
        </p:txBody>
      </p:sp>
      <p:sp>
        <p:nvSpPr>
          <p:cNvPr id="7" name="Content Placeholder 2">
            <a:extLst>
              <a:ext uri="{FF2B5EF4-FFF2-40B4-BE49-F238E27FC236}">
                <a16:creationId xmlns:a16="http://schemas.microsoft.com/office/drawing/2014/main" id="{C00DB7C0-5F5D-994A-4854-5A9B4CD15150}"/>
              </a:ext>
            </a:extLst>
          </p:cNvPr>
          <p:cNvSpPr>
            <a:spLocks noGrp="1"/>
          </p:cNvSpPr>
          <p:nvPr>
            <p:ph idx="1"/>
          </p:nvPr>
        </p:nvSpPr>
        <p:spPr>
          <a:xfrm>
            <a:off x="27551" y="1777954"/>
            <a:ext cx="5344998" cy="5841941"/>
          </a:xfrm>
        </p:spPr>
        <p:txBody>
          <a:bodyPr>
            <a:noAutofit/>
          </a:bodyPr>
          <a:lstStyle/>
          <a:p>
            <a:pPr>
              <a:spcBef>
                <a:spcPts val="0"/>
              </a:spcBef>
              <a:spcAft>
                <a:spcPts val="1200"/>
              </a:spcAft>
            </a:pPr>
            <a:r>
              <a:rPr lang="en-US" sz="1600" dirty="0"/>
              <a:t>EAGLE-1 R&amp;D and production facility at NeoCity</a:t>
            </a:r>
          </a:p>
          <a:p>
            <a:pPr>
              <a:spcBef>
                <a:spcPts val="0"/>
              </a:spcBef>
              <a:spcAft>
                <a:spcPts val="1200"/>
              </a:spcAft>
            </a:pPr>
            <a:r>
              <a:rPr lang="en-US" sz="1600" dirty="0"/>
              <a:t>Founding member of the Superconducting Ecosystem initiative</a:t>
            </a:r>
          </a:p>
          <a:p>
            <a:pPr>
              <a:spcBef>
                <a:spcPts val="0"/>
              </a:spcBef>
              <a:spcAft>
                <a:spcPts val="1200"/>
              </a:spcAft>
            </a:pPr>
            <a:r>
              <a:rPr lang="en-US" sz="1600" dirty="0"/>
              <a:t>100,000 sq. Ft. Facility to be completed in 2028</a:t>
            </a:r>
          </a:p>
          <a:p>
            <a:pPr>
              <a:spcBef>
                <a:spcPts val="0"/>
              </a:spcBef>
              <a:spcAft>
                <a:spcPts val="1200"/>
              </a:spcAft>
            </a:pPr>
            <a:r>
              <a:rPr lang="en-US" sz="1600" dirty="0"/>
              <a:t>Ramping up operations in FY’25</a:t>
            </a:r>
          </a:p>
          <a:p>
            <a:pPr>
              <a:spcBef>
                <a:spcPts val="0"/>
              </a:spcBef>
              <a:spcAft>
                <a:spcPts val="1200"/>
              </a:spcAft>
            </a:pPr>
            <a:r>
              <a:rPr lang="en-US" sz="1600" dirty="0"/>
              <a:t>Systems and modules manufacturing and advanced materials R&amp;D labs</a:t>
            </a:r>
          </a:p>
          <a:p>
            <a:pPr>
              <a:spcBef>
                <a:spcPts val="0"/>
              </a:spcBef>
              <a:spcAft>
                <a:spcPts val="1200"/>
              </a:spcAft>
            </a:pPr>
            <a:r>
              <a:rPr lang="en-US" sz="1600" dirty="0"/>
              <a:t>Supported by Osceola County and the state of Florida </a:t>
            </a:r>
          </a:p>
          <a:p>
            <a:pPr>
              <a:spcBef>
                <a:spcPts val="0"/>
              </a:spcBef>
              <a:spcAft>
                <a:spcPts val="1200"/>
              </a:spcAft>
            </a:pPr>
            <a:r>
              <a:rPr lang="en-US" sz="1600" dirty="0"/>
              <a:t>R&amp;D center for MagLens</a:t>
            </a:r>
            <a:r>
              <a:rPr lang="en-US" sz="1600" baseline="30000" dirty="0"/>
              <a:t>™</a:t>
            </a:r>
            <a:r>
              <a:rPr lang="en-US" sz="1600" dirty="0"/>
              <a:t> and Pegasus</a:t>
            </a:r>
            <a:r>
              <a:rPr lang="en-US" sz="1600" baseline="30000" dirty="0"/>
              <a:t>™</a:t>
            </a:r>
            <a:r>
              <a:rPr lang="en-US" sz="1600" dirty="0"/>
              <a:t> VHEE accelerator modules for Project Hermes</a:t>
            </a:r>
          </a:p>
          <a:p>
            <a:pPr>
              <a:spcBef>
                <a:spcPts val="0"/>
              </a:spcBef>
              <a:spcAft>
                <a:spcPts val="1200"/>
              </a:spcAft>
            </a:pPr>
            <a:r>
              <a:rPr lang="en-US" sz="1600" dirty="0"/>
              <a:t>Osceola County partnered with UCF and Valencia College for talent pooling, internships, and R&amp;D programs.</a:t>
            </a:r>
          </a:p>
          <a:p>
            <a:pPr>
              <a:spcBef>
                <a:spcPts val="0"/>
              </a:spcBef>
              <a:spcAft>
                <a:spcPts val="1200"/>
              </a:spcAft>
            </a:pPr>
            <a:r>
              <a:rPr lang="en-US" sz="1600" dirty="0"/>
              <a:t>Empyrean to create 60 new jobs within five years.</a:t>
            </a:r>
          </a:p>
        </p:txBody>
      </p:sp>
      <p:pic>
        <p:nvPicPr>
          <p:cNvPr id="2054" name="Picture 6" descr="A aerial view of a city&#10;&#10;Description automatically generated">
            <a:extLst>
              <a:ext uri="{FF2B5EF4-FFF2-40B4-BE49-F238E27FC236}">
                <a16:creationId xmlns:a16="http://schemas.microsoft.com/office/drawing/2014/main" id="{861CF641-FA92-9965-22C3-D07A107A85B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68" r="1" b="1"/>
          <a:stretch/>
        </p:blipFill>
        <p:spPr bwMode="auto">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A56EBF42-950C-E156-846D-365CFC569BB7}"/>
              </a:ext>
            </a:extLst>
          </p:cNvPr>
          <p:cNvSpPr>
            <a:spLocks noGrp="1"/>
          </p:cNvSpPr>
          <p:nvPr>
            <p:ph type="dt" sz="half" idx="10"/>
          </p:nvPr>
        </p:nvSpPr>
        <p:spPr>
          <a:xfrm>
            <a:off x="838200" y="6356350"/>
            <a:ext cx="2743200" cy="365125"/>
          </a:xfrm>
        </p:spPr>
        <p:txBody>
          <a:bodyP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344B25F1-812B-414A-9588-96E1F1AB478A}" type="datetime1">
              <a:rPr kumimoji="0" lang="en-US" sz="1200" b="0" i="0" u="none" strike="noStrike" kern="1200" cap="none" spc="0" normalizeH="0" baseline="0" noProof="0" smtClean="0">
                <a:ln>
                  <a:noFill/>
                </a:ln>
                <a:solidFill>
                  <a:prstClr val="black">
                    <a:tint val="75000"/>
                  </a:prstClr>
                </a:solidFill>
                <a:effectLst/>
                <a:uLnTx/>
                <a:uFillTx/>
                <a:latin typeface="Century Gothic" panose="020B0502020202020204" pitchFamily="34" charset="0"/>
                <a:ea typeface="+mn-ea"/>
                <a:cs typeface="+mn-cs"/>
              </a:rPr>
              <a:t>7/3/25</a:t>
            </a:fld>
            <a:endParaRPr kumimoji="0" lang="en-US" sz="1200" b="0" i="0" u="none" strike="noStrike" kern="1200" cap="none" spc="0" normalizeH="0" baseline="0" noProof="0">
              <a:ln>
                <a:noFill/>
              </a:ln>
              <a:solidFill>
                <a:prstClr val="black">
                  <a:tint val="75000"/>
                </a:prstClr>
              </a:solidFill>
              <a:effectLst/>
              <a:uLnTx/>
              <a:uFillTx/>
              <a:latin typeface="Century Gothic" panose="020B0502020202020204" pitchFamily="34" charset="0"/>
              <a:ea typeface="+mn-ea"/>
              <a:cs typeface="+mn-cs"/>
            </a:endParaRPr>
          </a:p>
        </p:txBody>
      </p:sp>
      <p:pic>
        <p:nvPicPr>
          <p:cNvPr id="2050" name="Picture 2" descr="Osceola County's BRIDG at NeoCity Named as Finalist in NSF Regional  Innovation Engines Competition, Could Bring $160 million">
            <a:extLst>
              <a:ext uri="{FF2B5EF4-FFF2-40B4-BE49-F238E27FC236}">
                <a16:creationId xmlns:a16="http://schemas.microsoft.com/office/drawing/2014/main" id="{D2CFA343-3473-1D7E-1E42-FFBD59FC3D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7524" b="9818"/>
          <a:stretch/>
        </p:blipFill>
        <p:spPr bwMode="auto">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03305952-A2C5-A447-D406-33CB089A1B77}"/>
              </a:ext>
            </a:extLst>
          </p:cNvPr>
          <p:cNvSpPr>
            <a:spLocks noGrp="1"/>
          </p:cNvSpPr>
          <p:nvPr>
            <p:ph type="ftr" sz="quarter" idx="11"/>
          </p:nvPr>
        </p:nvSpPr>
        <p:spPr>
          <a:xfrm>
            <a:off x="6293967" y="6356350"/>
            <a:ext cx="4535785" cy="365125"/>
          </a:xfrm>
        </p:spPr>
        <p:txBody>
          <a:bodyPr>
            <a:norm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900" b="0" i="0" u="none" strike="noStrike" kern="1200" cap="none" spc="0" normalizeH="0" baseline="0" noProof="0">
                <a:ln>
                  <a:noFill/>
                </a:ln>
                <a:solidFill>
                  <a:srgbClr val="FFFFFF"/>
                </a:solidFill>
                <a:effectLst/>
                <a:uLnTx/>
                <a:uFillTx/>
                <a:latin typeface="Century Gothic" panose="020B0502020202020204" pitchFamily="34" charset="0"/>
                <a:ea typeface="+mn-ea"/>
                <a:cs typeface="+mn-cs"/>
              </a:rPr>
              <a:t>CONFIDENTIAL © 2025 - All Rights Reserved to Empyrean Medical Systems, Inc.</a:t>
            </a:r>
          </a:p>
        </p:txBody>
      </p:sp>
      <p:sp>
        <p:nvSpPr>
          <p:cNvPr id="6" name="Slide Number Placeholder 5">
            <a:extLst>
              <a:ext uri="{FF2B5EF4-FFF2-40B4-BE49-F238E27FC236}">
                <a16:creationId xmlns:a16="http://schemas.microsoft.com/office/drawing/2014/main" id="{F356E9AE-0EC4-E5F0-9A5E-18FBF7FA9C7F}"/>
              </a:ext>
            </a:extLst>
          </p:cNvPr>
          <p:cNvSpPr>
            <a:spLocks noGrp="1"/>
          </p:cNvSpPr>
          <p:nvPr>
            <p:ph type="sldNum" sz="quarter" idx="12"/>
          </p:nvPr>
        </p:nvSpPr>
        <p:spPr>
          <a:xfrm>
            <a:off x="10515600" y="6356350"/>
            <a:ext cx="8382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BD8E983A-8BAC-394B-BF2C-3B99B1FFF69D}" type="slidenum">
              <a:rPr kumimoji="0" lang="en-US" sz="1200" b="0" i="0" u="none" strike="noStrike" kern="1200" cap="none" spc="0" normalizeH="0" baseline="0" noProof="0">
                <a:ln>
                  <a:noFill/>
                </a:ln>
                <a:solidFill>
                  <a:srgbClr val="FFFFFF"/>
                </a:solidFill>
                <a:effectLst/>
                <a:uLnTx/>
                <a:uFillTx/>
                <a:latin typeface="Century Gothic" panose="020B0502020202020204" pitchFamily="34" charset="0"/>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10</a:t>
            </a:fld>
            <a:endParaRPr kumimoji="0" lang="en-US" sz="1200" b="0" i="0" u="none" strike="noStrike" kern="1200" cap="none" spc="0" normalizeH="0" baseline="0" noProof="0">
              <a:ln>
                <a:noFill/>
              </a:ln>
              <a:solidFill>
                <a:srgbClr val="FFFFFF"/>
              </a:solidFill>
              <a:effectLst/>
              <a:uLnTx/>
              <a:uFillTx/>
              <a:latin typeface="Century Gothic" panose="020B0502020202020204" pitchFamily="34" charset="0"/>
              <a:ea typeface="+mn-ea"/>
              <a:cs typeface="+mn-cs"/>
            </a:endParaRPr>
          </a:p>
        </p:txBody>
      </p:sp>
      <p:pic>
        <p:nvPicPr>
          <p:cNvPr id="8" name="Picture 7">
            <a:extLst>
              <a:ext uri="{FF2B5EF4-FFF2-40B4-BE49-F238E27FC236}">
                <a16:creationId xmlns:a16="http://schemas.microsoft.com/office/drawing/2014/main" id="{E4038B94-2AA1-C334-A83B-FAB1EB3CF5CA}"/>
              </a:ext>
            </a:extLst>
          </p:cNvPr>
          <p:cNvPicPr>
            <a:picLocks noChangeAspect="1"/>
          </p:cNvPicPr>
          <p:nvPr/>
        </p:nvPicPr>
        <p:blipFill>
          <a:blip r:embed="rId4">
            <a:lum bright="70000" contrast="-70000"/>
          </a:blip>
          <a:stretch>
            <a:fillRect/>
          </a:stretch>
        </p:blipFill>
        <p:spPr>
          <a:xfrm>
            <a:off x="6338951" y="2463506"/>
            <a:ext cx="1924019" cy="1089927"/>
          </a:xfrm>
          <a:prstGeom prst="rect">
            <a:avLst/>
          </a:prstGeom>
          <a:effectLst>
            <a:reflection blurRad="6350" stA="52000" endA="300" endPos="35000" dir="5400000" sy="-100000" algn="bl" rotWithShape="0"/>
          </a:effectLst>
        </p:spPr>
      </p:pic>
      <p:cxnSp>
        <p:nvCxnSpPr>
          <p:cNvPr id="9" name="Straight Connector 8">
            <a:extLst>
              <a:ext uri="{FF2B5EF4-FFF2-40B4-BE49-F238E27FC236}">
                <a16:creationId xmlns:a16="http://schemas.microsoft.com/office/drawing/2014/main" id="{EBD3A980-2251-88C3-A726-5B08432AA62C}"/>
              </a:ext>
            </a:extLst>
          </p:cNvPr>
          <p:cNvCxnSpPr/>
          <p:nvPr/>
        </p:nvCxnSpPr>
        <p:spPr>
          <a:xfrm>
            <a:off x="122548" y="501654"/>
            <a:ext cx="4781768"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pic>
        <p:nvPicPr>
          <p:cNvPr id="3" name="Picture 2" descr="Osceola: Neocity - Innovate Without Limits">
            <a:extLst>
              <a:ext uri="{FF2B5EF4-FFF2-40B4-BE49-F238E27FC236}">
                <a16:creationId xmlns:a16="http://schemas.microsoft.com/office/drawing/2014/main" id="{FB14625A-2EE5-033D-DD72-DF86E9633B44}"/>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18162" y="1142645"/>
            <a:ext cx="2695677" cy="56896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ommissioners address new Osceola logo | Osceola News Gazette">
            <a:extLst>
              <a:ext uri="{FF2B5EF4-FFF2-40B4-BE49-F238E27FC236}">
                <a16:creationId xmlns:a16="http://schemas.microsoft.com/office/drawing/2014/main" id="{88977C2C-4BC9-E113-A07F-01A7CB588C92}"/>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3839" y="658978"/>
            <a:ext cx="973586" cy="8834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oncept Companies announces coming ...">
            <a:extLst>
              <a:ext uri="{FF2B5EF4-FFF2-40B4-BE49-F238E27FC236}">
                <a16:creationId xmlns:a16="http://schemas.microsoft.com/office/drawing/2014/main" id="{E80306E4-900E-1E51-82DD-8ADD5509FBD0}"/>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6187" t="25925" b="24553"/>
          <a:stretch/>
        </p:blipFill>
        <p:spPr bwMode="auto">
          <a:xfrm>
            <a:off x="1507066" y="512148"/>
            <a:ext cx="1917867" cy="52736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2D4C67DD-00E2-5D86-3DD1-4FCAF0F5DB41}"/>
              </a:ext>
            </a:extLst>
          </p:cNvPr>
          <p:cNvPicPr>
            <a:picLocks noChangeAspect="1"/>
          </p:cNvPicPr>
          <p:nvPr/>
        </p:nvPicPr>
        <p:blipFill>
          <a:blip r:embed="rId8"/>
          <a:stretch>
            <a:fillRect/>
          </a:stretch>
        </p:blipFill>
        <p:spPr>
          <a:xfrm>
            <a:off x="242485" y="726080"/>
            <a:ext cx="865520" cy="66106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14175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BCC6EAF-EEA5-C920-83AF-FB0C634665AA}"/>
              </a:ext>
            </a:extLst>
          </p:cNvPr>
          <p:cNvSpPr>
            <a:spLocks noGrp="1"/>
          </p:cNvSpPr>
          <p:nvPr>
            <p:ph type="dt" sz="half" idx="10"/>
          </p:nvPr>
        </p:nvSpPr>
        <p:spPr/>
        <p:txBody>
          <a:bodyPr/>
          <a:lstStyle/>
          <a:p>
            <a:fld id="{87CAFE7E-E770-B34E-9111-BFCD96D27FF4}" type="datetime1">
              <a:rPr lang="en-US" smtClean="0"/>
              <a:t>7/3/25</a:t>
            </a:fld>
            <a:endParaRPr lang="en-US"/>
          </a:p>
        </p:txBody>
      </p:sp>
      <p:sp>
        <p:nvSpPr>
          <p:cNvPr id="5" name="Footer Placeholder 4">
            <a:extLst>
              <a:ext uri="{FF2B5EF4-FFF2-40B4-BE49-F238E27FC236}">
                <a16:creationId xmlns:a16="http://schemas.microsoft.com/office/drawing/2014/main" id="{BAF06D1C-1F31-E581-AA1B-747CE0257A4E}"/>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D4F2A87D-1299-2F9C-A05C-D441A0524B62}"/>
              </a:ext>
            </a:extLst>
          </p:cNvPr>
          <p:cNvSpPr>
            <a:spLocks noGrp="1"/>
          </p:cNvSpPr>
          <p:nvPr>
            <p:ph type="sldNum" sz="quarter" idx="12"/>
          </p:nvPr>
        </p:nvSpPr>
        <p:spPr/>
        <p:txBody>
          <a:bodyPr/>
          <a:lstStyle/>
          <a:p>
            <a:fld id="{37D5D103-1FFE-0D47-A439-811B44519CF1}" type="slidenum">
              <a:rPr lang="en-US" smtClean="0"/>
              <a:t>11</a:t>
            </a:fld>
            <a:endParaRPr lang="en-US"/>
          </a:p>
        </p:txBody>
      </p:sp>
      <p:pic>
        <p:nvPicPr>
          <p:cNvPr id="9" name="Picture 8" descr="A close-up of a dna strand&#10;&#10;AI-generated content may be incorrect.">
            <a:extLst>
              <a:ext uri="{FF2B5EF4-FFF2-40B4-BE49-F238E27FC236}">
                <a16:creationId xmlns:a16="http://schemas.microsoft.com/office/drawing/2014/main" id="{623C2F9F-99CE-021A-8DBA-7385D7CE828F}"/>
              </a:ext>
            </a:extLst>
          </p:cNvPr>
          <p:cNvPicPr>
            <a:picLocks noChangeAspect="1"/>
          </p:cNvPicPr>
          <p:nvPr/>
        </p:nvPicPr>
        <p:blipFill>
          <a:blip r:embed="rId2"/>
          <a:stretch>
            <a:fillRect/>
          </a:stretch>
        </p:blipFill>
        <p:spPr>
          <a:xfrm flipH="1">
            <a:off x="1341750" y="-22411"/>
            <a:ext cx="10887958" cy="6902821"/>
          </a:xfrm>
          <a:prstGeom prst="rect">
            <a:avLst/>
          </a:prstGeom>
        </p:spPr>
      </p:pic>
      <p:sp>
        <p:nvSpPr>
          <p:cNvPr id="10" name="Rectangle 9">
            <a:extLst>
              <a:ext uri="{FF2B5EF4-FFF2-40B4-BE49-F238E27FC236}">
                <a16:creationId xmlns:a16="http://schemas.microsoft.com/office/drawing/2014/main" id="{C94BE0B8-B2F3-7B94-C64D-645750F1763E}"/>
              </a:ext>
            </a:extLst>
          </p:cNvPr>
          <p:cNvSpPr/>
          <p:nvPr/>
        </p:nvSpPr>
        <p:spPr>
          <a:xfrm>
            <a:off x="-28284" y="-74838"/>
            <a:ext cx="12220284" cy="7007673"/>
          </a:xfrm>
          <a:prstGeom prst="rect">
            <a:avLst/>
          </a:prstGeom>
          <a:gradFill flip="none" rotWithShape="1">
            <a:gsLst>
              <a:gs pos="0">
                <a:schemeClr val="bg1"/>
              </a:gs>
              <a:gs pos="27000">
                <a:schemeClr val="bg1"/>
              </a:gs>
              <a:gs pos="100000">
                <a:schemeClr val="bg1">
                  <a:alpha val="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F4E169-1072-DDCD-9CB3-0F95B342B02B}"/>
              </a:ext>
            </a:extLst>
          </p:cNvPr>
          <p:cNvSpPr>
            <a:spLocks noGrp="1"/>
          </p:cNvSpPr>
          <p:nvPr>
            <p:ph type="title"/>
          </p:nvPr>
        </p:nvSpPr>
        <p:spPr>
          <a:xfrm>
            <a:off x="253738" y="1706875"/>
            <a:ext cx="10515600" cy="728384"/>
          </a:xfrm>
        </p:spPr>
        <p:txBody>
          <a:bodyPr>
            <a:normAutofit/>
          </a:bodyPr>
          <a:lstStyle/>
          <a:p>
            <a:r>
              <a:rPr lang="en-US" dirty="0"/>
              <a:t>Call to Action</a:t>
            </a:r>
          </a:p>
        </p:txBody>
      </p:sp>
      <p:sp>
        <p:nvSpPr>
          <p:cNvPr id="3" name="Content Placeholder 2">
            <a:extLst>
              <a:ext uri="{FF2B5EF4-FFF2-40B4-BE49-F238E27FC236}">
                <a16:creationId xmlns:a16="http://schemas.microsoft.com/office/drawing/2014/main" id="{58253C72-B332-1459-B20C-5B4666144C20}"/>
              </a:ext>
            </a:extLst>
          </p:cNvPr>
          <p:cNvSpPr>
            <a:spLocks noGrp="1"/>
          </p:cNvSpPr>
          <p:nvPr>
            <p:ph idx="1"/>
          </p:nvPr>
        </p:nvSpPr>
        <p:spPr>
          <a:xfrm>
            <a:off x="253738" y="2714886"/>
            <a:ext cx="10515600" cy="2790374"/>
          </a:xfrm>
        </p:spPr>
        <p:txBody>
          <a:bodyPr/>
          <a:lstStyle/>
          <a:p>
            <a:pPr>
              <a:spcAft>
                <a:spcPts val="2400"/>
              </a:spcAft>
            </a:pPr>
            <a:r>
              <a:rPr lang="en-US" dirty="0"/>
              <a:t>Increase and scale up REBCO tape production</a:t>
            </a:r>
          </a:p>
          <a:p>
            <a:pPr>
              <a:spcAft>
                <a:spcPts val="2400"/>
              </a:spcAft>
            </a:pPr>
            <a:r>
              <a:rPr lang="en-US" dirty="0"/>
              <a:t>Better management and allocation of federal capital</a:t>
            </a:r>
          </a:p>
          <a:p>
            <a:pPr>
              <a:spcAft>
                <a:spcPts val="2400"/>
              </a:spcAft>
            </a:pPr>
            <a:r>
              <a:rPr lang="en-US" dirty="0"/>
              <a:t>Improve industry-academic-federal collaboration</a:t>
            </a:r>
          </a:p>
        </p:txBody>
      </p:sp>
      <p:pic>
        <p:nvPicPr>
          <p:cNvPr id="11" name="Picture 10">
            <a:extLst>
              <a:ext uri="{FF2B5EF4-FFF2-40B4-BE49-F238E27FC236}">
                <a16:creationId xmlns:a16="http://schemas.microsoft.com/office/drawing/2014/main" id="{09549554-A607-A096-9E52-1A1F57B13B45}"/>
              </a:ext>
            </a:extLst>
          </p:cNvPr>
          <p:cNvPicPr>
            <a:picLocks noChangeAspect="1"/>
          </p:cNvPicPr>
          <p:nvPr/>
        </p:nvPicPr>
        <p:blipFill>
          <a:blip r:embed="rId3"/>
          <a:stretch>
            <a:fillRect/>
          </a:stretch>
        </p:blipFill>
        <p:spPr>
          <a:xfrm>
            <a:off x="140617" y="136525"/>
            <a:ext cx="2749287" cy="1557429"/>
          </a:xfrm>
          <a:prstGeom prst="rect">
            <a:avLst/>
          </a:prstGeom>
        </p:spPr>
      </p:pic>
    </p:spTree>
    <p:extLst>
      <p:ext uri="{BB962C8B-B14F-4D97-AF65-F5344CB8AC3E}">
        <p14:creationId xmlns:p14="http://schemas.microsoft.com/office/powerpoint/2010/main" val="343632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36DBB44-BAF9-B444-A346-4A9A89C8D36C}"/>
              </a:ext>
            </a:extLst>
          </p:cNvPr>
          <p:cNvSpPr>
            <a:spLocks noGrp="1"/>
          </p:cNvSpPr>
          <p:nvPr>
            <p:ph type="ftr" sz="quarter" idx="14"/>
          </p:nvPr>
        </p:nvSpPr>
        <p:spPr/>
        <p:txBody>
          <a:bodyPr/>
          <a:lstStyle/>
          <a:p>
            <a:pPr>
              <a:defRPr/>
            </a:pPr>
            <a:r>
              <a:rPr lang="en-US"/>
              <a:t>CONFIDENTIAL © 2025 - All Rights Reserved to Empyrean Medical Systems, Inc.</a:t>
            </a:r>
          </a:p>
        </p:txBody>
      </p:sp>
      <p:sp>
        <p:nvSpPr>
          <p:cNvPr id="5" name="Slide Number Placeholder 4">
            <a:extLst>
              <a:ext uri="{FF2B5EF4-FFF2-40B4-BE49-F238E27FC236}">
                <a16:creationId xmlns:a16="http://schemas.microsoft.com/office/drawing/2014/main" id="{6289B775-214D-6C44-BE29-38DF32A7B204}"/>
              </a:ext>
            </a:extLst>
          </p:cNvPr>
          <p:cNvSpPr>
            <a:spLocks noGrp="1"/>
          </p:cNvSpPr>
          <p:nvPr>
            <p:ph type="sldNum" sz="quarter" idx="15"/>
          </p:nvPr>
        </p:nvSpPr>
        <p:spPr/>
        <p:txBody>
          <a:bodyPr/>
          <a:lstStyle/>
          <a:p>
            <a:pPr>
              <a:defRPr/>
            </a:pPr>
            <a:fld id="{DC8CE358-CE74-4732-A00E-92CB4D50E8DA}" type="slidenum">
              <a:rPr lang="en-US" smtClean="0"/>
              <a:pPr>
                <a:defRPr/>
              </a:pPr>
              <a:t>12</a:t>
            </a:fld>
            <a:endParaRPr lang="en-US"/>
          </a:p>
        </p:txBody>
      </p:sp>
      <p:pic>
        <p:nvPicPr>
          <p:cNvPr id="8" name="Picture 7">
            <a:extLst>
              <a:ext uri="{FF2B5EF4-FFF2-40B4-BE49-F238E27FC236}">
                <a16:creationId xmlns:a16="http://schemas.microsoft.com/office/drawing/2014/main" id="{B111EBAC-ED06-D946-B17A-133967BF1CFB}"/>
              </a:ext>
            </a:extLst>
          </p:cNvPr>
          <p:cNvPicPr>
            <a:picLocks noChangeAspect="1"/>
          </p:cNvPicPr>
          <p:nvPr/>
        </p:nvPicPr>
        <p:blipFill>
          <a:blip r:embed="rId4"/>
          <a:stretch>
            <a:fillRect/>
          </a:stretch>
        </p:blipFill>
        <p:spPr>
          <a:xfrm>
            <a:off x="-57244" y="-109899"/>
            <a:ext cx="5021258" cy="1387990"/>
          </a:xfrm>
          <a:prstGeom prst="rect">
            <a:avLst/>
          </a:prstGeom>
        </p:spPr>
      </p:pic>
      <p:pic>
        <p:nvPicPr>
          <p:cNvPr id="2" name="Kal Fishman (2).mp4" descr="Kal Fishman (2).mp4">
            <a:hlinkClick r:id="" action="ppaction://media"/>
            <a:extLst>
              <a:ext uri="{FF2B5EF4-FFF2-40B4-BE49-F238E27FC236}">
                <a16:creationId xmlns:a16="http://schemas.microsoft.com/office/drawing/2014/main" id="{1845EAD9-0784-F34B-83A8-31438BF3BB4B}"/>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
        <p:nvSpPr>
          <p:cNvPr id="6" name="Title 1">
            <a:extLst>
              <a:ext uri="{FF2B5EF4-FFF2-40B4-BE49-F238E27FC236}">
                <a16:creationId xmlns:a16="http://schemas.microsoft.com/office/drawing/2014/main" id="{2137BA56-C344-D644-921D-1798D3AB5C74}"/>
              </a:ext>
            </a:extLst>
          </p:cNvPr>
          <p:cNvSpPr>
            <a:spLocks noGrp="1"/>
          </p:cNvSpPr>
          <p:nvPr>
            <p:ph type="title"/>
          </p:nvPr>
        </p:nvSpPr>
        <p:spPr>
          <a:xfrm>
            <a:off x="328867" y="5894205"/>
            <a:ext cx="11534266" cy="1038746"/>
          </a:xfrm>
        </p:spPr>
        <p:txBody>
          <a:bodyPr vert="horz" wrap="square" lIns="91440" tIns="91440" rIns="91440" bIns="91440" rtlCol="0" anchor="ctr">
            <a:spAutoFit/>
            <a:scene3d>
              <a:camera prst="orthographicFront"/>
              <a:lightRig rig="threePt" dir="t"/>
            </a:scene3d>
            <a:sp3d extrusionH="57150">
              <a:bevelT w="38100" h="38100" prst="angle"/>
            </a:sp3d>
          </a:bodyPr>
          <a:lstStyle/>
          <a:p>
            <a:pPr algn="ctr"/>
            <a:r>
              <a:rPr lang="en-US" sz="6000" b="1" bmk="">
                <a:solidFill>
                  <a:srgbClr val="00B0F0"/>
                </a:solidFill>
                <a:effectLst>
                  <a:glow rad="63500">
                    <a:srgbClr val="00DED5">
                      <a:alpha val="40000"/>
                    </a:srgbClr>
                  </a:glow>
                </a:effectLst>
                <a:latin typeface="ReFormation Sans Regular" panose="02000509000000000000" pitchFamily="49" charset="0"/>
                <a:cs typeface="Arial" panose="020B0604020202020204" pitchFamily="34" charset="0"/>
              </a:rPr>
              <a:t>THANK YOU!</a:t>
            </a:r>
          </a:p>
        </p:txBody>
      </p:sp>
      <p:pic>
        <p:nvPicPr>
          <p:cNvPr id="7" name="Picture 6" descr="A red object with white spots and red roots&#10;&#10;Description automatically generated with medium confidence">
            <a:extLst>
              <a:ext uri="{FF2B5EF4-FFF2-40B4-BE49-F238E27FC236}">
                <a16:creationId xmlns:a16="http://schemas.microsoft.com/office/drawing/2014/main" id="{5DD2C302-7EDD-BD36-B48C-C55963957A0D}"/>
              </a:ext>
            </a:extLst>
          </p:cNvPr>
          <p:cNvPicPr>
            <a:picLocks noChangeAspect="1"/>
          </p:cNvPicPr>
          <p:nvPr/>
        </p:nvPicPr>
        <p:blipFill>
          <a:blip r:embed="rId6">
            <a:alphaModFix amt="20000"/>
          </a:blip>
          <a:srcRect r="8178" b="16466"/>
          <a:stretch/>
        </p:blipFill>
        <p:spPr>
          <a:xfrm>
            <a:off x="-2" y="-1"/>
            <a:ext cx="12192002" cy="6858001"/>
          </a:xfrm>
          <a:prstGeom prst="rect">
            <a:avLst/>
          </a:prstGeom>
        </p:spPr>
      </p:pic>
    </p:spTree>
    <p:extLst>
      <p:ext uri="{BB962C8B-B14F-4D97-AF65-F5344CB8AC3E}">
        <p14:creationId xmlns:p14="http://schemas.microsoft.com/office/powerpoint/2010/main" val="39424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58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pic>
        <p:nvPicPr>
          <p:cNvPr id="4" name="Picture 3" descr="A person standing behind a curtain&#10;&#10;Description automatically generated">
            <a:extLst>
              <a:ext uri="{FF2B5EF4-FFF2-40B4-BE49-F238E27FC236}">
                <a16:creationId xmlns:a16="http://schemas.microsoft.com/office/drawing/2014/main" id="{ADA133D5-D028-85FF-B4EF-4D7F6919367D}"/>
              </a:ext>
            </a:extLst>
          </p:cNvPr>
          <p:cNvPicPr>
            <a:picLocks noChangeAspect="1"/>
          </p:cNvPicPr>
          <p:nvPr/>
        </p:nvPicPr>
        <p:blipFill>
          <a:blip r:embed="rId2"/>
          <a:srcRect b="5436"/>
          <a:stretch/>
        </p:blipFill>
        <p:spPr>
          <a:xfrm>
            <a:off x="2522358" y="10"/>
            <a:ext cx="9669642" cy="6857990"/>
          </a:xfrm>
          <a:prstGeom prst="rect">
            <a:avLst/>
          </a:prstGeom>
        </p:spPr>
      </p:pic>
      <p:sp>
        <p:nvSpPr>
          <p:cNvPr id="21" name="Rectangle 2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
        <p:nvSpPr>
          <p:cNvPr id="2" name="Title 1">
            <a:extLst>
              <a:ext uri="{FF2B5EF4-FFF2-40B4-BE49-F238E27FC236}">
                <a16:creationId xmlns:a16="http://schemas.microsoft.com/office/drawing/2014/main" id="{C49450E0-84C5-F74B-ACAB-95B9546FAC8F}"/>
              </a:ext>
            </a:extLst>
          </p:cNvPr>
          <p:cNvSpPr>
            <a:spLocks noGrp="1"/>
          </p:cNvSpPr>
          <p:nvPr>
            <p:ph type="title"/>
          </p:nvPr>
        </p:nvSpPr>
        <p:spPr>
          <a:xfrm>
            <a:off x="411712" y="2507234"/>
            <a:ext cx="4829447" cy="1843531"/>
          </a:xfrm>
          <a:noFill/>
        </p:spPr>
        <p:txBody>
          <a:bodyPr vert="horz" lIns="91440" tIns="45720" rIns="91440" bIns="45720" rtlCol="0" anchor="b">
            <a:normAutofit/>
          </a:bodyPr>
          <a:lstStyle/>
          <a:p>
            <a:r>
              <a:rPr lang="en-US" sz="5200" dirty="0">
                <a:solidFill>
                  <a:schemeClr val="tx2"/>
                </a:solidFill>
                <a:latin typeface="+mj-lt"/>
              </a:rPr>
              <a:t>A Personal Story.</a:t>
            </a:r>
          </a:p>
        </p:txBody>
      </p:sp>
      <p:sp>
        <p:nvSpPr>
          <p:cNvPr id="7" name="Date Placeholder 6">
            <a:extLst>
              <a:ext uri="{FF2B5EF4-FFF2-40B4-BE49-F238E27FC236}">
                <a16:creationId xmlns:a16="http://schemas.microsoft.com/office/drawing/2014/main" id="{1CB16A89-D42D-F346-B13D-CEB70CADB4BB}"/>
              </a:ext>
            </a:extLst>
          </p:cNvPr>
          <p:cNvSpPr>
            <a:spLocks noGrp="1"/>
          </p:cNvSpPr>
          <p:nvPr>
            <p:ph type="dt" sz="half" idx="10"/>
          </p:nvPr>
        </p:nvSpPr>
        <p:spPr>
          <a:xfrm>
            <a:off x="838200" y="6356350"/>
            <a:ext cx="2156946" cy="365125"/>
          </a:xfrm>
        </p:spPr>
        <p:txBody>
          <a:bodyPr vert="horz" lIns="91440" tIns="45720" rIns="91440" bIns="45720" rtlCol="0"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3EE6318D-0EF1-BC4E-BE37-11C94F4C3C4B}" type="datetime1">
              <a:rPr kumimoji="0" lang="en-US" sz="1200" b="0" i="0" u="none" strike="noStrike" kern="1200" cap="none" spc="0" normalizeH="0" baseline="0" noProof="0" smtClean="0">
                <a:ln>
                  <a:noFill/>
                </a:ln>
                <a:solidFill>
                  <a:prstClr val="black">
                    <a:tint val="75000"/>
                  </a:prstClr>
                </a:solidFill>
                <a:effectLst/>
                <a:uLnTx/>
                <a:uFillTx/>
                <a:latin typeface="Century Gothic" panose="020F0302020204030204"/>
                <a:ea typeface="+mn-ea"/>
                <a:cs typeface="+mn-cs"/>
              </a:rPr>
              <a:t>7/3/25</a:t>
            </a:fld>
            <a:endParaRPr kumimoji="0" lang="en-US" sz="1200" b="0" i="0" u="none" strike="noStrike" kern="1200" cap="none" spc="0" normalizeH="0" baseline="0" noProof="0">
              <a:ln>
                <a:noFill/>
              </a:ln>
              <a:solidFill>
                <a:prstClr val="black">
                  <a:tint val="75000"/>
                </a:prstClr>
              </a:solidFill>
              <a:effectLst/>
              <a:uLnTx/>
              <a:uFillTx/>
              <a:latin typeface="Century Gothic" panose="020F0302020204030204"/>
              <a:ea typeface="+mn-ea"/>
              <a:cs typeface="+mn-cs"/>
            </a:endParaRPr>
          </a:p>
        </p:txBody>
      </p:sp>
      <p:sp>
        <p:nvSpPr>
          <p:cNvPr id="5" name="Footer Placeholder 4">
            <a:extLst>
              <a:ext uri="{FF2B5EF4-FFF2-40B4-BE49-F238E27FC236}">
                <a16:creationId xmlns:a16="http://schemas.microsoft.com/office/drawing/2014/main" id="{87F0E39C-92F0-B145-8B57-C5BC18D66E4D}"/>
              </a:ext>
            </a:extLst>
          </p:cNvPr>
          <p:cNvSpPr>
            <a:spLocks noGrp="1"/>
          </p:cNvSpPr>
          <p:nvPr>
            <p:ph type="ftr" sz="quarter" idx="11"/>
          </p:nvPr>
        </p:nvSpPr>
        <p:spPr>
          <a:xfrm>
            <a:off x="4716421" y="6356349"/>
            <a:ext cx="4829447" cy="365125"/>
          </a:xfrm>
        </p:spPr>
        <p:txBody>
          <a:bodyPr vert="horz" lIns="91440" tIns="45720" rIns="91440" bIns="45720" rtlCol="0" anchor="ctr">
            <a:normAutofit/>
          </a:bodyPr>
          <a:lstStyle/>
          <a:p>
            <a:pPr marL="0" marR="0" lvl="0" indent="0" algn="r" defTabSz="914400" rtl="0" eaLnBrk="1" fontAlgn="auto" latinLnBrk="0" hangingPunct="1">
              <a:lnSpc>
                <a:spcPct val="90000"/>
              </a:lnSpc>
              <a:spcBef>
                <a:spcPts val="0"/>
              </a:spcBef>
              <a:spcAft>
                <a:spcPts val="600"/>
              </a:spcAft>
              <a:buClrTx/>
              <a:buSzTx/>
              <a:buFontTx/>
              <a:buNone/>
              <a:tabLst/>
              <a:defRPr/>
            </a:pPr>
            <a:r>
              <a:rPr kumimoji="0" lang="en-US" sz="900" b="0" i="0" u="none" strike="noStrike" kern="1200" cap="none" spc="0" normalizeH="0" baseline="0" noProof="0" dirty="0">
                <a:ln>
                  <a:noFill/>
                </a:ln>
                <a:solidFill>
                  <a:srgbClr val="FFFFFF"/>
                </a:solidFill>
                <a:effectLst>
                  <a:outerShdw blurRad="50800" dist="38100" dir="2700000" algn="tl" rotWithShape="0">
                    <a:prstClr val="black">
                      <a:alpha val="40000"/>
                    </a:prstClr>
                  </a:outerShdw>
                </a:effectLst>
                <a:uLnTx/>
                <a:uFillTx/>
                <a:latin typeface="Century Gothic" panose="020F0302020204030204"/>
                <a:ea typeface="+mn-ea"/>
                <a:cs typeface="+mn-cs"/>
              </a:rPr>
              <a:t>CONFIDENTIAL © 2025 - All Rights Reserved to Empyrean Medical Systems, Inc.</a:t>
            </a:r>
          </a:p>
        </p:txBody>
      </p:sp>
      <p:sp>
        <p:nvSpPr>
          <p:cNvPr id="6" name="Slide Number Placeholder 5">
            <a:extLst>
              <a:ext uri="{FF2B5EF4-FFF2-40B4-BE49-F238E27FC236}">
                <a16:creationId xmlns:a16="http://schemas.microsoft.com/office/drawing/2014/main" id="{F5BA7F34-DEA7-7D46-86C6-FBFD1CC3B399}"/>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7D5D103-1FFE-0D47-A439-811B44519CF1}" type="slidenum">
              <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a:t>
            </a:fld>
            <a:endPar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8" name="Picture 7">
            <a:extLst>
              <a:ext uri="{FF2B5EF4-FFF2-40B4-BE49-F238E27FC236}">
                <a16:creationId xmlns:a16="http://schemas.microsoft.com/office/drawing/2014/main" id="{78A73BCB-A001-4864-B4BA-63051F365521}"/>
              </a:ext>
            </a:extLst>
          </p:cNvPr>
          <p:cNvPicPr>
            <a:picLocks noChangeAspect="1"/>
          </p:cNvPicPr>
          <p:nvPr/>
        </p:nvPicPr>
        <p:blipFill>
          <a:blip r:embed="rId3"/>
          <a:stretch>
            <a:fillRect/>
          </a:stretch>
        </p:blipFill>
        <p:spPr>
          <a:xfrm>
            <a:off x="82438" y="294475"/>
            <a:ext cx="4089511" cy="2316646"/>
          </a:xfrm>
          <a:prstGeom prst="rect">
            <a:avLst/>
          </a:prstGeom>
        </p:spPr>
      </p:pic>
    </p:spTree>
    <p:extLst>
      <p:ext uri="{BB962C8B-B14F-4D97-AF65-F5344CB8AC3E}">
        <p14:creationId xmlns:p14="http://schemas.microsoft.com/office/powerpoint/2010/main" val="3850865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6E7ED2-FF07-629B-7080-ABF2DF92C570}"/>
              </a:ext>
            </a:extLst>
          </p:cNvPr>
          <p:cNvPicPr>
            <a:picLocks noChangeAspect="1"/>
          </p:cNvPicPr>
          <p:nvPr/>
        </p:nvPicPr>
        <p:blipFill>
          <a:blip r:embed="rId2">
            <a:alphaModFix amt="35000"/>
            <a:extLst>
              <a:ext uri="{BEBA8EAE-BF5A-486C-A8C5-ECC9F3942E4B}">
                <a14:imgProps xmlns:a14="http://schemas.microsoft.com/office/drawing/2010/main">
                  <a14:imgLayer r:embed="rId3">
                    <a14:imgEffect>
                      <a14:artisticBlur/>
                    </a14:imgEffect>
                  </a14:imgLayer>
                </a14:imgProps>
              </a:ext>
            </a:extLst>
          </a:blip>
          <a:stretch>
            <a:fillRect/>
          </a:stretch>
        </p:blipFill>
        <p:spPr>
          <a:xfrm>
            <a:off x="1628420" y="-2382"/>
            <a:ext cx="10563580" cy="6858000"/>
          </a:xfrm>
          <a:prstGeom prst="rect">
            <a:avLst/>
          </a:prstGeom>
        </p:spPr>
      </p:pic>
      <p:sp>
        <p:nvSpPr>
          <p:cNvPr id="124" name="Freeform: Shape 123">
            <a:extLst>
              <a:ext uri="{FF2B5EF4-FFF2-40B4-BE49-F238E27FC236}">
                <a16:creationId xmlns:a16="http://schemas.microsoft.com/office/drawing/2014/main" id="{F1F5A9F8-CA1C-4E94-A3A8-A2A519190759}"/>
              </a:ext>
            </a:extLst>
          </p:cNvPr>
          <p:cNvSpPr/>
          <p:nvPr/>
        </p:nvSpPr>
        <p:spPr>
          <a:xfrm>
            <a:off x="0" y="1"/>
            <a:ext cx="5895972" cy="6858000"/>
          </a:xfrm>
          <a:custGeom>
            <a:avLst/>
            <a:gdLst>
              <a:gd name="connsiteX0" fmla="*/ 0 w 6069647"/>
              <a:gd name="connsiteY0" fmla="*/ 0 h 7060013"/>
              <a:gd name="connsiteX1" fmla="*/ 1165432 w 6069647"/>
              <a:gd name="connsiteY1" fmla="*/ 0 h 7060013"/>
              <a:gd name="connsiteX2" fmla="*/ 4238047 w 6069647"/>
              <a:gd name="connsiteY2" fmla="*/ 0 h 7060013"/>
              <a:gd name="connsiteX3" fmla="*/ 5403479 w 6069647"/>
              <a:gd name="connsiteY3" fmla="*/ 0 h 7060013"/>
              <a:gd name="connsiteX4" fmla="*/ 5644210 w 6069647"/>
              <a:gd name="connsiteY4" fmla="*/ 240731 h 7060013"/>
              <a:gd name="connsiteX5" fmla="*/ 5644210 w 6069647"/>
              <a:gd name="connsiteY5" fmla="*/ 2708056 h 7060013"/>
              <a:gd name="connsiteX6" fmla="*/ 5851405 w 6069647"/>
              <a:gd name="connsiteY6" fmla="*/ 3110346 h 7060013"/>
              <a:gd name="connsiteX7" fmla="*/ 6069647 w 6069647"/>
              <a:gd name="connsiteY7" fmla="*/ 3530007 h 7060013"/>
              <a:gd name="connsiteX8" fmla="*/ 5851443 w 6069647"/>
              <a:gd name="connsiteY8" fmla="*/ 3949667 h 7060013"/>
              <a:gd name="connsiteX9" fmla="*/ 5644249 w 6069647"/>
              <a:gd name="connsiteY9" fmla="*/ 4351957 h 7060013"/>
              <a:gd name="connsiteX10" fmla="*/ 5644249 w 6069647"/>
              <a:gd name="connsiteY10" fmla="*/ 6819282 h 7060013"/>
              <a:gd name="connsiteX11" fmla="*/ 5403518 w 6069647"/>
              <a:gd name="connsiteY11" fmla="*/ 7060013 h 7060013"/>
              <a:gd name="connsiteX12" fmla="*/ 4238086 w 6069647"/>
              <a:gd name="connsiteY12" fmla="*/ 7060013 h 7060013"/>
              <a:gd name="connsiteX13" fmla="*/ 1165432 w 6069647"/>
              <a:gd name="connsiteY13" fmla="*/ 7060013 h 7060013"/>
              <a:gd name="connsiteX14" fmla="*/ 0 w 6069647"/>
              <a:gd name="connsiteY14" fmla="*/ 7060013 h 7060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69647" h="7060013">
                <a:moveTo>
                  <a:pt x="0" y="0"/>
                </a:moveTo>
                <a:lnTo>
                  <a:pt x="1165432" y="0"/>
                </a:lnTo>
                <a:lnTo>
                  <a:pt x="4238047" y="0"/>
                </a:lnTo>
                <a:lnTo>
                  <a:pt x="5403479" y="0"/>
                </a:lnTo>
                <a:cubicBezTo>
                  <a:pt x="5536427" y="0"/>
                  <a:pt x="5644210" y="107785"/>
                  <a:pt x="5644210" y="240731"/>
                </a:cubicBezTo>
                <a:lnTo>
                  <a:pt x="5644210" y="2708056"/>
                </a:lnTo>
                <a:cubicBezTo>
                  <a:pt x="5644210" y="2867755"/>
                  <a:pt x="5720707" y="3018536"/>
                  <a:pt x="5851405" y="3110346"/>
                </a:cubicBezTo>
                <a:cubicBezTo>
                  <a:pt x="5983420" y="3203049"/>
                  <a:pt x="6069647" y="3356466"/>
                  <a:pt x="6069647" y="3530007"/>
                </a:cubicBezTo>
                <a:cubicBezTo>
                  <a:pt x="6069647" y="3703547"/>
                  <a:pt x="5983420" y="3856965"/>
                  <a:pt x="5851443" y="3949667"/>
                </a:cubicBezTo>
                <a:cubicBezTo>
                  <a:pt x="5720784" y="4041477"/>
                  <a:pt x="5644249" y="4192258"/>
                  <a:pt x="5644249" y="4351957"/>
                </a:cubicBezTo>
                <a:lnTo>
                  <a:pt x="5644249" y="6819282"/>
                </a:lnTo>
                <a:cubicBezTo>
                  <a:pt x="5644249" y="6952230"/>
                  <a:pt x="5536465" y="7060013"/>
                  <a:pt x="5403518" y="7060013"/>
                </a:cubicBezTo>
                <a:lnTo>
                  <a:pt x="4238086" y="7060013"/>
                </a:lnTo>
                <a:lnTo>
                  <a:pt x="1165432" y="7060013"/>
                </a:lnTo>
                <a:lnTo>
                  <a:pt x="0" y="7060013"/>
                </a:lnTo>
                <a:close/>
              </a:path>
            </a:pathLst>
          </a:custGeom>
          <a:solidFill>
            <a:schemeClr val="bg1">
              <a:alpha val="99000"/>
            </a:schemeClr>
          </a:solidFill>
          <a:ln>
            <a:noFill/>
          </a:ln>
          <a:effectLst>
            <a:outerShdw blurRad="3556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IN">
              <a:solidFill>
                <a:schemeClr val="bg1"/>
              </a:solidFill>
            </a:endParaRPr>
          </a:p>
        </p:txBody>
      </p:sp>
      <p:sp>
        <p:nvSpPr>
          <p:cNvPr id="74" name="TextBox 73">
            <a:extLst>
              <a:ext uri="{FF2B5EF4-FFF2-40B4-BE49-F238E27FC236}">
                <a16:creationId xmlns:a16="http://schemas.microsoft.com/office/drawing/2014/main" id="{5A3C377D-ED82-4551-B596-F14AF8C3C7C9}"/>
              </a:ext>
            </a:extLst>
          </p:cNvPr>
          <p:cNvSpPr txBox="1"/>
          <p:nvPr/>
        </p:nvSpPr>
        <p:spPr>
          <a:xfrm>
            <a:off x="260075" y="104156"/>
            <a:ext cx="4377140" cy="1323439"/>
          </a:xfrm>
          <a:prstGeom prst="rect">
            <a:avLst/>
          </a:prstGeom>
          <a:noFill/>
        </p:spPr>
        <p:txBody>
          <a:bodyPr wrap="square" rtlCol="0">
            <a:spAutoFit/>
          </a:bodyPr>
          <a:lstStyle/>
          <a:p>
            <a:r>
              <a:rPr lang="en-IN" sz="4000" dirty="0">
                <a:solidFill>
                  <a:srgbClr val="00B0F0"/>
                </a:solidFill>
                <a:latin typeface="+mj-lt"/>
              </a:rPr>
              <a:t>Company</a:t>
            </a:r>
          </a:p>
          <a:p>
            <a:r>
              <a:rPr lang="en-IN" sz="4000" dirty="0">
                <a:solidFill>
                  <a:srgbClr val="00B0F0"/>
                </a:solidFill>
                <a:latin typeface="+mj-lt"/>
              </a:rPr>
              <a:t>Overview</a:t>
            </a:r>
          </a:p>
        </p:txBody>
      </p:sp>
      <p:sp>
        <p:nvSpPr>
          <p:cNvPr id="128" name="TextBox 127">
            <a:extLst>
              <a:ext uri="{FF2B5EF4-FFF2-40B4-BE49-F238E27FC236}">
                <a16:creationId xmlns:a16="http://schemas.microsoft.com/office/drawing/2014/main" id="{78EE266B-AB25-4E60-A801-DFEB92F857DC}"/>
              </a:ext>
            </a:extLst>
          </p:cNvPr>
          <p:cNvSpPr txBox="1"/>
          <p:nvPr/>
        </p:nvSpPr>
        <p:spPr>
          <a:xfrm>
            <a:off x="260075" y="1530282"/>
            <a:ext cx="5365189" cy="1200329"/>
          </a:xfrm>
          <a:prstGeom prst="rect">
            <a:avLst/>
          </a:prstGeom>
          <a:noFill/>
        </p:spPr>
        <p:txBody>
          <a:bodyPr wrap="square" rtlCol="0">
            <a:spAutoFit/>
          </a:bodyPr>
          <a:lstStyle/>
          <a:p>
            <a:pPr marR="596900" lvl="0" algn="l" defTabSz="914400" rtl="0" eaLnBrk="1" fontAlgn="auto" latinLnBrk="0" hangingPunct="1">
              <a:lnSpc>
                <a:spcPct val="90200"/>
              </a:lnSpc>
              <a:spcBef>
                <a:spcPts val="0"/>
              </a:spcBef>
              <a:spcAft>
                <a:spcPts val="600"/>
              </a:spcAft>
              <a:buClrTx/>
              <a:buSzTx/>
              <a:tabLst>
                <a:tab pos="299085" algn="l"/>
              </a:tabLst>
              <a:defRPr/>
            </a:pP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Pioneering</a:t>
            </a:r>
            <a:r>
              <a:rPr kumimoji="0" lang="en-US" sz="2000" b="1" i="0" u="none" strike="noStrike" kern="0" cap="none" spc="-5"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a</a:t>
            </a:r>
            <a:r>
              <a:rPr kumimoji="0" lang="en-US" sz="2000" b="1" i="0" u="none" strike="noStrike" kern="0" cap="none" spc="-40"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line</a:t>
            </a:r>
            <a:r>
              <a:rPr kumimoji="0" lang="en-US" sz="2000" b="1" i="0" u="none" strike="noStrike" kern="0" cap="none" spc="-25"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of</a:t>
            </a:r>
            <a:r>
              <a:rPr kumimoji="0" lang="en-US" sz="2000" b="1" i="0" u="none" strike="noStrike" kern="0" cap="none" spc="-30"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proprietary</a:t>
            </a:r>
            <a:r>
              <a:rPr kumimoji="0" lang="en-US" sz="2000" b="1" i="0" u="none" strike="noStrike" kern="0" cap="none" spc="-90"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products</a:t>
            </a:r>
            <a:r>
              <a:rPr kumimoji="0" lang="en-US" sz="2000" b="1" i="0" u="none" strike="noStrike" kern="0" cap="none" spc="-25"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to</a:t>
            </a:r>
            <a:r>
              <a:rPr kumimoji="0" lang="en-US" sz="2000" b="1" i="0" u="none" strike="noStrike" kern="0" cap="none" spc="-35" normalizeH="0" baseline="0" noProof="0">
                <a:ln>
                  <a:noFill/>
                </a:ln>
                <a:solidFill>
                  <a:schemeClr val="tx1">
                    <a:lumMod val="50000"/>
                    <a:lumOff val="50000"/>
                  </a:schemeClr>
                </a:solidFill>
                <a:effectLst/>
                <a:uLnTx/>
                <a:uFillTx/>
                <a:latin typeface="Century Gothic"/>
                <a:ea typeface="+mn-ea"/>
                <a:cs typeface="+mn-cs"/>
              </a:rPr>
              <a:t> </a:t>
            </a:r>
            <a:r>
              <a:rPr kumimoji="0" lang="en-US" sz="2000" b="1" i="1" u="sng" strike="noStrike" kern="0" cap="none" spc="0" normalizeH="0" baseline="0" noProof="0">
                <a:ln>
                  <a:noFill/>
                </a:ln>
                <a:solidFill>
                  <a:schemeClr val="tx1">
                    <a:lumMod val="50000"/>
                    <a:lumOff val="50000"/>
                  </a:schemeClr>
                </a:solidFill>
                <a:effectLst/>
                <a:uLnTx/>
                <a:uFillTx/>
                <a:latin typeface="Century Gothic"/>
                <a:ea typeface="+mn-ea"/>
                <a:cs typeface="+mn-cs"/>
              </a:rPr>
              <a:t>replace</a:t>
            </a:r>
            <a:r>
              <a:rPr kumimoji="0" lang="en-US" sz="2000" b="1" i="1" u="sng" strike="noStrike" kern="0" cap="none" spc="-10" normalizeH="0" baseline="0" noProof="0">
                <a:ln>
                  <a:noFill/>
                </a:ln>
                <a:solidFill>
                  <a:schemeClr val="tx1">
                    <a:lumMod val="50000"/>
                    <a:lumOff val="50000"/>
                  </a:schemeClr>
                </a:solidFill>
                <a:effectLst/>
                <a:uLnTx/>
                <a:uFillTx/>
                <a:latin typeface="Century Gothic"/>
                <a:ea typeface="+mn-ea"/>
                <a:cs typeface="+mn-cs"/>
              </a:rPr>
              <a:t> current </a:t>
            </a:r>
            <a:r>
              <a:rPr kumimoji="0" lang="en-US" sz="2000" b="1" i="1" u="sng" strike="noStrike" kern="0" cap="none" spc="0" normalizeH="0" baseline="0" noProof="0">
                <a:ln>
                  <a:noFill/>
                </a:ln>
                <a:solidFill>
                  <a:schemeClr val="tx1">
                    <a:lumMod val="50000"/>
                    <a:lumOff val="50000"/>
                  </a:schemeClr>
                </a:solidFill>
                <a:effectLst/>
                <a:uLnTx/>
                <a:uFillTx/>
                <a:latin typeface="Century Gothic"/>
                <a:ea typeface="+mn-ea"/>
                <a:cs typeface="+mn-cs"/>
              </a:rPr>
              <a:t>radiation</a:t>
            </a:r>
            <a:r>
              <a:rPr kumimoji="0" lang="en-US" sz="2000" b="1" i="1" u="sng" strike="noStrike" kern="0" cap="none" spc="-30" normalizeH="0" baseline="0" noProof="0">
                <a:ln>
                  <a:noFill/>
                </a:ln>
                <a:solidFill>
                  <a:schemeClr val="tx1">
                    <a:lumMod val="50000"/>
                    <a:lumOff val="50000"/>
                  </a:schemeClr>
                </a:solidFill>
                <a:effectLst/>
                <a:uLnTx/>
                <a:uFillTx/>
                <a:latin typeface="Century Gothic"/>
                <a:ea typeface="+mn-ea"/>
                <a:cs typeface="+mn-cs"/>
              </a:rPr>
              <a:t> </a:t>
            </a:r>
            <a:r>
              <a:rPr kumimoji="0" lang="en-US" sz="2000" b="1" i="1" u="sng" strike="noStrike" kern="0" cap="none" spc="0" normalizeH="0" baseline="0" noProof="0">
                <a:ln>
                  <a:noFill/>
                </a:ln>
                <a:solidFill>
                  <a:schemeClr val="tx1">
                    <a:lumMod val="50000"/>
                    <a:lumOff val="50000"/>
                  </a:schemeClr>
                </a:solidFill>
                <a:effectLst/>
                <a:uLnTx/>
                <a:uFillTx/>
                <a:latin typeface="Century Gothic"/>
                <a:ea typeface="+mn-ea"/>
                <a:cs typeface="+mn-cs"/>
              </a:rPr>
              <a:t>therapy</a:t>
            </a:r>
            <a:r>
              <a:rPr kumimoji="0" lang="en-US" sz="2000" b="1" i="1" u="sng" strike="noStrike" kern="0" cap="none" spc="-45" normalizeH="0" baseline="0" noProof="0">
                <a:ln>
                  <a:noFill/>
                </a:ln>
                <a:solidFill>
                  <a:schemeClr val="tx1">
                    <a:lumMod val="50000"/>
                    <a:lumOff val="50000"/>
                  </a:schemeClr>
                </a:solidFill>
                <a:effectLst/>
                <a:uLnTx/>
                <a:uFillTx/>
                <a:latin typeface="Century Gothic"/>
                <a:ea typeface="+mn-ea"/>
                <a:cs typeface="+mn-cs"/>
              </a:rPr>
              <a:t> </a:t>
            </a:r>
            <a:r>
              <a:rPr kumimoji="0" lang="en-US" sz="2000" b="1" i="1" u="sng" strike="noStrike" kern="0" cap="none" spc="0" normalizeH="0" baseline="0" noProof="0">
                <a:ln>
                  <a:noFill/>
                </a:ln>
                <a:solidFill>
                  <a:schemeClr val="tx1">
                    <a:lumMod val="50000"/>
                    <a:lumOff val="50000"/>
                  </a:schemeClr>
                </a:solidFill>
                <a:effectLst/>
                <a:uLnTx/>
                <a:uFillTx/>
                <a:latin typeface="Century Gothic"/>
                <a:ea typeface="+mn-ea"/>
                <a:cs typeface="+mn-cs"/>
              </a:rPr>
              <a:t>approaches</a:t>
            </a:r>
            <a:r>
              <a:rPr kumimoji="0" lang="en-US" sz="2000" b="1" i="1" u="sng" strike="noStrike" kern="0" cap="none" spc="-10"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of</a:t>
            </a:r>
            <a:r>
              <a:rPr kumimoji="0" lang="en-US" sz="2000" b="1" i="0" u="none" strike="noStrike" kern="0" cap="none" spc="-40"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a</a:t>
            </a:r>
            <a:r>
              <a:rPr kumimoji="0" lang="en-US" sz="2000" b="1" i="0" u="none" strike="noStrike" kern="0" cap="none" spc="-45"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growing</a:t>
            </a:r>
            <a:r>
              <a:rPr kumimoji="0" lang="en-US" sz="2000" b="1" i="0" u="none" strike="noStrike" kern="0" cap="none" spc="-35" normalizeH="0" baseline="0" noProof="0">
                <a:ln>
                  <a:noFill/>
                </a:ln>
                <a:solidFill>
                  <a:schemeClr val="tx1">
                    <a:lumMod val="50000"/>
                    <a:lumOff val="50000"/>
                  </a:schemeClr>
                </a:solidFill>
                <a:effectLst/>
                <a:uLnTx/>
                <a:uFillTx/>
                <a:latin typeface="Century Gothic"/>
                <a:ea typeface="+mn-ea"/>
                <a:cs typeface="+mn-cs"/>
              </a:rPr>
              <a:t> </a:t>
            </a:r>
            <a:r>
              <a:rPr kumimoji="0" lang="en-US" sz="2000" b="1" i="0" u="none" strike="noStrike" kern="0" cap="none" spc="-10" normalizeH="0" baseline="0" noProof="0">
                <a:ln>
                  <a:noFill/>
                </a:ln>
                <a:solidFill>
                  <a:schemeClr val="tx1">
                    <a:lumMod val="50000"/>
                    <a:lumOff val="50000"/>
                  </a:schemeClr>
                </a:solidFill>
                <a:effectLst/>
                <a:uLnTx/>
                <a:uFillTx/>
                <a:latin typeface="Century Gothic"/>
                <a:ea typeface="+mn-ea"/>
                <a:cs typeface="+mn-cs"/>
              </a:rPr>
              <a:t>multi-</a:t>
            </a:r>
            <a:r>
              <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rPr>
              <a:t>billion</a:t>
            </a:r>
            <a:r>
              <a:rPr kumimoji="0" lang="en-US" sz="2000" b="0" i="0" u="none" strike="noStrike" kern="0" cap="none" spc="-20" normalizeH="0" baseline="0" noProof="0">
                <a:ln>
                  <a:noFill/>
                </a:ln>
                <a:solidFill>
                  <a:schemeClr val="tx1">
                    <a:lumMod val="50000"/>
                    <a:lumOff val="50000"/>
                  </a:schemeClr>
                </a:solidFill>
                <a:effectLst/>
                <a:uLnTx/>
                <a:uFillTx/>
                <a:latin typeface="Century Gothic" panose="020F0302020204030204"/>
                <a:ea typeface="+mn-ea"/>
                <a:cs typeface="+mn-cs"/>
              </a:rPr>
              <a:t>-</a:t>
            </a:r>
            <a:r>
              <a:rPr kumimoji="0" lang="en-US" sz="2000" b="1" i="0" u="none" strike="noStrike" kern="0" cap="none" spc="-10" normalizeH="0" baseline="0" noProof="0">
                <a:ln>
                  <a:noFill/>
                </a:ln>
                <a:solidFill>
                  <a:schemeClr val="tx1">
                    <a:lumMod val="50000"/>
                    <a:lumOff val="50000"/>
                  </a:schemeClr>
                </a:solidFill>
                <a:effectLst/>
                <a:uLnTx/>
                <a:uFillTx/>
                <a:latin typeface="Century Gothic"/>
                <a:ea typeface="+mn-ea"/>
                <a:cs typeface="+mn-cs"/>
              </a:rPr>
              <a:t>dollar market</a:t>
            </a:r>
            <a:endParaRPr kumimoji="0" lang="en-US" sz="2000" b="1" i="0" u="none" strike="noStrike" kern="0" cap="none" spc="0" normalizeH="0" baseline="0" noProof="0">
              <a:ln>
                <a:noFill/>
              </a:ln>
              <a:solidFill>
                <a:schemeClr val="tx1">
                  <a:lumMod val="50000"/>
                  <a:lumOff val="50000"/>
                </a:schemeClr>
              </a:solidFill>
              <a:effectLst/>
              <a:uLnTx/>
              <a:uFillTx/>
              <a:latin typeface="Century Gothic"/>
              <a:ea typeface="+mn-ea"/>
              <a:cs typeface="+mn-cs"/>
            </a:endParaRPr>
          </a:p>
        </p:txBody>
      </p:sp>
      <p:sp>
        <p:nvSpPr>
          <p:cNvPr id="129" name="TextBox 128">
            <a:extLst>
              <a:ext uri="{FF2B5EF4-FFF2-40B4-BE49-F238E27FC236}">
                <a16:creationId xmlns:a16="http://schemas.microsoft.com/office/drawing/2014/main" id="{20D32855-0CE6-440D-AD23-2C220B7AA7EC}"/>
              </a:ext>
            </a:extLst>
          </p:cNvPr>
          <p:cNvSpPr txBox="1"/>
          <p:nvPr/>
        </p:nvSpPr>
        <p:spPr>
          <a:xfrm>
            <a:off x="260075" y="3141690"/>
            <a:ext cx="4997441" cy="978729"/>
          </a:xfrm>
          <a:prstGeom prst="rect">
            <a:avLst/>
          </a:prstGeom>
          <a:noFill/>
        </p:spPr>
        <p:txBody>
          <a:bodyPr wrap="square" rtlCol="0">
            <a:spAutoFit/>
          </a:bodyPr>
          <a:lstStyle>
            <a:defPPr>
              <a:defRPr lang="en-US"/>
            </a:defPPr>
            <a:lvl1pPr>
              <a:defRPr sz="2800" b="1">
                <a:solidFill>
                  <a:schemeClr val="bg1"/>
                </a:solidFill>
                <a:latin typeface="+mj-lt"/>
              </a:defRPr>
            </a:lvl1pPr>
          </a:lstStyle>
          <a:p>
            <a:pPr marL="0" marR="19685" lvl="1" algn="l" defTabSz="914400" rtl="0" eaLnBrk="1" fontAlgn="auto" latinLnBrk="0" hangingPunct="1">
              <a:lnSpc>
                <a:spcPct val="90100"/>
              </a:lnSpc>
              <a:spcBef>
                <a:spcPts val="0"/>
              </a:spcBef>
              <a:spcAft>
                <a:spcPts val="1200"/>
              </a:spcAft>
              <a:buClrTx/>
              <a:buSzTx/>
              <a:tabLst>
                <a:tab pos="756285" algn="l"/>
              </a:tabLst>
              <a:defRPr/>
            </a:pPr>
            <a:r>
              <a:rPr kumimoji="0" lang="en-US" sz="1600" b="0" i="0" u="none" strike="noStrike" kern="0" cap="none" spc="0" normalizeH="0" baseline="0" noProof="0">
                <a:ln>
                  <a:noFill/>
                </a:ln>
                <a:solidFill>
                  <a:srgbClr val="7E7E7E"/>
                </a:solidFill>
                <a:effectLst/>
                <a:uLnTx/>
                <a:uFillTx/>
                <a:latin typeface="Century Gothic"/>
                <a:ea typeface="+mn-ea"/>
                <a:cs typeface="Century Gothic"/>
              </a:rPr>
              <a:t>Major</a:t>
            </a:r>
            <a:r>
              <a:rPr kumimoji="0" lang="en-US" sz="1600" b="0" i="0" u="none" strike="noStrike" kern="0" cap="none" spc="-45" normalizeH="0" baseline="0" noProof="0">
                <a:ln>
                  <a:noFill/>
                </a:ln>
                <a:solidFill>
                  <a:srgbClr val="7E7E7E"/>
                </a:solidFill>
                <a:effectLst/>
                <a:uLnTx/>
                <a:uFillTx/>
                <a:latin typeface="Century Gothic"/>
                <a:ea typeface="+mn-ea"/>
                <a:cs typeface="Century Gothic"/>
              </a:rPr>
              <a:t> </a:t>
            </a:r>
            <a:r>
              <a:rPr kumimoji="0" lang="en-US" sz="1600" b="0" i="0" u="none" strike="noStrike" kern="0" cap="none" spc="0" normalizeH="0" baseline="0" noProof="0">
                <a:ln>
                  <a:noFill/>
                </a:ln>
                <a:solidFill>
                  <a:srgbClr val="7E7E7E"/>
                </a:solidFill>
                <a:effectLst/>
                <a:uLnTx/>
                <a:uFillTx/>
                <a:latin typeface="Century Gothic"/>
                <a:ea typeface="+mn-ea"/>
                <a:cs typeface="Century Gothic"/>
              </a:rPr>
              <a:t>market</a:t>
            </a:r>
            <a:r>
              <a:rPr kumimoji="0" lang="en-US" sz="1600" b="0" i="0" u="none" strike="noStrike" kern="0" cap="none" spc="-50" normalizeH="0" baseline="0" noProof="0">
                <a:ln>
                  <a:noFill/>
                </a:ln>
                <a:solidFill>
                  <a:srgbClr val="7E7E7E"/>
                </a:solidFill>
                <a:effectLst/>
                <a:uLnTx/>
                <a:uFillTx/>
                <a:latin typeface="Century Gothic"/>
                <a:ea typeface="+mn-ea"/>
                <a:cs typeface="Century Gothic"/>
              </a:rPr>
              <a:t> </a:t>
            </a:r>
            <a:r>
              <a:rPr kumimoji="0" lang="en-US" sz="1600" b="0" i="0" u="none" strike="noStrike" kern="0" cap="none" spc="0" normalizeH="0" baseline="0" noProof="0">
                <a:ln>
                  <a:noFill/>
                </a:ln>
                <a:solidFill>
                  <a:srgbClr val="7E7E7E"/>
                </a:solidFill>
                <a:effectLst/>
                <a:uLnTx/>
                <a:uFillTx/>
                <a:latin typeface="Century Gothic"/>
                <a:ea typeface="+mn-ea"/>
                <a:cs typeface="Century Gothic"/>
              </a:rPr>
              <a:t>systems</a:t>
            </a:r>
            <a:r>
              <a:rPr kumimoji="0" lang="en-US" sz="1600" b="0" i="0" u="none" strike="noStrike" kern="0" cap="none" spc="-35" normalizeH="0" baseline="0" noProof="0">
                <a:ln>
                  <a:noFill/>
                </a:ln>
                <a:solidFill>
                  <a:srgbClr val="7E7E7E"/>
                </a:solidFill>
                <a:effectLst/>
                <a:uLnTx/>
                <a:uFillTx/>
                <a:latin typeface="Century Gothic"/>
                <a:ea typeface="+mn-ea"/>
                <a:cs typeface="Century Gothic"/>
              </a:rPr>
              <a:t> </a:t>
            </a:r>
            <a:r>
              <a:rPr kumimoji="0" lang="en-US" sz="1600" b="0" i="0" u="none" strike="noStrike" kern="0" cap="none" spc="0" normalizeH="0" baseline="0" noProof="0">
                <a:ln>
                  <a:noFill/>
                </a:ln>
                <a:solidFill>
                  <a:srgbClr val="7E7E7E"/>
                </a:solidFill>
                <a:effectLst/>
                <a:uLnTx/>
                <a:uFillTx/>
                <a:latin typeface="Century Gothic"/>
                <a:ea typeface="+mn-ea"/>
                <a:cs typeface="Century Gothic"/>
              </a:rPr>
              <a:t>are</a:t>
            </a:r>
            <a:r>
              <a:rPr kumimoji="0" lang="en-US" sz="1600" b="0" i="0" u="none" strike="noStrike" kern="0" cap="none" spc="-55" normalizeH="0" baseline="0" noProof="0">
                <a:ln>
                  <a:noFill/>
                </a:ln>
                <a:solidFill>
                  <a:srgbClr val="7E7E7E"/>
                </a:solidFill>
                <a:effectLst/>
                <a:uLnTx/>
                <a:uFillTx/>
                <a:latin typeface="Century Gothic"/>
                <a:ea typeface="+mn-ea"/>
                <a:cs typeface="Century Gothic"/>
              </a:rPr>
              <a:t> </a:t>
            </a:r>
            <a:r>
              <a:rPr kumimoji="0" lang="en-US" sz="1600" b="0" i="0" u="none" strike="noStrike" kern="0" cap="none" spc="0" normalizeH="0" baseline="0" noProof="0">
                <a:ln>
                  <a:noFill/>
                </a:ln>
                <a:solidFill>
                  <a:srgbClr val="7E7E7E"/>
                </a:solidFill>
                <a:effectLst/>
                <a:uLnTx/>
                <a:uFillTx/>
                <a:latin typeface="Century Gothic"/>
                <a:ea typeface="+mn-ea"/>
                <a:cs typeface="Century Gothic"/>
              </a:rPr>
              <a:t>enabled</a:t>
            </a:r>
            <a:r>
              <a:rPr kumimoji="0" lang="en-US" sz="1600" b="0" i="0" u="none" strike="noStrike" kern="0" cap="none" spc="-60" normalizeH="0" baseline="0" noProof="0">
                <a:ln>
                  <a:noFill/>
                </a:ln>
                <a:solidFill>
                  <a:srgbClr val="7E7E7E"/>
                </a:solidFill>
                <a:effectLst/>
                <a:uLnTx/>
                <a:uFillTx/>
                <a:latin typeface="Century Gothic"/>
                <a:ea typeface="+mn-ea"/>
                <a:cs typeface="Century Gothic"/>
              </a:rPr>
              <a:t> </a:t>
            </a:r>
            <a:r>
              <a:rPr kumimoji="0" lang="en-US" sz="1600" b="0" i="0" u="none" strike="noStrike" kern="0" cap="none" spc="0" normalizeH="0" baseline="0" noProof="0">
                <a:ln>
                  <a:noFill/>
                </a:ln>
                <a:solidFill>
                  <a:srgbClr val="7E7E7E"/>
                </a:solidFill>
                <a:effectLst/>
                <a:uLnTx/>
                <a:uFillTx/>
                <a:latin typeface="Century Gothic"/>
                <a:ea typeface="+mn-ea"/>
                <a:cs typeface="Century Gothic"/>
              </a:rPr>
              <a:t>by</a:t>
            </a:r>
            <a:r>
              <a:rPr kumimoji="0" lang="en-US" sz="1600" b="0" i="0" u="none" strike="noStrike" kern="0" cap="none" spc="-45" normalizeH="0" baseline="0" noProof="0">
                <a:ln>
                  <a:noFill/>
                </a:ln>
                <a:solidFill>
                  <a:srgbClr val="7E7E7E"/>
                </a:solidFill>
                <a:effectLst/>
                <a:uLnTx/>
                <a:uFillTx/>
                <a:latin typeface="Century Gothic"/>
                <a:ea typeface="+mn-ea"/>
                <a:cs typeface="Century Gothic"/>
              </a:rPr>
              <a:t> </a:t>
            </a:r>
            <a:r>
              <a:rPr kumimoji="0" lang="en-US" sz="1600" b="0" i="0" u="none" strike="noStrike" kern="0" cap="none" spc="0" normalizeH="0" baseline="0" noProof="0">
                <a:ln>
                  <a:noFill/>
                </a:ln>
                <a:solidFill>
                  <a:srgbClr val="7E7E7E"/>
                </a:solidFill>
                <a:effectLst/>
                <a:uLnTx/>
                <a:uFillTx/>
                <a:latin typeface="Century Gothic"/>
                <a:ea typeface="+mn-ea"/>
                <a:cs typeface="Century Gothic"/>
              </a:rPr>
              <a:t>unique</a:t>
            </a:r>
            <a:r>
              <a:rPr kumimoji="0" lang="en-US" sz="1600" b="0" i="0" u="none" strike="noStrike" kern="0" cap="none" spc="-25" normalizeH="0" baseline="0" noProof="0">
                <a:ln>
                  <a:noFill/>
                </a:ln>
                <a:solidFill>
                  <a:srgbClr val="7E7E7E"/>
                </a:solidFill>
                <a:effectLst/>
                <a:uLnTx/>
                <a:uFillTx/>
                <a:latin typeface="Century Gothic"/>
                <a:ea typeface="+mn-ea"/>
                <a:cs typeface="Century Gothic"/>
              </a:rPr>
              <a:t> </a:t>
            </a:r>
            <a:r>
              <a:rPr kumimoji="0" lang="en-US" sz="1600" b="0" i="0" u="none" strike="noStrike" kern="0" cap="none" spc="0" normalizeH="0" baseline="0" noProof="0">
                <a:ln>
                  <a:noFill/>
                </a:ln>
                <a:solidFill>
                  <a:srgbClr val="7E7E7E"/>
                </a:solidFill>
                <a:effectLst/>
                <a:uLnTx/>
                <a:uFillTx/>
                <a:latin typeface="Century Gothic"/>
                <a:ea typeface="+mn-ea"/>
                <a:cs typeface="Century Gothic"/>
              </a:rPr>
              <a:t>technology </a:t>
            </a:r>
            <a:r>
              <a:rPr kumimoji="0" lang="en-US" sz="1600" b="0" i="0" u="none" strike="noStrike" kern="0" cap="none" spc="0" normalizeH="0" baseline="0" noProof="0">
                <a:ln>
                  <a:noFill/>
                </a:ln>
                <a:solidFill>
                  <a:srgbClr val="7D7D7D"/>
                </a:solidFill>
                <a:effectLst/>
                <a:uLnTx/>
                <a:uFillTx/>
                <a:latin typeface="Century Gothic"/>
                <a:ea typeface="+mn-ea"/>
                <a:cs typeface="Century Gothic"/>
              </a:rPr>
              <a:t>that</a:t>
            </a:r>
            <a:r>
              <a:rPr kumimoji="0" lang="en-US" sz="1600" b="0" i="0" u="none" strike="noStrike" kern="0" cap="none" spc="-60" normalizeH="0" baseline="0" noProof="0">
                <a:ln>
                  <a:noFill/>
                </a:ln>
                <a:solidFill>
                  <a:srgbClr val="7D7D7D"/>
                </a:solidFill>
                <a:effectLst/>
                <a:uLnTx/>
                <a:uFillTx/>
                <a:latin typeface="Century Gothic"/>
                <a:ea typeface="+mn-ea"/>
                <a:cs typeface="Century Gothic"/>
              </a:rPr>
              <a:t> </a:t>
            </a:r>
            <a:r>
              <a:rPr kumimoji="0" lang="en-US" sz="1600" b="0" i="0" u="none" strike="noStrike" kern="0" cap="none" spc="0" normalizeH="0" baseline="0" noProof="0">
                <a:ln>
                  <a:noFill/>
                </a:ln>
                <a:solidFill>
                  <a:srgbClr val="7D7D7D"/>
                </a:solidFill>
                <a:effectLst/>
                <a:uLnTx/>
                <a:uFillTx/>
                <a:latin typeface="Century Gothic"/>
                <a:ea typeface="+mn-ea"/>
                <a:cs typeface="Century Gothic"/>
              </a:rPr>
              <a:t>provides</a:t>
            </a:r>
            <a:r>
              <a:rPr kumimoji="0" lang="en-US" sz="1600" b="0" i="0" u="none" strike="noStrike" kern="0" cap="none" spc="-50" normalizeH="0" baseline="0" noProof="0">
                <a:ln>
                  <a:noFill/>
                </a:ln>
                <a:solidFill>
                  <a:srgbClr val="7D7D7D"/>
                </a:solidFill>
                <a:effectLst/>
                <a:uLnTx/>
                <a:uFillTx/>
                <a:latin typeface="Century Gothic"/>
                <a:ea typeface="+mn-ea"/>
                <a:cs typeface="Century Gothic"/>
              </a:rPr>
              <a:t> </a:t>
            </a:r>
            <a:r>
              <a:rPr kumimoji="0" lang="en-US" sz="1600" b="0" i="0" u="none" strike="noStrike" kern="0" cap="none" spc="-10" normalizeH="0" baseline="0" noProof="0">
                <a:ln>
                  <a:noFill/>
                </a:ln>
                <a:solidFill>
                  <a:srgbClr val="7D7D7D"/>
                </a:solidFill>
                <a:effectLst/>
                <a:uLnTx/>
                <a:uFillTx/>
                <a:latin typeface="Century Gothic"/>
                <a:ea typeface="+mn-ea"/>
                <a:cs typeface="Century Gothic"/>
              </a:rPr>
              <a:t>unparalleled</a:t>
            </a:r>
            <a:r>
              <a:rPr kumimoji="0" lang="en-US" sz="1600" b="0" i="0" u="none" strike="noStrike" kern="0" cap="none" spc="-80" normalizeH="0" baseline="0" noProof="0">
                <a:ln>
                  <a:noFill/>
                </a:ln>
                <a:solidFill>
                  <a:srgbClr val="7D7D7D"/>
                </a:solidFill>
                <a:effectLst/>
                <a:uLnTx/>
                <a:uFillTx/>
                <a:latin typeface="Century Gothic"/>
                <a:ea typeface="+mn-ea"/>
                <a:cs typeface="Century Gothic"/>
              </a:rPr>
              <a:t> treatment </a:t>
            </a:r>
            <a:r>
              <a:rPr kumimoji="0" lang="en-US" sz="1600" b="0" i="0" u="none" strike="noStrike" kern="0" cap="none" spc="0" normalizeH="0" baseline="0" noProof="0">
                <a:ln>
                  <a:noFill/>
                </a:ln>
                <a:solidFill>
                  <a:srgbClr val="7D7D7D"/>
                </a:solidFill>
                <a:effectLst/>
                <a:uLnTx/>
                <a:uFillTx/>
                <a:latin typeface="Century Gothic"/>
                <a:ea typeface="+mn-ea"/>
                <a:cs typeface="Century Gothic"/>
              </a:rPr>
              <a:t>delivery</a:t>
            </a:r>
            <a:r>
              <a:rPr kumimoji="0" lang="en-US" sz="1600" b="0" i="0" u="none" strike="noStrike" kern="0" cap="none" spc="-35" normalizeH="0" baseline="0" noProof="0">
                <a:ln>
                  <a:noFill/>
                </a:ln>
                <a:solidFill>
                  <a:srgbClr val="7D7D7D"/>
                </a:solidFill>
                <a:effectLst/>
                <a:uLnTx/>
                <a:uFillTx/>
                <a:latin typeface="Century Gothic"/>
                <a:ea typeface="+mn-ea"/>
                <a:cs typeface="Century Gothic"/>
              </a:rPr>
              <a:t> </a:t>
            </a:r>
            <a:r>
              <a:rPr kumimoji="0" lang="en-US" sz="1600" b="0" i="0" u="none" strike="noStrike" kern="0" cap="none" spc="0" normalizeH="0" baseline="0" noProof="0">
                <a:ln>
                  <a:noFill/>
                </a:ln>
                <a:solidFill>
                  <a:srgbClr val="7D7D7D"/>
                </a:solidFill>
                <a:effectLst/>
                <a:uLnTx/>
                <a:uFillTx/>
                <a:latin typeface="Century Gothic"/>
                <a:ea typeface="+mn-ea"/>
                <a:cs typeface="Century Gothic"/>
              </a:rPr>
              <a:t>with</a:t>
            </a:r>
            <a:r>
              <a:rPr kumimoji="0" lang="en-US" sz="1600" b="0" i="0" u="none" strike="noStrike" kern="0" cap="none" spc="-25" normalizeH="0" baseline="0" noProof="0">
                <a:ln>
                  <a:noFill/>
                </a:ln>
                <a:solidFill>
                  <a:srgbClr val="7D7D7D"/>
                </a:solidFill>
                <a:effectLst/>
                <a:uLnTx/>
                <a:uFillTx/>
                <a:latin typeface="Century Gothic"/>
                <a:ea typeface="+mn-ea"/>
                <a:cs typeface="Century Gothic"/>
              </a:rPr>
              <a:t> </a:t>
            </a:r>
            <a:r>
              <a:rPr kumimoji="0" lang="en-US" sz="1600" b="1" i="0" u="none" strike="noStrike" kern="0" cap="none" spc="-25" normalizeH="0" baseline="0" noProof="0">
                <a:ln>
                  <a:noFill/>
                </a:ln>
                <a:solidFill>
                  <a:srgbClr val="00B0F0"/>
                </a:solidFill>
                <a:effectLst/>
                <a:uLnTx/>
                <a:uFillTx/>
                <a:latin typeface="Century Gothic"/>
                <a:ea typeface="+mn-ea"/>
                <a:cs typeface="Century Gothic"/>
              </a:rPr>
              <a:t>Beam Sculpting</a:t>
            </a:r>
            <a:r>
              <a:rPr kumimoji="0" lang="en-US" sz="1600" b="0" i="0" u="none" strike="noStrike" kern="0" cap="none" spc="-25" normalizeH="0" baseline="0" noProof="0">
                <a:ln>
                  <a:noFill/>
                </a:ln>
                <a:solidFill>
                  <a:srgbClr val="7D7D7D"/>
                </a:solidFill>
                <a:effectLst/>
                <a:uLnTx/>
                <a:uFillTx/>
                <a:latin typeface="Century Gothic"/>
                <a:ea typeface="+mn-ea"/>
                <a:cs typeface="Century Gothic"/>
              </a:rPr>
              <a:t>, </a:t>
            </a:r>
            <a:r>
              <a:rPr kumimoji="0" lang="en-US" sz="1600" b="0" i="0" u="sng" strike="noStrike" kern="0" cap="none" spc="-10" normalizeH="0" baseline="0" noProof="0">
                <a:ln>
                  <a:noFill/>
                </a:ln>
                <a:solidFill>
                  <a:srgbClr val="7D7D7D"/>
                </a:solidFill>
                <a:effectLst/>
                <a:uLnTx/>
                <a:uFillTx/>
                <a:latin typeface="Century Gothic"/>
                <a:ea typeface="+mn-ea"/>
                <a:cs typeface="Century Gothic"/>
              </a:rPr>
              <a:t>targeting </a:t>
            </a:r>
            <a:r>
              <a:rPr kumimoji="0" lang="en-US" sz="1600" b="0" i="0" u="sng" strike="noStrike" kern="0" cap="none" spc="0" normalizeH="0" baseline="0" noProof="0">
                <a:ln>
                  <a:noFill/>
                </a:ln>
                <a:solidFill>
                  <a:srgbClr val="7D7D7D"/>
                </a:solidFill>
                <a:effectLst/>
                <a:uLnTx/>
                <a:uFillTx/>
                <a:latin typeface="Century Gothic"/>
                <a:ea typeface="+mn-ea"/>
                <a:cs typeface="Century Gothic"/>
              </a:rPr>
              <a:t>the</a:t>
            </a:r>
            <a:r>
              <a:rPr kumimoji="0" lang="en-US" sz="1600" b="0" i="0" u="sng" strike="noStrike" kern="0" cap="none" spc="-45" normalizeH="0" baseline="0" noProof="0">
                <a:ln>
                  <a:noFill/>
                </a:ln>
                <a:solidFill>
                  <a:srgbClr val="7D7D7D"/>
                </a:solidFill>
                <a:effectLst/>
                <a:uLnTx/>
                <a:uFillTx/>
                <a:latin typeface="Century Gothic"/>
                <a:ea typeface="+mn-ea"/>
                <a:cs typeface="Century Gothic"/>
              </a:rPr>
              <a:t> </a:t>
            </a:r>
            <a:r>
              <a:rPr kumimoji="0" lang="en-US" sz="1600" b="0" i="0" u="sng" strike="noStrike" kern="0" cap="none" spc="0" normalizeH="0" baseline="0" noProof="0">
                <a:ln>
                  <a:noFill/>
                </a:ln>
                <a:solidFill>
                  <a:srgbClr val="7D7D7D"/>
                </a:solidFill>
                <a:effectLst/>
                <a:uLnTx/>
                <a:uFillTx/>
                <a:latin typeface="Century Gothic"/>
                <a:ea typeface="+mn-ea"/>
                <a:cs typeface="Century Gothic"/>
              </a:rPr>
              <a:t>cancer</a:t>
            </a:r>
            <a:r>
              <a:rPr kumimoji="0" lang="en-US" sz="1600" b="0" i="0" u="sng" strike="noStrike" kern="0" cap="none" spc="-40" normalizeH="0" baseline="0" noProof="0">
                <a:ln>
                  <a:noFill/>
                </a:ln>
                <a:solidFill>
                  <a:srgbClr val="7D7D7D"/>
                </a:solidFill>
                <a:effectLst/>
                <a:uLnTx/>
                <a:uFillTx/>
                <a:latin typeface="Century Gothic"/>
                <a:ea typeface="+mn-ea"/>
                <a:cs typeface="Century Gothic"/>
              </a:rPr>
              <a:t> </a:t>
            </a:r>
            <a:r>
              <a:rPr kumimoji="0" lang="en-US" sz="1600" b="0" i="0" u="sng" strike="noStrike" kern="0" cap="none" spc="0" normalizeH="0" baseline="0" noProof="0">
                <a:ln>
                  <a:noFill/>
                </a:ln>
                <a:solidFill>
                  <a:srgbClr val="7D7D7D"/>
                </a:solidFill>
                <a:effectLst/>
                <a:uLnTx/>
                <a:uFillTx/>
                <a:latin typeface="Century Gothic"/>
                <a:ea typeface="+mn-ea"/>
                <a:cs typeface="Century Gothic"/>
              </a:rPr>
              <a:t>cells</a:t>
            </a:r>
            <a:r>
              <a:rPr kumimoji="0" lang="en-US" sz="1600" b="0" i="0" u="sng" strike="noStrike" kern="0" cap="none" spc="-60" normalizeH="0" baseline="0" noProof="0">
                <a:ln>
                  <a:noFill/>
                </a:ln>
                <a:solidFill>
                  <a:srgbClr val="7D7D7D"/>
                </a:solidFill>
                <a:effectLst/>
                <a:uLnTx/>
                <a:uFillTx/>
                <a:latin typeface="Century Gothic"/>
                <a:ea typeface="+mn-ea"/>
                <a:cs typeface="Century Gothic"/>
              </a:rPr>
              <a:t> </a:t>
            </a:r>
            <a:r>
              <a:rPr kumimoji="0" lang="en-US" sz="1600" b="0" i="0" u="sng" strike="noStrike" kern="0" cap="none" spc="0" normalizeH="0" baseline="0" noProof="0">
                <a:ln>
                  <a:noFill/>
                </a:ln>
                <a:solidFill>
                  <a:srgbClr val="7D7D7D"/>
                </a:solidFill>
                <a:effectLst/>
                <a:uLnTx/>
                <a:uFillTx/>
                <a:latin typeface="Century Gothic"/>
                <a:ea typeface="+mn-ea"/>
                <a:cs typeface="Century Gothic"/>
              </a:rPr>
              <a:t>while</a:t>
            </a:r>
            <a:r>
              <a:rPr kumimoji="0" lang="en-US" sz="1600" b="0" i="0" u="sng" strike="noStrike" kern="0" cap="none" spc="-45" normalizeH="0" baseline="0" noProof="0">
                <a:ln>
                  <a:noFill/>
                </a:ln>
                <a:solidFill>
                  <a:srgbClr val="7D7D7D"/>
                </a:solidFill>
                <a:effectLst/>
                <a:uLnTx/>
                <a:uFillTx/>
                <a:latin typeface="Century Gothic"/>
                <a:ea typeface="+mn-ea"/>
                <a:cs typeface="Century Gothic"/>
              </a:rPr>
              <a:t> </a:t>
            </a:r>
            <a:r>
              <a:rPr kumimoji="0" lang="en-US" sz="1600" b="0" i="0" u="sng" strike="noStrike" kern="0" cap="none" spc="0" normalizeH="0" baseline="0" noProof="0">
                <a:ln>
                  <a:noFill/>
                </a:ln>
                <a:solidFill>
                  <a:srgbClr val="7D7D7D"/>
                </a:solidFill>
                <a:effectLst/>
                <a:uLnTx/>
                <a:uFillTx/>
                <a:latin typeface="Century Gothic"/>
                <a:ea typeface="+mn-ea"/>
                <a:cs typeface="Century Gothic"/>
              </a:rPr>
              <a:t>sparing</a:t>
            </a:r>
            <a:r>
              <a:rPr kumimoji="0" lang="en-US" sz="1600" b="0" i="0" u="sng" strike="noStrike" kern="0" cap="none" spc="-50" normalizeH="0" baseline="0" noProof="0">
                <a:ln>
                  <a:noFill/>
                </a:ln>
                <a:solidFill>
                  <a:srgbClr val="7D7D7D"/>
                </a:solidFill>
                <a:effectLst/>
                <a:uLnTx/>
                <a:uFillTx/>
                <a:latin typeface="Century Gothic"/>
                <a:ea typeface="+mn-ea"/>
                <a:cs typeface="Century Gothic"/>
              </a:rPr>
              <a:t> </a:t>
            </a:r>
            <a:r>
              <a:rPr kumimoji="0" lang="en-US" sz="1600" b="0" i="0" u="sng" strike="noStrike" kern="0" cap="none" spc="0" normalizeH="0" baseline="0" noProof="0">
                <a:ln>
                  <a:noFill/>
                </a:ln>
                <a:solidFill>
                  <a:srgbClr val="7D7D7D"/>
                </a:solidFill>
                <a:effectLst/>
                <a:uLnTx/>
                <a:uFillTx/>
                <a:latin typeface="Century Gothic"/>
                <a:ea typeface="+mn-ea"/>
                <a:cs typeface="Century Gothic"/>
              </a:rPr>
              <a:t>normal</a:t>
            </a:r>
            <a:r>
              <a:rPr kumimoji="0" lang="en-US" sz="1600" b="0" i="0" u="sng" strike="noStrike" kern="0" cap="none" spc="-45" normalizeH="0" baseline="0" noProof="0">
                <a:ln>
                  <a:noFill/>
                </a:ln>
                <a:solidFill>
                  <a:srgbClr val="7D7D7D"/>
                </a:solidFill>
                <a:effectLst/>
                <a:uLnTx/>
                <a:uFillTx/>
                <a:latin typeface="Century Gothic"/>
                <a:ea typeface="+mn-ea"/>
                <a:cs typeface="Century Gothic"/>
              </a:rPr>
              <a:t> </a:t>
            </a:r>
            <a:r>
              <a:rPr kumimoji="0" lang="en-US" sz="1600" b="0" i="0" u="sng" strike="noStrike" kern="0" cap="none" spc="-10" normalizeH="0" baseline="0" noProof="0">
                <a:ln>
                  <a:noFill/>
                </a:ln>
                <a:solidFill>
                  <a:srgbClr val="7D7D7D"/>
                </a:solidFill>
                <a:effectLst/>
                <a:uLnTx/>
                <a:uFillTx/>
                <a:latin typeface="Century Gothic"/>
                <a:ea typeface="+mn-ea"/>
                <a:cs typeface="Century Gothic"/>
              </a:rPr>
              <a:t>tissues</a:t>
            </a:r>
            <a:endParaRPr kumimoji="0" lang="en-US" sz="1600" b="0" i="0" u="sng" strike="noStrike" kern="0" cap="none" spc="0" normalizeH="0" baseline="0" noProof="0">
              <a:ln>
                <a:noFill/>
              </a:ln>
              <a:solidFill>
                <a:sysClr val="windowText" lastClr="000000"/>
              </a:solidFill>
              <a:effectLst/>
              <a:uLnTx/>
              <a:uFillTx/>
              <a:latin typeface="Century Gothic"/>
              <a:ea typeface="+mn-ea"/>
              <a:cs typeface="Century Gothic"/>
            </a:endParaRPr>
          </a:p>
        </p:txBody>
      </p:sp>
      <p:sp>
        <p:nvSpPr>
          <p:cNvPr id="33" name="Oval 32">
            <a:extLst>
              <a:ext uri="{FF2B5EF4-FFF2-40B4-BE49-F238E27FC236}">
                <a16:creationId xmlns:a16="http://schemas.microsoft.com/office/drawing/2014/main" id="{B41AE8F8-14CB-496D-A9DF-ED4F396A0B37}"/>
              </a:ext>
            </a:extLst>
          </p:cNvPr>
          <p:cNvSpPr/>
          <p:nvPr/>
        </p:nvSpPr>
        <p:spPr>
          <a:xfrm rot="21447340">
            <a:off x="5180099" y="3211145"/>
            <a:ext cx="435708" cy="435708"/>
          </a:xfrm>
          <a:prstGeom prst="ellipse">
            <a:avLst/>
          </a:prstGeom>
          <a:solidFill>
            <a:schemeClr val="bg2"/>
          </a:solidFill>
          <a:ln>
            <a:noFill/>
          </a:ln>
          <a:effectLst>
            <a:innerShdw blurRad="139700">
              <a:prstClr val="black">
                <a:alpha val="1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3" name="Arrow: Chevron 2">
            <a:extLst>
              <a:ext uri="{FF2B5EF4-FFF2-40B4-BE49-F238E27FC236}">
                <a16:creationId xmlns:a16="http://schemas.microsoft.com/office/drawing/2014/main" id="{F34602C9-20C5-48C9-8159-82E4559B1222}"/>
              </a:ext>
            </a:extLst>
          </p:cNvPr>
          <p:cNvSpPr/>
          <p:nvPr/>
        </p:nvSpPr>
        <p:spPr>
          <a:xfrm>
            <a:off x="5375094" y="3378993"/>
            <a:ext cx="45719" cy="100012"/>
          </a:xfrm>
          <a:prstGeom prst="chevron">
            <a:avLst>
              <a:gd name="adj" fmla="val 100000"/>
            </a:avLst>
          </a:prstGeom>
          <a:solidFill>
            <a:schemeClr val="tx1"/>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grpSp>
        <p:nvGrpSpPr>
          <p:cNvPr id="9" name="Group 8">
            <a:extLst>
              <a:ext uri="{FF2B5EF4-FFF2-40B4-BE49-F238E27FC236}">
                <a16:creationId xmlns:a16="http://schemas.microsoft.com/office/drawing/2014/main" id="{32AC84B3-BA83-A290-C876-25098A9C1FC2}"/>
              </a:ext>
            </a:extLst>
          </p:cNvPr>
          <p:cNvGrpSpPr/>
          <p:nvPr/>
        </p:nvGrpSpPr>
        <p:grpSpPr>
          <a:xfrm>
            <a:off x="6038995" y="1057275"/>
            <a:ext cx="5301686" cy="5582873"/>
            <a:chOff x="6296030" y="1271821"/>
            <a:chExt cx="5301686" cy="5582873"/>
          </a:xfrm>
        </p:grpSpPr>
        <p:grpSp>
          <p:nvGrpSpPr>
            <p:cNvPr id="153" name="Group 152">
              <a:extLst>
                <a:ext uri="{FF2B5EF4-FFF2-40B4-BE49-F238E27FC236}">
                  <a16:creationId xmlns:a16="http://schemas.microsoft.com/office/drawing/2014/main" id="{3C6C9B32-2C21-40BA-A3E9-55F2B926CA9B}"/>
                </a:ext>
              </a:extLst>
            </p:cNvPr>
            <p:cNvGrpSpPr/>
            <p:nvPr/>
          </p:nvGrpSpPr>
          <p:grpSpPr>
            <a:xfrm>
              <a:off x="6296030" y="1271821"/>
              <a:ext cx="5277768" cy="4916941"/>
              <a:chOff x="6726008" y="1522825"/>
              <a:chExt cx="5277768" cy="4916941"/>
            </a:xfrm>
          </p:grpSpPr>
          <p:grpSp>
            <p:nvGrpSpPr>
              <p:cNvPr id="131" name="Group 130">
                <a:extLst>
                  <a:ext uri="{FF2B5EF4-FFF2-40B4-BE49-F238E27FC236}">
                    <a16:creationId xmlns:a16="http://schemas.microsoft.com/office/drawing/2014/main" id="{CE6E95EC-6A22-431F-8F18-D2E3EDAAC28A}"/>
                  </a:ext>
                </a:extLst>
              </p:cNvPr>
              <p:cNvGrpSpPr/>
              <p:nvPr/>
            </p:nvGrpSpPr>
            <p:grpSpPr>
              <a:xfrm>
                <a:off x="6726008" y="1526948"/>
                <a:ext cx="241405" cy="4206360"/>
                <a:chOff x="6456573" y="1526948"/>
                <a:chExt cx="241405" cy="4206360"/>
              </a:xfrm>
            </p:grpSpPr>
            <p:sp>
              <p:nvSpPr>
                <p:cNvPr id="132" name="Rectangle: Rounded Corners 131">
                  <a:extLst>
                    <a:ext uri="{FF2B5EF4-FFF2-40B4-BE49-F238E27FC236}">
                      <a16:creationId xmlns:a16="http://schemas.microsoft.com/office/drawing/2014/main" id="{04B61B65-68D8-44FC-8A4E-44A42FEBD586}"/>
                    </a:ext>
                  </a:extLst>
                </p:cNvPr>
                <p:cNvSpPr/>
                <p:nvPr/>
              </p:nvSpPr>
              <p:spPr>
                <a:xfrm>
                  <a:off x="6456573" y="1526948"/>
                  <a:ext cx="241405" cy="241405"/>
                </a:xfrm>
                <a:prstGeom prst="roundRect">
                  <a:avLst>
                    <a:gd name="adj" fmla="val 26307"/>
                  </a:avLst>
                </a:prstGeom>
                <a:gradFill>
                  <a:gsLst>
                    <a:gs pos="0">
                      <a:schemeClr val="accent2"/>
                    </a:gs>
                    <a:gs pos="100000">
                      <a:schemeClr val="accent2">
                        <a:lumMod val="75000"/>
                      </a:schemeClr>
                    </a:gs>
                  </a:gsLst>
                  <a:lin ang="2700000" scaled="1"/>
                </a:gradFill>
                <a:ln>
                  <a:noFill/>
                </a:ln>
                <a:effectLst>
                  <a:outerShdw blurRad="152400" dist="88900" dir="5400000" sx="94000" sy="94000" algn="t"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133" name="Rectangle: Rounded Corners 132">
                  <a:extLst>
                    <a:ext uri="{FF2B5EF4-FFF2-40B4-BE49-F238E27FC236}">
                      <a16:creationId xmlns:a16="http://schemas.microsoft.com/office/drawing/2014/main" id="{2C618908-EFB4-46F4-8DAD-206C146CCDD5}"/>
                    </a:ext>
                  </a:extLst>
                </p:cNvPr>
                <p:cNvSpPr/>
                <p:nvPr/>
              </p:nvSpPr>
              <p:spPr>
                <a:xfrm>
                  <a:off x="6456573" y="2648316"/>
                  <a:ext cx="241405" cy="241405"/>
                </a:xfrm>
                <a:prstGeom prst="roundRect">
                  <a:avLst>
                    <a:gd name="adj" fmla="val 26307"/>
                  </a:avLst>
                </a:prstGeom>
                <a:gradFill>
                  <a:gsLst>
                    <a:gs pos="0">
                      <a:schemeClr val="accent3"/>
                    </a:gs>
                    <a:gs pos="100000">
                      <a:schemeClr val="accent3">
                        <a:lumMod val="75000"/>
                      </a:schemeClr>
                    </a:gs>
                  </a:gsLst>
                  <a:lin ang="2700000" scaled="1"/>
                </a:gradFill>
                <a:ln>
                  <a:noFill/>
                </a:ln>
                <a:effectLst>
                  <a:outerShdw blurRad="152400" dist="88900" dir="5400000" sx="94000" sy="94000" algn="t" rotWithShape="0">
                    <a:schemeClr val="accent3">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134" name="Rectangle: Rounded Corners 133">
                  <a:extLst>
                    <a:ext uri="{FF2B5EF4-FFF2-40B4-BE49-F238E27FC236}">
                      <a16:creationId xmlns:a16="http://schemas.microsoft.com/office/drawing/2014/main" id="{6E351E82-00C8-45AE-BE43-717E8F519BD0}"/>
                    </a:ext>
                  </a:extLst>
                </p:cNvPr>
                <p:cNvSpPr/>
                <p:nvPr/>
              </p:nvSpPr>
              <p:spPr>
                <a:xfrm>
                  <a:off x="6456573" y="3596178"/>
                  <a:ext cx="241405" cy="241405"/>
                </a:xfrm>
                <a:prstGeom prst="roundRect">
                  <a:avLst>
                    <a:gd name="adj" fmla="val 26307"/>
                  </a:avLst>
                </a:prstGeom>
                <a:gradFill>
                  <a:gsLst>
                    <a:gs pos="0">
                      <a:schemeClr val="accent4"/>
                    </a:gs>
                    <a:gs pos="100000">
                      <a:schemeClr val="accent4">
                        <a:lumMod val="75000"/>
                      </a:schemeClr>
                    </a:gs>
                  </a:gsLst>
                  <a:lin ang="2700000" scaled="1"/>
                </a:gradFill>
                <a:ln>
                  <a:noFill/>
                </a:ln>
                <a:effectLst>
                  <a:outerShdw blurRad="152400" dist="88900" dir="5400000" sx="94000" sy="94000" algn="t" rotWithShape="0">
                    <a:schemeClr val="accent4">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135" name="Rectangle: Rounded Corners 134">
                  <a:extLst>
                    <a:ext uri="{FF2B5EF4-FFF2-40B4-BE49-F238E27FC236}">
                      <a16:creationId xmlns:a16="http://schemas.microsoft.com/office/drawing/2014/main" id="{1F8A4EF7-0EFA-48B5-9DF2-AFD95676886A}"/>
                    </a:ext>
                  </a:extLst>
                </p:cNvPr>
                <p:cNvSpPr/>
                <p:nvPr/>
              </p:nvSpPr>
              <p:spPr>
                <a:xfrm>
                  <a:off x="6456573" y="4544040"/>
                  <a:ext cx="241405" cy="241405"/>
                </a:xfrm>
                <a:prstGeom prst="roundRect">
                  <a:avLst>
                    <a:gd name="adj" fmla="val 26307"/>
                  </a:avLst>
                </a:prstGeom>
                <a:gradFill>
                  <a:gsLst>
                    <a:gs pos="0">
                      <a:schemeClr val="accent5"/>
                    </a:gs>
                    <a:gs pos="100000">
                      <a:schemeClr val="accent5">
                        <a:lumMod val="75000"/>
                      </a:schemeClr>
                    </a:gs>
                  </a:gsLst>
                  <a:lin ang="2700000" scaled="1"/>
                </a:gradFill>
                <a:ln>
                  <a:noFill/>
                </a:ln>
                <a:effectLst>
                  <a:outerShdw blurRad="152400" dist="88900" dir="5400000" sx="94000" sy="94000" algn="t"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136" name="Rectangle: Rounded Corners 135">
                  <a:extLst>
                    <a:ext uri="{FF2B5EF4-FFF2-40B4-BE49-F238E27FC236}">
                      <a16:creationId xmlns:a16="http://schemas.microsoft.com/office/drawing/2014/main" id="{D97A472B-3B42-4883-8D26-7589CADFB4D0}"/>
                    </a:ext>
                  </a:extLst>
                </p:cNvPr>
                <p:cNvSpPr/>
                <p:nvPr/>
              </p:nvSpPr>
              <p:spPr>
                <a:xfrm>
                  <a:off x="6456573" y="5491903"/>
                  <a:ext cx="241405" cy="241405"/>
                </a:xfrm>
                <a:prstGeom prst="roundRect">
                  <a:avLst>
                    <a:gd name="adj" fmla="val 26307"/>
                  </a:avLst>
                </a:prstGeom>
                <a:gradFill>
                  <a:gsLst>
                    <a:gs pos="0">
                      <a:schemeClr val="accent6"/>
                    </a:gs>
                    <a:gs pos="100000">
                      <a:schemeClr val="accent6">
                        <a:lumMod val="75000"/>
                      </a:schemeClr>
                    </a:gs>
                  </a:gsLst>
                  <a:lin ang="2700000" scaled="1"/>
                </a:gradFill>
                <a:ln>
                  <a:noFill/>
                </a:ln>
                <a:effectLst>
                  <a:outerShdw blurRad="152400" dist="88900" dir="5400000" sx="94000" sy="94000" algn="t"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grpSp>
          <p:cxnSp>
            <p:nvCxnSpPr>
              <p:cNvPr id="79" name="Straight Connector 78">
                <a:extLst>
                  <a:ext uri="{FF2B5EF4-FFF2-40B4-BE49-F238E27FC236}">
                    <a16:creationId xmlns:a16="http://schemas.microsoft.com/office/drawing/2014/main" id="{7906CB66-49CE-49B7-8E12-2AD9EC13BF36}"/>
                  </a:ext>
                </a:extLst>
              </p:cNvPr>
              <p:cNvCxnSpPr>
                <a:cxnSpLocks/>
                <a:endCxn id="5" idx="0"/>
              </p:cNvCxnSpPr>
              <p:nvPr/>
            </p:nvCxnSpPr>
            <p:spPr>
              <a:xfrm>
                <a:off x="6846710" y="1629152"/>
                <a:ext cx="1" cy="4810614"/>
              </a:xfrm>
              <a:prstGeom prst="line">
                <a:avLst/>
              </a:prstGeom>
              <a:ln w="9525">
                <a:solidFill>
                  <a:schemeClr val="accent5"/>
                </a:solidFill>
                <a:prstDash val="dash"/>
              </a:ln>
            </p:spPr>
            <p:style>
              <a:lnRef idx="1">
                <a:schemeClr val="accent1"/>
              </a:lnRef>
              <a:fillRef idx="0">
                <a:schemeClr val="accent1"/>
              </a:fillRef>
              <a:effectRef idx="0">
                <a:schemeClr val="accent1"/>
              </a:effectRef>
              <a:fontRef idx="minor">
                <a:schemeClr val="tx1"/>
              </a:fontRef>
            </p:style>
          </p:cxnSp>
          <p:sp>
            <p:nvSpPr>
              <p:cNvPr id="87" name="Rectangle: Rounded Corners 86">
                <a:extLst>
                  <a:ext uri="{FF2B5EF4-FFF2-40B4-BE49-F238E27FC236}">
                    <a16:creationId xmlns:a16="http://schemas.microsoft.com/office/drawing/2014/main" id="{93EA836F-AD7F-424F-B2A3-880030390CA6}"/>
                  </a:ext>
                </a:extLst>
              </p:cNvPr>
              <p:cNvSpPr/>
              <p:nvPr/>
            </p:nvSpPr>
            <p:spPr>
              <a:xfrm>
                <a:off x="6726008" y="1526948"/>
                <a:ext cx="241405" cy="241405"/>
              </a:xfrm>
              <a:prstGeom prst="roundRect">
                <a:avLst>
                  <a:gd name="adj" fmla="val 26307"/>
                </a:avLst>
              </a:prstGeom>
              <a:gradFill>
                <a:gsLst>
                  <a:gs pos="0">
                    <a:schemeClr val="accent2"/>
                  </a:gs>
                  <a:gs pos="100000">
                    <a:schemeClr val="accent2">
                      <a:lumMod val="75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89" name="Rectangle: Rounded Corners 88">
                <a:extLst>
                  <a:ext uri="{FF2B5EF4-FFF2-40B4-BE49-F238E27FC236}">
                    <a16:creationId xmlns:a16="http://schemas.microsoft.com/office/drawing/2014/main" id="{40A6CA79-C678-4EDA-9C74-A81148A02A9F}"/>
                  </a:ext>
                </a:extLst>
              </p:cNvPr>
              <p:cNvSpPr/>
              <p:nvPr/>
            </p:nvSpPr>
            <p:spPr>
              <a:xfrm>
                <a:off x="6726008" y="2648316"/>
                <a:ext cx="241405" cy="241405"/>
              </a:xfrm>
              <a:prstGeom prst="roundRect">
                <a:avLst>
                  <a:gd name="adj" fmla="val 26307"/>
                </a:avLst>
              </a:prstGeom>
              <a:gradFill>
                <a:gsLst>
                  <a:gs pos="0">
                    <a:schemeClr val="accent3"/>
                  </a:gs>
                  <a:gs pos="100000">
                    <a:schemeClr val="accent3">
                      <a:lumMod val="75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102" name="Rectangle: Rounded Corners 101">
                <a:extLst>
                  <a:ext uri="{FF2B5EF4-FFF2-40B4-BE49-F238E27FC236}">
                    <a16:creationId xmlns:a16="http://schemas.microsoft.com/office/drawing/2014/main" id="{ADD2005F-ACF2-4BD7-8607-E8CEE0576A40}"/>
                  </a:ext>
                </a:extLst>
              </p:cNvPr>
              <p:cNvSpPr/>
              <p:nvPr/>
            </p:nvSpPr>
            <p:spPr>
              <a:xfrm>
                <a:off x="6726008" y="3596178"/>
                <a:ext cx="241405" cy="241405"/>
              </a:xfrm>
              <a:prstGeom prst="roundRect">
                <a:avLst>
                  <a:gd name="adj" fmla="val 26307"/>
                </a:avLst>
              </a:prstGeom>
              <a:gradFill>
                <a:gsLst>
                  <a:gs pos="0">
                    <a:schemeClr val="accent4"/>
                  </a:gs>
                  <a:gs pos="100000">
                    <a:schemeClr val="accent4">
                      <a:lumMod val="75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107" name="Rectangle: Rounded Corners 106">
                <a:extLst>
                  <a:ext uri="{FF2B5EF4-FFF2-40B4-BE49-F238E27FC236}">
                    <a16:creationId xmlns:a16="http://schemas.microsoft.com/office/drawing/2014/main" id="{9C537631-C2BE-48B0-98DB-20C58A3A655E}"/>
                  </a:ext>
                </a:extLst>
              </p:cNvPr>
              <p:cNvSpPr/>
              <p:nvPr/>
            </p:nvSpPr>
            <p:spPr>
              <a:xfrm>
                <a:off x="6726008" y="4544040"/>
                <a:ext cx="241405" cy="241405"/>
              </a:xfrm>
              <a:prstGeom prst="roundRect">
                <a:avLst>
                  <a:gd name="adj" fmla="val 26307"/>
                </a:avLst>
              </a:prstGeom>
              <a:gradFill>
                <a:gsLst>
                  <a:gs pos="0">
                    <a:schemeClr val="accent5"/>
                  </a:gs>
                  <a:gs pos="100000">
                    <a:schemeClr val="accent5">
                      <a:lumMod val="75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130" name="Rectangle: Rounded Corners 129">
                <a:extLst>
                  <a:ext uri="{FF2B5EF4-FFF2-40B4-BE49-F238E27FC236}">
                    <a16:creationId xmlns:a16="http://schemas.microsoft.com/office/drawing/2014/main" id="{412131E3-665B-4B0F-8C26-6B555FBB5A74}"/>
                  </a:ext>
                </a:extLst>
              </p:cNvPr>
              <p:cNvSpPr/>
              <p:nvPr/>
            </p:nvSpPr>
            <p:spPr>
              <a:xfrm>
                <a:off x="6726008" y="5491903"/>
                <a:ext cx="241405" cy="241405"/>
              </a:xfrm>
              <a:prstGeom prst="roundRect">
                <a:avLst>
                  <a:gd name="adj" fmla="val 26307"/>
                </a:avLst>
              </a:prstGeom>
              <a:gradFill>
                <a:gsLst>
                  <a:gs pos="0">
                    <a:schemeClr val="accent6"/>
                  </a:gs>
                  <a:gs pos="100000">
                    <a:schemeClr val="accent6">
                      <a:lumMod val="75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grpSp>
            <p:nvGrpSpPr>
              <p:cNvPr id="84" name="Group 83">
                <a:extLst>
                  <a:ext uri="{FF2B5EF4-FFF2-40B4-BE49-F238E27FC236}">
                    <a16:creationId xmlns:a16="http://schemas.microsoft.com/office/drawing/2014/main" id="{B63AB1F3-8DBD-4A96-80D6-40E1AC24F90D}"/>
                  </a:ext>
                </a:extLst>
              </p:cNvPr>
              <p:cNvGrpSpPr/>
              <p:nvPr/>
            </p:nvGrpSpPr>
            <p:grpSpPr>
              <a:xfrm>
                <a:off x="6990942" y="1522825"/>
                <a:ext cx="5012834" cy="665372"/>
                <a:chOff x="6724214" y="1522825"/>
                <a:chExt cx="5012834" cy="665372"/>
              </a:xfrm>
            </p:grpSpPr>
            <p:sp>
              <p:nvSpPr>
                <p:cNvPr id="139" name="TextBox 138">
                  <a:extLst>
                    <a:ext uri="{FF2B5EF4-FFF2-40B4-BE49-F238E27FC236}">
                      <a16:creationId xmlns:a16="http://schemas.microsoft.com/office/drawing/2014/main" id="{AD94BED7-FAD4-49E8-9ECF-29499BE1721D}"/>
                    </a:ext>
                  </a:extLst>
                </p:cNvPr>
                <p:cNvSpPr txBox="1"/>
                <p:nvPr/>
              </p:nvSpPr>
              <p:spPr>
                <a:xfrm flipH="1">
                  <a:off x="6724214" y="1522825"/>
                  <a:ext cx="4670579" cy="276999"/>
                </a:xfrm>
                <a:prstGeom prst="rect">
                  <a:avLst/>
                </a:prstGeom>
                <a:noFill/>
              </p:spPr>
              <p:txBody>
                <a:bodyPr wrap="square" rtlCol="0">
                  <a:spAutoFit/>
                </a:bodyPr>
                <a:lstStyle/>
                <a:p>
                  <a:r>
                    <a:rPr lang="en-IN" sz="1200" b="1">
                      <a:solidFill>
                        <a:schemeClr val="tx2"/>
                      </a:solidFill>
                      <a:latin typeface="+mj-lt"/>
                    </a:rPr>
                    <a:t>STRONG PRODUCT PIPELINE – FY’25 COMMERCIALIZATION</a:t>
                  </a:r>
                  <a:endParaRPr lang="pt-BR" sz="1200" b="1">
                    <a:solidFill>
                      <a:schemeClr val="tx2"/>
                    </a:solidFill>
                    <a:latin typeface="+mj-lt"/>
                  </a:endParaRPr>
                </a:p>
              </p:txBody>
            </p:sp>
            <p:sp>
              <p:nvSpPr>
                <p:cNvPr id="140" name="TextBox 139">
                  <a:extLst>
                    <a:ext uri="{FF2B5EF4-FFF2-40B4-BE49-F238E27FC236}">
                      <a16:creationId xmlns:a16="http://schemas.microsoft.com/office/drawing/2014/main" id="{6A4D9E91-363A-45BA-A447-017E242BC5D8}"/>
                    </a:ext>
                  </a:extLst>
                </p:cNvPr>
                <p:cNvSpPr txBox="1"/>
                <p:nvPr/>
              </p:nvSpPr>
              <p:spPr>
                <a:xfrm>
                  <a:off x="6733095" y="1726532"/>
                  <a:ext cx="5003953" cy="461665"/>
                </a:xfrm>
                <a:prstGeom prst="rect">
                  <a:avLst/>
                </a:prstGeom>
                <a:noFill/>
              </p:spPr>
              <p:txBody>
                <a:bodyPr wrap="square" rtlCol="0">
                  <a:spAutoFit/>
                </a:bodyPr>
                <a:lstStyle>
                  <a:defPPr>
                    <a:defRPr lang="en-US"/>
                  </a:defPPr>
                  <a:lvl1pPr>
                    <a:lnSpc>
                      <a:spcPct val="150000"/>
                    </a:lnSpc>
                    <a:defRPr sz="1000">
                      <a:solidFill>
                        <a:schemeClr val="bg1">
                          <a:lumMod val="50000"/>
                        </a:schemeClr>
                      </a:solidFill>
                    </a:defRPr>
                  </a:lvl1pPr>
                </a:lstStyle>
                <a:p>
                  <a:pPr>
                    <a:lnSpc>
                      <a:spcPct val="100000"/>
                    </a:lnSpc>
                  </a:pPr>
                  <a:r>
                    <a:rPr lang="en-US" sz="1200"/>
                    <a:t>Have a pipeline progression of commercial innovation that began generating revenue in 2024</a:t>
                  </a:r>
                </a:p>
              </p:txBody>
            </p:sp>
          </p:grpSp>
          <p:grpSp>
            <p:nvGrpSpPr>
              <p:cNvPr id="141" name="Group 140">
                <a:extLst>
                  <a:ext uri="{FF2B5EF4-FFF2-40B4-BE49-F238E27FC236}">
                    <a16:creationId xmlns:a16="http://schemas.microsoft.com/office/drawing/2014/main" id="{7748B46E-3DBC-4CFB-9359-5D408891ED7E}"/>
                  </a:ext>
                </a:extLst>
              </p:cNvPr>
              <p:cNvGrpSpPr/>
              <p:nvPr/>
            </p:nvGrpSpPr>
            <p:grpSpPr>
              <a:xfrm>
                <a:off x="6990942" y="2624403"/>
                <a:ext cx="5012834" cy="494388"/>
                <a:chOff x="6724214" y="1491387"/>
                <a:chExt cx="5012834" cy="494388"/>
              </a:xfrm>
            </p:grpSpPr>
            <p:sp>
              <p:nvSpPr>
                <p:cNvPr id="142" name="TextBox 141">
                  <a:extLst>
                    <a:ext uri="{FF2B5EF4-FFF2-40B4-BE49-F238E27FC236}">
                      <a16:creationId xmlns:a16="http://schemas.microsoft.com/office/drawing/2014/main" id="{46B8397C-99E5-4BCA-907D-CF7A0161ADAD}"/>
                    </a:ext>
                  </a:extLst>
                </p:cNvPr>
                <p:cNvSpPr txBox="1"/>
                <p:nvPr/>
              </p:nvSpPr>
              <p:spPr>
                <a:xfrm flipH="1">
                  <a:off x="6724214" y="1491387"/>
                  <a:ext cx="3785099" cy="276999"/>
                </a:xfrm>
                <a:prstGeom prst="rect">
                  <a:avLst/>
                </a:prstGeom>
                <a:noFill/>
              </p:spPr>
              <p:txBody>
                <a:bodyPr wrap="square" rtlCol="0">
                  <a:spAutoFit/>
                </a:bodyPr>
                <a:lstStyle/>
                <a:p>
                  <a:r>
                    <a:rPr lang="en-IN" sz="1200" b="1">
                      <a:solidFill>
                        <a:schemeClr val="tx2"/>
                      </a:solidFill>
                      <a:latin typeface="+mj-lt"/>
                    </a:rPr>
                    <a:t>LUMINARY PARTNERS – CLINICAL WORK RAMP-UP</a:t>
                  </a:r>
                  <a:endParaRPr lang="pt-BR" sz="1200" b="1">
                    <a:solidFill>
                      <a:schemeClr val="tx2"/>
                    </a:solidFill>
                    <a:latin typeface="+mj-lt"/>
                  </a:endParaRPr>
                </a:p>
              </p:txBody>
            </p:sp>
            <p:sp>
              <p:nvSpPr>
                <p:cNvPr id="143" name="TextBox 142">
                  <a:extLst>
                    <a:ext uri="{FF2B5EF4-FFF2-40B4-BE49-F238E27FC236}">
                      <a16:creationId xmlns:a16="http://schemas.microsoft.com/office/drawing/2014/main" id="{C2EA30CE-AB04-4559-9B3C-677C55EADA89}"/>
                    </a:ext>
                  </a:extLst>
                </p:cNvPr>
                <p:cNvSpPr txBox="1"/>
                <p:nvPr/>
              </p:nvSpPr>
              <p:spPr>
                <a:xfrm>
                  <a:off x="6733095" y="1708776"/>
                  <a:ext cx="5003953" cy="276999"/>
                </a:xfrm>
                <a:prstGeom prst="rect">
                  <a:avLst/>
                </a:prstGeom>
                <a:noFill/>
              </p:spPr>
              <p:txBody>
                <a:bodyPr wrap="square" rtlCol="0">
                  <a:spAutoFit/>
                </a:bodyPr>
                <a:lstStyle>
                  <a:defPPr>
                    <a:defRPr lang="en-US"/>
                  </a:defPPr>
                  <a:lvl1pPr>
                    <a:lnSpc>
                      <a:spcPct val="150000"/>
                    </a:lnSpc>
                    <a:defRPr sz="1000">
                      <a:solidFill>
                        <a:schemeClr val="bg1">
                          <a:lumMod val="50000"/>
                        </a:schemeClr>
                      </a:solidFill>
                    </a:defRPr>
                  </a:lvl1pPr>
                </a:lstStyle>
                <a:p>
                  <a:pPr>
                    <a:lnSpc>
                      <a:spcPct val="100000"/>
                    </a:lnSpc>
                  </a:pPr>
                  <a:r>
                    <a:rPr lang="en-US" sz="1200"/>
                    <a:t>Major international luminary partners in place</a:t>
                  </a:r>
                </a:p>
              </p:txBody>
            </p:sp>
          </p:grpSp>
          <p:grpSp>
            <p:nvGrpSpPr>
              <p:cNvPr id="144" name="Group 143">
                <a:extLst>
                  <a:ext uri="{FF2B5EF4-FFF2-40B4-BE49-F238E27FC236}">
                    <a16:creationId xmlns:a16="http://schemas.microsoft.com/office/drawing/2014/main" id="{CEA21937-8728-4FAF-AC7A-3E34C9AB1617}"/>
                  </a:ext>
                </a:extLst>
              </p:cNvPr>
              <p:cNvGrpSpPr/>
              <p:nvPr/>
            </p:nvGrpSpPr>
            <p:grpSpPr>
              <a:xfrm>
                <a:off x="6990943" y="3579494"/>
                <a:ext cx="5012833" cy="678145"/>
                <a:chOff x="6724215" y="1487857"/>
                <a:chExt cx="5012833" cy="678145"/>
              </a:xfrm>
            </p:grpSpPr>
            <p:sp>
              <p:nvSpPr>
                <p:cNvPr id="145" name="TextBox 144">
                  <a:extLst>
                    <a:ext uri="{FF2B5EF4-FFF2-40B4-BE49-F238E27FC236}">
                      <a16:creationId xmlns:a16="http://schemas.microsoft.com/office/drawing/2014/main" id="{8BFCE25F-9070-45BA-A39F-87CCB7EFB3FB}"/>
                    </a:ext>
                  </a:extLst>
                </p:cNvPr>
                <p:cNvSpPr txBox="1"/>
                <p:nvPr/>
              </p:nvSpPr>
              <p:spPr>
                <a:xfrm flipH="1">
                  <a:off x="6724215" y="1487857"/>
                  <a:ext cx="2933681" cy="276999"/>
                </a:xfrm>
                <a:prstGeom prst="rect">
                  <a:avLst/>
                </a:prstGeom>
                <a:noFill/>
              </p:spPr>
              <p:txBody>
                <a:bodyPr wrap="square" rtlCol="0">
                  <a:spAutoFit/>
                </a:bodyPr>
                <a:lstStyle/>
                <a:p>
                  <a:r>
                    <a:rPr lang="en-IN" sz="1200" b="1">
                      <a:solidFill>
                        <a:schemeClr val="tx2"/>
                      </a:solidFill>
                      <a:latin typeface="+mj-lt"/>
                    </a:rPr>
                    <a:t>STRONG LEADERSHIP</a:t>
                  </a:r>
                  <a:endParaRPr lang="pt-BR" sz="1200" b="1">
                    <a:solidFill>
                      <a:schemeClr val="tx2"/>
                    </a:solidFill>
                    <a:latin typeface="+mj-lt"/>
                  </a:endParaRPr>
                </a:p>
              </p:txBody>
            </p:sp>
            <p:sp>
              <p:nvSpPr>
                <p:cNvPr id="146" name="TextBox 145">
                  <a:extLst>
                    <a:ext uri="{FF2B5EF4-FFF2-40B4-BE49-F238E27FC236}">
                      <a16:creationId xmlns:a16="http://schemas.microsoft.com/office/drawing/2014/main" id="{98086F12-D3CD-4134-81AF-485BC395A37F}"/>
                    </a:ext>
                  </a:extLst>
                </p:cNvPr>
                <p:cNvSpPr txBox="1"/>
                <p:nvPr/>
              </p:nvSpPr>
              <p:spPr>
                <a:xfrm>
                  <a:off x="6733095" y="1704337"/>
                  <a:ext cx="5003953" cy="461665"/>
                </a:xfrm>
                <a:prstGeom prst="rect">
                  <a:avLst/>
                </a:prstGeom>
                <a:noFill/>
              </p:spPr>
              <p:txBody>
                <a:bodyPr wrap="square" rtlCol="0">
                  <a:spAutoFit/>
                </a:bodyPr>
                <a:lstStyle>
                  <a:defPPr>
                    <a:defRPr lang="en-US"/>
                  </a:defPPr>
                  <a:lvl1pPr>
                    <a:lnSpc>
                      <a:spcPct val="150000"/>
                    </a:lnSpc>
                    <a:defRPr sz="1000">
                      <a:solidFill>
                        <a:schemeClr val="bg1">
                          <a:lumMod val="50000"/>
                        </a:schemeClr>
                      </a:solidFill>
                    </a:defRPr>
                  </a:lvl1pPr>
                </a:lstStyle>
                <a:p>
                  <a:pPr>
                    <a:lnSpc>
                      <a:spcPct val="100000"/>
                    </a:lnSpc>
                  </a:pPr>
                  <a:r>
                    <a:rPr lang="en-US" sz="1200"/>
                    <a:t>Highly successful, experienced, and driven management team and board of directors</a:t>
                  </a:r>
                </a:p>
              </p:txBody>
            </p:sp>
          </p:grpSp>
          <p:grpSp>
            <p:nvGrpSpPr>
              <p:cNvPr id="147" name="Group 146">
                <a:extLst>
                  <a:ext uri="{FF2B5EF4-FFF2-40B4-BE49-F238E27FC236}">
                    <a16:creationId xmlns:a16="http://schemas.microsoft.com/office/drawing/2014/main" id="{8F3A0929-DB0D-4210-80F2-BDED5B516A07}"/>
                  </a:ext>
                </a:extLst>
              </p:cNvPr>
              <p:cNvGrpSpPr/>
              <p:nvPr/>
            </p:nvGrpSpPr>
            <p:grpSpPr>
              <a:xfrm>
                <a:off x="6990941" y="4525707"/>
                <a:ext cx="5012835" cy="864617"/>
                <a:chOff x="6724213" y="1481612"/>
                <a:chExt cx="5012835" cy="864617"/>
              </a:xfrm>
            </p:grpSpPr>
            <p:sp>
              <p:nvSpPr>
                <p:cNvPr id="148" name="TextBox 147">
                  <a:extLst>
                    <a:ext uri="{FF2B5EF4-FFF2-40B4-BE49-F238E27FC236}">
                      <a16:creationId xmlns:a16="http://schemas.microsoft.com/office/drawing/2014/main" id="{5010C06F-F05D-4249-B6C2-1EFA59351821}"/>
                    </a:ext>
                  </a:extLst>
                </p:cNvPr>
                <p:cNvSpPr txBox="1"/>
                <p:nvPr/>
              </p:nvSpPr>
              <p:spPr>
                <a:xfrm flipH="1">
                  <a:off x="6724213" y="1481612"/>
                  <a:ext cx="5003927" cy="276999"/>
                </a:xfrm>
                <a:prstGeom prst="rect">
                  <a:avLst/>
                </a:prstGeom>
                <a:noFill/>
              </p:spPr>
              <p:txBody>
                <a:bodyPr wrap="square" rtlCol="0">
                  <a:spAutoFit/>
                </a:bodyPr>
                <a:lstStyle/>
                <a:p>
                  <a:r>
                    <a:rPr lang="en-IN" sz="1200" b="1">
                      <a:solidFill>
                        <a:schemeClr val="tx2"/>
                      </a:solidFill>
                      <a:latin typeface="+mj-lt"/>
                    </a:rPr>
                    <a:t>COMPLETED $42M OF $50M SERIES A ROUND</a:t>
                  </a:r>
                  <a:endParaRPr lang="pt-BR" sz="1200" b="1">
                    <a:solidFill>
                      <a:schemeClr val="tx2"/>
                    </a:solidFill>
                    <a:latin typeface="+mj-lt"/>
                  </a:endParaRPr>
                </a:p>
              </p:txBody>
            </p:sp>
            <p:sp>
              <p:nvSpPr>
                <p:cNvPr id="149" name="TextBox 148">
                  <a:extLst>
                    <a:ext uri="{FF2B5EF4-FFF2-40B4-BE49-F238E27FC236}">
                      <a16:creationId xmlns:a16="http://schemas.microsoft.com/office/drawing/2014/main" id="{506675CB-8B90-4CB1-A97E-9326559D1DCA}"/>
                    </a:ext>
                  </a:extLst>
                </p:cNvPr>
                <p:cNvSpPr txBox="1"/>
                <p:nvPr/>
              </p:nvSpPr>
              <p:spPr>
                <a:xfrm>
                  <a:off x="6733095" y="1699898"/>
                  <a:ext cx="5003953" cy="646331"/>
                </a:xfrm>
                <a:prstGeom prst="rect">
                  <a:avLst/>
                </a:prstGeom>
                <a:noFill/>
              </p:spPr>
              <p:txBody>
                <a:bodyPr wrap="square" rtlCol="0">
                  <a:spAutoFit/>
                </a:bodyPr>
                <a:lstStyle>
                  <a:defPPr>
                    <a:defRPr lang="en-US"/>
                  </a:defPPr>
                  <a:lvl1pPr>
                    <a:lnSpc>
                      <a:spcPct val="150000"/>
                    </a:lnSpc>
                    <a:defRPr sz="1000">
                      <a:solidFill>
                        <a:schemeClr val="bg1">
                          <a:lumMod val="50000"/>
                        </a:schemeClr>
                      </a:solidFill>
                    </a:defRPr>
                  </a:lvl1pPr>
                </a:lstStyle>
                <a:p>
                  <a:pPr>
                    <a:lnSpc>
                      <a:spcPct val="100000"/>
                    </a:lnSpc>
                  </a:pPr>
                  <a:r>
                    <a:rPr lang="en-US" sz="1200"/>
                    <a:t>Active additional raise of $8M intended to enable company reach break even with lead products and enter clinic with flagship multi-billion-dollar product</a:t>
                  </a:r>
                </a:p>
              </p:txBody>
            </p:sp>
          </p:grpSp>
          <p:grpSp>
            <p:nvGrpSpPr>
              <p:cNvPr id="150" name="Group 149">
                <a:extLst>
                  <a:ext uri="{FF2B5EF4-FFF2-40B4-BE49-F238E27FC236}">
                    <a16:creationId xmlns:a16="http://schemas.microsoft.com/office/drawing/2014/main" id="{F7201908-5CB3-4C96-B919-612F5EDB6148}"/>
                  </a:ext>
                </a:extLst>
              </p:cNvPr>
              <p:cNvGrpSpPr/>
              <p:nvPr/>
            </p:nvGrpSpPr>
            <p:grpSpPr>
              <a:xfrm>
                <a:off x="6990943" y="5467481"/>
                <a:ext cx="5012833" cy="490761"/>
                <a:chOff x="6724215" y="1481697"/>
                <a:chExt cx="5012833" cy="490761"/>
              </a:xfrm>
            </p:grpSpPr>
            <p:sp>
              <p:nvSpPr>
                <p:cNvPr id="151" name="TextBox 150">
                  <a:extLst>
                    <a:ext uri="{FF2B5EF4-FFF2-40B4-BE49-F238E27FC236}">
                      <a16:creationId xmlns:a16="http://schemas.microsoft.com/office/drawing/2014/main" id="{B85D712A-2CA1-4AB5-B3FD-A08DCB3553EB}"/>
                    </a:ext>
                  </a:extLst>
                </p:cNvPr>
                <p:cNvSpPr txBox="1"/>
                <p:nvPr/>
              </p:nvSpPr>
              <p:spPr>
                <a:xfrm flipH="1">
                  <a:off x="6724215" y="1481697"/>
                  <a:ext cx="2933681" cy="276999"/>
                </a:xfrm>
                <a:prstGeom prst="rect">
                  <a:avLst/>
                </a:prstGeom>
                <a:noFill/>
              </p:spPr>
              <p:txBody>
                <a:bodyPr wrap="square" rtlCol="0">
                  <a:spAutoFit/>
                </a:bodyPr>
                <a:lstStyle/>
                <a:p>
                  <a:r>
                    <a:rPr lang="en-IN" sz="1200" b="1">
                      <a:solidFill>
                        <a:schemeClr val="tx2"/>
                      </a:solidFill>
                      <a:latin typeface="+mj-lt"/>
                    </a:rPr>
                    <a:t>FUTURE IPO</a:t>
                  </a:r>
                  <a:endParaRPr lang="pt-BR" sz="1200" b="1">
                    <a:solidFill>
                      <a:schemeClr val="tx2"/>
                    </a:solidFill>
                    <a:latin typeface="+mj-lt"/>
                  </a:endParaRPr>
                </a:p>
              </p:txBody>
            </p:sp>
            <p:sp>
              <p:nvSpPr>
                <p:cNvPr id="152" name="TextBox 151">
                  <a:extLst>
                    <a:ext uri="{FF2B5EF4-FFF2-40B4-BE49-F238E27FC236}">
                      <a16:creationId xmlns:a16="http://schemas.microsoft.com/office/drawing/2014/main" id="{2C3EB054-6A75-4CDD-BB11-B949B2D46D4D}"/>
                    </a:ext>
                  </a:extLst>
                </p:cNvPr>
                <p:cNvSpPr txBox="1"/>
                <p:nvPr/>
              </p:nvSpPr>
              <p:spPr>
                <a:xfrm>
                  <a:off x="6733095" y="1695459"/>
                  <a:ext cx="5003953" cy="276999"/>
                </a:xfrm>
                <a:prstGeom prst="rect">
                  <a:avLst/>
                </a:prstGeom>
                <a:noFill/>
              </p:spPr>
              <p:txBody>
                <a:bodyPr wrap="square" rtlCol="0">
                  <a:spAutoFit/>
                </a:bodyPr>
                <a:lstStyle>
                  <a:defPPr>
                    <a:defRPr lang="en-US"/>
                  </a:defPPr>
                  <a:lvl1pPr>
                    <a:lnSpc>
                      <a:spcPct val="150000"/>
                    </a:lnSpc>
                    <a:defRPr sz="1000">
                      <a:solidFill>
                        <a:schemeClr val="bg1">
                          <a:lumMod val="50000"/>
                        </a:schemeClr>
                      </a:solidFill>
                    </a:defRPr>
                  </a:lvl1pPr>
                </a:lstStyle>
                <a:p>
                  <a:pPr>
                    <a:lnSpc>
                      <a:spcPct val="100000"/>
                    </a:lnSpc>
                  </a:pPr>
                  <a:r>
                    <a:rPr lang="en-US" sz="1200"/>
                    <a:t>Targeting Initial Public Offering in ~24 months</a:t>
                  </a:r>
                  <a:endParaRPr lang="pt-BR" sz="1200"/>
                </a:p>
              </p:txBody>
            </p:sp>
          </p:grpSp>
        </p:grpSp>
        <p:sp>
          <p:nvSpPr>
            <p:cNvPr id="5" name="Rectangle: Rounded Corners 4">
              <a:extLst>
                <a:ext uri="{FF2B5EF4-FFF2-40B4-BE49-F238E27FC236}">
                  <a16:creationId xmlns:a16="http://schemas.microsoft.com/office/drawing/2014/main" id="{CE38C52A-39F7-2512-8E62-AF98BD5016EB}"/>
                </a:ext>
              </a:extLst>
            </p:cNvPr>
            <p:cNvSpPr/>
            <p:nvPr/>
          </p:nvSpPr>
          <p:spPr>
            <a:xfrm>
              <a:off x="6296030" y="6188762"/>
              <a:ext cx="241405" cy="241405"/>
            </a:xfrm>
            <a:prstGeom prst="roundRect">
              <a:avLst>
                <a:gd name="adj" fmla="val 26307"/>
              </a:avLst>
            </a:prstGeom>
            <a:solidFill>
              <a:srgbClr val="7030A0"/>
            </a:solidFill>
            <a:ln>
              <a:noFill/>
            </a:ln>
            <a:effectLst>
              <a:outerShdw blurRad="88900" dist="63500" dir="48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sp>
          <p:nvSpPr>
            <p:cNvPr id="7" name="TextBox 6">
              <a:extLst>
                <a:ext uri="{FF2B5EF4-FFF2-40B4-BE49-F238E27FC236}">
                  <a16:creationId xmlns:a16="http://schemas.microsoft.com/office/drawing/2014/main" id="{1D96C515-4C38-3E9A-3F75-A84BB7A68E89}"/>
                </a:ext>
              </a:extLst>
            </p:cNvPr>
            <p:cNvSpPr txBox="1"/>
            <p:nvPr/>
          </p:nvSpPr>
          <p:spPr>
            <a:xfrm flipH="1">
              <a:off x="6584882" y="6176005"/>
              <a:ext cx="4151361" cy="276999"/>
            </a:xfrm>
            <a:prstGeom prst="rect">
              <a:avLst/>
            </a:prstGeom>
            <a:noFill/>
          </p:spPr>
          <p:txBody>
            <a:bodyPr wrap="square" rtlCol="0">
              <a:spAutoFit/>
            </a:bodyPr>
            <a:lstStyle/>
            <a:p>
              <a:r>
                <a:rPr lang="en-IN" sz="1200" b="1">
                  <a:solidFill>
                    <a:schemeClr val="tx2"/>
                  </a:solidFill>
                  <a:latin typeface="+mj-lt"/>
                </a:rPr>
                <a:t>EMPYREAN THERAPEUTICS RAMP-UP AND SPIN-OFF</a:t>
              </a:r>
              <a:endParaRPr lang="pt-BR" sz="1200" b="1">
                <a:solidFill>
                  <a:schemeClr val="tx2"/>
                </a:solidFill>
                <a:latin typeface="+mj-lt"/>
              </a:endParaRPr>
            </a:p>
          </p:txBody>
        </p:sp>
        <p:sp>
          <p:nvSpPr>
            <p:cNvPr id="8" name="TextBox 7">
              <a:extLst>
                <a:ext uri="{FF2B5EF4-FFF2-40B4-BE49-F238E27FC236}">
                  <a16:creationId xmlns:a16="http://schemas.microsoft.com/office/drawing/2014/main" id="{BCC6F238-D922-BA66-6ADA-A096886BC411}"/>
                </a:ext>
              </a:extLst>
            </p:cNvPr>
            <p:cNvSpPr txBox="1"/>
            <p:nvPr/>
          </p:nvSpPr>
          <p:spPr>
            <a:xfrm>
              <a:off x="6593763" y="6393029"/>
              <a:ext cx="5003953" cy="461665"/>
            </a:xfrm>
            <a:prstGeom prst="rect">
              <a:avLst/>
            </a:prstGeom>
            <a:noFill/>
          </p:spPr>
          <p:txBody>
            <a:bodyPr wrap="square" rtlCol="0">
              <a:spAutoFit/>
            </a:bodyPr>
            <a:lstStyle>
              <a:defPPr>
                <a:defRPr lang="en-US"/>
              </a:defPPr>
              <a:lvl1pPr>
                <a:lnSpc>
                  <a:spcPct val="150000"/>
                </a:lnSpc>
                <a:defRPr sz="1000">
                  <a:solidFill>
                    <a:schemeClr val="bg1">
                      <a:lumMod val="50000"/>
                    </a:schemeClr>
                  </a:solidFill>
                </a:defRPr>
              </a:lvl1pPr>
            </a:lstStyle>
            <a:p>
              <a:pPr>
                <a:lnSpc>
                  <a:spcPct val="100000"/>
                </a:lnSpc>
              </a:pPr>
              <a:r>
                <a:rPr lang="en-US" sz="1200"/>
                <a:t>Bringing the three compounds to Phase 1 and spin-off through Pharma deals and IPO</a:t>
              </a:r>
              <a:endParaRPr lang="pt-BR" sz="1200"/>
            </a:p>
          </p:txBody>
        </p:sp>
      </p:grpSp>
      <p:grpSp>
        <p:nvGrpSpPr>
          <p:cNvPr id="40" name="Group 39">
            <a:extLst>
              <a:ext uri="{FF2B5EF4-FFF2-40B4-BE49-F238E27FC236}">
                <a16:creationId xmlns:a16="http://schemas.microsoft.com/office/drawing/2014/main" id="{1145412A-2C8E-821E-B8C1-BB06240EA91C}"/>
              </a:ext>
            </a:extLst>
          </p:cNvPr>
          <p:cNvGrpSpPr/>
          <p:nvPr/>
        </p:nvGrpSpPr>
        <p:grpSpPr>
          <a:xfrm>
            <a:off x="1235463" y="4260834"/>
            <a:ext cx="2426364" cy="2222481"/>
            <a:chOff x="1235463" y="4260834"/>
            <a:chExt cx="2426364" cy="2222481"/>
          </a:xfrm>
        </p:grpSpPr>
        <p:sp>
          <p:nvSpPr>
            <p:cNvPr id="10" name="Freeform: Shape 9">
              <a:extLst>
                <a:ext uri="{FF2B5EF4-FFF2-40B4-BE49-F238E27FC236}">
                  <a16:creationId xmlns:a16="http://schemas.microsoft.com/office/drawing/2014/main" id="{B20CE7BD-0969-D8F6-A920-5CEBC397650C}"/>
                </a:ext>
              </a:extLst>
            </p:cNvPr>
            <p:cNvSpPr/>
            <p:nvPr/>
          </p:nvSpPr>
          <p:spPr>
            <a:xfrm rot="5400000">
              <a:off x="2410164" y="4339645"/>
              <a:ext cx="871055" cy="754334"/>
            </a:xfrm>
            <a:custGeom>
              <a:avLst/>
              <a:gdLst>
                <a:gd name="connsiteX0" fmla="*/ 1271923 w 1695897"/>
                <a:gd name="connsiteY0" fmla="*/ 0 h 1468647"/>
                <a:gd name="connsiteX1" fmla="*/ 423974 w 1695897"/>
                <a:gd name="connsiteY1" fmla="*/ 0 h 1468647"/>
                <a:gd name="connsiteX2" fmla="*/ 0 w 1695897"/>
                <a:gd name="connsiteY2" fmla="*/ 734324 h 1468647"/>
                <a:gd name="connsiteX3" fmla="*/ 423974 w 1695897"/>
                <a:gd name="connsiteY3" fmla="*/ 1468647 h 1468647"/>
                <a:gd name="connsiteX4" fmla="*/ 1271923 w 1695897"/>
                <a:gd name="connsiteY4" fmla="*/ 1468647 h 1468647"/>
                <a:gd name="connsiteX5" fmla="*/ 1695897 w 1695897"/>
                <a:gd name="connsiteY5" fmla="*/ 734324 h 146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897" h="1468647">
                  <a:moveTo>
                    <a:pt x="1271923" y="0"/>
                  </a:moveTo>
                  <a:lnTo>
                    <a:pt x="423974" y="0"/>
                  </a:lnTo>
                  <a:lnTo>
                    <a:pt x="0" y="734324"/>
                  </a:lnTo>
                  <a:lnTo>
                    <a:pt x="423974" y="1468647"/>
                  </a:lnTo>
                  <a:lnTo>
                    <a:pt x="1271923" y="1468647"/>
                  </a:lnTo>
                  <a:lnTo>
                    <a:pt x="1695897" y="734324"/>
                  </a:lnTo>
                  <a:close/>
                </a:path>
              </a:pathLst>
            </a:custGeom>
            <a:gradFill flip="none" rotWithShape="1">
              <a:gsLst>
                <a:gs pos="0">
                  <a:srgbClr val="41B5E0"/>
                </a:gs>
                <a:gs pos="100000">
                  <a:srgbClr val="2882EC"/>
                </a:gs>
              </a:gsLst>
              <a:lin ang="13500000" scaled="1"/>
              <a:tileRect/>
            </a:gradFill>
            <a:ln w="6350" cap="flat">
              <a:solidFill>
                <a:sysClr val="window" lastClr="FFFFFF">
                  <a:lumMod val="95000"/>
                </a:sysClr>
              </a:solidFill>
              <a:prstDash val="solid"/>
              <a:miter/>
            </a:ln>
            <a:effectLst>
              <a:outerShdw blurRad="50800" dist="38100" dir="2700000" algn="tl" rotWithShape="0">
                <a:prstClr val="black">
                  <a:alpha val="40000"/>
                </a:prstClr>
              </a:outerShdw>
            </a:effectLst>
            <a:scene3d>
              <a:camera prst="orthographicFront"/>
              <a:lightRig rig="threePt" dir="t"/>
            </a:scene3d>
            <a:sp3d>
              <a:bevelT w="0"/>
            </a:sp3d>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ysClr val="windowText" lastClr="000000"/>
                </a:solidFill>
                <a:effectLst/>
                <a:uLnTx/>
                <a:uFillTx/>
                <a:latin typeface="Source Sans Pro"/>
                <a:ea typeface="+mn-ea"/>
                <a:cs typeface="+mn-cs"/>
              </a:endParaRPr>
            </a:p>
          </p:txBody>
        </p:sp>
        <p:sp>
          <p:nvSpPr>
            <p:cNvPr id="11" name="Freeform: Shape 10">
              <a:extLst>
                <a:ext uri="{FF2B5EF4-FFF2-40B4-BE49-F238E27FC236}">
                  <a16:creationId xmlns:a16="http://schemas.microsoft.com/office/drawing/2014/main" id="{5C33C5F8-B00C-0D6F-4C1C-0146BFFC9F5D}"/>
                </a:ext>
              </a:extLst>
            </p:cNvPr>
            <p:cNvSpPr/>
            <p:nvPr/>
          </p:nvSpPr>
          <p:spPr>
            <a:xfrm rot="5400000">
              <a:off x="2805225" y="5005133"/>
              <a:ext cx="871055" cy="754334"/>
            </a:xfrm>
            <a:custGeom>
              <a:avLst/>
              <a:gdLst>
                <a:gd name="connsiteX0" fmla="*/ 1271923 w 1695897"/>
                <a:gd name="connsiteY0" fmla="*/ 0 h 1468647"/>
                <a:gd name="connsiteX1" fmla="*/ 423974 w 1695897"/>
                <a:gd name="connsiteY1" fmla="*/ 0 h 1468647"/>
                <a:gd name="connsiteX2" fmla="*/ 0 w 1695897"/>
                <a:gd name="connsiteY2" fmla="*/ 734324 h 1468647"/>
                <a:gd name="connsiteX3" fmla="*/ 423974 w 1695897"/>
                <a:gd name="connsiteY3" fmla="*/ 1468647 h 1468647"/>
                <a:gd name="connsiteX4" fmla="*/ 1271923 w 1695897"/>
                <a:gd name="connsiteY4" fmla="*/ 1468647 h 1468647"/>
                <a:gd name="connsiteX5" fmla="*/ 1695897 w 1695897"/>
                <a:gd name="connsiteY5" fmla="*/ 734324 h 146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897" h="1468647">
                  <a:moveTo>
                    <a:pt x="1271923" y="0"/>
                  </a:moveTo>
                  <a:lnTo>
                    <a:pt x="423974" y="0"/>
                  </a:lnTo>
                  <a:lnTo>
                    <a:pt x="0" y="734324"/>
                  </a:lnTo>
                  <a:lnTo>
                    <a:pt x="423974" y="1468647"/>
                  </a:lnTo>
                  <a:lnTo>
                    <a:pt x="1271923" y="1468647"/>
                  </a:lnTo>
                  <a:lnTo>
                    <a:pt x="1695897" y="734324"/>
                  </a:lnTo>
                  <a:close/>
                </a:path>
              </a:pathLst>
            </a:custGeom>
            <a:gradFill flip="none" rotWithShape="1">
              <a:gsLst>
                <a:gs pos="0">
                  <a:srgbClr val="41B5E0"/>
                </a:gs>
                <a:gs pos="100000">
                  <a:srgbClr val="2882EC"/>
                </a:gs>
              </a:gsLst>
              <a:lin ang="13500000" scaled="1"/>
              <a:tileRect/>
            </a:gradFill>
            <a:ln w="6350" cap="flat">
              <a:solidFill>
                <a:sysClr val="window" lastClr="FFFFFF">
                  <a:lumMod val="95000"/>
                </a:sysClr>
              </a:solidFill>
              <a:prstDash val="solid"/>
              <a:miter/>
            </a:ln>
            <a:effectLst>
              <a:outerShdw blurRad="50800" dist="38100" dir="2700000" algn="tl" rotWithShape="0">
                <a:prstClr val="black">
                  <a:alpha val="40000"/>
                </a:prstClr>
              </a:outerShdw>
            </a:effectLst>
            <a:scene3d>
              <a:camera prst="orthographicFront"/>
              <a:lightRig rig="threePt" dir="t"/>
            </a:scene3d>
            <a:sp3d>
              <a:bevelT w="0"/>
            </a:sp3d>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ysClr val="windowText" lastClr="000000"/>
                </a:solidFill>
                <a:effectLst/>
                <a:uLnTx/>
                <a:uFillTx/>
                <a:latin typeface="Source Sans Pro"/>
                <a:ea typeface="+mn-ea"/>
                <a:cs typeface="+mn-cs"/>
              </a:endParaRPr>
            </a:p>
          </p:txBody>
        </p:sp>
        <p:sp>
          <p:nvSpPr>
            <p:cNvPr id="13" name="Freeform: Shape 12">
              <a:extLst>
                <a:ext uri="{FF2B5EF4-FFF2-40B4-BE49-F238E27FC236}">
                  <a16:creationId xmlns:a16="http://schemas.microsoft.com/office/drawing/2014/main" id="{91D46A28-79EA-EB95-1115-1E2BB5FF2C90}"/>
                </a:ext>
              </a:extLst>
            </p:cNvPr>
            <p:cNvSpPr/>
            <p:nvPr/>
          </p:nvSpPr>
          <p:spPr>
            <a:xfrm rot="5400000">
              <a:off x="1221012" y="4992017"/>
              <a:ext cx="871053" cy="754419"/>
            </a:xfrm>
            <a:custGeom>
              <a:avLst/>
              <a:gdLst>
                <a:gd name="connsiteX0" fmla="*/ 423974 w 1695897"/>
                <a:gd name="connsiteY0" fmla="*/ 1468817 h 1468816"/>
                <a:gd name="connsiteX1" fmla="*/ 1271923 w 1695897"/>
                <a:gd name="connsiteY1" fmla="*/ 1468817 h 1468816"/>
                <a:gd name="connsiteX2" fmla="*/ 1695897 w 1695897"/>
                <a:gd name="connsiteY2" fmla="*/ 734493 h 1468816"/>
                <a:gd name="connsiteX3" fmla="*/ 1271923 w 1695897"/>
                <a:gd name="connsiteY3" fmla="*/ 0 h 1468816"/>
                <a:gd name="connsiteX4" fmla="*/ 423974 w 1695897"/>
                <a:gd name="connsiteY4" fmla="*/ 0 h 1468816"/>
                <a:gd name="connsiteX5" fmla="*/ 0 w 1695897"/>
                <a:gd name="connsiteY5" fmla="*/ 734493 h 1468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897" h="1468816">
                  <a:moveTo>
                    <a:pt x="423974" y="1468817"/>
                  </a:moveTo>
                  <a:lnTo>
                    <a:pt x="1271923" y="1468817"/>
                  </a:lnTo>
                  <a:lnTo>
                    <a:pt x="1695897" y="734493"/>
                  </a:lnTo>
                  <a:lnTo>
                    <a:pt x="1271923" y="0"/>
                  </a:lnTo>
                  <a:lnTo>
                    <a:pt x="423974" y="0"/>
                  </a:lnTo>
                  <a:lnTo>
                    <a:pt x="0" y="734493"/>
                  </a:lnTo>
                  <a:close/>
                </a:path>
              </a:pathLst>
            </a:custGeom>
            <a:gradFill flip="none" rotWithShape="1">
              <a:gsLst>
                <a:gs pos="0">
                  <a:srgbClr val="7969D0"/>
                </a:gs>
                <a:gs pos="100000">
                  <a:srgbClr val="FC4954"/>
                </a:gs>
              </a:gsLst>
              <a:path path="circle">
                <a:fillToRect l="100000" t="100000"/>
              </a:path>
              <a:tileRect r="-100000" b="-100000"/>
            </a:gradFill>
            <a:ln w="6350" cap="flat">
              <a:solidFill>
                <a:sysClr val="window" lastClr="FFFFFF">
                  <a:lumMod val="95000"/>
                </a:sysClr>
              </a:solidFill>
              <a:prstDash val="solid"/>
              <a:miter/>
            </a:ln>
            <a:effectLst>
              <a:outerShdw blurRad="50800" dist="38100" dir="2700000" algn="tl" rotWithShape="0">
                <a:prstClr val="black">
                  <a:alpha val="40000"/>
                </a:prstClr>
              </a:outerShdw>
            </a:effectLst>
            <a:scene3d>
              <a:camera prst="orthographicFront"/>
              <a:lightRig rig="threePt" dir="t"/>
            </a:scene3d>
            <a:sp3d>
              <a:bevelT w="0"/>
            </a:sp3d>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ysClr val="windowText" lastClr="000000"/>
                </a:solidFill>
                <a:effectLst/>
                <a:uLnTx/>
                <a:uFillTx/>
                <a:latin typeface="Source Sans Pro"/>
                <a:ea typeface="+mn-ea"/>
                <a:cs typeface="+mn-cs"/>
              </a:endParaRPr>
            </a:p>
          </p:txBody>
        </p:sp>
        <p:sp>
          <p:nvSpPr>
            <p:cNvPr id="14" name="Freeform: Shape 13">
              <a:extLst>
                <a:ext uri="{FF2B5EF4-FFF2-40B4-BE49-F238E27FC236}">
                  <a16:creationId xmlns:a16="http://schemas.microsoft.com/office/drawing/2014/main" id="{2C2E654E-44FA-C5D9-80A5-C48A15104DB5}"/>
                </a:ext>
              </a:extLst>
            </p:cNvPr>
            <p:cNvSpPr/>
            <p:nvPr/>
          </p:nvSpPr>
          <p:spPr>
            <a:xfrm rot="5400000">
              <a:off x="1626971" y="4319195"/>
              <a:ext cx="871055" cy="754334"/>
            </a:xfrm>
            <a:custGeom>
              <a:avLst/>
              <a:gdLst>
                <a:gd name="connsiteX0" fmla="*/ 423974 w 1695897"/>
                <a:gd name="connsiteY0" fmla="*/ 1468647 h 1468647"/>
                <a:gd name="connsiteX1" fmla="*/ 1271923 w 1695897"/>
                <a:gd name="connsiteY1" fmla="*/ 1468647 h 1468647"/>
                <a:gd name="connsiteX2" fmla="*/ 1695897 w 1695897"/>
                <a:gd name="connsiteY2" fmla="*/ 734324 h 1468647"/>
                <a:gd name="connsiteX3" fmla="*/ 1271923 w 1695897"/>
                <a:gd name="connsiteY3" fmla="*/ 0 h 1468647"/>
                <a:gd name="connsiteX4" fmla="*/ 423974 w 1695897"/>
                <a:gd name="connsiteY4" fmla="*/ 0 h 1468647"/>
                <a:gd name="connsiteX5" fmla="*/ 0 w 1695897"/>
                <a:gd name="connsiteY5" fmla="*/ 734324 h 146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897" h="1468647">
                  <a:moveTo>
                    <a:pt x="423974" y="1468647"/>
                  </a:moveTo>
                  <a:lnTo>
                    <a:pt x="1271923" y="1468647"/>
                  </a:lnTo>
                  <a:lnTo>
                    <a:pt x="1695897" y="734324"/>
                  </a:lnTo>
                  <a:lnTo>
                    <a:pt x="1271923" y="0"/>
                  </a:lnTo>
                  <a:lnTo>
                    <a:pt x="423974" y="0"/>
                  </a:lnTo>
                  <a:lnTo>
                    <a:pt x="0" y="734324"/>
                  </a:lnTo>
                  <a:close/>
                </a:path>
              </a:pathLst>
            </a:custGeom>
            <a:gradFill flip="none" rotWithShape="1">
              <a:gsLst>
                <a:gs pos="0">
                  <a:srgbClr val="7969D0"/>
                </a:gs>
                <a:gs pos="100000">
                  <a:srgbClr val="FC4954"/>
                </a:gs>
              </a:gsLst>
              <a:path path="circle">
                <a:fillToRect l="100000" t="100000"/>
              </a:path>
              <a:tileRect r="-100000" b="-100000"/>
            </a:gradFill>
            <a:ln w="6350" cap="flat">
              <a:solidFill>
                <a:sysClr val="window" lastClr="FFFFFF">
                  <a:lumMod val="95000"/>
                </a:sysClr>
              </a:solidFill>
              <a:prstDash val="solid"/>
              <a:miter/>
            </a:ln>
            <a:effectLst>
              <a:outerShdw blurRad="50800" dist="38100" dir="2700000" algn="tl" rotWithShape="0">
                <a:prstClr val="black">
                  <a:alpha val="40000"/>
                </a:prstClr>
              </a:outerShdw>
            </a:effectLst>
            <a:scene3d>
              <a:camera prst="orthographicFront"/>
              <a:lightRig rig="threePt" dir="t"/>
            </a:scene3d>
            <a:sp3d>
              <a:bevelT w="0"/>
            </a:sp3d>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ysClr val="windowText" lastClr="000000"/>
                </a:solidFill>
                <a:effectLst/>
                <a:uLnTx/>
                <a:uFillTx/>
                <a:latin typeface="Source Sans Pro"/>
                <a:ea typeface="+mn-ea"/>
                <a:cs typeface="+mn-cs"/>
              </a:endParaRPr>
            </a:p>
          </p:txBody>
        </p:sp>
        <p:sp>
          <p:nvSpPr>
            <p:cNvPr id="16" name="TextBox 15">
              <a:extLst>
                <a:ext uri="{FF2B5EF4-FFF2-40B4-BE49-F238E27FC236}">
                  <a16:creationId xmlns:a16="http://schemas.microsoft.com/office/drawing/2014/main" id="{A6511C34-857B-568C-5E6C-E8D5C4588C23}"/>
                </a:ext>
              </a:extLst>
            </p:cNvPr>
            <p:cNvSpPr txBox="1"/>
            <p:nvPr/>
          </p:nvSpPr>
          <p:spPr>
            <a:xfrm>
              <a:off x="2539518" y="4326611"/>
              <a:ext cx="612347"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2000" b="1">
                  <a:solidFill>
                    <a:srgbClr val="000000"/>
                  </a:solidFill>
                  <a:latin typeface="Century Gothic" panose="020B0502020202020204" pitchFamily="34" charset="0"/>
                  <a:sym typeface="Helvetica Neue"/>
                </a:rPr>
                <a:t>40%</a:t>
              </a:r>
              <a:endParaRPr kumimoji="0" lang="en-US" sz="2000" b="1" i="0" u="none" strike="noStrike" cap="none" spc="0" normalizeH="0" baseline="0">
                <a:ln>
                  <a:noFill/>
                </a:ln>
                <a:solidFill>
                  <a:srgbClr val="000000"/>
                </a:solidFill>
                <a:effectLst/>
                <a:uFillTx/>
                <a:latin typeface="Century Gothic" panose="020B0502020202020204" pitchFamily="34" charset="0"/>
                <a:sym typeface="Helvetica Neue"/>
              </a:endParaRPr>
            </a:p>
          </p:txBody>
        </p:sp>
        <p:sp>
          <p:nvSpPr>
            <p:cNvPr id="17" name="TextBox 16">
              <a:extLst>
                <a:ext uri="{FF2B5EF4-FFF2-40B4-BE49-F238E27FC236}">
                  <a16:creationId xmlns:a16="http://schemas.microsoft.com/office/drawing/2014/main" id="{B6C5FA3B-A7CF-6DD9-78C2-CFEAF40EFAB9}"/>
                </a:ext>
              </a:extLst>
            </p:cNvPr>
            <p:cNvSpPr txBox="1"/>
            <p:nvPr/>
          </p:nvSpPr>
          <p:spPr>
            <a:xfrm>
              <a:off x="2468524" y="4626446"/>
              <a:ext cx="754335"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a:ln>
                    <a:noFill/>
                  </a:ln>
                  <a:solidFill>
                    <a:srgbClr val="000000"/>
                  </a:solidFill>
                  <a:effectLst/>
                  <a:uFillTx/>
                  <a:latin typeface="Century Gothic" panose="020B0502020202020204" pitchFamily="34" charset="0"/>
                  <a:sym typeface="Helvetica Neue"/>
                </a:rPr>
                <a:t>Equity Offered</a:t>
              </a:r>
            </a:p>
          </p:txBody>
        </p:sp>
        <p:sp>
          <p:nvSpPr>
            <p:cNvPr id="18" name="TextBox 17">
              <a:extLst>
                <a:ext uri="{FF2B5EF4-FFF2-40B4-BE49-F238E27FC236}">
                  <a16:creationId xmlns:a16="http://schemas.microsoft.com/office/drawing/2014/main" id="{8177E0CA-182F-4BEF-CF98-76B6A8D6973D}"/>
                </a:ext>
              </a:extLst>
            </p:cNvPr>
            <p:cNvSpPr txBox="1"/>
            <p:nvPr/>
          </p:nvSpPr>
          <p:spPr>
            <a:xfrm>
              <a:off x="2857635" y="5045690"/>
              <a:ext cx="76623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a:ln>
                    <a:noFill/>
                  </a:ln>
                  <a:solidFill>
                    <a:srgbClr val="000000"/>
                  </a:solidFill>
                  <a:effectLst/>
                  <a:uFillTx/>
                  <a:latin typeface="Century Gothic" panose="020B0502020202020204" pitchFamily="34" charset="0"/>
                  <a:sym typeface="Helvetica Neue"/>
                </a:rPr>
                <a:t>$75M</a:t>
              </a:r>
            </a:p>
          </p:txBody>
        </p:sp>
        <p:sp>
          <p:nvSpPr>
            <p:cNvPr id="19" name="TextBox 18">
              <a:extLst>
                <a:ext uri="{FF2B5EF4-FFF2-40B4-BE49-F238E27FC236}">
                  <a16:creationId xmlns:a16="http://schemas.microsoft.com/office/drawing/2014/main" id="{7CCF3D52-51BC-7891-B316-CE853EE1C221}"/>
                </a:ext>
              </a:extLst>
            </p:cNvPr>
            <p:cNvSpPr txBox="1"/>
            <p:nvPr/>
          </p:nvSpPr>
          <p:spPr>
            <a:xfrm>
              <a:off x="2819677" y="5322001"/>
              <a:ext cx="84215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a:ln>
                    <a:noFill/>
                  </a:ln>
                  <a:solidFill>
                    <a:srgbClr val="000000"/>
                  </a:solidFill>
                  <a:effectLst/>
                  <a:uFillTx/>
                  <a:latin typeface="Century Gothic" panose="020B0502020202020204" pitchFamily="34" charset="0"/>
                  <a:sym typeface="Helvetica Neue"/>
                </a:rPr>
                <a:t>Pre-Money Valuation</a:t>
              </a:r>
            </a:p>
          </p:txBody>
        </p:sp>
        <p:sp>
          <p:nvSpPr>
            <p:cNvPr id="24" name="TextBox 23">
              <a:extLst>
                <a:ext uri="{FF2B5EF4-FFF2-40B4-BE49-F238E27FC236}">
                  <a16:creationId xmlns:a16="http://schemas.microsoft.com/office/drawing/2014/main" id="{FEB07530-98A5-0A64-AD21-EB27E4055F6D}"/>
                </a:ext>
              </a:extLst>
            </p:cNvPr>
            <p:cNvSpPr txBox="1"/>
            <p:nvPr/>
          </p:nvSpPr>
          <p:spPr>
            <a:xfrm>
              <a:off x="1319292" y="5045645"/>
              <a:ext cx="612347"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2000" b="1">
                  <a:latin typeface="Century Gothic" panose="020B0502020202020204" pitchFamily="34" charset="0"/>
                </a:rPr>
                <a:t>68%</a:t>
              </a:r>
              <a:endParaRPr kumimoji="0" lang="en-US" sz="2000" b="1" i="0" u="none" strike="noStrike" cap="none" spc="0" normalizeH="0" baseline="0">
                <a:ln>
                  <a:noFill/>
                </a:ln>
                <a:solidFill>
                  <a:srgbClr val="000000"/>
                </a:solidFill>
                <a:effectLst/>
                <a:uFillTx/>
                <a:latin typeface="Century Gothic" panose="020B0502020202020204" pitchFamily="34" charset="0"/>
                <a:sym typeface="Helvetica Neue"/>
              </a:endParaRPr>
            </a:p>
          </p:txBody>
        </p:sp>
        <p:sp>
          <p:nvSpPr>
            <p:cNvPr id="25" name="TextBox 24">
              <a:extLst>
                <a:ext uri="{FF2B5EF4-FFF2-40B4-BE49-F238E27FC236}">
                  <a16:creationId xmlns:a16="http://schemas.microsoft.com/office/drawing/2014/main" id="{114E5F11-BA17-0E1B-A056-FB7F94F707D2}"/>
                </a:ext>
              </a:extLst>
            </p:cNvPr>
            <p:cNvSpPr txBox="1"/>
            <p:nvPr/>
          </p:nvSpPr>
          <p:spPr>
            <a:xfrm>
              <a:off x="1235463" y="5321321"/>
              <a:ext cx="84215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900" b="0">
                  <a:latin typeface="Century Gothic" panose="020B0502020202020204" pitchFamily="34" charset="0"/>
                </a:rPr>
                <a:t>5-Year</a:t>
              </a:r>
              <a:r>
                <a:rPr kumimoji="0" lang="en-US" sz="900" b="0" i="0" u="none" strike="noStrike" cap="none" spc="0" normalizeH="0" baseline="0">
                  <a:ln>
                    <a:noFill/>
                  </a:ln>
                  <a:solidFill>
                    <a:srgbClr val="000000"/>
                  </a:solidFill>
                  <a:effectLst/>
                  <a:uFillTx/>
                  <a:latin typeface="Century Gothic" panose="020B0502020202020204" pitchFamily="34" charset="0"/>
                  <a:sym typeface="Helvetica Neue"/>
                </a:rPr>
                <a:t> </a:t>
              </a:r>
            </a:p>
            <a:p>
              <a:pPr marL="0" marR="0" indent="0" algn="ctr" defTabSz="8255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a:ln>
                    <a:noFill/>
                  </a:ln>
                  <a:solidFill>
                    <a:srgbClr val="000000"/>
                  </a:solidFill>
                  <a:effectLst/>
                  <a:uFillTx/>
                  <a:latin typeface="Century Gothic" panose="020B0502020202020204" pitchFamily="34" charset="0"/>
                  <a:sym typeface="Helvetica Neue"/>
                </a:rPr>
                <a:t>CAGR</a:t>
              </a:r>
            </a:p>
          </p:txBody>
        </p:sp>
        <p:sp>
          <p:nvSpPr>
            <p:cNvPr id="26" name="TextBox 25">
              <a:extLst>
                <a:ext uri="{FF2B5EF4-FFF2-40B4-BE49-F238E27FC236}">
                  <a16:creationId xmlns:a16="http://schemas.microsoft.com/office/drawing/2014/main" id="{73AF5DCD-F4C4-7CC3-4C80-B1C8A29E234F}"/>
                </a:ext>
              </a:extLst>
            </p:cNvPr>
            <p:cNvSpPr txBox="1"/>
            <p:nvPr/>
          </p:nvSpPr>
          <p:spPr>
            <a:xfrm>
              <a:off x="1805217" y="4354392"/>
              <a:ext cx="514563"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000000"/>
                  </a:solidFill>
                  <a:effectLst/>
                  <a:uFillTx/>
                  <a:latin typeface="Century Gothic" panose="020B0502020202020204" pitchFamily="34" charset="0"/>
                  <a:sym typeface="Helvetica Neue"/>
                </a:rPr>
                <a:t>&gt;</a:t>
              </a:r>
              <a:r>
                <a:rPr kumimoji="0" lang="en-US" sz="2000" b="1" i="0" u="none" strike="noStrike" cap="none" spc="0" normalizeH="0" baseline="0" dirty="0">
                  <a:ln>
                    <a:noFill/>
                  </a:ln>
                  <a:solidFill>
                    <a:srgbClr val="000000"/>
                  </a:solidFill>
                  <a:effectLst/>
                  <a:uFillTx/>
                  <a:latin typeface="Century Gothic" panose="020B0502020202020204" pitchFamily="34" charset="0"/>
                  <a:sym typeface="Helvetica Neue"/>
                </a:rPr>
                <a:t>14</a:t>
              </a:r>
            </a:p>
          </p:txBody>
        </p:sp>
        <p:sp>
          <p:nvSpPr>
            <p:cNvPr id="27" name="TextBox 26">
              <a:extLst>
                <a:ext uri="{FF2B5EF4-FFF2-40B4-BE49-F238E27FC236}">
                  <a16:creationId xmlns:a16="http://schemas.microsoft.com/office/drawing/2014/main" id="{8E438573-C114-3A90-A538-C293D92DE106}"/>
                </a:ext>
              </a:extLst>
            </p:cNvPr>
            <p:cNvSpPr txBox="1"/>
            <p:nvPr/>
          </p:nvSpPr>
          <p:spPr>
            <a:xfrm>
              <a:off x="1641423" y="4630068"/>
              <a:ext cx="84215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a:ln>
                    <a:noFill/>
                  </a:ln>
                  <a:solidFill>
                    <a:srgbClr val="000000"/>
                  </a:solidFill>
                  <a:effectLst/>
                  <a:uFillTx/>
                  <a:latin typeface="Century Gothic" panose="020B0502020202020204" pitchFamily="34" charset="0"/>
                  <a:sym typeface="Helvetica Neue"/>
                </a:rPr>
                <a:t>Issued Patents</a:t>
              </a:r>
            </a:p>
          </p:txBody>
        </p:sp>
        <p:pic>
          <p:nvPicPr>
            <p:cNvPr id="28" name="Picture 27">
              <a:extLst>
                <a:ext uri="{FF2B5EF4-FFF2-40B4-BE49-F238E27FC236}">
                  <a16:creationId xmlns:a16="http://schemas.microsoft.com/office/drawing/2014/main" id="{A69FDFB9-A0F2-7774-77F7-B13E33B1DDCA}"/>
                </a:ext>
              </a:extLst>
            </p:cNvPr>
            <p:cNvPicPr>
              <a:picLocks noChangeAspect="1"/>
            </p:cNvPicPr>
            <p:nvPr/>
          </p:nvPicPr>
          <p:blipFill rotWithShape="1">
            <a:blip r:embed="rId4"/>
            <a:srcRect l="16275" t="13014" b="5013"/>
            <a:stretch/>
          </p:blipFill>
          <p:spPr>
            <a:xfrm>
              <a:off x="1682375" y="5015405"/>
              <a:ext cx="1694600" cy="786064"/>
            </a:xfrm>
            <a:prstGeom prst="rect">
              <a:avLst/>
            </a:prstGeom>
          </p:spPr>
        </p:pic>
        <p:grpSp>
          <p:nvGrpSpPr>
            <p:cNvPr id="30" name="Group 29">
              <a:extLst>
                <a:ext uri="{FF2B5EF4-FFF2-40B4-BE49-F238E27FC236}">
                  <a16:creationId xmlns:a16="http://schemas.microsoft.com/office/drawing/2014/main" id="{9FD1EAED-39CA-44EF-1A9B-37A54D78407A}"/>
                </a:ext>
              </a:extLst>
            </p:cNvPr>
            <p:cNvGrpSpPr/>
            <p:nvPr/>
          </p:nvGrpSpPr>
          <p:grpSpPr>
            <a:xfrm>
              <a:off x="2412844" y="5612260"/>
              <a:ext cx="842150" cy="871055"/>
              <a:chOff x="2412844" y="5612260"/>
              <a:chExt cx="842150" cy="871055"/>
            </a:xfrm>
          </p:grpSpPr>
          <p:sp>
            <p:nvSpPr>
              <p:cNvPr id="31" name="Freeform: Shape 30">
                <a:extLst>
                  <a:ext uri="{FF2B5EF4-FFF2-40B4-BE49-F238E27FC236}">
                    <a16:creationId xmlns:a16="http://schemas.microsoft.com/office/drawing/2014/main" id="{9B6E8CE3-C70D-0CE0-1F21-97EEF239D73B}"/>
                  </a:ext>
                </a:extLst>
              </p:cNvPr>
              <p:cNvSpPr/>
              <p:nvPr/>
            </p:nvSpPr>
            <p:spPr>
              <a:xfrm rot="5400000">
                <a:off x="2398392" y="5670621"/>
                <a:ext cx="871055" cy="754334"/>
              </a:xfrm>
              <a:custGeom>
                <a:avLst/>
                <a:gdLst>
                  <a:gd name="connsiteX0" fmla="*/ 1271923 w 1695897"/>
                  <a:gd name="connsiteY0" fmla="*/ 0 h 1468647"/>
                  <a:gd name="connsiteX1" fmla="*/ 423974 w 1695897"/>
                  <a:gd name="connsiteY1" fmla="*/ 0 h 1468647"/>
                  <a:gd name="connsiteX2" fmla="*/ 0 w 1695897"/>
                  <a:gd name="connsiteY2" fmla="*/ 734324 h 1468647"/>
                  <a:gd name="connsiteX3" fmla="*/ 423974 w 1695897"/>
                  <a:gd name="connsiteY3" fmla="*/ 1468647 h 1468647"/>
                  <a:gd name="connsiteX4" fmla="*/ 1271923 w 1695897"/>
                  <a:gd name="connsiteY4" fmla="*/ 1468647 h 1468647"/>
                  <a:gd name="connsiteX5" fmla="*/ 1695897 w 1695897"/>
                  <a:gd name="connsiteY5" fmla="*/ 734324 h 146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897" h="1468647">
                    <a:moveTo>
                      <a:pt x="1271923" y="0"/>
                    </a:moveTo>
                    <a:lnTo>
                      <a:pt x="423974" y="0"/>
                    </a:lnTo>
                    <a:lnTo>
                      <a:pt x="0" y="734324"/>
                    </a:lnTo>
                    <a:lnTo>
                      <a:pt x="423974" y="1468647"/>
                    </a:lnTo>
                    <a:lnTo>
                      <a:pt x="1271923" y="1468647"/>
                    </a:lnTo>
                    <a:lnTo>
                      <a:pt x="1695897" y="734324"/>
                    </a:lnTo>
                    <a:close/>
                  </a:path>
                </a:pathLst>
              </a:custGeom>
              <a:gradFill flip="none" rotWithShape="1">
                <a:gsLst>
                  <a:gs pos="0">
                    <a:srgbClr val="41B5E0"/>
                  </a:gs>
                  <a:gs pos="100000">
                    <a:srgbClr val="2882EC"/>
                  </a:gs>
                </a:gsLst>
                <a:lin ang="13500000" scaled="1"/>
                <a:tileRect/>
              </a:gradFill>
              <a:ln w="6350" cap="flat">
                <a:solidFill>
                  <a:sysClr val="window" lastClr="FFFFFF">
                    <a:lumMod val="95000"/>
                  </a:sysClr>
                </a:solidFill>
                <a:prstDash val="solid"/>
                <a:miter/>
              </a:ln>
              <a:effectLst>
                <a:outerShdw blurRad="50800" dist="38100" dir="2700000" algn="tl" rotWithShape="0">
                  <a:prstClr val="black">
                    <a:alpha val="40000"/>
                  </a:prstClr>
                </a:outerShdw>
              </a:effectLst>
              <a:scene3d>
                <a:camera prst="orthographicFront"/>
                <a:lightRig rig="threePt" dir="t"/>
              </a:scene3d>
              <a:sp3d>
                <a:bevelT w="0"/>
              </a:sp3d>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ysClr val="windowText" lastClr="000000"/>
                  </a:solidFill>
                  <a:effectLst/>
                  <a:uLnTx/>
                  <a:uFillTx/>
                  <a:latin typeface="Source Sans Pro"/>
                  <a:ea typeface="+mn-ea"/>
                  <a:cs typeface="+mn-cs"/>
                </a:endParaRPr>
              </a:p>
            </p:txBody>
          </p:sp>
          <p:sp>
            <p:nvSpPr>
              <p:cNvPr id="32" name="TextBox 31">
                <a:extLst>
                  <a:ext uri="{FF2B5EF4-FFF2-40B4-BE49-F238E27FC236}">
                    <a16:creationId xmlns:a16="http://schemas.microsoft.com/office/drawing/2014/main" id="{8A354458-D92F-0CF5-A8C2-6FFCB5C3BC1D}"/>
                  </a:ext>
                </a:extLst>
              </p:cNvPr>
              <p:cNvSpPr txBox="1"/>
              <p:nvPr/>
            </p:nvSpPr>
            <p:spPr>
              <a:xfrm>
                <a:off x="2491678" y="5713022"/>
                <a:ext cx="684483"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2000" b="1">
                    <a:latin typeface="Century Gothic" panose="020B0502020202020204" pitchFamily="34" charset="0"/>
                  </a:rPr>
                  <a:t>8.5%</a:t>
                </a:r>
                <a:endParaRPr kumimoji="0" lang="en-US" sz="2000" b="1" i="0" u="none" strike="noStrike" cap="none" spc="0" normalizeH="0" baseline="0">
                  <a:ln>
                    <a:noFill/>
                  </a:ln>
                  <a:solidFill>
                    <a:srgbClr val="000000"/>
                  </a:solidFill>
                  <a:effectLst/>
                  <a:uFillTx/>
                  <a:latin typeface="Century Gothic" panose="020B0502020202020204" pitchFamily="34" charset="0"/>
                  <a:sym typeface="Helvetica Neue"/>
                </a:endParaRPr>
              </a:p>
            </p:txBody>
          </p:sp>
          <p:sp>
            <p:nvSpPr>
              <p:cNvPr id="34" name="TextBox 33">
                <a:extLst>
                  <a:ext uri="{FF2B5EF4-FFF2-40B4-BE49-F238E27FC236}">
                    <a16:creationId xmlns:a16="http://schemas.microsoft.com/office/drawing/2014/main" id="{768B15C6-3FF2-9FD7-F3D2-C8CB1B58CB62}"/>
                  </a:ext>
                </a:extLst>
              </p:cNvPr>
              <p:cNvSpPr txBox="1"/>
              <p:nvPr/>
            </p:nvSpPr>
            <p:spPr>
              <a:xfrm>
                <a:off x="2412844" y="5998223"/>
                <a:ext cx="84215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a:ln>
                      <a:noFill/>
                    </a:ln>
                    <a:solidFill>
                      <a:srgbClr val="000000"/>
                    </a:solidFill>
                    <a:effectLst/>
                    <a:uFillTx/>
                    <a:latin typeface="Century Gothic" panose="020B0502020202020204" pitchFamily="34" charset="0"/>
                    <a:sym typeface="Helvetica Neue"/>
                  </a:rPr>
                  <a:t>Market CAGR</a:t>
                </a:r>
              </a:p>
            </p:txBody>
          </p:sp>
        </p:grpSp>
        <p:grpSp>
          <p:nvGrpSpPr>
            <p:cNvPr id="36" name="Group 35">
              <a:extLst>
                <a:ext uri="{FF2B5EF4-FFF2-40B4-BE49-F238E27FC236}">
                  <a16:creationId xmlns:a16="http://schemas.microsoft.com/office/drawing/2014/main" id="{64DB24E4-BFCF-6B48-2698-63558ECE5D2C}"/>
                </a:ext>
              </a:extLst>
            </p:cNvPr>
            <p:cNvGrpSpPr/>
            <p:nvPr/>
          </p:nvGrpSpPr>
          <p:grpSpPr>
            <a:xfrm>
              <a:off x="1623025" y="5606563"/>
              <a:ext cx="842150" cy="871055"/>
              <a:chOff x="1642075" y="5606563"/>
              <a:chExt cx="842150" cy="871055"/>
            </a:xfrm>
          </p:grpSpPr>
          <p:sp>
            <p:nvSpPr>
              <p:cNvPr id="37" name="Freeform: Shape 36">
                <a:extLst>
                  <a:ext uri="{FF2B5EF4-FFF2-40B4-BE49-F238E27FC236}">
                    <a16:creationId xmlns:a16="http://schemas.microsoft.com/office/drawing/2014/main" id="{011D3E5C-6DAB-1F4C-5449-12C8554AF227}"/>
                  </a:ext>
                </a:extLst>
              </p:cNvPr>
              <p:cNvSpPr/>
              <p:nvPr/>
            </p:nvSpPr>
            <p:spPr>
              <a:xfrm rot="5400000">
                <a:off x="1627623" y="5664924"/>
                <a:ext cx="871055" cy="754334"/>
              </a:xfrm>
              <a:custGeom>
                <a:avLst/>
                <a:gdLst>
                  <a:gd name="connsiteX0" fmla="*/ 423974 w 1695897"/>
                  <a:gd name="connsiteY0" fmla="*/ 1468647 h 1468647"/>
                  <a:gd name="connsiteX1" fmla="*/ 1271923 w 1695897"/>
                  <a:gd name="connsiteY1" fmla="*/ 1468647 h 1468647"/>
                  <a:gd name="connsiteX2" fmla="*/ 1695897 w 1695897"/>
                  <a:gd name="connsiteY2" fmla="*/ 734324 h 1468647"/>
                  <a:gd name="connsiteX3" fmla="*/ 1271923 w 1695897"/>
                  <a:gd name="connsiteY3" fmla="*/ 0 h 1468647"/>
                  <a:gd name="connsiteX4" fmla="*/ 423974 w 1695897"/>
                  <a:gd name="connsiteY4" fmla="*/ 0 h 1468647"/>
                  <a:gd name="connsiteX5" fmla="*/ 0 w 1695897"/>
                  <a:gd name="connsiteY5" fmla="*/ 734324 h 146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897" h="1468647">
                    <a:moveTo>
                      <a:pt x="423974" y="1468647"/>
                    </a:moveTo>
                    <a:lnTo>
                      <a:pt x="1271923" y="1468647"/>
                    </a:lnTo>
                    <a:lnTo>
                      <a:pt x="1695897" y="734324"/>
                    </a:lnTo>
                    <a:lnTo>
                      <a:pt x="1271923" y="0"/>
                    </a:lnTo>
                    <a:lnTo>
                      <a:pt x="423974" y="0"/>
                    </a:lnTo>
                    <a:lnTo>
                      <a:pt x="0" y="734324"/>
                    </a:lnTo>
                    <a:close/>
                  </a:path>
                </a:pathLst>
              </a:custGeom>
              <a:gradFill flip="none" rotWithShape="1">
                <a:gsLst>
                  <a:gs pos="0">
                    <a:srgbClr val="7969D0"/>
                  </a:gs>
                  <a:gs pos="100000">
                    <a:srgbClr val="FC4954"/>
                  </a:gs>
                </a:gsLst>
                <a:path path="circle">
                  <a:fillToRect l="100000" t="100000"/>
                </a:path>
                <a:tileRect r="-100000" b="-100000"/>
              </a:gradFill>
              <a:ln w="6350" cap="flat">
                <a:solidFill>
                  <a:sysClr val="window" lastClr="FFFFFF">
                    <a:lumMod val="95000"/>
                  </a:sysClr>
                </a:solidFill>
                <a:prstDash val="solid"/>
                <a:miter/>
              </a:ln>
              <a:effectLst>
                <a:outerShdw blurRad="50800" dist="38100" dir="2700000" algn="tl" rotWithShape="0">
                  <a:prstClr val="black">
                    <a:alpha val="40000"/>
                  </a:prstClr>
                </a:outerShdw>
              </a:effectLst>
              <a:scene3d>
                <a:camera prst="orthographicFront"/>
                <a:lightRig rig="threePt" dir="t"/>
              </a:scene3d>
              <a:sp3d>
                <a:bevelT w="0"/>
              </a:sp3d>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ysClr val="windowText" lastClr="000000"/>
                  </a:solidFill>
                  <a:effectLst/>
                  <a:uLnTx/>
                  <a:uFillTx/>
                  <a:latin typeface="Source Sans Pro"/>
                  <a:ea typeface="+mn-ea"/>
                  <a:cs typeface="+mn-cs"/>
                </a:endParaRPr>
              </a:p>
            </p:txBody>
          </p:sp>
          <p:sp>
            <p:nvSpPr>
              <p:cNvPr id="38" name="TextBox 37">
                <a:extLst>
                  <a:ext uri="{FF2B5EF4-FFF2-40B4-BE49-F238E27FC236}">
                    <a16:creationId xmlns:a16="http://schemas.microsoft.com/office/drawing/2014/main" id="{610E7B3F-C120-C81D-7A35-B53AF34CA152}"/>
                  </a:ext>
                </a:extLst>
              </p:cNvPr>
              <p:cNvSpPr txBox="1"/>
              <p:nvPr/>
            </p:nvSpPr>
            <p:spPr>
              <a:xfrm>
                <a:off x="1667209" y="5735728"/>
                <a:ext cx="791883"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1200" b="1">
                    <a:latin typeface="Century Gothic" panose="020B0502020202020204" pitchFamily="34" charset="0"/>
                  </a:rPr>
                  <a:t>&gt;</a:t>
                </a:r>
                <a:r>
                  <a:rPr lang="en-US" sz="2000" b="1">
                    <a:latin typeface="Century Gothic" panose="020B0502020202020204" pitchFamily="34" charset="0"/>
                  </a:rPr>
                  <a:t>$10B</a:t>
                </a:r>
                <a:endParaRPr kumimoji="0" lang="en-US" sz="2000" b="1" i="0" u="none" strike="noStrike" cap="none" spc="0" normalizeH="0" baseline="0">
                  <a:ln>
                    <a:noFill/>
                  </a:ln>
                  <a:solidFill>
                    <a:srgbClr val="000000"/>
                  </a:solidFill>
                  <a:effectLst/>
                  <a:uFillTx/>
                  <a:latin typeface="Century Gothic" panose="020B0502020202020204" pitchFamily="34" charset="0"/>
                  <a:sym typeface="Helvetica Neue"/>
                </a:endParaRPr>
              </a:p>
            </p:txBody>
          </p:sp>
          <p:sp>
            <p:nvSpPr>
              <p:cNvPr id="39" name="TextBox 38">
                <a:extLst>
                  <a:ext uri="{FF2B5EF4-FFF2-40B4-BE49-F238E27FC236}">
                    <a16:creationId xmlns:a16="http://schemas.microsoft.com/office/drawing/2014/main" id="{E26ACB2B-9DEA-DE8F-94C1-2C1EEBC50323}"/>
                  </a:ext>
                </a:extLst>
              </p:cNvPr>
              <p:cNvSpPr txBox="1"/>
              <p:nvPr/>
            </p:nvSpPr>
            <p:spPr>
              <a:xfrm>
                <a:off x="1642075" y="6059852"/>
                <a:ext cx="842150" cy="241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900" b="0">
                    <a:latin typeface="Century Gothic" panose="020B0502020202020204" pitchFamily="34" charset="0"/>
                  </a:rPr>
                  <a:t>Market Size</a:t>
                </a:r>
                <a:endParaRPr kumimoji="0" lang="en-US" sz="900" b="0" i="0" u="none" strike="noStrike" cap="none" spc="0" normalizeH="0" baseline="0">
                  <a:ln>
                    <a:noFill/>
                  </a:ln>
                  <a:solidFill>
                    <a:srgbClr val="000000"/>
                  </a:solidFill>
                  <a:effectLst/>
                  <a:uFillTx/>
                  <a:latin typeface="Century Gothic" panose="020B0502020202020204" pitchFamily="34" charset="0"/>
                  <a:sym typeface="Helvetica Neue"/>
                </a:endParaRPr>
              </a:p>
            </p:txBody>
          </p:sp>
        </p:grpSp>
      </p:grpSp>
      <p:pic>
        <p:nvPicPr>
          <p:cNvPr id="4" name="Picture 3">
            <a:extLst>
              <a:ext uri="{FF2B5EF4-FFF2-40B4-BE49-F238E27FC236}">
                <a16:creationId xmlns:a16="http://schemas.microsoft.com/office/drawing/2014/main" id="{DBC65150-24BD-1F29-BE32-5925982645CF}"/>
              </a:ext>
            </a:extLst>
          </p:cNvPr>
          <p:cNvPicPr>
            <a:picLocks noChangeAspect="1"/>
          </p:cNvPicPr>
          <p:nvPr/>
        </p:nvPicPr>
        <p:blipFill>
          <a:blip r:embed="rId5">
            <a:clrChange>
              <a:clrFrom>
                <a:srgbClr val="FFFFFF"/>
              </a:clrFrom>
              <a:clrTo>
                <a:srgbClr val="FFFFFF">
                  <a:alpha val="0"/>
                </a:srgbClr>
              </a:clrTo>
            </a:clrChange>
          </a:blip>
          <a:srcRect l="8156" r="8288" b="23709"/>
          <a:stretch/>
        </p:blipFill>
        <p:spPr>
          <a:xfrm>
            <a:off x="9815550" y="4590758"/>
            <a:ext cx="2385837" cy="1309346"/>
          </a:xfrm>
          <a:prstGeom prst="rect">
            <a:avLst/>
          </a:prstGeom>
        </p:spPr>
      </p:pic>
      <p:sp>
        <p:nvSpPr>
          <p:cNvPr id="6" name="Date Placeholder 5">
            <a:extLst>
              <a:ext uri="{FF2B5EF4-FFF2-40B4-BE49-F238E27FC236}">
                <a16:creationId xmlns:a16="http://schemas.microsoft.com/office/drawing/2014/main" id="{AE7AAE9D-6041-BBCD-5A59-8096577B2FED}"/>
              </a:ext>
            </a:extLst>
          </p:cNvPr>
          <p:cNvSpPr>
            <a:spLocks noGrp="1"/>
          </p:cNvSpPr>
          <p:nvPr>
            <p:ph type="dt" sz="half" idx="10"/>
          </p:nvPr>
        </p:nvSpPr>
        <p:spPr/>
        <p:txBody>
          <a:bodyPr/>
          <a:lstStyle/>
          <a:p>
            <a:fld id="{EEF06CB1-C9FF-F343-A9BD-A2D41054E9DA}" type="datetime1">
              <a:rPr lang="en-US" smtClean="0"/>
              <a:t>7/3/25</a:t>
            </a:fld>
            <a:endParaRPr lang="en-US"/>
          </a:p>
        </p:txBody>
      </p:sp>
      <p:sp>
        <p:nvSpPr>
          <p:cNvPr id="12" name="Footer Placeholder 11">
            <a:extLst>
              <a:ext uri="{FF2B5EF4-FFF2-40B4-BE49-F238E27FC236}">
                <a16:creationId xmlns:a16="http://schemas.microsoft.com/office/drawing/2014/main" id="{2B09E605-06DB-1545-0024-0609040319A1}"/>
              </a:ext>
            </a:extLst>
          </p:cNvPr>
          <p:cNvSpPr>
            <a:spLocks noGrp="1"/>
          </p:cNvSpPr>
          <p:nvPr>
            <p:ph type="ftr" sz="quarter" idx="11"/>
          </p:nvPr>
        </p:nvSpPr>
        <p:spPr>
          <a:xfrm>
            <a:off x="2156721" y="6526036"/>
            <a:ext cx="8621486" cy="365125"/>
          </a:xfrm>
        </p:spPr>
        <p:txBody>
          <a:bodyPr/>
          <a:lstStyle/>
          <a:p>
            <a:r>
              <a:rPr lang="en-US" sz="1000" dirty="0"/>
              <a:t>CONFIDENTIAL © 2025 - All Rights Reserved to Empyrean Medical Systems, Inc.</a:t>
            </a:r>
          </a:p>
        </p:txBody>
      </p:sp>
      <p:sp>
        <p:nvSpPr>
          <p:cNvPr id="15" name="Slide Number Placeholder 14">
            <a:extLst>
              <a:ext uri="{FF2B5EF4-FFF2-40B4-BE49-F238E27FC236}">
                <a16:creationId xmlns:a16="http://schemas.microsoft.com/office/drawing/2014/main" id="{4BB2BB14-D718-35F9-ECA3-A2E6A8E1868F}"/>
              </a:ext>
            </a:extLst>
          </p:cNvPr>
          <p:cNvSpPr>
            <a:spLocks noGrp="1"/>
          </p:cNvSpPr>
          <p:nvPr>
            <p:ph type="sldNum" sz="quarter" idx="12"/>
          </p:nvPr>
        </p:nvSpPr>
        <p:spPr/>
        <p:txBody>
          <a:bodyPr/>
          <a:lstStyle/>
          <a:p>
            <a:fld id="{37D5D103-1FFE-0D47-A439-811B44519CF1}" type="slidenum">
              <a:rPr lang="en-US" smtClean="0"/>
              <a:t>3</a:t>
            </a:fld>
            <a:endParaRPr lang="en-US"/>
          </a:p>
        </p:txBody>
      </p:sp>
    </p:spTree>
    <p:extLst>
      <p:ext uri="{BB962C8B-B14F-4D97-AF65-F5344CB8AC3E}">
        <p14:creationId xmlns:p14="http://schemas.microsoft.com/office/powerpoint/2010/main" val="3844906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4A4F8-83DA-0B4B-9EDB-C208E7B9C322}"/>
              </a:ext>
            </a:extLst>
          </p:cNvPr>
          <p:cNvSpPr>
            <a:spLocks noGrp="1"/>
          </p:cNvSpPr>
          <p:nvPr>
            <p:ph type="title"/>
          </p:nvPr>
        </p:nvSpPr>
        <p:spPr>
          <a:xfrm>
            <a:off x="172028" y="-131"/>
            <a:ext cx="10515600" cy="738664"/>
          </a:xfrm>
        </p:spPr>
        <p:txBody>
          <a:bodyPr vert="horz" lIns="91440" tIns="45720" rIns="91440" bIns="45720" rtlCol="0" anchor="ctr">
            <a:normAutofit/>
          </a:bodyPr>
          <a:lstStyle/>
          <a:p>
            <a:r>
              <a:rPr lang="en-US" sz="3200">
                <a:solidFill>
                  <a:schemeClr val="tx1">
                    <a:lumMod val="50000"/>
                    <a:lumOff val="50000"/>
                  </a:schemeClr>
                </a:solidFill>
                <a:cs typeface="Arial" panose="020B0604020202020204" pitchFamily="34" charset="0"/>
              </a:rPr>
              <a:t>Empyrean Partners &amp; Affiliates</a:t>
            </a:r>
          </a:p>
        </p:txBody>
      </p:sp>
      <p:grpSp>
        <p:nvGrpSpPr>
          <p:cNvPr id="128" name="Group 127">
            <a:extLst>
              <a:ext uri="{FF2B5EF4-FFF2-40B4-BE49-F238E27FC236}">
                <a16:creationId xmlns:a16="http://schemas.microsoft.com/office/drawing/2014/main" id="{F10DA318-D5A6-824B-A8C5-AD4D5FD57D10}"/>
              </a:ext>
            </a:extLst>
          </p:cNvPr>
          <p:cNvGrpSpPr/>
          <p:nvPr/>
        </p:nvGrpSpPr>
        <p:grpSpPr>
          <a:xfrm>
            <a:off x="4090947" y="1489705"/>
            <a:ext cx="4209321" cy="4212000"/>
            <a:chOff x="3546251" y="1792255"/>
            <a:chExt cx="4209321" cy="4212000"/>
          </a:xfrm>
        </p:grpSpPr>
        <p:grpSp>
          <p:nvGrpSpPr>
            <p:cNvPr id="129" name="Group 163">
              <a:extLst>
                <a:ext uri="{FF2B5EF4-FFF2-40B4-BE49-F238E27FC236}">
                  <a16:creationId xmlns:a16="http://schemas.microsoft.com/office/drawing/2014/main" id="{4A968FA6-A1AF-3B4C-A90C-9239B689EC91}"/>
                </a:ext>
              </a:extLst>
            </p:cNvPr>
            <p:cNvGrpSpPr>
              <a:grpSpLocks noChangeAspect="1"/>
            </p:cNvGrpSpPr>
            <p:nvPr/>
          </p:nvGrpSpPr>
          <p:grpSpPr bwMode="auto">
            <a:xfrm>
              <a:off x="3546251" y="1792255"/>
              <a:ext cx="4209321" cy="4212000"/>
              <a:chOff x="2270" y="588"/>
              <a:chExt cx="3140" cy="3142"/>
            </a:xfrm>
          </p:grpSpPr>
          <p:sp>
            <p:nvSpPr>
              <p:cNvPr id="145" name="Freeform 164">
                <a:extLst>
                  <a:ext uri="{FF2B5EF4-FFF2-40B4-BE49-F238E27FC236}">
                    <a16:creationId xmlns:a16="http://schemas.microsoft.com/office/drawing/2014/main" id="{36AFE60E-957B-3E44-BCC6-653469FE0D29}"/>
                  </a:ext>
                </a:extLst>
              </p:cNvPr>
              <p:cNvSpPr>
                <a:spLocks/>
              </p:cNvSpPr>
              <p:nvPr/>
            </p:nvSpPr>
            <p:spPr bwMode="auto">
              <a:xfrm>
                <a:off x="4375" y="2778"/>
                <a:ext cx="590" cy="585"/>
              </a:xfrm>
              <a:custGeom>
                <a:avLst/>
                <a:gdLst>
                  <a:gd name="T0" fmla="*/ 135 w 249"/>
                  <a:gd name="T1" fmla="*/ 111 h 247"/>
                  <a:gd name="T2" fmla="*/ 42 w 249"/>
                  <a:gd name="T3" fmla="*/ 0 h 247"/>
                  <a:gd name="T4" fmla="*/ 13 w 249"/>
                  <a:gd name="T5" fmla="*/ 29 h 247"/>
                  <a:gd name="T6" fmla="*/ 91 w 249"/>
                  <a:gd name="T7" fmla="*/ 155 h 247"/>
                  <a:gd name="T8" fmla="*/ 217 w 249"/>
                  <a:gd name="T9" fmla="*/ 234 h 247"/>
                  <a:gd name="T10" fmla="*/ 249 w 249"/>
                  <a:gd name="T11" fmla="*/ 201 h 247"/>
                  <a:gd name="T12" fmla="*/ 135 w 249"/>
                  <a:gd name="T13" fmla="*/ 111 h 247"/>
                </a:gdLst>
                <a:ahLst/>
                <a:cxnLst>
                  <a:cxn ang="0">
                    <a:pos x="T0" y="T1"/>
                  </a:cxn>
                  <a:cxn ang="0">
                    <a:pos x="T2" y="T3"/>
                  </a:cxn>
                  <a:cxn ang="0">
                    <a:pos x="T4" y="T5"/>
                  </a:cxn>
                  <a:cxn ang="0">
                    <a:pos x="T6" y="T7"/>
                  </a:cxn>
                  <a:cxn ang="0">
                    <a:pos x="T8" y="T9"/>
                  </a:cxn>
                  <a:cxn ang="0">
                    <a:pos x="T10" y="T11"/>
                  </a:cxn>
                  <a:cxn ang="0">
                    <a:pos x="T12" y="T13"/>
                  </a:cxn>
                </a:cxnLst>
                <a:rect l="0" t="0" r="r" b="b"/>
                <a:pathLst>
                  <a:path w="249" h="247">
                    <a:moveTo>
                      <a:pt x="135" y="111"/>
                    </a:moveTo>
                    <a:cubicBezTo>
                      <a:pt x="79" y="55"/>
                      <a:pt x="29" y="13"/>
                      <a:pt x="42" y="0"/>
                    </a:cubicBezTo>
                    <a:cubicBezTo>
                      <a:pt x="13" y="29"/>
                      <a:pt x="13" y="29"/>
                      <a:pt x="13" y="29"/>
                    </a:cubicBezTo>
                    <a:cubicBezTo>
                      <a:pt x="0" y="42"/>
                      <a:pt x="35" y="99"/>
                      <a:pt x="91" y="155"/>
                    </a:cubicBezTo>
                    <a:cubicBezTo>
                      <a:pt x="147" y="212"/>
                      <a:pt x="204" y="247"/>
                      <a:pt x="217" y="234"/>
                    </a:cubicBezTo>
                    <a:cubicBezTo>
                      <a:pt x="249" y="201"/>
                      <a:pt x="249" y="201"/>
                      <a:pt x="249" y="201"/>
                    </a:cubicBezTo>
                    <a:cubicBezTo>
                      <a:pt x="236" y="214"/>
                      <a:pt x="192" y="167"/>
                      <a:pt x="135" y="111"/>
                    </a:cubicBezTo>
                  </a:path>
                </a:pathLst>
              </a:custGeom>
              <a:solidFill>
                <a:srgbClr val="F1992D">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6" name="Freeform 165">
                <a:extLst>
                  <a:ext uri="{FF2B5EF4-FFF2-40B4-BE49-F238E27FC236}">
                    <a16:creationId xmlns:a16="http://schemas.microsoft.com/office/drawing/2014/main" id="{28017129-C6B8-7046-8A6B-D9F4C0227721}"/>
                  </a:ext>
                </a:extLst>
              </p:cNvPr>
              <p:cNvSpPr>
                <a:spLocks/>
              </p:cNvSpPr>
              <p:nvPr/>
            </p:nvSpPr>
            <p:spPr bwMode="auto">
              <a:xfrm>
                <a:off x="4368" y="2856"/>
                <a:ext cx="511" cy="512"/>
              </a:xfrm>
              <a:custGeom>
                <a:avLst/>
                <a:gdLst>
                  <a:gd name="T0" fmla="*/ 97 w 216"/>
                  <a:gd name="T1" fmla="*/ 119 h 216"/>
                  <a:gd name="T2" fmla="*/ 26 w 216"/>
                  <a:gd name="T3" fmla="*/ 14 h 216"/>
                  <a:gd name="T4" fmla="*/ 12 w 216"/>
                  <a:gd name="T5" fmla="*/ 0 h 216"/>
                  <a:gd name="T6" fmla="*/ 91 w 216"/>
                  <a:gd name="T7" fmla="*/ 125 h 216"/>
                  <a:gd name="T8" fmla="*/ 216 w 216"/>
                  <a:gd name="T9" fmla="*/ 204 h 216"/>
                  <a:gd name="T10" fmla="*/ 202 w 216"/>
                  <a:gd name="T11" fmla="*/ 190 h 216"/>
                  <a:gd name="T12" fmla="*/ 97 w 216"/>
                  <a:gd name="T13" fmla="*/ 119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119"/>
                    </a:moveTo>
                    <a:cubicBezTo>
                      <a:pt x="49" y="71"/>
                      <a:pt x="18" y="24"/>
                      <a:pt x="26" y="14"/>
                    </a:cubicBezTo>
                    <a:cubicBezTo>
                      <a:pt x="12" y="0"/>
                      <a:pt x="12" y="0"/>
                      <a:pt x="12" y="0"/>
                    </a:cubicBezTo>
                    <a:cubicBezTo>
                      <a:pt x="0" y="14"/>
                      <a:pt x="35" y="69"/>
                      <a:pt x="91" y="125"/>
                    </a:cubicBezTo>
                    <a:cubicBezTo>
                      <a:pt x="147" y="181"/>
                      <a:pt x="202" y="216"/>
                      <a:pt x="216" y="204"/>
                    </a:cubicBezTo>
                    <a:cubicBezTo>
                      <a:pt x="202" y="190"/>
                      <a:pt x="202" y="190"/>
                      <a:pt x="202" y="190"/>
                    </a:cubicBezTo>
                    <a:cubicBezTo>
                      <a:pt x="192" y="199"/>
                      <a:pt x="145" y="167"/>
                      <a:pt x="97" y="119"/>
                    </a:cubicBezTo>
                  </a:path>
                </a:pathLst>
              </a:custGeom>
              <a:solidFill>
                <a:srgbClr val="F1992D">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7" name="Freeform 166">
                <a:extLst>
                  <a:ext uri="{FF2B5EF4-FFF2-40B4-BE49-F238E27FC236}">
                    <a16:creationId xmlns:a16="http://schemas.microsoft.com/office/drawing/2014/main" id="{AD31ADCF-AD13-AD45-BB96-AB6B7659BE22}"/>
                  </a:ext>
                </a:extLst>
              </p:cNvPr>
              <p:cNvSpPr>
                <a:spLocks/>
              </p:cNvSpPr>
              <p:nvPr/>
            </p:nvSpPr>
            <p:spPr bwMode="auto">
              <a:xfrm>
                <a:off x="3885" y="2934"/>
                <a:ext cx="919" cy="640"/>
              </a:xfrm>
              <a:custGeom>
                <a:avLst/>
                <a:gdLst>
                  <a:gd name="T0" fmla="*/ 388 w 388"/>
                  <a:gd name="T1" fmla="*/ 78 h 270"/>
                  <a:gd name="T2" fmla="*/ 309 w 388"/>
                  <a:gd name="T3" fmla="*/ 0 h 270"/>
                  <a:gd name="T4" fmla="*/ 82 w 388"/>
                  <a:gd name="T5" fmla="*/ 125 h 270"/>
                  <a:gd name="T6" fmla="*/ 82 w 388"/>
                  <a:gd name="T7" fmla="*/ 107 h 270"/>
                  <a:gd name="T8" fmla="*/ 61 w 388"/>
                  <a:gd name="T9" fmla="*/ 98 h 270"/>
                  <a:gd name="T10" fmla="*/ 12 w 388"/>
                  <a:gd name="T11" fmla="*/ 153 h 270"/>
                  <a:gd name="T12" fmla="*/ 12 w 388"/>
                  <a:gd name="T13" fmla="*/ 202 h 270"/>
                  <a:gd name="T14" fmla="*/ 61 w 388"/>
                  <a:gd name="T15" fmla="*/ 257 h 270"/>
                  <a:gd name="T16" fmla="*/ 82 w 388"/>
                  <a:gd name="T17" fmla="*/ 248 h 270"/>
                  <a:gd name="T18" fmla="*/ 82 w 388"/>
                  <a:gd name="T19" fmla="*/ 238 h 270"/>
                  <a:gd name="T20" fmla="*/ 388 w 388"/>
                  <a:gd name="T21" fmla="*/ 7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88" y="78"/>
                    </a:moveTo>
                    <a:cubicBezTo>
                      <a:pt x="309" y="0"/>
                      <a:pt x="309" y="0"/>
                      <a:pt x="309" y="0"/>
                    </a:cubicBezTo>
                    <a:cubicBezTo>
                      <a:pt x="248" y="61"/>
                      <a:pt x="170" y="105"/>
                      <a:pt x="82" y="125"/>
                    </a:cubicBezTo>
                    <a:cubicBezTo>
                      <a:pt x="82" y="107"/>
                      <a:pt x="82" y="107"/>
                      <a:pt x="82" y="107"/>
                    </a:cubicBezTo>
                    <a:cubicBezTo>
                      <a:pt x="82" y="89"/>
                      <a:pt x="73" y="85"/>
                      <a:pt x="61" y="98"/>
                    </a:cubicBezTo>
                    <a:cubicBezTo>
                      <a:pt x="12" y="153"/>
                      <a:pt x="12" y="153"/>
                      <a:pt x="12" y="153"/>
                    </a:cubicBezTo>
                    <a:cubicBezTo>
                      <a:pt x="0" y="167"/>
                      <a:pt x="0" y="189"/>
                      <a:pt x="12" y="202"/>
                    </a:cubicBezTo>
                    <a:cubicBezTo>
                      <a:pt x="61" y="257"/>
                      <a:pt x="61" y="257"/>
                      <a:pt x="61" y="257"/>
                    </a:cubicBezTo>
                    <a:cubicBezTo>
                      <a:pt x="73" y="270"/>
                      <a:pt x="82" y="266"/>
                      <a:pt x="82" y="248"/>
                    </a:cubicBezTo>
                    <a:cubicBezTo>
                      <a:pt x="82" y="238"/>
                      <a:pt x="82" y="238"/>
                      <a:pt x="82" y="238"/>
                    </a:cubicBezTo>
                    <a:cubicBezTo>
                      <a:pt x="201" y="217"/>
                      <a:pt x="306" y="160"/>
                      <a:pt x="388" y="78"/>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pic>
            <p:nvPicPr>
              <p:cNvPr id="148" name="Picture 167">
                <a:extLst>
                  <a:ext uri="{FF2B5EF4-FFF2-40B4-BE49-F238E27FC236}">
                    <a16:creationId xmlns:a16="http://schemas.microsoft.com/office/drawing/2014/main" id="{85B5097E-F4B9-764E-AB38-5D075F4DFC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9" y="2926"/>
                <a:ext cx="10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 name="Freeform 168">
                <a:extLst>
                  <a:ext uri="{FF2B5EF4-FFF2-40B4-BE49-F238E27FC236}">
                    <a16:creationId xmlns:a16="http://schemas.microsoft.com/office/drawing/2014/main" id="{6986AA48-5533-0547-B786-EB747C2F84CB}"/>
                  </a:ext>
                </a:extLst>
              </p:cNvPr>
              <p:cNvSpPr>
                <a:spLocks/>
              </p:cNvSpPr>
              <p:nvPr/>
            </p:nvSpPr>
            <p:spPr bwMode="auto">
              <a:xfrm>
                <a:off x="4053" y="3148"/>
                <a:ext cx="109" cy="82"/>
              </a:xfrm>
              <a:custGeom>
                <a:avLst/>
                <a:gdLst>
                  <a:gd name="T0" fmla="*/ 4 w 46"/>
                  <a:gd name="T1" fmla="*/ 0 h 35"/>
                  <a:gd name="T2" fmla="*/ 0 w 46"/>
                  <a:gd name="T3" fmla="*/ 1 h 35"/>
                  <a:gd name="T4" fmla="*/ 3 w 46"/>
                  <a:gd name="T5" fmla="*/ 0 h 35"/>
                  <a:gd name="T6" fmla="*/ 11 w 46"/>
                  <a:gd name="T7" fmla="*/ 17 h 35"/>
                  <a:gd name="T8" fmla="*/ 11 w 46"/>
                  <a:gd name="T9" fmla="*/ 35 h 35"/>
                  <a:gd name="T10" fmla="*/ 46 w 46"/>
                  <a:gd name="T11" fmla="*/ 26 h 35"/>
                  <a:gd name="T12" fmla="*/ 12 w 46"/>
                  <a:gd name="T13" fmla="*/ 34 h 35"/>
                  <a:gd name="T14" fmla="*/ 12 w 46"/>
                  <a:gd name="T15" fmla="*/ 16 h 35"/>
                  <a:gd name="T16" fmla="*/ 4 w 4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5">
                    <a:moveTo>
                      <a:pt x="4" y="0"/>
                    </a:moveTo>
                    <a:cubicBezTo>
                      <a:pt x="3" y="0"/>
                      <a:pt x="2" y="0"/>
                      <a:pt x="0" y="1"/>
                    </a:cubicBezTo>
                    <a:cubicBezTo>
                      <a:pt x="1" y="0"/>
                      <a:pt x="2" y="0"/>
                      <a:pt x="3" y="0"/>
                    </a:cubicBezTo>
                    <a:cubicBezTo>
                      <a:pt x="8" y="0"/>
                      <a:pt x="11" y="6"/>
                      <a:pt x="11" y="17"/>
                    </a:cubicBezTo>
                    <a:cubicBezTo>
                      <a:pt x="11" y="35"/>
                      <a:pt x="11" y="35"/>
                      <a:pt x="11" y="35"/>
                    </a:cubicBezTo>
                    <a:cubicBezTo>
                      <a:pt x="23" y="32"/>
                      <a:pt x="35" y="29"/>
                      <a:pt x="46" y="26"/>
                    </a:cubicBezTo>
                    <a:cubicBezTo>
                      <a:pt x="35" y="29"/>
                      <a:pt x="24" y="32"/>
                      <a:pt x="12" y="34"/>
                    </a:cubicBezTo>
                    <a:cubicBezTo>
                      <a:pt x="12" y="16"/>
                      <a:pt x="12" y="16"/>
                      <a:pt x="12" y="16"/>
                    </a:cubicBezTo>
                    <a:cubicBezTo>
                      <a:pt x="12" y="6"/>
                      <a:pt x="9" y="0"/>
                      <a:pt x="4"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0" name="Freeform 169">
                <a:extLst>
                  <a:ext uri="{FF2B5EF4-FFF2-40B4-BE49-F238E27FC236}">
                    <a16:creationId xmlns:a16="http://schemas.microsoft.com/office/drawing/2014/main" id="{3107CE93-DEB5-2F49-A0FB-B0F447C2D7F6}"/>
                  </a:ext>
                </a:extLst>
              </p:cNvPr>
              <p:cNvSpPr>
                <a:spLocks/>
              </p:cNvSpPr>
              <p:nvPr/>
            </p:nvSpPr>
            <p:spPr bwMode="auto">
              <a:xfrm>
                <a:off x="3890" y="2934"/>
                <a:ext cx="817" cy="455"/>
              </a:xfrm>
              <a:custGeom>
                <a:avLst/>
                <a:gdLst>
                  <a:gd name="T0" fmla="*/ 308 w 345"/>
                  <a:gd name="T1" fmla="*/ 0 h 192"/>
                  <a:gd name="T2" fmla="*/ 115 w 345"/>
                  <a:gd name="T3" fmla="*/ 116 h 192"/>
                  <a:gd name="T4" fmla="*/ 80 w 345"/>
                  <a:gd name="T5" fmla="*/ 125 h 192"/>
                  <a:gd name="T6" fmla="*/ 80 w 345"/>
                  <a:gd name="T7" fmla="*/ 107 h 192"/>
                  <a:gd name="T8" fmla="*/ 72 w 345"/>
                  <a:gd name="T9" fmla="*/ 90 h 192"/>
                  <a:gd name="T10" fmla="*/ 69 w 345"/>
                  <a:gd name="T11" fmla="*/ 91 h 192"/>
                  <a:gd name="T12" fmla="*/ 60 w 345"/>
                  <a:gd name="T13" fmla="*/ 98 h 192"/>
                  <a:gd name="T14" fmla="*/ 11 w 345"/>
                  <a:gd name="T15" fmla="*/ 153 h 192"/>
                  <a:gd name="T16" fmla="*/ 5 w 345"/>
                  <a:gd name="T17" fmla="*/ 192 h 192"/>
                  <a:gd name="T18" fmla="*/ 345 w 345"/>
                  <a:gd name="T19" fmla="*/ 37 h 192"/>
                  <a:gd name="T20" fmla="*/ 308 w 345"/>
                  <a:gd name="T2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5" h="192">
                    <a:moveTo>
                      <a:pt x="308" y="0"/>
                    </a:moveTo>
                    <a:cubicBezTo>
                      <a:pt x="255" y="53"/>
                      <a:pt x="189" y="93"/>
                      <a:pt x="115" y="116"/>
                    </a:cubicBezTo>
                    <a:cubicBezTo>
                      <a:pt x="104" y="119"/>
                      <a:pt x="92" y="122"/>
                      <a:pt x="80" y="125"/>
                    </a:cubicBezTo>
                    <a:cubicBezTo>
                      <a:pt x="80" y="107"/>
                      <a:pt x="80" y="107"/>
                      <a:pt x="80" y="107"/>
                    </a:cubicBezTo>
                    <a:cubicBezTo>
                      <a:pt x="80" y="96"/>
                      <a:pt x="77" y="90"/>
                      <a:pt x="72" y="90"/>
                    </a:cubicBezTo>
                    <a:cubicBezTo>
                      <a:pt x="71" y="90"/>
                      <a:pt x="70" y="90"/>
                      <a:pt x="69" y="91"/>
                    </a:cubicBezTo>
                    <a:cubicBezTo>
                      <a:pt x="66" y="92"/>
                      <a:pt x="63" y="94"/>
                      <a:pt x="60" y="98"/>
                    </a:cubicBezTo>
                    <a:cubicBezTo>
                      <a:pt x="11" y="153"/>
                      <a:pt x="11" y="153"/>
                      <a:pt x="11" y="153"/>
                    </a:cubicBezTo>
                    <a:cubicBezTo>
                      <a:pt x="2" y="163"/>
                      <a:pt x="0" y="179"/>
                      <a:pt x="5" y="192"/>
                    </a:cubicBezTo>
                    <a:cubicBezTo>
                      <a:pt x="138" y="185"/>
                      <a:pt x="257" y="127"/>
                      <a:pt x="345" y="37"/>
                    </a:cubicBezTo>
                    <a:cubicBezTo>
                      <a:pt x="308" y="0"/>
                      <a:pt x="308" y="0"/>
                      <a:pt x="30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1" name="Freeform 170">
                <a:extLst>
                  <a:ext uri="{FF2B5EF4-FFF2-40B4-BE49-F238E27FC236}">
                    <a16:creationId xmlns:a16="http://schemas.microsoft.com/office/drawing/2014/main" id="{0951FA3B-FED4-4345-B560-754F7AD06EB7}"/>
                  </a:ext>
                </a:extLst>
              </p:cNvPr>
              <p:cNvSpPr>
                <a:spLocks/>
              </p:cNvSpPr>
              <p:nvPr/>
            </p:nvSpPr>
            <p:spPr bwMode="auto">
              <a:xfrm>
                <a:off x="2270" y="1992"/>
                <a:ext cx="684" cy="189"/>
              </a:xfrm>
              <a:custGeom>
                <a:avLst/>
                <a:gdLst>
                  <a:gd name="T0" fmla="*/ 144 w 289"/>
                  <a:gd name="T1" fmla="*/ 63 h 80"/>
                  <a:gd name="T2" fmla="*/ 289 w 289"/>
                  <a:gd name="T3" fmla="*/ 75 h 80"/>
                  <a:gd name="T4" fmla="*/ 289 w 289"/>
                  <a:gd name="T5" fmla="*/ 34 h 80"/>
                  <a:gd name="T6" fmla="*/ 144 w 289"/>
                  <a:gd name="T7" fmla="*/ 0 h 80"/>
                  <a:gd name="T8" fmla="*/ 0 w 289"/>
                  <a:gd name="T9" fmla="*/ 34 h 80"/>
                  <a:gd name="T10" fmla="*/ 0 w 289"/>
                  <a:gd name="T11" fmla="*/ 80 h 80"/>
                  <a:gd name="T12" fmla="*/ 144 w 289"/>
                  <a:gd name="T13" fmla="*/ 63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4" y="63"/>
                    </a:moveTo>
                    <a:cubicBezTo>
                      <a:pt x="224" y="63"/>
                      <a:pt x="289" y="56"/>
                      <a:pt x="289" y="75"/>
                    </a:cubicBezTo>
                    <a:cubicBezTo>
                      <a:pt x="289" y="34"/>
                      <a:pt x="289" y="34"/>
                      <a:pt x="289" y="34"/>
                    </a:cubicBezTo>
                    <a:cubicBezTo>
                      <a:pt x="289" y="15"/>
                      <a:pt x="224" y="0"/>
                      <a:pt x="144" y="0"/>
                    </a:cubicBezTo>
                    <a:cubicBezTo>
                      <a:pt x="65" y="0"/>
                      <a:pt x="0" y="15"/>
                      <a:pt x="0" y="34"/>
                    </a:cubicBezTo>
                    <a:cubicBezTo>
                      <a:pt x="0" y="80"/>
                      <a:pt x="0" y="80"/>
                      <a:pt x="0" y="80"/>
                    </a:cubicBezTo>
                    <a:cubicBezTo>
                      <a:pt x="0" y="61"/>
                      <a:pt x="65" y="63"/>
                      <a:pt x="144" y="63"/>
                    </a:cubicBezTo>
                  </a:path>
                </a:pathLst>
              </a:custGeom>
              <a:solidFill>
                <a:srgbClr val="111111">
                  <a:lumMod val="90000"/>
                  <a:lumOff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2" name="Freeform 171">
                <a:extLst>
                  <a:ext uri="{FF2B5EF4-FFF2-40B4-BE49-F238E27FC236}">
                    <a16:creationId xmlns:a16="http://schemas.microsoft.com/office/drawing/2014/main" id="{C4D5F222-F688-0348-8B45-DCAAB79E20BF}"/>
                  </a:ext>
                </a:extLst>
              </p:cNvPr>
              <p:cNvSpPr>
                <a:spLocks/>
              </p:cNvSpPr>
              <p:nvPr/>
            </p:nvSpPr>
            <p:spPr bwMode="auto">
              <a:xfrm>
                <a:off x="2270" y="1980"/>
                <a:ext cx="684" cy="81"/>
              </a:xfrm>
              <a:custGeom>
                <a:avLst/>
                <a:gdLst>
                  <a:gd name="T0" fmla="*/ 145 w 289"/>
                  <a:gd name="T1" fmla="*/ 10 h 34"/>
                  <a:gd name="T2" fmla="*/ 269 w 289"/>
                  <a:gd name="T3" fmla="*/ 34 h 34"/>
                  <a:gd name="T4" fmla="*/ 289 w 289"/>
                  <a:gd name="T5" fmla="*/ 34 h 34"/>
                  <a:gd name="T6" fmla="*/ 145 w 289"/>
                  <a:gd name="T7" fmla="*/ 0 h 34"/>
                  <a:gd name="T8" fmla="*/ 0 w 289"/>
                  <a:gd name="T9" fmla="*/ 34 h 34"/>
                  <a:gd name="T10" fmla="*/ 20 w 289"/>
                  <a:gd name="T11" fmla="*/ 34 h 34"/>
                  <a:gd name="T12" fmla="*/ 145 w 289"/>
                  <a:gd name="T13" fmla="*/ 10 h 34"/>
                </a:gdLst>
                <a:ahLst/>
                <a:cxnLst>
                  <a:cxn ang="0">
                    <a:pos x="T0" y="T1"/>
                  </a:cxn>
                  <a:cxn ang="0">
                    <a:pos x="T2" y="T3"/>
                  </a:cxn>
                  <a:cxn ang="0">
                    <a:pos x="T4" y="T5"/>
                  </a:cxn>
                  <a:cxn ang="0">
                    <a:pos x="T6" y="T7"/>
                  </a:cxn>
                  <a:cxn ang="0">
                    <a:pos x="T8" y="T9"/>
                  </a:cxn>
                  <a:cxn ang="0">
                    <a:pos x="T10" y="T11"/>
                  </a:cxn>
                  <a:cxn ang="0">
                    <a:pos x="T12" y="T13"/>
                  </a:cxn>
                </a:cxnLst>
                <a:rect l="0" t="0" r="r" b="b"/>
                <a:pathLst>
                  <a:path w="289" h="34">
                    <a:moveTo>
                      <a:pt x="145" y="10"/>
                    </a:moveTo>
                    <a:cubicBezTo>
                      <a:pt x="213" y="10"/>
                      <a:pt x="268" y="20"/>
                      <a:pt x="269" y="34"/>
                    </a:cubicBezTo>
                    <a:cubicBezTo>
                      <a:pt x="289" y="34"/>
                      <a:pt x="289" y="34"/>
                      <a:pt x="289" y="34"/>
                    </a:cubicBezTo>
                    <a:cubicBezTo>
                      <a:pt x="288" y="15"/>
                      <a:pt x="224" y="0"/>
                      <a:pt x="145" y="0"/>
                    </a:cubicBezTo>
                    <a:cubicBezTo>
                      <a:pt x="66" y="0"/>
                      <a:pt x="1" y="15"/>
                      <a:pt x="0" y="34"/>
                    </a:cubicBezTo>
                    <a:cubicBezTo>
                      <a:pt x="20" y="34"/>
                      <a:pt x="20" y="34"/>
                      <a:pt x="20" y="34"/>
                    </a:cubicBezTo>
                    <a:cubicBezTo>
                      <a:pt x="21" y="20"/>
                      <a:pt x="77" y="10"/>
                      <a:pt x="145" y="10"/>
                    </a:cubicBezTo>
                  </a:path>
                </a:pathLst>
              </a:custGeom>
              <a:solidFill>
                <a:srgbClr val="111111">
                  <a:lumMod val="75000"/>
                  <a:lumOff val="2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3" name="Freeform 172">
                <a:extLst>
                  <a:ext uri="{FF2B5EF4-FFF2-40B4-BE49-F238E27FC236}">
                    <a16:creationId xmlns:a16="http://schemas.microsoft.com/office/drawing/2014/main" id="{7A3B1D19-9BAB-2A41-B13D-09720CC133A6}"/>
                  </a:ext>
                </a:extLst>
              </p:cNvPr>
              <p:cNvSpPr>
                <a:spLocks/>
              </p:cNvSpPr>
              <p:nvPr/>
            </p:nvSpPr>
            <p:spPr bwMode="auto">
              <a:xfrm>
                <a:off x="2481" y="1308"/>
                <a:ext cx="504" cy="850"/>
              </a:xfrm>
              <a:custGeom>
                <a:avLst/>
                <a:gdLst>
                  <a:gd name="T0" fmla="*/ 212 w 213"/>
                  <a:gd name="T1" fmla="*/ 113 h 359"/>
                  <a:gd name="T2" fmla="*/ 208 w 213"/>
                  <a:gd name="T3" fmla="*/ 39 h 359"/>
                  <a:gd name="T4" fmla="*/ 173 w 213"/>
                  <a:gd name="T5" fmla="*/ 5 h 359"/>
                  <a:gd name="T6" fmla="*/ 100 w 213"/>
                  <a:gd name="T7" fmla="*/ 1 h 359"/>
                  <a:gd name="T8" fmla="*/ 91 w 213"/>
                  <a:gd name="T9" fmla="*/ 22 h 359"/>
                  <a:gd name="T10" fmla="*/ 102 w 213"/>
                  <a:gd name="T11" fmla="*/ 33 h 359"/>
                  <a:gd name="T12" fmla="*/ 0 w 213"/>
                  <a:gd name="T13" fmla="*/ 359 h 359"/>
                  <a:gd name="T14" fmla="*/ 111 w 213"/>
                  <a:gd name="T15" fmla="*/ 359 h 359"/>
                  <a:gd name="T16" fmla="*/ 182 w 213"/>
                  <a:gd name="T17" fmla="*/ 113 h 359"/>
                  <a:gd name="T18" fmla="*/ 191 w 213"/>
                  <a:gd name="T19" fmla="*/ 122 h 359"/>
                  <a:gd name="T20" fmla="*/ 212 w 213"/>
                  <a:gd name="T21" fmla="*/ 113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59">
                    <a:moveTo>
                      <a:pt x="212" y="113"/>
                    </a:moveTo>
                    <a:cubicBezTo>
                      <a:pt x="208" y="39"/>
                      <a:pt x="208" y="39"/>
                      <a:pt x="208" y="39"/>
                    </a:cubicBezTo>
                    <a:cubicBezTo>
                      <a:pt x="207" y="21"/>
                      <a:pt x="191" y="6"/>
                      <a:pt x="173" y="5"/>
                    </a:cubicBezTo>
                    <a:cubicBezTo>
                      <a:pt x="100" y="1"/>
                      <a:pt x="100" y="1"/>
                      <a:pt x="100" y="1"/>
                    </a:cubicBezTo>
                    <a:cubicBezTo>
                      <a:pt x="82" y="0"/>
                      <a:pt x="78" y="9"/>
                      <a:pt x="91" y="22"/>
                    </a:cubicBezTo>
                    <a:cubicBezTo>
                      <a:pt x="102" y="33"/>
                      <a:pt x="102" y="33"/>
                      <a:pt x="102" y="33"/>
                    </a:cubicBezTo>
                    <a:cubicBezTo>
                      <a:pt x="38" y="126"/>
                      <a:pt x="0" y="238"/>
                      <a:pt x="0" y="359"/>
                    </a:cubicBezTo>
                    <a:cubicBezTo>
                      <a:pt x="111" y="359"/>
                      <a:pt x="111" y="359"/>
                      <a:pt x="111" y="359"/>
                    </a:cubicBezTo>
                    <a:cubicBezTo>
                      <a:pt x="111" y="269"/>
                      <a:pt x="137" y="184"/>
                      <a:pt x="182" y="113"/>
                    </a:cubicBezTo>
                    <a:cubicBezTo>
                      <a:pt x="191" y="122"/>
                      <a:pt x="191" y="122"/>
                      <a:pt x="191" y="122"/>
                    </a:cubicBezTo>
                    <a:cubicBezTo>
                      <a:pt x="203" y="135"/>
                      <a:pt x="213" y="130"/>
                      <a:pt x="212" y="113"/>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4" name="Freeform 173">
                <a:extLst>
                  <a:ext uri="{FF2B5EF4-FFF2-40B4-BE49-F238E27FC236}">
                    <a16:creationId xmlns:a16="http://schemas.microsoft.com/office/drawing/2014/main" id="{CDB4D6A0-FDFF-6F4E-A0F2-0EAF6C1FF656}"/>
                  </a:ext>
                </a:extLst>
              </p:cNvPr>
              <p:cNvSpPr>
                <a:spLocks/>
              </p:cNvSpPr>
              <p:nvPr/>
            </p:nvSpPr>
            <p:spPr bwMode="auto">
              <a:xfrm>
                <a:off x="2943" y="1341"/>
                <a:ext cx="42" cy="272"/>
              </a:xfrm>
              <a:custGeom>
                <a:avLst/>
                <a:gdLst>
                  <a:gd name="T0" fmla="*/ 1 w 18"/>
                  <a:gd name="T1" fmla="*/ 0 h 115"/>
                  <a:gd name="T2" fmla="*/ 0 w 18"/>
                  <a:gd name="T3" fmla="*/ 0 h 115"/>
                  <a:gd name="T4" fmla="*/ 13 w 18"/>
                  <a:gd name="T5" fmla="*/ 25 h 115"/>
                  <a:gd name="T6" fmla="*/ 17 w 18"/>
                  <a:gd name="T7" fmla="*/ 99 h 115"/>
                  <a:gd name="T8" fmla="*/ 11 w 18"/>
                  <a:gd name="T9" fmla="*/ 115 h 115"/>
                  <a:gd name="T10" fmla="*/ 18 w 18"/>
                  <a:gd name="T11" fmla="*/ 98 h 115"/>
                  <a:gd name="T12" fmla="*/ 14 w 18"/>
                  <a:gd name="T13" fmla="*/ 25 h 115"/>
                  <a:gd name="T14" fmla="*/ 1 w 18"/>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5">
                    <a:moveTo>
                      <a:pt x="1" y="0"/>
                    </a:moveTo>
                    <a:cubicBezTo>
                      <a:pt x="0" y="0"/>
                      <a:pt x="0" y="0"/>
                      <a:pt x="0" y="0"/>
                    </a:cubicBezTo>
                    <a:cubicBezTo>
                      <a:pt x="7" y="6"/>
                      <a:pt x="12" y="15"/>
                      <a:pt x="13" y="25"/>
                    </a:cubicBezTo>
                    <a:cubicBezTo>
                      <a:pt x="17" y="99"/>
                      <a:pt x="17" y="99"/>
                      <a:pt x="17" y="99"/>
                    </a:cubicBezTo>
                    <a:cubicBezTo>
                      <a:pt x="17" y="108"/>
                      <a:pt x="15" y="113"/>
                      <a:pt x="11" y="115"/>
                    </a:cubicBezTo>
                    <a:cubicBezTo>
                      <a:pt x="16" y="114"/>
                      <a:pt x="18" y="108"/>
                      <a:pt x="18" y="98"/>
                    </a:cubicBezTo>
                    <a:cubicBezTo>
                      <a:pt x="14" y="25"/>
                      <a:pt x="14" y="25"/>
                      <a:pt x="14" y="25"/>
                    </a:cubicBezTo>
                    <a:cubicBezTo>
                      <a:pt x="13" y="15"/>
                      <a:pt x="8" y="6"/>
                      <a:pt x="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5" name="Freeform 174">
                <a:extLst>
                  <a:ext uri="{FF2B5EF4-FFF2-40B4-BE49-F238E27FC236}">
                    <a16:creationId xmlns:a16="http://schemas.microsoft.com/office/drawing/2014/main" id="{F1807755-BDD9-C647-B821-8AAD34F3DD2D}"/>
                  </a:ext>
                </a:extLst>
              </p:cNvPr>
              <p:cNvSpPr>
                <a:spLocks/>
              </p:cNvSpPr>
              <p:nvPr/>
            </p:nvSpPr>
            <p:spPr bwMode="auto">
              <a:xfrm>
                <a:off x="2755" y="1840"/>
                <a:ext cx="36" cy="150"/>
              </a:xfrm>
              <a:custGeom>
                <a:avLst/>
                <a:gdLst>
                  <a:gd name="T0" fmla="*/ 15 w 15"/>
                  <a:gd name="T1" fmla="*/ 0 h 63"/>
                  <a:gd name="T2" fmla="*/ 0 w 15"/>
                  <a:gd name="T3" fmla="*/ 63 h 63"/>
                  <a:gd name="T4" fmla="*/ 1 w 15"/>
                  <a:gd name="T5" fmla="*/ 63 h 63"/>
                  <a:gd name="T6" fmla="*/ 15 w 15"/>
                  <a:gd name="T7" fmla="*/ 1 h 63"/>
                  <a:gd name="T8" fmla="*/ 15 w 15"/>
                  <a:gd name="T9" fmla="*/ 0 h 63"/>
                </a:gdLst>
                <a:ahLst/>
                <a:cxnLst>
                  <a:cxn ang="0">
                    <a:pos x="T0" y="T1"/>
                  </a:cxn>
                  <a:cxn ang="0">
                    <a:pos x="T2" y="T3"/>
                  </a:cxn>
                  <a:cxn ang="0">
                    <a:pos x="T4" y="T5"/>
                  </a:cxn>
                  <a:cxn ang="0">
                    <a:pos x="T6" y="T7"/>
                  </a:cxn>
                  <a:cxn ang="0">
                    <a:pos x="T8" y="T9"/>
                  </a:cxn>
                </a:cxnLst>
                <a:rect l="0" t="0" r="r" b="b"/>
                <a:pathLst>
                  <a:path w="15" h="63">
                    <a:moveTo>
                      <a:pt x="15" y="0"/>
                    </a:moveTo>
                    <a:cubicBezTo>
                      <a:pt x="9" y="21"/>
                      <a:pt x="4" y="41"/>
                      <a:pt x="0" y="63"/>
                    </a:cubicBezTo>
                    <a:cubicBezTo>
                      <a:pt x="1" y="63"/>
                      <a:pt x="1" y="63"/>
                      <a:pt x="1" y="63"/>
                    </a:cubicBezTo>
                    <a:cubicBezTo>
                      <a:pt x="5" y="42"/>
                      <a:pt x="9" y="21"/>
                      <a:pt x="15" y="1"/>
                    </a:cubicBezTo>
                    <a:cubicBezTo>
                      <a:pt x="15" y="0"/>
                      <a:pt x="15" y="0"/>
                      <a:pt x="15" y="0"/>
                    </a:cubicBezTo>
                  </a:path>
                </a:pathLst>
              </a:custGeom>
              <a:solidFill>
                <a:srgbClr val="B3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6" name="Freeform 175">
                <a:extLst>
                  <a:ext uri="{FF2B5EF4-FFF2-40B4-BE49-F238E27FC236}">
                    <a16:creationId xmlns:a16="http://schemas.microsoft.com/office/drawing/2014/main" id="{B110F0F9-782A-734C-99A7-0F647F1E1E21}"/>
                  </a:ext>
                </a:extLst>
              </p:cNvPr>
              <p:cNvSpPr>
                <a:spLocks/>
              </p:cNvSpPr>
              <p:nvPr/>
            </p:nvSpPr>
            <p:spPr bwMode="auto">
              <a:xfrm>
                <a:off x="2791" y="1575"/>
                <a:ext cx="121" cy="268"/>
              </a:xfrm>
              <a:custGeom>
                <a:avLst/>
                <a:gdLst>
                  <a:gd name="T0" fmla="*/ 51 w 51"/>
                  <a:gd name="T1" fmla="*/ 0 h 113"/>
                  <a:gd name="T2" fmla="*/ 0 w 51"/>
                  <a:gd name="T3" fmla="*/ 112 h 113"/>
                  <a:gd name="T4" fmla="*/ 0 w 51"/>
                  <a:gd name="T5" fmla="*/ 113 h 113"/>
                  <a:gd name="T6" fmla="*/ 51 w 51"/>
                  <a:gd name="T7" fmla="*/ 0 h 113"/>
                  <a:gd name="T8" fmla="*/ 51 w 51"/>
                  <a:gd name="T9" fmla="*/ 0 h 113"/>
                </a:gdLst>
                <a:ahLst/>
                <a:cxnLst>
                  <a:cxn ang="0">
                    <a:pos x="T0" y="T1"/>
                  </a:cxn>
                  <a:cxn ang="0">
                    <a:pos x="T2" y="T3"/>
                  </a:cxn>
                  <a:cxn ang="0">
                    <a:pos x="T4" y="T5"/>
                  </a:cxn>
                  <a:cxn ang="0">
                    <a:pos x="T6" y="T7"/>
                  </a:cxn>
                  <a:cxn ang="0">
                    <a:pos x="T8" y="T9"/>
                  </a:cxn>
                </a:cxnLst>
                <a:rect l="0" t="0" r="r" b="b"/>
                <a:pathLst>
                  <a:path w="51" h="113">
                    <a:moveTo>
                      <a:pt x="51" y="0"/>
                    </a:moveTo>
                    <a:cubicBezTo>
                      <a:pt x="29" y="35"/>
                      <a:pt x="12" y="72"/>
                      <a:pt x="0" y="112"/>
                    </a:cubicBezTo>
                    <a:cubicBezTo>
                      <a:pt x="0" y="113"/>
                      <a:pt x="0" y="113"/>
                      <a:pt x="0" y="113"/>
                    </a:cubicBezTo>
                    <a:cubicBezTo>
                      <a:pt x="12" y="73"/>
                      <a:pt x="29" y="35"/>
                      <a:pt x="51" y="0"/>
                    </a:cubicBezTo>
                    <a:cubicBezTo>
                      <a:pt x="51" y="0"/>
                      <a:pt x="51" y="0"/>
                      <a:pt x="5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7" name="Freeform 176">
                <a:extLst>
                  <a:ext uri="{FF2B5EF4-FFF2-40B4-BE49-F238E27FC236}">
                    <a16:creationId xmlns:a16="http://schemas.microsoft.com/office/drawing/2014/main" id="{4BA003B3-A076-1E47-B8B5-558249933FCE}"/>
                  </a:ext>
                </a:extLst>
              </p:cNvPr>
              <p:cNvSpPr>
                <a:spLocks/>
              </p:cNvSpPr>
              <p:nvPr/>
            </p:nvSpPr>
            <p:spPr bwMode="auto">
              <a:xfrm>
                <a:off x="2744" y="2139"/>
                <a:ext cx="2" cy="19"/>
              </a:xfrm>
              <a:custGeom>
                <a:avLst/>
                <a:gdLst>
                  <a:gd name="T0" fmla="*/ 1 w 1"/>
                  <a:gd name="T1" fmla="*/ 0 h 8"/>
                  <a:gd name="T2" fmla="*/ 0 w 1"/>
                  <a:gd name="T3" fmla="*/ 0 h 8"/>
                  <a:gd name="T4" fmla="*/ 0 w 1"/>
                  <a:gd name="T5" fmla="*/ 8 h 8"/>
                  <a:gd name="T6" fmla="*/ 1 w 1"/>
                  <a:gd name="T7" fmla="*/ 8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3"/>
                      <a:pt x="0" y="5"/>
                      <a:pt x="0" y="8"/>
                    </a:cubicBezTo>
                    <a:cubicBezTo>
                      <a:pt x="1" y="8"/>
                      <a:pt x="1" y="8"/>
                      <a:pt x="1" y="8"/>
                    </a:cubicBezTo>
                    <a:cubicBezTo>
                      <a:pt x="1" y="5"/>
                      <a:pt x="1" y="3"/>
                      <a:pt x="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8" name="Freeform 177">
                <a:extLst>
                  <a:ext uri="{FF2B5EF4-FFF2-40B4-BE49-F238E27FC236}">
                    <a16:creationId xmlns:a16="http://schemas.microsoft.com/office/drawing/2014/main" id="{C9EB80F3-969F-CC46-98A3-451B30919698}"/>
                  </a:ext>
                </a:extLst>
              </p:cNvPr>
              <p:cNvSpPr>
                <a:spLocks/>
              </p:cNvSpPr>
              <p:nvPr/>
            </p:nvSpPr>
            <p:spPr bwMode="auto">
              <a:xfrm>
                <a:off x="2744" y="2011"/>
                <a:ext cx="11" cy="128"/>
              </a:xfrm>
              <a:custGeom>
                <a:avLst/>
                <a:gdLst>
                  <a:gd name="T0" fmla="*/ 4 w 5"/>
                  <a:gd name="T1" fmla="*/ 0 h 54"/>
                  <a:gd name="T2" fmla="*/ 0 w 5"/>
                  <a:gd name="T3" fmla="*/ 54 h 54"/>
                  <a:gd name="T4" fmla="*/ 1 w 5"/>
                  <a:gd name="T5" fmla="*/ 54 h 54"/>
                  <a:gd name="T6" fmla="*/ 5 w 5"/>
                  <a:gd name="T7" fmla="*/ 0 h 54"/>
                  <a:gd name="T8" fmla="*/ 4 w 5"/>
                  <a:gd name="T9" fmla="*/ 0 h 54"/>
                </a:gdLst>
                <a:ahLst/>
                <a:cxnLst>
                  <a:cxn ang="0">
                    <a:pos x="T0" y="T1"/>
                  </a:cxn>
                  <a:cxn ang="0">
                    <a:pos x="T2" y="T3"/>
                  </a:cxn>
                  <a:cxn ang="0">
                    <a:pos x="T4" y="T5"/>
                  </a:cxn>
                  <a:cxn ang="0">
                    <a:pos x="T6" y="T7"/>
                  </a:cxn>
                  <a:cxn ang="0">
                    <a:pos x="T8" y="T9"/>
                  </a:cxn>
                </a:cxnLst>
                <a:rect l="0" t="0" r="r" b="b"/>
                <a:pathLst>
                  <a:path w="5" h="54">
                    <a:moveTo>
                      <a:pt x="4" y="0"/>
                    </a:moveTo>
                    <a:cubicBezTo>
                      <a:pt x="2" y="17"/>
                      <a:pt x="0" y="35"/>
                      <a:pt x="0" y="54"/>
                    </a:cubicBezTo>
                    <a:cubicBezTo>
                      <a:pt x="1" y="54"/>
                      <a:pt x="1" y="54"/>
                      <a:pt x="1" y="54"/>
                    </a:cubicBezTo>
                    <a:cubicBezTo>
                      <a:pt x="1" y="35"/>
                      <a:pt x="3" y="17"/>
                      <a:pt x="5" y="0"/>
                    </a:cubicBezTo>
                    <a:cubicBezTo>
                      <a:pt x="4" y="0"/>
                      <a:pt x="4" y="0"/>
                      <a:pt x="4" y="0"/>
                    </a:cubicBezTo>
                  </a:path>
                </a:pathLst>
              </a:custGeom>
              <a:solidFill>
                <a:srgbClr val="4822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9" name="Freeform 178">
                <a:extLst>
                  <a:ext uri="{FF2B5EF4-FFF2-40B4-BE49-F238E27FC236}">
                    <a16:creationId xmlns:a16="http://schemas.microsoft.com/office/drawing/2014/main" id="{CA0C3C8C-59BB-8C43-861A-78950F42B4B8}"/>
                  </a:ext>
                </a:extLst>
              </p:cNvPr>
              <p:cNvSpPr>
                <a:spLocks/>
              </p:cNvSpPr>
              <p:nvPr/>
            </p:nvSpPr>
            <p:spPr bwMode="auto">
              <a:xfrm>
                <a:off x="2753" y="1990"/>
                <a:ext cx="5" cy="21"/>
              </a:xfrm>
              <a:custGeom>
                <a:avLst/>
                <a:gdLst>
                  <a:gd name="T0" fmla="*/ 1 w 2"/>
                  <a:gd name="T1" fmla="*/ 0 h 9"/>
                  <a:gd name="T2" fmla="*/ 0 w 2"/>
                  <a:gd name="T3" fmla="*/ 9 h 9"/>
                  <a:gd name="T4" fmla="*/ 1 w 2"/>
                  <a:gd name="T5" fmla="*/ 9 h 9"/>
                  <a:gd name="T6" fmla="*/ 2 w 2"/>
                  <a:gd name="T7" fmla="*/ 0 h 9"/>
                  <a:gd name="T8" fmla="*/ 1 w 2"/>
                  <a:gd name="T9" fmla="*/ 0 h 9"/>
                </a:gdLst>
                <a:ahLst/>
                <a:cxnLst>
                  <a:cxn ang="0">
                    <a:pos x="T0" y="T1"/>
                  </a:cxn>
                  <a:cxn ang="0">
                    <a:pos x="T2" y="T3"/>
                  </a:cxn>
                  <a:cxn ang="0">
                    <a:pos x="T4" y="T5"/>
                  </a:cxn>
                  <a:cxn ang="0">
                    <a:pos x="T6" y="T7"/>
                  </a:cxn>
                  <a:cxn ang="0">
                    <a:pos x="T8" y="T9"/>
                  </a:cxn>
                </a:cxnLst>
                <a:rect l="0" t="0" r="r" b="b"/>
                <a:pathLst>
                  <a:path w="2" h="9">
                    <a:moveTo>
                      <a:pt x="1" y="0"/>
                    </a:moveTo>
                    <a:cubicBezTo>
                      <a:pt x="1" y="3"/>
                      <a:pt x="1" y="6"/>
                      <a:pt x="0" y="9"/>
                    </a:cubicBezTo>
                    <a:cubicBezTo>
                      <a:pt x="1" y="9"/>
                      <a:pt x="1" y="9"/>
                      <a:pt x="1" y="9"/>
                    </a:cubicBezTo>
                    <a:cubicBezTo>
                      <a:pt x="1" y="6"/>
                      <a:pt x="2" y="3"/>
                      <a:pt x="2" y="0"/>
                    </a:cubicBezTo>
                    <a:cubicBezTo>
                      <a:pt x="2" y="0"/>
                      <a:pt x="2" y="0"/>
                      <a:pt x="1" y="0"/>
                    </a:cubicBezTo>
                  </a:path>
                </a:pathLst>
              </a:custGeom>
              <a:solidFill>
                <a:srgbClr val="7941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0" name="Freeform 179">
                <a:extLst>
                  <a:ext uri="{FF2B5EF4-FFF2-40B4-BE49-F238E27FC236}">
                    <a16:creationId xmlns:a16="http://schemas.microsoft.com/office/drawing/2014/main" id="{5E1AC3EC-AD4C-0347-8BDD-924FBAC8C728}"/>
                  </a:ext>
                </a:extLst>
              </p:cNvPr>
              <p:cNvSpPr>
                <a:spLocks/>
              </p:cNvSpPr>
              <p:nvPr/>
            </p:nvSpPr>
            <p:spPr bwMode="auto">
              <a:xfrm>
                <a:off x="2618" y="1341"/>
                <a:ext cx="365" cy="817"/>
              </a:xfrm>
              <a:custGeom>
                <a:avLst/>
                <a:gdLst>
                  <a:gd name="T0" fmla="*/ 137 w 154"/>
                  <a:gd name="T1" fmla="*/ 0 h 345"/>
                  <a:gd name="T2" fmla="*/ 0 w 154"/>
                  <a:gd name="T3" fmla="*/ 345 h 345"/>
                  <a:gd name="T4" fmla="*/ 53 w 154"/>
                  <a:gd name="T5" fmla="*/ 345 h 345"/>
                  <a:gd name="T6" fmla="*/ 53 w 154"/>
                  <a:gd name="T7" fmla="*/ 337 h 345"/>
                  <a:gd name="T8" fmla="*/ 57 w 154"/>
                  <a:gd name="T9" fmla="*/ 283 h 345"/>
                  <a:gd name="T10" fmla="*/ 58 w 154"/>
                  <a:gd name="T11" fmla="*/ 274 h 345"/>
                  <a:gd name="T12" fmla="*/ 73 w 154"/>
                  <a:gd name="T13" fmla="*/ 211 h 345"/>
                  <a:gd name="T14" fmla="*/ 124 w 154"/>
                  <a:gd name="T15" fmla="*/ 99 h 345"/>
                  <a:gd name="T16" fmla="*/ 124 w 154"/>
                  <a:gd name="T17" fmla="*/ 99 h 345"/>
                  <a:gd name="T18" fmla="*/ 125 w 154"/>
                  <a:gd name="T19" fmla="*/ 99 h 345"/>
                  <a:gd name="T20" fmla="*/ 134 w 154"/>
                  <a:gd name="T21" fmla="*/ 108 h 345"/>
                  <a:gd name="T22" fmla="*/ 146 w 154"/>
                  <a:gd name="T23" fmla="*/ 115 h 345"/>
                  <a:gd name="T24" fmla="*/ 148 w 154"/>
                  <a:gd name="T25" fmla="*/ 115 h 345"/>
                  <a:gd name="T26" fmla="*/ 154 w 154"/>
                  <a:gd name="T27" fmla="*/ 99 h 345"/>
                  <a:gd name="T28" fmla="*/ 150 w 154"/>
                  <a:gd name="T29" fmla="*/ 25 h 345"/>
                  <a:gd name="T30" fmla="*/ 137 w 154"/>
                  <a:gd name="T3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345">
                    <a:moveTo>
                      <a:pt x="137" y="0"/>
                    </a:moveTo>
                    <a:cubicBezTo>
                      <a:pt x="53" y="91"/>
                      <a:pt x="2" y="212"/>
                      <a:pt x="0" y="345"/>
                    </a:cubicBezTo>
                    <a:cubicBezTo>
                      <a:pt x="53" y="345"/>
                      <a:pt x="53" y="345"/>
                      <a:pt x="53" y="345"/>
                    </a:cubicBezTo>
                    <a:cubicBezTo>
                      <a:pt x="53" y="342"/>
                      <a:pt x="53" y="340"/>
                      <a:pt x="53" y="337"/>
                    </a:cubicBezTo>
                    <a:cubicBezTo>
                      <a:pt x="53" y="318"/>
                      <a:pt x="55" y="300"/>
                      <a:pt x="57" y="283"/>
                    </a:cubicBezTo>
                    <a:cubicBezTo>
                      <a:pt x="58" y="280"/>
                      <a:pt x="58" y="277"/>
                      <a:pt x="58" y="274"/>
                    </a:cubicBezTo>
                    <a:cubicBezTo>
                      <a:pt x="62" y="252"/>
                      <a:pt x="67" y="232"/>
                      <a:pt x="73" y="211"/>
                    </a:cubicBezTo>
                    <a:cubicBezTo>
                      <a:pt x="85" y="171"/>
                      <a:pt x="102" y="134"/>
                      <a:pt x="124" y="99"/>
                    </a:cubicBezTo>
                    <a:cubicBezTo>
                      <a:pt x="124" y="99"/>
                      <a:pt x="124" y="99"/>
                      <a:pt x="124" y="99"/>
                    </a:cubicBezTo>
                    <a:cubicBezTo>
                      <a:pt x="124" y="99"/>
                      <a:pt x="124" y="99"/>
                      <a:pt x="125" y="99"/>
                    </a:cubicBezTo>
                    <a:cubicBezTo>
                      <a:pt x="134" y="108"/>
                      <a:pt x="134" y="108"/>
                      <a:pt x="134" y="108"/>
                    </a:cubicBezTo>
                    <a:cubicBezTo>
                      <a:pt x="138" y="113"/>
                      <a:pt x="143" y="115"/>
                      <a:pt x="146" y="115"/>
                    </a:cubicBezTo>
                    <a:cubicBezTo>
                      <a:pt x="147" y="115"/>
                      <a:pt x="148" y="115"/>
                      <a:pt x="148" y="115"/>
                    </a:cubicBezTo>
                    <a:cubicBezTo>
                      <a:pt x="152" y="113"/>
                      <a:pt x="154" y="108"/>
                      <a:pt x="154" y="99"/>
                    </a:cubicBezTo>
                    <a:cubicBezTo>
                      <a:pt x="150" y="25"/>
                      <a:pt x="150" y="25"/>
                      <a:pt x="150" y="25"/>
                    </a:cubicBezTo>
                    <a:cubicBezTo>
                      <a:pt x="149" y="15"/>
                      <a:pt x="144" y="6"/>
                      <a:pt x="13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1" name="Freeform 180">
                <a:extLst>
                  <a:ext uri="{FF2B5EF4-FFF2-40B4-BE49-F238E27FC236}">
                    <a16:creationId xmlns:a16="http://schemas.microsoft.com/office/drawing/2014/main" id="{CDC1FC7C-64DF-C34B-9B69-B61AF1D319AB}"/>
                  </a:ext>
                </a:extLst>
              </p:cNvPr>
              <p:cNvSpPr>
                <a:spLocks/>
              </p:cNvSpPr>
              <p:nvPr/>
            </p:nvSpPr>
            <p:spPr bwMode="auto">
              <a:xfrm>
                <a:off x="2637" y="2693"/>
                <a:ext cx="585" cy="592"/>
              </a:xfrm>
              <a:custGeom>
                <a:avLst/>
                <a:gdLst>
                  <a:gd name="T0" fmla="*/ 136 w 247"/>
                  <a:gd name="T1" fmla="*/ 136 h 250"/>
                  <a:gd name="T2" fmla="*/ 247 w 247"/>
                  <a:gd name="T3" fmla="*/ 43 h 250"/>
                  <a:gd name="T4" fmla="*/ 217 w 247"/>
                  <a:gd name="T5" fmla="*/ 13 h 250"/>
                  <a:gd name="T6" fmla="*/ 92 w 247"/>
                  <a:gd name="T7" fmla="*/ 92 h 250"/>
                  <a:gd name="T8" fmla="*/ 14 w 247"/>
                  <a:gd name="T9" fmla="*/ 218 h 250"/>
                  <a:gd name="T10" fmla="*/ 46 w 247"/>
                  <a:gd name="T11" fmla="*/ 250 h 250"/>
                  <a:gd name="T12" fmla="*/ 136 w 247"/>
                  <a:gd name="T13" fmla="*/ 136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36" y="136"/>
                    </a:moveTo>
                    <a:cubicBezTo>
                      <a:pt x="192" y="80"/>
                      <a:pt x="233" y="30"/>
                      <a:pt x="247" y="43"/>
                    </a:cubicBezTo>
                    <a:cubicBezTo>
                      <a:pt x="217" y="13"/>
                      <a:pt x="217" y="13"/>
                      <a:pt x="217" y="13"/>
                    </a:cubicBezTo>
                    <a:cubicBezTo>
                      <a:pt x="204" y="0"/>
                      <a:pt x="148" y="35"/>
                      <a:pt x="92" y="92"/>
                    </a:cubicBezTo>
                    <a:cubicBezTo>
                      <a:pt x="35" y="148"/>
                      <a:pt x="0" y="204"/>
                      <a:pt x="14" y="218"/>
                    </a:cubicBezTo>
                    <a:cubicBezTo>
                      <a:pt x="46" y="250"/>
                      <a:pt x="46" y="250"/>
                      <a:pt x="46" y="250"/>
                    </a:cubicBezTo>
                    <a:cubicBezTo>
                      <a:pt x="33" y="237"/>
                      <a:pt x="80" y="192"/>
                      <a:pt x="136" y="136"/>
                    </a:cubicBezTo>
                  </a:path>
                </a:pathLst>
              </a:custGeom>
              <a:solidFill>
                <a:srgbClr val="A1A1A1">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2" name="Freeform 181">
                <a:extLst>
                  <a:ext uri="{FF2B5EF4-FFF2-40B4-BE49-F238E27FC236}">
                    <a16:creationId xmlns:a16="http://schemas.microsoft.com/office/drawing/2014/main" id="{6501F7B2-5B97-CC4A-A4B4-F7F1113695DA}"/>
                  </a:ext>
                </a:extLst>
              </p:cNvPr>
              <p:cNvSpPr>
                <a:spLocks/>
              </p:cNvSpPr>
              <p:nvPr/>
            </p:nvSpPr>
            <p:spPr bwMode="auto">
              <a:xfrm>
                <a:off x="2632" y="2688"/>
                <a:ext cx="512" cy="512"/>
              </a:xfrm>
              <a:custGeom>
                <a:avLst/>
                <a:gdLst>
                  <a:gd name="T0" fmla="*/ 97 w 216"/>
                  <a:gd name="T1" fmla="*/ 97 h 216"/>
                  <a:gd name="T2" fmla="*/ 202 w 216"/>
                  <a:gd name="T3" fmla="*/ 26 h 216"/>
                  <a:gd name="T4" fmla="*/ 216 w 216"/>
                  <a:gd name="T5" fmla="*/ 12 h 216"/>
                  <a:gd name="T6" fmla="*/ 91 w 216"/>
                  <a:gd name="T7" fmla="*/ 91 h 216"/>
                  <a:gd name="T8" fmla="*/ 12 w 216"/>
                  <a:gd name="T9" fmla="*/ 216 h 216"/>
                  <a:gd name="T10" fmla="*/ 26 w 216"/>
                  <a:gd name="T11" fmla="*/ 202 h 216"/>
                  <a:gd name="T12" fmla="*/ 97 w 216"/>
                  <a:gd name="T13" fmla="*/ 97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97"/>
                    </a:moveTo>
                    <a:cubicBezTo>
                      <a:pt x="145" y="49"/>
                      <a:pt x="192" y="17"/>
                      <a:pt x="202" y="26"/>
                    </a:cubicBezTo>
                    <a:cubicBezTo>
                      <a:pt x="216" y="12"/>
                      <a:pt x="216" y="12"/>
                      <a:pt x="216" y="12"/>
                    </a:cubicBezTo>
                    <a:cubicBezTo>
                      <a:pt x="202" y="0"/>
                      <a:pt x="146" y="35"/>
                      <a:pt x="91" y="91"/>
                    </a:cubicBezTo>
                    <a:cubicBezTo>
                      <a:pt x="35" y="146"/>
                      <a:pt x="0" y="202"/>
                      <a:pt x="12" y="216"/>
                    </a:cubicBezTo>
                    <a:cubicBezTo>
                      <a:pt x="26" y="202"/>
                      <a:pt x="26" y="202"/>
                      <a:pt x="26" y="202"/>
                    </a:cubicBezTo>
                    <a:cubicBezTo>
                      <a:pt x="17" y="192"/>
                      <a:pt x="49" y="145"/>
                      <a:pt x="97" y="97"/>
                    </a:cubicBezTo>
                  </a:path>
                </a:pathLst>
              </a:custGeom>
              <a:solidFill>
                <a:srgbClr val="A1A1A1">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3" name="Freeform 182">
                <a:extLst>
                  <a:ext uri="{FF2B5EF4-FFF2-40B4-BE49-F238E27FC236}">
                    <a16:creationId xmlns:a16="http://schemas.microsoft.com/office/drawing/2014/main" id="{9F4DB83C-E98D-364D-A157-5E1C4611925E}"/>
                  </a:ext>
                </a:extLst>
              </p:cNvPr>
              <p:cNvSpPr>
                <a:spLocks/>
              </p:cNvSpPr>
              <p:nvPr/>
            </p:nvSpPr>
            <p:spPr bwMode="auto">
              <a:xfrm>
                <a:off x="2424" y="2191"/>
                <a:ext cx="644" cy="928"/>
              </a:xfrm>
              <a:custGeom>
                <a:avLst/>
                <a:gdLst>
                  <a:gd name="T0" fmla="*/ 272 w 272"/>
                  <a:gd name="T1" fmla="*/ 314 h 392"/>
                  <a:gd name="T2" fmla="*/ 146 w 272"/>
                  <a:gd name="T3" fmla="*/ 83 h 392"/>
                  <a:gd name="T4" fmla="*/ 163 w 272"/>
                  <a:gd name="T5" fmla="*/ 83 h 392"/>
                  <a:gd name="T6" fmla="*/ 171 w 272"/>
                  <a:gd name="T7" fmla="*/ 61 h 392"/>
                  <a:gd name="T8" fmla="*/ 116 w 272"/>
                  <a:gd name="T9" fmla="*/ 12 h 392"/>
                  <a:gd name="T10" fmla="*/ 68 w 272"/>
                  <a:gd name="T11" fmla="*/ 12 h 392"/>
                  <a:gd name="T12" fmla="*/ 13 w 272"/>
                  <a:gd name="T13" fmla="*/ 61 h 392"/>
                  <a:gd name="T14" fmla="*/ 21 w 272"/>
                  <a:gd name="T15" fmla="*/ 83 h 392"/>
                  <a:gd name="T16" fmla="*/ 34 w 272"/>
                  <a:gd name="T17" fmla="*/ 83 h 392"/>
                  <a:gd name="T18" fmla="*/ 193 w 272"/>
                  <a:gd name="T19" fmla="*/ 392 h 392"/>
                  <a:gd name="T20" fmla="*/ 272 w 272"/>
                  <a:gd name="T21" fmla="*/ 31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72" y="314"/>
                    </a:moveTo>
                    <a:cubicBezTo>
                      <a:pt x="210" y="252"/>
                      <a:pt x="165" y="172"/>
                      <a:pt x="146" y="83"/>
                    </a:cubicBezTo>
                    <a:cubicBezTo>
                      <a:pt x="163" y="83"/>
                      <a:pt x="163" y="83"/>
                      <a:pt x="163" y="83"/>
                    </a:cubicBezTo>
                    <a:cubicBezTo>
                      <a:pt x="181" y="83"/>
                      <a:pt x="184" y="73"/>
                      <a:pt x="171" y="61"/>
                    </a:cubicBezTo>
                    <a:cubicBezTo>
                      <a:pt x="116" y="12"/>
                      <a:pt x="116" y="12"/>
                      <a:pt x="116" y="12"/>
                    </a:cubicBezTo>
                    <a:cubicBezTo>
                      <a:pt x="103" y="0"/>
                      <a:pt x="81" y="0"/>
                      <a:pt x="68" y="12"/>
                    </a:cubicBezTo>
                    <a:cubicBezTo>
                      <a:pt x="13" y="61"/>
                      <a:pt x="13" y="61"/>
                      <a:pt x="13" y="61"/>
                    </a:cubicBezTo>
                    <a:cubicBezTo>
                      <a:pt x="0" y="73"/>
                      <a:pt x="3" y="83"/>
                      <a:pt x="21" y="83"/>
                    </a:cubicBezTo>
                    <a:cubicBezTo>
                      <a:pt x="34" y="83"/>
                      <a:pt x="34" y="83"/>
                      <a:pt x="34" y="83"/>
                    </a:cubicBezTo>
                    <a:cubicBezTo>
                      <a:pt x="54" y="203"/>
                      <a:pt x="111" y="310"/>
                      <a:pt x="193" y="392"/>
                    </a:cubicBezTo>
                    <a:cubicBezTo>
                      <a:pt x="272" y="314"/>
                      <a:pt x="272" y="314"/>
                      <a:pt x="272" y="314"/>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4" name="Freeform 183">
                <a:extLst>
                  <a:ext uri="{FF2B5EF4-FFF2-40B4-BE49-F238E27FC236}">
                    <a16:creationId xmlns:a16="http://schemas.microsoft.com/office/drawing/2014/main" id="{CCE1F925-19B9-4046-8E4F-286D0B478850}"/>
                  </a:ext>
                </a:extLst>
              </p:cNvPr>
              <p:cNvSpPr>
                <a:spLocks/>
              </p:cNvSpPr>
              <p:nvPr/>
            </p:nvSpPr>
            <p:spPr bwMode="auto">
              <a:xfrm>
                <a:off x="2616" y="2198"/>
                <a:ext cx="64" cy="9"/>
              </a:xfrm>
              <a:custGeom>
                <a:avLst/>
                <a:gdLst>
                  <a:gd name="T0" fmla="*/ 11 w 27"/>
                  <a:gd name="T1" fmla="*/ 0 h 4"/>
                  <a:gd name="T2" fmla="*/ 0 w 27"/>
                  <a:gd name="T3" fmla="*/ 2 h 4"/>
                  <a:gd name="T4" fmla="*/ 0 w 27"/>
                  <a:gd name="T5" fmla="*/ 2 h 4"/>
                  <a:gd name="T6" fmla="*/ 11 w 27"/>
                  <a:gd name="T7" fmla="*/ 0 h 4"/>
                  <a:gd name="T8" fmla="*/ 27 w 27"/>
                  <a:gd name="T9" fmla="*/ 4 h 4"/>
                  <a:gd name="T10" fmla="*/ 11 w 27"/>
                  <a:gd name="T11" fmla="*/ 0 h 4"/>
                </a:gdLst>
                <a:ahLst/>
                <a:cxnLst>
                  <a:cxn ang="0">
                    <a:pos x="T0" y="T1"/>
                  </a:cxn>
                  <a:cxn ang="0">
                    <a:pos x="T2" y="T3"/>
                  </a:cxn>
                  <a:cxn ang="0">
                    <a:pos x="T4" y="T5"/>
                  </a:cxn>
                  <a:cxn ang="0">
                    <a:pos x="T6" y="T7"/>
                  </a:cxn>
                  <a:cxn ang="0">
                    <a:pos x="T8" y="T9"/>
                  </a:cxn>
                  <a:cxn ang="0">
                    <a:pos x="T10" y="T11"/>
                  </a:cxn>
                </a:cxnLst>
                <a:rect l="0" t="0" r="r" b="b"/>
                <a:pathLst>
                  <a:path w="27" h="4">
                    <a:moveTo>
                      <a:pt x="11" y="0"/>
                    </a:moveTo>
                    <a:cubicBezTo>
                      <a:pt x="7" y="0"/>
                      <a:pt x="3" y="1"/>
                      <a:pt x="0" y="2"/>
                    </a:cubicBezTo>
                    <a:cubicBezTo>
                      <a:pt x="0" y="2"/>
                      <a:pt x="0" y="2"/>
                      <a:pt x="0" y="2"/>
                    </a:cubicBezTo>
                    <a:cubicBezTo>
                      <a:pt x="4" y="1"/>
                      <a:pt x="7" y="0"/>
                      <a:pt x="11" y="0"/>
                    </a:cubicBezTo>
                    <a:cubicBezTo>
                      <a:pt x="17" y="0"/>
                      <a:pt x="22" y="1"/>
                      <a:pt x="27" y="4"/>
                    </a:cubicBezTo>
                    <a:cubicBezTo>
                      <a:pt x="22" y="1"/>
                      <a:pt x="16" y="0"/>
                      <a:pt x="1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5" name="Freeform 184">
                <a:extLst>
                  <a:ext uri="{FF2B5EF4-FFF2-40B4-BE49-F238E27FC236}">
                    <a16:creationId xmlns:a16="http://schemas.microsoft.com/office/drawing/2014/main" id="{DBB9DD6E-8901-7D4C-BCC8-13A8C7808C41}"/>
                  </a:ext>
                </a:extLst>
              </p:cNvPr>
              <p:cNvSpPr>
                <a:spLocks/>
              </p:cNvSpPr>
              <p:nvPr/>
            </p:nvSpPr>
            <p:spPr bwMode="auto">
              <a:xfrm>
                <a:off x="2616" y="2198"/>
                <a:ext cx="450" cy="831"/>
              </a:xfrm>
              <a:custGeom>
                <a:avLst/>
                <a:gdLst>
                  <a:gd name="T0" fmla="*/ 11 w 190"/>
                  <a:gd name="T1" fmla="*/ 0 h 351"/>
                  <a:gd name="T2" fmla="*/ 0 w 190"/>
                  <a:gd name="T3" fmla="*/ 2 h 351"/>
                  <a:gd name="T4" fmla="*/ 149 w 190"/>
                  <a:gd name="T5" fmla="*/ 351 h 351"/>
                  <a:gd name="T6" fmla="*/ 190 w 190"/>
                  <a:gd name="T7" fmla="*/ 311 h 351"/>
                  <a:gd name="T8" fmla="*/ 190 w 190"/>
                  <a:gd name="T9" fmla="*/ 311 h 351"/>
                  <a:gd name="T10" fmla="*/ 65 w 190"/>
                  <a:gd name="T11" fmla="*/ 80 h 351"/>
                  <a:gd name="T12" fmla="*/ 81 w 190"/>
                  <a:gd name="T13" fmla="*/ 80 h 351"/>
                  <a:gd name="T14" fmla="*/ 90 w 190"/>
                  <a:gd name="T15" fmla="*/ 58 h 351"/>
                  <a:gd name="T16" fmla="*/ 35 w 190"/>
                  <a:gd name="T17" fmla="*/ 9 h 351"/>
                  <a:gd name="T18" fmla="*/ 27 w 190"/>
                  <a:gd name="T19" fmla="*/ 4 h 351"/>
                  <a:gd name="T20" fmla="*/ 11 w 190"/>
                  <a:gd name="T21"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351">
                    <a:moveTo>
                      <a:pt x="11" y="0"/>
                    </a:moveTo>
                    <a:cubicBezTo>
                      <a:pt x="7" y="0"/>
                      <a:pt x="4" y="1"/>
                      <a:pt x="0" y="2"/>
                    </a:cubicBezTo>
                    <a:cubicBezTo>
                      <a:pt x="3" y="138"/>
                      <a:pt x="60" y="261"/>
                      <a:pt x="149" y="351"/>
                    </a:cubicBezTo>
                    <a:cubicBezTo>
                      <a:pt x="190" y="311"/>
                      <a:pt x="190" y="311"/>
                      <a:pt x="190" y="311"/>
                    </a:cubicBezTo>
                    <a:cubicBezTo>
                      <a:pt x="190" y="311"/>
                      <a:pt x="190" y="311"/>
                      <a:pt x="190" y="311"/>
                    </a:cubicBezTo>
                    <a:cubicBezTo>
                      <a:pt x="128" y="248"/>
                      <a:pt x="84" y="169"/>
                      <a:pt x="65" y="80"/>
                    </a:cubicBezTo>
                    <a:cubicBezTo>
                      <a:pt x="81" y="80"/>
                      <a:pt x="81" y="80"/>
                      <a:pt x="81" y="80"/>
                    </a:cubicBezTo>
                    <a:cubicBezTo>
                      <a:pt x="99" y="80"/>
                      <a:pt x="103" y="70"/>
                      <a:pt x="90" y="58"/>
                    </a:cubicBezTo>
                    <a:cubicBezTo>
                      <a:pt x="35" y="9"/>
                      <a:pt x="35" y="9"/>
                      <a:pt x="35" y="9"/>
                    </a:cubicBezTo>
                    <a:cubicBezTo>
                      <a:pt x="32" y="7"/>
                      <a:pt x="30" y="5"/>
                      <a:pt x="27" y="4"/>
                    </a:cubicBezTo>
                    <a:cubicBezTo>
                      <a:pt x="22" y="1"/>
                      <a:pt x="17" y="0"/>
                      <a:pt x="11"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6" name="Freeform 185">
                <a:extLst>
                  <a:ext uri="{FF2B5EF4-FFF2-40B4-BE49-F238E27FC236}">
                    <a16:creationId xmlns:a16="http://schemas.microsoft.com/office/drawing/2014/main" id="{9CA91EC1-5F6C-A848-A9C4-1DBA12D58176}"/>
                  </a:ext>
                </a:extLst>
              </p:cNvPr>
              <p:cNvSpPr>
                <a:spLocks/>
              </p:cNvSpPr>
              <p:nvPr/>
            </p:nvSpPr>
            <p:spPr bwMode="auto">
              <a:xfrm>
                <a:off x="3674" y="3046"/>
                <a:ext cx="187" cy="684"/>
              </a:xfrm>
              <a:custGeom>
                <a:avLst/>
                <a:gdLst>
                  <a:gd name="T0" fmla="*/ 62 w 79"/>
                  <a:gd name="T1" fmla="*/ 145 h 289"/>
                  <a:gd name="T2" fmla="*/ 75 w 79"/>
                  <a:gd name="T3" fmla="*/ 0 h 289"/>
                  <a:gd name="T4" fmla="*/ 33 w 79"/>
                  <a:gd name="T5" fmla="*/ 0 h 289"/>
                  <a:gd name="T6" fmla="*/ 0 w 79"/>
                  <a:gd name="T7" fmla="*/ 145 h 289"/>
                  <a:gd name="T8" fmla="*/ 33 w 79"/>
                  <a:gd name="T9" fmla="*/ 289 h 289"/>
                  <a:gd name="T10" fmla="*/ 79 w 79"/>
                  <a:gd name="T11" fmla="*/ 289 h 289"/>
                  <a:gd name="T12" fmla="*/ 62 w 79"/>
                  <a:gd name="T13" fmla="*/ 145 h 289"/>
                </a:gdLst>
                <a:ahLst/>
                <a:cxnLst>
                  <a:cxn ang="0">
                    <a:pos x="T0" y="T1"/>
                  </a:cxn>
                  <a:cxn ang="0">
                    <a:pos x="T2" y="T3"/>
                  </a:cxn>
                  <a:cxn ang="0">
                    <a:pos x="T4" y="T5"/>
                  </a:cxn>
                  <a:cxn ang="0">
                    <a:pos x="T6" y="T7"/>
                  </a:cxn>
                  <a:cxn ang="0">
                    <a:pos x="T8" y="T9"/>
                  </a:cxn>
                  <a:cxn ang="0">
                    <a:pos x="T10" y="T11"/>
                  </a:cxn>
                  <a:cxn ang="0">
                    <a:pos x="T12" y="T13"/>
                  </a:cxn>
                </a:cxnLst>
                <a:rect l="0" t="0" r="r" b="b"/>
                <a:pathLst>
                  <a:path w="79" h="289">
                    <a:moveTo>
                      <a:pt x="62" y="145"/>
                    </a:moveTo>
                    <a:cubicBezTo>
                      <a:pt x="62" y="65"/>
                      <a:pt x="56" y="0"/>
                      <a:pt x="75" y="0"/>
                    </a:cubicBezTo>
                    <a:cubicBezTo>
                      <a:pt x="33" y="0"/>
                      <a:pt x="33" y="0"/>
                      <a:pt x="33" y="0"/>
                    </a:cubicBezTo>
                    <a:cubicBezTo>
                      <a:pt x="15" y="0"/>
                      <a:pt x="0" y="65"/>
                      <a:pt x="0" y="145"/>
                    </a:cubicBezTo>
                    <a:cubicBezTo>
                      <a:pt x="0" y="224"/>
                      <a:pt x="15" y="289"/>
                      <a:pt x="33" y="289"/>
                    </a:cubicBezTo>
                    <a:cubicBezTo>
                      <a:pt x="79" y="289"/>
                      <a:pt x="79" y="289"/>
                      <a:pt x="79" y="289"/>
                    </a:cubicBezTo>
                    <a:cubicBezTo>
                      <a:pt x="61" y="289"/>
                      <a:pt x="62" y="224"/>
                      <a:pt x="62" y="145"/>
                    </a:cubicBezTo>
                  </a:path>
                </a:pathLst>
              </a:custGeom>
              <a:solidFill>
                <a:srgbClr val="EB223D">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7" name="Freeform 186">
                <a:extLst>
                  <a:ext uri="{FF2B5EF4-FFF2-40B4-BE49-F238E27FC236}">
                    <a16:creationId xmlns:a16="http://schemas.microsoft.com/office/drawing/2014/main" id="{70B73260-0AFB-F349-90C0-CAAD6673DC04}"/>
                  </a:ext>
                </a:extLst>
              </p:cNvPr>
              <p:cNvSpPr>
                <a:spLocks/>
              </p:cNvSpPr>
              <p:nvPr/>
            </p:nvSpPr>
            <p:spPr bwMode="auto">
              <a:xfrm>
                <a:off x="3662" y="3046"/>
                <a:ext cx="79" cy="684"/>
              </a:xfrm>
              <a:custGeom>
                <a:avLst/>
                <a:gdLst>
                  <a:gd name="T0" fmla="*/ 9 w 33"/>
                  <a:gd name="T1" fmla="*/ 144 h 289"/>
                  <a:gd name="T2" fmla="*/ 33 w 33"/>
                  <a:gd name="T3" fmla="*/ 20 h 289"/>
                  <a:gd name="T4" fmla="*/ 33 w 33"/>
                  <a:gd name="T5" fmla="*/ 0 h 289"/>
                  <a:gd name="T6" fmla="*/ 0 w 33"/>
                  <a:gd name="T7" fmla="*/ 144 h 289"/>
                  <a:gd name="T8" fmla="*/ 33 w 33"/>
                  <a:gd name="T9" fmla="*/ 289 h 289"/>
                  <a:gd name="T10" fmla="*/ 33 w 33"/>
                  <a:gd name="T11" fmla="*/ 269 h 289"/>
                  <a:gd name="T12" fmla="*/ 9 w 33"/>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33" h="289">
                    <a:moveTo>
                      <a:pt x="9" y="144"/>
                    </a:moveTo>
                    <a:cubicBezTo>
                      <a:pt x="9" y="76"/>
                      <a:pt x="20" y="21"/>
                      <a:pt x="33" y="20"/>
                    </a:cubicBezTo>
                    <a:cubicBezTo>
                      <a:pt x="33" y="0"/>
                      <a:pt x="33" y="0"/>
                      <a:pt x="33" y="0"/>
                    </a:cubicBezTo>
                    <a:cubicBezTo>
                      <a:pt x="15" y="1"/>
                      <a:pt x="0" y="65"/>
                      <a:pt x="0" y="144"/>
                    </a:cubicBezTo>
                    <a:cubicBezTo>
                      <a:pt x="0" y="224"/>
                      <a:pt x="15" y="288"/>
                      <a:pt x="33" y="289"/>
                    </a:cubicBezTo>
                    <a:cubicBezTo>
                      <a:pt x="33" y="269"/>
                      <a:pt x="33" y="269"/>
                      <a:pt x="33" y="269"/>
                    </a:cubicBezTo>
                    <a:cubicBezTo>
                      <a:pt x="20" y="268"/>
                      <a:pt x="9" y="213"/>
                      <a:pt x="9" y="144"/>
                    </a:cubicBezTo>
                  </a:path>
                </a:pathLst>
              </a:custGeom>
              <a:solidFill>
                <a:srgbClr val="EB223D">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8" name="Freeform 187">
                <a:extLst>
                  <a:ext uri="{FF2B5EF4-FFF2-40B4-BE49-F238E27FC236}">
                    <a16:creationId xmlns:a16="http://schemas.microsoft.com/office/drawing/2014/main" id="{41081789-7887-5141-8BF2-06C792A59951}"/>
                  </a:ext>
                </a:extLst>
              </p:cNvPr>
              <p:cNvSpPr>
                <a:spLocks/>
              </p:cNvSpPr>
              <p:nvPr/>
            </p:nvSpPr>
            <p:spPr bwMode="auto">
              <a:xfrm>
                <a:off x="3821" y="3254"/>
                <a:ext cx="24" cy="135"/>
              </a:xfrm>
              <a:custGeom>
                <a:avLst/>
                <a:gdLst>
                  <a:gd name="T0" fmla="*/ 0 w 10"/>
                  <a:gd name="T1" fmla="*/ 0 h 57"/>
                  <a:gd name="T2" fmla="*/ 0 w 10"/>
                  <a:gd name="T3" fmla="*/ 1 h 57"/>
                  <a:gd name="T4" fmla="*/ 9 w 10"/>
                  <a:gd name="T5" fmla="*/ 1 h 57"/>
                  <a:gd name="T6" fmla="*/ 9 w 10"/>
                  <a:gd name="T7" fmla="*/ 57 h 57"/>
                  <a:gd name="T8" fmla="*/ 10 w 10"/>
                  <a:gd name="T9" fmla="*/ 57 h 57"/>
                  <a:gd name="T10" fmla="*/ 10 w 10"/>
                  <a:gd name="T11" fmla="*/ 0 h 57"/>
                  <a:gd name="T12" fmla="*/ 0 w 1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0" h="57">
                    <a:moveTo>
                      <a:pt x="0" y="0"/>
                    </a:moveTo>
                    <a:cubicBezTo>
                      <a:pt x="0" y="1"/>
                      <a:pt x="0" y="1"/>
                      <a:pt x="0" y="1"/>
                    </a:cubicBezTo>
                    <a:cubicBezTo>
                      <a:pt x="3" y="1"/>
                      <a:pt x="6" y="1"/>
                      <a:pt x="9" y="1"/>
                    </a:cubicBezTo>
                    <a:cubicBezTo>
                      <a:pt x="9" y="57"/>
                      <a:pt x="9" y="57"/>
                      <a:pt x="9" y="57"/>
                    </a:cubicBezTo>
                    <a:cubicBezTo>
                      <a:pt x="10" y="57"/>
                      <a:pt x="10" y="57"/>
                      <a:pt x="10" y="57"/>
                    </a:cubicBezTo>
                    <a:cubicBezTo>
                      <a:pt x="10" y="0"/>
                      <a:pt x="10" y="0"/>
                      <a:pt x="10" y="0"/>
                    </a:cubicBezTo>
                    <a:cubicBezTo>
                      <a:pt x="6" y="0"/>
                      <a:pt x="3" y="0"/>
                      <a:pt x="0"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9" name="Freeform 188">
                <a:extLst>
                  <a:ext uri="{FF2B5EF4-FFF2-40B4-BE49-F238E27FC236}">
                    <a16:creationId xmlns:a16="http://schemas.microsoft.com/office/drawing/2014/main" id="{9D21A45A-76A1-F146-8241-6337F209D862}"/>
                  </a:ext>
                </a:extLst>
              </p:cNvPr>
              <p:cNvSpPr>
                <a:spLocks/>
              </p:cNvSpPr>
              <p:nvPr/>
            </p:nvSpPr>
            <p:spPr bwMode="auto">
              <a:xfrm>
                <a:off x="4726" y="2136"/>
                <a:ext cx="684" cy="190"/>
              </a:xfrm>
              <a:custGeom>
                <a:avLst/>
                <a:gdLst>
                  <a:gd name="T0" fmla="*/ 145 w 289"/>
                  <a:gd name="T1" fmla="*/ 17 h 80"/>
                  <a:gd name="T2" fmla="*/ 0 w 289"/>
                  <a:gd name="T3" fmla="*/ 5 h 80"/>
                  <a:gd name="T4" fmla="*/ 0 w 289"/>
                  <a:gd name="T5" fmla="*/ 46 h 80"/>
                  <a:gd name="T6" fmla="*/ 145 w 289"/>
                  <a:gd name="T7" fmla="*/ 80 h 80"/>
                  <a:gd name="T8" fmla="*/ 289 w 289"/>
                  <a:gd name="T9" fmla="*/ 46 h 80"/>
                  <a:gd name="T10" fmla="*/ 289 w 289"/>
                  <a:gd name="T11" fmla="*/ 0 h 80"/>
                  <a:gd name="T12" fmla="*/ 145 w 289"/>
                  <a:gd name="T13" fmla="*/ 17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5" y="17"/>
                    </a:moveTo>
                    <a:cubicBezTo>
                      <a:pt x="65" y="17"/>
                      <a:pt x="0" y="23"/>
                      <a:pt x="0" y="5"/>
                    </a:cubicBezTo>
                    <a:cubicBezTo>
                      <a:pt x="0" y="46"/>
                      <a:pt x="0" y="46"/>
                      <a:pt x="0" y="46"/>
                    </a:cubicBezTo>
                    <a:cubicBezTo>
                      <a:pt x="0" y="65"/>
                      <a:pt x="65" y="80"/>
                      <a:pt x="145" y="80"/>
                    </a:cubicBezTo>
                    <a:cubicBezTo>
                      <a:pt x="224" y="80"/>
                      <a:pt x="289" y="65"/>
                      <a:pt x="289" y="46"/>
                    </a:cubicBezTo>
                    <a:cubicBezTo>
                      <a:pt x="289" y="0"/>
                      <a:pt x="289" y="0"/>
                      <a:pt x="289" y="0"/>
                    </a:cubicBezTo>
                    <a:cubicBezTo>
                      <a:pt x="289" y="18"/>
                      <a:pt x="224" y="17"/>
                      <a:pt x="145" y="17"/>
                    </a:cubicBezTo>
                  </a:path>
                </a:pathLst>
              </a:custGeom>
              <a:solidFill>
                <a:srgbClr val="485868">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0" name="Freeform 189">
                <a:extLst>
                  <a:ext uri="{FF2B5EF4-FFF2-40B4-BE49-F238E27FC236}">
                    <a16:creationId xmlns:a16="http://schemas.microsoft.com/office/drawing/2014/main" id="{E505DF5F-9400-404B-923B-08BBB68D1C8E}"/>
                  </a:ext>
                </a:extLst>
              </p:cNvPr>
              <p:cNvSpPr>
                <a:spLocks/>
              </p:cNvSpPr>
              <p:nvPr/>
            </p:nvSpPr>
            <p:spPr bwMode="auto">
              <a:xfrm>
                <a:off x="4726" y="2257"/>
                <a:ext cx="684" cy="78"/>
              </a:xfrm>
              <a:custGeom>
                <a:avLst/>
                <a:gdLst>
                  <a:gd name="T0" fmla="*/ 144 w 289"/>
                  <a:gd name="T1" fmla="*/ 24 h 33"/>
                  <a:gd name="T2" fmla="*/ 20 w 289"/>
                  <a:gd name="T3" fmla="*/ 0 h 33"/>
                  <a:gd name="T4" fmla="*/ 0 w 289"/>
                  <a:gd name="T5" fmla="*/ 0 h 33"/>
                  <a:gd name="T6" fmla="*/ 144 w 289"/>
                  <a:gd name="T7" fmla="*/ 33 h 33"/>
                  <a:gd name="T8" fmla="*/ 289 w 289"/>
                  <a:gd name="T9" fmla="*/ 0 h 33"/>
                  <a:gd name="T10" fmla="*/ 269 w 289"/>
                  <a:gd name="T11" fmla="*/ 0 h 33"/>
                  <a:gd name="T12" fmla="*/ 144 w 289"/>
                  <a:gd name="T13" fmla="*/ 24 h 33"/>
                </a:gdLst>
                <a:ahLst/>
                <a:cxnLst>
                  <a:cxn ang="0">
                    <a:pos x="T0" y="T1"/>
                  </a:cxn>
                  <a:cxn ang="0">
                    <a:pos x="T2" y="T3"/>
                  </a:cxn>
                  <a:cxn ang="0">
                    <a:pos x="T4" y="T5"/>
                  </a:cxn>
                  <a:cxn ang="0">
                    <a:pos x="T6" y="T7"/>
                  </a:cxn>
                  <a:cxn ang="0">
                    <a:pos x="T8" y="T9"/>
                  </a:cxn>
                  <a:cxn ang="0">
                    <a:pos x="T10" y="T11"/>
                  </a:cxn>
                  <a:cxn ang="0">
                    <a:pos x="T12" y="T13"/>
                  </a:cxn>
                </a:cxnLst>
                <a:rect l="0" t="0" r="r" b="b"/>
                <a:pathLst>
                  <a:path w="289" h="33">
                    <a:moveTo>
                      <a:pt x="144" y="24"/>
                    </a:moveTo>
                    <a:cubicBezTo>
                      <a:pt x="76" y="24"/>
                      <a:pt x="21" y="13"/>
                      <a:pt x="20" y="0"/>
                    </a:cubicBezTo>
                    <a:cubicBezTo>
                      <a:pt x="0" y="0"/>
                      <a:pt x="0" y="0"/>
                      <a:pt x="0" y="0"/>
                    </a:cubicBezTo>
                    <a:cubicBezTo>
                      <a:pt x="1" y="18"/>
                      <a:pt x="65" y="33"/>
                      <a:pt x="144" y="33"/>
                    </a:cubicBezTo>
                    <a:cubicBezTo>
                      <a:pt x="223" y="33"/>
                      <a:pt x="288" y="18"/>
                      <a:pt x="289" y="0"/>
                    </a:cubicBezTo>
                    <a:cubicBezTo>
                      <a:pt x="269" y="0"/>
                      <a:pt x="269" y="0"/>
                      <a:pt x="269" y="0"/>
                    </a:cubicBezTo>
                    <a:cubicBezTo>
                      <a:pt x="268" y="13"/>
                      <a:pt x="212" y="24"/>
                      <a:pt x="144" y="24"/>
                    </a:cubicBezTo>
                  </a:path>
                </a:pathLst>
              </a:custGeom>
              <a:solidFill>
                <a:srgbClr val="485868">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1" name="Freeform 190">
                <a:extLst>
                  <a:ext uri="{FF2B5EF4-FFF2-40B4-BE49-F238E27FC236}">
                    <a16:creationId xmlns:a16="http://schemas.microsoft.com/office/drawing/2014/main" id="{20838FE3-6A42-7B4B-A38B-AC66DB320F7B}"/>
                  </a:ext>
                </a:extLst>
              </p:cNvPr>
              <p:cNvSpPr>
                <a:spLocks/>
              </p:cNvSpPr>
              <p:nvPr/>
            </p:nvSpPr>
            <p:spPr bwMode="auto">
              <a:xfrm>
                <a:off x="4697" y="2158"/>
                <a:ext cx="505" cy="852"/>
              </a:xfrm>
              <a:custGeom>
                <a:avLst/>
                <a:gdLst>
                  <a:gd name="T0" fmla="*/ 111 w 213"/>
                  <a:gd name="T1" fmla="*/ 326 h 360"/>
                  <a:gd name="T2" fmla="*/ 213 w 213"/>
                  <a:gd name="T3" fmla="*/ 0 h 360"/>
                  <a:gd name="T4" fmla="*/ 102 w 213"/>
                  <a:gd name="T5" fmla="*/ 0 h 360"/>
                  <a:gd name="T6" fmla="*/ 31 w 213"/>
                  <a:gd name="T7" fmla="*/ 246 h 360"/>
                  <a:gd name="T8" fmla="*/ 22 w 213"/>
                  <a:gd name="T9" fmla="*/ 237 h 360"/>
                  <a:gd name="T10" fmla="*/ 1 w 213"/>
                  <a:gd name="T11" fmla="*/ 247 h 360"/>
                  <a:gd name="T12" fmla="*/ 5 w 213"/>
                  <a:gd name="T13" fmla="*/ 320 h 360"/>
                  <a:gd name="T14" fmla="*/ 40 w 213"/>
                  <a:gd name="T15" fmla="*/ 354 h 360"/>
                  <a:gd name="T16" fmla="*/ 113 w 213"/>
                  <a:gd name="T17" fmla="*/ 359 h 360"/>
                  <a:gd name="T18" fmla="*/ 122 w 213"/>
                  <a:gd name="T19" fmla="*/ 337 h 360"/>
                  <a:gd name="T20" fmla="*/ 111 w 213"/>
                  <a:gd name="T21" fmla="*/ 326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60">
                    <a:moveTo>
                      <a:pt x="111" y="326"/>
                    </a:moveTo>
                    <a:cubicBezTo>
                      <a:pt x="175" y="233"/>
                      <a:pt x="213" y="121"/>
                      <a:pt x="213" y="0"/>
                    </a:cubicBezTo>
                    <a:cubicBezTo>
                      <a:pt x="102" y="0"/>
                      <a:pt x="102" y="0"/>
                      <a:pt x="102" y="0"/>
                    </a:cubicBezTo>
                    <a:cubicBezTo>
                      <a:pt x="102" y="91"/>
                      <a:pt x="76" y="175"/>
                      <a:pt x="31" y="246"/>
                    </a:cubicBezTo>
                    <a:cubicBezTo>
                      <a:pt x="22" y="237"/>
                      <a:pt x="22" y="237"/>
                      <a:pt x="22" y="237"/>
                    </a:cubicBezTo>
                    <a:cubicBezTo>
                      <a:pt x="10" y="225"/>
                      <a:pt x="0" y="229"/>
                      <a:pt x="1" y="247"/>
                    </a:cubicBezTo>
                    <a:cubicBezTo>
                      <a:pt x="5" y="320"/>
                      <a:pt x="5" y="320"/>
                      <a:pt x="5" y="320"/>
                    </a:cubicBezTo>
                    <a:cubicBezTo>
                      <a:pt x="6" y="338"/>
                      <a:pt x="22" y="353"/>
                      <a:pt x="40" y="354"/>
                    </a:cubicBezTo>
                    <a:cubicBezTo>
                      <a:pt x="113" y="359"/>
                      <a:pt x="113" y="359"/>
                      <a:pt x="113" y="359"/>
                    </a:cubicBezTo>
                    <a:cubicBezTo>
                      <a:pt x="131" y="360"/>
                      <a:pt x="135" y="350"/>
                      <a:pt x="122" y="337"/>
                    </a:cubicBezTo>
                    <a:cubicBezTo>
                      <a:pt x="111" y="326"/>
                      <a:pt x="111" y="326"/>
                      <a:pt x="111" y="326"/>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2" name="Freeform 191">
                <a:extLst>
                  <a:ext uri="{FF2B5EF4-FFF2-40B4-BE49-F238E27FC236}">
                    <a16:creationId xmlns:a16="http://schemas.microsoft.com/office/drawing/2014/main" id="{68B6C17C-B622-A74C-9FB7-F2297A38D419}"/>
                  </a:ext>
                </a:extLst>
              </p:cNvPr>
              <p:cNvSpPr>
                <a:spLocks/>
              </p:cNvSpPr>
              <p:nvPr/>
            </p:nvSpPr>
            <p:spPr bwMode="auto">
              <a:xfrm>
                <a:off x="4941" y="2158"/>
                <a:ext cx="111" cy="0"/>
              </a:xfrm>
              <a:custGeom>
                <a:avLst/>
                <a:gdLst>
                  <a:gd name="T0" fmla="*/ 47 w 47"/>
                  <a:gd name="T1" fmla="*/ 0 w 47"/>
                  <a:gd name="T2" fmla="*/ 0 w 47"/>
                  <a:gd name="T3" fmla="*/ 47 w 47"/>
                  <a:gd name="T4" fmla="*/ 47 w 47"/>
                </a:gdLst>
                <a:ahLst/>
                <a:cxnLst>
                  <a:cxn ang="0">
                    <a:pos x="T0" y="0"/>
                  </a:cxn>
                  <a:cxn ang="0">
                    <a:pos x="T1" y="0"/>
                  </a:cxn>
                  <a:cxn ang="0">
                    <a:pos x="T2" y="0"/>
                  </a:cxn>
                  <a:cxn ang="0">
                    <a:pos x="T3" y="0"/>
                  </a:cxn>
                  <a:cxn ang="0">
                    <a:pos x="T4" y="0"/>
                  </a:cxn>
                </a:cxnLst>
                <a:rect l="0" t="0" r="r" b="b"/>
                <a:pathLst>
                  <a:path w="47">
                    <a:moveTo>
                      <a:pt x="47" y="0"/>
                    </a:moveTo>
                    <a:cubicBezTo>
                      <a:pt x="0" y="0"/>
                      <a:pt x="0" y="0"/>
                      <a:pt x="0" y="0"/>
                    </a:cubicBezTo>
                    <a:cubicBezTo>
                      <a:pt x="0" y="0"/>
                      <a:pt x="0" y="0"/>
                      <a:pt x="0" y="0"/>
                    </a:cubicBezTo>
                    <a:cubicBezTo>
                      <a:pt x="47" y="0"/>
                      <a:pt x="47" y="0"/>
                      <a:pt x="47" y="0"/>
                    </a:cubicBezTo>
                    <a:cubicBezTo>
                      <a:pt x="47" y="0"/>
                      <a:pt x="47" y="0"/>
                      <a:pt x="47" y="0"/>
                    </a:cubicBezTo>
                  </a:path>
                </a:pathLst>
              </a:custGeom>
              <a:solidFill>
                <a:srgbClr val="DC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3" name="Freeform 193">
                <a:extLst>
                  <a:ext uri="{FF2B5EF4-FFF2-40B4-BE49-F238E27FC236}">
                    <a16:creationId xmlns:a16="http://schemas.microsoft.com/office/drawing/2014/main" id="{34E030B2-5826-ED45-AD2D-C139A264C161}"/>
                  </a:ext>
                </a:extLst>
              </p:cNvPr>
              <p:cNvSpPr>
                <a:spLocks/>
              </p:cNvSpPr>
              <p:nvPr/>
            </p:nvSpPr>
            <p:spPr bwMode="auto">
              <a:xfrm>
                <a:off x="4702" y="2158"/>
                <a:ext cx="350" cy="821"/>
              </a:xfrm>
              <a:custGeom>
                <a:avLst/>
                <a:gdLst>
                  <a:gd name="T0" fmla="*/ 148 w 148"/>
                  <a:gd name="T1" fmla="*/ 0 h 347"/>
                  <a:gd name="T2" fmla="*/ 101 w 148"/>
                  <a:gd name="T3" fmla="*/ 0 h 347"/>
                  <a:gd name="T4" fmla="*/ 30 w 148"/>
                  <a:gd name="T5" fmla="*/ 246 h 347"/>
                  <a:gd name="T6" fmla="*/ 30 w 148"/>
                  <a:gd name="T7" fmla="*/ 246 h 347"/>
                  <a:gd name="T8" fmla="*/ 29 w 148"/>
                  <a:gd name="T9" fmla="*/ 246 h 347"/>
                  <a:gd name="T10" fmla="*/ 20 w 148"/>
                  <a:gd name="T11" fmla="*/ 237 h 347"/>
                  <a:gd name="T12" fmla="*/ 7 w 148"/>
                  <a:gd name="T13" fmla="*/ 230 h 347"/>
                  <a:gd name="T14" fmla="*/ 6 w 148"/>
                  <a:gd name="T15" fmla="*/ 230 h 347"/>
                  <a:gd name="T16" fmla="*/ 0 w 148"/>
                  <a:gd name="T17" fmla="*/ 246 h 347"/>
                  <a:gd name="T18" fmla="*/ 4 w 148"/>
                  <a:gd name="T19" fmla="*/ 320 h 347"/>
                  <a:gd name="T20" fmla="*/ 19 w 148"/>
                  <a:gd name="T21" fmla="*/ 347 h 347"/>
                  <a:gd name="T22" fmla="*/ 148 w 148"/>
                  <a:gd name="T23" fmla="*/ 5 h 347"/>
                  <a:gd name="T24" fmla="*/ 148 w 148"/>
                  <a:gd name="T25"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347">
                    <a:moveTo>
                      <a:pt x="148" y="0"/>
                    </a:moveTo>
                    <a:cubicBezTo>
                      <a:pt x="101" y="0"/>
                      <a:pt x="101" y="0"/>
                      <a:pt x="101" y="0"/>
                    </a:cubicBezTo>
                    <a:cubicBezTo>
                      <a:pt x="101" y="90"/>
                      <a:pt x="75" y="175"/>
                      <a:pt x="30" y="246"/>
                    </a:cubicBezTo>
                    <a:cubicBezTo>
                      <a:pt x="30" y="246"/>
                      <a:pt x="30" y="246"/>
                      <a:pt x="30" y="246"/>
                    </a:cubicBezTo>
                    <a:cubicBezTo>
                      <a:pt x="30" y="246"/>
                      <a:pt x="30" y="246"/>
                      <a:pt x="29" y="246"/>
                    </a:cubicBezTo>
                    <a:cubicBezTo>
                      <a:pt x="20" y="237"/>
                      <a:pt x="20" y="237"/>
                      <a:pt x="20" y="237"/>
                    </a:cubicBezTo>
                    <a:cubicBezTo>
                      <a:pt x="15" y="232"/>
                      <a:pt x="11" y="230"/>
                      <a:pt x="7" y="230"/>
                    </a:cubicBezTo>
                    <a:cubicBezTo>
                      <a:pt x="6" y="230"/>
                      <a:pt x="6" y="230"/>
                      <a:pt x="6" y="230"/>
                    </a:cubicBezTo>
                    <a:cubicBezTo>
                      <a:pt x="2" y="232"/>
                      <a:pt x="0" y="237"/>
                      <a:pt x="0" y="246"/>
                    </a:cubicBezTo>
                    <a:cubicBezTo>
                      <a:pt x="4" y="320"/>
                      <a:pt x="4" y="320"/>
                      <a:pt x="4" y="320"/>
                    </a:cubicBezTo>
                    <a:cubicBezTo>
                      <a:pt x="5" y="331"/>
                      <a:pt x="11" y="340"/>
                      <a:pt x="19" y="347"/>
                    </a:cubicBezTo>
                    <a:cubicBezTo>
                      <a:pt x="100" y="256"/>
                      <a:pt x="148" y="136"/>
                      <a:pt x="148" y="5"/>
                    </a:cubicBezTo>
                    <a:cubicBezTo>
                      <a:pt x="148" y="3"/>
                      <a:pt x="148" y="2"/>
                      <a:pt x="14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4" name="Freeform 194">
                <a:extLst>
                  <a:ext uri="{FF2B5EF4-FFF2-40B4-BE49-F238E27FC236}">
                    <a16:creationId xmlns:a16="http://schemas.microsoft.com/office/drawing/2014/main" id="{F626A19A-4F7F-B44D-A923-A8829F862830}"/>
                  </a:ext>
                </a:extLst>
              </p:cNvPr>
              <p:cNvSpPr>
                <a:spLocks/>
              </p:cNvSpPr>
              <p:nvPr/>
            </p:nvSpPr>
            <p:spPr bwMode="auto">
              <a:xfrm>
                <a:off x="4458" y="1030"/>
                <a:ext cx="585" cy="592"/>
              </a:xfrm>
              <a:custGeom>
                <a:avLst/>
                <a:gdLst>
                  <a:gd name="T0" fmla="*/ 111 w 247"/>
                  <a:gd name="T1" fmla="*/ 114 h 250"/>
                  <a:gd name="T2" fmla="*/ 0 w 247"/>
                  <a:gd name="T3" fmla="*/ 208 h 250"/>
                  <a:gd name="T4" fmla="*/ 30 w 247"/>
                  <a:gd name="T5" fmla="*/ 237 h 250"/>
                  <a:gd name="T6" fmla="*/ 155 w 247"/>
                  <a:gd name="T7" fmla="*/ 159 h 250"/>
                  <a:gd name="T8" fmla="*/ 234 w 247"/>
                  <a:gd name="T9" fmla="*/ 33 h 250"/>
                  <a:gd name="T10" fmla="*/ 201 w 247"/>
                  <a:gd name="T11" fmla="*/ 0 h 250"/>
                  <a:gd name="T12" fmla="*/ 111 w 247"/>
                  <a:gd name="T13" fmla="*/ 114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11" y="114"/>
                    </a:moveTo>
                    <a:cubicBezTo>
                      <a:pt x="55" y="171"/>
                      <a:pt x="14" y="221"/>
                      <a:pt x="0" y="208"/>
                    </a:cubicBezTo>
                    <a:cubicBezTo>
                      <a:pt x="30" y="237"/>
                      <a:pt x="30" y="237"/>
                      <a:pt x="30" y="237"/>
                    </a:cubicBezTo>
                    <a:cubicBezTo>
                      <a:pt x="43" y="250"/>
                      <a:pt x="99" y="215"/>
                      <a:pt x="155" y="159"/>
                    </a:cubicBezTo>
                    <a:cubicBezTo>
                      <a:pt x="212" y="102"/>
                      <a:pt x="247" y="46"/>
                      <a:pt x="234" y="33"/>
                    </a:cubicBezTo>
                    <a:cubicBezTo>
                      <a:pt x="201" y="0"/>
                      <a:pt x="201" y="0"/>
                      <a:pt x="201" y="0"/>
                    </a:cubicBezTo>
                    <a:cubicBezTo>
                      <a:pt x="214" y="13"/>
                      <a:pt x="167" y="58"/>
                      <a:pt x="111" y="114"/>
                    </a:cubicBezTo>
                  </a:path>
                </a:pathLst>
              </a:custGeom>
              <a:solidFill>
                <a:srgbClr val="3891DE">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5" name="Freeform 195">
                <a:extLst>
                  <a:ext uri="{FF2B5EF4-FFF2-40B4-BE49-F238E27FC236}">
                    <a16:creationId xmlns:a16="http://schemas.microsoft.com/office/drawing/2014/main" id="{FFF98FB7-C543-BA47-B09D-670A0ECF361B}"/>
                  </a:ext>
                </a:extLst>
              </p:cNvPr>
              <p:cNvSpPr>
                <a:spLocks/>
              </p:cNvSpPr>
              <p:nvPr/>
            </p:nvSpPr>
            <p:spPr bwMode="auto">
              <a:xfrm>
                <a:off x="4536" y="1116"/>
                <a:ext cx="512" cy="514"/>
              </a:xfrm>
              <a:custGeom>
                <a:avLst/>
                <a:gdLst>
                  <a:gd name="T0" fmla="*/ 119 w 216"/>
                  <a:gd name="T1" fmla="*/ 119 h 217"/>
                  <a:gd name="T2" fmla="*/ 14 w 216"/>
                  <a:gd name="T3" fmla="*/ 191 h 217"/>
                  <a:gd name="T4" fmla="*/ 0 w 216"/>
                  <a:gd name="T5" fmla="*/ 205 h 217"/>
                  <a:gd name="T6" fmla="*/ 125 w 216"/>
                  <a:gd name="T7" fmla="*/ 126 h 217"/>
                  <a:gd name="T8" fmla="*/ 204 w 216"/>
                  <a:gd name="T9" fmla="*/ 0 h 217"/>
                  <a:gd name="T10" fmla="*/ 190 w 216"/>
                  <a:gd name="T11" fmla="*/ 14 h 217"/>
                  <a:gd name="T12" fmla="*/ 119 w 216"/>
                  <a:gd name="T13" fmla="*/ 119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119"/>
                    </a:moveTo>
                    <a:cubicBezTo>
                      <a:pt x="71" y="168"/>
                      <a:pt x="24" y="199"/>
                      <a:pt x="14" y="191"/>
                    </a:cubicBezTo>
                    <a:cubicBezTo>
                      <a:pt x="0" y="205"/>
                      <a:pt x="0" y="205"/>
                      <a:pt x="0" y="205"/>
                    </a:cubicBezTo>
                    <a:cubicBezTo>
                      <a:pt x="14" y="217"/>
                      <a:pt x="70" y="182"/>
                      <a:pt x="125" y="126"/>
                    </a:cubicBezTo>
                    <a:cubicBezTo>
                      <a:pt x="181" y="70"/>
                      <a:pt x="216" y="14"/>
                      <a:pt x="204" y="0"/>
                    </a:cubicBezTo>
                    <a:cubicBezTo>
                      <a:pt x="190" y="14"/>
                      <a:pt x="190" y="14"/>
                      <a:pt x="190" y="14"/>
                    </a:cubicBezTo>
                    <a:cubicBezTo>
                      <a:pt x="199" y="25"/>
                      <a:pt x="167" y="71"/>
                      <a:pt x="119" y="119"/>
                    </a:cubicBezTo>
                  </a:path>
                </a:pathLst>
              </a:custGeom>
              <a:solidFill>
                <a:srgbClr val="3891DE">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6" name="Freeform 196">
                <a:extLst>
                  <a:ext uri="{FF2B5EF4-FFF2-40B4-BE49-F238E27FC236}">
                    <a16:creationId xmlns:a16="http://schemas.microsoft.com/office/drawing/2014/main" id="{383AED88-F298-6C40-8977-E9ECA02ACC95}"/>
                  </a:ext>
                </a:extLst>
              </p:cNvPr>
              <p:cNvSpPr>
                <a:spLocks/>
              </p:cNvSpPr>
              <p:nvPr/>
            </p:nvSpPr>
            <p:spPr bwMode="auto">
              <a:xfrm>
                <a:off x="4614" y="1196"/>
                <a:ext cx="644" cy="929"/>
              </a:xfrm>
              <a:custGeom>
                <a:avLst/>
                <a:gdLst>
                  <a:gd name="T0" fmla="*/ 251 w 272"/>
                  <a:gd name="T1" fmla="*/ 309 h 392"/>
                  <a:gd name="T2" fmla="*/ 238 w 272"/>
                  <a:gd name="T3" fmla="*/ 309 h 392"/>
                  <a:gd name="T4" fmla="*/ 79 w 272"/>
                  <a:gd name="T5" fmla="*/ 0 h 392"/>
                  <a:gd name="T6" fmla="*/ 0 w 272"/>
                  <a:gd name="T7" fmla="*/ 78 h 392"/>
                  <a:gd name="T8" fmla="*/ 126 w 272"/>
                  <a:gd name="T9" fmla="*/ 309 h 392"/>
                  <a:gd name="T10" fmla="*/ 109 w 272"/>
                  <a:gd name="T11" fmla="*/ 309 h 392"/>
                  <a:gd name="T12" fmla="*/ 101 w 272"/>
                  <a:gd name="T13" fmla="*/ 331 h 392"/>
                  <a:gd name="T14" fmla="*/ 156 w 272"/>
                  <a:gd name="T15" fmla="*/ 380 h 392"/>
                  <a:gd name="T16" fmla="*/ 204 w 272"/>
                  <a:gd name="T17" fmla="*/ 380 h 392"/>
                  <a:gd name="T18" fmla="*/ 259 w 272"/>
                  <a:gd name="T19" fmla="*/ 331 h 392"/>
                  <a:gd name="T20" fmla="*/ 251 w 272"/>
                  <a:gd name="T21" fmla="*/ 30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51" y="309"/>
                    </a:moveTo>
                    <a:cubicBezTo>
                      <a:pt x="238" y="309"/>
                      <a:pt x="238" y="309"/>
                      <a:pt x="238" y="309"/>
                    </a:cubicBezTo>
                    <a:cubicBezTo>
                      <a:pt x="218" y="190"/>
                      <a:pt x="161" y="82"/>
                      <a:pt x="79" y="0"/>
                    </a:cubicBezTo>
                    <a:cubicBezTo>
                      <a:pt x="0" y="78"/>
                      <a:pt x="0" y="78"/>
                      <a:pt x="0" y="78"/>
                    </a:cubicBezTo>
                    <a:cubicBezTo>
                      <a:pt x="63" y="141"/>
                      <a:pt x="107" y="220"/>
                      <a:pt x="126" y="309"/>
                    </a:cubicBezTo>
                    <a:cubicBezTo>
                      <a:pt x="109" y="309"/>
                      <a:pt x="109" y="309"/>
                      <a:pt x="109" y="309"/>
                    </a:cubicBezTo>
                    <a:cubicBezTo>
                      <a:pt x="91" y="309"/>
                      <a:pt x="88" y="319"/>
                      <a:pt x="101" y="331"/>
                    </a:cubicBezTo>
                    <a:cubicBezTo>
                      <a:pt x="156" y="380"/>
                      <a:pt x="156" y="380"/>
                      <a:pt x="156" y="380"/>
                    </a:cubicBezTo>
                    <a:cubicBezTo>
                      <a:pt x="169" y="392"/>
                      <a:pt x="191" y="392"/>
                      <a:pt x="204" y="380"/>
                    </a:cubicBezTo>
                    <a:cubicBezTo>
                      <a:pt x="259" y="331"/>
                      <a:pt x="259" y="331"/>
                      <a:pt x="259" y="331"/>
                    </a:cubicBezTo>
                    <a:cubicBezTo>
                      <a:pt x="272" y="319"/>
                      <a:pt x="269" y="309"/>
                      <a:pt x="251" y="309"/>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7" name="Freeform 197">
                <a:extLst>
                  <a:ext uri="{FF2B5EF4-FFF2-40B4-BE49-F238E27FC236}">
                    <a16:creationId xmlns:a16="http://schemas.microsoft.com/office/drawing/2014/main" id="{8703667D-5BBA-D140-8057-051E08442744}"/>
                  </a:ext>
                </a:extLst>
              </p:cNvPr>
              <p:cNvSpPr>
                <a:spLocks/>
              </p:cNvSpPr>
              <p:nvPr/>
            </p:nvSpPr>
            <p:spPr bwMode="auto">
              <a:xfrm>
                <a:off x="4853" y="1928"/>
                <a:ext cx="60" cy="2"/>
              </a:xfrm>
              <a:custGeom>
                <a:avLst/>
                <a:gdLst>
                  <a:gd name="T0" fmla="*/ 25 w 25"/>
                  <a:gd name="T1" fmla="*/ 0 h 1"/>
                  <a:gd name="T2" fmla="*/ 9 w 25"/>
                  <a:gd name="T3" fmla="*/ 0 h 1"/>
                  <a:gd name="T4" fmla="*/ 0 w 25"/>
                  <a:gd name="T5" fmla="*/ 1 h 1"/>
                  <a:gd name="T6" fmla="*/ 8 w 25"/>
                  <a:gd name="T7" fmla="*/ 0 h 1"/>
                  <a:gd name="T8" fmla="*/ 25 w 25"/>
                  <a:gd name="T9" fmla="*/ 0 h 1"/>
                  <a:gd name="T10" fmla="*/ 25 w 25"/>
                  <a:gd name="T11" fmla="*/ 0 h 1"/>
                </a:gdLst>
                <a:ahLst/>
                <a:cxnLst>
                  <a:cxn ang="0">
                    <a:pos x="T0" y="T1"/>
                  </a:cxn>
                  <a:cxn ang="0">
                    <a:pos x="T2" y="T3"/>
                  </a:cxn>
                  <a:cxn ang="0">
                    <a:pos x="T4" y="T5"/>
                  </a:cxn>
                  <a:cxn ang="0">
                    <a:pos x="T6" y="T7"/>
                  </a:cxn>
                  <a:cxn ang="0">
                    <a:pos x="T8" y="T9"/>
                  </a:cxn>
                  <a:cxn ang="0">
                    <a:pos x="T10" y="T11"/>
                  </a:cxn>
                </a:cxnLst>
                <a:rect l="0" t="0" r="r" b="b"/>
                <a:pathLst>
                  <a:path w="25" h="1">
                    <a:moveTo>
                      <a:pt x="25" y="0"/>
                    </a:moveTo>
                    <a:cubicBezTo>
                      <a:pt x="9" y="0"/>
                      <a:pt x="9" y="0"/>
                      <a:pt x="9" y="0"/>
                    </a:cubicBezTo>
                    <a:cubicBezTo>
                      <a:pt x="5" y="0"/>
                      <a:pt x="2" y="1"/>
                      <a:pt x="0" y="1"/>
                    </a:cubicBezTo>
                    <a:cubicBezTo>
                      <a:pt x="2" y="1"/>
                      <a:pt x="5" y="0"/>
                      <a:pt x="8" y="0"/>
                    </a:cubicBezTo>
                    <a:cubicBezTo>
                      <a:pt x="25" y="0"/>
                      <a:pt x="25" y="0"/>
                      <a:pt x="25" y="0"/>
                    </a:cubicBezTo>
                    <a:cubicBezTo>
                      <a:pt x="25" y="0"/>
                      <a:pt x="25" y="0"/>
                      <a:pt x="25"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8" name="Freeform 198">
                <a:extLst>
                  <a:ext uri="{FF2B5EF4-FFF2-40B4-BE49-F238E27FC236}">
                    <a16:creationId xmlns:a16="http://schemas.microsoft.com/office/drawing/2014/main" id="{6464D501-F258-F94E-894A-6C25C0013BD5}"/>
                  </a:ext>
                </a:extLst>
              </p:cNvPr>
              <p:cNvSpPr>
                <a:spLocks/>
              </p:cNvSpPr>
              <p:nvPr/>
            </p:nvSpPr>
            <p:spPr bwMode="auto">
              <a:xfrm>
                <a:off x="4617" y="1305"/>
                <a:ext cx="435" cy="812"/>
              </a:xfrm>
              <a:custGeom>
                <a:avLst/>
                <a:gdLst>
                  <a:gd name="T0" fmla="*/ 32 w 184"/>
                  <a:gd name="T1" fmla="*/ 0 h 343"/>
                  <a:gd name="T2" fmla="*/ 0 w 184"/>
                  <a:gd name="T3" fmla="*/ 32 h 343"/>
                  <a:gd name="T4" fmla="*/ 126 w 184"/>
                  <a:gd name="T5" fmla="*/ 263 h 343"/>
                  <a:gd name="T6" fmla="*/ 125 w 184"/>
                  <a:gd name="T7" fmla="*/ 263 h 343"/>
                  <a:gd name="T8" fmla="*/ 125 w 184"/>
                  <a:gd name="T9" fmla="*/ 263 h 343"/>
                  <a:gd name="T10" fmla="*/ 108 w 184"/>
                  <a:gd name="T11" fmla="*/ 263 h 343"/>
                  <a:gd name="T12" fmla="*/ 100 w 184"/>
                  <a:gd name="T13" fmla="*/ 264 h 343"/>
                  <a:gd name="T14" fmla="*/ 101 w 184"/>
                  <a:gd name="T15" fmla="*/ 285 h 343"/>
                  <a:gd name="T16" fmla="*/ 156 w 184"/>
                  <a:gd name="T17" fmla="*/ 334 h 343"/>
                  <a:gd name="T18" fmla="*/ 180 w 184"/>
                  <a:gd name="T19" fmla="*/ 343 h 343"/>
                  <a:gd name="T20" fmla="*/ 184 w 184"/>
                  <a:gd name="T21" fmla="*/ 342 h 343"/>
                  <a:gd name="T22" fmla="*/ 32 w 184"/>
                  <a:gd name="T23"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343">
                    <a:moveTo>
                      <a:pt x="32" y="0"/>
                    </a:moveTo>
                    <a:cubicBezTo>
                      <a:pt x="0" y="32"/>
                      <a:pt x="0" y="32"/>
                      <a:pt x="0" y="32"/>
                    </a:cubicBezTo>
                    <a:cubicBezTo>
                      <a:pt x="62" y="94"/>
                      <a:pt x="107" y="174"/>
                      <a:pt x="126" y="263"/>
                    </a:cubicBezTo>
                    <a:cubicBezTo>
                      <a:pt x="125" y="263"/>
                      <a:pt x="125" y="263"/>
                      <a:pt x="125" y="263"/>
                    </a:cubicBezTo>
                    <a:cubicBezTo>
                      <a:pt x="125" y="263"/>
                      <a:pt x="125" y="263"/>
                      <a:pt x="125" y="263"/>
                    </a:cubicBezTo>
                    <a:cubicBezTo>
                      <a:pt x="108" y="263"/>
                      <a:pt x="108" y="263"/>
                      <a:pt x="108" y="263"/>
                    </a:cubicBezTo>
                    <a:cubicBezTo>
                      <a:pt x="105" y="263"/>
                      <a:pt x="102" y="264"/>
                      <a:pt x="100" y="264"/>
                    </a:cubicBezTo>
                    <a:cubicBezTo>
                      <a:pt x="90" y="267"/>
                      <a:pt x="90" y="275"/>
                      <a:pt x="101" y="285"/>
                    </a:cubicBezTo>
                    <a:cubicBezTo>
                      <a:pt x="156" y="334"/>
                      <a:pt x="156" y="334"/>
                      <a:pt x="156" y="334"/>
                    </a:cubicBezTo>
                    <a:cubicBezTo>
                      <a:pt x="162" y="340"/>
                      <a:pt x="171" y="343"/>
                      <a:pt x="180" y="343"/>
                    </a:cubicBezTo>
                    <a:cubicBezTo>
                      <a:pt x="181" y="343"/>
                      <a:pt x="183" y="343"/>
                      <a:pt x="184" y="342"/>
                    </a:cubicBezTo>
                    <a:cubicBezTo>
                      <a:pt x="178" y="209"/>
                      <a:pt x="121" y="88"/>
                      <a:pt x="32"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9" name="Freeform 199">
                <a:extLst>
                  <a:ext uri="{FF2B5EF4-FFF2-40B4-BE49-F238E27FC236}">
                    <a16:creationId xmlns:a16="http://schemas.microsoft.com/office/drawing/2014/main" id="{E9DBE5A0-BFC1-8D4D-924F-C5287AD1A24D}"/>
                  </a:ext>
                </a:extLst>
              </p:cNvPr>
              <p:cNvSpPr>
                <a:spLocks/>
              </p:cNvSpPr>
              <p:nvPr/>
            </p:nvSpPr>
            <p:spPr bwMode="auto">
              <a:xfrm>
                <a:off x="2715" y="955"/>
                <a:ext cx="590" cy="582"/>
              </a:xfrm>
              <a:custGeom>
                <a:avLst/>
                <a:gdLst>
                  <a:gd name="T0" fmla="*/ 114 w 249"/>
                  <a:gd name="T1" fmla="*/ 135 h 246"/>
                  <a:gd name="T2" fmla="*/ 207 w 249"/>
                  <a:gd name="T3" fmla="*/ 246 h 246"/>
                  <a:gd name="T4" fmla="*/ 236 w 249"/>
                  <a:gd name="T5" fmla="*/ 217 h 246"/>
                  <a:gd name="T6" fmla="*/ 158 w 249"/>
                  <a:gd name="T7" fmla="*/ 91 h 246"/>
                  <a:gd name="T8" fmla="*/ 32 w 249"/>
                  <a:gd name="T9" fmla="*/ 13 h 246"/>
                  <a:gd name="T10" fmla="*/ 0 w 249"/>
                  <a:gd name="T11" fmla="*/ 46 h 246"/>
                  <a:gd name="T12" fmla="*/ 114 w 249"/>
                  <a:gd name="T13" fmla="*/ 135 h 246"/>
                </a:gdLst>
                <a:ahLst/>
                <a:cxnLst>
                  <a:cxn ang="0">
                    <a:pos x="T0" y="T1"/>
                  </a:cxn>
                  <a:cxn ang="0">
                    <a:pos x="T2" y="T3"/>
                  </a:cxn>
                  <a:cxn ang="0">
                    <a:pos x="T4" y="T5"/>
                  </a:cxn>
                  <a:cxn ang="0">
                    <a:pos x="T6" y="T7"/>
                  </a:cxn>
                  <a:cxn ang="0">
                    <a:pos x="T8" y="T9"/>
                  </a:cxn>
                  <a:cxn ang="0">
                    <a:pos x="T10" y="T11"/>
                  </a:cxn>
                  <a:cxn ang="0">
                    <a:pos x="T12" y="T13"/>
                  </a:cxn>
                </a:cxnLst>
                <a:rect l="0" t="0" r="r" b="b"/>
                <a:pathLst>
                  <a:path w="249" h="246">
                    <a:moveTo>
                      <a:pt x="114" y="135"/>
                    </a:moveTo>
                    <a:cubicBezTo>
                      <a:pt x="170" y="192"/>
                      <a:pt x="220" y="233"/>
                      <a:pt x="207" y="246"/>
                    </a:cubicBezTo>
                    <a:cubicBezTo>
                      <a:pt x="236" y="217"/>
                      <a:pt x="236" y="217"/>
                      <a:pt x="236" y="217"/>
                    </a:cubicBezTo>
                    <a:cubicBezTo>
                      <a:pt x="249" y="204"/>
                      <a:pt x="214" y="148"/>
                      <a:pt x="158" y="91"/>
                    </a:cubicBezTo>
                    <a:cubicBezTo>
                      <a:pt x="102" y="35"/>
                      <a:pt x="45" y="0"/>
                      <a:pt x="32" y="13"/>
                    </a:cubicBezTo>
                    <a:cubicBezTo>
                      <a:pt x="0" y="46"/>
                      <a:pt x="0" y="46"/>
                      <a:pt x="0" y="46"/>
                    </a:cubicBezTo>
                    <a:cubicBezTo>
                      <a:pt x="13" y="32"/>
                      <a:pt x="57" y="79"/>
                      <a:pt x="114" y="135"/>
                    </a:cubicBezTo>
                  </a:path>
                </a:pathLst>
              </a:custGeom>
              <a:solidFill>
                <a:srgbClr val="16A085">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0" name="Freeform 200">
                <a:extLst>
                  <a:ext uri="{FF2B5EF4-FFF2-40B4-BE49-F238E27FC236}">
                    <a16:creationId xmlns:a16="http://schemas.microsoft.com/office/drawing/2014/main" id="{2C3F5F2F-A4AD-D14E-AFDC-96085E1DE96D}"/>
                  </a:ext>
                </a:extLst>
              </p:cNvPr>
              <p:cNvSpPr>
                <a:spLocks/>
              </p:cNvSpPr>
              <p:nvPr/>
            </p:nvSpPr>
            <p:spPr bwMode="auto">
              <a:xfrm>
                <a:off x="2800" y="948"/>
                <a:ext cx="512" cy="513"/>
              </a:xfrm>
              <a:custGeom>
                <a:avLst/>
                <a:gdLst>
                  <a:gd name="T0" fmla="*/ 119 w 216"/>
                  <a:gd name="T1" fmla="*/ 98 h 217"/>
                  <a:gd name="T2" fmla="*/ 190 w 216"/>
                  <a:gd name="T3" fmla="*/ 203 h 217"/>
                  <a:gd name="T4" fmla="*/ 204 w 216"/>
                  <a:gd name="T5" fmla="*/ 217 h 217"/>
                  <a:gd name="T6" fmla="*/ 125 w 216"/>
                  <a:gd name="T7" fmla="*/ 91 h 217"/>
                  <a:gd name="T8" fmla="*/ 0 w 216"/>
                  <a:gd name="T9" fmla="*/ 12 h 217"/>
                  <a:gd name="T10" fmla="*/ 14 w 216"/>
                  <a:gd name="T11" fmla="*/ 26 h 217"/>
                  <a:gd name="T12" fmla="*/ 119 w 216"/>
                  <a:gd name="T13" fmla="*/ 98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98"/>
                    </a:moveTo>
                    <a:cubicBezTo>
                      <a:pt x="167" y="146"/>
                      <a:pt x="198" y="193"/>
                      <a:pt x="190" y="203"/>
                    </a:cubicBezTo>
                    <a:cubicBezTo>
                      <a:pt x="204" y="217"/>
                      <a:pt x="204" y="217"/>
                      <a:pt x="204" y="217"/>
                    </a:cubicBezTo>
                    <a:cubicBezTo>
                      <a:pt x="216" y="203"/>
                      <a:pt x="181" y="147"/>
                      <a:pt x="125" y="91"/>
                    </a:cubicBezTo>
                    <a:cubicBezTo>
                      <a:pt x="69" y="35"/>
                      <a:pt x="14" y="0"/>
                      <a:pt x="0" y="12"/>
                    </a:cubicBezTo>
                    <a:cubicBezTo>
                      <a:pt x="14" y="26"/>
                      <a:pt x="14" y="26"/>
                      <a:pt x="14" y="26"/>
                    </a:cubicBezTo>
                    <a:cubicBezTo>
                      <a:pt x="24" y="18"/>
                      <a:pt x="71" y="49"/>
                      <a:pt x="119" y="98"/>
                    </a:cubicBezTo>
                  </a:path>
                </a:pathLst>
              </a:custGeom>
              <a:solidFill>
                <a:srgbClr val="16A085">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1" name="Freeform 201">
                <a:extLst>
                  <a:ext uri="{FF2B5EF4-FFF2-40B4-BE49-F238E27FC236}">
                    <a16:creationId xmlns:a16="http://schemas.microsoft.com/office/drawing/2014/main" id="{AA93EEE2-8E34-404D-8980-A146D4BAD43E}"/>
                  </a:ext>
                </a:extLst>
              </p:cNvPr>
              <p:cNvSpPr>
                <a:spLocks/>
              </p:cNvSpPr>
              <p:nvPr/>
            </p:nvSpPr>
            <p:spPr bwMode="auto">
              <a:xfrm>
                <a:off x="2879" y="742"/>
                <a:ext cx="918" cy="639"/>
              </a:xfrm>
              <a:custGeom>
                <a:avLst/>
                <a:gdLst>
                  <a:gd name="T0" fmla="*/ 376 w 388"/>
                  <a:gd name="T1" fmla="*/ 68 h 270"/>
                  <a:gd name="T2" fmla="*/ 327 w 388"/>
                  <a:gd name="T3" fmla="*/ 13 h 270"/>
                  <a:gd name="T4" fmla="*/ 306 w 388"/>
                  <a:gd name="T5" fmla="*/ 22 h 270"/>
                  <a:gd name="T6" fmla="*/ 306 w 388"/>
                  <a:gd name="T7" fmla="*/ 33 h 270"/>
                  <a:gd name="T8" fmla="*/ 0 w 388"/>
                  <a:gd name="T9" fmla="*/ 192 h 270"/>
                  <a:gd name="T10" fmla="*/ 79 w 388"/>
                  <a:gd name="T11" fmla="*/ 270 h 270"/>
                  <a:gd name="T12" fmla="*/ 306 w 388"/>
                  <a:gd name="T13" fmla="*/ 145 h 270"/>
                  <a:gd name="T14" fmla="*/ 306 w 388"/>
                  <a:gd name="T15" fmla="*/ 163 h 270"/>
                  <a:gd name="T16" fmla="*/ 327 w 388"/>
                  <a:gd name="T17" fmla="*/ 172 h 270"/>
                  <a:gd name="T18" fmla="*/ 376 w 388"/>
                  <a:gd name="T19" fmla="*/ 117 h 270"/>
                  <a:gd name="T20" fmla="*/ 376 w 388"/>
                  <a:gd name="T21" fmla="*/ 6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76" y="68"/>
                    </a:moveTo>
                    <a:cubicBezTo>
                      <a:pt x="327" y="13"/>
                      <a:pt x="327" y="13"/>
                      <a:pt x="327" y="13"/>
                    </a:cubicBezTo>
                    <a:cubicBezTo>
                      <a:pt x="315" y="0"/>
                      <a:pt x="306" y="4"/>
                      <a:pt x="306" y="22"/>
                    </a:cubicBezTo>
                    <a:cubicBezTo>
                      <a:pt x="306" y="33"/>
                      <a:pt x="306" y="33"/>
                      <a:pt x="306" y="33"/>
                    </a:cubicBezTo>
                    <a:cubicBezTo>
                      <a:pt x="187" y="53"/>
                      <a:pt x="82" y="111"/>
                      <a:pt x="0" y="192"/>
                    </a:cubicBezTo>
                    <a:cubicBezTo>
                      <a:pt x="79" y="270"/>
                      <a:pt x="79" y="270"/>
                      <a:pt x="79" y="270"/>
                    </a:cubicBezTo>
                    <a:cubicBezTo>
                      <a:pt x="140" y="209"/>
                      <a:pt x="218" y="165"/>
                      <a:pt x="306" y="145"/>
                    </a:cubicBezTo>
                    <a:cubicBezTo>
                      <a:pt x="306" y="163"/>
                      <a:pt x="306" y="163"/>
                      <a:pt x="306" y="163"/>
                    </a:cubicBezTo>
                    <a:cubicBezTo>
                      <a:pt x="306" y="181"/>
                      <a:pt x="315" y="185"/>
                      <a:pt x="327" y="172"/>
                    </a:cubicBezTo>
                    <a:cubicBezTo>
                      <a:pt x="376" y="117"/>
                      <a:pt x="376" y="117"/>
                      <a:pt x="376" y="117"/>
                    </a:cubicBezTo>
                    <a:cubicBezTo>
                      <a:pt x="388" y="104"/>
                      <a:pt x="388" y="82"/>
                      <a:pt x="376" y="68"/>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2" name="Freeform 202">
                <a:extLst>
                  <a:ext uri="{FF2B5EF4-FFF2-40B4-BE49-F238E27FC236}">
                    <a16:creationId xmlns:a16="http://schemas.microsoft.com/office/drawing/2014/main" id="{7B01DB2E-5648-9D41-AFAD-1941D29DC686}"/>
                  </a:ext>
                </a:extLst>
              </p:cNvPr>
              <p:cNvSpPr>
                <a:spLocks/>
              </p:cNvSpPr>
              <p:nvPr/>
            </p:nvSpPr>
            <p:spPr bwMode="auto">
              <a:xfrm>
                <a:off x="3629" y="952"/>
                <a:ext cx="166" cy="213"/>
              </a:xfrm>
              <a:custGeom>
                <a:avLst/>
                <a:gdLst>
                  <a:gd name="T0" fmla="*/ 69 w 70"/>
                  <a:gd name="T1" fmla="*/ 0 h 90"/>
                  <a:gd name="T2" fmla="*/ 68 w 70"/>
                  <a:gd name="T3" fmla="*/ 0 h 90"/>
                  <a:gd name="T4" fmla="*/ 59 w 70"/>
                  <a:gd name="T5" fmla="*/ 28 h 90"/>
                  <a:gd name="T6" fmla="*/ 10 w 70"/>
                  <a:gd name="T7" fmla="*/ 83 h 90"/>
                  <a:gd name="T8" fmla="*/ 0 w 70"/>
                  <a:gd name="T9" fmla="*/ 90 h 90"/>
                  <a:gd name="T10" fmla="*/ 11 w 70"/>
                  <a:gd name="T11" fmla="*/ 82 h 90"/>
                  <a:gd name="T12" fmla="*/ 60 w 70"/>
                  <a:gd name="T13" fmla="*/ 28 h 90"/>
                  <a:gd name="T14" fmla="*/ 69 w 70"/>
                  <a:gd name="T15" fmla="*/ 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90">
                    <a:moveTo>
                      <a:pt x="69" y="0"/>
                    </a:moveTo>
                    <a:cubicBezTo>
                      <a:pt x="68" y="0"/>
                      <a:pt x="68" y="0"/>
                      <a:pt x="68" y="0"/>
                    </a:cubicBezTo>
                    <a:cubicBezTo>
                      <a:pt x="69" y="10"/>
                      <a:pt x="66" y="20"/>
                      <a:pt x="59" y="28"/>
                    </a:cubicBezTo>
                    <a:cubicBezTo>
                      <a:pt x="10" y="83"/>
                      <a:pt x="10" y="83"/>
                      <a:pt x="10" y="83"/>
                    </a:cubicBezTo>
                    <a:cubicBezTo>
                      <a:pt x="7" y="87"/>
                      <a:pt x="3" y="89"/>
                      <a:pt x="0" y="90"/>
                    </a:cubicBezTo>
                    <a:cubicBezTo>
                      <a:pt x="4" y="89"/>
                      <a:pt x="7" y="87"/>
                      <a:pt x="11" y="82"/>
                    </a:cubicBezTo>
                    <a:cubicBezTo>
                      <a:pt x="60" y="28"/>
                      <a:pt x="60" y="28"/>
                      <a:pt x="60" y="28"/>
                    </a:cubicBezTo>
                    <a:cubicBezTo>
                      <a:pt x="67" y="20"/>
                      <a:pt x="70" y="10"/>
                      <a:pt x="69" y="0"/>
                    </a:cubicBezTo>
                  </a:path>
                </a:pathLst>
              </a:custGeom>
              <a:solidFill>
                <a:srgbClr val="B2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3" name="Freeform 203">
                <a:extLst>
                  <a:ext uri="{FF2B5EF4-FFF2-40B4-BE49-F238E27FC236}">
                    <a16:creationId xmlns:a16="http://schemas.microsoft.com/office/drawing/2014/main" id="{76B186CF-F43C-6041-AC7A-ABE144D4B170}"/>
                  </a:ext>
                </a:extLst>
              </p:cNvPr>
              <p:cNvSpPr>
                <a:spLocks/>
              </p:cNvSpPr>
              <p:nvPr/>
            </p:nvSpPr>
            <p:spPr bwMode="auto">
              <a:xfrm>
                <a:off x="3194" y="1189"/>
                <a:ext cx="127" cy="83"/>
              </a:xfrm>
              <a:custGeom>
                <a:avLst/>
                <a:gdLst>
                  <a:gd name="T0" fmla="*/ 54 w 54"/>
                  <a:gd name="T1" fmla="*/ 0 h 35"/>
                  <a:gd name="T2" fmla="*/ 0 w 54"/>
                  <a:gd name="T3" fmla="*/ 35 h 35"/>
                  <a:gd name="T4" fmla="*/ 0 w 54"/>
                  <a:gd name="T5" fmla="*/ 35 h 35"/>
                  <a:gd name="T6" fmla="*/ 54 w 54"/>
                  <a:gd name="T7" fmla="*/ 1 h 35"/>
                  <a:gd name="T8" fmla="*/ 54 w 54"/>
                  <a:gd name="T9" fmla="*/ 0 h 35"/>
                </a:gdLst>
                <a:ahLst/>
                <a:cxnLst>
                  <a:cxn ang="0">
                    <a:pos x="T0" y="T1"/>
                  </a:cxn>
                  <a:cxn ang="0">
                    <a:pos x="T2" y="T3"/>
                  </a:cxn>
                  <a:cxn ang="0">
                    <a:pos x="T4" y="T5"/>
                  </a:cxn>
                  <a:cxn ang="0">
                    <a:pos x="T6" y="T7"/>
                  </a:cxn>
                  <a:cxn ang="0">
                    <a:pos x="T8" y="T9"/>
                  </a:cxn>
                </a:cxnLst>
                <a:rect l="0" t="0" r="r" b="b"/>
                <a:pathLst>
                  <a:path w="54" h="35">
                    <a:moveTo>
                      <a:pt x="54" y="0"/>
                    </a:moveTo>
                    <a:cubicBezTo>
                      <a:pt x="35" y="11"/>
                      <a:pt x="17" y="22"/>
                      <a:pt x="0" y="35"/>
                    </a:cubicBezTo>
                    <a:cubicBezTo>
                      <a:pt x="0" y="35"/>
                      <a:pt x="0" y="35"/>
                      <a:pt x="0" y="35"/>
                    </a:cubicBezTo>
                    <a:cubicBezTo>
                      <a:pt x="17" y="22"/>
                      <a:pt x="35" y="11"/>
                      <a:pt x="54" y="1"/>
                    </a:cubicBezTo>
                    <a:cubicBezTo>
                      <a:pt x="54" y="0"/>
                      <a:pt x="54" y="0"/>
                      <a:pt x="54" y="0"/>
                    </a:cubicBezTo>
                  </a:path>
                </a:pathLst>
              </a:custGeom>
              <a:solidFill>
                <a:srgbClr val="B3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4" name="Freeform 204">
                <a:extLst>
                  <a:ext uri="{FF2B5EF4-FFF2-40B4-BE49-F238E27FC236}">
                    <a16:creationId xmlns:a16="http://schemas.microsoft.com/office/drawing/2014/main" id="{7FA96B14-A7B8-7F43-9399-A37A37F62370}"/>
                  </a:ext>
                </a:extLst>
              </p:cNvPr>
              <p:cNvSpPr>
                <a:spLocks/>
              </p:cNvSpPr>
              <p:nvPr/>
            </p:nvSpPr>
            <p:spPr bwMode="auto">
              <a:xfrm>
                <a:off x="3321" y="1109"/>
                <a:ext cx="199" cy="82"/>
              </a:xfrm>
              <a:custGeom>
                <a:avLst/>
                <a:gdLst>
                  <a:gd name="T0" fmla="*/ 84 w 84"/>
                  <a:gd name="T1" fmla="*/ 0 h 35"/>
                  <a:gd name="T2" fmla="*/ 0 w 84"/>
                  <a:gd name="T3" fmla="*/ 34 h 35"/>
                  <a:gd name="T4" fmla="*/ 0 w 84"/>
                  <a:gd name="T5" fmla="*/ 35 h 35"/>
                  <a:gd name="T6" fmla="*/ 84 w 84"/>
                  <a:gd name="T7" fmla="*/ 0 h 35"/>
                </a:gdLst>
                <a:ahLst/>
                <a:cxnLst>
                  <a:cxn ang="0">
                    <a:pos x="T0" y="T1"/>
                  </a:cxn>
                  <a:cxn ang="0">
                    <a:pos x="T2" y="T3"/>
                  </a:cxn>
                  <a:cxn ang="0">
                    <a:pos x="T4" y="T5"/>
                  </a:cxn>
                  <a:cxn ang="0">
                    <a:pos x="T6" y="T7"/>
                  </a:cxn>
                </a:cxnLst>
                <a:rect l="0" t="0" r="r" b="b"/>
                <a:pathLst>
                  <a:path w="84" h="35">
                    <a:moveTo>
                      <a:pt x="84" y="0"/>
                    </a:moveTo>
                    <a:cubicBezTo>
                      <a:pt x="55" y="8"/>
                      <a:pt x="27" y="20"/>
                      <a:pt x="0" y="34"/>
                    </a:cubicBezTo>
                    <a:cubicBezTo>
                      <a:pt x="0" y="35"/>
                      <a:pt x="0" y="35"/>
                      <a:pt x="0" y="35"/>
                    </a:cubicBezTo>
                    <a:cubicBezTo>
                      <a:pt x="27" y="20"/>
                      <a:pt x="55" y="9"/>
                      <a:pt x="84" y="0"/>
                    </a:cubicBezTo>
                  </a:path>
                </a:pathLst>
              </a:custGeom>
              <a:solidFill>
                <a:srgbClr val="B2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5" name="Freeform 205">
                <a:extLst>
                  <a:ext uri="{FF2B5EF4-FFF2-40B4-BE49-F238E27FC236}">
                    <a16:creationId xmlns:a16="http://schemas.microsoft.com/office/drawing/2014/main" id="{D14139C5-D61A-9B49-8F50-FE1EC08BBCC7}"/>
                  </a:ext>
                </a:extLst>
              </p:cNvPr>
              <p:cNvSpPr>
                <a:spLocks/>
              </p:cNvSpPr>
              <p:nvPr/>
            </p:nvSpPr>
            <p:spPr bwMode="auto">
              <a:xfrm>
                <a:off x="3066" y="1367"/>
                <a:ext cx="14" cy="14"/>
              </a:xfrm>
              <a:custGeom>
                <a:avLst/>
                <a:gdLst>
                  <a:gd name="T0" fmla="*/ 6 w 6"/>
                  <a:gd name="T1" fmla="*/ 0 h 6"/>
                  <a:gd name="T2" fmla="*/ 0 w 6"/>
                  <a:gd name="T3" fmla="*/ 6 h 6"/>
                  <a:gd name="T4" fmla="*/ 0 w 6"/>
                  <a:gd name="T5" fmla="*/ 6 h 6"/>
                  <a:gd name="T6" fmla="*/ 6 w 6"/>
                  <a:gd name="T7" fmla="*/ 1 h 6"/>
                  <a:gd name="T8" fmla="*/ 6 w 6"/>
                  <a:gd name="T9" fmla="*/ 0 h 6"/>
                </a:gdLst>
                <a:ahLst/>
                <a:cxnLst>
                  <a:cxn ang="0">
                    <a:pos x="T0" y="T1"/>
                  </a:cxn>
                  <a:cxn ang="0">
                    <a:pos x="T2" y="T3"/>
                  </a:cxn>
                  <a:cxn ang="0">
                    <a:pos x="T4" y="T5"/>
                  </a:cxn>
                  <a:cxn ang="0">
                    <a:pos x="T6" y="T7"/>
                  </a:cxn>
                  <a:cxn ang="0">
                    <a:pos x="T8" y="T9"/>
                  </a:cxn>
                </a:cxnLst>
                <a:rect l="0" t="0" r="r" b="b"/>
                <a:pathLst>
                  <a:path w="6" h="6">
                    <a:moveTo>
                      <a:pt x="6" y="0"/>
                    </a:moveTo>
                    <a:cubicBezTo>
                      <a:pt x="4" y="2"/>
                      <a:pt x="2" y="4"/>
                      <a:pt x="0" y="6"/>
                    </a:cubicBezTo>
                    <a:cubicBezTo>
                      <a:pt x="0" y="6"/>
                      <a:pt x="0" y="6"/>
                      <a:pt x="0" y="6"/>
                    </a:cubicBezTo>
                    <a:cubicBezTo>
                      <a:pt x="2" y="4"/>
                      <a:pt x="4" y="2"/>
                      <a:pt x="6" y="1"/>
                    </a:cubicBezTo>
                    <a:cubicBezTo>
                      <a:pt x="6" y="1"/>
                      <a:pt x="6" y="1"/>
                      <a:pt x="6"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6" name="Freeform 206">
                <a:extLst>
                  <a:ext uri="{FF2B5EF4-FFF2-40B4-BE49-F238E27FC236}">
                    <a16:creationId xmlns:a16="http://schemas.microsoft.com/office/drawing/2014/main" id="{AA8BF638-A9DC-0E41-8207-4B69E340AD3A}"/>
                  </a:ext>
                </a:extLst>
              </p:cNvPr>
              <p:cNvSpPr>
                <a:spLocks/>
              </p:cNvSpPr>
              <p:nvPr/>
            </p:nvSpPr>
            <p:spPr bwMode="auto">
              <a:xfrm>
                <a:off x="3080" y="1284"/>
                <a:ext cx="97" cy="85"/>
              </a:xfrm>
              <a:custGeom>
                <a:avLst/>
                <a:gdLst>
                  <a:gd name="T0" fmla="*/ 41 w 41"/>
                  <a:gd name="T1" fmla="*/ 0 h 36"/>
                  <a:gd name="T2" fmla="*/ 0 w 41"/>
                  <a:gd name="T3" fmla="*/ 35 h 36"/>
                  <a:gd name="T4" fmla="*/ 0 w 41"/>
                  <a:gd name="T5" fmla="*/ 36 h 36"/>
                  <a:gd name="T6" fmla="*/ 41 w 41"/>
                  <a:gd name="T7" fmla="*/ 0 h 36"/>
                  <a:gd name="T8" fmla="*/ 41 w 41"/>
                  <a:gd name="T9" fmla="*/ 0 h 36"/>
                </a:gdLst>
                <a:ahLst/>
                <a:cxnLst>
                  <a:cxn ang="0">
                    <a:pos x="T0" y="T1"/>
                  </a:cxn>
                  <a:cxn ang="0">
                    <a:pos x="T2" y="T3"/>
                  </a:cxn>
                  <a:cxn ang="0">
                    <a:pos x="T4" y="T5"/>
                  </a:cxn>
                  <a:cxn ang="0">
                    <a:pos x="T6" y="T7"/>
                  </a:cxn>
                  <a:cxn ang="0">
                    <a:pos x="T8" y="T9"/>
                  </a:cxn>
                </a:cxnLst>
                <a:rect l="0" t="0" r="r" b="b"/>
                <a:pathLst>
                  <a:path w="41" h="36">
                    <a:moveTo>
                      <a:pt x="41" y="0"/>
                    </a:moveTo>
                    <a:cubicBezTo>
                      <a:pt x="26" y="11"/>
                      <a:pt x="13" y="23"/>
                      <a:pt x="0" y="35"/>
                    </a:cubicBezTo>
                    <a:cubicBezTo>
                      <a:pt x="0" y="36"/>
                      <a:pt x="0" y="36"/>
                      <a:pt x="0" y="36"/>
                    </a:cubicBezTo>
                    <a:cubicBezTo>
                      <a:pt x="13" y="23"/>
                      <a:pt x="27" y="11"/>
                      <a:pt x="41" y="0"/>
                    </a:cubicBezTo>
                    <a:cubicBezTo>
                      <a:pt x="41" y="0"/>
                      <a:pt x="41" y="0"/>
                      <a:pt x="41" y="0"/>
                    </a:cubicBezTo>
                  </a:path>
                </a:pathLst>
              </a:custGeom>
              <a:solidFill>
                <a:srgbClr val="4325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7" name="Freeform 207">
                <a:extLst>
                  <a:ext uri="{FF2B5EF4-FFF2-40B4-BE49-F238E27FC236}">
                    <a16:creationId xmlns:a16="http://schemas.microsoft.com/office/drawing/2014/main" id="{1906D0B7-2CC6-FC49-B532-874CFD00F030}"/>
                  </a:ext>
                </a:extLst>
              </p:cNvPr>
              <p:cNvSpPr>
                <a:spLocks/>
              </p:cNvSpPr>
              <p:nvPr/>
            </p:nvSpPr>
            <p:spPr bwMode="auto">
              <a:xfrm>
                <a:off x="3177" y="1272"/>
                <a:ext cx="17" cy="12"/>
              </a:xfrm>
              <a:custGeom>
                <a:avLst/>
                <a:gdLst>
                  <a:gd name="T0" fmla="*/ 7 w 7"/>
                  <a:gd name="T1" fmla="*/ 0 h 5"/>
                  <a:gd name="T2" fmla="*/ 0 w 7"/>
                  <a:gd name="T3" fmla="*/ 5 h 5"/>
                  <a:gd name="T4" fmla="*/ 0 w 7"/>
                  <a:gd name="T5" fmla="*/ 5 h 5"/>
                  <a:gd name="T6" fmla="*/ 7 w 7"/>
                  <a:gd name="T7" fmla="*/ 0 h 5"/>
                  <a:gd name="T8" fmla="*/ 7 w 7"/>
                  <a:gd name="T9" fmla="*/ 0 h 5"/>
                </a:gdLst>
                <a:ahLst/>
                <a:cxnLst>
                  <a:cxn ang="0">
                    <a:pos x="T0" y="T1"/>
                  </a:cxn>
                  <a:cxn ang="0">
                    <a:pos x="T2" y="T3"/>
                  </a:cxn>
                  <a:cxn ang="0">
                    <a:pos x="T4" y="T5"/>
                  </a:cxn>
                  <a:cxn ang="0">
                    <a:pos x="T6" y="T7"/>
                  </a:cxn>
                  <a:cxn ang="0">
                    <a:pos x="T8" y="T9"/>
                  </a:cxn>
                </a:cxnLst>
                <a:rect l="0" t="0" r="r" b="b"/>
                <a:pathLst>
                  <a:path w="7" h="5">
                    <a:moveTo>
                      <a:pt x="7" y="0"/>
                    </a:moveTo>
                    <a:cubicBezTo>
                      <a:pt x="5" y="1"/>
                      <a:pt x="2" y="3"/>
                      <a:pt x="0" y="5"/>
                    </a:cubicBezTo>
                    <a:cubicBezTo>
                      <a:pt x="0" y="5"/>
                      <a:pt x="0" y="5"/>
                      <a:pt x="0" y="5"/>
                    </a:cubicBezTo>
                    <a:cubicBezTo>
                      <a:pt x="2" y="3"/>
                      <a:pt x="5" y="2"/>
                      <a:pt x="7" y="0"/>
                    </a:cubicBezTo>
                    <a:cubicBezTo>
                      <a:pt x="7" y="0"/>
                      <a:pt x="7" y="0"/>
                      <a:pt x="7" y="0"/>
                    </a:cubicBezTo>
                  </a:path>
                </a:pathLst>
              </a:custGeom>
              <a:solidFill>
                <a:srgbClr val="BA75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8" name="Freeform 208">
                <a:extLst>
                  <a:ext uri="{FF2B5EF4-FFF2-40B4-BE49-F238E27FC236}">
                    <a16:creationId xmlns:a16="http://schemas.microsoft.com/office/drawing/2014/main" id="{D588FCDC-D6DB-8C49-BC2A-FE064E3E86E4}"/>
                  </a:ext>
                </a:extLst>
              </p:cNvPr>
              <p:cNvSpPr>
                <a:spLocks/>
              </p:cNvSpPr>
              <p:nvPr/>
            </p:nvSpPr>
            <p:spPr bwMode="auto">
              <a:xfrm>
                <a:off x="2977" y="960"/>
                <a:ext cx="808" cy="429"/>
              </a:xfrm>
              <a:custGeom>
                <a:avLst/>
                <a:gdLst>
                  <a:gd name="T0" fmla="*/ 340 w 341"/>
                  <a:gd name="T1" fmla="*/ 0 h 181"/>
                  <a:gd name="T2" fmla="*/ 0 w 341"/>
                  <a:gd name="T3" fmla="*/ 146 h 181"/>
                  <a:gd name="T4" fmla="*/ 34 w 341"/>
                  <a:gd name="T5" fmla="*/ 181 h 181"/>
                  <a:gd name="T6" fmla="*/ 40 w 341"/>
                  <a:gd name="T7" fmla="*/ 175 h 181"/>
                  <a:gd name="T8" fmla="*/ 81 w 341"/>
                  <a:gd name="T9" fmla="*/ 140 h 181"/>
                  <a:gd name="T10" fmla="*/ 88 w 341"/>
                  <a:gd name="T11" fmla="*/ 135 h 181"/>
                  <a:gd name="T12" fmla="*/ 142 w 341"/>
                  <a:gd name="T13" fmla="*/ 100 h 181"/>
                  <a:gd name="T14" fmla="*/ 226 w 341"/>
                  <a:gd name="T15" fmla="*/ 66 h 181"/>
                  <a:gd name="T16" fmla="*/ 262 w 341"/>
                  <a:gd name="T17" fmla="*/ 56 h 181"/>
                  <a:gd name="T18" fmla="*/ 262 w 341"/>
                  <a:gd name="T19" fmla="*/ 74 h 181"/>
                  <a:gd name="T20" fmla="*/ 270 w 341"/>
                  <a:gd name="T21" fmla="*/ 91 h 181"/>
                  <a:gd name="T22" fmla="*/ 272 w 341"/>
                  <a:gd name="T23" fmla="*/ 90 h 181"/>
                  <a:gd name="T24" fmla="*/ 282 w 341"/>
                  <a:gd name="T25" fmla="*/ 83 h 181"/>
                  <a:gd name="T26" fmla="*/ 331 w 341"/>
                  <a:gd name="T27" fmla="*/ 28 h 181"/>
                  <a:gd name="T28" fmla="*/ 340 w 341"/>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1" h="181">
                    <a:moveTo>
                      <a:pt x="340" y="0"/>
                    </a:moveTo>
                    <a:cubicBezTo>
                      <a:pt x="208" y="5"/>
                      <a:pt x="88" y="60"/>
                      <a:pt x="0" y="146"/>
                    </a:cubicBezTo>
                    <a:cubicBezTo>
                      <a:pt x="34" y="181"/>
                      <a:pt x="34" y="181"/>
                      <a:pt x="34" y="181"/>
                    </a:cubicBezTo>
                    <a:cubicBezTo>
                      <a:pt x="36" y="179"/>
                      <a:pt x="38" y="177"/>
                      <a:pt x="40" y="175"/>
                    </a:cubicBezTo>
                    <a:cubicBezTo>
                      <a:pt x="53" y="163"/>
                      <a:pt x="66" y="151"/>
                      <a:pt x="81" y="140"/>
                    </a:cubicBezTo>
                    <a:cubicBezTo>
                      <a:pt x="83" y="138"/>
                      <a:pt x="86" y="136"/>
                      <a:pt x="88" y="135"/>
                    </a:cubicBezTo>
                    <a:cubicBezTo>
                      <a:pt x="105" y="122"/>
                      <a:pt x="123" y="111"/>
                      <a:pt x="142" y="100"/>
                    </a:cubicBezTo>
                    <a:cubicBezTo>
                      <a:pt x="169" y="86"/>
                      <a:pt x="197" y="74"/>
                      <a:pt x="226" y="66"/>
                    </a:cubicBezTo>
                    <a:cubicBezTo>
                      <a:pt x="238" y="62"/>
                      <a:pt x="249" y="59"/>
                      <a:pt x="262" y="56"/>
                    </a:cubicBezTo>
                    <a:cubicBezTo>
                      <a:pt x="262" y="74"/>
                      <a:pt x="262" y="74"/>
                      <a:pt x="262" y="74"/>
                    </a:cubicBezTo>
                    <a:cubicBezTo>
                      <a:pt x="262" y="85"/>
                      <a:pt x="265" y="91"/>
                      <a:pt x="270" y="91"/>
                    </a:cubicBezTo>
                    <a:cubicBezTo>
                      <a:pt x="271" y="91"/>
                      <a:pt x="272" y="90"/>
                      <a:pt x="272" y="90"/>
                    </a:cubicBezTo>
                    <a:cubicBezTo>
                      <a:pt x="275" y="89"/>
                      <a:pt x="279" y="87"/>
                      <a:pt x="282" y="83"/>
                    </a:cubicBezTo>
                    <a:cubicBezTo>
                      <a:pt x="331" y="28"/>
                      <a:pt x="331" y="28"/>
                      <a:pt x="331" y="28"/>
                    </a:cubicBezTo>
                    <a:cubicBezTo>
                      <a:pt x="338" y="20"/>
                      <a:pt x="341" y="10"/>
                      <a:pt x="340"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9" name="Freeform 209">
                <a:extLst>
                  <a:ext uri="{FF2B5EF4-FFF2-40B4-BE49-F238E27FC236}">
                    <a16:creationId xmlns:a16="http://schemas.microsoft.com/office/drawing/2014/main" id="{448152C8-1907-C942-8621-BC5E51D6FDB5}"/>
                  </a:ext>
                </a:extLst>
              </p:cNvPr>
              <p:cNvSpPr>
                <a:spLocks/>
              </p:cNvSpPr>
              <p:nvPr/>
            </p:nvSpPr>
            <p:spPr bwMode="auto">
              <a:xfrm>
                <a:off x="3819" y="588"/>
                <a:ext cx="187" cy="682"/>
              </a:xfrm>
              <a:custGeom>
                <a:avLst/>
                <a:gdLst>
                  <a:gd name="T0" fmla="*/ 17 w 79"/>
                  <a:gd name="T1" fmla="*/ 144 h 288"/>
                  <a:gd name="T2" fmla="*/ 4 w 79"/>
                  <a:gd name="T3" fmla="*/ 288 h 288"/>
                  <a:gd name="T4" fmla="*/ 46 w 79"/>
                  <a:gd name="T5" fmla="*/ 288 h 288"/>
                  <a:gd name="T6" fmla="*/ 79 w 79"/>
                  <a:gd name="T7" fmla="*/ 144 h 288"/>
                  <a:gd name="T8" fmla="*/ 46 w 79"/>
                  <a:gd name="T9" fmla="*/ 0 h 288"/>
                  <a:gd name="T10" fmla="*/ 0 w 79"/>
                  <a:gd name="T11" fmla="*/ 0 h 288"/>
                  <a:gd name="T12" fmla="*/ 17 w 79"/>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79" h="288">
                    <a:moveTo>
                      <a:pt x="17" y="144"/>
                    </a:moveTo>
                    <a:cubicBezTo>
                      <a:pt x="17" y="224"/>
                      <a:pt x="23" y="288"/>
                      <a:pt x="4" y="288"/>
                    </a:cubicBezTo>
                    <a:cubicBezTo>
                      <a:pt x="46" y="288"/>
                      <a:pt x="46" y="288"/>
                      <a:pt x="46" y="288"/>
                    </a:cubicBezTo>
                    <a:cubicBezTo>
                      <a:pt x="64" y="288"/>
                      <a:pt x="79" y="224"/>
                      <a:pt x="79" y="144"/>
                    </a:cubicBezTo>
                    <a:cubicBezTo>
                      <a:pt x="79" y="64"/>
                      <a:pt x="64" y="0"/>
                      <a:pt x="46" y="0"/>
                    </a:cubicBezTo>
                    <a:cubicBezTo>
                      <a:pt x="0" y="0"/>
                      <a:pt x="0" y="0"/>
                      <a:pt x="0" y="0"/>
                    </a:cubicBezTo>
                    <a:cubicBezTo>
                      <a:pt x="18" y="0"/>
                      <a:pt x="17" y="64"/>
                      <a:pt x="17" y="144"/>
                    </a:cubicBezTo>
                  </a:path>
                </a:pathLst>
              </a:custGeom>
              <a:solidFill>
                <a:srgbClr val="7FB34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0" name="Freeform 210">
                <a:extLst>
                  <a:ext uri="{FF2B5EF4-FFF2-40B4-BE49-F238E27FC236}">
                    <a16:creationId xmlns:a16="http://schemas.microsoft.com/office/drawing/2014/main" id="{856432F6-1017-764F-8427-ED41A12B57C6}"/>
                  </a:ext>
                </a:extLst>
              </p:cNvPr>
              <p:cNvSpPr>
                <a:spLocks/>
              </p:cNvSpPr>
              <p:nvPr/>
            </p:nvSpPr>
            <p:spPr bwMode="auto">
              <a:xfrm>
                <a:off x="3939" y="588"/>
                <a:ext cx="79" cy="682"/>
              </a:xfrm>
              <a:custGeom>
                <a:avLst/>
                <a:gdLst>
                  <a:gd name="T0" fmla="*/ 24 w 33"/>
                  <a:gd name="T1" fmla="*/ 144 h 288"/>
                  <a:gd name="T2" fmla="*/ 0 w 33"/>
                  <a:gd name="T3" fmla="*/ 269 h 288"/>
                  <a:gd name="T4" fmla="*/ 0 w 33"/>
                  <a:gd name="T5" fmla="*/ 288 h 288"/>
                  <a:gd name="T6" fmla="*/ 33 w 33"/>
                  <a:gd name="T7" fmla="*/ 144 h 288"/>
                  <a:gd name="T8" fmla="*/ 0 w 33"/>
                  <a:gd name="T9" fmla="*/ 0 h 288"/>
                  <a:gd name="T10" fmla="*/ 0 w 33"/>
                  <a:gd name="T11" fmla="*/ 19 h 288"/>
                  <a:gd name="T12" fmla="*/ 24 w 33"/>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33" h="288">
                    <a:moveTo>
                      <a:pt x="24" y="144"/>
                    </a:moveTo>
                    <a:cubicBezTo>
                      <a:pt x="24" y="212"/>
                      <a:pt x="13" y="267"/>
                      <a:pt x="0" y="269"/>
                    </a:cubicBezTo>
                    <a:cubicBezTo>
                      <a:pt x="0" y="288"/>
                      <a:pt x="0" y="288"/>
                      <a:pt x="0" y="288"/>
                    </a:cubicBezTo>
                    <a:cubicBezTo>
                      <a:pt x="18" y="287"/>
                      <a:pt x="33" y="223"/>
                      <a:pt x="33" y="144"/>
                    </a:cubicBezTo>
                    <a:cubicBezTo>
                      <a:pt x="33" y="65"/>
                      <a:pt x="18" y="1"/>
                      <a:pt x="0" y="0"/>
                    </a:cubicBezTo>
                    <a:cubicBezTo>
                      <a:pt x="0" y="19"/>
                      <a:pt x="0" y="19"/>
                      <a:pt x="0" y="19"/>
                    </a:cubicBezTo>
                    <a:cubicBezTo>
                      <a:pt x="13" y="20"/>
                      <a:pt x="24" y="76"/>
                      <a:pt x="24" y="144"/>
                    </a:cubicBezTo>
                  </a:path>
                </a:pathLst>
              </a:custGeom>
              <a:solidFill>
                <a:srgbClr val="7FB34C">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1" name="Freeform 211">
                <a:extLst>
                  <a:ext uri="{FF2B5EF4-FFF2-40B4-BE49-F238E27FC236}">
                    <a16:creationId xmlns:a16="http://schemas.microsoft.com/office/drawing/2014/main" id="{56E769F2-79EC-C542-9BC9-03756CBFEC16}"/>
                  </a:ext>
                </a:extLst>
              </p:cNvPr>
              <p:cNvSpPr>
                <a:spLocks/>
              </p:cNvSpPr>
              <p:nvPr/>
            </p:nvSpPr>
            <p:spPr bwMode="auto">
              <a:xfrm>
                <a:off x="3840" y="798"/>
                <a:ext cx="874" cy="517"/>
              </a:xfrm>
              <a:custGeom>
                <a:avLst/>
                <a:gdLst>
                  <a:gd name="T0" fmla="*/ 346 w 369"/>
                  <a:gd name="T1" fmla="*/ 96 h 218"/>
                  <a:gd name="T2" fmla="*/ 335 w 369"/>
                  <a:gd name="T3" fmla="*/ 108 h 218"/>
                  <a:gd name="T4" fmla="*/ 0 w 369"/>
                  <a:gd name="T5" fmla="*/ 0 h 218"/>
                  <a:gd name="T6" fmla="*/ 0 w 369"/>
                  <a:gd name="T7" fmla="*/ 110 h 218"/>
                  <a:gd name="T8" fmla="*/ 255 w 369"/>
                  <a:gd name="T9" fmla="*/ 187 h 218"/>
                  <a:gd name="T10" fmla="*/ 246 w 369"/>
                  <a:gd name="T11" fmla="*/ 196 h 218"/>
                  <a:gd name="T12" fmla="*/ 256 w 369"/>
                  <a:gd name="T13" fmla="*/ 217 h 218"/>
                  <a:gd name="T14" fmla="*/ 329 w 369"/>
                  <a:gd name="T15" fmla="*/ 213 h 218"/>
                  <a:gd name="T16" fmla="*/ 363 w 369"/>
                  <a:gd name="T17" fmla="*/ 178 h 218"/>
                  <a:gd name="T18" fmla="*/ 368 w 369"/>
                  <a:gd name="T19" fmla="*/ 105 h 218"/>
                  <a:gd name="T20" fmla="*/ 346 w 369"/>
                  <a:gd name="T21" fmla="*/ 9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9" h="218">
                    <a:moveTo>
                      <a:pt x="346" y="96"/>
                    </a:moveTo>
                    <a:cubicBezTo>
                      <a:pt x="335" y="108"/>
                      <a:pt x="335" y="108"/>
                      <a:pt x="335" y="108"/>
                    </a:cubicBezTo>
                    <a:cubicBezTo>
                      <a:pt x="240" y="40"/>
                      <a:pt x="125" y="0"/>
                      <a:pt x="0" y="0"/>
                    </a:cubicBezTo>
                    <a:cubicBezTo>
                      <a:pt x="0" y="110"/>
                      <a:pt x="0" y="110"/>
                      <a:pt x="0" y="110"/>
                    </a:cubicBezTo>
                    <a:cubicBezTo>
                      <a:pt x="94" y="111"/>
                      <a:pt x="182" y="139"/>
                      <a:pt x="255" y="187"/>
                    </a:cubicBezTo>
                    <a:cubicBezTo>
                      <a:pt x="246" y="196"/>
                      <a:pt x="246" y="196"/>
                      <a:pt x="246" y="196"/>
                    </a:cubicBezTo>
                    <a:cubicBezTo>
                      <a:pt x="234" y="208"/>
                      <a:pt x="238" y="218"/>
                      <a:pt x="256" y="217"/>
                    </a:cubicBezTo>
                    <a:cubicBezTo>
                      <a:pt x="329" y="213"/>
                      <a:pt x="329" y="213"/>
                      <a:pt x="329" y="213"/>
                    </a:cubicBezTo>
                    <a:cubicBezTo>
                      <a:pt x="347" y="212"/>
                      <a:pt x="362" y="196"/>
                      <a:pt x="363" y="178"/>
                    </a:cubicBezTo>
                    <a:cubicBezTo>
                      <a:pt x="368" y="105"/>
                      <a:pt x="368" y="105"/>
                      <a:pt x="368" y="105"/>
                    </a:cubicBezTo>
                    <a:cubicBezTo>
                      <a:pt x="369" y="87"/>
                      <a:pt x="359" y="83"/>
                      <a:pt x="346" y="96"/>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2" name="Freeform 212">
                <a:extLst>
                  <a:ext uri="{FF2B5EF4-FFF2-40B4-BE49-F238E27FC236}">
                    <a16:creationId xmlns:a16="http://schemas.microsoft.com/office/drawing/2014/main" id="{730D3D15-3607-1449-82FD-BB796A7C5932}"/>
                  </a:ext>
                </a:extLst>
              </p:cNvPr>
              <p:cNvSpPr>
                <a:spLocks/>
              </p:cNvSpPr>
              <p:nvPr/>
            </p:nvSpPr>
            <p:spPr bwMode="auto">
              <a:xfrm>
                <a:off x="4640" y="1281"/>
                <a:ext cx="31" cy="17"/>
              </a:xfrm>
              <a:custGeom>
                <a:avLst/>
                <a:gdLst>
                  <a:gd name="T0" fmla="*/ 12 w 13"/>
                  <a:gd name="T1" fmla="*/ 0 h 7"/>
                  <a:gd name="T2" fmla="*/ 0 w 13"/>
                  <a:gd name="T3" fmla="*/ 7 h 7"/>
                  <a:gd name="T4" fmla="*/ 13 w 13"/>
                  <a:gd name="T5" fmla="*/ 0 h 7"/>
                  <a:gd name="T6" fmla="*/ 12 w 13"/>
                  <a:gd name="T7" fmla="*/ 0 h 7"/>
                </a:gdLst>
                <a:ahLst/>
                <a:cxnLst>
                  <a:cxn ang="0">
                    <a:pos x="T0" y="T1"/>
                  </a:cxn>
                  <a:cxn ang="0">
                    <a:pos x="T2" y="T3"/>
                  </a:cxn>
                  <a:cxn ang="0">
                    <a:pos x="T4" y="T5"/>
                  </a:cxn>
                  <a:cxn ang="0">
                    <a:pos x="T6" y="T7"/>
                  </a:cxn>
                </a:cxnLst>
                <a:rect l="0" t="0" r="r" b="b"/>
                <a:pathLst>
                  <a:path w="13" h="7">
                    <a:moveTo>
                      <a:pt x="12" y="0"/>
                    </a:moveTo>
                    <a:cubicBezTo>
                      <a:pt x="9" y="3"/>
                      <a:pt x="4" y="6"/>
                      <a:pt x="0" y="7"/>
                    </a:cubicBezTo>
                    <a:cubicBezTo>
                      <a:pt x="4" y="6"/>
                      <a:pt x="9" y="3"/>
                      <a:pt x="13" y="0"/>
                    </a:cubicBezTo>
                    <a:cubicBezTo>
                      <a:pt x="12" y="0"/>
                      <a:pt x="12" y="0"/>
                      <a:pt x="12" y="0"/>
                    </a:cubicBezTo>
                  </a:path>
                </a:pathLst>
              </a:custGeom>
              <a:solidFill>
                <a:srgbClr val="A4A6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3" name="Freeform 213">
                <a:extLst>
                  <a:ext uri="{FF2B5EF4-FFF2-40B4-BE49-F238E27FC236}">
                    <a16:creationId xmlns:a16="http://schemas.microsoft.com/office/drawing/2014/main" id="{AF12D9AC-4EB0-9D4B-AB41-37D509C16A09}"/>
                  </a:ext>
                </a:extLst>
              </p:cNvPr>
              <p:cNvSpPr>
                <a:spLocks/>
              </p:cNvSpPr>
              <p:nvPr/>
            </p:nvSpPr>
            <p:spPr bwMode="auto">
              <a:xfrm>
                <a:off x="3842" y="950"/>
                <a:ext cx="827" cy="362"/>
              </a:xfrm>
              <a:custGeom>
                <a:avLst/>
                <a:gdLst>
                  <a:gd name="T0" fmla="*/ 0 w 349"/>
                  <a:gd name="T1" fmla="*/ 0 h 153"/>
                  <a:gd name="T2" fmla="*/ 0 w 349"/>
                  <a:gd name="T3" fmla="*/ 46 h 153"/>
                  <a:gd name="T4" fmla="*/ 255 w 349"/>
                  <a:gd name="T5" fmla="*/ 123 h 153"/>
                  <a:gd name="T6" fmla="*/ 246 w 349"/>
                  <a:gd name="T7" fmla="*/ 132 h 153"/>
                  <a:gd name="T8" fmla="*/ 253 w 349"/>
                  <a:gd name="T9" fmla="*/ 153 h 153"/>
                  <a:gd name="T10" fmla="*/ 256 w 349"/>
                  <a:gd name="T11" fmla="*/ 153 h 153"/>
                  <a:gd name="T12" fmla="*/ 329 w 349"/>
                  <a:gd name="T13" fmla="*/ 149 h 153"/>
                  <a:gd name="T14" fmla="*/ 337 w 349"/>
                  <a:gd name="T15" fmla="*/ 147 h 153"/>
                  <a:gd name="T16" fmla="*/ 349 w 349"/>
                  <a:gd name="T17" fmla="*/ 140 h 153"/>
                  <a:gd name="T18" fmla="*/ 0 w 349"/>
                  <a:gd name="T1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9" h="153">
                    <a:moveTo>
                      <a:pt x="0" y="0"/>
                    </a:moveTo>
                    <a:cubicBezTo>
                      <a:pt x="0" y="46"/>
                      <a:pt x="0" y="46"/>
                      <a:pt x="0" y="46"/>
                    </a:cubicBezTo>
                    <a:cubicBezTo>
                      <a:pt x="94" y="46"/>
                      <a:pt x="182" y="74"/>
                      <a:pt x="255" y="123"/>
                    </a:cubicBezTo>
                    <a:cubicBezTo>
                      <a:pt x="246" y="132"/>
                      <a:pt x="246" y="132"/>
                      <a:pt x="246" y="132"/>
                    </a:cubicBezTo>
                    <a:cubicBezTo>
                      <a:pt x="234" y="144"/>
                      <a:pt x="237" y="153"/>
                      <a:pt x="253" y="153"/>
                    </a:cubicBezTo>
                    <a:cubicBezTo>
                      <a:pt x="254" y="153"/>
                      <a:pt x="255" y="153"/>
                      <a:pt x="256" y="153"/>
                    </a:cubicBezTo>
                    <a:cubicBezTo>
                      <a:pt x="329" y="149"/>
                      <a:pt x="329" y="149"/>
                      <a:pt x="329" y="149"/>
                    </a:cubicBezTo>
                    <a:cubicBezTo>
                      <a:pt x="332" y="148"/>
                      <a:pt x="334" y="148"/>
                      <a:pt x="337" y="147"/>
                    </a:cubicBezTo>
                    <a:cubicBezTo>
                      <a:pt x="341" y="146"/>
                      <a:pt x="346" y="143"/>
                      <a:pt x="349" y="140"/>
                    </a:cubicBezTo>
                    <a:cubicBezTo>
                      <a:pt x="258" y="54"/>
                      <a:pt x="135" y="1"/>
                      <a:pt x="0"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4" name="Freeform 214">
                <a:extLst>
                  <a:ext uri="{FF2B5EF4-FFF2-40B4-BE49-F238E27FC236}">
                    <a16:creationId xmlns:a16="http://schemas.microsoft.com/office/drawing/2014/main" id="{ED6D1B30-B6E6-FD4E-9382-FF6B46691DF9}"/>
                  </a:ext>
                </a:extLst>
              </p:cNvPr>
              <p:cNvSpPr>
                <a:spLocks/>
              </p:cNvSpPr>
              <p:nvPr/>
            </p:nvSpPr>
            <p:spPr bwMode="auto">
              <a:xfrm>
                <a:off x="3710" y="588"/>
                <a:ext cx="229" cy="682"/>
              </a:xfrm>
              <a:custGeom>
                <a:avLst/>
                <a:gdLst>
                  <a:gd name="T0" fmla="*/ 63 w 97"/>
                  <a:gd name="T1" fmla="*/ 144 h 288"/>
                  <a:gd name="T2" fmla="*/ 97 w 97"/>
                  <a:gd name="T3" fmla="*/ 0 h 288"/>
                  <a:gd name="T4" fmla="*/ 34 w 97"/>
                  <a:gd name="T5" fmla="*/ 0 h 288"/>
                  <a:gd name="T6" fmla="*/ 0 w 97"/>
                  <a:gd name="T7" fmla="*/ 144 h 288"/>
                  <a:gd name="T8" fmla="*/ 34 w 97"/>
                  <a:gd name="T9" fmla="*/ 288 h 288"/>
                  <a:gd name="T10" fmla="*/ 97 w 97"/>
                  <a:gd name="T11" fmla="*/ 288 h 288"/>
                  <a:gd name="T12" fmla="*/ 63 w 97"/>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97" h="288">
                    <a:moveTo>
                      <a:pt x="63" y="144"/>
                    </a:moveTo>
                    <a:cubicBezTo>
                      <a:pt x="63" y="64"/>
                      <a:pt x="78" y="0"/>
                      <a:pt x="97" y="0"/>
                    </a:cubicBezTo>
                    <a:cubicBezTo>
                      <a:pt x="34" y="0"/>
                      <a:pt x="34" y="0"/>
                      <a:pt x="34" y="0"/>
                    </a:cubicBezTo>
                    <a:cubicBezTo>
                      <a:pt x="15" y="0"/>
                      <a:pt x="0" y="64"/>
                      <a:pt x="0" y="144"/>
                    </a:cubicBezTo>
                    <a:cubicBezTo>
                      <a:pt x="0" y="224"/>
                      <a:pt x="15" y="288"/>
                      <a:pt x="34" y="288"/>
                    </a:cubicBezTo>
                    <a:cubicBezTo>
                      <a:pt x="97" y="288"/>
                      <a:pt x="97" y="288"/>
                      <a:pt x="97" y="288"/>
                    </a:cubicBezTo>
                    <a:cubicBezTo>
                      <a:pt x="78" y="288"/>
                      <a:pt x="63" y="224"/>
                      <a:pt x="63" y="144"/>
                    </a:cubicBezTo>
                    <a:close/>
                  </a:path>
                </a:pathLst>
              </a:custGeom>
              <a:solidFill>
                <a:srgbClr val="7FB3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5" name="Freeform 215">
                <a:extLst>
                  <a:ext uri="{FF2B5EF4-FFF2-40B4-BE49-F238E27FC236}">
                    <a16:creationId xmlns:a16="http://schemas.microsoft.com/office/drawing/2014/main" id="{F238DB93-F808-3A4A-8BC5-61FC2E6A8198}"/>
                  </a:ext>
                </a:extLst>
              </p:cNvPr>
              <p:cNvSpPr>
                <a:spLocks/>
              </p:cNvSpPr>
              <p:nvPr/>
            </p:nvSpPr>
            <p:spPr bwMode="auto">
              <a:xfrm>
                <a:off x="3857" y="588"/>
                <a:ext cx="82" cy="682"/>
              </a:xfrm>
              <a:custGeom>
                <a:avLst/>
                <a:gdLst>
                  <a:gd name="T0" fmla="*/ 35 w 35"/>
                  <a:gd name="T1" fmla="*/ 269 h 288"/>
                  <a:gd name="T2" fmla="*/ 34 w 35"/>
                  <a:gd name="T3" fmla="*/ 269 h 288"/>
                  <a:gd name="T4" fmla="*/ 10 w 35"/>
                  <a:gd name="T5" fmla="*/ 144 h 288"/>
                  <a:gd name="T6" fmla="*/ 34 w 35"/>
                  <a:gd name="T7" fmla="*/ 19 h 288"/>
                  <a:gd name="T8" fmla="*/ 35 w 35"/>
                  <a:gd name="T9" fmla="*/ 19 h 288"/>
                  <a:gd name="T10" fmla="*/ 35 w 35"/>
                  <a:gd name="T11" fmla="*/ 0 h 288"/>
                  <a:gd name="T12" fmla="*/ 34 w 35"/>
                  <a:gd name="T13" fmla="*/ 0 h 288"/>
                  <a:gd name="T14" fmla="*/ 0 w 35"/>
                  <a:gd name="T15" fmla="*/ 144 h 288"/>
                  <a:gd name="T16" fmla="*/ 34 w 35"/>
                  <a:gd name="T17" fmla="*/ 288 h 288"/>
                  <a:gd name="T18" fmla="*/ 35 w 35"/>
                  <a:gd name="T19" fmla="*/ 288 h 288"/>
                  <a:gd name="T20" fmla="*/ 35 w 35"/>
                  <a:gd name="T21" fmla="*/ 26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8">
                    <a:moveTo>
                      <a:pt x="35" y="269"/>
                    </a:moveTo>
                    <a:cubicBezTo>
                      <a:pt x="34" y="269"/>
                      <a:pt x="34" y="269"/>
                      <a:pt x="34" y="269"/>
                    </a:cubicBezTo>
                    <a:cubicBezTo>
                      <a:pt x="21" y="269"/>
                      <a:pt x="10" y="213"/>
                      <a:pt x="10" y="144"/>
                    </a:cubicBezTo>
                    <a:cubicBezTo>
                      <a:pt x="10" y="75"/>
                      <a:pt x="21" y="19"/>
                      <a:pt x="34" y="19"/>
                    </a:cubicBezTo>
                    <a:cubicBezTo>
                      <a:pt x="35" y="19"/>
                      <a:pt x="35" y="19"/>
                      <a:pt x="35" y="19"/>
                    </a:cubicBezTo>
                    <a:cubicBezTo>
                      <a:pt x="35" y="0"/>
                      <a:pt x="35" y="0"/>
                      <a:pt x="35" y="0"/>
                    </a:cubicBezTo>
                    <a:cubicBezTo>
                      <a:pt x="34" y="0"/>
                      <a:pt x="34" y="0"/>
                      <a:pt x="34" y="0"/>
                    </a:cubicBezTo>
                    <a:cubicBezTo>
                      <a:pt x="16" y="0"/>
                      <a:pt x="0" y="64"/>
                      <a:pt x="0" y="144"/>
                    </a:cubicBezTo>
                    <a:cubicBezTo>
                      <a:pt x="0" y="224"/>
                      <a:pt x="16" y="288"/>
                      <a:pt x="34" y="288"/>
                    </a:cubicBezTo>
                    <a:cubicBezTo>
                      <a:pt x="35" y="288"/>
                      <a:pt x="35" y="288"/>
                      <a:pt x="35" y="288"/>
                    </a:cubicBezTo>
                    <a:lnTo>
                      <a:pt x="35" y="269"/>
                    </a:lnTo>
                    <a:close/>
                  </a:path>
                </a:pathLst>
              </a:custGeom>
              <a:solidFill>
                <a:srgbClr val="7FB34C">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6" name="Freeform 216">
                <a:extLst>
                  <a:ext uri="{FF2B5EF4-FFF2-40B4-BE49-F238E27FC236}">
                    <a16:creationId xmlns:a16="http://schemas.microsoft.com/office/drawing/2014/main" id="{364C612F-7195-3742-B65A-C54BE4D299D9}"/>
                  </a:ext>
                </a:extLst>
              </p:cNvPr>
              <p:cNvSpPr>
                <a:spLocks/>
              </p:cNvSpPr>
              <p:nvPr/>
            </p:nvSpPr>
            <p:spPr bwMode="auto">
              <a:xfrm>
                <a:off x="2663" y="976"/>
                <a:ext cx="620" cy="620"/>
              </a:xfrm>
              <a:custGeom>
                <a:avLst/>
                <a:gdLst>
                  <a:gd name="T0" fmla="*/ 136 w 262"/>
                  <a:gd name="T1" fmla="*/ 126 h 262"/>
                  <a:gd name="T2" fmla="*/ 58 w 262"/>
                  <a:gd name="T3" fmla="*/ 0 h 262"/>
                  <a:gd name="T4" fmla="*/ 14 w 262"/>
                  <a:gd name="T5" fmla="*/ 45 h 262"/>
                  <a:gd name="T6" fmla="*/ 92 w 262"/>
                  <a:gd name="T7" fmla="*/ 171 h 262"/>
                  <a:gd name="T8" fmla="*/ 217 w 262"/>
                  <a:gd name="T9" fmla="*/ 249 h 262"/>
                  <a:gd name="T10" fmla="*/ 262 w 262"/>
                  <a:gd name="T11" fmla="*/ 205 h 262"/>
                  <a:gd name="T12" fmla="*/ 136 w 262"/>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36" y="126"/>
                    </a:moveTo>
                    <a:cubicBezTo>
                      <a:pt x="80" y="70"/>
                      <a:pt x="45" y="14"/>
                      <a:pt x="58" y="0"/>
                    </a:cubicBezTo>
                    <a:cubicBezTo>
                      <a:pt x="14" y="45"/>
                      <a:pt x="14" y="45"/>
                      <a:pt x="14" y="45"/>
                    </a:cubicBezTo>
                    <a:cubicBezTo>
                      <a:pt x="0" y="58"/>
                      <a:pt x="35" y="114"/>
                      <a:pt x="92" y="171"/>
                    </a:cubicBezTo>
                    <a:cubicBezTo>
                      <a:pt x="148" y="227"/>
                      <a:pt x="204" y="262"/>
                      <a:pt x="217" y="249"/>
                    </a:cubicBezTo>
                    <a:cubicBezTo>
                      <a:pt x="262" y="205"/>
                      <a:pt x="262" y="205"/>
                      <a:pt x="262" y="205"/>
                    </a:cubicBezTo>
                    <a:cubicBezTo>
                      <a:pt x="249" y="218"/>
                      <a:pt x="192" y="183"/>
                      <a:pt x="136" y="126"/>
                    </a:cubicBezTo>
                    <a:close/>
                  </a:path>
                </a:pathLst>
              </a:custGeom>
              <a:solidFill>
                <a:srgbClr val="16A0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7" name="Freeform 217">
                <a:extLst>
                  <a:ext uri="{FF2B5EF4-FFF2-40B4-BE49-F238E27FC236}">
                    <a16:creationId xmlns:a16="http://schemas.microsoft.com/office/drawing/2014/main" id="{78D5490A-374F-4041-AC55-F9A902051C1A}"/>
                  </a:ext>
                </a:extLst>
              </p:cNvPr>
              <p:cNvSpPr>
                <a:spLocks/>
              </p:cNvSpPr>
              <p:nvPr/>
            </p:nvSpPr>
            <p:spPr bwMode="auto">
              <a:xfrm>
                <a:off x="2767" y="976"/>
                <a:ext cx="516" cy="516"/>
              </a:xfrm>
              <a:custGeom>
                <a:avLst/>
                <a:gdLst>
                  <a:gd name="T0" fmla="*/ 204 w 218"/>
                  <a:gd name="T1" fmla="*/ 191 h 218"/>
                  <a:gd name="T2" fmla="*/ 204 w 218"/>
                  <a:gd name="T3" fmla="*/ 191 h 218"/>
                  <a:gd name="T4" fmla="*/ 98 w 218"/>
                  <a:gd name="T5" fmla="*/ 120 h 218"/>
                  <a:gd name="T6" fmla="*/ 27 w 218"/>
                  <a:gd name="T7" fmla="*/ 15 h 218"/>
                  <a:gd name="T8" fmla="*/ 28 w 218"/>
                  <a:gd name="T9" fmla="*/ 14 h 218"/>
                  <a:gd name="T10" fmla="*/ 14 w 218"/>
                  <a:gd name="T11" fmla="*/ 0 h 218"/>
                  <a:gd name="T12" fmla="*/ 13 w 218"/>
                  <a:gd name="T13" fmla="*/ 1 h 218"/>
                  <a:gd name="T14" fmla="*/ 92 w 218"/>
                  <a:gd name="T15" fmla="*/ 127 h 218"/>
                  <a:gd name="T16" fmla="*/ 217 w 218"/>
                  <a:gd name="T17" fmla="*/ 205 h 218"/>
                  <a:gd name="T18" fmla="*/ 218 w 218"/>
                  <a:gd name="T19" fmla="*/ 205 h 218"/>
                  <a:gd name="T20" fmla="*/ 204 w 218"/>
                  <a:gd name="T21"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204" y="191"/>
                    </a:moveTo>
                    <a:cubicBezTo>
                      <a:pt x="204" y="191"/>
                      <a:pt x="204" y="191"/>
                      <a:pt x="204" y="191"/>
                    </a:cubicBezTo>
                    <a:cubicBezTo>
                      <a:pt x="194" y="201"/>
                      <a:pt x="147" y="169"/>
                      <a:pt x="98" y="120"/>
                    </a:cubicBezTo>
                    <a:cubicBezTo>
                      <a:pt x="49" y="72"/>
                      <a:pt x="18" y="24"/>
                      <a:pt x="27" y="15"/>
                    </a:cubicBezTo>
                    <a:cubicBezTo>
                      <a:pt x="28" y="14"/>
                      <a:pt x="28" y="14"/>
                      <a:pt x="28" y="14"/>
                    </a:cubicBezTo>
                    <a:cubicBezTo>
                      <a:pt x="14" y="0"/>
                      <a:pt x="14" y="0"/>
                      <a:pt x="14" y="0"/>
                    </a:cubicBezTo>
                    <a:cubicBezTo>
                      <a:pt x="13" y="1"/>
                      <a:pt x="13" y="1"/>
                      <a:pt x="13" y="1"/>
                    </a:cubicBezTo>
                    <a:cubicBezTo>
                      <a:pt x="0" y="14"/>
                      <a:pt x="35" y="70"/>
                      <a:pt x="92" y="127"/>
                    </a:cubicBezTo>
                    <a:cubicBezTo>
                      <a:pt x="148" y="183"/>
                      <a:pt x="204" y="218"/>
                      <a:pt x="217" y="205"/>
                    </a:cubicBezTo>
                    <a:cubicBezTo>
                      <a:pt x="218" y="205"/>
                      <a:pt x="218" y="205"/>
                      <a:pt x="218" y="205"/>
                    </a:cubicBezTo>
                    <a:lnTo>
                      <a:pt x="204" y="191"/>
                    </a:lnTo>
                    <a:close/>
                  </a:path>
                </a:pathLst>
              </a:custGeom>
              <a:solidFill>
                <a:srgbClr val="16A085">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8" name="Freeform 218">
                <a:extLst>
                  <a:ext uri="{FF2B5EF4-FFF2-40B4-BE49-F238E27FC236}">
                    <a16:creationId xmlns:a16="http://schemas.microsoft.com/office/drawing/2014/main" id="{D5C2BBE1-426A-414E-A079-EE56CB451A04}"/>
                  </a:ext>
                </a:extLst>
              </p:cNvPr>
              <p:cNvSpPr>
                <a:spLocks/>
              </p:cNvSpPr>
              <p:nvPr/>
            </p:nvSpPr>
            <p:spPr bwMode="auto">
              <a:xfrm>
                <a:off x="2270" y="2061"/>
                <a:ext cx="684" cy="227"/>
              </a:xfrm>
              <a:custGeom>
                <a:avLst/>
                <a:gdLst>
                  <a:gd name="T0" fmla="*/ 145 w 289"/>
                  <a:gd name="T1" fmla="*/ 33 h 96"/>
                  <a:gd name="T2" fmla="*/ 0 w 289"/>
                  <a:gd name="T3" fmla="*/ 0 h 96"/>
                  <a:gd name="T4" fmla="*/ 0 w 289"/>
                  <a:gd name="T5" fmla="*/ 62 h 96"/>
                  <a:gd name="T6" fmla="*/ 145 w 289"/>
                  <a:gd name="T7" fmla="*/ 96 h 96"/>
                  <a:gd name="T8" fmla="*/ 289 w 289"/>
                  <a:gd name="T9" fmla="*/ 62 h 96"/>
                  <a:gd name="T10" fmla="*/ 289 w 289"/>
                  <a:gd name="T11" fmla="*/ 0 h 96"/>
                  <a:gd name="T12" fmla="*/ 145 w 289"/>
                  <a:gd name="T13" fmla="*/ 33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5" y="33"/>
                    </a:moveTo>
                    <a:cubicBezTo>
                      <a:pt x="65" y="33"/>
                      <a:pt x="0" y="18"/>
                      <a:pt x="0" y="0"/>
                    </a:cubicBezTo>
                    <a:cubicBezTo>
                      <a:pt x="0" y="62"/>
                      <a:pt x="0" y="62"/>
                      <a:pt x="0" y="62"/>
                    </a:cubicBezTo>
                    <a:cubicBezTo>
                      <a:pt x="0" y="81"/>
                      <a:pt x="65" y="96"/>
                      <a:pt x="145" y="96"/>
                    </a:cubicBezTo>
                    <a:cubicBezTo>
                      <a:pt x="224" y="96"/>
                      <a:pt x="289" y="81"/>
                      <a:pt x="289" y="62"/>
                    </a:cubicBezTo>
                    <a:cubicBezTo>
                      <a:pt x="289" y="0"/>
                      <a:pt x="289" y="0"/>
                      <a:pt x="289" y="0"/>
                    </a:cubicBezTo>
                    <a:cubicBezTo>
                      <a:pt x="289" y="18"/>
                      <a:pt x="224" y="33"/>
                      <a:pt x="145" y="33"/>
                    </a:cubicBezTo>
                    <a:close/>
                  </a:path>
                </a:pathLst>
              </a:custGeom>
              <a:solidFill>
                <a:srgbClr val="111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9" name="Freeform 219">
                <a:extLst>
                  <a:ext uri="{FF2B5EF4-FFF2-40B4-BE49-F238E27FC236}">
                    <a16:creationId xmlns:a16="http://schemas.microsoft.com/office/drawing/2014/main" id="{B60E4C9E-D6CF-8240-AF0C-71B6C1D9FF05}"/>
                  </a:ext>
                </a:extLst>
              </p:cNvPr>
              <p:cNvSpPr>
                <a:spLocks/>
              </p:cNvSpPr>
              <p:nvPr/>
            </p:nvSpPr>
            <p:spPr bwMode="auto">
              <a:xfrm>
                <a:off x="2270" y="2061"/>
                <a:ext cx="684" cy="80"/>
              </a:xfrm>
              <a:custGeom>
                <a:avLst/>
                <a:gdLst>
                  <a:gd name="T0" fmla="*/ 269 w 289"/>
                  <a:gd name="T1" fmla="*/ 0 h 34"/>
                  <a:gd name="T2" fmla="*/ 269 w 289"/>
                  <a:gd name="T3" fmla="*/ 0 h 34"/>
                  <a:gd name="T4" fmla="*/ 145 w 289"/>
                  <a:gd name="T5" fmla="*/ 25 h 34"/>
                  <a:gd name="T6" fmla="*/ 20 w 289"/>
                  <a:gd name="T7" fmla="*/ 0 h 34"/>
                  <a:gd name="T8" fmla="*/ 20 w 289"/>
                  <a:gd name="T9" fmla="*/ 0 h 34"/>
                  <a:gd name="T10" fmla="*/ 0 w 289"/>
                  <a:gd name="T11" fmla="*/ 0 h 34"/>
                  <a:gd name="T12" fmla="*/ 0 w 289"/>
                  <a:gd name="T13" fmla="*/ 0 h 34"/>
                  <a:gd name="T14" fmla="*/ 145 w 289"/>
                  <a:gd name="T15" fmla="*/ 34 h 34"/>
                  <a:gd name="T16" fmla="*/ 289 w 289"/>
                  <a:gd name="T17" fmla="*/ 0 h 34"/>
                  <a:gd name="T18" fmla="*/ 289 w 289"/>
                  <a:gd name="T19" fmla="*/ 0 h 34"/>
                  <a:gd name="T20" fmla="*/ 269 w 289"/>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69" y="0"/>
                    </a:moveTo>
                    <a:cubicBezTo>
                      <a:pt x="269" y="0"/>
                      <a:pt x="269" y="0"/>
                      <a:pt x="269" y="0"/>
                    </a:cubicBezTo>
                    <a:cubicBezTo>
                      <a:pt x="269" y="14"/>
                      <a:pt x="213" y="25"/>
                      <a:pt x="145" y="25"/>
                    </a:cubicBezTo>
                    <a:cubicBezTo>
                      <a:pt x="76" y="25"/>
                      <a:pt x="20" y="14"/>
                      <a:pt x="20" y="0"/>
                    </a:cubicBezTo>
                    <a:cubicBezTo>
                      <a:pt x="20" y="0"/>
                      <a:pt x="20" y="0"/>
                      <a:pt x="20" y="0"/>
                    </a:cubicBezTo>
                    <a:cubicBezTo>
                      <a:pt x="0" y="0"/>
                      <a:pt x="0" y="0"/>
                      <a:pt x="0" y="0"/>
                    </a:cubicBezTo>
                    <a:cubicBezTo>
                      <a:pt x="0" y="0"/>
                      <a:pt x="0" y="0"/>
                      <a:pt x="0" y="0"/>
                    </a:cubicBezTo>
                    <a:cubicBezTo>
                      <a:pt x="0" y="19"/>
                      <a:pt x="65" y="34"/>
                      <a:pt x="145" y="34"/>
                    </a:cubicBezTo>
                    <a:cubicBezTo>
                      <a:pt x="224" y="34"/>
                      <a:pt x="289" y="19"/>
                      <a:pt x="289" y="0"/>
                    </a:cubicBezTo>
                    <a:cubicBezTo>
                      <a:pt x="289" y="0"/>
                      <a:pt x="289" y="0"/>
                      <a:pt x="289" y="0"/>
                    </a:cubicBezTo>
                    <a:lnTo>
                      <a:pt x="269" y="0"/>
                    </a:lnTo>
                    <a:close/>
                  </a:path>
                </a:pathLst>
              </a:custGeom>
              <a:solidFill>
                <a:srgbClr val="111111">
                  <a:lumMod val="75000"/>
                  <a:lumOff val="2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0" name="Freeform 220">
                <a:extLst>
                  <a:ext uri="{FF2B5EF4-FFF2-40B4-BE49-F238E27FC236}">
                    <a16:creationId xmlns:a16="http://schemas.microsoft.com/office/drawing/2014/main" id="{B0506D88-0E23-C34A-BF43-7D190F459F54}"/>
                  </a:ext>
                </a:extLst>
              </p:cNvPr>
              <p:cNvSpPr>
                <a:spLocks/>
              </p:cNvSpPr>
              <p:nvPr/>
            </p:nvSpPr>
            <p:spPr bwMode="auto">
              <a:xfrm>
                <a:off x="2661" y="2717"/>
                <a:ext cx="514" cy="516"/>
              </a:xfrm>
              <a:custGeom>
                <a:avLst/>
                <a:gdLst>
                  <a:gd name="T0" fmla="*/ 190 w 217"/>
                  <a:gd name="T1" fmla="*/ 14 h 218"/>
                  <a:gd name="T2" fmla="*/ 190 w 217"/>
                  <a:gd name="T3" fmla="*/ 14 h 218"/>
                  <a:gd name="T4" fmla="*/ 120 w 217"/>
                  <a:gd name="T5" fmla="*/ 120 h 218"/>
                  <a:gd name="T6" fmla="*/ 14 w 217"/>
                  <a:gd name="T7" fmla="*/ 191 h 218"/>
                  <a:gd name="T8" fmla="*/ 14 w 217"/>
                  <a:gd name="T9" fmla="*/ 190 h 218"/>
                  <a:gd name="T10" fmla="*/ 0 w 217"/>
                  <a:gd name="T11" fmla="*/ 204 h 218"/>
                  <a:gd name="T12" fmla="*/ 0 w 217"/>
                  <a:gd name="T13" fmla="*/ 204 h 218"/>
                  <a:gd name="T14" fmla="*/ 126 w 217"/>
                  <a:gd name="T15" fmla="*/ 126 h 218"/>
                  <a:gd name="T16" fmla="*/ 204 w 217"/>
                  <a:gd name="T17" fmla="*/ 0 h 218"/>
                  <a:gd name="T18" fmla="*/ 204 w 217"/>
                  <a:gd name="T19" fmla="*/ 0 h 218"/>
                  <a:gd name="T20" fmla="*/ 190 w 217"/>
                  <a:gd name="T21" fmla="*/ 1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190" y="14"/>
                    </a:moveTo>
                    <a:cubicBezTo>
                      <a:pt x="190" y="14"/>
                      <a:pt x="190" y="14"/>
                      <a:pt x="190" y="14"/>
                    </a:cubicBezTo>
                    <a:cubicBezTo>
                      <a:pt x="200" y="24"/>
                      <a:pt x="168" y="71"/>
                      <a:pt x="120" y="120"/>
                    </a:cubicBezTo>
                    <a:cubicBezTo>
                      <a:pt x="71" y="168"/>
                      <a:pt x="24" y="200"/>
                      <a:pt x="14" y="191"/>
                    </a:cubicBezTo>
                    <a:cubicBezTo>
                      <a:pt x="14" y="190"/>
                      <a:pt x="14" y="190"/>
                      <a:pt x="14" y="190"/>
                    </a:cubicBezTo>
                    <a:cubicBezTo>
                      <a:pt x="0" y="204"/>
                      <a:pt x="0" y="204"/>
                      <a:pt x="0" y="204"/>
                    </a:cubicBezTo>
                    <a:cubicBezTo>
                      <a:pt x="0" y="204"/>
                      <a:pt x="0" y="204"/>
                      <a:pt x="0" y="204"/>
                    </a:cubicBezTo>
                    <a:cubicBezTo>
                      <a:pt x="13" y="218"/>
                      <a:pt x="70" y="183"/>
                      <a:pt x="126" y="126"/>
                    </a:cubicBezTo>
                    <a:cubicBezTo>
                      <a:pt x="182" y="70"/>
                      <a:pt x="217" y="13"/>
                      <a:pt x="204" y="0"/>
                    </a:cubicBezTo>
                    <a:cubicBezTo>
                      <a:pt x="204" y="0"/>
                      <a:pt x="204" y="0"/>
                      <a:pt x="204" y="0"/>
                    </a:cubicBezTo>
                    <a:lnTo>
                      <a:pt x="190" y="14"/>
                    </a:lnTo>
                    <a:close/>
                  </a:path>
                </a:pathLst>
              </a:custGeom>
              <a:solidFill>
                <a:srgbClr val="A1A1A1">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1" name="Freeform 221">
                <a:extLst>
                  <a:ext uri="{FF2B5EF4-FFF2-40B4-BE49-F238E27FC236}">
                    <a16:creationId xmlns:a16="http://schemas.microsoft.com/office/drawing/2014/main" id="{3205AC6A-8DDB-2748-B5B6-39DE7E645B2F}"/>
                  </a:ext>
                </a:extLst>
              </p:cNvPr>
              <p:cNvSpPr>
                <a:spLocks/>
              </p:cNvSpPr>
              <p:nvPr/>
            </p:nvSpPr>
            <p:spPr bwMode="auto">
              <a:xfrm>
                <a:off x="3741" y="3046"/>
                <a:ext cx="229" cy="684"/>
              </a:xfrm>
              <a:custGeom>
                <a:avLst/>
                <a:gdLst>
                  <a:gd name="T0" fmla="*/ 34 w 97"/>
                  <a:gd name="T1" fmla="*/ 144 h 289"/>
                  <a:gd name="T2" fmla="*/ 0 w 97"/>
                  <a:gd name="T3" fmla="*/ 289 h 289"/>
                  <a:gd name="T4" fmla="*/ 63 w 97"/>
                  <a:gd name="T5" fmla="*/ 289 h 289"/>
                  <a:gd name="T6" fmla="*/ 97 w 97"/>
                  <a:gd name="T7" fmla="*/ 144 h 289"/>
                  <a:gd name="T8" fmla="*/ 63 w 97"/>
                  <a:gd name="T9" fmla="*/ 0 h 289"/>
                  <a:gd name="T10" fmla="*/ 0 w 97"/>
                  <a:gd name="T11" fmla="*/ 0 h 289"/>
                  <a:gd name="T12" fmla="*/ 34 w 97"/>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97" h="289">
                    <a:moveTo>
                      <a:pt x="34" y="144"/>
                    </a:moveTo>
                    <a:cubicBezTo>
                      <a:pt x="34" y="224"/>
                      <a:pt x="19" y="289"/>
                      <a:pt x="0" y="289"/>
                    </a:cubicBezTo>
                    <a:cubicBezTo>
                      <a:pt x="63" y="289"/>
                      <a:pt x="63" y="289"/>
                      <a:pt x="63" y="289"/>
                    </a:cubicBezTo>
                    <a:cubicBezTo>
                      <a:pt x="82" y="289"/>
                      <a:pt x="97" y="224"/>
                      <a:pt x="97" y="144"/>
                    </a:cubicBezTo>
                    <a:cubicBezTo>
                      <a:pt x="97" y="65"/>
                      <a:pt x="82" y="0"/>
                      <a:pt x="63" y="0"/>
                    </a:cubicBezTo>
                    <a:cubicBezTo>
                      <a:pt x="0" y="0"/>
                      <a:pt x="0" y="0"/>
                      <a:pt x="0" y="0"/>
                    </a:cubicBezTo>
                    <a:cubicBezTo>
                      <a:pt x="19" y="0"/>
                      <a:pt x="34" y="65"/>
                      <a:pt x="34" y="144"/>
                    </a:cubicBezTo>
                    <a:close/>
                  </a:path>
                </a:pathLst>
              </a:custGeom>
              <a:solidFill>
                <a:srgbClr val="EB22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2" name="Freeform 222">
                <a:extLst>
                  <a:ext uri="{FF2B5EF4-FFF2-40B4-BE49-F238E27FC236}">
                    <a16:creationId xmlns:a16="http://schemas.microsoft.com/office/drawing/2014/main" id="{0B457C31-525A-4E45-9A59-B12341A668CA}"/>
                  </a:ext>
                </a:extLst>
              </p:cNvPr>
              <p:cNvSpPr>
                <a:spLocks/>
              </p:cNvSpPr>
              <p:nvPr/>
            </p:nvSpPr>
            <p:spPr bwMode="auto">
              <a:xfrm>
                <a:off x="4396" y="2719"/>
                <a:ext cx="621" cy="620"/>
              </a:xfrm>
              <a:custGeom>
                <a:avLst/>
                <a:gdLst>
                  <a:gd name="T0" fmla="*/ 126 w 262"/>
                  <a:gd name="T1" fmla="*/ 136 h 262"/>
                  <a:gd name="T2" fmla="*/ 204 w 262"/>
                  <a:gd name="T3" fmla="*/ 262 h 262"/>
                  <a:gd name="T4" fmla="*/ 248 w 262"/>
                  <a:gd name="T5" fmla="*/ 218 h 262"/>
                  <a:gd name="T6" fmla="*/ 170 w 262"/>
                  <a:gd name="T7" fmla="*/ 92 h 262"/>
                  <a:gd name="T8" fmla="*/ 45 w 262"/>
                  <a:gd name="T9" fmla="*/ 13 h 262"/>
                  <a:gd name="T10" fmla="*/ 0 w 262"/>
                  <a:gd name="T11" fmla="*/ 58 h 262"/>
                  <a:gd name="T12" fmla="*/ 126 w 262"/>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26" y="136"/>
                    </a:moveTo>
                    <a:cubicBezTo>
                      <a:pt x="182" y="192"/>
                      <a:pt x="217" y="249"/>
                      <a:pt x="204" y="262"/>
                    </a:cubicBezTo>
                    <a:cubicBezTo>
                      <a:pt x="248" y="218"/>
                      <a:pt x="248" y="218"/>
                      <a:pt x="248" y="218"/>
                    </a:cubicBezTo>
                    <a:cubicBezTo>
                      <a:pt x="262" y="205"/>
                      <a:pt x="227" y="148"/>
                      <a:pt x="170" y="92"/>
                    </a:cubicBezTo>
                    <a:cubicBezTo>
                      <a:pt x="114" y="35"/>
                      <a:pt x="58" y="0"/>
                      <a:pt x="45" y="13"/>
                    </a:cubicBezTo>
                    <a:cubicBezTo>
                      <a:pt x="0" y="58"/>
                      <a:pt x="0" y="58"/>
                      <a:pt x="0" y="58"/>
                    </a:cubicBezTo>
                    <a:cubicBezTo>
                      <a:pt x="13" y="45"/>
                      <a:pt x="70" y="80"/>
                      <a:pt x="126" y="136"/>
                    </a:cubicBezTo>
                    <a:close/>
                  </a:path>
                </a:pathLst>
              </a:custGeom>
              <a:solidFill>
                <a:srgbClr val="F199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3" name="Freeform 223">
                <a:extLst>
                  <a:ext uri="{FF2B5EF4-FFF2-40B4-BE49-F238E27FC236}">
                    <a16:creationId xmlns:a16="http://schemas.microsoft.com/office/drawing/2014/main" id="{D4F5B7AF-EFE9-5A40-94B2-AD3E0A0A5ABF}"/>
                  </a:ext>
                </a:extLst>
              </p:cNvPr>
              <p:cNvSpPr>
                <a:spLocks/>
              </p:cNvSpPr>
              <p:nvPr/>
            </p:nvSpPr>
            <p:spPr bwMode="auto">
              <a:xfrm>
                <a:off x="4396" y="2823"/>
                <a:ext cx="517" cy="516"/>
              </a:xfrm>
              <a:custGeom>
                <a:avLst/>
                <a:gdLst>
                  <a:gd name="T0" fmla="*/ 14 w 218"/>
                  <a:gd name="T1" fmla="*/ 28 h 218"/>
                  <a:gd name="T2" fmla="*/ 14 w 218"/>
                  <a:gd name="T3" fmla="*/ 27 h 218"/>
                  <a:gd name="T4" fmla="*/ 120 w 218"/>
                  <a:gd name="T5" fmla="*/ 98 h 218"/>
                  <a:gd name="T6" fmla="*/ 191 w 218"/>
                  <a:gd name="T7" fmla="*/ 204 h 218"/>
                  <a:gd name="T8" fmla="*/ 190 w 218"/>
                  <a:gd name="T9" fmla="*/ 204 h 218"/>
                  <a:gd name="T10" fmla="*/ 204 w 218"/>
                  <a:gd name="T11" fmla="*/ 218 h 218"/>
                  <a:gd name="T12" fmla="*/ 205 w 218"/>
                  <a:gd name="T13" fmla="*/ 218 h 218"/>
                  <a:gd name="T14" fmla="*/ 126 w 218"/>
                  <a:gd name="T15" fmla="*/ 92 h 218"/>
                  <a:gd name="T16" fmla="*/ 1 w 218"/>
                  <a:gd name="T17" fmla="*/ 13 h 218"/>
                  <a:gd name="T18" fmla="*/ 0 w 218"/>
                  <a:gd name="T19" fmla="*/ 14 h 218"/>
                  <a:gd name="T20" fmla="*/ 14 w 218"/>
                  <a:gd name="T21"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14" y="28"/>
                    </a:moveTo>
                    <a:cubicBezTo>
                      <a:pt x="14" y="27"/>
                      <a:pt x="14" y="27"/>
                      <a:pt x="14" y="27"/>
                    </a:cubicBezTo>
                    <a:cubicBezTo>
                      <a:pt x="24" y="18"/>
                      <a:pt x="71" y="49"/>
                      <a:pt x="120" y="98"/>
                    </a:cubicBezTo>
                    <a:cubicBezTo>
                      <a:pt x="168" y="147"/>
                      <a:pt x="200" y="194"/>
                      <a:pt x="191" y="204"/>
                    </a:cubicBezTo>
                    <a:cubicBezTo>
                      <a:pt x="190" y="204"/>
                      <a:pt x="190" y="204"/>
                      <a:pt x="190" y="204"/>
                    </a:cubicBezTo>
                    <a:cubicBezTo>
                      <a:pt x="204" y="218"/>
                      <a:pt x="204" y="218"/>
                      <a:pt x="204" y="218"/>
                    </a:cubicBezTo>
                    <a:cubicBezTo>
                      <a:pt x="205" y="218"/>
                      <a:pt x="205" y="218"/>
                      <a:pt x="205" y="218"/>
                    </a:cubicBezTo>
                    <a:cubicBezTo>
                      <a:pt x="218" y="205"/>
                      <a:pt x="183" y="148"/>
                      <a:pt x="126" y="92"/>
                    </a:cubicBezTo>
                    <a:cubicBezTo>
                      <a:pt x="70" y="35"/>
                      <a:pt x="14" y="0"/>
                      <a:pt x="1" y="13"/>
                    </a:cubicBezTo>
                    <a:cubicBezTo>
                      <a:pt x="0" y="14"/>
                      <a:pt x="0" y="14"/>
                      <a:pt x="0" y="14"/>
                    </a:cubicBezTo>
                    <a:lnTo>
                      <a:pt x="14" y="28"/>
                    </a:lnTo>
                    <a:close/>
                  </a:path>
                </a:pathLst>
              </a:custGeom>
              <a:solidFill>
                <a:srgbClr val="F1992D">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4" name="Freeform 224">
                <a:extLst>
                  <a:ext uri="{FF2B5EF4-FFF2-40B4-BE49-F238E27FC236}">
                    <a16:creationId xmlns:a16="http://schemas.microsoft.com/office/drawing/2014/main" id="{E9A3B12C-E91E-4949-B9A6-5F4E90DDDE6F}"/>
                  </a:ext>
                </a:extLst>
              </p:cNvPr>
              <p:cNvSpPr>
                <a:spLocks/>
              </p:cNvSpPr>
              <p:nvPr/>
            </p:nvSpPr>
            <p:spPr bwMode="auto">
              <a:xfrm>
                <a:off x="4726" y="2038"/>
                <a:ext cx="684" cy="227"/>
              </a:xfrm>
              <a:custGeom>
                <a:avLst/>
                <a:gdLst>
                  <a:gd name="T0" fmla="*/ 144 w 289"/>
                  <a:gd name="T1" fmla="*/ 62 h 96"/>
                  <a:gd name="T2" fmla="*/ 289 w 289"/>
                  <a:gd name="T3" fmla="*/ 96 h 96"/>
                  <a:gd name="T4" fmla="*/ 289 w 289"/>
                  <a:gd name="T5" fmla="*/ 33 h 96"/>
                  <a:gd name="T6" fmla="*/ 144 w 289"/>
                  <a:gd name="T7" fmla="*/ 0 h 96"/>
                  <a:gd name="T8" fmla="*/ 0 w 289"/>
                  <a:gd name="T9" fmla="*/ 33 h 96"/>
                  <a:gd name="T10" fmla="*/ 0 w 289"/>
                  <a:gd name="T11" fmla="*/ 96 h 96"/>
                  <a:gd name="T12" fmla="*/ 144 w 289"/>
                  <a:gd name="T13" fmla="*/ 62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4" y="62"/>
                    </a:moveTo>
                    <a:cubicBezTo>
                      <a:pt x="224" y="62"/>
                      <a:pt x="289" y="77"/>
                      <a:pt x="289" y="96"/>
                    </a:cubicBezTo>
                    <a:cubicBezTo>
                      <a:pt x="289" y="33"/>
                      <a:pt x="289" y="33"/>
                      <a:pt x="289" y="33"/>
                    </a:cubicBezTo>
                    <a:cubicBezTo>
                      <a:pt x="289" y="15"/>
                      <a:pt x="224" y="0"/>
                      <a:pt x="144" y="0"/>
                    </a:cubicBezTo>
                    <a:cubicBezTo>
                      <a:pt x="65" y="0"/>
                      <a:pt x="0" y="15"/>
                      <a:pt x="0" y="33"/>
                    </a:cubicBezTo>
                    <a:cubicBezTo>
                      <a:pt x="0" y="96"/>
                      <a:pt x="0" y="96"/>
                      <a:pt x="0" y="96"/>
                    </a:cubicBezTo>
                    <a:cubicBezTo>
                      <a:pt x="0" y="77"/>
                      <a:pt x="65" y="62"/>
                      <a:pt x="144" y="62"/>
                    </a:cubicBezTo>
                    <a:close/>
                  </a:path>
                </a:pathLst>
              </a:custGeom>
              <a:solidFill>
                <a:srgbClr val="485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5" name="Freeform 225">
                <a:extLst>
                  <a:ext uri="{FF2B5EF4-FFF2-40B4-BE49-F238E27FC236}">
                    <a16:creationId xmlns:a16="http://schemas.microsoft.com/office/drawing/2014/main" id="{6E7983A8-F852-7C45-8F2D-5C07E382EA34}"/>
                  </a:ext>
                </a:extLst>
              </p:cNvPr>
              <p:cNvSpPr>
                <a:spLocks/>
              </p:cNvSpPr>
              <p:nvPr/>
            </p:nvSpPr>
            <p:spPr bwMode="auto">
              <a:xfrm>
                <a:off x="4726" y="2177"/>
                <a:ext cx="684" cy="80"/>
              </a:xfrm>
              <a:custGeom>
                <a:avLst/>
                <a:gdLst>
                  <a:gd name="T0" fmla="*/ 20 w 289"/>
                  <a:gd name="T1" fmla="*/ 34 h 34"/>
                  <a:gd name="T2" fmla="*/ 20 w 289"/>
                  <a:gd name="T3" fmla="*/ 33 h 34"/>
                  <a:gd name="T4" fmla="*/ 144 w 289"/>
                  <a:gd name="T5" fmla="*/ 9 h 34"/>
                  <a:gd name="T6" fmla="*/ 269 w 289"/>
                  <a:gd name="T7" fmla="*/ 33 h 34"/>
                  <a:gd name="T8" fmla="*/ 269 w 289"/>
                  <a:gd name="T9" fmla="*/ 34 h 34"/>
                  <a:gd name="T10" fmla="*/ 289 w 289"/>
                  <a:gd name="T11" fmla="*/ 34 h 34"/>
                  <a:gd name="T12" fmla="*/ 289 w 289"/>
                  <a:gd name="T13" fmla="*/ 33 h 34"/>
                  <a:gd name="T14" fmla="*/ 144 w 289"/>
                  <a:gd name="T15" fmla="*/ 0 h 34"/>
                  <a:gd name="T16" fmla="*/ 0 w 289"/>
                  <a:gd name="T17" fmla="*/ 33 h 34"/>
                  <a:gd name="T18" fmla="*/ 0 w 289"/>
                  <a:gd name="T19" fmla="*/ 34 h 34"/>
                  <a:gd name="T20" fmla="*/ 20 w 289"/>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0" y="34"/>
                    </a:moveTo>
                    <a:cubicBezTo>
                      <a:pt x="20" y="33"/>
                      <a:pt x="20" y="33"/>
                      <a:pt x="20" y="33"/>
                    </a:cubicBezTo>
                    <a:cubicBezTo>
                      <a:pt x="20" y="20"/>
                      <a:pt x="76" y="9"/>
                      <a:pt x="144" y="9"/>
                    </a:cubicBezTo>
                    <a:cubicBezTo>
                      <a:pt x="213" y="9"/>
                      <a:pt x="269" y="20"/>
                      <a:pt x="269" y="33"/>
                    </a:cubicBezTo>
                    <a:cubicBezTo>
                      <a:pt x="269" y="34"/>
                      <a:pt x="269" y="34"/>
                      <a:pt x="269" y="34"/>
                    </a:cubicBezTo>
                    <a:cubicBezTo>
                      <a:pt x="289" y="34"/>
                      <a:pt x="289" y="34"/>
                      <a:pt x="289" y="34"/>
                    </a:cubicBezTo>
                    <a:cubicBezTo>
                      <a:pt x="289" y="33"/>
                      <a:pt x="289" y="33"/>
                      <a:pt x="289" y="33"/>
                    </a:cubicBezTo>
                    <a:cubicBezTo>
                      <a:pt x="289" y="15"/>
                      <a:pt x="224" y="0"/>
                      <a:pt x="144" y="0"/>
                    </a:cubicBezTo>
                    <a:cubicBezTo>
                      <a:pt x="65" y="0"/>
                      <a:pt x="0" y="15"/>
                      <a:pt x="0" y="33"/>
                    </a:cubicBezTo>
                    <a:cubicBezTo>
                      <a:pt x="0" y="34"/>
                      <a:pt x="0" y="34"/>
                      <a:pt x="0" y="34"/>
                    </a:cubicBezTo>
                    <a:lnTo>
                      <a:pt x="20" y="34"/>
                    </a:lnTo>
                    <a:close/>
                  </a:path>
                </a:pathLst>
              </a:custGeom>
              <a:solidFill>
                <a:srgbClr val="485868">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6" name="Freeform 226">
                <a:extLst>
                  <a:ext uri="{FF2B5EF4-FFF2-40B4-BE49-F238E27FC236}">
                    <a16:creationId xmlns:a16="http://schemas.microsoft.com/office/drawing/2014/main" id="{F6B01D36-6CCB-5241-A4C7-05C47B577434}"/>
                  </a:ext>
                </a:extLst>
              </p:cNvPr>
              <p:cNvSpPr>
                <a:spLocks/>
              </p:cNvSpPr>
              <p:nvPr/>
            </p:nvSpPr>
            <p:spPr bwMode="auto">
              <a:xfrm>
                <a:off x="4401" y="981"/>
                <a:ext cx="618" cy="620"/>
              </a:xfrm>
              <a:custGeom>
                <a:avLst/>
                <a:gdLst>
                  <a:gd name="T0" fmla="*/ 135 w 261"/>
                  <a:gd name="T1" fmla="*/ 136 h 262"/>
                  <a:gd name="T2" fmla="*/ 261 w 261"/>
                  <a:gd name="T3" fmla="*/ 57 h 262"/>
                  <a:gd name="T4" fmla="*/ 217 w 261"/>
                  <a:gd name="T5" fmla="*/ 13 h 262"/>
                  <a:gd name="T6" fmla="*/ 91 w 261"/>
                  <a:gd name="T7" fmla="*/ 91 h 262"/>
                  <a:gd name="T8" fmla="*/ 13 w 261"/>
                  <a:gd name="T9" fmla="*/ 217 h 262"/>
                  <a:gd name="T10" fmla="*/ 57 w 261"/>
                  <a:gd name="T11" fmla="*/ 262 h 262"/>
                  <a:gd name="T12" fmla="*/ 135 w 261"/>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35" y="136"/>
                    </a:moveTo>
                    <a:cubicBezTo>
                      <a:pt x="192" y="79"/>
                      <a:pt x="248" y="44"/>
                      <a:pt x="261" y="57"/>
                    </a:cubicBezTo>
                    <a:cubicBezTo>
                      <a:pt x="217" y="13"/>
                      <a:pt x="217" y="13"/>
                      <a:pt x="217" y="13"/>
                    </a:cubicBezTo>
                    <a:cubicBezTo>
                      <a:pt x="204" y="0"/>
                      <a:pt x="147" y="35"/>
                      <a:pt x="91" y="91"/>
                    </a:cubicBezTo>
                    <a:cubicBezTo>
                      <a:pt x="35" y="148"/>
                      <a:pt x="0" y="204"/>
                      <a:pt x="13" y="217"/>
                    </a:cubicBezTo>
                    <a:cubicBezTo>
                      <a:pt x="57" y="262"/>
                      <a:pt x="57" y="262"/>
                      <a:pt x="57" y="262"/>
                    </a:cubicBezTo>
                    <a:cubicBezTo>
                      <a:pt x="44" y="248"/>
                      <a:pt x="79" y="192"/>
                      <a:pt x="135" y="136"/>
                    </a:cubicBezTo>
                    <a:close/>
                  </a:path>
                </a:pathLst>
              </a:custGeom>
              <a:solidFill>
                <a:srgbClr val="3891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7" name="Freeform 227">
                <a:extLst>
                  <a:ext uri="{FF2B5EF4-FFF2-40B4-BE49-F238E27FC236}">
                    <a16:creationId xmlns:a16="http://schemas.microsoft.com/office/drawing/2014/main" id="{D2119313-755A-FF4A-AA48-8774651B95BD}"/>
                  </a:ext>
                </a:extLst>
              </p:cNvPr>
              <p:cNvSpPr>
                <a:spLocks/>
              </p:cNvSpPr>
              <p:nvPr/>
            </p:nvSpPr>
            <p:spPr bwMode="auto">
              <a:xfrm>
                <a:off x="4505" y="1085"/>
                <a:ext cx="514" cy="516"/>
              </a:xfrm>
              <a:custGeom>
                <a:avLst/>
                <a:gdLst>
                  <a:gd name="T0" fmla="*/ 27 w 217"/>
                  <a:gd name="T1" fmla="*/ 204 h 218"/>
                  <a:gd name="T2" fmla="*/ 27 w 217"/>
                  <a:gd name="T3" fmla="*/ 203 h 218"/>
                  <a:gd name="T4" fmla="*/ 97 w 217"/>
                  <a:gd name="T5" fmla="*/ 98 h 218"/>
                  <a:gd name="T6" fmla="*/ 203 w 217"/>
                  <a:gd name="T7" fmla="*/ 27 h 218"/>
                  <a:gd name="T8" fmla="*/ 203 w 217"/>
                  <a:gd name="T9" fmla="*/ 27 h 218"/>
                  <a:gd name="T10" fmla="*/ 217 w 217"/>
                  <a:gd name="T11" fmla="*/ 13 h 218"/>
                  <a:gd name="T12" fmla="*/ 217 w 217"/>
                  <a:gd name="T13" fmla="*/ 13 h 218"/>
                  <a:gd name="T14" fmla="*/ 91 w 217"/>
                  <a:gd name="T15" fmla="*/ 91 h 218"/>
                  <a:gd name="T16" fmla="*/ 13 w 217"/>
                  <a:gd name="T17" fmla="*/ 217 h 218"/>
                  <a:gd name="T18" fmla="*/ 13 w 217"/>
                  <a:gd name="T19" fmla="*/ 218 h 218"/>
                  <a:gd name="T20" fmla="*/ 27 w 217"/>
                  <a:gd name="T21" fmla="*/ 20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27" y="204"/>
                    </a:moveTo>
                    <a:cubicBezTo>
                      <a:pt x="27" y="203"/>
                      <a:pt x="27" y="203"/>
                      <a:pt x="27" y="203"/>
                    </a:cubicBezTo>
                    <a:cubicBezTo>
                      <a:pt x="17" y="194"/>
                      <a:pt x="49" y="147"/>
                      <a:pt x="97" y="98"/>
                    </a:cubicBezTo>
                    <a:cubicBezTo>
                      <a:pt x="146" y="49"/>
                      <a:pt x="193" y="17"/>
                      <a:pt x="203" y="27"/>
                    </a:cubicBezTo>
                    <a:cubicBezTo>
                      <a:pt x="203" y="27"/>
                      <a:pt x="203" y="27"/>
                      <a:pt x="203" y="27"/>
                    </a:cubicBezTo>
                    <a:cubicBezTo>
                      <a:pt x="217" y="13"/>
                      <a:pt x="217" y="13"/>
                      <a:pt x="217" y="13"/>
                    </a:cubicBezTo>
                    <a:cubicBezTo>
                      <a:pt x="217" y="13"/>
                      <a:pt x="217" y="13"/>
                      <a:pt x="217" y="13"/>
                    </a:cubicBezTo>
                    <a:cubicBezTo>
                      <a:pt x="203" y="0"/>
                      <a:pt x="147" y="35"/>
                      <a:pt x="91" y="91"/>
                    </a:cubicBezTo>
                    <a:cubicBezTo>
                      <a:pt x="35" y="148"/>
                      <a:pt x="0" y="204"/>
                      <a:pt x="13" y="217"/>
                    </a:cubicBezTo>
                    <a:cubicBezTo>
                      <a:pt x="13" y="218"/>
                      <a:pt x="13" y="218"/>
                      <a:pt x="13" y="218"/>
                    </a:cubicBezTo>
                    <a:lnTo>
                      <a:pt x="27" y="204"/>
                    </a:lnTo>
                    <a:close/>
                  </a:path>
                </a:pathLst>
              </a:custGeom>
              <a:solidFill>
                <a:srgbClr val="3891DE">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8" name="Freeform 228">
                <a:extLst>
                  <a:ext uri="{FF2B5EF4-FFF2-40B4-BE49-F238E27FC236}">
                    <a16:creationId xmlns:a16="http://schemas.microsoft.com/office/drawing/2014/main" id="{EF65062D-E427-C843-BF54-EACB93C75BA3}"/>
                  </a:ext>
                </a:extLst>
              </p:cNvPr>
              <p:cNvSpPr>
                <a:spLocks/>
              </p:cNvSpPr>
              <p:nvPr/>
            </p:nvSpPr>
            <p:spPr bwMode="auto">
              <a:xfrm>
                <a:off x="2969" y="2991"/>
                <a:ext cx="850" cy="535"/>
              </a:xfrm>
              <a:custGeom>
                <a:avLst/>
                <a:gdLst>
                  <a:gd name="T0" fmla="*/ 355 w 359"/>
                  <a:gd name="T1" fmla="*/ 226 h 226"/>
                  <a:gd name="T2" fmla="*/ 359 w 359"/>
                  <a:gd name="T3" fmla="*/ 115 h 226"/>
                  <a:gd name="T4" fmla="*/ 113 w 359"/>
                  <a:gd name="T5" fmla="*/ 34 h 226"/>
                  <a:gd name="T6" fmla="*/ 126 w 359"/>
                  <a:gd name="T7" fmla="*/ 21 h 226"/>
                  <a:gd name="T8" fmla="*/ 118 w 359"/>
                  <a:gd name="T9" fmla="*/ 0 h 226"/>
                  <a:gd name="T10" fmla="*/ 44 w 359"/>
                  <a:gd name="T11" fmla="*/ 1 h 226"/>
                  <a:gd name="T12" fmla="*/ 9 w 359"/>
                  <a:gd name="T13" fmla="*/ 35 h 226"/>
                  <a:gd name="T14" fmla="*/ 2 w 359"/>
                  <a:gd name="T15" fmla="*/ 108 h 226"/>
                  <a:gd name="T16" fmla="*/ 22 w 359"/>
                  <a:gd name="T17" fmla="*/ 117 h 226"/>
                  <a:gd name="T18" fmla="*/ 30 w 359"/>
                  <a:gd name="T19" fmla="*/ 110 h 226"/>
                  <a:gd name="T20" fmla="*/ 355 w 359"/>
                  <a:gd name="T2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9" h="226">
                    <a:moveTo>
                      <a:pt x="355" y="226"/>
                    </a:moveTo>
                    <a:cubicBezTo>
                      <a:pt x="359" y="115"/>
                      <a:pt x="359" y="115"/>
                      <a:pt x="359" y="115"/>
                    </a:cubicBezTo>
                    <a:cubicBezTo>
                      <a:pt x="272" y="112"/>
                      <a:pt x="187" y="85"/>
                      <a:pt x="113" y="34"/>
                    </a:cubicBezTo>
                    <a:cubicBezTo>
                      <a:pt x="126" y="21"/>
                      <a:pt x="126" y="21"/>
                      <a:pt x="126" y="21"/>
                    </a:cubicBezTo>
                    <a:cubicBezTo>
                      <a:pt x="139" y="9"/>
                      <a:pt x="136" y="0"/>
                      <a:pt x="118" y="0"/>
                    </a:cubicBezTo>
                    <a:cubicBezTo>
                      <a:pt x="44" y="1"/>
                      <a:pt x="44" y="1"/>
                      <a:pt x="44" y="1"/>
                    </a:cubicBezTo>
                    <a:cubicBezTo>
                      <a:pt x="26" y="2"/>
                      <a:pt x="10" y="17"/>
                      <a:pt x="9" y="35"/>
                    </a:cubicBezTo>
                    <a:cubicBezTo>
                      <a:pt x="2" y="108"/>
                      <a:pt x="2" y="108"/>
                      <a:pt x="2" y="108"/>
                    </a:cubicBezTo>
                    <a:cubicBezTo>
                      <a:pt x="0" y="126"/>
                      <a:pt x="9" y="129"/>
                      <a:pt x="22" y="117"/>
                    </a:cubicBezTo>
                    <a:cubicBezTo>
                      <a:pt x="30" y="110"/>
                      <a:pt x="30" y="110"/>
                      <a:pt x="30" y="110"/>
                    </a:cubicBezTo>
                    <a:cubicBezTo>
                      <a:pt x="126" y="183"/>
                      <a:pt x="239" y="222"/>
                      <a:pt x="355" y="226"/>
                    </a:cubicBezTo>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9" name="Freeform 229">
                <a:extLst>
                  <a:ext uri="{FF2B5EF4-FFF2-40B4-BE49-F238E27FC236}">
                    <a16:creationId xmlns:a16="http://schemas.microsoft.com/office/drawing/2014/main" id="{348D851D-4B93-604E-A176-99C0AA638F17}"/>
                  </a:ext>
                </a:extLst>
              </p:cNvPr>
              <p:cNvSpPr>
                <a:spLocks/>
              </p:cNvSpPr>
              <p:nvPr/>
            </p:nvSpPr>
            <p:spPr bwMode="auto">
              <a:xfrm>
                <a:off x="2997" y="2991"/>
                <a:ext cx="822" cy="398"/>
              </a:xfrm>
              <a:custGeom>
                <a:avLst/>
                <a:gdLst>
                  <a:gd name="T0" fmla="*/ 347 w 347"/>
                  <a:gd name="T1" fmla="*/ 116 h 168"/>
                  <a:gd name="T2" fmla="*/ 131 w 347"/>
                  <a:gd name="T3" fmla="*/ 53 h 168"/>
                  <a:gd name="T4" fmla="*/ 101 w 347"/>
                  <a:gd name="T5" fmla="*/ 34 h 168"/>
                  <a:gd name="T6" fmla="*/ 114 w 347"/>
                  <a:gd name="T7" fmla="*/ 21 h 168"/>
                  <a:gd name="T8" fmla="*/ 121 w 347"/>
                  <a:gd name="T9" fmla="*/ 4 h 168"/>
                  <a:gd name="T10" fmla="*/ 118 w 347"/>
                  <a:gd name="T11" fmla="*/ 2 h 168"/>
                  <a:gd name="T12" fmla="*/ 107 w 347"/>
                  <a:gd name="T13" fmla="*/ 1 h 168"/>
                  <a:gd name="T14" fmla="*/ 33 w 347"/>
                  <a:gd name="T15" fmla="*/ 2 h 168"/>
                  <a:gd name="T16" fmla="*/ 0 w 347"/>
                  <a:gd name="T17" fmla="*/ 24 h 168"/>
                  <a:gd name="T18" fmla="*/ 345 w 347"/>
                  <a:gd name="T19" fmla="*/ 168 h 168"/>
                  <a:gd name="T20" fmla="*/ 347 w 347"/>
                  <a:gd name="T21" fmla="*/ 11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168">
                    <a:moveTo>
                      <a:pt x="347" y="116"/>
                    </a:moveTo>
                    <a:cubicBezTo>
                      <a:pt x="272" y="113"/>
                      <a:pt x="198" y="92"/>
                      <a:pt x="131" y="53"/>
                    </a:cubicBezTo>
                    <a:cubicBezTo>
                      <a:pt x="121" y="47"/>
                      <a:pt x="111" y="40"/>
                      <a:pt x="101" y="34"/>
                    </a:cubicBezTo>
                    <a:cubicBezTo>
                      <a:pt x="114" y="21"/>
                      <a:pt x="114" y="21"/>
                      <a:pt x="114" y="21"/>
                    </a:cubicBezTo>
                    <a:cubicBezTo>
                      <a:pt x="122" y="14"/>
                      <a:pt x="124" y="8"/>
                      <a:pt x="121" y="4"/>
                    </a:cubicBezTo>
                    <a:cubicBezTo>
                      <a:pt x="120" y="3"/>
                      <a:pt x="119" y="2"/>
                      <a:pt x="118" y="2"/>
                    </a:cubicBezTo>
                    <a:cubicBezTo>
                      <a:pt x="115" y="1"/>
                      <a:pt x="112" y="0"/>
                      <a:pt x="107" y="1"/>
                    </a:cubicBezTo>
                    <a:cubicBezTo>
                      <a:pt x="33" y="2"/>
                      <a:pt x="33" y="2"/>
                      <a:pt x="33" y="2"/>
                    </a:cubicBezTo>
                    <a:cubicBezTo>
                      <a:pt x="20" y="2"/>
                      <a:pt x="7" y="12"/>
                      <a:pt x="0" y="24"/>
                    </a:cubicBezTo>
                    <a:cubicBezTo>
                      <a:pt x="96" y="117"/>
                      <a:pt x="219" y="165"/>
                      <a:pt x="345" y="168"/>
                    </a:cubicBezTo>
                    <a:cubicBezTo>
                      <a:pt x="347" y="116"/>
                      <a:pt x="347" y="116"/>
                      <a:pt x="347" y="116"/>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0" name="Freeform 230">
                <a:extLst>
                  <a:ext uri="{FF2B5EF4-FFF2-40B4-BE49-F238E27FC236}">
                    <a16:creationId xmlns:a16="http://schemas.microsoft.com/office/drawing/2014/main" id="{8F0CBC3C-D3FD-E84A-90B7-15F5FCFCC030}"/>
                  </a:ext>
                </a:extLst>
              </p:cNvPr>
              <p:cNvSpPr>
                <a:spLocks/>
              </p:cNvSpPr>
              <p:nvPr/>
            </p:nvSpPr>
            <p:spPr bwMode="auto">
              <a:xfrm>
                <a:off x="3750" y="3046"/>
                <a:ext cx="82" cy="684"/>
              </a:xfrm>
              <a:custGeom>
                <a:avLst/>
                <a:gdLst>
                  <a:gd name="T0" fmla="*/ 0 w 35"/>
                  <a:gd name="T1" fmla="*/ 20 h 289"/>
                  <a:gd name="T2" fmla="*/ 1 w 35"/>
                  <a:gd name="T3" fmla="*/ 20 h 289"/>
                  <a:gd name="T4" fmla="*/ 25 w 35"/>
                  <a:gd name="T5" fmla="*/ 144 h 289"/>
                  <a:gd name="T6" fmla="*/ 1 w 35"/>
                  <a:gd name="T7" fmla="*/ 269 h 289"/>
                  <a:gd name="T8" fmla="*/ 0 w 35"/>
                  <a:gd name="T9" fmla="*/ 269 h 289"/>
                  <a:gd name="T10" fmla="*/ 0 w 35"/>
                  <a:gd name="T11" fmla="*/ 289 h 289"/>
                  <a:gd name="T12" fmla="*/ 1 w 35"/>
                  <a:gd name="T13" fmla="*/ 289 h 289"/>
                  <a:gd name="T14" fmla="*/ 35 w 35"/>
                  <a:gd name="T15" fmla="*/ 144 h 289"/>
                  <a:gd name="T16" fmla="*/ 1 w 35"/>
                  <a:gd name="T17" fmla="*/ 0 h 289"/>
                  <a:gd name="T18" fmla="*/ 0 w 35"/>
                  <a:gd name="T19" fmla="*/ 0 h 289"/>
                  <a:gd name="T20" fmla="*/ 0 w 35"/>
                  <a:gd name="T21" fmla="*/ 2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9">
                    <a:moveTo>
                      <a:pt x="0" y="20"/>
                    </a:moveTo>
                    <a:cubicBezTo>
                      <a:pt x="1" y="20"/>
                      <a:pt x="1" y="20"/>
                      <a:pt x="1" y="20"/>
                    </a:cubicBezTo>
                    <a:cubicBezTo>
                      <a:pt x="14" y="20"/>
                      <a:pt x="25" y="76"/>
                      <a:pt x="25" y="144"/>
                    </a:cubicBezTo>
                    <a:cubicBezTo>
                      <a:pt x="25" y="213"/>
                      <a:pt x="14" y="269"/>
                      <a:pt x="1" y="269"/>
                    </a:cubicBezTo>
                    <a:cubicBezTo>
                      <a:pt x="0" y="269"/>
                      <a:pt x="0" y="269"/>
                      <a:pt x="0" y="269"/>
                    </a:cubicBezTo>
                    <a:cubicBezTo>
                      <a:pt x="0" y="289"/>
                      <a:pt x="0" y="289"/>
                      <a:pt x="0" y="289"/>
                    </a:cubicBezTo>
                    <a:cubicBezTo>
                      <a:pt x="1" y="289"/>
                      <a:pt x="1" y="289"/>
                      <a:pt x="1" y="289"/>
                    </a:cubicBezTo>
                    <a:cubicBezTo>
                      <a:pt x="19" y="289"/>
                      <a:pt x="35" y="224"/>
                      <a:pt x="35" y="144"/>
                    </a:cubicBezTo>
                    <a:cubicBezTo>
                      <a:pt x="35" y="65"/>
                      <a:pt x="19" y="0"/>
                      <a:pt x="1" y="0"/>
                    </a:cubicBezTo>
                    <a:cubicBezTo>
                      <a:pt x="0" y="0"/>
                      <a:pt x="0" y="0"/>
                      <a:pt x="0" y="0"/>
                    </a:cubicBezTo>
                    <a:lnTo>
                      <a:pt x="0" y="20"/>
                    </a:lnTo>
                    <a:close/>
                  </a:path>
                </a:pathLst>
              </a:custGeom>
              <a:solidFill>
                <a:srgbClr val="EB223D">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1" name="Freeform 231">
                <a:extLst>
                  <a:ext uri="{FF2B5EF4-FFF2-40B4-BE49-F238E27FC236}">
                    <a16:creationId xmlns:a16="http://schemas.microsoft.com/office/drawing/2014/main" id="{D3846000-2169-B247-82C8-4361CC12FB67}"/>
                  </a:ext>
                </a:extLst>
              </p:cNvPr>
              <p:cNvSpPr>
                <a:spLocks/>
              </p:cNvSpPr>
              <p:nvPr/>
            </p:nvSpPr>
            <p:spPr bwMode="auto">
              <a:xfrm>
                <a:off x="2661" y="2717"/>
                <a:ext cx="618" cy="620"/>
              </a:xfrm>
              <a:custGeom>
                <a:avLst/>
                <a:gdLst>
                  <a:gd name="T0" fmla="*/ 126 w 261"/>
                  <a:gd name="T1" fmla="*/ 126 h 262"/>
                  <a:gd name="T2" fmla="*/ 0 w 261"/>
                  <a:gd name="T3" fmla="*/ 204 h 262"/>
                  <a:gd name="T4" fmla="*/ 44 w 261"/>
                  <a:gd name="T5" fmla="*/ 248 h 262"/>
                  <a:gd name="T6" fmla="*/ 170 w 261"/>
                  <a:gd name="T7" fmla="*/ 170 h 262"/>
                  <a:gd name="T8" fmla="*/ 248 w 261"/>
                  <a:gd name="T9" fmla="*/ 44 h 262"/>
                  <a:gd name="T10" fmla="*/ 204 w 261"/>
                  <a:gd name="T11" fmla="*/ 0 h 262"/>
                  <a:gd name="T12" fmla="*/ 126 w 261"/>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26" y="126"/>
                    </a:moveTo>
                    <a:cubicBezTo>
                      <a:pt x="69" y="182"/>
                      <a:pt x="13" y="217"/>
                      <a:pt x="0" y="204"/>
                    </a:cubicBezTo>
                    <a:cubicBezTo>
                      <a:pt x="44" y="248"/>
                      <a:pt x="44" y="248"/>
                      <a:pt x="44" y="248"/>
                    </a:cubicBezTo>
                    <a:cubicBezTo>
                      <a:pt x="57" y="262"/>
                      <a:pt x="114" y="226"/>
                      <a:pt x="170" y="170"/>
                    </a:cubicBezTo>
                    <a:cubicBezTo>
                      <a:pt x="226" y="114"/>
                      <a:pt x="261" y="57"/>
                      <a:pt x="248" y="44"/>
                    </a:cubicBezTo>
                    <a:cubicBezTo>
                      <a:pt x="204" y="0"/>
                      <a:pt x="204" y="0"/>
                      <a:pt x="204" y="0"/>
                    </a:cubicBezTo>
                    <a:cubicBezTo>
                      <a:pt x="217" y="13"/>
                      <a:pt x="182" y="69"/>
                      <a:pt x="126" y="126"/>
                    </a:cubicBez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130" name="Group 129">
              <a:extLst>
                <a:ext uri="{FF2B5EF4-FFF2-40B4-BE49-F238E27FC236}">
                  <a16:creationId xmlns:a16="http://schemas.microsoft.com/office/drawing/2014/main" id="{DF08D7F1-E0D9-6A45-86C4-E8DEF9DF4252}"/>
                </a:ext>
              </a:extLst>
            </p:cNvPr>
            <p:cNvGrpSpPr>
              <a:grpSpLocks noChangeAspect="1"/>
            </p:cNvGrpSpPr>
            <p:nvPr/>
          </p:nvGrpSpPr>
          <p:grpSpPr>
            <a:xfrm>
              <a:off x="4683576" y="2966005"/>
              <a:ext cx="1961480" cy="1961480"/>
              <a:chOff x="10564126" y="3977034"/>
              <a:chExt cx="1307653" cy="1307653"/>
            </a:xfrm>
            <a:solidFill>
              <a:sysClr val="window" lastClr="FFFFFF">
                <a:lumMod val="95000"/>
              </a:sysClr>
            </a:solidFill>
          </p:grpSpPr>
          <p:grpSp>
            <p:nvGrpSpPr>
              <p:cNvPr id="131" name="Group 130">
                <a:extLst>
                  <a:ext uri="{FF2B5EF4-FFF2-40B4-BE49-F238E27FC236}">
                    <a16:creationId xmlns:a16="http://schemas.microsoft.com/office/drawing/2014/main" id="{E12F15B6-A99A-FF42-9762-AF58A8E1EF7E}"/>
                  </a:ext>
                </a:extLst>
              </p:cNvPr>
              <p:cNvGrpSpPr>
                <a:grpSpLocks noChangeAspect="1"/>
              </p:cNvGrpSpPr>
              <p:nvPr/>
            </p:nvGrpSpPr>
            <p:grpSpPr>
              <a:xfrm>
                <a:off x="10564126" y="3977034"/>
                <a:ext cx="1307653" cy="1307653"/>
                <a:chOff x="6546413" y="2257147"/>
                <a:chExt cx="1868076" cy="1868076"/>
              </a:xfrm>
              <a:grpFill/>
            </p:grpSpPr>
            <p:sp>
              <p:nvSpPr>
                <p:cNvPr id="133" name="Freeform 6">
                  <a:extLst>
                    <a:ext uri="{FF2B5EF4-FFF2-40B4-BE49-F238E27FC236}">
                      <a16:creationId xmlns:a16="http://schemas.microsoft.com/office/drawing/2014/main" id="{CD4D28B6-81A4-4346-9153-F7F6385BB1FB}"/>
                    </a:ext>
                  </a:extLst>
                </p:cNvPr>
                <p:cNvSpPr>
                  <a:spLocks/>
                </p:cNvSpPr>
                <p:nvPr/>
              </p:nvSpPr>
              <p:spPr bwMode="auto">
                <a:xfrm>
                  <a:off x="7922196"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34" name="Freeform 7">
                  <a:extLst>
                    <a:ext uri="{FF2B5EF4-FFF2-40B4-BE49-F238E27FC236}">
                      <a16:creationId xmlns:a16="http://schemas.microsoft.com/office/drawing/2014/main" id="{190E6F5E-D94A-7942-9D63-4EDC3B78AA29}"/>
                    </a:ext>
                  </a:extLst>
                </p:cNvPr>
                <p:cNvSpPr>
                  <a:spLocks/>
                </p:cNvSpPr>
                <p:nvPr/>
              </p:nvSpPr>
              <p:spPr bwMode="auto">
                <a:xfrm>
                  <a:off x="7502428"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35" name="Freeform 8">
                  <a:extLst>
                    <a:ext uri="{FF2B5EF4-FFF2-40B4-BE49-F238E27FC236}">
                      <a16:creationId xmlns:a16="http://schemas.microsoft.com/office/drawing/2014/main" id="{43B28973-ECD5-2746-B28E-0D7DEA774AA9}"/>
                    </a:ext>
                  </a:extLst>
                </p:cNvPr>
                <p:cNvSpPr>
                  <a:spLocks/>
                </p:cNvSpPr>
                <p:nvPr/>
              </p:nvSpPr>
              <p:spPr bwMode="auto">
                <a:xfrm>
                  <a:off x="8223286"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36" name="Freeform 9">
                  <a:extLst>
                    <a:ext uri="{FF2B5EF4-FFF2-40B4-BE49-F238E27FC236}">
                      <a16:creationId xmlns:a16="http://schemas.microsoft.com/office/drawing/2014/main" id="{D64F12DA-8AB9-704D-8879-18B3D7F28575}"/>
                    </a:ext>
                  </a:extLst>
                </p:cNvPr>
                <p:cNvSpPr>
                  <a:spLocks/>
                </p:cNvSpPr>
                <p:nvPr/>
              </p:nvSpPr>
              <p:spPr bwMode="auto">
                <a:xfrm>
                  <a:off x="8223286"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37" name="Freeform 10">
                  <a:extLst>
                    <a:ext uri="{FF2B5EF4-FFF2-40B4-BE49-F238E27FC236}">
                      <a16:creationId xmlns:a16="http://schemas.microsoft.com/office/drawing/2014/main" id="{C62B3C57-9914-2348-A34C-E2026CA15F55}"/>
                    </a:ext>
                  </a:extLst>
                </p:cNvPr>
                <p:cNvSpPr>
                  <a:spLocks/>
                </p:cNvSpPr>
                <p:nvPr/>
              </p:nvSpPr>
              <p:spPr bwMode="auto">
                <a:xfrm>
                  <a:off x="7922196"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39" name="Freeform 12">
                  <a:extLst>
                    <a:ext uri="{FF2B5EF4-FFF2-40B4-BE49-F238E27FC236}">
                      <a16:creationId xmlns:a16="http://schemas.microsoft.com/office/drawing/2014/main" id="{A664A9F7-0C33-8B43-ADDC-F68FE6A5CAC5}"/>
                    </a:ext>
                  </a:extLst>
                </p:cNvPr>
                <p:cNvSpPr>
                  <a:spLocks/>
                </p:cNvSpPr>
                <p:nvPr/>
              </p:nvSpPr>
              <p:spPr bwMode="auto">
                <a:xfrm>
                  <a:off x="7033212"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0" name="Freeform 13">
                  <a:extLst>
                    <a:ext uri="{FF2B5EF4-FFF2-40B4-BE49-F238E27FC236}">
                      <a16:creationId xmlns:a16="http://schemas.microsoft.com/office/drawing/2014/main" id="{2DD1DC5D-1F61-044D-AF9A-734CDCE56B2F}"/>
                    </a:ext>
                  </a:extLst>
                </p:cNvPr>
                <p:cNvSpPr>
                  <a:spLocks/>
                </p:cNvSpPr>
                <p:nvPr/>
              </p:nvSpPr>
              <p:spPr bwMode="auto">
                <a:xfrm>
                  <a:off x="6683771"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1" name="Freeform 14">
                  <a:extLst>
                    <a:ext uri="{FF2B5EF4-FFF2-40B4-BE49-F238E27FC236}">
                      <a16:creationId xmlns:a16="http://schemas.microsoft.com/office/drawing/2014/main" id="{06FFDC7B-BBF9-B242-AD10-81F006E1368C}"/>
                    </a:ext>
                  </a:extLst>
                </p:cNvPr>
                <p:cNvSpPr>
                  <a:spLocks/>
                </p:cNvSpPr>
                <p:nvPr/>
              </p:nvSpPr>
              <p:spPr bwMode="auto">
                <a:xfrm>
                  <a:off x="6546413"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2" name="Freeform 15">
                  <a:extLst>
                    <a:ext uri="{FF2B5EF4-FFF2-40B4-BE49-F238E27FC236}">
                      <a16:creationId xmlns:a16="http://schemas.microsoft.com/office/drawing/2014/main" id="{E1A16F29-0897-2F46-B217-B2B7746C3916}"/>
                    </a:ext>
                  </a:extLst>
                </p:cNvPr>
                <p:cNvSpPr>
                  <a:spLocks/>
                </p:cNvSpPr>
                <p:nvPr/>
              </p:nvSpPr>
              <p:spPr bwMode="auto">
                <a:xfrm>
                  <a:off x="6546413"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3" name="Freeform 16">
                  <a:extLst>
                    <a:ext uri="{FF2B5EF4-FFF2-40B4-BE49-F238E27FC236}">
                      <a16:creationId xmlns:a16="http://schemas.microsoft.com/office/drawing/2014/main" id="{1DBF751D-C716-1E4D-B436-EDCF40F96B61}"/>
                    </a:ext>
                  </a:extLst>
                </p:cNvPr>
                <p:cNvSpPr>
                  <a:spLocks/>
                </p:cNvSpPr>
                <p:nvPr/>
              </p:nvSpPr>
              <p:spPr bwMode="auto">
                <a:xfrm>
                  <a:off x="6683771"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4" name="Freeform 17">
                  <a:extLst>
                    <a:ext uri="{FF2B5EF4-FFF2-40B4-BE49-F238E27FC236}">
                      <a16:creationId xmlns:a16="http://schemas.microsoft.com/office/drawing/2014/main" id="{9127E3D3-49D8-E74D-8025-2078C5929054}"/>
                    </a:ext>
                  </a:extLst>
                </p:cNvPr>
                <p:cNvSpPr>
                  <a:spLocks/>
                </p:cNvSpPr>
                <p:nvPr/>
              </p:nvSpPr>
              <p:spPr bwMode="auto">
                <a:xfrm>
                  <a:off x="7033212"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38" name="Freeform 11">
                  <a:extLst>
                    <a:ext uri="{FF2B5EF4-FFF2-40B4-BE49-F238E27FC236}">
                      <a16:creationId xmlns:a16="http://schemas.microsoft.com/office/drawing/2014/main" id="{B9F94893-6859-D044-8CED-EE43FFB1C585}"/>
                    </a:ext>
                  </a:extLst>
                </p:cNvPr>
                <p:cNvSpPr>
                  <a:spLocks/>
                </p:cNvSpPr>
                <p:nvPr/>
              </p:nvSpPr>
              <p:spPr bwMode="auto">
                <a:xfrm>
                  <a:off x="7502428"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sp>
            <p:nvSpPr>
              <p:cNvPr id="132" name="Oval 5">
                <a:extLst>
                  <a:ext uri="{FF2B5EF4-FFF2-40B4-BE49-F238E27FC236}">
                    <a16:creationId xmlns:a16="http://schemas.microsoft.com/office/drawing/2014/main" id="{202F3228-27E0-104D-8533-259DC77F27AF}"/>
                  </a:ext>
                </a:extLst>
              </p:cNvPr>
              <p:cNvSpPr>
                <a:spLocks noChangeAspect="1" noChangeArrowheads="1"/>
              </p:cNvSpPr>
              <p:nvPr/>
            </p:nvSpPr>
            <p:spPr bwMode="auto">
              <a:xfrm>
                <a:off x="10694332" y="4082112"/>
                <a:ext cx="1065353" cy="1065353"/>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sp>
        <p:nvSpPr>
          <p:cNvPr id="212" name="TextBox 211">
            <a:extLst>
              <a:ext uri="{FF2B5EF4-FFF2-40B4-BE49-F238E27FC236}">
                <a16:creationId xmlns:a16="http://schemas.microsoft.com/office/drawing/2014/main" id="{C2C7B22A-D113-644B-B501-48774B225BBD}"/>
              </a:ext>
            </a:extLst>
          </p:cNvPr>
          <p:cNvSpPr txBox="1"/>
          <p:nvPr/>
        </p:nvSpPr>
        <p:spPr>
          <a:xfrm>
            <a:off x="9650145" y="1102781"/>
            <a:ext cx="1323504" cy="276999"/>
          </a:xfrm>
          <a:prstGeom prst="rect">
            <a:avLst/>
          </a:prstGeom>
          <a:noFill/>
        </p:spPr>
        <p:txBody>
          <a:bodyPr wrap="none" rtlCol="0">
            <a:spAutoFit/>
          </a:bodyPr>
          <a:lstStyle/>
          <a:p>
            <a:r>
              <a:rPr lang="id-ID" sz="1200" b="1">
                <a:solidFill>
                  <a:srgbClr val="111111">
                    <a:lumMod val="75000"/>
                    <a:lumOff val="25000"/>
                  </a:srgbClr>
                </a:solidFill>
                <a:latin typeface="Arial" panose="020B0604020202020204" pitchFamily="34" charset="0"/>
                <a:cs typeface="Arial" panose="020B0604020202020204" pitchFamily="34" charset="0"/>
              </a:rPr>
              <a:t>KUKA </a:t>
            </a:r>
            <a:r>
              <a:rPr lang="id-ID" sz="1200" b="1" err="1">
                <a:solidFill>
                  <a:srgbClr val="111111">
                    <a:lumMod val="75000"/>
                    <a:lumOff val="25000"/>
                  </a:srgbClr>
                </a:solidFill>
                <a:latin typeface="Arial" panose="020B0604020202020204" pitchFamily="34" charset="0"/>
                <a:cs typeface="Arial" panose="020B0604020202020204" pitchFamily="34" charset="0"/>
              </a:rPr>
              <a:t>Robotics</a:t>
            </a:r>
            <a:endParaRPr lang="id-ID" sz="1200" b="1">
              <a:solidFill>
                <a:srgbClr val="111111">
                  <a:lumMod val="75000"/>
                  <a:lumOff val="25000"/>
                </a:srgbClr>
              </a:solidFill>
              <a:latin typeface="Arial" panose="020B0604020202020204" pitchFamily="34" charset="0"/>
              <a:cs typeface="Arial" panose="020B0604020202020204" pitchFamily="34" charset="0"/>
            </a:endParaRPr>
          </a:p>
        </p:txBody>
      </p:sp>
      <p:sp>
        <p:nvSpPr>
          <p:cNvPr id="213" name="TextBox 212">
            <a:extLst>
              <a:ext uri="{FF2B5EF4-FFF2-40B4-BE49-F238E27FC236}">
                <a16:creationId xmlns:a16="http://schemas.microsoft.com/office/drawing/2014/main" id="{64CA29D1-83CB-C141-9D8B-62892C203F54}"/>
              </a:ext>
            </a:extLst>
          </p:cNvPr>
          <p:cNvSpPr txBox="1"/>
          <p:nvPr/>
        </p:nvSpPr>
        <p:spPr>
          <a:xfrm>
            <a:off x="9650144" y="1310654"/>
            <a:ext cx="2465656" cy="923330"/>
          </a:xfrm>
          <a:prstGeom prst="rect">
            <a:avLst/>
          </a:prstGeom>
          <a:noFill/>
        </p:spPr>
        <p:txBody>
          <a:bodyPr wrap="square" rtlCol="0">
            <a:spAutoFit/>
          </a:bodyPr>
          <a:lstStyle/>
          <a:p>
            <a:pP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The world leader in industrial and medical robotics in particular. Empyrean has a strategic alliance and partnership with KUKA, which is involved in the early R&amp;D stages all the way through the  luminary and commercialization phases. </a:t>
            </a:r>
          </a:p>
        </p:txBody>
      </p:sp>
      <p:grpSp>
        <p:nvGrpSpPr>
          <p:cNvPr id="214" name="Group 213">
            <a:extLst>
              <a:ext uri="{FF2B5EF4-FFF2-40B4-BE49-F238E27FC236}">
                <a16:creationId xmlns:a16="http://schemas.microsoft.com/office/drawing/2014/main" id="{506A68B6-C629-EB48-AB6F-04AB1AAEAC45}"/>
              </a:ext>
            </a:extLst>
          </p:cNvPr>
          <p:cNvGrpSpPr/>
          <p:nvPr/>
        </p:nvGrpSpPr>
        <p:grpSpPr>
          <a:xfrm>
            <a:off x="7712509" y="1546002"/>
            <a:ext cx="1908222" cy="591809"/>
            <a:chOff x="7152085" y="2680840"/>
            <a:chExt cx="3179261" cy="591809"/>
          </a:xfrm>
        </p:grpSpPr>
        <p:cxnSp>
          <p:nvCxnSpPr>
            <p:cNvPr id="215" name="Straight Connector 214">
              <a:extLst>
                <a:ext uri="{FF2B5EF4-FFF2-40B4-BE49-F238E27FC236}">
                  <a16:creationId xmlns:a16="http://schemas.microsoft.com/office/drawing/2014/main" id="{E1B35410-32F6-7945-9F40-F071FF2002A0}"/>
                </a:ext>
              </a:extLst>
            </p:cNvPr>
            <p:cNvCxnSpPr/>
            <p:nvPr/>
          </p:nvCxnSpPr>
          <p:spPr>
            <a:xfrm flipV="1">
              <a:off x="7152085" y="2680840"/>
              <a:ext cx="873968" cy="591809"/>
            </a:xfrm>
            <a:prstGeom prst="line">
              <a:avLst/>
            </a:prstGeom>
            <a:noFill/>
            <a:ln w="6350" cap="flat" cmpd="sng" algn="ctr">
              <a:solidFill>
                <a:srgbClr val="3891DE"/>
              </a:solidFill>
              <a:prstDash val="solid"/>
              <a:miter lim="800000"/>
            </a:ln>
            <a:effectLst/>
          </p:spPr>
        </p:cxnSp>
        <p:cxnSp>
          <p:nvCxnSpPr>
            <p:cNvPr id="216" name="Straight Connector 215">
              <a:extLst>
                <a:ext uri="{FF2B5EF4-FFF2-40B4-BE49-F238E27FC236}">
                  <a16:creationId xmlns:a16="http://schemas.microsoft.com/office/drawing/2014/main" id="{19269BDF-E99F-3A4C-8CFD-AFDBDF6A4A4D}"/>
                </a:ext>
              </a:extLst>
            </p:cNvPr>
            <p:cNvCxnSpPr/>
            <p:nvPr/>
          </p:nvCxnSpPr>
          <p:spPr>
            <a:xfrm>
              <a:off x="8026053" y="2680840"/>
              <a:ext cx="2305293" cy="0"/>
            </a:xfrm>
            <a:prstGeom prst="line">
              <a:avLst/>
            </a:prstGeom>
            <a:noFill/>
            <a:ln w="6350" cap="flat" cmpd="sng" algn="ctr">
              <a:solidFill>
                <a:srgbClr val="3891DE"/>
              </a:solidFill>
              <a:prstDash val="solid"/>
              <a:miter lim="800000"/>
              <a:tailEnd type="oval"/>
            </a:ln>
            <a:effectLst/>
          </p:spPr>
        </p:cxnSp>
      </p:grpSp>
      <p:grpSp>
        <p:nvGrpSpPr>
          <p:cNvPr id="217" name="Group 216">
            <a:extLst>
              <a:ext uri="{FF2B5EF4-FFF2-40B4-BE49-F238E27FC236}">
                <a16:creationId xmlns:a16="http://schemas.microsoft.com/office/drawing/2014/main" id="{4A8776C3-5BFA-8E46-A1B2-239B747624A7}"/>
              </a:ext>
            </a:extLst>
          </p:cNvPr>
          <p:cNvGrpSpPr/>
          <p:nvPr/>
        </p:nvGrpSpPr>
        <p:grpSpPr>
          <a:xfrm>
            <a:off x="6202309" y="556683"/>
            <a:ext cx="1894196" cy="941047"/>
            <a:chOff x="7152085" y="2680840"/>
            <a:chExt cx="5272652" cy="591809"/>
          </a:xfrm>
        </p:grpSpPr>
        <p:cxnSp>
          <p:nvCxnSpPr>
            <p:cNvPr id="218" name="Straight Connector 217">
              <a:extLst>
                <a:ext uri="{FF2B5EF4-FFF2-40B4-BE49-F238E27FC236}">
                  <a16:creationId xmlns:a16="http://schemas.microsoft.com/office/drawing/2014/main" id="{39E1A6EB-7046-9D42-BCF5-DF50A966BB72}"/>
                </a:ext>
              </a:extLst>
            </p:cNvPr>
            <p:cNvCxnSpPr/>
            <p:nvPr/>
          </p:nvCxnSpPr>
          <p:spPr>
            <a:xfrm flipV="1">
              <a:off x="7152085" y="2680840"/>
              <a:ext cx="873968" cy="591809"/>
            </a:xfrm>
            <a:prstGeom prst="line">
              <a:avLst/>
            </a:prstGeom>
            <a:noFill/>
            <a:ln w="6350" cap="flat" cmpd="sng" algn="ctr">
              <a:solidFill>
                <a:srgbClr val="7FB34C"/>
              </a:solidFill>
              <a:prstDash val="solid"/>
              <a:miter lim="800000"/>
            </a:ln>
            <a:effectLst/>
          </p:spPr>
        </p:cxnSp>
        <p:cxnSp>
          <p:nvCxnSpPr>
            <p:cNvPr id="219" name="Straight Connector 218">
              <a:extLst>
                <a:ext uri="{FF2B5EF4-FFF2-40B4-BE49-F238E27FC236}">
                  <a16:creationId xmlns:a16="http://schemas.microsoft.com/office/drawing/2014/main" id="{0F58356F-EA94-DD46-AA17-B0B1E2E17EE3}"/>
                </a:ext>
              </a:extLst>
            </p:cNvPr>
            <p:cNvCxnSpPr>
              <a:cxnSpLocks/>
            </p:cNvCxnSpPr>
            <p:nvPr/>
          </p:nvCxnSpPr>
          <p:spPr>
            <a:xfrm>
              <a:off x="8026052" y="2680840"/>
              <a:ext cx="4398685" cy="0"/>
            </a:xfrm>
            <a:prstGeom prst="line">
              <a:avLst/>
            </a:prstGeom>
            <a:noFill/>
            <a:ln w="6350" cap="flat" cmpd="sng" algn="ctr">
              <a:solidFill>
                <a:srgbClr val="7FB34C"/>
              </a:solidFill>
              <a:prstDash val="solid"/>
              <a:miter lim="800000"/>
              <a:tailEnd type="oval"/>
            </a:ln>
            <a:effectLst/>
          </p:spPr>
        </p:cxnSp>
      </p:grpSp>
      <p:sp>
        <p:nvSpPr>
          <p:cNvPr id="220" name="TextBox 219">
            <a:extLst>
              <a:ext uri="{FF2B5EF4-FFF2-40B4-BE49-F238E27FC236}">
                <a16:creationId xmlns:a16="http://schemas.microsoft.com/office/drawing/2014/main" id="{05F2D612-B866-2F4D-83D5-7C5392E2329C}"/>
              </a:ext>
            </a:extLst>
          </p:cNvPr>
          <p:cNvSpPr txBox="1"/>
          <p:nvPr/>
        </p:nvSpPr>
        <p:spPr>
          <a:xfrm>
            <a:off x="8096505" y="167269"/>
            <a:ext cx="1179234" cy="276999"/>
          </a:xfrm>
          <a:prstGeom prst="rect">
            <a:avLst/>
          </a:prstGeom>
          <a:noFill/>
        </p:spPr>
        <p:txBody>
          <a:bodyPr wrap="none" rtlCol="0">
            <a:spAutoFit/>
          </a:bodyPr>
          <a:lstStyle/>
          <a:p>
            <a:r>
              <a:rPr lang="id-ID" sz="1200" b="1">
                <a:solidFill>
                  <a:srgbClr val="111111">
                    <a:lumMod val="75000"/>
                    <a:lumOff val="25000"/>
                  </a:srgbClr>
                </a:solidFill>
                <a:latin typeface="Arial" panose="020B0604020202020204" pitchFamily="34" charset="0"/>
                <a:cs typeface="Arial" panose="020B0604020202020204" pitchFamily="34" charset="0"/>
              </a:rPr>
              <a:t>MD Anderson</a:t>
            </a:r>
          </a:p>
        </p:txBody>
      </p:sp>
      <p:sp>
        <p:nvSpPr>
          <p:cNvPr id="221" name="TextBox 220">
            <a:extLst>
              <a:ext uri="{FF2B5EF4-FFF2-40B4-BE49-F238E27FC236}">
                <a16:creationId xmlns:a16="http://schemas.microsoft.com/office/drawing/2014/main" id="{1F807E6B-D071-954E-BC1F-5419190327F2}"/>
              </a:ext>
            </a:extLst>
          </p:cNvPr>
          <p:cNvSpPr txBox="1"/>
          <p:nvPr/>
        </p:nvSpPr>
        <p:spPr>
          <a:xfrm>
            <a:off x="8096505" y="375142"/>
            <a:ext cx="1876104" cy="646331"/>
          </a:xfrm>
          <a:prstGeom prst="rect">
            <a:avLst/>
          </a:prstGeom>
          <a:noFill/>
        </p:spPr>
        <p:txBody>
          <a:bodyPr wrap="square" rtlCol="0">
            <a:spAutoFit/>
          </a:bodyPr>
          <a:lstStyle/>
          <a:p>
            <a:pP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Founding member and partner of Empyrean and primary R&amp;D Global Center of Excellence</a:t>
            </a:r>
          </a:p>
        </p:txBody>
      </p:sp>
      <p:cxnSp>
        <p:nvCxnSpPr>
          <p:cNvPr id="222" name="Straight Connector 221">
            <a:extLst>
              <a:ext uri="{FF2B5EF4-FFF2-40B4-BE49-F238E27FC236}">
                <a16:creationId xmlns:a16="http://schemas.microsoft.com/office/drawing/2014/main" id="{A7C2A3C5-32C3-E14B-BF1E-170752C720BB}"/>
              </a:ext>
            </a:extLst>
          </p:cNvPr>
          <p:cNvCxnSpPr/>
          <p:nvPr/>
        </p:nvCxnSpPr>
        <p:spPr>
          <a:xfrm>
            <a:off x="8300268" y="3603295"/>
            <a:ext cx="1383658" cy="0"/>
          </a:xfrm>
          <a:prstGeom prst="line">
            <a:avLst/>
          </a:prstGeom>
          <a:noFill/>
          <a:ln w="6350" cap="flat" cmpd="sng" algn="ctr">
            <a:solidFill>
              <a:srgbClr val="485868"/>
            </a:solidFill>
            <a:prstDash val="solid"/>
            <a:miter lim="800000"/>
            <a:tailEnd type="oval"/>
          </a:ln>
          <a:effectLst/>
        </p:spPr>
      </p:cxnSp>
      <p:sp>
        <p:nvSpPr>
          <p:cNvPr id="223" name="TextBox 222">
            <a:extLst>
              <a:ext uri="{FF2B5EF4-FFF2-40B4-BE49-F238E27FC236}">
                <a16:creationId xmlns:a16="http://schemas.microsoft.com/office/drawing/2014/main" id="{08AB56A3-9CB9-694F-BDCA-BF5416E04306}"/>
              </a:ext>
            </a:extLst>
          </p:cNvPr>
          <p:cNvSpPr txBox="1"/>
          <p:nvPr/>
        </p:nvSpPr>
        <p:spPr>
          <a:xfrm>
            <a:off x="9694812" y="3276486"/>
            <a:ext cx="1072730" cy="276999"/>
          </a:xfrm>
          <a:prstGeom prst="rect">
            <a:avLst/>
          </a:prstGeom>
          <a:noFill/>
        </p:spPr>
        <p:txBody>
          <a:bodyPr wrap="none" rtlCol="0">
            <a:spAutoFit/>
          </a:bodyPr>
          <a:lstStyle/>
          <a:p>
            <a:r>
              <a:rPr lang="en-US" sz="1200" b="1">
                <a:solidFill>
                  <a:srgbClr val="111111">
                    <a:lumMod val="75000"/>
                    <a:lumOff val="25000"/>
                  </a:srgbClr>
                </a:solidFill>
                <a:latin typeface="Arial" panose="020B0604020202020204" pitchFamily="34" charset="0"/>
                <a:cs typeface="Arial" panose="020B0604020202020204" pitchFamily="34" charset="0"/>
              </a:rPr>
              <a:t>UCSD - CNT</a:t>
            </a:r>
            <a:endParaRPr lang="id-ID" sz="1200" b="1">
              <a:solidFill>
                <a:srgbClr val="111111">
                  <a:lumMod val="75000"/>
                  <a:lumOff val="25000"/>
                </a:srgbClr>
              </a:solidFill>
              <a:latin typeface="Arial" panose="020B0604020202020204" pitchFamily="34" charset="0"/>
              <a:cs typeface="Arial" panose="020B0604020202020204" pitchFamily="34" charset="0"/>
            </a:endParaRPr>
          </a:p>
        </p:txBody>
      </p:sp>
      <p:sp>
        <p:nvSpPr>
          <p:cNvPr id="224" name="TextBox 223">
            <a:extLst>
              <a:ext uri="{FF2B5EF4-FFF2-40B4-BE49-F238E27FC236}">
                <a16:creationId xmlns:a16="http://schemas.microsoft.com/office/drawing/2014/main" id="{F1D80815-FFBF-9342-A69C-574E2E9B5B3A}"/>
              </a:ext>
            </a:extLst>
          </p:cNvPr>
          <p:cNvSpPr txBox="1"/>
          <p:nvPr/>
        </p:nvSpPr>
        <p:spPr>
          <a:xfrm>
            <a:off x="9694812" y="3484359"/>
            <a:ext cx="2144934" cy="784830"/>
          </a:xfrm>
          <a:prstGeom prst="rect">
            <a:avLst/>
          </a:prstGeom>
          <a:noFill/>
        </p:spPr>
        <p:txBody>
          <a:bodyPr wrap="square" rtlCol="0">
            <a:spAutoFit/>
          </a:bodyPr>
          <a:lstStyle/>
          <a:p>
            <a:pP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Global Center of Excellence for therapeutic compounds development in collaboration with UCSD, at the Center for Novel Therapeutics (HomeLab).</a:t>
            </a:r>
          </a:p>
        </p:txBody>
      </p:sp>
      <p:grpSp>
        <p:nvGrpSpPr>
          <p:cNvPr id="8" name="Group 7">
            <a:extLst>
              <a:ext uri="{FF2B5EF4-FFF2-40B4-BE49-F238E27FC236}">
                <a16:creationId xmlns:a16="http://schemas.microsoft.com/office/drawing/2014/main" id="{9322A91F-E625-DE48-80F2-23901439144F}"/>
              </a:ext>
            </a:extLst>
          </p:cNvPr>
          <p:cNvGrpSpPr/>
          <p:nvPr/>
        </p:nvGrpSpPr>
        <p:grpSpPr>
          <a:xfrm>
            <a:off x="7681383" y="5088663"/>
            <a:ext cx="1908170" cy="302274"/>
            <a:chOff x="7681383" y="5088663"/>
            <a:chExt cx="1908170" cy="302274"/>
          </a:xfrm>
        </p:grpSpPr>
        <p:cxnSp>
          <p:nvCxnSpPr>
            <p:cNvPr id="226" name="Straight Connector 225">
              <a:extLst>
                <a:ext uri="{FF2B5EF4-FFF2-40B4-BE49-F238E27FC236}">
                  <a16:creationId xmlns:a16="http://schemas.microsoft.com/office/drawing/2014/main" id="{FD65F22D-7A89-9449-85F7-D30D05E007AD}"/>
                </a:ext>
              </a:extLst>
            </p:cNvPr>
            <p:cNvCxnSpPr/>
            <p:nvPr/>
          </p:nvCxnSpPr>
          <p:spPr>
            <a:xfrm>
              <a:off x="7681383" y="5088663"/>
              <a:ext cx="524564" cy="302222"/>
            </a:xfrm>
            <a:prstGeom prst="line">
              <a:avLst/>
            </a:prstGeom>
            <a:noFill/>
            <a:ln w="6350" cap="flat" cmpd="sng" algn="ctr">
              <a:solidFill>
                <a:srgbClr val="F1992D"/>
              </a:solidFill>
              <a:prstDash val="solid"/>
              <a:miter lim="800000"/>
            </a:ln>
            <a:effectLst/>
          </p:spPr>
        </p:cxnSp>
        <p:cxnSp>
          <p:nvCxnSpPr>
            <p:cNvPr id="227" name="Straight Connector 226">
              <a:extLst>
                <a:ext uri="{FF2B5EF4-FFF2-40B4-BE49-F238E27FC236}">
                  <a16:creationId xmlns:a16="http://schemas.microsoft.com/office/drawing/2014/main" id="{329A2FD1-4A5A-6F48-B8EA-B14B6B1C7DA6}"/>
                </a:ext>
              </a:extLst>
            </p:cNvPr>
            <p:cNvCxnSpPr/>
            <p:nvPr/>
          </p:nvCxnSpPr>
          <p:spPr>
            <a:xfrm flipV="1">
              <a:off x="8205895" y="5390937"/>
              <a:ext cx="1383658" cy="0"/>
            </a:xfrm>
            <a:prstGeom prst="line">
              <a:avLst/>
            </a:prstGeom>
            <a:noFill/>
            <a:ln w="6350" cap="flat" cmpd="sng" algn="ctr">
              <a:solidFill>
                <a:srgbClr val="F1992D"/>
              </a:solidFill>
              <a:prstDash val="solid"/>
              <a:miter lim="800000"/>
              <a:tailEnd type="oval"/>
            </a:ln>
            <a:effectLst/>
          </p:spPr>
        </p:cxnSp>
      </p:grpSp>
      <p:sp>
        <p:nvSpPr>
          <p:cNvPr id="228" name="TextBox 227">
            <a:extLst>
              <a:ext uri="{FF2B5EF4-FFF2-40B4-BE49-F238E27FC236}">
                <a16:creationId xmlns:a16="http://schemas.microsoft.com/office/drawing/2014/main" id="{90E11C9D-1315-B744-B263-47486FB953C2}"/>
              </a:ext>
            </a:extLst>
          </p:cNvPr>
          <p:cNvSpPr txBox="1"/>
          <p:nvPr/>
        </p:nvSpPr>
        <p:spPr>
          <a:xfrm>
            <a:off x="9601607" y="4938450"/>
            <a:ext cx="2023311" cy="276999"/>
          </a:xfrm>
          <a:prstGeom prst="rect">
            <a:avLst/>
          </a:prstGeom>
          <a:noFill/>
        </p:spPr>
        <p:txBody>
          <a:bodyPr wrap="none" rtlCol="0">
            <a:spAutoFit/>
          </a:bodyPr>
          <a:lstStyle/>
          <a:p>
            <a:r>
              <a:rPr lang="id-ID" sz="1200" b="1">
                <a:solidFill>
                  <a:srgbClr val="111111">
                    <a:lumMod val="75000"/>
                    <a:lumOff val="25000"/>
                  </a:srgbClr>
                </a:solidFill>
                <a:latin typeface="Arial" panose="020B0604020202020204" pitchFamily="34" charset="0"/>
                <a:cs typeface="Arial" panose="020B0604020202020204" pitchFamily="34" charset="0"/>
              </a:rPr>
              <a:t>Stanford Cancer </a:t>
            </a:r>
            <a:r>
              <a:rPr lang="id-ID" sz="1200" b="1" err="1">
                <a:solidFill>
                  <a:srgbClr val="111111">
                    <a:lumMod val="75000"/>
                    <a:lumOff val="25000"/>
                  </a:srgbClr>
                </a:solidFill>
                <a:latin typeface="Arial" panose="020B0604020202020204" pitchFamily="34" charset="0"/>
                <a:cs typeface="Arial" panose="020B0604020202020204" pitchFamily="34" charset="0"/>
              </a:rPr>
              <a:t>Institute</a:t>
            </a:r>
            <a:endParaRPr lang="id-ID" sz="1200" b="1">
              <a:solidFill>
                <a:srgbClr val="111111">
                  <a:lumMod val="75000"/>
                  <a:lumOff val="25000"/>
                </a:srgbClr>
              </a:solidFill>
              <a:latin typeface="Arial" panose="020B0604020202020204" pitchFamily="34" charset="0"/>
              <a:cs typeface="Arial" panose="020B0604020202020204" pitchFamily="34" charset="0"/>
            </a:endParaRPr>
          </a:p>
        </p:txBody>
      </p:sp>
      <p:sp>
        <p:nvSpPr>
          <p:cNvPr id="229" name="TextBox 228">
            <a:extLst>
              <a:ext uri="{FF2B5EF4-FFF2-40B4-BE49-F238E27FC236}">
                <a16:creationId xmlns:a16="http://schemas.microsoft.com/office/drawing/2014/main" id="{B270752F-1E3F-6B46-AC98-45FFEA0864BE}"/>
              </a:ext>
            </a:extLst>
          </p:cNvPr>
          <p:cNvSpPr txBox="1"/>
          <p:nvPr/>
        </p:nvSpPr>
        <p:spPr>
          <a:xfrm>
            <a:off x="9601607" y="5146323"/>
            <a:ext cx="1876104" cy="507831"/>
          </a:xfrm>
          <a:prstGeom prst="rect">
            <a:avLst/>
          </a:prstGeom>
          <a:noFill/>
        </p:spPr>
        <p:txBody>
          <a:bodyPr wrap="square" rtlCol="0">
            <a:spAutoFit/>
          </a:bodyPr>
          <a:lstStyle/>
          <a:p>
            <a:pP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Clinical research and development Global Center of Excellence. Ring 0 Beta site.</a:t>
            </a:r>
          </a:p>
        </p:txBody>
      </p:sp>
      <p:grpSp>
        <p:nvGrpSpPr>
          <p:cNvPr id="230" name="Group 229">
            <a:extLst>
              <a:ext uri="{FF2B5EF4-FFF2-40B4-BE49-F238E27FC236}">
                <a16:creationId xmlns:a16="http://schemas.microsoft.com/office/drawing/2014/main" id="{FF68A52E-A61E-2F40-A718-9B914E195B2F}"/>
              </a:ext>
            </a:extLst>
          </p:cNvPr>
          <p:cNvGrpSpPr/>
          <p:nvPr/>
        </p:nvGrpSpPr>
        <p:grpSpPr>
          <a:xfrm flipH="1" flipV="1">
            <a:off x="3537288" y="5689645"/>
            <a:ext cx="2624104" cy="193336"/>
            <a:chOff x="7152085" y="2680840"/>
            <a:chExt cx="3179260" cy="591809"/>
          </a:xfrm>
        </p:grpSpPr>
        <p:cxnSp>
          <p:nvCxnSpPr>
            <p:cNvPr id="231" name="Straight Connector 230">
              <a:extLst>
                <a:ext uri="{FF2B5EF4-FFF2-40B4-BE49-F238E27FC236}">
                  <a16:creationId xmlns:a16="http://schemas.microsoft.com/office/drawing/2014/main" id="{99579E1C-60EF-5341-863D-D0DCB37237A7}"/>
                </a:ext>
              </a:extLst>
            </p:cNvPr>
            <p:cNvCxnSpPr/>
            <p:nvPr/>
          </p:nvCxnSpPr>
          <p:spPr>
            <a:xfrm flipV="1">
              <a:off x="7152085" y="2680840"/>
              <a:ext cx="169686" cy="591809"/>
            </a:xfrm>
            <a:prstGeom prst="line">
              <a:avLst/>
            </a:prstGeom>
            <a:noFill/>
            <a:ln w="6350" cap="flat" cmpd="sng" algn="ctr">
              <a:solidFill>
                <a:srgbClr val="EB223D"/>
              </a:solidFill>
              <a:prstDash val="solid"/>
              <a:miter lim="800000"/>
            </a:ln>
            <a:effectLst/>
          </p:spPr>
        </p:cxnSp>
        <p:cxnSp>
          <p:nvCxnSpPr>
            <p:cNvPr id="232" name="Straight Connector 231">
              <a:extLst>
                <a:ext uri="{FF2B5EF4-FFF2-40B4-BE49-F238E27FC236}">
                  <a16:creationId xmlns:a16="http://schemas.microsoft.com/office/drawing/2014/main" id="{C966E49D-BFB3-3B4B-9073-C6814869296A}"/>
                </a:ext>
              </a:extLst>
            </p:cNvPr>
            <p:cNvCxnSpPr/>
            <p:nvPr/>
          </p:nvCxnSpPr>
          <p:spPr>
            <a:xfrm flipV="1">
              <a:off x="7321771" y="2680840"/>
              <a:ext cx="3009574" cy="0"/>
            </a:xfrm>
            <a:prstGeom prst="line">
              <a:avLst/>
            </a:prstGeom>
            <a:noFill/>
            <a:ln w="6350" cap="flat" cmpd="sng" algn="ctr">
              <a:solidFill>
                <a:srgbClr val="EB223D"/>
              </a:solidFill>
              <a:prstDash val="solid"/>
              <a:miter lim="800000"/>
              <a:tailEnd type="oval"/>
            </a:ln>
            <a:effectLst/>
          </p:spPr>
        </p:cxnSp>
      </p:grpSp>
      <p:sp>
        <p:nvSpPr>
          <p:cNvPr id="233" name="TextBox 232">
            <a:extLst>
              <a:ext uri="{FF2B5EF4-FFF2-40B4-BE49-F238E27FC236}">
                <a16:creationId xmlns:a16="http://schemas.microsoft.com/office/drawing/2014/main" id="{32517A05-3D91-684D-862C-3EFC2F79A645}"/>
              </a:ext>
            </a:extLst>
          </p:cNvPr>
          <p:cNvSpPr txBox="1"/>
          <p:nvPr/>
        </p:nvSpPr>
        <p:spPr>
          <a:xfrm>
            <a:off x="1063696" y="5413797"/>
            <a:ext cx="2398862" cy="276999"/>
          </a:xfrm>
          <a:prstGeom prst="rect">
            <a:avLst/>
          </a:prstGeom>
          <a:noFill/>
        </p:spPr>
        <p:txBody>
          <a:bodyPr wrap="none" rtlCol="0">
            <a:spAutoFit/>
          </a:bodyPr>
          <a:lstStyle/>
          <a:p>
            <a:pPr algn="r"/>
            <a:r>
              <a:rPr lang="id-ID" sz="1200" b="1" err="1">
                <a:solidFill>
                  <a:srgbClr val="111111">
                    <a:lumMod val="75000"/>
                    <a:lumOff val="25000"/>
                  </a:srgbClr>
                </a:solidFill>
                <a:latin typeface="Arial" panose="020B0604020202020204" pitchFamily="34" charset="0"/>
                <a:cs typeface="Arial" panose="020B0604020202020204" pitchFamily="34" charset="0"/>
              </a:rPr>
              <a:t>Weizmann</a:t>
            </a:r>
            <a:r>
              <a:rPr lang="id-ID" sz="1200" b="1">
                <a:solidFill>
                  <a:srgbClr val="111111">
                    <a:lumMod val="75000"/>
                    <a:lumOff val="25000"/>
                  </a:srgbClr>
                </a:solidFill>
                <a:latin typeface="Arial" panose="020B0604020202020204" pitchFamily="34" charset="0"/>
                <a:cs typeface="Arial" panose="020B0604020202020204" pitchFamily="34" charset="0"/>
              </a:rPr>
              <a:t> </a:t>
            </a:r>
            <a:r>
              <a:rPr lang="id-ID" sz="1200" b="1" err="1">
                <a:solidFill>
                  <a:srgbClr val="111111">
                    <a:lumMod val="75000"/>
                    <a:lumOff val="25000"/>
                  </a:srgbClr>
                </a:solidFill>
                <a:latin typeface="Arial" panose="020B0604020202020204" pitchFamily="34" charset="0"/>
                <a:cs typeface="Arial" panose="020B0604020202020204" pitchFamily="34" charset="0"/>
              </a:rPr>
              <a:t>Institute</a:t>
            </a:r>
            <a:r>
              <a:rPr lang="id-ID" sz="1200" b="1">
                <a:solidFill>
                  <a:srgbClr val="111111">
                    <a:lumMod val="75000"/>
                    <a:lumOff val="25000"/>
                  </a:srgbClr>
                </a:solidFill>
                <a:latin typeface="Arial" panose="020B0604020202020204" pitchFamily="34" charset="0"/>
                <a:cs typeface="Arial" panose="020B0604020202020204" pitchFamily="34" charset="0"/>
              </a:rPr>
              <a:t> </a:t>
            </a:r>
            <a:r>
              <a:rPr lang="id-ID" sz="1200" b="1" err="1">
                <a:solidFill>
                  <a:srgbClr val="111111">
                    <a:lumMod val="75000"/>
                    <a:lumOff val="25000"/>
                  </a:srgbClr>
                </a:solidFill>
                <a:latin typeface="Arial" panose="020B0604020202020204" pitchFamily="34" charset="0"/>
                <a:cs typeface="Arial" panose="020B0604020202020204" pitchFamily="34" charset="0"/>
              </a:rPr>
              <a:t>of</a:t>
            </a:r>
            <a:r>
              <a:rPr lang="id-ID" sz="1200" b="1">
                <a:solidFill>
                  <a:srgbClr val="111111">
                    <a:lumMod val="75000"/>
                    <a:lumOff val="25000"/>
                  </a:srgbClr>
                </a:solidFill>
                <a:latin typeface="Arial" panose="020B0604020202020204" pitchFamily="34" charset="0"/>
                <a:cs typeface="Arial" panose="020B0604020202020204" pitchFamily="34" charset="0"/>
              </a:rPr>
              <a:t> </a:t>
            </a:r>
            <a:r>
              <a:rPr lang="id-ID" sz="1200" b="1" err="1">
                <a:solidFill>
                  <a:srgbClr val="111111">
                    <a:lumMod val="75000"/>
                    <a:lumOff val="25000"/>
                  </a:srgbClr>
                </a:solidFill>
                <a:latin typeface="Arial" panose="020B0604020202020204" pitchFamily="34" charset="0"/>
                <a:cs typeface="Arial" panose="020B0604020202020204" pitchFamily="34" charset="0"/>
              </a:rPr>
              <a:t>Science</a:t>
            </a:r>
            <a:endParaRPr lang="id-ID" sz="1200" b="1">
              <a:solidFill>
                <a:srgbClr val="111111">
                  <a:lumMod val="75000"/>
                  <a:lumOff val="25000"/>
                </a:srgbClr>
              </a:solidFill>
              <a:latin typeface="Arial" panose="020B0604020202020204" pitchFamily="34" charset="0"/>
              <a:cs typeface="Arial" panose="020B0604020202020204" pitchFamily="34" charset="0"/>
            </a:endParaRPr>
          </a:p>
        </p:txBody>
      </p:sp>
      <p:sp>
        <p:nvSpPr>
          <p:cNvPr id="234" name="TextBox 233">
            <a:extLst>
              <a:ext uri="{FF2B5EF4-FFF2-40B4-BE49-F238E27FC236}">
                <a16:creationId xmlns:a16="http://schemas.microsoft.com/office/drawing/2014/main" id="{C0984B8A-453C-E143-8DE3-D9FF3F23B34A}"/>
              </a:ext>
            </a:extLst>
          </p:cNvPr>
          <p:cNvSpPr txBox="1"/>
          <p:nvPr/>
        </p:nvSpPr>
        <p:spPr>
          <a:xfrm>
            <a:off x="1586454" y="5621670"/>
            <a:ext cx="1876104" cy="784830"/>
          </a:xfrm>
          <a:prstGeom prst="rect">
            <a:avLst/>
          </a:prstGeom>
          <a:noFill/>
        </p:spPr>
        <p:txBody>
          <a:bodyPr wrap="square" rtlCol="0">
            <a:spAutoFit/>
          </a:bodyPr>
          <a:lstStyle/>
          <a:p>
            <a:pPr algn="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Particle accelerator Global Center of Excellence. Core site for Empyrean’s Laser Plasma VHEE accelerator development.</a:t>
            </a:r>
          </a:p>
        </p:txBody>
      </p:sp>
      <p:grpSp>
        <p:nvGrpSpPr>
          <p:cNvPr id="7" name="Group 6">
            <a:extLst>
              <a:ext uri="{FF2B5EF4-FFF2-40B4-BE49-F238E27FC236}">
                <a16:creationId xmlns:a16="http://schemas.microsoft.com/office/drawing/2014/main" id="{8E53CC25-336E-7B48-A85C-CD91AB72568B}"/>
              </a:ext>
            </a:extLst>
          </p:cNvPr>
          <p:cNvGrpSpPr/>
          <p:nvPr/>
        </p:nvGrpSpPr>
        <p:grpSpPr>
          <a:xfrm>
            <a:off x="2730436" y="4619485"/>
            <a:ext cx="1896942" cy="364431"/>
            <a:chOff x="2730436" y="4619485"/>
            <a:chExt cx="1896942" cy="364431"/>
          </a:xfrm>
        </p:grpSpPr>
        <p:cxnSp>
          <p:nvCxnSpPr>
            <p:cNvPr id="236" name="Straight Connector 235">
              <a:extLst>
                <a:ext uri="{FF2B5EF4-FFF2-40B4-BE49-F238E27FC236}">
                  <a16:creationId xmlns:a16="http://schemas.microsoft.com/office/drawing/2014/main" id="{F5525FC6-6C47-F042-A4E0-90ADEC817A30}"/>
                </a:ext>
              </a:extLst>
            </p:cNvPr>
            <p:cNvCxnSpPr>
              <a:cxnSpLocks/>
              <a:stCxn id="161" idx="4"/>
            </p:cNvCxnSpPr>
            <p:nvPr/>
          </p:nvCxnSpPr>
          <p:spPr>
            <a:xfrm flipH="1" flipV="1">
              <a:off x="4341629" y="4619485"/>
              <a:ext cx="285749" cy="364431"/>
            </a:xfrm>
            <a:prstGeom prst="line">
              <a:avLst/>
            </a:prstGeom>
            <a:noFill/>
            <a:ln w="6350" cap="flat" cmpd="sng" algn="ctr">
              <a:solidFill>
                <a:srgbClr val="A1A1A1"/>
              </a:solidFill>
              <a:prstDash val="solid"/>
              <a:miter lim="800000"/>
            </a:ln>
            <a:effectLst/>
          </p:spPr>
        </p:cxnSp>
        <p:cxnSp>
          <p:nvCxnSpPr>
            <p:cNvPr id="237" name="Straight Connector 236">
              <a:extLst>
                <a:ext uri="{FF2B5EF4-FFF2-40B4-BE49-F238E27FC236}">
                  <a16:creationId xmlns:a16="http://schemas.microsoft.com/office/drawing/2014/main" id="{AD93268C-2F92-224F-B72F-5C52D13A4EBA}"/>
                </a:ext>
              </a:extLst>
            </p:cNvPr>
            <p:cNvCxnSpPr>
              <a:cxnSpLocks/>
            </p:cNvCxnSpPr>
            <p:nvPr/>
          </p:nvCxnSpPr>
          <p:spPr>
            <a:xfrm flipH="1">
              <a:off x="2730436" y="4625114"/>
              <a:ext cx="1613622" cy="0"/>
            </a:xfrm>
            <a:prstGeom prst="line">
              <a:avLst/>
            </a:prstGeom>
            <a:noFill/>
            <a:ln w="6350" cap="flat" cmpd="sng" algn="ctr">
              <a:solidFill>
                <a:srgbClr val="A1A1A1"/>
              </a:solidFill>
              <a:prstDash val="solid"/>
              <a:miter lim="800000"/>
              <a:tailEnd type="oval"/>
            </a:ln>
            <a:effectLst/>
          </p:spPr>
        </p:cxnSp>
      </p:grpSp>
      <p:sp>
        <p:nvSpPr>
          <p:cNvPr id="238" name="TextBox 237">
            <a:extLst>
              <a:ext uri="{FF2B5EF4-FFF2-40B4-BE49-F238E27FC236}">
                <a16:creationId xmlns:a16="http://schemas.microsoft.com/office/drawing/2014/main" id="{EA72A102-A383-EB46-870A-C526CCA6B14F}"/>
              </a:ext>
            </a:extLst>
          </p:cNvPr>
          <p:cNvSpPr txBox="1"/>
          <p:nvPr/>
        </p:nvSpPr>
        <p:spPr>
          <a:xfrm>
            <a:off x="1332175" y="4287052"/>
            <a:ext cx="1374094" cy="276999"/>
          </a:xfrm>
          <a:prstGeom prst="rect">
            <a:avLst/>
          </a:prstGeom>
          <a:noFill/>
        </p:spPr>
        <p:txBody>
          <a:bodyPr wrap="none" rtlCol="0">
            <a:spAutoFit/>
          </a:bodyPr>
          <a:lstStyle/>
          <a:p>
            <a:pPr algn="r"/>
            <a:r>
              <a:rPr lang="id-ID" sz="1200" b="1" err="1">
                <a:solidFill>
                  <a:srgbClr val="111111">
                    <a:lumMod val="75000"/>
                    <a:lumOff val="25000"/>
                  </a:srgbClr>
                </a:solidFill>
                <a:latin typeface="Arial" panose="020B0604020202020204" pitchFamily="34" charset="0"/>
                <a:cs typeface="Arial" panose="020B0604020202020204" pitchFamily="34" charset="0"/>
              </a:rPr>
              <a:t>Cleveland</a:t>
            </a:r>
            <a:r>
              <a:rPr lang="id-ID" sz="1200" b="1">
                <a:solidFill>
                  <a:srgbClr val="111111">
                    <a:lumMod val="75000"/>
                    <a:lumOff val="25000"/>
                  </a:srgbClr>
                </a:solidFill>
                <a:latin typeface="Arial" panose="020B0604020202020204" pitchFamily="34" charset="0"/>
                <a:cs typeface="Arial" panose="020B0604020202020204" pitchFamily="34" charset="0"/>
              </a:rPr>
              <a:t> </a:t>
            </a:r>
            <a:r>
              <a:rPr lang="id-ID" sz="1200" b="1" err="1">
                <a:solidFill>
                  <a:srgbClr val="111111">
                    <a:lumMod val="75000"/>
                    <a:lumOff val="25000"/>
                  </a:srgbClr>
                </a:solidFill>
                <a:latin typeface="Arial" panose="020B0604020202020204" pitchFamily="34" charset="0"/>
                <a:cs typeface="Arial" panose="020B0604020202020204" pitchFamily="34" charset="0"/>
              </a:rPr>
              <a:t>Clinic</a:t>
            </a:r>
            <a:endParaRPr lang="id-ID" sz="1200" b="1">
              <a:solidFill>
                <a:srgbClr val="111111">
                  <a:lumMod val="75000"/>
                  <a:lumOff val="25000"/>
                </a:srgbClr>
              </a:solidFill>
              <a:latin typeface="Arial" panose="020B0604020202020204" pitchFamily="34" charset="0"/>
              <a:cs typeface="Arial" panose="020B0604020202020204" pitchFamily="34" charset="0"/>
            </a:endParaRPr>
          </a:p>
        </p:txBody>
      </p:sp>
      <p:sp>
        <p:nvSpPr>
          <p:cNvPr id="239" name="TextBox 238">
            <a:extLst>
              <a:ext uri="{FF2B5EF4-FFF2-40B4-BE49-F238E27FC236}">
                <a16:creationId xmlns:a16="http://schemas.microsoft.com/office/drawing/2014/main" id="{1315218F-8946-1545-890B-05A2586A819B}"/>
              </a:ext>
            </a:extLst>
          </p:cNvPr>
          <p:cNvSpPr txBox="1"/>
          <p:nvPr/>
        </p:nvSpPr>
        <p:spPr>
          <a:xfrm>
            <a:off x="830165" y="4494925"/>
            <a:ext cx="1876104" cy="369332"/>
          </a:xfrm>
          <a:prstGeom prst="rect">
            <a:avLst/>
          </a:prstGeom>
          <a:noFill/>
        </p:spPr>
        <p:txBody>
          <a:bodyPr wrap="square" rtlCol="0">
            <a:spAutoFit/>
          </a:bodyPr>
          <a:lstStyle/>
          <a:p>
            <a:pPr algn="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Global Center of Excellence for RT Genomics R&amp;D.</a:t>
            </a:r>
          </a:p>
        </p:txBody>
      </p:sp>
      <p:cxnSp>
        <p:nvCxnSpPr>
          <p:cNvPr id="240" name="Straight Connector 239">
            <a:extLst>
              <a:ext uri="{FF2B5EF4-FFF2-40B4-BE49-F238E27FC236}">
                <a16:creationId xmlns:a16="http://schemas.microsoft.com/office/drawing/2014/main" id="{9484FF1D-A468-B146-94E2-A1C120337219}"/>
              </a:ext>
            </a:extLst>
          </p:cNvPr>
          <p:cNvCxnSpPr>
            <a:cxnSpLocks/>
          </p:cNvCxnSpPr>
          <p:nvPr/>
        </p:nvCxnSpPr>
        <p:spPr>
          <a:xfrm flipH="1">
            <a:off x="2676218" y="3559977"/>
            <a:ext cx="1414729" cy="0"/>
          </a:xfrm>
          <a:prstGeom prst="line">
            <a:avLst/>
          </a:prstGeom>
          <a:noFill/>
          <a:ln w="6350" cap="flat" cmpd="sng" algn="ctr">
            <a:solidFill>
              <a:srgbClr val="111111"/>
            </a:solidFill>
            <a:prstDash val="solid"/>
            <a:miter lim="800000"/>
            <a:tailEnd type="oval"/>
          </a:ln>
          <a:effectLst/>
        </p:spPr>
      </p:cxnSp>
      <p:sp>
        <p:nvSpPr>
          <p:cNvPr id="241" name="TextBox 240">
            <a:extLst>
              <a:ext uri="{FF2B5EF4-FFF2-40B4-BE49-F238E27FC236}">
                <a16:creationId xmlns:a16="http://schemas.microsoft.com/office/drawing/2014/main" id="{B7054C1C-E6E7-0842-B758-CB04FCC90497}"/>
              </a:ext>
            </a:extLst>
          </p:cNvPr>
          <p:cNvSpPr txBox="1"/>
          <p:nvPr/>
        </p:nvSpPr>
        <p:spPr>
          <a:xfrm>
            <a:off x="562220" y="3185460"/>
            <a:ext cx="2104166" cy="276999"/>
          </a:xfrm>
          <a:prstGeom prst="rect">
            <a:avLst/>
          </a:prstGeom>
          <a:noFill/>
        </p:spPr>
        <p:txBody>
          <a:bodyPr wrap="none" rtlCol="0">
            <a:spAutoFit/>
          </a:bodyPr>
          <a:lstStyle/>
          <a:p>
            <a:pPr algn="r"/>
            <a:r>
              <a:rPr lang="id-ID" sz="1200" b="1">
                <a:solidFill>
                  <a:srgbClr val="111111">
                    <a:lumMod val="75000"/>
                    <a:lumOff val="25000"/>
                  </a:srgbClr>
                </a:solidFill>
                <a:latin typeface="Arial" panose="020B0604020202020204" pitchFamily="34" charset="0"/>
                <a:cs typeface="Arial" panose="020B0604020202020204" pitchFamily="34" charset="0"/>
              </a:rPr>
              <a:t>Los </a:t>
            </a:r>
            <a:r>
              <a:rPr lang="id-ID" sz="1200" b="1" err="1">
                <a:solidFill>
                  <a:srgbClr val="111111">
                    <a:lumMod val="75000"/>
                    <a:lumOff val="25000"/>
                  </a:srgbClr>
                </a:solidFill>
                <a:latin typeface="Arial" panose="020B0604020202020204" pitchFamily="34" charset="0"/>
                <a:cs typeface="Arial" panose="020B0604020202020204" pitchFamily="34" charset="0"/>
              </a:rPr>
              <a:t>Alamos</a:t>
            </a:r>
            <a:r>
              <a:rPr lang="id-ID" sz="1200" b="1">
                <a:solidFill>
                  <a:srgbClr val="111111">
                    <a:lumMod val="75000"/>
                    <a:lumOff val="25000"/>
                  </a:srgbClr>
                </a:solidFill>
                <a:latin typeface="Arial" panose="020B0604020202020204" pitchFamily="34" charset="0"/>
                <a:cs typeface="Arial" panose="020B0604020202020204" pitchFamily="34" charset="0"/>
              </a:rPr>
              <a:t> National </a:t>
            </a:r>
            <a:r>
              <a:rPr lang="id-ID" sz="1200" b="1" err="1">
                <a:solidFill>
                  <a:srgbClr val="111111">
                    <a:lumMod val="75000"/>
                    <a:lumOff val="25000"/>
                  </a:srgbClr>
                </a:solidFill>
                <a:latin typeface="Arial" panose="020B0604020202020204" pitchFamily="34" charset="0"/>
                <a:cs typeface="Arial" panose="020B0604020202020204" pitchFamily="34" charset="0"/>
              </a:rPr>
              <a:t>Labs</a:t>
            </a:r>
            <a:endParaRPr lang="id-ID" sz="1200" b="1">
              <a:solidFill>
                <a:srgbClr val="111111">
                  <a:lumMod val="75000"/>
                  <a:lumOff val="25000"/>
                </a:srgbClr>
              </a:solidFill>
              <a:latin typeface="Arial" panose="020B0604020202020204" pitchFamily="34" charset="0"/>
              <a:cs typeface="Arial" panose="020B0604020202020204" pitchFamily="34" charset="0"/>
            </a:endParaRPr>
          </a:p>
        </p:txBody>
      </p:sp>
      <p:sp>
        <p:nvSpPr>
          <p:cNvPr id="242" name="TextBox 241">
            <a:extLst>
              <a:ext uri="{FF2B5EF4-FFF2-40B4-BE49-F238E27FC236}">
                <a16:creationId xmlns:a16="http://schemas.microsoft.com/office/drawing/2014/main" id="{09C8C09C-4FCC-5E4C-B134-2253B3A9D2C4}"/>
              </a:ext>
            </a:extLst>
          </p:cNvPr>
          <p:cNvSpPr txBox="1"/>
          <p:nvPr/>
        </p:nvSpPr>
        <p:spPr>
          <a:xfrm>
            <a:off x="352254" y="3393333"/>
            <a:ext cx="2314132" cy="507831"/>
          </a:xfrm>
          <a:prstGeom prst="rect">
            <a:avLst/>
          </a:prstGeom>
          <a:noFill/>
        </p:spPr>
        <p:txBody>
          <a:bodyPr wrap="square" rtlCol="0">
            <a:spAutoFit/>
          </a:bodyPr>
          <a:lstStyle/>
          <a:p>
            <a:pPr algn="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Scientific and R&amp;D partner for developing the Pegasus 1.0 microtron accelerator for Project Hermes..</a:t>
            </a:r>
          </a:p>
        </p:txBody>
      </p:sp>
      <p:grpSp>
        <p:nvGrpSpPr>
          <p:cNvPr id="243" name="Group 242">
            <a:extLst>
              <a:ext uri="{FF2B5EF4-FFF2-40B4-BE49-F238E27FC236}">
                <a16:creationId xmlns:a16="http://schemas.microsoft.com/office/drawing/2014/main" id="{C5FFD1DD-E54A-0B4E-AD4F-DA72738D6A23}"/>
              </a:ext>
            </a:extLst>
          </p:cNvPr>
          <p:cNvGrpSpPr/>
          <p:nvPr/>
        </p:nvGrpSpPr>
        <p:grpSpPr>
          <a:xfrm flipH="1">
            <a:off x="2798098" y="1860735"/>
            <a:ext cx="1908224" cy="242679"/>
            <a:chOff x="7152081" y="2680840"/>
            <a:chExt cx="3179265" cy="591812"/>
          </a:xfrm>
        </p:grpSpPr>
        <p:cxnSp>
          <p:nvCxnSpPr>
            <p:cNvPr id="244" name="Straight Connector 243">
              <a:extLst>
                <a:ext uri="{FF2B5EF4-FFF2-40B4-BE49-F238E27FC236}">
                  <a16:creationId xmlns:a16="http://schemas.microsoft.com/office/drawing/2014/main" id="{DED5E730-AC8E-1649-A2E6-6D0AE46E3E96}"/>
                </a:ext>
              </a:extLst>
            </p:cNvPr>
            <p:cNvCxnSpPr/>
            <p:nvPr/>
          </p:nvCxnSpPr>
          <p:spPr>
            <a:xfrm flipV="1">
              <a:off x="7152081" y="2680840"/>
              <a:ext cx="423469" cy="591812"/>
            </a:xfrm>
            <a:prstGeom prst="line">
              <a:avLst/>
            </a:prstGeom>
            <a:noFill/>
            <a:ln w="6350" cap="flat" cmpd="sng" algn="ctr">
              <a:solidFill>
                <a:srgbClr val="16A085"/>
              </a:solidFill>
              <a:prstDash val="solid"/>
              <a:miter lim="800000"/>
            </a:ln>
            <a:effectLst/>
          </p:spPr>
        </p:cxnSp>
        <p:cxnSp>
          <p:nvCxnSpPr>
            <p:cNvPr id="245" name="Straight Connector 244">
              <a:extLst>
                <a:ext uri="{FF2B5EF4-FFF2-40B4-BE49-F238E27FC236}">
                  <a16:creationId xmlns:a16="http://schemas.microsoft.com/office/drawing/2014/main" id="{ADA88D08-025C-E748-8995-A2110E1F4542}"/>
                </a:ext>
              </a:extLst>
            </p:cNvPr>
            <p:cNvCxnSpPr/>
            <p:nvPr/>
          </p:nvCxnSpPr>
          <p:spPr>
            <a:xfrm>
              <a:off x="7575550" y="2680840"/>
              <a:ext cx="2755796" cy="0"/>
            </a:xfrm>
            <a:prstGeom prst="line">
              <a:avLst/>
            </a:prstGeom>
            <a:noFill/>
            <a:ln w="6350" cap="flat" cmpd="sng" algn="ctr">
              <a:solidFill>
                <a:srgbClr val="16A085"/>
              </a:solidFill>
              <a:prstDash val="solid"/>
              <a:miter lim="800000"/>
              <a:tailEnd type="oval"/>
            </a:ln>
            <a:effectLst/>
          </p:spPr>
        </p:cxnSp>
      </p:grpSp>
      <p:sp>
        <p:nvSpPr>
          <p:cNvPr id="246" name="TextBox 245">
            <a:extLst>
              <a:ext uri="{FF2B5EF4-FFF2-40B4-BE49-F238E27FC236}">
                <a16:creationId xmlns:a16="http://schemas.microsoft.com/office/drawing/2014/main" id="{920C1EBF-8A3C-314A-B7C4-FA006D148458}"/>
              </a:ext>
            </a:extLst>
          </p:cNvPr>
          <p:cNvSpPr txBox="1"/>
          <p:nvPr/>
        </p:nvSpPr>
        <p:spPr>
          <a:xfrm>
            <a:off x="1717475" y="1312729"/>
            <a:ext cx="1040670" cy="276999"/>
          </a:xfrm>
          <a:prstGeom prst="rect">
            <a:avLst/>
          </a:prstGeom>
          <a:noFill/>
        </p:spPr>
        <p:txBody>
          <a:bodyPr wrap="none" rtlCol="0">
            <a:spAutoFit/>
          </a:bodyPr>
          <a:lstStyle/>
          <a:p>
            <a:pPr algn="r"/>
            <a:r>
              <a:rPr lang="id-ID" sz="1200" b="1">
                <a:solidFill>
                  <a:srgbClr val="111111">
                    <a:lumMod val="75000"/>
                    <a:lumOff val="25000"/>
                  </a:srgbClr>
                </a:solidFill>
                <a:latin typeface="Arial" panose="020B0604020202020204" pitchFamily="34" charset="0"/>
                <a:cs typeface="Arial" panose="020B0604020202020204" pitchFamily="34" charset="0"/>
              </a:rPr>
              <a:t>Mayo </a:t>
            </a:r>
            <a:r>
              <a:rPr lang="id-ID" sz="1200" b="1" err="1">
                <a:solidFill>
                  <a:srgbClr val="111111">
                    <a:lumMod val="75000"/>
                    <a:lumOff val="25000"/>
                  </a:srgbClr>
                </a:solidFill>
                <a:latin typeface="Arial" panose="020B0604020202020204" pitchFamily="34" charset="0"/>
                <a:cs typeface="Arial" panose="020B0604020202020204" pitchFamily="34" charset="0"/>
              </a:rPr>
              <a:t>Clinic</a:t>
            </a:r>
            <a:endParaRPr lang="id-ID" sz="1200" b="1">
              <a:solidFill>
                <a:srgbClr val="111111">
                  <a:lumMod val="75000"/>
                  <a:lumOff val="25000"/>
                </a:srgbClr>
              </a:solidFill>
              <a:latin typeface="Arial" panose="020B0604020202020204" pitchFamily="34" charset="0"/>
              <a:cs typeface="Arial" panose="020B0604020202020204" pitchFamily="34" charset="0"/>
            </a:endParaRPr>
          </a:p>
        </p:txBody>
      </p:sp>
      <p:sp>
        <p:nvSpPr>
          <p:cNvPr id="247" name="TextBox 246">
            <a:extLst>
              <a:ext uri="{FF2B5EF4-FFF2-40B4-BE49-F238E27FC236}">
                <a16:creationId xmlns:a16="http://schemas.microsoft.com/office/drawing/2014/main" id="{FA22B00A-8A8A-5F46-BEA7-DC93643FBF91}"/>
              </a:ext>
            </a:extLst>
          </p:cNvPr>
          <p:cNvSpPr txBox="1"/>
          <p:nvPr/>
        </p:nvSpPr>
        <p:spPr>
          <a:xfrm>
            <a:off x="240612" y="1520602"/>
            <a:ext cx="2517534" cy="784830"/>
          </a:xfrm>
          <a:prstGeom prst="rect">
            <a:avLst/>
          </a:prstGeom>
          <a:noFill/>
        </p:spPr>
        <p:txBody>
          <a:bodyPr wrap="square" rtlCol="0">
            <a:spAutoFit/>
          </a:bodyPr>
          <a:lstStyle/>
          <a:p>
            <a:pPr algn="r">
              <a:lnSpc>
                <a:spcPct val="90000"/>
              </a:lnSpc>
              <a:spcBef>
                <a:spcPts val="1000"/>
              </a:spcBef>
            </a:pPr>
            <a:r>
              <a:rPr lang="en-US" sz="1000">
                <a:solidFill>
                  <a:prstClr val="white">
                    <a:lumMod val="65000"/>
                  </a:prstClr>
                </a:solidFill>
                <a:latin typeface="Arial" panose="020B0604020202020204" pitchFamily="34" charset="0"/>
                <a:cs typeface="Arial" panose="020B0604020202020204" pitchFamily="34" charset="0"/>
              </a:rPr>
              <a:t>Strategic partner and Global Center of Excellence for Clinical and Scientific research and development with focus on SFRT, Flash, and advanced RT devices and technologies development</a:t>
            </a:r>
          </a:p>
        </p:txBody>
      </p:sp>
      <p:pic>
        <p:nvPicPr>
          <p:cNvPr id="250" name="Picture 249">
            <a:extLst>
              <a:ext uri="{FF2B5EF4-FFF2-40B4-BE49-F238E27FC236}">
                <a16:creationId xmlns:a16="http://schemas.microsoft.com/office/drawing/2014/main" id="{CB732BA7-A426-9C40-83E5-C887EB45F4EE}"/>
              </a:ext>
            </a:extLst>
          </p:cNvPr>
          <p:cNvPicPr>
            <a:picLocks noChangeAspect="1"/>
          </p:cNvPicPr>
          <p:nvPr/>
        </p:nvPicPr>
        <p:blipFill>
          <a:blip r:embed="rId3"/>
          <a:stretch>
            <a:fillRect/>
          </a:stretch>
        </p:blipFill>
        <p:spPr>
          <a:xfrm>
            <a:off x="5328202" y="2890252"/>
            <a:ext cx="1769453" cy="1002368"/>
          </a:xfrm>
          <a:prstGeom prst="rect">
            <a:avLst/>
          </a:prstGeom>
          <a:effectLst>
            <a:outerShdw blurRad="63500" dist="50800" dir="2700000" algn="tl" rotWithShape="0">
              <a:prstClr val="black">
                <a:alpha val="40000"/>
              </a:prstClr>
            </a:outerShdw>
          </a:effectLst>
        </p:spPr>
      </p:pic>
      <p:pic>
        <p:nvPicPr>
          <p:cNvPr id="9" name="Picture 8">
            <a:extLst>
              <a:ext uri="{FF2B5EF4-FFF2-40B4-BE49-F238E27FC236}">
                <a16:creationId xmlns:a16="http://schemas.microsoft.com/office/drawing/2014/main" id="{A27A90A6-6F97-F443-AE37-AAD90CCD7CD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527250" y="570178"/>
            <a:ext cx="1549053" cy="545131"/>
          </a:xfrm>
          <a:prstGeom prst="rect">
            <a:avLst/>
          </a:prstGeom>
        </p:spPr>
      </p:pic>
      <p:pic>
        <p:nvPicPr>
          <p:cNvPr id="16" name="Picture 15">
            <a:extLst>
              <a:ext uri="{FF2B5EF4-FFF2-40B4-BE49-F238E27FC236}">
                <a16:creationId xmlns:a16="http://schemas.microsoft.com/office/drawing/2014/main" id="{2A3ADF9D-F822-F149-93F6-0A01DDFDAE23}"/>
              </a:ext>
            </a:extLst>
          </p:cNvPr>
          <p:cNvPicPr>
            <a:picLocks noChangeAspect="1"/>
          </p:cNvPicPr>
          <p:nvPr/>
        </p:nvPicPr>
        <p:blipFill rotWithShape="1">
          <a:blip r:embed="rId5"/>
          <a:srcRect t="36753" b="31849"/>
          <a:stretch/>
        </p:blipFill>
        <p:spPr>
          <a:xfrm>
            <a:off x="3588746" y="5907824"/>
            <a:ext cx="1598030" cy="501752"/>
          </a:xfrm>
          <a:prstGeom prst="rect">
            <a:avLst/>
          </a:prstGeom>
        </p:spPr>
      </p:pic>
      <p:pic>
        <p:nvPicPr>
          <p:cNvPr id="17" name="Picture 16">
            <a:extLst>
              <a:ext uri="{FF2B5EF4-FFF2-40B4-BE49-F238E27FC236}">
                <a16:creationId xmlns:a16="http://schemas.microsoft.com/office/drawing/2014/main" id="{2DB3E903-B583-1247-81EB-4C37E9E746CE}"/>
              </a:ext>
            </a:extLst>
          </p:cNvPr>
          <p:cNvPicPr>
            <a:picLocks noChangeAspect="1"/>
          </p:cNvPicPr>
          <p:nvPr/>
        </p:nvPicPr>
        <p:blipFill>
          <a:blip r:embed="rId6"/>
          <a:stretch>
            <a:fillRect/>
          </a:stretch>
        </p:blipFill>
        <p:spPr>
          <a:xfrm>
            <a:off x="2792481" y="4671759"/>
            <a:ext cx="1544074" cy="354741"/>
          </a:xfrm>
          <a:prstGeom prst="rect">
            <a:avLst/>
          </a:prstGeom>
        </p:spPr>
      </p:pic>
      <p:pic>
        <p:nvPicPr>
          <p:cNvPr id="22" name="Picture 21">
            <a:extLst>
              <a:ext uri="{FF2B5EF4-FFF2-40B4-BE49-F238E27FC236}">
                <a16:creationId xmlns:a16="http://schemas.microsoft.com/office/drawing/2014/main" id="{CAD8CB61-0FA7-0C47-A800-A1604FC547A8}"/>
              </a:ext>
            </a:extLst>
          </p:cNvPr>
          <p:cNvPicPr>
            <a:picLocks noChangeAspect="1"/>
          </p:cNvPicPr>
          <p:nvPr/>
        </p:nvPicPr>
        <p:blipFill rotWithShape="1">
          <a:blip r:embed="rId7">
            <a:clrChange>
              <a:clrFrom>
                <a:srgbClr val="FEFFFF"/>
              </a:clrFrom>
              <a:clrTo>
                <a:srgbClr val="FEFFFF">
                  <a:alpha val="0"/>
                </a:srgbClr>
              </a:clrTo>
            </a:clrChange>
          </a:blip>
          <a:srcRect b="24981"/>
          <a:stretch/>
        </p:blipFill>
        <p:spPr>
          <a:xfrm>
            <a:off x="8121975" y="5053719"/>
            <a:ext cx="1504338" cy="308229"/>
          </a:xfrm>
          <a:prstGeom prst="rect">
            <a:avLst/>
          </a:prstGeom>
        </p:spPr>
      </p:pic>
      <p:pic>
        <p:nvPicPr>
          <p:cNvPr id="3074" name="Picture 2" descr="KUKA Industrial Robot - Welbot Technology">
            <a:extLst>
              <a:ext uri="{FF2B5EF4-FFF2-40B4-BE49-F238E27FC236}">
                <a16:creationId xmlns:a16="http://schemas.microsoft.com/office/drawing/2014/main" id="{2AF185A8-2241-1047-BB12-9FBAECD7118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5131" y="1597140"/>
            <a:ext cx="1314422" cy="3055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C6A37903-046F-E468-23CB-E67685D08C0F}"/>
              </a:ext>
            </a:extLst>
          </p:cNvPr>
          <p:cNvPicPr>
            <a:picLocks noChangeAspect="1"/>
          </p:cNvPicPr>
          <p:nvPr/>
        </p:nvPicPr>
        <p:blipFill>
          <a:blip r:embed="rId9"/>
          <a:stretch>
            <a:fillRect/>
          </a:stretch>
        </p:blipFill>
        <p:spPr>
          <a:xfrm>
            <a:off x="3123416" y="937808"/>
            <a:ext cx="828459" cy="894630"/>
          </a:xfrm>
          <a:prstGeom prst="rect">
            <a:avLst/>
          </a:prstGeom>
        </p:spPr>
      </p:pic>
      <p:pic>
        <p:nvPicPr>
          <p:cNvPr id="14" name="Picture 13">
            <a:extLst>
              <a:ext uri="{FF2B5EF4-FFF2-40B4-BE49-F238E27FC236}">
                <a16:creationId xmlns:a16="http://schemas.microsoft.com/office/drawing/2014/main" id="{9537C01A-861E-070E-6AF3-4A6220D5FF7D}"/>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2578673" y="2850905"/>
            <a:ext cx="1453686" cy="669110"/>
          </a:xfrm>
          <a:prstGeom prst="rect">
            <a:avLst/>
          </a:prstGeom>
        </p:spPr>
      </p:pic>
      <p:pic>
        <p:nvPicPr>
          <p:cNvPr id="10" name="Picture 9" descr="Brand">
            <a:extLst>
              <a:ext uri="{FF2B5EF4-FFF2-40B4-BE49-F238E27FC236}">
                <a16:creationId xmlns:a16="http://schemas.microsoft.com/office/drawing/2014/main" id="{09AB4CFA-2114-F79D-3274-B5A4A9D6378F}"/>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8407546" y="3654018"/>
            <a:ext cx="1281823" cy="256164"/>
          </a:xfrm>
          <a:prstGeom prst="rect">
            <a:avLst/>
          </a:prstGeom>
          <a:noFill/>
          <a:ln>
            <a:noFill/>
          </a:ln>
        </p:spPr>
      </p:pic>
      <p:pic>
        <p:nvPicPr>
          <p:cNvPr id="1026" name="Picture 2" descr="CNT | Center for Novel Therapeutics | San Diego | CA">
            <a:extLst>
              <a:ext uri="{FF2B5EF4-FFF2-40B4-BE49-F238E27FC236}">
                <a16:creationId xmlns:a16="http://schemas.microsoft.com/office/drawing/2014/main" id="{E464F4BA-868F-E989-0CDA-14943384BDA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32441" y="2939020"/>
            <a:ext cx="2371242" cy="55216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Flat panel detector software, X-Ray imaging software and algorithms, X-Ray system custom design, digital radiography algorithms and software for dynamic contrast enhancement, digital fluoroscopy algorithms and software for contrast enhancement and noise reduction, CBCT (cone beam computed tomography) system design and software,   CBCT system trajectory registration (measurement), non-ideal andarbitrary system tarjectory support algorithms and software, equine , companion animal and veterinary applications, demo for download  available">
            <a:extLst>
              <a:ext uri="{FF2B5EF4-FFF2-40B4-BE49-F238E27FC236}">
                <a16:creationId xmlns:a16="http://schemas.microsoft.com/office/drawing/2014/main" id="{183FA131-2FB7-C183-538E-920B37B8123C}"/>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06212" y="3811705"/>
            <a:ext cx="748324" cy="25093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F0A44E1-71B3-AB1D-494C-EAFBA28A1628}"/>
              </a:ext>
            </a:extLst>
          </p:cNvPr>
          <p:cNvPicPr>
            <a:picLocks noChangeAspect="1"/>
          </p:cNvPicPr>
          <p:nvPr/>
        </p:nvPicPr>
        <p:blipFill>
          <a:blip r:embed="rId14"/>
          <a:stretch>
            <a:fillRect/>
          </a:stretch>
        </p:blipFill>
        <p:spPr>
          <a:xfrm>
            <a:off x="5638166" y="3798301"/>
            <a:ext cx="408325" cy="311871"/>
          </a:xfrm>
          <a:prstGeom prst="rect">
            <a:avLst/>
          </a:prstGeom>
          <a:effectLst>
            <a:outerShdw blurRad="50800" dist="38100" dir="2700000" algn="tl" rotWithShape="0">
              <a:prstClr val="black">
                <a:alpha val="40000"/>
              </a:prstClr>
            </a:outerShdw>
          </a:effectLst>
        </p:spPr>
      </p:pic>
      <p:pic>
        <p:nvPicPr>
          <p:cNvPr id="12" name="Picture 2" descr="SkinCure Oncology | Non-Melanoma Skin Cancer Treatment">
            <a:extLst>
              <a:ext uri="{FF2B5EF4-FFF2-40B4-BE49-F238E27FC236}">
                <a16:creationId xmlns:a16="http://schemas.microsoft.com/office/drawing/2014/main" id="{B9885BAC-AE74-6DA7-AAC7-657BF177019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212928" y="4104720"/>
            <a:ext cx="833461" cy="3095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4" name="Date Placeholder 23">
            <a:extLst>
              <a:ext uri="{FF2B5EF4-FFF2-40B4-BE49-F238E27FC236}">
                <a16:creationId xmlns:a16="http://schemas.microsoft.com/office/drawing/2014/main" id="{AE935A29-9D9E-7A0D-6D06-FAEC2FFC5597}"/>
              </a:ext>
            </a:extLst>
          </p:cNvPr>
          <p:cNvSpPr>
            <a:spLocks noGrp="1"/>
          </p:cNvSpPr>
          <p:nvPr>
            <p:ph type="dt" sz="half" idx="10"/>
          </p:nvPr>
        </p:nvSpPr>
        <p:spPr/>
        <p:txBody>
          <a:bodyPr/>
          <a:lstStyle/>
          <a:p>
            <a:fld id="{723C0890-7436-AC46-BEB1-A7B0BDD11DD1}" type="datetime1">
              <a:rPr lang="en-US" smtClean="0"/>
              <a:t>7/3/25</a:t>
            </a:fld>
            <a:endParaRPr lang="en-US"/>
          </a:p>
        </p:txBody>
      </p:sp>
      <p:sp>
        <p:nvSpPr>
          <p:cNvPr id="25" name="Footer Placeholder 24">
            <a:extLst>
              <a:ext uri="{FF2B5EF4-FFF2-40B4-BE49-F238E27FC236}">
                <a16:creationId xmlns:a16="http://schemas.microsoft.com/office/drawing/2014/main" id="{C80DE05E-5CC1-31CD-7E1C-7626F8F7A718}"/>
              </a:ext>
            </a:extLst>
          </p:cNvPr>
          <p:cNvSpPr>
            <a:spLocks noGrp="1"/>
          </p:cNvSpPr>
          <p:nvPr>
            <p:ph type="ftr" sz="quarter" idx="11"/>
          </p:nvPr>
        </p:nvSpPr>
        <p:spPr/>
        <p:txBody>
          <a:bodyPr/>
          <a:lstStyle/>
          <a:p>
            <a:r>
              <a:rPr lang="en-US"/>
              <a:t>CONFIDENTIAL © 2025 - All Rights Reserved to Empyrean Medical Systems, Inc.</a:t>
            </a:r>
          </a:p>
        </p:txBody>
      </p:sp>
      <p:sp>
        <p:nvSpPr>
          <p:cNvPr id="26" name="Slide Number Placeholder 25">
            <a:extLst>
              <a:ext uri="{FF2B5EF4-FFF2-40B4-BE49-F238E27FC236}">
                <a16:creationId xmlns:a16="http://schemas.microsoft.com/office/drawing/2014/main" id="{808F1979-4EE8-9592-0769-21E5E576ECE5}"/>
              </a:ext>
            </a:extLst>
          </p:cNvPr>
          <p:cNvSpPr>
            <a:spLocks noGrp="1"/>
          </p:cNvSpPr>
          <p:nvPr>
            <p:ph type="sldNum" sz="quarter" idx="12"/>
          </p:nvPr>
        </p:nvSpPr>
        <p:spPr/>
        <p:txBody>
          <a:bodyPr/>
          <a:lstStyle/>
          <a:p>
            <a:fld id="{37D5D103-1FFE-0D47-A439-811B44519CF1}" type="slidenum">
              <a:rPr lang="en-US" smtClean="0"/>
              <a:t>4</a:t>
            </a:fld>
            <a:endParaRPr lang="en-US"/>
          </a:p>
        </p:txBody>
      </p:sp>
      <p:sp>
        <p:nvSpPr>
          <p:cNvPr id="4" name="TextBox 3">
            <a:extLst>
              <a:ext uri="{FF2B5EF4-FFF2-40B4-BE49-F238E27FC236}">
                <a16:creationId xmlns:a16="http://schemas.microsoft.com/office/drawing/2014/main" id="{7F40A6CA-BF04-EEE2-81AC-DD96AD0B0233}"/>
              </a:ext>
            </a:extLst>
          </p:cNvPr>
          <p:cNvSpPr txBox="1"/>
          <p:nvPr/>
        </p:nvSpPr>
        <p:spPr>
          <a:xfrm>
            <a:off x="178660" y="519127"/>
            <a:ext cx="3498073" cy="369332"/>
          </a:xfrm>
          <a:prstGeom prst="rect">
            <a:avLst/>
          </a:prstGeom>
          <a:noFill/>
        </p:spPr>
        <p:txBody>
          <a:bodyPr wrap="none" rtlCol="0">
            <a:spAutoFit/>
          </a:bodyPr>
          <a:lstStyle/>
          <a:p>
            <a:r>
              <a:rPr lang="en-US">
                <a:solidFill>
                  <a:srgbClr val="00B0F0"/>
                </a:solidFill>
              </a:rPr>
              <a:t>Our Strategic Mission Enablers</a:t>
            </a:r>
          </a:p>
        </p:txBody>
      </p:sp>
      <p:cxnSp>
        <p:nvCxnSpPr>
          <p:cNvPr id="23" name="Straight Connector 22">
            <a:extLst>
              <a:ext uri="{FF2B5EF4-FFF2-40B4-BE49-F238E27FC236}">
                <a16:creationId xmlns:a16="http://schemas.microsoft.com/office/drawing/2014/main" id="{B3102338-858B-4E6B-2781-F3C756A46794}"/>
              </a:ext>
            </a:extLst>
          </p:cNvPr>
          <p:cNvCxnSpPr/>
          <p:nvPr/>
        </p:nvCxnSpPr>
        <p:spPr>
          <a:xfrm>
            <a:off x="7065292" y="6037219"/>
            <a:ext cx="504038" cy="0"/>
          </a:xfrm>
          <a:prstGeom prst="line">
            <a:avLst/>
          </a:prstGeom>
          <a:ln w="12700">
            <a:solidFill>
              <a:srgbClr val="00B0F0"/>
            </a:solidFil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BB883EC-2180-3F15-B446-AE86324E647B}"/>
              </a:ext>
            </a:extLst>
          </p:cNvPr>
          <p:cNvCxnSpPr>
            <a:cxnSpLocks/>
          </p:cNvCxnSpPr>
          <p:nvPr/>
        </p:nvCxnSpPr>
        <p:spPr>
          <a:xfrm>
            <a:off x="6429375" y="4419748"/>
            <a:ext cx="643319" cy="1621574"/>
          </a:xfrm>
          <a:prstGeom prst="line">
            <a:avLst/>
          </a:prstGeom>
          <a:ln w="12700">
            <a:solidFill>
              <a:srgbClr val="00B0F0"/>
            </a:solidFill>
            <a:headEnd type="oval"/>
          </a:ln>
        </p:spPr>
        <p:style>
          <a:lnRef idx="1">
            <a:schemeClr val="accent1"/>
          </a:lnRef>
          <a:fillRef idx="0">
            <a:schemeClr val="accent1"/>
          </a:fillRef>
          <a:effectRef idx="0">
            <a:schemeClr val="accent1"/>
          </a:effectRef>
          <a:fontRef idx="minor">
            <a:schemeClr val="tx1"/>
          </a:fontRef>
        </p:style>
      </p:cxnSp>
      <p:pic>
        <p:nvPicPr>
          <p:cNvPr id="27" name="Picture 2" descr="H.I.G. Capital - Crunchbase Investor Profile &amp; Investments">
            <a:extLst>
              <a:ext uri="{FF2B5EF4-FFF2-40B4-BE49-F238E27FC236}">
                <a16:creationId xmlns:a16="http://schemas.microsoft.com/office/drawing/2014/main" id="{970CAF70-FADE-81A5-7F93-0E5788BF7375}"/>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t="35680" b="27511"/>
          <a:stretch/>
        </p:blipFill>
        <p:spPr bwMode="auto">
          <a:xfrm>
            <a:off x="9829587" y="5841453"/>
            <a:ext cx="1766624" cy="65027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A23F1A9E-549C-C309-83EE-A1D82F43E0F4}"/>
              </a:ext>
            </a:extLst>
          </p:cNvPr>
          <p:cNvSpPr txBox="1"/>
          <p:nvPr/>
        </p:nvSpPr>
        <p:spPr>
          <a:xfrm>
            <a:off x="7576407" y="5800065"/>
            <a:ext cx="2438488" cy="461665"/>
          </a:xfrm>
          <a:prstGeom prst="rect">
            <a:avLst/>
          </a:prstGeom>
          <a:noFill/>
        </p:spPr>
        <p:txBody>
          <a:bodyPr wrap="none" rtlCol="0">
            <a:spAutoFit/>
          </a:bodyPr>
          <a:lstStyle/>
          <a:p>
            <a:r>
              <a:rPr lang="id-ID" sz="1200" b="1">
                <a:solidFill>
                  <a:srgbClr val="111111">
                    <a:lumMod val="75000"/>
                    <a:lumOff val="25000"/>
                  </a:srgbClr>
                </a:solidFill>
                <a:latin typeface="Arial" panose="020B0604020202020204" pitchFamily="34" charset="0"/>
                <a:cs typeface="Arial" panose="020B0604020202020204" pitchFamily="34" charset="0"/>
              </a:rPr>
              <a:t>Commercial Finance Partner</a:t>
            </a:r>
            <a:endParaRPr lang="en-US" sz="1200" b="1">
              <a:solidFill>
                <a:srgbClr val="111111">
                  <a:lumMod val="75000"/>
                  <a:lumOff val="25000"/>
                </a:srgbClr>
              </a:solidFill>
              <a:latin typeface="Arial" panose="020B0604020202020204" pitchFamily="34" charset="0"/>
              <a:cs typeface="Arial" panose="020B0604020202020204" pitchFamily="34" charset="0"/>
            </a:endParaRPr>
          </a:p>
          <a:p>
            <a:r>
              <a:rPr lang="en-US" sz="1200" b="1">
                <a:solidFill>
                  <a:srgbClr val="111111">
                    <a:lumMod val="75000"/>
                    <a:lumOff val="25000"/>
                  </a:srgbClr>
                </a:solidFill>
                <a:latin typeface="Arial" panose="020B0604020202020204" pitchFamily="34" charset="0"/>
                <a:cs typeface="Arial" panose="020B0604020202020204" pitchFamily="34" charset="0"/>
              </a:rPr>
              <a:t>&amp; Marquee Investor </a:t>
            </a:r>
            <a:r>
              <a:rPr lang="id-ID" sz="1200" b="1">
                <a:solidFill>
                  <a:srgbClr val="111111">
                    <a:lumMod val="75000"/>
                    <a:lumOff val="25000"/>
                  </a:srgbClr>
                </a:solidFill>
                <a:latin typeface="Arial" panose="020B0604020202020204" pitchFamily="34" charset="0"/>
                <a:cs typeface="Arial" panose="020B0604020202020204" pitchFamily="34" charset="0"/>
              </a:rPr>
              <a:t>Backed By</a:t>
            </a:r>
          </a:p>
        </p:txBody>
      </p:sp>
      <p:pic>
        <p:nvPicPr>
          <p:cNvPr id="5" name="Picture 2" descr="BIOREP TECHNOLOGIES, INC. | LinkedIn">
            <a:extLst>
              <a:ext uri="{FF2B5EF4-FFF2-40B4-BE49-F238E27FC236}">
                <a16:creationId xmlns:a16="http://schemas.microsoft.com/office/drawing/2014/main" id="{D3D63AF2-AC83-F654-C35E-ABE6AFF1AB67}"/>
              </a:ext>
            </a:extLst>
          </p:cNvPr>
          <p:cNvPicPr>
            <a:picLocks noChangeAspect="1" noChangeArrowheads="1"/>
          </p:cNvPicPr>
          <p:nvPr/>
        </p:nvPicPr>
        <p:blipFill rotWithShape="1">
          <a:blip r:embed="rId17">
            <a:clrChange>
              <a:clrFrom>
                <a:srgbClr val="FFFFFF"/>
              </a:clrFrom>
              <a:clrTo>
                <a:srgbClr val="FFFFFF">
                  <a:alpha val="0"/>
                </a:srgbClr>
              </a:clrTo>
            </a:clrChange>
            <a:extLst>
              <a:ext uri="{28A0092B-C50C-407E-A947-70E740481C1C}">
                <a14:useLocalDpi xmlns:a14="http://schemas.microsoft.com/office/drawing/2010/main" val="0"/>
              </a:ext>
            </a:extLst>
          </a:blip>
          <a:srcRect l="6644" t="21351" b="25053"/>
          <a:stretch/>
        </p:blipFill>
        <p:spPr bwMode="auto">
          <a:xfrm>
            <a:off x="5558990" y="4114655"/>
            <a:ext cx="643319" cy="3693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5D6340E-77AF-E9DE-A33C-7CB45652048E}"/>
              </a:ext>
            </a:extLst>
          </p:cNvPr>
          <p:cNvPicPr>
            <a:picLocks noChangeAspect="1"/>
          </p:cNvPicPr>
          <p:nvPr/>
        </p:nvPicPr>
        <p:blipFill>
          <a:blip r:embed="rId18">
            <a:clrChange>
              <a:clrFrom>
                <a:srgbClr val="F2F1EE"/>
              </a:clrFrom>
              <a:clrTo>
                <a:srgbClr val="F2F1EE">
                  <a:alpha val="0"/>
                </a:srgbClr>
              </a:clrTo>
            </a:clrChange>
          </a:blip>
          <a:stretch>
            <a:fillRect/>
          </a:stretch>
        </p:blipFill>
        <p:spPr>
          <a:xfrm>
            <a:off x="2367847" y="3867097"/>
            <a:ext cx="1885526" cy="450148"/>
          </a:xfrm>
          <a:prstGeom prst="rect">
            <a:avLst/>
          </a:prstGeom>
        </p:spPr>
      </p:pic>
      <p:cxnSp>
        <p:nvCxnSpPr>
          <p:cNvPr id="15" name="Straight Connector 14">
            <a:extLst>
              <a:ext uri="{FF2B5EF4-FFF2-40B4-BE49-F238E27FC236}">
                <a16:creationId xmlns:a16="http://schemas.microsoft.com/office/drawing/2014/main" id="{ECEBE490-39E0-EACD-C09A-E3CE8345178E}"/>
              </a:ext>
            </a:extLst>
          </p:cNvPr>
          <p:cNvCxnSpPr>
            <a:cxnSpLocks/>
          </p:cNvCxnSpPr>
          <p:nvPr/>
        </p:nvCxnSpPr>
        <p:spPr>
          <a:xfrm>
            <a:off x="4246167" y="4086973"/>
            <a:ext cx="940609" cy="0"/>
          </a:xfrm>
          <a:prstGeom prst="line">
            <a:avLst/>
          </a:prstGeom>
          <a:ln w="12700">
            <a:solidFill>
              <a:srgbClr val="00B0F0"/>
            </a:solidFill>
            <a:head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2E8B4B4-0F5F-CFB9-5BCA-0F9C2891FDD8}"/>
              </a:ext>
            </a:extLst>
          </p:cNvPr>
          <p:cNvCxnSpPr>
            <a:cxnSpLocks/>
          </p:cNvCxnSpPr>
          <p:nvPr/>
        </p:nvCxnSpPr>
        <p:spPr>
          <a:xfrm flipH="1" flipV="1">
            <a:off x="5186776" y="4081516"/>
            <a:ext cx="459880" cy="151119"/>
          </a:xfrm>
          <a:prstGeom prst="line">
            <a:avLst/>
          </a:prstGeom>
          <a:ln w="12700">
            <a:solidFill>
              <a:srgbClr val="00B0F0"/>
            </a:solidFill>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8512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C373D36-BFC8-FA8E-9E83-EB22B6119820}"/>
              </a:ext>
            </a:extLst>
          </p:cNvPr>
          <p:cNvSpPr>
            <a:spLocks noGrp="1"/>
          </p:cNvSpPr>
          <p:nvPr>
            <p:ph type="dt" sz="half" idx="10"/>
          </p:nvPr>
        </p:nvSpPr>
        <p:spPr/>
        <p:txBody>
          <a:bodyPr/>
          <a:lstStyle/>
          <a:p>
            <a:fld id="{94382B31-1A07-004C-88A3-70C35B26249D}" type="datetime1">
              <a:rPr lang="en-US" smtClean="0"/>
              <a:t>7/3/25</a:t>
            </a:fld>
            <a:endParaRPr lang="en-US"/>
          </a:p>
        </p:txBody>
      </p:sp>
      <p:sp>
        <p:nvSpPr>
          <p:cNvPr id="5" name="Footer Placeholder 4">
            <a:extLst>
              <a:ext uri="{FF2B5EF4-FFF2-40B4-BE49-F238E27FC236}">
                <a16:creationId xmlns:a16="http://schemas.microsoft.com/office/drawing/2014/main" id="{DAD7513D-23CC-BC27-BB5E-F350FC675CDA}"/>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13FA2614-B329-E35E-5250-F0BB3F16514E}"/>
              </a:ext>
            </a:extLst>
          </p:cNvPr>
          <p:cNvSpPr>
            <a:spLocks noGrp="1"/>
          </p:cNvSpPr>
          <p:nvPr>
            <p:ph type="sldNum" sz="quarter" idx="12"/>
          </p:nvPr>
        </p:nvSpPr>
        <p:spPr/>
        <p:txBody>
          <a:bodyPr/>
          <a:lstStyle/>
          <a:p>
            <a:fld id="{37D5D103-1FFE-0D47-A439-811B44519CF1}" type="slidenum">
              <a:rPr lang="en-US" smtClean="0"/>
              <a:t>5</a:t>
            </a:fld>
            <a:endParaRPr lang="en-US"/>
          </a:p>
        </p:txBody>
      </p:sp>
      <p:sp>
        <p:nvSpPr>
          <p:cNvPr id="7" name="Title 1">
            <a:extLst>
              <a:ext uri="{FF2B5EF4-FFF2-40B4-BE49-F238E27FC236}">
                <a16:creationId xmlns:a16="http://schemas.microsoft.com/office/drawing/2014/main" id="{B41ABE8C-55B9-3733-9A9C-52F7093B923A}"/>
              </a:ext>
            </a:extLst>
          </p:cNvPr>
          <p:cNvSpPr>
            <a:spLocks noGrp="1"/>
          </p:cNvSpPr>
          <p:nvPr>
            <p:ph type="title"/>
          </p:nvPr>
        </p:nvSpPr>
        <p:spPr>
          <a:xfrm>
            <a:off x="279699" y="397871"/>
            <a:ext cx="10515600" cy="728384"/>
          </a:xfrm>
        </p:spPr>
        <p:txBody>
          <a:bodyPr>
            <a:normAutofit/>
          </a:bodyPr>
          <a:lstStyle/>
          <a:p>
            <a:r>
              <a:rPr lang="en-US" dirty="0"/>
              <a:t>Why Industry Matters?</a:t>
            </a:r>
          </a:p>
        </p:txBody>
      </p:sp>
      <p:sp>
        <p:nvSpPr>
          <p:cNvPr id="8" name="Content Placeholder 2">
            <a:extLst>
              <a:ext uri="{FF2B5EF4-FFF2-40B4-BE49-F238E27FC236}">
                <a16:creationId xmlns:a16="http://schemas.microsoft.com/office/drawing/2014/main" id="{21638B1F-7313-FDBB-8728-2F69930F3315}"/>
              </a:ext>
            </a:extLst>
          </p:cNvPr>
          <p:cNvSpPr>
            <a:spLocks noGrp="1"/>
          </p:cNvSpPr>
          <p:nvPr>
            <p:ph idx="1"/>
          </p:nvPr>
        </p:nvSpPr>
        <p:spPr>
          <a:xfrm>
            <a:off x="410327" y="1212675"/>
            <a:ext cx="11643449" cy="5037091"/>
          </a:xfrm>
        </p:spPr>
        <p:txBody>
          <a:bodyPr/>
          <a:lstStyle/>
          <a:p>
            <a:pPr>
              <a:spcAft>
                <a:spcPts val="1200"/>
              </a:spcAft>
            </a:pPr>
            <a:r>
              <a:rPr lang="en-US" dirty="0"/>
              <a:t>Transitioning from research and academics to the public</a:t>
            </a:r>
          </a:p>
          <a:p>
            <a:pPr>
              <a:spcAft>
                <a:spcPts val="1200"/>
              </a:spcAft>
            </a:pPr>
            <a:r>
              <a:rPr lang="en-US" dirty="0"/>
              <a:t>Applying theoretical science to transformative &amp; impactful applications</a:t>
            </a:r>
          </a:p>
          <a:p>
            <a:pPr>
              <a:spcAft>
                <a:spcPts val="1200"/>
              </a:spcAft>
            </a:pPr>
            <a:r>
              <a:rPr lang="en-US" dirty="0"/>
              <a:t>Lowering costs</a:t>
            </a:r>
          </a:p>
          <a:p>
            <a:pPr>
              <a:spcAft>
                <a:spcPts val="1200"/>
              </a:spcAft>
            </a:pPr>
            <a:r>
              <a:rPr lang="en-US" dirty="0"/>
              <a:t>Rapid transition from research to market</a:t>
            </a:r>
          </a:p>
          <a:p>
            <a:pPr>
              <a:spcAft>
                <a:spcPts val="1200"/>
              </a:spcAft>
            </a:pPr>
            <a:r>
              <a:rPr lang="en-US" dirty="0"/>
              <a:t>Implementing state-of-the-art (dormant) IP for the betterment of humanity</a:t>
            </a:r>
          </a:p>
        </p:txBody>
      </p:sp>
    </p:spTree>
    <p:extLst>
      <p:ext uri="{BB962C8B-B14F-4D97-AF65-F5344CB8AC3E}">
        <p14:creationId xmlns:p14="http://schemas.microsoft.com/office/powerpoint/2010/main" val="35507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adiation Therapy Stock Photos, Images and Backgrounds for Free Download">
            <a:extLst>
              <a:ext uri="{FF2B5EF4-FFF2-40B4-BE49-F238E27FC236}">
                <a16:creationId xmlns:a16="http://schemas.microsoft.com/office/drawing/2014/main" id="{92FB5069-03F0-FF9C-6C46-711AC677CE41}"/>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15814" y="-35351"/>
            <a:ext cx="12367731" cy="6928701"/>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644B346F-D841-FB14-503F-C6248EAF1C18}"/>
              </a:ext>
            </a:extLst>
          </p:cNvPr>
          <p:cNvSpPr>
            <a:spLocks noGrp="1"/>
          </p:cNvSpPr>
          <p:nvPr>
            <p:ph type="dt" sz="half" idx="10"/>
          </p:nvPr>
        </p:nvSpPr>
        <p:spPr/>
        <p:txBody>
          <a:bodyPr/>
          <a:lstStyle/>
          <a:p>
            <a:fld id="{6AD6AB1C-0A12-E54A-BC71-E11BA9338281}" type="datetime1">
              <a:rPr lang="en-US" smtClean="0"/>
              <a:t>7/3/25</a:t>
            </a:fld>
            <a:endParaRPr lang="en-US"/>
          </a:p>
        </p:txBody>
      </p:sp>
      <p:sp>
        <p:nvSpPr>
          <p:cNvPr id="5" name="Footer Placeholder 4">
            <a:extLst>
              <a:ext uri="{FF2B5EF4-FFF2-40B4-BE49-F238E27FC236}">
                <a16:creationId xmlns:a16="http://schemas.microsoft.com/office/drawing/2014/main" id="{78FBD39F-AC29-64B9-B617-6A3948F6C1F1}"/>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EE50CE74-81F3-364A-C388-ED2AB6874EE4}"/>
              </a:ext>
            </a:extLst>
          </p:cNvPr>
          <p:cNvSpPr>
            <a:spLocks noGrp="1"/>
          </p:cNvSpPr>
          <p:nvPr>
            <p:ph type="sldNum" sz="quarter" idx="12"/>
          </p:nvPr>
        </p:nvSpPr>
        <p:spPr/>
        <p:txBody>
          <a:bodyPr/>
          <a:lstStyle/>
          <a:p>
            <a:fld id="{37D5D103-1FFE-0D47-A439-811B44519CF1}" type="slidenum">
              <a:rPr lang="en-US" smtClean="0"/>
              <a:t>6</a:t>
            </a:fld>
            <a:endParaRPr lang="en-US"/>
          </a:p>
        </p:txBody>
      </p:sp>
      <p:sp>
        <p:nvSpPr>
          <p:cNvPr id="20" name="Title 1">
            <a:extLst>
              <a:ext uri="{FF2B5EF4-FFF2-40B4-BE49-F238E27FC236}">
                <a16:creationId xmlns:a16="http://schemas.microsoft.com/office/drawing/2014/main" id="{F175D99F-E07D-3622-673F-3A0766151CFE}"/>
              </a:ext>
            </a:extLst>
          </p:cNvPr>
          <p:cNvSpPr txBox="1">
            <a:spLocks/>
          </p:cNvSpPr>
          <p:nvPr/>
        </p:nvSpPr>
        <p:spPr>
          <a:xfrm>
            <a:off x="72107" y="-49580"/>
            <a:ext cx="8031931" cy="659098"/>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27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i="0" u="none" strike="noStrike" kern="1200" cap="none" spc="0" normalizeH="0" baseline="0" noProof="0">
                <a:ln>
                  <a:noFill/>
                </a:ln>
                <a:solidFill>
                  <a:schemeClr val="bg1"/>
                </a:solidFill>
                <a:effectLst/>
                <a:uLnTx/>
                <a:uFillTx/>
                <a:latin typeface="+mn-lt"/>
                <a:ea typeface="+mj-ea"/>
                <a:cs typeface="+mj-cs"/>
              </a:rPr>
              <a:t>Global Radiation Oncology Market</a:t>
            </a:r>
          </a:p>
        </p:txBody>
      </p:sp>
      <p:sp>
        <p:nvSpPr>
          <p:cNvPr id="21" name="Text Placeholder 27">
            <a:extLst>
              <a:ext uri="{FF2B5EF4-FFF2-40B4-BE49-F238E27FC236}">
                <a16:creationId xmlns:a16="http://schemas.microsoft.com/office/drawing/2014/main" id="{DB358835-0D4D-8C47-6CA6-AA3299D2BB12}"/>
              </a:ext>
            </a:extLst>
          </p:cNvPr>
          <p:cNvSpPr txBox="1">
            <a:spLocks/>
          </p:cNvSpPr>
          <p:nvPr/>
        </p:nvSpPr>
        <p:spPr>
          <a:xfrm>
            <a:off x="1076388" y="1042919"/>
            <a:ext cx="5499637" cy="1164587"/>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4BA6C8"/>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a:ln>
                  <a:noFill/>
                </a:ln>
                <a:solidFill>
                  <a:schemeClr val="bg1"/>
                </a:solidFill>
                <a:effectLst/>
                <a:uLnTx/>
                <a:uFillTx/>
                <a:ea typeface="+mn-ea"/>
                <a:cs typeface="+mn-cs"/>
              </a:rPr>
              <a:t>Market is Comprised of Hospitals, Standalone Centers, Research Institutes &amp; Universities.</a:t>
            </a:r>
          </a:p>
        </p:txBody>
      </p:sp>
      <p:grpSp>
        <p:nvGrpSpPr>
          <p:cNvPr id="50" name="Group 49">
            <a:extLst>
              <a:ext uri="{FF2B5EF4-FFF2-40B4-BE49-F238E27FC236}">
                <a16:creationId xmlns:a16="http://schemas.microsoft.com/office/drawing/2014/main" id="{BDAE2BAC-2F0B-BFB9-44DF-A4EBD53500D0}"/>
              </a:ext>
            </a:extLst>
          </p:cNvPr>
          <p:cNvGrpSpPr/>
          <p:nvPr/>
        </p:nvGrpSpPr>
        <p:grpSpPr>
          <a:xfrm>
            <a:off x="508568" y="2700079"/>
            <a:ext cx="4644535" cy="2978900"/>
            <a:chOff x="873919" y="2726372"/>
            <a:chExt cx="4644535" cy="2978900"/>
          </a:xfrm>
        </p:grpSpPr>
        <p:sp>
          <p:nvSpPr>
            <p:cNvPr id="24" name="Content Placeholder 16">
              <a:extLst>
                <a:ext uri="{FF2B5EF4-FFF2-40B4-BE49-F238E27FC236}">
                  <a16:creationId xmlns:a16="http://schemas.microsoft.com/office/drawing/2014/main" id="{7ABE06A5-BFEA-EC3A-1E31-193DB1170D4B}"/>
                </a:ext>
              </a:extLst>
            </p:cNvPr>
            <p:cNvSpPr txBox="1">
              <a:spLocks/>
            </p:cNvSpPr>
            <p:nvPr/>
          </p:nvSpPr>
          <p:spPr>
            <a:xfrm>
              <a:off x="2657692" y="2962722"/>
              <a:ext cx="2860762" cy="926594"/>
            </a:xfrm>
            <a:prstGeom prst="rect">
              <a:avLst/>
            </a:prstGeom>
          </p:spPr>
          <p:txBody>
            <a:bodyPr vert="horz" lIns="0" tIns="0" rIns="0" bIns="0" rtlCol="0">
              <a:noAutofit/>
            </a:bodyPr>
            <a:lstStyle>
              <a:lvl1pPr marL="0" indent="0" algn="l" defTabSz="914400" rtl="0" eaLnBrk="1" latinLnBrk="0" hangingPunct="1">
                <a:lnSpc>
                  <a:spcPct val="114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chemeClr val="bg1"/>
                  </a:solidFill>
                  <a:effectLst/>
                  <a:uLnTx/>
                  <a:uFillTx/>
                  <a:ea typeface="+mn-ea"/>
                  <a:cs typeface="HelveticaNowText Light" panose="020B0404030202020204" pitchFamily="34" charset="0"/>
                </a:rPr>
                <a:t>of all cancer cases in the U.S. involve some form of radiation therapy.</a:t>
              </a:r>
              <a:endParaRPr kumimoji="0" lang="en-US" sz="1800" b="0" i="0" u="none" strike="noStrike" kern="1200" cap="none" spc="0" normalizeH="0" baseline="0" noProof="0">
                <a:ln>
                  <a:noFill/>
                </a:ln>
                <a:solidFill>
                  <a:schemeClr val="bg1"/>
                </a:solidFill>
                <a:effectLst/>
                <a:uLnTx/>
                <a:uFillTx/>
                <a:ea typeface="+mn-ea"/>
                <a:cs typeface="+mn-cs"/>
              </a:endParaRPr>
            </a:p>
          </p:txBody>
        </p:sp>
        <p:sp>
          <p:nvSpPr>
            <p:cNvPr id="25" name="Content Placeholder 16">
              <a:extLst>
                <a:ext uri="{FF2B5EF4-FFF2-40B4-BE49-F238E27FC236}">
                  <a16:creationId xmlns:a16="http://schemas.microsoft.com/office/drawing/2014/main" id="{63A4F748-BE10-7E1E-1885-BF4ED29BD75C}"/>
                </a:ext>
              </a:extLst>
            </p:cNvPr>
            <p:cNvSpPr txBox="1">
              <a:spLocks/>
            </p:cNvSpPr>
            <p:nvPr/>
          </p:nvSpPr>
          <p:spPr>
            <a:xfrm>
              <a:off x="873919" y="4639954"/>
              <a:ext cx="3048957" cy="926594"/>
            </a:xfrm>
            <a:prstGeom prst="rect">
              <a:avLst/>
            </a:prstGeom>
          </p:spPr>
          <p:txBody>
            <a:bodyPr vert="horz" lIns="0" tIns="0" rIns="0" bIns="0" rtlCol="0">
              <a:noAutofit/>
            </a:bodyPr>
            <a:lstStyle>
              <a:defPPr>
                <a:defRPr lang="en-US"/>
              </a:defPPr>
              <a:lvl1pPr marR="0" lvl="0" indent="0" fontAlgn="auto">
                <a:lnSpc>
                  <a:spcPct val="114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chemeClr val="bg1"/>
                  </a:solidFill>
                  <a:effectLst/>
                  <a:uLnTx/>
                  <a:uFillTx/>
                  <a:cs typeface="HelveticaNowText Light" panose="020B0404030202020204" pitchFamily="34" charset="0"/>
                </a:defRPr>
              </a:lvl1pPr>
              <a:lvl2pPr indent="0">
                <a:lnSpc>
                  <a:spcPct val="114000"/>
                </a:lnSpc>
                <a:spcBef>
                  <a:spcPts val="500"/>
                </a:spcBef>
                <a:buFont typeface="Arial" panose="020B0604020202020204" pitchFamily="34" charset="0"/>
                <a:buNone/>
                <a:defRPr sz="1400"/>
              </a:lvl2pPr>
              <a:lvl3pPr indent="0">
                <a:lnSpc>
                  <a:spcPct val="114000"/>
                </a:lnSpc>
                <a:spcBef>
                  <a:spcPts val="500"/>
                </a:spcBef>
                <a:buFont typeface="Arial" panose="020B0604020202020204" pitchFamily="34" charset="0"/>
                <a:buNone/>
                <a:defRPr sz="1400"/>
              </a:lvl3pPr>
              <a:lvl4pPr indent="0">
                <a:lnSpc>
                  <a:spcPct val="114000"/>
                </a:lnSpc>
                <a:spcBef>
                  <a:spcPts val="500"/>
                </a:spcBef>
                <a:buFont typeface="Arial" panose="020B0604020202020204" pitchFamily="34" charset="0"/>
                <a:buNone/>
                <a:defRPr sz="1400"/>
              </a:lvl4pPr>
              <a:lvl5pPr indent="0">
                <a:lnSpc>
                  <a:spcPct val="114000"/>
                </a:lnSpc>
                <a:spcBef>
                  <a:spcPts val="500"/>
                </a:spcBef>
                <a:buFont typeface="Arial" panose="020B0604020202020204" pitchFamily="34" charset="0"/>
                <a:buNone/>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of all radiation therapy procedures are done on a linear accelerator (LINAC).</a:t>
              </a:r>
            </a:p>
          </p:txBody>
        </p:sp>
        <p:grpSp>
          <p:nvGrpSpPr>
            <p:cNvPr id="26" name="Group 25">
              <a:extLst>
                <a:ext uri="{FF2B5EF4-FFF2-40B4-BE49-F238E27FC236}">
                  <a16:creationId xmlns:a16="http://schemas.microsoft.com/office/drawing/2014/main" id="{8ABD2A5D-A993-B22E-4E46-B1BA356F30CA}"/>
                </a:ext>
              </a:extLst>
            </p:cNvPr>
            <p:cNvGrpSpPr/>
            <p:nvPr/>
          </p:nvGrpSpPr>
          <p:grpSpPr>
            <a:xfrm rot="2695590">
              <a:off x="989236" y="2726372"/>
              <a:ext cx="1399295" cy="1399295"/>
              <a:chOff x="5369052" y="2520668"/>
              <a:chExt cx="1805346" cy="1805346"/>
            </a:xfrm>
          </p:grpSpPr>
          <p:sp>
            <p:nvSpPr>
              <p:cNvPr id="27" name="Arc 26">
                <a:extLst>
                  <a:ext uri="{FF2B5EF4-FFF2-40B4-BE49-F238E27FC236}">
                    <a16:creationId xmlns:a16="http://schemas.microsoft.com/office/drawing/2014/main" id="{043D953F-58BC-E0B8-5443-AE46873B2636}"/>
                  </a:ext>
                </a:extLst>
              </p:cNvPr>
              <p:cNvSpPr/>
              <p:nvPr/>
            </p:nvSpPr>
            <p:spPr>
              <a:xfrm rot="19470021">
                <a:off x="5369052" y="2520668"/>
                <a:ext cx="1805346" cy="1805346"/>
              </a:xfrm>
              <a:prstGeom prst="arc">
                <a:avLst>
                  <a:gd name="adj1" fmla="val 16200000"/>
                  <a:gd name="adj2" fmla="val 16115206"/>
                </a:avLst>
              </a:prstGeom>
              <a:noFill/>
              <a:ln w="196850" cap="flat" cmpd="sng" algn="ctr">
                <a:solidFill>
                  <a:srgbClr val="ECEDED">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a typeface="+mn-ea"/>
                  <a:cs typeface="+mn-cs"/>
                </a:endParaRPr>
              </a:p>
            </p:txBody>
          </p:sp>
          <p:sp>
            <p:nvSpPr>
              <p:cNvPr id="28" name="Arc 27">
                <a:extLst>
                  <a:ext uri="{FF2B5EF4-FFF2-40B4-BE49-F238E27FC236}">
                    <a16:creationId xmlns:a16="http://schemas.microsoft.com/office/drawing/2014/main" id="{80057B2A-1795-F37D-93AD-565E973244F8}"/>
                  </a:ext>
                </a:extLst>
              </p:cNvPr>
              <p:cNvSpPr/>
              <p:nvPr/>
            </p:nvSpPr>
            <p:spPr>
              <a:xfrm rot="18037860">
                <a:off x="5369052" y="2520668"/>
                <a:ext cx="1805346" cy="1805346"/>
              </a:xfrm>
              <a:prstGeom prst="arc">
                <a:avLst>
                  <a:gd name="adj1" fmla="val 17348731"/>
                  <a:gd name="adj2" fmla="val 8779647"/>
                </a:avLst>
              </a:prstGeom>
              <a:noFill/>
              <a:ln w="196850" cap="flat" cmpd="sng" algn="ctr">
                <a:solidFill>
                  <a:srgbClr val="00B0F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a typeface="+mn-ea"/>
                  <a:cs typeface="+mn-cs"/>
                </a:endParaRPr>
              </a:p>
            </p:txBody>
          </p:sp>
        </p:grpSp>
        <p:grpSp>
          <p:nvGrpSpPr>
            <p:cNvPr id="29" name="Group 28">
              <a:extLst>
                <a:ext uri="{FF2B5EF4-FFF2-40B4-BE49-F238E27FC236}">
                  <a16:creationId xmlns:a16="http://schemas.microsoft.com/office/drawing/2014/main" id="{7A4F0ACD-BDBE-0CE4-1173-EA003EF875E6}"/>
                </a:ext>
              </a:extLst>
            </p:cNvPr>
            <p:cNvGrpSpPr/>
            <p:nvPr/>
          </p:nvGrpSpPr>
          <p:grpSpPr>
            <a:xfrm rot="2695590">
              <a:off x="4014013" y="4305977"/>
              <a:ext cx="1399295" cy="1399295"/>
              <a:chOff x="5369052" y="2520668"/>
              <a:chExt cx="1805346" cy="1805346"/>
            </a:xfrm>
          </p:grpSpPr>
          <p:sp>
            <p:nvSpPr>
              <p:cNvPr id="30" name="Arc 29">
                <a:extLst>
                  <a:ext uri="{FF2B5EF4-FFF2-40B4-BE49-F238E27FC236}">
                    <a16:creationId xmlns:a16="http://schemas.microsoft.com/office/drawing/2014/main" id="{ED5C609C-A396-024B-5120-33FE4F874ADE}"/>
                  </a:ext>
                </a:extLst>
              </p:cNvPr>
              <p:cNvSpPr/>
              <p:nvPr/>
            </p:nvSpPr>
            <p:spPr>
              <a:xfrm rot="19470021">
                <a:off x="5369052" y="2520668"/>
                <a:ext cx="1805346" cy="1805346"/>
              </a:xfrm>
              <a:prstGeom prst="arc">
                <a:avLst>
                  <a:gd name="adj1" fmla="val 16200000"/>
                  <a:gd name="adj2" fmla="val 16115206"/>
                </a:avLst>
              </a:prstGeom>
              <a:noFill/>
              <a:ln w="196850" cap="flat" cmpd="sng" algn="ctr">
                <a:solidFill>
                  <a:srgbClr val="ECEDED">
                    <a:lumMod val="9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a typeface="+mn-ea"/>
                  <a:cs typeface="+mn-cs"/>
                </a:endParaRPr>
              </a:p>
            </p:txBody>
          </p:sp>
          <p:sp>
            <p:nvSpPr>
              <p:cNvPr id="31" name="Arc 30">
                <a:extLst>
                  <a:ext uri="{FF2B5EF4-FFF2-40B4-BE49-F238E27FC236}">
                    <a16:creationId xmlns:a16="http://schemas.microsoft.com/office/drawing/2014/main" id="{D2E6346D-C919-E2D4-F625-E0DFD4D1A0A2}"/>
                  </a:ext>
                </a:extLst>
              </p:cNvPr>
              <p:cNvSpPr/>
              <p:nvPr/>
            </p:nvSpPr>
            <p:spPr>
              <a:xfrm rot="18037860">
                <a:off x="5369052" y="2520668"/>
                <a:ext cx="1805346" cy="1805346"/>
              </a:xfrm>
              <a:prstGeom prst="arc">
                <a:avLst>
                  <a:gd name="adj1" fmla="val 17348731"/>
                  <a:gd name="adj2" fmla="val 13549176"/>
                </a:avLst>
              </a:prstGeom>
              <a:noFill/>
              <a:ln w="196850" cap="flat" cmpd="sng" algn="ctr">
                <a:solidFill>
                  <a:srgbClr val="00B0F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a typeface="+mn-ea"/>
                  <a:cs typeface="+mn-cs"/>
                </a:endParaRPr>
              </a:p>
            </p:txBody>
          </p:sp>
        </p:grpSp>
        <p:sp>
          <p:nvSpPr>
            <p:cNvPr id="37" name="Text Placeholder 32">
              <a:extLst>
                <a:ext uri="{FF2B5EF4-FFF2-40B4-BE49-F238E27FC236}">
                  <a16:creationId xmlns:a16="http://schemas.microsoft.com/office/drawing/2014/main" id="{84040643-B1CB-F933-34C1-96C94D283658}"/>
                </a:ext>
              </a:extLst>
            </p:cNvPr>
            <p:cNvSpPr txBox="1">
              <a:spLocks/>
            </p:cNvSpPr>
            <p:nvPr/>
          </p:nvSpPr>
          <p:spPr>
            <a:xfrm>
              <a:off x="1203482" y="3131342"/>
              <a:ext cx="1707886" cy="58935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1500" kern="1200">
                  <a:solidFill>
                    <a:schemeClr val="bg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300">
                  <a:latin typeface="Montserrat SemiBold"/>
                </a:rPr>
                <a:t>60</a:t>
              </a:r>
              <a:r>
                <a:rPr lang="en-US" sz="3200">
                  <a:latin typeface="Montserrat SemiBold"/>
                </a:rPr>
                <a:t>%</a:t>
              </a:r>
            </a:p>
          </p:txBody>
        </p:sp>
        <p:sp>
          <p:nvSpPr>
            <p:cNvPr id="38" name="Text Placeholder 32">
              <a:extLst>
                <a:ext uri="{FF2B5EF4-FFF2-40B4-BE49-F238E27FC236}">
                  <a16:creationId xmlns:a16="http://schemas.microsoft.com/office/drawing/2014/main" id="{CDB61706-2DEE-48BB-AE6F-A72A4A09340F}"/>
                </a:ext>
              </a:extLst>
            </p:cNvPr>
            <p:cNvSpPr txBox="1">
              <a:spLocks/>
            </p:cNvSpPr>
            <p:nvPr/>
          </p:nvSpPr>
          <p:spPr>
            <a:xfrm>
              <a:off x="3575929" y="4710947"/>
              <a:ext cx="1707886" cy="58935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1500" kern="1200">
                  <a:solidFill>
                    <a:schemeClr val="bg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4300">
                  <a:latin typeface="Montserrat SemiBold"/>
                </a:rPr>
                <a:t>80</a:t>
              </a:r>
              <a:r>
                <a:rPr lang="en-US" sz="3200">
                  <a:latin typeface="Montserrat SemiBold"/>
                </a:rPr>
                <a:t>%</a:t>
              </a:r>
            </a:p>
          </p:txBody>
        </p:sp>
      </p:grpSp>
      <p:grpSp>
        <p:nvGrpSpPr>
          <p:cNvPr id="49" name="Group 48">
            <a:extLst>
              <a:ext uri="{FF2B5EF4-FFF2-40B4-BE49-F238E27FC236}">
                <a16:creationId xmlns:a16="http://schemas.microsoft.com/office/drawing/2014/main" id="{9EA93562-0A3E-7642-4D7F-1B4DC3E5B222}"/>
              </a:ext>
            </a:extLst>
          </p:cNvPr>
          <p:cNvGrpSpPr/>
          <p:nvPr/>
        </p:nvGrpSpPr>
        <p:grpSpPr>
          <a:xfrm>
            <a:off x="7534164" y="1134501"/>
            <a:ext cx="3997962" cy="4765767"/>
            <a:chOff x="7308132" y="837328"/>
            <a:chExt cx="3997962" cy="4765767"/>
          </a:xfrm>
        </p:grpSpPr>
        <p:sp>
          <p:nvSpPr>
            <p:cNvPr id="22" name="Text Placeholder 32">
              <a:extLst>
                <a:ext uri="{FF2B5EF4-FFF2-40B4-BE49-F238E27FC236}">
                  <a16:creationId xmlns:a16="http://schemas.microsoft.com/office/drawing/2014/main" id="{596C6070-C4BF-C1D1-C7A6-2F4DA7B7FB86}"/>
                </a:ext>
              </a:extLst>
            </p:cNvPr>
            <p:cNvSpPr txBox="1">
              <a:spLocks/>
            </p:cNvSpPr>
            <p:nvPr/>
          </p:nvSpPr>
          <p:spPr>
            <a:xfrm>
              <a:off x="7645120" y="837328"/>
              <a:ext cx="2439406" cy="835152"/>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500" kern="1200">
                  <a:solidFill>
                    <a:schemeClr val="bg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700" b="0" i="0" u="none" strike="noStrike" kern="1200" cap="none" spc="0" normalizeH="0" baseline="0" noProof="0">
                  <a:ln>
                    <a:noFill/>
                  </a:ln>
                  <a:solidFill>
                    <a:srgbClr val="FFFFFF"/>
                  </a:solidFill>
                  <a:effectLst/>
                  <a:uLnTx/>
                  <a:uFillTx/>
                  <a:latin typeface="+mn-lt"/>
                  <a:ea typeface="+mn-ea"/>
                  <a:cs typeface="+mn-cs"/>
                </a:rPr>
                <a:t>Global Market Size:</a:t>
              </a:r>
            </a:p>
          </p:txBody>
        </p:sp>
        <p:pic>
          <p:nvPicPr>
            <p:cNvPr id="23" name="Graphic 22">
              <a:extLst>
                <a:ext uri="{FF2B5EF4-FFF2-40B4-BE49-F238E27FC236}">
                  <a16:creationId xmlns:a16="http://schemas.microsoft.com/office/drawing/2014/main" id="{FA1CCA79-AC07-96C0-BEC8-17F9D28A71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08132" y="1605133"/>
              <a:ext cx="3997962" cy="3997962"/>
            </a:xfrm>
            <a:prstGeom prst="rect">
              <a:avLst/>
            </a:prstGeom>
          </p:spPr>
        </p:pic>
        <p:sp>
          <p:nvSpPr>
            <p:cNvPr id="41" name="Text Placeholder 32">
              <a:extLst>
                <a:ext uri="{FF2B5EF4-FFF2-40B4-BE49-F238E27FC236}">
                  <a16:creationId xmlns:a16="http://schemas.microsoft.com/office/drawing/2014/main" id="{065C3C17-F00C-3A98-D771-65BC84603591}"/>
                </a:ext>
              </a:extLst>
            </p:cNvPr>
            <p:cNvSpPr txBox="1">
              <a:spLocks/>
            </p:cNvSpPr>
            <p:nvPr/>
          </p:nvSpPr>
          <p:spPr>
            <a:xfrm>
              <a:off x="7645120" y="1806737"/>
              <a:ext cx="1707886" cy="589354"/>
            </a:xfrm>
            <a:prstGeom prst="rect">
              <a:avLst/>
            </a:prstGeom>
          </p:spPr>
          <p:txBody>
            <a:bodyPr vert="horz" lIns="0" tIns="0" rIns="0" bIns="0" rtlCol="0">
              <a:noAutofit/>
            </a:bodyPr>
            <a:lstStyle>
              <a:defPPr>
                <a:defRPr lang="en-US"/>
              </a:defPPr>
              <a:lvl1pPr indent="0">
                <a:lnSpc>
                  <a:spcPct val="90000"/>
                </a:lnSpc>
                <a:spcBef>
                  <a:spcPts val="1000"/>
                </a:spcBef>
                <a:buFont typeface="Arial" panose="020B0604020202020204" pitchFamily="34" charset="0"/>
                <a:buNone/>
                <a:defRPr sz="5000" b="1">
                  <a:solidFill>
                    <a:srgbClr val="00D3DC"/>
                  </a:solidFill>
                  <a:latin typeface="+mj-lt"/>
                </a:defRPr>
              </a:lvl1pPr>
              <a:lvl2pPr indent="0">
                <a:lnSpc>
                  <a:spcPct val="90000"/>
                </a:lnSpc>
                <a:spcBef>
                  <a:spcPts val="500"/>
                </a:spcBef>
                <a:buFont typeface="Arial" panose="020B0604020202020204" pitchFamily="34" charset="0"/>
                <a:buNone/>
                <a:defRPr sz="2000">
                  <a:solidFill>
                    <a:srgbClr val="4BA6C8"/>
                  </a:solidFill>
                </a:defRPr>
              </a:lvl2pPr>
              <a:lvl3pPr indent="0">
                <a:lnSpc>
                  <a:spcPct val="90000"/>
                </a:lnSpc>
                <a:spcBef>
                  <a:spcPts val="500"/>
                </a:spcBef>
                <a:buFont typeface="Arial" panose="020B0604020202020204" pitchFamily="34" charset="0"/>
                <a:buNone/>
                <a:defRPr sz="2000">
                  <a:solidFill>
                    <a:srgbClr val="4BA6C8"/>
                  </a:solidFill>
                </a:defRPr>
              </a:lvl3pPr>
              <a:lvl4pPr indent="0">
                <a:lnSpc>
                  <a:spcPct val="90000"/>
                </a:lnSpc>
                <a:spcBef>
                  <a:spcPts val="500"/>
                </a:spcBef>
                <a:buFont typeface="Arial" panose="020B0604020202020204" pitchFamily="34" charset="0"/>
                <a:buNone/>
                <a:defRPr sz="2000">
                  <a:solidFill>
                    <a:srgbClr val="4BA6C8"/>
                  </a:solidFill>
                </a:defRPr>
              </a:lvl4pPr>
              <a:lvl5pPr indent="0">
                <a:lnSpc>
                  <a:spcPct val="90000"/>
                </a:lnSpc>
                <a:spcBef>
                  <a:spcPts val="500"/>
                </a:spcBef>
                <a:buFont typeface="Arial" panose="020B0604020202020204" pitchFamily="34" charset="0"/>
                <a:buNone/>
                <a:defRPr sz="2000">
                  <a:solidFill>
                    <a:srgbClr val="4BA6C8"/>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$10B</a:t>
              </a:r>
            </a:p>
          </p:txBody>
        </p:sp>
        <p:sp>
          <p:nvSpPr>
            <p:cNvPr id="42" name="Text Placeholder 32">
              <a:extLst>
                <a:ext uri="{FF2B5EF4-FFF2-40B4-BE49-F238E27FC236}">
                  <a16:creationId xmlns:a16="http://schemas.microsoft.com/office/drawing/2014/main" id="{B2E0711A-466F-8A24-925B-3BCE12A708E9}"/>
                </a:ext>
              </a:extLst>
            </p:cNvPr>
            <p:cNvSpPr txBox="1">
              <a:spLocks/>
            </p:cNvSpPr>
            <p:nvPr/>
          </p:nvSpPr>
          <p:spPr>
            <a:xfrm>
              <a:off x="7645119" y="4922815"/>
              <a:ext cx="1707886" cy="58935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1500" kern="1200">
                  <a:solidFill>
                    <a:schemeClr val="bg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000" b="1">
                  <a:solidFill>
                    <a:srgbClr val="00D3DC"/>
                  </a:solidFill>
                </a:rPr>
                <a:t>8.5%</a:t>
              </a:r>
            </a:p>
          </p:txBody>
        </p:sp>
        <p:sp>
          <p:nvSpPr>
            <p:cNvPr id="43" name="Text Placeholder 27">
              <a:extLst>
                <a:ext uri="{FF2B5EF4-FFF2-40B4-BE49-F238E27FC236}">
                  <a16:creationId xmlns:a16="http://schemas.microsoft.com/office/drawing/2014/main" id="{F75F3DBB-CB60-1777-D70F-AD61E650BE3B}"/>
                </a:ext>
              </a:extLst>
            </p:cNvPr>
            <p:cNvSpPr txBox="1">
              <a:spLocks/>
            </p:cNvSpPr>
            <p:nvPr/>
          </p:nvSpPr>
          <p:spPr>
            <a:xfrm>
              <a:off x="9248503" y="2032215"/>
              <a:ext cx="1388875" cy="40306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4BA6C8"/>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bg1"/>
                  </a:solidFill>
                </a:rPr>
                <a:t>By 2028</a:t>
              </a:r>
            </a:p>
          </p:txBody>
        </p:sp>
        <p:sp>
          <p:nvSpPr>
            <p:cNvPr id="44" name="Text Placeholder 27">
              <a:extLst>
                <a:ext uri="{FF2B5EF4-FFF2-40B4-BE49-F238E27FC236}">
                  <a16:creationId xmlns:a16="http://schemas.microsoft.com/office/drawing/2014/main" id="{51126BCE-6E64-CD38-F536-BBC932DF1AF9}"/>
                </a:ext>
              </a:extLst>
            </p:cNvPr>
            <p:cNvSpPr txBox="1">
              <a:spLocks/>
            </p:cNvSpPr>
            <p:nvPr/>
          </p:nvSpPr>
          <p:spPr>
            <a:xfrm>
              <a:off x="7645119" y="4602560"/>
              <a:ext cx="1135757" cy="40306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4BA6C8"/>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bg1"/>
                  </a:solidFill>
                </a:rPr>
                <a:t>with an</a:t>
              </a:r>
            </a:p>
          </p:txBody>
        </p:sp>
        <p:sp>
          <p:nvSpPr>
            <p:cNvPr id="45" name="Text Placeholder 27">
              <a:extLst>
                <a:ext uri="{FF2B5EF4-FFF2-40B4-BE49-F238E27FC236}">
                  <a16:creationId xmlns:a16="http://schemas.microsoft.com/office/drawing/2014/main" id="{3823AC68-8B5E-1281-7428-44AACFD4AD1D}"/>
                </a:ext>
              </a:extLst>
            </p:cNvPr>
            <p:cNvSpPr txBox="1">
              <a:spLocks/>
            </p:cNvSpPr>
            <p:nvPr/>
          </p:nvSpPr>
          <p:spPr>
            <a:xfrm>
              <a:off x="9280987" y="5153917"/>
              <a:ext cx="1135757" cy="40306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4BA6C8"/>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4BA6C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bg1"/>
                  </a:solidFill>
                </a:rPr>
                <a:t>CAGR.</a:t>
              </a:r>
            </a:p>
          </p:txBody>
        </p:sp>
      </p:grpSp>
      <p:pic>
        <p:nvPicPr>
          <p:cNvPr id="1026" name="Picture 2" descr="3D Medical Icons Images – Browse 466,297 Stock Photos, Vectors, and Video |  Adobe Stock">
            <a:extLst>
              <a:ext uri="{FF2B5EF4-FFF2-40B4-BE49-F238E27FC236}">
                <a16:creationId xmlns:a16="http://schemas.microsoft.com/office/drawing/2014/main" id="{AD9865C5-B054-B7FD-2CBB-33E23045D75C}"/>
              </a:ext>
            </a:extLst>
          </p:cNvPr>
          <p:cNvPicPr>
            <a:picLocks noChangeAspect="1" noChangeArrowheads="1"/>
          </p:cNvPicPr>
          <p:nvPr/>
        </p:nvPicPr>
        <p:blipFill>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a:stretch>
            <a:fillRect/>
          </a:stretch>
        </p:blipFill>
        <p:spPr bwMode="auto">
          <a:xfrm>
            <a:off x="-42834" y="1102091"/>
            <a:ext cx="1046242" cy="104624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6">
            <a:extLst>
              <a:ext uri="{FF2B5EF4-FFF2-40B4-BE49-F238E27FC236}">
                <a16:creationId xmlns:a16="http://schemas.microsoft.com/office/drawing/2014/main" id="{DCACA98B-9D6A-6FF7-1CFC-D1384F5606B7}"/>
              </a:ext>
            </a:extLst>
          </p:cNvPr>
          <p:cNvPicPr>
            <a:picLocks noChangeAspect="1"/>
          </p:cNvPicPr>
          <p:nvPr/>
        </p:nvPicPr>
        <p:blipFill>
          <a:blip r:embed="rId7"/>
          <a:stretch>
            <a:fillRect/>
          </a:stretch>
        </p:blipFill>
        <p:spPr>
          <a:xfrm>
            <a:off x="10303950" y="57771"/>
            <a:ext cx="1947967" cy="1103493"/>
          </a:xfrm>
          <a:prstGeom prst="rect">
            <a:avLst/>
          </a:prstGeom>
        </p:spPr>
      </p:pic>
    </p:spTree>
    <p:extLst>
      <p:ext uri="{BB962C8B-B14F-4D97-AF65-F5344CB8AC3E}">
        <p14:creationId xmlns:p14="http://schemas.microsoft.com/office/powerpoint/2010/main" val="1379779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efying Current Theories of Superconductivity – “Sudden Death” of Quantum  Fluctuations Stuns Scientists">
            <a:extLst>
              <a:ext uri="{FF2B5EF4-FFF2-40B4-BE49-F238E27FC236}">
                <a16:creationId xmlns:a16="http://schemas.microsoft.com/office/drawing/2014/main" id="{6FEF514A-AC96-3679-8ED9-45EAA09C9A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2448" y="-78973"/>
            <a:ext cx="10290175" cy="7007673"/>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CAFC4CEC-1F70-C357-6E48-EE51732C4321}"/>
              </a:ext>
            </a:extLst>
          </p:cNvPr>
          <p:cNvSpPr>
            <a:spLocks noGrp="1"/>
          </p:cNvSpPr>
          <p:nvPr>
            <p:ph type="dt" sz="half" idx="10"/>
          </p:nvPr>
        </p:nvSpPr>
        <p:spPr/>
        <p:txBody>
          <a:bodyPr/>
          <a:lstStyle/>
          <a:p>
            <a:fld id="{72136D0C-471C-8546-A443-F8C4047B3D0C}" type="datetime1">
              <a:rPr lang="en-US" smtClean="0"/>
              <a:t>7/3/25</a:t>
            </a:fld>
            <a:endParaRPr lang="en-US"/>
          </a:p>
        </p:txBody>
      </p:sp>
      <p:sp>
        <p:nvSpPr>
          <p:cNvPr id="5" name="Footer Placeholder 4">
            <a:extLst>
              <a:ext uri="{FF2B5EF4-FFF2-40B4-BE49-F238E27FC236}">
                <a16:creationId xmlns:a16="http://schemas.microsoft.com/office/drawing/2014/main" id="{DAC17E8F-332B-843F-9335-9B527374C4B7}"/>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63067CCA-4E4F-CC0B-6789-0FCD61229613}"/>
              </a:ext>
            </a:extLst>
          </p:cNvPr>
          <p:cNvSpPr>
            <a:spLocks noGrp="1"/>
          </p:cNvSpPr>
          <p:nvPr>
            <p:ph type="sldNum" sz="quarter" idx="12"/>
          </p:nvPr>
        </p:nvSpPr>
        <p:spPr/>
        <p:txBody>
          <a:bodyPr/>
          <a:lstStyle/>
          <a:p>
            <a:fld id="{37D5D103-1FFE-0D47-A439-811B44519CF1}" type="slidenum">
              <a:rPr lang="en-US" smtClean="0"/>
              <a:t>7</a:t>
            </a:fld>
            <a:endParaRPr lang="en-US"/>
          </a:p>
        </p:txBody>
      </p:sp>
      <p:sp>
        <p:nvSpPr>
          <p:cNvPr id="9" name="Rectangle 8">
            <a:extLst>
              <a:ext uri="{FF2B5EF4-FFF2-40B4-BE49-F238E27FC236}">
                <a16:creationId xmlns:a16="http://schemas.microsoft.com/office/drawing/2014/main" id="{1519CD5D-5036-3DF3-EDA1-89C50DBE47C0}"/>
              </a:ext>
            </a:extLst>
          </p:cNvPr>
          <p:cNvSpPr/>
          <p:nvPr/>
        </p:nvSpPr>
        <p:spPr>
          <a:xfrm>
            <a:off x="-28281" y="-78973"/>
            <a:ext cx="10416619" cy="7007673"/>
          </a:xfrm>
          <a:prstGeom prst="rect">
            <a:avLst/>
          </a:prstGeom>
          <a:gradFill flip="none" rotWithShape="1">
            <a:gsLst>
              <a:gs pos="0">
                <a:schemeClr val="bg1"/>
              </a:gs>
              <a:gs pos="27000">
                <a:schemeClr val="bg1"/>
              </a:gs>
              <a:gs pos="100000">
                <a:schemeClr val="bg1">
                  <a:alpha val="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37E420-545B-4FDD-4B64-4D1977DA3E27}"/>
              </a:ext>
            </a:extLst>
          </p:cNvPr>
          <p:cNvSpPr>
            <a:spLocks noGrp="1"/>
          </p:cNvSpPr>
          <p:nvPr>
            <p:ph type="title"/>
          </p:nvPr>
        </p:nvSpPr>
        <p:spPr>
          <a:xfrm>
            <a:off x="275330" y="1010111"/>
            <a:ext cx="7157224" cy="5792286"/>
          </a:xfrm>
        </p:spPr>
        <p:txBody>
          <a:bodyPr>
            <a:normAutofit/>
          </a:bodyPr>
          <a:lstStyle/>
          <a:p>
            <a:r>
              <a:rPr lang="en-US" dirty="0"/>
              <a:t>Superconducting technology beyond theory and concept:</a:t>
            </a:r>
            <a:br>
              <a:rPr lang="en-US" dirty="0"/>
            </a:br>
            <a:br>
              <a:rPr lang="en-US" dirty="0"/>
            </a:br>
            <a:r>
              <a:rPr lang="en-US" sz="4800" b="1" dirty="0"/>
              <a:t>We are ready to build and scale up!</a:t>
            </a:r>
            <a:br>
              <a:rPr lang="en-US" dirty="0"/>
            </a:br>
            <a:endParaRPr lang="en-US" dirty="0"/>
          </a:p>
        </p:txBody>
      </p:sp>
      <p:pic>
        <p:nvPicPr>
          <p:cNvPr id="10" name="Picture 9">
            <a:extLst>
              <a:ext uri="{FF2B5EF4-FFF2-40B4-BE49-F238E27FC236}">
                <a16:creationId xmlns:a16="http://schemas.microsoft.com/office/drawing/2014/main" id="{0515CE3E-79F7-B463-DB10-2278C2D60E12}"/>
              </a:ext>
            </a:extLst>
          </p:cNvPr>
          <p:cNvPicPr>
            <a:picLocks noChangeAspect="1"/>
          </p:cNvPicPr>
          <p:nvPr/>
        </p:nvPicPr>
        <p:blipFill>
          <a:blip r:embed="rId3"/>
          <a:stretch>
            <a:fillRect/>
          </a:stretch>
        </p:blipFill>
        <p:spPr>
          <a:xfrm>
            <a:off x="173110" y="136525"/>
            <a:ext cx="2337280" cy="1324033"/>
          </a:xfrm>
          <a:prstGeom prst="rect">
            <a:avLst/>
          </a:prstGeom>
        </p:spPr>
      </p:pic>
    </p:spTree>
    <p:extLst>
      <p:ext uri="{BB962C8B-B14F-4D97-AF65-F5344CB8AC3E}">
        <p14:creationId xmlns:p14="http://schemas.microsoft.com/office/powerpoint/2010/main" val="1677951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grey machine with a blue screen&#10;&#10;AI-generated content may be incorrect.">
            <a:extLst>
              <a:ext uri="{FF2B5EF4-FFF2-40B4-BE49-F238E27FC236}">
                <a16:creationId xmlns:a16="http://schemas.microsoft.com/office/drawing/2014/main" id="{FDC5709F-F11B-3732-F0A4-9C90BD19F076}"/>
              </a:ext>
            </a:extLst>
          </p:cNvPr>
          <p:cNvPicPr>
            <a:picLocks noChangeAspect="1"/>
          </p:cNvPicPr>
          <p:nvPr/>
        </p:nvPicPr>
        <p:blipFill>
          <a:blip r:embed="rId2"/>
          <a:srcRect l="12998"/>
          <a:stretch/>
        </p:blipFill>
        <p:spPr>
          <a:xfrm>
            <a:off x="27107" y="1085381"/>
            <a:ext cx="5373943" cy="2287859"/>
          </a:xfrm>
          <a:prstGeom prst="rect">
            <a:avLst/>
          </a:prstGeom>
        </p:spPr>
      </p:pic>
      <p:sp>
        <p:nvSpPr>
          <p:cNvPr id="2" name="Title 1">
            <a:extLst>
              <a:ext uri="{FF2B5EF4-FFF2-40B4-BE49-F238E27FC236}">
                <a16:creationId xmlns:a16="http://schemas.microsoft.com/office/drawing/2014/main" id="{6A5D56D3-B473-781A-9EFE-739CE8231845}"/>
              </a:ext>
            </a:extLst>
          </p:cNvPr>
          <p:cNvSpPr>
            <a:spLocks noGrp="1"/>
          </p:cNvSpPr>
          <p:nvPr>
            <p:ph type="title"/>
          </p:nvPr>
        </p:nvSpPr>
        <p:spPr>
          <a:xfrm>
            <a:off x="0" y="0"/>
            <a:ext cx="10515600" cy="728384"/>
          </a:xfrm>
        </p:spPr>
        <p:txBody>
          <a:bodyPr vert="horz" lIns="91440" tIns="45720" rIns="91440" bIns="45720" rtlCol="0" anchor="ctr">
            <a:normAutofit/>
          </a:bodyPr>
          <a:lstStyle/>
          <a:p>
            <a:r>
              <a:rPr lang="en-US" sz="3200">
                <a:solidFill>
                  <a:schemeClr val="tx1">
                    <a:lumMod val="50000"/>
                    <a:lumOff val="50000"/>
                  </a:schemeClr>
                </a:solidFill>
                <a:cs typeface="Arial" panose="020B0604020202020204" pitchFamily="34" charset="0"/>
              </a:rPr>
              <a:t>Empyrean-MD Anderson Collaborative R&amp;D</a:t>
            </a:r>
          </a:p>
        </p:txBody>
      </p:sp>
      <p:sp>
        <p:nvSpPr>
          <p:cNvPr id="4" name="Date Placeholder 3">
            <a:extLst>
              <a:ext uri="{FF2B5EF4-FFF2-40B4-BE49-F238E27FC236}">
                <a16:creationId xmlns:a16="http://schemas.microsoft.com/office/drawing/2014/main" id="{2F9A5F16-7A23-78FD-6071-D5645E4DC839}"/>
              </a:ext>
            </a:extLst>
          </p:cNvPr>
          <p:cNvSpPr>
            <a:spLocks noGrp="1"/>
          </p:cNvSpPr>
          <p:nvPr>
            <p:ph type="dt" sz="half" idx="10"/>
          </p:nvPr>
        </p:nvSpPr>
        <p:spPr/>
        <p:txBody>
          <a:bodyPr/>
          <a:lstStyle/>
          <a:p>
            <a:fld id="{3ECE72E9-5F54-EE47-B057-D3EF411D6F2D}" type="datetime1">
              <a:rPr lang="en-US" smtClean="0"/>
              <a:t>7/3/25</a:t>
            </a:fld>
            <a:endParaRPr lang="en-US"/>
          </a:p>
        </p:txBody>
      </p:sp>
      <p:sp>
        <p:nvSpPr>
          <p:cNvPr id="5" name="Footer Placeholder 4">
            <a:extLst>
              <a:ext uri="{FF2B5EF4-FFF2-40B4-BE49-F238E27FC236}">
                <a16:creationId xmlns:a16="http://schemas.microsoft.com/office/drawing/2014/main" id="{A2A3489C-6CBA-46C5-41DC-C9EF5B4BF36A}"/>
              </a:ext>
            </a:extLst>
          </p:cNvPr>
          <p:cNvSpPr>
            <a:spLocks noGrp="1"/>
          </p:cNvSpPr>
          <p:nvPr>
            <p:ph type="ftr" sz="quarter" idx="11"/>
          </p:nvPr>
        </p:nvSpPr>
        <p:spPr/>
        <p:txBody>
          <a:bodyPr/>
          <a:lstStyle/>
          <a:p>
            <a:r>
              <a:rPr lang="en-US"/>
              <a:t>CONFIDENTIAL © 2025 - All Rights Reserved to Empyrean Medical Systems, Inc.</a:t>
            </a:r>
          </a:p>
        </p:txBody>
      </p:sp>
      <p:sp>
        <p:nvSpPr>
          <p:cNvPr id="6" name="Slide Number Placeholder 5">
            <a:extLst>
              <a:ext uri="{FF2B5EF4-FFF2-40B4-BE49-F238E27FC236}">
                <a16:creationId xmlns:a16="http://schemas.microsoft.com/office/drawing/2014/main" id="{BB961578-7E88-8C0F-60C6-19078CAF9C5A}"/>
              </a:ext>
            </a:extLst>
          </p:cNvPr>
          <p:cNvSpPr>
            <a:spLocks noGrp="1"/>
          </p:cNvSpPr>
          <p:nvPr>
            <p:ph type="sldNum" sz="quarter" idx="12"/>
          </p:nvPr>
        </p:nvSpPr>
        <p:spPr/>
        <p:txBody>
          <a:bodyPr/>
          <a:lstStyle/>
          <a:p>
            <a:fld id="{37D5D103-1FFE-0D47-A439-811B44519CF1}" type="slidenum">
              <a:rPr lang="en-US" smtClean="0"/>
              <a:t>8</a:t>
            </a:fld>
            <a:endParaRPr lang="en-US"/>
          </a:p>
        </p:txBody>
      </p:sp>
      <p:sp>
        <p:nvSpPr>
          <p:cNvPr id="79" name="Oval 78">
            <a:extLst>
              <a:ext uri="{FF2B5EF4-FFF2-40B4-BE49-F238E27FC236}">
                <a16:creationId xmlns:a16="http://schemas.microsoft.com/office/drawing/2014/main" id="{DFD82875-E239-72F4-5904-C75B4FA18499}"/>
              </a:ext>
            </a:extLst>
          </p:cNvPr>
          <p:cNvSpPr/>
          <p:nvPr/>
        </p:nvSpPr>
        <p:spPr>
          <a:xfrm>
            <a:off x="5068623" y="3429000"/>
            <a:ext cx="1623382" cy="1623382"/>
          </a:xfrm>
          <a:prstGeom prst="ellipse">
            <a:avLst/>
          </a:prstGeom>
          <a:solidFill>
            <a:schemeClr val="accent1">
              <a:lumMod val="20000"/>
              <a:lumOff val="80000"/>
            </a:schemeClr>
          </a:solidFill>
          <a:ln w="12700" cap="flat" cmpd="sng" algn="ctr">
            <a:solidFill>
              <a:sysClr val="window" lastClr="FFFFFF">
                <a:lumMod val="85000"/>
              </a:sysClr>
            </a:solidFill>
            <a:prstDash val="solid"/>
            <a:miter lim="800000"/>
          </a:ln>
          <a:effectLst/>
          <a:scene3d>
            <a:camera prst="orthographicFront"/>
            <a:lightRig rig="threePt" dir="t"/>
          </a:scene3d>
          <a:sp3d>
            <a:bevelT w="152400" h="5080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grpSp>
        <p:nvGrpSpPr>
          <p:cNvPr id="80" name="Group 79">
            <a:extLst>
              <a:ext uri="{FF2B5EF4-FFF2-40B4-BE49-F238E27FC236}">
                <a16:creationId xmlns:a16="http://schemas.microsoft.com/office/drawing/2014/main" id="{4CA1B4B5-F39F-E5A1-627B-B89F29526B82}"/>
              </a:ext>
            </a:extLst>
          </p:cNvPr>
          <p:cNvGrpSpPr/>
          <p:nvPr/>
        </p:nvGrpSpPr>
        <p:grpSpPr>
          <a:xfrm>
            <a:off x="3678326" y="1745928"/>
            <a:ext cx="4403976" cy="3883369"/>
            <a:chOff x="13097640" y="3673398"/>
            <a:chExt cx="7223064" cy="6369204"/>
          </a:xfrm>
        </p:grpSpPr>
        <p:sp>
          <p:nvSpPr>
            <p:cNvPr id="81" name="Freeform 16">
              <a:extLst>
                <a:ext uri="{FF2B5EF4-FFF2-40B4-BE49-F238E27FC236}">
                  <a16:creationId xmlns:a16="http://schemas.microsoft.com/office/drawing/2014/main" id="{B8B904B0-03CC-6D7A-37E4-225DA0ABC5A7}"/>
                </a:ext>
              </a:extLst>
            </p:cNvPr>
            <p:cNvSpPr/>
            <p:nvPr/>
          </p:nvSpPr>
          <p:spPr>
            <a:xfrm>
              <a:off x="17374536" y="7140726"/>
              <a:ext cx="2946168" cy="2901876"/>
            </a:xfrm>
            <a:custGeom>
              <a:avLst/>
              <a:gdLst/>
              <a:ahLst/>
              <a:cxnLst>
                <a:cxn ang="0">
                  <a:pos x="wd2" y="hd2"/>
                </a:cxn>
                <a:cxn ang="5400000">
                  <a:pos x="wd2" y="hd2"/>
                </a:cxn>
                <a:cxn ang="10800000">
                  <a:pos x="wd2" y="hd2"/>
                </a:cxn>
                <a:cxn ang="16200000">
                  <a:pos x="wd2" y="hd2"/>
                </a:cxn>
              </a:cxnLst>
              <a:rect l="0" t="0" r="r" b="b"/>
              <a:pathLst>
                <a:path w="20954" h="20847" extrusionOk="0">
                  <a:moveTo>
                    <a:pt x="0" y="20731"/>
                  </a:moveTo>
                  <a:cubicBezTo>
                    <a:pt x="191" y="20770"/>
                    <a:pt x="343" y="20770"/>
                    <a:pt x="534" y="20770"/>
                  </a:cubicBezTo>
                  <a:cubicBezTo>
                    <a:pt x="8396" y="20808"/>
                    <a:pt x="8396" y="20808"/>
                    <a:pt x="8396" y="20808"/>
                  </a:cubicBezTo>
                  <a:cubicBezTo>
                    <a:pt x="18318" y="20847"/>
                    <a:pt x="18318" y="20847"/>
                    <a:pt x="18318" y="20847"/>
                  </a:cubicBezTo>
                  <a:cubicBezTo>
                    <a:pt x="20341" y="20847"/>
                    <a:pt x="21600" y="18648"/>
                    <a:pt x="20608" y="16874"/>
                  </a:cubicBezTo>
                  <a:cubicBezTo>
                    <a:pt x="15608" y="8196"/>
                    <a:pt x="15608" y="8196"/>
                    <a:pt x="15608" y="8196"/>
                  </a:cubicBezTo>
                  <a:cubicBezTo>
                    <a:pt x="11678" y="1330"/>
                    <a:pt x="11678" y="1330"/>
                    <a:pt x="11678" y="1330"/>
                  </a:cubicBezTo>
                  <a:cubicBezTo>
                    <a:pt x="10457" y="-753"/>
                    <a:pt x="7365" y="-290"/>
                    <a:pt x="6831" y="2024"/>
                  </a:cubicBezTo>
                  <a:cubicBezTo>
                    <a:pt x="5076" y="9584"/>
                    <a:pt x="5076" y="9584"/>
                    <a:pt x="5076" y="9584"/>
                  </a:cubicBezTo>
                  <a:cubicBezTo>
                    <a:pt x="5037" y="9661"/>
                    <a:pt x="5037" y="9738"/>
                    <a:pt x="4999" y="9816"/>
                  </a:cubicBezTo>
                  <a:cubicBezTo>
                    <a:pt x="2786" y="18726"/>
                    <a:pt x="2786" y="18726"/>
                    <a:pt x="2786" y="18726"/>
                  </a:cubicBezTo>
                  <a:cubicBezTo>
                    <a:pt x="2442" y="20076"/>
                    <a:pt x="1221" y="20847"/>
                    <a:pt x="0" y="20731"/>
                  </a:cubicBezTo>
                  <a:close/>
                </a:path>
              </a:pathLst>
            </a:custGeom>
            <a:solidFill>
              <a:srgbClr val="00B0F0"/>
            </a:solidFill>
            <a:ln w="12700">
              <a:miter lim="400000"/>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sz="1800" b="0">
                  <a:latin typeface="Calibri"/>
                  <a:ea typeface="Calibri"/>
                  <a:cs typeface="Calibri"/>
                  <a:sym typeface="Calibri"/>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
          <p:nvSpPr>
            <p:cNvPr id="82" name="Freeform 17">
              <a:extLst>
                <a:ext uri="{FF2B5EF4-FFF2-40B4-BE49-F238E27FC236}">
                  <a16:creationId xmlns:a16="http://schemas.microsoft.com/office/drawing/2014/main" id="{3C9DA7A8-A3AB-F527-AABA-61CFA9D1F102}"/>
                </a:ext>
              </a:extLst>
            </p:cNvPr>
            <p:cNvSpPr/>
            <p:nvPr/>
          </p:nvSpPr>
          <p:spPr>
            <a:xfrm>
              <a:off x="17081450" y="8507798"/>
              <a:ext cx="996447" cy="1520292"/>
            </a:xfrm>
            <a:custGeom>
              <a:avLst/>
              <a:gdLst/>
              <a:ahLst/>
              <a:cxnLst>
                <a:cxn ang="0">
                  <a:pos x="wd2" y="hd2"/>
                </a:cxn>
                <a:cxn ang="5400000">
                  <a:pos x="wd2" y="hd2"/>
                </a:cxn>
                <a:cxn ang="10800000">
                  <a:pos x="wd2" y="hd2"/>
                </a:cxn>
                <a:cxn ang="16200000">
                  <a:pos x="wd2" y="hd2"/>
                </a:cxn>
              </a:cxnLst>
              <a:rect l="0" t="0" r="r" b="b"/>
              <a:pathLst>
                <a:path w="19479" h="21396" extrusionOk="0">
                  <a:moveTo>
                    <a:pt x="13397" y="17446"/>
                  </a:moveTo>
                  <a:cubicBezTo>
                    <a:pt x="19479" y="0"/>
                    <a:pt x="19479" y="0"/>
                    <a:pt x="19479" y="0"/>
                  </a:cubicBezTo>
                  <a:cubicBezTo>
                    <a:pt x="19060" y="755"/>
                    <a:pt x="18430" y="1510"/>
                    <a:pt x="17592" y="2115"/>
                  </a:cubicBezTo>
                  <a:cubicBezTo>
                    <a:pt x="2283" y="12537"/>
                    <a:pt x="2283" y="12537"/>
                    <a:pt x="2283" y="12537"/>
                  </a:cubicBezTo>
                  <a:cubicBezTo>
                    <a:pt x="-2121" y="15483"/>
                    <a:pt x="291" y="20543"/>
                    <a:pt x="5743" y="21373"/>
                  </a:cubicBezTo>
                  <a:cubicBezTo>
                    <a:pt x="9098" y="21600"/>
                    <a:pt x="12454" y="20090"/>
                    <a:pt x="13397" y="17446"/>
                  </a:cubicBezTo>
                  <a:close/>
                </a:path>
              </a:pathLst>
            </a:custGeom>
            <a:solidFill>
              <a:srgbClr val="3D9FAC">
                <a:lumMod val="50000"/>
              </a:srgbClr>
            </a:solidFill>
            <a:ln w="12700">
              <a:miter lim="400000"/>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sz="1800" b="0">
                  <a:latin typeface="Calibri"/>
                  <a:ea typeface="Calibri"/>
                  <a:cs typeface="Calibri"/>
                  <a:sym typeface="Calibri"/>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
          <p:nvSpPr>
            <p:cNvPr id="83" name="Freeform 18">
              <a:extLst>
                <a:ext uri="{FF2B5EF4-FFF2-40B4-BE49-F238E27FC236}">
                  <a16:creationId xmlns:a16="http://schemas.microsoft.com/office/drawing/2014/main" id="{D939F4DF-6908-47C1-5F01-D8FCFEDA4E98}"/>
                </a:ext>
              </a:extLst>
            </p:cNvPr>
            <p:cNvSpPr/>
            <p:nvPr/>
          </p:nvSpPr>
          <p:spPr>
            <a:xfrm>
              <a:off x="13097640" y="7246525"/>
              <a:ext cx="3239521" cy="2780880"/>
            </a:xfrm>
            <a:custGeom>
              <a:avLst/>
              <a:gdLst/>
              <a:ahLst/>
              <a:cxnLst>
                <a:cxn ang="0">
                  <a:pos x="wd2" y="hd2"/>
                </a:cxn>
                <a:cxn ang="5400000">
                  <a:pos x="wd2" y="hd2"/>
                </a:cxn>
                <a:cxn ang="10800000">
                  <a:pos x="wd2" y="hd2"/>
                </a:cxn>
                <a:cxn ang="16200000">
                  <a:pos x="wd2" y="hd2"/>
                </a:cxn>
              </a:cxnLst>
              <a:rect l="0" t="0" r="r" b="b"/>
              <a:pathLst>
                <a:path w="20247" h="21600" extrusionOk="0">
                  <a:moveTo>
                    <a:pt x="8454" y="0"/>
                  </a:moveTo>
                  <a:cubicBezTo>
                    <a:pt x="8354" y="167"/>
                    <a:pt x="8253" y="334"/>
                    <a:pt x="8152" y="500"/>
                  </a:cubicBezTo>
                  <a:cubicBezTo>
                    <a:pt x="4698" y="7923"/>
                    <a:pt x="4698" y="7923"/>
                    <a:pt x="4698" y="7923"/>
                  </a:cubicBezTo>
                  <a:cubicBezTo>
                    <a:pt x="304" y="17305"/>
                    <a:pt x="304" y="17305"/>
                    <a:pt x="304" y="17305"/>
                  </a:cubicBezTo>
                  <a:cubicBezTo>
                    <a:pt x="-568" y="19223"/>
                    <a:pt x="539" y="21600"/>
                    <a:pt x="2316" y="21600"/>
                  </a:cubicBezTo>
                  <a:cubicBezTo>
                    <a:pt x="11037" y="21558"/>
                    <a:pt x="11037" y="21558"/>
                    <a:pt x="11037" y="21558"/>
                  </a:cubicBezTo>
                  <a:cubicBezTo>
                    <a:pt x="17946" y="21517"/>
                    <a:pt x="17946" y="21517"/>
                    <a:pt x="17946" y="21517"/>
                  </a:cubicBezTo>
                  <a:cubicBezTo>
                    <a:pt x="20026" y="21517"/>
                    <a:pt x="21032" y="18347"/>
                    <a:pt x="19523" y="16554"/>
                  </a:cubicBezTo>
                  <a:cubicBezTo>
                    <a:pt x="14626" y="10842"/>
                    <a:pt x="14626" y="10842"/>
                    <a:pt x="14626" y="10842"/>
                  </a:cubicBezTo>
                  <a:cubicBezTo>
                    <a:pt x="14559" y="10758"/>
                    <a:pt x="14525" y="10717"/>
                    <a:pt x="14458" y="10633"/>
                  </a:cubicBezTo>
                  <a:cubicBezTo>
                    <a:pt x="8723" y="3711"/>
                    <a:pt x="8723" y="3711"/>
                    <a:pt x="8723" y="3711"/>
                  </a:cubicBezTo>
                  <a:cubicBezTo>
                    <a:pt x="7851" y="2669"/>
                    <a:pt x="7817" y="1084"/>
                    <a:pt x="8454" y="0"/>
                  </a:cubicBezTo>
                  <a:close/>
                </a:path>
              </a:pathLst>
            </a:custGeom>
            <a:solidFill>
              <a:srgbClr val="5B4470"/>
            </a:solidFill>
            <a:ln w="12700">
              <a:miter lim="400000"/>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sz="1800" b="0">
                  <a:latin typeface="Calibri"/>
                  <a:ea typeface="Calibri"/>
                  <a:cs typeface="Calibri"/>
                  <a:sym typeface="Calibri"/>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
          <p:nvSpPr>
            <p:cNvPr id="84" name="Freeform 19">
              <a:extLst>
                <a:ext uri="{FF2B5EF4-FFF2-40B4-BE49-F238E27FC236}">
                  <a16:creationId xmlns:a16="http://schemas.microsoft.com/office/drawing/2014/main" id="{B399946D-45CC-9A47-B9E6-AF3F9FE1A840}"/>
                </a:ext>
              </a:extLst>
            </p:cNvPr>
            <p:cNvSpPr/>
            <p:nvPr/>
          </p:nvSpPr>
          <p:spPr>
            <a:xfrm>
              <a:off x="14380280" y="7123489"/>
              <a:ext cx="1029625" cy="1490683"/>
            </a:xfrm>
            <a:custGeom>
              <a:avLst/>
              <a:gdLst/>
              <a:ahLst/>
              <a:cxnLst>
                <a:cxn ang="0">
                  <a:pos x="wd2" y="hd2"/>
                </a:cxn>
                <a:cxn ang="5400000">
                  <a:pos x="wd2" y="hd2"/>
                </a:cxn>
                <a:cxn ang="10800000">
                  <a:pos x="wd2" y="hd2"/>
                </a:cxn>
                <a:cxn ang="16200000">
                  <a:pos x="wd2" y="hd2"/>
                </a:cxn>
              </a:cxnLst>
              <a:rect l="0" t="0" r="r" b="b"/>
              <a:pathLst>
                <a:path w="20950" h="20346" extrusionOk="0">
                  <a:moveTo>
                    <a:pt x="2295" y="8191"/>
                  </a:moveTo>
                  <a:cubicBezTo>
                    <a:pt x="20950" y="20346"/>
                    <a:pt x="20950" y="20346"/>
                    <a:pt x="20950" y="20346"/>
                  </a:cubicBezTo>
                  <a:cubicBezTo>
                    <a:pt x="20186" y="19760"/>
                    <a:pt x="19641" y="19028"/>
                    <a:pt x="19314" y="18223"/>
                  </a:cubicBezTo>
                  <a:cubicBezTo>
                    <a:pt x="14295" y="3871"/>
                    <a:pt x="14295" y="3871"/>
                    <a:pt x="14295" y="3871"/>
                  </a:cubicBezTo>
                  <a:cubicBezTo>
                    <a:pt x="12877" y="-229"/>
                    <a:pt x="5241" y="-1254"/>
                    <a:pt x="1423" y="1675"/>
                  </a:cubicBezTo>
                  <a:cubicBezTo>
                    <a:pt x="-650" y="3579"/>
                    <a:pt x="-541" y="6361"/>
                    <a:pt x="2295" y="8191"/>
                  </a:cubicBezTo>
                  <a:close/>
                </a:path>
              </a:pathLst>
            </a:custGeom>
            <a:solidFill>
              <a:srgbClr val="5B4470">
                <a:lumMod val="50000"/>
              </a:srgbClr>
            </a:solidFill>
            <a:ln w="12700">
              <a:miter lim="400000"/>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sz="1800" b="0">
                  <a:latin typeface="Calibri"/>
                  <a:ea typeface="Calibri"/>
                  <a:cs typeface="Calibri"/>
                  <a:sym typeface="Calibri"/>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
          <p:nvSpPr>
            <p:cNvPr id="85" name="Freeform 20">
              <a:extLst>
                <a:ext uri="{FF2B5EF4-FFF2-40B4-BE49-F238E27FC236}">
                  <a16:creationId xmlns:a16="http://schemas.microsoft.com/office/drawing/2014/main" id="{597765EE-ECCC-F46C-EF91-CE548AB9FC11}"/>
                </a:ext>
              </a:extLst>
            </p:cNvPr>
            <p:cNvSpPr/>
            <p:nvPr/>
          </p:nvSpPr>
          <p:spPr>
            <a:xfrm>
              <a:off x="15109187" y="3673398"/>
              <a:ext cx="3209677" cy="2911341"/>
            </a:xfrm>
            <a:custGeom>
              <a:avLst/>
              <a:gdLst/>
              <a:ahLst/>
              <a:cxnLst>
                <a:cxn ang="0">
                  <a:pos x="wd2" y="hd2"/>
                </a:cxn>
                <a:cxn ang="5400000">
                  <a:pos x="wd2" y="hd2"/>
                </a:cxn>
                <a:cxn ang="10800000">
                  <a:pos x="wd2" y="hd2"/>
                </a:cxn>
                <a:cxn ang="16200000">
                  <a:pos x="wd2" y="hd2"/>
                </a:cxn>
              </a:cxnLst>
              <a:rect l="0" t="0" r="r" b="b"/>
              <a:pathLst>
                <a:path w="20846" h="20588" extrusionOk="0">
                  <a:moveTo>
                    <a:pt x="20846" y="17168"/>
                  </a:moveTo>
                  <a:cubicBezTo>
                    <a:pt x="20776" y="16978"/>
                    <a:pt x="20707" y="16826"/>
                    <a:pt x="20637" y="16675"/>
                  </a:cubicBezTo>
                  <a:cubicBezTo>
                    <a:pt x="17049" y="9879"/>
                    <a:pt x="17049" y="9879"/>
                    <a:pt x="17049" y="9879"/>
                  </a:cubicBezTo>
                  <a:cubicBezTo>
                    <a:pt x="12554" y="1338"/>
                    <a:pt x="12554" y="1338"/>
                    <a:pt x="12554" y="1338"/>
                  </a:cubicBezTo>
                  <a:cubicBezTo>
                    <a:pt x="11649" y="-446"/>
                    <a:pt x="9349" y="-446"/>
                    <a:pt x="8409" y="1338"/>
                  </a:cubicBezTo>
                  <a:cubicBezTo>
                    <a:pt x="3914" y="9879"/>
                    <a:pt x="3914" y="9879"/>
                    <a:pt x="3914" y="9879"/>
                  </a:cubicBezTo>
                  <a:cubicBezTo>
                    <a:pt x="326" y="16675"/>
                    <a:pt x="326" y="16675"/>
                    <a:pt x="326" y="16675"/>
                  </a:cubicBezTo>
                  <a:cubicBezTo>
                    <a:pt x="-754" y="18724"/>
                    <a:pt x="1023" y="21154"/>
                    <a:pt x="3113" y="20471"/>
                  </a:cubicBezTo>
                  <a:cubicBezTo>
                    <a:pt x="9802" y="18269"/>
                    <a:pt x="9802" y="18269"/>
                    <a:pt x="9802" y="18269"/>
                  </a:cubicBezTo>
                  <a:cubicBezTo>
                    <a:pt x="9872" y="18269"/>
                    <a:pt x="9941" y="18231"/>
                    <a:pt x="10011" y="18231"/>
                  </a:cubicBezTo>
                  <a:cubicBezTo>
                    <a:pt x="18024" y="15726"/>
                    <a:pt x="18024" y="15726"/>
                    <a:pt x="18024" y="15726"/>
                  </a:cubicBezTo>
                  <a:cubicBezTo>
                    <a:pt x="19209" y="15384"/>
                    <a:pt x="20358" y="16067"/>
                    <a:pt x="20846" y="17168"/>
                  </a:cubicBezTo>
                  <a:close/>
                </a:path>
              </a:pathLst>
            </a:custGeom>
            <a:solidFill>
              <a:srgbClr val="92D050"/>
            </a:solidFill>
            <a:ln w="12700">
              <a:miter lim="400000"/>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sz="1800" b="0">
                  <a:latin typeface="Calibri"/>
                  <a:ea typeface="Calibri"/>
                  <a:cs typeface="Calibri"/>
                  <a:sym typeface="Calibri"/>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sp>
          <p:nvSpPr>
            <p:cNvPr id="86" name="Freeform 21">
              <a:extLst>
                <a:ext uri="{FF2B5EF4-FFF2-40B4-BE49-F238E27FC236}">
                  <a16:creationId xmlns:a16="http://schemas.microsoft.com/office/drawing/2014/main" id="{74632B63-B4DD-297A-30A9-EC35D5D1521C}"/>
                </a:ext>
              </a:extLst>
            </p:cNvPr>
            <p:cNvSpPr/>
            <p:nvPr/>
          </p:nvSpPr>
          <p:spPr>
            <a:xfrm>
              <a:off x="16649467" y="5875667"/>
              <a:ext cx="1688277" cy="702052"/>
            </a:xfrm>
            <a:custGeom>
              <a:avLst/>
              <a:gdLst/>
              <a:ahLst/>
              <a:cxnLst>
                <a:cxn ang="0">
                  <a:pos x="wd2" y="hd2"/>
                </a:cxn>
                <a:cxn ang="5400000">
                  <a:pos x="wd2" y="hd2"/>
                </a:cxn>
                <a:cxn ang="10800000">
                  <a:pos x="wd2" y="hd2"/>
                </a:cxn>
                <a:cxn ang="16200000">
                  <a:pos x="wd2" y="hd2"/>
                </a:cxn>
              </a:cxnLst>
              <a:rect l="0" t="0" r="r" b="b"/>
              <a:pathLst>
                <a:path w="20713" h="18677" extrusionOk="0">
                  <a:moveTo>
                    <a:pt x="15146" y="333"/>
                  </a:moveTo>
                  <a:cubicBezTo>
                    <a:pt x="0" y="9774"/>
                    <a:pt x="0" y="9774"/>
                    <a:pt x="0" y="9774"/>
                  </a:cubicBezTo>
                  <a:cubicBezTo>
                    <a:pt x="724" y="9488"/>
                    <a:pt x="1515" y="9488"/>
                    <a:pt x="2173" y="9918"/>
                  </a:cubicBezTo>
                  <a:cubicBezTo>
                    <a:pt x="14883" y="18214"/>
                    <a:pt x="14883" y="18214"/>
                    <a:pt x="14883" y="18214"/>
                  </a:cubicBezTo>
                  <a:cubicBezTo>
                    <a:pt x="18505" y="20646"/>
                    <a:pt x="21600" y="13065"/>
                    <a:pt x="20480" y="5769"/>
                  </a:cubicBezTo>
                  <a:cubicBezTo>
                    <a:pt x="19559" y="1621"/>
                    <a:pt x="17385" y="-954"/>
                    <a:pt x="15146" y="333"/>
                  </a:cubicBezTo>
                  <a:close/>
                </a:path>
              </a:pathLst>
            </a:custGeom>
            <a:solidFill>
              <a:schemeClr val="accent6">
                <a:lumMod val="50000"/>
              </a:schemeClr>
            </a:solidFill>
            <a:ln w="12700">
              <a:miter lim="400000"/>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sz="1800" b="0">
                  <a:latin typeface="Calibri"/>
                  <a:ea typeface="Calibri"/>
                  <a:cs typeface="Calibri"/>
                  <a:sym typeface="Calibri"/>
                </a:defRPr>
              </a:pPr>
              <a:endParaRPr kumimoji="0" sz="1800" b="0" i="0" u="none" strike="noStrike" kern="0" cap="none" spc="0" normalizeH="0" baseline="0" noProof="0">
                <a:ln>
                  <a:noFill/>
                </a:ln>
                <a:solidFill>
                  <a:prstClr val="black"/>
                </a:solidFill>
                <a:effectLst/>
                <a:uLnTx/>
                <a:uFillTx/>
                <a:latin typeface="Calibri"/>
                <a:ea typeface="Calibri"/>
                <a:cs typeface="Calibri"/>
                <a:sym typeface="Calibri"/>
              </a:endParaRPr>
            </a:p>
          </p:txBody>
        </p:sp>
      </p:grpSp>
      <p:sp>
        <p:nvSpPr>
          <p:cNvPr id="87" name="TextBox 86">
            <a:extLst>
              <a:ext uri="{FF2B5EF4-FFF2-40B4-BE49-F238E27FC236}">
                <a16:creationId xmlns:a16="http://schemas.microsoft.com/office/drawing/2014/main" id="{A5984D57-56F3-94D2-B0E0-7626ED560499}"/>
              </a:ext>
            </a:extLst>
          </p:cNvPr>
          <p:cNvSpPr txBox="1"/>
          <p:nvPr/>
        </p:nvSpPr>
        <p:spPr>
          <a:xfrm>
            <a:off x="6953608" y="1987690"/>
            <a:ext cx="1502334" cy="293414"/>
          </a:xfrm>
          <a:prstGeom prst="rect">
            <a:avLst/>
          </a:prstGeom>
          <a:noFill/>
        </p:spPr>
        <p:txBody>
          <a:bodyPr wrap="none" rtlCol="0">
            <a:spAutoFit/>
          </a:bodyPr>
          <a:lstStyle/>
          <a:p>
            <a:pPr defTabSz="914217">
              <a:lnSpc>
                <a:spcPct val="150000"/>
              </a:lnSpc>
            </a:pPr>
            <a:r>
              <a:rPr lang="en-US" sz="1000" b="1" spc="150">
                <a:solidFill>
                  <a:schemeClr val="tx2"/>
                </a:solidFill>
                <a:ea typeface="Montserrat" charset="0"/>
                <a:cs typeface="Montserrat" charset="0"/>
              </a:rPr>
              <a:t>PROJECT HERMES</a:t>
            </a:r>
          </a:p>
        </p:txBody>
      </p:sp>
      <p:sp>
        <p:nvSpPr>
          <p:cNvPr id="88" name="TextBox 87">
            <a:extLst>
              <a:ext uri="{FF2B5EF4-FFF2-40B4-BE49-F238E27FC236}">
                <a16:creationId xmlns:a16="http://schemas.microsoft.com/office/drawing/2014/main" id="{5AA26A65-37D2-5065-E506-4EBF51D70BA7}"/>
              </a:ext>
            </a:extLst>
          </p:cNvPr>
          <p:cNvSpPr txBox="1"/>
          <p:nvPr/>
        </p:nvSpPr>
        <p:spPr>
          <a:xfrm>
            <a:off x="6953608" y="2231146"/>
            <a:ext cx="2411617" cy="1015663"/>
          </a:xfrm>
          <a:prstGeom prst="rect">
            <a:avLst/>
          </a:prstGeom>
          <a:noFill/>
        </p:spPr>
        <p:txBody>
          <a:bodyPr wrap="square" rtlCol="0">
            <a:spAutoFit/>
          </a:bodyPr>
          <a:lstStyle/>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MD Anderson Licensed IP</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Alpha System</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Physics Development</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Clinical Trials</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Publications &amp; Speaking</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Treatment Planning Workstation</a:t>
            </a:r>
            <a:endParaRPr lang="en-IN" sz="1400">
              <a:solidFill>
                <a:prstClr val="white">
                  <a:lumMod val="65000"/>
                </a:prstClr>
              </a:solidFill>
              <a:cs typeface="Arial" panose="020B0604020202020204" pitchFamily="34" charset="0"/>
            </a:endParaRPr>
          </a:p>
        </p:txBody>
      </p:sp>
      <p:sp>
        <p:nvSpPr>
          <p:cNvPr id="89" name="TextBox 88">
            <a:extLst>
              <a:ext uri="{FF2B5EF4-FFF2-40B4-BE49-F238E27FC236}">
                <a16:creationId xmlns:a16="http://schemas.microsoft.com/office/drawing/2014/main" id="{D7145597-2C8F-C6B8-5741-1DDC8648D966}"/>
              </a:ext>
            </a:extLst>
          </p:cNvPr>
          <p:cNvSpPr txBox="1"/>
          <p:nvPr/>
        </p:nvSpPr>
        <p:spPr>
          <a:xfrm>
            <a:off x="8260999" y="4319078"/>
            <a:ext cx="1677062" cy="293414"/>
          </a:xfrm>
          <a:prstGeom prst="rect">
            <a:avLst/>
          </a:prstGeom>
          <a:noFill/>
        </p:spPr>
        <p:txBody>
          <a:bodyPr wrap="none" rtlCol="0">
            <a:spAutoFit/>
          </a:bodyPr>
          <a:lstStyle/>
          <a:p>
            <a:pPr defTabSz="914217">
              <a:lnSpc>
                <a:spcPct val="150000"/>
              </a:lnSpc>
            </a:pPr>
            <a:r>
              <a:rPr lang="en-US" sz="1000" b="1" spc="150">
                <a:solidFill>
                  <a:schemeClr val="tx2"/>
                </a:solidFill>
                <a:ea typeface="Montserrat" charset="0"/>
                <a:cs typeface="Montserrat" charset="0"/>
              </a:rPr>
              <a:t>MORPHEUS + FLASH</a:t>
            </a:r>
          </a:p>
        </p:txBody>
      </p:sp>
      <p:sp>
        <p:nvSpPr>
          <p:cNvPr id="90" name="TextBox 89">
            <a:extLst>
              <a:ext uri="{FF2B5EF4-FFF2-40B4-BE49-F238E27FC236}">
                <a16:creationId xmlns:a16="http://schemas.microsoft.com/office/drawing/2014/main" id="{A7FBB41F-4A1B-1D22-DC3F-4018ACC8A220}"/>
              </a:ext>
            </a:extLst>
          </p:cNvPr>
          <p:cNvSpPr txBox="1"/>
          <p:nvPr/>
        </p:nvSpPr>
        <p:spPr>
          <a:xfrm>
            <a:off x="8260999" y="4626854"/>
            <a:ext cx="3217828" cy="707886"/>
          </a:xfrm>
          <a:prstGeom prst="rect">
            <a:avLst/>
          </a:prstGeom>
          <a:noFill/>
        </p:spPr>
        <p:txBody>
          <a:bodyPr wrap="square" rtlCol="0">
            <a:spAutoFit/>
          </a:bodyPr>
          <a:lstStyle/>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New Development – Brachytherapy FLASH</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Initial Clinical Work</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New Treatment Protocols Development</a:t>
            </a:r>
          </a:p>
          <a:p>
            <a:pPr marL="171450" indent="-171450" defTabSz="914217">
              <a:buFont typeface="Arial" panose="020B0604020202020204" pitchFamily="34" charset="0"/>
              <a:buChar char="•"/>
            </a:pPr>
            <a:r>
              <a:rPr lang="en-IN" sz="1000">
                <a:solidFill>
                  <a:prstClr val="white">
                    <a:lumMod val="65000"/>
                  </a:prstClr>
                </a:solidFill>
                <a:cs typeface="Arial" panose="020B0604020202020204" pitchFamily="34" charset="0"/>
              </a:rPr>
              <a:t>Treatment Planning Workstation</a:t>
            </a:r>
            <a:endParaRPr lang="en-IN" sz="1400">
              <a:solidFill>
                <a:prstClr val="white">
                  <a:lumMod val="65000"/>
                </a:prstClr>
              </a:solidFill>
              <a:cs typeface="Arial" panose="020B0604020202020204" pitchFamily="34" charset="0"/>
            </a:endParaRPr>
          </a:p>
        </p:txBody>
      </p:sp>
      <p:sp>
        <p:nvSpPr>
          <p:cNvPr id="91" name="TextBox 90">
            <a:extLst>
              <a:ext uri="{FF2B5EF4-FFF2-40B4-BE49-F238E27FC236}">
                <a16:creationId xmlns:a16="http://schemas.microsoft.com/office/drawing/2014/main" id="{AFA8A6D4-6F0A-4C4F-68AD-C738DE0287C3}"/>
              </a:ext>
            </a:extLst>
          </p:cNvPr>
          <p:cNvSpPr txBox="1"/>
          <p:nvPr/>
        </p:nvSpPr>
        <p:spPr>
          <a:xfrm>
            <a:off x="2083452" y="4319078"/>
            <a:ext cx="1447832" cy="293414"/>
          </a:xfrm>
          <a:prstGeom prst="rect">
            <a:avLst/>
          </a:prstGeom>
          <a:noFill/>
        </p:spPr>
        <p:txBody>
          <a:bodyPr wrap="none" rtlCol="0">
            <a:spAutoFit/>
          </a:bodyPr>
          <a:lstStyle/>
          <a:p>
            <a:pPr algn="r" defTabSz="914217">
              <a:lnSpc>
                <a:spcPct val="150000"/>
              </a:lnSpc>
            </a:pPr>
            <a:r>
              <a:rPr lang="en-US" sz="1000" b="1" spc="150">
                <a:solidFill>
                  <a:schemeClr val="tx2"/>
                </a:solidFill>
                <a:ea typeface="Montserrat" charset="0"/>
                <a:cs typeface="Montserrat" charset="0"/>
              </a:rPr>
              <a:t>THERAPEPEUTICS</a:t>
            </a:r>
          </a:p>
        </p:txBody>
      </p:sp>
      <p:sp>
        <p:nvSpPr>
          <p:cNvPr id="92" name="TextBox 91">
            <a:extLst>
              <a:ext uri="{FF2B5EF4-FFF2-40B4-BE49-F238E27FC236}">
                <a16:creationId xmlns:a16="http://schemas.microsoft.com/office/drawing/2014/main" id="{1D3218CA-9E80-26B3-280F-25DCEBB8983F}"/>
              </a:ext>
            </a:extLst>
          </p:cNvPr>
          <p:cNvSpPr txBox="1"/>
          <p:nvPr/>
        </p:nvSpPr>
        <p:spPr>
          <a:xfrm>
            <a:off x="164237" y="4626854"/>
            <a:ext cx="3367047" cy="707886"/>
          </a:xfrm>
          <a:prstGeom prst="rect">
            <a:avLst/>
          </a:prstGeom>
          <a:noFill/>
        </p:spPr>
        <p:txBody>
          <a:bodyPr wrap="square" rtlCol="0">
            <a:spAutoFit/>
          </a:bodyPr>
          <a:lstStyle/>
          <a:p>
            <a:pPr marL="228600" indent="-228600" algn="r" defTabSz="914217">
              <a:buFont typeface="Arial" panose="020B0604020202020204" pitchFamily="34" charset="0"/>
              <a:buChar char="•"/>
            </a:pPr>
            <a:r>
              <a:rPr lang="en-IN" sz="1000">
                <a:solidFill>
                  <a:prstClr val="white">
                    <a:lumMod val="65000"/>
                  </a:prstClr>
                </a:solidFill>
                <a:cs typeface="Arial" panose="020B0604020202020204" pitchFamily="34" charset="0"/>
              </a:rPr>
              <a:t> Preclinical Trials</a:t>
            </a:r>
          </a:p>
          <a:p>
            <a:pPr marL="228600" indent="-228600" algn="r" defTabSz="914217">
              <a:buFont typeface="Arial" panose="020B0604020202020204" pitchFamily="34" charset="0"/>
              <a:buChar char="•"/>
            </a:pPr>
            <a:r>
              <a:rPr lang="en-IN" sz="1000">
                <a:solidFill>
                  <a:prstClr val="white">
                    <a:lumMod val="65000"/>
                  </a:prstClr>
                </a:solidFill>
                <a:cs typeface="Arial" panose="020B0604020202020204" pitchFamily="34" charset="0"/>
              </a:rPr>
              <a:t>Clinical Publications</a:t>
            </a:r>
          </a:p>
          <a:p>
            <a:pPr marL="228600" indent="-228600" algn="r" defTabSz="914217">
              <a:buFont typeface="Arial" panose="020B0604020202020204" pitchFamily="34" charset="0"/>
              <a:buChar char="•"/>
            </a:pPr>
            <a:r>
              <a:rPr lang="en-IN" sz="1000">
                <a:solidFill>
                  <a:prstClr val="white">
                    <a:lumMod val="65000"/>
                  </a:prstClr>
                </a:solidFill>
                <a:cs typeface="Arial" panose="020B0604020202020204" pitchFamily="34" charset="0"/>
              </a:rPr>
              <a:t>Phase I/II/III Trials</a:t>
            </a:r>
          </a:p>
          <a:p>
            <a:pPr marL="228600" indent="-228600" algn="r" defTabSz="914217">
              <a:buFont typeface="Arial" panose="020B0604020202020204" pitchFamily="34" charset="0"/>
              <a:buChar char="•"/>
            </a:pPr>
            <a:r>
              <a:rPr lang="en-IN" sz="1000">
                <a:solidFill>
                  <a:prstClr val="white">
                    <a:lumMod val="65000"/>
                  </a:prstClr>
                </a:solidFill>
                <a:cs typeface="Arial" panose="020B0604020202020204" pitchFamily="34" charset="0"/>
              </a:rPr>
              <a:t>Device-Drug Treatment Protocols Development</a:t>
            </a:r>
            <a:endParaRPr lang="en-IN" sz="1400">
              <a:solidFill>
                <a:prstClr val="white">
                  <a:lumMod val="65000"/>
                </a:prstClr>
              </a:solidFill>
              <a:cs typeface="Arial" panose="020B0604020202020204" pitchFamily="34" charset="0"/>
            </a:endParaRPr>
          </a:p>
        </p:txBody>
      </p:sp>
      <p:pic>
        <p:nvPicPr>
          <p:cNvPr id="1026" name="Picture 2" descr="MD Anderson Cancer Center - Wikipedia">
            <a:extLst>
              <a:ext uri="{FF2B5EF4-FFF2-40B4-BE49-F238E27FC236}">
                <a16:creationId xmlns:a16="http://schemas.microsoft.com/office/drawing/2014/main" id="{6951A4AE-D1FF-017E-D937-87941A2E12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6876" y="3878431"/>
            <a:ext cx="1441713" cy="735311"/>
          </a:xfrm>
          <a:prstGeom prst="rect">
            <a:avLst/>
          </a:prstGeom>
          <a:noFill/>
          <a:extLst>
            <a:ext uri="{909E8E84-426E-40DD-AFC4-6F175D3DCCD1}">
              <a14:hiddenFill xmlns:a14="http://schemas.microsoft.com/office/drawing/2010/main">
                <a:solidFill>
                  <a:srgbClr val="FFFFFF"/>
                </a:solidFill>
              </a14:hiddenFill>
            </a:ext>
          </a:extLst>
        </p:spPr>
      </p:pic>
      <p:pic>
        <p:nvPicPr>
          <p:cNvPr id="100" name="Graphic 99" descr="Atom with solid fill">
            <a:extLst>
              <a:ext uri="{FF2B5EF4-FFF2-40B4-BE49-F238E27FC236}">
                <a16:creationId xmlns:a16="http://schemas.microsoft.com/office/drawing/2014/main" id="{5E5ADB7E-6B6C-DEC6-E057-2A2EFA79D66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49605" y="2302756"/>
            <a:ext cx="661417" cy="661417"/>
          </a:xfrm>
          <a:prstGeom prst="rect">
            <a:avLst/>
          </a:prstGeom>
          <a:effectLst>
            <a:outerShdw blurRad="50800" dist="38100" dir="2700000" algn="tl" rotWithShape="0">
              <a:prstClr val="black">
                <a:alpha val="40000"/>
              </a:prstClr>
            </a:outerShdw>
          </a:effectLst>
        </p:spPr>
      </p:pic>
      <p:pic>
        <p:nvPicPr>
          <p:cNvPr id="1032" name="Picture 8">
            <a:extLst>
              <a:ext uri="{FF2B5EF4-FFF2-40B4-BE49-F238E27FC236}">
                <a16:creationId xmlns:a16="http://schemas.microsoft.com/office/drawing/2014/main" id="{76A72387-6C5A-038F-41F7-A6371F93A64D}"/>
              </a:ext>
            </a:extLst>
          </p:cNvPr>
          <p:cNvPicPr>
            <a:picLocks noChangeAspect="1" noChangeArrowheads="1"/>
          </p:cNvPicPr>
          <p:nvPr/>
        </p:nvPicPr>
        <p:blipFill rotWithShape="1">
          <a:blip r:embed="rId6">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rcRect l="27326" t="11785" r="23886" b="18052"/>
          <a:stretch/>
        </p:blipFill>
        <p:spPr bwMode="auto">
          <a:xfrm rot="19852252">
            <a:off x="4418237" y="4352556"/>
            <a:ext cx="406972" cy="90300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Arc 2">
            <a:extLst>
              <a:ext uri="{FF2B5EF4-FFF2-40B4-BE49-F238E27FC236}">
                <a16:creationId xmlns:a16="http://schemas.microsoft.com/office/drawing/2014/main" id="{BFBAB77F-5EB1-4DD3-E91C-D99D36B27F94}"/>
              </a:ext>
            </a:extLst>
          </p:cNvPr>
          <p:cNvSpPr/>
          <p:nvPr/>
        </p:nvSpPr>
        <p:spPr>
          <a:xfrm>
            <a:off x="7963924" y="1891024"/>
            <a:ext cx="2411617" cy="1775073"/>
          </a:xfrm>
          <a:prstGeom prst="arc">
            <a:avLst>
              <a:gd name="adj1" fmla="val 13313492"/>
              <a:gd name="adj2" fmla="val 0"/>
            </a:avLst>
          </a:prstGeom>
          <a:ln w="38100">
            <a:solidFill>
              <a:srgbClr val="00B0F0"/>
            </a:solidFill>
            <a:headEnd type="triangle" w="med" len="med"/>
            <a:tailEnd type="none" w="med" len="med"/>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Arc 7">
            <a:extLst>
              <a:ext uri="{FF2B5EF4-FFF2-40B4-BE49-F238E27FC236}">
                <a16:creationId xmlns:a16="http://schemas.microsoft.com/office/drawing/2014/main" id="{2E7AD2FA-6153-6FB2-38AC-D40A15D2B014}"/>
              </a:ext>
            </a:extLst>
          </p:cNvPr>
          <p:cNvSpPr/>
          <p:nvPr/>
        </p:nvSpPr>
        <p:spPr>
          <a:xfrm flipV="1">
            <a:off x="8995855" y="2954415"/>
            <a:ext cx="1884411" cy="1520653"/>
          </a:xfrm>
          <a:prstGeom prst="arc">
            <a:avLst/>
          </a:prstGeom>
          <a:ln w="38100">
            <a:solidFill>
              <a:srgbClr val="00B0F0"/>
            </a:solidFill>
            <a:headEnd type="triangle" w="med" len="med"/>
            <a:tailEnd type="none" w="med" len="med"/>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98" name="Picture 97">
            <a:extLst>
              <a:ext uri="{FF2B5EF4-FFF2-40B4-BE49-F238E27FC236}">
                <a16:creationId xmlns:a16="http://schemas.microsoft.com/office/drawing/2014/main" id="{65C0D74B-231E-E6D3-4491-648397648545}"/>
              </a:ext>
            </a:extLst>
          </p:cNvPr>
          <p:cNvPicPr>
            <a:picLocks noChangeAspect="1"/>
          </p:cNvPicPr>
          <p:nvPr/>
        </p:nvPicPr>
        <p:blipFill>
          <a:blip r:embed="rId7"/>
          <a:stretch>
            <a:fillRect/>
          </a:stretch>
        </p:blipFill>
        <p:spPr>
          <a:xfrm>
            <a:off x="9819750" y="2230181"/>
            <a:ext cx="2121031" cy="1892644"/>
          </a:xfrm>
          <a:prstGeom prst="rect">
            <a:avLst/>
          </a:prstGeom>
          <a:effectLst>
            <a:outerShdw blurRad="50800" dist="38100" dir="5400000" algn="t" rotWithShape="0">
              <a:prstClr val="black">
                <a:alpha val="40000"/>
              </a:prstClr>
            </a:outerShdw>
          </a:effectLst>
        </p:spPr>
      </p:pic>
      <p:pic>
        <p:nvPicPr>
          <p:cNvPr id="20" name="Picture 19" descr="A robot on a blue surface&#10;&#10;AI-generated content may be incorrect.">
            <a:extLst>
              <a:ext uri="{FF2B5EF4-FFF2-40B4-BE49-F238E27FC236}">
                <a16:creationId xmlns:a16="http://schemas.microsoft.com/office/drawing/2014/main" id="{D347159F-1663-E7B2-668E-F0EB89881603}"/>
              </a:ext>
            </a:extLst>
          </p:cNvPr>
          <p:cNvPicPr>
            <a:picLocks noChangeAspect="1"/>
          </p:cNvPicPr>
          <p:nvPr/>
        </p:nvPicPr>
        <p:blipFill>
          <a:blip r:embed="rId8"/>
          <a:srcRect t="21182" b="17373"/>
          <a:stretch/>
        </p:blipFill>
        <p:spPr>
          <a:xfrm>
            <a:off x="6851350" y="4758369"/>
            <a:ext cx="816923" cy="760776"/>
          </a:xfrm>
          <a:prstGeom prst="roundRect">
            <a:avLst>
              <a:gd name="adj" fmla="val 13845"/>
            </a:avLst>
          </a:prstGeom>
          <a:solidFill>
            <a:srgbClr val="FFFFFF">
              <a:shade val="85000"/>
            </a:srgbClr>
          </a:solidFill>
          <a:ln>
            <a:noFill/>
          </a:ln>
          <a:effectLst/>
        </p:spPr>
      </p:pic>
      <p:sp>
        <p:nvSpPr>
          <p:cNvPr id="25" name="TextBox 24">
            <a:extLst>
              <a:ext uri="{FF2B5EF4-FFF2-40B4-BE49-F238E27FC236}">
                <a16:creationId xmlns:a16="http://schemas.microsoft.com/office/drawing/2014/main" id="{2736C78E-EFB4-4F6A-5022-8D88336701BA}"/>
              </a:ext>
            </a:extLst>
          </p:cNvPr>
          <p:cNvSpPr txBox="1"/>
          <p:nvPr/>
        </p:nvSpPr>
        <p:spPr>
          <a:xfrm>
            <a:off x="5623038" y="1955636"/>
            <a:ext cx="508473" cy="276999"/>
          </a:xfrm>
          <a:prstGeom prst="rect">
            <a:avLst/>
          </a:prstGeom>
          <a:noFill/>
        </p:spPr>
        <p:txBody>
          <a:bodyPr wrap="none" rtlCol="0">
            <a:spAutoFit/>
          </a:bodyPr>
          <a:lstStyle/>
          <a:p>
            <a:r>
              <a:rPr lang="en-US" sz="1200" b="1">
                <a:solidFill>
                  <a:schemeClr val="bg1"/>
                </a:solidFill>
                <a:effectLst>
                  <a:outerShdw blurRad="38100" dist="38100" dir="2700000" algn="tl">
                    <a:srgbClr val="000000">
                      <a:alpha val="43137"/>
                    </a:srgbClr>
                  </a:outerShdw>
                </a:effectLst>
              </a:rPr>
              <a:t>EBRT</a:t>
            </a:r>
          </a:p>
        </p:txBody>
      </p:sp>
      <p:sp>
        <p:nvSpPr>
          <p:cNvPr id="26" name="TextBox 25">
            <a:extLst>
              <a:ext uri="{FF2B5EF4-FFF2-40B4-BE49-F238E27FC236}">
                <a16:creationId xmlns:a16="http://schemas.microsoft.com/office/drawing/2014/main" id="{AEF1FFA5-1564-4DCD-1825-10221E87F5E1}"/>
              </a:ext>
            </a:extLst>
          </p:cNvPr>
          <p:cNvSpPr txBox="1"/>
          <p:nvPr/>
        </p:nvSpPr>
        <p:spPr>
          <a:xfrm>
            <a:off x="6772717" y="4151902"/>
            <a:ext cx="752129" cy="646331"/>
          </a:xfrm>
          <a:prstGeom prst="rect">
            <a:avLst/>
          </a:prstGeom>
          <a:noFill/>
        </p:spPr>
        <p:txBody>
          <a:bodyPr wrap="none" rtlCol="0">
            <a:spAutoFit/>
          </a:bodyPr>
          <a:lstStyle/>
          <a:p>
            <a:pPr algn="ctr"/>
            <a:r>
              <a:rPr lang="en-US" sz="1200" b="1">
                <a:solidFill>
                  <a:schemeClr val="bg1"/>
                </a:solidFill>
                <a:effectLst>
                  <a:outerShdw blurRad="38100" dist="38100" dir="2700000" algn="tl">
                    <a:srgbClr val="000000">
                      <a:alpha val="43137"/>
                    </a:srgbClr>
                  </a:outerShdw>
                </a:effectLst>
              </a:rPr>
              <a:t>Robotic</a:t>
            </a:r>
          </a:p>
          <a:p>
            <a:pPr algn="ctr"/>
            <a:r>
              <a:rPr lang="en-US" sz="1200" b="1">
                <a:solidFill>
                  <a:schemeClr val="bg1"/>
                </a:solidFill>
                <a:effectLst>
                  <a:outerShdw blurRad="38100" dist="38100" dir="2700000" algn="tl">
                    <a:srgbClr val="000000">
                      <a:alpha val="43137"/>
                    </a:srgbClr>
                  </a:outerShdw>
                </a:effectLst>
              </a:rPr>
              <a:t>Brachy</a:t>
            </a:r>
          </a:p>
          <a:p>
            <a:pPr algn="ctr"/>
            <a:r>
              <a:rPr lang="en-US" sz="1200" b="1">
                <a:solidFill>
                  <a:schemeClr val="bg1"/>
                </a:solidFill>
                <a:effectLst>
                  <a:outerShdw blurRad="38100" dist="38100" dir="2700000" algn="tl">
                    <a:srgbClr val="000000">
                      <a:alpha val="43137"/>
                    </a:srgbClr>
                  </a:outerShdw>
                </a:effectLst>
              </a:rPr>
              <a:t>IORT</a:t>
            </a:r>
          </a:p>
        </p:txBody>
      </p:sp>
      <p:sp>
        <p:nvSpPr>
          <p:cNvPr id="27" name="TextBox 26">
            <a:extLst>
              <a:ext uri="{FF2B5EF4-FFF2-40B4-BE49-F238E27FC236}">
                <a16:creationId xmlns:a16="http://schemas.microsoft.com/office/drawing/2014/main" id="{4CB5B405-8D9D-EB7D-4FFB-7D8B9601A4A8}"/>
              </a:ext>
            </a:extLst>
          </p:cNvPr>
          <p:cNvSpPr txBox="1"/>
          <p:nvPr/>
        </p:nvSpPr>
        <p:spPr>
          <a:xfrm>
            <a:off x="3878623" y="5271311"/>
            <a:ext cx="1582484" cy="276999"/>
          </a:xfrm>
          <a:prstGeom prst="rect">
            <a:avLst/>
          </a:prstGeom>
          <a:noFill/>
        </p:spPr>
        <p:txBody>
          <a:bodyPr wrap="none" rtlCol="0">
            <a:spAutoFit/>
          </a:bodyPr>
          <a:lstStyle/>
          <a:p>
            <a:r>
              <a:rPr lang="en-US" sz="1200" b="1">
                <a:solidFill>
                  <a:schemeClr val="bg1"/>
                </a:solidFill>
                <a:effectLst>
                  <a:outerShdw blurRad="38100" dist="38100" dir="2700000" algn="tl">
                    <a:srgbClr val="000000">
                      <a:alpha val="43137"/>
                    </a:srgbClr>
                  </a:outerShdw>
                </a:effectLst>
              </a:rPr>
              <a:t>Onco-Compounds</a:t>
            </a:r>
          </a:p>
        </p:txBody>
      </p:sp>
      <p:sp>
        <p:nvSpPr>
          <p:cNvPr id="28" name="TextBox 27">
            <a:extLst>
              <a:ext uri="{FF2B5EF4-FFF2-40B4-BE49-F238E27FC236}">
                <a16:creationId xmlns:a16="http://schemas.microsoft.com/office/drawing/2014/main" id="{CAF16150-4E49-DB58-FC86-15438280D36B}"/>
              </a:ext>
            </a:extLst>
          </p:cNvPr>
          <p:cNvSpPr txBox="1"/>
          <p:nvPr/>
        </p:nvSpPr>
        <p:spPr>
          <a:xfrm>
            <a:off x="22633" y="560301"/>
            <a:ext cx="4666662" cy="369332"/>
          </a:xfrm>
          <a:prstGeom prst="rect">
            <a:avLst/>
          </a:prstGeom>
          <a:noFill/>
        </p:spPr>
        <p:txBody>
          <a:bodyPr wrap="none" rtlCol="0">
            <a:spAutoFit/>
          </a:bodyPr>
          <a:lstStyle/>
          <a:p>
            <a:r>
              <a:rPr lang="en-US">
                <a:solidFill>
                  <a:srgbClr val="00B0F0"/>
                </a:solidFill>
              </a:rPr>
              <a:t>Empyrean is an MD Anderson Company</a:t>
            </a:r>
          </a:p>
        </p:txBody>
      </p:sp>
      <p:pic>
        <p:nvPicPr>
          <p:cNvPr id="29" name="Picture 4" descr="Toll-like receptors and toll-like receptor-targeted immunotherapy against  glioma | Journal of Hematology &amp; Oncology | Full Text">
            <a:extLst>
              <a:ext uri="{FF2B5EF4-FFF2-40B4-BE49-F238E27FC236}">
                <a16:creationId xmlns:a16="http://schemas.microsoft.com/office/drawing/2014/main" id="{D881A557-F50E-15BF-81D1-A19B4B60E896}"/>
              </a:ext>
            </a:extLst>
          </p:cNvPr>
          <p:cNvPicPr>
            <a:picLocks noChangeAspect="1" noChangeArrowheads="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42555"/>
          <a:stretch/>
        </p:blipFill>
        <p:spPr bwMode="auto">
          <a:xfrm>
            <a:off x="557835" y="4256687"/>
            <a:ext cx="1273254" cy="87364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1975FCA-25B7-FB67-8CAA-3AAA747E1B32}"/>
              </a:ext>
            </a:extLst>
          </p:cNvPr>
          <p:cNvSpPr txBox="1"/>
          <p:nvPr/>
        </p:nvSpPr>
        <p:spPr>
          <a:xfrm>
            <a:off x="803049" y="1148130"/>
            <a:ext cx="3818674" cy="276999"/>
          </a:xfrm>
          <a:prstGeom prst="rect">
            <a:avLst/>
          </a:prstGeom>
          <a:noFill/>
        </p:spPr>
        <p:txBody>
          <a:bodyPr wrap="none" rtlCol="0">
            <a:spAutoFit/>
          </a:bodyPr>
          <a:lstStyle/>
          <a:p>
            <a:r>
              <a:rPr lang="en-US" sz="1200">
                <a:solidFill>
                  <a:schemeClr val="tx1">
                    <a:lumMod val="50000"/>
                    <a:lumOff val="50000"/>
                  </a:schemeClr>
                </a:solidFill>
              </a:rPr>
              <a:t>MD Anderson is the Alpha Site for Project Hermes</a:t>
            </a:r>
          </a:p>
        </p:txBody>
      </p:sp>
    </p:spTree>
    <p:extLst>
      <p:ext uri="{BB962C8B-B14F-4D97-AF65-F5344CB8AC3E}">
        <p14:creationId xmlns:p14="http://schemas.microsoft.com/office/powerpoint/2010/main" val="2957612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object 5" descr="A medical equipment in a room&#10;&#10;Description automatically generated">
            <a:extLst>
              <a:ext uri="{FF2B5EF4-FFF2-40B4-BE49-F238E27FC236}">
                <a16:creationId xmlns:a16="http://schemas.microsoft.com/office/drawing/2014/main" id="{EF1DC1BA-9CD3-5987-A0DF-F4E1D99A6396}"/>
              </a:ext>
            </a:extLst>
          </p:cNvPr>
          <p:cNvPicPr/>
          <p:nvPr/>
        </p:nvPicPr>
        <p:blipFill>
          <a:blip r:embed="rId2" cstate="print"/>
          <a:srcRect l="4070" t="3833" r="-4070"/>
          <a:stretch/>
        </p:blipFill>
        <p:spPr>
          <a:xfrm>
            <a:off x="-19049" y="10"/>
            <a:ext cx="9669642" cy="6857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ED416CA-55DA-837C-22C5-0E2D1D78F3C3}"/>
              </a:ext>
            </a:extLst>
          </p:cNvPr>
          <p:cNvSpPr>
            <a:spLocks noGrp="1"/>
          </p:cNvSpPr>
          <p:nvPr>
            <p:ph type="title"/>
          </p:nvPr>
        </p:nvSpPr>
        <p:spPr>
          <a:xfrm>
            <a:off x="167269" y="134659"/>
            <a:ext cx="10222252" cy="673100"/>
          </a:xfrm>
        </p:spPr>
        <p:txBody>
          <a:bodyPr vert="horz" lIns="91440" tIns="45720" rIns="91440" bIns="45720" rtlCol="0" anchor="ctr">
            <a:normAutofit/>
          </a:bodyPr>
          <a:lstStyle/>
          <a:p>
            <a:r>
              <a:rPr lang="en-US" sz="4000" dirty="0">
                <a:solidFill>
                  <a:schemeClr val="tx1"/>
                </a:solidFill>
                <a:latin typeface="+mj-lt"/>
              </a:rPr>
              <a:t>Disrupting Cancer Treatment with HTS</a:t>
            </a:r>
          </a:p>
        </p:txBody>
      </p:sp>
      <p:sp>
        <p:nvSpPr>
          <p:cNvPr id="7" name="object 3">
            <a:extLst>
              <a:ext uri="{FF2B5EF4-FFF2-40B4-BE49-F238E27FC236}">
                <a16:creationId xmlns:a16="http://schemas.microsoft.com/office/drawing/2014/main" id="{69AB1C7E-5087-CC48-F3A4-FCA970E02FA8}"/>
              </a:ext>
            </a:extLst>
          </p:cNvPr>
          <p:cNvSpPr txBox="1"/>
          <p:nvPr/>
        </p:nvSpPr>
        <p:spPr>
          <a:xfrm>
            <a:off x="6810375" y="1694706"/>
            <a:ext cx="5378576" cy="4661643"/>
          </a:xfrm>
          <a:prstGeom prst="rect">
            <a:avLst/>
          </a:prstGeom>
        </p:spPr>
        <p:txBody>
          <a:bodyPr vert="horz" lIns="91440" tIns="45720" rIns="91440" bIns="45720" rtlCol="0">
            <a:normAutofit/>
          </a:bodyPr>
          <a:lstStyle/>
          <a:p>
            <a:pPr marL="295910" marR="153670" indent="-228600">
              <a:lnSpc>
                <a:spcPct val="90000"/>
              </a:lnSpc>
              <a:spcAft>
                <a:spcPts val="1800"/>
              </a:spcAft>
              <a:buFont typeface="Arial" panose="020B0604020202020204" pitchFamily="34" charset="0"/>
              <a:buChar char="•"/>
              <a:tabLst>
                <a:tab pos="299085" algn="l"/>
              </a:tabLst>
            </a:pPr>
            <a:r>
              <a:rPr lang="en-US" sz="1600" b="1" i="1" u="sng" spc="-10"/>
              <a:t>First-in-</a:t>
            </a:r>
            <a:r>
              <a:rPr lang="en-US" sz="1600" b="1" i="1" u="sng"/>
              <a:t>class</a:t>
            </a:r>
            <a:r>
              <a:rPr lang="en-US" sz="1600" i="1" spc="10"/>
              <a:t> </a:t>
            </a:r>
            <a:r>
              <a:rPr lang="en-US" sz="1600" spc="-20"/>
              <a:t>non-</a:t>
            </a:r>
            <a:r>
              <a:rPr lang="en-US" sz="1600"/>
              <a:t>invasive</a:t>
            </a:r>
            <a:r>
              <a:rPr lang="en-US" sz="1600" spc="35"/>
              <a:t> </a:t>
            </a:r>
            <a:r>
              <a:rPr lang="en-US" sz="1600" spc="-10"/>
              <a:t>Magnetically-Optimized </a:t>
            </a:r>
            <a:r>
              <a:rPr lang="en-US" sz="1600" i="1"/>
              <a:t>Very</a:t>
            </a:r>
            <a:r>
              <a:rPr lang="en-US" sz="1600" i="1" spc="-70"/>
              <a:t> </a:t>
            </a:r>
            <a:r>
              <a:rPr lang="en-US" sz="1600" i="1"/>
              <a:t>High</a:t>
            </a:r>
            <a:r>
              <a:rPr lang="en-US" sz="1600" i="1" spc="-50"/>
              <a:t> </a:t>
            </a:r>
            <a:r>
              <a:rPr lang="en-US" sz="1600" i="1"/>
              <a:t>Energy</a:t>
            </a:r>
            <a:r>
              <a:rPr lang="en-US" sz="1600" i="1" spc="-60"/>
              <a:t> </a:t>
            </a:r>
            <a:r>
              <a:rPr lang="en-US" sz="1600" i="1"/>
              <a:t>Electron</a:t>
            </a:r>
            <a:r>
              <a:rPr lang="en-US" sz="1600" i="1" spc="-65"/>
              <a:t> </a:t>
            </a:r>
            <a:r>
              <a:rPr lang="en-US" sz="1600" i="1"/>
              <a:t>Therapy</a:t>
            </a:r>
            <a:r>
              <a:rPr lang="en-US" sz="1600" i="1" spc="-55"/>
              <a:t> </a:t>
            </a:r>
            <a:r>
              <a:rPr lang="en-US" sz="1600"/>
              <a:t>(MOVHEET)</a:t>
            </a:r>
            <a:r>
              <a:rPr lang="en-US" sz="1600" spc="-25"/>
              <a:t> for </a:t>
            </a:r>
            <a:r>
              <a:rPr lang="en-US" sz="1600"/>
              <a:t>all</a:t>
            </a:r>
            <a:r>
              <a:rPr lang="en-US" sz="1600" spc="-35"/>
              <a:t> </a:t>
            </a:r>
            <a:r>
              <a:rPr lang="en-US" sz="1600"/>
              <a:t>types</a:t>
            </a:r>
            <a:r>
              <a:rPr lang="en-US" sz="1600" spc="-40"/>
              <a:t> </a:t>
            </a:r>
            <a:r>
              <a:rPr lang="en-US" sz="1600"/>
              <a:t>of</a:t>
            </a:r>
            <a:r>
              <a:rPr lang="en-US" sz="1600" spc="-20"/>
              <a:t> </a:t>
            </a:r>
            <a:r>
              <a:rPr lang="en-US" sz="1600"/>
              <a:t>solid</a:t>
            </a:r>
            <a:r>
              <a:rPr lang="en-US" sz="1600" spc="-10"/>
              <a:t> </a:t>
            </a:r>
            <a:r>
              <a:rPr lang="en-US" sz="1600"/>
              <a:t>tumor</a:t>
            </a:r>
            <a:r>
              <a:rPr lang="en-US" sz="1600" spc="-55"/>
              <a:t> </a:t>
            </a:r>
            <a:r>
              <a:rPr lang="en-US" sz="1600" spc="-10"/>
              <a:t>treatments</a:t>
            </a:r>
            <a:endParaRPr lang="en-US" sz="1600"/>
          </a:p>
          <a:p>
            <a:pPr marL="299085" marR="248920" indent="-228600">
              <a:lnSpc>
                <a:spcPct val="90000"/>
              </a:lnSpc>
              <a:spcAft>
                <a:spcPts val="1800"/>
              </a:spcAft>
              <a:buFont typeface="Arial" panose="020B0604020202020204" pitchFamily="34" charset="0"/>
              <a:buChar char="•"/>
              <a:tabLst>
                <a:tab pos="299085" algn="l"/>
              </a:tabLst>
            </a:pPr>
            <a:r>
              <a:rPr lang="en-US" sz="1600"/>
              <a:t>Intended</a:t>
            </a:r>
            <a:r>
              <a:rPr lang="en-US" sz="1600" spc="-30"/>
              <a:t> </a:t>
            </a:r>
            <a:r>
              <a:rPr lang="en-US" sz="1600"/>
              <a:t>to</a:t>
            </a:r>
            <a:r>
              <a:rPr lang="en-US" sz="1600" spc="-20"/>
              <a:t> </a:t>
            </a:r>
            <a:r>
              <a:rPr lang="en-US" sz="1600" b="1" u="sng" spc="-10">
                <a:uFill>
                  <a:solidFill>
                    <a:srgbClr val="565656"/>
                  </a:solidFill>
                </a:uFill>
              </a:rPr>
              <a:t>replace</a:t>
            </a:r>
            <a:r>
              <a:rPr lang="en-US" sz="1600" u="none" spc="-10"/>
              <a:t> </a:t>
            </a:r>
            <a:r>
              <a:rPr lang="en-US" sz="1600" u="none" spc="-90"/>
              <a:t>Proton Therapy, </a:t>
            </a:r>
            <a:r>
              <a:rPr lang="en-US" sz="1600" u="none"/>
              <a:t>LINACs,</a:t>
            </a:r>
            <a:r>
              <a:rPr lang="en-US" sz="1600" u="none" spc="-100"/>
              <a:t> </a:t>
            </a:r>
            <a:r>
              <a:rPr lang="en-US" sz="1600" u="none" spc="-20" err="1"/>
              <a:t>TomoTherapy</a:t>
            </a:r>
            <a:r>
              <a:rPr lang="en-US" sz="1600" u="none" spc="-20" baseline="30000"/>
              <a:t>®</a:t>
            </a:r>
            <a:r>
              <a:rPr lang="en-US" sz="1600" u="none" spc="-20"/>
              <a:t>,</a:t>
            </a:r>
            <a:r>
              <a:rPr lang="en-US" sz="1600" u="none" spc="-105"/>
              <a:t> </a:t>
            </a:r>
            <a:r>
              <a:rPr lang="en-US" sz="1600" u="none" spc="-10"/>
              <a:t>and</a:t>
            </a:r>
            <a:r>
              <a:rPr lang="en-US" sz="1600" u="none" spc="-75"/>
              <a:t> </a:t>
            </a:r>
            <a:r>
              <a:rPr lang="en-US" sz="1600" u="none" err="1"/>
              <a:t>CyberKnife</a:t>
            </a:r>
            <a:r>
              <a:rPr lang="en-US" sz="1600" u="none" baseline="30000"/>
              <a:t>®</a:t>
            </a:r>
            <a:r>
              <a:rPr lang="en-US" sz="1600" u="none" spc="-10"/>
              <a:t> systems</a:t>
            </a:r>
            <a:endParaRPr lang="en-US" sz="1600"/>
          </a:p>
          <a:p>
            <a:pPr marL="297180" marR="615315" indent="-228600">
              <a:lnSpc>
                <a:spcPct val="90000"/>
              </a:lnSpc>
              <a:spcAft>
                <a:spcPts val="1800"/>
              </a:spcAft>
              <a:buFont typeface="Arial" panose="020B0604020202020204" pitchFamily="34" charset="0"/>
              <a:buChar char="•"/>
              <a:tabLst>
                <a:tab pos="297180" algn="l"/>
              </a:tabLst>
            </a:pPr>
            <a:r>
              <a:rPr lang="en-US" sz="1600" b="1" u="sng"/>
              <a:t>New</a:t>
            </a:r>
            <a:r>
              <a:rPr lang="en-US" sz="1600" b="1" u="sng" spc="-30"/>
              <a:t> </a:t>
            </a:r>
            <a:r>
              <a:rPr lang="en-US" sz="1600" b="1" u="sng"/>
              <a:t>treatment</a:t>
            </a:r>
            <a:r>
              <a:rPr lang="en-US" sz="1600" b="1" u="sng" spc="-40"/>
              <a:t> </a:t>
            </a:r>
            <a:r>
              <a:rPr lang="en-US" sz="1600" b="1" u="sng"/>
              <a:t>modality</a:t>
            </a:r>
            <a:r>
              <a:rPr lang="en-US" sz="1600" spc="-40"/>
              <a:t> </a:t>
            </a:r>
            <a:r>
              <a:rPr lang="en-US" sz="1600"/>
              <a:t>that</a:t>
            </a:r>
            <a:r>
              <a:rPr lang="en-US" sz="1600" spc="-40"/>
              <a:t> </a:t>
            </a:r>
            <a:r>
              <a:rPr lang="en-US" sz="1600"/>
              <a:t>mitigates</a:t>
            </a:r>
            <a:r>
              <a:rPr lang="en-US" sz="1600" spc="-55"/>
              <a:t> </a:t>
            </a:r>
            <a:r>
              <a:rPr lang="en-US" sz="1600"/>
              <a:t>all</a:t>
            </a:r>
            <a:r>
              <a:rPr lang="en-US" sz="1600" spc="-30"/>
              <a:t> </a:t>
            </a:r>
            <a:r>
              <a:rPr lang="en-US" sz="1600" spc="-25"/>
              <a:t>the </a:t>
            </a:r>
            <a:r>
              <a:rPr lang="en-US" sz="1600"/>
              <a:t>shortcomings</a:t>
            </a:r>
            <a:r>
              <a:rPr lang="en-US" sz="1600" spc="-50"/>
              <a:t> </a:t>
            </a:r>
            <a:r>
              <a:rPr lang="en-US" sz="1600"/>
              <a:t>of</a:t>
            </a:r>
            <a:r>
              <a:rPr lang="en-US" sz="1600" spc="-40"/>
              <a:t> </a:t>
            </a:r>
            <a:r>
              <a:rPr lang="en-US" sz="1600"/>
              <a:t>legacy</a:t>
            </a:r>
            <a:r>
              <a:rPr lang="en-US" sz="1600" spc="-55"/>
              <a:t> </a:t>
            </a:r>
            <a:r>
              <a:rPr lang="en-US" sz="1600" spc="-10"/>
              <a:t>systems</a:t>
            </a:r>
            <a:endParaRPr lang="en-US" sz="1600"/>
          </a:p>
          <a:p>
            <a:pPr marL="812165" lvl="1" indent="-285750">
              <a:lnSpc>
                <a:spcPct val="90000"/>
              </a:lnSpc>
              <a:spcAft>
                <a:spcPts val="1800"/>
              </a:spcAft>
              <a:buFont typeface="Courier New" panose="02070309020205020404" pitchFamily="49" charset="0"/>
              <a:buChar char="o"/>
              <a:tabLst>
                <a:tab pos="755015" algn="l"/>
              </a:tabLst>
            </a:pPr>
            <a:r>
              <a:rPr lang="en-US" sz="1600"/>
              <a:t>Enabled</a:t>
            </a:r>
            <a:r>
              <a:rPr lang="en-US" sz="1600" spc="-55"/>
              <a:t> </a:t>
            </a:r>
            <a:r>
              <a:rPr lang="en-US" sz="1600"/>
              <a:t>by</a:t>
            </a:r>
            <a:r>
              <a:rPr lang="en-US" sz="1600" spc="-80"/>
              <a:t> </a:t>
            </a:r>
            <a:r>
              <a:rPr lang="en-US" sz="1600"/>
              <a:t>new</a:t>
            </a:r>
            <a:r>
              <a:rPr lang="en-US" sz="1600" spc="-50"/>
              <a:t> </a:t>
            </a:r>
            <a:r>
              <a:rPr lang="en-US" sz="1600" u="sng"/>
              <a:t>patented</a:t>
            </a:r>
            <a:r>
              <a:rPr lang="en-US" sz="1600" spc="-10"/>
              <a:t> converging very high energy electron beam </a:t>
            </a:r>
            <a:r>
              <a:rPr lang="en-US" sz="1600"/>
              <a:t>technology</a:t>
            </a:r>
          </a:p>
          <a:p>
            <a:pPr marL="297180" marR="998855" indent="-228600">
              <a:lnSpc>
                <a:spcPct val="90000"/>
              </a:lnSpc>
              <a:spcAft>
                <a:spcPts val="1800"/>
              </a:spcAft>
              <a:buFont typeface="Arial" panose="020B0604020202020204" pitchFamily="34" charset="0"/>
              <a:buChar char="•"/>
              <a:tabLst>
                <a:tab pos="297180" algn="l"/>
              </a:tabLst>
            </a:pPr>
            <a:r>
              <a:rPr lang="en-US" sz="1600"/>
              <a:t>Offers</a:t>
            </a:r>
            <a:r>
              <a:rPr lang="en-US" sz="1600" spc="-110"/>
              <a:t> </a:t>
            </a:r>
            <a:r>
              <a:rPr lang="en-US" sz="1600"/>
              <a:t>higher</a:t>
            </a:r>
            <a:r>
              <a:rPr lang="en-US" sz="1600" spc="-60"/>
              <a:t> </a:t>
            </a:r>
            <a:r>
              <a:rPr lang="en-US" sz="1600"/>
              <a:t>beam</a:t>
            </a:r>
            <a:r>
              <a:rPr lang="en-US" sz="1600" spc="-110"/>
              <a:t> </a:t>
            </a:r>
            <a:r>
              <a:rPr lang="en-US" sz="1600" u="sng" spc="-25"/>
              <a:t>precision</a:t>
            </a:r>
            <a:r>
              <a:rPr lang="en-US" sz="1600" spc="-114"/>
              <a:t> </a:t>
            </a:r>
            <a:r>
              <a:rPr lang="en-US" sz="1600"/>
              <a:t>with</a:t>
            </a:r>
            <a:r>
              <a:rPr lang="en-US" sz="1600" spc="-20"/>
              <a:t> </a:t>
            </a:r>
            <a:r>
              <a:rPr lang="en-US" sz="1600"/>
              <a:t>a</a:t>
            </a:r>
            <a:r>
              <a:rPr lang="en-US" sz="1600" spc="-110"/>
              <a:t> </a:t>
            </a:r>
            <a:r>
              <a:rPr lang="en-US" sz="1600" spc="-10"/>
              <a:t>shorter treatment</a:t>
            </a:r>
            <a:r>
              <a:rPr lang="en-US" sz="1600" spc="-50"/>
              <a:t> </a:t>
            </a:r>
            <a:r>
              <a:rPr lang="en-US" sz="1600"/>
              <a:t>time</a:t>
            </a:r>
            <a:r>
              <a:rPr lang="en-US" sz="1600" spc="-120"/>
              <a:t> </a:t>
            </a:r>
            <a:r>
              <a:rPr lang="en-US" sz="1600"/>
              <a:t>in</a:t>
            </a:r>
            <a:r>
              <a:rPr lang="en-US" sz="1600" spc="-100"/>
              <a:t> </a:t>
            </a:r>
            <a:r>
              <a:rPr lang="en-US" sz="1600"/>
              <a:t>a</a:t>
            </a:r>
            <a:r>
              <a:rPr lang="en-US" sz="1600" spc="-75"/>
              <a:t> </a:t>
            </a:r>
            <a:r>
              <a:rPr lang="en-US" sz="1600" spc="-55"/>
              <a:t>non-</a:t>
            </a:r>
            <a:r>
              <a:rPr lang="en-US" sz="1600" spc="-10"/>
              <a:t>invasive</a:t>
            </a:r>
            <a:r>
              <a:rPr lang="en-US" sz="1600" spc="-100"/>
              <a:t> </a:t>
            </a:r>
            <a:r>
              <a:rPr lang="en-US" sz="1600" spc="-10"/>
              <a:t>delivery</a:t>
            </a:r>
            <a:endParaRPr lang="en-US" sz="1600"/>
          </a:p>
          <a:p>
            <a:pPr marL="297180" marR="476884" indent="-228600">
              <a:lnSpc>
                <a:spcPct val="90000"/>
              </a:lnSpc>
              <a:spcAft>
                <a:spcPts val="1800"/>
              </a:spcAft>
              <a:buFont typeface="Arial" panose="020B0604020202020204" pitchFamily="34" charset="0"/>
              <a:buChar char="•"/>
              <a:tabLst>
                <a:tab pos="297180" algn="l"/>
              </a:tabLst>
            </a:pPr>
            <a:r>
              <a:rPr lang="en-US" sz="1600"/>
              <a:t>Will allow</a:t>
            </a:r>
            <a:r>
              <a:rPr lang="en-US" sz="1600" spc="-60"/>
              <a:t> </a:t>
            </a:r>
            <a:r>
              <a:rPr lang="en-US" sz="1600"/>
              <a:t>new, </a:t>
            </a:r>
            <a:r>
              <a:rPr lang="en-US" sz="1600" u="sng"/>
              <a:t>safer</a:t>
            </a:r>
            <a:r>
              <a:rPr lang="en-US" sz="1600"/>
              <a:t>,</a:t>
            </a:r>
            <a:r>
              <a:rPr lang="en-US" sz="1600" spc="-50"/>
              <a:t> </a:t>
            </a:r>
            <a:r>
              <a:rPr lang="en-US" sz="1600"/>
              <a:t>and</a:t>
            </a:r>
            <a:r>
              <a:rPr lang="en-US" sz="1600" spc="-40"/>
              <a:t> </a:t>
            </a:r>
            <a:r>
              <a:rPr lang="en-US" sz="1600"/>
              <a:t>more</a:t>
            </a:r>
            <a:r>
              <a:rPr lang="en-US" sz="1600" spc="-45"/>
              <a:t> </a:t>
            </a:r>
            <a:r>
              <a:rPr lang="en-US" sz="1600" u="sng"/>
              <a:t>efficacious</a:t>
            </a:r>
            <a:r>
              <a:rPr lang="en-US" sz="1600" spc="-45"/>
              <a:t> </a:t>
            </a:r>
            <a:r>
              <a:rPr lang="en-US" sz="1600" spc="-10"/>
              <a:t>treatment regimens that will </a:t>
            </a:r>
            <a:r>
              <a:rPr lang="en-US" sz="1600" u="sng" spc="-10"/>
              <a:t>augment patient outcomes</a:t>
            </a:r>
            <a:r>
              <a:rPr lang="en-US" sz="1600" spc="-10"/>
              <a:t>.</a:t>
            </a:r>
            <a:endParaRPr lang="en-US" sz="1600"/>
          </a:p>
        </p:txBody>
      </p:sp>
      <p:sp>
        <p:nvSpPr>
          <p:cNvPr id="4" name="Date Placeholder 3">
            <a:extLst>
              <a:ext uri="{FF2B5EF4-FFF2-40B4-BE49-F238E27FC236}">
                <a16:creationId xmlns:a16="http://schemas.microsoft.com/office/drawing/2014/main" id="{0573ABB7-91D8-41CB-D6A4-D781D7ACD22F}"/>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fld id="{D05E79E9-A955-6340-B781-2B3CFBB45037}" type="datetime1">
              <a:rPr lang="en-US" smtClean="0">
                <a:solidFill>
                  <a:srgbClr val="FFFFFF"/>
                </a:solidFill>
                <a:latin typeface="+mn-lt"/>
              </a:rPr>
              <a:t>7/3/25</a:t>
            </a:fld>
            <a:endParaRPr lang="en-US">
              <a:solidFill>
                <a:srgbClr val="FFFFFF"/>
              </a:solidFill>
              <a:latin typeface="+mn-lt"/>
            </a:endParaRPr>
          </a:p>
        </p:txBody>
      </p:sp>
      <p:sp>
        <p:nvSpPr>
          <p:cNvPr id="5" name="Footer Placeholder 4">
            <a:extLst>
              <a:ext uri="{FF2B5EF4-FFF2-40B4-BE49-F238E27FC236}">
                <a16:creationId xmlns:a16="http://schemas.microsoft.com/office/drawing/2014/main" id="{D92A44CD-0865-3099-0473-FDB257C7E955}"/>
              </a:ext>
            </a:extLst>
          </p:cNvPr>
          <p:cNvSpPr>
            <a:spLocks noGrp="1"/>
          </p:cNvSpPr>
          <p:nvPr>
            <p:ph type="ftr" sz="quarter" idx="11"/>
          </p:nvPr>
        </p:nvSpPr>
        <p:spPr>
          <a:xfrm>
            <a:off x="2933700" y="6356350"/>
            <a:ext cx="5219700" cy="365125"/>
          </a:xfrm>
        </p:spPr>
        <p:txBody>
          <a:bodyPr vert="horz" lIns="91440" tIns="45720" rIns="91440" bIns="45720" rtlCol="0" anchor="ctr">
            <a:normAutofit/>
          </a:bodyPr>
          <a:lstStyle/>
          <a:p>
            <a:pPr algn="l">
              <a:lnSpc>
                <a:spcPct val="90000"/>
              </a:lnSpc>
              <a:spcAft>
                <a:spcPts val="600"/>
              </a:spcAft>
              <a:defRPr/>
            </a:pPr>
            <a:r>
              <a:rPr lang="en-US" sz="900" kern="1200">
                <a:solidFill>
                  <a:srgbClr val="FFFFFF"/>
                </a:solidFill>
                <a:latin typeface="+mn-lt"/>
                <a:ea typeface="+mn-ea"/>
                <a:cs typeface="+mn-cs"/>
              </a:rPr>
              <a:t>CONFIDENTIAL © 2025 - All Rights Reserved to Empyrean Medical Systems, Inc.</a:t>
            </a:r>
          </a:p>
        </p:txBody>
      </p:sp>
      <p:sp>
        <p:nvSpPr>
          <p:cNvPr id="6" name="Slide Number Placeholder 5">
            <a:extLst>
              <a:ext uri="{FF2B5EF4-FFF2-40B4-BE49-F238E27FC236}">
                <a16:creationId xmlns:a16="http://schemas.microsoft.com/office/drawing/2014/main" id="{C9EAB1C2-7F8D-6F78-0C9F-1C6A73E53409}"/>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37D5D103-1FFE-0D47-A439-811B44519CF1}" type="slidenum">
              <a:rPr lang="en-US" smtClean="0">
                <a:solidFill>
                  <a:prstClr val="black">
                    <a:tint val="75000"/>
                  </a:prstClr>
                </a:solidFill>
                <a:latin typeface="+mn-lt"/>
              </a:rPr>
              <a:pPr>
                <a:spcAft>
                  <a:spcPts val="600"/>
                </a:spcAft>
                <a:defRPr/>
              </a:pPr>
              <a:t>9</a:t>
            </a:fld>
            <a:endParaRPr lang="en-US">
              <a:solidFill>
                <a:prstClr val="black">
                  <a:tint val="75000"/>
                </a:prstClr>
              </a:solidFill>
              <a:latin typeface="+mn-lt"/>
            </a:endParaRPr>
          </a:p>
        </p:txBody>
      </p:sp>
      <p:pic>
        <p:nvPicPr>
          <p:cNvPr id="10" name="Picture 9">
            <a:extLst>
              <a:ext uri="{FF2B5EF4-FFF2-40B4-BE49-F238E27FC236}">
                <a16:creationId xmlns:a16="http://schemas.microsoft.com/office/drawing/2014/main" id="{D0BC3F28-3365-379F-DA83-A93E42C93D73}"/>
              </a:ext>
            </a:extLst>
          </p:cNvPr>
          <p:cNvPicPr>
            <a:picLocks noChangeAspect="1"/>
          </p:cNvPicPr>
          <p:nvPr/>
        </p:nvPicPr>
        <p:blipFill>
          <a:blip r:embed="rId3"/>
          <a:srcRect l="13262" t="15163" r="13497" b="25401"/>
          <a:stretch/>
        </p:blipFill>
        <p:spPr>
          <a:xfrm>
            <a:off x="6810375" y="1024987"/>
            <a:ext cx="3822189" cy="536282"/>
          </a:xfrm>
          <a:prstGeom prst="rect">
            <a:avLst/>
          </a:prstGeom>
        </p:spPr>
      </p:pic>
      <p:pic>
        <p:nvPicPr>
          <p:cNvPr id="11" name="Picture 10">
            <a:extLst>
              <a:ext uri="{FF2B5EF4-FFF2-40B4-BE49-F238E27FC236}">
                <a16:creationId xmlns:a16="http://schemas.microsoft.com/office/drawing/2014/main" id="{2B378D89-EA33-552F-D0FC-62D94ACFACE6}"/>
              </a:ext>
            </a:extLst>
          </p:cNvPr>
          <p:cNvPicPr>
            <a:picLocks noChangeAspect="1"/>
          </p:cNvPicPr>
          <p:nvPr/>
        </p:nvPicPr>
        <p:blipFill>
          <a:blip r:embed="rId4"/>
          <a:stretch>
            <a:fillRect/>
          </a:stretch>
        </p:blipFill>
        <p:spPr>
          <a:xfrm>
            <a:off x="10304540" y="134938"/>
            <a:ext cx="1924019" cy="1089927"/>
          </a:xfrm>
          <a:prstGeom prst="rect">
            <a:avLst/>
          </a:prstGeom>
        </p:spPr>
      </p:pic>
      <p:sp>
        <p:nvSpPr>
          <p:cNvPr id="3" name="Title 1">
            <a:extLst>
              <a:ext uri="{FF2B5EF4-FFF2-40B4-BE49-F238E27FC236}">
                <a16:creationId xmlns:a16="http://schemas.microsoft.com/office/drawing/2014/main" id="{2C7D0672-63E8-FDB9-7D02-201958AED760}"/>
              </a:ext>
            </a:extLst>
          </p:cNvPr>
          <p:cNvSpPr txBox="1">
            <a:spLocks/>
          </p:cNvSpPr>
          <p:nvPr/>
        </p:nvSpPr>
        <p:spPr>
          <a:xfrm rot="19689007">
            <a:off x="1122565" y="2646654"/>
            <a:ext cx="5082212" cy="156469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lumMod val="65000"/>
                    <a:lumOff val="35000"/>
                  </a:schemeClr>
                </a:solidFill>
                <a:latin typeface="Century Gothic" panose="020B0502020202020204" pitchFamily="34" charset="0"/>
                <a:ea typeface="+mj-ea"/>
                <a:cs typeface="+mj-cs"/>
              </a:defRPr>
            </a:lvl1pPr>
          </a:lstStyle>
          <a:p>
            <a:pPr algn="ctr"/>
            <a:r>
              <a:rPr lang="en-US" sz="5400" b="1" dirty="0">
                <a:ln>
                  <a:solidFill>
                    <a:schemeClr val="tx1">
                      <a:lumMod val="50000"/>
                      <a:lumOff val="50000"/>
                    </a:schemeClr>
                  </a:solidFill>
                </a:ln>
                <a:solidFill>
                  <a:srgbClr val="00FDFF"/>
                </a:solidFill>
                <a:latin typeface="+mj-lt"/>
              </a:rPr>
              <a:t>CONFIDENTIAL</a:t>
            </a:r>
          </a:p>
        </p:txBody>
      </p:sp>
    </p:spTree>
    <p:extLst>
      <p:ext uri="{BB962C8B-B14F-4D97-AF65-F5344CB8AC3E}">
        <p14:creationId xmlns:p14="http://schemas.microsoft.com/office/powerpoint/2010/main" val="2485187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129</TotalTime>
  <Words>1019</Words>
  <Application>Microsoft Macintosh PowerPoint</Application>
  <PresentationFormat>Widescreen</PresentationFormat>
  <Paragraphs>157</Paragraphs>
  <Slides>12</Slides>
  <Notes>1</Notes>
  <HiddenSlides>0</HiddenSlides>
  <MMClips>1</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12</vt:i4>
      </vt:variant>
    </vt:vector>
  </HeadingPairs>
  <TitlesOfParts>
    <vt:vector size="24" baseType="lpstr">
      <vt:lpstr>Arial</vt:lpstr>
      <vt:lpstr>Calibri</vt:lpstr>
      <vt:lpstr>Century Gothic</vt:lpstr>
      <vt:lpstr>Courier New</vt:lpstr>
      <vt:lpstr>Eurostile</vt:lpstr>
      <vt:lpstr>Montserrat</vt:lpstr>
      <vt:lpstr>Montserrat SemiBold</vt:lpstr>
      <vt:lpstr>ReFormation Sans Regular</vt:lpstr>
      <vt:lpstr>Source Sans Pro</vt:lpstr>
      <vt:lpstr>Office Theme</vt:lpstr>
      <vt:lpstr>3_Office Theme</vt:lpstr>
      <vt:lpstr>1_Office Theme</vt:lpstr>
      <vt:lpstr>OUR MISSION:</vt:lpstr>
      <vt:lpstr>A Personal Story.</vt:lpstr>
      <vt:lpstr>PowerPoint Presentation</vt:lpstr>
      <vt:lpstr>Empyrean Partners &amp; Affiliates</vt:lpstr>
      <vt:lpstr>Why Industry Matters?</vt:lpstr>
      <vt:lpstr>PowerPoint Presentation</vt:lpstr>
      <vt:lpstr>Superconducting technology beyond theory and concept:  We are ready to build and scale up! </vt:lpstr>
      <vt:lpstr>Empyrean-MD Anderson Collaborative R&amp;D</vt:lpstr>
      <vt:lpstr>Disrupting Cancer Treatment with HTS</vt:lpstr>
      <vt:lpstr>Empyrean EAGLE-1 Facility</vt:lpstr>
      <vt:lpstr>Call to Action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Kal Fishman</dc:creator>
  <cp:lastModifiedBy>Kal Fishman</cp:lastModifiedBy>
  <cp:revision>3</cp:revision>
  <cp:lastPrinted>2025-07-03T20:23:27Z</cp:lastPrinted>
  <dcterms:created xsi:type="dcterms:W3CDTF">2020-03-23T14:22:20Z</dcterms:created>
  <dcterms:modified xsi:type="dcterms:W3CDTF">2025-07-03T20:29:58Z</dcterms:modified>
</cp:coreProperties>
</file>