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8" r:id="rId1"/>
  </p:sldMasterIdLst>
  <p:notesMasterIdLst>
    <p:notesMasterId r:id="rId22"/>
  </p:notesMasterIdLst>
  <p:sldIdLst>
    <p:sldId id="274" r:id="rId2"/>
    <p:sldId id="336" r:id="rId3"/>
    <p:sldId id="335" r:id="rId4"/>
    <p:sldId id="342" r:id="rId5"/>
    <p:sldId id="344" r:id="rId6"/>
    <p:sldId id="343" r:id="rId7"/>
    <p:sldId id="346" r:id="rId8"/>
    <p:sldId id="347" r:id="rId9"/>
    <p:sldId id="350" r:id="rId10"/>
    <p:sldId id="353" r:id="rId11"/>
    <p:sldId id="352" r:id="rId12"/>
    <p:sldId id="357" r:id="rId13"/>
    <p:sldId id="397" r:id="rId14"/>
    <p:sldId id="396" r:id="rId15"/>
    <p:sldId id="359" r:id="rId16"/>
    <p:sldId id="400" r:id="rId17"/>
    <p:sldId id="398" r:id="rId18"/>
    <p:sldId id="399" r:id="rId19"/>
    <p:sldId id="360" r:id="rId20"/>
    <p:sldId id="395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BC53"/>
    <a:srgbClr val="FFFFFF"/>
    <a:srgbClr val="26ACE2"/>
    <a:srgbClr val="008000"/>
    <a:srgbClr val="D0B8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2B9199-6DF7-4E95-BFD4-02C9C61E5B38}" v="247" dt="2025-05-21T15:49:43.4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57" autoAdjust="0"/>
  </p:normalViewPr>
  <p:slideViewPr>
    <p:cSldViewPr snapToGrid="0">
      <p:cViewPr varScale="1">
        <p:scale>
          <a:sx n="80" d="100"/>
          <a:sy n="80" d="100"/>
        </p:scale>
        <p:origin x="880" y="2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Sackey" userId="c947bd0788800c78" providerId="LiveId" clId="{4E2B9199-6DF7-4E95-BFD4-02C9C61E5B38}"/>
    <pc:docChg chg="undo custSel modSld">
      <pc:chgData name="David Sackey" userId="c947bd0788800c78" providerId="LiveId" clId="{4E2B9199-6DF7-4E95-BFD4-02C9C61E5B38}" dt="2025-05-22T00:20:55.136" v="420" actId="20577"/>
      <pc:docMkLst>
        <pc:docMk/>
      </pc:docMkLst>
      <pc:sldChg chg="modSp mod">
        <pc:chgData name="David Sackey" userId="c947bd0788800c78" providerId="LiveId" clId="{4E2B9199-6DF7-4E95-BFD4-02C9C61E5B38}" dt="2025-05-22T00:20:55.136" v="420" actId="20577"/>
        <pc:sldMkLst>
          <pc:docMk/>
          <pc:sldMk cId="2801504088" sldId="274"/>
        </pc:sldMkLst>
        <pc:spChg chg="mod">
          <ac:chgData name="David Sackey" userId="c947bd0788800c78" providerId="LiveId" clId="{4E2B9199-6DF7-4E95-BFD4-02C9C61E5B38}" dt="2025-05-22T00:20:55.136" v="420" actId="20577"/>
          <ac:spMkLst>
            <pc:docMk/>
            <pc:sldMk cId="2801504088" sldId="274"/>
            <ac:spMk id="31" creationId="{010658A7-A7BE-4BC6-B880-132BB13A28EE}"/>
          </ac:spMkLst>
        </pc:spChg>
      </pc:sldChg>
      <pc:sldChg chg="modSp mod">
        <pc:chgData name="David Sackey" userId="c947bd0788800c78" providerId="LiveId" clId="{4E2B9199-6DF7-4E95-BFD4-02C9C61E5B38}" dt="2025-05-21T17:56:44.329" v="358" actId="14100"/>
        <pc:sldMkLst>
          <pc:docMk/>
          <pc:sldMk cId="3105948094" sldId="343"/>
        </pc:sldMkLst>
        <pc:picChg chg="mod">
          <ac:chgData name="David Sackey" userId="c947bd0788800c78" providerId="LiveId" clId="{4E2B9199-6DF7-4E95-BFD4-02C9C61E5B38}" dt="2025-05-21T17:56:44.329" v="358" actId="14100"/>
          <ac:picMkLst>
            <pc:docMk/>
            <pc:sldMk cId="3105948094" sldId="343"/>
            <ac:picMk id="15" creationId="{79DF5161-2DC8-D7F0-662B-D06CDB2131EE}"/>
          </ac:picMkLst>
        </pc:picChg>
      </pc:sldChg>
      <pc:sldChg chg="addSp modSp mod modAnim">
        <pc:chgData name="David Sackey" userId="c947bd0788800c78" providerId="LiveId" clId="{4E2B9199-6DF7-4E95-BFD4-02C9C61E5B38}" dt="2025-05-21T15:50:55.748" v="354" actId="1076"/>
        <pc:sldMkLst>
          <pc:docMk/>
          <pc:sldMk cId="1687801802" sldId="357"/>
        </pc:sldMkLst>
        <pc:spChg chg="mod">
          <ac:chgData name="David Sackey" userId="c947bd0788800c78" providerId="LiveId" clId="{4E2B9199-6DF7-4E95-BFD4-02C9C61E5B38}" dt="2025-05-21T15:47:05.144" v="278" actId="1076"/>
          <ac:spMkLst>
            <pc:docMk/>
            <pc:sldMk cId="1687801802" sldId="357"/>
            <ac:spMk id="3" creationId="{4899B52C-8851-FA4A-B158-6DDBC883A88B}"/>
          </ac:spMkLst>
        </pc:spChg>
        <pc:spChg chg="add mod">
          <ac:chgData name="David Sackey" userId="c947bd0788800c78" providerId="LiveId" clId="{4E2B9199-6DF7-4E95-BFD4-02C9C61E5B38}" dt="2025-05-21T15:49:43.430" v="353" actId="20577"/>
          <ac:spMkLst>
            <pc:docMk/>
            <pc:sldMk cId="1687801802" sldId="357"/>
            <ac:spMk id="4" creationId="{F14DDC0B-2C7A-91B3-AB75-268C5CDA1BE1}"/>
          </ac:spMkLst>
        </pc:spChg>
        <pc:spChg chg="mod">
          <ac:chgData name="David Sackey" userId="c947bd0788800c78" providerId="LiveId" clId="{4E2B9199-6DF7-4E95-BFD4-02C9C61E5B38}" dt="2025-05-21T14:54:29.360" v="37" actId="1076"/>
          <ac:spMkLst>
            <pc:docMk/>
            <pc:sldMk cId="1687801802" sldId="357"/>
            <ac:spMk id="6" creationId="{17046D05-AB9D-699F-D4B6-6806802E2BAE}"/>
          </ac:spMkLst>
        </pc:spChg>
        <pc:spChg chg="mod">
          <ac:chgData name="David Sackey" userId="c947bd0788800c78" providerId="LiveId" clId="{4E2B9199-6DF7-4E95-BFD4-02C9C61E5B38}" dt="2025-05-21T15:50:55.748" v="354" actId="1076"/>
          <ac:spMkLst>
            <pc:docMk/>
            <pc:sldMk cId="1687801802" sldId="357"/>
            <ac:spMk id="10" creationId="{B6D0F5B9-E984-0799-D7AA-20E85A19B73B}"/>
          </ac:spMkLst>
        </pc:spChg>
      </pc:sldChg>
      <pc:sldChg chg="modSp mod">
        <pc:chgData name="David Sackey" userId="c947bd0788800c78" providerId="LiveId" clId="{4E2B9199-6DF7-4E95-BFD4-02C9C61E5B38}" dt="2025-05-21T14:59:03.953" v="79" actId="20577"/>
        <pc:sldMkLst>
          <pc:docMk/>
          <pc:sldMk cId="2539230177" sldId="359"/>
        </pc:sldMkLst>
        <pc:spChg chg="mod">
          <ac:chgData name="David Sackey" userId="c947bd0788800c78" providerId="LiveId" clId="{4E2B9199-6DF7-4E95-BFD4-02C9C61E5B38}" dt="2025-05-21T14:59:03.953" v="79" actId="20577"/>
          <ac:spMkLst>
            <pc:docMk/>
            <pc:sldMk cId="2539230177" sldId="359"/>
            <ac:spMk id="3" creationId="{752E3825-68F0-DE6F-6FA4-B8C68F389E10}"/>
          </ac:spMkLst>
        </pc:spChg>
      </pc:sldChg>
      <pc:sldChg chg="modSp mod">
        <pc:chgData name="David Sackey" userId="c947bd0788800c78" providerId="LiveId" clId="{4E2B9199-6DF7-4E95-BFD4-02C9C61E5B38}" dt="2025-05-21T14:54:56.700" v="40" actId="14100"/>
        <pc:sldMkLst>
          <pc:docMk/>
          <pc:sldMk cId="1324406971" sldId="396"/>
        </pc:sldMkLst>
        <pc:spChg chg="mod">
          <ac:chgData name="David Sackey" userId="c947bd0788800c78" providerId="LiveId" clId="{4E2B9199-6DF7-4E95-BFD4-02C9C61E5B38}" dt="2025-05-21T14:49:38.468" v="7" actId="20577"/>
          <ac:spMkLst>
            <pc:docMk/>
            <pc:sldMk cId="1324406971" sldId="396"/>
            <ac:spMk id="3" creationId="{19FA75EA-0EE7-BD7E-009B-04BDE20176E3}"/>
          </ac:spMkLst>
        </pc:spChg>
        <pc:picChg chg="mod">
          <ac:chgData name="David Sackey" userId="c947bd0788800c78" providerId="LiveId" clId="{4E2B9199-6DF7-4E95-BFD4-02C9C61E5B38}" dt="2025-05-21T14:54:56.700" v="40" actId="14100"/>
          <ac:picMkLst>
            <pc:docMk/>
            <pc:sldMk cId="1324406971" sldId="396"/>
            <ac:picMk id="4" creationId="{9B082C40-C377-DCEA-483B-811902045F20}"/>
          </ac:picMkLst>
        </pc:picChg>
      </pc:sldChg>
      <pc:sldChg chg="modSp mod modAnim">
        <pc:chgData name="David Sackey" userId="c947bd0788800c78" providerId="LiveId" clId="{4E2B9199-6DF7-4E95-BFD4-02C9C61E5B38}" dt="2025-05-21T14:53:48.299" v="36"/>
        <pc:sldMkLst>
          <pc:docMk/>
          <pc:sldMk cId="1770484023" sldId="397"/>
        </pc:sldMkLst>
        <pc:spChg chg="mod">
          <ac:chgData name="David Sackey" userId="c947bd0788800c78" providerId="LiveId" clId="{4E2B9199-6DF7-4E95-BFD4-02C9C61E5B38}" dt="2025-05-21T14:52:26.664" v="29" actId="207"/>
          <ac:spMkLst>
            <pc:docMk/>
            <pc:sldMk cId="1770484023" sldId="397"/>
            <ac:spMk id="7" creationId="{C15D2935-8A09-1821-3A7E-109B626E7DBB}"/>
          </ac:spMkLst>
        </pc:spChg>
        <pc:spChg chg="mod">
          <ac:chgData name="David Sackey" userId="c947bd0788800c78" providerId="LiveId" clId="{4E2B9199-6DF7-4E95-BFD4-02C9C61E5B38}" dt="2025-05-21T14:53:41.821" v="35" actId="1076"/>
          <ac:spMkLst>
            <pc:docMk/>
            <pc:sldMk cId="1770484023" sldId="397"/>
            <ac:spMk id="17" creationId="{C883B2C6-40B0-5702-A6D2-9F84BC235A61}"/>
          </ac:spMkLst>
        </pc:spChg>
        <pc:picChg chg="mod">
          <ac:chgData name="David Sackey" userId="c947bd0788800c78" providerId="LiveId" clId="{4E2B9199-6DF7-4E95-BFD4-02C9C61E5B38}" dt="2025-05-21T14:52:40.852" v="30" actId="14100"/>
          <ac:picMkLst>
            <pc:docMk/>
            <pc:sldMk cId="1770484023" sldId="397"/>
            <ac:picMk id="15" creationId="{AF6AC426-5655-F73F-28EF-58EB3E122BF5}"/>
          </ac:picMkLst>
        </pc:picChg>
      </pc:sldChg>
      <pc:sldChg chg="modAnim">
        <pc:chgData name="David Sackey" userId="c947bd0788800c78" providerId="LiveId" clId="{4E2B9199-6DF7-4E95-BFD4-02C9C61E5B38}" dt="2025-05-21T15:15:06.886" v="122"/>
        <pc:sldMkLst>
          <pc:docMk/>
          <pc:sldMk cId="1020003824" sldId="398"/>
        </pc:sldMkLst>
      </pc:sldChg>
      <pc:sldChg chg="addSp delSp modSp mod modAnim">
        <pc:chgData name="David Sackey" userId="c947bd0788800c78" providerId="LiveId" clId="{4E2B9199-6DF7-4E95-BFD4-02C9C61E5B38}" dt="2025-05-21T15:14:14.297" v="119" actId="20577"/>
        <pc:sldMkLst>
          <pc:docMk/>
          <pc:sldMk cId="3752216586" sldId="399"/>
        </pc:sldMkLst>
        <pc:spChg chg="mod">
          <ac:chgData name="David Sackey" userId="c947bd0788800c78" providerId="LiveId" clId="{4E2B9199-6DF7-4E95-BFD4-02C9C61E5B38}" dt="2025-05-21T15:02:38.678" v="94" actId="14100"/>
          <ac:spMkLst>
            <pc:docMk/>
            <pc:sldMk cId="3752216586" sldId="399"/>
            <ac:spMk id="3" creationId="{29EAE175-00D7-36BE-0C01-CF49B6931013}"/>
          </ac:spMkLst>
        </pc:spChg>
        <pc:spChg chg="add mod">
          <ac:chgData name="David Sackey" userId="c947bd0788800c78" providerId="LiveId" clId="{4E2B9199-6DF7-4E95-BFD4-02C9C61E5B38}" dt="2025-05-21T15:14:14.297" v="119" actId="20577"/>
          <ac:spMkLst>
            <pc:docMk/>
            <pc:sldMk cId="3752216586" sldId="399"/>
            <ac:spMk id="14" creationId="{7C1CBC78-599C-9089-0191-03B1EAA626FF}"/>
          </ac:spMkLst>
        </pc:spChg>
        <pc:cxnChg chg="add del mod">
          <ac:chgData name="David Sackey" userId="c947bd0788800c78" providerId="LiveId" clId="{4E2B9199-6DF7-4E95-BFD4-02C9C61E5B38}" dt="2025-05-21T15:01:09.658" v="82" actId="478"/>
          <ac:cxnSpMkLst>
            <pc:docMk/>
            <pc:sldMk cId="3752216586" sldId="399"/>
            <ac:cxnSpMk id="6" creationId="{4D85DA75-6003-7E8A-79D7-6B474EF0F598}"/>
          </ac:cxnSpMkLst>
        </pc:cxn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97D11F-2FFE-4643-8387-E955D49F4557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661F9C5-FE55-4A4C-9DC8-8880EFA97841}">
      <dgm:prSet phldrT="[Text]"/>
      <dgm:spPr>
        <a:solidFill>
          <a:srgbClr val="FF0000"/>
        </a:solidFill>
      </dgm:spPr>
      <dgm:t>
        <a:bodyPr/>
        <a:lstStyle/>
        <a:p>
          <a:r>
            <a:rPr lang="en-GB" b="1" dirty="0"/>
            <a:t>Production</a:t>
          </a:r>
        </a:p>
        <a:p>
          <a:r>
            <a:rPr lang="en-GB" i="1" dirty="0"/>
            <a:t>Via</a:t>
          </a:r>
          <a:r>
            <a:rPr lang="en-GB" dirty="0"/>
            <a:t> electrolysis</a:t>
          </a:r>
        </a:p>
      </dgm:t>
    </dgm:pt>
    <dgm:pt modelId="{B2040DB4-A555-4F38-91E1-AD91BBF9FABC}" type="parTrans" cxnId="{A55BBA43-B2AC-49E5-BB38-66471C726885}">
      <dgm:prSet/>
      <dgm:spPr/>
      <dgm:t>
        <a:bodyPr/>
        <a:lstStyle/>
        <a:p>
          <a:endParaRPr lang="en-GB"/>
        </a:p>
      </dgm:t>
    </dgm:pt>
    <dgm:pt modelId="{6C3FA80F-3AEA-4C7F-A07B-2A98A8C43C15}" type="sibTrans" cxnId="{A55BBA43-B2AC-49E5-BB38-66471C726885}">
      <dgm:prSet/>
      <dgm:spPr>
        <a:ln w="57150"/>
      </dgm:spPr>
      <dgm:t>
        <a:bodyPr/>
        <a:lstStyle/>
        <a:p>
          <a:endParaRPr lang="en-GB"/>
        </a:p>
      </dgm:t>
    </dgm:pt>
    <dgm:pt modelId="{C4681528-BEB6-425F-859C-8684F40A33ED}">
      <dgm:prSet phldrT="[Text]"/>
      <dgm:spPr>
        <a:solidFill>
          <a:srgbClr val="00B050"/>
        </a:solidFill>
      </dgm:spPr>
      <dgm:t>
        <a:bodyPr/>
        <a:lstStyle/>
        <a:p>
          <a:r>
            <a:rPr lang="en-GB" b="1" dirty="0"/>
            <a:t>Storage</a:t>
          </a:r>
        </a:p>
        <a:p>
          <a:r>
            <a:rPr lang="en-GB" b="1" dirty="0"/>
            <a:t>compressed gas/ liquid</a:t>
          </a:r>
        </a:p>
        <a:p>
          <a:endParaRPr lang="en-GB" dirty="0"/>
        </a:p>
      </dgm:t>
    </dgm:pt>
    <dgm:pt modelId="{7074A8F6-05F3-4796-8661-A0660B1807F0}" type="parTrans" cxnId="{21FE496E-A028-444C-A2C4-1E6B2DA3C211}">
      <dgm:prSet/>
      <dgm:spPr/>
      <dgm:t>
        <a:bodyPr/>
        <a:lstStyle/>
        <a:p>
          <a:endParaRPr lang="en-GB"/>
        </a:p>
      </dgm:t>
    </dgm:pt>
    <dgm:pt modelId="{4A5575B0-A173-40B5-A6D6-2B77D0B15229}" type="sibTrans" cxnId="{21FE496E-A028-444C-A2C4-1E6B2DA3C211}">
      <dgm:prSet/>
      <dgm:spPr>
        <a:ln w="57150"/>
      </dgm:spPr>
      <dgm:t>
        <a:bodyPr/>
        <a:lstStyle/>
        <a:p>
          <a:endParaRPr lang="en-GB"/>
        </a:p>
      </dgm:t>
    </dgm:pt>
    <dgm:pt modelId="{982A0AB5-2202-45E4-BBF8-7C75426A2438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GB" b="1" dirty="0"/>
            <a:t>Transportation &amp;  distribution</a:t>
          </a:r>
        </a:p>
      </dgm:t>
    </dgm:pt>
    <dgm:pt modelId="{333C5ADC-5307-4C23-A0E5-A8ADB27C9473}" type="parTrans" cxnId="{94C1C3A5-2F67-4AB6-860E-6B2D440CCC82}">
      <dgm:prSet/>
      <dgm:spPr/>
      <dgm:t>
        <a:bodyPr/>
        <a:lstStyle/>
        <a:p>
          <a:endParaRPr lang="en-GB"/>
        </a:p>
      </dgm:t>
    </dgm:pt>
    <dgm:pt modelId="{11E11383-0400-4205-BE86-1733DD9D064E}" type="sibTrans" cxnId="{94C1C3A5-2F67-4AB6-860E-6B2D440CCC82}">
      <dgm:prSet/>
      <dgm:spPr>
        <a:ln w="57150"/>
      </dgm:spPr>
      <dgm:t>
        <a:bodyPr/>
        <a:lstStyle/>
        <a:p>
          <a:endParaRPr lang="en-GB"/>
        </a:p>
      </dgm:t>
    </dgm:pt>
    <dgm:pt modelId="{B6DD7DB6-FFC1-49C8-9AAA-1EC6F4ADBD99}">
      <dgm:prSet phldrT="[Text]"/>
      <dgm:spPr/>
      <dgm:t>
        <a:bodyPr/>
        <a:lstStyle/>
        <a:p>
          <a:r>
            <a:rPr lang="en-GB" b="1" dirty="0"/>
            <a:t>Converting back to electricity</a:t>
          </a:r>
        </a:p>
      </dgm:t>
    </dgm:pt>
    <dgm:pt modelId="{DD353EC8-1FDB-4A14-9D24-BF484219BAC9}" type="parTrans" cxnId="{700E7DB7-561C-498F-B643-46F58FACB8D9}">
      <dgm:prSet/>
      <dgm:spPr/>
      <dgm:t>
        <a:bodyPr/>
        <a:lstStyle/>
        <a:p>
          <a:endParaRPr lang="en-GB"/>
        </a:p>
      </dgm:t>
    </dgm:pt>
    <dgm:pt modelId="{344D6278-7B41-43C2-95B3-0EE49503E0E5}" type="sibTrans" cxnId="{700E7DB7-561C-498F-B643-46F58FACB8D9}">
      <dgm:prSet/>
      <dgm:spPr>
        <a:ln w="57150"/>
      </dgm:spPr>
      <dgm:t>
        <a:bodyPr/>
        <a:lstStyle/>
        <a:p>
          <a:endParaRPr lang="en-GB"/>
        </a:p>
      </dgm:t>
    </dgm:pt>
    <dgm:pt modelId="{921DA7DD-AED2-4063-8E74-29B65808DBE8}" type="pres">
      <dgm:prSet presAssocID="{3097D11F-2FFE-4643-8387-E955D49F4557}" presName="cycle" presStyleCnt="0">
        <dgm:presLayoutVars>
          <dgm:dir/>
          <dgm:resizeHandles val="exact"/>
        </dgm:presLayoutVars>
      </dgm:prSet>
      <dgm:spPr/>
    </dgm:pt>
    <dgm:pt modelId="{E7CF7152-EDCF-42E6-895C-F4245DA9BC6B}" type="pres">
      <dgm:prSet presAssocID="{7661F9C5-FE55-4A4C-9DC8-8880EFA97841}" presName="node" presStyleLbl="node1" presStyleIdx="0" presStyleCnt="4">
        <dgm:presLayoutVars>
          <dgm:bulletEnabled val="1"/>
        </dgm:presLayoutVars>
      </dgm:prSet>
      <dgm:spPr/>
    </dgm:pt>
    <dgm:pt modelId="{CAF20DCD-A3D0-4991-B7AD-A3303D1FB7B3}" type="pres">
      <dgm:prSet presAssocID="{7661F9C5-FE55-4A4C-9DC8-8880EFA97841}" presName="spNode" presStyleCnt="0"/>
      <dgm:spPr/>
    </dgm:pt>
    <dgm:pt modelId="{32312291-3119-4EAD-90EE-5EB32B4F1B6B}" type="pres">
      <dgm:prSet presAssocID="{6C3FA80F-3AEA-4C7F-A07B-2A98A8C43C15}" presName="sibTrans" presStyleLbl="sibTrans1D1" presStyleIdx="0" presStyleCnt="4"/>
      <dgm:spPr/>
    </dgm:pt>
    <dgm:pt modelId="{420E3B1B-39F9-4CD1-AF19-F412F4C2CD04}" type="pres">
      <dgm:prSet presAssocID="{C4681528-BEB6-425F-859C-8684F40A33ED}" presName="node" presStyleLbl="node1" presStyleIdx="1" presStyleCnt="4">
        <dgm:presLayoutVars>
          <dgm:bulletEnabled val="1"/>
        </dgm:presLayoutVars>
      </dgm:prSet>
      <dgm:spPr/>
    </dgm:pt>
    <dgm:pt modelId="{B011F061-449B-4FDF-9522-EB2B52E90EF1}" type="pres">
      <dgm:prSet presAssocID="{C4681528-BEB6-425F-859C-8684F40A33ED}" presName="spNode" presStyleCnt="0"/>
      <dgm:spPr/>
    </dgm:pt>
    <dgm:pt modelId="{9E7BBBB5-E9E5-4E68-A1ED-0A0A61A5CA3B}" type="pres">
      <dgm:prSet presAssocID="{4A5575B0-A173-40B5-A6D6-2B77D0B15229}" presName="sibTrans" presStyleLbl="sibTrans1D1" presStyleIdx="1" presStyleCnt="4"/>
      <dgm:spPr/>
    </dgm:pt>
    <dgm:pt modelId="{52C5EBBE-66B3-45CB-B021-1EE1B8DB8F03}" type="pres">
      <dgm:prSet presAssocID="{982A0AB5-2202-45E4-BBF8-7C75426A2438}" presName="node" presStyleLbl="node1" presStyleIdx="2" presStyleCnt="4">
        <dgm:presLayoutVars>
          <dgm:bulletEnabled val="1"/>
        </dgm:presLayoutVars>
      </dgm:prSet>
      <dgm:spPr/>
    </dgm:pt>
    <dgm:pt modelId="{7B0C39DA-8CFF-4928-A4BA-A09E915695B7}" type="pres">
      <dgm:prSet presAssocID="{982A0AB5-2202-45E4-BBF8-7C75426A2438}" presName="spNode" presStyleCnt="0"/>
      <dgm:spPr/>
    </dgm:pt>
    <dgm:pt modelId="{EFD3E89F-1490-4F9A-96F9-A63AF2BEFA0E}" type="pres">
      <dgm:prSet presAssocID="{11E11383-0400-4205-BE86-1733DD9D064E}" presName="sibTrans" presStyleLbl="sibTrans1D1" presStyleIdx="2" presStyleCnt="4"/>
      <dgm:spPr/>
    </dgm:pt>
    <dgm:pt modelId="{9065F544-A13A-45A9-ADAC-E0A41F5A1250}" type="pres">
      <dgm:prSet presAssocID="{B6DD7DB6-FFC1-49C8-9AAA-1EC6F4ADBD99}" presName="node" presStyleLbl="node1" presStyleIdx="3" presStyleCnt="4">
        <dgm:presLayoutVars>
          <dgm:bulletEnabled val="1"/>
        </dgm:presLayoutVars>
      </dgm:prSet>
      <dgm:spPr/>
    </dgm:pt>
    <dgm:pt modelId="{644BDB9F-24AD-4E93-9F7E-5B5E341B245E}" type="pres">
      <dgm:prSet presAssocID="{B6DD7DB6-FFC1-49C8-9AAA-1EC6F4ADBD99}" presName="spNode" presStyleCnt="0"/>
      <dgm:spPr/>
    </dgm:pt>
    <dgm:pt modelId="{823D3C24-FB03-4912-8343-A87F15A720BD}" type="pres">
      <dgm:prSet presAssocID="{344D6278-7B41-43C2-95B3-0EE49503E0E5}" presName="sibTrans" presStyleLbl="sibTrans1D1" presStyleIdx="3" presStyleCnt="4"/>
      <dgm:spPr/>
    </dgm:pt>
  </dgm:ptLst>
  <dgm:cxnLst>
    <dgm:cxn modelId="{2077B307-880E-4E94-B784-527DD4CDC25C}" type="presOf" srcId="{C4681528-BEB6-425F-859C-8684F40A33ED}" destId="{420E3B1B-39F9-4CD1-AF19-F412F4C2CD04}" srcOrd="0" destOrd="0" presId="urn:microsoft.com/office/officeart/2005/8/layout/cycle5"/>
    <dgm:cxn modelId="{78B89E1E-250D-47A1-952F-7B438CA4D694}" type="presOf" srcId="{3097D11F-2FFE-4643-8387-E955D49F4557}" destId="{921DA7DD-AED2-4063-8E74-29B65808DBE8}" srcOrd="0" destOrd="0" presId="urn:microsoft.com/office/officeart/2005/8/layout/cycle5"/>
    <dgm:cxn modelId="{03707040-7DFB-4EB5-B6A4-A44FB4D73271}" type="presOf" srcId="{6C3FA80F-3AEA-4C7F-A07B-2A98A8C43C15}" destId="{32312291-3119-4EAD-90EE-5EB32B4F1B6B}" srcOrd="0" destOrd="0" presId="urn:microsoft.com/office/officeart/2005/8/layout/cycle5"/>
    <dgm:cxn modelId="{A55BBA43-B2AC-49E5-BB38-66471C726885}" srcId="{3097D11F-2FFE-4643-8387-E955D49F4557}" destId="{7661F9C5-FE55-4A4C-9DC8-8880EFA97841}" srcOrd="0" destOrd="0" parTransId="{B2040DB4-A555-4F38-91E1-AD91BBF9FABC}" sibTransId="{6C3FA80F-3AEA-4C7F-A07B-2A98A8C43C15}"/>
    <dgm:cxn modelId="{7E486B47-A7F9-4854-B18D-D40458373388}" type="presOf" srcId="{4A5575B0-A173-40B5-A6D6-2B77D0B15229}" destId="{9E7BBBB5-E9E5-4E68-A1ED-0A0A61A5CA3B}" srcOrd="0" destOrd="0" presId="urn:microsoft.com/office/officeart/2005/8/layout/cycle5"/>
    <dgm:cxn modelId="{BEEAE467-7FD7-4EC4-8215-AC7E4ED88BEC}" type="presOf" srcId="{11E11383-0400-4205-BE86-1733DD9D064E}" destId="{EFD3E89F-1490-4F9A-96F9-A63AF2BEFA0E}" srcOrd="0" destOrd="0" presId="urn:microsoft.com/office/officeart/2005/8/layout/cycle5"/>
    <dgm:cxn modelId="{21FE496E-A028-444C-A2C4-1E6B2DA3C211}" srcId="{3097D11F-2FFE-4643-8387-E955D49F4557}" destId="{C4681528-BEB6-425F-859C-8684F40A33ED}" srcOrd="1" destOrd="0" parTransId="{7074A8F6-05F3-4796-8661-A0660B1807F0}" sibTransId="{4A5575B0-A173-40B5-A6D6-2B77D0B15229}"/>
    <dgm:cxn modelId="{FAAE847A-0ACF-4CC3-ADB6-71117109BA15}" type="presOf" srcId="{982A0AB5-2202-45E4-BBF8-7C75426A2438}" destId="{52C5EBBE-66B3-45CB-B021-1EE1B8DB8F03}" srcOrd="0" destOrd="0" presId="urn:microsoft.com/office/officeart/2005/8/layout/cycle5"/>
    <dgm:cxn modelId="{61785B97-EA26-4EFD-8CC6-6428819BF399}" type="presOf" srcId="{7661F9C5-FE55-4A4C-9DC8-8880EFA97841}" destId="{E7CF7152-EDCF-42E6-895C-F4245DA9BC6B}" srcOrd="0" destOrd="0" presId="urn:microsoft.com/office/officeart/2005/8/layout/cycle5"/>
    <dgm:cxn modelId="{94C1C3A5-2F67-4AB6-860E-6B2D440CCC82}" srcId="{3097D11F-2FFE-4643-8387-E955D49F4557}" destId="{982A0AB5-2202-45E4-BBF8-7C75426A2438}" srcOrd="2" destOrd="0" parTransId="{333C5ADC-5307-4C23-A0E5-A8ADB27C9473}" sibTransId="{11E11383-0400-4205-BE86-1733DD9D064E}"/>
    <dgm:cxn modelId="{700E7DB7-561C-498F-B643-46F58FACB8D9}" srcId="{3097D11F-2FFE-4643-8387-E955D49F4557}" destId="{B6DD7DB6-FFC1-49C8-9AAA-1EC6F4ADBD99}" srcOrd="3" destOrd="0" parTransId="{DD353EC8-1FDB-4A14-9D24-BF484219BAC9}" sibTransId="{344D6278-7B41-43C2-95B3-0EE49503E0E5}"/>
    <dgm:cxn modelId="{B81009E6-8388-4467-97E7-D792E859A767}" type="presOf" srcId="{344D6278-7B41-43C2-95B3-0EE49503E0E5}" destId="{823D3C24-FB03-4912-8343-A87F15A720BD}" srcOrd="0" destOrd="0" presId="urn:microsoft.com/office/officeart/2005/8/layout/cycle5"/>
    <dgm:cxn modelId="{1274A3F9-B71F-44D0-A7C1-B2089BD0373A}" type="presOf" srcId="{B6DD7DB6-FFC1-49C8-9AAA-1EC6F4ADBD99}" destId="{9065F544-A13A-45A9-ADAC-E0A41F5A1250}" srcOrd="0" destOrd="0" presId="urn:microsoft.com/office/officeart/2005/8/layout/cycle5"/>
    <dgm:cxn modelId="{DB46E596-12CE-4E47-A1EC-D5BD1215B651}" type="presParOf" srcId="{921DA7DD-AED2-4063-8E74-29B65808DBE8}" destId="{E7CF7152-EDCF-42E6-895C-F4245DA9BC6B}" srcOrd="0" destOrd="0" presId="urn:microsoft.com/office/officeart/2005/8/layout/cycle5"/>
    <dgm:cxn modelId="{95F1689C-D94A-41EF-9124-8FE75DA0A29C}" type="presParOf" srcId="{921DA7DD-AED2-4063-8E74-29B65808DBE8}" destId="{CAF20DCD-A3D0-4991-B7AD-A3303D1FB7B3}" srcOrd="1" destOrd="0" presId="urn:microsoft.com/office/officeart/2005/8/layout/cycle5"/>
    <dgm:cxn modelId="{1585B991-D009-4496-93F1-54378BA6D4CA}" type="presParOf" srcId="{921DA7DD-AED2-4063-8E74-29B65808DBE8}" destId="{32312291-3119-4EAD-90EE-5EB32B4F1B6B}" srcOrd="2" destOrd="0" presId="urn:microsoft.com/office/officeart/2005/8/layout/cycle5"/>
    <dgm:cxn modelId="{365B4EB6-CE27-433D-B3CD-308AA92DD5A8}" type="presParOf" srcId="{921DA7DD-AED2-4063-8E74-29B65808DBE8}" destId="{420E3B1B-39F9-4CD1-AF19-F412F4C2CD04}" srcOrd="3" destOrd="0" presId="urn:microsoft.com/office/officeart/2005/8/layout/cycle5"/>
    <dgm:cxn modelId="{B78E83E2-07C5-46A5-A894-D29212045293}" type="presParOf" srcId="{921DA7DD-AED2-4063-8E74-29B65808DBE8}" destId="{B011F061-449B-4FDF-9522-EB2B52E90EF1}" srcOrd="4" destOrd="0" presId="urn:microsoft.com/office/officeart/2005/8/layout/cycle5"/>
    <dgm:cxn modelId="{44A9D131-6311-4C54-84B8-9BC09F10657F}" type="presParOf" srcId="{921DA7DD-AED2-4063-8E74-29B65808DBE8}" destId="{9E7BBBB5-E9E5-4E68-A1ED-0A0A61A5CA3B}" srcOrd="5" destOrd="0" presId="urn:microsoft.com/office/officeart/2005/8/layout/cycle5"/>
    <dgm:cxn modelId="{3F9EF7E9-8197-4E21-A8CA-31348DF2D562}" type="presParOf" srcId="{921DA7DD-AED2-4063-8E74-29B65808DBE8}" destId="{52C5EBBE-66B3-45CB-B021-1EE1B8DB8F03}" srcOrd="6" destOrd="0" presId="urn:microsoft.com/office/officeart/2005/8/layout/cycle5"/>
    <dgm:cxn modelId="{69B3A53B-BF8F-4AE7-BF86-B40ED0846F54}" type="presParOf" srcId="{921DA7DD-AED2-4063-8E74-29B65808DBE8}" destId="{7B0C39DA-8CFF-4928-A4BA-A09E915695B7}" srcOrd="7" destOrd="0" presId="urn:microsoft.com/office/officeart/2005/8/layout/cycle5"/>
    <dgm:cxn modelId="{989C9D31-9338-41F2-91CC-50C20D8E48EE}" type="presParOf" srcId="{921DA7DD-AED2-4063-8E74-29B65808DBE8}" destId="{EFD3E89F-1490-4F9A-96F9-A63AF2BEFA0E}" srcOrd="8" destOrd="0" presId="urn:microsoft.com/office/officeart/2005/8/layout/cycle5"/>
    <dgm:cxn modelId="{26031099-2319-4BA2-9119-F0E42021962F}" type="presParOf" srcId="{921DA7DD-AED2-4063-8E74-29B65808DBE8}" destId="{9065F544-A13A-45A9-ADAC-E0A41F5A1250}" srcOrd="9" destOrd="0" presId="urn:microsoft.com/office/officeart/2005/8/layout/cycle5"/>
    <dgm:cxn modelId="{2B9E3FAE-22F1-487D-8601-5CDBAAC5208F}" type="presParOf" srcId="{921DA7DD-AED2-4063-8E74-29B65808DBE8}" destId="{644BDB9F-24AD-4E93-9F7E-5B5E341B245E}" srcOrd="10" destOrd="0" presId="urn:microsoft.com/office/officeart/2005/8/layout/cycle5"/>
    <dgm:cxn modelId="{BAB4B9D4-1B79-4710-8358-A9FA817CE8F7}" type="presParOf" srcId="{921DA7DD-AED2-4063-8E74-29B65808DBE8}" destId="{823D3C24-FB03-4912-8343-A87F15A720BD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981B8E6-1D2E-4DDB-BA4F-211AAEB4082E}" type="doc">
      <dgm:prSet loTypeId="urn:microsoft.com/office/officeart/2009/layout/CircleArrowProcess" loCatId="process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355B5BF-5402-4784-A9A5-6DAEE1E8C1BB}">
      <dgm:prSet phldrT="[Text]"/>
      <dgm:spPr/>
      <dgm:t>
        <a:bodyPr/>
        <a:lstStyle/>
        <a:p>
          <a:r>
            <a:rPr lang="en-GB" dirty="0"/>
            <a:t>S1</a:t>
          </a:r>
        </a:p>
      </dgm:t>
    </dgm:pt>
    <dgm:pt modelId="{195E18AE-6083-4677-9D3A-3E24DB4AAB49}" type="parTrans" cxnId="{A42E0538-26B8-4F03-A6F2-C337EF4EA940}">
      <dgm:prSet/>
      <dgm:spPr/>
      <dgm:t>
        <a:bodyPr/>
        <a:lstStyle/>
        <a:p>
          <a:endParaRPr lang="en-GB"/>
        </a:p>
      </dgm:t>
    </dgm:pt>
    <dgm:pt modelId="{ABE04142-B0AD-4084-B94D-3E682E325D36}" type="sibTrans" cxnId="{A42E0538-26B8-4F03-A6F2-C337EF4EA940}">
      <dgm:prSet/>
      <dgm:spPr/>
      <dgm:t>
        <a:bodyPr/>
        <a:lstStyle/>
        <a:p>
          <a:endParaRPr lang="en-GB"/>
        </a:p>
      </dgm:t>
    </dgm:pt>
    <dgm:pt modelId="{8E25E7FB-AF5F-4B3C-B569-AF49F43A82C7}">
      <dgm:prSet phldrT="[Text]"/>
      <dgm:spPr/>
      <dgm:t>
        <a:bodyPr/>
        <a:lstStyle/>
        <a:p>
          <a:r>
            <a:rPr lang="en-GB" dirty="0"/>
            <a:t>S2</a:t>
          </a:r>
        </a:p>
      </dgm:t>
    </dgm:pt>
    <dgm:pt modelId="{4733007B-6FD5-4D86-ADF8-A8DE3468E0AC}" type="parTrans" cxnId="{6A122460-D91F-46EC-8C61-3A9F9CF3600E}">
      <dgm:prSet/>
      <dgm:spPr/>
      <dgm:t>
        <a:bodyPr/>
        <a:lstStyle/>
        <a:p>
          <a:endParaRPr lang="en-GB"/>
        </a:p>
      </dgm:t>
    </dgm:pt>
    <dgm:pt modelId="{AC823D5D-F0C9-426E-B493-6879D8EBA935}" type="sibTrans" cxnId="{6A122460-D91F-46EC-8C61-3A9F9CF3600E}">
      <dgm:prSet/>
      <dgm:spPr/>
      <dgm:t>
        <a:bodyPr/>
        <a:lstStyle/>
        <a:p>
          <a:endParaRPr lang="en-GB"/>
        </a:p>
      </dgm:t>
    </dgm:pt>
    <dgm:pt modelId="{7781D59E-B4C5-4A8D-92E9-890B07783B6E}">
      <dgm:prSet phldrT="[Text]"/>
      <dgm:spPr/>
      <dgm:t>
        <a:bodyPr/>
        <a:lstStyle/>
        <a:p>
          <a:r>
            <a:rPr lang="en-GB" dirty="0"/>
            <a:t>S3</a:t>
          </a:r>
        </a:p>
      </dgm:t>
    </dgm:pt>
    <dgm:pt modelId="{BB1C3BDE-12CF-4426-9385-C8C57D689DF9}" type="parTrans" cxnId="{B0F238B7-E006-42BA-A6C2-E77061569855}">
      <dgm:prSet/>
      <dgm:spPr/>
      <dgm:t>
        <a:bodyPr/>
        <a:lstStyle/>
        <a:p>
          <a:endParaRPr lang="en-GB"/>
        </a:p>
      </dgm:t>
    </dgm:pt>
    <dgm:pt modelId="{72ECB78A-E900-45C0-869B-97E18C7C6160}" type="sibTrans" cxnId="{B0F238B7-E006-42BA-A6C2-E77061569855}">
      <dgm:prSet/>
      <dgm:spPr/>
      <dgm:t>
        <a:bodyPr/>
        <a:lstStyle/>
        <a:p>
          <a:endParaRPr lang="en-GB"/>
        </a:p>
      </dgm:t>
    </dgm:pt>
    <dgm:pt modelId="{9FCD644B-0409-44DF-8836-AF71A7994E26}" type="pres">
      <dgm:prSet presAssocID="{5981B8E6-1D2E-4DDB-BA4F-211AAEB4082E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855FD960-CEB3-4A55-BB79-9DEBE92960AD}" type="pres">
      <dgm:prSet presAssocID="{0355B5BF-5402-4784-A9A5-6DAEE1E8C1BB}" presName="Accent1" presStyleCnt="0"/>
      <dgm:spPr/>
    </dgm:pt>
    <dgm:pt modelId="{207D0663-BC4D-4AC3-836D-82FBE17E5230}" type="pres">
      <dgm:prSet presAssocID="{0355B5BF-5402-4784-A9A5-6DAEE1E8C1BB}" presName="Accent" presStyleLbl="node1" presStyleIdx="0" presStyleCnt="3"/>
      <dgm:spPr>
        <a:ln>
          <a:solidFill>
            <a:srgbClr val="00B050"/>
          </a:solidFill>
        </a:ln>
      </dgm:spPr>
    </dgm:pt>
    <dgm:pt modelId="{257A6B42-B606-4416-8E63-AFD762D91240}" type="pres">
      <dgm:prSet presAssocID="{0355B5BF-5402-4784-A9A5-6DAEE1E8C1BB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D6585C74-FB7D-4241-9FE7-44F002CF3B4D}" type="pres">
      <dgm:prSet presAssocID="{8E25E7FB-AF5F-4B3C-B569-AF49F43A82C7}" presName="Accent2" presStyleCnt="0"/>
      <dgm:spPr/>
    </dgm:pt>
    <dgm:pt modelId="{D53A8FC1-5545-455D-AC86-2F4C8F5217FF}" type="pres">
      <dgm:prSet presAssocID="{8E25E7FB-AF5F-4B3C-B569-AF49F43A82C7}" presName="Accent" presStyleLbl="node1" presStyleIdx="1" presStyleCnt="3"/>
      <dgm:spPr>
        <a:ln>
          <a:solidFill>
            <a:srgbClr val="FF0000"/>
          </a:solidFill>
        </a:ln>
      </dgm:spPr>
    </dgm:pt>
    <dgm:pt modelId="{97BD4195-77ED-4AF1-8F0E-4C4EF89F67B4}" type="pres">
      <dgm:prSet presAssocID="{8E25E7FB-AF5F-4B3C-B569-AF49F43A82C7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F6CEAB44-BCD9-4E45-9782-8B32FF7B847F}" type="pres">
      <dgm:prSet presAssocID="{7781D59E-B4C5-4A8D-92E9-890B07783B6E}" presName="Accent3" presStyleCnt="0"/>
      <dgm:spPr/>
    </dgm:pt>
    <dgm:pt modelId="{8FF1B746-B6C5-4C13-8E20-A6E1EB43FF3C}" type="pres">
      <dgm:prSet presAssocID="{7781D59E-B4C5-4A8D-92E9-890B07783B6E}" presName="Accent" presStyleLbl="node1" presStyleIdx="2" presStyleCnt="3"/>
      <dgm:spPr>
        <a:ln>
          <a:solidFill>
            <a:srgbClr val="7030A0"/>
          </a:solidFill>
        </a:ln>
      </dgm:spPr>
    </dgm:pt>
    <dgm:pt modelId="{B8AF3900-99E7-4F72-902D-F21F10A52862}" type="pres">
      <dgm:prSet presAssocID="{7781D59E-B4C5-4A8D-92E9-890B07783B6E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FC978812-140B-45D4-8AC7-1CD085C0178A}" type="presOf" srcId="{8E25E7FB-AF5F-4B3C-B569-AF49F43A82C7}" destId="{97BD4195-77ED-4AF1-8F0E-4C4EF89F67B4}" srcOrd="0" destOrd="0" presId="urn:microsoft.com/office/officeart/2009/layout/CircleArrowProcess"/>
    <dgm:cxn modelId="{A42E0538-26B8-4F03-A6F2-C337EF4EA940}" srcId="{5981B8E6-1D2E-4DDB-BA4F-211AAEB4082E}" destId="{0355B5BF-5402-4784-A9A5-6DAEE1E8C1BB}" srcOrd="0" destOrd="0" parTransId="{195E18AE-6083-4677-9D3A-3E24DB4AAB49}" sibTransId="{ABE04142-B0AD-4084-B94D-3E682E325D36}"/>
    <dgm:cxn modelId="{31B44C5F-A47E-4BE8-8FA6-0A7700ACE23E}" type="presOf" srcId="{7781D59E-B4C5-4A8D-92E9-890B07783B6E}" destId="{B8AF3900-99E7-4F72-902D-F21F10A52862}" srcOrd="0" destOrd="0" presId="urn:microsoft.com/office/officeart/2009/layout/CircleArrowProcess"/>
    <dgm:cxn modelId="{6A122460-D91F-46EC-8C61-3A9F9CF3600E}" srcId="{5981B8E6-1D2E-4DDB-BA4F-211AAEB4082E}" destId="{8E25E7FB-AF5F-4B3C-B569-AF49F43A82C7}" srcOrd="1" destOrd="0" parTransId="{4733007B-6FD5-4D86-ADF8-A8DE3468E0AC}" sibTransId="{AC823D5D-F0C9-426E-B493-6879D8EBA935}"/>
    <dgm:cxn modelId="{AD8A3566-35E7-42D1-A495-C14E211382D5}" type="presOf" srcId="{0355B5BF-5402-4784-A9A5-6DAEE1E8C1BB}" destId="{257A6B42-B606-4416-8E63-AFD762D91240}" srcOrd="0" destOrd="0" presId="urn:microsoft.com/office/officeart/2009/layout/CircleArrowProcess"/>
    <dgm:cxn modelId="{B0F238B7-E006-42BA-A6C2-E77061569855}" srcId="{5981B8E6-1D2E-4DDB-BA4F-211AAEB4082E}" destId="{7781D59E-B4C5-4A8D-92E9-890B07783B6E}" srcOrd="2" destOrd="0" parTransId="{BB1C3BDE-12CF-4426-9385-C8C57D689DF9}" sibTransId="{72ECB78A-E900-45C0-869B-97E18C7C6160}"/>
    <dgm:cxn modelId="{B15A1CD5-ADFB-459A-956C-0F8FFDD31004}" type="presOf" srcId="{5981B8E6-1D2E-4DDB-BA4F-211AAEB4082E}" destId="{9FCD644B-0409-44DF-8836-AF71A7994E26}" srcOrd="0" destOrd="0" presId="urn:microsoft.com/office/officeart/2009/layout/CircleArrowProcess"/>
    <dgm:cxn modelId="{BAD985A4-C1F1-4A4B-BAE5-A79B13EB5B21}" type="presParOf" srcId="{9FCD644B-0409-44DF-8836-AF71A7994E26}" destId="{855FD960-CEB3-4A55-BB79-9DEBE92960AD}" srcOrd="0" destOrd="0" presId="urn:microsoft.com/office/officeart/2009/layout/CircleArrowProcess"/>
    <dgm:cxn modelId="{C7CA7E75-3387-4CF5-B403-A0EA2B671A90}" type="presParOf" srcId="{855FD960-CEB3-4A55-BB79-9DEBE92960AD}" destId="{207D0663-BC4D-4AC3-836D-82FBE17E5230}" srcOrd="0" destOrd="0" presId="urn:microsoft.com/office/officeart/2009/layout/CircleArrowProcess"/>
    <dgm:cxn modelId="{ADC75ED5-8B79-4DE4-8963-5FC4FA487584}" type="presParOf" srcId="{9FCD644B-0409-44DF-8836-AF71A7994E26}" destId="{257A6B42-B606-4416-8E63-AFD762D91240}" srcOrd="1" destOrd="0" presId="urn:microsoft.com/office/officeart/2009/layout/CircleArrowProcess"/>
    <dgm:cxn modelId="{373FF11B-D8AF-4BD2-994E-1A85EBAB6046}" type="presParOf" srcId="{9FCD644B-0409-44DF-8836-AF71A7994E26}" destId="{D6585C74-FB7D-4241-9FE7-44F002CF3B4D}" srcOrd="2" destOrd="0" presId="urn:microsoft.com/office/officeart/2009/layout/CircleArrowProcess"/>
    <dgm:cxn modelId="{0946A148-F5D7-46EA-A530-9F451DDA943B}" type="presParOf" srcId="{D6585C74-FB7D-4241-9FE7-44F002CF3B4D}" destId="{D53A8FC1-5545-455D-AC86-2F4C8F5217FF}" srcOrd="0" destOrd="0" presId="urn:microsoft.com/office/officeart/2009/layout/CircleArrowProcess"/>
    <dgm:cxn modelId="{9BC611D5-7941-4BE9-A546-DEA09F3331A8}" type="presParOf" srcId="{9FCD644B-0409-44DF-8836-AF71A7994E26}" destId="{97BD4195-77ED-4AF1-8F0E-4C4EF89F67B4}" srcOrd="3" destOrd="0" presId="urn:microsoft.com/office/officeart/2009/layout/CircleArrowProcess"/>
    <dgm:cxn modelId="{5A0A1908-DB9C-46BD-96EA-6C1EF33EA599}" type="presParOf" srcId="{9FCD644B-0409-44DF-8836-AF71A7994E26}" destId="{F6CEAB44-BCD9-4E45-9782-8B32FF7B847F}" srcOrd="4" destOrd="0" presId="urn:microsoft.com/office/officeart/2009/layout/CircleArrowProcess"/>
    <dgm:cxn modelId="{A74405D1-43FC-4906-BBFE-E210391F41DB}" type="presParOf" srcId="{F6CEAB44-BCD9-4E45-9782-8B32FF7B847F}" destId="{8FF1B746-B6C5-4C13-8E20-A6E1EB43FF3C}" srcOrd="0" destOrd="0" presId="urn:microsoft.com/office/officeart/2009/layout/CircleArrowProcess"/>
    <dgm:cxn modelId="{B92509C2-4C25-4E3B-AC4B-36D1742B8536}" type="presParOf" srcId="{9FCD644B-0409-44DF-8836-AF71A7994E26}" destId="{B8AF3900-99E7-4F72-902D-F21F10A52862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CF7152-EDCF-42E6-895C-F4245DA9BC6B}">
      <dsp:nvSpPr>
        <dsp:cNvPr id="0" name=""/>
        <dsp:cNvSpPr/>
      </dsp:nvSpPr>
      <dsp:spPr>
        <a:xfrm>
          <a:off x="1626506" y="924"/>
          <a:ext cx="1191396" cy="774407"/>
        </a:xfrm>
        <a:prstGeom prst="roundRect">
          <a:avLst/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Production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i="1" kern="1200" dirty="0"/>
            <a:t>Via</a:t>
          </a:r>
          <a:r>
            <a:rPr lang="en-GB" sz="1000" kern="1200" dirty="0"/>
            <a:t> electrolysis</a:t>
          </a:r>
        </a:p>
      </dsp:txBody>
      <dsp:txXfrm>
        <a:off x="1664309" y="38727"/>
        <a:ext cx="1115790" cy="698801"/>
      </dsp:txXfrm>
    </dsp:sp>
    <dsp:sp modelId="{32312291-3119-4EAD-90EE-5EB32B4F1B6B}">
      <dsp:nvSpPr>
        <dsp:cNvPr id="0" name=""/>
        <dsp:cNvSpPr/>
      </dsp:nvSpPr>
      <dsp:spPr>
        <a:xfrm>
          <a:off x="943236" y="388128"/>
          <a:ext cx="2557936" cy="2557936"/>
        </a:xfrm>
        <a:custGeom>
          <a:avLst/>
          <a:gdLst/>
          <a:ahLst/>
          <a:cxnLst/>
          <a:rect l="0" t="0" r="0" b="0"/>
          <a:pathLst>
            <a:path>
              <a:moveTo>
                <a:pt x="2039000" y="250323"/>
              </a:moveTo>
              <a:arcTo wR="1278968" hR="1278968" stAng="18387569" swAng="1633086"/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0E3B1B-39F9-4CD1-AF19-F412F4C2CD04}">
      <dsp:nvSpPr>
        <dsp:cNvPr id="0" name=""/>
        <dsp:cNvSpPr/>
      </dsp:nvSpPr>
      <dsp:spPr>
        <a:xfrm>
          <a:off x="2905474" y="1279892"/>
          <a:ext cx="1191396" cy="774407"/>
        </a:xfrm>
        <a:prstGeom prst="roundRect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Storage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compressed gas/ liquid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000" kern="1200" dirty="0"/>
        </a:p>
      </dsp:txBody>
      <dsp:txXfrm>
        <a:off x="2943277" y="1317695"/>
        <a:ext cx="1115790" cy="698801"/>
      </dsp:txXfrm>
    </dsp:sp>
    <dsp:sp modelId="{9E7BBBB5-E9E5-4E68-A1ED-0A0A61A5CA3B}">
      <dsp:nvSpPr>
        <dsp:cNvPr id="0" name=""/>
        <dsp:cNvSpPr/>
      </dsp:nvSpPr>
      <dsp:spPr>
        <a:xfrm>
          <a:off x="943236" y="388128"/>
          <a:ext cx="2557936" cy="2557936"/>
        </a:xfrm>
        <a:custGeom>
          <a:avLst/>
          <a:gdLst/>
          <a:ahLst/>
          <a:cxnLst/>
          <a:rect l="0" t="0" r="0" b="0"/>
          <a:pathLst>
            <a:path>
              <a:moveTo>
                <a:pt x="2425324" y="1846091"/>
              </a:moveTo>
              <a:arcTo wR="1278968" hR="1278968" stAng="1579346" swAng="1633086"/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C5EBBE-66B3-45CB-B021-1EE1B8DB8F03}">
      <dsp:nvSpPr>
        <dsp:cNvPr id="0" name=""/>
        <dsp:cNvSpPr/>
      </dsp:nvSpPr>
      <dsp:spPr>
        <a:xfrm>
          <a:off x="1626506" y="2558860"/>
          <a:ext cx="1191396" cy="774407"/>
        </a:xfrm>
        <a:prstGeom prst="roundRect">
          <a:avLst/>
        </a:prstGeom>
        <a:solidFill>
          <a:schemeClr val="accent2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Transportation &amp;  distribution</a:t>
          </a:r>
        </a:p>
      </dsp:txBody>
      <dsp:txXfrm>
        <a:off x="1664309" y="2596663"/>
        <a:ext cx="1115790" cy="698801"/>
      </dsp:txXfrm>
    </dsp:sp>
    <dsp:sp modelId="{EFD3E89F-1490-4F9A-96F9-A63AF2BEFA0E}">
      <dsp:nvSpPr>
        <dsp:cNvPr id="0" name=""/>
        <dsp:cNvSpPr/>
      </dsp:nvSpPr>
      <dsp:spPr>
        <a:xfrm>
          <a:off x="943236" y="388128"/>
          <a:ext cx="2557936" cy="2557936"/>
        </a:xfrm>
        <a:custGeom>
          <a:avLst/>
          <a:gdLst/>
          <a:ahLst/>
          <a:cxnLst/>
          <a:rect l="0" t="0" r="0" b="0"/>
          <a:pathLst>
            <a:path>
              <a:moveTo>
                <a:pt x="518936" y="2307613"/>
              </a:moveTo>
              <a:arcTo wR="1278968" hR="1278968" stAng="7587569" swAng="1633086"/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65F544-A13A-45A9-ADAC-E0A41F5A1250}">
      <dsp:nvSpPr>
        <dsp:cNvPr id="0" name=""/>
        <dsp:cNvSpPr/>
      </dsp:nvSpPr>
      <dsp:spPr>
        <a:xfrm>
          <a:off x="347537" y="1279892"/>
          <a:ext cx="1191396" cy="77440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b="1" kern="1200" dirty="0"/>
            <a:t>Converting back to electricity</a:t>
          </a:r>
        </a:p>
      </dsp:txBody>
      <dsp:txXfrm>
        <a:off x="385340" y="1317695"/>
        <a:ext cx="1115790" cy="698801"/>
      </dsp:txXfrm>
    </dsp:sp>
    <dsp:sp modelId="{823D3C24-FB03-4912-8343-A87F15A720BD}">
      <dsp:nvSpPr>
        <dsp:cNvPr id="0" name=""/>
        <dsp:cNvSpPr/>
      </dsp:nvSpPr>
      <dsp:spPr>
        <a:xfrm>
          <a:off x="943236" y="388128"/>
          <a:ext cx="2557936" cy="2557936"/>
        </a:xfrm>
        <a:custGeom>
          <a:avLst/>
          <a:gdLst/>
          <a:ahLst/>
          <a:cxnLst/>
          <a:rect l="0" t="0" r="0" b="0"/>
          <a:pathLst>
            <a:path>
              <a:moveTo>
                <a:pt x="132612" y="711845"/>
              </a:moveTo>
              <a:arcTo wR="1278968" hR="1278968" stAng="12379346" swAng="1633086"/>
            </a:path>
          </a:pathLst>
        </a:custGeom>
        <a:noFill/>
        <a:ln w="57150" cap="flat" cmpd="sng" algn="ctr">
          <a:solidFill>
            <a:scrgbClr r="0" g="0" b="0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7D0663-BC4D-4AC3-836D-82FBE17E5230}">
      <dsp:nvSpPr>
        <dsp:cNvPr id="0" name=""/>
        <dsp:cNvSpPr/>
      </dsp:nvSpPr>
      <dsp:spPr>
        <a:xfrm>
          <a:off x="1027682" y="103319"/>
          <a:ext cx="1778488" cy="177875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rgbClr val="00B05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7A6B42-B606-4416-8E63-AFD762D91240}">
      <dsp:nvSpPr>
        <dsp:cNvPr id="0" name=""/>
        <dsp:cNvSpPr/>
      </dsp:nvSpPr>
      <dsp:spPr>
        <a:xfrm>
          <a:off x="1420787" y="745505"/>
          <a:ext cx="988271" cy="494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S1</a:t>
          </a:r>
        </a:p>
      </dsp:txBody>
      <dsp:txXfrm>
        <a:off x="1420787" y="745505"/>
        <a:ext cx="988271" cy="494017"/>
      </dsp:txXfrm>
    </dsp:sp>
    <dsp:sp modelId="{D53A8FC1-5545-455D-AC86-2F4C8F5217FF}">
      <dsp:nvSpPr>
        <dsp:cNvPr id="0" name=""/>
        <dsp:cNvSpPr/>
      </dsp:nvSpPr>
      <dsp:spPr>
        <a:xfrm>
          <a:off x="533713" y="1125348"/>
          <a:ext cx="1778488" cy="177875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rgbClr val="FF000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D4195-77ED-4AF1-8F0E-4C4EF89F67B4}">
      <dsp:nvSpPr>
        <dsp:cNvPr id="0" name=""/>
        <dsp:cNvSpPr/>
      </dsp:nvSpPr>
      <dsp:spPr>
        <a:xfrm>
          <a:off x="928822" y="1773446"/>
          <a:ext cx="988271" cy="494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S2</a:t>
          </a:r>
        </a:p>
      </dsp:txBody>
      <dsp:txXfrm>
        <a:off x="928822" y="1773446"/>
        <a:ext cx="988271" cy="494017"/>
      </dsp:txXfrm>
    </dsp:sp>
    <dsp:sp modelId="{8FF1B746-B6C5-4C13-8E20-A6E1EB43FF3C}">
      <dsp:nvSpPr>
        <dsp:cNvPr id="0" name=""/>
        <dsp:cNvSpPr/>
      </dsp:nvSpPr>
      <dsp:spPr>
        <a:xfrm>
          <a:off x="1154264" y="2269681"/>
          <a:ext cx="1527997" cy="1528609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solidFill>
            <a:srgbClr val="7030A0"/>
          </a:solidFill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AF3900-99E7-4F72-902D-F21F10A52862}">
      <dsp:nvSpPr>
        <dsp:cNvPr id="0" name=""/>
        <dsp:cNvSpPr/>
      </dsp:nvSpPr>
      <dsp:spPr>
        <a:xfrm>
          <a:off x="1423124" y="2802865"/>
          <a:ext cx="988271" cy="4940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400" kern="1200" dirty="0"/>
            <a:t>S3</a:t>
          </a:r>
        </a:p>
      </dsp:txBody>
      <dsp:txXfrm>
        <a:off x="1423124" y="2802865"/>
        <a:ext cx="988271" cy="4940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6B342-360D-486A-9B80-17D21A98A0F8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E3E9F3-7BDA-48B4-87EC-5E3EE36ACE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159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E3E9F3-7BDA-48B4-87EC-5E3EE36ACE7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42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3F47C5-6E26-13E4-4FE8-3747B6730D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84B04B-E623-6899-CB8B-A82FB8059D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BDA4292-07A5-7802-1AD7-8275FAE170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15AC4C-9697-BD97-A5FB-7718D6B585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09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E94C-4815-7B31-C378-524951FFF0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6738F7-269B-6833-7047-E91A5C3640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E18210F-CD7C-AEFF-A54B-16A4D44E74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D4C3F4-1296-3452-CCBF-E870C696E0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8600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341365-1882-1B52-E288-CACA72949D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E7666D-49EC-FE89-5F27-D90A7D47D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50F43B-68DF-CC8D-85EF-9AF9EA2DA0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09D75-2DD2-81D9-1E05-75203EE9F0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8502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5691F-F051-6851-5C68-6B0997542F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F112AF-A2A0-CF59-8106-B866B8B3794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C7CAED-EF8F-378B-9538-3191F48AEF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73B861-074D-9677-041B-014215678C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023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3F370C-8AA8-B935-9CB0-0489A0DA7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FEBF94-2F58-0CCF-03C9-E5902C91389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42D7C9-E969-E767-74F7-607645F9C5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D6041-E9DA-1B91-2471-1ED5E049E0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5532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BDBDD-2086-7A99-ED1F-22BDD8E3C2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2C465-2DBB-7234-684A-1B043B7D38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4E26E44-D4D2-DB26-D4C4-A3733081A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FE26B-5C04-A137-5AE1-01540B0234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6629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0CF80-91DE-B9BF-BF3D-CEB6241968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D8BEBA-E498-6426-05D8-19C34FC637F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3539E1-1756-7949-915C-F8D700F18D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93BE15-B498-A994-DE66-1740B14858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21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FF767B-BD32-0B4D-3642-C0E9109F3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C21DBA6-2E79-B6A3-1DF6-218D1C952CD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4CD1AFD-8DF5-AEE4-7C5C-C656ADAF54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C0288E-B1B4-E568-39AB-F75CA95EB9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394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23450D-53FC-D562-A6B6-BEC83F0476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9C5DC0-9C63-0AE4-81E2-DF2FF60368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BA6D2F-3B94-3605-1D74-CCCF662F73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DF126C-9842-F237-706B-57CF2D6C5E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35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9C0257-9A4F-B152-4316-618A875B7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DA48083-E002-8EA6-2D35-041F49FEA4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850D6B-5750-8B1C-DD52-B0577A79B7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9A72C-A511-5805-C975-303F54A475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11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632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FA33F5-4984-4BDC-ABFF-5CBE5275574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28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4777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65A6E0-5606-2EB7-BE4E-96B2E5B87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2A6E1A-A8B0-1E94-0337-0B46B4123D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A7DAB8-3CCE-243D-9876-0BC6B2CB7A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9DF7C0-C60E-7286-BE92-A769125307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978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19F7F2-999A-AA5E-50F2-71B711C131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30CED4-05D9-5E13-BAF4-EB9B2116F9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1E4E1E-9A44-22F3-AA8E-6010DE04FE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681F95-B63F-10F9-7675-575676E16F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409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E17E67-C26D-088A-3EB8-85F409543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530A7E7-020E-0E25-C023-DF5387599F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B74383-BA74-16BE-80A3-93EA27A23E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553FC4-5F59-0F3B-AFB9-20DB5C45F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669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AD9615-11B7-7A3D-5874-6754A87295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A10146-1B59-C32A-E7D1-CF187BEB0B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75F179B-E250-06AD-4C8D-C8FCF95B4B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303E2-71BB-1438-48C4-4E84F5027C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185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4FF627-163E-FF40-AAA9-69B75A313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28FD05-5E77-78EB-0DF1-A684F3E7439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E6562C-F943-506B-3A98-41CF28A12B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D1E28A-EF29-1F8D-DF0D-ADBDA69554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664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A18EAB-7D29-C0E2-3C00-F88785F9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0BDC1B-58D3-D949-E6D4-12A2CA01F8A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F7D8D0-2C66-AD5F-68C3-6D4418B7A5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98F02E-541C-8E72-3886-7A8FF2C7B2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6456C-646E-421E-A503-3C74769E907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249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C371-E633-4877-9B76-43DF3AD4EC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534DDC-2F6A-4C25-B73A-BA31045379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829840-988F-4348-984F-E61695A0A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28-Sep-2022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CFE5D0-85E5-4ADF-976D-1F921A2B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Prof. Jim P. Zheng - NASA ULI  8-Dec-2022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A6264B-2F0C-4586-9BD4-8B76CD367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15349" y="4767263"/>
            <a:ext cx="459151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258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14E45-15DF-4E53-A99B-93FA3FD68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29893-8BD7-4FCF-97B2-572241EDD5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Text&#10;&#10;Description automatically generated">
            <a:extLst>
              <a:ext uri="{FF2B5EF4-FFF2-40B4-BE49-F238E27FC236}">
                <a16:creationId xmlns:a16="http://schemas.microsoft.com/office/drawing/2014/main" id="{8B964709-AE51-486C-A00F-3406F9E76D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" y="4690772"/>
            <a:ext cx="2641227" cy="409109"/>
          </a:xfrm>
          <a:prstGeom prst="rect">
            <a:avLst/>
          </a:prstGeom>
        </p:spPr>
      </p:pic>
      <p:pic>
        <p:nvPicPr>
          <p:cNvPr id="9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9C1659F8-3EE7-9970-16F1-493A7F450C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544"/>
          <a:stretch/>
        </p:blipFill>
        <p:spPr>
          <a:xfrm>
            <a:off x="2777285" y="4698602"/>
            <a:ext cx="448669" cy="4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10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2C6DB-49D0-4DDA-B758-C58DB7FFAA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F92589-638B-4EF4-BC1F-ABF8EF9E4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9888" y="1008311"/>
            <a:ext cx="4295912" cy="362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04390C-AA62-4ADC-857F-84B0B0AC1E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79111" y="1008311"/>
            <a:ext cx="4295912" cy="36240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D4178CA-F403-476C-9EEB-8840247BB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" y="4690772"/>
            <a:ext cx="2641227" cy="409109"/>
          </a:xfrm>
          <a:prstGeom prst="rect">
            <a:avLst/>
          </a:prstGeom>
        </p:spPr>
      </p:pic>
      <p:pic>
        <p:nvPicPr>
          <p:cNvPr id="9" name="Picture 2" descr="A close-up of a logo&#10;&#10;Description automatically generated">
            <a:extLst>
              <a:ext uri="{FF2B5EF4-FFF2-40B4-BE49-F238E27FC236}">
                <a16:creationId xmlns:a16="http://schemas.microsoft.com/office/drawing/2014/main" id="{9C1659F8-3EE7-9970-16F1-493A7F450C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544"/>
          <a:stretch/>
        </p:blipFill>
        <p:spPr>
          <a:xfrm>
            <a:off x="2777285" y="4698602"/>
            <a:ext cx="448669" cy="41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0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5941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8C336-3C5F-4475-B913-71AE9D1E1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66E04B-7E36-43B7-9B9A-AFF72C4AD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F078C-B215-49EA-B9E8-E6D40759E002}" type="datetime1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5A90CD-60E9-453B-9FC9-DB5A8F88C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EAEE93-E514-93EB-6B4C-55210E981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67750" y="4558062"/>
            <a:ext cx="476250" cy="508890"/>
          </a:xfrm>
          <a:prstGeom prst="rect">
            <a:avLst/>
          </a:prstGeom>
        </p:spPr>
        <p:txBody>
          <a:bodyPr/>
          <a:lstStyle/>
          <a:p>
            <a:fld id="{6F1FABC0-072B-4F22-8F9B-95A9D10B0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12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5E8C2F-D808-4D5C-AFBB-CE28D4725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89" y="274639"/>
            <a:ext cx="8325561" cy="613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D5E88-EB7A-458B-93D3-8A21965CB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1886" y="1101362"/>
            <a:ext cx="8482148" cy="3530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BF53DB-3837-4A30-A3ED-32A18B1E22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91128" y="4758009"/>
            <a:ext cx="105101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28-Sep-2022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EEB09-4D0A-4680-8B37-0606416AC6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68272" y="4758010"/>
            <a:ext cx="414965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Prof. Jim P. Zheng - NASA ULI  8-Dec-2022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5AB8B-6304-4C7A-A1E1-4C4A0922B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15350" y="4767263"/>
            <a:ext cx="43886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6D12E-0F70-4A7B-826F-76923FA92750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7BE9C7-0038-4E49-879F-2C9818744576}"/>
              </a:ext>
            </a:extLst>
          </p:cNvPr>
          <p:cNvSpPr/>
          <p:nvPr userDrawn="1"/>
        </p:nvSpPr>
        <p:spPr>
          <a:xfrm>
            <a:off x="0" y="188119"/>
            <a:ext cx="7297783" cy="71438"/>
          </a:xfrm>
          <a:prstGeom prst="rect">
            <a:avLst/>
          </a:prstGeom>
          <a:gradFill>
            <a:gsLst>
              <a:gs pos="10000">
                <a:srgbClr val="26ACE2"/>
              </a:gs>
              <a:gs pos="83000">
                <a:srgbClr val="3EBC5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391D05C-977C-4BEA-952B-65559F14BEC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1127" y="57604"/>
            <a:ext cx="1563083" cy="85762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1210CCF-64B3-45D2-ACF6-E1CBAC55E2EE}"/>
              </a:ext>
            </a:extLst>
          </p:cNvPr>
          <p:cNvSpPr/>
          <p:nvPr userDrawn="1"/>
        </p:nvSpPr>
        <p:spPr>
          <a:xfrm>
            <a:off x="3800336" y="4658842"/>
            <a:ext cx="5343664" cy="81464"/>
          </a:xfrm>
          <a:prstGeom prst="rect">
            <a:avLst/>
          </a:prstGeom>
          <a:gradFill>
            <a:gsLst>
              <a:gs pos="10000">
                <a:srgbClr val="26ACE2"/>
              </a:gs>
              <a:gs pos="83000">
                <a:srgbClr val="3EBC5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6F9FB2E1-889C-4849-ACFF-BBBE28D88FD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7247" y="57604"/>
            <a:ext cx="1137208" cy="85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454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2" r:id="rId3"/>
    <p:sldLayoutId id="2147483675" r:id="rId4"/>
    <p:sldLayoutId id="2147483676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hydrogen.energy.gov/docs/hydrogenprogramlibraries/pdfs/review23/in004_barclay_2023_p-pdf.pdf?Status=Master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science.nasa.gov/science-research/science-enabling-technology/zero-boil-off-tank-experiments-to-enable-long-duration-space-exploration/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n-former.com/en/worlds-first-liquid-hydrogen-carrier-completes-round-trip/" TargetMode="External"/><Relationship Id="rId5" Type="http://schemas.openxmlformats.org/officeDocument/2006/relationships/image" Target="../media/image37.png"/><Relationship Id="rId4" Type="http://schemas.openxmlformats.org/officeDocument/2006/relationships/hyperlink" Target="https://www.cryogenicsociety.org/index.php?option=com_dailyplanetblog&amp;view=entry&amp;category=industry-news&amp;id=396:toyota-says-it-has-solved-the-boiloff-problem" TargetMode="Externa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genh2hydrogen.com/press-release/liquid-hydrogen-storage-tank-first-commercial-scale-design-demonstrated-by-cbi-and-shell/" TargetMode="External"/><Relationship Id="rId9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1.png"/><Relationship Id="rId7" Type="http://schemas.openxmlformats.org/officeDocument/2006/relationships/hyperlink" Target="https://abcnews.go.com/US/new-york-city-braces-major-flooding-heavy-rain/story?id=103593175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nn.com/interactive/2020/weather/wildfire-and-air-quality-tracker/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hyperlink" Target="https://summitvoice.wordpress.com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9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9BD577D-6A78-4BF2-88D3-5D91277F17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637" y="1493099"/>
            <a:ext cx="7668007" cy="1181090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400" b="1" dirty="0">
                <a:solidFill>
                  <a:srgbClr val="002060"/>
                </a:solidFill>
                <a:latin typeface="Arial"/>
                <a:cs typeface="Arial"/>
              </a:rPr>
              <a:t>Liquid Hydrogen for Sustainable Energy Systems: Latest Developments, Challenges and Opportunities</a:t>
            </a:r>
            <a:endParaRPr lang="en-US" sz="2400" b="1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31" name="Subtitle 30">
            <a:extLst>
              <a:ext uri="{FF2B5EF4-FFF2-40B4-BE49-F238E27FC236}">
                <a16:creationId xmlns:a16="http://schemas.microsoft.com/office/drawing/2014/main" id="{010658A7-A7BE-4BC6-B880-132BB13A28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6464" y="2729752"/>
            <a:ext cx="8651072" cy="139996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</a:pPr>
            <a:r>
              <a:rPr lang="en-GB" sz="1800" b="1" u="sng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David M. Sackey</a:t>
            </a:r>
            <a:r>
              <a:rPr lang="en-GB" sz="1800" b="1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Paul  Iyanda</a:t>
            </a:r>
            <a:r>
              <a:rPr lang="en-GB" sz="1800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Chul H. Kim</a:t>
            </a:r>
            <a:r>
              <a:rPr lang="en-GB" sz="1800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Peter. Cheetham</a:t>
            </a:r>
            <a:r>
              <a:rPr lang="en-GB" sz="1800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r>
              <a:rPr lang="en-GB" sz="18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Sastry V. Pamidi</a:t>
            </a:r>
            <a:r>
              <a:rPr lang="en-GB" sz="1800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1,2</a:t>
            </a:r>
            <a:endParaRPr lang="en-GB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400" kern="100" baseline="300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 for Advanced Power Systems, Florida State University, Florida, USA</a:t>
            </a:r>
          </a:p>
          <a:p>
            <a:pPr lv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en-US" sz="1400" i="1" kern="100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altLang="en-US" sz="14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FAMU-FSU College of Engineering, Department of Electrical &amp; Computer Engineering, Florida, USA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D82C6B-8BC4-433E-A491-AC9CE47DE4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197" y="3971713"/>
            <a:ext cx="815712" cy="8157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DD4074-2647-41BE-9C66-A4092220E4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150" y="4076008"/>
            <a:ext cx="757729" cy="82843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55B0B5D-D642-4BCE-9FD8-7D5AF04C0FF7}"/>
              </a:ext>
            </a:extLst>
          </p:cNvPr>
          <p:cNvSpPr/>
          <p:nvPr/>
        </p:nvSpPr>
        <p:spPr>
          <a:xfrm>
            <a:off x="2079253" y="419018"/>
            <a:ext cx="4128635" cy="8771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777777"/>
                </a:solidFill>
                <a:latin typeface="Roboto Light"/>
              </a:rPr>
              <a:t>CEC/ICMC 2025</a:t>
            </a:r>
          </a:p>
          <a:p>
            <a:pPr algn="ctr">
              <a:spcBef>
                <a:spcPts val="600"/>
              </a:spcBef>
            </a:pPr>
            <a:r>
              <a:rPr lang="en-US" sz="1400" dirty="0">
                <a:latin typeface="Roboto Light"/>
              </a:rPr>
              <a:t>(M4Or1A-05, May 22, 2025 10:40 am)</a:t>
            </a:r>
            <a:endParaRPr lang="en-US" sz="1200" dirty="0">
              <a:latin typeface="Roboto Ligh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6" y="398973"/>
            <a:ext cx="1291377" cy="1936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5040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8903B0-66CF-BFED-3C41-97714E6FD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A9BDC1-9698-DBE7-81B9-FD5B5A69E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64238"/>
            <a:ext cx="3750590" cy="45264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Hydrogen Liquefaction 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56CC02EA-71BE-1F43-6BF6-CC47D957C76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10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7B36C5-3D7B-A0C0-B249-5D50627356FD}"/>
              </a:ext>
            </a:extLst>
          </p:cNvPr>
          <p:cNvSpPr txBox="1"/>
          <p:nvPr/>
        </p:nvSpPr>
        <p:spPr>
          <a:xfrm>
            <a:off x="2107095" y="716885"/>
            <a:ext cx="696534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Gaseous hydrogen (H₂) is compress and cooled to a low temperature until it becomes a liquid at ~20 K @ 1 </a:t>
            </a:r>
            <a:r>
              <a:rPr lang="en-GB" dirty="0" err="1"/>
              <a:t>atm</a:t>
            </a:r>
            <a:endParaRPr lang="en-GB" dirty="0"/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Liquefaction has 3 stages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Precooling, from ~ 298 K to  80 K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ortho-to-parahydrogen conversion, from ~ 80 K to 30 K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/>
              <a:t>Liquefaction, from ~ 49 K to 20 K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There are several methods of liquefaction process and cooling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dirty="0"/>
              <a:t>Liquefaction is energy-intensive, complex operational mechanisms and requires multiple stages of cooling. The reaction is enhanced by a catalyst to speed up the process to prevent boil-off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2E3576-7E9E-1E69-0768-AFA2B26ECF5E}"/>
              </a:ext>
            </a:extLst>
          </p:cNvPr>
          <p:cNvSpPr txBox="1"/>
          <p:nvPr/>
        </p:nvSpPr>
        <p:spPr>
          <a:xfrm>
            <a:off x="3319130" y="4767263"/>
            <a:ext cx="60658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S. Z. Al </a:t>
            </a:r>
            <a:r>
              <a:rPr lang="en-GB" sz="1000" dirty="0" err="1"/>
              <a:t>Ghafri</a:t>
            </a:r>
            <a:r>
              <a:rPr lang="en-GB" sz="1000" dirty="0"/>
              <a:t> et al., “Hydrogen liquefaction: a review of the fundamental physics, engineering practice and future opportunities,” Apr. 21, 2022, Royal Society of Chemistry. </a:t>
            </a:r>
            <a:r>
              <a:rPr lang="en-GB" sz="1000" dirty="0" err="1"/>
              <a:t>doi</a:t>
            </a:r>
            <a:r>
              <a:rPr lang="en-GB" sz="1000" dirty="0"/>
              <a:t>: 10.1039/d2ee00099g.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6A7758DA-D4D7-E95B-9355-01B13C6698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82305711"/>
              </p:ext>
            </p:extLst>
          </p:nvPr>
        </p:nvGraphicFramePr>
        <p:xfrm>
          <a:off x="-658678" y="716885"/>
          <a:ext cx="3339885" cy="39016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19820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8F72A1-FC4C-4C8E-5456-54A608AB9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74404-A1FE-1579-3AB5-13E221544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9615" y="388997"/>
            <a:ext cx="6103088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Comparing Various Liquefaction Processes 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D0172467-F131-86A3-3E34-5A6A5FE6E16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0C8F00D-35BF-9E74-57DB-1724BEB033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370962"/>
              </p:ext>
            </p:extLst>
          </p:nvPr>
        </p:nvGraphicFramePr>
        <p:xfrm>
          <a:off x="226827" y="871869"/>
          <a:ext cx="8406810" cy="33309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960">
                  <a:extLst>
                    <a:ext uri="{9D8B030D-6E8A-4147-A177-3AD203B41FA5}">
                      <a16:colId xmlns:a16="http://schemas.microsoft.com/office/drawing/2014/main" val="930858469"/>
                    </a:ext>
                  </a:extLst>
                </a:gridCol>
                <a:gridCol w="1778041">
                  <a:extLst>
                    <a:ext uri="{9D8B030D-6E8A-4147-A177-3AD203B41FA5}">
                      <a16:colId xmlns:a16="http://schemas.microsoft.com/office/drawing/2014/main" val="2580306739"/>
                    </a:ext>
                  </a:extLst>
                </a:gridCol>
                <a:gridCol w="1317931">
                  <a:extLst>
                    <a:ext uri="{9D8B030D-6E8A-4147-A177-3AD203B41FA5}">
                      <a16:colId xmlns:a16="http://schemas.microsoft.com/office/drawing/2014/main" val="4131437709"/>
                    </a:ext>
                  </a:extLst>
                </a:gridCol>
                <a:gridCol w="2007164">
                  <a:extLst>
                    <a:ext uri="{9D8B030D-6E8A-4147-A177-3AD203B41FA5}">
                      <a16:colId xmlns:a16="http://schemas.microsoft.com/office/drawing/2014/main" val="1972101212"/>
                    </a:ext>
                  </a:extLst>
                </a:gridCol>
                <a:gridCol w="1646714">
                  <a:extLst>
                    <a:ext uri="{9D8B030D-6E8A-4147-A177-3AD203B41FA5}">
                      <a16:colId xmlns:a16="http://schemas.microsoft.com/office/drawing/2014/main" val="656628370"/>
                    </a:ext>
                  </a:extLst>
                </a:gridCol>
              </a:tblGrid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Innovation Techology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Principle of operation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Technology rating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Advantages 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Disadvantage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6874387"/>
                  </a:ext>
                </a:extLst>
              </a:tr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Thermoacoustic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Sound wave-induced cooling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Average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Eco-friendly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Complex design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1332908"/>
                  </a:ext>
                </a:extLst>
              </a:tr>
              <a:tr h="6490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Two-stage mixed refrigerant cycle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Optimized mixed refrigerant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High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Effective with minimal energy consumption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Complex design, high cost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14492901"/>
                  </a:ext>
                </a:extLst>
              </a:tr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Linde-Hampson cycle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Joule-Thompson expansion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Low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Simple layout with minimal maintenance 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Low efficiency, high energy usage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9436897"/>
                  </a:ext>
                </a:extLst>
              </a:tr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Claude cycle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Involves expansion turbine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Average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Effective with high reliability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Complex design, high cost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39584775"/>
                  </a:ext>
                </a:extLst>
              </a:tr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Brayton cycle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Gas refrigeration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High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Efficient, minimal power consumption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Complex design, moderate cost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0089334"/>
                  </a:ext>
                </a:extLst>
              </a:tr>
              <a:tr h="4296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Magnetic refrigeration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Relies on the caloric effect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>
                          <a:effectLst/>
                        </a:rPr>
                        <a:t>High</a:t>
                      </a:r>
                      <a:endParaRPr lang="en-GB" sz="14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Efficient, no refrigerant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400" kern="100" dirty="0">
                          <a:effectLst/>
                        </a:rPr>
                        <a:t>Complex design, high cost</a:t>
                      </a:r>
                      <a:endParaRPr lang="en-GB" sz="14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735155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25E8FDB0-081E-863C-0EF1-362465220E46}"/>
              </a:ext>
            </a:extLst>
          </p:cNvPr>
          <p:cNvSpPr txBox="1"/>
          <p:nvPr/>
        </p:nvSpPr>
        <p:spPr>
          <a:xfrm>
            <a:off x="226827" y="4271631"/>
            <a:ext cx="81126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S. S. Hosseini </a:t>
            </a:r>
            <a:r>
              <a:rPr lang="en-GB" sz="1000" dirty="0" err="1"/>
              <a:t>Dehshiri</a:t>
            </a:r>
            <a:r>
              <a:rPr lang="en-GB" sz="1000" dirty="0"/>
              <a:t>, “A new application of multi criteria decision making in energy technology in traditional buildings: A case study of Isfahan,” Energy, vol. 240, Feb. 2022, </a:t>
            </a:r>
            <a:r>
              <a:rPr lang="en-GB" sz="1000" dirty="0" err="1"/>
              <a:t>doi</a:t>
            </a:r>
            <a:r>
              <a:rPr lang="en-GB" sz="1000" dirty="0"/>
              <a:t>: 10.1016/j.energy.2021.122814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EB0B07-06D1-4573-1320-6A1C1A5E8BB9}"/>
              </a:ext>
            </a:extLst>
          </p:cNvPr>
          <p:cNvSpPr txBox="1"/>
          <p:nvPr/>
        </p:nvSpPr>
        <p:spPr>
          <a:xfrm>
            <a:off x="3405962" y="4680267"/>
            <a:ext cx="567424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H. Wei, M. </a:t>
            </a:r>
            <a:r>
              <a:rPr lang="en-GB" sz="900" dirty="0" err="1"/>
              <a:t>Hasanuzzaman</a:t>
            </a:r>
            <a:r>
              <a:rPr lang="en-GB" sz="900" dirty="0"/>
              <a:t>, and J. Selvaraj, “Decision study and ANN-assisted multi-criteria optimization of a novel three-state solar-driven integrated process using energy storage for hydrogen liquefication: A case study for Malaysian solar status,” J Energy Storage, vol. 99, Oct. 2024, </a:t>
            </a:r>
            <a:r>
              <a:rPr lang="en-GB" sz="900" dirty="0" err="1"/>
              <a:t>doi</a:t>
            </a:r>
            <a:r>
              <a:rPr lang="en-GB" sz="900" dirty="0"/>
              <a:t>: 10.1016/j.est.2024.113216.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0861835-8033-98DF-881D-4FBA7B01DE5B}"/>
              </a:ext>
            </a:extLst>
          </p:cNvPr>
          <p:cNvSpPr/>
          <p:nvPr/>
        </p:nvSpPr>
        <p:spPr>
          <a:xfrm>
            <a:off x="70884" y="3752600"/>
            <a:ext cx="1531088" cy="519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294BC535-6EF8-A818-217A-DFBA5E8673CA}"/>
              </a:ext>
            </a:extLst>
          </p:cNvPr>
          <p:cNvSpPr/>
          <p:nvPr/>
        </p:nvSpPr>
        <p:spPr>
          <a:xfrm rot="16200000">
            <a:off x="2597682" y="3371461"/>
            <a:ext cx="244965" cy="167640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7EE983E7-3D2A-47CD-CD48-CC624A3A52A9}"/>
              </a:ext>
            </a:extLst>
          </p:cNvPr>
          <p:cNvSpPr/>
          <p:nvPr/>
        </p:nvSpPr>
        <p:spPr>
          <a:xfrm rot="16200000">
            <a:off x="5796513" y="3328968"/>
            <a:ext cx="212656" cy="1832351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6636AD5D-1E3C-BC39-DBC9-9F15C017A8DC}"/>
              </a:ext>
            </a:extLst>
          </p:cNvPr>
          <p:cNvSpPr/>
          <p:nvPr/>
        </p:nvSpPr>
        <p:spPr>
          <a:xfrm rot="16200000">
            <a:off x="7644805" y="3487481"/>
            <a:ext cx="212655" cy="148856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3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2DFC6C-8C64-2088-EA14-9AB8C041C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B2A9C-7097-E892-A80B-6C2353117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5018" y="282818"/>
            <a:ext cx="3332135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Hydrogen Liquefaction 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ED80CCFF-362F-6E52-C9C9-309C091F4EB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046D05-AB9D-699F-D4B6-6806802E2BAE}"/>
              </a:ext>
            </a:extLst>
          </p:cNvPr>
          <p:cNvSpPr txBox="1"/>
          <p:nvPr/>
        </p:nvSpPr>
        <p:spPr>
          <a:xfrm>
            <a:off x="3348922" y="4743390"/>
            <a:ext cx="5374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</a:rPr>
              <a:t>John Barclay and Corey Archipley,2023. </a:t>
            </a:r>
            <a:r>
              <a:rPr lang="en-GB" sz="1000" dirty="0" err="1">
                <a:solidFill>
                  <a:srgbClr val="0070C0"/>
                </a:solidFill>
              </a:rPr>
              <a:t>MagnetoCaloric</a:t>
            </a:r>
            <a:r>
              <a:rPr lang="en-GB" sz="1000" dirty="0">
                <a:solidFill>
                  <a:srgbClr val="0070C0"/>
                </a:solidFill>
              </a:rPr>
              <a:t> hydrogen liquefaction. DOE Hydrogen Program 2023 Annual Merit Review and Peer Evaluation Meeting AMR project IN004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9B52C-8851-FA4A-B158-6DDBC883A88B}"/>
              </a:ext>
            </a:extLst>
          </p:cNvPr>
          <p:cNvSpPr txBox="1">
            <a:spLocks/>
          </p:cNvSpPr>
          <p:nvPr/>
        </p:nvSpPr>
        <p:spPr>
          <a:xfrm>
            <a:off x="101300" y="2875167"/>
            <a:ext cx="9300580" cy="1880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Using magnetocaloric effect to liquefy hydrogen (MCHL) is highly efficient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 </a:t>
            </a: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MCHL uses magnetic fields to execute an efficient magnetic regenerative liquefaction cycle without using gas compressors </a:t>
            </a:r>
            <a:endParaRPr lang="en-GB" sz="18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MCHL increase the thermodynamic efficiency of the liquefiers  FOM from ~ 0.3 to 0.5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D0F5B9-E984-0799-D7AA-20E85A19B73B}"/>
              </a:ext>
            </a:extLst>
          </p:cNvPr>
          <p:cNvSpPr txBox="1"/>
          <p:nvPr/>
        </p:nvSpPr>
        <p:spPr>
          <a:xfrm>
            <a:off x="-25464" y="4371254"/>
            <a:ext cx="8899498" cy="38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GB" sz="900" kern="100" dirty="0" err="1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Notardonato</a:t>
            </a:r>
            <a:r>
              <a:rPr lang="en-GB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, W.U., Swanger, A.M., Fesmire, J.E., Jumper, K.M., Johnson, W.L. and Tomsik, T.M., 2017, December. Zero boil-off methods for large-scale liquid hydrogen tanks using integrated refrigeration and storage. In </a:t>
            </a:r>
            <a:r>
              <a:rPr lang="en-GB" sz="90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IOP conference series: materials science and engineering</a:t>
            </a:r>
            <a:r>
              <a:rPr lang="en-GB" sz="90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 (Vol. 278, No. 1, p. 012012). IOP Publishing.</a:t>
            </a:r>
            <a:endParaRPr lang="en-GB" sz="9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14DDC0B-2C7A-91B3-AB75-268C5CDA1BE1}"/>
              </a:ext>
            </a:extLst>
          </p:cNvPr>
          <p:cNvSpPr txBox="1">
            <a:spLocks/>
          </p:cNvSpPr>
          <p:nvPr/>
        </p:nvSpPr>
        <p:spPr>
          <a:xfrm>
            <a:off x="0" y="735467"/>
            <a:ext cx="9300580" cy="234161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Using conversional Claude liquefier is energy intensive and not efficient (~40-50 %)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 Conventional liquefier is limited to a figure of merit (FOM) of ~0.35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400" dirty="0"/>
              <a:t>DOE target of "1-1-1“ to produce clean hydrogen @ $1 per 1 kg within one decade by 2031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400" dirty="0"/>
              <a:t>and to improve the liquefaction efficiency to be &gt; 60 %, and 20 % &lt; current cost of  liquefiers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400" dirty="0"/>
              <a:t> DOE, total liquefaction in the USA ~794 </a:t>
            </a:r>
            <a:r>
              <a:rPr lang="en-GB" sz="1400" dirty="0" err="1"/>
              <a:t>mtpd</a:t>
            </a:r>
            <a:r>
              <a:rPr lang="en-GB" sz="1400" dirty="0"/>
              <a:t> (metric tons/day) from 14 plants </a:t>
            </a:r>
          </a:p>
        </p:txBody>
      </p:sp>
    </p:spTree>
    <p:extLst>
      <p:ext uri="{BB962C8B-B14F-4D97-AF65-F5344CB8AC3E}">
        <p14:creationId xmlns:p14="http://schemas.microsoft.com/office/powerpoint/2010/main" val="168780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F862D-1009-3F33-3A37-F2795F11C0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037D1-B040-B477-211E-448E107AE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310394"/>
            <a:ext cx="5279666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Magnetocaloric Hydrogen Liquefaction 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858791A3-8440-D2A1-003D-0ECCDCE04E8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816FDB-2F05-9551-3648-333590E8E4C5}"/>
              </a:ext>
            </a:extLst>
          </p:cNvPr>
          <p:cNvSpPr txBox="1"/>
          <p:nvPr/>
        </p:nvSpPr>
        <p:spPr>
          <a:xfrm>
            <a:off x="158484" y="4110179"/>
            <a:ext cx="437773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https://www.hydrogen.energy.gov/docs/hydrogenprogramlibraries/pdfs/review23/in004_barclay_2023_p-pdf.pdf?Status=Master</a:t>
            </a:r>
            <a:endParaRPr lang="en-GB" sz="12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122198-B1C0-60BA-487A-D7EB8148B91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551" r="2566" b="4297"/>
          <a:stretch/>
        </p:blipFill>
        <p:spPr>
          <a:xfrm>
            <a:off x="194264" y="1033321"/>
            <a:ext cx="4250516" cy="29867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5D2935-8A09-1821-3A7E-109B626E7DBB}"/>
              </a:ext>
            </a:extLst>
          </p:cNvPr>
          <p:cNvSpPr txBox="1"/>
          <p:nvPr/>
        </p:nvSpPr>
        <p:spPr>
          <a:xfrm>
            <a:off x="1979875" y="3775217"/>
            <a:ext cx="21627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</a:rPr>
              <a:t>MCHL set-up  @ </a:t>
            </a:r>
            <a:r>
              <a:rPr lang="en-GB" sz="1400" b="1" dirty="0" err="1">
                <a:solidFill>
                  <a:schemeClr val="bg1"/>
                </a:solidFill>
              </a:rPr>
              <a:t>PNNLab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F6AC426-5655-F73F-28EF-58EB3E122B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10538" y="1033321"/>
            <a:ext cx="4139197" cy="298670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883B2C6-40B0-5702-A6D2-9F84BC235A61}"/>
              </a:ext>
            </a:extLst>
          </p:cNvPr>
          <p:cNvSpPr txBox="1"/>
          <p:nvPr/>
        </p:nvSpPr>
        <p:spPr>
          <a:xfrm>
            <a:off x="4663441" y="4082994"/>
            <a:ext cx="460778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Jamie Holladey, Magnetocaloric Liquefaction, Pacific Northwest National Lab June 2016, project ID PD 131</a:t>
            </a:r>
          </a:p>
        </p:txBody>
      </p:sp>
    </p:spTree>
    <p:extLst>
      <p:ext uri="{BB962C8B-B14F-4D97-AF65-F5344CB8AC3E}">
        <p14:creationId xmlns:p14="http://schemas.microsoft.com/office/powerpoint/2010/main" val="1770484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  <p:bldP spid="17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852331-5F92-015C-0374-8FDC2A2CEB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5A216-F826-D21D-0B44-104EE11B9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49" y="302645"/>
            <a:ext cx="3494568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LH2 Transportation [1/2]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D5C54CA6-E593-2278-5649-2B35B5CB7BD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FA75EA-0EE7-BD7E-009B-04BDE20176E3}"/>
              </a:ext>
            </a:extLst>
          </p:cNvPr>
          <p:cNvSpPr txBox="1">
            <a:spLocks/>
          </p:cNvSpPr>
          <p:nvPr/>
        </p:nvSpPr>
        <p:spPr>
          <a:xfrm>
            <a:off x="0" y="755294"/>
            <a:ext cx="8133805" cy="39244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15-25 % of hydrogen is lost during truck or ship transportation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 LH2 tanks experience evaporative losses with:</a:t>
            </a:r>
            <a:endParaRPr lang="en-GB" sz="1800" dirty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800" dirty="0"/>
              <a:t>1 % loss daily-due to normal evaporation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800" dirty="0"/>
              <a:t> 13 % loss during off-loading from truck to tank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1800" dirty="0"/>
              <a:t> 3 % loss during dispensing from cavitation in the liquid pump/day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Superior cargo transportable trailers are used to transport LH2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800" dirty="0"/>
              <a:t> For intercontinental transport, LH2 is carried using dedicated ships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082C40-C377-DCEA-483B-811902045F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3486" y="951384"/>
            <a:ext cx="2428365" cy="1903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D4E32F6-36E7-248E-B3E6-15B415242D7C}"/>
              </a:ext>
            </a:extLst>
          </p:cNvPr>
          <p:cNvSpPr txBox="1"/>
          <p:nvPr/>
        </p:nvSpPr>
        <p:spPr>
          <a:xfrm>
            <a:off x="3434316" y="4679714"/>
            <a:ext cx="56175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u="sng" dirty="0">
                <a:solidFill>
                  <a:srgbClr val="0070C0"/>
                </a:solidFill>
              </a:rPr>
              <a:t>https://genh2hydrogen.com/news/genh2s-cryo-solution-to-manage-the-molecule-for-zero-loss-hydrogen-transfer/</a:t>
            </a:r>
          </a:p>
        </p:txBody>
      </p:sp>
    </p:spTree>
    <p:extLst>
      <p:ext uri="{BB962C8B-B14F-4D97-AF65-F5344CB8AC3E}">
        <p14:creationId xmlns:p14="http://schemas.microsoft.com/office/powerpoint/2010/main" val="1324406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5A2311-28B8-79E7-3315-D7AF8902E3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63815-7D3F-1B2C-2D35-22C96E3FA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49" y="302645"/>
            <a:ext cx="3494568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LH2 Transportation [2/2]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8129A1F5-E4CB-5B07-9C19-41DC68156F5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2E3825-68F0-DE6F-6FA4-B8C68F389E10}"/>
              </a:ext>
            </a:extLst>
          </p:cNvPr>
          <p:cNvSpPr txBox="1">
            <a:spLocks/>
          </p:cNvSpPr>
          <p:nvPr/>
        </p:nvSpPr>
        <p:spPr>
          <a:xfrm>
            <a:off x="100100" y="682770"/>
            <a:ext cx="8876922" cy="3777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/>
              <a:t> </a:t>
            </a:r>
            <a:r>
              <a:rPr lang="en-GB" sz="2000" dirty="0"/>
              <a:t>Liquid tankers are stable &amp; used for high demand location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kern="100" dirty="0">
                <a:effectLst/>
                <a:ea typeface="Aptos" panose="020B0004020202020204" pitchFamily="34" charset="0"/>
              </a:rPr>
              <a:t> Liquid tanks on board marine vessels are also being explored for international shipping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kern="100" dirty="0">
                <a:ea typeface="Aptos" panose="020B0004020202020204" pitchFamily="34" charset="0"/>
              </a:rPr>
              <a:t> Zero-Boil off tank(ZBOT) is a good option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kern="100" dirty="0">
                <a:ea typeface="Aptos" panose="020B0004020202020204" pitchFamily="34" charset="0"/>
              </a:rPr>
              <a:t> NASA develop the MLI using heat flux sensors on the SHIIVER tank with both hydrogen and nitrogen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A7C48E-5ECD-89B7-FCBC-8DF57BC8A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715" y="3625796"/>
            <a:ext cx="2907187" cy="181190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9A5AB57-42CC-9DEE-17B9-01431763934A}"/>
              </a:ext>
            </a:extLst>
          </p:cNvPr>
          <p:cNvSpPr txBox="1"/>
          <p:nvPr/>
        </p:nvSpPr>
        <p:spPr>
          <a:xfrm>
            <a:off x="92149" y="3952899"/>
            <a:ext cx="563956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Johnson, W.L., Balasubramaniam, R. and Hibbs, R., 2022, May. Results of use of heat flux sensors on liquid hydrogen tanks. In IOP Conference Series: Materials Science and Engineering (Vol. 1240, No. 1, p. 012005). IOP Publishing.</a:t>
            </a:r>
          </a:p>
        </p:txBody>
      </p:sp>
    </p:spTree>
    <p:extLst>
      <p:ext uri="{BB962C8B-B14F-4D97-AF65-F5344CB8AC3E}">
        <p14:creationId xmlns:p14="http://schemas.microsoft.com/office/powerpoint/2010/main" val="253923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682ECC-1C33-9F97-4795-C7970E518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A155B-E097-8DEE-ADD3-33F29631E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427" y="297909"/>
            <a:ext cx="4039263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Zero Boil-Off Management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A001D059-C5B9-DB5E-1EEA-77CC3E2049D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5948D0-5252-31F6-3CEF-C6AB59B481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469" y="763043"/>
            <a:ext cx="5096785" cy="32330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87AE31-6E22-AFAC-C4D9-4817BD133852}"/>
              </a:ext>
            </a:extLst>
          </p:cNvPr>
          <p:cNvSpPr txBox="1"/>
          <p:nvPr/>
        </p:nvSpPr>
        <p:spPr>
          <a:xfrm>
            <a:off x="132427" y="3901831"/>
            <a:ext cx="82713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</a:t>
            </a:r>
            <a:r>
              <a:rPr lang="en-GB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ondensing-type hydrogen </a:t>
            </a:r>
            <a:r>
              <a:rPr lang="en-GB" sz="14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reliquefaction</a:t>
            </a:r>
            <a:r>
              <a:rPr lang="en-GB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system with two cryocoolers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F57902-ECBF-A8D8-8510-F166373AC2D4}"/>
              </a:ext>
            </a:extLst>
          </p:cNvPr>
          <p:cNvSpPr txBox="1"/>
          <p:nvPr/>
        </p:nvSpPr>
        <p:spPr>
          <a:xfrm>
            <a:off x="268358" y="4276238"/>
            <a:ext cx="8271343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Ha, D.W., Noh, H.W., Koo, T.H., Ko, R.K. and Seo, Y.M., 2024. Experimental study on the liquid hydrogen zero boil-off in a liquefaction system with an automatic control technology. International Journal of Hydrogen Energy, 83, pp.933-945.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BDAEE8-9513-15D4-2844-07A4F26DD93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947" r="9181" b="6276"/>
          <a:stretch/>
        </p:blipFill>
        <p:spPr>
          <a:xfrm>
            <a:off x="5585601" y="867262"/>
            <a:ext cx="3053301" cy="3273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775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FD0268-4318-8175-EA16-D1F398246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4484F-A98F-7CB7-5BC2-C273DC52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1" y="314020"/>
            <a:ext cx="5759203" cy="452649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</a:rPr>
              <a:t>Zero Boil-Off tank (ZBOT) for  LH2 [1/2]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1EF6F63D-64CF-640F-D2F8-B7BE3C02BA9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ACBEA8-39C4-1C61-7369-5F7A8968D3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47" y="1967077"/>
            <a:ext cx="2705239" cy="1771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D61868-6F6B-0566-638C-C11C4F1FE45A}"/>
              </a:ext>
            </a:extLst>
          </p:cNvPr>
          <p:cNvSpPr txBox="1"/>
          <p:nvPr/>
        </p:nvSpPr>
        <p:spPr>
          <a:xfrm>
            <a:off x="94098" y="3738818"/>
            <a:ext cx="270523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Toyota ZBOT for GR Corolla H2 car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05E8180-ED87-985A-EB49-91F8A33034AE}"/>
              </a:ext>
            </a:extLst>
          </p:cNvPr>
          <p:cNvSpPr txBox="1"/>
          <p:nvPr/>
        </p:nvSpPr>
        <p:spPr>
          <a:xfrm>
            <a:off x="61152" y="766748"/>
            <a:ext cx="569313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200" dirty="0"/>
              <a:t>Boil-off pressure is vented into “a self-pressuriser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/>
              <a:t>This increases pressure between 2- 4 times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/>
              <a:t>Pressurised gas is directed into the engine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/>
              <a:t>Surplus boil-off gas is fed into fuel-cell stack to generate electricity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200" dirty="0"/>
              <a:t>Power the LH2 pump for the motor and increase the car efficiency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6303BB-AEEC-95C0-E390-D60CFB7A7392}"/>
              </a:ext>
            </a:extLst>
          </p:cNvPr>
          <p:cNvSpPr txBox="1"/>
          <p:nvPr/>
        </p:nvSpPr>
        <p:spPr>
          <a:xfrm>
            <a:off x="24077" y="4042807"/>
            <a:ext cx="31591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https://www.cryogenicsociety.org/index.php?option=com_dailyplanetblog&amp;view=entry&amp;category=industry-news&amp;id=396:toyota-says-it-has-solved-the-boiloff-problem</a:t>
            </a:r>
            <a:endParaRPr lang="en-GB" sz="1000" dirty="0">
              <a:solidFill>
                <a:srgbClr val="0070C0"/>
              </a:solidFill>
            </a:endParaRPr>
          </a:p>
          <a:p>
            <a:endParaRPr lang="en-GB" sz="1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898620B-CDCF-5AA1-3D21-0D0143997B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3203" y="1773141"/>
            <a:ext cx="2777593" cy="1965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62DFC6B-E2C2-09BA-90D0-C38A4D23914B}"/>
              </a:ext>
            </a:extLst>
          </p:cNvPr>
          <p:cNvSpPr txBox="1"/>
          <p:nvPr/>
        </p:nvSpPr>
        <p:spPr>
          <a:xfrm>
            <a:off x="3264056" y="3659981"/>
            <a:ext cx="27775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World’s first ZBOT H2 carrier completes round trip (Australia-Japan)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B4F96D4-1590-A3C7-0E8D-7B3DF510CF21}"/>
              </a:ext>
            </a:extLst>
          </p:cNvPr>
          <p:cNvSpPr txBox="1"/>
          <p:nvPr/>
        </p:nvSpPr>
        <p:spPr>
          <a:xfrm>
            <a:off x="3359873" y="4073584"/>
            <a:ext cx="239428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https://www.en-former.com/en/worlds-first-liquid-hydrogen-carrier-completes-round-trip/</a:t>
            </a:r>
            <a:endParaRPr lang="en-GB" sz="1000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6A1E97-E162-B831-26F3-EE06BFEA45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4478" y="965136"/>
            <a:ext cx="2836375" cy="20245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B127FFC7-6064-E047-BEB2-CD66B9328D23}"/>
              </a:ext>
            </a:extLst>
          </p:cNvPr>
          <p:cNvSpPr txBox="1"/>
          <p:nvPr/>
        </p:nvSpPr>
        <p:spPr>
          <a:xfrm>
            <a:off x="6197975" y="2989690"/>
            <a:ext cx="27775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NASA ZBOT installation @ space station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745E0E-4761-A11B-A7AC-CEA46EF13103}"/>
              </a:ext>
            </a:extLst>
          </p:cNvPr>
          <p:cNvSpPr txBox="1"/>
          <p:nvPr/>
        </p:nvSpPr>
        <p:spPr>
          <a:xfrm>
            <a:off x="6090698" y="3334921"/>
            <a:ext cx="299214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0070C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https://science.nasa.gov/science-research/science-enabling-technology/zero-boil-off-tank-experiments-to-enable-long-duration-space-exploration/</a:t>
            </a:r>
            <a:endParaRPr lang="en-GB" sz="1000" dirty="0">
              <a:solidFill>
                <a:srgbClr val="0070C0"/>
              </a:solidFill>
            </a:endParaRPr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20003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6" grpId="0"/>
      <p:bldP spid="18" grpId="0"/>
      <p:bldP spid="21" grpId="0"/>
      <p:bldP spid="23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866A2-9162-31C6-52F4-8DE2834C31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87244D-FB70-7B97-D36D-39B8BF774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50" y="302645"/>
            <a:ext cx="4557342" cy="452649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>
                <a:solidFill>
                  <a:srgbClr val="002060"/>
                </a:solidFill>
              </a:rPr>
              <a:t>Zero Boil-Off tanks for  LH2 [2/2]</a:t>
            </a:r>
            <a:endParaRPr lang="en-US" sz="2400" b="1" dirty="0">
              <a:solidFill>
                <a:srgbClr val="002060"/>
              </a:solidFill>
            </a:endParaRP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A0648161-33B1-F851-8C79-E845A5595EA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18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C6757F2-462B-C324-18CE-2CE032C7C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502" y="893006"/>
            <a:ext cx="2284007" cy="290781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EAE175-00D7-36BE-0C01-CF49B6931013}"/>
              </a:ext>
            </a:extLst>
          </p:cNvPr>
          <p:cNvSpPr txBox="1">
            <a:spLocks/>
          </p:cNvSpPr>
          <p:nvPr/>
        </p:nvSpPr>
        <p:spPr>
          <a:xfrm>
            <a:off x="3588022" y="722107"/>
            <a:ext cx="5555978" cy="92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600" dirty="0"/>
              <a:t>A vacuum tank concept for large-scale (up to 100,000 cubic meters) of LH2 storage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258B6C-FFF3-898C-7701-BC24F2D3DED0}"/>
              </a:ext>
            </a:extLst>
          </p:cNvPr>
          <p:cNvSpPr txBox="1"/>
          <p:nvPr/>
        </p:nvSpPr>
        <p:spPr>
          <a:xfrm>
            <a:off x="3284510" y="4691029"/>
            <a:ext cx="555597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https://genh2hydrogen.com/press-release/liquid-hydrogen-storage-tank-first-commercial-scale-design-demonstrated-by-cbi-and-shell/</a:t>
            </a:r>
            <a:endParaRPr lang="en-GB" sz="1050" dirty="0">
              <a:solidFill>
                <a:srgbClr val="0070C0"/>
              </a:solidFill>
            </a:endParaRPr>
          </a:p>
          <a:p>
            <a:endParaRPr lang="en-GB" sz="105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1B6FB6D-8107-B68A-108F-5D68E47846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150" y="2431086"/>
            <a:ext cx="604840" cy="6087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CE5A086-8A2E-A32B-1A3F-5AB29F292A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5492" y="3767998"/>
            <a:ext cx="1208599" cy="6758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2B1ABBB-4222-9454-7488-7358827609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5632" y="3810128"/>
            <a:ext cx="938877" cy="67586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E6C5E26-EEAE-FA1D-7841-8B12C63923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138" y="3447553"/>
            <a:ext cx="718884" cy="8066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01C627-2332-E2E5-E85B-9DD2E3B4325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2149" y="1011298"/>
            <a:ext cx="718883" cy="1012136"/>
          </a:xfrm>
          <a:prstGeom prst="rect">
            <a:avLst/>
          </a:prstGeom>
        </p:spPr>
      </p:pic>
      <p:sp>
        <p:nvSpPr>
          <p:cNvPr id="8" name="Lightning Bolt 7">
            <a:extLst>
              <a:ext uri="{FF2B5EF4-FFF2-40B4-BE49-F238E27FC236}">
                <a16:creationId xmlns:a16="http://schemas.microsoft.com/office/drawing/2014/main" id="{3D367EF0-2278-B55F-0571-1AE212110849}"/>
              </a:ext>
            </a:extLst>
          </p:cNvPr>
          <p:cNvSpPr/>
          <p:nvPr/>
        </p:nvSpPr>
        <p:spPr>
          <a:xfrm rot="16614971">
            <a:off x="2867065" y="1053616"/>
            <a:ext cx="834887" cy="577081"/>
          </a:xfrm>
          <a:prstGeom prst="lightningBol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C1CBC78-599C-9089-0191-03B1EAA626FF}"/>
              </a:ext>
            </a:extLst>
          </p:cNvPr>
          <p:cNvSpPr txBox="1">
            <a:spLocks/>
          </p:cNvSpPr>
          <p:nvPr/>
        </p:nvSpPr>
        <p:spPr>
          <a:xfrm>
            <a:off x="3588022" y="1772757"/>
            <a:ext cx="5555978" cy="25342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600" dirty="0"/>
              <a:t>NASA used-Integrated refrigeration and storage (IRAS) technology to remove energy from a liquid hydrogen (LH2) tank and control the state of the propellant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600" dirty="0"/>
              <a:t>Re-liquefaction systems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600" dirty="0"/>
              <a:t>Integrated hybrid systems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1600" dirty="0"/>
              <a:t>Active cooling loop</a:t>
            </a:r>
          </a:p>
        </p:txBody>
      </p:sp>
    </p:spTree>
    <p:extLst>
      <p:ext uri="{BB962C8B-B14F-4D97-AF65-F5344CB8AC3E}">
        <p14:creationId xmlns:p14="http://schemas.microsoft.com/office/powerpoint/2010/main" val="3752216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14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C02F9-C3AD-B64F-B61C-06A5229906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5A2D8-C11F-4003-C653-86DF2EC4B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149" y="302645"/>
            <a:ext cx="1747284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Conclusion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6535D592-87FB-89D4-4985-88227A8B27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19</a:t>
            </a:fld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451494E-491B-77ED-B8D8-83216C7B205C}"/>
              </a:ext>
            </a:extLst>
          </p:cNvPr>
          <p:cNvSpPr txBox="1">
            <a:spLocks/>
          </p:cNvSpPr>
          <p:nvPr/>
        </p:nvSpPr>
        <p:spPr>
          <a:xfrm>
            <a:off x="154142" y="983645"/>
            <a:ext cx="8090957" cy="3445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LH2 has high energy density (by mass)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When used in fuel cells, hydrogen produces water vapor as a by-product with no CO₂ emissions making it an environmentally friendly fuel option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LH2 is versatile - can be used in a variety of applications: fuel cells, internal combustion engines, industrial processes</a:t>
            </a:r>
          </a:p>
        </p:txBody>
      </p:sp>
    </p:spTree>
    <p:extLst>
      <p:ext uri="{BB962C8B-B14F-4D97-AF65-F5344CB8AC3E}">
        <p14:creationId xmlns:p14="http://schemas.microsoft.com/office/powerpoint/2010/main" val="107613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49477" y="242840"/>
            <a:ext cx="4757943" cy="562603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002060"/>
                </a:solidFill>
              </a:rPr>
              <a:t>Outline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915400" y="4800600"/>
            <a:ext cx="226314" cy="342900"/>
          </a:xfrm>
        </p:spPr>
        <p:txBody>
          <a:bodyPr anchor="b" anchorCtr="0"/>
          <a:lstStyle/>
          <a:p>
            <a:pPr algn="l" defTabSz="342900">
              <a:defRPr/>
            </a:pPr>
            <a:fld id="{C29D75AD-6E13-42C6-855B-B7709D3FA4F9}" type="slidenum">
              <a:rPr lang="en-US" sz="1350">
                <a:solidFill>
                  <a:prstClr val="black"/>
                </a:solidFill>
                <a:latin typeface="Calibri" panose="020F0502020204030204"/>
              </a:rPr>
              <a:pPr algn="l" defTabSz="342900">
                <a:defRPr/>
              </a:pPr>
              <a:t>2</a:t>
            </a:fld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9324B6F4-F3DC-2FBB-BD96-BF29941D11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883" y="2257008"/>
            <a:ext cx="2692625" cy="20942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FECB8A5D-F898-9732-2EF6-06EDD4C55F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047" y="877738"/>
            <a:ext cx="3196353" cy="21747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E7E5BA7-6DD0-BCF7-3895-6A98AA1D2B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775" y="2791752"/>
            <a:ext cx="3029441" cy="20088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" name="Content Placeholder 19">
            <a:extLst>
              <a:ext uri="{FF2B5EF4-FFF2-40B4-BE49-F238E27FC236}">
                <a16:creationId xmlns:a16="http://schemas.microsoft.com/office/drawing/2014/main" id="{6A7BEE82-2E7A-4EB8-76AE-8CE8F1701B8C}"/>
              </a:ext>
            </a:extLst>
          </p:cNvPr>
          <p:cNvSpPr>
            <a:spLocks noGrp="1"/>
          </p:cNvSpPr>
          <p:nvPr/>
        </p:nvSpPr>
        <p:spPr>
          <a:xfrm>
            <a:off x="0" y="766870"/>
            <a:ext cx="6251153" cy="35844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Why hydrogen &amp; the SDGs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Hydrogen as an energy vector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Thermodynamic properties of H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2400" dirty="0">
                <a:solidFill>
                  <a:prstClr val="black"/>
                </a:solidFill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Round trip efficiency of H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Liquefaction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lang="en-US" sz="1400" dirty="0">
                <a:solidFill>
                  <a:prstClr val="black"/>
                </a:solidFill>
              </a:rPr>
              <a:t>Liquefaction methods &amp; cooling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2400" dirty="0">
                <a:solidFill>
                  <a:prstClr val="black"/>
                </a:solidFill>
              </a:rPr>
              <a:t> LH  storage and transportation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ü"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Zero boil</a:t>
            </a:r>
            <a:r>
              <a:rPr lang="en-US" sz="1400" dirty="0">
                <a:solidFill>
                  <a:prstClr val="black"/>
                </a:solidFill>
              </a:rPr>
              <a:t>-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off tanks (ZBOT)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92645D-58FD-584F-AB4F-2990DFFCCF10}"/>
              </a:ext>
            </a:extLst>
          </p:cNvPr>
          <p:cNvSpPr txBox="1"/>
          <p:nvPr/>
        </p:nvSpPr>
        <p:spPr>
          <a:xfrm>
            <a:off x="4588102" y="188767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347799-CE00-3385-48A1-19E4EFB67446}"/>
              </a:ext>
            </a:extLst>
          </p:cNvPr>
          <p:cNvSpPr txBox="1"/>
          <p:nvPr/>
        </p:nvSpPr>
        <p:spPr>
          <a:xfrm>
            <a:off x="3741565" y="238708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1D824B3-5560-D8D2-5472-F94AEF6C63DF}"/>
              </a:ext>
            </a:extLst>
          </p:cNvPr>
          <p:cNvSpPr txBox="1"/>
          <p:nvPr/>
        </p:nvSpPr>
        <p:spPr>
          <a:xfrm>
            <a:off x="731046" y="3757320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91951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95C2A-27B2-C34C-1B31-92913B3ED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218" y="1590580"/>
            <a:ext cx="3369564" cy="1330928"/>
          </a:xfrm>
        </p:spPr>
        <p:txBody>
          <a:bodyPr>
            <a:noAutofit/>
          </a:bodyPr>
          <a:lstStyle/>
          <a:p>
            <a:r>
              <a:rPr lang="en-US" sz="4500" i="1"/>
              <a:t>Thank You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5455CB-3A09-D75D-8F0D-75F262BB9A75}"/>
              </a:ext>
            </a:extLst>
          </p:cNvPr>
          <p:cNvSpPr txBox="1"/>
          <p:nvPr/>
        </p:nvSpPr>
        <p:spPr>
          <a:xfrm>
            <a:off x="8578462" y="4668063"/>
            <a:ext cx="565538" cy="276999"/>
          </a:xfrm>
          <a:prstGeom prst="rect">
            <a:avLst/>
          </a:prstGeom>
          <a:noFill/>
        </p:spPr>
        <p:txBody>
          <a:bodyPr wrap="square" lIns="68580" tIns="34290" rIns="68580" bIns="34290" anchor="t">
            <a:spAutoFit/>
          </a:bodyPr>
          <a:lstStyle/>
          <a:p>
            <a:r>
              <a:rPr lang="en-US" sz="1350" dirty="0"/>
              <a:t>  21</a:t>
            </a:r>
          </a:p>
        </p:txBody>
      </p:sp>
    </p:spTree>
    <p:extLst>
      <p:ext uri="{BB962C8B-B14F-4D97-AF65-F5344CB8AC3E}">
        <p14:creationId xmlns:p14="http://schemas.microsoft.com/office/powerpoint/2010/main" val="104081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97447" y="275986"/>
            <a:ext cx="4482885" cy="45264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Environmental Reports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818E2A10-E207-476D-9750-0E65B220091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3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5002C5-888E-3AF7-C916-CB73B6A7427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880765" y="1286210"/>
            <a:ext cx="3731313" cy="21125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12C53C-14B6-FDAB-BB65-4FB8E6C0CC8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91391" y="2924524"/>
            <a:ext cx="2748724" cy="14832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222E5D-EF28-F29E-B1E3-C8979714E15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901080" y="2342469"/>
            <a:ext cx="3242920" cy="21125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4B2C8F3-09AB-84E8-0F0A-50C00A50C1B3}"/>
              </a:ext>
            </a:extLst>
          </p:cNvPr>
          <p:cNvSpPr/>
          <p:nvPr/>
        </p:nvSpPr>
        <p:spPr>
          <a:xfrm>
            <a:off x="6732740" y="4237368"/>
            <a:ext cx="1579600" cy="3737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spc="30" dirty="0">
                <a:solidFill>
                  <a:schemeClr val="accent1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CNN.com/wildfires</a:t>
            </a:r>
            <a:r>
              <a:rPr lang="en-US" spc="30" dirty="0">
                <a:solidFill>
                  <a:srgbClr val="00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20F4377-CF71-05D1-DC3D-EC837716AE1C}"/>
              </a:ext>
            </a:extLst>
          </p:cNvPr>
          <p:cNvSpPr/>
          <p:nvPr/>
        </p:nvSpPr>
        <p:spPr>
          <a:xfrm>
            <a:off x="3020724" y="3292582"/>
            <a:ext cx="3417237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u="sng" dirty="0">
                <a:solidFill>
                  <a:schemeClr val="accent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https://abcnews.go.com/US/new-york-city-braces-major-flooding-heavy-rain/story?id=103593175</a:t>
            </a:r>
            <a:endParaRPr lang="en-US" sz="1200" dirty="0">
              <a:solidFill>
                <a:schemeClr val="accent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F91261-1BBA-BB46-63D3-CFF94DE67E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-97856" y="664953"/>
            <a:ext cx="3417237" cy="19449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AD62F77-795B-1658-6482-D70E4D960FD4}"/>
              </a:ext>
            </a:extLst>
          </p:cNvPr>
          <p:cNvSpPr txBox="1"/>
          <p:nvPr/>
        </p:nvSpPr>
        <p:spPr>
          <a:xfrm>
            <a:off x="76459" y="2510463"/>
            <a:ext cx="359135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chemeClr val="accent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https://summitvoice.wordpress.com</a:t>
            </a:r>
            <a:endParaRPr lang="en-GB" sz="1200" dirty="0">
              <a:solidFill>
                <a:schemeClr val="accent1"/>
              </a:solidFill>
            </a:endParaRPr>
          </a:p>
          <a:p>
            <a:endParaRPr lang="en-GB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57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F71B0E-3C71-8822-F95C-80BFF61DB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85F2E-28D4-61DC-4836-2FDC7080C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2806" y="266617"/>
            <a:ext cx="5629759" cy="45264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Hydrogen as an Energy Vector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68812C5E-9257-65B8-CA63-FB351EAE60B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610AB7-90A4-886A-0529-BDD2CD667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7241" y="2821775"/>
            <a:ext cx="2369315" cy="1796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420719-82A4-0B1D-9B10-B3BF0D9648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0507" y="2349739"/>
            <a:ext cx="2577303" cy="154613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74263E7-FCC7-4D11-BCEF-370C0C3741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502" y="981329"/>
            <a:ext cx="1803708" cy="13702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AB785ED-AE29-4409-1131-DC496E8831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5678" y="3028669"/>
            <a:ext cx="2463339" cy="1546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32A2E72-8F62-29EF-4C8F-F258AB592B6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510" y="1060525"/>
            <a:ext cx="2179267" cy="1370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F42255-E6C1-884C-7BBC-904F693FBFC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98080" y="1495400"/>
            <a:ext cx="2577303" cy="18979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47F0D8E-185D-9FBA-4244-CC58D5F2DA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95349" y="3022478"/>
            <a:ext cx="1860477" cy="1558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C3C5A59-CA89-0FFE-ED86-CA3D4715462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3889" y="686624"/>
            <a:ext cx="2274214" cy="1370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F3308A5-9921-D35C-F43E-23E78B555DFE}"/>
              </a:ext>
            </a:extLst>
          </p:cNvPr>
          <p:cNvSpPr txBox="1"/>
          <p:nvPr/>
        </p:nvSpPr>
        <p:spPr>
          <a:xfrm>
            <a:off x="2885331" y="1937454"/>
            <a:ext cx="1887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Steel &amp; Cement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93992F-0AB5-5272-3808-1DE6C9E23DED}"/>
              </a:ext>
            </a:extLst>
          </p:cNvPr>
          <p:cNvSpPr txBox="1"/>
          <p:nvPr/>
        </p:nvSpPr>
        <p:spPr>
          <a:xfrm>
            <a:off x="2172206" y="3630012"/>
            <a:ext cx="1944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/>
              <a:t>Food processing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8D76AE-4166-B9F4-A725-396B3588B905}"/>
              </a:ext>
            </a:extLst>
          </p:cNvPr>
          <p:cNvSpPr txBox="1"/>
          <p:nvPr/>
        </p:nvSpPr>
        <p:spPr>
          <a:xfrm>
            <a:off x="187940" y="2244334"/>
            <a:ext cx="1887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  <a:ea typeface="ADLaM Display" panose="020F0502020204030204" pitchFamily="2" charset="0"/>
                <a:cs typeface="ADLaM Display" panose="020F0502020204030204" pitchFamily="2" charset="0"/>
              </a:rPr>
              <a:t>Fuel cell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B46DF0-0F70-B85A-F35A-75823AFC69A7}"/>
              </a:ext>
            </a:extLst>
          </p:cNvPr>
          <p:cNvSpPr txBox="1"/>
          <p:nvPr/>
        </p:nvSpPr>
        <p:spPr>
          <a:xfrm>
            <a:off x="5078297" y="3122808"/>
            <a:ext cx="1981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Semiconductors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C23F4FE-C761-89AE-D10C-7D5021EA0B88}"/>
              </a:ext>
            </a:extLst>
          </p:cNvPr>
          <p:cNvSpPr txBox="1"/>
          <p:nvPr/>
        </p:nvSpPr>
        <p:spPr>
          <a:xfrm>
            <a:off x="7275383" y="4349078"/>
            <a:ext cx="21784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Cooling &amp; Heating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93DB22-7AD8-9CD8-92A7-5B5A84A67B9D}"/>
              </a:ext>
            </a:extLst>
          </p:cNvPr>
          <p:cNvSpPr txBox="1"/>
          <p:nvPr/>
        </p:nvSpPr>
        <p:spPr>
          <a:xfrm>
            <a:off x="7472141" y="2277136"/>
            <a:ext cx="1981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Buck-up power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B0BE6E-5403-5185-067B-AA6E47EB9356}"/>
              </a:ext>
            </a:extLst>
          </p:cNvPr>
          <p:cNvSpPr txBox="1"/>
          <p:nvPr/>
        </p:nvSpPr>
        <p:spPr>
          <a:xfrm>
            <a:off x="24614" y="4286271"/>
            <a:ext cx="19817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Manufacturing</a:t>
            </a:r>
            <a:r>
              <a:rPr lang="en-GB" b="1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02C060-2A8A-223D-6108-267EB7EAFAB1}"/>
              </a:ext>
            </a:extLst>
          </p:cNvPr>
          <p:cNvSpPr txBox="1"/>
          <p:nvPr/>
        </p:nvSpPr>
        <p:spPr>
          <a:xfrm>
            <a:off x="3816434" y="4349078"/>
            <a:ext cx="24633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b="1" dirty="0">
                <a:latin typeface="Aptos SemiBold" panose="020B0004020202020204" pitchFamily="34" charset="0"/>
              </a:rPr>
              <a:t>Chemicals processing</a:t>
            </a:r>
          </a:p>
        </p:txBody>
      </p:sp>
    </p:spTree>
    <p:extLst>
      <p:ext uri="{BB962C8B-B14F-4D97-AF65-F5344CB8AC3E}">
        <p14:creationId xmlns:p14="http://schemas.microsoft.com/office/powerpoint/2010/main" val="77250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BBEC6D-E2E4-B96C-E12F-4ABF7339E3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FA1B4-8862-33AF-7EFD-84200D303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15296" y="437283"/>
            <a:ext cx="6492420" cy="45264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Hydrogen in the Hard-to-abate Sectors</a:t>
            </a:r>
            <a:br>
              <a:rPr lang="en-US" b="1" dirty="0">
                <a:solidFill>
                  <a:srgbClr val="002060"/>
                </a:solidFill>
              </a:rPr>
            </a:b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FF47A805-6B24-7C3B-A2E3-12DE622AB65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5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874E19A-A0FD-A939-C688-56F23AE502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2" y="1661317"/>
            <a:ext cx="1744043" cy="134027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137F880-8E8A-CF3F-A856-518AB26BD9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792" y="1661316"/>
            <a:ext cx="1748717" cy="14773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085F28F-E51F-7F5C-7DF8-251C99DAEE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0238" y="1600074"/>
            <a:ext cx="1741074" cy="153857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ACF5A3F-8A3F-38AB-B035-E7261C081A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4496" y="1661316"/>
            <a:ext cx="1917113" cy="1543977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AD139BE-9D90-1464-BB61-7299E2F52483}"/>
              </a:ext>
            </a:extLst>
          </p:cNvPr>
          <p:cNvCxnSpPr>
            <a:cxnSpLocks/>
          </p:cNvCxnSpPr>
          <p:nvPr/>
        </p:nvCxnSpPr>
        <p:spPr>
          <a:xfrm>
            <a:off x="2063193" y="1496872"/>
            <a:ext cx="0" cy="300691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07DFC45-8144-2D73-CE21-19B1D78CF352}"/>
              </a:ext>
            </a:extLst>
          </p:cNvPr>
          <p:cNvCxnSpPr>
            <a:cxnSpLocks/>
          </p:cNvCxnSpPr>
          <p:nvPr/>
        </p:nvCxnSpPr>
        <p:spPr>
          <a:xfrm>
            <a:off x="4188465" y="1556188"/>
            <a:ext cx="6155" cy="304576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E1DF51C-E3D5-6E71-27C4-B446007C296D}"/>
              </a:ext>
            </a:extLst>
          </p:cNvPr>
          <p:cNvCxnSpPr>
            <a:cxnSpLocks/>
          </p:cNvCxnSpPr>
          <p:nvPr/>
        </p:nvCxnSpPr>
        <p:spPr>
          <a:xfrm>
            <a:off x="6422402" y="1496872"/>
            <a:ext cx="0" cy="310507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8CEC818-125C-9537-2A6D-1DA1947FF933}"/>
              </a:ext>
            </a:extLst>
          </p:cNvPr>
          <p:cNvSpPr txBox="1"/>
          <p:nvPr/>
        </p:nvSpPr>
        <p:spPr>
          <a:xfrm>
            <a:off x="83532" y="3205293"/>
            <a:ext cx="179628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Methanol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Ammonia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HCL</a:t>
            </a:r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BEAF10-15E3-A4A2-0B72-3BF880733FD8}"/>
              </a:ext>
            </a:extLst>
          </p:cNvPr>
          <p:cNvSpPr txBox="1"/>
          <p:nvPr/>
        </p:nvSpPr>
        <p:spPr>
          <a:xfrm>
            <a:off x="2269792" y="3321012"/>
            <a:ext cx="244241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Refinery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Steel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Cement</a:t>
            </a:r>
          </a:p>
          <a:p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7DCAA6B-BF7A-1D89-170E-96B6A1EA7FA7}"/>
              </a:ext>
            </a:extLst>
          </p:cNvPr>
          <p:cNvSpPr txBox="1"/>
          <p:nvPr/>
        </p:nvSpPr>
        <p:spPr>
          <a:xfrm>
            <a:off x="4153409" y="3290234"/>
            <a:ext cx="2223715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Residential &amp; Commercial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Combine Heat &amp; Power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A4CB21-766D-98D2-85B7-4C8E40195A0C}"/>
              </a:ext>
            </a:extLst>
          </p:cNvPr>
          <p:cNvSpPr txBox="1"/>
          <p:nvPr/>
        </p:nvSpPr>
        <p:spPr>
          <a:xfrm>
            <a:off x="6747265" y="3395791"/>
            <a:ext cx="2223715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Automobile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Marine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Aviation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4AEA94-5193-D9A6-AFF2-6C5A3538AA8D}"/>
              </a:ext>
            </a:extLst>
          </p:cNvPr>
          <p:cNvSpPr txBox="1"/>
          <p:nvPr/>
        </p:nvSpPr>
        <p:spPr>
          <a:xfrm>
            <a:off x="-17002" y="1103371"/>
            <a:ext cx="2417657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Chemicals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B38DD8-E80C-AFA8-4A26-A5164A88FEB5}"/>
              </a:ext>
            </a:extLst>
          </p:cNvPr>
          <p:cNvSpPr txBox="1"/>
          <p:nvPr/>
        </p:nvSpPr>
        <p:spPr>
          <a:xfrm>
            <a:off x="2114042" y="1059192"/>
            <a:ext cx="2056546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Industry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034DFF2-242A-031C-9025-A727C0E2B139}"/>
              </a:ext>
            </a:extLst>
          </p:cNvPr>
          <p:cNvSpPr txBox="1"/>
          <p:nvPr/>
        </p:nvSpPr>
        <p:spPr>
          <a:xfrm>
            <a:off x="4358419" y="1072300"/>
            <a:ext cx="2056546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Building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12C89AA-D523-DC9B-F431-AF032E500D79}"/>
              </a:ext>
            </a:extLst>
          </p:cNvPr>
          <p:cNvSpPr txBox="1"/>
          <p:nvPr/>
        </p:nvSpPr>
        <p:spPr>
          <a:xfrm>
            <a:off x="6578764" y="1059192"/>
            <a:ext cx="2855604" cy="496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Transport</a:t>
            </a:r>
          </a:p>
        </p:txBody>
      </p:sp>
    </p:spTree>
    <p:extLst>
      <p:ext uri="{BB962C8B-B14F-4D97-AF65-F5344CB8AC3E}">
        <p14:creationId xmlns:p14="http://schemas.microsoft.com/office/powerpoint/2010/main" val="3816676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3" grpId="0"/>
      <p:bldP spid="24" grpId="0"/>
      <p:bldP spid="25" grpId="0"/>
      <p:bldP spid="26" grpId="0"/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205BE8-0808-B32B-AC69-CCF73C93F9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3F94F-59B2-20B6-6F08-7207C74F00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7223" y="329161"/>
            <a:ext cx="6407800" cy="452649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</a:rPr>
              <a:t>Thermodynamic Properties of H</a:t>
            </a:r>
            <a:r>
              <a:rPr lang="en-US" sz="1600" b="1" dirty="0">
                <a:solidFill>
                  <a:srgbClr val="002060"/>
                </a:solidFill>
              </a:rPr>
              <a:t>2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sz="2600" b="1" dirty="0">
                <a:solidFill>
                  <a:srgbClr val="002060"/>
                </a:solidFill>
              </a:rPr>
              <a:t>[1/3]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86C7A959-03FA-064A-E2B2-DBBD5FB082D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6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8B9772-08C6-6F98-1A10-BEFCCF7D5FB4}"/>
              </a:ext>
            </a:extLst>
          </p:cNvPr>
          <p:cNvSpPr txBox="1"/>
          <p:nvPr/>
        </p:nvSpPr>
        <p:spPr>
          <a:xfrm>
            <a:off x="21700" y="827982"/>
            <a:ext cx="56277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600" dirty="0"/>
              <a:t>H2 isomers spin orientation of their nuclei, with differences properties (ortho &amp; para) nuclei spin in opposite direction</a:t>
            </a:r>
          </a:p>
        </p:txBody>
      </p:sp>
      <p:sp>
        <p:nvSpPr>
          <p:cNvPr id="14" name="Content Placeholder 19">
            <a:extLst>
              <a:ext uri="{FF2B5EF4-FFF2-40B4-BE49-F238E27FC236}">
                <a16:creationId xmlns:a16="http://schemas.microsoft.com/office/drawing/2014/main" id="{A02D57A3-4BA5-302D-8641-29B6F9284D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700" y="2450720"/>
            <a:ext cx="8869536" cy="190008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 Above 240 K, the mixture ratio is 75 % ortho &amp; 25 % para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 Can be use as a cryogenic liquid at 20 K of 99.5 % parahydrogen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 Has </a:t>
            </a:r>
            <a:r>
              <a:rPr lang="en-GB" sz="1600" dirty="0"/>
              <a:t>high energy per unit mass (Gravimetric Energy Density) of 120–142 MJ/kg compared to fossil fuel of 44 MJ/kg in STP of 298 K @ 1 </a:t>
            </a:r>
            <a:r>
              <a:rPr lang="en-GB" sz="1600" dirty="0" err="1"/>
              <a:t>atm</a:t>
            </a:r>
            <a:endParaRPr lang="en-GB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 Has low volumetric density of 10.79 MJ/m³ and need to be liquefied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r>
              <a:rPr lang="en-US" sz="1600" dirty="0"/>
              <a:t>After liquification at 20 K the volumetric energy density is 8502 MJ/m3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sz="1600" dirty="0"/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q"/>
            </a:pPr>
            <a:endParaRPr lang="en-US" sz="2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9DF5161-2DC8-D7F0-662B-D06CDB2131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9936" y="969134"/>
            <a:ext cx="3175590" cy="167864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A3949A1-39A5-AAAE-FC95-CEAC7D5D9EB9}"/>
              </a:ext>
            </a:extLst>
          </p:cNvPr>
          <p:cNvSpPr txBox="1"/>
          <p:nvPr/>
        </p:nvSpPr>
        <p:spPr>
          <a:xfrm>
            <a:off x="3451678" y="4767263"/>
            <a:ext cx="5493848" cy="4160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Jacobsen, R.T., Leachman, J.W., </a:t>
            </a:r>
            <a:r>
              <a:rPr lang="en-GB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Penoncello</a:t>
            </a:r>
            <a:r>
              <a:rPr lang="en-GB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S.G. and Lemmon, E.W., 2007. Current status of thermodynamic properties of hydrogen. International Journal of </a:t>
            </a:r>
            <a:r>
              <a:rPr lang="en-GB" sz="10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Thermophysics</a:t>
            </a:r>
            <a:r>
              <a:rPr lang="en-GB" sz="10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 28, pp.758-772.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349D045-6AD2-3E0A-7F3E-081C368E8A89}"/>
              </a:ext>
            </a:extLst>
          </p:cNvPr>
          <p:cNvSpPr txBox="1"/>
          <p:nvPr/>
        </p:nvSpPr>
        <p:spPr>
          <a:xfrm>
            <a:off x="21700" y="1678620"/>
            <a:ext cx="57482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1600" dirty="0"/>
              <a:t>For engineering calculation, an Equation of state (EOS) is required to analyse the ortho-para hydrogen mixtures</a:t>
            </a:r>
          </a:p>
        </p:txBody>
      </p:sp>
    </p:spTree>
    <p:extLst>
      <p:ext uri="{BB962C8B-B14F-4D97-AF65-F5344CB8AC3E}">
        <p14:creationId xmlns:p14="http://schemas.microsoft.com/office/powerpoint/2010/main" val="310594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9D39FE-30A9-9D51-CE8D-30D4F0C275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B2FE6-F93D-6E18-2146-B65EAFECF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82664" y="350800"/>
            <a:ext cx="6640935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Thermodynamic Properties of Hydrogen [2/3]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B42A019D-7902-67F0-9E5B-D87A4F26CCCD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895C34-5E4B-D31D-0902-49D010AE2A64}"/>
              </a:ext>
            </a:extLst>
          </p:cNvPr>
          <p:cNvSpPr txBox="1"/>
          <p:nvPr/>
        </p:nvSpPr>
        <p:spPr>
          <a:xfrm>
            <a:off x="267535" y="973305"/>
            <a:ext cx="8371367" cy="31136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b="1" dirty="0"/>
              <a:t>Triple Point: </a:t>
            </a:r>
            <a:r>
              <a:rPr lang="en-GB" sz="2000" dirty="0"/>
              <a:t>is the unique combination of temperature and pressure at which </a:t>
            </a:r>
            <a:r>
              <a:rPr lang="en-GB" sz="2000" b="1" dirty="0"/>
              <a:t>solid, liquid, and gas </a:t>
            </a:r>
            <a:r>
              <a:rPr lang="en-GB" sz="2000" dirty="0"/>
              <a:t>phases of hydrogen coexist in equilibrium (13.8 K, 7.04 kPa)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	Cryogenic and calibration</a:t>
            </a:r>
          </a:p>
          <a:p>
            <a:pPr algn="just"/>
            <a:endParaRPr lang="en-GB" sz="2000" dirty="0"/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en-GB" sz="2000" b="1" dirty="0"/>
              <a:t>Critical Point: </a:t>
            </a:r>
            <a:r>
              <a:rPr lang="en-GB" sz="2000" dirty="0"/>
              <a:t>point of the liquid-gas boundary, beyond which hydrogen exists as a supercritical fluid, where the distinction between liquid and gas disappears (33.2 K, 1.3 MPa)</a:t>
            </a:r>
          </a:p>
          <a:p>
            <a:pPr marL="800100" lvl="1" indent="-3429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000" dirty="0"/>
              <a:t>high-pressure hydrogen system (</a:t>
            </a:r>
            <a:r>
              <a:rPr lang="en-GB" sz="2000" i="1" dirty="0"/>
              <a:t>70 MPa </a:t>
            </a:r>
            <a:r>
              <a:rPr lang="en-GB" sz="2000" i="1" dirty="0" err="1"/>
              <a:t>eg</a:t>
            </a:r>
            <a:r>
              <a:rPr lang="en-GB" sz="2000" i="1" dirty="0"/>
              <a:t>: vehicle tanks</a:t>
            </a:r>
            <a:r>
              <a:rPr lang="en-GB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1388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FE22DB-D4F9-9619-9382-5F7BC50745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63626-385C-B42C-CBA2-A06CFB6CEF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11904" y="243536"/>
            <a:ext cx="6640935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Thermodynamic Properties of Hydrogen [3/3]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94B3C4D3-C314-0ECE-D6C9-FB441B6C93D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9330C14-FD5B-CA94-C918-F52BD83D6B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0123681"/>
                  </p:ext>
                </p:extLst>
              </p:nvPr>
            </p:nvGraphicFramePr>
            <p:xfrm>
              <a:off x="340746" y="952687"/>
              <a:ext cx="8063025" cy="3351539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476976">
                      <a:extLst>
                        <a:ext uri="{9D8B030D-6E8A-4147-A177-3AD203B41FA5}">
                          <a16:colId xmlns:a16="http://schemas.microsoft.com/office/drawing/2014/main" val="791625239"/>
                        </a:ext>
                      </a:extLst>
                    </a:gridCol>
                    <a:gridCol w="1998321">
                      <a:extLst>
                        <a:ext uri="{9D8B030D-6E8A-4147-A177-3AD203B41FA5}">
                          <a16:colId xmlns:a16="http://schemas.microsoft.com/office/drawing/2014/main" val="432898554"/>
                        </a:ext>
                      </a:extLst>
                    </a:gridCol>
                    <a:gridCol w="1972119">
                      <a:extLst>
                        <a:ext uri="{9D8B030D-6E8A-4147-A177-3AD203B41FA5}">
                          <a16:colId xmlns:a16="http://schemas.microsoft.com/office/drawing/2014/main" val="708418025"/>
                        </a:ext>
                      </a:extLst>
                    </a:gridCol>
                    <a:gridCol w="2615609">
                      <a:extLst>
                        <a:ext uri="{9D8B030D-6E8A-4147-A177-3AD203B41FA5}">
                          <a16:colId xmlns:a16="http://schemas.microsoft.com/office/drawing/2014/main" val="4171415248"/>
                        </a:ext>
                      </a:extLst>
                    </a:gridCol>
                  </a:tblGrid>
                  <a:tr h="26134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 H2 state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Temperature (K)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Pressure (MPa)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Density (</a:t>
                          </a:r>
                          <a14:m>
                            <m:oMath xmlns:m="http://schemas.openxmlformats.org/officeDocument/2006/math">
                              <m:r>
                                <a:rPr lang="en-GB" sz="2000" b="1" i="1" kern="0">
                                  <a:effectLst/>
                                  <a:latin typeface="Cambria Math" panose="02040503050406030204" pitchFamily="18" charset="0"/>
                                </a:rPr>
                                <m:t>𝒎𝒐𝒍</m:t>
                              </m:r>
                              <m:r>
                                <a:rPr lang="en-GB" sz="2000" b="1" i="1" kern="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GB" sz="2000" b="1" kern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sSup>
                                <m:sSupPr>
                                  <m:ctrlPr>
                                    <a:rPr lang="en-GB" sz="2000" b="1" i="1" ker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000" b="1" i="1" ker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</m:e>
                                <m:sup>
                                  <m:r>
                                    <a:rPr lang="en-GB" sz="2000" b="1" kern="0">
                                      <a:effectLst/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GB" sz="2000" b="1" i="1" ker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𝟑</m:t>
                                  </m:r>
                                </m:sup>
                              </m:sSup>
                              <m:r>
                                <a:rPr lang="en-GB" sz="2000" b="1" kern="0">
                                  <a:effectLst/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oMath>
                          </a14:m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63678"/>
                      </a:ext>
                    </a:extLst>
                  </a:tr>
                  <a:tr h="2570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 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Parahydrogen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 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892566527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32.938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1.2858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15.538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77482022"/>
                      </a:ext>
                    </a:extLst>
                  </a:tr>
                  <a:tr h="2570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13.8033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0.004041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38.185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337842820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Normal 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118037594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33.145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1.2964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15.508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00472137"/>
                      </a:ext>
                    </a:extLst>
                  </a:tr>
                  <a:tr h="2570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13.957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0.00736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38.2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087847504"/>
                      </a:ext>
                    </a:extLst>
                  </a:tr>
                  <a:tr h="2570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Orthohydrogen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78427876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33.22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1.31065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15.445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361066421"/>
                      </a:ext>
                    </a:extLst>
                  </a:tr>
                  <a:tr h="257010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14.008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0.007461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38.2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96575662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B9330C14-FD5B-CA94-C918-F52BD83D6BB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60123681"/>
                  </p:ext>
                </p:extLst>
              </p:nvPr>
            </p:nvGraphicFramePr>
            <p:xfrm>
              <a:off x="340746" y="952687"/>
              <a:ext cx="8063025" cy="3351539"/>
            </p:xfrm>
            <a:graphic>
              <a:graphicData uri="http://schemas.openxmlformats.org/drawingml/2006/table">
                <a:tbl>
                  <a:tblPr firstRow="1" firstCol="1" bandRow="1">
                    <a:tableStyleId>{BC89EF96-8CEA-46FF-86C4-4CE0E7609802}</a:tableStyleId>
                  </a:tblPr>
                  <a:tblGrid>
                    <a:gridCol w="1476976">
                      <a:extLst>
                        <a:ext uri="{9D8B030D-6E8A-4147-A177-3AD203B41FA5}">
                          <a16:colId xmlns:a16="http://schemas.microsoft.com/office/drawing/2014/main" val="791625239"/>
                        </a:ext>
                      </a:extLst>
                    </a:gridCol>
                    <a:gridCol w="1998321">
                      <a:extLst>
                        <a:ext uri="{9D8B030D-6E8A-4147-A177-3AD203B41FA5}">
                          <a16:colId xmlns:a16="http://schemas.microsoft.com/office/drawing/2014/main" val="432898554"/>
                        </a:ext>
                      </a:extLst>
                    </a:gridCol>
                    <a:gridCol w="1972119">
                      <a:extLst>
                        <a:ext uri="{9D8B030D-6E8A-4147-A177-3AD203B41FA5}">
                          <a16:colId xmlns:a16="http://schemas.microsoft.com/office/drawing/2014/main" val="708418025"/>
                        </a:ext>
                      </a:extLst>
                    </a:gridCol>
                    <a:gridCol w="2615609">
                      <a:extLst>
                        <a:ext uri="{9D8B030D-6E8A-4147-A177-3AD203B41FA5}">
                          <a16:colId xmlns:a16="http://schemas.microsoft.com/office/drawing/2014/main" val="4171415248"/>
                        </a:ext>
                      </a:extLst>
                    </a:gridCol>
                  </a:tblGrid>
                  <a:tr h="336233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 H2 state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Temperature (K)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2000" b="1" kern="0" dirty="0">
                              <a:effectLst/>
                            </a:rPr>
                            <a:t>Pressure (MPa)</a:t>
                          </a:r>
                          <a:endParaRPr lang="en-GB" sz="2000" b="1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>
                        <a:solidFill>
                          <a:schemeClr val="accent5">
                            <a:lumMod val="60000"/>
                            <a:lumOff val="4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b">
                        <a:blipFill>
                          <a:blip r:embed="rId3"/>
                          <a:stretch>
                            <a:fillRect l="-208858" t="-16364" r="-699" b="-94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18363678"/>
                      </a:ext>
                    </a:extLst>
                  </a:tr>
                  <a:tr h="2974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 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Parahydrogen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 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892566527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32.938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1.2858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15.538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377482022"/>
                      </a:ext>
                    </a:extLst>
                  </a:tr>
                  <a:tr h="2974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13.8033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0.004041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38.185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337842820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Normal 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118037594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33.145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1.2964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15.508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600472137"/>
                      </a:ext>
                    </a:extLst>
                  </a:tr>
                  <a:tr h="2974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13.957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0.00736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38.2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087847504"/>
                      </a:ext>
                    </a:extLst>
                  </a:tr>
                  <a:tr h="2974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b="1" kern="0" dirty="0">
                              <a:solidFill>
                                <a:srgbClr val="00B050"/>
                              </a:solidFill>
                              <a:effectLst/>
                            </a:rPr>
                            <a:t>Orthohydrogen</a:t>
                          </a:r>
                          <a:endParaRPr lang="en-GB" sz="1800" b="1" kern="100" dirty="0">
                            <a:solidFill>
                              <a:srgbClr val="00B050"/>
                            </a:solidFill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 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178427876"/>
                      </a:ext>
                    </a:extLst>
                  </a:tr>
                  <a:tr h="381954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Critical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33.22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1.31065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15.445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2361066421"/>
                      </a:ext>
                    </a:extLst>
                  </a:tr>
                  <a:tr h="297498"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Triple point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14.008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>
                              <a:effectLst/>
                            </a:rPr>
                            <a:t>0.007461</a:t>
                          </a:r>
                          <a:endParaRPr lang="en-GB" sz="1800" kern="10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tc>
                      <a:txBody>
                        <a:bodyPr/>
                        <a:lstStyle/>
                        <a:p>
                          <a:pPr>
                            <a:lnSpc>
                              <a:spcPct val="115000"/>
                            </a:lnSpc>
                            <a:spcAft>
                              <a:spcPts val="800"/>
                            </a:spcAft>
                            <a:buNone/>
                          </a:pPr>
                          <a:r>
                            <a:rPr lang="en-GB" sz="1800" kern="0" dirty="0">
                              <a:effectLst/>
                            </a:rPr>
                            <a:t>38.2</a:t>
                          </a:r>
                          <a:endParaRPr lang="en-GB" sz="1800" kern="100" dirty="0">
                            <a:effectLst/>
                            <a:latin typeface="Aptos" panose="020B0004020202020204" pitchFamily="34" charset="0"/>
                            <a:ea typeface="Aptos" panose="020B000402020202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b"/>
                    </a:tc>
                    <a:extLst>
                      <a:ext uri="{0D108BD9-81ED-4DB2-BD59-A6C34878D82A}">
                        <a16:rowId xmlns:a16="http://schemas.microsoft.com/office/drawing/2014/main" val="96575662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EA2EF644-8050-4725-625A-0B7EC5405A7B}"/>
              </a:ext>
            </a:extLst>
          </p:cNvPr>
          <p:cNvSpPr txBox="1"/>
          <p:nvPr/>
        </p:nvSpPr>
        <p:spPr>
          <a:xfrm>
            <a:off x="216702" y="4273529"/>
            <a:ext cx="818706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R. T. Jacobsen, J. W. Leachman, S. G. </a:t>
            </a:r>
            <a:r>
              <a:rPr lang="en-GB" sz="1000" dirty="0" err="1"/>
              <a:t>Penoncello</a:t>
            </a:r>
            <a:r>
              <a:rPr lang="en-GB" sz="1000" dirty="0"/>
              <a:t>, and E. W. Lemmon, “Current status of thermodynamic properties of hydrogen,” Int J </a:t>
            </a:r>
            <a:r>
              <a:rPr lang="en-GB" sz="1000" dirty="0" err="1"/>
              <a:t>Thermophys</a:t>
            </a:r>
            <a:r>
              <a:rPr lang="en-GB" sz="1000" dirty="0"/>
              <a:t>, vol. 28, no. 3, pp. 758–772, 2007, </a:t>
            </a:r>
            <a:r>
              <a:rPr lang="en-GB" sz="1000" dirty="0" err="1"/>
              <a:t>doi</a:t>
            </a:r>
            <a:r>
              <a:rPr lang="en-GB" sz="1000" dirty="0"/>
              <a:t>: 10.1007/s10765-007-0226-7.</a:t>
            </a:r>
          </a:p>
        </p:txBody>
      </p:sp>
    </p:spTree>
    <p:extLst>
      <p:ext uri="{BB962C8B-B14F-4D97-AF65-F5344CB8AC3E}">
        <p14:creationId xmlns:p14="http://schemas.microsoft.com/office/powerpoint/2010/main" val="989672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921D6F-78E9-A12A-CACB-034FEBAB33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7581-1CA8-CD94-54C6-DE44BCCB9B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35557" y="366562"/>
            <a:ext cx="6640935" cy="452649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rgbClr val="002060"/>
                </a:solidFill>
              </a:rPr>
              <a:t>Round-trip Efficiency of Hydrogen</a:t>
            </a:r>
          </a:p>
        </p:txBody>
      </p:sp>
      <p:sp>
        <p:nvSpPr>
          <p:cNvPr id="163" name="Slide Number Placeholder 3">
            <a:extLst>
              <a:ext uri="{FF2B5EF4-FFF2-40B4-BE49-F238E27FC236}">
                <a16:creationId xmlns:a16="http://schemas.microsoft.com/office/drawing/2014/main" id="{E3427A02-3B13-DC1F-563D-758CB03091E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403771" y="4767263"/>
            <a:ext cx="470263" cy="274637"/>
          </a:xfrm>
        </p:spPr>
        <p:txBody>
          <a:bodyPr/>
          <a:lstStyle/>
          <a:p>
            <a:fld id="{8CD6D12E-0F70-4A7B-826F-76923FA92750}" type="slidenum">
              <a:rPr lang="en-US" smtClean="0"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890C10-65DE-A3A1-ECF0-E8C4658D3E8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-1" b="18908"/>
          <a:stretch/>
        </p:blipFill>
        <p:spPr>
          <a:xfrm>
            <a:off x="3665966" y="1246761"/>
            <a:ext cx="5415470" cy="321515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3C6D341-3F02-58EC-EC02-6AB40A4BEB3A}"/>
              </a:ext>
            </a:extLst>
          </p:cNvPr>
          <p:cNvSpPr txBox="1"/>
          <p:nvPr/>
        </p:nvSpPr>
        <p:spPr>
          <a:xfrm>
            <a:off x="6315740" y="1339702"/>
            <a:ext cx="2367516" cy="6347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52B37D7A-3499-7071-6F71-55D1F3BD936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65918242"/>
              </p:ext>
            </p:extLst>
          </p:nvPr>
        </p:nvGraphicFramePr>
        <p:xfrm>
          <a:off x="-238300" y="1127719"/>
          <a:ext cx="4444409" cy="33341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5762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08"/>
    </mc:Choice>
    <mc:Fallback xmlns="">
      <p:transition spd="slow" advTm="45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  <p:extLst>
    <p:ext uri="{3A86A75C-4F4B-4683-9AE1-C65F6400EC91}">
      <p14:laserTraceLst xmlns:p14="http://schemas.microsoft.com/office/powerpoint/2010/main">
        <p14:tracePtLst>
          <p14:tracePt t="25810" x="12174538" y="1287463"/>
          <p14:tracePt t="25821" x="12115800" y="1176338"/>
          <p14:tracePt t="25823" x="12039600" y="1016000"/>
          <p14:tracePt t="25833" x="11996738" y="881063"/>
          <p14:tracePt t="25854" x="11818938" y="347663"/>
          <p14:tracePt t="25855" x="11777663" y="58738"/>
          <p14:tracePt t="26694" x="8516938" y="17463"/>
          <p14:tracePt t="26707" x="8458200" y="177800"/>
          <p14:tracePt t="26714" x="8424863" y="330200"/>
          <p14:tracePt t="26727" x="8399463" y="550863"/>
          <p14:tracePt t="26744" x="8364538" y="703263"/>
          <p14:tracePt t="26752" x="8348663" y="855663"/>
          <p14:tracePt t="26753" x="8339138" y="973138"/>
          <p14:tracePt t="26765" x="8339138" y="1109663"/>
          <p14:tracePt t="26776" x="8323263" y="1227138"/>
          <p14:tracePt t="26779" x="8323263" y="1312863"/>
          <p14:tracePt t="26791" x="8323263" y="1404938"/>
          <p14:tracePt t="26803" x="8323263" y="1481138"/>
          <p14:tracePt t="26810" x="8323263" y="1625600"/>
          <p14:tracePt t="26824" x="8323263" y="1701800"/>
          <p14:tracePt t="26825" x="8339138" y="1778000"/>
          <p14:tracePt t="26839" x="8364538" y="1854200"/>
          <p14:tracePt t="26841" x="8382000" y="1912938"/>
          <p14:tracePt t="26856" x="8415338" y="1973263"/>
          <p14:tracePt t="26857" x="8440738" y="2032000"/>
          <p14:tracePt t="26875" x="8458200" y="2065338"/>
          <p14:tracePt t="26876" x="8475663" y="2108200"/>
          <p14:tracePt t="26886" x="8483600" y="2151063"/>
          <p14:tracePt t="26901" x="8516938" y="2184400"/>
          <p14:tracePt t="26905" x="8534400" y="2227263"/>
          <p14:tracePt t="26907" x="8542338" y="2252663"/>
          <p14:tracePt t="26924" x="8559800" y="2286000"/>
          <p14:tracePt t="26925" x="8577263" y="2303463"/>
          <p14:tracePt t="26937" x="8593138" y="2328863"/>
          <p14:tracePt t="26945" x="8593138" y="2344738"/>
          <p14:tracePt t="26947" x="8602663" y="2362200"/>
          <p14:tracePt t="26956" x="8602663" y="2379663"/>
          <p14:tracePt t="26964" x="8618538" y="2387600"/>
          <p14:tracePt t="26975" x="8636000" y="2405063"/>
          <p14:tracePt t="26990" x="8636000" y="2420938"/>
          <p14:tracePt t="26997" x="8653463" y="2420938"/>
          <p14:tracePt t="27005" x="8669338" y="2438400"/>
          <p14:tracePt t="27014" x="8678863" y="2446338"/>
          <p14:tracePt t="27025" x="8694738" y="2463800"/>
          <p14:tracePt t="27026" x="8712200" y="2463800"/>
          <p14:tracePt t="27037" x="8737600" y="2481263"/>
          <p14:tracePt t="27045" x="8788400" y="2497138"/>
          <p14:tracePt t="27054" x="8796338" y="2506663"/>
          <p14:tracePt t="27062" x="8872538" y="2522538"/>
          <p14:tracePt t="27069" x="8923338" y="2522538"/>
          <p14:tracePt t="27078" x="8932863" y="2540000"/>
          <p14:tracePt t="27088" x="8991600" y="2557463"/>
          <p14:tracePt t="27096" x="9050338" y="2573338"/>
          <p14:tracePt t="27104" x="9110663" y="2573338"/>
          <p14:tracePt t="27113" x="9161463" y="2573338"/>
          <p14:tracePt t="27116" x="9220200" y="2582863"/>
          <p14:tracePt t="27126" x="9263063" y="2582863"/>
          <p14:tracePt t="27136" x="9339263" y="2582863"/>
          <p14:tracePt t="27143" x="9398000" y="2582863"/>
          <p14:tracePt t="27151" x="9440863" y="2582863"/>
          <p14:tracePt t="27159" x="9517063" y="2582863"/>
          <p14:tracePt t="27168" x="9550400" y="2582863"/>
          <p14:tracePt t="27176" x="9593263" y="2582863"/>
          <p14:tracePt t="27184" x="9634538" y="2582863"/>
          <p14:tracePt t="27193" x="9685338" y="2582863"/>
          <p14:tracePt t="27202" x="9710738" y="2582863"/>
          <p14:tracePt t="27211" x="9753600" y="2582863"/>
          <p14:tracePt t="27213" x="9804400" y="2573338"/>
          <p14:tracePt t="27223" x="9847263" y="2557463"/>
          <p14:tracePt t="27232" x="9872663" y="2557463"/>
          <p14:tracePt t="27242" x="9939338" y="2522538"/>
          <p14:tracePt t="27250" x="9948863" y="2522538"/>
          <p14:tracePt t="27260" x="9999663" y="2506663"/>
          <p14:tracePt t="27261" x="10025063" y="2481263"/>
          <p14:tracePt t="27272" x="10058400" y="2463800"/>
          <p14:tracePt t="27280" x="10101263" y="2420938"/>
          <p14:tracePt t="27290" x="10126663" y="2387600"/>
          <p14:tracePt t="27299" x="10142538" y="2362200"/>
          <p14:tracePt t="27310" x="10177463" y="2328863"/>
          <p14:tracePt t="27310" x="10193338" y="2286000"/>
          <p14:tracePt t="27323" x="10202863" y="2252663"/>
          <p14:tracePt t="27324" x="10236200" y="2192338"/>
          <p14:tracePt t="27336" x="10253663" y="2151063"/>
          <p14:tracePt t="27345" x="10261600" y="2090738"/>
          <p14:tracePt t="27353" x="10279063" y="2049463"/>
          <p14:tracePt t="27364" x="10294938" y="1998663"/>
          <p14:tracePt t="27375" x="10312400" y="1938338"/>
          <p14:tracePt t="27376" x="10312400" y="1930400"/>
          <p14:tracePt t="27388" x="10320338" y="1879600"/>
          <p14:tracePt t="27389" x="10320338" y="1836738"/>
          <p14:tracePt t="27399" x="10320338" y="1795463"/>
          <p14:tracePt t="27408" x="10320338" y="1760538"/>
          <p14:tracePt t="27416" x="10320338" y="1719263"/>
          <p14:tracePt t="27425" x="10320338" y="1701800"/>
          <p14:tracePt t="27434" x="10320338" y="1643063"/>
          <p14:tracePt t="27443" x="10320338" y="1600200"/>
          <p14:tracePt t="27450" x="10320338" y="1557338"/>
          <p14:tracePt t="27460" x="10320338" y="1490663"/>
          <p14:tracePt t="27468" x="10320338" y="1430338"/>
          <p14:tracePt t="27477" x="10312400" y="1404938"/>
          <p14:tracePt t="27485" x="10294938" y="1363663"/>
          <p14:tracePt t="27495" x="10279063" y="1312863"/>
          <p14:tracePt t="27497" x="10253663" y="1270000"/>
          <p14:tracePt t="27509" x="10236200" y="1236663"/>
          <p14:tracePt t="27518" x="10202863" y="1193800"/>
          <p14:tracePt t="27528" x="10142538" y="1135063"/>
          <p14:tracePt t="27539" x="10117138" y="1109663"/>
          <p14:tracePt t="27546" x="10066338" y="1074738"/>
          <p14:tracePt t="27561" x="10025063" y="1058863"/>
          <p14:tracePt t="27562" x="9999663" y="1049338"/>
          <p14:tracePt t="27576" x="9888538" y="1016000"/>
          <p14:tracePt t="27589" x="9847263" y="1016000"/>
          <p14:tracePt t="27597" x="9786938" y="998538"/>
          <p14:tracePt t="27607" x="9728200" y="998538"/>
          <p14:tracePt t="27619" x="9593263" y="998538"/>
          <p14:tracePt t="27629" x="9499600" y="998538"/>
          <p14:tracePt t="27631" x="9431338" y="998538"/>
          <p14:tracePt t="27641" x="9355138" y="998538"/>
          <p14:tracePt t="27649" x="9278938" y="998538"/>
          <p14:tracePt t="27658" x="9245600" y="998538"/>
          <p14:tracePt t="27669" x="9186863" y="998538"/>
          <p14:tracePt t="27679" x="9144000" y="998538"/>
          <p14:tracePt t="27680" x="9101138" y="998538"/>
          <p14:tracePt t="27690" x="9050338" y="998538"/>
          <p14:tracePt t="27698" x="9024938" y="1016000"/>
          <p14:tracePt t="27711" x="8983663" y="1049338"/>
          <p14:tracePt t="27720" x="8948738" y="1058863"/>
          <p14:tracePt t="27730" x="8923338" y="1074738"/>
          <p14:tracePt t="27732" x="8890000" y="1109663"/>
          <p14:tracePt t="27745" x="8872538" y="1117600"/>
          <p14:tracePt t="27745" x="8831263" y="1176338"/>
          <p14:tracePt t="27757" x="8796338" y="1211263"/>
          <p14:tracePt t="27764" x="8788400" y="1252538"/>
          <p14:tracePt t="27775" x="8755063" y="1287463"/>
          <p14:tracePt t="27787" x="8729663" y="1346200"/>
          <p14:tracePt t="27788" x="8712200" y="1404938"/>
          <p14:tracePt t="27798" x="8694738" y="1447800"/>
          <p14:tracePt t="27807" x="8678863" y="1506538"/>
          <p14:tracePt t="27817" x="8669338" y="1541463"/>
          <p14:tracePt t="27828" x="8653463" y="1582738"/>
          <p14:tracePt t="27829" x="8636000" y="1625600"/>
          <p14:tracePt t="27841" x="8636000" y="1684338"/>
          <p14:tracePt t="27842" x="8618538" y="1735138"/>
          <p14:tracePt t="27853" x="8618538" y="1760538"/>
          <p14:tracePt t="27862" x="8618538" y="1795463"/>
          <p14:tracePt t="27871" x="8618538" y="1836738"/>
          <p14:tracePt t="27880" x="8618538" y="1871663"/>
          <p14:tracePt t="27887" x="8618538" y="1912938"/>
          <p14:tracePt t="27894" x="8618538" y="1955800"/>
          <p14:tracePt t="27904" x="8636000" y="1989138"/>
          <p14:tracePt t="27912" x="8669338" y="2014538"/>
          <p14:tracePt t="27922" x="8712200" y="2065338"/>
          <p14:tracePt t="27924" x="8737600" y="2090738"/>
          <p14:tracePt t="27937" x="8788400" y="2133600"/>
          <p14:tracePt t="27938" x="8831263" y="2192338"/>
          <p14:tracePt t="27949" x="8872538" y="2227263"/>
          <p14:tracePt t="27959" x="8932863" y="2286000"/>
          <p14:tracePt t="27968" x="9009063" y="2344738"/>
          <p14:tracePt t="27979" x="9085263" y="2387600"/>
          <p14:tracePt t="27980" x="9220200" y="2481263"/>
          <p14:tracePt t="27992" x="9278938" y="2522538"/>
          <p14:tracePt t="28000" x="9456738" y="2616200"/>
          <p14:tracePt t="28009" x="9517063" y="2641600"/>
          <p14:tracePt t="28020" x="9728200" y="2735263"/>
          <p14:tracePt t="28030" x="9888538" y="2794000"/>
          <p14:tracePt t="28032" x="10025063" y="2827338"/>
          <p14:tracePt t="28044" x="10202863" y="2852738"/>
          <p14:tracePt t="28044" x="10371138" y="2887663"/>
          <p14:tracePt t="28056" x="10548938" y="2895600"/>
          <p14:tracePt t="28064" x="10726738" y="2913063"/>
          <p14:tracePt t="28076" x="10904538" y="2913063"/>
          <p14:tracePt t="28077" x="10980738" y="2913063"/>
          <p14:tracePt t="28088" x="11117263" y="2913063"/>
          <p14:tracePt t="28095" x="11252200" y="2895600"/>
          <p14:tracePt t="28105" x="11371263" y="2870200"/>
          <p14:tracePt t="28113" x="11472863" y="2836863"/>
          <p14:tracePt t="28125" x="11564938" y="2794000"/>
          <p14:tracePt t="28126" x="11650663" y="2735263"/>
          <p14:tracePt t="28139" x="11742738" y="2674938"/>
          <p14:tracePt t="28146" x="11818938" y="2616200"/>
          <p14:tracePt t="28156" x="11879263" y="2557463"/>
          <p14:tracePt t="28169" x="11996738" y="2420938"/>
          <p14:tracePt t="28177" x="12039600" y="2362200"/>
          <p14:tracePt t="28185" x="12072938" y="2303463"/>
          <p14:tracePt t="28195" x="12115800" y="2227263"/>
          <p14:tracePt t="28204" x="12149138" y="2184400"/>
          <p14:tracePt t="28213" x="12174538" y="2125663"/>
          <p14:tracePt t="28342" x="12174538" y="998538"/>
          <p14:tracePt t="28352" x="12133263" y="973138"/>
          <p14:tracePt t="28360" x="12072938" y="957263"/>
          <p14:tracePt t="28369" x="12014200" y="922338"/>
          <p14:tracePt t="28379" x="11938000" y="896938"/>
          <p14:tracePt t="28386" x="11844338" y="881063"/>
          <p14:tracePt t="28395" x="11760200" y="863600"/>
          <p14:tracePt t="28403" x="11666538" y="855663"/>
          <p14:tracePt t="28412" x="11582400" y="855663"/>
          <p14:tracePt t="28420" x="11488738" y="855663"/>
          <p14:tracePt t="28430" x="11412538" y="855663"/>
          <p14:tracePt t="28436" x="11336338" y="855663"/>
          <p14:tracePt t="28446" x="11269663" y="855663"/>
          <p14:tracePt t="28448" x="11209338" y="855663"/>
          <p14:tracePt t="28457" x="11158538" y="855663"/>
          <p14:tracePt t="28465" x="11117263" y="855663"/>
          <p14:tracePt t="28474" x="11074400" y="863600"/>
          <p14:tracePt t="28483" x="11023600" y="881063"/>
          <p14:tracePt t="28493" x="10964863" y="896938"/>
          <p14:tracePt t="28501" x="10955338" y="914400"/>
          <p14:tracePt t="28510" x="10904538" y="914400"/>
          <p14:tracePt t="28517" x="10879138" y="922338"/>
          <p14:tracePt t="28528" x="10863263" y="939800"/>
          <p14:tracePt t="28529" x="10820400" y="957263"/>
          <p14:tracePt t="28542" x="10802938" y="973138"/>
          <p14:tracePt t="28551" x="10761663" y="998538"/>
          <p14:tracePt t="28554" x="10726738" y="1016000"/>
          <p14:tracePt t="28564" x="10701338" y="1058863"/>
          <p14:tracePt t="28575" x="10668000" y="1092200"/>
          <p14:tracePt t="28584" x="10634663" y="1135063"/>
          <p14:tracePt t="28593" x="10609263" y="1176338"/>
          <p14:tracePt t="28594" x="10574338" y="1227138"/>
          <p14:tracePt t="28606" x="10548938" y="1270000"/>
          <p14:tracePt t="28615" x="10548938" y="1303338"/>
          <p14:tracePt t="28626" x="10515600" y="1346200"/>
          <p14:tracePt t="28627" x="10490200" y="1404938"/>
          <p14:tracePt t="28639" x="10472738" y="1447800"/>
          <p14:tracePt t="28649" x="10456863" y="1506538"/>
          <p14:tracePt t="28652" x="10447338" y="1541463"/>
          <p14:tracePt t="28663" x="10431463" y="1600200"/>
          <p14:tracePt t="28673" x="10414000" y="1658938"/>
          <p14:tracePt t="28683" x="10414000" y="1676400"/>
          <p14:tracePt t="28686" x="10414000" y="1719263"/>
          <p14:tracePt t="28693" x="10414000" y="1760538"/>
          <p14:tracePt t="28704" x="10414000" y="1811338"/>
          <p14:tracePt t="28711" x="10414000" y="1836738"/>
          <p14:tracePt t="28721" x="10414000" y="1879600"/>
          <p14:tracePt t="28731" x="10414000" y="1930400"/>
          <p14:tracePt t="28732" x="10414000" y="1955800"/>
          <p14:tracePt t="28741" x="10414000" y="2014538"/>
          <p14:tracePt t="28750" x="10431463" y="2049463"/>
          <p14:tracePt t="28759" x="10447338" y="2074863"/>
          <p14:tracePt t="28770" x="10456863" y="2125663"/>
          <p14:tracePt t="28773" x="10472738" y="2133600"/>
          <p14:tracePt t="28786" x="10490200" y="2184400"/>
          <p14:tracePt t="28787" x="10515600" y="2209800"/>
          <p14:tracePt t="28798" x="10533063" y="2227263"/>
          <p14:tracePt t="28809" x="10548938" y="2252663"/>
          <p14:tracePt t="28820" x="10566400" y="2268538"/>
          <p14:tracePt t="28828" x="10574338" y="2268538"/>
          <p14:tracePt t="28831" x="10609263" y="2286000"/>
          <p14:tracePt t="36671" x="10634663" y="2227263"/>
          <p14:tracePt t="36684" x="10710863" y="2108200"/>
          <p14:tracePt t="36699" x="10787063" y="1973263"/>
          <p14:tracePt t="36700" x="10879138" y="1871663"/>
          <p14:tracePt t="36716" x="11117263" y="1557338"/>
          <p14:tracePt t="36730" x="11234738" y="1371600"/>
          <p14:tracePt t="36741" x="11353800" y="1176338"/>
          <p14:tracePt t="36747" x="11641138" y="779463"/>
          <p14:tracePt t="36748" x="11904663" y="414338"/>
          <p14:tracePt t="44641" x="12174538" y="119063"/>
        </p14:tracePtLst>
      </p14:laserTraceLst>
    </p:ext>
  </p:extLst>
</p:sld>
</file>

<file path=ppt/theme/theme1.xml><?xml version="1.0" encoding="utf-8"?>
<a:theme xmlns:a="http://schemas.openxmlformats.org/drawingml/2006/main" name="Custom Desig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Garnet_HighDef-1</Template>
  <TotalTime>6192</TotalTime>
  <Words>1850</Words>
  <Application>Microsoft Office PowerPoint</Application>
  <PresentationFormat>On-screen Show (16:9)</PresentationFormat>
  <Paragraphs>261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Aptos</vt:lpstr>
      <vt:lpstr>Aptos SemiBold</vt:lpstr>
      <vt:lpstr>Arial</vt:lpstr>
      <vt:lpstr>Calibri</vt:lpstr>
      <vt:lpstr>Cambria Math</vt:lpstr>
      <vt:lpstr>Franklin Gothic Book</vt:lpstr>
      <vt:lpstr>Franklin Gothic Medium</vt:lpstr>
      <vt:lpstr>Helvetica</vt:lpstr>
      <vt:lpstr>Roboto Light</vt:lpstr>
      <vt:lpstr>Times New Roman</vt:lpstr>
      <vt:lpstr>Wingdings</vt:lpstr>
      <vt:lpstr>Custom Design</vt:lpstr>
      <vt:lpstr>Liquid Hydrogen for Sustainable Energy Systems: Latest Developments, Challenges and Opportunities</vt:lpstr>
      <vt:lpstr>Outline</vt:lpstr>
      <vt:lpstr>Environmental Reports</vt:lpstr>
      <vt:lpstr>Hydrogen as an Energy Vector</vt:lpstr>
      <vt:lpstr>Hydrogen in the Hard-to-abate Sectors </vt:lpstr>
      <vt:lpstr>Thermodynamic Properties of H2 [1/3]</vt:lpstr>
      <vt:lpstr>Thermodynamic Properties of Hydrogen [2/3]</vt:lpstr>
      <vt:lpstr>Thermodynamic Properties of Hydrogen [3/3]</vt:lpstr>
      <vt:lpstr>Round-trip Efficiency of Hydrogen</vt:lpstr>
      <vt:lpstr>Hydrogen Liquefaction </vt:lpstr>
      <vt:lpstr>Comparing Various Liquefaction Processes </vt:lpstr>
      <vt:lpstr>Hydrogen Liquefaction </vt:lpstr>
      <vt:lpstr>Magnetocaloric Hydrogen Liquefaction </vt:lpstr>
      <vt:lpstr>LH2 Transportation [1/2]</vt:lpstr>
      <vt:lpstr>LH2 Transportation [2/2]</vt:lpstr>
      <vt:lpstr>Zero Boil-Off Management</vt:lpstr>
      <vt:lpstr>Zero Boil-Off tank (ZBOT) for  LH2 [1/2]</vt:lpstr>
      <vt:lpstr>Zero Boil-Off tanks for  LH2 [2/2]</vt:lpstr>
      <vt:lpstr>Conclusion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ckim@caps.fsu.edu</dc:creator>
  <cp:lastModifiedBy>David Sackey</cp:lastModifiedBy>
  <cp:revision>103</cp:revision>
  <dcterms:created xsi:type="dcterms:W3CDTF">2022-04-04T19:14:15Z</dcterms:created>
  <dcterms:modified xsi:type="dcterms:W3CDTF">2025-05-22T00:21:03Z</dcterms:modified>
</cp:coreProperties>
</file>