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316" r:id="rId2"/>
    <p:sldId id="317" r:id="rId3"/>
    <p:sldId id="380" r:id="rId4"/>
    <p:sldId id="318" r:id="rId5"/>
    <p:sldId id="370" r:id="rId6"/>
    <p:sldId id="319" r:id="rId7"/>
    <p:sldId id="320" r:id="rId8"/>
    <p:sldId id="383" r:id="rId9"/>
    <p:sldId id="378" r:id="rId10"/>
    <p:sldId id="386" r:id="rId11"/>
    <p:sldId id="373" r:id="rId12"/>
    <p:sldId id="388" r:id="rId13"/>
    <p:sldId id="389" r:id="rId14"/>
    <p:sldId id="391" r:id="rId15"/>
    <p:sldId id="392" r:id="rId16"/>
    <p:sldId id="396" r:id="rId17"/>
    <p:sldId id="393" r:id="rId18"/>
    <p:sldId id="394" r:id="rId19"/>
    <p:sldId id="395" r:id="rId20"/>
    <p:sldId id="390" r:id="rId21"/>
    <p:sldId id="397" r:id="rId22"/>
    <p:sldId id="403" r:id="rId23"/>
    <p:sldId id="402" r:id="rId24"/>
    <p:sldId id="398" r:id="rId25"/>
    <p:sldId id="405" r:id="rId26"/>
    <p:sldId id="406" r:id="rId27"/>
    <p:sldId id="407" r:id="rId28"/>
    <p:sldId id="408" r:id="rId29"/>
    <p:sldId id="409" r:id="rId30"/>
    <p:sldId id="410" r:id="rId31"/>
    <p:sldId id="400" r:id="rId32"/>
    <p:sldId id="401" r:id="rId33"/>
    <p:sldId id="385" r:id="rId34"/>
    <p:sldId id="375" r:id="rId35"/>
    <p:sldId id="376" r:id="rId36"/>
    <p:sldId id="411" r:id="rId37"/>
    <p:sldId id="412" r:id="rId38"/>
    <p:sldId id="419" r:id="rId39"/>
    <p:sldId id="417" r:id="rId40"/>
    <p:sldId id="420" r:id="rId41"/>
    <p:sldId id="418" r:id="rId42"/>
    <p:sldId id="381" r:id="rId43"/>
  </p:sldIdLst>
  <p:sldSz cx="12192000" cy="6858000"/>
  <p:notesSz cx="7004050" cy="9290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77222" autoAdjust="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612"/>
    </p:cViewPr>
  </p:sorterViewPr>
  <p:notesViewPr>
    <p:cSldViewPr snapToGrid="0">
      <p:cViewPr varScale="1">
        <p:scale>
          <a:sx n="66" d="100"/>
          <a:sy n="66" d="100"/>
        </p:scale>
        <p:origin x="3134" y="2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43D25B-9811-46D5-ACE4-8511AC993C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6115"/>
          </a:xfrm>
          <a:prstGeom prst="rect">
            <a:avLst/>
          </a:prstGeom>
        </p:spPr>
        <p:txBody>
          <a:bodyPr vert="horz" lIns="93102" tIns="46552" rIns="93102" bIns="465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119642-24F3-4CAB-BCEE-A32CC1ADC7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67341" y="0"/>
            <a:ext cx="3035088" cy="466115"/>
          </a:xfrm>
          <a:prstGeom prst="rect">
            <a:avLst/>
          </a:prstGeom>
        </p:spPr>
        <p:txBody>
          <a:bodyPr vert="horz" lIns="93102" tIns="46552" rIns="93102" bIns="46552" rtlCol="0"/>
          <a:lstStyle>
            <a:lvl1pPr algn="r">
              <a:defRPr sz="1200"/>
            </a:lvl1pPr>
          </a:lstStyle>
          <a:p>
            <a:fld id="{09754595-7DE3-4718-8495-6452DCD25062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531C8-428A-4846-8D47-B60710AE45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3936"/>
            <a:ext cx="3035088" cy="466114"/>
          </a:xfrm>
          <a:prstGeom prst="rect">
            <a:avLst/>
          </a:prstGeom>
        </p:spPr>
        <p:txBody>
          <a:bodyPr vert="horz" lIns="93102" tIns="46552" rIns="93102" bIns="465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BB9BA-7197-4D7A-9997-D570874A72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67341" y="8823936"/>
            <a:ext cx="3035088" cy="466114"/>
          </a:xfrm>
          <a:prstGeom prst="rect">
            <a:avLst/>
          </a:prstGeom>
        </p:spPr>
        <p:txBody>
          <a:bodyPr vert="horz" lIns="93102" tIns="46552" rIns="93102" bIns="46552" rtlCol="0" anchor="b"/>
          <a:lstStyle>
            <a:lvl1pPr algn="r">
              <a:defRPr sz="1200"/>
            </a:lvl1pPr>
          </a:lstStyle>
          <a:p>
            <a:fld id="{C1149BB8-3ABE-443A-AC67-905CD217D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37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6115"/>
          </a:xfrm>
          <a:prstGeom prst="rect">
            <a:avLst/>
          </a:prstGeom>
        </p:spPr>
        <p:txBody>
          <a:bodyPr vert="horz" lIns="93102" tIns="46552" rIns="93102" bIns="465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8" cy="466115"/>
          </a:xfrm>
          <a:prstGeom prst="rect">
            <a:avLst/>
          </a:prstGeom>
        </p:spPr>
        <p:txBody>
          <a:bodyPr vert="horz" lIns="93102" tIns="46552" rIns="93102" bIns="46552" rtlCol="0"/>
          <a:lstStyle>
            <a:lvl1pPr algn="r">
              <a:defRPr sz="1200"/>
            </a:lvl1pPr>
          </a:lstStyle>
          <a:p>
            <a:fld id="{C8757499-72F8-439F-80D5-8E5DE8814FF2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0463"/>
            <a:ext cx="5572125" cy="3135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2" tIns="46552" rIns="93102" bIns="465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05" y="4470836"/>
            <a:ext cx="5603240" cy="3657958"/>
          </a:xfrm>
          <a:prstGeom prst="rect">
            <a:avLst/>
          </a:prstGeom>
        </p:spPr>
        <p:txBody>
          <a:bodyPr vert="horz" lIns="93102" tIns="46552" rIns="93102" bIns="4655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936"/>
            <a:ext cx="3035088" cy="466114"/>
          </a:xfrm>
          <a:prstGeom prst="rect">
            <a:avLst/>
          </a:prstGeom>
        </p:spPr>
        <p:txBody>
          <a:bodyPr vert="horz" lIns="93102" tIns="46552" rIns="93102" bIns="465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341" y="8823936"/>
            <a:ext cx="3035088" cy="466114"/>
          </a:xfrm>
          <a:prstGeom prst="rect">
            <a:avLst/>
          </a:prstGeom>
        </p:spPr>
        <p:txBody>
          <a:bodyPr vert="horz" lIns="93102" tIns="46552" rIns="93102" bIns="46552" rtlCol="0" anchor="b"/>
          <a:lstStyle>
            <a:lvl1pPr algn="r">
              <a:defRPr sz="1200"/>
            </a:lvl1pPr>
          </a:lstStyle>
          <a:p>
            <a:fld id="{BA095521-11F3-4F86-BA00-0DD78D309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8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95521-11F3-4F86-BA00-0DD78D3091F0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7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50053AB-45AA-434D-8BDE-5525BA81273B}"/>
              </a:ext>
            </a:extLst>
          </p:cNvPr>
          <p:cNvSpPr/>
          <p:nvPr userDrawn="1"/>
        </p:nvSpPr>
        <p:spPr>
          <a:xfrm>
            <a:off x="264459" y="207095"/>
            <a:ext cx="11663082" cy="6443810"/>
          </a:xfrm>
          <a:prstGeom prst="rect">
            <a:avLst/>
          </a:prstGeom>
          <a:gradFill>
            <a:gsLst>
              <a:gs pos="5000">
                <a:srgbClr val="370000"/>
              </a:gs>
              <a:gs pos="76000">
                <a:srgbClr val="500000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4459" y="2705301"/>
            <a:ext cx="118872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808669" y="2705301"/>
            <a:ext cx="118872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93989"/>
            <a:ext cx="10363200" cy="1470025"/>
          </a:xfrm>
        </p:spPr>
        <p:txBody>
          <a:bodyPr>
            <a:normAutofit/>
          </a:bodyPr>
          <a:lstStyle>
            <a:lvl1pPr>
              <a:defRPr sz="4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235390"/>
            <a:ext cx="8534400" cy="1189892"/>
          </a:xfrm>
        </p:spPr>
        <p:txBody>
          <a:bodyPr>
            <a:normAutofit/>
          </a:bodyPr>
          <a:lstStyle>
            <a:lvl1pPr marL="0" indent="0" algn="ctr">
              <a:buNone/>
              <a:defRPr sz="280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FC29B8-4128-F947-8516-BBA63E76C7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6970" y="707887"/>
            <a:ext cx="4118060" cy="96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6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06905"/>
            <a:ext cx="7315200" cy="36206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3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37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A9D42-D179-42FB-AF1D-5CCD79B77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41D42679-747D-4B0C-9C20-BBB3B109B648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41575" y="1371600"/>
            <a:ext cx="730726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9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225911"/>
            <a:ext cx="7687733" cy="925157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78844"/>
            <a:ext cx="10972799" cy="464732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829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782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60335"/>
            <a:ext cx="10972800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1478279"/>
            <a:ext cx="3962400" cy="50292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340" y="1036320"/>
            <a:ext cx="7261860" cy="54711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6234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66704"/>
            <a:ext cx="109728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07098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946861"/>
            <a:ext cx="5386917" cy="31793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2307098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946861"/>
            <a:ext cx="5389033" cy="31793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6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4" r="10620" b="21053"/>
          <a:stretch/>
        </p:blipFill>
        <p:spPr>
          <a:xfrm>
            <a:off x="259937" y="208037"/>
            <a:ext cx="11672125" cy="644192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60470" y="2093434"/>
            <a:ext cx="10071060" cy="2671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60470" y="2742924"/>
            <a:ext cx="128016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1003514" y="2758222"/>
            <a:ext cx="128016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2872522"/>
            <a:ext cx="9192768" cy="1143000"/>
          </a:xfrm>
        </p:spPr>
        <p:txBody>
          <a:bodyPr>
            <a:normAutofit/>
          </a:bodyPr>
          <a:lstStyle>
            <a:lvl1pPr>
              <a:defRPr sz="3400" b="1">
                <a:solidFill>
                  <a:srgbClr val="50000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2E9366-A0A7-7C41-B78D-38974B06FA71}"/>
              </a:ext>
            </a:extLst>
          </p:cNvPr>
          <p:cNvSpPr/>
          <p:nvPr/>
        </p:nvSpPr>
        <p:spPr>
          <a:xfrm>
            <a:off x="4488455" y="1593290"/>
            <a:ext cx="3215090" cy="966677"/>
          </a:xfrm>
          <a:prstGeom prst="rect">
            <a:avLst/>
          </a:prstGeom>
          <a:gradFill>
            <a:gsLst>
              <a:gs pos="5000">
                <a:srgbClr val="370000"/>
              </a:gs>
              <a:gs pos="76000">
                <a:srgbClr val="500000"/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DABE96B-2A1E-874B-9194-F8DB8AC55B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8239" y="1751389"/>
            <a:ext cx="2815522" cy="6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16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6CB0D04-F0C8-46C2-81FF-99934144DA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8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1171075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171075"/>
            <a:ext cx="6815667" cy="49550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2406317"/>
            <a:ext cx="4011084" cy="37198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596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79834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22834"/>
            <a:ext cx="10972800" cy="4003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1819782" y="657171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F373E4BE-57C6-4D8E-BFFA-731491B56EFF}" type="slidenum">
              <a:rPr lang="en-US" sz="1200" baseline="0" smtClean="0"/>
              <a:t>‹#›</a:t>
            </a:fld>
            <a:endParaRPr lang="en-US" sz="1200" baseline="0" dirty="0"/>
          </a:p>
        </p:txBody>
      </p:sp>
    </p:spTree>
    <p:extLst>
      <p:ext uri="{BB962C8B-B14F-4D97-AF65-F5344CB8AC3E}">
        <p14:creationId xmlns:p14="http://schemas.microsoft.com/office/powerpoint/2010/main" val="18550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93852-AA61-437D-B37E-FF0CA6BD1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8849" y="1838142"/>
            <a:ext cx="9144000" cy="154630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 Review of the Effects of Strain at 4.2K on Electrical Resistivity and Strength in Bulk High Purity 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251F70-8779-4496-B0F6-90E827025FCE}"/>
              </a:ext>
            </a:extLst>
          </p:cNvPr>
          <p:cNvSpPr txBox="1"/>
          <p:nvPr/>
        </p:nvSpPr>
        <p:spPr>
          <a:xfrm>
            <a:off x="187557" y="5460887"/>
            <a:ext cx="4086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: Department of Materials Science and Engineering, Texas A&amp;M University, College Station 77843</a:t>
            </a:r>
          </a:p>
          <a:p>
            <a:r>
              <a:rPr lang="en-US" sz="1200" baseline="30000" dirty="0"/>
              <a:t>2</a:t>
            </a:r>
            <a:r>
              <a:rPr lang="en-US" sz="1200" dirty="0"/>
              <a:t>:</a:t>
            </a:r>
            <a:r>
              <a: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Shear Form</a:t>
            </a:r>
            <a:r>
              <a:rPr lang="es-E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Inc. Bryan, Texas 77840</a:t>
            </a:r>
            <a:endParaRPr lang="en-US" sz="1200" dirty="0"/>
          </a:p>
          <a:p>
            <a:endParaRPr lang="en-US" sz="1200" baseline="30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9627A6-30B7-304D-5127-5D6F8C0915DF}"/>
              </a:ext>
            </a:extLst>
          </p:cNvPr>
          <p:cNvSpPr txBox="1"/>
          <p:nvPr/>
        </p:nvSpPr>
        <p:spPr>
          <a:xfrm>
            <a:off x="1857081" y="3457544"/>
            <a:ext cx="8795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 K. Ted Hartwig</a:t>
            </a:r>
            <a:r>
              <a:rPr lang="en-US" sz="2400" baseline="30000" dirty="0"/>
              <a:t>1,2</a:t>
            </a:r>
            <a:endParaRPr lang="en-US" sz="2400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9273BB-0D92-BB0D-85CA-9FD409DEA484}"/>
              </a:ext>
            </a:extLst>
          </p:cNvPr>
          <p:cNvSpPr txBox="1"/>
          <p:nvPr/>
        </p:nvSpPr>
        <p:spPr>
          <a:xfrm>
            <a:off x="1546476" y="4320973"/>
            <a:ext cx="8824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Abstract XXX, Talk M3Or2A-01</a:t>
            </a:r>
          </a:p>
          <a:p>
            <a:pPr algn="ctr"/>
            <a:r>
              <a:rPr lang="en-US" dirty="0"/>
              <a:t>Session: M3Or2A “Special Session: High Purity Al for Low Temperature Applications”</a:t>
            </a:r>
          </a:p>
          <a:p>
            <a:pPr algn="ctr"/>
            <a:r>
              <a:rPr lang="en-US" dirty="0"/>
              <a:t>11:15 a.m. – 1:45 p.m. Wednesday May 21, 2025</a:t>
            </a:r>
          </a:p>
        </p:txBody>
      </p:sp>
      <p:pic>
        <p:nvPicPr>
          <p:cNvPr id="16" name="Picture 15" descr="A black and white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4579C4EB-3895-C586-9EC6-DA82CBF077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545" y="5624623"/>
            <a:ext cx="2877795" cy="652060"/>
          </a:xfrm>
          <a:prstGeom prst="rect">
            <a:avLst/>
          </a:prstGeom>
          <a:solidFill>
            <a:srgbClr val="500000"/>
          </a:solidFill>
        </p:spPr>
      </p:pic>
      <p:pic>
        <p:nvPicPr>
          <p:cNvPr id="10" name="Picture 4" descr="\\SFI\Shear Form\Shear Form Stuff\Logo files\Final Logo Files\Full Color\SFI Logo - Full Color-PRIN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46" y="5355176"/>
            <a:ext cx="3814999" cy="98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748A76C-089E-BDDD-4F9D-C93550B9F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868" y="247785"/>
            <a:ext cx="8817962" cy="166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858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1EF80-7301-0129-FF63-84D6599C1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Test Fixture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9203D3-0AA4-ABE7-9BD3-24FA86131B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Variable temperature capability (4.2 – 77K).</a:t>
            </a:r>
          </a:p>
          <a:p>
            <a:r>
              <a:rPr lang="en-US" dirty="0"/>
              <a:t>Variable magnetic field capability to 8 tesla. </a:t>
            </a:r>
          </a:p>
          <a:p>
            <a:r>
              <a:rPr lang="en-US" dirty="0"/>
              <a:t>Stress by load cell.</a:t>
            </a:r>
          </a:p>
          <a:p>
            <a:r>
              <a:rPr lang="en-US" dirty="0"/>
              <a:t>Strain by strain gages.</a:t>
            </a:r>
          </a:p>
          <a:p>
            <a:r>
              <a:rPr lang="en-US" dirty="0"/>
              <a:t>Strain </a:t>
            </a:r>
            <a:r>
              <a:rPr lang="en-US" dirty="0" err="1"/>
              <a:t>meas.error</a:t>
            </a:r>
            <a:r>
              <a:rPr lang="en-US" dirty="0"/>
              <a:t> &lt;1%.</a:t>
            </a:r>
          </a:p>
          <a:p>
            <a:r>
              <a:rPr lang="en-US" dirty="0"/>
              <a:t>Electrical resistivity by eddy current decay (ECD); meas. Error &lt;1%.</a:t>
            </a:r>
          </a:p>
          <a:p>
            <a:r>
              <a:rPr lang="en-US" dirty="0"/>
              <a:t>References 2 and 3.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83D4188-D23E-A126-8E93-D06FBE0D8F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39470" y="205868"/>
            <a:ext cx="3264650" cy="6301295"/>
          </a:xfrm>
        </p:spPr>
      </p:pic>
    </p:spTree>
    <p:extLst>
      <p:ext uri="{BB962C8B-B14F-4D97-AF65-F5344CB8AC3E}">
        <p14:creationId xmlns:p14="http://schemas.microsoft.com/office/powerpoint/2010/main" val="2966596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A9EC5-3600-0DBB-574E-2FA63475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Electrical Resistivity by Eddy Current Decay (ECD)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37E13-1567-4698-0D3F-942ECDBB9B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Rapid measurements.</a:t>
            </a:r>
          </a:p>
          <a:p>
            <a:r>
              <a:rPr lang="en-US" dirty="0"/>
              <a:t>Contactless.</a:t>
            </a:r>
          </a:p>
          <a:p>
            <a:r>
              <a:rPr lang="en-US" dirty="0"/>
              <a:t>Meas. error &lt;1%.</a:t>
            </a:r>
          </a:p>
          <a:p>
            <a:r>
              <a:rPr lang="en-US" dirty="0"/>
              <a:t>Best for very low resistivity materials.</a:t>
            </a:r>
          </a:p>
          <a:p>
            <a:r>
              <a:rPr lang="en-US" dirty="0"/>
              <a:t>Easy RRR determination.</a:t>
            </a:r>
          </a:p>
          <a:p>
            <a:r>
              <a:rPr lang="en-US" dirty="0"/>
              <a:t>Reference 1.			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BE6B22-1BE0-5E39-6563-62347489ED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68440" y="1477963"/>
            <a:ext cx="6576295" cy="5029200"/>
          </a:xfrm>
        </p:spPr>
      </p:pic>
    </p:spTree>
    <p:extLst>
      <p:ext uri="{BB962C8B-B14F-4D97-AF65-F5344CB8AC3E}">
        <p14:creationId xmlns:p14="http://schemas.microsoft.com/office/powerpoint/2010/main" val="975791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F5C4-F2F4-2FAD-C24B-C4D49FAEE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B82DA-7471-9638-BE2B-F9A6EE10A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/>
              <a:t>Swage/draw </a:t>
            </a:r>
            <a:r>
              <a:rPr lang="en-US" dirty="0"/>
              <a:t>2.5 cm dia. pure Al bar to 1.6 cm dia. and </a:t>
            </a:r>
          </a:p>
          <a:p>
            <a:r>
              <a:rPr lang="en-US" dirty="0"/>
              <a:t>    machine to test specimen dimensions.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/>
              <a:t>Anneal</a:t>
            </a:r>
            <a:r>
              <a:rPr lang="en-US" dirty="0"/>
              <a:t> at 500 C for 60 minutes.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Chemically </a:t>
            </a:r>
            <a:r>
              <a:rPr lang="en-US" u="sng" dirty="0"/>
              <a:t>polish</a:t>
            </a:r>
            <a:r>
              <a:rPr lang="en-US" dirty="0"/>
              <a:t> and mount strain gages.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Mount in tensile fixture  and cool with load control.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Initiate cyclic strain, record stress and strain, periodically stop, take resistivity measurements, continue stress cycles.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880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034BD-CACC-2CE4-2F92-100FC3417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F3880-0F12-FF91-030E-711542D61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  <a:p>
            <a:pPr algn="ctr"/>
            <a:r>
              <a:rPr lang="en-US" sz="6000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115825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628A5-B763-FB7F-AA97-0A4D04CD5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Stress versus Strain at 4.2K for Pure 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A190B-0513-90CF-C0A5-880BA6B1FC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Designations in parenthesis indicate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Cold work (CW); 60%.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Annealed (not noted)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RRR (number)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Strength is only mildly dependent on  purity (for these purity levels).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CW material has higher YS.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Reference 4.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71C6B57-1B4C-8D1E-F94C-A9ADAFC2CE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36306" y="1036638"/>
            <a:ext cx="7240563" cy="5470525"/>
          </a:xfrm>
        </p:spPr>
      </p:pic>
    </p:spTree>
    <p:extLst>
      <p:ext uri="{BB962C8B-B14F-4D97-AF65-F5344CB8AC3E}">
        <p14:creationId xmlns:p14="http://schemas.microsoft.com/office/powerpoint/2010/main" val="11890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B6965-B4A0-08DE-4F14-A52E8035D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Resistivity Increase versus Monotonic Plastic Strain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50F2F-2CD0-9EDE-F006-2D38CD137A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Note CW and annealed materials.</a:t>
            </a:r>
          </a:p>
          <a:p>
            <a:r>
              <a:rPr lang="en-US" dirty="0"/>
              <a:t>Resistivity increases as plastic strain increases: from increase in numbers of vacancies and dislocations.</a:t>
            </a:r>
          </a:p>
          <a:p>
            <a:r>
              <a:rPr lang="en-US" dirty="0"/>
              <a:t>Modest dependence on purity.</a:t>
            </a:r>
          </a:p>
          <a:p>
            <a:r>
              <a:rPr lang="en-US" dirty="0"/>
              <a:t>Similar behavior for tension and compression.</a:t>
            </a:r>
          </a:p>
          <a:p>
            <a:r>
              <a:rPr lang="en-US" dirty="0"/>
              <a:t>Reference 4.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95774C3-94A3-A2CA-9526-73AA26365B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35001" y="1036638"/>
            <a:ext cx="6443172" cy="5470525"/>
          </a:xfrm>
        </p:spPr>
      </p:pic>
    </p:spTree>
    <p:extLst>
      <p:ext uri="{BB962C8B-B14F-4D97-AF65-F5344CB8AC3E}">
        <p14:creationId xmlns:p14="http://schemas.microsoft.com/office/powerpoint/2010/main" val="1087329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F9A0E-8554-B6ED-97D8-4F4363A68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Effect of Cold Work on Cyclic Mechanical Behavior of 1000RRR Al (Ref. 5)</a:t>
            </a:r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1699437E-35BC-55C7-FA30-A1D60B0AB1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825" y="1879704"/>
            <a:ext cx="3962400" cy="4759117"/>
          </a:xfrm>
        </p:spPr>
      </p:pic>
      <p:pic>
        <p:nvPicPr>
          <p:cNvPr id="31" name="Content Placeholder 30">
            <a:extLst>
              <a:ext uri="{FF2B5EF4-FFF2-40B4-BE49-F238E27FC236}">
                <a16:creationId xmlns:a16="http://schemas.microsoft.com/office/drawing/2014/main" id="{43AFAEFF-338A-BE48-F19E-FD38B25393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86547" y="1744663"/>
            <a:ext cx="4340080" cy="50292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E5FFE-F658-464D-D802-1FA85304460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210993"/>
            <a:ext cx="5386388" cy="63976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Annealed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86521E-8F1A-DE57-3CB5-A6A59C89C83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02438" y="1210993"/>
            <a:ext cx="5389562" cy="63976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Work Hardened (40%)</a:t>
            </a:r>
          </a:p>
        </p:txBody>
      </p:sp>
    </p:spTree>
    <p:extLst>
      <p:ext uri="{BB962C8B-B14F-4D97-AF65-F5344CB8AC3E}">
        <p14:creationId xmlns:p14="http://schemas.microsoft.com/office/powerpoint/2010/main" val="2678460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10299-8FCE-B7E7-010B-97D363933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Resistivity versus Stress Cycles </a:t>
            </a:r>
            <a:br>
              <a:rPr lang="en-US" dirty="0"/>
            </a:br>
            <a:r>
              <a:rPr lang="en-US" dirty="0"/>
              <a:t>for Annealed and CW 1000 RRR 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BFF35-C8AD-C906-223C-563A1A3DEA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CW sample has higher initial RRR.</a:t>
            </a:r>
          </a:p>
          <a:p>
            <a:r>
              <a:rPr lang="en-US" dirty="0"/>
              <a:t>CW sample reaches plateau (saturation) earlier and indicates lower level of strain induced defects.</a:t>
            </a:r>
          </a:p>
          <a:p>
            <a:r>
              <a:rPr lang="en-US" dirty="0"/>
              <a:t>Final resistivity of CW sample is much lower than annealed material.</a:t>
            </a:r>
          </a:p>
          <a:p>
            <a:r>
              <a:rPr lang="en-US" dirty="0"/>
              <a:t>Reference 5.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A1CBF7E-248E-1D15-103B-3B2989FBA4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45102" y="1192695"/>
            <a:ext cx="7022971" cy="5314467"/>
          </a:xfrm>
        </p:spPr>
      </p:pic>
    </p:spTree>
    <p:extLst>
      <p:ext uri="{BB962C8B-B14F-4D97-AF65-F5344CB8AC3E}">
        <p14:creationId xmlns:p14="http://schemas.microsoft.com/office/powerpoint/2010/main" val="1323872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43206-B380-056D-0734-23CD5902E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Cyclic Strain Resistivity v Percent Area Reduction for Cold Worked and Annealed 1000 RRR 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957C2-260A-5F53-D339-8B5B53588F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Dashed curve is before cyclic stress.</a:t>
            </a:r>
          </a:p>
          <a:p>
            <a:r>
              <a:rPr lang="en-US" dirty="0"/>
              <a:t>Solid curves are after 3000 cycles.</a:t>
            </a:r>
          </a:p>
          <a:p>
            <a:r>
              <a:rPr lang="en-US" dirty="0"/>
              <a:t>Best pre-strain level may be dependent on cyclic strain level (see 0.2% case).</a:t>
            </a:r>
          </a:p>
          <a:p>
            <a:r>
              <a:rPr lang="en-US" dirty="0"/>
              <a:t>Reference 5.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BC61828-2D7F-7197-F9FE-C782C11373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40302" y="1222513"/>
            <a:ext cx="4432571" cy="5284650"/>
          </a:xfrm>
        </p:spPr>
      </p:pic>
    </p:spTree>
    <p:extLst>
      <p:ext uri="{BB962C8B-B14F-4D97-AF65-F5344CB8AC3E}">
        <p14:creationId xmlns:p14="http://schemas.microsoft.com/office/powerpoint/2010/main" val="3909391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5844-068F-F5A4-02D0-400C140AA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Longitudinal v Circumferential Resistivity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8DE33-396F-286F-6047-9B55DA19505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Longitudinal by 4-point probe; circumferential by ECD.</a:t>
            </a:r>
          </a:p>
          <a:p>
            <a:r>
              <a:rPr lang="en-US" dirty="0"/>
              <a:t>Results for 1000 and 4500 RRR Al. </a:t>
            </a:r>
          </a:p>
          <a:p>
            <a:r>
              <a:rPr lang="en-US" dirty="0"/>
              <a:t>Data points are for different levels of cyclic strain.</a:t>
            </a:r>
          </a:p>
          <a:p>
            <a:endParaRPr lang="en-US" dirty="0"/>
          </a:p>
          <a:p>
            <a:r>
              <a:rPr lang="en-US" dirty="0"/>
              <a:t>Dashed curve has slope 1 (equal circ. and long. values).</a:t>
            </a:r>
          </a:p>
          <a:p>
            <a:r>
              <a:rPr lang="en-US" dirty="0"/>
              <a:t>Max difference between circ. and long. resistivity is ~10%.</a:t>
            </a:r>
          </a:p>
          <a:p>
            <a:r>
              <a:rPr lang="en-US" dirty="0"/>
              <a:t>Reference 6.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32CCC2C-024F-042B-2FFB-9ED23DD24C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23066" y="1036638"/>
            <a:ext cx="6267042" cy="5470525"/>
          </a:xfrm>
        </p:spPr>
      </p:pic>
    </p:spTree>
    <p:extLst>
      <p:ext uri="{BB962C8B-B14F-4D97-AF65-F5344CB8AC3E}">
        <p14:creationId xmlns:p14="http://schemas.microsoft.com/office/powerpoint/2010/main" val="1721614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89099"/>
            <a:ext cx="10972800" cy="1031358"/>
          </a:xfrm>
        </p:spPr>
        <p:txBody>
          <a:bodyPr/>
          <a:lstStyle/>
          <a:p>
            <a:r>
              <a:rPr lang="en-US" dirty="0"/>
              <a:t>Special Acknowledgements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09600" y="2332122"/>
            <a:ext cx="5384800" cy="38321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/>
              <a:t>Roger W. Boom</a:t>
            </a:r>
            <a:br>
              <a:rPr lang="en-US" sz="2200" dirty="0"/>
            </a:br>
            <a:r>
              <a:rPr lang="en-US" sz="2200" dirty="0"/>
              <a:t>UW-Madison Professor</a:t>
            </a:r>
          </a:p>
          <a:p>
            <a:pPr marL="0" indent="0">
              <a:buNone/>
            </a:pPr>
            <a:r>
              <a:rPr lang="en-US" sz="2200" dirty="0"/>
              <a:t>Director ASC </a:t>
            </a:r>
          </a:p>
          <a:p>
            <a:pPr marL="0" indent="0">
              <a:buNone/>
            </a:pPr>
            <a:r>
              <a:rPr lang="en-US" sz="2200" dirty="0"/>
              <a:t>Pioneer of SMES</a:t>
            </a:r>
          </a:p>
          <a:p>
            <a:pPr marL="0" indent="0">
              <a:buNone/>
            </a:pPr>
            <a:r>
              <a:rPr lang="en-US" sz="2200" dirty="0"/>
              <a:t>Sponsor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Champion of pure</a:t>
            </a:r>
          </a:p>
          <a:p>
            <a:pPr marL="0" indent="0">
              <a:buNone/>
            </a:pPr>
            <a:r>
              <a:rPr lang="en-US" i="1" dirty="0"/>
              <a:t>Al for the stabilizer </a:t>
            </a:r>
          </a:p>
          <a:p>
            <a:pPr marL="0" indent="0">
              <a:buNone/>
            </a:pPr>
            <a:r>
              <a:rPr lang="en-US" i="1" dirty="0"/>
              <a:t>material in large scale SMES composite superconductors.</a:t>
            </a:r>
          </a:p>
        </p:txBody>
      </p:sp>
      <p:pic>
        <p:nvPicPr>
          <p:cNvPr id="2050" name="Picture 2" descr="Roger W. Boom | Superconductivity News For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642" y="2392765"/>
            <a:ext cx="1605229" cy="228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4"/>
          <p:cNvSpPr txBox="1">
            <a:spLocks/>
          </p:cNvSpPr>
          <p:nvPr/>
        </p:nvSpPr>
        <p:spPr>
          <a:xfrm>
            <a:off x="6202680" y="2332122"/>
            <a:ext cx="5384800" cy="3832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2009BE-27C9-23A4-BF70-FDADC731D7DF}"/>
              </a:ext>
            </a:extLst>
          </p:cNvPr>
          <p:cNvSpPr txBox="1"/>
          <p:nvPr/>
        </p:nvSpPr>
        <p:spPr>
          <a:xfrm>
            <a:off x="6565479" y="2392765"/>
            <a:ext cx="418197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200" dirty="0"/>
              <a:t>Chuck </a:t>
            </a:r>
            <a:r>
              <a:rPr lang="en-US" sz="2200" dirty="0" err="1"/>
              <a:t>Oberly</a:t>
            </a:r>
            <a:endParaRPr lang="en-US" sz="2200" dirty="0"/>
          </a:p>
          <a:p>
            <a:pPr marL="0" indent="0">
              <a:buNone/>
            </a:pPr>
            <a:r>
              <a:rPr lang="en-US" sz="2200" dirty="0"/>
              <a:t>Physicist/Engineer</a:t>
            </a:r>
          </a:p>
          <a:p>
            <a:pPr marL="0" indent="0">
              <a:buNone/>
            </a:pPr>
            <a:r>
              <a:rPr lang="en-US" sz="2200" dirty="0"/>
              <a:t>WP AFB</a:t>
            </a:r>
          </a:p>
          <a:p>
            <a:pPr marL="0" indent="0">
              <a:buNone/>
            </a:pPr>
            <a:r>
              <a:rPr lang="en-US" sz="2200" dirty="0"/>
              <a:t>Sponsor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i="1" dirty="0"/>
              <a:t>Strong Proponent</a:t>
            </a:r>
          </a:p>
          <a:p>
            <a:pPr marL="0" indent="0">
              <a:buNone/>
            </a:pPr>
            <a:r>
              <a:rPr lang="en-US" sz="2800" i="1" dirty="0"/>
              <a:t>for pure Al in composite cryo-conductors for aerospace applications.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47777E-1D3D-8EA8-7740-1CB9D8AE89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93" t="11332" r="28034" b="3661"/>
          <a:stretch/>
        </p:blipFill>
        <p:spPr>
          <a:xfrm>
            <a:off x="9035660" y="2392765"/>
            <a:ext cx="2093960" cy="214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50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4B06-3A46-A432-694B-8582BA39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Influence of 77K and RT Annealing on Resistivity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DF695-B55C-3BF6-1F12-D6C7BF46B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0.3% Strain to 4000 cycles.</a:t>
            </a:r>
          </a:p>
          <a:p>
            <a:r>
              <a:rPr lang="en-US" dirty="0"/>
              <a:t>Note resistivity increase from strain.</a:t>
            </a:r>
          </a:p>
          <a:p>
            <a:r>
              <a:rPr lang="en-US" dirty="0"/>
              <a:t>No recovery seen at 4.2K.</a:t>
            </a:r>
          </a:p>
          <a:p>
            <a:r>
              <a:rPr lang="en-US" dirty="0"/>
              <a:t>About 5% recovery at 77K after 60 minutes.</a:t>
            </a:r>
          </a:p>
          <a:p>
            <a:r>
              <a:rPr lang="en-US" dirty="0"/>
              <a:t>60-70% recovery at RT after 10-20 minutes.</a:t>
            </a:r>
          </a:p>
          <a:p>
            <a:r>
              <a:rPr lang="en-US" dirty="0"/>
              <a:t>Reference 6.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EDB397-7496-8612-6073-8D7AE78E3E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90288" y="1036638"/>
            <a:ext cx="6532599" cy="5470525"/>
          </a:xfrm>
        </p:spPr>
      </p:pic>
    </p:spTree>
    <p:extLst>
      <p:ext uri="{BB962C8B-B14F-4D97-AF65-F5344CB8AC3E}">
        <p14:creationId xmlns:p14="http://schemas.microsoft.com/office/powerpoint/2010/main" val="2248858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2C7F4-B499-CC1C-E633-8314A68A9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Strain and Energy Loss in Al and Cu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044E9-D471-3105-BA59-6394342DC03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Energy loss per cycle (area of hysteresis loop) in general decreases with cycling.</a:t>
            </a:r>
          </a:p>
          <a:p>
            <a:r>
              <a:rPr lang="en-US" dirty="0"/>
              <a:t>Loss scales with cyclic strain range.</a:t>
            </a:r>
          </a:p>
          <a:p>
            <a:r>
              <a:rPr lang="en-US" dirty="0"/>
              <a:t>Loss is similar for 300 and 1000 RRR Al.</a:t>
            </a:r>
          </a:p>
          <a:p>
            <a:r>
              <a:rPr lang="en-US" dirty="0"/>
              <a:t>Loss is much larger in Cu than in Al.</a:t>
            </a:r>
          </a:p>
          <a:p>
            <a:r>
              <a:rPr lang="en-US" dirty="0"/>
              <a:t>Cu loss curve has not reached equilibrium at 10,000 cycles.</a:t>
            </a:r>
          </a:p>
          <a:p>
            <a:r>
              <a:rPr lang="en-US" dirty="0"/>
              <a:t>Reference 6.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DF0EC9B-27DB-D0DE-3DE3-A9AA340205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04563" y="1036638"/>
            <a:ext cx="4104048" cy="5470525"/>
          </a:xfrm>
        </p:spPr>
      </p:pic>
    </p:spTree>
    <p:extLst>
      <p:ext uri="{BB962C8B-B14F-4D97-AF65-F5344CB8AC3E}">
        <p14:creationId xmlns:p14="http://schemas.microsoft.com/office/powerpoint/2010/main" val="3867991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BD71A-EF20-3CFD-4520-C3D0E9295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at 20K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6E408-44BA-5EA2-F50A-D4EADB5931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Variable temperature He gas system enables testing from 4.2K to 77K.</a:t>
            </a:r>
          </a:p>
          <a:p>
            <a:r>
              <a:rPr lang="en-US" dirty="0"/>
              <a:t>Gas flow for 20K testing was tangential to the test sample.</a:t>
            </a:r>
          </a:p>
          <a:p>
            <a:r>
              <a:rPr lang="en-US" dirty="0"/>
              <a:t>Reference 8.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1734A42-5A72-833E-8076-FC858CB331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18915" y="1036638"/>
            <a:ext cx="5475344" cy="5470525"/>
          </a:xfrm>
        </p:spPr>
      </p:pic>
    </p:spTree>
    <p:extLst>
      <p:ext uri="{BB962C8B-B14F-4D97-AF65-F5344CB8AC3E}">
        <p14:creationId xmlns:p14="http://schemas.microsoft.com/office/powerpoint/2010/main" val="15003871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54081-AA9F-8E58-8F48-5BFF5BED6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Cyclic Strain at 4.2K versus 20K in 4NAl (Ref. 7)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B91C0BD-2CB8-0393-C16F-D7A9E7C559E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0800000">
            <a:off x="106044" y="1691596"/>
            <a:ext cx="6125406" cy="5006066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B9D054C-0C27-CBE8-C9DD-228174E5BD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10800000">
            <a:off x="6231450" y="1755852"/>
            <a:ext cx="5936492" cy="482634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C6C88-294D-72CF-8BFA-0A17A49DA17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138237"/>
            <a:ext cx="5852160" cy="63976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/>
              <a:t>Change in Resistivity - Cyclic Strain (0.1%)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150C0-CB96-9615-0680-A9479FA078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21950" y="1138237"/>
            <a:ext cx="5335710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Influence of Strain Range (3000 Cy)</a:t>
            </a:r>
          </a:p>
        </p:txBody>
      </p:sp>
    </p:spTree>
    <p:extLst>
      <p:ext uri="{BB962C8B-B14F-4D97-AF65-F5344CB8AC3E}">
        <p14:creationId xmlns:p14="http://schemas.microsoft.com/office/powerpoint/2010/main" val="2980865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F68F7-D31F-4459-E285-927F0503C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Annealing Effect on RRR and Stress Range at 20K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B5458-B36A-FCA6-D316-5952ECD2AB8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99.99 Al.</a:t>
            </a:r>
          </a:p>
          <a:p>
            <a:r>
              <a:rPr lang="en-US" dirty="0"/>
              <a:t>0.2% strain range.</a:t>
            </a:r>
          </a:p>
          <a:p>
            <a:r>
              <a:rPr lang="en-US" dirty="0"/>
              <a:t>Stress range is difference between max and min cyclic stress.</a:t>
            </a:r>
          </a:p>
          <a:p>
            <a:r>
              <a:rPr lang="en-US" dirty="0"/>
              <a:t>Note significant recovery by RT anneal.</a:t>
            </a:r>
          </a:p>
          <a:p>
            <a:r>
              <a:rPr lang="en-US" dirty="0"/>
              <a:t>Note modest degradation of resistivity for second 3000 cycles.</a:t>
            </a:r>
          </a:p>
          <a:p>
            <a:r>
              <a:rPr lang="en-US" dirty="0"/>
              <a:t>Reference 7.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43F99FF-A22E-9D7B-E4D2-DF9AA2A9A3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5975" y="1169115"/>
            <a:ext cx="7261225" cy="5205571"/>
          </a:xfrm>
        </p:spPr>
      </p:pic>
    </p:spTree>
    <p:extLst>
      <p:ext uri="{BB962C8B-B14F-4D97-AF65-F5344CB8AC3E}">
        <p14:creationId xmlns:p14="http://schemas.microsoft.com/office/powerpoint/2010/main" val="357806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A4C2A-01E0-B4FA-4F6B-D1AC20845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Plastic Strain per Cycle in ~850 RRR Al (Ref. 9)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5F918E7-B47B-1066-5235-C2C085BD52A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7552" y="1477963"/>
            <a:ext cx="3208945" cy="502920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E0B4B20-EECD-504A-C6F4-A5430C5647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50695" y="1452020"/>
            <a:ext cx="6490010" cy="5245645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9CFA2-1EAB-75F1-E5C2-861577D4E30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036638"/>
            <a:ext cx="5386388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Stress Strain Data (0.2%)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7D5CC9-6812-67F8-690E-8DBADA948BE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02438" y="1036638"/>
            <a:ext cx="5389562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Plastic Strain per Cycle</a:t>
            </a:r>
          </a:p>
        </p:txBody>
      </p:sp>
    </p:spTree>
    <p:extLst>
      <p:ext uri="{BB962C8B-B14F-4D97-AF65-F5344CB8AC3E}">
        <p14:creationId xmlns:p14="http://schemas.microsoft.com/office/powerpoint/2010/main" val="2968024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DE2B4-8A12-C524-2480-85F78148A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Plastic Strain Accumulation (Ref. 9) 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036E83-5D29-AA92-AE83-C8A067849E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87740"/>
            <a:ext cx="5822655" cy="464636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A1B49ED-C99B-98C0-DB54-A4C6F05C38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69464" y="1548096"/>
            <a:ext cx="5622536" cy="4769803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78093-83F3-C95D-54A3-B02D7FF259F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036638"/>
            <a:ext cx="5386388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Versus Cycle Number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A946F5-0DEF-ABC4-D89D-828DC54CB45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02438" y="1036638"/>
            <a:ext cx="5389562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Associated Resistivity Increases</a:t>
            </a:r>
          </a:p>
        </p:txBody>
      </p:sp>
    </p:spTree>
    <p:extLst>
      <p:ext uri="{BB962C8B-B14F-4D97-AF65-F5344CB8AC3E}">
        <p14:creationId xmlns:p14="http://schemas.microsoft.com/office/powerpoint/2010/main" val="3656912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8CB51-3D95-9270-D323-49FF3BC08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Grain Size Effect on Strength and Resistivity (Ref. 10)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E4E0C65-5508-28BC-317E-2C2F8BC384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204" y="1474298"/>
            <a:ext cx="6143848" cy="4543607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9BDA661-FF03-25EC-4375-46B8341CF69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89502" y="1514293"/>
            <a:ext cx="6049158" cy="4543607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885E2-1685-2838-6797-F51D1991AE3C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71500" y="1068936"/>
            <a:ext cx="5386388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Flow Stress v Grain Size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E83123-B1A2-8040-9C42-0B53CAFD589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02438" y="1044897"/>
            <a:ext cx="5389562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Resistivity v Grain Size</a:t>
            </a:r>
          </a:p>
        </p:txBody>
      </p:sp>
    </p:spTree>
    <p:extLst>
      <p:ext uri="{BB962C8B-B14F-4D97-AF65-F5344CB8AC3E}">
        <p14:creationId xmlns:p14="http://schemas.microsoft.com/office/powerpoint/2010/main" val="3505749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93A6BD8-7688-7C35-C0A1-5ED3349CF82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06215" y="1265552"/>
            <a:ext cx="7166685" cy="520458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585E9E-7595-A49B-51DE-3FE1F6282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Grain Size and Purity Dependence on Resistivity Increase after Cyclic Strain at 4.2K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2C72C-2215-962A-EE39-F5A0B6A0E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" y="1447800"/>
            <a:ext cx="3962400" cy="5326696"/>
          </a:xfrm>
        </p:spPr>
        <p:txBody>
          <a:bodyPr>
            <a:normAutofit/>
          </a:bodyPr>
          <a:lstStyle/>
          <a:p>
            <a:r>
              <a:rPr lang="en-US" dirty="0"/>
              <a:t>After 3000 cycles of 0.1% strain.</a:t>
            </a:r>
          </a:p>
          <a:p>
            <a:r>
              <a:rPr lang="en-US" dirty="0"/>
              <a:t>Lower purity shows little grain size (GS) dependance.</a:t>
            </a:r>
          </a:p>
          <a:p>
            <a:r>
              <a:rPr lang="en-US" dirty="0"/>
              <a:t>Higher purity shows higher resistivity increase as GS increases.</a:t>
            </a:r>
          </a:p>
          <a:p>
            <a:r>
              <a:rPr lang="en-US" dirty="0"/>
              <a:t>Reference 10.</a:t>
            </a:r>
          </a:p>
        </p:txBody>
      </p:sp>
    </p:spTree>
    <p:extLst>
      <p:ext uri="{BB962C8B-B14F-4D97-AF65-F5344CB8AC3E}">
        <p14:creationId xmlns:p14="http://schemas.microsoft.com/office/powerpoint/2010/main" val="3169518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3387-00F6-B75D-400B-7A0EE72F5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Pure Al Single Crystal Testing (Grain Orientation Effect)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2A1ABA6-7FFC-85F0-2FBA-0E4E5BAFD01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825" y="2570361"/>
            <a:ext cx="3962400" cy="2844403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1DDE16F-F95A-9FA7-C21C-1B22E713DD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47961" y="1429969"/>
            <a:ext cx="7261225" cy="5152409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8EC49-219E-7EA7-2BBE-19874AF0458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930599"/>
            <a:ext cx="5386388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Orientations Tested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5B8900-1E15-C28F-F802-AE61373AB35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96000" y="1110088"/>
            <a:ext cx="5389562" cy="63976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/>
              <a:t>Total Plastic Strain v Cycle Number</a:t>
            </a:r>
          </a:p>
        </p:txBody>
      </p:sp>
    </p:spTree>
    <p:extLst>
      <p:ext uri="{BB962C8B-B14F-4D97-AF65-F5344CB8AC3E}">
        <p14:creationId xmlns:p14="http://schemas.microsoft.com/office/powerpoint/2010/main" val="169652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80898-14B0-28AA-AF19-48D5233D7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079DA-CBC6-08C2-3186-6CB35E6C25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0499" y="1478279"/>
            <a:ext cx="4967909" cy="5029201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Ray J. </a:t>
            </a:r>
            <a:r>
              <a:rPr lang="en-US" dirty="0" err="1"/>
              <a:t>DeFrese</a:t>
            </a:r>
            <a:r>
              <a:rPr lang="en-US" dirty="0"/>
              <a:t> (MS Student TAMU)</a:t>
            </a:r>
          </a:p>
          <a:p>
            <a:r>
              <a:rPr lang="en-US" dirty="0"/>
              <a:t>Daniel </a:t>
            </a:r>
            <a:r>
              <a:rPr lang="en-US" dirty="0" err="1"/>
              <a:t>Frutschi</a:t>
            </a:r>
            <a:r>
              <a:rPr lang="en-US" dirty="0"/>
              <a:t> (Swiss IAESTE Student TAMU)</a:t>
            </a:r>
          </a:p>
          <a:p>
            <a:r>
              <a:rPr lang="en-US" dirty="0"/>
              <a:t>James T. Gehan (MS Student TAMU) </a:t>
            </a:r>
          </a:p>
          <a:p>
            <a:r>
              <a:rPr lang="en-US" dirty="0"/>
              <a:t>Peter Lehmann (Swiss IAESTE Student UW-M)  </a:t>
            </a:r>
          </a:p>
          <a:p>
            <a:r>
              <a:rPr lang="en-US" dirty="0"/>
              <a:t>Alan Lumbus Canadian IAESTE Student TAMU)</a:t>
            </a:r>
          </a:p>
          <a:p>
            <a:r>
              <a:rPr lang="en-US" dirty="0"/>
              <a:t>L. Clark McDonald (PhD Student TAMU)</a:t>
            </a:r>
          </a:p>
          <a:p>
            <a:r>
              <a:rPr lang="en-US" dirty="0"/>
              <a:t>Joesef </a:t>
            </a:r>
            <a:r>
              <a:rPr lang="en-US" dirty="0" err="1"/>
              <a:t>Roelli</a:t>
            </a:r>
            <a:r>
              <a:rPr lang="en-US" dirty="0"/>
              <a:t> (Swiss IAESTE Student UW-M)</a:t>
            </a:r>
          </a:p>
          <a:p>
            <a:r>
              <a:rPr lang="en-US" dirty="0"/>
              <a:t>Hong Zou (MS Student TAMU)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CB5111-DD0B-C7D3-9ADC-9A422922D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33660" y="1478279"/>
            <a:ext cx="5953539" cy="5029202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C.Y. Hua (Chinese Scholar UW-M)</a:t>
            </a:r>
          </a:p>
          <a:p>
            <a:r>
              <a:rPr lang="en-US" dirty="0"/>
              <a:t>A. Takahashi (Sumitomo Chemical Co. Inc. Japan, Collaborator) </a:t>
            </a:r>
          </a:p>
          <a:p>
            <a:r>
              <a:rPr lang="en-US" dirty="0"/>
              <a:t>G.S. Yuan, Visiting Scholar, China)</a:t>
            </a:r>
          </a:p>
          <a:p>
            <a:r>
              <a:rPr lang="en-US" dirty="0"/>
              <a:t>David C. Foley (PhD Student TAMU)</a:t>
            </a:r>
          </a:p>
        </p:txBody>
      </p:sp>
    </p:spTree>
    <p:extLst>
      <p:ext uri="{BB962C8B-B14F-4D97-AF65-F5344CB8AC3E}">
        <p14:creationId xmlns:p14="http://schemas.microsoft.com/office/powerpoint/2010/main" val="2279856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3F88A-D2DC-FC81-8119-410AB6075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Total Plastic Strain and Resistivity Increase for Al Single Crystals Cycled at 4.2K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EAD7B85-34A1-91E5-AD15-56071C2C8E2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824" y="1797126"/>
            <a:ext cx="5601439" cy="4397934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F11A845-A53E-59C6-66FF-9B1BB04077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37212" y="1748265"/>
            <a:ext cx="6211887" cy="4615219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28997-C643-5DFE-8564-7166D73C2CE6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70560" y="1377401"/>
            <a:ext cx="4906328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Mechanical Response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22CDEC-9B8C-8C3A-FB85-FFC01E1C82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92241" y="1377401"/>
            <a:ext cx="5029200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Resistivity Increase</a:t>
            </a:r>
          </a:p>
        </p:txBody>
      </p:sp>
    </p:spTree>
    <p:extLst>
      <p:ext uri="{BB962C8B-B14F-4D97-AF65-F5344CB8AC3E}">
        <p14:creationId xmlns:p14="http://schemas.microsoft.com/office/powerpoint/2010/main" val="624239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2ECDB-9C06-F149-C088-4FB56CBCB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(Results) on Pure 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2E4E4-D004-EFAE-D20D-BC79B2D9A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US" dirty="0"/>
              <a:t>Residual resistivity reaches saturation after 1000-1500 cycles of dynamic strain.</a:t>
            </a:r>
          </a:p>
          <a:p>
            <a:pPr marL="514350" indent="-514350">
              <a:buAutoNum type="arabicPeriod"/>
            </a:pPr>
            <a:r>
              <a:rPr lang="en-US" dirty="0"/>
              <a:t>The resistivity increase from cyclic strain is linearly related to the cyclic strain range.</a:t>
            </a:r>
          </a:p>
          <a:p>
            <a:pPr marL="514350" indent="-514350">
              <a:buAutoNum type="arabicPeriod"/>
            </a:pPr>
            <a:r>
              <a:rPr lang="en-US" dirty="0"/>
              <a:t>At “cyclic strain saturation”, pure Al becomes fully hard.</a:t>
            </a:r>
          </a:p>
          <a:p>
            <a:pPr marL="514350" indent="-514350">
              <a:buAutoNum type="arabicPeriod"/>
            </a:pPr>
            <a:r>
              <a:rPr lang="en-US" dirty="0"/>
              <a:t>Strain induced resistivity increases are similar for the tension and compression cases.</a:t>
            </a:r>
          </a:p>
          <a:p>
            <a:pPr marL="514350" indent="-514350">
              <a:buAutoNum type="arabicPeriod"/>
            </a:pPr>
            <a:r>
              <a:rPr lang="en-US" dirty="0"/>
              <a:t>Strain induced resistivity is slightly dependent on metal purity.</a:t>
            </a:r>
          </a:p>
          <a:p>
            <a:pPr marL="514350" indent="-514350">
              <a:buAutoNum type="arabicPeriod"/>
            </a:pPr>
            <a:r>
              <a:rPr lang="en-US" dirty="0"/>
              <a:t>Strain induced resistivity is dependent on level of cold work.</a:t>
            </a:r>
          </a:p>
          <a:p>
            <a:pPr marL="514350" indent="-514350">
              <a:buAutoNum type="arabicPeriod"/>
            </a:pPr>
            <a:r>
              <a:rPr lang="en-US" dirty="0"/>
              <a:t>Resistivity increases caused by strain at 4.2K decrease by 60-70% after exposure to room temperature for 10-20 minutes.</a:t>
            </a:r>
          </a:p>
          <a:p>
            <a:pPr marL="514350" indent="-514350">
              <a:buAutoNum type="arabicPeriod"/>
            </a:pPr>
            <a:r>
              <a:rPr lang="en-US" dirty="0"/>
              <a:t>Strain at 20K causes a resistivity increase slightly larger than similar strain at 4.2K.</a:t>
            </a:r>
          </a:p>
          <a:p>
            <a:pPr marL="514350" indent="-514350">
              <a:buAutoNum type="arabicPeriod"/>
            </a:pPr>
            <a:r>
              <a:rPr lang="en-US" dirty="0"/>
              <a:t>Grain refinement leads to lower levels of strain induced resistivity degradation.</a:t>
            </a:r>
          </a:p>
          <a:p>
            <a:pPr marL="514350" indent="-514350">
              <a:buAutoNum type="arabicPeriod"/>
            </a:pPr>
            <a:r>
              <a:rPr lang="en-US" dirty="0"/>
              <a:t>The cyclic strain behavior of &lt;111&gt; and &lt;100&gt; textures show less resistivity increase than the &lt;110&gt; texture. </a:t>
            </a:r>
          </a:p>
          <a:p>
            <a:pPr marL="514350" indent="-514350">
              <a:buAutoNum type="arabicPeriod"/>
            </a:pPr>
            <a:r>
              <a:rPr lang="en-US" dirty="0"/>
              <a:t>Resistivity degradation in composite wires can exceed that in monolithic Al wire. </a:t>
            </a:r>
          </a:p>
          <a:p>
            <a:pPr marL="514350" indent="-514350">
              <a:buAutoNum type="arabicPeriod"/>
            </a:pPr>
            <a:r>
              <a:rPr lang="en-US" dirty="0"/>
              <a:t>Strain induced resistivity in OFHC Cu exceeds that of pure Al.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612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1383B-F9EF-FD6E-7904-CEA58C33F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88650-9509-2D3A-A960-C3C00776B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Arial"/>
              <a:buAutoNum type="arabicPeriod"/>
            </a:pPr>
            <a:r>
              <a:rPr lang="en-US" dirty="0"/>
              <a:t>Factors that will improve the strain-resistivity behavior of pure Al (and other pure metals like Cu) cryo-conductors:</a:t>
            </a:r>
          </a:p>
          <a:p>
            <a:pPr marL="971550" lvl="1" indent="-514350">
              <a:buAutoNum type="alphaLcPeriod"/>
            </a:pPr>
            <a:r>
              <a:rPr lang="en-US" dirty="0"/>
              <a:t>Higher purity</a:t>
            </a:r>
          </a:p>
          <a:p>
            <a:pPr marL="971550" lvl="1" indent="-514350">
              <a:buAutoNum type="alphaLcPeriod"/>
            </a:pPr>
            <a:r>
              <a:rPr lang="en-US" dirty="0"/>
              <a:t>Grain refinement</a:t>
            </a:r>
          </a:p>
          <a:p>
            <a:pPr marL="971550" lvl="1" indent="-514350">
              <a:buAutoNum type="alphaLcPeriod"/>
            </a:pPr>
            <a:r>
              <a:rPr lang="en-US" dirty="0"/>
              <a:t>Cold work</a:t>
            </a:r>
          </a:p>
          <a:p>
            <a:pPr marL="971550" lvl="1" indent="-514350">
              <a:buAutoNum type="alphaLcPeriod"/>
            </a:pPr>
            <a:r>
              <a:rPr lang="en-US" dirty="0"/>
              <a:t>Room temperature annealing after low temperature strain</a:t>
            </a:r>
          </a:p>
          <a:p>
            <a:pPr marL="971550" lvl="1" indent="-514350">
              <a:buAutoNum type="alphaLcPeriod"/>
            </a:pPr>
            <a:r>
              <a:rPr lang="en-US" dirty="0"/>
              <a:t>&lt;111&gt; and &lt;100&gt; textures</a:t>
            </a:r>
          </a:p>
          <a:p>
            <a:pPr lvl="1"/>
            <a:endParaRPr lang="en-US" dirty="0"/>
          </a:p>
          <a:p>
            <a:pPr marL="514350" indent="-514350">
              <a:buFont typeface="Arial"/>
              <a:buAutoNum type="arabicPeriod"/>
            </a:pPr>
            <a:r>
              <a:rPr lang="en-US" dirty="0"/>
              <a:t>Strain-resistivity tolerance in Al can be improved by optimizing the tradeoffs between the variables mentioned above for a particular strain environment.</a:t>
            </a:r>
          </a:p>
          <a:p>
            <a:pPr marL="514350" indent="-514350">
              <a:buFont typeface="Arial"/>
              <a:buAutoNum type="arabicPeriod"/>
            </a:pPr>
            <a:r>
              <a:rPr lang="en-US" dirty="0"/>
              <a:t>A question arises: What about impurity element or type?  Might some be better than others for strain tolerance?</a:t>
            </a:r>
          </a:p>
          <a:p>
            <a:pPr marL="971550" lvl="1" indent="-514350">
              <a:buAutoNum type="alphaLcPeriod"/>
            </a:pPr>
            <a:endParaRPr lang="en-US" dirty="0"/>
          </a:p>
          <a:p>
            <a:pPr marL="971550" lvl="1" indent="-514350">
              <a:buAutoNum type="alphaL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6667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A5A38-F89E-0FD1-386C-52641DB8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11F8F-D28E-37D6-35C4-78E872514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J.T. Gehan, Total Plastic Strain and Electrical Resistivity in high purity aluminum cyclically strained at 4.2K, </a:t>
            </a:r>
            <a:r>
              <a:rPr lang="en-US" sz="1900" i="1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MS Thesis Texas A&amp;M University </a:t>
            </a: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1988</a:t>
            </a:r>
            <a:r>
              <a:rPr lang="en-US" sz="1900" kern="100" dirty="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-914400" algn="l"/>
                <a:tab pos="-457200" algn="l"/>
                <a:tab pos="0" algn="l"/>
                <a:tab pos="331470" algn="l"/>
                <a:tab pos="662940" algn="l"/>
                <a:tab pos="994410" algn="l"/>
                <a:tab pos="1325880" algn="l"/>
                <a:tab pos="1657350" algn="l"/>
                <a:tab pos="1988820" algn="l"/>
                <a:tab pos="2286000" algn="l"/>
                <a:tab pos="2651760" algn="l"/>
                <a:tab pos="2983230" algn="l"/>
                <a:tab pos="3314700" algn="l"/>
                <a:tab pos="3657600" algn="l"/>
                <a:tab pos="3977640" algn="l"/>
                <a:tab pos="4309110" algn="l"/>
                <a:tab pos="4640580" algn="l"/>
                <a:tab pos="4972050" algn="l"/>
                <a:tab pos="5486400" algn="l"/>
              </a:tabLst>
            </a:pP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K.T. Hartwig, G.S. Yuan, and P. Lehmann, The Effects of Low Temperature Fatigue on the RRR and Strength of Pure Aluminum,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IEEE Trans. on Magnetics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Vol. 21, No. 2, pp 161-164, March 1985.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-914400" algn="l"/>
                <a:tab pos="-457200" algn="l"/>
                <a:tab pos="0" algn="l"/>
                <a:tab pos="331470" algn="l"/>
                <a:tab pos="662940" algn="l"/>
                <a:tab pos="994410" algn="l"/>
                <a:tab pos="1325880" algn="l"/>
                <a:tab pos="1657350" algn="l"/>
                <a:tab pos="1988820" algn="l"/>
                <a:tab pos="2286000" algn="l"/>
                <a:tab pos="2651760" algn="l"/>
                <a:tab pos="2983230" algn="l"/>
                <a:tab pos="3314700" algn="l"/>
                <a:tab pos="3657600" algn="l"/>
                <a:tab pos="3977640" algn="l"/>
                <a:tab pos="4309110" algn="l"/>
                <a:tab pos="4640580" algn="l"/>
                <a:tab pos="4972050" algn="l"/>
                <a:tab pos="5486400" algn="l"/>
              </a:tabLst>
            </a:pP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P. Lehmann, G.S. Yuan, and K.T. Hartwig, Grip for Fatigue Testing Pure Aluminum,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Cryogenics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25, pp 164-165, 1985.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K.T. Hartwig, G.S. Yuan and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P. Lehmann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Strain Resistivity at 4.2 K in Pure Aluminum,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Adv.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  <a:r>
              <a:rPr lang="en-US" sz="1900" u="sng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Vol.</a:t>
            </a:r>
            <a:r>
              <a:rPr lang="en-US" sz="1900" u="sng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32, pp. 405-412 (1986).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-914400" algn="l"/>
                <a:tab pos="-457200" algn="l"/>
                <a:tab pos="0" algn="l"/>
                <a:tab pos="331470" algn="l"/>
                <a:tab pos="662940" algn="l"/>
                <a:tab pos="994410" algn="l"/>
                <a:tab pos="1325880" algn="l"/>
                <a:tab pos="1657350" algn="l"/>
                <a:tab pos="1988820" algn="l"/>
                <a:tab pos="2286000" algn="l"/>
                <a:tab pos="2651760" algn="l"/>
                <a:tab pos="2983230" algn="l"/>
                <a:tab pos="3314700" algn="l"/>
                <a:tab pos="3657600" algn="l"/>
                <a:tab pos="3977640" algn="l"/>
                <a:tab pos="4309110" algn="l"/>
                <a:tab pos="4640580" algn="l"/>
                <a:tab pos="4972050" algn="l"/>
                <a:tab pos="5486400" algn="l"/>
              </a:tabLst>
            </a:pP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G.S. Yuan,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P. Lehmann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and K.T. Hartwig, The Effects of </a:t>
            </a:r>
            <a:r>
              <a:rPr lang="en-US" sz="1900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Prestrain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on Low Temperature Fatigue Induced Resistivity in Pure Aluminum,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Adv.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  <a:r>
              <a:rPr lang="en-US" sz="1900" u="sng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Vol. 32, pp. 413-419 (1986).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-914400" algn="l"/>
                <a:tab pos="-457200" algn="l"/>
                <a:tab pos="0" algn="l"/>
                <a:tab pos="331470" algn="l"/>
                <a:tab pos="662940" algn="l"/>
                <a:tab pos="994410" algn="l"/>
                <a:tab pos="1325880" algn="l"/>
                <a:tab pos="1657350" algn="l"/>
                <a:tab pos="1988820" algn="l"/>
                <a:tab pos="2286000" algn="l"/>
                <a:tab pos="2651760" algn="l"/>
                <a:tab pos="2983230" algn="l"/>
                <a:tab pos="3314700" algn="l"/>
                <a:tab pos="3657600" algn="l"/>
                <a:tab pos="3977640" algn="l"/>
                <a:tab pos="4309110" algn="l"/>
                <a:tab pos="4640580" algn="l"/>
                <a:tab pos="4972050" algn="l"/>
                <a:tab pos="5486400" algn="l"/>
              </a:tabLst>
            </a:pP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K.T. Hartwig and G.S. Yuan, Energy Loss, Anisotropy, Magneto-resistivity and Recovery in Aluminum Strained at 4.2 K,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IEEE Trans. on Magnetics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Vol. MAG-23, No. 2, pp 1409-1412, March 1987.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K.T. Hartwig,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Lumbis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J.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Roelli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“Cyclic Strain Resistivity in Pure Aluminum at 20 K,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Adv.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Vol. 36A, pp. 725-732 (1990).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Lumbis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J.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Roelli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D.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Frutschi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J.T. Gehan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and K.T. Hartwig, Cryo-conductor Materials Testing System,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Adv.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Vol. 36A, pp. 701-708 (1990).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J.T. Gehan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and K.T. Hartwig, Total Plastic Strain and Electrical Resistivity in High Purity Aluminum Cyclically Strained at 4.2 K,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Adv.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Vol. 36A, pp. 717-723 (1990).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L.C. McDonald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K.T. Hartwig and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H. Zou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Effects of Grain Size and Purity on Low Temperature Cyclic Strain Degradation of Stabilizer Aluminum, 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Adv. </a:t>
            </a:r>
            <a:r>
              <a:rPr lang="en-US" sz="1900" i="1" kern="100" spc="-15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i="1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</a:t>
            </a:r>
            <a:r>
              <a:rPr lang="en-US" sz="1900" kern="100" spc="-15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Vol. 42, pp. 1057-1062 (1996).</a:t>
            </a:r>
            <a:endParaRPr lang="en-US" sz="19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H. Zou, Electrical and mechanical studies of high purity aluminum single crystals at 4.2K under cyclic strain, MS Thesis Texas A&amp;M University, 1995.  </a:t>
            </a:r>
          </a:p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K.T. Hartwig and R. </a:t>
            </a:r>
            <a:r>
              <a:rPr lang="en-US" sz="1900" kern="100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DeFrese</a:t>
            </a: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Mechanical and electrical testing on composite aluminum </a:t>
            </a:r>
            <a:r>
              <a:rPr lang="en-US" sz="1900" kern="100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cryoconductors</a:t>
            </a: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, Adv. </a:t>
            </a:r>
            <a:r>
              <a:rPr lang="en-US" sz="1900" kern="100" dirty="0" err="1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Cryo</a:t>
            </a: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. Engr. Materials, Vol 36, pp709-715, 1990. 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pt-BR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F.R. Fickett, Aluminum 1. </a:t>
            </a:r>
            <a:r>
              <a:rPr lang="en-US" sz="19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A review of resistive mechanisms in aluminum, Cryogenics, Vol. 11, pp. 349-367, October 1971.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537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3E7A3-A8B3-F309-9EAC-EF188157A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	</a:t>
            </a:r>
          </a:p>
          <a:p>
            <a:endParaRPr lang="en-US" sz="4000" dirty="0"/>
          </a:p>
          <a:p>
            <a:r>
              <a:rPr lang="en-US" sz="4000" dirty="0"/>
              <a:t>Thank you for your attention.</a:t>
            </a:r>
            <a:endParaRPr lang="en-US" dirty="0"/>
          </a:p>
          <a:p>
            <a:r>
              <a:rPr lang="en-US" sz="4000" dirty="0"/>
              <a:t>I’d be happy to take questions.</a:t>
            </a:r>
          </a:p>
        </p:txBody>
      </p:sp>
      <p:pic>
        <p:nvPicPr>
          <p:cNvPr id="5" name="Picture 4" descr="A black and white sign with white text&#10;&#10;Description automatically generated with low confidence">
            <a:extLst>
              <a:ext uri="{FF2B5EF4-FFF2-40B4-BE49-F238E27FC236}">
                <a16:creationId xmlns:a16="http://schemas.microsoft.com/office/drawing/2014/main" id="{A442D280-DB5A-1D14-5FEE-E929C45121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545" y="5657829"/>
            <a:ext cx="2877795" cy="618854"/>
          </a:xfrm>
          <a:prstGeom prst="rect">
            <a:avLst/>
          </a:prstGeom>
          <a:solidFill>
            <a:srgbClr val="500000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2AA2D0-B00A-5465-FAAD-0F6E41EFA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868" y="247785"/>
            <a:ext cx="8817962" cy="166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2681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1C3BA-F55A-CABE-2B1C-A2B5AA6A0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0A518-C0A3-E7B3-9D75-F6CC3644F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				EXTRA Slides</a:t>
            </a:r>
          </a:p>
        </p:txBody>
      </p:sp>
    </p:spTree>
    <p:extLst>
      <p:ext uri="{BB962C8B-B14F-4D97-AF65-F5344CB8AC3E}">
        <p14:creationId xmlns:p14="http://schemas.microsoft.com/office/powerpoint/2010/main" val="21842274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587BC-1B82-DCC4-E5F8-1B9EAEDA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Composite Conductors?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FB0A09A-94A4-A1F9-1293-2E45D32824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61660" y="1307941"/>
            <a:ext cx="6530340" cy="533183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97F55-FAAF-2995-0F14-35AB0C5BB3E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05612" y="926659"/>
            <a:ext cx="5386388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Test Setup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A1662C-CF28-0FD8-4999-7407E768DBC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51460" y="1566421"/>
            <a:ext cx="5158740" cy="47734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Wire diameter 0.74 or 1.22 mm.</a:t>
            </a:r>
          </a:p>
          <a:p>
            <a:r>
              <a:rPr lang="en-US" dirty="0"/>
              <a:t>4 or 19 filaments of 99.999 Al in Al8Fe4Ce matrix.</a:t>
            </a:r>
          </a:p>
          <a:p>
            <a:r>
              <a:rPr lang="en-US" dirty="0"/>
              <a:t>Volume fraction Al ~50%.</a:t>
            </a:r>
          </a:p>
          <a:p>
            <a:r>
              <a:rPr lang="en-US" dirty="0"/>
              <a:t>Composite RRR(4.2K) 340-800.</a:t>
            </a:r>
          </a:p>
          <a:p>
            <a:r>
              <a:rPr lang="en-US" dirty="0"/>
              <a:t>Composite RRR(20K) 259-500.</a:t>
            </a:r>
          </a:p>
          <a:p>
            <a:r>
              <a:rPr lang="en-US" dirty="0"/>
              <a:t>Cyclic testing under </a:t>
            </a:r>
            <a:r>
              <a:rPr lang="en-US" u="sng" dirty="0"/>
              <a:t>load/stress control</a:t>
            </a:r>
            <a:r>
              <a:rPr lang="en-US" dirty="0"/>
              <a:t>.</a:t>
            </a:r>
          </a:p>
          <a:p>
            <a:r>
              <a:rPr lang="en-US" dirty="0"/>
              <a:t>Reference 12.</a:t>
            </a:r>
          </a:p>
        </p:txBody>
      </p:sp>
    </p:spTree>
    <p:extLst>
      <p:ext uri="{BB962C8B-B14F-4D97-AF65-F5344CB8AC3E}">
        <p14:creationId xmlns:p14="http://schemas.microsoft.com/office/powerpoint/2010/main" val="42390139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8183-2414-70A1-E8A1-3C0DD76DE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" y="160337"/>
            <a:ext cx="10972800" cy="1143000"/>
          </a:xfrm>
        </p:spPr>
        <p:txBody>
          <a:bodyPr/>
          <a:lstStyle/>
          <a:p>
            <a:r>
              <a:rPr lang="en-US" dirty="0"/>
              <a:t>Strain Testing on Al Composite Conductor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D951-BF3F-C1E4-2E61-750BFF4FC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2222" y="1072658"/>
            <a:ext cx="5386917" cy="639763"/>
          </a:xfrm>
        </p:spPr>
        <p:txBody>
          <a:bodyPr/>
          <a:lstStyle/>
          <a:p>
            <a:pPr algn="ctr"/>
            <a:r>
              <a:rPr lang="en-US" dirty="0"/>
              <a:t>Resistivity v Strain at 4.2K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77E58CC-7BB9-DAA8-2321-FB00CB2735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10800000">
            <a:off x="121920" y="1651461"/>
            <a:ext cx="5676679" cy="4658361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06B0C6-2824-8A04-8325-528CE225C3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77940" y="1072658"/>
            <a:ext cx="5389033" cy="639763"/>
          </a:xfrm>
        </p:spPr>
        <p:txBody>
          <a:bodyPr/>
          <a:lstStyle/>
          <a:p>
            <a:pPr algn="ctr"/>
            <a:r>
              <a:rPr lang="en-US" dirty="0"/>
              <a:t>Resistivity v Strain Cycles at 20K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A68FFB3-0D7E-1299-ED9E-834B655F1CE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58685" y="1712421"/>
            <a:ext cx="5831439" cy="4524305"/>
          </a:xfrm>
        </p:spPr>
      </p:pic>
    </p:spTree>
    <p:extLst>
      <p:ext uri="{BB962C8B-B14F-4D97-AF65-F5344CB8AC3E}">
        <p14:creationId xmlns:p14="http://schemas.microsoft.com/office/powerpoint/2010/main" val="41637688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013D7-22D0-5D82-168A-043FC6021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225911"/>
            <a:ext cx="9794944" cy="925157"/>
          </a:xfrm>
        </p:spPr>
        <p:txBody>
          <a:bodyPr>
            <a:normAutofit/>
          </a:bodyPr>
          <a:lstStyle/>
          <a:p>
            <a:r>
              <a:rPr lang="en-US" dirty="0"/>
              <a:t>Temperature Dependent Resistivity of 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96702-A9DB-96E6-E6EC-46AD7D3E3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l-GR" dirty="0"/>
              <a:t>ρ</a:t>
            </a:r>
            <a:r>
              <a:rPr lang="en-US" dirty="0"/>
              <a:t>(0K) ~ 0.00 n</a:t>
            </a:r>
            <a:r>
              <a:rPr lang="el-GR" dirty="0"/>
              <a:t>Ω</a:t>
            </a:r>
            <a:r>
              <a:rPr lang="en-US" dirty="0"/>
              <a:t>cm</a:t>
            </a:r>
            <a:endParaRPr lang="en-US" baseline="30000" dirty="0"/>
          </a:p>
          <a:p>
            <a:pPr algn="ctr"/>
            <a:r>
              <a:rPr lang="el-GR" dirty="0"/>
              <a:t>ρ</a:t>
            </a:r>
            <a:r>
              <a:rPr lang="en-US" dirty="0"/>
              <a:t>(T&gt;150K) ∝ T</a:t>
            </a:r>
            <a:endParaRPr lang="en-US" baseline="30000" dirty="0"/>
          </a:p>
          <a:p>
            <a:pPr algn="ctr"/>
            <a:r>
              <a:rPr lang="el-GR" dirty="0"/>
              <a:t>ρ</a:t>
            </a:r>
            <a:r>
              <a:rPr lang="en-US" dirty="0"/>
              <a:t>(T~40K) ∝ T</a:t>
            </a:r>
            <a:r>
              <a:rPr lang="en-US" baseline="30000" dirty="0"/>
              <a:t>5</a:t>
            </a:r>
          </a:p>
          <a:p>
            <a:pPr algn="ctr"/>
            <a:r>
              <a:rPr lang="el-GR" dirty="0"/>
              <a:t>ρ</a:t>
            </a:r>
            <a:r>
              <a:rPr lang="en-US" dirty="0"/>
              <a:t>(T&lt;10K) ∝ T</a:t>
            </a:r>
            <a:r>
              <a:rPr lang="en-US" baseline="30000" dirty="0"/>
              <a:t>2</a:t>
            </a:r>
            <a:r>
              <a:rPr lang="en-US" dirty="0"/>
              <a:t>-T</a:t>
            </a:r>
            <a:r>
              <a:rPr lang="en-US" baseline="30000" dirty="0"/>
              <a:t>3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l-GR" dirty="0"/>
              <a:t>ρ</a:t>
            </a:r>
            <a:r>
              <a:rPr lang="en-US" dirty="0"/>
              <a:t>(4.2K) for 1000 RRR Al ≤ 1%</a:t>
            </a:r>
            <a:endParaRPr lang="en-US" baseline="30000" dirty="0"/>
          </a:p>
          <a:p>
            <a:pPr algn="ctr"/>
            <a:r>
              <a:rPr lang="el-GR" dirty="0"/>
              <a:t>ρ</a:t>
            </a:r>
            <a:r>
              <a:rPr lang="en-US" dirty="0"/>
              <a:t>(272.15K) + 2.48 ± 0.002 µ</a:t>
            </a:r>
            <a:r>
              <a:rPr lang="el-GR" dirty="0"/>
              <a:t>Ω</a:t>
            </a:r>
            <a:r>
              <a:rPr lang="en-US" dirty="0"/>
              <a:t>cm</a:t>
            </a:r>
            <a:endParaRPr lang="en-US" baseline="300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250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7F11BD8-DE05-77DB-34FA-9CC8E4699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225911"/>
            <a:ext cx="10972799" cy="925157"/>
          </a:xfrm>
        </p:spPr>
        <p:txBody>
          <a:bodyPr>
            <a:normAutofit fontScale="90000"/>
          </a:bodyPr>
          <a:lstStyle/>
          <a:p>
            <a:r>
              <a:rPr lang="en-US" dirty="0"/>
              <a:t> Vacancy (</a:t>
            </a:r>
            <a:r>
              <a:rPr lang="el-GR" dirty="0"/>
              <a:t>ρ</a:t>
            </a:r>
            <a:r>
              <a:rPr lang="en-US" baseline="-25000" dirty="0"/>
              <a:t>v</a:t>
            </a:r>
            <a:r>
              <a:rPr lang="en-US" dirty="0"/>
              <a:t>) and Dislocation (</a:t>
            </a:r>
            <a:r>
              <a:rPr lang="el-GR" dirty="0"/>
              <a:t>ρ</a:t>
            </a:r>
            <a:r>
              <a:rPr lang="en-US" baseline="-25000" dirty="0"/>
              <a:t>d</a:t>
            </a:r>
            <a:r>
              <a:rPr lang="en-US" dirty="0"/>
              <a:t>) Contributions</a:t>
            </a:r>
            <a:br>
              <a:rPr lang="en-US" dirty="0"/>
            </a:br>
            <a:r>
              <a:rPr lang="en-US" dirty="0"/>
              <a:t> to Resistivity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B0798B9-6E4E-4EE0-B4C8-C126163D3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66823"/>
            <a:ext cx="10972799" cy="415934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For Vacancies		</a:t>
            </a:r>
            <a:r>
              <a:rPr lang="el-GR" dirty="0"/>
              <a:t> ρ</a:t>
            </a:r>
            <a:r>
              <a:rPr lang="en-US" baseline="-25000" dirty="0"/>
              <a:t>v</a:t>
            </a:r>
            <a:r>
              <a:rPr lang="en-US" dirty="0"/>
              <a:t>(4K) = 2.6 ± 0.5µ</a:t>
            </a:r>
            <a:r>
              <a:rPr lang="el-GR" dirty="0"/>
              <a:t>Ω</a:t>
            </a:r>
            <a:r>
              <a:rPr lang="en-US" dirty="0"/>
              <a:t>cm/at%</a:t>
            </a:r>
          </a:p>
          <a:p>
            <a:r>
              <a:rPr lang="en-US" dirty="0"/>
              <a:t>							(Not temperature dependent;</a:t>
            </a:r>
          </a:p>
          <a:p>
            <a:r>
              <a:rPr lang="en-US" dirty="0"/>
              <a:t>							  removed by RT annealing.)</a:t>
            </a:r>
          </a:p>
          <a:p>
            <a:endParaRPr lang="en-US" dirty="0"/>
          </a:p>
          <a:p>
            <a:r>
              <a:rPr lang="en-US" dirty="0"/>
              <a:t>For Dislocations		</a:t>
            </a:r>
            <a:r>
              <a:rPr lang="el-GR" dirty="0"/>
              <a:t>ρ</a:t>
            </a:r>
            <a:r>
              <a:rPr lang="en-US" baseline="-25000" dirty="0"/>
              <a:t>d</a:t>
            </a:r>
            <a:r>
              <a:rPr lang="en-US" dirty="0"/>
              <a:t> = 0.2-0.9x10</a:t>
            </a:r>
            <a:r>
              <a:rPr lang="en-US" baseline="30000" dirty="0"/>
              <a:t>-19</a:t>
            </a:r>
            <a:r>
              <a:rPr lang="en-US" dirty="0"/>
              <a:t> </a:t>
            </a:r>
            <a:r>
              <a:rPr lang="el-GR" dirty="0"/>
              <a:t>Ω</a:t>
            </a:r>
            <a:r>
              <a:rPr lang="en-US" dirty="0"/>
              <a:t>cm</a:t>
            </a:r>
            <a:r>
              <a:rPr lang="en-US" baseline="30000" dirty="0"/>
              <a:t>3</a:t>
            </a:r>
            <a:endParaRPr lang="en-US" dirty="0"/>
          </a:p>
          <a:p>
            <a:r>
              <a:rPr lang="en-US" dirty="0"/>
              <a:t>							(Depends on temp.)</a:t>
            </a:r>
          </a:p>
          <a:p>
            <a:endParaRPr lang="en-US" dirty="0"/>
          </a:p>
          <a:p>
            <a:r>
              <a:rPr lang="en-US" dirty="0"/>
              <a:t>						</a:t>
            </a:r>
            <a:r>
              <a:rPr lang="el-GR" dirty="0"/>
              <a:t>ρ</a:t>
            </a:r>
            <a:r>
              <a:rPr lang="en-US" baseline="-25000" dirty="0"/>
              <a:t>d</a:t>
            </a:r>
            <a:r>
              <a:rPr lang="en-US" dirty="0"/>
              <a:t>(4K) = 2x10</a:t>
            </a:r>
            <a:r>
              <a:rPr lang="en-US" baseline="30000" dirty="0"/>
              <a:t>-19</a:t>
            </a:r>
            <a:r>
              <a:rPr lang="en-US" dirty="0"/>
              <a:t> </a:t>
            </a:r>
            <a:r>
              <a:rPr lang="el-GR" dirty="0"/>
              <a:t>Ω</a:t>
            </a:r>
            <a:r>
              <a:rPr lang="en-US" dirty="0"/>
              <a:t>cm</a:t>
            </a:r>
            <a:r>
              <a:rPr lang="en-US" baseline="30000" dirty="0"/>
              <a:t>3</a:t>
            </a:r>
          </a:p>
          <a:p>
            <a:r>
              <a:rPr lang="en-US" baseline="30000" dirty="0"/>
              <a:t>							</a:t>
            </a:r>
            <a:r>
              <a:rPr lang="en-US" dirty="0"/>
              <a:t>(Need to multiply by dislocation</a:t>
            </a:r>
          </a:p>
          <a:p>
            <a:r>
              <a:rPr lang="en-US" dirty="0"/>
              <a:t>							 density to get </a:t>
            </a:r>
            <a:r>
              <a:rPr lang="el-GR" dirty="0"/>
              <a:t>ρ</a:t>
            </a:r>
            <a:r>
              <a:rPr lang="en-US" dirty="0"/>
              <a:t>.)</a:t>
            </a:r>
          </a:p>
          <a:p>
            <a:endParaRPr lang="en-US" dirty="0"/>
          </a:p>
          <a:p>
            <a:r>
              <a:rPr lang="en-US" sz="2600" dirty="0"/>
              <a:t>Ref. 13.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99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225911"/>
            <a:ext cx="8900584" cy="925157"/>
          </a:xfrm>
        </p:spPr>
        <p:txBody>
          <a:bodyPr>
            <a:normAutofit/>
          </a:bodyPr>
          <a:lstStyle/>
          <a:p>
            <a:pPr lvl="0"/>
            <a:r>
              <a:rPr lang="en-US" b="0" dirty="0"/>
              <a:t>Original Motivation and Current Interest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Initial Motivation</a:t>
            </a:r>
          </a:p>
          <a:p>
            <a:r>
              <a:rPr lang="en-US" dirty="0"/>
              <a:t>	</a:t>
            </a:r>
            <a:r>
              <a:rPr lang="en-US" sz="2400" dirty="0"/>
              <a:t>PhD Project (1972-1977) at UW-Madison – determine if </a:t>
            </a:r>
            <a:r>
              <a:rPr lang="en-US" sz="2400" u="sng" dirty="0"/>
              <a:t>dilute Al(Au) alloy </a:t>
            </a:r>
            <a:r>
              <a:rPr lang="en-US" sz="2400" dirty="0"/>
              <a:t>is a stabilizer material for low temperature superconductors.  This was a candidate for a </a:t>
            </a:r>
            <a:r>
              <a:rPr lang="en-US" sz="2400" u="sng" dirty="0"/>
              <a:t>strengthened high-conductivity cryo-conductor </a:t>
            </a:r>
            <a:r>
              <a:rPr lang="en-US" sz="2400" dirty="0"/>
              <a:t>in large scale (commercial) SMES magnets.  </a:t>
            </a:r>
          </a:p>
          <a:p>
            <a:endParaRPr lang="en-US" sz="2400" dirty="0"/>
          </a:p>
          <a:p>
            <a:r>
              <a:rPr lang="en-US" dirty="0"/>
              <a:t>Past Work</a:t>
            </a:r>
          </a:p>
          <a:p>
            <a:r>
              <a:rPr lang="en-US" sz="2400" dirty="0"/>
              <a:t>	Research on </a:t>
            </a:r>
            <a:r>
              <a:rPr lang="en-US" sz="2400" u="sng" dirty="0"/>
              <a:t>numerous dilute Al alloys </a:t>
            </a:r>
            <a:r>
              <a:rPr lang="en-US" sz="2400" dirty="0"/>
              <a:t>for cryo-conductor applications </a:t>
            </a:r>
            <a:r>
              <a:rPr lang="en-US" sz="2400" u="sng" dirty="0"/>
              <a:t>with emphasis on strain effects</a:t>
            </a:r>
            <a:r>
              <a:rPr lang="en-US" sz="2400" dirty="0"/>
              <a:t>.  Major support from DOE (at UW-Madison), USAF (TAMU), and Sumitomo Chemical Co. (TAMU). </a:t>
            </a:r>
          </a:p>
          <a:p>
            <a:endParaRPr lang="en-US" dirty="0"/>
          </a:p>
          <a:p>
            <a:r>
              <a:rPr lang="en-US" dirty="0"/>
              <a:t>Current Interest</a:t>
            </a:r>
          </a:p>
          <a:p>
            <a:r>
              <a:rPr lang="en-US" dirty="0"/>
              <a:t>	</a:t>
            </a:r>
            <a:r>
              <a:rPr lang="en-US" sz="2400" u="sng" dirty="0"/>
              <a:t>Use of high purity Al for aerospace applications</a:t>
            </a:r>
            <a:r>
              <a:rPr lang="en-US" sz="2400" dirty="0"/>
              <a:t> – electrical cryo-conductors in electric airplanes and satellite high conductivity components.  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3148257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BCCE6-3622-28DD-3770-7430EC7F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 Boundary Resistivity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8679B0-9F53-984E-DB7D-5FB7818FB7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1050"/>
                <a:ext cx="10972799" cy="5065116"/>
              </a:xfrm>
            </p:spPr>
            <p:txBody>
              <a:bodyPr>
                <a:normAutofit fontScale="85000" lnSpcReduction="10000"/>
              </a:bodyPr>
              <a:lstStyle/>
              <a:p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dirty="0"/>
                        <m:t>ρ</m:t>
                      </m:r>
                      <m:r>
                        <a:rPr lang="en-US" b="0" i="1" baseline="-25000" dirty="0" smtClean="0">
                          <a:latin typeface="Cambria Math" panose="02040503050406030204" pitchFamily="18" charset="0"/>
                        </a:rPr>
                        <m:t>𝑔𝑏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l-GR" dirty="0"/>
                        <m:t>ρ</m:t>
                      </m:r>
                      <m:r>
                        <a:rPr lang="en-US" i="1" baseline="-25000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French Script MT" panose="03020402040607040605" pitchFamily="66" charset="0"/>
                        </a:rPr>
                        <m:t>l</m:t>
                      </m:r>
                      <m:r>
                        <a:rPr lang="en-US" i="1" baseline="-25000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	,where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 smtClean="0"/>
                      <m:t>ρ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bulk resistivity,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latin typeface="French Script MT" panose="03020402040607040605" pitchFamily="66" charset="0"/>
                      </a:rPr>
                      <m:t>l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electron mean free path, R is fraction of electrons scattered at the surface,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/>
                  <a:t> is the measure of grain boundary area per unit volume (not east to determine). </a:t>
                </a:r>
              </a:p>
              <a:p>
                <a:r>
                  <a:rPr lang="en-US" dirty="0"/>
                  <a:t>	In general,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 smtClean="0"/>
                      <m:t>ρ</m:t>
                    </m:r>
                    <m:r>
                      <a:rPr lang="en-US" b="0" i="1" baseline="-25000" dirty="0" smtClean="0">
                        <a:latin typeface="Cambria Math" panose="02040503050406030204" pitchFamily="18" charset="0"/>
                      </a:rPr>
                      <m:t>𝑔𝑏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m:rPr>
                        <m:nor/>
                      </m:rPr>
                      <a:rPr lang="en-US" b="0" i="0" baseline="30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−6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/>
                  <a:t> µ</a:t>
                </a:r>
                <a:r>
                  <a:rPr lang="el-GR" dirty="0"/>
                  <a:t>Ω</a:t>
                </a:r>
                <a:r>
                  <a:rPr lang="en-US" dirty="0"/>
                  <a:t>cm 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/>
                  <a:t> is in cm</a:t>
                </a:r>
                <a:r>
                  <a:rPr lang="en-US" baseline="30000" dirty="0"/>
                  <a:t>-1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	Kasen reports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/>
                  <a:t> values of 100-300 cm</a:t>
                </a:r>
                <a:r>
                  <a:rPr lang="en-US" baseline="30000" dirty="0"/>
                  <a:t>-1 </a:t>
                </a:r>
                <a:r>
                  <a:rPr lang="en-US" dirty="0"/>
                  <a:t>for very pure Al (RRR 1000-10,000).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8679B0-9F53-984E-DB7D-5FB7818FB7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1050"/>
                <a:ext cx="10972799" cy="5065116"/>
              </a:xfrm>
              <a:blipFill>
                <a:blip r:embed="rId2"/>
                <a:stretch>
                  <a:fillRect l="-1056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71972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B0673-A913-829F-3A75-2CDE0B7FD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Size Effect Resistivity (</a:t>
            </a:r>
            <a:r>
              <a:rPr lang="el-GR" dirty="0"/>
              <a:t>ρ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866736-31DC-88E8-6A3E-C7B4766B68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:r>
                  <a:rPr lang="en-US" dirty="0"/>
                  <a:t>Size Effect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dirty="0"/>
                          <m:t>ρ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dirty="0"/>
                          <m:t>ρ</m:t>
                        </m:r>
                        <m:r>
                          <a:rPr lang="en-US" b="0" i="1" baseline="-25000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,where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 smtClean="0"/>
                      <m:t>ρ</m:t>
                    </m:r>
                  </m:oMath>
                </a14:m>
                <a:r>
                  <a:rPr lang="en-US" baseline="-25000" dirty="0"/>
                  <a:t>b</a:t>
                </a:r>
                <a:r>
                  <a:rPr lang="en-US" dirty="0"/>
                  <a:t> is bulk resistivity and K is the specimen characteristic dimension (diameter) divided by bulk electron mean free path.</a:t>
                </a:r>
              </a:p>
              <a:p>
                <a:endParaRPr lang="en-US" dirty="0"/>
              </a:p>
              <a:p>
                <a:r>
                  <a:rPr lang="en-US" dirty="0"/>
                  <a:t>In general, no size effect correction is necessary if K&gt;10, or:</a:t>
                </a:r>
              </a:p>
              <a:p>
                <a:pPr algn="ctr"/>
                <a:r>
                  <a:rPr lang="en-US" dirty="0"/>
                  <a:t>d(mm)&gt;2.5x10</a:t>
                </a:r>
                <a:r>
                  <a:rPr lang="en-US" baseline="30000" dirty="0"/>
                  <a:t>-4</a:t>
                </a:r>
                <a:r>
                  <a:rPr lang="en-US" dirty="0"/>
                  <a:t> RRR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866736-31DC-88E8-6A3E-C7B4766B68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89" r="-1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18482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F3DBB-B9A9-DBEC-2D6F-6B1A5AB1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0770"/>
            <a:ext cx="10972800" cy="1345721"/>
          </a:xfrm>
        </p:spPr>
        <p:txBody>
          <a:bodyPr/>
          <a:lstStyle/>
          <a:p>
            <a:r>
              <a:rPr lang="en-US" dirty="0"/>
              <a:t>Presentation Roadmap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F1094-4695-5D3D-FBB9-4B887D0BE0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68416"/>
            <a:ext cx="5384800" cy="4357750"/>
          </a:xfrm>
        </p:spPr>
        <p:txBody>
          <a:bodyPr>
            <a:normAutofit/>
          </a:bodyPr>
          <a:lstStyle/>
          <a:p>
            <a:r>
              <a:rPr lang="en-US" dirty="0"/>
              <a:t>Boom and Oberly Sponsors</a:t>
            </a:r>
          </a:p>
          <a:p>
            <a:r>
              <a:rPr lang="en-US" dirty="0"/>
              <a:t>More Acknowledgements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Background</a:t>
            </a:r>
          </a:p>
          <a:p>
            <a:r>
              <a:rPr lang="en-US" dirty="0"/>
              <a:t>Specimen Descriptions</a:t>
            </a:r>
          </a:p>
          <a:p>
            <a:r>
              <a:rPr lang="en-US" dirty="0"/>
              <a:t>Stress and Strain Meas.</a:t>
            </a:r>
          </a:p>
          <a:p>
            <a:r>
              <a:rPr lang="en-US" dirty="0"/>
              <a:t>Resistivity Meas.</a:t>
            </a:r>
          </a:p>
          <a:p>
            <a:r>
              <a:rPr lang="en-US" dirty="0"/>
              <a:t>Experimental Procedures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B0FD7A-7FB9-50FA-0C83-58A969B155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68416"/>
            <a:ext cx="5384800" cy="4357750"/>
          </a:xfrm>
        </p:spPr>
        <p:txBody>
          <a:bodyPr>
            <a:normAutofit/>
          </a:bodyPr>
          <a:lstStyle/>
          <a:p>
            <a:r>
              <a:rPr lang="en-US" dirty="0"/>
              <a:t>Results (monotonic, cyclic, total plastic strain, purity, grain size, crystal orientation)</a:t>
            </a:r>
          </a:p>
          <a:p>
            <a:r>
              <a:rPr lang="en-US" dirty="0"/>
              <a:t>Summary of Results</a:t>
            </a:r>
          </a:p>
          <a:p>
            <a:r>
              <a:rPr lang="en-US" dirty="0"/>
              <a:t>Conclusions</a:t>
            </a:r>
          </a:p>
          <a:p>
            <a:r>
              <a:rPr lang="en-US" dirty="0"/>
              <a:t>References</a:t>
            </a:r>
          </a:p>
          <a:p>
            <a:r>
              <a:rPr lang="en-US" dirty="0"/>
              <a:t>Resistivity Contributions (if interest)</a:t>
            </a:r>
          </a:p>
        </p:txBody>
      </p:sp>
    </p:spTree>
    <p:extLst>
      <p:ext uri="{BB962C8B-B14F-4D97-AF65-F5344CB8AC3E}">
        <p14:creationId xmlns:p14="http://schemas.microsoft.com/office/powerpoint/2010/main" val="2231878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7061F-F982-016F-1934-601A3D1F7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225911"/>
            <a:ext cx="10616413" cy="92515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Background - Why choose Al for </a:t>
            </a:r>
            <a:br>
              <a:rPr lang="en-US" dirty="0"/>
            </a:br>
            <a:r>
              <a:rPr lang="en-US" dirty="0"/>
              <a:t>aerospace cryo-conductor applications?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D4285-3C52-F510-7973-CFFDB237A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/>
              <a:t>Benefits</a:t>
            </a:r>
            <a:r>
              <a:rPr lang="en-US" sz="2800" dirty="0"/>
              <a:t> of pure Al:</a:t>
            </a:r>
          </a:p>
          <a:p>
            <a:r>
              <a:rPr lang="en-US" dirty="0"/>
              <a:t>	</a:t>
            </a:r>
            <a:r>
              <a:rPr lang="en-US" sz="2200" dirty="0"/>
              <a:t>- Low density.</a:t>
            </a:r>
          </a:p>
          <a:p>
            <a:r>
              <a:rPr lang="en-US" sz="2200" dirty="0"/>
              <a:t>	- Lower cost for the same RRR as Cu.</a:t>
            </a:r>
          </a:p>
          <a:p>
            <a:r>
              <a:rPr lang="en-US" sz="2200" dirty="0"/>
              <a:t>	- Reasonable cost for high RRR (~1000) material.</a:t>
            </a:r>
          </a:p>
          <a:p>
            <a:r>
              <a:rPr lang="en-US" sz="2200" dirty="0"/>
              <a:t>	- Low magneto-resistivity.</a:t>
            </a:r>
          </a:p>
          <a:p>
            <a:endParaRPr lang="en-US" sz="2200" dirty="0"/>
          </a:p>
          <a:p>
            <a:r>
              <a:rPr lang="en-US" sz="2800" dirty="0"/>
              <a:t>Potential </a:t>
            </a:r>
            <a:r>
              <a:rPr lang="en-US" sz="2800" u="sng" dirty="0"/>
              <a:t>drawbacks</a:t>
            </a:r>
            <a:r>
              <a:rPr lang="en-US" sz="2800" dirty="0"/>
              <a:t> of pure Al for aerospace applications:</a:t>
            </a:r>
          </a:p>
          <a:p>
            <a:r>
              <a:rPr lang="en-US" sz="2200" dirty="0"/>
              <a:t>	- Low strength.</a:t>
            </a:r>
          </a:p>
          <a:p>
            <a:r>
              <a:rPr lang="en-US" dirty="0"/>
              <a:t>	</a:t>
            </a:r>
            <a:r>
              <a:rPr lang="en-US" sz="2200" dirty="0"/>
              <a:t>- Poor joining characteristics (because of surface oxide and softening tendencies).</a:t>
            </a:r>
          </a:p>
          <a:p>
            <a:r>
              <a:rPr lang="en-US" sz="2200" dirty="0"/>
              <a:t>	- Thermal stability if material is in a work-hardened condition.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26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225911"/>
            <a:ext cx="10957984" cy="92515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Research areas we have examined for </a:t>
            </a:r>
            <a:br>
              <a:rPr lang="en-US" dirty="0"/>
            </a:br>
            <a:r>
              <a:rPr lang="en-US" dirty="0"/>
              <a:t>Al cryo-conductor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Variables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Purity in the higher purity range and some alloys.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Temperature (4.2K to ambient) with emphasis on 4.2, 20, and 77K.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Microctructure</a:t>
            </a:r>
            <a:r>
              <a:rPr lang="en-US" dirty="0"/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Strain effects.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Fabrication method (casting, extrusion, drawing, joining)</a:t>
            </a:r>
          </a:p>
          <a:p>
            <a:pPr lvl="1"/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Properties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Electrical resistivity (and RRR).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Strength.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Monotonic and cyclic strain effects on strength and electrical resistivity.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/>
              <a:t>Creep.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27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Focus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	</a:t>
            </a:r>
            <a:r>
              <a:rPr lang="en-US" sz="3600" dirty="0"/>
              <a:t>Strain effects on the electrical resistivity (and strength) of bulk pure Aluminum at 4.2K. </a:t>
            </a:r>
            <a:r>
              <a:rPr lang="en-US" sz="4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134117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4071C-5143-1BDA-31EF-F58AAA5BE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and Specimen Descriptions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505FA-83FB-82BC-7DBB-CEB296C1B7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460" y="1898248"/>
            <a:ext cx="4112196" cy="460923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99.98 to 99.9995 Aluminum</a:t>
            </a:r>
          </a:p>
          <a:p>
            <a:r>
              <a:rPr lang="en-US" sz="2400" dirty="0"/>
              <a:t>RRR Range 150-10,000</a:t>
            </a:r>
          </a:p>
          <a:p>
            <a:r>
              <a:rPr lang="en-US" sz="2400" dirty="0"/>
              <a:t>Annealed to work hardened</a:t>
            </a:r>
          </a:p>
          <a:p>
            <a:r>
              <a:rPr lang="en-US" sz="2400" dirty="0"/>
              <a:t>Grain size range: submicron to millimeters</a:t>
            </a:r>
          </a:p>
          <a:p>
            <a:r>
              <a:rPr lang="en-US" sz="2400" dirty="0"/>
              <a:t>Sources:</a:t>
            </a:r>
          </a:p>
          <a:p>
            <a:pPr lvl="1"/>
            <a:r>
              <a:rPr lang="en-US" sz="2000" dirty="0"/>
              <a:t>Alcoa (USA)</a:t>
            </a:r>
          </a:p>
          <a:p>
            <a:pPr lvl="1"/>
            <a:r>
              <a:rPr lang="en-US" sz="2000" dirty="0"/>
              <a:t>Sumitomo Chemical (Japan)</a:t>
            </a:r>
          </a:p>
          <a:p>
            <a:pPr lvl="1"/>
            <a:r>
              <a:rPr lang="en-US" sz="2000" dirty="0"/>
              <a:t>VAW (Germany) 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E23B463-EE77-0DF2-3078-97D51C6D2F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758522" y="1649392"/>
            <a:ext cx="1843662" cy="5124467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C8D21-4524-53C3-1021-9179E150972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88937" y="1258873"/>
            <a:ext cx="3540668" cy="638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Materials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CE8FC0-B8DA-E9A0-5B39-86E3898C295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758522" y="1258873"/>
            <a:ext cx="2623555" cy="484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Test Specimens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64DB98-C862-A331-0093-382D916E2C2A}"/>
              </a:ext>
            </a:extLst>
          </p:cNvPr>
          <p:cNvSpPr txBox="1"/>
          <p:nvPr/>
        </p:nvSpPr>
        <p:spPr>
          <a:xfrm>
            <a:off x="3048802" y="3265991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17AAE4-E6BB-C20A-9FB0-A660FC468024}"/>
              </a:ext>
            </a:extLst>
          </p:cNvPr>
          <p:cNvSpPr txBox="1"/>
          <p:nvPr/>
        </p:nvSpPr>
        <p:spPr>
          <a:xfrm>
            <a:off x="9734308" y="589730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Inch Dimensions</a:t>
            </a:r>
          </a:p>
        </p:txBody>
      </p:sp>
    </p:spTree>
    <p:extLst>
      <p:ext uri="{BB962C8B-B14F-4D97-AF65-F5344CB8AC3E}">
        <p14:creationId xmlns:p14="http://schemas.microsoft.com/office/powerpoint/2010/main" val="584965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1B55E-F89E-9FC5-7CB0-6441C06B8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Nominal Microstructure of High Purity 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308C5-8AFA-A980-7B2B-59B8784BEB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99.999 Al</a:t>
            </a:r>
          </a:p>
          <a:p>
            <a:r>
              <a:rPr lang="en-US" dirty="0"/>
              <a:t>Fully annealed</a:t>
            </a:r>
          </a:p>
          <a:p>
            <a:r>
              <a:rPr lang="en-US" dirty="0"/>
              <a:t>3500 &lt; RRR &lt; 4000</a:t>
            </a:r>
          </a:p>
          <a:p>
            <a:r>
              <a:rPr lang="en-US" dirty="0"/>
              <a:t>0.393” (1 cm) gage diameter</a:t>
            </a:r>
          </a:p>
          <a:p>
            <a:r>
              <a:rPr lang="en-US" dirty="0"/>
              <a:t>Grain diameter in mm range.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7C22A44-68EA-2889-E0F6-C95CB23FA40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158018" y="1448493"/>
            <a:ext cx="6197138" cy="464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927762"/>
      </p:ext>
    </p:extLst>
  </p:cSld>
  <p:clrMapOvr>
    <a:masterClrMapping/>
  </p:clrMapOvr>
</p:sld>
</file>

<file path=ppt/theme/theme1.xml><?xml version="1.0" encoding="utf-8"?>
<a:theme xmlns:a="http://schemas.openxmlformats.org/drawingml/2006/main" name="COE-PPT-Template-2020 no foo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33663</TotalTime>
  <Words>2703</Words>
  <Application>Microsoft Office PowerPoint</Application>
  <PresentationFormat>Widescreen</PresentationFormat>
  <Paragraphs>309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Cambria Math</vt:lpstr>
      <vt:lpstr>French Script MT</vt:lpstr>
      <vt:lpstr>COE-PPT-Template-2020 no footer</vt:lpstr>
      <vt:lpstr>A Review of the Effects of Strain at 4.2K on Electrical Resistivity and Strength in Bulk High Purity Al</vt:lpstr>
      <vt:lpstr>Special Acknowledgements</vt:lpstr>
      <vt:lpstr>More Acknowledgements</vt:lpstr>
      <vt:lpstr>Original Motivation and Current Interest</vt:lpstr>
      <vt:lpstr>Background - Why choose Al for  aerospace cryo-conductor applications?</vt:lpstr>
      <vt:lpstr>Research areas we have examined for  Al cryo-conductor applications</vt:lpstr>
      <vt:lpstr>Focus Today</vt:lpstr>
      <vt:lpstr>Material and Specimen Descriptions</vt:lpstr>
      <vt:lpstr>Nominal Microstructure of High Purity Al</vt:lpstr>
      <vt:lpstr>Mechanical Test Fixture</vt:lpstr>
      <vt:lpstr>Electrical Resistivity by Eddy Current Decay (ECD) </vt:lpstr>
      <vt:lpstr>Experimental Procedures</vt:lpstr>
      <vt:lpstr>PowerPoint Presentation</vt:lpstr>
      <vt:lpstr>Stress versus Strain at 4.2K for Pure Al</vt:lpstr>
      <vt:lpstr>Resistivity Increase versus Monotonic Plastic Strain</vt:lpstr>
      <vt:lpstr>Effect of Cold Work on Cyclic Mechanical Behavior of 1000RRR Al (Ref. 5)</vt:lpstr>
      <vt:lpstr>Resistivity versus Stress Cycles  for Annealed and CW 1000 RRR Al </vt:lpstr>
      <vt:lpstr>Cyclic Strain Resistivity v Percent Area Reduction for Cold Worked and Annealed 1000 RRR Al</vt:lpstr>
      <vt:lpstr>Longitudinal v Circumferential Resistivity</vt:lpstr>
      <vt:lpstr>Influence of 77K and RT Annealing on Resistivity</vt:lpstr>
      <vt:lpstr>Cyclic Strain and Energy Loss in Al and Cu </vt:lpstr>
      <vt:lpstr>Testing at 20K</vt:lpstr>
      <vt:lpstr>Cyclic Strain at 4.2K versus 20K in 4NAl (Ref. 7)</vt:lpstr>
      <vt:lpstr>Annealing Effect on RRR and Stress Range at 20K</vt:lpstr>
      <vt:lpstr>Plastic Strain per Cycle in ~850 RRR Al (Ref. 9)</vt:lpstr>
      <vt:lpstr>Cyclic Plastic Strain Accumulation (Ref. 9)  </vt:lpstr>
      <vt:lpstr>Grain Size Effect on Strength and Resistivity (Ref. 10)</vt:lpstr>
      <vt:lpstr>Grain Size and Purity Dependence on Resistivity Increase after Cyclic Strain at 4.2K </vt:lpstr>
      <vt:lpstr>Pure Al Single Crystal Testing (Grain Orientation Effect)</vt:lpstr>
      <vt:lpstr>Total Plastic Strain and Resistivity Increase for Al Single Crystals Cycled at 4.2K </vt:lpstr>
      <vt:lpstr>Key Findings (Results) on Pure Al</vt:lpstr>
      <vt:lpstr>Conclusions</vt:lpstr>
      <vt:lpstr>References</vt:lpstr>
      <vt:lpstr>PowerPoint Presentation</vt:lpstr>
      <vt:lpstr>PowerPoint Presentation</vt:lpstr>
      <vt:lpstr>What About Composite Conductors?</vt:lpstr>
      <vt:lpstr>Strain Testing on Al Composite Conductor</vt:lpstr>
      <vt:lpstr>Temperature Dependent Resistivity of Al</vt:lpstr>
      <vt:lpstr> Vacancy (ρv) and Dislocation (ρd) Contributions  to Resistivity</vt:lpstr>
      <vt:lpstr>Grain Boundary Resistivity</vt:lpstr>
      <vt:lpstr>Size Effect Resistivity (ρ)</vt:lpstr>
      <vt:lpstr>Presentation Roadmap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Update</dc:title>
  <dc:creator>Charlie Borenstein</dc:creator>
  <cp:lastModifiedBy>Hartwig, Karl T</cp:lastModifiedBy>
  <cp:revision>384</cp:revision>
  <cp:lastPrinted>2023-07-06T14:05:04Z</cp:lastPrinted>
  <dcterms:created xsi:type="dcterms:W3CDTF">2020-10-06T05:28:27Z</dcterms:created>
  <dcterms:modified xsi:type="dcterms:W3CDTF">2025-05-21T14:15:23Z</dcterms:modified>
</cp:coreProperties>
</file>