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4" r:id="rId1"/>
  </p:sldMasterIdLst>
  <p:notesMasterIdLst>
    <p:notesMasterId r:id="rId19"/>
  </p:notesMasterIdLst>
  <p:sldIdLst>
    <p:sldId id="256" r:id="rId2"/>
    <p:sldId id="479" r:id="rId3"/>
    <p:sldId id="520" r:id="rId4"/>
    <p:sldId id="508" r:id="rId5"/>
    <p:sldId id="509" r:id="rId6"/>
    <p:sldId id="510" r:id="rId7"/>
    <p:sldId id="257" r:id="rId8"/>
    <p:sldId id="511" r:id="rId9"/>
    <p:sldId id="512" r:id="rId10"/>
    <p:sldId id="516" r:id="rId11"/>
    <p:sldId id="514" r:id="rId12"/>
    <p:sldId id="513" r:id="rId13"/>
    <p:sldId id="515" r:id="rId14"/>
    <p:sldId id="517" r:id="rId15"/>
    <p:sldId id="518" r:id="rId16"/>
    <p:sldId id="519" r:id="rId17"/>
    <p:sldId id="507" r:id="rId18"/>
  </p:sldIdLst>
  <p:sldSz cx="16257588" cy="9144000"/>
  <p:notesSz cx="9144000" cy="6858000"/>
  <p:defaultTextStyle>
    <a:defPPr>
      <a:defRPr lang="nl-NL"/>
    </a:defPPr>
    <a:lvl1pPr marL="0" algn="l" defTabSz="121926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121926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121926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121926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121926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121926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121926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121926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1219261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79">
          <p15:clr>
            <a:srgbClr val="A4A3A4"/>
          </p15:clr>
        </p15:guide>
        <p15:guide id="2" pos="471">
          <p15:clr>
            <a:srgbClr val="A4A3A4"/>
          </p15:clr>
        </p15:guide>
        <p15:guide id="3" orient="horz" pos="4650">
          <p15:clr>
            <a:srgbClr val="A4A3A4"/>
          </p15:clr>
        </p15:guide>
        <p15:guide id="4" pos="4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A85"/>
    <a:srgbClr val="FFD2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50" autoAdjust="0"/>
    <p:restoredTop sz="93343" autoAdjust="0"/>
  </p:normalViewPr>
  <p:slideViewPr>
    <p:cSldViewPr snapToGrid="0">
      <p:cViewPr varScale="1">
        <p:scale>
          <a:sx n="47" d="100"/>
          <a:sy n="47" d="100"/>
        </p:scale>
        <p:origin x="860" y="36"/>
      </p:cViewPr>
      <p:guideLst>
        <p:guide orient="horz" pos="5579"/>
        <p:guide pos="471"/>
        <p:guide orient="horz" pos="4650"/>
        <p:guide pos="4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D0926A-61AA-411A-8278-7E3A9DA15BC2}" type="datetimeFigureOut">
              <a:rPr lang="en-US" smtClean="0"/>
              <a:t>5/19/2025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4D3218-E066-4D42-B0F7-E8988181A6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34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23538-2A0D-4C96-B1FE-CA1E0FCFD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28C169-70E8-F43E-73A1-913EB22104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46A762-6384-640D-7BBD-A719FA5253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training is magnet architecture specific, in this case I show an example for CCT 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E182C3-DB60-9C83-D5DC-0D96018F23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D9CDA-5442-4ECD-8BEB-412209502F46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9929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323538-2A0D-4C96-B1FE-CA1E0FCFD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C28C169-70E8-F43E-73A1-913EB22104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46A762-6384-640D-7BBD-A719FA5253D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training is magnet architecture specific, in this case I show an example for CCT 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E182C3-DB60-9C83-D5DC-0D96018F231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D9CDA-5442-4ECD-8BEB-412209502F46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9929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753E87-6FC5-BF0E-1233-A935E20A79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1693052-82AB-A056-17CA-F1B895CB8C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8DD651F-ED42-80F4-723A-63325BD31C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training is magnet architecture specific, in this case I show an example for CCT 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01E65-D4AC-AA67-2B38-71CA48F1E9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D9CDA-5442-4ECD-8BEB-412209502F46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4337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CB33A3-9137-A563-EFDF-DA4A6B8AEA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E38A19E-D748-C30F-4C95-4DCFAC3D1F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BBA3F7-0CC2-ACB5-175D-B7F30A229C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training is magnet architecture specific, in this case I show an example for CCT 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DA22D9-0DC6-C37E-6EEA-F5B557601C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D9CDA-5442-4ECD-8BEB-412209502F46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7080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AD5A03-7DC5-48EE-ECB6-EF2B7981F6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B6A21D3-C144-12B2-483E-2B404F0367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EA39A5C-E8DD-A457-393F-3F6FB381526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training is magnet architecture specific, in this case I show an example for CCT 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722CC9-DC77-E5FD-7D76-F9330BF990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2D9CDA-5442-4ECD-8BEB-412209502F46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8670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D3218-E066-4D42-B0F7-E8988181A6A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406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D3218-E066-4D42-B0F7-E8988181A6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007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2200" y="1496484"/>
            <a:ext cx="12193191" cy="3183467"/>
          </a:xfrm>
          <a:prstGeom prst="rect">
            <a:avLst/>
          </a:prstGeom>
        </p:spPr>
        <p:txBody>
          <a:bodyPr anchor="b"/>
          <a:lstStyle>
            <a:lvl1pPr algn="ctr">
              <a:defRPr sz="8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200" y="5489557"/>
            <a:ext cx="12193191" cy="11698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0ECF11-048D-36E7-ABB3-12EBE07F1D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85327" y="8544433"/>
            <a:ext cx="3666621" cy="4179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F0B986-EFB7-8FB7-3CFE-2BFB828019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599390" y="8544433"/>
            <a:ext cx="658195" cy="417981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ctr">
              <a:defRPr sz="2400">
                <a:solidFill>
                  <a:schemeClr val="tx1"/>
                </a:solidFill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2D55C27-D423-EE08-136B-4EE60913888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65293" y="4844688"/>
            <a:ext cx="4927002" cy="48013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en-US" dirty="0"/>
              <a:t>Presentation date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7235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94B0D96-8DA8-99F4-2580-CB0AB0F179E7}"/>
              </a:ext>
            </a:extLst>
          </p:cNvPr>
          <p:cNvSpPr/>
          <p:nvPr/>
        </p:nvSpPr>
        <p:spPr>
          <a:xfrm>
            <a:off x="2" y="3383"/>
            <a:ext cx="16257587" cy="1247825"/>
          </a:xfrm>
          <a:prstGeom prst="rect">
            <a:avLst/>
          </a:prstGeom>
          <a:solidFill>
            <a:srgbClr val="172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263" y="1817225"/>
            <a:ext cx="15421970" cy="64187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586AFD44-0D10-059F-2C4F-D23FC5415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376" y="107092"/>
            <a:ext cx="14689503" cy="1040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511C1BEE-F1D4-DE37-50B0-BCF03632BF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85327" y="8544433"/>
            <a:ext cx="3666621" cy="4179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DCD54A22-E589-57B1-5D5C-18F33AA6AA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139880" y="8544433"/>
            <a:ext cx="1117706" cy="417981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ctr">
              <a:defRPr sz="2400">
                <a:solidFill>
                  <a:schemeClr val="tx1"/>
                </a:solidFill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850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204003-8C92-9D0D-2B82-FA46516D3DCE}"/>
              </a:ext>
            </a:extLst>
          </p:cNvPr>
          <p:cNvSpPr/>
          <p:nvPr/>
        </p:nvSpPr>
        <p:spPr>
          <a:xfrm>
            <a:off x="1" y="0"/>
            <a:ext cx="16257587" cy="1247825"/>
          </a:xfrm>
          <a:prstGeom prst="rect">
            <a:avLst/>
          </a:prstGeom>
          <a:solidFill>
            <a:srgbClr val="172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1B26620-F391-BEBB-C0D6-BC37D7AC62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559" y="1817225"/>
            <a:ext cx="7467626" cy="64187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8BAD56B4-BB4F-59F8-3E47-449B8F597E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30404" y="1817225"/>
            <a:ext cx="6909475" cy="64187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BA32C1-86C8-879F-3205-C888BF5202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85327" y="8544433"/>
            <a:ext cx="3666621" cy="4179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638B3040-D09C-D136-2D1C-BE739772D0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17710" y="8544433"/>
            <a:ext cx="3077607" cy="4179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r>
              <a:rPr lang="nl-NL"/>
              <a:t>13-3-2023</a:t>
            </a:r>
            <a:endParaRPr lang="en-US" dirty="0"/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192033E4-C69C-62D6-E182-B637C1CD74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139880" y="8544433"/>
            <a:ext cx="1117706" cy="417981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ctr">
              <a:defRPr sz="2400">
                <a:solidFill>
                  <a:schemeClr val="tx1"/>
                </a:solidFill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1">
            <a:extLst>
              <a:ext uri="{FF2B5EF4-FFF2-40B4-BE49-F238E27FC236}">
                <a16:creationId xmlns:a16="http://schemas.microsoft.com/office/drawing/2014/main" id="{902C6C2C-8B67-2806-7EB6-8C64F2498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559" y="107092"/>
            <a:ext cx="14580320" cy="1040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4387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ithou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94B0D96-8DA8-99F4-2580-CB0AB0F179E7}"/>
              </a:ext>
            </a:extLst>
          </p:cNvPr>
          <p:cNvSpPr/>
          <p:nvPr/>
        </p:nvSpPr>
        <p:spPr>
          <a:xfrm>
            <a:off x="2" y="3383"/>
            <a:ext cx="16257587" cy="1247825"/>
          </a:xfrm>
          <a:prstGeom prst="rect">
            <a:avLst/>
          </a:prstGeom>
          <a:solidFill>
            <a:srgbClr val="172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>
              <a:solidFill>
                <a:srgbClr val="FF0000"/>
              </a:solidFill>
            </a:endParaRPr>
          </a:p>
        </p:txBody>
      </p:sp>
      <p:sp>
        <p:nvSpPr>
          <p:cNvPr id="10" name="Title Placeholder 1">
            <a:extLst>
              <a:ext uri="{FF2B5EF4-FFF2-40B4-BE49-F238E27FC236}">
                <a16:creationId xmlns:a16="http://schemas.microsoft.com/office/drawing/2014/main" id="{586AFD44-0D10-059F-2C4F-D23FC5415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910" y="107092"/>
            <a:ext cx="14593969" cy="10404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0C0D4AE-6496-846A-6618-EB1D50B29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910" y="1817225"/>
            <a:ext cx="15353732" cy="641872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715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667630" y="8544433"/>
            <a:ext cx="589956" cy="48623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ctr">
              <a:defRPr sz="2400">
                <a:solidFill>
                  <a:schemeClr val="tx1"/>
                </a:solidFill>
                <a:latin typeface="+mj-lt"/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52CDD59-C42D-1FF9-EAC9-AC91D7D968B5}"/>
              </a:ext>
            </a:extLst>
          </p:cNvPr>
          <p:cNvSpPr/>
          <p:nvPr/>
        </p:nvSpPr>
        <p:spPr>
          <a:xfrm>
            <a:off x="1" y="8402502"/>
            <a:ext cx="16257587" cy="45719"/>
          </a:xfrm>
          <a:prstGeom prst="rect">
            <a:avLst/>
          </a:prstGeom>
          <a:gradFill flip="none" rotWithShape="1">
            <a:gsLst>
              <a:gs pos="0">
                <a:srgbClr val="172A85"/>
              </a:gs>
              <a:gs pos="71000">
                <a:srgbClr val="172A85"/>
              </a:gs>
              <a:gs pos="80000">
                <a:srgbClr val="E2001A"/>
              </a:gs>
              <a:gs pos="100000">
                <a:srgbClr val="E2001A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>
              <a:solidFill>
                <a:srgbClr val="FF0000"/>
              </a:solidFill>
            </a:endParaRPr>
          </a:p>
        </p:txBody>
      </p:sp>
      <p:pic>
        <p:nvPicPr>
          <p:cNvPr id="2" name="Picture 1" descr="A picture containing text&#10;&#10;Description automatically generated">
            <a:extLst>
              <a:ext uri="{FF2B5EF4-FFF2-40B4-BE49-F238E27FC236}">
                <a16:creationId xmlns:a16="http://schemas.microsoft.com/office/drawing/2014/main" id="{2F8C7574-4434-0E70-225F-4177F723155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6"/>
          <a:stretch/>
        </p:blipFill>
        <p:spPr>
          <a:xfrm>
            <a:off x="225296" y="8526630"/>
            <a:ext cx="2728285" cy="45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3563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8" r:id="rId3"/>
    <p:sldLayoutId id="2147483769" r:id="rId4"/>
  </p:sldLayoutIdLst>
  <p:hf hdr="0" ft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4800" kern="1200" spc="-15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j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7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0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088/1361-6668/ac2002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machine&#10;&#10;AI-generated content may be incorrect.">
            <a:extLst>
              <a:ext uri="{FF2B5EF4-FFF2-40B4-BE49-F238E27FC236}">
                <a16:creationId xmlns:a16="http://schemas.microsoft.com/office/drawing/2014/main" id="{3DFD4D68-CD50-E2BB-A31A-E9E789EB35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174"/>
          <a:stretch/>
        </p:blipFill>
        <p:spPr>
          <a:xfrm rot="5400000">
            <a:off x="11098176" y="3245349"/>
            <a:ext cx="6862498" cy="315594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531A2B-727C-7B88-BFE1-7E650A04E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50626" y="1990750"/>
            <a:ext cx="11832502" cy="1642985"/>
          </a:xfrm>
        </p:spPr>
        <p:txBody>
          <a:bodyPr/>
          <a:lstStyle/>
          <a:p>
            <a:r>
              <a:rPr lang="en-US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Relation between strain energy release rate and heat generated at cryogenic temperatures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00D2CE-B156-A7BA-63F7-B809A728870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4787" y="4099203"/>
            <a:ext cx="11832502" cy="1266440"/>
          </a:xfrm>
        </p:spPr>
        <p:txBody>
          <a:bodyPr/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case for CTD-101K epoxy magnet impregnant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to improve understanding of stability of superconducting magne</a:t>
            </a:r>
            <a:r>
              <a:rPr lang="en-US" i="1" dirty="0"/>
              <a:t>ts</a:t>
            </a:r>
          </a:p>
          <a:p>
            <a:pPr algn="l"/>
            <a:endParaRPr lang="en-US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F2C498D5-35E3-DF55-4DC5-46D892D74EAF}"/>
              </a:ext>
            </a:extLst>
          </p:cNvPr>
          <p:cNvSpPr txBox="1">
            <a:spLocks/>
          </p:cNvSpPr>
          <p:nvPr/>
        </p:nvSpPr>
        <p:spPr>
          <a:xfrm>
            <a:off x="586854" y="6399014"/>
            <a:ext cx="11996274" cy="1508471"/>
          </a:xfrm>
          <a:prstGeom prst="rect">
            <a:avLst/>
          </a:prstGeom>
        </p:spPr>
        <p:txBody>
          <a:bodyPr/>
          <a:lstStyle>
            <a:lvl1pPr marL="0" indent="0" algn="ctr" defTabSz="1219170" rtl="0" eaLnBrk="1" latinLnBrk="0" hangingPunct="1">
              <a:lnSpc>
                <a:spcPct val="90000"/>
              </a:lnSpc>
              <a:spcBef>
                <a:spcPts val="1333"/>
              </a:spcBef>
              <a:buFont typeface="Arial" panose="020B0604020202020204" pitchFamily="34" charset="0"/>
              <a:buNone/>
              <a:defRPr sz="32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09585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667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219170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82875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43833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3047924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indent="0" algn="ctr" defTabSz="1219170" rtl="0" eaLnBrk="1" latinLnBrk="0" hangingPunct="1">
              <a:lnSpc>
                <a:spcPct val="90000"/>
              </a:lnSpc>
              <a:spcBef>
                <a:spcPts val="667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nl-NL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Jan van Steenlandt, Anna Kario, Simon Otten, Sander Wessel, Laurent Warnet, Hans van Oort </a:t>
            </a:r>
            <a:r>
              <a:rPr lang="nl-NL" sz="28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nl-NL" sz="28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nl-NL" sz="2800" b="1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Herman ten Kate</a:t>
            </a:r>
            <a:endParaRPr lang="nl-NL" sz="28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University of Twente, The Netherlands, May 20, 2025.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15B1A8A8-3A88-4131-AB54-46CF839F15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40286" y="433053"/>
            <a:ext cx="5967113" cy="459009"/>
          </a:xfrm>
          <a:prstGeom prst="rect">
            <a:avLst/>
          </a:prstGeom>
        </p:spPr>
      </p:pic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73495009-FE6B-4267-A335-3909EDAD1B21}"/>
              </a:ext>
            </a:extLst>
          </p:cNvPr>
          <p:cNvSpPr txBox="1">
            <a:spLocks/>
          </p:cNvSpPr>
          <p:nvPr/>
        </p:nvSpPr>
        <p:spPr>
          <a:xfrm>
            <a:off x="15576083" y="8544433"/>
            <a:ext cx="681503" cy="59956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nl-NL"/>
            </a:defPPr>
            <a:lvl1pPr marL="0" algn="ctr" defTabSz="1219261" rtl="0" eaLnBrk="1" latinLnBrk="0" hangingPunct="1"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09630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6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9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52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15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41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044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958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8F6D35-E6DE-81D3-FFD5-4088FD5FA2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983DF1-B543-3C81-561E-E30F57293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Determining the strain energy release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F3E5F6-04F7-84E9-913B-1E8B064390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558448" y="8544433"/>
            <a:ext cx="699138" cy="599567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24CA1A-7530-1B44-3901-7C04488E7A95}"/>
              </a:ext>
            </a:extLst>
          </p:cNvPr>
          <p:cNvSpPr txBox="1"/>
          <p:nvPr/>
        </p:nvSpPr>
        <p:spPr>
          <a:xfrm>
            <a:off x="5036024" y="1504507"/>
            <a:ext cx="10986448" cy="4370689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457200" indent="-4572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 determining the strain energy release rate, the crack length needs to be measured:</a:t>
            </a:r>
          </a:p>
          <a:p>
            <a:pPr marL="1066830" lvl="1" indent="-4572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Initial length measured on the fracture surfaces after test</a:t>
            </a:r>
          </a:p>
          <a:p>
            <a:pPr marL="1066830" lvl="1" indent="-457200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Crack length during each ramp based on slope and calculated using the compliance method:</a:t>
            </a:r>
          </a:p>
          <a:p>
            <a:pPr marL="1066830" lvl="1" indent="-4572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Calibration functions 𝑓𝜑 for CT-DCB specimens listed in the ISO standard [2].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D94AC3-D04C-1726-43F5-80E82A8F0158}"/>
              </a:ext>
            </a:extLst>
          </p:cNvPr>
          <p:cNvSpPr txBox="1"/>
          <p:nvPr/>
        </p:nvSpPr>
        <p:spPr>
          <a:xfrm>
            <a:off x="327547" y="6843306"/>
            <a:ext cx="733225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i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Measured initial crack length at five locations using a microscope image of the fractured surfaces and digital image analysis software.</a:t>
            </a:r>
            <a:endParaRPr lang="en-US" sz="2800" i="1" dirty="0"/>
          </a:p>
        </p:txBody>
      </p:sp>
      <p:pic>
        <p:nvPicPr>
          <p:cNvPr id="9" name="Picture 8" descr="A close up of a rope&#10;&#10;AI-generated content may be incorrect.">
            <a:extLst>
              <a:ext uri="{FF2B5EF4-FFF2-40B4-BE49-F238E27FC236}">
                <a16:creationId xmlns:a16="http://schemas.microsoft.com/office/drawing/2014/main" id="{8552A2DB-F04F-CC46-8EC4-39CF54C98E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54"/>
          <a:stretch/>
        </p:blipFill>
        <p:spPr>
          <a:xfrm>
            <a:off x="450376" y="1504507"/>
            <a:ext cx="4326340" cy="53029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9F187CB-7D58-089F-C3A7-0660C5B6AF8E}"/>
                  </a:ext>
                </a:extLst>
              </p:cNvPr>
              <p:cNvSpPr txBox="1"/>
              <p:nvPr/>
            </p:nvSpPr>
            <p:spPr>
              <a:xfrm>
                <a:off x="7659800" y="6273202"/>
                <a:ext cx="3447098" cy="86459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2 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d>
                                <m:dPr>
                                  <m:ctrlPr>
                                    <a:rPr lang="en-US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9F187CB-7D58-089F-C3A7-0660C5B6AF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9800" y="6273202"/>
                <a:ext cx="3447098" cy="86459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1793B8E-2528-4EB6-6CB9-F18C74913D8E}"/>
                  </a:ext>
                </a:extLst>
              </p:cNvPr>
              <p:cNvSpPr txBox="1"/>
              <p:nvPr/>
            </p:nvSpPr>
            <p:spPr>
              <a:xfrm>
                <a:off x="7496027" y="7284892"/>
                <a:ext cx="6184706" cy="88222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⇒</m:t>
                          </m:r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sz="28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en-US" sz="2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8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1793B8E-2528-4EB6-6CB9-F18C74913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96027" y="7284892"/>
                <a:ext cx="6184706" cy="8822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3DA82A-29B9-7D4A-813D-1E07C5050714}"/>
                  </a:ext>
                </a:extLst>
              </p:cNvPr>
              <p:cNvSpPr txBox="1"/>
              <p:nvPr/>
            </p:nvSpPr>
            <p:spPr>
              <a:xfrm>
                <a:off x="13465067" y="6232202"/>
                <a:ext cx="2442950" cy="1934919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/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𝛼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crack length relative to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𝑤</m:t>
                    </m:r>
                  </m:oMath>
                </a14:m>
                <a:endParaRPr lang="en-US" sz="28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𝑆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slope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𝐸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Young’s modulus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113DA82A-29B9-7D4A-813D-1E07C50507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5067" y="6232202"/>
                <a:ext cx="2442950" cy="1934919"/>
              </a:xfrm>
              <a:prstGeom prst="rect">
                <a:avLst/>
              </a:prstGeom>
              <a:blipFill>
                <a:blip r:embed="rId5"/>
                <a:stretch>
                  <a:fillRect l="-5237" t="-10377" r="-3491" b="-16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28569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8CFF25-AFAA-F421-4593-DD0B32605E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588F8C5-E32A-F234-EBC4-3955EFA23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Measured strain energy release rate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687B04-4BF3-F2B0-076A-BE86C0DBF9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517504" y="8544433"/>
            <a:ext cx="740082" cy="599567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11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9088A41-165B-4453-48B2-B630BD06DB00}"/>
                  </a:ext>
                </a:extLst>
              </p:cNvPr>
              <p:cNvSpPr txBox="1"/>
              <p:nvPr/>
            </p:nvSpPr>
            <p:spPr>
              <a:xfrm>
                <a:off x="7915701" y="4751173"/>
                <a:ext cx="8001604" cy="1749083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>
                  <a:spcAft>
                    <a:spcPts val="1800"/>
                  </a:spcAft>
                </a:pPr>
                <a:r>
                  <a:rPr lang="en-US" sz="30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Strain energy release rate </a:t>
                </a:r>
                <a14:m>
                  <m:oMath xmlns:m="http://schemas.openxmlformats.org/officeDocument/2006/math">
                    <m:r>
                      <a:rPr 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𝐺</m:t>
                    </m:r>
                  </m:oMath>
                </a14:m>
                <a:r>
                  <a:rPr lang="en-US" sz="30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is obtained for each ramp according to ISO 13586</a:t>
                </a:r>
                <a:r>
                  <a:rPr lang="en-US" sz="3000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sz="30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standard [2] with:</a:t>
                </a:r>
              </a:p>
              <a:p>
                <a:pPr marL="457200" indent="-457200" algn="l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sz="30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Calibration factor 𝜑 for CT-DCB specimens. 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39088A41-165B-4453-48B2-B630BD06DB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5701" y="4751173"/>
                <a:ext cx="8001604" cy="1749083"/>
              </a:xfrm>
              <a:prstGeom prst="rect">
                <a:avLst/>
              </a:prstGeom>
              <a:blipFill>
                <a:blip r:embed="rId3"/>
                <a:stretch>
                  <a:fillRect l="-1829" t="-2439" b="-94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A44DEA45-B77D-4ABE-A6D7-05B53475287F}"/>
              </a:ext>
            </a:extLst>
          </p:cNvPr>
          <p:cNvGrpSpPr/>
          <p:nvPr/>
        </p:nvGrpSpPr>
        <p:grpSpPr>
          <a:xfrm>
            <a:off x="386190" y="1555584"/>
            <a:ext cx="7006103" cy="5281944"/>
            <a:chOff x="386190" y="1555583"/>
            <a:chExt cx="7167215" cy="569596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57A7B4FA-2BA9-5C84-E2B6-2BD05A004AF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86190" y="1555583"/>
              <a:ext cx="7167215" cy="5695961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C2E73F5-551B-8BAB-4768-81B9970614AD}"/>
                </a:ext>
              </a:extLst>
            </p:cNvPr>
            <p:cNvSpPr txBox="1"/>
            <p:nvPr/>
          </p:nvSpPr>
          <p:spPr>
            <a:xfrm>
              <a:off x="1510164" y="5843877"/>
              <a:ext cx="1901777" cy="338876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>
                <a:defRPr sz="32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sz="2800" dirty="0">
                  <a:solidFill>
                    <a:schemeClr val="tx1"/>
                  </a:solidFill>
                </a:rPr>
                <a:t>Error </a:t>
              </a:r>
              <a:r>
                <a:rPr lang="el-GR" sz="2800" dirty="0">
                  <a:solidFill>
                    <a:schemeClr val="tx1"/>
                  </a:solidFill>
                </a:rPr>
                <a:t>±</a:t>
              </a:r>
              <a:r>
                <a:rPr lang="nl-NL" sz="2800" dirty="0">
                  <a:solidFill>
                    <a:schemeClr val="tx1"/>
                  </a:solidFill>
                </a:rPr>
                <a:t> 1 </a:t>
              </a:r>
              <a:r>
                <a:rPr lang="el-GR" sz="2800" dirty="0">
                  <a:solidFill>
                    <a:schemeClr val="tx1"/>
                  </a:solidFill>
                </a:rPr>
                <a:t>α</a:t>
              </a:r>
              <a:endParaRPr lang="en-US" sz="2800" dirty="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246B47E-A4DE-C6E8-773D-7D3131BC65E8}"/>
                  </a:ext>
                </a:extLst>
              </p:cNvPr>
              <p:cNvSpPr txBox="1"/>
              <p:nvPr/>
            </p:nvSpPr>
            <p:spPr>
              <a:xfrm>
                <a:off x="7809349" y="1746749"/>
                <a:ext cx="3498276" cy="10107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𝐺</m:t>
                      </m:r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den>
                      </m:f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3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𝑑𝑊</m:t>
                          </m:r>
                        </m:num>
                        <m:den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𝑑𝑆</m:t>
                          </m:r>
                        </m:den>
                      </m:f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sz="3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</m:acc>
                        </m:num>
                        <m:den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acc>
                            <m:accPr>
                              <m:chr m:val="̅"/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acc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246B47E-A4DE-C6E8-773D-7D3131BC65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9349" y="1746749"/>
                <a:ext cx="3498276" cy="101072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9C56E3B-8E6E-FE20-4AB4-C0B2C6F88AD4}"/>
                  </a:ext>
                </a:extLst>
              </p:cNvPr>
              <p:cNvSpPr txBox="1"/>
              <p:nvPr/>
            </p:nvSpPr>
            <p:spPr>
              <a:xfrm>
                <a:off x="7847702" y="3107891"/>
                <a:ext cx="3904030" cy="12010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i="1" dirty="0"/>
                  <a:t>Slope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</m:oMath>
                </a14:m>
                <a:r>
                  <a:rPr lang="en-US" i="1" dirty="0"/>
                  <a:t> and relative crack length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</m:acc>
                  </m:oMath>
                </a14:m>
                <a:r>
                  <a:rPr lang="en-US" i="1" dirty="0"/>
                  <a:t> are averages between subsequent ramps. </a:t>
                </a: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9C56E3B-8E6E-FE20-4AB4-C0B2C6F88A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47702" y="3107891"/>
                <a:ext cx="3904030" cy="1201098"/>
              </a:xfrm>
              <a:prstGeom prst="rect">
                <a:avLst/>
              </a:prstGeom>
              <a:blipFill>
                <a:blip r:embed="rId6"/>
                <a:stretch>
                  <a:fillRect l="-2340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8" name="Group 7">
            <a:extLst>
              <a:ext uri="{FF2B5EF4-FFF2-40B4-BE49-F238E27FC236}">
                <a16:creationId xmlns:a16="http://schemas.microsoft.com/office/drawing/2014/main" id="{C3F56D52-A51E-4292-93B7-FAD0965348E2}"/>
              </a:ext>
            </a:extLst>
          </p:cNvPr>
          <p:cNvGrpSpPr/>
          <p:nvPr/>
        </p:nvGrpSpPr>
        <p:grpSpPr>
          <a:xfrm>
            <a:off x="11627894" y="1514882"/>
            <a:ext cx="4629694" cy="2938469"/>
            <a:chOff x="11879300" y="1362991"/>
            <a:chExt cx="4613918" cy="3069693"/>
          </a:xfrm>
        </p:grpSpPr>
        <p:cxnSp>
          <p:nvCxnSpPr>
            <p:cNvPr id="12" name="Connector: Elbow 11">
              <a:extLst>
                <a:ext uri="{FF2B5EF4-FFF2-40B4-BE49-F238E27FC236}">
                  <a16:creationId xmlns:a16="http://schemas.microsoft.com/office/drawing/2014/main" id="{E2C767B1-1937-ACCC-0E3E-BDEE201D3529}"/>
                </a:ext>
              </a:extLst>
            </p:cNvPr>
            <p:cNvCxnSpPr>
              <a:cxnSpLocks/>
            </p:cNvCxnSpPr>
            <p:nvPr/>
          </p:nvCxnSpPr>
          <p:spPr>
            <a:xfrm>
              <a:off x="12804730" y="1362991"/>
              <a:ext cx="3321696" cy="2606158"/>
            </a:xfrm>
            <a:prstGeom prst="bentConnector3">
              <a:avLst>
                <a:gd name="adj1" fmla="val 86"/>
              </a:avLst>
            </a:prstGeom>
            <a:ln w="57150"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057450E-C3AC-4605-ACE3-61483F13A288}"/>
                </a:ext>
              </a:extLst>
            </p:cNvPr>
            <p:cNvGrpSpPr/>
            <p:nvPr/>
          </p:nvGrpSpPr>
          <p:grpSpPr>
            <a:xfrm>
              <a:off x="11879300" y="1402996"/>
              <a:ext cx="4613918" cy="3029688"/>
              <a:chOff x="11872267" y="1402996"/>
              <a:chExt cx="4516276" cy="3029688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13F0640-D8B0-8E99-BD99-4B5413833E5F}"/>
                  </a:ext>
                </a:extLst>
              </p:cNvPr>
              <p:cNvSpPr/>
              <p:nvPr/>
            </p:nvSpPr>
            <p:spPr>
              <a:xfrm>
                <a:off x="12835018" y="1608861"/>
                <a:ext cx="1299972" cy="2330421"/>
              </a:xfrm>
              <a:custGeom>
                <a:avLst/>
                <a:gdLst>
                  <a:gd name="connsiteX0" fmla="*/ 0 w 2019300"/>
                  <a:gd name="connsiteY0" fmla="*/ 2311371 h 2330421"/>
                  <a:gd name="connsiteX1" fmla="*/ 1609725 w 2019300"/>
                  <a:gd name="connsiteY1" fmla="*/ 234921 h 2330421"/>
                  <a:gd name="connsiteX2" fmla="*/ 1866900 w 2019300"/>
                  <a:gd name="connsiteY2" fmla="*/ 282546 h 2330421"/>
                  <a:gd name="connsiteX3" fmla="*/ 2019300 w 2019300"/>
                  <a:gd name="connsiteY3" fmla="*/ 2330421 h 2330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19300" h="2330421">
                    <a:moveTo>
                      <a:pt x="0" y="2311371"/>
                    </a:moveTo>
                    <a:cubicBezTo>
                      <a:pt x="649287" y="1442214"/>
                      <a:pt x="1298575" y="573058"/>
                      <a:pt x="1609725" y="234921"/>
                    </a:cubicBezTo>
                    <a:cubicBezTo>
                      <a:pt x="1920875" y="-103216"/>
                      <a:pt x="1798638" y="-66704"/>
                      <a:pt x="1866900" y="282546"/>
                    </a:cubicBezTo>
                    <a:cubicBezTo>
                      <a:pt x="1935163" y="631796"/>
                      <a:pt x="2019300" y="2330421"/>
                      <a:pt x="2019300" y="2330421"/>
                    </a:cubicBezTo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3BBAB78-9EF9-27B0-E616-E9CABA670AC9}"/>
                  </a:ext>
                </a:extLst>
              </p:cNvPr>
              <p:cNvSpPr txBox="1"/>
              <p:nvPr/>
            </p:nvSpPr>
            <p:spPr>
              <a:xfrm>
                <a:off x="11872267" y="1402996"/>
                <a:ext cx="106669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Load [N]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3832DA65-47B6-8AFB-B54C-4B8AB9CD38DC}"/>
                  </a:ext>
                </a:extLst>
              </p:cNvPr>
              <p:cNvSpPr txBox="1"/>
              <p:nvPr/>
            </p:nvSpPr>
            <p:spPr>
              <a:xfrm>
                <a:off x="13581109" y="3971019"/>
                <a:ext cx="280743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nl-NL"/>
                </a:defPPr>
                <a:lvl1pPr>
                  <a:defRPr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defRPr>
                </a:lvl1pPr>
              </a:lstStyle>
              <a:p>
                <a:r>
                  <a:rPr lang="en-US" dirty="0"/>
                  <a:t>Displacement [</a:t>
                </a:r>
                <a:r>
                  <a:rPr lang="el-GR" dirty="0"/>
                  <a:t>μ</a:t>
                </a:r>
                <a:r>
                  <a:rPr lang="en-US" dirty="0"/>
                  <a:t>m]</a:t>
                </a:r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756DFEDB-81AF-B610-55D5-5D079362DCF8}"/>
                  </a:ext>
                </a:extLst>
              </p:cNvPr>
              <p:cNvSpPr/>
              <p:nvPr/>
            </p:nvSpPr>
            <p:spPr>
              <a:xfrm>
                <a:off x="12835018" y="2346688"/>
                <a:ext cx="2165826" cy="1607528"/>
              </a:xfrm>
              <a:custGeom>
                <a:avLst/>
                <a:gdLst>
                  <a:gd name="connsiteX0" fmla="*/ 0 w 2019300"/>
                  <a:gd name="connsiteY0" fmla="*/ 2311371 h 2330421"/>
                  <a:gd name="connsiteX1" fmla="*/ 1609725 w 2019300"/>
                  <a:gd name="connsiteY1" fmla="*/ 234921 h 2330421"/>
                  <a:gd name="connsiteX2" fmla="*/ 1866900 w 2019300"/>
                  <a:gd name="connsiteY2" fmla="*/ 282546 h 2330421"/>
                  <a:gd name="connsiteX3" fmla="*/ 2019300 w 2019300"/>
                  <a:gd name="connsiteY3" fmla="*/ 2330421 h 2330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19300" h="2330421">
                    <a:moveTo>
                      <a:pt x="0" y="2311371"/>
                    </a:moveTo>
                    <a:cubicBezTo>
                      <a:pt x="649287" y="1442214"/>
                      <a:pt x="1298575" y="573058"/>
                      <a:pt x="1609725" y="234921"/>
                    </a:cubicBezTo>
                    <a:cubicBezTo>
                      <a:pt x="1920875" y="-103216"/>
                      <a:pt x="1798638" y="-66704"/>
                      <a:pt x="1866900" y="282546"/>
                    </a:cubicBezTo>
                    <a:cubicBezTo>
                      <a:pt x="1935163" y="631796"/>
                      <a:pt x="2019300" y="2330421"/>
                      <a:pt x="2019300" y="2330421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C85A310C-8B02-EE77-D681-35D71D8FD5A6}"/>
                  </a:ext>
                </a:extLst>
              </p:cNvPr>
              <p:cNvSpPr/>
              <p:nvPr/>
            </p:nvSpPr>
            <p:spPr>
              <a:xfrm>
                <a:off x="12816947" y="3194346"/>
                <a:ext cx="2920398" cy="747528"/>
              </a:xfrm>
              <a:custGeom>
                <a:avLst/>
                <a:gdLst>
                  <a:gd name="connsiteX0" fmla="*/ 0 w 2019300"/>
                  <a:gd name="connsiteY0" fmla="*/ 2311371 h 2330421"/>
                  <a:gd name="connsiteX1" fmla="*/ 1609725 w 2019300"/>
                  <a:gd name="connsiteY1" fmla="*/ 234921 h 2330421"/>
                  <a:gd name="connsiteX2" fmla="*/ 1866900 w 2019300"/>
                  <a:gd name="connsiteY2" fmla="*/ 282546 h 2330421"/>
                  <a:gd name="connsiteX3" fmla="*/ 2019300 w 2019300"/>
                  <a:gd name="connsiteY3" fmla="*/ 2330421 h 23304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19300" h="2330421">
                    <a:moveTo>
                      <a:pt x="0" y="2311371"/>
                    </a:moveTo>
                    <a:cubicBezTo>
                      <a:pt x="649287" y="1442214"/>
                      <a:pt x="1298575" y="573058"/>
                      <a:pt x="1609725" y="234921"/>
                    </a:cubicBezTo>
                    <a:cubicBezTo>
                      <a:pt x="1920875" y="-103216"/>
                      <a:pt x="1798638" y="-66704"/>
                      <a:pt x="1866900" y="282546"/>
                    </a:cubicBezTo>
                    <a:cubicBezTo>
                      <a:pt x="1935163" y="631796"/>
                      <a:pt x="2019300" y="2330421"/>
                      <a:pt x="2019300" y="2330421"/>
                    </a:cubicBezTo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C423DB8E-0411-E5D2-AA94-C0557EE81EDD}"/>
                      </a:ext>
                    </a:extLst>
                  </p:cNvPr>
                  <p:cNvSpPr txBox="1"/>
                  <p:nvPr/>
                </p:nvSpPr>
                <p:spPr>
                  <a:xfrm>
                    <a:off x="12202459" y="2698421"/>
                    <a:ext cx="1686304" cy="46166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nl-NL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𝒅𝑺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FF000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C423DB8E-0411-E5D2-AA94-C0557EE81ED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202459" y="2698421"/>
                    <a:ext cx="1686304" cy="461665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0A9E1DA6-0802-36E3-76FC-1C711E31137A}"/>
                      </a:ext>
                    </a:extLst>
                  </p:cNvPr>
                  <p:cNvSpPr txBox="1"/>
                  <p:nvPr/>
                </p:nvSpPr>
                <p:spPr>
                  <a:xfrm>
                    <a:off x="12938960" y="2450785"/>
                    <a:ext cx="1686304" cy="461665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nl-NL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𝒅𝑾</m:t>
                          </m:r>
                        </m:oMath>
                      </m:oMathPara>
                    </a14:m>
                    <a:endParaRPr lang="en-US" b="1" dirty="0">
                      <a:solidFill>
                        <a:srgbClr val="00206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0A9E1DA6-0802-36E3-76FC-1C711E31137A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938960" y="2450785"/>
                    <a:ext cx="1686304" cy="461665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4B091E1E-DD1D-1A14-216B-5AD4E125FC0C}"/>
                  </a:ext>
                </a:extLst>
              </p:cNvPr>
              <p:cNvSpPr/>
              <p:nvPr/>
            </p:nvSpPr>
            <p:spPr>
              <a:xfrm>
                <a:off x="13279271" y="3037648"/>
                <a:ext cx="354841" cy="242737"/>
              </a:xfrm>
              <a:custGeom>
                <a:avLst/>
                <a:gdLst>
                  <a:gd name="connsiteX0" fmla="*/ 218364 w 218364"/>
                  <a:gd name="connsiteY0" fmla="*/ 327546 h 327546"/>
                  <a:gd name="connsiteX1" fmla="*/ 177420 w 218364"/>
                  <a:gd name="connsiteY1" fmla="*/ 68239 h 327546"/>
                  <a:gd name="connsiteX2" fmla="*/ 0 w 218364"/>
                  <a:gd name="connsiteY2" fmla="*/ 0 h 327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18364" h="327546">
                    <a:moveTo>
                      <a:pt x="218364" y="327546"/>
                    </a:moveTo>
                    <a:cubicBezTo>
                      <a:pt x="216089" y="225188"/>
                      <a:pt x="213814" y="122830"/>
                      <a:pt x="177420" y="68239"/>
                    </a:cubicBezTo>
                    <a:cubicBezTo>
                      <a:pt x="141026" y="13648"/>
                      <a:pt x="70513" y="6824"/>
                      <a:pt x="0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headEnd type="triangle" w="med" len="med"/>
                <a:tailEnd type="triangle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A7DAE641-A1D9-F5C9-AE7A-B4CB12E7E9AA}"/>
              </a:ext>
            </a:extLst>
          </p:cNvPr>
          <p:cNvSpPr txBox="1"/>
          <p:nvPr/>
        </p:nvSpPr>
        <p:spPr>
          <a:xfrm>
            <a:off x="439467" y="6987654"/>
            <a:ext cx="6952826" cy="1158759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>
              <a:defRPr sz="32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3000" dirty="0">
                <a:solidFill>
                  <a:schemeClr val="tx1"/>
                </a:solidFill>
              </a:rPr>
              <a:t>For two specimens &amp; all ramps, we found: </a:t>
            </a:r>
          </a:p>
          <a:p>
            <a:r>
              <a:rPr lang="en-US" sz="3000" b="1" dirty="0">
                <a:solidFill>
                  <a:srgbClr val="FF0000"/>
                </a:solidFill>
              </a:rPr>
              <a:t>                      </a:t>
            </a:r>
            <a:r>
              <a:rPr lang="en-US" sz="3000" b="1" i="1" dirty="0">
                <a:solidFill>
                  <a:srgbClr val="FF0000"/>
                </a:solidFill>
              </a:rPr>
              <a:t>G</a:t>
            </a:r>
            <a:r>
              <a:rPr lang="en-US" sz="3000" b="1" dirty="0">
                <a:solidFill>
                  <a:srgbClr val="FF0000"/>
                </a:solidFill>
              </a:rPr>
              <a:t> = 230 ± 30 J/m²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C92516-D409-49B1-B19F-3826EBB1248C}"/>
                  </a:ext>
                </a:extLst>
              </p:cNvPr>
              <p:cNvSpPr txBox="1"/>
              <p:nvPr/>
            </p:nvSpPr>
            <p:spPr>
              <a:xfrm>
                <a:off x="7915701" y="6987654"/>
                <a:ext cx="8001604" cy="1158759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457200" indent="-457200" algn="l">
                  <a:spcAft>
                    <a:spcPts val="1800"/>
                  </a:spcAft>
                  <a:buFont typeface="Wingdings" panose="05000000000000000000" pitchFamily="2" charset="2"/>
                  <a:buChar char="ü"/>
                </a:pPr>
                <a:r>
                  <a:rPr lang="en-US" sz="30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Values comparable to Evans et al. [3], which measured </a:t>
                </a:r>
                <a14:m>
                  <m:oMath xmlns:m="http://schemas.openxmlformats.org/officeDocument/2006/math">
                    <m:r>
                      <a:rPr 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𝐺</m:t>
                    </m:r>
                    <m:r>
                      <a:rPr lang="en-US" sz="3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30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for a DGEBA-based epoxy at 77 K.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5EC92516-D409-49B1-B19F-3826EBB124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5701" y="6987654"/>
                <a:ext cx="8001604" cy="1158759"/>
              </a:xfrm>
              <a:prstGeom prst="rect">
                <a:avLst/>
              </a:prstGeom>
              <a:blipFill>
                <a:blip r:embed="rId9"/>
                <a:stretch>
                  <a:fillRect l="-1601" b="-1052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4927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1E49E7-A78C-A0ED-9001-0BF0A7505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13FAEB-5B95-2428-DB0B-AD0D6AAFC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063" y="167903"/>
            <a:ext cx="14689503" cy="1040409"/>
          </a:xfrm>
        </p:spPr>
        <p:txBody>
          <a:bodyPr/>
          <a:lstStyle/>
          <a:p>
            <a:r>
              <a:rPr lang="en-US" dirty="0"/>
              <a:t>Measured temperature response due to cracking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3EB776C-75F7-9AE7-A83F-3879D2FC9176}"/>
              </a:ext>
            </a:extLst>
          </p:cNvPr>
          <p:cNvSpPr txBox="1"/>
          <p:nvPr/>
        </p:nvSpPr>
        <p:spPr>
          <a:xfrm>
            <a:off x="8504108" y="1684153"/>
            <a:ext cx="7383437" cy="5530033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Temperature rise in 10 to 50 </a:t>
            </a:r>
            <a:r>
              <a:rPr lang="en-US" sz="32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mK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range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Temperature rise is initially steep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Sharper for ramp 3, where the crack tip was located closer to the thermocouple in the tube</a:t>
            </a:r>
          </a:p>
          <a:p>
            <a:pPr algn="l"/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Cu tube has a uniform temperature after 0.5 s followed by an exponential decay during cooldown.</a:t>
            </a:r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30AEF14F-5B2A-4194-4B51-97B2D6952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64" y="1382261"/>
            <a:ext cx="8107475" cy="6683566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DE77C64D-D51B-4697-8583-CB07329C08D5}"/>
              </a:ext>
            </a:extLst>
          </p:cNvPr>
          <p:cNvSpPr txBox="1"/>
          <p:nvPr/>
        </p:nvSpPr>
        <p:spPr>
          <a:xfrm>
            <a:off x="6196084" y="6673756"/>
            <a:ext cx="1637730" cy="368489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>
              <a:defRPr sz="32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400" dirty="0">
                <a:solidFill>
                  <a:schemeClr val="tx1"/>
                </a:solidFill>
              </a:rPr>
              <a:t>Error ± 1</a:t>
            </a:r>
            <a:r>
              <a:rPr lang="en-US" sz="2800" dirty="0">
                <a:solidFill>
                  <a:schemeClr val="tx1"/>
                </a:solidFill>
              </a:rPr>
              <a:t>α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E7F5E7C5-1112-4FA4-91EC-36C5A72FC5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517504" y="8544433"/>
            <a:ext cx="740082" cy="599567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366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E8F07E-5288-7EAF-6BA8-A15AD1F8E3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2229929-392D-D5A3-8351-B9737E1CF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1972" y="107092"/>
            <a:ext cx="14747907" cy="1040409"/>
          </a:xfrm>
        </p:spPr>
        <p:txBody>
          <a:bodyPr/>
          <a:lstStyle/>
          <a:p>
            <a:r>
              <a:rPr lang="en-US" dirty="0"/>
              <a:t>Results for the thermal energy release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3A9BB8-DD56-45B8-3607-922017D67F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617DB8A-01FA-1C06-33F0-83043F6C5F72}"/>
              </a:ext>
            </a:extLst>
          </p:cNvPr>
          <p:cNvSpPr txBox="1"/>
          <p:nvPr/>
        </p:nvSpPr>
        <p:spPr>
          <a:xfrm>
            <a:off x="456812" y="4939516"/>
            <a:ext cx="7274113" cy="3264375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Total surface thermal heat load deposited during each fracture event in J/m²: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US" sz="30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First ramp close to half the measured strain energy release rate (230 J/m²)  (two surfaces!)</a:t>
            </a:r>
          </a:p>
          <a:p>
            <a:pPr marL="514350" indent="-514350" algn="l">
              <a:buFont typeface="Calibri" panose="020F0502020204030204" pitchFamily="34" charset="0"/>
              <a:buChar char="X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Deviates for later ramps, likely due to a non-uniform crack front.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9B7A532-EA65-108D-7F22-C092D8209C95}"/>
                  </a:ext>
                </a:extLst>
              </p:cNvPr>
              <p:cNvSpPr txBox="1"/>
              <p:nvPr/>
            </p:nvSpPr>
            <p:spPr>
              <a:xfrm>
                <a:off x="8830609" y="2603227"/>
                <a:ext cx="2782355" cy="8805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sz="3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3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  <m:sSub>
                            <m:sSub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  <m:sSub>
                            <m:sSub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en-US" sz="3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𝑓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 ∆</m:t>
                          </m:r>
                          <m: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sz="300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9B7A532-EA65-108D-7F22-C092D8209C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0609" y="2603227"/>
                <a:ext cx="2782355" cy="88056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E096A7F7-7B48-4EB4-91FE-F14C5C3815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0945843"/>
                  </p:ext>
                </p:extLst>
              </p:nvPr>
            </p:nvGraphicFramePr>
            <p:xfrm>
              <a:off x="456813" y="1478189"/>
              <a:ext cx="7274113" cy="322918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34481">
                      <a:extLst>
                        <a:ext uri="{9D8B030D-6E8A-4147-A177-3AD203B41FA5}">
                          <a16:colId xmlns:a16="http://schemas.microsoft.com/office/drawing/2014/main" val="310777862"/>
                        </a:ext>
                      </a:extLst>
                    </a:gridCol>
                    <a:gridCol w="1293560">
                      <a:extLst>
                        <a:ext uri="{9D8B030D-6E8A-4147-A177-3AD203B41FA5}">
                          <a16:colId xmlns:a16="http://schemas.microsoft.com/office/drawing/2014/main" val="3975909035"/>
                        </a:ext>
                      </a:extLst>
                    </a:gridCol>
                    <a:gridCol w="1994318">
                      <a:extLst>
                        <a:ext uri="{9D8B030D-6E8A-4147-A177-3AD203B41FA5}">
                          <a16:colId xmlns:a16="http://schemas.microsoft.com/office/drawing/2014/main" val="3333709629"/>
                        </a:ext>
                      </a:extLst>
                    </a:gridCol>
                    <a:gridCol w="2251754">
                      <a:extLst>
                        <a:ext uri="{9D8B030D-6E8A-4147-A177-3AD203B41FA5}">
                          <a16:colId xmlns:a16="http://schemas.microsoft.com/office/drawing/2014/main" val="1377155236"/>
                        </a:ext>
                      </a:extLst>
                    </a:gridCol>
                  </a:tblGrid>
                  <a:tr h="6383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Specimen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Ramp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l-GR" sz="2800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nl-NL" sz="28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𝑻</m:t>
                              </m:r>
                              <m:r>
                                <a:rPr lang="nl-NL" sz="2800" b="1" i="1" dirty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[</a:t>
                          </a:r>
                          <a:r>
                            <a:rPr lang="nl-NL" sz="2800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mK</a:t>
                          </a: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nl-NL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800" b="1" i="1" smtClean="0">
                                      <a:latin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nl-NL" sz="2800" b="1" i="1" smtClean="0">
                                      <a:latin typeface="Cambria Math" panose="02040503050406030204" pitchFamily="18" charset="0"/>
                                    </a:rPr>
                                    <m:t>𝒕𝒉</m:t>
                                  </m:r>
                                </m:sub>
                              </m:sSub>
                            </m:oMath>
                          </a14:m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[J/m²]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93346413"/>
                      </a:ext>
                    </a:extLst>
                  </a:tr>
                  <a:tr h="4910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1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US" sz="2800" b="1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24 ± 5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b="1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90 ± 30</a:t>
                          </a:r>
                          <a:endParaRPr lang="en-US" sz="2800" b="1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5538931"/>
                      </a:ext>
                    </a:extLst>
                  </a:tr>
                  <a:tr h="491086"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22 ± 4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260 ± 80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2420221"/>
                      </a:ext>
                    </a:extLst>
                  </a:tr>
                  <a:tr h="491086">
                    <a:tc>
                      <a:txBody>
                        <a:bodyPr/>
                        <a:lstStyle/>
                        <a:p>
                          <a:pPr algn="ctr"/>
                          <a:endParaRPr lang="en-US" sz="280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15 ± 4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600 ± 220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6913266"/>
                      </a:ext>
                    </a:extLst>
                  </a:tr>
                  <a:tr h="4910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1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US" sz="2800" b="1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24 ± 4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b="1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100 ± 30</a:t>
                          </a:r>
                          <a:endParaRPr lang="en-US" sz="2800" b="1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08430747"/>
                      </a:ext>
                    </a:extLst>
                  </a:tr>
                  <a:tr h="491086"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24 ± 5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220 ± 80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370385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1">
                <a:extLst>
                  <a:ext uri="{FF2B5EF4-FFF2-40B4-BE49-F238E27FC236}">
                    <a16:creationId xmlns:a16="http://schemas.microsoft.com/office/drawing/2014/main" id="{E096A7F7-7B48-4EB4-91FE-F14C5C3815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0945843"/>
                  </p:ext>
                </p:extLst>
              </p:nvPr>
            </p:nvGraphicFramePr>
            <p:xfrm>
              <a:off x="456813" y="1478189"/>
              <a:ext cx="7274113" cy="322918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734481">
                      <a:extLst>
                        <a:ext uri="{9D8B030D-6E8A-4147-A177-3AD203B41FA5}">
                          <a16:colId xmlns:a16="http://schemas.microsoft.com/office/drawing/2014/main" val="310777862"/>
                        </a:ext>
                      </a:extLst>
                    </a:gridCol>
                    <a:gridCol w="1293560">
                      <a:extLst>
                        <a:ext uri="{9D8B030D-6E8A-4147-A177-3AD203B41FA5}">
                          <a16:colId xmlns:a16="http://schemas.microsoft.com/office/drawing/2014/main" val="3975909035"/>
                        </a:ext>
                      </a:extLst>
                    </a:gridCol>
                    <a:gridCol w="1994318">
                      <a:extLst>
                        <a:ext uri="{9D8B030D-6E8A-4147-A177-3AD203B41FA5}">
                          <a16:colId xmlns:a16="http://schemas.microsoft.com/office/drawing/2014/main" val="3333709629"/>
                        </a:ext>
                      </a:extLst>
                    </a:gridCol>
                    <a:gridCol w="2251754">
                      <a:extLst>
                        <a:ext uri="{9D8B030D-6E8A-4147-A177-3AD203B41FA5}">
                          <a16:colId xmlns:a16="http://schemas.microsoft.com/office/drawing/2014/main" val="1377155236"/>
                        </a:ext>
                      </a:extLst>
                    </a:gridCol>
                  </a:tblGrid>
                  <a:tr h="63838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Specimen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Ramp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4"/>
                          <a:stretch>
                            <a:fillRect l="-151829" t="-8571" r="-114024" b="-4323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4"/>
                          <a:stretch>
                            <a:fillRect l="-223243" t="-8571" r="-1081" b="-4323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93346413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1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US" sz="2800" b="1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24 ± 5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b="1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90 ± 30</a:t>
                          </a:r>
                          <a:endParaRPr lang="en-US" sz="2800" b="1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9553893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22 ± 4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260 ± 80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242022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endParaRPr lang="en-US" sz="280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4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15 ± 4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600 ± 220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6913266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b="1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endParaRPr lang="en-US" sz="2800" b="1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24 ± 4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b="1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100 ± 30</a:t>
                          </a:r>
                          <a:endParaRPr lang="en-US" sz="2800" b="1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08430747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algn="ctr"/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24 ± 5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21917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nl-NL" sz="2800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220 ± 80</a:t>
                          </a:r>
                          <a:endParaRPr lang="en-US" sz="2800" dirty="0">
                            <a:latin typeface="Calibri" panose="020F0502020204030204" pitchFamily="34" charset="0"/>
                            <a:ea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73703855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86464600-19FC-D17E-EEC2-1ADBC4B5A870}"/>
              </a:ext>
            </a:extLst>
          </p:cNvPr>
          <p:cNvGrpSpPr/>
          <p:nvPr/>
        </p:nvGrpSpPr>
        <p:grpSpPr>
          <a:xfrm>
            <a:off x="9965742" y="1493617"/>
            <a:ext cx="6008811" cy="3413016"/>
            <a:chOff x="5320958" y="1691229"/>
            <a:chExt cx="8792871" cy="4510910"/>
          </a:xfrm>
        </p:grpSpPr>
        <p:cxnSp>
          <p:nvCxnSpPr>
            <p:cNvPr id="7" name="Connector: Elbow 6">
              <a:extLst>
                <a:ext uri="{FF2B5EF4-FFF2-40B4-BE49-F238E27FC236}">
                  <a16:creationId xmlns:a16="http://schemas.microsoft.com/office/drawing/2014/main" id="{3A75DE3D-682D-82DA-D483-8BCD910441FA}"/>
                </a:ext>
              </a:extLst>
            </p:cNvPr>
            <p:cNvCxnSpPr>
              <a:cxnSpLocks/>
            </p:cNvCxnSpPr>
            <p:nvPr/>
          </p:nvCxnSpPr>
          <p:spPr>
            <a:xfrm>
              <a:off x="8709660" y="1744979"/>
              <a:ext cx="5385982" cy="3710941"/>
            </a:xfrm>
            <a:prstGeom prst="bentConnector3">
              <a:avLst>
                <a:gd name="adj1" fmla="val 58"/>
              </a:avLst>
            </a:prstGeom>
            <a:ln w="57150">
              <a:headEnd type="triangle"/>
              <a:tailEnd type="triangle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9AB4A77-C944-6265-A7C4-85A4504390FE}"/>
                </a:ext>
              </a:extLst>
            </p:cNvPr>
            <p:cNvSpPr txBox="1"/>
            <p:nvPr/>
          </p:nvSpPr>
          <p:spPr>
            <a:xfrm>
              <a:off x="5320958" y="1691229"/>
              <a:ext cx="3303809" cy="610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>
                <a:defRPr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</a:lstStyle>
            <a:p>
              <a:r>
                <a:rPr lang="en-US" b="1" dirty="0"/>
                <a:t>Temperature [K]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F5F9097-2320-1C73-C215-37CA4AED177A}"/>
                </a:ext>
              </a:extLst>
            </p:cNvPr>
            <p:cNvSpPr txBox="1"/>
            <p:nvPr/>
          </p:nvSpPr>
          <p:spPr>
            <a:xfrm>
              <a:off x="12429131" y="5531230"/>
              <a:ext cx="1684698" cy="6101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Time [s]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37EC78C-2C6D-33B7-B852-0D875861B5F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40558" y="4356413"/>
              <a:ext cx="4570413" cy="21877"/>
            </a:xfrm>
            <a:prstGeom prst="line">
              <a:avLst/>
            </a:prstGeom>
            <a:ln w="381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FA9D1507-709C-DCAC-05FC-A2EA67F9866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318859" y="1744980"/>
              <a:ext cx="0" cy="4155912"/>
            </a:xfrm>
            <a:prstGeom prst="straightConnector1">
              <a:avLst/>
            </a:prstGeom>
            <a:ln w="3810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ED739F2-FD95-8147-E0C2-06CC9AB3464B}"/>
                    </a:ext>
                  </a:extLst>
                </p:cNvPr>
                <p:cNvSpPr txBox="1"/>
                <p:nvPr/>
              </p:nvSpPr>
              <p:spPr>
                <a:xfrm>
                  <a:off x="8855799" y="2983690"/>
                  <a:ext cx="1686305" cy="70006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r>
                              <a:rPr lang="en-US" b="1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𝑻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𝒇</m:t>
                            </m:r>
                          </m:sub>
                        </m:sSub>
                      </m:oMath>
                    </m:oMathPara>
                  </a14:m>
                  <a:endParaRPr lang="en-US" b="1" dirty="0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5ED739F2-FD95-8147-E0C2-06CC9AB3464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55799" y="2983690"/>
                  <a:ext cx="1686305" cy="700061"/>
                </a:xfrm>
                <a:prstGeom prst="rect">
                  <a:avLst/>
                </a:prstGeom>
                <a:blipFill>
                  <a:blip r:embed="rId5"/>
                  <a:stretch>
                    <a:fillRect b="-10976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C5AC591-0BF7-F7FE-43C9-A5B89912FCEE}"/>
                </a:ext>
              </a:extLst>
            </p:cNvPr>
            <p:cNvCxnSpPr>
              <a:cxnSpLocks/>
            </p:cNvCxnSpPr>
            <p:nvPr/>
          </p:nvCxnSpPr>
          <p:spPr>
            <a:xfrm>
              <a:off x="10157481" y="2091080"/>
              <a:ext cx="0" cy="2265333"/>
            </a:xfrm>
            <a:prstGeom prst="straightConnector1">
              <a:avLst/>
            </a:prstGeom>
            <a:ln w="38100" cap="flat" cmpd="sng" algn="ctr">
              <a:solidFill>
                <a:srgbClr val="00B050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4AC44E1-F90F-38A1-BB7B-76903462335B}"/>
                </a:ext>
              </a:extLst>
            </p:cNvPr>
            <p:cNvSpPr/>
            <p:nvPr/>
          </p:nvSpPr>
          <p:spPr>
            <a:xfrm>
              <a:off x="8900160" y="2538718"/>
              <a:ext cx="5135880" cy="1886373"/>
            </a:xfrm>
            <a:custGeom>
              <a:avLst/>
              <a:gdLst>
                <a:gd name="connsiteX0" fmla="*/ 0 w 5135880"/>
                <a:gd name="connsiteY0" fmla="*/ 1850402 h 1886373"/>
                <a:gd name="connsiteX1" fmla="*/ 1249680 w 5135880"/>
                <a:gd name="connsiteY1" fmla="*/ 1842782 h 1886373"/>
                <a:gd name="connsiteX2" fmla="*/ 1409700 w 5135880"/>
                <a:gd name="connsiteY2" fmla="*/ 1720862 h 1886373"/>
                <a:gd name="connsiteX3" fmla="*/ 1645920 w 5135880"/>
                <a:gd name="connsiteY3" fmla="*/ 67322 h 1886373"/>
                <a:gd name="connsiteX4" fmla="*/ 2080260 w 5135880"/>
                <a:gd name="connsiteY4" fmla="*/ 387362 h 1886373"/>
                <a:gd name="connsiteX5" fmla="*/ 2697480 w 5135880"/>
                <a:gd name="connsiteY5" fmla="*/ 1004582 h 1886373"/>
                <a:gd name="connsiteX6" fmla="*/ 3817620 w 5135880"/>
                <a:gd name="connsiteY6" fmla="*/ 1339862 h 1886373"/>
                <a:gd name="connsiteX7" fmla="*/ 5135880 w 5135880"/>
                <a:gd name="connsiteY7" fmla="*/ 1530362 h 1886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35880" h="1886373">
                  <a:moveTo>
                    <a:pt x="0" y="1850402"/>
                  </a:moveTo>
                  <a:lnTo>
                    <a:pt x="1249680" y="1842782"/>
                  </a:lnTo>
                  <a:cubicBezTo>
                    <a:pt x="1484630" y="1821192"/>
                    <a:pt x="1343660" y="2016772"/>
                    <a:pt x="1409700" y="1720862"/>
                  </a:cubicBezTo>
                  <a:cubicBezTo>
                    <a:pt x="1475740" y="1424952"/>
                    <a:pt x="1534160" y="289572"/>
                    <a:pt x="1645920" y="67322"/>
                  </a:cubicBezTo>
                  <a:cubicBezTo>
                    <a:pt x="1757680" y="-154928"/>
                    <a:pt x="1905000" y="231152"/>
                    <a:pt x="2080260" y="387362"/>
                  </a:cubicBezTo>
                  <a:cubicBezTo>
                    <a:pt x="2255520" y="543572"/>
                    <a:pt x="2407920" y="845832"/>
                    <a:pt x="2697480" y="1004582"/>
                  </a:cubicBezTo>
                  <a:cubicBezTo>
                    <a:pt x="2987040" y="1163332"/>
                    <a:pt x="3411220" y="1252232"/>
                    <a:pt x="3817620" y="1339862"/>
                  </a:cubicBezTo>
                  <a:cubicBezTo>
                    <a:pt x="4224020" y="1427492"/>
                    <a:pt x="4679950" y="1478927"/>
                    <a:pt x="5135880" y="1530362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6AED4FC-F6D8-8FA3-AD82-FC704740C581}"/>
                </a:ext>
              </a:extLst>
            </p:cNvPr>
            <p:cNvSpPr/>
            <p:nvPr/>
          </p:nvSpPr>
          <p:spPr>
            <a:xfrm>
              <a:off x="10241280" y="1935480"/>
              <a:ext cx="3810000" cy="2263140"/>
            </a:xfrm>
            <a:custGeom>
              <a:avLst/>
              <a:gdLst>
                <a:gd name="connsiteX0" fmla="*/ 0 w 3810000"/>
                <a:gd name="connsiteY0" fmla="*/ 0 h 2263140"/>
                <a:gd name="connsiteX1" fmla="*/ 205740 w 3810000"/>
                <a:gd name="connsiteY1" fmla="*/ 403860 h 2263140"/>
                <a:gd name="connsiteX2" fmla="*/ 525780 w 3810000"/>
                <a:gd name="connsiteY2" fmla="*/ 929640 h 2263140"/>
                <a:gd name="connsiteX3" fmla="*/ 1082040 w 3810000"/>
                <a:gd name="connsiteY3" fmla="*/ 1508760 h 2263140"/>
                <a:gd name="connsiteX4" fmla="*/ 1623060 w 3810000"/>
                <a:gd name="connsiteY4" fmla="*/ 1882140 h 2263140"/>
                <a:gd name="connsiteX5" fmla="*/ 2682240 w 3810000"/>
                <a:gd name="connsiteY5" fmla="*/ 2110740 h 2263140"/>
                <a:gd name="connsiteX6" fmla="*/ 3810000 w 3810000"/>
                <a:gd name="connsiteY6" fmla="*/ 2263140 h 2263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00" h="2263140">
                  <a:moveTo>
                    <a:pt x="0" y="0"/>
                  </a:moveTo>
                  <a:cubicBezTo>
                    <a:pt x="59055" y="124460"/>
                    <a:pt x="118110" y="248920"/>
                    <a:pt x="205740" y="403860"/>
                  </a:cubicBezTo>
                  <a:cubicBezTo>
                    <a:pt x="293370" y="558800"/>
                    <a:pt x="379730" y="745490"/>
                    <a:pt x="525780" y="929640"/>
                  </a:cubicBezTo>
                  <a:cubicBezTo>
                    <a:pt x="671830" y="1113790"/>
                    <a:pt x="899160" y="1350010"/>
                    <a:pt x="1082040" y="1508760"/>
                  </a:cubicBezTo>
                  <a:cubicBezTo>
                    <a:pt x="1264920" y="1667510"/>
                    <a:pt x="1356360" y="1781810"/>
                    <a:pt x="1623060" y="1882140"/>
                  </a:cubicBezTo>
                  <a:cubicBezTo>
                    <a:pt x="1889760" y="1982470"/>
                    <a:pt x="2317750" y="2047240"/>
                    <a:pt x="2682240" y="2110740"/>
                  </a:cubicBezTo>
                  <a:cubicBezTo>
                    <a:pt x="3046730" y="2174240"/>
                    <a:pt x="3528060" y="2231390"/>
                    <a:pt x="3810000" y="2263140"/>
                  </a:cubicBezTo>
                </a:path>
              </a:pathLst>
            </a:custGeom>
            <a:noFill/>
            <a:ln w="57150">
              <a:solidFill>
                <a:srgbClr val="00B050"/>
              </a:solidFill>
              <a:prstDash val="sysDot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18FA4C5-D2D7-BADD-AEBE-0F7E0459F047}"/>
                    </a:ext>
                  </a:extLst>
                </p:cNvPr>
                <p:cNvSpPr txBox="1"/>
                <p:nvPr/>
              </p:nvSpPr>
              <p:spPr>
                <a:xfrm>
                  <a:off x="10430513" y="5509669"/>
                  <a:ext cx="695251" cy="692470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𝑓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C18FA4C5-D2D7-BADD-AEBE-0F7E0459F04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30513" y="5509669"/>
                  <a:ext cx="695251" cy="692470"/>
                </a:xfrm>
                <a:prstGeom prst="rect">
                  <a:avLst/>
                </a:prstGeom>
                <a:blipFill>
                  <a:blip r:embed="rId6"/>
                  <a:stretch>
                    <a:fillRect b="-1234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ABA1706-6741-ECD9-0AA4-0A915267FBA8}"/>
                  </a:ext>
                </a:extLst>
              </p:cNvPr>
              <p:cNvSpPr txBox="1"/>
              <p:nvPr/>
            </p:nvSpPr>
            <p:spPr>
              <a:xfrm>
                <a:off x="8468909" y="4958354"/>
                <a:ext cx="7592076" cy="2419180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𝜌</m:t>
                    </m:r>
                    <m:sSub>
                      <m:sSub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b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volumetric heat capacity of copper at 77 K</a:t>
                </a:r>
              </a:p>
              <a:p>
                <a:pPr algn="l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𝑉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total tube volume</a:t>
                </a:r>
              </a:p>
              <a:p>
                <a:pPr algn="l">
                  <a:spcAft>
                    <a:spcPts val="1200"/>
                  </a:spcAft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average of tube diameter and half its   perimeter (actual deposited area likely in between)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ABA1706-6741-ECD9-0AA4-0A915267FB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8909" y="4958354"/>
                <a:ext cx="7592076" cy="2419180"/>
              </a:xfrm>
              <a:prstGeom prst="rect">
                <a:avLst/>
              </a:prstGeom>
              <a:blipFill>
                <a:blip r:embed="rId7"/>
                <a:stretch>
                  <a:fillRect l="-1605" r="-883" b="-15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51345869-4FA1-BC0F-2DC0-EBB662408490}"/>
              </a:ext>
            </a:extLst>
          </p:cNvPr>
          <p:cNvSpPr txBox="1"/>
          <p:nvPr/>
        </p:nvSpPr>
        <p:spPr>
          <a:xfrm>
            <a:off x="9471460" y="7619116"/>
            <a:ext cx="65122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Evidence of 100% conversion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571D457-0444-5B25-449E-664567674536}"/>
              </a:ext>
            </a:extLst>
          </p:cNvPr>
          <p:cNvCxnSpPr>
            <a:cxnSpLocks/>
          </p:cNvCxnSpPr>
          <p:nvPr/>
        </p:nvCxnSpPr>
        <p:spPr>
          <a:xfrm>
            <a:off x="7151427" y="7096836"/>
            <a:ext cx="2222692" cy="78713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76861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A81732-3CC0-BDDF-FDC0-1E64A60F5E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376" y="107092"/>
            <a:ext cx="15408322" cy="1040409"/>
          </a:xfrm>
        </p:spPr>
        <p:txBody>
          <a:bodyPr>
            <a:noAutofit/>
          </a:bodyPr>
          <a:lstStyle/>
          <a:p>
            <a:r>
              <a:rPr lang="en-US" dirty="0"/>
              <a:t>Implications for the stability of impregnated superconducting coils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924277-3C20-3D03-BBC6-8E88E9AD3F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517504" y="8544433"/>
            <a:ext cx="740082" cy="599567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2B77C6-43F8-2349-4618-8FA14C94133B}"/>
                  </a:ext>
                </a:extLst>
              </p:cNvPr>
              <p:cNvSpPr txBox="1"/>
              <p:nvPr/>
            </p:nvSpPr>
            <p:spPr>
              <a:xfrm>
                <a:off x="545909" y="1467694"/>
                <a:ext cx="15408322" cy="1605471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/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previous results imply that: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strain energy release rate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𝐺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at 4.2 K  = thermal heat load on the fractured surfaces near the superconductor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B2B77C6-43F8-2349-4618-8FA14C9413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909" y="1467694"/>
                <a:ext cx="15408322" cy="1605471"/>
              </a:xfrm>
              <a:prstGeom prst="rect">
                <a:avLst/>
              </a:prstGeom>
              <a:blipFill>
                <a:blip r:embed="rId2"/>
                <a:stretch>
                  <a:fillRect l="-1029" t="-3422" b="-1102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5FEACFD-9198-66A8-0A52-A35F4FE08DEE}"/>
              </a:ext>
            </a:extLst>
          </p:cNvPr>
          <p:cNvSpPr txBox="1"/>
          <p:nvPr/>
        </p:nvSpPr>
        <p:spPr>
          <a:xfrm>
            <a:off x="545909" y="3483858"/>
            <a:ext cx="7192372" cy="2911909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Sufficient heat load to destabilize?</a:t>
            </a:r>
          </a:p>
          <a:p>
            <a:pPr algn="l"/>
            <a:endParaRPr lang="en-US" sz="2800" b="1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Case study: Nb</a:t>
            </a:r>
            <a:r>
              <a:rPr lang="en-US" sz="3200" baseline="-14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cable with 21 strands and 25 kA current in a background magnetic field of 7.5 T [1]</a:t>
            </a:r>
          </a:p>
        </p:txBody>
      </p:sp>
      <p:pic>
        <p:nvPicPr>
          <p:cNvPr id="9" name="Picture 8" descr="A computer screen shot of a rectangular object&#10;&#10;AI-generated content may be incorrect.">
            <a:extLst>
              <a:ext uri="{FF2B5EF4-FFF2-40B4-BE49-F238E27FC236}">
                <a16:creationId xmlns:a16="http://schemas.microsoft.com/office/drawing/2014/main" id="{5BBF1BE2-3355-958F-064F-9D2380B21C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30" t="3981" r="12284" b="9241"/>
          <a:stretch/>
        </p:blipFill>
        <p:spPr>
          <a:xfrm>
            <a:off x="8721106" y="4685467"/>
            <a:ext cx="7055893" cy="338914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99B156B-FB2F-9A76-EF96-8FE3A073E821}"/>
                  </a:ext>
                </a:extLst>
              </p:cNvPr>
              <p:cNvSpPr txBox="1"/>
              <p:nvPr/>
            </p:nvSpPr>
            <p:spPr>
              <a:xfrm>
                <a:off x="545910" y="6642688"/>
                <a:ext cx="7192371" cy="1219199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Evans et al. [3]: 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𝐺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for a DGEBA*-based epoxy at 4.2 K is  </a:t>
                </a:r>
                <a:r>
                  <a:rPr lang="en-US" sz="3200" b="1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61 ± 6 J/m²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99B156B-FB2F-9A76-EF96-8FE3A073E8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910" y="6642688"/>
                <a:ext cx="7192371" cy="1219199"/>
              </a:xfrm>
              <a:prstGeom prst="rect">
                <a:avLst/>
              </a:prstGeom>
              <a:blipFill>
                <a:blip r:embed="rId4"/>
                <a:stretch>
                  <a:fillRect l="-1951" r="-933" b="-10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FA66A4D-28A1-74E4-F81D-6F9C7C3FA984}"/>
              </a:ext>
            </a:extLst>
          </p:cNvPr>
          <p:cNvSpPr txBox="1"/>
          <p:nvPr/>
        </p:nvSpPr>
        <p:spPr>
          <a:xfrm>
            <a:off x="8721106" y="3371484"/>
            <a:ext cx="660164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Length of most critical strand vulnerable to heat load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94213A6-63C1-A469-8C0E-0176AB04340E}"/>
              </a:ext>
            </a:extLst>
          </p:cNvPr>
          <p:cNvCxnSpPr>
            <a:cxnSpLocks/>
          </p:cNvCxnSpPr>
          <p:nvPr/>
        </p:nvCxnSpPr>
        <p:spPr>
          <a:xfrm flipH="1">
            <a:off x="10521380" y="3944393"/>
            <a:ext cx="1278568" cy="76632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4C18F86-629E-4CA6-A8BD-CB74D8D64943}"/>
              </a:ext>
            </a:extLst>
          </p:cNvPr>
          <p:cNvSpPr txBox="1"/>
          <p:nvPr/>
        </p:nvSpPr>
        <p:spPr>
          <a:xfrm>
            <a:off x="3712189" y="7973509"/>
            <a:ext cx="47084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</a:t>
            </a:r>
            <a:r>
              <a:rPr lang="en-US" b="0" i="0" dirty="0">
                <a:solidFill>
                  <a:srgbClr val="040C28"/>
                </a:solidFill>
                <a:effectLst/>
                <a:latin typeface="Google Sans"/>
              </a:rPr>
              <a:t> </a:t>
            </a:r>
            <a:r>
              <a:rPr lang="en-US" b="0" i="0" dirty="0" err="1">
                <a:solidFill>
                  <a:srgbClr val="040C28"/>
                </a:solidFill>
                <a:effectLst/>
                <a:latin typeface="Google Sans"/>
              </a:rPr>
              <a:t>diglycidyl</a:t>
            </a:r>
            <a:r>
              <a:rPr lang="en-US" b="0" i="0" dirty="0">
                <a:solidFill>
                  <a:srgbClr val="040C28"/>
                </a:solidFill>
                <a:effectLst/>
                <a:latin typeface="Google Sans"/>
              </a:rPr>
              <a:t> ether of bisphenol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1248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B03DE5-A966-EB0D-3E0B-4A7C4C03A8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29CB5A9-9F04-72DD-761A-9768F4C21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376" y="107092"/>
            <a:ext cx="15558567" cy="1040409"/>
          </a:xfrm>
        </p:spPr>
        <p:txBody>
          <a:bodyPr>
            <a:normAutofit/>
          </a:bodyPr>
          <a:lstStyle/>
          <a:p>
            <a:r>
              <a:rPr lang="en-US" dirty="0"/>
              <a:t>Stability model, method and results  </a:t>
            </a:r>
            <a:r>
              <a:rPr lang="en-US" sz="3600" dirty="0"/>
              <a:t>(simple model for illustration)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429095-C1A6-27DF-0D46-C830A14534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421970" y="8544432"/>
            <a:ext cx="835616" cy="599567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D7C123E-F218-FD03-3075-EC11E7339F5C}"/>
                  </a:ext>
                </a:extLst>
              </p:cNvPr>
              <p:cNvSpPr txBox="1"/>
              <p:nvPr/>
            </p:nvSpPr>
            <p:spPr>
              <a:xfrm>
                <a:off x="450376" y="1856013"/>
                <a:ext cx="8419304" cy="1219199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A</a:t>
                </a:r>
                <a:r>
                  <a:rPr lang="en-US" sz="3200" dirty="0">
                    <a:solidFill>
                      <a:schemeClr val="tx1"/>
                    </a:solidFill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𝐺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 of  61 ± 6 J/m²  leads to a hot spot temperature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h𝑠</m:t>
                        </m:r>
                      </m:sub>
                    </m:sSub>
                    <m:r>
                      <a:rPr lang="en-US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in Nb</a:t>
                </a:r>
                <a:r>
                  <a:rPr lang="en-US" sz="4000" baseline="-160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Sn wire of 11 K.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D7C123E-F218-FD03-3075-EC11E7339F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376" y="1856013"/>
                <a:ext cx="8419304" cy="1219199"/>
              </a:xfrm>
              <a:prstGeom prst="rect">
                <a:avLst/>
              </a:prstGeom>
              <a:blipFill>
                <a:blip r:embed="rId2"/>
                <a:stretch>
                  <a:fillRect l="-1665" b="-1200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89A56CE-BCB9-807A-7E64-F6CC8487AFF6}"/>
                  </a:ext>
                </a:extLst>
              </p:cNvPr>
              <p:cNvSpPr txBox="1"/>
              <p:nvPr/>
            </p:nvSpPr>
            <p:spPr>
              <a:xfrm>
                <a:off x="10557653" y="1735000"/>
                <a:ext cx="3826122" cy="116833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𝐺</m:t>
                      </m:r>
                      <m:sSup>
                        <m:sSupPr>
                          <m:ctrlPr>
                            <a:rPr lang="en-US" sz="3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3200" i="1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h𝑠</m:t>
                              </m:r>
                            </m:sub>
                          </m:sSub>
                        </m:sup>
                        <m:e>
                          <m:acc>
                            <m:accPr>
                              <m:chr m:val="̅"/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32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acc>
                        </m:e>
                      </m:nary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𝑑𝑇</m:t>
                      </m:r>
                    </m:oMath>
                  </m:oMathPara>
                </a14:m>
                <a:endParaRPr lang="en-US" sz="3600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89A56CE-BCB9-807A-7E64-F6CC8487AF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7653" y="1735000"/>
                <a:ext cx="3826122" cy="116833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2DE602B-FFBF-2D59-0E70-95B25230DB88}"/>
                  </a:ext>
                </a:extLst>
              </p:cNvPr>
              <p:cNvSpPr txBox="1"/>
              <p:nvPr/>
            </p:nvSpPr>
            <p:spPr>
              <a:xfrm>
                <a:off x="450376" y="3559822"/>
                <a:ext cx="8419304" cy="3022823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Nb</a:t>
                </a:r>
                <a:r>
                  <a:rPr lang="en-US" sz="3200" baseline="-140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Sn will share current and heat is generated.</a:t>
                </a: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457200" indent="-457200" algn="l"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length of strand that can recover through thermal conduction, i.e.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sz="3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𝑙</m:t>
                        </m:r>
                      </m:e>
                      <m:sub>
                        <m:r>
                          <a:rPr lang="en-US" sz="3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𝑀𝑃𝑍</m:t>
                        </m:r>
                      </m:sub>
                    </m:sSub>
                    <m:r>
                      <a:rPr lang="en-US" sz="3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, is some               </a:t>
                </a:r>
                <a:r>
                  <a:rPr lang="en-US" sz="3200" b="1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2 mm </a:t>
                </a:r>
                <a14:m>
                  <m:oMath xmlns:m="http://schemas.openxmlformats.org/officeDocument/2006/math">
                    <m:r>
                      <a:rPr lang="en-US" sz="32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≪</m:t>
                    </m:r>
                  </m:oMath>
                </a14:m>
                <a:r>
                  <a:rPr lang="en-US" sz="3200" b="1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6 mm (what could be exposed)</a:t>
                </a:r>
              </a:p>
              <a:p>
                <a:pPr algn="l"/>
                <a:endParaRPr lang="en-US" sz="32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2DE602B-FFBF-2D59-0E70-95B25230DB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376" y="3559822"/>
                <a:ext cx="8419304" cy="3022823"/>
              </a:xfrm>
              <a:prstGeom prst="rect">
                <a:avLst/>
              </a:prstGeom>
              <a:blipFill>
                <a:blip r:embed="rId4"/>
                <a:stretch>
                  <a:fillRect l="-1665" r="-246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0693532-BE48-37AE-1D6C-D358B8E24A06}"/>
                  </a:ext>
                </a:extLst>
              </p:cNvPr>
              <p:cNvSpPr txBox="1"/>
              <p:nvPr/>
            </p:nvSpPr>
            <p:spPr>
              <a:xfrm>
                <a:off x="9995595" y="3569481"/>
                <a:ext cx="6013348" cy="100251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2</m:t>
                      </m:r>
                      <m:acc>
                        <m:accPr>
                          <m:chr m:val="̅"/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</m:acc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𝐴</m:t>
                      </m:r>
                      <m:f>
                        <m:fPr>
                          <m:ctrlPr>
                            <a:rPr lang="en-US" sz="32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h𝑠</m:t>
                              </m:r>
                            </m:sub>
                          </m:sSub>
                          <m:r>
                            <a:rPr lang="en-US" sz="3200" b="0" i="1" smtClean="0">
                              <a:latin typeface="Cambria Math" panose="02040503050406030204" pitchFamily="18" charset="0"/>
                            </a:rPr>
                            <m:t> − </m:t>
                          </m:r>
                          <m:sSub>
                            <m:sSub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3200" i="1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320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𝑀𝑃𝑍</m:t>
                              </m:r>
                            </m:sub>
                          </m:sSub>
                        </m:den>
                      </m:f>
                      <m:r>
                        <a:rPr lang="en-US" sz="32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3200" i="1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32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𝑙</m:t>
                          </m:r>
                        </m:e>
                        <m:sub>
                          <m:r>
                            <a:rPr lang="en-US" sz="320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𝑀𝑃𝑍</m:t>
                          </m:r>
                        </m:sub>
                      </m:sSub>
                      <m:r>
                        <a:rPr lang="en-US" sz="32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𝐴</m:t>
                      </m:r>
                      <m:r>
                        <a:rPr lang="en-US" sz="3200" b="0" i="1" smtClean="0">
                          <a:latin typeface="Cambria Math" panose="02040503050406030204" pitchFamily="18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m:t> </m:t>
                      </m:r>
                      <m:sSub>
                        <m:sSub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bPr>
                        <m:e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m:t>𝜌</m:t>
                          </m:r>
                        </m:e>
                        <m:sub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𝑐𝑢</m:t>
                          </m:r>
                        </m:sub>
                      </m:sSub>
                      <m:sSup>
                        <m:sSupPr>
                          <m:ctrlPr>
                            <a:rPr lang="en-US" sz="32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</m:ctrlPr>
                        </m:sSupPr>
                        <m:e>
                          <m:sSubSup>
                            <m:sSubSupPr>
                              <m:ctrlPr>
                                <a:rPr lang="en-US" sz="32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</m:ctrlPr>
                            </m:sSubSupPr>
                            <m:e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𝑗</m:t>
                              </m:r>
                            </m:e>
                            <m:sub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𝑐𝑢</m:t>
                              </m:r>
                            </m:sub>
                            <m:sup>
                              <m:r>
                                <a:rPr lang="en-US" sz="3200" b="0" i="1" smtClean="0">
                                  <a:latin typeface="Cambria Math" panose="02040503050406030204" pitchFamily="18" charset="0"/>
                                  <a:ea typeface="Calibri" panose="020F0502020204030204" pitchFamily="34" charset="0"/>
                                  <a:cs typeface="Calibri" panose="020F0502020204030204" pitchFamily="34" charset="0"/>
                                </a:rPr>
                                <m:t>∗</m:t>
                              </m:r>
                            </m:sup>
                          </m:sSubSup>
                        </m:e>
                        <m:sup>
                          <m:r>
                            <a:rPr lang="en-US" sz="3200" b="0" i="1" smtClean="0"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3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0693532-BE48-37AE-1D6C-D358B8E24A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5595" y="3569481"/>
                <a:ext cx="6013348" cy="10025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862C5A22-DF7C-E1CB-85FE-C591EC978B47}"/>
              </a:ext>
            </a:extLst>
          </p:cNvPr>
          <p:cNvSpPr txBox="1"/>
          <p:nvPr/>
        </p:nvSpPr>
        <p:spPr>
          <a:xfrm>
            <a:off x="11934087" y="2949308"/>
            <a:ext cx="432349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Derivation based on Wilson (1983) [4]</a:t>
            </a: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DBAD012-DD51-58E1-E65E-C17EEDDD5C84}"/>
                  </a:ext>
                </a:extLst>
              </p:cNvPr>
              <p:cNvSpPr txBox="1"/>
              <p:nvPr/>
            </p:nvSpPr>
            <p:spPr>
              <a:xfrm>
                <a:off x="9265921" y="5071234"/>
                <a:ext cx="6743022" cy="3022823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𝜌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e>
                    </m:acc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 &amp; </m:t>
                    </m:r>
                    <m:acc>
                      <m:accPr>
                        <m:chr m:val="̅"/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𝑘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averaged in field volumetric specific heat and thermal conductivity of Nb3Sn wire at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 4.2 K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𝐴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strand cross section</a:t>
                </a:r>
              </a:p>
              <a:p>
                <a:pPr algn="l"/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𝑗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𝑐𝑢</m:t>
                        </m:r>
                      </m:sub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current density shared with copper within the wire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𝜌</m:t>
                        </m:r>
                      </m:e>
                      <m:sub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𝑐𝑢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in field resistivity of copper within the wire at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= 4.2 K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DBAD012-DD51-58E1-E65E-C17EEDDD5C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5921" y="5071234"/>
                <a:ext cx="6743022" cy="3022823"/>
              </a:xfrm>
              <a:prstGeom prst="rect">
                <a:avLst/>
              </a:prstGeom>
              <a:blipFill>
                <a:blip r:embed="rId6"/>
                <a:stretch>
                  <a:fillRect l="-1356" r="-1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3307E063-DF36-BA57-1ED7-444A5DD516CE}"/>
              </a:ext>
            </a:extLst>
          </p:cNvPr>
          <p:cNvSpPr txBox="1"/>
          <p:nvPr/>
        </p:nvSpPr>
        <p:spPr>
          <a:xfrm>
            <a:off x="343696" y="7016839"/>
            <a:ext cx="852598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More than sufficient to destabilize the Nb</a:t>
            </a:r>
            <a:r>
              <a:rPr lang="en-US" sz="3600" b="1" baseline="-14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cable !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2FD89B0-6E84-479B-16F9-FB2A7D64C9D3}"/>
              </a:ext>
            </a:extLst>
          </p:cNvPr>
          <p:cNvCxnSpPr>
            <a:cxnSpLocks/>
          </p:cNvCxnSpPr>
          <p:nvPr/>
        </p:nvCxnSpPr>
        <p:spPr>
          <a:xfrm>
            <a:off x="3848669" y="6224459"/>
            <a:ext cx="526007" cy="71637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70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AEBF2-31FC-5D28-2245-7F6FD7652F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47BD6D-A1FD-4DE0-4F44-603CE804A0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4F90C-E2E3-6FB5-9009-CDB88D8A97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16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F214A6-6493-5AC7-240B-AB3187CF66D4}"/>
                  </a:ext>
                </a:extLst>
              </p:cNvPr>
              <p:cNvSpPr txBox="1"/>
              <p:nvPr/>
            </p:nvSpPr>
            <p:spPr>
              <a:xfrm>
                <a:off x="450376" y="1595616"/>
                <a:ext cx="15367379" cy="3150193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457200" indent="-457200" algn="l">
                  <a:spcAft>
                    <a:spcPts val="1200"/>
                  </a:spcAft>
                  <a:buFont typeface="Wingdings" panose="05000000000000000000" pitchFamily="2" charset="2"/>
                  <a:buChar char="ü"/>
                </a:pP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Successfully a custom made test rig was made for determining strain energy release rate </a:t>
                </a:r>
                <a:r>
                  <a:rPr lang="en-US" sz="3200" i="1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G</a:t>
                </a: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(adjusted ISO standard, now including a dummy Nb</a:t>
                </a:r>
                <a:r>
                  <a:rPr lang="en-US" sz="3600" baseline="-160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Sn/Cu wire at the crack interface).  </a:t>
                </a:r>
              </a:p>
              <a:p>
                <a:pPr marL="457200" indent="-4572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Heat generated during fracture of epoxy magnet impregnant, can be measured at 77 K.</a:t>
                </a:r>
              </a:p>
              <a:p>
                <a:pPr marL="457200" indent="-457200" algn="l">
                  <a:spcAft>
                    <a:spcPts val="1200"/>
                  </a:spcAft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It seems to match half the strain energy release rate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𝐺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</a:t>
                </a:r>
              </a:p>
              <a:p>
                <a:pPr algn="l">
                  <a:spcAft>
                    <a:spcPts val="1200"/>
                  </a:spcAft>
                </a:pP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⇒</m:t>
                    </m:r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𝐺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can be integrally modelled as a heat load on the fractured surfaces.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F214A6-6493-5AC7-240B-AB3187CF66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376" y="1595616"/>
                <a:ext cx="15367379" cy="3150193"/>
              </a:xfrm>
              <a:prstGeom prst="rect">
                <a:avLst/>
              </a:prstGeom>
              <a:blipFill>
                <a:blip r:embed="rId2"/>
                <a:stretch>
                  <a:fillRect l="-912" r="-1071" b="-386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3D40B20-3F3A-0CDE-A2F6-0B4732FD89B9}"/>
                  </a:ext>
                </a:extLst>
              </p:cNvPr>
              <p:cNvSpPr txBox="1"/>
              <p:nvPr/>
            </p:nvSpPr>
            <p:spPr>
              <a:xfrm>
                <a:off x="450376" y="5133709"/>
                <a:ext cx="8038531" cy="3022823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marL="457200" indent="-457200" algn="l">
                  <a:spcAft>
                    <a:spcPts val="1800"/>
                  </a:spcAft>
                  <a:buFont typeface="Arial" panose="020B0604020202020204" pitchFamily="34" charset="0"/>
                  <a:buChar char="•"/>
                </a:pP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For an impregnated Nb</a:t>
                </a:r>
                <a:r>
                  <a:rPr lang="en-US" sz="3200" baseline="-140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3</a:t>
                </a: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Sn cable in usual operational condition, such a heat load is more than sufficient to destabilize:</a:t>
                </a:r>
              </a:p>
              <a:p>
                <a:pPr algn="l"/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⇒ </a:t>
                </a:r>
                <a14:m>
                  <m:oMath xmlns:m="http://schemas.openxmlformats.org/officeDocument/2006/math">
                    <m:r>
                      <a:rPr lang="en-US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𝐺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at 4.2 K of </a:t>
                </a:r>
                <a:r>
                  <a:rPr lang="en-US" sz="3200" dirty="0" err="1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impregnants</a:t>
                </a: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to be considered  for stability.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3D40B20-3F3A-0CDE-A2F6-0B4732FD89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376" y="5133709"/>
                <a:ext cx="8038531" cy="3022823"/>
              </a:xfrm>
              <a:prstGeom prst="rect">
                <a:avLst/>
              </a:prstGeom>
              <a:blipFill>
                <a:blip r:embed="rId3"/>
                <a:stretch>
                  <a:fillRect l="-1971" b="-241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computer screen shot of a rectangular object&#10;&#10;AI-generated content may be incorrect.">
            <a:extLst>
              <a:ext uri="{FF2B5EF4-FFF2-40B4-BE49-F238E27FC236}">
                <a16:creationId xmlns:a16="http://schemas.microsoft.com/office/drawing/2014/main" id="{5C517CA6-55BE-8CC6-CA73-1ADE8A79F78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88" t="3929" r="12989" b="8702"/>
          <a:stretch/>
        </p:blipFill>
        <p:spPr>
          <a:xfrm>
            <a:off x="9113599" y="4965788"/>
            <a:ext cx="6867928" cy="335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5808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537E0DA-5E3A-B048-2CB1-E6388AEBAA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558" y="1964713"/>
            <a:ext cx="15121720" cy="6062757"/>
          </a:xfrm>
        </p:spPr>
        <p:txBody>
          <a:bodyPr/>
          <a:lstStyle/>
          <a:p>
            <a:pPr marL="0" indent="0">
              <a:spcAft>
                <a:spcPts val="4200"/>
              </a:spcAft>
              <a:buNone/>
            </a:pP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[1] Daly, M. et al. (2021).  BOX: An efficient benchmark facility for the study and mitigation of interface-induced training in accelerator type high-field superconducting magnets. </a:t>
            </a:r>
            <a:r>
              <a:rPr lang="en-US" sz="3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Superconductor Science and Technology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3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34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(11). 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https://doi.org/10.1088/1361-6668/ac2002</a:t>
            </a:r>
            <a:endParaRPr lang="en-US" sz="3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spcAft>
                <a:spcPts val="4200"/>
              </a:spcAft>
              <a:buNone/>
            </a:pP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[2] S.N. (2018).  </a:t>
            </a:r>
            <a:r>
              <a:rPr lang="en-US" sz="3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Plastics — Determination of fracture toughness (GIC and KIC) — Linear elastic fracture mechanics (LEFM) approach.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ISO 13586. Second edition.</a:t>
            </a:r>
          </a:p>
          <a:p>
            <a:pPr marL="0" indent="0">
              <a:spcAft>
                <a:spcPts val="4200"/>
              </a:spcAft>
              <a:buNone/>
            </a:pP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[3] D. Evans and Z. Zhang. (2000).  </a:t>
            </a:r>
            <a:r>
              <a:rPr lang="en-US" sz="3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Work of Fracture of Epoxide Resins at Temperatures to 4K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Advances in Cryogenic Engineering Materials, Springer, Boston, MA.</a:t>
            </a:r>
          </a:p>
          <a:p>
            <a:pPr marL="0" indent="0">
              <a:spcAft>
                <a:spcPts val="4200"/>
              </a:spcAft>
              <a:buNone/>
            </a:pP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[4] M. N. Wilson. (1983).  </a:t>
            </a:r>
            <a:r>
              <a:rPr lang="en-US" sz="3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Superconducting Magnets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Oxford University Press.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681705A-121D-FF06-3313-01DCE2C1A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6DC6F6-F007-2561-60A5-32983E692F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421970" y="8544433"/>
            <a:ext cx="835615" cy="599567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8353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F97C7-3717-9A4E-D723-CA69A517C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0B9C50-CC32-694C-0818-7FBCF055F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576083" y="8544433"/>
            <a:ext cx="681503" cy="59956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nl-NL"/>
            </a:defPPr>
            <a:lvl1pPr marL="0" algn="ctr" defTabSz="1219261" rtl="0" eaLnBrk="1" latinLnBrk="0" hangingPunct="1"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09630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6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9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52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15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41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044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B157DA-476E-D13C-B91B-9DA10CB73036}"/>
              </a:ext>
            </a:extLst>
          </p:cNvPr>
          <p:cNvSpPr txBox="1"/>
          <p:nvPr/>
        </p:nvSpPr>
        <p:spPr>
          <a:xfrm>
            <a:off x="414867" y="1600200"/>
            <a:ext cx="9022772" cy="6351005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Stability of Nb</a:t>
            </a:r>
            <a:r>
              <a:rPr lang="en-US" sz="3400" baseline="-14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superconducting magnet windings highly depends on the type of magnet impregnant [1]</a:t>
            </a:r>
          </a:p>
          <a:p>
            <a:pPr algn="l"/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36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to improve this stability?</a:t>
            </a:r>
          </a:p>
          <a:p>
            <a:pPr marL="457200" indent="-457200" algn="l">
              <a:buFont typeface="Arial" panose="020B0604020202020204" pitchFamily="34" charset="0"/>
              <a:buChar char="•"/>
              <a:tabLst>
                <a:tab pos="1782763" algn="l"/>
              </a:tabLst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l">
              <a:tabLst>
                <a:tab pos="1782763" algn="l"/>
              </a:tabLst>
            </a:pP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Possible explanation: heat generated during fractures of the impregnant in the vicinity of Nb</a:t>
            </a:r>
            <a:r>
              <a:rPr lang="en-US" sz="3400" baseline="-14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Sn, how much energy it takes to propagate?</a:t>
            </a:r>
          </a:p>
          <a:p>
            <a:pPr algn="l">
              <a:tabLst>
                <a:tab pos="1782763" algn="l"/>
              </a:tabLst>
            </a:pPr>
            <a:endParaRPr lang="en-US" sz="28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tabLst>
                <a:tab pos="1782763" algn="l"/>
              </a:tabLst>
            </a:pPr>
            <a:r>
              <a:rPr lang="en-US" sz="36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to quantify this?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A8C541-40BD-B1FB-F592-2DD2ABFBF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heat and strain energy release rate?</a:t>
            </a:r>
          </a:p>
        </p:txBody>
      </p:sp>
      <p:pic>
        <p:nvPicPr>
          <p:cNvPr id="2" name="Picture 1" descr="A computer screen shot of a rectangular object&#10;&#10;AI-generated content may be incorrect.">
            <a:extLst>
              <a:ext uri="{FF2B5EF4-FFF2-40B4-BE49-F238E27FC236}">
                <a16:creationId xmlns:a16="http://schemas.microsoft.com/office/drawing/2014/main" id="{2FC8194A-D06A-7A31-6728-24E171A3607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71" r="11402"/>
          <a:stretch/>
        </p:blipFill>
        <p:spPr>
          <a:xfrm>
            <a:off x="9758149" y="1313746"/>
            <a:ext cx="6296787" cy="338986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F42BC8D-A3CD-EB63-1E50-5404139DB6A7}"/>
              </a:ext>
            </a:extLst>
          </p:cNvPr>
          <p:cNvGrpSpPr/>
          <p:nvPr/>
        </p:nvGrpSpPr>
        <p:grpSpPr>
          <a:xfrm>
            <a:off x="9597645" y="4723987"/>
            <a:ext cx="6300881" cy="3641561"/>
            <a:chOff x="3938069" y="3045122"/>
            <a:chExt cx="7587377" cy="459083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BCDD57C-6553-470A-E364-80ED8AE0CB75}"/>
                </a:ext>
              </a:extLst>
            </p:cNvPr>
            <p:cNvGrpSpPr/>
            <p:nvPr/>
          </p:nvGrpSpPr>
          <p:grpSpPr>
            <a:xfrm>
              <a:off x="3938069" y="3045122"/>
              <a:ext cx="7587377" cy="4590832"/>
              <a:chOff x="379792" y="3035372"/>
              <a:chExt cx="7587377" cy="4590832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2D792CFD-6689-B4CE-57A9-1BF10F8F47A3}"/>
                  </a:ext>
                </a:extLst>
              </p:cNvPr>
              <p:cNvCxnSpPr/>
              <p:nvPr/>
            </p:nvCxnSpPr>
            <p:spPr>
              <a:xfrm flipV="1">
                <a:off x="1642443" y="3354205"/>
                <a:ext cx="0" cy="3749646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66BB2A06-84CB-C043-DC32-EA7940736F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642443" y="7103851"/>
                <a:ext cx="5140531" cy="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7CD2AF7-D715-42D7-2EF2-4CAABBED0934}"/>
                  </a:ext>
                </a:extLst>
              </p:cNvPr>
              <p:cNvSpPr txBox="1"/>
              <p:nvPr/>
            </p:nvSpPr>
            <p:spPr>
              <a:xfrm>
                <a:off x="4269773" y="7064722"/>
                <a:ext cx="3697396" cy="56148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Current ramp number [-]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9425DA1-6F16-698F-41F2-5B1E7900B453}"/>
                  </a:ext>
                </a:extLst>
              </p:cNvPr>
              <p:cNvSpPr txBox="1"/>
              <p:nvPr/>
            </p:nvSpPr>
            <p:spPr>
              <a:xfrm>
                <a:off x="379792" y="3035372"/>
                <a:ext cx="1770704" cy="14598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Cable current [kA]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11297239-D3AA-ED3F-83BE-D769072E0DC3}"/>
                  </a:ext>
                </a:extLst>
              </p:cNvPr>
              <p:cNvSpPr txBox="1"/>
              <p:nvPr/>
            </p:nvSpPr>
            <p:spPr>
              <a:xfrm>
                <a:off x="998990" y="3770826"/>
                <a:ext cx="18473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US" dirty="0"/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7782C7F6-75D3-AE2E-118C-30F275A1778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520644" y="4113266"/>
                <a:ext cx="4890249" cy="1"/>
              </a:xfrm>
              <a:prstGeom prst="line">
                <a:avLst/>
              </a:prstGeom>
              <a:ln w="57150">
                <a:prstDash val="dash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8D9BFAFF-9884-0627-1C5F-2168D47DA7C2}"/>
                </a:ext>
              </a:extLst>
            </p:cNvPr>
            <p:cNvSpPr/>
            <p:nvPr/>
          </p:nvSpPr>
          <p:spPr>
            <a:xfrm>
              <a:off x="5891194" y="5375689"/>
              <a:ext cx="97986" cy="10944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5A1A21A-84A5-BD9D-5E35-F90C7306A1AF}"/>
                </a:ext>
              </a:extLst>
            </p:cNvPr>
            <p:cNvSpPr/>
            <p:nvPr/>
          </p:nvSpPr>
          <p:spPr>
            <a:xfrm>
              <a:off x="5533412" y="5485136"/>
              <a:ext cx="97985" cy="10944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86525E4-7756-CFFC-9047-B3D89D725C57}"/>
                </a:ext>
              </a:extLst>
            </p:cNvPr>
            <p:cNvSpPr/>
            <p:nvPr/>
          </p:nvSpPr>
          <p:spPr>
            <a:xfrm>
              <a:off x="5208481" y="5886912"/>
              <a:ext cx="97985" cy="10944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674E309-FD1F-3CD4-EF9D-FE6FB1512C4A}"/>
                </a:ext>
              </a:extLst>
            </p:cNvPr>
            <p:cNvSpPr/>
            <p:nvPr/>
          </p:nvSpPr>
          <p:spPr>
            <a:xfrm>
              <a:off x="6093265" y="4818219"/>
              <a:ext cx="97985" cy="10944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D9B2590-1D10-08B9-3CED-66A5ED23B797}"/>
                </a:ext>
              </a:extLst>
            </p:cNvPr>
            <p:cNvSpPr/>
            <p:nvPr/>
          </p:nvSpPr>
          <p:spPr>
            <a:xfrm>
              <a:off x="6505781" y="4378523"/>
              <a:ext cx="97985" cy="10944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24B575C-33EF-FC82-508D-B0CF2364D4FC}"/>
                </a:ext>
              </a:extLst>
            </p:cNvPr>
            <p:cNvSpPr/>
            <p:nvPr/>
          </p:nvSpPr>
          <p:spPr>
            <a:xfrm>
              <a:off x="6981129" y="4691270"/>
              <a:ext cx="97985" cy="10944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9D0ECE9B-C46A-972B-4C73-7379F6EA3FD1}"/>
                </a:ext>
              </a:extLst>
            </p:cNvPr>
            <p:cNvSpPr/>
            <p:nvPr/>
          </p:nvSpPr>
          <p:spPr>
            <a:xfrm>
              <a:off x="7390374" y="4240281"/>
              <a:ext cx="97985" cy="10944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138A482-40AD-2A2D-AA55-B47710C37543}"/>
                </a:ext>
              </a:extLst>
            </p:cNvPr>
            <p:cNvSpPr/>
            <p:nvPr/>
          </p:nvSpPr>
          <p:spPr>
            <a:xfrm>
              <a:off x="7776534" y="4248958"/>
              <a:ext cx="97985" cy="10944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8AB28FF2-4D44-7BBD-7862-3904AE26116C}"/>
                </a:ext>
              </a:extLst>
            </p:cNvPr>
            <p:cNvSpPr/>
            <p:nvPr/>
          </p:nvSpPr>
          <p:spPr>
            <a:xfrm>
              <a:off x="8234699" y="4325206"/>
              <a:ext cx="97985" cy="10944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3" name="TextBox 1032">
            <a:extLst>
              <a:ext uri="{FF2B5EF4-FFF2-40B4-BE49-F238E27FC236}">
                <a16:creationId xmlns:a16="http://schemas.microsoft.com/office/drawing/2014/main" id="{0169FB1D-A84F-5491-51E5-82CCADA4AA3F}"/>
              </a:ext>
            </a:extLst>
          </p:cNvPr>
          <p:cNvSpPr txBox="1"/>
          <p:nvPr/>
        </p:nvSpPr>
        <p:spPr>
          <a:xfrm>
            <a:off x="13206435" y="4969049"/>
            <a:ext cx="318862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/>
              <a:t>Limit of short strands</a:t>
            </a:r>
          </a:p>
        </p:txBody>
      </p:sp>
    </p:spTree>
    <p:extLst>
      <p:ext uri="{BB962C8B-B14F-4D97-AF65-F5344CB8AC3E}">
        <p14:creationId xmlns:p14="http://schemas.microsoft.com/office/powerpoint/2010/main" val="3819430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7F97C7-3717-9A4E-D723-CA69A517C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0B9C50-CC32-694C-0818-7FBCF055F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459074" y="8544433"/>
            <a:ext cx="798511" cy="59956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nl-NL"/>
            </a:defPPr>
            <a:lvl1pPr marL="0" algn="ctr" defTabSz="1219261" rtl="0" eaLnBrk="1" latinLnBrk="0" hangingPunct="1"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09630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6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9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52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15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41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044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5" name="Picture 1" descr="1.2 &#10;1.0 &#10;0.8 &#10;0.4 &#10;0.2 &#10;0.0 &#10;—.—paraffin (l) &#10;Paraffin (2) &#10;Stycast 2850FT &#10;NHMFL mix 61 &#10;—+— Araldite MY 750 &#10;c TD-101k (1) &#10;ETHZ Cryoset 2 M &#10;10 &#10;20 &#10;quench number &#10;30 &#10;40 ">
            <a:extLst>
              <a:ext uri="{FF2B5EF4-FFF2-40B4-BE49-F238E27FC236}">
                <a16:creationId xmlns:a16="http://schemas.microsoft.com/office/drawing/2014/main" id="{7DB116C6-204A-FFCF-4EAA-4FFC32F32C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561" y="2427770"/>
            <a:ext cx="7384751" cy="550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F7640DD9-4D67-7517-ABA6-91B0ADAC79B1}"/>
              </a:ext>
            </a:extLst>
          </p:cNvPr>
          <p:cNvSpPr txBox="1"/>
          <p:nvPr/>
        </p:nvSpPr>
        <p:spPr>
          <a:xfrm>
            <a:off x="7137325" y="7936396"/>
            <a:ext cx="632920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Training curves measured using the BOX facility.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6B6B0DF-5B11-53AE-5FA5-E12123BB108F}"/>
              </a:ext>
            </a:extLst>
          </p:cNvPr>
          <p:cNvSpPr txBox="1"/>
          <p:nvPr/>
        </p:nvSpPr>
        <p:spPr>
          <a:xfrm>
            <a:off x="10419654" y="1395614"/>
            <a:ext cx="203668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i="1" dirty="0"/>
              <a:t>BOX facility sample holder</a:t>
            </a:r>
            <a:r>
              <a:rPr lang="en-US" sz="1800" i="1" dirty="0"/>
              <a:t>.</a:t>
            </a:r>
            <a:endParaRPr lang="nl-NL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B157DA-476E-D13C-B91B-9DA10CB73036}"/>
              </a:ext>
            </a:extLst>
          </p:cNvPr>
          <p:cNvSpPr txBox="1"/>
          <p:nvPr/>
        </p:nvSpPr>
        <p:spPr>
          <a:xfrm>
            <a:off x="329180" y="1657016"/>
            <a:ext cx="5901381" cy="62478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3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BOX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en-US" sz="30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Bo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nding E</a:t>
            </a:r>
            <a:r>
              <a:rPr lang="en-US" sz="3000" u="sng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periment) = small scale cable test facility to investigate different impregnants and surface treatments. </a:t>
            </a:r>
          </a:p>
          <a:p>
            <a:pPr marL="457200" indent="-45720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30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 far: </a:t>
            </a:r>
            <a:r>
              <a:rPr lang="en-US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large spread in training curves with pure epoxy resin impregnants and surface treatments, </a:t>
            </a:r>
            <a:r>
              <a:rPr lang="en-US" sz="30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but also reduced training for particle filled epoxy resin and paraffine….</a:t>
            </a:r>
          </a:p>
          <a:p>
            <a:pPr marL="457200" indent="-4572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US" sz="3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Trying to understand at strand level, interfaces with resin.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A8C541-40BD-B1FB-F592-2DD2ABFBF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180" y="107092"/>
            <a:ext cx="15561961" cy="1040409"/>
          </a:xfrm>
        </p:spPr>
        <p:txBody>
          <a:bodyPr>
            <a:normAutofit fontScale="90000"/>
          </a:bodyPr>
          <a:lstStyle/>
          <a:p>
            <a:r>
              <a:rPr lang="en-US" sz="5300" b="1" dirty="0"/>
              <a:t>Motivation -</a:t>
            </a:r>
            <a:r>
              <a:rPr lang="en-US" b="1" dirty="0"/>
              <a:t> </a:t>
            </a:r>
            <a:r>
              <a:rPr lang="en-US" dirty="0"/>
              <a:t>Nb</a:t>
            </a:r>
            <a:r>
              <a:rPr lang="en-US" baseline="-18000" dirty="0"/>
              <a:t>3</a:t>
            </a:r>
            <a:r>
              <a:rPr lang="en-US" dirty="0"/>
              <a:t>Sn cable/</a:t>
            </a:r>
            <a:r>
              <a:rPr lang="en-US" dirty="0" err="1"/>
              <a:t>impregnants</a:t>
            </a:r>
            <a:r>
              <a:rPr lang="en-US" dirty="0"/>
              <a:t> training study at Twente and PSI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BDDF080-9960-45B8-A676-54B1E4F0823D}"/>
              </a:ext>
            </a:extLst>
          </p:cNvPr>
          <p:cNvGrpSpPr/>
          <p:nvPr/>
        </p:nvGrpSpPr>
        <p:grpSpPr>
          <a:xfrm>
            <a:off x="12530138" y="1410779"/>
            <a:ext cx="3427199" cy="2847322"/>
            <a:chOff x="13023497" y="1482430"/>
            <a:chExt cx="2675236" cy="2669196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3B40B075-8E29-4371-85D4-BE3C83200050}"/>
                </a:ext>
              </a:extLst>
            </p:cNvPr>
            <p:cNvGrpSpPr/>
            <p:nvPr/>
          </p:nvGrpSpPr>
          <p:grpSpPr>
            <a:xfrm>
              <a:off x="13023497" y="1482430"/>
              <a:ext cx="2675236" cy="2669196"/>
              <a:chOff x="13023497" y="1413797"/>
              <a:chExt cx="2675236" cy="266919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063F168-A365-217F-A8AF-31BF426B0E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023497" y="1413797"/>
                <a:ext cx="2675236" cy="2669196"/>
              </a:xfrm>
              <a:prstGeom prst="rect">
                <a:avLst/>
              </a:prstGeom>
              <a:ln w="25400">
                <a:solidFill>
                  <a:schemeClr val="tx1"/>
                </a:solidFill>
              </a:ln>
            </p:spPr>
          </p:pic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42FB0DAC-55F9-2A80-CA2D-17A4B171962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419543" y="1461437"/>
                <a:ext cx="2221579" cy="1680481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6E54096-144F-BFB4-34E4-B8C0A43F49FF}"/>
                </a:ext>
              </a:extLst>
            </p:cNvPr>
            <p:cNvSpPr txBox="1"/>
            <p:nvPr/>
          </p:nvSpPr>
          <p:spPr>
            <a:xfrm>
              <a:off x="13937828" y="1482430"/>
              <a:ext cx="161411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nl-NL" sz="2400" dirty="0"/>
                <a:t>470 mm</a:t>
              </a:r>
              <a:endParaRPr lang="en-US" dirty="0"/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98AC03DB-B75E-46AE-8569-1E29AC368D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3526023" y="5834432"/>
            <a:ext cx="3782800" cy="102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349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5EA329-22B5-A86E-29DC-FCD066871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90E21B-2AFE-B135-A13F-3DC7EEDEB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6686" y="8544433"/>
            <a:ext cx="630899" cy="59956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nl-NL"/>
            </a:defPPr>
            <a:lvl1pPr marL="0" algn="ctr" defTabSz="1219261" rtl="0" eaLnBrk="1" latinLnBrk="0" hangingPunct="1"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09630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6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9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52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15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41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044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CE943A-B317-663F-89A2-C725FEB52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did we measure this relation?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4C1A5B4-C6B8-0689-25A8-796BAA2A2777}"/>
                  </a:ext>
                </a:extLst>
              </p:cNvPr>
              <p:cNvSpPr txBox="1"/>
              <p:nvPr/>
            </p:nvSpPr>
            <p:spPr>
              <a:xfrm>
                <a:off x="450376" y="1572754"/>
                <a:ext cx="15405945" cy="1623766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>
                  <a:spcAft>
                    <a:spcPts val="1800"/>
                  </a:spcAft>
                </a:pPr>
                <a:r>
                  <a:rPr lang="en-US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The release of mechanical energy is governed by the (critical) strain energy release rate </a:t>
                </a:r>
                <a14:m>
                  <m:oMath xmlns:m="http://schemas.openxmlformats.org/officeDocument/2006/math">
                    <m:r>
                      <a:rPr lang="en-US" sz="3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𝐺</m:t>
                    </m:r>
                  </m:oMath>
                </a14:m>
                <a:endParaRPr lang="en-US" sz="3200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algn="l"/>
                <a:r>
                  <a:rPr lang="en-US" sz="3200" b="1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  </a:t>
                </a:r>
                <a:r>
                  <a:rPr lang="en-US" sz="32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Which fraction of </a:t>
                </a:r>
                <a14:m>
                  <m:oMath xmlns:m="http://schemas.openxmlformats.org/officeDocument/2006/math">
                    <m:r>
                      <a:rPr lang="en-US" sz="320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𝐺</m:t>
                    </m:r>
                    <m:r>
                      <a:rPr lang="en-US" sz="32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 </m:t>
                    </m:r>
                  </m:oMath>
                </a14:m>
                <a:r>
                  <a:rPr lang="en-US" sz="3200" b="1" dirty="0">
                    <a:solidFill>
                      <a:srgbClr val="C0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is dissipated and transferred into thermal energy?</a:t>
                </a:r>
                <a:endParaRPr lang="en-US" sz="3200" b="1" dirty="0">
                  <a:solidFill>
                    <a:schemeClr val="tx1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E4C1A5B4-C6B8-0689-25A8-796BAA2A27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376" y="1572754"/>
                <a:ext cx="15405945" cy="1623766"/>
              </a:xfrm>
              <a:prstGeom prst="rect">
                <a:avLst/>
              </a:prstGeom>
              <a:blipFill>
                <a:blip r:embed="rId3"/>
                <a:stretch>
                  <a:fillRect l="-1029" b="-263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B2FE11BA-E230-0F46-2805-5DBEC2D18290}"/>
              </a:ext>
            </a:extLst>
          </p:cNvPr>
          <p:cNvSpPr txBox="1"/>
          <p:nvPr/>
        </p:nvSpPr>
        <p:spPr>
          <a:xfrm>
            <a:off x="450376" y="3621773"/>
            <a:ext cx="8871045" cy="4282401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How to measure this in a condition relevant for Nb</a:t>
            </a:r>
            <a:r>
              <a:rPr lang="en-US" sz="3200" baseline="-14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magnets? </a:t>
            </a:r>
          </a:p>
          <a:p>
            <a:pPr algn="l"/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spcAft>
                <a:spcPts val="1800"/>
              </a:spcAft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 modified the so-called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ompact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ension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ouble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antilever </a:t>
            </a:r>
            <a:r>
              <a:rPr lang="en-US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eam experiment (CT-DCB) based on ISO standard.</a:t>
            </a:r>
          </a:p>
          <a:p>
            <a:pPr marL="457200" indent="-457200" algn="l">
              <a:buFont typeface="Wingdings" panose="05000000000000000000" pitchFamily="2" charset="2"/>
              <a:buChar char="ü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Included a representative dummy Nb</a:t>
            </a:r>
            <a:r>
              <a:rPr lang="en-US" sz="3200" baseline="-14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wire in the interface to see debonding at its surface…..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A64FA37-0C69-739D-58CF-E24A51933C2E}"/>
                  </a:ext>
                </a:extLst>
              </p:cNvPr>
              <p:cNvSpPr txBox="1"/>
              <p:nvPr/>
            </p:nvSpPr>
            <p:spPr>
              <a:xfrm>
                <a:off x="13714138" y="3678484"/>
                <a:ext cx="2227997" cy="1474893"/>
              </a:xfrm>
              <a:prstGeom prst="rect">
                <a:avLst/>
              </a:prstGeom>
              <a:solidFill>
                <a:schemeClr val="accent2">
                  <a:alpha val="1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nl-NL"/>
                </a:defPPr>
                <a:lvl1pPr algn="ctr">
                  <a:defRPr>
                    <a:solidFill>
                      <a:schemeClr val="lt1"/>
                    </a:solidFill>
                  </a:defRPr>
                </a:lvl1pPr>
                <a:lvl2pPr>
                  <a:defRPr>
                    <a:solidFill>
                      <a:schemeClr val="lt1"/>
                    </a:solidFill>
                  </a:defRPr>
                </a:lvl2pPr>
                <a:lvl3pPr>
                  <a:defRPr>
                    <a:solidFill>
                      <a:schemeClr val="lt1"/>
                    </a:solidFill>
                  </a:defRPr>
                </a:lvl3pPr>
                <a:lvl4pPr>
                  <a:defRPr>
                    <a:solidFill>
                      <a:schemeClr val="lt1"/>
                    </a:solidFill>
                  </a:defRPr>
                </a:lvl4pPr>
                <a:lvl5pPr>
                  <a:defRPr>
                    <a:solidFill>
                      <a:schemeClr val="lt1"/>
                    </a:solidFill>
                  </a:defRPr>
                </a:lvl5pPr>
                <a:lvl6pPr>
                  <a:defRPr>
                    <a:solidFill>
                      <a:schemeClr val="lt1"/>
                    </a:solidFill>
                  </a:defRPr>
                </a:lvl6pPr>
                <a:lvl7pPr>
                  <a:defRPr>
                    <a:solidFill>
                      <a:schemeClr val="lt1"/>
                    </a:solidFill>
                  </a:defRPr>
                </a:lvl7pPr>
                <a:lvl8pPr>
                  <a:defRPr>
                    <a:solidFill>
                      <a:schemeClr val="lt1"/>
                    </a:solidFill>
                  </a:defRPr>
                </a:lvl8pPr>
                <a:lvl9pPr>
                  <a:defRPr>
                    <a:solidFill>
                      <a:schemeClr val="lt1"/>
                    </a:solidFill>
                  </a:defRPr>
                </a:lvl9pPr>
              </a:lstStyle>
              <a:p>
                <a:pPr algn="l"/>
                <a14:m>
                  <m:oMath xmlns:m="http://schemas.openxmlformats.org/officeDocument/2006/math">
                    <m:r>
                      <a:rPr lang="nl-NL" sz="32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𝑤</m:t>
                    </m:r>
                  </m:oMath>
                </a14:m>
                <a:r>
                  <a:rPr lang="nl-NL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 40 mm</a:t>
                </a:r>
              </a:p>
              <a:p>
                <a:pPr algn="l"/>
                <a14:m>
                  <m:oMath xmlns:m="http://schemas.openxmlformats.org/officeDocument/2006/math">
                    <m:sSub>
                      <m:sSubPr>
                        <m:ctrlPr>
                          <a:rPr lang="nl-NL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nl-NL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𝑎</m:t>
                        </m:r>
                      </m:e>
                      <m:sub>
                        <m:r>
                          <a:rPr lang="nl-NL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nl-NL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20 mm</a:t>
                </a:r>
              </a:p>
              <a:p>
                <a:pPr algn="l"/>
                <a14:m>
                  <m:oMath xmlns:m="http://schemas.openxmlformats.org/officeDocument/2006/math">
                    <m:r>
                      <a:rPr lang="nl-NL" sz="32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𝑏</m:t>
                    </m:r>
                  </m:oMath>
                </a14:m>
                <a:r>
                  <a:rPr lang="nl-NL" sz="3200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:   20 mm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0A64FA37-0C69-739D-58CF-E24A51933C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4138" y="3678484"/>
                <a:ext cx="2227997" cy="1474893"/>
              </a:xfrm>
              <a:prstGeom prst="rect">
                <a:avLst/>
              </a:prstGeom>
              <a:blipFill>
                <a:blip r:embed="rId4"/>
                <a:stretch>
                  <a:fillRect t="-7438" b="-1694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 descr="A cartoon of a brown box&#10;&#10;AI-generated content may be incorrect.">
            <a:extLst>
              <a:ext uri="{FF2B5EF4-FFF2-40B4-BE49-F238E27FC236}">
                <a16:creationId xmlns:a16="http://schemas.microsoft.com/office/drawing/2014/main" id="{7971CAF5-8F97-BAD6-A265-2D514ABB9C1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5" r="32652"/>
          <a:stretch/>
        </p:blipFill>
        <p:spPr>
          <a:xfrm>
            <a:off x="9867330" y="3678484"/>
            <a:ext cx="3901743" cy="428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088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403842-8F44-71E9-BCC4-4B1EF0EFD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9E5B4C-9DFC-077C-C70B-93F496ECF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626686" y="8544433"/>
            <a:ext cx="630899" cy="59956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nl-NL"/>
            </a:defPPr>
            <a:lvl1pPr marL="0" algn="ctr" defTabSz="1219261" rtl="0" eaLnBrk="1" latinLnBrk="0" hangingPunct="1"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09630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6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9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52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15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41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044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4DFA89-CB63-0E73-F1B6-28D0ADD81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Preparations for the experiment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9B90E8-AC20-9F13-2440-3C2B99BCF419}"/>
              </a:ext>
            </a:extLst>
          </p:cNvPr>
          <p:cNvSpPr txBox="1"/>
          <p:nvPr/>
        </p:nvSpPr>
        <p:spPr>
          <a:xfrm>
            <a:off x="450377" y="3763967"/>
            <a:ext cx="10986448" cy="4424691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working Nb</a:t>
            </a:r>
            <a:r>
              <a:rPr lang="en-US" sz="3400" baseline="-14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Sn strand is represented as: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0.85 mm Ø copper tube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insulated with S-2 fiberglass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chemically treated with cabling lubricant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heat treated at 665 °C in </a:t>
            </a:r>
            <a:r>
              <a:rPr lang="en-US" sz="34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Ar</a:t>
            </a: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atmosphere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positioned parallel to the crack propagation in its plane</a:t>
            </a:r>
          </a:p>
          <a:p>
            <a:pPr marL="457200" indent="-457200" algn="l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tube allows a temperature sensor close to the fracture.</a:t>
            </a:r>
          </a:p>
        </p:txBody>
      </p:sp>
      <p:pic>
        <p:nvPicPr>
          <p:cNvPr id="12" name="Picture 11" descr="A pile of wires on a white surface&#10;&#10;AI-generated content may be incorrect.">
            <a:extLst>
              <a:ext uri="{FF2B5EF4-FFF2-40B4-BE49-F238E27FC236}">
                <a16:creationId xmlns:a16="http://schemas.microsoft.com/office/drawing/2014/main" id="{8554D64F-19CD-3277-CAA0-0E79AD280A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9000"/>
                    </a14:imgEffect>
                    <a14:imgEffect>
                      <a14:brightnessContrast bright="20000" contras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04" t="38508" r="9883" b="24730"/>
          <a:stretch/>
        </p:blipFill>
        <p:spPr>
          <a:xfrm>
            <a:off x="450376" y="1499528"/>
            <a:ext cx="6522745" cy="2177499"/>
          </a:xfrm>
          <a:prstGeom prst="rect">
            <a:avLst/>
          </a:prstGeom>
        </p:spPr>
      </p:pic>
      <p:pic>
        <p:nvPicPr>
          <p:cNvPr id="13" name="Picture 12" descr="A cartoon of a brown box&#10;&#10;AI-generated content may be incorrect.">
            <a:extLst>
              <a:ext uri="{FF2B5EF4-FFF2-40B4-BE49-F238E27FC236}">
                <a16:creationId xmlns:a16="http://schemas.microsoft.com/office/drawing/2014/main" id="{77105EBC-6215-0F74-CCBC-85C4CC75D7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25" r="32652"/>
          <a:stretch/>
        </p:blipFill>
        <p:spPr>
          <a:xfrm>
            <a:off x="11678096" y="1831018"/>
            <a:ext cx="4397817" cy="4826872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1B9472D-8406-00D0-F516-C9DB0BD88C75}"/>
              </a:ext>
            </a:extLst>
          </p:cNvPr>
          <p:cNvCxnSpPr>
            <a:cxnSpLocks/>
          </p:cNvCxnSpPr>
          <p:nvPr/>
        </p:nvCxnSpPr>
        <p:spPr>
          <a:xfrm>
            <a:off x="7110484" y="2596434"/>
            <a:ext cx="5227092" cy="8155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9825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0E6E3-DA39-B1A8-E0E2-4B71050FE6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box and a box&#10;&#10;AI-generated content may be incorrect.">
            <a:extLst>
              <a:ext uri="{FF2B5EF4-FFF2-40B4-BE49-F238E27FC236}">
                <a16:creationId xmlns:a16="http://schemas.microsoft.com/office/drawing/2014/main" id="{E430AF9E-861D-4847-1DD8-F30AB02122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64"/>
          <a:stretch/>
        </p:blipFill>
        <p:spPr>
          <a:xfrm>
            <a:off x="5226505" y="1855847"/>
            <a:ext cx="11143962" cy="5904628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482DE0-B7C8-8FD4-CF51-D7B3E76E40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5585742" y="8544433"/>
            <a:ext cx="671843" cy="599567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defPPr>
              <a:defRPr lang="nl-NL"/>
            </a:defPPr>
            <a:lvl1pPr marL="0" algn="ctr" defTabSz="1219261" rtl="0" eaLnBrk="1" latinLnBrk="0" hangingPunct="1"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609630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26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891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52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8152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78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413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7044" algn="l" defTabSz="1219261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8F63A3B-78C7-47BE-AE5E-E10140E0464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95E6BB-2E7B-9150-161C-EAE3762CA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Making the sample…..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8D7E1A-631D-F9EA-5BC5-39FFF1D3CD01}"/>
              </a:ext>
            </a:extLst>
          </p:cNvPr>
          <p:cNvSpPr txBox="1"/>
          <p:nvPr/>
        </p:nvSpPr>
        <p:spPr>
          <a:xfrm>
            <a:off x="450376" y="5936481"/>
            <a:ext cx="4926842" cy="1823994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spcAft>
                <a:spcPts val="1200"/>
              </a:spcAft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CTD-101K:</a:t>
            </a:r>
          </a:p>
          <a:p>
            <a:pPr marL="457200" indent="-4572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DGEBA* based</a:t>
            </a:r>
          </a:p>
          <a:p>
            <a:pPr marL="457200" indent="-4572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Common magnet impregnant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2F2825-A252-4611-AB36-60C18C2E6CDC}"/>
              </a:ext>
            </a:extLst>
          </p:cNvPr>
          <p:cNvSpPr txBox="1"/>
          <p:nvPr/>
        </p:nvSpPr>
        <p:spPr>
          <a:xfrm>
            <a:off x="450376" y="7982131"/>
            <a:ext cx="4663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i="0" dirty="0">
                <a:solidFill>
                  <a:srgbClr val="040C28"/>
                </a:solidFill>
                <a:effectLst/>
                <a:latin typeface="Google Sans"/>
              </a:rPr>
              <a:t>* </a:t>
            </a:r>
            <a:r>
              <a:rPr lang="en-US" b="0" i="0" dirty="0" err="1">
                <a:solidFill>
                  <a:srgbClr val="040C28"/>
                </a:solidFill>
                <a:effectLst/>
                <a:latin typeface="Google Sans"/>
              </a:rPr>
              <a:t>diglycidyl</a:t>
            </a:r>
            <a:r>
              <a:rPr lang="en-US" b="0" i="0" dirty="0">
                <a:solidFill>
                  <a:srgbClr val="040C28"/>
                </a:solidFill>
                <a:effectLst/>
                <a:latin typeface="Google Sans"/>
              </a:rPr>
              <a:t> ether of bisphenol 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109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C3A9FB4-9077-EBD3-5253-9D7272FD8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 of the experiment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E799E-72E6-ADA3-CE1C-9BA2285E3E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544180" y="8544433"/>
            <a:ext cx="713406" cy="599567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 descr="Diagram of a diagram of a liquid nitrogen bath&#10;&#10;AI-generated content may be incorrect.">
            <a:extLst>
              <a:ext uri="{FF2B5EF4-FFF2-40B4-BE49-F238E27FC236}">
                <a16:creationId xmlns:a16="http://schemas.microsoft.com/office/drawing/2014/main" id="{4153CF35-B9C5-FC7A-4AB6-835859C8DA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5002" y="1403612"/>
            <a:ext cx="5526723" cy="69040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EDD3A71-56E1-3E0D-24EF-A03F78A450F3}"/>
              </a:ext>
            </a:extLst>
          </p:cNvPr>
          <p:cNvSpPr txBox="1"/>
          <p:nvPr/>
        </p:nvSpPr>
        <p:spPr>
          <a:xfrm>
            <a:off x="450376" y="1508944"/>
            <a:ext cx="9676263" cy="6693351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Custom made cryogenic tensile stress-strain setup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Slowly submerged in liquid nitrogen at 77 K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Specimen loaded in mode I  (⊥ to the crack plane)</a:t>
            </a:r>
          </a:p>
          <a:p>
            <a:pPr marL="457200" indent="-4572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Low loading rate of 1 µm/s</a:t>
            </a:r>
          </a:p>
          <a:p>
            <a:pPr marL="457200" indent="-457200" algn="l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Measurands:</a:t>
            </a:r>
          </a:p>
          <a:p>
            <a:pPr marL="1066830" lvl="1" indent="-4572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Mechanical energy release</a:t>
            </a:r>
          </a:p>
          <a:p>
            <a:pPr marL="2286091" lvl="3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Force load → S-type load cell</a:t>
            </a:r>
          </a:p>
          <a:p>
            <a:pPr marL="2286091" lvl="3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Displacement → Cantilever extensometers</a:t>
            </a:r>
          </a:p>
          <a:p>
            <a:pPr marL="1066830" lvl="1" indent="-4572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Thermal heat load</a:t>
            </a:r>
          </a:p>
          <a:p>
            <a:pPr marL="2286091" lvl="3" indent="-45720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Temperature → type E thermocouple</a:t>
            </a:r>
          </a:p>
          <a:p>
            <a:pPr marL="539750" lvl="1" indent="-4572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Setup compliance measured at cold with unnotched sample (solid block of CTD-101K)</a:t>
            </a:r>
          </a:p>
        </p:txBody>
      </p:sp>
    </p:spTree>
    <p:extLst>
      <p:ext uri="{BB962C8B-B14F-4D97-AF65-F5344CB8AC3E}">
        <p14:creationId xmlns:p14="http://schemas.microsoft.com/office/powerpoint/2010/main" val="3285777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326AAE-DEB5-DFFC-9E07-B79E691431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E29F20-E857-7990-7594-A03A147A6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Examination of the sample after the test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6F8ABA-A83B-5317-528B-390DC9010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613038" y="8544433"/>
            <a:ext cx="644547" cy="599567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CA3EA5-F7BA-C332-8528-756A6EA01C4C}"/>
              </a:ext>
            </a:extLst>
          </p:cNvPr>
          <p:cNvSpPr txBox="1"/>
          <p:nvPr/>
        </p:nvSpPr>
        <p:spPr>
          <a:xfrm>
            <a:off x="450376" y="2644327"/>
            <a:ext cx="4030579" cy="3098604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>
              <a:spcAft>
                <a:spcPts val="2400"/>
              </a:spcAft>
            </a:pPr>
            <a:r>
              <a:rPr lang="en-US" sz="3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Microscope image of the fracture surface after the test</a:t>
            </a:r>
          </a:p>
          <a:p>
            <a:pPr marL="457200" indent="-457200" algn="l"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en-US" sz="32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Multiple crack arrest lines</a:t>
            </a:r>
          </a:p>
        </p:txBody>
      </p:sp>
      <p:pic>
        <p:nvPicPr>
          <p:cNvPr id="10" name="Picture 9" descr="A close-up of a structure&#10;&#10;AI-generated content may be incorrect.">
            <a:extLst>
              <a:ext uri="{FF2B5EF4-FFF2-40B4-BE49-F238E27FC236}">
                <a16:creationId xmlns:a16="http://schemas.microsoft.com/office/drawing/2014/main" id="{F1D6168D-3C0A-0DC5-3575-CA09676AFF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06" b="4440"/>
          <a:stretch/>
        </p:blipFill>
        <p:spPr>
          <a:xfrm>
            <a:off x="5061187" y="1392071"/>
            <a:ext cx="5398641" cy="6984105"/>
          </a:xfrm>
          <a:prstGeom prst="rect">
            <a:avLst/>
          </a:prstGeom>
        </p:spPr>
      </p:pic>
      <p:pic>
        <p:nvPicPr>
          <p:cNvPr id="13" name="Picture 12" descr="A cartoon of a brown box with a white and red stripe&#10;&#10;AI-generated content may be incorrect.">
            <a:extLst>
              <a:ext uri="{FF2B5EF4-FFF2-40B4-BE49-F238E27FC236}">
                <a16:creationId xmlns:a16="http://schemas.microsoft.com/office/drawing/2014/main" id="{D787D64C-0470-5DF7-A80F-7F9DDCB40F8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0" r="34498"/>
          <a:stretch/>
        </p:blipFill>
        <p:spPr>
          <a:xfrm>
            <a:off x="11628299" y="2975212"/>
            <a:ext cx="4178913" cy="4735773"/>
          </a:xfrm>
          <a:prstGeom prst="rect">
            <a:avLst/>
          </a:prstGeom>
        </p:spPr>
      </p:pic>
      <p:sp>
        <p:nvSpPr>
          <p:cNvPr id="14" name="Right Brace 13">
            <a:extLst>
              <a:ext uri="{FF2B5EF4-FFF2-40B4-BE49-F238E27FC236}">
                <a16:creationId xmlns:a16="http://schemas.microsoft.com/office/drawing/2014/main" id="{200E35A0-44B9-CFDA-0A79-F4CB0F87BA83}"/>
              </a:ext>
            </a:extLst>
          </p:cNvPr>
          <p:cNvSpPr/>
          <p:nvPr/>
        </p:nvSpPr>
        <p:spPr>
          <a:xfrm>
            <a:off x="10645253" y="1744407"/>
            <a:ext cx="475920" cy="6064056"/>
          </a:xfrm>
          <a:prstGeom prst="rightBrace">
            <a:avLst>
              <a:gd name="adj1" fmla="val 80024"/>
              <a:gd name="adj2" fmla="val 48425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CA9B2D63-BD68-BD4D-2CAE-08C3B10A2273}"/>
              </a:ext>
            </a:extLst>
          </p:cNvPr>
          <p:cNvSpPr/>
          <p:nvPr/>
        </p:nvSpPr>
        <p:spPr>
          <a:xfrm>
            <a:off x="11565988" y="3436806"/>
            <a:ext cx="416746" cy="89246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28F77F8-4931-A3ED-9356-A059B5826C56}"/>
              </a:ext>
            </a:extLst>
          </p:cNvPr>
          <p:cNvSpPr/>
          <p:nvPr/>
        </p:nvSpPr>
        <p:spPr>
          <a:xfrm>
            <a:off x="4935451" y="3681717"/>
            <a:ext cx="1733369" cy="1040407"/>
          </a:xfrm>
          <a:custGeom>
            <a:avLst/>
            <a:gdLst>
              <a:gd name="connsiteX0" fmla="*/ 0 w 1637732"/>
              <a:gd name="connsiteY0" fmla="*/ 982639 h 982639"/>
              <a:gd name="connsiteX1" fmla="*/ 600502 w 1637732"/>
              <a:gd name="connsiteY1" fmla="*/ 423080 h 982639"/>
              <a:gd name="connsiteX2" fmla="*/ 1637732 w 1637732"/>
              <a:gd name="connsiteY2" fmla="*/ 0 h 982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732" h="982639">
                <a:moveTo>
                  <a:pt x="0" y="982639"/>
                </a:moveTo>
                <a:cubicBezTo>
                  <a:pt x="163773" y="784746"/>
                  <a:pt x="327547" y="586853"/>
                  <a:pt x="600502" y="423080"/>
                </a:cubicBezTo>
                <a:cubicBezTo>
                  <a:pt x="873457" y="259307"/>
                  <a:pt x="1460311" y="95534"/>
                  <a:pt x="1637732" y="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EF7D99C-D31D-2EA5-4D99-20AD2D210486}"/>
              </a:ext>
            </a:extLst>
          </p:cNvPr>
          <p:cNvSpPr/>
          <p:nvPr/>
        </p:nvSpPr>
        <p:spPr>
          <a:xfrm>
            <a:off x="4827781" y="2867119"/>
            <a:ext cx="1781267" cy="1040408"/>
          </a:xfrm>
          <a:custGeom>
            <a:avLst/>
            <a:gdLst>
              <a:gd name="connsiteX0" fmla="*/ 0 w 1637732"/>
              <a:gd name="connsiteY0" fmla="*/ 982639 h 982639"/>
              <a:gd name="connsiteX1" fmla="*/ 600502 w 1637732"/>
              <a:gd name="connsiteY1" fmla="*/ 423080 h 982639"/>
              <a:gd name="connsiteX2" fmla="*/ 1637732 w 1637732"/>
              <a:gd name="connsiteY2" fmla="*/ 0 h 982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7732" h="982639">
                <a:moveTo>
                  <a:pt x="0" y="982639"/>
                </a:moveTo>
                <a:cubicBezTo>
                  <a:pt x="163773" y="784746"/>
                  <a:pt x="327547" y="586853"/>
                  <a:pt x="600502" y="423080"/>
                </a:cubicBezTo>
                <a:cubicBezTo>
                  <a:pt x="873457" y="259307"/>
                  <a:pt x="1460311" y="95534"/>
                  <a:pt x="1637732" y="0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376B348-3AA0-97C5-F190-AA6B62DA4759}"/>
              </a:ext>
            </a:extLst>
          </p:cNvPr>
          <p:cNvSpPr txBox="1"/>
          <p:nvPr/>
        </p:nvSpPr>
        <p:spPr>
          <a:xfrm>
            <a:off x="11306681" y="2071065"/>
            <a:ext cx="1795170" cy="502472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nl-NL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Top view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7379FD0-C7A7-2E8B-1206-7FCC112C19C7}"/>
              </a:ext>
            </a:extLst>
          </p:cNvPr>
          <p:cNvCxnSpPr>
            <a:cxnSpLocks/>
          </p:cNvCxnSpPr>
          <p:nvPr/>
        </p:nvCxnSpPr>
        <p:spPr>
          <a:xfrm>
            <a:off x="3917075" y="4722125"/>
            <a:ext cx="910791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755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6C96E0-83FA-805E-400E-7FA9EA569A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F45268-D11D-0F25-59DB-032F8B49D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Measured load vs displacement at successive force ramps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6E1B7D-DB10-4BC6-0B26-7C515A8550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5599391" y="8544433"/>
            <a:ext cx="658194" cy="599567"/>
          </a:xfrm>
        </p:spPr>
        <p:txBody>
          <a:bodyPr/>
          <a:lstStyle/>
          <a:p>
            <a:fld id="{48F63A3B-78C7-47BE-AE5E-E10140E0464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E32E53E-6166-C54D-93C2-41EEA6A927A7}"/>
              </a:ext>
            </a:extLst>
          </p:cNvPr>
          <p:cNvSpPr txBox="1"/>
          <p:nvPr/>
        </p:nvSpPr>
        <p:spPr>
          <a:xfrm>
            <a:off x="9541335" y="2019415"/>
            <a:ext cx="6332561" cy="5705218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nl-NL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Unstable crack propagation observed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Also with crack arrest</a:t>
            </a:r>
          </a:p>
          <a:p>
            <a:pPr algn="l"/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Several load cycles performed, each one shows decreasing slope</a:t>
            </a:r>
          </a:p>
          <a:p>
            <a:pPr algn="l"/>
            <a:endParaRPr lang="en-US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Only ramps 1, 3 and 4 show significant energy release and show a thermal response.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51B154C-BAC8-469C-94DF-016E9A8F8A06}"/>
              </a:ext>
            </a:extLst>
          </p:cNvPr>
          <p:cNvGrpSpPr/>
          <p:nvPr/>
        </p:nvGrpSpPr>
        <p:grpSpPr>
          <a:xfrm>
            <a:off x="229884" y="1844132"/>
            <a:ext cx="8804933" cy="6095925"/>
            <a:chOff x="785970" y="1851135"/>
            <a:chExt cx="8671143" cy="6095925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82D56F8-7A6E-0E58-7535-7657797A4B7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5970" y="1851135"/>
              <a:ext cx="8671143" cy="6095925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E7F7775-60D8-BBFD-087F-0F9757915BF5}"/>
                </a:ext>
              </a:extLst>
            </p:cNvPr>
            <p:cNvSpPr txBox="1"/>
            <p:nvPr/>
          </p:nvSpPr>
          <p:spPr>
            <a:xfrm>
              <a:off x="6946440" y="5106000"/>
              <a:ext cx="1826616" cy="471840"/>
            </a:xfrm>
            <a:prstGeom prst="rect">
              <a:avLst/>
            </a:prstGeom>
            <a:solidFill>
              <a:schemeClr val="accent2">
                <a:alpha val="1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>
                <a:defRPr sz="320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US" sz="2400" dirty="0">
                  <a:solidFill>
                    <a:schemeClr val="tx1"/>
                  </a:solidFill>
                </a:rPr>
                <a:t>Error </a:t>
              </a:r>
              <a:r>
                <a:rPr lang="el-GR" sz="2400" dirty="0">
                  <a:solidFill>
                    <a:schemeClr val="tx1"/>
                  </a:solidFill>
                </a:rPr>
                <a:t>±</a:t>
              </a:r>
              <a:r>
                <a:rPr lang="nl-NL" sz="2400" dirty="0">
                  <a:solidFill>
                    <a:schemeClr val="tx1"/>
                  </a:solidFill>
                </a:rPr>
                <a:t> 1 </a:t>
              </a:r>
              <a:r>
                <a:rPr lang="el-GR" sz="2400" dirty="0">
                  <a:solidFill>
                    <a:schemeClr val="tx1"/>
                  </a:solidFill>
                </a:rPr>
                <a:t>α</a:t>
              </a: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02737A72-9C47-B611-BA32-AD7EEED28B46}"/>
                </a:ext>
              </a:extLst>
            </p:cNvPr>
            <p:cNvCxnSpPr/>
            <p:nvPr/>
          </p:nvCxnSpPr>
          <p:spPr>
            <a:xfrm>
              <a:off x="3260350" y="2903220"/>
              <a:ext cx="810360" cy="267462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E06C0BE-472A-736B-3CD9-A6072975FE92}"/>
                </a:ext>
              </a:extLst>
            </p:cNvPr>
            <p:cNvCxnSpPr>
              <a:cxnSpLocks/>
            </p:cNvCxnSpPr>
            <p:nvPr/>
          </p:nvCxnSpPr>
          <p:spPr>
            <a:xfrm>
              <a:off x="4682071" y="5669280"/>
              <a:ext cx="878940" cy="544955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86652CC8-42C3-AFE8-7588-79428BDC47AF}"/>
                </a:ext>
              </a:extLst>
            </p:cNvPr>
            <p:cNvCxnSpPr>
              <a:cxnSpLocks/>
            </p:cNvCxnSpPr>
            <p:nvPr/>
          </p:nvCxnSpPr>
          <p:spPr>
            <a:xfrm>
              <a:off x="5875020" y="6423660"/>
              <a:ext cx="1645801" cy="205740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02431812"/>
      </p:ext>
    </p:extLst>
  </p:cSld>
  <p:clrMapOvr>
    <a:masterClrMapping/>
  </p:clrMapOvr>
</p:sld>
</file>

<file path=ppt/theme/theme1.xml><?xml version="1.0" encoding="utf-8"?>
<a:theme xmlns:a="http://schemas.openxmlformats.org/drawingml/2006/main" name="EMS besprekingen">
  <a:themeElements>
    <a:clrScheme name="EMS besprekin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5001A"/>
      </a:accent1>
      <a:accent2>
        <a:srgbClr val="172A85"/>
      </a:accent2>
      <a:accent3>
        <a:srgbClr val="A5A5A5"/>
      </a:accent3>
      <a:accent4>
        <a:srgbClr val="FFC000"/>
      </a:accent4>
      <a:accent5>
        <a:srgbClr val="7E2F8E"/>
      </a:accent5>
      <a:accent6>
        <a:srgbClr val="70AD47"/>
      </a:accent6>
      <a:hlink>
        <a:srgbClr val="0563C1"/>
      </a:hlink>
      <a:folHlink>
        <a:srgbClr val="954F72"/>
      </a:folHlink>
    </a:clrScheme>
    <a:fontScheme name="EMS besprekingen: calibri light">
      <a:majorFont>
        <a:latin typeface="Calibri Light"/>
        <a:ea typeface=""/>
        <a:cs typeface=""/>
      </a:majorFont>
      <a:minorFont>
        <a:latin typeface="Calibri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MS besprekingen" id="{1556191B-3610-4123-A0C6-C6F28E57E910}" vid="{B565736B-DDA0-4D10-AF0C-8B7F83E90B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EMS besprekingen</Template>
  <TotalTime>2428</TotalTime>
  <Words>1587</Words>
  <Application>Microsoft Office PowerPoint</Application>
  <PresentationFormat>Custom</PresentationFormat>
  <Paragraphs>204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Aptos</vt:lpstr>
      <vt:lpstr>Arial</vt:lpstr>
      <vt:lpstr>Calibri</vt:lpstr>
      <vt:lpstr>Calibri Light</vt:lpstr>
      <vt:lpstr>Cambria Math</vt:lpstr>
      <vt:lpstr>Courier New</vt:lpstr>
      <vt:lpstr>Google Sans</vt:lpstr>
      <vt:lpstr>Wingdings</vt:lpstr>
      <vt:lpstr>EMS besprekingen</vt:lpstr>
      <vt:lpstr>Relation between strain energy release rate and heat generated at cryogenic temperatures</vt:lpstr>
      <vt:lpstr>Why heat and strain energy release rate?</vt:lpstr>
      <vt:lpstr>Motivation - Nb3Sn cable/impregnants training study at Twente and PSI</vt:lpstr>
      <vt:lpstr>How did we measure this relation?</vt:lpstr>
      <vt:lpstr>Preparations for the experiment</vt:lpstr>
      <vt:lpstr>Making the sample…..</vt:lpstr>
      <vt:lpstr>Setup of the experiment</vt:lpstr>
      <vt:lpstr>Examination of the sample after the test</vt:lpstr>
      <vt:lpstr>Measured load vs displacement at successive force ramps </vt:lpstr>
      <vt:lpstr>Determining the strain energy release</vt:lpstr>
      <vt:lpstr>Measured strain energy release rate</vt:lpstr>
      <vt:lpstr>Measured temperature response due to cracking</vt:lpstr>
      <vt:lpstr>Results for the thermal energy release</vt:lpstr>
      <vt:lpstr>Implications for the stability of impregnated superconducting coils</vt:lpstr>
      <vt:lpstr>Stability model, method and results  (simple model for illustration)</vt:lpstr>
      <vt:lpstr>Conclusion</vt:lpstr>
      <vt:lpstr>References</vt:lpstr>
    </vt:vector>
  </TitlesOfParts>
  <Company>University of Twente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Relation between strain energy release rate and heat generated at cryogenic temperatures</dc:title>
  <dc:creator>Steenlandt, Jan van (UT-TNW)</dc:creator>
  <cp:lastModifiedBy>Herman ten Kate (TNW)</cp:lastModifiedBy>
  <cp:revision>16</cp:revision>
  <dcterms:created xsi:type="dcterms:W3CDTF">2025-04-14T13:22:17Z</dcterms:created>
  <dcterms:modified xsi:type="dcterms:W3CDTF">2025-05-19T19:33:35Z</dcterms:modified>
</cp:coreProperties>
</file>